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charts/chart11.xml" ContentType="application/vnd.openxmlformats-officedocument.drawingml.chart+xml"/>
  <Override PartName="/ppt/charts/style3.xml" ContentType="application/vnd.ms-office.chartstyle+xml"/>
  <Override PartName="/ppt/charts/colors3.xml" ContentType="application/vnd.ms-office.chartcolorstyle+xml"/>
  <Override PartName="/ppt/charts/chart12.xml" ContentType="application/vnd.openxmlformats-officedocument.drawingml.chart+xml"/>
  <Override PartName="/ppt/charts/chart13.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4.xml" ContentType="application/vnd.openxmlformats-officedocument.drawingml.chart+xml"/>
  <Override PartName="/ppt/notesSlides/notesSlide11.xml" ContentType="application/vnd.openxmlformats-officedocument.presentationml.notesSlide+xml"/>
  <Override PartName="/ppt/charts/chart15.xml" ContentType="application/vnd.openxmlformats-officedocument.drawingml.chart+xml"/>
  <Override PartName="/ppt/notesSlides/notesSlide12.xml" ContentType="application/vnd.openxmlformats-officedocument.presentationml.notesSlide+xml"/>
  <Override PartName="/ppt/charts/chart16.xml" ContentType="application/vnd.openxmlformats-officedocument.drawingml.chart+xml"/>
  <Override PartName="/ppt/notesSlides/notesSlide13.xml" ContentType="application/vnd.openxmlformats-officedocument.presentationml.notesSlide+xml"/>
  <Override PartName="/ppt/charts/chart17.xml" ContentType="application/vnd.openxmlformats-officedocument.drawingml.chart+xml"/>
  <Override PartName="/ppt/notesSlides/notesSlide14.xml" ContentType="application/vnd.openxmlformats-officedocument.presentationml.notesSlide+xml"/>
  <Override PartName="/ppt/charts/chart18.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5"/>
  </p:notesMasterIdLst>
  <p:sldIdLst>
    <p:sldId id="310" r:id="rId2"/>
    <p:sldId id="311" r:id="rId3"/>
    <p:sldId id="312" r:id="rId4"/>
    <p:sldId id="316" r:id="rId5"/>
    <p:sldId id="362" r:id="rId6"/>
    <p:sldId id="337" r:id="rId7"/>
    <p:sldId id="358" r:id="rId8"/>
    <p:sldId id="366" r:id="rId9"/>
    <p:sldId id="361" r:id="rId10"/>
    <p:sldId id="313" r:id="rId11"/>
    <p:sldId id="347" r:id="rId12"/>
    <p:sldId id="363" r:id="rId13"/>
    <p:sldId id="350" r:id="rId14"/>
    <p:sldId id="348" r:id="rId15"/>
    <p:sldId id="349" r:id="rId16"/>
    <p:sldId id="351" r:id="rId17"/>
    <p:sldId id="368" r:id="rId18"/>
    <p:sldId id="346" r:id="rId19"/>
    <p:sldId id="314" r:id="rId20"/>
    <p:sldId id="356" r:id="rId21"/>
    <p:sldId id="360" r:id="rId22"/>
    <p:sldId id="318" r:id="rId23"/>
    <p:sldId id="277" r:id="rId24"/>
    <p:sldId id="319" r:id="rId25"/>
    <p:sldId id="320" r:id="rId26"/>
    <p:sldId id="321" r:id="rId27"/>
    <p:sldId id="364" r:id="rId28"/>
    <p:sldId id="322" r:id="rId29"/>
    <p:sldId id="345" r:id="rId30"/>
    <p:sldId id="323" r:id="rId31"/>
    <p:sldId id="326" r:id="rId32"/>
    <p:sldId id="324" r:id="rId33"/>
    <p:sldId id="325" r:id="rId34"/>
    <p:sldId id="327" r:id="rId35"/>
    <p:sldId id="328" r:id="rId36"/>
    <p:sldId id="329" r:id="rId37"/>
    <p:sldId id="330" r:id="rId38"/>
    <p:sldId id="331" r:id="rId39"/>
    <p:sldId id="332" r:id="rId40"/>
    <p:sldId id="333" r:id="rId41"/>
    <p:sldId id="334" r:id="rId42"/>
    <p:sldId id="335" r:id="rId43"/>
    <p:sldId id="336" r:id="rId44"/>
    <p:sldId id="339" r:id="rId45"/>
    <p:sldId id="365" r:id="rId46"/>
    <p:sldId id="340" r:id="rId47"/>
    <p:sldId id="353" r:id="rId48"/>
    <p:sldId id="370" r:id="rId49"/>
    <p:sldId id="371" r:id="rId50"/>
    <p:sldId id="343" r:id="rId51"/>
    <p:sldId id="344" r:id="rId52"/>
    <p:sldId id="369" r:id="rId53"/>
    <p:sldId id="367"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62E1"/>
    <a:srgbClr val="FF2BFF"/>
    <a:srgbClr val="00329E"/>
    <a:srgbClr val="CDF2FF"/>
    <a:srgbClr val="C4FAFF"/>
    <a:srgbClr val="E5F4FF"/>
    <a:srgbClr val="9FF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27"/>
    <p:restoredTop sz="96281"/>
  </p:normalViewPr>
  <p:slideViewPr>
    <p:cSldViewPr snapToGrid="0">
      <p:cViewPr>
        <p:scale>
          <a:sx n="126" d="100"/>
          <a:sy n="126" d="100"/>
        </p:scale>
        <p:origin x="1616" y="48"/>
      </p:cViewPr>
      <p:guideLst/>
    </p:cSldViewPr>
  </p:slideViewPr>
  <p:notesTextViewPr>
    <p:cViewPr>
      <p:scale>
        <a:sx n="1" d="1"/>
        <a:sy n="1" d="1"/>
      </p:scale>
      <p:origin x="0" y="0"/>
    </p:cViewPr>
  </p:notesTextViewPr>
  <p:notesViewPr>
    <p:cSldViewPr snapToGrid="0">
      <p:cViewPr varScale="1">
        <p:scale>
          <a:sx n="97" d="100"/>
          <a:sy n="97" d="100"/>
        </p:scale>
        <p:origin x="784"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file:////Users/francoiswang/Downloads/MAELLETHESE%203-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francoiswang/Documents/Maelle/NORMALISATION.xlsx" TargetMode="External"/><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3" Type="http://schemas.openxmlformats.org/officeDocument/2006/relationships/oleObject" Target="file:////Users/francoiswang/Documents/Maelle/NORMALISATION.xlsx" TargetMode="External"/><Relationship Id="rId2" Type="http://schemas.microsoft.com/office/2011/relationships/chartColorStyle" Target="colors3.xml"/><Relationship Id="rId1" Type="http://schemas.microsoft.com/office/2011/relationships/chartStyle" Target="style3.xml"/></Relationships>
</file>

<file path=ppt/charts/_rels/chart12.xml.rels><?xml version="1.0" encoding="UTF-8" standalone="yes"?>
<Relationships xmlns="http://schemas.openxmlformats.org/package/2006/relationships"><Relationship Id="rId1" Type="http://schemas.openxmlformats.org/officeDocument/2006/relationships/oleObject" Target="file:////Users/francoiswang/Documents/Maelle/EXCITABILITE%20NERVEUSE/XLS/STIMULUS%20REPONSE%20REPRO.xls"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Users/francoiswang/Documents/Maelle/EXCITABILITE%20NERVEUSE/XLS/STIMULUS%20REPONSE%20REPRO.xls"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Users/francoiswang/Documents/Maelle/THESE/EXCEL/TE%20ISCH%20POST%20WANG.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Users/francoiswang/Documents/Maelle/THESE/EXCEL/TE%20ISCH%20POST%20WANG.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Users/francoiswang/Documents/Maelle/THESE/EXCEL/TE%20ISCH%20POST%20WANG.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Users/francoiswang/Documents/Maelle/THESE/EXCEL/TE%20ISCH%20POST%20WANG.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Users/francoiswang/Documents/Maelle/THESE/EXCEL/CONTROLES%20T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sers/francoiswang/Downloads/Default-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9"/>
            <c:spPr>
              <a:solidFill>
                <a:srgbClr val="00B0F0"/>
              </a:solidFill>
              <a:ln w="9525">
                <a:solidFill>
                  <a:srgbClr val="00B0F0"/>
                </a:solidFill>
              </a:ln>
              <a:effectLst/>
            </c:spPr>
          </c:marker>
          <c:trendline>
            <c:spPr>
              <a:ln w="19050" cap="rnd">
                <a:solidFill>
                  <a:srgbClr val="FF0000"/>
                </a:solidFill>
                <a:prstDash val="solid"/>
              </a:ln>
              <a:effectLst/>
            </c:spPr>
            <c:trendlineType val="linear"/>
            <c:dispRSqr val="0"/>
            <c:dispEq val="1"/>
            <c:trendlineLbl>
              <c:layout>
                <c:manualLayout>
                  <c:x val="-9.0520531110983484E-3"/>
                  <c:y val="-8.3767213621187456E-2"/>
                </c:manualLayout>
              </c:layout>
              <c:tx>
                <c:rich>
                  <a:bodyPr rot="0" spcFirstLastPara="1" vertOverflow="ellipsis" vert="horz" wrap="square" anchor="ctr" anchorCtr="1"/>
                  <a:lstStyle/>
                  <a:p>
                    <a:pPr>
                      <a:defRPr sz="1200" b="1" i="0" u="none" strike="noStrike" kern="1200" baseline="0">
                        <a:solidFill>
                          <a:srgbClr val="FF0000"/>
                        </a:solidFill>
                        <a:latin typeface="Comic Sans MS" panose="030F0902030302020204" pitchFamily="66" charset="0"/>
                        <a:ea typeface="+mn-ea"/>
                        <a:cs typeface="+mn-cs"/>
                      </a:defRPr>
                    </a:pPr>
                    <a:r>
                      <a:rPr lang="en-US" sz="1200" baseline="0" dirty="0">
                        <a:latin typeface="Comic Sans MS" panose="030F0902030302020204" pitchFamily="66" charset="0"/>
                      </a:rPr>
                      <a:t>y = 1,7x + 0,44</a:t>
                    </a:r>
                    <a:endParaRPr lang="en-US" sz="1200" dirty="0">
                      <a:latin typeface="Comic Sans MS" panose="030F0902030302020204" pitchFamily="66" charset="0"/>
                    </a:endParaRPr>
                  </a:p>
                </c:rich>
              </c:tx>
              <c:numFmt formatCode="General" sourceLinked="0"/>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Comic Sans MS" panose="030F0902030302020204" pitchFamily="66" charset="0"/>
                      <a:ea typeface="+mn-ea"/>
                      <a:cs typeface="+mn-cs"/>
                    </a:defRPr>
                  </a:pPr>
                  <a:endParaRPr lang="fr-FR"/>
                </a:p>
              </c:txPr>
            </c:trendlineLbl>
          </c:trendline>
          <c:xVal>
            <c:numRef>
              <c:f>Feuil3!$O$52:$S$52</c:f>
              <c:numCache>
                <c:formatCode>General</c:formatCode>
                <c:ptCount val="5"/>
                <c:pt idx="0">
                  <c:v>1</c:v>
                </c:pt>
                <c:pt idx="1">
                  <c:v>0.7</c:v>
                </c:pt>
                <c:pt idx="2">
                  <c:v>0.5</c:v>
                </c:pt>
                <c:pt idx="3" formatCode="0.000">
                  <c:v>-0.26499160470136723</c:v>
                </c:pt>
                <c:pt idx="4">
                  <c:v>0.2</c:v>
                </c:pt>
              </c:numCache>
            </c:numRef>
          </c:xVal>
          <c:yVal>
            <c:numRef>
              <c:f>Feuil3!$T$53:$Y$53</c:f>
              <c:numCache>
                <c:formatCode>General</c:formatCode>
                <c:ptCount val="6"/>
                <c:pt idx="0">
                  <c:v>2.1</c:v>
                </c:pt>
                <c:pt idx="1">
                  <c:v>1.6099999999999999</c:v>
                </c:pt>
                <c:pt idx="2">
                  <c:v>1.3</c:v>
                </c:pt>
                <c:pt idx="4">
                  <c:v>0.76</c:v>
                </c:pt>
                <c:pt idx="5">
                  <c:v>0</c:v>
                </c:pt>
              </c:numCache>
            </c:numRef>
          </c:yVal>
          <c:smooth val="0"/>
          <c:extLst>
            <c:ext xmlns:c16="http://schemas.microsoft.com/office/drawing/2014/chart" uri="{C3380CC4-5D6E-409C-BE32-E72D297353CC}">
              <c16:uniqueId val="{00000001-2A9E-BB4B-854D-487E96D3BB82}"/>
            </c:ext>
          </c:extLst>
        </c:ser>
        <c:dLbls>
          <c:showLegendKey val="0"/>
          <c:showVal val="0"/>
          <c:showCatName val="0"/>
          <c:showSerName val="0"/>
          <c:showPercent val="0"/>
          <c:showBubbleSize val="0"/>
        </c:dLbls>
        <c:axId val="969734096"/>
        <c:axId val="969122288"/>
      </c:scatterChart>
      <c:valAx>
        <c:axId val="969734096"/>
        <c:scaling>
          <c:orientation val="minMax"/>
          <c:max val="1"/>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969122288"/>
        <c:crosses val="autoZero"/>
        <c:crossBetween val="midCat"/>
      </c:valAx>
      <c:valAx>
        <c:axId val="96912228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96973409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Feuil1!$A$1:$A$45</c:f>
              <c:numCache>
                <c:formatCode>General</c:formatCode>
                <c:ptCount val="45"/>
                <c:pt idx="0">
                  <c:v>24</c:v>
                </c:pt>
                <c:pt idx="1">
                  <c:v>23.5</c:v>
                </c:pt>
                <c:pt idx="2">
                  <c:v>23</c:v>
                </c:pt>
                <c:pt idx="3">
                  <c:v>22.5</c:v>
                </c:pt>
                <c:pt idx="4">
                  <c:v>22</c:v>
                </c:pt>
                <c:pt idx="5">
                  <c:v>21.5</c:v>
                </c:pt>
                <c:pt idx="6">
                  <c:v>21</c:v>
                </c:pt>
                <c:pt idx="7">
                  <c:v>20.5</c:v>
                </c:pt>
                <c:pt idx="8">
                  <c:v>20</c:v>
                </c:pt>
                <c:pt idx="9">
                  <c:v>19.5</c:v>
                </c:pt>
                <c:pt idx="10">
                  <c:v>19</c:v>
                </c:pt>
                <c:pt idx="11">
                  <c:v>18.5</c:v>
                </c:pt>
                <c:pt idx="12">
                  <c:v>18</c:v>
                </c:pt>
                <c:pt idx="13">
                  <c:v>17.5</c:v>
                </c:pt>
                <c:pt idx="14">
                  <c:v>17</c:v>
                </c:pt>
                <c:pt idx="15">
                  <c:v>16.5</c:v>
                </c:pt>
                <c:pt idx="16">
                  <c:v>16</c:v>
                </c:pt>
                <c:pt idx="17">
                  <c:v>15.5</c:v>
                </c:pt>
                <c:pt idx="18">
                  <c:v>15</c:v>
                </c:pt>
                <c:pt idx="19">
                  <c:v>14.5</c:v>
                </c:pt>
                <c:pt idx="20">
                  <c:v>14</c:v>
                </c:pt>
                <c:pt idx="21">
                  <c:v>13.5</c:v>
                </c:pt>
                <c:pt idx="22">
                  <c:v>13</c:v>
                </c:pt>
                <c:pt idx="23">
                  <c:v>12.5</c:v>
                </c:pt>
                <c:pt idx="24">
                  <c:v>12</c:v>
                </c:pt>
                <c:pt idx="25">
                  <c:v>11.5</c:v>
                </c:pt>
                <c:pt idx="26">
                  <c:v>11</c:v>
                </c:pt>
                <c:pt idx="27">
                  <c:v>10.5</c:v>
                </c:pt>
                <c:pt idx="28">
                  <c:v>10</c:v>
                </c:pt>
                <c:pt idx="29">
                  <c:v>9.5</c:v>
                </c:pt>
                <c:pt idx="30">
                  <c:v>9</c:v>
                </c:pt>
                <c:pt idx="31">
                  <c:v>8.5</c:v>
                </c:pt>
                <c:pt idx="32">
                  <c:v>8</c:v>
                </c:pt>
                <c:pt idx="33">
                  <c:v>7.5</c:v>
                </c:pt>
                <c:pt idx="34">
                  <c:v>7</c:v>
                </c:pt>
                <c:pt idx="35">
                  <c:v>6.5</c:v>
                </c:pt>
                <c:pt idx="36">
                  <c:v>6</c:v>
                </c:pt>
                <c:pt idx="37">
                  <c:v>5.5</c:v>
                </c:pt>
                <c:pt idx="38">
                  <c:v>5</c:v>
                </c:pt>
                <c:pt idx="39">
                  <c:v>4.5</c:v>
                </c:pt>
                <c:pt idx="40">
                  <c:v>4</c:v>
                </c:pt>
                <c:pt idx="41">
                  <c:v>3.5</c:v>
                </c:pt>
                <c:pt idx="42">
                  <c:v>3</c:v>
                </c:pt>
                <c:pt idx="43">
                  <c:v>2.5</c:v>
                </c:pt>
                <c:pt idx="44">
                  <c:v>2</c:v>
                </c:pt>
              </c:numCache>
            </c:numRef>
          </c:xVal>
          <c:yVal>
            <c:numRef>
              <c:f>Feuil1!$C$1:$C$45</c:f>
              <c:numCache>
                <c:formatCode>General</c:formatCode>
                <c:ptCount val="45"/>
                <c:pt idx="1">
                  <c:v>6.1</c:v>
                </c:pt>
                <c:pt idx="3">
                  <c:v>6.1</c:v>
                </c:pt>
                <c:pt idx="5">
                  <c:v>6.1</c:v>
                </c:pt>
                <c:pt idx="7">
                  <c:v>6.1</c:v>
                </c:pt>
                <c:pt idx="9">
                  <c:v>6.1</c:v>
                </c:pt>
                <c:pt idx="11">
                  <c:v>6.1</c:v>
                </c:pt>
                <c:pt idx="13">
                  <c:v>6.1</c:v>
                </c:pt>
                <c:pt idx="15">
                  <c:v>6</c:v>
                </c:pt>
                <c:pt idx="17">
                  <c:v>5.9</c:v>
                </c:pt>
                <c:pt idx="19">
                  <c:v>5.7</c:v>
                </c:pt>
                <c:pt idx="21">
                  <c:v>4.8</c:v>
                </c:pt>
                <c:pt idx="23">
                  <c:v>4</c:v>
                </c:pt>
                <c:pt idx="25">
                  <c:v>2.4</c:v>
                </c:pt>
                <c:pt idx="27">
                  <c:v>1</c:v>
                </c:pt>
                <c:pt idx="29">
                  <c:v>0.3</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numCache>
            </c:numRef>
          </c:yVal>
          <c:smooth val="0"/>
          <c:extLst>
            <c:ext xmlns:c16="http://schemas.microsoft.com/office/drawing/2014/chart" uri="{C3380CC4-5D6E-409C-BE32-E72D297353CC}">
              <c16:uniqueId val="{00000000-3695-E74A-B65C-3B33DB4439B8}"/>
            </c:ext>
          </c:extLst>
        </c:ser>
        <c:dLbls>
          <c:showLegendKey val="0"/>
          <c:showVal val="0"/>
          <c:showCatName val="0"/>
          <c:showSerName val="0"/>
          <c:showPercent val="0"/>
          <c:showBubbleSize val="0"/>
        </c:dLbls>
        <c:axId val="1938539136"/>
        <c:axId val="1938509360"/>
      </c:scatterChart>
      <c:valAx>
        <c:axId val="1938539136"/>
        <c:scaling>
          <c:orientation val="minMax"/>
          <c:max val="22"/>
          <c:min val="2"/>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crossAx val="1938509360"/>
        <c:crosses val="autoZero"/>
        <c:crossBetween val="midCat"/>
      </c:valAx>
      <c:valAx>
        <c:axId val="1938509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crossAx val="19385391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Feuil1!$A$1:$A$45</c:f>
              <c:numCache>
                <c:formatCode>General</c:formatCode>
                <c:ptCount val="45"/>
                <c:pt idx="0">
                  <c:v>24</c:v>
                </c:pt>
                <c:pt idx="1">
                  <c:v>23.5</c:v>
                </c:pt>
                <c:pt idx="2">
                  <c:v>23</c:v>
                </c:pt>
                <c:pt idx="3">
                  <c:v>22.5</c:v>
                </c:pt>
                <c:pt idx="4">
                  <c:v>22</c:v>
                </c:pt>
                <c:pt idx="5">
                  <c:v>21.5</c:v>
                </c:pt>
                <c:pt idx="6">
                  <c:v>21</c:v>
                </c:pt>
                <c:pt idx="7">
                  <c:v>20.5</c:v>
                </c:pt>
                <c:pt idx="8">
                  <c:v>20</c:v>
                </c:pt>
                <c:pt idx="9">
                  <c:v>19.5</c:v>
                </c:pt>
                <c:pt idx="10">
                  <c:v>19</c:v>
                </c:pt>
                <c:pt idx="11">
                  <c:v>18.5</c:v>
                </c:pt>
                <c:pt idx="12">
                  <c:v>18</c:v>
                </c:pt>
                <c:pt idx="13">
                  <c:v>17.5</c:v>
                </c:pt>
                <c:pt idx="14">
                  <c:v>17</c:v>
                </c:pt>
                <c:pt idx="15">
                  <c:v>16.5</c:v>
                </c:pt>
                <c:pt idx="16">
                  <c:v>16</c:v>
                </c:pt>
                <c:pt idx="17">
                  <c:v>15.5</c:v>
                </c:pt>
                <c:pt idx="18">
                  <c:v>15</c:v>
                </c:pt>
                <c:pt idx="19">
                  <c:v>14.5</c:v>
                </c:pt>
                <c:pt idx="20">
                  <c:v>14</c:v>
                </c:pt>
                <c:pt idx="21">
                  <c:v>13.5</c:v>
                </c:pt>
                <c:pt idx="22">
                  <c:v>13</c:v>
                </c:pt>
                <c:pt idx="23">
                  <c:v>12.5</c:v>
                </c:pt>
                <c:pt idx="24">
                  <c:v>12</c:v>
                </c:pt>
                <c:pt idx="25">
                  <c:v>11.5</c:v>
                </c:pt>
                <c:pt idx="26">
                  <c:v>11</c:v>
                </c:pt>
                <c:pt idx="27">
                  <c:v>10.5</c:v>
                </c:pt>
                <c:pt idx="28">
                  <c:v>10</c:v>
                </c:pt>
                <c:pt idx="29">
                  <c:v>9.5</c:v>
                </c:pt>
                <c:pt idx="30">
                  <c:v>9</c:v>
                </c:pt>
                <c:pt idx="31">
                  <c:v>8.5</c:v>
                </c:pt>
                <c:pt idx="32">
                  <c:v>8</c:v>
                </c:pt>
                <c:pt idx="33">
                  <c:v>7.5</c:v>
                </c:pt>
                <c:pt idx="34">
                  <c:v>7</c:v>
                </c:pt>
                <c:pt idx="35">
                  <c:v>6.5</c:v>
                </c:pt>
                <c:pt idx="36">
                  <c:v>6</c:v>
                </c:pt>
                <c:pt idx="37">
                  <c:v>5.5</c:v>
                </c:pt>
                <c:pt idx="38">
                  <c:v>5</c:v>
                </c:pt>
                <c:pt idx="39">
                  <c:v>4.5</c:v>
                </c:pt>
                <c:pt idx="40">
                  <c:v>4</c:v>
                </c:pt>
                <c:pt idx="41">
                  <c:v>3.5</c:v>
                </c:pt>
                <c:pt idx="42">
                  <c:v>3</c:v>
                </c:pt>
                <c:pt idx="43">
                  <c:v>2.5</c:v>
                </c:pt>
                <c:pt idx="44">
                  <c:v>2</c:v>
                </c:pt>
              </c:numCache>
            </c:numRef>
          </c:xVal>
          <c:yVal>
            <c:numRef>
              <c:f>Feuil1!$C$1:$C$44</c:f>
              <c:numCache>
                <c:formatCode>General</c:formatCode>
                <c:ptCount val="44"/>
                <c:pt idx="1">
                  <c:v>6.1</c:v>
                </c:pt>
                <c:pt idx="3">
                  <c:v>6.1</c:v>
                </c:pt>
                <c:pt idx="5">
                  <c:v>6.1</c:v>
                </c:pt>
                <c:pt idx="7">
                  <c:v>6.1</c:v>
                </c:pt>
                <c:pt idx="9">
                  <c:v>6.1</c:v>
                </c:pt>
                <c:pt idx="11">
                  <c:v>6.1</c:v>
                </c:pt>
                <c:pt idx="13">
                  <c:v>6.1</c:v>
                </c:pt>
                <c:pt idx="15">
                  <c:v>6</c:v>
                </c:pt>
                <c:pt idx="17">
                  <c:v>5.9</c:v>
                </c:pt>
                <c:pt idx="19">
                  <c:v>5.7</c:v>
                </c:pt>
                <c:pt idx="21">
                  <c:v>4.8</c:v>
                </c:pt>
                <c:pt idx="23">
                  <c:v>4</c:v>
                </c:pt>
                <c:pt idx="25">
                  <c:v>2.4</c:v>
                </c:pt>
                <c:pt idx="27">
                  <c:v>1</c:v>
                </c:pt>
                <c:pt idx="29">
                  <c:v>0.3</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numCache>
            </c:numRef>
          </c:yVal>
          <c:smooth val="0"/>
          <c:extLst>
            <c:ext xmlns:c16="http://schemas.microsoft.com/office/drawing/2014/chart" uri="{C3380CC4-5D6E-409C-BE32-E72D297353CC}">
              <c16:uniqueId val="{00000000-6056-B243-82C9-EE962EA3E45D}"/>
            </c:ext>
          </c:extLst>
        </c:ser>
        <c:ser>
          <c:idx val="1"/>
          <c:order val="1"/>
          <c:spPr>
            <a:ln w="25400" cap="rnd">
              <a:noFill/>
              <a:round/>
            </a:ln>
            <a:effectLst/>
          </c:spPr>
          <c:marker>
            <c:symbol val="circle"/>
            <c:size val="5"/>
            <c:spPr>
              <a:solidFill>
                <a:schemeClr val="accent2"/>
              </a:solidFill>
              <a:ln w="9525">
                <a:solidFill>
                  <a:schemeClr val="accent2"/>
                </a:solidFill>
              </a:ln>
              <a:effectLst/>
            </c:spPr>
          </c:marker>
          <c:xVal>
            <c:numRef>
              <c:f>Feuil1!$A$1:$A$45</c:f>
              <c:numCache>
                <c:formatCode>General</c:formatCode>
                <c:ptCount val="45"/>
                <c:pt idx="0">
                  <c:v>24</c:v>
                </c:pt>
                <c:pt idx="1">
                  <c:v>23.5</c:v>
                </c:pt>
                <c:pt idx="2">
                  <c:v>23</c:v>
                </c:pt>
                <c:pt idx="3">
                  <c:v>22.5</c:v>
                </c:pt>
                <c:pt idx="4">
                  <c:v>22</c:v>
                </c:pt>
                <c:pt idx="5">
                  <c:v>21.5</c:v>
                </c:pt>
                <c:pt idx="6">
                  <c:v>21</c:v>
                </c:pt>
                <c:pt idx="7">
                  <c:v>20.5</c:v>
                </c:pt>
                <c:pt idx="8">
                  <c:v>20</c:v>
                </c:pt>
                <c:pt idx="9">
                  <c:v>19.5</c:v>
                </c:pt>
                <c:pt idx="10">
                  <c:v>19</c:v>
                </c:pt>
                <c:pt idx="11">
                  <c:v>18.5</c:v>
                </c:pt>
                <c:pt idx="12">
                  <c:v>18</c:v>
                </c:pt>
                <c:pt idx="13">
                  <c:v>17.5</c:v>
                </c:pt>
                <c:pt idx="14">
                  <c:v>17</c:v>
                </c:pt>
                <c:pt idx="15">
                  <c:v>16.5</c:v>
                </c:pt>
                <c:pt idx="16">
                  <c:v>16</c:v>
                </c:pt>
                <c:pt idx="17">
                  <c:v>15.5</c:v>
                </c:pt>
                <c:pt idx="18">
                  <c:v>15</c:v>
                </c:pt>
                <c:pt idx="19">
                  <c:v>14.5</c:v>
                </c:pt>
                <c:pt idx="20">
                  <c:v>14</c:v>
                </c:pt>
                <c:pt idx="21">
                  <c:v>13.5</c:v>
                </c:pt>
                <c:pt idx="22">
                  <c:v>13</c:v>
                </c:pt>
                <c:pt idx="23">
                  <c:v>12.5</c:v>
                </c:pt>
                <c:pt idx="24">
                  <c:v>12</c:v>
                </c:pt>
                <c:pt idx="25">
                  <c:v>11.5</c:v>
                </c:pt>
                <c:pt idx="26">
                  <c:v>11</c:v>
                </c:pt>
                <c:pt idx="27">
                  <c:v>10.5</c:v>
                </c:pt>
                <c:pt idx="28">
                  <c:v>10</c:v>
                </c:pt>
                <c:pt idx="29">
                  <c:v>9.5</c:v>
                </c:pt>
                <c:pt idx="30">
                  <c:v>9</c:v>
                </c:pt>
                <c:pt idx="31">
                  <c:v>8.5</c:v>
                </c:pt>
                <c:pt idx="32">
                  <c:v>8</c:v>
                </c:pt>
                <c:pt idx="33">
                  <c:v>7.5</c:v>
                </c:pt>
                <c:pt idx="34">
                  <c:v>7</c:v>
                </c:pt>
                <c:pt idx="35">
                  <c:v>6.5</c:v>
                </c:pt>
                <c:pt idx="36">
                  <c:v>6</c:v>
                </c:pt>
                <c:pt idx="37">
                  <c:v>5.5</c:v>
                </c:pt>
                <c:pt idx="38">
                  <c:v>5</c:v>
                </c:pt>
                <c:pt idx="39">
                  <c:v>4.5</c:v>
                </c:pt>
                <c:pt idx="40">
                  <c:v>4</c:v>
                </c:pt>
                <c:pt idx="41">
                  <c:v>3.5</c:v>
                </c:pt>
                <c:pt idx="42">
                  <c:v>3</c:v>
                </c:pt>
                <c:pt idx="43">
                  <c:v>2.5</c:v>
                </c:pt>
                <c:pt idx="44">
                  <c:v>2</c:v>
                </c:pt>
              </c:numCache>
            </c:numRef>
          </c:xVal>
          <c:yVal>
            <c:numRef>
              <c:f>Feuil1!$D$1:$D$44</c:f>
              <c:numCache>
                <c:formatCode>General</c:formatCode>
                <c:ptCount val="44"/>
                <c:pt idx="0">
                  <c:v>6.1</c:v>
                </c:pt>
                <c:pt idx="1">
                  <c:v>6.1</c:v>
                </c:pt>
                <c:pt idx="2">
                  <c:v>6.1</c:v>
                </c:pt>
                <c:pt idx="4">
                  <c:v>6.1</c:v>
                </c:pt>
                <c:pt idx="6">
                  <c:v>6.1</c:v>
                </c:pt>
                <c:pt idx="8">
                  <c:v>6.1</c:v>
                </c:pt>
                <c:pt idx="10">
                  <c:v>6.1</c:v>
                </c:pt>
                <c:pt idx="12">
                  <c:v>6.1</c:v>
                </c:pt>
                <c:pt idx="14">
                  <c:v>6.1</c:v>
                </c:pt>
                <c:pt idx="16">
                  <c:v>6.1</c:v>
                </c:pt>
                <c:pt idx="18">
                  <c:v>6.1</c:v>
                </c:pt>
                <c:pt idx="20">
                  <c:v>6.1</c:v>
                </c:pt>
                <c:pt idx="22">
                  <c:v>6.1</c:v>
                </c:pt>
                <c:pt idx="24">
                  <c:v>6.1</c:v>
                </c:pt>
                <c:pt idx="26">
                  <c:v>6.1</c:v>
                </c:pt>
                <c:pt idx="28">
                  <c:v>6.1</c:v>
                </c:pt>
                <c:pt idx="31">
                  <c:v>6</c:v>
                </c:pt>
                <c:pt idx="32">
                  <c:v>5.9</c:v>
                </c:pt>
                <c:pt idx="33">
                  <c:v>5.4</c:v>
                </c:pt>
                <c:pt idx="34">
                  <c:v>4.4000000000000004</c:v>
                </c:pt>
                <c:pt idx="35">
                  <c:v>3</c:v>
                </c:pt>
                <c:pt idx="36">
                  <c:v>1.76</c:v>
                </c:pt>
                <c:pt idx="37">
                  <c:v>0.46</c:v>
                </c:pt>
                <c:pt idx="38">
                  <c:v>0.23</c:v>
                </c:pt>
                <c:pt idx="39">
                  <c:v>1.9E-2</c:v>
                </c:pt>
                <c:pt idx="40">
                  <c:v>0</c:v>
                </c:pt>
                <c:pt idx="41">
                  <c:v>0</c:v>
                </c:pt>
                <c:pt idx="42">
                  <c:v>0</c:v>
                </c:pt>
                <c:pt idx="43">
                  <c:v>0</c:v>
                </c:pt>
              </c:numCache>
            </c:numRef>
          </c:yVal>
          <c:smooth val="0"/>
          <c:extLst>
            <c:ext xmlns:c16="http://schemas.microsoft.com/office/drawing/2014/chart" uri="{C3380CC4-5D6E-409C-BE32-E72D297353CC}">
              <c16:uniqueId val="{00000001-6056-B243-82C9-EE962EA3E45D}"/>
            </c:ext>
          </c:extLst>
        </c:ser>
        <c:dLbls>
          <c:showLegendKey val="0"/>
          <c:showVal val="0"/>
          <c:showCatName val="0"/>
          <c:showSerName val="0"/>
          <c:showPercent val="0"/>
          <c:showBubbleSize val="0"/>
        </c:dLbls>
        <c:axId val="1938539136"/>
        <c:axId val="1938509360"/>
      </c:scatterChart>
      <c:valAx>
        <c:axId val="1938539136"/>
        <c:scaling>
          <c:orientation val="minMax"/>
          <c:max val="22"/>
          <c:min val="2"/>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crossAx val="1938509360"/>
        <c:crosses val="autoZero"/>
        <c:crossBetween val="midCat"/>
      </c:valAx>
      <c:valAx>
        <c:axId val="1938509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crossAx val="19385391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19050" cap="rnd">
              <a:noFill/>
              <a:round/>
            </a:ln>
            <a:effectLst/>
          </c:spPr>
          <c:marker>
            <c:symbol val="circle"/>
            <c:size val="10"/>
            <c:spPr>
              <a:solidFill>
                <a:schemeClr val="accent1"/>
              </a:solidFill>
              <a:ln w="9525">
                <a:solidFill>
                  <a:schemeClr val="accent1"/>
                </a:solidFill>
              </a:ln>
              <a:effectLst/>
            </c:spPr>
          </c:marker>
          <c:xVal>
            <c:numRef>
              <c:f>CL!$J$10:$R$10</c:f>
              <c:numCache>
                <c:formatCode>0.0</c:formatCode>
                <c:ptCount val="9"/>
                <c:pt idx="0">
                  <c:v>9.1999999999999993</c:v>
                </c:pt>
                <c:pt idx="1">
                  <c:v>8.1999999999999993</c:v>
                </c:pt>
                <c:pt idx="2">
                  <c:v>7.6</c:v>
                </c:pt>
                <c:pt idx="3">
                  <c:v>7</c:v>
                </c:pt>
                <c:pt idx="4">
                  <c:v>6.5</c:v>
                </c:pt>
                <c:pt idx="5">
                  <c:v>6.2</c:v>
                </c:pt>
                <c:pt idx="6">
                  <c:v>5.9</c:v>
                </c:pt>
                <c:pt idx="7">
                  <c:v>5.6</c:v>
                </c:pt>
                <c:pt idx="8">
                  <c:v>5.3</c:v>
                </c:pt>
              </c:numCache>
            </c:numRef>
          </c:xVal>
          <c:yVal>
            <c:numRef>
              <c:f>CL!$J$8:$R$8</c:f>
              <c:numCache>
                <c:formatCode>General</c:formatCode>
                <c:ptCount val="9"/>
                <c:pt idx="0">
                  <c:v>90</c:v>
                </c:pt>
                <c:pt idx="1">
                  <c:v>80</c:v>
                </c:pt>
                <c:pt idx="2">
                  <c:v>70</c:v>
                </c:pt>
                <c:pt idx="3">
                  <c:v>60</c:v>
                </c:pt>
                <c:pt idx="4">
                  <c:v>50</c:v>
                </c:pt>
                <c:pt idx="5">
                  <c:v>40</c:v>
                </c:pt>
                <c:pt idx="6">
                  <c:v>30</c:v>
                </c:pt>
                <c:pt idx="7">
                  <c:v>20</c:v>
                </c:pt>
                <c:pt idx="8">
                  <c:v>10</c:v>
                </c:pt>
              </c:numCache>
            </c:numRef>
          </c:yVal>
          <c:smooth val="0"/>
          <c:extLst>
            <c:ext xmlns:c16="http://schemas.microsoft.com/office/drawing/2014/chart" uri="{C3380CC4-5D6E-409C-BE32-E72D297353CC}">
              <c16:uniqueId val="{00000000-543D-804D-BA9A-66B52F3EA523}"/>
            </c:ext>
          </c:extLst>
        </c:ser>
        <c:dLbls>
          <c:showLegendKey val="0"/>
          <c:showVal val="0"/>
          <c:showCatName val="0"/>
          <c:showSerName val="0"/>
          <c:showPercent val="0"/>
          <c:showBubbleSize val="0"/>
        </c:dLbls>
        <c:axId val="1506431567"/>
        <c:axId val="1"/>
      </c:scatterChart>
      <c:valAx>
        <c:axId val="1506431567"/>
        <c:scaling>
          <c:orientation val="minMax"/>
          <c:max val="12"/>
          <c:min val="4"/>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a:pPr>
            <a:endParaRPr lang="fr-FR"/>
          </a:p>
        </c:txPr>
        <c:crossAx val="1"/>
        <c:crosses val="autoZero"/>
        <c:crossBetween val="midCat"/>
        <c:majorUnit val="4"/>
      </c:val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fr-FR"/>
          </a:p>
        </c:txPr>
        <c:crossAx val="1506431567"/>
        <c:crosses val="autoZero"/>
        <c:crossBetween val="midCat"/>
      </c:valAx>
      <c:spPr>
        <a:noFill/>
        <a:ln w="25400">
          <a:solidFill>
            <a:schemeClr val="bg1"/>
          </a:solidFill>
        </a:ln>
      </c:spPr>
    </c:plotArea>
    <c:plotVisOnly val="1"/>
    <c:dispBlanksAs val="gap"/>
    <c:showDLblsOverMax val="0"/>
  </c:chart>
  <c:spPr>
    <a:noFill/>
    <a:ln w="9525" cap="flat" cmpd="sng" algn="ctr">
      <a:solidFill>
        <a:schemeClr val="tx1">
          <a:lumMod val="15000"/>
          <a:lumOff val="85000"/>
        </a:schemeClr>
      </a:solidFill>
      <a:round/>
    </a:ln>
    <a:effectLst/>
  </c:spPr>
  <c:txPr>
    <a:bodyPr/>
    <a:lstStyle/>
    <a:p>
      <a:pPr>
        <a:defRPr>
          <a:solidFill>
            <a:schemeClr val="tx1"/>
          </a:solidFill>
        </a:defRPr>
      </a:pPr>
      <a:endParaRPr lang="fr-F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083394123323438"/>
          <c:y val="4.8879039266644553E-2"/>
          <c:w val="0.73040269210228415"/>
          <c:h val="0.84083061295872419"/>
        </c:manualLayout>
      </c:layout>
      <c:scatterChart>
        <c:scatterStyle val="lineMarker"/>
        <c:varyColors val="0"/>
        <c:ser>
          <c:idx val="0"/>
          <c:order val="0"/>
          <c:spPr>
            <a:ln w="19050" cap="rnd">
              <a:noFill/>
              <a:round/>
            </a:ln>
            <a:effectLst/>
          </c:spPr>
          <c:marker>
            <c:symbol val="circle"/>
            <c:size val="7"/>
            <c:spPr>
              <a:solidFill>
                <a:schemeClr val="accent1"/>
              </a:solidFill>
              <a:ln w="9525">
                <a:solidFill>
                  <a:schemeClr val="accent1"/>
                </a:solidFill>
              </a:ln>
              <a:effectLst/>
            </c:spPr>
          </c:marker>
          <c:xVal>
            <c:numRef>
              <c:f>CL!$J$10:$R$10</c:f>
              <c:numCache>
                <c:formatCode>0.0</c:formatCode>
                <c:ptCount val="9"/>
                <c:pt idx="0">
                  <c:v>9.1999999999999993</c:v>
                </c:pt>
                <c:pt idx="1">
                  <c:v>8.1999999999999993</c:v>
                </c:pt>
                <c:pt idx="2">
                  <c:v>7.6</c:v>
                </c:pt>
                <c:pt idx="3">
                  <c:v>7</c:v>
                </c:pt>
                <c:pt idx="4">
                  <c:v>6.5</c:v>
                </c:pt>
                <c:pt idx="5">
                  <c:v>6.2</c:v>
                </c:pt>
                <c:pt idx="6">
                  <c:v>5.9</c:v>
                </c:pt>
                <c:pt idx="7">
                  <c:v>5.6</c:v>
                </c:pt>
                <c:pt idx="8">
                  <c:v>5.3</c:v>
                </c:pt>
              </c:numCache>
            </c:numRef>
          </c:xVal>
          <c:yVal>
            <c:numRef>
              <c:f>CL!$J$8:$R$8</c:f>
              <c:numCache>
                <c:formatCode>General</c:formatCode>
                <c:ptCount val="9"/>
                <c:pt idx="0">
                  <c:v>90</c:v>
                </c:pt>
                <c:pt idx="1">
                  <c:v>80</c:v>
                </c:pt>
                <c:pt idx="2">
                  <c:v>70</c:v>
                </c:pt>
                <c:pt idx="3">
                  <c:v>60</c:v>
                </c:pt>
                <c:pt idx="4">
                  <c:v>50</c:v>
                </c:pt>
                <c:pt idx="5">
                  <c:v>40</c:v>
                </c:pt>
                <c:pt idx="6">
                  <c:v>30</c:v>
                </c:pt>
                <c:pt idx="7">
                  <c:v>20</c:v>
                </c:pt>
                <c:pt idx="8">
                  <c:v>10</c:v>
                </c:pt>
              </c:numCache>
            </c:numRef>
          </c:yVal>
          <c:smooth val="0"/>
          <c:extLst>
            <c:ext xmlns:c16="http://schemas.microsoft.com/office/drawing/2014/chart" uri="{C3380CC4-5D6E-409C-BE32-E72D297353CC}">
              <c16:uniqueId val="{00000000-8501-2E41-A6BE-E0FF5B2AAB85}"/>
            </c:ext>
          </c:extLst>
        </c:ser>
        <c:dLbls>
          <c:showLegendKey val="0"/>
          <c:showVal val="0"/>
          <c:showCatName val="0"/>
          <c:showSerName val="0"/>
          <c:showPercent val="0"/>
          <c:showBubbleSize val="0"/>
        </c:dLbls>
        <c:axId val="1506431567"/>
        <c:axId val="1"/>
      </c:scatterChart>
      <c:valAx>
        <c:axId val="1506431567"/>
        <c:scaling>
          <c:orientation val="minMax"/>
          <c:max val="12"/>
          <c:min val="4"/>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a:pPr>
            <a:endParaRPr lang="fr-FR"/>
          </a:p>
        </c:txPr>
        <c:crossAx val="1"/>
        <c:crosses val="autoZero"/>
        <c:crossBetween val="midCat"/>
        <c:majorUnit val="4"/>
      </c:val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fr-FR"/>
          </a:p>
        </c:txPr>
        <c:crossAx val="1506431567"/>
        <c:crosses val="autoZero"/>
        <c:crossBetween val="midCat"/>
      </c:valAx>
      <c:spPr>
        <a:noFill/>
        <a:ln w="25400">
          <a:solidFill>
            <a:schemeClr val="bg1"/>
          </a:solidFill>
        </a:ln>
      </c:spPr>
    </c:plotArea>
    <c:plotVisOnly val="1"/>
    <c:dispBlanksAs val="gap"/>
    <c:showDLblsOverMax val="0"/>
  </c:chart>
  <c:spPr>
    <a:noFill/>
    <a:ln w="9525" cap="flat" cmpd="sng" algn="ctr">
      <a:solidFill>
        <a:schemeClr val="tx1">
          <a:lumMod val="15000"/>
          <a:lumOff val="85000"/>
        </a:schemeClr>
      </a:solidFill>
      <a:round/>
    </a:ln>
    <a:effectLst/>
  </c:spPr>
  <c:txPr>
    <a:bodyPr/>
    <a:lstStyle/>
    <a:p>
      <a:pPr>
        <a:defRPr>
          <a:solidFill>
            <a:schemeClr val="bg1"/>
          </a:solidFill>
        </a:defRPr>
      </a:pPr>
      <a:endParaRPr lang="fr-F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184066463037287"/>
          <c:y val="4.7319046494649221E-2"/>
          <c:w val="0.6639047152824108"/>
          <c:h val="0.62581761211124409"/>
        </c:manualLayout>
      </c:layout>
      <c:scatterChart>
        <c:scatterStyle val="lineMarker"/>
        <c:varyColors val="0"/>
        <c:ser>
          <c:idx val="0"/>
          <c:order val="0"/>
          <c:tx>
            <c:strRef>
              <c:f>TE!$I$1</c:f>
              <c:strCache>
                <c:ptCount val="1"/>
                <c:pt idx="0">
                  <c:v>CB WANG</c:v>
                </c:pt>
              </c:strCache>
            </c:strRef>
          </c:tx>
          <c:spPr>
            <a:ln w="12700">
              <a:solidFill>
                <a:srgbClr val="00C000"/>
              </a:solidFill>
              <a:prstDash val="solid"/>
            </a:ln>
          </c:spPr>
          <c:marker>
            <c:symbol val="none"/>
          </c:marker>
          <c:xVal>
            <c:numRef>
              <c:f>TE!$A$3:$A$57</c:f>
              <c:numCache>
                <c:formatCode>General</c:formatCode>
                <c:ptCount val="55"/>
                <c:pt idx="0">
                  <c:v>0</c:v>
                </c:pt>
                <c:pt idx="1">
                  <c:v>9</c:v>
                </c:pt>
                <c:pt idx="2">
                  <c:v>10</c:v>
                </c:pt>
                <c:pt idx="3">
                  <c:v>11</c:v>
                </c:pt>
                <c:pt idx="4">
                  <c:v>15</c:v>
                </c:pt>
                <c:pt idx="5">
                  <c:v>20</c:v>
                </c:pt>
                <c:pt idx="6">
                  <c:v>26</c:v>
                </c:pt>
                <c:pt idx="7">
                  <c:v>33</c:v>
                </c:pt>
                <c:pt idx="8">
                  <c:v>41</c:v>
                </c:pt>
                <c:pt idx="9">
                  <c:v>50</c:v>
                </c:pt>
                <c:pt idx="10">
                  <c:v>60</c:v>
                </c:pt>
                <c:pt idx="11">
                  <c:v>70</c:v>
                </c:pt>
                <c:pt idx="12">
                  <c:v>80</c:v>
                </c:pt>
                <c:pt idx="13">
                  <c:v>90</c:v>
                </c:pt>
                <c:pt idx="14">
                  <c:v>100</c:v>
                </c:pt>
                <c:pt idx="15">
                  <c:v>109</c:v>
                </c:pt>
                <c:pt idx="16">
                  <c:v>110</c:v>
                </c:pt>
                <c:pt idx="17">
                  <c:v>111</c:v>
                </c:pt>
                <c:pt idx="18">
                  <c:v>120</c:v>
                </c:pt>
                <c:pt idx="19">
                  <c:v>130</c:v>
                </c:pt>
                <c:pt idx="20">
                  <c:v>140</c:v>
                </c:pt>
                <c:pt idx="21">
                  <c:v>150</c:v>
                </c:pt>
                <c:pt idx="22">
                  <c:v>160</c:v>
                </c:pt>
                <c:pt idx="23">
                  <c:v>170</c:v>
                </c:pt>
                <c:pt idx="24">
                  <c:v>180</c:v>
                </c:pt>
                <c:pt idx="25">
                  <c:v>190</c:v>
                </c:pt>
                <c:pt idx="26">
                  <c:v>200</c:v>
                </c:pt>
                <c:pt idx="27">
                  <c:v>210</c:v>
                </c:pt>
                <c:pt idx="29">
                  <c:v>0</c:v>
                </c:pt>
                <c:pt idx="30">
                  <c:v>9</c:v>
                </c:pt>
                <c:pt idx="31">
                  <c:v>10</c:v>
                </c:pt>
                <c:pt idx="32">
                  <c:v>11</c:v>
                </c:pt>
                <c:pt idx="33">
                  <c:v>20</c:v>
                </c:pt>
                <c:pt idx="34">
                  <c:v>30</c:v>
                </c:pt>
                <c:pt idx="35">
                  <c:v>40</c:v>
                </c:pt>
                <c:pt idx="36">
                  <c:v>50</c:v>
                </c:pt>
                <c:pt idx="37">
                  <c:v>60</c:v>
                </c:pt>
                <c:pt idx="38">
                  <c:v>70</c:v>
                </c:pt>
                <c:pt idx="39">
                  <c:v>80</c:v>
                </c:pt>
                <c:pt idx="40">
                  <c:v>90</c:v>
                </c:pt>
                <c:pt idx="41">
                  <c:v>100</c:v>
                </c:pt>
                <c:pt idx="42">
                  <c:v>109</c:v>
                </c:pt>
                <c:pt idx="43">
                  <c:v>110</c:v>
                </c:pt>
                <c:pt idx="44">
                  <c:v>111</c:v>
                </c:pt>
                <c:pt idx="45">
                  <c:v>120</c:v>
                </c:pt>
                <c:pt idx="46">
                  <c:v>130</c:v>
                </c:pt>
                <c:pt idx="47">
                  <c:v>140</c:v>
                </c:pt>
                <c:pt idx="48">
                  <c:v>150</c:v>
                </c:pt>
                <c:pt idx="49">
                  <c:v>160</c:v>
                </c:pt>
                <c:pt idx="50">
                  <c:v>170</c:v>
                </c:pt>
                <c:pt idx="51">
                  <c:v>180</c:v>
                </c:pt>
                <c:pt idx="52">
                  <c:v>190</c:v>
                </c:pt>
                <c:pt idx="53">
                  <c:v>200</c:v>
                </c:pt>
                <c:pt idx="54">
                  <c:v>210</c:v>
                </c:pt>
              </c:numCache>
            </c:numRef>
          </c:xVal>
          <c:yVal>
            <c:numRef>
              <c:f>TE!$I$3:$I$57</c:f>
              <c:numCache>
                <c:formatCode>General</c:formatCode>
                <c:ptCount val="55"/>
                <c:pt idx="0">
                  <c:v>0</c:v>
                </c:pt>
                <c:pt idx="1">
                  <c:v>0</c:v>
                </c:pt>
                <c:pt idx="2">
                  <c:v>39.610000610351562</c:v>
                </c:pt>
                <c:pt idx="3">
                  <c:v>43.970001220703125</c:v>
                </c:pt>
                <c:pt idx="4">
                  <c:v>54.880001068115234</c:v>
                </c:pt>
                <c:pt idx="5">
                  <c:v>62.080001831054688</c:v>
                </c:pt>
                <c:pt idx="6">
                  <c:v>66.970001220703125</c:v>
                </c:pt>
                <c:pt idx="7">
                  <c:v>67.129997253417969</c:v>
                </c:pt>
                <c:pt idx="8">
                  <c:v>63.340000152587891</c:v>
                </c:pt>
                <c:pt idx="9">
                  <c:v>57.459999084472656</c:v>
                </c:pt>
                <c:pt idx="10">
                  <c:v>50.009998321533203</c:v>
                </c:pt>
                <c:pt idx="11">
                  <c:v>44.659999847412109</c:v>
                </c:pt>
                <c:pt idx="12">
                  <c:v>42.340000152587891</c:v>
                </c:pt>
                <c:pt idx="13">
                  <c:v>40.630001068115234</c:v>
                </c:pt>
                <c:pt idx="14">
                  <c:v>39.549999237060547</c:v>
                </c:pt>
                <c:pt idx="15">
                  <c:v>39.630001068115234</c:v>
                </c:pt>
                <c:pt idx="16">
                  <c:v>-1.4900000095367432</c:v>
                </c:pt>
                <c:pt idx="17">
                  <c:v>-4.4099998474121094</c:v>
                </c:pt>
                <c:pt idx="18">
                  <c:v>-15.859999656677246</c:v>
                </c:pt>
                <c:pt idx="19">
                  <c:v>-20.170000076293945</c:v>
                </c:pt>
                <c:pt idx="20">
                  <c:v>-20.909999847412109</c:v>
                </c:pt>
                <c:pt idx="21">
                  <c:v>-20.239999771118164</c:v>
                </c:pt>
                <c:pt idx="22">
                  <c:v>-18.950000762939453</c:v>
                </c:pt>
                <c:pt idx="23">
                  <c:v>-15.430000305175781</c:v>
                </c:pt>
                <c:pt idx="24">
                  <c:v>-12.510000228881836</c:v>
                </c:pt>
                <c:pt idx="25">
                  <c:v>-10.710000038146973</c:v>
                </c:pt>
                <c:pt idx="26">
                  <c:v>-9.5799999237060547</c:v>
                </c:pt>
                <c:pt idx="27">
                  <c:v>-6.070000171661377</c:v>
                </c:pt>
                <c:pt idx="29">
                  <c:v>0</c:v>
                </c:pt>
                <c:pt idx="30">
                  <c:v>0</c:v>
                </c:pt>
                <c:pt idx="31">
                  <c:v>-38.770000457763672</c:v>
                </c:pt>
                <c:pt idx="32">
                  <c:v>-43.75</c:v>
                </c:pt>
                <c:pt idx="33">
                  <c:v>-62.619998931884766</c:v>
                </c:pt>
                <c:pt idx="34">
                  <c:v>-75.839996337890625</c:v>
                </c:pt>
                <c:pt idx="35">
                  <c:v>-85.459999084472656</c:v>
                </c:pt>
                <c:pt idx="36">
                  <c:v>-95.870002746582031</c:v>
                </c:pt>
                <c:pt idx="37">
                  <c:v>-100.45999908447266</c:v>
                </c:pt>
                <c:pt idx="38">
                  <c:v>-105.98999786376953</c:v>
                </c:pt>
                <c:pt idx="39">
                  <c:v>-109.90000152587891</c:v>
                </c:pt>
                <c:pt idx="40">
                  <c:v>-114.19999694824219</c:v>
                </c:pt>
                <c:pt idx="41">
                  <c:v>-114.98000335693359</c:v>
                </c:pt>
                <c:pt idx="42">
                  <c:v>-116.91000366210938</c:v>
                </c:pt>
                <c:pt idx="43">
                  <c:v>-78.30999755859375</c:v>
                </c:pt>
                <c:pt idx="44">
                  <c:v>-76.05999755859375</c:v>
                </c:pt>
                <c:pt idx="45">
                  <c:v>-52.880001068115234</c:v>
                </c:pt>
                <c:pt idx="46">
                  <c:v>-34.419998168945312</c:v>
                </c:pt>
                <c:pt idx="47">
                  <c:v>-13.899999618530273</c:v>
                </c:pt>
                <c:pt idx="48">
                  <c:v>-3.130000114440918</c:v>
                </c:pt>
                <c:pt idx="49">
                  <c:v>7.0900001525878906</c:v>
                </c:pt>
                <c:pt idx="50">
                  <c:v>16.069999694824219</c:v>
                </c:pt>
                <c:pt idx="51">
                  <c:v>18.569999694824219</c:v>
                </c:pt>
                <c:pt idx="52">
                  <c:v>18.069999694824219</c:v>
                </c:pt>
                <c:pt idx="53">
                  <c:v>15.810000419616699</c:v>
                </c:pt>
                <c:pt idx="54">
                  <c:v>14.689999580383301</c:v>
                </c:pt>
              </c:numCache>
            </c:numRef>
          </c:yVal>
          <c:smooth val="0"/>
          <c:extLst>
            <c:ext xmlns:c16="http://schemas.microsoft.com/office/drawing/2014/chart" uri="{C3380CC4-5D6E-409C-BE32-E72D297353CC}">
              <c16:uniqueId val="{00000000-56FD-4746-8D6B-6E34DF6D7368}"/>
            </c:ext>
          </c:extLst>
        </c:ser>
        <c:dLbls>
          <c:showLegendKey val="0"/>
          <c:showVal val="0"/>
          <c:showCatName val="0"/>
          <c:showSerName val="0"/>
          <c:showPercent val="0"/>
          <c:showBubbleSize val="0"/>
        </c:dLbls>
        <c:axId val="396940176"/>
        <c:axId val="396933104"/>
      </c:scatterChart>
      <c:valAx>
        <c:axId val="396940176"/>
        <c:scaling>
          <c:orientation val="minMax"/>
          <c:max val="200"/>
          <c:min val="0"/>
        </c:scaling>
        <c:delete val="0"/>
        <c:axPos val="b"/>
        <c:title>
          <c:tx>
            <c:rich>
              <a:bodyPr/>
              <a:lstStyle/>
              <a:p>
                <a:pPr>
                  <a:defRPr sz="1800"/>
                </a:pPr>
                <a:r>
                  <a:rPr lang="fr-BE" sz="1800"/>
                  <a:t>Delay (ms)</a:t>
                </a:r>
              </a:p>
            </c:rich>
          </c:tx>
          <c:overlay val="0"/>
        </c:title>
        <c:numFmt formatCode="General" sourceLinked="1"/>
        <c:majorTickMark val="out"/>
        <c:minorTickMark val="out"/>
        <c:tickLblPos val="nextTo"/>
        <c:txPr>
          <a:bodyPr/>
          <a:lstStyle/>
          <a:p>
            <a:pPr>
              <a:defRPr sz="1800"/>
            </a:pPr>
            <a:endParaRPr lang="fr-FR"/>
          </a:p>
        </c:txPr>
        <c:crossAx val="396933104"/>
        <c:crossesAt val="-200"/>
        <c:crossBetween val="midCat"/>
        <c:majorUnit val="100"/>
        <c:minorUnit val="10"/>
      </c:valAx>
      <c:valAx>
        <c:axId val="396933104"/>
        <c:scaling>
          <c:orientation val="minMax"/>
          <c:max val="100"/>
          <c:min val="-200"/>
        </c:scaling>
        <c:delete val="0"/>
        <c:axPos val="l"/>
        <c:title>
          <c:tx>
            <c:rich>
              <a:bodyPr/>
              <a:lstStyle/>
              <a:p>
                <a:pPr>
                  <a:defRPr sz="1800"/>
                </a:pPr>
                <a:r>
                  <a:rPr lang="fr-BE" sz="1800"/>
                  <a:t>Threshold reduction (%)</a:t>
                </a:r>
              </a:p>
            </c:rich>
          </c:tx>
          <c:overlay val="0"/>
        </c:title>
        <c:numFmt formatCode="General" sourceLinked="1"/>
        <c:majorTickMark val="out"/>
        <c:minorTickMark val="out"/>
        <c:tickLblPos val="nextTo"/>
        <c:txPr>
          <a:bodyPr/>
          <a:lstStyle/>
          <a:p>
            <a:pPr>
              <a:defRPr sz="1800"/>
            </a:pPr>
            <a:endParaRPr lang="fr-FR"/>
          </a:p>
        </c:txPr>
        <c:crossAx val="396940176"/>
        <c:crosses val="autoZero"/>
        <c:crossBetween val="midCat"/>
        <c:majorUnit val="100"/>
        <c:minorUnit val="10"/>
      </c:valAx>
      <c:spPr>
        <a:noFill/>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TE!$I$1</c:f>
              <c:strCache>
                <c:ptCount val="1"/>
                <c:pt idx="0">
                  <c:v>CB WANG</c:v>
                </c:pt>
              </c:strCache>
            </c:strRef>
          </c:tx>
          <c:spPr>
            <a:ln w="12700">
              <a:solidFill>
                <a:srgbClr val="00C000"/>
              </a:solidFill>
              <a:prstDash val="solid"/>
            </a:ln>
          </c:spPr>
          <c:marker>
            <c:symbol val="none"/>
          </c:marker>
          <c:xVal>
            <c:numRef>
              <c:f>TE!$A$3:$A$57</c:f>
              <c:numCache>
                <c:formatCode>General</c:formatCode>
                <c:ptCount val="55"/>
                <c:pt idx="0">
                  <c:v>0</c:v>
                </c:pt>
                <c:pt idx="1">
                  <c:v>9</c:v>
                </c:pt>
                <c:pt idx="2">
                  <c:v>10</c:v>
                </c:pt>
                <c:pt idx="3">
                  <c:v>11</c:v>
                </c:pt>
                <c:pt idx="4">
                  <c:v>15</c:v>
                </c:pt>
                <c:pt idx="5">
                  <c:v>20</c:v>
                </c:pt>
                <c:pt idx="6">
                  <c:v>26</c:v>
                </c:pt>
                <c:pt idx="7">
                  <c:v>33</c:v>
                </c:pt>
                <c:pt idx="8">
                  <c:v>41</c:v>
                </c:pt>
                <c:pt idx="9">
                  <c:v>50</c:v>
                </c:pt>
                <c:pt idx="10">
                  <c:v>60</c:v>
                </c:pt>
                <c:pt idx="11">
                  <c:v>70</c:v>
                </c:pt>
                <c:pt idx="12">
                  <c:v>80</c:v>
                </c:pt>
                <c:pt idx="13">
                  <c:v>90</c:v>
                </c:pt>
                <c:pt idx="14">
                  <c:v>100</c:v>
                </c:pt>
                <c:pt idx="15">
                  <c:v>109</c:v>
                </c:pt>
                <c:pt idx="16">
                  <c:v>110</c:v>
                </c:pt>
                <c:pt idx="17">
                  <c:v>111</c:v>
                </c:pt>
                <c:pt idx="18">
                  <c:v>120</c:v>
                </c:pt>
                <c:pt idx="19">
                  <c:v>130</c:v>
                </c:pt>
                <c:pt idx="20">
                  <c:v>140</c:v>
                </c:pt>
                <c:pt idx="21">
                  <c:v>150</c:v>
                </c:pt>
                <c:pt idx="22">
                  <c:v>160</c:v>
                </c:pt>
                <c:pt idx="23">
                  <c:v>170</c:v>
                </c:pt>
                <c:pt idx="24">
                  <c:v>180</c:v>
                </c:pt>
                <c:pt idx="25">
                  <c:v>190</c:v>
                </c:pt>
                <c:pt idx="26">
                  <c:v>200</c:v>
                </c:pt>
                <c:pt idx="27">
                  <c:v>210</c:v>
                </c:pt>
                <c:pt idx="29">
                  <c:v>0</c:v>
                </c:pt>
                <c:pt idx="30">
                  <c:v>9</c:v>
                </c:pt>
                <c:pt idx="31">
                  <c:v>10</c:v>
                </c:pt>
                <c:pt idx="32">
                  <c:v>11</c:v>
                </c:pt>
                <c:pt idx="33">
                  <c:v>20</c:v>
                </c:pt>
                <c:pt idx="34">
                  <c:v>30</c:v>
                </c:pt>
                <c:pt idx="35">
                  <c:v>40</c:v>
                </c:pt>
                <c:pt idx="36">
                  <c:v>50</c:v>
                </c:pt>
                <c:pt idx="37">
                  <c:v>60</c:v>
                </c:pt>
                <c:pt idx="38">
                  <c:v>70</c:v>
                </c:pt>
                <c:pt idx="39">
                  <c:v>80</c:v>
                </c:pt>
                <c:pt idx="40">
                  <c:v>90</c:v>
                </c:pt>
                <c:pt idx="41">
                  <c:v>100</c:v>
                </c:pt>
                <c:pt idx="42">
                  <c:v>109</c:v>
                </c:pt>
                <c:pt idx="43">
                  <c:v>110</c:v>
                </c:pt>
                <c:pt idx="44">
                  <c:v>111</c:v>
                </c:pt>
                <c:pt idx="45">
                  <c:v>120</c:v>
                </c:pt>
                <c:pt idx="46">
                  <c:v>130</c:v>
                </c:pt>
                <c:pt idx="47">
                  <c:v>140</c:v>
                </c:pt>
                <c:pt idx="48">
                  <c:v>150</c:v>
                </c:pt>
                <c:pt idx="49">
                  <c:v>160</c:v>
                </c:pt>
                <c:pt idx="50">
                  <c:v>170</c:v>
                </c:pt>
                <c:pt idx="51">
                  <c:v>180</c:v>
                </c:pt>
                <c:pt idx="52">
                  <c:v>190</c:v>
                </c:pt>
                <c:pt idx="53">
                  <c:v>200</c:v>
                </c:pt>
                <c:pt idx="54">
                  <c:v>210</c:v>
                </c:pt>
              </c:numCache>
            </c:numRef>
          </c:xVal>
          <c:yVal>
            <c:numRef>
              <c:f>TE!$I$3:$I$57</c:f>
              <c:numCache>
                <c:formatCode>General</c:formatCode>
                <c:ptCount val="55"/>
                <c:pt idx="0">
                  <c:v>0</c:v>
                </c:pt>
                <c:pt idx="1">
                  <c:v>0</c:v>
                </c:pt>
                <c:pt idx="2">
                  <c:v>39.610000610351562</c:v>
                </c:pt>
                <c:pt idx="3">
                  <c:v>43.970001220703125</c:v>
                </c:pt>
                <c:pt idx="4">
                  <c:v>54.880001068115234</c:v>
                </c:pt>
                <c:pt idx="5">
                  <c:v>62.080001831054688</c:v>
                </c:pt>
                <c:pt idx="6">
                  <c:v>66.970001220703125</c:v>
                </c:pt>
                <c:pt idx="7">
                  <c:v>67.129997253417969</c:v>
                </c:pt>
                <c:pt idx="8">
                  <c:v>63.340000152587891</c:v>
                </c:pt>
                <c:pt idx="9">
                  <c:v>57.459999084472656</c:v>
                </c:pt>
                <c:pt idx="10">
                  <c:v>50.009998321533203</c:v>
                </c:pt>
                <c:pt idx="11">
                  <c:v>44.659999847412109</c:v>
                </c:pt>
                <c:pt idx="12">
                  <c:v>42.340000152587891</c:v>
                </c:pt>
                <c:pt idx="13">
                  <c:v>40.630001068115234</c:v>
                </c:pt>
                <c:pt idx="14">
                  <c:v>39.549999237060547</c:v>
                </c:pt>
                <c:pt idx="15">
                  <c:v>39.630001068115234</c:v>
                </c:pt>
                <c:pt idx="16">
                  <c:v>-1.4900000095367432</c:v>
                </c:pt>
                <c:pt idx="17">
                  <c:v>-4.4099998474121094</c:v>
                </c:pt>
                <c:pt idx="18">
                  <c:v>-15.859999656677246</c:v>
                </c:pt>
                <c:pt idx="19">
                  <c:v>-20.170000076293945</c:v>
                </c:pt>
                <c:pt idx="20">
                  <c:v>-20.909999847412109</c:v>
                </c:pt>
                <c:pt idx="21">
                  <c:v>-20.239999771118164</c:v>
                </c:pt>
                <c:pt idx="22">
                  <c:v>-18.950000762939453</c:v>
                </c:pt>
                <c:pt idx="23">
                  <c:v>-15.430000305175781</c:v>
                </c:pt>
                <c:pt idx="24">
                  <c:v>-12.510000228881836</c:v>
                </c:pt>
                <c:pt idx="25">
                  <c:v>-10.710000038146973</c:v>
                </c:pt>
                <c:pt idx="26">
                  <c:v>-9.5799999237060547</c:v>
                </c:pt>
                <c:pt idx="27">
                  <c:v>-6.070000171661377</c:v>
                </c:pt>
                <c:pt idx="29">
                  <c:v>0</c:v>
                </c:pt>
                <c:pt idx="30">
                  <c:v>0</c:v>
                </c:pt>
                <c:pt idx="31">
                  <c:v>-38.770000457763672</c:v>
                </c:pt>
                <c:pt idx="32">
                  <c:v>-43.75</c:v>
                </c:pt>
                <c:pt idx="33">
                  <c:v>-62.619998931884766</c:v>
                </c:pt>
                <c:pt idx="34">
                  <c:v>-75.839996337890625</c:v>
                </c:pt>
                <c:pt idx="35">
                  <c:v>-85.459999084472656</c:v>
                </c:pt>
                <c:pt idx="36">
                  <c:v>-95.870002746582031</c:v>
                </c:pt>
                <c:pt idx="37">
                  <c:v>-100.45999908447266</c:v>
                </c:pt>
                <c:pt idx="38">
                  <c:v>-105.98999786376953</c:v>
                </c:pt>
                <c:pt idx="39">
                  <c:v>-109.90000152587891</c:v>
                </c:pt>
                <c:pt idx="40">
                  <c:v>-114.19999694824219</c:v>
                </c:pt>
                <c:pt idx="41">
                  <c:v>-114.98000335693359</c:v>
                </c:pt>
                <c:pt idx="42">
                  <c:v>-116.91000366210938</c:v>
                </c:pt>
                <c:pt idx="43">
                  <c:v>-78.30999755859375</c:v>
                </c:pt>
                <c:pt idx="44">
                  <c:v>-76.05999755859375</c:v>
                </c:pt>
                <c:pt idx="45">
                  <c:v>-52.880001068115234</c:v>
                </c:pt>
                <c:pt idx="46">
                  <c:v>-34.419998168945312</c:v>
                </c:pt>
                <c:pt idx="47">
                  <c:v>-13.899999618530273</c:v>
                </c:pt>
                <c:pt idx="48">
                  <c:v>-3.130000114440918</c:v>
                </c:pt>
                <c:pt idx="49">
                  <c:v>7.0900001525878906</c:v>
                </c:pt>
                <c:pt idx="50">
                  <c:v>16.069999694824219</c:v>
                </c:pt>
                <c:pt idx="51">
                  <c:v>18.569999694824219</c:v>
                </c:pt>
                <c:pt idx="52">
                  <c:v>18.069999694824219</c:v>
                </c:pt>
                <c:pt idx="53">
                  <c:v>15.810000419616699</c:v>
                </c:pt>
                <c:pt idx="54">
                  <c:v>14.689999580383301</c:v>
                </c:pt>
              </c:numCache>
            </c:numRef>
          </c:yVal>
          <c:smooth val="0"/>
          <c:extLst>
            <c:ext xmlns:c16="http://schemas.microsoft.com/office/drawing/2014/chart" uri="{C3380CC4-5D6E-409C-BE32-E72D297353CC}">
              <c16:uniqueId val="{00000000-F32A-5446-905B-DC35D2BE8AD0}"/>
            </c:ext>
          </c:extLst>
        </c:ser>
        <c:dLbls>
          <c:showLegendKey val="0"/>
          <c:showVal val="0"/>
          <c:showCatName val="0"/>
          <c:showSerName val="0"/>
          <c:showPercent val="0"/>
          <c:showBubbleSize val="0"/>
        </c:dLbls>
        <c:axId val="396940176"/>
        <c:axId val="396933104"/>
      </c:scatterChart>
      <c:valAx>
        <c:axId val="396940176"/>
        <c:scaling>
          <c:orientation val="minMax"/>
          <c:max val="200"/>
          <c:min val="0"/>
        </c:scaling>
        <c:delete val="0"/>
        <c:axPos val="b"/>
        <c:title>
          <c:tx>
            <c:rich>
              <a:bodyPr/>
              <a:lstStyle/>
              <a:p>
                <a:pPr>
                  <a:defRPr sz="1800"/>
                </a:pPr>
                <a:r>
                  <a:rPr lang="fr-BE" sz="1800"/>
                  <a:t>Delay (ms)</a:t>
                </a:r>
              </a:p>
            </c:rich>
          </c:tx>
          <c:overlay val="0"/>
        </c:title>
        <c:numFmt formatCode="General" sourceLinked="1"/>
        <c:majorTickMark val="out"/>
        <c:minorTickMark val="out"/>
        <c:tickLblPos val="nextTo"/>
        <c:txPr>
          <a:bodyPr/>
          <a:lstStyle/>
          <a:p>
            <a:pPr>
              <a:defRPr sz="1800"/>
            </a:pPr>
            <a:endParaRPr lang="fr-FR"/>
          </a:p>
        </c:txPr>
        <c:crossAx val="396933104"/>
        <c:crossesAt val="-200"/>
        <c:crossBetween val="midCat"/>
        <c:majorUnit val="100"/>
        <c:minorUnit val="10"/>
      </c:valAx>
      <c:valAx>
        <c:axId val="396933104"/>
        <c:scaling>
          <c:orientation val="minMax"/>
          <c:max val="100"/>
          <c:min val="-200"/>
        </c:scaling>
        <c:delete val="0"/>
        <c:axPos val="l"/>
        <c:title>
          <c:tx>
            <c:rich>
              <a:bodyPr/>
              <a:lstStyle/>
              <a:p>
                <a:pPr>
                  <a:defRPr sz="1800"/>
                </a:pPr>
                <a:r>
                  <a:rPr lang="fr-BE" sz="1800"/>
                  <a:t>Threshold reduction (%)</a:t>
                </a:r>
              </a:p>
            </c:rich>
          </c:tx>
          <c:overlay val="0"/>
        </c:title>
        <c:numFmt formatCode="General" sourceLinked="1"/>
        <c:majorTickMark val="out"/>
        <c:minorTickMark val="out"/>
        <c:tickLblPos val="nextTo"/>
        <c:txPr>
          <a:bodyPr/>
          <a:lstStyle/>
          <a:p>
            <a:pPr>
              <a:defRPr sz="1800"/>
            </a:pPr>
            <a:endParaRPr lang="fr-FR"/>
          </a:p>
        </c:txPr>
        <c:crossAx val="396940176"/>
        <c:crosses val="autoZero"/>
        <c:crossBetween val="midCat"/>
        <c:majorUnit val="100"/>
        <c:minorUnit val="10"/>
      </c:valAx>
      <c:spPr>
        <a:noFill/>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TE!$I$1</c:f>
              <c:strCache>
                <c:ptCount val="1"/>
                <c:pt idx="0">
                  <c:v>CB WANG</c:v>
                </c:pt>
              </c:strCache>
            </c:strRef>
          </c:tx>
          <c:spPr>
            <a:ln w="12700">
              <a:solidFill>
                <a:srgbClr val="00C000"/>
              </a:solidFill>
              <a:prstDash val="solid"/>
            </a:ln>
          </c:spPr>
          <c:marker>
            <c:symbol val="none"/>
          </c:marker>
          <c:xVal>
            <c:numRef>
              <c:f>TE!$A$3:$A$57</c:f>
              <c:numCache>
                <c:formatCode>General</c:formatCode>
                <c:ptCount val="55"/>
                <c:pt idx="0">
                  <c:v>0</c:v>
                </c:pt>
                <c:pt idx="1">
                  <c:v>9</c:v>
                </c:pt>
                <c:pt idx="2">
                  <c:v>10</c:v>
                </c:pt>
                <c:pt idx="3">
                  <c:v>11</c:v>
                </c:pt>
                <c:pt idx="4">
                  <c:v>15</c:v>
                </c:pt>
                <c:pt idx="5">
                  <c:v>20</c:v>
                </c:pt>
                <c:pt idx="6">
                  <c:v>26</c:v>
                </c:pt>
                <c:pt idx="7">
                  <c:v>33</c:v>
                </c:pt>
                <c:pt idx="8">
                  <c:v>41</c:v>
                </c:pt>
                <c:pt idx="9">
                  <c:v>50</c:v>
                </c:pt>
                <c:pt idx="10">
                  <c:v>60</c:v>
                </c:pt>
                <c:pt idx="11">
                  <c:v>70</c:v>
                </c:pt>
                <c:pt idx="12">
                  <c:v>80</c:v>
                </c:pt>
                <c:pt idx="13">
                  <c:v>90</c:v>
                </c:pt>
                <c:pt idx="14">
                  <c:v>100</c:v>
                </c:pt>
                <c:pt idx="15">
                  <c:v>109</c:v>
                </c:pt>
                <c:pt idx="16">
                  <c:v>110</c:v>
                </c:pt>
                <c:pt idx="17">
                  <c:v>111</c:v>
                </c:pt>
                <c:pt idx="18">
                  <c:v>120</c:v>
                </c:pt>
                <c:pt idx="19">
                  <c:v>130</c:v>
                </c:pt>
                <c:pt idx="20">
                  <c:v>140</c:v>
                </c:pt>
                <c:pt idx="21">
                  <c:v>150</c:v>
                </c:pt>
                <c:pt idx="22">
                  <c:v>160</c:v>
                </c:pt>
                <c:pt idx="23">
                  <c:v>170</c:v>
                </c:pt>
                <c:pt idx="24">
                  <c:v>180</c:v>
                </c:pt>
                <c:pt idx="25">
                  <c:v>190</c:v>
                </c:pt>
                <c:pt idx="26">
                  <c:v>200</c:v>
                </c:pt>
                <c:pt idx="27">
                  <c:v>210</c:v>
                </c:pt>
                <c:pt idx="29">
                  <c:v>0</c:v>
                </c:pt>
                <c:pt idx="30">
                  <c:v>9</c:v>
                </c:pt>
                <c:pt idx="31">
                  <c:v>10</c:v>
                </c:pt>
                <c:pt idx="32">
                  <c:v>11</c:v>
                </c:pt>
                <c:pt idx="33">
                  <c:v>20</c:v>
                </c:pt>
                <c:pt idx="34">
                  <c:v>30</c:v>
                </c:pt>
                <c:pt idx="35">
                  <c:v>40</c:v>
                </c:pt>
                <c:pt idx="36">
                  <c:v>50</c:v>
                </c:pt>
                <c:pt idx="37">
                  <c:v>60</c:v>
                </c:pt>
                <c:pt idx="38">
                  <c:v>70</c:v>
                </c:pt>
                <c:pt idx="39">
                  <c:v>80</c:v>
                </c:pt>
                <c:pt idx="40">
                  <c:v>90</c:v>
                </c:pt>
                <c:pt idx="41">
                  <c:v>100</c:v>
                </c:pt>
                <c:pt idx="42">
                  <c:v>109</c:v>
                </c:pt>
                <c:pt idx="43">
                  <c:v>110</c:v>
                </c:pt>
                <c:pt idx="44">
                  <c:v>111</c:v>
                </c:pt>
                <c:pt idx="45">
                  <c:v>120</c:v>
                </c:pt>
                <c:pt idx="46">
                  <c:v>130</c:v>
                </c:pt>
                <c:pt idx="47">
                  <c:v>140</c:v>
                </c:pt>
                <c:pt idx="48">
                  <c:v>150</c:v>
                </c:pt>
                <c:pt idx="49">
                  <c:v>160</c:v>
                </c:pt>
                <c:pt idx="50">
                  <c:v>170</c:v>
                </c:pt>
                <c:pt idx="51">
                  <c:v>180</c:v>
                </c:pt>
                <c:pt idx="52">
                  <c:v>190</c:v>
                </c:pt>
                <c:pt idx="53">
                  <c:v>200</c:v>
                </c:pt>
                <c:pt idx="54">
                  <c:v>210</c:v>
                </c:pt>
              </c:numCache>
            </c:numRef>
          </c:xVal>
          <c:yVal>
            <c:numRef>
              <c:f>TE!$I$3:$I$57</c:f>
              <c:numCache>
                <c:formatCode>General</c:formatCode>
                <c:ptCount val="55"/>
                <c:pt idx="0">
                  <c:v>0</c:v>
                </c:pt>
                <c:pt idx="1">
                  <c:v>0</c:v>
                </c:pt>
                <c:pt idx="2">
                  <c:v>39.610000610351562</c:v>
                </c:pt>
                <c:pt idx="3">
                  <c:v>43.970001220703125</c:v>
                </c:pt>
                <c:pt idx="4">
                  <c:v>54.880001068115234</c:v>
                </c:pt>
                <c:pt idx="5">
                  <c:v>62.080001831054688</c:v>
                </c:pt>
                <c:pt idx="6">
                  <c:v>66.970001220703125</c:v>
                </c:pt>
                <c:pt idx="7">
                  <c:v>67.129997253417969</c:v>
                </c:pt>
                <c:pt idx="8">
                  <c:v>63.340000152587891</c:v>
                </c:pt>
                <c:pt idx="9">
                  <c:v>57.459999084472656</c:v>
                </c:pt>
                <c:pt idx="10">
                  <c:v>50.009998321533203</c:v>
                </c:pt>
                <c:pt idx="11">
                  <c:v>44.659999847412109</c:v>
                </c:pt>
                <c:pt idx="12">
                  <c:v>42.340000152587891</c:v>
                </c:pt>
                <c:pt idx="13">
                  <c:v>40.630001068115234</c:v>
                </c:pt>
                <c:pt idx="14">
                  <c:v>39.549999237060547</c:v>
                </c:pt>
                <c:pt idx="15">
                  <c:v>39.630001068115234</c:v>
                </c:pt>
                <c:pt idx="16">
                  <c:v>-1.4900000095367432</c:v>
                </c:pt>
                <c:pt idx="17">
                  <c:v>-4.4099998474121094</c:v>
                </c:pt>
                <c:pt idx="18">
                  <c:v>-15.859999656677246</c:v>
                </c:pt>
                <c:pt idx="19">
                  <c:v>-20.170000076293945</c:v>
                </c:pt>
                <c:pt idx="20">
                  <c:v>-20.909999847412109</c:v>
                </c:pt>
                <c:pt idx="21">
                  <c:v>-20.239999771118164</c:v>
                </c:pt>
                <c:pt idx="22">
                  <c:v>-18.950000762939453</c:v>
                </c:pt>
                <c:pt idx="23">
                  <c:v>-15.430000305175781</c:v>
                </c:pt>
                <c:pt idx="24">
                  <c:v>-12.510000228881836</c:v>
                </c:pt>
                <c:pt idx="25">
                  <c:v>-10.710000038146973</c:v>
                </c:pt>
                <c:pt idx="26">
                  <c:v>-9.5799999237060547</c:v>
                </c:pt>
                <c:pt idx="27">
                  <c:v>-6.070000171661377</c:v>
                </c:pt>
                <c:pt idx="29">
                  <c:v>0</c:v>
                </c:pt>
                <c:pt idx="30">
                  <c:v>0</c:v>
                </c:pt>
                <c:pt idx="31">
                  <c:v>-38.770000457763672</c:v>
                </c:pt>
                <c:pt idx="32">
                  <c:v>-43.75</c:v>
                </c:pt>
                <c:pt idx="33">
                  <c:v>-62.619998931884766</c:v>
                </c:pt>
                <c:pt idx="34">
                  <c:v>-75.839996337890625</c:v>
                </c:pt>
                <c:pt idx="35">
                  <c:v>-85.459999084472656</c:v>
                </c:pt>
                <c:pt idx="36">
                  <c:v>-95.870002746582031</c:v>
                </c:pt>
                <c:pt idx="37">
                  <c:v>-100.45999908447266</c:v>
                </c:pt>
                <c:pt idx="38">
                  <c:v>-105.98999786376953</c:v>
                </c:pt>
                <c:pt idx="39">
                  <c:v>-109.90000152587891</c:v>
                </c:pt>
                <c:pt idx="40">
                  <c:v>-114.19999694824219</c:v>
                </c:pt>
                <c:pt idx="41">
                  <c:v>-114.98000335693359</c:v>
                </c:pt>
                <c:pt idx="42">
                  <c:v>-116.91000366210938</c:v>
                </c:pt>
                <c:pt idx="43">
                  <c:v>-78.30999755859375</c:v>
                </c:pt>
                <c:pt idx="44">
                  <c:v>-76.05999755859375</c:v>
                </c:pt>
                <c:pt idx="45">
                  <c:v>-52.880001068115234</c:v>
                </c:pt>
                <c:pt idx="46">
                  <c:v>-34.419998168945312</c:v>
                </c:pt>
                <c:pt idx="47">
                  <c:v>-13.899999618530273</c:v>
                </c:pt>
                <c:pt idx="48">
                  <c:v>-3.130000114440918</c:v>
                </c:pt>
                <c:pt idx="49">
                  <c:v>7.0900001525878906</c:v>
                </c:pt>
                <c:pt idx="50">
                  <c:v>16.069999694824219</c:v>
                </c:pt>
                <c:pt idx="51">
                  <c:v>18.569999694824219</c:v>
                </c:pt>
                <c:pt idx="52">
                  <c:v>18.069999694824219</c:v>
                </c:pt>
                <c:pt idx="53">
                  <c:v>15.810000419616699</c:v>
                </c:pt>
                <c:pt idx="54">
                  <c:v>14.689999580383301</c:v>
                </c:pt>
              </c:numCache>
            </c:numRef>
          </c:yVal>
          <c:smooth val="0"/>
          <c:extLst>
            <c:ext xmlns:c16="http://schemas.microsoft.com/office/drawing/2014/chart" uri="{C3380CC4-5D6E-409C-BE32-E72D297353CC}">
              <c16:uniqueId val="{00000000-F32A-5446-905B-DC35D2BE8AD0}"/>
            </c:ext>
          </c:extLst>
        </c:ser>
        <c:dLbls>
          <c:showLegendKey val="0"/>
          <c:showVal val="0"/>
          <c:showCatName val="0"/>
          <c:showSerName val="0"/>
          <c:showPercent val="0"/>
          <c:showBubbleSize val="0"/>
        </c:dLbls>
        <c:axId val="396940176"/>
        <c:axId val="396933104"/>
      </c:scatterChart>
      <c:valAx>
        <c:axId val="396940176"/>
        <c:scaling>
          <c:orientation val="minMax"/>
          <c:max val="200"/>
          <c:min val="0"/>
        </c:scaling>
        <c:delete val="0"/>
        <c:axPos val="b"/>
        <c:title>
          <c:tx>
            <c:rich>
              <a:bodyPr/>
              <a:lstStyle/>
              <a:p>
                <a:pPr>
                  <a:defRPr sz="1800"/>
                </a:pPr>
                <a:r>
                  <a:rPr lang="fr-BE" sz="1800"/>
                  <a:t>Delay (ms)</a:t>
                </a:r>
              </a:p>
            </c:rich>
          </c:tx>
          <c:overlay val="0"/>
        </c:title>
        <c:numFmt formatCode="General" sourceLinked="1"/>
        <c:majorTickMark val="out"/>
        <c:minorTickMark val="out"/>
        <c:tickLblPos val="nextTo"/>
        <c:txPr>
          <a:bodyPr/>
          <a:lstStyle/>
          <a:p>
            <a:pPr>
              <a:defRPr sz="1800"/>
            </a:pPr>
            <a:endParaRPr lang="fr-FR"/>
          </a:p>
        </c:txPr>
        <c:crossAx val="396933104"/>
        <c:crossesAt val="-200"/>
        <c:crossBetween val="midCat"/>
        <c:majorUnit val="100"/>
        <c:minorUnit val="10"/>
      </c:valAx>
      <c:valAx>
        <c:axId val="396933104"/>
        <c:scaling>
          <c:orientation val="minMax"/>
          <c:max val="100"/>
          <c:min val="-200"/>
        </c:scaling>
        <c:delete val="0"/>
        <c:axPos val="l"/>
        <c:title>
          <c:tx>
            <c:rich>
              <a:bodyPr/>
              <a:lstStyle/>
              <a:p>
                <a:pPr>
                  <a:defRPr sz="1800"/>
                </a:pPr>
                <a:r>
                  <a:rPr lang="fr-BE" sz="1800"/>
                  <a:t>Threshold reduction (%)</a:t>
                </a:r>
              </a:p>
            </c:rich>
          </c:tx>
          <c:overlay val="0"/>
        </c:title>
        <c:numFmt formatCode="General" sourceLinked="1"/>
        <c:majorTickMark val="out"/>
        <c:minorTickMark val="out"/>
        <c:tickLblPos val="nextTo"/>
        <c:txPr>
          <a:bodyPr/>
          <a:lstStyle/>
          <a:p>
            <a:pPr>
              <a:defRPr sz="1800"/>
            </a:pPr>
            <a:endParaRPr lang="fr-FR"/>
          </a:p>
        </c:txPr>
        <c:crossAx val="396940176"/>
        <c:crosses val="autoZero"/>
        <c:crossBetween val="midCat"/>
        <c:majorUnit val="100"/>
        <c:minorUnit val="10"/>
      </c:valAx>
      <c:spPr>
        <a:noFill/>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TE!$H$1</c:f>
              <c:strCache>
                <c:ptCount val="1"/>
                <c:pt idx="0">
                  <c:v>POSTISCH WANG</c:v>
                </c:pt>
              </c:strCache>
            </c:strRef>
          </c:tx>
          <c:spPr>
            <a:ln w="12700">
              <a:solidFill>
                <a:srgbClr val="C00000"/>
              </a:solidFill>
              <a:prstDash val="solid"/>
            </a:ln>
          </c:spPr>
          <c:marker>
            <c:symbol val="none"/>
          </c:marker>
          <c:xVal>
            <c:numRef>
              <c:f>TE!$A$3:$A$57</c:f>
              <c:numCache>
                <c:formatCode>General</c:formatCode>
                <c:ptCount val="55"/>
                <c:pt idx="0">
                  <c:v>0</c:v>
                </c:pt>
                <c:pt idx="1">
                  <c:v>9</c:v>
                </c:pt>
                <c:pt idx="2">
                  <c:v>10</c:v>
                </c:pt>
                <c:pt idx="3">
                  <c:v>11</c:v>
                </c:pt>
                <c:pt idx="4">
                  <c:v>15</c:v>
                </c:pt>
                <c:pt idx="5">
                  <c:v>20</c:v>
                </c:pt>
                <c:pt idx="6">
                  <c:v>26</c:v>
                </c:pt>
                <c:pt idx="7">
                  <c:v>33</c:v>
                </c:pt>
                <c:pt idx="8">
                  <c:v>41</c:v>
                </c:pt>
                <c:pt idx="9">
                  <c:v>50</c:v>
                </c:pt>
                <c:pt idx="10">
                  <c:v>60</c:v>
                </c:pt>
                <c:pt idx="11">
                  <c:v>70</c:v>
                </c:pt>
                <c:pt idx="12">
                  <c:v>80</c:v>
                </c:pt>
                <c:pt idx="13">
                  <c:v>90</c:v>
                </c:pt>
                <c:pt idx="14">
                  <c:v>100</c:v>
                </c:pt>
                <c:pt idx="15">
                  <c:v>109</c:v>
                </c:pt>
                <c:pt idx="16">
                  <c:v>110</c:v>
                </c:pt>
                <c:pt idx="17">
                  <c:v>111</c:v>
                </c:pt>
                <c:pt idx="18">
                  <c:v>120</c:v>
                </c:pt>
                <c:pt idx="19">
                  <c:v>130</c:v>
                </c:pt>
                <c:pt idx="20">
                  <c:v>140</c:v>
                </c:pt>
                <c:pt idx="21">
                  <c:v>150</c:v>
                </c:pt>
                <c:pt idx="22">
                  <c:v>160</c:v>
                </c:pt>
                <c:pt idx="23">
                  <c:v>170</c:v>
                </c:pt>
                <c:pt idx="24">
                  <c:v>180</c:v>
                </c:pt>
                <c:pt idx="25">
                  <c:v>190</c:v>
                </c:pt>
                <c:pt idx="26">
                  <c:v>200</c:v>
                </c:pt>
                <c:pt idx="27">
                  <c:v>210</c:v>
                </c:pt>
                <c:pt idx="29">
                  <c:v>0</c:v>
                </c:pt>
                <c:pt idx="30">
                  <c:v>9</c:v>
                </c:pt>
                <c:pt idx="31">
                  <c:v>10</c:v>
                </c:pt>
                <c:pt idx="32">
                  <c:v>11</c:v>
                </c:pt>
                <c:pt idx="33">
                  <c:v>20</c:v>
                </c:pt>
                <c:pt idx="34">
                  <c:v>30</c:v>
                </c:pt>
                <c:pt idx="35">
                  <c:v>40</c:v>
                </c:pt>
                <c:pt idx="36">
                  <c:v>50</c:v>
                </c:pt>
                <c:pt idx="37">
                  <c:v>60</c:v>
                </c:pt>
                <c:pt idx="38">
                  <c:v>70</c:v>
                </c:pt>
                <c:pt idx="39">
                  <c:v>80</c:v>
                </c:pt>
                <c:pt idx="40">
                  <c:v>90</c:v>
                </c:pt>
                <c:pt idx="41">
                  <c:v>100</c:v>
                </c:pt>
                <c:pt idx="42">
                  <c:v>109</c:v>
                </c:pt>
                <c:pt idx="43">
                  <c:v>110</c:v>
                </c:pt>
                <c:pt idx="44">
                  <c:v>111</c:v>
                </c:pt>
                <c:pt idx="45">
                  <c:v>120</c:v>
                </c:pt>
                <c:pt idx="46">
                  <c:v>130</c:v>
                </c:pt>
                <c:pt idx="47">
                  <c:v>140</c:v>
                </c:pt>
                <c:pt idx="48">
                  <c:v>150</c:v>
                </c:pt>
                <c:pt idx="49">
                  <c:v>160</c:v>
                </c:pt>
                <c:pt idx="50">
                  <c:v>170</c:v>
                </c:pt>
                <c:pt idx="51">
                  <c:v>180</c:v>
                </c:pt>
                <c:pt idx="52">
                  <c:v>190</c:v>
                </c:pt>
                <c:pt idx="53">
                  <c:v>200</c:v>
                </c:pt>
                <c:pt idx="54">
                  <c:v>210</c:v>
                </c:pt>
              </c:numCache>
            </c:numRef>
          </c:xVal>
          <c:yVal>
            <c:numRef>
              <c:f>TE!$H$3:$H$57</c:f>
              <c:numCache>
                <c:formatCode>General</c:formatCode>
                <c:ptCount val="55"/>
                <c:pt idx="0">
                  <c:v>0</c:v>
                </c:pt>
                <c:pt idx="1">
                  <c:v>0</c:v>
                </c:pt>
                <c:pt idx="2">
                  <c:v>40.560001373291016</c:v>
                </c:pt>
                <c:pt idx="3">
                  <c:v>44.209999084472656</c:v>
                </c:pt>
                <c:pt idx="4">
                  <c:v>54.209999084472656</c:v>
                </c:pt>
                <c:pt idx="5">
                  <c:v>62.180000305175781</c:v>
                </c:pt>
                <c:pt idx="6">
                  <c:v>69.389999389648438</c:v>
                </c:pt>
                <c:pt idx="7">
                  <c:v>78.139999389648438</c:v>
                </c:pt>
                <c:pt idx="8">
                  <c:v>78.199996948242188</c:v>
                </c:pt>
                <c:pt idx="9">
                  <c:v>73.089996337890625</c:v>
                </c:pt>
                <c:pt idx="10">
                  <c:v>64.889999389648438</c:v>
                </c:pt>
                <c:pt idx="11">
                  <c:v>58.509998321533203</c:v>
                </c:pt>
                <c:pt idx="12">
                  <c:v>53.849998474121094</c:v>
                </c:pt>
                <c:pt idx="13">
                  <c:v>50.130001068115234</c:v>
                </c:pt>
                <c:pt idx="14">
                  <c:v>49.009998321533203</c:v>
                </c:pt>
                <c:pt idx="15">
                  <c:v>47.659999847412109</c:v>
                </c:pt>
                <c:pt idx="16">
                  <c:v>6.8600001335144043</c:v>
                </c:pt>
                <c:pt idx="17">
                  <c:v>4.119999885559082</c:v>
                </c:pt>
                <c:pt idx="18">
                  <c:v>-8.1400003433227539</c:v>
                </c:pt>
                <c:pt idx="19">
                  <c:v>-15.869999885559082</c:v>
                </c:pt>
                <c:pt idx="20">
                  <c:v>-19.739999771118164</c:v>
                </c:pt>
                <c:pt idx="21">
                  <c:v>-21.209999084472656</c:v>
                </c:pt>
                <c:pt idx="22">
                  <c:v>-20.770000457763672</c:v>
                </c:pt>
                <c:pt idx="23">
                  <c:v>-19.719999313354492</c:v>
                </c:pt>
                <c:pt idx="24">
                  <c:v>-18.290000915527344</c:v>
                </c:pt>
                <c:pt idx="25">
                  <c:v>-15.319999694824219</c:v>
                </c:pt>
                <c:pt idx="26">
                  <c:v>-11.949999809265137</c:v>
                </c:pt>
                <c:pt idx="27">
                  <c:v>-10.260000228881836</c:v>
                </c:pt>
                <c:pt idx="29">
                  <c:v>0</c:v>
                </c:pt>
                <c:pt idx="30">
                  <c:v>0</c:v>
                </c:pt>
                <c:pt idx="31">
                  <c:v>-42.029998779296875</c:v>
                </c:pt>
                <c:pt idx="32">
                  <c:v>-45.959999084472656</c:v>
                </c:pt>
                <c:pt idx="33">
                  <c:v>-66.540000915527344</c:v>
                </c:pt>
                <c:pt idx="34">
                  <c:v>-81.849998474121094</c:v>
                </c:pt>
                <c:pt idx="35">
                  <c:v>-95.470001220703125</c:v>
                </c:pt>
                <c:pt idx="36">
                  <c:v>-105.58000183105469</c:v>
                </c:pt>
                <c:pt idx="37">
                  <c:v>-115.40000152587891</c:v>
                </c:pt>
                <c:pt idx="38">
                  <c:v>-126.09999847412109</c:v>
                </c:pt>
                <c:pt idx="39">
                  <c:v>-134.57000732421875</c:v>
                </c:pt>
                <c:pt idx="40">
                  <c:v>-141.69999694824219</c:v>
                </c:pt>
                <c:pt idx="41">
                  <c:v>-145.8800048828125</c:v>
                </c:pt>
                <c:pt idx="42">
                  <c:v>-149.14999389648438</c:v>
                </c:pt>
                <c:pt idx="43">
                  <c:v>-109.79000091552734</c:v>
                </c:pt>
                <c:pt idx="44">
                  <c:v>-106.69999694824219</c:v>
                </c:pt>
                <c:pt idx="45">
                  <c:v>-88.75</c:v>
                </c:pt>
                <c:pt idx="46">
                  <c:v>-74.709999084472656</c:v>
                </c:pt>
                <c:pt idx="47">
                  <c:v>-56.790000915527344</c:v>
                </c:pt>
                <c:pt idx="48">
                  <c:v>-39.360000610351562</c:v>
                </c:pt>
                <c:pt idx="49">
                  <c:v>-24.409999847412109</c:v>
                </c:pt>
                <c:pt idx="50">
                  <c:v>-12.369999885559082</c:v>
                </c:pt>
                <c:pt idx="51">
                  <c:v>-4.9200000762939453</c:v>
                </c:pt>
                <c:pt idx="52">
                  <c:v>5.4499998092651367</c:v>
                </c:pt>
                <c:pt idx="53">
                  <c:v>9.3100004196166992</c:v>
                </c:pt>
                <c:pt idx="54">
                  <c:v>12.949999809265137</c:v>
                </c:pt>
              </c:numCache>
            </c:numRef>
          </c:yVal>
          <c:smooth val="0"/>
          <c:extLst>
            <c:ext xmlns:c16="http://schemas.microsoft.com/office/drawing/2014/chart" uri="{C3380CC4-5D6E-409C-BE32-E72D297353CC}">
              <c16:uniqueId val="{00000000-AB9B-BD4F-B478-ACC6CADB18AD}"/>
            </c:ext>
          </c:extLst>
        </c:ser>
        <c:ser>
          <c:idx val="1"/>
          <c:order val="1"/>
          <c:tx>
            <c:strRef>
              <c:f>TE!$I$1</c:f>
              <c:strCache>
                <c:ptCount val="1"/>
                <c:pt idx="0">
                  <c:v>CB WANG</c:v>
                </c:pt>
              </c:strCache>
            </c:strRef>
          </c:tx>
          <c:spPr>
            <a:ln w="12700">
              <a:solidFill>
                <a:srgbClr val="00C000"/>
              </a:solidFill>
              <a:prstDash val="solid"/>
            </a:ln>
          </c:spPr>
          <c:marker>
            <c:symbol val="none"/>
          </c:marker>
          <c:xVal>
            <c:numRef>
              <c:f>TE!$A$3:$A$57</c:f>
              <c:numCache>
                <c:formatCode>General</c:formatCode>
                <c:ptCount val="55"/>
                <c:pt idx="0">
                  <c:v>0</c:v>
                </c:pt>
                <c:pt idx="1">
                  <c:v>9</c:v>
                </c:pt>
                <c:pt idx="2">
                  <c:v>10</c:v>
                </c:pt>
                <c:pt idx="3">
                  <c:v>11</c:v>
                </c:pt>
                <c:pt idx="4">
                  <c:v>15</c:v>
                </c:pt>
                <c:pt idx="5">
                  <c:v>20</c:v>
                </c:pt>
                <c:pt idx="6">
                  <c:v>26</c:v>
                </c:pt>
                <c:pt idx="7">
                  <c:v>33</c:v>
                </c:pt>
                <c:pt idx="8">
                  <c:v>41</c:v>
                </c:pt>
                <c:pt idx="9">
                  <c:v>50</c:v>
                </c:pt>
                <c:pt idx="10">
                  <c:v>60</c:v>
                </c:pt>
                <c:pt idx="11">
                  <c:v>70</c:v>
                </c:pt>
                <c:pt idx="12">
                  <c:v>80</c:v>
                </c:pt>
                <c:pt idx="13">
                  <c:v>90</c:v>
                </c:pt>
                <c:pt idx="14">
                  <c:v>100</c:v>
                </c:pt>
                <c:pt idx="15">
                  <c:v>109</c:v>
                </c:pt>
                <c:pt idx="16">
                  <c:v>110</c:v>
                </c:pt>
                <c:pt idx="17">
                  <c:v>111</c:v>
                </c:pt>
                <c:pt idx="18">
                  <c:v>120</c:v>
                </c:pt>
                <c:pt idx="19">
                  <c:v>130</c:v>
                </c:pt>
                <c:pt idx="20">
                  <c:v>140</c:v>
                </c:pt>
                <c:pt idx="21">
                  <c:v>150</c:v>
                </c:pt>
                <c:pt idx="22">
                  <c:v>160</c:v>
                </c:pt>
                <c:pt idx="23">
                  <c:v>170</c:v>
                </c:pt>
                <c:pt idx="24">
                  <c:v>180</c:v>
                </c:pt>
                <c:pt idx="25">
                  <c:v>190</c:v>
                </c:pt>
                <c:pt idx="26">
                  <c:v>200</c:v>
                </c:pt>
                <c:pt idx="27">
                  <c:v>210</c:v>
                </c:pt>
                <c:pt idx="29">
                  <c:v>0</c:v>
                </c:pt>
                <c:pt idx="30">
                  <c:v>9</c:v>
                </c:pt>
                <c:pt idx="31">
                  <c:v>10</c:v>
                </c:pt>
                <c:pt idx="32">
                  <c:v>11</c:v>
                </c:pt>
                <c:pt idx="33">
                  <c:v>20</c:v>
                </c:pt>
                <c:pt idx="34">
                  <c:v>30</c:v>
                </c:pt>
                <c:pt idx="35">
                  <c:v>40</c:v>
                </c:pt>
                <c:pt idx="36">
                  <c:v>50</c:v>
                </c:pt>
                <c:pt idx="37">
                  <c:v>60</c:v>
                </c:pt>
                <c:pt idx="38">
                  <c:v>70</c:v>
                </c:pt>
                <c:pt idx="39">
                  <c:v>80</c:v>
                </c:pt>
                <c:pt idx="40">
                  <c:v>90</c:v>
                </c:pt>
                <c:pt idx="41">
                  <c:v>100</c:v>
                </c:pt>
                <c:pt idx="42">
                  <c:v>109</c:v>
                </c:pt>
                <c:pt idx="43">
                  <c:v>110</c:v>
                </c:pt>
                <c:pt idx="44">
                  <c:v>111</c:v>
                </c:pt>
                <c:pt idx="45">
                  <c:v>120</c:v>
                </c:pt>
                <c:pt idx="46">
                  <c:v>130</c:v>
                </c:pt>
                <c:pt idx="47">
                  <c:v>140</c:v>
                </c:pt>
                <c:pt idx="48">
                  <c:v>150</c:v>
                </c:pt>
                <c:pt idx="49">
                  <c:v>160</c:v>
                </c:pt>
                <c:pt idx="50">
                  <c:v>170</c:v>
                </c:pt>
                <c:pt idx="51">
                  <c:v>180</c:v>
                </c:pt>
                <c:pt idx="52">
                  <c:v>190</c:v>
                </c:pt>
                <c:pt idx="53">
                  <c:v>200</c:v>
                </c:pt>
                <c:pt idx="54">
                  <c:v>210</c:v>
                </c:pt>
              </c:numCache>
            </c:numRef>
          </c:xVal>
          <c:yVal>
            <c:numRef>
              <c:f>TE!$I$3:$I$57</c:f>
              <c:numCache>
                <c:formatCode>General</c:formatCode>
                <c:ptCount val="55"/>
                <c:pt idx="0">
                  <c:v>0</c:v>
                </c:pt>
                <c:pt idx="1">
                  <c:v>0</c:v>
                </c:pt>
                <c:pt idx="2">
                  <c:v>39.610000610351562</c:v>
                </c:pt>
                <c:pt idx="3">
                  <c:v>43.970001220703125</c:v>
                </c:pt>
                <c:pt idx="4">
                  <c:v>54.880001068115234</c:v>
                </c:pt>
                <c:pt idx="5">
                  <c:v>62.080001831054688</c:v>
                </c:pt>
                <c:pt idx="6">
                  <c:v>66.970001220703125</c:v>
                </c:pt>
                <c:pt idx="7">
                  <c:v>67.129997253417969</c:v>
                </c:pt>
                <c:pt idx="8">
                  <c:v>63.340000152587891</c:v>
                </c:pt>
                <c:pt idx="9">
                  <c:v>57.459999084472656</c:v>
                </c:pt>
                <c:pt idx="10">
                  <c:v>50.009998321533203</c:v>
                </c:pt>
                <c:pt idx="11">
                  <c:v>44.659999847412109</c:v>
                </c:pt>
                <c:pt idx="12">
                  <c:v>42.340000152587891</c:v>
                </c:pt>
                <c:pt idx="13">
                  <c:v>40.630001068115234</c:v>
                </c:pt>
                <c:pt idx="14">
                  <c:v>39.549999237060547</c:v>
                </c:pt>
                <c:pt idx="15">
                  <c:v>39.630001068115234</c:v>
                </c:pt>
                <c:pt idx="16">
                  <c:v>-1.4900000095367432</c:v>
                </c:pt>
                <c:pt idx="17">
                  <c:v>-4.4099998474121094</c:v>
                </c:pt>
                <c:pt idx="18">
                  <c:v>-15.859999656677246</c:v>
                </c:pt>
                <c:pt idx="19">
                  <c:v>-20.170000076293945</c:v>
                </c:pt>
                <c:pt idx="20">
                  <c:v>-20.909999847412109</c:v>
                </c:pt>
                <c:pt idx="21">
                  <c:v>-20.239999771118164</c:v>
                </c:pt>
                <c:pt idx="22">
                  <c:v>-18.950000762939453</c:v>
                </c:pt>
                <c:pt idx="23">
                  <c:v>-15.430000305175781</c:v>
                </c:pt>
                <c:pt idx="24">
                  <c:v>-12.510000228881836</c:v>
                </c:pt>
                <c:pt idx="25">
                  <c:v>-10.710000038146973</c:v>
                </c:pt>
                <c:pt idx="26">
                  <c:v>-9.5799999237060547</c:v>
                </c:pt>
                <c:pt idx="27">
                  <c:v>-6.070000171661377</c:v>
                </c:pt>
                <c:pt idx="29">
                  <c:v>0</c:v>
                </c:pt>
                <c:pt idx="30">
                  <c:v>0</c:v>
                </c:pt>
                <c:pt idx="31">
                  <c:v>-38.770000457763672</c:v>
                </c:pt>
                <c:pt idx="32">
                  <c:v>-43.75</c:v>
                </c:pt>
                <c:pt idx="33">
                  <c:v>-62.619998931884766</c:v>
                </c:pt>
                <c:pt idx="34">
                  <c:v>-75.839996337890625</c:v>
                </c:pt>
                <c:pt idx="35">
                  <c:v>-85.459999084472656</c:v>
                </c:pt>
                <c:pt idx="36">
                  <c:v>-95.870002746582031</c:v>
                </c:pt>
                <c:pt idx="37">
                  <c:v>-100.45999908447266</c:v>
                </c:pt>
                <c:pt idx="38">
                  <c:v>-105.98999786376953</c:v>
                </c:pt>
                <c:pt idx="39">
                  <c:v>-109.90000152587891</c:v>
                </c:pt>
                <c:pt idx="40">
                  <c:v>-114.19999694824219</c:v>
                </c:pt>
                <c:pt idx="41">
                  <c:v>-114.98000335693359</c:v>
                </c:pt>
                <c:pt idx="42">
                  <c:v>-116.91000366210938</c:v>
                </c:pt>
                <c:pt idx="43">
                  <c:v>-78.30999755859375</c:v>
                </c:pt>
                <c:pt idx="44">
                  <c:v>-76.05999755859375</c:v>
                </c:pt>
                <c:pt idx="45">
                  <c:v>-52.880001068115234</c:v>
                </c:pt>
                <c:pt idx="46">
                  <c:v>-34.419998168945312</c:v>
                </c:pt>
                <c:pt idx="47">
                  <c:v>-13.899999618530273</c:v>
                </c:pt>
                <c:pt idx="48">
                  <c:v>-3.130000114440918</c:v>
                </c:pt>
                <c:pt idx="49">
                  <c:v>7.0900001525878906</c:v>
                </c:pt>
                <c:pt idx="50">
                  <c:v>16.069999694824219</c:v>
                </c:pt>
                <c:pt idx="51">
                  <c:v>18.569999694824219</c:v>
                </c:pt>
                <c:pt idx="52">
                  <c:v>18.069999694824219</c:v>
                </c:pt>
                <c:pt idx="53">
                  <c:v>15.810000419616699</c:v>
                </c:pt>
                <c:pt idx="54">
                  <c:v>14.689999580383301</c:v>
                </c:pt>
              </c:numCache>
            </c:numRef>
          </c:yVal>
          <c:smooth val="0"/>
          <c:extLst>
            <c:ext xmlns:c16="http://schemas.microsoft.com/office/drawing/2014/chart" uri="{C3380CC4-5D6E-409C-BE32-E72D297353CC}">
              <c16:uniqueId val="{00000001-AB9B-BD4F-B478-ACC6CADB18AD}"/>
            </c:ext>
          </c:extLst>
        </c:ser>
        <c:ser>
          <c:idx val="2"/>
          <c:order val="2"/>
          <c:tx>
            <c:strRef>
              <c:f>TE!$J$1</c:f>
              <c:strCache>
                <c:ptCount val="1"/>
                <c:pt idx="0">
                  <c:v>ISCH WANG</c:v>
                </c:pt>
              </c:strCache>
            </c:strRef>
          </c:tx>
          <c:spPr>
            <a:ln w="12700">
              <a:solidFill>
                <a:srgbClr val="000000"/>
              </a:solidFill>
              <a:prstDash val="solid"/>
            </a:ln>
          </c:spPr>
          <c:marker>
            <c:symbol val="none"/>
          </c:marker>
          <c:xVal>
            <c:numRef>
              <c:f>TE!$A$3:$A$57</c:f>
              <c:numCache>
                <c:formatCode>General</c:formatCode>
                <c:ptCount val="55"/>
                <c:pt idx="0">
                  <c:v>0</c:v>
                </c:pt>
                <c:pt idx="1">
                  <c:v>9</c:v>
                </c:pt>
                <c:pt idx="2">
                  <c:v>10</c:v>
                </c:pt>
                <c:pt idx="3">
                  <c:v>11</c:v>
                </c:pt>
                <c:pt idx="4">
                  <c:v>15</c:v>
                </c:pt>
                <c:pt idx="5">
                  <c:v>20</c:v>
                </c:pt>
                <c:pt idx="6">
                  <c:v>26</c:v>
                </c:pt>
                <c:pt idx="7">
                  <c:v>33</c:v>
                </c:pt>
                <c:pt idx="8">
                  <c:v>41</c:v>
                </c:pt>
                <c:pt idx="9">
                  <c:v>50</c:v>
                </c:pt>
                <c:pt idx="10">
                  <c:v>60</c:v>
                </c:pt>
                <c:pt idx="11">
                  <c:v>70</c:v>
                </c:pt>
                <c:pt idx="12">
                  <c:v>80</c:v>
                </c:pt>
                <c:pt idx="13">
                  <c:v>90</c:v>
                </c:pt>
                <c:pt idx="14">
                  <c:v>100</c:v>
                </c:pt>
                <c:pt idx="15">
                  <c:v>109</c:v>
                </c:pt>
                <c:pt idx="16">
                  <c:v>110</c:v>
                </c:pt>
                <c:pt idx="17">
                  <c:v>111</c:v>
                </c:pt>
                <c:pt idx="18">
                  <c:v>120</c:v>
                </c:pt>
                <c:pt idx="19">
                  <c:v>130</c:v>
                </c:pt>
                <c:pt idx="20">
                  <c:v>140</c:v>
                </c:pt>
                <c:pt idx="21">
                  <c:v>150</c:v>
                </c:pt>
                <c:pt idx="22">
                  <c:v>160</c:v>
                </c:pt>
                <c:pt idx="23">
                  <c:v>170</c:v>
                </c:pt>
                <c:pt idx="24">
                  <c:v>180</c:v>
                </c:pt>
                <c:pt idx="25">
                  <c:v>190</c:v>
                </c:pt>
                <c:pt idx="26">
                  <c:v>200</c:v>
                </c:pt>
                <c:pt idx="27">
                  <c:v>210</c:v>
                </c:pt>
                <c:pt idx="29">
                  <c:v>0</c:v>
                </c:pt>
                <c:pt idx="30">
                  <c:v>9</c:v>
                </c:pt>
                <c:pt idx="31">
                  <c:v>10</c:v>
                </c:pt>
                <c:pt idx="32">
                  <c:v>11</c:v>
                </c:pt>
                <c:pt idx="33">
                  <c:v>20</c:v>
                </c:pt>
                <c:pt idx="34">
                  <c:v>30</c:v>
                </c:pt>
                <c:pt idx="35">
                  <c:v>40</c:v>
                </c:pt>
                <c:pt idx="36">
                  <c:v>50</c:v>
                </c:pt>
                <c:pt idx="37">
                  <c:v>60</c:v>
                </c:pt>
                <c:pt idx="38">
                  <c:v>70</c:v>
                </c:pt>
                <c:pt idx="39">
                  <c:v>80</c:v>
                </c:pt>
                <c:pt idx="40">
                  <c:v>90</c:v>
                </c:pt>
                <c:pt idx="41">
                  <c:v>100</c:v>
                </c:pt>
                <c:pt idx="42">
                  <c:v>109</c:v>
                </c:pt>
                <c:pt idx="43">
                  <c:v>110</c:v>
                </c:pt>
                <c:pt idx="44">
                  <c:v>111</c:v>
                </c:pt>
                <c:pt idx="45">
                  <c:v>120</c:v>
                </c:pt>
                <c:pt idx="46">
                  <c:v>130</c:v>
                </c:pt>
                <c:pt idx="47">
                  <c:v>140</c:v>
                </c:pt>
                <c:pt idx="48">
                  <c:v>150</c:v>
                </c:pt>
                <c:pt idx="49">
                  <c:v>160</c:v>
                </c:pt>
                <c:pt idx="50">
                  <c:v>170</c:v>
                </c:pt>
                <c:pt idx="51">
                  <c:v>180</c:v>
                </c:pt>
                <c:pt idx="52">
                  <c:v>190</c:v>
                </c:pt>
                <c:pt idx="53">
                  <c:v>200</c:v>
                </c:pt>
                <c:pt idx="54">
                  <c:v>210</c:v>
                </c:pt>
              </c:numCache>
            </c:numRef>
          </c:xVal>
          <c:yVal>
            <c:numRef>
              <c:f>TE!$J$3:$J$57</c:f>
              <c:numCache>
                <c:formatCode>General</c:formatCode>
                <c:ptCount val="55"/>
                <c:pt idx="0">
                  <c:v>0</c:v>
                </c:pt>
                <c:pt idx="1">
                  <c:v>0</c:v>
                </c:pt>
                <c:pt idx="2">
                  <c:v>39.869998931884766</c:v>
                </c:pt>
                <c:pt idx="3">
                  <c:v>43.930000305175781</c:v>
                </c:pt>
                <c:pt idx="4">
                  <c:v>44.759998321533203</c:v>
                </c:pt>
                <c:pt idx="5">
                  <c:v>47.840000152587891</c:v>
                </c:pt>
                <c:pt idx="6">
                  <c:v>48.590000152587891</c:v>
                </c:pt>
                <c:pt idx="7">
                  <c:v>46.400001525878906</c:v>
                </c:pt>
                <c:pt idx="8">
                  <c:v>42.680000305175781</c:v>
                </c:pt>
                <c:pt idx="9">
                  <c:v>37.729999542236328</c:v>
                </c:pt>
                <c:pt idx="10">
                  <c:v>31.909999847412109</c:v>
                </c:pt>
                <c:pt idx="11">
                  <c:v>28.469999313354492</c:v>
                </c:pt>
                <c:pt idx="12">
                  <c:v>27.799999237060547</c:v>
                </c:pt>
                <c:pt idx="13">
                  <c:v>24.180000305175781</c:v>
                </c:pt>
                <c:pt idx="14">
                  <c:v>23.309999465942383</c:v>
                </c:pt>
                <c:pt idx="15">
                  <c:v>23.579999923706055</c:v>
                </c:pt>
                <c:pt idx="16">
                  <c:v>-17.270000457763672</c:v>
                </c:pt>
                <c:pt idx="17">
                  <c:v>-17.829999923706055</c:v>
                </c:pt>
                <c:pt idx="18">
                  <c:v>-21.100000381469727</c:v>
                </c:pt>
                <c:pt idx="19">
                  <c:v>-21.229999542236328</c:v>
                </c:pt>
                <c:pt idx="20">
                  <c:v>-22.040000915527344</c:v>
                </c:pt>
                <c:pt idx="21">
                  <c:v>-21.420000076293945</c:v>
                </c:pt>
                <c:pt idx="22">
                  <c:v>-15.560000419616699</c:v>
                </c:pt>
                <c:pt idx="23">
                  <c:v>-14.329999923706055</c:v>
                </c:pt>
                <c:pt idx="24">
                  <c:v>-12.329999923706055</c:v>
                </c:pt>
                <c:pt idx="25">
                  <c:v>-26.579999923706055</c:v>
                </c:pt>
                <c:pt idx="29">
                  <c:v>0</c:v>
                </c:pt>
                <c:pt idx="30">
                  <c:v>0</c:v>
                </c:pt>
                <c:pt idx="31">
                  <c:v>-39.560001373291016</c:v>
                </c:pt>
                <c:pt idx="32">
                  <c:v>-41.860000610351562</c:v>
                </c:pt>
                <c:pt idx="33">
                  <c:v>-54.779998779296875</c:v>
                </c:pt>
                <c:pt idx="34">
                  <c:v>-60.869998931884766</c:v>
                </c:pt>
                <c:pt idx="35">
                  <c:v>-62.25</c:v>
                </c:pt>
                <c:pt idx="36">
                  <c:v>-64.680000305175781</c:v>
                </c:pt>
                <c:pt idx="37">
                  <c:v>-63.610000610351562</c:v>
                </c:pt>
                <c:pt idx="38">
                  <c:v>-61.389999389648438</c:v>
                </c:pt>
                <c:pt idx="39">
                  <c:v>-59.459999084472656</c:v>
                </c:pt>
                <c:pt idx="40">
                  <c:v>-58.400001525878906</c:v>
                </c:pt>
                <c:pt idx="41">
                  <c:v>-57.729999542236328</c:v>
                </c:pt>
                <c:pt idx="42">
                  <c:v>-55.669998168945312</c:v>
                </c:pt>
                <c:pt idx="43">
                  <c:v>-13.449999809265137</c:v>
                </c:pt>
                <c:pt idx="44">
                  <c:v>-10.979999542236328</c:v>
                </c:pt>
                <c:pt idx="45">
                  <c:v>7.5900001525878906</c:v>
                </c:pt>
                <c:pt idx="46">
                  <c:v>16.489999771118164</c:v>
                </c:pt>
                <c:pt idx="47">
                  <c:v>17.5</c:v>
                </c:pt>
                <c:pt idx="48">
                  <c:v>19.020000457763672</c:v>
                </c:pt>
                <c:pt idx="49">
                  <c:v>17.770000457763672</c:v>
                </c:pt>
                <c:pt idx="50">
                  <c:v>14.659999847412109</c:v>
                </c:pt>
                <c:pt idx="51">
                  <c:v>10.890000343322754</c:v>
                </c:pt>
                <c:pt idx="52">
                  <c:v>4.4499998092651367</c:v>
                </c:pt>
              </c:numCache>
            </c:numRef>
          </c:yVal>
          <c:smooth val="0"/>
          <c:extLst>
            <c:ext xmlns:c16="http://schemas.microsoft.com/office/drawing/2014/chart" uri="{C3380CC4-5D6E-409C-BE32-E72D297353CC}">
              <c16:uniqueId val="{00000002-AB9B-BD4F-B478-ACC6CADB18AD}"/>
            </c:ext>
          </c:extLst>
        </c:ser>
        <c:dLbls>
          <c:showLegendKey val="0"/>
          <c:showVal val="0"/>
          <c:showCatName val="0"/>
          <c:showSerName val="0"/>
          <c:showPercent val="0"/>
          <c:showBubbleSize val="0"/>
        </c:dLbls>
        <c:axId val="396940176"/>
        <c:axId val="396933104"/>
      </c:scatterChart>
      <c:valAx>
        <c:axId val="396940176"/>
        <c:scaling>
          <c:orientation val="minMax"/>
          <c:max val="200"/>
          <c:min val="0"/>
        </c:scaling>
        <c:delete val="0"/>
        <c:axPos val="b"/>
        <c:title>
          <c:tx>
            <c:rich>
              <a:bodyPr/>
              <a:lstStyle/>
              <a:p>
                <a:pPr>
                  <a:defRPr sz="1800"/>
                </a:pPr>
                <a:r>
                  <a:rPr lang="fr-BE" sz="1800"/>
                  <a:t>Delay (ms)</a:t>
                </a:r>
              </a:p>
            </c:rich>
          </c:tx>
          <c:overlay val="0"/>
        </c:title>
        <c:numFmt formatCode="General" sourceLinked="1"/>
        <c:majorTickMark val="out"/>
        <c:minorTickMark val="out"/>
        <c:tickLblPos val="nextTo"/>
        <c:txPr>
          <a:bodyPr/>
          <a:lstStyle/>
          <a:p>
            <a:pPr>
              <a:defRPr sz="1800"/>
            </a:pPr>
            <a:endParaRPr lang="fr-FR"/>
          </a:p>
        </c:txPr>
        <c:crossAx val="396933104"/>
        <c:crossesAt val="-200"/>
        <c:crossBetween val="midCat"/>
        <c:majorUnit val="100"/>
        <c:minorUnit val="10"/>
      </c:valAx>
      <c:valAx>
        <c:axId val="396933104"/>
        <c:scaling>
          <c:orientation val="minMax"/>
          <c:max val="100"/>
          <c:min val="-200"/>
        </c:scaling>
        <c:delete val="0"/>
        <c:axPos val="l"/>
        <c:title>
          <c:tx>
            <c:rich>
              <a:bodyPr/>
              <a:lstStyle/>
              <a:p>
                <a:pPr>
                  <a:defRPr sz="1800"/>
                </a:pPr>
                <a:r>
                  <a:rPr lang="fr-BE" sz="1800"/>
                  <a:t>Threshold reduction (%)</a:t>
                </a:r>
              </a:p>
            </c:rich>
          </c:tx>
          <c:overlay val="0"/>
        </c:title>
        <c:numFmt formatCode="General" sourceLinked="1"/>
        <c:majorTickMark val="out"/>
        <c:minorTickMark val="out"/>
        <c:tickLblPos val="nextTo"/>
        <c:txPr>
          <a:bodyPr/>
          <a:lstStyle/>
          <a:p>
            <a:pPr>
              <a:defRPr sz="1800"/>
            </a:pPr>
            <a:endParaRPr lang="fr-FR"/>
          </a:p>
        </c:txPr>
        <c:crossAx val="396940176"/>
        <c:crosses val="autoZero"/>
        <c:crossBetween val="midCat"/>
        <c:majorUnit val="100"/>
        <c:minorUnit val="10"/>
      </c:valAx>
      <c:spPr>
        <a:noFill/>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2700">
              <a:solidFill>
                <a:schemeClr val="tx1"/>
              </a:solidFill>
              <a:prstDash val="solid"/>
            </a:ln>
          </c:spPr>
          <c:marker>
            <c:symbol val="none"/>
          </c:marker>
          <c:xVal>
            <c:numRef>
              <c:f>TE!$A$3:$A$111</c:f>
              <c:numCache>
                <c:formatCode>General</c:formatCode>
                <c:ptCount val="109"/>
                <c:pt idx="0">
                  <c:v>0</c:v>
                </c:pt>
                <c:pt idx="1">
                  <c:v>9</c:v>
                </c:pt>
                <c:pt idx="2">
                  <c:v>10</c:v>
                </c:pt>
                <c:pt idx="3">
                  <c:v>11</c:v>
                </c:pt>
                <c:pt idx="4">
                  <c:v>15</c:v>
                </c:pt>
                <c:pt idx="5">
                  <c:v>20</c:v>
                </c:pt>
                <c:pt idx="6">
                  <c:v>26</c:v>
                </c:pt>
                <c:pt idx="7">
                  <c:v>33</c:v>
                </c:pt>
                <c:pt idx="8">
                  <c:v>41</c:v>
                </c:pt>
                <c:pt idx="9">
                  <c:v>50</c:v>
                </c:pt>
                <c:pt idx="10">
                  <c:v>60</c:v>
                </c:pt>
                <c:pt idx="11">
                  <c:v>70</c:v>
                </c:pt>
                <c:pt idx="12">
                  <c:v>80</c:v>
                </c:pt>
                <c:pt idx="13">
                  <c:v>90</c:v>
                </c:pt>
                <c:pt idx="14">
                  <c:v>100</c:v>
                </c:pt>
                <c:pt idx="15">
                  <c:v>109</c:v>
                </c:pt>
                <c:pt idx="16">
                  <c:v>110</c:v>
                </c:pt>
                <c:pt idx="17">
                  <c:v>111</c:v>
                </c:pt>
                <c:pt idx="18">
                  <c:v>120</c:v>
                </c:pt>
                <c:pt idx="19">
                  <c:v>130</c:v>
                </c:pt>
                <c:pt idx="20">
                  <c:v>140</c:v>
                </c:pt>
                <c:pt idx="21">
                  <c:v>150</c:v>
                </c:pt>
                <c:pt idx="22">
                  <c:v>160</c:v>
                </c:pt>
                <c:pt idx="23">
                  <c:v>170</c:v>
                </c:pt>
                <c:pt idx="24">
                  <c:v>180</c:v>
                </c:pt>
                <c:pt idx="25">
                  <c:v>190</c:v>
                </c:pt>
                <c:pt idx="26">
                  <c:v>200</c:v>
                </c:pt>
                <c:pt idx="27">
                  <c:v>210</c:v>
                </c:pt>
                <c:pt idx="29">
                  <c:v>0</c:v>
                </c:pt>
                <c:pt idx="30">
                  <c:v>9</c:v>
                </c:pt>
                <c:pt idx="31">
                  <c:v>10</c:v>
                </c:pt>
                <c:pt idx="32">
                  <c:v>11</c:v>
                </c:pt>
                <c:pt idx="33">
                  <c:v>20</c:v>
                </c:pt>
                <c:pt idx="34">
                  <c:v>30</c:v>
                </c:pt>
                <c:pt idx="35">
                  <c:v>40</c:v>
                </c:pt>
                <c:pt idx="36">
                  <c:v>50</c:v>
                </c:pt>
                <c:pt idx="37">
                  <c:v>60</c:v>
                </c:pt>
                <c:pt idx="38">
                  <c:v>70</c:v>
                </c:pt>
                <c:pt idx="39">
                  <c:v>80</c:v>
                </c:pt>
                <c:pt idx="40">
                  <c:v>90</c:v>
                </c:pt>
                <c:pt idx="41">
                  <c:v>100</c:v>
                </c:pt>
                <c:pt idx="42">
                  <c:v>109</c:v>
                </c:pt>
                <c:pt idx="43">
                  <c:v>110</c:v>
                </c:pt>
                <c:pt idx="44">
                  <c:v>111</c:v>
                </c:pt>
                <c:pt idx="45">
                  <c:v>120</c:v>
                </c:pt>
                <c:pt idx="46">
                  <c:v>130</c:v>
                </c:pt>
                <c:pt idx="47">
                  <c:v>140</c:v>
                </c:pt>
                <c:pt idx="48">
                  <c:v>150</c:v>
                </c:pt>
                <c:pt idx="49">
                  <c:v>160</c:v>
                </c:pt>
                <c:pt idx="50">
                  <c:v>170</c:v>
                </c:pt>
                <c:pt idx="51">
                  <c:v>180</c:v>
                </c:pt>
                <c:pt idx="52">
                  <c:v>190</c:v>
                </c:pt>
                <c:pt idx="53">
                  <c:v>200</c:v>
                </c:pt>
                <c:pt idx="54">
                  <c:v>210</c:v>
                </c:pt>
                <c:pt idx="56">
                  <c:v>0</c:v>
                </c:pt>
                <c:pt idx="57">
                  <c:v>9</c:v>
                </c:pt>
                <c:pt idx="58">
                  <c:v>10</c:v>
                </c:pt>
                <c:pt idx="59">
                  <c:v>11</c:v>
                </c:pt>
                <c:pt idx="60">
                  <c:v>20</c:v>
                </c:pt>
                <c:pt idx="61">
                  <c:v>30</c:v>
                </c:pt>
                <c:pt idx="62">
                  <c:v>40</c:v>
                </c:pt>
                <c:pt idx="63">
                  <c:v>50</c:v>
                </c:pt>
                <c:pt idx="64">
                  <c:v>60</c:v>
                </c:pt>
                <c:pt idx="65">
                  <c:v>70</c:v>
                </c:pt>
                <c:pt idx="66">
                  <c:v>80</c:v>
                </c:pt>
                <c:pt idx="67">
                  <c:v>90</c:v>
                </c:pt>
                <c:pt idx="68">
                  <c:v>100</c:v>
                </c:pt>
                <c:pt idx="69">
                  <c:v>109</c:v>
                </c:pt>
                <c:pt idx="70">
                  <c:v>110</c:v>
                </c:pt>
                <c:pt idx="71">
                  <c:v>111</c:v>
                </c:pt>
                <c:pt idx="72">
                  <c:v>120</c:v>
                </c:pt>
                <c:pt idx="73">
                  <c:v>130</c:v>
                </c:pt>
                <c:pt idx="74">
                  <c:v>140</c:v>
                </c:pt>
                <c:pt idx="75">
                  <c:v>150</c:v>
                </c:pt>
                <c:pt idx="76">
                  <c:v>160</c:v>
                </c:pt>
                <c:pt idx="77">
                  <c:v>170</c:v>
                </c:pt>
                <c:pt idx="78">
                  <c:v>180</c:v>
                </c:pt>
                <c:pt idx="79">
                  <c:v>190</c:v>
                </c:pt>
                <c:pt idx="80">
                  <c:v>200</c:v>
                </c:pt>
                <c:pt idx="81">
                  <c:v>210</c:v>
                </c:pt>
                <c:pt idx="83">
                  <c:v>0</c:v>
                </c:pt>
                <c:pt idx="84">
                  <c:v>9</c:v>
                </c:pt>
                <c:pt idx="85">
                  <c:v>10</c:v>
                </c:pt>
                <c:pt idx="86">
                  <c:v>11</c:v>
                </c:pt>
                <c:pt idx="87">
                  <c:v>20</c:v>
                </c:pt>
                <c:pt idx="88">
                  <c:v>30</c:v>
                </c:pt>
                <c:pt idx="89">
                  <c:v>40</c:v>
                </c:pt>
                <c:pt idx="90">
                  <c:v>50</c:v>
                </c:pt>
                <c:pt idx="91">
                  <c:v>60</c:v>
                </c:pt>
                <c:pt idx="92">
                  <c:v>70</c:v>
                </c:pt>
                <c:pt idx="93">
                  <c:v>80</c:v>
                </c:pt>
                <c:pt idx="94">
                  <c:v>90</c:v>
                </c:pt>
                <c:pt idx="95">
                  <c:v>100</c:v>
                </c:pt>
                <c:pt idx="96">
                  <c:v>109</c:v>
                </c:pt>
                <c:pt idx="97">
                  <c:v>110</c:v>
                </c:pt>
                <c:pt idx="98">
                  <c:v>111</c:v>
                </c:pt>
                <c:pt idx="99">
                  <c:v>120</c:v>
                </c:pt>
                <c:pt idx="100">
                  <c:v>130</c:v>
                </c:pt>
                <c:pt idx="101">
                  <c:v>140</c:v>
                </c:pt>
                <c:pt idx="102">
                  <c:v>150</c:v>
                </c:pt>
                <c:pt idx="103">
                  <c:v>160</c:v>
                </c:pt>
                <c:pt idx="104">
                  <c:v>170</c:v>
                </c:pt>
                <c:pt idx="105">
                  <c:v>180</c:v>
                </c:pt>
                <c:pt idx="106">
                  <c:v>190</c:v>
                </c:pt>
                <c:pt idx="107">
                  <c:v>200</c:v>
                </c:pt>
                <c:pt idx="108">
                  <c:v>210</c:v>
                </c:pt>
              </c:numCache>
            </c:numRef>
          </c:xVal>
          <c:yVal>
            <c:numRef>
              <c:f>TE!$H$3:$H$111</c:f>
              <c:numCache>
                <c:formatCode>0.00</c:formatCode>
                <c:ptCount val="109"/>
                <c:pt idx="0">
                  <c:v>0</c:v>
                </c:pt>
                <c:pt idx="1">
                  <c:v>0</c:v>
                </c:pt>
                <c:pt idx="2">
                  <c:v>40.389999389648438</c:v>
                </c:pt>
                <c:pt idx="3">
                  <c:v>46.540000915527344</c:v>
                </c:pt>
                <c:pt idx="4">
                  <c:v>55.979999542236328</c:v>
                </c:pt>
                <c:pt idx="5">
                  <c:v>66.050003051757812</c:v>
                </c:pt>
                <c:pt idx="6">
                  <c:v>68.730003356933594</c:v>
                </c:pt>
                <c:pt idx="7">
                  <c:v>73.279998779296875</c:v>
                </c:pt>
                <c:pt idx="8">
                  <c:v>69.839996337890625</c:v>
                </c:pt>
                <c:pt idx="9">
                  <c:v>63.029998779296875</c:v>
                </c:pt>
                <c:pt idx="10">
                  <c:v>54.889999389648438</c:v>
                </c:pt>
                <c:pt idx="11">
                  <c:v>50.680000305175781</c:v>
                </c:pt>
                <c:pt idx="12">
                  <c:v>47.409999847412109</c:v>
                </c:pt>
                <c:pt idx="13">
                  <c:v>45.669998168945312</c:v>
                </c:pt>
                <c:pt idx="14">
                  <c:v>43.409999847412109</c:v>
                </c:pt>
                <c:pt idx="15">
                  <c:v>43.479999542236328</c:v>
                </c:pt>
                <c:pt idx="16">
                  <c:v>3.7599999904632568</c:v>
                </c:pt>
                <c:pt idx="17">
                  <c:v>-0.41999998688697815</c:v>
                </c:pt>
                <c:pt idx="18">
                  <c:v>-12.960000038146973</c:v>
                </c:pt>
                <c:pt idx="19">
                  <c:v>-19.590000152587891</c:v>
                </c:pt>
                <c:pt idx="20">
                  <c:v>-23.090000152587891</c:v>
                </c:pt>
                <c:pt idx="21">
                  <c:v>-24.170000076293945</c:v>
                </c:pt>
                <c:pt idx="22">
                  <c:v>-22.840000152587891</c:v>
                </c:pt>
                <c:pt idx="23">
                  <c:v>-19.629999160766602</c:v>
                </c:pt>
                <c:pt idx="24">
                  <c:v>-15.880000114440918</c:v>
                </c:pt>
                <c:pt idx="25">
                  <c:v>-11.989999771118164</c:v>
                </c:pt>
                <c:pt idx="26">
                  <c:v>-9.5500001907348633</c:v>
                </c:pt>
                <c:pt idx="27">
                  <c:v>-6.320000171661377</c:v>
                </c:pt>
                <c:pt idx="29">
                  <c:v>0</c:v>
                </c:pt>
                <c:pt idx="30">
                  <c:v>0</c:v>
                </c:pt>
                <c:pt idx="31">
                  <c:v>-39.299999237060547</c:v>
                </c:pt>
                <c:pt idx="32">
                  <c:v>-44.330001831054688</c:v>
                </c:pt>
                <c:pt idx="33">
                  <c:v>-66.730003356933594</c:v>
                </c:pt>
                <c:pt idx="34">
                  <c:v>-82.699996948242188</c:v>
                </c:pt>
                <c:pt idx="35">
                  <c:v>-93.319999694824219</c:v>
                </c:pt>
                <c:pt idx="36">
                  <c:v>-101.81999969482422</c:v>
                </c:pt>
                <c:pt idx="37">
                  <c:v>-108.22000122070312</c:v>
                </c:pt>
                <c:pt idx="38">
                  <c:v>-112.34999847412109</c:v>
                </c:pt>
                <c:pt idx="39">
                  <c:v>-116.25</c:v>
                </c:pt>
                <c:pt idx="40">
                  <c:v>-118.76999664306641</c:v>
                </c:pt>
                <c:pt idx="41">
                  <c:v>-119.18000030517578</c:v>
                </c:pt>
                <c:pt idx="42">
                  <c:v>-119.62000274658203</c:v>
                </c:pt>
                <c:pt idx="43">
                  <c:v>-78.860000610351562</c:v>
                </c:pt>
                <c:pt idx="44">
                  <c:v>-75.860000610351562</c:v>
                </c:pt>
                <c:pt idx="45">
                  <c:v>-52.639999389648438</c:v>
                </c:pt>
                <c:pt idx="46">
                  <c:v>-27.870000839233398</c:v>
                </c:pt>
                <c:pt idx="47">
                  <c:v>-10.659999847412109</c:v>
                </c:pt>
                <c:pt idx="48">
                  <c:v>-1.3799999952316284</c:v>
                </c:pt>
                <c:pt idx="49">
                  <c:v>8.4700002670288086</c:v>
                </c:pt>
                <c:pt idx="50">
                  <c:v>17.5</c:v>
                </c:pt>
                <c:pt idx="51">
                  <c:v>20.079999923706055</c:v>
                </c:pt>
                <c:pt idx="52">
                  <c:v>20.350000381469727</c:v>
                </c:pt>
                <c:pt idx="53">
                  <c:v>19.329999923706055</c:v>
                </c:pt>
                <c:pt idx="54">
                  <c:v>17.409999847412109</c:v>
                </c:pt>
                <c:pt idx="56">
                  <c:v>0</c:v>
                </c:pt>
                <c:pt idx="57">
                  <c:v>0</c:v>
                </c:pt>
                <c:pt idx="58">
                  <c:v>19.739999771118164</c:v>
                </c:pt>
                <c:pt idx="59">
                  <c:v>23.940000534057617</c:v>
                </c:pt>
                <c:pt idx="60">
                  <c:v>32.409999847412109</c:v>
                </c:pt>
                <c:pt idx="61">
                  <c:v>37.209999084472656</c:v>
                </c:pt>
                <c:pt idx="62">
                  <c:v>39.970001220703125</c:v>
                </c:pt>
                <c:pt idx="63">
                  <c:v>40.5</c:v>
                </c:pt>
                <c:pt idx="64">
                  <c:v>38.159999847412109</c:v>
                </c:pt>
                <c:pt idx="65">
                  <c:v>35.049999237060547</c:v>
                </c:pt>
                <c:pt idx="66">
                  <c:v>33.349998474121094</c:v>
                </c:pt>
                <c:pt idx="67">
                  <c:v>30.25</c:v>
                </c:pt>
                <c:pt idx="68">
                  <c:v>29.819999694824219</c:v>
                </c:pt>
                <c:pt idx="69">
                  <c:v>28.719999313354492</c:v>
                </c:pt>
                <c:pt idx="70">
                  <c:v>7.6999998092651367</c:v>
                </c:pt>
                <c:pt idx="71">
                  <c:v>5.3899998664855957</c:v>
                </c:pt>
                <c:pt idx="72">
                  <c:v>-2.869999885559082</c:v>
                </c:pt>
                <c:pt idx="73">
                  <c:v>-8.5600004196166992</c:v>
                </c:pt>
                <c:pt idx="74">
                  <c:v>-10.579999923706055</c:v>
                </c:pt>
                <c:pt idx="75">
                  <c:v>-11.600000381469727</c:v>
                </c:pt>
                <c:pt idx="76">
                  <c:v>-9.9600000381469727</c:v>
                </c:pt>
                <c:pt idx="77">
                  <c:v>-7.0300002098083496</c:v>
                </c:pt>
                <c:pt idx="78">
                  <c:v>-5.5999999046325684</c:v>
                </c:pt>
                <c:pt idx="79">
                  <c:v>-6.559999942779541</c:v>
                </c:pt>
                <c:pt idx="80">
                  <c:v>-6.119999885559082</c:v>
                </c:pt>
                <c:pt idx="81">
                  <c:v>-3.4600000381469727</c:v>
                </c:pt>
                <c:pt idx="83">
                  <c:v>0</c:v>
                </c:pt>
                <c:pt idx="84">
                  <c:v>0</c:v>
                </c:pt>
                <c:pt idx="85">
                  <c:v>-19.719999313354492</c:v>
                </c:pt>
                <c:pt idx="86">
                  <c:v>-22.270000457763672</c:v>
                </c:pt>
                <c:pt idx="87">
                  <c:v>-33.060001373291016</c:v>
                </c:pt>
                <c:pt idx="88">
                  <c:v>-43.419998168945312</c:v>
                </c:pt>
                <c:pt idx="89">
                  <c:v>-47.840000152587891</c:v>
                </c:pt>
                <c:pt idx="90">
                  <c:v>-49.709999084472656</c:v>
                </c:pt>
                <c:pt idx="91">
                  <c:v>-51.220001220703125</c:v>
                </c:pt>
                <c:pt idx="92">
                  <c:v>-52.560001373291016</c:v>
                </c:pt>
                <c:pt idx="93">
                  <c:v>-51.689998626708984</c:v>
                </c:pt>
                <c:pt idx="94">
                  <c:v>-52.330001831054688</c:v>
                </c:pt>
                <c:pt idx="95">
                  <c:v>-51.419998168945312</c:v>
                </c:pt>
                <c:pt idx="96">
                  <c:v>-51.479999542236328</c:v>
                </c:pt>
                <c:pt idx="97">
                  <c:v>-29.829999923706055</c:v>
                </c:pt>
                <c:pt idx="98">
                  <c:v>-27.950000762939453</c:v>
                </c:pt>
                <c:pt idx="99">
                  <c:v>-13.779999732971191</c:v>
                </c:pt>
                <c:pt idx="100">
                  <c:v>-4.4800000190734863</c:v>
                </c:pt>
                <c:pt idx="101">
                  <c:v>3.4000000953674316</c:v>
                </c:pt>
                <c:pt idx="102">
                  <c:v>6.9000000953674316</c:v>
                </c:pt>
                <c:pt idx="103">
                  <c:v>11.869999885559082</c:v>
                </c:pt>
                <c:pt idx="104">
                  <c:v>12.149999618530273</c:v>
                </c:pt>
                <c:pt idx="105">
                  <c:v>10.489999771118164</c:v>
                </c:pt>
                <c:pt idx="106">
                  <c:v>9.8400001525878906</c:v>
                </c:pt>
                <c:pt idx="107">
                  <c:v>7.8299999237060547</c:v>
                </c:pt>
                <c:pt idx="108">
                  <c:v>7.4499998092651367</c:v>
                </c:pt>
              </c:numCache>
            </c:numRef>
          </c:yVal>
          <c:smooth val="0"/>
          <c:extLst>
            <c:ext xmlns:c16="http://schemas.microsoft.com/office/drawing/2014/chart" uri="{C3380CC4-5D6E-409C-BE32-E72D297353CC}">
              <c16:uniqueId val="{00000000-6F7F-AC42-8487-1309956F7ED4}"/>
            </c:ext>
          </c:extLst>
        </c:ser>
        <c:ser>
          <c:idx val="2"/>
          <c:order val="1"/>
          <c:spPr>
            <a:ln>
              <a:solidFill>
                <a:srgbClr val="FF0000"/>
              </a:solidFill>
            </a:ln>
          </c:spPr>
          <c:marker>
            <c:symbol val="none"/>
          </c:marker>
          <c:xVal>
            <c:numRef>
              <c:f>TE!$A$3:$A$111</c:f>
              <c:numCache>
                <c:formatCode>General</c:formatCode>
                <c:ptCount val="109"/>
                <c:pt idx="0">
                  <c:v>0</c:v>
                </c:pt>
                <c:pt idx="1">
                  <c:v>9</c:v>
                </c:pt>
                <c:pt idx="2">
                  <c:v>10</c:v>
                </c:pt>
                <c:pt idx="3">
                  <c:v>11</c:v>
                </c:pt>
                <c:pt idx="4">
                  <c:v>15</c:v>
                </c:pt>
                <c:pt idx="5">
                  <c:v>20</c:v>
                </c:pt>
                <c:pt idx="6">
                  <c:v>26</c:v>
                </c:pt>
                <c:pt idx="7">
                  <c:v>33</c:v>
                </c:pt>
                <c:pt idx="8">
                  <c:v>41</c:v>
                </c:pt>
                <c:pt idx="9">
                  <c:v>50</c:v>
                </c:pt>
                <c:pt idx="10">
                  <c:v>60</c:v>
                </c:pt>
                <c:pt idx="11">
                  <c:v>70</c:v>
                </c:pt>
                <c:pt idx="12">
                  <c:v>80</c:v>
                </c:pt>
                <c:pt idx="13">
                  <c:v>90</c:v>
                </c:pt>
                <c:pt idx="14">
                  <c:v>100</c:v>
                </c:pt>
                <c:pt idx="15">
                  <c:v>109</c:v>
                </c:pt>
                <c:pt idx="16">
                  <c:v>110</c:v>
                </c:pt>
                <c:pt idx="17">
                  <c:v>111</c:v>
                </c:pt>
                <c:pt idx="18">
                  <c:v>120</c:v>
                </c:pt>
                <c:pt idx="19">
                  <c:v>130</c:v>
                </c:pt>
                <c:pt idx="20">
                  <c:v>140</c:v>
                </c:pt>
                <c:pt idx="21">
                  <c:v>150</c:v>
                </c:pt>
                <c:pt idx="22">
                  <c:v>160</c:v>
                </c:pt>
                <c:pt idx="23">
                  <c:v>170</c:v>
                </c:pt>
                <c:pt idx="24">
                  <c:v>180</c:v>
                </c:pt>
                <c:pt idx="25">
                  <c:v>190</c:v>
                </c:pt>
                <c:pt idx="26">
                  <c:v>200</c:v>
                </c:pt>
                <c:pt idx="27">
                  <c:v>210</c:v>
                </c:pt>
                <c:pt idx="29">
                  <c:v>0</c:v>
                </c:pt>
                <c:pt idx="30">
                  <c:v>9</c:v>
                </c:pt>
                <c:pt idx="31">
                  <c:v>10</c:v>
                </c:pt>
                <c:pt idx="32">
                  <c:v>11</c:v>
                </c:pt>
                <c:pt idx="33">
                  <c:v>20</c:v>
                </c:pt>
                <c:pt idx="34">
                  <c:v>30</c:v>
                </c:pt>
                <c:pt idx="35">
                  <c:v>40</c:v>
                </c:pt>
                <c:pt idx="36">
                  <c:v>50</c:v>
                </c:pt>
                <c:pt idx="37">
                  <c:v>60</c:v>
                </c:pt>
                <c:pt idx="38">
                  <c:v>70</c:v>
                </c:pt>
                <c:pt idx="39">
                  <c:v>80</c:v>
                </c:pt>
                <c:pt idx="40">
                  <c:v>90</c:v>
                </c:pt>
                <c:pt idx="41">
                  <c:v>100</c:v>
                </c:pt>
                <c:pt idx="42">
                  <c:v>109</c:v>
                </c:pt>
                <c:pt idx="43">
                  <c:v>110</c:v>
                </c:pt>
                <c:pt idx="44">
                  <c:v>111</c:v>
                </c:pt>
                <c:pt idx="45">
                  <c:v>120</c:v>
                </c:pt>
                <c:pt idx="46">
                  <c:v>130</c:v>
                </c:pt>
                <c:pt idx="47">
                  <c:v>140</c:v>
                </c:pt>
                <c:pt idx="48">
                  <c:v>150</c:v>
                </c:pt>
                <c:pt idx="49">
                  <c:v>160</c:v>
                </c:pt>
                <c:pt idx="50">
                  <c:v>170</c:v>
                </c:pt>
                <c:pt idx="51">
                  <c:v>180</c:v>
                </c:pt>
                <c:pt idx="52">
                  <c:v>190</c:v>
                </c:pt>
                <c:pt idx="53">
                  <c:v>200</c:v>
                </c:pt>
                <c:pt idx="54">
                  <c:v>210</c:v>
                </c:pt>
                <c:pt idx="56">
                  <c:v>0</c:v>
                </c:pt>
                <c:pt idx="57">
                  <c:v>9</c:v>
                </c:pt>
                <c:pt idx="58">
                  <c:v>10</c:v>
                </c:pt>
                <c:pt idx="59">
                  <c:v>11</c:v>
                </c:pt>
                <c:pt idx="60">
                  <c:v>20</c:v>
                </c:pt>
                <c:pt idx="61">
                  <c:v>30</c:v>
                </c:pt>
                <c:pt idx="62">
                  <c:v>40</c:v>
                </c:pt>
                <c:pt idx="63">
                  <c:v>50</c:v>
                </c:pt>
                <c:pt idx="64">
                  <c:v>60</c:v>
                </c:pt>
                <c:pt idx="65">
                  <c:v>70</c:v>
                </c:pt>
                <c:pt idx="66">
                  <c:v>80</c:v>
                </c:pt>
                <c:pt idx="67">
                  <c:v>90</c:v>
                </c:pt>
                <c:pt idx="68">
                  <c:v>100</c:v>
                </c:pt>
                <c:pt idx="69">
                  <c:v>109</c:v>
                </c:pt>
                <c:pt idx="70">
                  <c:v>110</c:v>
                </c:pt>
                <c:pt idx="71">
                  <c:v>111</c:v>
                </c:pt>
                <c:pt idx="72">
                  <c:v>120</c:v>
                </c:pt>
                <c:pt idx="73">
                  <c:v>130</c:v>
                </c:pt>
                <c:pt idx="74">
                  <c:v>140</c:v>
                </c:pt>
                <c:pt idx="75">
                  <c:v>150</c:v>
                </c:pt>
                <c:pt idx="76">
                  <c:v>160</c:v>
                </c:pt>
                <c:pt idx="77">
                  <c:v>170</c:v>
                </c:pt>
                <c:pt idx="78">
                  <c:v>180</c:v>
                </c:pt>
                <c:pt idx="79">
                  <c:v>190</c:v>
                </c:pt>
                <c:pt idx="80">
                  <c:v>200</c:v>
                </c:pt>
                <c:pt idx="81">
                  <c:v>210</c:v>
                </c:pt>
                <c:pt idx="83">
                  <c:v>0</c:v>
                </c:pt>
                <c:pt idx="84">
                  <c:v>9</c:v>
                </c:pt>
                <c:pt idx="85">
                  <c:v>10</c:v>
                </c:pt>
                <c:pt idx="86">
                  <c:v>11</c:v>
                </c:pt>
                <c:pt idx="87">
                  <c:v>20</c:v>
                </c:pt>
                <c:pt idx="88">
                  <c:v>30</c:v>
                </c:pt>
                <c:pt idx="89">
                  <c:v>40</c:v>
                </c:pt>
                <c:pt idx="90">
                  <c:v>50</c:v>
                </c:pt>
                <c:pt idx="91">
                  <c:v>60</c:v>
                </c:pt>
                <c:pt idx="92">
                  <c:v>70</c:v>
                </c:pt>
                <c:pt idx="93">
                  <c:v>80</c:v>
                </c:pt>
                <c:pt idx="94">
                  <c:v>90</c:v>
                </c:pt>
                <c:pt idx="95">
                  <c:v>100</c:v>
                </c:pt>
                <c:pt idx="96">
                  <c:v>109</c:v>
                </c:pt>
                <c:pt idx="97">
                  <c:v>110</c:v>
                </c:pt>
                <c:pt idx="98">
                  <c:v>111</c:v>
                </c:pt>
                <c:pt idx="99">
                  <c:v>120</c:v>
                </c:pt>
                <c:pt idx="100">
                  <c:v>130</c:v>
                </c:pt>
                <c:pt idx="101">
                  <c:v>140</c:v>
                </c:pt>
                <c:pt idx="102">
                  <c:v>150</c:v>
                </c:pt>
                <c:pt idx="103">
                  <c:v>160</c:v>
                </c:pt>
                <c:pt idx="104">
                  <c:v>170</c:v>
                </c:pt>
                <c:pt idx="105">
                  <c:v>180</c:v>
                </c:pt>
                <c:pt idx="106">
                  <c:v>190</c:v>
                </c:pt>
                <c:pt idx="107">
                  <c:v>200</c:v>
                </c:pt>
                <c:pt idx="108">
                  <c:v>210</c:v>
                </c:pt>
              </c:numCache>
            </c:numRef>
          </c:xVal>
          <c:yVal>
            <c:numRef>
              <c:f>TE!$AC$3:$AC$157</c:f>
              <c:numCache>
                <c:formatCode>General</c:formatCode>
                <c:ptCount val="155"/>
                <c:pt idx="0">
                  <c:v>0</c:v>
                </c:pt>
                <c:pt idx="1">
                  <c:v>0</c:v>
                </c:pt>
                <c:pt idx="2">
                  <c:v>39.560001373291016</c:v>
                </c:pt>
                <c:pt idx="3">
                  <c:v>50.779998779296875</c:v>
                </c:pt>
                <c:pt idx="4">
                  <c:v>77.919998168945312</c:v>
                </c:pt>
                <c:pt idx="5">
                  <c:v>78.300003051757812</c:v>
                </c:pt>
                <c:pt idx="6">
                  <c:v>71</c:v>
                </c:pt>
                <c:pt idx="7">
                  <c:v>67.589996337890625</c:v>
                </c:pt>
                <c:pt idx="8">
                  <c:v>62.770000457763672</c:v>
                </c:pt>
                <c:pt idx="9">
                  <c:v>59.25</c:v>
                </c:pt>
                <c:pt idx="10">
                  <c:v>57.340000152587891</c:v>
                </c:pt>
                <c:pt idx="11">
                  <c:v>56.049999237060547</c:v>
                </c:pt>
                <c:pt idx="12">
                  <c:v>56.930000305175781</c:v>
                </c:pt>
                <c:pt idx="13">
                  <c:v>55.659999847412109</c:v>
                </c:pt>
                <c:pt idx="14">
                  <c:v>55.610000610351562</c:v>
                </c:pt>
                <c:pt idx="15">
                  <c:v>54.909999847412109</c:v>
                </c:pt>
                <c:pt idx="16">
                  <c:v>14.729999542236328</c:v>
                </c:pt>
                <c:pt idx="17">
                  <c:v>7.320000171661377</c:v>
                </c:pt>
                <c:pt idx="18">
                  <c:v>-16.309999465942383</c:v>
                </c:pt>
                <c:pt idx="19">
                  <c:v>-22.430000305175781</c:v>
                </c:pt>
                <c:pt idx="20">
                  <c:v>-22.530000686645508</c:v>
                </c:pt>
                <c:pt idx="21">
                  <c:v>-19.350000381469727</c:v>
                </c:pt>
                <c:pt idx="22">
                  <c:v>-15.689999580383301</c:v>
                </c:pt>
                <c:pt idx="23">
                  <c:v>-12.340000152587891</c:v>
                </c:pt>
                <c:pt idx="24">
                  <c:v>-8.8900003433227539</c:v>
                </c:pt>
                <c:pt idx="25">
                  <c:v>-5.619999885559082</c:v>
                </c:pt>
                <c:pt idx="26">
                  <c:v>-3.8399999141693115</c:v>
                </c:pt>
                <c:pt idx="29">
                  <c:v>0</c:v>
                </c:pt>
                <c:pt idx="30">
                  <c:v>0</c:v>
                </c:pt>
                <c:pt idx="31">
                  <c:v>-40.470001220703125</c:v>
                </c:pt>
                <c:pt idx="32">
                  <c:v>-48.900001525878906</c:v>
                </c:pt>
                <c:pt idx="33">
                  <c:v>-99.830001831054688</c:v>
                </c:pt>
                <c:pt idx="34">
                  <c:v>-132.17999267578125</c:v>
                </c:pt>
                <c:pt idx="35">
                  <c:v>-149.6300048828125</c:v>
                </c:pt>
                <c:pt idx="36">
                  <c:v>-164.77000427246094</c:v>
                </c:pt>
                <c:pt idx="56">
                  <c:v>0</c:v>
                </c:pt>
                <c:pt idx="57">
                  <c:v>0</c:v>
                </c:pt>
                <c:pt idx="58">
                  <c:v>19.780000686645508</c:v>
                </c:pt>
                <c:pt idx="59">
                  <c:v>25.190000534057617</c:v>
                </c:pt>
                <c:pt idx="60">
                  <c:v>49.790000915527344</c:v>
                </c:pt>
                <c:pt idx="61">
                  <c:v>51.400001525878906</c:v>
                </c:pt>
                <c:pt idx="62">
                  <c:v>48.549999237060547</c:v>
                </c:pt>
                <c:pt idx="63">
                  <c:v>42.990001678466797</c:v>
                </c:pt>
                <c:pt idx="64">
                  <c:v>38.549999237060547</c:v>
                </c:pt>
                <c:pt idx="65">
                  <c:v>37.5</c:v>
                </c:pt>
                <c:pt idx="66">
                  <c:v>36.849998474121094</c:v>
                </c:pt>
                <c:pt idx="67">
                  <c:v>35.909999847412109</c:v>
                </c:pt>
                <c:pt idx="68">
                  <c:v>35.889999389648438</c:v>
                </c:pt>
                <c:pt idx="69">
                  <c:v>36.290000915527344</c:v>
                </c:pt>
                <c:pt idx="70">
                  <c:v>15.529999732971191</c:v>
                </c:pt>
                <c:pt idx="71">
                  <c:v>10.699999809265137</c:v>
                </c:pt>
                <c:pt idx="72">
                  <c:v>-5.5100002288818359</c:v>
                </c:pt>
                <c:pt idx="73">
                  <c:v>-15.579999923706055</c:v>
                </c:pt>
                <c:pt idx="74">
                  <c:v>-15.5</c:v>
                </c:pt>
                <c:pt idx="75">
                  <c:v>-13.460000038146973</c:v>
                </c:pt>
                <c:pt idx="76">
                  <c:v>-11.130000114440918</c:v>
                </c:pt>
                <c:pt idx="77">
                  <c:v>-7.5</c:v>
                </c:pt>
                <c:pt idx="78">
                  <c:v>-5.7899999618530273</c:v>
                </c:pt>
                <c:pt idx="79">
                  <c:v>-3.8199999332427979</c:v>
                </c:pt>
                <c:pt idx="80">
                  <c:v>-2.5099999904632568</c:v>
                </c:pt>
                <c:pt idx="81">
                  <c:v>-0.92000001668930054</c:v>
                </c:pt>
                <c:pt idx="83">
                  <c:v>0</c:v>
                </c:pt>
                <c:pt idx="84">
                  <c:v>0</c:v>
                </c:pt>
                <c:pt idx="85">
                  <c:v>-20.489999771118164</c:v>
                </c:pt>
                <c:pt idx="86">
                  <c:v>-24.639999389648438</c:v>
                </c:pt>
                <c:pt idx="87">
                  <c:v>-47.360000610351562</c:v>
                </c:pt>
                <c:pt idx="88">
                  <c:v>-67.220001220703125</c:v>
                </c:pt>
                <c:pt idx="89">
                  <c:v>-76.180000305175781</c:v>
                </c:pt>
                <c:pt idx="90">
                  <c:v>-79.639999389648438</c:v>
                </c:pt>
                <c:pt idx="91">
                  <c:v>-83.80999755859375</c:v>
                </c:pt>
                <c:pt idx="92">
                  <c:v>-86.050003051757812</c:v>
                </c:pt>
                <c:pt idx="93">
                  <c:v>-93.330001831054688</c:v>
                </c:pt>
                <c:pt idx="94">
                  <c:v>-96.639999389648438</c:v>
                </c:pt>
                <c:pt idx="95">
                  <c:v>-95.800003051757812</c:v>
                </c:pt>
                <c:pt idx="96">
                  <c:v>-95.379997253417969</c:v>
                </c:pt>
                <c:pt idx="97">
                  <c:v>-73.470001220703125</c:v>
                </c:pt>
                <c:pt idx="98">
                  <c:v>-71.540000915527344</c:v>
                </c:pt>
                <c:pt idx="99">
                  <c:v>-55.950000762939453</c:v>
                </c:pt>
                <c:pt idx="100">
                  <c:v>-31.719999313354492</c:v>
                </c:pt>
                <c:pt idx="101">
                  <c:v>-11.529999732971191</c:v>
                </c:pt>
                <c:pt idx="102">
                  <c:v>4.4200000762939453</c:v>
                </c:pt>
                <c:pt idx="103">
                  <c:v>14.079999923706055</c:v>
                </c:pt>
                <c:pt idx="104">
                  <c:v>15</c:v>
                </c:pt>
                <c:pt idx="105">
                  <c:v>12.460000038146973</c:v>
                </c:pt>
              </c:numCache>
            </c:numRef>
          </c:yVal>
          <c:smooth val="0"/>
          <c:extLst>
            <c:ext xmlns:c16="http://schemas.microsoft.com/office/drawing/2014/chart" uri="{C3380CC4-5D6E-409C-BE32-E72D297353CC}">
              <c16:uniqueId val="{00000001-6F7F-AC42-8487-1309956F7ED4}"/>
            </c:ext>
          </c:extLst>
        </c:ser>
        <c:dLbls>
          <c:showLegendKey val="0"/>
          <c:showVal val="0"/>
          <c:showCatName val="0"/>
          <c:showSerName val="0"/>
          <c:showPercent val="0"/>
          <c:showBubbleSize val="0"/>
        </c:dLbls>
        <c:axId val="1741383679"/>
        <c:axId val="1741371615"/>
      </c:scatterChart>
      <c:valAx>
        <c:axId val="1741383679"/>
        <c:scaling>
          <c:orientation val="minMax"/>
          <c:max val="200"/>
          <c:min val="0"/>
        </c:scaling>
        <c:delete val="0"/>
        <c:axPos val="b"/>
        <c:title>
          <c:tx>
            <c:rich>
              <a:bodyPr/>
              <a:lstStyle/>
              <a:p>
                <a:pPr>
                  <a:defRPr sz="1800"/>
                </a:pPr>
                <a:r>
                  <a:rPr lang="fr-BE" sz="1800"/>
                  <a:t>Delay (ms)</a:t>
                </a:r>
              </a:p>
            </c:rich>
          </c:tx>
          <c:overlay val="0"/>
        </c:title>
        <c:numFmt formatCode="General" sourceLinked="1"/>
        <c:majorTickMark val="out"/>
        <c:minorTickMark val="out"/>
        <c:tickLblPos val="nextTo"/>
        <c:txPr>
          <a:bodyPr/>
          <a:lstStyle/>
          <a:p>
            <a:pPr>
              <a:defRPr sz="1800"/>
            </a:pPr>
            <a:endParaRPr lang="fr-FR"/>
          </a:p>
        </c:txPr>
        <c:crossAx val="1741371615"/>
        <c:crossesAt val="-200"/>
        <c:crossBetween val="midCat"/>
        <c:majorUnit val="100"/>
        <c:minorUnit val="10"/>
      </c:valAx>
      <c:valAx>
        <c:axId val="1741371615"/>
        <c:scaling>
          <c:orientation val="minMax"/>
          <c:max val="100"/>
          <c:min val="-200"/>
        </c:scaling>
        <c:delete val="0"/>
        <c:axPos val="l"/>
        <c:title>
          <c:tx>
            <c:rich>
              <a:bodyPr/>
              <a:lstStyle/>
              <a:p>
                <a:pPr>
                  <a:defRPr sz="1800"/>
                </a:pPr>
                <a:r>
                  <a:rPr lang="fr-BE" sz="1800"/>
                  <a:t>Threshold reduction (%)</a:t>
                </a:r>
              </a:p>
            </c:rich>
          </c:tx>
          <c:overlay val="0"/>
        </c:title>
        <c:numFmt formatCode="0.00" sourceLinked="1"/>
        <c:majorTickMark val="out"/>
        <c:minorTickMark val="out"/>
        <c:tickLblPos val="nextTo"/>
        <c:txPr>
          <a:bodyPr/>
          <a:lstStyle/>
          <a:p>
            <a:pPr>
              <a:defRPr sz="1800"/>
            </a:pPr>
            <a:endParaRPr lang="fr-FR"/>
          </a:p>
        </c:txPr>
        <c:crossAx val="1741383679"/>
        <c:crosses val="autoZero"/>
        <c:crossBetween val="midCat"/>
        <c:majorUnit val="100"/>
        <c:minorUnit val="10"/>
      </c:valAx>
      <c:spPr>
        <a:noFill/>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QT!$H$1</c:f>
              <c:strCache>
                <c:ptCount val="1"/>
                <c:pt idx="0">
                  <c:v>H6N1</c:v>
                </c:pt>
              </c:strCache>
            </c:strRef>
          </c:tx>
          <c:spPr>
            <a:ln w="12700">
              <a:solidFill>
                <a:srgbClr val="C00000"/>
              </a:solidFill>
              <a:prstDash val="solid"/>
            </a:ln>
          </c:spPr>
          <c:marker>
            <c:symbol val="circle"/>
            <c:size val="6"/>
            <c:spPr>
              <a:solidFill>
                <a:srgbClr val="C00000"/>
              </a:solidFill>
              <a:ln>
                <a:solidFill>
                  <a:srgbClr val="C00000"/>
                </a:solidFill>
                <a:prstDash val="solid"/>
              </a:ln>
            </c:spPr>
          </c:marker>
          <c:trendline>
            <c:spPr>
              <a:ln w="12700">
                <a:solidFill>
                  <a:srgbClr val="C00000"/>
                </a:solidFill>
                <a:prstDash val="solid"/>
              </a:ln>
            </c:spPr>
            <c:trendlineType val="linear"/>
            <c:backward val="5"/>
            <c:dispRSqr val="0"/>
            <c:dispEq val="0"/>
          </c:trendline>
          <c:xVal>
            <c:numRef>
              <c:f>QT!$A$3:$A$7</c:f>
              <c:numCache>
                <c:formatCode>General</c:formatCode>
                <c:ptCount val="5"/>
                <c:pt idx="0">
                  <c:v>0.20000000298023224</c:v>
                </c:pt>
                <c:pt idx="1">
                  <c:v>0.40000000596046448</c:v>
                </c:pt>
                <c:pt idx="2">
                  <c:v>0.60000002384185791</c:v>
                </c:pt>
                <c:pt idx="3">
                  <c:v>0.80000001192092896</c:v>
                </c:pt>
                <c:pt idx="4">
                  <c:v>1</c:v>
                </c:pt>
              </c:numCache>
            </c:numRef>
          </c:xVal>
          <c:yVal>
            <c:numRef>
              <c:f>QT!$H$3:$H$7</c:f>
              <c:numCache>
                <c:formatCode>General</c:formatCode>
                <c:ptCount val="5"/>
                <c:pt idx="0">
                  <c:v>1.621071457862854</c:v>
                </c:pt>
                <c:pt idx="1">
                  <c:v>2.0610928535461426</c:v>
                </c:pt>
                <c:pt idx="2">
                  <c:v>2.4502453804016113</c:v>
                </c:pt>
                <c:pt idx="3">
                  <c:v>2.8833968639373779</c:v>
                </c:pt>
                <c:pt idx="4">
                  <c:v>3.3053719997406006</c:v>
                </c:pt>
              </c:numCache>
            </c:numRef>
          </c:yVal>
          <c:smooth val="0"/>
          <c:extLst>
            <c:ext xmlns:c16="http://schemas.microsoft.com/office/drawing/2014/chart" uri="{C3380CC4-5D6E-409C-BE32-E72D297353CC}">
              <c16:uniqueId val="{00000001-CAC3-704B-8941-769257213562}"/>
            </c:ext>
          </c:extLst>
        </c:ser>
        <c:ser>
          <c:idx val="1"/>
          <c:order val="1"/>
          <c:tx>
            <c:strRef>
              <c:f>QT!$I$1</c:f>
              <c:strCache>
                <c:ptCount val="1"/>
                <c:pt idx="0">
                  <c:v>H6N1</c:v>
                </c:pt>
              </c:strCache>
            </c:strRef>
          </c:tx>
          <c:spPr>
            <a:ln w="12700">
              <a:solidFill>
                <a:srgbClr val="00C000"/>
              </a:solidFill>
              <a:prstDash val="solid"/>
            </a:ln>
          </c:spPr>
          <c:marker>
            <c:symbol val="circle"/>
            <c:size val="6"/>
            <c:spPr>
              <a:solidFill>
                <a:srgbClr val="00C000"/>
              </a:solidFill>
              <a:ln>
                <a:solidFill>
                  <a:srgbClr val="00C000"/>
                </a:solidFill>
                <a:prstDash val="solid"/>
              </a:ln>
            </c:spPr>
          </c:marker>
          <c:trendline>
            <c:spPr>
              <a:ln w="12700">
                <a:solidFill>
                  <a:srgbClr val="00C000"/>
                </a:solidFill>
                <a:prstDash val="solid"/>
              </a:ln>
            </c:spPr>
            <c:trendlineType val="linear"/>
            <c:backward val="5"/>
            <c:dispRSqr val="0"/>
            <c:dispEq val="0"/>
          </c:trendline>
          <c:xVal>
            <c:numRef>
              <c:f>QT!$A$3:$A$7</c:f>
              <c:numCache>
                <c:formatCode>General</c:formatCode>
                <c:ptCount val="5"/>
                <c:pt idx="0">
                  <c:v>0.20000000298023224</c:v>
                </c:pt>
                <c:pt idx="1">
                  <c:v>0.40000000596046448</c:v>
                </c:pt>
                <c:pt idx="2">
                  <c:v>0.60000002384185791</c:v>
                </c:pt>
                <c:pt idx="3">
                  <c:v>0.80000001192092896</c:v>
                </c:pt>
                <c:pt idx="4">
                  <c:v>1</c:v>
                </c:pt>
              </c:numCache>
            </c:numRef>
          </c:xVal>
          <c:yVal>
            <c:numRef>
              <c:f>QT!$I$3:$I$7</c:f>
              <c:numCache>
                <c:formatCode>General</c:formatCode>
                <c:ptCount val="5"/>
                <c:pt idx="0">
                  <c:v>0.74162060022354126</c:v>
                </c:pt>
                <c:pt idx="1">
                  <c:v>0.95949918031692505</c:v>
                </c:pt>
                <c:pt idx="2">
                  <c:v>1.1796120405197144</c:v>
                </c:pt>
                <c:pt idx="3">
                  <c:v>1.4157416820526123</c:v>
                </c:pt>
                <c:pt idx="4">
                  <c:v>1.6538670063018799</c:v>
                </c:pt>
              </c:numCache>
            </c:numRef>
          </c:yVal>
          <c:smooth val="0"/>
          <c:extLst>
            <c:ext xmlns:c16="http://schemas.microsoft.com/office/drawing/2014/chart" uri="{C3380CC4-5D6E-409C-BE32-E72D297353CC}">
              <c16:uniqueId val="{00000003-CAC3-704B-8941-769257213562}"/>
            </c:ext>
          </c:extLst>
        </c:ser>
        <c:ser>
          <c:idx val="2"/>
          <c:order val="2"/>
          <c:tx>
            <c:strRef>
              <c:f>QT!$J$1</c:f>
              <c:strCache>
                <c:ptCount val="1"/>
                <c:pt idx="0">
                  <c:v>H6N1</c:v>
                </c:pt>
              </c:strCache>
            </c:strRef>
          </c:tx>
          <c:spPr>
            <a:ln w="12700">
              <a:solidFill>
                <a:srgbClr val="0000C0"/>
              </a:solidFill>
              <a:prstDash val="solid"/>
            </a:ln>
          </c:spPr>
          <c:marker>
            <c:symbol val="circle"/>
            <c:size val="6"/>
            <c:spPr>
              <a:solidFill>
                <a:srgbClr val="0000C0"/>
              </a:solidFill>
              <a:ln>
                <a:solidFill>
                  <a:srgbClr val="0000C0"/>
                </a:solidFill>
                <a:prstDash val="solid"/>
              </a:ln>
            </c:spPr>
          </c:marker>
          <c:trendline>
            <c:spPr>
              <a:ln w="12700">
                <a:solidFill>
                  <a:srgbClr val="0000C0"/>
                </a:solidFill>
                <a:prstDash val="solid"/>
              </a:ln>
            </c:spPr>
            <c:trendlineType val="linear"/>
            <c:backward val="5"/>
            <c:dispRSqr val="0"/>
            <c:dispEq val="0"/>
          </c:trendline>
          <c:xVal>
            <c:numRef>
              <c:f>QT!$A$3:$A$7</c:f>
              <c:numCache>
                <c:formatCode>General</c:formatCode>
                <c:ptCount val="5"/>
                <c:pt idx="0">
                  <c:v>0.20000000298023224</c:v>
                </c:pt>
                <c:pt idx="1">
                  <c:v>0.40000000596046448</c:v>
                </c:pt>
                <c:pt idx="2">
                  <c:v>0.60000002384185791</c:v>
                </c:pt>
                <c:pt idx="3">
                  <c:v>0.80000001192092896</c:v>
                </c:pt>
                <c:pt idx="4">
                  <c:v>1</c:v>
                </c:pt>
              </c:numCache>
            </c:numRef>
          </c:xVal>
          <c:yVal>
            <c:numRef>
              <c:f>QT!$J$3:$J$7</c:f>
              <c:numCache>
                <c:formatCode>General</c:formatCode>
                <c:ptCount val="5"/>
                <c:pt idx="0">
                  <c:v>0.84460079669952393</c:v>
                </c:pt>
                <c:pt idx="1">
                  <c:v>1.0911272764205933</c:v>
                </c:pt>
                <c:pt idx="2">
                  <c:v>1.3669986724853516</c:v>
                </c:pt>
                <c:pt idx="3">
                  <c:v>1.5784480571746826</c:v>
                </c:pt>
                <c:pt idx="4">
                  <c:v>1.8596260547637939</c:v>
                </c:pt>
              </c:numCache>
            </c:numRef>
          </c:yVal>
          <c:smooth val="0"/>
          <c:extLst>
            <c:ext xmlns:c16="http://schemas.microsoft.com/office/drawing/2014/chart" uri="{C3380CC4-5D6E-409C-BE32-E72D297353CC}">
              <c16:uniqueId val="{00000005-CAC3-704B-8941-769257213562}"/>
            </c:ext>
          </c:extLst>
        </c:ser>
        <c:ser>
          <c:idx val="3"/>
          <c:order val="3"/>
          <c:tx>
            <c:v>Y=0</c:v>
          </c:tx>
          <c:spPr>
            <a:ln w="12700">
              <a:solidFill>
                <a:srgbClr val="000000"/>
              </a:solidFill>
              <a:prstDash val="solid"/>
            </a:ln>
          </c:spPr>
          <c:marker>
            <c:symbol val="none"/>
          </c:marker>
          <c:xVal>
            <c:numLit>
              <c:formatCode>General</c:formatCode>
              <c:ptCount val="2"/>
              <c:pt idx="0">
                <c:v>0</c:v>
              </c:pt>
              <c:pt idx="1">
                <c:v>0</c:v>
              </c:pt>
            </c:numLit>
          </c:xVal>
          <c:yVal>
            <c:numLit>
              <c:formatCode>General</c:formatCode>
              <c:ptCount val="2"/>
              <c:pt idx="0">
                <c:v>0</c:v>
              </c:pt>
              <c:pt idx="1">
                <c:v>3.3053720000000002</c:v>
              </c:pt>
            </c:numLit>
          </c:yVal>
          <c:smooth val="0"/>
          <c:extLst>
            <c:ext xmlns:c16="http://schemas.microsoft.com/office/drawing/2014/chart" uri="{C3380CC4-5D6E-409C-BE32-E72D297353CC}">
              <c16:uniqueId val="{00000006-CAC3-704B-8941-769257213562}"/>
            </c:ext>
          </c:extLst>
        </c:ser>
        <c:dLbls>
          <c:showLegendKey val="0"/>
          <c:showVal val="0"/>
          <c:showCatName val="0"/>
          <c:showSerName val="0"/>
          <c:showPercent val="0"/>
          <c:showBubbleSize val="0"/>
        </c:dLbls>
        <c:axId val="1667215696"/>
        <c:axId val="1667218608"/>
      </c:scatterChart>
      <c:valAx>
        <c:axId val="1667215696"/>
        <c:scaling>
          <c:orientation val="minMax"/>
          <c:max val="1"/>
          <c:min val="-1"/>
        </c:scaling>
        <c:delete val="0"/>
        <c:axPos val="b"/>
        <c:title>
          <c:tx>
            <c:rich>
              <a:bodyPr/>
              <a:lstStyle/>
              <a:p>
                <a:pPr>
                  <a:defRPr/>
                </a:pPr>
                <a:r>
                  <a:rPr lang="fr-BE" dirty="0"/>
                  <a:t>t (ms)</a:t>
                </a:r>
              </a:p>
            </c:rich>
          </c:tx>
          <c:overlay val="0"/>
        </c:title>
        <c:numFmt formatCode="General" sourceLinked="1"/>
        <c:majorTickMark val="out"/>
        <c:minorTickMark val="out"/>
        <c:tickLblPos val="nextTo"/>
        <c:crossAx val="1667218608"/>
        <c:crosses val="autoZero"/>
        <c:crossBetween val="midCat"/>
        <c:majorUnit val="1"/>
        <c:minorUnit val="0.10000000149011612"/>
      </c:valAx>
      <c:valAx>
        <c:axId val="1667218608"/>
        <c:scaling>
          <c:orientation val="minMax"/>
          <c:max val="3.3053719997406006"/>
          <c:min val="0"/>
        </c:scaling>
        <c:delete val="0"/>
        <c:axPos val="l"/>
        <c:title>
          <c:tx>
            <c:rich>
              <a:bodyPr/>
              <a:lstStyle/>
              <a:p>
                <a:pPr>
                  <a:defRPr/>
                </a:pPr>
                <a:r>
                  <a:rPr lang="fr-BE" dirty="0"/>
                  <a:t>charge (</a:t>
                </a:r>
                <a:r>
                  <a:rPr lang="fr-BE" dirty="0" err="1"/>
                  <a:t>mA.mS</a:t>
                </a:r>
                <a:r>
                  <a:rPr lang="fr-BE" dirty="0"/>
                  <a:t>)</a:t>
                </a:r>
              </a:p>
            </c:rich>
          </c:tx>
          <c:overlay val="0"/>
        </c:title>
        <c:numFmt formatCode="General" sourceLinked="1"/>
        <c:majorTickMark val="out"/>
        <c:minorTickMark val="out"/>
        <c:tickLblPos val="nextTo"/>
        <c:crossAx val="1667215696"/>
        <c:crossesAt val="-1"/>
        <c:crossBetween val="midCat"/>
        <c:majorUnit val="1"/>
        <c:minorUnit val="0.10000000149011612"/>
      </c:valAx>
      <c:spPr>
        <a:noFill/>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31750">
              <a:solidFill>
                <a:srgbClr val="FF0000"/>
              </a:solidFill>
            </a:ln>
          </c:spPr>
          <c:marker>
            <c:symbol val="circle"/>
            <c:size val="5"/>
            <c:spPr>
              <a:solidFill>
                <a:schemeClr val="accent1"/>
              </a:solidFill>
              <a:ln w="9525">
                <a:solidFill>
                  <a:schemeClr val="accent1"/>
                </a:solidFill>
              </a:ln>
              <a:effectLst/>
            </c:spPr>
          </c:marker>
          <c:xVal>
            <c:numRef>
              <c:f>'D non D'!$AG$1:$AZ$1</c:f>
              <c:numCache>
                <c:formatCode>0.00</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D'!$AG$129:$AZ$129</c:f>
              <c:numCache>
                <c:formatCode>0.0</c:formatCode>
                <c:ptCount val="20"/>
                <c:pt idx="0" formatCode="General">
                  <c:v>100</c:v>
                </c:pt>
                <c:pt idx="1">
                  <c:v>85.320356853203577</c:v>
                </c:pt>
                <c:pt idx="2">
                  <c:v>73.803730738037316</c:v>
                </c:pt>
                <c:pt idx="3">
                  <c:v>54.379562043795616</c:v>
                </c:pt>
                <c:pt idx="4">
                  <c:v>39.983779399837793</c:v>
                </c:pt>
                <c:pt idx="5">
                  <c:v>48.256285482562852</c:v>
                </c:pt>
                <c:pt idx="6">
                  <c:v>54.055150040551503</c:v>
                </c:pt>
                <c:pt idx="7">
                  <c:v>91.403081914030821</c:v>
                </c:pt>
                <c:pt idx="8">
                  <c:v>91.240875912408754</c:v>
                </c:pt>
                <c:pt idx="9">
                  <c:v>109.48905109489051</c:v>
                </c:pt>
                <c:pt idx="10">
                  <c:v>121.65450121654501</c:v>
                </c:pt>
                <c:pt idx="11">
                  <c:v>113.54420113544201</c:v>
                </c:pt>
                <c:pt idx="12">
                  <c:v>109.48905109489051</c:v>
                </c:pt>
                <c:pt idx="13">
                  <c:v>105.433901054339</c:v>
                </c:pt>
                <c:pt idx="14">
                  <c:v>97.323600973236012</c:v>
                </c:pt>
                <c:pt idx="15">
                  <c:v>81.103000811030014</c:v>
                </c:pt>
                <c:pt idx="16">
                  <c:v>68.937550689375499</c:v>
                </c:pt>
                <c:pt idx="17">
                  <c:v>0</c:v>
                </c:pt>
                <c:pt idx="18">
                  <c:v>0</c:v>
                </c:pt>
                <c:pt idx="19">
                  <c:v>0</c:v>
                </c:pt>
              </c:numCache>
            </c:numRef>
          </c:yVal>
          <c:smooth val="1"/>
          <c:extLst>
            <c:ext xmlns:c16="http://schemas.microsoft.com/office/drawing/2014/chart" uri="{C3380CC4-5D6E-409C-BE32-E72D297353CC}">
              <c16:uniqueId val="{00000000-41C8-DB4A-BFEE-26BD1DCB7E27}"/>
            </c:ext>
          </c:extLst>
        </c:ser>
        <c:ser>
          <c:idx val="1"/>
          <c:order val="1"/>
          <c:spPr>
            <a:ln>
              <a:solidFill>
                <a:schemeClr val="bg1">
                  <a:lumMod val="65000"/>
                </a:schemeClr>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41C8-DB4A-BFEE-26BD1DCB7E27}"/>
            </c:ext>
          </c:extLst>
        </c:ser>
        <c:ser>
          <c:idx val="2"/>
          <c:order val="2"/>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2-41C8-DB4A-BFEE-26BD1DCB7E27}"/>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220540820707999E-2"/>
          <c:y val="7.2124232570834904E-2"/>
          <c:w val="0.88004049930510919"/>
          <c:h val="0.84587953052519715"/>
        </c:manualLayout>
      </c:layout>
      <c:scatterChart>
        <c:scatterStyle val="smoothMarker"/>
        <c:varyColors val="0"/>
        <c:ser>
          <c:idx val="0"/>
          <c:order val="0"/>
          <c:spPr>
            <a:ln>
              <a:solidFill>
                <a:srgbClr val="FF0000"/>
              </a:solidFill>
            </a:ln>
          </c:spPr>
          <c:marker>
            <c:symbol val="circle"/>
            <c:size val="5"/>
            <c:spPr>
              <a:solidFill>
                <a:schemeClr val="accent1"/>
              </a:solidFill>
              <a:ln w="9525">
                <a:solidFill>
                  <a:schemeClr val="accent1"/>
                </a:solidFill>
              </a:ln>
              <a:effectLst/>
            </c:spPr>
          </c:marker>
          <c:xVal>
            <c:numRef>
              <c:f>'D non D'!$AG$1:$AZ$1</c:f>
              <c:numCache>
                <c:formatCode>0.00</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D'!$AG$146:$AZ$146</c:f>
              <c:numCache>
                <c:formatCode>0.0</c:formatCode>
                <c:ptCount val="20"/>
                <c:pt idx="0" formatCode="General">
                  <c:v>100</c:v>
                </c:pt>
                <c:pt idx="1">
                  <c:v>100.6376195536663</c:v>
                </c:pt>
                <c:pt idx="2">
                  <c:v>104.64045341834927</c:v>
                </c:pt>
                <c:pt idx="3">
                  <c:v>95.572086432872823</c:v>
                </c:pt>
                <c:pt idx="4">
                  <c:v>69.465108041091042</c:v>
                </c:pt>
                <c:pt idx="5">
                  <c:v>62.486716259298611</c:v>
                </c:pt>
                <c:pt idx="6">
                  <c:v>51.824300389656401</c:v>
                </c:pt>
                <c:pt idx="7">
                  <c:v>65.99362380446334</c:v>
                </c:pt>
                <c:pt idx="8">
                  <c:v>113.03577754162239</c:v>
                </c:pt>
                <c:pt idx="9">
                  <c:v>148.77789585547291</c:v>
                </c:pt>
                <c:pt idx="10">
                  <c:v>205.45518951470066</c:v>
                </c:pt>
                <c:pt idx="11">
                  <c:v>208.99752036840243</c:v>
                </c:pt>
                <c:pt idx="12">
                  <c:v>194.82819695359547</c:v>
                </c:pt>
                <c:pt idx="13">
                  <c:v>182.4300389656394</c:v>
                </c:pt>
                <c:pt idx="14">
                  <c:v>173.57421183138507</c:v>
                </c:pt>
                <c:pt idx="15">
                  <c:v>122.21041445270988</c:v>
                </c:pt>
                <c:pt idx="16">
                  <c:v>65.533120793482112</c:v>
                </c:pt>
                <c:pt idx="17">
                  <c:v>0</c:v>
                </c:pt>
                <c:pt idx="18">
                  <c:v>0</c:v>
                </c:pt>
                <c:pt idx="19">
                  <c:v>0</c:v>
                </c:pt>
              </c:numCache>
            </c:numRef>
          </c:yVal>
          <c:smooth val="1"/>
          <c:extLst>
            <c:ext xmlns:c16="http://schemas.microsoft.com/office/drawing/2014/chart" uri="{C3380CC4-5D6E-409C-BE32-E72D297353CC}">
              <c16:uniqueId val="{00000000-96D6-AE47-831B-A508920251A3}"/>
            </c:ext>
          </c:extLst>
        </c:ser>
        <c:ser>
          <c:idx val="1"/>
          <c:order val="1"/>
          <c:spPr>
            <a:ln>
              <a:solidFill>
                <a:schemeClr val="bg1">
                  <a:lumMod val="65000"/>
                </a:schemeClr>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96D6-AE47-831B-A508920251A3}"/>
            </c:ext>
          </c:extLst>
        </c:ser>
        <c:ser>
          <c:idx val="2"/>
          <c:order val="2"/>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2-96D6-AE47-831B-A508920251A3}"/>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a:solidFill>
                <a:srgbClr val="FF0000"/>
              </a:solidFill>
            </a:ln>
          </c:spPr>
          <c:marker>
            <c:symbol val="circle"/>
            <c:size val="5"/>
            <c:spPr>
              <a:solidFill>
                <a:schemeClr val="accent1"/>
              </a:solidFill>
              <a:ln w="9525">
                <a:solidFill>
                  <a:schemeClr val="accent1"/>
                </a:solidFill>
              </a:ln>
              <a:effectLst/>
            </c:spPr>
          </c:marker>
          <c:xVal>
            <c:numRef>
              <c:f>'D non D'!$AG$1:$AZ$1</c:f>
              <c:numCache>
                <c:formatCode>0.00</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D'!$AG$144:$AZ$144</c:f>
              <c:numCache>
                <c:formatCode>0.0</c:formatCode>
                <c:ptCount val="20"/>
                <c:pt idx="0" formatCode="General">
                  <c:v>100</c:v>
                </c:pt>
                <c:pt idx="1">
                  <c:v>96.967741935483872</c:v>
                </c:pt>
                <c:pt idx="2">
                  <c:v>97.096774193548384</c:v>
                </c:pt>
                <c:pt idx="3">
                  <c:v>86.774193548387103</c:v>
                </c:pt>
                <c:pt idx="4">
                  <c:v>80.709677419354847</c:v>
                </c:pt>
                <c:pt idx="5">
                  <c:v>67.935483870967744</c:v>
                </c:pt>
                <c:pt idx="6">
                  <c:v>59.29032258064516</c:v>
                </c:pt>
                <c:pt idx="7">
                  <c:v>63.032258064516135</c:v>
                </c:pt>
                <c:pt idx="8">
                  <c:v>129.03225806451613</c:v>
                </c:pt>
                <c:pt idx="9">
                  <c:v>96.774193548387103</c:v>
                </c:pt>
                <c:pt idx="10">
                  <c:v>129.03225806451613</c:v>
                </c:pt>
                <c:pt idx="11">
                  <c:v>122.58064516129032</c:v>
                </c:pt>
                <c:pt idx="12">
                  <c:v>125.80645161290323</c:v>
                </c:pt>
                <c:pt idx="13">
                  <c:v>122.58064516129032</c:v>
                </c:pt>
                <c:pt idx="14">
                  <c:v>116.12903225806453</c:v>
                </c:pt>
                <c:pt idx="15">
                  <c:v>103.2258064516129</c:v>
                </c:pt>
                <c:pt idx="16">
                  <c:v>96.774193548387103</c:v>
                </c:pt>
                <c:pt idx="17">
                  <c:v>64.516129032258064</c:v>
                </c:pt>
                <c:pt idx="18">
                  <c:v>0</c:v>
                </c:pt>
                <c:pt idx="19">
                  <c:v>0</c:v>
                </c:pt>
              </c:numCache>
            </c:numRef>
          </c:yVal>
          <c:smooth val="1"/>
          <c:extLst>
            <c:ext xmlns:c16="http://schemas.microsoft.com/office/drawing/2014/chart" uri="{C3380CC4-5D6E-409C-BE32-E72D297353CC}">
              <c16:uniqueId val="{00000000-905F-7141-99EE-69DFF915217F}"/>
            </c:ext>
          </c:extLst>
        </c:ser>
        <c:ser>
          <c:idx val="1"/>
          <c:order val="1"/>
          <c:spPr>
            <a:ln>
              <a:solidFill>
                <a:schemeClr val="bg1">
                  <a:lumMod val="65000"/>
                </a:schemeClr>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905F-7141-99EE-69DFF915217F}"/>
            </c:ext>
          </c:extLst>
        </c:ser>
        <c:ser>
          <c:idx val="2"/>
          <c:order val="2"/>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2-905F-7141-99EE-69DFF915217F}"/>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a:solidFill>
                <a:srgbClr val="FF0000"/>
              </a:solidFill>
            </a:ln>
          </c:spPr>
          <c:marker>
            <c:symbol val="circle"/>
            <c:size val="5"/>
            <c:spPr>
              <a:solidFill>
                <a:schemeClr val="accent1"/>
              </a:solidFill>
              <a:ln w="9525">
                <a:solidFill>
                  <a:schemeClr val="accent1"/>
                </a:solidFill>
              </a:ln>
              <a:effectLst/>
            </c:spPr>
          </c:marker>
          <c:xVal>
            <c:numRef>
              <c:f>'D non D'!$AG$1:$AZ$1</c:f>
              <c:numCache>
                <c:formatCode>0.00</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D'!$AG$143:$AZ$143</c:f>
              <c:numCache>
                <c:formatCode>0.0</c:formatCode>
                <c:ptCount val="20"/>
                <c:pt idx="0" formatCode="General">
                  <c:v>100</c:v>
                </c:pt>
                <c:pt idx="1">
                  <c:v>102.12765957446808</c:v>
                </c:pt>
                <c:pt idx="2">
                  <c:v>109.18762088974856</c:v>
                </c:pt>
                <c:pt idx="3">
                  <c:v>101.6441005802708</c:v>
                </c:pt>
                <c:pt idx="4">
                  <c:v>96.228239845261115</c:v>
                </c:pt>
                <c:pt idx="5">
                  <c:v>85.589941972920684</c:v>
                </c:pt>
                <c:pt idx="6">
                  <c:v>91.586073500967117</c:v>
                </c:pt>
                <c:pt idx="7">
                  <c:v>117.11798839458413</c:v>
                </c:pt>
                <c:pt idx="8">
                  <c:v>106.38297872340425</c:v>
                </c:pt>
                <c:pt idx="9">
                  <c:v>145.06769825918761</c:v>
                </c:pt>
                <c:pt idx="10">
                  <c:v>145.06769825918761</c:v>
                </c:pt>
                <c:pt idx="11">
                  <c:v>140.23210831721471</c:v>
                </c:pt>
                <c:pt idx="12">
                  <c:v>130.56092843326886</c:v>
                </c:pt>
                <c:pt idx="13">
                  <c:v>106.38297872340425</c:v>
                </c:pt>
                <c:pt idx="14">
                  <c:v>101.54738878143132</c:v>
                </c:pt>
                <c:pt idx="15">
                  <c:v>43.520309477756285</c:v>
                </c:pt>
                <c:pt idx="16">
                  <c:v>0</c:v>
                </c:pt>
                <c:pt idx="17">
                  <c:v>0</c:v>
                </c:pt>
                <c:pt idx="18">
                  <c:v>0</c:v>
                </c:pt>
                <c:pt idx="19">
                  <c:v>0</c:v>
                </c:pt>
              </c:numCache>
            </c:numRef>
          </c:yVal>
          <c:smooth val="1"/>
          <c:extLst>
            <c:ext xmlns:c16="http://schemas.microsoft.com/office/drawing/2014/chart" uri="{C3380CC4-5D6E-409C-BE32-E72D297353CC}">
              <c16:uniqueId val="{00000000-D6C2-2546-8A8D-CE8F31EDC68A}"/>
            </c:ext>
          </c:extLst>
        </c:ser>
        <c:ser>
          <c:idx val="1"/>
          <c:order val="1"/>
          <c:spPr>
            <a:ln>
              <a:solidFill>
                <a:schemeClr val="bg1">
                  <a:lumMod val="65000"/>
                </a:schemeClr>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D6C2-2546-8A8D-CE8F31EDC68A}"/>
            </c:ext>
          </c:extLst>
        </c:ser>
        <c:ser>
          <c:idx val="2"/>
          <c:order val="2"/>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2-D6C2-2546-8A8D-CE8F31EDC68A}"/>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25400">
              <a:solidFill>
                <a:srgbClr val="FF0000"/>
              </a:solidFill>
            </a:ln>
          </c:spPr>
          <c:marker>
            <c:symbol val="circle"/>
            <c:size val="5"/>
            <c:spPr>
              <a:solidFill>
                <a:schemeClr val="accent1"/>
              </a:solidFill>
              <a:ln w="9525">
                <a:solidFill>
                  <a:schemeClr val="accent1"/>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'CB vs ISCH'!$AG$112:$AZ$112</c:f>
              <c:numCache>
                <c:formatCode>0.0</c:formatCode>
                <c:ptCount val="20"/>
                <c:pt idx="0" formatCode="General">
                  <c:v>100</c:v>
                </c:pt>
                <c:pt idx="1">
                  <c:v>71.778867588051725</c:v>
                </c:pt>
                <c:pt idx="2">
                  <c:v>76.861346411056616</c:v>
                </c:pt>
                <c:pt idx="3">
                  <c:v>67.900133749442716</c:v>
                </c:pt>
                <c:pt idx="4">
                  <c:v>68.435131520285324</c:v>
                </c:pt>
                <c:pt idx="5">
                  <c:v>63.352652697280433</c:v>
                </c:pt>
                <c:pt idx="6">
                  <c:v>56.174765938475261</c:v>
                </c:pt>
                <c:pt idx="7">
                  <c:v>65.715559518502005</c:v>
                </c:pt>
                <c:pt idx="8">
                  <c:v>109.18412839946501</c:v>
                </c:pt>
                <c:pt idx="9">
                  <c:v>93.624609897458768</c:v>
                </c:pt>
                <c:pt idx="10">
                  <c:v>111.45786892554614</c:v>
                </c:pt>
                <c:pt idx="11">
                  <c:v>120.37449843958983</c:v>
                </c:pt>
                <c:pt idx="12">
                  <c:v>115.916183682568</c:v>
                </c:pt>
                <c:pt idx="13">
                  <c:v>98.082924654480607</c:v>
                </c:pt>
                <c:pt idx="14">
                  <c:v>78.020508247882304</c:v>
                </c:pt>
                <c:pt idx="15">
                  <c:v>0</c:v>
                </c:pt>
                <c:pt idx="16">
                  <c:v>0</c:v>
                </c:pt>
                <c:pt idx="17">
                  <c:v>0</c:v>
                </c:pt>
                <c:pt idx="18">
                  <c:v>0</c:v>
                </c:pt>
                <c:pt idx="19">
                  <c:v>0</c:v>
                </c:pt>
              </c:numCache>
            </c:numRef>
          </c:yVal>
          <c:smooth val="1"/>
          <c:extLst>
            <c:ext xmlns:c16="http://schemas.microsoft.com/office/drawing/2014/chart" uri="{C3380CC4-5D6E-409C-BE32-E72D297353CC}">
              <c16:uniqueId val="{00000000-E002-2345-858A-4265FEF5D320}"/>
            </c:ext>
          </c:extLst>
        </c:ser>
        <c:ser>
          <c:idx val="1"/>
          <c:order val="1"/>
          <c:spPr>
            <a:ln>
              <a:solidFill>
                <a:schemeClr val="accent3"/>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'CB vs ISCH'!$AG$60:$AZ$60</c:f>
              <c:numCache>
                <c:formatCode>0.0</c:formatCode>
                <c:ptCount val="20"/>
                <c:pt idx="0" formatCode="General">
                  <c:v>100</c:v>
                </c:pt>
                <c:pt idx="1">
                  <c:v>87.190897676277999</c:v>
                </c:pt>
                <c:pt idx="2">
                  <c:v>75.258377063825876</c:v>
                </c:pt>
                <c:pt idx="3">
                  <c:v>50.916444729724915</c:v>
                </c:pt>
                <c:pt idx="4">
                  <c:v>28.631670776957598</c:v>
                </c:pt>
                <c:pt idx="5">
                  <c:v>14.858388529981109</c:v>
                </c:pt>
                <c:pt idx="6">
                  <c:v>8.5918560908384691</c:v>
                </c:pt>
                <c:pt idx="7">
                  <c:v>18.363808809288169</c:v>
                </c:pt>
                <c:pt idx="8">
                  <c:v>24.84521679671678</c:v>
                </c:pt>
                <c:pt idx="9">
                  <c:v>29.201270765451842</c:v>
                </c:pt>
                <c:pt idx="10">
                  <c:v>44.766830819174487</c:v>
                </c:pt>
                <c:pt idx="11">
                  <c:v>27.193166762966985</c:v>
                </c:pt>
                <c:pt idx="12">
                  <c:v>0</c:v>
                </c:pt>
                <c:pt idx="13">
                  <c:v>0</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E002-2345-858A-4265FEF5D320}"/>
            </c:ext>
          </c:extLst>
        </c:ser>
        <c:ser>
          <c:idx val="2"/>
          <c:order val="2"/>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'CB vs ISCH'!$AG$61:$AZ$61</c:f>
              <c:numCache>
                <c:formatCode>0.0</c:formatCode>
                <c:ptCount val="20"/>
                <c:pt idx="0" formatCode="General">
                  <c:v>100</c:v>
                </c:pt>
                <c:pt idx="1">
                  <c:v>107.54942279697104</c:v>
                </c:pt>
                <c:pt idx="2">
                  <c:v>101.99436678389566</c:v>
                </c:pt>
                <c:pt idx="3">
                  <c:v>92.864295936900305</c:v>
                </c:pt>
                <c:pt idx="4">
                  <c:v>74.190750291658802</c:v>
                </c:pt>
                <c:pt idx="5">
                  <c:v>73.774908283324152</c:v>
                </c:pt>
                <c:pt idx="6">
                  <c:v>81.43228550960643</c:v>
                </c:pt>
                <c:pt idx="7">
                  <c:v>105.68561628086481</c:v>
                </c:pt>
                <c:pt idx="8">
                  <c:v>127.71002135544249</c:v>
                </c:pt>
                <c:pt idx="9">
                  <c:v>163.91065570865217</c:v>
                </c:pt>
                <c:pt idx="10">
                  <c:v>182.41824079505056</c:v>
                </c:pt>
                <c:pt idx="11">
                  <c:v>172.51412342172691</c:v>
                </c:pt>
                <c:pt idx="12">
                  <c:v>116.2646164980774</c:v>
                </c:pt>
                <c:pt idx="13">
                  <c:v>58.897746750791875</c:v>
                </c:pt>
                <c:pt idx="14">
                  <c:v>24.213880412270033</c:v>
                </c:pt>
                <c:pt idx="15">
                  <c:v>0</c:v>
                </c:pt>
                <c:pt idx="16">
                  <c:v>0</c:v>
                </c:pt>
                <c:pt idx="17">
                  <c:v>0</c:v>
                </c:pt>
                <c:pt idx="18">
                  <c:v>0</c:v>
                </c:pt>
                <c:pt idx="19">
                  <c:v>0</c:v>
                </c:pt>
              </c:numCache>
            </c:numRef>
          </c:yVal>
          <c:smooth val="1"/>
          <c:extLst>
            <c:ext xmlns:c16="http://schemas.microsoft.com/office/drawing/2014/chart" uri="{C3380CC4-5D6E-409C-BE32-E72D297353CC}">
              <c16:uniqueId val="{00000002-E002-2345-858A-4265FEF5D320}"/>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3"/>
          <c:order val="0"/>
          <c:spPr>
            <a:ln w="31750">
              <a:solidFill>
                <a:srgbClr val="FF0000"/>
              </a:solidFill>
            </a:ln>
          </c:spP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D'!$AG$79:$AZ$79</c:f>
              <c:numCache>
                <c:formatCode>0.0</c:formatCode>
                <c:ptCount val="20"/>
                <c:pt idx="0">
                  <c:v>100</c:v>
                </c:pt>
                <c:pt idx="1">
                  <c:v>94.545454545454547</c:v>
                </c:pt>
                <c:pt idx="2">
                  <c:v>83.909090909090907</c:v>
                </c:pt>
                <c:pt idx="3">
                  <c:v>50.090909090909086</c:v>
                </c:pt>
                <c:pt idx="4">
                  <c:v>43.636363636363633</c:v>
                </c:pt>
                <c:pt idx="5">
                  <c:v>34.045454545454547</c:v>
                </c:pt>
                <c:pt idx="6">
                  <c:v>56.31818181818182</c:v>
                </c:pt>
                <c:pt idx="7">
                  <c:v>88.727272727272734</c:v>
                </c:pt>
                <c:pt idx="8">
                  <c:v>197.27272727272725</c:v>
                </c:pt>
                <c:pt idx="9">
                  <c:v>238.13636363636363</c:v>
                </c:pt>
                <c:pt idx="10">
                  <c:v>227.27272727272728</c:v>
                </c:pt>
                <c:pt idx="11">
                  <c:v>222.72727272727272</c:v>
                </c:pt>
                <c:pt idx="12">
                  <c:v>204.54545454545453</c:v>
                </c:pt>
                <c:pt idx="13">
                  <c:v>200</c:v>
                </c:pt>
                <c:pt idx="14">
                  <c:v>181.81818181818181</c:v>
                </c:pt>
                <c:pt idx="15">
                  <c:v>170.45454545454547</c:v>
                </c:pt>
                <c:pt idx="16">
                  <c:v>159.09090909090909</c:v>
                </c:pt>
                <c:pt idx="17">
                  <c:v>27.27272727272727</c:v>
                </c:pt>
                <c:pt idx="18">
                  <c:v>0</c:v>
                </c:pt>
                <c:pt idx="19">
                  <c:v>0</c:v>
                </c:pt>
              </c:numCache>
            </c:numRef>
          </c:yVal>
          <c:smooth val="1"/>
          <c:extLst>
            <c:ext xmlns:c16="http://schemas.microsoft.com/office/drawing/2014/chart" uri="{C3380CC4-5D6E-409C-BE32-E72D297353CC}">
              <c16:uniqueId val="{00000000-FEBD-5147-A2DB-D055701E6BA3}"/>
            </c:ext>
          </c:extLst>
        </c:ser>
        <c:ser>
          <c:idx val="4"/>
          <c:order val="1"/>
          <c:spPr>
            <a:ln>
              <a:solidFill>
                <a:schemeClr val="bg1">
                  <a:lumMod val="65000"/>
                </a:schemeClr>
              </a:solidFill>
            </a:ln>
          </c:spP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FEBD-5147-A2DB-D055701E6BA3}"/>
            </c:ext>
          </c:extLst>
        </c:ser>
        <c:ser>
          <c:idx val="5"/>
          <c:order val="2"/>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2-FEBD-5147-A2DB-D055701E6BA3}"/>
            </c:ext>
          </c:extLst>
        </c:ser>
        <c:ser>
          <c:idx val="0"/>
          <c:order val="3"/>
          <c:spPr>
            <a:ln w="31750">
              <a:solidFill>
                <a:srgbClr val="FF0000"/>
              </a:solidFill>
            </a:ln>
          </c:spPr>
          <c:marker>
            <c:symbol val="circle"/>
            <c:size val="5"/>
            <c:spPr>
              <a:solidFill>
                <a:schemeClr val="accent1"/>
              </a:solidFill>
              <a:ln w="9525">
                <a:solidFill>
                  <a:schemeClr val="accent1"/>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D'!$AG$79:$AZ$79</c:f>
              <c:numCache>
                <c:formatCode>0.0</c:formatCode>
                <c:ptCount val="20"/>
                <c:pt idx="0">
                  <c:v>100</c:v>
                </c:pt>
                <c:pt idx="1">
                  <c:v>94.545454545454547</c:v>
                </c:pt>
                <c:pt idx="2">
                  <c:v>83.909090909090907</c:v>
                </c:pt>
                <c:pt idx="3">
                  <c:v>50.090909090909086</c:v>
                </c:pt>
                <c:pt idx="4">
                  <c:v>43.636363636363633</c:v>
                </c:pt>
                <c:pt idx="5">
                  <c:v>34.045454545454547</c:v>
                </c:pt>
                <c:pt idx="6">
                  <c:v>56.31818181818182</c:v>
                </c:pt>
                <c:pt idx="7">
                  <c:v>88.727272727272734</c:v>
                </c:pt>
                <c:pt idx="8">
                  <c:v>197.27272727272725</c:v>
                </c:pt>
                <c:pt idx="9">
                  <c:v>238.13636363636363</c:v>
                </c:pt>
                <c:pt idx="10">
                  <c:v>227.27272727272728</c:v>
                </c:pt>
                <c:pt idx="11">
                  <c:v>222.72727272727272</c:v>
                </c:pt>
                <c:pt idx="12">
                  <c:v>204.54545454545453</c:v>
                </c:pt>
                <c:pt idx="13">
                  <c:v>200</c:v>
                </c:pt>
                <c:pt idx="14">
                  <c:v>181.81818181818181</c:v>
                </c:pt>
                <c:pt idx="15">
                  <c:v>170.45454545454547</c:v>
                </c:pt>
                <c:pt idx="16">
                  <c:v>159.09090909090909</c:v>
                </c:pt>
                <c:pt idx="17">
                  <c:v>27.27272727272727</c:v>
                </c:pt>
                <c:pt idx="18">
                  <c:v>0</c:v>
                </c:pt>
                <c:pt idx="19">
                  <c:v>0</c:v>
                </c:pt>
              </c:numCache>
            </c:numRef>
          </c:yVal>
          <c:smooth val="1"/>
          <c:extLst>
            <c:ext xmlns:c16="http://schemas.microsoft.com/office/drawing/2014/chart" uri="{C3380CC4-5D6E-409C-BE32-E72D297353CC}">
              <c16:uniqueId val="{00000003-FEBD-5147-A2DB-D055701E6BA3}"/>
            </c:ext>
          </c:extLst>
        </c:ser>
        <c:ser>
          <c:idx val="1"/>
          <c:order val="4"/>
          <c:spPr>
            <a:ln>
              <a:solidFill>
                <a:schemeClr val="bg1">
                  <a:lumMod val="65000"/>
                </a:schemeClr>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4-FEBD-5147-A2DB-D055701E6BA3}"/>
            </c:ext>
          </c:extLst>
        </c:ser>
        <c:ser>
          <c:idx val="2"/>
          <c:order val="5"/>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5-FEBD-5147-A2DB-D055701E6BA3}"/>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31750">
              <a:solidFill>
                <a:srgbClr val="FF0000"/>
              </a:solidFill>
            </a:ln>
          </c:spPr>
          <c:marker>
            <c:symbol val="circle"/>
            <c:size val="5"/>
            <c:spPr>
              <a:solidFill>
                <a:schemeClr val="accent1"/>
              </a:solidFill>
              <a:ln w="9525">
                <a:solidFill>
                  <a:schemeClr val="accent1"/>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'CB vs ISCH'!$AG$78:$AZ$78</c:f>
              <c:numCache>
                <c:formatCode>0.0</c:formatCode>
                <c:ptCount val="20"/>
                <c:pt idx="0">
                  <c:v>100</c:v>
                </c:pt>
                <c:pt idx="1">
                  <c:v>90.143084260731314</c:v>
                </c:pt>
                <c:pt idx="2">
                  <c:v>63.910969793322735</c:v>
                </c:pt>
                <c:pt idx="3">
                  <c:v>47.535771065182828</c:v>
                </c:pt>
                <c:pt idx="4">
                  <c:v>38.155802861685217</c:v>
                </c:pt>
                <c:pt idx="5">
                  <c:v>39.348171701112875</c:v>
                </c:pt>
                <c:pt idx="6">
                  <c:v>53.020667726550073</c:v>
                </c:pt>
                <c:pt idx="7">
                  <c:v>135.41335453100157</c:v>
                </c:pt>
                <c:pt idx="8">
                  <c:v>186.80445151033388</c:v>
                </c:pt>
                <c:pt idx="9">
                  <c:v>218.60095389507154</c:v>
                </c:pt>
                <c:pt idx="10">
                  <c:v>198.72813990461049</c:v>
                </c:pt>
                <c:pt idx="11">
                  <c:v>182.82988871224165</c:v>
                </c:pt>
                <c:pt idx="12">
                  <c:v>178.85532591414946</c:v>
                </c:pt>
                <c:pt idx="13">
                  <c:v>168.91891891891893</c:v>
                </c:pt>
                <c:pt idx="14">
                  <c:v>158.98251192368841</c:v>
                </c:pt>
                <c:pt idx="15">
                  <c:v>149.04610492845788</c:v>
                </c:pt>
                <c:pt idx="16">
                  <c:v>49.682034976152622</c:v>
                </c:pt>
                <c:pt idx="17">
                  <c:v>0</c:v>
                </c:pt>
                <c:pt idx="18">
                  <c:v>0</c:v>
                </c:pt>
                <c:pt idx="19">
                  <c:v>0</c:v>
                </c:pt>
              </c:numCache>
            </c:numRef>
          </c:yVal>
          <c:smooth val="1"/>
          <c:extLst>
            <c:ext xmlns:c16="http://schemas.microsoft.com/office/drawing/2014/chart" uri="{C3380CC4-5D6E-409C-BE32-E72D297353CC}">
              <c16:uniqueId val="{00000000-1781-794C-80AE-47056297FE45}"/>
            </c:ext>
          </c:extLst>
        </c:ser>
        <c:ser>
          <c:idx val="1"/>
          <c:order val="1"/>
          <c:spPr>
            <a:ln>
              <a:solidFill>
                <a:schemeClr val="accent3"/>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'CB vs ISCH'!$AG$60:$AZ$60</c:f>
              <c:numCache>
                <c:formatCode>0.0</c:formatCode>
                <c:ptCount val="20"/>
                <c:pt idx="0" formatCode="General">
                  <c:v>100</c:v>
                </c:pt>
                <c:pt idx="1">
                  <c:v>87.190897676277999</c:v>
                </c:pt>
                <c:pt idx="2">
                  <c:v>75.258377063825876</c:v>
                </c:pt>
                <c:pt idx="3">
                  <c:v>50.916444729724915</c:v>
                </c:pt>
                <c:pt idx="4">
                  <c:v>28.631670776957598</c:v>
                </c:pt>
                <c:pt idx="5">
                  <c:v>14.858388529981109</c:v>
                </c:pt>
                <c:pt idx="6">
                  <c:v>8.5918560908384691</c:v>
                </c:pt>
                <c:pt idx="7">
                  <c:v>18.363808809288169</c:v>
                </c:pt>
                <c:pt idx="8">
                  <c:v>24.84521679671678</c:v>
                </c:pt>
                <c:pt idx="9">
                  <c:v>29.201270765451842</c:v>
                </c:pt>
                <c:pt idx="10">
                  <c:v>44.766830819174487</c:v>
                </c:pt>
                <c:pt idx="11">
                  <c:v>27.193166762966985</c:v>
                </c:pt>
                <c:pt idx="12">
                  <c:v>0</c:v>
                </c:pt>
                <c:pt idx="13">
                  <c:v>0</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1781-794C-80AE-47056297FE45}"/>
            </c:ext>
          </c:extLst>
        </c:ser>
        <c:ser>
          <c:idx val="2"/>
          <c:order val="2"/>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'CB vs ISCH'!$AG$61:$AZ$61</c:f>
              <c:numCache>
                <c:formatCode>0.0</c:formatCode>
                <c:ptCount val="20"/>
                <c:pt idx="0" formatCode="General">
                  <c:v>100</c:v>
                </c:pt>
                <c:pt idx="1">
                  <c:v>107.54942279697104</c:v>
                </c:pt>
                <c:pt idx="2">
                  <c:v>101.99436678389566</c:v>
                </c:pt>
                <c:pt idx="3">
                  <c:v>92.864295936900305</c:v>
                </c:pt>
                <c:pt idx="4">
                  <c:v>74.190750291658802</c:v>
                </c:pt>
                <c:pt idx="5">
                  <c:v>73.774908283324152</c:v>
                </c:pt>
                <c:pt idx="6">
                  <c:v>81.43228550960643</c:v>
                </c:pt>
                <c:pt idx="7">
                  <c:v>105.68561628086481</c:v>
                </c:pt>
                <c:pt idx="8">
                  <c:v>127.71002135544249</c:v>
                </c:pt>
                <c:pt idx="9">
                  <c:v>163.91065570865217</c:v>
                </c:pt>
                <c:pt idx="10">
                  <c:v>182.41824079505056</c:v>
                </c:pt>
                <c:pt idx="11">
                  <c:v>172.51412342172691</c:v>
                </c:pt>
                <c:pt idx="12">
                  <c:v>116.2646164980774</c:v>
                </c:pt>
                <c:pt idx="13">
                  <c:v>58.897746750791875</c:v>
                </c:pt>
                <c:pt idx="14">
                  <c:v>24.213880412270033</c:v>
                </c:pt>
                <c:pt idx="15">
                  <c:v>0</c:v>
                </c:pt>
                <c:pt idx="16">
                  <c:v>0</c:v>
                </c:pt>
                <c:pt idx="17">
                  <c:v>0</c:v>
                </c:pt>
                <c:pt idx="18">
                  <c:v>0</c:v>
                </c:pt>
                <c:pt idx="19">
                  <c:v>0</c:v>
                </c:pt>
              </c:numCache>
            </c:numRef>
          </c:yVal>
          <c:smooth val="1"/>
          <c:extLst>
            <c:ext xmlns:c16="http://schemas.microsoft.com/office/drawing/2014/chart" uri="{C3380CC4-5D6E-409C-BE32-E72D297353CC}">
              <c16:uniqueId val="{00000002-1781-794C-80AE-47056297FE45}"/>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250D9-A684-A84F-BB36-F0AC9E457AFD}" type="datetimeFigureOut">
              <a:rPr lang="fr-FR" smtClean="0"/>
              <a:t>09/11/2022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6860F8-5F99-4445-98AE-8405DB5B999C}" type="slidenum">
              <a:rPr lang="fr-FR" smtClean="0"/>
              <a:t>‹N°›</a:t>
            </a:fld>
            <a:endParaRPr lang="fr-FR"/>
          </a:p>
        </p:txBody>
      </p:sp>
    </p:spTree>
    <p:extLst>
      <p:ext uri="{BB962C8B-B14F-4D97-AF65-F5344CB8AC3E}">
        <p14:creationId xmlns:p14="http://schemas.microsoft.com/office/powerpoint/2010/main" val="1843111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Apporter une 3</a:t>
            </a:r>
            <a:r>
              <a:rPr lang="fr-FR" baseline="30000" dirty="0"/>
              <a:t>ème</a:t>
            </a:r>
            <a:r>
              <a:rPr lang="fr-FR" dirty="0"/>
              <a:t> dimension à l’évaluation de la conduction nerveuse basée depuis plus d’un siècle sur la mesure des VC et de l’amplitude des réponses motrices et sensitives évoquées par une stimulation électrique percutanée</a:t>
            </a:r>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2</a:t>
            </a:fld>
            <a:endParaRPr lang="fr-FR"/>
          </a:p>
        </p:txBody>
      </p:sp>
    </p:spTree>
    <p:extLst>
      <p:ext uri="{BB962C8B-B14F-4D97-AF65-F5344CB8AC3E}">
        <p14:creationId xmlns:p14="http://schemas.microsoft.com/office/powerpoint/2010/main" val="167079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46</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713154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48</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3320203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49</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2171258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50</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3952998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51</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424655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52</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71901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53</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1285057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L’ENMG conventionnelle nous apprend elle déjà quelque chose sur l’excitabilité axonale ? </a:t>
            </a:r>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3</a:t>
            </a:fld>
            <a:endParaRPr lang="fr-FR"/>
          </a:p>
        </p:txBody>
      </p:sp>
    </p:spTree>
    <p:extLst>
      <p:ext uri="{BB962C8B-B14F-4D97-AF65-F5344CB8AC3E}">
        <p14:creationId xmlns:p14="http://schemas.microsoft.com/office/powerpoint/2010/main" val="2782154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courbes intensité-durée étudient les caractéristiques du circuit RC nodal juste avant le déclenchement du PA</a:t>
            </a:r>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20</a:t>
            </a:fld>
            <a:endParaRPr lang="fr-FR"/>
          </a:p>
        </p:txBody>
      </p:sp>
    </p:spTree>
    <p:extLst>
      <p:ext uri="{BB962C8B-B14F-4D97-AF65-F5344CB8AC3E}">
        <p14:creationId xmlns:p14="http://schemas.microsoft.com/office/powerpoint/2010/main" val="3710865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23</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y-GB" altLang="en-US"/>
              <a:t>In his thesis, he had managed to deduce a remarkable amount about the physiology and ion channel behaviour in human axons by measuring excitability changes in a single motor axon using surface stimulation and recording.  He even inferred the importance of slow potassium channels, before this had been done in animal studies.  However, Joseph’s method of manual estimation of threshold – as a stimulus which excited 3 times out of 5 – seemed hopelessly tedious.  I had therefore built an automatic threshold tracker and used it with Peter Grafe to study activity-dependent excitability changes in demyelinated rat axons.  On his return to Munich with a threshold tracker in 1986, Peter found an old Ortec stimulator in the back of a cupboard and attached it to the threshold tracker and himself. (S)</a:t>
            </a: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28</a:t>
            </a:fld>
            <a:endParaRPr lang="fr-FR"/>
          </a:p>
        </p:txBody>
      </p:sp>
    </p:spTree>
    <p:extLst>
      <p:ext uri="{BB962C8B-B14F-4D97-AF65-F5344CB8AC3E}">
        <p14:creationId xmlns:p14="http://schemas.microsoft.com/office/powerpoint/2010/main" val="2563266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29</a:t>
            </a:fld>
            <a:endParaRPr lang="fr-FR"/>
          </a:p>
        </p:txBody>
      </p:sp>
    </p:spTree>
    <p:extLst>
      <p:ext uri="{BB962C8B-B14F-4D97-AF65-F5344CB8AC3E}">
        <p14:creationId xmlns:p14="http://schemas.microsoft.com/office/powerpoint/2010/main" val="1711282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Courant capacitif sortant étale les charges positives qui sont entrées pendant le PA sur la grande surface interne de l’</a:t>
            </a:r>
            <a:r>
              <a:rPr lang="fr-FR" dirty="0" err="1"/>
              <a:t>internoeud</a:t>
            </a:r>
            <a:r>
              <a:rPr lang="fr-FR" dirty="0"/>
              <a:t> et ensuite du nœud qui subit l’influence de ce post-potentiel dépolarisant </a:t>
            </a:r>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31</a:t>
            </a:fld>
            <a:endParaRPr lang="fr-FR"/>
          </a:p>
        </p:txBody>
      </p:sp>
    </p:spTree>
    <p:extLst>
      <p:ext uri="{BB962C8B-B14F-4D97-AF65-F5344CB8AC3E}">
        <p14:creationId xmlns:p14="http://schemas.microsoft.com/office/powerpoint/2010/main" val="3765132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44</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y-GB" altLang="en-US"/>
              <a:t>In his thesis, he had managed to deduce a remarkable amount about the physiology and ion channel behaviour in human axons by measuring excitability changes in a single motor axon using surface stimulation and recording.  He even inferred the importance of slow potassium channels, before this had been done in animal studies.  However, Joseph’s method of manual estimation of threshold – as a stimulus which excited 3 times out of 5 – seemed hopelessly tedious.  I had therefore built an automatic threshold tracker and used it with Peter Grafe to study activity-dependent excitability changes in demyelinated rat axons.  On his return to Munich with a threshold tracker in 1986, Peter found an old Ortec stimulator in the back of a cupboard and attached it to the threshold tracker and himself. (S)</a:t>
            </a:r>
            <a:endParaRPr lang="en-US" altLang="en-US"/>
          </a:p>
        </p:txBody>
      </p:sp>
    </p:spTree>
    <p:extLst>
      <p:ext uri="{BB962C8B-B14F-4D97-AF65-F5344CB8AC3E}">
        <p14:creationId xmlns:p14="http://schemas.microsoft.com/office/powerpoint/2010/main" val="3531990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45</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3916485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7E24DC7-BC37-384E-A567-B79339D4A96B}" type="datetimeFigureOut">
              <a:rPr lang="fr-FR" smtClean="0"/>
              <a:t>09/11/2022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1400091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7E24DC7-BC37-384E-A567-B79339D4A96B}" type="datetimeFigureOut">
              <a:rPr lang="fr-FR" smtClean="0"/>
              <a:t>09/11/2022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1584621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7E24DC7-BC37-384E-A567-B79339D4A96B}" type="datetimeFigureOut">
              <a:rPr lang="fr-FR" smtClean="0"/>
              <a:t>09/11/2022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3982905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7E24DC7-BC37-384E-A567-B79339D4A96B}" type="datetimeFigureOut">
              <a:rPr lang="fr-FR" smtClean="0"/>
              <a:t>09/11/2022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3813309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7E24DC7-BC37-384E-A567-B79339D4A96B}" type="datetimeFigureOut">
              <a:rPr lang="fr-FR" smtClean="0"/>
              <a:t>09/11/2022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102279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7E24DC7-BC37-384E-A567-B79339D4A96B}" type="datetimeFigureOut">
              <a:rPr lang="fr-FR" smtClean="0"/>
              <a:t>09/11/2022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1512138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7E24DC7-BC37-384E-A567-B79339D4A96B}" type="datetimeFigureOut">
              <a:rPr lang="fr-FR" smtClean="0"/>
              <a:t>09/11/2022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2526866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7E24DC7-BC37-384E-A567-B79339D4A96B}" type="datetimeFigureOut">
              <a:rPr lang="fr-FR" smtClean="0"/>
              <a:t>09/11/2022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2900770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E24DC7-BC37-384E-A567-B79339D4A96B}" type="datetimeFigureOut">
              <a:rPr lang="fr-FR" smtClean="0"/>
              <a:t>09/11/2022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3836728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7E24DC7-BC37-384E-A567-B79339D4A96B}" type="datetimeFigureOut">
              <a:rPr lang="fr-FR" smtClean="0"/>
              <a:t>09/11/2022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2322620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7E24DC7-BC37-384E-A567-B79339D4A96B}" type="datetimeFigureOut">
              <a:rPr lang="fr-FR" smtClean="0"/>
              <a:t>09/11/2022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77691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DF2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E24DC7-BC37-384E-A567-B79339D4A96B}" type="datetimeFigureOut">
              <a:rPr lang="fr-FR" smtClean="0"/>
              <a:t>09/11/2022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566DC-D919-C246-B32E-ADF6D3446CE9}" type="slidenum">
              <a:rPr lang="fr-FR" smtClean="0"/>
              <a:t>‹N°›</a:t>
            </a:fld>
            <a:endParaRPr lang="fr-FR"/>
          </a:p>
        </p:txBody>
      </p:sp>
    </p:spTree>
    <p:extLst>
      <p:ext uri="{BB962C8B-B14F-4D97-AF65-F5344CB8AC3E}">
        <p14:creationId xmlns:p14="http://schemas.microsoft.com/office/powerpoint/2010/main" val="35274792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8.tiff"/><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3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chart" Target="../charts/chart1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5.tiff"/><Relationship Id="rId5" Type="http://schemas.openxmlformats.org/officeDocument/2006/relationships/image" Target="../media/image64.png"/><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5.tiff"/><Relationship Id="rId5" Type="http://schemas.openxmlformats.org/officeDocument/2006/relationships/image" Target="../media/image64.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chart" Target="../charts/chart18.xml"/></Relationships>
</file>

<file path=ppt/slides/_rels/slide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BECE1BA-F256-21C1-0C27-7898D9E4DE3D}"/>
              </a:ext>
            </a:extLst>
          </p:cNvPr>
          <p:cNvSpPr txBox="1"/>
          <p:nvPr/>
        </p:nvSpPr>
        <p:spPr>
          <a:xfrm>
            <a:off x="2872024" y="4955640"/>
            <a:ext cx="3399945" cy="461665"/>
          </a:xfrm>
          <a:prstGeom prst="rect">
            <a:avLst/>
          </a:prstGeom>
          <a:noFill/>
        </p:spPr>
        <p:txBody>
          <a:bodyPr wrap="square">
            <a:spAutoFit/>
          </a:bodyPr>
          <a:lstStyle/>
          <a:p>
            <a:pPr algn="ctr"/>
            <a:r>
              <a:rPr lang="fr-BE" sz="2400" dirty="0">
                <a:solidFill>
                  <a:srgbClr val="3333CC"/>
                </a:solidFill>
                <a:effectLst/>
                <a:latin typeface="ComicSansMS" panose="030F0702030302020204" pitchFamily="66" charset="0"/>
              </a:rPr>
              <a:t>François Wang</a:t>
            </a:r>
          </a:p>
        </p:txBody>
      </p:sp>
      <p:sp>
        <p:nvSpPr>
          <p:cNvPr id="8" name="ZoneTexte 7">
            <a:extLst>
              <a:ext uri="{FF2B5EF4-FFF2-40B4-BE49-F238E27FC236}">
                <a16:creationId xmlns:a16="http://schemas.microsoft.com/office/drawing/2014/main" id="{E232CF4B-36C5-BBC5-CE45-B3708EAA90C3}"/>
              </a:ext>
            </a:extLst>
          </p:cNvPr>
          <p:cNvSpPr txBox="1"/>
          <p:nvPr/>
        </p:nvSpPr>
        <p:spPr>
          <a:xfrm>
            <a:off x="1329782" y="5633849"/>
            <a:ext cx="6484435" cy="830997"/>
          </a:xfrm>
          <a:prstGeom prst="rect">
            <a:avLst/>
          </a:prstGeom>
          <a:noFill/>
        </p:spPr>
        <p:txBody>
          <a:bodyPr wrap="square">
            <a:spAutoFit/>
          </a:bodyPr>
          <a:lstStyle/>
          <a:p>
            <a:pPr algn="ctr"/>
            <a:r>
              <a:rPr lang="fr-BE" sz="2400" dirty="0">
                <a:effectLst/>
                <a:latin typeface="ComicSansMS" panose="030F0702030302020204" pitchFamily="66" charset="0"/>
              </a:rPr>
              <a:t>Département de Neurophysiologie clinique CHU, Liège </a:t>
            </a:r>
            <a:endParaRPr lang="fr-BE" sz="2400" dirty="0">
              <a:effectLst/>
            </a:endParaRPr>
          </a:p>
        </p:txBody>
      </p:sp>
      <p:sp>
        <p:nvSpPr>
          <p:cNvPr id="9" name="Rectangle : coins arrondis 8">
            <a:extLst>
              <a:ext uri="{FF2B5EF4-FFF2-40B4-BE49-F238E27FC236}">
                <a16:creationId xmlns:a16="http://schemas.microsoft.com/office/drawing/2014/main" id="{A9FB5D81-E899-95B0-6F31-2C0FE77A0C67}"/>
              </a:ext>
            </a:extLst>
          </p:cNvPr>
          <p:cNvSpPr/>
          <p:nvPr/>
        </p:nvSpPr>
        <p:spPr>
          <a:xfrm>
            <a:off x="1115122" y="2180926"/>
            <a:ext cx="6869151" cy="12480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C80C8944-B054-DF34-6746-50E758965D0B}"/>
              </a:ext>
            </a:extLst>
          </p:cNvPr>
          <p:cNvSpPr txBox="1"/>
          <p:nvPr/>
        </p:nvSpPr>
        <p:spPr>
          <a:xfrm>
            <a:off x="610312" y="907158"/>
            <a:ext cx="7923371" cy="1569660"/>
          </a:xfrm>
          <a:prstGeom prst="rect">
            <a:avLst/>
          </a:prstGeom>
          <a:noFill/>
        </p:spPr>
        <p:txBody>
          <a:bodyPr wrap="square">
            <a:spAutoFit/>
          </a:bodyPr>
          <a:lstStyle/>
          <a:p>
            <a:pPr algn="ctr"/>
            <a:r>
              <a:rPr lang="fr-BE" sz="3200" dirty="0">
                <a:solidFill>
                  <a:srgbClr val="FF0000"/>
                </a:solidFill>
                <a:latin typeface="ComicSansMS" panose="030F0702030302020204" pitchFamily="66" charset="0"/>
              </a:rPr>
              <a:t>D.U. "Explorations </a:t>
            </a:r>
            <a:br>
              <a:rPr lang="fr-BE" sz="3200" dirty="0">
                <a:solidFill>
                  <a:srgbClr val="FF0000"/>
                </a:solidFill>
                <a:latin typeface="ComicSansMS" panose="030F0702030302020204" pitchFamily="66" charset="0"/>
              </a:rPr>
            </a:br>
            <a:r>
              <a:rPr lang="fr-BE" sz="3200" dirty="0">
                <a:solidFill>
                  <a:srgbClr val="FF0000"/>
                </a:solidFill>
                <a:latin typeface="ComicSansMS" panose="030F0702030302020204" pitchFamily="66" charset="0"/>
              </a:rPr>
              <a:t>neurophysiologiques cliniques" </a:t>
            </a:r>
          </a:p>
          <a:p>
            <a:pPr algn="ctr"/>
            <a:r>
              <a:rPr lang="fr-BE" sz="3200" dirty="0">
                <a:solidFill>
                  <a:srgbClr val="FF0000"/>
                </a:solidFill>
                <a:latin typeface="ComicSansMS" panose="030F0702030302020204" pitchFamily="66" charset="0"/>
              </a:rPr>
              <a:t> </a:t>
            </a:r>
          </a:p>
        </p:txBody>
      </p:sp>
      <p:sp>
        <p:nvSpPr>
          <p:cNvPr id="3" name="ZoneTexte 2">
            <a:extLst>
              <a:ext uri="{FF2B5EF4-FFF2-40B4-BE49-F238E27FC236}">
                <a16:creationId xmlns:a16="http://schemas.microsoft.com/office/drawing/2014/main" id="{97A64FBC-A5A3-CC10-11B7-98891207561B}"/>
              </a:ext>
            </a:extLst>
          </p:cNvPr>
          <p:cNvSpPr txBox="1"/>
          <p:nvPr/>
        </p:nvSpPr>
        <p:spPr>
          <a:xfrm>
            <a:off x="1329782" y="2526340"/>
            <a:ext cx="6484435" cy="584775"/>
          </a:xfrm>
          <a:prstGeom prst="rect">
            <a:avLst/>
          </a:prstGeom>
          <a:noFill/>
        </p:spPr>
        <p:txBody>
          <a:bodyPr wrap="square">
            <a:spAutoFit/>
          </a:bodyPr>
          <a:lstStyle/>
          <a:p>
            <a:pPr algn="ctr" defTabSz="914400" eaLnBrk="0" fontAlgn="base" hangingPunct="0">
              <a:spcBef>
                <a:spcPct val="0"/>
              </a:spcBef>
              <a:spcAft>
                <a:spcPct val="0"/>
              </a:spcAft>
            </a:pPr>
            <a:r>
              <a:rPr lang="fr-BE" sz="3200" cap="all" dirty="0">
                <a:solidFill>
                  <a:srgbClr val="3333CC"/>
                </a:solidFill>
                <a:latin typeface="ComicSansMS" panose="030F0702030302020204" pitchFamily="66" charset="0"/>
              </a:rPr>
              <a:t>é</a:t>
            </a:r>
            <a:r>
              <a:rPr lang="fr-BE" sz="3200" dirty="0">
                <a:solidFill>
                  <a:srgbClr val="3333CC"/>
                </a:solidFill>
                <a:latin typeface="ComicSansMS" panose="030F0702030302020204" pitchFamily="66" charset="0"/>
              </a:rPr>
              <a:t>tude de l’excitabilité́ nerveuse</a:t>
            </a:r>
          </a:p>
        </p:txBody>
      </p:sp>
      <p:pic>
        <p:nvPicPr>
          <p:cNvPr id="12" name="Image 11">
            <a:extLst>
              <a:ext uri="{FF2B5EF4-FFF2-40B4-BE49-F238E27FC236}">
                <a16:creationId xmlns:a16="http://schemas.microsoft.com/office/drawing/2014/main" id="{31D8C25F-682E-7BBF-3ED9-C80F1DD3D433}"/>
              </a:ext>
            </a:extLst>
          </p:cNvPr>
          <p:cNvPicPr>
            <a:picLocks noChangeAspect="1"/>
          </p:cNvPicPr>
          <p:nvPr/>
        </p:nvPicPr>
        <p:blipFill>
          <a:blip r:embed="rId2"/>
          <a:stretch>
            <a:fillRect/>
          </a:stretch>
        </p:blipFill>
        <p:spPr>
          <a:xfrm>
            <a:off x="190919" y="247606"/>
            <a:ext cx="1698171" cy="680701"/>
          </a:xfrm>
          <a:prstGeom prst="rect">
            <a:avLst/>
          </a:prstGeom>
        </p:spPr>
      </p:pic>
      <p:pic>
        <p:nvPicPr>
          <p:cNvPr id="2" name="Picture 12">
            <a:extLst>
              <a:ext uri="{FF2B5EF4-FFF2-40B4-BE49-F238E27FC236}">
                <a16:creationId xmlns:a16="http://schemas.microsoft.com/office/drawing/2014/main" id="{27AB671E-BA20-C74C-E878-942FF0B5CC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3810" y="3494525"/>
            <a:ext cx="2536371" cy="13955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a:extLst>
              <a:ext uri="{FF2B5EF4-FFF2-40B4-BE49-F238E27FC236}">
                <a16:creationId xmlns:a16="http://schemas.microsoft.com/office/drawing/2014/main" id="{16FB145C-C2AA-DFFA-16DF-1E31004AC449}"/>
              </a:ext>
            </a:extLst>
          </p:cNvPr>
          <p:cNvPicPr>
            <a:picLocks noChangeAspect="1"/>
          </p:cNvPicPr>
          <p:nvPr/>
        </p:nvPicPr>
        <p:blipFill>
          <a:blip r:embed="rId4"/>
          <a:stretch>
            <a:fillRect/>
          </a:stretch>
        </p:blipFill>
        <p:spPr>
          <a:xfrm>
            <a:off x="7652658" y="3895190"/>
            <a:ext cx="1219200" cy="2120900"/>
          </a:xfrm>
          <a:prstGeom prst="rect">
            <a:avLst/>
          </a:prstGeom>
        </p:spPr>
      </p:pic>
    </p:spTree>
    <p:extLst>
      <p:ext uri="{BB962C8B-B14F-4D97-AF65-F5344CB8AC3E}">
        <p14:creationId xmlns:p14="http://schemas.microsoft.com/office/powerpoint/2010/main" val="1428096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1796041" y="227232"/>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Les acteurs de l’excitabilité</a:t>
            </a:r>
          </a:p>
          <a:p>
            <a:pPr algn="ctr"/>
            <a:endParaRPr lang="fr-FR" sz="3200" dirty="0">
              <a:solidFill>
                <a:srgbClr val="3333CC"/>
              </a:solidFill>
              <a:latin typeface="ComicSansMS" panose="030F0702030302020204" pitchFamily="66" charset="0"/>
            </a:endParaRPr>
          </a:p>
        </p:txBody>
      </p:sp>
      <p:pic>
        <p:nvPicPr>
          <p:cNvPr id="5" name="Main graphic">
            <a:extLst>
              <a:ext uri="{FF2B5EF4-FFF2-40B4-BE49-F238E27FC236}">
                <a16:creationId xmlns:a16="http://schemas.microsoft.com/office/drawing/2014/main" id="{FA8CAD81-39FD-1AFC-08B5-0FBF3B46AD46}"/>
              </a:ext>
            </a:extLst>
          </p:cNvPr>
          <p:cNvPicPr/>
          <p:nvPr/>
        </p:nvPicPr>
        <p:blipFill>
          <a:blip r:embed="rId2"/>
          <a:stretch/>
        </p:blipFill>
        <p:spPr>
          <a:xfrm>
            <a:off x="-19970" y="1197549"/>
            <a:ext cx="5521980" cy="5357682"/>
          </a:xfrm>
          <a:prstGeom prst="rect">
            <a:avLst/>
          </a:prstGeom>
          <a:ln>
            <a:noFill/>
          </a:ln>
        </p:spPr>
      </p:pic>
      <p:sp>
        <p:nvSpPr>
          <p:cNvPr id="10" name="ZoneTexte 9">
            <a:extLst>
              <a:ext uri="{FF2B5EF4-FFF2-40B4-BE49-F238E27FC236}">
                <a16:creationId xmlns:a16="http://schemas.microsoft.com/office/drawing/2014/main" id="{CF3E7118-B0E1-2A7D-F778-2A5D4D242353}"/>
              </a:ext>
            </a:extLst>
          </p:cNvPr>
          <p:cNvSpPr txBox="1"/>
          <p:nvPr/>
        </p:nvSpPr>
        <p:spPr>
          <a:xfrm>
            <a:off x="5527762" y="4202277"/>
            <a:ext cx="4572000" cy="2308324"/>
          </a:xfrm>
          <a:prstGeom prst="rect">
            <a:avLst/>
          </a:prstGeom>
          <a:noFill/>
        </p:spPr>
        <p:txBody>
          <a:bodyPr wrap="square">
            <a:spAutoFit/>
          </a:bodyPr>
          <a:lstStyle/>
          <a:p>
            <a:pPr>
              <a:tabLst>
                <a:tab pos="1420813" algn="l"/>
              </a:tabLst>
            </a:pPr>
            <a:r>
              <a:rPr lang="cy-GB" altLang="en-US" dirty="0">
                <a:solidFill>
                  <a:srgbClr val="3333CC"/>
                </a:solidFill>
                <a:latin typeface="ComicSansMS" panose="030F0702030302020204" pitchFamily="66" charset="0"/>
              </a:rPr>
              <a:t>Canaux Na</a:t>
            </a:r>
            <a:r>
              <a:rPr lang="cy-GB" altLang="en-US" baseline="-25000" dirty="0">
                <a:solidFill>
                  <a:srgbClr val="3333CC"/>
                </a:solidFill>
                <a:latin typeface="ComicSansMS" panose="030F0702030302020204" pitchFamily="66" charset="0"/>
              </a:rPr>
              <a:t>t</a:t>
            </a:r>
            <a:r>
              <a:rPr lang="cy-GB" altLang="en-US" dirty="0">
                <a:solidFill>
                  <a:srgbClr val="3333CC"/>
                </a:solidFill>
                <a:latin typeface="ComicSansMS" panose="030F0702030302020204" pitchFamily="66" charset="0"/>
              </a:rPr>
              <a:t> </a:t>
            </a:r>
            <a:r>
              <a:rPr lang="cy-GB" altLang="en-US" dirty="0">
                <a:latin typeface="Comic Sans MS" panose="030F0902030302020204" pitchFamily="66" charset="0"/>
              </a:rPr>
              <a:t>: responsables </a:t>
            </a:r>
            <a:br>
              <a:rPr lang="cy-GB" altLang="en-US" dirty="0">
                <a:latin typeface="Comic Sans MS" panose="030F0902030302020204" pitchFamily="66" charset="0"/>
              </a:rPr>
            </a:br>
            <a:r>
              <a:rPr lang="cy-GB" altLang="en-US" dirty="0">
                <a:latin typeface="Comic Sans MS" panose="030F0902030302020204" pitchFamily="66" charset="0"/>
              </a:rPr>
              <a:t>	du PA</a:t>
            </a:r>
          </a:p>
          <a:p>
            <a:pPr>
              <a:tabLst>
                <a:tab pos="1420813" algn="l"/>
              </a:tabLst>
            </a:pPr>
            <a:r>
              <a:rPr lang="cy-GB" dirty="0">
                <a:solidFill>
                  <a:srgbClr val="3333CC"/>
                </a:solidFill>
                <a:latin typeface="ComicSansMS" panose="030F0702030302020204" pitchFamily="66" charset="0"/>
              </a:rPr>
              <a:t>Canaux K</a:t>
            </a:r>
            <a:r>
              <a:rPr lang="cy-GB" baseline="-25000" dirty="0">
                <a:solidFill>
                  <a:srgbClr val="3333CC"/>
                </a:solidFill>
                <a:latin typeface="ComicSansMS" panose="030F0702030302020204" pitchFamily="66" charset="0"/>
              </a:rPr>
              <a:t>s</a:t>
            </a:r>
            <a:r>
              <a:rPr lang="cy-GB" dirty="0">
                <a:solidFill>
                  <a:srgbClr val="3333CC"/>
                </a:solidFill>
                <a:latin typeface="ComicSansMS" panose="030F0702030302020204" pitchFamily="66" charset="0"/>
              </a:rPr>
              <a:t> et K</a:t>
            </a:r>
            <a:r>
              <a:rPr lang="cy-GB" baseline="-25000" dirty="0">
                <a:solidFill>
                  <a:srgbClr val="3333CC"/>
                </a:solidFill>
                <a:latin typeface="ComicSansMS" panose="030F0702030302020204" pitchFamily="66" charset="0"/>
              </a:rPr>
              <a:t>f</a:t>
            </a:r>
            <a:r>
              <a:rPr lang="cy-GB" dirty="0">
                <a:solidFill>
                  <a:srgbClr val="3333CC"/>
                </a:solidFill>
                <a:latin typeface="ComicSansMS" panose="030F0702030302020204" pitchFamily="66" charset="0"/>
              </a:rPr>
              <a:t> </a:t>
            </a:r>
            <a:r>
              <a:rPr lang="cy-GB" dirty="0">
                <a:latin typeface="Comic Sans MS" panose="030F0902030302020204" pitchFamily="66" charset="0"/>
              </a:rPr>
              <a:t>limitent la</a:t>
            </a:r>
            <a:br>
              <a:rPr lang="cy-GB" dirty="0">
                <a:latin typeface="Comic Sans MS" panose="030F0902030302020204" pitchFamily="66" charset="0"/>
              </a:rPr>
            </a:br>
            <a:r>
              <a:rPr lang="cy-GB" dirty="0">
                <a:latin typeface="Comic Sans MS" panose="030F0902030302020204" pitchFamily="66" charset="0"/>
              </a:rPr>
              <a:t>	dépolarisation</a:t>
            </a:r>
          </a:p>
          <a:p>
            <a:pPr>
              <a:tabLst>
                <a:tab pos="1420813" algn="l"/>
              </a:tabLst>
            </a:pPr>
            <a:r>
              <a:rPr lang="cy-GB" dirty="0">
                <a:solidFill>
                  <a:srgbClr val="3333CC"/>
                </a:solidFill>
                <a:latin typeface="ComicSansMS" panose="030F0702030302020204" pitchFamily="66" charset="0"/>
              </a:rPr>
              <a:t>Canaux HCN </a:t>
            </a:r>
            <a:r>
              <a:rPr lang="cy-GB" dirty="0">
                <a:latin typeface="Comic Sans MS" panose="030F0902030302020204" pitchFamily="66" charset="0"/>
              </a:rPr>
              <a:t>(courant Ih) </a:t>
            </a:r>
            <a:br>
              <a:rPr lang="cy-GB" dirty="0">
                <a:latin typeface="Comic Sans MS" panose="030F0902030302020204" pitchFamily="66" charset="0"/>
              </a:rPr>
            </a:br>
            <a:r>
              <a:rPr lang="cy-GB" dirty="0">
                <a:latin typeface="Comic Sans MS" panose="030F0902030302020204" pitchFamily="66" charset="0"/>
              </a:rPr>
              <a:t>	limitent l’</a:t>
            </a:r>
            <a:br>
              <a:rPr lang="cy-GB" dirty="0">
                <a:latin typeface="Comic Sans MS" panose="030F0902030302020204" pitchFamily="66" charset="0"/>
              </a:rPr>
            </a:br>
            <a:r>
              <a:rPr lang="cy-GB" dirty="0">
                <a:latin typeface="Comic Sans MS" panose="030F0902030302020204" pitchFamily="66" charset="0"/>
              </a:rPr>
              <a:t>	hyperpolarisation</a:t>
            </a:r>
          </a:p>
          <a:p>
            <a:pPr>
              <a:tabLst>
                <a:tab pos="1420813" algn="l"/>
              </a:tabLst>
            </a:pPr>
            <a:r>
              <a:rPr lang="cy-GB" dirty="0">
                <a:solidFill>
                  <a:srgbClr val="3333CC"/>
                </a:solidFill>
                <a:latin typeface="ComicSansMS" panose="030F0702030302020204" pitchFamily="66" charset="0"/>
              </a:rPr>
              <a:t>Pompes Na-K </a:t>
            </a:r>
            <a:r>
              <a:rPr lang="cy-GB" dirty="0">
                <a:latin typeface="ComicSansMS" panose="030F0702030302020204" pitchFamily="66" charset="0"/>
              </a:rPr>
              <a:t>(ATPase)</a:t>
            </a:r>
            <a:endParaRPr lang="fr-FR" dirty="0">
              <a:latin typeface="ComicSansMS" panose="030F0702030302020204" pitchFamily="66" charset="0"/>
            </a:endParaRPr>
          </a:p>
        </p:txBody>
      </p:sp>
      <p:sp>
        <p:nvSpPr>
          <p:cNvPr id="11" name="ZoneTexte 10">
            <a:extLst>
              <a:ext uri="{FF2B5EF4-FFF2-40B4-BE49-F238E27FC236}">
                <a16:creationId xmlns:a16="http://schemas.microsoft.com/office/drawing/2014/main" id="{49620928-0DD0-A5EB-857B-423856BD20BD}"/>
              </a:ext>
            </a:extLst>
          </p:cNvPr>
          <p:cNvSpPr txBox="1"/>
          <p:nvPr/>
        </p:nvSpPr>
        <p:spPr>
          <a:xfrm>
            <a:off x="5571302" y="1190348"/>
            <a:ext cx="3638009" cy="2831544"/>
          </a:xfrm>
          <a:prstGeom prst="rect">
            <a:avLst/>
          </a:prstGeom>
          <a:noFill/>
        </p:spPr>
        <p:txBody>
          <a:bodyPr wrap="square">
            <a:spAutoFit/>
          </a:bodyPr>
          <a:lstStyle/>
          <a:p>
            <a:pPr>
              <a:tabLst>
                <a:tab pos="168275" algn="l"/>
                <a:tab pos="1420813" algn="l"/>
              </a:tabLst>
            </a:pPr>
            <a:r>
              <a:rPr lang="cy-GB" altLang="en-US" dirty="0">
                <a:solidFill>
                  <a:srgbClr val="3333CC"/>
                </a:solidFill>
                <a:latin typeface="ComicSansMS" panose="030F0702030302020204" pitchFamily="66" charset="0"/>
              </a:rPr>
              <a:t>Noeud :</a:t>
            </a:r>
            <a:br>
              <a:rPr lang="cy-GB" altLang="en-US" dirty="0">
                <a:solidFill>
                  <a:srgbClr val="3333CC"/>
                </a:solidFill>
                <a:latin typeface="Comic Sans MS" panose="030F0902030302020204" pitchFamily="66" charset="0"/>
              </a:rPr>
            </a:br>
            <a:r>
              <a:rPr lang="cy-GB" altLang="en-US" dirty="0">
                <a:latin typeface="Comic Sans MS" panose="030F0902030302020204" pitchFamily="66" charset="0"/>
              </a:rPr>
              <a:t>- </a:t>
            </a:r>
            <a:r>
              <a:rPr lang="cy-GB" altLang="en-US" b="1" dirty="0">
                <a:solidFill>
                  <a:srgbClr val="FF0000"/>
                </a:solidFill>
                <a:latin typeface="Comic Sans MS" panose="030F0902030302020204" pitchFamily="66" charset="0"/>
              </a:rPr>
              <a:t>R</a:t>
            </a:r>
            <a:r>
              <a:rPr lang="cy-GB" altLang="en-US" dirty="0">
                <a:latin typeface="Comic Sans MS" panose="030F0902030302020204" pitchFamily="66" charset="0"/>
              </a:rPr>
              <a:t> variable</a:t>
            </a:r>
            <a:br>
              <a:rPr lang="cy-GB" altLang="en-US" dirty="0">
                <a:latin typeface="ComicSansMS" panose="030F0702030302020204" pitchFamily="66" charset="0"/>
              </a:rPr>
            </a:br>
            <a:r>
              <a:rPr lang="cy-GB" altLang="en-US" dirty="0">
                <a:latin typeface="ComicSansMS" panose="030F0702030302020204" pitchFamily="66" charset="0"/>
              </a:rPr>
              <a:t>- faible </a:t>
            </a:r>
            <a:r>
              <a:rPr lang="cy-GB" altLang="en-US" b="1" dirty="0">
                <a:solidFill>
                  <a:srgbClr val="FF0000"/>
                </a:solidFill>
                <a:latin typeface="ComicSansMS" panose="030F0702030302020204" pitchFamily="66" charset="0"/>
              </a:rPr>
              <a:t>C</a:t>
            </a:r>
            <a:r>
              <a:rPr lang="cy-GB" altLang="en-US" dirty="0">
                <a:latin typeface="ComicSansMS" panose="030F0702030302020204" pitchFamily="66" charset="0"/>
              </a:rPr>
              <a:t> très vite chargée</a:t>
            </a:r>
            <a:br>
              <a:rPr lang="cy-GB" altLang="en-US" dirty="0">
                <a:latin typeface="ComicSansMS" panose="030F0702030302020204" pitchFamily="66" charset="0"/>
              </a:rPr>
            </a:br>
            <a:r>
              <a:rPr lang="cy-GB" altLang="en-US" dirty="0">
                <a:latin typeface="ComicSansMS" panose="030F0702030302020204" pitchFamily="66" charset="0"/>
              </a:rPr>
              <a:t>	=&gt; ΔV rapide</a:t>
            </a:r>
            <a:br>
              <a:rPr lang="cy-GB" altLang="en-US" dirty="0">
                <a:latin typeface="ComicSansMS" panose="030F0702030302020204" pitchFamily="66" charset="0"/>
              </a:rPr>
            </a:br>
            <a:r>
              <a:rPr lang="cy-GB" altLang="en-US" dirty="0">
                <a:latin typeface="ComicSansMS" panose="030F0702030302020204" pitchFamily="66" charset="0"/>
              </a:rPr>
              <a:t>- densité très élevée en </a:t>
            </a:r>
            <a:r>
              <a:rPr lang="cy-GB" altLang="en-US" b="1" dirty="0">
                <a:solidFill>
                  <a:srgbClr val="00B050"/>
                </a:solidFill>
                <a:latin typeface="ComicSansMS" panose="030F0702030302020204" pitchFamily="66" charset="0"/>
              </a:rPr>
              <a:t>Na</a:t>
            </a:r>
            <a:r>
              <a:rPr lang="cy-GB" altLang="en-US" b="1" baseline="-25000" dirty="0">
                <a:solidFill>
                  <a:srgbClr val="00B050"/>
                </a:solidFill>
                <a:latin typeface="ComicSansMS" panose="030F0702030302020204" pitchFamily="66" charset="0"/>
              </a:rPr>
              <a:t>t</a:t>
            </a:r>
          </a:p>
          <a:p>
            <a:pPr>
              <a:tabLst>
                <a:tab pos="168275" algn="l"/>
                <a:tab pos="1420813" algn="l"/>
              </a:tabLst>
            </a:pPr>
            <a:endParaRPr lang="cy-GB" altLang="en-US" dirty="0">
              <a:solidFill>
                <a:srgbClr val="3333CC"/>
              </a:solidFill>
              <a:latin typeface="ComicSansMS" panose="030F0702030302020204" pitchFamily="66" charset="0"/>
            </a:endParaRPr>
          </a:p>
          <a:p>
            <a:pPr>
              <a:tabLst>
                <a:tab pos="168275" algn="l"/>
                <a:tab pos="1420813" algn="l"/>
              </a:tabLst>
            </a:pPr>
            <a:r>
              <a:rPr lang="cy-GB" altLang="en-US" dirty="0">
                <a:solidFill>
                  <a:srgbClr val="3333CC"/>
                </a:solidFill>
                <a:latin typeface="ComicSansMS" panose="030F0702030302020204" pitchFamily="66" charset="0"/>
              </a:rPr>
              <a:t>Myéline/internoeud :</a:t>
            </a:r>
            <a:br>
              <a:rPr lang="cy-GB" altLang="en-US" dirty="0">
                <a:solidFill>
                  <a:srgbClr val="3333CC"/>
                </a:solidFill>
                <a:latin typeface="ComicSansMS" panose="030F0702030302020204" pitchFamily="66" charset="0"/>
              </a:rPr>
            </a:br>
            <a:r>
              <a:rPr lang="cy-GB" altLang="en-US" dirty="0">
                <a:latin typeface="ComicSansMS" panose="030F0702030302020204" pitchFamily="66" charset="0"/>
              </a:rPr>
              <a:t>- </a:t>
            </a:r>
            <a:r>
              <a:rPr lang="cy-GB" altLang="en-US" b="1" dirty="0">
                <a:solidFill>
                  <a:srgbClr val="FF0000"/>
                </a:solidFill>
                <a:latin typeface="ComicSansMS" panose="030F0702030302020204" pitchFamily="66" charset="0"/>
              </a:rPr>
              <a:t>R</a:t>
            </a:r>
            <a:r>
              <a:rPr lang="cy-GB" altLang="en-US" dirty="0">
                <a:latin typeface="ComicSansMS" panose="030F0702030302020204" pitchFamily="66" charset="0"/>
              </a:rPr>
              <a:t> basse (BB) : </a:t>
            </a:r>
            <a:r>
              <a:rPr lang="cy-GB" altLang="en-US" sz="1600" dirty="0">
                <a:latin typeface="ComicSansMS" panose="030F0702030302020204" pitchFamily="66" charset="0"/>
              </a:rPr>
              <a:t>incisures de </a:t>
            </a:r>
            <a:br>
              <a:rPr lang="cy-GB" altLang="en-US" sz="1600" dirty="0">
                <a:latin typeface="ComicSansMS" panose="030F0702030302020204" pitchFamily="66" charset="0"/>
              </a:rPr>
            </a:br>
            <a:r>
              <a:rPr lang="cy-GB" altLang="en-US" sz="1600" dirty="0">
                <a:latin typeface="ComicSansMS" panose="030F0702030302020204" pitchFamily="66" charset="0"/>
              </a:rPr>
              <a:t>	Schmidt-Lanterman, </a:t>
            </a:r>
            <a:r>
              <a:rPr lang="cy-GB" altLang="en-US" sz="1600" i="1" dirty="0">
                <a:latin typeface="ComicSansMS" panose="030F0702030302020204" pitchFamily="66" charset="0"/>
              </a:rPr>
              <a:t>gap junctions</a:t>
            </a:r>
            <a:br>
              <a:rPr lang="cy-GB" altLang="en-US" dirty="0">
                <a:latin typeface="ComicSansMS" panose="030F0702030302020204" pitchFamily="66" charset="0"/>
              </a:rPr>
            </a:br>
            <a:r>
              <a:rPr lang="cy-GB" altLang="en-US" dirty="0">
                <a:latin typeface="ComicSansMS" panose="030F0702030302020204" pitchFamily="66" charset="0"/>
              </a:rPr>
              <a:t>- grande </a:t>
            </a:r>
            <a:r>
              <a:rPr lang="cy-GB" altLang="en-US" b="1" dirty="0">
                <a:solidFill>
                  <a:srgbClr val="FF0000"/>
                </a:solidFill>
                <a:latin typeface="ComicSansMS" panose="030F0702030302020204" pitchFamily="66" charset="0"/>
              </a:rPr>
              <a:t>C</a:t>
            </a:r>
            <a:r>
              <a:rPr lang="cy-GB" altLang="en-US" dirty="0">
                <a:latin typeface="ComicSansMS" panose="030F0702030302020204" pitchFamily="66" charset="0"/>
              </a:rPr>
              <a:t> chargée lentement</a:t>
            </a:r>
            <a:endParaRPr lang="cy-GB" altLang="en-US" dirty="0">
              <a:latin typeface="Comic Sans MS" panose="030F0902030302020204" pitchFamily="66" charset="0"/>
            </a:endParaRPr>
          </a:p>
        </p:txBody>
      </p:sp>
      <p:sp>
        <p:nvSpPr>
          <p:cNvPr id="14" name="ZoneTexte 13">
            <a:extLst>
              <a:ext uri="{FF2B5EF4-FFF2-40B4-BE49-F238E27FC236}">
                <a16:creationId xmlns:a16="http://schemas.microsoft.com/office/drawing/2014/main" id="{F4AB2CB0-1509-C015-3CDC-9EE26C5E4F5F}"/>
              </a:ext>
            </a:extLst>
          </p:cNvPr>
          <p:cNvSpPr txBox="1"/>
          <p:nvPr/>
        </p:nvSpPr>
        <p:spPr>
          <a:xfrm>
            <a:off x="1227909" y="1428597"/>
            <a:ext cx="1293223" cy="646331"/>
          </a:xfrm>
          <a:prstGeom prst="rect">
            <a:avLst/>
          </a:prstGeom>
          <a:noFill/>
        </p:spPr>
        <p:txBody>
          <a:bodyPr wrap="square">
            <a:spAutoFit/>
          </a:bodyPr>
          <a:lstStyle/>
          <a:p>
            <a:pPr algn="ctr"/>
            <a:r>
              <a:rPr lang="cy-GB" altLang="en-US" b="1" dirty="0">
                <a:solidFill>
                  <a:srgbClr val="FF0000"/>
                </a:solidFill>
                <a:latin typeface="ComicSansMS" panose="030F0702030302020204" pitchFamily="66" charset="0"/>
              </a:rPr>
              <a:t>0,1% de la</a:t>
            </a:r>
          </a:p>
          <a:p>
            <a:pPr algn="ctr"/>
            <a:r>
              <a:rPr lang="cy-GB" b="1" dirty="0">
                <a:solidFill>
                  <a:srgbClr val="FF0000"/>
                </a:solidFill>
                <a:latin typeface="ComicSansMS" panose="030F0702030302020204" pitchFamily="66" charset="0"/>
              </a:rPr>
              <a:t>surface</a:t>
            </a:r>
            <a:endParaRPr lang="fr-FR" b="1" dirty="0">
              <a:solidFill>
                <a:srgbClr val="FF0000"/>
              </a:solidFill>
            </a:endParaRPr>
          </a:p>
        </p:txBody>
      </p:sp>
      <p:pic>
        <p:nvPicPr>
          <p:cNvPr id="15" name="Image 14">
            <a:extLst>
              <a:ext uri="{FF2B5EF4-FFF2-40B4-BE49-F238E27FC236}">
                <a16:creationId xmlns:a16="http://schemas.microsoft.com/office/drawing/2014/main" id="{348528B2-FF30-FB45-C17B-5F3520F1DD82}"/>
              </a:ext>
            </a:extLst>
          </p:cNvPr>
          <p:cNvPicPr>
            <a:picLocks noChangeAspect="1"/>
          </p:cNvPicPr>
          <p:nvPr/>
        </p:nvPicPr>
        <p:blipFill>
          <a:blip r:embed="rId3"/>
          <a:stretch>
            <a:fillRect/>
          </a:stretch>
        </p:blipFill>
        <p:spPr>
          <a:xfrm>
            <a:off x="5704111" y="-47015"/>
            <a:ext cx="3452952" cy="1079583"/>
          </a:xfrm>
          <a:prstGeom prst="rect">
            <a:avLst/>
          </a:prstGeom>
        </p:spPr>
      </p:pic>
      <p:sp>
        <p:nvSpPr>
          <p:cNvPr id="2" name="ZoneTexte 1">
            <a:extLst>
              <a:ext uri="{FF2B5EF4-FFF2-40B4-BE49-F238E27FC236}">
                <a16:creationId xmlns:a16="http://schemas.microsoft.com/office/drawing/2014/main" id="{1408AB3F-0A22-D641-1094-93CDE910FA68}"/>
              </a:ext>
            </a:extLst>
          </p:cNvPr>
          <p:cNvSpPr txBox="1"/>
          <p:nvPr/>
        </p:nvSpPr>
        <p:spPr>
          <a:xfrm>
            <a:off x="0" y="750755"/>
            <a:ext cx="2132633" cy="338554"/>
          </a:xfrm>
          <a:prstGeom prst="rect">
            <a:avLst/>
          </a:prstGeom>
          <a:noFill/>
        </p:spPr>
        <p:txBody>
          <a:bodyPr wrap="square">
            <a:spAutoFit/>
          </a:bodyPr>
          <a:lstStyle/>
          <a:p>
            <a:pPr algn="ctr"/>
            <a:r>
              <a:rPr lang="fr-FR" altLang="fr-FR" sz="1600" i="1" dirty="0">
                <a:latin typeface="ComicSansMS" panose="030F0702030302020204" pitchFamily="66" charset="0"/>
              </a:rPr>
              <a:t>(H. </a:t>
            </a:r>
            <a:r>
              <a:rPr lang="fr-FR" altLang="fr-FR" sz="1600" i="1" dirty="0" err="1">
                <a:latin typeface="ComicSansMS" panose="030F0702030302020204" pitchFamily="66" charset="0"/>
              </a:rPr>
              <a:t>Franssen</a:t>
            </a:r>
            <a:r>
              <a:rPr lang="fr-FR" altLang="fr-FR" sz="1600" i="1" dirty="0">
                <a:latin typeface="ComicSansMS" panose="030F0702030302020204" pitchFamily="66" charset="0"/>
              </a:rPr>
              <a:t>, 2013)</a:t>
            </a:r>
            <a:endParaRPr lang="fr-FR" sz="1600" i="1" dirty="0"/>
          </a:p>
        </p:txBody>
      </p:sp>
    </p:spTree>
    <p:extLst>
      <p:ext uri="{BB962C8B-B14F-4D97-AF65-F5344CB8AC3E}">
        <p14:creationId xmlns:p14="http://schemas.microsoft.com/office/powerpoint/2010/main" val="2247076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A9CF6EF-D80E-0555-81F4-8F66A69C2E0E}"/>
              </a:ext>
            </a:extLst>
          </p:cNvPr>
          <p:cNvSpPr txBox="1"/>
          <p:nvPr/>
        </p:nvSpPr>
        <p:spPr>
          <a:xfrm>
            <a:off x="11980" y="865666"/>
            <a:ext cx="8240486" cy="5909310"/>
          </a:xfrm>
          <a:prstGeom prst="rect">
            <a:avLst/>
          </a:prstGeom>
          <a:noFill/>
        </p:spPr>
        <p:txBody>
          <a:bodyPr wrap="square">
            <a:spAutoFit/>
          </a:bodyPr>
          <a:lstStyle/>
          <a:p>
            <a:pPr marL="342900" indent="-342900">
              <a:spcBef>
                <a:spcPct val="50000"/>
              </a:spcBef>
              <a:buFont typeface="Arial" panose="020B0604020202020204" pitchFamily="34" charset="0"/>
              <a:buChar char="•"/>
            </a:pPr>
            <a:r>
              <a:rPr lang="cy-GB" altLang="en-US" sz="1800" dirty="0">
                <a:solidFill>
                  <a:srgbClr val="003399"/>
                </a:solidFill>
                <a:latin typeface="Comic Sans MS" panose="030F0902030302020204" pitchFamily="66" charset="0"/>
              </a:rPr>
              <a:t>Membrane imperméable aux protéines anioniques intra-cellulaires</a:t>
            </a:r>
            <a:br>
              <a:rPr lang="cy-GB" altLang="en-US" sz="1800" dirty="0">
                <a:solidFill>
                  <a:srgbClr val="003399"/>
                </a:solidFill>
                <a:latin typeface="Comic Sans MS" panose="030F0902030302020204" pitchFamily="66" charset="0"/>
              </a:rPr>
            </a:br>
            <a:r>
              <a:rPr lang="cy-GB" altLang="en-US" dirty="0">
                <a:latin typeface="Comic Sans MS" panose="030F0902030302020204" pitchFamily="66" charset="0"/>
              </a:rPr>
              <a:t>- milieu intracellulaire chargé négativement</a:t>
            </a:r>
          </a:p>
          <a:p>
            <a:pPr marL="342900" indent="-342900">
              <a:spcBef>
                <a:spcPct val="50000"/>
              </a:spcBef>
              <a:buFont typeface="Arial" panose="020B0604020202020204" pitchFamily="34" charset="0"/>
              <a:buChar char="•"/>
            </a:pPr>
            <a:r>
              <a:rPr lang="cy-GB" altLang="en-US" sz="1800" dirty="0">
                <a:solidFill>
                  <a:srgbClr val="003399"/>
                </a:solidFill>
                <a:latin typeface="Comic Sans MS" panose="030F0902030302020204" pitchFamily="66" charset="0"/>
              </a:rPr>
              <a:t>Membrane semi-perméable</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nl-BE" sz="1800" dirty="0">
                <a:latin typeface="ComicSansMS" panose="030F0702030302020204" pitchFamily="66" charset="0"/>
              </a:rPr>
              <a:t>canaux ioniques ouverts </a:t>
            </a:r>
            <a:br>
              <a:rPr lang="nl-BE" sz="1800" dirty="0">
                <a:latin typeface="ComicSansMS" panose="030F0702030302020204" pitchFamily="66" charset="0"/>
              </a:rPr>
            </a:br>
            <a:r>
              <a:rPr lang="nl-BE" sz="1800" dirty="0">
                <a:latin typeface="ComicSansMS" panose="030F0702030302020204" pitchFamily="66" charset="0"/>
              </a:rPr>
              <a:t>- majoritairement des canaux K</a:t>
            </a:r>
            <a:br>
              <a:rPr lang="nl-BE" sz="1800" dirty="0">
                <a:latin typeface="ComicSansMS" panose="030F0702030302020204" pitchFamily="66" charset="0"/>
              </a:rPr>
            </a:br>
            <a:r>
              <a:rPr lang="nl-BE" sz="1800" dirty="0">
                <a:latin typeface="ComicSansMS" panose="030F0702030302020204" pitchFamily="66" charset="0"/>
              </a:rPr>
              <a:t>- aussi des Na</a:t>
            </a:r>
            <a:r>
              <a:rPr lang="nl-BE" sz="1800" baseline="-25000" dirty="0">
                <a:latin typeface="ComicSansMS" panose="030F0702030302020204" pitchFamily="66" charset="0"/>
              </a:rPr>
              <a:t>p</a:t>
            </a:r>
            <a:r>
              <a:rPr lang="nl-BE" sz="1800" dirty="0">
                <a:latin typeface="ComicSansMS" panose="030F0702030302020204" pitchFamily="66" charset="0"/>
              </a:rPr>
              <a:t> qui augmentent l’excitabilité par dépolaristion</a:t>
            </a:r>
            <a:r>
              <a:rPr lang="cy-GB" altLang="en-US" sz="1800" dirty="0">
                <a:solidFill>
                  <a:srgbClr val="003399"/>
                </a:solidFill>
                <a:latin typeface="Comic Sans MS" panose="030F0902030302020204" pitchFamily="66" charset="0"/>
              </a:rPr>
              <a:t>	</a:t>
            </a:r>
          </a:p>
          <a:p>
            <a:pPr marL="342900" indent="-342900">
              <a:spcBef>
                <a:spcPct val="50000"/>
              </a:spcBef>
              <a:buFont typeface="Arial" panose="020B0604020202020204" pitchFamily="34" charset="0"/>
              <a:buChar char="•"/>
            </a:pPr>
            <a:r>
              <a:rPr lang="cy-GB" altLang="en-US" sz="1800" b="1" dirty="0">
                <a:solidFill>
                  <a:srgbClr val="FF0000"/>
                </a:solidFill>
                <a:latin typeface="Comic Sans MS" panose="030F0902030302020204" pitchFamily="66" charset="0"/>
              </a:rPr>
              <a:t>Gradient chimique</a:t>
            </a:r>
            <a:r>
              <a:rPr lang="cy-GB" altLang="en-US" dirty="0">
                <a:solidFill>
                  <a:srgbClr val="003399"/>
                </a:solidFill>
                <a:latin typeface="Comic Sans MS" panose="030F0902030302020204" pitchFamily="66" charset="0"/>
              </a:rPr>
              <a:t> : </a:t>
            </a:r>
            <a:r>
              <a:rPr lang="cy-GB" altLang="en-US" sz="1800" dirty="0">
                <a:solidFill>
                  <a:srgbClr val="003399"/>
                </a:solidFill>
                <a:latin typeface="Comic Sans MS" panose="030F0902030302020204" pitchFamily="66" charset="0"/>
              </a:rPr>
              <a:t>rapport de concentration intra/extra</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nl-BE" sz="1800" dirty="0">
                <a:latin typeface="ComicSansMS" panose="030F0702030302020204" pitchFamily="66" charset="0"/>
              </a:rPr>
              <a:t>Na</a:t>
            </a:r>
            <a:r>
              <a:rPr lang="nl-BE" sz="1800" baseline="30000" dirty="0">
                <a:latin typeface="ComicSansMS" panose="030F0702030302020204" pitchFamily="66" charset="0"/>
              </a:rPr>
              <a:t>+</a:t>
            </a:r>
            <a:r>
              <a:rPr lang="nl-BE" sz="1800" dirty="0">
                <a:latin typeface="ComicSansMS" panose="030F0702030302020204" pitchFamily="66" charset="0"/>
              </a:rPr>
              <a:t> = 1/12  </a:t>
            </a:r>
            <a:br>
              <a:rPr lang="nl-BE" sz="1800" dirty="0">
                <a:latin typeface="ComicSansMS" panose="030F0702030302020204" pitchFamily="66" charset="0"/>
              </a:rPr>
            </a:br>
            <a:r>
              <a:rPr lang="nl-BE" sz="1800" dirty="0">
                <a:latin typeface="ComicSansMS" panose="030F0702030302020204" pitchFamily="66" charset="0"/>
              </a:rPr>
              <a:t>- K</a:t>
            </a:r>
            <a:r>
              <a:rPr lang="nl-BE" sz="1800" baseline="30000" dirty="0">
                <a:latin typeface="ComicSansMS" panose="030F0702030302020204" pitchFamily="66" charset="0"/>
              </a:rPr>
              <a:t>+</a:t>
            </a:r>
            <a:r>
              <a:rPr lang="nl-BE" sz="1800" dirty="0">
                <a:latin typeface="ComicSansMS" panose="030F0702030302020204" pitchFamily="66" charset="0"/>
              </a:rPr>
              <a:t> = 40/1</a:t>
            </a:r>
            <a:endParaRPr lang="cy-GB" altLang="en-US" sz="1800" dirty="0">
              <a:solidFill>
                <a:srgbClr val="003399"/>
              </a:solidFill>
              <a:latin typeface="Comic Sans MS" panose="030F0902030302020204" pitchFamily="66" charset="0"/>
            </a:endParaRPr>
          </a:p>
          <a:p>
            <a:pPr marL="342900" indent="-342900">
              <a:spcBef>
                <a:spcPct val="50000"/>
              </a:spcBef>
              <a:buFont typeface="Arial" panose="020B0604020202020204" pitchFamily="34" charset="0"/>
              <a:buChar char="•"/>
            </a:pPr>
            <a:r>
              <a:rPr lang="cy-GB" altLang="en-US" b="1" dirty="0">
                <a:solidFill>
                  <a:srgbClr val="FF0000"/>
                </a:solidFill>
                <a:latin typeface="Comic Sans MS" panose="030F0902030302020204" pitchFamily="66" charset="0"/>
              </a:rPr>
              <a:t>Gradient électrique </a:t>
            </a:r>
            <a:r>
              <a:rPr lang="cy-GB" altLang="en-US" dirty="0">
                <a:solidFill>
                  <a:srgbClr val="003399"/>
                </a:solidFill>
                <a:latin typeface="Comic Sans MS" panose="030F0902030302020204" pitchFamily="66" charset="0"/>
              </a:rPr>
              <a:t>(gK 10 fois &gt; gNa) : équation de Nernst</a:t>
            </a:r>
            <a:br>
              <a:rPr lang="cy-GB" altLang="en-US" dirty="0">
                <a:solidFill>
                  <a:srgbClr val="003399"/>
                </a:solidFill>
                <a:latin typeface="Comic Sans MS" panose="030F0902030302020204" pitchFamily="66" charset="0"/>
              </a:rPr>
            </a:br>
            <a:r>
              <a:rPr lang="cy-GB" altLang="en-US" dirty="0">
                <a:solidFill>
                  <a:srgbClr val="003399"/>
                </a:solidFill>
                <a:latin typeface="Comic Sans MS" panose="030F0902030302020204" pitchFamily="66" charset="0"/>
              </a:rPr>
              <a:t>- </a:t>
            </a:r>
            <a:r>
              <a:rPr lang="nl-BE" sz="1800" dirty="0">
                <a:latin typeface="ComicSansMS" panose="030F0702030302020204" pitchFamily="66" charset="0"/>
              </a:rPr>
              <a:t>Na</a:t>
            </a:r>
            <a:r>
              <a:rPr lang="nl-BE" sz="1800" baseline="30000" dirty="0">
                <a:latin typeface="ComicSansMS" panose="030F0702030302020204" pitchFamily="66" charset="0"/>
              </a:rPr>
              <a:t>+</a:t>
            </a:r>
            <a:r>
              <a:rPr lang="nl-BE" sz="1800" dirty="0">
                <a:latin typeface="ComicSansMS" panose="030F0702030302020204" pitchFamily="66" charset="0"/>
              </a:rPr>
              <a:t> = + 45 mV =&gt; </a:t>
            </a:r>
            <a:r>
              <a:rPr lang="nl-BE" sz="1800" i="1" dirty="0">
                <a:latin typeface="ComicSansMS" panose="030F0702030302020204" pitchFamily="66" charset="0"/>
              </a:rPr>
              <a:t>driving force </a:t>
            </a:r>
            <a:r>
              <a:rPr lang="nl-BE" sz="1800" dirty="0">
                <a:latin typeface="ComicSansMS" panose="030F0702030302020204" pitchFamily="66" charset="0"/>
              </a:rPr>
              <a:t>de 115 mV  </a:t>
            </a:r>
            <a:br>
              <a:rPr lang="nl-BE" sz="1800" dirty="0">
                <a:latin typeface="ComicSansMS" panose="030F0702030302020204" pitchFamily="66" charset="0"/>
              </a:rPr>
            </a:br>
            <a:r>
              <a:rPr lang="nl-BE" sz="1800" dirty="0">
                <a:latin typeface="ComicSansMS" panose="030F0702030302020204" pitchFamily="66" charset="0"/>
              </a:rPr>
              <a:t>- K</a:t>
            </a:r>
            <a:r>
              <a:rPr lang="nl-BE" sz="1800" baseline="30000" dirty="0">
                <a:latin typeface="ComicSansMS" panose="030F0702030302020204" pitchFamily="66" charset="0"/>
              </a:rPr>
              <a:t>+</a:t>
            </a:r>
            <a:r>
              <a:rPr lang="nl-BE" sz="1800" dirty="0">
                <a:latin typeface="ComicSansMS" panose="030F0702030302020204" pitchFamily="66" charset="0"/>
              </a:rPr>
              <a:t> = - 97 mV =&gt; </a:t>
            </a:r>
            <a:r>
              <a:rPr lang="nl-BE" sz="1800" i="1" dirty="0">
                <a:latin typeface="ComicSansMS" panose="030F0702030302020204" pitchFamily="66" charset="0"/>
              </a:rPr>
              <a:t>driving force </a:t>
            </a:r>
            <a:r>
              <a:rPr lang="nl-BE" sz="1800" dirty="0">
                <a:latin typeface="ComicSansMS" panose="030F0702030302020204" pitchFamily="66" charset="0"/>
              </a:rPr>
              <a:t>de 27 mV</a:t>
            </a:r>
          </a:p>
          <a:p>
            <a:pPr marL="342900" indent="-342900">
              <a:spcBef>
                <a:spcPct val="50000"/>
              </a:spcBef>
              <a:buFont typeface="Arial" panose="020B0604020202020204" pitchFamily="34" charset="0"/>
              <a:buChar char="•"/>
            </a:pPr>
            <a:r>
              <a:rPr lang="cy-GB" altLang="en-US" dirty="0">
                <a:solidFill>
                  <a:srgbClr val="003399"/>
                </a:solidFill>
                <a:latin typeface="Comic Sans MS" panose="030F0902030302020204" pitchFamily="66" charset="0"/>
              </a:rPr>
              <a:t>Pompes Na/K (ATP) : maintien du gradient de { }</a:t>
            </a:r>
            <a:br>
              <a:rPr lang="cy-GB" altLang="en-US" dirty="0">
                <a:solidFill>
                  <a:srgbClr val="003399"/>
                </a:solidFill>
                <a:latin typeface="Comic Sans MS" panose="030F0902030302020204" pitchFamily="66" charset="0"/>
              </a:rPr>
            </a:br>
            <a:r>
              <a:rPr lang="cy-GB" altLang="en-US" dirty="0">
                <a:solidFill>
                  <a:srgbClr val="003399"/>
                </a:solidFill>
                <a:latin typeface="Comic Sans MS" panose="030F0902030302020204" pitchFamily="66" charset="0"/>
              </a:rPr>
              <a:t>- </a:t>
            </a:r>
            <a:r>
              <a:rPr lang="cy-GB" altLang="en-US" dirty="0">
                <a:latin typeface="ComicSansMS" panose="030F0702030302020204" pitchFamily="66" charset="0"/>
              </a:rPr>
              <a:t>3 </a:t>
            </a:r>
            <a:r>
              <a:rPr lang="nl-BE" dirty="0">
                <a:latin typeface="ComicSansMS" panose="030F0702030302020204" pitchFamily="66" charset="0"/>
              </a:rPr>
              <a:t>Na+ sortent</a:t>
            </a:r>
            <a:br>
              <a:rPr lang="nl-BE" sz="1800" dirty="0">
                <a:latin typeface="ComicSansMS" panose="030F0702030302020204" pitchFamily="66" charset="0"/>
              </a:rPr>
            </a:br>
            <a:r>
              <a:rPr lang="nl-BE" sz="1800" dirty="0">
                <a:latin typeface="ComicSansMS" panose="030F0702030302020204" pitchFamily="66" charset="0"/>
              </a:rPr>
              <a:t>- </a:t>
            </a:r>
            <a:r>
              <a:rPr lang="cy-GB" altLang="en-US" dirty="0">
                <a:latin typeface="ComicSansMS" panose="030F0702030302020204" pitchFamily="66" charset="0"/>
              </a:rPr>
              <a:t>2 </a:t>
            </a:r>
            <a:r>
              <a:rPr lang="nl-BE" dirty="0">
                <a:latin typeface="ComicSansMS" panose="030F0702030302020204" pitchFamily="66" charset="0"/>
              </a:rPr>
              <a:t>K+ entrent</a:t>
            </a:r>
          </a:p>
          <a:p>
            <a:pPr marL="342900" indent="-342900">
              <a:spcBef>
                <a:spcPct val="50000"/>
              </a:spcBef>
              <a:buFont typeface="Arial" panose="020B0604020202020204" pitchFamily="34" charset="0"/>
              <a:buChar char="•"/>
            </a:pPr>
            <a:r>
              <a:rPr lang="nl-BE" dirty="0">
                <a:solidFill>
                  <a:srgbClr val="003399"/>
                </a:solidFill>
                <a:latin typeface="Comic Sans MS" panose="030F0902030302020204" pitchFamily="66" charset="0"/>
              </a:rPr>
              <a:t>Stabilisateurs de membrane</a:t>
            </a:r>
            <a:br>
              <a:rPr lang="nl-BE" dirty="0">
                <a:solidFill>
                  <a:srgbClr val="003399"/>
                </a:solidFill>
                <a:latin typeface="Comic Sans MS" panose="030F0902030302020204" pitchFamily="66" charset="0"/>
              </a:rPr>
            </a:br>
            <a:r>
              <a:rPr lang="cy-GB" altLang="en-US" dirty="0">
                <a:latin typeface="ComicSansMS" panose="030F0702030302020204" pitchFamily="66" charset="0"/>
              </a:rPr>
              <a:t>- </a:t>
            </a:r>
            <a:r>
              <a:rPr lang="nl-BE" altLang="en-US" dirty="0">
                <a:latin typeface="ComicSansMS" panose="030F0702030302020204" pitchFamily="66" charset="0"/>
              </a:rPr>
              <a:t>canaux Cl</a:t>
            </a:r>
          </a:p>
          <a:p>
            <a:pPr marL="342900" indent="-342900">
              <a:spcBef>
                <a:spcPct val="50000"/>
              </a:spcBef>
              <a:buFont typeface="Arial" panose="020B0604020202020204" pitchFamily="34" charset="0"/>
              <a:buChar char="•"/>
            </a:pPr>
            <a:r>
              <a:rPr lang="nl-BE" dirty="0">
                <a:solidFill>
                  <a:srgbClr val="003399"/>
                </a:solidFill>
                <a:latin typeface="Comic Sans MS" panose="030F0902030302020204" pitchFamily="66" charset="0"/>
              </a:rPr>
              <a:t>Les cellules de Schwann participent à l’homéostasie du K extra-cellulaire</a:t>
            </a:r>
          </a:p>
        </p:txBody>
      </p:sp>
      <p:sp>
        <p:nvSpPr>
          <p:cNvPr id="4" name="TextBox 7">
            <a:extLst>
              <a:ext uri="{FF2B5EF4-FFF2-40B4-BE49-F238E27FC236}">
                <a16:creationId xmlns:a16="http://schemas.microsoft.com/office/drawing/2014/main" id="{B2B6099C-08D3-DABB-D404-5319D9A03172}"/>
              </a:ext>
            </a:extLst>
          </p:cNvPr>
          <p:cNvSpPr txBox="1"/>
          <p:nvPr/>
        </p:nvSpPr>
        <p:spPr>
          <a:xfrm>
            <a:off x="468054" y="111991"/>
            <a:ext cx="7964735" cy="984885"/>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Le potentiel de repos ≃ -70 mV</a:t>
            </a:r>
          </a:p>
          <a:p>
            <a:endParaRPr lang="fr-FR" sz="3200" dirty="0">
              <a:solidFill>
                <a:srgbClr val="3333CC"/>
              </a:solidFill>
              <a:latin typeface="ComicSansMS" panose="030F0702030302020204" pitchFamily="66" charset="0"/>
            </a:endParaRPr>
          </a:p>
        </p:txBody>
      </p:sp>
      <p:cxnSp>
        <p:nvCxnSpPr>
          <p:cNvPr id="15" name="Connecteur droit 14">
            <a:extLst>
              <a:ext uri="{FF2B5EF4-FFF2-40B4-BE49-F238E27FC236}">
                <a16:creationId xmlns:a16="http://schemas.microsoft.com/office/drawing/2014/main" id="{9D46ED05-2AEE-2C2E-0B0E-A6C6A4A29C8D}"/>
              </a:ext>
            </a:extLst>
          </p:cNvPr>
          <p:cNvCxnSpPr>
            <a:cxnSpLocks/>
          </p:cNvCxnSpPr>
          <p:nvPr/>
        </p:nvCxnSpPr>
        <p:spPr>
          <a:xfrm>
            <a:off x="7910306" y="920706"/>
            <a:ext cx="0" cy="505555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411F0D49-7C15-7601-B0F4-0F98CD7EE1A0}"/>
              </a:ext>
            </a:extLst>
          </p:cNvPr>
          <p:cNvSpPr txBox="1"/>
          <p:nvPr/>
        </p:nvSpPr>
        <p:spPr>
          <a:xfrm>
            <a:off x="8010052" y="752017"/>
            <a:ext cx="1121224" cy="369332"/>
          </a:xfrm>
          <a:prstGeom prst="rect">
            <a:avLst/>
          </a:prstGeom>
          <a:noFill/>
        </p:spPr>
        <p:txBody>
          <a:bodyPr wrap="square">
            <a:spAutoFit/>
          </a:bodyPr>
          <a:lstStyle/>
          <a:p>
            <a:r>
              <a:rPr lang="nl-BE" sz="1800" dirty="0">
                <a:latin typeface="ComicSansMS" panose="030F0702030302020204" pitchFamily="66" charset="0"/>
              </a:rPr>
              <a:t>+ 45 mV</a:t>
            </a:r>
            <a:endParaRPr lang="fr-FR" dirty="0"/>
          </a:p>
        </p:txBody>
      </p:sp>
      <p:sp>
        <p:nvSpPr>
          <p:cNvPr id="19" name="ZoneTexte 18">
            <a:extLst>
              <a:ext uri="{FF2B5EF4-FFF2-40B4-BE49-F238E27FC236}">
                <a16:creationId xmlns:a16="http://schemas.microsoft.com/office/drawing/2014/main" id="{D8D1BEBF-3341-474D-5078-5EEDB16F9A42}"/>
              </a:ext>
            </a:extLst>
          </p:cNvPr>
          <p:cNvSpPr txBox="1"/>
          <p:nvPr/>
        </p:nvSpPr>
        <p:spPr>
          <a:xfrm>
            <a:off x="8010052" y="5697325"/>
            <a:ext cx="1121224" cy="369332"/>
          </a:xfrm>
          <a:prstGeom prst="rect">
            <a:avLst/>
          </a:prstGeom>
          <a:noFill/>
        </p:spPr>
        <p:txBody>
          <a:bodyPr wrap="square">
            <a:spAutoFit/>
          </a:bodyPr>
          <a:lstStyle/>
          <a:p>
            <a:r>
              <a:rPr lang="nl-BE" sz="1800" dirty="0">
                <a:latin typeface="ComicSansMS" panose="030F0702030302020204" pitchFamily="66" charset="0"/>
              </a:rPr>
              <a:t>- 97 mV</a:t>
            </a:r>
            <a:endParaRPr lang="fr-FR" dirty="0"/>
          </a:p>
        </p:txBody>
      </p:sp>
      <p:sp>
        <p:nvSpPr>
          <p:cNvPr id="20" name="ZoneTexte 19">
            <a:extLst>
              <a:ext uri="{FF2B5EF4-FFF2-40B4-BE49-F238E27FC236}">
                <a16:creationId xmlns:a16="http://schemas.microsoft.com/office/drawing/2014/main" id="{8876CF9D-5B84-0070-5060-8A91A7D252DC}"/>
              </a:ext>
            </a:extLst>
          </p:cNvPr>
          <p:cNvSpPr txBox="1"/>
          <p:nvPr/>
        </p:nvSpPr>
        <p:spPr>
          <a:xfrm>
            <a:off x="8022776" y="4929817"/>
            <a:ext cx="1121224" cy="369332"/>
          </a:xfrm>
          <a:prstGeom prst="rect">
            <a:avLst/>
          </a:prstGeom>
          <a:noFill/>
        </p:spPr>
        <p:txBody>
          <a:bodyPr wrap="square">
            <a:spAutoFit/>
          </a:bodyPr>
          <a:lstStyle/>
          <a:p>
            <a:r>
              <a:rPr lang="nl-BE" sz="1800" b="1" dirty="0">
                <a:solidFill>
                  <a:srgbClr val="7030A0"/>
                </a:solidFill>
                <a:latin typeface="ComicSansMS" panose="030F0702030302020204" pitchFamily="66" charset="0"/>
              </a:rPr>
              <a:t>- 70 mV</a:t>
            </a:r>
            <a:endParaRPr lang="fr-FR" b="1" dirty="0">
              <a:solidFill>
                <a:srgbClr val="7030A0"/>
              </a:solidFill>
            </a:endParaRPr>
          </a:p>
        </p:txBody>
      </p:sp>
      <p:sp>
        <p:nvSpPr>
          <p:cNvPr id="21" name="Ellipse 20">
            <a:extLst>
              <a:ext uri="{FF2B5EF4-FFF2-40B4-BE49-F238E27FC236}">
                <a16:creationId xmlns:a16="http://schemas.microsoft.com/office/drawing/2014/main" id="{BF260A77-9644-D263-7948-916E99EC93DE}"/>
              </a:ext>
            </a:extLst>
          </p:cNvPr>
          <p:cNvSpPr/>
          <p:nvPr/>
        </p:nvSpPr>
        <p:spPr>
          <a:xfrm>
            <a:off x="7810559" y="5016193"/>
            <a:ext cx="199493" cy="19658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lèche vers le haut 21">
            <a:extLst>
              <a:ext uri="{FF2B5EF4-FFF2-40B4-BE49-F238E27FC236}">
                <a16:creationId xmlns:a16="http://schemas.microsoft.com/office/drawing/2014/main" id="{C6CA6F61-FE92-D90A-7C36-F800ACCB4793}"/>
              </a:ext>
            </a:extLst>
          </p:cNvPr>
          <p:cNvSpPr/>
          <p:nvPr/>
        </p:nvSpPr>
        <p:spPr>
          <a:xfrm>
            <a:off x="6975566" y="4689565"/>
            <a:ext cx="293611" cy="424917"/>
          </a:xfrm>
          <a:prstGeom prst="upArrow">
            <a:avLst/>
          </a:prstGeom>
          <a:solidFill>
            <a:srgbClr val="7030A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lèche vers le haut 24">
            <a:extLst>
              <a:ext uri="{FF2B5EF4-FFF2-40B4-BE49-F238E27FC236}">
                <a16:creationId xmlns:a16="http://schemas.microsoft.com/office/drawing/2014/main" id="{B555AFC3-FF34-C9CD-311F-E61770795AAC}"/>
              </a:ext>
            </a:extLst>
          </p:cNvPr>
          <p:cNvSpPr/>
          <p:nvPr/>
        </p:nvSpPr>
        <p:spPr>
          <a:xfrm rot="10800000">
            <a:off x="6990502" y="5212773"/>
            <a:ext cx="293611" cy="424917"/>
          </a:xfrm>
          <a:prstGeom prst="upArrow">
            <a:avLst/>
          </a:prstGeom>
          <a:solidFill>
            <a:srgbClr val="7030A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88CAC88C-5E5F-77C8-842D-869F915667AD}"/>
              </a:ext>
            </a:extLst>
          </p:cNvPr>
          <p:cNvSpPr txBox="1"/>
          <p:nvPr/>
        </p:nvSpPr>
        <p:spPr>
          <a:xfrm>
            <a:off x="5847501" y="4311892"/>
            <a:ext cx="2285999" cy="369332"/>
          </a:xfrm>
          <a:prstGeom prst="rect">
            <a:avLst/>
          </a:prstGeom>
          <a:noFill/>
        </p:spPr>
        <p:txBody>
          <a:bodyPr wrap="square">
            <a:spAutoFit/>
          </a:bodyPr>
          <a:lstStyle/>
          <a:p>
            <a:r>
              <a:rPr lang="nl-BE" b="1" dirty="0">
                <a:solidFill>
                  <a:srgbClr val="00B050"/>
                </a:solidFill>
                <a:latin typeface="Comic Sans MS" panose="030F0902030302020204" pitchFamily="66" charset="0"/>
              </a:rPr>
              <a:t>Dépolarisation</a:t>
            </a:r>
            <a:endParaRPr lang="fr-FR" b="1" dirty="0">
              <a:solidFill>
                <a:srgbClr val="00B050"/>
              </a:solidFill>
            </a:endParaRPr>
          </a:p>
        </p:txBody>
      </p:sp>
      <p:sp>
        <p:nvSpPr>
          <p:cNvPr id="28" name="ZoneTexte 27">
            <a:extLst>
              <a:ext uri="{FF2B5EF4-FFF2-40B4-BE49-F238E27FC236}">
                <a16:creationId xmlns:a16="http://schemas.microsoft.com/office/drawing/2014/main" id="{EDC14E3D-CCEB-10A2-8B80-04D31F1B4FB9}"/>
              </a:ext>
            </a:extLst>
          </p:cNvPr>
          <p:cNvSpPr txBox="1"/>
          <p:nvPr/>
        </p:nvSpPr>
        <p:spPr>
          <a:xfrm>
            <a:off x="5736777" y="5630953"/>
            <a:ext cx="2285999" cy="369332"/>
          </a:xfrm>
          <a:prstGeom prst="rect">
            <a:avLst/>
          </a:prstGeom>
          <a:noFill/>
        </p:spPr>
        <p:txBody>
          <a:bodyPr wrap="square">
            <a:spAutoFit/>
          </a:bodyPr>
          <a:lstStyle/>
          <a:p>
            <a:r>
              <a:rPr lang="nl-BE" b="1" dirty="0">
                <a:solidFill>
                  <a:srgbClr val="00B050"/>
                </a:solidFill>
                <a:latin typeface="Comic Sans MS" panose="030F0902030302020204" pitchFamily="66" charset="0"/>
              </a:rPr>
              <a:t>Hyperpolarisation</a:t>
            </a:r>
            <a:endParaRPr lang="fr-FR" b="1" dirty="0">
              <a:solidFill>
                <a:srgbClr val="00B050"/>
              </a:solidFill>
            </a:endParaRPr>
          </a:p>
        </p:txBody>
      </p:sp>
      <p:sp>
        <p:nvSpPr>
          <p:cNvPr id="29" name="ZoneTexte 28">
            <a:extLst>
              <a:ext uri="{FF2B5EF4-FFF2-40B4-BE49-F238E27FC236}">
                <a16:creationId xmlns:a16="http://schemas.microsoft.com/office/drawing/2014/main" id="{1F11A49C-4AE9-6C20-F0E1-98A5CCD85ECF}"/>
              </a:ext>
            </a:extLst>
          </p:cNvPr>
          <p:cNvSpPr txBox="1"/>
          <p:nvPr/>
        </p:nvSpPr>
        <p:spPr>
          <a:xfrm>
            <a:off x="7870711" y="2790583"/>
            <a:ext cx="1430042" cy="307777"/>
          </a:xfrm>
          <a:prstGeom prst="rect">
            <a:avLst/>
          </a:prstGeom>
          <a:noFill/>
        </p:spPr>
        <p:txBody>
          <a:bodyPr wrap="square">
            <a:spAutoFit/>
          </a:bodyPr>
          <a:lstStyle/>
          <a:p>
            <a:r>
              <a:rPr lang="nl-BE" sz="1400" b="1" dirty="0">
                <a:solidFill>
                  <a:srgbClr val="FF0000"/>
                </a:solidFill>
                <a:latin typeface="Comic Sans MS" panose="030F0902030302020204" pitchFamily="66" charset="0"/>
              </a:rPr>
              <a:t>Repolarisation</a:t>
            </a:r>
            <a:endParaRPr lang="fr-FR" sz="1400" b="1" dirty="0">
              <a:solidFill>
                <a:srgbClr val="FF0000"/>
              </a:solidFill>
            </a:endParaRPr>
          </a:p>
        </p:txBody>
      </p:sp>
      <p:cxnSp>
        <p:nvCxnSpPr>
          <p:cNvPr id="31" name="Connecteur droit avec flèche 30">
            <a:extLst>
              <a:ext uri="{FF2B5EF4-FFF2-40B4-BE49-F238E27FC236}">
                <a16:creationId xmlns:a16="http://schemas.microsoft.com/office/drawing/2014/main" id="{969D8024-BAC5-8883-BB69-8B9541D27BF3}"/>
              </a:ext>
            </a:extLst>
          </p:cNvPr>
          <p:cNvCxnSpPr/>
          <p:nvPr/>
        </p:nvCxnSpPr>
        <p:spPr>
          <a:xfrm>
            <a:off x="8432789" y="3159915"/>
            <a:ext cx="0" cy="160926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Ellipse 31">
            <a:extLst>
              <a:ext uri="{FF2B5EF4-FFF2-40B4-BE49-F238E27FC236}">
                <a16:creationId xmlns:a16="http://schemas.microsoft.com/office/drawing/2014/main" id="{1E2B4C84-F478-7B87-50BD-AC254B54D10F}"/>
              </a:ext>
            </a:extLst>
          </p:cNvPr>
          <p:cNvSpPr/>
          <p:nvPr/>
        </p:nvSpPr>
        <p:spPr>
          <a:xfrm>
            <a:off x="7810559" y="3985536"/>
            <a:ext cx="199493" cy="196580"/>
          </a:xfrm>
          <a:prstGeom prst="ellipse">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75A304A0-34EB-F1A4-5C24-9C93191B70DF}"/>
              </a:ext>
            </a:extLst>
          </p:cNvPr>
          <p:cNvSpPr txBox="1"/>
          <p:nvPr/>
        </p:nvSpPr>
        <p:spPr>
          <a:xfrm>
            <a:off x="6950919" y="3701865"/>
            <a:ext cx="1121224" cy="646331"/>
          </a:xfrm>
          <a:prstGeom prst="rect">
            <a:avLst/>
          </a:prstGeom>
          <a:noFill/>
        </p:spPr>
        <p:txBody>
          <a:bodyPr wrap="square">
            <a:spAutoFit/>
          </a:bodyPr>
          <a:lstStyle/>
          <a:p>
            <a:pPr algn="ctr"/>
            <a:r>
              <a:rPr lang="nl-BE" sz="1800" dirty="0">
                <a:latin typeface="ComicSansMS" panose="030F0702030302020204" pitchFamily="66" charset="0"/>
              </a:rPr>
              <a:t>Seuil</a:t>
            </a:r>
          </a:p>
          <a:p>
            <a:pPr algn="ctr"/>
            <a:r>
              <a:rPr lang="nl-BE" dirty="0">
                <a:latin typeface="ComicSansMS" panose="030F0702030302020204" pitchFamily="66" charset="0"/>
              </a:rPr>
              <a:t>Na</a:t>
            </a:r>
            <a:r>
              <a:rPr lang="nl-BE" baseline="-25000" dirty="0">
                <a:latin typeface="ComicSansMS" panose="030F0702030302020204" pitchFamily="66" charset="0"/>
              </a:rPr>
              <a:t>t</a:t>
            </a:r>
            <a:endParaRPr lang="fr-FR" baseline="-25000" dirty="0"/>
          </a:p>
        </p:txBody>
      </p:sp>
      <p:sp>
        <p:nvSpPr>
          <p:cNvPr id="34" name="ZoneTexte 33">
            <a:extLst>
              <a:ext uri="{FF2B5EF4-FFF2-40B4-BE49-F238E27FC236}">
                <a16:creationId xmlns:a16="http://schemas.microsoft.com/office/drawing/2014/main" id="{A58D56B3-A689-402D-C607-484F67B035A9}"/>
              </a:ext>
            </a:extLst>
          </p:cNvPr>
          <p:cNvSpPr txBox="1"/>
          <p:nvPr/>
        </p:nvSpPr>
        <p:spPr>
          <a:xfrm>
            <a:off x="8041098" y="3911783"/>
            <a:ext cx="1059133" cy="369332"/>
          </a:xfrm>
          <a:prstGeom prst="rect">
            <a:avLst/>
          </a:prstGeom>
          <a:solidFill>
            <a:srgbClr val="CDF2FF"/>
          </a:solidFill>
        </p:spPr>
        <p:txBody>
          <a:bodyPr wrap="square">
            <a:spAutoFit/>
          </a:bodyPr>
          <a:lstStyle/>
          <a:p>
            <a:r>
              <a:rPr lang="nl-BE" sz="1800" b="1" dirty="0">
                <a:latin typeface="ComicSansMS" panose="030F0702030302020204" pitchFamily="66" charset="0"/>
              </a:rPr>
              <a:t>- 50 mV</a:t>
            </a:r>
            <a:endParaRPr lang="fr-FR" b="1" dirty="0"/>
          </a:p>
        </p:txBody>
      </p:sp>
    </p:spTree>
    <p:extLst>
      <p:ext uri="{BB962C8B-B14F-4D97-AF65-F5344CB8AC3E}">
        <p14:creationId xmlns:p14="http://schemas.microsoft.com/office/powerpoint/2010/main" val="1111048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15D432-87D6-7981-70F3-CB4317524152}"/>
              </a:ext>
            </a:extLst>
          </p:cNvPr>
          <p:cNvSpPr/>
          <p:nvPr/>
        </p:nvSpPr>
        <p:spPr>
          <a:xfrm>
            <a:off x="1612077" y="1057894"/>
            <a:ext cx="5863187" cy="5162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Box 7">
            <a:extLst>
              <a:ext uri="{FF2B5EF4-FFF2-40B4-BE49-F238E27FC236}">
                <a16:creationId xmlns:a16="http://schemas.microsoft.com/office/drawing/2014/main" id="{B2B6099C-08D3-DABB-D404-5319D9A03172}"/>
              </a:ext>
            </a:extLst>
          </p:cNvPr>
          <p:cNvSpPr txBox="1"/>
          <p:nvPr/>
        </p:nvSpPr>
        <p:spPr>
          <a:xfrm>
            <a:off x="468054" y="111991"/>
            <a:ext cx="7964735" cy="984885"/>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Canaux Na</a:t>
            </a:r>
            <a:r>
              <a:rPr lang="fr-FR" sz="3200" baseline="-25000" dirty="0">
                <a:solidFill>
                  <a:srgbClr val="3333CC"/>
                </a:solidFill>
                <a:latin typeface="ComicSansMS" panose="030F0702030302020204" pitchFamily="66" charset="0"/>
              </a:rPr>
              <a:t>t</a:t>
            </a:r>
          </a:p>
          <a:p>
            <a:endParaRPr lang="fr-FR" sz="3200" dirty="0">
              <a:solidFill>
                <a:srgbClr val="3333CC"/>
              </a:solidFill>
              <a:latin typeface="ComicSansMS" panose="030F0702030302020204" pitchFamily="66" charset="0"/>
            </a:endParaRPr>
          </a:p>
        </p:txBody>
      </p:sp>
      <p:pic>
        <p:nvPicPr>
          <p:cNvPr id="2" name="Image 1">
            <a:extLst>
              <a:ext uri="{FF2B5EF4-FFF2-40B4-BE49-F238E27FC236}">
                <a16:creationId xmlns:a16="http://schemas.microsoft.com/office/drawing/2014/main" id="{E0CB1AD9-650B-6AC7-3235-1B7060654EFC}"/>
              </a:ext>
            </a:extLst>
          </p:cNvPr>
          <p:cNvPicPr>
            <a:picLocks noChangeAspect="1"/>
          </p:cNvPicPr>
          <p:nvPr/>
        </p:nvPicPr>
        <p:blipFill>
          <a:blip r:embed="rId2"/>
          <a:stretch>
            <a:fillRect/>
          </a:stretch>
        </p:blipFill>
        <p:spPr>
          <a:xfrm>
            <a:off x="1655587" y="1114259"/>
            <a:ext cx="2547257" cy="2307596"/>
          </a:xfrm>
          <a:prstGeom prst="rect">
            <a:avLst/>
          </a:prstGeom>
        </p:spPr>
      </p:pic>
      <p:sp>
        <p:nvSpPr>
          <p:cNvPr id="6" name="ZoneTexte 5">
            <a:extLst>
              <a:ext uri="{FF2B5EF4-FFF2-40B4-BE49-F238E27FC236}">
                <a16:creationId xmlns:a16="http://schemas.microsoft.com/office/drawing/2014/main" id="{3C44A1B4-7587-0729-4098-653B402C8A3A}"/>
              </a:ext>
            </a:extLst>
          </p:cNvPr>
          <p:cNvSpPr txBox="1"/>
          <p:nvPr/>
        </p:nvSpPr>
        <p:spPr>
          <a:xfrm>
            <a:off x="1655587" y="649579"/>
            <a:ext cx="4572000" cy="369332"/>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Fermés </a:t>
            </a:r>
            <a:r>
              <a:rPr lang="cy-GB" altLang="en-US" sz="1800" b="1" dirty="0">
                <a:solidFill>
                  <a:srgbClr val="00329E"/>
                </a:solidFill>
                <a:latin typeface="Comic Sans MS" panose="030F0902030302020204" pitchFamily="66" charset="0"/>
              </a:rPr>
              <a:t>activables</a:t>
            </a:r>
            <a:endParaRPr lang="fr-FR" dirty="0"/>
          </a:p>
        </p:txBody>
      </p:sp>
      <p:pic>
        <p:nvPicPr>
          <p:cNvPr id="7" name="Image 6">
            <a:extLst>
              <a:ext uri="{FF2B5EF4-FFF2-40B4-BE49-F238E27FC236}">
                <a16:creationId xmlns:a16="http://schemas.microsoft.com/office/drawing/2014/main" id="{C075A51E-E505-EF8A-9A2D-53CB1E1E4FF6}"/>
              </a:ext>
            </a:extLst>
          </p:cNvPr>
          <p:cNvPicPr>
            <a:picLocks noChangeAspect="1"/>
          </p:cNvPicPr>
          <p:nvPr/>
        </p:nvPicPr>
        <p:blipFill>
          <a:blip r:embed="rId3"/>
          <a:stretch>
            <a:fillRect/>
          </a:stretch>
        </p:blipFill>
        <p:spPr>
          <a:xfrm>
            <a:off x="5361278" y="1114260"/>
            <a:ext cx="2096428" cy="2635702"/>
          </a:xfrm>
          <a:prstGeom prst="rect">
            <a:avLst/>
          </a:prstGeom>
        </p:spPr>
      </p:pic>
      <p:sp>
        <p:nvSpPr>
          <p:cNvPr id="8" name="ZoneTexte 7">
            <a:extLst>
              <a:ext uri="{FF2B5EF4-FFF2-40B4-BE49-F238E27FC236}">
                <a16:creationId xmlns:a16="http://schemas.microsoft.com/office/drawing/2014/main" id="{3F04BE55-235A-41BC-A314-DD289A04C521}"/>
              </a:ext>
            </a:extLst>
          </p:cNvPr>
          <p:cNvSpPr txBox="1"/>
          <p:nvPr/>
        </p:nvSpPr>
        <p:spPr>
          <a:xfrm>
            <a:off x="5283835" y="688562"/>
            <a:ext cx="2191429" cy="369332"/>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Ouverts </a:t>
            </a:r>
            <a:r>
              <a:rPr lang="cy-GB" altLang="en-US" sz="1800" b="1" dirty="0">
                <a:solidFill>
                  <a:srgbClr val="00329E"/>
                </a:solidFill>
                <a:latin typeface="Comic Sans MS" panose="030F0902030302020204" pitchFamily="66" charset="0"/>
              </a:rPr>
              <a:t>activés</a:t>
            </a:r>
            <a:endParaRPr lang="fr-FR" dirty="0"/>
          </a:p>
        </p:txBody>
      </p:sp>
      <p:sp>
        <p:nvSpPr>
          <p:cNvPr id="10" name="ZoneTexte 9">
            <a:extLst>
              <a:ext uri="{FF2B5EF4-FFF2-40B4-BE49-F238E27FC236}">
                <a16:creationId xmlns:a16="http://schemas.microsoft.com/office/drawing/2014/main" id="{56D7B0EB-6758-73F5-58D1-DBCAEEAF16B1}"/>
              </a:ext>
            </a:extLst>
          </p:cNvPr>
          <p:cNvSpPr txBox="1"/>
          <p:nvPr/>
        </p:nvSpPr>
        <p:spPr>
          <a:xfrm>
            <a:off x="2542772" y="1243743"/>
            <a:ext cx="620518" cy="215444"/>
          </a:xfrm>
          <a:prstGeom prst="rect">
            <a:avLst/>
          </a:prstGeom>
          <a:solidFill>
            <a:schemeClr val="bg1"/>
          </a:solidFill>
        </p:spPr>
        <p:txBody>
          <a:bodyPr wrap="square">
            <a:spAutoFit/>
          </a:bodyPr>
          <a:lstStyle/>
          <a:p>
            <a:r>
              <a:rPr lang="cy-GB" altLang="en-US" sz="800" b="1" dirty="0">
                <a:latin typeface="Arial" panose="020B0604020202020204" pitchFamily="34" charset="0"/>
                <a:cs typeface="Arial" panose="020B0604020202020204" pitchFamily="34" charset="0"/>
              </a:rPr>
              <a:t>- 70 mV</a:t>
            </a:r>
            <a:endParaRPr lang="fr-FR" sz="800" dirty="0">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3F146BEA-8A16-A027-878A-96FA85ED9A91}"/>
              </a:ext>
            </a:extLst>
          </p:cNvPr>
          <p:cNvSpPr txBox="1"/>
          <p:nvPr/>
        </p:nvSpPr>
        <p:spPr>
          <a:xfrm>
            <a:off x="6227587" y="1261192"/>
            <a:ext cx="620518" cy="215444"/>
          </a:xfrm>
          <a:prstGeom prst="rect">
            <a:avLst/>
          </a:prstGeom>
          <a:solidFill>
            <a:schemeClr val="accent2">
              <a:lumMod val="40000"/>
              <a:lumOff val="60000"/>
            </a:schemeClr>
          </a:solidFill>
        </p:spPr>
        <p:txBody>
          <a:bodyPr wrap="square">
            <a:spAutoFit/>
          </a:bodyPr>
          <a:lstStyle/>
          <a:p>
            <a:r>
              <a:rPr lang="cy-GB" altLang="en-US" sz="800" b="1" dirty="0">
                <a:latin typeface="Arial" panose="020B0604020202020204" pitchFamily="34" charset="0"/>
                <a:cs typeface="Arial" panose="020B0604020202020204" pitchFamily="34" charset="0"/>
              </a:rPr>
              <a:t>- 50 mV</a:t>
            </a:r>
            <a:endParaRPr lang="fr-FR" sz="8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07A3223B-C91D-2F2E-3BB6-8955851F5035}"/>
              </a:ext>
            </a:extLst>
          </p:cNvPr>
          <p:cNvSpPr/>
          <p:nvPr/>
        </p:nvSpPr>
        <p:spPr>
          <a:xfrm>
            <a:off x="5509162" y="1419967"/>
            <a:ext cx="1632857" cy="87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C8C6EEDD-A150-6B86-4F6B-67BA68174B38}"/>
              </a:ext>
            </a:extLst>
          </p:cNvPr>
          <p:cNvPicPr>
            <a:picLocks noChangeAspect="1"/>
          </p:cNvPicPr>
          <p:nvPr/>
        </p:nvPicPr>
        <p:blipFill>
          <a:blip r:embed="rId4"/>
          <a:stretch>
            <a:fillRect/>
          </a:stretch>
        </p:blipFill>
        <p:spPr>
          <a:xfrm>
            <a:off x="5331115" y="3844165"/>
            <a:ext cx="2126591" cy="2329457"/>
          </a:xfrm>
          <a:prstGeom prst="rect">
            <a:avLst/>
          </a:prstGeom>
        </p:spPr>
      </p:pic>
      <p:sp>
        <p:nvSpPr>
          <p:cNvPr id="14" name="ZoneTexte 13">
            <a:extLst>
              <a:ext uri="{FF2B5EF4-FFF2-40B4-BE49-F238E27FC236}">
                <a16:creationId xmlns:a16="http://schemas.microsoft.com/office/drawing/2014/main" id="{3A3B80AB-DA6C-3310-5E4E-AB0B7901F2CA}"/>
              </a:ext>
            </a:extLst>
          </p:cNvPr>
          <p:cNvSpPr txBox="1"/>
          <p:nvPr/>
        </p:nvSpPr>
        <p:spPr>
          <a:xfrm>
            <a:off x="5331114" y="6237924"/>
            <a:ext cx="3508085" cy="646331"/>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Inactivés </a:t>
            </a:r>
            <a:endParaRPr lang="cy-GB" altLang="en-US" sz="1800" b="1" dirty="0">
              <a:solidFill>
                <a:srgbClr val="00329E"/>
              </a:solidFill>
              <a:latin typeface="Comic Sans MS" panose="030F0902030302020204" pitchFamily="66" charset="0"/>
            </a:endParaRPr>
          </a:p>
          <a:p>
            <a:r>
              <a:rPr lang="cy-GB" b="1" dirty="0">
                <a:solidFill>
                  <a:srgbClr val="00329E"/>
                </a:solidFill>
                <a:latin typeface="Comic Sans MS" panose="030F0902030302020204" pitchFamily="66" charset="0"/>
              </a:rPr>
              <a:t>Période réfractaire absolue</a:t>
            </a:r>
            <a:endParaRPr lang="fr-FR" dirty="0"/>
          </a:p>
        </p:txBody>
      </p:sp>
      <p:pic>
        <p:nvPicPr>
          <p:cNvPr id="16" name="Image 15">
            <a:extLst>
              <a:ext uri="{FF2B5EF4-FFF2-40B4-BE49-F238E27FC236}">
                <a16:creationId xmlns:a16="http://schemas.microsoft.com/office/drawing/2014/main" id="{2540B5D0-D668-BFCA-8DFF-518203D1AF33}"/>
              </a:ext>
            </a:extLst>
          </p:cNvPr>
          <p:cNvPicPr>
            <a:picLocks noChangeAspect="1"/>
          </p:cNvPicPr>
          <p:nvPr/>
        </p:nvPicPr>
        <p:blipFill>
          <a:blip r:embed="rId5"/>
          <a:stretch>
            <a:fillRect/>
          </a:stretch>
        </p:blipFill>
        <p:spPr>
          <a:xfrm>
            <a:off x="1668736" y="3551339"/>
            <a:ext cx="2490598" cy="2669201"/>
          </a:xfrm>
          <a:prstGeom prst="rect">
            <a:avLst/>
          </a:prstGeom>
        </p:spPr>
      </p:pic>
      <p:sp>
        <p:nvSpPr>
          <p:cNvPr id="17" name="ZoneTexte 16">
            <a:extLst>
              <a:ext uri="{FF2B5EF4-FFF2-40B4-BE49-F238E27FC236}">
                <a16:creationId xmlns:a16="http://schemas.microsoft.com/office/drawing/2014/main" id="{1321F7B5-1036-523E-61CF-E439AFAFCCC2}"/>
              </a:ext>
            </a:extLst>
          </p:cNvPr>
          <p:cNvSpPr txBox="1"/>
          <p:nvPr/>
        </p:nvSpPr>
        <p:spPr>
          <a:xfrm>
            <a:off x="1612077" y="6211669"/>
            <a:ext cx="3372591" cy="646331"/>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En voie de fermeture </a:t>
            </a:r>
            <a:endParaRPr lang="cy-GB" altLang="en-US" sz="1800" b="1" dirty="0">
              <a:solidFill>
                <a:srgbClr val="00329E"/>
              </a:solidFill>
              <a:latin typeface="Comic Sans MS" panose="030F0902030302020204" pitchFamily="66" charset="0"/>
            </a:endParaRPr>
          </a:p>
          <a:p>
            <a:r>
              <a:rPr lang="cy-GB" b="1" dirty="0">
                <a:solidFill>
                  <a:srgbClr val="00329E"/>
                </a:solidFill>
                <a:latin typeface="Comic Sans MS" panose="030F0902030302020204" pitchFamily="66" charset="0"/>
              </a:rPr>
              <a:t>Période réfractaire relative</a:t>
            </a:r>
            <a:endParaRPr lang="fr-FR" dirty="0"/>
          </a:p>
        </p:txBody>
      </p:sp>
      <p:sp>
        <p:nvSpPr>
          <p:cNvPr id="24" name="ZoneTexte 23">
            <a:extLst>
              <a:ext uri="{FF2B5EF4-FFF2-40B4-BE49-F238E27FC236}">
                <a16:creationId xmlns:a16="http://schemas.microsoft.com/office/drawing/2014/main" id="{5D4521E9-2FFB-5132-D825-08258AD49220}"/>
              </a:ext>
            </a:extLst>
          </p:cNvPr>
          <p:cNvSpPr txBox="1"/>
          <p:nvPr/>
        </p:nvSpPr>
        <p:spPr>
          <a:xfrm>
            <a:off x="881405" y="1076526"/>
            <a:ext cx="595035" cy="584775"/>
          </a:xfrm>
          <a:prstGeom prst="rect">
            <a:avLst/>
          </a:prstGeom>
          <a:noFill/>
        </p:spPr>
        <p:txBody>
          <a:bodyPr wrap="none" rtlCol="0">
            <a:spAutoFit/>
          </a:bodyPr>
          <a:lstStyle/>
          <a:p>
            <a:r>
              <a:rPr lang="fr-FR" sz="3200" dirty="0"/>
              <a:t>1️⃣</a:t>
            </a:r>
          </a:p>
        </p:txBody>
      </p:sp>
      <p:sp>
        <p:nvSpPr>
          <p:cNvPr id="30" name="ZoneTexte 29">
            <a:extLst>
              <a:ext uri="{FF2B5EF4-FFF2-40B4-BE49-F238E27FC236}">
                <a16:creationId xmlns:a16="http://schemas.microsoft.com/office/drawing/2014/main" id="{8FD21D27-5B1E-0CF1-098C-470A55B16EE8}"/>
              </a:ext>
            </a:extLst>
          </p:cNvPr>
          <p:cNvSpPr txBox="1"/>
          <p:nvPr/>
        </p:nvSpPr>
        <p:spPr>
          <a:xfrm>
            <a:off x="4777977" y="1143958"/>
            <a:ext cx="595035" cy="584775"/>
          </a:xfrm>
          <a:prstGeom prst="rect">
            <a:avLst/>
          </a:prstGeom>
          <a:noFill/>
        </p:spPr>
        <p:txBody>
          <a:bodyPr wrap="none" rtlCol="0">
            <a:spAutoFit/>
          </a:bodyPr>
          <a:lstStyle/>
          <a:p>
            <a:r>
              <a:rPr lang="fr-FR" sz="3200" dirty="0"/>
              <a:t>2️⃣</a:t>
            </a:r>
          </a:p>
        </p:txBody>
      </p:sp>
      <p:sp>
        <p:nvSpPr>
          <p:cNvPr id="35" name="ZoneTexte 34">
            <a:extLst>
              <a:ext uri="{FF2B5EF4-FFF2-40B4-BE49-F238E27FC236}">
                <a16:creationId xmlns:a16="http://schemas.microsoft.com/office/drawing/2014/main" id="{C0521A49-A43C-0054-3837-460F7885E558}"/>
              </a:ext>
            </a:extLst>
          </p:cNvPr>
          <p:cNvSpPr txBox="1"/>
          <p:nvPr/>
        </p:nvSpPr>
        <p:spPr>
          <a:xfrm>
            <a:off x="4758288" y="3797247"/>
            <a:ext cx="595035" cy="584775"/>
          </a:xfrm>
          <a:prstGeom prst="rect">
            <a:avLst/>
          </a:prstGeom>
          <a:noFill/>
        </p:spPr>
        <p:txBody>
          <a:bodyPr wrap="none" rtlCol="0">
            <a:spAutoFit/>
          </a:bodyPr>
          <a:lstStyle/>
          <a:p>
            <a:r>
              <a:rPr lang="fr-FR" sz="3200" dirty="0"/>
              <a:t>3️⃣</a:t>
            </a:r>
          </a:p>
        </p:txBody>
      </p:sp>
      <p:sp>
        <p:nvSpPr>
          <p:cNvPr id="39" name="ZoneTexte 38">
            <a:extLst>
              <a:ext uri="{FF2B5EF4-FFF2-40B4-BE49-F238E27FC236}">
                <a16:creationId xmlns:a16="http://schemas.microsoft.com/office/drawing/2014/main" id="{5D6ADB0C-7F49-76A4-8CC7-AE8C402E0343}"/>
              </a:ext>
            </a:extLst>
          </p:cNvPr>
          <p:cNvSpPr txBox="1"/>
          <p:nvPr/>
        </p:nvSpPr>
        <p:spPr>
          <a:xfrm>
            <a:off x="881404" y="3797246"/>
            <a:ext cx="595035" cy="584775"/>
          </a:xfrm>
          <a:prstGeom prst="rect">
            <a:avLst/>
          </a:prstGeom>
          <a:noFill/>
        </p:spPr>
        <p:txBody>
          <a:bodyPr wrap="none" rtlCol="0">
            <a:spAutoFit/>
          </a:bodyPr>
          <a:lstStyle/>
          <a:p>
            <a:r>
              <a:rPr lang="fr-FR" sz="3200" dirty="0"/>
              <a:t>4️⃣</a:t>
            </a:r>
          </a:p>
        </p:txBody>
      </p:sp>
      <p:sp>
        <p:nvSpPr>
          <p:cNvPr id="3" name="ZoneTexte 2">
            <a:extLst>
              <a:ext uri="{FF2B5EF4-FFF2-40B4-BE49-F238E27FC236}">
                <a16:creationId xmlns:a16="http://schemas.microsoft.com/office/drawing/2014/main" id="{9DFEE3A5-506B-8869-32DD-580A771CAA5E}"/>
              </a:ext>
            </a:extLst>
          </p:cNvPr>
          <p:cNvSpPr txBox="1"/>
          <p:nvPr/>
        </p:nvSpPr>
        <p:spPr>
          <a:xfrm>
            <a:off x="6543313" y="197155"/>
            <a:ext cx="2132633" cy="338554"/>
          </a:xfrm>
          <a:prstGeom prst="rect">
            <a:avLst/>
          </a:prstGeom>
          <a:noFill/>
        </p:spPr>
        <p:txBody>
          <a:bodyPr wrap="square">
            <a:spAutoFit/>
          </a:bodyPr>
          <a:lstStyle/>
          <a:p>
            <a:pPr algn="ctr"/>
            <a:r>
              <a:rPr lang="fr-FR" altLang="fr-FR" sz="1600" i="1" dirty="0">
                <a:latin typeface="ComicSansMS" panose="030F0702030302020204" pitchFamily="66" charset="0"/>
              </a:rPr>
              <a:t>(Pierre </a:t>
            </a:r>
            <a:r>
              <a:rPr lang="fr-FR" altLang="fr-FR" sz="1600" i="1" dirty="0" err="1">
                <a:latin typeface="ComicSansMS" panose="030F0702030302020204" pitchFamily="66" charset="0"/>
              </a:rPr>
              <a:t>Guihéneuc</a:t>
            </a:r>
            <a:r>
              <a:rPr lang="fr-FR" altLang="fr-FR" sz="1600" i="1" dirty="0">
                <a:latin typeface="ComicSansMS" panose="030F0702030302020204" pitchFamily="66" charset="0"/>
              </a:rPr>
              <a:t>)</a:t>
            </a:r>
            <a:endParaRPr lang="fr-FR" sz="1600" i="1" dirty="0"/>
          </a:p>
        </p:txBody>
      </p:sp>
    </p:spTree>
    <p:extLst>
      <p:ext uri="{BB962C8B-B14F-4D97-AF65-F5344CB8AC3E}">
        <p14:creationId xmlns:p14="http://schemas.microsoft.com/office/powerpoint/2010/main" val="3261045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1944188" y="208838"/>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La conduction saltatoire</a:t>
            </a:r>
          </a:p>
          <a:p>
            <a:pPr algn="ctr"/>
            <a:endParaRPr lang="fr-FR" sz="3200" dirty="0">
              <a:solidFill>
                <a:srgbClr val="3333CC"/>
              </a:solidFill>
              <a:latin typeface="ComicSansMS" panose="030F0702030302020204" pitchFamily="66" charset="0"/>
            </a:endParaRPr>
          </a:p>
        </p:txBody>
      </p:sp>
      <p:pic>
        <p:nvPicPr>
          <p:cNvPr id="2" name="Main graphic">
            <a:extLst>
              <a:ext uri="{FF2B5EF4-FFF2-40B4-BE49-F238E27FC236}">
                <a16:creationId xmlns:a16="http://schemas.microsoft.com/office/drawing/2014/main" id="{6F2F42A4-6229-F2ED-5D58-E46A4BD07642}"/>
              </a:ext>
            </a:extLst>
          </p:cNvPr>
          <p:cNvPicPr/>
          <p:nvPr/>
        </p:nvPicPr>
        <p:blipFill>
          <a:blip r:embed="rId2"/>
          <a:stretch/>
        </p:blipFill>
        <p:spPr>
          <a:xfrm>
            <a:off x="330179" y="1759901"/>
            <a:ext cx="6560477" cy="3260123"/>
          </a:xfrm>
          <a:prstGeom prst="rect">
            <a:avLst/>
          </a:prstGeom>
          <a:ln>
            <a:noFill/>
          </a:ln>
        </p:spPr>
      </p:pic>
      <p:sp>
        <p:nvSpPr>
          <p:cNvPr id="3" name="ZoneTexte 2">
            <a:extLst>
              <a:ext uri="{FF2B5EF4-FFF2-40B4-BE49-F238E27FC236}">
                <a16:creationId xmlns:a16="http://schemas.microsoft.com/office/drawing/2014/main" id="{AA9CF6EF-D80E-0555-81F4-8F66A69C2E0E}"/>
              </a:ext>
            </a:extLst>
          </p:cNvPr>
          <p:cNvSpPr txBox="1"/>
          <p:nvPr/>
        </p:nvSpPr>
        <p:spPr>
          <a:xfrm>
            <a:off x="903514" y="5082624"/>
            <a:ext cx="8240486" cy="2169825"/>
          </a:xfrm>
          <a:prstGeom prst="rect">
            <a:avLst/>
          </a:prstGeom>
          <a:noFill/>
        </p:spPr>
        <p:txBody>
          <a:bodyPr wrap="square">
            <a:spAutoFit/>
          </a:bodyPr>
          <a:lstStyle/>
          <a:p>
            <a:pPr marL="342900" indent="-342900">
              <a:spcBef>
                <a:spcPct val="50000"/>
              </a:spcBef>
              <a:buFont typeface="Arial" panose="020B0604020202020204" pitchFamily="34" charset="0"/>
              <a:buChar char="•"/>
            </a:pPr>
            <a:r>
              <a:rPr lang="cy-GB" altLang="en-US" sz="1800" dirty="0">
                <a:solidFill>
                  <a:srgbClr val="003399"/>
                </a:solidFill>
                <a:latin typeface="Comic Sans MS" panose="030F0902030302020204" pitchFamily="66" charset="0"/>
              </a:rPr>
              <a:t>Courant = flux net de charges positives	</a:t>
            </a:r>
          </a:p>
          <a:p>
            <a:pPr marL="342900" indent="-342900">
              <a:spcBef>
                <a:spcPct val="50000"/>
              </a:spcBef>
              <a:buFont typeface="Arial" panose="020B0604020202020204" pitchFamily="34" charset="0"/>
              <a:buChar char="•"/>
            </a:pPr>
            <a:r>
              <a:rPr lang="cy-GB" altLang="en-US" sz="1800" dirty="0">
                <a:solidFill>
                  <a:srgbClr val="003399"/>
                </a:solidFill>
                <a:latin typeface="Comic Sans MS" panose="030F0902030302020204" pitchFamily="66" charset="0"/>
              </a:rPr>
              <a:t>Ouverture des canaux Na =&gt; un </a:t>
            </a:r>
            <a:r>
              <a:rPr lang="cy-GB" altLang="en-US" sz="1800" b="1" dirty="0">
                <a:solidFill>
                  <a:srgbClr val="FF0000"/>
                </a:solidFill>
                <a:latin typeface="Comic Sans MS" panose="030F0902030302020204" pitchFamily="66" charset="0"/>
              </a:rPr>
              <a:t>courant ionique</a:t>
            </a:r>
            <a:r>
              <a:rPr lang="cy-GB" altLang="en-US" sz="1800" dirty="0">
                <a:solidFill>
                  <a:srgbClr val="003399"/>
                </a:solidFill>
                <a:latin typeface="Comic Sans MS" panose="030F0902030302020204" pitchFamily="66" charset="0"/>
              </a:rPr>
              <a:t> </a:t>
            </a:r>
            <a:r>
              <a:rPr lang="cy-GB" altLang="en-US" u="sng" dirty="0">
                <a:solidFill>
                  <a:srgbClr val="003399"/>
                </a:solidFill>
                <a:latin typeface="Comic Sans MS" panose="030F0902030302020204" pitchFamily="66" charset="0"/>
              </a:rPr>
              <a:t>entrant</a:t>
            </a:r>
            <a:r>
              <a:rPr lang="cy-GB" altLang="en-US" dirty="0">
                <a:solidFill>
                  <a:srgbClr val="003399"/>
                </a:solidFill>
                <a:latin typeface="Comic Sans MS" panose="030F0902030302020204" pitchFamily="66" charset="0"/>
              </a:rPr>
              <a:t> (Na</a:t>
            </a:r>
            <a:r>
              <a:rPr lang="cy-GB" altLang="en-US" baseline="30000" dirty="0">
                <a:solidFill>
                  <a:srgbClr val="003399"/>
                </a:solidFill>
                <a:latin typeface="Comic Sans MS" panose="030F0902030302020204" pitchFamily="66" charset="0"/>
              </a:rPr>
              <a:t>+</a:t>
            </a:r>
            <a:r>
              <a:rPr lang="cy-GB" altLang="en-US" sz="1800" dirty="0">
                <a:solidFill>
                  <a:srgbClr val="003399"/>
                </a:solidFill>
                <a:latin typeface="Comic Sans MS" panose="030F0902030302020204" pitchFamily="66" charset="0"/>
              </a:rPr>
              <a:t>)</a:t>
            </a:r>
          </a:p>
          <a:p>
            <a:pPr marL="342900" indent="-342900">
              <a:spcBef>
                <a:spcPct val="50000"/>
              </a:spcBef>
              <a:buFont typeface="Arial" panose="020B0604020202020204" pitchFamily="34" charset="0"/>
              <a:buChar char="•"/>
            </a:pPr>
            <a:r>
              <a:rPr lang="cy-GB" altLang="en-US" dirty="0">
                <a:solidFill>
                  <a:srgbClr val="003399"/>
                </a:solidFill>
                <a:latin typeface="Comic Sans MS" panose="030F0902030302020204" pitchFamily="66" charset="0"/>
              </a:rPr>
              <a:t>=&gt; circuit de courant qui va générer au noeud suivant un </a:t>
            </a:r>
            <a:r>
              <a:rPr lang="cy-GB" altLang="en-US" dirty="0">
                <a:solidFill>
                  <a:srgbClr val="FF0000"/>
                </a:solidFill>
                <a:latin typeface="Comic Sans MS" panose="030F0902030302020204" pitchFamily="66" charset="0"/>
              </a:rPr>
              <a:t>courant capacitif</a:t>
            </a:r>
            <a:r>
              <a:rPr lang="cy-GB" altLang="en-US" dirty="0">
                <a:solidFill>
                  <a:srgbClr val="003399"/>
                </a:solidFill>
                <a:latin typeface="Comic Sans MS" panose="030F0902030302020204" pitchFamily="66" charset="0"/>
              </a:rPr>
              <a:t> </a:t>
            </a:r>
            <a:r>
              <a:rPr lang="cy-GB" altLang="en-US" u="sng" dirty="0">
                <a:solidFill>
                  <a:srgbClr val="003399"/>
                </a:solidFill>
                <a:latin typeface="Comic Sans MS" panose="030F0902030302020204" pitchFamily="66" charset="0"/>
              </a:rPr>
              <a:t>sortant</a:t>
            </a:r>
            <a:r>
              <a:rPr lang="cy-GB" altLang="en-US" dirty="0">
                <a:solidFill>
                  <a:srgbClr val="003399"/>
                </a:solidFill>
                <a:latin typeface="Comic Sans MS" panose="030F0902030302020204" pitchFamily="66" charset="0"/>
              </a:rPr>
              <a:t> (canaux fermés) avec accumulation de charges + à la face interne du noeud =&gt; dépolarisation du noeud etc... </a:t>
            </a:r>
            <a:endParaRPr lang="cy-GB" altLang="en-US" sz="1800" dirty="0">
              <a:solidFill>
                <a:srgbClr val="003399"/>
              </a:solidFill>
              <a:latin typeface="Comic Sans MS" panose="030F0902030302020204" pitchFamily="66" charset="0"/>
            </a:endParaRPr>
          </a:p>
          <a:p>
            <a:pPr marL="342900" indent="-342900">
              <a:spcBef>
                <a:spcPct val="50000"/>
              </a:spcBef>
              <a:buFont typeface="Arial" panose="020B0604020202020204" pitchFamily="34" charset="0"/>
              <a:buChar char="•"/>
            </a:pPr>
            <a:endParaRPr lang="cy-GB" altLang="en-US" sz="1800" dirty="0">
              <a:latin typeface="Comic Sans MS" panose="030F0902030302020204" pitchFamily="66" charset="0"/>
            </a:endParaRPr>
          </a:p>
        </p:txBody>
      </p:sp>
      <p:sp>
        <p:nvSpPr>
          <p:cNvPr id="7" name="ZoneTexte 6">
            <a:extLst>
              <a:ext uri="{FF2B5EF4-FFF2-40B4-BE49-F238E27FC236}">
                <a16:creationId xmlns:a16="http://schemas.microsoft.com/office/drawing/2014/main" id="{D57C2700-45B1-E4B8-31A3-862153CA1F80}"/>
              </a:ext>
            </a:extLst>
          </p:cNvPr>
          <p:cNvSpPr txBox="1"/>
          <p:nvPr/>
        </p:nvSpPr>
        <p:spPr>
          <a:xfrm>
            <a:off x="195943" y="861427"/>
            <a:ext cx="8948056" cy="1061829"/>
          </a:xfrm>
          <a:prstGeom prst="rect">
            <a:avLst/>
          </a:prstGeom>
          <a:noFill/>
        </p:spPr>
        <p:txBody>
          <a:bodyPr wrap="square">
            <a:spAutoFit/>
          </a:bodyPr>
          <a:lstStyle/>
          <a:p>
            <a:pPr>
              <a:spcBef>
                <a:spcPct val="50000"/>
              </a:spcBef>
            </a:pPr>
            <a:r>
              <a:rPr lang="cy-GB" altLang="en-US" sz="1800" b="1" dirty="0">
                <a:solidFill>
                  <a:srgbClr val="FF0000"/>
                </a:solidFill>
                <a:latin typeface="Comic Sans MS" panose="030F0902030302020204" pitchFamily="66" charset="0"/>
              </a:rPr>
              <a:t>FS</a:t>
            </a:r>
            <a:r>
              <a:rPr lang="cy-GB" altLang="en-US" sz="1800" dirty="0">
                <a:solidFill>
                  <a:srgbClr val="003399"/>
                </a:solidFill>
                <a:latin typeface="Comic Sans MS" panose="030F0902030302020204" pitchFamily="66" charset="0"/>
              </a:rPr>
              <a:t> =</a:t>
            </a:r>
            <a:r>
              <a:rPr lang="cy-GB" altLang="en-US" dirty="0">
                <a:solidFill>
                  <a:srgbClr val="003399"/>
                </a:solidFill>
                <a:latin typeface="Comic Sans MS" panose="030F0902030302020204" pitchFamily="66" charset="0"/>
              </a:rPr>
              <a:t> </a:t>
            </a:r>
            <a:r>
              <a:rPr lang="cy-GB" altLang="en-US" sz="1800" u="sng" dirty="0">
                <a:solidFill>
                  <a:srgbClr val="003399"/>
                </a:solidFill>
                <a:latin typeface="Comic Sans MS" panose="030F0902030302020204" pitchFamily="66" charset="0"/>
              </a:rPr>
              <a:t>courant disponible</a:t>
            </a:r>
            <a:r>
              <a:rPr lang="cy-GB" altLang="en-US" sz="1800" dirty="0">
                <a:solidFill>
                  <a:srgbClr val="003399"/>
                </a:solidFill>
                <a:latin typeface="Comic Sans MS" panose="030F0902030302020204" pitchFamily="66" charset="0"/>
              </a:rPr>
              <a:t> (</a:t>
            </a:r>
            <a:r>
              <a:rPr lang="cy-GB" altLang="en-US" sz="1800" b="1" dirty="0">
                <a:solidFill>
                  <a:srgbClr val="00B050"/>
                </a:solidFill>
                <a:latin typeface="Comic Sans MS" panose="030F0902030302020204" pitchFamily="66" charset="0"/>
              </a:rPr>
              <a:t>densité élevée en canaux </a:t>
            </a:r>
            <a:r>
              <a:rPr lang="cy-GB" altLang="en-US" b="1" dirty="0">
                <a:solidFill>
                  <a:srgbClr val="00B050"/>
                </a:solidFill>
                <a:latin typeface="Comic Sans MS" panose="030F0902030302020204" pitchFamily="66" charset="0"/>
              </a:rPr>
              <a:t>Na</a:t>
            </a:r>
            <a:r>
              <a:rPr lang="cy-GB" altLang="en-US" b="1" baseline="30000" dirty="0">
                <a:solidFill>
                  <a:srgbClr val="00B050"/>
                </a:solidFill>
                <a:latin typeface="Comic Sans MS" panose="030F0902030302020204" pitchFamily="66" charset="0"/>
              </a:rPr>
              <a:t>+</a:t>
            </a:r>
            <a:r>
              <a:rPr lang="cy-GB" altLang="en-US" baseline="30000" dirty="0">
                <a:solidFill>
                  <a:srgbClr val="003399"/>
                </a:solidFill>
                <a:latin typeface="Comic Sans MS" panose="030F0902030302020204" pitchFamily="66" charset="0"/>
              </a:rPr>
              <a:t> </a:t>
            </a:r>
            <a:r>
              <a:rPr lang="cy-GB" altLang="en-US" dirty="0">
                <a:solidFill>
                  <a:srgbClr val="003399"/>
                </a:solidFill>
                <a:latin typeface="Comic Sans MS" panose="030F0902030302020204" pitchFamily="66" charset="0"/>
              </a:rPr>
              <a:t>et </a:t>
            </a:r>
            <a:r>
              <a:rPr lang="cy-GB" altLang="en-US" b="1" dirty="0">
                <a:solidFill>
                  <a:srgbClr val="00B050"/>
                </a:solidFill>
                <a:latin typeface="Comic Sans MS" panose="030F0902030302020204" pitchFamily="66" charset="0"/>
              </a:rPr>
              <a:t>faible capacité nodale</a:t>
            </a:r>
            <a:r>
              <a:rPr lang="cy-GB" altLang="en-US" dirty="0">
                <a:solidFill>
                  <a:srgbClr val="003399"/>
                </a:solidFill>
                <a:latin typeface="Comic Sans MS" panose="030F0902030302020204" pitchFamily="66" charset="0"/>
              </a:rPr>
              <a:t>)</a:t>
            </a:r>
            <a:r>
              <a:rPr lang="cy-GB" altLang="en-US" sz="1800" dirty="0">
                <a:solidFill>
                  <a:srgbClr val="003399"/>
                </a:solidFill>
                <a:latin typeface="Comic Sans MS" panose="030F0902030302020204" pitchFamily="66" charset="0"/>
              </a:rPr>
              <a:t> </a:t>
            </a:r>
            <a:r>
              <a:rPr lang="cy-GB" altLang="en-US" sz="1800" u="sng" dirty="0">
                <a:solidFill>
                  <a:srgbClr val="003399"/>
                </a:solidFill>
                <a:latin typeface="Comic Sans MS" panose="030F0902030302020204" pitchFamily="66" charset="0"/>
              </a:rPr>
              <a:t>/courant nécessaire</a:t>
            </a:r>
            <a:r>
              <a:rPr lang="cy-GB" altLang="en-US" sz="1800" dirty="0">
                <a:solidFill>
                  <a:srgbClr val="003399"/>
                </a:solidFill>
                <a:latin typeface="Comic Sans MS" panose="030F0902030302020204" pitchFamily="66" charset="0"/>
              </a:rPr>
              <a:t> pour atteindre de seuil de déclenchement du PA (</a:t>
            </a:r>
            <a:r>
              <a:rPr lang="cy-GB" altLang="en-US" sz="1800" b="1" dirty="0">
                <a:solidFill>
                  <a:srgbClr val="00B050"/>
                </a:solidFill>
                <a:latin typeface="Comic Sans MS" panose="030F0902030302020204" pitchFamily="66" charset="0"/>
              </a:rPr>
              <a:t>polarisation</a:t>
            </a:r>
            <a:r>
              <a:rPr lang="cy-GB" altLang="en-US" sz="1800" dirty="0">
                <a:solidFill>
                  <a:srgbClr val="003399"/>
                </a:solidFill>
                <a:latin typeface="Comic Sans MS" panose="030F0902030302020204" pitchFamily="66" charset="0"/>
              </a:rPr>
              <a:t>)</a:t>
            </a:r>
          </a:p>
          <a:p>
            <a:pPr>
              <a:spcBef>
                <a:spcPct val="50000"/>
              </a:spcBef>
            </a:pPr>
            <a:endParaRPr lang="cy-GB" dirty="0">
              <a:solidFill>
                <a:srgbClr val="003399"/>
              </a:solidFill>
              <a:latin typeface="Comic Sans MS" panose="030F0902030302020204" pitchFamily="66" charset="0"/>
            </a:endParaRPr>
          </a:p>
        </p:txBody>
      </p:sp>
      <p:sp>
        <p:nvSpPr>
          <p:cNvPr id="9" name="ZoneTexte 8">
            <a:extLst>
              <a:ext uri="{FF2B5EF4-FFF2-40B4-BE49-F238E27FC236}">
                <a16:creationId xmlns:a16="http://schemas.microsoft.com/office/drawing/2014/main" id="{43CDA446-57B4-3517-C77F-765A400722D0}"/>
              </a:ext>
            </a:extLst>
          </p:cNvPr>
          <p:cNvSpPr txBox="1"/>
          <p:nvPr/>
        </p:nvSpPr>
        <p:spPr>
          <a:xfrm>
            <a:off x="6680220" y="2292588"/>
            <a:ext cx="1908609" cy="369332"/>
          </a:xfrm>
          <a:prstGeom prst="rect">
            <a:avLst/>
          </a:prstGeom>
          <a:noFill/>
        </p:spPr>
        <p:txBody>
          <a:bodyPr wrap="square">
            <a:spAutoFit/>
          </a:bodyPr>
          <a:lstStyle/>
          <a:p>
            <a:pPr lvl="1"/>
            <a:r>
              <a:rPr lang="cy-GB" altLang="en-US" dirty="0">
                <a:solidFill>
                  <a:srgbClr val="003399"/>
                </a:solidFill>
                <a:latin typeface="Comic Sans MS" panose="030F0902030302020204" pitchFamily="66" charset="0"/>
              </a:rPr>
              <a:t>FS = 5-7 </a:t>
            </a:r>
            <a:endParaRPr lang="fr-FR" dirty="0"/>
          </a:p>
        </p:txBody>
      </p:sp>
      <p:sp>
        <p:nvSpPr>
          <p:cNvPr id="10" name="ZoneTexte 9">
            <a:extLst>
              <a:ext uri="{FF2B5EF4-FFF2-40B4-BE49-F238E27FC236}">
                <a16:creationId xmlns:a16="http://schemas.microsoft.com/office/drawing/2014/main" id="{7E389B36-2BD7-4EFA-917B-3A9385B04C33}"/>
              </a:ext>
            </a:extLst>
          </p:cNvPr>
          <p:cNvSpPr txBox="1"/>
          <p:nvPr/>
        </p:nvSpPr>
        <p:spPr>
          <a:xfrm>
            <a:off x="6680220" y="3318274"/>
            <a:ext cx="1908609" cy="369332"/>
          </a:xfrm>
          <a:prstGeom prst="rect">
            <a:avLst/>
          </a:prstGeom>
          <a:noFill/>
        </p:spPr>
        <p:txBody>
          <a:bodyPr wrap="square">
            <a:spAutoFit/>
          </a:bodyPr>
          <a:lstStyle/>
          <a:p>
            <a:pPr lvl="1"/>
            <a:r>
              <a:rPr lang="cy-GB" altLang="en-US" dirty="0">
                <a:solidFill>
                  <a:srgbClr val="003399"/>
                </a:solidFill>
                <a:latin typeface="Comic Sans MS" panose="030F0902030302020204" pitchFamily="66" charset="0"/>
              </a:rPr>
              <a:t>FS &lt; 1 =&gt; BC</a:t>
            </a:r>
            <a:endParaRPr lang="fr-FR" dirty="0"/>
          </a:p>
        </p:txBody>
      </p:sp>
      <p:sp>
        <p:nvSpPr>
          <p:cNvPr id="5" name="ZoneTexte 4">
            <a:extLst>
              <a:ext uri="{FF2B5EF4-FFF2-40B4-BE49-F238E27FC236}">
                <a16:creationId xmlns:a16="http://schemas.microsoft.com/office/drawing/2014/main" id="{429F8B73-848A-E759-2B2F-8841C47E54B1}"/>
              </a:ext>
            </a:extLst>
          </p:cNvPr>
          <p:cNvSpPr txBox="1"/>
          <p:nvPr/>
        </p:nvSpPr>
        <p:spPr>
          <a:xfrm>
            <a:off x="6778323" y="4712770"/>
            <a:ext cx="2132633" cy="338554"/>
          </a:xfrm>
          <a:prstGeom prst="rect">
            <a:avLst/>
          </a:prstGeom>
          <a:noFill/>
        </p:spPr>
        <p:txBody>
          <a:bodyPr wrap="square">
            <a:spAutoFit/>
          </a:bodyPr>
          <a:lstStyle/>
          <a:p>
            <a:pPr algn="ctr"/>
            <a:r>
              <a:rPr lang="fr-FR" altLang="fr-FR" sz="1600" i="1" dirty="0">
                <a:latin typeface="ComicSansMS" panose="030F0702030302020204" pitchFamily="66" charset="0"/>
              </a:rPr>
              <a:t>(H. </a:t>
            </a:r>
            <a:r>
              <a:rPr lang="fr-FR" altLang="fr-FR" sz="1600" i="1" dirty="0" err="1">
                <a:latin typeface="ComicSansMS" panose="030F0702030302020204" pitchFamily="66" charset="0"/>
              </a:rPr>
              <a:t>Franssen</a:t>
            </a:r>
            <a:r>
              <a:rPr lang="fr-FR" altLang="fr-FR" sz="1600" i="1" dirty="0">
                <a:latin typeface="ComicSansMS" panose="030F0702030302020204" pitchFamily="66" charset="0"/>
              </a:rPr>
              <a:t>, 2013)</a:t>
            </a:r>
            <a:endParaRPr lang="fr-FR" sz="1600" i="1" dirty="0"/>
          </a:p>
        </p:txBody>
      </p:sp>
    </p:spTree>
    <p:extLst>
      <p:ext uri="{BB962C8B-B14F-4D97-AF65-F5344CB8AC3E}">
        <p14:creationId xmlns:p14="http://schemas.microsoft.com/office/powerpoint/2010/main" val="2265797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0" y="302769"/>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Causes nodales de réduction du FS</a:t>
            </a:r>
          </a:p>
          <a:p>
            <a:pPr algn="ctr"/>
            <a:endParaRPr lang="fr-FR" sz="3200" dirty="0">
              <a:solidFill>
                <a:srgbClr val="3333CC"/>
              </a:solidFill>
              <a:latin typeface="ComicSansMS" panose="030F0702030302020204" pitchFamily="66" charset="0"/>
            </a:endParaRPr>
          </a:p>
        </p:txBody>
      </p:sp>
      <p:sp>
        <p:nvSpPr>
          <p:cNvPr id="3" name="ZoneTexte 2">
            <a:extLst>
              <a:ext uri="{FF2B5EF4-FFF2-40B4-BE49-F238E27FC236}">
                <a16:creationId xmlns:a16="http://schemas.microsoft.com/office/drawing/2014/main" id="{AA9CF6EF-D80E-0555-81F4-8F66A69C2E0E}"/>
              </a:ext>
            </a:extLst>
          </p:cNvPr>
          <p:cNvSpPr txBox="1"/>
          <p:nvPr/>
        </p:nvSpPr>
        <p:spPr>
          <a:xfrm>
            <a:off x="4724401" y="1173026"/>
            <a:ext cx="4349719" cy="5447645"/>
          </a:xfrm>
          <a:prstGeom prst="rect">
            <a:avLst/>
          </a:prstGeom>
          <a:noFill/>
        </p:spPr>
        <p:txBody>
          <a:bodyPr wrap="square">
            <a:spAutoFit/>
          </a:bodyPr>
          <a:lstStyle/>
          <a:p>
            <a:pPr>
              <a:spcBef>
                <a:spcPct val="50000"/>
              </a:spcBef>
            </a:pPr>
            <a:r>
              <a:rPr lang="cy-GB" altLang="en-US" sz="1800" dirty="0">
                <a:solidFill>
                  <a:srgbClr val="003399"/>
                </a:solidFill>
                <a:latin typeface="Comic Sans MS" panose="030F0902030302020204" pitchFamily="66" charset="0"/>
              </a:rPr>
              <a:t>Dysfonctionnement des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canaux </a:t>
            </a:r>
            <a:r>
              <a:rPr lang="cy-GB" altLang="en-US" dirty="0">
                <a:solidFill>
                  <a:srgbClr val="003399"/>
                </a:solidFill>
                <a:latin typeface="Comic Sans MS" panose="030F0902030302020204" pitchFamily="66" charset="0"/>
              </a:rPr>
              <a:t>Na</a:t>
            </a:r>
            <a:r>
              <a:rPr lang="cy-GB" altLang="en-US" baseline="30000" dirty="0">
                <a:solidFill>
                  <a:srgbClr val="003399"/>
                </a:solidFill>
                <a:latin typeface="Comic Sans MS" panose="030F0902030302020204" pitchFamily="66" charset="0"/>
              </a:rPr>
              <a:t>+</a:t>
            </a:r>
            <a:br>
              <a:rPr lang="cy-GB" altLang="en-US" baseline="30000" dirty="0">
                <a:solidFill>
                  <a:srgbClr val="003399"/>
                </a:solidFill>
                <a:latin typeface="Comic Sans MS" panose="030F0902030302020204" pitchFamily="66" charset="0"/>
              </a:rPr>
            </a:br>
            <a:r>
              <a:rPr lang="cy-GB" altLang="en-US" dirty="0">
                <a:latin typeface="Comic Sans MS" panose="030F0902030302020204" pitchFamily="66" charset="0"/>
              </a:rPr>
              <a:t>=&gt; </a:t>
            </a:r>
            <a:r>
              <a:rPr lang="cy-GB" altLang="en-US" b="1" dirty="0">
                <a:solidFill>
                  <a:srgbClr val="00B050"/>
                </a:solidFill>
                <a:latin typeface="Comic Sans MS" panose="030F0902030302020204" pitchFamily="66" charset="0"/>
              </a:rPr>
              <a:t>réduction du courant disponible</a:t>
            </a:r>
            <a:br>
              <a:rPr lang="cy-GB" altLang="en-US" baseline="30000" dirty="0">
                <a:solidFill>
                  <a:srgbClr val="003399"/>
                </a:solidFill>
                <a:latin typeface="Comic Sans MS" panose="030F0902030302020204" pitchFamily="66" charset="0"/>
              </a:rPr>
            </a:br>
            <a:br>
              <a:rPr lang="cy-GB" altLang="en-US" baseline="30000" dirty="0">
                <a:solidFill>
                  <a:srgbClr val="003399"/>
                </a:solidFill>
                <a:latin typeface="Comic Sans MS" panose="030F0902030302020204" pitchFamily="66" charset="0"/>
              </a:rPr>
            </a:br>
            <a:br>
              <a:rPr lang="cy-GB" altLang="en-US" baseline="30000" dirty="0">
                <a:solidFill>
                  <a:srgbClr val="003399"/>
                </a:solidFill>
                <a:latin typeface="Comic Sans MS" panose="030F0902030302020204" pitchFamily="66" charset="0"/>
              </a:rPr>
            </a:br>
            <a:endParaRPr lang="cy-GB" altLang="en-US" sz="1800" dirty="0">
              <a:solidFill>
                <a:srgbClr val="003399"/>
              </a:solidFill>
              <a:latin typeface="Comic Sans MS" panose="030F0902030302020204" pitchFamily="66" charset="0"/>
            </a:endParaRPr>
          </a:p>
          <a:p>
            <a:pPr>
              <a:spcBef>
                <a:spcPct val="50000"/>
              </a:spcBef>
            </a:pPr>
            <a:r>
              <a:rPr lang="cy-GB" altLang="en-US" sz="1800" dirty="0">
                <a:solidFill>
                  <a:srgbClr val="003399"/>
                </a:solidFill>
                <a:latin typeface="Comic Sans MS" panose="030F0902030302020204" pitchFamily="66" charset="0"/>
              </a:rPr>
              <a:t>Dépolarisation membranaire</a:t>
            </a:r>
          </a:p>
          <a:p>
            <a:pPr marL="285750" indent="-285750">
              <a:spcBef>
                <a:spcPct val="50000"/>
              </a:spcBef>
              <a:buFont typeface="Arial" panose="020B0604020202020204" pitchFamily="34" charset="0"/>
              <a:buChar char="•"/>
            </a:pPr>
            <a:r>
              <a:rPr lang="cy-GB" altLang="en-US" dirty="0">
                <a:latin typeface="Comic Sans MS" panose="030F0902030302020204" pitchFamily="66" charset="0"/>
              </a:rPr>
              <a:t>C</a:t>
            </a:r>
            <a:r>
              <a:rPr lang="cy-GB" altLang="en-US" sz="1800" dirty="0">
                <a:latin typeface="Comic Sans MS" panose="030F0902030302020204" pitchFamily="66" charset="0"/>
              </a:rPr>
              <a:t>anaux </a:t>
            </a:r>
            <a:r>
              <a:rPr lang="cy-GB" altLang="en-US" u="sng" dirty="0">
                <a:latin typeface="Comic Sans MS" panose="030F0902030302020204" pitchFamily="66" charset="0"/>
              </a:rPr>
              <a:t>Na</a:t>
            </a:r>
            <a:r>
              <a:rPr lang="cy-GB" altLang="en-US" u="sng" baseline="30000" dirty="0">
                <a:latin typeface="Comic Sans MS" panose="030F0902030302020204" pitchFamily="66" charset="0"/>
              </a:rPr>
              <a:t>+ </a:t>
            </a:r>
            <a:r>
              <a:rPr lang="cy-GB" altLang="en-US" u="sng" dirty="0">
                <a:latin typeface="Comic Sans MS" panose="030F0902030302020204" pitchFamily="66" charset="0"/>
              </a:rPr>
              <a:t>nodaux i</a:t>
            </a:r>
            <a:r>
              <a:rPr lang="cy-GB" altLang="en-US" sz="1800" u="sng" dirty="0">
                <a:latin typeface="Comic Sans MS" panose="030F0902030302020204" pitchFamily="66" charset="0"/>
              </a:rPr>
              <a:t>nactivés</a:t>
            </a:r>
            <a:r>
              <a:rPr lang="cy-GB" altLang="en-US" sz="1800" dirty="0">
                <a:latin typeface="Comic Sans MS" panose="030F0902030302020204" pitchFamily="66" charset="0"/>
              </a:rPr>
              <a:t> plus longtemps </a:t>
            </a:r>
            <a:br>
              <a:rPr lang="cy-GB" altLang="en-US" sz="1800" dirty="0">
                <a:latin typeface="Comic Sans MS" panose="030F0902030302020204" pitchFamily="66" charset="0"/>
              </a:rPr>
            </a:br>
            <a:r>
              <a:rPr lang="cy-GB" altLang="en-US" dirty="0">
                <a:latin typeface="Comic Sans MS" panose="030F0902030302020204" pitchFamily="66" charset="0"/>
              </a:rPr>
              <a:t>=&gt; </a:t>
            </a:r>
            <a:r>
              <a:rPr lang="cy-GB" altLang="en-US" b="1" dirty="0">
                <a:solidFill>
                  <a:srgbClr val="00B050"/>
                </a:solidFill>
                <a:latin typeface="Comic Sans MS" panose="030F0902030302020204" pitchFamily="66" charset="0"/>
              </a:rPr>
              <a:t>réduction du courant disponible</a:t>
            </a:r>
            <a:br>
              <a:rPr lang="cy-GB" altLang="en-US" baseline="30000" dirty="0">
                <a:solidFill>
                  <a:srgbClr val="003399"/>
                </a:solidFill>
                <a:latin typeface="Comic Sans MS" panose="030F0902030302020204" pitchFamily="66" charset="0"/>
              </a:rPr>
            </a:br>
            <a:r>
              <a:rPr lang="cy-GB" altLang="en-US" sz="1800" dirty="0">
                <a:latin typeface="Comic Sans MS" panose="030F0902030302020204" pitchFamily="66" charset="0"/>
              </a:rPr>
              <a:t>=&gt; allongement de la période réfractaire -&gt; BC</a:t>
            </a:r>
            <a:br>
              <a:rPr lang="cy-GB" altLang="en-US" sz="1800" dirty="0">
                <a:latin typeface="Comic Sans MS" panose="030F0902030302020204" pitchFamily="66" charset="0"/>
              </a:rPr>
            </a:br>
            <a:endParaRPr lang="cy-GB" altLang="en-US" sz="1800" dirty="0">
              <a:latin typeface="Comic Sans MS" panose="030F0902030302020204" pitchFamily="66" charset="0"/>
            </a:endParaRPr>
          </a:p>
          <a:p>
            <a:pPr>
              <a:spcBef>
                <a:spcPct val="50000"/>
              </a:spcBef>
            </a:pPr>
            <a:r>
              <a:rPr lang="cy-GB" altLang="en-US" dirty="0">
                <a:solidFill>
                  <a:srgbClr val="003399"/>
                </a:solidFill>
                <a:latin typeface="Comic Sans MS" panose="030F0902030302020204" pitchFamily="66" charset="0"/>
              </a:rPr>
              <a:t>Hyperpolarisation membranaire</a:t>
            </a:r>
          </a:p>
          <a:p>
            <a:pPr marL="285750" indent="-285750">
              <a:spcBef>
                <a:spcPct val="50000"/>
              </a:spcBef>
              <a:buFont typeface="Arial" panose="020B0604020202020204" pitchFamily="34" charset="0"/>
              <a:buChar char="•"/>
            </a:pPr>
            <a:r>
              <a:rPr lang="cy-GB" altLang="en-US" u="sng" dirty="0">
                <a:latin typeface="Comic Sans MS" panose="030F0902030302020204" pitchFamily="66" charset="0"/>
              </a:rPr>
              <a:t>Canaux Na</a:t>
            </a:r>
            <a:r>
              <a:rPr lang="cy-GB" altLang="en-US" u="sng" baseline="30000" dirty="0">
                <a:latin typeface="Comic Sans MS" panose="030F0902030302020204" pitchFamily="66" charset="0"/>
              </a:rPr>
              <a:t>+ </a:t>
            </a:r>
            <a:r>
              <a:rPr lang="cy-GB" altLang="en-US" u="sng" dirty="0">
                <a:latin typeface="Comic Sans MS" panose="030F0902030302020204" pitchFamily="66" charset="0"/>
              </a:rPr>
              <a:t>fermés</a:t>
            </a:r>
            <a:br>
              <a:rPr lang="cy-GB" altLang="en-US" dirty="0">
                <a:latin typeface="Comic Sans MS" panose="030F0902030302020204" pitchFamily="66" charset="0"/>
              </a:rPr>
            </a:br>
            <a:r>
              <a:rPr lang="cy-GB" altLang="en-US" dirty="0">
                <a:latin typeface="Comic Sans MS" panose="030F0902030302020204" pitchFamily="66" charset="0"/>
              </a:rPr>
              <a:t>=&gt; </a:t>
            </a:r>
            <a:r>
              <a:rPr lang="cy-GB" altLang="en-US" b="1" dirty="0">
                <a:solidFill>
                  <a:srgbClr val="00B050"/>
                </a:solidFill>
                <a:latin typeface="Comic Sans MS" panose="030F0902030302020204" pitchFamily="66" charset="0"/>
              </a:rPr>
              <a:t>augmentation du courant nécessaire</a:t>
            </a:r>
            <a:r>
              <a:rPr lang="cy-GB" altLang="en-US" dirty="0">
                <a:latin typeface="Comic Sans MS" panose="030F0902030302020204" pitchFamily="66" charset="0"/>
              </a:rPr>
              <a:t> pour atteindre le seuil </a:t>
            </a:r>
            <a:br>
              <a:rPr lang="cy-GB" altLang="en-US" dirty="0">
                <a:latin typeface="Comic Sans MS" panose="030F0902030302020204" pitchFamily="66" charset="0"/>
              </a:rPr>
            </a:br>
            <a:r>
              <a:rPr lang="cy-GB" altLang="en-US" dirty="0">
                <a:latin typeface="Comic Sans MS" panose="030F0902030302020204" pitchFamily="66" charset="0"/>
              </a:rPr>
              <a:t>-&gt; BC</a:t>
            </a:r>
          </a:p>
        </p:txBody>
      </p:sp>
      <p:pic>
        <p:nvPicPr>
          <p:cNvPr id="5" name="Main graphic">
            <a:extLst>
              <a:ext uri="{FF2B5EF4-FFF2-40B4-BE49-F238E27FC236}">
                <a16:creationId xmlns:a16="http://schemas.microsoft.com/office/drawing/2014/main" id="{F5BA0417-5BCE-BDA0-7BBA-DB7127F35E7A}"/>
              </a:ext>
            </a:extLst>
          </p:cNvPr>
          <p:cNvPicPr/>
          <p:nvPr/>
        </p:nvPicPr>
        <p:blipFill>
          <a:blip r:embed="rId2"/>
          <a:stretch/>
        </p:blipFill>
        <p:spPr>
          <a:xfrm>
            <a:off x="646200" y="1001731"/>
            <a:ext cx="3773400" cy="5618940"/>
          </a:xfrm>
          <a:prstGeom prst="rect">
            <a:avLst/>
          </a:prstGeom>
          <a:ln>
            <a:noFill/>
          </a:ln>
        </p:spPr>
      </p:pic>
      <p:sp>
        <p:nvSpPr>
          <p:cNvPr id="2" name="ZoneTexte 1">
            <a:extLst>
              <a:ext uri="{FF2B5EF4-FFF2-40B4-BE49-F238E27FC236}">
                <a16:creationId xmlns:a16="http://schemas.microsoft.com/office/drawing/2014/main" id="{D0989570-B59E-15AE-94B4-A2F06F7D7E0D}"/>
              </a:ext>
            </a:extLst>
          </p:cNvPr>
          <p:cNvSpPr txBox="1"/>
          <p:nvPr/>
        </p:nvSpPr>
        <p:spPr>
          <a:xfrm>
            <a:off x="7011367" y="6451394"/>
            <a:ext cx="2132633" cy="338554"/>
          </a:xfrm>
          <a:prstGeom prst="rect">
            <a:avLst/>
          </a:prstGeom>
          <a:noFill/>
        </p:spPr>
        <p:txBody>
          <a:bodyPr wrap="square">
            <a:spAutoFit/>
          </a:bodyPr>
          <a:lstStyle/>
          <a:p>
            <a:pPr algn="ctr"/>
            <a:r>
              <a:rPr lang="fr-FR" altLang="fr-FR" sz="1600" i="1" dirty="0">
                <a:latin typeface="ComicSansMS" panose="030F0702030302020204" pitchFamily="66" charset="0"/>
              </a:rPr>
              <a:t>(H. </a:t>
            </a:r>
            <a:r>
              <a:rPr lang="fr-FR" altLang="fr-FR" sz="1600" i="1" dirty="0" err="1">
                <a:latin typeface="ComicSansMS" panose="030F0702030302020204" pitchFamily="66" charset="0"/>
              </a:rPr>
              <a:t>Franssen</a:t>
            </a:r>
            <a:r>
              <a:rPr lang="fr-FR" altLang="fr-FR" sz="1600" i="1" dirty="0">
                <a:latin typeface="ComicSansMS" panose="030F0702030302020204" pitchFamily="66" charset="0"/>
              </a:rPr>
              <a:t>, 2013)</a:t>
            </a:r>
            <a:endParaRPr lang="fr-FR" sz="1600" i="1" dirty="0"/>
          </a:p>
        </p:txBody>
      </p:sp>
    </p:spTree>
    <p:extLst>
      <p:ext uri="{BB962C8B-B14F-4D97-AF65-F5344CB8AC3E}">
        <p14:creationId xmlns:p14="http://schemas.microsoft.com/office/powerpoint/2010/main" val="1391162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0" y="302769"/>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Causes myéliniques de réduction du FS</a:t>
            </a:r>
          </a:p>
          <a:p>
            <a:pPr algn="ctr"/>
            <a:endParaRPr lang="fr-FR" sz="3200" dirty="0">
              <a:solidFill>
                <a:srgbClr val="3333CC"/>
              </a:solidFill>
              <a:latin typeface="ComicSansMS" panose="030F0702030302020204" pitchFamily="66" charset="0"/>
            </a:endParaRPr>
          </a:p>
        </p:txBody>
      </p:sp>
      <p:sp>
        <p:nvSpPr>
          <p:cNvPr id="3" name="ZoneTexte 2">
            <a:extLst>
              <a:ext uri="{FF2B5EF4-FFF2-40B4-BE49-F238E27FC236}">
                <a16:creationId xmlns:a16="http://schemas.microsoft.com/office/drawing/2014/main" id="{AA9CF6EF-D80E-0555-81F4-8F66A69C2E0E}"/>
              </a:ext>
            </a:extLst>
          </p:cNvPr>
          <p:cNvSpPr txBox="1"/>
          <p:nvPr/>
        </p:nvSpPr>
        <p:spPr>
          <a:xfrm>
            <a:off x="5103412" y="2027883"/>
            <a:ext cx="4160214" cy="4478149"/>
          </a:xfrm>
          <a:prstGeom prst="rect">
            <a:avLst/>
          </a:prstGeom>
          <a:noFill/>
        </p:spPr>
        <p:txBody>
          <a:bodyPr wrap="square">
            <a:spAutoFit/>
          </a:bodyPr>
          <a:lstStyle/>
          <a:p>
            <a:pPr>
              <a:spcBef>
                <a:spcPct val="50000"/>
              </a:spcBef>
            </a:pPr>
            <a:r>
              <a:rPr lang="cy-GB" altLang="en-US" sz="1800" dirty="0">
                <a:solidFill>
                  <a:srgbClr val="003399"/>
                </a:solidFill>
                <a:latin typeface="Comic Sans MS" panose="030F0902030302020204" pitchFamily="66" charset="0"/>
              </a:rPr>
              <a:t>Démyélinisation segmentaire</a:t>
            </a:r>
            <a:br>
              <a:rPr lang="cy-GB" altLang="en-US" sz="1800" dirty="0">
                <a:solidFill>
                  <a:srgbClr val="003399"/>
                </a:solidFill>
                <a:latin typeface="Comic Sans MS" panose="030F0902030302020204" pitchFamily="66" charset="0"/>
              </a:rPr>
            </a:br>
            <a:r>
              <a:rPr lang="cy-GB" altLang="en-US" sz="1800" dirty="0">
                <a:latin typeface="Comic Sans MS" panose="030F0902030302020204" pitchFamily="66" charset="0"/>
              </a:rPr>
              <a:t>=&gt; fuites de courant</a:t>
            </a:r>
            <a:br>
              <a:rPr lang="cy-GB" altLang="en-US" sz="1800" dirty="0">
                <a:latin typeface="Comic Sans MS" panose="030F0902030302020204" pitchFamily="66" charset="0"/>
              </a:rPr>
            </a:br>
            <a:br>
              <a:rPr lang="cy-GB" altLang="en-US" baseline="30000" dirty="0">
                <a:solidFill>
                  <a:srgbClr val="003399"/>
                </a:solidFill>
                <a:latin typeface="Comic Sans MS" panose="030F0902030302020204" pitchFamily="66" charset="0"/>
              </a:rPr>
            </a:br>
            <a:br>
              <a:rPr lang="cy-GB" altLang="en-US" baseline="300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Démyélinisation paranodale</a:t>
            </a:r>
          </a:p>
          <a:p>
            <a:pPr marL="285750" indent="-285750">
              <a:spcBef>
                <a:spcPct val="50000"/>
              </a:spcBef>
              <a:buFont typeface="Arial" panose="020B0604020202020204" pitchFamily="34" charset="0"/>
              <a:buChar char="•"/>
            </a:pPr>
            <a:r>
              <a:rPr lang="cy-GB" altLang="en-US" dirty="0">
                <a:latin typeface="Comic Sans MS" panose="030F0902030302020204" pitchFamily="66" charset="0"/>
              </a:rPr>
              <a:t>A</a:t>
            </a:r>
            <a:r>
              <a:rPr lang="cy-GB" altLang="en-US" sz="1800" dirty="0">
                <a:latin typeface="Comic Sans MS" panose="030F0902030302020204" pitchFamily="66" charset="0"/>
              </a:rPr>
              <a:t>ugmentation de la capacité (+) nodale qui prend plus de temps à se charger</a:t>
            </a:r>
          </a:p>
          <a:p>
            <a:pPr marL="285750" indent="-285750">
              <a:spcBef>
                <a:spcPct val="50000"/>
              </a:spcBef>
              <a:buFont typeface="Arial" panose="020B0604020202020204" pitchFamily="34" charset="0"/>
              <a:buChar char="•"/>
            </a:pPr>
            <a:r>
              <a:rPr lang="cy-GB" altLang="en-US" dirty="0">
                <a:latin typeface="Comic Sans MS" panose="030F0902030302020204" pitchFamily="66" charset="0"/>
              </a:rPr>
              <a:t>D</a:t>
            </a:r>
            <a:r>
              <a:rPr lang="cy-GB" altLang="en-US" sz="1800" dirty="0">
                <a:latin typeface="Comic Sans MS" panose="030F0902030302020204" pitchFamily="66" charset="0"/>
              </a:rPr>
              <a:t>iminution de la densité des canaux </a:t>
            </a:r>
            <a:r>
              <a:rPr lang="cy-GB" altLang="en-US" dirty="0">
                <a:latin typeface="Comic Sans MS" panose="030F0902030302020204" pitchFamily="66" charset="0"/>
              </a:rPr>
              <a:t>Na</a:t>
            </a:r>
            <a:r>
              <a:rPr lang="cy-GB" altLang="en-US" baseline="30000" dirty="0">
                <a:latin typeface="Comic Sans MS" panose="030F0902030302020204" pitchFamily="66" charset="0"/>
              </a:rPr>
              <a:t>+</a:t>
            </a:r>
          </a:p>
          <a:p>
            <a:pPr>
              <a:spcBef>
                <a:spcPct val="50000"/>
              </a:spcBef>
            </a:pPr>
            <a:r>
              <a:rPr lang="cy-GB" altLang="en-US" dirty="0">
                <a:solidFill>
                  <a:srgbClr val="003399"/>
                </a:solidFill>
                <a:latin typeface="Comic Sans MS" panose="030F0902030302020204" pitchFamily="66" charset="0"/>
              </a:rPr>
              <a:t>Démyélinisation juxta-paranodale</a:t>
            </a:r>
          </a:p>
          <a:p>
            <a:pPr marL="285750" indent="-285750">
              <a:spcBef>
                <a:spcPct val="50000"/>
              </a:spcBef>
              <a:buFont typeface="Arial" panose="020B0604020202020204" pitchFamily="34" charset="0"/>
              <a:buChar char="•"/>
            </a:pPr>
            <a:r>
              <a:rPr lang="cy-GB" altLang="en-US" dirty="0">
                <a:latin typeface="Comic Sans MS" panose="030F0902030302020204" pitchFamily="66" charset="0"/>
              </a:rPr>
              <a:t>Idem en plus marqué &amp;</a:t>
            </a:r>
          </a:p>
          <a:p>
            <a:pPr marL="285750" indent="-285750">
              <a:spcBef>
                <a:spcPct val="50000"/>
              </a:spcBef>
              <a:buFont typeface="Arial" panose="020B0604020202020204" pitchFamily="34" charset="0"/>
              <a:buChar char="•"/>
            </a:pPr>
            <a:r>
              <a:rPr lang="cy-GB" altLang="en-US" u="sng" dirty="0">
                <a:latin typeface="Comic Sans MS" panose="030F0902030302020204" pitchFamily="66" charset="0"/>
              </a:rPr>
              <a:t>Exposition des canaux K</a:t>
            </a:r>
            <a:r>
              <a:rPr lang="cy-GB" altLang="en-US" u="sng" baseline="-25000" dirty="0">
                <a:latin typeface="Comic Sans MS" panose="030F0902030302020204" pitchFamily="66" charset="0"/>
              </a:rPr>
              <a:t>f</a:t>
            </a:r>
            <a:br>
              <a:rPr lang="cy-GB" altLang="en-US" u="sng" dirty="0">
                <a:latin typeface="Comic Sans MS" panose="030F0902030302020204" pitchFamily="66" charset="0"/>
              </a:rPr>
            </a:br>
            <a:r>
              <a:rPr lang="cy-GB" altLang="en-US" sz="1800" dirty="0">
                <a:latin typeface="Comic Sans MS" panose="030F0902030302020204" pitchFamily="66" charset="0"/>
              </a:rPr>
              <a:t>=&gt; limitation de la dépolarisation</a:t>
            </a:r>
          </a:p>
        </p:txBody>
      </p:sp>
      <p:pic>
        <p:nvPicPr>
          <p:cNvPr id="2" name="Main graphic">
            <a:extLst>
              <a:ext uri="{FF2B5EF4-FFF2-40B4-BE49-F238E27FC236}">
                <a16:creationId xmlns:a16="http://schemas.microsoft.com/office/drawing/2014/main" id="{4B20457E-9953-5FC7-A069-1EF334CBBB07}"/>
              </a:ext>
            </a:extLst>
          </p:cNvPr>
          <p:cNvPicPr/>
          <p:nvPr/>
        </p:nvPicPr>
        <p:blipFill>
          <a:blip r:embed="rId2"/>
          <a:stretch/>
        </p:blipFill>
        <p:spPr>
          <a:xfrm>
            <a:off x="172132" y="2093198"/>
            <a:ext cx="4931280" cy="3809880"/>
          </a:xfrm>
          <a:prstGeom prst="rect">
            <a:avLst/>
          </a:prstGeom>
          <a:ln>
            <a:noFill/>
          </a:ln>
        </p:spPr>
      </p:pic>
      <p:sp>
        <p:nvSpPr>
          <p:cNvPr id="7" name="ZoneTexte 6">
            <a:extLst>
              <a:ext uri="{FF2B5EF4-FFF2-40B4-BE49-F238E27FC236}">
                <a16:creationId xmlns:a16="http://schemas.microsoft.com/office/drawing/2014/main" id="{2B6AE344-E5AC-954B-B514-3381229AD352}"/>
              </a:ext>
            </a:extLst>
          </p:cNvPr>
          <p:cNvSpPr txBox="1"/>
          <p:nvPr/>
        </p:nvSpPr>
        <p:spPr>
          <a:xfrm>
            <a:off x="211218" y="1146400"/>
            <a:ext cx="8932781" cy="646331"/>
          </a:xfrm>
          <a:prstGeom prst="rect">
            <a:avLst/>
          </a:prstGeom>
          <a:noFill/>
        </p:spPr>
        <p:txBody>
          <a:bodyPr wrap="square">
            <a:spAutoFit/>
          </a:bodyPr>
          <a:lstStyle/>
          <a:p>
            <a:r>
              <a:rPr lang="cy-GB" altLang="en-US" b="1" dirty="0">
                <a:solidFill>
                  <a:srgbClr val="00B050"/>
                </a:solidFill>
                <a:latin typeface="Comic Sans MS" panose="030F0902030302020204" pitchFamily="66" charset="0"/>
              </a:rPr>
              <a:t>R</a:t>
            </a:r>
            <a:r>
              <a:rPr lang="cy-GB" altLang="en-US" sz="1800" b="1" dirty="0">
                <a:solidFill>
                  <a:srgbClr val="00B050"/>
                </a:solidFill>
                <a:latin typeface="Comic Sans MS" panose="030F0902030302020204" pitchFamily="66" charset="0"/>
              </a:rPr>
              <a:t>éduction du courant disponible : diminution de la densité des canaux Na</a:t>
            </a:r>
            <a:r>
              <a:rPr lang="cy-GB" altLang="en-US" sz="1800" b="1" baseline="30000" dirty="0">
                <a:solidFill>
                  <a:srgbClr val="00B050"/>
                </a:solidFill>
                <a:latin typeface="Comic Sans MS" panose="030F0902030302020204" pitchFamily="66" charset="0"/>
              </a:rPr>
              <a:t>+</a:t>
            </a:r>
            <a:r>
              <a:rPr lang="cy-GB" altLang="en-US" sz="1800" b="1" dirty="0">
                <a:solidFill>
                  <a:srgbClr val="00B050"/>
                </a:solidFill>
                <a:latin typeface="Comic Sans MS" panose="030F0902030302020204" pitchFamily="66" charset="0"/>
              </a:rPr>
              <a:t> nodaux</a:t>
            </a:r>
          </a:p>
          <a:p>
            <a:r>
              <a:rPr lang="cy-GB" b="1" dirty="0">
                <a:solidFill>
                  <a:srgbClr val="00B050"/>
                </a:solidFill>
                <a:latin typeface="Comic Sans MS" panose="030F0902030302020204" pitchFamily="66" charset="0"/>
              </a:rPr>
              <a:t>Augmentation du courant nécessaire : fuites de courant et K</a:t>
            </a:r>
            <a:r>
              <a:rPr lang="cy-GB" b="1" baseline="-25000" dirty="0">
                <a:solidFill>
                  <a:srgbClr val="00B050"/>
                </a:solidFill>
                <a:latin typeface="Comic Sans MS" panose="030F0902030302020204" pitchFamily="66" charset="0"/>
              </a:rPr>
              <a:t>f</a:t>
            </a:r>
            <a:r>
              <a:rPr lang="cy-GB" b="1" dirty="0">
                <a:solidFill>
                  <a:srgbClr val="00B050"/>
                </a:solidFill>
                <a:latin typeface="Comic Sans MS" panose="030F0902030302020204" pitchFamily="66" charset="0"/>
              </a:rPr>
              <a:t> </a:t>
            </a:r>
            <a:endParaRPr lang="fr-FR" b="1" dirty="0">
              <a:solidFill>
                <a:srgbClr val="00B050"/>
              </a:solidFill>
            </a:endParaRPr>
          </a:p>
        </p:txBody>
      </p:sp>
      <p:sp>
        <p:nvSpPr>
          <p:cNvPr id="5" name="ZoneTexte 4">
            <a:extLst>
              <a:ext uri="{FF2B5EF4-FFF2-40B4-BE49-F238E27FC236}">
                <a16:creationId xmlns:a16="http://schemas.microsoft.com/office/drawing/2014/main" id="{0C3A131B-2CEE-F864-FD9A-B2ADA3B8A0FF}"/>
              </a:ext>
            </a:extLst>
          </p:cNvPr>
          <p:cNvSpPr txBox="1"/>
          <p:nvPr/>
        </p:nvSpPr>
        <p:spPr>
          <a:xfrm>
            <a:off x="134454" y="6166007"/>
            <a:ext cx="2132633" cy="338554"/>
          </a:xfrm>
          <a:prstGeom prst="rect">
            <a:avLst/>
          </a:prstGeom>
          <a:noFill/>
        </p:spPr>
        <p:txBody>
          <a:bodyPr wrap="square">
            <a:spAutoFit/>
          </a:bodyPr>
          <a:lstStyle/>
          <a:p>
            <a:pPr algn="ctr"/>
            <a:r>
              <a:rPr lang="fr-FR" altLang="fr-FR" sz="1600" i="1" dirty="0">
                <a:latin typeface="ComicSansMS" panose="030F0702030302020204" pitchFamily="66" charset="0"/>
              </a:rPr>
              <a:t>(H. </a:t>
            </a:r>
            <a:r>
              <a:rPr lang="fr-FR" altLang="fr-FR" sz="1600" i="1" dirty="0" err="1">
                <a:latin typeface="ComicSansMS" panose="030F0702030302020204" pitchFamily="66" charset="0"/>
              </a:rPr>
              <a:t>Franssen</a:t>
            </a:r>
            <a:r>
              <a:rPr lang="fr-FR" altLang="fr-FR" sz="1600" i="1" dirty="0">
                <a:latin typeface="ComicSansMS" panose="030F0702030302020204" pitchFamily="66" charset="0"/>
              </a:rPr>
              <a:t>, 2013)</a:t>
            </a:r>
            <a:endParaRPr lang="fr-FR" sz="1600" i="1" dirty="0"/>
          </a:p>
        </p:txBody>
      </p:sp>
    </p:spTree>
    <p:extLst>
      <p:ext uri="{BB962C8B-B14F-4D97-AF65-F5344CB8AC3E}">
        <p14:creationId xmlns:p14="http://schemas.microsoft.com/office/powerpoint/2010/main" val="2159273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id="{6FF08465-C785-A2C4-63F6-45F03E7BEBEC}"/>
              </a:ext>
            </a:extLst>
          </p:cNvPr>
          <p:cNvSpPr txBox="1"/>
          <p:nvPr/>
        </p:nvSpPr>
        <p:spPr>
          <a:xfrm>
            <a:off x="535578" y="569609"/>
            <a:ext cx="6814260" cy="1754326"/>
          </a:xfrm>
          <a:prstGeom prst="rect">
            <a:avLst/>
          </a:prstGeom>
        </p:spPr>
        <p:txBody>
          <a:bodyPr wrap="square" lIns="0" tIns="0" rIns="0" bIns="0" rtlCol="0" anchor="t">
            <a:spAutoFit/>
          </a:bodyPr>
          <a:lstStyle/>
          <a:p>
            <a:pPr>
              <a:tabLst>
                <a:tab pos="439738" algn="l"/>
              </a:tabLst>
            </a:pPr>
            <a:r>
              <a:rPr lang="fr-FR" sz="3200" dirty="0">
                <a:solidFill>
                  <a:srgbClr val="3333CC"/>
                </a:solidFill>
                <a:latin typeface="ComicSansMS" panose="030F0702030302020204" pitchFamily="66" charset="0"/>
              </a:rPr>
              <a:t>1. Les courbes intensité-durée (</a:t>
            </a:r>
            <a:r>
              <a:rPr lang="fr-FR" sz="3200" dirty="0" err="1">
                <a:solidFill>
                  <a:srgbClr val="3333CC"/>
                </a:solidFill>
                <a:latin typeface="ComicSansMS" panose="030F0702030302020204" pitchFamily="66" charset="0"/>
              </a:rPr>
              <a:t>I-t</a:t>
            </a:r>
            <a:r>
              <a:rPr lang="fr-FR" sz="3200" dirty="0">
                <a:solidFill>
                  <a:srgbClr val="3333CC"/>
                </a:solidFill>
                <a:latin typeface="ComicSansMS" panose="030F0702030302020204" pitchFamily="66" charset="0"/>
              </a:rPr>
              <a:t>)</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	</a:t>
            </a:r>
            <a:r>
              <a:rPr lang="fr-FR" b="1" dirty="0">
                <a:solidFill>
                  <a:srgbClr val="FF0000"/>
                </a:solidFill>
                <a:latin typeface="ComicSansMS" panose="030F0702030302020204" pitchFamily="66" charset="0"/>
              </a:rPr>
              <a:t>Les débuts de la neurophysiologie clinique : 1909</a:t>
            </a:r>
            <a:br>
              <a:rPr lang="fr-FR" b="1" dirty="0">
                <a:solidFill>
                  <a:srgbClr val="FF0000"/>
                </a:solidFill>
                <a:latin typeface="ComicSansMS" panose="030F0702030302020204" pitchFamily="66" charset="0"/>
              </a:rPr>
            </a:br>
            <a:r>
              <a:rPr lang="fr-FR" b="1" dirty="0">
                <a:solidFill>
                  <a:srgbClr val="FF0000"/>
                </a:solidFill>
                <a:latin typeface="ComicSansMS" panose="030F0702030302020204" pitchFamily="66" charset="0"/>
              </a:rPr>
              <a:t>	</a:t>
            </a:r>
            <a:r>
              <a:rPr lang="fr-FR" b="1" dirty="0">
                <a:solidFill>
                  <a:srgbClr val="00B050"/>
                </a:solidFill>
                <a:latin typeface="ComicSansMS" panose="030F0702030302020204" pitchFamily="66" charset="0"/>
              </a:rPr>
              <a:t>Ce qui se passe juste avant le PA</a:t>
            </a:r>
          </a:p>
          <a:p>
            <a:pPr algn="ctr"/>
            <a:endParaRPr lang="fr-FR" sz="3200" dirty="0">
              <a:solidFill>
                <a:srgbClr val="3333CC"/>
              </a:solidFill>
              <a:latin typeface="ComicSansMS" panose="030F0702030302020204" pitchFamily="66" charset="0"/>
            </a:endParaRPr>
          </a:p>
        </p:txBody>
      </p:sp>
      <p:sp>
        <p:nvSpPr>
          <p:cNvPr id="6" name="TextBox 7">
            <a:extLst>
              <a:ext uri="{FF2B5EF4-FFF2-40B4-BE49-F238E27FC236}">
                <a16:creationId xmlns:a16="http://schemas.microsoft.com/office/drawing/2014/main" id="{ADFA3B83-8600-B1B6-7EA0-ED2C3B3F8CB2}"/>
              </a:ext>
            </a:extLst>
          </p:cNvPr>
          <p:cNvSpPr txBox="1"/>
          <p:nvPr/>
        </p:nvSpPr>
        <p:spPr>
          <a:xfrm>
            <a:off x="535575" y="1966083"/>
            <a:ext cx="9074121" cy="2739211"/>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	technique des doubles-chocs</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	</a:t>
            </a:r>
            <a:r>
              <a:rPr lang="fr-FR" b="1" dirty="0">
                <a:solidFill>
                  <a:srgbClr val="FF0000"/>
                </a:solidFill>
                <a:latin typeface="ComicSansMS" panose="030F0702030302020204" pitchFamily="66" charset="0"/>
              </a:rPr>
              <a:t>le second souffle de l’étude de l’excitabilité axonale : 1970</a:t>
            </a:r>
            <a:br>
              <a:rPr lang="fr-FR" b="1" dirty="0">
                <a:solidFill>
                  <a:srgbClr val="FF0000"/>
                </a:solidFill>
                <a:latin typeface="ComicSansMS" panose="030F0702030302020204" pitchFamily="66" charset="0"/>
              </a:rPr>
            </a:br>
            <a:r>
              <a:rPr lang="fr-FR" b="1" dirty="0">
                <a:solidFill>
                  <a:srgbClr val="FF0000"/>
                </a:solidFill>
                <a:latin typeface="ComicSansMS" panose="030F0702030302020204" pitchFamily="66" charset="0"/>
              </a:rPr>
              <a:t>	</a:t>
            </a:r>
            <a:r>
              <a:rPr lang="fr-FR" b="1" dirty="0">
                <a:solidFill>
                  <a:srgbClr val="00B050"/>
                </a:solidFill>
                <a:latin typeface="ComicSansMS" panose="030F0702030302020204" pitchFamily="66" charset="0"/>
              </a:rPr>
              <a:t>Ce qui se passe juste après le passage d’un PA</a:t>
            </a:r>
          </a:p>
          <a:p>
            <a:endParaRPr lang="fr-FR" sz="3200" dirty="0">
              <a:solidFill>
                <a:srgbClr val="3333CC"/>
              </a:solidFill>
              <a:latin typeface="ComicSansMS" panose="030F0702030302020204" pitchFamily="66" charset="0"/>
            </a:endParaRPr>
          </a:p>
          <a:p>
            <a:endParaRPr lang="fr-FR" sz="3200" dirty="0">
              <a:solidFill>
                <a:srgbClr val="3333CC"/>
              </a:solidFill>
              <a:latin typeface="ComicSansMS" panose="030F0702030302020204" pitchFamily="66" charset="0"/>
            </a:endParaRPr>
          </a:p>
        </p:txBody>
      </p:sp>
      <p:sp>
        <p:nvSpPr>
          <p:cNvPr id="8" name="TextBox 7">
            <a:extLst>
              <a:ext uri="{FF2B5EF4-FFF2-40B4-BE49-F238E27FC236}">
                <a16:creationId xmlns:a16="http://schemas.microsoft.com/office/drawing/2014/main" id="{65438EC3-B85C-B4F4-9539-2907BA7E12D1}"/>
              </a:ext>
            </a:extLst>
          </p:cNvPr>
          <p:cNvSpPr txBox="1"/>
          <p:nvPr/>
        </p:nvSpPr>
        <p:spPr>
          <a:xfrm>
            <a:off x="535577" y="3911223"/>
            <a:ext cx="9074121" cy="1477328"/>
          </a:xfrm>
          <a:prstGeom prst="rect">
            <a:avLst/>
          </a:prstGeom>
        </p:spPr>
        <p:txBody>
          <a:bodyPr wrap="square" lIns="0" tIns="0" rIns="0" bIns="0" rtlCol="0" anchor="t">
            <a:spAutoFit/>
          </a:bodyPr>
          <a:lstStyle/>
          <a:p>
            <a:pPr>
              <a:tabLst>
                <a:tab pos="439738" algn="l"/>
              </a:tabLst>
            </a:pPr>
            <a:r>
              <a:rPr lang="fr-FR" sz="3200" dirty="0">
                <a:solidFill>
                  <a:srgbClr val="3333CC"/>
                </a:solidFill>
                <a:latin typeface="ComicSansMS" panose="030F0702030302020204" pitchFamily="66" charset="0"/>
              </a:rPr>
              <a:t>3. Les courbes stimulus-réponse</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	</a:t>
            </a:r>
            <a:endParaRPr lang="fr-FR" b="1" dirty="0">
              <a:solidFill>
                <a:srgbClr val="FF0000"/>
              </a:solidFill>
              <a:latin typeface="ComicSansMS" panose="030F0702030302020204" pitchFamily="66" charset="0"/>
            </a:endParaRPr>
          </a:p>
          <a:p>
            <a:pPr algn="ctr"/>
            <a:endParaRPr lang="fr-FR" sz="3200" dirty="0">
              <a:solidFill>
                <a:srgbClr val="3333CC"/>
              </a:solidFill>
              <a:latin typeface="ComicSansMS" panose="030F0702030302020204" pitchFamily="66" charset="0"/>
            </a:endParaRPr>
          </a:p>
        </p:txBody>
      </p:sp>
      <p:sp>
        <p:nvSpPr>
          <p:cNvPr id="9" name="TextBox 7">
            <a:extLst>
              <a:ext uri="{FF2B5EF4-FFF2-40B4-BE49-F238E27FC236}">
                <a16:creationId xmlns:a16="http://schemas.microsoft.com/office/drawing/2014/main" id="{DD1EB54B-6C53-BBED-2257-EDE5D40EFA10}"/>
              </a:ext>
            </a:extLst>
          </p:cNvPr>
          <p:cNvSpPr txBox="1"/>
          <p:nvPr/>
        </p:nvSpPr>
        <p:spPr>
          <a:xfrm>
            <a:off x="535576" y="4858409"/>
            <a:ext cx="9074121" cy="1754326"/>
          </a:xfrm>
          <a:prstGeom prst="rect">
            <a:avLst/>
          </a:prstGeom>
        </p:spPr>
        <p:txBody>
          <a:bodyPr wrap="square" lIns="0" tIns="0" rIns="0" bIns="0" rtlCol="0" anchor="t">
            <a:spAutoFit/>
          </a:bodyPr>
          <a:lstStyle/>
          <a:p>
            <a:pPr>
              <a:tabLst>
                <a:tab pos="439738" algn="l"/>
              </a:tabLst>
            </a:pPr>
            <a:r>
              <a:rPr lang="fr-FR" sz="3200" dirty="0">
                <a:solidFill>
                  <a:srgbClr val="3333CC"/>
                </a:solidFill>
                <a:latin typeface="ComicSansMS" panose="030F0702030302020204" pitchFamily="66" charset="0"/>
              </a:rPr>
              <a:t>4. La poursuite de seuil</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	</a:t>
            </a:r>
            <a:r>
              <a:rPr lang="fr-FR" b="1" dirty="0">
                <a:solidFill>
                  <a:srgbClr val="FF0000"/>
                </a:solidFill>
                <a:latin typeface="ComicSansMS" panose="030F0702030302020204" pitchFamily="66" charset="0"/>
              </a:rPr>
              <a:t>Le troisième souffle de l’étude de l’excitabilité axonale : 1990-2000</a:t>
            </a:r>
            <a:br>
              <a:rPr lang="fr-FR" b="1" dirty="0">
                <a:solidFill>
                  <a:srgbClr val="FF0000"/>
                </a:solidFill>
                <a:latin typeface="ComicSansMS" panose="030F0702030302020204" pitchFamily="66" charset="0"/>
              </a:rPr>
            </a:br>
            <a:r>
              <a:rPr lang="fr-FR" b="1" dirty="0">
                <a:solidFill>
                  <a:srgbClr val="FF0000"/>
                </a:solidFill>
                <a:latin typeface="ComicSansMS" panose="030F0702030302020204" pitchFamily="66" charset="0"/>
              </a:rPr>
              <a:t>	</a:t>
            </a:r>
            <a:r>
              <a:rPr lang="fr-FR" b="1" dirty="0">
                <a:solidFill>
                  <a:srgbClr val="00B050"/>
                </a:solidFill>
                <a:latin typeface="ComicSansMS" panose="030F0702030302020204" pitchFamily="66" charset="0"/>
              </a:rPr>
              <a:t>les mécanismes internodaux d’accommodation du potentiel de membrane </a:t>
            </a:r>
          </a:p>
          <a:p>
            <a:pPr algn="ctr"/>
            <a:endParaRPr lang="fr-FR" sz="3200" dirty="0">
              <a:solidFill>
                <a:srgbClr val="3333CC"/>
              </a:solidFill>
              <a:latin typeface="ComicSansMS" panose="030F0702030302020204" pitchFamily="66" charset="0"/>
            </a:endParaRPr>
          </a:p>
        </p:txBody>
      </p:sp>
      <p:sp>
        <p:nvSpPr>
          <p:cNvPr id="11" name="ZoneTexte 10">
            <a:extLst>
              <a:ext uri="{FF2B5EF4-FFF2-40B4-BE49-F238E27FC236}">
                <a16:creationId xmlns:a16="http://schemas.microsoft.com/office/drawing/2014/main" id="{667D6764-6AAB-BB5A-C757-4C6D505286CD}"/>
              </a:ext>
            </a:extLst>
          </p:cNvPr>
          <p:cNvSpPr txBox="1"/>
          <p:nvPr/>
        </p:nvSpPr>
        <p:spPr>
          <a:xfrm>
            <a:off x="7349837" y="2874067"/>
            <a:ext cx="4807526" cy="584775"/>
          </a:xfrm>
          <a:prstGeom prst="rect">
            <a:avLst/>
          </a:prstGeom>
          <a:noFill/>
        </p:spPr>
        <p:txBody>
          <a:bodyPr wrap="square">
            <a:spAutoFit/>
          </a:bodyPr>
          <a:lstStyle/>
          <a:p>
            <a:r>
              <a:rPr lang="fr-FR" sz="3200" b="1" dirty="0">
                <a:solidFill>
                  <a:srgbClr val="00B050"/>
                </a:solidFill>
                <a:latin typeface="ComicSansMS" panose="030F0702030302020204" pitchFamily="66" charset="0"/>
              </a:rPr>
              <a:t>Nœud</a:t>
            </a:r>
            <a:endParaRPr lang="fr-FR" sz="3200" dirty="0"/>
          </a:p>
        </p:txBody>
      </p:sp>
      <p:sp>
        <p:nvSpPr>
          <p:cNvPr id="12" name="ZoneTexte 11">
            <a:extLst>
              <a:ext uri="{FF2B5EF4-FFF2-40B4-BE49-F238E27FC236}">
                <a16:creationId xmlns:a16="http://schemas.microsoft.com/office/drawing/2014/main" id="{24B1012C-FF1E-9214-72BA-06E9D34DCE0C}"/>
              </a:ext>
            </a:extLst>
          </p:cNvPr>
          <p:cNvSpPr txBox="1"/>
          <p:nvPr/>
        </p:nvSpPr>
        <p:spPr>
          <a:xfrm>
            <a:off x="7349837" y="3753816"/>
            <a:ext cx="4807526" cy="584775"/>
          </a:xfrm>
          <a:prstGeom prst="rect">
            <a:avLst/>
          </a:prstGeom>
          <a:noFill/>
        </p:spPr>
        <p:txBody>
          <a:bodyPr wrap="square">
            <a:spAutoFit/>
          </a:bodyPr>
          <a:lstStyle/>
          <a:p>
            <a:r>
              <a:rPr lang="fr-FR" sz="3200" b="1" dirty="0">
                <a:solidFill>
                  <a:srgbClr val="00B050"/>
                </a:solidFill>
                <a:latin typeface="ComicSansMS" panose="030F0702030302020204" pitchFamily="66" charset="0"/>
              </a:rPr>
              <a:t>Nœud</a:t>
            </a:r>
            <a:endParaRPr lang="fr-FR" sz="3200" dirty="0"/>
          </a:p>
        </p:txBody>
      </p:sp>
      <p:sp>
        <p:nvSpPr>
          <p:cNvPr id="13" name="ZoneTexte 12">
            <a:extLst>
              <a:ext uri="{FF2B5EF4-FFF2-40B4-BE49-F238E27FC236}">
                <a16:creationId xmlns:a16="http://schemas.microsoft.com/office/drawing/2014/main" id="{30169699-6EF9-0FE0-8D79-DAE7A3B6960F}"/>
              </a:ext>
            </a:extLst>
          </p:cNvPr>
          <p:cNvSpPr txBox="1"/>
          <p:nvPr/>
        </p:nvSpPr>
        <p:spPr>
          <a:xfrm>
            <a:off x="6399952" y="4837430"/>
            <a:ext cx="2404951" cy="584775"/>
          </a:xfrm>
          <a:prstGeom prst="rect">
            <a:avLst/>
          </a:prstGeom>
          <a:noFill/>
        </p:spPr>
        <p:txBody>
          <a:bodyPr wrap="square">
            <a:spAutoFit/>
          </a:bodyPr>
          <a:lstStyle/>
          <a:p>
            <a:r>
              <a:rPr lang="fr-FR" sz="3200" b="1" dirty="0">
                <a:solidFill>
                  <a:srgbClr val="00B050"/>
                </a:solidFill>
                <a:latin typeface="ComicSansMS" panose="030F0702030302020204" pitchFamily="66" charset="0"/>
              </a:rPr>
              <a:t>Internœud</a:t>
            </a:r>
            <a:endParaRPr lang="fr-FR" sz="3200" dirty="0"/>
          </a:p>
        </p:txBody>
      </p:sp>
      <p:sp>
        <p:nvSpPr>
          <p:cNvPr id="4" name="ZoneTexte 3">
            <a:extLst>
              <a:ext uri="{FF2B5EF4-FFF2-40B4-BE49-F238E27FC236}">
                <a16:creationId xmlns:a16="http://schemas.microsoft.com/office/drawing/2014/main" id="{D23B055B-885D-5020-B920-8C7F66EFC95F}"/>
              </a:ext>
            </a:extLst>
          </p:cNvPr>
          <p:cNvSpPr txBox="1"/>
          <p:nvPr/>
        </p:nvSpPr>
        <p:spPr>
          <a:xfrm>
            <a:off x="7349837" y="1054176"/>
            <a:ext cx="4807526" cy="584775"/>
          </a:xfrm>
          <a:prstGeom prst="rect">
            <a:avLst/>
          </a:prstGeom>
          <a:noFill/>
        </p:spPr>
        <p:txBody>
          <a:bodyPr wrap="square">
            <a:spAutoFit/>
          </a:bodyPr>
          <a:lstStyle/>
          <a:p>
            <a:r>
              <a:rPr lang="fr-FR" sz="3200" b="1" dirty="0">
                <a:solidFill>
                  <a:srgbClr val="00B050"/>
                </a:solidFill>
                <a:latin typeface="ComicSansMS" panose="030F0702030302020204" pitchFamily="66" charset="0"/>
              </a:rPr>
              <a:t>Nœud</a:t>
            </a:r>
            <a:endParaRPr lang="fr-FR" sz="3200" dirty="0"/>
          </a:p>
        </p:txBody>
      </p:sp>
    </p:spTree>
    <p:extLst>
      <p:ext uri="{BB962C8B-B14F-4D97-AF65-F5344CB8AC3E}">
        <p14:creationId xmlns:p14="http://schemas.microsoft.com/office/powerpoint/2010/main" val="3008699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id="{6FF08465-C785-A2C4-63F6-45F03E7BEBEC}"/>
              </a:ext>
            </a:extLst>
          </p:cNvPr>
          <p:cNvSpPr txBox="1"/>
          <p:nvPr/>
        </p:nvSpPr>
        <p:spPr>
          <a:xfrm>
            <a:off x="350093" y="188779"/>
            <a:ext cx="7748451" cy="492443"/>
          </a:xfrm>
          <a:prstGeom prst="rect">
            <a:avLst/>
          </a:prstGeom>
        </p:spPr>
        <p:txBody>
          <a:bodyPr wrap="square" lIns="0" tIns="0" rIns="0" bIns="0" rtlCol="0" anchor="t">
            <a:spAutoFit/>
          </a:bodyPr>
          <a:lstStyle/>
          <a:p>
            <a:pPr>
              <a:tabLst>
                <a:tab pos="439738" algn="l"/>
              </a:tabLst>
            </a:pPr>
            <a:r>
              <a:rPr lang="fr-FR" sz="3200" dirty="0">
                <a:solidFill>
                  <a:srgbClr val="3333CC"/>
                </a:solidFill>
                <a:latin typeface="ComicSansMS" panose="030F0702030302020204" pitchFamily="66" charset="0"/>
              </a:rPr>
              <a:t>Conduction nerveuse motrice standard	</a:t>
            </a:r>
          </a:p>
        </p:txBody>
      </p:sp>
      <p:sp>
        <p:nvSpPr>
          <p:cNvPr id="3" name="ZoneTexte 2">
            <a:extLst>
              <a:ext uri="{FF2B5EF4-FFF2-40B4-BE49-F238E27FC236}">
                <a16:creationId xmlns:a16="http://schemas.microsoft.com/office/drawing/2014/main" id="{4B6D9AF1-8B0E-278A-8B93-0C921D92FF88}"/>
              </a:ext>
            </a:extLst>
          </p:cNvPr>
          <p:cNvSpPr txBox="1"/>
          <p:nvPr/>
        </p:nvSpPr>
        <p:spPr>
          <a:xfrm>
            <a:off x="532674" y="1154706"/>
            <a:ext cx="4572000" cy="2031325"/>
          </a:xfrm>
          <a:prstGeom prst="rect">
            <a:avLst/>
          </a:prstGeom>
          <a:noFill/>
        </p:spPr>
        <p:txBody>
          <a:bodyPr wrap="square">
            <a:spAutoFit/>
          </a:bodyPr>
          <a:lstStyle/>
          <a:p>
            <a:pPr marL="285750" indent="-285750">
              <a:buFont typeface="Arial" panose="020B0604020202020204" pitchFamily="34" charset="0"/>
              <a:buChar char="•"/>
            </a:pPr>
            <a:r>
              <a:rPr lang="fr-FR" sz="1800" dirty="0">
                <a:solidFill>
                  <a:srgbClr val="3333CC"/>
                </a:solidFill>
                <a:latin typeface="ComicSansMS" panose="030F0702030302020204" pitchFamily="66" charset="0"/>
              </a:rPr>
              <a:t>Stimulation de surface</a:t>
            </a:r>
            <a:br>
              <a:rPr lang="fr-FR" sz="1800" dirty="0">
                <a:solidFill>
                  <a:srgbClr val="3333CC"/>
                </a:solidFill>
                <a:latin typeface="ComicSansMS" panose="030F0702030302020204" pitchFamily="66" charset="0"/>
              </a:rPr>
            </a:br>
            <a:r>
              <a:rPr lang="fr-FR" sz="1800" dirty="0">
                <a:latin typeface="ComicSansMS" panose="030F0702030302020204" pitchFamily="66" charset="0"/>
              </a:rPr>
              <a:t>- nerf moteur</a:t>
            </a:r>
            <a:br>
              <a:rPr lang="fr-FR" sz="1800" dirty="0">
                <a:latin typeface="ComicSansMS" panose="030F0702030302020204" pitchFamily="66" charset="0"/>
              </a:rPr>
            </a:br>
            <a:r>
              <a:rPr lang="fr-FR" sz="1800" dirty="0">
                <a:latin typeface="ComicSansMS" panose="030F0702030302020204" pitchFamily="66" charset="0"/>
              </a:rPr>
              <a:t>- en un site où le nerf est superficiel</a:t>
            </a:r>
            <a:br>
              <a:rPr lang="fr-FR" sz="1800" dirty="0">
                <a:latin typeface="ComicSansMS" panose="030F0702030302020204" pitchFamily="66" charset="0"/>
              </a:rPr>
            </a:br>
            <a:r>
              <a:rPr lang="fr-FR" sz="1800" dirty="0">
                <a:latin typeface="ComicSansMS" panose="030F0702030302020204" pitchFamily="66" charset="0"/>
              </a:rPr>
              <a:t>- ex. nerf médian au poignet</a:t>
            </a:r>
          </a:p>
          <a:p>
            <a:pPr marL="285750" indent="-285750">
              <a:buFont typeface="Arial" panose="020B0604020202020204" pitchFamily="34" charset="0"/>
              <a:buChar char="•"/>
            </a:pPr>
            <a:r>
              <a:rPr lang="fr-FR" dirty="0">
                <a:solidFill>
                  <a:srgbClr val="3333CC"/>
                </a:solidFill>
                <a:latin typeface="ComicSansMS" panose="030F0702030302020204" pitchFamily="66" charset="0"/>
              </a:rPr>
              <a:t>Détection de surface</a:t>
            </a:r>
            <a:br>
              <a:rPr lang="fr-FR" dirty="0">
                <a:solidFill>
                  <a:srgbClr val="3333CC"/>
                </a:solidFill>
                <a:latin typeface="ComicSansMS" panose="030F0702030302020204" pitchFamily="66" charset="0"/>
              </a:rPr>
            </a:br>
            <a:r>
              <a:rPr lang="fr-FR" dirty="0">
                <a:latin typeface="ComicSansMS" panose="030F0702030302020204" pitchFamily="66" charset="0"/>
              </a:rPr>
              <a:t>- muscle innervé par ce nerf</a:t>
            </a:r>
            <a:br>
              <a:rPr lang="fr-FR" dirty="0">
                <a:latin typeface="ComicSansMS" panose="030F0702030302020204" pitchFamily="66" charset="0"/>
              </a:rPr>
            </a:br>
            <a:r>
              <a:rPr lang="fr-FR" dirty="0">
                <a:latin typeface="ComicSansMS" panose="030F0702030302020204" pitchFamily="66" charset="0"/>
              </a:rPr>
              <a:t>- ex. éminence thénar</a:t>
            </a:r>
            <a:endParaRPr lang="fr-FR" dirty="0"/>
          </a:p>
        </p:txBody>
      </p:sp>
      <p:grpSp>
        <p:nvGrpSpPr>
          <p:cNvPr id="61" name="Groupe 60">
            <a:extLst>
              <a:ext uri="{FF2B5EF4-FFF2-40B4-BE49-F238E27FC236}">
                <a16:creationId xmlns:a16="http://schemas.microsoft.com/office/drawing/2014/main" id="{41747DDF-0498-FE5F-3E96-E85794A1E9F6}"/>
              </a:ext>
            </a:extLst>
          </p:cNvPr>
          <p:cNvGrpSpPr/>
          <p:nvPr/>
        </p:nvGrpSpPr>
        <p:grpSpPr>
          <a:xfrm>
            <a:off x="3455801" y="4724745"/>
            <a:ext cx="812711" cy="837405"/>
            <a:chOff x="848630" y="4263571"/>
            <a:chExt cx="1023257" cy="947280"/>
          </a:xfrm>
        </p:grpSpPr>
        <p:grpSp>
          <p:nvGrpSpPr>
            <p:cNvPr id="14" name="Groupe 13">
              <a:extLst>
                <a:ext uri="{FF2B5EF4-FFF2-40B4-BE49-F238E27FC236}">
                  <a16:creationId xmlns:a16="http://schemas.microsoft.com/office/drawing/2014/main" id="{8CEC9B08-CF76-FF6C-F907-62F8C39CCD10}"/>
                </a:ext>
              </a:extLst>
            </p:cNvPr>
            <p:cNvGrpSpPr/>
            <p:nvPr/>
          </p:nvGrpSpPr>
          <p:grpSpPr>
            <a:xfrm>
              <a:off x="848630" y="4263571"/>
              <a:ext cx="1023257" cy="947280"/>
              <a:chOff x="751114" y="4430486"/>
              <a:chExt cx="1023257" cy="1023257"/>
            </a:xfrm>
          </p:grpSpPr>
          <p:sp>
            <p:nvSpPr>
              <p:cNvPr id="7" name="Rectangle 6">
                <a:extLst>
                  <a:ext uri="{FF2B5EF4-FFF2-40B4-BE49-F238E27FC236}">
                    <a16:creationId xmlns:a16="http://schemas.microsoft.com/office/drawing/2014/main" id="{DF028002-8AA9-A9C1-2EC1-5A956E8B99DE}"/>
                  </a:ext>
                </a:extLst>
              </p:cNvPr>
              <p:cNvSpPr/>
              <p:nvPr/>
            </p:nvSpPr>
            <p:spPr>
              <a:xfrm>
                <a:off x="751114" y="4430486"/>
                <a:ext cx="1023257" cy="1023257"/>
              </a:xfrm>
              <a:prstGeom prst="rect">
                <a:avLst/>
              </a:prstGeom>
              <a:solidFill>
                <a:srgbClr val="00B05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3E18EED6-2B20-6DDC-C847-A85CDD041A5D}"/>
                  </a:ext>
                </a:extLst>
              </p:cNvPr>
              <p:cNvSpPr/>
              <p:nvPr/>
            </p:nvSpPr>
            <p:spPr>
              <a:xfrm>
                <a:off x="996950" y="4652051"/>
                <a:ext cx="533400" cy="5588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52" name="ZoneTexte 51">
              <a:extLst>
                <a:ext uri="{FF2B5EF4-FFF2-40B4-BE49-F238E27FC236}">
                  <a16:creationId xmlns:a16="http://schemas.microsoft.com/office/drawing/2014/main" id="{79C853F5-D39A-841F-2DEA-24A4E39CABE6}"/>
                </a:ext>
              </a:extLst>
            </p:cNvPr>
            <p:cNvSpPr txBox="1"/>
            <p:nvPr/>
          </p:nvSpPr>
          <p:spPr>
            <a:xfrm>
              <a:off x="1114718" y="4519945"/>
              <a:ext cx="503664" cy="369332"/>
            </a:xfrm>
            <a:prstGeom prst="rect">
              <a:avLst/>
            </a:prstGeom>
            <a:noFill/>
          </p:spPr>
          <p:txBody>
            <a:bodyPr wrap="none" rtlCol="0">
              <a:spAutoFit/>
            </a:bodyPr>
            <a:lstStyle/>
            <a:p>
              <a:pPr algn="ctr"/>
              <a:r>
                <a:rPr lang="fr-FR" sz="1800" b="1" dirty="0">
                  <a:solidFill>
                    <a:schemeClr val="bg1"/>
                  </a:solidFill>
                </a:rPr>
                <a:t>Na</a:t>
              </a:r>
              <a:r>
                <a:rPr lang="fr-FR" sz="1800" b="1" baseline="-25000" dirty="0">
                  <a:solidFill>
                    <a:schemeClr val="bg1"/>
                  </a:solidFill>
                </a:rPr>
                <a:t>t</a:t>
              </a:r>
            </a:p>
          </p:txBody>
        </p:sp>
      </p:grpSp>
      <p:grpSp>
        <p:nvGrpSpPr>
          <p:cNvPr id="62" name="Groupe 61">
            <a:extLst>
              <a:ext uri="{FF2B5EF4-FFF2-40B4-BE49-F238E27FC236}">
                <a16:creationId xmlns:a16="http://schemas.microsoft.com/office/drawing/2014/main" id="{A3AF3D5F-49C4-7B61-1945-089312989DB6}"/>
              </a:ext>
            </a:extLst>
          </p:cNvPr>
          <p:cNvGrpSpPr/>
          <p:nvPr/>
        </p:nvGrpSpPr>
        <p:grpSpPr>
          <a:xfrm>
            <a:off x="4410366" y="4724745"/>
            <a:ext cx="812712" cy="837405"/>
            <a:chOff x="1991544" y="4263571"/>
            <a:chExt cx="1023257" cy="936616"/>
          </a:xfrm>
        </p:grpSpPr>
        <p:grpSp>
          <p:nvGrpSpPr>
            <p:cNvPr id="15" name="Groupe 14">
              <a:extLst>
                <a:ext uri="{FF2B5EF4-FFF2-40B4-BE49-F238E27FC236}">
                  <a16:creationId xmlns:a16="http://schemas.microsoft.com/office/drawing/2014/main" id="{CC0BC137-1170-CB19-F52A-FF330F54DA91}"/>
                </a:ext>
              </a:extLst>
            </p:cNvPr>
            <p:cNvGrpSpPr/>
            <p:nvPr/>
          </p:nvGrpSpPr>
          <p:grpSpPr>
            <a:xfrm>
              <a:off x="1991544" y="4263571"/>
              <a:ext cx="1023257" cy="936616"/>
              <a:chOff x="751114" y="4430486"/>
              <a:chExt cx="1023257" cy="1023257"/>
            </a:xfrm>
          </p:grpSpPr>
          <p:sp>
            <p:nvSpPr>
              <p:cNvPr id="16" name="Rectangle 15">
                <a:extLst>
                  <a:ext uri="{FF2B5EF4-FFF2-40B4-BE49-F238E27FC236}">
                    <a16:creationId xmlns:a16="http://schemas.microsoft.com/office/drawing/2014/main" id="{98E6BB1E-10FE-CA0D-C886-20BD667C8763}"/>
                  </a:ext>
                </a:extLst>
              </p:cNvPr>
              <p:cNvSpPr/>
              <p:nvPr/>
            </p:nvSpPr>
            <p:spPr>
              <a:xfrm>
                <a:off x="751114" y="4430486"/>
                <a:ext cx="1023257" cy="1023257"/>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6583A41C-BDE0-8982-F5B0-6165A1B2C731}"/>
                  </a:ext>
                </a:extLst>
              </p:cNvPr>
              <p:cNvSpPr/>
              <p:nvPr/>
            </p:nvSpPr>
            <p:spPr>
              <a:xfrm>
                <a:off x="825499" y="4511674"/>
                <a:ext cx="873125" cy="885825"/>
              </a:xfrm>
              <a:prstGeom prst="ellipse">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53" name="ZoneTexte 52">
              <a:extLst>
                <a:ext uri="{FF2B5EF4-FFF2-40B4-BE49-F238E27FC236}">
                  <a16:creationId xmlns:a16="http://schemas.microsoft.com/office/drawing/2014/main" id="{3DBFED68-0790-199C-74F0-3A1525AF3D2E}"/>
                </a:ext>
              </a:extLst>
            </p:cNvPr>
            <p:cNvSpPr txBox="1"/>
            <p:nvPr/>
          </p:nvSpPr>
          <p:spPr>
            <a:xfrm>
              <a:off x="2257632" y="4519945"/>
              <a:ext cx="503664" cy="369332"/>
            </a:xfrm>
            <a:prstGeom prst="rect">
              <a:avLst/>
            </a:prstGeom>
            <a:noFill/>
          </p:spPr>
          <p:txBody>
            <a:bodyPr wrap="none" rtlCol="0">
              <a:spAutoFit/>
            </a:bodyPr>
            <a:lstStyle/>
            <a:p>
              <a:pPr algn="ctr"/>
              <a:r>
                <a:rPr lang="fr-FR" sz="1800" b="1" dirty="0">
                  <a:solidFill>
                    <a:schemeClr val="bg1"/>
                  </a:solidFill>
                </a:rPr>
                <a:t>Na</a:t>
              </a:r>
              <a:r>
                <a:rPr lang="fr-FR" sz="1800" b="1" baseline="-25000" dirty="0">
                  <a:solidFill>
                    <a:schemeClr val="bg1"/>
                  </a:solidFill>
                </a:rPr>
                <a:t>t</a:t>
              </a:r>
            </a:p>
          </p:txBody>
        </p:sp>
      </p:grpSp>
      <p:grpSp>
        <p:nvGrpSpPr>
          <p:cNvPr id="63" name="Groupe 62">
            <a:extLst>
              <a:ext uri="{FF2B5EF4-FFF2-40B4-BE49-F238E27FC236}">
                <a16:creationId xmlns:a16="http://schemas.microsoft.com/office/drawing/2014/main" id="{F752E286-C00C-09B3-7797-202FB3841FEA}"/>
              </a:ext>
            </a:extLst>
          </p:cNvPr>
          <p:cNvGrpSpPr/>
          <p:nvPr/>
        </p:nvGrpSpPr>
        <p:grpSpPr>
          <a:xfrm>
            <a:off x="5363353" y="4720621"/>
            <a:ext cx="812712" cy="837405"/>
            <a:chOff x="3134458" y="4299687"/>
            <a:chExt cx="1023257" cy="921105"/>
          </a:xfrm>
        </p:grpSpPr>
        <p:grpSp>
          <p:nvGrpSpPr>
            <p:cNvPr id="23" name="Groupe 22">
              <a:extLst>
                <a:ext uri="{FF2B5EF4-FFF2-40B4-BE49-F238E27FC236}">
                  <a16:creationId xmlns:a16="http://schemas.microsoft.com/office/drawing/2014/main" id="{1E5C10E8-6940-86E9-ADB6-8EF720BC6CE3}"/>
                </a:ext>
              </a:extLst>
            </p:cNvPr>
            <p:cNvGrpSpPr/>
            <p:nvPr/>
          </p:nvGrpSpPr>
          <p:grpSpPr>
            <a:xfrm>
              <a:off x="3134458" y="4299687"/>
              <a:ext cx="1023257" cy="921105"/>
              <a:chOff x="3013981" y="4430486"/>
              <a:chExt cx="1023257" cy="1023257"/>
            </a:xfrm>
          </p:grpSpPr>
          <p:grpSp>
            <p:nvGrpSpPr>
              <p:cNvPr id="18" name="Groupe 17">
                <a:extLst>
                  <a:ext uri="{FF2B5EF4-FFF2-40B4-BE49-F238E27FC236}">
                    <a16:creationId xmlns:a16="http://schemas.microsoft.com/office/drawing/2014/main" id="{3AECB51D-26DA-395C-59BF-BF15990A7EF1}"/>
                  </a:ext>
                </a:extLst>
              </p:cNvPr>
              <p:cNvGrpSpPr/>
              <p:nvPr/>
            </p:nvGrpSpPr>
            <p:grpSpPr>
              <a:xfrm>
                <a:off x="3013981" y="4430486"/>
                <a:ext cx="1023257" cy="1023257"/>
                <a:chOff x="751114" y="4430486"/>
                <a:chExt cx="1023257" cy="1023257"/>
              </a:xfrm>
            </p:grpSpPr>
            <p:sp>
              <p:nvSpPr>
                <p:cNvPr id="19" name="Rectangle 18">
                  <a:extLst>
                    <a:ext uri="{FF2B5EF4-FFF2-40B4-BE49-F238E27FC236}">
                      <a16:creationId xmlns:a16="http://schemas.microsoft.com/office/drawing/2014/main" id="{C79C6BBE-8CB9-C989-ABCC-565D32A5DB39}"/>
                    </a:ext>
                  </a:extLst>
                </p:cNvPr>
                <p:cNvSpPr/>
                <p:nvPr/>
              </p:nvSpPr>
              <p:spPr>
                <a:xfrm>
                  <a:off x="751114" y="4430486"/>
                  <a:ext cx="1023257" cy="1023257"/>
                </a:xfrm>
                <a:prstGeom prst="rect">
                  <a:avLst/>
                </a:prstGeom>
                <a:solidFill>
                  <a:srgbClr val="00B050"/>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C5D99280-484A-1F01-47DA-5987CF62B98C}"/>
                    </a:ext>
                  </a:extLst>
                </p:cNvPr>
                <p:cNvSpPr/>
                <p:nvPr/>
              </p:nvSpPr>
              <p:spPr>
                <a:xfrm>
                  <a:off x="993775" y="4664752"/>
                  <a:ext cx="537484" cy="546099"/>
                </a:xfrm>
                <a:prstGeom prst="ellipse">
                  <a:avLst/>
                </a:prstGeom>
                <a:solidFill>
                  <a:srgbClr val="00B050"/>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21" name="Larme 20">
                <a:extLst>
                  <a:ext uri="{FF2B5EF4-FFF2-40B4-BE49-F238E27FC236}">
                    <a16:creationId xmlns:a16="http://schemas.microsoft.com/office/drawing/2014/main" id="{143B956B-CF15-7A0E-EA8E-B3F23584EFA4}"/>
                  </a:ext>
                </a:extLst>
              </p:cNvPr>
              <p:cNvSpPr/>
              <p:nvPr/>
            </p:nvSpPr>
            <p:spPr>
              <a:xfrm>
                <a:off x="3429229" y="5080503"/>
                <a:ext cx="62139" cy="136525"/>
              </a:xfrm>
              <a:prstGeom prst="teardrop">
                <a:avLst>
                  <a:gd name="adj" fmla="val 115278"/>
                </a:avLst>
              </a:prstGeom>
              <a:solidFill>
                <a:srgbClr val="FF0000"/>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Larme 21">
                <a:extLst>
                  <a:ext uri="{FF2B5EF4-FFF2-40B4-BE49-F238E27FC236}">
                    <a16:creationId xmlns:a16="http://schemas.microsoft.com/office/drawing/2014/main" id="{6C30E391-1D67-8EFF-F24B-DE5CAA5E9084}"/>
                  </a:ext>
                </a:extLst>
              </p:cNvPr>
              <p:cNvSpPr/>
              <p:nvPr/>
            </p:nvSpPr>
            <p:spPr>
              <a:xfrm flipV="1">
                <a:off x="3460298" y="4657091"/>
                <a:ext cx="62139" cy="136523"/>
              </a:xfrm>
              <a:prstGeom prst="teardrop">
                <a:avLst>
                  <a:gd name="adj" fmla="val 115278"/>
                </a:avLst>
              </a:prstGeom>
              <a:solidFill>
                <a:srgbClr val="FF0000"/>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4" name="ZoneTexte 53">
              <a:extLst>
                <a:ext uri="{FF2B5EF4-FFF2-40B4-BE49-F238E27FC236}">
                  <a16:creationId xmlns:a16="http://schemas.microsoft.com/office/drawing/2014/main" id="{EFBAC615-5D75-23EC-6ADD-ACF50726B623}"/>
                </a:ext>
              </a:extLst>
            </p:cNvPr>
            <p:cNvSpPr txBox="1"/>
            <p:nvPr/>
          </p:nvSpPr>
          <p:spPr>
            <a:xfrm>
              <a:off x="3391082" y="4535611"/>
              <a:ext cx="503664" cy="369332"/>
            </a:xfrm>
            <a:prstGeom prst="rect">
              <a:avLst/>
            </a:prstGeom>
            <a:noFill/>
          </p:spPr>
          <p:txBody>
            <a:bodyPr wrap="none" rtlCol="0">
              <a:spAutoFit/>
            </a:bodyPr>
            <a:lstStyle/>
            <a:p>
              <a:pPr algn="ctr"/>
              <a:r>
                <a:rPr lang="fr-FR" sz="1800" b="1" dirty="0">
                  <a:solidFill>
                    <a:schemeClr val="bg1"/>
                  </a:solidFill>
                </a:rPr>
                <a:t>Na</a:t>
              </a:r>
              <a:r>
                <a:rPr lang="fr-FR" sz="1800" b="1" baseline="-25000" dirty="0">
                  <a:solidFill>
                    <a:schemeClr val="bg1"/>
                  </a:solidFill>
                </a:rPr>
                <a:t>t</a:t>
              </a:r>
            </a:p>
          </p:txBody>
        </p:sp>
      </p:grpSp>
      <p:grpSp>
        <p:nvGrpSpPr>
          <p:cNvPr id="64" name="Groupe 63">
            <a:extLst>
              <a:ext uri="{FF2B5EF4-FFF2-40B4-BE49-F238E27FC236}">
                <a16:creationId xmlns:a16="http://schemas.microsoft.com/office/drawing/2014/main" id="{576AD64B-4F25-CC96-764E-8E6456C37D1D}"/>
              </a:ext>
            </a:extLst>
          </p:cNvPr>
          <p:cNvGrpSpPr/>
          <p:nvPr/>
        </p:nvGrpSpPr>
        <p:grpSpPr>
          <a:xfrm>
            <a:off x="6312783" y="4720621"/>
            <a:ext cx="812711" cy="847181"/>
            <a:chOff x="4288257" y="4299687"/>
            <a:chExt cx="1023257" cy="929621"/>
          </a:xfrm>
        </p:grpSpPr>
        <p:grpSp>
          <p:nvGrpSpPr>
            <p:cNvPr id="49" name="Groupe 48">
              <a:extLst>
                <a:ext uri="{FF2B5EF4-FFF2-40B4-BE49-F238E27FC236}">
                  <a16:creationId xmlns:a16="http://schemas.microsoft.com/office/drawing/2014/main" id="{E87B8F91-DDDA-1ED5-DDF9-54E3465D3113}"/>
                </a:ext>
              </a:extLst>
            </p:cNvPr>
            <p:cNvGrpSpPr/>
            <p:nvPr/>
          </p:nvGrpSpPr>
          <p:grpSpPr>
            <a:xfrm>
              <a:off x="4288257" y="4299687"/>
              <a:ext cx="1023257" cy="929621"/>
              <a:chOff x="751114" y="4430486"/>
              <a:chExt cx="1023257" cy="1023257"/>
            </a:xfrm>
          </p:grpSpPr>
          <p:sp>
            <p:nvSpPr>
              <p:cNvPr id="50" name="Rectangle 49">
                <a:extLst>
                  <a:ext uri="{FF2B5EF4-FFF2-40B4-BE49-F238E27FC236}">
                    <a16:creationId xmlns:a16="http://schemas.microsoft.com/office/drawing/2014/main" id="{76581409-8E6C-8FC2-2F8E-9A18078C0C72}"/>
                  </a:ext>
                </a:extLst>
              </p:cNvPr>
              <p:cNvSpPr/>
              <p:nvPr/>
            </p:nvSpPr>
            <p:spPr>
              <a:xfrm>
                <a:off x="751114" y="4430486"/>
                <a:ext cx="1023257" cy="1023257"/>
              </a:xfrm>
              <a:prstGeom prst="rect">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75E2F26F-6711-A987-7246-0B387C9F86B4}"/>
                  </a:ext>
                </a:extLst>
              </p:cNvPr>
              <p:cNvSpPr/>
              <p:nvPr/>
            </p:nvSpPr>
            <p:spPr>
              <a:xfrm>
                <a:off x="825499" y="4511674"/>
                <a:ext cx="873125" cy="885825"/>
              </a:xfrm>
              <a:prstGeom prst="ellipse">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55" name="ZoneTexte 54">
              <a:extLst>
                <a:ext uri="{FF2B5EF4-FFF2-40B4-BE49-F238E27FC236}">
                  <a16:creationId xmlns:a16="http://schemas.microsoft.com/office/drawing/2014/main" id="{2FDF8556-8314-BDA9-6DEE-22558AD0A88C}"/>
                </a:ext>
              </a:extLst>
            </p:cNvPr>
            <p:cNvSpPr txBox="1"/>
            <p:nvPr/>
          </p:nvSpPr>
          <p:spPr>
            <a:xfrm>
              <a:off x="4502916" y="4571691"/>
              <a:ext cx="534122" cy="369332"/>
            </a:xfrm>
            <a:prstGeom prst="rect">
              <a:avLst/>
            </a:prstGeom>
            <a:noFill/>
          </p:spPr>
          <p:txBody>
            <a:bodyPr wrap="none" rtlCol="0">
              <a:spAutoFit/>
            </a:bodyPr>
            <a:lstStyle/>
            <a:p>
              <a:pPr algn="ctr"/>
              <a:r>
                <a:rPr lang="fr-FR" sz="1800" b="1" dirty="0">
                  <a:solidFill>
                    <a:schemeClr val="bg1"/>
                  </a:solidFill>
                </a:rPr>
                <a:t>Na</a:t>
              </a:r>
              <a:r>
                <a:rPr lang="fr-FR" b="1" baseline="-25000" dirty="0">
                  <a:solidFill>
                    <a:schemeClr val="bg1"/>
                  </a:solidFill>
                </a:rPr>
                <a:t>p</a:t>
              </a:r>
              <a:endParaRPr lang="fr-FR" sz="1800" b="1" baseline="-25000" dirty="0">
                <a:solidFill>
                  <a:schemeClr val="bg1"/>
                </a:solidFill>
              </a:endParaRPr>
            </a:p>
          </p:txBody>
        </p:sp>
      </p:grpSp>
      <p:grpSp>
        <p:nvGrpSpPr>
          <p:cNvPr id="65" name="Groupe 64">
            <a:extLst>
              <a:ext uri="{FF2B5EF4-FFF2-40B4-BE49-F238E27FC236}">
                <a16:creationId xmlns:a16="http://schemas.microsoft.com/office/drawing/2014/main" id="{C25C7E33-F90B-6967-D2AF-4AF5E281B50C}"/>
              </a:ext>
            </a:extLst>
          </p:cNvPr>
          <p:cNvGrpSpPr/>
          <p:nvPr/>
        </p:nvGrpSpPr>
        <p:grpSpPr>
          <a:xfrm>
            <a:off x="7250700" y="4720621"/>
            <a:ext cx="812711" cy="850225"/>
            <a:chOff x="5420286" y="4299687"/>
            <a:chExt cx="1023257" cy="929621"/>
          </a:xfrm>
        </p:grpSpPr>
        <p:grpSp>
          <p:nvGrpSpPr>
            <p:cNvPr id="46" name="Groupe 45">
              <a:extLst>
                <a:ext uri="{FF2B5EF4-FFF2-40B4-BE49-F238E27FC236}">
                  <a16:creationId xmlns:a16="http://schemas.microsoft.com/office/drawing/2014/main" id="{1D115144-A552-D0DC-2771-9D9387EE06D2}"/>
                </a:ext>
              </a:extLst>
            </p:cNvPr>
            <p:cNvGrpSpPr/>
            <p:nvPr/>
          </p:nvGrpSpPr>
          <p:grpSpPr>
            <a:xfrm>
              <a:off x="5420286" y="4299687"/>
              <a:ext cx="1023257" cy="929621"/>
              <a:chOff x="751114" y="4430486"/>
              <a:chExt cx="1023257" cy="1023257"/>
            </a:xfrm>
          </p:grpSpPr>
          <p:sp>
            <p:nvSpPr>
              <p:cNvPr id="47" name="Rectangle 46">
                <a:extLst>
                  <a:ext uri="{FF2B5EF4-FFF2-40B4-BE49-F238E27FC236}">
                    <a16:creationId xmlns:a16="http://schemas.microsoft.com/office/drawing/2014/main" id="{3CDD8292-D714-C81F-4438-BFB31B19A604}"/>
                  </a:ext>
                </a:extLst>
              </p:cNvPr>
              <p:cNvSpPr/>
              <p:nvPr/>
            </p:nvSpPr>
            <p:spPr>
              <a:xfrm>
                <a:off x="751114" y="4430486"/>
                <a:ext cx="1023257" cy="1023257"/>
              </a:xfrm>
              <a:prstGeom prst="rect">
                <a:avLst/>
              </a:prstGeom>
              <a:solidFill>
                <a:srgbClr val="00B0F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a:extLst>
                  <a:ext uri="{FF2B5EF4-FFF2-40B4-BE49-F238E27FC236}">
                    <a16:creationId xmlns:a16="http://schemas.microsoft.com/office/drawing/2014/main" id="{C705F545-1DED-5901-FE50-6712600026C7}"/>
                  </a:ext>
                </a:extLst>
              </p:cNvPr>
              <p:cNvSpPr/>
              <p:nvPr/>
            </p:nvSpPr>
            <p:spPr>
              <a:xfrm>
                <a:off x="987185" y="4650200"/>
                <a:ext cx="543166" cy="568741"/>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56" name="ZoneTexte 55">
              <a:extLst>
                <a:ext uri="{FF2B5EF4-FFF2-40B4-BE49-F238E27FC236}">
                  <a16:creationId xmlns:a16="http://schemas.microsoft.com/office/drawing/2014/main" id="{FC2BD32E-D048-F862-297D-0F993E830E74}"/>
                </a:ext>
              </a:extLst>
            </p:cNvPr>
            <p:cNvSpPr txBox="1"/>
            <p:nvPr/>
          </p:nvSpPr>
          <p:spPr>
            <a:xfrm>
              <a:off x="5656357" y="4545820"/>
              <a:ext cx="534122" cy="369333"/>
            </a:xfrm>
            <a:prstGeom prst="rect">
              <a:avLst/>
            </a:prstGeom>
            <a:noFill/>
          </p:spPr>
          <p:txBody>
            <a:bodyPr wrap="none" rtlCol="0">
              <a:spAutoFit/>
            </a:bodyPr>
            <a:lstStyle/>
            <a:p>
              <a:pPr algn="ctr"/>
              <a:r>
                <a:rPr lang="fr-FR" sz="1800" b="1" dirty="0">
                  <a:solidFill>
                    <a:schemeClr val="bg1"/>
                  </a:solidFill>
                </a:rPr>
                <a:t>Na</a:t>
              </a:r>
              <a:r>
                <a:rPr lang="fr-FR" b="1" baseline="-25000" dirty="0">
                  <a:solidFill>
                    <a:schemeClr val="bg1"/>
                  </a:solidFill>
                </a:rPr>
                <a:t>p</a:t>
              </a:r>
              <a:endParaRPr lang="fr-FR" sz="1800" b="1" baseline="-25000" dirty="0">
                <a:solidFill>
                  <a:schemeClr val="bg1"/>
                </a:solidFill>
              </a:endParaRPr>
            </a:p>
          </p:txBody>
        </p:sp>
      </p:grpSp>
      <p:grpSp>
        <p:nvGrpSpPr>
          <p:cNvPr id="67" name="Groupe 66">
            <a:extLst>
              <a:ext uri="{FF2B5EF4-FFF2-40B4-BE49-F238E27FC236}">
                <a16:creationId xmlns:a16="http://schemas.microsoft.com/office/drawing/2014/main" id="{350FFBF9-80F1-25CC-76ED-697290473FD5}"/>
              </a:ext>
            </a:extLst>
          </p:cNvPr>
          <p:cNvGrpSpPr/>
          <p:nvPr/>
        </p:nvGrpSpPr>
        <p:grpSpPr>
          <a:xfrm>
            <a:off x="4405492" y="5694895"/>
            <a:ext cx="808850" cy="837405"/>
            <a:chOff x="3110666" y="5431671"/>
            <a:chExt cx="1023257" cy="923161"/>
          </a:xfrm>
        </p:grpSpPr>
        <p:grpSp>
          <p:nvGrpSpPr>
            <p:cNvPr id="30" name="Groupe 29">
              <a:extLst>
                <a:ext uri="{FF2B5EF4-FFF2-40B4-BE49-F238E27FC236}">
                  <a16:creationId xmlns:a16="http://schemas.microsoft.com/office/drawing/2014/main" id="{74226376-74E4-3E11-1C62-5B541BC1F169}"/>
                </a:ext>
              </a:extLst>
            </p:cNvPr>
            <p:cNvGrpSpPr/>
            <p:nvPr/>
          </p:nvGrpSpPr>
          <p:grpSpPr>
            <a:xfrm>
              <a:off x="3110666" y="5431671"/>
              <a:ext cx="1023257" cy="923161"/>
              <a:chOff x="751114" y="4430486"/>
              <a:chExt cx="1023257" cy="1023257"/>
            </a:xfrm>
            <a:solidFill>
              <a:srgbClr val="00B0F0"/>
            </a:solidFill>
          </p:grpSpPr>
          <p:sp>
            <p:nvSpPr>
              <p:cNvPr id="31" name="Rectangle 30">
                <a:extLst>
                  <a:ext uri="{FF2B5EF4-FFF2-40B4-BE49-F238E27FC236}">
                    <a16:creationId xmlns:a16="http://schemas.microsoft.com/office/drawing/2014/main" id="{C95812D7-6028-35EA-B19F-138468635342}"/>
                  </a:ext>
                </a:extLst>
              </p:cNvPr>
              <p:cNvSpPr/>
              <p:nvPr/>
            </p:nvSpPr>
            <p:spPr>
              <a:xfrm>
                <a:off x="751114" y="4430486"/>
                <a:ext cx="1023257" cy="1023257"/>
              </a:xfrm>
              <a:prstGeom prst="rect">
                <a:avLst/>
              </a:prstGeom>
              <a:solidFill>
                <a:srgbClr val="8562E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364ED3CE-AA4B-0AAF-33FF-AF00CC1CF070}"/>
                  </a:ext>
                </a:extLst>
              </p:cNvPr>
              <p:cNvSpPr/>
              <p:nvPr/>
            </p:nvSpPr>
            <p:spPr>
              <a:xfrm>
                <a:off x="996950" y="4652051"/>
                <a:ext cx="533400" cy="5588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dirty="0"/>
              </a:p>
            </p:txBody>
          </p:sp>
        </p:grpSp>
        <p:sp>
          <p:nvSpPr>
            <p:cNvPr id="57" name="ZoneTexte 56">
              <a:extLst>
                <a:ext uri="{FF2B5EF4-FFF2-40B4-BE49-F238E27FC236}">
                  <a16:creationId xmlns:a16="http://schemas.microsoft.com/office/drawing/2014/main" id="{EC1C37CE-14EA-56BB-EC56-4CF08A4E8739}"/>
                </a:ext>
              </a:extLst>
            </p:cNvPr>
            <p:cNvSpPr txBox="1"/>
            <p:nvPr/>
          </p:nvSpPr>
          <p:spPr>
            <a:xfrm>
              <a:off x="3437565" y="5688568"/>
              <a:ext cx="370551" cy="369332"/>
            </a:xfrm>
            <a:prstGeom prst="rect">
              <a:avLst/>
            </a:prstGeom>
            <a:noFill/>
          </p:spPr>
          <p:txBody>
            <a:bodyPr wrap="none" rtlCol="0">
              <a:spAutoFit/>
            </a:bodyPr>
            <a:lstStyle/>
            <a:p>
              <a:pPr algn="ctr"/>
              <a:r>
                <a:rPr lang="fr-FR" sz="1800" b="1" dirty="0">
                  <a:solidFill>
                    <a:schemeClr val="bg1"/>
                  </a:solidFill>
                </a:rPr>
                <a:t>K</a:t>
              </a:r>
              <a:r>
                <a:rPr lang="fr-FR" b="1" baseline="-25000" dirty="0">
                  <a:solidFill>
                    <a:schemeClr val="bg1"/>
                  </a:solidFill>
                </a:rPr>
                <a:t>s</a:t>
              </a:r>
              <a:endParaRPr lang="fr-FR" sz="1800" b="1" baseline="-25000" dirty="0">
                <a:solidFill>
                  <a:schemeClr val="bg1"/>
                </a:solidFill>
              </a:endParaRPr>
            </a:p>
          </p:txBody>
        </p:sp>
      </p:grpSp>
      <p:grpSp>
        <p:nvGrpSpPr>
          <p:cNvPr id="66" name="Groupe 65">
            <a:extLst>
              <a:ext uri="{FF2B5EF4-FFF2-40B4-BE49-F238E27FC236}">
                <a16:creationId xmlns:a16="http://schemas.microsoft.com/office/drawing/2014/main" id="{9A552A38-E8CF-426D-ACA7-0FEE3593F7C3}"/>
              </a:ext>
            </a:extLst>
          </p:cNvPr>
          <p:cNvGrpSpPr/>
          <p:nvPr/>
        </p:nvGrpSpPr>
        <p:grpSpPr>
          <a:xfrm>
            <a:off x="3459663" y="5694895"/>
            <a:ext cx="808850" cy="837405"/>
            <a:chOff x="852491" y="5343595"/>
            <a:chExt cx="1023257" cy="936616"/>
          </a:xfrm>
        </p:grpSpPr>
        <p:grpSp>
          <p:nvGrpSpPr>
            <p:cNvPr id="27" name="Groupe 26">
              <a:extLst>
                <a:ext uri="{FF2B5EF4-FFF2-40B4-BE49-F238E27FC236}">
                  <a16:creationId xmlns:a16="http://schemas.microsoft.com/office/drawing/2014/main" id="{78DC7B21-A2DC-311E-55F4-ABD94153D9C3}"/>
                </a:ext>
              </a:extLst>
            </p:cNvPr>
            <p:cNvGrpSpPr/>
            <p:nvPr/>
          </p:nvGrpSpPr>
          <p:grpSpPr>
            <a:xfrm>
              <a:off x="852491" y="5343595"/>
              <a:ext cx="1023257" cy="936616"/>
              <a:chOff x="751114" y="4430486"/>
              <a:chExt cx="1023257" cy="1023257"/>
            </a:xfrm>
            <a:solidFill>
              <a:srgbClr val="00B0F0"/>
            </a:solidFill>
          </p:grpSpPr>
          <p:sp>
            <p:nvSpPr>
              <p:cNvPr id="28" name="Rectangle 27">
                <a:extLst>
                  <a:ext uri="{FF2B5EF4-FFF2-40B4-BE49-F238E27FC236}">
                    <a16:creationId xmlns:a16="http://schemas.microsoft.com/office/drawing/2014/main" id="{BA1FDDBB-F9BA-A5BF-DAE9-15589F602359}"/>
                  </a:ext>
                </a:extLst>
              </p:cNvPr>
              <p:cNvSpPr/>
              <p:nvPr/>
            </p:nvSpPr>
            <p:spPr>
              <a:xfrm>
                <a:off x="751114" y="4430486"/>
                <a:ext cx="1023257" cy="1023257"/>
              </a:xfrm>
              <a:prstGeom prst="rect">
                <a:avLst/>
              </a:prstGeom>
              <a:solidFill>
                <a:srgbClr val="8562E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33AC93A5-B439-0C28-62EA-BC829195BFDB}"/>
                  </a:ext>
                </a:extLst>
              </p:cNvPr>
              <p:cNvSpPr/>
              <p:nvPr/>
            </p:nvSpPr>
            <p:spPr>
              <a:xfrm>
                <a:off x="825499" y="4511674"/>
                <a:ext cx="873125" cy="885825"/>
              </a:xfrm>
              <a:prstGeom prst="ellipse">
                <a:avLst/>
              </a:prstGeom>
              <a:solidFill>
                <a:srgbClr val="8562E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58" name="ZoneTexte 57">
              <a:extLst>
                <a:ext uri="{FF2B5EF4-FFF2-40B4-BE49-F238E27FC236}">
                  <a16:creationId xmlns:a16="http://schemas.microsoft.com/office/drawing/2014/main" id="{13BEDC11-9FFA-854F-9A5A-E0A3441D42F5}"/>
                </a:ext>
              </a:extLst>
            </p:cNvPr>
            <p:cNvSpPr txBox="1"/>
            <p:nvPr/>
          </p:nvSpPr>
          <p:spPr>
            <a:xfrm>
              <a:off x="1185135" y="5629595"/>
              <a:ext cx="370551" cy="369332"/>
            </a:xfrm>
            <a:prstGeom prst="rect">
              <a:avLst/>
            </a:prstGeom>
            <a:noFill/>
          </p:spPr>
          <p:txBody>
            <a:bodyPr wrap="none" rtlCol="0">
              <a:spAutoFit/>
            </a:bodyPr>
            <a:lstStyle/>
            <a:p>
              <a:pPr algn="ctr"/>
              <a:r>
                <a:rPr lang="fr-FR" sz="1800" b="1" dirty="0">
                  <a:solidFill>
                    <a:schemeClr val="bg1"/>
                  </a:solidFill>
                </a:rPr>
                <a:t>K</a:t>
              </a:r>
              <a:r>
                <a:rPr lang="fr-FR" b="1" baseline="-25000" dirty="0">
                  <a:solidFill>
                    <a:schemeClr val="bg1"/>
                  </a:solidFill>
                </a:rPr>
                <a:t>s</a:t>
              </a:r>
              <a:endParaRPr lang="fr-FR" sz="1800" b="1" baseline="-25000" dirty="0">
                <a:solidFill>
                  <a:schemeClr val="bg1"/>
                </a:solidFill>
              </a:endParaRPr>
            </a:p>
          </p:txBody>
        </p:sp>
      </p:grpSp>
      <p:grpSp>
        <p:nvGrpSpPr>
          <p:cNvPr id="68" name="Groupe 67">
            <a:extLst>
              <a:ext uri="{FF2B5EF4-FFF2-40B4-BE49-F238E27FC236}">
                <a16:creationId xmlns:a16="http://schemas.microsoft.com/office/drawing/2014/main" id="{A867A013-C5D0-AD60-3659-32ABBE2548C4}"/>
              </a:ext>
            </a:extLst>
          </p:cNvPr>
          <p:cNvGrpSpPr/>
          <p:nvPr/>
        </p:nvGrpSpPr>
        <p:grpSpPr>
          <a:xfrm>
            <a:off x="5348605" y="5699305"/>
            <a:ext cx="808851" cy="832996"/>
            <a:chOff x="4257468" y="5412740"/>
            <a:chExt cx="1023257" cy="929621"/>
          </a:xfrm>
        </p:grpSpPr>
        <p:grpSp>
          <p:nvGrpSpPr>
            <p:cNvPr id="34" name="Groupe 33">
              <a:extLst>
                <a:ext uri="{FF2B5EF4-FFF2-40B4-BE49-F238E27FC236}">
                  <a16:creationId xmlns:a16="http://schemas.microsoft.com/office/drawing/2014/main" id="{0ED89197-96EA-F9E1-AB23-83CAB66FA312}"/>
                </a:ext>
              </a:extLst>
            </p:cNvPr>
            <p:cNvGrpSpPr/>
            <p:nvPr/>
          </p:nvGrpSpPr>
          <p:grpSpPr>
            <a:xfrm>
              <a:off x="4257468" y="5412740"/>
              <a:ext cx="1023257" cy="929621"/>
              <a:chOff x="751114" y="4430486"/>
              <a:chExt cx="1023257" cy="1023257"/>
            </a:xfrm>
            <a:solidFill>
              <a:srgbClr val="00B0F0"/>
            </a:solidFill>
          </p:grpSpPr>
          <p:sp>
            <p:nvSpPr>
              <p:cNvPr id="35" name="Rectangle 34">
                <a:extLst>
                  <a:ext uri="{FF2B5EF4-FFF2-40B4-BE49-F238E27FC236}">
                    <a16:creationId xmlns:a16="http://schemas.microsoft.com/office/drawing/2014/main" id="{D5F15FB6-1DBC-2A44-7101-9D5E2651AB6C}"/>
                  </a:ext>
                </a:extLst>
              </p:cNvPr>
              <p:cNvSpPr/>
              <p:nvPr/>
            </p:nvSpPr>
            <p:spPr>
              <a:xfrm>
                <a:off x="751114" y="4430486"/>
                <a:ext cx="1023257" cy="1023257"/>
              </a:xfrm>
              <a:prstGeom prst="rect">
                <a:avLst/>
              </a:prstGeom>
              <a:solidFill>
                <a:srgbClr val="FF2B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4BD3C892-126D-1CD1-FF60-5031DF1B5244}"/>
                  </a:ext>
                </a:extLst>
              </p:cNvPr>
              <p:cNvSpPr/>
              <p:nvPr/>
            </p:nvSpPr>
            <p:spPr>
              <a:xfrm>
                <a:off x="825499" y="4511674"/>
                <a:ext cx="873125" cy="885825"/>
              </a:xfrm>
              <a:prstGeom prst="ellipse">
                <a:avLst/>
              </a:prstGeom>
              <a:solidFill>
                <a:srgbClr val="FF2B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59" name="ZoneTexte 58">
              <a:extLst>
                <a:ext uri="{FF2B5EF4-FFF2-40B4-BE49-F238E27FC236}">
                  <a16:creationId xmlns:a16="http://schemas.microsoft.com/office/drawing/2014/main" id="{E820F46B-B1A4-E2B5-2B8D-3B813D4F62CD}"/>
                </a:ext>
              </a:extLst>
            </p:cNvPr>
            <p:cNvSpPr txBox="1"/>
            <p:nvPr/>
          </p:nvSpPr>
          <p:spPr>
            <a:xfrm>
              <a:off x="4591388" y="5695667"/>
              <a:ext cx="355417" cy="369332"/>
            </a:xfrm>
            <a:prstGeom prst="rect">
              <a:avLst/>
            </a:prstGeom>
            <a:noFill/>
          </p:spPr>
          <p:txBody>
            <a:bodyPr wrap="none" rtlCol="0">
              <a:spAutoFit/>
            </a:bodyPr>
            <a:lstStyle/>
            <a:p>
              <a:pPr algn="ctr"/>
              <a:r>
                <a:rPr lang="fr-FR" sz="1800" b="1" dirty="0">
                  <a:solidFill>
                    <a:schemeClr val="bg1"/>
                  </a:solidFill>
                </a:rPr>
                <a:t>K</a:t>
              </a:r>
              <a:r>
                <a:rPr lang="fr-FR" b="1" baseline="-25000" dirty="0">
                  <a:solidFill>
                    <a:schemeClr val="bg1"/>
                  </a:solidFill>
                </a:rPr>
                <a:t>f</a:t>
              </a:r>
              <a:endParaRPr lang="fr-FR" sz="1800" b="1" baseline="-25000" dirty="0">
                <a:solidFill>
                  <a:schemeClr val="bg1"/>
                </a:solidFill>
              </a:endParaRPr>
            </a:p>
          </p:txBody>
        </p:sp>
      </p:grpSp>
      <p:grpSp>
        <p:nvGrpSpPr>
          <p:cNvPr id="69" name="Groupe 68">
            <a:extLst>
              <a:ext uri="{FF2B5EF4-FFF2-40B4-BE49-F238E27FC236}">
                <a16:creationId xmlns:a16="http://schemas.microsoft.com/office/drawing/2014/main" id="{C90CA8AE-B594-853D-029D-7D5199514A28}"/>
              </a:ext>
            </a:extLst>
          </p:cNvPr>
          <p:cNvGrpSpPr/>
          <p:nvPr/>
        </p:nvGrpSpPr>
        <p:grpSpPr>
          <a:xfrm>
            <a:off x="6291719" y="5702961"/>
            <a:ext cx="808851" cy="847181"/>
            <a:chOff x="3684548" y="5351661"/>
            <a:chExt cx="1023257" cy="929621"/>
          </a:xfrm>
        </p:grpSpPr>
        <p:grpSp>
          <p:nvGrpSpPr>
            <p:cNvPr id="40" name="Groupe 39">
              <a:extLst>
                <a:ext uri="{FF2B5EF4-FFF2-40B4-BE49-F238E27FC236}">
                  <a16:creationId xmlns:a16="http://schemas.microsoft.com/office/drawing/2014/main" id="{A5A9D2D1-68A1-699F-77F3-9C1E466720EB}"/>
                </a:ext>
              </a:extLst>
            </p:cNvPr>
            <p:cNvGrpSpPr/>
            <p:nvPr/>
          </p:nvGrpSpPr>
          <p:grpSpPr>
            <a:xfrm>
              <a:off x="3684548" y="5351661"/>
              <a:ext cx="1023257" cy="929621"/>
              <a:chOff x="751114" y="4430486"/>
              <a:chExt cx="1023257" cy="1023257"/>
            </a:xfrm>
            <a:solidFill>
              <a:srgbClr val="00B0F0"/>
            </a:solidFill>
          </p:grpSpPr>
          <p:sp>
            <p:nvSpPr>
              <p:cNvPr id="41" name="Rectangle 40">
                <a:extLst>
                  <a:ext uri="{FF2B5EF4-FFF2-40B4-BE49-F238E27FC236}">
                    <a16:creationId xmlns:a16="http://schemas.microsoft.com/office/drawing/2014/main" id="{EC2DB688-D4D3-6ED5-0D86-0788147F63C5}"/>
                  </a:ext>
                </a:extLst>
              </p:cNvPr>
              <p:cNvSpPr/>
              <p:nvPr/>
            </p:nvSpPr>
            <p:spPr>
              <a:xfrm>
                <a:off x="751114" y="4430486"/>
                <a:ext cx="1023257" cy="1023257"/>
              </a:xfrm>
              <a:prstGeom prst="rect">
                <a:avLst/>
              </a:prstGeom>
              <a:solidFill>
                <a:srgbClr val="FF2BF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7715BA4D-2F10-EA4B-3B40-0EC5A928BA23}"/>
                  </a:ext>
                </a:extLst>
              </p:cNvPr>
              <p:cNvSpPr/>
              <p:nvPr/>
            </p:nvSpPr>
            <p:spPr>
              <a:xfrm>
                <a:off x="996950" y="4652051"/>
                <a:ext cx="533400" cy="558800"/>
              </a:xfrm>
              <a:prstGeom prst="ellipse">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60" name="ZoneTexte 59">
              <a:extLst>
                <a:ext uri="{FF2B5EF4-FFF2-40B4-BE49-F238E27FC236}">
                  <a16:creationId xmlns:a16="http://schemas.microsoft.com/office/drawing/2014/main" id="{7644AA81-7E1C-95CB-00C5-DE3686354C41}"/>
                </a:ext>
              </a:extLst>
            </p:cNvPr>
            <p:cNvSpPr txBox="1"/>
            <p:nvPr/>
          </p:nvSpPr>
          <p:spPr>
            <a:xfrm>
              <a:off x="4018467" y="5612892"/>
              <a:ext cx="355417" cy="369332"/>
            </a:xfrm>
            <a:prstGeom prst="rect">
              <a:avLst/>
            </a:prstGeom>
            <a:noFill/>
          </p:spPr>
          <p:txBody>
            <a:bodyPr wrap="none" rtlCol="0">
              <a:spAutoFit/>
            </a:bodyPr>
            <a:lstStyle/>
            <a:p>
              <a:pPr algn="ctr"/>
              <a:r>
                <a:rPr lang="fr-FR" sz="1800" b="1" dirty="0">
                  <a:solidFill>
                    <a:schemeClr val="bg1"/>
                  </a:solidFill>
                </a:rPr>
                <a:t>K</a:t>
              </a:r>
              <a:r>
                <a:rPr lang="fr-FR" b="1" baseline="-25000" dirty="0">
                  <a:solidFill>
                    <a:schemeClr val="bg1"/>
                  </a:solidFill>
                </a:rPr>
                <a:t>f</a:t>
              </a:r>
              <a:endParaRPr lang="fr-FR" sz="1800" b="1" baseline="-25000" dirty="0">
                <a:solidFill>
                  <a:schemeClr val="bg1"/>
                </a:solidFill>
              </a:endParaRPr>
            </a:p>
          </p:txBody>
        </p:sp>
      </p:grpSp>
      <p:grpSp>
        <p:nvGrpSpPr>
          <p:cNvPr id="70" name="Groupe 69">
            <a:extLst>
              <a:ext uri="{FF2B5EF4-FFF2-40B4-BE49-F238E27FC236}">
                <a16:creationId xmlns:a16="http://schemas.microsoft.com/office/drawing/2014/main" id="{857F786E-49FC-9261-AC88-705B4961A312}"/>
              </a:ext>
            </a:extLst>
          </p:cNvPr>
          <p:cNvGrpSpPr/>
          <p:nvPr/>
        </p:nvGrpSpPr>
        <p:grpSpPr>
          <a:xfrm>
            <a:off x="8177947" y="5703294"/>
            <a:ext cx="808851" cy="847181"/>
            <a:chOff x="3684548" y="5351661"/>
            <a:chExt cx="1023257" cy="929621"/>
          </a:xfrm>
          <a:solidFill>
            <a:srgbClr val="0070C0"/>
          </a:solidFill>
        </p:grpSpPr>
        <p:grpSp>
          <p:nvGrpSpPr>
            <p:cNvPr id="71" name="Groupe 70">
              <a:extLst>
                <a:ext uri="{FF2B5EF4-FFF2-40B4-BE49-F238E27FC236}">
                  <a16:creationId xmlns:a16="http://schemas.microsoft.com/office/drawing/2014/main" id="{2DA87EE1-8D67-C09B-D363-98793E304C32}"/>
                </a:ext>
              </a:extLst>
            </p:cNvPr>
            <p:cNvGrpSpPr/>
            <p:nvPr/>
          </p:nvGrpSpPr>
          <p:grpSpPr>
            <a:xfrm>
              <a:off x="3684548" y="5351661"/>
              <a:ext cx="1023257" cy="929621"/>
              <a:chOff x="751114" y="4430486"/>
              <a:chExt cx="1023257" cy="1023257"/>
            </a:xfrm>
            <a:grpFill/>
          </p:grpSpPr>
          <p:sp>
            <p:nvSpPr>
              <p:cNvPr id="73" name="Rectangle 72">
                <a:extLst>
                  <a:ext uri="{FF2B5EF4-FFF2-40B4-BE49-F238E27FC236}">
                    <a16:creationId xmlns:a16="http://schemas.microsoft.com/office/drawing/2014/main" id="{2EEA9FE4-A02E-85E4-DA28-E68FB52054AD}"/>
                  </a:ext>
                </a:extLst>
              </p:cNvPr>
              <p:cNvSpPr/>
              <p:nvPr/>
            </p:nvSpPr>
            <p:spPr>
              <a:xfrm>
                <a:off x="751114" y="4430486"/>
                <a:ext cx="1023257" cy="1023257"/>
              </a:xfrm>
              <a:prstGeom prst="rect">
                <a:avLst/>
              </a:prstGeom>
              <a:gr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a:extLst>
                  <a:ext uri="{FF2B5EF4-FFF2-40B4-BE49-F238E27FC236}">
                    <a16:creationId xmlns:a16="http://schemas.microsoft.com/office/drawing/2014/main" id="{76E3D687-3C16-1A85-511C-6C05951B76BF}"/>
                  </a:ext>
                </a:extLst>
              </p:cNvPr>
              <p:cNvSpPr/>
              <p:nvPr/>
            </p:nvSpPr>
            <p:spPr>
              <a:xfrm>
                <a:off x="996950" y="4652051"/>
                <a:ext cx="533400" cy="5588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72" name="ZoneTexte 71">
              <a:extLst>
                <a:ext uri="{FF2B5EF4-FFF2-40B4-BE49-F238E27FC236}">
                  <a16:creationId xmlns:a16="http://schemas.microsoft.com/office/drawing/2014/main" id="{69459863-AC40-E2AE-6E84-773BECF03DB0}"/>
                </a:ext>
              </a:extLst>
            </p:cNvPr>
            <p:cNvSpPr txBox="1"/>
            <p:nvPr/>
          </p:nvSpPr>
          <p:spPr>
            <a:xfrm>
              <a:off x="3988111" y="5576587"/>
              <a:ext cx="416129" cy="405272"/>
            </a:xfrm>
            <a:prstGeom prst="rect">
              <a:avLst/>
            </a:prstGeom>
            <a:noFill/>
            <a:ln w="25400">
              <a:noFill/>
            </a:ln>
          </p:spPr>
          <p:txBody>
            <a:bodyPr wrap="none" rtlCol="0">
              <a:spAutoFit/>
            </a:bodyPr>
            <a:lstStyle/>
            <a:p>
              <a:pPr algn="ctr"/>
              <a:r>
                <a:rPr lang="fr-FR" sz="1800" b="1" dirty="0" err="1">
                  <a:solidFill>
                    <a:schemeClr val="bg1"/>
                  </a:solidFill>
                </a:rPr>
                <a:t>I</a:t>
              </a:r>
              <a:r>
                <a:rPr lang="fr-FR" b="1" baseline="-25000" dirty="0" err="1">
                  <a:solidFill>
                    <a:schemeClr val="bg1"/>
                  </a:solidFill>
                </a:rPr>
                <a:t>h</a:t>
              </a:r>
              <a:endParaRPr lang="fr-FR" sz="1800" b="1" baseline="-25000" dirty="0">
                <a:solidFill>
                  <a:schemeClr val="bg1"/>
                </a:solidFill>
              </a:endParaRPr>
            </a:p>
          </p:txBody>
        </p:sp>
      </p:grpSp>
      <p:grpSp>
        <p:nvGrpSpPr>
          <p:cNvPr id="75" name="Groupe 74">
            <a:extLst>
              <a:ext uri="{FF2B5EF4-FFF2-40B4-BE49-F238E27FC236}">
                <a16:creationId xmlns:a16="http://schemas.microsoft.com/office/drawing/2014/main" id="{0E9F5738-1C54-02E1-BD83-393864CAADD0}"/>
              </a:ext>
            </a:extLst>
          </p:cNvPr>
          <p:cNvGrpSpPr/>
          <p:nvPr/>
        </p:nvGrpSpPr>
        <p:grpSpPr>
          <a:xfrm>
            <a:off x="7245881" y="5702961"/>
            <a:ext cx="808851" cy="847181"/>
            <a:chOff x="3684548" y="5351661"/>
            <a:chExt cx="1023257" cy="929621"/>
          </a:xfrm>
          <a:solidFill>
            <a:srgbClr val="0070C0"/>
          </a:solidFill>
        </p:grpSpPr>
        <p:grpSp>
          <p:nvGrpSpPr>
            <p:cNvPr id="76" name="Groupe 75">
              <a:extLst>
                <a:ext uri="{FF2B5EF4-FFF2-40B4-BE49-F238E27FC236}">
                  <a16:creationId xmlns:a16="http://schemas.microsoft.com/office/drawing/2014/main" id="{07C49497-CEDC-511C-0DB3-6CD1FEA3ED41}"/>
                </a:ext>
              </a:extLst>
            </p:cNvPr>
            <p:cNvGrpSpPr/>
            <p:nvPr/>
          </p:nvGrpSpPr>
          <p:grpSpPr>
            <a:xfrm>
              <a:off x="3684548" y="5351661"/>
              <a:ext cx="1023257" cy="929621"/>
              <a:chOff x="751114" y="4430486"/>
              <a:chExt cx="1023257" cy="1023257"/>
            </a:xfrm>
            <a:grpFill/>
          </p:grpSpPr>
          <p:sp>
            <p:nvSpPr>
              <p:cNvPr id="78" name="Rectangle 77">
                <a:extLst>
                  <a:ext uri="{FF2B5EF4-FFF2-40B4-BE49-F238E27FC236}">
                    <a16:creationId xmlns:a16="http://schemas.microsoft.com/office/drawing/2014/main" id="{159676A7-C525-5DFB-89C6-C911DBDEEAB8}"/>
                  </a:ext>
                </a:extLst>
              </p:cNvPr>
              <p:cNvSpPr/>
              <p:nvPr/>
            </p:nvSpPr>
            <p:spPr>
              <a:xfrm>
                <a:off x="751114" y="4430486"/>
                <a:ext cx="1023257" cy="1023257"/>
              </a:xfrm>
              <a:prstGeom prst="rect">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Ellipse 78">
                <a:extLst>
                  <a:ext uri="{FF2B5EF4-FFF2-40B4-BE49-F238E27FC236}">
                    <a16:creationId xmlns:a16="http://schemas.microsoft.com/office/drawing/2014/main" id="{CAB06579-E23A-CB81-68F6-56EE2C2B2183}"/>
                  </a:ext>
                </a:extLst>
              </p:cNvPr>
              <p:cNvSpPr/>
              <p:nvPr/>
            </p:nvSpPr>
            <p:spPr>
              <a:xfrm>
                <a:off x="870850" y="4557344"/>
                <a:ext cx="815376" cy="773511"/>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77" name="ZoneTexte 76">
              <a:extLst>
                <a:ext uri="{FF2B5EF4-FFF2-40B4-BE49-F238E27FC236}">
                  <a16:creationId xmlns:a16="http://schemas.microsoft.com/office/drawing/2014/main" id="{A82F982A-DAD1-AA2B-DA14-4186925D2C8B}"/>
                </a:ext>
              </a:extLst>
            </p:cNvPr>
            <p:cNvSpPr txBox="1"/>
            <p:nvPr/>
          </p:nvSpPr>
          <p:spPr>
            <a:xfrm>
              <a:off x="3874963" y="5576952"/>
              <a:ext cx="659501" cy="405272"/>
            </a:xfrm>
            <a:prstGeom prst="rect">
              <a:avLst/>
            </a:prstGeom>
            <a:noFill/>
            <a:ln w="25400">
              <a:noFill/>
            </a:ln>
          </p:spPr>
          <p:txBody>
            <a:bodyPr wrap="square" rtlCol="0">
              <a:spAutoFit/>
            </a:bodyPr>
            <a:lstStyle/>
            <a:p>
              <a:pPr algn="ctr"/>
              <a:r>
                <a:rPr lang="fr-FR" sz="1800" b="1" dirty="0" err="1">
                  <a:solidFill>
                    <a:schemeClr val="bg1"/>
                  </a:solidFill>
                </a:rPr>
                <a:t>I</a:t>
              </a:r>
              <a:r>
                <a:rPr lang="fr-FR" b="1" baseline="-25000" dirty="0" err="1">
                  <a:solidFill>
                    <a:schemeClr val="bg1"/>
                  </a:solidFill>
                </a:rPr>
                <a:t>h</a:t>
              </a:r>
              <a:endParaRPr lang="fr-FR" sz="1800" b="1" baseline="-25000" dirty="0">
                <a:solidFill>
                  <a:schemeClr val="bg1"/>
                </a:solidFill>
              </a:endParaRPr>
            </a:p>
          </p:txBody>
        </p:sp>
      </p:grpSp>
      <p:pic>
        <p:nvPicPr>
          <p:cNvPr id="2" name="Picture 5">
            <a:extLst>
              <a:ext uri="{FF2B5EF4-FFF2-40B4-BE49-F238E27FC236}">
                <a16:creationId xmlns:a16="http://schemas.microsoft.com/office/drawing/2014/main" id="{9AEFCC49-04EF-A6C6-5FA3-5B9F5F9FD8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6534" y="943717"/>
            <a:ext cx="2088198" cy="314246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 name="Forme libre 3">
            <a:extLst>
              <a:ext uri="{FF2B5EF4-FFF2-40B4-BE49-F238E27FC236}">
                <a16:creationId xmlns:a16="http://schemas.microsoft.com/office/drawing/2014/main" id="{314E5498-F022-7622-381F-16BAABDE1708}"/>
              </a:ext>
            </a:extLst>
          </p:cNvPr>
          <p:cNvSpPr/>
          <p:nvPr/>
        </p:nvSpPr>
        <p:spPr>
          <a:xfrm>
            <a:off x="350093" y="3917334"/>
            <a:ext cx="531670" cy="2035546"/>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orme libre 5">
            <a:extLst>
              <a:ext uri="{FF2B5EF4-FFF2-40B4-BE49-F238E27FC236}">
                <a16:creationId xmlns:a16="http://schemas.microsoft.com/office/drawing/2014/main" id="{42D120C1-4C06-014E-C66D-E6F1280FA567}"/>
              </a:ext>
            </a:extLst>
          </p:cNvPr>
          <p:cNvSpPr/>
          <p:nvPr/>
        </p:nvSpPr>
        <p:spPr>
          <a:xfrm>
            <a:off x="2149343" y="4885697"/>
            <a:ext cx="531670" cy="947106"/>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9" name="ZoneTexte 8">
            <a:extLst>
              <a:ext uri="{FF2B5EF4-FFF2-40B4-BE49-F238E27FC236}">
                <a16:creationId xmlns:a16="http://schemas.microsoft.com/office/drawing/2014/main" id="{27A154E4-4E9C-BE09-1160-844738ECDAAD}"/>
              </a:ext>
            </a:extLst>
          </p:cNvPr>
          <p:cNvSpPr txBox="1"/>
          <p:nvPr/>
        </p:nvSpPr>
        <p:spPr>
          <a:xfrm>
            <a:off x="127874" y="3382932"/>
            <a:ext cx="1973269" cy="369332"/>
          </a:xfrm>
          <a:prstGeom prst="rect">
            <a:avLst/>
          </a:prstGeom>
          <a:noFill/>
        </p:spPr>
        <p:txBody>
          <a:bodyPr wrap="square">
            <a:spAutoFit/>
          </a:bodyPr>
          <a:lstStyle/>
          <a:p>
            <a:r>
              <a:rPr lang="fr-FR" dirty="0">
                <a:solidFill>
                  <a:srgbClr val="3333CC"/>
                </a:solidFill>
                <a:latin typeface="ComicSansMS" panose="030F0702030302020204" pitchFamily="66" charset="0"/>
              </a:rPr>
              <a:t>PAGM maximal </a:t>
            </a:r>
            <a:endParaRPr lang="fr-FR" dirty="0"/>
          </a:p>
        </p:txBody>
      </p:sp>
      <p:sp>
        <p:nvSpPr>
          <p:cNvPr id="11" name="ZoneTexte 10">
            <a:extLst>
              <a:ext uri="{FF2B5EF4-FFF2-40B4-BE49-F238E27FC236}">
                <a16:creationId xmlns:a16="http://schemas.microsoft.com/office/drawing/2014/main" id="{0656951C-D200-64E7-F5B4-C8112250B71A}"/>
              </a:ext>
            </a:extLst>
          </p:cNvPr>
          <p:cNvSpPr txBox="1"/>
          <p:nvPr/>
        </p:nvSpPr>
        <p:spPr>
          <a:xfrm>
            <a:off x="1900238" y="3385398"/>
            <a:ext cx="6926229" cy="1200329"/>
          </a:xfrm>
          <a:prstGeom prst="rect">
            <a:avLst/>
          </a:prstGeom>
          <a:noFill/>
        </p:spPr>
        <p:txBody>
          <a:bodyPr wrap="square">
            <a:spAutoFit/>
          </a:bodyPr>
          <a:lstStyle/>
          <a:p>
            <a:r>
              <a:rPr lang="fr-FR" b="1" dirty="0">
                <a:solidFill>
                  <a:srgbClr val="FF0000"/>
                </a:solidFill>
                <a:latin typeface="ComicSansMS" panose="030F0702030302020204" pitchFamily="66" charset="0"/>
              </a:rPr>
              <a:t>Cible</a:t>
            </a:r>
          </a:p>
          <a:p>
            <a:pPr>
              <a:tabLst>
                <a:tab pos="220663" algn="l"/>
              </a:tabLst>
            </a:pPr>
            <a:r>
              <a:rPr lang="fr-FR" dirty="0">
                <a:solidFill>
                  <a:srgbClr val="3333CC"/>
                </a:solidFill>
                <a:latin typeface="ComicSansMS" panose="030F0702030302020204" pitchFamily="66" charset="0"/>
              </a:rPr>
              <a:t>- 	Seuil d’amplitude</a:t>
            </a:r>
            <a:br>
              <a:rPr lang="fr-FR" dirty="0">
                <a:solidFill>
                  <a:srgbClr val="3333CC"/>
                </a:solidFill>
                <a:latin typeface="ComicSansMS" panose="030F0702030302020204" pitchFamily="66" charset="0"/>
              </a:rPr>
            </a:br>
            <a:r>
              <a:rPr lang="fr-FR" dirty="0">
                <a:solidFill>
                  <a:srgbClr val="3333CC"/>
                </a:solidFill>
                <a:latin typeface="ComicSansMS" panose="030F0702030302020204" pitchFamily="66" charset="0"/>
              </a:rPr>
              <a:t>- 	Intensité pour atteindre la cible</a:t>
            </a:r>
            <a:br>
              <a:rPr lang="fr-FR" dirty="0">
                <a:solidFill>
                  <a:srgbClr val="3333CC"/>
                </a:solidFill>
                <a:latin typeface="ComicSansMS" panose="030F0702030302020204" pitchFamily="66" charset="0"/>
              </a:rPr>
            </a:br>
            <a:r>
              <a:rPr lang="fr-FR" dirty="0">
                <a:solidFill>
                  <a:srgbClr val="3333CC"/>
                </a:solidFill>
                <a:latin typeface="ComicSansMS" panose="030F0702030302020204" pitchFamily="66" charset="0"/>
              </a:rPr>
              <a:t>	= seuil d’intensité qui reflète le potentiel de membrane</a:t>
            </a:r>
            <a:endParaRPr lang="fr-FR" dirty="0"/>
          </a:p>
        </p:txBody>
      </p:sp>
    </p:spTree>
    <p:extLst>
      <p:ext uri="{BB962C8B-B14F-4D97-AF65-F5344CB8AC3E}">
        <p14:creationId xmlns:p14="http://schemas.microsoft.com/office/powerpoint/2010/main" val="2170980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226569"/>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Les débuts de la neurophysiologie clinique</a:t>
            </a:r>
          </a:p>
          <a:p>
            <a:pPr algn="ctr"/>
            <a:endParaRPr lang="fr-FR" sz="3200" dirty="0">
              <a:solidFill>
                <a:srgbClr val="3333CC"/>
              </a:solidFill>
              <a:latin typeface="ComicSansMS" panose="030F0702030302020204" pitchFamily="66" charset="0"/>
            </a:endParaRPr>
          </a:p>
        </p:txBody>
      </p:sp>
      <p:pic>
        <p:nvPicPr>
          <p:cNvPr id="2" name="Picture 2">
            <a:extLst>
              <a:ext uri="{FF2B5EF4-FFF2-40B4-BE49-F238E27FC236}">
                <a16:creationId xmlns:a16="http://schemas.microsoft.com/office/drawing/2014/main" id="{A08229F8-9BDE-1A62-6D10-3D84C15FA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706" t="6567" r="76344" b="39388"/>
          <a:stretch>
            <a:fillRect/>
          </a:stretch>
        </p:blipFill>
        <p:spPr bwMode="auto">
          <a:xfrm>
            <a:off x="770537" y="1199567"/>
            <a:ext cx="2746375" cy="395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5">
            <a:extLst>
              <a:ext uri="{FF2B5EF4-FFF2-40B4-BE49-F238E27FC236}">
                <a16:creationId xmlns:a16="http://schemas.microsoft.com/office/drawing/2014/main" id="{BDC3A434-709B-EF8C-19E3-EA7CB84185F2}"/>
              </a:ext>
            </a:extLst>
          </p:cNvPr>
          <p:cNvSpPr txBox="1">
            <a:spLocks noChangeArrowheads="1"/>
          </p:cNvSpPr>
          <p:nvPr/>
        </p:nvSpPr>
        <p:spPr bwMode="auto">
          <a:xfrm>
            <a:off x="697512" y="5358817"/>
            <a:ext cx="2952750" cy="954107"/>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y-GB" altLang="en-US" sz="2000" i="1" dirty="0">
                <a:solidFill>
                  <a:srgbClr val="003399"/>
                </a:solidFill>
                <a:latin typeface="Comic Sans MS" panose="030F0902030302020204" pitchFamily="66" charset="0"/>
              </a:rPr>
              <a:t>Louis Lapicque</a:t>
            </a:r>
          </a:p>
          <a:p>
            <a:pPr algn="ctr" eaLnBrk="1" hangingPunct="1">
              <a:spcBef>
                <a:spcPct val="0"/>
              </a:spcBef>
              <a:buFontTx/>
              <a:buNone/>
            </a:pPr>
            <a:r>
              <a:rPr lang="cy-GB" altLang="en-US" sz="1800" i="1" dirty="0">
                <a:solidFill>
                  <a:srgbClr val="003399"/>
                </a:solidFill>
                <a:latin typeface="Comic Sans MS" panose="030F0902030302020204" pitchFamily="66" charset="0"/>
              </a:rPr>
              <a:t>1866 – 1952</a:t>
            </a:r>
          </a:p>
          <a:p>
            <a:pPr algn="ctr" eaLnBrk="1" hangingPunct="1">
              <a:spcBef>
                <a:spcPct val="0"/>
              </a:spcBef>
              <a:buFontTx/>
              <a:buNone/>
            </a:pPr>
            <a:r>
              <a:rPr lang="cy-GB" altLang="en-US" sz="1800" i="1" dirty="0">
                <a:solidFill>
                  <a:srgbClr val="FF0000"/>
                </a:solidFill>
                <a:latin typeface="Comic Sans MS" panose="030F0902030302020204" pitchFamily="66" charset="0"/>
              </a:rPr>
              <a:t>Sorbonne</a:t>
            </a:r>
            <a:r>
              <a:rPr lang="cy-GB" altLang="en-US" sz="1800" i="1" dirty="0">
                <a:solidFill>
                  <a:srgbClr val="003399"/>
                </a:solidFill>
                <a:latin typeface="Comic Sans MS" panose="030F0902030302020204" pitchFamily="66" charset="0"/>
              </a:rPr>
              <a:t>, Paris</a:t>
            </a:r>
            <a:endParaRPr lang="en-US" altLang="en-US" sz="1800" i="1" dirty="0">
              <a:solidFill>
                <a:srgbClr val="003399"/>
              </a:solidFill>
              <a:latin typeface="Comic Sans MS" panose="030F0902030302020204" pitchFamily="66" charset="0"/>
            </a:endParaRPr>
          </a:p>
        </p:txBody>
      </p:sp>
      <p:pic>
        <p:nvPicPr>
          <p:cNvPr id="6" name="Picture 7">
            <a:extLst>
              <a:ext uri="{FF2B5EF4-FFF2-40B4-BE49-F238E27FC236}">
                <a16:creationId xmlns:a16="http://schemas.microsoft.com/office/drawing/2014/main" id="{18D5305D-5275-F751-7429-72B0B2AD6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9025" y="1178929"/>
            <a:ext cx="2492375" cy="306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8">
            <a:extLst>
              <a:ext uri="{FF2B5EF4-FFF2-40B4-BE49-F238E27FC236}">
                <a16:creationId xmlns:a16="http://schemas.microsoft.com/office/drawing/2014/main" id="{4837655D-DB5A-FB3C-23B2-2456FA022E4A}"/>
              </a:ext>
            </a:extLst>
          </p:cNvPr>
          <p:cNvSpPr txBox="1">
            <a:spLocks noChangeArrowheads="1"/>
          </p:cNvSpPr>
          <p:nvPr/>
        </p:nvSpPr>
        <p:spPr bwMode="auto">
          <a:xfrm>
            <a:off x="6467460" y="1312070"/>
            <a:ext cx="2606661" cy="2462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y-GB" altLang="en-US" sz="1400" dirty="0">
                <a:latin typeface="Comic Sans MS" panose="030F0902030302020204" pitchFamily="66" charset="0"/>
              </a:rPr>
              <a:t>En 1909, Lapicque définit:</a:t>
            </a:r>
          </a:p>
          <a:p>
            <a:pPr eaLnBrk="1" hangingPunct="1">
              <a:spcBef>
                <a:spcPct val="50000"/>
              </a:spcBef>
              <a:buFontTx/>
              <a:buNone/>
            </a:pPr>
            <a:r>
              <a:rPr lang="cy-GB" altLang="en-US" sz="1400" i="1" dirty="0">
                <a:solidFill>
                  <a:srgbClr val="3333CC"/>
                </a:solidFill>
                <a:latin typeface="ComicSansMS" panose="030F0702030302020204" pitchFamily="66" charset="0"/>
              </a:rPr>
              <a:t>Rhéobase</a:t>
            </a:r>
            <a:r>
              <a:rPr lang="cy-GB" altLang="en-US" sz="1400" dirty="0">
                <a:latin typeface="Comic Sans MS" panose="030F0902030302020204" pitchFamily="66" charset="0"/>
              </a:rPr>
              <a:t> = intensité d’un courant infiniment long pour atteindre un seuil d’amplitude</a:t>
            </a:r>
          </a:p>
          <a:p>
            <a:pPr eaLnBrk="1" hangingPunct="1">
              <a:spcBef>
                <a:spcPct val="50000"/>
              </a:spcBef>
              <a:buFontTx/>
              <a:buNone/>
            </a:pPr>
            <a:r>
              <a:rPr lang="cy-GB" altLang="en-US" sz="1400" i="1" dirty="0">
                <a:solidFill>
                  <a:srgbClr val="3333CC"/>
                </a:solidFill>
                <a:latin typeface="ComicSansMS" panose="030F0702030302020204" pitchFamily="66" charset="0"/>
              </a:rPr>
              <a:t>Chronaxie</a:t>
            </a:r>
            <a:r>
              <a:rPr lang="cy-GB" altLang="en-US" sz="1400" dirty="0">
                <a:latin typeface="Comic Sans MS" panose="030F0902030302020204" pitchFamily="66" charset="0"/>
              </a:rPr>
              <a:t> = durée d’un courant dont l’intensité est le double de la rhéobase pour atteindre un seuil d’amplitude</a:t>
            </a:r>
            <a:endParaRPr lang="en-US" altLang="en-US" sz="1400" dirty="0">
              <a:latin typeface="Comic Sans MS" panose="030F0902030302020204" pitchFamily="66" charset="0"/>
            </a:endParaRPr>
          </a:p>
        </p:txBody>
      </p:sp>
      <p:pic>
        <p:nvPicPr>
          <p:cNvPr id="8" name="Picture 3">
            <a:extLst>
              <a:ext uri="{FF2B5EF4-FFF2-40B4-BE49-F238E27FC236}">
                <a16:creationId xmlns:a16="http://schemas.microsoft.com/office/drawing/2014/main" id="{14C98A03-A7B5-5557-5562-5C8903C28E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1104" t="38910" r="6317" b="29596"/>
          <a:stretch>
            <a:fillRect/>
          </a:stretch>
        </p:blipFill>
        <p:spPr bwMode="auto">
          <a:xfrm>
            <a:off x="4891266" y="4552227"/>
            <a:ext cx="3091691" cy="2189162"/>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879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C9DE538-3127-F7C6-4E8D-896E0AC1BE72}"/>
              </a:ext>
            </a:extLst>
          </p:cNvPr>
          <p:cNvSpPr/>
          <p:nvPr/>
        </p:nvSpPr>
        <p:spPr>
          <a:xfrm>
            <a:off x="4668521" y="1119352"/>
            <a:ext cx="4488777" cy="35829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27781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1. Les courbes intensité-durée (</a:t>
            </a:r>
            <a:r>
              <a:rPr lang="fr-FR" sz="3200" dirty="0" err="1">
                <a:solidFill>
                  <a:srgbClr val="3333CC"/>
                </a:solidFill>
                <a:latin typeface="ComicSansMS" panose="030F0702030302020204" pitchFamily="66" charset="0"/>
              </a:rPr>
              <a:t>I-t</a:t>
            </a:r>
            <a:r>
              <a:rPr lang="fr-FR" sz="3200" dirty="0">
                <a:solidFill>
                  <a:srgbClr val="3333CC"/>
                </a:solidFill>
                <a:latin typeface="ComicSansMS" panose="030F0702030302020204" pitchFamily="66" charset="0"/>
              </a:rPr>
              <a:t>)</a:t>
            </a:r>
          </a:p>
          <a:p>
            <a:pPr algn="ctr"/>
            <a:endParaRPr lang="fr-FR" sz="3200" dirty="0">
              <a:solidFill>
                <a:srgbClr val="3333CC"/>
              </a:solidFill>
              <a:latin typeface="ComicSansMS" panose="030F0702030302020204" pitchFamily="66" charset="0"/>
            </a:endParaRPr>
          </a:p>
        </p:txBody>
      </p:sp>
      <p:pic>
        <p:nvPicPr>
          <p:cNvPr id="28" name="Image 27">
            <a:extLst>
              <a:ext uri="{FF2B5EF4-FFF2-40B4-BE49-F238E27FC236}">
                <a16:creationId xmlns:a16="http://schemas.microsoft.com/office/drawing/2014/main" id="{0CD8449D-5CB2-EC5D-D591-41FF87EB21F9}"/>
              </a:ext>
            </a:extLst>
          </p:cNvPr>
          <p:cNvPicPr>
            <a:picLocks noChangeAspect="1"/>
          </p:cNvPicPr>
          <p:nvPr/>
        </p:nvPicPr>
        <p:blipFill>
          <a:blip r:embed="rId2"/>
          <a:stretch>
            <a:fillRect/>
          </a:stretch>
        </p:blipFill>
        <p:spPr>
          <a:xfrm>
            <a:off x="434207" y="1119353"/>
            <a:ext cx="4137793" cy="5363806"/>
          </a:xfrm>
          <a:prstGeom prst="rect">
            <a:avLst/>
          </a:prstGeom>
        </p:spPr>
      </p:pic>
      <p:cxnSp>
        <p:nvCxnSpPr>
          <p:cNvPr id="30" name="Connecteur droit 29">
            <a:extLst>
              <a:ext uri="{FF2B5EF4-FFF2-40B4-BE49-F238E27FC236}">
                <a16:creationId xmlns:a16="http://schemas.microsoft.com/office/drawing/2014/main" id="{06A19230-C521-CCF8-CBDA-F20A325A29EA}"/>
              </a:ext>
            </a:extLst>
          </p:cNvPr>
          <p:cNvCxnSpPr/>
          <p:nvPr/>
        </p:nvCxnSpPr>
        <p:spPr>
          <a:xfrm>
            <a:off x="1255486" y="3135084"/>
            <a:ext cx="29899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ZoneTexte 31">
            <a:extLst>
              <a:ext uri="{FF2B5EF4-FFF2-40B4-BE49-F238E27FC236}">
                <a16:creationId xmlns:a16="http://schemas.microsoft.com/office/drawing/2014/main" id="{5B714A01-7739-A854-E702-9C2EFBC7188C}"/>
              </a:ext>
            </a:extLst>
          </p:cNvPr>
          <p:cNvSpPr txBox="1"/>
          <p:nvPr/>
        </p:nvSpPr>
        <p:spPr>
          <a:xfrm>
            <a:off x="850432" y="2950418"/>
            <a:ext cx="354254" cy="369332"/>
          </a:xfrm>
          <a:prstGeom prst="rect">
            <a:avLst/>
          </a:prstGeom>
          <a:noFill/>
        </p:spPr>
        <p:txBody>
          <a:bodyPr wrap="square">
            <a:spAutoFit/>
          </a:bodyPr>
          <a:lstStyle/>
          <a:p>
            <a:r>
              <a:rPr lang="cy-GB" altLang="en-US" sz="1800" i="1" dirty="0">
                <a:solidFill>
                  <a:srgbClr val="FF0000"/>
                </a:solidFill>
                <a:latin typeface="ComicSansMS" panose="030F0702030302020204" pitchFamily="66" charset="0"/>
              </a:rPr>
              <a:t>R</a:t>
            </a:r>
            <a:endParaRPr lang="fr-FR" dirty="0">
              <a:solidFill>
                <a:srgbClr val="FF0000"/>
              </a:solidFill>
            </a:endParaRPr>
          </a:p>
        </p:txBody>
      </p:sp>
      <p:cxnSp>
        <p:nvCxnSpPr>
          <p:cNvPr id="33" name="Connecteur droit 32">
            <a:extLst>
              <a:ext uri="{FF2B5EF4-FFF2-40B4-BE49-F238E27FC236}">
                <a16:creationId xmlns:a16="http://schemas.microsoft.com/office/drawing/2014/main" id="{429A12E4-E70F-EF0F-1D1F-657DB25C4A75}"/>
              </a:ext>
            </a:extLst>
          </p:cNvPr>
          <p:cNvCxnSpPr>
            <a:cxnSpLocks/>
          </p:cNvCxnSpPr>
          <p:nvPr/>
        </p:nvCxnSpPr>
        <p:spPr>
          <a:xfrm>
            <a:off x="1255486" y="2852055"/>
            <a:ext cx="56605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A38B5707-FE31-4588-9D4F-D81C2567BA0F}"/>
              </a:ext>
            </a:extLst>
          </p:cNvPr>
          <p:cNvCxnSpPr>
            <a:cxnSpLocks/>
          </p:cNvCxnSpPr>
          <p:nvPr/>
        </p:nvCxnSpPr>
        <p:spPr>
          <a:xfrm flipV="1">
            <a:off x="1828801" y="2846611"/>
            <a:ext cx="0" cy="55318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ZoneTexte 38">
            <a:extLst>
              <a:ext uri="{FF2B5EF4-FFF2-40B4-BE49-F238E27FC236}">
                <a16:creationId xmlns:a16="http://schemas.microsoft.com/office/drawing/2014/main" id="{263D987D-9303-FE69-1E0D-C7746A93D139}"/>
              </a:ext>
            </a:extLst>
          </p:cNvPr>
          <p:cNvSpPr txBox="1"/>
          <p:nvPr/>
        </p:nvSpPr>
        <p:spPr>
          <a:xfrm>
            <a:off x="1644416" y="3538250"/>
            <a:ext cx="354254" cy="369332"/>
          </a:xfrm>
          <a:prstGeom prst="rect">
            <a:avLst/>
          </a:prstGeom>
          <a:noFill/>
        </p:spPr>
        <p:txBody>
          <a:bodyPr wrap="square">
            <a:spAutoFit/>
          </a:bodyPr>
          <a:lstStyle/>
          <a:p>
            <a:r>
              <a:rPr lang="cy-GB" altLang="en-US" sz="1800" i="1" dirty="0">
                <a:solidFill>
                  <a:srgbClr val="FF0000"/>
                </a:solidFill>
                <a:latin typeface="ComicSansMS" panose="030F0702030302020204" pitchFamily="66" charset="0"/>
              </a:rPr>
              <a:t>C</a:t>
            </a:r>
            <a:endParaRPr lang="fr-FR" dirty="0">
              <a:solidFill>
                <a:srgbClr val="FF0000"/>
              </a:solidFill>
            </a:endParaRPr>
          </a:p>
        </p:txBody>
      </p:sp>
      <p:sp>
        <p:nvSpPr>
          <p:cNvPr id="40" name="Rectangle 39">
            <a:extLst>
              <a:ext uri="{FF2B5EF4-FFF2-40B4-BE49-F238E27FC236}">
                <a16:creationId xmlns:a16="http://schemas.microsoft.com/office/drawing/2014/main" id="{EA020CE0-11CD-44B4-4706-E073E6E517FC}"/>
              </a:ext>
            </a:extLst>
          </p:cNvPr>
          <p:cNvSpPr/>
          <p:nvPr/>
        </p:nvSpPr>
        <p:spPr>
          <a:xfrm>
            <a:off x="2138971" y="3634975"/>
            <a:ext cx="1587109" cy="175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Comic Sans MS" panose="030F0902030302020204" pitchFamily="66" charset="0"/>
              </a:rPr>
              <a:t>Durée du stimulus (</a:t>
            </a:r>
            <a:r>
              <a:rPr lang="fr-FR" sz="1000" dirty="0" err="1">
                <a:solidFill>
                  <a:schemeClr val="tx1"/>
                </a:solidFill>
                <a:latin typeface="Comic Sans MS" panose="030F0902030302020204" pitchFamily="66" charset="0"/>
              </a:rPr>
              <a:t>μs</a:t>
            </a:r>
            <a:r>
              <a:rPr lang="fr-FR" sz="1000" dirty="0">
                <a:solidFill>
                  <a:schemeClr val="tx1"/>
                </a:solidFill>
                <a:latin typeface="Comic Sans MS" panose="030F0902030302020204" pitchFamily="66" charset="0"/>
              </a:rPr>
              <a:t>) </a:t>
            </a:r>
          </a:p>
        </p:txBody>
      </p:sp>
      <p:sp>
        <p:nvSpPr>
          <p:cNvPr id="41" name="Rectangle 40">
            <a:extLst>
              <a:ext uri="{FF2B5EF4-FFF2-40B4-BE49-F238E27FC236}">
                <a16:creationId xmlns:a16="http://schemas.microsoft.com/office/drawing/2014/main" id="{BFE160D3-360E-2F24-59B2-A88E69B9584E}"/>
              </a:ext>
            </a:extLst>
          </p:cNvPr>
          <p:cNvSpPr/>
          <p:nvPr/>
        </p:nvSpPr>
        <p:spPr>
          <a:xfrm>
            <a:off x="2138971" y="6267020"/>
            <a:ext cx="1587109" cy="175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Comic Sans MS" panose="030F0902030302020204" pitchFamily="66" charset="0"/>
              </a:rPr>
              <a:t>Durée du stimulus (</a:t>
            </a:r>
            <a:r>
              <a:rPr lang="fr-FR" sz="1000" dirty="0" err="1">
                <a:solidFill>
                  <a:schemeClr val="tx1"/>
                </a:solidFill>
                <a:latin typeface="Comic Sans MS" panose="030F0902030302020204" pitchFamily="66" charset="0"/>
              </a:rPr>
              <a:t>μs</a:t>
            </a:r>
            <a:r>
              <a:rPr lang="fr-FR" sz="1000" dirty="0">
                <a:solidFill>
                  <a:schemeClr val="tx1"/>
                </a:solidFill>
                <a:latin typeface="Comic Sans MS" panose="030F0902030302020204" pitchFamily="66" charset="0"/>
              </a:rPr>
              <a:t>) </a:t>
            </a:r>
          </a:p>
        </p:txBody>
      </p:sp>
      <p:sp>
        <p:nvSpPr>
          <p:cNvPr id="42" name="Rectangle 41">
            <a:extLst>
              <a:ext uri="{FF2B5EF4-FFF2-40B4-BE49-F238E27FC236}">
                <a16:creationId xmlns:a16="http://schemas.microsoft.com/office/drawing/2014/main" id="{346493A4-2FA3-D95C-428E-D902A081C854}"/>
              </a:ext>
            </a:extLst>
          </p:cNvPr>
          <p:cNvSpPr/>
          <p:nvPr/>
        </p:nvSpPr>
        <p:spPr>
          <a:xfrm rot="16200000">
            <a:off x="48299" y="2291686"/>
            <a:ext cx="1587109" cy="175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Comic Sans MS" panose="030F0902030302020204" pitchFamily="66" charset="0"/>
              </a:rPr>
              <a:t>Intensité (</a:t>
            </a:r>
            <a:r>
              <a:rPr lang="fr-FR" sz="1000" dirty="0" err="1">
                <a:solidFill>
                  <a:schemeClr val="tx1"/>
                </a:solidFill>
                <a:latin typeface="Comic Sans MS" panose="030F0902030302020204" pitchFamily="66" charset="0"/>
              </a:rPr>
              <a:t>nA</a:t>
            </a:r>
            <a:r>
              <a:rPr lang="fr-FR" sz="1000" dirty="0">
                <a:solidFill>
                  <a:schemeClr val="tx1"/>
                </a:solidFill>
                <a:latin typeface="Comic Sans MS" panose="030F0902030302020204" pitchFamily="66" charset="0"/>
              </a:rPr>
              <a:t>) </a:t>
            </a:r>
          </a:p>
        </p:txBody>
      </p:sp>
      <p:sp>
        <p:nvSpPr>
          <p:cNvPr id="43" name="Rectangle 42">
            <a:extLst>
              <a:ext uri="{FF2B5EF4-FFF2-40B4-BE49-F238E27FC236}">
                <a16:creationId xmlns:a16="http://schemas.microsoft.com/office/drawing/2014/main" id="{329D6E9D-B6A9-B60F-3F24-4B18663D2E16}"/>
              </a:ext>
            </a:extLst>
          </p:cNvPr>
          <p:cNvSpPr/>
          <p:nvPr/>
        </p:nvSpPr>
        <p:spPr>
          <a:xfrm rot="16200000">
            <a:off x="55263" y="4815180"/>
            <a:ext cx="1587109" cy="175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Comic Sans MS" panose="030F0902030302020204" pitchFamily="66" charset="0"/>
              </a:rPr>
              <a:t>Charge (</a:t>
            </a:r>
            <a:r>
              <a:rPr lang="fr-FR" sz="1000" dirty="0" err="1">
                <a:solidFill>
                  <a:schemeClr val="tx1"/>
                </a:solidFill>
                <a:latin typeface="Comic Sans MS" panose="030F0902030302020204" pitchFamily="66" charset="0"/>
              </a:rPr>
              <a:t>pC</a:t>
            </a:r>
            <a:r>
              <a:rPr lang="fr-FR" sz="1000" dirty="0">
                <a:solidFill>
                  <a:schemeClr val="tx1"/>
                </a:solidFill>
                <a:latin typeface="Comic Sans MS" panose="030F0902030302020204" pitchFamily="66" charset="0"/>
              </a:rPr>
              <a:t>) </a:t>
            </a:r>
          </a:p>
        </p:txBody>
      </p:sp>
      <p:sp>
        <p:nvSpPr>
          <p:cNvPr id="44" name="ZoneTexte 43">
            <a:extLst>
              <a:ext uri="{FF2B5EF4-FFF2-40B4-BE49-F238E27FC236}">
                <a16:creationId xmlns:a16="http://schemas.microsoft.com/office/drawing/2014/main" id="{7FDE1807-012A-C8D5-C16F-732DB07F10E2}"/>
              </a:ext>
            </a:extLst>
          </p:cNvPr>
          <p:cNvSpPr txBox="1"/>
          <p:nvPr/>
        </p:nvSpPr>
        <p:spPr>
          <a:xfrm>
            <a:off x="3764795" y="3495226"/>
            <a:ext cx="354254" cy="369332"/>
          </a:xfrm>
          <a:prstGeom prst="rect">
            <a:avLst/>
          </a:prstGeom>
          <a:noFill/>
        </p:spPr>
        <p:txBody>
          <a:bodyPr wrap="square">
            <a:spAutoFit/>
          </a:bodyPr>
          <a:lstStyle/>
          <a:p>
            <a:r>
              <a:rPr lang="cy-GB" altLang="en-US" dirty="0">
                <a:solidFill>
                  <a:srgbClr val="3333CC"/>
                </a:solidFill>
                <a:latin typeface="ComicSansMS" panose="030F0702030302020204" pitchFamily="66" charset="0"/>
              </a:rPr>
              <a:t>t</a:t>
            </a:r>
            <a:endParaRPr lang="fr-FR" dirty="0">
              <a:solidFill>
                <a:srgbClr val="3333CC"/>
              </a:solidFill>
              <a:latin typeface="ComicSansMS" panose="030F0702030302020204" pitchFamily="66" charset="0"/>
            </a:endParaRPr>
          </a:p>
        </p:txBody>
      </p:sp>
      <p:sp>
        <p:nvSpPr>
          <p:cNvPr id="45" name="ZoneTexte 44">
            <a:extLst>
              <a:ext uri="{FF2B5EF4-FFF2-40B4-BE49-F238E27FC236}">
                <a16:creationId xmlns:a16="http://schemas.microsoft.com/office/drawing/2014/main" id="{83F56EC6-9815-D93F-3DCE-6CA77B2CA8A8}"/>
              </a:ext>
            </a:extLst>
          </p:cNvPr>
          <p:cNvSpPr txBox="1"/>
          <p:nvPr/>
        </p:nvSpPr>
        <p:spPr>
          <a:xfrm>
            <a:off x="759631" y="1192815"/>
            <a:ext cx="354254" cy="369332"/>
          </a:xfrm>
          <a:prstGeom prst="rect">
            <a:avLst/>
          </a:prstGeom>
          <a:noFill/>
        </p:spPr>
        <p:txBody>
          <a:bodyPr wrap="square">
            <a:spAutoFit/>
          </a:bodyPr>
          <a:lstStyle/>
          <a:p>
            <a:r>
              <a:rPr lang="cy-GB" altLang="en-US" dirty="0">
                <a:solidFill>
                  <a:srgbClr val="3333CC"/>
                </a:solidFill>
                <a:latin typeface="ComicSansMS" panose="030F0702030302020204" pitchFamily="66" charset="0"/>
              </a:rPr>
              <a:t>I</a:t>
            </a:r>
            <a:endParaRPr lang="fr-FR" dirty="0">
              <a:solidFill>
                <a:srgbClr val="3333CC"/>
              </a:solidFill>
              <a:latin typeface="ComicSansMS" panose="030F0702030302020204" pitchFamily="66" charset="0"/>
            </a:endParaRPr>
          </a:p>
        </p:txBody>
      </p:sp>
      <p:sp>
        <p:nvSpPr>
          <p:cNvPr id="46" name="ZoneTexte 45">
            <a:extLst>
              <a:ext uri="{FF2B5EF4-FFF2-40B4-BE49-F238E27FC236}">
                <a16:creationId xmlns:a16="http://schemas.microsoft.com/office/drawing/2014/main" id="{C923C3B5-A374-5483-E8A9-24CEBAD0A83B}"/>
              </a:ext>
            </a:extLst>
          </p:cNvPr>
          <p:cNvSpPr txBox="1"/>
          <p:nvPr/>
        </p:nvSpPr>
        <p:spPr>
          <a:xfrm>
            <a:off x="401641" y="3962999"/>
            <a:ext cx="958529" cy="369332"/>
          </a:xfrm>
          <a:prstGeom prst="rect">
            <a:avLst/>
          </a:prstGeom>
          <a:noFill/>
        </p:spPr>
        <p:txBody>
          <a:bodyPr wrap="square">
            <a:spAutoFit/>
          </a:bodyPr>
          <a:lstStyle/>
          <a:p>
            <a:r>
              <a:rPr lang="cy-GB" altLang="en-US" dirty="0">
                <a:solidFill>
                  <a:srgbClr val="3333CC"/>
                </a:solidFill>
                <a:latin typeface="ComicSansMS" panose="030F0702030302020204" pitchFamily="66" charset="0"/>
              </a:rPr>
              <a:t>Q =I.t</a:t>
            </a:r>
            <a:endParaRPr lang="fr-FR" dirty="0">
              <a:solidFill>
                <a:srgbClr val="3333CC"/>
              </a:solidFill>
              <a:latin typeface="ComicSansMS" panose="030F0702030302020204" pitchFamily="66" charset="0"/>
            </a:endParaRPr>
          </a:p>
        </p:txBody>
      </p:sp>
      <p:sp>
        <p:nvSpPr>
          <p:cNvPr id="47" name="ZoneTexte 46">
            <a:extLst>
              <a:ext uri="{FF2B5EF4-FFF2-40B4-BE49-F238E27FC236}">
                <a16:creationId xmlns:a16="http://schemas.microsoft.com/office/drawing/2014/main" id="{224A5F04-1B9F-1F7E-11E5-8DF327B6F8E8}"/>
              </a:ext>
            </a:extLst>
          </p:cNvPr>
          <p:cNvSpPr txBox="1"/>
          <p:nvPr/>
        </p:nvSpPr>
        <p:spPr>
          <a:xfrm>
            <a:off x="3713995" y="6182563"/>
            <a:ext cx="354254" cy="369332"/>
          </a:xfrm>
          <a:prstGeom prst="rect">
            <a:avLst/>
          </a:prstGeom>
          <a:noFill/>
        </p:spPr>
        <p:txBody>
          <a:bodyPr wrap="square">
            <a:spAutoFit/>
          </a:bodyPr>
          <a:lstStyle/>
          <a:p>
            <a:r>
              <a:rPr lang="cy-GB" altLang="en-US" dirty="0">
                <a:solidFill>
                  <a:srgbClr val="3333CC"/>
                </a:solidFill>
                <a:latin typeface="ComicSansMS" panose="030F0702030302020204" pitchFamily="66" charset="0"/>
              </a:rPr>
              <a:t>t</a:t>
            </a:r>
            <a:endParaRPr lang="fr-FR" dirty="0">
              <a:solidFill>
                <a:srgbClr val="3333CC"/>
              </a:solidFill>
              <a:latin typeface="ComicSansMS" panose="030F0702030302020204" pitchFamily="66" charset="0"/>
            </a:endParaRPr>
          </a:p>
        </p:txBody>
      </p:sp>
      <p:sp>
        <p:nvSpPr>
          <p:cNvPr id="48" name="Ellipse 47">
            <a:extLst>
              <a:ext uri="{FF2B5EF4-FFF2-40B4-BE49-F238E27FC236}">
                <a16:creationId xmlns:a16="http://schemas.microsoft.com/office/drawing/2014/main" id="{324A180C-81C2-AED0-93BD-BD0F818E4E6A}"/>
              </a:ext>
            </a:extLst>
          </p:cNvPr>
          <p:cNvSpPr/>
          <p:nvPr/>
        </p:nvSpPr>
        <p:spPr>
          <a:xfrm>
            <a:off x="1325880" y="5989320"/>
            <a:ext cx="68580" cy="6286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Arc 49">
            <a:extLst>
              <a:ext uri="{FF2B5EF4-FFF2-40B4-BE49-F238E27FC236}">
                <a16:creationId xmlns:a16="http://schemas.microsoft.com/office/drawing/2014/main" id="{C9304FAD-48CC-7153-E141-BD7C7EDF0B85}"/>
              </a:ext>
            </a:extLst>
          </p:cNvPr>
          <p:cNvSpPr/>
          <p:nvPr/>
        </p:nvSpPr>
        <p:spPr>
          <a:xfrm rot="2712543">
            <a:off x="1355383" y="5707572"/>
            <a:ext cx="438021" cy="360565"/>
          </a:xfrm>
          <a:prstGeom prst="arc">
            <a:avLst>
              <a:gd name="adj1" fmla="val 16200000"/>
              <a:gd name="adj2" fmla="val 21431415"/>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1" name="ZoneTexte 50">
            <a:extLst>
              <a:ext uri="{FF2B5EF4-FFF2-40B4-BE49-F238E27FC236}">
                <a16:creationId xmlns:a16="http://schemas.microsoft.com/office/drawing/2014/main" id="{1730BAC9-8B86-5B18-D701-210FAB224F1A}"/>
              </a:ext>
            </a:extLst>
          </p:cNvPr>
          <p:cNvSpPr txBox="1"/>
          <p:nvPr/>
        </p:nvSpPr>
        <p:spPr>
          <a:xfrm>
            <a:off x="1711478" y="5651420"/>
            <a:ext cx="354254" cy="369332"/>
          </a:xfrm>
          <a:prstGeom prst="rect">
            <a:avLst/>
          </a:prstGeom>
          <a:noFill/>
        </p:spPr>
        <p:txBody>
          <a:bodyPr wrap="square">
            <a:spAutoFit/>
          </a:bodyPr>
          <a:lstStyle/>
          <a:p>
            <a:r>
              <a:rPr lang="cy-GB" altLang="en-US" sz="1800" i="1" dirty="0">
                <a:solidFill>
                  <a:srgbClr val="FF0000"/>
                </a:solidFill>
                <a:latin typeface="ComicSansMS" panose="030F0702030302020204" pitchFamily="66" charset="0"/>
              </a:rPr>
              <a:t>R</a:t>
            </a:r>
            <a:endParaRPr lang="fr-FR" dirty="0">
              <a:solidFill>
                <a:srgbClr val="FF0000"/>
              </a:solidFill>
            </a:endParaRPr>
          </a:p>
        </p:txBody>
      </p:sp>
      <p:sp>
        <p:nvSpPr>
          <p:cNvPr id="52" name="ZoneTexte 51">
            <a:extLst>
              <a:ext uri="{FF2B5EF4-FFF2-40B4-BE49-F238E27FC236}">
                <a16:creationId xmlns:a16="http://schemas.microsoft.com/office/drawing/2014/main" id="{33AD3AC1-036D-278F-24E2-5F2B54F5655D}"/>
              </a:ext>
            </a:extLst>
          </p:cNvPr>
          <p:cNvSpPr txBox="1"/>
          <p:nvPr/>
        </p:nvSpPr>
        <p:spPr>
          <a:xfrm>
            <a:off x="2636997" y="5269571"/>
            <a:ext cx="2046430" cy="738664"/>
          </a:xfrm>
          <a:prstGeom prst="rect">
            <a:avLst/>
          </a:prstGeom>
          <a:noFill/>
        </p:spPr>
        <p:txBody>
          <a:bodyPr wrap="square">
            <a:spAutoFit/>
          </a:bodyPr>
          <a:lstStyle/>
          <a:p>
            <a:r>
              <a:rPr lang="cy-GB" altLang="en-US" dirty="0">
                <a:solidFill>
                  <a:srgbClr val="3333CC"/>
                </a:solidFill>
                <a:latin typeface="ComicSansMS" panose="030F0702030302020204" pitchFamily="66" charset="0"/>
              </a:rPr>
              <a:t>Q = </a:t>
            </a:r>
            <a:r>
              <a:rPr lang="cy-GB" altLang="en-US" dirty="0">
                <a:solidFill>
                  <a:srgbClr val="FF0000"/>
                </a:solidFill>
                <a:latin typeface="ComicSansMS" panose="030F0702030302020204" pitchFamily="66" charset="0"/>
              </a:rPr>
              <a:t>R</a:t>
            </a:r>
            <a:r>
              <a:rPr lang="cy-GB" altLang="en-US" dirty="0">
                <a:solidFill>
                  <a:srgbClr val="3333CC"/>
                </a:solidFill>
                <a:latin typeface="ComicSansMS" panose="030F0702030302020204" pitchFamily="66" charset="0"/>
              </a:rPr>
              <a:t>.t + a</a:t>
            </a:r>
          </a:p>
          <a:p>
            <a:r>
              <a:rPr lang="cy-GB" dirty="0">
                <a:solidFill>
                  <a:srgbClr val="3333CC"/>
                </a:solidFill>
                <a:latin typeface="ComicSansMS" panose="030F0702030302020204" pitchFamily="66" charset="0"/>
              </a:rPr>
              <a:t> </a:t>
            </a:r>
            <a:r>
              <a:rPr lang="cy-GB" altLang="en-US" sz="2400" dirty="0">
                <a:solidFill>
                  <a:srgbClr val="FF0000"/>
                </a:solidFill>
                <a:latin typeface="ComicSansMS" panose="030F0702030302020204" pitchFamily="66" charset="0"/>
              </a:rPr>
              <a:t>𝜏</a:t>
            </a:r>
            <a:r>
              <a:rPr lang="fr-FR" altLang="en-US" dirty="0"/>
              <a:t> </a:t>
            </a:r>
            <a:r>
              <a:rPr lang="cy-GB" dirty="0">
                <a:solidFill>
                  <a:srgbClr val="3333CC"/>
                </a:solidFill>
                <a:latin typeface="ComicSansMS" panose="030F0702030302020204" pitchFamily="66" charset="0"/>
              </a:rPr>
              <a:t>= a/</a:t>
            </a:r>
            <a:r>
              <a:rPr lang="cy-GB" dirty="0">
                <a:solidFill>
                  <a:srgbClr val="FF0000"/>
                </a:solidFill>
                <a:latin typeface="ComicSansMS" panose="030F0702030302020204" pitchFamily="66" charset="0"/>
              </a:rPr>
              <a:t>R</a:t>
            </a:r>
            <a:endParaRPr lang="fr-FR" dirty="0">
              <a:solidFill>
                <a:srgbClr val="FF0000"/>
              </a:solidFill>
              <a:latin typeface="ComicSansMS" panose="030F0702030302020204" pitchFamily="66" charset="0"/>
            </a:endParaRPr>
          </a:p>
        </p:txBody>
      </p:sp>
      <p:sp>
        <p:nvSpPr>
          <p:cNvPr id="53" name="Ellipse 52">
            <a:extLst>
              <a:ext uri="{FF2B5EF4-FFF2-40B4-BE49-F238E27FC236}">
                <a16:creationId xmlns:a16="http://schemas.microsoft.com/office/drawing/2014/main" id="{554D649F-3C6A-B405-1FEC-EC05C5617964}"/>
              </a:ext>
            </a:extLst>
          </p:cNvPr>
          <p:cNvSpPr/>
          <p:nvPr/>
        </p:nvSpPr>
        <p:spPr>
          <a:xfrm>
            <a:off x="1964380" y="5529871"/>
            <a:ext cx="68580" cy="62865"/>
          </a:xfrm>
          <a:prstGeom prst="ellipse">
            <a:avLst/>
          </a:prstGeom>
          <a:solidFill>
            <a:srgbClr val="003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ZoneTexte 54">
            <a:extLst>
              <a:ext uri="{FF2B5EF4-FFF2-40B4-BE49-F238E27FC236}">
                <a16:creationId xmlns:a16="http://schemas.microsoft.com/office/drawing/2014/main" id="{824305A2-A350-4A8E-45E6-948B245DE9C8}"/>
              </a:ext>
            </a:extLst>
          </p:cNvPr>
          <p:cNvSpPr txBox="1"/>
          <p:nvPr/>
        </p:nvSpPr>
        <p:spPr>
          <a:xfrm>
            <a:off x="1735423" y="5236081"/>
            <a:ext cx="319309" cy="369332"/>
          </a:xfrm>
          <a:prstGeom prst="rect">
            <a:avLst/>
          </a:prstGeom>
          <a:noFill/>
        </p:spPr>
        <p:txBody>
          <a:bodyPr wrap="square">
            <a:spAutoFit/>
          </a:bodyPr>
          <a:lstStyle/>
          <a:p>
            <a:r>
              <a:rPr lang="cy-GB" altLang="en-US" dirty="0">
                <a:solidFill>
                  <a:srgbClr val="3333CC"/>
                </a:solidFill>
                <a:latin typeface="ComicSansMS" panose="030F0702030302020204" pitchFamily="66" charset="0"/>
              </a:rPr>
              <a:t>a</a:t>
            </a:r>
            <a:endParaRPr lang="fr-FR" dirty="0"/>
          </a:p>
        </p:txBody>
      </p:sp>
      <p:grpSp>
        <p:nvGrpSpPr>
          <p:cNvPr id="57" name="Groupe 56">
            <a:extLst>
              <a:ext uri="{FF2B5EF4-FFF2-40B4-BE49-F238E27FC236}">
                <a16:creationId xmlns:a16="http://schemas.microsoft.com/office/drawing/2014/main" id="{607F50DD-00C4-D850-117B-B586B00DA1B9}"/>
              </a:ext>
            </a:extLst>
          </p:cNvPr>
          <p:cNvGrpSpPr/>
          <p:nvPr/>
        </p:nvGrpSpPr>
        <p:grpSpPr>
          <a:xfrm>
            <a:off x="7534315" y="1219905"/>
            <a:ext cx="599534" cy="387322"/>
            <a:chOff x="5423409" y="3073039"/>
            <a:chExt cx="599534" cy="387322"/>
          </a:xfrm>
        </p:grpSpPr>
        <p:cxnSp>
          <p:nvCxnSpPr>
            <p:cNvPr id="58" name="Connecteur droit 57">
              <a:extLst>
                <a:ext uri="{FF2B5EF4-FFF2-40B4-BE49-F238E27FC236}">
                  <a16:creationId xmlns:a16="http://schemas.microsoft.com/office/drawing/2014/main" id="{CD330F66-25DF-8B49-7315-DA0C4B5D54B4}"/>
                </a:ext>
              </a:extLst>
            </p:cNvPr>
            <p:cNvCxnSpPr/>
            <p:nvPr/>
          </p:nvCxnSpPr>
          <p:spPr>
            <a:xfrm>
              <a:off x="5423409" y="3448382"/>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1487B7DD-F5E2-74E5-5367-718D7CCE1E67}"/>
                </a:ext>
              </a:extLst>
            </p:cNvPr>
            <p:cNvCxnSpPr>
              <a:cxnSpLocks/>
            </p:cNvCxnSpPr>
            <p:nvPr/>
          </p:nvCxnSpPr>
          <p:spPr>
            <a:xfrm flipV="1">
              <a:off x="557115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2DBB0F9F-2FC2-37B3-27D0-FED035663104}"/>
                </a:ext>
              </a:extLst>
            </p:cNvPr>
            <p:cNvCxnSpPr>
              <a:cxnSpLocks/>
            </p:cNvCxnSpPr>
            <p:nvPr/>
          </p:nvCxnSpPr>
          <p:spPr>
            <a:xfrm>
              <a:off x="5571151"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51C685D5-5D65-3112-45AF-6D8F9D677D56}"/>
                </a:ext>
              </a:extLst>
            </p:cNvPr>
            <p:cNvCxnSpPr>
              <a:cxnSpLocks/>
            </p:cNvCxnSpPr>
            <p:nvPr/>
          </p:nvCxnSpPr>
          <p:spPr>
            <a:xfrm flipV="1">
              <a:off x="587520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FD880B62-538D-B1DF-E68B-9AD1F3B89374}"/>
                </a:ext>
              </a:extLst>
            </p:cNvPr>
            <p:cNvCxnSpPr/>
            <p:nvPr/>
          </p:nvCxnSpPr>
          <p:spPr>
            <a:xfrm>
              <a:off x="5875201" y="3449047"/>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DF2744DB-512B-91D4-2607-78BEF20B8019}"/>
                </a:ext>
              </a:extLst>
            </p:cNvPr>
            <p:cNvCxnSpPr>
              <a:cxnSpLocks/>
            </p:cNvCxnSpPr>
            <p:nvPr/>
          </p:nvCxnSpPr>
          <p:spPr>
            <a:xfrm>
              <a:off x="5718893"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64" name="Groupe 63">
            <a:extLst>
              <a:ext uri="{FF2B5EF4-FFF2-40B4-BE49-F238E27FC236}">
                <a16:creationId xmlns:a16="http://schemas.microsoft.com/office/drawing/2014/main" id="{B99A7E45-E162-425A-1460-D95389988BCC}"/>
              </a:ext>
            </a:extLst>
          </p:cNvPr>
          <p:cNvGrpSpPr/>
          <p:nvPr/>
        </p:nvGrpSpPr>
        <p:grpSpPr>
          <a:xfrm>
            <a:off x="5321454" y="1232521"/>
            <a:ext cx="1721477" cy="387322"/>
            <a:chOff x="9053271" y="2423873"/>
            <a:chExt cx="1721477" cy="387322"/>
          </a:xfrm>
        </p:grpSpPr>
        <p:cxnSp>
          <p:nvCxnSpPr>
            <p:cNvPr id="65" name="Connecteur droit 64">
              <a:extLst>
                <a:ext uri="{FF2B5EF4-FFF2-40B4-BE49-F238E27FC236}">
                  <a16:creationId xmlns:a16="http://schemas.microsoft.com/office/drawing/2014/main" id="{24DC4037-C7E6-56DA-DBB3-72CCB8766563}"/>
                </a:ext>
              </a:extLst>
            </p:cNvPr>
            <p:cNvCxnSpPr/>
            <p:nvPr/>
          </p:nvCxnSpPr>
          <p:spPr>
            <a:xfrm>
              <a:off x="9053271" y="2799216"/>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5F440A0E-8A3D-53BE-E840-AC8DBF6C897F}"/>
                </a:ext>
              </a:extLst>
            </p:cNvPr>
            <p:cNvCxnSpPr>
              <a:cxnSpLocks/>
            </p:cNvCxnSpPr>
            <p:nvPr/>
          </p:nvCxnSpPr>
          <p:spPr>
            <a:xfrm flipV="1">
              <a:off x="9201013" y="2423873"/>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FFA550C1-BD23-7DDD-5C80-C1A33D17D12F}"/>
                </a:ext>
              </a:extLst>
            </p:cNvPr>
            <p:cNvCxnSpPr>
              <a:cxnSpLocks/>
            </p:cNvCxnSpPr>
            <p:nvPr/>
          </p:nvCxnSpPr>
          <p:spPr>
            <a:xfrm flipV="1">
              <a:off x="10627006" y="2423873"/>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Connecteur droit 67">
              <a:extLst>
                <a:ext uri="{FF2B5EF4-FFF2-40B4-BE49-F238E27FC236}">
                  <a16:creationId xmlns:a16="http://schemas.microsoft.com/office/drawing/2014/main" id="{45C2E3B8-6534-31BF-44BE-C2A81C75D72C}"/>
                </a:ext>
              </a:extLst>
            </p:cNvPr>
            <p:cNvCxnSpPr/>
            <p:nvPr/>
          </p:nvCxnSpPr>
          <p:spPr>
            <a:xfrm>
              <a:off x="10627006" y="2799881"/>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9" name="Groupe 68">
              <a:extLst>
                <a:ext uri="{FF2B5EF4-FFF2-40B4-BE49-F238E27FC236}">
                  <a16:creationId xmlns:a16="http://schemas.microsoft.com/office/drawing/2014/main" id="{6D2FDA79-7309-1332-B5F1-4C629D21B5AB}"/>
                </a:ext>
              </a:extLst>
            </p:cNvPr>
            <p:cNvGrpSpPr/>
            <p:nvPr/>
          </p:nvGrpSpPr>
          <p:grpSpPr>
            <a:xfrm>
              <a:off x="9201013" y="2435183"/>
              <a:ext cx="719451" cy="0"/>
              <a:chOff x="1590026" y="1562407"/>
              <a:chExt cx="719451" cy="0"/>
            </a:xfrm>
          </p:grpSpPr>
          <p:cxnSp>
            <p:nvCxnSpPr>
              <p:cNvPr id="76" name="Connecteur droit 75">
                <a:extLst>
                  <a:ext uri="{FF2B5EF4-FFF2-40B4-BE49-F238E27FC236}">
                    <a16:creationId xmlns:a16="http://schemas.microsoft.com/office/drawing/2014/main" id="{34DF7B75-BA3A-5968-391D-389E28A427EC}"/>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95C7A4CE-6F1E-3086-AACB-17D8CB72ABBC}"/>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8D141488-3817-FCCD-6C27-4F0CDC11E3A5}"/>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54AEFB69-CE80-1262-78E5-B34755E028FA}"/>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BDD83429-34AF-E90C-AD9B-DEC7E480A8A1}"/>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0" name="Groupe 69">
              <a:extLst>
                <a:ext uri="{FF2B5EF4-FFF2-40B4-BE49-F238E27FC236}">
                  <a16:creationId xmlns:a16="http://schemas.microsoft.com/office/drawing/2014/main" id="{075E7406-D49B-C50E-8053-178AC4395ED6}"/>
                </a:ext>
              </a:extLst>
            </p:cNvPr>
            <p:cNvGrpSpPr/>
            <p:nvPr/>
          </p:nvGrpSpPr>
          <p:grpSpPr>
            <a:xfrm>
              <a:off x="9907555" y="2435183"/>
              <a:ext cx="719451" cy="0"/>
              <a:chOff x="1590026" y="1562407"/>
              <a:chExt cx="719451" cy="0"/>
            </a:xfrm>
          </p:grpSpPr>
          <p:cxnSp>
            <p:nvCxnSpPr>
              <p:cNvPr id="71" name="Connecteur droit 70">
                <a:extLst>
                  <a:ext uri="{FF2B5EF4-FFF2-40B4-BE49-F238E27FC236}">
                    <a16:creationId xmlns:a16="http://schemas.microsoft.com/office/drawing/2014/main" id="{10BFB336-3E9D-5429-D456-07EC735B3548}"/>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19B8221C-A839-FF29-D7A2-840D5E484414}"/>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1D6963E6-6C27-57FA-1DAB-222466D4B2A0}"/>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BA138528-AF9C-E9B4-A4CA-3584C4040B6A}"/>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90FEA152-5099-1E4F-05AD-0776519416C3}"/>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81" name="Groupe 80">
            <a:extLst>
              <a:ext uri="{FF2B5EF4-FFF2-40B4-BE49-F238E27FC236}">
                <a16:creationId xmlns:a16="http://schemas.microsoft.com/office/drawing/2014/main" id="{E9B7AB04-AEE5-820A-EC11-5451C1014C2D}"/>
              </a:ext>
            </a:extLst>
          </p:cNvPr>
          <p:cNvGrpSpPr/>
          <p:nvPr/>
        </p:nvGrpSpPr>
        <p:grpSpPr>
          <a:xfrm>
            <a:off x="5321454" y="1850326"/>
            <a:ext cx="1295446" cy="387322"/>
            <a:chOff x="9053271" y="3041678"/>
            <a:chExt cx="1295446" cy="387322"/>
          </a:xfrm>
        </p:grpSpPr>
        <p:cxnSp>
          <p:nvCxnSpPr>
            <p:cNvPr id="82" name="Connecteur droit 81">
              <a:extLst>
                <a:ext uri="{FF2B5EF4-FFF2-40B4-BE49-F238E27FC236}">
                  <a16:creationId xmlns:a16="http://schemas.microsoft.com/office/drawing/2014/main" id="{FE0E97BE-0B17-457B-BA7A-96476EE9F537}"/>
                </a:ext>
              </a:extLst>
            </p:cNvPr>
            <p:cNvCxnSpPr/>
            <p:nvPr/>
          </p:nvCxnSpPr>
          <p:spPr>
            <a:xfrm>
              <a:off x="9053271" y="3417021"/>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C5889219-AFE5-F91F-DF16-3B457DAEAD7F}"/>
                </a:ext>
              </a:extLst>
            </p:cNvPr>
            <p:cNvCxnSpPr>
              <a:cxnSpLocks/>
            </p:cNvCxnSpPr>
            <p:nvPr/>
          </p:nvCxnSpPr>
          <p:spPr>
            <a:xfrm flipV="1">
              <a:off x="9201013" y="3041678"/>
              <a:ext cx="0" cy="3873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5D6B6F96-1AC9-E0FD-9B44-06EA78574313}"/>
                </a:ext>
              </a:extLst>
            </p:cNvPr>
            <p:cNvCxnSpPr>
              <a:cxnSpLocks/>
            </p:cNvCxnSpPr>
            <p:nvPr/>
          </p:nvCxnSpPr>
          <p:spPr>
            <a:xfrm flipV="1">
              <a:off x="10200975" y="3041678"/>
              <a:ext cx="0" cy="3873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Connecteur droit 84">
              <a:extLst>
                <a:ext uri="{FF2B5EF4-FFF2-40B4-BE49-F238E27FC236}">
                  <a16:creationId xmlns:a16="http://schemas.microsoft.com/office/drawing/2014/main" id="{9A3689EB-696F-67D7-03CC-DE46DAD9F99C}"/>
                </a:ext>
              </a:extLst>
            </p:cNvPr>
            <p:cNvCxnSpPr/>
            <p:nvPr/>
          </p:nvCxnSpPr>
          <p:spPr>
            <a:xfrm>
              <a:off x="10200975" y="3417686"/>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6" name="Groupe 85">
              <a:extLst>
                <a:ext uri="{FF2B5EF4-FFF2-40B4-BE49-F238E27FC236}">
                  <a16:creationId xmlns:a16="http://schemas.microsoft.com/office/drawing/2014/main" id="{79A972AB-B41B-26F1-C870-650A05ACE039}"/>
                </a:ext>
              </a:extLst>
            </p:cNvPr>
            <p:cNvGrpSpPr/>
            <p:nvPr/>
          </p:nvGrpSpPr>
          <p:grpSpPr>
            <a:xfrm>
              <a:off x="9201013" y="3052988"/>
              <a:ext cx="719451" cy="0"/>
              <a:chOff x="1590026" y="1562407"/>
              <a:chExt cx="719451" cy="0"/>
            </a:xfrm>
          </p:grpSpPr>
          <p:cxnSp>
            <p:nvCxnSpPr>
              <p:cNvPr id="90" name="Connecteur droit 89">
                <a:extLst>
                  <a:ext uri="{FF2B5EF4-FFF2-40B4-BE49-F238E27FC236}">
                    <a16:creationId xmlns:a16="http://schemas.microsoft.com/office/drawing/2014/main" id="{BF329396-A9A5-CD9B-B8AA-32BE836DC90A}"/>
                  </a:ext>
                </a:extLst>
              </p:cNvPr>
              <p:cNvCxnSpPr>
                <a:cxnSpLocks/>
              </p:cNvCxnSpPr>
              <p:nvPr/>
            </p:nvCxnSpPr>
            <p:spPr>
              <a:xfrm>
                <a:off x="1590026"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Connecteur droit 90">
                <a:extLst>
                  <a:ext uri="{FF2B5EF4-FFF2-40B4-BE49-F238E27FC236}">
                    <a16:creationId xmlns:a16="http://schemas.microsoft.com/office/drawing/2014/main" id="{48F52C94-3EF5-F80B-7436-0F7A5C31CBF6}"/>
                  </a:ext>
                </a:extLst>
              </p:cNvPr>
              <p:cNvCxnSpPr>
                <a:cxnSpLocks/>
              </p:cNvCxnSpPr>
              <p:nvPr/>
            </p:nvCxnSpPr>
            <p:spPr>
              <a:xfrm>
                <a:off x="1737768"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Connecteur droit 91">
                <a:extLst>
                  <a:ext uri="{FF2B5EF4-FFF2-40B4-BE49-F238E27FC236}">
                    <a16:creationId xmlns:a16="http://schemas.microsoft.com/office/drawing/2014/main" id="{712562BA-1E86-1ED3-0E76-8D624154835E}"/>
                  </a:ext>
                </a:extLst>
              </p:cNvPr>
              <p:cNvCxnSpPr>
                <a:cxnSpLocks/>
              </p:cNvCxnSpPr>
              <p:nvPr/>
            </p:nvCxnSpPr>
            <p:spPr>
              <a:xfrm>
                <a:off x="1876059"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Connecteur droit 92">
                <a:extLst>
                  <a:ext uri="{FF2B5EF4-FFF2-40B4-BE49-F238E27FC236}">
                    <a16:creationId xmlns:a16="http://schemas.microsoft.com/office/drawing/2014/main" id="{A95357C3-E09A-5C40-7A67-5EC5401145EB}"/>
                  </a:ext>
                </a:extLst>
              </p:cNvPr>
              <p:cNvCxnSpPr>
                <a:cxnSpLocks/>
              </p:cNvCxnSpPr>
              <p:nvPr/>
            </p:nvCxnSpPr>
            <p:spPr>
              <a:xfrm>
                <a:off x="2023801"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Connecteur droit 93">
                <a:extLst>
                  <a:ext uri="{FF2B5EF4-FFF2-40B4-BE49-F238E27FC236}">
                    <a16:creationId xmlns:a16="http://schemas.microsoft.com/office/drawing/2014/main" id="{8AF557AD-B6C9-076F-DEE5-C0BD025B5439}"/>
                  </a:ext>
                </a:extLst>
              </p:cNvPr>
              <p:cNvCxnSpPr>
                <a:cxnSpLocks/>
              </p:cNvCxnSpPr>
              <p:nvPr/>
            </p:nvCxnSpPr>
            <p:spPr>
              <a:xfrm>
                <a:off x="2161735"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7" name="Groupe 86">
              <a:extLst>
                <a:ext uri="{FF2B5EF4-FFF2-40B4-BE49-F238E27FC236}">
                  <a16:creationId xmlns:a16="http://schemas.microsoft.com/office/drawing/2014/main" id="{9E14365F-C99A-0C97-E723-B5643855BC89}"/>
                </a:ext>
              </a:extLst>
            </p:cNvPr>
            <p:cNvGrpSpPr/>
            <p:nvPr/>
          </p:nvGrpSpPr>
          <p:grpSpPr>
            <a:xfrm>
              <a:off x="9915299" y="3052988"/>
              <a:ext cx="285676" cy="0"/>
              <a:chOff x="2023801" y="1562407"/>
              <a:chExt cx="285676" cy="0"/>
            </a:xfrm>
          </p:grpSpPr>
          <p:cxnSp>
            <p:nvCxnSpPr>
              <p:cNvPr id="88" name="Connecteur droit 87">
                <a:extLst>
                  <a:ext uri="{FF2B5EF4-FFF2-40B4-BE49-F238E27FC236}">
                    <a16:creationId xmlns:a16="http://schemas.microsoft.com/office/drawing/2014/main" id="{9888E645-0AE5-C99A-33F8-33B781D6433E}"/>
                  </a:ext>
                </a:extLst>
              </p:cNvPr>
              <p:cNvCxnSpPr>
                <a:cxnSpLocks/>
              </p:cNvCxnSpPr>
              <p:nvPr/>
            </p:nvCxnSpPr>
            <p:spPr>
              <a:xfrm>
                <a:off x="2023801"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5F761492-A102-506E-8E0C-39975793EACA}"/>
                  </a:ext>
                </a:extLst>
              </p:cNvPr>
              <p:cNvCxnSpPr>
                <a:cxnSpLocks/>
              </p:cNvCxnSpPr>
              <p:nvPr/>
            </p:nvCxnSpPr>
            <p:spPr>
              <a:xfrm>
                <a:off x="2161735"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95" name="Groupe 94">
            <a:extLst>
              <a:ext uri="{FF2B5EF4-FFF2-40B4-BE49-F238E27FC236}">
                <a16:creationId xmlns:a16="http://schemas.microsoft.com/office/drawing/2014/main" id="{738B32A4-F451-11F9-772F-0577CA5A337B}"/>
              </a:ext>
            </a:extLst>
          </p:cNvPr>
          <p:cNvGrpSpPr/>
          <p:nvPr/>
        </p:nvGrpSpPr>
        <p:grpSpPr>
          <a:xfrm>
            <a:off x="7111718" y="1839016"/>
            <a:ext cx="1013565" cy="387322"/>
            <a:chOff x="10843535" y="3030368"/>
            <a:chExt cx="1013565" cy="387322"/>
          </a:xfrm>
        </p:grpSpPr>
        <p:cxnSp>
          <p:nvCxnSpPr>
            <p:cNvPr id="96" name="Connecteur droit 95">
              <a:extLst>
                <a:ext uri="{FF2B5EF4-FFF2-40B4-BE49-F238E27FC236}">
                  <a16:creationId xmlns:a16="http://schemas.microsoft.com/office/drawing/2014/main" id="{C0B323AD-FAFD-F39E-D6A5-E46E7CBF3258}"/>
                </a:ext>
              </a:extLst>
            </p:cNvPr>
            <p:cNvCxnSpPr/>
            <p:nvPr/>
          </p:nvCxnSpPr>
          <p:spPr>
            <a:xfrm>
              <a:off x="10843535" y="3405711"/>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7" name="Connecteur droit 96">
              <a:extLst>
                <a:ext uri="{FF2B5EF4-FFF2-40B4-BE49-F238E27FC236}">
                  <a16:creationId xmlns:a16="http://schemas.microsoft.com/office/drawing/2014/main" id="{0C17F48C-46EC-2CB9-508C-8204EBB623CA}"/>
                </a:ext>
              </a:extLst>
            </p:cNvPr>
            <p:cNvCxnSpPr>
              <a:cxnSpLocks/>
            </p:cNvCxnSpPr>
            <p:nvPr/>
          </p:nvCxnSpPr>
          <p:spPr>
            <a:xfrm flipV="1">
              <a:off x="10991277" y="3030368"/>
              <a:ext cx="0" cy="387322"/>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8" name="Connecteur droit 97">
              <a:extLst>
                <a:ext uri="{FF2B5EF4-FFF2-40B4-BE49-F238E27FC236}">
                  <a16:creationId xmlns:a16="http://schemas.microsoft.com/office/drawing/2014/main" id="{30448C72-C0A4-8136-4C37-B99BF09F242C}"/>
                </a:ext>
              </a:extLst>
            </p:cNvPr>
            <p:cNvCxnSpPr>
              <a:cxnSpLocks/>
            </p:cNvCxnSpPr>
            <p:nvPr/>
          </p:nvCxnSpPr>
          <p:spPr>
            <a:xfrm flipV="1">
              <a:off x="11709358" y="3030368"/>
              <a:ext cx="0" cy="387322"/>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55C66C5B-3316-878A-0B12-572C5AF159B3}"/>
                </a:ext>
              </a:extLst>
            </p:cNvPr>
            <p:cNvCxnSpPr/>
            <p:nvPr/>
          </p:nvCxnSpPr>
          <p:spPr>
            <a:xfrm>
              <a:off x="11709358" y="3406376"/>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100" name="Groupe 99">
              <a:extLst>
                <a:ext uri="{FF2B5EF4-FFF2-40B4-BE49-F238E27FC236}">
                  <a16:creationId xmlns:a16="http://schemas.microsoft.com/office/drawing/2014/main" id="{F13EB985-DBF9-7E5E-8DFD-1AE3DDEFCEBD}"/>
                </a:ext>
              </a:extLst>
            </p:cNvPr>
            <p:cNvGrpSpPr/>
            <p:nvPr/>
          </p:nvGrpSpPr>
          <p:grpSpPr>
            <a:xfrm>
              <a:off x="10995429" y="3041678"/>
              <a:ext cx="433418" cy="0"/>
              <a:chOff x="1876059" y="1562407"/>
              <a:chExt cx="433418" cy="0"/>
            </a:xfrm>
          </p:grpSpPr>
          <p:cxnSp>
            <p:nvCxnSpPr>
              <p:cNvPr id="104" name="Connecteur droit 103">
                <a:extLst>
                  <a:ext uri="{FF2B5EF4-FFF2-40B4-BE49-F238E27FC236}">
                    <a16:creationId xmlns:a16="http://schemas.microsoft.com/office/drawing/2014/main" id="{85366999-E770-0593-BDCF-E34133911E37}"/>
                  </a:ext>
                </a:extLst>
              </p:cNvPr>
              <p:cNvCxnSpPr>
                <a:cxnSpLocks/>
              </p:cNvCxnSpPr>
              <p:nvPr/>
            </p:nvCxnSpPr>
            <p:spPr>
              <a:xfrm>
                <a:off x="1876059" y="1562407"/>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5" name="Connecteur droit 104">
                <a:extLst>
                  <a:ext uri="{FF2B5EF4-FFF2-40B4-BE49-F238E27FC236}">
                    <a16:creationId xmlns:a16="http://schemas.microsoft.com/office/drawing/2014/main" id="{5D22A341-B97F-19D9-BD3A-EBC5719D33DE}"/>
                  </a:ext>
                </a:extLst>
              </p:cNvPr>
              <p:cNvCxnSpPr>
                <a:cxnSpLocks/>
              </p:cNvCxnSpPr>
              <p:nvPr/>
            </p:nvCxnSpPr>
            <p:spPr>
              <a:xfrm>
                <a:off x="2023801" y="1562407"/>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6" name="Connecteur droit 105">
                <a:extLst>
                  <a:ext uri="{FF2B5EF4-FFF2-40B4-BE49-F238E27FC236}">
                    <a16:creationId xmlns:a16="http://schemas.microsoft.com/office/drawing/2014/main" id="{86A38A11-0C8B-691E-4739-2FCCB70D8D8B}"/>
                  </a:ext>
                </a:extLst>
              </p:cNvPr>
              <p:cNvCxnSpPr>
                <a:cxnSpLocks/>
              </p:cNvCxnSpPr>
              <p:nvPr/>
            </p:nvCxnSpPr>
            <p:spPr>
              <a:xfrm>
                <a:off x="2161735" y="1562407"/>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01" name="Groupe 100">
              <a:extLst>
                <a:ext uri="{FF2B5EF4-FFF2-40B4-BE49-F238E27FC236}">
                  <a16:creationId xmlns:a16="http://schemas.microsoft.com/office/drawing/2014/main" id="{6EC76928-CDE9-222C-EE53-841E65633574}"/>
                </a:ext>
              </a:extLst>
            </p:cNvPr>
            <p:cNvGrpSpPr/>
            <p:nvPr/>
          </p:nvGrpSpPr>
          <p:grpSpPr>
            <a:xfrm>
              <a:off x="11423682" y="3041678"/>
              <a:ext cx="285676" cy="0"/>
              <a:chOff x="2023801" y="1562407"/>
              <a:chExt cx="285676" cy="0"/>
            </a:xfrm>
          </p:grpSpPr>
          <p:cxnSp>
            <p:nvCxnSpPr>
              <p:cNvPr id="102" name="Connecteur droit 101">
                <a:extLst>
                  <a:ext uri="{FF2B5EF4-FFF2-40B4-BE49-F238E27FC236}">
                    <a16:creationId xmlns:a16="http://schemas.microsoft.com/office/drawing/2014/main" id="{2951CE44-A8F8-DA97-DFA1-6B72B41BE2DA}"/>
                  </a:ext>
                </a:extLst>
              </p:cNvPr>
              <p:cNvCxnSpPr>
                <a:cxnSpLocks/>
              </p:cNvCxnSpPr>
              <p:nvPr/>
            </p:nvCxnSpPr>
            <p:spPr>
              <a:xfrm>
                <a:off x="2023801" y="1562407"/>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3" name="Connecteur droit 102">
                <a:extLst>
                  <a:ext uri="{FF2B5EF4-FFF2-40B4-BE49-F238E27FC236}">
                    <a16:creationId xmlns:a16="http://schemas.microsoft.com/office/drawing/2014/main" id="{50153BC3-49D5-DD34-75AF-E11AEF5D2857}"/>
                  </a:ext>
                </a:extLst>
              </p:cNvPr>
              <p:cNvCxnSpPr>
                <a:cxnSpLocks/>
              </p:cNvCxnSpPr>
              <p:nvPr/>
            </p:nvCxnSpPr>
            <p:spPr>
              <a:xfrm>
                <a:off x="2161735" y="1562407"/>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sp>
        <p:nvSpPr>
          <p:cNvPr id="107" name="ZoneTexte 106">
            <a:extLst>
              <a:ext uri="{FF2B5EF4-FFF2-40B4-BE49-F238E27FC236}">
                <a16:creationId xmlns:a16="http://schemas.microsoft.com/office/drawing/2014/main" id="{4BCA1571-F060-D2C1-27C4-6CBAD25AC71A}"/>
              </a:ext>
            </a:extLst>
          </p:cNvPr>
          <p:cNvSpPr txBox="1"/>
          <p:nvPr/>
        </p:nvSpPr>
        <p:spPr>
          <a:xfrm>
            <a:off x="4655177" y="2416869"/>
            <a:ext cx="4530407" cy="1477328"/>
          </a:xfrm>
          <a:prstGeom prst="rect">
            <a:avLst/>
          </a:prstGeom>
          <a:noFill/>
        </p:spPr>
        <p:txBody>
          <a:bodyPr wrap="none" rtlCol="0">
            <a:spAutoFit/>
          </a:bodyPr>
          <a:lstStyle/>
          <a:p>
            <a:pPr marL="457200" indent="-457200">
              <a:buFont typeface="Arial" panose="020B0604020202020204" pitchFamily="34" charset="0"/>
              <a:buChar char="•"/>
            </a:pPr>
            <a:r>
              <a:rPr lang="fr-FR" dirty="0">
                <a:solidFill>
                  <a:schemeClr val="bg1"/>
                </a:solidFill>
                <a:latin typeface="Comic Sans MS" panose="030F0902030302020204" pitchFamily="66" charset="0"/>
              </a:rPr>
              <a:t>Fixer un seuil d’amplitude (ex. </a:t>
            </a:r>
            <a:r>
              <a:rPr lang="fr-FR" b="1" dirty="0">
                <a:solidFill>
                  <a:srgbClr val="FF0000"/>
                </a:solidFill>
                <a:latin typeface="Comic Sans MS" panose="030F0902030302020204" pitchFamily="66" charset="0"/>
              </a:rPr>
              <a:t>2 mV</a:t>
            </a:r>
            <a:r>
              <a:rPr lang="fr-FR" dirty="0">
                <a:solidFill>
                  <a:schemeClr val="bg1"/>
                </a:solidFill>
                <a:latin typeface="Comic Sans MS" panose="030F0902030302020204" pitchFamily="66" charset="0"/>
              </a:rPr>
              <a:t>)</a:t>
            </a:r>
          </a:p>
          <a:p>
            <a:pPr marL="457200" indent="-457200">
              <a:buFont typeface="Arial" panose="020B0604020202020204" pitchFamily="34" charset="0"/>
              <a:buChar char="•"/>
            </a:pPr>
            <a:r>
              <a:rPr lang="fr-FR" dirty="0">
                <a:solidFill>
                  <a:schemeClr val="bg1"/>
                </a:solidFill>
                <a:latin typeface="Comic Sans MS" panose="030F0902030302020204" pitchFamily="66" charset="0"/>
              </a:rPr>
              <a:t>Tester </a:t>
            </a:r>
            <a:r>
              <a:rPr lang="fr-FR" b="1" dirty="0">
                <a:solidFill>
                  <a:srgbClr val="FF0000"/>
                </a:solidFill>
                <a:latin typeface="Comic Sans MS" panose="030F0902030302020204" pitchFamily="66" charset="0"/>
              </a:rPr>
              <a:t>4</a:t>
            </a:r>
            <a:r>
              <a:rPr lang="fr-FR" dirty="0">
                <a:solidFill>
                  <a:schemeClr val="bg1"/>
                </a:solidFill>
                <a:latin typeface="Comic Sans MS" panose="030F0902030302020204" pitchFamily="66" charset="0"/>
              </a:rPr>
              <a:t> durées de stimulation </a:t>
            </a:r>
            <a:br>
              <a:rPr lang="fr-FR" dirty="0">
                <a:solidFill>
                  <a:schemeClr val="bg1"/>
                </a:solidFill>
                <a:latin typeface="Comic Sans MS" panose="030F0902030302020204" pitchFamily="66" charset="0"/>
              </a:rPr>
            </a:br>
            <a:r>
              <a:rPr lang="fr-FR" dirty="0">
                <a:solidFill>
                  <a:schemeClr val="bg1"/>
                </a:solidFill>
                <a:latin typeface="Comic Sans MS" panose="030F0902030302020204" pitchFamily="66" charset="0"/>
              </a:rPr>
              <a:t>=&gt; déterminer l’intensité nécessaire </a:t>
            </a:r>
            <a:br>
              <a:rPr lang="fr-FR" dirty="0">
                <a:solidFill>
                  <a:schemeClr val="bg1"/>
                </a:solidFill>
                <a:latin typeface="Comic Sans MS" panose="030F0902030302020204" pitchFamily="66" charset="0"/>
              </a:rPr>
            </a:br>
            <a:r>
              <a:rPr lang="fr-FR" dirty="0">
                <a:solidFill>
                  <a:schemeClr val="bg1"/>
                </a:solidFill>
                <a:latin typeface="Comic Sans MS" panose="030F0902030302020204" pitchFamily="66" charset="0"/>
              </a:rPr>
              <a:t>pour atteindre le seuil de 2 mV</a:t>
            </a:r>
          </a:p>
          <a:p>
            <a:pPr marL="457200" indent="-457200">
              <a:buFont typeface="Arial" panose="020B0604020202020204" pitchFamily="34" charset="0"/>
              <a:buChar char="•"/>
            </a:pPr>
            <a:r>
              <a:rPr lang="fr-FR" dirty="0">
                <a:solidFill>
                  <a:schemeClr val="bg1"/>
                </a:solidFill>
                <a:latin typeface="Comic Sans MS" panose="030F0902030302020204" pitchFamily="66" charset="0"/>
              </a:rPr>
              <a:t>Feuille </a:t>
            </a:r>
            <a:r>
              <a:rPr lang="fr-FR" dirty="0" err="1">
                <a:solidFill>
                  <a:schemeClr val="bg1"/>
                </a:solidFill>
                <a:latin typeface="Comic Sans MS" panose="030F0902030302020204" pitchFamily="66" charset="0"/>
              </a:rPr>
              <a:t>excel</a:t>
            </a:r>
            <a:endParaRPr lang="fr-FR" dirty="0">
              <a:solidFill>
                <a:schemeClr val="bg1"/>
              </a:solidFill>
              <a:latin typeface="Comic Sans MS" panose="030F0902030302020204" pitchFamily="66" charset="0"/>
            </a:endParaRPr>
          </a:p>
        </p:txBody>
      </p:sp>
      <p:pic>
        <p:nvPicPr>
          <p:cNvPr id="109" name="Image 108">
            <a:extLst>
              <a:ext uri="{FF2B5EF4-FFF2-40B4-BE49-F238E27FC236}">
                <a16:creationId xmlns:a16="http://schemas.microsoft.com/office/drawing/2014/main" id="{15CF7827-FBB7-DE83-80C8-D46E3CDDFACB}"/>
              </a:ext>
            </a:extLst>
          </p:cNvPr>
          <p:cNvPicPr>
            <a:picLocks noChangeAspect="1"/>
          </p:cNvPicPr>
          <p:nvPr/>
        </p:nvPicPr>
        <p:blipFill>
          <a:blip r:embed="rId3"/>
          <a:stretch>
            <a:fillRect/>
          </a:stretch>
        </p:blipFill>
        <p:spPr>
          <a:xfrm>
            <a:off x="4702677" y="3984813"/>
            <a:ext cx="4401951" cy="562107"/>
          </a:xfrm>
          <a:prstGeom prst="rect">
            <a:avLst/>
          </a:prstGeom>
        </p:spPr>
      </p:pic>
      <p:graphicFrame>
        <p:nvGraphicFramePr>
          <p:cNvPr id="111" name="Graphique 110">
            <a:extLst>
              <a:ext uri="{FF2B5EF4-FFF2-40B4-BE49-F238E27FC236}">
                <a16:creationId xmlns:a16="http://schemas.microsoft.com/office/drawing/2014/main" id="{8BD11472-44B7-52DB-3C54-44357FD55688}"/>
              </a:ext>
            </a:extLst>
          </p:cNvPr>
          <p:cNvGraphicFramePr>
            <a:graphicFrameLocks/>
          </p:cNvGraphicFramePr>
          <p:nvPr>
            <p:extLst>
              <p:ext uri="{D42A27DB-BD31-4B8C-83A1-F6EECF244321}">
                <p14:modId xmlns:p14="http://schemas.microsoft.com/office/powerpoint/2010/main" val="1926890546"/>
              </p:ext>
            </p:extLst>
          </p:nvPr>
        </p:nvGraphicFramePr>
        <p:xfrm>
          <a:off x="5395325" y="4739695"/>
          <a:ext cx="2992979" cy="1841616"/>
        </p:xfrm>
        <a:graphic>
          <a:graphicData uri="http://schemas.openxmlformats.org/drawingml/2006/chart">
            <c:chart xmlns:c="http://schemas.openxmlformats.org/drawingml/2006/chart" xmlns:r="http://schemas.openxmlformats.org/officeDocument/2006/relationships" r:id="rId4"/>
          </a:graphicData>
        </a:graphic>
      </p:graphicFrame>
      <p:sp>
        <p:nvSpPr>
          <p:cNvPr id="113" name="ZoneTexte 112">
            <a:extLst>
              <a:ext uri="{FF2B5EF4-FFF2-40B4-BE49-F238E27FC236}">
                <a16:creationId xmlns:a16="http://schemas.microsoft.com/office/drawing/2014/main" id="{C8C56893-A9CF-A903-D9E0-67C1CFA415EE}"/>
              </a:ext>
            </a:extLst>
          </p:cNvPr>
          <p:cNvSpPr txBox="1"/>
          <p:nvPr/>
        </p:nvSpPr>
        <p:spPr>
          <a:xfrm>
            <a:off x="1464874" y="1377481"/>
            <a:ext cx="3424176" cy="369332"/>
          </a:xfrm>
          <a:prstGeom prst="rect">
            <a:avLst/>
          </a:prstGeom>
          <a:noFill/>
        </p:spPr>
        <p:txBody>
          <a:bodyPr wrap="square">
            <a:spAutoFit/>
          </a:bodyPr>
          <a:lstStyle/>
          <a:p>
            <a:r>
              <a:rPr lang="fr-FR" dirty="0">
                <a:solidFill>
                  <a:srgbClr val="FF0000"/>
                </a:solidFill>
                <a:latin typeface="Comic Sans MS" panose="030F0902030302020204" pitchFamily="66" charset="0"/>
              </a:rPr>
              <a:t>Seuil d’amplitude = 2 mV</a:t>
            </a:r>
            <a:endParaRPr lang="fr-FR" dirty="0">
              <a:solidFill>
                <a:srgbClr val="FF0000"/>
              </a:solidFill>
            </a:endParaRPr>
          </a:p>
        </p:txBody>
      </p:sp>
      <p:sp>
        <p:nvSpPr>
          <p:cNvPr id="3" name="ZoneTexte 2">
            <a:extLst>
              <a:ext uri="{FF2B5EF4-FFF2-40B4-BE49-F238E27FC236}">
                <a16:creationId xmlns:a16="http://schemas.microsoft.com/office/drawing/2014/main" id="{5A6A0EF5-5886-C450-B3FB-12A0B4E59BA0}"/>
              </a:ext>
            </a:extLst>
          </p:cNvPr>
          <p:cNvSpPr txBox="1"/>
          <p:nvPr/>
        </p:nvSpPr>
        <p:spPr>
          <a:xfrm>
            <a:off x="382466" y="6407773"/>
            <a:ext cx="7371566" cy="461665"/>
          </a:xfrm>
          <a:prstGeom prst="rect">
            <a:avLst/>
          </a:prstGeom>
          <a:noFill/>
        </p:spPr>
        <p:txBody>
          <a:bodyPr wrap="square">
            <a:spAutoFit/>
          </a:bodyPr>
          <a:lstStyle/>
          <a:p>
            <a:r>
              <a:rPr lang="fr-FR" dirty="0">
                <a:solidFill>
                  <a:srgbClr val="FF0000"/>
                </a:solidFill>
                <a:latin typeface="ComicSansMS" panose="030F0702030302020204" pitchFamily="66" charset="0"/>
              </a:rPr>
              <a:t>Loi « empirique » de Weiss : Q = R(</a:t>
            </a:r>
            <a:r>
              <a:rPr lang="fr-FR" dirty="0" err="1">
                <a:solidFill>
                  <a:srgbClr val="FF0000"/>
                </a:solidFill>
                <a:latin typeface="ComicSansMS" panose="030F0702030302020204" pitchFamily="66" charset="0"/>
              </a:rPr>
              <a:t>t</a:t>
            </a:r>
            <a:r>
              <a:rPr lang="fr-FR" dirty="0">
                <a:solidFill>
                  <a:srgbClr val="FF0000"/>
                </a:solidFill>
                <a:latin typeface="ComicSansMS" panose="030F0702030302020204" pitchFamily="66" charset="0"/>
              </a:rPr>
              <a:t> + </a:t>
            </a:r>
            <a:r>
              <a:rPr lang="cy-GB" altLang="en-US" sz="2400" dirty="0">
                <a:solidFill>
                  <a:srgbClr val="FF0000"/>
                </a:solidFill>
                <a:latin typeface="ComicSansMS" panose="030F0702030302020204" pitchFamily="66" charset="0"/>
              </a:rPr>
              <a:t>𝜏</a:t>
            </a:r>
            <a:r>
              <a:rPr lang="fr-FR" altLang="en-US" dirty="0">
                <a:solidFill>
                  <a:srgbClr val="FF0000"/>
                </a:solidFill>
                <a:latin typeface="ComicSansMS" panose="030F0702030302020204" pitchFamily="66" charset="0"/>
              </a:rPr>
              <a:t>)</a:t>
            </a:r>
          </a:p>
        </p:txBody>
      </p:sp>
      <p:sp>
        <p:nvSpPr>
          <p:cNvPr id="6" name="ZoneTexte 5">
            <a:extLst>
              <a:ext uri="{FF2B5EF4-FFF2-40B4-BE49-F238E27FC236}">
                <a16:creationId xmlns:a16="http://schemas.microsoft.com/office/drawing/2014/main" id="{DB6DE194-16C9-591E-661E-2D890F272F3A}"/>
              </a:ext>
            </a:extLst>
          </p:cNvPr>
          <p:cNvSpPr txBox="1"/>
          <p:nvPr/>
        </p:nvSpPr>
        <p:spPr>
          <a:xfrm>
            <a:off x="1192679" y="5946108"/>
            <a:ext cx="786003" cy="461665"/>
          </a:xfrm>
          <a:prstGeom prst="rect">
            <a:avLst/>
          </a:prstGeom>
          <a:noFill/>
        </p:spPr>
        <p:txBody>
          <a:bodyPr wrap="square">
            <a:spAutoFit/>
          </a:bodyPr>
          <a:lstStyle/>
          <a:p>
            <a:r>
              <a:rPr lang="cy-GB" altLang="en-US" sz="2400" dirty="0">
                <a:solidFill>
                  <a:srgbClr val="FF0000"/>
                </a:solidFill>
                <a:latin typeface="ComicSansMS" panose="030F0702030302020204" pitchFamily="66" charset="0"/>
              </a:rPr>
              <a:t>𝜏</a:t>
            </a:r>
            <a:endParaRPr lang="fr-FR" sz="2400" dirty="0"/>
          </a:p>
        </p:txBody>
      </p:sp>
    </p:spTree>
    <p:extLst>
      <p:ext uri="{BB962C8B-B14F-4D97-AF65-F5344CB8AC3E}">
        <p14:creationId xmlns:p14="http://schemas.microsoft.com/office/powerpoint/2010/main" val="521586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E10D8594-BF11-3436-EA70-313B39D3BB41}"/>
              </a:ext>
            </a:extLst>
          </p:cNvPr>
          <p:cNvPicPr>
            <a:picLocks noChangeAspect="1"/>
          </p:cNvPicPr>
          <p:nvPr/>
        </p:nvPicPr>
        <p:blipFill>
          <a:blip r:embed="rId3"/>
          <a:srcRect/>
          <a:stretch>
            <a:fillRect/>
          </a:stretch>
        </p:blipFill>
        <p:spPr>
          <a:xfrm>
            <a:off x="2230369" y="2278412"/>
            <a:ext cx="5378527" cy="2494448"/>
          </a:xfrm>
          <a:prstGeom prst="rect">
            <a:avLst/>
          </a:prstGeom>
        </p:spPr>
      </p:pic>
      <p:sp>
        <p:nvSpPr>
          <p:cNvPr id="11" name="TextBox 7">
            <a:extLst>
              <a:ext uri="{FF2B5EF4-FFF2-40B4-BE49-F238E27FC236}">
                <a16:creationId xmlns:a16="http://schemas.microsoft.com/office/drawing/2014/main" id="{76F3216B-B99B-69CE-BE8A-62582689BD7D}"/>
              </a:ext>
            </a:extLst>
          </p:cNvPr>
          <p:cNvSpPr txBox="1"/>
          <p:nvPr/>
        </p:nvSpPr>
        <p:spPr>
          <a:xfrm>
            <a:off x="0" y="-67377"/>
            <a:ext cx="9074121" cy="805157"/>
          </a:xfrm>
          <a:prstGeom prst="rect">
            <a:avLst/>
          </a:prstGeom>
        </p:spPr>
        <p:txBody>
          <a:bodyPr wrap="square" lIns="0" tIns="0" rIns="0" bIns="0" rtlCol="0" anchor="t">
            <a:spAutoFit/>
          </a:bodyPr>
          <a:lstStyle/>
          <a:p>
            <a:pPr algn="ctr">
              <a:lnSpc>
                <a:spcPts val="7279"/>
              </a:lnSpc>
            </a:pPr>
            <a:r>
              <a:rPr lang="fr-FR" sz="3200" dirty="0">
                <a:solidFill>
                  <a:srgbClr val="3333CC"/>
                </a:solidFill>
                <a:latin typeface="ComicSansMS" panose="030F0702030302020204" pitchFamily="66" charset="0"/>
              </a:rPr>
              <a:t>Pourquoi étudier l’excitabilité axonale ?</a:t>
            </a:r>
          </a:p>
        </p:txBody>
      </p:sp>
      <p:sp>
        <p:nvSpPr>
          <p:cNvPr id="12" name="TextBox 8">
            <a:extLst>
              <a:ext uri="{FF2B5EF4-FFF2-40B4-BE49-F238E27FC236}">
                <a16:creationId xmlns:a16="http://schemas.microsoft.com/office/drawing/2014/main" id="{000713A3-3F60-F396-9DE0-C7E3BD84489F}"/>
              </a:ext>
            </a:extLst>
          </p:cNvPr>
          <p:cNvSpPr txBox="1"/>
          <p:nvPr/>
        </p:nvSpPr>
        <p:spPr>
          <a:xfrm>
            <a:off x="506193" y="1637076"/>
            <a:ext cx="1436936" cy="783356"/>
          </a:xfrm>
          <a:prstGeom prst="rect">
            <a:avLst/>
          </a:prstGeom>
        </p:spPr>
        <p:txBody>
          <a:bodyPr lIns="0" tIns="0" rIns="0" bIns="0" rtlCol="0" anchor="t">
            <a:spAutoFit/>
          </a:bodyPr>
          <a:lstStyle/>
          <a:p>
            <a:pPr algn="ctr">
              <a:lnSpc>
                <a:spcPts val="7279"/>
              </a:lnSpc>
            </a:pPr>
            <a:r>
              <a:rPr lang="fr-FR" sz="2400" dirty="0" err="1">
                <a:latin typeface="Comic Sans MS" panose="030F0902030302020204" pitchFamily="66" charset="0"/>
              </a:rPr>
              <a:t>Amp</a:t>
            </a:r>
            <a:endParaRPr lang="fr-FR" sz="2400" dirty="0">
              <a:latin typeface="Comic Sans MS" panose="030F0902030302020204" pitchFamily="66" charset="0"/>
            </a:endParaRP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14" name="TextBox 10">
            <a:extLst>
              <a:ext uri="{FF2B5EF4-FFF2-40B4-BE49-F238E27FC236}">
                <a16:creationId xmlns:a16="http://schemas.microsoft.com/office/drawing/2014/main" id="{1E642EEC-2BFE-219B-CB95-A1EABE41FC73}"/>
              </a:ext>
            </a:extLst>
          </p:cNvPr>
          <p:cNvSpPr txBox="1"/>
          <p:nvPr/>
        </p:nvSpPr>
        <p:spPr>
          <a:xfrm>
            <a:off x="7332509" y="4811946"/>
            <a:ext cx="699247" cy="783356"/>
          </a:xfrm>
          <a:prstGeom prst="rect">
            <a:avLst/>
          </a:prstGeom>
        </p:spPr>
        <p:txBody>
          <a:bodyPr wrap="square" lIns="0" tIns="0" rIns="0" bIns="0" rtlCol="0" anchor="t">
            <a:spAutoFit/>
          </a:bodyPr>
          <a:lstStyle/>
          <a:p>
            <a:pPr algn="ctr">
              <a:lnSpc>
                <a:spcPts val="7279"/>
              </a:lnSpc>
            </a:pPr>
            <a:r>
              <a:rPr lang="fr-FR" sz="2400" dirty="0">
                <a:latin typeface="Comic Sans MS" panose="030F0902030302020204" pitchFamily="66" charset="0"/>
              </a:rPr>
              <a:t>VC</a:t>
            </a:r>
          </a:p>
        </p:txBody>
      </p:sp>
      <p:sp>
        <p:nvSpPr>
          <p:cNvPr id="15" name="TextBox 11">
            <a:extLst>
              <a:ext uri="{FF2B5EF4-FFF2-40B4-BE49-F238E27FC236}">
                <a16:creationId xmlns:a16="http://schemas.microsoft.com/office/drawing/2014/main" id="{47226EF6-1B90-3801-666F-6A44C2816A53}"/>
              </a:ext>
            </a:extLst>
          </p:cNvPr>
          <p:cNvSpPr txBox="1"/>
          <p:nvPr/>
        </p:nvSpPr>
        <p:spPr>
          <a:xfrm>
            <a:off x="-596189" y="5774412"/>
            <a:ext cx="3304431" cy="783356"/>
          </a:xfrm>
          <a:prstGeom prst="rect">
            <a:avLst/>
          </a:prstGeom>
        </p:spPr>
        <p:txBody>
          <a:bodyPr lIns="0" tIns="0" rIns="0" bIns="0" rtlCol="0" anchor="t">
            <a:spAutoFit/>
          </a:bodyPr>
          <a:lstStyle/>
          <a:p>
            <a:pPr algn="ctr">
              <a:lnSpc>
                <a:spcPts val="7279"/>
              </a:lnSpc>
            </a:pPr>
            <a:r>
              <a:rPr lang="fr-FR" sz="2400">
                <a:latin typeface="Comic Sans MS" panose="030F0902030302020204" pitchFamily="66" charset="0"/>
              </a:rPr>
              <a:t>Excitabilité</a:t>
            </a:r>
          </a:p>
        </p:txBody>
      </p:sp>
      <p:sp>
        <p:nvSpPr>
          <p:cNvPr id="16" name="TextBox 12">
            <a:extLst>
              <a:ext uri="{FF2B5EF4-FFF2-40B4-BE49-F238E27FC236}">
                <a16:creationId xmlns:a16="http://schemas.microsoft.com/office/drawing/2014/main" id="{DB6CE499-2E32-93B4-5BA9-27DAF3A763A6}"/>
              </a:ext>
            </a:extLst>
          </p:cNvPr>
          <p:cNvSpPr txBox="1"/>
          <p:nvPr/>
        </p:nvSpPr>
        <p:spPr>
          <a:xfrm>
            <a:off x="827763" y="1134992"/>
            <a:ext cx="3760958" cy="923330"/>
          </a:xfrm>
          <a:prstGeom prst="rect">
            <a:avLst/>
          </a:prstGeom>
        </p:spPr>
        <p:txBody>
          <a:bodyPr lIns="0" tIns="0" rIns="0" bIns="0" rtlCol="0" anchor="t">
            <a:spAutoFit/>
          </a:bodyPr>
          <a:lstStyle/>
          <a:p>
            <a:pPr algn="ctr"/>
            <a:r>
              <a:rPr lang="fr-FR" dirty="0" err="1">
                <a:latin typeface="Comic Sans MS" panose="030F0902030302020204" pitchFamily="66" charset="0"/>
              </a:rPr>
              <a:t>Amp</a:t>
            </a:r>
            <a:r>
              <a:rPr lang="fr-FR" dirty="0">
                <a:latin typeface="Comic Sans MS" panose="030F0902030302020204" pitchFamily="66" charset="0"/>
              </a:rPr>
              <a:t> normale</a:t>
            </a:r>
          </a:p>
          <a:p>
            <a:pPr algn="ctr"/>
            <a:r>
              <a:rPr lang="fr-FR" dirty="0">
                <a:latin typeface="Comic Sans MS" panose="030F0902030302020204" pitchFamily="66" charset="0"/>
              </a:rPr>
              <a:t>VC diminuée</a:t>
            </a:r>
          </a:p>
          <a:p>
            <a:pPr algn="ctr"/>
            <a:r>
              <a:rPr lang="fr-FR" sz="2400" dirty="0">
                <a:solidFill>
                  <a:srgbClr val="3333CC"/>
                </a:solidFill>
                <a:latin typeface="ComicSansMS" panose="030F0702030302020204" pitchFamily="66" charset="0"/>
              </a:rPr>
              <a:t>Démyélinisant</a:t>
            </a:r>
          </a:p>
        </p:txBody>
      </p:sp>
      <p:sp>
        <p:nvSpPr>
          <p:cNvPr id="17" name="TextBox 13">
            <a:extLst>
              <a:ext uri="{FF2B5EF4-FFF2-40B4-BE49-F238E27FC236}">
                <a16:creationId xmlns:a16="http://schemas.microsoft.com/office/drawing/2014/main" id="{4FB68D51-4FE4-3EBF-56D3-A242B5B081CA}"/>
              </a:ext>
            </a:extLst>
          </p:cNvPr>
          <p:cNvSpPr txBox="1"/>
          <p:nvPr/>
        </p:nvSpPr>
        <p:spPr>
          <a:xfrm>
            <a:off x="6989391" y="3734907"/>
            <a:ext cx="2084730" cy="1200329"/>
          </a:xfrm>
          <a:prstGeom prst="rect">
            <a:avLst/>
          </a:prstGeom>
        </p:spPr>
        <p:txBody>
          <a:bodyPr lIns="0" tIns="0" rIns="0" bIns="0" rtlCol="0" anchor="t">
            <a:spAutoFit/>
          </a:bodyPr>
          <a:lstStyle>
            <a:defPPr>
              <a:defRPr lang="en-US"/>
            </a:defPPr>
            <a:lvl1pPr algn="ctr">
              <a:defRPr>
                <a:solidFill>
                  <a:schemeClr val="bg1"/>
                </a:solidFill>
                <a:latin typeface="Comic Sans MS" panose="030F0902030302020204" pitchFamily="66" charset="0"/>
              </a:defRPr>
            </a:lvl1pPr>
          </a:lstStyle>
          <a:p>
            <a:r>
              <a:rPr lang="fr-FR" dirty="0" err="1">
                <a:solidFill>
                  <a:schemeClr val="tx1"/>
                </a:solidFill>
              </a:rPr>
              <a:t>Amp</a:t>
            </a:r>
            <a:r>
              <a:rPr lang="fr-FR" dirty="0">
                <a:solidFill>
                  <a:schemeClr val="tx1"/>
                </a:solidFill>
              </a:rPr>
              <a:t> diminuée</a:t>
            </a:r>
          </a:p>
          <a:p>
            <a:r>
              <a:rPr lang="fr-FR" dirty="0">
                <a:solidFill>
                  <a:schemeClr val="tx1"/>
                </a:solidFill>
              </a:rPr>
              <a:t>VC normale</a:t>
            </a:r>
          </a:p>
          <a:p>
            <a:r>
              <a:rPr lang="fr-FR" sz="2400" dirty="0">
                <a:solidFill>
                  <a:srgbClr val="3333CC"/>
                </a:solidFill>
                <a:latin typeface="ComicSansMS" panose="030F0702030302020204" pitchFamily="66" charset="0"/>
              </a:rPr>
              <a:t>Axonal</a:t>
            </a:r>
          </a:p>
          <a:p>
            <a:endParaRPr lang="fr-FR" dirty="0">
              <a:solidFill>
                <a:schemeClr val="tx1"/>
              </a:solidFill>
            </a:endParaRPr>
          </a:p>
        </p:txBody>
      </p:sp>
      <p:sp>
        <p:nvSpPr>
          <p:cNvPr id="18" name="TextBox 14">
            <a:extLst>
              <a:ext uri="{FF2B5EF4-FFF2-40B4-BE49-F238E27FC236}">
                <a16:creationId xmlns:a16="http://schemas.microsoft.com/office/drawing/2014/main" id="{79D5C0AE-D4E8-AE02-755E-E71D851B006A}"/>
              </a:ext>
            </a:extLst>
          </p:cNvPr>
          <p:cNvSpPr txBox="1"/>
          <p:nvPr/>
        </p:nvSpPr>
        <p:spPr>
          <a:xfrm flipH="1">
            <a:off x="4219896" y="2241764"/>
            <a:ext cx="1233835" cy="810415"/>
          </a:xfrm>
          <a:prstGeom prst="rect">
            <a:avLst/>
          </a:prstGeom>
        </p:spPr>
        <p:txBody>
          <a:bodyPr wrap="square" lIns="0" tIns="0" rIns="0" bIns="0" rtlCol="0" anchor="t">
            <a:spAutoFit/>
          </a:bodyPr>
          <a:lstStyle/>
          <a:p>
            <a:pPr algn="ctr">
              <a:lnSpc>
                <a:spcPts val="7279"/>
              </a:lnSpc>
            </a:pPr>
            <a:r>
              <a:rPr lang="fr-FR" sz="3200" b="1">
                <a:solidFill>
                  <a:srgbClr val="FF0000"/>
                </a:solidFill>
              </a:rPr>
              <a:t>?</a:t>
            </a:r>
          </a:p>
        </p:txBody>
      </p:sp>
      <p:sp>
        <p:nvSpPr>
          <p:cNvPr id="19" name="TextBox 15">
            <a:extLst>
              <a:ext uri="{FF2B5EF4-FFF2-40B4-BE49-F238E27FC236}">
                <a16:creationId xmlns:a16="http://schemas.microsoft.com/office/drawing/2014/main" id="{B4F1A8D3-BB04-2AC1-0E54-470283FA2260}"/>
              </a:ext>
            </a:extLst>
          </p:cNvPr>
          <p:cNvSpPr txBox="1"/>
          <p:nvPr/>
        </p:nvSpPr>
        <p:spPr>
          <a:xfrm>
            <a:off x="6502061" y="1301666"/>
            <a:ext cx="1106835" cy="1032847"/>
          </a:xfrm>
          <a:prstGeom prst="rect">
            <a:avLst/>
          </a:prstGeom>
          <a:effectLst>
            <a:outerShdw blurRad="50800" dist="139824" dir="20126888" algn="ctr" rotWithShape="0">
              <a:srgbClr val="000000">
                <a:alpha val="43137"/>
              </a:srgbClr>
            </a:outerShdw>
          </a:effectLst>
        </p:spPr>
        <p:txBody>
          <a:bodyPr lIns="0" tIns="0" rIns="0" bIns="0" rtlCol="0" anchor="t">
            <a:spAutoFit/>
          </a:bodyPr>
          <a:lstStyle/>
          <a:p>
            <a:pPr algn="ctr">
              <a:lnSpc>
                <a:spcPts val="9379"/>
              </a:lnSpc>
            </a:pPr>
            <a:r>
              <a:rPr lang="fr-FR" sz="4000" dirty="0">
                <a:solidFill>
                  <a:srgbClr val="3333CC"/>
                </a:solidFill>
                <a:latin typeface="ComicSansMS" panose="030F0702030302020204" pitchFamily="66" charset="0"/>
              </a:rPr>
              <a:t>3D</a:t>
            </a:r>
          </a:p>
        </p:txBody>
      </p:sp>
      <p:cxnSp>
        <p:nvCxnSpPr>
          <p:cNvPr id="22" name="Connecteur droit avec flèche 21">
            <a:extLst>
              <a:ext uri="{FF2B5EF4-FFF2-40B4-BE49-F238E27FC236}">
                <a16:creationId xmlns:a16="http://schemas.microsoft.com/office/drawing/2014/main" id="{0E811ED0-8186-9782-7878-6E10013096A7}"/>
              </a:ext>
            </a:extLst>
          </p:cNvPr>
          <p:cNvCxnSpPr>
            <a:cxnSpLocks/>
          </p:cNvCxnSpPr>
          <p:nvPr/>
        </p:nvCxnSpPr>
        <p:spPr>
          <a:xfrm flipV="1">
            <a:off x="1943129" y="4935236"/>
            <a:ext cx="6088627" cy="50328"/>
          </a:xfrm>
          <a:prstGeom prst="straightConnector1">
            <a:avLst/>
          </a:prstGeom>
          <a:ln w="38100">
            <a:solidFill>
              <a:srgbClr val="00329E"/>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BCE5BEAC-3C60-5C67-31F7-51C0FC155ABC}"/>
              </a:ext>
            </a:extLst>
          </p:cNvPr>
          <p:cNvCxnSpPr>
            <a:cxnSpLocks/>
          </p:cNvCxnSpPr>
          <p:nvPr/>
        </p:nvCxnSpPr>
        <p:spPr>
          <a:xfrm flipV="1">
            <a:off x="1959249" y="2058322"/>
            <a:ext cx="0" cy="2927242"/>
          </a:xfrm>
          <a:prstGeom prst="straightConnector1">
            <a:avLst/>
          </a:prstGeom>
          <a:ln w="38100">
            <a:solidFill>
              <a:srgbClr val="00329E"/>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134E3C0C-FAEE-ADD8-11C8-E80B019C642B}"/>
              </a:ext>
            </a:extLst>
          </p:cNvPr>
          <p:cNvCxnSpPr>
            <a:cxnSpLocks/>
          </p:cNvCxnSpPr>
          <p:nvPr/>
        </p:nvCxnSpPr>
        <p:spPr>
          <a:xfrm flipH="1">
            <a:off x="1056026" y="4985564"/>
            <a:ext cx="903223" cy="923330"/>
          </a:xfrm>
          <a:prstGeom prst="straightConnector1">
            <a:avLst/>
          </a:prstGeom>
          <a:ln w="38100">
            <a:solidFill>
              <a:srgbClr val="00329E"/>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324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27781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1. Les courbes intensité-durée (</a:t>
            </a:r>
            <a:r>
              <a:rPr lang="fr-FR" sz="3200" dirty="0" err="1">
                <a:solidFill>
                  <a:srgbClr val="3333CC"/>
                </a:solidFill>
                <a:latin typeface="ComicSansMS" panose="030F0702030302020204" pitchFamily="66" charset="0"/>
              </a:rPr>
              <a:t>I-t</a:t>
            </a:r>
            <a:r>
              <a:rPr lang="fr-FR" sz="3200" dirty="0">
                <a:solidFill>
                  <a:srgbClr val="3333CC"/>
                </a:solidFill>
                <a:latin typeface="ComicSansMS" panose="030F0702030302020204" pitchFamily="66" charset="0"/>
              </a:rPr>
              <a:t>)</a:t>
            </a:r>
          </a:p>
          <a:p>
            <a:pPr algn="ctr"/>
            <a:endParaRPr lang="fr-FR" sz="3200" dirty="0">
              <a:solidFill>
                <a:srgbClr val="3333CC"/>
              </a:solidFill>
              <a:latin typeface="ComicSansMS" panose="030F0702030302020204" pitchFamily="66" charset="0"/>
            </a:endParaRPr>
          </a:p>
        </p:txBody>
      </p:sp>
      <p:sp>
        <p:nvSpPr>
          <p:cNvPr id="11" name="ZoneTexte 10">
            <a:extLst>
              <a:ext uri="{FF2B5EF4-FFF2-40B4-BE49-F238E27FC236}">
                <a16:creationId xmlns:a16="http://schemas.microsoft.com/office/drawing/2014/main" id="{B0FD6C3D-E930-4EAB-5145-C9E3E77D3592}"/>
              </a:ext>
            </a:extLst>
          </p:cNvPr>
          <p:cNvSpPr txBox="1"/>
          <p:nvPr/>
        </p:nvSpPr>
        <p:spPr>
          <a:xfrm>
            <a:off x="2384473" y="1022587"/>
            <a:ext cx="6767650" cy="5078313"/>
          </a:xfrm>
          <a:prstGeom prst="rect">
            <a:avLst/>
          </a:prstGeom>
          <a:noFill/>
        </p:spPr>
        <p:txBody>
          <a:bodyPr wrap="square">
            <a:spAutoFit/>
          </a:bodyPr>
          <a:lstStyle/>
          <a:p>
            <a:r>
              <a:rPr lang="nl-BE" altLang="en-US" b="1" dirty="0">
                <a:solidFill>
                  <a:srgbClr val="FF0000"/>
                </a:solidFill>
                <a:latin typeface="ComicSansMS" panose="030F0702030302020204" pitchFamily="66" charset="0"/>
              </a:rPr>
              <a:t>Potentiels électrotoniques</a:t>
            </a:r>
            <a:br>
              <a:rPr lang="nl-BE" altLang="en-US" b="1" dirty="0">
                <a:solidFill>
                  <a:srgbClr val="FF0000"/>
                </a:solidFill>
                <a:latin typeface="ComicSansMS" panose="030F0702030302020204" pitchFamily="66" charset="0"/>
              </a:rPr>
            </a:br>
            <a:r>
              <a:rPr lang="nl-BE" altLang="en-US" dirty="0">
                <a:latin typeface="ComicSansMS" panose="030F0702030302020204" pitchFamily="66" charset="0"/>
              </a:rPr>
              <a:t>Les courbes It étudient les caractéristiques du circuit </a:t>
            </a:r>
            <a:br>
              <a:rPr lang="nl-BE" altLang="en-US" dirty="0">
                <a:latin typeface="ComicSansMS" panose="030F0702030302020204" pitchFamily="66" charset="0"/>
              </a:rPr>
            </a:br>
            <a:r>
              <a:rPr lang="nl-BE" altLang="en-US" dirty="0">
                <a:latin typeface="ComicSansMS" panose="030F0702030302020204" pitchFamily="66" charset="0"/>
              </a:rPr>
              <a:t>(R)</a:t>
            </a:r>
            <a:r>
              <a:rPr lang="nl-BE" altLang="en-US" b="1" dirty="0">
                <a:solidFill>
                  <a:srgbClr val="FF0000"/>
                </a:solidFill>
                <a:latin typeface="ComicSansMS" panose="030F0702030302020204" pitchFamily="66" charset="0"/>
              </a:rPr>
              <a:t>C</a:t>
            </a:r>
            <a:r>
              <a:rPr lang="nl-BE" altLang="en-US" dirty="0">
                <a:latin typeface="ComicSansMS" panose="030F0702030302020204" pitchFamily="66" charset="0"/>
              </a:rPr>
              <a:t> nodal juste avant le déclenchement du PA (potentiels électrotoniques non transmis) </a:t>
            </a:r>
          </a:p>
          <a:p>
            <a:endParaRPr lang="nl-BE" altLang="en-US" b="1" dirty="0">
              <a:solidFill>
                <a:srgbClr val="FF0000"/>
              </a:solidFill>
              <a:latin typeface="ComicSansMS" panose="030F0702030302020204" pitchFamily="66" charset="0"/>
            </a:endParaRPr>
          </a:p>
          <a:p>
            <a:pPr>
              <a:tabLst>
                <a:tab pos="296863" algn="l"/>
              </a:tabLst>
            </a:pPr>
            <a:r>
              <a:rPr lang="cy-GB" altLang="en-US" dirty="0">
                <a:solidFill>
                  <a:srgbClr val="FF0000"/>
                </a:solidFill>
                <a:latin typeface="ComicSansMS" panose="030F0702030302020204" pitchFamily="66" charset="0"/>
              </a:rPr>
              <a:t>Chronaxie (</a:t>
            </a:r>
            <a:r>
              <a:rPr lang="cy-GB" altLang="en-US" sz="2400" dirty="0">
                <a:solidFill>
                  <a:srgbClr val="FF0000"/>
                </a:solidFill>
                <a:latin typeface="ComicSansMS" panose="030F0702030302020204" pitchFamily="66" charset="0"/>
              </a:rPr>
              <a:t>𝜏</a:t>
            </a:r>
            <a:r>
              <a:rPr lang="cy-GB" altLang="en-US" dirty="0">
                <a:solidFill>
                  <a:srgbClr val="FF0000"/>
                </a:solidFill>
                <a:latin typeface="ComicSansMS" panose="030F0702030302020204" pitchFamily="66" charset="0"/>
              </a:rPr>
              <a:t>)</a:t>
            </a:r>
            <a:r>
              <a:rPr lang="fr-FR" altLang="en-US" dirty="0"/>
              <a:t> = c</a:t>
            </a:r>
            <a:r>
              <a:rPr lang="nl-BE" altLang="en-US" dirty="0">
                <a:latin typeface="ComicSansMS" panose="030F0702030302020204" pitchFamily="66" charset="0"/>
              </a:rPr>
              <a:t>onstante de temps pour charger et décharger la membrane nodale (63%) </a:t>
            </a:r>
            <a:br>
              <a:rPr lang="nl-BE" altLang="en-US" b="1" dirty="0">
                <a:solidFill>
                  <a:srgbClr val="FF0000"/>
                </a:solidFill>
                <a:latin typeface="ComicSansMS" panose="030F0702030302020204" pitchFamily="66" charset="0"/>
              </a:rPr>
            </a:br>
            <a:r>
              <a:rPr lang="nl-BE" altLang="en-US" dirty="0">
                <a:solidFill>
                  <a:srgbClr val="3333CC"/>
                </a:solidFill>
                <a:latin typeface="ComicSansMS" panose="030F0702030302020204" pitchFamily="66" charset="0"/>
              </a:rPr>
              <a:t>- 	</a:t>
            </a:r>
            <a:r>
              <a:rPr lang="nl-BE" altLang="en-US" u="sng" dirty="0">
                <a:solidFill>
                  <a:srgbClr val="3333CC"/>
                </a:solidFill>
                <a:latin typeface="ComicSansMS" panose="030F0702030302020204" pitchFamily="66" charset="0"/>
              </a:rPr>
              <a:t>composante</a:t>
            </a:r>
            <a:r>
              <a:rPr lang="nl-BE" altLang="en-US" dirty="0">
                <a:solidFill>
                  <a:srgbClr val="3333CC"/>
                </a:solidFill>
                <a:latin typeface="ComicSansMS" panose="030F0702030302020204" pitchFamily="66" charset="0"/>
              </a:rPr>
              <a:t> liée aux propriétés </a:t>
            </a:r>
            <a:r>
              <a:rPr lang="nl-BE" altLang="en-US" u="sng" dirty="0">
                <a:solidFill>
                  <a:srgbClr val="3333CC"/>
                </a:solidFill>
                <a:latin typeface="ComicSansMS" panose="030F0702030302020204" pitchFamily="66" charset="0"/>
              </a:rPr>
              <a:t>passives</a:t>
            </a:r>
            <a:r>
              <a:rPr lang="nl-BE" altLang="en-US" dirty="0">
                <a:solidFill>
                  <a:srgbClr val="3333CC"/>
                </a:solidFill>
                <a:latin typeface="ComicSansMS" panose="030F0702030302020204" pitchFamily="66" charset="0"/>
              </a:rPr>
              <a:t> du noeud </a:t>
            </a:r>
            <a:br>
              <a:rPr lang="nl-BE" altLang="en-US" dirty="0">
                <a:solidFill>
                  <a:srgbClr val="3333CC"/>
                </a:solidFill>
                <a:latin typeface="ComicSansMS" panose="030F0702030302020204" pitchFamily="66" charset="0"/>
              </a:rPr>
            </a:br>
            <a:r>
              <a:rPr lang="nl-BE" altLang="en-US" dirty="0">
                <a:solidFill>
                  <a:srgbClr val="3333CC"/>
                </a:solidFill>
                <a:latin typeface="ComicSansMS" panose="030F0702030302020204" pitchFamily="66" charset="0"/>
              </a:rPr>
              <a:t>	(notamment la surface nodale) : 50 μs</a:t>
            </a:r>
            <a:br>
              <a:rPr lang="nl-BE" altLang="en-US" dirty="0">
                <a:solidFill>
                  <a:srgbClr val="3333CC"/>
                </a:solidFill>
                <a:latin typeface="ComicSansMS" panose="030F0702030302020204" pitchFamily="66" charset="0"/>
              </a:rPr>
            </a:br>
            <a:r>
              <a:rPr lang="nl-BE" altLang="en-US" dirty="0">
                <a:solidFill>
                  <a:srgbClr val="3333CC"/>
                </a:solidFill>
                <a:latin typeface="ComicSansMS" panose="030F0702030302020204" pitchFamily="66" charset="0"/>
              </a:rPr>
              <a:t>	</a:t>
            </a:r>
          </a:p>
          <a:p>
            <a:pPr marL="285750" indent="-285750">
              <a:buFontTx/>
              <a:buChar char="-"/>
            </a:pPr>
            <a:r>
              <a:rPr lang="nl-BE" u="sng" dirty="0">
                <a:solidFill>
                  <a:srgbClr val="3333CC"/>
                </a:solidFill>
                <a:latin typeface="ComicSansMS" panose="030F0702030302020204" pitchFamily="66" charset="0"/>
              </a:rPr>
              <a:t>composante active</a:t>
            </a:r>
            <a:r>
              <a:rPr lang="nl-BE" dirty="0">
                <a:solidFill>
                  <a:srgbClr val="3333CC"/>
                </a:solidFill>
                <a:latin typeface="ComicSansMS" panose="030F0702030302020204" pitchFamily="66" charset="0"/>
              </a:rPr>
              <a:t> bcp plus longue (300-400 </a:t>
            </a:r>
            <a:r>
              <a:rPr lang="nl-BE" altLang="en-US" dirty="0">
                <a:solidFill>
                  <a:srgbClr val="3333CC"/>
                </a:solidFill>
                <a:latin typeface="ComicSansMS" panose="030F0702030302020204" pitchFamily="66" charset="0"/>
              </a:rPr>
              <a:t>μs)</a:t>
            </a:r>
            <a:r>
              <a:rPr lang="nl-BE" dirty="0">
                <a:solidFill>
                  <a:srgbClr val="3333CC"/>
                </a:solidFill>
                <a:latin typeface="ComicSansMS" panose="030F0702030302020204" pitchFamily="66" charset="0"/>
              </a:rPr>
              <a:t> liée à l’interférence de canaux de fuite ouverts aux environs du potentiel de repos, principalement les canaux </a:t>
            </a:r>
            <a:r>
              <a:rPr lang="nl-BE" b="1" dirty="0">
                <a:solidFill>
                  <a:srgbClr val="00B050"/>
                </a:solidFill>
                <a:latin typeface="ComicSansMS" panose="030F0702030302020204" pitchFamily="66" charset="0"/>
              </a:rPr>
              <a:t>Na</a:t>
            </a:r>
            <a:r>
              <a:rPr lang="nl-BE" b="1" baseline="-25000" dirty="0">
                <a:solidFill>
                  <a:srgbClr val="00B050"/>
                </a:solidFill>
                <a:latin typeface="ComicSansMS" panose="030F0702030302020204" pitchFamily="66" charset="0"/>
              </a:rPr>
              <a:t>p</a:t>
            </a:r>
            <a:br>
              <a:rPr lang="nl-BE" b="1" baseline="-25000" dirty="0">
                <a:solidFill>
                  <a:srgbClr val="00B050"/>
                </a:solidFill>
                <a:latin typeface="ComicSansMS" panose="030F0702030302020204" pitchFamily="66" charset="0"/>
              </a:rPr>
            </a:br>
            <a:endParaRPr lang="nl-BE" b="1" baseline="-25000" dirty="0">
              <a:solidFill>
                <a:srgbClr val="00B050"/>
              </a:solidFill>
              <a:latin typeface="ComicSansMS" panose="030F0702030302020204" pitchFamily="66" charset="0"/>
            </a:endParaRPr>
          </a:p>
          <a:p>
            <a:pPr marL="285750" indent="-285750">
              <a:buFontTx/>
              <a:buChar char="-"/>
            </a:pPr>
            <a:r>
              <a:rPr lang="nl-BE" dirty="0">
                <a:latin typeface="ComicSansMS" panose="030F0702030302020204" pitchFamily="66" charset="0"/>
              </a:rPr>
              <a:t>=&gt; dépolarisation : chronaxie augmentée</a:t>
            </a:r>
            <a:br>
              <a:rPr lang="nl-BE" dirty="0">
                <a:latin typeface="ComicSansMS" panose="030F0702030302020204" pitchFamily="66" charset="0"/>
              </a:rPr>
            </a:br>
            <a:br>
              <a:rPr lang="nl-BE" dirty="0">
                <a:latin typeface="ComicSansMS" panose="030F0702030302020204" pitchFamily="66" charset="0"/>
              </a:rPr>
            </a:br>
            <a:r>
              <a:rPr lang="nl-BE" dirty="0">
                <a:latin typeface="ComicSansMS" panose="030F0702030302020204" pitchFamily="66" charset="0"/>
              </a:rPr>
              <a:t> </a:t>
            </a:r>
            <a:br>
              <a:rPr lang="nl-BE" dirty="0">
                <a:latin typeface="ComicSansMS" panose="030F0702030302020204" pitchFamily="66" charset="0"/>
              </a:rPr>
            </a:br>
            <a:r>
              <a:rPr lang="nl-BE" dirty="0">
                <a:latin typeface="ComicSansMS" panose="030F0702030302020204" pitchFamily="66" charset="0"/>
              </a:rPr>
              <a:t>=&gt; hyperpolarisation : chronaxie réduite</a:t>
            </a:r>
            <a:endParaRPr lang="fr-FR" dirty="0">
              <a:latin typeface="ComicSansMS" panose="030F0702030302020204" pitchFamily="66" charset="0"/>
            </a:endParaRPr>
          </a:p>
        </p:txBody>
      </p:sp>
      <p:grpSp>
        <p:nvGrpSpPr>
          <p:cNvPr id="49" name="Groupe 48">
            <a:extLst>
              <a:ext uri="{FF2B5EF4-FFF2-40B4-BE49-F238E27FC236}">
                <a16:creationId xmlns:a16="http://schemas.microsoft.com/office/drawing/2014/main" id="{EF81E6FE-F3ED-8F2D-2F1F-F4CCA7065BDB}"/>
              </a:ext>
            </a:extLst>
          </p:cNvPr>
          <p:cNvGrpSpPr/>
          <p:nvPr/>
        </p:nvGrpSpPr>
        <p:grpSpPr>
          <a:xfrm>
            <a:off x="355029" y="1036071"/>
            <a:ext cx="1795438" cy="4107862"/>
            <a:chOff x="2433540" y="1356102"/>
            <a:chExt cx="1795438" cy="4107862"/>
          </a:xfrm>
        </p:grpSpPr>
        <p:sp>
          <p:nvSpPr>
            <p:cNvPr id="7" name="Rectangle 6">
              <a:extLst>
                <a:ext uri="{FF2B5EF4-FFF2-40B4-BE49-F238E27FC236}">
                  <a16:creationId xmlns:a16="http://schemas.microsoft.com/office/drawing/2014/main" id="{2B48227C-8DD5-9FA7-DA96-4009445BB653}"/>
                </a:ext>
              </a:extLst>
            </p:cNvPr>
            <p:cNvSpPr/>
            <p:nvPr/>
          </p:nvSpPr>
          <p:spPr>
            <a:xfrm>
              <a:off x="2439397" y="1356102"/>
              <a:ext cx="1789581" cy="41078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a:extLst>
                <a:ext uri="{FF2B5EF4-FFF2-40B4-BE49-F238E27FC236}">
                  <a16:creationId xmlns:a16="http://schemas.microsoft.com/office/drawing/2014/main" id="{29145461-7552-7A38-912C-56A347B23B65}"/>
                </a:ext>
              </a:extLst>
            </p:cNvPr>
            <p:cNvCxnSpPr>
              <a:cxnSpLocks/>
            </p:cNvCxnSpPr>
            <p:nvPr/>
          </p:nvCxnSpPr>
          <p:spPr>
            <a:xfrm>
              <a:off x="2439397" y="3703822"/>
              <a:ext cx="1789581"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CF8396BE-191F-AAC9-3B41-F76F35630DBC}"/>
                </a:ext>
              </a:extLst>
            </p:cNvPr>
            <p:cNvCxnSpPr>
              <a:cxnSpLocks/>
            </p:cNvCxnSpPr>
            <p:nvPr/>
          </p:nvCxnSpPr>
          <p:spPr>
            <a:xfrm>
              <a:off x="2439397" y="4082575"/>
              <a:ext cx="395110"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Arc 20">
              <a:extLst>
                <a:ext uri="{FF2B5EF4-FFF2-40B4-BE49-F238E27FC236}">
                  <a16:creationId xmlns:a16="http://schemas.microsoft.com/office/drawing/2014/main" id="{4FD89349-D49E-3DCC-40F3-2F5958D72C3B}"/>
                </a:ext>
              </a:extLst>
            </p:cNvPr>
            <p:cNvSpPr/>
            <p:nvPr/>
          </p:nvSpPr>
          <p:spPr>
            <a:xfrm rot="16200000">
              <a:off x="2660964" y="3816741"/>
              <a:ext cx="867042" cy="531669"/>
            </a:xfrm>
            <a:prstGeom prst="arc">
              <a:avLst/>
            </a:prstGeom>
            <a:ln w="476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25" name="Connecteur droit 24">
              <a:extLst>
                <a:ext uri="{FF2B5EF4-FFF2-40B4-BE49-F238E27FC236}">
                  <a16:creationId xmlns:a16="http://schemas.microsoft.com/office/drawing/2014/main" id="{0D4B7A63-627B-0234-2FFE-4B760814EFB1}"/>
                </a:ext>
              </a:extLst>
            </p:cNvPr>
            <p:cNvCxnSpPr>
              <a:cxnSpLocks/>
            </p:cNvCxnSpPr>
            <p:nvPr/>
          </p:nvCxnSpPr>
          <p:spPr>
            <a:xfrm flipV="1">
              <a:off x="3094485" y="3627701"/>
              <a:ext cx="570920" cy="10336"/>
            </a:xfrm>
            <a:prstGeom prst="line">
              <a:avLst/>
            </a:prstGeom>
            <a:ln w="349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Arc 26">
              <a:extLst>
                <a:ext uri="{FF2B5EF4-FFF2-40B4-BE49-F238E27FC236}">
                  <a16:creationId xmlns:a16="http://schemas.microsoft.com/office/drawing/2014/main" id="{3A6277BA-36AC-96FA-F462-D6FEF7316061}"/>
                </a:ext>
              </a:extLst>
            </p:cNvPr>
            <p:cNvSpPr/>
            <p:nvPr/>
          </p:nvSpPr>
          <p:spPr>
            <a:xfrm rot="16200000" flipH="1">
              <a:off x="3509996" y="3352894"/>
              <a:ext cx="867043" cy="570921"/>
            </a:xfrm>
            <a:prstGeom prst="arc">
              <a:avLst/>
            </a:prstGeom>
            <a:ln w="476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31" name="Connecteur droit 30">
              <a:extLst>
                <a:ext uri="{FF2B5EF4-FFF2-40B4-BE49-F238E27FC236}">
                  <a16:creationId xmlns:a16="http://schemas.microsoft.com/office/drawing/2014/main" id="{2B25DA21-CFA7-2A25-7D60-96EC1B48970A}"/>
                </a:ext>
              </a:extLst>
            </p:cNvPr>
            <p:cNvCxnSpPr>
              <a:cxnSpLocks/>
            </p:cNvCxnSpPr>
            <p:nvPr/>
          </p:nvCxnSpPr>
          <p:spPr>
            <a:xfrm>
              <a:off x="2433540" y="5050223"/>
              <a:ext cx="395110"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F25852DB-5816-6884-799C-4FCD6063E7B1}"/>
                </a:ext>
              </a:extLst>
            </p:cNvPr>
            <p:cNvCxnSpPr>
              <a:cxnSpLocks/>
            </p:cNvCxnSpPr>
            <p:nvPr/>
          </p:nvCxnSpPr>
          <p:spPr>
            <a:xfrm>
              <a:off x="3686482" y="5052885"/>
              <a:ext cx="542496"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CA627D54-146E-6F34-C5CD-24925E025CCD}"/>
                </a:ext>
              </a:extLst>
            </p:cNvPr>
            <p:cNvCxnSpPr>
              <a:cxnSpLocks/>
            </p:cNvCxnSpPr>
            <p:nvPr/>
          </p:nvCxnSpPr>
          <p:spPr>
            <a:xfrm>
              <a:off x="2820699" y="4701137"/>
              <a:ext cx="0" cy="357037"/>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3496F807-643B-A1D8-F435-260A4E11C214}"/>
                </a:ext>
              </a:extLst>
            </p:cNvPr>
            <p:cNvCxnSpPr>
              <a:cxnSpLocks/>
            </p:cNvCxnSpPr>
            <p:nvPr/>
          </p:nvCxnSpPr>
          <p:spPr>
            <a:xfrm>
              <a:off x="3686482" y="4707969"/>
              <a:ext cx="0" cy="357037"/>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F0542B02-4AE3-768F-D5CC-360CC8C23199}"/>
                </a:ext>
              </a:extLst>
            </p:cNvPr>
            <p:cNvCxnSpPr>
              <a:cxnSpLocks/>
            </p:cNvCxnSpPr>
            <p:nvPr/>
          </p:nvCxnSpPr>
          <p:spPr>
            <a:xfrm>
              <a:off x="2817824" y="4722172"/>
              <a:ext cx="868658"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8" name="Forme libre 47">
              <a:extLst>
                <a:ext uri="{FF2B5EF4-FFF2-40B4-BE49-F238E27FC236}">
                  <a16:creationId xmlns:a16="http://schemas.microsoft.com/office/drawing/2014/main" id="{88A2968C-3D75-562B-8163-BDCA3C5B3541}"/>
                </a:ext>
              </a:extLst>
            </p:cNvPr>
            <p:cNvSpPr/>
            <p:nvPr/>
          </p:nvSpPr>
          <p:spPr>
            <a:xfrm>
              <a:off x="3077155" y="1757227"/>
              <a:ext cx="531670" cy="2035546"/>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 name="Connecteur droit 22">
              <a:extLst>
                <a:ext uri="{FF2B5EF4-FFF2-40B4-BE49-F238E27FC236}">
                  <a16:creationId xmlns:a16="http://schemas.microsoft.com/office/drawing/2014/main" id="{4CB1F7C8-E962-3B58-BF72-750B5DE142DD}"/>
                </a:ext>
              </a:extLst>
            </p:cNvPr>
            <p:cNvCxnSpPr>
              <a:cxnSpLocks/>
            </p:cNvCxnSpPr>
            <p:nvPr/>
          </p:nvCxnSpPr>
          <p:spPr>
            <a:xfrm>
              <a:off x="3909843" y="4074624"/>
              <a:ext cx="319135"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pic>
        <p:nvPicPr>
          <p:cNvPr id="50" name="Image 49">
            <a:extLst>
              <a:ext uri="{FF2B5EF4-FFF2-40B4-BE49-F238E27FC236}">
                <a16:creationId xmlns:a16="http://schemas.microsoft.com/office/drawing/2014/main" id="{7684DD92-7646-3876-BC3F-BFA8F9C75E5A}"/>
              </a:ext>
            </a:extLst>
          </p:cNvPr>
          <p:cNvPicPr>
            <a:picLocks noChangeAspect="1"/>
          </p:cNvPicPr>
          <p:nvPr/>
        </p:nvPicPr>
        <p:blipFill>
          <a:blip r:embed="rId3"/>
          <a:stretch>
            <a:fillRect/>
          </a:stretch>
        </p:blipFill>
        <p:spPr>
          <a:xfrm>
            <a:off x="339807" y="5343216"/>
            <a:ext cx="1789581" cy="1432463"/>
          </a:xfrm>
          <a:prstGeom prst="rect">
            <a:avLst/>
          </a:prstGeom>
        </p:spPr>
      </p:pic>
      <p:sp>
        <p:nvSpPr>
          <p:cNvPr id="51" name="ZoneTexte 50">
            <a:extLst>
              <a:ext uri="{FF2B5EF4-FFF2-40B4-BE49-F238E27FC236}">
                <a16:creationId xmlns:a16="http://schemas.microsoft.com/office/drawing/2014/main" id="{36FB40CB-7ACB-EE0E-E029-1318E883966C}"/>
              </a:ext>
            </a:extLst>
          </p:cNvPr>
          <p:cNvSpPr txBox="1"/>
          <p:nvPr/>
        </p:nvSpPr>
        <p:spPr>
          <a:xfrm>
            <a:off x="2630116" y="6211669"/>
            <a:ext cx="4786439" cy="646331"/>
          </a:xfrm>
          <a:prstGeom prst="rect">
            <a:avLst/>
          </a:prstGeom>
          <a:solidFill>
            <a:srgbClr val="00B0F0"/>
          </a:solidFill>
        </p:spPr>
        <p:txBody>
          <a:bodyPr wrap="none" rtlCol="0">
            <a:spAutoFit/>
          </a:bodyPr>
          <a:lstStyle/>
          <a:p>
            <a:r>
              <a:rPr lang="fr-FR" dirty="0">
                <a:solidFill>
                  <a:schemeClr val="bg1"/>
                </a:solidFill>
              </a:rPr>
              <a:t>Na</a:t>
            </a:r>
            <a:r>
              <a:rPr lang="fr-FR" baseline="-25000" dirty="0">
                <a:solidFill>
                  <a:schemeClr val="bg1"/>
                </a:solidFill>
              </a:rPr>
              <a:t>p </a:t>
            </a:r>
            <a:r>
              <a:rPr lang="fr-FR" dirty="0">
                <a:solidFill>
                  <a:schemeClr val="bg1"/>
                </a:solidFill>
              </a:rPr>
              <a:t>= 2% des Na nodaux : </a:t>
            </a:r>
            <a:r>
              <a:rPr lang="fr-FR" u="sng" dirty="0">
                <a:solidFill>
                  <a:schemeClr val="bg1"/>
                </a:solidFill>
              </a:rPr>
              <a:t>ouverts</a:t>
            </a:r>
            <a:r>
              <a:rPr lang="fr-FR" dirty="0">
                <a:solidFill>
                  <a:schemeClr val="bg1"/>
                </a:solidFill>
              </a:rPr>
              <a:t> au repos(70%) </a:t>
            </a:r>
          </a:p>
          <a:p>
            <a:r>
              <a:rPr lang="fr-FR" dirty="0">
                <a:solidFill>
                  <a:schemeClr val="bg1"/>
                </a:solidFill>
              </a:rPr>
              <a:t>=&gt; dépolarisation =&gt; excitabilité accrue</a:t>
            </a:r>
            <a:endParaRPr lang="fr-FR" u="sng" baseline="-25000" dirty="0">
              <a:solidFill>
                <a:schemeClr val="bg1"/>
              </a:solidFill>
            </a:endParaRPr>
          </a:p>
        </p:txBody>
      </p:sp>
      <p:grpSp>
        <p:nvGrpSpPr>
          <p:cNvPr id="10" name="Groupe 9">
            <a:extLst>
              <a:ext uri="{FF2B5EF4-FFF2-40B4-BE49-F238E27FC236}">
                <a16:creationId xmlns:a16="http://schemas.microsoft.com/office/drawing/2014/main" id="{B75C9563-E33E-C7F9-C7EA-03C4BF78DFA3}"/>
              </a:ext>
            </a:extLst>
          </p:cNvPr>
          <p:cNvGrpSpPr/>
          <p:nvPr/>
        </p:nvGrpSpPr>
        <p:grpSpPr>
          <a:xfrm>
            <a:off x="8208393" y="4566456"/>
            <a:ext cx="812711" cy="847181"/>
            <a:chOff x="4288257" y="4299687"/>
            <a:chExt cx="1023257" cy="929621"/>
          </a:xfrm>
        </p:grpSpPr>
        <p:grpSp>
          <p:nvGrpSpPr>
            <p:cNvPr id="14" name="Groupe 13">
              <a:extLst>
                <a:ext uri="{FF2B5EF4-FFF2-40B4-BE49-F238E27FC236}">
                  <a16:creationId xmlns:a16="http://schemas.microsoft.com/office/drawing/2014/main" id="{354FEFBA-E992-5D2C-17A7-C6776BBA0089}"/>
                </a:ext>
              </a:extLst>
            </p:cNvPr>
            <p:cNvGrpSpPr/>
            <p:nvPr/>
          </p:nvGrpSpPr>
          <p:grpSpPr>
            <a:xfrm>
              <a:off x="4288257" y="4299687"/>
              <a:ext cx="1023257" cy="929621"/>
              <a:chOff x="751114" y="4430486"/>
              <a:chExt cx="1023257" cy="1023257"/>
            </a:xfrm>
          </p:grpSpPr>
          <p:sp>
            <p:nvSpPr>
              <p:cNvPr id="16" name="Rectangle 15">
                <a:extLst>
                  <a:ext uri="{FF2B5EF4-FFF2-40B4-BE49-F238E27FC236}">
                    <a16:creationId xmlns:a16="http://schemas.microsoft.com/office/drawing/2014/main" id="{A79DD2E0-A471-9400-4AB5-5788A6F8DD68}"/>
                  </a:ext>
                </a:extLst>
              </p:cNvPr>
              <p:cNvSpPr/>
              <p:nvPr/>
            </p:nvSpPr>
            <p:spPr>
              <a:xfrm>
                <a:off x="751114" y="4430486"/>
                <a:ext cx="1023257" cy="1023257"/>
              </a:xfrm>
              <a:prstGeom prst="rect">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B36FBE2F-BAFD-0171-0EAE-72CA0110C00C}"/>
                  </a:ext>
                </a:extLst>
              </p:cNvPr>
              <p:cNvSpPr/>
              <p:nvPr/>
            </p:nvSpPr>
            <p:spPr>
              <a:xfrm>
                <a:off x="825499" y="4511674"/>
                <a:ext cx="873125" cy="885825"/>
              </a:xfrm>
              <a:prstGeom prst="ellipse">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15" name="ZoneTexte 14">
              <a:extLst>
                <a:ext uri="{FF2B5EF4-FFF2-40B4-BE49-F238E27FC236}">
                  <a16:creationId xmlns:a16="http://schemas.microsoft.com/office/drawing/2014/main" id="{91A35A1F-78A0-930E-2B15-204E8FC4B18C}"/>
                </a:ext>
              </a:extLst>
            </p:cNvPr>
            <p:cNvSpPr txBox="1"/>
            <p:nvPr/>
          </p:nvSpPr>
          <p:spPr>
            <a:xfrm>
              <a:off x="4502916" y="4571691"/>
              <a:ext cx="534122" cy="369332"/>
            </a:xfrm>
            <a:prstGeom prst="rect">
              <a:avLst/>
            </a:prstGeom>
            <a:noFill/>
          </p:spPr>
          <p:txBody>
            <a:bodyPr wrap="none" rtlCol="0">
              <a:spAutoFit/>
            </a:bodyPr>
            <a:lstStyle/>
            <a:p>
              <a:pPr algn="ctr"/>
              <a:r>
                <a:rPr lang="fr-FR" sz="1800" b="1" dirty="0">
                  <a:solidFill>
                    <a:schemeClr val="bg1"/>
                  </a:solidFill>
                </a:rPr>
                <a:t>Na</a:t>
              </a:r>
              <a:r>
                <a:rPr lang="fr-FR" b="1" baseline="-25000" dirty="0">
                  <a:solidFill>
                    <a:schemeClr val="bg1"/>
                  </a:solidFill>
                </a:rPr>
                <a:t>p</a:t>
              </a:r>
              <a:endParaRPr lang="fr-FR" sz="1800" b="1" baseline="-25000" dirty="0">
                <a:solidFill>
                  <a:schemeClr val="bg1"/>
                </a:solidFill>
              </a:endParaRPr>
            </a:p>
          </p:txBody>
        </p:sp>
      </p:grpSp>
      <p:grpSp>
        <p:nvGrpSpPr>
          <p:cNvPr id="18" name="Groupe 17">
            <a:extLst>
              <a:ext uri="{FF2B5EF4-FFF2-40B4-BE49-F238E27FC236}">
                <a16:creationId xmlns:a16="http://schemas.microsoft.com/office/drawing/2014/main" id="{A255D647-6668-BD7D-FDFC-7BD22AE1F885}"/>
              </a:ext>
            </a:extLst>
          </p:cNvPr>
          <p:cNvGrpSpPr/>
          <p:nvPr/>
        </p:nvGrpSpPr>
        <p:grpSpPr>
          <a:xfrm>
            <a:off x="8208393" y="5553653"/>
            <a:ext cx="812711" cy="850225"/>
            <a:chOff x="5420286" y="4299687"/>
            <a:chExt cx="1023257" cy="929621"/>
          </a:xfrm>
        </p:grpSpPr>
        <p:grpSp>
          <p:nvGrpSpPr>
            <p:cNvPr id="20" name="Groupe 19">
              <a:extLst>
                <a:ext uri="{FF2B5EF4-FFF2-40B4-BE49-F238E27FC236}">
                  <a16:creationId xmlns:a16="http://schemas.microsoft.com/office/drawing/2014/main" id="{10CDB7B6-28DA-DBAA-704D-AA0BDE2D121E}"/>
                </a:ext>
              </a:extLst>
            </p:cNvPr>
            <p:cNvGrpSpPr/>
            <p:nvPr/>
          </p:nvGrpSpPr>
          <p:grpSpPr>
            <a:xfrm>
              <a:off x="5420286" y="4299687"/>
              <a:ext cx="1023257" cy="929621"/>
              <a:chOff x="751114" y="4430486"/>
              <a:chExt cx="1023257" cy="1023257"/>
            </a:xfrm>
          </p:grpSpPr>
          <p:sp>
            <p:nvSpPr>
              <p:cNvPr id="24" name="Rectangle 23">
                <a:extLst>
                  <a:ext uri="{FF2B5EF4-FFF2-40B4-BE49-F238E27FC236}">
                    <a16:creationId xmlns:a16="http://schemas.microsoft.com/office/drawing/2014/main" id="{BE60F32B-DB17-8229-9524-DB192DAC6329}"/>
                  </a:ext>
                </a:extLst>
              </p:cNvPr>
              <p:cNvSpPr/>
              <p:nvPr/>
            </p:nvSpPr>
            <p:spPr>
              <a:xfrm>
                <a:off x="751114" y="4430486"/>
                <a:ext cx="1023257" cy="1023257"/>
              </a:xfrm>
              <a:prstGeom prst="rect">
                <a:avLst/>
              </a:prstGeom>
              <a:solidFill>
                <a:srgbClr val="00B0F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BE250601-18AD-4118-1E96-56799E510326}"/>
                  </a:ext>
                </a:extLst>
              </p:cNvPr>
              <p:cNvSpPr/>
              <p:nvPr/>
            </p:nvSpPr>
            <p:spPr>
              <a:xfrm>
                <a:off x="987185" y="4650200"/>
                <a:ext cx="543166" cy="568741"/>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22" name="ZoneTexte 21">
              <a:extLst>
                <a:ext uri="{FF2B5EF4-FFF2-40B4-BE49-F238E27FC236}">
                  <a16:creationId xmlns:a16="http://schemas.microsoft.com/office/drawing/2014/main" id="{5B809E86-3A1E-EF99-7356-BF30E0CCFE84}"/>
                </a:ext>
              </a:extLst>
            </p:cNvPr>
            <p:cNvSpPr txBox="1"/>
            <p:nvPr/>
          </p:nvSpPr>
          <p:spPr>
            <a:xfrm>
              <a:off x="5656357" y="4545820"/>
              <a:ext cx="534122" cy="369333"/>
            </a:xfrm>
            <a:prstGeom prst="rect">
              <a:avLst/>
            </a:prstGeom>
            <a:noFill/>
          </p:spPr>
          <p:txBody>
            <a:bodyPr wrap="none" rtlCol="0">
              <a:spAutoFit/>
            </a:bodyPr>
            <a:lstStyle/>
            <a:p>
              <a:pPr algn="ctr"/>
              <a:r>
                <a:rPr lang="fr-FR" sz="1800" b="1" dirty="0">
                  <a:solidFill>
                    <a:schemeClr val="bg1"/>
                  </a:solidFill>
                </a:rPr>
                <a:t>Na</a:t>
              </a:r>
              <a:r>
                <a:rPr lang="fr-FR" b="1" baseline="-25000" dirty="0">
                  <a:solidFill>
                    <a:schemeClr val="bg1"/>
                  </a:solidFill>
                </a:rPr>
                <a:t>p</a:t>
              </a:r>
              <a:endParaRPr lang="fr-FR" sz="1800" b="1" baseline="-25000" dirty="0">
                <a:solidFill>
                  <a:schemeClr val="bg1"/>
                </a:solidFill>
              </a:endParaRPr>
            </a:p>
          </p:txBody>
        </p:sp>
      </p:grpSp>
    </p:spTree>
    <p:extLst>
      <p:ext uri="{BB962C8B-B14F-4D97-AF65-F5344CB8AC3E}">
        <p14:creationId xmlns:p14="http://schemas.microsoft.com/office/powerpoint/2010/main" val="41849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ZoneTexte 107">
            <a:extLst>
              <a:ext uri="{FF2B5EF4-FFF2-40B4-BE49-F238E27FC236}">
                <a16:creationId xmlns:a16="http://schemas.microsoft.com/office/drawing/2014/main" id="{8420224D-CF02-04F9-2939-CD44DCA4BD84}"/>
              </a:ext>
            </a:extLst>
          </p:cNvPr>
          <p:cNvSpPr txBox="1"/>
          <p:nvPr/>
        </p:nvSpPr>
        <p:spPr>
          <a:xfrm>
            <a:off x="105528" y="1344027"/>
            <a:ext cx="9038472" cy="5078313"/>
          </a:xfrm>
          <a:prstGeom prst="rect">
            <a:avLst/>
          </a:prstGeom>
          <a:noFill/>
        </p:spPr>
        <p:txBody>
          <a:bodyPr wrap="square" rtlCol="0">
            <a:spAutoFit/>
          </a:bodyPr>
          <a:lstStyle/>
          <a:p>
            <a:pPr>
              <a:tabLst>
                <a:tab pos="433388" algn="l"/>
              </a:tabLst>
            </a:pPr>
            <a:r>
              <a:rPr lang="fr-FR" b="1" dirty="0">
                <a:solidFill>
                  <a:srgbClr val="FF0000"/>
                </a:solidFill>
                <a:latin typeface="Comic Sans MS" panose="030F0902030302020204" pitchFamily="66" charset="0"/>
              </a:rPr>
              <a:t>Rhéobase : </a:t>
            </a:r>
          </a:p>
          <a:p>
            <a:pPr marL="285750" indent="-285750">
              <a:buFont typeface="Arial" panose="020B0604020202020204" pitchFamily="34" charset="0"/>
              <a:buChar char="•"/>
              <a:tabLst>
                <a:tab pos="433388" algn="l"/>
              </a:tabLst>
            </a:pPr>
            <a:r>
              <a:rPr lang="fr-FR" dirty="0">
                <a:latin typeface="Comic Sans MS" panose="030F0902030302020204" pitchFamily="66" charset="0"/>
              </a:rPr>
              <a:t>Est inversement proportionnelle au niveau d’excitabilité, </a:t>
            </a:r>
            <a:br>
              <a:rPr lang="fr-FR" dirty="0">
                <a:latin typeface="Comic Sans MS" panose="030F0902030302020204" pitchFamily="66" charset="0"/>
              </a:rPr>
            </a:br>
            <a:r>
              <a:rPr lang="fr-FR" dirty="0">
                <a:latin typeface="Comic Sans MS" panose="030F0902030302020204" pitchFamily="66" charset="0"/>
              </a:rPr>
              <a:t>en relation avec les propriétés passives du nœud et du </a:t>
            </a:r>
            <a:r>
              <a:rPr lang="fr-FR" dirty="0" err="1">
                <a:latin typeface="Comic Sans MS" panose="030F0902030302020204" pitchFamily="66" charset="0"/>
              </a:rPr>
              <a:t>paranœud</a:t>
            </a:r>
            <a:endParaRPr lang="fr-FR" dirty="0">
              <a:latin typeface="Comic Sans MS" panose="030F0902030302020204" pitchFamily="66" charset="0"/>
            </a:endParaRPr>
          </a:p>
          <a:p>
            <a:pPr marL="285750" indent="-285750">
              <a:buFont typeface="Arial" panose="020B0604020202020204" pitchFamily="34" charset="0"/>
              <a:buChar char="•"/>
              <a:tabLst>
                <a:tab pos="433388" algn="l"/>
                <a:tab pos="1681163" algn="l"/>
              </a:tabLst>
            </a:pPr>
            <a:r>
              <a:rPr lang="fr-FR" dirty="0">
                <a:latin typeface="Comic Sans MS" panose="030F0902030302020204" pitchFamily="66" charset="0"/>
              </a:rPr>
              <a:t>Augmentée : </a:t>
            </a:r>
            <a:r>
              <a:rPr lang="fr-FR" b="1" dirty="0">
                <a:solidFill>
                  <a:srgbClr val="00B050"/>
                </a:solidFill>
                <a:latin typeface="Comic Sans MS" panose="030F0902030302020204" pitchFamily="66" charset="0"/>
              </a:rPr>
              <a:t>fuites au niveau de la myéline endommagée</a:t>
            </a:r>
            <a:br>
              <a:rPr lang="fr-FR" b="1" dirty="0">
                <a:solidFill>
                  <a:srgbClr val="00B050"/>
                </a:solidFill>
                <a:latin typeface="Comic Sans MS" panose="030F0902030302020204" pitchFamily="66" charset="0"/>
              </a:rPr>
            </a:br>
            <a:r>
              <a:rPr lang="fr-FR" b="1" dirty="0">
                <a:solidFill>
                  <a:srgbClr val="00B050"/>
                </a:solidFill>
                <a:latin typeface="Comic Sans MS" panose="030F0902030302020204" pitchFamily="66" charset="0"/>
              </a:rPr>
              <a:t>		capacité nodale augmentée =&gt; temps de charge nodal augmenté  			œdème endoneural</a:t>
            </a:r>
            <a:br>
              <a:rPr lang="fr-FR" dirty="0">
                <a:latin typeface="Comic Sans MS" panose="030F0902030302020204" pitchFamily="66" charset="0"/>
              </a:rPr>
            </a:br>
            <a:endParaRPr lang="fr-FR" dirty="0">
              <a:latin typeface="Comic Sans MS" panose="030F0902030302020204" pitchFamily="66" charset="0"/>
            </a:endParaRPr>
          </a:p>
          <a:p>
            <a:pPr marL="285750" indent="-285750">
              <a:buFont typeface="Arial" panose="020B0604020202020204" pitchFamily="34" charset="0"/>
              <a:buChar char="•"/>
              <a:tabLst>
                <a:tab pos="433388" algn="l"/>
              </a:tabLst>
            </a:pPr>
            <a:endParaRPr lang="fr-FR" dirty="0">
              <a:latin typeface="Comic Sans MS" panose="030F0902030302020204" pitchFamily="66" charset="0"/>
            </a:endParaRPr>
          </a:p>
          <a:p>
            <a:pPr marL="285750" indent="-285750">
              <a:buFont typeface="Arial" panose="020B0604020202020204" pitchFamily="34" charset="0"/>
              <a:buChar char="•"/>
              <a:tabLst>
                <a:tab pos="433388" algn="l"/>
              </a:tabLst>
            </a:pPr>
            <a:r>
              <a:rPr lang="fr-FR" dirty="0">
                <a:latin typeface="Comic Sans MS" panose="030F0902030302020204" pitchFamily="66" charset="0"/>
              </a:rPr>
              <a:t>Dépend également de paramètres non axonaux : </a:t>
            </a:r>
            <a:br>
              <a:rPr lang="fr-FR" dirty="0">
                <a:latin typeface="Comic Sans MS" panose="030F0902030302020204" pitchFamily="66" charset="0"/>
              </a:rPr>
            </a:br>
            <a:r>
              <a:rPr lang="fr-FR" dirty="0">
                <a:latin typeface="Comic Sans MS" panose="030F0902030302020204" pitchFamily="66" charset="0"/>
              </a:rPr>
              <a:t>- impédance sous les électrodes stimulatrices</a:t>
            </a:r>
            <a:br>
              <a:rPr lang="fr-FR" dirty="0">
                <a:latin typeface="Comic Sans MS" panose="030F0902030302020204" pitchFamily="66" charset="0"/>
              </a:rPr>
            </a:br>
            <a:r>
              <a:rPr lang="fr-FR" dirty="0">
                <a:latin typeface="Comic Sans MS" panose="030F0902030302020204" pitchFamily="66" charset="0"/>
              </a:rPr>
              <a:t>- impédance des tissus biologiques</a:t>
            </a:r>
            <a:br>
              <a:rPr lang="fr-FR" dirty="0">
                <a:latin typeface="Comic Sans MS" panose="030F0902030302020204" pitchFamily="66" charset="0"/>
              </a:rPr>
            </a:br>
            <a:r>
              <a:rPr lang="fr-FR" dirty="0">
                <a:latin typeface="Comic Sans MS" panose="030F0902030302020204" pitchFamily="66" charset="0"/>
              </a:rPr>
              <a:t>- œdème </a:t>
            </a:r>
            <a:r>
              <a:rPr lang="fr-FR" dirty="0" err="1">
                <a:latin typeface="Comic Sans MS" panose="030F0902030302020204" pitchFamily="66" charset="0"/>
              </a:rPr>
              <a:t>extranerveux</a:t>
            </a:r>
            <a:br>
              <a:rPr lang="fr-FR" dirty="0">
                <a:latin typeface="Comic Sans MS" panose="030F0902030302020204" pitchFamily="66" charset="0"/>
              </a:rPr>
            </a:br>
            <a:r>
              <a:rPr lang="fr-FR" dirty="0">
                <a:latin typeface="Comic Sans MS" panose="030F0902030302020204" pitchFamily="66" charset="0"/>
              </a:rPr>
              <a:t>- épaisseur du panicule adipeux</a:t>
            </a:r>
            <a:br>
              <a:rPr lang="fr-FR" dirty="0">
                <a:latin typeface="Comic Sans MS" panose="030F0902030302020204" pitchFamily="66" charset="0"/>
              </a:rPr>
            </a:br>
            <a:r>
              <a:rPr lang="fr-FR" dirty="0">
                <a:latin typeface="Comic Sans MS" panose="030F0902030302020204" pitchFamily="66" charset="0"/>
              </a:rPr>
              <a:t>- zones de moindre résistance liée à la </a:t>
            </a:r>
            <a:br>
              <a:rPr lang="fr-FR" dirty="0">
                <a:latin typeface="Comic Sans MS" panose="030F0902030302020204" pitchFamily="66" charset="0"/>
              </a:rPr>
            </a:br>
            <a:r>
              <a:rPr lang="fr-FR" dirty="0">
                <a:latin typeface="Comic Sans MS" panose="030F0902030302020204" pitchFamily="66" charset="0"/>
              </a:rPr>
              <a:t>	présence de VS </a:t>
            </a:r>
            <a:br>
              <a:rPr lang="fr-FR" dirty="0">
                <a:latin typeface="Comic Sans MS" panose="030F0902030302020204" pitchFamily="66" charset="0"/>
              </a:rPr>
            </a:br>
            <a:r>
              <a:rPr lang="fr-FR" dirty="0">
                <a:latin typeface="Comic Sans MS" panose="030F0902030302020204" pitchFamily="66" charset="0"/>
              </a:rPr>
              <a:t>- profondeur de la structure nerveuse étudiée</a:t>
            </a:r>
          </a:p>
          <a:p>
            <a:br>
              <a:rPr lang="fr-FR" b="1" dirty="0">
                <a:solidFill>
                  <a:srgbClr val="FF0000"/>
                </a:solidFill>
                <a:latin typeface="Comic Sans MS" panose="030F0902030302020204" pitchFamily="66" charset="0"/>
              </a:rPr>
            </a:br>
            <a:endParaRPr lang="fr-FR" b="1" dirty="0">
              <a:solidFill>
                <a:srgbClr val="FF0000"/>
              </a:solidFill>
              <a:latin typeface="Comic Sans MS" panose="030F0902030302020204" pitchFamily="66" charset="0"/>
            </a:endParaRP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140686" y="275359"/>
            <a:ext cx="9074121" cy="984885"/>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1. Les courbes intensité-durée</a:t>
            </a:r>
          </a:p>
          <a:p>
            <a:pPr algn="ctr"/>
            <a:endParaRPr lang="fr-FR" sz="3200" dirty="0">
              <a:solidFill>
                <a:srgbClr val="3333CC"/>
              </a:solidFill>
              <a:latin typeface="ComicSansMS" panose="030F0702030302020204" pitchFamily="66" charset="0"/>
            </a:endParaRPr>
          </a:p>
        </p:txBody>
      </p:sp>
      <p:graphicFrame>
        <p:nvGraphicFramePr>
          <p:cNvPr id="3" name="Graphique 2">
            <a:extLst>
              <a:ext uri="{FF2B5EF4-FFF2-40B4-BE49-F238E27FC236}">
                <a16:creationId xmlns:a16="http://schemas.microsoft.com/office/drawing/2014/main" id="{766B7272-7E4E-9CEB-D246-FE63483CF397}"/>
              </a:ext>
            </a:extLst>
          </p:cNvPr>
          <p:cNvGraphicFramePr>
            <a:graphicFrameLocks/>
          </p:cNvGraphicFramePr>
          <p:nvPr>
            <p:extLst>
              <p:ext uri="{D42A27DB-BD31-4B8C-83A1-F6EECF244321}">
                <p14:modId xmlns:p14="http://schemas.microsoft.com/office/powerpoint/2010/main" val="558431710"/>
              </p:ext>
            </p:extLst>
          </p:nvPr>
        </p:nvGraphicFramePr>
        <p:xfrm>
          <a:off x="5349450" y="3633024"/>
          <a:ext cx="3794550" cy="2233905"/>
        </p:xfrm>
        <a:graphic>
          <a:graphicData uri="http://schemas.openxmlformats.org/drawingml/2006/chart">
            <c:chart xmlns:c="http://schemas.openxmlformats.org/drawingml/2006/chart" xmlns:r="http://schemas.openxmlformats.org/officeDocument/2006/relationships" r:id="rId2"/>
          </a:graphicData>
        </a:graphic>
      </p:graphicFrame>
      <p:sp>
        <p:nvSpPr>
          <p:cNvPr id="6" name="ZoneTexte 5">
            <a:extLst>
              <a:ext uri="{FF2B5EF4-FFF2-40B4-BE49-F238E27FC236}">
                <a16:creationId xmlns:a16="http://schemas.microsoft.com/office/drawing/2014/main" id="{5363475D-7417-FF58-D9E6-5FB35FBE8EEA}"/>
              </a:ext>
            </a:extLst>
          </p:cNvPr>
          <p:cNvSpPr txBox="1"/>
          <p:nvPr/>
        </p:nvSpPr>
        <p:spPr>
          <a:xfrm>
            <a:off x="8109857" y="3560192"/>
            <a:ext cx="702436" cy="369332"/>
          </a:xfrm>
          <a:prstGeom prst="rect">
            <a:avLst/>
          </a:prstGeom>
          <a:noFill/>
        </p:spPr>
        <p:txBody>
          <a:bodyPr wrap="none" rtlCol="0">
            <a:spAutoFit/>
          </a:bodyPr>
          <a:lstStyle/>
          <a:p>
            <a:r>
              <a:rPr lang="fr-FR" b="1" dirty="0">
                <a:solidFill>
                  <a:srgbClr val="FF0000"/>
                </a:solidFill>
              </a:rPr>
              <a:t>12 ㏀</a:t>
            </a:r>
          </a:p>
        </p:txBody>
      </p:sp>
      <p:sp>
        <p:nvSpPr>
          <p:cNvPr id="7" name="ZoneTexte 6">
            <a:extLst>
              <a:ext uri="{FF2B5EF4-FFF2-40B4-BE49-F238E27FC236}">
                <a16:creationId xmlns:a16="http://schemas.microsoft.com/office/drawing/2014/main" id="{8E9B6C44-7ACE-2DA2-9069-C57D320190F5}"/>
              </a:ext>
            </a:extLst>
          </p:cNvPr>
          <p:cNvSpPr txBox="1"/>
          <p:nvPr/>
        </p:nvSpPr>
        <p:spPr>
          <a:xfrm>
            <a:off x="8461075" y="4751747"/>
            <a:ext cx="753732" cy="369332"/>
          </a:xfrm>
          <a:prstGeom prst="rect">
            <a:avLst/>
          </a:prstGeom>
          <a:noFill/>
        </p:spPr>
        <p:txBody>
          <a:bodyPr wrap="none" rtlCol="0">
            <a:spAutoFit/>
          </a:bodyPr>
          <a:lstStyle/>
          <a:p>
            <a:r>
              <a:rPr lang="fr-FR" dirty="0"/>
              <a:t>&lt; 1 ㏀</a:t>
            </a:r>
          </a:p>
        </p:txBody>
      </p:sp>
      <p:sp>
        <p:nvSpPr>
          <p:cNvPr id="2" name="Flèche vers la droite 1">
            <a:extLst>
              <a:ext uri="{FF2B5EF4-FFF2-40B4-BE49-F238E27FC236}">
                <a16:creationId xmlns:a16="http://schemas.microsoft.com/office/drawing/2014/main" id="{B8B18E5B-8490-D4CD-809E-4F4E0BCE1B01}"/>
              </a:ext>
            </a:extLst>
          </p:cNvPr>
          <p:cNvSpPr/>
          <p:nvPr/>
        </p:nvSpPr>
        <p:spPr>
          <a:xfrm>
            <a:off x="5371222" y="3939010"/>
            <a:ext cx="702436" cy="179296"/>
          </a:xfrm>
          <a:prstGeom prst="rightArrow">
            <a:avLst/>
          </a:prstGeom>
          <a:solidFill>
            <a:srgbClr val="FF000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B91B09EE-2521-36FC-5D3A-FB6860221C3F}"/>
              </a:ext>
            </a:extLst>
          </p:cNvPr>
          <p:cNvPicPr>
            <a:picLocks noChangeAspect="1"/>
          </p:cNvPicPr>
          <p:nvPr/>
        </p:nvPicPr>
        <p:blipFill>
          <a:blip r:embed="rId3"/>
          <a:stretch>
            <a:fillRect/>
          </a:stretch>
        </p:blipFill>
        <p:spPr>
          <a:xfrm>
            <a:off x="5983461" y="182115"/>
            <a:ext cx="3160539" cy="780169"/>
          </a:xfrm>
          <a:prstGeom prst="rect">
            <a:avLst/>
          </a:prstGeom>
        </p:spPr>
      </p:pic>
      <p:sp>
        <p:nvSpPr>
          <p:cNvPr id="5" name="Flèche vers la droite 4">
            <a:extLst>
              <a:ext uri="{FF2B5EF4-FFF2-40B4-BE49-F238E27FC236}">
                <a16:creationId xmlns:a16="http://schemas.microsoft.com/office/drawing/2014/main" id="{1B952AAA-D06D-4C91-6C1F-D82CE5B14F73}"/>
              </a:ext>
            </a:extLst>
          </p:cNvPr>
          <p:cNvSpPr/>
          <p:nvPr/>
        </p:nvSpPr>
        <p:spPr>
          <a:xfrm rot="5400000">
            <a:off x="8781292" y="4005718"/>
            <a:ext cx="393708" cy="179296"/>
          </a:xfrm>
          <a:prstGeom prst="rightArrow">
            <a:avLst/>
          </a:prstGeom>
          <a:solidFill>
            <a:srgbClr val="FF000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72567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389136"/>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1. Les courbes intensité-durée</a:t>
            </a:r>
          </a:p>
          <a:p>
            <a:pPr algn="ctr"/>
            <a:endParaRPr lang="fr-FR" sz="3200" dirty="0">
              <a:solidFill>
                <a:srgbClr val="3333CC"/>
              </a:solidFill>
              <a:latin typeface="ComicSansMS" panose="030F0702030302020204" pitchFamily="66" charset="0"/>
            </a:endParaRPr>
          </a:p>
        </p:txBody>
      </p:sp>
      <p:sp>
        <p:nvSpPr>
          <p:cNvPr id="110" name="ZoneTexte 109">
            <a:extLst>
              <a:ext uri="{FF2B5EF4-FFF2-40B4-BE49-F238E27FC236}">
                <a16:creationId xmlns:a16="http://schemas.microsoft.com/office/drawing/2014/main" id="{900FB4D7-F8BB-B386-6F3C-94E89A7B9435}"/>
              </a:ext>
            </a:extLst>
          </p:cNvPr>
          <p:cNvSpPr txBox="1"/>
          <p:nvPr/>
        </p:nvSpPr>
        <p:spPr>
          <a:xfrm>
            <a:off x="1580545" y="4514805"/>
            <a:ext cx="6030625" cy="2031325"/>
          </a:xfrm>
          <a:prstGeom prst="rect">
            <a:avLst/>
          </a:prstGeom>
          <a:noFill/>
        </p:spPr>
        <p:txBody>
          <a:bodyPr wrap="none" rtlCol="0">
            <a:spAutoFit/>
          </a:bodyPr>
          <a:lstStyle/>
          <a:p>
            <a:r>
              <a:rPr lang="fr-FR" b="1" dirty="0">
                <a:solidFill>
                  <a:srgbClr val="00B050"/>
                </a:solidFill>
              </a:rPr>
              <a:t>Propriétés passives des membranes</a:t>
            </a:r>
          </a:p>
          <a:p>
            <a:endParaRPr lang="fr-FR" b="1" dirty="0">
              <a:solidFill>
                <a:srgbClr val="00B050"/>
              </a:solidFill>
            </a:endParaRPr>
          </a:p>
          <a:p>
            <a:r>
              <a:rPr lang="fr-FR" b="1" dirty="0"/>
              <a:t>Dans les </a:t>
            </a:r>
            <a:r>
              <a:rPr lang="fr-FR" b="1" dirty="0">
                <a:solidFill>
                  <a:srgbClr val="FF0000"/>
                </a:solidFill>
              </a:rPr>
              <a:t>PRNC</a:t>
            </a:r>
            <a:r>
              <a:rPr lang="fr-FR" b="1" dirty="0"/>
              <a:t>, un des effets </a:t>
            </a:r>
            <a:r>
              <a:rPr lang="fr-FR" b="1" u="sng" dirty="0"/>
              <a:t>immédiats</a:t>
            </a:r>
            <a:r>
              <a:rPr lang="fr-FR" b="1" dirty="0"/>
              <a:t> des IgIV pourrait être</a:t>
            </a:r>
            <a:br>
              <a:rPr lang="fr-FR" b="1" dirty="0"/>
            </a:br>
            <a:r>
              <a:rPr lang="fr-FR" b="1" dirty="0"/>
              <a:t>lié à leur action sur les canaux Na</a:t>
            </a:r>
            <a:r>
              <a:rPr lang="fr-FR" b="1" baseline="-25000" dirty="0"/>
              <a:t>p</a:t>
            </a:r>
            <a:r>
              <a:rPr lang="fr-FR" b="1" dirty="0"/>
              <a:t> </a:t>
            </a:r>
            <a:r>
              <a:rPr lang="fr-FR" b="1" dirty="0">
                <a:solidFill>
                  <a:srgbClr val="00B0F0"/>
                </a:solidFill>
              </a:rPr>
              <a:t>(Boërio </a:t>
            </a:r>
            <a:r>
              <a:rPr lang="fr-FR" b="1" i="1" dirty="0">
                <a:solidFill>
                  <a:srgbClr val="00B0F0"/>
                </a:solidFill>
              </a:rPr>
              <a:t>et al.</a:t>
            </a:r>
            <a:r>
              <a:rPr lang="fr-FR" b="1" dirty="0">
                <a:solidFill>
                  <a:srgbClr val="00B0F0"/>
                </a:solidFill>
              </a:rPr>
              <a:t>, 2010)</a:t>
            </a:r>
          </a:p>
          <a:p>
            <a:endParaRPr lang="fr-FR" b="1" dirty="0">
              <a:solidFill>
                <a:srgbClr val="00B0F0"/>
              </a:solidFill>
            </a:endParaRPr>
          </a:p>
          <a:p>
            <a:r>
              <a:rPr lang="fr-FR" b="1" dirty="0"/>
              <a:t>Relation entre l’augmentation de la chronaxie dans la </a:t>
            </a:r>
            <a:r>
              <a:rPr lang="fr-FR" b="1" dirty="0">
                <a:solidFill>
                  <a:srgbClr val="FF0000"/>
                </a:solidFill>
              </a:rPr>
              <a:t>SLA</a:t>
            </a:r>
            <a:r>
              <a:rPr lang="fr-FR" b="1" dirty="0"/>
              <a:t> et</a:t>
            </a:r>
          </a:p>
          <a:p>
            <a:r>
              <a:rPr lang="fr-FR" b="1" dirty="0"/>
              <a:t>la réduction de la survie </a:t>
            </a:r>
            <a:r>
              <a:rPr lang="fr-FR" b="1" dirty="0">
                <a:solidFill>
                  <a:srgbClr val="00B0F0"/>
                </a:solidFill>
              </a:rPr>
              <a:t>(Kanai </a:t>
            </a:r>
            <a:r>
              <a:rPr lang="fr-FR" b="1" i="1" dirty="0">
                <a:solidFill>
                  <a:srgbClr val="00B0F0"/>
                </a:solidFill>
              </a:rPr>
              <a:t>et al.</a:t>
            </a:r>
            <a:r>
              <a:rPr lang="fr-FR" b="1" dirty="0">
                <a:solidFill>
                  <a:srgbClr val="00B0F0"/>
                </a:solidFill>
              </a:rPr>
              <a:t>, 2012) </a:t>
            </a:r>
          </a:p>
        </p:txBody>
      </p:sp>
      <p:graphicFrame>
        <p:nvGraphicFramePr>
          <p:cNvPr id="2" name="Tableau 7">
            <a:extLst>
              <a:ext uri="{FF2B5EF4-FFF2-40B4-BE49-F238E27FC236}">
                <a16:creationId xmlns:a16="http://schemas.microsoft.com/office/drawing/2014/main" id="{2363B183-22FB-9523-DF15-D27410BDADC9}"/>
              </a:ext>
            </a:extLst>
          </p:cNvPr>
          <p:cNvGraphicFramePr>
            <a:graphicFrameLocks noGrp="1"/>
          </p:cNvGraphicFramePr>
          <p:nvPr>
            <p:extLst>
              <p:ext uri="{D42A27DB-BD31-4B8C-83A1-F6EECF244321}">
                <p14:modId xmlns:p14="http://schemas.microsoft.com/office/powerpoint/2010/main" val="100279646"/>
              </p:ext>
            </p:extLst>
          </p:nvPr>
        </p:nvGraphicFramePr>
        <p:xfrm>
          <a:off x="1580545" y="1255170"/>
          <a:ext cx="6096000" cy="31343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219038364"/>
                    </a:ext>
                  </a:extLst>
                </a:gridCol>
                <a:gridCol w="2032000">
                  <a:extLst>
                    <a:ext uri="{9D8B030D-6E8A-4147-A177-3AD203B41FA5}">
                      <a16:colId xmlns:a16="http://schemas.microsoft.com/office/drawing/2014/main" val="3838008867"/>
                    </a:ext>
                  </a:extLst>
                </a:gridCol>
                <a:gridCol w="2032000">
                  <a:extLst>
                    <a:ext uri="{9D8B030D-6E8A-4147-A177-3AD203B41FA5}">
                      <a16:colId xmlns:a16="http://schemas.microsoft.com/office/drawing/2014/main" val="405765875"/>
                    </a:ext>
                  </a:extLst>
                </a:gridCol>
              </a:tblGrid>
              <a:tr h="370840">
                <a:tc>
                  <a:txBody>
                    <a:bodyPr/>
                    <a:lstStyle/>
                    <a:p>
                      <a:endParaRPr lang="fr-FR" dirty="0"/>
                    </a:p>
                  </a:txBody>
                  <a:tcPr/>
                </a:tc>
                <a:tc>
                  <a:txBody>
                    <a:bodyPr/>
                    <a:lstStyle/>
                    <a:p>
                      <a:pPr algn="ctr"/>
                      <a:r>
                        <a:rPr lang="fr-FR" dirty="0"/>
                        <a:t>Chronaxie</a:t>
                      </a:r>
                    </a:p>
                  </a:txBody>
                  <a:tcPr/>
                </a:tc>
                <a:tc>
                  <a:txBody>
                    <a:bodyPr/>
                    <a:lstStyle/>
                    <a:p>
                      <a:pPr algn="ctr"/>
                      <a:r>
                        <a:rPr lang="fr-FR" dirty="0"/>
                        <a:t>Rhéobase</a:t>
                      </a:r>
                    </a:p>
                  </a:txBody>
                  <a:tcPr/>
                </a:tc>
                <a:extLst>
                  <a:ext uri="{0D108BD9-81ED-4DB2-BD59-A6C34878D82A}">
                    <a16:rowId xmlns:a16="http://schemas.microsoft.com/office/drawing/2014/main" val="2674245796"/>
                  </a:ext>
                </a:extLst>
              </a:tr>
              <a:tr h="370840">
                <a:tc>
                  <a:txBody>
                    <a:bodyPr/>
                    <a:lstStyle/>
                    <a:p>
                      <a:r>
                        <a:rPr lang="fr-FR" b="1" dirty="0">
                          <a:solidFill>
                            <a:schemeClr val="tx1"/>
                          </a:solidFill>
                        </a:rPr>
                        <a:t>Dépolarisation</a:t>
                      </a:r>
                      <a:r>
                        <a:rPr lang="fr-FR" b="1" dirty="0">
                          <a:solidFill>
                            <a:srgbClr val="FF0000"/>
                          </a:solidFill>
                        </a:rPr>
                        <a:t>/</a:t>
                      </a:r>
                      <a:br>
                        <a:rPr lang="fr-FR" b="1" dirty="0">
                          <a:solidFill>
                            <a:srgbClr val="FF0000"/>
                          </a:solidFill>
                        </a:rPr>
                      </a:br>
                      <a:r>
                        <a:rPr lang="fr-FR" b="1" dirty="0">
                          <a:solidFill>
                            <a:srgbClr val="FF0000"/>
                          </a:solidFill>
                        </a:rPr>
                        <a:t>ischémie</a:t>
                      </a:r>
                    </a:p>
                  </a:txBody>
                  <a:tcPr/>
                </a:tc>
                <a:tc>
                  <a:txBody>
                    <a:bodyPr/>
                    <a:lstStyle/>
                    <a:p>
                      <a:pPr algn="ctr"/>
                      <a:r>
                        <a:rPr lang="fr-FR" b="0" dirty="0"/>
                        <a:t>augmentée</a:t>
                      </a:r>
                    </a:p>
                  </a:txBody>
                  <a:tcPr/>
                </a:tc>
                <a:tc>
                  <a:txBody>
                    <a:bodyPr/>
                    <a:lstStyle/>
                    <a:p>
                      <a:pPr algn="ctr"/>
                      <a:r>
                        <a:rPr lang="fr-FR" b="0" dirty="0"/>
                        <a:t>réduite</a:t>
                      </a:r>
                    </a:p>
                  </a:txBody>
                  <a:tcPr/>
                </a:tc>
                <a:extLst>
                  <a:ext uri="{0D108BD9-81ED-4DB2-BD59-A6C34878D82A}">
                    <a16:rowId xmlns:a16="http://schemas.microsoft.com/office/drawing/2014/main" val="2463694512"/>
                  </a:ext>
                </a:extLst>
              </a:tr>
              <a:tr h="370840">
                <a:tc>
                  <a:txBody>
                    <a:bodyPr/>
                    <a:lstStyle/>
                    <a:p>
                      <a:r>
                        <a:rPr lang="fr-FR" b="1" dirty="0">
                          <a:solidFill>
                            <a:schemeClr val="tx1"/>
                          </a:solidFill>
                        </a:rPr>
                        <a:t>Hyperpolarisation</a:t>
                      </a:r>
                      <a:r>
                        <a:rPr lang="fr-FR" b="1" dirty="0">
                          <a:solidFill>
                            <a:srgbClr val="FF0000"/>
                          </a:solidFill>
                        </a:rPr>
                        <a:t>/</a:t>
                      </a:r>
                      <a:br>
                        <a:rPr lang="fr-FR" b="1" dirty="0">
                          <a:solidFill>
                            <a:srgbClr val="FF0000"/>
                          </a:solidFill>
                        </a:rPr>
                      </a:br>
                      <a:r>
                        <a:rPr lang="fr-FR" b="1" dirty="0">
                          <a:solidFill>
                            <a:srgbClr val="FF0000"/>
                          </a:solidFill>
                        </a:rPr>
                        <a:t>post-ischémie</a:t>
                      </a:r>
                    </a:p>
                  </a:txBody>
                  <a:tcPr/>
                </a:tc>
                <a:tc>
                  <a:txBody>
                    <a:bodyPr/>
                    <a:lstStyle/>
                    <a:p>
                      <a:pPr algn="ctr"/>
                      <a:r>
                        <a:rPr lang="fr-FR" b="0" dirty="0"/>
                        <a:t>réduite</a:t>
                      </a:r>
                    </a:p>
                  </a:txBody>
                  <a:tcPr/>
                </a:tc>
                <a:tc>
                  <a:txBody>
                    <a:bodyPr/>
                    <a:lstStyle/>
                    <a:p>
                      <a:pPr algn="ctr"/>
                      <a:r>
                        <a:rPr lang="fr-FR" b="0" dirty="0"/>
                        <a:t>augmentée</a:t>
                      </a:r>
                    </a:p>
                  </a:txBody>
                  <a:tcPr/>
                </a:tc>
                <a:extLst>
                  <a:ext uri="{0D108BD9-81ED-4DB2-BD59-A6C34878D82A}">
                    <a16:rowId xmlns:a16="http://schemas.microsoft.com/office/drawing/2014/main" val="2716035217"/>
                  </a:ext>
                </a:extLst>
              </a:tr>
              <a:tr h="370840">
                <a:tc>
                  <a:txBody>
                    <a:bodyPr/>
                    <a:lstStyle/>
                    <a:p>
                      <a:r>
                        <a:rPr lang="fr-FR" b="1" dirty="0">
                          <a:solidFill>
                            <a:srgbClr val="FF0000"/>
                          </a:solidFill>
                        </a:rPr>
                        <a:t>SLA</a:t>
                      </a:r>
                    </a:p>
                  </a:txBody>
                  <a:tcPr/>
                </a:tc>
                <a:tc>
                  <a:txBody>
                    <a:bodyPr/>
                    <a:lstStyle/>
                    <a:p>
                      <a:pPr algn="ctr"/>
                      <a:r>
                        <a:rPr lang="fr-FR" b="1" dirty="0"/>
                        <a:t>augmentée</a:t>
                      </a:r>
                    </a:p>
                  </a:txBody>
                  <a:tcPr/>
                </a:tc>
                <a:tc>
                  <a:txBody>
                    <a:bodyPr/>
                    <a:lstStyle/>
                    <a:p>
                      <a:pPr algn="ctr"/>
                      <a:r>
                        <a:rPr lang="fr-FR" b="1" dirty="0"/>
                        <a:t>normale</a:t>
                      </a:r>
                    </a:p>
                  </a:txBody>
                  <a:tcPr/>
                </a:tc>
                <a:extLst>
                  <a:ext uri="{0D108BD9-81ED-4DB2-BD59-A6C34878D82A}">
                    <a16:rowId xmlns:a16="http://schemas.microsoft.com/office/drawing/2014/main" val="1795616916"/>
                  </a:ext>
                </a:extLst>
              </a:tr>
              <a:tr h="370840">
                <a:tc>
                  <a:txBody>
                    <a:bodyPr/>
                    <a:lstStyle/>
                    <a:p>
                      <a:r>
                        <a:rPr lang="fr-FR" b="1" dirty="0">
                          <a:solidFill>
                            <a:srgbClr val="FF0000"/>
                          </a:solidFill>
                        </a:rPr>
                        <a:t>CMT1a</a:t>
                      </a:r>
                    </a:p>
                  </a:txBody>
                  <a:tcPr/>
                </a:tc>
                <a:tc>
                  <a:txBody>
                    <a:bodyPr/>
                    <a:lstStyle/>
                    <a:p>
                      <a:pPr algn="ctr"/>
                      <a:r>
                        <a:rPr lang="fr-FR" dirty="0"/>
                        <a:t>normale</a:t>
                      </a:r>
                    </a:p>
                  </a:txBody>
                  <a:tcPr/>
                </a:tc>
                <a:tc>
                  <a:txBody>
                    <a:bodyPr/>
                    <a:lstStyle/>
                    <a:p>
                      <a:pPr algn="ctr"/>
                      <a:r>
                        <a:rPr lang="fr-FR" dirty="0"/>
                        <a:t>augmentée</a:t>
                      </a:r>
                    </a:p>
                  </a:txBody>
                  <a:tcPr/>
                </a:tc>
                <a:extLst>
                  <a:ext uri="{0D108BD9-81ED-4DB2-BD59-A6C34878D82A}">
                    <a16:rowId xmlns:a16="http://schemas.microsoft.com/office/drawing/2014/main" val="3289987553"/>
                  </a:ext>
                </a:extLst>
              </a:tr>
              <a:tr h="370840">
                <a:tc>
                  <a:txBody>
                    <a:bodyPr/>
                    <a:lstStyle/>
                    <a:p>
                      <a:r>
                        <a:rPr lang="fr-FR" b="1" dirty="0">
                          <a:solidFill>
                            <a:srgbClr val="FF0000"/>
                          </a:solidFill>
                        </a:rPr>
                        <a:t>SGB</a:t>
                      </a:r>
                    </a:p>
                  </a:txBody>
                  <a:tcPr/>
                </a:tc>
                <a:tc>
                  <a:txBody>
                    <a:bodyPr/>
                    <a:lstStyle/>
                    <a:p>
                      <a:pPr algn="ctr"/>
                      <a:r>
                        <a:rPr lang="fr-FR" dirty="0"/>
                        <a:t>normale</a:t>
                      </a:r>
                    </a:p>
                  </a:txBody>
                  <a:tcPr/>
                </a:tc>
                <a:tc>
                  <a:txBody>
                    <a:bodyPr/>
                    <a:lstStyle/>
                    <a:p>
                      <a:pPr algn="ctr"/>
                      <a:r>
                        <a:rPr lang="fr-FR" dirty="0"/>
                        <a:t>augmentée</a:t>
                      </a:r>
                    </a:p>
                  </a:txBody>
                  <a:tcPr/>
                </a:tc>
                <a:extLst>
                  <a:ext uri="{0D108BD9-81ED-4DB2-BD59-A6C34878D82A}">
                    <a16:rowId xmlns:a16="http://schemas.microsoft.com/office/drawing/2014/main" val="1729732516"/>
                  </a:ext>
                </a:extLst>
              </a:tr>
              <a:tr h="370840">
                <a:tc>
                  <a:txBody>
                    <a:bodyPr/>
                    <a:lstStyle/>
                    <a:p>
                      <a:r>
                        <a:rPr lang="fr-FR" b="1" dirty="0">
                          <a:solidFill>
                            <a:srgbClr val="FF0000"/>
                          </a:solidFill>
                        </a:rPr>
                        <a:t>PRNC</a:t>
                      </a:r>
                    </a:p>
                  </a:txBody>
                  <a:tcPr/>
                </a:tc>
                <a:tc>
                  <a:txBody>
                    <a:bodyPr/>
                    <a:lstStyle/>
                    <a:p>
                      <a:pPr algn="ctr"/>
                      <a:r>
                        <a:rPr lang="fr-FR" b="1" dirty="0"/>
                        <a:t>réduite</a:t>
                      </a:r>
                    </a:p>
                  </a:txBody>
                  <a:tcPr/>
                </a:tc>
                <a:tc>
                  <a:txBody>
                    <a:bodyPr/>
                    <a:lstStyle/>
                    <a:p>
                      <a:pPr algn="ctr"/>
                      <a:r>
                        <a:rPr lang="fr-FR" b="1" dirty="0"/>
                        <a:t>augmentée</a:t>
                      </a:r>
                    </a:p>
                  </a:txBody>
                  <a:tcPr/>
                </a:tc>
                <a:extLst>
                  <a:ext uri="{0D108BD9-81ED-4DB2-BD59-A6C34878D82A}">
                    <a16:rowId xmlns:a16="http://schemas.microsoft.com/office/drawing/2014/main" val="4050882595"/>
                  </a:ext>
                </a:extLst>
              </a:tr>
            </a:tbl>
          </a:graphicData>
        </a:graphic>
      </p:graphicFrame>
      <p:sp>
        <p:nvSpPr>
          <p:cNvPr id="3" name="Rectangle 2">
            <a:extLst>
              <a:ext uri="{FF2B5EF4-FFF2-40B4-BE49-F238E27FC236}">
                <a16:creationId xmlns:a16="http://schemas.microsoft.com/office/drawing/2014/main" id="{D0C6E08C-EE9A-1075-5F57-5D41EE1223AB}"/>
              </a:ext>
            </a:extLst>
          </p:cNvPr>
          <p:cNvSpPr/>
          <p:nvPr/>
        </p:nvSpPr>
        <p:spPr>
          <a:xfrm>
            <a:off x="5652655" y="3261835"/>
            <a:ext cx="2023890" cy="111795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17660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BAB215E6-BECB-C549-B5E1-1955DA220D87}"/>
              </a:ext>
            </a:extLst>
          </p:cNvPr>
          <p:cNvSpPr txBox="1">
            <a:spLocks noChangeArrowheads="1"/>
          </p:cNvSpPr>
          <p:nvPr/>
        </p:nvSpPr>
        <p:spPr bwMode="auto">
          <a:xfrm>
            <a:off x="5849627" y="2455610"/>
            <a:ext cx="3810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en-US" sz="1400" i="1" dirty="0">
                <a:solidFill>
                  <a:srgbClr val="C00000"/>
                </a:solidFill>
              </a:rPr>
              <a:t>Joseph Bergmans (ca. 1970)</a:t>
            </a:r>
          </a:p>
        </p:txBody>
      </p:sp>
      <p:grpSp>
        <p:nvGrpSpPr>
          <p:cNvPr id="25603" name="Group 3">
            <a:extLst>
              <a:ext uri="{FF2B5EF4-FFF2-40B4-BE49-F238E27FC236}">
                <a16:creationId xmlns:a16="http://schemas.microsoft.com/office/drawing/2014/main" id="{8E68F096-753C-DB5C-9225-74B65CECB55D}"/>
              </a:ext>
            </a:extLst>
          </p:cNvPr>
          <p:cNvGrpSpPr>
            <a:grpSpLocks/>
          </p:cNvGrpSpPr>
          <p:nvPr/>
        </p:nvGrpSpPr>
        <p:grpSpPr bwMode="auto">
          <a:xfrm>
            <a:off x="630992" y="2574943"/>
            <a:ext cx="2808312" cy="3804496"/>
            <a:chOff x="214" y="282"/>
            <a:chExt cx="2761" cy="3652"/>
          </a:xfrm>
        </p:grpSpPr>
        <p:pic>
          <p:nvPicPr>
            <p:cNvPr id="25606" name="Picture 4">
              <a:extLst>
                <a:ext uri="{FF2B5EF4-FFF2-40B4-BE49-F238E27FC236}">
                  <a16:creationId xmlns:a16="http://schemas.microsoft.com/office/drawing/2014/main" id="{65684E6E-1B14-B638-9118-1A04ABF36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73"/>
            <a:stretch>
              <a:fillRect/>
            </a:stretch>
          </p:blipFill>
          <p:spPr bwMode="auto">
            <a:xfrm>
              <a:off x="217" y="300"/>
              <a:ext cx="2754" cy="36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7" name="Rectangle 5">
              <a:extLst>
                <a:ext uri="{FF2B5EF4-FFF2-40B4-BE49-F238E27FC236}">
                  <a16:creationId xmlns:a16="http://schemas.microsoft.com/office/drawing/2014/main" id="{E30CD16C-E2C5-429A-E6D7-1AD3392901E4}"/>
                </a:ext>
              </a:extLst>
            </p:cNvPr>
            <p:cNvSpPr>
              <a:spLocks noChangeArrowheads="1"/>
            </p:cNvSpPr>
            <p:nvPr/>
          </p:nvSpPr>
          <p:spPr bwMode="auto">
            <a:xfrm>
              <a:off x="2439" y="980"/>
              <a:ext cx="318" cy="2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25608" name="Rectangle 6">
              <a:extLst>
                <a:ext uri="{FF2B5EF4-FFF2-40B4-BE49-F238E27FC236}">
                  <a16:creationId xmlns:a16="http://schemas.microsoft.com/office/drawing/2014/main" id="{BD26752A-6811-BBA6-63E1-E4E3184ABEC4}"/>
                </a:ext>
              </a:extLst>
            </p:cNvPr>
            <p:cNvSpPr>
              <a:spLocks noChangeArrowheads="1"/>
            </p:cNvSpPr>
            <p:nvPr/>
          </p:nvSpPr>
          <p:spPr bwMode="auto">
            <a:xfrm>
              <a:off x="214" y="282"/>
              <a:ext cx="2761" cy="3652"/>
            </a:xfrm>
            <a:prstGeom prst="rect">
              <a:avLst/>
            </a:prstGeom>
            <a:solidFill>
              <a:srgbClr val="FF9900">
                <a:alpha val="39999"/>
              </a:srgbClr>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grpSp>
      <p:pic>
        <p:nvPicPr>
          <p:cNvPr id="25604" name="Picture 7" descr="jobe">
            <a:extLst>
              <a:ext uri="{FF2B5EF4-FFF2-40B4-BE49-F238E27FC236}">
                <a16:creationId xmlns:a16="http://schemas.microsoft.com/office/drawing/2014/main" id="{EA24A7FA-3571-8E8A-6751-24B266DBB6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0425"/>
          <a:stretch>
            <a:fillRect/>
          </a:stretch>
        </p:blipFill>
        <p:spPr bwMode="auto">
          <a:xfrm>
            <a:off x="6890072" y="279942"/>
            <a:ext cx="1729111" cy="2149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2">
            <a:extLst>
              <a:ext uri="{FF2B5EF4-FFF2-40B4-BE49-F238E27FC236}">
                <a16:creationId xmlns:a16="http://schemas.microsoft.com/office/drawing/2014/main" id="{0601E8A8-F75A-CD73-0BC3-7F165B46886F}"/>
              </a:ext>
            </a:extLst>
          </p:cNvPr>
          <p:cNvSpPr txBox="1">
            <a:spLocks noChangeArrowheads="1"/>
          </p:cNvSpPr>
          <p:nvPr/>
        </p:nvSpPr>
        <p:spPr bwMode="auto">
          <a:xfrm>
            <a:off x="630992" y="1590325"/>
            <a:ext cx="3810000" cy="364010"/>
          </a:xfrm>
          <a:prstGeom prst="rect">
            <a:avLst/>
          </a:prstGeom>
          <a:solidFill>
            <a:schemeClr val="bg1"/>
          </a:solidFill>
          <a:ln w="28575">
            <a:solidFill>
              <a:srgbClr val="C00000"/>
            </a:solidFill>
            <a:miter lim="800000"/>
            <a:headEnd/>
            <a:tailEnd/>
          </a:ln>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ts val="2400"/>
              </a:lnSpc>
              <a:spcBef>
                <a:spcPct val="0"/>
              </a:spcBef>
              <a:buFontTx/>
              <a:buAutoNum type="arabicPlain" startAt="1952"/>
            </a:pPr>
            <a:r>
              <a:rPr lang="en-GB" altLang="en-US" sz="1400" dirty="0">
                <a:solidFill>
                  <a:srgbClr val="C00000"/>
                </a:solidFill>
              </a:rPr>
              <a:t>  </a:t>
            </a:r>
            <a:r>
              <a:rPr lang="en-GB" altLang="en-US" sz="1400" dirty="0">
                <a:solidFill>
                  <a:srgbClr val="003399"/>
                </a:solidFill>
              </a:rPr>
              <a:t>Hodgkin &amp; Huxley </a:t>
            </a:r>
            <a:r>
              <a:rPr lang="en-GB" altLang="en-US" sz="1400" dirty="0">
                <a:solidFill>
                  <a:srgbClr val="C00000"/>
                </a:solidFill>
              </a:rPr>
              <a:t>-&gt; </a:t>
            </a:r>
            <a:r>
              <a:rPr lang="en-GB" altLang="en-US" sz="1400" dirty="0" err="1">
                <a:solidFill>
                  <a:srgbClr val="C00000"/>
                </a:solidFill>
              </a:rPr>
              <a:t>Canaux</a:t>
            </a:r>
            <a:r>
              <a:rPr lang="en-GB" altLang="en-US" sz="1400" dirty="0">
                <a:solidFill>
                  <a:srgbClr val="C00000"/>
                </a:solidFill>
              </a:rPr>
              <a:t> </a:t>
            </a:r>
            <a:r>
              <a:rPr lang="en-GB" altLang="en-US" sz="1400" dirty="0" err="1">
                <a:solidFill>
                  <a:srgbClr val="C00000"/>
                </a:solidFill>
              </a:rPr>
              <a:t>ioniques</a:t>
            </a:r>
            <a:endParaRPr lang="en-GB" altLang="en-US" sz="1400" dirty="0">
              <a:solidFill>
                <a:srgbClr val="C00000"/>
              </a:solidFill>
            </a:endParaRPr>
          </a:p>
        </p:txBody>
      </p:sp>
      <p:sp>
        <p:nvSpPr>
          <p:cNvPr id="3" name="TextBox 7">
            <a:extLst>
              <a:ext uri="{FF2B5EF4-FFF2-40B4-BE49-F238E27FC236}">
                <a16:creationId xmlns:a16="http://schemas.microsoft.com/office/drawing/2014/main" id="{CC96DEB3-95B8-607F-8BA8-87424A3768BF}"/>
              </a:ext>
            </a:extLst>
          </p:cNvPr>
          <p:cNvSpPr txBox="1"/>
          <p:nvPr/>
        </p:nvSpPr>
        <p:spPr>
          <a:xfrm>
            <a:off x="-1319493" y="279942"/>
            <a:ext cx="9074121" cy="1477328"/>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Le second souffle de l’étude </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de l’excitabilité axonale</a:t>
            </a:r>
          </a:p>
          <a:p>
            <a:pPr algn="ctr"/>
            <a:endParaRPr lang="fr-FR" sz="3200" dirty="0">
              <a:solidFill>
                <a:srgbClr val="3333CC"/>
              </a:solidFill>
              <a:latin typeface="ComicSansMS" panose="030F0702030302020204" pitchFamily="66" charset="0"/>
            </a:endParaRPr>
          </a:p>
        </p:txBody>
      </p:sp>
      <p:pic>
        <p:nvPicPr>
          <p:cNvPr id="4" name="Image 3">
            <a:extLst>
              <a:ext uri="{FF2B5EF4-FFF2-40B4-BE49-F238E27FC236}">
                <a16:creationId xmlns:a16="http://schemas.microsoft.com/office/drawing/2014/main" id="{F77E6500-E078-1E19-48FB-C3163E60C55C}"/>
              </a:ext>
            </a:extLst>
          </p:cNvPr>
          <p:cNvPicPr/>
          <p:nvPr/>
        </p:nvPicPr>
        <p:blipFill>
          <a:blip r:embed="rId5"/>
          <a:stretch>
            <a:fillRect/>
          </a:stretch>
        </p:blipFill>
        <p:spPr>
          <a:xfrm>
            <a:off x="4328160" y="3215738"/>
            <a:ext cx="4511040" cy="3158493"/>
          </a:xfrm>
          <a:prstGeom prst="rect">
            <a:avLst/>
          </a:prstGeom>
        </p:spPr>
      </p:pic>
      <p:cxnSp>
        <p:nvCxnSpPr>
          <p:cNvPr id="5" name="Connecteur droit avec flèche 4">
            <a:extLst>
              <a:ext uri="{FF2B5EF4-FFF2-40B4-BE49-F238E27FC236}">
                <a16:creationId xmlns:a16="http://schemas.microsoft.com/office/drawing/2014/main" id="{F676178D-A937-035C-66E5-617419C9511D}"/>
              </a:ext>
            </a:extLst>
          </p:cNvPr>
          <p:cNvCxnSpPr>
            <a:cxnSpLocks/>
          </p:cNvCxnSpPr>
          <p:nvPr/>
        </p:nvCxnSpPr>
        <p:spPr>
          <a:xfrm flipH="1">
            <a:off x="6167120" y="3921760"/>
            <a:ext cx="1168400" cy="1177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A412D62C-73A3-D6BD-6A1F-B0A5A801172A}"/>
              </a:ext>
            </a:extLst>
          </p:cNvPr>
          <p:cNvCxnSpPr>
            <a:cxnSpLocks/>
          </p:cNvCxnSpPr>
          <p:nvPr/>
        </p:nvCxnSpPr>
        <p:spPr>
          <a:xfrm flipH="1">
            <a:off x="5745338" y="3538568"/>
            <a:ext cx="1315862" cy="7773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277813"/>
            <a:ext cx="9074121" cy="1477328"/>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a:p>
            <a:pPr algn="ctr"/>
            <a:endParaRPr lang="fr-FR" sz="3200" dirty="0">
              <a:solidFill>
                <a:srgbClr val="3333CC"/>
              </a:solidFill>
              <a:latin typeface="ComicSansMS" panose="030F0702030302020204" pitchFamily="66" charset="0"/>
            </a:endParaRPr>
          </a:p>
        </p:txBody>
      </p:sp>
      <p:grpSp>
        <p:nvGrpSpPr>
          <p:cNvPr id="3" name="Groupe 2">
            <a:extLst>
              <a:ext uri="{FF2B5EF4-FFF2-40B4-BE49-F238E27FC236}">
                <a16:creationId xmlns:a16="http://schemas.microsoft.com/office/drawing/2014/main" id="{D8E653EF-D3E3-FA9B-3ED9-94307A431B7A}"/>
              </a:ext>
            </a:extLst>
          </p:cNvPr>
          <p:cNvGrpSpPr/>
          <p:nvPr/>
        </p:nvGrpSpPr>
        <p:grpSpPr>
          <a:xfrm>
            <a:off x="404272" y="3946853"/>
            <a:ext cx="1160208" cy="1563331"/>
            <a:chOff x="2074606" y="2182761"/>
            <a:chExt cx="1160208" cy="1563331"/>
          </a:xfrm>
        </p:grpSpPr>
        <p:sp>
          <p:nvSpPr>
            <p:cNvPr id="5" name="Triangle 4">
              <a:extLst>
                <a:ext uri="{FF2B5EF4-FFF2-40B4-BE49-F238E27FC236}">
                  <a16:creationId xmlns:a16="http://schemas.microsoft.com/office/drawing/2014/main" id="{C33FEDAB-8867-2CC2-6D07-998196EF712A}"/>
                </a:ext>
              </a:extLst>
            </p:cNvPr>
            <p:cNvSpPr/>
            <p:nvPr/>
          </p:nvSpPr>
          <p:spPr>
            <a:xfrm>
              <a:off x="2074606" y="2182761"/>
              <a:ext cx="717755"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riangle 5">
              <a:extLst>
                <a:ext uri="{FF2B5EF4-FFF2-40B4-BE49-F238E27FC236}">
                  <a16:creationId xmlns:a16="http://schemas.microsoft.com/office/drawing/2014/main" id="{65440F81-1C8A-855A-7425-61B791400DB0}"/>
                </a:ext>
              </a:extLst>
            </p:cNvPr>
            <p:cNvSpPr/>
            <p:nvPr/>
          </p:nvSpPr>
          <p:spPr>
            <a:xfrm flipV="1">
              <a:off x="2792362" y="3082414"/>
              <a:ext cx="442452" cy="66367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7" name="Rectangle 6">
            <a:extLst>
              <a:ext uri="{FF2B5EF4-FFF2-40B4-BE49-F238E27FC236}">
                <a16:creationId xmlns:a16="http://schemas.microsoft.com/office/drawing/2014/main" id="{8B614A72-90B9-AB6B-8D8F-953D9372B314}"/>
              </a:ext>
            </a:extLst>
          </p:cNvPr>
          <p:cNvSpPr/>
          <p:nvPr/>
        </p:nvSpPr>
        <p:spPr>
          <a:xfrm>
            <a:off x="404272" y="4847866"/>
            <a:ext cx="8062452" cy="2064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riangle 7">
            <a:extLst>
              <a:ext uri="{FF2B5EF4-FFF2-40B4-BE49-F238E27FC236}">
                <a16:creationId xmlns:a16="http://schemas.microsoft.com/office/drawing/2014/main" id="{C4C70F73-29F8-1737-6F93-CEDE3ECD4336}"/>
              </a:ext>
            </a:extLst>
          </p:cNvPr>
          <p:cNvSpPr/>
          <p:nvPr/>
        </p:nvSpPr>
        <p:spPr>
          <a:xfrm flipV="1">
            <a:off x="182751" y="3317588"/>
            <a:ext cx="530942" cy="1258530"/>
          </a:xfrm>
          <a:prstGeom prst="triangle">
            <a:avLst>
              <a:gd name="adj" fmla="val 4814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BC74854D-757B-92CC-BEE9-A87A95670087}"/>
              </a:ext>
            </a:extLst>
          </p:cNvPr>
          <p:cNvGrpSpPr/>
          <p:nvPr/>
        </p:nvGrpSpPr>
        <p:grpSpPr>
          <a:xfrm flipH="1" flipV="1">
            <a:off x="411453" y="4840084"/>
            <a:ext cx="6945368" cy="222042"/>
            <a:chOff x="2090481" y="3090503"/>
            <a:chExt cx="6945368" cy="208219"/>
          </a:xfrm>
        </p:grpSpPr>
        <p:sp>
          <p:nvSpPr>
            <p:cNvPr id="10" name="Rectangle 9">
              <a:extLst>
                <a:ext uri="{FF2B5EF4-FFF2-40B4-BE49-F238E27FC236}">
                  <a16:creationId xmlns:a16="http://schemas.microsoft.com/office/drawing/2014/main" id="{5B955704-62D5-957D-12BB-33CC7CFF436F}"/>
                </a:ext>
              </a:extLst>
            </p:cNvPr>
            <p:cNvSpPr/>
            <p:nvPr/>
          </p:nvSpPr>
          <p:spPr>
            <a:xfrm>
              <a:off x="8554068" y="3092244"/>
              <a:ext cx="481781" cy="2064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D68FB54C-DAA8-6A02-DEAD-00B6630738CC}"/>
                </a:ext>
              </a:extLst>
            </p:cNvPr>
            <p:cNvSpPr/>
            <p:nvPr/>
          </p:nvSpPr>
          <p:spPr>
            <a:xfrm>
              <a:off x="8070550" y="3090503"/>
              <a:ext cx="481781" cy="20647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546EAEF-F38A-465D-16F2-30E101E4F4D4}"/>
                </a:ext>
              </a:extLst>
            </p:cNvPr>
            <p:cNvSpPr/>
            <p:nvPr/>
          </p:nvSpPr>
          <p:spPr>
            <a:xfrm>
              <a:off x="5600910" y="3090504"/>
              <a:ext cx="2467904" cy="2064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32271BC7-034B-92DA-3833-25C5495352A8}"/>
                </a:ext>
              </a:extLst>
            </p:cNvPr>
            <p:cNvSpPr/>
            <p:nvPr/>
          </p:nvSpPr>
          <p:spPr>
            <a:xfrm>
              <a:off x="2090481" y="3090504"/>
              <a:ext cx="3510116" cy="20647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Triangle 14">
            <a:extLst>
              <a:ext uri="{FF2B5EF4-FFF2-40B4-BE49-F238E27FC236}">
                <a16:creationId xmlns:a16="http://schemas.microsoft.com/office/drawing/2014/main" id="{30A93C27-E688-53EE-3A3B-9E7F77B36CB0}"/>
              </a:ext>
            </a:extLst>
          </p:cNvPr>
          <p:cNvSpPr/>
          <p:nvPr/>
        </p:nvSpPr>
        <p:spPr>
          <a:xfrm flipV="1">
            <a:off x="182751" y="2487229"/>
            <a:ext cx="1231408" cy="2100421"/>
          </a:xfrm>
          <a:prstGeom prst="triangle">
            <a:avLst>
              <a:gd name="adj" fmla="val 4814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riangle 15">
            <a:extLst>
              <a:ext uri="{FF2B5EF4-FFF2-40B4-BE49-F238E27FC236}">
                <a16:creationId xmlns:a16="http://schemas.microsoft.com/office/drawing/2014/main" id="{00F46354-ED95-007E-6BD3-62FCE7AC99B5}"/>
              </a:ext>
            </a:extLst>
          </p:cNvPr>
          <p:cNvSpPr/>
          <p:nvPr/>
        </p:nvSpPr>
        <p:spPr>
          <a:xfrm flipV="1">
            <a:off x="625191" y="2917703"/>
            <a:ext cx="993673" cy="1687474"/>
          </a:xfrm>
          <a:prstGeom prst="triangle">
            <a:avLst>
              <a:gd name="adj" fmla="val 4814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riangle 16">
            <a:extLst>
              <a:ext uri="{FF2B5EF4-FFF2-40B4-BE49-F238E27FC236}">
                <a16:creationId xmlns:a16="http://schemas.microsoft.com/office/drawing/2014/main" id="{D00B4BAA-51AC-E695-D875-AC380FADF0B6}"/>
              </a:ext>
            </a:extLst>
          </p:cNvPr>
          <p:cNvSpPr/>
          <p:nvPr/>
        </p:nvSpPr>
        <p:spPr>
          <a:xfrm flipV="1">
            <a:off x="2243521" y="3670312"/>
            <a:ext cx="301529" cy="905806"/>
          </a:xfrm>
          <a:prstGeom prst="triangle">
            <a:avLst>
              <a:gd name="adj" fmla="val 4814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riangle 17">
            <a:extLst>
              <a:ext uri="{FF2B5EF4-FFF2-40B4-BE49-F238E27FC236}">
                <a16:creationId xmlns:a16="http://schemas.microsoft.com/office/drawing/2014/main" id="{18A7B473-44DE-A34E-F561-F40E179730AF}"/>
              </a:ext>
            </a:extLst>
          </p:cNvPr>
          <p:cNvSpPr/>
          <p:nvPr/>
        </p:nvSpPr>
        <p:spPr>
          <a:xfrm flipV="1">
            <a:off x="4425664" y="2917703"/>
            <a:ext cx="862737" cy="1658415"/>
          </a:xfrm>
          <a:prstGeom prst="triangle">
            <a:avLst>
              <a:gd name="adj" fmla="val 4814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Triangle 18">
            <a:extLst>
              <a:ext uri="{FF2B5EF4-FFF2-40B4-BE49-F238E27FC236}">
                <a16:creationId xmlns:a16="http://schemas.microsoft.com/office/drawing/2014/main" id="{63F7B715-1514-00F4-9625-37393BA6E745}"/>
              </a:ext>
            </a:extLst>
          </p:cNvPr>
          <p:cNvSpPr/>
          <p:nvPr/>
        </p:nvSpPr>
        <p:spPr>
          <a:xfrm flipV="1">
            <a:off x="7624629" y="3317588"/>
            <a:ext cx="530942" cy="1258530"/>
          </a:xfrm>
          <a:prstGeom prst="triangle">
            <a:avLst>
              <a:gd name="adj" fmla="val 4814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0" name="Groupe 19">
            <a:extLst>
              <a:ext uri="{FF2B5EF4-FFF2-40B4-BE49-F238E27FC236}">
                <a16:creationId xmlns:a16="http://schemas.microsoft.com/office/drawing/2014/main" id="{4D12FA02-CBC7-E278-8187-8364B2F9EDFD}"/>
              </a:ext>
            </a:extLst>
          </p:cNvPr>
          <p:cNvGrpSpPr/>
          <p:nvPr/>
        </p:nvGrpSpPr>
        <p:grpSpPr>
          <a:xfrm>
            <a:off x="420147" y="4198935"/>
            <a:ext cx="7469953" cy="408099"/>
            <a:chOff x="2090481" y="4434294"/>
            <a:chExt cx="7469953" cy="408099"/>
          </a:xfrm>
        </p:grpSpPr>
        <p:cxnSp>
          <p:nvCxnSpPr>
            <p:cNvPr id="21" name="Connecteur droit avec flèche 20">
              <a:extLst>
                <a:ext uri="{FF2B5EF4-FFF2-40B4-BE49-F238E27FC236}">
                  <a16:creationId xmlns:a16="http://schemas.microsoft.com/office/drawing/2014/main" id="{BC489B1F-4E64-33D3-EE82-6007A8854387}"/>
                </a:ext>
              </a:extLst>
            </p:cNvPr>
            <p:cNvCxnSpPr>
              <a:cxnSpLocks/>
            </p:cNvCxnSpPr>
            <p:nvPr/>
          </p:nvCxnSpPr>
          <p:spPr>
            <a:xfrm>
              <a:off x="2090481" y="4842393"/>
              <a:ext cx="7469953" cy="0"/>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CC00DDD8-2D83-6B2E-915C-CA80BDE9A2DD}"/>
                </a:ext>
              </a:extLst>
            </p:cNvPr>
            <p:cNvSpPr txBox="1"/>
            <p:nvPr/>
          </p:nvSpPr>
          <p:spPr>
            <a:xfrm>
              <a:off x="5482736" y="4434294"/>
              <a:ext cx="862737" cy="369332"/>
            </a:xfrm>
            <a:prstGeom prst="rect">
              <a:avLst/>
            </a:prstGeom>
            <a:noFill/>
          </p:spPr>
          <p:txBody>
            <a:bodyPr wrap="none" rtlCol="0">
              <a:spAutoFit/>
            </a:bodyPr>
            <a:lstStyle/>
            <a:p>
              <a:r>
                <a:rPr lang="fr-FR" dirty="0"/>
                <a:t>200 ms</a:t>
              </a:r>
            </a:p>
          </p:txBody>
        </p:sp>
      </p:grpSp>
      <p:grpSp>
        <p:nvGrpSpPr>
          <p:cNvPr id="23" name="Groupe 22">
            <a:extLst>
              <a:ext uri="{FF2B5EF4-FFF2-40B4-BE49-F238E27FC236}">
                <a16:creationId xmlns:a16="http://schemas.microsoft.com/office/drawing/2014/main" id="{3ACB9E9E-FC7D-836C-1AC8-E1D5EEF3E1F2}"/>
              </a:ext>
            </a:extLst>
          </p:cNvPr>
          <p:cNvGrpSpPr/>
          <p:nvPr/>
        </p:nvGrpSpPr>
        <p:grpSpPr>
          <a:xfrm>
            <a:off x="1122028" y="3918038"/>
            <a:ext cx="1160208" cy="1563331"/>
            <a:chOff x="2074606" y="2182761"/>
            <a:chExt cx="1160208" cy="1563331"/>
          </a:xfrm>
        </p:grpSpPr>
        <p:sp>
          <p:nvSpPr>
            <p:cNvPr id="24" name="Triangle 23">
              <a:extLst>
                <a:ext uri="{FF2B5EF4-FFF2-40B4-BE49-F238E27FC236}">
                  <a16:creationId xmlns:a16="http://schemas.microsoft.com/office/drawing/2014/main" id="{893569DA-BE2D-0330-38BD-20204D3B9241}"/>
                </a:ext>
              </a:extLst>
            </p:cNvPr>
            <p:cNvSpPr/>
            <p:nvPr/>
          </p:nvSpPr>
          <p:spPr>
            <a:xfrm>
              <a:off x="2074606" y="2182761"/>
              <a:ext cx="717755"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Triangle 24">
              <a:extLst>
                <a:ext uri="{FF2B5EF4-FFF2-40B4-BE49-F238E27FC236}">
                  <a16:creationId xmlns:a16="http://schemas.microsoft.com/office/drawing/2014/main" id="{3CF52CF7-8780-6141-5C2C-C47A5774982D}"/>
                </a:ext>
              </a:extLst>
            </p:cNvPr>
            <p:cNvSpPr/>
            <p:nvPr/>
          </p:nvSpPr>
          <p:spPr>
            <a:xfrm flipV="1">
              <a:off x="2792362" y="3082414"/>
              <a:ext cx="442452" cy="66367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26" name="Groupe 25">
            <a:extLst>
              <a:ext uri="{FF2B5EF4-FFF2-40B4-BE49-F238E27FC236}">
                <a16:creationId xmlns:a16="http://schemas.microsoft.com/office/drawing/2014/main" id="{AE3CADDA-8CC1-B238-C1ED-8D9104B22CF8}"/>
              </a:ext>
            </a:extLst>
          </p:cNvPr>
          <p:cNvGrpSpPr/>
          <p:nvPr/>
        </p:nvGrpSpPr>
        <p:grpSpPr>
          <a:xfrm>
            <a:off x="2376323" y="3918038"/>
            <a:ext cx="1160208" cy="1563331"/>
            <a:chOff x="2074606" y="2182761"/>
            <a:chExt cx="1160208" cy="1563331"/>
          </a:xfrm>
        </p:grpSpPr>
        <p:sp>
          <p:nvSpPr>
            <p:cNvPr id="27" name="Triangle 26">
              <a:extLst>
                <a:ext uri="{FF2B5EF4-FFF2-40B4-BE49-F238E27FC236}">
                  <a16:creationId xmlns:a16="http://schemas.microsoft.com/office/drawing/2014/main" id="{656992D2-097C-97C1-290A-5729DB08A46E}"/>
                </a:ext>
              </a:extLst>
            </p:cNvPr>
            <p:cNvSpPr/>
            <p:nvPr/>
          </p:nvSpPr>
          <p:spPr>
            <a:xfrm>
              <a:off x="2074606" y="2182761"/>
              <a:ext cx="717755"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Triangle 27">
              <a:extLst>
                <a:ext uri="{FF2B5EF4-FFF2-40B4-BE49-F238E27FC236}">
                  <a16:creationId xmlns:a16="http://schemas.microsoft.com/office/drawing/2014/main" id="{111FD48B-2BDA-FC46-2016-FB9783B64E69}"/>
                </a:ext>
              </a:extLst>
            </p:cNvPr>
            <p:cNvSpPr/>
            <p:nvPr/>
          </p:nvSpPr>
          <p:spPr>
            <a:xfrm flipV="1">
              <a:off x="2792362" y="3082414"/>
              <a:ext cx="442452" cy="66367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29" name="Groupe 28">
            <a:extLst>
              <a:ext uri="{FF2B5EF4-FFF2-40B4-BE49-F238E27FC236}">
                <a16:creationId xmlns:a16="http://schemas.microsoft.com/office/drawing/2014/main" id="{AEF89737-ADC6-F95C-DEF4-00342FAE1A82}"/>
              </a:ext>
            </a:extLst>
          </p:cNvPr>
          <p:cNvGrpSpPr/>
          <p:nvPr/>
        </p:nvGrpSpPr>
        <p:grpSpPr>
          <a:xfrm>
            <a:off x="4857032" y="3918038"/>
            <a:ext cx="1160208" cy="1563331"/>
            <a:chOff x="2074606" y="2182761"/>
            <a:chExt cx="1160208" cy="1563331"/>
          </a:xfrm>
        </p:grpSpPr>
        <p:sp>
          <p:nvSpPr>
            <p:cNvPr id="30" name="Triangle 29">
              <a:extLst>
                <a:ext uri="{FF2B5EF4-FFF2-40B4-BE49-F238E27FC236}">
                  <a16:creationId xmlns:a16="http://schemas.microsoft.com/office/drawing/2014/main" id="{82AD4942-8205-73DA-29FA-49472F63DBE5}"/>
                </a:ext>
              </a:extLst>
            </p:cNvPr>
            <p:cNvSpPr/>
            <p:nvPr/>
          </p:nvSpPr>
          <p:spPr>
            <a:xfrm>
              <a:off x="2074606" y="2182761"/>
              <a:ext cx="717755"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Triangle 30">
              <a:extLst>
                <a:ext uri="{FF2B5EF4-FFF2-40B4-BE49-F238E27FC236}">
                  <a16:creationId xmlns:a16="http://schemas.microsoft.com/office/drawing/2014/main" id="{2ABCFD40-9F93-BF84-FFB3-FD17C611398B}"/>
                </a:ext>
              </a:extLst>
            </p:cNvPr>
            <p:cNvSpPr/>
            <p:nvPr/>
          </p:nvSpPr>
          <p:spPr>
            <a:xfrm flipV="1">
              <a:off x="2792362" y="3082414"/>
              <a:ext cx="442452" cy="66367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32" name="Groupe 31">
            <a:extLst>
              <a:ext uri="{FF2B5EF4-FFF2-40B4-BE49-F238E27FC236}">
                <a16:creationId xmlns:a16="http://schemas.microsoft.com/office/drawing/2014/main" id="{299C9C2F-B2F9-CA13-1725-87FECA0A4C06}"/>
              </a:ext>
            </a:extLst>
          </p:cNvPr>
          <p:cNvGrpSpPr/>
          <p:nvPr/>
        </p:nvGrpSpPr>
        <p:grpSpPr>
          <a:xfrm>
            <a:off x="7901110" y="3918038"/>
            <a:ext cx="1160208" cy="1563331"/>
            <a:chOff x="2074606" y="2182761"/>
            <a:chExt cx="1160208" cy="1563331"/>
          </a:xfrm>
        </p:grpSpPr>
        <p:sp>
          <p:nvSpPr>
            <p:cNvPr id="33" name="Triangle 32">
              <a:extLst>
                <a:ext uri="{FF2B5EF4-FFF2-40B4-BE49-F238E27FC236}">
                  <a16:creationId xmlns:a16="http://schemas.microsoft.com/office/drawing/2014/main" id="{BB34A12D-A7F4-4361-D5C8-CCB5C9166645}"/>
                </a:ext>
              </a:extLst>
            </p:cNvPr>
            <p:cNvSpPr/>
            <p:nvPr/>
          </p:nvSpPr>
          <p:spPr>
            <a:xfrm>
              <a:off x="2074606" y="2182761"/>
              <a:ext cx="717755"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Triangle 33">
              <a:extLst>
                <a:ext uri="{FF2B5EF4-FFF2-40B4-BE49-F238E27FC236}">
                  <a16:creationId xmlns:a16="http://schemas.microsoft.com/office/drawing/2014/main" id="{4A05DEE5-884E-AB05-9C23-F78C6099FC81}"/>
                </a:ext>
              </a:extLst>
            </p:cNvPr>
            <p:cNvSpPr/>
            <p:nvPr/>
          </p:nvSpPr>
          <p:spPr>
            <a:xfrm flipV="1">
              <a:off x="2792362" y="3082414"/>
              <a:ext cx="442452" cy="66367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223143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2" presetClass="entr" presetSubtype="8"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subTnLst>
                                    <p:set>
                                      <p:cBhvr override="childStyle">
                                        <p:cTn dur="1" fill="hold" display="0" masterRel="sameClick" afterEffect="1">
                                          <p:stCondLst>
                                            <p:cond evt="end" delay="0">
                                              <p:tn val="27"/>
                                            </p:cond>
                                          </p:stCondLst>
                                        </p:cTn>
                                        <p:tgtEl>
                                          <p:spTgt spid="15"/>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22" presetClass="entr" presetSubtype="8"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set>
                                      <p:cBhvr override="childStyle">
                                        <p:cTn dur="1" fill="hold" display="0" masterRel="sameClick" afterEffect="1">
                                          <p:stCondLst>
                                            <p:cond evt="end" delay="0">
                                              <p:tn val="33"/>
                                            </p:cond>
                                          </p:stCondLst>
                                        </p:cTn>
                                        <p:tgtEl>
                                          <p:spTgt spid="23"/>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1" nodeType="clickEffect">
                                  <p:stCondLst>
                                    <p:cond delay="0"/>
                                  </p:stCondLst>
                                  <p:childTnLst>
                                    <p:set>
                                      <p:cBhvr>
                                        <p:cTn id="39" dur="1" fill="hold">
                                          <p:stCondLst>
                                            <p:cond delay="0"/>
                                          </p:stCondLst>
                                        </p:cTn>
                                        <p:tgtEl>
                                          <p:spTgt spid="16"/>
                                        </p:tgtEl>
                                        <p:attrNameLst>
                                          <p:attrName>style.visibility</p:attrName>
                                        </p:attrNameLst>
                                      </p:cBhvr>
                                      <p:to>
                                        <p:strVal val="visible"/>
                                      </p:to>
                                    </p:set>
                                  </p:childTnLst>
                                  <p:subTnLst>
                                    <p:set>
                                      <p:cBhvr override="childStyle">
                                        <p:cTn dur="1" fill="hold" display="0" masterRel="sameClick" afterEffect="1">
                                          <p:stCondLst>
                                            <p:cond evt="end" delay="0">
                                              <p:tn val="38"/>
                                            </p:cond>
                                          </p:stCondLst>
                                        </p:cTn>
                                        <p:tgtEl>
                                          <p:spTgt spid="16"/>
                                        </p:tgtEl>
                                        <p:attrNameLst>
                                          <p:attrName>style.visibility</p:attrName>
                                        </p:attrNameLst>
                                      </p:cBhvr>
                                      <p:to>
                                        <p:strVal val="hidden"/>
                                      </p:to>
                                    </p:set>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par>
                                <p:cTn id="44" presetID="22" presetClass="entr" presetSubtype="8"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subTnLst>
                                    <p:set>
                                      <p:cBhvr override="childStyle">
                                        <p:cTn dur="1" fill="hold" display="0" masterRel="sameClick" afterEffect="1">
                                          <p:stCondLst>
                                            <p:cond evt="end" delay="0">
                                              <p:tn val="44"/>
                                            </p:cond>
                                          </p:stCondLst>
                                        </p:cTn>
                                        <p:tgtEl>
                                          <p:spTgt spid="26"/>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subTnLst>
                                    <p:set>
                                      <p:cBhvr override="childStyle">
                                        <p:cTn dur="1" fill="hold" display="0" masterRel="sameClick" afterEffect="1">
                                          <p:stCondLst>
                                            <p:cond evt="end" delay="0">
                                              <p:tn val="49"/>
                                            </p:cond>
                                          </p:stCondLst>
                                        </p:cTn>
                                        <p:tgtEl>
                                          <p:spTgt spid="17"/>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22" presetClass="entr" presetSubtype="8"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left)">
                                      <p:cBhvr>
                                        <p:cTn id="57" dur="500"/>
                                        <p:tgtEl>
                                          <p:spTgt spid="29"/>
                                        </p:tgtEl>
                                      </p:cBhvr>
                                    </p:animEffect>
                                  </p:childTnLst>
                                  <p:subTnLst>
                                    <p:set>
                                      <p:cBhvr override="childStyle">
                                        <p:cTn dur="1" fill="hold" display="0" masterRel="sameClick" afterEffect="1">
                                          <p:stCondLst>
                                            <p:cond evt="end" delay="0">
                                              <p:tn val="55"/>
                                            </p:cond>
                                          </p:stCondLst>
                                        </p:cTn>
                                        <p:tgtEl>
                                          <p:spTgt spid="29"/>
                                        </p:tgtEl>
                                        <p:attrNameLst>
                                          <p:attrName>style.visibility</p:attrName>
                                        </p:attrNameLst>
                                      </p:cBhvr>
                                      <p:to>
                                        <p:strVal val="hidden"/>
                                      </p:to>
                                    </p:set>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1" nodeType="clickEffect">
                                  <p:stCondLst>
                                    <p:cond delay="0"/>
                                  </p:stCondLst>
                                  <p:childTnLst>
                                    <p:set>
                                      <p:cBhvr>
                                        <p:cTn id="61" dur="1" fill="hold">
                                          <p:stCondLst>
                                            <p:cond delay="0"/>
                                          </p:stCondLst>
                                        </p:cTn>
                                        <p:tgtEl>
                                          <p:spTgt spid="18"/>
                                        </p:tgtEl>
                                        <p:attrNameLst>
                                          <p:attrName>style.visibility</p:attrName>
                                        </p:attrNameLst>
                                      </p:cBhvr>
                                      <p:to>
                                        <p:strVal val="visible"/>
                                      </p:to>
                                    </p:set>
                                  </p:childTnLst>
                                  <p:subTnLst>
                                    <p:set>
                                      <p:cBhvr override="childStyle">
                                        <p:cTn dur="1" fill="hold" display="0" masterRel="sameClick" afterEffect="1">
                                          <p:stCondLst>
                                            <p:cond evt="end" delay="0">
                                              <p:tn val="60"/>
                                            </p:cond>
                                          </p:stCondLst>
                                        </p:cTn>
                                        <p:tgtEl>
                                          <p:spTgt spid="18"/>
                                        </p:tgtEl>
                                        <p:attrNameLst>
                                          <p:attrName>style.visibility</p:attrName>
                                        </p:attrNameLst>
                                      </p:cBhvr>
                                      <p:to>
                                        <p:strVal val="hidden"/>
                                      </p:to>
                                    </p:set>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childTnLst>
                                </p:cTn>
                              </p:par>
                              <p:par>
                                <p:cTn id="66" presetID="22" presetClass="entr" presetSubtype="8" fill="hold"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left)">
                                      <p:cBhvr>
                                        <p:cTn id="68" dur="500"/>
                                        <p:tgtEl>
                                          <p:spTgt spid="32"/>
                                        </p:tgtEl>
                                      </p:cBhvr>
                                    </p:animEffect>
                                  </p:childTnLst>
                                  <p:subTnLst>
                                    <p:set>
                                      <p:cBhvr override="childStyle">
                                        <p:cTn dur="1" fill="hold" display="0" masterRel="sameClick" afterEffect="1">
                                          <p:stCondLst>
                                            <p:cond evt="end" delay="0">
                                              <p:tn val="66"/>
                                            </p:cond>
                                          </p:stCondLst>
                                        </p:cTn>
                                        <p:tgtEl>
                                          <p:spTgt spid="32"/>
                                        </p:tgtEl>
                                        <p:attrNameLst>
                                          <p:attrName>style.visibility</p:attrName>
                                        </p:attrNameLst>
                                      </p:cBhvr>
                                      <p:to>
                                        <p:strVal val="hidden"/>
                                      </p:to>
                                    </p:set>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1" nodeType="click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Connecteur droit 68">
            <a:extLst>
              <a:ext uri="{FF2B5EF4-FFF2-40B4-BE49-F238E27FC236}">
                <a16:creationId xmlns:a16="http://schemas.microsoft.com/office/drawing/2014/main" id="{F262DEA7-3E39-403F-33F4-88094BA1CE4B}"/>
              </a:ext>
            </a:extLst>
          </p:cNvPr>
          <p:cNvCxnSpPr>
            <a:cxnSpLocks/>
          </p:cNvCxnSpPr>
          <p:nvPr/>
        </p:nvCxnSpPr>
        <p:spPr>
          <a:xfrm>
            <a:off x="805077" y="3581400"/>
            <a:ext cx="8080223" cy="254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129529"/>
            <a:ext cx="9074121" cy="1477328"/>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a:p>
            <a:pPr algn="ctr"/>
            <a:endParaRPr lang="fr-FR" sz="3200" dirty="0">
              <a:solidFill>
                <a:srgbClr val="3333CC"/>
              </a:solidFill>
              <a:latin typeface="ComicSansMS" panose="030F0702030302020204" pitchFamily="66" charset="0"/>
            </a:endParaRPr>
          </a:p>
        </p:txBody>
      </p:sp>
      <p:sp>
        <p:nvSpPr>
          <p:cNvPr id="7" name="Rectangle 6">
            <a:extLst>
              <a:ext uri="{FF2B5EF4-FFF2-40B4-BE49-F238E27FC236}">
                <a16:creationId xmlns:a16="http://schemas.microsoft.com/office/drawing/2014/main" id="{8B614A72-90B9-AB6B-8D8F-953D9372B314}"/>
              </a:ext>
            </a:extLst>
          </p:cNvPr>
          <p:cNvSpPr/>
          <p:nvPr/>
        </p:nvSpPr>
        <p:spPr>
          <a:xfrm>
            <a:off x="780681" y="4633605"/>
            <a:ext cx="8062452" cy="2064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BC74854D-757B-92CC-BEE9-A87A95670087}"/>
              </a:ext>
            </a:extLst>
          </p:cNvPr>
          <p:cNvGrpSpPr/>
          <p:nvPr/>
        </p:nvGrpSpPr>
        <p:grpSpPr>
          <a:xfrm flipH="1" flipV="1">
            <a:off x="787862" y="4625823"/>
            <a:ext cx="6945368" cy="222042"/>
            <a:chOff x="2090481" y="3090503"/>
            <a:chExt cx="6945368" cy="208219"/>
          </a:xfrm>
        </p:grpSpPr>
        <p:sp>
          <p:nvSpPr>
            <p:cNvPr id="10" name="Rectangle 9">
              <a:extLst>
                <a:ext uri="{FF2B5EF4-FFF2-40B4-BE49-F238E27FC236}">
                  <a16:creationId xmlns:a16="http://schemas.microsoft.com/office/drawing/2014/main" id="{5B955704-62D5-957D-12BB-33CC7CFF436F}"/>
                </a:ext>
              </a:extLst>
            </p:cNvPr>
            <p:cNvSpPr/>
            <p:nvPr/>
          </p:nvSpPr>
          <p:spPr>
            <a:xfrm>
              <a:off x="8554068" y="3092244"/>
              <a:ext cx="481781" cy="2064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D68FB54C-DAA8-6A02-DEAD-00B6630738CC}"/>
                </a:ext>
              </a:extLst>
            </p:cNvPr>
            <p:cNvSpPr/>
            <p:nvPr/>
          </p:nvSpPr>
          <p:spPr>
            <a:xfrm>
              <a:off x="8070550" y="3090503"/>
              <a:ext cx="481781" cy="20647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546EAEF-F38A-465D-16F2-30E101E4F4D4}"/>
                </a:ext>
              </a:extLst>
            </p:cNvPr>
            <p:cNvSpPr/>
            <p:nvPr/>
          </p:nvSpPr>
          <p:spPr>
            <a:xfrm>
              <a:off x="5600910" y="3090504"/>
              <a:ext cx="2467904" cy="2064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32271BC7-034B-92DA-3833-25C5495352A8}"/>
                </a:ext>
              </a:extLst>
            </p:cNvPr>
            <p:cNvSpPr/>
            <p:nvPr/>
          </p:nvSpPr>
          <p:spPr>
            <a:xfrm>
              <a:off x="2090481" y="3090504"/>
              <a:ext cx="3510116" cy="20647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21" name="Connecteur droit avec flèche 20">
            <a:extLst>
              <a:ext uri="{FF2B5EF4-FFF2-40B4-BE49-F238E27FC236}">
                <a16:creationId xmlns:a16="http://schemas.microsoft.com/office/drawing/2014/main" id="{BC489B1F-4E64-33D3-EE82-6007A8854387}"/>
              </a:ext>
            </a:extLst>
          </p:cNvPr>
          <p:cNvCxnSpPr>
            <a:cxnSpLocks/>
          </p:cNvCxnSpPr>
          <p:nvPr/>
        </p:nvCxnSpPr>
        <p:spPr>
          <a:xfrm>
            <a:off x="796556" y="4392773"/>
            <a:ext cx="7469953" cy="0"/>
          </a:xfrm>
          <a:prstGeom prst="straightConnector1">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6D05137D-F485-B7F4-D442-E7B0F1323E57}"/>
              </a:ext>
            </a:extLst>
          </p:cNvPr>
          <p:cNvSpPr txBox="1"/>
          <p:nvPr/>
        </p:nvSpPr>
        <p:spPr>
          <a:xfrm rot="18034156">
            <a:off x="-293644" y="5589686"/>
            <a:ext cx="2048524"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réfractaire</a:t>
            </a:r>
            <a:r>
              <a:rPr lang="fr-FR" sz="1400" dirty="0">
                <a:solidFill>
                  <a:srgbClr val="FF0000"/>
                </a:solidFill>
                <a:latin typeface="ComicSansMS" panose="030F0702030302020204" pitchFamily="66" charset="0"/>
              </a:rPr>
              <a:t> </a:t>
            </a:r>
            <a:r>
              <a:rPr lang="fr-FR" sz="1400" b="1" dirty="0">
                <a:solidFill>
                  <a:srgbClr val="FF0000"/>
                </a:solidFill>
                <a:latin typeface="ComicSansMS" panose="030F0702030302020204" pitchFamily="66" charset="0"/>
              </a:rPr>
              <a:t>absolue</a:t>
            </a:r>
            <a:endParaRPr lang="fr-FR" sz="1400" b="1" dirty="0">
              <a:solidFill>
                <a:srgbClr val="FF0000"/>
              </a:solidFill>
            </a:endParaRPr>
          </a:p>
        </p:txBody>
      </p:sp>
      <p:sp>
        <p:nvSpPr>
          <p:cNvPr id="36" name="ZoneTexte 35">
            <a:extLst>
              <a:ext uri="{FF2B5EF4-FFF2-40B4-BE49-F238E27FC236}">
                <a16:creationId xmlns:a16="http://schemas.microsoft.com/office/drawing/2014/main" id="{C13DF4F8-D819-8F88-3136-4FF849A28FAC}"/>
              </a:ext>
            </a:extLst>
          </p:cNvPr>
          <p:cNvSpPr txBox="1"/>
          <p:nvPr/>
        </p:nvSpPr>
        <p:spPr>
          <a:xfrm rot="18002467">
            <a:off x="319357" y="5636742"/>
            <a:ext cx="19564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réfractaire</a:t>
            </a:r>
            <a:r>
              <a:rPr lang="fr-FR" sz="1400" dirty="0">
                <a:solidFill>
                  <a:srgbClr val="3333CC"/>
                </a:solidFill>
                <a:latin typeface="ComicSansMS" panose="030F0702030302020204" pitchFamily="66" charset="0"/>
              </a:rPr>
              <a:t> </a:t>
            </a:r>
            <a:r>
              <a:rPr lang="fr-FR" sz="1400" b="1" dirty="0">
                <a:solidFill>
                  <a:srgbClr val="FF0000"/>
                </a:solidFill>
                <a:latin typeface="ComicSansMS" panose="030F0702030302020204" pitchFamily="66" charset="0"/>
              </a:rPr>
              <a:t>relative</a:t>
            </a:r>
            <a:endParaRPr lang="fr-FR" sz="1400" b="1" dirty="0">
              <a:solidFill>
                <a:srgbClr val="FF0000"/>
              </a:solidFill>
            </a:endParaRPr>
          </a:p>
        </p:txBody>
      </p:sp>
      <p:sp>
        <p:nvSpPr>
          <p:cNvPr id="37" name="ZoneTexte 36">
            <a:extLst>
              <a:ext uri="{FF2B5EF4-FFF2-40B4-BE49-F238E27FC236}">
                <a16:creationId xmlns:a16="http://schemas.microsoft.com/office/drawing/2014/main" id="{FAA8095F-A973-D7C2-DBA4-9873305F81D0}"/>
              </a:ext>
            </a:extLst>
          </p:cNvPr>
          <p:cNvSpPr txBox="1"/>
          <p:nvPr/>
        </p:nvSpPr>
        <p:spPr>
          <a:xfrm rot="18003064">
            <a:off x="1757971" y="5611869"/>
            <a:ext cx="20512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supernormale</a:t>
            </a:r>
            <a:r>
              <a:rPr lang="fr-FR" sz="1400" dirty="0">
                <a:solidFill>
                  <a:srgbClr val="3333CC"/>
                </a:solidFill>
                <a:latin typeface="ComicSansMS" panose="030F0702030302020204" pitchFamily="66" charset="0"/>
              </a:rPr>
              <a:t> précoce</a:t>
            </a:r>
            <a:endParaRPr lang="fr-FR" sz="1400" dirty="0"/>
          </a:p>
        </p:txBody>
      </p:sp>
      <p:sp>
        <p:nvSpPr>
          <p:cNvPr id="39" name="ZoneTexte 38">
            <a:extLst>
              <a:ext uri="{FF2B5EF4-FFF2-40B4-BE49-F238E27FC236}">
                <a16:creationId xmlns:a16="http://schemas.microsoft.com/office/drawing/2014/main" id="{F837703E-FE5D-557C-CA3E-D1815B7C41E9}"/>
              </a:ext>
            </a:extLst>
          </p:cNvPr>
          <p:cNvSpPr txBox="1"/>
          <p:nvPr/>
        </p:nvSpPr>
        <p:spPr>
          <a:xfrm rot="18030589">
            <a:off x="3585511" y="5630656"/>
            <a:ext cx="20512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sous-normale </a:t>
            </a:r>
            <a:r>
              <a:rPr lang="fr-FR" sz="1400" dirty="0">
                <a:solidFill>
                  <a:srgbClr val="3333CC"/>
                </a:solidFill>
                <a:latin typeface="ComicSansMS" panose="030F0702030302020204" pitchFamily="66" charset="0"/>
              </a:rPr>
              <a:t>tardive</a:t>
            </a:r>
            <a:endParaRPr lang="fr-FR" sz="1400" dirty="0"/>
          </a:p>
        </p:txBody>
      </p:sp>
      <p:sp>
        <p:nvSpPr>
          <p:cNvPr id="40" name="Text Box 5">
            <a:extLst>
              <a:ext uri="{FF2B5EF4-FFF2-40B4-BE49-F238E27FC236}">
                <a16:creationId xmlns:a16="http://schemas.microsoft.com/office/drawing/2014/main" id="{BB81F3EB-A960-1428-6F1C-A1863D1AB74B}"/>
              </a:ext>
            </a:extLst>
          </p:cNvPr>
          <p:cNvSpPr txBox="1">
            <a:spLocks noChangeArrowheads="1"/>
          </p:cNvSpPr>
          <p:nvPr/>
        </p:nvSpPr>
        <p:spPr bwMode="auto">
          <a:xfrm>
            <a:off x="730618" y="1313249"/>
            <a:ext cx="8984263" cy="1061829"/>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50000"/>
              </a:spcBef>
              <a:tabLst>
                <a:tab pos="792163" algn="l"/>
              </a:tabLst>
            </a:pPr>
            <a:r>
              <a:rPr lang="cy-GB" altLang="en-US" sz="1800" dirty="0">
                <a:latin typeface="Comic Sans MS" panose="030F0902030302020204" pitchFamily="66" charset="0"/>
              </a:rPr>
              <a:t>Fixer l’amplitude de la réponse obtenue par le second choc (40% du max)</a:t>
            </a:r>
          </a:p>
          <a:p>
            <a:pPr marL="342900" indent="-342900">
              <a:spcBef>
                <a:spcPct val="50000"/>
              </a:spcBef>
              <a:tabLst>
                <a:tab pos="792163" algn="l"/>
              </a:tabLst>
            </a:pPr>
            <a:r>
              <a:rPr lang="cy-GB" altLang="en-US" sz="1800" dirty="0">
                <a:latin typeface="Comic Sans MS" panose="030F0902030302020204" pitchFamily="66" charset="0"/>
              </a:rPr>
              <a:t>Etudier les modifications de l’intensité du second choc pour obtenir cette amplitude</a:t>
            </a:r>
          </a:p>
        </p:txBody>
      </p:sp>
      <p:cxnSp>
        <p:nvCxnSpPr>
          <p:cNvPr id="41" name="Connecteur droit avec flèche 40">
            <a:extLst>
              <a:ext uri="{FF2B5EF4-FFF2-40B4-BE49-F238E27FC236}">
                <a16:creationId xmlns:a16="http://schemas.microsoft.com/office/drawing/2014/main" id="{D8C3D455-AFD6-AA97-1C23-F3BB87CC1C6B}"/>
              </a:ext>
            </a:extLst>
          </p:cNvPr>
          <p:cNvCxnSpPr>
            <a:cxnSpLocks/>
          </p:cNvCxnSpPr>
          <p:nvPr/>
        </p:nvCxnSpPr>
        <p:spPr>
          <a:xfrm flipV="1">
            <a:off x="805077" y="2555809"/>
            <a:ext cx="0" cy="1836964"/>
          </a:xfrm>
          <a:prstGeom prst="straightConnector1">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96A51991-752F-22DF-5999-EAC34C871FE6}"/>
              </a:ext>
            </a:extLst>
          </p:cNvPr>
          <p:cNvSpPr txBox="1"/>
          <p:nvPr/>
        </p:nvSpPr>
        <p:spPr>
          <a:xfrm>
            <a:off x="-15551" y="2439839"/>
            <a:ext cx="819158" cy="646331"/>
          </a:xfrm>
          <a:prstGeom prst="rect">
            <a:avLst/>
          </a:prstGeom>
          <a:noFill/>
        </p:spPr>
        <p:txBody>
          <a:bodyPr wrap="square">
            <a:spAutoFit/>
          </a:bodyPr>
          <a:lstStyle/>
          <a:p>
            <a:pPr algn="ctr"/>
            <a:r>
              <a:rPr lang="cy-GB" altLang="en-US" b="1" dirty="0">
                <a:solidFill>
                  <a:srgbClr val="FF0000"/>
                </a:solidFill>
                <a:latin typeface="ComicSansMS" panose="030F0702030302020204" pitchFamily="66" charset="0"/>
              </a:rPr>
              <a:t>I</a:t>
            </a:r>
          </a:p>
          <a:p>
            <a:pPr algn="ctr"/>
            <a:r>
              <a:rPr lang="cy-GB" b="1" dirty="0">
                <a:solidFill>
                  <a:srgbClr val="FF0000"/>
                </a:solidFill>
                <a:latin typeface="ComicSansMS" panose="030F0702030302020204" pitchFamily="66" charset="0"/>
              </a:rPr>
              <a:t>(mA)</a:t>
            </a:r>
            <a:endParaRPr lang="fr-FR" b="1" dirty="0">
              <a:solidFill>
                <a:srgbClr val="FF0000"/>
              </a:solidFill>
              <a:latin typeface="ComicSansMS" panose="030F0702030302020204" pitchFamily="66" charset="0"/>
            </a:endParaRPr>
          </a:p>
        </p:txBody>
      </p:sp>
      <p:cxnSp>
        <p:nvCxnSpPr>
          <p:cNvPr id="46" name="Connecteur droit 45">
            <a:extLst>
              <a:ext uri="{FF2B5EF4-FFF2-40B4-BE49-F238E27FC236}">
                <a16:creationId xmlns:a16="http://schemas.microsoft.com/office/drawing/2014/main" id="{7C84E932-A6EE-5EB4-3733-8792171F5FF3}"/>
              </a:ext>
            </a:extLst>
          </p:cNvPr>
          <p:cNvCxnSpPr>
            <a:cxnSpLocks/>
          </p:cNvCxnSpPr>
          <p:nvPr/>
        </p:nvCxnSpPr>
        <p:spPr>
          <a:xfrm>
            <a:off x="1297570" y="3261360"/>
            <a:ext cx="45559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D7DB617E-050A-69A9-9282-89009B70A10D}"/>
              </a:ext>
            </a:extLst>
          </p:cNvPr>
          <p:cNvCxnSpPr>
            <a:cxnSpLocks/>
          </p:cNvCxnSpPr>
          <p:nvPr/>
        </p:nvCxnSpPr>
        <p:spPr>
          <a:xfrm>
            <a:off x="1753161" y="3261360"/>
            <a:ext cx="0" cy="7985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154FFB6E-86D7-BB30-4923-B1B040FE2B2F}"/>
              </a:ext>
            </a:extLst>
          </p:cNvPr>
          <p:cNvCxnSpPr>
            <a:cxnSpLocks/>
          </p:cNvCxnSpPr>
          <p:nvPr/>
        </p:nvCxnSpPr>
        <p:spPr>
          <a:xfrm>
            <a:off x="1753161" y="4059936"/>
            <a:ext cx="246964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4C02B5D1-779F-549B-55FB-31845E1E0912}"/>
              </a:ext>
            </a:extLst>
          </p:cNvPr>
          <p:cNvCxnSpPr>
            <a:cxnSpLocks/>
          </p:cNvCxnSpPr>
          <p:nvPr/>
        </p:nvCxnSpPr>
        <p:spPr>
          <a:xfrm>
            <a:off x="1297570" y="2670048"/>
            <a:ext cx="0" cy="5913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61E433DE-C9F8-BEED-A89D-74DB7088B175}"/>
              </a:ext>
            </a:extLst>
          </p:cNvPr>
          <p:cNvCxnSpPr>
            <a:cxnSpLocks/>
          </p:cNvCxnSpPr>
          <p:nvPr/>
        </p:nvCxnSpPr>
        <p:spPr>
          <a:xfrm>
            <a:off x="4222801" y="3261360"/>
            <a:ext cx="0" cy="7985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DFEB6329-16B1-7015-4F85-C9731A4FCAEE}"/>
              </a:ext>
            </a:extLst>
          </p:cNvPr>
          <p:cNvCxnSpPr>
            <a:cxnSpLocks/>
          </p:cNvCxnSpPr>
          <p:nvPr/>
        </p:nvCxnSpPr>
        <p:spPr>
          <a:xfrm>
            <a:off x="4222801" y="3261360"/>
            <a:ext cx="351042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99E41A53-DB16-A7D5-CC30-D635BEE8AD52}"/>
              </a:ext>
            </a:extLst>
          </p:cNvPr>
          <p:cNvCxnSpPr>
            <a:cxnSpLocks/>
          </p:cNvCxnSpPr>
          <p:nvPr/>
        </p:nvCxnSpPr>
        <p:spPr>
          <a:xfrm>
            <a:off x="7734700" y="3261360"/>
            <a:ext cx="0" cy="3454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4B19FFA1-9895-CF24-2112-22ED95C49BFD}"/>
              </a:ext>
            </a:extLst>
          </p:cNvPr>
          <p:cNvCxnSpPr>
            <a:cxnSpLocks/>
          </p:cNvCxnSpPr>
          <p:nvPr/>
        </p:nvCxnSpPr>
        <p:spPr>
          <a:xfrm>
            <a:off x="7733230" y="3606800"/>
            <a:ext cx="115207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EA36564B-2C8F-A3E8-79EB-B7BD70C22384}"/>
              </a:ext>
            </a:extLst>
          </p:cNvPr>
          <p:cNvSpPr/>
          <p:nvPr/>
        </p:nvSpPr>
        <p:spPr>
          <a:xfrm>
            <a:off x="6362763" y="5582736"/>
            <a:ext cx="2426208" cy="9018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Deux options méthodologiques</a:t>
            </a:r>
          </a:p>
        </p:txBody>
      </p:sp>
    </p:spTree>
    <p:extLst>
      <p:ext uri="{BB962C8B-B14F-4D97-AF65-F5344CB8AC3E}">
        <p14:creationId xmlns:p14="http://schemas.microsoft.com/office/powerpoint/2010/main" val="2100997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Connecteur droit 68">
            <a:extLst>
              <a:ext uri="{FF2B5EF4-FFF2-40B4-BE49-F238E27FC236}">
                <a16:creationId xmlns:a16="http://schemas.microsoft.com/office/drawing/2014/main" id="{F262DEA7-3E39-403F-33F4-88094BA1CE4B}"/>
              </a:ext>
            </a:extLst>
          </p:cNvPr>
          <p:cNvCxnSpPr>
            <a:cxnSpLocks/>
          </p:cNvCxnSpPr>
          <p:nvPr/>
        </p:nvCxnSpPr>
        <p:spPr>
          <a:xfrm>
            <a:off x="805077" y="3581400"/>
            <a:ext cx="8080223" cy="254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129529"/>
            <a:ext cx="9074121" cy="1477328"/>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a:p>
            <a:pPr algn="ctr"/>
            <a:endParaRPr lang="fr-FR" sz="3200" dirty="0">
              <a:solidFill>
                <a:srgbClr val="3333CC"/>
              </a:solidFill>
              <a:latin typeface="ComicSansMS" panose="030F0702030302020204" pitchFamily="66" charset="0"/>
            </a:endParaRPr>
          </a:p>
        </p:txBody>
      </p:sp>
      <p:sp>
        <p:nvSpPr>
          <p:cNvPr id="7" name="Rectangle 6">
            <a:extLst>
              <a:ext uri="{FF2B5EF4-FFF2-40B4-BE49-F238E27FC236}">
                <a16:creationId xmlns:a16="http://schemas.microsoft.com/office/drawing/2014/main" id="{8B614A72-90B9-AB6B-8D8F-953D9372B314}"/>
              </a:ext>
            </a:extLst>
          </p:cNvPr>
          <p:cNvSpPr/>
          <p:nvPr/>
        </p:nvSpPr>
        <p:spPr>
          <a:xfrm>
            <a:off x="780681" y="4633605"/>
            <a:ext cx="8062452" cy="2064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BC74854D-757B-92CC-BEE9-A87A95670087}"/>
              </a:ext>
            </a:extLst>
          </p:cNvPr>
          <p:cNvGrpSpPr/>
          <p:nvPr/>
        </p:nvGrpSpPr>
        <p:grpSpPr>
          <a:xfrm flipH="1" flipV="1">
            <a:off x="787862" y="4625823"/>
            <a:ext cx="6945368" cy="222042"/>
            <a:chOff x="2090481" y="3090503"/>
            <a:chExt cx="6945368" cy="208219"/>
          </a:xfrm>
        </p:grpSpPr>
        <p:sp>
          <p:nvSpPr>
            <p:cNvPr id="10" name="Rectangle 9">
              <a:extLst>
                <a:ext uri="{FF2B5EF4-FFF2-40B4-BE49-F238E27FC236}">
                  <a16:creationId xmlns:a16="http://schemas.microsoft.com/office/drawing/2014/main" id="{5B955704-62D5-957D-12BB-33CC7CFF436F}"/>
                </a:ext>
              </a:extLst>
            </p:cNvPr>
            <p:cNvSpPr/>
            <p:nvPr/>
          </p:nvSpPr>
          <p:spPr>
            <a:xfrm>
              <a:off x="8554068" y="3092244"/>
              <a:ext cx="481781" cy="2064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D68FB54C-DAA8-6A02-DEAD-00B6630738CC}"/>
                </a:ext>
              </a:extLst>
            </p:cNvPr>
            <p:cNvSpPr/>
            <p:nvPr/>
          </p:nvSpPr>
          <p:spPr>
            <a:xfrm>
              <a:off x="8070550" y="3090503"/>
              <a:ext cx="481781" cy="20647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546EAEF-F38A-465D-16F2-30E101E4F4D4}"/>
                </a:ext>
              </a:extLst>
            </p:cNvPr>
            <p:cNvSpPr/>
            <p:nvPr/>
          </p:nvSpPr>
          <p:spPr>
            <a:xfrm>
              <a:off x="5600910" y="3090504"/>
              <a:ext cx="2467904" cy="2064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32271BC7-034B-92DA-3833-25C5495352A8}"/>
                </a:ext>
              </a:extLst>
            </p:cNvPr>
            <p:cNvSpPr/>
            <p:nvPr/>
          </p:nvSpPr>
          <p:spPr>
            <a:xfrm>
              <a:off x="2090481" y="3090504"/>
              <a:ext cx="3510116" cy="20647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21" name="Connecteur droit avec flèche 20">
            <a:extLst>
              <a:ext uri="{FF2B5EF4-FFF2-40B4-BE49-F238E27FC236}">
                <a16:creationId xmlns:a16="http://schemas.microsoft.com/office/drawing/2014/main" id="{BC489B1F-4E64-33D3-EE82-6007A8854387}"/>
              </a:ext>
            </a:extLst>
          </p:cNvPr>
          <p:cNvCxnSpPr>
            <a:cxnSpLocks/>
          </p:cNvCxnSpPr>
          <p:nvPr/>
        </p:nvCxnSpPr>
        <p:spPr>
          <a:xfrm>
            <a:off x="796556" y="4392773"/>
            <a:ext cx="7469953" cy="0"/>
          </a:xfrm>
          <a:prstGeom prst="straightConnector1">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6D05137D-F485-B7F4-D442-E7B0F1323E57}"/>
              </a:ext>
            </a:extLst>
          </p:cNvPr>
          <p:cNvSpPr txBox="1"/>
          <p:nvPr/>
        </p:nvSpPr>
        <p:spPr>
          <a:xfrm rot="18034156">
            <a:off x="-293644" y="5589686"/>
            <a:ext cx="2048524"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réfractaire</a:t>
            </a:r>
            <a:r>
              <a:rPr lang="fr-FR" sz="1400" dirty="0">
                <a:solidFill>
                  <a:srgbClr val="FF0000"/>
                </a:solidFill>
                <a:latin typeface="ComicSansMS" panose="030F0702030302020204" pitchFamily="66" charset="0"/>
              </a:rPr>
              <a:t> </a:t>
            </a:r>
            <a:r>
              <a:rPr lang="fr-FR" sz="1400" b="1" dirty="0">
                <a:solidFill>
                  <a:srgbClr val="FF0000"/>
                </a:solidFill>
                <a:latin typeface="ComicSansMS" panose="030F0702030302020204" pitchFamily="66" charset="0"/>
              </a:rPr>
              <a:t>absolue</a:t>
            </a:r>
            <a:endParaRPr lang="fr-FR" sz="1400" b="1" dirty="0">
              <a:solidFill>
                <a:srgbClr val="FF0000"/>
              </a:solidFill>
            </a:endParaRPr>
          </a:p>
        </p:txBody>
      </p:sp>
      <p:sp>
        <p:nvSpPr>
          <p:cNvPr id="36" name="ZoneTexte 35">
            <a:extLst>
              <a:ext uri="{FF2B5EF4-FFF2-40B4-BE49-F238E27FC236}">
                <a16:creationId xmlns:a16="http://schemas.microsoft.com/office/drawing/2014/main" id="{C13DF4F8-D819-8F88-3136-4FF849A28FAC}"/>
              </a:ext>
            </a:extLst>
          </p:cNvPr>
          <p:cNvSpPr txBox="1"/>
          <p:nvPr/>
        </p:nvSpPr>
        <p:spPr>
          <a:xfrm rot="18002467">
            <a:off x="319357" y="5636742"/>
            <a:ext cx="19564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réfractaire</a:t>
            </a:r>
            <a:r>
              <a:rPr lang="fr-FR" sz="1400" dirty="0">
                <a:solidFill>
                  <a:srgbClr val="3333CC"/>
                </a:solidFill>
                <a:latin typeface="ComicSansMS" panose="030F0702030302020204" pitchFamily="66" charset="0"/>
              </a:rPr>
              <a:t> </a:t>
            </a:r>
            <a:r>
              <a:rPr lang="fr-FR" sz="1400" b="1" dirty="0">
                <a:solidFill>
                  <a:srgbClr val="FF0000"/>
                </a:solidFill>
                <a:latin typeface="ComicSansMS" panose="030F0702030302020204" pitchFamily="66" charset="0"/>
              </a:rPr>
              <a:t>relative</a:t>
            </a:r>
            <a:endParaRPr lang="fr-FR" sz="1400" b="1" dirty="0">
              <a:solidFill>
                <a:srgbClr val="FF0000"/>
              </a:solidFill>
            </a:endParaRPr>
          </a:p>
        </p:txBody>
      </p:sp>
      <p:sp>
        <p:nvSpPr>
          <p:cNvPr id="37" name="ZoneTexte 36">
            <a:extLst>
              <a:ext uri="{FF2B5EF4-FFF2-40B4-BE49-F238E27FC236}">
                <a16:creationId xmlns:a16="http://schemas.microsoft.com/office/drawing/2014/main" id="{FAA8095F-A973-D7C2-DBA4-9873305F81D0}"/>
              </a:ext>
            </a:extLst>
          </p:cNvPr>
          <p:cNvSpPr txBox="1"/>
          <p:nvPr/>
        </p:nvSpPr>
        <p:spPr>
          <a:xfrm rot="18003064">
            <a:off x="1757971" y="5611869"/>
            <a:ext cx="20512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supernormale</a:t>
            </a:r>
            <a:r>
              <a:rPr lang="fr-FR" sz="1400" dirty="0">
                <a:solidFill>
                  <a:srgbClr val="3333CC"/>
                </a:solidFill>
                <a:latin typeface="ComicSansMS" panose="030F0702030302020204" pitchFamily="66" charset="0"/>
              </a:rPr>
              <a:t> précoce</a:t>
            </a:r>
            <a:endParaRPr lang="fr-FR" sz="1400" dirty="0"/>
          </a:p>
        </p:txBody>
      </p:sp>
      <p:sp>
        <p:nvSpPr>
          <p:cNvPr id="39" name="ZoneTexte 38">
            <a:extLst>
              <a:ext uri="{FF2B5EF4-FFF2-40B4-BE49-F238E27FC236}">
                <a16:creationId xmlns:a16="http://schemas.microsoft.com/office/drawing/2014/main" id="{F837703E-FE5D-557C-CA3E-D1815B7C41E9}"/>
              </a:ext>
            </a:extLst>
          </p:cNvPr>
          <p:cNvSpPr txBox="1"/>
          <p:nvPr/>
        </p:nvSpPr>
        <p:spPr>
          <a:xfrm rot="18030589">
            <a:off x="3585511" y="5630656"/>
            <a:ext cx="20512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sous-normale </a:t>
            </a:r>
            <a:r>
              <a:rPr lang="fr-FR" sz="1400" dirty="0">
                <a:solidFill>
                  <a:srgbClr val="3333CC"/>
                </a:solidFill>
                <a:latin typeface="ComicSansMS" panose="030F0702030302020204" pitchFamily="66" charset="0"/>
              </a:rPr>
              <a:t>tardive</a:t>
            </a:r>
            <a:endParaRPr lang="fr-FR" sz="1400" dirty="0"/>
          </a:p>
        </p:txBody>
      </p:sp>
      <p:sp>
        <p:nvSpPr>
          <p:cNvPr id="40" name="Text Box 5">
            <a:extLst>
              <a:ext uri="{FF2B5EF4-FFF2-40B4-BE49-F238E27FC236}">
                <a16:creationId xmlns:a16="http://schemas.microsoft.com/office/drawing/2014/main" id="{BB81F3EB-A960-1428-6F1C-A1863D1AB74B}"/>
              </a:ext>
            </a:extLst>
          </p:cNvPr>
          <p:cNvSpPr txBox="1">
            <a:spLocks noChangeArrowheads="1"/>
          </p:cNvSpPr>
          <p:nvPr/>
        </p:nvSpPr>
        <p:spPr bwMode="auto">
          <a:xfrm>
            <a:off x="659467" y="1331843"/>
            <a:ext cx="8414654" cy="784830"/>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50000"/>
              </a:spcBef>
              <a:tabLst>
                <a:tab pos="792163" algn="l"/>
              </a:tabLst>
            </a:pPr>
            <a:r>
              <a:rPr lang="cy-GB" altLang="en-US" sz="1800" dirty="0">
                <a:latin typeface="Comic Sans MS" panose="030F0902030302020204" pitchFamily="66" charset="0"/>
              </a:rPr>
              <a:t>Fixer l’intensité du second choc (i40)</a:t>
            </a:r>
          </a:p>
          <a:p>
            <a:pPr marL="342900" indent="-342900">
              <a:spcBef>
                <a:spcPct val="50000"/>
              </a:spcBef>
              <a:tabLst>
                <a:tab pos="792163" algn="l"/>
              </a:tabLst>
            </a:pPr>
            <a:r>
              <a:rPr lang="cy-GB" altLang="en-US" sz="1800" dirty="0">
                <a:latin typeface="Comic Sans MS" panose="030F0902030302020204" pitchFamily="66" charset="0"/>
              </a:rPr>
              <a:t>Etudier les modifications de l’ampitude du PAGM pour cette intensité</a:t>
            </a:r>
          </a:p>
        </p:txBody>
      </p:sp>
      <p:cxnSp>
        <p:nvCxnSpPr>
          <p:cNvPr id="41" name="Connecteur droit avec flèche 40">
            <a:extLst>
              <a:ext uri="{FF2B5EF4-FFF2-40B4-BE49-F238E27FC236}">
                <a16:creationId xmlns:a16="http://schemas.microsoft.com/office/drawing/2014/main" id="{D8C3D455-AFD6-AA97-1C23-F3BB87CC1C6B}"/>
              </a:ext>
            </a:extLst>
          </p:cNvPr>
          <p:cNvCxnSpPr>
            <a:cxnSpLocks/>
          </p:cNvCxnSpPr>
          <p:nvPr/>
        </p:nvCxnSpPr>
        <p:spPr>
          <a:xfrm flipV="1">
            <a:off x="805077" y="2555809"/>
            <a:ext cx="0" cy="1836964"/>
          </a:xfrm>
          <a:prstGeom prst="straightConnector1">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96A51991-752F-22DF-5999-EAC34C871FE6}"/>
              </a:ext>
            </a:extLst>
          </p:cNvPr>
          <p:cNvSpPr txBox="1"/>
          <p:nvPr/>
        </p:nvSpPr>
        <p:spPr>
          <a:xfrm>
            <a:off x="32521" y="2439839"/>
            <a:ext cx="698098" cy="646331"/>
          </a:xfrm>
          <a:prstGeom prst="rect">
            <a:avLst/>
          </a:prstGeom>
          <a:noFill/>
        </p:spPr>
        <p:txBody>
          <a:bodyPr wrap="square">
            <a:spAutoFit/>
          </a:bodyPr>
          <a:lstStyle/>
          <a:p>
            <a:r>
              <a:rPr lang="cy-GB" altLang="en-US" b="1" dirty="0">
                <a:solidFill>
                  <a:srgbClr val="FF0000"/>
                </a:solidFill>
                <a:latin typeface="ComicSansMS" panose="030F0702030302020204" pitchFamily="66" charset="0"/>
              </a:rPr>
              <a:t>Amp</a:t>
            </a:r>
            <a:br>
              <a:rPr lang="cy-GB" altLang="en-US" b="1" dirty="0">
                <a:solidFill>
                  <a:srgbClr val="FF0000"/>
                </a:solidFill>
                <a:latin typeface="ComicSansMS" panose="030F0702030302020204" pitchFamily="66" charset="0"/>
              </a:rPr>
            </a:br>
            <a:r>
              <a:rPr lang="cy-GB" altLang="en-US" b="1" dirty="0">
                <a:solidFill>
                  <a:srgbClr val="FF0000"/>
                </a:solidFill>
                <a:latin typeface="ComicSansMS" panose="030F0702030302020204" pitchFamily="66" charset="0"/>
              </a:rPr>
              <a:t>(mV)</a:t>
            </a:r>
            <a:endParaRPr lang="fr-FR" b="1" dirty="0">
              <a:solidFill>
                <a:srgbClr val="FF0000"/>
              </a:solidFill>
              <a:latin typeface="ComicSansMS" panose="030F0702030302020204" pitchFamily="66" charset="0"/>
            </a:endParaRPr>
          </a:p>
        </p:txBody>
      </p:sp>
      <p:cxnSp>
        <p:nvCxnSpPr>
          <p:cNvPr id="46" name="Connecteur droit 45">
            <a:extLst>
              <a:ext uri="{FF2B5EF4-FFF2-40B4-BE49-F238E27FC236}">
                <a16:creationId xmlns:a16="http://schemas.microsoft.com/office/drawing/2014/main" id="{7C84E932-A6EE-5EB4-3733-8792171F5FF3}"/>
              </a:ext>
            </a:extLst>
          </p:cNvPr>
          <p:cNvCxnSpPr>
            <a:cxnSpLocks/>
          </p:cNvCxnSpPr>
          <p:nvPr/>
        </p:nvCxnSpPr>
        <p:spPr>
          <a:xfrm>
            <a:off x="1269643" y="3901440"/>
            <a:ext cx="4349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D7DB617E-050A-69A9-9282-89009B70A10D}"/>
              </a:ext>
            </a:extLst>
          </p:cNvPr>
          <p:cNvCxnSpPr>
            <a:cxnSpLocks/>
          </p:cNvCxnSpPr>
          <p:nvPr/>
        </p:nvCxnSpPr>
        <p:spPr>
          <a:xfrm>
            <a:off x="1704582" y="3007360"/>
            <a:ext cx="0" cy="8940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154FFB6E-86D7-BB30-4923-B1B040FE2B2F}"/>
              </a:ext>
            </a:extLst>
          </p:cNvPr>
          <p:cNvCxnSpPr>
            <a:cxnSpLocks/>
          </p:cNvCxnSpPr>
          <p:nvPr/>
        </p:nvCxnSpPr>
        <p:spPr>
          <a:xfrm>
            <a:off x="1690727" y="3007360"/>
            <a:ext cx="246964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4C02B5D1-779F-549B-55FB-31845E1E0912}"/>
              </a:ext>
            </a:extLst>
          </p:cNvPr>
          <p:cNvCxnSpPr>
            <a:cxnSpLocks/>
          </p:cNvCxnSpPr>
          <p:nvPr/>
        </p:nvCxnSpPr>
        <p:spPr>
          <a:xfrm>
            <a:off x="1269643" y="3901440"/>
            <a:ext cx="0" cy="48063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61E433DE-C9F8-BEED-A89D-74DB7088B175}"/>
              </a:ext>
            </a:extLst>
          </p:cNvPr>
          <p:cNvCxnSpPr>
            <a:cxnSpLocks/>
          </p:cNvCxnSpPr>
          <p:nvPr/>
        </p:nvCxnSpPr>
        <p:spPr>
          <a:xfrm>
            <a:off x="4157157" y="3007360"/>
            <a:ext cx="0" cy="8940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DFEB6329-16B1-7015-4F85-C9731A4FCAEE}"/>
              </a:ext>
            </a:extLst>
          </p:cNvPr>
          <p:cNvCxnSpPr>
            <a:cxnSpLocks/>
          </p:cNvCxnSpPr>
          <p:nvPr/>
        </p:nvCxnSpPr>
        <p:spPr>
          <a:xfrm>
            <a:off x="4157157" y="3888259"/>
            <a:ext cx="351042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99E41A53-DB16-A7D5-CC30-D635BEE8AD52}"/>
              </a:ext>
            </a:extLst>
          </p:cNvPr>
          <p:cNvCxnSpPr>
            <a:cxnSpLocks/>
          </p:cNvCxnSpPr>
          <p:nvPr/>
        </p:nvCxnSpPr>
        <p:spPr>
          <a:xfrm>
            <a:off x="7667586" y="3606800"/>
            <a:ext cx="0" cy="2946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4B19FFA1-9895-CF24-2112-22ED95C49BFD}"/>
              </a:ext>
            </a:extLst>
          </p:cNvPr>
          <p:cNvCxnSpPr>
            <a:cxnSpLocks/>
          </p:cNvCxnSpPr>
          <p:nvPr/>
        </p:nvCxnSpPr>
        <p:spPr>
          <a:xfrm>
            <a:off x="7667586" y="3606800"/>
            <a:ext cx="115207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26C096E-B298-5EAA-AAE7-534755314A35}"/>
              </a:ext>
            </a:extLst>
          </p:cNvPr>
          <p:cNvSpPr/>
          <p:nvPr/>
        </p:nvSpPr>
        <p:spPr>
          <a:xfrm>
            <a:off x="6362763" y="5582736"/>
            <a:ext cx="2426208" cy="9018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Deux options méthodologiques</a:t>
            </a:r>
          </a:p>
        </p:txBody>
      </p:sp>
    </p:spTree>
    <p:extLst>
      <p:ext uri="{BB962C8B-B14F-4D97-AF65-F5344CB8AC3E}">
        <p14:creationId xmlns:p14="http://schemas.microsoft.com/office/powerpoint/2010/main" val="820732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129529"/>
            <a:ext cx="9074121" cy="1477328"/>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 technique des doubles-chocs</a:t>
            </a:r>
          </a:p>
          <a:p>
            <a:pPr algn="ctr"/>
            <a:endParaRPr lang="fr-FR" sz="3200" dirty="0">
              <a:solidFill>
                <a:srgbClr val="3333CC"/>
              </a:solidFill>
              <a:latin typeface="ComicSansMS" panose="030F0702030302020204" pitchFamily="66" charset="0"/>
            </a:endParaRPr>
          </a:p>
        </p:txBody>
      </p:sp>
      <p:sp>
        <p:nvSpPr>
          <p:cNvPr id="7" name="Rectangle 6">
            <a:extLst>
              <a:ext uri="{FF2B5EF4-FFF2-40B4-BE49-F238E27FC236}">
                <a16:creationId xmlns:a16="http://schemas.microsoft.com/office/drawing/2014/main" id="{8B614A72-90B9-AB6B-8D8F-953D9372B314}"/>
              </a:ext>
            </a:extLst>
          </p:cNvPr>
          <p:cNvSpPr/>
          <p:nvPr/>
        </p:nvSpPr>
        <p:spPr>
          <a:xfrm>
            <a:off x="780681" y="4633605"/>
            <a:ext cx="8062452" cy="2064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BC74854D-757B-92CC-BEE9-A87A95670087}"/>
              </a:ext>
            </a:extLst>
          </p:cNvPr>
          <p:cNvGrpSpPr/>
          <p:nvPr/>
        </p:nvGrpSpPr>
        <p:grpSpPr>
          <a:xfrm flipH="1" flipV="1">
            <a:off x="787862" y="4625823"/>
            <a:ext cx="6945368" cy="222042"/>
            <a:chOff x="2090481" y="3090503"/>
            <a:chExt cx="6945368" cy="208219"/>
          </a:xfrm>
        </p:grpSpPr>
        <p:sp>
          <p:nvSpPr>
            <p:cNvPr id="10" name="Rectangle 9">
              <a:extLst>
                <a:ext uri="{FF2B5EF4-FFF2-40B4-BE49-F238E27FC236}">
                  <a16:creationId xmlns:a16="http://schemas.microsoft.com/office/drawing/2014/main" id="{5B955704-62D5-957D-12BB-33CC7CFF436F}"/>
                </a:ext>
              </a:extLst>
            </p:cNvPr>
            <p:cNvSpPr/>
            <p:nvPr/>
          </p:nvSpPr>
          <p:spPr>
            <a:xfrm>
              <a:off x="8554068" y="3092244"/>
              <a:ext cx="481781" cy="2064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D68FB54C-DAA8-6A02-DEAD-00B6630738CC}"/>
                </a:ext>
              </a:extLst>
            </p:cNvPr>
            <p:cNvSpPr/>
            <p:nvPr/>
          </p:nvSpPr>
          <p:spPr>
            <a:xfrm>
              <a:off x="8070550" y="3090503"/>
              <a:ext cx="481781" cy="20647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546EAEF-F38A-465D-16F2-30E101E4F4D4}"/>
                </a:ext>
              </a:extLst>
            </p:cNvPr>
            <p:cNvSpPr/>
            <p:nvPr/>
          </p:nvSpPr>
          <p:spPr>
            <a:xfrm>
              <a:off x="5600910" y="3090504"/>
              <a:ext cx="2467904" cy="2064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32271BC7-034B-92DA-3833-25C5495352A8}"/>
                </a:ext>
              </a:extLst>
            </p:cNvPr>
            <p:cNvSpPr/>
            <p:nvPr/>
          </p:nvSpPr>
          <p:spPr>
            <a:xfrm>
              <a:off x="2090481" y="3090504"/>
              <a:ext cx="3510116" cy="20647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ZoneTexte 34">
            <a:extLst>
              <a:ext uri="{FF2B5EF4-FFF2-40B4-BE49-F238E27FC236}">
                <a16:creationId xmlns:a16="http://schemas.microsoft.com/office/drawing/2014/main" id="{6D05137D-F485-B7F4-D442-E7B0F1323E57}"/>
              </a:ext>
            </a:extLst>
          </p:cNvPr>
          <p:cNvSpPr txBox="1"/>
          <p:nvPr/>
        </p:nvSpPr>
        <p:spPr>
          <a:xfrm rot="18034156">
            <a:off x="-293644" y="5589686"/>
            <a:ext cx="2048524"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réfractaire</a:t>
            </a:r>
            <a:r>
              <a:rPr lang="fr-FR" sz="1400" dirty="0">
                <a:solidFill>
                  <a:srgbClr val="FF0000"/>
                </a:solidFill>
                <a:latin typeface="ComicSansMS" panose="030F0702030302020204" pitchFamily="66" charset="0"/>
              </a:rPr>
              <a:t> </a:t>
            </a:r>
            <a:r>
              <a:rPr lang="fr-FR" sz="1400" b="1" dirty="0">
                <a:solidFill>
                  <a:srgbClr val="FF0000"/>
                </a:solidFill>
                <a:latin typeface="ComicSansMS" panose="030F0702030302020204" pitchFamily="66" charset="0"/>
              </a:rPr>
              <a:t>absolue</a:t>
            </a:r>
            <a:endParaRPr lang="fr-FR" sz="1400" b="1" dirty="0">
              <a:solidFill>
                <a:srgbClr val="FF0000"/>
              </a:solidFill>
            </a:endParaRPr>
          </a:p>
        </p:txBody>
      </p:sp>
      <p:sp>
        <p:nvSpPr>
          <p:cNvPr id="36" name="ZoneTexte 35">
            <a:extLst>
              <a:ext uri="{FF2B5EF4-FFF2-40B4-BE49-F238E27FC236}">
                <a16:creationId xmlns:a16="http://schemas.microsoft.com/office/drawing/2014/main" id="{C13DF4F8-D819-8F88-3136-4FF849A28FAC}"/>
              </a:ext>
            </a:extLst>
          </p:cNvPr>
          <p:cNvSpPr txBox="1"/>
          <p:nvPr/>
        </p:nvSpPr>
        <p:spPr>
          <a:xfrm rot="18002467">
            <a:off x="319357" y="5636742"/>
            <a:ext cx="19564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réfractaire</a:t>
            </a:r>
            <a:r>
              <a:rPr lang="fr-FR" sz="1400" dirty="0">
                <a:solidFill>
                  <a:srgbClr val="3333CC"/>
                </a:solidFill>
                <a:latin typeface="ComicSansMS" panose="030F0702030302020204" pitchFamily="66" charset="0"/>
              </a:rPr>
              <a:t> </a:t>
            </a:r>
            <a:r>
              <a:rPr lang="fr-FR" sz="1400" b="1" dirty="0">
                <a:solidFill>
                  <a:srgbClr val="FF0000"/>
                </a:solidFill>
                <a:latin typeface="ComicSansMS" panose="030F0702030302020204" pitchFamily="66" charset="0"/>
              </a:rPr>
              <a:t>relative</a:t>
            </a:r>
            <a:endParaRPr lang="fr-FR" sz="1400" b="1" dirty="0">
              <a:solidFill>
                <a:srgbClr val="FF0000"/>
              </a:solidFill>
            </a:endParaRPr>
          </a:p>
        </p:txBody>
      </p:sp>
      <p:sp>
        <p:nvSpPr>
          <p:cNvPr id="37" name="ZoneTexte 36">
            <a:extLst>
              <a:ext uri="{FF2B5EF4-FFF2-40B4-BE49-F238E27FC236}">
                <a16:creationId xmlns:a16="http://schemas.microsoft.com/office/drawing/2014/main" id="{FAA8095F-A973-D7C2-DBA4-9873305F81D0}"/>
              </a:ext>
            </a:extLst>
          </p:cNvPr>
          <p:cNvSpPr txBox="1"/>
          <p:nvPr/>
        </p:nvSpPr>
        <p:spPr>
          <a:xfrm rot="18003064">
            <a:off x="1757971" y="5611869"/>
            <a:ext cx="20512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supernormale</a:t>
            </a:r>
            <a:r>
              <a:rPr lang="fr-FR" sz="1400" dirty="0">
                <a:solidFill>
                  <a:srgbClr val="3333CC"/>
                </a:solidFill>
                <a:latin typeface="ComicSansMS" panose="030F0702030302020204" pitchFamily="66" charset="0"/>
              </a:rPr>
              <a:t> précoce</a:t>
            </a:r>
            <a:endParaRPr lang="fr-FR" sz="1400" dirty="0"/>
          </a:p>
        </p:txBody>
      </p:sp>
      <p:sp>
        <p:nvSpPr>
          <p:cNvPr id="39" name="ZoneTexte 38">
            <a:extLst>
              <a:ext uri="{FF2B5EF4-FFF2-40B4-BE49-F238E27FC236}">
                <a16:creationId xmlns:a16="http://schemas.microsoft.com/office/drawing/2014/main" id="{F837703E-FE5D-557C-CA3E-D1815B7C41E9}"/>
              </a:ext>
            </a:extLst>
          </p:cNvPr>
          <p:cNvSpPr txBox="1"/>
          <p:nvPr/>
        </p:nvSpPr>
        <p:spPr>
          <a:xfrm rot="18030589">
            <a:off x="3585511" y="5630656"/>
            <a:ext cx="20512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sous-normale </a:t>
            </a:r>
            <a:r>
              <a:rPr lang="fr-FR" sz="1400" dirty="0">
                <a:solidFill>
                  <a:srgbClr val="3333CC"/>
                </a:solidFill>
                <a:latin typeface="ComicSansMS" panose="030F0702030302020204" pitchFamily="66" charset="0"/>
              </a:rPr>
              <a:t>tardive</a:t>
            </a:r>
            <a:endParaRPr lang="fr-FR" sz="1400" dirty="0"/>
          </a:p>
        </p:txBody>
      </p:sp>
      <p:sp>
        <p:nvSpPr>
          <p:cNvPr id="40" name="Text Box 5">
            <a:extLst>
              <a:ext uri="{FF2B5EF4-FFF2-40B4-BE49-F238E27FC236}">
                <a16:creationId xmlns:a16="http://schemas.microsoft.com/office/drawing/2014/main" id="{BB81F3EB-A960-1428-6F1C-A1863D1AB74B}"/>
              </a:ext>
            </a:extLst>
          </p:cNvPr>
          <p:cNvSpPr txBox="1">
            <a:spLocks noChangeArrowheads="1"/>
          </p:cNvSpPr>
          <p:nvPr/>
        </p:nvSpPr>
        <p:spPr bwMode="auto">
          <a:xfrm>
            <a:off x="659467" y="1331843"/>
            <a:ext cx="8414654" cy="784830"/>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50000"/>
              </a:spcBef>
              <a:tabLst>
                <a:tab pos="792163" algn="l"/>
              </a:tabLst>
            </a:pPr>
            <a:r>
              <a:rPr lang="cy-GB" altLang="en-US" sz="1800" dirty="0">
                <a:latin typeface="Comic Sans MS" panose="030F0902030302020204" pitchFamily="66" charset="0"/>
              </a:rPr>
              <a:t>Fixer l’intensité du second choc (i40)</a:t>
            </a:r>
          </a:p>
          <a:p>
            <a:pPr marL="342900" indent="-342900">
              <a:spcBef>
                <a:spcPct val="50000"/>
              </a:spcBef>
              <a:tabLst>
                <a:tab pos="792163" algn="l"/>
              </a:tabLst>
            </a:pPr>
            <a:r>
              <a:rPr lang="cy-GB" altLang="en-US" sz="1800" dirty="0">
                <a:latin typeface="Comic Sans MS" panose="030F0902030302020204" pitchFamily="66" charset="0"/>
              </a:rPr>
              <a:t>Etudier les modifications de l’ampitude du PAGM pour cette intensité</a:t>
            </a:r>
          </a:p>
        </p:txBody>
      </p:sp>
      <p:sp>
        <p:nvSpPr>
          <p:cNvPr id="6" name="Rectangle 5">
            <a:extLst>
              <a:ext uri="{FF2B5EF4-FFF2-40B4-BE49-F238E27FC236}">
                <a16:creationId xmlns:a16="http://schemas.microsoft.com/office/drawing/2014/main" id="{626C096E-B298-5EAA-AAE7-534755314A35}"/>
              </a:ext>
            </a:extLst>
          </p:cNvPr>
          <p:cNvSpPr/>
          <p:nvPr/>
        </p:nvSpPr>
        <p:spPr>
          <a:xfrm>
            <a:off x="6362763" y="5582736"/>
            <a:ext cx="2426208" cy="9018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Deux options méthodologiques</a:t>
            </a:r>
          </a:p>
        </p:txBody>
      </p:sp>
      <p:cxnSp>
        <p:nvCxnSpPr>
          <p:cNvPr id="72" name="Connecteur droit 71">
            <a:extLst>
              <a:ext uri="{FF2B5EF4-FFF2-40B4-BE49-F238E27FC236}">
                <a16:creationId xmlns:a16="http://schemas.microsoft.com/office/drawing/2014/main" id="{F36F4E75-021A-E442-6CDD-74853A26BEFB}"/>
              </a:ext>
            </a:extLst>
          </p:cNvPr>
          <p:cNvCxnSpPr>
            <a:cxnSpLocks/>
          </p:cNvCxnSpPr>
          <p:nvPr/>
        </p:nvCxnSpPr>
        <p:spPr>
          <a:xfrm>
            <a:off x="628688" y="3987383"/>
            <a:ext cx="766949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ZoneTexte 75">
            <a:extLst>
              <a:ext uri="{FF2B5EF4-FFF2-40B4-BE49-F238E27FC236}">
                <a16:creationId xmlns:a16="http://schemas.microsoft.com/office/drawing/2014/main" id="{26B2A7BA-1D31-6C54-8825-3764EA7D38A4}"/>
              </a:ext>
            </a:extLst>
          </p:cNvPr>
          <p:cNvSpPr txBox="1"/>
          <p:nvPr/>
        </p:nvSpPr>
        <p:spPr>
          <a:xfrm>
            <a:off x="185515" y="2235423"/>
            <a:ext cx="1686474" cy="646331"/>
          </a:xfrm>
          <a:prstGeom prst="rect">
            <a:avLst/>
          </a:prstGeom>
          <a:noFill/>
        </p:spPr>
        <p:txBody>
          <a:bodyPr wrap="square">
            <a:spAutoFit/>
          </a:bodyPr>
          <a:lstStyle/>
          <a:p>
            <a:r>
              <a:rPr lang="cy-GB" altLang="en-US" sz="1800" dirty="0">
                <a:latin typeface="Comic Sans MS" panose="030F0902030302020204" pitchFamily="66" charset="0"/>
              </a:rPr>
              <a:t>Choc</a:t>
            </a:r>
          </a:p>
          <a:p>
            <a:r>
              <a:rPr lang="cy-GB" dirty="0">
                <a:latin typeface="Comic Sans MS" panose="030F0902030302020204" pitchFamily="66" charset="0"/>
              </a:rPr>
              <a:t>Conditionnant</a:t>
            </a:r>
            <a:endParaRPr lang="fr-FR" dirty="0"/>
          </a:p>
        </p:txBody>
      </p:sp>
      <p:sp>
        <p:nvSpPr>
          <p:cNvPr id="77" name="ZoneTexte 76">
            <a:extLst>
              <a:ext uri="{FF2B5EF4-FFF2-40B4-BE49-F238E27FC236}">
                <a16:creationId xmlns:a16="http://schemas.microsoft.com/office/drawing/2014/main" id="{E5052F76-6158-7361-C196-08CEEC525598}"/>
              </a:ext>
            </a:extLst>
          </p:cNvPr>
          <p:cNvSpPr txBox="1"/>
          <p:nvPr/>
        </p:nvSpPr>
        <p:spPr>
          <a:xfrm>
            <a:off x="7107117" y="4076645"/>
            <a:ext cx="1686474" cy="369332"/>
          </a:xfrm>
          <a:prstGeom prst="rect">
            <a:avLst/>
          </a:prstGeom>
          <a:noFill/>
        </p:spPr>
        <p:txBody>
          <a:bodyPr wrap="square">
            <a:spAutoFit/>
          </a:bodyPr>
          <a:lstStyle/>
          <a:p>
            <a:r>
              <a:rPr lang="cy-GB" altLang="en-US" sz="1800" dirty="0">
                <a:latin typeface="Comic Sans MS" panose="030F0902030302020204" pitchFamily="66" charset="0"/>
              </a:rPr>
              <a:t>IIS = </a:t>
            </a:r>
            <a:r>
              <a:rPr lang="cy-GB" altLang="en-US" sz="1800" b="1" dirty="0">
                <a:solidFill>
                  <a:srgbClr val="FF0000"/>
                </a:solidFill>
                <a:latin typeface="Comic Sans MS" panose="030F0902030302020204" pitchFamily="66" charset="0"/>
              </a:rPr>
              <a:t>200</a:t>
            </a:r>
            <a:r>
              <a:rPr lang="cy-GB" altLang="en-US" sz="1800" dirty="0">
                <a:latin typeface="Comic Sans MS" panose="030F0902030302020204" pitchFamily="66" charset="0"/>
              </a:rPr>
              <a:t> ms</a:t>
            </a:r>
            <a:endParaRPr lang="fr-FR" dirty="0"/>
          </a:p>
        </p:txBody>
      </p:sp>
      <p:sp>
        <p:nvSpPr>
          <p:cNvPr id="78" name="ZoneTexte 77">
            <a:extLst>
              <a:ext uri="{FF2B5EF4-FFF2-40B4-BE49-F238E27FC236}">
                <a16:creationId xmlns:a16="http://schemas.microsoft.com/office/drawing/2014/main" id="{687C10E9-5722-1F75-9CEC-97A701DE0621}"/>
              </a:ext>
            </a:extLst>
          </p:cNvPr>
          <p:cNvSpPr txBox="1"/>
          <p:nvPr/>
        </p:nvSpPr>
        <p:spPr>
          <a:xfrm>
            <a:off x="6745774" y="2870397"/>
            <a:ext cx="2043197" cy="369332"/>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Choc test </a:t>
            </a:r>
            <a:r>
              <a:rPr lang="cy-GB" altLang="en-US" sz="1800" dirty="0">
                <a:latin typeface="Comic Sans MS" panose="030F0902030302020204" pitchFamily="66" charset="0"/>
              </a:rPr>
              <a:t>= 100%</a:t>
            </a:r>
          </a:p>
        </p:txBody>
      </p:sp>
      <p:sp>
        <p:nvSpPr>
          <p:cNvPr id="79" name="ZoneTexte 78">
            <a:extLst>
              <a:ext uri="{FF2B5EF4-FFF2-40B4-BE49-F238E27FC236}">
                <a16:creationId xmlns:a16="http://schemas.microsoft.com/office/drawing/2014/main" id="{274B2BA8-813C-D11B-9E0D-16D28BEA50E0}"/>
              </a:ext>
            </a:extLst>
          </p:cNvPr>
          <p:cNvSpPr txBox="1"/>
          <p:nvPr/>
        </p:nvSpPr>
        <p:spPr>
          <a:xfrm>
            <a:off x="5102450" y="4081503"/>
            <a:ext cx="1686474" cy="369332"/>
          </a:xfrm>
          <a:prstGeom prst="rect">
            <a:avLst/>
          </a:prstGeom>
          <a:noFill/>
        </p:spPr>
        <p:txBody>
          <a:bodyPr wrap="square">
            <a:spAutoFit/>
          </a:bodyPr>
          <a:lstStyle/>
          <a:p>
            <a:r>
              <a:rPr lang="cy-GB" altLang="en-US" sz="1800" dirty="0">
                <a:latin typeface="Comic Sans MS" panose="030F0902030302020204" pitchFamily="66" charset="0"/>
              </a:rPr>
              <a:t>IIS = </a:t>
            </a:r>
            <a:r>
              <a:rPr lang="cy-GB" altLang="en-US" b="1" dirty="0">
                <a:solidFill>
                  <a:srgbClr val="FF0000"/>
                </a:solidFill>
                <a:latin typeface="Comic Sans MS" panose="030F0902030302020204" pitchFamily="66" charset="0"/>
              </a:rPr>
              <a:t>40</a:t>
            </a:r>
            <a:r>
              <a:rPr lang="cy-GB" altLang="en-US" sz="1800" dirty="0">
                <a:latin typeface="Comic Sans MS" panose="030F0902030302020204" pitchFamily="66" charset="0"/>
              </a:rPr>
              <a:t> ms</a:t>
            </a:r>
            <a:endParaRPr lang="fr-FR" dirty="0"/>
          </a:p>
        </p:txBody>
      </p:sp>
      <p:sp>
        <p:nvSpPr>
          <p:cNvPr id="80" name="ZoneTexte 79">
            <a:extLst>
              <a:ext uri="{FF2B5EF4-FFF2-40B4-BE49-F238E27FC236}">
                <a16:creationId xmlns:a16="http://schemas.microsoft.com/office/drawing/2014/main" id="{5149ED83-30CD-0C1E-01E9-538C2CADBD17}"/>
              </a:ext>
            </a:extLst>
          </p:cNvPr>
          <p:cNvSpPr txBox="1"/>
          <p:nvPr/>
        </p:nvSpPr>
        <p:spPr>
          <a:xfrm>
            <a:off x="2680390" y="4072010"/>
            <a:ext cx="1686474" cy="369332"/>
          </a:xfrm>
          <a:prstGeom prst="rect">
            <a:avLst/>
          </a:prstGeom>
          <a:noFill/>
        </p:spPr>
        <p:txBody>
          <a:bodyPr wrap="square">
            <a:spAutoFit/>
          </a:bodyPr>
          <a:lstStyle/>
          <a:p>
            <a:r>
              <a:rPr lang="cy-GB" altLang="en-US" sz="1800" dirty="0">
                <a:latin typeface="Comic Sans MS" panose="030F0902030302020204" pitchFamily="66" charset="0"/>
              </a:rPr>
              <a:t>IIS = </a:t>
            </a:r>
            <a:r>
              <a:rPr lang="cy-GB" altLang="en-US" b="1" dirty="0">
                <a:solidFill>
                  <a:srgbClr val="FF0000"/>
                </a:solidFill>
                <a:latin typeface="Comic Sans MS" panose="030F0902030302020204" pitchFamily="66" charset="0"/>
              </a:rPr>
              <a:t>10</a:t>
            </a:r>
            <a:r>
              <a:rPr lang="cy-GB" altLang="en-US" sz="1800" dirty="0">
                <a:latin typeface="Comic Sans MS" panose="030F0902030302020204" pitchFamily="66" charset="0"/>
              </a:rPr>
              <a:t> ms</a:t>
            </a:r>
            <a:endParaRPr lang="fr-FR" dirty="0"/>
          </a:p>
        </p:txBody>
      </p:sp>
      <p:sp>
        <p:nvSpPr>
          <p:cNvPr id="81" name="ZoneTexte 80">
            <a:extLst>
              <a:ext uri="{FF2B5EF4-FFF2-40B4-BE49-F238E27FC236}">
                <a16:creationId xmlns:a16="http://schemas.microsoft.com/office/drawing/2014/main" id="{3CF8BE74-2C90-BDA0-2E30-26309F5836B7}"/>
              </a:ext>
            </a:extLst>
          </p:cNvPr>
          <p:cNvSpPr txBox="1"/>
          <p:nvPr/>
        </p:nvSpPr>
        <p:spPr>
          <a:xfrm>
            <a:off x="817063" y="4075716"/>
            <a:ext cx="1686474" cy="369332"/>
          </a:xfrm>
          <a:prstGeom prst="rect">
            <a:avLst/>
          </a:prstGeom>
          <a:noFill/>
        </p:spPr>
        <p:txBody>
          <a:bodyPr wrap="square">
            <a:spAutoFit/>
          </a:bodyPr>
          <a:lstStyle/>
          <a:p>
            <a:r>
              <a:rPr lang="cy-GB" altLang="en-US" sz="1800" dirty="0">
                <a:latin typeface="Comic Sans MS" panose="030F0902030302020204" pitchFamily="66" charset="0"/>
              </a:rPr>
              <a:t>IIS = </a:t>
            </a:r>
            <a:r>
              <a:rPr lang="cy-GB" altLang="en-US" b="1" dirty="0">
                <a:solidFill>
                  <a:srgbClr val="FF0000"/>
                </a:solidFill>
                <a:latin typeface="Comic Sans MS" panose="030F0902030302020204" pitchFamily="66" charset="0"/>
              </a:rPr>
              <a:t>3,5</a:t>
            </a:r>
            <a:r>
              <a:rPr lang="cy-GB" altLang="en-US" sz="1800" dirty="0">
                <a:latin typeface="Comic Sans MS" panose="030F0902030302020204" pitchFamily="66" charset="0"/>
              </a:rPr>
              <a:t> ms</a:t>
            </a:r>
            <a:endParaRPr lang="fr-FR" dirty="0"/>
          </a:p>
        </p:txBody>
      </p:sp>
      <p:sp>
        <p:nvSpPr>
          <p:cNvPr id="16" name="ZoneTexte 15">
            <a:extLst>
              <a:ext uri="{FF2B5EF4-FFF2-40B4-BE49-F238E27FC236}">
                <a16:creationId xmlns:a16="http://schemas.microsoft.com/office/drawing/2014/main" id="{39DDFA25-3C77-84E7-93DD-F0D91D255306}"/>
              </a:ext>
            </a:extLst>
          </p:cNvPr>
          <p:cNvSpPr txBox="1"/>
          <p:nvPr/>
        </p:nvSpPr>
        <p:spPr>
          <a:xfrm>
            <a:off x="2560568" y="2551744"/>
            <a:ext cx="856562" cy="369332"/>
          </a:xfrm>
          <a:prstGeom prst="rect">
            <a:avLst/>
          </a:prstGeom>
          <a:noFill/>
        </p:spPr>
        <p:txBody>
          <a:bodyPr wrap="square">
            <a:spAutoFit/>
          </a:bodyPr>
          <a:lstStyle/>
          <a:p>
            <a:r>
              <a:rPr lang="cy-GB" altLang="en-US" dirty="0">
                <a:latin typeface="Comic Sans MS" panose="030F0902030302020204" pitchFamily="66" charset="0"/>
              </a:rPr>
              <a:t>2</a:t>
            </a:r>
            <a:r>
              <a:rPr lang="cy-GB" altLang="en-US" sz="1800" dirty="0">
                <a:latin typeface="Comic Sans MS" panose="030F0902030302020204" pitchFamily="66" charset="0"/>
              </a:rPr>
              <a:t>00%</a:t>
            </a:r>
            <a:endParaRPr lang="fr-FR" dirty="0"/>
          </a:p>
        </p:txBody>
      </p:sp>
      <p:sp>
        <p:nvSpPr>
          <p:cNvPr id="17" name="ZoneTexte 16">
            <a:extLst>
              <a:ext uri="{FF2B5EF4-FFF2-40B4-BE49-F238E27FC236}">
                <a16:creationId xmlns:a16="http://schemas.microsoft.com/office/drawing/2014/main" id="{E850449B-2CE1-7B67-96E9-1BC4F334EA22}"/>
              </a:ext>
            </a:extLst>
          </p:cNvPr>
          <p:cNvSpPr txBox="1"/>
          <p:nvPr/>
        </p:nvSpPr>
        <p:spPr>
          <a:xfrm>
            <a:off x="5612993" y="3456634"/>
            <a:ext cx="856562" cy="369332"/>
          </a:xfrm>
          <a:prstGeom prst="rect">
            <a:avLst/>
          </a:prstGeom>
          <a:noFill/>
        </p:spPr>
        <p:txBody>
          <a:bodyPr wrap="square">
            <a:spAutoFit/>
          </a:bodyPr>
          <a:lstStyle/>
          <a:p>
            <a:r>
              <a:rPr lang="cy-GB" altLang="en-US" dirty="0">
                <a:latin typeface="Comic Sans MS" panose="030F0902030302020204" pitchFamily="66" charset="0"/>
              </a:rPr>
              <a:t>2</a:t>
            </a:r>
            <a:r>
              <a:rPr lang="cy-GB" altLang="en-US" sz="1800" dirty="0">
                <a:latin typeface="Comic Sans MS" panose="030F0902030302020204" pitchFamily="66" charset="0"/>
              </a:rPr>
              <a:t>5%</a:t>
            </a:r>
            <a:endParaRPr lang="fr-FR" dirty="0"/>
          </a:p>
        </p:txBody>
      </p:sp>
      <p:sp>
        <p:nvSpPr>
          <p:cNvPr id="18" name="ZoneTexte 17">
            <a:extLst>
              <a:ext uri="{FF2B5EF4-FFF2-40B4-BE49-F238E27FC236}">
                <a16:creationId xmlns:a16="http://schemas.microsoft.com/office/drawing/2014/main" id="{0B1C1DD6-BE22-6A0D-43AD-07CA4DD8F771}"/>
              </a:ext>
            </a:extLst>
          </p:cNvPr>
          <p:cNvSpPr txBox="1"/>
          <p:nvPr/>
        </p:nvSpPr>
        <p:spPr>
          <a:xfrm>
            <a:off x="1207654" y="3316828"/>
            <a:ext cx="856562" cy="369332"/>
          </a:xfrm>
          <a:prstGeom prst="rect">
            <a:avLst/>
          </a:prstGeom>
          <a:noFill/>
        </p:spPr>
        <p:txBody>
          <a:bodyPr wrap="square">
            <a:spAutoFit/>
          </a:bodyPr>
          <a:lstStyle/>
          <a:p>
            <a:r>
              <a:rPr lang="cy-GB" altLang="en-US" dirty="0">
                <a:latin typeface="Comic Sans MS" panose="030F0902030302020204" pitchFamily="66" charset="0"/>
              </a:rPr>
              <a:t>40</a:t>
            </a:r>
            <a:r>
              <a:rPr lang="cy-GB" altLang="en-US" sz="1800" dirty="0">
                <a:latin typeface="Comic Sans MS" panose="030F0902030302020204" pitchFamily="66" charset="0"/>
              </a:rPr>
              <a:t>%</a:t>
            </a:r>
            <a:endParaRPr lang="fr-FR" dirty="0"/>
          </a:p>
        </p:txBody>
      </p:sp>
      <p:sp>
        <p:nvSpPr>
          <p:cNvPr id="2" name="Forme libre 1">
            <a:extLst>
              <a:ext uri="{FF2B5EF4-FFF2-40B4-BE49-F238E27FC236}">
                <a16:creationId xmlns:a16="http://schemas.microsoft.com/office/drawing/2014/main" id="{94161CF5-BCBB-864D-FBB6-6455A4DD8D9F}"/>
              </a:ext>
            </a:extLst>
          </p:cNvPr>
          <p:cNvSpPr/>
          <p:nvPr/>
        </p:nvSpPr>
        <p:spPr>
          <a:xfrm>
            <a:off x="648478" y="2885578"/>
            <a:ext cx="313705" cy="1191967"/>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orme libre 4">
            <a:extLst>
              <a:ext uri="{FF2B5EF4-FFF2-40B4-BE49-F238E27FC236}">
                <a16:creationId xmlns:a16="http://schemas.microsoft.com/office/drawing/2014/main" id="{B55BE7F2-1511-5E89-E525-56C4153E77E4}"/>
              </a:ext>
            </a:extLst>
          </p:cNvPr>
          <p:cNvSpPr/>
          <p:nvPr/>
        </p:nvSpPr>
        <p:spPr>
          <a:xfrm>
            <a:off x="2840540" y="2947872"/>
            <a:ext cx="313705" cy="1122128"/>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orme libre 14">
            <a:extLst>
              <a:ext uri="{FF2B5EF4-FFF2-40B4-BE49-F238E27FC236}">
                <a16:creationId xmlns:a16="http://schemas.microsoft.com/office/drawing/2014/main" id="{39439EBC-88BA-7623-2131-083F36EE2031}"/>
              </a:ext>
            </a:extLst>
          </p:cNvPr>
          <p:cNvSpPr/>
          <p:nvPr/>
        </p:nvSpPr>
        <p:spPr>
          <a:xfrm>
            <a:off x="7984474" y="3456634"/>
            <a:ext cx="313705" cy="566419"/>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orme libre 25">
            <a:extLst>
              <a:ext uri="{FF2B5EF4-FFF2-40B4-BE49-F238E27FC236}">
                <a16:creationId xmlns:a16="http://schemas.microsoft.com/office/drawing/2014/main" id="{AD7B4693-5642-078F-BF92-F72446234FD8}"/>
              </a:ext>
            </a:extLst>
          </p:cNvPr>
          <p:cNvSpPr/>
          <p:nvPr/>
        </p:nvSpPr>
        <p:spPr>
          <a:xfrm>
            <a:off x="5788834" y="3833748"/>
            <a:ext cx="263623" cy="178886"/>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orme libre 29">
            <a:extLst>
              <a:ext uri="{FF2B5EF4-FFF2-40B4-BE49-F238E27FC236}">
                <a16:creationId xmlns:a16="http://schemas.microsoft.com/office/drawing/2014/main" id="{FEB6D806-1BC6-B3E6-108F-5BC4218ED0E1}"/>
              </a:ext>
            </a:extLst>
          </p:cNvPr>
          <p:cNvSpPr/>
          <p:nvPr/>
        </p:nvSpPr>
        <p:spPr>
          <a:xfrm>
            <a:off x="1366393" y="3660340"/>
            <a:ext cx="313705" cy="351599"/>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65063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C9DE538-3127-F7C6-4E8D-896E0AC1BE72}"/>
              </a:ext>
            </a:extLst>
          </p:cNvPr>
          <p:cNvSpPr/>
          <p:nvPr/>
        </p:nvSpPr>
        <p:spPr>
          <a:xfrm>
            <a:off x="4583281" y="1375602"/>
            <a:ext cx="4488777" cy="24467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107" name="ZoneTexte 106">
            <a:extLst>
              <a:ext uri="{FF2B5EF4-FFF2-40B4-BE49-F238E27FC236}">
                <a16:creationId xmlns:a16="http://schemas.microsoft.com/office/drawing/2014/main" id="{4BCA1571-F060-D2C1-27C4-6CBAD25AC71A}"/>
              </a:ext>
            </a:extLst>
          </p:cNvPr>
          <p:cNvSpPr txBox="1"/>
          <p:nvPr/>
        </p:nvSpPr>
        <p:spPr>
          <a:xfrm>
            <a:off x="4560720" y="1540146"/>
            <a:ext cx="4562467" cy="2031325"/>
          </a:xfrm>
          <a:prstGeom prst="rect">
            <a:avLst/>
          </a:prstGeom>
          <a:noFill/>
        </p:spPr>
        <p:txBody>
          <a:bodyPr wrap="none" rtlCol="0">
            <a:spAutoFit/>
          </a:bodyPr>
          <a:lstStyle/>
          <a:p>
            <a:pPr marL="457200" indent="-457200">
              <a:buFont typeface="Arial" panose="020B0604020202020204" pitchFamily="34" charset="0"/>
              <a:buChar char="•"/>
            </a:pPr>
            <a:r>
              <a:rPr lang="fr-FR" sz="1800" b="1" dirty="0">
                <a:solidFill>
                  <a:schemeClr val="bg1"/>
                </a:solidFill>
              </a:rPr>
              <a:t>2 chocs d’intensité différente</a:t>
            </a:r>
            <a:br>
              <a:rPr lang="fr-FR" sz="1800" b="1" dirty="0">
                <a:solidFill>
                  <a:schemeClr val="bg1"/>
                </a:solidFill>
              </a:rPr>
            </a:br>
            <a:r>
              <a:rPr lang="fr-FR" sz="1800" b="1" dirty="0">
                <a:solidFill>
                  <a:schemeClr val="bg1"/>
                </a:solidFill>
              </a:rPr>
              <a:t>- choc </a:t>
            </a:r>
            <a:r>
              <a:rPr lang="fr-FR" sz="1800" b="1" dirty="0">
                <a:solidFill>
                  <a:srgbClr val="FF0000"/>
                </a:solidFill>
              </a:rPr>
              <a:t>conditionnant</a:t>
            </a:r>
            <a:r>
              <a:rPr lang="fr-FR" sz="1800" b="1" dirty="0">
                <a:solidFill>
                  <a:schemeClr val="bg1"/>
                </a:solidFill>
              </a:rPr>
              <a:t> (supramaximal)</a:t>
            </a:r>
            <a:br>
              <a:rPr lang="fr-FR" sz="1800" b="1" dirty="0">
                <a:solidFill>
                  <a:schemeClr val="bg1"/>
                </a:solidFill>
              </a:rPr>
            </a:br>
            <a:r>
              <a:rPr lang="fr-FR" sz="1800" b="1" dirty="0">
                <a:solidFill>
                  <a:schemeClr val="bg1"/>
                </a:solidFill>
              </a:rPr>
              <a:t>- choc </a:t>
            </a:r>
            <a:r>
              <a:rPr lang="fr-FR" sz="1800" b="1" dirty="0">
                <a:solidFill>
                  <a:srgbClr val="FF0000"/>
                </a:solidFill>
              </a:rPr>
              <a:t>test</a:t>
            </a:r>
            <a:r>
              <a:rPr lang="fr-FR" sz="1800" b="1" dirty="0">
                <a:solidFill>
                  <a:schemeClr val="bg1"/>
                </a:solidFill>
              </a:rPr>
              <a:t> fixe (i40)</a:t>
            </a:r>
          </a:p>
          <a:p>
            <a:pPr marL="457200" indent="-457200">
              <a:buFont typeface="Arial" panose="020B0604020202020204" pitchFamily="34" charset="0"/>
              <a:buChar char="•"/>
            </a:pPr>
            <a:r>
              <a:rPr lang="fr-FR" sz="1800" b="1" dirty="0">
                <a:solidFill>
                  <a:schemeClr val="bg1"/>
                </a:solidFill>
              </a:rPr>
              <a:t>avec IIS entre 1-200 ms</a:t>
            </a:r>
            <a:br>
              <a:rPr lang="fr-FR" sz="1800" b="1" dirty="0">
                <a:solidFill>
                  <a:schemeClr val="bg1"/>
                </a:solidFill>
              </a:rPr>
            </a:br>
            <a:r>
              <a:rPr lang="fr-FR" sz="1800" b="1" dirty="0">
                <a:solidFill>
                  <a:schemeClr val="bg1"/>
                </a:solidFill>
              </a:rPr>
              <a:t>=&gt; mesure des fluctuations d’amplitude </a:t>
            </a:r>
            <a:br>
              <a:rPr lang="fr-FR" sz="1800" b="1" dirty="0">
                <a:solidFill>
                  <a:schemeClr val="bg1"/>
                </a:solidFill>
              </a:rPr>
            </a:br>
            <a:r>
              <a:rPr lang="fr-FR" sz="1800" b="1" dirty="0">
                <a:solidFill>
                  <a:schemeClr val="bg1"/>
                </a:solidFill>
              </a:rPr>
              <a:t>du PAGM évoqué par les chocs tests</a:t>
            </a:r>
          </a:p>
          <a:p>
            <a:pPr marL="457200" indent="-457200">
              <a:buFont typeface="Arial" panose="020B0604020202020204" pitchFamily="34" charset="0"/>
              <a:buChar char="•"/>
            </a:pPr>
            <a:r>
              <a:rPr lang="fr-FR" sz="1800" b="1" dirty="0">
                <a:solidFill>
                  <a:schemeClr val="bg1"/>
                </a:solidFill>
              </a:rPr>
              <a:t>Ischémie, post-ischémie, post-effort etc…</a:t>
            </a:r>
          </a:p>
        </p:txBody>
      </p:sp>
      <p:sp>
        <p:nvSpPr>
          <p:cNvPr id="2" name="TextBox 7">
            <a:extLst>
              <a:ext uri="{FF2B5EF4-FFF2-40B4-BE49-F238E27FC236}">
                <a16:creationId xmlns:a16="http://schemas.microsoft.com/office/drawing/2014/main" id="{FEF9F55C-319C-65F2-4B8A-D32983F5D4B0}"/>
              </a:ext>
            </a:extLst>
          </p:cNvPr>
          <p:cNvSpPr txBox="1"/>
          <p:nvPr/>
        </p:nvSpPr>
        <p:spPr>
          <a:xfrm>
            <a:off x="0" y="18916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sp>
        <p:nvSpPr>
          <p:cNvPr id="14" name="ZoneTexte 13">
            <a:extLst>
              <a:ext uri="{FF2B5EF4-FFF2-40B4-BE49-F238E27FC236}">
                <a16:creationId xmlns:a16="http://schemas.microsoft.com/office/drawing/2014/main" id="{46F265B3-79C5-B422-35AC-4C512BCB3849}"/>
              </a:ext>
            </a:extLst>
          </p:cNvPr>
          <p:cNvSpPr txBox="1"/>
          <p:nvPr/>
        </p:nvSpPr>
        <p:spPr>
          <a:xfrm>
            <a:off x="4696630" y="4189169"/>
            <a:ext cx="4290646" cy="2554545"/>
          </a:xfrm>
          <a:prstGeom prst="rect">
            <a:avLst/>
          </a:prstGeom>
          <a:noFill/>
          <a:ln w="25400">
            <a:solidFill>
              <a:srgbClr val="FF0000"/>
            </a:solidFill>
          </a:ln>
        </p:spPr>
        <p:txBody>
          <a:bodyPr wrap="square" rtlCol="0">
            <a:spAutoFit/>
          </a:bodyPr>
          <a:lstStyle/>
          <a:p>
            <a:r>
              <a:rPr lang="fr-FR" sz="2000" b="1" i="1" dirty="0" err="1">
                <a:solidFill>
                  <a:srgbClr val="FF0000"/>
                </a:solidFill>
              </a:rPr>
              <a:t>Keypoint</a:t>
            </a:r>
            <a:r>
              <a:rPr lang="fr-FR" sz="2000" b="1" i="1" dirty="0">
                <a:solidFill>
                  <a:srgbClr val="FF0000"/>
                </a:solidFill>
              </a:rPr>
              <a:t> </a:t>
            </a:r>
            <a:r>
              <a:rPr lang="fr-FR" sz="2000" b="1" dirty="0"/>
              <a:t>(</a:t>
            </a:r>
            <a:r>
              <a:rPr lang="fr-FR" sz="2000" dirty="0" err="1"/>
              <a:t>Natus</a:t>
            </a:r>
            <a:r>
              <a:rPr lang="fr-FR" sz="2000" dirty="0"/>
              <a:t>/</a:t>
            </a:r>
            <a:r>
              <a:rPr lang="fr-FR" sz="2000" dirty="0" err="1"/>
              <a:t>Dantec</a:t>
            </a:r>
            <a:r>
              <a:rPr lang="fr-FR" sz="2000" i="1" dirty="0"/>
              <a:t>) :</a:t>
            </a:r>
          </a:p>
          <a:p>
            <a:pPr>
              <a:tabLst>
                <a:tab pos="127000" algn="l"/>
              </a:tabLst>
            </a:pPr>
            <a:r>
              <a:rPr lang="fr-FR" sz="2000" i="1" dirty="0"/>
              <a:t>- </a:t>
            </a:r>
            <a:r>
              <a:rPr lang="fr-FR" sz="2000" b="1" i="1" dirty="0"/>
              <a:t>M </a:t>
            </a:r>
            <a:r>
              <a:rPr lang="fr-FR" sz="2000" b="1" i="1" dirty="0" err="1"/>
              <a:t>Increment</a:t>
            </a:r>
            <a:r>
              <a:rPr lang="fr-FR" sz="2000" b="1" i="1" dirty="0"/>
              <a:t> </a:t>
            </a:r>
            <a:br>
              <a:rPr lang="fr-FR" sz="2000" b="1" i="1" dirty="0"/>
            </a:br>
            <a:r>
              <a:rPr lang="fr-FR" sz="2000" b="1" i="1" dirty="0"/>
              <a:t>	</a:t>
            </a:r>
            <a:r>
              <a:rPr lang="fr-FR" sz="2000" dirty="0"/>
              <a:t>(soustraction de traces : </a:t>
            </a:r>
            <a:br>
              <a:rPr lang="fr-FR" sz="2000" dirty="0"/>
            </a:br>
            <a:r>
              <a:rPr lang="fr-FR" sz="2000" dirty="0"/>
              <a:t>	IIS &lt; 10 ms =&gt; les réponses motrices 	évoquées par les chocs conditionnant 	et test se chevauchent)</a:t>
            </a:r>
            <a:br>
              <a:rPr lang="fr-FR" sz="2000" dirty="0"/>
            </a:br>
            <a:r>
              <a:rPr lang="fr-FR" sz="2000" i="1" dirty="0"/>
              <a:t>- </a:t>
            </a:r>
            <a:r>
              <a:rPr lang="fr-FR" sz="2000" dirty="0" err="1"/>
              <a:t>Stim</a:t>
            </a:r>
            <a:r>
              <a:rPr lang="fr-FR" sz="2000" dirty="0"/>
              <a:t> en </a:t>
            </a:r>
            <a:r>
              <a:rPr lang="fr-FR" sz="2000" b="1" i="1" dirty="0" err="1"/>
              <a:t>burst</a:t>
            </a:r>
            <a:r>
              <a:rPr lang="fr-FR" sz="2000" b="1" i="1" dirty="0"/>
              <a:t> complexe</a:t>
            </a:r>
            <a:br>
              <a:rPr lang="fr-FR" sz="2000" b="1" i="1" dirty="0"/>
            </a:br>
            <a:r>
              <a:rPr lang="fr-FR" sz="2000" b="1" i="1" dirty="0"/>
              <a:t>	</a:t>
            </a:r>
            <a:r>
              <a:rPr lang="fr-FR" sz="2000" dirty="0"/>
              <a:t>(2 chocs à des intensités différentes) </a:t>
            </a:r>
          </a:p>
        </p:txBody>
      </p:sp>
      <p:pic>
        <p:nvPicPr>
          <p:cNvPr id="15" name="Image 14">
            <a:extLst>
              <a:ext uri="{FF2B5EF4-FFF2-40B4-BE49-F238E27FC236}">
                <a16:creationId xmlns:a16="http://schemas.microsoft.com/office/drawing/2014/main" id="{0EE42C0B-217F-E3B7-A85A-3BF2944656C5}"/>
              </a:ext>
            </a:extLst>
          </p:cNvPr>
          <p:cNvPicPr>
            <a:picLocks noChangeAspect="1"/>
          </p:cNvPicPr>
          <p:nvPr/>
        </p:nvPicPr>
        <p:blipFill>
          <a:blip r:embed="rId3"/>
          <a:stretch>
            <a:fillRect/>
          </a:stretch>
        </p:blipFill>
        <p:spPr>
          <a:xfrm>
            <a:off x="211272" y="1375603"/>
            <a:ext cx="4033671" cy="2446723"/>
          </a:xfrm>
          <a:prstGeom prst="rect">
            <a:avLst/>
          </a:prstGeom>
        </p:spPr>
      </p:pic>
      <p:pic>
        <p:nvPicPr>
          <p:cNvPr id="16" name="Image 15">
            <a:extLst>
              <a:ext uri="{FF2B5EF4-FFF2-40B4-BE49-F238E27FC236}">
                <a16:creationId xmlns:a16="http://schemas.microsoft.com/office/drawing/2014/main" id="{E05BD259-3336-9D97-64A4-6295DC02E516}"/>
              </a:ext>
            </a:extLst>
          </p:cNvPr>
          <p:cNvPicPr>
            <a:picLocks noChangeAspect="1"/>
          </p:cNvPicPr>
          <p:nvPr/>
        </p:nvPicPr>
        <p:blipFill>
          <a:blip r:embed="rId4"/>
          <a:stretch>
            <a:fillRect/>
          </a:stretch>
        </p:blipFill>
        <p:spPr>
          <a:xfrm>
            <a:off x="209209" y="4189169"/>
            <a:ext cx="4033671" cy="2434326"/>
          </a:xfrm>
          <a:prstGeom prst="rect">
            <a:avLst/>
          </a:prstGeom>
        </p:spPr>
      </p:pic>
    </p:spTree>
    <p:extLst>
      <p:ext uri="{BB962C8B-B14F-4D97-AF65-F5344CB8AC3E}">
        <p14:creationId xmlns:p14="http://schemas.microsoft.com/office/powerpoint/2010/main" val="1742804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2" name="TextBox 7">
            <a:extLst>
              <a:ext uri="{FF2B5EF4-FFF2-40B4-BE49-F238E27FC236}">
                <a16:creationId xmlns:a16="http://schemas.microsoft.com/office/drawing/2014/main" id="{FEF9F55C-319C-65F2-4B8A-D32983F5D4B0}"/>
              </a:ext>
            </a:extLst>
          </p:cNvPr>
          <p:cNvSpPr txBox="1"/>
          <p:nvPr/>
        </p:nvSpPr>
        <p:spPr>
          <a:xfrm>
            <a:off x="0" y="432671"/>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pic>
        <p:nvPicPr>
          <p:cNvPr id="16" name="Image 15">
            <a:extLst>
              <a:ext uri="{FF2B5EF4-FFF2-40B4-BE49-F238E27FC236}">
                <a16:creationId xmlns:a16="http://schemas.microsoft.com/office/drawing/2014/main" id="{E05BD259-3336-9D97-64A4-6295DC02E516}"/>
              </a:ext>
            </a:extLst>
          </p:cNvPr>
          <p:cNvPicPr>
            <a:picLocks noChangeAspect="1"/>
          </p:cNvPicPr>
          <p:nvPr/>
        </p:nvPicPr>
        <p:blipFill>
          <a:blip r:embed="rId3"/>
          <a:stretch>
            <a:fillRect/>
          </a:stretch>
        </p:blipFill>
        <p:spPr>
          <a:xfrm>
            <a:off x="247862" y="2246091"/>
            <a:ext cx="5921510" cy="3573639"/>
          </a:xfrm>
          <a:prstGeom prst="rect">
            <a:avLst/>
          </a:prstGeom>
        </p:spPr>
      </p:pic>
      <p:sp>
        <p:nvSpPr>
          <p:cNvPr id="4" name="ZoneTexte 3">
            <a:extLst>
              <a:ext uri="{FF2B5EF4-FFF2-40B4-BE49-F238E27FC236}">
                <a16:creationId xmlns:a16="http://schemas.microsoft.com/office/drawing/2014/main" id="{88C7D1CC-C56B-7855-479D-8EACB12CE4D2}"/>
              </a:ext>
            </a:extLst>
          </p:cNvPr>
          <p:cNvSpPr txBox="1"/>
          <p:nvPr/>
        </p:nvSpPr>
        <p:spPr>
          <a:xfrm>
            <a:off x="6250397" y="1909253"/>
            <a:ext cx="2893603" cy="4247317"/>
          </a:xfrm>
          <a:prstGeom prst="rect">
            <a:avLst/>
          </a:prstGeom>
          <a:noFill/>
        </p:spPr>
        <p:txBody>
          <a:bodyPr wrap="square">
            <a:spAutoFit/>
          </a:bodyPr>
          <a:lstStyle/>
          <a:p>
            <a:pPr>
              <a:tabLst>
                <a:tab pos="127000" algn="l"/>
              </a:tabLst>
            </a:pPr>
            <a:r>
              <a:rPr lang="fr-FR" dirty="0">
                <a:solidFill>
                  <a:schemeClr val="accent2">
                    <a:lumMod val="75000"/>
                  </a:schemeClr>
                </a:solidFill>
                <a:latin typeface="ComicSansMS" panose="030F0702030302020204" pitchFamily="66" charset="0"/>
              </a:rPr>
              <a:t>Ischémie</a:t>
            </a:r>
            <a:r>
              <a:rPr lang="fr-FR" sz="1800" dirty="0">
                <a:solidFill>
                  <a:schemeClr val="accent2">
                    <a:lumMod val="75000"/>
                  </a:schemeClr>
                </a:solidFill>
              </a:rPr>
              <a:t> :</a:t>
            </a:r>
            <a:br>
              <a:rPr lang="fr-FR" sz="1800" dirty="0"/>
            </a:br>
            <a:r>
              <a:rPr lang="fr-FR" dirty="0">
                <a:solidFill>
                  <a:srgbClr val="3333CC"/>
                </a:solidFill>
                <a:latin typeface="ComicSansMS" panose="030F0702030302020204" pitchFamily="66" charset="0"/>
              </a:rPr>
              <a:t>- dépolarisation</a:t>
            </a:r>
            <a:br>
              <a:rPr lang="fr-FR" sz="1800" dirty="0"/>
            </a:br>
            <a:r>
              <a:rPr lang="fr-FR" sz="1800" dirty="0"/>
              <a:t>- période réfractaire</a:t>
            </a:r>
            <a:br>
              <a:rPr lang="fr-FR" sz="1800" dirty="0"/>
            </a:br>
            <a:r>
              <a:rPr lang="fr-FR" sz="1800" dirty="0"/>
              <a:t>	prolongée (prolongation de 	l’inactivation des </a:t>
            </a:r>
            <a:r>
              <a:rPr lang="fr-FR" sz="1800" b="1" dirty="0">
                <a:solidFill>
                  <a:srgbClr val="00B050"/>
                </a:solidFill>
              </a:rPr>
              <a:t>Na</a:t>
            </a:r>
            <a:r>
              <a:rPr lang="fr-FR" sz="1800" b="1" baseline="-25000" dirty="0">
                <a:solidFill>
                  <a:srgbClr val="00B050"/>
                </a:solidFill>
              </a:rPr>
              <a:t>t</a:t>
            </a:r>
            <a:r>
              <a:rPr lang="fr-FR" sz="1800" b="1" dirty="0">
                <a:solidFill>
                  <a:srgbClr val="00B050"/>
                </a:solidFill>
              </a:rPr>
              <a:t> </a:t>
            </a:r>
            <a:r>
              <a:rPr lang="fr-FR" sz="1800" dirty="0"/>
              <a:t>	nodaux)</a:t>
            </a:r>
          </a:p>
          <a:p>
            <a:pPr>
              <a:tabLst>
                <a:tab pos="127000" algn="l"/>
              </a:tabLst>
            </a:pPr>
            <a:r>
              <a:rPr lang="fr-FR" dirty="0"/>
              <a:t>- 	Période supernormale 	réduite (prolongation de 	l’ouverture des </a:t>
            </a:r>
            <a:r>
              <a:rPr lang="fr-FR" b="1" dirty="0">
                <a:solidFill>
                  <a:srgbClr val="00B050"/>
                </a:solidFill>
              </a:rPr>
              <a:t>K</a:t>
            </a:r>
            <a:r>
              <a:rPr lang="fr-FR" b="1" baseline="-25000" dirty="0">
                <a:solidFill>
                  <a:srgbClr val="00B050"/>
                </a:solidFill>
              </a:rPr>
              <a:t>f</a:t>
            </a:r>
            <a:r>
              <a:rPr lang="fr-FR" dirty="0"/>
              <a:t>) </a:t>
            </a:r>
          </a:p>
          <a:p>
            <a:pPr>
              <a:tabLst>
                <a:tab pos="127000" algn="l"/>
              </a:tabLst>
            </a:pPr>
            <a:endParaRPr lang="fr-FR" dirty="0"/>
          </a:p>
          <a:p>
            <a:pPr>
              <a:tabLst>
                <a:tab pos="127000" algn="l"/>
              </a:tabLst>
            </a:pPr>
            <a:r>
              <a:rPr lang="fr-FR" dirty="0">
                <a:solidFill>
                  <a:srgbClr val="FFFF00"/>
                </a:solidFill>
                <a:highlight>
                  <a:srgbClr val="000000"/>
                </a:highlight>
                <a:latin typeface="ComicSansMS" panose="030F0702030302020204" pitchFamily="66" charset="0"/>
              </a:rPr>
              <a:t>Post-ischémie</a:t>
            </a:r>
            <a:r>
              <a:rPr lang="fr-FR" dirty="0">
                <a:solidFill>
                  <a:srgbClr val="3333CC"/>
                </a:solidFill>
                <a:latin typeface="ComicSansMS" panose="030F0702030302020204" pitchFamily="66" charset="0"/>
              </a:rPr>
              <a:t> :</a:t>
            </a:r>
            <a:br>
              <a:rPr lang="fr-FR" dirty="0"/>
            </a:br>
            <a:r>
              <a:rPr lang="fr-FR" dirty="0">
                <a:solidFill>
                  <a:srgbClr val="3333CC"/>
                </a:solidFill>
                <a:latin typeface="ComicSansMS" panose="030F0702030302020204" pitchFamily="66" charset="0"/>
              </a:rPr>
              <a:t>- hyperpolarisation</a:t>
            </a:r>
            <a:br>
              <a:rPr lang="fr-FR" dirty="0"/>
            </a:br>
            <a:r>
              <a:rPr lang="fr-FR" dirty="0"/>
              <a:t>- période réfractaire réduite</a:t>
            </a:r>
            <a:br>
              <a:rPr lang="fr-FR" dirty="0"/>
            </a:br>
            <a:r>
              <a:rPr lang="fr-FR" dirty="0"/>
              <a:t>- période supernormale 	augmentée</a:t>
            </a:r>
          </a:p>
        </p:txBody>
      </p:sp>
    </p:spTree>
    <p:extLst>
      <p:ext uri="{BB962C8B-B14F-4D97-AF65-F5344CB8AC3E}">
        <p14:creationId xmlns:p14="http://schemas.microsoft.com/office/powerpoint/2010/main" val="3917173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0" y="411626"/>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Que savons-nous de l’excitabilité</a:t>
            </a:r>
          </a:p>
          <a:p>
            <a:pPr algn="ctr"/>
            <a:r>
              <a:rPr lang="fr-FR" sz="3200" dirty="0">
                <a:solidFill>
                  <a:srgbClr val="3333CC"/>
                </a:solidFill>
                <a:latin typeface="ComicSansMS" panose="030F0702030302020204" pitchFamily="66" charset="0"/>
              </a:rPr>
              <a:t>&gt; ENMG classique ?</a:t>
            </a:r>
          </a:p>
        </p:txBody>
      </p:sp>
      <p:sp>
        <p:nvSpPr>
          <p:cNvPr id="5" name="TextBox 2">
            <a:extLst>
              <a:ext uri="{FF2B5EF4-FFF2-40B4-BE49-F238E27FC236}">
                <a16:creationId xmlns:a16="http://schemas.microsoft.com/office/drawing/2014/main" id="{6AB51775-0E6A-C09A-BBBE-4B96CAAC1CBC}"/>
              </a:ext>
            </a:extLst>
          </p:cNvPr>
          <p:cNvSpPr txBox="1"/>
          <p:nvPr/>
        </p:nvSpPr>
        <p:spPr>
          <a:xfrm>
            <a:off x="700912" y="2928586"/>
            <a:ext cx="7115031" cy="826124"/>
          </a:xfrm>
          <a:prstGeom prst="rect">
            <a:avLst/>
          </a:prstGeom>
        </p:spPr>
        <p:txBody>
          <a:bodyPr wrap="square" lIns="0" tIns="0" rIns="0" bIns="0" rtlCol="0" anchor="t">
            <a:spAutoFit/>
          </a:bodyPr>
          <a:lstStyle/>
          <a:p>
            <a:pPr>
              <a:lnSpc>
                <a:spcPct val="150000"/>
              </a:lnSpc>
            </a:pPr>
            <a:r>
              <a:rPr lang="fr-FR" dirty="0">
                <a:latin typeface="Comic Sans MS" panose="030F0902030302020204" pitchFamily="66" charset="0"/>
              </a:rPr>
              <a:t>L’augmentation de la durée du stimulus</a:t>
            </a:r>
            <a:br>
              <a:rPr lang="fr-FR" dirty="0">
                <a:latin typeface="Comic Sans MS" panose="030F0902030302020204" pitchFamily="66" charset="0"/>
              </a:rPr>
            </a:br>
            <a:r>
              <a:rPr lang="fr-FR" sz="2000" dirty="0">
                <a:solidFill>
                  <a:srgbClr val="3333CC"/>
                </a:solidFill>
                <a:latin typeface="ComicSansMS" panose="030F0702030302020204" pitchFamily="66" charset="0"/>
              </a:rPr>
              <a:t>=&gt; stimulation moins intense pour PAGM max</a:t>
            </a:r>
          </a:p>
        </p:txBody>
      </p:sp>
      <p:sp>
        <p:nvSpPr>
          <p:cNvPr id="21" name="AutoShape 3">
            <a:extLst>
              <a:ext uri="{FF2B5EF4-FFF2-40B4-BE49-F238E27FC236}">
                <a16:creationId xmlns:a16="http://schemas.microsoft.com/office/drawing/2014/main" id="{8B827534-D85C-F3B0-E8DE-351C1914EC5E}"/>
              </a:ext>
            </a:extLst>
          </p:cNvPr>
          <p:cNvSpPr/>
          <p:nvPr/>
        </p:nvSpPr>
        <p:spPr>
          <a:xfrm>
            <a:off x="700912" y="3858536"/>
            <a:ext cx="7778976" cy="4883"/>
          </a:xfrm>
          <a:prstGeom prst="line">
            <a:avLst/>
          </a:prstGeom>
          <a:ln w="9525" cap="rnd">
            <a:solidFill>
              <a:srgbClr val="00329E"/>
            </a:solidFill>
            <a:prstDash val="solid"/>
            <a:headEnd type="none" w="sm" len="sm"/>
            <a:tailEnd type="none" w="sm" len="sm"/>
          </a:ln>
        </p:spPr>
      </p:sp>
      <p:sp>
        <p:nvSpPr>
          <p:cNvPr id="22" name="AutoShape 4">
            <a:extLst>
              <a:ext uri="{FF2B5EF4-FFF2-40B4-BE49-F238E27FC236}">
                <a16:creationId xmlns:a16="http://schemas.microsoft.com/office/drawing/2014/main" id="{D2D47E55-5D70-1BC3-D03C-1A00B418922B}"/>
              </a:ext>
            </a:extLst>
          </p:cNvPr>
          <p:cNvSpPr/>
          <p:nvPr/>
        </p:nvSpPr>
        <p:spPr>
          <a:xfrm flipV="1">
            <a:off x="665316" y="4849047"/>
            <a:ext cx="7814572" cy="1872"/>
          </a:xfrm>
          <a:prstGeom prst="line">
            <a:avLst/>
          </a:prstGeom>
          <a:ln w="9525" cap="rnd">
            <a:solidFill>
              <a:srgbClr val="00329E"/>
            </a:solidFill>
            <a:prstDash val="solid"/>
            <a:headEnd type="none" w="sm" len="sm"/>
            <a:tailEnd type="none" w="sm" len="sm"/>
          </a:ln>
        </p:spPr>
      </p:sp>
      <p:sp>
        <p:nvSpPr>
          <p:cNvPr id="23" name="AutoShape 5">
            <a:extLst>
              <a:ext uri="{FF2B5EF4-FFF2-40B4-BE49-F238E27FC236}">
                <a16:creationId xmlns:a16="http://schemas.microsoft.com/office/drawing/2014/main" id="{EFD1976C-19C1-A5D0-36F9-3DBB926AF7C2}"/>
              </a:ext>
            </a:extLst>
          </p:cNvPr>
          <p:cNvSpPr/>
          <p:nvPr/>
        </p:nvSpPr>
        <p:spPr>
          <a:xfrm flipV="1">
            <a:off x="665315" y="6446374"/>
            <a:ext cx="7823945" cy="62544"/>
          </a:xfrm>
          <a:prstGeom prst="line">
            <a:avLst/>
          </a:prstGeom>
          <a:ln w="9525" cap="rnd">
            <a:solidFill>
              <a:srgbClr val="00329E"/>
            </a:solidFill>
            <a:prstDash val="solid"/>
            <a:headEnd type="none" w="sm" len="sm"/>
            <a:tailEnd type="none" w="sm" len="sm"/>
          </a:ln>
        </p:spPr>
      </p:sp>
      <p:sp>
        <p:nvSpPr>
          <p:cNvPr id="24" name="TextBox 8">
            <a:extLst>
              <a:ext uri="{FF2B5EF4-FFF2-40B4-BE49-F238E27FC236}">
                <a16:creationId xmlns:a16="http://schemas.microsoft.com/office/drawing/2014/main" id="{4EE10D4E-249F-38F8-374B-742B5AEB6DBF}"/>
              </a:ext>
            </a:extLst>
          </p:cNvPr>
          <p:cNvSpPr txBox="1"/>
          <p:nvPr/>
        </p:nvSpPr>
        <p:spPr>
          <a:xfrm>
            <a:off x="665316" y="3964258"/>
            <a:ext cx="8651001" cy="826124"/>
          </a:xfrm>
          <a:prstGeom prst="rect">
            <a:avLst/>
          </a:prstGeom>
        </p:spPr>
        <p:txBody>
          <a:bodyPr wrap="square" lIns="0" tIns="0" rIns="0" bIns="0" rtlCol="0" anchor="t">
            <a:spAutoFit/>
          </a:bodyPr>
          <a:lstStyle/>
          <a:p>
            <a:pPr>
              <a:lnSpc>
                <a:spcPct val="150000"/>
              </a:lnSpc>
            </a:pPr>
            <a:r>
              <a:rPr lang="fr-FR" dirty="0">
                <a:latin typeface="Comic Sans MS" panose="030F0902030302020204" pitchFamily="66" charset="0"/>
              </a:rPr>
              <a:t>Chez un patient avec une neuropathie démyélinisante</a:t>
            </a:r>
            <a:br>
              <a:rPr lang="fr-FR" dirty="0">
                <a:latin typeface="Comic Sans MS" panose="030F0902030302020204" pitchFamily="66" charset="0"/>
              </a:rPr>
            </a:br>
            <a:r>
              <a:rPr lang="fr-FR" sz="2000" dirty="0">
                <a:solidFill>
                  <a:srgbClr val="3333CC"/>
                </a:solidFill>
                <a:latin typeface="ComicSansMS" panose="030F0702030302020204" pitchFamily="66" charset="0"/>
              </a:rPr>
              <a:t>=&gt; il faut augmenter l’intensité de stimulation =&gt; </a:t>
            </a:r>
            <a:r>
              <a:rPr lang="fr-FR" sz="2000" b="1" dirty="0">
                <a:solidFill>
                  <a:srgbClr val="FF0000"/>
                </a:solidFill>
                <a:latin typeface="ComicSansMS" panose="030F0702030302020204" pitchFamily="66" charset="0"/>
              </a:rPr>
              <a:t>hypoexcitabilité</a:t>
            </a:r>
            <a:r>
              <a:rPr lang="fr-FR" sz="2000" dirty="0">
                <a:solidFill>
                  <a:srgbClr val="3333CC"/>
                </a:solidFill>
                <a:latin typeface="ComicSansMS" panose="030F0702030302020204" pitchFamily="66" charset="0"/>
              </a:rPr>
              <a:t> ? </a:t>
            </a:r>
          </a:p>
        </p:txBody>
      </p:sp>
      <p:sp>
        <p:nvSpPr>
          <p:cNvPr id="25" name="TextBox 10">
            <a:extLst>
              <a:ext uri="{FF2B5EF4-FFF2-40B4-BE49-F238E27FC236}">
                <a16:creationId xmlns:a16="http://schemas.microsoft.com/office/drawing/2014/main" id="{4F9A9AC5-605A-7BE7-A1FB-04F87FBECD8B}"/>
              </a:ext>
            </a:extLst>
          </p:cNvPr>
          <p:cNvSpPr txBox="1"/>
          <p:nvPr/>
        </p:nvSpPr>
        <p:spPr>
          <a:xfrm>
            <a:off x="700912" y="5158586"/>
            <a:ext cx="8519288" cy="1287788"/>
          </a:xfrm>
          <a:prstGeom prst="rect">
            <a:avLst/>
          </a:prstGeom>
        </p:spPr>
        <p:txBody>
          <a:bodyPr wrap="square" lIns="0" tIns="0" rIns="0" bIns="0" rtlCol="0" anchor="t">
            <a:spAutoFit/>
          </a:bodyPr>
          <a:lstStyle/>
          <a:p>
            <a:pPr>
              <a:lnSpc>
                <a:spcPct val="150000"/>
              </a:lnSpc>
            </a:pPr>
            <a:r>
              <a:rPr lang="fr-FR" dirty="0">
                <a:latin typeface="Comic Sans MS" panose="030F0902030302020204" pitchFamily="66" charset="0"/>
              </a:rPr>
              <a:t>Les activités de repos à caractère pathologique en EMG</a:t>
            </a:r>
            <a:br>
              <a:rPr lang="fr-FR" dirty="0">
                <a:latin typeface="Comic Sans MS" panose="030F0902030302020204" pitchFamily="66" charset="0"/>
              </a:rPr>
            </a:br>
            <a:r>
              <a:rPr lang="fr-FR" sz="2000" dirty="0">
                <a:solidFill>
                  <a:srgbClr val="3333CC"/>
                </a:solidFill>
                <a:latin typeface="ComicSansMS" panose="030F0702030302020204" pitchFamily="66" charset="0"/>
              </a:rPr>
              <a:t>=&gt; traduisent une </a:t>
            </a:r>
            <a:r>
              <a:rPr lang="fr-FR" sz="2000" b="1" dirty="0">
                <a:solidFill>
                  <a:srgbClr val="FF0000"/>
                </a:solidFill>
                <a:latin typeface="ComicSansMS" panose="030F0702030302020204" pitchFamily="66" charset="0"/>
              </a:rPr>
              <a:t>hyperexcitabilité</a:t>
            </a:r>
            <a:r>
              <a:rPr lang="fr-FR" sz="2000" dirty="0">
                <a:solidFill>
                  <a:srgbClr val="3333CC"/>
                </a:solidFill>
                <a:latin typeface="ComicSansMS" panose="030F0702030302020204" pitchFamily="66" charset="0"/>
              </a:rPr>
              <a:t> des axones ou des fibres musculaires</a:t>
            </a:r>
          </a:p>
        </p:txBody>
      </p:sp>
      <p:sp>
        <p:nvSpPr>
          <p:cNvPr id="2" name="TextBox 2">
            <a:extLst>
              <a:ext uri="{FF2B5EF4-FFF2-40B4-BE49-F238E27FC236}">
                <a16:creationId xmlns:a16="http://schemas.microsoft.com/office/drawing/2014/main" id="{B45C13D3-EE9A-A10F-3A23-8D1C69696D52}"/>
              </a:ext>
            </a:extLst>
          </p:cNvPr>
          <p:cNvSpPr txBox="1"/>
          <p:nvPr/>
        </p:nvSpPr>
        <p:spPr>
          <a:xfrm>
            <a:off x="710285" y="1935088"/>
            <a:ext cx="7115031" cy="826124"/>
          </a:xfrm>
          <a:prstGeom prst="rect">
            <a:avLst/>
          </a:prstGeom>
        </p:spPr>
        <p:txBody>
          <a:bodyPr wrap="square" lIns="0" tIns="0" rIns="0" bIns="0" rtlCol="0" anchor="t">
            <a:spAutoFit/>
          </a:bodyPr>
          <a:lstStyle/>
          <a:p>
            <a:pPr>
              <a:lnSpc>
                <a:spcPct val="150000"/>
              </a:lnSpc>
            </a:pPr>
            <a:r>
              <a:rPr lang="fr-FR" dirty="0">
                <a:latin typeface="Comic Sans MS" panose="030F0902030302020204" pitchFamily="66" charset="0"/>
              </a:rPr>
              <a:t>Le PAGM n’est pas une réponse tout ou rien</a:t>
            </a:r>
            <a:br>
              <a:rPr lang="fr-FR" dirty="0">
                <a:latin typeface="Comic Sans MS" panose="030F0902030302020204" pitchFamily="66" charset="0"/>
              </a:rPr>
            </a:br>
            <a:r>
              <a:rPr lang="fr-FR" sz="2000" dirty="0">
                <a:solidFill>
                  <a:srgbClr val="3333CC"/>
                </a:solidFill>
                <a:latin typeface="ComicSansMS" panose="030F0702030302020204" pitchFamily="66" charset="0"/>
              </a:rPr>
              <a:t>=&gt; axones moteurs d’</a:t>
            </a:r>
            <a:r>
              <a:rPr lang="fr-FR" sz="2000" b="1" dirty="0">
                <a:solidFill>
                  <a:srgbClr val="FF0000"/>
                </a:solidFill>
                <a:latin typeface="ComicSansMS" panose="030F0702030302020204" pitchFamily="66" charset="0"/>
              </a:rPr>
              <a:t>excitabilité variable</a:t>
            </a:r>
            <a:r>
              <a:rPr lang="fr-FR" sz="2000" dirty="0">
                <a:solidFill>
                  <a:srgbClr val="3333CC"/>
                </a:solidFill>
                <a:latin typeface="ComicSansMS" panose="030F0702030302020204" pitchFamily="66" charset="0"/>
              </a:rPr>
              <a:t> ?</a:t>
            </a:r>
          </a:p>
        </p:txBody>
      </p:sp>
      <p:sp>
        <p:nvSpPr>
          <p:cNvPr id="3" name="AutoShape 3">
            <a:extLst>
              <a:ext uri="{FF2B5EF4-FFF2-40B4-BE49-F238E27FC236}">
                <a16:creationId xmlns:a16="http://schemas.microsoft.com/office/drawing/2014/main" id="{0C6504FA-5F6C-AA39-EB4B-CF8E2B973F2F}"/>
              </a:ext>
            </a:extLst>
          </p:cNvPr>
          <p:cNvSpPr/>
          <p:nvPr/>
        </p:nvSpPr>
        <p:spPr>
          <a:xfrm>
            <a:off x="710285" y="2865038"/>
            <a:ext cx="7778976" cy="4883"/>
          </a:xfrm>
          <a:prstGeom prst="line">
            <a:avLst/>
          </a:prstGeom>
          <a:ln w="9525" cap="rnd">
            <a:solidFill>
              <a:srgbClr val="00329E"/>
            </a:solidFill>
            <a:prstDash val="solid"/>
            <a:headEnd type="none" w="sm" len="sm"/>
            <a:tailEnd type="none" w="sm" len="sm"/>
          </a:ln>
        </p:spPr>
      </p:sp>
    </p:spTree>
    <p:extLst>
      <p:ext uri="{BB962C8B-B14F-4D97-AF65-F5344CB8AC3E}">
        <p14:creationId xmlns:p14="http://schemas.microsoft.com/office/powerpoint/2010/main" val="1016980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ZoneTexte 107">
            <a:extLst>
              <a:ext uri="{FF2B5EF4-FFF2-40B4-BE49-F238E27FC236}">
                <a16:creationId xmlns:a16="http://schemas.microsoft.com/office/drawing/2014/main" id="{8420224D-CF02-04F9-2939-CD44DCA4BD84}"/>
              </a:ext>
            </a:extLst>
          </p:cNvPr>
          <p:cNvSpPr txBox="1"/>
          <p:nvPr/>
        </p:nvSpPr>
        <p:spPr>
          <a:xfrm>
            <a:off x="222404" y="1658286"/>
            <a:ext cx="8815094" cy="1661993"/>
          </a:xfrm>
          <a:prstGeom prst="rect">
            <a:avLst/>
          </a:prstGeom>
          <a:noFill/>
        </p:spPr>
        <p:txBody>
          <a:bodyPr wrap="square" rtlCol="0">
            <a:spAutoFit/>
          </a:bodyPr>
          <a:lstStyle/>
          <a:p>
            <a:pPr>
              <a:tabLst>
                <a:tab pos="433388" algn="l"/>
              </a:tabLst>
            </a:pPr>
            <a:r>
              <a:rPr lang="fr-FR" b="1" dirty="0">
                <a:solidFill>
                  <a:srgbClr val="FF0000"/>
                </a:solidFill>
                <a:latin typeface="Comic Sans MS" panose="030F0902030302020204" pitchFamily="66" charset="0"/>
              </a:rPr>
              <a:t>Période réfractaire absolue : </a:t>
            </a:r>
          </a:p>
          <a:p>
            <a:pPr marL="285750" indent="-285750">
              <a:buFont typeface="Arial" panose="020B0604020202020204" pitchFamily="34" charset="0"/>
              <a:buChar char="•"/>
            </a:pPr>
            <a:r>
              <a:rPr lang="fr-FR" b="1" dirty="0">
                <a:latin typeface="Comic Sans MS" panose="030F0902030302020204" pitchFamily="66" charset="0"/>
              </a:rPr>
              <a:t>Inactivation des </a:t>
            </a:r>
            <a:r>
              <a:rPr lang="fr-FR" b="1" dirty="0">
                <a:solidFill>
                  <a:srgbClr val="00B050"/>
                </a:solidFill>
                <a:latin typeface="Comic Sans MS" panose="030F0902030302020204" pitchFamily="66" charset="0"/>
              </a:rPr>
              <a:t>Na</a:t>
            </a:r>
            <a:r>
              <a:rPr lang="fr-FR" b="1" baseline="-25000" dirty="0">
                <a:solidFill>
                  <a:srgbClr val="00B050"/>
                </a:solidFill>
                <a:latin typeface="Comic Sans MS" panose="030F0902030302020204" pitchFamily="66" charset="0"/>
              </a:rPr>
              <a:t>t </a:t>
            </a:r>
            <a:r>
              <a:rPr lang="fr-FR" b="1" dirty="0">
                <a:latin typeface="Comic Sans MS" panose="030F0902030302020204" pitchFamily="66" charset="0"/>
              </a:rPr>
              <a:t>nodaux</a:t>
            </a:r>
          </a:p>
          <a:p>
            <a:r>
              <a:rPr lang="fr-FR" b="1" dirty="0">
                <a:solidFill>
                  <a:srgbClr val="FF0000"/>
                </a:solidFill>
                <a:latin typeface="Comic Sans MS" panose="030F0902030302020204" pitchFamily="66" charset="0"/>
              </a:rPr>
              <a:t>Période réfractaire relative : </a:t>
            </a:r>
          </a:p>
          <a:p>
            <a:pPr marL="285750" indent="-285750">
              <a:buFont typeface="Arial" panose="020B0604020202020204" pitchFamily="34" charset="0"/>
              <a:buChar char="•"/>
            </a:pPr>
            <a:r>
              <a:rPr lang="fr-FR" b="1" dirty="0">
                <a:latin typeface="Comic Sans MS" panose="030F0902030302020204" pitchFamily="66" charset="0"/>
              </a:rPr>
              <a:t>Levée progressive de l’inactivation des </a:t>
            </a:r>
            <a:r>
              <a:rPr lang="fr-FR" b="1" dirty="0">
                <a:solidFill>
                  <a:srgbClr val="00B050"/>
                </a:solidFill>
                <a:latin typeface="Comic Sans MS" panose="030F0902030302020204" pitchFamily="66" charset="0"/>
              </a:rPr>
              <a:t>Na</a:t>
            </a:r>
            <a:r>
              <a:rPr lang="fr-FR" b="1" baseline="-25000" dirty="0">
                <a:solidFill>
                  <a:srgbClr val="00B050"/>
                </a:solidFill>
                <a:latin typeface="Comic Sans MS" panose="030F0902030302020204" pitchFamily="66" charset="0"/>
              </a:rPr>
              <a:t>t </a:t>
            </a:r>
            <a:r>
              <a:rPr lang="fr-FR" b="1" dirty="0">
                <a:latin typeface="Comic Sans MS" panose="030F0902030302020204" pitchFamily="66" charset="0"/>
              </a:rPr>
              <a:t>nodaux</a:t>
            </a:r>
          </a:p>
          <a:p>
            <a:pPr marL="285750" indent="-285750">
              <a:buFont typeface="Arial" panose="020B0604020202020204" pitchFamily="34" charset="0"/>
              <a:buChar char="•"/>
            </a:pPr>
            <a:endParaRPr lang="fr-FR" b="1" baseline="-25000" dirty="0">
              <a:solidFill>
                <a:srgbClr val="00B050"/>
              </a:solidFill>
              <a:latin typeface="Comic Sans MS" panose="030F0902030302020204" pitchFamily="66" charset="0"/>
            </a:endParaRPr>
          </a:p>
          <a:p>
            <a:endParaRPr lang="fr-FR" b="1" dirty="0">
              <a:solidFill>
                <a:srgbClr val="FF0000"/>
              </a:solidFill>
              <a:latin typeface="Comic Sans MS" panose="030F0902030302020204" pitchFamily="66" charset="0"/>
            </a:endParaRP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pic>
        <p:nvPicPr>
          <p:cNvPr id="8" name="Image 7">
            <a:extLst>
              <a:ext uri="{FF2B5EF4-FFF2-40B4-BE49-F238E27FC236}">
                <a16:creationId xmlns:a16="http://schemas.microsoft.com/office/drawing/2014/main" id="{EB12E55F-DF75-5424-E762-3CE18B636FF2}"/>
              </a:ext>
            </a:extLst>
          </p:cNvPr>
          <p:cNvPicPr>
            <a:picLocks noChangeAspect="1"/>
          </p:cNvPicPr>
          <p:nvPr/>
        </p:nvPicPr>
        <p:blipFill>
          <a:blip r:embed="rId2"/>
          <a:stretch>
            <a:fillRect/>
          </a:stretch>
        </p:blipFill>
        <p:spPr>
          <a:xfrm>
            <a:off x="6285284" y="1514723"/>
            <a:ext cx="2858716" cy="1380070"/>
          </a:xfrm>
          <a:prstGeom prst="rect">
            <a:avLst/>
          </a:prstGeom>
        </p:spPr>
      </p:pic>
      <p:sp>
        <p:nvSpPr>
          <p:cNvPr id="9" name="Ellipse 8">
            <a:extLst>
              <a:ext uri="{FF2B5EF4-FFF2-40B4-BE49-F238E27FC236}">
                <a16:creationId xmlns:a16="http://schemas.microsoft.com/office/drawing/2014/main" id="{AB27C9F3-A1C6-506E-5351-7894339052B4}"/>
              </a:ext>
            </a:extLst>
          </p:cNvPr>
          <p:cNvSpPr/>
          <p:nvPr/>
        </p:nvSpPr>
        <p:spPr>
          <a:xfrm>
            <a:off x="6376566" y="1748703"/>
            <a:ext cx="798284" cy="79438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47563386-8617-5924-146D-AD847D11AA6C}"/>
              </a:ext>
            </a:extLst>
          </p:cNvPr>
          <p:cNvSpPr txBox="1"/>
          <p:nvPr/>
        </p:nvSpPr>
        <p:spPr>
          <a:xfrm>
            <a:off x="222404" y="5191509"/>
            <a:ext cx="5775620" cy="1477328"/>
          </a:xfrm>
          <a:prstGeom prst="rect">
            <a:avLst/>
          </a:prstGeom>
          <a:solidFill>
            <a:srgbClr val="00B050"/>
          </a:solidFill>
        </p:spPr>
        <p:txBody>
          <a:bodyPr wrap="none" rtlCol="0">
            <a:spAutoFit/>
          </a:bodyPr>
          <a:lstStyle/>
          <a:p>
            <a:r>
              <a:rPr lang="fr-FR" dirty="0"/>
              <a:t>Na</a:t>
            </a:r>
            <a:r>
              <a:rPr lang="fr-FR" baseline="-25000" dirty="0"/>
              <a:t>t </a:t>
            </a:r>
            <a:r>
              <a:rPr lang="fr-FR" dirty="0"/>
              <a:t>= 98% des Na nodaux (1000-2000 /μm</a:t>
            </a:r>
            <a:r>
              <a:rPr lang="fr-FR" baseline="30000" dirty="0"/>
              <a:t>2</a:t>
            </a:r>
            <a:r>
              <a:rPr lang="fr-FR" dirty="0"/>
              <a:t>)</a:t>
            </a:r>
            <a:br>
              <a:rPr lang="fr-FR" dirty="0"/>
            </a:br>
            <a:r>
              <a:rPr lang="fr-FR" dirty="0"/>
              <a:t>- au repos: </a:t>
            </a:r>
            <a:r>
              <a:rPr lang="fr-FR" u="sng" dirty="0"/>
              <a:t>fermés activables</a:t>
            </a:r>
            <a:r>
              <a:rPr lang="fr-FR" dirty="0"/>
              <a:t> ou </a:t>
            </a:r>
            <a:r>
              <a:rPr lang="fr-FR" u="sng" dirty="0"/>
              <a:t>non-inactivés</a:t>
            </a:r>
            <a:br>
              <a:rPr lang="fr-FR" dirty="0"/>
            </a:br>
            <a:r>
              <a:rPr lang="fr-FR" dirty="0"/>
              <a:t>- dépolarisation : </a:t>
            </a:r>
            <a:r>
              <a:rPr lang="fr-FR" u="sng" dirty="0"/>
              <a:t>ouverts</a:t>
            </a:r>
            <a:r>
              <a:rPr lang="fr-FR" dirty="0"/>
              <a:t> </a:t>
            </a:r>
            <a:r>
              <a:rPr lang="fr-FR" b="1" dirty="0">
                <a:solidFill>
                  <a:srgbClr val="FF0000"/>
                </a:solidFill>
              </a:rPr>
              <a:t>=&gt; PA</a:t>
            </a:r>
            <a:br>
              <a:rPr lang="fr-FR" dirty="0"/>
            </a:br>
            <a:r>
              <a:rPr lang="fr-FR" dirty="0"/>
              <a:t>- </a:t>
            </a:r>
            <a:r>
              <a:rPr lang="fr-FR" u="sng" dirty="0"/>
              <a:t>inactivés</a:t>
            </a:r>
            <a:r>
              <a:rPr lang="fr-FR" dirty="0"/>
              <a:t> après +/- 1 ms  </a:t>
            </a:r>
            <a:r>
              <a:rPr lang="fr-FR" b="1" dirty="0">
                <a:solidFill>
                  <a:srgbClr val="FF0000"/>
                </a:solidFill>
              </a:rPr>
              <a:t>=&gt; période réfractaire</a:t>
            </a:r>
            <a:br>
              <a:rPr lang="fr-FR" dirty="0"/>
            </a:br>
            <a:r>
              <a:rPr lang="fr-FR" dirty="0"/>
              <a:t>- repolarisation ou hyperpolarisation : </a:t>
            </a:r>
            <a:r>
              <a:rPr lang="fr-FR" u="sng" dirty="0"/>
              <a:t>fermés non-inactivés</a:t>
            </a:r>
            <a:r>
              <a:rPr lang="fr-FR" baseline="-25000" dirty="0"/>
              <a:t> </a:t>
            </a:r>
          </a:p>
        </p:txBody>
      </p:sp>
      <p:sp>
        <p:nvSpPr>
          <p:cNvPr id="17" name="TextBox 7">
            <a:extLst>
              <a:ext uri="{FF2B5EF4-FFF2-40B4-BE49-F238E27FC236}">
                <a16:creationId xmlns:a16="http://schemas.microsoft.com/office/drawing/2014/main" id="{2FA74A1C-5F87-9D34-916A-AF18E3195659}"/>
              </a:ext>
            </a:extLst>
          </p:cNvPr>
          <p:cNvSpPr txBox="1"/>
          <p:nvPr/>
        </p:nvSpPr>
        <p:spPr>
          <a:xfrm>
            <a:off x="0" y="18916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sp>
        <p:nvSpPr>
          <p:cNvPr id="18" name="ZoneTexte 17">
            <a:extLst>
              <a:ext uri="{FF2B5EF4-FFF2-40B4-BE49-F238E27FC236}">
                <a16:creationId xmlns:a16="http://schemas.microsoft.com/office/drawing/2014/main" id="{ECF593DB-1605-52B7-2D8F-8FA2048E88DD}"/>
              </a:ext>
            </a:extLst>
          </p:cNvPr>
          <p:cNvSpPr txBox="1"/>
          <p:nvPr/>
        </p:nvSpPr>
        <p:spPr>
          <a:xfrm>
            <a:off x="222404" y="3233776"/>
            <a:ext cx="8921596" cy="1754326"/>
          </a:xfrm>
          <a:prstGeom prst="rect">
            <a:avLst/>
          </a:prstGeom>
          <a:noFill/>
          <a:ln w="25400">
            <a:solidFill>
              <a:srgbClr val="FF0000"/>
            </a:solidFill>
          </a:ln>
        </p:spPr>
        <p:txBody>
          <a:bodyPr wrap="square" rtlCol="0">
            <a:spAutoFit/>
          </a:bodyPr>
          <a:lstStyle/>
          <a:p>
            <a:pPr>
              <a:tabLst>
                <a:tab pos="433388" algn="l"/>
              </a:tabLst>
            </a:pPr>
            <a:r>
              <a:rPr lang="fr-FR" dirty="0">
                <a:solidFill>
                  <a:srgbClr val="3333CC"/>
                </a:solidFill>
                <a:latin typeface="ComicSansMS" panose="030F0702030302020204" pitchFamily="66" charset="0"/>
              </a:rPr>
              <a:t>Si le membrane est préalablement </a:t>
            </a:r>
            <a:r>
              <a:rPr lang="fr-FR" u="sng" dirty="0">
                <a:solidFill>
                  <a:srgbClr val="3333CC"/>
                </a:solidFill>
                <a:latin typeface="ComicSansMS" panose="030F0702030302020204" pitchFamily="66" charset="0"/>
              </a:rPr>
              <a:t>dépolarisée</a:t>
            </a:r>
            <a:r>
              <a:rPr lang="fr-FR" dirty="0">
                <a:solidFill>
                  <a:srgbClr val="3333CC"/>
                </a:solidFill>
                <a:latin typeface="ComicSansMS" panose="030F0702030302020204" pitchFamily="66" charset="0"/>
              </a:rPr>
              <a:t> (ischémie =&gt; blocage des pompes Na/K ATPase) =&gt; l’inactivation des Na</a:t>
            </a:r>
            <a:r>
              <a:rPr lang="fr-FR" baseline="-25000" dirty="0">
                <a:solidFill>
                  <a:srgbClr val="3333CC"/>
                </a:solidFill>
                <a:latin typeface="ComicSansMS" panose="030F0702030302020204" pitchFamily="66" charset="0"/>
              </a:rPr>
              <a:t>t</a:t>
            </a:r>
            <a:r>
              <a:rPr lang="fr-FR" dirty="0">
                <a:solidFill>
                  <a:srgbClr val="3333CC"/>
                </a:solidFill>
                <a:latin typeface="ComicSansMS" panose="030F0702030302020204" pitchFamily="66" charset="0"/>
              </a:rPr>
              <a:t> nodaux est prolongée</a:t>
            </a:r>
          </a:p>
          <a:p>
            <a:pPr>
              <a:tabLst>
                <a:tab pos="433388" algn="l"/>
              </a:tabLst>
            </a:pPr>
            <a:r>
              <a:rPr lang="fr-FR" dirty="0">
                <a:solidFill>
                  <a:srgbClr val="3333CC"/>
                </a:solidFill>
                <a:latin typeface="ComicSansMS" panose="030F0702030302020204" pitchFamily="66" charset="0"/>
              </a:rPr>
              <a:t>  </a:t>
            </a:r>
          </a:p>
          <a:p>
            <a:r>
              <a:rPr lang="fr-FR" dirty="0">
                <a:solidFill>
                  <a:srgbClr val="3333CC"/>
                </a:solidFill>
                <a:latin typeface="ComicSansMS" panose="030F0702030302020204" pitchFamily="66" charset="0"/>
              </a:rPr>
              <a:t>Si la membrane est </a:t>
            </a:r>
            <a:r>
              <a:rPr lang="fr-FR" u="sng" dirty="0">
                <a:solidFill>
                  <a:srgbClr val="3333CC"/>
                </a:solidFill>
                <a:latin typeface="ComicSansMS" panose="030F0702030302020204" pitchFamily="66" charset="0"/>
              </a:rPr>
              <a:t>hyperpolarisée</a:t>
            </a:r>
            <a:r>
              <a:rPr lang="fr-FR" dirty="0">
                <a:solidFill>
                  <a:srgbClr val="3333CC"/>
                </a:solidFill>
                <a:latin typeface="ComicSansMS" panose="030F0702030302020204" pitchFamily="66" charset="0"/>
              </a:rPr>
              <a:t> (post-ischémie ou post-effort =&gt; hyperactivité des pompes Na/K ATPase) =&gt; l’inactivation des Na</a:t>
            </a:r>
            <a:r>
              <a:rPr lang="fr-FR" baseline="-25000" dirty="0">
                <a:solidFill>
                  <a:srgbClr val="3333CC"/>
                </a:solidFill>
                <a:latin typeface="ComicSansMS" panose="030F0702030302020204" pitchFamily="66" charset="0"/>
              </a:rPr>
              <a:t>t</a:t>
            </a:r>
            <a:r>
              <a:rPr lang="fr-FR" dirty="0">
                <a:solidFill>
                  <a:srgbClr val="3333CC"/>
                </a:solidFill>
                <a:latin typeface="ComicSansMS" panose="030F0702030302020204" pitchFamily="66" charset="0"/>
              </a:rPr>
              <a:t> nodaux est réduite</a:t>
            </a:r>
          </a:p>
          <a:p>
            <a:endParaRPr lang="fr-FR" b="1" dirty="0">
              <a:solidFill>
                <a:srgbClr val="FF0000"/>
              </a:solidFill>
              <a:latin typeface="Comic Sans MS" panose="030F0902030302020204" pitchFamily="66" charset="0"/>
            </a:endParaRPr>
          </a:p>
        </p:txBody>
      </p:sp>
      <p:grpSp>
        <p:nvGrpSpPr>
          <p:cNvPr id="2" name="Groupe 1">
            <a:extLst>
              <a:ext uri="{FF2B5EF4-FFF2-40B4-BE49-F238E27FC236}">
                <a16:creationId xmlns:a16="http://schemas.microsoft.com/office/drawing/2014/main" id="{63086A4D-823B-0F75-49B7-4CCC1FBFB1F8}"/>
              </a:ext>
            </a:extLst>
          </p:cNvPr>
          <p:cNvGrpSpPr/>
          <p:nvPr/>
        </p:nvGrpSpPr>
        <p:grpSpPr>
          <a:xfrm>
            <a:off x="4257803" y="1513031"/>
            <a:ext cx="812712" cy="837405"/>
            <a:chOff x="3134458" y="4299687"/>
            <a:chExt cx="1023257" cy="921105"/>
          </a:xfrm>
        </p:grpSpPr>
        <p:grpSp>
          <p:nvGrpSpPr>
            <p:cNvPr id="3" name="Groupe 2">
              <a:extLst>
                <a:ext uri="{FF2B5EF4-FFF2-40B4-BE49-F238E27FC236}">
                  <a16:creationId xmlns:a16="http://schemas.microsoft.com/office/drawing/2014/main" id="{E82646CB-75CA-92BB-3FC9-CE273933C1A7}"/>
                </a:ext>
              </a:extLst>
            </p:cNvPr>
            <p:cNvGrpSpPr/>
            <p:nvPr/>
          </p:nvGrpSpPr>
          <p:grpSpPr>
            <a:xfrm>
              <a:off x="3134458" y="4299687"/>
              <a:ext cx="1023257" cy="921105"/>
              <a:chOff x="3013981" y="4430486"/>
              <a:chExt cx="1023257" cy="1023257"/>
            </a:xfrm>
          </p:grpSpPr>
          <p:grpSp>
            <p:nvGrpSpPr>
              <p:cNvPr id="5" name="Groupe 4">
                <a:extLst>
                  <a:ext uri="{FF2B5EF4-FFF2-40B4-BE49-F238E27FC236}">
                    <a16:creationId xmlns:a16="http://schemas.microsoft.com/office/drawing/2014/main" id="{5A499467-1DE4-EAB3-9781-0A20D13C9AFD}"/>
                  </a:ext>
                </a:extLst>
              </p:cNvPr>
              <p:cNvGrpSpPr/>
              <p:nvPr/>
            </p:nvGrpSpPr>
            <p:grpSpPr>
              <a:xfrm>
                <a:off x="3013981" y="4430486"/>
                <a:ext cx="1023257" cy="1023257"/>
                <a:chOff x="751114" y="4430486"/>
                <a:chExt cx="1023257" cy="1023257"/>
              </a:xfrm>
            </p:grpSpPr>
            <p:sp>
              <p:nvSpPr>
                <p:cNvPr id="11" name="Rectangle 10">
                  <a:extLst>
                    <a:ext uri="{FF2B5EF4-FFF2-40B4-BE49-F238E27FC236}">
                      <a16:creationId xmlns:a16="http://schemas.microsoft.com/office/drawing/2014/main" id="{B784220F-7BD6-549F-6BAA-111EF50C3207}"/>
                    </a:ext>
                  </a:extLst>
                </p:cNvPr>
                <p:cNvSpPr/>
                <p:nvPr/>
              </p:nvSpPr>
              <p:spPr>
                <a:xfrm>
                  <a:off x="751114" y="4430486"/>
                  <a:ext cx="1023257" cy="1023257"/>
                </a:xfrm>
                <a:prstGeom prst="rect">
                  <a:avLst/>
                </a:prstGeom>
                <a:solidFill>
                  <a:srgbClr val="00B050"/>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777C8F9A-1F98-E225-4528-D796FF6B378C}"/>
                    </a:ext>
                  </a:extLst>
                </p:cNvPr>
                <p:cNvSpPr/>
                <p:nvPr/>
              </p:nvSpPr>
              <p:spPr>
                <a:xfrm>
                  <a:off x="993775" y="4664752"/>
                  <a:ext cx="537484" cy="546099"/>
                </a:xfrm>
                <a:prstGeom prst="ellipse">
                  <a:avLst/>
                </a:prstGeom>
                <a:solidFill>
                  <a:srgbClr val="00B050"/>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6" name="Larme 5">
                <a:extLst>
                  <a:ext uri="{FF2B5EF4-FFF2-40B4-BE49-F238E27FC236}">
                    <a16:creationId xmlns:a16="http://schemas.microsoft.com/office/drawing/2014/main" id="{C4F6C907-F200-9737-094D-BA0FFD2564CB}"/>
                  </a:ext>
                </a:extLst>
              </p:cNvPr>
              <p:cNvSpPr/>
              <p:nvPr/>
            </p:nvSpPr>
            <p:spPr>
              <a:xfrm>
                <a:off x="3429229" y="5080503"/>
                <a:ext cx="62139" cy="136525"/>
              </a:xfrm>
              <a:prstGeom prst="teardrop">
                <a:avLst>
                  <a:gd name="adj" fmla="val 115278"/>
                </a:avLst>
              </a:prstGeom>
              <a:solidFill>
                <a:srgbClr val="FF0000"/>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6">
                <a:extLst>
                  <a:ext uri="{FF2B5EF4-FFF2-40B4-BE49-F238E27FC236}">
                    <a16:creationId xmlns:a16="http://schemas.microsoft.com/office/drawing/2014/main" id="{BFB60481-16D2-C96F-C2D1-30C3CBD99C7B}"/>
                  </a:ext>
                </a:extLst>
              </p:cNvPr>
              <p:cNvSpPr/>
              <p:nvPr/>
            </p:nvSpPr>
            <p:spPr>
              <a:xfrm flipV="1">
                <a:off x="3460298" y="4657091"/>
                <a:ext cx="62139" cy="136523"/>
              </a:xfrm>
              <a:prstGeom prst="teardrop">
                <a:avLst>
                  <a:gd name="adj" fmla="val 115278"/>
                </a:avLst>
              </a:prstGeom>
              <a:solidFill>
                <a:srgbClr val="FF0000"/>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ZoneTexte 3">
              <a:extLst>
                <a:ext uri="{FF2B5EF4-FFF2-40B4-BE49-F238E27FC236}">
                  <a16:creationId xmlns:a16="http://schemas.microsoft.com/office/drawing/2014/main" id="{95FA9D79-683B-FB6E-C450-C992F670D516}"/>
                </a:ext>
              </a:extLst>
            </p:cNvPr>
            <p:cNvSpPr txBox="1"/>
            <p:nvPr/>
          </p:nvSpPr>
          <p:spPr>
            <a:xfrm>
              <a:off x="3391082" y="4535611"/>
              <a:ext cx="503664" cy="369332"/>
            </a:xfrm>
            <a:prstGeom prst="rect">
              <a:avLst/>
            </a:prstGeom>
            <a:noFill/>
          </p:spPr>
          <p:txBody>
            <a:bodyPr wrap="none" rtlCol="0">
              <a:spAutoFit/>
            </a:bodyPr>
            <a:lstStyle/>
            <a:p>
              <a:pPr algn="ctr"/>
              <a:r>
                <a:rPr lang="fr-FR" sz="1800" b="1" dirty="0">
                  <a:solidFill>
                    <a:schemeClr val="bg1"/>
                  </a:solidFill>
                </a:rPr>
                <a:t>Na</a:t>
              </a:r>
              <a:r>
                <a:rPr lang="fr-FR" sz="1800" b="1" baseline="-25000" dirty="0">
                  <a:solidFill>
                    <a:schemeClr val="bg1"/>
                  </a:solidFill>
                </a:rPr>
                <a:t>t</a:t>
              </a:r>
            </a:p>
          </p:txBody>
        </p:sp>
      </p:grpSp>
    </p:spTree>
    <p:extLst>
      <p:ext uri="{BB962C8B-B14F-4D97-AF65-F5344CB8AC3E}">
        <p14:creationId xmlns:p14="http://schemas.microsoft.com/office/powerpoint/2010/main" val="1854051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11" name="ZoneTexte 10">
            <a:extLst>
              <a:ext uri="{FF2B5EF4-FFF2-40B4-BE49-F238E27FC236}">
                <a16:creationId xmlns:a16="http://schemas.microsoft.com/office/drawing/2014/main" id="{ED82DA17-EA7A-18BF-E3D4-B6DB561D88B2}"/>
              </a:ext>
            </a:extLst>
          </p:cNvPr>
          <p:cNvSpPr txBox="1"/>
          <p:nvPr/>
        </p:nvSpPr>
        <p:spPr>
          <a:xfrm>
            <a:off x="164453" y="1286532"/>
            <a:ext cx="8815094" cy="3970318"/>
          </a:xfrm>
          <a:prstGeom prst="rect">
            <a:avLst/>
          </a:prstGeom>
          <a:noFill/>
        </p:spPr>
        <p:txBody>
          <a:bodyPr wrap="square" rtlCol="0">
            <a:spAutoFit/>
          </a:bodyPr>
          <a:lstStyle/>
          <a:p>
            <a:pPr>
              <a:tabLst>
                <a:tab pos="433388" algn="l"/>
              </a:tabLst>
            </a:pPr>
            <a:r>
              <a:rPr lang="fr-FR" b="1" dirty="0">
                <a:solidFill>
                  <a:srgbClr val="FF0000"/>
                </a:solidFill>
                <a:latin typeface="Comic Sans MS" panose="030F0902030302020204" pitchFamily="66" charset="0"/>
              </a:rPr>
              <a:t>Période supernormale précoce :</a:t>
            </a:r>
            <a:br>
              <a:rPr lang="fr-FR" b="1" dirty="0">
                <a:solidFill>
                  <a:srgbClr val="FF0000"/>
                </a:solidFill>
                <a:latin typeface="Comic Sans MS" panose="030F0902030302020204" pitchFamily="66" charset="0"/>
              </a:rPr>
            </a:br>
            <a:endParaRPr lang="fr-FR" b="1" dirty="0">
              <a:solidFill>
                <a:srgbClr val="FF0000"/>
              </a:solidFill>
              <a:latin typeface="Comic Sans MS" panose="030F0902030302020204" pitchFamily="66" charset="0"/>
            </a:endParaRPr>
          </a:p>
          <a:p>
            <a:pPr marL="285750" indent="-285750">
              <a:buFont typeface="Arial" panose="020B0604020202020204" pitchFamily="34" charset="0"/>
              <a:buChar char="•"/>
              <a:tabLst>
                <a:tab pos="433388" algn="l"/>
              </a:tabLst>
            </a:pPr>
            <a:r>
              <a:rPr lang="fr-FR" dirty="0">
                <a:solidFill>
                  <a:srgbClr val="3333CC"/>
                </a:solidFill>
                <a:latin typeface="ComicSansMS" panose="030F0702030302020204" pitchFamily="66" charset="0"/>
              </a:rPr>
              <a:t>À la fin du PA, un courant capacitif sortant lent </a:t>
            </a:r>
            <a:br>
              <a:rPr lang="fr-FR" dirty="0">
                <a:solidFill>
                  <a:srgbClr val="3333CC"/>
                </a:solidFill>
                <a:latin typeface="ComicSansMS" panose="030F0702030302020204" pitchFamily="66" charset="0"/>
              </a:rPr>
            </a:br>
            <a:r>
              <a:rPr lang="fr-FR" dirty="0">
                <a:solidFill>
                  <a:srgbClr val="3333CC"/>
                </a:solidFill>
                <a:latin typeface="ComicSansMS" panose="030F0702030302020204" pitchFamily="66" charset="0"/>
              </a:rPr>
              <a:t>étale les charges positives qui sont entrées pendant </a:t>
            </a:r>
            <a:br>
              <a:rPr lang="fr-FR" dirty="0">
                <a:solidFill>
                  <a:srgbClr val="3333CC"/>
                </a:solidFill>
                <a:latin typeface="ComicSansMS" panose="030F0702030302020204" pitchFamily="66" charset="0"/>
              </a:rPr>
            </a:br>
            <a:r>
              <a:rPr lang="fr-FR" dirty="0">
                <a:solidFill>
                  <a:srgbClr val="3333CC"/>
                </a:solidFill>
                <a:latin typeface="ComicSansMS" panose="030F0702030302020204" pitchFamily="66" charset="0"/>
              </a:rPr>
              <a:t>le PA sur la grande surface interne de l’internœud, </a:t>
            </a:r>
            <a:br>
              <a:rPr lang="fr-FR" dirty="0">
                <a:solidFill>
                  <a:srgbClr val="3333CC"/>
                </a:solidFill>
                <a:latin typeface="ComicSansMS" panose="030F0702030302020204" pitchFamily="66" charset="0"/>
              </a:rPr>
            </a:br>
            <a:r>
              <a:rPr lang="fr-FR" dirty="0">
                <a:solidFill>
                  <a:srgbClr val="3333CC"/>
                </a:solidFill>
                <a:latin typeface="ComicSansMS" panose="030F0702030302020204" pitchFamily="66" charset="0"/>
              </a:rPr>
              <a:t>et du nœud = </a:t>
            </a:r>
            <a:r>
              <a:rPr lang="fr-FR" u="sng" dirty="0">
                <a:solidFill>
                  <a:srgbClr val="3333CC"/>
                </a:solidFill>
                <a:latin typeface="ComicSansMS" panose="030F0702030302020204" pitchFamily="66" charset="0"/>
              </a:rPr>
              <a:t>post-potentiel dépolarisant</a:t>
            </a:r>
            <a:br>
              <a:rPr lang="fr-FR" dirty="0">
                <a:solidFill>
                  <a:srgbClr val="3333CC"/>
                </a:solidFill>
                <a:latin typeface="ComicSansMS" panose="030F0702030302020204" pitchFamily="66" charset="0"/>
              </a:rPr>
            </a:br>
            <a:r>
              <a:rPr lang="fr-FR" b="1" dirty="0">
                <a:solidFill>
                  <a:srgbClr val="FF0000"/>
                </a:solidFill>
                <a:latin typeface="Comic Sans MS" panose="030F0902030302020204" pitchFamily="66" charset="0"/>
              </a:rPr>
              <a:t> </a:t>
            </a:r>
          </a:p>
          <a:p>
            <a:pPr marL="285750" indent="-285750">
              <a:buFont typeface="Arial" panose="020B0604020202020204" pitchFamily="34" charset="0"/>
              <a:buChar char="•"/>
            </a:pPr>
            <a:r>
              <a:rPr lang="fr-FR" dirty="0">
                <a:latin typeface="Comic Sans MS" panose="030F0902030302020204" pitchFamily="66" charset="0"/>
              </a:rPr>
              <a:t>Limitée si l’axone est préalablement dépolarisé</a:t>
            </a:r>
            <a:br>
              <a:rPr lang="fr-FR" dirty="0">
                <a:latin typeface="Comic Sans MS" panose="030F0902030302020204" pitchFamily="66" charset="0"/>
              </a:rPr>
            </a:br>
            <a:r>
              <a:rPr lang="fr-FR" dirty="0">
                <a:latin typeface="Comic Sans MS" panose="030F0902030302020204" pitchFamily="66" charset="0"/>
              </a:rPr>
              <a:t>- 	moins de courant entrant Na</a:t>
            </a:r>
            <a:br>
              <a:rPr lang="fr-FR" dirty="0">
                <a:latin typeface="Comic Sans MS" panose="030F0902030302020204" pitchFamily="66" charset="0"/>
              </a:rPr>
            </a:br>
            <a:r>
              <a:rPr lang="fr-FR" dirty="0">
                <a:latin typeface="Comic Sans MS" panose="030F0902030302020204" pitchFamily="66" charset="0"/>
              </a:rPr>
              <a:t>- 	plus de courant sortant K, </a:t>
            </a:r>
            <a:br>
              <a:rPr lang="fr-FR" dirty="0">
                <a:latin typeface="Comic Sans MS" panose="030F0902030302020204" pitchFamily="66" charset="0"/>
              </a:rPr>
            </a:br>
            <a:r>
              <a:rPr lang="fr-FR" dirty="0">
                <a:latin typeface="Comic Sans MS" panose="030F0902030302020204" pitchFamily="66" charset="0"/>
              </a:rPr>
              <a:t>	notamment ouverture des </a:t>
            </a:r>
            <a:r>
              <a:rPr lang="fr-FR" b="1" dirty="0">
                <a:solidFill>
                  <a:srgbClr val="00B050"/>
                </a:solidFill>
                <a:latin typeface="Comic Sans MS" panose="030F0902030302020204" pitchFamily="66" charset="0"/>
              </a:rPr>
              <a:t>K</a:t>
            </a:r>
            <a:r>
              <a:rPr lang="fr-FR" b="1" baseline="-25000" dirty="0">
                <a:solidFill>
                  <a:srgbClr val="00B050"/>
                </a:solidFill>
                <a:latin typeface="Comic Sans MS" panose="030F0902030302020204" pitchFamily="66" charset="0"/>
              </a:rPr>
              <a:t>f </a:t>
            </a:r>
            <a:r>
              <a:rPr lang="fr-FR" dirty="0">
                <a:latin typeface="Comic Sans MS" panose="030F0902030302020204" pitchFamily="66" charset="0"/>
              </a:rPr>
              <a:t>juxta-paranodaux</a:t>
            </a:r>
            <a:br>
              <a:rPr lang="fr-FR" dirty="0">
                <a:latin typeface="Comic Sans MS" panose="030F0902030302020204" pitchFamily="66" charset="0"/>
              </a:rPr>
            </a:br>
            <a:endParaRPr lang="fr-FR" dirty="0">
              <a:latin typeface="Comic Sans MS" panose="030F0902030302020204" pitchFamily="66" charset="0"/>
            </a:endParaRPr>
          </a:p>
          <a:p>
            <a:pPr marL="285750" indent="-285750">
              <a:buFont typeface="Arial" panose="020B0604020202020204" pitchFamily="34" charset="0"/>
              <a:buChar char="•"/>
            </a:pPr>
            <a:r>
              <a:rPr lang="fr-FR" dirty="0">
                <a:latin typeface="Comic Sans MS" panose="030F0902030302020204" pitchFamily="66" charset="0"/>
              </a:rPr>
              <a:t>Augmentée si l’axone est préalablement hyperpolarisé</a:t>
            </a:r>
            <a:br>
              <a:rPr lang="fr-FR" dirty="0">
                <a:latin typeface="Comic Sans MS" panose="030F0902030302020204" pitchFamily="66" charset="0"/>
              </a:rPr>
            </a:br>
            <a:endParaRPr lang="fr-FR" dirty="0">
              <a:latin typeface="Comic Sans MS" panose="030F0902030302020204" pitchFamily="66" charset="0"/>
            </a:endParaRPr>
          </a:p>
        </p:txBody>
      </p:sp>
      <p:pic>
        <p:nvPicPr>
          <p:cNvPr id="12" name="Image 11">
            <a:extLst>
              <a:ext uri="{FF2B5EF4-FFF2-40B4-BE49-F238E27FC236}">
                <a16:creationId xmlns:a16="http://schemas.microsoft.com/office/drawing/2014/main" id="{F0D93BD0-D4A2-0413-C1CC-56DB8F4FA8FC}"/>
              </a:ext>
            </a:extLst>
          </p:cNvPr>
          <p:cNvPicPr>
            <a:picLocks noChangeAspect="1"/>
          </p:cNvPicPr>
          <p:nvPr/>
        </p:nvPicPr>
        <p:blipFill>
          <a:blip r:embed="rId3"/>
          <a:stretch>
            <a:fillRect/>
          </a:stretch>
        </p:blipFill>
        <p:spPr>
          <a:xfrm>
            <a:off x="6303782" y="1719737"/>
            <a:ext cx="2840218" cy="1324729"/>
          </a:xfrm>
          <a:prstGeom prst="rect">
            <a:avLst/>
          </a:prstGeom>
        </p:spPr>
      </p:pic>
      <p:sp>
        <p:nvSpPr>
          <p:cNvPr id="17" name="TextBox 7">
            <a:extLst>
              <a:ext uri="{FF2B5EF4-FFF2-40B4-BE49-F238E27FC236}">
                <a16:creationId xmlns:a16="http://schemas.microsoft.com/office/drawing/2014/main" id="{2FA74A1C-5F87-9D34-916A-AF18E3195659}"/>
              </a:ext>
            </a:extLst>
          </p:cNvPr>
          <p:cNvSpPr txBox="1"/>
          <p:nvPr/>
        </p:nvSpPr>
        <p:spPr>
          <a:xfrm>
            <a:off x="0" y="18916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sp>
        <p:nvSpPr>
          <p:cNvPr id="2" name="ZoneTexte 1">
            <a:extLst>
              <a:ext uri="{FF2B5EF4-FFF2-40B4-BE49-F238E27FC236}">
                <a16:creationId xmlns:a16="http://schemas.microsoft.com/office/drawing/2014/main" id="{8C572C38-3C1D-DF20-A6CB-C381C25FCBF1}"/>
              </a:ext>
            </a:extLst>
          </p:cNvPr>
          <p:cNvSpPr txBox="1"/>
          <p:nvPr/>
        </p:nvSpPr>
        <p:spPr>
          <a:xfrm>
            <a:off x="164452" y="5745507"/>
            <a:ext cx="4872546" cy="923330"/>
          </a:xfrm>
          <a:prstGeom prst="rect">
            <a:avLst/>
          </a:prstGeom>
          <a:solidFill>
            <a:srgbClr val="FE4BE3"/>
          </a:solidFill>
        </p:spPr>
        <p:txBody>
          <a:bodyPr wrap="square" rtlCol="0">
            <a:spAutoFit/>
          </a:bodyPr>
          <a:lstStyle/>
          <a:p>
            <a:r>
              <a:rPr lang="fr-FR" dirty="0"/>
              <a:t>K</a:t>
            </a:r>
            <a:r>
              <a:rPr lang="fr-FR" baseline="-25000" dirty="0"/>
              <a:t>f </a:t>
            </a:r>
            <a:r>
              <a:rPr lang="fr-FR" dirty="0"/>
              <a:t>juxta-</a:t>
            </a:r>
            <a:r>
              <a:rPr lang="fr-FR" dirty="0" err="1"/>
              <a:t>paranonodaux</a:t>
            </a:r>
            <a:br>
              <a:rPr lang="fr-FR" dirty="0"/>
            </a:br>
            <a:r>
              <a:rPr lang="fr-FR" dirty="0"/>
              <a:t>- dépolarisation: </a:t>
            </a:r>
            <a:r>
              <a:rPr lang="fr-FR" u="sng" dirty="0"/>
              <a:t>ouverts</a:t>
            </a:r>
            <a:r>
              <a:rPr lang="fr-FR" dirty="0"/>
              <a:t> rapidement =&gt; limitation de la dépolarisation et de la réexcitation nodale</a:t>
            </a:r>
            <a:endParaRPr lang="fr-FR" u="sng" baseline="-25000" dirty="0"/>
          </a:p>
        </p:txBody>
      </p:sp>
      <p:sp>
        <p:nvSpPr>
          <p:cNvPr id="3" name="ZoneTexte 2">
            <a:extLst>
              <a:ext uri="{FF2B5EF4-FFF2-40B4-BE49-F238E27FC236}">
                <a16:creationId xmlns:a16="http://schemas.microsoft.com/office/drawing/2014/main" id="{533341BF-BBC5-C8CF-47C6-8AC086FCFF52}"/>
              </a:ext>
            </a:extLst>
          </p:cNvPr>
          <p:cNvSpPr txBox="1"/>
          <p:nvPr/>
        </p:nvSpPr>
        <p:spPr>
          <a:xfrm>
            <a:off x="164453" y="5010374"/>
            <a:ext cx="8815094" cy="1107996"/>
          </a:xfrm>
          <a:prstGeom prst="rect">
            <a:avLst/>
          </a:prstGeom>
          <a:noFill/>
        </p:spPr>
        <p:txBody>
          <a:bodyPr wrap="square" rtlCol="0">
            <a:spAutoFit/>
          </a:bodyPr>
          <a:lstStyle/>
          <a:p>
            <a:r>
              <a:rPr lang="fr-FR" b="1" dirty="0">
                <a:solidFill>
                  <a:srgbClr val="FF0000"/>
                </a:solidFill>
                <a:latin typeface="Comic Sans MS" panose="030F0902030302020204" pitchFamily="66" charset="0"/>
              </a:rPr>
              <a:t>Période sous-normale tardive : </a:t>
            </a:r>
          </a:p>
          <a:p>
            <a:pPr marL="285750" indent="-285750">
              <a:buFont typeface="Arial" panose="020B0604020202020204" pitchFamily="34" charset="0"/>
              <a:buChar char="•"/>
            </a:pPr>
            <a:r>
              <a:rPr lang="fr-FR" dirty="0">
                <a:latin typeface="Comic Sans MS" panose="030F0902030302020204" pitchFamily="66" charset="0"/>
              </a:rPr>
              <a:t>Ouverture lente des </a:t>
            </a:r>
            <a:r>
              <a:rPr lang="fr-FR" b="1" dirty="0">
                <a:solidFill>
                  <a:srgbClr val="00B050"/>
                </a:solidFill>
                <a:latin typeface="Comic Sans MS" panose="030F0902030302020204" pitchFamily="66" charset="0"/>
              </a:rPr>
              <a:t>K</a:t>
            </a:r>
            <a:r>
              <a:rPr lang="fr-FR" b="1" baseline="-25000" dirty="0">
                <a:solidFill>
                  <a:srgbClr val="00B050"/>
                </a:solidFill>
                <a:latin typeface="Comic Sans MS" panose="030F0902030302020204" pitchFamily="66" charset="0"/>
              </a:rPr>
              <a:t>s </a:t>
            </a:r>
            <a:r>
              <a:rPr lang="fr-FR" dirty="0">
                <a:latin typeface="Comic Sans MS" panose="030F0902030302020204" pitchFamily="66" charset="0"/>
              </a:rPr>
              <a:t>nodaux =&gt; </a:t>
            </a:r>
            <a:r>
              <a:rPr lang="fr-FR" u="sng" dirty="0">
                <a:latin typeface="Comic Sans MS" panose="030F0902030302020204" pitchFamily="66" charset="0"/>
              </a:rPr>
              <a:t>post-potentiel hyperpolarisant</a:t>
            </a:r>
          </a:p>
          <a:p>
            <a:pPr marL="285750" indent="-285750">
              <a:buFont typeface="Arial" panose="020B0604020202020204" pitchFamily="34" charset="0"/>
              <a:buChar char="•"/>
            </a:pPr>
            <a:endParaRPr lang="fr-FR" b="1" baseline="-25000" dirty="0">
              <a:solidFill>
                <a:srgbClr val="00B050"/>
              </a:solidFill>
              <a:latin typeface="Comic Sans MS" panose="030F0902030302020204" pitchFamily="66" charset="0"/>
            </a:endParaRPr>
          </a:p>
          <a:p>
            <a:endParaRPr lang="fr-FR" b="1" dirty="0">
              <a:solidFill>
                <a:srgbClr val="FF0000"/>
              </a:solidFill>
              <a:latin typeface="Comic Sans MS" panose="030F0902030302020204" pitchFamily="66" charset="0"/>
            </a:endParaRPr>
          </a:p>
        </p:txBody>
      </p:sp>
      <p:sp>
        <p:nvSpPr>
          <p:cNvPr id="4" name="ZoneTexte 3">
            <a:extLst>
              <a:ext uri="{FF2B5EF4-FFF2-40B4-BE49-F238E27FC236}">
                <a16:creationId xmlns:a16="http://schemas.microsoft.com/office/drawing/2014/main" id="{CA1EFA7C-C1FE-0E5F-1278-E23B9CCE1559}"/>
              </a:ext>
            </a:extLst>
          </p:cNvPr>
          <p:cNvSpPr txBox="1"/>
          <p:nvPr/>
        </p:nvSpPr>
        <p:spPr>
          <a:xfrm>
            <a:off x="5036998" y="5745507"/>
            <a:ext cx="3830604" cy="923330"/>
          </a:xfrm>
          <a:prstGeom prst="rect">
            <a:avLst/>
          </a:prstGeom>
          <a:solidFill>
            <a:srgbClr val="B057E1"/>
          </a:solidFill>
        </p:spPr>
        <p:txBody>
          <a:bodyPr wrap="square" rtlCol="0">
            <a:spAutoFit/>
          </a:bodyPr>
          <a:lstStyle/>
          <a:p>
            <a:pPr>
              <a:tabLst>
                <a:tab pos="1063625" algn="l"/>
              </a:tabLst>
            </a:pPr>
            <a:r>
              <a:rPr lang="fr-FR" dirty="0">
                <a:solidFill>
                  <a:schemeClr val="bg1"/>
                </a:solidFill>
              </a:rPr>
              <a:t>K</a:t>
            </a:r>
            <a:r>
              <a:rPr lang="fr-FR" baseline="-25000" dirty="0">
                <a:solidFill>
                  <a:schemeClr val="bg1"/>
                </a:solidFill>
              </a:rPr>
              <a:t>s </a:t>
            </a:r>
            <a:r>
              <a:rPr lang="fr-FR" dirty="0">
                <a:solidFill>
                  <a:schemeClr val="bg1"/>
                </a:solidFill>
              </a:rPr>
              <a:t>nodaux : limitent la dépolarisation, </a:t>
            </a:r>
            <a:br>
              <a:rPr lang="fr-FR" dirty="0">
                <a:solidFill>
                  <a:schemeClr val="bg1"/>
                </a:solidFill>
              </a:rPr>
            </a:br>
            <a:r>
              <a:rPr lang="fr-FR" dirty="0">
                <a:solidFill>
                  <a:schemeClr val="bg1"/>
                </a:solidFill>
              </a:rPr>
              <a:t>empêchent les décharges répétitives</a:t>
            </a:r>
            <a:br>
              <a:rPr lang="fr-FR" dirty="0">
                <a:solidFill>
                  <a:schemeClr val="bg1"/>
                </a:solidFill>
              </a:rPr>
            </a:br>
            <a:r>
              <a:rPr lang="fr-FR" dirty="0">
                <a:solidFill>
                  <a:schemeClr val="bg1"/>
                </a:solidFill>
              </a:rPr>
              <a:t>K</a:t>
            </a:r>
            <a:r>
              <a:rPr lang="fr-FR" baseline="-25000" dirty="0">
                <a:solidFill>
                  <a:schemeClr val="bg1"/>
                </a:solidFill>
              </a:rPr>
              <a:t>s </a:t>
            </a:r>
            <a:r>
              <a:rPr lang="fr-FR" dirty="0">
                <a:solidFill>
                  <a:schemeClr val="bg1"/>
                </a:solidFill>
              </a:rPr>
              <a:t>internodaux : =&gt; repolarisation</a:t>
            </a:r>
            <a:endParaRPr lang="fr-FR" u="sng" baseline="-25000" dirty="0">
              <a:solidFill>
                <a:schemeClr val="bg1"/>
              </a:solidFill>
            </a:endParaRPr>
          </a:p>
        </p:txBody>
      </p:sp>
      <p:grpSp>
        <p:nvGrpSpPr>
          <p:cNvPr id="5" name="Groupe 4">
            <a:extLst>
              <a:ext uri="{FF2B5EF4-FFF2-40B4-BE49-F238E27FC236}">
                <a16:creationId xmlns:a16="http://schemas.microsoft.com/office/drawing/2014/main" id="{7124A1CF-C109-055C-64BA-4F2CDCAA3F23}"/>
              </a:ext>
            </a:extLst>
          </p:cNvPr>
          <p:cNvGrpSpPr/>
          <p:nvPr/>
        </p:nvGrpSpPr>
        <p:grpSpPr>
          <a:xfrm>
            <a:off x="6515653" y="3156950"/>
            <a:ext cx="808851" cy="832996"/>
            <a:chOff x="4257468" y="5412740"/>
            <a:chExt cx="1023257" cy="929621"/>
          </a:xfrm>
        </p:grpSpPr>
        <p:grpSp>
          <p:nvGrpSpPr>
            <p:cNvPr id="6" name="Groupe 5">
              <a:extLst>
                <a:ext uri="{FF2B5EF4-FFF2-40B4-BE49-F238E27FC236}">
                  <a16:creationId xmlns:a16="http://schemas.microsoft.com/office/drawing/2014/main" id="{A46AF74F-4852-67F5-26FB-7FBAFD09DAC7}"/>
                </a:ext>
              </a:extLst>
            </p:cNvPr>
            <p:cNvGrpSpPr/>
            <p:nvPr/>
          </p:nvGrpSpPr>
          <p:grpSpPr>
            <a:xfrm>
              <a:off x="4257468" y="5412740"/>
              <a:ext cx="1023257" cy="929621"/>
              <a:chOff x="751114" y="4430486"/>
              <a:chExt cx="1023257" cy="1023257"/>
            </a:xfrm>
            <a:solidFill>
              <a:srgbClr val="00B0F0"/>
            </a:solidFill>
          </p:grpSpPr>
          <p:sp>
            <p:nvSpPr>
              <p:cNvPr id="8" name="Rectangle 7">
                <a:extLst>
                  <a:ext uri="{FF2B5EF4-FFF2-40B4-BE49-F238E27FC236}">
                    <a16:creationId xmlns:a16="http://schemas.microsoft.com/office/drawing/2014/main" id="{8582B618-C895-8F18-2C0C-9A90817BB97C}"/>
                  </a:ext>
                </a:extLst>
              </p:cNvPr>
              <p:cNvSpPr/>
              <p:nvPr/>
            </p:nvSpPr>
            <p:spPr>
              <a:xfrm>
                <a:off x="751114" y="4430486"/>
                <a:ext cx="1023257" cy="1023257"/>
              </a:xfrm>
              <a:prstGeom prst="rect">
                <a:avLst/>
              </a:prstGeom>
              <a:solidFill>
                <a:srgbClr val="FF2B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92DF2977-B7D3-BCAD-676B-1F1C1AE67D34}"/>
                  </a:ext>
                </a:extLst>
              </p:cNvPr>
              <p:cNvSpPr/>
              <p:nvPr/>
            </p:nvSpPr>
            <p:spPr>
              <a:xfrm>
                <a:off x="825499" y="4511674"/>
                <a:ext cx="873125" cy="885825"/>
              </a:xfrm>
              <a:prstGeom prst="ellipse">
                <a:avLst/>
              </a:prstGeom>
              <a:solidFill>
                <a:srgbClr val="FF2B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7" name="ZoneTexte 6">
              <a:extLst>
                <a:ext uri="{FF2B5EF4-FFF2-40B4-BE49-F238E27FC236}">
                  <a16:creationId xmlns:a16="http://schemas.microsoft.com/office/drawing/2014/main" id="{BDE5D305-F213-BDB8-3612-22453F5F7B05}"/>
                </a:ext>
              </a:extLst>
            </p:cNvPr>
            <p:cNvSpPr txBox="1"/>
            <p:nvPr/>
          </p:nvSpPr>
          <p:spPr>
            <a:xfrm>
              <a:off x="4591388" y="5695667"/>
              <a:ext cx="355417" cy="369332"/>
            </a:xfrm>
            <a:prstGeom prst="rect">
              <a:avLst/>
            </a:prstGeom>
            <a:noFill/>
          </p:spPr>
          <p:txBody>
            <a:bodyPr wrap="none" rtlCol="0">
              <a:spAutoFit/>
            </a:bodyPr>
            <a:lstStyle/>
            <a:p>
              <a:pPr algn="ctr"/>
              <a:r>
                <a:rPr lang="fr-FR" sz="1800" b="1" dirty="0">
                  <a:solidFill>
                    <a:schemeClr val="bg1"/>
                  </a:solidFill>
                </a:rPr>
                <a:t>K</a:t>
              </a:r>
              <a:r>
                <a:rPr lang="fr-FR" b="1" baseline="-25000" dirty="0">
                  <a:solidFill>
                    <a:schemeClr val="bg1"/>
                  </a:solidFill>
                </a:rPr>
                <a:t>f</a:t>
              </a:r>
              <a:endParaRPr lang="fr-FR" sz="1800" b="1" baseline="-25000" dirty="0">
                <a:solidFill>
                  <a:schemeClr val="bg1"/>
                </a:solidFill>
              </a:endParaRPr>
            </a:p>
          </p:txBody>
        </p:sp>
      </p:grpSp>
      <p:grpSp>
        <p:nvGrpSpPr>
          <p:cNvPr id="10" name="Groupe 9">
            <a:extLst>
              <a:ext uri="{FF2B5EF4-FFF2-40B4-BE49-F238E27FC236}">
                <a16:creationId xmlns:a16="http://schemas.microsoft.com/office/drawing/2014/main" id="{D16EF587-BCE8-81E9-7D66-FC6F39FF7AA1}"/>
              </a:ext>
            </a:extLst>
          </p:cNvPr>
          <p:cNvGrpSpPr/>
          <p:nvPr/>
        </p:nvGrpSpPr>
        <p:grpSpPr>
          <a:xfrm>
            <a:off x="6520686" y="4138367"/>
            <a:ext cx="808851" cy="847181"/>
            <a:chOff x="3684548" y="5351661"/>
            <a:chExt cx="1023257" cy="929621"/>
          </a:xfrm>
        </p:grpSpPr>
        <p:grpSp>
          <p:nvGrpSpPr>
            <p:cNvPr id="14" name="Groupe 13">
              <a:extLst>
                <a:ext uri="{FF2B5EF4-FFF2-40B4-BE49-F238E27FC236}">
                  <a16:creationId xmlns:a16="http://schemas.microsoft.com/office/drawing/2014/main" id="{D4429B4D-A0D5-D6D4-D526-39FD096BB130}"/>
                </a:ext>
              </a:extLst>
            </p:cNvPr>
            <p:cNvGrpSpPr/>
            <p:nvPr/>
          </p:nvGrpSpPr>
          <p:grpSpPr>
            <a:xfrm>
              <a:off x="3684548" y="5351661"/>
              <a:ext cx="1023257" cy="929621"/>
              <a:chOff x="751114" y="4430486"/>
              <a:chExt cx="1023257" cy="1023257"/>
            </a:xfrm>
            <a:solidFill>
              <a:srgbClr val="00B0F0"/>
            </a:solidFill>
          </p:grpSpPr>
          <p:sp>
            <p:nvSpPr>
              <p:cNvPr id="16" name="Rectangle 15">
                <a:extLst>
                  <a:ext uri="{FF2B5EF4-FFF2-40B4-BE49-F238E27FC236}">
                    <a16:creationId xmlns:a16="http://schemas.microsoft.com/office/drawing/2014/main" id="{5BE2EE12-5BA4-DCB1-7350-39055ABC77EF}"/>
                  </a:ext>
                </a:extLst>
              </p:cNvPr>
              <p:cNvSpPr/>
              <p:nvPr/>
            </p:nvSpPr>
            <p:spPr>
              <a:xfrm>
                <a:off x="751114" y="4430486"/>
                <a:ext cx="1023257" cy="1023257"/>
              </a:xfrm>
              <a:prstGeom prst="rect">
                <a:avLst/>
              </a:prstGeom>
              <a:solidFill>
                <a:srgbClr val="FF2BF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BBC8F8F7-EF63-B4CD-C446-789FC7352904}"/>
                  </a:ext>
                </a:extLst>
              </p:cNvPr>
              <p:cNvSpPr/>
              <p:nvPr/>
            </p:nvSpPr>
            <p:spPr>
              <a:xfrm>
                <a:off x="996950" y="4652051"/>
                <a:ext cx="533400" cy="558800"/>
              </a:xfrm>
              <a:prstGeom prst="ellipse">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15" name="ZoneTexte 14">
              <a:extLst>
                <a:ext uri="{FF2B5EF4-FFF2-40B4-BE49-F238E27FC236}">
                  <a16:creationId xmlns:a16="http://schemas.microsoft.com/office/drawing/2014/main" id="{3EC05EC4-C7F1-55CB-09A7-025F80162380}"/>
                </a:ext>
              </a:extLst>
            </p:cNvPr>
            <p:cNvSpPr txBox="1"/>
            <p:nvPr/>
          </p:nvSpPr>
          <p:spPr>
            <a:xfrm>
              <a:off x="4018467" y="5612892"/>
              <a:ext cx="355417" cy="369332"/>
            </a:xfrm>
            <a:prstGeom prst="rect">
              <a:avLst/>
            </a:prstGeom>
            <a:noFill/>
          </p:spPr>
          <p:txBody>
            <a:bodyPr wrap="none" rtlCol="0">
              <a:spAutoFit/>
            </a:bodyPr>
            <a:lstStyle/>
            <a:p>
              <a:pPr algn="ctr"/>
              <a:r>
                <a:rPr lang="fr-FR" sz="1800" b="1" dirty="0">
                  <a:solidFill>
                    <a:schemeClr val="bg1"/>
                  </a:solidFill>
                </a:rPr>
                <a:t>K</a:t>
              </a:r>
              <a:r>
                <a:rPr lang="fr-FR" b="1" baseline="-25000" dirty="0">
                  <a:solidFill>
                    <a:schemeClr val="bg1"/>
                  </a:solidFill>
                </a:rPr>
                <a:t>f</a:t>
              </a:r>
              <a:endParaRPr lang="fr-FR" sz="1800" b="1" baseline="-25000" dirty="0">
                <a:solidFill>
                  <a:schemeClr val="bg1"/>
                </a:solidFill>
              </a:endParaRPr>
            </a:p>
          </p:txBody>
        </p:sp>
      </p:grpSp>
      <p:grpSp>
        <p:nvGrpSpPr>
          <p:cNvPr id="19" name="Groupe 18">
            <a:extLst>
              <a:ext uri="{FF2B5EF4-FFF2-40B4-BE49-F238E27FC236}">
                <a16:creationId xmlns:a16="http://schemas.microsoft.com/office/drawing/2014/main" id="{38470E7E-24D5-2018-4368-D42AA0A8D599}"/>
              </a:ext>
            </a:extLst>
          </p:cNvPr>
          <p:cNvGrpSpPr/>
          <p:nvPr/>
        </p:nvGrpSpPr>
        <p:grpSpPr>
          <a:xfrm>
            <a:off x="7644181" y="4803104"/>
            <a:ext cx="808850" cy="837405"/>
            <a:chOff x="852491" y="5343595"/>
            <a:chExt cx="1023257" cy="936616"/>
          </a:xfrm>
        </p:grpSpPr>
        <p:grpSp>
          <p:nvGrpSpPr>
            <p:cNvPr id="20" name="Groupe 19">
              <a:extLst>
                <a:ext uri="{FF2B5EF4-FFF2-40B4-BE49-F238E27FC236}">
                  <a16:creationId xmlns:a16="http://schemas.microsoft.com/office/drawing/2014/main" id="{85751B38-D625-19B4-D9A8-550945B5E37C}"/>
                </a:ext>
              </a:extLst>
            </p:cNvPr>
            <p:cNvGrpSpPr/>
            <p:nvPr/>
          </p:nvGrpSpPr>
          <p:grpSpPr>
            <a:xfrm>
              <a:off x="852491" y="5343595"/>
              <a:ext cx="1023257" cy="936616"/>
              <a:chOff x="751114" y="4430486"/>
              <a:chExt cx="1023257" cy="1023257"/>
            </a:xfrm>
            <a:solidFill>
              <a:srgbClr val="00B0F0"/>
            </a:solidFill>
          </p:grpSpPr>
          <p:sp>
            <p:nvSpPr>
              <p:cNvPr id="22" name="Rectangle 21">
                <a:extLst>
                  <a:ext uri="{FF2B5EF4-FFF2-40B4-BE49-F238E27FC236}">
                    <a16:creationId xmlns:a16="http://schemas.microsoft.com/office/drawing/2014/main" id="{404A6BA6-536F-4CBA-D549-5D301006D664}"/>
                  </a:ext>
                </a:extLst>
              </p:cNvPr>
              <p:cNvSpPr/>
              <p:nvPr/>
            </p:nvSpPr>
            <p:spPr>
              <a:xfrm>
                <a:off x="751114" y="4430486"/>
                <a:ext cx="1023257" cy="1023257"/>
              </a:xfrm>
              <a:prstGeom prst="rect">
                <a:avLst/>
              </a:prstGeom>
              <a:solidFill>
                <a:srgbClr val="8562E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BB39385C-2B31-0CFD-8A53-5157C1984E27}"/>
                  </a:ext>
                </a:extLst>
              </p:cNvPr>
              <p:cNvSpPr/>
              <p:nvPr/>
            </p:nvSpPr>
            <p:spPr>
              <a:xfrm>
                <a:off x="825499" y="4511674"/>
                <a:ext cx="873125" cy="885825"/>
              </a:xfrm>
              <a:prstGeom prst="ellipse">
                <a:avLst/>
              </a:prstGeom>
              <a:solidFill>
                <a:srgbClr val="8562E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21" name="ZoneTexte 20">
              <a:extLst>
                <a:ext uri="{FF2B5EF4-FFF2-40B4-BE49-F238E27FC236}">
                  <a16:creationId xmlns:a16="http://schemas.microsoft.com/office/drawing/2014/main" id="{554EF015-D786-C087-F27B-7C89F296FF0C}"/>
                </a:ext>
              </a:extLst>
            </p:cNvPr>
            <p:cNvSpPr txBox="1"/>
            <p:nvPr/>
          </p:nvSpPr>
          <p:spPr>
            <a:xfrm>
              <a:off x="1185135" y="5629595"/>
              <a:ext cx="370551" cy="369332"/>
            </a:xfrm>
            <a:prstGeom prst="rect">
              <a:avLst/>
            </a:prstGeom>
            <a:noFill/>
          </p:spPr>
          <p:txBody>
            <a:bodyPr wrap="none" rtlCol="0">
              <a:spAutoFit/>
            </a:bodyPr>
            <a:lstStyle/>
            <a:p>
              <a:pPr algn="ctr"/>
              <a:r>
                <a:rPr lang="fr-FR" sz="1800" b="1" dirty="0">
                  <a:solidFill>
                    <a:schemeClr val="bg1"/>
                  </a:solidFill>
                </a:rPr>
                <a:t>K</a:t>
              </a:r>
              <a:r>
                <a:rPr lang="fr-FR" b="1" baseline="-25000" dirty="0">
                  <a:solidFill>
                    <a:schemeClr val="bg1"/>
                  </a:solidFill>
                </a:rPr>
                <a:t>s</a:t>
              </a:r>
              <a:endParaRPr lang="fr-FR" sz="1800" b="1" baseline="-25000" dirty="0">
                <a:solidFill>
                  <a:schemeClr val="bg1"/>
                </a:solidFill>
              </a:endParaRPr>
            </a:p>
          </p:txBody>
        </p:sp>
      </p:grpSp>
    </p:spTree>
    <p:extLst>
      <p:ext uri="{BB962C8B-B14F-4D97-AF65-F5344CB8AC3E}">
        <p14:creationId xmlns:p14="http://schemas.microsoft.com/office/powerpoint/2010/main" val="2933488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110" name="ZoneTexte 109">
            <a:extLst>
              <a:ext uri="{FF2B5EF4-FFF2-40B4-BE49-F238E27FC236}">
                <a16:creationId xmlns:a16="http://schemas.microsoft.com/office/drawing/2014/main" id="{900FB4D7-F8BB-B386-6F3C-94E89A7B9435}"/>
              </a:ext>
            </a:extLst>
          </p:cNvPr>
          <p:cNvSpPr txBox="1"/>
          <p:nvPr/>
        </p:nvSpPr>
        <p:spPr>
          <a:xfrm>
            <a:off x="367989" y="4914511"/>
            <a:ext cx="8408021" cy="1754326"/>
          </a:xfrm>
          <a:prstGeom prst="rect">
            <a:avLst/>
          </a:prstGeom>
          <a:noFill/>
        </p:spPr>
        <p:txBody>
          <a:bodyPr wrap="square" rtlCol="0">
            <a:spAutoFit/>
          </a:bodyPr>
          <a:lstStyle/>
          <a:p>
            <a:r>
              <a:rPr lang="fr-FR" b="1" dirty="0"/>
              <a:t>La réduction des périodes réfractaire et supernormale dans le</a:t>
            </a:r>
            <a:br>
              <a:rPr lang="fr-FR" b="1" dirty="0"/>
            </a:br>
            <a:r>
              <a:rPr lang="fr-FR" b="1" dirty="0">
                <a:solidFill>
                  <a:srgbClr val="FF0000"/>
                </a:solidFill>
              </a:rPr>
              <a:t>CMT1a</a:t>
            </a:r>
            <a:r>
              <a:rPr lang="fr-FR" b="1" dirty="0"/>
              <a:t> et la </a:t>
            </a:r>
            <a:r>
              <a:rPr lang="fr-FR" b="1" dirty="0">
                <a:solidFill>
                  <a:srgbClr val="FF0000"/>
                </a:solidFill>
              </a:rPr>
              <a:t>PRNC</a:t>
            </a:r>
            <a:r>
              <a:rPr lang="fr-FR" b="1" dirty="0"/>
              <a:t> traduit les </a:t>
            </a:r>
            <a:r>
              <a:rPr lang="fr-FR" b="1" dirty="0">
                <a:solidFill>
                  <a:srgbClr val="00B050"/>
                </a:solidFill>
              </a:rPr>
              <a:t>propriétés passives de la membrane </a:t>
            </a:r>
            <a:r>
              <a:rPr lang="fr-FR" b="1" dirty="0">
                <a:solidFill>
                  <a:srgbClr val="00B0F0"/>
                </a:solidFill>
              </a:rPr>
              <a:t>(Kiernan </a:t>
            </a:r>
            <a:r>
              <a:rPr lang="fr-FR" b="1" i="1" dirty="0">
                <a:solidFill>
                  <a:srgbClr val="00B0F0"/>
                </a:solidFill>
              </a:rPr>
              <a:t>et al.</a:t>
            </a:r>
            <a:r>
              <a:rPr lang="fr-FR" b="1" dirty="0">
                <a:solidFill>
                  <a:srgbClr val="00B0F0"/>
                </a:solidFill>
              </a:rPr>
              <a:t>, 2019)</a:t>
            </a:r>
          </a:p>
          <a:p>
            <a:endParaRPr lang="fr-FR" b="1" dirty="0">
              <a:solidFill>
                <a:srgbClr val="00B0F0"/>
              </a:solidFill>
            </a:endParaRPr>
          </a:p>
          <a:p>
            <a:r>
              <a:rPr lang="fr-FR" b="1" dirty="0"/>
              <a:t>Dans la </a:t>
            </a:r>
            <a:r>
              <a:rPr lang="fr-FR" b="1" dirty="0">
                <a:solidFill>
                  <a:srgbClr val="FF0000"/>
                </a:solidFill>
              </a:rPr>
              <a:t>MMN</a:t>
            </a:r>
            <a:r>
              <a:rPr lang="fr-FR" b="1" dirty="0"/>
              <a:t>, majoration de la période supernormale distalement </a:t>
            </a:r>
            <a:br>
              <a:rPr lang="fr-FR" b="1" dirty="0"/>
            </a:br>
            <a:r>
              <a:rPr lang="fr-FR" b="1" dirty="0"/>
              <a:t>aux BC traduisant l’hyperpolarisation axonale en relation avec </a:t>
            </a:r>
            <a:br>
              <a:rPr lang="fr-FR" b="1" dirty="0"/>
            </a:br>
            <a:r>
              <a:rPr lang="fr-FR" b="1" dirty="0"/>
              <a:t>l’hyperactivation des pompes Na/K ATPase ? </a:t>
            </a:r>
            <a:r>
              <a:rPr lang="fr-FR" b="1" dirty="0">
                <a:solidFill>
                  <a:srgbClr val="00B0F0"/>
                </a:solidFill>
              </a:rPr>
              <a:t>(Kiernan </a:t>
            </a:r>
            <a:r>
              <a:rPr lang="fr-FR" b="1" i="1" dirty="0">
                <a:solidFill>
                  <a:srgbClr val="00B0F0"/>
                </a:solidFill>
              </a:rPr>
              <a:t>et al.</a:t>
            </a:r>
            <a:r>
              <a:rPr lang="fr-FR" b="1" dirty="0">
                <a:solidFill>
                  <a:srgbClr val="00B0F0"/>
                </a:solidFill>
              </a:rPr>
              <a:t>, 2002) </a:t>
            </a:r>
          </a:p>
        </p:txBody>
      </p:sp>
      <p:graphicFrame>
        <p:nvGraphicFramePr>
          <p:cNvPr id="2" name="Tableau 7">
            <a:extLst>
              <a:ext uri="{FF2B5EF4-FFF2-40B4-BE49-F238E27FC236}">
                <a16:creationId xmlns:a16="http://schemas.microsoft.com/office/drawing/2014/main" id="{2363B183-22FB-9523-DF15-D27410BDADC9}"/>
              </a:ext>
            </a:extLst>
          </p:cNvPr>
          <p:cNvGraphicFramePr>
            <a:graphicFrameLocks noGrp="1"/>
          </p:cNvGraphicFramePr>
          <p:nvPr>
            <p:extLst>
              <p:ext uri="{D42A27DB-BD31-4B8C-83A1-F6EECF244321}">
                <p14:modId xmlns:p14="http://schemas.microsoft.com/office/powerpoint/2010/main" val="1213302725"/>
              </p:ext>
            </p:extLst>
          </p:nvPr>
        </p:nvGraphicFramePr>
        <p:xfrm>
          <a:off x="701039" y="1342479"/>
          <a:ext cx="7741919" cy="3403600"/>
        </p:xfrm>
        <a:graphic>
          <a:graphicData uri="http://schemas.openxmlformats.org/drawingml/2006/table">
            <a:tbl>
              <a:tblPr firstRow="1" bandRow="1">
                <a:tableStyleId>{5C22544A-7EE6-4342-B048-85BDC9FD1C3A}</a:tableStyleId>
              </a:tblPr>
              <a:tblGrid>
                <a:gridCol w="2256382">
                  <a:extLst>
                    <a:ext uri="{9D8B030D-6E8A-4147-A177-3AD203B41FA5}">
                      <a16:colId xmlns:a16="http://schemas.microsoft.com/office/drawing/2014/main" val="2219038364"/>
                    </a:ext>
                  </a:extLst>
                </a:gridCol>
                <a:gridCol w="3490510">
                  <a:extLst>
                    <a:ext uri="{9D8B030D-6E8A-4147-A177-3AD203B41FA5}">
                      <a16:colId xmlns:a16="http://schemas.microsoft.com/office/drawing/2014/main" val="3838008867"/>
                    </a:ext>
                  </a:extLst>
                </a:gridCol>
                <a:gridCol w="1995027">
                  <a:extLst>
                    <a:ext uri="{9D8B030D-6E8A-4147-A177-3AD203B41FA5}">
                      <a16:colId xmlns:a16="http://schemas.microsoft.com/office/drawing/2014/main" val="405765875"/>
                    </a:ext>
                  </a:extLst>
                </a:gridCol>
              </a:tblGrid>
              <a:tr h="370840">
                <a:tc>
                  <a:txBody>
                    <a:bodyPr/>
                    <a:lstStyle/>
                    <a:p>
                      <a:endParaRPr lang="fr-FR" dirty="0"/>
                    </a:p>
                  </a:txBody>
                  <a:tcPr/>
                </a:tc>
                <a:tc>
                  <a:txBody>
                    <a:bodyPr/>
                    <a:lstStyle/>
                    <a:p>
                      <a:pPr algn="ctr"/>
                      <a:r>
                        <a:rPr lang="fr-FR" dirty="0"/>
                        <a:t>Période réfractaire</a:t>
                      </a:r>
                    </a:p>
                  </a:txBody>
                  <a:tcPr/>
                </a:tc>
                <a:tc>
                  <a:txBody>
                    <a:bodyPr/>
                    <a:lstStyle/>
                    <a:p>
                      <a:pPr algn="ctr"/>
                      <a:r>
                        <a:rPr lang="fr-FR" dirty="0"/>
                        <a:t>Période supernormale</a:t>
                      </a:r>
                    </a:p>
                  </a:txBody>
                  <a:tcPr/>
                </a:tc>
                <a:extLst>
                  <a:ext uri="{0D108BD9-81ED-4DB2-BD59-A6C34878D82A}">
                    <a16:rowId xmlns:a16="http://schemas.microsoft.com/office/drawing/2014/main" val="2674245796"/>
                  </a:ext>
                </a:extLst>
              </a:tr>
              <a:tr h="370840">
                <a:tc>
                  <a:txBody>
                    <a:bodyPr/>
                    <a:lstStyle/>
                    <a:p>
                      <a:r>
                        <a:rPr lang="fr-FR" b="1" dirty="0">
                          <a:solidFill>
                            <a:schemeClr val="tx1"/>
                          </a:solidFill>
                        </a:rPr>
                        <a:t>Dépolarisation</a:t>
                      </a:r>
                      <a:r>
                        <a:rPr lang="fr-FR" b="1" dirty="0">
                          <a:solidFill>
                            <a:srgbClr val="FF0000"/>
                          </a:solidFill>
                        </a:rPr>
                        <a:t>/</a:t>
                      </a:r>
                      <a:br>
                        <a:rPr lang="fr-FR" b="1" dirty="0">
                          <a:solidFill>
                            <a:srgbClr val="FF0000"/>
                          </a:solidFill>
                        </a:rPr>
                      </a:br>
                      <a:r>
                        <a:rPr lang="fr-FR" b="1" dirty="0">
                          <a:solidFill>
                            <a:srgbClr val="FF0000"/>
                          </a:solidFill>
                        </a:rPr>
                        <a:t>ischémie</a:t>
                      </a:r>
                    </a:p>
                  </a:txBody>
                  <a:tcPr/>
                </a:tc>
                <a:tc>
                  <a:txBody>
                    <a:bodyPr/>
                    <a:lstStyle/>
                    <a:p>
                      <a:pPr algn="ctr"/>
                      <a:r>
                        <a:rPr lang="fr-FR" b="0" dirty="0"/>
                        <a:t>augmentée</a:t>
                      </a:r>
                    </a:p>
                    <a:p>
                      <a:pPr algn="ctr"/>
                      <a:r>
                        <a:rPr lang="fr-FR" b="0" dirty="0"/>
                        <a:t> </a:t>
                      </a:r>
                    </a:p>
                  </a:txBody>
                  <a:tcPr/>
                </a:tc>
                <a:tc>
                  <a:txBody>
                    <a:bodyPr/>
                    <a:lstStyle/>
                    <a:p>
                      <a:pPr algn="ctr"/>
                      <a:r>
                        <a:rPr lang="fr-FR" b="0" dirty="0"/>
                        <a:t>réduite</a:t>
                      </a:r>
                    </a:p>
                  </a:txBody>
                  <a:tcPr/>
                </a:tc>
                <a:extLst>
                  <a:ext uri="{0D108BD9-81ED-4DB2-BD59-A6C34878D82A}">
                    <a16:rowId xmlns:a16="http://schemas.microsoft.com/office/drawing/2014/main" val="3680778350"/>
                  </a:ext>
                </a:extLst>
              </a:tr>
              <a:tr h="370840">
                <a:tc>
                  <a:txBody>
                    <a:bodyPr/>
                    <a:lstStyle/>
                    <a:p>
                      <a:r>
                        <a:rPr lang="fr-FR" b="1" dirty="0">
                          <a:solidFill>
                            <a:schemeClr val="tx1"/>
                          </a:solidFill>
                        </a:rPr>
                        <a:t>Hyperpolarisation</a:t>
                      </a:r>
                      <a:r>
                        <a:rPr lang="fr-FR" b="1" dirty="0">
                          <a:solidFill>
                            <a:srgbClr val="FF0000"/>
                          </a:solidFill>
                        </a:rPr>
                        <a:t>/</a:t>
                      </a:r>
                      <a:br>
                        <a:rPr lang="fr-FR" b="1" dirty="0">
                          <a:solidFill>
                            <a:srgbClr val="FF0000"/>
                          </a:solidFill>
                        </a:rPr>
                      </a:br>
                      <a:r>
                        <a:rPr lang="fr-FR" b="1" dirty="0">
                          <a:solidFill>
                            <a:srgbClr val="FF0000"/>
                          </a:solidFill>
                        </a:rPr>
                        <a:t>post-ischémie</a:t>
                      </a:r>
                    </a:p>
                  </a:txBody>
                  <a:tcPr/>
                </a:tc>
                <a:tc>
                  <a:txBody>
                    <a:bodyPr/>
                    <a:lstStyle/>
                    <a:p>
                      <a:pPr algn="ctr"/>
                      <a:r>
                        <a:rPr lang="fr-FR" b="0" dirty="0"/>
                        <a:t>réduite</a:t>
                      </a:r>
                      <a:br>
                        <a:rPr lang="fr-FR" b="0" dirty="0"/>
                      </a:br>
                      <a:endParaRPr lang="fr-FR" b="0" dirty="0"/>
                    </a:p>
                  </a:txBody>
                  <a:tcPr/>
                </a:tc>
                <a:tc>
                  <a:txBody>
                    <a:bodyPr/>
                    <a:lstStyle/>
                    <a:p>
                      <a:pPr algn="ctr"/>
                      <a:r>
                        <a:rPr lang="fr-FR" b="0" dirty="0"/>
                        <a:t>augmentée</a:t>
                      </a:r>
                    </a:p>
                  </a:txBody>
                  <a:tcPr/>
                </a:tc>
                <a:extLst>
                  <a:ext uri="{0D108BD9-81ED-4DB2-BD59-A6C34878D82A}">
                    <a16:rowId xmlns:a16="http://schemas.microsoft.com/office/drawing/2014/main" val="1027837870"/>
                  </a:ext>
                </a:extLst>
              </a:tr>
              <a:tr h="370840">
                <a:tc>
                  <a:txBody>
                    <a:bodyPr/>
                    <a:lstStyle/>
                    <a:p>
                      <a:r>
                        <a:rPr lang="fr-FR" b="1" dirty="0">
                          <a:solidFill>
                            <a:srgbClr val="FF0000"/>
                          </a:solidFill>
                        </a:rPr>
                        <a:t>SLA</a:t>
                      </a:r>
                    </a:p>
                  </a:txBody>
                  <a:tcPr/>
                </a:tc>
                <a:tc>
                  <a:txBody>
                    <a:bodyPr/>
                    <a:lstStyle/>
                    <a:p>
                      <a:pPr algn="ctr"/>
                      <a:r>
                        <a:rPr lang="fr-FR" b="0" dirty="0"/>
                        <a:t>réduite</a:t>
                      </a:r>
                    </a:p>
                  </a:txBody>
                  <a:tcPr/>
                </a:tc>
                <a:tc>
                  <a:txBody>
                    <a:bodyPr/>
                    <a:lstStyle/>
                    <a:p>
                      <a:pPr algn="ctr"/>
                      <a:r>
                        <a:rPr lang="fr-FR" b="0" dirty="0"/>
                        <a:t>augmentée</a:t>
                      </a:r>
                    </a:p>
                  </a:txBody>
                  <a:tcPr/>
                </a:tc>
                <a:extLst>
                  <a:ext uri="{0D108BD9-81ED-4DB2-BD59-A6C34878D82A}">
                    <a16:rowId xmlns:a16="http://schemas.microsoft.com/office/drawing/2014/main" val="1795616916"/>
                  </a:ext>
                </a:extLst>
              </a:tr>
              <a:tr h="370840">
                <a:tc>
                  <a:txBody>
                    <a:bodyPr/>
                    <a:lstStyle/>
                    <a:p>
                      <a:r>
                        <a:rPr lang="fr-FR" b="1" dirty="0">
                          <a:solidFill>
                            <a:srgbClr val="FF0000"/>
                          </a:solidFill>
                        </a:rPr>
                        <a:t>CMT1a</a:t>
                      </a:r>
                    </a:p>
                  </a:txBody>
                  <a:tcPr/>
                </a:tc>
                <a:tc>
                  <a:txBody>
                    <a:bodyPr/>
                    <a:lstStyle/>
                    <a:p>
                      <a:pPr algn="ctr"/>
                      <a:r>
                        <a:rPr lang="fr-FR" b="1" dirty="0">
                          <a:solidFill>
                            <a:srgbClr val="00B050"/>
                          </a:solidFill>
                        </a:rPr>
                        <a:t>réduite</a:t>
                      </a:r>
                    </a:p>
                  </a:txBody>
                  <a:tcPr/>
                </a:tc>
                <a:tc>
                  <a:txBody>
                    <a:bodyPr/>
                    <a:lstStyle/>
                    <a:p>
                      <a:pPr algn="ctr"/>
                      <a:r>
                        <a:rPr lang="fr-FR" b="1" dirty="0">
                          <a:solidFill>
                            <a:srgbClr val="00B050"/>
                          </a:solidFill>
                        </a:rPr>
                        <a:t>réduite</a:t>
                      </a:r>
                    </a:p>
                  </a:txBody>
                  <a:tcPr/>
                </a:tc>
                <a:extLst>
                  <a:ext uri="{0D108BD9-81ED-4DB2-BD59-A6C34878D82A}">
                    <a16:rowId xmlns:a16="http://schemas.microsoft.com/office/drawing/2014/main" val="3289987553"/>
                  </a:ext>
                </a:extLst>
              </a:tr>
              <a:tr h="370840">
                <a:tc>
                  <a:txBody>
                    <a:bodyPr/>
                    <a:lstStyle/>
                    <a:p>
                      <a:r>
                        <a:rPr lang="fr-FR" b="1" dirty="0">
                          <a:solidFill>
                            <a:srgbClr val="FF0000"/>
                          </a:solidFill>
                        </a:rPr>
                        <a:t>AMAN</a:t>
                      </a:r>
                    </a:p>
                  </a:txBody>
                  <a:tcPr/>
                </a:tc>
                <a:tc>
                  <a:txBody>
                    <a:bodyPr/>
                    <a:lstStyle/>
                    <a:p>
                      <a:pPr algn="ctr"/>
                      <a:r>
                        <a:rPr lang="fr-FR" b="0" dirty="0"/>
                        <a:t>augmentée</a:t>
                      </a:r>
                    </a:p>
                  </a:txBody>
                  <a:tcPr/>
                </a:tc>
                <a:tc>
                  <a:txBody>
                    <a:bodyPr/>
                    <a:lstStyle/>
                    <a:p>
                      <a:pPr algn="ctr"/>
                      <a:r>
                        <a:rPr lang="fr-FR" b="0" dirty="0"/>
                        <a:t>réduite</a:t>
                      </a:r>
                    </a:p>
                  </a:txBody>
                  <a:tcPr/>
                </a:tc>
                <a:extLst>
                  <a:ext uri="{0D108BD9-81ED-4DB2-BD59-A6C34878D82A}">
                    <a16:rowId xmlns:a16="http://schemas.microsoft.com/office/drawing/2014/main" val="1729732516"/>
                  </a:ext>
                </a:extLst>
              </a:tr>
              <a:tr h="370840">
                <a:tc>
                  <a:txBody>
                    <a:bodyPr/>
                    <a:lstStyle/>
                    <a:p>
                      <a:r>
                        <a:rPr lang="fr-FR" b="1" dirty="0">
                          <a:solidFill>
                            <a:srgbClr val="FF0000"/>
                          </a:solidFill>
                        </a:rPr>
                        <a:t>PRNC</a:t>
                      </a:r>
                    </a:p>
                  </a:txBody>
                  <a:tcPr/>
                </a:tc>
                <a:tc>
                  <a:txBody>
                    <a:bodyPr/>
                    <a:lstStyle/>
                    <a:p>
                      <a:pPr algn="ctr"/>
                      <a:r>
                        <a:rPr lang="fr-FR" b="1" dirty="0">
                          <a:solidFill>
                            <a:srgbClr val="00B050"/>
                          </a:solidFill>
                        </a:rPr>
                        <a:t>réduite</a:t>
                      </a:r>
                    </a:p>
                  </a:txBody>
                  <a:tcPr/>
                </a:tc>
                <a:tc>
                  <a:txBody>
                    <a:bodyPr/>
                    <a:lstStyle/>
                    <a:p>
                      <a:pPr algn="ctr"/>
                      <a:r>
                        <a:rPr lang="fr-FR" b="1" dirty="0">
                          <a:solidFill>
                            <a:srgbClr val="00B050"/>
                          </a:solidFill>
                        </a:rPr>
                        <a:t>réduite</a:t>
                      </a:r>
                    </a:p>
                  </a:txBody>
                  <a:tcPr/>
                </a:tc>
                <a:extLst>
                  <a:ext uri="{0D108BD9-81ED-4DB2-BD59-A6C34878D82A}">
                    <a16:rowId xmlns:a16="http://schemas.microsoft.com/office/drawing/2014/main" val="4050882595"/>
                  </a:ext>
                </a:extLst>
              </a:tr>
            </a:tbl>
          </a:graphicData>
        </a:graphic>
      </p:graphicFrame>
      <p:sp>
        <p:nvSpPr>
          <p:cNvPr id="3" name="TextBox 7">
            <a:extLst>
              <a:ext uri="{FF2B5EF4-FFF2-40B4-BE49-F238E27FC236}">
                <a16:creationId xmlns:a16="http://schemas.microsoft.com/office/drawing/2014/main" id="{30DC905E-EF8E-3C4C-6DD0-DC07B493A82A}"/>
              </a:ext>
            </a:extLst>
          </p:cNvPr>
          <p:cNvSpPr txBox="1"/>
          <p:nvPr/>
        </p:nvSpPr>
        <p:spPr>
          <a:xfrm>
            <a:off x="0" y="18916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spTree>
    <p:extLst>
      <p:ext uri="{BB962C8B-B14F-4D97-AF65-F5344CB8AC3E}">
        <p14:creationId xmlns:p14="http://schemas.microsoft.com/office/powerpoint/2010/main" val="3908053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18916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grpSp>
        <p:nvGrpSpPr>
          <p:cNvPr id="11" name="Groupe 10">
            <a:extLst>
              <a:ext uri="{FF2B5EF4-FFF2-40B4-BE49-F238E27FC236}">
                <a16:creationId xmlns:a16="http://schemas.microsoft.com/office/drawing/2014/main" id="{3CC800D5-68DF-6B0B-F378-F9CFF8407FB2}"/>
              </a:ext>
            </a:extLst>
          </p:cNvPr>
          <p:cNvGrpSpPr/>
          <p:nvPr/>
        </p:nvGrpSpPr>
        <p:grpSpPr>
          <a:xfrm>
            <a:off x="1743456" y="2696417"/>
            <a:ext cx="6510528" cy="3972420"/>
            <a:chOff x="3319814" y="2696417"/>
            <a:chExt cx="3104315" cy="2130507"/>
          </a:xfrm>
        </p:grpSpPr>
        <p:sp>
          <p:nvSpPr>
            <p:cNvPr id="9" name="Rectangle 8">
              <a:extLst>
                <a:ext uri="{FF2B5EF4-FFF2-40B4-BE49-F238E27FC236}">
                  <a16:creationId xmlns:a16="http://schemas.microsoft.com/office/drawing/2014/main" id="{CAC4222B-7908-E15D-8F02-4124587839D2}"/>
                </a:ext>
              </a:extLst>
            </p:cNvPr>
            <p:cNvSpPr/>
            <p:nvPr/>
          </p:nvSpPr>
          <p:spPr>
            <a:xfrm>
              <a:off x="3319814" y="2696417"/>
              <a:ext cx="3057339" cy="213050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0" name="Graphique 9">
              <a:extLst>
                <a:ext uri="{FF2B5EF4-FFF2-40B4-BE49-F238E27FC236}">
                  <a16:creationId xmlns:a16="http://schemas.microsoft.com/office/drawing/2014/main" id="{1CCF5C7F-FAF5-5FDD-F482-F003269BBE56}"/>
                </a:ext>
              </a:extLst>
            </p:cNvPr>
            <p:cNvGraphicFramePr>
              <a:graphicFrameLocks/>
            </p:cNvGraphicFramePr>
            <p:nvPr>
              <p:extLst>
                <p:ext uri="{D42A27DB-BD31-4B8C-83A1-F6EECF244321}">
                  <p14:modId xmlns:p14="http://schemas.microsoft.com/office/powerpoint/2010/main" val="1728355748"/>
                </p:ext>
              </p:extLst>
            </p:nvPr>
          </p:nvGraphicFramePr>
          <p:xfrm>
            <a:off x="3319814" y="3237403"/>
            <a:ext cx="3104315" cy="1503548"/>
          </p:xfrm>
          <a:graphic>
            <a:graphicData uri="http://schemas.openxmlformats.org/drawingml/2006/chart">
              <c:chart xmlns:c="http://schemas.openxmlformats.org/drawingml/2006/chart" xmlns:r="http://schemas.openxmlformats.org/officeDocument/2006/relationships" r:id="rId2"/>
            </a:graphicData>
          </a:graphic>
        </p:graphicFrame>
      </p:grpSp>
      <p:sp>
        <p:nvSpPr>
          <p:cNvPr id="14" name="ZoneTexte 13">
            <a:extLst>
              <a:ext uri="{FF2B5EF4-FFF2-40B4-BE49-F238E27FC236}">
                <a16:creationId xmlns:a16="http://schemas.microsoft.com/office/drawing/2014/main" id="{91C208EB-43C6-E3A6-22B9-03207FE67134}"/>
              </a:ext>
            </a:extLst>
          </p:cNvPr>
          <p:cNvSpPr txBox="1"/>
          <p:nvPr/>
        </p:nvSpPr>
        <p:spPr>
          <a:xfrm>
            <a:off x="566928" y="1567770"/>
            <a:ext cx="1493520" cy="523220"/>
          </a:xfrm>
          <a:prstGeom prst="rect">
            <a:avLst/>
          </a:prstGeom>
          <a:noFill/>
        </p:spPr>
        <p:txBody>
          <a:bodyPr wrap="square">
            <a:spAutoFit/>
          </a:bodyPr>
          <a:lstStyle/>
          <a:p>
            <a:r>
              <a:rPr lang="fr-FR" sz="2800" dirty="0">
                <a:solidFill>
                  <a:srgbClr val="FF0000"/>
                </a:solidFill>
                <a:latin typeface="ComicSansMS" panose="030F0702030302020204" pitchFamily="66" charset="0"/>
              </a:rPr>
              <a:t>CMT1a </a:t>
            </a:r>
            <a:endParaRPr lang="fr-FR" sz="2800" dirty="0">
              <a:solidFill>
                <a:srgbClr val="FF0000"/>
              </a:solidFill>
            </a:endParaRPr>
          </a:p>
        </p:txBody>
      </p:sp>
      <p:sp>
        <p:nvSpPr>
          <p:cNvPr id="15" name="ZoneTexte 14">
            <a:extLst>
              <a:ext uri="{FF2B5EF4-FFF2-40B4-BE49-F238E27FC236}">
                <a16:creationId xmlns:a16="http://schemas.microsoft.com/office/drawing/2014/main" id="{9BEE718A-9F3D-BE63-CD47-58DC983E5DC1}"/>
              </a:ext>
            </a:extLst>
          </p:cNvPr>
          <p:cNvSpPr txBox="1"/>
          <p:nvPr/>
        </p:nvSpPr>
        <p:spPr>
          <a:xfrm>
            <a:off x="2060448" y="2838071"/>
            <a:ext cx="5766816" cy="954107"/>
          </a:xfrm>
          <a:prstGeom prst="rect">
            <a:avLst/>
          </a:prstGeom>
          <a:noFill/>
        </p:spPr>
        <p:txBody>
          <a:bodyPr wrap="square">
            <a:spAutoFit/>
          </a:bodyPr>
          <a:lstStyle/>
          <a:p>
            <a:r>
              <a:rPr lang="fr-FR" sz="2800" dirty="0">
                <a:latin typeface="ComicSansMS" panose="030F0702030302020204" pitchFamily="66" charset="0"/>
              </a:rPr>
              <a:t>Période réfractaire réduite</a:t>
            </a:r>
          </a:p>
          <a:p>
            <a:r>
              <a:rPr lang="fr-FR" sz="2800" dirty="0">
                <a:latin typeface="ComicSansMS" panose="030F0702030302020204" pitchFamily="66" charset="0"/>
              </a:rPr>
              <a:t>Période supernormale réduite</a:t>
            </a:r>
            <a:endParaRPr lang="fr-FR" sz="2800" dirty="0"/>
          </a:p>
        </p:txBody>
      </p:sp>
    </p:spTree>
    <p:extLst>
      <p:ext uri="{BB962C8B-B14F-4D97-AF65-F5344CB8AC3E}">
        <p14:creationId xmlns:p14="http://schemas.microsoft.com/office/powerpoint/2010/main" val="3412306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EBE1857-0155-1AAE-B99A-F54DF8810984}"/>
              </a:ext>
            </a:extLst>
          </p:cNvPr>
          <p:cNvSpPr/>
          <p:nvPr/>
        </p:nvSpPr>
        <p:spPr>
          <a:xfrm>
            <a:off x="0" y="2462784"/>
            <a:ext cx="9144000" cy="330813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18916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graphicFrame>
        <p:nvGraphicFramePr>
          <p:cNvPr id="2" name="Graphique 1">
            <a:extLst>
              <a:ext uri="{FF2B5EF4-FFF2-40B4-BE49-F238E27FC236}">
                <a16:creationId xmlns:a16="http://schemas.microsoft.com/office/drawing/2014/main" id="{A6A14DC8-D2DF-674F-23CA-0749A0F761D3}"/>
              </a:ext>
            </a:extLst>
          </p:cNvPr>
          <p:cNvGraphicFramePr>
            <a:graphicFrameLocks/>
          </p:cNvGraphicFramePr>
          <p:nvPr>
            <p:extLst>
              <p:ext uri="{D42A27DB-BD31-4B8C-83A1-F6EECF244321}">
                <p14:modId xmlns:p14="http://schemas.microsoft.com/office/powerpoint/2010/main" val="3152670148"/>
              </p:ext>
            </p:extLst>
          </p:nvPr>
        </p:nvGraphicFramePr>
        <p:xfrm>
          <a:off x="6276605" y="2555809"/>
          <a:ext cx="3047595" cy="15580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Graphique 3">
            <a:extLst>
              <a:ext uri="{FF2B5EF4-FFF2-40B4-BE49-F238E27FC236}">
                <a16:creationId xmlns:a16="http://schemas.microsoft.com/office/drawing/2014/main" id="{05031390-9551-371B-B376-ED16F70E0D71}"/>
              </a:ext>
            </a:extLst>
          </p:cNvPr>
          <p:cNvGraphicFramePr>
            <a:graphicFrameLocks/>
          </p:cNvGraphicFramePr>
          <p:nvPr>
            <p:extLst>
              <p:ext uri="{D42A27DB-BD31-4B8C-83A1-F6EECF244321}">
                <p14:modId xmlns:p14="http://schemas.microsoft.com/office/powerpoint/2010/main" val="2795116153"/>
              </p:ext>
            </p:extLst>
          </p:nvPr>
        </p:nvGraphicFramePr>
        <p:xfrm>
          <a:off x="3071291" y="2587457"/>
          <a:ext cx="3328748" cy="15917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aphique 4">
            <a:extLst>
              <a:ext uri="{FF2B5EF4-FFF2-40B4-BE49-F238E27FC236}">
                <a16:creationId xmlns:a16="http://schemas.microsoft.com/office/drawing/2014/main" id="{79864876-6882-72EB-8C19-81EC9EAB40F6}"/>
              </a:ext>
            </a:extLst>
          </p:cNvPr>
          <p:cNvGraphicFramePr>
            <a:graphicFrameLocks/>
          </p:cNvGraphicFramePr>
          <p:nvPr>
            <p:extLst>
              <p:ext uri="{D42A27DB-BD31-4B8C-83A1-F6EECF244321}">
                <p14:modId xmlns:p14="http://schemas.microsoft.com/office/powerpoint/2010/main" val="1953321967"/>
              </p:ext>
            </p:extLst>
          </p:nvPr>
        </p:nvGraphicFramePr>
        <p:xfrm>
          <a:off x="-50282" y="2555809"/>
          <a:ext cx="3328748" cy="1623381"/>
        </p:xfrm>
        <a:graphic>
          <a:graphicData uri="http://schemas.openxmlformats.org/drawingml/2006/chart">
            <c:chart xmlns:c="http://schemas.openxmlformats.org/drawingml/2006/chart" xmlns:r="http://schemas.openxmlformats.org/officeDocument/2006/relationships" r:id="rId4"/>
          </a:graphicData>
        </a:graphic>
      </p:graphicFrame>
      <p:sp>
        <p:nvSpPr>
          <p:cNvPr id="6" name="ZoneTexte 5">
            <a:extLst>
              <a:ext uri="{FF2B5EF4-FFF2-40B4-BE49-F238E27FC236}">
                <a16:creationId xmlns:a16="http://schemas.microsoft.com/office/drawing/2014/main" id="{93BFE92E-8BC6-03FC-EBE0-C56AE35EB235}"/>
              </a:ext>
            </a:extLst>
          </p:cNvPr>
          <p:cNvSpPr txBox="1"/>
          <p:nvPr/>
        </p:nvSpPr>
        <p:spPr>
          <a:xfrm>
            <a:off x="2492667" y="2788129"/>
            <a:ext cx="492443" cy="369332"/>
          </a:xfrm>
          <a:prstGeom prst="rect">
            <a:avLst/>
          </a:prstGeom>
          <a:noFill/>
        </p:spPr>
        <p:txBody>
          <a:bodyPr wrap="none" rtlCol="0">
            <a:spAutoFit/>
          </a:bodyPr>
          <a:lstStyle/>
          <a:p>
            <a:r>
              <a:rPr lang="fr-FR" dirty="0"/>
              <a:t>J10</a:t>
            </a:r>
          </a:p>
        </p:txBody>
      </p:sp>
      <p:sp>
        <p:nvSpPr>
          <p:cNvPr id="7" name="ZoneTexte 6">
            <a:extLst>
              <a:ext uri="{FF2B5EF4-FFF2-40B4-BE49-F238E27FC236}">
                <a16:creationId xmlns:a16="http://schemas.microsoft.com/office/drawing/2014/main" id="{30DA1F16-7238-F8E8-7BDD-679ABCA4D9FB}"/>
              </a:ext>
            </a:extLst>
          </p:cNvPr>
          <p:cNvSpPr txBox="1"/>
          <p:nvPr/>
        </p:nvSpPr>
        <p:spPr>
          <a:xfrm>
            <a:off x="5521646" y="2788129"/>
            <a:ext cx="498855" cy="369332"/>
          </a:xfrm>
          <a:prstGeom prst="rect">
            <a:avLst/>
          </a:prstGeom>
          <a:noFill/>
        </p:spPr>
        <p:txBody>
          <a:bodyPr wrap="none" rtlCol="0">
            <a:spAutoFit/>
          </a:bodyPr>
          <a:lstStyle/>
          <a:p>
            <a:r>
              <a:rPr lang="fr-FR" dirty="0"/>
              <a:t>M1</a:t>
            </a:r>
          </a:p>
        </p:txBody>
      </p:sp>
      <p:sp>
        <p:nvSpPr>
          <p:cNvPr id="8" name="ZoneTexte 7">
            <a:extLst>
              <a:ext uri="{FF2B5EF4-FFF2-40B4-BE49-F238E27FC236}">
                <a16:creationId xmlns:a16="http://schemas.microsoft.com/office/drawing/2014/main" id="{EC83ADD7-888B-C169-9ACB-9566AC6DED8D}"/>
              </a:ext>
            </a:extLst>
          </p:cNvPr>
          <p:cNvSpPr txBox="1"/>
          <p:nvPr/>
        </p:nvSpPr>
        <p:spPr>
          <a:xfrm>
            <a:off x="8507848" y="2708992"/>
            <a:ext cx="615874" cy="369332"/>
          </a:xfrm>
          <a:prstGeom prst="rect">
            <a:avLst/>
          </a:prstGeom>
          <a:noFill/>
        </p:spPr>
        <p:txBody>
          <a:bodyPr wrap="none" rtlCol="0">
            <a:spAutoFit/>
          </a:bodyPr>
          <a:lstStyle/>
          <a:p>
            <a:r>
              <a:rPr lang="fr-FR" dirty="0"/>
              <a:t>M11</a:t>
            </a:r>
          </a:p>
        </p:txBody>
      </p:sp>
      <p:graphicFrame>
        <p:nvGraphicFramePr>
          <p:cNvPr id="12" name="Graphique 11">
            <a:extLst>
              <a:ext uri="{FF2B5EF4-FFF2-40B4-BE49-F238E27FC236}">
                <a16:creationId xmlns:a16="http://schemas.microsoft.com/office/drawing/2014/main" id="{3BA997CE-2A05-37B3-8085-5B8E3504528C}"/>
              </a:ext>
            </a:extLst>
          </p:cNvPr>
          <p:cNvGraphicFramePr>
            <a:graphicFrameLocks/>
          </p:cNvGraphicFramePr>
          <p:nvPr>
            <p:extLst>
              <p:ext uri="{D42A27DB-BD31-4B8C-83A1-F6EECF244321}">
                <p14:modId xmlns:p14="http://schemas.microsoft.com/office/powerpoint/2010/main" val="1403156424"/>
              </p:ext>
            </p:extLst>
          </p:nvPr>
        </p:nvGraphicFramePr>
        <p:xfrm>
          <a:off x="0" y="4179190"/>
          <a:ext cx="3278466" cy="1591733"/>
        </p:xfrm>
        <a:graphic>
          <a:graphicData uri="http://schemas.openxmlformats.org/drawingml/2006/chart">
            <c:chart xmlns:c="http://schemas.openxmlformats.org/drawingml/2006/chart" xmlns:r="http://schemas.openxmlformats.org/officeDocument/2006/relationships" r:id="rId5"/>
          </a:graphicData>
        </a:graphic>
      </p:graphicFrame>
      <p:sp>
        <p:nvSpPr>
          <p:cNvPr id="14" name="ZoneTexte 13">
            <a:extLst>
              <a:ext uri="{FF2B5EF4-FFF2-40B4-BE49-F238E27FC236}">
                <a16:creationId xmlns:a16="http://schemas.microsoft.com/office/drawing/2014/main" id="{B1F21B9C-4151-EA20-4C77-BA21C3D29E70}"/>
              </a:ext>
            </a:extLst>
          </p:cNvPr>
          <p:cNvSpPr txBox="1"/>
          <p:nvPr/>
        </p:nvSpPr>
        <p:spPr>
          <a:xfrm>
            <a:off x="304039" y="2642977"/>
            <a:ext cx="433132" cy="369332"/>
          </a:xfrm>
          <a:prstGeom prst="rect">
            <a:avLst/>
          </a:prstGeom>
          <a:noFill/>
        </p:spPr>
        <p:txBody>
          <a:bodyPr wrap="none" rtlCol="0">
            <a:spAutoFit/>
          </a:bodyPr>
          <a:lstStyle/>
          <a:p>
            <a:r>
              <a:rPr lang="fr-FR" b="1" dirty="0">
                <a:solidFill>
                  <a:srgbClr val="FF0000"/>
                </a:solidFill>
              </a:rPr>
              <a:t>CB</a:t>
            </a:r>
          </a:p>
        </p:txBody>
      </p:sp>
      <p:sp>
        <p:nvSpPr>
          <p:cNvPr id="15" name="ZoneTexte 14">
            <a:extLst>
              <a:ext uri="{FF2B5EF4-FFF2-40B4-BE49-F238E27FC236}">
                <a16:creationId xmlns:a16="http://schemas.microsoft.com/office/drawing/2014/main" id="{4ECAAEAF-00FA-03CA-9DE8-45030351B727}"/>
              </a:ext>
            </a:extLst>
          </p:cNvPr>
          <p:cNvSpPr txBox="1"/>
          <p:nvPr/>
        </p:nvSpPr>
        <p:spPr>
          <a:xfrm>
            <a:off x="354960" y="4267375"/>
            <a:ext cx="1031051" cy="369332"/>
          </a:xfrm>
          <a:prstGeom prst="rect">
            <a:avLst/>
          </a:prstGeom>
          <a:noFill/>
        </p:spPr>
        <p:txBody>
          <a:bodyPr wrap="none" rtlCol="0">
            <a:spAutoFit/>
          </a:bodyPr>
          <a:lstStyle/>
          <a:p>
            <a:r>
              <a:rPr lang="fr-FR" b="1" dirty="0">
                <a:solidFill>
                  <a:srgbClr val="FF0000"/>
                </a:solidFill>
              </a:rPr>
              <a:t>Ischémie</a:t>
            </a:r>
          </a:p>
        </p:txBody>
      </p:sp>
      <p:sp>
        <p:nvSpPr>
          <p:cNvPr id="16" name="ZoneTexte 15">
            <a:extLst>
              <a:ext uri="{FF2B5EF4-FFF2-40B4-BE49-F238E27FC236}">
                <a16:creationId xmlns:a16="http://schemas.microsoft.com/office/drawing/2014/main" id="{9B6EBE1B-BEAD-F929-FC58-32B6942777EB}"/>
              </a:ext>
            </a:extLst>
          </p:cNvPr>
          <p:cNvSpPr txBox="1"/>
          <p:nvPr/>
        </p:nvSpPr>
        <p:spPr>
          <a:xfrm>
            <a:off x="2492666" y="4421058"/>
            <a:ext cx="492443" cy="369332"/>
          </a:xfrm>
          <a:prstGeom prst="rect">
            <a:avLst/>
          </a:prstGeom>
          <a:noFill/>
        </p:spPr>
        <p:txBody>
          <a:bodyPr wrap="none" rtlCol="0">
            <a:spAutoFit/>
          </a:bodyPr>
          <a:lstStyle/>
          <a:p>
            <a:r>
              <a:rPr lang="fr-FR" dirty="0"/>
              <a:t>J10</a:t>
            </a:r>
          </a:p>
        </p:txBody>
      </p:sp>
      <p:sp>
        <p:nvSpPr>
          <p:cNvPr id="18" name="ZoneTexte 17">
            <a:extLst>
              <a:ext uri="{FF2B5EF4-FFF2-40B4-BE49-F238E27FC236}">
                <a16:creationId xmlns:a16="http://schemas.microsoft.com/office/drawing/2014/main" id="{FA733EEB-2F98-1888-0287-E10F1C0E3CFD}"/>
              </a:ext>
            </a:extLst>
          </p:cNvPr>
          <p:cNvSpPr txBox="1"/>
          <p:nvPr/>
        </p:nvSpPr>
        <p:spPr>
          <a:xfrm>
            <a:off x="145713" y="1569677"/>
            <a:ext cx="1493520" cy="523220"/>
          </a:xfrm>
          <a:prstGeom prst="rect">
            <a:avLst/>
          </a:prstGeom>
          <a:noFill/>
        </p:spPr>
        <p:txBody>
          <a:bodyPr wrap="square">
            <a:spAutoFit/>
          </a:bodyPr>
          <a:lstStyle/>
          <a:p>
            <a:r>
              <a:rPr lang="fr-FR" sz="2800" dirty="0">
                <a:solidFill>
                  <a:srgbClr val="FF0000"/>
                </a:solidFill>
                <a:latin typeface="ComicSansMS" panose="030F0702030302020204" pitchFamily="66" charset="0"/>
              </a:rPr>
              <a:t>SGB</a:t>
            </a:r>
            <a:endParaRPr lang="fr-FR" sz="2800" dirty="0">
              <a:solidFill>
                <a:srgbClr val="FF0000"/>
              </a:solidFill>
            </a:endParaRPr>
          </a:p>
        </p:txBody>
      </p:sp>
      <p:sp>
        <p:nvSpPr>
          <p:cNvPr id="19" name="ZoneTexte 18">
            <a:extLst>
              <a:ext uri="{FF2B5EF4-FFF2-40B4-BE49-F238E27FC236}">
                <a16:creationId xmlns:a16="http://schemas.microsoft.com/office/drawing/2014/main" id="{FAF1E5A3-E976-6134-8B4B-66603F57873A}"/>
              </a:ext>
            </a:extLst>
          </p:cNvPr>
          <p:cNvSpPr txBox="1"/>
          <p:nvPr/>
        </p:nvSpPr>
        <p:spPr>
          <a:xfrm>
            <a:off x="3732144" y="4465332"/>
            <a:ext cx="5766816" cy="1015663"/>
          </a:xfrm>
          <a:prstGeom prst="rect">
            <a:avLst/>
          </a:prstGeom>
          <a:noFill/>
        </p:spPr>
        <p:txBody>
          <a:bodyPr wrap="square">
            <a:spAutoFit/>
          </a:bodyPr>
          <a:lstStyle/>
          <a:p>
            <a:r>
              <a:rPr lang="fr-FR" sz="2000" dirty="0">
                <a:latin typeface="ComicSansMS" panose="030F0702030302020204" pitchFamily="66" charset="0"/>
              </a:rPr>
              <a:t>Période réfractaire réduite</a:t>
            </a:r>
          </a:p>
          <a:p>
            <a:r>
              <a:rPr lang="fr-FR" sz="2000" dirty="0">
                <a:latin typeface="ComicSansMS" panose="030F0702030302020204" pitchFamily="66" charset="0"/>
              </a:rPr>
              <a:t>Période supernormale réduite</a:t>
            </a:r>
          </a:p>
          <a:p>
            <a:r>
              <a:rPr lang="fr-FR" sz="2000" dirty="0">
                <a:latin typeface="ComicSansMS" panose="030F0702030302020204" pitchFamily="66" charset="0"/>
              </a:rPr>
              <a:t>Correction temporelle</a:t>
            </a:r>
            <a:endParaRPr lang="fr-FR" sz="2000" dirty="0"/>
          </a:p>
        </p:txBody>
      </p:sp>
    </p:spTree>
    <p:extLst>
      <p:ext uri="{BB962C8B-B14F-4D97-AF65-F5344CB8AC3E}">
        <p14:creationId xmlns:p14="http://schemas.microsoft.com/office/powerpoint/2010/main" val="4115577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18916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sp>
        <p:nvSpPr>
          <p:cNvPr id="9" name="Rectangle 8">
            <a:extLst>
              <a:ext uri="{FF2B5EF4-FFF2-40B4-BE49-F238E27FC236}">
                <a16:creationId xmlns:a16="http://schemas.microsoft.com/office/drawing/2014/main" id="{B7AE7359-0299-3D50-ADC1-E0E0725241E6}"/>
              </a:ext>
            </a:extLst>
          </p:cNvPr>
          <p:cNvSpPr/>
          <p:nvPr/>
        </p:nvSpPr>
        <p:spPr>
          <a:xfrm>
            <a:off x="4303944" y="2430078"/>
            <a:ext cx="4315800" cy="4183895"/>
          </a:xfrm>
          <a:prstGeom prst="rect">
            <a:avLst/>
          </a:prstGeom>
          <a:solidFill>
            <a:srgbClr val="97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246F4E4F-27C3-15CD-780B-BADC6CDA5D95}"/>
              </a:ext>
            </a:extLst>
          </p:cNvPr>
          <p:cNvSpPr/>
          <p:nvPr/>
        </p:nvSpPr>
        <p:spPr>
          <a:xfrm>
            <a:off x="191713" y="1470860"/>
            <a:ext cx="3526847" cy="2625652"/>
          </a:xfrm>
          <a:prstGeom prst="rect">
            <a:avLst/>
          </a:prstGeom>
          <a:solidFill>
            <a:srgbClr val="97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Graphique 10">
            <a:extLst>
              <a:ext uri="{FF2B5EF4-FFF2-40B4-BE49-F238E27FC236}">
                <a16:creationId xmlns:a16="http://schemas.microsoft.com/office/drawing/2014/main" id="{EC67B335-A350-894A-4CDB-09E4773CAD31}"/>
              </a:ext>
            </a:extLst>
          </p:cNvPr>
          <p:cNvGraphicFramePr>
            <a:graphicFrameLocks/>
          </p:cNvGraphicFramePr>
          <p:nvPr>
            <p:extLst>
              <p:ext uri="{D42A27DB-BD31-4B8C-83A1-F6EECF244321}">
                <p14:modId xmlns:p14="http://schemas.microsoft.com/office/powerpoint/2010/main" val="3739439350"/>
              </p:ext>
            </p:extLst>
          </p:nvPr>
        </p:nvGraphicFramePr>
        <p:xfrm>
          <a:off x="4456331" y="2569331"/>
          <a:ext cx="3974723" cy="1949897"/>
        </p:xfrm>
        <a:graphic>
          <a:graphicData uri="http://schemas.openxmlformats.org/drawingml/2006/chart">
            <c:chart xmlns:c="http://schemas.openxmlformats.org/drawingml/2006/chart" xmlns:r="http://schemas.openxmlformats.org/officeDocument/2006/relationships" r:id="rId2"/>
          </a:graphicData>
        </a:graphic>
      </p:graphicFrame>
      <p:sp>
        <p:nvSpPr>
          <p:cNvPr id="17" name="ZoneTexte 16">
            <a:extLst>
              <a:ext uri="{FF2B5EF4-FFF2-40B4-BE49-F238E27FC236}">
                <a16:creationId xmlns:a16="http://schemas.microsoft.com/office/drawing/2014/main" id="{58CDC912-6423-6AE2-E155-08CA318FB432}"/>
              </a:ext>
            </a:extLst>
          </p:cNvPr>
          <p:cNvSpPr txBox="1"/>
          <p:nvPr/>
        </p:nvSpPr>
        <p:spPr>
          <a:xfrm>
            <a:off x="191713" y="1542505"/>
            <a:ext cx="2870914" cy="584775"/>
          </a:xfrm>
          <a:prstGeom prst="rect">
            <a:avLst/>
          </a:prstGeom>
          <a:noFill/>
        </p:spPr>
        <p:txBody>
          <a:bodyPr wrap="none" rtlCol="0">
            <a:spAutoFit/>
          </a:bodyPr>
          <a:lstStyle/>
          <a:p>
            <a:r>
              <a:rPr lang="fr-FR" sz="3200" dirty="0"/>
              <a:t>Lewis &amp; Sumner</a:t>
            </a:r>
          </a:p>
        </p:txBody>
      </p:sp>
      <p:sp>
        <p:nvSpPr>
          <p:cNvPr id="18" name="ZoneTexte 17">
            <a:extLst>
              <a:ext uri="{FF2B5EF4-FFF2-40B4-BE49-F238E27FC236}">
                <a16:creationId xmlns:a16="http://schemas.microsoft.com/office/drawing/2014/main" id="{D28F576D-BCD6-4C33-52D3-264540373B6E}"/>
              </a:ext>
            </a:extLst>
          </p:cNvPr>
          <p:cNvSpPr txBox="1"/>
          <p:nvPr/>
        </p:nvSpPr>
        <p:spPr>
          <a:xfrm>
            <a:off x="5033392" y="2695552"/>
            <a:ext cx="433132" cy="369332"/>
          </a:xfrm>
          <a:prstGeom prst="rect">
            <a:avLst/>
          </a:prstGeom>
          <a:noFill/>
        </p:spPr>
        <p:txBody>
          <a:bodyPr wrap="none" rtlCol="0">
            <a:spAutoFit/>
          </a:bodyPr>
          <a:lstStyle/>
          <a:p>
            <a:r>
              <a:rPr lang="fr-FR" b="1" dirty="0">
                <a:solidFill>
                  <a:srgbClr val="FF0000"/>
                </a:solidFill>
              </a:rPr>
              <a:t>CB</a:t>
            </a:r>
          </a:p>
        </p:txBody>
      </p:sp>
      <p:graphicFrame>
        <p:nvGraphicFramePr>
          <p:cNvPr id="19" name="Graphique 18">
            <a:extLst>
              <a:ext uri="{FF2B5EF4-FFF2-40B4-BE49-F238E27FC236}">
                <a16:creationId xmlns:a16="http://schemas.microsoft.com/office/drawing/2014/main" id="{76DBF8B0-220E-89A9-839C-CDDB5BE061EE}"/>
              </a:ext>
            </a:extLst>
          </p:cNvPr>
          <p:cNvGraphicFramePr>
            <a:graphicFrameLocks/>
          </p:cNvGraphicFramePr>
          <p:nvPr>
            <p:extLst>
              <p:ext uri="{D42A27DB-BD31-4B8C-83A1-F6EECF244321}">
                <p14:modId xmlns:p14="http://schemas.microsoft.com/office/powerpoint/2010/main" val="4073393918"/>
              </p:ext>
            </p:extLst>
          </p:nvPr>
        </p:nvGraphicFramePr>
        <p:xfrm>
          <a:off x="4456332" y="4426603"/>
          <a:ext cx="3974723" cy="2044837"/>
        </p:xfrm>
        <a:graphic>
          <a:graphicData uri="http://schemas.openxmlformats.org/drawingml/2006/chart">
            <c:chart xmlns:c="http://schemas.openxmlformats.org/drawingml/2006/chart" xmlns:r="http://schemas.openxmlformats.org/officeDocument/2006/relationships" r:id="rId3"/>
          </a:graphicData>
        </a:graphic>
      </p:graphicFrame>
      <p:sp>
        <p:nvSpPr>
          <p:cNvPr id="20" name="ZoneTexte 19">
            <a:extLst>
              <a:ext uri="{FF2B5EF4-FFF2-40B4-BE49-F238E27FC236}">
                <a16:creationId xmlns:a16="http://schemas.microsoft.com/office/drawing/2014/main" id="{7AF18231-5C72-02AC-0F34-E649DDCABB89}"/>
              </a:ext>
            </a:extLst>
          </p:cNvPr>
          <p:cNvSpPr txBox="1"/>
          <p:nvPr/>
        </p:nvSpPr>
        <p:spPr>
          <a:xfrm>
            <a:off x="5090284" y="4555420"/>
            <a:ext cx="1031051" cy="369332"/>
          </a:xfrm>
          <a:prstGeom prst="rect">
            <a:avLst/>
          </a:prstGeom>
          <a:noFill/>
        </p:spPr>
        <p:txBody>
          <a:bodyPr wrap="none" rtlCol="0">
            <a:spAutoFit/>
          </a:bodyPr>
          <a:lstStyle/>
          <a:p>
            <a:r>
              <a:rPr lang="fr-FR" b="1" dirty="0">
                <a:solidFill>
                  <a:srgbClr val="FF0000"/>
                </a:solidFill>
              </a:rPr>
              <a:t>Ischémie</a:t>
            </a:r>
          </a:p>
        </p:txBody>
      </p:sp>
      <p:sp>
        <p:nvSpPr>
          <p:cNvPr id="21" name="Rectangle 20">
            <a:extLst>
              <a:ext uri="{FF2B5EF4-FFF2-40B4-BE49-F238E27FC236}">
                <a16:creationId xmlns:a16="http://schemas.microsoft.com/office/drawing/2014/main" id="{39B68511-90E5-6167-3DE3-4F53E24DC29F}"/>
              </a:ext>
            </a:extLst>
          </p:cNvPr>
          <p:cNvSpPr/>
          <p:nvPr/>
        </p:nvSpPr>
        <p:spPr>
          <a:xfrm>
            <a:off x="191713" y="2192135"/>
            <a:ext cx="3526847" cy="1200329"/>
          </a:xfrm>
          <a:prstGeom prst="rect">
            <a:avLst/>
          </a:prstGeom>
        </p:spPr>
        <p:txBody>
          <a:bodyPr wrap="square">
            <a:spAutoFit/>
          </a:bodyPr>
          <a:lstStyle/>
          <a:p>
            <a:r>
              <a:rPr lang="fr-FR" b="1" dirty="0"/>
              <a:t>Hyperpolarisation</a:t>
            </a:r>
            <a:endParaRPr lang="fr-FR" b="1" dirty="0">
              <a:solidFill>
                <a:srgbClr val="FF0000"/>
              </a:solidFill>
            </a:endParaRPr>
          </a:p>
          <a:p>
            <a:r>
              <a:rPr lang="fr-FR" dirty="0"/>
              <a:t>- PR </a:t>
            </a:r>
            <a:r>
              <a:rPr lang="fr-FR" b="1" dirty="0"/>
              <a:t>réduite</a:t>
            </a:r>
          </a:p>
          <a:p>
            <a:pPr>
              <a:tabLst>
                <a:tab pos="131763" algn="l"/>
              </a:tabLst>
            </a:pPr>
            <a:r>
              <a:rPr lang="fr-FR" dirty="0"/>
              <a:t>- période supernormale </a:t>
            </a:r>
            <a:r>
              <a:rPr lang="fr-FR" b="1" dirty="0"/>
              <a:t>augmentée</a:t>
            </a:r>
            <a:br>
              <a:rPr lang="fr-FR" b="1" dirty="0"/>
            </a:br>
            <a:r>
              <a:rPr lang="fr-FR" b="1" dirty="0"/>
              <a:t>	</a:t>
            </a:r>
            <a:r>
              <a:rPr lang="fr-FR" dirty="0"/>
              <a:t>(sensibilisation par l’ischémie)</a:t>
            </a:r>
          </a:p>
        </p:txBody>
      </p:sp>
    </p:spTree>
    <p:extLst>
      <p:ext uri="{BB962C8B-B14F-4D97-AF65-F5344CB8AC3E}">
        <p14:creationId xmlns:p14="http://schemas.microsoft.com/office/powerpoint/2010/main" val="38000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18916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grpSp>
        <p:nvGrpSpPr>
          <p:cNvPr id="7" name="Groupe 6">
            <a:extLst>
              <a:ext uri="{FF2B5EF4-FFF2-40B4-BE49-F238E27FC236}">
                <a16:creationId xmlns:a16="http://schemas.microsoft.com/office/drawing/2014/main" id="{AD88957D-1429-7AB2-FCDB-BFDCD98C40C7}"/>
              </a:ext>
            </a:extLst>
          </p:cNvPr>
          <p:cNvGrpSpPr/>
          <p:nvPr/>
        </p:nvGrpSpPr>
        <p:grpSpPr>
          <a:xfrm>
            <a:off x="552771" y="1389670"/>
            <a:ext cx="7968578" cy="3039494"/>
            <a:chOff x="-2466862" y="2194028"/>
            <a:chExt cx="19002702" cy="7279934"/>
          </a:xfrm>
        </p:grpSpPr>
        <p:pic>
          <p:nvPicPr>
            <p:cNvPr id="2" name="Picture 2">
              <a:extLst>
                <a:ext uri="{FF2B5EF4-FFF2-40B4-BE49-F238E27FC236}">
                  <a16:creationId xmlns:a16="http://schemas.microsoft.com/office/drawing/2014/main" id="{895C6722-6EA2-90FC-B6B2-2491F976FA2B}"/>
                </a:ext>
              </a:extLst>
            </p:cNvPr>
            <p:cNvPicPr>
              <a:picLocks noChangeAspect="1"/>
            </p:cNvPicPr>
            <p:nvPr/>
          </p:nvPicPr>
          <p:blipFill>
            <a:blip r:embed="rId2"/>
            <a:srcRect/>
            <a:stretch>
              <a:fillRect/>
            </a:stretch>
          </p:blipFill>
          <p:spPr>
            <a:xfrm>
              <a:off x="626948" y="2194028"/>
              <a:ext cx="14374156" cy="7279934"/>
            </a:xfrm>
            <a:prstGeom prst="rect">
              <a:avLst/>
            </a:prstGeom>
          </p:spPr>
        </p:pic>
        <p:sp>
          <p:nvSpPr>
            <p:cNvPr id="4" name="TextBox 4">
              <a:extLst>
                <a:ext uri="{FF2B5EF4-FFF2-40B4-BE49-F238E27FC236}">
                  <a16:creationId xmlns:a16="http://schemas.microsoft.com/office/drawing/2014/main" id="{5502631D-82FB-53B6-56EC-B243C6615E58}"/>
                </a:ext>
              </a:extLst>
            </p:cNvPr>
            <p:cNvSpPr txBox="1"/>
            <p:nvPr/>
          </p:nvSpPr>
          <p:spPr>
            <a:xfrm>
              <a:off x="4261846" y="3270646"/>
              <a:ext cx="12273994" cy="1871928"/>
            </a:xfrm>
            <a:prstGeom prst="rect">
              <a:avLst/>
            </a:prstGeom>
          </p:spPr>
          <p:txBody>
            <a:bodyPr lIns="0" tIns="0" rIns="0" bIns="0" rtlCol="0" anchor="t">
              <a:spAutoFit/>
            </a:bodyPr>
            <a:lstStyle/>
            <a:p>
              <a:pPr algn="ctr">
                <a:lnSpc>
                  <a:spcPts val="7279"/>
                </a:lnSpc>
              </a:pPr>
              <a:r>
                <a:rPr lang="en-US" sz="2400" dirty="0">
                  <a:solidFill>
                    <a:srgbClr val="38B6FF"/>
                  </a:solidFill>
                  <a:latin typeface="Open Sans"/>
                </a:rPr>
                <a:t>23°C</a:t>
              </a:r>
            </a:p>
          </p:txBody>
        </p:sp>
        <p:sp>
          <p:nvSpPr>
            <p:cNvPr id="5" name="TextBox 5">
              <a:extLst>
                <a:ext uri="{FF2B5EF4-FFF2-40B4-BE49-F238E27FC236}">
                  <a16:creationId xmlns:a16="http://schemas.microsoft.com/office/drawing/2014/main" id="{AA80EB5C-10C5-9C87-8B64-8D6691BBE251}"/>
                </a:ext>
              </a:extLst>
            </p:cNvPr>
            <p:cNvSpPr txBox="1"/>
            <p:nvPr/>
          </p:nvSpPr>
          <p:spPr>
            <a:xfrm>
              <a:off x="-1365985" y="2598697"/>
              <a:ext cx="12273994" cy="1871928"/>
            </a:xfrm>
            <a:prstGeom prst="rect">
              <a:avLst/>
            </a:prstGeom>
          </p:spPr>
          <p:txBody>
            <a:bodyPr lIns="0" tIns="0" rIns="0" bIns="0" rtlCol="0" anchor="t">
              <a:spAutoFit/>
            </a:bodyPr>
            <a:lstStyle/>
            <a:p>
              <a:pPr algn="ctr">
                <a:lnSpc>
                  <a:spcPts val="7279"/>
                </a:lnSpc>
              </a:pPr>
              <a:r>
                <a:rPr lang="en-US" sz="2400" dirty="0">
                  <a:solidFill>
                    <a:srgbClr val="FF1616"/>
                  </a:solidFill>
                  <a:latin typeface="Open Sans"/>
                </a:rPr>
                <a:t>30°C</a:t>
              </a:r>
            </a:p>
          </p:txBody>
        </p:sp>
        <p:sp>
          <p:nvSpPr>
            <p:cNvPr id="6" name="TextBox 6">
              <a:extLst>
                <a:ext uri="{FF2B5EF4-FFF2-40B4-BE49-F238E27FC236}">
                  <a16:creationId xmlns:a16="http://schemas.microsoft.com/office/drawing/2014/main" id="{D242E97E-0A6A-A11A-85A7-5BDB0CF8CF49}"/>
                </a:ext>
              </a:extLst>
            </p:cNvPr>
            <p:cNvSpPr txBox="1"/>
            <p:nvPr/>
          </p:nvSpPr>
          <p:spPr>
            <a:xfrm>
              <a:off x="-2466862" y="4875293"/>
              <a:ext cx="12273994" cy="1871928"/>
            </a:xfrm>
            <a:prstGeom prst="rect">
              <a:avLst/>
            </a:prstGeom>
          </p:spPr>
          <p:txBody>
            <a:bodyPr lIns="0" tIns="0" rIns="0" bIns="0" rtlCol="0" anchor="t">
              <a:spAutoFit/>
            </a:bodyPr>
            <a:lstStyle/>
            <a:p>
              <a:pPr algn="ctr">
                <a:lnSpc>
                  <a:spcPts val="7279"/>
                </a:lnSpc>
              </a:pPr>
              <a:r>
                <a:rPr lang="en-US" sz="2400" dirty="0">
                  <a:solidFill>
                    <a:srgbClr val="000000"/>
                  </a:solidFill>
                  <a:latin typeface="Open Sans"/>
                </a:rPr>
                <a:t>34°C</a:t>
              </a:r>
            </a:p>
          </p:txBody>
        </p:sp>
      </p:grpSp>
      <p:pic>
        <p:nvPicPr>
          <p:cNvPr id="8" name="Picture 2">
            <a:extLst>
              <a:ext uri="{FF2B5EF4-FFF2-40B4-BE49-F238E27FC236}">
                <a16:creationId xmlns:a16="http://schemas.microsoft.com/office/drawing/2014/main" id="{F88ADC55-C9DB-7AAE-6D00-BD39836A7B0F}"/>
              </a:ext>
            </a:extLst>
          </p:cNvPr>
          <p:cNvPicPr>
            <a:picLocks noChangeAspect="1"/>
          </p:cNvPicPr>
          <p:nvPr/>
        </p:nvPicPr>
        <p:blipFill>
          <a:blip r:embed="rId3"/>
          <a:srcRect/>
          <a:stretch>
            <a:fillRect/>
          </a:stretch>
        </p:blipFill>
        <p:spPr>
          <a:xfrm>
            <a:off x="3662307" y="4651362"/>
            <a:ext cx="4414648" cy="1895933"/>
          </a:xfrm>
          <a:prstGeom prst="rect">
            <a:avLst/>
          </a:prstGeom>
        </p:spPr>
      </p:pic>
      <p:pic>
        <p:nvPicPr>
          <p:cNvPr id="12" name="Picture 6">
            <a:extLst>
              <a:ext uri="{FF2B5EF4-FFF2-40B4-BE49-F238E27FC236}">
                <a16:creationId xmlns:a16="http://schemas.microsoft.com/office/drawing/2014/main" id="{591B88E1-4693-6FAD-EAE0-E7E518403C7A}"/>
              </a:ext>
            </a:extLst>
          </p:cNvPr>
          <p:cNvPicPr>
            <a:picLocks noChangeAspect="1"/>
          </p:cNvPicPr>
          <p:nvPr/>
        </p:nvPicPr>
        <p:blipFill>
          <a:blip r:embed="rId4"/>
          <a:srcRect/>
          <a:stretch>
            <a:fillRect/>
          </a:stretch>
        </p:blipFill>
        <p:spPr>
          <a:xfrm>
            <a:off x="900859" y="4644786"/>
            <a:ext cx="2573484" cy="1902510"/>
          </a:xfrm>
          <a:prstGeom prst="rect">
            <a:avLst/>
          </a:prstGeom>
        </p:spPr>
      </p:pic>
      <p:sp>
        <p:nvSpPr>
          <p:cNvPr id="10" name="ZoneTexte 9">
            <a:extLst>
              <a:ext uri="{FF2B5EF4-FFF2-40B4-BE49-F238E27FC236}">
                <a16:creationId xmlns:a16="http://schemas.microsoft.com/office/drawing/2014/main" id="{9029AAD9-017C-87A3-1767-04D400A1CE77}"/>
              </a:ext>
            </a:extLst>
          </p:cNvPr>
          <p:cNvSpPr txBox="1"/>
          <p:nvPr/>
        </p:nvSpPr>
        <p:spPr>
          <a:xfrm>
            <a:off x="6878975" y="4709714"/>
            <a:ext cx="1197980" cy="646331"/>
          </a:xfrm>
          <a:prstGeom prst="rect">
            <a:avLst/>
          </a:prstGeom>
          <a:noFill/>
        </p:spPr>
        <p:txBody>
          <a:bodyPr wrap="square">
            <a:spAutoFit/>
          </a:bodyPr>
          <a:lstStyle/>
          <a:p>
            <a:r>
              <a:rPr lang="fr-FR" dirty="0">
                <a:solidFill>
                  <a:srgbClr val="3333CC"/>
                </a:solidFill>
                <a:latin typeface="ComicSansMS" panose="030F0702030302020204" pitchFamily="66" charset="0"/>
              </a:rPr>
              <a:t>&gt; 32°C</a:t>
            </a:r>
            <a:br>
              <a:rPr lang="fr-FR" dirty="0">
                <a:solidFill>
                  <a:srgbClr val="3333CC"/>
                </a:solidFill>
                <a:latin typeface="ComicSansMS" panose="030F0702030302020204" pitchFamily="66" charset="0"/>
              </a:rPr>
            </a:br>
            <a:r>
              <a:rPr lang="fr-FR" dirty="0">
                <a:solidFill>
                  <a:srgbClr val="3333CC"/>
                </a:solidFill>
                <a:latin typeface="ComicSansMS" panose="030F0702030302020204" pitchFamily="66" charset="0"/>
              </a:rPr>
              <a:t>STABLE</a:t>
            </a:r>
            <a:endParaRPr lang="fr-FR" dirty="0"/>
          </a:p>
        </p:txBody>
      </p:sp>
    </p:spTree>
    <p:extLst>
      <p:ext uri="{BB962C8B-B14F-4D97-AF65-F5344CB8AC3E}">
        <p14:creationId xmlns:p14="http://schemas.microsoft.com/office/powerpoint/2010/main" val="15433022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399385"/>
            <a:ext cx="9074121" cy="492443"/>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3. Courbes stimulus-réponse</a:t>
            </a:r>
          </a:p>
        </p:txBody>
      </p:sp>
      <p:graphicFrame>
        <p:nvGraphicFramePr>
          <p:cNvPr id="9" name="Graphique 8">
            <a:extLst>
              <a:ext uri="{FF2B5EF4-FFF2-40B4-BE49-F238E27FC236}">
                <a16:creationId xmlns:a16="http://schemas.microsoft.com/office/drawing/2014/main" id="{A94B3A76-3725-2702-531D-E500C02AE9A6}"/>
              </a:ext>
            </a:extLst>
          </p:cNvPr>
          <p:cNvGraphicFramePr>
            <a:graphicFrameLocks/>
          </p:cNvGraphicFramePr>
          <p:nvPr>
            <p:extLst>
              <p:ext uri="{D42A27DB-BD31-4B8C-83A1-F6EECF244321}">
                <p14:modId xmlns:p14="http://schemas.microsoft.com/office/powerpoint/2010/main" val="773491032"/>
              </p:ext>
            </p:extLst>
          </p:nvPr>
        </p:nvGraphicFramePr>
        <p:xfrm>
          <a:off x="1453647" y="1374775"/>
          <a:ext cx="6064250" cy="4413250"/>
        </p:xfrm>
        <a:graphic>
          <a:graphicData uri="http://schemas.openxmlformats.org/drawingml/2006/chart">
            <c:chart xmlns:c="http://schemas.openxmlformats.org/drawingml/2006/chart" xmlns:r="http://schemas.openxmlformats.org/officeDocument/2006/relationships" r:id="rId2"/>
          </a:graphicData>
        </a:graphic>
      </p:graphicFrame>
      <p:sp>
        <p:nvSpPr>
          <p:cNvPr id="10" name="ZoneTexte 9">
            <a:extLst>
              <a:ext uri="{FF2B5EF4-FFF2-40B4-BE49-F238E27FC236}">
                <a16:creationId xmlns:a16="http://schemas.microsoft.com/office/drawing/2014/main" id="{15CF7401-67B4-422E-FF7C-56F839EC9F59}"/>
              </a:ext>
            </a:extLst>
          </p:cNvPr>
          <p:cNvSpPr txBox="1"/>
          <p:nvPr/>
        </p:nvSpPr>
        <p:spPr>
          <a:xfrm>
            <a:off x="6203059" y="5788025"/>
            <a:ext cx="500458" cy="369332"/>
          </a:xfrm>
          <a:prstGeom prst="rect">
            <a:avLst/>
          </a:prstGeom>
          <a:noFill/>
        </p:spPr>
        <p:txBody>
          <a:bodyPr wrap="none" rtlCol="0">
            <a:spAutoFit/>
          </a:bodyPr>
          <a:lstStyle/>
          <a:p>
            <a:r>
              <a:rPr lang="fr-FR" dirty="0"/>
              <a:t>mA</a:t>
            </a:r>
          </a:p>
        </p:txBody>
      </p:sp>
      <p:sp>
        <p:nvSpPr>
          <p:cNvPr id="14" name="ZoneTexte 13">
            <a:extLst>
              <a:ext uri="{FF2B5EF4-FFF2-40B4-BE49-F238E27FC236}">
                <a16:creationId xmlns:a16="http://schemas.microsoft.com/office/drawing/2014/main" id="{69F0B983-F7ED-B8C1-0250-295FC64911A6}"/>
              </a:ext>
            </a:extLst>
          </p:cNvPr>
          <p:cNvSpPr txBox="1"/>
          <p:nvPr/>
        </p:nvSpPr>
        <p:spPr>
          <a:xfrm>
            <a:off x="3280271" y="5935617"/>
            <a:ext cx="1856342" cy="369332"/>
          </a:xfrm>
          <a:prstGeom prst="rect">
            <a:avLst/>
          </a:prstGeom>
          <a:noFill/>
        </p:spPr>
        <p:txBody>
          <a:bodyPr wrap="none" rtlCol="0">
            <a:spAutoFit/>
          </a:bodyPr>
          <a:lstStyle/>
          <a:p>
            <a:r>
              <a:rPr lang="fr-FR" dirty="0"/>
              <a:t>les plus excitables</a:t>
            </a:r>
          </a:p>
        </p:txBody>
      </p:sp>
      <p:sp>
        <p:nvSpPr>
          <p:cNvPr id="15" name="ZoneTexte 14">
            <a:extLst>
              <a:ext uri="{FF2B5EF4-FFF2-40B4-BE49-F238E27FC236}">
                <a16:creationId xmlns:a16="http://schemas.microsoft.com/office/drawing/2014/main" id="{89862327-37D6-B753-8069-493931B66BD1}"/>
              </a:ext>
            </a:extLst>
          </p:cNvPr>
          <p:cNvSpPr txBox="1"/>
          <p:nvPr/>
        </p:nvSpPr>
        <p:spPr>
          <a:xfrm>
            <a:off x="4596946" y="1208717"/>
            <a:ext cx="2040687" cy="369332"/>
          </a:xfrm>
          <a:prstGeom prst="rect">
            <a:avLst/>
          </a:prstGeom>
          <a:noFill/>
        </p:spPr>
        <p:txBody>
          <a:bodyPr wrap="none" rtlCol="0">
            <a:spAutoFit/>
          </a:bodyPr>
          <a:lstStyle/>
          <a:p>
            <a:r>
              <a:rPr lang="fr-FR" dirty="0"/>
              <a:t>les moins excitables</a:t>
            </a:r>
          </a:p>
        </p:txBody>
      </p:sp>
      <p:cxnSp>
        <p:nvCxnSpPr>
          <p:cNvPr id="16" name="Connecteur droit avec flèche 15">
            <a:extLst>
              <a:ext uri="{FF2B5EF4-FFF2-40B4-BE49-F238E27FC236}">
                <a16:creationId xmlns:a16="http://schemas.microsoft.com/office/drawing/2014/main" id="{038B7B27-4621-80D0-DEC5-BF037A8EC2F4}"/>
              </a:ext>
            </a:extLst>
          </p:cNvPr>
          <p:cNvCxnSpPr>
            <a:cxnSpLocks/>
          </p:cNvCxnSpPr>
          <p:nvPr/>
        </p:nvCxnSpPr>
        <p:spPr>
          <a:xfrm flipV="1">
            <a:off x="3999462" y="5001802"/>
            <a:ext cx="92467" cy="9338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72BE6D41-4285-B13A-C233-5CB8AB4235C1}"/>
              </a:ext>
            </a:extLst>
          </p:cNvPr>
          <p:cNvCxnSpPr>
            <a:cxnSpLocks/>
          </p:cNvCxnSpPr>
          <p:nvPr/>
        </p:nvCxnSpPr>
        <p:spPr>
          <a:xfrm flipH="1">
            <a:off x="5372753" y="1578049"/>
            <a:ext cx="424687" cy="618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470960D5-4243-E6CA-A388-89F606ECFEF5}"/>
              </a:ext>
            </a:extLst>
          </p:cNvPr>
          <p:cNvCxnSpPr>
            <a:cxnSpLocks/>
          </p:cNvCxnSpPr>
          <p:nvPr/>
        </p:nvCxnSpPr>
        <p:spPr>
          <a:xfrm flipV="1">
            <a:off x="1902133" y="1578049"/>
            <a:ext cx="0" cy="364686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80C71E0D-FC09-B339-5194-D3C7C2AB4911}"/>
              </a:ext>
            </a:extLst>
          </p:cNvPr>
          <p:cNvCxnSpPr>
            <a:cxnSpLocks/>
          </p:cNvCxnSpPr>
          <p:nvPr/>
        </p:nvCxnSpPr>
        <p:spPr>
          <a:xfrm>
            <a:off x="1902133" y="5224914"/>
            <a:ext cx="5352452"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26DB434D-FF5B-D60C-A505-6936EC96E75C}"/>
              </a:ext>
            </a:extLst>
          </p:cNvPr>
          <p:cNvSpPr txBox="1"/>
          <p:nvPr/>
        </p:nvSpPr>
        <p:spPr>
          <a:xfrm>
            <a:off x="7373926" y="1683000"/>
            <a:ext cx="1013419" cy="646331"/>
          </a:xfrm>
          <a:prstGeom prst="rect">
            <a:avLst/>
          </a:prstGeom>
          <a:noFill/>
        </p:spPr>
        <p:txBody>
          <a:bodyPr wrap="none" rtlCol="0">
            <a:spAutoFit/>
          </a:bodyPr>
          <a:lstStyle/>
          <a:p>
            <a:r>
              <a:rPr lang="fr-FR" dirty="0"/>
              <a:t>PAGM </a:t>
            </a:r>
            <a:br>
              <a:rPr lang="fr-FR" dirty="0"/>
            </a:br>
            <a:r>
              <a:rPr lang="fr-FR" dirty="0"/>
              <a:t>= 6,1 mV</a:t>
            </a:r>
          </a:p>
        </p:txBody>
      </p:sp>
      <p:sp>
        <p:nvSpPr>
          <p:cNvPr id="21" name="ZoneTexte 20">
            <a:extLst>
              <a:ext uri="{FF2B5EF4-FFF2-40B4-BE49-F238E27FC236}">
                <a16:creationId xmlns:a16="http://schemas.microsoft.com/office/drawing/2014/main" id="{3CD49E22-7988-A2DF-CAE0-B4BA7E697678}"/>
              </a:ext>
            </a:extLst>
          </p:cNvPr>
          <p:cNvSpPr txBox="1"/>
          <p:nvPr/>
        </p:nvSpPr>
        <p:spPr>
          <a:xfrm>
            <a:off x="829101" y="1564337"/>
            <a:ext cx="760721" cy="646331"/>
          </a:xfrm>
          <a:prstGeom prst="rect">
            <a:avLst/>
          </a:prstGeom>
          <a:noFill/>
        </p:spPr>
        <p:txBody>
          <a:bodyPr wrap="none" rtlCol="0">
            <a:spAutoFit/>
          </a:bodyPr>
          <a:lstStyle/>
          <a:p>
            <a:r>
              <a:rPr lang="fr-FR" dirty="0"/>
              <a:t>PAGM</a:t>
            </a:r>
          </a:p>
          <a:p>
            <a:r>
              <a:rPr lang="fr-FR" dirty="0"/>
              <a:t>mV</a:t>
            </a:r>
          </a:p>
        </p:txBody>
      </p:sp>
      <p:grpSp>
        <p:nvGrpSpPr>
          <p:cNvPr id="22" name="Groupe 21">
            <a:extLst>
              <a:ext uri="{FF2B5EF4-FFF2-40B4-BE49-F238E27FC236}">
                <a16:creationId xmlns:a16="http://schemas.microsoft.com/office/drawing/2014/main" id="{A0465E3C-7D9A-1D32-BAD1-C06FA2ECAB0C}"/>
              </a:ext>
            </a:extLst>
          </p:cNvPr>
          <p:cNvGrpSpPr/>
          <p:nvPr/>
        </p:nvGrpSpPr>
        <p:grpSpPr>
          <a:xfrm>
            <a:off x="2566774" y="2135670"/>
            <a:ext cx="599534" cy="387322"/>
            <a:chOff x="5423409" y="3073039"/>
            <a:chExt cx="599534" cy="387322"/>
          </a:xfrm>
        </p:grpSpPr>
        <p:cxnSp>
          <p:nvCxnSpPr>
            <p:cNvPr id="23" name="Connecteur droit 22">
              <a:extLst>
                <a:ext uri="{FF2B5EF4-FFF2-40B4-BE49-F238E27FC236}">
                  <a16:creationId xmlns:a16="http://schemas.microsoft.com/office/drawing/2014/main" id="{C5DFD2EC-E80A-1153-5DCB-FAF09C913D48}"/>
                </a:ext>
              </a:extLst>
            </p:cNvPr>
            <p:cNvCxnSpPr/>
            <p:nvPr/>
          </p:nvCxnSpPr>
          <p:spPr>
            <a:xfrm>
              <a:off x="5423409" y="3448382"/>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9B7DDD67-74C6-1802-4918-9EBDE369C6E5}"/>
                </a:ext>
              </a:extLst>
            </p:cNvPr>
            <p:cNvCxnSpPr>
              <a:cxnSpLocks/>
            </p:cNvCxnSpPr>
            <p:nvPr/>
          </p:nvCxnSpPr>
          <p:spPr>
            <a:xfrm flipV="1">
              <a:off x="557115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2D432E40-30DE-8E36-BFA1-9C405A8E57BC}"/>
                </a:ext>
              </a:extLst>
            </p:cNvPr>
            <p:cNvCxnSpPr>
              <a:cxnSpLocks/>
            </p:cNvCxnSpPr>
            <p:nvPr/>
          </p:nvCxnSpPr>
          <p:spPr>
            <a:xfrm>
              <a:off x="5571151"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220824B6-6A25-83C5-07B6-5E500154BC37}"/>
                </a:ext>
              </a:extLst>
            </p:cNvPr>
            <p:cNvCxnSpPr>
              <a:cxnSpLocks/>
            </p:cNvCxnSpPr>
            <p:nvPr/>
          </p:nvCxnSpPr>
          <p:spPr>
            <a:xfrm flipV="1">
              <a:off x="587520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2491E523-1883-1180-8746-3813E9568EB8}"/>
                </a:ext>
              </a:extLst>
            </p:cNvPr>
            <p:cNvCxnSpPr/>
            <p:nvPr/>
          </p:nvCxnSpPr>
          <p:spPr>
            <a:xfrm>
              <a:off x="5875201" y="3449047"/>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EA77AD3E-E144-DC25-1F67-1F1C622A732D}"/>
                </a:ext>
              </a:extLst>
            </p:cNvPr>
            <p:cNvCxnSpPr>
              <a:cxnSpLocks/>
            </p:cNvCxnSpPr>
            <p:nvPr/>
          </p:nvCxnSpPr>
          <p:spPr>
            <a:xfrm>
              <a:off x="5718893"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29" name="ZoneTexte 28">
            <a:extLst>
              <a:ext uri="{FF2B5EF4-FFF2-40B4-BE49-F238E27FC236}">
                <a16:creationId xmlns:a16="http://schemas.microsoft.com/office/drawing/2014/main" id="{5BBEF1DD-55F3-A9CF-56C7-9793D37A06E3}"/>
              </a:ext>
            </a:extLst>
          </p:cNvPr>
          <p:cNvSpPr txBox="1"/>
          <p:nvPr/>
        </p:nvSpPr>
        <p:spPr>
          <a:xfrm>
            <a:off x="2446114" y="2607903"/>
            <a:ext cx="803425" cy="369332"/>
          </a:xfrm>
          <a:prstGeom prst="rect">
            <a:avLst/>
          </a:prstGeom>
          <a:noFill/>
        </p:spPr>
        <p:txBody>
          <a:bodyPr wrap="none" rtlCol="0">
            <a:spAutoFit/>
          </a:bodyPr>
          <a:lstStyle/>
          <a:p>
            <a:r>
              <a:rPr lang="fr-FR" dirty="0"/>
              <a:t>0,2 ms</a:t>
            </a:r>
          </a:p>
        </p:txBody>
      </p:sp>
    </p:spTree>
    <p:extLst>
      <p:ext uri="{BB962C8B-B14F-4D97-AF65-F5344CB8AC3E}">
        <p14:creationId xmlns:p14="http://schemas.microsoft.com/office/powerpoint/2010/main" val="3019986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452405"/>
            <a:ext cx="9074121" cy="492443"/>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3. Courbes stimulus-réponse</a:t>
            </a:r>
          </a:p>
        </p:txBody>
      </p:sp>
      <p:graphicFrame>
        <p:nvGraphicFramePr>
          <p:cNvPr id="2" name="Graphique 1">
            <a:extLst>
              <a:ext uri="{FF2B5EF4-FFF2-40B4-BE49-F238E27FC236}">
                <a16:creationId xmlns:a16="http://schemas.microsoft.com/office/drawing/2014/main" id="{76137344-26E8-862F-57E5-6928D142AB7A}"/>
              </a:ext>
            </a:extLst>
          </p:cNvPr>
          <p:cNvGraphicFramePr>
            <a:graphicFrameLocks/>
          </p:cNvGraphicFramePr>
          <p:nvPr>
            <p:extLst>
              <p:ext uri="{D42A27DB-BD31-4B8C-83A1-F6EECF244321}">
                <p14:modId xmlns:p14="http://schemas.microsoft.com/office/powerpoint/2010/main" val="633560681"/>
              </p:ext>
            </p:extLst>
          </p:nvPr>
        </p:nvGraphicFramePr>
        <p:xfrm>
          <a:off x="1366558" y="1444328"/>
          <a:ext cx="6064250" cy="4399285"/>
        </p:xfrm>
        <a:graphic>
          <a:graphicData uri="http://schemas.openxmlformats.org/drawingml/2006/chart">
            <c:chart xmlns:c="http://schemas.openxmlformats.org/drawingml/2006/chart" xmlns:r="http://schemas.openxmlformats.org/officeDocument/2006/relationships" r:id="rId2"/>
          </a:graphicData>
        </a:graphic>
      </p:graphicFrame>
      <p:sp>
        <p:nvSpPr>
          <p:cNvPr id="4" name="ZoneTexte 3">
            <a:extLst>
              <a:ext uri="{FF2B5EF4-FFF2-40B4-BE49-F238E27FC236}">
                <a16:creationId xmlns:a16="http://schemas.microsoft.com/office/drawing/2014/main" id="{4CE39BC2-55D8-05DC-A282-A57E8FCC1F4A}"/>
              </a:ext>
            </a:extLst>
          </p:cNvPr>
          <p:cNvSpPr txBox="1"/>
          <p:nvPr/>
        </p:nvSpPr>
        <p:spPr>
          <a:xfrm>
            <a:off x="6115971" y="5850922"/>
            <a:ext cx="500458" cy="369332"/>
          </a:xfrm>
          <a:prstGeom prst="rect">
            <a:avLst/>
          </a:prstGeom>
          <a:noFill/>
        </p:spPr>
        <p:txBody>
          <a:bodyPr wrap="none" rtlCol="0">
            <a:spAutoFit/>
          </a:bodyPr>
          <a:lstStyle/>
          <a:p>
            <a:r>
              <a:rPr lang="fr-FR" dirty="0"/>
              <a:t>mA</a:t>
            </a:r>
          </a:p>
        </p:txBody>
      </p:sp>
      <p:cxnSp>
        <p:nvCxnSpPr>
          <p:cNvPr id="5" name="Connecteur droit avec flèche 4">
            <a:extLst>
              <a:ext uri="{FF2B5EF4-FFF2-40B4-BE49-F238E27FC236}">
                <a16:creationId xmlns:a16="http://schemas.microsoft.com/office/drawing/2014/main" id="{EC9BD6F1-5688-3BD3-27A8-05145939F4F1}"/>
              </a:ext>
            </a:extLst>
          </p:cNvPr>
          <p:cNvCxnSpPr>
            <a:cxnSpLocks/>
          </p:cNvCxnSpPr>
          <p:nvPr/>
        </p:nvCxnSpPr>
        <p:spPr>
          <a:xfrm flipV="1">
            <a:off x="1815045" y="1640946"/>
            <a:ext cx="0" cy="364686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BE47D280-BF5E-7958-5816-C57B57F5EE79}"/>
              </a:ext>
            </a:extLst>
          </p:cNvPr>
          <p:cNvCxnSpPr>
            <a:cxnSpLocks/>
          </p:cNvCxnSpPr>
          <p:nvPr/>
        </p:nvCxnSpPr>
        <p:spPr>
          <a:xfrm>
            <a:off x="1815045" y="5287811"/>
            <a:ext cx="5352452"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EA987832-A4F8-202C-0ABB-421CEF779B99}"/>
              </a:ext>
            </a:extLst>
          </p:cNvPr>
          <p:cNvSpPr txBox="1"/>
          <p:nvPr/>
        </p:nvSpPr>
        <p:spPr>
          <a:xfrm>
            <a:off x="7286838" y="1745897"/>
            <a:ext cx="1013419" cy="646331"/>
          </a:xfrm>
          <a:prstGeom prst="rect">
            <a:avLst/>
          </a:prstGeom>
          <a:noFill/>
        </p:spPr>
        <p:txBody>
          <a:bodyPr wrap="none" rtlCol="0">
            <a:spAutoFit/>
          </a:bodyPr>
          <a:lstStyle/>
          <a:p>
            <a:r>
              <a:rPr lang="fr-FR" dirty="0"/>
              <a:t>PAGM </a:t>
            </a:r>
            <a:br>
              <a:rPr lang="fr-FR" dirty="0"/>
            </a:br>
            <a:r>
              <a:rPr lang="fr-FR" dirty="0"/>
              <a:t>= 6,1 mV</a:t>
            </a:r>
          </a:p>
        </p:txBody>
      </p:sp>
      <p:cxnSp>
        <p:nvCxnSpPr>
          <p:cNvPr id="8" name="Connecteur droit avec flèche 7">
            <a:extLst>
              <a:ext uri="{FF2B5EF4-FFF2-40B4-BE49-F238E27FC236}">
                <a16:creationId xmlns:a16="http://schemas.microsoft.com/office/drawing/2014/main" id="{1F0C020A-23E7-33E6-9F1B-2E5883506ADF}"/>
              </a:ext>
            </a:extLst>
          </p:cNvPr>
          <p:cNvCxnSpPr/>
          <p:nvPr/>
        </p:nvCxnSpPr>
        <p:spPr>
          <a:xfrm flipV="1">
            <a:off x="2650059" y="5485797"/>
            <a:ext cx="0" cy="549791"/>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84ED2F02-18F5-5980-8057-EB2585A3A0B2}"/>
              </a:ext>
            </a:extLst>
          </p:cNvPr>
          <p:cNvCxnSpPr/>
          <p:nvPr/>
        </p:nvCxnSpPr>
        <p:spPr>
          <a:xfrm flipV="1">
            <a:off x="3856559" y="5485796"/>
            <a:ext cx="0" cy="549791"/>
          </a:xfrm>
          <a:prstGeom prst="straightConnector1">
            <a:avLst/>
          </a:prstGeom>
          <a:ln w="2222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7B122F65-851B-2193-0957-2ED21738235E}"/>
              </a:ext>
            </a:extLst>
          </p:cNvPr>
          <p:cNvCxnSpPr>
            <a:cxnSpLocks/>
          </p:cNvCxnSpPr>
          <p:nvPr/>
        </p:nvCxnSpPr>
        <p:spPr>
          <a:xfrm>
            <a:off x="3539059" y="1357730"/>
            <a:ext cx="0" cy="566432"/>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CC5224B6-CF31-6818-D4B2-A5809D75D18E}"/>
              </a:ext>
            </a:extLst>
          </p:cNvPr>
          <p:cNvCxnSpPr>
            <a:cxnSpLocks/>
          </p:cNvCxnSpPr>
          <p:nvPr/>
        </p:nvCxnSpPr>
        <p:spPr>
          <a:xfrm>
            <a:off x="5964759" y="1357730"/>
            <a:ext cx="0" cy="563302"/>
          </a:xfrm>
          <a:prstGeom prst="straightConnector1">
            <a:avLst/>
          </a:prstGeom>
          <a:ln w="2222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1" name="ZoneTexte 30">
            <a:extLst>
              <a:ext uri="{FF2B5EF4-FFF2-40B4-BE49-F238E27FC236}">
                <a16:creationId xmlns:a16="http://schemas.microsoft.com/office/drawing/2014/main" id="{160246AD-E295-54CF-00D8-5F45FC649E0C}"/>
              </a:ext>
            </a:extLst>
          </p:cNvPr>
          <p:cNvSpPr txBox="1"/>
          <p:nvPr/>
        </p:nvSpPr>
        <p:spPr>
          <a:xfrm>
            <a:off x="749986" y="1745897"/>
            <a:ext cx="760721" cy="646331"/>
          </a:xfrm>
          <a:prstGeom prst="rect">
            <a:avLst/>
          </a:prstGeom>
          <a:noFill/>
        </p:spPr>
        <p:txBody>
          <a:bodyPr wrap="none" rtlCol="0">
            <a:spAutoFit/>
          </a:bodyPr>
          <a:lstStyle/>
          <a:p>
            <a:r>
              <a:rPr lang="fr-FR" dirty="0"/>
              <a:t>PAGM</a:t>
            </a:r>
          </a:p>
          <a:p>
            <a:r>
              <a:rPr lang="fr-FR" dirty="0"/>
              <a:t>mV</a:t>
            </a:r>
          </a:p>
        </p:txBody>
      </p:sp>
      <p:sp>
        <p:nvSpPr>
          <p:cNvPr id="32" name="ZoneTexte 31">
            <a:extLst>
              <a:ext uri="{FF2B5EF4-FFF2-40B4-BE49-F238E27FC236}">
                <a16:creationId xmlns:a16="http://schemas.microsoft.com/office/drawing/2014/main" id="{D0254667-85AC-E917-7514-A21204743E23}"/>
              </a:ext>
            </a:extLst>
          </p:cNvPr>
          <p:cNvSpPr txBox="1"/>
          <p:nvPr/>
        </p:nvSpPr>
        <p:spPr>
          <a:xfrm>
            <a:off x="2270303" y="2020972"/>
            <a:ext cx="803425" cy="369332"/>
          </a:xfrm>
          <a:prstGeom prst="rect">
            <a:avLst/>
          </a:prstGeom>
          <a:noFill/>
        </p:spPr>
        <p:txBody>
          <a:bodyPr wrap="none" rtlCol="0">
            <a:spAutoFit/>
          </a:bodyPr>
          <a:lstStyle/>
          <a:p>
            <a:r>
              <a:rPr lang="fr-FR" dirty="0"/>
              <a:t>1,0 ms</a:t>
            </a:r>
          </a:p>
        </p:txBody>
      </p:sp>
      <p:grpSp>
        <p:nvGrpSpPr>
          <p:cNvPr id="33" name="Groupe 32">
            <a:extLst>
              <a:ext uri="{FF2B5EF4-FFF2-40B4-BE49-F238E27FC236}">
                <a16:creationId xmlns:a16="http://schemas.microsoft.com/office/drawing/2014/main" id="{82B0D33F-2DAF-8549-BC42-99E5D440D82A}"/>
              </a:ext>
            </a:extLst>
          </p:cNvPr>
          <p:cNvGrpSpPr/>
          <p:nvPr/>
        </p:nvGrpSpPr>
        <p:grpSpPr>
          <a:xfrm>
            <a:off x="5134307" y="3643970"/>
            <a:ext cx="599534" cy="387322"/>
            <a:chOff x="5423409" y="3073039"/>
            <a:chExt cx="599534" cy="387322"/>
          </a:xfrm>
        </p:grpSpPr>
        <p:cxnSp>
          <p:nvCxnSpPr>
            <p:cNvPr id="34" name="Connecteur droit 33">
              <a:extLst>
                <a:ext uri="{FF2B5EF4-FFF2-40B4-BE49-F238E27FC236}">
                  <a16:creationId xmlns:a16="http://schemas.microsoft.com/office/drawing/2014/main" id="{5BD4FB4A-7BB6-CB85-83B4-3194EAEAB7EF}"/>
                </a:ext>
              </a:extLst>
            </p:cNvPr>
            <p:cNvCxnSpPr/>
            <p:nvPr/>
          </p:nvCxnSpPr>
          <p:spPr>
            <a:xfrm>
              <a:off x="5423409" y="3448382"/>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DE93260D-532E-EDBD-3E83-EE368C849558}"/>
                </a:ext>
              </a:extLst>
            </p:cNvPr>
            <p:cNvCxnSpPr>
              <a:cxnSpLocks/>
            </p:cNvCxnSpPr>
            <p:nvPr/>
          </p:nvCxnSpPr>
          <p:spPr>
            <a:xfrm flipV="1">
              <a:off x="557115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3973ED8F-C252-0444-B6A8-9FFC04AC364F}"/>
                </a:ext>
              </a:extLst>
            </p:cNvPr>
            <p:cNvCxnSpPr>
              <a:cxnSpLocks/>
            </p:cNvCxnSpPr>
            <p:nvPr/>
          </p:nvCxnSpPr>
          <p:spPr>
            <a:xfrm>
              <a:off x="5571151"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A5C1D2E8-44CC-3A76-4853-6B2F3AB3E706}"/>
                </a:ext>
              </a:extLst>
            </p:cNvPr>
            <p:cNvCxnSpPr>
              <a:cxnSpLocks/>
            </p:cNvCxnSpPr>
            <p:nvPr/>
          </p:nvCxnSpPr>
          <p:spPr>
            <a:xfrm flipV="1">
              <a:off x="587520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3007348A-255B-8DFE-0CF8-0D8A4175F0FC}"/>
                </a:ext>
              </a:extLst>
            </p:cNvPr>
            <p:cNvCxnSpPr/>
            <p:nvPr/>
          </p:nvCxnSpPr>
          <p:spPr>
            <a:xfrm>
              <a:off x="5875201" y="3449047"/>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2FC6B016-75F2-DC01-4C15-04A72F8F1A8F}"/>
                </a:ext>
              </a:extLst>
            </p:cNvPr>
            <p:cNvCxnSpPr>
              <a:cxnSpLocks/>
            </p:cNvCxnSpPr>
            <p:nvPr/>
          </p:nvCxnSpPr>
          <p:spPr>
            <a:xfrm>
              <a:off x="5718893"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40" name="ZoneTexte 39">
            <a:extLst>
              <a:ext uri="{FF2B5EF4-FFF2-40B4-BE49-F238E27FC236}">
                <a16:creationId xmlns:a16="http://schemas.microsoft.com/office/drawing/2014/main" id="{30848265-87BE-D638-DFB6-68FF590FD088}"/>
              </a:ext>
            </a:extLst>
          </p:cNvPr>
          <p:cNvSpPr txBox="1"/>
          <p:nvPr/>
        </p:nvSpPr>
        <p:spPr>
          <a:xfrm>
            <a:off x="5011590" y="4013154"/>
            <a:ext cx="803425" cy="369332"/>
          </a:xfrm>
          <a:prstGeom prst="rect">
            <a:avLst/>
          </a:prstGeom>
          <a:noFill/>
        </p:spPr>
        <p:txBody>
          <a:bodyPr wrap="none" rtlCol="0">
            <a:spAutoFit/>
          </a:bodyPr>
          <a:lstStyle/>
          <a:p>
            <a:r>
              <a:rPr lang="fr-FR" dirty="0"/>
              <a:t>0,2 ms</a:t>
            </a:r>
          </a:p>
        </p:txBody>
      </p:sp>
      <p:grpSp>
        <p:nvGrpSpPr>
          <p:cNvPr id="41" name="Groupe 40">
            <a:extLst>
              <a:ext uri="{FF2B5EF4-FFF2-40B4-BE49-F238E27FC236}">
                <a16:creationId xmlns:a16="http://schemas.microsoft.com/office/drawing/2014/main" id="{C7428BCC-2CBB-4225-94AC-6D73A7DC0D9D}"/>
              </a:ext>
            </a:extLst>
          </p:cNvPr>
          <p:cNvGrpSpPr/>
          <p:nvPr/>
        </p:nvGrpSpPr>
        <p:grpSpPr>
          <a:xfrm>
            <a:off x="1874415" y="1645629"/>
            <a:ext cx="1721477" cy="387322"/>
            <a:chOff x="1442284" y="1551097"/>
            <a:chExt cx="1721477" cy="387322"/>
          </a:xfrm>
        </p:grpSpPr>
        <p:cxnSp>
          <p:nvCxnSpPr>
            <p:cNvPr id="42" name="Connecteur droit 41">
              <a:extLst>
                <a:ext uri="{FF2B5EF4-FFF2-40B4-BE49-F238E27FC236}">
                  <a16:creationId xmlns:a16="http://schemas.microsoft.com/office/drawing/2014/main" id="{D463395C-DFE4-1FBF-0A8C-2C3D13C43DC7}"/>
                </a:ext>
              </a:extLst>
            </p:cNvPr>
            <p:cNvCxnSpPr/>
            <p:nvPr/>
          </p:nvCxnSpPr>
          <p:spPr>
            <a:xfrm>
              <a:off x="1442284" y="1926440"/>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F1CEABD0-3CD6-371A-F931-A0CCE150C627}"/>
                </a:ext>
              </a:extLst>
            </p:cNvPr>
            <p:cNvCxnSpPr>
              <a:cxnSpLocks/>
            </p:cNvCxnSpPr>
            <p:nvPr/>
          </p:nvCxnSpPr>
          <p:spPr>
            <a:xfrm flipV="1">
              <a:off x="1590026"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0ACD8C57-9F5A-0F1C-68F1-9AC8DB544F22}"/>
                </a:ext>
              </a:extLst>
            </p:cNvPr>
            <p:cNvCxnSpPr>
              <a:cxnSpLocks/>
            </p:cNvCxnSpPr>
            <p:nvPr/>
          </p:nvCxnSpPr>
          <p:spPr>
            <a:xfrm flipV="1">
              <a:off x="3016019"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0519FED5-35D7-B8FA-1049-3F5B41538B3A}"/>
                </a:ext>
              </a:extLst>
            </p:cNvPr>
            <p:cNvCxnSpPr/>
            <p:nvPr/>
          </p:nvCxnSpPr>
          <p:spPr>
            <a:xfrm>
              <a:off x="3016019" y="1927105"/>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6" name="Groupe 45">
              <a:extLst>
                <a:ext uri="{FF2B5EF4-FFF2-40B4-BE49-F238E27FC236}">
                  <a16:creationId xmlns:a16="http://schemas.microsoft.com/office/drawing/2014/main" id="{35464E9A-165F-DEEC-0612-57FA5C54E85B}"/>
                </a:ext>
              </a:extLst>
            </p:cNvPr>
            <p:cNvGrpSpPr/>
            <p:nvPr/>
          </p:nvGrpSpPr>
          <p:grpSpPr>
            <a:xfrm>
              <a:off x="1590026" y="1562407"/>
              <a:ext cx="719451" cy="0"/>
              <a:chOff x="1590026" y="1562407"/>
              <a:chExt cx="719451" cy="0"/>
            </a:xfrm>
          </p:grpSpPr>
          <p:cxnSp>
            <p:nvCxnSpPr>
              <p:cNvPr id="53" name="Connecteur droit 52">
                <a:extLst>
                  <a:ext uri="{FF2B5EF4-FFF2-40B4-BE49-F238E27FC236}">
                    <a16:creationId xmlns:a16="http://schemas.microsoft.com/office/drawing/2014/main" id="{00E9BA54-1F32-A4CB-2B4D-6ABEC1C9A5B7}"/>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27C4EDEF-C250-2FFD-E1B5-0C0D2EFD6818}"/>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C36930A8-F294-34F4-3BA1-6D0A8B11E2F8}"/>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4C300BBA-9FF4-D645-1418-CCBE6F4F34F7}"/>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10E6C0DC-DC22-269E-1F85-B22BE13E4FDE}"/>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7" name="Groupe 46">
              <a:extLst>
                <a:ext uri="{FF2B5EF4-FFF2-40B4-BE49-F238E27FC236}">
                  <a16:creationId xmlns:a16="http://schemas.microsoft.com/office/drawing/2014/main" id="{36D650C7-FBE5-0D77-09E1-4039F02987D9}"/>
                </a:ext>
              </a:extLst>
            </p:cNvPr>
            <p:cNvGrpSpPr/>
            <p:nvPr/>
          </p:nvGrpSpPr>
          <p:grpSpPr>
            <a:xfrm>
              <a:off x="2296568" y="1562407"/>
              <a:ext cx="719451" cy="0"/>
              <a:chOff x="1590026" y="1562407"/>
              <a:chExt cx="719451" cy="0"/>
            </a:xfrm>
          </p:grpSpPr>
          <p:cxnSp>
            <p:nvCxnSpPr>
              <p:cNvPr id="48" name="Connecteur droit 47">
                <a:extLst>
                  <a:ext uri="{FF2B5EF4-FFF2-40B4-BE49-F238E27FC236}">
                    <a16:creationId xmlns:a16="http://schemas.microsoft.com/office/drawing/2014/main" id="{9A24754D-2ACA-7D2E-BFE8-245BA531D03B}"/>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95376E9F-149B-C946-CE78-A379A7C25086}"/>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2C6A7822-1753-E436-AF43-59AABA401369}"/>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E46AFBFD-74AC-62F1-5325-D8F009F8DA4D}"/>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AD3B96B1-AD5F-D8D8-BE7C-85216FAF7DD7}"/>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32572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484402"/>
            <a:ext cx="9074121" cy="492443"/>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3. Courbes stimulus-réponse</a:t>
            </a:r>
          </a:p>
        </p:txBody>
      </p:sp>
      <p:pic>
        <p:nvPicPr>
          <p:cNvPr id="2" name="Image 1">
            <a:extLst>
              <a:ext uri="{FF2B5EF4-FFF2-40B4-BE49-F238E27FC236}">
                <a16:creationId xmlns:a16="http://schemas.microsoft.com/office/drawing/2014/main" id="{2739796B-1488-0347-BFC3-BAA8C46111F9}"/>
              </a:ext>
            </a:extLst>
          </p:cNvPr>
          <p:cNvPicPr>
            <a:picLocks noChangeAspect="1"/>
          </p:cNvPicPr>
          <p:nvPr/>
        </p:nvPicPr>
        <p:blipFill>
          <a:blip r:embed="rId2"/>
          <a:stretch>
            <a:fillRect/>
          </a:stretch>
        </p:blipFill>
        <p:spPr>
          <a:xfrm>
            <a:off x="685800" y="1834404"/>
            <a:ext cx="7772400" cy="3189191"/>
          </a:xfrm>
          <a:prstGeom prst="rect">
            <a:avLst/>
          </a:prstGeom>
        </p:spPr>
      </p:pic>
      <p:sp>
        <p:nvSpPr>
          <p:cNvPr id="4" name="Text Box 5">
            <a:extLst>
              <a:ext uri="{FF2B5EF4-FFF2-40B4-BE49-F238E27FC236}">
                <a16:creationId xmlns:a16="http://schemas.microsoft.com/office/drawing/2014/main" id="{1B0C999A-062E-7214-B58B-10DC82076301}"/>
              </a:ext>
            </a:extLst>
          </p:cNvPr>
          <p:cNvSpPr txBox="1">
            <a:spLocks noChangeArrowheads="1"/>
          </p:cNvSpPr>
          <p:nvPr/>
        </p:nvSpPr>
        <p:spPr bwMode="auto">
          <a:xfrm>
            <a:off x="550610" y="5391563"/>
            <a:ext cx="8414654" cy="784830"/>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50000"/>
              </a:spcBef>
              <a:tabLst>
                <a:tab pos="792163" algn="l"/>
              </a:tabLst>
            </a:pPr>
            <a:r>
              <a:rPr lang="cy-GB" altLang="en-US" sz="1800" dirty="0">
                <a:latin typeface="Comic Sans MS" panose="030F0902030302020204" pitchFamily="66" charset="0"/>
              </a:rPr>
              <a:t>Normalisation de l’intensité</a:t>
            </a:r>
          </a:p>
          <a:p>
            <a:pPr marL="342900" indent="-342900">
              <a:spcBef>
                <a:spcPct val="50000"/>
              </a:spcBef>
              <a:tabLst>
                <a:tab pos="792163" algn="l"/>
              </a:tabLst>
            </a:pPr>
            <a:r>
              <a:rPr lang="cy-GB" altLang="en-US" sz="1800" dirty="0">
                <a:latin typeface="Comic Sans MS" panose="030F0902030302020204" pitchFamily="66" charset="0"/>
              </a:rPr>
              <a:t>Normalisation de l’amplitude des PAGM</a:t>
            </a:r>
          </a:p>
        </p:txBody>
      </p:sp>
      <p:sp>
        <p:nvSpPr>
          <p:cNvPr id="5" name="ZoneTexte 4">
            <a:extLst>
              <a:ext uri="{FF2B5EF4-FFF2-40B4-BE49-F238E27FC236}">
                <a16:creationId xmlns:a16="http://schemas.microsoft.com/office/drawing/2014/main" id="{09F8BDBB-7CC8-4CA3-4EDE-E95501585301}"/>
              </a:ext>
            </a:extLst>
          </p:cNvPr>
          <p:cNvSpPr txBox="1"/>
          <p:nvPr/>
        </p:nvSpPr>
        <p:spPr>
          <a:xfrm>
            <a:off x="838200" y="2050768"/>
            <a:ext cx="500458" cy="369332"/>
          </a:xfrm>
          <a:prstGeom prst="rect">
            <a:avLst/>
          </a:prstGeom>
          <a:noFill/>
        </p:spPr>
        <p:txBody>
          <a:bodyPr wrap="none" rtlCol="0">
            <a:spAutoFit/>
          </a:bodyPr>
          <a:lstStyle/>
          <a:p>
            <a:r>
              <a:rPr lang="fr-FR" dirty="0"/>
              <a:t>mV</a:t>
            </a:r>
          </a:p>
        </p:txBody>
      </p:sp>
    </p:spTree>
    <p:extLst>
      <p:ext uri="{BB962C8B-B14F-4D97-AF65-F5344CB8AC3E}">
        <p14:creationId xmlns:p14="http://schemas.microsoft.com/office/powerpoint/2010/main" val="3479888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1981200" y="333024"/>
            <a:ext cx="9074121" cy="984885"/>
          </a:xfrm>
          <a:prstGeom prst="rect">
            <a:avLst/>
          </a:prstGeom>
        </p:spPr>
        <p:txBody>
          <a:bodyPr wrap="square" lIns="0" tIns="0" rIns="0" bIns="0" rtlCol="0" anchor="t">
            <a:spAutoFit/>
          </a:bodyPr>
          <a:lstStyle/>
          <a:p>
            <a:pPr algn="ctr"/>
            <a:r>
              <a:rPr lang="fr-FR" sz="3200" cap="all" dirty="0">
                <a:solidFill>
                  <a:srgbClr val="3333CC"/>
                </a:solidFill>
                <a:latin typeface="ComicSansMS" panose="030F0702030302020204" pitchFamily="66" charset="0"/>
              </a:rPr>
              <a:t>É</a:t>
            </a:r>
            <a:r>
              <a:rPr lang="fr-FR" sz="3200" dirty="0">
                <a:solidFill>
                  <a:srgbClr val="3333CC"/>
                </a:solidFill>
                <a:latin typeface="ComicSansMS" panose="030F0702030302020204" pitchFamily="66" charset="0"/>
              </a:rPr>
              <a:t>lectricité : loi d’Ohm</a:t>
            </a:r>
          </a:p>
          <a:p>
            <a:pPr algn="ctr"/>
            <a:endParaRPr lang="fr-FR" sz="3200" dirty="0">
              <a:solidFill>
                <a:srgbClr val="3333CC"/>
              </a:solidFill>
              <a:latin typeface="ComicSansMS" panose="030F0702030302020204" pitchFamily="66" charset="0"/>
            </a:endParaRPr>
          </a:p>
        </p:txBody>
      </p:sp>
      <p:pic>
        <p:nvPicPr>
          <p:cNvPr id="9" name="Graphique 8">
            <a:extLst>
              <a:ext uri="{FF2B5EF4-FFF2-40B4-BE49-F238E27FC236}">
                <a16:creationId xmlns:a16="http://schemas.microsoft.com/office/drawing/2014/main" id="{952E5E7A-D6D1-92E4-C9C7-50692F8918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1284" y="1387877"/>
            <a:ext cx="2628900" cy="3086100"/>
          </a:xfrm>
          <a:prstGeom prst="rect">
            <a:avLst/>
          </a:prstGeom>
        </p:spPr>
      </p:pic>
      <p:sp>
        <p:nvSpPr>
          <p:cNvPr id="10" name="Text Box 5">
            <a:extLst>
              <a:ext uri="{FF2B5EF4-FFF2-40B4-BE49-F238E27FC236}">
                <a16:creationId xmlns:a16="http://schemas.microsoft.com/office/drawing/2014/main" id="{515C736B-AB43-F68C-397A-F12965AC4C85}"/>
              </a:ext>
            </a:extLst>
          </p:cNvPr>
          <p:cNvSpPr txBox="1">
            <a:spLocks noChangeArrowheads="1"/>
          </p:cNvSpPr>
          <p:nvPr/>
        </p:nvSpPr>
        <p:spPr bwMode="auto">
          <a:xfrm>
            <a:off x="2106528" y="980839"/>
            <a:ext cx="2952750" cy="707886"/>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y-GB" altLang="en-US" sz="4000" dirty="0">
                <a:solidFill>
                  <a:srgbClr val="FF0000"/>
                </a:solidFill>
                <a:latin typeface="Comic Sans MS" panose="030F0902030302020204" pitchFamily="66" charset="0"/>
              </a:rPr>
              <a:t>U = R x I</a:t>
            </a:r>
          </a:p>
        </p:txBody>
      </p:sp>
      <p:sp>
        <p:nvSpPr>
          <p:cNvPr id="11" name="Text Box 5">
            <a:extLst>
              <a:ext uri="{FF2B5EF4-FFF2-40B4-BE49-F238E27FC236}">
                <a16:creationId xmlns:a16="http://schemas.microsoft.com/office/drawing/2014/main" id="{BFC3E21E-3F6A-B83F-DFDC-A1A8671A5B01}"/>
              </a:ext>
            </a:extLst>
          </p:cNvPr>
          <p:cNvSpPr txBox="1">
            <a:spLocks noChangeArrowheads="1"/>
          </p:cNvSpPr>
          <p:nvPr/>
        </p:nvSpPr>
        <p:spPr bwMode="auto">
          <a:xfrm>
            <a:off x="3052735" y="2042793"/>
            <a:ext cx="5791200" cy="1938992"/>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50000"/>
              </a:spcBef>
              <a:tabLst>
                <a:tab pos="792163" algn="l"/>
              </a:tabLst>
            </a:pPr>
            <a:r>
              <a:rPr lang="cy-GB" altLang="en-US" sz="2000" dirty="0">
                <a:solidFill>
                  <a:srgbClr val="003399"/>
                </a:solidFill>
                <a:latin typeface="Comic Sans MS" panose="030F0902030302020204" pitchFamily="66" charset="0"/>
              </a:rPr>
              <a:t>U : 	ddp ≃ tension aux bornes </a:t>
            </a:r>
            <a:br>
              <a:rPr lang="cy-GB" altLang="en-US" sz="2000" dirty="0">
                <a:solidFill>
                  <a:srgbClr val="003399"/>
                </a:solidFill>
                <a:latin typeface="Comic Sans MS" panose="030F0902030302020204" pitchFamily="66" charset="0"/>
              </a:rPr>
            </a:br>
            <a:r>
              <a:rPr lang="cy-GB" altLang="en-US" sz="2000" dirty="0">
                <a:solidFill>
                  <a:srgbClr val="003399"/>
                </a:solidFill>
                <a:latin typeface="Comic Sans MS" panose="030F0902030302020204" pitchFamily="66" charset="0"/>
              </a:rPr>
              <a:t>du générateur de courant continu (</a:t>
            </a:r>
            <a:r>
              <a:rPr lang="cy-GB" altLang="en-US" sz="2000" dirty="0">
                <a:solidFill>
                  <a:srgbClr val="FF0000"/>
                </a:solidFill>
                <a:latin typeface="Comic Sans MS" panose="030F0902030302020204" pitchFamily="66" charset="0"/>
              </a:rPr>
              <a:t>V</a:t>
            </a:r>
            <a:r>
              <a:rPr lang="cy-GB" altLang="en-US" sz="2000" dirty="0">
                <a:solidFill>
                  <a:srgbClr val="003399"/>
                </a:solidFill>
                <a:latin typeface="Comic Sans MS" panose="030F0902030302020204" pitchFamily="66" charset="0"/>
              </a:rPr>
              <a:t>)</a:t>
            </a:r>
          </a:p>
          <a:p>
            <a:pPr marL="342900" indent="-342900">
              <a:spcBef>
                <a:spcPct val="50000"/>
              </a:spcBef>
              <a:tabLst>
                <a:tab pos="792163" algn="l"/>
              </a:tabLst>
            </a:pPr>
            <a:r>
              <a:rPr lang="cy-GB" altLang="en-US" sz="2000" dirty="0">
                <a:solidFill>
                  <a:srgbClr val="003399"/>
                </a:solidFill>
                <a:latin typeface="Comic Sans MS" panose="030F0902030302020204" pitchFamily="66" charset="0"/>
              </a:rPr>
              <a:t>R : 	résistance (</a:t>
            </a:r>
            <a:r>
              <a:rPr lang="cy-GB" altLang="en-US" sz="2000" dirty="0">
                <a:solidFill>
                  <a:srgbClr val="FF0000"/>
                </a:solidFill>
                <a:latin typeface="Comic Sans MS" panose="030F0902030302020204" pitchFamily="66" charset="0"/>
              </a:rPr>
              <a:t>ohm</a:t>
            </a:r>
            <a:r>
              <a:rPr lang="cy-GB" altLang="en-US" sz="2000" dirty="0">
                <a:solidFill>
                  <a:srgbClr val="003399"/>
                </a:solidFill>
                <a:latin typeface="Comic Sans MS" panose="030F0902030302020204" pitchFamily="66" charset="0"/>
              </a:rPr>
              <a:t>)</a:t>
            </a:r>
          </a:p>
          <a:p>
            <a:pPr marL="342900" indent="-342900">
              <a:spcBef>
                <a:spcPct val="50000"/>
              </a:spcBef>
              <a:tabLst>
                <a:tab pos="792163" algn="l"/>
              </a:tabLst>
            </a:pPr>
            <a:r>
              <a:rPr lang="cy-GB" altLang="en-US" sz="2000" dirty="0">
                <a:solidFill>
                  <a:srgbClr val="003399"/>
                </a:solidFill>
                <a:latin typeface="Comic Sans MS" panose="030F0902030302020204" pitchFamily="66" charset="0"/>
              </a:rPr>
              <a:t>I : 	intensité du courant (</a:t>
            </a:r>
            <a:r>
              <a:rPr lang="cy-GB" altLang="en-US" sz="2000" dirty="0">
                <a:solidFill>
                  <a:srgbClr val="FF0000"/>
                </a:solidFill>
                <a:latin typeface="Comic Sans MS" panose="030F0902030302020204" pitchFamily="66" charset="0"/>
              </a:rPr>
              <a:t>A</a:t>
            </a:r>
            <a:r>
              <a:rPr lang="cy-GB" altLang="en-US" sz="2000" dirty="0">
                <a:solidFill>
                  <a:srgbClr val="003399"/>
                </a:solidFill>
                <a:latin typeface="Comic Sans MS" panose="030F0902030302020204" pitchFamily="66" charset="0"/>
              </a:rPr>
              <a:t>)</a:t>
            </a:r>
            <a:br>
              <a:rPr lang="cy-GB" altLang="en-US" sz="2000" dirty="0">
                <a:solidFill>
                  <a:srgbClr val="003399"/>
                </a:solidFill>
                <a:latin typeface="Comic Sans MS" panose="030F0902030302020204" pitchFamily="66" charset="0"/>
              </a:rPr>
            </a:br>
            <a:r>
              <a:rPr lang="cy-GB" altLang="en-US" sz="2000" dirty="0">
                <a:solidFill>
                  <a:srgbClr val="003399"/>
                </a:solidFill>
                <a:latin typeface="Comic Sans MS" panose="030F0902030302020204" pitchFamily="66" charset="0"/>
              </a:rPr>
              <a:t>	(courant = débit de charges électriques)</a:t>
            </a:r>
          </a:p>
        </p:txBody>
      </p:sp>
      <p:sp>
        <p:nvSpPr>
          <p:cNvPr id="12" name="Text Box 5">
            <a:extLst>
              <a:ext uri="{FF2B5EF4-FFF2-40B4-BE49-F238E27FC236}">
                <a16:creationId xmlns:a16="http://schemas.microsoft.com/office/drawing/2014/main" id="{217001F0-5A97-B265-BF37-BE25290C4603}"/>
              </a:ext>
            </a:extLst>
          </p:cNvPr>
          <p:cNvSpPr txBox="1">
            <a:spLocks noChangeArrowheads="1"/>
          </p:cNvSpPr>
          <p:nvPr/>
        </p:nvSpPr>
        <p:spPr bwMode="auto">
          <a:xfrm>
            <a:off x="1057965" y="5108939"/>
            <a:ext cx="7184690" cy="707886"/>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rgbClr val="FF9900">
                    <a:alpha val="10196"/>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tabLst>
                <a:tab pos="792163" algn="l"/>
              </a:tabLst>
            </a:pPr>
            <a:r>
              <a:rPr lang="cy-GB" altLang="en-US" sz="2000" dirty="0">
                <a:solidFill>
                  <a:srgbClr val="003399"/>
                </a:solidFill>
                <a:latin typeface="Comic Sans MS" panose="030F0902030302020204" pitchFamily="66" charset="0"/>
              </a:rPr>
              <a:t>Si la résistance augmente =&gt; déperdition sous forme de </a:t>
            </a:r>
            <a:br>
              <a:rPr lang="cy-GB" altLang="en-US" sz="2000" dirty="0">
                <a:solidFill>
                  <a:srgbClr val="003399"/>
                </a:solidFill>
                <a:latin typeface="Comic Sans MS" panose="030F0902030302020204" pitchFamily="66" charset="0"/>
              </a:rPr>
            </a:br>
            <a:r>
              <a:rPr lang="cy-GB" altLang="en-US" sz="2000" dirty="0">
                <a:solidFill>
                  <a:srgbClr val="003399"/>
                </a:solidFill>
                <a:latin typeface="Comic Sans MS" panose="030F0902030302020204" pitchFamily="66" charset="0"/>
              </a:rPr>
              <a:t>chaleur (effet joule) =&gt; l’intensité diminue</a:t>
            </a:r>
          </a:p>
        </p:txBody>
      </p:sp>
      <p:pic>
        <p:nvPicPr>
          <p:cNvPr id="15" name="Image 14">
            <a:extLst>
              <a:ext uri="{FF2B5EF4-FFF2-40B4-BE49-F238E27FC236}">
                <a16:creationId xmlns:a16="http://schemas.microsoft.com/office/drawing/2014/main" id="{385A02EC-5400-C9E1-041F-88A63E61ED8C}"/>
              </a:ext>
            </a:extLst>
          </p:cNvPr>
          <p:cNvPicPr>
            <a:picLocks noChangeAspect="1"/>
          </p:cNvPicPr>
          <p:nvPr/>
        </p:nvPicPr>
        <p:blipFill>
          <a:blip r:embed="rId4"/>
          <a:stretch>
            <a:fillRect/>
          </a:stretch>
        </p:blipFill>
        <p:spPr>
          <a:xfrm>
            <a:off x="7802874" y="67807"/>
            <a:ext cx="1145183" cy="1460108"/>
          </a:xfrm>
          <a:prstGeom prst="rect">
            <a:avLst/>
          </a:prstGeom>
        </p:spPr>
      </p:pic>
      <p:sp>
        <p:nvSpPr>
          <p:cNvPr id="17" name="ZoneTexte 16">
            <a:extLst>
              <a:ext uri="{FF2B5EF4-FFF2-40B4-BE49-F238E27FC236}">
                <a16:creationId xmlns:a16="http://schemas.microsoft.com/office/drawing/2014/main" id="{BB41914C-0698-E2B5-2E7C-294CFD6D20E5}"/>
              </a:ext>
            </a:extLst>
          </p:cNvPr>
          <p:cNvSpPr txBox="1"/>
          <p:nvPr/>
        </p:nvSpPr>
        <p:spPr>
          <a:xfrm>
            <a:off x="7092921" y="1593950"/>
            <a:ext cx="2511878" cy="615553"/>
          </a:xfrm>
          <a:prstGeom prst="rect">
            <a:avLst/>
          </a:prstGeom>
          <a:noFill/>
        </p:spPr>
        <p:txBody>
          <a:bodyPr wrap="square">
            <a:spAutoFit/>
          </a:bodyPr>
          <a:lstStyle/>
          <a:p>
            <a:pPr algn="ctr" eaLnBrk="1" hangingPunct="1">
              <a:spcBef>
                <a:spcPct val="50000"/>
              </a:spcBef>
              <a:buFontTx/>
              <a:buNone/>
            </a:pPr>
            <a:r>
              <a:rPr lang="cy-GB" altLang="en-US" sz="1800" i="1" dirty="0">
                <a:solidFill>
                  <a:srgbClr val="003399"/>
                </a:solidFill>
                <a:latin typeface="Comic Sans MS" panose="030F0902030302020204" pitchFamily="66" charset="0"/>
              </a:rPr>
              <a:t>Georg Ohm</a:t>
            </a:r>
          </a:p>
          <a:p>
            <a:pPr algn="ctr" eaLnBrk="1" hangingPunct="1">
              <a:spcBef>
                <a:spcPct val="0"/>
              </a:spcBef>
              <a:buFontTx/>
              <a:buNone/>
            </a:pPr>
            <a:r>
              <a:rPr lang="cy-GB" altLang="en-US" sz="1600" i="1" dirty="0">
                <a:solidFill>
                  <a:srgbClr val="003399"/>
                </a:solidFill>
                <a:latin typeface="Comic Sans MS" panose="030F0902030302020204" pitchFamily="66" charset="0"/>
              </a:rPr>
              <a:t>1789 – 1854</a:t>
            </a:r>
          </a:p>
        </p:txBody>
      </p:sp>
      <p:pic>
        <p:nvPicPr>
          <p:cNvPr id="19" name="Image 18">
            <a:extLst>
              <a:ext uri="{FF2B5EF4-FFF2-40B4-BE49-F238E27FC236}">
                <a16:creationId xmlns:a16="http://schemas.microsoft.com/office/drawing/2014/main" id="{18E7C70F-6CA5-69C8-0769-90AF9820E0BC}"/>
              </a:ext>
            </a:extLst>
          </p:cNvPr>
          <p:cNvPicPr>
            <a:picLocks noChangeAspect="1"/>
          </p:cNvPicPr>
          <p:nvPr/>
        </p:nvPicPr>
        <p:blipFill>
          <a:blip r:embed="rId5"/>
          <a:stretch>
            <a:fillRect/>
          </a:stretch>
        </p:blipFill>
        <p:spPr>
          <a:xfrm>
            <a:off x="5080001" y="58975"/>
            <a:ext cx="2500322" cy="1468939"/>
          </a:xfrm>
          <a:prstGeom prst="rect">
            <a:avLst/>
          </a:prstGeom>
        </p:spPr>
      </p:pic>
      <p:pic>
        <p:nvPicPr>
          <p:cNvPr id="21" name="Image 20">
            <a:extLst>
              <a:ext uri="{FF2B5EF4-FFF2-40B4-BE49-F238E27FC236}">
                <a16:creationId xmlns:a16="http://schemas.microsoft.com/office/drawing/2014/main" id="{9AEA95C9-B0FE-0568-12EE-415424CC2A86}"/>
              </a:ext>
            </a:extLst>
          </p:cNvPr>
          <p:cNvPicPr>
            <a:picLocks noChangeAspect="1"/>
          </p:cNvPicPr>
          <p:nvPr/>
        </p:nvPicPr>
        <p:blipFill>
          <a:blip r:embed="rId6"/>
          <a:stretch>
            <a:fillRect/>
          </a:stretch>
        </p:blipFill>
        <p:spPr>
          <a:xfrm>
            <a:off x="274490" y="5091057"/>
            <a:ext cx="607511" cy="914398"/>
          </a:xfrm>
          <a:prstGeom prst="rect">
            <a:avLst/>
          </a:prstGeom>
        </p:spPr>
      </p:pic>
      <p:pic>
        <p:nvPicPr>
          <p:cNvPr id="22" name="Image 21">
            <a:extLst>
              <a:ext uri="{FF2B5EF4-FFF2-40B4-BE49-F238E27FC236}">
                <a16:creationId xmlns:a16="http://schemas.microsoft.com/office/drawing/2014/main" id="{F685C31D-709B-67C4-9CAB-1DA553FDB6B8}"/>
              </a:ext>
            </a:extLst>
          </p:cNvPr>
          <p:cNvPicPr>
            <a:picLocks noChangeAspect="1"/>
          </p:cNvPicPr>
          <p:nvPr/>
        </p:nvPicPr>
        <p:blipFill>
          <a:blip r:embed="rId6"/>
          <a:stretch>
            <a:fillRect/>
          </a:stretch>
        </p:blipFill>
        <p:spPr>
          <a:xfrm>
            <a:off x="8348059" y="5091057"/>
            <a:ext cx="607511" cy="914398"/>
          </a:xfrm>
          <a:prstGeom prst="rect">
            <a:avLst/>
          </a:prstGeom>
          <a:effectLst>
            <a:glow>
              <a:schemeClr val="accent1"/>
            </a:glow>
            <a:outerShdw dist="50800" sx="1000" sy="1000" algn="ctr" rotWithShape="0">
              <a:srgbClr val="000000"/>
            </a:outerShdw>
            <a:reflection endPos="0" dir="5400000" sy="-100000" algn="bl" rotWithShape="0"/>
          </a:effectLst>
        </p:spPr>
      </p:pic>
      <p:sp>
        <p:nvSpPr>
          <p:cNvPr id="23" name="Rectangle 22">
            <a:extLst>
              <a:ext uri="{FF2B5EF4-FFF2-40B4-BE49-F238E27FC236}">
                <a16:creationId xmlns:a16="http://schemas.microsoft.com/office/drawing/2014/main" id="{B11D5736-CF27-CBA2-46A9-0A25D37E2557}"/>
              </a:ext>
            </a:extLst>
          </p:cNvPr>
          <p:cNvSpPr/>
          <p:nvPr/>
        </p:nvSpPr>
        <p:spPr>
          <a:xfrm>
            <a:off x="274490" y="5102496"/>
            <a:ext cx="607511" cy="914398"/>
          </a:xfrm>
          <a:prstGeom prst="rect">
            <a:avLst/>
          </a:prstGeom>
          <a:solidFill>
            <a:schemeClr val="bg1">
              <a:alpha val="47517"/>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4629EFF5-3805-65E4-DCB2-26C7205AC684}"/>
              </a:ext>
            </a:extLst>
          </p:cNvPr>
          <p:cNvSpPr/>
          <p:nvPr/>
        </p:nvSpPr>
        <p:spPr>
          <a:xfrm>
            <a:off x="8372551" y="5080171"/>
            <a:ext cx="607511" cy="914398"/>
          </a:xfrm>
          <a:prstGeom prst="rect">
            <a:avLst/>
          </a:prstGeom>
          <a:solidFill>
            <a:schemeClr val="bg1">
              <a:lumMod val="75000"/>
              <a:alpha val="2991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 Box 5">
            <a:extLst>
              <a:ext uri="{FF2B5EF4-FFF2-40B4-BE49-F238E27FC236}">
                <a16:creationId xmlns:a16="http://schemas.microsoft.com/office/drawing/2014/main" id="{852DC5ED-1A39-4894-1435-BCC8C1112B4C}"/>
              </a:ext>
            </a:extLst>
          </p:cNvPr>
          <p:cNvSpPr txBox="1">
            <a:spLocks noChangeArrowheads="1"/>
          </p:cNvSpPr>
          <p:nvPr/>
        </p:nvSpPr>
        <p:spPr bwMode="auto">
          <a:xfrm>
            <a:off x="1057965" y="5817090"/>
            <a:ext cx="7184690" cy="707886"/>
          </a:xfrm>
          <a:prstGeom prst="rect">
            <a:avLst/>
          </a:prstGeom>
          <a:solidFill>
            <a:srgbClr val="0070C0"/>
          </a:solidFill>
          <a:ln w="25400">
            <a:solidFill>
              <a:srgbClr val="FF0000"/>
            </a:solidFill>
            <a:miter lim="800000"/>
            <a:headEnd/>
            <a:tailEn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tabLst>
                <a:tab pos="792163" algn="l"/>
              </a:tabLst>
            </a:pPr>
            <a:r>
              <a:rPr lang="cy-GB" altLang="en-US" sz="2000" b="1" dirty="0">
                <a:solidFill>
                  <a:schemeClr val="bg1"/>
                </a:solidFill>
                <a:latin typeface="Comic Sans MS" panose="030F0902030302020204" pitchFamily="66" charset="0"/>
              </a:rPr>
              <a:t>Pour une même I appliquée à un neurone, le potentiel de membrane (V) sera affecté proportionnellement à R</a:t>
            </a:r>
          </a:p>
        </p:txBody>
      </p:sp>
      <p:sp>
        <p:nvSpPr>
          <p:cNvPr id="2" name="Text Box 5">
            <a:extLst>
              <a:ext uri="{FF2B5EF4-FFF2-40B4-BE49-F238E27FC236}">
                <a16:creationId xmlns:a16="http://schemas.microsoft.com/office/drawing/2014/main" id="{15D8C23D-3AD7-EDDF-3DF5-78DBBC9E1335}"/>
              </a:ext>
            </a:extLst>
          </p:cNvPr>
          <p:cNvSpPr txBox="1">
            <a:spLocks noChangeArrowheads="1"/>
          </p:cNvSpPr>
          <p:nvPr/>
        </p:nvSpPr>
        <p:spPr bwMode="auto">
          <a:xfrm>
            <a:off x="3052735" y="4013032"/>
            <a:ext cx="5791200" cy="923330"/>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tabLst>
                <a:tab pos="792163" algn="l"/>
              </a:tabLst>
            </a:pPr>
            <a:r>
              <a:rPr lang="cy-GB" altLang="en-US" sz="1800" b="1" dirty="0">
                <a:solidFill>
                  <a:srgbClr val="00B050"/>
                </a:solidFill>
                <a:latin typeface="Comic Sans MS" panose="030F0902030302020204" pitchFamily="66" charset="0"/>
              </a:rPr>
              <a:t>Analogie avec un fleuve :</a:t>
            </a:r>
            <a:br>
              <a:rPr lang="cy-GB" altLang="en-US" sz="1800" b="1" dirty="0">
                <a:solidFill>
                  <a:srgbClr val="00B050"/>
                </a:solidFill>
                <a:latin typeface="Comic Sans MS" panose="030F0902030302020204" pitchFamily="66" charset="0"/>
              </a:rPr>
            </a:br>
            <a:r>
              <a:rPr lang="cy-GB" altLang="en-US" sz="1800" b="1" dirty="0">
                <a:solidFill>
                  <a:srgbClr val="00B050"/>
                </a:solidFill>
                <a:latin typeface="Comic Sans MS" panose="030F0902030302020204" pitchFamily="66" charset="0"/>
              </a:rPr>
              <a:t>- ddp = dénivelé</a:t>
            </a:r>
            <a:br>
              <a:rPr lang="cy-GB" altLang="en-US" sz="1800" b="1" dirty="0">
                <a:solidFill>
                  <a:srgbClr val="00B050"/>
                </a:solidFill>
                <a:latin typeface="Comic Sans MS" panose="030F0902030302020204" pitchFamily="66" charset="0"/>
              </a:rPr>
            </a:br>
            <a:r>
              <a:rPr lang="cy-GB" altLang="en-US" sz="1800" b="1" dirty="0">
                <a:solidFill>
                  <a:srgbClr val="00B050"/>
                </a:solidFill>
                <a:latin typeface="Comic Sans MS" panose="030F0902030302020204" pitchFamily="66" charset="0"/>
              </a:rPr>
              <a:t>- I = débit </a:t>
            </a:r>
          </a:p>
        </p:txBody>
      </p:sp>
    </p:spTree>
    <p:extLst>
      <p:ext uri="{BB962C8B-B14F-4D97-AF65-F5344CB8AC3E}">
        <p14:creationId xmlns:p14="http://schemas.microsoft.com/office/powerpoint/2010/main" val="3569745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23AD08-8605-AF0E-2763-4F071E04D58C}"/>
              </a:ext>
            </a:extLst>
          </p:cNvPr>
          <p:cNvSpPr/>
          <p:nvPr/>
        </p:nvSpPr>
        <p:spPr>
          <a:xfrm>
            <a:off x="5727497" y="3886471"/>
            <a:ext cx="2394857" cy="2884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23659" y="302067"/>
            <a:ext cx="9074121" cy="492443"/>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3. Courbes stimulus-réponse</a:t>
            </a:r>
          </a:p>
        </p:txBody>
      </p:sp>
      <p:sp>
        <p:nvSpPr>
          <p:cNvPr id="6" name="Rectangle 5">
            <a:extLst>
              <a:ext uri="{FF2B5EF4-FFF2-40B4-BE49-F238E27FC236}">
                <a16:creationId xmlns:a16="http://schemas.microsoft.com/office/drawing/2014/main" id="{12E8C443-79C7-94F9-EB3F-20EAA71EB56E}"/>
              </a:ext>
            </a:extLst>
          </p:cNvPr>
          <p:cNvSpPr/>
          <p:nvPr/>
        </p:nvSpPr>
        <p:spPr>
          <a:xfrm>
            <a:off x="4583281" y="1059916"/>
            <a:ext cx="4488777" cy="27498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7" name="ZoneTexte 6">
            <a:extLst>
              <a:ext uri="{FF2B5EF4-FFF2-40B4-BE49-F238E27FC236}">
                <a16:creationId xmlns:a16="http://schemas.microsoft.com/office/drawing/2014/main" id="{189B4B21-0506-E01A-D398-909BE49A72B6}"/>
              </a:ext>
            </a:extLst>
          </p:cNvPr>
          <p:cNvSpPr txBox="1"/>
          <p:nvPr/>
        </p:nvSpPr>
        <p:spPr>
          <a:xfrm>
            <a:off x="4560720" y="1224460"/>
            <a:ext cx="3844258" cy="2585323"/>
          </a:xfrm>
          <a:prstGeom prst="rect">
            <a:avLst/>
          </a:prstGeom>
          <a:noFill/>
        </p:spPr>
        <p:txBody>
          <a:bodyPr wrap="none" rtlCol="0">
            <a:spAutoFit/>
          </a:bodyPr>
          <a:lstStyle/>
          <a:p>
            <a:pPr marL="457200" indent="-457200">
              <a:buFont typeface="Arial" panose="020B0604020202020204" pitchFamily="34" charset="0"/>
              <a:buChar char="•"/>
            </a:pPr>
            <a:r>
              <a:rPr lang="fr-FR" sz="1800" b="1" dirty="0">
                <a:solidFill>
                  <a:schemeClr val="bg1"/>
                </a:solidFill>
              </a:rPr>
              <a:t>Évoquer un PAGM </a:t>
            </a:r>
            <a:r>
              <a:rPr lang="fr-FR" sz="1800" b="1" dirty="0" err="1">
                <a:solidFill>
                  <a:schemeClr val="bg1"/>
                </a:solidFill>
              </a:rPr>
              <a:t>supra-maximal</a:t>
            </a:r>
            <a:endParaRPr lang="fr-FR" b="1" dirty="0">
              <a:solidFill>
                <a:schemeClr val="bg1"/>
              </a:solidFill>
            </a:endParaRPr>
          </a:p>
          <a:p>
            <a:pPr marL="457200" indent="-457200">
              <a:buFont typeface="Arial" panose="020B0604020202020204" pitchFamily="34" charset="0"/>
              <a:buChar char="•"/>
            </a:pPr>
            <a:r>
              <a:rPr lang="fr-FR" sz="1800" b="1" dirty="0">
                <a:solidFill>
                  <a:schemeClr val="bg1"/>
                </a:solidFill>
              </a:rPr>
              <a:t>Déterminer i10 -&gt; i90 (calculette)</a:t>
            </a:r>
          </a:p>
          <a:p>
            <a:pPr marL="457200" indent="-457200">
              <a:buFont typeface="Arial" panose="020B0604020202020204" pitchFamily="34" charset="0"/>
              <a:buChar char="•"/>
            </a:pPr>
            <a:r>
              <a:rPr lang="fr-FR" sz="1800" b="1" dirty="0">
                <a:solidFill>
                  <a:schemeClr val="bg1"/>
                </a:solidFill>
              </a:rPr>
              <a:t>Feuille </a:t>
            </a:r>
            <a:r>
              <a:rPr lang="fr-FR" sz="1800" b="1" dirty="0" err="1">
                <a:solidFill>
                  <a:schemeClr val="bg1"/>
                </a:solidFill>
              </a:rPr>
              <a:t>excel</a:t>
            </a:r>
            <a:br>
              <a:rPr lang="fr-FR" sz="1800" b="1" dirty="0">
                <a:solidFill>
                  <a:schemeClr val="bg1"/>
                </a:solidFill>
              </a:rPr>
            </a:br>
            <a:endParaRPr lang="fr-FR" sz="1800" b="1" dirty="0">
              <a:solidFill>
                <a:schemeClr val="bg1"/>
              </a:solidFill>
            </a:endParaRPr>
          </a:p>
          <a:p>
            <a:pPr marL="457200" indent="-457200">
              <a:buFont typeface="Arial" panose="020B0604020202020204" pitchFamily="34" charset="0"/>
              <a:buChar char="•"/>
            </a:pPr>
            <a:endParaRPr lang="fr-FR" b="1" dirty="0">
              <a:solidFill>
                <a:schemeClr val="bg1"/>
              </a:solidFill>
            </a:endParaRPr>
          </a:p>
          <a:p>
            <a:pPr marL="457200" indent="-457200">
              <a:buFont typeface="Arial" panose="020B0604020202020204" pitchFamily="34" charset="0"/>
              <a:buChar char="•"/>
            </a:pPr>
            <a:endParaRPr lang="fr-FR" sz="1800" b="1" dirty="0">
              <a:solidFill>
                <a:schemeClr val="bg1"/>
              </a:solidFill>
            </a:endParaRPr>
          </a:p>
          <a:p>
            <a:pPr marL="457200" indent="-457200">
              <a:buFont typeface="Arial" panose="020B0604020202020204" pitchFamily="34" charset="0"/>
              <a:buChar char="•"/>
            </a:pPr>
            <a:r>
              <a:rPr lang="fr-FR" sz="1800" b="1" dirty="0">
                <a:solidFill>
                  <a:srgbClr val="FF0000"/>
                </a:solidFill>
              </a:rPr>
              <a:t>Pente </a:t>
            </a:r>
          </a:p>
          <a:p>
            <a:pPr marL="457200" indent="-457200">
              <a:buFont typeface="Arial" panose="020B0604020202020204" pitchFamily="34" charset="0"/>
              <a:buChar char="•"/>
            </a:pPr>
            <a:r>
              <a:rPr lang="fr-FR" b="1" dirty="0">
                <a:solidFill>
                  <a:srgbClr val="FF0000"/>
                </a:solidFill>
              </a:rPr>
              <a:t>Déplacement vers la droite</a:t>
            </a:r>
          </a:p>
          <a:p>
            <a:pPr marL="457200" indent="-457200">
              <a:buFont typeface="Arial" panose="020B0604020202020204" pitchFamily="34" charset="0"/>
              <a:buChar char="•"/>
            </a:pPr>
            <a:r>
              <a:rPr lang="fr-FR" sz="1800" b="1" dirty="0">
                <a:solidFill>
                  <a:srgbClr val="FF0000"/>
                </a:solidFill>
              </a:rPr>
              <a:t>(i90-i10)/i10</a:t>
            </a:r>
          </a:p>
        </p:txBody>
      </p:sp>
      <p:graphicFrame>
        <p:nvGraphicFramePr>
          <p:cNvPr id="8" name="Tableau 7">
            <a:extLst>
              <a:ext uri="{FF2B5EF4-FFF2-40B4-BE49-F238E27FC236}">
                <a16:creationId xmlns:a16="http://schemas.microsoft.com/office/drawing/2014/main" id="{E2693B60-2D09-3A73-8DEC-C19CA886CF4D}"/>
              </a:ext>
            </a:extLst>
          </p:cNvPr>
          <p:cNvGraphicFramePr>
            <a:graphicFrameLocks noGrp="1"/>
          </p:cNvGraphicFramePr>
          <p:nvPr>
            <p:extLst>
              <p:ext uri="{D42A27DB-BD31-4B8C-83A1-F6EECF244321}">
                <p14:modId xmlns:p14="http://schemas.microsoft.com/office/powerpoint/2010/main" val="3641959833"/>
              </p:ext>
            </p:extLst>
          </p:nvPr>
        </p:nvGraphicFramePr>
        <p:xfrm>
          <a:off x="5102796" y="2192565"/>
          <a:ext cx="3686175" cy="628650"/>
        </p:xfrm>
        <a:graphic>
          <a:graphicData uri="http://schemas.openxmlformats.org/drawingml/2006/table">
            <a:tbl>
              <a:tblPr>
                <a:tableStyleId>{5C22544A-7EE6-4342-B048-85BDC9FD1C3A}</a:tableStyleId>
              </a:tblPr>
              <a:tblGrid>
                <a:gridCol w="409575">
                  <a:extLst>
                    <a:ext uri="{9D8B030D-6E8A-4147-A177-3AD203B41FA5}">
                      <a16:colId xmlns:a16="http://schemas.microsoft.com/office/drawing/2014/main" val="2279693379"/>
                    </a:ext>
                  </a:extLst>
                </a:gridCol>
                <a:gridCol w="409575">
                  <a:extLst>
                    <a:ext uri="{9D8B030D-6E8A-4147-A177-3AD203B41FA5}">
                      <a16:colId xmlns:a16="http://schemas.microsoft.com/office/drawing/2014/main" val="2964034802"/>
                    </a:ext>
                  </a:extLst>
                </a:gridCol>
                <a:gridCol w="409575">
                  <a:extLst>
                    <a:ext uri="{9D8B030D-6E8A-4147-A177-3AD203B41FA5}">
                      <a16:colId xmlns:a16="http://schemas.microsoft.com/office/drawing/2014/main" val="3256407746"/>
                    </a:ext>
                  </a:extLst>
                </a:gridCol>
                <a:gridCol w="409575">
                  <a:extLst>
                    <a:ext uri="{9D8B030D-6E8A-4147-A177-3AD203B41FA5}">
                      <a16:colId xmlns:a16="http://schemas.microsoft.com/office/drawing/2014/main" val="1115447065"/>
                    </a:ext>
                  </a:extLst>
                </a:gridCol>
                <a:gridCol w="409575">
                  <a:extLst>
                    <a:ext uri="{9D8B030D-6E8A-4147-A177-3AD203B41FA5}">
                      <a16:colId xmlns:a16="http://schemas.microsoft.com/office/drawing/2014/main" val="1619191624"/>
                    </a:ext>
                  </a:extLst>
                </a:gridCol>
                <a:gridCol w="409575">
                  <a:extLst>
                    <a:ext uri="{9D8B030D-6E8A-4147-A177-3AD203B41FA5}">
                      <a16:colId xmlns:a16="http://schemas.microsoft.com/office/drawing/2014/main" val="4115246999"/>
                    </a:ext>
                  </a:extLst>
                </a:gridCol>
                <a:gridCol w="409575">
                  <a:extLst>
                    <a:ext uri="{9D8B030D-6E8A-4147-A177-3AD203B41FA5}">
                      <a16:colId xmlns:a16="http://schemas.microsoft.com/office/drawing/2014/main" val="3730136620"/>
                    </a:ext>
                  </a:extLst>
                </a:gridCol>
                <a:gridCol w="409575">
                  <a:extLst>
                    <a:ext uri="{9D8B030D-6E8A-4147-A177-3AD203B41FA5}">
                      <a16:colId xmlns:a16="http://schemas.microsoft.com/office/drawing/2014/main" val="45838516"/>
                    </a:ext>
                  </a:extLst>
                </a:gridCol>
                <a:gridCol w="409575">
                  <a:extLst>
                    <a:ext uri="{9D8B030D-6E8A-4147-A177-3AD203B41FA5}">
                      <a16:colId xmlns:a16="http://schemas.microsoft.com/office/drawing/2014/main" val="2103581323"/>
                    </a:ext>
                  </a:extLst>
                </a:gridCol>
              </a:tblGrid>
              <a:tr h="209932">
                <a:tc>
                  <a:txBody>
                    <a:bodyPr/>
                    <a:lstStyle/>
                    <a:p>
                      <a:pPr algn="l" fontAlgn="b"/>
                      <a:r>
                        <a:rPr lang="fr-BE" sz="2000" u="none" strike="noStrike" dirty="0">
                          <a:effectLst/>
                        </a:rPr>
                        <a:t>i90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i80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i70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i60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i50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i40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i30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i20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i10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extLst>
                  <a:ext uri="{0D108BD9-81ED-4DB2-BD59-A6C34878D82A}">
                    <a16:rowId xmlns:a16="http://schemas.microsoft.com/office/drawing/2014/main" val="1009752807"/>
                  </a:ext>
                </a:extLst>
              </a:tr>
              <a:tr h="165100">
                <a:tc>
                  <a:txBody>
                    <a:bodyPr/>
                    <a:lstStyle/>
                    <a:p>
                      <a:pPr algn="r" fontAlgn="b"/>
                      <a:r>
                        <a:rPr lang="fr-BE" sz="2000" u="none" strike="noStrike" dirty="0">
                          <a:effectLst/>
                        </a:rPr>
                        <a:t>9,1</a:t>
                      </a:r>
                      <a:endParaRPr lang="fr-BE" sz="2000" b="0" i="0" u="none" strike="noStrike" dirty="0">
                        <a:effectLst/>
                        <a:latin typeface="Arial" panose="020B0604020202020204" pitchFamily="34" charset="0"/>
                      </a:endParaRPr>
                    </a:p>
                  </a:txBody>
                  <a:tcPr marL="9525" marR="9525" marT="9525" marB="0" anchor="b"/>
                </a:tc>
                <a:tc>
                  <a:txBody>
                    <a:bodyPr/>
                    <a:lstStyle/>
                    <a:p>
                      <a:pPr algn="r" fontAlgn="b"/>
                      <a:r>
                        <a:rPr lang="fr-BE" sz="2000" u="none" strike="noStrike">
                          <a:effectLst/>
                        </a:rPr>
                        <a:t>8,9</a:t>
                      </a:r>
                      <a:endParaRPr lang="fr-BE" sz="2000" b="0" i="0" u="none" strike="noStrike">
                        <a:effectLst/>
                        <a:latin typeface="Arial" panose="020B0604020202020204" pitchFamily="34" charset="0"/>
                      </a:endParaRPr>
                    </a:p>
                  </a:txBody>
                  <a:tcPr marL="9525" marR="9525" marT="9525" marB="0" anchor="b"/>
                </a:tc>
                <a:tc>
                  <a:txBody>
                    <a:bodyPr/>
                    <a:lstStyle/>
                    <a:p>
                      <a:pPr algn="r" fontAlgn="b"/>
                      <a:r>
                        <a:rPr lang="fr-BE" sz="2000" u="none" strike="noStrike">
                          <a:effectLst/>
                        </a:rPr>
                        <a:t>8,7</a:t>
                      </a:r>
                      <a:endParaRPr lang="fr-BE" sz="2000" b="0" i="0" u="none" strike="noStrike">
                        <a:effectLst/>
                        <a:latin typeface="Arial" panose="020B0604020202020204" pitchFamily="34" charset="0"/>
                      </a:endParaRPr>
                    </a:p>
                  </a:txBody>
                  <a:tcPr marL="9525" marR="9525" marT="9525" marB="0" anchor="b"/>
                </a:tc>
                <a:tc>
                  <a:txBody>
                    <a:bodyPr/>
                    <a:lstStyle/>
                    <a:p>
                      <a:pPr algn="r" fontAlgn="b"/>
                      <a:r>
                        <a:rPr lang="fr-BE" sz="2000" u="none" strike="noStrike">
                          <a:effectLst/>
                        </a:rPr>
                        <a:t>8,6</a:t>
                      </a:r>
                      <a:endParaRPr lang="fr-BE" sz="2000" b="0" i="0" u="none" strike="noStrike">
                        <a:effectLst/>
                        <a:latin typeface="Arial" panose="020B0604020202020204" pitchFamily="34" charset="0"/>
                      </a:endParaRPr>
                    </a:p>
                  </a:txBody>
                  <a:tcPr marL="9525" marR="9525" marT="9525" marB="0" anchor="b"/>
                </a:tc>
                <a:tc>
                  <a:txBody>
                    <a:bodyPr/>
                    <a:lstStyle/>
                    <a:p>
                      <a:pPr algn="r" fontAlgn="b"/>
                      <a:r>
                        <a:rPr lang="fr-BE" sz="2000" u="none" strike="noStrike">
                          <a:effectLst/>
                        </a:rPr>
                        <a:t>8,5</a:t>
                      </a:r>
                      <a:endParaRPr lang="fr-BE" sz="2000" b="0" i="0" u="none" strike="noStrike">
                        <a:effectLst/>
                        <a:latin typeface="Arial" panose="020B0604020202020204" pitchFamily="34" charset="0"/>
                      </a:endParaRPr>
                    </a:p>
                  </a:txBody>
                  <a:tcPr marL="9525" marR="9525" marT="9525" marB="0" anchor="b"/>
                </a:tc>
                <a:tc>
                  <a:txBody>
                    <a:bodyPr/>
                    <a:lstStyle/>
                    <a:p>
                      <a:pPr algn="r" fontAlgn="b"/>
                      <a:r>
                        <a:rPr lang="fr-BE" sz="2000" u="none" strike="noStrike">
                          <a:effectLst/>
                        </a:rPr>
                        <a:t>8,3</a:t>
                      </a:r>
                      <a:endParaRPr lang="fr-BE" sz="2000" b="0" i="0" u="none" strike="noStrike">
                        <a:effectLst/>
                        <a:latin typeface="Arial" panose="020B0604020202020204" pitchFamily="34" charset="0"/>
                      </a:endParaRPr>
                    </a:p>
                  </a:txBody>
                  <a:tcPr marL="9525" marR="9525" marT="9525" marB="0" anchor="b"/>
                </a:tc>
                <a:tc>
                  <a:txBody>
                    <a:bodyPr/>
                    <a:lstStyle/>
                    <a:p>
                      <a:pPr algn="r" fontAlgn="b"/>
                      <a:r>
                        <a:rPr lang="fr-BE" sz="2000" u="none" strike="noStrike">
                          <a:effectLst/>
                        </a:rPr>
                        <a:t>8,1</a:t>
                      </a:r>
                      <a:endParaRPr lang="fr-BE" sz="2000" b="0" i="0" u="none" strike="noStrike">
                        <a:effectLst/>
                        <a:latin typeface="Arial" panose="020B0604020202020204" pitchFamily="34" charset="0"/>
                      </a:endParaRPr>
                    </a:p>
                  </a:txBody>
                  <a:tcPr marL="9525" marR="9525" marT="9525" marB="0" anchor="b"/>
                </a:tc>
                <a:tc>
                  <a:txBody>
                    <a:bodyPr/>
                    <a:lstStyle/>
                    <a:p>
                      <a:pPr algn="r" fontAlgn="b"/>
                      <a:r>
                        <a:rPr lang="fr-BE" sz="2000" u="none" strike="noStrike">
                          <a:effectLst/>
                        </a:rPr>
                        <a:t>7,9</a:t>
                      </a:r>
                      <a:endParaRPr lang="fr-BE" sz="2000" b="0" i="0" u="none" strike="noStrike">
                        <a:effectLst/>
                        <a:latin typeface="Arial" panose="020B0604020202020204" pitchFamily="34" charset="0"/>
                      </a:endParaRPr>
                    </a:p>
                  </a:txBody>
                  <a:tcPr marL="9525" marR="9525" marT="9525" marB="0" anchor="b"/>
                </a:tc>
                <a:tc>
                  <a:txBody>
                    <a:bodyPr/>
                    <a:lstStyle/>
                    <a:p>
                      <a:pPr algn="r" fontAlgn="b"/>
                      <a:r>
                        <a:rPr lang="fr-BE" sz="2000" u="none" strike="noStrike" dirty="0">
                          <a:effectLst/>
                        </a:rPr>
                        <a:t>7,2</a:t>
                      </a:r>
                      <a:endParaRPr lang="fr-BE" sz="20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575962501"/>
                  </a:ext>
                </a:extLst>
              </a:tr>
            </a:tbl>
          </a:graphicData>
        </a:graphic>
      </p:graphicFrame>
      <p:graphicFrame>
        <p:nvGraphicFramePr>
          <p:cNvPr id="9" name="Graphique 8">
            <a:extLst>
              <a:ext uri="{FF2B5EF4-FFF2-40B4-BE49-F238E27FC236}">
                <a16:creationId xmlns:a16="http://schemas.microsoft.com/office/drawing/2014/main" id="{23AA9BD1-B6C7-B168-D495-A6D73A808708}"/>
              </a:ext>
            </a:extLst>
          </p:cNvPr>
          <p:cNvGraphicFramePr>
            <a:graphicFrameLocks/>
          </p:cNvGraphicFramePr>
          <p:nvPr>
            <p:extLst>
              <p:ext uri="{D42A27DB-BD31-4B8C-83A1-F6EECF244321}">
                <p14:modId xmlns:p14="http://schemas.microsoft.com/office/powerpoint/2010/main" val="1360894815"/>
              </p:ext>
            </p:extLst>
          </p:nvPr>
        </p:nvGraphicFramePr>
        <p:xfrm>
          <a:off x="5848852" y="3995498"/>
          <a:ext cx="2152148" cy="2645046"/>
        </p:xfrm>
        <a:graphic>
          <a:graphicData uri="http://schemas.openxmlformats.org/drawingml/2006/chart">
            <c:chart xmlns:c="http://schemas.openxmlformats.org/drawingml/2006/chart" xmlns:r="http://schemas.openxmlformats.org/officeDocument/2006/relationships" r:id="rId2"/>
          </a:graphicData>
        </a:graphic>
      </p:graphicFrame>
      <p:pic>
        <p:nvPicPr>
          <p:cNvPr id="11" name="Image 10">
            <a:extLst>
              <a:ext uri="{FF2B5EF4-FFF2-40B4-BE49-F238E27FC236}">
                <a16:creationId xmlns:a16="http://schemas.microsoft.com/office/drawing/2014/main" id="{05D89DB1-D7F1-9361-FE09-4D7D6BC9FDF0}"/>
              </a:ext>
            </a:extLst>
          </p:cNvPr>
          <p:cNvPicPr>
            <a:picLocks noChangeAspect="1"/>
          </p:cNvPicPr>
          <p:nvPr/>
        </p:nvPicPr>
        <p:blipFill>
          <a:blip r:embed="rId3"/>
          <a:stretch>
            <a:fillRect/>
          </a:stretch>
        </p:blipFill>
        <p:spPr>
          <a:xfrm>
            <a:off x="0" y="1546814"/>
            <a:ext cx="4367286" cy="4208235"/>
          </a:xfrm>
          <a:prstGeom prst="rect">
            <a:avLst/>
          </a:prstGeom>
        </p:spPr>
      </p:pic>
      <p:sp>
        <p:nvSpPr>
          <p:cNvPr id="12" name="ZoneTexte 11">
            <a:extLst>
              <a:ext uri="{FF2B5EF4-FFF2-40B4-BE49-F238E27FC236}">
                <a16:creationId xmlns:a16="http://schemas.microsoft.com/office/drawing/2014/main" id="{CBF83EDA-BAA4-65AE-D5AA-75EE46406FBA}"/>
              </a:ext>
            </a:extLst>
          </p:cNvPr>
          <p:cNvSpPr txBox="1"/>
          <p:nvPr/>
        </p:nvSpPr>
        <p:spPr>
          <a:xfrm>
            <a:off x="663835" y="5854499"/>
            <a:ext cx="2904962" cy="369332"/>
          </a:xfrm>
          <a:prstGeom prst="rect">
            <a:avLst/>
          </a:prstGeom>
          <a:noFill/>
        </p:spPr>
        <p:txBody>
          <a:bodyPr wrap="none" rtlCol="0">
            <a:spAutoFit/>
          </a:bodyPr>
          <a:lstStyle/>
          <a:p>
            <a:r>
              <a:rPr lang="fr-FR" b="1" dirty="0">
                <a:solidFill>
                  <a:srgbClr val="00B0F0"/>
                </a:solidFill>
              </a:rPr>
              <a:t>(Cappelen-Smith </a:t>
            </a:r>
            <a:r>
              <a:rPr lang="fr-FR" b="1" i="1" dirty="0">
                <a:solidFill>
                  <a:srgbClr val="00B0F0"/>
                </a:solidFill>
              </a:rPr>
              <a:t>et al</a:t>
            </a:r>
            <a:r>
              <a:rPr lang="fr-FR" b="1" dirty="0">
                <a:solidFill>
                  <a:srgbClr val="00B0F0"/>
                </a:solidFill>
              </a:rPr>
              <a:t>, 2001)</a:t>
            </a:r>
          </a:p>
        </p:txBody>
      </p:sp>
      <p:sp>
        <p:nvSpPr>
          <p:cNvPr id="14" name="ZoneTexte 13">
            <a:extLst>
              <a:ext uri="{FF2B5EF4-FFF2-40B4-BE49-F238E27FC236}">
                <a16:creationId xmlns:a16="http://schemas.microsoft.com/office/drawing/2014/main" id="{B48A2770-4699-0280-06F3-CD8D5633FF3E}"/>
              </a:ext>
            </a:extLst>
          </p:cNvPr>
          <p:cNvSpPr txBox="1"/>
          <p:nvPr/>
        </p:nvSpPr>
        <p:spPr>
          <a:xfrm>
            <a:off x="6389720" y="3395589"/>
            <a:ext cx="1635384" cy="369332"/>
          </a:xfrm>
          <a:prstGeom prst="rect">
            <a:avLst/>
          </a:prstGeom>
          <a:noFill/>
        </p:spPr>
        <p:txBody>
          <a:bodyPr wrap="none" rtlCol="0">
            <a:spAutoFit/>
          </a:bodyPr>
          <a:lstStyle/>
          <a:p>
            <a:r>
              <a:rPr lang="fr-FR" b="1" dirty="0">
                <a:solidFill>
                  <a:srgbClr val="00B0F0"/>
                </a:solidFill>
              </a:rPr>
              <a:t>(Brismar, 1985)</a:t>
            </a:r>
          </a:p>
        </p:txBody>
      </p:sp>
    </p:spTree>
    <p:extLst>
      <p:ext uri="{BB962C8B-B14F-4D97-AF65-F5344CB8AC3E}">
        <p14:creationId xmlns:p14="http://schemas.microsoft.com/office/powerpoint/2010/main" val="25561601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23AD08-8605-AF0E-2763-4F071E04D58C}"/>
              </a:ext>
            </a:extLst>
          </p:cNvPr>
          <p:cNvSpPr/>
          <p:nvPr/>
        </p:nvSpPr>
        <p:spPr>
          <a:xfrm>
            <a:off x="4714503" y="4007647"/>
            <a:ext cx="2244068" cy="25558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189163"/>
            <a:ext cx="9074121" cy="492443"/>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3. Courbes stimulus-réponse</a:t>
            </a:r>
          </a:p>
        </p:txBody>
      </p:sp>
      <p:sp>
        <p:nvSpPr>
          <p:cNvPr id="6" name="Rectangle 5">
            <a:extLst>
              <a:ext uri="{FF2B5EF4-FFF2-40B4-BE49-F238E27FC236}">
                <a16:creationId xmlns:a16="http://schemas.microsoft.com/office/drawing/2014/main" id="{12E8C443-79C7-94F9-EB3F-20EAA71EB56E}"/>
              </a:ext>
            </a:extLst>
          </p:cNvPr>
          <p:cNvSpPr/>
          <p:nvPr/>
        </p:nvSpPr>
        <p:spPr>
          <a:xfrm>
            <a:off x="4626825" y="929286"/>
            <a:ext cx="4488777" cy="56685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7" name="ZoneTexte 6">
            <a:extLst>
              <a:ext uri="{FF2B5EF4-FFF2-40B4-BE49-F238E27FC236}">
                <a16:creationId xmlns:a16="http://schemas.microsoft.com/office/drawing/2014/main" id="{189B4B21-0506-E01A-D398-909BE49A72B6}"/>
              </a:ext>
            </a:extLst>
          </p:cNvPr>
          <p:cNvSpPr txBox="1"/>
          <p:nvPr/>
        </p:nvSpPr>
        <p:spPr>
          <a:xfrm>
            <a:off x="4626824" y="1224460"/>
            <a:ext cx="3055732" cy="2862322"/>
          </a:xfrm>
          <a:prstGeom prst="rect">
            <a:avLst/>
          </a:prstGeom>
          <a:noFill/>
        </p:spPr>
        <p:txBody>
          <a:bodyPr wrap="square" rtlCol="0">
            <a:spAutoFit/>
          </a:bodyPr>
          <a:lstStyle/>
          <a:p>
            <a:pPr marL="457200" indent="-457200">
              <a:buFont typeface="Arial" panose="020B0604020202020204" pitchFamily="34" charset="0"/>
              <a:buChar char="•"/>
            </a:pPr>
            <a:endParaRPr lang="fr-FR" sz="1800" b="1" dirty="0">
              <a:solidFill>
                <a:schemeClr val="bg1"/>
              </a:solidFill>
            </a:endParaRPr>
          </a:p>
          <a:p>
            <a:pPr marL="457200" indent="-457200">
              <a:buFont typeface="Arial" panose="020B0604020202020204" pitchFamily="34" charset="0"/>
              <a:buChar char="•"/>
            </a:pPr>
            <a:r>
              <a:rPr lang="fr-FR" sz="1800" b="1" dirty="0">
                <a:solidFill>
                  <a:srgbClr val="FF0000"/>
                </a:solidFill>
              </a:rPr>
              <a:t>Seuil</a:t>
            </a:r>
            <a:r>
              <a:rPr lang="fr-FR" sz="1800" b="1" dirty="0">
                <a:solidFill>
                  <a:schemeClr val="bg1"/>
                </a:solidFill>
              </a:rPr>
              <a:t> minimal (0,1 mV)</a:t>
            </a:r>
          </a:p>
          <a:p>
            <a:pPr marL="457200" indent="-457200">
              <a:buFont typeface="Arial" panose="020B0604020202020204" pitchFamily="34" charset="0"/>
              <a:buChar char="•"/>
            </a:pPr>
            <a:endParaRPr lang="fr-FR" b="1" dirty="0">
              <a:solidFill>
                <a:schemeClr val="bg1"/>
              </a:solidFill>
            </a:endParaRPr>
          </a:p>
          <a:p>
            <a:pPr marL="457200" indent="-457200">
              <a:buFont typeface="Arial" panose="020B0604020202020204" pitchFamily="34" charset="0"/>
              <a:buChar char="•"/>
            </a:pPr>
            <a:endParaRPr lang="fr-FR" sz="1800" b="1" dirty="0">
              <a:solidFill>
                <a:schemeClr val="bg1"/>
              </a:solidFill>
            </a:endParaRPr>
          </a:p>
          <a:p>
            <a:pPr marL="457200" indent="-457200">
              <a:buFont typeface="Arial" panose="020B0604020202020204" pitchFamily="34" charset="0"/>
              <a:buChar char="•"/>
            </a:pPr>
            <a:endParaRPr lang="fr-FR" b="1" dirty="0">
              <a:solidFill>
                <a:schemeClr val="bg1"/>
              </a:solidFill>
            </a:endParaRPr>
          </a:p>
          <a:p>
            <a:pPr marL="457200" indent="-457200">
              <a:buFont typeface="Arial" panose="020B0604020202020204" pitchFamily="34" charset="0"/>
              <a:buChar char="•"/>
            </a:pPr>
            <a:r>
              <a:rPr lang="fr-FR" sz="1800" b="1" dirty="0" err="1">
                <a:solidFill>
                  <a:schemeClr val="bg1"/>
                </a:solidFill>
              </a:rPr>
              <a:t>iUP</a:t>
            </a:r>
            <a:r>
              <a:rPr lang="fr-FR" sz="1800" b="1" dirty="0">
                <a:solidFill>
                  <a:schemeClr val="bg1"/>
                </a:solidFill>
              </a:rPr>
              <a:t> (incréments de 1 mA)</a:t>
            </a:r>
          </a:p>
          <a:p>
            <a:endParaRPr lang="fr-FR" sz="1800" b="1" dirty="0">
              <a:solidFill>
                <a:schemeClr val="bg1"/>
              </a:solidFill>
            </a:endParaRPr>
          </a:p>
          <a:p>
            <a:pPr marL="457200" indent="-457200">
              <a:buFont typeface="Arial" panose="020B0604020202020204" pitchFamily="34" charset="0"/>
              <a:buChar char="•"/>
            </a:pPr>
            <a:endParaRPr lang="fr-FR" b="1" dirty="0">
              <a:solidFill>
                <a:schemeClr val="bg1"/>
              </a:solidFill>
            </a:endParaRPr>
          </a:p>
          <a:p>
            <a:pPr marL="457200" indent="-457200">
              <a:buFont typeface="Arial" panose="020B0604020202020204" pitchFamily="34" charset="0"/>
              <a:buChar char="•"/>
            </a:pPr>
            <a:r>
              <a:rPr lang="fr-FR" sz="1800" b="1" dirty="0">
                <a:solidFill>
                  <a:srgbClr val="FF0000"/>
                </a:solidFill>
              </a:rPr>
              <a:t>iMAX</a:t>
            </a:r>
            <a:r>
              <a:rPr lang="fr-FR" sz="1800" b="1" dirty="0">
                <a:solidFill>
                  <a:schemeClr val="bg1"/>
                </a:solidFill>
              </a:rPr>
              <a:t> (précision 0,1 mA)</a:t>
            </a:r>
            <a:endParaRPr lang="fr-FR" sz="1800" b="1" dirty="0">
              <a:solidFill>
                <a:srgbClr val="FF0000"/>
              </a:solidFill>
            </a:endParaRPr>
          </a:p>
        </p:txBody>
      </p:sp>
      <p:sp>
        <p:nvSpPr>
          <p:cNvPr id="12" name="ZoneTexte 11">
            <a:extLst>
              <a:ext uri="{FF2B5EF4-FFF2-40B4-BE49-F238E27FC236}">
                <a16:creationId xmlns:a16="http://schemas.microsoft.com/office/drawing/2014/main" id="{CBF83EDA-BAA4-65AE-D5AA-75EE46406FBA}"/>
              </a:ext>
            </a:extLst>
          </p:cNvPr>
          <p:cNvSpPr txBox="1"/>
          <p:nvPr/>
        </p:nvSpPr>
        <p:spPr>
          <a:xfrm>
            <a:off x="7015183" y="6229501"/>
            <a:ext cx="2106154" cy="369332"/>
          </a:xfrm>
          <a:prstGeom prst="rect">
            <a:avLst/>
          </a:prstGeom>
          <a:noFill/>
        </p:spPr>
        <p:txBody>
          <a:bodyPr wrap="none" rtlCol="0">
            <a:spAutoFit/>
          </a:bodyPr>
          <a:lstStyle/>
          <a:p>
            <a:r>
              <a:rPr lang="fr-FR" b="1" dirty="0">
                <a:solidFill>
                  <a:srgbClr val="00B0F0"/>
                </a:solidFill>
              </a:rPr>
              <a:t>(Milants </a:t>
            </a:r>
            <a:r>
              <a:rPr lang="fr-FR" b="1" i="1" dirty="0">
                <a:solidFill>
                  <a:srgbClr val="00B0F0"/>
                </a:solidFill>
              </a:rPr>
              <a:t>et al</a:t>
            </a:r>
            <a:r>
              <a:rPr lang="fr-FR" b="1" dirty="0">
                <a:solidFill>
                  <a:srgbClr val="00B0F0"/>
                </a:solidFill>
              </a:rPr>
              <a:t>, 2017)</a:t>
            </a:r>
          </a:p>
        </p:txBody>
      </p:sp>
      <p:graphicFrame>
        <p:nvGraphicFramePr>
          <p:cNvPr id="2" name="Graphique 1">
            <a:extLst>
              <a:ext uri="{FF2B5EF4-FFF2-40B4-BE49-F238E27FC236}">
                <a16:creationId xmlns:a16="http://schemas.microsoft.com/office/drawing/2014/main" id="{4B3C550D-51FD-A0BA-722F-072A408B7C23}"/>
              </a:ext>
            </a:extLst>
          </p:cNvPr>
          <p:cNvGraphicFramePr>
            <a:graphicFrameLocks/>
          </p:cNvGraphicFramePr>
          <p:nvPr>
            <p:extLst>
              <p:ext uri="{D42A27DB-BD31-4B8C-83A1-F6EECF244321}">
                <p14:modId xmlns:p14="http://schemas.microsoft.com/office/powerpoint/2010/main" val="2588393070"/>
              </p:ext>
            </p:extLst>
          </p:nvPr>
        </p:nvGraphicFramePr>
        <p:xfrm>
          <a:off x="4899560" y="4090562"/>
          <a:ext cx="1995279" cy="2472923"/>
        </p:xfrm>
        <a:graphic>
          <a:graphicData uri="http://schemas.openxmlformats.org/drawingml/2006/chart">
            <c:chart xmlns:c="http://schemas.openxmlformats.org/drawingml/2006/chart" xmlns:r="http://schemas.openxmlformats.org/officeDocument/2006/relationships" r:id="rId2"/>
          </a:graphicData>
        </a:graphic>
      </p:graphicFrame>
      <p:sp>
        <p:nvSpPr>
          <p:cNvPr id="4" name="Ellipse 3">
            <a:extLst>
              <a:ext uri="{FF2B5EF4-FFF2-40B4-BE49-F238E27FC236}">
                <a16:creationId xmlns:a16="http://schemas.microsoft.com/office/drawing/2014/main" id="{CB4AC356-FE36-B909-6ABB-4E6A8D6AB8B2}"/>
              </a:ext>
            </a:extLst>
          </p:cNvPr>
          <p:cNvSpPr/>
          <p:nvPr/>
        </p:nvSpPr>
        <p:spPr>
          <a:xfrm>
            <a:off x="6442372" y="4171476"/>
            <a:ext cx="110168" cy="11016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A5B68BA4-63F9-B749-38EA-5F765261A90B}"/>
              </a:ext>
            </a:extLst>
          </p:cNvPr>
          <p:cNvSpPr/>
          <p:nvPr/>
        </p:nvSpPr>
        <p:spPr>
          <a:xfrm>
            <a:off x="5319066" y="6182773"/>
            <a:ext cx="110168" cy="11016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a:extLst>
              <a:ext uri="{FF2B5EF4-FFF2-40B4-BE49-F238E27FC236}">
                <a16:creationId xmlns:a16="http://schemas.microsoft.com/office/drawing/2014/main" id="{29737B81-AA42-24AA-D0D9-BE193E4E716C}"/>
              </a:ext>
            </a:extLst>
          </p:cNvPr>
          <p:cNvGrpSpPr/>
          <p:nvPr/>
        </p:nvGrpSpPr>
        <p:grpSpPr>
          <a:xfrm>
            <a:off x="295203" y="929286"/>
            <a:ext cx="3989322" cy="3346100"/>
            <a:chOff x="-36130" y="885745"/>
            <a:chExt cx="4746816" cy="3692630"/>
          </a:xfrm>
        </p:grpSpPr>
        <p:pic>
          <p:nvPicPr>
            <p:cNvPr id="15" name="Image 14">
              <a:extLst>
                <a:ext uri="{FF2B5EF4-FFF2-40B4-BE49-F238E27FC236}">
                  <a16:creationId xmlns:a16="http://schemas.microsoft.com/office/drawing/2014/main" id="{A5B1EA0A-3806-891B-8407-9C4D69902F83}"/>
                </a:ext>
              </a:extLst>
            </p:cNvPr>
            <p:cNvPicPr>
              <a:picLocks noChangeAspect="1"/>
            </p:cNvPicPr>
            <p:nvPr/>
          </p:nvPicPr>
          <p:blipFill>
            <a:blip r:embed="rId3"/>
            <a:stretch>
              <a:fillRect/>
            </a:stretch>
          </p:blipFill>
          <p:spPr>
            <a:xfrm>
              <a:off x="-36130" y="885745"/>
              <a:ext cx="4746816" cy="3692630"/>
            </a:xfrm>
            <a:prstGeom prst="rect">
              <a:avLst/>
            </a:prstGeom>
          </p:spPr>
        </p:pic>
        <p:sp>
          <p:nvSpPr>
            <p:cNvPr id="16" name="ZoneTexte 15">
              <a:extLst>
                <a:ext uri="{FF2B5EF4-FFF2-40B4-BE49-F238E27FC236}">
                  <a16:creationId xmlns:a16="http://schemas.microsoft.com/office/drawing/2014/main" id="{6B8CF31E-62A9-4441-6879-55F6AB624172}"/>
                </a:ext>
              </a:extLst>
            </p:cNvPr>
            <p:cNvSpPr txBox="1"/>
            <p:nvPr/>
          </p:nvSpPr>
          <p:spPr>
            <a:xfrm>
              <a:off x="3277862" y="1540095"/>
              <a:ext cx="1432823" cy="369332"/>
            </a:xfrm>
            <a:prstGeom prst="rect">
              <a:avLst/>
            </a:prstGeom>
            <a:solidFill>
              <a:schemeClr val="bg1"/>
            </a:solidFill>
          </p:spPr>
          <p:txBody>
            <a:bodyPr wrap="square" rtlCol="0">
              <a:spAutoFit/>
            </a:bodyPr>
            <a:lstStyle/>
            <a:p>
              <a:r>
                <a:rPr lang="fr-FR" dirty="0"/>
                <a:t>1. </a:t>
              </a:r>
              <a:r>
                <a:rPr lang="fr-FR" b="1" dirty="0">
                  <a:solidFill>
                    <a:srgbClr val="FF0000"/>
                  </a:solidFill>
                </a:rPr>
                <a:t>2,6 mA</a:t>
              </a:r>
            </a:p>
          </p:txBody>
        </p:sp>
        <p:sp>
          <p:nvSpPr>
            <p:cNvPr id="17" name="ZoneTexte 16">
              <a:extLst>
                <a:ext uri="{FF2B5EF4-FFF2-40B4-BE49-F238E27FC236}">
                  <a16:creationId xmlns:a16="http://schemas.microsoft.com/office/drawing/2014/main" id="{4042CC1E-E3BA-31FC-1D2D-621DBA301B4B}"/>
                </a:ext>
              </a:extLst>
            </p:cNvPr>
            <p:cNvSpPr txBox="1"/>
            <p:nvPr/>
          </p:nvSpPr>
          <p:spPr>
            <a:xfrm>
              <a:off x="3277862" y="2740877"/>
              <a:ext cx="1432823" cy="369332"/>
            </a:xfrm>
            <a:prstGeom prst="rect">
              <a:avLst/>
            </a:prstGeom>
            <a:solidFill>
              <a:schemeClr val="bg1"/>
            </a:solidFill>
          </p:spPr>
          <p:txBody>
            <a:bodyPr wrap="square" rtlCol="0">
              <a:spAutoFit/>
            </a:bodyPr>
            <a:lstStyle/>
            <a:p>
              <a:r>
                <a:rPr lang="fr-FR" dirty="0"/>
                <a:t>2. </a:t>
              </a:r>
              <a:r>
                <a:rPr lang="fr-FR" b="1" dirty="0">
                  <a:solidFill>
                    <a:srgbClr val="FF0000"/>
                  </a:solidFill>
                </a:rPr>
                <a:t>6,0 mA</a:t>
              </a:r>
            </a:p>
          </p:txBody>
        </p:sp>
        <p:sp>
          <p:nvSpPr>
            <p:cNvPr id="18" name="ZoneTexte 17">
              <a:extLst>
                <a:ext uri="{FF2B5EF4-FFF2-40B4-BE49-F238E27FC236}">
                  <a16:creationId xmlns:a16="http://schemas.microsoft.com/office/drawing/2014/main" id="{866C30D7-DBF2-4B99-7414-B6078CEC01CB}"/>
                </a:ext>
              </a:extLst>
            </p:cNvPr>
            <p:cNvSpPr txBox="1"/>
            <p:nvPr/>
          </p:nvSpPr>
          <p:spPr>
            <a:xfrm>
              <a:off x="3277862" y="3941659"/>
              <a:ext cx="1432823" cy="369332"/>
            </a:xfrm>
            <a:prstGeom prst="rect">
              <a:avLst/>
            </a:prstGeom>
            <a:solidFill>
              <a:schemeClr val="bg1"/>
            </a:solidFill>
          </p:spPr>
          <p:txBody>
            <a:bodyPr wrap="square" rtlCol="0">
              <a:spAutoFit/>
            </a:bodyPr>
            <a:lstStyle/>
            <a:p>
              <a:r>
                <a:rPr lang="fr-FR" dirty="0"/>
                <a:t>3. </a:t>
              </a:r>
              <a:r>
                <a:rPr lang="fr-FR" b="1" dirty="0">
                  <a:solidFill>
                    <a:srgbClr val="FF0000"/>
                  </a:solidFill>
                </a:rPr>
                <a:t>5,8 mA</a:t>
              </a:r>
            </a:p>
          </p:txBody>
        </p:sp>
      </p:grpSp>
      <p:grpSp>
        <p:nvGrpSpPr>
          <p:cNvPr id="20" name="Groupe 19">
            <a:extLst>
              <a:ext uri="{FF2B5EF4-FFF2-40B4-BE49-F238E27FC236}">
                <a16:creationId xmlns:a16="http://schemas.microsoft.com/office/drawing/2014/main" id="{F8460D7C-778F-BBEF-BAD7-AC4408F9B63C}"/>
              </a:ext>
            </a:extLst>
          </p:cNvPr>
          <p:cNvGrpSpPr/>
          <p:nvPr/>
        </p:nvGrpSpPr>
        <p:grpSpPr>
          <a:xfrm>
            <a:off x="7716323" y="1471290"/>
            <a:ext cx="1357798" cy="351236"/>
            <a:chOff x="1442284" y="1551097"/>
            <a:chExt cx="1721477" cy="387322"/>
          </a:xfrm>
        </p:grpSpPr>
        <p:cxnSp>
          <p:nvCxnSpPr>
            <p:cNvPr id="21" name="Connecteur droit 20">
              <a:extLst>
                <a:ext uri="{FF2B5EF4-FFF2-40B4-BE49-F238E27FC236}">
                  <a16:creationId xmlns:a16="http://schemas.microsoft.com/office/drawing/2014/main" id="{A6B2DC5C-D5E0-7FBB-2B8E-81ABAA5967C7}"/>
                </a:ext>
              </a:extLst>
            </p:cNvPr>
            <p:cNvCxnSpPr/>
            <p:nvPr/>
          </p:nvCxnSpPr>
          <p:spPr>
            <a:xfrm>
              <a:off x="1442284" y="1926440"/>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8E7F3182-14B5-A694-0434-CD0214E4134E}"/>
                </a:ext>
              </a:extLst>
            </p:cNvPr>
            <p:cNvCxnSpPr>
              <a:cxnSpLocks/>
            </p:cNvCxnSpPr>
            <p:nvPr/>
          </p:nvCxnSpPr>
          <p:spPr>
            <a:xfrm flipV="1">
              <a:off x="1590026"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1B62B47B-01BD-12AA-EE55-8A6791555F38}"/>
                </a:ext>
              </a:extLst>
            </p:cNvPr>
            <p:cNvCxnSpPr>
              <a:cxnSpLocks/>
            </p:cNvCxnSpPr>
            <p:nvPr/>
          </p:nvCxnSpPr>
          <p:spPr>
            <a:xfrm flipV="1">
              <a:off x="3016019"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C16CAEE9-C73F-0884-BB8E-68A603DB6BB3}"/>
                </a:ext>
              </a:extLst>
            </p:cNvPr>
            <p:cNvCxnSpPr/>
            <p:nvPr/>
          </p:nvCxnSpPr>
          <p:spPr>
            <a:xfrm>
              <a:off x="3016019" y="1927105"/>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5" name="Groupe 24">
              <a:extLst>
                <a:ext uri="{FF2B5EF4-FFF2-40B4-BE49-F238E27FC236}">
                  <a16:creationId xmlns:a16="http://schemas.microsoft.com/office/drawing/2014/main" id="{D2FBA243-3BC4-88E0-4329-0B277ADCAA47}"/>
                </a:ext>
              </a:extLst>
            </p:cNvPr>
            <p:cNvGrpSpPr/>
            <p:nvPr/>
          </p:nvGrpSpPr>
          <p:grpSpPr>
            <a:xfrm>
              <a:off x="1590026" y="1562407"/>
              <a:ext cx="719451" cy="0"/>
              <a:chOff x="1590026" y="1562407"/>
              <a:chExt cx="719451" cy="0"/>
            </a:xfrm>
          </p:grpSpPr>
          <p:cxnSp>
            <p:nvCxnSpPr>
              <p:cNvPr id="32" name="Connecteur droit 31">
                <a:extLst>
                  <a:ext uri="{FF2B5EF4-FFF2-40B4-BE49-F238E27FC236}">
                    <a16:creationId xmlns:a16="http://schemas.microsoft.com/office/drawing/2014/main" id="{5E4540E7-EB54-03CE-F237-03DB858CD75F}"/>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5B94BB84-C7A7-6182-EB71-480A2E679BEE}"/>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D97401AF-11F4-4778-F4E3-9F2904EF0EEE}"/>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4938D596-1079-00DD-6983-DBA07EF49E44}"/>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17F63E30-302E-C6C4-E84D-C9AA2BEEA11A}"/>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e 25">
              <a:extLst>
                <a:ext uri="{FF2B5EF4-FFF2-40B4-BE49-F238E27FC236}">
                  <a16:creationId xmlns:a16="http://schemas.microsoft.com/office/drawing/2014/main" id="{59194EC1-8A48-2E66-A8CC-66F4E336601D}"/>
                </a:ext>
              </a:extLst>
            </p:cNvPr>
            <p:cNvGrpSpPr/>
            <p:nvPr/>
          </p:nvGrpSpPr>
          <p:grpSpPr>
            <a:xfrm>
              <a:off x="2296568" y="1562407"/>
              <a:ext cx="719451" cy="0"/>
              <a:chOff x="1590026" y="1562407"/>
              <a:chExt cx="719451" cy="0"/>
            </a:xfrm>
          </p:grpSpPr>
          <p:cxnSp>
            <p:nvCxnSpPr>
              <p:cNvPr id="27" name="Connecteur droit 26">
                <a:extLst>
                  <a:ext uri="{FF2B5EF4-FFF2-40B4-BE49-F238E27FC236}">
                    <a16:creationId xmlns:a16="http://schemas.microsoft.com/office/drawing/2014/main" id="{A9C96F03-459B-2B98-C720-DA069D06388E}"/>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A9EFEE27-FAA5-C0FE-C857-589C078F0999}"/>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47F60078-ADFB-BD18-8FE6-3FCCB217AEB2}"/>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A4FB0AFC-F7D4-1831-E8D8-0C52BFE3FB83}"/>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133BB402-54B5-6695-144B-62837FEC0BC2}"/>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71" name="Groupe 70">
            <a:extLst>
              <a:ext uri="{FF2B5EF4-FFF2-40B4-BE49-F238E27FC236}">
                <a16:creationId xmlns:a16="http://schemas.microsoft.com/office/drawing/2014/main" id="{2BF4F94C-027C-168F-FF5A-D7D0DF708E2A}"/>
              </a:ext>
            </a:extLst>
          </p:cNvPr>
          <p:cNvGrpSpPr/>
          <p:nvPr/>
        </p:nvGrpSpPr>
        <p:grpSpPr>
          <a:xfrm>
            <a:off x="7715610" y="2479528"/>
            <a:ext cx="1357798" cy="351236"/>
            <a:chOff x="1442284" y="1551097"/>
            <a:chExt cx="1721477" cy="387322"/>
          </a:xfrm>
        </p:grpSpPr>
        <p:cxnSp>
          <p:nvCxnSpPr>
            <p:cNvPr id="72" name="Connecteur droit 71">
              <a:extLst>
                <a:ext uri="{FF2B5EF4-FFF2-40B4-BE49-F238E27FC236}">
                  <a16:creationId xmlns:a16="http://schemas.microsoft.com/office/drawing/2014/main" id="{37D3B6FE-F645-2584-8F8A-78474CBA775E}"/>
                </a:ext>
              </a:extLst>
            </p:cNvPr>
            <p:cNvCxnSpPr/>
            <p:nvPr/>
          </p:nvCxnSpPr>
          <p:spPr>
            <a:xfrm>
              <a:off x="1442284" y="1926440"/>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94989795-4B37-A3D8-4DEE-5B161B6B9D86}"/>
                </a:ext>
              </a:extLst>
            </p:cNvPr>
            <p:cNvCxnSpPr>
              <a:cxnSpLocks/>
            </p:cNvCxnSpPr>
            <p:nvPr/>
          </p:nvCxnSpPr>
          <p:spPr>
            <a:xfrm flipV="1">
              <a:off x="1590026"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D200F261-6F1E-869A-E60F-BDA64FEFE02E}"/>
                </a:ext>
              </a:extLst>
            </p:cNvPr>
            <p:cNvCxnSpPr>
              <a:cxnSpLocks/>
            </p:cNvCxnSpPr>
            <p:nvPr/>
          </p:nvCxnSpPr>
          <p:spPr>
            <a:xfrm flipV="1">
              <a:off x="3016019"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B9ECBB86-58C2-C054-5B14-C9A5B27C0EFE}"/>
                </a:ext>
              </a:extLst>
            </p:cNvPr>
            <p:cNvCxnSpPr/>
            <p:nvPr/>
          </p:nvCxnSpPr>
          <p:spPr>
            <a:xfrm>
              <a:off x="3016019" y="1927105"/>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76" name="Groupe 75">
              <a:extLst>
                <a:ext uri="{FF2B5EF4-FFF2-40B4-BE49-F238E27FC236}">
                  <a16:creationId xmlns:a16="http://schemas.microsoft.com/office/drawing/2014/main" id="{D1814DDF-5300-CA03-8B97-CF7F10B18DC0}"/>
                </a:ext>
              </a:extLst>
            </p:cNvPr>
            <p:cNvGrpSpPr/>
            <p:nvPr/>
          </p:nvGrpSpPr>
          <p:grpSpPr>
            <a:xfrm>
              <a:off x="1590026" y="1562407"/>
              <a:ext cx="719451" cy="0"/>
              <a:chOff x="1590026" y="1562407"/>
              <a:chExt cx="719451" cy="0"/>
            </a:xfrm>
          </p:grpSpPr>
          <p:cxnSp>
            <p:nvCxnSpPr>
              <p:cNvPr id="83" name="Connecteur droit 82">
                <a:extLst>
                  <a:ext uri="{FF2B5EF4-FFF2-40B4-BE49-F238E27FC236}">
                    <a16:creationId xmlns:a16="http://schemas.microsoft.com/office/drawing/2014/main" id="{0B934268-D95C-6B95-2203-51EC647E9B0B}"/>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8DF7DD7B-0DA6-EFBA-80FC-95DD01A64D61}"/>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Connecteur droit 84">
                <a:extLst>
                  <a:ext uri="{FF2B5EF4-FFF2-40B4-BE49-F238E27FC236}">
                    <a16:creationId xmlns:a16="http://schemas.microsoft.com/office/drawing/2014/main" id="{F4902B9D-C5F2-B48A-2556-00D4EE481300}"/>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47215420-0A36-70D6-38D6-365A37810F51}"/>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7" name="Connecteur droit 86">
                <a:extLst>
                  <a:ext uri="{FF2B5EF4-FFF2-40B4-BE49-F238E27FC236}">
                    <a16:creationId xmlns:a16="http://schemas.microsoft.com/office/drawing/2014/main" id="{4EA55744-55B0-166A-AE83-89C558F3D313}"/>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7" name="Groupe 76">
              <a:extLst>
                <a:ext uri="{FF2B5EF4-FFF2-40B4-BE49-F238E27FC236}">
                  <a16:creationId xmlns:a16="http://schemas.microsoft.com/office/drawing/2014/main" id="{D33A6FB1-1FF4-9E8A-3818-6D7D0FE8CAA8}"/>
                </a:ext>
              </a:extLst>
            </p:cNvPr>
            <p:cNvGrpSpPr/>
            <p:nvPr/>
          </p:nvGrpSpPr>
          <p:grpSpPr>
            <a:xfrm>
              <a:off x="2296568" y="1562407"/>
              <a:ext cx="719451" cy="0"/>
              <a:chOff x="1590026" y="1562407"/>
              <a:chExt cx="719451" cy="0"/>
            </a:xfrm>
          </p:grpSpPr>
          <p:cxnSp>
            <p:nvCxnSpPr>
              <p:cNvPr id="78" name="Connecteur droit 77">
                <a:extLst>
                  <a:ext uri="{FF2B5EF4-FFF2-40B4-BE49-F238E27FC236}">
                    <a16:creationId xmlns:a16="http://schemas.microsoft.com/office/drawing/2014/main" id="{E37AB17B-7F4A-47B9-5911-B54E267C861F}"/>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8E6D9452-D0D5-DFDC-E41E-795058AC05E9}"/>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5FA162F0-51F9-E6A4-9EF7-AFD377D4545A}"/>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Connecteur droit 80">
                <a:extLst>
                  <a:ext uri="{FF2B5EF4-FFF2-40B4-BE49-F238E27FC236}">
                    <a16:creationId xmlns:a16="http://schemas.microsoft.com/office/drawing/2014/main" id="{2836CC88-C523-DEE1-6769-D13B50A244F2}"/>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Connecteur droit 81">
                <a:extLst>
                  <a:ext uri="{FF2B5EF4-FFF2-40B4-BE49-F238E27FC236}">
                    <a16:creationId xmlns:a16="http://schemas.microsoft.com/office/drawing/2014/main" id="{DC3C7125-0139-4257-D841-9614562788DF}"/>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88" name="Groupe 87">
            <a:extLst>
              <a:ext uri="{FF2B5EF4-FFF2-40B4-BE49-F238E27FC236}">
                <a16:creationId xmlns:a16="http://schemas.microsoft.com/office/drawing/2014/main" id="{872F8FDB-E6A5-7949-D865-91C586C484BB}"/>
              </a:ext>
            </a:extLst>
          </p:cNvPr>
          <p:cNvGrpSpPr/>
          <p:nvPr/>
        </p:nvGrpSpPr>
        <p:grpSpPr>
          <a:xfrm>
            <a:off x="7711232" y="3564653"/>
            <a:ext cx="1357798" cy="351236"/>
            <a:chOff x="1442284" y="1551097"/>
            <a:chExt cx="1721477" cy="387322"/>
          </a:xfrm>
        </p:grpSpPr>
        <p:cxnSp>
          <p:nvCxnSpPr>
            <p:cNvPr id="89" name="Connecteur droit 88">
              <a:extLst>
                <a:ext uri="{FF2B5EF4-FFF2-40B4-BE49-F238E27FC236}">
                  <a16:creationId xmlns:a16="http://schemas.microsoft.com/office/drawing/2014/main" id="{218CA222-513C-8F7A-C0F2-6C147C0141E8}"/>
                </a:ext>
              </a:extLst>
            </p:cNvPr>
            <p:cNvCxnSpPr/>
            <p:nvPr/>
          </p:nvCxnSpPr>
          <p:spPr>
            <a:xfrm>
              <a:off x="1442284" y="1926440"/>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0" name="Connecteur droit 89">
              <a:extLst>
                <a:ext uri="{FF2B5EF4-FFF2-40B4-BE49-F238E27FC236}">
                  <a16:creationId xmlns:a16="http://schemas.microsoft.com/office/drawing/2014/main" id="{BEC1EBFC-F0DE-C881-F5A0-BF7CB93D7A03}"/>
                </a:ext>
              </a:extLst>
            </p:cNvPr>
            <p:cNvCxnSpPr>
              <a:cxnSpLocks/>
            </p:cNvCxnSpPr>
            <p:nvPr/>
          </p:nvCxnSpPr>
          <p:spPr>
            <a:xfrm flipV="1">
              <a:off x="1590026"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Connecteur droit 90">
              <a:extLst>
                <a:ext uri="{FF2B5EF4-FFF2-40B4-BE49-F238E27FC236}">
                  <a16:creationId xmlns:a16="http://schemas.microsoft.com/office/drawing/2014/main" id="{001637F3-0163-15C6-AD7A-DE0F0E22E267}"/>
                </a:ext>
              </a:extLst>
            </p:cNvPr>
            <p:cNvCxnSpPr>
              <a:cxnSpLocks/>
            </p:cNvCxnSpPr>
            <p:nvPr/>
          </p:nvCxnSpPr>
          <p:spPr>
            <a:xfrm flipV="1">
              <a:off x="3016019"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Connecteur droit 91">
              <a:extLst>
                <a:ext uri="{FF2B5EF4-FFF2-40B4-BE49-F238E27FC236}">
                  <a16:creationId xmlns:a16="http://schemas.microsoft.com/office/drawing/2014/main" id="{89577BC6-2B1F-D893-5517-A6859CEF3782}"/>
                </a:ext>
              </a:extLst>
            </p:cNvPr>
            <p:cNvCxnSpPr/>
            <p:nvPr/>
          </p:nvCxnSpPr>
          <p:spPr>
            <a:xfrm>
              <a:off x="3016019" y="1927105"/>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93" name="Groupe 92">
              <a:extLst>
                <a:ext uri="{FF2B5EF4-FFF2-40B4-BE49-F238E27FC236}">
                  <a16:creationId xmlns:a16="http://schemas.microsoft.com/office/drawing/2014/main" id="{EC86C323-1E05-DF9B-3067-0BEAE2715BD8}"/>
                </a:ext>
              </a:extLst>
            </p:cNvPr>
            <p:cNvGrpSpPr/>
            <p:nvPr/>
          </p:nvGrpSpPr>
          <p:grpSpPr>
            <a:xfrm>
              <a:off x="1590026" y="1562407"/>
              <a:ext cx="719451" cy="0"/>
              <a:chOff x="1590026" y="1562407"/>
              <a:chExt cx="719451" cy="0"/>
            </a:xfrm>
          </p:grpSpPr>
          <p:cxnSp>
            <p:nvCxnSpPr>
              <p:cNvPr id="100" name="Connecteur droit 99">
                <a:extLst>
                  <a:ext uri="{FF2B5EF4-FFF2-40B4-BE49-F238E27FC236}">
                    <a16:creationId xmlns:a16="http://schemas.microsoft.com/office/drawing/2014/main" id="{1CBCA761-27B8-00F8-9CE5-08A230B61AF7}"/>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1" name="Connecteur droit 100">
                <a:extLst>
                  <a:ext uri="{FF2B5EF4-FFF2-40B4-BE49-F238E27FC236}">
                    <a16:creationId xmlns:a16="http://schemas.microsoft.com/office/drawing/2014/main" id="{CE9789AB-B6D2-2DE8-01A7-AFE1389227A5}"/>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2" name="Connecteur droit 101">
                <a:extLst>
                  <a:ext uri="{FF2B5EF4-FFF2-40B4-BE49-F238E27FC236}">
                    <a16:creationId xmlns:a16="http://schemas.microsoft.com/office/drawing/2014/main" id="{9841F3AE-61C8-08BD-4B4E-7B665ED5B72C}"/>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3" name="Connecteur droit 102">
                <a:extLst>
                  <a:ext uri="{FF2B5EF4-FFF2-40B4-BE49-F238E27FC236}">
                    <a16:creationId xmlns:a16="http://schemas.microsoft.com/office/drawing/2014/main" id="{CBCBA58E-2C9C-CDD4-281D-55ED18FC5377}"/>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Connecteur droit 103">
                <a:extLst>
                  <a:ext uri="{FF2B5EF4-FFF2-40B4-BE49-F238E27FC236}">
                    <a16:creationId xmlns:a16="http://schemas.microsoft.com/office/drawing/2014/main" id="{76AB2605-CB63-F1DD-DE28-84FD674693EA}"/>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94" name="Groupe 93">
              <a:extLst>
                <a:ext uri="{FF2B5EF4-FFF2-40B4-BE49-F238E27FC236}">
                  <a16:creationId xmlns:a16="http://schemas.microsoft.com/office/drawing/2014/main" id="{58A96950-3F78-D573-1C8C-AEF694ECB831}"/>
                </a:ext>
              </a:extLst>
            </p:cNvPr>
            <p:cNvGrpSpPr/>
            <p:nvPr/>
          </p:nvGrpSpPr>
          <p:grpSpPr>
            <a:xfrm>
              <a:off x="2296568" y="1562407"/>
              <a:ext cx="719451" cy="0"/>
              <a:chOff x="1590026" y="1562407"/>
              <a:chExt cx="719451" cy="0"/>
            </a:xfrm>
          </p:grpSpPr>
          <p:cxnSp>
            <p:nvCxnSpPr>
              <p:cNvPr id="95" name="Connecteur droit 94">
                <a:extLst>
                  <a:ext uri="{FF2B5EF4-FFF2-40B4-BE49-F238E27FC236}">
                    <a16:creationId xmlns:a16="http://schemas.microsoft.com/office/drawing/2014/main" id="{17F48B1E-8C5D-270C-281B-89413BBAE583}"/>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6" name="Connecteur droit 95">
                <a:extLst>
                  <a:ext uri="{FF2B5EF4-FFF2-40B4-BE49-F238E27FC236}">
                    <a16:creationId xmlns:a16="http://schemas.microsoft.com/office/drawing/2014/main" id="{5F47FDD0-CDA3-F7E4-9B81-7B4DEF97FE41}"/>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Connecteur droit 96">
                <a:extLst>
                  <a:ext uri="{FF2B5EF4-FFF2-40B4-BE49-F238E27FC236}">
                    <a16:creationId xmlns:a16="http://schemas.microsoft.com/office/drawing/2014/main" id="{C432EEA2-0C0E-901F-E20E-9E5B77CC3CF7}"/>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8" name="Connecteur droit 97">
                <a:extLst>
                  <a:ext uri="{FF2B5EF4-FFF2-40B4-BE49-F238E27FC236}">
                    <a16:creationId xmlns:a16="http://schemas.microsoft.com/office/drawing/2014/main" id="{A0EED871-B597-52C1-AC6C-7760DB18035F}"/>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B14DED4D-36BF-8652-83C8-AAE00246E674}"/>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pic>
        <p:nvPicPr>
          <p:cNvPr id="105" name="Image 104">
            <a:extLst>
              <a:ext uri="{FF2B5EF4-FFF2-40B4-BE49-F238E27FC236}">
                <a16:creationId xmlns:a16="http://schemas.microsoft.com/office/drawing/2014/main" id="{F2E8B3A3-3B1E-045D-039D-6D6B090430D4}"/>
              </a:ext>
            </a:extLst>
          </p:cNvPr>
          <p:cNvPicPr>
            <a:picLocks noChangeAspect="1"/>
          </p:cNvPicPr>
          <p:nvPr/>
        </p:nvPicPr>
        <p:blipFill>
          <a:blip r:embed="rId4"/>
          <a:stretch>
            <a:fillRect/>
          </a:stretch>
        </p:blipFill>
        <p:spPr>
          <a:xfrm>
            <a:off x="160677" y="4592725"/>
            <a:ext cx="4256395" cy="2005154"/>
          </a:xfrm>
          <a:prstGeom prst="rect">
            <a:avLst/>
          </a:prstGeom>
        </p:spPr>
      </p:pic>
    </p:spTree>
    <p:extLst>
      <p:ext uri="{BB962C8B-B14F-4D97-AF65-F5344CB8AC3E}">
        <p14:creationId xmlns:p14="http://schemas.microsoft.com/office/powerpoint/2010/main" val="9673402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319788"/>
            <a:ext cx="9074121" cy="492443"/>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3. Courbes stimulus-réponse</a:t>
            </a:r>
          </a:p>
        </p:txBody>
      </p:sp>
      <p:grpSp>
        <p:nvGrpSpPr>
          <p:cNvPr id="38" name="Groupe 37">
            <a:extLst>
              <a:ext uri="{FF2B5EF4-FFF2-40B4-BE49-F238E27FC236}">
                <a16:creationId xmlns:a16="http://schemas.microsoft.com/office/drawing/2014/main" id="{3F8ED935-AA56-4EA9-CF4E-016F31AF205D}"/>
              </a:ext>
            </a:extLst>
          </p:cNvPr>
          <p:cNvGrpSpPr/>
          <p:nvPr/>
        </p:nvGrpSpPr>
        <p:grpSpPr>
          <a:xfrm>
            <a:off x="75162" y="1091023"/>
            <a:ext cx="4184320" cy="2352971"/>
            <a:chOff x="121462" y="841642"/>
            <a:chExt cx="4245884" cy="2587358"/>
          </a:xfrm>
        </p:grpSpPr>
        <p:pic>
          <p:nvPicPr>
            <p:cNvPr id="8" name="Image 7">
              <a:extLst>
                <a:ext uri="{FF2B5EF4-FFF2-40B4-BE49-F238E27FC236}">
                  <a16:creationId xmlns:a16="http://schemas.microsoft.com/office/drawing/2014/main" id="{FA2B372D-2EB3-52FE-43E8-AAF771FBC4A4}"/>
                </a:ext>
              </a:extLst>
            </p:cNvPr>
            <p:cNvPicPr>
              <a:picLocks noChangeAspect="1"/>
            </p:cNvPicPr>
            <p:nvPr/>
          </p:nvPicPr>
          <p:blipFill>
            <a:blip r:embed="rId2"/>
            <a:stretch>
              <a:fillRect/>
            </a:stretch>
          </p:blipFill>
          <p:spPr>
            <a:xfrm>
              <a:off x="121462" y="841642"/>
              <a:ext cx="4245884" cy="2587358"/>
            </a:xfrm>
            <a:prstGeom prst="rect">
              <a:avLst/>
            </a:prstGeom>
          </p:spPr>
        </p:pic>
        <p:sp>
          <p:nvSpPr>
            <p:cNvPr id="9" name="ZoneTexte 8">
              <a:extLst>
                <a:ext uri="{FF2B5EF4-FFF2-40B4-BE49-F238E27FC236}">
                  <a16:creationId xmlns:a16="http://schemas.microsoft.com/office/drawing/2014/main" id="{D8A2B5BF-1B9E-51B1-03CC-549FFC93CF3B}"/>
                </a:ext>
              </a:extLst>
            </p:cNvPr>
            <p:cNvSpPr txBox="1"/>
            <p:nvPr/>
          </p:nvSpPr>
          <p:spPr>
            <a:xfrm>
              <a:off x="804742" y="3092076"/>
              <a:ext cx="633507" cy="276999"/>
            </a:xfrm>
            <a:prstGeom prst="rect">
              <a:avLst/>
            </a:prstGeom>
            <a:solidFill>
              <a:schemeClr val="bg1"/>
            </a:solidFill>
          </p:spPr>
          <p:txBody>
            <a:bodyPr wrap="square" rtlCol="0">
              <a:spAutoFit/>
            </a:bodyPr>
            <a:lstStyle/>
            <a:p>
              <a:r>
                <a:rPr lang="fr-FR" sz="1200" dirty="0"/>
                <a:t>CNRF</a:t>
              </a:r>
            </a:p>
          </p:txBody>
        </p:sp>
        <p:sp>
          <p:nvSpPr>
            <p:cNvPr id="11" name="ZoneTexte 10">
              <a:extLst>
                <a:ext uri="{FF2B5EF4-FFF2-40B4-BE49-F238E27FC236}">
                  <a16:creationId xmlns:a16="http://schemas.microsoft.com/office/drawing/2014/main" id="{2EFCF658-8F05-2868-EF91-9E21C30EE191}"/>
                </a:ext>
              </a:extLst>
            </p:cNvPr>
            <p:cNvSpPr txBox="1"/>
            <p:nvPr/>
          </p:nvSpPr>
          <p:spPr>
            <a:xfrm>
              <a:off x="1660501" y="3091736"/>
              <a:ext cx="773260" cy="286100"/>
            </a:xfrm>
            <a:prstGeom prst="rect">
              <a:avLst/>
            </a:prstGeom>
            <a:solidFill>
              <a:schemeClr val="bg1"/>
            </a:solidFill>
          </p:spPr>
          <p:txBody>
            <a:bodyPr wrap="square" rtlCol="0">
              <a:spAutoFit/>
            </a:bodyPr>
            <a:lstStyle/>
            <a:p>
              <a:r>
                <a:rPr lang="fr-FR" sz="1200" dirty="0"/>
                <a:t>Liège</a:t>
              </a:r>
            </a:p>
          </p:txBody>
        </p:sp>
        <p:sp>
          <p:nvSpPr>
            <p:cNvPr id="14" name="ZoneTexte 13">
              <a:extLst>
                <a:ext uri="{FF2B5EF4-FFF2-40B4-BE49-F238E27FC236}">
                  <a16:creationId xmlns:a16="http://schemas.microsoft.com/office/drawing/2014/main" id="{C002D2BB-0EA3-5610-DCE5-97D25A11D967}"/>
                </a:ext>
              </a:extLst>
            </p:cNvPr>
            <p:cNvSpPr txBox="1"/>
            <p:nvPr/>
          </p:nvSpPr>
          <p:spPr>
            <a:xfrm>
              <a:off x="2433761" y="3102176"/>
              <a:ext cx="801492" cy="276999"/>
            </a:xfrm>
            <a:prstGeom prst="rect">
              <a:avLst/>
            </a:prstGeom>
            <a:solidFill>
              <a:schemeClr val="bg1"/>
            </a:solidFill>
          </p:spPr>
          <p:txBody>
            <a:bodyPr wrap="square" rtlCol="0">
              <a:spAutoFit/>
            </a:bodyPr>
            <a:lstStyle/>
            <a:p>
              <a:r>
                <a:rPr lang="fr-FR" sz="1200" dirty="0"/>
                <a:t>Marseille</a:t>
              </a:r>
            </a:p>
          </p:txBody>
        </p:sp>
        <p:sp>
          <p:nvSpPr>
            <p:cNvPr id="37" name="ZoneTexte 36">
              <a:extLst>
                <a:ext uri="{FF2B5EF4-FFF2-40B4-BE49-F238E27FC236}">
                  <a16:creationId xmlns:a16="http://schemas.microsoft.com/office/drawing/2014/main" id="{D9707C60-6F05-F44D-A0C1-4B414CE0565B}"/>
                </a:ext>
              </a:extLst>
            </p:cNvPr>
            <p:cNvSpPr txBox="1"/>
            <p:nvPr/>
          </p:nvSpPr>
          <p:spPr>
            <a:xfrm>
              <a:off x="3470245" y="3100837"/>
              <a:ext cx="476990" cy="276999"/>
            </a:xfrm>
            <a:prstGeom prst="rect">
              <a:avLst/>
            </a:prstGeom>
            <a:solidFill>
              <a:schemeClr val="bg1"/>
            </a:solidFill>
          </p:spPr>
          <p:txBody>
            <a:bodyPr wrap="square" rtlCol="0">
              <a:spAutoFit/>
            </a:bodyPr>
            <a:lstStyle/>
            <a:p>
              <a:r>
                <a:rPr lang="fr-FR" sz="1200" dirty="0"/>
                <a:t>Nice</a:t>
              </a:r>
            </a:p>
          </p:txBody>
        </p:sp>
      </p:grpSp>
      <p:pic>
        <p:nvPicPr>
          <p:cNvPr id="39" name="Image 38">
            <a:extLst>
              <a:ext uri="{FF2B5EF4-FFF2-40B4-BE49-F238E27FC236}">
                <a16:creationId xmlns:a16="http://schemas.microsoft.com/office/drawing/2014/main" id="{0339D846-47EB-C25F-B476-1A087B9F6120}"/>
              </a:ext>
            </a:extLst>
          </p:cNvPr>
          <p:cNvPicPr>
            <a:picLocks noChangeAspect="1"/>
          </p:cNvPicPr>
          <p:nvPr/>
        </p:nvPicPr>
        <p:blipFill>
          <a:blip r:embed="rId3"/>
          <a:stretch>
            <a:fillRect/>
          </a:stretch>
        </p:blipFill>
        <p:spPr>
          <a:xfrm>
            <a:off x="4335430" y="1091023"/>
            <a:ext cx="4738692" cy="2352970"/>
          </a:xfrm>
          <a:prstGeom prst="rect">
            <a:avLst/>
          </a:prstGeom>
        </p:spPr>
      </p:pic>
      <p:sp>
        <p:nvSpPr>
          <p:cNvPr id="40" name="ZoneTexte 39">
            <a:extLst>
              <a:ext uri="{FF2B5EF4-FFF2-40B4-BE49-F238E27FC236}">
                <a16:creationId xmlns:a16="http://schemas.microsoft.com/office/drawing/2014/main" id="{944C7FEB-2740-66AD-D8AE-5632241517BB}"/>
              </a:ext>
            </a:extLst>
          </p:cNvPr>
          <p:cNvSpPr txBox="1"/>
          <p:nvPr/>
        </p:nvSpPr>
        <p:spPr>
          <a:xfrm>
            <a:off x="4849708" y="3182021"/>
            <a:ext cx="338881" cy="215444"/>
          </a:xfrm>
          <a:prstGeom prst="rect">
            <a:avLst/>
          </a:prstGeom>
          <a:solidFill>
            <a:schemeClr val="bg1"/>
          </a:solidFill>
        </p:spPr>
        <p:txBody>
          <a:bodyPr wrap="square" rtlCol="0">
            <a:spAutoFit/>
          </a:bodyPr>
          <a:lstStyle/>
          <a:p>
            <a:r>
              <a:rPr lang="fr-FR" sz="800" dirty="0"/>
              <a:t>Ctrl</a:t>
            </a:r>
          </a:p>
        </p:txBody>
      </p:sp>
      <p:sp>
        <p:nvSpPr>
          <p:cNvPr id="41" name="ZoneTexte 40">
            <a:extLst>
              <a:ext uri="{FF2B5EF4-FFF2-40B4-BE49-F238E27FC236}">
                <a16:creationId xmlns:a16="http://schemas.microsoft.com/office/drawing/2014/main" id="{018BE918-B5F4-B179-7951-DAF5AE23816A}"/>
              </a:ext>
            </a:extLst>
          </p:cNvPr>
          <p:cNvSpPr txBox="1"/>
          <p:nvPr/>
        </p:nvSpPr>
        <p:spPr>
          <a:xfrm>
            <a:off x="5160858" y="3182021"/>
            <a:ext cx="471592" cy="215444"/>
          </a:xfrm>
          <a:prstGeom prst="rect">
            <a:avLst/>
          </a:prstGeom>
          <a:solidFill>
            <a:schemeClr val="bg1"/>
          </a:solidFill>
        </p:spPr>
        <p:txBody>
          <a:bodyPr wrap="square" rtlCol="0">
            <a:spAutoFit/>
          </a:bodyPr>
          <a:lstStyle/>
          <a:p>
            <a:r>
              <a:rPr lang="fr-FR" sz="800" dirty="0"/>
              <a:t>Axonal</a:t>
            </a:r>
          </a:p>
        </p:txBody>
      </p:sp>
      <p:sp>
        <p:nvSpPr>
          <p:cNvPr id="42" name="ZoneTexte 41">
            <a:extLst>
              <a:ext uri="{FF2B5EF4-FFF2-40B4-BE49-F238E27FC236}">
                <a16:creationId xmlns:a16="http://schemas.microsoft.com/office/drawing/2014/main" id="{43CFA587-15A4-6B29-7C9C-3E700F97DD09}"/>
              </a:ext>
            </a:extLst>
          </p:cNvPr>
          <p:cNvSpPr txBox="1"/>
          <p:nvPr/>
        </p:nvSpPr>
        <p:spPr>
          <a:xfrm>
            <a:off x="5540409" y="3186855"/>
            <a:ext cx="471592" cy="215444"/>
          </a:xfrm>
          <a:prstGeom prst="rect">
            <a:avLst/>
          </a:prstGeom>
          <a:solidFill>
            <a:schemeClr val="bg1"/>
          </a:solidFill>
        </p:spPr>
        <p:txBody>
          <a:bodyPr wrap="square" rtlCol="0">
            <a:spAutoFit/>
          </a:bodyPr>
          <a:lstStyle/>
          <a:p>
            <a:r>
              <a:rPr lang="fr-FR" sz="800" dirty="0"/>
              <a:t>PRNC</a:t>
            </a:r>
          </a:p>
        </p:txBody>
      </p:sp>
      <p:sp>
        <p:nvSpPr>
          <p:cNvPr id="43" name="ZoneTexte 42">
            <a:extLst>
              <a:ext uri="{FF2B5EF4-FFF2-40B4-BE49-F238E27FC236}">
                <a16:creationId xmlns:a16="http://schemas.microsoft.com/office/drawing/2014/main" id="{E8C71E66-7C65-73F8-DB85-DA957976A0F1}"/>
              </a:ext>
            </a:extLst>
          </p:cNvPr>
          <p:cNvSpPr txBox="1"/>
          <p:nvPr/>
        </p:nvSpPr>
        <p:spPr>
          <a:xfrm>
            <a:off x="5892229" y="3182021"/>
            <a:ext cx="471592" cy="215444"/>
          </a:xfrm>
          <a:prstGeom prst="rect">
            <a:avLst/>
          </a:prstGeom>
          <a:solidFill>
            <a:schemeClr val="bg1"/>
          </a:solidFill>
        </p:spPr>
        <p:txBody>
          <a:bodyPr wrap="square" rtlCol="0">
            <a:spAutoFit/>
          </a:bodyPr>
          <a:lstStyle/>
          <a:p>
            <a:r>
              <a:rPr lang="fr-FR" sz="800" dirty="0"/>
              <a:t>SGB</a:t>
            </a:r>
          </a:p>
        </p:txBody>
      </p:sp>
      <p:sp>
        <p:nvSpPr>
          <p:cNvPr id="44" name="ZoneTexte 43">
            <a:extLst>
              <a:ext uri="{FF2B5EF4-FFF2-40B4-BE49-F238E27FC236}">
                <a16:creationId xmlns:a16="http://schemas.microsoft.com/office/drawing/2014/main" id="{C8E2642F-C93D-BCF6-E0E7-9E8FC5243DC4}"/>
              </a:ext>
            </a:extLst>
          </p:cNvPr>
          <p:cNvSpPr txBox="1"/>
          <p:nvPr/>
        </p:nvSpPr>
        <p:spPr>
          <a:xfrm>
            <a:off x="6176754" y="3177330"/>
            <a:ext cx="503365" cy="215444"/>
          </a:xfrm>
          <a:prstGeom prst="rect">
            <a:avLst/>
          </a:prstGeom>
          <a:solidFill>
            <a:schemeClr val="bg1"/>
          </a:solidFill>
        </p:spPr>
        <p:txBody>
          <a:bodyPr wrap="square" rtlCol="0">
            <a:spAutoFit/>
          </a:bodyPr>
          <a:lstStyle/>
          <a:p>
            <a:r>
              <a:rPr lang="fr-FR" sz="800" dirty="0"/>
              <a:t>CMT1a</a:t>
            </a:r>
          </a:p>
        </p:txBody>
      </p:sp>
      <p:sp>
        <p:nvSpPr>
          <p:cNvPr id="45" name="ZoneTexte 44">
            <a:extLst>
              <a:ext uri="{FF2B5EF4-FFF2-40B4-BE49-F238E27FC236}">
                <a16:creationId xmlns:a16="http://schemas.microsoft.com/office/drawing/2014/main" id="{981899ED-5377-ED0B-BC58-90C64A6EA162}"/>
              </a:ext>
            </a:extLst>
          </p:cNvPr>
          <p:cNvSpPr txBox="1"/>
          <p:nvPr/>
        </p:nvSpPr>
        <p:spPr>
          <a:xfrm>
            <a:off x="7157933" y="3182021"/>
            <a:ext cx="338881" cy="215444"/>
          </a:xfrm>
          <a:prstGeom prst="rect">
            <a:avLst/>
          </a:prstGeom>
          <a:solidFill>
            <a:schemeClr val="bg1"/>
          </a:solidFill>
        </p:spPr>
        <p:txBody>
          <a:bodyPr wrap="square" rtlCol="0">
            <a:spAutoFit/>
          </a:bodyPr>
          <a:lstStyle/>
          <a:p>
            <a:r>
              <a:rPr lang="fr-FR" sz="800" dirty="0"/>
              <a:t>Ctrl</a:t>
            </a:r>
          </a:p>
        </p:txBody>
      </p:sp>
      <p:sp>
        <p:nvSpPr>
          <p:cNvPr id="46" name="ZoneTexte 45">
            <a:extLst>
              <a:ext uri="{FF2B5EF4-FFF2-40B4-BE49-F238E27FC236}">
                <a16:creationId xmlns:a16="http://schemas.microsoft.com/office/drawing/2014/main" id="{025AC47F-B607-8F81-F553-D5306391EBA5}"/>
              </a:ext>
            </a:extLst>
          </p:cNvPr>
          <p:cNvSpPr txBox="1"/>
          <p:nvPr/>
        </p:nvSpPr>
        <p:spPr>
          <a:xfrm>
            <a:off x="7469083" y="3182021"/>
            <a:ext cx="471592" cy="215444"/>
          </a:xfrm>
          <a:prstGeom prst="rect">
            <a:avLst/>
          </a:prstGeom>
          <a:solidFill>
            <a:schemeClr val="bg1"/>
          </a:solidFill>
        </p:spPr>
        <p:txBody>
          <a:bodyPr wrap="square" rtlCol="0">
            <a:spAutoFit/>
          </a:bodyPr>
          <a:lstStyle/>
          <a:p>
            <a:r>
              <a:rPr lang="fr-FR" sz="800" dirty="0"/>
              <a:t>Axonal</a:t>
            </a:r>
          </a:p>
        </p:txBody>
      </p:sp>
      <p:sp>
        <p:nvSpPr>
          <p:cNvPr id="47" name="ZoneTexte 46">
            <a:extLst>
              <a:ext uri="{FF2B5EF4-FFF2-40B4-BE49-F238E27FC236}">
                <a16:creationId xmlns:a16="http://schemas.microsoft.com/office/drawing/2014/main" id="{9A123EBB-E3F4-BA48-9BD8-EAA4183E27F8}"/>
              </a:ext>
            </a:extLst>
          </p:cNvPr>
          <p:cNvSpPr txBox="1"/>
          <p:nvPr/>
        </p:nvSpPr>
        <p:spPr>
          <a:xfrm>
            <a:off x="7848634" y="3186855"/>
            <a:ext cx="471592" cy="215444"/>
          </a:xfrm>
          <a:prstGeom prst="rect">
            <a:avLst/>
          </a:prstGeom>
          <a:solidFill>
            <a:schemeClr val="bg1"/>
          </a:solidFill>
        </p:spPr>
        <p:txBody>
          <a:bodyPr wrap="square" rtlCol="0">
            <a:spAutoFit/>
          </a:bodyPr>
          <a:lstStyle/>
          <a:p>
            <a:r>
              <a:rPr lang="fr-FR" sz="800" dirty="0"/>
              <a:t>PRNC</a:t>
            </a:r>
          </a:p>
        </p:txBody>
      </p:sp>
      <p:sp>
        <p:nvSpPr>
          <p:cNvPr id="48" name="ZoneTexte 47">
            <a:extLst>
              <a:ext uri="{FF2B5EF4-FFF2-40B4-BE49-F238E27FC236}">
                <a16:creationId xmlns:a16="http://schemas.microsoft.com/office/drawing/2014/main" id="{FEBB0A99-6847-67DF-E675-32AC870D8809}"/>
              </a:ext>
            </a:extLst>
          </p:cNvPr>
          <p:cNvSpPr txBox="1"/>
          <p:nvPr/>
        </p:nvSpPr>
        <p:spPr>
          <a:xfrm>
            <a:off x="8200454" y="3182021"/>
            <a:ext cx="471592" cy="215444"/>
          </a:xfrm>
          <a:prstGeom prst="rect">
            <a:avLst/>
          </a:prstGeom>
          <a:solidFill>
            <a:schemeClr val="bg1"/>
          </a:solidFill>
        </p:spPr>
        <p:txBody>
          <a:bodyPr wrap="square" rtlCol="0">
            <a:spAutoFit/>
          </a:bodyPr>
          <a:lstStyle/>
          <a:p>
            <a:r>
              <a:rPr lang="fr-FR" sz="800" dirty="0"/>
              <a:t>SGB</a:t>
            </a:r>
          </a:p>
        </p:txBody>
      </p:sp>
      <p:sp>
        <p:nvSpPr>
          <p:cNvPr id="49" name="ZoneTexte 48">
            <a:extLst>
              <a:ext uri="{FF2B5EF4-FFF2-40B4-BE49-F238E27FC236}">
                <a16:creationId xmlns:a16="http://schemas.microsoft.com/office/drawing/2014/main" id="{052D8A6D-A7E6-0179-AC9A-0C25E11B856D}"/>
              </a:ext>
            </a:extLst>
          </p:cNvPr>
          <p:cNvSpPr txBox="1"/>
          <p:nvPr/>
        </p:nvSpPr>
        <p:spPr>
          <a:xfrm>
            <a:off x="8484979" y="3177330"/>
            <a:ext cx="503365" cy="215444"/>
          </a:xfrm>
          <a:prstGeom prst="rect">
            <a:avLst/>
          </a:prstGeom>
          <a:solidFill>
            <a:schemeClr val="bg1"/>
          </a:solidFill>
        </p:spPr>
        <p:txBody>
          <a:bodyPr wrap="square" rtlCol="0">
            <a:spAutoFit/>
          </a:bodyPr>
          <a:lstStyle/>
          <a:p>
            <a:r>
              <a:rPr lang="fr-FR" sz="800" dirty="0"/>
              <a:t>CMT1a</a:t>
            </a:r>
          </a:p>
        </p:txBody>
      </p:sp>
      <p:sp>
        <p:nvSpPr>
          <p:cNvPr id="50" name="ZoneTexte 49">
            <a:extLst>
              <a:ext uri="{FF2B5EF4-FFF2-40B4-BE49-F238E27FC236}">
                <a16:creationId xmlns:a16="http://schemas.microsoft.com/office/drawing/2014/main" id="{F1C5A348-237D-6D2C-A3E9-654AE93F2CE7}"/>
              </a:ext>
            </a:extLst>
          </p:cNvPr>
          <p:cNvSpPr txBox="1"/>
          <p:nvPr/>
        </p:nvSpPr>
        <p:spPr>
          <a:xfrm>
            <a:off x="4572000" y="1169318"/>
            <a:ext cx="1510614" cy="276999"/>
          </a:xfrm>
          <a:prstGeom prst="rect">
            <a:avLst/>
          </a:prstGeom>
          <a:solidFill>
            <a:schemeClr val="bg1"/>
          </a:solidFill>
        </p:spPr>
        <p:txBody>
          <a:bodyPr wrap="square" rtlCol="0">
            <a:spAutoFit/>
          </a:bodyPr>
          <a:lstStyle/>
          <a:p>
            <a:r>
              <a:rPr lang="fr-FR" sz="1200" dirty="0"/>
              <a:t>Seuil-Médian</a:t>
            </a:r>
          </a:p>
        </p:txBody>
      </p:sp>
      <p:sp>
        <p:nvSpPr>
          <p:cNvPr id="51" name="ZoneTexte 50">
            <a:extLst>
              <a:ext uri="{FF2B5EF4-FFF2-40B4-BE49-F238E27FC236}">
                <a16:creationId xmlns:a16="http://schemas.microsoft.com/office/drawing/2014/main" id="{3A16B302-0159-E6AC-0BDF-6B528A417A9D}"/>
              </a:ext>
            </a:extLst>
          </p:cNvPr>
          <p:cNvSpPr txBox="1"/>
          <p:nvPr/>
        </p:nvSpPr>
        <p:spPr>
          <a:xfrm>
            <a:off x="6696792" y="1155062"/>
            <a:ext cx="1510614" cy="276999"/>
          </a:xfrm>
          <a:prstGeom prst="rect">
            <a:avLst/>
          </a:prstGeom>
          <a:solidFill>
            <a:schemeClr val="bg1"/>
          </a:solidFill>
        </p:spPr>
        <p:txBody>
          <a:bodyPr wrap="square" rtlCol="0">
            <a:spAutoFit/>
          </a:bodyPr>
          <a:lstStyle/>
          <a:p>
            <a:r>
              <a:rPr lang="fr-FR" sz="1200" dirty="0"/>
              <a:t>iMAX-Médian</a:t>
            </a:r>
          </a:p>
        </p:txBody>
      </p:sp>
      <p:pic>
        <p:nvPicPr>
          <p:cNvPr id="52" name="Image 51">
            <a:extLst>
              <a:ext uri="{FF2B5EF4-FFF2-40B4-BE49-F238E27FC236}">
                <a16:creationId xmlns:a16="http://schemas.microsoft.com/office/drawing/2014/main" id="{CF7488B9-9E82-673D-BC69-F4BDDEA38F78}"/>
              </a:ext>
            </a:extLst>
          </p:cNvPr>
          <p:cNvPicPr>
            <a:picLocks noChangeAspect="1"/>
          </p:cNvPicPr>
          <p:nvPr/>
        </p:nvPicPr>
        <p:blipFill>
          <a:blip r:embed="rId4"/>
          <a:stretch>
            <a:fillRect/>
          </a:stretch>
        </p:blipFill>
        <p:spPr>
          <a:xfrm>
            <a:off x="1002458" y="3839882"/>
            <a:ext cx="7317768" cy="2613489"/>
          </a:xfrm>
          <a:prstGeom prst="rect">
            <a:avLst/>
          </a:prstGeom>
        </p:spPr>
      </p:pic>
      <p:sp>
        <p:nvSpPr>
          <p:cNvPr id="53" name="Rectangle 52">
            <a:extLst>
              <a:ext uri="{FF2B5EF4-FFF2-40B4-BE49-F238E27FC236}">
                <a16:creationId xmlns:a16="http://schemas.microsoft.com/office/drawing/2014/main" id="{70239DDC-0651-DB67-8E7F-8C2667C63347}"/>
              </a:ext>
            </a:extLst>
          </p:cNvPr>
          <p:cNvSpPr/>
          <p:nvPr/>
        </p:nvSpPr>
        <p:spPr>
          <a:xfrm>
            <a:off x="1002458" y="5717341"/>
            <a:ext cx="995626" cy="29399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10DF5C7B-14A0-BF74-10C7-9918D7A517F6}"/>
              </a:ext>
            </a:extLst>
          </p:cNvPr>
          <p:cNvSpPr/>
          <p:nvPr/>
        </p:nvSpPr>
        <p:spPr>
          <a:xfrm>
            <a:off x="6326198" y="5723397"/>
            <a:ext cx="284321" cy="29399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1844AC9C-89E1-52E8-F005-884C40AF6167}"/>
              </a:ext>
            </a:extLst>
          </p:cNvPr>
          <p:cNvSpPr/>
          <p:nvPr/>
        </p:nvSpPr>
        <p:spPr>
          <a:xfrm>
            <a:off x="1002458" y="5423350"/>
            <a:ext cx="995626" cy="293991"/>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B050"/>
              </a:solidFill>
            </a:endParaRPr>
          </a:p>
        </p:txBody>
      </p:sp>
      <p:sp>
        <p:nvSpPr>
          <p:cNvPr id="4" name="Ellipse 3">
            <a:extLst>
              <a:ext uri="{FF2B5EF4-FFF2-40B4-BE49-F238E27FC236}">
                <a16:creationId xmlns:a16="http://schemas.microsoft.com/office/drawing/2014/main" id="{97874198-1AA7-4D3F-7A3B-E685AEEF30B9}"/>
              </a:ext>
            </a:extLst>
          </p:cNvPr>
          <p:cNvSpPr/>
          <p:nvPr/>
        </p:nvSpPr>
        <p:spPr>
          <a:xfrm>
            <a:off x="6326197" y="5378457"/>
            <a:ext cx="284321" cy="293991"/>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014920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330187"/>
            <a:ext cx="9074121" cy="492443"/>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3. Courbes stimulus-réponse</a:t>
            </a:r>
          </a:p>
        </p:txBody>
      </p:sp>
      <p:graphicFrame>
        <p:nvGraphicFramePr>
          <p:cNvPr id="2" name="Tableau 7">
            <a:extLst>
              <a:ext uri="{FF2B5EF4-FFF2-40B4-BE49-F238E27FC236}">
                <a16:creationId xmlns:a16="http://schemas.microsoft.com/office/drawing/2014/main" id="{8875064A-E9B6-57DA-D900-0993752A9A1B}"/>
              </a:ext>
            </a:extLst>
          </p:cNvPr>
          <p:cNvGraphicFramePr>
            <a:graphicFrameLocks noGrp="1"/>
          </p:cNvGraphicFramePr>
          <p:nvPr>
            <p:extLst>
              <p:ext uri="{D42A27DB-BD31-4B8C-83A1-F6EECF244321}">
                <p14:modId xmlns:p14="http://schemas.microsoft.com/office/powerpoint/2010/main" val="2108862094"/>
              </p:ext>
            </p:extLst>
          </p:nvPr>
        </p:nvGraphicFramePr>
        <p:xfrm>
          <a:off x="701039" y="1342479"/>
          <a:ext cx="7741919" cy="2763520"/>
        </p:xfrm>
        <a:graphic>
          <a:graphicData uri="http://schemas.openxmlformats.org/drawingml/2006/table">
            <a:tbl>
              <a:tblPr firstRow="1" bandRow="1">
                <a:tableStyleId>{5C22544A-7EE6-4342-B048-85BDC9FD1C3A}</a:tableStyleId>
              </a:tblPr>
              <a:tblGrid>
                <a:gridCol w="2256382">
                  <a:extLst>
                    <a:ext uri="{9D8B030D-6E8A-4147-A177-3AD203B41FA5}">
                      <a16:colId xmlns:a16="http://schemas.microsoft.com/office/drawing/2014/main" val="2219038364"/>
                    </a:ext>
                  </a:extLst>
                </a:gridCol>
                <a:gridCol w="3490510">
                  <a:extLst>
                    <a:ext uri="{9D8B030D-6E8A-4147-A177-3AD203B41FA5}">
                      <a16:colId xmlns:a16="http://schemas.microsoft.com/office/drawing/2014/main" val="3838008867"/>
                    </a:ext>
                  </a:extLst>
                </a:gridCol>
                <a:gridCol w="1995027">
                  <a:extLst>
                    <a:ext uri="{9D8B030D-6E8A-4147-A177-3AD203B41FA5}">
                      <a16:colId xmlns:a16="http://schemas.microsoft.com/office/drawing/2014/main" val="405765875"/>
                    </a:ext>
                  </a:extLst>
                </a:gridCol>
              </a:tblGrid>
              <a:tr h="370840">
                <a:tc>
                  <a:txBody>
                    <a:bodyPr/>
                    <a:lstStyle/>
                    <a:p>
                      <a:endParaRPr lang="fr-FR" dirty="0"/>
                    </a:p>
                  </a:txBody>
                  <a:tcPr/>
                </a:tc>
                <a:tc>
                  <a:txBody>
                    <a:bodyPr/>
                    <a:lstStyle/>
                    <a:p>
                      <a:pPr algn="ctr"/>
                      <a:r>
                        <a:rPr lang="fr-FR" dirty="0"/>
                        <a:t>Déplacement de la courbe</a:t>
                      </a:r>
                    </a:p>
                  </a:txBody>
                  <a:tcPr/>
                </a:tc>
                <a:tc>
                  <a:txBody>
                    <a:bodyPr/>
                    <a:lstStyle/>
                    <a:p>
                      <a:pPr algn="ctr"/>
                      <a:r>
                        <a:rPr lang="fr-FR" dirty="0"/>
                        <a:t>Pente</a:t>
                      </a:r>
                    </a:p>
                  </a:txBody>
                  <a:tcPr/>
                </a:tc>
                <a:extLst>
                  <a:ext uri="{0D108BD9-81ED-4DB2-BD59-A6C34878D82A}">
                    <a16:rowId xmlns:a16="http://schemas.microsoft.com/office/drawing/2014/main" val="2674245796"/>
                  </a:ext>
                </a:extLst>
              </a:tr>
              <a:tr h="370840">
                <a:tc>
                  <a:txBody>
                    <a:bodyPr/>
                    <a:lstStyle/>
                    <a:p>
                      <a:r>
                        <a:rPr lang="fr-FR" b="1" dirty="0">
                          <a:solidFill>
                            <a:schemeClr val="tx1"/>
                          </a:solidFill>
                        </a:rPr>
                        <a:t>Dépolarisation</a:t>
                      </a:r>
                      <a:r>
                        <a:rPr lang="fr-FR" b="1" dirty="0">
                          <a:solidFill>
                            <a:srgbClr val="FF0000"/>
                          </a:solidFill>
                        </a:rPr>
                        <a:t>/</a:t>
                      </a:r>
                      <a:br>
                        <a:rPr lang="fr-FR" b="1" dirty="0">
                          <a:solidFill>
                            <a:srgbClr val="FF0000"/>
                          </a:solidFill>
                        </a:rPr>
                      </a:br>
                      <a:r>
                        <a:rPr lang="fr-FR" b="1" dirty="0">
                          <a:solidFill>
                            <a:srgbClr val="FF0000"/>
                          </a:solidFill>
                        </a:rPr>
                        <a:t>ischémie</a:t>
                      </a:r>
                    </a:p>
                  </a:txBody>
                  <a:tcPr/>
                </a:tc>
                <a:tc>
                  <a:txBody>
                    <a:bodyPr/>
                    <a:lstStyle/>
                    <a:p>
                      <a:pPr algn="ctr"/>
                      <a:r>
                        <a:rPr lang="fr-FR" b="0" dirty="0"/>
                        <a:t>À gauche</a:t>
                      </a:r>
                    </a:p>
                  </a:txBody>
                  <a:tcPr/>
                </a:tc>
                <a:tc>
                  <a:txBody>
                    <a:bodyPr/>
                    <a:lstStyle/>
                    <a:p>
                      <a:pPr algn="ctr"/>
                      <a:r>
                        <a:rPr lang="fr-FR" b="0" dirty="0"/>
                        <a:t>+</a:t>
                      </a:r>
                    </a:p>
                  </a:txBody>
                  <a:tcPr/>
                </a:tc>
                <a:extLst>
                  <a:ext uri="{0D108BD9-81ED-4DB2-BD59-A6C34878D82A}">
                    <a16:rowId xmlns:a16="http://schemas.microsoft.com/office/drawing/2014/main" val="3680778350"/>
                  </a:ext>
                </a:extLst>
              </a:tr>
              <a:tr h="370840">
                <a:tc>
                  <a:txBody>
                    <a:bodyPr/>
                    <a:lstStyle/>
                    <a:p>
                      <a:r>
                        <a:rPr lang="fr-FR" b="1" dirty="0">
                          <a:solidFill>
                            <a:schemeClr val="tx1"/>
                          </a:solidFill>
                        </a:rPr>
                        <a:t>Hyperpolarisation</a:t>
                      </a:r>
                      <a:r>
                        <a:rPr lang="fr-FR" b="1" dirty="0">
                          <a:solidFill>
                            <a:srgbClr val="FF0000"/>
                          </a:solidFill>
                        </a:rPr>
                        <a:t>/</a:t>
                      </a:r>
                      <a:br>
                        <a:rPr lang="fr-FR" b="1" dirty="0">
                          <a:solidFill>
                            <a:srgbClr val="FF0000"/>
                          </a:solidFill>
                        </a:rPr>
                      </a:br>
                      <a:r>
                        <a:rPr lang="fr-FR" b="1" dirty="0">
                          <a:solidFill>
                            <a:srgbClr val="FF0000"/>
                          </a:solidFill>
                        </a:rPr>
                        <a:t>post-ischémie</a:t>
                      </a:r>
                    </a:p>
                  </a:txBody>
                  <a:tcPr/>
                </a:tc>
                <a:tc>
                  <a:txBody>
                    <a:bodyPr/>
                    <a:lstStyle/>
                    <a:p>
                      <a:pPr algn="ctr"/>
                      <a:r>
                        <a:rPr lang="fr-FR" b="1" dirty="0">
                          <a:solidFill>
                            <a:srgbClr val="00B050"/>
                          </a:solidFill>
                        </a:rPr>
                        <a:t>À droite </a:t>
                      </a:r>
                    </a:p>
                  </a:txBody>
                  <a:tcPr/>
                </a:tc>
                <a:tc>
                  <a:txBody>
                    <a:bodyPr/>
                    <a:lstStyle/>
                    <a:p>
                      <a:pPr algn="ctr"/>
                      <a:r>
                        <a:rPr lang="fr-FR" b="0" dirty="0"/>
                        <a:t>-</a:t>
                      </a:r>
                    </a:p>
                  </a:txBody>
                  <a:tcPr/>
                </a:tc>
                <a:extLst>
                  <a:ext uri="{0D108BD9-81ED-4DB2-BD59-A6C34878D82A}">
                    <a16:rowId xmlns:a16="http://schemas.microsoft.com/office/drawing/2014/main" val="1027837870"/>
                  </a:ext>
                </a:extLst>
              </a:tr>
              <a:tr h="370840">
                <a:tc>
                  <a:txBody>
                    <a:bodyPr/>
                    <a:lstStyle/>
                    <a:p>
                      <a:r>
                        <a:rPr lang="fr-FR" b="1" dirty="0">
                          <a:solidFill>
                            <a:srgbClr val="FF0000"/>
                          </a:solidFill>
                        </a:rPr>
                        <a:t>CMT1a</a:t>
                      </a:r>
                    </a:p>
                  </a:txBody>
                  <a:tcPr/>
                </a:tc>
                <a:tc>
                  <a:txBody>
                    <a:bodyPr/>
                    <a:lstStyle/>
                    <a:p>
                      <a:pPr algn="ctr"/>
                      <a:r>
                        <a:rPr lang="fr-FR" b="1" dirty="0">
                          <a:solidFill>
                            <a:srgbClr val="00B050"/>
                          </a:solidFill>
                        </a:rPr>
                        <a:t>À droite +++</a:t>
                      </a:r>
                    </a:p>
                  </a:txBody>
                  <a:tcPr/>
                </a:tc>
                <a:tc>
                  <a:txBody>
                    <a:bodyPr/>
                    <a:lstStyle/>
                    <a:p>
                      <a:pPr algn="ctr"/>
                      <a:r>
                        <a:rPr lang="fr-FR" b="1" dirty="0"/>
                        <a:t>---</a:t>
                      </a:r>
                    </a:p>
                  </a:txBody>
                  <a:tcPr/>
                </a:tc>
                <a:extLst>
                  <a:ext uri="{0D108BD9-81ED-4DB2-BD59-A6C34878D82A}">
                    <a16:rowId xmlns:a16="http://schemas.microsoft.com/office/drawing/2014/main" val="3289987553"/>
                  </a:ext>
                </a:extLst>
              </a:tr>
              <a:tr h="370840">
                <a:tc>
                  <a:txBody>
                    <a:bodyPr/>
                    <a:lstStyle/>
                    <a:p>
                      <a:r>
                        <a:rPr lang="fr-FR" b="1" dirty="0">
                          <a:solidFill>
                            <a:srgbClr val="FF0000"/>
                          </a:solidFill>
                        </a:rPr>
                        <a:t>SGB</a:t>
                      </a:r>
                    </a:p>
                  </a:txBody>
                  <a:tcPr/>
                </a:tc>
                <a:tc>
                  <a:txBody>
                    <a:bodyPr/>
                    <a:lstStyle/>
                    <a:p>
                      <a:pPr algn="ctr"/>
                      <a:r>
                        <a:rPr lang="fr-FR" b="1" dirty="0">
                          <a:solidFill>
                            <a:srgbClr val="00B050"/>
                          </a:solidFill>
                        </a:rPr>
                        <a:t>À droite +</a:t>
                      </a:r>
                    </a:p>
                  </a:txBody>
                  <a:tcPr/>
                </a:tc>
                <a:tc>
                  <a:txBody>
                    <a:bodyPr/>
                    <a:lstStyle/>
                    <a:p>
                      <a:pPr algn="ctr"/>
                      <a:r>
                        <a:rPr lang="fr-FR" b="0" dirty="0"/>
                        <a:t>-</a:t>
                      </a:r>
                    </a:p>
                  </a:txBody>
                  <a:tcPr/>
                </a:tc>
                <a:extLst>
                  <a:ext uri="{0D108BD9-81ED-4DB2-BD59-A6C34878D82A}">
                    <a16:rowId xmlns:a16="http://schemas.microsoft.com/office/drawing/2014/main" val="1729732516"/>
                  </a:ext>
                </a:extLst>
              </a:tr>
              <a:tr h="370840">
                <a:tc>
                  <a:txBody>
                    <a:bodyPr/>
                    <a:lstStyle/>
                    <a:p>
                      <a:r>
                        <a:rPr lang="fr-FR" b="1" dirty="0">
                          <a:solidFill>
                            <a:srgbClr val="FF0000"/>
                          </a:solidFill>
                        </a:rPr>
                        <a:t>PRNC</a:t>
                      </a:r>
                    </a:p>
                  </a:txBody>
                  <a:tcPr/>
                </a:tc>
                <a:tc>
                  <a:txBody>
                    <a:bodyPr/>
                    <a:lstStyle/>
                    <a:p>
                      <a:pPr algn="ctr"/>
                      <a:r>
                        <a:rPr lang="fr-FR" b="1" dirty="0">
                          <a:solidFill>
                            <a:srgbClr val="00B050"/>
                          </a:solidFill>
                        </a:rPr>
                        <a:t>À droite ++</a:t>
                      </a:r>
                    </a:p>
                  </a:txBody>
                  <a:tcPr/>
                </a:tc>
                <a:tc>
                  <a:txBody>
                    <a:bodyPr/>
                    <a:lstStyle/>
                    <a:p>
                      <a:pPr algn="ctr"/>
                      <a:r>
                        <a:rPr lang="fr-FR" b="1" dirty="0"/>
                        <a:t>--</a:t>
                      </a:r>
                    </a:p>
                  </a:txBody>
                  <a:tcPr/>
                </a:tc>
                <a:extLst>
                  <a:ext uri="{0D108BD9-81ED-4DB2-BD59-A6C34878D82A}">
                    <a16:rowId xmlns:a16="http://schemas.microsoft.com/office/drawing/2014/main" val="4050882595"/>
                  </a:ext>
                </a:extLst>
              </a:tr>
            </a:tbl>
          </a:graphicData>
        </a:graphic>
      </p:graphicFrame>
      <p:sp>
        <p:nvSpPr>
          <p:cNvPr id="4" name="ZoneTexte 3">
            <a:extLst>
              <a:ext uri="{FF2B5EF4-FFF2-40B4-BE49-F238E27FC236}">
                <a16:creationId xmlns:a16="http://schemas.microsoft.com/office/drawing/2014/main" id="{EDF90D4D-67ED-C568-294F-0CB287CFE1AD}"/>
              </a:ext>
            </a:extLst>
          </p:cNvPr>
          <p:cNvSpPr txBox="1"/>
          <p:nvPr/>
        </p:nvSpPr>
        <p:spPr>
          <a:xfrm>
            <a:off x="201735" y="4653255"/>
            <a:ext cx="8408021" cy="2031325"/>
          </a:xfrm>
          <a:prstGeom prst="rect">
            <a:avLst/>
          </a:prstGeom>
          <a:noFill/>
        </p:spPr>
        <p:txBody>
          <a:bodyPr wrap="square" rtlCol="0">
            <a:spAutoFit/>
          </a:bodyPr>
          <a:lstStyle/>
          <a:p>
            <a:r>
              <a:rPr lang="fr-FR" b="1" dirty="0"/>
              <a:t>Comme la rhéobase, la courbe stimulus-réponse traduit </a:t>
            </a:r>
            <a:br>
              <a:rPr lang="fr-FR" b="1" dirty="0"/>
            </a:br>
            <a:r>
              <a:rPr lang="fr-FR" b="1" dirty="0"/>
              <a:t>les </a:t>
            </a:r>
            <a:r>
              <a:rPr lang="fr-FR" b="1" dirty="0">
                <a:solidFill>
                  <a:srgbClr val="00B050"/>
                </a:solidFill>
              </a:rPr>
              <a:t>propriétés passives de la membrane </a:t>
            </a:r>
            <a:br>
              <a:rPr lang="fr-FR" b="1" dirty="0"/>
            </a:br>
            <a:r>
              <a:rPr lang="fr-FR" b="1" dirty="0"/>
              <a:t>+ impédance des électrodes stimulatrices </a:t>
            </a:r>
            <a:br>
              <a:rPr lang="fr-FR" b="1" dirty="0"/>
            </a:br>
            <a:r>
              <a:rPr lang="fr-FR" b="1" dirty="0"/>
              <a:t>+ résistances environnementales</a:t>
            </a:r>
          </a:p>
          <a:p>
            <a:endParaRPr lang="fr-FR" b="1" dirty="0">
              <a:solidFill>
                <a:srgbClr val="00B0F0"/>
              </a:solidFill>
            </a:endParaRPr>
          </a:p>
          <a:p>
            <a:r>
              <a:rPr lang="fr-FR" b="1" dirty="0"/>
              <a:t>Grande variabilité des résultats </a:t>
            </a:r>
            <a:r>
              <a:rPr lang="fr-FR" b="1" dirty="0">
                <a:solidFill>
                  <a:srgbClr val="00B0F0"/>
                </a:solidFill>
              </a:rPr>
              <a:t>(Boërio </a:t>
            </a:r>
            <a:r>
              <a:rPr lang="fr-FR" b="1" i="1" dirty="0">
                <a:solidFill>
                  <a:srgbClr val="00B0F0"/>
                </a:solidFill>
              </a:rPr>
              <a:t>et al</a:t>
            </a:r>
            <a:r>
              <a:rPr lang="fr-FR" b="1" dirty="0">
                <a:solidFill>
                  <a:srgbClr val="00B0F0"/>
                </a:solidFill>
              </a:rPr>
              <a:t>, 2008)</a:t>
            </a:r>
            <a:br>
              <a:rPr lang="fr-FR" b="1" dirty="0">
                <a:solidFill>
                  <a:srgbClr val="00B0F0"/>
                </a:solidFill>
              </a:rPr>
            </a:br>
            <a:r>
              <a:rPr lang="fr-FR" b="1" dirty="0">
                <a:solidFill>
                  <a:srgbClr val="FF0000"/>
                </a:solidFill>
              </a:rPr>
              <a:t>Contrôle de l’impédance crucial </a:t>
            </a:r>
          </a:p>
        </p:txBody>
      </p:sp>
      <p:pic>
        <p:nvPicPr>
          <p:cNvPr id="5" name="Image 4">
            <a:extLst>
              <a:ext uri="{FF2B5EF4-FFF2-40B4-BE49-F238E27FC236}">
                <a16:creationId xmlns:a16="http://schemas.microsoft.com/office/drawing/2014/main" id="{E65034DB-752D-6365-6644-A87CF2C900C9}"/>
              </a:ext>
            </a:extLst>
          </p:cNvPr>
          <p:cNvPicPr>
            <a:picLocks noChangeAspect="1"/>
          </p:cNvPicPr>
          <p:nvPr/>
        </p:nvPicPr>
        <p:blipFill>
          <a:blip r:embed="rId2"/>
          <a:stretch>
            <a:fillRect/>
          </a:stretch>
        </p:blipFill>
        <p:spPr>
          <a:xfrm>
            <a:off x="5807034" y="4683624"/>
            <a:ext cx="3267087" cy="2087101"/>
          </a:xfrm>
          <a:prstGeom prst="rect">
            <a:avLst/>
          </a:prstGeom>
        </p:spPr>
      </p:pic>
    </p:spTree>
    <p:extLst>
      <p:ext uri="{BB962C8B-B14F-4D97-AF65-F5344CB8AC3E}">
        <p14:creationId xmlns:p14="http://schemas.microsoft.com/office/powerpoint/2010/main" val="6244501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CC96DEB3-95B8-607F-8BA8-87424A3768BF}"/>
              </a:ext>
            </a:extLst>
          </p:cNvPr>
          <p:cNvSpPr txBox="1"/>
          <p:nvPr/>
        </p:nvSpPr>
        <p:spPr>
          <a:xfrm>
            <a:off x="34939" y="419090"/>
            <a:ext cx="9074121" cy="1477328"/>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Le troisième souffle de l’étude </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de l’excitabilité axonale : 1990- 2010</a:t>
            </a:r>
          </a:p>
          <a:p>
            <a:pPr algn="ctr"/>
            <a:endParaRPr lang="fr-FR" sz="3200" dirty="0">
              <a:solidFill>
                <a:srgbClr val="3333CC"/>
              </a:solidFill>
              <a:latin typeface="ComicSansMS" panose="030F0702030302020204" pitchFamily="66" charset="0"/>
            </a:endParaRPr>
          </a:p>
        </p:txBody>
      </p:sp>
      <p:grpSp>
        <p:nvGrpSpPr>
          <p:cNvPr id="2" name="Group 5">
            <a:extLst>
              <a:ext uri="{FF2B5EF4-FFF2-40B4-BE49-F238E27FC236}">
                <a16:creationId xmlns:a16="http://schemas.microsoft.com/office/drawing/2014/main" id="{12370288-A46A-7725-1D40-383EC4F4217B}"/>
              </a:ext>
            </a:extLst>
          </p:cNvPr>
          <p:cNvGrpSpPr>
            <a:grpSpLocks/>
          </p:cNvGrpSpPr>
          <p:nvPr/>
        </p:nvGrpSpPr>
        <p:grpSpPr bwMode="auto">
          <a:xfrm>
            <a:off x="178736" y="1749463"/>
            <a:ext cx="4327972" cy="3051100"/>
            <a:chOff x="992038" y="1169956"/>
            <a:chExt cx="7656290" cy="5282883"/>
          </a:xfrm>
        </p:grpSpPr>
        <p:pic>
          <p:nvPicPr>
            <p:cNvPr id="7" name="Picture 3">
              <a:extLst>
                <a:ext uri="{FF2B5EF4-FFF2-40B4-BE49-F238E27FC236}">
                  <a16:creationId xmlns:a16="http://schemas.microsoft.com/office/drawing/2014/main" id="{2BF05B2D-F434-8DDC-3F06-B74265330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4" t="4823"/>
            <a:stretch>
              <a:fillRect/>
            </a:stretch>
          </p:blipFill>
          <p:spPr bwMode="auto">
            <a:xfrm>
              <a:off x="992038" y="1169956"/>
              <a:ext cx="7656290" cy="528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66C98BFB-563F-1CAB-9731-9C080F6E7227}"/>
                </a:ext>
              </a:extLst>
            </p:cNvPr>
            <p:cNvSpPr>
              <a:spLocks noChangeArrowheads="1"/>
            </p:cNvSpPr>
            <p:nvPr/>
          </p:nvSpPr>
          <p:spPr bwMode="auto">
            <a:xfrm>
              <a:off x="992038" y="1169956"/>
              <a:ext cx="7656290" cy="5282883"/>
            </a:xfrm>
            <a:prstGeom prst="rect">
              <a:avLst/>
            </a:prstGeom>
            <a:noFill/>
            <a:ln w="28575" algn="ctr">
              <a:solidFill>
                <a:srgbClr val="00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en-US" sz="1800" dirty="0"/>
            </a:p>
          </p:txBody>
        </p:sp>
      </p:grpSp>
      <p:cxnSp>
        <p:nvCxnSpPr>
          <p:cNvPr id="10" name="Connecteur droit avec flèche 9">
            <a:extLst>
              <a:ext uri="{FF2B5EF4-FFF2-40B4-BE49-F238E27FC236}">
                <a16:creationId xmlns:a16="http://schemas.microsoft.com/office/drawing/2014/main" id="{E4F4E82C-95A7-D239-4AB3-70C886BB4F69}"/>
              </a:ext>
            </a:extLst>
          </p:cNvPr>
          <p:cNvCxnSpPr/>
          <p:nvPr/>
        </p:nvCxnSpPr>
        <p:spPr bwMode="auto">
          <a:xfrm flipV="1">
            <a:off x="2580524" y="3428167"/>
            <a:ext cx="216024" cy="1054720"/>
          </a:xfrm>
          <a:prstGeom prst="straightConnector1">
            <a:avLst/>
          </a:prstGeom>
          <a:noFill/>
          <a:ln w="25400"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 name="Group 3">
            <a:extLst>
              <a:ext uri="{FF2B5EF4-FFF2-40B4-BE49-F238E27FC236}">
                <a16:creationId xmlns:a16="http://schemas.microsoft.com/office/drawing/2014/main" id="{89CECF64-6B21-AF2E-5329-4A6322CEDDAB}"/>
              </a:ext>
            </a:extLst>
          </p:cNvPr>
          <p:cNvGrpSpPr>
            <a:grpSpLocks/>
          </p:cNvGrpSpPr>
          <p:nvPr/>
        </p:nvGrpSpPr>
        <p:grpSpPr bwMode="auto">
          <a:xfrm>
            <a:off x="4703532" y="1749463"/>
            <a:ext cx="4327972" cy="1411288"/>
            <a:chOff x="2175446" y="188640"/>
            <a:chExt cx="4988842" cy="1411287"/>
          </a:xfrm>
        </p:grpSpPr>
        <p:sp>
          <p:nvSpPr>
            <p:cNvPr id="12" name="Rectangle 50">
              <a:extLst>
                <a:ext uri="{FF2B5EF4-FFF2-40B4-BE49-F238E27FC236}">
                  <a16:creationId xmlns:a16="http://schemas.microsoft.com/office/drawing/2014/main" id="{E5353BF2-401C-1827-044F-FD22596DC3DE}"/>
                </a:ext>
              </a:extLst>
            </p:cNvPr>
            <p:cNvSpPr>
              <a:spLocks noChangeArrowheads="1"/>
            </p:cNvSpPr>
            <p:nvPr/>
          </p:nvSpPr>
          <p:spPr bwMode="auto">
            <a:xfrm>
              <a:off x="7062028" y="188640"/>
              <a:ext cx="102260" cy="1408520"/>
            </a:xfrm>
            <a:prstGeom prst="rect">
              <a:avLst/>
            </a:prstGeom>
            <a:solidFill>
              <a:srgbClr val="F2E5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dirty="0"/>
            </a:p>
          </p:txBody>
        </p:sp>
        <p:pic>
          <p:nvPicPr>
            <p:cNvPr id="13" name="Picture 44">
              <a:extLst>
                <a:ext uri="{FF2B5EF4-FFF2-40B4-BE49-F238E27FC236}">
                  <a16:creationId xmlns:a16="http://schemas.microsoft.com/office/drawing/2014/main" id="{B2D17ABA-95E9-ED72-D637-A9C988B094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898" y="339454"/>
              <a:ext cx="4968390" cy="12604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7">
              <a:extLst>
                <a:ext uri="{FF2B5EF4-FFF2-40B4-BE49-F238E27FC236}">
                  <a16:creationId xmlns:a16="http://schemas.microsoft.com/office/drawing/2014/main" id="{E045EAEE-C2BE-5A59-8C46-F4A909973D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7476" r="10706" b="14563"/>
            <a:stretch>
              <a:fillRect/>
            </a:stretch>
          </p:blipFill>
          <p:spPr bwMode="auto">
            <a:xfrm>
              <a:off x="2175446" y="188640"/>
              <a:ext cx="4971312" cy="3874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48">
              <a:extLst>
                <a:ext uri="{FF2B5EF4-FFF2-40B4-BE49-F238E27FC236}">
                  <a16:creationId xmlns:a16="http://schemas.microsoft.com/office/drawing/2014/main" id="{A2155502-99D8-5151-3834-14CA81A675BF}"/>
                </a:ext>
              </a:extLst>
            </p:cNvPr>
            <p:cNvSpPr>
              <a:spLocks noChangeArrowheads="1"/>
            </p:cNvSpPr>
            <p:nvPr/>
          </p:nvSpPr>
          <p:spPr bwMode="auto">
            <a:xfrm>
              <a:off x="4165140" y="339454"/>
              <a:ext cx="2981618" cy="25181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dirty="0"/>
            </a:p>
          </p:txBody>
        </p:sp>
        <p:pic>
          <p:nvPicPr>
            <p:cNvPr id="16" name="Picture 45">
              <a:extLst>
                <a:ext uri="{FF2B5EF4-FFF2-40B4-BE49-F238E27FC236}">
                  <a16:creationId xmlns:a16="http://schemas.microsoft.com/office/drawing/2014/main" id="{818E45E8-147B-F557-17CD-6B615ED8A1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3657" y="346372"/>
              <a:ext cx="2284788" cy="188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
              <a:extLst>
                <a:ext uri="{FF2B5EF4-FFF2-40B4-BE49-F238E27FC236}">
                  <a16:creationId xmlns:a16="http://schemas.microsoft.com/office/drawing/2014/main" id="{F88F876E-BA10-C6A5-E169-1146A4EC131E}"/>
                </a:ext>
              </a:extLst>
            </p:cNvPr>
            <p:cNvSpPr>
              <a:spLocks noChangeArrowheads="1"/>
            </p:cNvSpPr>
            <p:nvPr/>
          </p:nvSpPr>
          <p:spPr bwMode="auto">
            <a:xfrm>
              <a:off x="2175446" y="188640"/>
              <a:ext cx="4968390" cy="1408520"/>
            </a:xfrm>
            <a:prstGeom prst="rect">
              <a:avLst/>
            </a:prstGeom>
            <a:noFill/>
            <a:ln w="19050" algn="ctr">
              <a:solidFill>
                <a:srgbClr val="00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en-US" sz="1800" dirty="0"/>
            </a:p>
          </p:txBody>
        </p:sp>
      </p:grpSp>
      <p:pic>
        <p:nvPicPr>
          <p:cNvPr id="18" name="Picture 3" descr="961874601403_0_BG">
            <a:extLst>
              <a:ext uri="{FF2B5EF4-FFF2-40B4-BE49-F238E27FC236}">
                <a16:creationId xmlns:a16="http://schemas.microsoft.com/office/drawing/2014/main" id="{14DF27E3-BCBE-B4AD-8853-F4FC8D96D3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4012" t="9038" r="63548" b="43626"/>
          <a:stretch>
            <a:fillRect/>
          </a:stretch>
        </p:blipFill>
        <p:spPr bwMode="auto">
          <a:xfrm>
            <a:off x="5111039" y="3973579"/>
            <a:ext cx="1418930" cy="2246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a:extLst>
              <a:ext uri="{FF2B5EF4-FFF2-40B4-BE49-F238E27FC236}">
                <a16:creationId xmlns:a16="http://schemas.microsoft.com/office/drawing/2014/main" id="{0785BD36-FC4C-BCCC-D3B3-37534CBA23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62306" r="9557" b="39137"/>
          <a:stretch>
            <a:fillRect/>
          </a:stretch>
        </p:blipFill>
        <p:spPr bwMode="auto">
          <a:xfrm>
            <a:off x="7347542" y="3979837"/>
            <a:ext cx="1533617" cy="2232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Box 6">
            <a:extLst>
              <a:ext uri="{FF2B5EF4-FFF2-40B4-BE49-F238E27FC236}">
                <a16:creationId xmlns:a16="http://schemas.microsoft.com/office/drawing/2014/main" id="{275101EB-9D2F-A558-0FDD-A9C856C738AA}"/>
              </a:ext>
            </a:extLst>
          </p:cNvPr>
          <p:cNvSpPr txBox="1">
            <a:spLocks noChangeArrowheads="1"/>
          </p:cNvSpPr>
          <p:nvPr/>
        </p:nvSpPr>
        <p:spPr bwMode="auto">
          <a:xfrm>
            <a:off x="4765447" y="6297171"/>
            <a:ext cx="1944688" cy="304800"/>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fr-FR" altLang="en-US" sz="1400" i="1" dirty="0">
                <a:solidFill>
                  <a:schemeClr val="bg2">
                    <a:lumMod val="50000"/>
                  </a:schemeClr>
                </a:solidFill>
              </a:rPr>
              <a:t>David Burke</a:t>
            </a:r>
          </a:p>
        </p:txBody>
      </p:sp>
      <p:sp>
        <p:nvSpPr>
          <p:cNvPr id="21" name="Text Box 7">
            <a:extLst>
              <a:ext uri="{FF2B5EF4-FFF2-40B4-BE49-F238E27FC236}">
                <a16:creationId xmlns:a16="http://schemas.microsoft.com/office/drawing/2014/main" id="{E8D5793C-B4EF-8CBF-1966-771C91F4DF81}"/>
              </a:ext>
            </a:extLst>
          </p:cNvPr>
          <p:cNvSpPr txBox="1">
            <a:spLocks noChangeArrowheads="1"/>
          </p:cNvSpPr>
          <p:nvPr/>
        </p:nvSpPr>
        <p:spPr bwMode="auto">
          <a:xfrm>
            <a:off x="7116187" y="6297171"/>
            <a:ext cx="1944687" cy="304800"/>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fr-FR" altLang="en-US" sz="1400" i="1" dirty="0">
                <a:solidFill>
                  <a:schemeClr val="bg2">
                    <a:lumMod val="50000"/>
                  </a:schemeClr>
                </a:solidFill>
              </a:rPr>
              <a:t>Matthew Kiernan</a:t>
            </a:r>
          </a:p>
        </p:txBody>
      </p:sp>
      <p:sp>
        <p:nvSpPr>
          <p:cNvPr id="22" name="Text Box 5">
            <a:extLst>
              <a:ext uri="{FF2B5EF4-FFF2-40B4-BE49-F238E27FC236}">
                <a16:creationId xmlns:a16="http://schemas.microsoft.com/office/drawing/2014/main" id="{6B790CDD-D645-CD8D-CA6B-EBCC9C6F478F}"/>
              </a:ext>
            </a:extLst>
          </p:cNvPr>
          <p:cNvSpPr txBox="1">
            <a:spLocks noChangeArrowheads="1"/>
          </p:cNvSpPr>
          <p:nvPr/>
        </p:nvSpPr>
        <p:spPr bwMode="auto">
          <a:xfrm>
            <a:off x="478634" y="5491416"/>
            <a:ext cx="3728176"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en-US" sz="2800" b="1" dirty="0">
                <a:solidFill>
                  <a:srgbClr val="FF0000"/>
                </a:solidFill>
              </a:rPr>
              <a:t>The TROND </a:t>
            </a:r>
            <a:r>
              <a:rPr lang="fr-FR" altLang="en-US" sz="2800" b="1" dirty="0" err="1">
                <a:solidFill>
                  <a:srgbClr val="FF0000"/>
                </a:solidFill>
              </a:rPr>
              <a:t>protocol</a:t>
            </a:r>
            <a:endParaRPr lang="fr-FR" altLang="en-US" sz="2800" b="1" dirty="0">
              <a:solidFill>
                <a:srgbClr val="FF0000"/>
              </a:solidFill>
            </a:endParaRPr>
          </a:p>
        </p:txBody>
      </p:sp>
      <p:sp>
        <p:nvSpPr>
          <p:cNvPr id="23" name="Text Box 5">
            <a:extLst>
              <a:ext uri="{FF2B5EF4-FFF2-40B4-BE49-F238E27FC236}">
                <a16:creationId xmlns:a16="http://schemas.microsoft.com/office/drawing/2014/main" id="{350B3DA5-912D-D088-506D-949EC0F709F6}"/>
              </a:ext>
            </a:extLst>
          </p:cNvPr>
          <p:cNvSpPr txBox="1">
            <a:spLocks noChangeArrowheads="1"/>
          </p:cNvSpPr>
          <p:nvPr/>
        </p:nvSpPr>
        <p:spPr bwMode="auto">
          <a:xfrm>
            <a:off x="5044408" y="3275013"/>
            <a:ext cx="3728176"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en-US" sz="2800" b="1" dirty="0">
                <a:solidFill>
                  <a:srgbClr val="00B050"/>
                </a:solidFill>
                <a:latin typeface="Comic Sans MS" panose="030F0902030302020204" pitchFamily="66" charset="0"/>
              </a:rPr>
              <a:t>Accès à l’internœud</a:t>
            </a:r>
          </a:p>
        </p:txBody>
      </p:sp>
    </p:spTree>
    <p:extLst>
      <p:ext uri="{BB962C8B-B14F-4D97-AF65-F5344CB8AC3E}">
        <p14:creationId xmlns:p14="http://schemas.microsoft.com/office/powerpoint/2010/main" val="12073835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CC96DEB3-95B8-607F-8BA8-87424A3768BF}"/>
              </a:ext>
            </a:extLst>
          </p:cNvPr>
          <p:cNvSpPr txBox="1"/>
          <p:nvPr/>
        </p:nvSpPr>
        <p:spPr>
          <a:xfrm>
            <a:off x="34939" y="419090"/>
            <a:ext cx="9074121" cy="1477328"/>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Le troisième souffle de l’étude </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de l’excitabilité axonale : 1990- 2010</a:t>
            </a:r>
          </a:p>
          <a:p>
            <a:pPr algn="ctr"/>
            <a:endParaRPr lang="fr-FR" sz="3200" dirty="0">
              <a:solidFill>
                <a:srgbClr val="3333CC"/>
              </a:solidFill>
              <a:latin typeface="ComicSansMS" panose="030F0702030302020204" pitchFamily="66" charset="0"/>
            </a:endParaRPr>
          </a:p>
        </p:txBody>
      </p:sp>
      <p:pic>
        <p:nvPicPr>
          <p:cNvPr id="4" name="Picture 3">
            <a:extLst>
              <a:ext uri="{FF2B5EF4-FFF2-40B4-BE49-F238E27FC236}">
                <a16:creationId xmlns:a16="http://schemas.microsoft.com/office/drawing/2014/main" id="{8968EFEA-876B-CB59-D903-B767E0424131}"/>
              </a:ext>
            </a:extLst>
          </p:cNvPr>
          <p:cNvPicPr>
            <a:picLocks noChangeAspect="1"/>
          </p:cNvPicPr>
          <p:nvPr/>
        </p:nvPicPr>
        <p:blipFill>
          <a:blip r:embed="rId3"/>
          <a:stretch>
            <a:fillRect/>
          </a:stretch>
        </p:blipFill>
        <p:spPr>
          <a:xfrm>
            <a:off x="1226138" y="1602504"/>
            <a:ext cx="6691721" cy="4950040"/>
          </a:xfrm>
          <a:prstGeom prst="rect">
            <a:avLst/>
          </a:prstGeom>
        </p:spPr>
      </p:pic>
    </p:spTree>
    <p:extLst>
      <p:ext uri="{BB962C8B-B14F-4D97-AF65-F5344CB8AC3E}">
        <p14:creationId xmlns:p14="http://schemas.microsoft.com/office/powerpoint/2010/main" val="40879437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CC96DEB3-95B8-607F-8BA8-87424A3768BF}"/>
              </a:ext>
            </a:extLst>
          </p:cNvPr>
          <p:cNvSpPr txBox="1"/>
          <p:nvPr/>
        </p:nvSpPr>
        <p:spPr>
          <a:xfrm>
            <a:off x="34939" y="28988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4. La poursuite de seuil</a:t>
            </a:r>
          </a:p>
          <a:p>
            <a:pPr algn="ctr"/>
            <a:endParaRPr lang="fr-FR" sz="3200" dirty="0">
              <a:solidFill>
                <a:srgbClr val="3333CC"/>
              </a:solidFill>
              <a:latin typeface="ComicSansMS" panose="030F0702030302020204" pitchFamily="66" charset="0"/>
            </a:endParaRPr>
          </a:p>
        </p:txBody>
      </p:sp>
      <p:pic>
        <p:nvPicPr>
          <p:cNvPr id="4" name="Picture 2">
            <a:extLst>
              <a:ext uri="{FF2B5EF4-FFF2-40B4-BE49-F238E27FC236}">
                <a16:creationId xmlns:a16="http://schemas.microsoft.com/office/drawing/2014/main" id="{364F03DD-E63E-4643-C746-BB1A4F9EC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604" y="932118"/>
            <a:ext cx="8374132" cy="209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9">
            <a:extLst>
              <a:ext uri="{FF2B5EF4-FFF2-40B4-BE49-F238E27FC236}">
                <a16:creationId xmlns:a16="http://schemas.microsoft.com/office/drawing/2014/main" id="{23E5DF63-5F3C-E20C-734C-CD110D0BF4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784" t="9357" r="3633" b="43591"/>
          <a:stretch>
            <a:fillRect/>
          </a:stretch>
        </p:blipFill>
        <p:spPr bwMode="auto">
          <a:xfrm>
            <a:off x="163582" y="3248526"/>
            <a:ext cx="3113832" cy="303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DC6A2EA8-4358-F553-1C57-B012214B3E2E}"/>
              </a:ext>
            </a:extLst>
          </p:cNvPr>
          <p:cNvSpPr txBox="1">
            <a:spLocks noChangeArrowheads="1"/>
          </p:cNvSpPr>
          <p:nvPr/>
        </p:nvSpPr>
        <p:spPr bwMode="auto">
          <a:xfrm>
            <a:off x="3277414" y="3260715"/>
            <a:ext cx="5866585" cy="3831818"/>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50000"/>
              </a:spcBef>
              <a:tabLst>
                <a:tab pos="792163" algn="l"/>
              </a:tabLst>
            </a:pPr>
            <a:r>
              <a:rPr lang="cy-GB" altLang="en-US" sz="1800" dirty="0">
                <a:solidFill>
                  <a:srgbClr val="003399"/>
                </a:solidFill>
                <a:latin typeface="Comic Sans MS" panose="030F0902030302020204" pitchFamily="66" charset="0"/>
              </a:rPr>
              <a:t>Cible</a:t>
            </a:r>
            <a:r>
              <a:rPr lang="cy-GB" altLang="en-US" sz="1800" dirty="0">
                <a:latin typeface="Comic Sans MS" panose="030F0902030302020204" pitchFamily="66" charset="0"/>
              </a:rPr>
              <a:t> : PAGM à 40-50% de l’amplitude maximale</a:t>
            </a:r>
          </a:p>
          <a:p>
            <a:pPr marL="342900" indent="-342900">
              <a:spcBef>
                <a:spcPct val="50000"/>
              </a:spcBef>
              <a:tabLst>
                <a:tab pos="792163" algn="l"/>
              </a:tabLst>
            </a:pPr>
            <a:r>
              <a:rPr lang="cy-GB" altLang="en-US" sz="1800" dirty="0">
                <a:solidFill>
                  <a:srgbClr val="003399"/>
                </a:solidFill>
                <a:latin typeface="Comic Sans MS" panose="030F0902030302020204" pitchFamily="66" charset="0"/>
              </a:rPr>
              <a:t>Seuil </a:t>
            </a:r>
            <a:r>
              <a:rPr lang="cy-GB" altLang="en-US" sz="1800" dirty="0">
                <a:latin typeface="Comic Sans MS" panose="030F0902030302020204" pitchFamily="66" charset="0"/>
              </a:rPr>
              <a:t>: intensité nécessaire pour atteindre la cible</a:t>
            </a:r>
            <a:br>
              <a:rPr lang="cy-GB" altLang="en-US" sz="1800" dirty="0">
                <a:latin typeface="Comic Sans MS" panose="030F0902030302020204" pitchFamily="66" charset="0"/>
              </a:rPr>
            </a:br>
            <a:r>
              <a:rPr lang="cy-GB" altLang="en-US" sz="1800" dirty="0">
                <a:latin typeface="Comic Sans MS" panose="030F0902030302020204" pitchFamily="66" charset="0"/>
              </a:rPr>
              <a:t>= reflet du potentiel de membrane</a:t>
            </a:r>
          </a:p>
          <a:p>
            <a:pPr marL="342900" indent="-342900">
              <a:spcBef>
                <a:spcPct val="50000"/>
              </a:spcBef>
              <a:tabLst>
                <a:tab pos="530225" algn="l"/>
              </a:tabLst>
            </a:pPr>
            <a:r>
              <a:rPr lang="cy-GB" altLang="en-US" sz="1800" dirty="0">
                <a:solidFill>
                  <a:srgbClr val="003399"/>
                </a:solidFill>
                <a:latin typeface="Comic Sans MS" panose="030F0902030302020204" pitchFamily="66" charset="0"/>
              </a:rPr>
              <a:t>Stimuli conditionnants </a:t>
            </a:r>
            <a:r>
              <a:rPr lang="cy-GB" altLang="en-US" sz="1800" dirty="0">
                <a:latin typeface="Comic Sans MS" panose="030F0902030302020204" pitchFamily="66" charset="0"/>
              </a:rPr>
              <a:t>de longue durée </a:t>
            </a:r>
            <a:r>
              <a:rPr lang="cy-GB" altLang="en-US" sz="1800" b="1" dirty="0">
                <a:solidFill>
                  <a:srgbClr val="FF0000"/>
                </a:solidFill>
                <a:latin typeface="Comic Sans MS" panose="030F0902030302020204" pitchFamily="66" charset="0"/>
              </a:rPr>
              <a:t>(I)</a:t>
            </a:r>
            <a:br>
              <a:rPr lang="cy-GB" altLang="en-US" sz="1800" b="1" dirty="0">
                <a:solidFill>
                  <a:srgbClr val="FF0000"/>
                </a:solidFill>
                <a:latin typeface="Comic Sans MS" panose="030F0902030302020204" pitchFamily="66" charset="0"/>
              </a:rPr>
            </a:br>
            <a:r>
              <a:rPr lang="cy-GB" altLang="en-US" sz="1800" dirty="0">
                <a:latin typeface="Comic Sans MS" panose="030F0902030302020204" pitchFamily="66" charset="0"/>
              </a:rPr>
              <a:t>- dépolarisants de 100-200 ms</a:t>
            </a:r>
            <a:br>
              <a:rPr lang="cy-GB" altLang="en-US" sz="1800" dirty="0">
                <a:latin typeface="Comic Sans MS" panose="030F0902030302020204" pitchFamily="66" charset="0"/>
              </a:rPr>
            </a:br>
            <a:r>
              <a:rPr lang="cy-GB" altLang="en-US" sz="1800" dirty="0">
                <a:latin typeface="Comic Sans MS" panose="030F0902030302020204" pitchFamily="66" charset="0"/>
              </a:rPr>
              <a:t>- hyperpolarisants de 100-200 ms</a:t>
            </a:r>
            <a:br>
              <a:rPr lang="cy-GB" altLang="en-US" sz="1800" dirty="0">
                <a:latin typeface="Comic Sans MS" panose="030F0902030302020204" pitchFamily="66" charset="0"/>
              </a:rPr>
            </a:br>
            <a:r>
              <a:rPr lang="cy-GB" altLang="en-US" sz="1800" dirty="0">
                <a:latin typeface="Comic Sans MS" panose="030F0902030302020204" pitchFamily="66" charset="0"/>
              </a:rPr>
              <a:t>- intensité : 20% et 40% de l’intensité seuil en CB </a:t>
            </a:r>
          </a:p>
          <a:p>
            <a:pPr marL="342900" indent="-342900">
              <a:spcBef>
                <a:spcPct val="50000"/>
              </a:spcBef>
              <a:tabLst>
                <a:tab pos="530225" algn="l"/>
              </a:tabLst>
            </a:pPr>
            <a:r>
              <a:rPr lang="cy-GB" altLang="en-US" sz="1800" dirty="0">
                <a:solidFill>
                  <a:srgbClr val="003399"/>
                </a:solidFill>
                <a:latin typeface="Comic Sans MS" panose="030F0902030302020204" pitchFamily="66" charset="0"/>
              </a:rPr>
              <a:t>Stimuli test </a:t>
            </a:r>
            <a:r>
              <a:rPr lang="cy-GB" altLang="en-US" sz="1800" dirty="0">
                <a:latin typeface="Comic Sans MS" panose="030F0902030302020204" pitchFamily="66" charset="0"/>
              </a:rPr>
              <a:t>dont l’intensité est augmentée si la cible n’est pas atteinte ou réduite si la cible est dépassée (rétro-contrôle) =&gt; </a:t>
            </a:r>
            <a:r>
              <a:rPr lang="cy-GB" altLang="en-US" sz="1800" b="1" dirty="0">
                <a:solidFill>
                  <a:srgbClr val="FF0000"/>
                </a:solidFill>
                <a:latin typeface="Comic Sans MS" panose="030F0902030302020204" pitchFamily="66" charset="0"/>
              </a:rPr>
              <a:t>variations du seuil</a:t>
            </a:r>
            <a:br>
              <a:rPr lang="cy-GB" altLang="en-US" sz="1800" b="1" dirty="0">
                <a:solidFill>
                  <a:srgbClr val="FF0000"/>
                </a:solidFill>
                <a:latin typeface="Comic Sans MS" panose="030F0902030302020204" pitchFamily="66" charset="0"/>
              </a:rPr>
            </a:br>
            <a:r>
              <a:rPr lang="cy-GB" altLang="en-US" sz="1800" b="1" dirty="0">
                <a:solidFill>
                  <a:srgbClr val="FF0000"/>
                </a:solidFill>
                <a:latin typeface="Comic Sans MS" panose="030F0902030302020204" pitchFamily="66" charset="0"/>
              </a:rPr>
              <a:t>= variations du potentiel de membrane (V)</a:t>
            </a:r>
            <a:br>
              <a:rPr lang="cy-GB" altLang="en-US" sz="1800" b="1" dirty="0">
                <a:solidFill>
                  <a:srgbClr val="FF0000"/>
                </a:solidFill>
                <a:latin typeface="Comic Sans MS" panose="030F0902030302020204" pitchFamily="66" charset="0"/>
              </a:rPr>
            </a:br>
            <a:endParaRPr lang="cy-GB" altLang="en-US" sz="1800" b="1" dirty="0">
              <a:solidFill>
                <a:srgbClr val="FF0000"/>
              </a:solidFill>
              <a:latin typeface="Comic Sans MS" panose="030F0902030302020204" pitchFamily="66" charset="0"/>
            </a:endParaRPr>
          </a:p>
        </p:txBody>
      </p:sp>
    </p:spTree>
    <p:extLst>
      <p:ext uri="{BB962C8B-B14F-4D97-AF65-F5344CB8AC3E}">
        <p14:creationId xmlns:p14="http://schemas.microsoft.com/office/powerpoint/2010/main" val="31538784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265903D6-72E3-094F-810A-E7A15BD3C920}"/>
              </a:ext>
            </a:extLst>
          </p:cNvPr>
          <p:cNvSpPr txBox="1"/>
          <p:nvPr/>
        </p:nvSpPr>
        <p:spPr>
          <a:xfrm>
            <a:off x="277021" y="409757"/>
            <a:ext cx="4615120" cy="984885"/>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4. La poursuite de seuil</a:t>
            </a:r>
          </a:p>
          <a:p>
            <a:pPr algn="ctr"/>
            <a:endParaRPr lang="fr-FR" sz="3200" dirty="0">
              <a:solidFill>
                <a:srgbClr val="3333CC"/>
              </a:solidFill>
              <a:latin typeface="ComicSansMS" panose="030F0702030302020204" pitchFamily="66" charset="0"/>
            </a:endParaRPr>
          </a:p>
        </p:txBody>
      </p:sp>
      <p:graphicFrame>
        <p:nvGraphicFramePr>
          <p:cNvPr id="3" name="Tableau 3">
            <a:extLst>
              <a:ext uri="{FF2B5EF4-FFF2-40B4-BE49-F238E27FC236}">
                <a16:creationId xmlns:a16="http://schemas.microsoft.com/office/drawing/2014/main" id="{F64CD325-DD2B-7C9E-E3B9-64B30E1D3D4E}"/>
              </a:ext>
            </a:extLst>
          </p:cNvPr>
          <p:cNvGraphicFramePr>
            <a:graphicFrameLocks noGrp="1"/>
          </p:cNvGraphicFramePr>
          <p:nvPr>
            <p:extLst>
              <p:ext uri="{D42A27DB-BD31-4B8C-83A1-F6EECF244321}">
                <p14:modId xmlns:p14="http://schemas.microsoft.com/office/powerpoint/2010/main" val="3457985018"/>
              </p:ext>
            </p:extLst>
          </p:nvPr>
        </p:nvGraphicFramePr>
        <p:xfrm>
          <a:off x="111981" y="1405437"/>
          <a:ext cx="8920037" cy="1483360"/>
        </p:xfrm>
        <a:graphic>
          <a:graphicData uri="http://schemas.openxmlformats.org/drawingml/2006/table">
            <a:tbl>
              <a:tblPr firstRow="1" bandRow="1">
                <a:tableStyleId>{5C22544A-7EE6-4342-B048-85BDC9FD1C3A}</a:tableStyleId>
              </a:tblPr>
              <a:tblGrid>
                <a:gridCol w="2641473">
                  <a:extLst>
                    <a:ext uri="{9D8B030D-6E8A-4147-A177-3AD203B41FA5}">
                      <a16:colId xmlns:a16="http://schemas.microsoft.com/office/drawing/2014/main" val="1181536017"/>
                    </a:ext>
                  </a:extLst>
                </a:gridCol>
                <a:gridCol w="1782001">
                  <a:extLst>
                    <a:ext uri="{9D8B030D-6E8A-4147-A177-3AD203B41FA5}">
                      <a16:colId xmlns:a16="http://schemas.microsoft.com/office/drawing/2014/main" val="278654705"/>
                    </a:ext>
                  </a:extLst>
                </a:gridCol>
                <a:gridCol w="1324293">
                  <a:extLst>
                    <a:ext uri="{9D8B030D-6E8A-4147-A177-3AD203B41FA5}">
                      <a16:colId xmlns:a16="http://schemas.microsoft.com/office/drawing/2014/main" val="1900117437"/>
                    </a:ext>
                  </a:extLst>
                </a:gridCol>
                <a:gridCol w="1219200">
                  <a:extLst>
                    <a:ext uri="{9D8B030D-6E8A-4147-A177-3AD203B41FA5}">
                      <a16:colId xmlns:a16="http://schemas.microsoft.com/office/drawing/2014/main" val="358493888"/>
                    </a:ext>
                  </a:extLst>
                </a:gridCol>
                <a:gridCol w="1953070">
                  <a:extLst>
                    <a:ext uri="{9D8B030D-6E8A-4147-A177-3AD203B41FA5}">
                      <a16:colId xmlns:a16="http://schemas.microsoft.com/office/drawing/2014/main" val="1081871247"/>
                    </a:ext>
                  </a:extLst>
                </a:gridCol>
              </a:tblGrid>
              <a:tr h="370840">
                <a:tc>
                  <a:txBody>
                    <a:bodyPr/>
                    <a:lstStyle/>
                    <a:p>
                      <a:r>
                        <a:rPr lang="fr-FR" dirty="0"/>
                        <a:t>Courant</a:t>
                      </a:r>
                    </a:p>
                  </a:txBody>
                  <a:tcPr/>
                </a:tc>
                <a:tc>
                  <a:txBody>
                    <a:bodyPr/>
                    <a:lstStyle/>
                    <a:p>
                      <a:r>
                        <a:rPr lang="fr-FR" dirty="0"/>
                        <a:t>Amplitude</a:t>
                      </a:r>
                    </a:p>
                  </a:txBody>
                  <a:tcPr/>
                </a:tc>
                <a:tc>
                  <a:txBody>
                    <a:bodyPr/>
                    <a:lstStyle/>
                    <a:p>
                      <a:r>
                        <a:rPr lang="fr-FR" dirty="0"/>
                        <a:t>Durée</a:t>
                      </a:r>
                    </a:p>
                  </a:txBody>
                  <a:tcPr/>
                </a:tc>
                <a:tc>
                  <a:txBody>
                    <a:bodyPr/>
                    <a:lstStyle/>
                    <a:p>
                      <a:r>
                        <a:rPr lang="fr-FR" dirty="0"/>
                        <a:t>Intensité </a:t>
                      </a:r>
                    </a:p>
                  </a:txBody>
                  <a:tcPr/>
                </a:tc>
                <a:tc>
                  <a:txBody>
                    <a:bodyPr/>
                    <a:lstStyle/>
                    <a:p>
                      <a:r>
                        <a:rPr lang="fr-FR" dirty="0"/>
                        <a:t>Charges </a:t>
                      </a:r>
                    </a:p>
                  </a:txBody>
                  <a:tcPr/>
                </a:tc>
                <a:extLst>
                  <a:ext uri="{0D108BD9-81ED-4DB2-BD59-A6C34878D82A}">
                    <a16:rowId xmlns:a16="http://schemas.microsoft.com/office/drawing/2014/main" val="1585499158"/>
                  </a:ext>
                </a:extLst>
              </a:tr>
              <a:tr h="370840">
                <a:tc>
                  <a:txBody>
                    <a:bodyPr/>
                    <a:lstStyle/>
                    <a:p>
                      <a:r>
                        <a:rPr lang="fr-FR" dirty="0"/>
                        <a:t>i100</a:t>
                      </a:r>
                    </a:p>
                  </a:txBody>
                  <a:tcPr/>
                </a:tc>
                <a:tc>
                  <a:txBody>
                    <a:bodyPr/>
                    <a:lstStyle/>
                    <a:p>
                      <a:r>
                        <a:rPr lang="fr-FR" dirty="0"/>
                        <a:t>9 mV</a:t>
                      </a:r>
                    </a:p>
                  </a:txBody>
                  <a:tcPr/>
                </a:tc>
                <a:tc>
                  <a:txBody>
                    <a:bodyPr/>
                    <a:lstStyle/>
                    <a:p>
                      <a:r>
                        <a:rPr lang="fr-FR" dirty="0"/>
                        <a:t>1 ms</a:t>
                      </a:r>
                    </a:p>
                  </a:txBody>
                  <a:tcPr/>
                </a:tc>
                <a:tc>
                  <a:txBody>
                    <a:bodyPr/>
                    <a:lstStyle/>
                    <a:p>
                      <a:r>
                        <a:rPr lang="fr-FR" dirty="0"/>
                        <a:t>6 mA</a:t>
                      </a:r>
                    </a:p>
                  </a:txBody>
                  <a:tcPr/>
                </a:tc>
                <a:tc>
                  <a:txBody>
                    <a:bodyPr/>
                    <a:lstStyle/>
                    <a:p>
                      <a:r>
                        <a:rPr lang="fr-FR" dirty="0"/>
                        <a:t>6 coulombs</a:t>
                      </a:r>
                    </a:p>
                  </a:txBody>
                  <a:tcPr/>
                </a:tc>
                <a:extLst>
                  <a:ext uri="{0D108BD9-81ED-4DB2-BD59-A6C34878D82A}">
                    <a16:rowId xmlns:a16="http://schemas.microsoft.com/office/drawing/2014/main" val="457826546"/>
                  </a:ext>
                </a:extLst>
              </a:tr>
              <a:tr h="370840">
                <a:tc>
                  <a:txBody>
                    <a:bodyPr/>
                    <a:lstStyle/>
                    <a:p>
                      <a:r>
                        <a:rPr lang="fr-FR" dirty="0"/>
                        <a:t>TEST ≃ i50</a:t>
                      </a:r>
                    </a:p>
                  </a:txBody>
                  <a:tcPr/>
                </a:tc>
                <a:tc>
                  <a:txBody>
                    <a:bodyPr/>
                    <a:lstStyle/>
                    <a:p>
                      <a:r>
                        <a:rPr lang="fr-FR" dirty="0"/>
                        <a:t>4,5 mV = </a:t>
                      </a:r>
                      <a:r>
                        <a:rPr lang="fr-FR" dirty="0">
                          <a:solidFill>
                            <a:srgbClr val="00329E"/>
                          </a:solidFill>
                        </a:rPr>
                        <a:t>cible</a:t>
                      </a:r>
                    </a:p>
                  </a:txBody>
                  <a:tcPr/>
                </a:tc>
                <a:tc>
                  <a:txBody>
                    <a:bodyPr/>
                    <a:lstStyle/>
                    <a:p>
                      <a:r>
                        <a:rPr lang="fr-FR" dirty="0"/>
                        <a:t>1 ms</a:t>
                      </a:r>
                    </a:p>
                  </a:txBody>
                  <a:tcPr/>
                </a:tc>
                <a:tc>
                  <a:txBody>
                    <a:bodyPr/>
                    <a:lstStyle/>
                    <a:p>
                      <a:r>
                        <a:rPr lang="fr-FR" dirty="0"/>
                        <a:t>2,5 mA</a:t>
                      </a:r>
                    </a:p>
                  </a:txBody>
                  <a:tcPr/>
                </a:tc>
                <a:tc>
                  <a:txBody>
                    <a:bodyPr/>
                    <a:lstStyle/>
                    <a:p>
                      <a:r>
                        <a:rPr lang="fr-FR" dirty="0"/>
                        <a:t>2,5 coulombs</a:t>
                      </a:r>
                    </a:p>
                  </a:txBody>
                  <a:tcPr/>
                </a:tc>
                <a:extLst>
                  <a:ext uri="{0D108BD9-81ED-4DB2-BD59-A6C34878D82A}">
                    <a16:rowId xmlns:a16="http://schemas.microsoft.com/office/drawing/2014/main" val="1707971923"/>
                  </a:ext>
                </a:extLst>
              </a:tr>
              <a:tr h="370840">
                <a:tc>
                  <a:txBody>
                    <a:bodyPr/>
                    <a:lstStyle/>
                    <a:p>
                      <a:r>
                        <a:rPr lang="fr-FR" dirty="0"/>
                        <a:t>CONDITIONNANT 40% i50</a:t>
                      </a:r>
                    </a:p>
                  </a:txBody>
                  <a:tcPr/>
                </a:tc>
                <a:tc>
                  <a:txBody>
                    <a:bodyPr/>
                    <a:lstStyle/>
                    <a:p>
                      <a:r>
                        <a:rPr lang="fr-FR" dirty="0"/>
                        <a:t>0 (infraliminaire)</a:t>
                      </a:r>
                    </a:p>
                  </a:txBody>
                  <a:tcPr/>
                </a:tc>
                <a:tc>
                  <a:txBody>
                    <a:bodyPr/>
                    <a:lstStyle/>
                    <a:p>
                      <a:r>
                        <a:rPr lang="fr-FR" dirty="0"/>
                        <a:t>100-200 ms</a:t>
                      </a:r>
                    </a:p>
                  </a:txBody>
                  <a:tcPr/>
                </a:tc>
                <a:tc>
                  <a:txBody>
                    <a:bodyPr/>
                    <a:lstStyle/>
                    <a:p>
                      <a:r>
                        <a:rPr lang="fr-FR" dirty="0"/>
                        <a:t>1 mA</a:t>
                      </a:r>
                    </a:p>
                  </a:txBody>
                  <a:tcPr/>
                </a:tc>
                <a:tc>
                  <a:txBody>
                    <a:bodyPr/>
                    <a:lstStyle/>
                    <a:p>
                      <a:r>
                        <a:rPr lang="fr-FR" dirty="0"/>
                        <a:t>100-200 coulombs</a:t>
                      </a:r>
                    </a:p>
                  </a:txBody>
                  <a:tcPr/>
                </a:tc>
                <a:extLst>
                  <a:ext uri="{0D108BD9-81ED-4DB2-BD59-A6C34878D82A}">
                    <a16:rowId xmlns:a16="http://schemas.microsoft.com/office/drawing/2014/main" val="1161569740"/>
                  </a:ext>
                </a:extLst>
              </a:tr>
            </a:tbl>
          </a:graphicData>
        </a:graphic>
      </p:graphicFrame>
      <p:graphicFrame>
        <p:nvGraphicFramePr>
          <p:cNvPr id="4" name="Graphique 3">
            <a:extLst>
              <a:ext uri="{FF2B5EF4-FFF2-40B4-BE49-F238E27FC236}">
                <a16:creationId xmlns:a16="http://schemas.microsoft.com/office/drawing/2014/main" id="{FB6123E7-353E-CF22-9197-836A2F125A1B}"/>
              </a:ext>
            </a:extLst>
          </p:cNvPr>
          <p:cNvGraphicFramePr>
            <a:graphicFrameLocks/>
          </p:cNvGraphicFramePr>
          <p:nvPr>
            <p:extLst>
              <p:ext uri="{D42A27DB-BD31-4B8C-83A1-F6EECF244321}">
                <p14:modId xmlns:p14="http://schemas.microsoft.com/office/powerpoint/2010/main" val="798838676"/>
              </p:ext>
            </p:extLst>
          </p:nvPr>
        </p:nvGraphicFramePr>
        <p:xfrm>
          <a:off x="4845539" y="3429000"/>
          <a:ext cx="4222377" cy="2947608"/>
        </p:xfrm>
        <a:graphic>
          <a:graphicData uri="http://schemas.openxmlformats.org/drawingml/2006/chart">
            <c:chart xmlns:c="http://schemas.openxmlformats.org/drawingml/2006/chart" xmlns:r="http://schemas.openxmlformats.org/officeDocument/2006/relationships" r:id="rId2"/>
          </a:graphicData>
        </a:graphic>
      </p:graphicFrame>
      <p:sp>
        <p:nvSpPr>
          <p:cNvPr id="6" name="ZoneTexte 5">
            <a:extLst>
              <a:ext uri="{FF2B5EF4-FFF2-40B4-BE49-F238E27FC236}">
                <a16:creationId xmlns:a16="http://schemas.microsoft.com/office/drawing/2014/main" id="{2D3E7CD1-BDF4-7292-ED97-D4C303FB6679}"/>
              </a:ext>
            </a:extLst>
          </p:cNvPr>
          <p:cNvSpPr txBox="1"/>
          <p:nvPr/>
        </p:nvSpPr>
        <p:spPr>
          <a:xfrm>
            <a:off x="320141" y="3608727"/>
            <a:ext cx="4572000" cy="369332"/>
          </a:xfrm>
          <a:prstGeom prst="rect">
            <a:avLst/>
          </a:prstGeom>
          <a:noFill/>
        </p:spPr>
        <p:txBody>
          <a:bodyPr wrap="square">
            <a:spAutoFit/>
          </a:bodyPr>
          <a:lstStyle/>
          <a:p>
            <a:r>
              <a:rPr lang="fr-FR" sz="1800" b="1" dirty="0">
                <a:solidFill>
                  <a:srgbClr val="00B050"/>
                </a:solidFill>
                <a:latin typeface="ComicSansMS" panose="030F0702030302020204" pitchFamily="66" charset="0"/>
              </a:rPr>
              <a:t>Accommodation internodale</a:t>
            </a:r>
            <a:endParaRPr lang="fr-FR" b="1" dirty="0">
              <a:solidFill>
                <a:srgbClr val="00B050"/>
              </a:solidFill>
            </a:endParaRPr>
          </a:p>
        </p:txBody>
      </p:sp>
      <p:sp>
        <p:nvSpPr>
          <p:cNvPr id="9" name="Arc 8">
            <a:extLst>
              <a:ext uri="{FF2B5EF4-FFF2-40B4-BE49-F238E27FC236}">
                <a16:creationId xmlns:a16="http://schemas.microsoft.com/office/drawing/2014/main" id="{D0133303-DFA0-F691-3071-F5C70A697365}"/>
              </a:ext>
            </a:extLst>
          </p:cNvPr>
          <p:cNvSpPr/>
          <p:nvPr/>
        </p:nvSpPr>
        <p:spPr>
          <a:xfrm rot="558376" flipH="1">
            <a:off x="6079868" y="3503165"/>
            <a:ext cx="2440469" cy="1284201"/>
          </a:xfrm>
          <a:prstGeom prst="arc">
            <a:avLst>
              <a:gd name="adj1" fmla="val 16228967"/>
              <a:gd name="adj2" fmla="val 0"/>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17" name="Connecteur droit 16">
            <a:extLst>
              <a:ext uri="{FF2B5EF4-FFF2-40B4-BE49-F238E27FC236}">
                <a16:creationId xmlns:a16="http://schemas.microsoft.com/office/drawing/2014/main" id="{67FAA510-02F2-1ACC-199B-792D1FAEB6A9}"/>
              </a:ext>
            </a:extLst>
          </p:cNvPr>
          <p:cNvCxnSpPr>
            <a:cxnSpLocks/>
          </p:cNvCxnSpPr>
          <p:nvPr/>
        </p:nvCxnSpPr>
        <p:spPr>
          <a:xfrm>
            <a:off x="5941720" y="4181475"/>
            <a:ext cx="12787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412AA8A8-EB5B-AB3B-423D-23C457275F0F}"/>
              </a:ext>
            </a:extLst>
          </p:cNvPr>
          <p:cNvCxnSpPr>
            <a:cxnSpLocks/>
          </p:cNvCxnSpPr>
          <p:nvPr/>
        </p:nvCxnSpPr>
        <p:spPr>
          <a:xfrm>
            <a:off x="7389358" y="3508846"/>
            <a:ext cx="74968" cy="66072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E8A98E8F-9E3A-FDE6-9184-1DAECA136F65}"/>
              </a:ext>
            </a:extLst>
          </p:cNvPr>
          <p:cNvCxnSpPr>
            <a:cxnSpLocks/>
            <a:endCxn id="30" idx="0"/>
          </p:cNvCxnSpPr>
          <p:nvPr/>
        </p:nvCxnSpPr>
        <p:spPr>
          <a:xfrm flipH="1">
            <a:off x="7445310" y="4181475"/>
            <a:ext cx="19016" cy="80310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24E66CDC-CF4C-75C8-7FB5-241A7BA05F79}"/>
              </a:ext>
            </a:extLst>
          </p:cNvPr>
          <p:cNvCxnSpPr>
            <a:cxnSpLocks/>
          </p:cNvCxnSpPr>
          <p:nvPr/>
        </p:nvCxnSpPr>
        <p:spPr>
          <a:xfrm flipH="1">
            <a:off x="7454549" y="4181475"/>
            <a:ext cx="132332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ZoneTexte 53">
            <a:extLst>
              <a:ext uri="{FF2B5EF4-FFF2-40B4-BE49-F238E27FC236}">
                <a16:creationId xmlns:a16="http://schemas.microsoft.com/office/drawing/2014/main" id="{7A078B4E-992D-265D-C9D9-ADE595553FF6}"/>
              </a:ext>
            </a:extLst>
          </p:cNvPr>
          <p:cNvSpPr txBox="1"/>
          <p:nvPr/>
        </p:nvSpPr>
        <p:spPr>
          <a:xfrm>
            <a:off x="277021" y="4310062"/>
            <a:ext cx="4572000" cy="369332"/>
          </a:xfrm>
          <a:prstGeom prst="rect">
            <a:avLst/>
          </a:prstGeom>
          <a:noFill/>
        </p:spPr>
        <p:txBody>
          <a:bodyPr wrap="square">
            <a:spAutoFit/>
          </a:bodyPr>
          <a:lstStyle/>
          <a:p>
            <a:r>
              <a:rPr lang="fr-FR" sz="1800" b="1" dirty="0">
                <a:solidFill>
                  <a:srgbClr val="FF0000"/>
                </a:solidFill>
                <a:latin typeface="ComicSansMS" panose="030F0702030302020204" pitchFamily="66" charset="0"/>
              </a:rPr>
              <a:t>Absence d’accommodation internodale</a:t>
            </a:r>
            <a:endParaRPr lang="fr-FR" b="1" dirty="0">
              <a:solidFill>
                <a:srgbClr val="FF0000"/>
              </a:solidFill>
            </a:endParaRPr>
          </a:p>
        </p:txBody>
      </p:sp>
      <p:cxnSp>
        <p:nvCxnSpPr>
          <p:cNvPr id="74" name="Connecteur droit 73">
            <a:extLst>
              <a:ext uri="{FF2B5EF4-FFF2-40B4-BE49-F238E27FC236}">
                <a16:creationId xmlns:a16="http://schemas.microsoft.com/office/drawing/2014/main" id="{1814FEEB-60E2-C6B8-2E81-5DC7C8122C76}"/>
              </a:ext>
            </a:extLst>
          </p:cNvPr>
          <p:cNvCxnSpPr>
            <a:cxnSpLocks/>
          </p:cNvCxnSpPr>
          <p:nvPr/>
        </p:nvCxnSpPr>
        <p:spPr>
          <a:xfrm flipH="1">
            <a:off x="6090983" y="3925713"/>
            <a:ext cx="7759" cy="24386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57504447-8259-D07A-D1AE-BE37A2E39C83}"/>
              </a:ext>
            </a:extLst>
          </p:cNvPr>
          <p:cNvCxnSpPr>
            <a:cxnSpLocks/>
          </p:cNvCxnSpPr>
          <p:nvPr/>
        </p:nvCxnSpPr>
        <p:spPr>
          <a:xfrm>
            <a:off x="6087561" y="4158458"/>
            <a:ext cx="11259" cy="25607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Arc 29">
            <a:extLst>
              <a:ext uri="{FF2B5EF4-FFF2-40B4-BE49-F238E27FC236}">
                <a16:creationId xmlns:a16="http://schemas.microsoft.com/office/drawing/2014/main" id="{89DB880A-E04E-0FA5-26EF-8C6AD7EB3C4F}"/>
              </a:ext>
            </a:extLst>
          </p:cNvPr>
          <p:cNvSpPr/>
          <p:nvPr/>
        </p:nvSpPr>
        <p:spPr>
          <a:xfrm rot="151447" flipH="1" flipV="1">
            <a:off x="6097351" y="3865995"/>
            <a:ext cx="2766511" cy="1119611"/>
          </a:xfrm>
          <a:prstGeom prst="arc">
            <a:avLst>
              <a:gd name="adj1" fmla="val 16265419"/>
              <a:gd name="adj2" fmla="val 0"/>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57106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aphique 8">
            <a:extLst>
              <a:ext uri="{FF2B5EF4-FFF2-40B4-BE49-F238E27FC236}">
                <a16:creationId xmlns:a16="http://schemas.microsoft.com/office/drawing/2014/main" id="{40ABC5C9-46F7-1147-AEF4-1681C4A8F148}"/>
              </a:ext>
            </a:extLst>
          </p:cNvPr>
          <p:cNvGraphicFramePr>
            <a:graphicFrameLocks/>
          </p:cNvGraphicFramePr>
          <p:nvPr/>
        </p:nvGraphicFramePr>
        <p:xfrm>
          <a:off x="4519759" y="1698512"/>
          <a:ext cx="4222377" cy="294760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Box 5">
            <a:extLst>
              <a:ext uri="{FF2B5EF4-FFF2-40B4-BE49-F238E27FC236}">
                <a16:creationId xmlns:a16="http://schemas.microsoft.com/office/drawing/2014/main" id="{19BF222C-00AC-571E-425A-2F207C88027D}"/>
              </a:ext>
            </a:extLst>
          </p:cNvPr>
          <p:cNvSpPr txBox="1">
            <a:spLocks noChangeArrowheads="1"/>
          </p:cNvSpPr>
          <p:nvPr/>
        </p:nvSpPr>
        <p:spPr bwMode="auto">
          <a:xfrm>
            <a:off x="3855277" y="4586927"/>
            <a:ext cx="5288723" cy="2308324"/>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tabLst>
                <a:tab pos="168275" algn="l"/>
              </a:tabLst>
            </a:pPr>
            <a:r>
              <a:rPr lang="cy-GB" altLang="en-US" sz="1800" b="1" dirty="0">
                <a:solidFill>
                  <a:srgbClr val="FF0000"/>
                </a:solidFill>
                <a:latin typeface="Comic Sans MS" panose="030F0902030302020204" pitchFamily="66" charset="0"/>
              </a:rPr>
              <a:t>I dépolarisant</a:t>
            </a:r>
            <a:r>
              <a:rPr lang="cy-GB" altLang="en-US" sz="1800" dirty="0">
                <a:solidFill>
                  <a:srgbClr val="003399"/>
                </a:solidFill>
                <a:latin typeface="Comic Sans MS" panose="030F0902030302020204" pitchFamily="66" charset="0"/>
              </a:rPr>
              <a:t> (40% de l’intensité seuil en CB)</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1800" b="1" dirty="0">
                <a:solidFill>
                  <a:srgbClr val="FF0000"/>
                </a:solidFill>
                <a:latin typeface="Comic Sans MS" panose="030F0902030302020204" pitchFamily="66" charset="0"/>
              </a:rPr>
              <a:t>F</a:t>
            </a:r>
            <a:r>
              <a:rPr lang="cy-GB" altLang="en-US" sz="1800" dirty="0">
                <a:solidFill>
                  <a:srgbClr val="003399"/>
                </a:solidFill>
                <a:latin typeface="Comic Sans MS" panose="030F0902030302020204" pitchFamily="66" charset="0"/>
              </a:rPr>
              <a:t> : réduction du seuil rapide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(dépolarisation nodale)</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1800" b="1" dirty="0">
                <a:solidFill>
                  <a:srgbClr val="FF0000"/>
                </a:solidFill>
                <a:latin typeface="Comic Sans MS" panose="030F0902030302020204" pitchFamily="66" charset="0"/>
              </a:rPr>
              <a:t>S1</a:t>
            </a:r>
            <a:r>
              <a:rPr lang="cy-GB" altLang="en-US" sz="1800" dirty="0">
                <a:solidFill>
                  <a:srgbClr val="003399"/>
                </a:solidFill>
                <a:latin typeface="Comic Sans MS" panose="030F0902030302020204" pitchFamily="66" charset="0"/>
              </a:rPr>
              <a:t> : le seuil se réduit plus lentement</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(diffusion de la dépolarisation à l’internoeud, 	limitée par </a:t>
            </a:r>
            <a:r>
              <a:rPr lang="fr-FR" sz="1800" b="1" dirty="0">
                <a:solidFill>
                  <a:srgbClr val="00B050"/>
                </a:solidFill>
                <a:latin typeface="Comic Sans MS" panose="030F0902030302020204" pitchFamily="66" charset="0"/>
              </a:rPr>
              <a:t>K</a:t>
            </a:r>
            <a:r>
              <a:rPr lang="fr-FR" sz="1800" b="1" baseline="-25000" dirty="0">
                <a:solidFill>
                  <a:srgbClr val="00B050"/>
                </a:solidFill>
                <a:latin typeface="Comic Sans MS" panose="030F0902030302020204" pitchFamily="66" charset="0"/>
              </a:rPr>
              <a:t>f</a:t>
            </a:r>
            <a:r>
              <a:rPr lang="cy-GB" altLang="en-US" sz="1800" dirty="0">
                <a:solidFill>
                  <a:srgbClr val="003399"/>
                </a:solidFill>
                <a:latin typeface="Comic Sans MS" panose="030F0902030302020204" pitchFamily="66" charset="0"/>
              </a:rPr>
              <a:t>)</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1800" b="1" dirty="0">
                <a:solidFill>
                  <a:srgbClr val="FF0000"/>
                </a:solidFill>
                <a:latin typeface="Comic Sans MS" panose="030F0902030302020204" pitchFamily="66" charset="0"/>
              </a:rPr>
              <a:t>S2</a:t>
            </a:r>
            <a:r>
              <a:rPr lang="cy-GB" altLang="en-US" sz="1800" dirty="0">
                <a:solidFill>
                  <a:srgbClr val="003399"/>
                </a:solidFill>
                <a:latin typeface="Comic Sans MS" panose="030F0902030302020204" pitchFamily="66" charset="0"/>
              </a:rPr>
              <a:t> : légère augmentation du seuil (</a:t>
            </a:r>
            <a:r>
              <a:rPr lang="fr-FR" sz="1800" b="1" dirty="0">
                <a:solidFill>
                  <a:srgbClr val="00B050"/>
                </a:solidFill>
                <a:latin typeface="Comic Sans MS" panose="030F0902030302020204" pitchFamily="66" charset="0"/>
              </a:rPr>
              <a:t>K</a:t>
            </a:r>
            <a:r>
              <a:rPr lang="fr-FR" sz="1800" b="1" baseline="-25000" dirty="0">
                <a:solidFill>
                  <a:srgbClr val="00B050"/>
                </a:solidFill>
                <a:latin typeface="Comic Sans MS" panose="030F0902030302020204" pitchFamily="66" charset="0"/>
              </a:rPr>
              <a:t>S </a:t>
            </a:r>
            <a:r>
              <a:rPr lang="cy-GB" altLang="en-US" sz="1800" dirty="0">
                <a:solidFill>
                  <a:srgbClr val="003399"/>
                </a:solidFill>
                <a:latin typeface="Comic Sans MS" panose="030F0902030302020204" pitchFamily="66" charset="0"/>
              </a:rPr>
              <a:t>nodaux 	et internodaux)</a:t>
            </a:r>
          </a:p>
        </p:txBody>
      </p:sp>
      <p:sp>
        <p:nvSpPr>
          <p:cNvPr id="12" name="ZoneTexte 11">
            <a:extLst>
              <a:ext uri="{FF2B5EF4-FFF2-40B4-BE49-F238E27FC236}">
                <a16:creationId xmlns:a16="http://schemas.microsoft.com/office/drawing/2014/main" id="{BFDC4876-C9E8-A800-8F34-853CA1C4EE3C}"/>
              </a:ext>
            </a:extLst>
          </p:cNvPr>
          <p:cNvSpPr txBox="1"/>
          <p:nvPr/>
        </p:nvSpPr>
        <p:spPr>
          <a:xfrm>
            <a:off x="5538248" y="2198755"/>
            <a:ext cx="362932" cy="307777"/>
          </a:xfrm>
          <a:prstGeom prst="rect">
            <a:avLst/>
          </a:prstGeom>
          <a:noFill/>
        </p:spPr>
        <p:txBody>
          <a:bodyPr wrap="square">
            <a:spAutoFit/>
          </a:bodyPr>
          <a:lstStyle/>
          <a:p>
            <a:r>
              <a:rPr lang="cy-GB" altLang="en-US" sz="1400" dirty="0">
                <a:solidFill>
                  <a:srgbClr val="FF0000"/>
                </a:solidFill>
                <a:latin typeface="Comic Sans MS" panose="030F0902030302020204" pitchFamily="66" charset="0"/>
              </a:rPr>
              <a:t>F</a:t>
            </a:r>
            <a:endParaRPr lang="fr-FR" sz="1400" dirty="0">
              <a:solidFill>
                <a:srgbClr val="FF0000"/>
              </a:solidFill>
            </a:endParaRPr>
          </a:p>
        </p:txBody>
      </p:sp>
      <p:sp>
        <p:nvSpPr>
          <p:cNvPr id="13" name="ZoneTexte 12">
            <a:extLst>
              <a:ext uri="{FF2B5EF4-FFF2-40B4-BE49-F238E27FC236}">
                <a16:creationId xmlns:a16="http://schemas.microsoft.com/office/drawing/2014/main" id="{68C153C0-1603-B2A7-497D-F02EABC4D303}"/>
              </a:ext>
            </a:extLst>
          </p:cNvPr>
          <p:cNvSpPr txBox="1"/>
          <p:nvPr/>
        </p:nvSpPr>
        <p:spPr>
          <a:xfrm>
            <a:off x="5700860" y="1853270"/>
            <a:ext cx="445416" cy="307777"/>
          </a:xfrm>
          <a:prstGeom prst="rect">
            <a:avLst/>
          </a:prstGeom>
          <a:noFill/>
        </p:spPr>
        <p:txBody>
          <a:bodyPr wrap="square">
            <a:spAutoFit/>
          </a:bodyPr>
          <a:lstStyle/>
          <a:p>
            <a:r>
              <a:rPr lang="cy-GB" altLang="en-US" sz="1400" dirty="0">
                <a:solidFill>
                  <a:srgbClr val="FF0000"/>
                </a:solidFill>
                <a:latin typeface="Comic Sans MS" panose="030F0902030302020204" pitchFamily="66" charset="0"/>
              </a:rPr>
              <a:t>S1</a:t>
            </a:r>
            <a:endParaRPr lang="fr-FR" sz="1400" dirty="0">
              <a:solidFill>
                <a:srgbClr val="FF0000"/>
              </a:solidFill>
            </a:endParaRPr>
          </a:p>
        </p:txBody>
      </p:sp>
      <p:sp>
        <p:nvSpPr>
          <p:cNvPr id="14" name="ZoneTexte 13">
            <a:extLst>
              <a:ext uri="{FF2B5EF4-FFF2-40B4-BE49-F238E27FC236}">
                <a16:creationId xmlns:a16="http://schemas.microsoft.com/office/drawing/2014/main" id="{17C7D31A-30E4-3ADC-9BAE-E0D77FF23651}"/>
              </a:ext>
            </a:extLst>
          </p:cNvPr>
          <p:cNvSpPr txBox="1"/>
          <p:nvPr/>
        </p:nvSpPr>
        <p:spPr>
          <a:xfrm>
            <a:off x="6462396" y="1844489"/>
            <a:ext cx="445416" cy="307777"/>
          </a:xfrm>
          <a:prstGeom prst="rect">
            <a:avLst/>
          </a:prstGeom>
          <a:noFill/>
        </p:spPr>
        <p:txBody>
          <a:bodyPr wrap="square">
            <a:spAutoFit/>
          </a:bodyPr>
          <a:lstStyle/>
          <a:p>
            <a:r>
              <a:rPr lang="cy-GB" altLang="en-US" sz="1400" dirty="0">
                <a:solidFill>
                  <a:srgbClr val="FF0000"/>
                </a:solidFill>
                <a:latin typeface="Comic Sans MS" panose="030F0902030302020204" pitchFamily="66" charset="0"/>
              </a:rPr>
              <a:t>S2</a:t>
            </a:r>
            <a:endParaRPr lang="fr-FR" sz="1400" dirty="0">
              <a:solidFill>
                <a:srgbClr val="FF0000"/>
              </a:solidFill>
            </a:endParaRPr>
          </a:p>
        </p:txBody>
      </p:sp>
      <p:cxnSp>
        <p:nvCxnSpPr>
          <p:cNvPr id="16" name="Connecteur droit 15">
            <a:extLst>
              <a:ext uri="{FF2B5EF4-FFF2-40B4-BE49-F238E27FC236}">
                <a16:creationId xmlns:a16="http://schemas.microsoft.com/office/drawing/2014/main" id="{37964DDE-C188-F9FD-BC60-8A949BCA7AE0}"/>
              </a:ext>
            </a:extLst>
          </p:cNvPr>
          <p:cNvCxnSpPr>
            <a:cxnSpLocks/>
          </p:cNvCxnSpPr>
          <p:nvPr/>
        </p:nvCxnSpPr>
        <p:spPr>
          <a:xfrm>
            <a:off x="5627513" y="2512176"/>
            <a:ext cx="279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C84D5E17-9180-FC59-33EF-CA70C7FC609F}"/>
              </a:ext>
            </a:extLst>
          </p:cNvPr>
          <p:cNvCxnSpPr>
            <a:cxnSpLocks/>
          </p:cNvCxnSpPr>
          <p:nvPr/>
        </p:nvCxnSpPr>
        <p:spPr>
          <a:xfrm>
            <a:off x="6016980" y="2100132"/>
            <a:ext cx="11345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ACD69737-D2B4-1BB9-21B8-3092EF1EF4B6}"/>
              </a:ext>
            </a:extLst>
          </p:cNvPr>
          <p:cNvCxnSpPr>
            <a:cxnSpLocks/>
          </p:cNvCxnSpPr>
          <p:nvPr/>
        </p:nvCxnSpPr>
        <p:spPr>
          <a:xfrm>
            <a:off x="7151511" y="2100132"/>
            <a:ext cx="0" cy="154759"/>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Image 22">
            <a:extLst>
              <a:ext uri="{FF2B5EF4-FFF2-40B4-BE49-F238E27FC236}">
                <a16:creationId xmlns:a16="http://schemas.microsoft.com/office/drawing/2014/main" id="{63B39CF2-D635-C0F2-E619-2FCB2CDCDAD4}"/>
              </a:ext>
            </a:extLst>
          </p:cNvPr>
          <p:cNvPicPr>
            <a:picLocks noChangeAspect="1"/>
          </p:cNvPicPr>
          <p:nvPr/>
        </p:nvPicPr>
        <p:blipFill>
          <a:blip r:embed="rId4"/>
          <a:stretch>
            <a:fillRect/>
          </a:stretch>
        </p:blipFill>
        <p:spPr>
          <a:xfrm>
            <a:off x="5627513" y="73068"/>
            <a:ext cx="2208030" cy="1477748"/>
          </a:xfrm>
          <a:prstGeom prst="rect">
            <a:avLst/>
          </a:prstGeom>
        </p:spPr>
      </p:pic>
      <p:sp>
        <p:nvSpPr>
          <p:cNvPr id="24" name="Ellipse 23">
            <a:extLst>
              <a:ext uri="{FF2B5EF4-FFF2-40B4-BE49-F238E27FC236}">
                <a16:creationId xmlns:a16="http://schemas.microsoft.com/office/drawing/2014/main" id="{82862934-821C-E301-455B-4CA281B02787}"/>
              </a:ext>
            </a:extLst>
          </p:cNvPr>
          <p:cNvSpPr/>
          <p:nvPr/>
        </p:nvSpPr>
        <p:spPr>
          <a:xfrm>
            <a:off x="6731528" y="425644"/>
            <a:ext cx="284364" cy="3862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AE3AD214-00F9-67BA-F68F-B4D7D077AB65}"/>
              </a:ext>
            </a:extLst>
          </p:cNvPr>
          <p:cNvSpPr/>
          <p:nvPr/>
        </p:nvSpPr>
        <p:spPr>
          <a:xfrm>
            <a:off x="7425581" y="463744"/>
            <a:ext cx="284364" cy="3862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674599E6-4091-935F-7E3A-CF102BBB42D9}"/>
              </a:ext>
            </a:extLst>
          </p:cNvPr>
          <p:cNvSpPr/>
          <p:nvPr/>
        </p:nvSpPr>
        <p:spPr>
          <a:xfrm>
            <a:off x="6065925" y="536173"/>
            <a:ext cx="284364" cy="3862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7" name="Groupe 26">
            <a:extLst>
              <a:ext uri="{FF2B5EF4-FFF2-40B4-BE49-F238E27FC236}">
                <a16:creationId xmlns:a16="http://schemas.microsoft.com/office/drawing/2014/main" id="{E7329B77-09B5-F080-A6BD-732D8AF4D160}"/>
              </a:ext>
            </a:extLst>
          </p:cNvPr>
          <p:cNvGrpSpPr/>
          <p:nvPr/>
        </p:nvGrpSpPr>
        <p:grpSpPr>
          <a:xfrm>
            <a:off x="283051" y="634211"/>
            <a:ext cx="3505075" cy="4475811"/>
            <a:chOff x="67151" y="2133600"/>
            <a:chExt cx="3505075" cy="4475811"/>
          </a:xfrm>
        </p:grpSpPr>
        <p:pic>
          <p:nvPicPr>
            <p:cNvPr id="28" name="Image 27">
              <a:extLst>
                <a:ext uri="{FF2B5EF4-FFF2-40B4-BE49-F238E27FC236}">
                  <a16:creationId xmlns:a16="http://schemas.microsoft.com/office/drawing/2014/main" id="{40322F98-80A0-10F3-8923-A8E5CCB2CA5D}"/>
                </a:ext>
              </a:extLst>
            </p:cNvPr>
            <p:cNvPicPr>
              <a:picLocks noChangeAspect="1"/>
            </p:cNvPicPr>
            <p:nvPr/>
          </p:nvPicPr>
          <p:blipFill>
            <a:blip r:embed="rId5"/>
            <a:stretch>
              <a:fillRect/>
            </a:stretch>
          </p:blipFill>
          <p:spPr>
            <a:xfrm>
              <a:off x="67151" y="2133600"/>
              <a:ext cx="3505075" cy="4475811"/>
            </a:xfrm>
            <a:prstGeom prst="rect">
              <a:avLst/>
            </a:prstGeom>
          </p:spPr>
        </p:pic>
        <p:sp>
          <p:nvSpPr>
            <p:cNvPr id="29" name="Rectangle 28">
              <a:extLst>
                <a:ext uri="{FF2B5EF4-FFF2-40B4-BE49-F238E27FC236}">
                  <a16:creationId xmlns:a16="http://schemas.microsoft.com/office/drawing/2014/main" id="{A5400E26-C95F-D55E-D6A5-CEE27F04659B}"/>
                </a:ext>
              </a:extLst>
            </p:cNvPr>
            <p:cNvSpPr/>
            <p:nvPr/>
          </p:nvSpPr>
          <p:spPr>
            <a:xfrm>
              <a:off x="119552" y="2134631"/>
              <a:ext cx="525217" cy="699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Image 29">
              <a:extLst>
                <a:ext uri="{FF2B5EF4-FFF2-40B4-BE49-F238E27FC236}">
                  <a16:creationId xmlns:a16="http://schemas.microsoft.com/office/drawing/2014/main" id="{BAEE7064-307D-69A6-6D8A-81544DCE5E97}"/>
                </a:ext>
              </a:extLst>
            </p:cNvPr>
            <p:cNvPicPr>
              <a:picLocks noChangeAspect="1"/>
            </p:cNvPicPr>
            <p:nvPr/>
          </p:nvPicPr>
          <p:blipFill>
            <a:blip r:embed="rId6"/>
            <a:stretch>
              <a:fillRect/>
            </a:stretch>
          </p:blipFill>
          <p:spPr>
            <a:xfrm>
              <a:off x="668892" y="2806984"/>
              <a:ext cx="2773400" cy="1832251"/>
            </a:xfrm>
            <a:prstGeom prst="rect">
              <a:avLst/>
            </a:prstGeom>
          </p:spPr>
        </p:pic>
        <p:sp>
          <p:nvSpPr>
            <p:cNvPr id="31" name="Rectangle 30">
              <a:extLst>
                <a:ext uri="{FF2B5EF4-FFF2-40B4-BE49-F238E27FC236}">
                  <a16:creationId xmlns:a16="http://schemas.microsoft.com/office/drawing/2014/main" id="{37369B50-4668-3190-61A2-F35847200C8C}"/>
                </a:ext>
              </a:extLst>
            </p:cNvPr>
            <p:cNvSpPr/>
            <p:nvPr/>
          </p:nvSpPr>
          <p:spPr>
            <a:xfrm>
              <a:off x="1086280" y="2371940"/>
              <a:ext cx="2356012" cy="614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0EE36633-E36F-3BAF-3490-087B2C406E7E}"/>
                </a:ext>
              </a:extLst>
            </p:cNvPr>
            <p:cNvSpPr/>
            <p:nvPr/>
          </p:nvSpPr>
          <p:spPr>
            <a:xfrm>
              <a:off x="1596412" y="4409427"/>
              <a:ext cx="1845880" cy="364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3" name="Rectangle 32">
            <a:extLst>
              <a:ext uri="{FF2B5EF4-FFF2-40B4-BE49-F238E27FC236}">
                <a16:creationId xmlns:a16="http://schemas.microsoft.com/office/drawing/2014/main" id="{DC6B1633-8C03-01A6-536A-B7DBED76AD95}"/>
              </a:ext>
            </a:extLst>
          </p:cNvPr>
          <p:cNvSpPr/>
          <p:nvPr/>
        </p:nvSpPr>
        <p:spPr>
          <a:xfrm>
            <a:off x="215900" y="551550"/>
            <a:ext cx="3572226" cy="896922"/>
          </a:xfrm>
          <a:prstGeom prst="rect">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a:extLst>
              <a:ext uri="{FF2B5EF4-FFF2-40B4-BE49-F238E27FC236}">
                <a16:creationId xmlns:a16="http://schemas.microsoft.com/office/drawing/2014/main" id="{5FB3EEC8-DDD2-4E0A-6195-B7EE02BEEB43}"/>
              </a:ext>
            </a:extLst>
          </p:cNvPr>
          <p:cNvSpPr txBox="1"/>
          <p:nvPr/>
        </p:nvSpPr>
        <p:spPr>
          <a:xfrm>
            <a:off x="271952" y="3630668"/>
            <a:ext cx="609600" cy="369332"/>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I</a:t>
            </a:r>
            <a:endParaRPr lang="fr-FR" dirty="0"/>
          </a:p>
        </p:txBody>
      </p:sp>
      <p:sp>
        <p:nvSpPr>
          <p:cNvPr id="36" name="ZoneTexte 35">
            <a:extLst>
              <a:ext uri="{FF2B5EF4-FFF2-40B4-BE49-F238E27FC236}">
                <a16:creationId xmlns:a16="http://schemas.microsoft.com/office/drawing/2014/main" id="{77ABE7DB-5CAD-8740-D098-5DD50A804CF0}"/>
              </a:ext>
            </a:extLst>
          </p:cNvPr>
          <p:cNvSpPr txBox="1"/>
          <p:nvPr/>
        </p:nvSpPr>
        <p:spPr>
          <a:xfrm>
            <a:off x="271952" y="1955941"/>
            <a:ext cx="609600" cy="369332"/>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V</a:t>
            </a:r>
            <a:endParaRPr lang="fr-FR" dirty="0"/>
          </a:p>
        </p:txBody>
      </p:sp>
      <p:sp>
        <p:nvSpPr>
          <p:cNvPr id="3" name="TextBox 7">
            <a:extLst>
              <a:ext uri="{FF2B5EF4-FFF2-40B4-BE49-F238E27FC236}">
                <a16:creationId xmlns:a16="http://schemas.microsoft.com/office/drawing/2014/main" id="{CC96DEB3-95B8-607F-8BA8-87424A3768BF}"/>
              </a:ext>
            </a:extLst>
          </p:cNvPr>
          <p:cNvSpPr txBox="1"/>
          <p:nvPr/>
        </p:nvSpPr>
        <p:spPr>
          <a:xfrm>
            <a:off x="277021" y="409757"/>
            <a:ext cx="4615120" cy="984885"/>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4. La poursuite de seuil</a:t>
            </a:r>
          </a:p>
          <a:p>
            <a:pPr algn="ctr"/>
            <a:endParaRPr lang="fr-FR" sz="3200" dirty="0">
              <a:solidFill>
                <a:srgbClr val="3333CC"/>
              </a:solidFill>
              <a:latin typeface="ComicSansMS" panose="030F0702030302020204" pitchFamily="66" charset="0"/>
            </a:endParaRPr>
          </a:p>
        </p:txBody>
      </p:sp>
      <p:grpSp>
        <p:nvGrpSpPr>
          <p:cNvPr id="2" name="Groupe 1">
            <a:extLst>
              <a:ext uri="{FF2B5EF4-FFF2-40B4-BE49-F238E27FC236}">
                <a16:creationId xmlns:a16="http://schemas.microsoft.com/office/drawing/2014/main" id="{A9697BC6-BD67-9E0F-36C3-188F80E9F514}"/>
              </a:ext>
            </a:extLst>
          </p:cNvPr>
          <p:cNvGrpSpPr/>
          <p:nvPr/>
        </p:nvGrpSpPr>
        <p:grpSpPr>
          <a:xfrm>
            <a:off x="1736941" y="5972444"/>
            <a:ext cx="808850" cy="837405"/>
            <a:chOff x="852491" y="5343595"/>
            <a:chExt cx="1023257" cy="936616"/>
          </a:xfrm>
        </p:grpSpPr>
        <p:grpSp>
          <p:nvGrpSpPr>
            <p:cNvPr id="4" name="Groupe 3">
              <a:extLst>
                <a:ext uri="{FF2B5EF4-FFF2-40B4-BE49-F238E27FC236}">
                  <a16:creationId xmlns:a16="http://schemas.microsoft.com/office/drawing/2014/main" id="{F154CCDE-2B7A-F5E6-BE00-8407A022C55F}"/>
                </a:ext>
              </a:extLst>
            </p:cNvPr>
            <p:cNvGrpSpPr/>
            <p:nvPr/>
          </p:nvGrpSpPr>
          <p:grpSpPr>
            <a:xfrm>
              <a:off x="852491" y="5343595"/>
              <a:ext cx="1023257" cy="936616"/>
              <a:chOff x="751114" y="4430486"/>
              <a:chExt cx="1023257" cy="1023257"/>
            </a:xfrm>
            <a:solidFill>
              <a:srgbClr val="00B0F0"/>
            </a:solidFill>
          </p:grpSpPr>
          <p:sp>
            <p:nvSpPr>
              <p:cNvPr id="6" name="Rectangle 5">
                <a:extLst>
                  <a:ext uri="{FF2B5EF4-FFF2-40B4-BE49-F238E27FC236}">
                    <a16:creationId xmlns:a16="http://schemas.microsoft.com/office/drawing/2014/main" id="{40B1D614-0D4B-811D-0A78-F64D94FD300A}"/>
                  </a:ext>
                </a:extLst>
              </p:cNvPr>
              <p:cNvSpPr/>
              <p:nvPr/>
            </p:nvSpPr>
            <p:spPr>
              <a:xfrm>
                <a:off x="751114" y="4430486"/>
                <a:ext cx="1023257" cy="1023257"/>
              </a:xfrm>
              <a:prstGeom prst="rect">
                <a:avLst/>
              </a:prstGeom>
              <a:solidFill>
                <a:srgbClr val="8562E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B6C3E678-B658-61CC-59FC-38D499A69310}"/>
                  </a:ext>
                </a:extLst>
              </p:cNvPr>
              <p:cNvSpPr/>
              <p:nvPr/>
            </p:nvSpPr>
            <p:spPr>
              <a:xfrm>
                <a:off x="825499" y="4511674"/>
                <a:ext cx="873125" cy="885825"/>
              </a:xfrm>
              <a:prstGeom prst="ellipse">
                <a:avLst/>
              </a:prstGeom>
              <a:solidFill>
                <a:srgbClr val="8562E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5" name="ZoneTexte 4">
              <a:extLst>
                <a:ext uri="{FF2B5EF4-FFF2-40B4-BE49-F238E27FC236}">
                  <a16:creationId xmlns:a16="http://schemas.microsoft.com/office/drawing/2014/main" id="{2D047A9A-7822-674F-45D7-511DC38D4C23}"/>
                </a:ext>
              </a:extLst>
            </p:cNvPr>
            <p:cNvSpPr txBox="1"/>
            <p:nvPr/>
          </p:nvSpPr>
          <p:spPr>
            <a:xfrm>
              <a:off x="1185135" y="5629595"/>
              <a:ext cx="370551" cy="369332"/>
            </a:xfrm>
            <a:prstGeom prst="rect">
              <a:avLst/>
            </a:prstGeom>
            <a:noFill/>
          </p:spPr>
          <p:txBody>
            <a:bodyPr wrap="none" rtlCol="0">
              <a:spAutoFit/>
            </a:bodyPr>
            <a:lstStyle/>
            <a:p>
              <a:pPr algn="ctr"/>
              <a:r>
                <a:rPr lang="fr-FR" sz="1800" b="1" dirty="0">
                  <a:solidFill>
                    <a:schemeClr val="bg1"/>
                  </a:solidFill>
                </a:rPr>
                <a:t>K</a:t>
              </a:r>
              <a:r>
                <a:rPr lang="fr-FR" b="1" baseline="-25000" dirty="0">
                  <a:solidFill>
                    <a:schemeClr val="bg1"/>
                  </a:solidFill>
                </a:rPr>
                <a:t>s</a:t>
              </a:r>
              <a:endParaRPr lang="fr-FR" sz="1800" b="1" baseline="-25000" dirty="0">
                <a:solidFill>
                  <a:schemeClr val="bg1"/>
                </a:solidFill>
              </a:endParaRPr>
            </a:p>
          </p:txBody>
        </p:sp>
      </p:grpSp>
      <p:grpSp>
        <p:nvGrpSpPr>
          <p:cNvPr id="8" name="Groupe 7">
            <a:extLst>
              <a:ext uri="{FF2B5EF4-FFF2-40B4-BE49-F238E27FC236}">
                <a16:creationId xmlns:a16="http://schemas.microsoft.com/office/drawing/2014/main" id="{558380C1-E741-D66D-1A93-FD4413503453}"/>
              </a:ext>
            </a:extLst>
          </p:cNvPr>
          <p:cNvGrpSpPr/>
          <p:nvPr/>
        </p:nvGrpSpPr>
        <p:grpSpPr>
          <a:xfrm>
            <a:off x="1736941" y="5142201"/>
            <a:ext cx="808851" cy="832996"/>
            <a:chOff x="4257468" y="5412740"/>
            <a:chExt cx="1023257" cy="929621"/>
          </a:xfrm>
        </p:grpSpPr>
        <p:grpSp>
          <p:nvGrpSpPr>
            <p:cNvPr id="11" name="Groupe 10">
              <a:extLst>
                <a:ext uri="{FF2B5EF4-FFF2-40B4-BE49-F238E27FC236}">
                  <a16:creationId xmlns:a16="http://schemas.microsoft.com/office/drawing/2014/main" id="{30F6F32C-370B-3A68-D2F4-526D9C745400}"/>
                </a:ext>
              </a:extLst>
            </p:cNvPr>
            <p:cNvGrpSpPr/>
            <p:nvPr/>
          </p:nvGrpSpPr>
          <p:grpSpPr>
            <a:xfrm>
              <a:off x="4257468" y="5412740"/>
              <a:ext cx="1023257" cy="929621"/>
              <a:chOff x="751114" y="4430486"/>
              <a:chExt cx="1023257" cy="1023257"/>
            </a:xfrm>
            <a:solidFill>
              <a:srgbClr val="00B0F0"/>
            </a:solidFill>
          </p:grpSpPr>
          <p:sp>
            <p:nvSpPr>
              <p:cNvPr id="17" name="Rectangle 16">
                <a:extLst>
                  <a:ext uri="{FF2B5EF4-FFF2-40B4-BE49-F238E27FC236}">
                    <a16:creationId xmlns:a16="http://schemas.microsoft.com/office/drawing/2014/main" id="{8A8A5601-0FBE-D292-54A5-6469F73CE325}"/>
                  </a:ext>
                </a:extLst>
              </p:cNvPr>
              <p:cNvSpPr/>
              <p:nvPr/>
            </p:nvSpPr>
            <p:spPr>
              <a:xfrm>
                <a:off x="751114" y="4430486"/>
                <a:ext cx="1023257" cy="1023257"/>
              </a:xfrm>
              <a:prstGeom prst="rect">
                <a:avLst/>
              </a:prstGeom>
              <a:solidFill>
                <a:srgbClr val="FF2B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1BA8D54B-A36E-953D-DBBE-5E5D208BBD90}"/>
                  </a:ext>
                </a:extLst>
              </p:cNvPr>
              <p:cNvSpPr/>
              <p:nvPr/>
            </p:nvSpPr>
            <p:spPr>
              <a:xfrm>
                <a:off x="825499" y="4511674"/>
                <a:ext cx="873125" cy="885825"/>
              </a:xfrm>
              <a:prstGeom prst="ellipse">
                <a:avLst/>
              </a:prstGeom>
              <a:solidFill>
                <a:srgbClr val="FF2B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15" name="ZoneTexte 14">
              <a:extLst>
                <a:ext uri="{FF2B5EF4-FFF2-40B4-BE49-F238E27FC236}">
                  <a16:creationId xmlns:a16="http://schemas.microsoft.com/office/drawing/2014/main" id="{C0A8764A-E0CD-5F14-0E33-F1919B476197}"/>
                </a:ext>
              </a:extLst>
            </p:cNvPr>
            <p:cNvSpPr txBox="1"/>
            <p:nvPr/>
          </p:nvSpPr>
          <p:spPr>
            <a:xfrm>
              <a:off x="4591388" y="5695667"/>
              <a:ext cx="355417" cy="369332"/>
            </a:xfrm>
            <a:prstGeom prst="rect">
              <a:avLst/>
            </a:prstGeom>
            <a:noFill/>
          </p:spPr>
          <p:txBody>
            <a:bodyPr wrap="none" rtlCol="0">
              <a:spAutoFit/>
            </a:bodyPr>
            <a:lstStyle/>
            <a:p>
              <a:pPr algn="ctr"/>
              <a:r>
                <a:rPr lang="fr-FR" sz="1800" b="1" dirty="0">
                  <a:solidFill>
                    <a:schemeClr val="bg1"/>
                  </a:solidFill>
                </a:rPr>
                <a:t>K</a:t>
              </a:r>
              <a:r>
                <a:rPr lang="fr-FR" b="1" baseline="-25000" dirty="0">
                  <a:solidFill>
                    <a:schemeClr val="bg1"/>
                  </a:solidFill>
                </a:rPr>
                <a:t>f</a:t>
              </a:r>
              <a:endParaRPr lang="fr-FR" sz="1800" b="1" baseline="-25000" dirty="0">
                <a:solidFill>
                  <a:schemeClr val="bg1"/>
                </a:solidFill>
              </a:endParaRPr>
            </a:p>
          </p:txBody>
        </p:sp>
      </p:grpSp>
      <p:grpSp>
        <p:nvGrpSpPr>
          <p:cNvPr id="21" name="Groupe 20">
            <a:extLst>
              <a:ext uri="{FF2B5EF4-FFF2-40B4-BE49-F238E27FC236}">
                <a16:creationId xmlns:a16="http://schemas.microsoft.com/office/drawing/2014/main" id="{892CFBB8-D553-0681-AE5C-A918603B5BE0}"/>
              </a:ext>
            </a:extLst>
          </p:cNvPr>
          <p:cNvGrpSpPr/>
          <p:nvPr/>
        </p:nvGrpSpPr>
        <p:grpSpPr>
          <a:xfrm>
            <a:off x="8216782" y="137684"/>
            <a:ext cx="808851" cy="847181"/>
            <a:chOff x="3684548" y="5351661"/>
            <a:chExt cx="1023257" cy="929621"/>
          </a:xfrm>
          <a:solidFill>
            <a:srgbClr val="0070C0"/>
          </a:solidFill>
        </p:grpSpPr>
        <p:grpSp>
          <p:nvGrpSpPr>
            <p:cNvPr id="22" name="Groupe 21">
              <a:extLst>
                <a:ext uri="{FF2B5EF4-FFF2-40B4-BE49-F238E27FC236}">
                  <a16:creationId xmlns:a16="http://schemas.microsoft.com/office/drawing/2014/main" id="{6C999477-676A-FB0D-29CB-105C89349111}"/>
                </a:ext>
              </a:extLst>
            </p:cNvPr>
            <p:cNvGrpSpPr/>
            <p:nvPr/>
          </p:nvGrpSpPr>
          <p:grpSpPr>
            <a:xfrm>
              <a:off x="3684548" y="5351661"/>
              <a:ext cx="1023257" cy="929621"/>
              <a:chOff x="751114" y="4430486"/>
              <a:chExt cx="1023257" cy="1023257"/>
            </a:xfrm>
            <a:grpFill/>
          </p:grpSpPr>
          <p:sp>
            <p:nvSpPr>
              <p:cNvPr id="37" name="Rectangle 36">
                <a:extLst>
                  <a:ext uri="{FF2B5EF4-FFF2-40B4-BE49-F238E27FC236}">
                    <a16:creationId xmlns:a16="http://schemas.microsoft.com/office/drawing/2014/main" id="{316CA30C-9A57-66CA-F669-EC819E48A43D}"/>
                  </a:ext>
                </a:extLst>
              </p:cNvPr>
              <p:cNvSpPr/>
              <p:nvPr/>
            </p:nvSpPr>
            <p:spPr>
              <a:xfrm>
                <a:off x="751114" y="4430486"/>
                <a:ext cx="1023257" cy="1023257"/>
              </a:xfrm>
              <a:prstGeom prst="rect">
                <a:avLst/>
              </a:prstGeom>
              <a:gr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48AF2444-5947-EAD3-46E5-97EB0C0AC8E8}"/>
                  </a:ext>
                </a:extLst>
              </p:cNvPr>
              <p:cNvSpPr/>
              <p:nvPr/>
            </p:nvSpPr>
            <p:spPr>
              <a:xfrm>
                <a:off x="996950" y="4652051"/>
                <a:ext cx="533400" cy="5588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34" name="ZoneTexte 33">
              <a:extLst>
                <a:ext uri="{FF2B5EF4-FFF2-40B4-BE49-F238E27FC236}">
                  <a16:creationId xmlns:a16="http://schemas.microsoft.com/office/drawing/2014/main" id="{C6262B69-0BD5-2E9C-E6A0-D5721E1FE08E}"/>
                </a:ext>
              </a:extLst>
            </p:cNvPr>
            <p:cNvSpPr txBox="1"/>
            <p:nvPr/>
          </p:nvSpPr>
          <p:spPr>
            <a:xfrm>
              <a:off x="3988111" y="5576587"/>
              <a:ext cx="416129" cy="405272"/>
            </a:xfrm>
            <a:prstGeom prst="rect">
              <a:avLst/>
            </a:prstGeom>
            <a:noFill/>
            <a:ln w="25400">
              <a:noFill/>
            </a:ln>
          </p:spPr>
          <p:txBody>
            <a:bodyPr wrap="none" rtlCol="0">
              <a:spAutoFit/>
            </a:bodyPr>
            <a:lstStyle/>
            <a:p>
              <a:pPr algn="ctr"/>
              <a:r>
                <a:rPr lang="fr-FR" sz="1800" b="1" dirty="0" err="1">
                  <a:solidFill>
                    <a:schemeClr val="bg1"/>
                  </a:solidFill>
                </a:rPr>
                <a:t>I</a:t>
              </a:r>
              <a:r>
                <a:rPr lang="fr-FR" b="1" baseline="-25000" dirty="0" err="1">
                  <a:solidFill>
                    <a:schemeClr val="bg1"/>
                  </a:solidFill>
                </a:rPr>
                <a:t>h</a:t>
              </a:r>
              <a:endParaRPr lang="fr-FR" sz="1800" b="1" baseline="-25000" dirty="0">
                <a:solidFill>
                  <a:schemeClr val="bg1"/>
                </a:solidFill>
              </a:endParaRPr>
            </a:p>
          </p:txBody>
        </p:sp>
      </p:grpSp>
    </p:spTree>
    <p:extLst>
      <p:ext uri="{BB962C8B-B14F-4D97-AF65-F5344CB8AC3E}">
        <p14:creationId xmlns:p14="http://schemas.microsoft.com/office/powerpoint/2010/main" val="8626760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CC96DEB3-95B8-607F-8BA8-87424A3768BF}"/>
              </a:ext>
            </a:extLst>
          </p:cNvPr>
          <p:cNvSpPr txBox="1"/>
          <p:nvPr/>
        </p:nvSpPr>
        <p:spPr>
          <a:xfrm>
            <a:off x="385423" y="213683"/>
            <a:ext cx="3851447" cy="1477328"/>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4. La poursuite </a:t>
            </a:r>
          </a:p>
          <a:p>
            <a:r>
              <a:rPr lang="fr-FR" sz="3200" dirty="0">
                <a:solidFill>
                  <a:srgbClr val="3333CC"/>
                </a:solidFill>
                <a:latin typeface="ComicSansMS" panose="030F0702030302020204" pitchFamily="66" charset="0"/>
              </a:rPr>
              <a:t>	de seuil</a:t>
            </a:r>
          </a:p>
          <a:p>
            <a:pPr algn="ctr"/>
            <a:endParaRPr lang="fr-FR" sz="3200" dirty="0">
              <a:solidFill>
                <a:srgbClr val="3333CC"/>
              </a:solidFill>
              <a:latin typeface="ComicSansMS" panose="030F0702030302020204" pitchFamily="66" charset="0"/>
            </a:endParaRPr>
          </a:p>
        </p:txBody>
      </p:sp>
      <p:graphicFrame>
        <p:nvGraphicFramePr>
          <p:cNvPr id="9" name="Graphique 8">
            <a:extLst>
              <a:ext uri="{FF2B5EF4-FFF2-40B4-BE49-F238E27FC236}">
                <a16:creationId xmlns:a16="http://schemas.microsoft.com/office/drawing/2014/main" id="{40ABC5C9-46F7-1147-AEF4-1681C4A8F148}"/>
              </a:ext>
            </a:extLst>
          </p:cNvPr>
          <p:cNvGraphicFramePr>
            <a:graphicFrameLocks/>
          </p:cNvGraphicFramePr>
          <p:nvPr/>
        </p:nvGraphicFramePr>
        <p:xfrm>
          <a:off x="4071528" y="373963"/>
          <a:ext cx="4222377" cy="294760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Box 5">
            <a:extLst>
              <a:ext uri="{FF2B5EF4-FFF2-40B4-BE49-F238E27FC236}">
                <a16:creationId xmlns:a16="http://schemas.microsoft.com/office/drawing/2014/main" id="{19BF222C-00AC-571E-425A-2F207C88027D}"/>
              </a:ext>
            </a:extLst>
          </p:cNvPr>
          <p:cNvSpPr txBox="1">
            <a:spLocks noChangeArrowheads="1"/>
          </p:cNvSpPr>
          <p:nvPr/>
        </p:nvSpPr>
        <p:spPr bwMode="auto">
          <a:xfrm>
            <a:off x="3837066" y="3237491"/>
            <a:ext cx="5076733" cy="1754326"/>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tabLst>
                <a:tab pos="168275" algn="l"/>
              </a:tabLst>
            </a:pPr>
            <a:r>
              <a:rPr lang="cy-GB" altLang="en-US" sz="1800" b="1" dirty="0">
                <a:solidFill>
                  <a:srgbClr val="002060"/>
                </a:solidFill>
                <a:latin typeface="Comic Sans MS" panose="030F0902030302020204" pitchFamily="66" charset="0"/>
              </a:rPr>
              <a:t>I hyperpolarisant</a:t>
            </a:r>
            <a:r>
              <a:rPr lang="cy-GB" altLang="en-US" sz="1800" dirty="0">
                <a:solidFill>
                  <a:srgbClr val="003399"/>
                </a:solidFill>
                <a:latin typeface="Comic Sans MS" panose="030F0902030302020204" pitchFamily="66" charset="0"/>
              </a:rPr>
              <a:t> (40% de l’intensité seuil)</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1800" b="1" dirty="0">
                <a:solidFill>
                  <a:srgbClr val="002060"/>
                </a:solidFill>
                <a:latin typeface="Comic Sans MS" panose="030F0902030302020204" pitchFamily="66" charset="0"/>
              </a:rPr>
              <a:t>F</a:t>
            </a:r>
            <a:r>
              <a:rPr lang="cy-GB" altLang="en-US" sz="1800" dirty="0">
                <a:solidFill>
                  <a:srgbClr val="003399"/>
                </a:solidFill>
                <a:latin typeface="Comic Sans MS" panose="030F0902030302020204" pitchFamily="66" charset="0"/>
              </a:rPr>
              <a:t> : augmentation du seuil rapide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(hyperpolarisation nodale)</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1800" b="1" dirty="0">
                <a:solidFill>
                  <a:srgbClr val="002060"/>
                </a:solidFill>
                <a:latin typeface="Comic Sans MS" panose="030F0902030302020204" pitchFamily="66" charset="0"/>
              </a:rPr>
              <a:t>S1</a:t>
            </a:r>
            <a:r>
              <a:rPr lang="cy-GB" altLang="en-US" sz="1800" dirty="0">
                <a:solidFill>
                  <a:srgbClr val="003399"/>
                </a:solidFill>
                <a:latin typeface="Comic Sans MS" panose="030F0902030302020204" pitchFamily="66" charset="0"/>
              </a:rPr>
              <a:t> : le seuil augmente plus lentement</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(diffusion de l’hyperpolarisation à 	l’internoeud, limitée par </a:t>
            </a:r>
            <a:r>
              <a:rPr lang="fr-FR" sz="1800" b="1" dirty="0">
                <a:solidFill>
                  <a:srgbClr val="00B050"/>
                </a:solidFill>
                <a:latin typeface="Comic Sans MS" panose="030F0902030302020204" pitchFamily="66" charset="0"/>
              </a:rPr>
              <a:t>courant </a:t>
            </a:r>
            <a:r>
              <a:rPr lang="fr-FR" sz="1800" b="1" dirty="0" err="1">
                <a:solidFill>
                  <a:srgbClr val="00B050"/>
                </a:solidFill>
                <a:latin typeface="Comic Sans MS" panose="030F0902030302020204" pitchFamily="66" charset="0"/>
              </a:rPr>
              <a:t>Ih</a:t>
            </a:r>
            <a:r>
              <a:rPr lang="cy-GB" altLang="en-US" sz="1800" dirty="0">
                <a:solidFill>
                  <a:srgbClr val="003399"/>
                </a:solidFill>
                <a:latin typeface="Comic Sans MS" panose="030F0902030302020204" pitchFamily="66" charset="0"/>
              </a:rPr>
              <a:t>)</a:t>
            </a:r>
          </a:p>
        </p:txBody>
      </p:sp>
      <p:sp>
        <p:nvSpPr>
          <p:cNvPr id="12" name="ZoneTexte 11">
            <a:extLst>
              <a:ext uri="{FF2B5EF4-FFF2-40B4-BE49-F238E27FC236}">
                <a16:creationId xmlns:a16="http://schemas.microsoft.com/office/drawing/2014/main" id="{BFDC4876-C9E8-A800-8F34-853CA1C4EE3C}"/>
              </a:ext>
            </a:extLst>
          </p:cNvPr>
          <p:cNvSpPr txBox="1"/>
          <p:nvPr/>
        </p:nvSpPr>
        <p:spPr>
          <a:xfrm>
            <a:off x="5091226" y="1234333"/>
            <a:ext cx="322806" cy="307777"/>
          </a:xfrm>
          <a:prstGeom prst="rect">
            <a:avLst/>
          </a:prstGeom>
          <a:noFill/>
        </p:spPr>
        <p:txBody>
          <a:bodyPr wrap="square">
            <a:spAutoFit/>
          </a:bodyPr>
          <a:lstStyle/>
          <a:p>
            <a:r>
              <a:rPr lang="cy-GB" altLang="en-US" sz="1400" b="1" dirty="0">
                <a:solidFill>
                  <a:srgbClr val="002060"/>
                </a:solidFill>
                <a:latin typeface="Comic Sans MS" panose="030F0902030302020204" pitchFamily="66" charset="0"/>
              </a:rPr>
              <a:t>F</a:t>
            </a:r>
            <a:endParaRPr lang="fr-FR" sz="1400" b="1" dirty="0">
              <a:solidFill>
                <a:srgbClr val="002060"/>
              </a:solidFill>
            </a:endParaRPr>
          </a:p>
        </p:txBody>
      </p:sp>
      <p:sp>
        <p:nvSpPr>
          <p:cNvPr id="13" name="ZoneTexte 12">
            <a:extLst>
              <a:ext uri="{FF2B5EF4-FFF2-40B4-BE49-F238E27FC236}">
                <a16:creationId xmlns:a16="http://schemas.microsoft.com/office/drawing/2014/main" id="{68C153C0-1603-B2A7-497D-F02EABC4D303}"/>
              </a:ext>
            </a:extLst>
          </p:cNvPr>
          <p:cNvSpPr txBox="1"/>
          <p:nvPr/>
        </p:nvSpPr>
        <p:spPr>
          <a:xfrm>
            <a:off x="5373374" y="1696868"/>
            <a:ext cx="445416" cy="307777"/>
          </a:xfrm>
          <a:prstGeom prst="rect">
            <a:avLst/>
          </a:prstGeom>
          <a:noFill/>
        </p:spPr>
        <p:txBody>
          <a:bodyPr wrap="square">
            <a:spAutoFit/>
          </a:bodyPr>
          <a:lstStyle/>
          <a:p>
            <a:r>
              <a:rPr lang="cy-GB" altLang="en-US" sz="1400" b="1" dirty="0">
                <a:solidFill>
                  <a:srgbClr val="002060"/>
                </a:solidFill>
                <a:latin typeface="Comic Sans MS" panose="030F0902030302020204" pitchFamily="66" charset="0"/>
              </a:rPr>
              <a:t>S1</a:t>
            </a:r>
            <a:endParaRPr lang="fr-FR" sz="1400" b="1" dirty="0">
              <a:solidFill>
                <a:srgbClr val="002060"/>
              </a:solidFill>
            </a:endParaRPr>
          </a:p>
        </p:txBody>
      </p:sp>
      <p:sp>
        <p:nvSpPr>
          <p:cNvPr id="8" name="ZoneTexte 7">
            <a:extLst>
              <a:ext uri="{FF2B5EF4-FFF2-40B4-BE49-F238E27FC236}">
                <a16:creationId xmlns:a16="http://schemas.microsoft.com/office/drawing/2014/main" id="{5722BFE7-0516-8498-8B0F-D3FBCEF314C2}"/>
              </a:ext>
            </a:extLst>
          </p:cNvPr>
          <p:cNvSpPr txBox="1"/>
          <p:nvPr/>
        </p:nvSpPr>
        <p:spPr>
          <a:xfrm>
            <a:off x="3837066" y="5382603"/>
            <a:ext cx="3294645" cy="1477328"/>
          </a:xfrm>
          <a:prstGeom prst="rect">
            <a:avLst/>
          </a:prstGeom>
          <a:solidFill>
            <a:srgbClr val="0070C0"/>
          </a:solidFill>
        </p:spPr>
        <p:txBody>
          <a:bodyPr wrap="square" rtlCol="0">
            <a:spAutoFit/>
          </a:bodyPr>
          <a:lstStyle/>
          <a:p>
            <a:r>
              <a:rPr lang="fr-FR" dirty="0">
                <a:solidFill>
                  <a:schemeClr val="bg1"/>
                </a:solidFill>
              </a:rPr>
              <a:t>HCN/</a:t>
            </a:r>
            <a:r>
              <a:rPr lang="fr-FR" dirty="0" err="1">
                <a:solidFill>
                  <a:schemeClr val="bg1"/>
                </a:solidFill>
              </a:rPr>
              <a:t>Ih</a:t>
            </a:r>
            <a:r>
              <a:rPr lang="fr-FR" baseline="-25000" dirty="0">
                <a:solidFill>
                  <a:schemeClr val="bg1"/>
                </a:solidFill>
              </a:rPr>
              <a:t> </a:t>
            </a:r>
            <a:r>
              <a:rPr lang="fr-FR" dirty="0">
                <a:solidFill>
                  <a:schemeClr val="bg1"/>
                </a:solidFill>
              </a:rPr>
              <a:t>internodaux</a:t>
            </a:r>
            <a:br>
              <a:rPr lang="fr-FR" dirty="0">
                <a:solidFill>
                  <a:schemeClr val="bg1"/>
                </a:solidFill>
              </a:rPr>
            </a:br>
            <a:r>
              <a:rPr lang="fr-FR" dirty="0">
                <a:solidFill>
                  <a:schemeClr val="bg1"/>
                </a:solidFill>
              </a:rPr>
              <a:t>- hyperpolarisation: </a:t>
            </a:r>
            <a:r>
              <a:rPr lang="fr-FR" u="sng" dirty="0">
                <a:solidFill>
                  <a:schemeClr val="bg1"/>
                </a:solidFill>
              </a:rPr>
              <a:t>ouvert</a:t>
            </a:r>
            <a:r>
              <a:rPr lang="fr-FR" dirty="0">
                <a:solidFill>
                  <a:schemeClr val="bg1"/>
                </a:solidFill>
              </a:rPr>
              <a:t> </a:t>
            </a:r>
            <a:br>
              <a:rPr lang="fr-FR" dirty="0">
                <a:solidFill>
                  <a:schemeClr val="bg1"/>
                </a:solidFill>
              </a:rPr>
            </a:br>
            <a:r>
              <a:rPr lang="fr-FR" dirty="0">
                <a:solidFill>
                  <a:schemeClr val="bg1"/>
                </a:solidFill>
              </a:rPr>
              <a:t>=&gt; courant rectificateur entrant </a:t>
            </a:r>
            <a:br>
              <a:rPr lang="fr-FR" dirty="0">
                <a:solidFill>
                  <a:schemeClr val="bg1"/>
                </a:solidFill>
              </a:rPr>
            </a:br>
            <a:r>
              <a:rPr lang="fr-FR" dirty="0">
                <a:solidFill>
                  <a:schemeClr val="bg1"/>
                </a:solidFill>
              </a:rPr>
              <a:t>(Na+ et K+) qui empêche une </a:t>
            </a:r>
            <a:br>
              <a:rPr lang="fr-FR" dirty="0">
                <a:solidFill>
                  <a:schemeClr val="bg1"/>
                </a:solidFill>
              </a:rPr>
            </a:br>
            <a:r>
              <a:rPr lang="fr-FR" dirty="0">
                <a:solidFill>
                  <a:schemeClr val="bg1"/>
                </a:solidFill>
              </a:rPr>
              <a:t>hyperpolarisation excessive</a:t>
            </a:r>
            <a:endParaRPr lang="fr-FR" u="sng" baseline="-25000" dirty="0">
              <a:solidFill>
                <a:schemeClr val="bg1"/>
              </a:solidFill>
            </a:endParaRPr>
          </a:p>
        </p:txBody>
      </p:sp>
      <p:cxnSp>
        <p:nvCxnSpPr>
          <p:cNvPr id="11" name="Connecteur droit 10">
            <a:extLst>
              <a:ext uri="{FF2B5EF4-FFF2-40B4-BE49-F238E27FC236}">
                <a16:creationId xmlns:a16="http://schemas.microsoft.com/office/drawing/2014/main" id="{B37833B1-A177-0553-597C-4CFD380E6329}"/>
              </a:ext>
            </a:extLst>
          </p:cNvPr>
          <p:cNvCxnSpPr>
            <a:cxnSpLocks/>
          </p:cNvCxnSpPr>
          <p:nvPr/>
        </p:nvCxnSpPr>
        <p:spPr>
          <a:xfrm>
            <a:off x="5174359" y="1195787"/>
            <a:ext cx="279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95FEC5DC-4476-D674-69C9-F59437A2D04D}"/>
              </a:ext>
            </a:extLst>
          </p:cNvPr>
          <p:cNvPicPr>
            <a:picLocks noChangeAspect="1"/>
          </p:cNvPicPr>
          <p:nvPr/>
        </p:nvPicPr>
        <p:blipFill>
          <a:blip r:embed="rId4"/>
          <a:stretch>
            <a:fillRect/>
          </a:stretch>
        </p:blipFill>
        <p:spPr>
          <a:xfrm>
            <a:off x="6940062" y="5382183"/>
            <a:ext cx="2208030" cy="1477748"/>
          </a:xfrm>
          <a:prstGeom prst="rect">
            <a:avLst/>
          </a:prstGeom>
        </p:spPr>
      </p:pic>
      <p:sp>
        <p:nvSpPr>
          <p:cNvPr id="16" name="Ellipse 15">
            <a:extLst>
              <a:ext uri="{FF2B5EF4-FFF2-40B4-BE49-F238E27FC236}">
                <a16:creationId xmlns:a16="http://schemas.microsoft.com/office/drawing/2014/main" id="{77DD1CA7-A871-7723-E606-4D82A5074413}"/>
              </a:ext>
            </a:extLst>
          </p:cNvPr>
          <p:cNvSpPr/>
          <p:nvPr/>
        </p:nvSpPr>
        <p:spPr>
          <a:xfrm>
            <a:off x="8963076" y="5798344"/>
            <a:ext cx="180924" cy="3862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494FF1B-3F65-D889-1413-07A2680ECBC3}"/>
              </a:ext>
            </a:extLst>
          </p:cNvPr>
          <p:cNvGrpSpPr/>
          <p:nvPr/>
        </p:nvGrpSpPr>
        <p:grpSpPr>
          <a:xfrm>
            <a:off x="67151" y="1549400"/>
            <a:ext cx="3505075" cy="4475811"/>
            <a:chOff x="67151" y="2133600"/>
            <a:chExt cx="3505075" cy="4475811"/>
          </a:xfrm>
        </p:grpSpPr>
        <p:pic>
          <p:nvPicPr>
            <p:cNvPr id="2" name="Image 1">
              <a:extLst>
                <a:ext uri="{FF2B5EF4-FFF2-40B4-BE49-F238E27FC236}">
                  <a16:creationId xmlns:a16="http://schemas.microsoft.com/office/drawing/2014/main" id="{A4E1CC13-B266-2327-D316-04DADF69B930}"/>
                </a:ext>
              </a:extLst>
            </p:cNvPr>
            <p:cNvPicPr>
              <a:picLocks noChangeAspect="1"/>
            </p:cNvPicPr>
            <p:nvPr/>
          </p:nvPicPr>
          <p:blipFill>
            <a:blip r:embed="rId5"/>
            <a:stretch>
              <a:fillRect/>
            </a:stretch>
          </p:blipFill>
          <p:spPr>
            <a:xfrm>
              <a:off x="67151" y="2133600"/>
              <a:ext cx="3505075" cy="4475811"/>
            </a:xfrm>
            <a:prstGeom prst="rect">
              <a:avLst/>
            </a:prstGeom>
          </p:spPr>
        </p:pic>
        <p:sp>
          <p:nvSpPr>
            <p:cNvPr id="7" name="Rectangle 6">
              <a:extLst>
                <a:ext uri="{FF2B5EF4-FFF2-40B4-BE49-F238E27FC236}">
                  <a16:creationId xmlns:a16="http://schemas.microsoft.com/office/drawing/2014/main" id="{0B68285B-E56D-304F-5339-9BB61B28A6CA}"/>
                </a:ext>
              </a:extLst>
            </p:cNvPr>
            <p:cNvSpPr/>
            <p:nvPr/>
          </p:nvSpPr>
          <p:spPr>
            <a:xfrm>
              <a:off x="119552" y="2134631"/>
              <a:ext cx="525217" cy="699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a:extLst>
                <a:ext uri="{FF2B5EF4-FFF2-40B4-BE49-F238E27FC236}">
                  <a16:creationId xmlns:a16="http://schemas.microsoft.com/office/drawing/2014/main" id="{D089F0AB-C5CC-611E-4C83-2CAD91811C66}"/>
                </a:ext>
              </a:extLst>
            </p:cNvPr>
            <p:cNvPicPr>
              <a:picLocks noChangeAspect="1"/>
            </p:cNvPicPr>
            <p:nvPr/>
          </p:nvPicPr>
          <p:blipFill>
            <a:blip r:embed="rId6"/>
            <a:stretch>
              <a:fillRect/>
            </a:stretch>
          </p:blipFill>
          <p:spPr>
            <a:xfrm>
              <a:off x="668892" y="2806984"/>
              <a:ext cx="2773400" cy="1832251"/>
            </a:xfrm>
            <a:prstGeom prst="rect">
              <a:avLst/>
            </a:prstGeom>
          </p:spPr>
        </p:pic>
        <p:sp>
          <p:nvSpPr>
            <p:cNvPr id="19" name="Rectangle 18">
              <a:extLst>
                <a:ext uri="{FF2B5EF4-FFF2-40B4-BE49-F238E27FC236}">
                  <a16:creationId xmlns:a16="http://schemas.microsoft.com/office/drawing/2014/main" id="{2BA19657-BB97-7492-8958-49D26B6A1B5A}"/>
                </a:ext>
              </a:extLst>
            </p:cNvPr>
            <p:cNvSpPr/>
            <p:nvPr/>
          </p:nvSpPr>
          <p:spPr>
            <a:xfrm>
              <a:off x="1086280" y="2371940"/>
              <a:ext cx="2356012" cy="614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37D5E0CB-33C7-872C-44CB-B392A67732AE}"/>
                </a:ext>
              </a:extLst>
            </p:cNvPr>
            <p:cNvSpPr/>
            <p:nvPr/>
          </p:nvSpPr>
          <p:spPr>
            <a:xfrm>
              <a:off x="1596412" y="4409427"/>
              <a:ext cx="1845880" cy="364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 name="Rectangle 17">
            <a:extLst>
              <a:ext uri="{FF2B5EF4-FFF2-40B4-BE49-F238E27FC236}">
                <a16:creationId xmlns:a16="http://schemas.microsoft.com/office/drawing/2014/main" id="{9CC25C79-739B-4AB3-CC2E-48A73774AA97}"/>
              </a:ext>
            </a:extLst>
          </p:cNvPr>
          <p:cNvSpPr/>
          <p:nvPr/>
        </p:nvSpPr>
        <p:spPr>
          <a:xfrm>
            <a:off x="0" y="1148810"/>
            <a:ext cx="3572226" cy="896922"/>
          </a:xfrm>
          <a:prstGeom prst="rect">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F70F0FEE-F5FA-41DE-85DA-6CEFD0989FAD}"/>
              </a:ext>
            </a:extLst>
          </p:cNvPr>
          <p:cNvSpPr txBox="1"/>
          <p:nvPr/>
        </p:nvSpPr>
        <p:spPr>
          <a:xfrm>
            <a:off x="68752" y="4500462"/>
            <a:ext cx="609600" cy="369332"/>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I</a:t>
            </a:r>
            <a:endParaRPr lang="fr-FR" dirty="0"/>
          </a:p>
        </p:txBody>
      </p:sp>
      <p:sp>
        <p:nvSpPr>
          <p:cNvPr id="23" name="ZoneTexte 22">
            <a:extLst>
              <a:ext uri="{FF2B5EF4-FFF2-40B4-BE49-F238E27FC236}">
                <a16:creationId xmlns:a16="http://schemas.microsoft.com/office/drawing/2014/main" id="{6D7DB637-00AB-E77D-A1EC-60630AA70C15}"/>
              </a:ext>
            </a:extLst>
          </p:cNvPr>
          <p:cNvSpPr txBox="1"/>
          <p:nvPr/>
        </p:nvSpPr>
        <p:spPr>
          <a:xfrm>
            <a:off x="68752" y="2825735"/>
            <a:ext cx="609600" cy="369332"/>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V</a:t>
            </a:r>
            <a:endParaRPr lang="fr-FR" dirty="0"/>
          </a:p>
        </p:txBody>
      </p:sp>
      <p:grpSp>
        <p:nvGrpSpPr>
          <p:cNvPr id="4" name="Groupe 3">
            <a:extLst>
              <a:ext uri="{FF2B5EF4-FFF2-40B4-BE49-F238E27FC236}">
                <a16:creationId xmlns:a16="http://schemas.microsoft.com/office/drawing/2014/main" id="{61BCC0DA-3F3F-7DE2-46AF-23AAAAE5D129}"/>
              </a:ext>
            </a:extLst>
          </p:cNvPr>
          <p:cNvGrpSpPr/>
          <p:nvPr/>
        </p:nvGrpSpPr>
        <p:grpSpPr>
          <a:xfrm>
            <a:off x="6691358" y="-43202"/>
            <a:ext cx="812711" cy="837405"/>
            <a:chOff x="848630" y="4263571"/>
            <a:chExt cx="1023257" cy="947280"/>
          </a:xfrm>
        </p:grpSpPr>
        <p:grpSp>
          <p:nvGrpSpPr>
            <p:cNvPr id="5" name="Groupe 4">
              <a:extLst>
                <a:ext uri="{FF2B5EF4-FFF2-40B4-BE49-F238E27FC236}">
                  <a16:creationId xmlns:a16="http://schemas.microsoft.com/office/drawing/2014/main" id="{C8A63C3C-61C5-C4AA-7A94-3B3F34A103BD}"/>
                </a:ext>
              </a:extLst>
            </p:cNvPr>
            <p:cNvGrpSpPr/>
            <p:nvPr/>
          </p:nvGrpSpPr>
          <p:grpSpPr>
            <a:xfrm>
              <a:off x="848630" y="4263571"/>
              <a:ext cx="1023257" cy="947280"/>
              <a:chOff x="751114" y="4430486"/>
              <a:chExt cx="1023257" cy="1023257"/>
            </a:xfrm>
          </p:grpSpPr>
          <p:sp>
            <p:nvSpPr>
              <p:cNvPr id="14" name="Rectangle 13">
                <a:extLst>
                  <a:ext uri="{FF2B5EF4-FFF2-40B4-BE49-F238E27FC236}">
                    <a16:creationId xmlns:a16="http://schemas.microsoft.com/office/drawing/2014/main" id="{A8507F74-66AF-9033-A66B-3685628F6390}"/>
                  </a:ext>
                </a:extLst>
              </p:cNvPr>
              <p:cNvSpPr/>
              <p:nvPr/>
            </p:nvSpPr>
            <p:spPr>
              <a:xfrm>
                <a:off x="751114" y="4430486"/>
                <a:ext cx="1023257" cy="1023257"/>
              </a:xfrm>
              <a:prstGeom prst="rect">
                <a:avLst/>
              </a:prstGeom>
              <a:solidFill>
                <a:srgbClr val="00B05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32F9894E-DC4A-ED31-6F6B-87D0CE1291D8}"/>
                  </a:ext>
                </a:extLst>
              </p:cNvPr>
              <p:cNvSpPr/>
              <p:nvPr/>
            </p:nvSpPr>
            <p:spPr>
              <a:xfrm>
                <a:off x="996950" y="4652051"/>
                <a:ext cx="533400" cy="5588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6" name="ZoneTexte 5">
              <a:extLst>
                <a:ext uri="{FF2B5EF4-FFF2-40B4-BE49-F238E27FC236}">
                  <a16:creationId xmlns:a16="http://schemas.microsoft.com/office/drawing/2014/main" id="{9F505381-D3D3-4362-D5A9-C2070AB172CF}"/>
                </a:ext>
              </a:extLst>
            </p:cNvPr>
            <p:cNvSpPr txBox="1"/>
            <p:nvPr/>
          </p:nvSpPr>
          <p:spPr>
            <a:xfrm>
              <a:off x="1114718" y="4519945"/>
              <a:ext cx="503664" cy="369332"/>
            </a:xfrm>
            <a:prstGeom prst="rect">
              <a:avLst/>
            </a:prstGeom>
            <a:noFill/>
          </p:spPr>
          <p:txBody>
            <a:bodyPr wrap="none" rtlCol="0">
              <a:spAutoFit/>
            </a:bodyPr>
            <a:lstStyle/>
            <a:p>
              <a:pPr algn="ctr"/>
              <a:r>
                <a:rPr lang="fr-FR" sz="1800" b="1" dirty="0">
                  <a:solidFill>
                    <a:schemeClr val="bg1"/>
                  </a:solidFill>
                </a:rPr>
                <a:t>Na</a:t>
              </a:r>
              <a:r>
                <a:rPr lang="fr-FR" sz="1800" b="1" baseline="-25000" dirty="0">
                  <a:solidFill>
                    <a:schemeClr val="bg1"/>
                  </a:solidFill>
                </a:rPr>
                <a:t>t</a:t>
              </a:r>
            </a:p>
          </p:txBody>
        </p:sp>
      </p:grpSp>
      <p:grpSp>
        <p:nvGrpSpPr>
          <p:cNvPr id="25" name="Groupe 24">
            <a:extLst>
              <a:ext uri="{FF2B5EF4-FFF2-40B4-BE49-F238E27FC236}">
                <a16:creationId xmlns:a16="http://schemas.microsoft.com/office/drawing/2014/main" id="{2328C820-A5DF-84B2-E96F-D68653253A96}"/>
              </a:ext>
            </a:extLst>
          </p:cNvPr>
          <p:cNvGrpSpPr/>
          <p:nvPr/>
        </p:nvGrpSpPr>
        <p:grpSpPr>
          <a:xfrm>
            <a:off x="7504069" y="-43202"/>
            <a:ext cx="808850" cy="837405"/>
            <a:chOff x="3110666" y="5431671"/>
            <a:chExt cx="1023257" cy="923161"/>
          </a:xfrm>
        </p:grpSpPr>
        <p:grpSp>
          <p:nvGrpSpPr>
            <p:cNvPr id="26" name="Groupe 25">
              <a:extLst>
                <a:ext uri="{FF2B5EF4-FFF2-40B4-BE49-F238E27FC236}">
                  <a16:creationId xmlns:a16="http://schemas.microsoft.com/office/drawing/2014/main" id="{7FE7A316-CEEB-FBFD-FE68-843D321624FD}"/>
                </a:ext>
              </a:extLst>
            </p:cNvPr>
            <p:cNvGrpSpPr/>
            <p:nvPr/>
          </p:nvGrpSpPr>
          <p:grpSpPr>
            <a:xfrm>
              <a:off x="3110666" y="5431671"/>
              <a:ext cx="1023257" cy="923161"/>
              <a:chOff x="751114" y="4430486"/>
              <a:chExt cx="1023257" cy="1023257"/>
            </a:xfrm>
            <a:solidFill>
              <a:srgbClr val="00B0F0"/>
            </a:solidFill>
          </p:grpSpPr>
          <p:sp>
            <p:nvSpPr>
              <p:cNvPr id="28" name="Rectangle 27">
                <a:extLst>
                  <a:ext uri="{FF2B5EF4-FFF2-40B4-BE49-F238E27FC236}">
                    <a16:creationId xmlns:a16="http://schemas.microsoft.com/office/drawing/2014/main" id="{FDAADA99-1CD7-776D-A407-1B0FEFD401F9}"/>
                  </a:ext>
                </a:extLst>
              </p:cNvPr>
              <p:cNvSpPr/>
              <p:nvPr/>
            </p:nvSpPr>
            <p:spPr>
              <a:xfrm>
                <a:off x="751114" y="4430486"/>
                <a:ext cx="1023257" cy="1023257"/>
              </a:xfrm>
              <a:prstGeom prst="rect">
                <a:avLst/>
              </a:prstGeom>
              <a:solidFill>
                <a:srgbClr val="8562E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3B89692F-7652-49E3-36D0-1FD752AE5277}"/>
                  </a:ext>
                </a:extLst>
              </p:cNvPr>
              <p:cNvSpPr/>
              <p:nvPr/>
            </p:nvSpPr>
            <p:spPr>
              <a:xfrm>
                <a:off x="996950" y="4652051"/>
                <a:ext cx="533400" cy="5588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dirty="0"/>
              </a:p>
            </p:txBody>
          </p:sp>
        </p:grpSp>
        <p:sp>
          <p:nvSpPr>
            <p:cNvPr id="27" name="ZoneTexte 26">
              <a:extLst>
                <a:ext uri="{FF2B5EF4-FFF2-40B4-BE49-F238E27FC236}">
                  <a16:creationId xmlns:a16="http://schemas.microsoft.com/office/drawing/2014/main" id="{BE13B1EC-FD00-8CEC-8DB5-4CB9678AB6A7}"/>
                </a:ext>
              </a:extLst>
            </p:cNvPr>
            <p:cNvSpPr txBox="1"/>
            <p:nvPr/>
          </p:nvSpPr>
          <p:spPr>
            <a:xfrm>
              <a:off x="3437565" y="5688568"/>
              <a:ext cx="370551" cy="369332"/>
            </a:xfrm>
            <a:prstGeom prst="rect">
              <a:avLst/>
            </a:prstGeom>
            <a:noFill/>
          </p:spPr>
          <p:txBody>
            <a:bodyPr wrap="none" rtlCol="0">
              <a:spAutoFit/>
            </a:bodyPr>
            <a:lstStyle/>
            <a:p>
              <a:pPr algn="ctr"/>
              <a:r>
                <a:rPr lang="fr-FR" sz="1800" b="1" dirty="0">
                  <a:solidFill>
                    <a:schemeClr val="bg1"/>
                  </a:solidFill>
                </a:rPr>
                <a:t>K</a:t>
              </a:r>
              <a:r>
                <a:rPr lang="fr-FR" b="1" baseline="-25000" dirty="0">
                  <a:solidFill>
                    <a:schemeClr val="bg1"/>
                  </a:solidFill>
                </a:rPr>
                <a:t>s</a:t>
              </a:r>
              <a:endParaRPr lang="fr-FR" sz="1800" b="1" baseline="-25000" dirty="0">
                <a:solidFill>
                  <a:schemeClr val="bg1"/>
                </a:solidFill>
              </a:endParaRPr>
            </a:p>
          </p:txBody>
        </p:sp>
      </p:grpSp>
      <p:grpSp>
        <p:nvGrpSpPr>
          <p:cNvPr id="30" name="Groupe 29">
            <a:extLst>
              <a:ext uri="{FF2B5EF4-FFF2-40B4-BE49-F238E27FC236}">
                <a16:creationId xmlns:a16="http://schemas.microsoft.com/office/drawing/2014/main" id="{ADA3CDC3-66AC-F463-FF04-14B6AF836E5F}"/>
              </a:ext>
            </a:extLst>
          </p:cNvPr>
          <p:cNvGrpSpPr/>
          <p:nvPr/>
        </p:nvGrpSpPr>
        <p:grpSpPr>
          <a:xfrm>
            <a:off x="8329767" y="-56817"/>
            <a:ext cx="808851" cy="847181"/>
            <a:chOff x="3684548" y="5351661"/>
            <a:chExt cx="1023257" cy="929621"/>
          </a:xfrm>
        </p:grpSpPr>
        <p:grpSp>
          <p:nvGrpSpPr>
            <p:cNvPr id="31" name="Groupe 30">
              <a:extLst>
                <a:ext uri="{FF2B5EF4-FFF2-40B4-BE49-F238E27FC236}">
                  <a16:creationId xmlns:a16="http://schemas.microsoft.com/office/drawing/2014/main" id="{248EE46E-90D8-DC59-CE54-80B80EA4D437}"/>
                </a:ext>
              </a:extLst>
            </p:cNvPr>
            <p:cNvGrpSpPr/>
            <p:nvPr/>
          </p:nvGrpSpPr>
          <p:grpSpPr>
            <a:xfrm>
              <a:off x="3684548" y="5351661"/>
              <a:ext cx="1023257" cy="929621"/>
              <a:chOff x="751114" y="4430486"/>
              <a:chExt cx="1023257" cy="1023257"/>
            </a:xfrm>
            <a:solidFill>
              <a:srgbClr val="00B0F0"/>
            </a:solidFill>
          </p:grpSpPr>
          <p:sp>
            <p:nvSpPr>
              <p:cNvPr id="33" name="Rectangle 32">
                <a:extLst>
                  <a:ext uri="{FF2B5EF4-FFF2-40B4-BE49-F238E27FC236}">
                    <a16:creationId xmlns:a16="http://schemas.microsoft.com/office/drawing/2014/main" id="{2D57B519-CBD7-761E-F674-B7CD052C6992}"/>
                  </a:ext>
                </a:extLst>
              </p:cNvPr>
              <p:cNvSpPr/>
              <p:nvPr/>
            </p:nvSpPr>
            <p:spPr>
              <a:xfrm>
                <a:off x="751114" y="4430486"/>
                <a:ext cx="1023257" cy="1023257"/>
              </a:xfrm>
              <a:prstGeom prst="rect">
                <a:avLst/>
              </a:prstGeom>
              <a:solidFill>
                <a:srgbClr val="FF2BF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814C74EB-954E-FF49-ACE8-4B7198E9ED44}"/>
                  </a:ext>
                </a:extLst>
              </p:cNvPr>
              <p:cNvSpPr/>
              <p:nvPr/>
            </p:nvSpPr>
            <p:spPr>
              <a:xfrm>
                <a:off x="996950" y="4652051"/>
                <a:ext cx="533400" cy="558800"/>
              </a:xfrm>
              <a:prstGeom prst="ellipse">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32" name="ZoneTexte 31">
              <a:extLst>
                <a:ext uri="{FF2B5EF4-FFF2-40B4-BE49-F238E27FC236}">
                  <a16:creationId xmlns:a16="http://schemas.microsoft.com/office/drawing/2014/main" id="{8157C472-88DB-E965-E21A-50E79D969F35}"/>
                </a:ext>
              </a:extLst>
            </p:cNvPr>
            <p:cNvSpPr txBox="1"/>
            <p:nvPr/>
          </p:nvSpPr>
          <p:spPr>
            <a:xfrm>
              <a:off x="4018467" y="5612892"/>
              <a:ext cx="355417" cy="369332"/>
            </a:xfrm>
            <a:prstGeom prst="rect">
              <a:avLst/>
            </a:prstGeom>
            <a:noFill/>
          </p:spPr>
          <p:txBody>
            <a:bodyPr wrap="none" rtlCol="0">
              <a:spAutoFit/>
            </a:bodyPr>
            <a:lstStyle/>
            <a:p>
              <a:pPr algn="ctr"/>
              <a:r>
                <a:rPr lang="fr-FR" sz="1800" b="1" dirty="0">
                  <a:solidFill>
                    <a:schemeClr val="bg1"/>
                  </a:solidFill>
                </a:rPr>
                <a:t>K</a:t>
              </a:r>
              <a:r>
                <a:rPr lang="fr-FR" b="1" baseline="-25000" dirty="0">
                  <a:solidFill>
                    <a:schemeClr val="bg1"/>
                  </a:solidFill>
                </a:rPr>
                <a:t>f</a:t>
              </a:r>
              <a:endParaRPr lang="fr-FR" sz="1800" b="1" baseline="-25000" dirty="0">
                <a:solidFill>
                  <a:schemeClr val="bg1"/>
                </a:solidFill>
              </a:endParaRPr>
            </a:p>
          </p:txBody>
        </p:sp>
      </p:grpSp>
      <p:grpSp>
        <p:nvGrpSpPr>
          <p:cNvPr id="35" name="Groupe 34">
            <a:extLst>
              <a:ext uri="{FF2B5EF4-FFF2-40B4-BE49-F238E27FC236}">
                <a16:creationId xmlns:a16="http://schemas.microsoft.com/office/drawing/2014/main" id="{09FB0EC4-7848-3744-D910-06023A36381C}"/>
              </a:ext>
            </a:extLst>
          </p:cNvPr>
          <p:cNvGrpSpPr/>
          <p:nvPr/>
        </p:nvGrpSpPr>
        <p:grpSpPr>
          <a:xfrm>
            <a:off x="8244687" y="4189330"/>
            <a:ext cx="808851" cy="847181"/>
            <a:chOff x="3684548" y="5351661"/>
            <a:chExt cx="1023257" cy="929621"/>
          </a:xfrm>
          <a:solidFill>
            <a:srgbClr val="0070C0"/>
          </a:solidFill>
        </p:grpSpPr>
        <p:grpSp>
          <p:nvGrpSpPr>
            <p:cNvPr id="36" name="Groupe 35">
              <a:extLst>
                <a:ext uri="{FF2B5EF4-FFF2-40B4-BE49-F238E27FC236}">
                  <a16:creationId xmlns:a16="http://schemas.microsoft.com/office/drawing/2014/main" id="{4FAAD8D3-22F3-20B2-F6C8-8093D59FA5DF}"/>
                </a:ext>
              </a:extLst>
            </p:cNvPr>
            <p:cNvGrpSpPr/>
            <p:nvPr/>
          </p:nvGrpSpPr>
          <p:grpSpPr>
            <a:xfrm>
              <a:off x="3684548" y="5351661"/>
              <a:ext cx="1023257" cy="929621"/>
              <a:chOff x="751114" y="4430486"/>
              <a:chExt cx="1023257" cy="1023257"/>
            </a:xfrm>
            <a:grpFill/>
          </p:grpSpPr>
          <p:sp>
            <p:nvSpPr>
              <p:cNvPr id="38" name="Rectangle 37">
                <a:extLst>
                  <a:ext uri="{FF2B5EF4-FFF2-40B4-BE49-F238E27FC236}">
                    <a16:creationId xmlns:a16="http://schemas.microsoft.com/office/drawing/2014/main" id="{7E0F013E-69A9-498D-35DB-9844C5BC64BE}"/>
                  </a:ext>
                </a:extLst>
              </p:cNvPr>
              <p:cNvSpPr/>
              <p:nvPr/>
            </p:nvSpPr>
            <p:spPr>
              <a:xfrm>
                <a:off x="751114" y="4430486"/>
                <a:ext cx="1023257" cy="1023257"/>
              </a:xfrm>
              <a:prstGeom prst="rect">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extLst>
                  <a:ext uri="{FF2B5EF4-FFF2-40B4-BE49-F238E27FC236}">
                    <a16:creationId xmlns:a16="http://schemas.microsoft.com/office/drawing/2014/main" id="{11AD3DE1-B790-1685-9355-E8EC91014EC5}"/>
                  </a:ext>
                </a:extLst>
              </p:cNvPr>
              <p:cNvSpPr/>
              <p:nvPr/>
            </p:nvSpPr>
            <p:spPr>
              <a:xfrm>
                <a:off x="870850" y="4557344"/>
                <a:ext cx="815376" cy="773511"/>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37" name="ZoneTexte 36">
              <a:extLst>
                <a:ext uri="{FF2B5EF4-FFF2-40B4-BE49-F238E27FC236}">
                  <a16:creationId xmlns:a16="http://schemas.microsoft.com/office/drawing/2014/main" id="{D6DA7732-29B3-A6F8-B9D1-F4E4B7835D1A}"/>
                </a:ext>
              </a:extLst>
            </p:cNvPr>
            <p:cNvSpPr txBox="1"/>
            <p:nvPr/>
          </p:nvSpPr>
          <p:spPr>
            <a:xfrm>
              <a:off x="3874963" y="5576952"/>
              <a:ext cx="659501" cy="405272"/>
            </a:xfrm>
            <a:prstGeom prst="rect">
              <a:avLst/>
            </a:prstGeom>
            <a:noFill/>
            <a:ln w="25400">
              <a:noFill/>
            </a:ln>
          </p:spPr>
          <p:txBody>
            <a:bodyPr wrap="square" rtlCol="0">
              <a:spAutoFit/>
            </a:bodyPr>
            <a:lstStyle/>
            <a:p>
              <a:pPr algn="ctr"/>
              <a:r>
                <a:rPr lang="fr-FR" sz="1800" b="1" dirty="0" err="1">
                  <a:solidFill>
                    <a:schemeClr val="bg1"/>
                  </a:solidFill>
                </a:rPr>
                <a:t>I</a:t>
              </a:r>
              <a:r>
                <a:rPr lang="fr-FR" b="1" baseline="-25000" dirty="0" err="1">
                  <a:solidFill>
                    <a:schemeClr val="bg1"/>
                  </a:solidFill>
                </a:rPr>
                <a:t>h</a:t>
              </a:r>
              <a:endParaRPr lang="fr-FR" sz="1800" b="1" baseline="-25000" dirty="0">
                <a:solidFill>
                  <a:schemeClr val="bg1"/>
                </a:solidFill>
              </a:endParaRPr>
            </a:p>
          </p:txBody>
        </p:sp>
      </p:grpSp>
    </p:spTree>
    <p:extLst>
      <p:ext uri="{BB962C8B-B14F-4D97-AF65-F5344CB8AC3E}">
        <p14:creationId xmlns:p14="http://schemas.microsoft.com/office/powerpoint/2010/main" val="2230827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6" name="Text Box 5">
            <a:extLst>
              <a:ext uri="{FF2B5EF4-FFF2-40B4-BE49-F238E27FC236}">
                <a16:creationId xmlns:a16="http://schemas.microsoft.com/office/drawing/2014/main" id="{852DC5ED-1A39-4894-1435-BCC8C1112B4C}"/>
              </a:ext>
            </a:extLst>
          </p:cNvPr>
          <p:cNvSpPr txBox="1">
            <a:spLocks noChangeArrowheads="1"/>
          </p:cNvSpPr>
          <p:nvPr/>
        </p:nvSpPr>
        <p:spPr bwMode="auto">
          <a:xfrm>
            <a:off x="1057965" y="5817090"/>
            <a:ext cx="7184690" cy="707886"/>
          </a:xfrm>
          <a:prstGeom prst="rect">
            <a:avLst/>
          </a:prstGeom>
          <a:solidFill>
            <a:srgbClr val="0070C0"/>
          </a:solidFill>
          <a:ln w="25400">
            <a:solidFill>
              <a:srgbClr val="FF0000"/>
            </a:solidFill>
            <a:miter lim="800000"/>
            <a:headEnd/>
            <a:tailEn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tabLst>
                <a:tab pos="792163" algn="l"/>
              </a:tabLst>
            </a:pPr>
            <a:r>
              <a:rPr lang="cy-GB" altLang="en-US" sz="2000" b="1" dirty="0">
                <a:solidFill>
                  <a:schemeClr val="bg1"/>
                </a:solidFill>
                <a:latin typeface="Comic Sans MS" panose="030F0902030302020204" pitchFamily="66" charset="0"/>
              </a:rPr>
              <a:t>Pour une même I appliquée à un neurone, le potentiel de membrane (V) sera affecté proportionnellement à R</a:t>
            </a:r>
          </a:p>
        </p:txBody>
      </p:sp>
      <p:pic>
        <p:nvPicPr>
          <p:cNvPr id="3" name="Image 2">
            <a:extLst>
              <a:ext uri="{FF2B5EF4-FFF2-40B4-BE49-F238E27FC236}">
                <a16:creationId xmlns:a16="http://schemas.microsoft.com/office/drawing/2014/main" id="{35204348-533B-0311-1FCE-A1AFEAE58D2A}"/>
              </a:ext>
            </a:extLst>
          </p:cNvPr>
          <p:cNvPicPr>
            <a:picLocks noChangeAspect="1"/>
          </p:cNvPicPr>
          <p:nvPr/>
        </p:nvPicPr>
        <p:blipFill>
          <a:blip r:embed="rId2"/>
          <a:stretch>
            <a:fillRect/>
          </a:stretch>
        </p:blipFill>
        <p:spPr>
          <a:xfrm>
            <a:off x="4597666" y="1726254"/>
            <a:ext cx="4546334" cy="2628937"/>
          </a:xfrm>
          <a:prstGeom prst="rect">
            <a:avLst/>
          </a:prstGeom>
        </p:spPr>
      </p:pic>
      <p:pic>
        <p:nvPicPr>
          <p:cNvPr id="5" name="Image 4">
            <a:extLst>
              <a:ext uri="{FF2B5EF4-FFF2-40B4-BE49-F238E27FC236}">
                <a16:creationId xmlns:a16="http://schemas.microsoft.com/office/drawing/2014/main" id="{2614C0EC-546E-6882-F978-23E9AC74DAF1}"/>
              </a:ext>
            </a:extLst>
          </p:cNvPr>
          <p:cNvPicPr>
            <a:picLocks noChangeAspect="1"/>
          </p:cNvPicPr>
          <p:nvPr/>
        </p:nvPicPr>
        <p:blipFill>
          <a:blip r:embed="rId3"/>
          <a:stretch>
            <a:fillRect/>
          </a:stretch>
        </p:blipFill>
        <p:spPr>
          <a:xfrm>
            <a:off x="0" y="1726789"/>
            <a:ext cx="4597666" cy="2628937"/>
          </a:xfrm>
          <a:prstGeom prst="rect">
            <a:avLst/>
          </a:prstGeom>
        </p:spPr>
      </p:pic>
      <p:sp>
        <p:nvSpPr>
          <p:cNvPr id="7" name="TextBox 7">
            <a:extLst>
              <a:ext uri="{FF2B5EF4-FFF2-40B4-BE49-F238E27FC236}">
                <a16:creationId xmlns:a16="http://schemas.microsoft.com/office/drawing/2014/main" id="{A6525FB3-BD85-4DFB-AF8F-5FE38C8901AA}"/>
              </a:ext>
            </a:extLst>
          </p:cNvPr>
          <p:cNvSpPr txBox="1"/>
          <p:nvPr/>
        </p:nvSpPr>
        <p:spPr>
          <a:xfrm>
            <a:off x="-1981200" y="333024"/>
            <a:ext cx="9074121" cy="984885"/>
          </a:xfrm>
          <a:prstGeom prst="rect">
            <a:avLst/>
          </a:prstGeom>
        </p:spPr>
        <p:txBody>
          <a:bodyPr wrap="square" lIns="0" tIns="0" rIns="0" bIns="0" rtlCol="0" anchor="t">
            <a:spAutoFit/>
          </a:bodyPr>
          <a:lstStyle/>
          <a:p>
            <a:pPr algn="ctr"/>
            <a:r>
              <a:rPr lang="fr-FR" sz="3200" cap="all" dirty="0">
                <a:solidFill>
                  <a:srgbClr val="3333CC"/>
                </a:solidFill>
                <a:latin typeface="ComicSansMS" panose="030F0702030302020204" pitchFamily="66" charset="0"/>
              </a:rPr>
              <a:t>É</a:t>
            </a:r>
            <a:r>
              <a:rPr lang="fr-FR" sz="3200" dirty="0">
                <a:solidFill>
                  <a:srgbClr val="3333CC"/>
                </a:solidFill>
                <a:latin typeface="ComicSansMS" panose="030F0702030302020204" pitchFamily="66" charset="0"/>
              </a:rPr>
              <a:t>lectricité : loi d’Ohm</a:t>
            </a:r>
          </a:p>
          <a:p>
            <a:pPr algn="ctr"/>
            <a:endParaRPr lang="fr-FR" sz="3200" dirty="0">
              <a:solidFill>
                <a:srgbClr val="3333CC"/>
              </a:solidFill>
              <a:latin typeface="ComicSansMS" panose="030F0702030302020204" pitchFamily="66" charset="0"/>
            </a:endParaRPr>
          </a:p>
        </p:txBody>
      </p:sp>
      <p:sp>
        <p:nvSpPr>
          <p:cNvPr id="14" name="ZoneTexte 13">
            <a:extLst>
              <a:ext uri="{FF2B5EF4-FFF2-40B4-BE49-F238E27FC236}">
                <a16:creationId xmlns:a16="http://schemas.microsoft.com/office/drawing/2014/main" id="{B012DA44-CA2B-5034-D0ED-9657B37FC583}"/>
              </a:ext>
            </a:extLst>
          </p:cNvPr>
          <p:cNvSpPr txBox="1"/>
          <p:nvPr/>
        </p:nvSpPr>
        <p:spPr>
          <a:xfrm>
            <a:off x="2051079" y="1262698"/>
            <a:ext cx="1508550" cy="369332"/>
          </a:xfrm>
          <a:prstGeom prst="rect">
            <a:avLst/>
          </a:prstGeom>
          <a:noFill/>
        </p:spPr>
        <p:txBody>
          <a:bodyPr wrap="square">
            <a:spAutoFit/>
          </a:bodyPr>
          <a:lstStyle/>
          <a:p>
            <a:r>
              <a:rPr lang="fr-FR" sz="1800" b="1" dirty="0">
                <a:solidFill>
                  <a:srgbClr val="FF0000"/>
                </a:solidFill>
                <a:latin typeface="ComicSansMS" panose="030F0702030302020204" pitchFamily="66" charset="0"/>
              </a:rPr>
              <a:t>R = 10 MΩ</a:t>
            </a:r>
            <a:endParaRPr lang="fr-FR" b="1" dirty="0">
              <a:solidFill>
                <a:srgbClr val="FF0000"/>
              </a:solidFill>
            </a:endParaRPr>
          </a:p>
        </p:txBody>
      </p:sp>
      <p:sp>
        <p:nvSpPr>
          <p:cNvPr id="16" name="ZoneTexte 15">
            <a:extLst>
              <a:ext uri="{FF2B5EF4-FFF2-40B4-BE49-F238E27FC236}">
                <a16:creationId xmlns:a16="http://schemas.microsoft.com/office/drawing/2014/main" id="{993E8A54-C7F3-9D32-BCF2-207B129FFE98}"/>
              </a:ext>
            </a:extLst>
          </p:cNvPr>
          <p:cNvSpPr txBox="1"/>
          <p:nvPr/>
        </p:nvSpPr>
        <p:spPr>
          <a:xfrm>
            <a:off x="6366929" y="1262698"/>
            <a:ext cx="1508550" cy="369332"/>
          </a:xfrm>
          <a:prstGeom prst="rect">
            <a:avLst/>
          </a:prstGeom>
          <a:noFill/>
        </p:spPr>
        <p:txBody>
          <a:bodyPr wrap="square">
            <a:spAutoFit/>
          </a:bodyPr>
          <a:lstStyle/>
          <a:p>
            <a:r>
              <a:rPr lang="fr-FR" sz="1800" b="1" dirty="0">
                <a:solidFill>
                  <a:srgbClr val="FF0000"/>
                </a:solidFill>
                <a:latin typeface="ComicSansMS" panose="030F0702030302020204" pitchFamily="66" charset="0"/>
              </a:rPr>
              <a:t>R = 100 MΩ</a:t>
            </a:r>
            <a:endParaRPr lang="fr-FR" b="1" dirty="0">
              <a:solidFill>
                <a:srgbClr val="FF0000"/>
              </a:solidFill>
            </a:endParaRPr>
          </a:p>
        </p:txBody>
      </p:sp>
      <p:sp>
        <p:nvSpPr>
          <p:cNvPr id="18" name="Text Box 5">
            <a:extLst>
              <a:ext uri="{FF2B5EF4-FFF2-40B4-BE49-F238E27FC236}">
                <a16:creationId xmlns:a16="http://schemas.microsoft.com/office/drawing/2014/main" id="{6C4C9471-69EC-0363-3FF2-6588570D2F08}"/>
              </a:ext>
            </a:extLst>
          </p:cNvPr>
          <p:cNvSpPr txBox="1">
            <a:spLocks noChangeArrowheads="1"/>
          </p:cNvSpPr>
          <p:nvPr/>
        </p:nvSpPr>
        <p:spPr bwMode="auto">
          <a:xfrm>
            <a:off x="3095625" y="4720217"/>
            <a:ext cx="2952750" cy="707886"/>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y-GB" altLang="en-US" sz="4000" dirty="0">
                <a:solidFill>
                  <a:srgbClr val="FF0000"/>
                </a:solidFill>
                <a:latin typeface="Comic Sans MS" panose="030F0902030302020204" pitchFamily="66" charset="0"/>
              </a:rPr>
              <a:t>U = R x I</a:t>
            </a:r>
          </a:p>
        </p:txBody>
      </p:sp>
    </p:spTree>
    <p:extLst>
      <p:ext uri="{BB962C8B-B14F-4D97-AF65-F5344CB8AC3E}">
        <p14:creationId xmlns:p14="http://schemas.microsoft.com/office/powerpoint/2010/main" val="2260574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cteur droit 10">
            <a:extLst>
              <a:ext uri="{FF2B5EF4-FFF2-40B4-BE49-F238E27FC236}">
                <a16:creationId xmlns:a16="http://schemas.microsoft.com/office/drawing/2014/main" id="{B37833B1-A177-0553-597C-4CFD380E6329}"/>
              </a:ext>
            </a:extLst>
          </p:cNvPr>
          <p:cNvCxnSpPr>
            <a:cxnSpLocks/>
          </p:cNvCxnSpPr>
          <p:nvPr/>
        </p:nvCxnSpPr>
        <p:spPr>
          <a:xfrm>
            <a:off x="1961259" y="2980804"/>
            <a:ext cx="597624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CC25C79-739B-4AB3-CC2E-48A73774AA97}"/>
              </a:ext>
            </a:extLst>
          </p:cNvPr>
          <p:cNvSpPr/>
          <p:nvPr/>
        </p:nvSpPr>
        <p:spPr>
          <a:xfrm>
            <a:off x="0" y="1148810"/>
            <a:ext cx="3572226" cy="896922"/>
          </a:xfrm>
          <a:prstGeom prst="rect">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4" name="Graphique 3">
            <a:extLst>
              <a:ext uri="{FF2B5EF4-FFF2-40B4-BE49-F238E27FC236}">
                <a16:creationId xmlns:a16="http://schemas.microsoft.com/office/drawing/2014/main" id="{40ABC5C9-46F7-1147-AEF4-1681C4A8F148}"/>
              </a:ext>
            </a:extLst>
          </p:cNvPr>
          <p:cNvGraphicFramePr>
            <a:graphicFrameLocks/>
          </p:cNvGraphicFramePr>
          <p:nvPr>
            <p:extLst>
              <p:ext uri="{D42A27DB-BD31-4B8C-83A1-F6EECF244321}">
                <p14:modId xmlns:p14="http://schemas.microsoft.com/office/powerpoint/2010/main" val="3036405487"/>
              </p:ext>
            </p:extLst>
          </p:nvPr>
        </p:nvGraphicFramePr>
        <p:xfrm>
          <a:off x="850900" y="1279004"/>
          <a:ext cx="7442200" cy="5588000"/>
        </p:xfrm>
        <a:graphic>
          <a:graphicData uri="http://schemas.openxmlformats.org/drawingml/2006/chart">
            <c:chart xmlns:c="http://schemas.openxmlformats.org/drawingml/2006/chart" xmlns:r="http://schemas.openxmlformats.org/officeDocument/2006/relationships" r:id="rId3"/>
          </a:graphicData>
        </a:graphic>
      </p:graphicFrame>
      <p:sp>
        <p:nvSpPr>
          <p:cNvPr id="22" name="ZoneTexte 21">
            <a:extLst>
              <a:ext uri="{FF2B5EF4-FFF2-40B4-BE49-F238E27FC236}">
                <a16:creationId xmlns:a16="http://schemas.microsoft.com/office/drawing/2014/main" id="{7E130DE1-872D-B219-6616-819FAEF98E57}"/>
              </a:ext>
            </a:extLst>
          </p:cNvPr>
          <p:cNvSpPr txBox="1"/>
          <p:nvPr/>
        </p:nvSpPr>
        <p:spPr>
          <a:xfrm>
            <a:off x="373552" y="1676400"/>
            <a:ext cx="782148" cy="523220"/>
          </a:xfrm>
          <a:prstGeom prst="rect">
            <a:avLst/>
          </a:prstGeom>
          <a:noFill/>
        </p:spPr>
        <p:txBody>
          <a:bodyPr wrap="square">
            <a:spAutoFit/>
          </a:bodyPr>
          <a:lstStyle/>
          <a:p>
            <a:r>
              <a:rPr lang="cy-GB" altLang="en-US" sz="2800" b="1" dirty="0">
                <a:solidFill>
                  <a:srgbClr val="FF0000"/>
                </a:solidFill>
                <a:latin typeface="Comic Sans MS" panose="030F0902030302020204" pitchFamily="66" charset="0"/>
              </a:rPr>
              <a:t>V</a:t>
            </a:r>
            <a:endParaRPr lang="fr-FR" sz="2800" dirty="0"/>
          </a:p>
        </p:txBody>
      </p:sp>
      <p:sp>
        <p:nvSpPr>
          <p:cNvPr id="23" name="Text Box 5">
            <a:extLst>
              <a:ext uri="{FF2B5EF4-FFF2-40B4-BE49-F238E27FC236}">
                <a16:creationId xmlns:a16="http://schemas.microsoft.com/office/drawing/2014/main" id="{C69147B6-8571-5F51-DD41-1E38D4639BD4}"/>
              </a:ext>
            </a:extLst>
          </p:cNvPr>
          <p:cNvSpPr txBox="1">
            <a:spLocks noChangeArrowheads="1"/>
          </p:cNvSpPr>
          <p:nvPr/>
        </p:nvSpPr>
        <p:spPr bwMode="auto">
          <a:xfrm>
            <a:off x="5729367" y="4323740"/>
            <a:ext cx="3287634" cy="1200329"/>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tabLst>
                <a:tab pos="168275" algn="l"/>
              </a:tabLst>
            </a:pPr>
            <a:r>
              <a:rPr lang="cy-GB" altLang="en-US" sz="1800" dirty="0">
                <a:solidFill>
                  <a:srgbClr val="FF0000"/>
                </a:solidFill>
                <a:latin typeface="Comic Sans MS" panose="030F0902030302020204" pitchFamily="66" charset="0"/>
              </a:rPr>
              <a:t>Hyperpolarisation </a:t>
            </a:r>
            <a:r>
              <a:rPr lang="nl-BE" altLang="en-US" sz="1800" dirty="0">
                <a:solidFill>
                  <a:srgbClr val="FF0000"/>
                </a:solidFill>
                <a:latin typeface="Comic Sans MS" panose="030F0902030302020204" pitchFamily="66" charset="0"/>
              </a:rPr>
              <a:t>préalable</a:t>
            </a:r>
            <a:br>
              <a:rPr lang="nl-BE" altLang="en-US" sz="1800" dirty="0">
                <a:solidFill>
                  <a:srgbClr val="FF0000"/>
                </a:solidFill>
                <a:latin typeface="Comic Sans MS" panose="030F0902030302020204" pitchFamily="66" charset="0"/>
              </a:rPr>
            </a:br>
            <a:r>
              <a:rPr lang="nl-BE" altLang="en-US" sz="1800" dirty="0">
                <a:solidFill>
                  <a:srgbClr val="FF0000"/>
                </a:solidFill>
                <a:latin typeface="Comic Sans MS" panose="030F0902030302020204" pitchFamily="66" charset="0"/>
              </a:rPr>
              <a:t>=&gt; fermeture des canaux K</a:t>
            </a:r>
            <a:br>
              <a:rPr lang="nl-BE" altLang="en-US" sz="1800" dirty="0">
                <a:solidFill>
                  <a:srgbClr val="FF0000"/>
                </a:solidFill>
                <a:latin typeface="Comic Sans MS" panose="030F0902030302020204" pitchFamily="66" charset="0"/>
              </a:rPr>
            </a:br>
            <a:r>
              <a:rPr lang="nl-BE" altLang="en-US" sz="1800" dirty="0">
                <a:solidFill>
                  <a:srgbClr val="FF0000"/>
                </a:solidFill>
                <a:latin typeface="Comic Sans MS" panose="030F0902030302020204" pitchFamily="66" charset="0"/>
              </a:rPr>
              <a:t>=&gt; R augmente / g diminue</a:t>
            </a:r>
            <a:br>
              <a:rPr lang="nl-BE" altLang="en-US" sz="1800" dirty="0">
                <a:solidFill>
                  <a:srgbClr val="FF0000"/>
                </a:solidFill>
                <a:latin typeface="Comic Sans MS" panose="030F0902030302020204" pitchFamily="66" charset="0"/>
              </a:rPr>
            </a:br>
            <a:r>
              <a:rPr lang="nl-BE" altLang="en-US" sz="1800" dirty="0">
                <a:solidFill>
                  <a:srgbClr val="FF0000"/>
                </a:solidFill>
                <a:latin typeface="Comic Sans MS" panose="030F0902030302020204" pitchFamily="66" charset="0"/>
              </a:rPr>
              <a:t>ex. post-ischémie</a:t>
            </a:r>
            <a:endParaRPr lang="cy-GB" altLang="en-US" sz="1800" dirty="0">
              <a:solidFill>
                <a:srgbClr val="FF0000"/>
              </a:solidFill>
              <a:latin typeface="Comic Sans MS" panose="030F0902030302020204" pitchFamily="66" charset="0"/>
            </a:endParaRPr>
          </a:p>
        </p:txBody>
      </p:sp>
      <p:sp>
        <p:nvSpPr>
          <p:cNvPr id="24" name="Text Box 5">
            <a:extLst>
              <a:ext uri="{FF2B5EF4-FFF2-40B4-BE49-F238E27FC236}">
                <a16:creationId xmlns:a16="http://schemas.microsoft.com/office/drawing/2014/main" id="{0F363C35-CB07-338E-6357-7260E4D66D07}"/>
              </a:ext>
            </a:extLst>
          </p:cNvPr>
          <p:cNvSpPr txBox="1">
            <a:spLocks noChangeArrowheads="1"/>
          </p:cNvSpPr>
          <p:nvPr/>
        </p:nvSpPr>
        <p:spPr bwMode="auto">
          <a:xfrm>
            <a:off x="5367417" y="1256531"/>
            <a:ext cx="3287634" cy="1200329"/>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tabLst>
                <a:tab pos="168275" algn="l"/>
              </a:tabLst>
            </a:pPr>
            <a:r>
              <a:rPr lang="cy-GB" altLang="en-US" sz="1800" dirty="0">
                <a:latin typeface="Comic Sans MS" panose="030F0902030302020204" pitchFamily="66" charset="0"/>
              </a:rPr>
              <a:t>Dépolarisation </a:t>
            </a:r>
            <a:r>
              <a:rPr lang="nl-BE" altLang="en-US" sz="1800" dirty="0">
                <a:latin typeface="Comic Sans MS" panose="030F0902030302020204" pitchFamily="66" charset="0"/>
              </a:rPr>
              <a:t>préalable</a:t>
            </a:r>
            <a:br>
              <a:rPr lang="nl-BE" altLang="en-US" sz="1800" dirty="0">
                <a:latin typeface="Comic Sans MS" panose="030F0902030302020204" pitchFamily="66" charset="0"/>
              </a:rPr>
            </a:br>
            <a:r>
              <a:rPr lang="nl-BE" altLang="en-US" sz="1800" dirty="0">
                <a:latin typeface="Comic Sans MS" panose="030F0902030302020204" pitchFamily="66" charset="0"/>
              </a:rPr>
              <a:t>=&gt; ouverture des canaux K</a:t>
            </a:r>
            <a:br>
              <a:rPr lang="nl-BE" altLang="en-US" sz="1800" dirty="0">
                <a:latin typeface="Comic Sans MS" panose="030F0902030302020204" pitchFamily="66" charset="0"/>
              </a:rPr>
            </a:br>
            <a:r>
              <a:rPr lang="nl-BE" altLang="en-US" sz="1800" dirty="0">
                <a:latin typeface="Comic Sans MS" panose="030F0902030302020204" pitchFamily="66" charset="0"/>
              </a:rPr>
              <a:t>=&gt; R diminue / g augmente</a:t>
            </a:r>
            <a:br>
              <a:rPr lang="nl-BE" altLang="en-US" sz="1800" dirty="0">
                <a:latin typeface="Comic Sans MS" panose="030F0902030302020204" pitchFamily="66" charset="0"/>
              </a:rPr>
            </a:br>
            <a:r>
              <a:rPr lang="nl-BE" altLang="en-US" sz="1800" dirty="0">
                <a:latin typeface="Comic Sans MS" panose="030F0902030302020204" pitchFamily="66" charset="0"/>
              </a:rPr>
              <a:t>ex. ischémie</a:t>
            </a:r>
            <a:endParaRPr lang="cy-GB" altLang="en-US" sz="1800" dirty="0">
              <a:latin typeface="Comic Sans MS" panose="030F0902030302020204" pitchFamily="66" charset="0"/>
            </a:endParaRPr>
          </a:p>
        </p:txBody>
      </p:sp>
      <p:sp>
        <p:nvSpPr>
          <p:cNvPr id="25" name="ZoneTexte 24">
            <a:extLst>
              <a:ext uri="{FF2B5EF4-FFF2-40B4-BE49-F238E27FC236}">
                <a16:creationId xmlns:a16="http://schemas.microsoft.com/office/drawing/2014/main" id="{011E75C9-B06D-9F8D-85D8-65E363031102}"/>
              </a:ext>
            </a:extLst>
          </p:cNvPr>
          <p:cNvSpPr txBox="1"/>
          <p:nvPr/>
        </p:nvSpPr>
        <p:spPr>
          <a:xfrm>
            <a:off x="7181587" y="231121"/>
            <a:ext cx="1834727" cy="707886"/>
          </a:xfrm>
          <a:prstGeom prst="rect">
            <a:avLst/>
          </a:prstGeom>
          <a:noFill/>
        </p:spPr>
        <p:txBody>
          <a:bodyPr wrap="square">
            <a:spAutoFit/>
          </a:bodyPr>
          <a:lstStyle/>
          <a:p>
            <a:pPr algn="ctr"/>
            <a:r>
              <a:rPr lang="cy-GB" sz="2000" b="1" dirty="0">
                <a:solidFill>
                  <a:srgbClr val="FF0000"/>
                </a:solidFill>
                <a:latin typeface="Comic Sans MS" panose="030F0902030302020204" pitchFamily="66" charset="0"/>
              </a:rPr>
              <a:t>U = R x I</a:t>
            </a:r>
          </a:p>
          <a:p>
            <a:pPr algn="ctr"/>
            <a:r>
              <a:rPr lang="cy-GB" sz="2000" b="1" dirty="0">
                <a:solidFill>
                  <a:srgbClr val="FF0000"/>
                </a:solidFill>
                <a:latin typeface="Comic Sans MS" panose="030F0902030302020204" pitchFamily="66" charset="0"/>
              </a:rPr>
              <a:t>1/R = g = I/U</a:t>
            </a:r>
            <a:endParaRPr lang="fr-FR" sz="2000" dirty="0"/>
          </a:p>
        </p:txBody>
      </p:sp>
      <p:sp>
        <p:nvSpPr>
          <p:cNvPr id="27" name="ZoneTexte 26">
            <a:extLst>
              <a:ext uri="{FF2B5EF4-FFF2-40B4-BE49-F238E27FC236}">
                <a16:creationId xmlns:a16="http://schemas.microsoft.com/office/drawing/2014/main" id="{71C88EC9-D7CF-334D-64FD-4FA233BEFFE5}"/>
              </a:ext>
            </a:extLst>
          </p:cNvPr>
          <p:cNvSpPr txBox="1"/>
          <p:nvPr/>
        </p:nvSpPr>
        <p:spPr>
          <a:xfrm>
            <a:off x="2578100" y="3065702"/>
            <a:ext cx="1714500" cy="800219"/>
          </a:xfrm>
          <a:prstGeom prst="rect">
            <a:avLst/>
          </a:prstGeom>
          <a:noFill/>
        </p:spPr>
        <p:txBody>
          <a:bodyPr wrap="square">
            <a:spAutoFit/>
          </a:bodyPr>
          <a:lstStyle/>
          <a:p>
            <a:r>
              <a:rPr lang="nl-BE" altLang="en-US" sz="2800" dirty="0">
                <a:latin typeface="Comic Sans MS" panose="030F0902030302020204" pitchFamily="66" charset="0"/>
              </a:rPr>
              <a:t>Ischémie</a:t>
            </a:r>
          </a:p>
          <a:p>
            <a:pPr algn="ctr"/>
            <a:r>
              <a:rPr lang="nl-BE" i="1" dirty="0">
                <a:latin typeface="Comic Sans MS" panose="030F0902030302020204" pitchFamily="66" charset="0"/>
              </a:rPr>
              <a:t>“fanning in”</a:t>
            </a:r>
            <a:endParaRPr lang="fr-FR" i="1" dirty="0"/>
          </a:p>
        </p:txBody>
      </p:sp>
      <p:sp>
        <p:nvSpPr>
          <p:cNvPr id="28" name="ZoneTexte 27">
            <a:extLst>
              <a:ext uri="{FF2B5EF4-FFF2-40B4-BE49-F238E27FC236}">
                <a16:creationId xmlns:a16="http://schemas.microsoft.com/office/drawing/2014/main" id="{F56FE48A-F39C-9DB2-C46C-5DC7E12F15BF}"/>
              </a:ext>
            </a:extLst>
          </p:cNvPr>
          <p:cNvSpPr txBox="1"/>
          <p:nvPr/>
        </p:nvSpPr>
        <p:spPr>
          <a:xfrm>
            <a:off x="2109263" y="5057487"/>
            <a:ext cx="2610741" cy="800219"/>
          </a:xfrm>
          <a:prstGeom prst="rect">
            <a:avLst/>
          </a:prstGeom>
          <a:noFill/>
        </p:spPr>
        <p:txBody>
          <a:bodyPr wrap="square">
            <a:spAutoFit/>
          </a:bodyPr>
          <a:lstStyle/>
          <a:p>
            <a:r>
              <a:rPr lang="nl-BE" altLang="en-US" sz="2800" dirty="0">
                <a:solidFill>
                  <a:srgbClr val="FF0000"/>
                </a:solidFill>
                <a:latin typeface="Comic Sans MS" panose="030F0902030302020204" pitchFamily="66" charset="0"/>
              </a:rPr>
              <a:t>Post-ischémie</a:t>
            </a:r>
          </a:p>
          <a:p>
            <a:pPr algn="ctr"/>
            <a:r>
              <a:rPr lang="nl-BE" i="1" dirty="0">
                <a:solidFill>
                  <a:srgbClr val="FF0000"/>
                </a:solidFill>
                <a:latin typeface="Comic Sans MS" panose="030F0902030302020204" pitchFamily="66" charset="0"/>
              </a:rPr>
              <a:t>“fanning out”</a:t>
            </a:r>
            <a:endParaRPr lang="fr-FR" dirty="0">
              <a:solidFill>
                <a:srgbClr val="FF0000"/>
              </a:solidFill>
            </a:endParaRPr>
          </a:p>
        </p:txBody>
      </p:sp>
      <p:sp>
        <p:nvSpPr>
          <p:cNvPr id="2" name="Text Box 5">
            <a:extLst>
              <a:ext uri="{FF2B5EF4-FFF2-40B4-BE49-F238E27FC236}">
                <a16:creationId xmlns:a16="http://schemas.microsoft.com/office/drawing/2014/main" id="{97ECF4B7-E9E2-1464-18CD-EC70BF8FB390}"/>
              </a:ext>
            </a:extLst>
          </p:cNvPr>
          <p:cNvSpPr txBox="1">
            <a:spLocks noChangeArrowheads="1"/>
          </p:cNvSpPr>
          <p:nvPr/>
        </p:nvSpPr>
        <p:spPr bwMode="auto">
          <a:xfrm>
            <a:off x="0" y="231121"/>
            <a:ext cx="7184690" cy="707886"/>
          </a:xfrm>
          <a:prstGeom prst="rect">
            <a:avLst/>
          </a:prstGeom>
          <a:solidFill>
            <a:srgbClr val="0070C0"/>
          </a:solidFill>
          <a:ln w="25400">
            <a:solidFill>
              <a:srgbClr val="FF0000"/>
            </a:solidFill>
            <a:miter lim="800000"/>
            <a:headEnd/>
            <a:tailEn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tabLst>
                <a:tab pos="792163" algn="l"/>
              </a:tabLst>
            </a:pPr>
            <a:r>
              <a:rPr lang="cy-GB" altLang="en-US" sz="2000" b="1" dirty="0">
                <a:solidFill>
                  <a:schemeClr val="bg1"/>
                </a:solidFill>
                <a:latin typeface="Comic Sans MS" panose="030F0902030302020204" pitchFamily="66" charset="0"/>
              </a:rPr>
              <a:t>Pour une même I appliquée à un neurone, le potentiel de membrane (V) sera affecté proportionnellement à R</a:t>
            </a:r>
          </a:p>
        </p:txBody>
      </p:sp>
    </p:spTree>
    <p:extLst>
      <p:ext uri="{BB962C8B-B14F-4D97-AF65-F5344CB8AC3E}">
        <p14:creationId xmlns:p14="http://schemas.microsoft.com/office/powerpoint/2010/main" val="30395781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1C4AECF-8560-F987-A4E3-75B1165624F1}"/>
              </a:ext>
            </a:extLst>
          </p:cNvPr>
          <p:cNvPicPr>
            <a:picLocks noChangeAspect="1"/>
          </p:cNvPicPr>
          <p:nvPr/>
        </p:nvPicPr>
        <p:blipFill>
          <a:blip r:embed="rId3"/>
          <a:stretch>
            <a:fillRect/>
          </a:stretch>
        </p:blipFill>
        <p:spPr>
          <a:xfrm>
            <a:off x="0" y="0"/>
            <a:ext cx="4622639" cy="6858000"/>
          </a:xfrm>
          <a:prstGeom prst="rect">
            <a:avLst/>
          </a:prstGeom>
        </p:spPr>
      </p:pic>
      <p:graphicFrame>
        <p:nvGraphicFramePr>
          <p:cNvPr id="3" name="Graphique 2">
            <a:extLst>
              <a:ext uri="{FF2B5EF4-FFF2-40B4-BE49-F238E27FC236}">
                <a16:creationId xmlns:a16="http://schemas.microsoft.com/office/drawing/2014/main" id="{9CD5FC8A-8C9A-D84E-A7B2-940C039B951D}"/>
              </a:ext>
            </a:extLst>
          </p:cNvPr>
          <p:cNvGraphicFramePr>
            <a:graphicFrameLocks/>
          </p:cNvGraphicFramePr>
          <p:nvPr>
            <p:extLst>
              <p:ext uri="{D42A27DB-BD31-4B8C-83A1-F6EECF244321}">
                <p14:modId xmlns:p14="http://schemas.microsoft.com/office/powerpoint/2010/main" val="4113637761"/>
              </p:ext>
            </p:extLst>
          </p:nvPr>
        </p:nvGraphicFramePr>
        <p:xfrm>
          <a:off x="4622639" y="2618754"/>
          <a:ext cx="4594335" cy="4058891"/>
        </p:xfrm>
        <a:graphic>
          <a:graphicData uri="http://schemas.openxmlformats.org/drawingml/2006/chart">
            <c:chart xmlns:c="http://schemas.openxmlformats.org/drawingml/2006/chart" xmlns:r="http://schemas.openxmlformats.org/officeDocument/2006/relationships" r:id="rId4"/>
          </a:graphicData>
        </a:graphic>
      </p:graphicFrame>
      <p:sp>
        <p:nvSpPr>
          <p:cNvPr id="7" name="ZoneTexte 6">
            <a:extLst>
              <a:ext uri="{FF2B5EF4-FFF2-40B4-BE49-F238E27FC236}">
                <a16:creationId xmlns:a16="http://schemas.microsoft.com/office/drawing/2014/main" id="{7134E08A-9138-F9E0-1CD8-267735D2E893}"/>
              </a:ext>
            </a:extLst>
          </p:cNvPr>
          <p:cNvSpPr txBox="1"/>
          <p:nvPr/>
        </p:nvSpPr>
        <p:spPr>
          <a:xfrm>
            <a:off x="6044950" y="186920"/>
            <a:ext cx="1949450" cy="523220"/>
          </a:xfrm>
          <a:prstGeom prst="rect">
            <a:avLst/>
          </a:prstGeom>
          <a:noFill/>
        </p:spPr>
        <p:txBody>
          <a:bodyPr wrap="square">
            <a:spAutoFit/>
          </a:bodyPr>
          <a:lstStyle/>
          <a:p>
            <a:r>
              <a:rPr lang="fr-FR" sz="2800" dirty="0">
                <a:solidFill>
                  <a:srgbClr val="3333CC"/>
                </a:solidFill>
                <a:latin typeface="ComicSansMS" panose="030F0702030302020204" pitchFamily="66" charset="0"/>
              </a:rPr>
              <a:t>CMT1a</a:t>
            </a:r>
          </a:p>
        </p:txBody>
      </p:sp>
      <p:cxnSp>
        <p:nvCxnSpPr>
          <p:cNvPr id="9" name="Connecteur droit avec flèche 8">
            <a:extLst>
              <a:ext uri="{FF2B5EF4-FFF2-40B4-BE49-F238E27FC236}">
                <a16:creationId xmlns:a16="http://schemas.microsoft.com/office/drawing/2014/main" id="{22A0D976-E397-5E6C-3410-B124A8BC9577}"/>
              </a:ext>
            </a:extLst>
          </p:cNvPr>
          <p:cNvCxnSpPr/>
          <p:nvPr/>
        </p:nvCxnSpPr>
        <p:spPr>
          <a:xfrm flipH="1">
            <a:off x="6248400" y="2413000"/>
            <a:ext cx="241300" cy="5334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175E9F9C-5688-C274-3F17-9E60BB54D141}"/>
              </a:ext>
            </a:extLst>
          </p:cNvPr>
          <p:cNvSpPr txBox="1"/>
          <p:nvPr/>
        </p:nvSpPr>
        <p:spPr>
          <a:xfrm>
            <a:off x="6634537" y="5225989"/>
            <a:ext cx="2610741" cy="369332"/>
          </a:xfrm>
          <a:prstGeom prst="rect">
            <a:avLst/>
          </a:prstGeom>
          <a:noFill/>
        </p:spPr>
        <p:txBody>
          <a:bodyPr wrap="square">
            <a:spAutoFit/>
          </a:bodyPr>
          <a:lstStyle/>
          <a:p>
            <a:pPr algn="ctr"/>
            <a:r>
              <a:rPr lang="nl-BE" i="1" dirty="0">
                <a:solidFill>
                  <a:srgbClr val="FF0000"/>
                </a:solidFill>
                <a:latin typeface="Comic Sans MS" panose="030F0902030302020204" pitchFamily="66" charset="0"/>
              </a:rPr>
              <a:t>“fanning out”</a:t>
            </a:r>
            <a:endParaRPr lang="fr-FR" dirty="0">
              <a:solidFill>
                <a:srgbClr val="FF0000"/>
              </a:solidFill>
            </a:endParaRPr>
          </a:p>
        </p:txBody>
      </p:sp>
      <p:sp>
        <p:nvSpPr>
          <p:cNvPr id="12" name="ZoneTexte 11">
            <a:extLst>
              <a:ext uri="{FF2B5EF4-FFF2-40B4-BE49-F238E27FC236}">
                <a16:creationId xmlns:a16="http://schemas.microsoft.com/office/drawing/2014/main" id="{CA3A1929-3AEB-75DA-CFCC-0981D31084A2}"/>
              </a:ext>
            </a:extLst>
          </p:cNvPr>
          <p:cNvSpPr txBox="1"/>
          <p:nvPr/>
        </p:nvSpPr>
        <p:spPr>
          <a:xfrm>
            <a:off x="6553468" y="2083045"/>
            <a:ext cx="2881865" cy="861774"/>
          </a:xfrm>
          <a:prstGeom prst="rect">
            <a:avLst/>
          </a:prstGeom>
          <a:noFill/>
        </p:spPr>
        <p:txBody>
          <a:bodyPr wrap="square">
            <a:spAutoFit/>
          </a:bodyPr>
          <a:lstStyle/>
          <a:p>
            <a:r>
              <a:rPr lang="nl-BE" b="1" dirty="0">
                <a:solidFill>
                  <a:srgbClr val="00B050"/>
                </a:solidFill>
                <a:latin typeface="Comic Sans MS" panose="030F0902030302020204" pitchFamily="66" charset="0"/>
              </a:rPr>
              <a:t>K</a:t>
            </a:r>
            <a:r>
              <a:rPr lang="nl-BE" b="1" baseline="-25000" dirty="0">
                <a:solidFill>
                  <a:srgbClr val="00B050"/>
                </a:solidFill>
                <a:latin typeface="Comic Sans MS" panose="030F0902030302020204" pitchFamily="66" charset="0"/>
              </a:rPr>
              <a:t>f</a:t>
            </a:r>
            <a:r>
              <a:rPr lang="nl-BE" b="1" dirty="0">
                <a:solidFill>
                  <a:srgbClr val="00B050"/>
                </a:solidFill>
                <a:latin typeface="Comic Sans MS" panose="030F0902030302020204" pitchFamily="66" charset="0"/>
              </a:rPr>
              <a:t> </a:t>
            </a:r>
            <a:r>
              <a:rPr lang="nl-BE" sz="1600" b="1" dirty="0">
                <a:latin typeface="Comic Sans MS" panose="030F0902030302020204" pitchFamily="66" charset="0"/>
              </a:rPr>
              <a:t>juxta-paranoeud </a:t>
            </a:r>
            <a:br>
              <a:rPr lang="nl-BE" sz="1600" b="1" dirty="0">
                <a:latin typeface="Comic Sans MS" panose="030F0902030302020204" pitchFamily="66" charset="0"/>
              </a:rPr>
            </a:br>
            <a:r>
              <a:rPr lang="nl-BE" sz="1600" b="1" dirty="0">
                <a:latin typeface="Comic Sans MS" panose="030F0902030302020204" pitchFamily="66" charset="0"/>
              </a:rPr>
              <a:t>-&gt; noeud (démyélinisation</a:t>
            </a:r>
            <a:br>
              <a:rPr lang="nl-BE" sz="1600" b="1" dirty="0">
                <a:latin typeface="Comic Sans MS" panose="030F0902030302020204" pitchFamily="66" charset="0"/>
              </a:rPr>
            </a:br>
            <a:r>
              <a:rPr lang="nl-BE" sz="1600" b="1" dirty="0">
                <a:latin typeface="Comic Sans MS" panose="030F0902030302020204" pitchFamily="66" charset="0"/>
              </a:rPr>
              <a:t>juxta-paranodale)</a:t>
            </a:r>
            <a:endParaRPr lang="fr-FR" sz="1600" b="1" dirty="0"/>
          </a:p>
        </p:txBody>
      </p:sp>
      <p:pic>
        <p:nvPicPr>
          <p:cNvPr id="13" name="Image 12">
            <a:extLst>
              <a:ext uri="{FF2B5EF4-FFF2-40B4-BE49-F238E27FC236}">
                <a16:creationId xmlns:a16="http://schemas.microsoft.com/office/drawing/2014/main" id="{2B6C8229-8167-0990-3EA2-FF3D1D25446C}"/>
              </a:ext>
            </a:extLst>
          </p:cNvPr>
          <p:cNvPicPr>
            <a:picLocks noChangeAspect="1"/>
          </p:cNvPicPr>
          <p:nvPr/>
        </p:nvPicPr>
        <p:blipFill>
          <a:blip r:embed="rId5"/>
          <a:stretch>
            <a:fillRect/>
          </a:stretch>
        </p:blipFill>
        <p:spPr>
          <a:xfrm>
            <a:off x="4666682" y="794345"/>
            <a:ext cx="4477372" cy="1123355"/>
          </a:xfrm>
          <a:prstGeom prst="rect">
            <a:avLst/>
          </a:prstGeom>
        </p:spPr>
      </p:pic>
      <p:cxnSp>
        <p:nvCxnSpPr>
          <p:cNvPr id="5" name="Connecteur droit avec flèche 4">
            <a:extLst>
              <a:ext uri="{FF2B5EF4-FFF2-40B4-BE49-F238E27FC236}">
                <a16:creationId xmlns:a16="http://schemas.microsoft.com/office/drawing/2014/main" id="{E630BF5F-9538-EDFF-95A5-465BC005FC1C}"/>
              </a:ext>
            </a:extLst>
          </p:cNvPr>
          <p:cNvCxnSpPr>
            <a:cxnSpLocks/>
          </p:cNvCxnSpPr>
          <p:nvPr/>
        </p:nvCxnSpPr>
        <p:spPr>
          <a:xfrm>
            <a:off x="3325091" y="3429000"/>
            <a:ext cx="0" cy="72009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2CE43C0F-4B1B-F18B-82A2-AD48128AC5FA}"/>
              </a:ext>
            </a:extLst>
          </p:cNvPr>
          <p:cNvCxnSpPr>
            <a:cxnSpLocks/>
          </p:cNvCxnSpPr>
          <p:nvPr/>
        </p:nvCxnSpPr>
        <p:spPr>
          <a:xfrm flipH="1">
            <a:off x="2827297" y="2353362"/>
            <a:ext cx="527555" cy="20344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863D804C-39D7-35E4-731A-B62154584DED}"/>
              </a:ext>
            </a:extLst>
          </p:cNvPr>
          <p:cNvCxnSpPr>
            <a:cxnSpLocks/>
          </p:cNvCxnSpPr>
          <p:nvPr/>
        </p:nvCxnSpPr>
        <p:spPr>
          <a:xfrm flipH="1">
            <a:off x="2848922" y="4546476"/>
            <a:ext cx="527555" cy="20344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FF9C5B95-A6AE-D4EE-D0A3-EA9E5C2A6B8E}"/>
              </a:ext>
            </a:extLst>
          </p:cNvPr>
          <p:cNvCxnSpPr>
            <a:cxnSpLocks/>
          </p:cNvCxnSpPr>
          <p:nvPr/>
        </p:nvCxnSpPr>
        <p:spPr>
          <a:xfrm flipH="1">
            <a:off x="695606" y="4546476"/>
            <a:ext cx="527555" cy="20344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7742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4">
            <a:extLst>
              <a:ext uri="{FF2B5EF4-FFF2-40B4-BE49-F238E27FC236}">
                <a16:creationId xmlns:a16="http://schemas.microsoft.com/office/drawing/2014/main" id="{F9616B25-D66C-2830-C59C-E968C84474AA}"/>
              </a:ext>
            </a:extLst>
          </p:cNvPr>
          <p:cNvGraphicFramePr>
            <a:graphicFrameLocks noGrp="1"/>
          </p:cNvGraphicFramePr>
          <p:nvPr/>
        </p:nvGraphicFramePr>
        <p:xfrm>
          <a:off x="1" y="133532"/>
          <a:ext cx="9144000" cy="6593840"/>
        </p:xfrm>
        <a:graphic>
          <a:graphicData uri="http://schemas.openxmlformats.org/drawingml/2006/table">
            <a:tbl>
              <a:tblPr firstRow="1" bandRow="1">
                <a:tableStyleId>{5C22544A-7EE6-4342-B048-85BDC9FD1C3A}</a:tableStyleId>
              </a:tblPr>
              <a:tblGrid>
                <a:gridCol w="1549570">
                  <a:extLst>
                    <a:ext uri="{9D8B030D-6E8A-4147-A177-3AD203B41FA5}">
                      <a16:colId xmlns:a16="http://schemas.microsoft.com/office/drawing/2014/main" val="2289107286"/>
                    </a:ext>
                  </a:extLst>
                </a:gridCol>
                <a:gridCol w="2853499">
                  <a:extLst>
                    <a:ext uri="{9D8B030D-6E8A-4147-A177-3AD203B41FA5}">
                      <a16:colId xmlns:a16="http://schemas.microsoft.com/office/drawing/2014/main" val="2048414175"/>
                    </a:ext>
                  </a:extLst>
                </a:gridCol>
                <a:gridCol w="2290205">
                  <a:extLst>
                    <a:ext uri="{9D8B030D-6E8A-4147-A177-3AD203B41FA5}">
                      <a16:colId xmlns:a16="http://schemas.microsoft.com/office/drawing/2014/main" val="1147024565"/>
                    </a:ext>
                  </a:extLst>
                </a:gridCol>
                <a:gridCol w="2450726">
                  <a:extLst>
                    <a:ext uri="{9D8B030D-6E8A-4147-A177-3AD203B41FA5}">
                      <a16:colId xmlns:a16="http://schemas.microsoft.com/office/drawing/2014/main" val="3579153222"/>
                    </a:ext>
                  </a:extLst>
                </a:gridCol>
              </a:tblGrid>
              <a:tr h="370840">
                <a:tc rowSpan="2">
                  <a:txBody>
                    <a:bodyPr/>
                    <a:lstStyle/>
                    <a:p>
                      <a:endParaRPr lang="fr-FR"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err="1"/>
                        <a:t>Δ</a:t>
                      </a:r>
                      <a:r>
                        <a:rPr lang="fr-FR" dirty="0"/>
                        <a:t> propriétés passives</a:t>
                      </a:r>
                    </a:p>
                  </a:txBody>
                  <a:tcPr/>
                </a:tc>
                <a:tc gridSpan="2">
                  <a:txBody>
                    <a:bodyPr/>
                    <a:lstStyle/>
                    <a:p>
                      <a:pPr algn="ctr"/>
                      <a:r>
                        <a:rPr lang="fr-FR" dirty="0" err="1"/>
                        <a:t>Δ</a:t>
                      </a:r>
                      <a:r>
                        <a:rPr lang="fr-FR" dirty="0"/>
                        <a:t> propriétés actives</a:t>
                      </a:r>
                    </a:p>
                  </a:txBody>
                  <a:tcPr/>
                </a:tc>
                <a:tc hMerge="1">
                  <a:txBody>
                    <a:bodyPr/>
                    <a:lstStyle/>
                    <a:p>
                      <a:endParaRPr lang="fr-FR" dirty="0"/>
                    </a:p>
                  </a:txBody>
                  <a:tcPr/>
                </a:tc>
                <a:extLst>
                  <a:ext uri="{0D108BD9-81ED-4DB2-BD59-A6C34878D82A}">
                    <a16:rowId xmlns:a16="http://schemas.microsoft.com/office/drawing/2014/main" val="138688950"/>
                  </a:ext>
                </a:extLst>
              </a:tr>
              <a:tr h="370840">
                <a:tc vMerge="1">
                  <a:txBody>
                    <a:bodyPr/>
                    <a:lstStyle/>
                    <a:p>
                      <a:endParaRPr lang="fr-FR" dirty="0"/>
                    </a:p>
                  </a:txBody>
                  <a:tcPr>
                    <a:noFill/>
                  </a:tcPr>
                </a:tc>
                <a:tc>
                  <a:txBody>
                    <a:bodyPr/>
                    <a:lstStyle/>
                    <a:p>
                      <a:r>
                        <a:rPr lang="fr-FR" dirty="0"/>
                        <a:t>Démyélinisation</a:t>
                      </a:r>
                      <a:br>
                        <a:rPr lang="fr-FR" dirty="0"/>
                      </a:br>
                      <a:r>
                        <a:rPr lang="fr-FR" dirty="0"/>
                        <a:t>Capacité nodale augmentée</a:t>
                      </a:r>
                    </a:p>
                  </a:txBody>
                  <a:tcPr>
                    <a:solidFill>
                      <a:srgbClr val="FFFF00"/>
                    </a:solidFill>
                  </a:tcPr>
                </a:tc>
                <a:tc>
                  <a:txBody>
                    <a:bodyPr/>
                    <a:lstStyle/>
                    <a:p>
                      <a:r>
                        <a:rPr lang="fr-FR" dirty="0"/>
                        <a:t>Dépolarisation</a:t>
                      </a:r>
                    </a:p>
                  </a:txBody>
                  <a:tcPr>
                    <a:solidFill>
                      <a:srgbClr val="FFFF00"/>
                    </a:solidFill>
                  </a:tcPr>
                </a:tc>
                <a:tc>
                  <a:txBody>
                    <a:bodyPr/>
                    <a:lstStyle/>
                    <a:p>
                      <a:r>
                        <a:rPr lang="fr-FR" dirty="0"/>
                        <a:t>Hyperpolarisation</a:t>
                      </a:r>
                    </a:p>
                  </a:txBody>
                  <a:tcPr>
                    <a:solidFill>
                      <a:srgbClr val="FFFF00"/>
                    </a:solidFill>
                  </a:tcPr>
                </a:tc>
                <a:extLst>
                  <a:ext uri="{0D108BD9-81ED-4DB2-BD59-A6C34878D82A}">
                    <a16:rowId xmlns:a16="http://schemas.microsoft.com/office/drawing/2014/main" val="4015647301"/>
                  </a:ext>
                </a:extLst>
              </a:tr>
              <a:tr h="370840">
                <a:tc>
                  <a:txBody>
                    <a:bodyPr/>
                    <a:lstStyle/>
                    <a:p>
                      <a:pPr marL="0" algn="l" defTabSz="914400" rtl="0" eaLnBrk="1" latinLnBrk="0" hangingPunct="1"/>
                      <a:r>
                        <a:rPr lang="fr-FR" sz="1800" kern="1200" dirty="0">
                          <a:solidFill>
                            <a:schemeClr val="dk1"/>
                          </a:solidFill>
                          <a:latin typeface="+mn-lt"/>
                          <a:ea typeface="+mn-ea"/>
                          <a:cs typeface="+mn-cs"/>
                        </a:rPr>
                        <a:t>Rhéobase</a:t>
                      </a:r>
                    </a:p>
                  </a:txBody>
                  <a:tcPr>
                    <a:solidFill>
                      <a:srgbClr val="FFFF00"/>
                    </a:solidFill>
                  </a:tcPr>
                </a:tc>
                <a:tc>
                  <a:txBody>
                    <a:bodyPr/>
                    <a:lstStyle/>
                    <a:p>
                      <a:r>
                        <a:rPr lang="fr-FR" b="1" dirty="0">
                          <a:solidFill>
                            <a:srgbClr val="FF0000"/>
                          </a:solidFill>
                        </a:rPr>
                        <a:t>A</a:t>
                      </a:r>
                      <a:r>
                        <a:rPr lang="fr-FR" dirty="0"/>
                        <a:t>ugmentée </a:t>
                      </a:r>
                    </a:p>
                  </a:txBody>
                  <a:tcPr>
                    <a:solidFill>
                      <a:schemeClr val="accent4">
                        <a:lumMod val="20000"/>
                        <a:lumOff val="80000"/>
                      </a:schemeClr>
                    </a:solidFill>
                  </a:tcPr>
                </a:tc>
                <a:tc>
                  <a:txBody>
                    <a:bodyPr/>
                    <a:lstStyle/>
                    <a:p>
                      <a:r>
                        <a:rPr lang="fr-FR" sz="1800" b="1" kern="1200" dirty="0">
                          <a:solidFill>
                            <a:srgbClr val="FF0000"/>
                          </a:solidFill>
                          <a:latin typeface="+mn-lt"/>
                          <a:ea typeface="+mn-ea"/>
                          <a:cs typeface="+mn-cs"/>
                        </a:rPr>
                        <a:t>R</a:t>
                      </a:r>
                      <a:r>
                        <a:rPr lang="fr-FR" sz="1800" kern="1200" dirty="0">
                          <a:solidFill>
                            <a:schemeClr val="dk1"/>
                          </a:solidFill>
                          <a:latin typeface="+mn-lt"/>
                          <a:ea typeface="+mn-ea"/>
                          <a:cs typeface="+mn-cs"/>
                        </a:rPr>
                        <a:t>éduite</a:t>
                      </a:r>
                    </a:p>
                  </a:txBody>
                  <a:tcPr>
                    <a:solidFill>
                      <a:schemeClr val="accent4">
                        <a:lumMod val="20000"/>
                        <a:lumOff val="80000"/>
                      </a:schemeClr>
                    </a:solidFill>
                  </a:tcPr>
                </a:tc>
                <a:tc>
                  <a:txBody>
                    <a:bodyPr/>
                    <a:lstStyle/>
                    <a:p>
                      <a:r>
                        <a:rPr lang="fr-FR" sz="1800" b="1" kern="1200" dirty="0">
                          <a:solidFill>
                            <a:srgbClr val="FF0000"/>
                          </a:solidFill>
                          <a:latin typeface="+mn-lt"/>
                          <a:ea typeface="+mn-ea"/>
                          <a:cs typeface="+mn-cs"/>
                        </a:rPr>
                        <a:t>A</a:t>
                      </a:r>
                      <a:r>
                        <a:rPr lang="fr-FR" sz="1800" kern="1200" dirty="0">
                          <a:solidFill>
                            <a:schemeClr val="dk1"/>
                          </a:solidFill>
                          <a:latin typeface="+mn-lt"/>
                          <a:ea typeface="+mn-ea"/>
                          <a:cs typeface="+mn-cs"/>
                        </a:rPr>
                        <a:t>ugmentée</a:t>
                      </a:r>
                    </a:p>
                  </a:txBody>
                  <a:tcPr>
                    <a:solidFill>
                      <a:schemeClr val="accent4">
                        <a:lumMod val="20000"/>
                        <a:lumOff val="80000"/>
                      </a:schemeClr>
                    </a:solidFill>
                  </a:tcPr>
                </a:tc>
                <a:extLst>
                  <a:ext uri="{0D108BD9-81ED-4DB2-BD59-A6C34878D82A}">
                    <a16:rowId xmlns:a16="http://schemas.microsoft.com/office/drawing/2014/main" val="382310206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Chronaxie</a:t>
                      </a:r>
                    </a:p>
                  </a:txBody>
                  <a:tcPr>
                    <a:solidFill>
                      <a:schemeClr val="accent4">
                        <a:lumMod val="20000"/>
                        <a:lumOff val="80000"/>
                      </a:schemeClr>
                    </a:solidFill>
                  </a:tcPr>
                </a:tc>
                <a:tc>
                  <a:txBody>
                    <a:bodyPr/>
                    <a:lstStyle/>
                    <a:p>
                      <a:endParaRPr lang="fr-FR" dirty="0"/>
                    </a:p>
                  </a:txBody>
                  <a:tcPr>
                    <a:solidFill>
                      <a:schemeClr val="accent4">
                        <a:lumMod val="20000"/>
                        <a:lumOff val="80000"/>
                      </a:schemeClr>
                    </a:solidFill>
                  </a:tcPr>
                </a:tc>
                <a:tc>
                  <a:txBody>
                    <a:bodyPr/>
                    <a:lstStyle/>
                    <a:p>
                      <a:r>
                        <a:rPr lang="fr-FR" dirty="0"/>
                        <a:t>Augmentée </a:t>
                      </a:r>
                      <a:br>
                        <a:rPr lang="fr-FR" dirty="0"/>
                      </a:br>
                      <a:r>
                        <a:rPr lang="fr-FR" dirty="0"/>
                        <a:t>Courant </a:t>
                      </a:r>
                      <a:r>
                        <a:rPr lang="fr-FR" b="1" dirty="0">
                          <a:solidFill>
                            <a:srgbClr val="00B050"/>
                          </a:solidFill>
                        </a:rPr>
                        <a:t>Na</a:t>
                      </a:r>
                      <a:r>
                        <a:rPr lang="fr-FR" b="1" baseline="-25000" dirty="0">
                          <a:solidFill>
                            <a:srgbClr val="00B050"/>
                          </a:solidFill>
                        </a:rPr>
                        <a:t>p </a:t>
                      </a:r>
                      <a:r>
                        <a:rPr lang="fr-FR" b="1" dirty="0">
                          <a:solidFill>
                            <a:srgbClr val="FF0000"/>
                          </a:solidFill>
                        </a:rPr>
                        <a:t>+</a:t>
                      </a:r>
                      <a:endParaRPr lang="fr-FR" b="1" baseline="-25000" dirty="0">
                        <a:solidFill>
                          <a:srgbClr val="FF0000"/>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Réduite </a:t>
                      </a:r>
                      <a:br>
                        <a:rPr lang="fr-FR" dirty="0"/>
                      </a:br>
                      <a:r>
                        <a:rPr lang="fr-FR" dirty="0"/>
                        <a:t>Courant </a:t>
                      </a:r>
                      <a:r>
                        <a:rPr lang="fr-FR" b="1" dirty="0">
                          <a:solidFill>
                            <a:srgbClr val="00B050"/>
                          </a:solidFill>
                        </a:rPr>
                        <a:t>Na</a:t>
                      </a:r>
                      <a:r>
                        <a:rPr lang="fr-FR" b="1" baseline="-25000" dirty="0">
                          <a:solidFill>
                            <a:srgbClr val="00B050"/>
                          </a:solidFill>
                        </a:rPr>
                        <a:t>p </a:t>
                      </a:r>
                      <a:r>
                        <a:rPr lang="fr-FR" b="1" dirty="0">
                          <a:solidFill>
                            <a:srgbClr val="FF0000"/>
                          </a:solidFill>
                        </a:rPr>
                        <a:t>-</a:t>
                      </a:r>
                      <a:endParaRPr lang="fr-FR" b="1" baseline="-25000" dirty="0">
                        <a:solidFill>
                          <a:srgbClr val="FF0000"/>
                        </a:solidFill>
                      </a:endParaRPr>
                    </a:p>
                  </a:txBody>
                  <a:tcPr>
                    <a:solidFill>
                      <a:schemeClr val="accent4">
                        <a:lumMod val="20000"/>
                        <a:lumOff val="80000"/>
                      </a:schemeClr>
                    </a:solidFill>
                  </a:tcPr>
                </a:tc>
                <a:extLst>
                  <a:ext uri="{0D108BD9-81ED-4DB2-BD59-A6C34878D82A}">
                    <a16:rowId xmlns:a16="http://schemas.microsoft.com/office/drawing/2014/main" val="1914683909"/>
                  </a:ext>
                </a:extLst>
              </a:tr>
              <a:tr h="370840">
                <a:tc>
                  <a:txBody>
                    <a:bodyPr/>
                    <a:lstStyle/>
                    <a:p>
                      <a:r>
                        <a:rPr lang="fr-FR" dirty="0"/>
                        <a:t>Période </a:t>
                      </a:r>
                    </a:p>
                    <a:p>
                      <a:r>
                        <a:rPr lang="fr-FR" dirty="0"/>
                        <a:t>réfractaire</a:t>
                      </a:r>
                    </a:p>
                  </a:txBody>
                  <a:tcPr>
                    <a:solidFill>
                      <a:srgbClr val="FFFF00"/>
                    </a:solidFill>
                  </a:tcPr>
                </a:tc>
                <a:tc>
                  <a:txBody>
                    <a:bodyPr/>
                    <a:lstStyle/>
                    <a:p>
                      <a:r>
                        <a:rPr lang="fr-FR" b="1" dirty="0">
                          <a:solidFill>
                            <a:srgbClr val="FF0000"/>
                          </a:solidFill>
                        </a:rPr>
                        <a:t>R</a:t>
                      </a:r>
                      <a:r>
                        <a:rPr lang="fr-FR" dirty="0"/>
                        <a:t>éduite</a:t>
                      </a:r>
                    </a:p>
                  </a:txBody>
                  <a:tcPr>
                    <a:solidFill>
                      <a:schemeClr val="accent5">
                        <a:lumMod val="20000"/>
                        <a:lumOff val="80000"/>
                      </a:schemeClr>
                    </a:solidFill>
                  </a:tcPr>
                </a:tc>
                <a:tc>
                  <a:txBody>
                    <a:bodyPr/>
                    <a:lstStyle/>
                    <a:p>
                      <a:r>
                        <a:rPr lang="fr-FR" b="1" dirty="0">
                          <a:solidFill>
                            <a:srgbClr val="FF0000"/>
                          </a:solidFill>
                        </a:rPr>
                        <a:t>A</a:t>
                      </a:r>
                      <a:r>
                        <a:rPr lang="fr-FR" dirty="0"/>
                        <a:t>ugmentée</a:t>
                      </a:r>
                      <a:br>
                        <a:rPr lang="fr-FR" dirty="0"/>
                      </a:br>
                      <a:r>
                        <a:rPr lang="fr-FR" dirty="0"/>
                        <a:t>inactivation </a:t>
                      </a:r>
                      <a:br>
                        <a:rPr lang="fr-FR" dirty="0"/>
                      </a:br>
                      <a:r>
                        <a:rPr lang="fr-FR" dirty="0"/>
                        <a:t>des </a:t>
                      </a:r>
                      <a:r>
                        <a:rPr lang="fr-FR" b="1" dirty="0">
                          <a:solidFill>
                            <a:srgbClr val="00B050"/>
                          </a:solidFill>
                        </a:rPr>
                        <a:t>Na</a:t>
                      </a:r>
                      <a:r>
                        <a:rPr lang="fr-FR" b="1" baseline="-25000" dirty="0">
                          <a:solidFill>
                            <a:srgbClr val="00B050"/>
                          </a:solidFill>
                        </a:rPr>
                        <a:t>t</a:t>
                      </a:r>
                      <a:r>
                        <a:rPr lang="fr-FR" dirty="0"/>
                        <a:t> </a:t>
                      </a:r>
                      <a:r>
                        <a:rPr lang="fr-FR" b="1" dirty="0">
                          <a:solidFill>
                            <a:srgbClr val="FF0000"/>
                          </a:solidFill>
                        </a:rPr>
                        <a:t>+</a:t>
                      </a:r>
                      <a:r>
                        <a:rPr lang="fr-FR" dirty="0"/>
                        <a:t> </a:t>
                      </a: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rgbClr val="FF0000"/>
                          </a:solidFill>
                        </a:rPr>
                        <a:t>R</a:t>
                      </a:r>
                      <a:r>
                        <a:rPr lang="fr-FR" dirty="0"/>
                        <a:t>éduite</a:t>
                      </a:r>
                      <a:br>
                        <a:rPr lang="fr-FR" dirty="0"/>
                      </a:br>
                      <a:r>
                        <a:rPr lang="fr-FR" dirty="0"/>
                        <a:t>inactivation </a:t>
                      </a:r>
                      <a:br>
                        <a:rPr lang="fr-FR" dirty="0"/>
                      </a:br>
                      <a:r>
                        <a:rPr lang="fr-FR" dirty="0"/>
                        <a:t>des </a:t>
                      </a:r>
                      <a:r>
                        <a:rPr lang="fr-FR" b="1" dirty="0">
                          <a:solidFill>
                            <a:srgbClr val="00B050"/>
                          </a:solidFill>
                        </a:rPr>
                        <a:t>Na</a:t>
                      </a:r>
                      <a:r>
                        <a:rPr lang="fr-FR" b="1" baseline="-25000" dirty="0">
                          <a:solidFill>
                            <a:srgbClr val="00B050"/>
                          </a:solidFill>
                        </a:rPr>
                        <a:t>t</a:t>
                      </a:r>
                      <a:r>
                        <a:rPr lang="fr-FR" dirty="0"/>
                        <a:t> </a:t>
                      </a:r>
                      <a:r>
                        <a:rPr lang="fr-FR" b="1" dirty="0">
                          <a:solidFill>
                            <a:srgbClr val="FF0000"/>
                          </a:solidFill>
                        </a:rPr>
                        <a:t>-</a:t>
                      </a:r>
                      <a:r>
                        <a:rPr lang="fr-FR" dirty="0"/>
                        <a:t> </a:t>
                      </a:r>
                    </a:p>
                  </a:txBody>
                  <a:tcPr>
                    <a:solidFill>
                      <a:schemeClr val="accent5">
                        <a:lumMod val="20000"/>
                        <a:lumOff val="80000"/>
                      </a:schemeClr>
                    </a:solidFill>
                  </a:tcPr>
                </a:tc>
                <a:extLst>
                  <a:ext uri="{0D108BD9-81ED-4DB2-BD59-A6C34878D82A}">
                    <a16:rowId xmlns:a16="http://schemas.microsoft.com/office/drawing/2014/main" val="734507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Période</a:t>
                      </a:r>
                      <a:br>
                        <a:rPr lang="fr-FR" dirty="0"/>
                      </a:br>
                      <a:r>
                        <a:rPr lang="fr-FR" dirty="0"/>
                        <a:t>supernormale</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rgbClr val="FF0000"/>
                          </a:solidFill>
                        </a:rPr>
                        <a:t>R</a:t>
                      </a:r>
                      <a:r>
                        <a:rPr lang="fr-FR" dirty="0"/>
                        <a:t>éduite</a:t>
                      </a:r>
                    </a:p>
                  </a:txBody>
                  <a:tcPr>
                    <a:solidFill>
                      <a:schemeClr val="accent5">
                        <a:lumMod val="20000"/>
                        <a:lumOff val="80000"/>
                      </a:schemeClr>
                    </a:solidFill>
                  </a:tcPr>
                </a:tc>
                <a:tc>
                  <a:txBody>
                    <a:bodyPr/>
                    <a:lstStyle/>
                    <a:p>
                      <a:r>
                        <a:rPr lang="fr-FR" b="1" dirty="0">
                          <a:solidFill>
                            <a:srgbClr val="FF0000"/>
                          </a:solidFill>
                        </a:rPr>
                        <a:t>R</a:t>
                      </a:r>
                      <a:r>
                        <a:rPr lang="fr-FR" dirty="0"/>
                        <a:t>éduite</a:t>
                      </a:r>
                    </a:p>
                    <a:p>
                      <a:r>
                        <a:rPr lang="fr-FR" dirty="0"/>
                        <a:t>Ouverture des </a:t>
                      </a:r>
                      <a:r>
                        <a:rPr lang="fr-FR" b="1" dirty="0">
                          <a:solidFill>
                            <a:srgbClr val="00B050"/>
                          </a:solidFill>
                        </a:rPr>
                        <a:t>K</a:t>
                      </a:r>
                      <a:r>
                        <a:rPr lang="fr-FR" b="1" baseline="-25000" dirty="0">
                          <a:solidFill>
                            <a:srgbClr val="00B050"/>
                          </a:solidFill>
                        </a:rPr>
                        <a:t>f</a:t>
                      </a:r>
                    </a:p>
                  </a:txBody>
                  <a:tcPr>
                    <a:solidFill>
                      <a:schemeClr val="accent5">
                        <a:lumMod val="20000"/>
                        <a:lumOff val="80000"/>
                      </a:schemeClr>
                    </a:solidFill>
                  </a:tcPr>
                </a:tc>
                <a:tc>
                  <a:txBody>
                    <a:bodyPr/>
                    <a:lstStyle/>
                    <a:p>
                      <a:r>
                        <a:rPr lang="fr-FR" b="1" dirty="0">
                          <a:solidFill>
                            <a:srgbClr val="FF0000"/>
                          </a:solidFill>
                        </a:rPr>
                        <a:t>A</a:t>
                      </a:r>
                      <a:r>
                        <a:rPr lang="fr-FR" dirty="0"/>
                        <a:t>ugmentée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Fermeture des </a:t>
                      </a:r>
                      <a:r>
                        <a:rPr lang="fr-FR" b="1" dirty="0">
                          <a:solidFill>
                            <a:srgbClr val="00B050"/>
                          </a:solidFill>
                        </a:rPr>
                        <a:t>K</a:t>
                      </a:r>
                      <a:r>
                        <a:rPr lang="fr-FR" b="1" baseline="-25000" dirty="0">
                          <a:solidFill>
                            <a:srgbClr val="00B050"/>
                          </a:solidFill>
                        </a:rPr>
                        <a:t>f</a:t>
                      </a:r>
                    </a:p>
                  </a:txBody>
                  <a:tcPr>
                    <a:solidFill>
                      <a:schemeClr val="accent5">
                        <a:lumMod val="20000"/>
                        <a:lumOff val="80000"/>
                      </a:schemeClr>
                    </a:solidFill>
                  </a:tcPr>
                </a:tc>
                <a:extLst>
                  <a:ext uri="{0D108BD9-81ED-4DB2-BD59-A6C34878D82A}">
                    <a16:rowId xmlns:a16="http://schemas.microsoft.com/office/drawing/2014/main" val="1119092223"/>
                  </a:ext>
                </a:extLst>
              </a:tr>
              <a:tr h="370840">
                <a:tc>
                  <a:txBody>
                    <a:bodyPr/>
                    <a:lstStyle/>
                    <a:p>
                      <a:r>
                        <a:rPr lang="fr-FR" dirty="0"/>
                        <a:t>Courbes S-R</a:t>
                      </a:r>
                      <a:br>
                        <a:rPr lang="fr-FR" dirty="0"/>
                      </a:br>
                      <a:r>
                        <a:rPr lang="fr-FR" dirty="0"/>
                        <a:t>(&amp; iMAX)</a:t>
                      </a:r>
                    </a:p>
                  </a:txBody>
                  <a:tcPr>
                    <a:solidFill>
                      <a:schemeClr val="accent6">
                        <a:lumMod val="20000"/>
                        <a:lumOff val="80000"/>
                      </a:schemeClr>
                    </a:solidFill>
                  </a:tcPr>
                </a:tc>
                <a:tc>
                  <a:txBody>
                    <a:bodyPr/>
                    <a:lstStyle/>
                    <a:p>
                      <a:r>
                        <a:rPr lang="fr-FR" dirty="0"/>
                        <a:t>Déplacées à droite</a:t>
                      </a:r>
                      <a:br>
                        <a:rPr lang="fr-FR" dirty="0"/>
                      </a:br>
                      <a:r>
                        <a:rPr lang="fr-FR" dirty="0"/>
                        <a:t>pente réduite</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Déplacées à gauche</a:t>
                      </a:r>
                      <a:br>
                        <a:rPr lang="fr-FR" dirty="0"/>
                      </a:br>
                      <a:r>
                        <a:rPr lang="fr-FR" dirty="0"/>
                        <a:t>Pente + raide</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Déplacées à droite</a:t>
                      </a:r>
                      <a:br>
                        <a:rPr lang="fr-FR" dirty="0"/>
                      </a:br>
                      <a:r>
                        <a:rPr lang="fr-FR" dirty="0"/>
                        <a:t>Pente réduite</a:t>
                      </a:r>
                    </a:p>
                  </a:txBody>
                  <a:tcPr>
                    <a:solidFill>
                      <a:schemeClr val="accent6">
                        <a:lumMod val="20000"/>
                        <a:lumOff val="80000"/>
                      </a:schemeClr>
                    </a:solidFill>
                  </a:tcPr>
                </a:tc>
                <a:extLst>
                  <a:ext uri="{0D108BD9-81ED-4DB2-BD59-A6C34878D82A}">
                    <a16:rowId xmlns:a16="http://schemas.microsoft.com/office/drawing/2014/main" val="496231313"/>
                  </a:ext>
                </a:extLst>
              </a:tr>
              <a:tr h="370840">
                <a:tc>
                  <a:txBody>
                    <a:bodyPr/>
                    <a:lstStyle/>
                    <a:p>
                      <a:r>
                        <a:rPr lang="fr-FR" dirty="0"/>
                        <a:t>Poursuite de seuil</a:t>
                      </a:r>
                    </a:p>
                  </a:txBody>
                  <a:tcPr>
                    <a:solidFill>
                      <a:schemeClr val="accent2">
                        <a:lumMod val="20000"/>
                        <a:lumOff val="80000"/>
                      </a:schemeClr>
                    </a:solidFill>
                  </a:tcPr>
                </a:tc>
                <a:tc>
                  <a:txBody>
                    <a:bodyPr/>
                    <a:lstStyle/>
                    <a:p>
                      <a:endParaRPr lang="fr-FR" dirty="0"/>
                    </a:p>
                  </a:txBody>
                  <a:tcPr>
                    <a:solidFill>
                      <a:schemeClr val="accent2">
                        <a:lumMod val="20000"/>
                        <a:lumOff val="80000"/>
                      </a:schemeClr>
                    </a:solidFill>
                  </a:tcPr>
                </a:tc>
                <a:tc>
                  <a:txBody>
                    <a:bodyPr/>
                    <a:lstStyle/>
                    <a:p>
                      <a:r>
                        <a:rPr lang="fr-FR" i="1" dirty="0"/>
                        <a:t>Fanning in (</a:t>
                      </a:r>
                      <a:r>
                        <a:rPr lang="fr-FR" i="0" dirty="0"/>
                        <a:t>Ohm)</a:t>
                      </a:r>
                      <a:endParaRPr lang="fr-FR" i="1" dirty="0"/>
                    </a:p>
                    <a:p>
                      <a:r>
                        <a:rPr lang="fr-FR" dirty="0"/>
                        <a:t>Ouverture des </a:t>
                      </a:r>
                      <a:r>
                        <a:rPr lang="fr-FR" b="1" dirty="0">
                          <a:solidFill>
                            <a:srgbClr val="00B050"/>
                          </a:solidFill>
                        </a:rPr>
                        <a:t>K</a:t>
                      </a:r>
                      <a:r>
                        <a:rPr lang="fr-FR" b="1" baseline="-25000" dirty="0">
                          <a:solidFill>
                            <a:srgbClr val="00B050"/>
                          </a:solidFill>
                        </a:rPr>
                        <a:t>s</a:t>
                      </a:r>
                    </a:p>
                  </a:txBody>
                  <a:tcP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Fanning out (</a:t>
                      </a:r>
                      <a:r>
                        <a:rPr lang="fr-FR" i="0" dirty="0"/>
                        <a:t>Ohm)</a:t>
                      </a: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Fermeture des </a:t>
                      </a:r>
                      <a:r>
                        <a:rPr lang="fr-FR" b="1" dirty="0">
                          <a:solidFill>
                            <a:srgbClr val="00B050"/>
                          </a:solidFill>
                        </a:rPr>
                        <a:t>K</a:t>
                      </a:r>
                      <a:r>
                        <a:rPr lang="fr-FR" b="1" baseline="-25000" dirty="0">
                          <a:solidFill>
                            <a:srgbClr val="00B050"/>
                          </a:solidFill>
                        </a:rPr>
                        <a:t>s</a:t>
                      </a:r>
                    </a:p>
                  </a:txBody>
                  <a:tcPr>
                    <a:solidFill>
                      <a:schemeClr val="accent2">
                        <a:lumMod val="20000"/>
                        <a:lumOff val="80000"/>
                      </a:schemeClr>
                    </a:solidFill>
                  </a:tcPr>
                </a:tc>
                <a:extLst>
                  <a:ext uri="{0D108BD9-81ED-4DB2-BD59-A6C34878D82A}">
                    <a16:rowId xmlns:a16="http://schemas.microsoft.com/office/drawing/2014/main" val="3266969455"/>
                  </a:ext>
                </a:extLst>
              </a:tr>
              <a:tr h="370840">
                <a:tc>
                  <a:txBody>
                    <a:bodyPr/>
                    <a:lstStyle/>
                    <a:p>
                      <a:r>
                        <a:rPr lang="fr-FR" dirty="0"/>
                        <a:t>Exemples </a:t>
                      </a:r>
                    </a:p>
                  </a:txBody>
                  <a:tcPr/>
                </a:tc>
                <a:tc>
                  <a:txBody>
                    <a:bodyPr/>
                    <a:lstStyle/>
                    <a:p>
                      <a:r>
                        <a:rPr lang="fr-FR" dirty="0"/>
                        <a:t>CMT1a</a:t>
                      </a:r>
                    </a:p>
                    <a:p>
                      <a:r>
                        <a:rPr lang="fr-FR" dirty="0"/>
                        <a:t>PRNC</a:t>
                      </a:r>
                    </a:p>
                    <a:p>
                      <a:r>
                        <a:rPr lang="fr-FR" dirty="0"/>
                        <a:t>SGB démyélinisant</a:t>
                      </a:r>
                    </a:p>
                  </a:txBody>
                  <a:tcPr/>
                </a:tc>
                <a:tc>
                  <a:txBody>
                    <a:bodyPr/>
                    <a:lstStyle/>
                    <a:p>
                      <a:r>
                        <a:rPr lang="fr-FR" dirty="0"/>
                        <a:t>Ischémie</a:t>
                      </a:r>
                    </a:p>
                    <a:p>
                      <a:r>
                        <a:rPr lang="fr-FR" dirty="0"/>
                        <a:t>MMN au niveau BC</a:t>
                      </a:r>
                    </a:p>
                  </a:txBody>
                  <a:tcPr/>
                </a:tc>
                <a:tc>
                  <a:txBody>
                    <a:bodyPr/>
                    <a:lstStyle/>
                    <a:p>
                      <a:r>
                        <a:rPr lang="fr-FR" dirty="0"/>
                        <a:t>Post-ischémie</a:t>
                      </a:r>
                      <a:br>
                        <a:rPr lang="fr-FR" dirty="0"/>
                      </a:br>
                      <a:r>
                        <a:rPr lang="fr-FR" dirty="0"/>
                        <a:t>Post-exercice</a:t>
                      </a:r>
                    </a:p>
                    <a:p>
                      <a:r>
                        <a:rPr lang="fr-FR" dirty="0"/>
                        <a:t>MMN en dehors BC</a:t>
                      </a:r>
                      <a:br>
                        <a:rPr lang="fr-FR" dirty="0"/>
                      </a:br>
                      <a:r>
                        <a:rPr lang="fr-FR" dirty="0"/>
                        <a:t>Remyélinisation</a:t>
                      </a:r>
                    </a:p>
                    <a:p>
                      <a:r>
                        <a:rPr lang="fr-FR" dirty="0"/>
                        <a:t>Dégénération</a:t>
                      </a:r>
                    </a:p>
                    <a:p>
                      <a:r>
                        <a:rPr lang="fr-FR" dirty="0"/>
                        <a:t>Régénération</a:t>
                      </a:r>
                    </a:p>
                  </a:txBody>
                  <a:tcPr/>
                </a:tc>
                <a:extLst>
                  <a:ext uri="{0D108BD9-81ED-4DB2-BD59-A6C34878D82A}">
                    <a16:rowId xmlns:a16="http://schemas.microsoft.com/office/drawing/2014/main" val="1705973955"/>
                  </a:ext>
                </a:extLst>
              </a:tr>
            </a:tbl>
          </a:graphicData>
        </a:graphic>
      </p:graphicFrame>
      <p:pic>
        <p:nvPicPr>
          <p:cNvPr id="2" name="Picture 12">
            <a:extLst>
              <a:ext uri="{FF2B5EF4-FFF2-40B4-BE49-F238E27FC236}">
                <a16:creationId xmlns:a16="http://schemas.microsoft.com/office/drawing/2014/main" id="{6C755FEB-E0D4-E741-1F2E-18B8618C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3532"/>
            <a:ext cx="1578429" cy="1009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e 2">
            <a:extLst>
              <a:ext uri="{FF2B5EF4-FFF2-40B4-BE49-F238E27FC236}">
                <a16:creationId xmlns:a16="http://schemas.microsoft.com/office/drawing/2014/main" id="{F0DBF25B-B10C-9640-04DA-1A60DFCA8D29}"/>
              </a:ext>
            </a:extLst>
          </p:cNvPr>
          <p:cNvGrpSpPr/>
          <p:nvPr/>
        </p:nvGrpSpPr>
        <p:grpSpPr>
          <a:xfrm>
            <a:off x="6111075" y="1521019"/>
            <a:ext cx="594525" cy="625592"/>
            <a:chOff x="4288257" y="4299687"/>
            <a:chExt cx="1023257" cy="929621"/>
          </a:xfrm>
        </p:grpSpPr>
        <p:grpSp>
          <p:nvGrpSpPr>
            <p:cNvPr id="5" name="Groupe 4">
              <a:extLst>
                <a:ext uri="{FF2B5EF4-FFF2-40B4-BE49-F238E27FC236}">
                  <a16:creationId xmlns:a16="http://schemas.microsoft.com/office/drawing/2014/main" id="{C39E1507-726C-1CF5-DBF8-FDC3D4DD9076}"/>
                </a:ext>
              </a:extLst>
            </p:cNvPr>
            <p:cNvGrpSpPr/>
            <p:nvPr/>
          </p:nvGrpSpPr>
          <p:grpSpPr>
            <a:xfrm>
              <a:off x="4288257" y="4299687"/>
              <a:ext cx="1023257" cy="929621"/>
              <a:chOff x="751114" y="4430486"/>
              <a:chExt cx="1023257" cy="1023257"/>
            </a:xfrm>
          </p:grpSpPr>
          <p:sp>
            <p:nvSpPr>
              <p:cNvPr id="7" name="Rectangle 6">
                <a:extLst>
                  <a:ext uri="{FF2B5EF4-FFF2-40B4-BE49-F238E27FC236}">
                    <a16:creationId xmlns:a16="http://schemas.microsoft.com/office/drawing/2014/main" id="{D4500E36-2A6B-F862-AD32-DB8F11EB6FBA}"/>
                  </a:ext>
                </a:extLst>
              </p:cNvPr>
              <p:cNvSpPr/>
              <p:nvPr/>
            </p:nvSpPr>
            <p:spPr>
              <a:xfrm>
                <a:off x="751114" y="4430486"/>
                <a:ext cx="1023257" cy="1023257"/>
              </a:xfrm>
              <a:prstGeom prst="rect">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0B686B33-34B7-5DDF-F5CC-0B9640C24779}"/>
                  </a:ext>
                </a:extLst>
              </p:cNvPr>
              <p:cNvSpPr/>
              <p:nvPr/>
            </p:nvSpPr>
            <p:spPr>
              <a:xfrm>
                <a:off x="825499" y="4511674"/>
                <a:ext cx="873125" cy="885825"/>
              </a:xfrm>
              <a:prstGeom prst="ellipse">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6" name="ZoneTexte 5">
              <a:extLst>
                <a:ext uri="{FF2B5EF4-FFF2-40B4-BE49-F238E27FC236}">
                  <a16:creationId xmlns:a16="http://schemas.microsoft.com/office/drawing/2014/main" id="{71054DF5-C11A-4B41-6C97-8F69AA5A503E}"/>
                </a:ext>
              </a:extLst>
            </p:cNvPr>
            <p:cNvSpPr txBox="1"/>
            <p:nvPr/>
          </p:nvSpPr>
          <p:spPr>
            <a:xfrm>
              <a:off x="4548205" y="4505205"/>
              <a:ext cx="534122" cy="369332"/>
            </a:xfrm>
            <a:prstGeom prst="rect">
              <a:avLst/>
            </a:prstGeom>
            <a:noFill/>
          </p:spPr>
          <p:txBody>
            <a:bodyPr wrap="none" rtlCol="0">
              <a:spAutoFit/>
            </a:bodyPr>
            <a:lstStyle/>
            <a:p>
              <a:pPr algn="ctr"/>
              <a:r>
                <a:rPr lang="fr-FR" sz="1800" b="1" dirty="0">
                  <a:solidFill>
                    <a:schemeClr val="bg1"/>
                  </a:solidFill>
                </a:rPr>
                <a:t>Na</a:t>
              </a:r>
              <a:r>
                <a:rPr lang="fr-FR" b="1" baseline="-25000" dirty="0">
                  <a:solidFill>
                    <a:schemeClr val="bg1"/>
                  </a:solidFill>
                </a:rPr>
                <a:t>p</a:t>
              </a:r>
              <a:endParaRPr lang="fr-FR" sz="1800" b="1" baseline="-25000" dirty="0">
                <a:solidFill>
                  <a:schemeClr val="bg1"/>
                </a:solidFill>
              </a:endParaRPr>
            </a:p>
          </p:txBody>
        </p:sp>
      </p:grpSp>
      <p:grpSp>
        <p:nvGrpSpPr>
          <p:cNvPr id="9" name="Groupe 8">
            <a:extLst>
              <a:ext uri="{FF2B5EF4-FFF2-40B4-BE49-F238E27FC236}">
                <a16:creationId xmlns:a16="http://schemas.microsoft.com/office/drawing/2014/main" id="{C0DC3ED0-F4F1-C530-A171-6F88BA620EAB}"/>
              </a:ext>
            </a:extLst>
          </p:cNvPr>
          <p:cNvGrpSpPr/>
          <p:nvPr/>
        </p:nvGrpSpPr>
        <p:grpSpPr>
          <a:xfrm>
            <a:off x="8549474" y="1521020"/>
            <a:ext cx="594525" cy="625592"/>
            <a:chOff x="5420286" y="4299687"/>
            <a:chExt cx="1023257" cy="929621"/>
          </a:xfrm>
        </p:grpSpPr>
        <p:grpSp>
          <p:nvGrpSpPr>
            <p:cNvPr id="10" name="Groupe 9">
              <a:extLst>
                <a:ext uri="{FF2B5EF4-FFF2-40B4-BE49-F238E27FC236}">
                  <a16:creationId xmlns:a16="http://schemas.microsoft.com/office/drawing/2014/main" id="{326D1B77-BD5A-8899-EE34-7CB44AF09221}"/>
                </a:ext>
              </a:extLst>
            </p:cNvPr>
            <p:cNvGrpSpPr/>
            <p:nvPr/>
          </p:nvGrpSpPr>
          <p:grpSpPr>
            <a:xfrm>
              <a:off x="5420286" y="4299687"/>
              <a:ext cx="1023257" cy="929621"/>
              <a:chOff x="751114" y="4430486"/>
              <a:chExt cx="1023257" cy="1023257"/>
            </a:xfrm>
          </p:grpSpPr>
          <p:sp>
            <p:nvSpPr>
              <p:cNvPr id="12" name="Rectangle 11">
                <a:extLst>
                  <a:ext uri="{FF2B5EF4-FFF2-40B4-BE49-F238E27FC236}">
                    <a16:creationId xmlns:a16="http://schemas.microsoft.com/office/drawing/2014/main" id="{10210D4B-4DCF-DEAA-8FA5-18B54300580E}"/>
                  </a:ext>
                </a:extLst>
              </p:cNvPr>
              <p:cNvSpPr/>
              <p:nvPr/>
            </p:nvSpPr>
            <p:spPr>
              <a:xfrm>
                <a:off x="751114" y="4430486"/>
                <a:ext cx="1023257" cy="1023257"/>
              </a:xfrm>
              <a:prstGeom prst="rect">
                <a:avLst/>
              </a:prstGeom>
              <a:solidFill>
                <a:srgbClr val="00B0F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BD3A80C5-6CCA-5FF2-62BD-2F22A25C3300}"/>
                  </a:ext>
                </a:extLst>
              </p:cNvPr>
              <p:cNvSpPr/>
              <p:nvPr/>
            </p:nvSpPr>
            <p:spPr>
              <a:xfrm>
                <a:off x="987185" y="4650200"/>
                <a:ext cx="543166" cy="568741"/>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11" name="ZoneTexte 10">
              <a:extLst>
                <a:ext uri="{FF2B5EF4-FFF2-40B4-BE49-F238E27FC236}">
                  <a16:creationId xmlns:a16="http://schemas.microsoft.com/office/drawing/2014/main" id="{F95A96BB-C0DE-3ECF-9D22-2A3E9108AD74}"/>
                </a:ext>
              </a:extLst>
            </p:cNvPr>
            <p:cNvSpPr txBox="1"/>
            <p:nvPr/>
          </p:nvSpPr>
          <p:spPr>
            <a:xfrm>
              <a:off x="5665253" y="4447017"/>
              <a:ext cx="534122" cy="369333"/>
            </a:xfrm>
            <a:prstGeom prst="rect">
              <a:avLst/>
            </a:prstGeom>
            <a:noFill/>
          </p:spPr>
          <p:txBody>
            <a:bodyPr wrap="none" rtlCol="0">
              <a:spAutoFit/>
            </a:bodyPr>
            <a:lstStyle/>
            <a:p>
              <a:pPr algn="ctr"/>
              <a:r>
                <a:rPr lang="fr-FR" sz="1800" b="1" dirty="0">
                  <a:solidFill>
                    <a:schemeClr val="bg1"/>
                  </a:solidFill>
                </a:rPr>
                <a:t>Na</a:t>
              </a:r>
              <a:r>
                <a:rPr lang="fr-FR" b="1" baseline="-25000" dirty="0">
                  <a:solidFill>
                    <a:schemeClr val="bg1"/>
                  </a:solidFill>
                </a:rPr>
                <a:t>p</a:t>
              </a:r>
              <a:endParaRPr lang="fr-FR" sz="1800" b="1" baseline="-25000" dirty="0">
                <a:solidFill>
                  <a:schemeClr val="bg1"/>
                </a:solidFill>
              </a:endParaRPr>
            </a:p>
          </p:txBody>
        </p:sp>
      </p:grpSp>
      <p:grpSp>
        <p:nvGrpSpPr>
          <p:cNvPr id="14" name="Groupe 13">
            <a:extLst>
              <a:ext uri="{FF2B5EF4-FFF2-40B4-BE49-F238E27FC236}">
                <a16:creationId xmlns:a16="http://schemas.microsoft.com/office/drawing/2014/main" id="{B9DB3EAD-2651-F90E-9FC7-6BA4C6F1C59F}"/>
              </a:ext>
            </a:extLst>
          </p:cNvPr>
          <p:cNvGrpSpPr/>
          <p:nvPr/>
        </p:nvGrpSpPr>
        <p:grpSpPr>
          <a:xfrm>
            <a:off x="8549475" y="2289277"/>
            <a:ext cx="594524" cy="625592"/>
            <a:chOff x="848630" y="4263571"/>
            <a:chExt cx="1023257" cy="947280"/>
          </a:xfrm>
        </p:grpSpPr>
        <p:grpSp>
          <p:nvGrpSpPr>
            <p:cNvPr id="15" name="Groupe 14">
              <a:extLst>
                <a:ext uri="{FF2B5EF4-FFF2-40B4-BE49-F238E27FC236}">
                  <a16:creationId xmlns:a16="http://schemas.microsoft.com/office/drawing/2014/main" id="{357EA7DD-C0DD-274B-D2BD-8E4B286A7996}"/>
                </a:ext>
              </a:extLst>
            </p:cNvPr>
            <p:cNvGrpSpPr/>
            <p:nvPr/>
          </p:nvGrpSpPr>
          <p:grpSpPr>
            <a:xfrm>
              <a:off x="848630" y="4263571"/>
              <a:ext cx="1023257" cy="947280"/>
              <a:chOff x="751114" y="4430486"/>
              <a:chExt cx="1023257" cy="1023257"/>
            </a:xfrm>
          </p:grpSpPr>
          <p:sp>
            <p:nvSpPr>
              <p:cNvPr id="17" name="Rectangle 16">
                <a:extLst>
                  <a:ext uri="{FF2B5EF4-FFF2-40B4-BE49-F238E27FC236}">
                    <a16:creationId xmlns:a16="http://schemas.microsoft.com/office/drawing/2014/main" id="{F7478B8E-1BBC-F878-187A-03ECD5503D2C}"/>
                  </a:ext>
                </a:extLst>
              </p:cNvPr>
              <p:cNvSpPr/>
              <p:nvPr/>
            </p:nvSpPr>
            <p:spPr>
              <a:xfrm>
                <a:off x="751114" y="4430486"/>
                <a:ext cx="1023257" cy="1023257"/>
              </a:xfrm>
              <a:prstGeom prst="rect">
                <a:avLst/>
              </a:prstGeom>
              <a:solidFill>
                <a:srgbClr val="00B05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F507DEA6-0A24-CADD-2B30-14291188F2A0}"/>
                  </a:ext>
                </a:extLst>
              </p:cNvPr>
              <p:cNvSpPr/>
              <p:nvPr/>
            </p:nvSpPr>
            <p:spPr>
              <a:xfrm>
                <a:off x="996950" y="4652051"/>
                <a:ext cx="533400" cy="5588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16" name="ZoneTexte 15">
              <a:extLst>
                <a:ext uri="{FF2B5EF4-FFF2-40B4-BE49-F238E27FC236}">
                  <a16:creationId xmlns:a16="http://schemas.microsoft.com/office/drawing/2014/main" id="{530335B9-9260-9AF1-ECF4-DFB8DA9FD04E}"/>
                </a:ext>
              </a:extLst>
            </p:cNvPr>
            <p:cNvSpPr txBox="1"/>
            <p:nvPr/>
          </p:nvSpPr>
          <p:spPr>
            <a:xfrm>
              <a:off x="1114718" y="4429153"/>
              <a:ext cx="503664" cy="369332"/>
            </a:xfrm>
            <a:prstGeom prst="rect">
              <a:avLst/>
            </a:prstGeom>
            <a:noFill/>
          </p:spPr>
          <p:txBody>
            <a:bodyPr wrap="none" rtlCol="0">
              <a:spAutoFit/>
            </a:bodyPr>
            <a:lstStyle/>
            <a:p>
              <a:pPr algn="ctr"/>
              <a:r>
                <a:rPr lang="fr-FR" sz="1800" b="1" dirty="0">
                  <a:solidFill>
                    <a:schemeClr val="bg1"/>
                  </a:solidFill>
                </a:rPr>
                <a:t>Na</a:t>
              </a:r>
              <a:r>
                <a:rPr lang="fr-FR" sz="1800" b="1" baseline="-25000" dirty="0">
                  <a:solidFill>
                    <a:schemeClr val="bg1"/>
                  </a:solidFill>
                </a:rPr>
                <a:t>t</a:t>
              </a:r>
            </a:p>
          </p:txBody>
        </p:sp>
      </p:grpSp>
      <p:grpSp>
        <p:nvGrpSpPr>
          <p:cNvPr id="19" name="Groupe 18">
            <a:extLst>
              <a:ext uri="{FF2B5EF4-FFF2-40B4-BE49-F238E27FC236}">
                <a16:creationId xmlns:a16="http://schemas.microsoft.com/office/drawing/2014/main" id="{E2F9E245-503E-9F27-0C84-505784D05F9F}"/>
              </a:ext>
            </a:extLst>
          </p:cNvPr>
          <p:cNvGrpSpPr/>
          <p:nvPr/>
        </p:nvGrpSpPr>
        <p:grpSpPr>
          <a:xfrm>
            <a:off x="6111075" y="2289276"/>
            <a:ext cx="594524" cy="625593"/>
            <a:chOff x="3134458" y="4299687"/>
            <a:chExt cx="1023257" cy="921105"/>
          </a:xfrm>
        </p:grpSpPr>
        <p:grpSp>
          <p:nvGrpSpPr>
            <p:cNvPr id="20" name="Groupe 19">
              <a:extLst>
                <a:ext uri="{FF2B5EF4-FFF2-40B4-BE49-F238E27FC236}">
                  <a16:creationId xmlns:a16="http://schemas.microsoft.com/office/drawing/2014/main" id="{CEE56470-33FE-BCB0-5C8D-88D68DB8E4D6}"/>
                </a:ext>
              </a:extLst>
            </p:cNvPr>
            <p:cNvGrpSpPr/>
            <p:nvPr/>
          </p:nvGrpSpPr>
          <p:grpSpPr>
            <a:xfrm>
              <a:off x="3134458" y="4299687"/>
              <a:ext cx="1023257" cy="921105"/>
              <a:chOff x="3013981" y="4430486"/>
              <a:chExt cx="1023257" cy="1023257"/>
            </a:xfrm>
          </p:grpSpPr>
          <p:grpSp>
            <p:nvGrpSpPr>
              <p:cNvPr id="22" name="Groupe 21">
                <a:extLst>
                  <a:ext uri="{FF2B5EF4-FFF2-40B4-BE49-F238E27FC236}">
                    <a16:creationId xmlns:a16="http://schemas.microsoft.com/office/drawing/2014/main" id="{AC71E8AF-A3D9-F221-5BA8-C49CB4916045}"/>
                  </a:ext>
                </a:extLst>
              </p:cNvPr>
              <p:cNvGrpSpPr/>
              <p:nvPr/>
            </p:nvGrpSpPr>
            <p:grpSpPr>
              <a:xfrm>
                <a:off x="3013981" y="4430486"/>
                <a:ext cx="1023257" cy="1023257"/>
                <a:chOff x="751114" y="4430486"/>
                <a:chExt cx="1023257" cy="1023257"/>
              </a:xfrm>
            </p:grpSpPr>
            <p:sp>
              <p:nvSpPr>
                <p:cNvPr id="25" name="Rectangle 24">
                  <a:extLst>
                    <a:ext uri="{FF2B5EF4-FFF2-40B4-BE49-F238E27FC236}">
                      <a16:creationId xmlns:a16="http://schemas.microsoft.com/office/drawing/2014/main" id="{C560EBCC-01A4-8B9A-06AC-78AC21BC3660}"/>
                    </a:ext>
                  </a:extLst>
                </p:cNvPr>
                <p:cNvSpPr/>
                <p:nvPr/>
              </p:nvSpPr>
              <p:spPr>
                <a:xfrm>
                  <a:off x="751114" y="4430486"/>
                  <a:ext cx="1023257" cy="1023257"/>
                </a:xfrm>
                <a:prstGeom prst="rect">
                  <a:avLst/>
                </a:prstGeom>
                <a:solidFill>
                  <a:srgbClr val="00B050"/>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E011899C-54D0-450B-719E-F21AE86F45BF}"/>
                    </a:ext>
                  </a:extLst>
                </p:cNvPr>
                <p:cNvSpPr/>
                <p:nvPr/>
              </p:nvSpPr>
              <p:spPr>
                <a:xfrm>
                  <a:off x="993775" y="4664752"/>
                  <a:ext cx="537484" cy="546099"/>
                </a:xfrm>
                <a:prstGeom prst="ellipse">
                  <a:avLst/>
                </a:prstGeom>
                <a:solidFill>
                  <a:srgbClr val="00B050"/>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23" name="Larme 22">
                <a:extLst>
                  <a:ext uri="{FF2B5EF4-FFF2-40B4-BE49-F238E27FC236}">
                    <a16:creationId xmlns:a16="http://schemas.microsoft.com/office/drawing/2014/main" id="{E0039D51-EE7E-186E-2A52-267EDA31CBC0}"/>
                  </a:ext>
                </a:extLst>
              </p:cNvPr>
              <p:cNvSpPr/>
              <p:nvPr/>
            </p:nvSpPr>
            <p:spPr>
              <a:xfrm>
                <a:off x="3429229" y="5080503"/>
                <a:ext cx="62139" cy="136525"/>
              </a:xfrm>
              <a:prstGeom prst="teardrop">
                <a:avLst>
                  <a:gd name="adj" fmla="val 115278"/>
                </a:avLst>
              </a:prstGeom>
              <a:solidFill>
                <a:srgbClr val="FF0000"/>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Larme 23">
                <a:extLst>
                  <a:ext uri="{FF2B5EF4-FFF2-40B4-BE49-F238E27FC236}">
                    <a16:creationId xmlns:a16="http://schemas.microsoft.com/office/drawing/2014/main" id="{15E2E060-28BF-AEDF-DBAA-612226AAAA56}"/>
                  </a:ext>
                </a:extLst>
              </p:cNvPr>
              <p:cNvSpPr/>
              <p:nvPr/>
            </p:nvSpPr>
            <p:spPr>
              <a:xfrm flipV="1">
                <a:off x="3460298" y="4657091"/>
                <a:ext cx="62139" cy="136523"/>
              </a:xfrm>
              <a:prstGeom prst="teardrop">
                <a:avLst>
                  <a:gd name="adj" fmla="val 115278"/>
                </a:avLst>
              </a:prstGeom>
              <a:solidFill>
                <a:srgbClr val="FF0000"/>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1" name="ZoneTexte 20">
              <a:extLst>
                <a:ext uri="{FF2B5EF4-FFF2-40B4-BE49-F238E27FC236}">
                  <a16:creationId xmlns:a16="http://schemas.microsoft.com/office/drawing/2014/main" id="{545D0E7D-DC50-7530-152A-3A7D6F707B86}"/>
                </a:ext>
              </a:extLst>
            </p:cNvPr>
            <p:cNvSpPr txBox="1"/>
            <p:nvPr/>
          </p:nvSpPr>
          <p:spPr>
            <a:xfrm>
              <a:off x="3391082" y="4469398"/>
              <a:ext cx="503664" cy="369332"/>
            </a:xfrm>
            <a:prstGeom prst="rect">
              <a:avLst/>
            </a:prstGeom>
            <a:noFill/>
          </p:spPr>
          <p:txBody>
            <a:bodyPr wrap="none" rtlCol="0">
              <a:spAutoFit/>
            </a:bodyPr>
            <a:lstStyle/>
            <a:p>
              <a:pPr algn="ctr"/>
              <a:r>
                <a:rPr lang="fr-FR" sz="1800" b="1" dirty="0">
                  <a:solidFill>
                    <a:schemeClr val="bg1"/>
                  </a:solidFill>
                </a:rPr>
                <a:t>Na</a:t>
              </a:r>
              <a:r>
                <a:rPr lang="fr-FR" sz="1800" b="1" baseline="-25000" dirty="0">
                  <a:solidFill>
                    <a:schemeClr val="bg1"/>
                  </a:solidFill>
                </a:rPr>
                <a:t>t</a:t>
              </a:r>
            </a:p>
          </p:txBody>
        </p:sp>
      </p:grpSp>
      <p:grpSp>
        <p:nvGrpSpPr>
          <p:cNvPr id="27" name="Groupe 26">
            <a:extLst>
              <a:ext uri="{FF2B5EF4-FFF2-40B4-BE49-F238E27FC236}">
                <a16:creationId xmlns:a16="http://schemas.microsoft.com/office/drawing/2014/main" id="{B0024767-87C1-A8AF-BE2D-E4535F578549}"/>
              </a:ext>
            </a:extLst>
          </p:cNvPr>
          <p:cNvGrpSpPr/>
          <p:nvPr/>
        </p:nvGrpSpPr>
        <p:grpSpPr>
          <a:xfrm>
            <a:off x="8549476" y="4394332"/>
            <a:ext cx="594524" cy="564720"/>
            <a:chOff x="3110666" y="5431671"/>
            <a:chExt cx="1023257" cy="923161"/>
          </a:xfrm>
        </p:grpSpPr>
        <p:grpSp>
          <p:nvGrpSpPr>
            <p:cNvPr id="28" name="Groupe 27">
              <a:extLst>
                <a:ext uri="{FF2B5EF4-FFF2-40B4-BE49-F238E27FC236}">
                  <a16:creationId xmlns:a16="http://schemas.microsoft.com/office/drawing/2014/main" id="{D3679E24-433E-1DC3-74C4-8775B26288C9}"/>
                </a:ext>
              </a:extLst>
            </p:cNvPr>
            <p:cNvGrpSpPr/>
            <p:nvPr/>
          </p:nvGrpSpPr>
          <p:grpSpPr>
            <a:xfrm>
              <a:off x="3110666" y="5431671"/>
              <a:ext cx="1023257" cy="923161"/>
              <a:chOff x="751114" y="4430486"/>
              <a:chExt cx="1023257" cy="1023257"/>
            </a:xfrm>
            <a:solidFill>
              <a:srgbClr val="00B0F0"/>
            </a:solidFill>
          </p:grpSpPr>
          <p:sp>
            <p:nvSpPr>
              <p:cNvPr id="30" name="Rectangle 29">
                <a:extLst>
                  <a:ext uri="{FF2B5EF4-FFF2-40B4-BE49-F238E27FC236}">
                    <a16:creationId xmlns:a16="http://schemas.microsoft.com/office/drawing/2014/main" id="{F6F360E3-EC8D-6CF0-AEA4-BD9DF1083B8C}"/>
                  </a:ext>
                </a:extLst>
              </p:cNvPr>
              <p:cNvSpPr/>
              <p:nvPr/>
            </p:nvSpPr>
            <p:spPr>
              <a:xfrm>
                <a:off x="751114" y="4430486"/>
                <a:ext cx="1023257" cy="1023257"/>
              </a:xfrm>
              <a:prstGeom prst="rect">
                <a:avLst/>
              </a:prstGeom>
              <a:solidFill>
                <a:srgbClr val="8562E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12F715FC-E3C4-744B-05FB-F6418F3B6EDB}"/>
                  </a:ext>
                </a:extLst>
              </p:cNvPr>
              <p:cNvSpPr/>
              <p:nvPr/>
            </p:nvSpPr>
            <p:spPr>
              <a:xfrm>
                <a:off x="996950" y="4652051"/>
                <a:ext cx="533400" cy="5588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dirty="0"/>
              </a:p>
            </p:txBody>
          </p:sp>
        </p:grpSp>
        <p:sp>
          <p:nvSpPr>
            <p:cNvPr id="29" name="ZoneTexte 28">
              <a:extLst>
                <a:ext uri="{FF2B5EF4-FFF2-40B4-BE49-F238E27FC236}">
                  <a16:creationId xmlns:a16="http://schemas.microsoft.com/office/drawing/2014/main" id="{2594F9C6-3CB2-B938-AAFC-B4B8767B84B8}"/>
                </a:ext>
              </a:extLst>
            </p:cNvPr>
            <p:cNvSpPr txBox="1"/>
            <p:nvPr/>
          </p:nvSpPr>
          <p:spPr>
            <a:xfrm>
              <a:off x="3437565" y="5553793"/>
              <a:ext cx="370550" cy="369331"/>
            </a:xfrm>
            <a:prstGeom prst="rect">
              <a:avLst/>
            </a:prstGeom>
            <a:noFill/>
          </p:spPr>
          <p:txBody>
            <a:bodyPr wrap="none" rtlCol="0">
              <a:spAutoFit/>
            </a:bodyPr>
            <a:lstStyle/>
            <a:p>
              <a:pPr algn="ctr"/>
              <a:r>
                <a:rPr lang="fr-FR" sz="1800" b="1" dirty="0">
                  <a:solidFill>
                    <a:schemeClr val="bg1"/>
                  </a:solidFill>
                </a:rPr>
                <a:t>K</a:t>
              </a:r>
              <a:r>
                <a:rPr lang="fr-FR" b="1" baseline="-25000" dirty="0">
                  <a:solidFill>
                    <a:schemeClr val="bg1"/>
                  </a:solidFill>
                </a:rPr>
                <a:t>s</a:t>
              </a:r>
              <a:endParaRPr lang="fr-FR" sz="1800" b="1" baseline="-25000" dirty="0">
                <a:solidFill>
                  <a:schemeClr val="bg1"/>
                </a:solidFill>
              </a:endParaRPr>
            </a:p>
          </p:txBody>
        </p:sp>
      </p:grpSp>
      <p:grpSp>
        <p:nvGrpSpPr>
          <p:cNvPr id="32" name="Groupe 31">
            <a:extLst>
              <a:ext uri="{FF2B5EF4-FFF2-40B4-BE49-F238E27FC236}">
                <a16:creationId xmlns:a16="http://schemas.microsoft.com/office/drawing/2014/main" id="{CA0EA155-AD1F-D2DD-A2E5-C189FA6A0FCD}"/>
              </a:ext>
            </a:extLst>
          </p:cNvPr>
          <p:cNvGrpSpPr/>
          <p:nvPr/>
        </p:nvGrpSpPr>
        <p:grpSpPr>
          <a:xfrm>
            <a:off x="6111075" y="4367845"/>
            <a:ext cx="594523" cy="625592"/>
            <a:chOff x="852491" y="5343595"/>
            <a:chExt cx="1023257" cy="936616"/>
          </a:xfrm>
        </p:grpSpPr>
        <p:grpSp>
          <p:nvGrpSpPr>
            <p:cNvPr id="33" name="Groupe 32">
              <a:extLst>
                <a:ext uri="{FF2B5EF4-FFF2-40B4-BE49-F238E27FC236}">
                  <a16:creationId xmlns:a16="http://schemas.microsoft.com/office/drawing/2014/main" id="{144FAD9D-9EB3-492C-C3E1-AC6C0BBE9622}"/>
                </a:ext>
              </a:extLst>
            </p:cNvPr>
            <p:cNvGrpSpPr/>
            <p:nvPr/>
          </p:nvGrpSpPr>
          <p:grpSpPr>
            <a:xfrm>
              <a:off x="852491" y="5343595"/>
              <a:ext cx="1023257" cy="936616"/>
              <a:chOff x="751114" y="4430486"/>
              <a:chExt cx="1023257" cy="1023257"/>
            </a:xfrm>
            <a:solidFill>
              <a:srgbClr val="00B0F0"/>
            </a:solidFill>
          </p:grpSpPr>
          <p:sp>
            <p:nvSpPr>
              <p:cNvPr id="35" name="Rectangle 34">
                <a:extLst>
                  <a:ext uri="{FF2B5EF4-FFF2-40B4-BE49-F238E27FC236}">
                    <a16:creationId xmlns:a16="http://schemas.microsoft.com/office/drawing/2014/main" id="{259BC595-9D33-21D2-C62A-D5DBBA00C23B}"/>
                  </a:ext>
                </a:extLst>
              </p:cNvPr>
              <p:cNvSpPr/>
              <p:nvPr/>
            </p:nvSpPr>
            <p:spPr>
              <a:xfrm>
                <a:off x="751114" y="4430486"/>
                <a:ext cx="1023257" cy="1023257"/>
              </a:xfrm>
              <a:prstGeom prst="rect">
                <a:avLst/>
              </a:prstGeom>
              <a:solidFill>
                <a:srgbClr val="8562E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E95C936E-910A-3D3A-9F0D-CD983068F9D2}"/>
                  </a:ext>
                </a:extLst>
              </p:cNvPr>
              <p:cNvSpPr/>
              <p:nvPr/>
            </p:nvSpPr>
            <p:spPr>
              <a:xfrm>
                <a:off x="825499" y="4511674"/>
                <a:ext cx="873125" cy="885825"/>
              </a:xfrm>
              <a:prstGeom prst="ellipse">
                <a:avLst/>
              </a:prstGeom>
              <a:solidFill>
                <a:srgbClr val="8562E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34" name="ZoneTexte 33">
              <a:extLst>
                <a:ext uri="{FF2B5EF4-FFF2-40B4-BE49-F238E27FC236}">
                  <a16:creationId xmlns:a16="http://schemas.microsoft.com/office/drawing/2014/main" id="{9D8BF5C9-EF55-15A8-A8FB-9B46A24CC004}"/>
                </a:ext>
              </a:extLst>
            </p:cNvPr>
            <p:cNvSpPr txBox="1"/>
            <p:nvPr/>
          </p:nvSpPr>
          <p:spPr>
            <a:xfrm>
              <a:off x="1185135" y="5539824"/>
              <a:ext cx="370551" cy="369332"/>
            </a:xfrm>
            <a:prstGeom prst="rect">
              <a:avLst/>
            </a:prstGeom>
            <a:noFill/>
          </p:spPr>
          <p:txBody>
            <a:bodyPr wrap="none" rtlCol="0">
              <a:spAutoFit/>
            </a:bodyPr>
            <a:lstStyle/>
            <a:p>
              <a:pPr algn="ctr"/>
              <a:r>
                <a:rPr lang="fr-FR" sz="1800" b="1" dirty="0">
                  <a:solidFill>
                    <a:schemeClr val="bg1"/>
                  </a:solidFill>
                </a:rPr>
                <a:t>K</a:t>
              </a:r>
              <a:r>
                <a:rPr lang="fr-FR" b="1" baseline="-25000" dirty="0">
                  <a:solidFill>
                    <a:schemeClr val="bg1"/>
                  </a:solidFill>
                </a:rPr>
                <a:t>s</a:t>
              </a:r>
              <a:endParaRPr lang="fr-FR" sz="1800" b="1" baseline="-25000" dirty="0">
                <a:solidFill>
                  <a:schemeClr val="bg1"/>
                </a:solidFill>
              </a:endParaRPr>
            </a:p>
          </p:txBody>
        </p:sp>
      </p:grpSp>
      <p:grpSp>
        <p:nvGrpSpPr>
          <p:cNvPr id="37" name="Groupe 36">
            <a:extLst>
              <a:ext uri="{FF2B5EF4-FFF2-40B4-BE49-F238E27FC236}">
                <a16:creationId xmlns:a16="http://schemas.microsoft.com/office/drawing/2014/main" id="{F4E972ED-3FF1-F477-E34A-58AA5EF7A442}"/>
              </a:ext>
            </a:extLst>
          </p:cNvPr>
          <p:cNvGrpSpPr/>
          <p:nvPr/>
        </p:nvGrpSpPr>
        <p:grpSpPr>
          <a:xfrm>
            <a:off x="6111075" y="3057534"/>
            <a:ext cx="594524" cy="625593"/>
            <a:chOff x="4257468" y="5412740"/>
            <a:chExt cx="1023257" cy="929621"/>
          </a:xfrm>
        </p:grpSpPr>
        <p:grpSp>
          <p:nvGrpSpPr>
            <p:cNvPr id="38" name="Groupe 37">
              <a:extLst>
                <a:ext uri="{FF2B5EF4-FFF2-40B4-BE49-F238E27FC236}">
                  <a16:creationId xmlns:a16="http://schemas.microsoft.com/office/drawing/2014/main" id="{00F51811-BB9F-32E3-1043-94D60B782C3A}"/>
                </a:ext>
              </a:extLst>
            </p:cNvPr>
            <p:cNvGrpSpPr/>
            <p:nvPr/>
          </p:nvGrpSpPr>
          <p:grpSpPr>
            <a:xfrm>
              <a:off x="4257468" y="5412740"/>
              <a:ext cx="1023257" cy="929621"/>
              <a:chOff x="751114" y="4430486"/>
              <a:chExt cx="1023257" cy="1023257"/>
            </a:xfrm>
            <a:solidFill>
              <a:srgbClr val="00B0F0"/>
            </a:solidFill>
          </p:grpSpPr>
          <p:sp>
            <p:nvSpPr>
              <p:cNvPr id="40" name="Rectangle 39">
                <a:extLst>
                  <a:ext uri="{FF2B5EF4-FFF2-40B4-BE49-F238E27FC236}">
                    <a16:creationId xmlns:a16="http://schemas.microsoft.com/office/drawing/2014/main" id="{665CD2C6-7A95-4614-96ED-75DD6159EA69}"/>
                  </a:ext>
                </a:extLst>
              </p:cNvPr>
              <p:cNvSpPr/>
              <p:nvPr/>
            </p:nvSpPr>
            <p:spPr>
              <a:xfrm>
                <a:off x="751114" y="4430486"/>
                <a:ext cx="1023257" cy="1023257"/>
              </a:xfrm>
              <a:prstGeom prst="rect">
                <a:avLst/>
              </a:prstGeom>
              <a:solidFill>
                <a:srgbClr val="FF2B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4C6946D7-33E2-6734-3756-302D5E68E634}"/>
                  </a:ext>
                </a:extLst>
              </p:cNvPr>
              <p:cNvSpPr/>
              <p:nvPr/>
            </p:nvSpPr>
            <p:spPr>
              <a:xfrm>
                <a:off x="825499" y="4511674"/>
                <a:ext cx="873125" cy="885825"/>
              </a:xfrm>
              <a:prstGeom prst="ellipse">
                <a:avLst/>
              </a:prstGeom>
              <a:solidFill>
                <a:srgbClr val="FF2B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39" name="ZoneTexte 38">
              <a:extLst>
                <a:ext uri="{FF2B5EF4-FFF2-40B4-BE49-F238E27FC236}">
                  <a16:creationId xmlns:a16="http://schemas.microsoft.com/office/drawing/2014/main" id="{D94654C1-F91F-F976-56E0-18C464B19146}"/>
                </a:ext>
              </a:extLst>
            </p:cNvPr>
            <p:cNvSpPr txBox="1"/>
            <p:nvPr/>
          </p:nvSpPr>
          <p:spPr>
            <a:xfrm>
              <a:off x="4591389" y="5617705"/>
              <a:ext cx="355417" cy="369332"/>
            </a:xfrm>
            <a:prstGeom prst="rect">
              <a:avLst/>
            </a:prstGeom>
            <a:noFill/>
          </p:spPr>
          <p:txBody>
            <a:bodyPr wrap="none" rtlCol="0">
              <a:spAutoFit/>
            </a:bodyPr>
            <a:lstStyle/>
            <a:p>
              <a:pPr algn="ctr"/>
              <a:r>
                <a:rPr lang="fr-FR" sz="1800" b="1" dirty="0">
                  <a:solidFill>
                    <a:schemeClr val="bg1"/>
                  </a:solidFill>
                </a:rPr>
                <a:t>K</a:t>
              </a:r>
              <a:r>
                <a:rPr lang="fr-FR" b="1" baseline="-25000" dirty="0">
                  <a:solidFill>
                    <a:schemeClr val="bg1"/>
                  </a:solidFill>
                </a:rPr>
                <a:t>f</a:t>
              </a:r>
              <a:endParaRPr lang="fr-FR" sz="1800" b="1" baseline="-25000" dirty="0">
                <a:solidFill>
                  <a:schemeClr val="bg1"/>
                </a:solidFill>
              </a:endParaRPr>
            </a:p>
          </p:txBody>
        </p:sp>
      </p:grpSp>
      <p:grpSp>
        <p:nvGrpSpPr>
          <p:cNvPr id="42" name="Groupe 41">
            <a:extLst>
              <a:ext uri="{FF2B5EF4-FFF2-40B4-BE49-F238E27FC236}">
                <a16:creationId xmlns:a16="http://schemas.microsoft.com/office/drawing/2014/main" id="{CCDF6FD3-5D30-9A97-DBBA-A75B1BF73FBE}"/>
              </a:ext>
            </a:extLst>
          </p:cNvPr>
          <p:cNvGrpSpPr/>
          <p:nvPr/>
        </p:nvGrpSpPr>
        <p:grpSpPr>
          <a:xfrm>
            <a:off x="8549475" y="3110509"/>
            <a:ext cx="594524" cy="625593"/>
            <a:chOff x="3684548" y="5351661"/>
            <a:chExt cx="1023257" cy="929621"/>
          </a:xfrm>
        </p:grpSpPr>
        <p:grpSp>
          <p:nvGrpSpPr>
            <p:cNvPr id="43" name="Groupe 42">
              <a:extLst>
                <a:ext uri="{FF2B5EF4-FFF2-40B4-BE49-F238E27FC236}">
                  <a16:creationId xmlns:a16="http://schemas.microsoft.com/office/drawing/2014/main" id="{6432088F-EE4A-3A1F-F8EC-B178A2B3423C}"/>
                </a:ext>
              </a:extLst>
            </p:cNvPr>
            <p:cNvGrpSpPr/>
            <p:nvPr/>
          </p:nvGrpSpPr>
          <p:grpSpPr>
            <a:xfrm>
              <a:off x="3684548" y="5351661"/>
              <a:ext cx="1023257" cy="929621"/>
              <a:chOff x="751114" y="4430486"/>
              <a:chExt cx="1023257" cy="1023257"/>
            </a:xfrm>
            <a:solidFill>
              <a:srgbClr val="00B0F0"/>
            </a:solidFill>
          </p:grpSpPr>
          <p:sp>
            <p:nvSpPr>
              <p:cNvPr id="45" name="Rectangle 44">
                <a:extLst>
                  <a:ext uri="{FF2B5EF4-FFF2-40B4-BE49-F238E27FC236}">
                    <a16:creationId xmlns:a16="http://schemas.microsoft.com/office/drawing/2014/main" id="{EC2CA065-EF17-C2B8-1BB1-1550CDC41635}"/>
                  </a:ext>
                </a:extLst>
              </p:cNvPr>
              <p:cNvSpPr/>
              <p:nvPr/>
            </p:nvSpPr>
            <p:spPr>
              <a:xfrm>
                <a:off x="751114" y="4430486"/>
                <a:ext cx="1023257" cy="1023257"/>
              </a:xfrm>
              <a:prstGeom prst="rect">
                <a:avLst/>
              </a:prstGeom>
              <a:solidFill>
                <a:srgbClr val="FF2BF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60C46BD0-55BB-DE46-D618-10961005AE37}"/>
                  </a:ext>
                </a:extLst>
              </p:cNvPr>
              <p:cNvSpPr/>
              <p:nvPr/>
            </p:nvSpPr>
            <p:spPr>
              <a:xfrm>
                <a:off x="996950" y="4652051"/>
                <a:ext cx="533400" cy="558800"/>
              </a:xfrm>
              <a:prstGeom prst="ellipse">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44" name="ZoneTexte 43">
              <a:extLst>
                <a:ext uri="{FF2B5EF4-FFF2-40B4-BE49-F238E27FC236}">
                  <a16:creationId xmlns:a16="http://schemas.microsoft.com/office/drawing/2014/main" id="{0EC205CD-A0A0-C0CC-9ECF-D2D81FF3CF8D}"/>
                </a:ext>
              </a:extLst>
            </p:cNvPr>
            <p:cNvSpPr txBox="1"/>
            <p:nvPr/>
          </p:nvSpPr>
          <p:spPr>
            <a:xfrm>
              <a:off x="4018467" y="5512655"/>
              <a:ext cx="355417" cy="369332"/>
            </a:xfrm>
            <a:prstGeom prst="rect">
              <a:avLst/>
            </a:prstGeom>
            <a:noFill/>
          </p:spPr>
          <p:txBody>
            <a:bodyPr wrap="none" rtlCol="0">
              <a:spAutoFit/>
            </a:bodyPr>
            <a:lstStyle/>
            <a:p>
              <a:pPr algn="ctr"/>
              <a:r>
                <a:rPr lang="fr-FR" sz="1800" b="1" dirty="0">
                  <a:solidFill>
                    <a:schemeClr val="bg1"/>
                  </a:solidFill>
                </a:rPr>
                <a:t>K</a:t>
              </a:r>
              <a:r>
                <a:rPr lang="fr-FR" b="1" baseline="-25000" dirty="0">
                  <a:solidFill>
                    <a:schemeClr val="bg1"/>
                  </a:solidFill>
                </a:rPr>
                <a:t>f</a:t>
              </a:r>
              <a:endParaRPr lang="fr-FR" sz="1800" b="1" baseline="-25000" dirty="0">
                <a:solidFill>
                  <a:schemeClr val="bg1"/>
                </a:solidFill>
              </a:endParaRPr>
            </a:p>
          </p:txBody>
        </p:sp>
      </p:grpSp>
    </p:spTree>
    <p:extLst>
      <p:ext uri="{BB962C8B-B14F-4D97-AF65-F5344CB8AC3E}">
        <p14:creationId xmlns:p14="http://schemas.microsoft.com/office/powerpoint/2010/main" val="12192428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D1EC193-6D1D-FCBF-7A42-22D190041BB2}"/>
              </a:ext>
            </a:extLst>
          </p:cNvPr>
          <p:cNvPicPr>
            <a:picLocks noChangeAspect="1"/>
          </p:cNvPicPr>
          <p:nvPr/>
        </p:nvPicPr>
        <p:blipFill>
          <a:blip r:embed="rId3"/>
          <a:stretch>
            <a:fillRect/>
          </a:stretch>
        </p:blipFill>
        <p:spPr>
          <a:xfrm>
            <a:off x="555172" y="1000125"/>
            <a:ext cx="7772400" cy="4857750"/>
          </a:xfrm>
          <a:prstGeom prst="rect">
            <a:avLst/>
          </a:prstGeom>
        </p:spPr>
      </p:pic>
      <p:sp>
        <p:nvSpPr>
          <p:cNvPr id="8" name="ZoneTexte 7">
            <a:extLst>
              <a:ext uri="{FF2B5EF4-FFF2-40B4-BE49-F238E27FC236}">
                <a16:creationId xmlns:a16="http://schemas.microsoft.com/office/drawing/2014/main" id="{C95A9D97-4774-036F-1C65-D8EBBAB49C07}"/>
              </a:ext>
            </a:extLst>
          </p:cNvPr>
          <p:cNvSpPr txBox="1"/>
          <p:nvPr/>
        </p:nvSpPr>
        <p:spPr>
          <a:xfrm>
            <a:off x="1382486" y="2921168"/>
            <a:ext cx="2481770" cy="1015663"/>
          </a:xfrm>
          <a:prstGeom prst="rect">
            <a:avLst/>
          </a:prstGeom>
          <a:noFill/>
        </p:spPr>
        <p:txBody>
          <a:bodyPr wrap="none" rtlCol="0">
            <a:spAutoFit/>
          </a:bodyPr>
          <a:lstStyle/>
          <a:p>
            <a:r>
              <a:rPr lang="fr-FR" sz="6000" dirty="0"/>
              <a:t>MERCI!</a:t>
            </a:r>
          </a:p>
        </p:txBody>
      </p:sp>
    </p:spTree>
    <p:extLst>
      <p:ext uri="{BB962C8B-B14F-4D97-AF65-F5344CB8AC3E}">
        <p14:creationId xmlns:p14="http://schemas.microsoft.com/office/powerpoint/2010/main" val="3741198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160547" y="343082"/>
            <a:ext cx="9074121" cy="984885"/>
          </a:xfrm>
          <a:prstGeom prst="rect">
            <a:avLst/>
          </a:prstGeom>
        </p:spPr>
        <p:txBody>
          <a:bodyPr wrap="square" lIns="0" tIns="0" rIns="0" bIns="0" rtlCol="0" anchor="t">
            <a:spAutoFit/>
          </a:bodyPr>
          <a:lstStyle/>
          <a:p>
            <a:pPr algn="ctr"/>
            <a:r>
              <a:rPr lang="fr-FR" sz="3200" cap="all" dirty="0">
                <a:solidFill>
                  <a:srgbClr val="3333CC"/>
                </a:solidFill>
                <a:latin typeface="ComicSansMS" panose="030F0702030302020204" pitchFamily="66" charset="0"/>
              </a:rPr>
              <a:t>Neurone = circuit </a:t>
            </a:r>
            <a:r>
              <a:rPr lang="fr-FR" sz="3200" b="1" cap="all" dirty="0">
                <a:solidFill>
                  <a:srgbClr val="FF0000"/>
                </a:solidFill>
                <a:latin typeface="ComicSansMS" panose="030F0702030302020204" pitchFamily="66" charset="0"/>
              </a:rPr>
              <a:t>RC</a:t>
            </a:r>
            <a:r>
              <a:rPr lang="fr-FR" sz="3200" cap="all" dirty="0">
                <a:solidFill>
                  <a:srgbClr val="3333CC"/>
                </a:solidFill>
                <a:latin typeface="ComicSansMS" panose="030F0702030302020204" pitchFamily="66" charset="0"/>
              </a:rPr>
              <a:t> en parallèle</a:t>
            </a:r>
            <a:endParaRPr lang="fr-FR" sz="3200" dirty="0">
              <a:solidFill>
                <a:srgbClr val="3333CC"/>
              </a:solidFill>
              <a:latin typeface="ComicSansMS" panose="030F0702030302020204" pitchFamily="66" charset="0"/>
            </a:endParaRPr>
          </a:p>
          <a:p>
            <a:pPr algn="ctr"/>
            <a:endParaRPr lang="fr-FR" sz="3200" dirty="0">
              <a:solidFill>
                <a:srgbClr val="3333CC"/>
              </a:solidFill>
              <a:latin typeface="ComicSansMS" panose="030F0702030302020204" pitchFamily="66" charset="0"/>
            </a:endParaRPr>
          </a:p>
        </p:txBody>
      </p:sp>
      <p:sp>
        <p:nvSpPr>
          <p:cNvPr id="7" name="ZoneTexte 6">
            <a:extLst>
              <a:ext uri="{FF2B5EF4-FFF2-40B4-BE49-F238E27FC236}">
                <a16:creationId xmlns:a16="http://schemas.microsoft.com/office/drawing/2014/main" id="{ED15B74D-D5B4-DF95-4F86-99D6F1B9EF31}"/>
              </a:ext>
            </a:extLst>
          </p:cNvPr>
          <p:cNvSpPr txBox="1"/>
          <p:nvPr/>
        </p:nvSpPr>
        <p:spPr>
          <a:xfrm>
            <a:off x="2519466" y="1675942"/>
            <a:ext cx="7526682" cy="3416320"/>
          </a:xfrm>
          <a:prstGeom prst="rect">
            <a:avLst/>
          </a:prstGeom>
          <a:noFill/>
        </p:spPr>
        <p:txBody>
          <a:bodyPr wrap="square">
            <a:spAutoFit/>
          </a:bodyPr>
          <a:lstStyle/>
          <a:p>
            <a:pPr marL="342900" indent="-342900">
              <a:spcBef>
                <a:spcPct val="50000"/>
              </a:spcBef>
              <a:tabLst>
                <a:tab pos="1420813" algn="l"/>
              </a:tabLst>
            </a:pPr>
            <a:r>
              <a:rPr lang="cy-GB" altLang="en-US" sz="1800" dirty="0">
                <a:solidFill>
                  <a:srgbClr val="003399"/>
                </a:solidFill>
                <a:latin typeface="Comic Sans MS" panose="030F0902030302020204" pitchFamily="66" charset="0"/>
              </a:rPr>
              <a:t>Canaux ioniques = </a:t>
            </a:r>
            <a:r>
              <a:rPr lang="cy-GB" altLang="en-US" sz="1800" b="1" dirty="0">
                <a:solidFill>
                  <a:srgbClr val="FF0000"/>
                </a:solidFill>
                <a:latin typeface="Comic Sans MS" panose="030F0902030302020204" pitchFamily="66" charset="0"/>
              </a:rPr>
              <a:t>R</a:t>
            </a:r>
            <a:r>
              <a:rPr lang="cy-GB" altLang="en-US" sz="1800" dirty="0">
                <a:solidFill>
                  <a:srgbClr val="003399"/>
                </a:solidFill>
                <a:latin typeface="Comic Sans MS" panose="030F0902030302020204" pitchFamily="66" charset="0"/>
              </a:rPr>
              <a:t> variables</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ouvert : faible R </a:t>
            </a:r>
            <a:r>
              <a:rPr lang="cy-GB" altLang="en-US" sz="1800" dirty="0">
                <a:latin typeface="Comic Sans MS" panose="030F0902030302020204" pitchFamily="66" charset="0"/>
              </a:rPr>
              <a:t>(Ohm)</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ou conductance </a:t>
            </a:r>
            <a:r>
              <a:rPr lang="cy-GB" altLang="en-US" sz="1800" dirty="0">
                <a:latin typeface="Comic Sans MS" panose="030F0902030302020204" pitchFamily="66" charset="0"/>
              </a:rPr>
              <a:t>(Siemens)</a:t>
            </a:r>
            <a:r>
              <a:rPr lang="cy-GB" altLang="en-US" dirty="0">
                <a:latin typeface="Comic Sans MS" panose="030F0902030302020204" pitchFamily="66" charset="0"/>
              </a:rPr>
              <a:t> </a:t>
            </a:r>
            <a:r>
              <a:rPr lang="cy-GB" altLang="en-US" sz="1800" dirty="0">
                <a:solidFill>
                  <a:srgbClr val="003399"/>
                </a:solidFill>
                <a:latin typeface="Comic Sans MS" panose="030F0902030302020204" pitchFamily="66" charset="0"/>
              </a:rPr>
              <a:t>élevée, g = 1/R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fermé : 	R élevée, faible g</a:t>
            </a:r>
          </a:p>
          <a:p>
            <a:pPr marL="342900" indent="-342900">
              <a:spcBef>
                <a:spcPct val="50000"/>
              </a:spcBef>
              <a:tabLst>
                <a:tab pos="792163" algn="l"/>
              </a:tabLst>
            </a:pPr>
            <a:endParaRPr lang="cy-GB" altLang="en-US" sz="1800" dirty="0">
              <a:solidFill>
                <a:srgbClr val="003399"/>
              </a:solidFill>
              <a:latin typeface="Comic Sans MS" panose="030F0902030302020204" pitchFamily="66" charset="0"/>
            </a:endParaRPr>
          </a:p>
          <a:p>
            <a:pPr marL="342900" indent="-342900">
              <a:spcBef>
                <a:spcPct val="50000"/>
              </a:spcBef>
              <a:tabLst>
                <a:tab pos="531813" algn="l"/>
              </a:tabLst>
            </a:pPr>
            <a:r>
              <a:rPr lang="cy-GB" altLang="en-US" sz="1800" dirty="0">
                <a:solidFill>
                  <a:srgbClr val="003399"/>
                </a:solidFill>
                <a:latin typeface="Comic Sans MS" panose="030F0902030302020204" pitchFamily="66" charset="0"/>
              </a:rPr>
              <a:t>Le passage d’un ion à travers son canal génère un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courant ionique</a:t>
            </a:r>
            <a:r>
              <a:rPr lang="cy-GB" altLang="en-US" dirty="0">
                <a:solidFill>
                  <a:srgbClr val="003399"/>
                </a:solidFill>
                <a:latin typeface="Comic Sans MS" panose="030F0902030302020204" pitchFamily="66" charset="0"/>
              </a:rPr>
              <a:t> dont l’intensité </a:t>
            </a:r>
            <a:r>
              <a:rPr lang="cy-GB" altLang="en-US" sz="1800" dirty="0">
                <a:solidFill>
                  <a:srgbClr val="003399"/>
                </a:solidFill>
                <a:latin typeface="Comic Sans MS" panose="030F0902030302020204" pitchFamily="66" charset="0"/>
              </a:rPr>
              <a:t>(</a:t>
            </a:r>
            <a:r>
              <a:rPr lang="cy-GB" altLang="en-US" sz="1800" b="1" dirty="0">
                <a:solidFill>
                  <a:srgbClr val="00B050"/>
                </a:solidFill>
                <a:latin typeface="Comic Sans MS" panose="030F0902030302020204" pitchFamily="66" charset="0"/>
              </a:rPr>
              <a:t>I</a:t>
            </a:r>
            <a:r>
              <a:rPr lang="cy-GB" altLang="en-US" sz="1800" b="1" baseline="-25000" dirty="0">
                <a:solidFill>
                  <a:srgbClr val="00B050"/>
                </a:solidFill>
                <a:latin typeface="Comic Sans MS" panose="030F0902030302020204" pitchFamily="66" charset="0"/>
              </a:rPr>
              <a:t>ion</a:t>
            </a:r>
            <a:r>
              <a:rPr lang="cy-GB" altLang="en-US" sz="1800" dirty="0">
                <a:solidFill>
                  <a:srgbClr val="003399"/>
                </a:solidFill>
                <a:latin typeface="Comic Sans MS" panose="030F0902030302020204" pitchFamily="66" charset="0"/>
              </a:rPr>
              <a:t>) dépend de :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1800" u="sng" dirty="0">
                <a:solidFill>
                  <a:srgbClr val="003399"/>
                </a:solidFill>
                <a:latin typeface="Comic Sans MS" panose="030F0902030302020204" pitchFamily="66" charset="0"/>
              </a:rPr>
              <a:t>conductance</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1800" i="1" u="sng" dirty="0">
                <a:solidFill>
                  <a:srgbClr val="003399"/>
                </a:solidFill>
                <a:latin typeface="Comic Sans MS" panose="030F0902030302020204" pitchFamily="66" charset="0"/>
              </a:rPr>
              <a:t>driving force</a:t>
            </a:r>
            <a:r>
              <a:rPr lang="cy-GB" altLang="en-US" sz="1800" dirty="0">
                <a:solidFill>
                  <a:srgbClr val="003399"/>
                </a:solidFill>
                <a:latin typeface="Comic Sans MS" panose="030F0902030302020204" pitchFamily="66" charset="0"/>
              </a:rPr>
              <a:t> :</a:t>
            </a:r>
            <a:r>
              <a:rPr lang="cy-GB" altLang="en-US" dirty="0">
                <a:solidFill>
                  <a:srgbClr val="003399"/>
                </a:solidFill>
                <a:latin typeface="Comic Sans MS" panose="030F0902030302020204" pitchFamily="66" charset="0"/>
              </a:rPr>
              <a:t> différence entre le </a:t>
            </a:r>
            <a:r>
              <a:rPr lang="cy-GB" altLang="en-US" sz="1800" dirty="0">
                <a:solidFill>
                  <a:srgbClr val="003399"/>
                </a:solidFill>
                <a:latin typeface="Comic Sans MS" panose="030F0902030302020204" pitchFamily="66" charset="0"/>
              </a:rPr>
              <a:t>potentiel de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membrane (Vm) et son potentiel d’équilibre (E</a:t>
            </a:r>
            <a:r>
              <a:rPr lang="cy-GB" altLang="en-US" baseline="-25000" dirty="0">
                <a:solidFill>
                  <a:srgbClr val="003399"/>
                </a:solidFill>
                <a:latin typeface="Comic Sans MS" panose="030F0902030302020204" pitchFamily="66" charset="0"/>
              </a:rPr>
              <a:t>io</a:t>
            </a:r>
            <a:r>
              <a:rPr lang="cy-GB" altLang="en-US" sz="1800" baseline="-25000" dirty="0">
                <a:solidFill>
                  <a:srgbClr val="003399"/>
                </a:solidFill>
                <a:latin typeface="Comic Sans MS" panose="030F0902030302020204" pitchFamily="66" charset="0"/>
              </a:rPr>
              <a:t>n</a:t>
            </a:r>
            <a:r>
              <a:rPr lang="cy-GB" altLang="en-US" sz="1800" dirty="0">
                <a:solidFill>
                  <a:srgbClr val="003399"/>
                </a:solidFill>
                <a:latin typeface="Comic Sans MS" panose="030F0902030302020204" pitchFamily="66" charset="0"/>
              </a:rPr>
              <a:t>)</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1800" b="1" dirty="0">
                <a:solidFill>
                  <a:srgbClr val="00B050"/>
                </a:solidFill>
                <a:latin typeface="Comic Sans MS" panose="030F0902030302020204" pitchFamily="66" charset="0"/>
              </a:rPr>
              <a:t>I</a:t>
            </a:r>
            <a:r>
              <a:rPr lang="cy-GB" altLang="en-US" b="1" baseline="-25000" dirty="0">
                <a:solidFill>
                  <a:srgbClr val="00B050"/>
                </a:solidFill>
                <a:latin typeface="Comic Sans MS" panose="030F0902030302020204" pitchFamily="66" charset="0"/>
              </a:rPr>
              <a:t>ion</a:t>
            </a:r>
            <a:r>
              <a:rPr lang="cy-GB" altLang="en-US" sz="1800" b="1" dirty="0">
                <a:solidFill>
                  <a:srgbClr val="00B050"/>
                </a:solidFill>
                <a:latin typeface="Comic Sans MS" panose="030F0902030302020204" pitchFamily="66" charset="0"/>
              </a:rPr>
              <a:t> = (Vm-E</a:t>
            </a:r>
            <a:r>
              <a:rPr lang="cy-GB" altLang="en-US" b="1" baseline="-25000" dirty="0">
                <a:solidFill>
                  <a:srgbClr val="00B050"/>
                </a:solidFill>
                <a:latin typeface="Comic Sans MS" panose="030F0902030302020204" pitchFamily="66" charset="0"/>
              </a:rPr>
              <a:t>ion</a:t>
            </a:r>
            <a:r>
              <a:rPr lang="cy-GB" altLang="en-US" sz="1800" b="1" dirty="0">
                <a:solidFill>
                  <a:srgbClr val="00B050"/>
                </a:solidFill>
                <a:latin typeface="Comic Sans MS" panose="030F0902030302020204" pitchFamily="66" charset="0"/>
              </a:rPr>
              <a:t>) x g </a:t>
            </a:r>
            <a:r>
              <a:rPr lang="cy-GB" altLang="en-US" sz="1800" dirty="0">
                <a:latin typeface="Comic Sans MS" panose="030F0902030302020204" pitchFamily="66" charset="0"/>
              </a:rPr>
              <a:t>(= loi d’Ohm)</a:t>
            </a:r>
            <a:endParaRPr lang="cy-GB" altLang="en-US" sz="1800" baseline="-25000" dirty="0">
              <a:latin typeface="Comic Sans MS" panose="030F0902030302020204" pitchFamily="66" charset="0"/>
            </a:endParaRPr>
          </a:p>
        </p:txBody>
      </p:sp>
      <p:pic>
        <p:nvPicPr>
          <p:cNvPr id="2" name="Image 1">
            <a:extLst>
              <a:ext uri="{FF2B5EF4-FFF2-40B4-BE49-F238E27FC236}">
                <a16:creationId xmlns:a16="http://schemas.microsoft.com/office/drawing/2014/main" id="{12A75B8C-7BCF-3499-EBC8-9E09655D12E5}"/>
              </a:ext>
            </a:extLst>
          </p:cNvPr>
          <p:cNvPicPr>
            <a:picLocks noChangeAspect="1"/>
          </p:cNvPicPr>
          <p:nvPr/>
        </p:nvPicPr>
        <p:blipFill>
          <a:blip r:embed="rId2"/>
          <a:stretch>
            <a:fillRect/>
          </a:stretch>
        </p:blipFill>
        <p:spPr>
          <a:xfrm>
            <a:off x="213368" y="1692870"/>
            <a:ext cx="2219012" cy="3472260"/>
          </a:xfrm>
          <a:prstGeom prst="rect">
            <a:avLst/>
          </a:prstGeom>
        </p:spPr>
      </p:pic>
    </p:spTree>
    <p:extLst>
      <p:ext uri="{BB962C8B-B14F-4D97-AF65-F5344CB8AC3E}">
        <p14:creationId xmlns:p14="http://schemas.microsoft.com/office/powerpoint/2010/main" val="1246280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204089" y="205321"/>
            <a:ext cx="9074121" cy="984885"/>
          </a:xfrm>
          <a:prstGeom prst="rect">
            <a:avLst/>
          </a:prstGeom>
        </p:spPr>
        <p:txBody>
          <a:bodyPr wrap="square" lIns="0" tIns="0" rIns="0" bIns="0" rtlCol="0" anchor="t">
            <a:spAutoFit/>
          </a:bodyPr>
          <a:lstStyle/>
          <a:p>
            <a:pPr algn="ctr"/>
            <a:r>
              <a:rPr lang="fr-FR" sz="3200" cap="all" dirty="0">
                <a:solidFill>
                  <a:srgbClr val="3333CC"/>
                </a:solidFill>
                <a:latin typeface="ComicSansMS" panose="030F0702030302020204" pitchFamily="66" charset="0"/>
              </a:rPr>
              <a:t>Neurone = circuit </a:t>
            </a:r>
            <a:r>
              <a:rPr lang="fr-FR" sz="3200" b="1" cap="all" dirty="0">
                <a:solidFill>
                  <a:srgbClr val="FF0000"/>
                </a:solidFill>
                <a:latin typeface="ComicSansMS" panose="030F0702030302020204" pitchFamily="66" charset="0"/>
              </a:rPr>
              <a:t>RC</a:t>
            </a:r>
            <a:r>
              <a:rPr lang="fr-FR" sz="3200" cap="all" dirty="0">
                <a:solidFill>
                  <a:srgbClr val="3333CC"/>
                </a:solidFill>
                <a:latin typeface="ComicSansMS" panose="030F0702030302020204" pitchFamily="66" charset="0"/>
              </a:rPr>
              <a:t> en parallèle</a:t>
            </a:r>
            <a:endParaRPr lang="fr-FR" sz="3200" dirty="0">
              <a:solidFill>
                <a:srgbClr val="3333CC"/>
              </a:solidFill>
              <a:latin typeface="ComicSansMS" panose="030F0702030302020204" pitchFamily="66" charset="0"/>
            </a:endParaRPr>
          </a:p>
          <a:p>
            <a:pPr algn="ctr"/>
            <a:endParaRPr lang="fr-FR" sz="3200" dirty="0">
              <a:solidFill>
                <a:srgbClr val="3333CC"/>
              </a:solidFill>
              <a:latin typeface="ComicSansMS" panose="030F0702030302020204" pitchFamily="66" charset="0"/>
            </a:endParaRPr>
          </a:p>
        </p:txBody>
      </p:sp>
      <p:pic>
        <p:nvPicPr>
          <p:cNvPr id="14" name="Image 13">
            <a:extLst>
              <a:ext uri="{FF2B5EF4-FFF2-40B4-BE49-F238E27FC236}">
                <a16:creationId xmlns:a16="http://schemas.microsoft.com/office/drawing/2014/main" id="{6115C332-BEF9-3B62-DCBD-9392670A32AA}"/>
              </a:ext>
            </a:extLst>
          </p:cNvPr>
          <p:cNvPicPr>
            <a:picLocks noChangeAspect="1"/>
          </p:cNvPicPr>
          <p:nvPr/>
        </p:nvPicPr>
        <p:blipFill>
          <a:blip r:embed="rId2"/>
          <a:stretch>
            <a:fillRect/>
          </a:stretch>
        </p:blipFill>
        <p:spPr>
          <a:xfrm>
            <a:off x="380649" y="1389478"/>
            <a:ext cx="2040846" cy="1362893"/>
          </a:xfrm>
          <a:prstGeom prst="rect">
            <a:avLst/>
          </a:prstGeom>
        </p:spPr>
      </p:pic>
      <p:sp>
        <p:nvSpPr>
          <p:cNvPr id="16" name="ZoneTexte 15">
            <a:extLst>
              <a:ext uri="{FF2B5EF4-FFF2-40B4-BE49-F238E27FC236}">
                <a16:creationId xmlns:a16="http://schemas.microsoft.com/office/drawing/2014/main" id="{F7CC4485-57A5-6803-905F-FA7F26DF6E15}"/>
              </a:ext>
            </a:extLst>
          </p:cNvPr>
          <p:cNvSpPr txBox="1"/>
          <p:nvPr/>
        </p:nvSpPr>
        <p:spPr>
          <a:xfrm>
            <a:off x="2357547" y="1266389"/>
            <a:ext cx="6786453" cy="2723823"/>
          </a:xfrm>
          <a:prstGeom prst="rect">
            <a:avLst/>
          </a:prstGeom>
          <a:noFill/>
        </p:spPr>
        <p:txBody>
          <a:bodyPr wrap="square">
            <a:spAutoFit/>
          </a:bodyPr>
          <a:lstStyle/>
          <a:p>
            <a:pPr marL="342900" indent="-342900">
              <a:spcBef>
                <a:spcPct val="50000"/>
              </a:spcBef>
            </a:pPr>
            <a:r>
              <a:rPr lang="cy-GB" altLang="en-US" sz="1800" dirty="0">
                <a:solidFill>
                  <a:srgbClr val="003399"/>
                </a:solidFill>
                <a:latin typeface="Comic Sans MS" panose="030F0902030302020204" pitchFamily="66" charset="0"/>
              </a:rPr>
              <a:t>	Membrane /double couche lipidique = isolant séparant 2 milieux conducteurs = capacité (</a:t>
            </a:r>
            <a:r>
              <a:rPr lang="cy-GB" altLang="en-US" sz="1800" b="1" dirty="0">
                <a:solidFill>
                  <a:srgbClr val="FF0000"/>
                </a:solidFill>
                <a:latin typeface="Comic Sans MS" panose="030F0902030302020204" pitchFamily="66" charset="0"/>
              </a:rPr>
              <a:t>C</a:t>
            </a:r>
            <a:r>
              <a:rPr lang="cy-GB" altLang="en-US" sz="1800" dirty="0">
                <a:solidFill>
                  <a:srgbClr val="003399"/>
                </a:solidFill>
                <a:latin typeface="Comic Sans MS" panose="030F0902030302020204" pitchFamily="66" charset="0"/>
              </a:rPr>
              <a:t>) qui va accumuler des charges sur sa face interne et externe dont la quantité (Q) est proportionnelle à la tension (U) : </a:t>
            </a:r>
            <a:r>
              <a:rPr lang="cy-GB" altLang="en-US" sz="1800" b="1" dirty="0">
                <a:solidFill>
                  <a:srgbClr val="FF0000"/>
                </a:solidFill>
                <a:latin typeface="Comic Sans MS" panose="030F0902030302020204" pitchFamily="66" charset="0"/>
              </a:rPr>
              <a:t>Q = C x U </a:t>
            </a:r>
            <a:br>
              <a:rPr lang="cy-GB" altLang="en-US" sz="1800" b="1" dirty="0">
                <a:solidFill>
                  <a:srgbClr val="FF0000"/>
                </a:solidFill>
                <a:latin typeface="Comic Sans MS" panose="030F0902030302020204" pitchFamily="66" charset="0"/>
              </a:rPr>
            </a:br>
            <a:r>
              <a:rPr lang="cy-GB" altLang="en-US" sz="1800" b="1" dirty="0">
                <a:solidFill>
                  <a:srgbClr val="FF0000"/>
                </a:solidFill>
                <a:latin typeface="Comic Sans MS" panose="030F0902030302020204" pitchFamily="66" charset="0"/>
              </a:rPr>
              <a:t>=&gt; C </a:t>
            </a:r>
            <a:r>
              <a:rPr lang="cy-GB" altLang="en-US" sz="1800" dirty="0">
                <a:latin typeface="Comic Sans MS" panose="030F0902030302020204" pitchFamily="66" charset="0"/>
              </a:rPr>
              <a:t>(Farads)</a:t>
            </a:r>
            <a:r>
              <a:rPr lang="cy-GB" altLang="en-US" sz="1800" b="1" dirty="0">
                <a:solidFill>
                  <a:srgbClr val="FF0000"/>
                </a:solidFill>
                <a:latin typeface="Comic Sans MS" panose="030F0902030302020204" pitchFamily="66" charset="0"/>
              </a:rPr>
              <a:t> = Q </a:t>
            </a:r>
            <a:r>
              <a:rPr lang="cy-GB" altLang="en-US" sz="1800" dirty="0">
                <a:latin typeface="Comic Sans MS" panose="030F0902030302020204" pitchFamily="66" charset="0"/>
              </a:rPr>
              <a:t>(Coulombs) </a:t>
            </a:r>
            <a:r>
              <a:rPr lang="cy-GB" altLang="en-US" sz="1800" b="1" dirty="0">
                <a:solidFill>
                  <a:srgbClr val="FF0000"/>
                </a:solidFill>
                <a:latin typeface="Comic Sans MS" panose="030F0902030302020204" pitchFamily="66" charset="0"/>
              </a:rPr>
              <a:t>/ U</a:t>
            </a:r>
            <a:r>
              <a:rPr lang="cy-GB" altLang="en-US" sz="1800" dirty="0">
                <a:latin typeface="Comic Sans MS" panose="030F0902030302020204" pitchFamily="66" charset="0"/>
              </a:rPr>
              <a:t> (Volt)</a:t>
            </a:r>
          </a:p>
          <a:p>
            <a:pPr marL="342900" indent="-342900">
              <a:spcBef>
                <a:spcPct val="50000"/>
              </a:spcBef>
            </a:pPr>
            <a:r>
              <a:rPr lang="cy-GB" altLang="en-US" dirty="0">
                <a:latin typeface="Comic Sans MS" panose="030F0902030302020204" pitchFamily="66" charset="0"/>
              </a:rPr>
              <a:t>	</a:t>
            </a:r>
            <a:r>
              <a:rPr lang="cy-GB" altLang="en-US" dirty="0">
                <a:solidFill>
                  <a:srgbClr val="FF0000"/>
                </a:solidFill>
                <a:latin typeface="Comic Sans MS" panose="030F0902030302020204" pitchFamily="66" charset="0"/>
              </a:rPr>
              <a:t>Capacitance</a:t>
            </a:r>
            <a:r>
              <a:rPr lang="cy-GB" altLang="en-US" dirty="0">
                <a:latin typeface="Comic Sans MS" panose="030F0902030302020204" pitchFamily="66" charset="0"/>
              </a:rPr>
              <a:t> = capacité de stocker des charges électriques</a:t>
            </a:r>
            <a:br>
              <a:rPr lang="cy-GB" altLang="en-US" dirty="0">
                <a:latin typeface="Comic Sans MS" panose="030F0902030302020204" pitchFamily="66" charset="0"/>
              </a:rPr>
            </a:br>
            <a:r>
              <a:rPr lang="cy-GB" altLang="en-US" dirty="0">
                <a:latin typeface="Comic Sans MS" panose="030F0902030302020204" pitchFamily="66" charset="0"/>
              </a:rPr>
              <a:t>(dépend de la surface membranaire)</a:t>
            </a:r>
            <a:br>
              <a:rPr lang="cy-GB" altLang="en-US" dirty="0">
                <a:latin typeface="Comic Sans MS" panose="030F0902030302020204" pitchFamily="66" charset="0"/>
              </a:rPr>
            </a:br>
            <a:r>
              <a:rPr lang="cy-GB" altLang="en-US" dirty="0">
                <a:latin typeface="Comic Sans MS" panose="030F0902030302020204" pitchFamily="66" charset="0"/>
              </a:rPr>
              <a:t>	- noeud : faible capacitance (charge rapide)</a:t>
            </a:r>
            <a:br>
              <a:rPr lang="cy-GB" altLang="en-US" dirty="0">
                <a:latin typeface="Comic Sans MS" panose="030F0902030302020204" pitchFamily="66" charset="0"/>
              </a:rPr>
            </a:br>
            <a:r>
              <a:rPr lang="cy-GB" altLang="en-US" dirty="0">
                <a:latin typeface="Comic Sans MS" panose="030F0902030302020204" pitchFamily="66" charset="0"/>
              </a:rPr>
              <a:t>	- internoeud : grande capacitance (charge lente)</a:t>
            </a:r>
            <a:r>
              <a:rPr lang="cy-GB" altLang="en-US" sz="1800" dirty="0">
                <a:latin typeface="Comic Sans MS" panose="030F0902030302020204" pitchFamily="66" charset="0"/>
              </a:rPr>
              <a:t>  </a:t>
            </a:r>
          </a:p>
        </p:txBody>
      </p:sp>
      <p:sp>
        <p:nvSpPr>
          <p:cNvPr id="6" name="ZoneTexte 5">
            <a:extLst>
              <a:ext uri="{FF2B5EF4-FFF2-40B4-BE49-F238E27FC236}">
                <a16:creationId xmlns:a16="http://schemas.microsoft.com/office/drawing/2014/main" id="{0D6A0EE0-3B83-6BC3-4AC9-1FECAF4C882B}"/>
              </a:ext>
            </a:extLst>
          </p:cNvPr>
          <p:cNvSpPr txBox="1"/>
          <p:nvPr/>
        </p:nvSpPr>
        <p:spPr>
          <a:xfrm>
            <a:off x="-53214" y="4196009"/>
            <a:ext cx="4429271" cy="2123658"/>
          </a:xfrm>
          <a:prstGeom prst="rect">
            <a:avLst/>
          </a:prstGeom>
          <a:noFill/>
        </p:spPr>
        <p:txBody>
          <a:bodyPr wrap="square">
            <a:spAutoFit/>
          </a:bodyPr>
          <a:lstStyle/>
          <a:p>
            <a:pPr marL="342900" indent="-342900">
              <a:spcBef>
                <a:spcPct val="50000"/>
              </a:spcBef>
            </a:pPr>
            <a:r>
              <a:rPr lang="cy-GB" altLang="en-US" sz="1800" dirty="0">
                <a:solidFill>
                  <a:srgbClr val="003399"/>
                </a:solidFill>
                <a:latin typeface="Comic Sans MS" panose="030F0902030302020204" pitchFamily="66" charset="0"/>
              </a:rPr>
              <a:t>	Le potentiel membranaire nodal augmente et décroit selon une cinétique exponentielle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caractérisée par la constante de temps (</a:t>
            </a:r>
            <a:r>
              <a:rPr lang="cy-GB" altLang="en-US" sz="1800" b="1" dirty="0">
                <a:solidFill>
                  <a:srgbClr val="FF0000"/>
                </a:solidFill>
                <a:latin typeface="Comic Sans MS" panose="030F0902030302020204" pitchFamily="66" charset="0"/>
              </a:rPr>
              <a:t>RC</a:t>
            </a:r>
            <a:r>
              <a:rPr lang="cy-GB" altLang="en-US" sz="1800" dirty="0">
                <a:solidFill>
                  <a:srgbClr val="003399"/>
                </a:solidFill>
                <a:latin typeface="Comic Sans MS" panose="030F0902030302020204" pitchFamily="66" charset="0"/>
              </a:rPr>
              <a:t>)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2400" b="1" dirty="0">
                <a:solidFill>
                  <a:srgbClr val="FF0000"/>
                </a:solidFill>
                <a:latin typeface="Comic Sans MS" panose="030F0902030302020204" pitchFamily="66" charset="0"/>
              </a:rPr>
              <a:t>𝜏</a:t>
            </a:r>
            <a:r>
              <a:rPr lang="cy-GB" altLang="en-US" sz="2400" b="1" baseline="-25000" dirty="0">
                <a:solidFill>
                  <a:srgbClr val="FF0000"/>
                </a:solidFill>
                <a:latin typeface="Comic Sans MS" panose="030F0902030302020204" pitchFamily="66" charset="0"/>
              </a:rPr>
              <a:t>m</a:t>
            </a:r>
            <a:r>
              <a:rPr lang="cy-GB" altLang="en-US" sz="1800" dirty="0">
                <a:solidFill>
                  <a:srgbClr val="003399"/>
                </a:solidFill>
                <a:latin typeface="Comic Sans MS" panose="030F0902030302020204" pitchFamily="66" charset="0"/>
              </a:rPr>
              <a:t> (temps pour une charge à 63%) ≃ </a:t>
            </a:r>
            <a:r>
              <a:rPr lang="cy-GB" altLang="en-US" sz="1800" b="1" dirty="0">
                <a:solidFill>
                  <a:srgbClr val="00B050"/>
                </a:solidFill>
                <a:latin typeface="Comic Sans MS" panose="030F0902030302020204" pitchFamily="66" charset="0"/>
              </a:rPr>
              <a:t>chronaxie</a:t>
            </a:r>
            <a:r>
              <a:rPr lang="cy-GB" altLang="en-US" sz="1800" dirty="0">
                <a:solidFill>
                  <a:srgbClr val="003399"/>
                </a:solidFill>
                <a:latin typeface="Comic Sans MS" panose="030F0902030302020204" pitchFamily="66" charset="0"/>
              </a:rPr>
              <a:t> </a:t>
            </a:r>
            <a:endParaRPr lang="cy-GB" altLang="en-US" sz="1800" dirty="0">
              <a:latin typeface="Comic Sans MS" panose="030F0902030302020204" pitchFamily="66" charset="0"/>
            </a:endParaRPr>
          </a:p>
        </p:txBody>
      </p:sp>
      <p:pic>
        <p:nvPicPr>
          <p:cNvPr id="2" name="Image 1">
            <a:extLst>
              <a:ext uri="{FF2B5EF4-FFF2-40B4-BE49-F238E27FC236}">
                <a16:creationId xmlns:a16="http://schemas.microsoft.com/office/drawing/2014/main" id="{61E0E2C6-7641-71C3-314D-C48D681DD9AB}"/>
              </a:ext>
            </a:extLst>
          </p:cNvPr>
          <p:cNvPicPr>
            <a:picLocks noChangeAspect="1"/>
          </p:cNvPicPr>
          <p:nvPr/>
        </p:nvPicPr>
        <p:blipFill>
          <a:blip r:embed="rId3"/>
          <a:stretch>
            <a:fillRect/>
          </a:stretch>
        </p:blipFill>
        <p:spPr>
          <a:xfrm>
            <a:off x="4332970" y="4226143"/>
            <a:ext cx="4714725" cy="2123658"/>
          </a:xfrm>
          <a:prstGeom prst="rect">
            <a:avLst/>
          </a:prstGeom>
        </p:spPr>
      </p:pic>
    </p:spTree>
    <p:extLst>
      <p:ext uri="{BB962C8B-B14F-4D97-AF65-F5344CB8AC3E}">
        <p14:creationId xmlns:p14="http://schemas.microsoft.com/office/powerpoint/2010/main" val="778408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pic>
        <p:nvPicPr>
          <p:cNvPr id="2" name="Image 1">
            <a:extLst>
              <a:ext uri="{FF2B5EF4-FFF2-40B4-BE49-F238E27FC236}">
                <a16:creationId xmlns:a16="http://schemas.microsoft.com/office/drawing/2014/main" id="{C663C14A-3D46-CDC3-2E8B-00640EAC46EB}"/>
              </a:ext>
            </a:extLst>
          </p:cNvPr>
          <p:cNvPicPr>
            <a:picLocks noChangeAspect="1"/>
          </p:cNvPicPr>
          <p:nvPr/>
        </p:nvPicPr>
        <p:blipFill>
          <a:blip r:embed="rId2"/>
          <a:stretch>
            <a:fillRect/>
          </a:stretch>
        </p:blipFill>
        <p:spPr>
          <a:xfrm>
            <a:off x="0" y="842333"/>
            <a:ext cx="4858630" cy="2715117"/>
          </a:xfrm>
          <a:prstGeom prst="rect">
            <a:avLst/>
          </a:prstGeom>
        </p:spPr>
      </p:pic>
      <p:sp>
        <p:nvSpPr>
          <p:cNvPr id="8" name="ZoneTexte 7">
            <a:extLst>
              <a:ext uri="{FF2B5EF4-FFF2-40B4-BE49-F238E27FC236}">
                <a16:creationId xmlns:a16="http://schemas.microsoft.com/office/drawing/2014/main" id="{6218D16B-2A1B-2F35-C333-9BAB62CD0D8D}"/>
              </a:ext>
            </a:extLst>
          </p:cNvPr>
          <p:cNvSpPr txBox="1"/>
          <p:nvPr/>
        </p:nvSpPr>
        <p:spPr>
          <a:xfrm>
            <a:off x="834675" y="1896143"/>
            <a:ext cx="1721185" cy="461665"/>
          </a:xfrm>
          <a:prstGeom prst="rect">
            <a:avLst/>
          </a:prstGeom>
          <a:noFill/>
        </p:spPr>
        <p:txBody>
          <a:bodyPr wrap="square">
            <a:spAutoFit/>
          </a:bodyPr>
          <a:lstStyle/>
          <a:p>
            <a:r>
              <a:rPr lang="cy-GB" altLang="en-US" sz="2400" dirty="0">
                <a:solidFill>
                  <a:srgbClr val="FF0000"/>
                </a:solidFill>
                <a:latin typeface="ComicSansMS" panose="030F0702030302020204" pitchFamily="66" charset="0"/>
              </a:rPr>
              <a:t>𝜏 </a:t>
            </a:r>
            <a:r>
              <a:rPr lang="cy-GB" altLang="en-US" dirty="0">
                <a:solidFill>
                  <a:srgbClr val="FF0000"/>
                </a:solidFill>
                <a:latin typeface="ComicSansMS" panose="030F0702030302020204" pitchFamily="66" charset="0"/>
              </a:rPr>
              <a:t>= 30 ms</a:t>
            </a:r>
            <a:endParaRPr lang="fr-FR" dirty="0"/>
          </a:p>
        </p:txBody>
      </p:sp>
      <p:sp>
        <p:nvSpPr>
          <p:cNvPr id="9" name="ZoneTexte 8">
            <a:extLst>
              <a:ext uri="{FF2B5EF4-FFF2-40B4-BE49-F238E27FC236}">
                <a16:creationId xmlns:a16="http://schemas.microsoft.com/office/drawing/2014/main" id="{8B550902-750E-46BF-2093-A5E28FB542C7}"/>
              </a:ext>
            </a:extLst>
          </p:cNvPr>
          <p:cNvSpPr txBox="1"/>
          <p:nvPr/>
        </p:nvSpPr>
        <p:spPr>
          <a:xfrm>
            <a:off x="2357309" y="1501923"/>
            <a:ext cx="1721185" cy="461665"/>
          </a:xfrm>
          <a:prstGeom prst="rect">
            <a:avLst/>
          </a:prstGeom>
          <a:noFill/>
        </p:spPr>
        <p:txBody>
          <a:bodyPr wrap="square">
            <a:spAutoFit/>
          </a:bodyPr>
          <a:lstStyle/>
          <a:p>
            <a:r>
              <a:rPr lang="cy-GB" altLang="en-US" sz="2400" dirty="0">
                <a:latin typeface="ComicSansMS" panose="030F0702030302020204" pitchFamily="66" charset="0"/>
              </a:rPr>
              <a:t>𝜏 </a:t>
            </a:r>
            <a:r>
              <a:rPr lang="cy-GB" altLang="en-US" dirty="0">
                <a:latin typeface="ComicSansMS" panose="030F0702030302020204" pitchFamily="66" charset="0"/>
              </a:rPr>
              <a:t>= 100 ms</a:t>
            </a:r>
            <a:endParaRPr lang="fr-FR" dirty="0"/>
          </a:p>
        </p:txBody>
      </p:sp>
      <p:pic>
        <p:nvPicPr>
          <p:cNvPr id="10" name="Image 9">
            <a:extLst>
              <a:ext uri="{FF2B5EF4-FFF2-40B4-BE49-F238E27FC236}">
                <a16:creationId xmlns:a16="http://schemas.microsoft.com/office/drawing/2014/main" id="{25471CF6-5648-5FFC-305A-037CCEC1F6DB}"/>
              </a:ext>
            </a:extLst>
          </p:cNvPr>
          <p:cNvPicPr>
            <a:picLocks noChangeAspect="1"/>
          </p:cNvPicPr>
          <p:nvPr/>
        </p:nvPicPr>
        <p:blipFill>
          <a:blip r:embed="rId3"/>
          <a:stretch>
            <a:fillRect/>
          </a:stretch>
        </p:blipFill>
        <p:spPr>
          <a:xfrm>
            <a:off x="4774156" y="842333"/>
            <a:ext cx="4401138" cy="2715118"/>
          </a:xfrm>
          <a:prstGeom prst="rect">
            <a:avLst/>
          </a:prstGeom>
        </p:spPr>
      </p:pic>
      <p:sp>
        <p:nvSpPr>
          <p:cNvPr id="11" name="ZoneTexte 10">
            <a:extLst>
              <a:ext uri="{FF2B5EF4-FFF2-40B4-BE49-F238E27FC236}">
                <a16:creationId xmlns:a16="http://schemas.microsoft.com/office/drawing/2014/main" id="{F4E45755-B951-214E-9AFB-53A8A4F69017}"/>
              </a:ext>
            </a:extLst>
          </p:cNvPr>
          <p:cNvSpPr txBox="1"/>
          <p:nvPr/>
        </p:nvSpPr>
        <p:spPr>
          <a:xfrm>
            <a:off x="5542515" y="1696119"/>
            <a:ext cx="1508550" cy="369332"/>
          </a:xfrm>
          <a:prstGeom prst="rect">
            <a:avLst/>
          </a:prstGeom>
          <a:noFill/>
        </p:spPr>
        <p:txBody>
          <a:bodyPr wrap="square">
            <a:spAutoFit/>
          </a:bodyPr>
          <a:lstStyle/>
          <a:p>
            <a:r>
              <a:rPr lang="fr-FR" sz="1800" b="1" dirty="0">
                <a:solidFill>
                  <a:srgbClr val="FF0000"/>
                </a:solidFill>
                <a:latin typeface="ComicSansMS" panose="030F0702030302020204" pitchFamily="66" charset="0"/>
              </a:rPr>
              <a:t>R = 30 MΩ</a:t>
            </a:r>
            <a:endParaRPr lang="fr-FR" b="1" dirty="0">
              <a:solidFill>
                <a:srgbClr val="FF0000"/>
              </a:solidFill>
            </a:endParaRPr>
          </a:p>
        </p:txBody>
      </p:sp>
      <p:sp>
        <p:nvSpPr>
          <p:cNvPr id="12" name="ZoneTexte 11">
            <a:extLst>
              <a:ext uri="{FF2B5EF4-FFF2-40B4-BE49-F238E27FC236}">
                <a16:creationId xmlns:a16="http://schemas.microsoft.com/office/drawing/2014/main" id="{6FA5B644-8869-32B5-5EBC-B67F24A1A0AA}"/>
              </a:ext>
            </a:extLst>
          </p:cNvPr>
          <p:cNvSpPr txBox="1"/>
          <p:nvPr/>
        </p:nvSpPr>
        <p:spPr>
          <a:xfrm>
            <a:off x="6860530" y="1130006"/>
            <a:ext cx="1508550" cy="369332"/>
          </a:xfrm>
          <a:prstGeom prst="rect">
            <a:avLst/>
          </a:prstGeom>
          <a:noFill/>
        </p:spPr>
        <p:txBody>
          <a:bodyPr wrap="square">
            <a:spAutoFit/>
          </a:bodyPr>
          <a:lstStyle/>
          <a:p>
            <a:r>
              <a:rPr lang="fr-FR" sz="1800" b="1" dirty="0">
                <a:latin typeface="ComicSansMS" panose="030F0702030302020204" pitchFamily="66" charset="0"/>
              </a:rPr>
              <a:t>R = 100 MΩ</a:t>
            </a:r>
            <a:endParaRPr lang="fr-FR" b="1" dirty="0"/>
          </a:p>
        </p:txBody>
      </p:sp>
      <p:pic>
        <p:nvPicPr>
          <p:cNvPr id="17" name="Image 16">
            <a:extLst>
              <a:ext uri="{FF2B5EF4-FFF2-40B4-BE49-F238E27FC236}">
                <a16:creationId xmlns:a16="http://schemas.microsoft.com/office/drawing/2014/main" id="{11C20865-0D1A-1E12-F674-5A5568FDF217}"/>
              </a:ext>
            </a:extLst>
          </p:cNvPr>
          <p:cNvPicPr>
            <a:picLocks noChangeAspect="1"/>
          </p:cNvPicPr>
          <p:nvPr/>
        </p:nvPicPr>
        <p:blipFill>
          <a:blip r:embed="rId4"/>
          <a:stretch>
            <a:fillRect/>
          </a:stretch>
        </p:blipFill>
        <p:spPr>
          <a:xfrm>
            <a:off x="2181851" y="4038813"/>
            <a:ext cx="4780298" cy="2403427"/>
          </a:xfrm>
          <a:prstGeom prst="rect">
            <a:avLst/>
          </a:prstGeom>
        </p:spPr>
      </p:pic>
    </p:spTree>
    <p:extLst>
      <p:ext uri="{BB962C8B-B14F-4D97-AF65-F5344CB8AC3E}">
        <p14:creationId xmlns:p14="http://schemas.microsoft.com/office/powerpoint/2010/main" val="318218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204089" y="237978"/>
            <a:ext cx="9074121" cy="984885"/>
          </a:xfrm>
          <a:prstGeom prst="rect">
            <a:avLst/>
          </a:prstGeom>
        </p:spPr>
        <p:txBody>
          <a:bodyPr wrap="square" lIns="0" tIns="0" rIns="0" bIns="0" rtlCol="0" anchor="t">
            <a:spAutoFit/>
          </a:bodyPr>
          <a:lstStyle/>
          <a:p>
            <a:pPr algn="ctr"/>
            <a:r>
              <a:rPr lang="fr-FR" sz="3200" cap="all" dirty="0">
                <a:solidFill>
                  <a:srgbClr val="3333CC"/>
                </a:solidFill>
                <a:latin typeface="ComicSansMS" panose="030F0702030302020204" pitchFamily="66" charset="0"/>
              </a:rPr>
              <a:t>Plusieurs types de courants</a:t>
            </a:r>
            <a:endParaRPr lang="fr-FR" sz="3200" dirty="0">
              <a:solidFill>
                <a:srgbClr val="3333CC"/>
              </a:solidFill>
              <a:latin typeface="ComicSansMS" panose="030F0702030302020204" pitchFamily="66" charset="0"/>
            </a:endParaRPr>
          </a:p>
          <a:p>
            <a:pPr algn="ctr"/>
            <a:endParaRPr lang="fr-FR" sz="3200" dirty="0">
              <a:solidFill>
                <a:srgbClr val="3333CC"/>
              </a:solidFill>
              <a:latin typeface="ComicSansMS" panose="030F0702030302020204" pitchFamily="66" charset="0"/>
            </a:endParaRPr>
          </a:p>
        </p:txBody>
      </p:sp>
      <p:sp>
        <p:nvSpPr>
          <p:cNvPr id="16" name="ZoneTexte 15">
            <a:extLst>
              <a:ext uri="{FF2B5EF4-FFF2-40B4-BE49-F238E27FC236}">
                <a16:creationId xmlns:a16="http://schemas.microsoft.com/office/drawing/2014/main" id="{F7CC4485-57A5-6803-905F-FA7F26DF6E15}"/>
              </a:ext>
            </a:extLst>
          </p:cNvPr>
          <p:cNvSpPr txBox="1"/>
          <p:nvPr/>
        </p:nvSpPr>
        <p:spPr>
          <a:xfrm>
            <a:off x="0" y="1001396"/>
            <a:ext cx="8870032" cy="6740307"/>
          </a:xfrm>
          <a:prstGeom prst="rect">
            <a:avLst/>
          </a:prstGeom>
          <a:noFill/>
        </p:spPr>
        <p:txBody>
          <a:bodyPr wrap="square">
            <a:spAutoFit/>
          </a:bodyPr>
          <a:lstStyle/>
          <a:p>
            <a:pPr marL="342900" indent="-342900">
              <a:spcBef>
                <a:spcPct val="50000"/>
              </a:spcBef>
              <a:buFont typeface="Arial" panose="020B0604020202020204" pitchFamily="34" charset="0"/>
              <a:buChar char="•"/>
            </a:pPr>
            <a:r>
              <a:rPr lang="cy-GB" altLang="en-US" sz="1800" dirty="0">
                <a:solidFill>
                  <a:srgbClr val="003399"/>
                </a:solidFill>
                <a:latin typeface="Comic Sans MS" panose="030F0902030302020204" pitchFamily="66" charset="0"/>
              </a:rPr>
              <a:t>Ouverture des canaux Na nodaux</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-&gt; déplacement de charges positives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à l’intérieur de l’axone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1800" b="1" dirty="0">
                <a:solidFill>
                  <a:srgbClr val="FF0000"/>
                </a:solidFill>
                <a:latin typeface="Comic Sans MS" panose="030F0902030302020204" pitchFamily="66" charset="0"/>
              </a:rPr>
              <a:t>courant ionique entrant</a:t>
            </a:r>
            <a:r>
              <a:rPr lang="cy-GB" altLang="en-US" sz="1800" dirty="0">
                <a:solidFill>
                  <a:srgbClr val="003399"/>
                </a:solidFill>
                <a:latin typeface="Comic Sans MS" panose="030F0902030302020204" pitchFamily="66" charset="0"/>
              </a:rPr>
              <a:t> (Na</a:t>
            </a:r>
            <a:r>
              <a:rPr lang="cy-GB" altLang="en-US" sz="1800" baseline="30000" dirty="0">
                <a:solidFill>
                  <a:srgbClr val="003399"/>
                </a:solidFill>
                <a:latin typeface="Comic Sans MS" panose="030F0902030302020204" pitchFamily="66" charset="0"/>
              </a:rPr>
              <a:t>+</a:t>
            </a:r>
            <a:r>
              <a:rPr lang="cy-GB" altLang="en-US" sz="1800" dirty="0">
                <a:solidFill>
                  <a:srgbClr val="003399"/>
                </a:solidFill>
                <a:latin typeface="Comic Sans MS" panose="030F0902030302020204" pitchFamily="66" charset="0"/>
              </a:rPr>
              <a:t>)</a:t>
            </a:r>
          </a:p>
          <a:p>
            <a:pPr marL="342900" indent="-342900">
              <a:spcBef>
                <a:spcPct val="50000"/>
              </a:spcBef>
              <a:buFont typeface="Arial" panose="020B0604020202020204" pitchFamily="34" charset="0"/>
              <a:buChar char="•"/>
            </a:pPr>
            <a:r>
              <a:rPr lang="cy-GB" altLang="en-US" sz="1800" dirty="0">
                <a:solidFill>
                  <a:srgbClr val="003399"/>
                </a:solidFill>
                <a:latin typeface="Comic Sans MS" panose="030F0902030302020204" pitchFamily="66" charset="0"/>
              </a:rPr>
              <a:t> Canaux ioniques ouverts au potentiel de repos : </a:t>
            </a:r>
            <a:r>
              <a:rPr lang="cy-GB" altLang="en-US" sz="1800" b="1" dirty="0">
                <a:solidFill>
                  <a:srgbClr val="FF0000"/>
                </a:solidFill>
                <a:latin typeface="Comic Sans MS" panose="030F0902030302020204" pitchFamily="66" charset="0"/>
              </a:rPr>
              <a:t>courants de fuite</a:t>
            </a:r>
          </a:p>
          <a:p>
            <a:pPr marL="342900" indent="-342900">
              <a:spcBef>
                <a:spcPct val="50000"/>
              </a:spcBef>
              <a:buFont typeface="Arial" panose="020B0604020202020204" pitchFamily="34" charset="0"/>
              <a:buChar char="•"/>
            </a:pPr>
            <a:r>
              <a:rPr lang="cy-GB" altLang="en-US" b="1" dirty="0">
                <a:solidFill>
                  <a:srgbClr val="FF0000"/>
                </a:solidFill>
                <a:latin typeface="Comic Sans MS" panose="030F0902030302020204" pitchFamily="66" charset="0"/>
              </a:rPr>
              <a:t>Courant ionique axonal longitudinal </a:t>
            </a:r>
            <a:r>
              <a:rPr lang="cy-GB" altLang="en-US" dirty="0">
                <a:solidFill>
                  <a:srgbClr val="003399"/>
                </a:solidFill>
                <a:latin typeface="Comic Sans MS" panose="030F0902030302020204" pitchFamily="66" charset="0"/>
              </a:rPr>
              <a:t>(</a:t>
            </a:r>
            <a:r>
              <a:rPr lang="cy-GB" altLang="en-US" sz="1800" dirty="0">
                <a:solidFill>
                  <a:srgbClr val="003399"/>
                </a:solidFill>
                <a:latin typeface="Comic Sans MS" panose="030F0902030302020204" pitchFamily="66" charset="0"/>
              </a:rPr>
              <a:t>K</a:t>
            </a:r>
            <a:r>
              <a:rPr lang="cy-GB" altLang="en-US" sz="1800" baseline="30000" dirty="0">
                <a:solidFill>
                  <a:srgbClr val="003399"/>
                </a:solidFill>
                <a:latin typeface="Comic Sans MS" panose="030F0902030302020204" pitchFamily="66" charset="0"/>
              </a:rPr>
              <a:t>+</a:t>
            </a:r>
            <a:r>
              <a:rPr lang="cy-GB" altLang="en-US" sz="1800" dirty="0">
                <a:solidFill>
                  <a:srgbClr val="003399"/>
                </a:solidFill>
                <a:latin typeface="Comic Sans MS" panose="030F0902030302020204" pitchFamily="66" charset="0"/>
              </a:rPr>
              <a:t>, Cl</a:t>
            </a:r>
            <a:r>
              <a:rPr lang="cy-GB" altLang="en-US" sz="1800" baseline="30000" dirty="0">
                <a:solidFill>
                  <a:srgbClr val="003399"/>
                </a:solidFill>
                <a:latin typeface="Comic Sans MS" panose="030F0902030302020204" pitchFamily="66" charset="0"/>
              </a:rPr>
              <a:t>-</a:t>
            </a:r>
            <a:r>
              <a:rPr lang="cy-GB" altLang="en-US" sz="1800" dirty="0">
                <a:solidFill>
                  <a:srgbClr val="003399"/>
                </a:solidFill>
                <a:latin typeface="Comic Sans MS" panose="030F0902030302020204" pitchFamily="66" charset="0"/>
              </a:rPr>
              <a:t>, Na</a:t>
            </a:r>
            <a:r>
              <a:rPr lang="cy-GB" altLang="en-US" sz="1800" baseline="30000" dirty="0">
                <a:solidFill>
                  <a:srgbClr val="003399"/>
                </a:solidFill>
                <a:latin typeface="Comic Sans MS" panose="030F0902030302020204" pitchFamily="66" charset="0"/>
              </a:rPr>
              <a:t>+</a:t>
            </a:r>
            <a:r>
              <a:rPr lang="cy-GB" altLang="en-US" dirty="0">
                <a:solidFill>
                  <a:srgbClr val="003399"/>
                </a:solidFill>
                <a:latin typeface="Comic Sans MS" panose="030F0902030302020204" pitchFamily="66" charset="0"/>
              </a:rPr>
              <a:t>)  </a:t>
            </a:r>
          </a:p>
          <a:p>
            <a:pPr marL="342900" indent="-342900">
              <a:spcBef>
                <a:spcPct val="50000"/>
              </a:spcBef>
              <a:buFont typeface="Arial" panose="020B0604020202020204" pitchFamily="34" charset="0"/>
              <a:buChar char="•"/>
            </a:pPr>
            <a:r>
              <a:rPr lang="cy-GB" altLang="en-US" b="1" dirty="0">
                <a:solidFill>
                  <a:srgbClr val="FF0000"/>
                </a:solidFill>
                <a:latin typeface="Comic Sans MS" panose="030F0902030302020204" pitchFamily="66" charset="0"/>
              </a:rPr>
              <a:t>Courant capacitif sortant </a:t>
            </a:r>
            <a:r>
              <a:rPr lang="cy-GB" altLang="en-US" dirty="0">
                <a:solidFill>
                  <a:srgbClr val="003399"/>
                </a:solidFill>
                <a:latin typeface="Comic Sans MS" panose="030F0902030302020204" pitchFamily="66" charset="0"/>
              </a:rPr>
              <a:t>au niveau d’un noeud dont les canaux Na sont fermés -&gt; dépolarisation du noeud -&gt; ouverture des canaux sodiques nodaux</a:t>
            </a:r>
            <a:br>
              <a:rPr lang="cy-GB" altLang="en-US" dirty="0">
                <a:solidFill>
                  <a:srgbClr val="003399"/>
                </a:solidFill>
                <a:latin typeface="Comic Sans MS" panose="030F0902030302020204" pitchFamily="66" charset="0"/>
              </a:rPr>
            </a:br>
            <a:endParaRPr lang="cy-GB" altLang="en-US" dirty="0">
              <a:solidFill>
                <a:srgbClr val="003399"/>
              </a:solidFill>
              <a:latin typeface="Comic Sans MS" panose="030F0902030302020204" pitchFamily="66" charset="0"/>
            </a:endParaRPr>
          </a:p>
          <a:p>
            <a:pPr marL="285750" indent="-285750">
              <a:buFont typeface="Arial" panose="020B0604020202020204" pitchFamily="34" charset="0"/>
              <a:buChar char="•"/>
              <a:tabLst>
                <a:tab pos="433388" algn="l"/>
              </a:tabLst>
            </a:pPr>
            <a:r>
              <a:rPr lang="cy-GB" altLang="en-US" b="1" dirty="0">
                <a:solidFill>
                  <a:srgbClr val="FF0000"/>
                </a:solidFill>
                <a:latin typeface="Comic Sans MS" panose="030F0902030302020204" pitchFamily="66" charset="0"/>
              </a:rPr>
              <a:t>Stimulation électrique percutanée </a:t>
            </a:r>
            <a:br>
              <a:rPr lang="cy-GB" altLang="en-US" b="1" dirty="0">
                <a:solidFill>
                  <a:srgbClr val="FF0000"/>
                </a:solidFill>
                <a:latin typeface="Comic Sans MS" panose="030F0902030302020204" pitchFamily="66" charset="0"/>
              </a:rPr>
            </a:br>
            <a:r>
              <a:rPr lang="cy-GB" altLang="en-US" dirty="0">
                <a:solidFill>
                  <a:srgbClr val="003399"/>
                </a:solidFill>
                <a:latin typeface="Comic Sans MS" panose="030F0902030302020204" pitchFamily="66" charset="0"/>
              </a:rPr>
              <a:t>Les charges apportées par la stimulation </a:t>
            </a:r>
            <a:br>
              <a:rPr lang="cy-GB" altLang="en-US" dirty="0">
                <a:solidFill>
                  <a:srgbClr val="003399"/>
                </a:solidFill>
                <a:latin typeface="Comic Sans MS" panose="030F0902030302020204" pitchFamily="66" charset="0"/>
              </a:rPr>
            </a:br>
            <a:r>
              <a:rPr lang="cy-GB" altLang="en-US" dirty="0">
                <a:solidFill>
                  <a:srgbClr val="003399"/>
                </a:solidFill>
                <a:latin typeface="Comic Sans MS" panose="030F0902030302020204" pitchFamily="66" charset="0"/>
              </a:rPr>
              <a:t>dépolarisent le noeud (diminution du Pm) </a:t>
            </a:r>
            <a:br>
              <a:rPr lang="cy-GB" altLang="en-US" dirty="0">
                <a:solidFill>
                  <a:srgbClr val="003399"/>
                </a:solidFill>
                <a:latin typeface="Comic Sans MS" panose="030F0902030302020204" pitchFamily="66" charset="0"/>
              </a:rPr>
            </a:br>
            <a:r>
              <a:rPr lang="cy-GB" altLang="en-US" dirty="0">
                <a:solidFill>
                  <a:srgbClr val="003399"/>
                </a:solidFill>
                <a:latin typeface="Comic Sans MS" panose="030F0902030302020204" pitchFamily="66" charset="0"/>
              </a:rPr>
              <a:t>=&gt; </a:t>
            </a:r>
            <a:r>
              <a:rPr lang="nl-BE" altLang="en-US" dirty="0">
                <a:solidFill>
                  <a:srgbClr val="003399"/>
                </a:solidFill>
                <a:latin typeface="Comic Sans MS" panose="030F0902030302020204" pitchFamily="66" charset="0"/>
              </a:rPr>
              <a:t>1° </a:t>
            </a:r>
            <a:r>
              <a:rPr lang="nl-BE" altLang="en-US" dirty="0">
                <a:solidFill>
                  <a:srgbClr val="FF0000"/>
                </a:solidFill>
                <a:latin typeface="Comic Sans MS" panose="030F0902030302020204" pitchFamily="66" charset="0"/>
              </a:rPr>
              <a:t>potentiel électrotonique </a:t>
            </a:r>
            <a:r>
              <a:rPr lang="nl-BE" altLang="en-US" dirty="0">
                <a:solidFill>
                  <a:srgbClr val="003399"/>
                </a:solidFill>
                <a:latin typeface="Comic Sans MS" panose="030F0902030302020204" pitchFamily="66" charset="0"/>
              </a:rPr>
              <a:t>non transmis</a:t>
            </a:r>
            <a:br>
              <a:rPr lang="nl-BE" altLang="en-US" dirty="0">
                <a:solidFill>
                  <a:srgbClr val="003399"/>
                </a:solidFill>
                <a:latin typeface="Comic Sans MS" panose="030F0902030302020204" pitchFamily="66" charset="0"/>
              </a:rPr>
            </a:br>
            <a:r>
              <a:rPr lang="nl-BE" altLang="en-US" dirty="0">
                <a:solidFill>
                  <a:srgbClr val="003399"/>
                </a:solidFill>
                <a:latin typeface="Comic Sans MS" panose="030F0902030302020204" pitchFamily="66" charset="0"/>
              </a:rPr>
              <a:t>dont la cinétique exponentielle traduit surtout le </a:t>
            </a:r>
            <a:br>
              <a:rPr lang="nl-BE" altLang="en-US" dirty="0">
                <a:solidFill>
                  <a:srgbClr val="003399"/>
                </a:solidFill>
                <a:latin typeface="Comic Sans MS" panose="030F0902030302020204" pitchFamily="66" charset="0"/>
              </a:rPr>
            </a:br>
            <a:r>
              <a:rPr lang="nl-BE" altLang="en-US" dirty="0">
                <a:solidFill>
                  <a:srgbClr val="003399"/>
                </a:solidFill>
                <a:latin typeface="Comic Sans MS" panose="030F0902030302020204" pitchFamily="66" charset="0"/>
              </a:rPr>
              <a:t>temps de charge et de décharge de la capacité </a:t>
            </a:r>
            <a:br>
              <a:rPr lang="nl-BE" altLang="en-US" dirty="0">
                <a:solidFill>
                  <a:srgbClr val="003399"/>
                </a:solidFill>
                <a:latin typeface="Comic Sans MS" panose="030F0902030302020204" pitchFamily="66" charset="0"/>
              </a:rPr>
            </a:br>
            <a:r>
              <a:rPr lang="nl-BE" altLang="en-US" dirty="0">
                <a:solidFill>
                  <a:srgbClr val="003399"/>
                </a:solidFill>
                <a:latin typeface="Comic Sans MS" panose="030F0902030302020204" pitchFamily="66" charset="0"/>
              </a:rPr>
              <a:t>membranaire (résistance élevée car canaux fermés)</a:t>
            </a:r>
            <a:br>
              <a:rPr lang="nl-BE" altLang="en-US" dirty="0">
                <a:solidFill>
                  <a:srgbClr val="003399"/>
                </a:solidFill>
                <a:latin typeface="Comic Sans MS" panose="030F0902030302020204" pitchFamily="66" charset="0"/>
              </a:rPr>
            </a:br>
            <a:r>
              <a:rPr lang="nl-BE" altLang="en-US" dirty="0">
                <a:solidFill>
                  <a:srgbClr val="003399"/>
                </a:solidFill>
                <a:latin typeface="Comic Sans MS" panose="030F0902030302020204" pitchFamily="66" charset="0"/>
              </a:rPr>
              <a:t>=&gt; 2° </a:t>
            </a:r>
            <a:r>
              <a:rPr lang="nl-BE" altLang="en-US" dirty="0">
                <a:latin typeface="Comic Sans MS" panose="030F0902030302020204" pitchFamily="66" charset="0"/>
              </a:rPr>
              <a:t>potentiel d’action </a:t>
            </a:r>
            <a:r>
              <a:rPr lang="nl-BE" altLang="en-US" dirty="0">
                <a:solidFill>
                  <a:srgbClr val="003399"/>
                </a:solidFill>
                <a:latin typeface="Comic Sans MS" panose="030F0902030302020204" pitchFamily="66" charset="0"/>
              </a:rPr>
              <a:t>transmis lorsque le seuil</a:t>
            </a:r>
            <a:br>
              <a:rPr lang="nl-BE" altLang="en-US" dirty="0">
                <a:solidFill>
                  <a:srgbClr val="003399"/>
                </a:solidFill>
                <a:latin typeface="Comic Sans MS" panose="030F0902030302020204" pitchFamily="66" charset="0"/>
              </a:rPr>
            </a:br>
            <a:r>
              <a:rPr lang="nl-BE" altLang="en-US" dirty="0">
                <a:solidFill>
                  <a:srgbClr val="003399"/>
                </a:solidFill>
                <a:latin typeface="Comic Sans MS" panose="030F0902030302020204" pitchFamily="66" charset="0"/>
              </a:rPr>
              <a:t>d’ouverture des canaux Na est atteint (- 50 mV)</a:t>
            </a:r>
            <a:endParaRPr lang="fr-FR" dirty="0">
              <a:latin typeface="Comic Sans MS" panose="030F0902030302020204" pitchFamily="66" charset="0"/>
            </a:endParaRPr>
          </a:p>
          <a:p>
            <a:br>
              <a:rPr lang="fr-FR" b="1" dirty="0">
                <a:solidFill>
                  <a:srgbClr val="FF0000"/>
                </a:solidFill>
                <a:latin typeface="Comic Sans MS" panose="030F0902030302020204" pitchFamily="66" charset="0"/>
              </a:rPr>
            </a:br>
            <a:endParaRPr lang="fr-FR" b="1" dirty="0">
              <a:solidFill>
                <a:srgbClr val="FF0000"/>
              </a:solidFill>
              <a:latin typeface="Comic Sans MS" panose="030F0902030302020204" pitchFamily="66" charset="0"/>
            </a:endParaRPr>
          </a:p>
          <a:p>
            <a:pPr marL="342900" indent="-342900">
              <a:spcBef>
                <a:spcPct val="50000"/>
              </a:spcBef>
              <a:buFont typeface="Arial" panose="020B0604020202020204" pitchFamily="34" charset="0"/>
              <a:buChar char="•"/>
            </a:pPr>
            <a:br>
              <a:rPr lang="cy-GB" altLang="en-US" dirty="0">
                <a:solidFill>
                  <a:srgbClr val="003399"/>
                </a:solidFill>
                <a:latin typeface="Comic Sans MS" panose="030F0902030302020204" pitchFamily="66" charset="0"/>
              </a:rPr>
            </a:br>
            <a:r>
              <a:rPr lang="cy-GB" altLang="en-US" dirty="0">
                <a:solidFill>
                  <a:srgbClr val="003399"/>
                </a:solidFill>
                <a:latin typeface="Comic Sans MS" panose="030F0902030302020204" pitchFamily="66" charset="0"/>
              </a:rPr>
              <a:t>  </a:t>
            </a:r>
          </a:p>
        </p:txBody>
      </p:sp>
      <p:pic>
        <p:nvPicPr>
          <p:cNvPr id="3" name="Image 2">
            <a:extLst>
              <a:ext uri="{FF2B5EF4-FFF2-40B4-BE49-F238E27FC236}">
                <a16:creationId xmlns:a16="http://schemas.microsoft.com/office/drawing/2014/main" id="{937BD52A-22F9-E499-7524-63557FC60FA0}"/>
              </a:ext>
            </a:extLst>
          </p:cNvPr>
          <p:cNvPicPr>
            <a:picLocks noChangeAspect="1"/>
          </p:cNvPicPr>
          <p:nvPr/>
        </p:nvPicPr>
        <p:blipFill>
          <a:blip r:embed="rId2"/>
          <a:stretch>
            <a:fillRect/>
          </a:stretch>
        </p:blipFill>
        <p:spPr>
          <a:xfrm>
            <a:off x="5994263" y="3721674"/>
            <a:ext cx="1557701" cy="2754993"/>
          </a:xfrm>
          <a:prstGeom prst="rect">
            <a:avLst/>
          </a:prstGeom>
          <a:ln>
            <a:solidFill>
              <a:schemeClr val="tx1"/>
            </a:solidFill>
          </a:ln>
        </p:spPr>
      </p:pic>
      <p:grpSp>
        <p:nvGrpSpPr>
          <p:cNvPr id="5" name="Groupe 4">
            <a:extLst>
              <a:ext uri="{FF2B5EF4-FFF2-40B4-BE49-F238E27FC236}">
                <a16:creationId xmlns:a16="http://schemas.microsoft.com/office/drawing/2014/main" id="{F4D8B274-D927-29F3-7AB6-CA72908A9034}"/>
              </a:ext>
            </a:extLst>
          </p:cNvPr>
          <p:cNvGrpSpPr/>
          <p:nvPr/>
        </p:nvGrpSpPr>
        <p:grpSpPr>
          <a:xfrm>
            <a:off x="7551964" y="3721673"/>
            <a:ext cx="1448698" cy="2754993"/>
            <a:chOff x="2433540" y="1356102"/>
            <a:chExt cx="1795438" cy="4107862"/>
          </a:xfrm>
        </p:grpSpPr>
        <p:sp>
          <p:nvSpPr>
            <p:cNvPr id="7" name="Rectangle 6">
              <a:extLst>
                <a:ext uri="{FF2B5EF4-FFF2-40B4-BE49-F238E27FC236}">
                  <a16:creationId xmlns:a16="http://schemas.microsoft.com/office/drawing/2014/main" id="{8C1D884A-95E4-D1BC-CBB5-2F6E685BB7C6}"/>
                </a:ext>
              </a:extLst>
            </p:cNvPr>
            <p:cNvSpPr/>
            <p:nvPr/>
          </p:nvSpPr>
          <p:spPr>
            <a:xfrm>
              <a:off x="2439397" y="1356102"/>
              <a:ext cx="1789581" cy="41078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a:extLst>
                <a:ext uri="{FF2B5EF4-FFF2-40B4-BE49-F238E27FC236}">
                  <a16:creationId xmlns:a16="http://schemas.microsoft.com/office/drawing/2014/main" id="{ECC8C462-C6CD-BB01-10E2-9683EF20180A}"/>
                </a:ext>
              </a:extLst>
            </p:cNvPr>
            <p:cNvCxnSpPr>
              <a:cxnSpLocks/>
            </p:cNvCxnSpPr>
            <p:nvPr/>
          </p:nvCxnSpPr>
          <p:spPr>
            <a:xfrm>
              <a:off x="2439397" y="3703822"/>
              <a:ext cx="1789581"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7BD7F8CF-DB80-7F65-5637-ECF75B0576C2}"/>
                </a:ext>
              </a:extLst>
            </p:cNvPr>
            <p:cNvCxnSpPr>
              <a:cxnSpLocks/>
            </p:cNvCxnSpPr>
            <p:nvPr/>
          </p:nvCxnSpPr>
          <p:spPr>
            <a:xfrm>
              <a:off x="2439397" y="4082575"/>
              <a:ext cx="395110"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 name="Arc 9">
              <a:extLst>
                <a:ext uri="{FF2B5EF4-FFF2-40B4-BE49-F238E27FC236}">
                  <a16:creationId xmlns:a16="http://schemas.microsoft.com/office/drawing/2014/main" id="{8593FC66-D46F-7544-6E05-C609DA24D7E5}"/>
                </a:ext>
              </a:extLst>
            </p:cNvPr>
            <p:cNvSpPr/>
            <p:nvPr/>
          </p:nvSpPr>
          <p:spPr>
            <a:xfrm rot="16200000">
              <a:off x="2660964" y="3816741"/>
              <a:ext cx="867042" cy="531669"/>
            </a:xfrm>
            <a:prstGeom prst="arc">
              <a:avLst/>
            </a:prstGeom>
            <a:ln w="476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6084C7E3-4ECD-279D-B06C-B78DEE533E54}"/>
                </a:ext>
              </a:extLst>
            </p:cNvPr>
            <p:cNvCxnSpPr>
              <a:cxnSpLocks/>
            </p:cNvCxnSpPr>
            <p:nvPr/>
          </p:nvCxnSpPr>
          <p:spPr>
            <a:xfrm flipV="1">
              <a:off x="3094485" y="3627701"/>
              <a:ext cx="570920" cy="10336"/>
            </a:xfrm>
            <a:prstGeom prst="line">
              <a:avLst/>
            </a:prstGeom>
            <a:ln w="349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Arc 11">
              <a:extLst>
                <a:ext uri="{FF2B5EF4-FFF2-40B4-BE49-F238E27FC236}">
                  <a16:creationId xmlns:a16="http://schemas.microsoft.com/office/drawing/2014/main" id="{858F65F3-970A-DB17-CEAA-112A3E70331E}"/>
                </a:ext>
              </a:extLst>
            </p:cNvPr>
            <p:cNvSpPr/>
            <p:nvPr/>
          </p:nvSpPr>
          <p:spPr>
            <a:xfrm rot="16200000" flipH="1">
              <a:off x="3509996" y="3352894"/>
              <a:ext cx="867043" cy="570921"/>
            </a:xfrm>
            <a:prstGeom prst="arc">
              <a:avLst/>
            </a:prstGeom>
            <a:ln w="476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15" name="Connecteur droit 14">
              <a:extLst>
                <a:ext uri="{FF2B5EF4-FFF2-40B4-BE49-F238E27FC236}">
                  <a16:creationId xmlns:a16="http://schemas.microsoft.com/office/drawing/2014/main" id="{89CB25C9-FCB7-90C3-C2FC-C5F574AA1984}"/>
                </a:ext>
              </a:extLst>
            </p:cNvPr>
            <p:cNvCxnSpPr>
              <a:cxnSpLocks/>
            </p:cNvCxnSpPr>
            <p:nvPr/>
          </p:nvCxnSpPr>
          <p:spPr>
            <a:xfrm>
              <a:off x="2433540" y="5050223"/>
              <a:ext cx="395110"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D27C4A49-B33A-96A8-34F5-E98B67D68226}"/>
                </a:ext>
              </a:extLst>
            </p:cNvPr>
            <p:cNvCxnSpPr>
              <a:cxnSpLocks/>
            </p:cNvCxnSpPr>
            <p:nvPr/>
          </p:nvCxnSpPr>
          <p:spPr>
            <a:xfrm>
              <a:off x="3686482" y="5052885"/>
              <a:ext cx="542496"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0851A071-5FB2-301B-F9BD-3060481EB4E9}"/>
                </a:ext>
              </a:extLst>
            </p:cNvPr>
            <p:cNvCxnSpPr>
              <a:cxnSpLocks/>
            </p:cNvCxnSpPr>
            <p:nvPr/>
          </p:nvCxnSpPr>
          <p:spPr>
            <a:xfrm>
              <a:off x="2820699" y="4701137"/>
              <a:ext cx="0" cy="357037"/>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E1F3098A-EF6C-1528-DE0C-0662259E3872}"/>
                </a:ext>
              </a:extLst>
            </p:cNvPr>
            <p:cNvCxnSpPr>
              <a:cxnSpLocks/>
            </p:cNvCxnSpPr>
            <p:nvPr/>
          </p:nvCxnSpPr>
          <p:spPr>
            <a:xfrm>
              <a:off x="3686482" y="4707969"/>
              <a:ext cx="0" cy="357037"/>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B4DBE4A4-4BFD-F151-8200-8C4355DE3F28}"/>
                </a:ext>
              </a:extLst>
            </p:cNvPr>
            <p:cNvCxnSpPr>
              <a:cxnSpLocks/>
            </p:cNvCxnSpPr>
            <p:nvPr/>
          </p:nvCxnSpPr>
          <p:spPr>
            <a:xfrm>
              <a:off x="2817824" y="4722172"/>
              <a:ext cx="868658"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Forme libre 20">
              <a:extLst>
                <a:ext uri="{FF2B5EF4-FFF2-40B4-BE49-F238E27FC236}">
                  <a16:creationId xmlns:a16="http://schemas.microsoft.com/office/drawing/2014/main" id="{15F39496-DC40-65A2-D7E5-E221C129B207}"/>
                </a:ext>
              </a:extLst>
            </p:cNvPr>
            <p:cNvSpPr/>
            <p:nvPr/>
          </p:nvSpPr>
          <p:spPr>
            <a:xfrm>
              <a:off x="3077155" y="1757227"/>
              <a:ext cx="531670" cy="2035546"/>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droit 21">
              <a:extLst>
                <a:ext uri="{FF2B5EF4-FFF2-40B4-BE49-F238E27FC236}">
                  <a16:creationId xmlns:a16="http://schemas.microsoft.com/office/drawing/2014/main" id="{998CF211-2D28-A2FD-B1BB-6218E1674287}"/>
                </a:ext>
              </a:extLst>
            </p:cNvPr>
            <p:cNvCxnSpPr>
              <a:cxnSpLocks/>
            </p:cNvCxnSpPr>
            <p:nvPr/>
          </p:nvCxnSpPr>
          <p:spPr>
            <a:xfrm>
              <a:off x="3909843" y="4074624"/>
              <a:ext cx="319135"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pic>
        <p:nvPicPr>
          <p:cNvPr id="2" name="Main graphic">
            <a:extLst>
              <a:ext uri="{FF2B5EF4-FFF2-40B4-BE49-F238E27FC236}">
                <a16:creationId xmlns:a16="http://schemas.microsoft.com/office/drawing/2014/main" id="{08F6DBCB-71AE-75B7-C225-D924C5812AC6}"/>
              </a:ext>
            </a:extLst>
          </p:cNvPr>
          <p:cNvPicPr/>
          <p:nvPr/>
        </p:nvPicPr>
        <p:blipFill>
          <a:blip r:embed="rId3"/>
          <a:stretch/>
        </p:blipFill>
        <p:spPr>
          <a:xfrm>
            <a:off x="5243863" y="926178"/>
            <a:ext cx="3756799" cy="1293111"/>
          </a:xfrm>
          <a:prstGeom prst="rect">
            <a:avLst/>
          </a:prstGeom>
          <a:ln>
            <a:noFill/>
          </a:ln>
        </p:spPr>
      </p:pic>
      <p:sp>
        <p:nvSpPr>
          <p:cNvPr id="6" name="ZoneTexte 5">
            <a:extLst>
              <a:ext uri="{FF2B5EF4-FFF2-40B4-BE49-F238E27FC236}">
                <a16:creationId xmlns:a16="http://schemas.microsoft.com/office/drawing/2014/main" id="{FE1CC8E1-A459-2355-D64B-B733BD508FDC}"/>
              </a:ext>
            </a:extLst>
          </p:cNvPr>
          <p:cNvSpPr txBox="1"/>
          <p:nvPr/>
        </p:nvSpPr>
        <p:spPr>
          <a:xfrm>
            <a:off x="5829200" y="6495012"/>
            <a:ext cx="2132633" cy="338554"/>
          </a:xfrm>
          <a:prstGeom prst="rect">
            <a:avLst/>
          </a:prstGeom>
          <a:noFill/>
        </p:spPr>
        <p:txBody>
          <a:bodyPr wrap="square">
            <a:spAutoFit/>
          </a:bodyPr>
          <a:lstStyle/>
          <a:p>
            <a:pPr algn="ctr"/>
            <a:r>
              <a:rPr lang="fr-FR" altLang="fr-FR" sz="1600" i="1" dirty="0">
                <a:latin typeface="ComicSansMS" panose="030F0702030302020204" pitchFamily="66" charset="0"/>
              </a:rPr>
              <a:t>(Pierre </a:t>
            </a:r>
            <a:r>
              <a:rPr lang="fr-FR" altLang="fr-FR" sz="1600" i="1" dirty="0" err="1">
                <a:latin typeface="ComicSansMS" panose="030F0702030302020204" pitchFamily="66" charset="0"/>
              </a:rPr>
              <a:t>Guihéneuc</a:t>
            </a:r>
            <a:r>
              <a:rPr lang="fr-FR" altLang="fr-FR" sz="1600" i="1" dirty="0">
                <a:latin typeface="ComicSansMS" panose="030F0702030302020204" pitchFamily="66" charset="0"/>
              </a:rPr>
              <a:t>)</a:t>
            </a:r>
            <a:endParaRPr lang="fr-FR" sz="1600" i="1" dirty="0"/>
          </a:p>
        </p:txBody>
      </p:sp>
    </p:spTree>
    <p:extLst>
      <p:ext uri="{BB962C8B-B14F-4D97-AF65-F5344CB8AC3E}">
        <p14:creationId xmlns:p14="http://schemas.microsoft.com/office/powerpoint/2010/main" val="3362659599"/>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48847</TotalTime>
  <Words>4074</Words>
  <Application>Microsoft Macintosh PowerPoint</Application>
  <PresentationFormat>Affichage à l'écran (4:3)</PresentationFormat>
  <Paragraphs>606</Paragraphs>
  <Slides>53</Slides>
  <Notes>16</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53</vt:i4>
      </vt:variant>
    </vt:vector>
  </HeadingPairs>
  <TitlesOfParts>
    <vt:vector size="60" baseType="lpstr">
      <vt:lpstr>Arial</vt:lpstr>
      <vt:lpstr>Calibri</vt:lpstr>
      <vt:lpstr>Calibri Light</vt:lpstr>
      <vt:lpstr>Comic Sans MS</vt:lpstr>
      <vt:lpstr>ComicSansMS</vt:lpstr>
      <vt:lpstr>Open Sans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François Wang</dc:creator>
  <cp:lastModifiedBy>François Wang</cp:lastModifiedBy>
  <cp:revision>183</cp:revision>
  <cp:lastPrinted>2022-11-06T16:04:18Z</cp:lastPrinted>
  <dcterms:created xsi:type="dcterms:W3CDTF">2022-09-16T13:23:18Z</dcterms:created>
  <dcterms:modified xsi:type="dcterms:W3CDTF">2022-11-10T05:29:26Z</dcterms:modified>
</cp:coreProperties>
</file>