
<file path=[Content_Types].xml><?xml version="1.0" encoding="utf-8"?>
<Types xmlns="http://schemas.openxmlformats.org/package/2006/content-types">
  <Default Extension="emf" ContentType="image/x-emf"/>
  <Default Extension="jpeg" ContentType="image/jpeg"/>
  <Default Extension="jpg" ContentType="image/jpeg"/>
  <Default Extension="mov" ContentType="video/quicktime"/>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charts/chart2.xml" ContentType="application/vnd.openxmlformats-officedocument.drawingml.chart+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style2.xml" ContentType="application/vnd.ms-office.chartstyle+xml"/>
  <Override PartName="/ppt/charts/colors2.xml" ContentType="application/vnd.ms-office.chartcolorstyle+xml"/>
  <Override PartName="/ppt/charts/chart11.xml" ContentType="application/vnd.openxmlformats-officedocument.drawingml.chart+xml"/>
  <Override PartName="/ppt/charts/chart12.xml" ContentType="application/vnd.openxmlformats-officedocument.drawingml.chart+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2"/>
  </p:notesMasterIdLst>
  <p:sldIdLst>
    <p:sldId id="310" r:id="rId2"/>
    <p:sldId id="312" r:id="rId3"/>
    <p:sldId id="368" r:id="rId4"/>
    <p:sldId id="373" r:id="rId5"/>
    <p:sldId id="311" r:id="rId6"/>
    <p:sldId id="372" r:id="rId7"/>
    <p:sldId id="375" r:id="rId8"/>
    <p:sldId id="376" r:id="rId9"/>
    <p:sldId id="389" r:id="rId10"/>
    <p:sldId id="390" r:id="rId11"/>
    <p:sldId id="347" r:id="rId12"/>
    <p:sldId id="391" r:id="rId13"/>
    <p:sldId id="363" r:id="rId14"/>
    <p:sldId id="379" r:id="rId15"/>
    <p:sldId id="392" r:id="rId16"/>
    <p:sldId id="393" r:id="rId17"/>
    <p:sldId id="362" r:id="rId18"/>
    <p:sldId id="358" r:id="rId19"/>
    <p:sldId id="380" r:id="rId20"/>
    <p:sldId id="382" r:id="rId21"/>
    <p:sldId id="313" r:id="rId22"/>
    <p:sldId id="350" r:id="rId23"/>
    <p:sldId id="385" r:id="rId24"/>
    <p:sldId id="348" r:id="rId25"/>
    <p:sldId id="349" r:id="rId26"/>
    <p:sldId id="351" r:id="rId27"/>
    <p:sldId id="386" r:id="rId28"/>
    <p:sldId id="346" r:id="rId29"/>
    <p:sldId id="314" r:id="rId30"/>
    <p:sldId id="356" r:id="rId31"/>
    <p:sldId id="360" r:id="rId32"/>
    <p:sldId id="318" r:id="rId33"/>
    <p:sldId id="277" r:id="rId34"/>
    <p:sldId id="319" r:id="rId35"/>
    <p:sldId id="320" r:id="rId36"/>
    <p:sldId id="321" r:id="rId37"/>
    <p:sldId id="364" r:id="rId38"/>
    <p:sldId id="322" r:id="rId39"/>
    <p:sldId id="345" r:id="rId40"/>
    <p:sldId id="323" r:id="rId41"/>
    <p:sldId id="324" r:id="rId42"/>
    <p:sldId id="325" r:id="rId43"/>
    <p:sldId id="327" r:id="rId44"/>
    <p:sldId id="328" r:id="rId45"/>
    <p:sldId id="329" r:id="rId46"/>
    <p:sldId id="330" r:id="rId47"/>
    <p:sldId id="333" r:id="rId48"/>
    <p:sldId id="334" r:id="rId49"/>
    <p:sldId id="335" r:id="rId50"/>
    <p:sldId id="367" r:id="rId5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DF2FF"/>
    <a:srgbClr val="C4FAFF"/>
    <a:srgbClr val="E5F4FF"/>
    <a:srgbClr val="9FF6FF"/>
    <a:srgbClr val="8562E1"/>
    <a:srgbClr val="FF2BFF"/>
    <a:srgbClr val="00329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264"/>
    <p:restoredTop sz="83840"/>
  </p:normalViewPr>
  <p:slideViewPr>
    <p:cSldViewPr snapToGrid="0">
      <p:cViewPr>
        <p:scale>
          <a:sx n="98" d="100"/>
          <a:sy n="98" d="100"/>
        </p:scale>
        <p:origin x="1160" y="328"/>
      </p:cViewPr>
      <p:guideLst/>
    </p:cSldViewPr>
  </p:slideViewPr>
  <p:notesTextViewPr>
    <p:cViewPr>
      <p:scale>
        <a:sx n="204" d="100"/>
        <a:sy n="204" d="100"/>
      </p:scale>
      <p:origin x="0" y="0"/>
    </p:cViewPr>
  </p:notesTextViewPr>
  <p:notesViewPr>
    <p:cSldViewPr snapToGrid="0">
      <p:cViewPr varScale="1">
        <p:scale>
          <a:sx n="97" d="100"/>
          <a:sy n="97" d="100"/>
        </p:scale>
        <p:origin x="784" y="2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harts/_rels/chart1.xml.rels><?xml version="1.0" encoding="UTF-8" standalone="yes"?>
<Relationships xmlns="http://schemas.openxmlformats.org/package/2006/relationships"><Relationship Id="rId3" Type="http://schemas.openxmlformats.org/officeDocument/2006/relationships/oleObject" Target="file:////Users/francoiswang/Downloads/MAELLETHESE%203-2.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Users/francoiswang/Documents/Maelle/NORMALISATION.xlsx" TargetMode="External"/><Relationship Id="rId2" Type="http://schemas.microsoft.com/office/2011/relationships/chartColorStyle" Target="colors2.xml"/><Relationship Id="rId1" Type="http://schemas.microsoft.com/office/2011/relationships/chartStyle" Target="style2.xml"/></Relationships>
</file>

<file path=ppt/charts/_rels/chart11.xml.rels><?xml version="1.0" encoding="UTF-8" standalone="yes"?>
<Relationships xmlns="http://schemas.openxmlformats.org/package/2006/relationships"><Relationship Id="rId1" Type="http://schemas.openxmlformats.org/officeDocument/2006/relationships/oleObject" Target="file:////Users/francoiswang/Documents/Maelle/EXCITABILITE%20NERVEUSE/XLS/STIMULUS%20REPONSE%20REPRO.xls" TargetMode="External"/></Relationships>
</file>

<file path=ppt/charts/_rels/chart12.xml.rels><?xml version="1.0" encoding="UTF-8" standalone="yes"?>
<Relationships xmlns="http://schemas.openxmlformats.org/package/2006/relationships"><Relationship Id="rId1" Type="http://schemas.openxmlformats.org/officeDocument/2006/relationships/oleObject" Target="file:////Users/francoiswang/Documents/Maelle/EXCITABILITE%20NERVEUSE/XLS/STIMULUS%20REPONSE%20REPRO.xls"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Users/francoiswang/Downloads/Default-3.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Users/francoiswang/Documents/Maelle/THESE/MANTO.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Users/francoiswang/Documents/Maelle/THESE/MANTO.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Users/francoiswang/Documents/Maelle/THESE/MANTO.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Users/francoiswang/Documents/Maelle/THESE/MANTO.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Users/francoiswang/Documents/Maelle/THESE/MANTO.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Users/francoiswang/Documents/Maelle/THESE/MANTO.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Users/francoiswang/Documents/Maelle/THESE/MANTO.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25400" cap="rnd">
              <a:noFill/>
              <a:round/>
            </a:ln>
            <a:effectLst/>
          </c:spPr>
          <c:marker>
            <c:symbol val="circle"/>
            <c:size val="9"/>
            <c:spPr>
              <a:solidFill>
                <a:srgbClr val="00B0F0"/>
              </a:solidFill>
              <a:ln w="9525">
                <a:solidFill>
                  <a:srgbClr val="00B0F0"/>
                </a:solidFill>
              </a:ln>
              <a:effectLst/>
            </c:spPr>
          </c:marker>
          <c:trendline>
            <c:spPr>
              <a:ln w="19050" cap="rnd">
                <a:solidFill>
                  <a:srgbClr val="FF0000"/>
                </a:solidFill>
                <a:prstDash val="solid"/>
              </a:ln>
              <a:effectLst/>
            </c:spPr>
            <c:trendlineType val="linear"/>
            <c:dispRSqr val="0"/>
            <c:dispEq val="1"/>
            <c:trendlineLbl>
              <c:layout>
                <c:manualLayout>
                  <c:x val="-9.0520531110983484E-3"/>
                  <c:y val="-8.3767213621187456E-2"/>
                </c:manualLayout>
              </c:layout>
              <c:tx>
                <c:rich>
                  <a:bodyPr rot="0" spcFirstLastPara="1" vertOverflow="ellipsis" vert="horz" wrap="square" anchor="ctr" anchorCtr="1"/>
                  <a:lstStyle/>
                  <a:p>
                    <a:pPr>
                      <a:defRPr sz="1200" b="1" i="0" u="none" strike="noStrike" kern="1200" baseline="0">
                        <a:solidFill>
                          <a:srgbClr val="FF0000"/>
                        </a:solidFill>
                        <a:latin typeface="Comic Sans MS" panose="030F0902030302020204" pitchFamily="66" charset="0"/>
                        <a:ea typeface="+mn-ea"/>
                        <a:cs typeface="+mn-cs"/>
                      </a:defRPr>
                    </a:pPr>
                    <a:r>
                      <a:rPr lang="en-US" sz="1200" baseline="0" dirty="0">
                        <a:latin typeface="Comic Sans MS" panose="030F0902030302020204" pitchFamily="66" charset="0"/>
                      </a:rPr>
                      <a:t>y = 1,7x + 0,44</a:t>
                    </a:r>
                    <a:endParaRPr lang="en-US" sz="1200" dirty="0">
                      <a:latin typeface="Comic Sans MS" panose="030F0902030302020204" pitchFamily="66" charset="0"/>
                    </a:endParaRPr>
                  </a:p>
                </c:rich>
              </c:tx>
              <c:numFmt formatCode="General" sourceLinked="0"/>
              <c:spPr>
                <a:noFill/>
                <a:ln>
                  <a:noFill/>
                </a:ln>
                <a:effectLst/>
              </c:spPr>
              <c:txPr>
                <a:bodyPr rot="0" spcFirstLastPara="1" vertOverflow="ellipsis" vert="horz" wrap="square" anchor="ctr" anchorCtr="1"/>
                <a:lstStyle/>
                <a:p>
                  <a:pPr>
                    <a:defRPr sz="1200" b="1" i="0" u="none" strike="noStrike" kern="1200" baseline="0">
                      <a:solidFill>
                        <a:srgbClr val="FF0000"/>
                      </a:solidFill>
                      <a:latin typeface="Comic Sans MS" panose="030F0902030302020204" pitchFamily="66" charset="0"/>
                      <a:ea typeface="+mn-ea"/>
                      <a:cs typeface="+mn-cs"/>
                    </a:defRPr>
                  </a:pPr>
                  <a:endParaRPr lang="en-US"/>
                </a:p>
              </c:txPr>
            </c:trendlineLbl>
          </c:trendline>
          <c:xVal>
            <c:numRef>
              <c:f>Feuil3!$O$52:$S$52</c:f>
              <c:numCache>
                <c:formatCode>General</c:formatCode>
                <c:ptCount val="5"/>
                <c:pt idx="0">
                  <c:v>1</c:v>
                </c:pt>
                <c:pt idx="1">
                  <c:v>0.7</c:v>
                </c:pt>
                <c:pt idx="2">
                  <c:v>0.5</c:v>
                </c:pt>
                <c:pt idx="3" formatCode="0.000">
                  <c:v>-0.26499160470136723</c:v>
                </c:pt>
                <c:pt idx="4">
                  <c:v>0.2</c:v>
                </c:pt>
              </c:numCache>
            </c:numRef>
          </c:xVal>
          <c:yVal>
            <c:numRef>
              <c:f>Feuil3!$T$53:$Y$53</c:f>
              <c:numCache>
                <c:formatCode>General</c:formatCode>
                <c:ptCount val="6"/>
                <c:pt idx="0">
                  <c:v>2.1</c:v>
                </c:pt>
                <c:pt idx="1">
                  <c:v>1.6099999999999999</c:v>
                </c:pt>
                <c:pt idx="2">
                  <c:v>1.3</c:v>
                </c:pt>
                <c:pt idx="4">
                  <c:v>0.76</c:v>
                </c:pt>
                <c:pt idx="5">
                  <c:v>0</c:v>
                </c:pt>
              </c:numCache>
            </c:numRef>
          </c:yVal>
          <c:smooth val="0"/>
          <c:extLst>
            <c:ext xmlns:c16="http://schemas.microsoft.com/office/drawing/2014/chart" uri="{C3380CC4-5D6E-409C-BE32-E72D297353CC}">
              <c16:uniqueId val="{00000001-2A9E-BB4B-854D-487E96D3BB82}"/>
            </c:ext>
          </c:extLst>
        </c:ser>
        <c:dLbls>
          <c:showLegendKey val="0"/>
          <c:showVal val="0"/>
          <c:showCatName val="0"/>
          <c:showSerName val="0"/>
          <c:showPercent val="0"/>
          <c:showBubbleSize val="0"/>
        </c:dLbls>
        <c:axId val="969734096"/>
        <c:axId val="969122288"/>
      </c:scatterChart>
      <c:valAx>
        <c:axId val="969734096"/>
        <c:scaling>
          <c:orientation val="minMax"/>
          <c:max val="1"/>
          <c:min val="-1"/>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crossAx val="969122288"/>
        <c:crosses val="autoZero"/>
        <c:crossBetween val="midCat"/>
      </c:valAx>
      <c:valAx>
        <c:axId val="969122288"/>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crossAx val="969734096"/>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solidFill>
        <a:schemeClr val="tx1">
          <a:lumMod val="15000"/>
          <a:lumOff val="85000"/>
        </a:schemeClr>
      </a:solidFill>
      <a:round/>
    </a:ln>
    <a:effectLst/>
  </c:spPr>
  <c:txPr>
    <a:bodyPr/>
    <a:lstStyle/>
    <a:p>
      <a:pPr>
        <a:defRPr/>
      </a:pPr>
      <a:endParaRPr lang="fr-FR"/>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19050" cap="rnd">
              <a:noFill/>
              <a:round/>
            </a:ln>
            <a:effectLst/>
          </c:spPr>
          <c:marker>
            <c:symbol val="circle"/>
            <c:size val="5"/>
            <c:spPr>
              <a:solidFill>
                <a:schemeClr val="accent1"/>
              </a:solidFill>
              <a:ln w="9525">
                <a:solidFill>
                  <a:schemeClr val="accent1"/>
                </a:solidFill>
              </a:ln>
              <a:effectLst/>
            </c:spPr>
          </c:marker>
          <c:xVal>
            <c:numRef>
              <c:f>Feuil1!$A$1:$A$45</c:f>
              <c:numCache>
                <c:formatCode>General</c:formatCode>
                <c:ptCount val="45"/>
                <c:pt idx="0">
                  <c:v>24</c:v>
                </c:pt>
                <c:pt idx="1">
                  <c:v>23.5</c:v>
                </c:pt>
                <c:pt idx="2">
                  <c:v>23</c:v>
                </c:pt>
                <c:pt idx="3">
                  <c:v>22.5</c:v>
                </c:pt>
                <c:pt idx="4">
                  <c:v>22</c:v>
                </c:pt>
                <c:pt idx="5">
                  <c:v>21.5</c:v>
                </c:pt>
                <c:pt idx="6">
                  <c:v>21</c:v>
                </c:pt>
                <c:pt idx="7">
                  <c:v>20.5</c:v>
                </c:pt>
                <c:pt idx="8">
                  <c:v>20</c:v>
                </c:pt>
                <c:pt idx="9">
                  <c:v>19.5</c:v>
                </c:pt>
                <c:pt idx="10">
                  <c:v>19</c:v>
                </c:pt>
                <c:pt idx="11">
                  <c:v>18.5</c:v>
                </c:pt>
                <c:pt idx="12">
                  <c:v>18</c:v>
                </c:pt>
                <c:pt idx="13">
                  <c:v>17.5</c:v>
                </c:pt>
                <c:pt idx="14">
                  <c:v>17</c:v>
                </c:pt>
                <c:pt idx="15">
                  <c:v>16.5</c:v>
                </c:pt>
                <c:pt idx="16">
                  <c:v>16</c:v>
                </c:pt>
                <c:pt idx="17">
                  <c:v>15.5</c:v>
                </c:pt>
                <c:pt idx="18">
                  <c:v>15</c:v>
                </c:pt>
                <c:pt idx="19">
                  <c:v>14.5</c:v>
                </c:pt>
                <c:pt idx="20">
                  <c:v>14</c:v>
                </c:pt>
                <c:pt idx="21">
                  <c:v>13.5</c:v>
                </c:pt>
                <c:pt idx="22">
                  <c:v>13</c:v>
                </c:pt>
                <c:pt idx="23">
                  <c:v>12.5</c:v>
                </c:pt>
                <c:pt idx="24">
                  <c:v>12</c:v>
                </c:pt>
                <c:pt idx="25">
                  <c:v>11.5</c:v>
                </c:pt>
                <c:pt idx="26">
                  <c:v>11</c:v>
                </c:pt>
                <c:pt idx="27">
                  <c:v>10.5</c:v>
                </c:pt>
                <c:pt idx="28">
                  <c:v>10</c:v>
                </c:pt>
                <c:pt idx="29">
                  <c:v>9.5</c:v>
                </c:pt>
                <c:pt idx="30">
                  <c:v>9</c:v>
                </c:pt>
                <c:pt idx="31">
                  <c:v>8.5</c:v>
                </c:pt>
                <c:pt idx="32">
                  <c:v>8</c:v>
                </c:pt>
                <c:pt idx="33">
                  <c:v>7.5</c:v>
                </c:pt>
                <c:pt idx="34">
                  <c:v>7</c:v>
                </c:pt>
                <c:pt idx="35">
                  <c:v>6.5</c:v>
                </c:pt>
                <c:pt idx="36">
                  <c:v>6</c:v>
                </c:pt>
                <c:pt idx="37">
                  <c:v>5.5</c:v>
                </c:pt>
                <c:pt idx="38">
                  <c:v>5</c:v>
                </c:pt>
                <c:pt idx="39">
                  <c:v>4.5</c:v>
                </c:pt>
                <c:pt idx="40">
                  <c:v>4</c:v>
                </c:pt>
                <c:pt idx="41">
                  <c:v>3.5</c:v>
                </c:pt>
                <c:pt idx="42">
                  <c:v>3</c:v>
                </c:pt>
                <c:pt idx="43">
                  <c:v>2.5</c:v>
                </c:pt>
                <c:pt idx="44">
                  <c:v>2</c:v>
                </c:pt>
              </c:numCache>
            </c:numRef>
          </c:xVal>
          <c:yVal>
            <c:numRef>
              <c:f>Feuil1!$C$1:$C$45</c:f>
              <c:numCache>
                <c:formatCode>General</c:formatCode>
                <c:ptCount val="45"/>
                <c:pt idx="1">
                  <c:v>6.1</c:v>
                </c:pt>
                <c:pt idx="3">
                  <c:v>6.1</c:v>
                </c:pt>
                <c:pt idx="5">
                  <c:v>6.1</c:v>
                </c:pt>
                <c:pt idx="7">
                  <c:v>6.1</c:v>
                </c:pt>
                <c:pt idx="9">
                  <c:v>6.1</c:v>
                </c:pt>
                <c:pt idx="11">
                  <c:v>6.1</c:v>
                </c:pt>
                <c:pt idx="13">
                  <c:v>6.1</c:v>
                </c:pt>
                <c:pt idx="15">
                  <c:v>6</c:v>
                </c:pt>
                <c:pt idx="17">
                  <c:v>5.9</c:v>
                </c:pt>
                <c:pt idx="19">
                  <c:v>5.7</c:v>
                </c:pt>
                <c:pt idx="21">
                  <c:v>4.8</c:v>
                </c:pt>
                <c:pt idx="23">
                  <c:v>4</c:v>
                </c:pt>
                <c:pt idx="25">
                  <c:v>2.4</c:v>
                </c:pt>
                <c:pt idx="27">
                  <c:v>1</c:v>
                </c:pt>
                <c:pt idx="29">
                  <c:v>0.3</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numCache>
            </c:numRef>
          </c:yVal>
          <c:smooth val="0"/>
          <c:extLst>
            <c:ext xmlns:c16="http://schemas.microsoft.com/office/drawing/2014/chart" uri="{C3380CC4-5D6E-409C-BE32-E72D297353CC}">
              <c16:uniqueId val="{00000000-3695-E74A-B65C-3B33DB4439B8}"/>
            </c:ext>
          </c:extLst>
        </c:ser>
        <c:dLbls>
          <c:showLegendKey val="0"/>
          <c:showVal val="0"/>
          <c:showCatName val="0"/>
          <c:showSerName val="0"/>
          <c:showPercent val="0"/>
          <c:showBubbleSize val="0"/>
        </c:dLbls>
        <c:axId val="1938539136"/>
        <c:axId val="1938509360"/>
      </c:scatterChart>
      <c:valAx>
        <c:axId val="1938539136"/>
        <c:scaling>
          <c:orientation val="minMax"/>
          <c:max val="22"/>
          <c:min val="2"/>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fr-FR"/>
          </a:p>
        </c:txPr>
        <c:crossAx val="1938509360"/>
        <c:crosses val="autoZero"/>
        <c:crossBetween val="midCat"/>
      </c:valAx>
      <c:valAx>
        <c:axId val="19385093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fr-FR"/>
          </a:p>
        </c:txPr>
        <c:crossAx val="1938539136"/>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spPr>
            <a:ln w="19050" cap="rnd">
              <a:noFill/>
              <a:round/>
            </a:ln>
            <a:effectLst/>
          </c:spPr>
          <c:marker>
            <c:symbol val="circle"/>
            <c:size val="10"/>
            <c:spPr>
              <a:solidFill>
                <a:schemeClr val="accent1"/>
              </a:solidFill>
              <a:ln w="9525">
                <a:solidFill>
                  <a:schemeClr val="accent1"/>
                </a:solidFill>
              </a:ln>
              <a:effectLst/>
            </c:spPr>
          </c:marker>
          <c:xVal>
            <c:numRef>
              <c:f>CL!$J$10:$R$10</c:f>
              <c:numCache>
                <c:formatCode>0.0</c:formatCode>
                <c:ptCount val="9"/>
                <c:pt idx="0">
                  <c:v>9.1999999999999993</c:v>
                </c:pt>
                <c:pt idx="1">
                  <c:v>8.1999999999999993</c:v>
                </c:pt>
                <c:pt idx="2">
                  <c:v>7.6</c:v>
                </c:pt>
                <c:pt idx="3">
                  <c:v>7</c:v>
                </c:pt>
                <c:pt idx="4">
                  <c:v>6.5</c:v>
                </c:pt>
                <c:pt idx="5">
                  <c:v>6.2</c:v>
                </c:pt>
                <c:pt idx="6">
                  <c:v>5.9</c:v>
                </c:pt>
                <c:pt idx="7">
                  <c:v>5.6</c:v>
                </c:pt>
                <c:pt idx="8">
                  <c:v>5.3</c:v>
                </c:pt>
              </c:numCache>
            </c:numRef>
          </c:xVal>
          <c:yVal>
            <c:numRef>
              <c:f>CL!$J$8:$R$8</c:f>
              <c:numCache>
                <c:formatCode>General</c:formatCode>
                <c:ptCount val="9"/>
                <c:pt idx="0">
                  <c:v>90</c:v>
                </c:pt>
                <c:pt idx="1">
                  <c:v>80</c:v>
                </c:pt>
                <c:pt idx="2">
                  <c:v>70</c:v>
                </c:pt>
                <c:pt idx="3">
                  <c:v>60</c:v>
                </c:pt>
                <c:pt idx="4">
                  <c:v>50</c:v>
                </c:pt>
                <c:pt idx="5">
                  <c:v>40</c:v>
                </c:pt>
                <c:pt idx="6">
                  <c:v>30</c:v>
                </c:pt>
                <c:pt idx="7">
                  <c:v>20</c:v>
                </c:pt>
                <c:pt idx="8">
                  <c:v>10</c:v>
                </c:pt>
              </c:numCache>
            </c:numRef>
          </c:yVal>
          <c:smooth val="0"/>
          <c:extLst>
            <c:ext xmlns:c16="http://schemas.microsoft.com/office/drawing/2014/chart" uri="{C3380CC4-5D6E-409C-BE32-E72D297353CC}">
              <c16:uniqueId val="{00000000-543D-804D-BA9A-66B52F3EA523}"/>
            </c:ext>
          </c:extLst>
        </c:ser>
        <c:dLbls>
          <c:showLegendKey val="0"/>
          <c:showVal val="0"/>
          <c:showCatName val="0"/>
          <c:showSerName val="0"/>
          <c:showPercent val="0"/>
          <c:showBubbleSize val="0"/>
        </c:dLbls>
        <c:axId val="1506431567"/>
        <c:axId val="1"/>
      </c:scatterChart>
      <c:valAx>
        <c:axId val="1506431567"/>
        <c:scaling>
          <c:orientation val="minMax"/>
          <c:max val="12"/>
          <c:min val="4"/>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w="9525" cap="flat" cmpd="sng" algn="ctr">
            <a:solidFill>
              <a:schemeClr val="tx1">
                <a:lumMod val="25000"/>
                <a:lumOff val="75000"/>
              </a:schemeClr>
            </a:solidFill>
            <a:round/>
          </a:ln>
          <a:effectLst/>
        </c:spPr>
        <c:txPr>
          <a:bodyPr rot="0" vert="horz"/>
          <a:lstStyle/>
          <a:p>
            <a:pPr>
              <a:defRPr/>
            </a:pPr>
            <a:endParaRPr lang="fr-FR"/>
          </a:p>
        </c:txPr>
        <c:crossAx val="1"/>
        <c:crosses val="autoZero"/>
        <c:crossBetween val="midCat"/>
        <c:majorUnit val="4"/>
      </c:valAx>
      <c:valAx>
        <c:axId val="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vert="horz"/>
          <a:lstStyle/>
          <a:p>
            <a:pPr>
              <a:defRPr/>
            </a:pPr>
            <a:endParaRPr lang="fr-FR"/>
          </a:p>
        </c:txPr>
        <c:crossAx val="1506431567"/>
        <c:crosses val="autoZero"/>
        <c:crossBetween val="midCat"/>
      </c:valAx>
      <c:spPr>
        <a:noFill/>
        <a:ln w="25400">
          <a:solidFill>
            <a:schemeClr val="bg1"/>
          </a:solidFill>
        </a:ln>
      </c:spPr>
    </c:plotArea>
    <c:plotVisOnly val="1"/>
    <c:dispBlanksAs val="gap"/>
    <c:showDLblsOverMax val="0"/>
  </c:chart>
  <c:spPr>
    <a:noFill/>
    <a:ln w="9525" cap="flat" cmpd="sng" algn="ctr">
      <a:solidFill>
        <a:schemeClr val="tx1">
          <a:lumMod val="15000"/>
          <a:lumOff val="85000"/>
        </a:schemeClr>
      </a:solidFill>
      <a:round/>
    </a:ln>
    <a:effectLst/>
  </c:spPr>
  <c:txPr>
    <a:bodyPr/>
    <a:lstStyle/>
    <a:p>
      <a:pPr>
        <a:defRPr>
          <a:solidFill>
            <a:schemeClr val="tx1"/>
          </a:solidFill>
        </a:defRPr>
      </a:pPr>
      <a:endParaRPr lang="fr-FR"/>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9083394123323438"/>
          <c:y val="4.8879039266644553E-2"/>
          <c:w val="0.73040269210228415"/>
          <c:h val="0.84083061295872419"/>
        </c:manualLayout>
      </c:layout>
      <c:scatterChart>
        <c:scatterStyle val="lineMarker"/>
        <c:varyColors val="0"/>
        <c:ser>
          <c:idx val="0"/>
          <c:order val="0"/>
          <c:spPr>
            <a:ln w="19050" cap="rnd">
              <a:noFill/>
              <a:round/>
            </a:ln>
            <a:effectLst/>
          </c:spPr>
          <c:marker>
            <c:symbol val="circle"/>
            <c:size val="7"/>
            <c:spPr>
              <a:solidFill>
                <a:schemeClr val="accent1"/>
              </a:solidFill>
              <a:ln w="9525">
                <a:solidFill>
                  <a:schemeClr val="accent1"/>
                </a:solidFill>
              </a:ln>
              <a:effectLst/>
            </c:spPr>
          </c:marker>
          <c:xVal>
            <c:numRef>
              <c:f>CL!$J$10:$R$10</c:f>
              <c:numCache>
                <c:formatCode>0.0</c:formatCode>
                <c:ptCount val="9"/>
                <c:pt idx="0">
                  <c:v>9.1999999999999993</c:v>
                </c:pt>
                <c:pt idx="1">
                  <c:v>8.1999999999999993</c:v>
                </c:pt>
                <c:pt idx="2">
                  <c:v>7.6</c:v>
                </c:pt>
                <c:pt idx="3">
                  <c:v>7</c:v>
                </c:pt>
                <c:pt idx="4">
                  <c:v>6.5</c:v>
                </c:pt>
                <c:pt idx="5">
                  <c:v>6.2</c:v>
                </c:pt>
                <c:pt idx="6">
                  <c:v>5.9</c:v>
                </c:pt>
                <c:pt idx="7">
                  <c:v>5.6</c:v>
                </c:pt>
                <c:pt idx="8">
                  <c:v>5.3</c:v>
                </c:pt>
              </c:numCache>
            </c:numRef>
          </c:xVal>
          <c:yVal>
            <c:numRef>
              <c:f>CL!$J$8:$R$8</c:f>
              <c:numCache>
                <c:formatCode>General</c:formatCode>
                <c:ptCount val="9"/>
                <c:pt idx="0">
                  <c:v>90</c:v>
                </c:pt>
                <c:pt idx="1">
                  <c:v>80</c:v>
                </c:pt>
                <c:pt idx="2">
                  <c:v>70</c:v>
                </c:pt>
                <c:pt idx="3">
                  <c:v>60</c:v>
                </c:pt>
                <c:pt idx="4">
                  <c:v>50</c:v>
                </c:pt>
                <c:pt idx="5">
                  <c:v>40</c:v>
                </c:pt>
                <c:pt idx="6">
                  <c:v>30</c:v>
                </c:pt>
                <c:pt idx="7">
                  <c:v>20</c:v>
                </c:pt>
                <c:pt idx="8">
                  <c:v>10</c:v>
                </c:pt>
              </c:numCache>
            </c:numRef>
          </c:yVal>
          <c:smooth val="0"/>
          <c:extLst>
            <c:ext xmlns:c16="http://schemas.microsoft.com/office/drawing/2014/chart" uri="{C3380CC4-5D6E-409C-BE32-E72D297353CC}">
              <c16:uniqueId val="{00000000-8501-2E41-A6BE-E0FF5B2AAB85}"/>
            </c:ext>
          </c:extLst>
        </c:ser>
        <c:dLbls>
          <c:showLegendKey val="0"/>
          <c:showVal val="0"/>
          <c:showCatName val="0"/>
          <c:showSerName val="0"/>
          <c:showPercent val="0"/>
          <c:showBubbleSize val="0"/>
        </c:dLbls>
        <c:axId val="1506431567"/>
        <c:axId val="1"/>
      </c:scatterChart>
      <c:valAx>
        <c:axId val="1506431567"/>
        <c:scaling>
          <c:orientation val="minMax"/>
          <c:max val="12"/>
          <c:min val="4"/>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w="9525" cap="flat" cmpd="sng" algn="ctr">
            <a:solidFill>
              <a:schemeClr val="tx1">
                <a:lumMod val="25000"/>
                <a:lumOff val="75000"/>
              </a:schemeClr>
            </a:solidFill>
            <a:round/>
          </a:ln>
          <a:effectLst/>
        </c:spPr>
        <c:txPr>
          <a:bodyPr rot="0" vert="horz"/>
          <a:lstStyle/>
          <a:p>
            <a:pPr>
              <a:defRPr/>
            </a:pPr>
            <a:endParaRPr lang="fr-FR"/>
          </a:p>
        </c:txPr>
        <c:crossAx val="1"/>
        <c:crosses val="autoZero"/>
        <c:crossBetween val="midCat"/>
        <c:majorUnit val="4"/>
      </c:valAx>
      <c:valAx>
        <c:axId val="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vert="horz"/>
          <a:lstStyle/>
          <a:p>
            <a:pPr>
              <a:defRPr/>
            </a:pPr>
            <a:endParaRPr lang="fr-FR"/>
          </a:p>
        </c:txPr>
        <c:crossAx val="1506431567"/>
        <c:crosses val="autoZero"/>
        <c:crossBetween val="midCat"/>
      </c:valAx>
      <c:spPr>
        <a:noFill/>
        <a:ln w="25400">
          <a:solidFill>
            <a:schemeClr val="bg1"/>
          </a:solidFill>
        </a:ln>
      </c:spPr>
    </c:plotArea>
    <c:plotVisOnly val="1"/>
    <c:dispBlanksAs val="gap"/>
    <c:showDLblsOverMax val="0"/>
  </c:chart>
  <c:spPr>
    <a:noFill/>
    <a:ln w="9525" cap="flat" cmpd="sng" algn="ctr">
      <a:solidFill>
        <a:schemeClr val="tx1">
          <a:lumMod val="15000"/>
          <a:lumOff val="85000"/>
        </a:schemeClr>
      </a:solidFill>
      <a:round/>
    </a:ln>
    <a:effectLst/>
  </c:spPr>
  <c:txPr>
    <a:bodyPr/>
    <a:lstStyle/>
    <a:p>
      <a:pPr>
        <a:defRPr>
          <a:solidFill>
            <a:schemeClr val="bg1"/>
          </a:solidFill>
        </a:defRPr>
      </a:pPr>
      <a:endParaRPr lang="fr-F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QT!$H$1</c:f>
              <c:strCache>
                <c:ptCount val="1"/>
                <c:pt idx="0">
                  <c:v>H6N1</c:v>
                </c:pt>
              </c:strCache>
            </c:strRef>
          </c:tx>
          <c:spPr>
            <a:ln w="12700">
              <a:solidFill>
                <a:srgbClr val="C00000"/>
              </a:solidFill>
              <a:prstDash val="solid"/>
            </a:ln>
          </c:spPr>
          <c:marker>
            <c:symbol val="circle"/>
            <c:size val="6"/>
            <c:spPr>
              <a:solidFill>
                <a:srgbClr val="C00000"/>
              </a:solidFill>
              <a:ln>
                <a:solidFill>
                  <a:srgbClr val="C00000"/>
                </a:solidFill>
                <a:prstDash val="solid"/>
              </a:ln>
            </c:spPr>
          </c:marker>
          <c:trendline>
            <c:spPr>
              <a:ln w="12700">
                <a:solidFill>
                  <a:srgbClr val="C00000"/>
                </a:solidFill>
                <a:prstDash val="solid"/>
              </a:ln>
            </c:spPr>
            <c:trendlineType val="linear"/>
            <c:backward val="5"/>
            <c:dispRSqr val="0"/>
            <c:dispEq val="0"/>
          </c:trendline>
          <c:xVal>
            <c:numRef>
              <c:f>QT!$A$3:$A$7</c:f>
              <c:numCache>
                <c:formatCode>General</c:formatCode>
                <c:ptCount val="5"/>
                <c:pt idx="0">
                  <c:v>0.20000000298023224</c:v>
                </c:pt>
                <c:pt idx="1">
                  <c:v>0.40000000596046448</c:v>
                </c:pt>
                <c:pt idx="2">
                  <c:v>0.60000002384185791</c:v>
                </c:pt>
                <c:pt idx="3">
                  <c:v>0.80000001192092896</c:v>
                </c:pt>
                <c:pt idx="4">
                  <c:v>1</c:v>
                </c:pt>
              </c:numCache>
            </c:numRef>
          </c:xVal>
          <c:yVal>
            <c:numRef>
              <c:f>QT!$H$3:$H$7</c:f>
              <c:numCache>
                <c:formatCode>General</c:formatCode>
                <c:ptCount val="5"/>
                <c:pt idx="0">
                  <c:v>1.621071457862854</c:v>
                </c:pt>
                <c:pt idx="1">
                  <c:v>2.0610928535461426</c:v>
                </c:pt>
                <c:pt idx="2">
                  <c:v>2.4502453804016113</c:v>
                </c:pt>
                <c:pt idx="3">
                  <c:v>2.8833968639373779</c:v>
                </c:pt>
                <c:pt idx="4">
                  <c:v>3.3053719997406006</c:v>
                </c:pt>
              </c:numCache>
            </c:numRef>
          </c:yVal>
          <c:smooth val="0"/>
          <c:extLst>
            <c:ext xmlns:c16="http://schemas.microsoft.com/office/drawing/2014/chart" uri="{C3380CC4-5D6E-409C-BE32-E72D297353CC}">
              <c16:uniqueId val="{00000001-CAC3-704B-8941-769257213562}"/>
            </c:ext>
          </c:extLst>
        </c:ser>
        <c:ser>
          <c:idx val="1"/>
          <c:order val="1"/>
          <c:tx>
            <c:strRef>
              <c:f>QT!$I$1</c:f>
              <c:strCache>
                <c:ptCount val="1"/>
                <c:pt idx="0">
                  <c:v>H6N1</c:v>
                </c:pt>
              </c:strCache>
            </c:strRef>
          </c:tx>
          <c:spPr>
            <a:ln w="12700">
              <a:solidFill>
                <a:srgbClr val="00C000"/>
              </a:solidFill>
              <a:prstDash val="solid"/>
            </a:ln>
          </c:spPr>
          <c:marker>
            <c:symbol val="circle"/>
            <c:size val="6"/>
            <c:spPr>
              <a:solidFill>
                <a:srgbClr val="00C000"/>
              </a:solidFill>
              <a:ln>
                <a:solidFill>
                  <a:srgbClr val="00C000"/>
                </a:solidFill>
                <a:prstDash val="solid"/>
              </a:ln>
            </c:spPr>
          </c:marker>
          <c:trendline>
            <c:spPr>
              <a:ln w="12700">
                <a:solidFill>
                  <a:srgbClr val="00C000"/>
                </a:solidFill>
                <a:prstDash val="solid"/>
              </a:ln>
            </c:spPr>
            <c:trendlineType val="linear"/>
            <c:backward val="5"/>
            <c:dispRSqr val="0"/>
            <c:dispEq val="0"/>
          </c:trendline>
          <c:xVal>
            <c:numRef>
              <c:f>QT!$A$3:$A$7</c:f>
              <c:numCache>
                <c:formatCode>General</c:formatCode>
                <c:ptCount val="5"/>
                <c:pt idx="0">
                  <c:v>0.20000000298023224</c:v>
                </c:pt>
                <c:pt idx="1">
                  <c:v>0.40000000596046448</c:v>
                </c:pt>
                <c:pt idx="2">
                  <c:v>0.60000002384185791</c:v>
                </c:pt>
                <c:pt idx="3">
                  <c:v>0.80000001192092896</c:v>
                </c:pt>
                <c:pt idx="4">
                  <c:v>1</c:v>
                </c:pt>
              </c:numCache>
            </c:numRef>
          </c:xVal>
          <c:yVal>
            <c:numRef>
              <c:f>QT!$I$3:$I$7</c:f>
              <c:numCache>
                <c:formatCode>General</c:formatCode>
                <c:ptCount val="5"/>
                <c:pt idx="0">
                  <c:v>0.74162060022354126</c:v>
                </c:pt>
                <c:pt idx="1">
                  <c:v>0.95949918031692505</c:v>
                </c:pt>
                <c:pt idx="2">
                  <c:v>1.1796120405197144</c:v>
                </c:pt>
                <c:pt idx="3">
                  <c:v>1.4157416820526123</c:v>
                </c:pt>
                <c:pt idx="4">
                  <c:v>1.6538670063018799</c:v>
                </c:pt>
              </c:numCache>
            </c:numRef>
          </c:yVal>
          <c:smooth val="0"/>
          <c:extLst>
            <c:ext xmlns:c16="http://schemas.microsoft.com/office/drawing/2014/chart" uri="{C3380CC4-5D6E-409C-BE32-E72D297353CC}">
              <c16:uniqueId val="{00000003-CAC3-704B-8941-769257213562}"/>
            </c:ext>
          </c:extLst>
        </c:ser>
        <c:ser>
          <c:idx val="2"/>
          <c:order val="2"/>
          <c:tx>
            <c:strRef>
              <c:f>QT!$J$1</c:f>
              <c:strCache>
                <c:ptCount val="1"/>
                <c:pt idx="0">
                  <c:v>H6N1</c:v>
                </c:pt>
              </c:strCache>
            </c:strRef>
          </c:tx>
          <c:spPr>
            <a:ln w="12700">
              <a:solidFill>
                <a:srgbClr val="0000C0"/>
              </a:solidFill>
              <a:prstDash val="solid"/>
            </a:ln>
          </c:spPr>
          <c:marker>
            <c:symbol val="circle"/>
            <c:size val="6"/>
            <c:spPr>
              <a:solidFill>
                <a:srgbClr val="0000C0"/>
              </a:solidFill>
              <a:ln>
                <a:solidFill>
                  <a:srgbClr val="0000C0"/>
                </a:solidFill>
                <a:prstDash val="solid"/>
              </a:ln>
            </c:spPr>
          </c:marker>
          <c:trendline>
            <c:spPr>
              <a:ln w="12700">
                <a:solidFill>
                  <a:srgbClr val="0000C0"/>
                </a:solidFill>
                <a:prstDash val="solid"/>
              </a:ln>
            </c:spPr>
            <c:trendlineType val="linear"/>
            <c:backward val="5"/>
            <c:dispRSqr val="0"/>
            <c:dispEq val="0"/>
          </c:trendline>
          <c:xVal>
            <c:numRef>
              <c:f>QT!$A$3:$A$7</c:f>
              <c:numCache>
                <c:formatCode>General</c:formatCode>
                <c:ptCount val="5"/>
                <c:pt idx="0">
                  <c:v>0.20000000298023224</c:v>
                </c:pt>
                <c:pt idx="1">
                  <c:v>0.40000000596046448</c:v>
                </c:pt>
                <c:pt idx="2">
                  <c:v>0.60000002384185791</c:v>
                </c:pt>
                <c:pt idx="3">
                  <c:v>0.80000001192092896</c:v>
                </c:pt>
                <c:pt idx="4">
                  <c:v>1</c:v>
                </c:pt>
              </c:numCache>
            </c:numRef>
          </c:xVal>
          <c:yVal>
            <c:numRef>
              <c:f>QT!$J$3:$J$7</c:f>
              <c:numCache>
                <c:formatCode>General</c:formatCode>
                <c:ptCount val="5"/>
                <c:pt idx="0">
                  <c:v>0.84460079669952393</c:v>
                </c:pt>
                <c:pt idx="1">
                  <c:v>1.0911272764205933</c:v>
                </c:pt>
                <c:pt idx="2">
                  <c:v>1.3669986724853516</c:v>
                </c:pt>
                <c:pt idx="3">
                  <c:v>1.5784480571746826</c:v>
                </c:pt>
                <c:pt idx="4">
                  <c:v>1.8596260547637939</c:v>
                </c:pt>
              </c:numCache>
            </c:numRef>
          </c:yVal>
          <c:smooth val="0"/>
          <c:extLst>
            <c:ext xmlns:c16="http://schemas.microsoft.com/office/drawing/2014/chart" uri="{C3380CC4-5D6E-409C-BE32-E72D297353CC}">
              <c16:uniqueId val="{00000005-CAC3-704B-8941-769257213562}"/>
            </c:ext>
          </c:extLst>
        </c:ser>
        <c:ser>
          <c:idx val="3"/>
          <c:order val="3"/>
          <c:tx>
            <c:v>Y=0</c:v>
          </c:tx>
          <c:spPr>
            <a:ln w="12700">
              <a:solidFill>
                <a:srgbClr val="000000"/>
              </a:solidFill>
              <a:prstDash val="solid"/>
            </a:ln>
          </c:spPr>
          <c:marker>
            <c:symbol val="none"/>
          </c:marker>
          <c:xVal>
            <c:numLit>
              <c:formatCode>General</c:formatCode>
              <c:ptCount val="2"/>
              <c:pt idx="0">
                <c:v>0</c:v>
              </c:pt>
              <c:pt idx="1">
                <c:v>0</c:v>
              </c:pt>
            </c:numLit>
          </c:xVal>
          <c:yVal>
            <c:numLit>
              <c:formatCode>General</c:formatCode>
              <c:ptCount val="2"/>
              <c:pt idx="0">
                <c:v>0</c:v>
              </c:pt>
              <c:pt idx="1">
                <c:v>3.3053720000000002</c:v>
              </c:pt>
            </c:numLit>
          </c:yVal>
          <c:smooth val="0"/>
          <c:extLst>
            <c:ext xmlns:c16="http://schemas.microsoft.com/office/drawing/2014/chart" uri="{C3380CC4-5D6E-409C-BE32-E72D297353CC}">
              <c16:uniqueId val="{00000006-CAC3-704B-8941-769257213562}"/>
            </c:ext>
          </c:extLst>
        </c:ser>
        <c:dLbls>
          <c:showLegendKey val="0"/>
          <c:showVal val="0"/>
          <c:showCatName val="0"/>
          <c:showSerName val="0"/>
          <c:showPercent val="0"/>
          <c:showBubbleSize val="0"/>
        </c:dLbls>
        <c:axId val="1667215696"/>
        <c:axId val="1667218608"/>
      </c:scatterChart>
      <c:valAx>
        <c:axId val="1667215696"/>
        <c:scaling>
          <c:orientation val="minMax"/>
          <c:max val="1"/>
          <c:min val="-1"/>
        </c:scaling>
        <c:delete val="0"/>
        <c:axPos val="b"/>
        <c:title>
          <c:tx>
            <c:rich>
              <a:bodyPr/>
              <a:lstStyle/>
              <a:p>
                <a:pPr>
                  <a:defRPr/>
                </a:pPr>
                <a:r>
                  <a:rPr lang="fr-BE" dirty="0"/>
                  <a:t>t (ms)</a:t>
                </a:r>
              </a:p>
            </c:rich>
          </c:tx>
          <c:overlay val="0"/>
        </c:title>
        <c:numFmt formatCode="General" sourceLinked="1"/>
        <c:majorTickMark val="out"/>
        <c:minorTickMark val="out"/>
        <c:tickLblPos val="nextTo"/>
        <c:crossAx val="1667218608"/>
        <c:crosses val="autoZero"/>
        <c:crossBetween val="midCat"/>
        <c:majorUnit val="1"/>
        <c:minorUnit val="0.10000000149011612"/>
      </c:valAx>
      <c:valAx>
        <c:axId val="1667218608"/>
        <c:scaling>
          <c:orientation val="minMax"/>
          <c:max val="3.3053719997406006"/>
          <c:min val="0"/>
        </c:scaling>
        <c:delete val="0"/>
        <c:axPos val="l"/>
        <c:title>
          <c:tx>
            <c:rich>
              <a:bodyPr/>
              <a:lstStyle/>
              <a:p>
                <a:pPr>
                  <a:defRPr/>
                </a:pPr>
                <a:r>
                  <a:rPr lang="fr-BE" dirty="0"/>
                  <a:t>charge (</a:t>
                </a:r>
                <a:r>
                  <a:rPr lang="fr-BE" dirty="0" err="1"/>
                  <a:t>mA.mS</a:t>
                </a:r>
                <a:r>
                  <a:rPr lang="fr-BE" dirty="0"/>
                  <a:t>)</a:t>
                </a:r>
              </a:p>
            </c:rich>
          </c:tx>
          <c:overlay val="0"/>
        </c:title>
        <c:numFmt formatCode="General" sourceLinked="1"/>
        <c:majorTickMark val="out"/>
        <c:minorTickMark val="out"/>
        <c:tickLblPos val="nextTo"/>
        <c:crossAx val="1667215696"/>
        <c:crossesAt val="-1"/>
        <c:crossBetween val="midCat"/>
        <c:majorUnit val="1"/>
        <c:minorUnit val="0.10000000149011612"/>
      </c:valAx>
      <c:spPr>
        <a:noFill/>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spPr>
            <a:ln w="31750">
              <a:solidFill>
                <a:srgbClr val="FF0000"/>
              </a:solidFill>
            </a:ln>
          </c:spPr>
          <c:marker>
            <c:symbol val="circle"/>
            <c:size val="5"/>
            <c:spPr>
              <a:solidFill>
                <a:schemeClr val="accent1"/>
              </a:solidFill>
              <a:ln w="9525">
                <a:solidFill>
                  <a:schemeClr val="accent1"/>
                </a:solidFill>
              </a:ln>
              <a:effectLst/>
            </c:spPr>
          </c:marker>
          <c:xVal>
            <c:numRef>
              <c:f>'D non D'!$AG$1:$AZ$1</c:f>
              <c:numCache>
                <c:formatCode>0.00</c:formatCode>
                <c:ptCount val="20"/>
                <c:pt idx="0">
                  <c:v>200</c:v>
                </c:pt>
                <c:pt idx="1">
                  <c:v>150</c:v>
                </c:pt>
                <c:pt idx="2">
                  <c:v>100</c:v>
                </c:pt>
                <c:pt idx="3">
                  <c:v>80</c:v>
                </c:pt>
                <c:pt idx="4">
                  <c:v>60</c:v>
                </c:pt>
                <c:pt idx="5">
                  <c:v>40</c:v>
                </c:pt>
                <c:pt idx="6">
                  <c:v>30</c:v>
                </c:pt>
                <c:pt idx="7">
                  <c:v>20</c:v>
                </c:pt>
                <c:pt idx="8">
                  <c:v>15</c:v>
                </c:pt>
                <c:pt idx="9">
                  <c:v>10</c:v>
                </c:pt>
                <c:pt idx="10">
                  <c:v>7</c:v>
                </c:pt>
                <c:pt idx="11">
                  <c:v>6</c:v>
                </c:pt>
                <c:pt idx="12">
                  <c:v>5</c:v>
                </c:pt>
                <c:pt idx="13">
                  <c:v>4</c:v>
                </c:pt>
                <c:pt idx="14">
                  <c:v>3.5</c:v>
                </c:pt>
                <c:pt idx="15">
                  <c:v>3</c:v>
                </c:pt>
                <c:pt idx="16">
                  <c:v>2.5</c:v>
                </c:pt>
                <c:pt idx="17">
                  <c:v>2</c:v>
                </c:pt>
                <c:pt idx="18">
                  <c:v>1.5</c:v>
                </c:pt>
                <c:pt idx="19">
                  <c:v>1</c:v>
                </c:pt>
              </c:numCache>
            </c:numRef>
          </c:xVal>
          <c:yVal>
            <c:numRef>
              <c:f>'D non D'!$AG$129:$AZ$129</c:f>
              <c:numCache>
                <c:formatCode>0.0</c:formatCode>
                <c:ptCount val="20"/>
                <c:pt idx="0" formatCode="General">
                  <c:v>100</c:v>
                </c:pt>
                <c:pt idx="1">
                  <c:v>85.320356853203577</c:v>
                </c:pt>
                <c:pt idx="2">
                  <c:v>73.803730738037316</c:v>
                </c:pt>
                <c:pt idx="3">
                  <c:v>54.379562043795616</c:v>
                </c:pt>
                <c:pt idx="4">
                  <c:v>39.983779399837793</c:v>
                </c:pt>
                <c:pt idx="5">
                  <c:v>48.256285482562852</c:v>
                </c:pt>
                <c:pt idx="6">
                  <c:v>54.055150040551503</c:v>
                </c:pt>
                <c:pt idx="7">
                  <c:v>91.403081914030821</c:v>
                </c:pt>
                <c:pt idx="8">
                  <c:v>91.240875912408754</c:v>
                </c:pt>
                <c:pt idx="9">
                  <c:v>109.48905109489051</c:v>
                </c:pt>
                <c:pt idx="10">
                  <c:v>121.65450121654501</c:v>
                </c:pt>
                <c:pt idx="11">
                  <c:v>113.54420113544201</c:v>
                </c:pt>
                <c:pt idx="12">
                  <c:v>109.48905109489051</c:v>
                </c:pt>
                <c:pt idx="13">
                  <c:v>105.433901054339</c:v>
                </c:pt>
                <c:pt idx="14">
                  <c:v>97.323600973236012</c:v>
                </c:pt>
                <c:pt idx="15">
                  <c:v>81.103000811030014</c:v>
                </c:pt>
                <c:pt idx="16">
                  <c:v>68.937550689375499</c:v>
                </c:pt>
                <c:pt idx="17">
                  <c:v>0</c:v>
                </c:pt>
                <c:pt idx="18">
                  <c:v>0</c:v>
                </c:pt>
                <c:pt idx="19">
                  <c:v>0</c:v>
                </c:pt>
              </c:numCache>
            </c:numRef>
          </c:yVal>
          <c:smooth val="1"/>
          <c:extLst>
            <c:ext xmlns:c16="http://schemas.microsoft.com/office/drawing/2014/chart" uri="{C3380CC4-5D6E-409C-BE32-E72D297353CC}">
              <c16:uniqueId val="{00000000-41C8-DB4A-BFEE-26BD1DCB7E27}"/>
            </c:ext>
          </c:extLst>
        </c:ser>
        <c:ser>
          <c:idx val="1"/>
          <c:order val="1"/>
          <c:spPr>
            <a:ln>
              <a:solidFill>
                <a:schemeClr val="bg1">
                  <a:lumMod val="65000"/>
                </a:schemeClr>
              </a:solidFill>
            </a:ln>
          </c:spPr>
          <c:marker>
            <c:symbol val="circle"/>
            <c:size val="5"/>
            <c:spPr>
              <a:solidFill>
                <a:schemeClr val="bg1">
                  <a:lumMod val="50000"/>
                </a:schemeClr>
              </a:solidFill>
              <a:ln w="9525">
                <a:solidFill>
                  <a:schemeClr val="bg1">
                    <a:lumMod val="50000"/>
                  </a:schemeClr>
                </a:solidFill>
              </a:ln>
              <a:effectLst/>
            </c:spPr>
          </c:marker>
          <c:xVal>
            <c:numRef>
              <c:f>[3]Cycle!$AB$1:$AU$1</c:f>
              <c:numCache>
                <c:formatCode>General</c:formatCode>
                <c:ptCount val="20"/>
                <c:pt idx="0">
                  <c:v>200</c:v>
                </c:pt>
                <c:pt idx="1">
                  <c:v>150</c:v>
                </c:pt>
                <c:pt idx="2">
                  <c:v>100</c:v>
                </c:pt>
                <c:pt idx="3">
                  <c:v>80</c:v>
                </c:pt>
                <c:pt idx="4">
                  <c:v>60</c:v>
                </c:pt>
                <c:pt idx="5">
                  <c:v>40</c:v>
                </c:pt>
                <c:pt idx="6">
                  <c:v>30</c:v>
                </c:pt>
                <c:pt idx="7">
                  <c:v>20</c:v>
                </c:pt>
                <c:pt idx="8">
                  <c:v>15</c:v>
                </c:pt>
                <c:pt idx="9">
                  <c:v>10</c:v>
                </c:pt>
                <c:pt idx="10">
                  <c:v>7</c:v>
                </c:pt>
                <c:pt idx="11">
                  <c:v>6</c:v>
                </c:pt>
                <c:pt idx="12">
                  <c:v>5</c:v>
                </c:pt>
                <c:pt idx="13">
                  <c:v>4</c:v>
                </c:pt>
                <c:pt idx="14">
                  <c:v>3.5</c:v>
                </c:pt>
                <c:pt idx="15">
                  <c:v>3</c:v>
                </c:pt>
                <c:pt idx="16">
                  <c:v>2.5</c:v>
                </c:pt>
                <c:pt idx="17">
                  <c:v>2</c:v>
                </c:pt>
                <c:pt idx="18">
                  <c:v>1.5</c:v>
                </c:pt>
                <c:pt idx="19">
                  <c:v>1</c:v>
                </c:pt>
              </c:numCache>
            </c:numRef>
          </c:xVal>
          <c:yVal>
            <c:numRef>
              <c:f>'D non D'!$AG$26:$AZ$26</c:f>
              <c:numCache>
                <c:formatCode>0.0</c:formatCode>
                <c:ptCount val="20"/>
                <c:pt idx="0" formatCode="General">
                  <c:v>100</c:v>
                </c:pt>
                <c:pt idx="1">
                  <c:v>72.798724531679966</c:v>
                </c:pt>
                <c:pt idx="2">
                  <c:v>40.201686818687364</c:v>
                </c:pt>
                <c:pt idx="3">
                  <c:v>24.565716738137823</c:v>
                </c:pt>
                <c:pt idx="4">
                  <c:v>10.371886693509699</c:v>
                </c:pt>
                <c:pt idx="5">
                  <c:v>10.890311363734115</c:v>
                </c:pt>
                <c:pt idx="6">
                  <c:v>12.625100353975842</c:v>
                </c:pt>
                <c:pt idx="7">
                  <c:v>54.43454593949545</c:v>
                </c:pt>
                <c:pt idx="8">
                  <c:v>120.68124074579103</c:v>
                </c:pt>
                <c:pt idx="9">
                  <c:v>131.96789335037531</c:v>
                </c:pt>
                <c:pt idx="10">
                  <c:v>138.66730768874143</c:v>
                </c:pt>
                <c:pt idx="11">
                  <c:v>142.50195661667649</c:v>
                </c:pt>
                <c:pt idx="12">
                  <c:v>131.97862278049183</c:v>
                </c:pt>
                <c:pt idx="13">
                  <c:v>39.127008838513568</c:v>
                </c:pt>
                <c:pt idx="14">
                  <c:v>0</c:v>
                </c:pt>
                <c:pt idx="15">
                  <c:v>0</c:v>
                </c:pt>
                <c:pt idx="16">
                  <c:v>0</c:v>
                </c:pt>
                <c:pt idx="17">
                  <c:v>0</c:v>
                </c:pt>
                <c:pt idx="18">
                  <c:v>0</c:v>
                </c:pt>
                <c:pt idx="19">
                  <c:v>0</c:v>
                </c:pt>
              </c:numCache>
            </c:numRef>
          </c:yVal>
          <c:smooth val="1"/>
          <c:extLst>
            <c:ext xmlns:c16="http://schemas.microsoft.com/office/drawing/2014/chart" uri="{C3380CC4-5D6E-409C-BE32-E72D297353CC}">
              <c16:uniqueId val="{00000001-41C8-DB4A-BFEE-26BD1DCB7E27}"/>
            </c:ext>
          </c:extLst>
        </c:ser>
        <c:ser>
          <c:idx val="2"/>
          <c:order val="2"/>
          <c:marker>
            <c:symbol val="circle"/>
            <c:size val="5"/>
            <c:spPr>
              <a:solidFill>
                <a:schemeClr val="accent3"/>
              </a:solidFill>
              <a:ln w="9525">
                <a:solidFill>
                  <a:schemeClr val="accent3"/>
                </a:solidFill>
              </a:ln>
              <a:effectLst/>
            </c:spPr>
          </c:marker>
          <c:xVal>
            <c:numRef>
              <c:f>[3]Cycle!$AB$1:$AU$1</c:f>
              <c:numCache>
                <c:formatCode>General</c:formatCode>
                <c:ptCount val="20"/>
                <c:pt idx="0">
                  <c:v>200</c:v>
                </c:pt>
                <c:pt idx="1">
                  <c:v>150</c:v>
                </c:pt>
                <c:pt idx="2">
                  <c:v>100</c:v>
                </c:pt>
                <c:pt idx="3">
                  <c:v>80</c:v>
                </c:pt>
                <c:pt idx="4">
                  <c:v>60</c:v>
                </c:pt>
                <c:pt idx="5">
                  <c:v>40</c:v>
                </c:pt>
                <c:pt idx="6">
                  <c:v>30</c:v>
                </c:pt>
                <c:pt idx="7">
                  <c:v>20</c:v>
                </c:pt>
                <c:pt idx="8">
                  <c:v>15</c:v>
                </c:pt>
                <c:pt idx="9">
                  <c:v>10</c:v>
                </c:pt>
                <c:pt idx="10">
                  <c:v>7</c:v>
                </c:pt>
                <c:pt idx="11">
                  <c:v>6</c:v>
                </c:pt>
                <c:pt idx="12">
                  <c:v>5</c:v>
                </c:pt>
                <c:pt idx="13">
                  <c:v>4</c:v>
                </c:pt>
                <c:pt idx="14">
                  <c:v>3.5</c:v>
                </c:pt>
                <c:pt idx="15">
                  <c:v>3</c:v>
                </c:pt>
                <c:pt idx="16">
                  <c:v>2.5</c:v>
                </c:pt>
                <c:pt idx="17">
                  <c:v>2</c:v>
                </c:pt>
                <c:pt idx="18">
                  <c:v>1.5</c:v>
                </c:pt>
                <c:pt idx="19">
                  <c:v>1</c:v>
                </c:pt>
              </c:numCache>
            </c:numRef>
          </c:xVal>
          <c:yVal>
            <c:numRef>
              <c:f>'D non D'!$AG$27:$AZ$27</c:f>
              <c:numCache>
                <c:formatCode>0.0</c:formatCode>
                <c:ptCount val="20"/>
                <c:pt idx="0" formatCode="General">
                  <c:v>100</c:v>
                </c:pt>
                <c:pt idx="1">
                  <c:v>106.46216007928902</c:v>
                </c:pt>
                <c:pt idx="2">
                  <c:v>94.474589071822336</c:v>
                </c:pt>
                <c:pt idx="3">
                  <c:v>80.312935485216386</c:v>
                </c:pt>
                <c:pt idx="4">
                  <c:v>69.807147564329327</c:v>
                </c:pt>
                <c:pt idx="5">
                  <c:v>84.657041291455826</c:v>
                </c:pt>
                <c:pt idx="6">
                  <c:v>133.95534016498954</c:v>
                </c:pt>
                <c:pt idx="7">
                  <c:v>209.51732233432816</c:v>
                </c:pt>
                <c:pt idx="8">
                  <c:v>251.35010770074439</c:v>
                </c:pt>
                <c:pt idx="9">
                  <c:v>253.98322815414761</c:v>
                </c:pt>
                <c:pt idx="10">
                  <c:v>242.31522133230141</c:v>
                </c:pt>
                <c:pt idx="11">
                  <c:v>229.94869778997142</c:v>
                </c:pt>
                <c:pt idx="12">
                  <c:v>208.43037338921673</c:v>
                </c:pt>
                <c:pt idx="13">
                  <c:v>188.9273404979678</c:v>
                </c:pt>
                <c:pt idx="14">
                  <c:v>162.82123277574598</c:v>
                </c:pt>
                <c:pt idx="15">
                  <c:v>133.5934763727401</c:v>
                </c:pt>
                <c:pt idx="16">
                  <c:v>32.01133656143147</c:v>
                </c:pt>
                <c:pt idx="17">
                  <c:v>0</c:v>
                </c:pt>
                <c:pt idx="18">
                  <c:v>0</c:v>
                </c:pt>
                <c:pt idx="19">
                  <c:v>0</c:v>
                </c:pt>
              </c:numCache>
            </c:numRef>
          </c:yVal>
          <c:smooth val="1"/>
          <c:extLst>
            <c:ext xmlns:c16="http://schemas.microsoft.com/office/drawing/2014/chart" uri="{C3380CC4-5D6E-409C-BE32-E72D297353CC}">
              <c16:uniqueId val="{00000002-41C8-DB4A-BFEE-26BD1DCB7E27}"/>
            </c:ext>
          </c:extLst>
        </c:ser>
        <c:dLbls>
          <c:showLegendKey val="0"/>
          <c:showVal val="0"/>
          <c:showCatName val="0"/>
          <c:showSerName val="0"/>
          <c:showPercent val="0"/>
          <c:showBubbleSize val="0"/>
        </c:dLbls>
        <c:axId val="2006106655"/>
        <c:axId val="2005999615"/>
      </c:scatterChart>
      <c:valAx>
        <c:axId val="2006106655"/>
        <c:scaling>
          <c:logBase val="10"/>
          <c:orientation val="minMax"/>
          <c:max val="200"/>
          <c:min val="1"/>
        </c:scaling>
        <c:delete val="0"/>
        <c:axPos val="b"/>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2005999615"/>
        <c:crosses val="autoZero"/>
        <c:crossBetween val="midCat"/>
      </c:valAx>
      <c:valAx>
        <c:axId val="2005999615"/>
        <c:scaling>
          <c:orientation val="minMax"/>
          <c:max val="300"/>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2006106655"/>
        <c:crosses val="autoZero"/>
        <c:crossBetween val="midCat"/>
      </c:valAx>
    </c:plotArea>
    <c:plotVisOnly val="1"/>
    <c:dispBlanksAs val="gap"/>
    <c:showDLblsOverMax val="0"/>
    <c:extLst/>
  </c:chart>
  <c:txPr>
    <a:bodyPr/>
    <a:lstStyle/>
    <a:p>
      <a:pPr>
        <a:defRPr>
          <a:solidFill>
            <a:sysClr val="windowText" lastClr="000000"/>
          </a:solidFill>
        </a:defRPr>
      </a:pPr>
      <a:endParaRPr lang="fr-FR"/>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4220540820707999E-2"/>
          <c:y val="7.2124232570834904E-2"/>
          <c:w val="0.88004049930510919"/>
          <c:h val="0.84587953052519715"/>
        </c:manualLayout>
      </c:layout>
      <c:scatterChart>
        <c:scatterStyle val="smoothMarker"/>
        <c:varyColors val="0"/>
        <c:ser>
          <c:idx val="0"/>
          <c:order val="0"/>
          <c:spPr>
            <a:ln>
              <a:solidFill>
                <a:srgbClr val="FF0000"/>
              </a:solidFill>
            </a:ln>
          </c:spPr>
          <c:marker>
            <c:symbol val="circle"/>
            <c:size val="5"/>
            <c:spPr>
              <a:solidFill>
                <a:schemeClr val="accent1"/>
              </a:solidFill>
              <a:ln w="9525">
                <a:solidFill>
                  <a:schemeClr val="accent1"/>
                </a:solidFill>
              </a:ln>
              <a:effectLst/>
            </c:spPr>
          </c:marker>
          <c:xVal>
            <c:numRef>
              <c:f>'D non D'!$AG$1:$AZ$1</c:f>
              <c:numCache>
                <c:formatCode>0.00</c:formatCode>
                <c:ptCount val="20"/>
                <c:pt idx="0">
                  <c:v>200</c:v>
                </c:pt>
                <c:pt idx="1">
                  <c:v>150</c:v>
                </c:pt>
                <c:pt idx="2">
                  <c:v>100</c:v>
                </c:pt>
                <c:pt idx="3">
                  <c:v>80</c:v>
                </c:pt>
                <c:pt idx="4">
                  <c:v>60</c:v>
                </c:pt>
                <c:pt idx="5">
                  <c:v>40</c:v>
                </c:pt>
                <c:pt idx="6">
                  <c:v>30</c:v>
                </c:pt>
                <c:pt idx="7">
                  <c:v>20</c:v>
                </c:pt>
                <c:pt idx="8">
                  <c:v>15</c:v>
                </c:pt>
                <c:pt idx="9">
                  <c:v>10</c:v>
                </c:pt>
                <c:pt idx="10">
                  <c:v>7</c:v>
                </c:pt>
                <c:pt idx="11">
                  <c:v>6</c:v>
                </c:pt>
                <c:pt idx="12">
                  <c:v>5</c:v>
                </c:pt>
                <c:pt idx="13">
                  <c:v>4</c:v>
                </c:pt>
                <c:pt idx="14">
                  <c:v>3.5</c:v>
                </c:pt>
                <c:pt idx="15">
                  <c:v>3</c:v>
                </c:pt>
                <c:pt idx="16">
                  <c:v>2.5</c:v>
                </c:pt>
                <c:pt idx="17">
                  <c:v>2</c:v>
                </c:pt>
                <c:pt idx="18">
                  <c:v>1.5</c:v>
                </c:pt>
                <c:pt idx="19">
                  <c:v>1</c:v>
                </c:pt>
              </c:numCache>
            </c:numRef>
          </c:xVal>
          <c:yVal>
            <c:numRef>
              <c:f>'D non D'!$AG$146:$AZ$146</c:f>
              <c:numCache>
                <c:formatCode>0.0</c:formatCode>
                <c:ptCount val="20"/>
                <c:pt idx="0" formatCode="General">
                  <c:v>100</c:v>
                </c:pt>
                <c:pt idx="1">
                  <c:v>100.6376195536663</c:v>
                </c:pt>
                <c:pt idx="2">
                  <c:v>104.64045341834927</c:v>
                </c:pt>
                <c:pt idx="3">
                  <c:v>95.572086432872823</c:v>
                </c:pt>
                <c:pt idx="4">
                  <c:v>69.465108041091042</c:v>
                </c:pt>
                <c:pt idx="5">
                  <c:v>62.486716259298611</c:v>
                </c:pt>
                <c:pt idx="6">
                  <c:v>51.824300389656401</c:v>
                </c:pt>
                <c:pt idx="7">
                  <c:v>65.99362380446334</c:v>
                </c:pt>
                <c:pt idx="8">
                  <c:v>113.03577754162239</c:v>
                </c:pt>
                <c:pt idx="9">
                  <c:v>148.77789585547291</c:v>
                </c:pt>
                <c:pt idx="10">
                  <c:v>205.45518951470066</c:v>
                </c:pt>
                <c:pt idx="11">
                  <c:v>208.99752036840243</c:v>
                </c:pt>
                <c:pt idx="12">
                  <c:v>194.82819695359547</c:v>
                </c:pt>
                <c:pt idx="13">
                  <c:v>182.4300389656394</c:v>
                </c:pt>
                <c:pt idx="14">
                  <c:v>173.57421183138507</c:v>
                </c:pt>
                <c:pt idx="15">
                  <c:v>122.21041445270988</c:v>
                </c:pt>
                <c:pt idx="16">
                  <c:v>65.533120793482112</c:v>
                </c:pt>
                <c:pt idx="17">
                  <c:v>0</c:v>
                </c:pt>
                <c:pt idx="18">
                  <c:v>0</c:v>
                </c:pt>
                <c:pt idx="19">
                  <c:v>0</c:v>
                </c:pt>
              </c:numCache>
            </c:numRef>
          </c:yVal>
          <c:smooth val="1"/>
          <c:extLst>
            <c:ext xmlns:c16="http://schemas.microsoft.com/office/drawing/2014/chart" uri="{C3380CC4-5D6E-409C-BE32-E72D297353CC}">
              <c16:uniqueId val="{00000000-96D6-AE47-831B-A508920251A3}"/>
            </c:ext>
          </c:extLst>
        </c:ser>
        <c:ser>
          <c:idx val="1"/>
          <c:order val="1"/>
          <c:spPr>
            <a:ln>
              <a:solidFill>
                <a:schemeClr val="bg1">
                  <a:lumMod val="65000"/>
                </a:schemeClr>
              </a:solidFill>
            </a:ln>
          </c:spPr>
          <c:marker>
            <c:symbol val="circle"/>
            <c:size val="5"/>
            <c:spPr>
              <a:solidFill>
                <a:schemeClr val="bg1">
                  <a:lumMod val="50000"/>
                </a:schemeClr>
              </a:solidFill>
              <a:ln w="9525">
                <a:solidFill>
                  <a:schemeClr val="bg1">
                    <a:lumMod val="50000"/>
                  </a:schemeClr>
                </a:solidFill>
              </a:ln>
              <a:effectLst/>
            </c:spPr>
          </c:marker>
          <c:xVal>
            <c:numRef>
              <c:f>[3]Cycle!$AB$1:$AU$1</c:f>
              <c:numCache>
                <c:formatCode>General</c:formatCode>
                <c:ptCount val="20"/>
                <c:pt idx="0">
                  <c:v>200</c:v>
                </c:pt>
                <c:pt idx="1">
                  <c:v>150</c:v>
                </c:pt>
                <c:pt idx="2">
                  <c:v>100</c:v>
                </c:pt>
                <c:pt idx="3">
                  <c:v>80</c:v>
                </c:pt>
                <c:pt idx="4">
                  <c:v>60</c:v>
                </c:pt>
                <c:pt idx="5">
                  <c:v>40</c:v>
                </c:pt>
                <c:pt idx="6">
                  <c:v>30</c:v>
                </c:pt>
                <c:pt idx="7">
                  <c:v>20</c:v>
                </c:pt>
                <c:pt idx="8">
                  <c:v>15</c:v>
                </c:pt>
                <c:pt idx="9">
                  <c:v>10</c:v>
                </c:pt>
                <c:pt idx="10">
                  <c:v>7</c:v>
                </c:pt>
                <c:pt idx="11">
                  <c:v>6</c:v>
                </c:pt>
                <c:pt idx="12">
                  <c:v>5</c:v>
                </c:pt>
                <c:pt idx="13">
                  <c:v>4</c:v>
                </c:pt>
                <c:pt idx="14">
                  <c:v>3.5</c:v>
                </c:pt>
                <c:pt idx="15">
                  <c:v>3</c:v>
                </c:pt>
                <c:pt idx="16">
                  <c:v>2.5</c:v>
                </c:pt>
                <c:pt idx="17">
                  <c:v>2</c:v>
                </c:pt>
                <c:pt idx="18">
                  <c:v>1.5</c:v>
                </c:pt>
                <c:pt idx="19">
                  <c:v>1</c:v>
                </c:pt>
              </c:numCache>
            </c:numRef>
          </c:xVal>
          <c:yVal>
            <c:numRef>
              <c:f>'D non D'!$AG$26:$AZ$26</c:f>
              <c:numCache>
                <c:formatCode>0.0</c:formatCode>
                <c:ptCount val="20"/>
                <c:pt idx="0" formatCode="General">
                  <c:v>100</c:v>
                </c:pt>
                <c:pt idx="1">
                  <c:v>72.798724531679966</c:v>
                </c:pt>
                <c:pt idx="2">
                  <c:v>40.201686818687364</c:v>
                </c:pt>
                <c:pt idx="3">
                  <c:v>24.565716738137823</c:v>
                </c:pt>
                <c:pt idx="4">
                  <c:v>10.371886693509699</c:v>
                </c:pt>
                <c:pt idx="5">
                  <c:v>10.890311363734115</c:v>
                </c:pt>
                <c:pt idx="6">
                  <c:v>12.625100353975842</c:v>
                </c:pt>
                <c:pt idx="7">
                  <c:v>54.43454593949545</c:v>
                </c:pt>
                <c:pt idx="8">
                  <c:v>120.68124074579103</c:v>
                </c:pt>
                <c:pt idx="9">
                  <c:v>131.96789335037531</c:v>
                </c:pt>
                <c:pt idx="10">
                  <c:v>138.66730768874143</c:v>
                </c:pt>
                <c:pt idx="11">
                  <c:v>142.50195661667649</c:v>
                </c:pt>
                <c:pt idx="12">
                  <c:v>131.97862278049183</c:v>
                </c:pt>
                <c:pt idx="13">
                  <c:v>39.127008838513568</c:v>
                </c:pt>
                <c:pt idx="14">
                  <c:v>0</c:v>
                </c:pt>
                <c:pt idx="15">
                  <c:v>0</c:v>
                </c:pt>
                <c:pt idx="16">
                  <c:v>0</c:v>
                </c:pt>
                <c:pt idx="17">
                  <c:v>0</c:v>
                </c:pt>
                <c:pt idx="18">
                  <c:v>0</c:v>
                </c:pt>
                <c:pt idx="19">
                  <c:v>0</c:v>
                </c:pt>
              </c:numCache>
            </c:numRef>
          </c:yVal>
          <c:smooth val="1"/>
          <c:extLst>
            <c:ext xmlns:c16="http://schemas.microsoft.com/office/drawing/2014/chart" uri="{C3380CC4-5D6E-409C-BE32-E72D297353CC}">
              <c16:uniqueId val="{00000001-96D6-AE47-831B-A508920251A3}"/>
            </c:ext>
          </c:extLst>
        </c:ser>
        <c:ser>
          <c:idx val="2"/>
          <c:order val="2"/>
          <c:marker>
            <c:symbol val="circle"/>
            <c:size val="5"/>
            <c:spPr>
              <a:solidFill>
                <a:schemeClr val="accent3"/>
              </a:solidFill>
              <a:ln w="9525">
                <a:solidFill>
                  <a:schemeClr val="accent3"/>
                </a:solidFill>
              </a:ln>
              <a:effectLst/>
            </c:spPr>
          </c:marker>
          <c:xVal>
            <c:numRef>
              <c:f>[3]Cycle!$AB$1:$AU$1</c:f>
              <c:numCache>
                <c:formatCode>General</c:formatCode>
                <c:ptCount val="20"/>
                <c:pt idx="0">
                  <c:v>200</c:v>
                </c:pt>
                <c:pt idx="1">
                  <c:v>150</c:v>
                </c:pt>
                <c:pt idx="2">
                  <c:v>100</c:v>
                </c:pt>
                <c:pt idx="3">
                  <c:v>80</c:v>
                </c:pt>
                <c:pt idx="4">
                  <c:v>60</c:v>
                </c:pt>
                <c:pt idx="5">
                  <c:v>40</c:v>
                </c:pt>
                <c:pt idx="6">
                  <c:v>30</c:v>
                </c:pt>
                <c:pt idx="7">
                  <c:v>20</c:v>
                </c:pt>
                <c:pt idx="8">
                  <c:v>15</c:v>
                </c:pt>
                <c:pt idx="9">
                  <c:v>10</c:v>
                </c:pt>
                <c:pt idx="10">
                  <c:v>7</c:v>
                </c:pt>
                <c:pt idx="11">
                  <c:v>6</c:v>
                </c:pt>
                <c:pt idx="12">
                  <c:v>5</c:v>
                </c:pt>
                <c:pt idx="13">
                  <c:v>4</c:v>
                </c:pt>
                <c:pt idx="14">
                  <c:v>3.5</c:v>
                </c:pt>
                <c:pt idx="15">
                  <c:v>3</c:v>
                </c:pt>
                <c:pt idx="16">
                  <c:v>2.5</c:v>
                </c:pt>
                <c:pt idx="17">
                  <c:v>2</c:v>
                </c:pt>
                <c:pt idx="18">
                  <c:v>1.5</c:v>
                </c:pt>
                <c:pt idx="19">
                  <c:v>1</c:v>
                </c:pt>
              </c:numCache>
            </c:numRef>
          </c:xVal>
          <c:yVal>
            <c:numRef>
              <c:f>'D non D'!$AG$27:$AZ$27</c:f>
              <c:numCache>
                <c:formatCode>0.0</c:formatCode>
                <c:ptCount val="20"/>
                <c:pt idx="0" formatCode="General">
                  <c:v>100</c:v>
                </c:pt>
                <c:pt idx="1">
                  <c:v>106.46216007928902</c:v>
                </c:pt>
                <c:pt idx="2">
                  <c:v>94.474589071822336</c:v>
                </c:pt>
                <c:pt idx="3">
                  <c:v>80.312935485216386</c:v>
                </c:pt>
                <c:pt idx="4">
                  <c:v>69.807147564329327</c:v>
                </c:pt>
                <c:pt idx="5">
                  <c:v>84.657041291455826</c:v>
                </c:pt>
                <c:pt idx="6">
                  <c:v>133.95534016498954</c:v>
                </c:pt>
                <c:pt idx="7">
                  <c:v>209.51732233432816</c:v>
                </c:pt>
                <c:pt idx="8">
                  <c:v>251.35010770074439</c:v>
                </c:pt>
                <c:pt idx="9">
                  <c:v>253.98322815414761</c:v>
                </c:pt>
                <c:pt idx="10">
                  <c:v>242.31522133230141</c:v>
                </c:pt>
                <c:pt idx="11">
                  <c:v>229.94869778997142</c:v>
                </c:pt>
                <c:pt idx="12">
                  <c:v>208.43037338921673</c:v>
                </c:pt>
                <c:pt idx="13">
                  <c:v>188.9273404979678</c:v>
                </c:pt>
                <c:pt idx="14">
                  <c:v>162.82123277574598</c:v>
                </c:pt>
                <c:pt idx="15">
                  <c:v>133.5934763727401</c:v>
                </c:pt>
                <c:pt idx="16">
                  <c:v>32.01133656143147</c:v>
                </c:pt>
                <c:pt idx="17">
                  <c:v>0</c:v>
                </c:pt>
                <c:pt idx="18">
                  <c:v>0</c:v>
                </c:pt>
                <c:pt idx="19">
                  <c:v>0</c:v>
                </c:pt>
              </c:numCache>
            </c:numRef>
          </c:yVal>
          <c:smooth val="1"/>
          <c:extLst>
            <c:ext xmlns:c16="http://schemas.microsoft.com/office/drawing/2014/chart" uri="{C3380CC4-5D6E-409C-BE32-E72D297353CC}">
              <c16:uniqueId val="{00000002-96D6-AE47-831B-A508920251A3}"/>
            </c:ext>
          </c:extLst>
        </c:ser>
        <c:dLbls>
          <c:showLegendKey val="0"/>
          <c:showVal val="0"/>
          <c:showCatName val="0"/>
          <c:showSerName val="0"/>
          <c:showPercent val="0"/>
          <c:showBubbleSize val="0"/>
        </c:dLbls>
        <c:axId val="2006106655"/>
        <c:axId val="2005999615"/>
      </c:scatterChart>
      <c:valAx>
        <c:axId val="2006106655"/>
        <c:scaling>
          <c:logBase val="10"/>
          <c:orientation val="minMax"/>
          <c:max val="200"/>
          <c:min val="1"/>
        </c:scaling>
        <c:delete val="0"/>
        <c:axPos val="b"/>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2005999615"/>
        <c:crosses val="autoZero"/>
        <c:crossBetween val="midCat"/>
      </c:valAx>
      <c:valAx>
        <c:axId val="2005999615"/>
        <c:scaling>
          <c:orientation val="minMax"/>
          <c:max val="300"/>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2006106655"/>
        <c:crosses val="autoZero"/>
        <c:crossBetween val="midCat"/>
      </c:valAx>
    </c:plotArea>
    <c:plotVisOnly val="1"/>
    <c:dispBlanksAs val="gap"/>
    <c:showDLblsOverMax val="0"/>
    <c:extLst/>
  </c:chart>
  <c:txPr>
    <a:bodyPr/>
    <a:lstStyle/>
    <a:p>
      <a:pPr>
        <a:defRPr>
          <a:solidFill>
            <a:sysClr val="windowText" lastClr="000000"/>
          </a:solidFill>
        </a:defRPr>
      </a:pPr>
      <a:endParaRPr lang="fr-FR"/>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spPr>
            <a:ln>
              <a:solidFill>
                <a:srgbClr val="FF0000"/>
              </a:solidFill>
            </a:ln>
          </c:spPr>
          <c:marker>
            <c:symbol val="circle"/>
            <c:size val="5"/>
            <c:spPr>
              <a:solidFill>
                <a:schemeClr val="accent1"/>
              </a:solidFill>
              <a:ln w="9525">
                <a:solidFill>
                  <a:schemeClr val="accent1"/>
                </a:solidFill>
              </a:ln>
              <a:effectLst/>
            </c:spPr>
          </c:marker>
          <c:xVal>
            <c:numRef>
              <c:f>'D non D'!$AG$1:$AZ$1</c:f>
              <c:numCache>
                <c:formatCode>0.00</c:formatCode>
                <c:ptCount val="20"/>
                <c:pt idx="0">
                  <c:v>200</c:v>
                </c:pt>
                <c:pt idx="1">
                  <c:v>150</c:v>
                </c:pt>
                <c:pt idx="2">
                  <c:v>100</c:v>
                </c:pt>
                <c:pt idx="3">
                  <c:v>80</c:v>
                </c:pt>
                <c:pt idx="4">
                  <c:v>60</c:v>
                </c:pt>
                <c:pt idx="5">
                  <c:v>40</c:v>
                </c:pt>
                <c:pt idx="6">
                  <c:v>30</c:v>
                </c:pt>
                <c:pt idx="7">
                  <c:v>20</c:v>
                </c:pt>
                <c:pt idx="8">
                  <c:v>15</c:v>
                </c:pt>
                <c:pt idx="9">
                  <c:v>10</c:v>
                </c:pt>
                <c:pt idx="10">
                  <c:v>7</c:v>
                </c:pt>
                <c:pt idx="11">
                  <c:v>6</c:v>
                </c:pt>
                <c:pt idx="12">
                  <c:v>5</c:v>
                </c:pt>
                <c:pt idx="13">
                  <c:v>4</c:v>
                </c:pt>
                <c:pt idx="14">
                  <c:v>3.5</c:v>
                </c:pt>
                <c:pt idx="15">
                  <c:v>3</c:v>
                </c:pt>
                <c:pt idx="16">
                  <c:v>2.5</c:v>
                </c:pt>
                <c:pt idx="17">
                  <c:v>2</c:v>
                </c:pt>
                <c:pt idx="18">
                  <c:v>1.5</c:v>
                </c:pt>
                <c:pt idx="19">
                  <c:v>1</c:v>
                </c:pt>
              </c:numCache>
            </c:numRef>
          </c:xVal>
          <c:yVal>
            <c:numRef>
              <c:f>'D non D'!$AG$144:$AZ$144</c:f>
              <c:numCache>
                <c:formatCode>0.0</c:formatCode>
                <c:ptCount val="20"/>
                <c:pt idx="0" formatCode="General">
                  <c:v>100</c:v>
                </c:pt>
                <c:pt idx="1">
                  <c:v>96.967741935483872</c:v>
                </c:pt>
                <c:pt idx="2">
                  <c:v>97.096774193548384</c:v>
                </c:pt>
                <c:pt idx="3">
                  <c:v>86.774193548387103</c:v>
                </c:pt>
                <c:pt idx="4">
                  <c:v>80.709677419354847</c:v>
                </c:pt>
                <c:pt idx="5">
                  <c:v>67.935483870967744</c:v>
                </c:pt>
                <c:pt idx="6">
                  <c:v>59.29032258064516</c:v>
                </c:pt>
                <c:pt idx="7">
                  <c:v>63.032258064516135</c:v>
                </c:pt>
                <c:pt idx="8">
                  <c:v>129.03225806451613</c:v>
                </c:pt>
                <c:pt idx="9">
                  <c:v>96.774193548387103</c:v>
                </c:pt>
                <c:pt idx="10">
                  <c:v>129.03225806451613</c:v>
                </c:pt>
                <c:pt idx="11">
                  <c:v>122.58064516129032</c:v>
                </c:pt>
                <c:pt idx="12">
                  <c:v>125.80645161290323</c:v>
                </c:pt>
                <c:pt idx="13">
                  <c:v>122.58064516129032</c:v>
                </c:pt>
                <c:pt idx="14">
                  <c:v>116.12903225806453</c:v>
                </c:pt>
                <c:pt idx="15">
                  <c:v>103.2258064516129</c:v>
                </c:pt>
                <c:pt idx="16">
                  <c:v>96.774193548387103</c:v>
                </c:pt>
                <c:pt idx="17">
                  <c:v>64.516129032258064</c:v>
                </c:pt>
                <c:pt idx="18">
                  <c:v>0</c:v>
                </c:pt>
                <c:pt idx="19">
                  <c:v>0</c:v>
                </c:pt>
              </c:numCache>
            </c:numRef>
          </c:yVal>
          <c:smooth val="1"/>
          <c:extLst>
            <c:ext xmlns:c16="http://schemas.microsoft.com/office/drawing/2014/chart" uri="{C3380CC4-5D6E-409C-BE32-E72D297353CC}">
              <c16:uniqueId val="{00000000-905F-7141-99EE-69DFF915217F}"/>
            </c:ext>
          </c:extLst>
        </c:ser>
        <c:ser>
          <c:idx val="1"/>
          <c:order val="1"/>
          <c:spPr>
            <a:ln>
              <a:solidFill>
                <a:schemeClr val="bg1">
                  <a:lumMod val="65000"/>
                </a:schemeClr>
              </a:solidFill>
            </a:ln>
          </c:spPr>
          <c:marker>
            <c:symbol val="circle"/>
            <c:size val="5"/>
            <c:spPr>
              <a:solidFill>
                <a:schemeClr val="bg1">
                  <a:lumMod val="50000"/>
                </a:schemeClr>
              </a:solidFill>
              <a:ln w="9525">
                <a:solidFill>
                  <a:schemeClr val="bg1">
                    <a:lumMod val="50000"/>
                  </a:schemeClr>
                </a:solidFill>
              </a:ln>
              <a:effectLst/>
            </c:spPr>
          </c:marker>
          <c:xVal>
            <c:numRef>
              <c:f>[3]Cycle!$AB$1:$AU$1</c:f>
              <c:numCache>
                <c:formatCode>General</c:formatCode>
                <c:ptCount val="20"/>
                <c:pt idx="0">
                  <c:v>200</c:v>
                </c:pt>
                <c:pt idx="1">
                  <c:v>150</c:v>
                </c:pt>
                <c:pt idx="2">
                  <c:v>100</c:v>
                </c:pt>
                <c:pt idx="3">
                  <c:v>80</c:v>
                </c:pt>
                <c:pt idx="4">
                  <c:v>60</c:v>
                </c:pt>
                <c:pt idx="5">
                  <c:v>40</c:v>
                </c:pt>
                <c:pt idx="6">
                  <c:v>30</c:v>
                </c:pt>
                <c:pt idx="7">
                  <c:v>20</c:v>
                </c:pt>
                <c:pt idx="8">
                  <c:v>15</c:v>
                </c:pt>
                <c:pt idx="9">
                  <c:v>10</c:v>
                </c:pt>
                <c:pt idx="10">
                  <c:v>7</c:v>
                </c:pt>
                <c:pt idx="11">
                  <c:v>6</c:v>
                </c:pt>
                <c:pt idx="12">
                  <c:v>5</c:v>
                </c:pt>
                <c:pt idx="13">
                  <c:v>4</c:v>
                </c:pt>
                <c:pt idx="14">
                  <c:v>3.5</c:v>
                </c:pt>
                <c:pt idx="15">
                  <c:v>3</c:v>
                </c:pt>
                <c:pt idx="16">
                  <c:v>2.5</c:v>
                </c:pt>
                <c:pt idx="17">
                  <c:v>2</c:v>
                </c:pt>
                <c:pt idx="18">
                  <c:v>1.5</c:v>
                </c:pt>
                <c:pt idx="19">
                  <c:v>1</c:v>
                </c:pt>
              </c:numCache>
            </c:numRef>
          </c:xVal>
          <c:yVal>
            <c:numRef>
              <c:f>'D non D'!$AG$26:$AZ$26</c:f>
              <c:numCache>
                <c:formatCode>0.0</c:formatCode>
                <c:ptCount val="20"/>
                <c:pt idx="0" formatCode="General">
                  <c:v>100</c:v>
                </c:pt>
                <c:pt idx="1">
                  <c:v>72.798724531679966</c:v>
                </c:pt>
                <c:pt idx="2">
                  <c:v>40.201686818687364</c:v>
                </c:pt>
                <c:pt idx="3">
                  <c:v>24.565716738137823</c:v>
                </c:pt>
                <c:pt idx="4">
                  <c:v>10.371886693509699</c:v>
                </c:pt>
                <c:pt idx="5">
                  <c:v>10.890311363734115</c:v>
                </c:pt>
                <c:pt idx="6">
                  <c:v>12.625100353975842</c:v>
                </c:pt>
                <c:pt idx="7">
                  <c:v>54.43454593949545</c:v>
                </c:pt>
                <c:pt idx="8">
                  <c:v>120.68124074579103</c:v>
                </c:pt>
                <c:pt idx="9">
                  <c:v>131.96789335037531</c:v>
                </c:pt>
                <c:pt idx="10">
                  <c:v>138.66730768874143</c:v>
                </c:pt>
                <c:pt idx="11">
                  <c:v>142.50195661667649</c:v>
                </c:pt>
                <c:pt idx="12">
                  <c:v>131.97862278049183</c:v>
                </c:pt>
                <c:pt idx="13">
                  <c:v>39.127008838513568</c:v>
                </c:pt>
                <c:pt idx="14">
                  <c:v>0</c:v>
                </c:pt>
                <c:pt idx="15">
                  <c:v>0</c:v>
                </c:pt>
                <c:pt idx="16">
                  <c:v>0</c:v>
                </c:pt>
                <c:pt idx="17">
                  <c:v>0</c:v>
                </c:pt>
                <c:pt idx="18">
                  <c:v>0</c:v>
                </c:pt>
                <c:pt idx="19">
                  <c:v>0</c:v>
                </c:pt>
              </c:numCache>
            </c:numRef>
          </c:yVal>
          <c:smooth val="1"/>
          <c:extLst>
            <c:ext xmlns:c16="http://schemas.microsoft.com/office/drawing/2014/chart" uri="{C3380CC4-5D6E-409C-BE32-E72D297353CC}">
              <c16:uniqueId val="{00000001-905F-7141-99EE-69DFF915217F}"/>
            </c:ext>
          </c:extLst>
        </c:ser>
        <c:ser>
          <c:idx val="2"/>
          <c:order val="2"/>
          <c:marker>
            <c:symbol val="circle"/>
            <c:size val="5"/>
            <c:spPr>
              <a:solidFill>
                <a:schemeClr val="accent3"/>
              </a:solidFill>
              <a:ln w="9525">
                <a:solidFill>
                  <a:schemeClr val="accent3"/>
                </a:solidFill>
              </a:ln>
              <a:effectLst/>
            </c:spPr>
          </c:marker>
          <c:xVal>
            <c:numRef>
              <c:f>[3]Cycle!$AB$1:$AU$1</c:f>
              <c:numCache>
                <c:formatCode>General</c:formatCode>
                <c:ptCount val="20"/>
                <c:pt idx="0">
                  <c:v>200</c:v>
                </c:pt>
                <c:pt idx="1">
                  <c:v>150</c:v>
                </c:pt>
                <c:pt idx="2">
                  <c:v>100</c:v>
                </c:pt>
                <c:pt idx="3">
                  <c:v>80</c:v>
                </c:pt>
                <c:pt idx="4">
                  <c:v>60</c:v>
                </c:pt>
                <c:pt idx="5">
                  <c:v>40</c:v>
                </c:pt>
                <c:pt idx="6">
                  <c:v>30</c:v>
                </c:pt>
                <c:pt idx="7">
                  <c:v>20</c:v>
                </c:pt>
                <c:pt idx="8">
                  <c:v>15</c:v>
                </c:pt>
                <c:pt idx="9">
                  <c:v>10</c:v>
                </c:pt>
                <c:pt idx="10">
                  <c:v>7</c:v>
                </c:pt>
                <c:pt idx="11">
                  <c:v>6</c:v>
                </c:pt>
                <c:pt idx="12">
                  <c:v>5</c:v>
                </c:pt>
                <c:pt idx="13">
                  <c:v>4</c:v>
                </c:pt>
                <c:pt idx="14">
                  <c:v>3.5</c:v>
                </c:pt>
                <c:pt idx="15">
                  <c:v>3</c:v>
                </c:pt>
                <c:pt idx="16">
                  <c:v>2.5</c:v>
                </c:pt>
                <c:pt idx="17">
                  <c:v>2</c:v>
                </c:pt>
                <c:pt idx="18">
                  <c:v>1.5</c:v>
                </c:pt>
                <c:pt idx="19">
                  <c:v>1</c:v>
                </c:pt>
              </c:numCache>
            </c:numRef>
          </c:xVal>
          <c:yVal>
            <c:numRef>
              <c:f>'D non D'!$AG$27:$AZ$27</c:f>
              <c:numCache>
                <c:formatCode>0.0</c:formatCode>
                <c:ptCount val="20"/>
                <c:pt idx="0" formatCode="General">
                  <c:v>100</c:v>
                </c:pt>
                <c:pt idx="1">
                  <c:v>106.46216007928902</c:v>
                </c:pt>
                <c:pt idx="2">
                  <c:v>94.474589071822336</c:v>
                </c:pt>
                <c:pt idx="3">
                  <c:v>80.312935485216386</c:v>
                </c:pt>
                <c:pt idx="4">
                  <c:v>69.807147564329327</c:v>
                </c:pt>
                <c:pt idx="5">
                  <c:v>84.657041291455826</c:v>
                </c:pt>
                <c:pt idx="6">
                  <c:v>133.95534016498954</c:v>
                </c:pt>
                <c:pt idx="7">
                  <c:v>209.51732233432816</c:v>
                </c:pt>
                <c:pt idx="8">
                  <c:v>251.35010770074439</c:v>
                </c:pt>
                <c:pt idx="9">
                  <c:v>253.98322815414761</c:v>
                </c:pt>
                <c:pt idx="10">
                  <c:v>242.31522133230141</c:v>
                </c:pt>
                <c:pt idx="11">
                  <c:v>229.94869778997142</c:v>
                </c:pt>
                <c:pt idx="12">
                  <c:v>208.43037338921673</c:v>
                </c:pt>
                <c:pt idx="13">
                  <c:v>188.9273404979678</c:v>
                </c:pt>
                <c:pt idx="14">
                  <c:v>162.82123277574598</c:v>
                </c:pt>
                <c:pt idx="15">
                  <c:v>133.5934763727401</c:v>
                </c:pt>
                <c:pt idx="16">
                  <c:v>32.01133656143147</c:v>
                </c:pt>
                <c:pt idx="17">
                  <c:v>0</c:v>
                </c:pt>
                <c:pt idx="18">
                  <c:v>0</c:v>
                </c:pt>
                <c:pt idx="19">
                  <c:v>0</c:v>
                </c:pt>
              </c:numCache>
            </c:numRef>
          </c:yVal>
          <c:smooth val="1"/>
          <c:extLst>
            <c:ext xmlns:c16="http://schemas.microsoft.com/office/drawing/2014/chart" uri="{C3380CC4-5D6E-409C-BE32-E72D297353CC}">
              <c16:uniqueId val="{00000002-905F-7141-99EE-69DFF915217F}"/>
            </c:ext>
          </c:extLst>
        </c:ser>
        <c:dLbls>
          <c:showLegendKey val="0"/>
          <c:showVal val="0"/>
          <c:showCatName val="0"/>
          <c:showSerName val="0"/>
          <c:showPercent val="0"/>
          <c:showBubbleSize val="0"/>
        </c:dLbls>
        <c:axId val="2006106655"/>
        <c:axId val="2005999615"/>
      </c:scatterChart>
      <c:valAx>
        <c:axId val="2006106655"/>
        <c:scaling>
          <c:logBase val="10"/>
          <c:orientation val="minMax"/>
          <c:max val="200"/>
          <c:min val="1"/>
        </c:scaling>
        <c:delete val="0"/>
        <c:axPos val="b"/>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2005999615"/>
        <c:crosses val="autoZero"/>
        <c:crossBetween val="midCat"/>
      </c:valAx>
      <c:valAx>
        <c:axId val="2005999615"/>
        <c:scaling>
          <c:orientation val="minMax"/>
          <c:max val="300"/>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2006106655"/>
        <c:crosses val="autoZero"/>
        <c:crossBetween val="midCat"/>
      </c:valAx>
    </c:plotArea>
    <c:plotVisOnly val="1"/>
    <c:dispBlanksAs val="gap"/>
    <c:showDLblsOverMax val="0"/>
    <c:extLst/>
  </c:chart>
  <c:txPr>
    <a:bodyPr/>
    <a:lstStyle/>
    <a:p>
      <a:pPr>
        <a:defRPr>
          <a:solidFill>
            <a:sysClr val="windowText" lastClr="000000"/>
          </a:solidFill>
        </a:defRPr>
      </a:pPr>
      <a:endParaRPr lang="fr-FR"/>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spPr>
            <a:ln>
              <a:solidFill>
                <a:srgbClr val="FF0000"/>
              </a:solidFill>
            </a:ln>
          </c:spPr>
          <c:marker>
            <c:symbol val="circle"/>
            <c:size val="5"/>
            <c:spPr>
              <a:solidFill>
                <a:schemeClr val="accent1"/>
              </a:solidFill>
              <a:ln w="9525">
                <a:solidFill>
                  <a:schemeClr val="accent1"/>
                </a:solidFill>
              </a:ln>
              <a:effectLst/>
            </c:spPr>
          </c:marker>
          <c:xVal>
            <c:numRef>
              <c:f>'D non D'!$AG$1:$AZ$1</c:f>
              <c:numCache>
                <c:formatCode>0.00</c:formatCode>
                <c:ptCount val="20"/>
                <c:pt idx="0">
                  <c:v>200</c:v>
                </c:pt>
                <c:pt idx="1">
                  <c:v>150</c:v>
                </c:pt>
                <c:pt idx="2">
                  <c:v>100</c:v>
                </c:pt>
                <c:pt idx="3">
                  <c:v>80</c:v>
                </c:pt>
                <c:pt idx="4">
                  <c:v>60</c:v>
                </c:pt>
                <c:pt idx="5">
                  <c:v>40</c:v>
                </c:pt>
                <c:pt idx="6">
                  <c:v>30</c:v>
                </c:pt>
                <c:pt idx="7">
                  <c:v>20</c:v>
                </c:pt>
                <c:pt idx="8">
                  <c:v>15</c:v>
                </c:pt>
                <c:pt idx="9">
                  <c:v>10</c:v>
                </c:pt>
                <c:pt idx="10">
                  <c:v>7</c:v>
                </c:pt>
                <c:pt idx="11">
                  <c:v>6</c:v>
                </c:pt>
                <c:pt idx="12">
                  <c:v>5</c:v>
                </c:pt>
                <c:pt idx="13">
                  <c:v>4</c:v>
                </c:pt>
                <c:pt idx="14">
                  <c:v>3.5</c:v>
                </c:pt>
                <c:pt idx="15">
                  <c:v>3</c:v>
                </c:pt>
                <c:pt idx="16">
                  <c:v>2.5</c:v>
                </c:pt>
                <c:pt idx="17">
                  <c:v>2</c:v>
                </c:pt>
                <c:pt idx="18">
                  <c:v>1.5</c:v>
                </c:pt>
                <c:pt idx="19">
                  <c:v>1</c:v>
                </c:pt>
              </c:numCache>
            </c:numRef>
          </c:xVal>
          <c:yVal>
            <c:numRef>
              <c:f>'D non D'!$AG$143:$AZ$143</c:f>
              <c:numCache>
                <c:formatCode>0.0</c:formatCode>
                <c:ptCount val="20"/>
                <c:pt idx="0" formatCode="General">
                  <c:v>100</c:v>
                </c:pt>
                <c:pt idx="1">
                  <c:v>102.12765957446808</c:v>
                </c:pt>
                <c:pt idx="2">
                  <c:v>109.18762088974856</c:v>
                </c:pt>
                <c:pt idx="3">
                  <c:v>101.6441005802708</c:v>
                </c:pt>
                <c:pt idx="4">
                  <c:v>96.228239845261115</c:v>
                </c:pt>
                <c:pt idx="5">
                  <c:v>85.589941972920684</c:v>
                </c:pt>
                <c:pt idx="6">
                  <c:v>91.586073500967117</c:v>
                </c:pt>
                <c:pt idx="7">
                  <c:v>117.11798839458413</c:v>
                </c:pt>
                <c:pt idx="8">
                  <c:v>106.38297872340425</c:v>
                </c:pt>
                <c:pt idx="9">
                  <c:v>145.06769825918761</c:v>
                </c:pt>
                <c:pt idx="10">
                  <c:v>145.06769825918761</c:v>
                </c:pt>
                <c:pt idx="11">
                  <c:v>140.23210831721471</c:v>
                </c:pt>
                <c:pt idx="12">
                  <c:v>130.56092843326886</c:v>
                </c:pt>
                <c:pt idx="13">
                  <c:v>106.38297872340425</c:v>
                </c:pt>
                <c:pt idx="14">
                  <c:v>101.54738878143132</c:v>
                </c:pt>
                <c:pt idx="15">
                  <c:v>43.520309477756285</c:v>
                </c:pt>
                <c:pt idx="16">
                  <c:v>0</c:v>
                </c:pt>
                <c:pt idx="17">
                  <c:v>0</c:v>
                </c:pt>
                <c:pt idx="18">
                  <c:v>0</c:v>
                </c:pt>
                <c:pt idx="19">
                  <c:v>0</c:v>
                </c:pt>
              </c:numCache>
            </c:numRef>
          </c:yVal>
          <c:smooth val="1"/>
          <c:extLst>
            <c:ext xmlns:c16="http://schemas.microsoft.com/office/drawing/2014/chart" uri="{C3380CC4-5D6E-409C-BE32-E72D297353CC}">
              <c16:uniqueId val="{00000000-D6C2-2546-8A8D-CE8F31EDC68A}"/>
            </c:ext>
          </c:extLst>
        </c:ser>
        <c:ser>
          <c:idx val="1"/>
          <c:order val="1"/>
          <c:spPr>
            <a:ln>
              <a:solidFill>
                <a:schemeClr val="bg1">
                  <a:lumMod val="65000"/>
                </a:schemeClr>
              </a:solidFill>
            </a:ln>
          </c:spPr>
          <c:marker>
            <c:symbol val="circle"/>
            <c:size val="5"/>
            <c:spPr>
              <a:solidFill>
                <a:schemeClr val="bg1">
                  <a:lumMod val="50000"/>
                </a:schemeClr>
              </a:solidFill>
              <a:ln w="9525">
                <a:solidFill>
                  <a:schemeClr val="bg1">
                    <a:lumMod val="50000"/>
                  </a:schemeClr>
                </a:solidFill>
              </a:ln>
              <a:effectLst/>
            </c:spPr>
          </c:marker>
          <c:xVal>
            <c:numRef>
              <c:f>[3]Cycle!$AB$1:$AU$1</c:f>
              <c:numCache>
                <c:formatCode>General</c:formatCode>
                <c:ptCount val="20"/>
                <c:pt idx="0">
                  <c:v>200</c:v>
                </c:pt>
                <c:pt idx="1">
                  <c:v>150</c:v>
                </c:pt>
                <c:pt idx="2">
                  <c:v>100</c:v>
                </c:pt>
                <c:pt idx="3">
                  <c:v>80</c:v>
                </c:pt>
                <c:pt idx="4">
                  <c:v>60</c:v>
                </c:pt>
                <c:pt idx="5">
                  <c:v>40</c:v>
                </c:pt>
                <c:pt idx="6">
                  <c:v>30</c:v>
                </c:pt>
                <c:pt idx="7">
                  <c:v>20</c:v>
                </c:pt>
                <c:pt idx="8">
                  <c:v>15</c:v>
                </c:pt>
                <c:pt idx="9">
                  <c:v>10</c:v>
                </c:pt>
                <c:pt idx="10">
                  <c:v>7</c:v>
                </c:pt>
                <c:pt idx="11">
                  <c:v>6</c:v>
                </c:pt>
                <c:pt idx="12">
                  <c:v>5</c:v>
                </c:pt>
                <c:pt idx="13">
                  <c:v>4</c:v>
                </c:pt>
                <c:pt idx="14">
                  <c:v>3.5</c:v>
                </c:pt>
                <c:pt idx="15">
                  <c:v>3</c:v>
                </c:pt>
                <c:pt idx="16">
                  <c:v>2.5</c:v>
                </c:pt>
                <c:pt idx="17">
                  <c:v>2</c:v>
                </c:pt>
                <c:pt idx="18">
                  <c:v>1.5</c:v>
                </c:pt>
                <c:pt idx="19">
                  <c:v>1</c:v>
                </c:pt>
              </c:numCache>
            </c:numRef>
          </c:xVal>
          <c:yVal>
            <c:numRef>
              <c:f>'D non D'!$AG$26:$AZ$26</c:f>
              <c:numCache>
                <c:formatCode>0.0</c:formatCode>
                <c:ptCount val="20"/>
                <c:pt idx="0" formatCode="General">
                  <c:v>100</c:v>
                </c:pt>
                <c:pt idx="1">
                  <c:v>72.798724531679966</c:v>
                </c:pt>
                <c:pt idx="2">
                  <c:v>40.201686818687364</c:v>
                </c:pt>
                <c:pt idx="3">
                  <c:v>24.565716738137823</c:v>
                </c:pt>
                <c:pt idx="4">
                  <c:v>10.371886693509699</c:v>
                </c:pt>
                <c:pt idx="5">
                  <c:v>10.890311363734115</c:v>
                </c:pt>
                <c:pt idx="6">
                  <c:v>12.625100353975842</c:v>
                </c:pt>
                <c:pt idx="7">
                  <c:v>54.43454593949545</c:v>
                </c:pt>
                <c:pt idx="8">
                  <c:v>120.68124074579103</c:v>
                </c:pt>
                <c:pt idx="9">
                  <c:v>131.96789335037531</c:v>
                </c:pt>
                <c:pt idx="10">
                  <c:v>138.66730768874143</c:v>
                </c:pt>
                <c:pt idx="11">
                  <c:v>142.50195661667649</c:v>
                </c:pt>
                <c:pt idx="12">
                  <c:v>131.97862278049183</c:v>
                </c:pt>
                <c:pt idx="13">
                  <c:v>39.127008838513568</c:v>
                </c:pt>
                <c:pt idx="14">
                  <c:v>0</c:v>
                </c:pt>
                <c:pt idx="15">
                  <c:v>0</c:v>
                </c:pt>
                <c:pt idx="16">
                  <c:v>0</c:v>
                </c:pt>
                <c:pt idx="17">
                  <c:v>0</c:v>
                </c:pt>
                <c:pt idx="18">
                  <c:v>0</c:v>
                </c:pt>
                <c:pt idx="19">
                  <c:v>0</c:v>
                </c:pt>
              </c:numCache>
            </c:numRef>
          </c:yVal>
          <c:smooth val="1"/>
          <c:extLst>
            <c:ext xmlns:c16="http://schemas.microsoft.com/office/drawing/2014/chart" uri="{C3380CC4-5D6E-409C-BE32-E72D297353CC}">
              <c16:uniqueId val="{00000001-D6C2-2546-8A8D-CE8F31EDC68A}"/>
            </c:ext>
          </c:extLst>
        </c:ser>
        <c:ser>
          <c:idx val="2"/>
          <c:order val="2"/>
          <c:marker>
            <c:symbol val="circle"/>
            <c:size val="5"/>
            <c:spPr>
              <a:solidFill>
                <a:schemeClr val="accent3"/>
              </a:solidFill>
              <a:ln w="9525">
                <a:solidFill>
                  <a:schemeClr val="accent3"/>
                </a:solidFill>
              </a:ln>
              <a:effectLst/>
            </c:spPr>
          </c:marker>
          <c:xVal>
            <c:numRef>
              <c:f>[3]Cycle!$AB$1:$AU$1</c:f>
              <c:numCache>
                <c:formatCode>General</c:formatCode>
                <c:ptCount val="20"/>
                <c:pt idx="0">
                  <c:v>200</c:v>
                </c:pt>
                <c:pt idx="1">
                  <c:v>150</c:v>
                </c:pt>
                <c:pt idx="2">
                  <c:v>100</c:v>
                </c:pt>
                <c:pt idx="3">
                  <c:v>80</c:v>
                </c:pt>
                <c:pt idx="4">
                  <c:v>60</c:v>
                </c:pt>
                <c:pt idx="5">
                  <c:v>40</c:v>
                </c:pt>
                <c:pt idx="6">
                  <c:v>30</c:v>
                </c:pt>
                <c:pt idx="7">
                  <c:v>20</c:v>
                </c:pt>
                <c:pt idx="8">
                  <c:v>15</c:v>
                </c:pt>
                <c:pt idx="9">
                  <c:v>10</c:v>
                </c:pt>
                <c:pt idx="10">
                  <c:v>7</c:v>
                </c:pt>
                <c:pt idx="11">
                  <c:v>6</c:v>
                </c:pt>
                <c:pt idx="12">
                  <c:v>5</c:v>
                </c:pt>
                <c:pt idx="13">
                  <c:v>4</c:v>
                </c:pt>
                <c:pt idx="14">
                  <c:v>3.5</c:v>
                </c:pt>
                <c:pt idx="15">
                  <c:v>3</c:v>
                </c:pt>
                <c:pt idx="16">
                  <c:v>2.5</c:v>
                </c:pt>
                <c:pt idx="17">
                  <c:v>2</c:v>
                </c:pt>
                <c:pt idx="18">
                  <c:v>1.5</c:v>
                </c:pt>
                <c:pt idx="19">
                  <c:v>1</c:v>
                </c:pt>
              </c:numCache>
            </c:numRef>
          </c:xVal>
          <c:yVal>
            <c:numRef>
              <c:f>'D non D'!$AG$27:$AZ$27</c:f>
              <c:numCache>
                <c:formatCode>0.0</c:formatCode>
                <c:ptCount val="20"/>
                <c:pt idx="0" formatCode="General">
                  <c:v>100</c:v>
                </c:pt>
                <c:pt idx="1">
                  <c:v>106.46216007928902</c:v>
                </c:pt>
                <c:pt idx="2">
                  <c:v>94.474589071822336</c:v>
                </c:pt>
                <c:pt idx="3">
                  <c:v>80.312935485216386</c:v>
                </c:pt>
                <c:pt idx="4">
                  <c:v>69.807147564329327</c:v>
                </c:pt>
                <c:pt idx="5">
                  <c:v>84.657041291455826</c:v>
                </c:pt>
                <c:pt idx="6">
                  <c:v>133.95534016498954</c:v>
                </c:pt>
                <c:pt idx="7">
                  <c:v>209.51732233432816</c:v>
                </c:pt>
                <c:pt idx="8">
                  <c:v>251.35010770074439</c:v>
                </c:pt>
                <c:pt idx="9">
                  <c:v>253.98322815414761</c:v>
                </c:pt>
                <c:pt idx="10">
                  <c:v>242.31522133230141</c:v>
                </c:pt>
                <c:pt idx="11">
                  <c:v>229.94869778997142</c:v>
                </c:pt>
                <c:pt idx="12">
                  <c:v>208.43037338921673</c:v>
                </c:pt>
                <c:pt idx="13">
                  <c:v>188.9273404979678</c:v>
                </c:pt>
                <c:pt idx="14">
                  <c:v>162.82123277574598</c:v>
                </c:pt>
                <c:pt idx="15">
                  <c:v>133.5934763727401</c:v>
                </c:pt>
                <c:pt idx="16">
                  <c:v>32.01133656143147</c:v>
                </c:pt>
                <c:pt idx="17">
                  <c:v>0</c:v>
                </c:pt>
                <c:pt idx="18">
                  <c:v>0</c:v>
                </c:pt>
                <c:pt idx="19">
                  <c:v>0</c:v>
                </c:pt>
              </c:numCache>
            </c:numRef>
          </c:yVal>
          <c:smooth val="1"/>
          <c:extLst>
            <c:ext xmlns:c16="http://schemas.microsoft.com/office/drawing/2014/chart" uri="{C3380CC4-5D6E-409C-BE32-E72D297353CC}">
              <c16:uniqueId val="{00000002-D6C2-2546-8A8D-CE8F31EDC68A}"/>
            </c:ext>
          </c:extLst>
        </c:ser>
        <c:dLbls>
          <c:showLegendKey val="0"/>
          <c:showVal val="0"/>
          <c:showCatName val="0"/>
          <c:showSerName val="0"/>
          <c:showPercent val="0"/>
          <c:showBubbleSize val="0"/>
        </c:dLbls>
        <c:axId val="2006106655"/>
        <c:axId val="2005999615"/>
      </c:scatterChart>
      <c:valAx>
        <c:axId val="2006106655"/>
        <c:scaling>
          <c:logBase val="10"/>
          <c:orientation val="minMax"/>
          <c:max val="200"/>
          <c:min val="1"/>
        </c:scaling>
        <c:delete val="0"/>
        <c:axPos val="b"/>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2005999615"/>
        <c:crosses val="autoZero"/>
        <c:crossBetween val="midCat"/>
      </c:valAx>
      <c:valAx>
        <c:axId val="2005999615"/>
        <c:scaling>
          <c:orientation val="minMax"/>
          <c:max val="300"/>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2006106655"/>
        <c:crosses val="autoZero"/>
        <c:crossBetween val="midCat"/>
      </c:valAx>
    </c:plotArea>
    <c:plotVisOnly val="1"/>
    <c:dispBlanksAs val="gap"/>
    <c:showDLblsOverMax val="0"/>
    <c:extLst/>
  </c:chart>
  <c:txPr>
    <a:bodyPr/>
    <a:lstStyle/>
    <a:p>
      <a:pPr>
        <a:defRPr>
          <a:solidFill>
            <a:sysClr val="windowText" lastClr="000000"/>
          </a:solidFill>
        </a:defRPr>
      </a:pPr>
      <a:endParaRPr lang="fr-FR"/>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spPr>
            <a:ln w="25400">
              <a:solidFill>
                <a:srgbClr val="FF0000"/>
              </a:solidFill>
            </a:ln>
          </c:spPr>
          <c:marker>
            <c:symbol val="circle"/>
            <c:size val="5"/>
            <c:spPr>
              <a:solidFill>
                <a:schemeClr val="accent1"/>
              </a:solidFill>
              <a:ln w="9525">
                <a:solidFill>
                  <a:schemeClr val="accent1"/>
                </a:solidFill>
              </a:ln>
              <a:effectLst/>
            </c:spPr>
          </c:marker>
          <c:xVal>
            <c:numRef>
              <c:f>[3]Cycle!$AB$1:$AU$1</c:f>
              <c:numCache>
                <c:formatCode>General</c:formatCode>
                <c:ptCount val="20"/>
                <c:pt idx="0">
                  <c:v>200</c:v>
                </c:pt>
                <c:pt idx="1">
                  <c:v>150</c:v>
                </c:pt>
                <c:pt idx="2">
                  <c:v>100</c:v>
                </c:pt>
                <c:pt idx="3">
                  <c:v>80</c:v>
                </c:pt>
                <c:pt idx="4">
                  <c:v>60</c:v>
                </c:pt>
                <c:pt idx="5">
                  <c:v>40</c:v>
                </c:pt>
                <c:pt idx="6">
                  <c:v>30</c:v>
                </c:pt>
                <c:pt idx="7">
                  <c:v>20</c:v>
                </c:pt>
                <c:pt idx="8">
                  <c:v>15</c:v>
                </c:pt>
                <c:pt idx="9">
                  <c:v>10</c:v>
                </c:pt>
                <c:pt idx="10">
                  <c:v>7</c:v>
                </c:pt>
                <c:pt idx="11">
                  <c:v>6</c:v>
                </c:pt>
                <c:pt idx="12">
                  <c:v>5</c:v>
                </c:pt>
                <c:pt idx="13">
                  <c:v>4</c:v>
                </c:pt>
                <c:pt idx="14">
                  <c:v>3.5</c:v>
                </c:pt>
                <c:pt idx="15">
                  <c:v>3</c:v>
                </c:pt>
                <c:pt idx="16">
                  <c:v>2.5</c:v>
                </c:pt>
                <c:pt idx="17">
                  <c:v>2</c:v>
                </c:pt>
                <c:pt idx="18">
                  <c:v>1.5</c:v>
                </c:pt>
                <c:pt idx="19">
                  <c:v>1</c:v>
                </c:pt>
              </c:numCache>
            </c:numRef>
          </c:xVal>
          <c:yVal>
            <c:numRef>
              <c:f>'CB vs ISCH'!$AG$112:$AZ$112</c:f>
              <c:numCache>
                <c:formatCode>0.0</c:formatCode>
                <c:ptCount val="20"/>
                <c:pt idx="0" formatCode="General">
                  <c:v>100</c:v>
                </c:pt>
                <c:pt idx="1">
                  <c:v>71.778867588051725</c:v>
                </c:pt>
                <c:pt idx="2">
                  <c:v>76.861346411056616</c:v>
                </c:pt>
                <c:pt idx="3">
                  <c:v>67.900133749442716</c:v>
                </c:pt>
                <c:pt idx="4">
                  <c:v>68.435131520285324</c:v>
                </c:pt>
                <c:pt idx="5">
                  <c:v>63.352652697280433</c:v>
                </c:pt>
                <c:pt idx="6">
                  <c:v>56.174765938475261</c:v>
                </c:pt>
                <c:pt idx="7">
                  <c:v>65.715559518502005</c:v>
                </c:pt>
                <c:pt idx="8">
                  <c:v>109.18412839946501</c:v>
                </c:pt>
                <c:pt idx="9">
                  <c:v>93.624609897458768</c:v>
                </c:pt>
                <c:pt idx="10">
                  <c:v>111.45786892554614</c:v>
                </c:pt>
                <c:pt idx="11">
                  <c:v>120.37449843958983</c:v>
                </c:pt>
                <c:pt idx="12">
                  <c:v>115.916183682568</c:v>
                </c:pt>
                <c:pt idx="13">
                  <c:v>98.082924654480607</c:v>
                </c:pt>
                <c:pt idx="14">
                  <c:v>78.020508247882304</c:v>
                </c:pt>
                <c:pt idx="15">
                  <c:v>0</c:v>
                </c:pt>
                <c:pt idx="16">
                  <c:v>0</c:v>
                </c:pt>
                <c:pt idx="17">
                  <c:v>0</c:v>
                </c:pt>
                <c:pt idx="18">
                  <c:v>0</c:v>
                </c:pt>
                <c:pt idx="19">
                  <c:v>0</c:v>
                </c:pt>
              </c:numCache>
            </c:numRef>
          </c:yVal>
          <c:smooth val="1"/>
          <c:extLst>
            <c:ext xmlns:c16="http://schemas.microsoft.com/office/drawing/2014/chart" uri="{C3380CC4-5D6E-409C-BE32-E72D297353CC}">
              <c16:uniqueId val="{00000000-E002-2345-858A-4265FEF5D320}"/>
            </c:ext>
          </c:extLst>
        </c:ser>
        <c:ser>
          <c:idx val="1"/>
          <c:order val="1"/>
          <c:spPr>
            <a:ln>
              <a:solidFill>
                <a:schemeClr val="accent3"/>
              </a:solidFill>
            </a:ln>
          </c:spPr>
          <c:marker>
            <c:symbol val="circle"/>
            <c:size val="5"/>
            <c:spPr>
              <a:solidFill>
                <a:schemeClr val="bg1">
                  <a:lumMod val="50000"/>
                </a:schemeClr>
              </a:solidFill>
              <a:ln w="9525">
                <a:solidFill>
                  <a:schemeClr val="bg1">
                    <a:lumMod val="50000"/>
                  </a:schemeClr>
                </a:solidFill>
              </a:ln>
              <a:effectLst/>
            </c:spPr>
          </c:marker>
          <c:xVal>
            <c:numRef>
              <c:f>[3]Cycle!$AB$1:$AU$1</c:f>
              <c:numCache>
                <c:formatCode>General</c:formatCode>
                <c:ptCount val="20"/>
                <c:pt idx="0">
                  <c:v>200</c:v>
                </c:pt>
                <c:pt idx="1">
                  <c:v>150</c:v>
                </c:pt>
                <c:pt idx="2">
                  <c:v>100</c:v>
                </c:pt>
                <c:pt idx="3">
                  <c:v>80</c:v>
                </c:pt>
                <c:pt idx="4">
                  <c:v>60</c:v>
                </c:pt>
                <c:pt idx="5">
                  <c:v>40</c:v>
                </c:pt>
                <c:pt idx="6">
                  <c:v>30</c:v>
                </c:pt>
                <c:pt idx="7">
                  <c:v>20</c:v>
                </c:pt>
                <c:pt idx="8">
                  <c:v>15</c:v>
                </c:pt>
                <c:pt idx="9">
                  <c:v>10</c:v>
                </c:pt>
                <c:pt idx="10">
                  <c:v>7</c:v>
                </c:pt>
                <c:pt idx="11">
                  <c:v>6</c:v>
                </c:pt>
                <c:pt idx="12">
                  <c:v>5</c:v>
                </c:pt>
                <c:pt idx="13">
                  <c:v>4</c:v>
                </c:pt>
                <c:pt idx="14">
                  <c:v>3.5</c:v>
                </c:pt>
                <c:pt idx="15">
                  <c:v>3</c:v>
                </c:pt>
                <c:pt idx="16">
                  <c:v>2.5</c:v>
                </c:pt>
                <c:pt idx="17">
                  <c:v>2</c:v>
                </c:pt>
                <c:pt idx="18">
                  <c:v>1.5</c:v>
                </c:pt>
                <c:pt idx="19">
                  <c:v>1</c:v>
                </c:pt>
              </c:numCache>
            </c:numRef>
          </c:xVal>
          <c:yVal>
            <c:numRef>
              <c:f>'CB vs ISCH'!$AG$60:$AZ$60</c:f>
              <c:numCache>
                <c:formatCode>0.0</c:formatCode>
                <c:ptCount val="20"/>
                <c:pt idx="0" formatCode="General">
                  <c:v>100</c:v>
                </c:pt>
                <c:pt idx="1">
                  <c:v>87.190897676277999</c:v>
                </c:pt>
                <c:pt idx="2">
                  <c:v>75.258377063825876</c:v>
                </c:pt>
                <c:pt idx="3">
                  <c:v>50.916444729724915</c:v>
                </c:pt>
                <c:pt idx="4">
                  <c:v>28.631670776957598</c:v>
                </c:pt>
                <c:pt idx="5">
                  <c:v>14.858388529981109</c:v>
                </c:pt>
                <c:pt idx="6">
                  <c:v>8.5918560908384691</c:v>
                </c:pt>
                <c:pt idx="7">
                  <c:v>18.363808809288169</c:v>
                </c:pt>
                <c:pt idx="8">
                  <c:v>24.84521679671678</c:v>
                </c:pt>
                <c:pt idx="9">
                  <c:v>29.201270765451842</c:v>
                </c:pt>
                <c:pt idx="10">
                  <c:v>44.766830819174487</c:v>
                </c:pt>
                <c:pt idx="11">
                  <c:v>27.193166762966985</c:v>
                </c:pt>
                <c:pt idx="12">
                  <c:v>0</c:v>
                </c:pt>
                <c:pt idx="13">
                  <c:v>0</c:v>
                </c:pt>
                <c:pt idx="14">
                  <c:v>0</c:v>
                </c:pt>
                <c:pt idx="15">
                  <c:v>0</c:v>
                </c:pt>
                <c:pt idx="16">
                  <c:v>0</c:v>
                </c:pt>
                <c:pt idx="17">
                  <c:v>0</c:v>
                </c:pt>
                <c:pt idx="18">
                  <c:v>0</c:v>
                </c:pt>
                <c:pt idx="19">
                  <c:v>0</c:v>
                </c:pt>
              </c:numCache>
            </c:numRef>
          </c:yVal>
          <c:smooth val="1"/>
          <c:extLst>
            <c:ext xmlns:c16="http://schemas.microsoft.com/office/drawing/2014/chart" uri="{C3380CC4-5D6E-409C-BE32-E72D297353CC}">
              <c16:uniqueId val="{00000001-E002-2345-858A-4265FEF5D320}"/>
            </c:ext>
          </c:extLst>
        </c:ser>
        <c:ser>
          <c:idx val="2"/>
          <c:order val="2"/>
          <c:marker>
            <c:symbol val="circle"/>
            <c:size val="5"/>
            <c:spPr>
              <a:solidFill>
                <a:schemeClr val="accent3"/>
              </a:solidFill>
              <a:ln w="9525">
                <a:solidFill>
                  <a:schemeClr val="accent3"/>
                </a:solidFill>
              </a:ln>
              <a:effectLst/>
            </c:spPr>
          </c:marker>
          <c:xVal>
            <c:numRef>
              <c:f>[3]Cycle!$AB$1:$AU$1</c:f>
              <c:numCache>
                <c:formatCode>General</c:formatCode>
                <c:ptCount val="20"/>
                <c:pt idx="0">
                  <c:v>200</c:v>
                </c:pt>
                <c:pt idx="1">
                  <c:v>150</c:v>
                </c:pt>
                <c:pt idx="2">
                  <c:v>100</c:v>
                </c:pt>
                <c:pt idx="3">
                  <c:v>80</c:v>
                </c:pt>
                <c:pt idx="4">
                  <c:v>60</c:v>
                </c:pt>
                <c:pt idx="5">
                  <c:v>40</c:v>
                </c:pt>
                <c:pt idx="6">
                  <c:v>30</c:v>
                </c:pt>
                <c:pt idx="7">
                  <c:v>20</c:v>
                </c:pt>
                <c:pt idx="8">
                  <c:v>15</c:v>
                </c:pt>
                <c:pt idx="9">
                  <c:v>10</c:v>
                </c:pt>
                <c:pt idx="10">
                  <c:v>7</c:v>
                </c:pt>
                <c:pt idx="11">
                  <c:v>6</c:v>
                </c:pt>
                <c:pt idx="12">
                  <c:v>5</c:v>
                </c:pt>
                <c:pt idx="13">
                  <c:v>4</c:v>
                </c:pt>
                <c:pt idx="14">
                  <c:v>3.5</c:v>
                </c:pt>
                <c:pt idx="15">
                  <c:v>3</c:v>
                </c:pt>
                <c:pt idx="16">
                  <c:v>2.5</c:v>
                </c:pt>
                <c:pt idx="17">
                  <c:v>2</c:v>
                </c:pt>
                <c:pt idx="18">
                  <c:v>1.5</c:v>
                </c:pt>
                <c:pt idx="19">
                  <c:v>1</c:v>
                </c:pt>
              </c:numCache>
            </c:numRef>
          </c:xVal>
          <c:yVal>
            <c:numRef>
              <c:f>'CB vs ISCH'!$AG$61:$AZ$61</c:f>
              <c:numCache>
                <c:formatCode>0.0</c:formatCode>
                <c:ptCount val="20"/>
                <c:pt idx="0" formatCode="General">
                  <c:v>100</c:v>
                </c:pt>
                <c:pt idx="1">
                  <c:v>107.54942279697104</c:v>
                </c:pt>
                <c:pt idx="2">
                  <c:v>101.99436678389566</c:v>
                </c:pt>
                <c:pt idx="3">
                  <c:v>92.864295936900305</c:v>
                </c:pt>
                <c:pt idx="4">
                  <c:v>74.190750291658802</c:v>
                </c:pt>
                <c:pt idx="5">
                  <c:v>73.774908283324152</c:v>
                </c:pt>
                <c:pt idx="6">
                  <c:v>81.43228550960643</c:v>
                </c:pt>
                <c:pt idx="7">
                  <c:v>105.68561628086481</c:v>
                </c:pt>
                <c:pt idx="8">
                  <c:v>127.71002135544249</c:v>
                </c:pt>
                <c:pt idx="9">
                  <c:v>163.91065570865217</c:v>
                </c:pt>
                <c:pt idx="10">
                  <c:v>182.41824079505056</c:v>
                </c:pt>
                <c:pt idx="11">
                  <c:v>172.51412342172691</c:v>
                </c:pt>
                <c:pt idx="12">
                  <c:v>116.2646164980774</c:v>
                </c:pt>
                <c:pt idx="13">
                  <c:v>58.897746750791875</c:v>
                </c:pt>
                <c:pt idx="14">
                  <c:v>24.213880412270033</c:v>
                </c:pt>
                <c:pt idx="15">
                  <c:v>0</c:v>
                </c:pt>
                <c:pt idx="16">
                  <c:v>0</c:v>
                </c:pt>
                <c:pt idx="17">
                  <c:v>0</c:v>
                </c:pt>
                <c:pt idx="18">
                  <c:v>0</c:v>
                </c:pt>
                <c:pt idx="19">
                  <c:v>0</c:v>
                </c:pt>
              </c:numCache>
            </c:numRef>
          </c:yVal>
          <c:smooth val="1"/>
          <c:extLst>
            <c:ext xmlns:c16="http://schemas.microsoft.com/office/drawing/2014/chart" uri="{C3380CC4-5D6E-409C-BE32-E72D297353CC}">
              <c16:uniqueId val="{00000002-E002-2345-858A-4265FEF5D320}"/>
            </c:ext>
          </c:extLst>
        </c:ser>
        <c:dLbls>
          <c:showLegendKey val="0"/>
          <c:showVal val="0"/>
          <c:showCatName val="0"/>
          <c:showSerName val="0"/>
          <c:showPercent val="0"/>
          <c:showBubbleSize val="0"/>
        </c:dLbls>
        <c:axId val="2006106655"/>
        <c:axId val="2005999615"/>
      </c:scatterChart>
      <c:valAx>
        <c:axId val="2006106655"/>
        <c:scaling>
          <c:logBase val="10"/>
          <c:orientation val="minMax"/>
          <c:max val="200"/>
          <c:min val="1"/>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2005999615"/>
        <c:crosses val="autoZero"/>
        <c:crossBetween val="midCat"/>
      </c:valAx>
      <c:valAx>
        <c:axId val="2005999615"/>
        <c:scaling>
          <c:orientation val="minMax"/>
          <c:max val="300"/>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2006106655"/>
        <c:crosses val="autoZero"/>
        <c:crossBetween val="midCat"/>
      </c:valAx>
    </c:plotArea>
    <c:plotVisOnly val="1"/>
    <c:dispBlanksAs val="gap"/>
    <c:showDLblsOverMax val="0"/>
    <c:extLst/>
  </c:chart>
  <c:txPr>
    <a:bodyPr/>
    <a:lstStyle/>
    <a:p>
      <a:pPr>
        <a:defRPr>
          <a:solidFill>
            <a:sysClr val="windowText" lastClr="000000"/>
          </a:solidFill>
        </a:defRPr>
      </a:pPr>
      <a:endParaRPr lang="fr-FR"/>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3"/>
          <c:order val="0"/>
          <c:spPr>
            <a:ln w="31750">
              <a:solidFill>
                <a:srgbClr val="FF0000"/>
              </a:solidFill>
            </a:ln>
          </c:spPr>
          <c:xVal>
            <c:numRef>
              <c:f>[3]Cycle!$AB$1:$AU$1</c:f>
              <c:numCache>
                <c:formatCode>General</c:formatCode>
                <c:ptCount val="20"/>
                <c:pt idx="0">
                  <c:v>200</c:v>
                </c:pt>
                <c:pt idx="1">
                  <c:v>150</c:v>
                </c:pt>
                <c:pt idx="2">
                  <c:v>100</c:v>
                </c:pt>
                <c:pt idx="3">
                  <c:v>80</c:v>
                </c:pt>
                <c:pt idx="4">
                  <c:v>60</c:v>
                </c:pt>
                <c:pt idx="5">
                  <c:v>40</c:v>
                </c:pt>
                <c:pt idx="6">
                  <c:v>30</c:v>
                </c:pt>
                <c:pt idx="7">
                  <c:v>20</c:v>
                </c:pt>
                <c:pt idx="8">
                  <c:v>15</c:v>
                </c:pt>
                <c:pt idx="9">
                  <c:v>10</c:v>
                </c:pt>
                <c:pt idx="10">
                  <c:v>7</c:v>
                </c:pt>
                <c:pt idx="11">
                  <c:v>6</c:v>
                </c:pt>
                <c:pt idx="12">
                  <c:v>5</c:v>
                </c:pt>
                <c:pt idx="13">
                  <c:v>4</c:v>
                </c:pt>
                <c:pt idx="14">
                  <c:v>3.5</c:v>
                </c:pt>
                <c:pt idx="15">
                  <c:v>3</c:v>
                </c:pt>
                <c:pt idx="16">
                  <c:v>2.5</c:v>
                </c:pt>
                <c:pt idx="17">
                  <c:v>2</c:v>
                </c:pt>
                <c:pt idx="18">
                  <c:v>1.5</c:v>
                </c:pt>
                <c:pt idx="19">
                  <c:v>1</c:v>
                </c:pt>
              </c:numCache>
            </c:numRef>
          </c:xVal>
          <c:yVal>
            <c:numRef>
              <c:f>'D non D'!$AG$79:$AZ$79</c:f>
              <c:numCache>
                <c:formatCode>0.0</c:formatCode>
                <c:ptCount val="20"/>
                <c:pt idx="0">
                  <c:v>100</c:v>
                </c:pt>
                <c:pt idx="1">
                  <c:v>94.545454545454547</c:v>
                </c:pt>
                <c:pt idx="2">
                  <c:v>83.909090909090907</c:v>
                </c:pt>
                <c:pt idx="3">
                  <c:v>50.090909090909086</c:v>
                </c:pt>
                <c:pt idx="4">
                  <c:v>43.636363636363633</c:v>
                </c:pt>
                <c:pt idx="5">
                  <c:v>34.045454545454547</c:v>
                </c:pt>
                <c:pt idx="6">
                  <c:v>56.31818181818182</c:v>
                </c:pt>
                <c:pt idx="7">
                  <c:v>88.727272727272734</c:v>
                </c:pt>
                <c:pt idx="8">
                  <c:v>197.27272727272725</c:v>
                </c:pt>
                <c:pt idx="9">
                  <c:v>238.13636363636363</c:v>
                </c:pt>
                <c:pt idx="10">
                  <c:v>227.27272727272728</c:v>
                </c:pt>
                <c:pt idx="11">
                  <c:v>222.72727272727272</c:v>
                </c:pt>
                <c:pt idx="12">
                  <c:v>204.54545454545453</c:v>
                </c:pt>
                <c:pt idx="13">
                  <c:v>200</c:v>
                </c:pt>
                <c:pt idx="14">
                  <c:v>181.81818181818181</c:v>
                </c:pt>
                <c:pt idx="15">
                  <c:v>170.45454545454547</c:v>
                </c:pt>
                <c:pt idx="16">
                  <c:v>159.09090909090909</c:v>
                </c:pt>
                <c:pt idx="17">
                  <c:v>27.27272727272727</c:v>
                </c:pt>
                <c:pt idx="18">
                  <c:v>0</c:v>
                </c:pt>
                <c:pt idx="19">
                  <c:v>0</c:v>
                </c:pt>
              </c:numCache>
            </c:numRef>
          </c:yVal>
          <c:smooth val="1"/>
          <c:extLst>
            <c:ext xmlns:c16="http://schemas.microsoft.com/office/drawing/2014/chart" uri="{C3380CC4-5D6E-409C-BE32-E72D297353CC}">
              <c16:uniqueId val="{00000000-FEBD-5147-A2DB-D055701E6BA3}"/>
            </c:ext>
          </c:extLst>
        </c:ser>
        <c:ser>
          <c:idx val="4"/>
          <c:order val="1"/>
          <c:spPr>
            <a:ln>
              <a:solidFill>
                <a:schemeClr val="bg1">
                  <a:lumMod val="65000"/>
                </a:schemeClr>
              </a:solidFill>
            </a:ln>
          </c:spPr>
          <c:xVal>
            <c:numRef>
              <c:f>[3]Cycle!$AB$1:$AU$1</c:f>
              <c:numCache>
                <c:formatCode>General</c:formatCode>
                <c:ptCount val="20"/>
                <c:pt idx="0">
                  <c:v>200</c:v>
                </c:pt>
                <c:pt idx="1">
                  <c:v>150</c:v>
                </c:pt>
                <c:pt idx="2">
                  <c:v>100</c:v>
                </c:pt>
                <c:pt idx="3">
                  <c:v>80</c:v>
                </c:pt>
                <c:pt idx="4">
                  <c:v>60</c:v>
                </c:pt>
                <c:pt idx="5">
                  <c:v>40</c:v>
                </c:pt>
                <c:pt idx="6">
                  <c:v>30</c:v>
                </c:pt>
                <c:pt idx="7">
                  <c:v>20</c:v>
                </c:pt>
                <c:pt idx="8">
                  <c:v>15</c:v>
                </c:pt>
                <c:pt idx="9">
                  <c:v>10</c:v>
                </c:pt>
                <c:pt idx="10">
                  <c:v>7</c:v>
                </c:pt>
                <c:pt idx="11">
                  <c:v>6</c:v>
                </c:pt>
                <c:pt idx="12">
                  <c:v>5</c:v>
                </c:pt>
                <c:pt idx="13">
                  <c:v>4</c:v>
                </c:pt>
                <c:pt idx="14">
                  <c:v>3.5</c:v>
                </c:pt>
                <c:pt idx="15">
                  <c:v>3</c:v>
                </c:pt>
                <c:pt idx="16">
                  <c:v>2.5</c:v>
                </c:pt>
                <c:pt idx="17">
                  <c:v>2</c:v>
                </c:pt>
                <c:pt idx="18">
                  <c:v>1.5</c:v>
                </c:pt>
                <c:pt idx="19">
                  <c:v>1</c:v>
                </c:pt>
              </c:numCache>
            </c:numRef>
          </c:xVal>
          <c:yVal>
            <c:numRef>
              <c:f>'D non D'!$AG$26:$AZ$26</c:f>
              <c:numCache>
                <c:formatCode>0.0</c:formatCode>
                <c:ptCount val="20"/>
                <c:pt idx="0" formatCode="General">
                  <c:v>100</c:v>
                </c:pt>
                <c:pt idx="1">
                  <c:v>72.798724531679966</c:v>
                </c:pt>
                <c:pt idx="2">
                  <c:v>40.201686818687364</c:v>
                </c:pt>
                <c:pt idx="3">
                  <c:v>24.565716738137823</c:v>
                </c:pt>
                <c:pt idx="4">
                  <c:v>10.371886693509699</c:v>
                </c:pt>
                <c:pt idx="5">
                  <c:v>10.890311363734115</c:v>
                </c:pt>
                <c:pt idx="6">
                  <c:v>12.625100353975842</c:v>
                </c:pt>
                <c:pt idx="7">
                  <c:v>54.43454593949545</c:v>
                </c:pt>
                <c:pt idx="8">
                  <c:v>120.68124074579103</c:v>
                </c:pt>
                <c:pt idx="9">
                  <c:v>131.96789335037531</c:v>
                </c:pt>
                <c:pt idx="10">
                  <c:v>138.66730768874143</c:v>
                </c:pt>
                <c:pt idx="11">
                  <c:v>142.50195661667649</c:v>
                </c:pt>
                <c:pt idx="12">
                  <c:v>131.97862278049183</c:v>
                </c:pt>
                <c:pt idx="13">
                  <c:v>39.127008838513568</c:v>
                </c:pt>
                <c:pt idx="14">
                  <c:v>0</c:v>
                </c:pt>
                <c:pt idx="15">
                  <c:v>0</c:v>
                </c:pt>
                <c:pt idx="16">
                  <c:v>0</c:v>
                </c:pt>
                <c:pt idx="17">
                  <c:v>0</c:v>
                </c:pt>
                <c:pt idx="18">
                  <c:v>0</c:v>
                </c:pt>
                <c:pt idx="19">
                  <c:v>0</c:v>
                </c:pt>
              </c:numCache>
            </c:numRef>
          </c:yVal>
          <c:smooth val="1"/>
          <c:extLst>
            <c:ext xmlns:c16="http://schemas.microsoft.com/office/drawing/2014/chart" uri="{C3380CC4-5D6E-409C-BE32-E72D297353CC}">
              <c16:uniqueId val="{00000001-FEBD-5147-A2DB-D055701E6BA3}"/>
            </c:ext>
          </c:extLst>
        </c:ser>
        <c:ser>
          <c:idx val="5"/>
          <c:order val="2"/>
          <c:xVal>
            <c:numRef>
              <c:f>[3]Cycle!$AB$1:$AU$1</c:f>
              <c:numCache>
                <c:formatCode>General</c:formatCode>
                <c:ptCount val="20"/>
                <c:pt idx="0">
                  <c:v>200</c:v>
                </c:pt>
                <c:pt idx="1">
                  <c:v>150</c:v>
                </c:pt>
                <c:pt idx="2">
                  <c:v>100</c:v>
                </c:pt>
                <c:pt idx="3">
                  <c:v>80</c:v>
                </c:pt>
                <c:pt idx="4">
                  <c:v>60</c:v>
                </c:pt>
                <c:pt idx="5">
                  <c:v>40</c:v>
                </c:pt>
                <c:pt idx="6">
                  <c:v>30</c:v>
                </c:pt>
                <c:pt idx="7">
                  <c:v>20</c:v>
                </c:pt>
                <c:pt idx="8">
                  <c:v>15</c:v>
                </c:pt>
                <c:pt idx="9">
                  <c:v>10</c:v>
                </c:pt>
                <c:pt idx="10">
                  <c:v>7</c:v>
                </c:pt>
                <c:pt idx="11">
                  <c:v>6</c:v>
                </c:pt>
                <c:pt idx="12">
                  <c:v>5</c:v>
                </c:pt>
                <c:pt idx="13">
                  <c:v>4</c:v>
                </c:pt>
                <c:pt idx="14">
                  <c:v>3.5</c:v>
                </c:pt>
                <c:pt idx="15">
                  <c:v>3</c:v>
                </c:pt>
                <c:pt idx="16">
                  <c:v>2.5</c:v>
                </c:pt>
                <c:pt idx="17">
                  <c:v>2</c:v>
                </c:pt>
                <c:pt idx="18">
                  <c:v>1.5</c:v>
                </c:pt>
                <c:pt idx="19">
                  <c:v>1</c:v>
                </c:pt>
              </c:numCache>
            </c:numRef>
          </c:xVal>
          <c:yVal>
            <c:numRef>
              <c:f>'D non D'!$AG$27:$AZ$27</c:f>
              <c:numCache>
                <c:formatCode>0.0</c:formatCode>
                <c:ptCount val="20"/>
                <c:pt idx="0" formatCode="General">
                  <c:v>100</c:v>
                </c:pt>
                <c:pt idx="1">
                  <c:v>106.46216007928902</c:v>
                </c:pt>
                <c:pt idx="2">
                  <c:v>94.474589071822336</c:v>
                </c:pt>
                <c:pt idx="3">
                  <c:v>80.312935485216386</c:v>
                </c:pt>
                <c:pt idx="4">
                  <c:v>69.807147564329327</c:v>
                </c:pt>
                <c:pt idx="5">
                  <c:v>84.657041291455826</c:v>
                </c:pt>
                <c:pt idx="6">
                  <c:v>133.95534016498954</c:v>
                </c:pt>
                <c:pt idx="7">
                  <c:v>209.51732233432816</c:v>
                </c:pt>
                <c:pt idx="8">
                  <c:v>251.35010770074439</c:v>
                </c:pt>
                <c:pt idx="9">
                  <c:v>253.98322815414761</c:v>
                </c:pt>
                <c:pt idx="10">
                  <c:v>242.31522133230141</c:v>
                </c:pt>
                <c:pt idx="11">
                  <c:v>229.94869778997142</c:v>
                </c:pt>
                <c:pt idx="12">
                  <c:v>208.43037338921673</c:v>
                </c:pt>
                <c:pt idx="13">
                  <c:v>188.9273404979678</c:v>
                </c:pt>
                <c:pt idx="14">
                  <c:v>162.82123277574598</c:v>
                </c:pt>
                <c:pt idx="15">
                  <c:v>133.5934763727401</c:v>
                </c:pt>
                <c:pt idx="16">
                  <c:v>32.01133656143147</c:v>
                </c:pt>
                <c:pt idx="17">
                  <c:v>0</c:v>
                </c:pt>
                <c:pt idx="18">
                  <c:v>0</c:v>
                </c:pt>
                <c:pt idx="19">
                  <c:v>0</c:v>
                </c:pt>
              </c:numCache>
            </c:numRef>
          </c:yVal>
          <c:smooth val="1"/>
          <c:extLst>
            <c:ext xmlns:c16="http://schemas.microsoft.com/office/drawing/2014/chart" uri="{C3380CC4-5D6E-409C-BE32-E72D297353CC}">
              <c16:uniqueId val="{00000002-FEBD-5147-A2DB-D055701E6BA3}"/>
            </c:ext>
          </c:extLst>
        </c:ser>
        <c:ser>
          <c:idx val="0"/>
          <c:order val="3"/>
          <c:spPr>
            <a:ln w="31750">
              <a:solidFill>
                <a:srgbClr val="FF0000"/>
              </a:solidFill>
            </a:ln>
          </c:spPr>
          <c:marker>
            <c:symbol val="circle"/>
            <c:size val="5"/>
            <c:spPr>
              <a:solidFill>
                <a:schemeClr val="accent1"/>
              </a:solidFill>
              <a:ln w="9525">
                <a:solidFill>
                  <a:schemeClr val="accent1"/>
                </a:solidFill>
              </a:ln>
              <a:effectLst/>
            </c:spPr>
          </c:marker>
          <c:xVal>
            <c:numRef>
              <c:f>[3]Cycle!$AB$1:$AU$1</c:f>
              <c:numCache>
                <c:formatCode>General</c:formatCode>
                <c:ptCount val="20"/>
                <c:pt idx="0">
                  <c:v>200</c:v>
                </c:pt>
                <c:pt idx="1">
                  <c:v>150</c:v>
                </c:pt>
                <c:pt idx="2">
                  <c:v>100</c:v>
                </c:pt>
                <c:pt idx="3">
                  <c:v>80</c:v>
                </c:pt>
                <c:pt idx="4">
                  <c:v>60</c:v>
                </c:pt>
                <c:pt idx="5">
                  <c:v>40</c:v>
                </c:pt>
                <c:pt idx="6">
                  <c:v>30</c:v>
                </c:pt>
                <c:pt idx="7">
                  <c:v>20</c:v>
                </c:pt>
                <c:pt idx="8">
                  <c:v>15</c:v>
                </c:pt>
                <c:pt idx="9">
                  <c:v>10</c:v>
                </c:pt>
                <c:pt idx="10">
                  <c:v>7</c:v>
                </c:pt>
                <c:pt idx="11">
                  <c:v>6</c:v>
                </c:pt>
                <c:pt idx="12">
                  <c:v>5</c:v>
                </c:pt>
                <c:pt idx="13">
                  <c:v>4</c:v>
                </c:pt>
                <c:pt idx="14">
                  <c:v>3.5</c:v>
                </c:pt>
                <c:pt idx="15">
                  <c:v>3</c:v>
                </c:pt>
                <c:pt idx="16">
                  <c:v>2.5</c:v>
                </c:pt>
                <c:pt idx="17">
                  <c:v>2</c:v>
                </c:pt>
                <c:pt idx="18">
                  <c:v>1.5</c:v>
                </c:pt>
                <c:pt idx="19">
                  <c:v>1</c:v>
                </c:pt>
              </c:numCache>
            </c:numRef>
          </c:xVal>
          <c:yVal>
            <c:numRef>
              <c:f>'D non D'!$AG$79:$AZ$79</c:f>
              <c:numCache>
                <c:formatCode>0.0</c:formatCode>
                <c:ptCount val="20"/>
                <c:pt idx="0">
                  <c:v>100</c:v>
                </c:pt>
                <c:pt idx="1">
                  <c:v>94.545454545454547</c:v>
                </c:pt>
                <c:pt idx="2">
                  <c:v>83.909090909090907</c:v>
                </c:pt>
                <c:pt idx="3">
                  <c:v>50.090909090909086</c:v>
                </c:pt>
                <c:pt idx="4">
                  <c:v>43.636363636363633</c:v>
                </c:pt>
                <c:pt idx="5">
                  <c:v>34.045454545454547</c:v>
                </c:pt>
                <c:pt idx="6">
                  <c:v>56.31818181818182</c:v>
                </c:pt>
                <c:pt idx="7">
                  <c:v>88.727272727272734</c:v>
                </c:pt>
                <c:pt idx="8">
                  <c:v>197.27272727272725</c:v>
                </c:pt>
                <c:pt idx="9">
                  <c:v>238.13636363636363</c:v>
                </c:pt>
                <c:pt idx="10">
                  <c:v>227.27272727272728</c:v>
                </c:pt>
                <c:pt idx="11">
                  <c:v>222.72727272727272</c:v>
                </c:pt>
                <c:pt idx="12">
                  <c:v>204.54545454545453</c:v>
                </c:pt>
                <c:pt idx="13">
                  <c:v>200</c:v>
                </c:pt>
                <c:pt idx="14">
                  <c:v>181.81818181818181</c:v>
                </c:pt>
                <c:pt idx="15">
                  <c:v>170.45454545454547</c:v>
                </c:pt>
                <c:pt idx="16">
                  <c:v>159.09090909090909</c:v>
                </c:pt>
                <c:pt idx="17">
                  <c:v>27.27272727272727</c:v>
                </c:pt>
                <c:pt idx="18">
                  <c:v>0</c:v>
                </c:pt>
                <c:pt idx="19">
                  <c:v>0</c:v>
                </c:pt>
              </c:numCache>
            </c:numRef>
          </c:yVal>
          <c:smooth val="1"/>
          <c:extLst>
            <c:ext xmlns:c16="http://schemas.microsoft.com/office/drawing/2014/chart" uri="{C3380CC4-5D6E-409C-BE32-E72D297353CC}">
              <c16:uniqueId val="{00000003-FEBD-5147-A2DB-D055701E6BA3}"/>
            </c:ext>
          </c:extLst>
        </c:ser>
        <c:ser>
          <c:idx val="1"/>
          <c:order val="4"/>
          <c:spPr>
            <a:ln>
              <a:solidFill>
                <a:schemeClr val="bg1">
                  <a:lumMod val="65000"/>
                </a:schemeClr>
              </a:solidFill>
            </a:ln>
          </c:spPr>
          <c:marker>
            <c:symbol val="circle"/>
            <c:size val="5"/>
            <c:spPr>
              <a:solidFill>
                <a:schemeClr val="bg1">
                  <a:lumMod val="50000"/>
                </a:schemeClr>
              </a:solidFill>
              <a:ln w="9525">
                <a:solidFill>
                  <a:schemeClr val="bg1">
                    <a:lumMod val="50000"/>
                  </a:schemeClr>
                </a:solidFill>
              </a:ln>
              <a:effectLst/>
            </c:spPr>
          </c:marker>
          <c:xVal>
            <c:numRef>
              <c:f>[3]Cycle!$AB$1:$AU$1</c:f>
              <c:numCache>
                <c:formatCode>General</c:formatCode>
                <c:ptCount val="20"/>
                <c:pt idx="0">
                  <c:v>200</c:v>
                </c:pt>
                <c:pt idx="1">
                  <c:v>150</c:v>
                </c:pt>
                <c:pt idx="2">
                  <c:v>100</c:v>
                </c:pt>
                <c:pt idx="3">
                  <c:v>80</c:v>
                </c:pt>
                <c:pt idx="4">
                  <c:v>60</c:v>
                </c:pt>
                <c:pt idx="5">
                  <c:v>40</c:v>
                </c:pt>
                <c:pt idx="6">
                  <c:v>30</c:v>
                </c:pt>
                <c:pt idx="7">
                  <c:v>20</c:v>
                </c:pt>
                <c:pt idx="8">
                  <c:v>15</c:v>
                </c:pt>
                <c:pt idx="9">
                  <c:v>10</c:v>
                </c:pt>
                <c:pt idx="10">
                  <c:v>7</c:v>
                </c:pt>
                <c:pt idx="11">
                  <c:v>6</c:v>
                </c:pt>
                <c:pt idx="12">
                  <c:v>5</c:v>
                </c:pt>
                <c:pt idx="13">
                  <c:v>4</c:v>
                </c:pt>
                <c:pt idx="14">
                  <c:v>3.5</c:v>
                </c:pt>
                <c:pt idx="15">
                  <c:v>3</c:v>
                </c:pt>
                <c:pt idx="16">
                  <c:v>2.5</c:v>
                </c:pt>
                <c:pt idx="17">
                  <c:v>2</c:v>
                </c:pt>
                <c:pt idx="18">
                  <c:v>1.5</c:v>
                </c:pt>
                <c:pt idx="19">
                  <c:v>1</c:v>
                </c:pt>
              </c:numCache>
            </c:numRef>
          </c:xVal>
          <c:yVal>
            <c:numRef>
              <c:f>'D non D'!$AG$26:$AZ$26</c:f>
              <c:numCache>
                <c:formatCode>0.0</c:formatCode>
                <c:ptCount val="20"/>
                <c:pt idx="0" formatCode="General">
                  <c:v>100</c:v>
                </c:pt>
                <c:pt idx="1">
                  <c:v>72.798724531679966</c:v>
                </c:pt>
                <c:pt idx="2">
                  <c:v>40.201686818687364</c:v>
                </c:pt>
                <c:pt idx="3">
                  <c:v>24.565716738137823</c:v>
                </c:pt>
                <c:pt idx="4">
                  <c:v>10.371886693509699</c:v>
                </c:pt>
                <c:pt idx="5">
                  <c:v>10.890311363734115</c:v>
                </c:pt>
                <c:pt idx="6">
                  <c:v>12.625100353975842</c:v>
                </c:pt>
                <c:pt idx="7">
                  <c:v>54.43454593949545</c:v>
                </c:pt>
                <c:pt idx="8">
                  <c:v>120.68124074579103</c:v>
                </c:pt>
                <c:pt idx="9">
                  <c:v>131.96789335037531</c:v>
                </c:pt>
                <c:pt idx="10">
                  <c:v>138.66730768874143</c:v>
                </c:pt>
                <c:pt idx="11">
                  <c:v>142.50195661667649</c:v>
                </c:pt>
                <c:pt idx="12">
                  <c:v>131.97862278049183</c:v>
                </c:pt>
                <c:pt idx="13">
                  <c:v>39.127008838513568</c:v>
                </c:pt>
                <c:pt idx="14">
                  <c:v>0</c:v>
                </c:pt>
                <c:pt idx="15">
                  <c:v>0</c:v>
                </c:pt>
                <c:pt idx="16">
                  <c:v>0</c:v>
                </c:pt>
                <c:pt idx="17">
                  <c:v>0</c:v>
                </c:pt>
                <c:pt idx="18">
                  <c:v>0</c:v>
                </c:pt>
                <c:pt idx="19">
                  <c:v>0</c:v>
                </c:pt>
              </c:numCache>
            </c:numRef>
          </c:yVal>
          <c:smooth val="1"/>
          <c:extLst>
            <c:ext xmlns:c16="http://schemas.microsoft.com/office/drawing/2014/chart" uri="{C3380CC4-5D6E-409C-BE32-E72D297353CC}">
              <c16:uniqueId val="{00000004-FEBD-5147-A2DB-D055701E6BA3}"/>
            </c:ext>
          </c:extLst>
        </c:ser>
        <c:ser>
          <c:idx val="2"/>
          <c:order val="5"/>
          <c:marker>
            <c:symbol val="circle"/>
            <c:size val="5"/>
            <c:spPr>
              <a:solidFill>
                <a:schemeClr val="accent3"/>
              </a:solidFill>
              <a:ln w="9525">
                <a:solidFill>
                  <a:schemeClr val="accent3"/>
                </a:solidFill>
              </a:ln>
              <a:effectLst/>
            </c:spPr>
          </c:marker>
          <c:xVal>
            <c:numRef>
              <c:f>[3]Cycle!$AB$1:$AU$1</c:f>
              <c:numCache>
                <c:formatCode>General</c:formatCode>
                <c:ptCount val="20"/>
                <c:pt idx="0">
                  <c:v>200</c:v>
                </c:pt>
                <c:pt idx="1">
                  <c:v>150</c:v>
                </c:pt>
                <c:pt idx="2">
                  <c:v>100</c:v>
                </c:pt>
                <c:pt idx="3">
                  <c:v>80</c:v>
                </c:pt>
                <c:pt idx="4">
                  <c:v>60</c:v>
                </c:pt>
                <c:pt idx="5">
                  <c:v>40</c:v>
                </c:pt>
                <c:pt idx="6">
                  <c:v>30</c:v>
                </c:pt>
                <c:pt idx="7">
                  <c:v>20</c:v>
                </c:pt>
                <c:pt idx="8">
                  <c:v>15</c:v>
                </c:pt>
                <c:pt idx="9">
                  <c:v>10</c:v>
                </c:pt>
                <c:pt idx="10">
                  <c:v>7</c:v>
                </c:pt>
                <c:pt idx="11">
                  <c:v>6</c:v>
                </c:pt>
                <c:pt idx="12">
                  <c:v>5</c:v>
                </c:pt>
                <c:pt idx="13">
                  <c:v>4</c:v>
                </c:pt>
                <c:pt idx="14">
                  <c:v>3.5</c:v>
                </c:pt>
                <c:pt idx="15">
                  <c:v>3</c:v>
                </c:pt>
                <c:pt idx="16">
                  <c:v>2.5</c:v>
                </c:pt>
                <c:pt idx="17">
                  <c:v>2</c:v>
                </c:pt>
                <c:pt idx="18">
                  <c:v>1.5</c:v>
                </c:pt>
                <c:pt idx="19">
                  <c:v>1</c:v>
                </c:pt>
              </c:numCache>
            </c:numRef>
          </c:xVal>
          <c:yVal>
            <c:numRef>
              <c:f>'D non D'!$AG$27:$AZ$27</c:f>
              <c:numCache>
                <c:formatCode>0.0</c:formatCode>
                <c:ptCount val="20"/>
                <c:pt idx="0" formatCode="General">
                  <c:v>100</c:v>
                </c:pt>
                <c:pt idx="1">
                  <c:v>106.46216007928902</c:v>
                </c:pt>
                <c:pt idx="2">
                  <c:v>94.474589071822336</c:v>
                </c:pt>
                <c:pt idx="3">
                  <c:v>80.312935485216386</c:v>
                </c:pt>
                <c:pt idx="4">
                  <c:v>69.807147564329327</c:v>
                </c:pt>
                <c:pt idx="5">
                  <c:v>84.657041291455826</c:v>
                </c:pt>
                <c:pt idx="6">
                  <c:v>133.95534016498954</c:v>
                </c:pt>
                <c:pt idx="7">
                  <c:v>209.51732233432816</c:v>
                </c:pt>
                <c:pt idx="8">
                  <c:v>251.35010770074439</c:v>
                </c:pt>
                <c:pt idx="9">
                  <c:v>253.98322815414761</c:v>
                </c:pt>
                <c:pt idx="10">
                  <c:v>242.31522133230141</c:v>
                </c:pt>
                <c:pt idx="11">
                  <c:v>229.94869778997142</c:v>
                </c:pt>
                <c:pt idx="12">
                  <c:v>208.43037338921673</c:v>
                </c:pt>
                <c:pt idx="13">
                  <c:v>188.9273404979678</c:v>
                </c:pt>
                <c:pt idx="14">
                  <c:v>162.82123277574598</c:v>
                </c:pt>
                <c:pt idx="15">
                  <c:v>133.5934763727401</c:v>
                </c:pt>
                <c:pt idx="16">
                  <c:v>32.01133656143147</c:v>
                </c:pt>
                <c:pt idx="17">
                  <c:v>0</c:v>
                </c:pt>
                <c:pt idx="18">
                  <c:v>0</c:v>
                </c:pt>
                <c:pt idx="19">
                  <c:v>0</c:v>
                </c:pt>
              </c:numCache>
            </c:numRef>
          </c:yVal>
          <c:smooth val="1"/>
          <c:extLst>
            <c:ext xmlns:c16="http://schemas.microsoft.com/office/drawing/2014/chart" uri="{C3380CC4-5D6E-409C-BE32-E72D297353CC}">
              <c16:uniqueId val="{00000005-FEBD-5147-A2DB-D055701E6BA3}"/>
            </c:ext>
          </c:extLst>
        </c:ser>
        <c:dLbls>
          <c:showLegendKey val="0"/>
          <c:showVal val="0"/>
          <c:showCatName val="0"/>
          <c:showSerName val="0"/>
          <c:showPercent val="0"/>
          <c:showBubbleSize val="0"/>
        </c:dLbls>
        <c:axId val="2006106655"/>
        <c:axId val="2005999615"/>
      </c:scatterChart>
      <c:valAx>
        <c:axId val="2006106655"/>
        <c:scaling>
          <c:logBase val="10"/>
          <c:orientation val="minMax"/>
          <c:max val="200"/>
          <c:min val="1"/>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2005999615"/>
        <c:crosses val="autoZero"/>
        <c:crossBetween val="midCat"/>
      </c:valAx>
      <c:valAx>
        <c:axId val="2005999615"/>
        <c:scaling>
          <c:orientation val="minMax"/>
          <c:max val="300"/>
          <c:min val="0"/>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2006106655"/>
        <c:crosses val="autoZero"/>
        <c:crossBetween val="midCat"/>
      </c:valAx>
    </c:plotArea>
    <c:plotVisOnly val="1"/>
    <c:dispBlanksAs val="gap"/>
    <c:showDLblsOverMax val="0"/>
    <c:extLst/>
  </c:chart>
  <c:txPr>
    <a:bodyPr/>
    <a:lstStyle/>
    <a:p>
      <a:pPr>
        <a:defRPr>
          <a:solidFill>
            <a:sysClr val="windowText" lastClr="000000"/>
          </a:solidFill>
        </a:defRPr>
      </a:pPr>
      <a:endParaRPr lang="fr-FR"/>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spPr>
            <a:ln w="31750">
              <a:solidFill>
                <a:srgbClr val="FF0000"/>
              </a:solidFill>
            </a:ln>
          </c:spPr>
          <c:marker>
            <c:symbol val="circle"/>
            <c:size val="5"/>
            <c:spPr>
              <a:solidFill>
                <a:schemeClr val="accent1"/>
              </a:solidFill>
              <a:ln w="9525">
                <a:solidFill>
                  <a:schemeClr val="accent1"/>
                </a:solidFill>
              </a:ln>
              <a:effectLst/>
            </c:spPr>
          </c:marker>
          <c:xVal>
            <c:numRef>
              <c:f>[3]Cycle!$AB$1:$AU$1</c:f>
              <c:numCache>
                <c:formatCode>General</c:formatCode>
                <c:ptCount val="20"/>
                <c:pt idx="0">
                  <c:v>200</c:v>
                </c:pt>
                <c:pt idx="1">
                  <c:v>150</c:v>
                </c:pt>
                <c:pt idx="2">
                  <c:v>100</c:v>
                </c:pt>
                <c:pt idx="3">
                  <c:v>80</c:v>
                </c:pt>
                <c:pt idx="4">
                  <c:v>60</c:v>
                </c:pt>
                <c:pt idx="5">
                  <c:v>40</c:v>
                </c:pt>
                <c:pt idx="6">
                  <c:v>30</c:v>
                </c:pt>
                <c:pt idx="7">
                  <c:v>20</c:v>
                </c:pt>
                <c:pt idx="8">
                  <c:v>15</c:v>
                </c:pt>
                <c:pt idx="9">
                  <c:v>10</c:v>
                </c:pt>
                <c:pt idx="10">
                  <c:v>7</c:v>
                </c:pt>
                <c:pt idx="11">
                  <c:v>6</c:v>
                </c:pt>
                <c:pt idx="12">
                  <c:v>5</c:v>
                </c:pt>
                <c:pt idx="13">
                  <c:v>4</c:v>
                </c:pt>
                <c:pt idx="14">
                  <c:v>3.5</c:v>
                </c:pt>
                <c:pt idx="15">
                  <c:v>3</c:v>
                </c:pt>
                <c:pt idx="16">
                  <c:v>2.5</c:v>
                </c:pt>
                <c:pt idx="17">
                  <c:v>2</c:v>
                </c:pt>
                <c:pt idx="18">
                  <c:v>1.5</c:v>
                </c:pt>
                <c:pt idx="19">
                  <c:v>1</c:v>
                </c:pt>
              </c:numCache>
            </c:numRef>
          </c:xVal>
          <c:yVal>
            <c:numRef>
              <c:f>'CB vs ISCH'!$AG$78:$AZ$78</c:f>
              <c:numCache>
                <c:formatCode>0.0</c:formatCode>
                <c:ptCount val="20"/>
                <c:pt idx="0">
                  <c:v>100</c:v>
                </c:pt>
                <c:pt idx="1">
                  <c:v>90.143084260731314</c:v>
                </c:pt>
                <c:pt idx="2">
                  <c:v>63.910969793322735</c:v>
                </c:pt>
                <c:pt idx="3">
                  <c:v>47.535771065182828</c:v>
                </c:pt>
                <c:pt idx="4">
                  <c:v>38.155802861685217</c:v>
                </c:pt>
                <c:pt idx="5">
                  <c:v>39.348171701112875</c:v>
                </c:pt>
                <c:pt idx="6">
                  <c:v>53.020667726550073</c:v>
                </c:pt>
                <c:pt idx="7">
                  <c:v>135.41335453100157</c:v>
                </c:pt>
                <c:pt idx="8">
                  <c:v>186.80445151033388</c:v>
                </c:pt>
                <c:pt idx="9">
                  <c:v>218.60095389507154</c:v>
                </c:pt>
                <c:pt idx="10">
                  <c:v>198.72813990461049</c:v>
                </c:pt>
                <c:pt idx="11">
                  <c:v>182.82988871224165</c:v>
                </c:pt>
                <c:pt idx="12">
                  <c:v>178.85532591414946</c:v>
                </c:pt>
                <c:pt idx="13">
                  <c:v>168.91891891891893</c:v>
                </c:pt>
                <c:pt idx="14">
                  <c:v>158.98251192368841</c:v>
                </c:pt>
                <c:pt idx="15">
                  <c:v>149.04610492845788</c:v>
                </c:pt>
                <c:pt idx="16">
                  <c:v>49.682034976152622</c:v>
                </c:pt>
                <c:pt idx="17">
                  <c:v>0</c:v>
                </c:pt>
                <c:pt idx="18">
                  <c:v>0</c:v>
                </c:pt>
                <c:pt idx="19">
                  <c:v>0</c:v>
                </c:pt>
              </c:numCache>
            </c:numRef>
          </c:yVal>
          <c:smooth val="1"/>
          <c:extLst>
            <c:ext xmlns:c16="http://schemas.microsoft.com/office/drawing/2014/chart" uri="{C3380CC4-5D6E-409C-BE32-E72D297353CC}">
              <c16:uniqueId val="{00000000-1781-794C-80AE-47056297FE45}"/>
            </c:ext>
          </c:extLst>
        </c:ser>
        <c:ser>
          <c:idx val="1"/>
          <c:order val="1"/>
          <c:spPr>
            <a:ln>
              <a:solidFill>
                <a:schemeClr val="accent3"/>
              </a:solidFill>
            </a:ln>
          </c:spPr>
          <c:marker>
            <c:symbol val="circle"/>
            <c:size val="5"/>
            <c:spPr>
              <a:solidFill>
                <a:schemeClr val="bg1">
                  <a:lumMod val="50000"/>
                </a:schemeClr>
              </a:solidFill>
              <a:ln w="9525">
                <a:solidFill>
                  <a:schemeClr val="bg1">
                    <a:lumMod val="50000"/>
                  </a:schemeClr>
                </a:solidFill>
              </a:ln>
              <a:effectLst/>
            </c:spPr>
          </c:marker>
          <c:xVal>
            <c:numRef>
              <c:f>[3]Cycle!$AB$1:$AU$1</c:f>
              <c:numCache>
                <c:formatCode>General</c:formatCode>
                <c:ptCount val="20"/>
                <c:pt idx="0">
                  <c:v>200</c:v>
                </c:pt>
                <c:pt idx="1">
                  <c:v>150</c:v>
                </c:pt>
                <c:pt idx="2">
                  <c:v>100</c:v>
                </c:pt>
                <c:pt idx="3">
                  <c:v>80</c:v>
                </c:pt>
                <c:pt idx="4">
                  <c:v>60</c:v>
                </c:pt>
                <c:pt idx="5">
                  <c:v>40</c:v>
                </c:pt>
                <c:pt idx="6">
                  <c:v>30</c:v>
                </c:pt>
                <c:pt idx="7">
                  <c:v>20</c:v>
                </c:pt>
                <c:pt idx="8">
                  <c:v>15</c:v>
                </c:pt>
                <c:pt idx="9">
                  <c:v>10</c:v>
                </c:pt>
                <c:pt idx="10">
                  <c:v>7</c:v>
                </c:pt>
                <c:pt idx="11">
                  <c:v>6</c:v>
                </c:pt>
                <c:pt idx="12">
                  <c:v>5</c:v>
                </c:pt>
                <c:pt idx="13">
                  <c:v>4</c:v>
                </c:pt>
                <c:pt idx="14">
                  <c:v>3.5</c:v>
                </c:pt>
                <c:pt idx="15">
                  <c:v>3</c:v>
                </c:pt>
                <c:pt idx="16">
                  <c:v>2.5</c:v>
                </c:pt>
                <c:pt idx="17">
                  <c:v>2</c:v>
                </c:pt>
                <c:pt idx="18">
                  <c:v>1.5</c:v>
                </c:pt>
                <c:pt idx="19">
                  <c:v>1</c:v>
                </c:pt>
              </c:numCache>
            </c:numRef>
          </c:xVal>
          <c:yVal>
            <c:numRef>
              <c:f>'CB vs ISCH'!$AG$60:$AZ$60</c:f>
              <c:numCache>
                <c:formatCode>0.0</c:formatCode>
                <c:ptCount val="20"/>
                <c:pt idx="0" formatCode="General">
                  <c:v>100</c:v>
                </c:pt>
                <c:pt idx="1">
                  <c:v>87.190897676277999</c:v>
                </c:pt>
                <c:pt idx="2">
                  <c:v>75.258377063825876</c:v>
                </c:pt>
                <c:pt idx="3">
                  <c:v>50.916444729724915</c:v>
                </c:pt>
                <c:pt idx="4">
                  <c:v>28.631670776957598</c:v>
                </c:pt>
                <c:pt idx="5">
                  <c:v>14.858388529981109</c:v>
                </c:pt>
                <c:pt idx="6">
                  <c:v>8.5918560908384691</c:v>
                </c:pt>
                <c:pt idx="7">
                  <c:v>18.363808809288169</c:v>
                </c:pt>
                <c:pt idx="8">
                  <c:v>24.84521679671678</c:v>
                </c:pt>
                <c:pt idx="9">
                  <c:v>29.201270765451842</c:v>
                </c:pt>
                <c:pt idx="10">
                  <c:v>44.766830819174487</c:v>
                </c:pt>
                <c:pt idx="11">
                  <c:v>27.193166762966985</c:v>
                </c:pt>
                <c:pt idx="12">
                  <c:v>0</c:v>
                </c:pt>
                <c:pt idx="13">
                  <c:v>0</c:v>
                </c:pt>
                <c:pt idx="14">
                  <c:v>0</c:v>
                </c:pt>
                <c:pt idx="15">
                  <c:v>0</c:v>
                </c:pt>
                <c:pt idx="16">
                  <c:v>0</c:v>
                </c:pt>
                <c:pt idx="17">
                  <c:v>0</c:v>
                </c:pt>
                <c:pt idx="18">
                  <c:v>0</c:v>
                </c:pt>
                <c:pt idx="19">
                  <c:v>0</c:v>
                </c:pt>
              </c:numCache>
            </c:numRef>
          </c:yVal>
          <c:smooth val="1"/>
          <c:extLst>
            <c:ext xmlns:c16="http://schemas.microsoft.com/office/drawing/2014/chart" uri="{C3380CC4-5D6E-409C-BE32-E72D297353CC}">
              <c16:uniqueId val="{00000001-1781-794C-80AE-47056297FE45}"/>
            </c:ext>
          </c:extLst>
        </c:ser>
        <c:ser>
          <c:idx val="2"/>
          <c:order val="2"/>
          <c:marker>
            <c:symbol val="circle"/>
            <c:size val="5"/>
            <c:spPr>
              <a:solidFill>
                <a:schemeClr val="accent3"/>
              </a:solidFill>
              <a:ln w="9525">
                <a:solidFill>
                  <a:schemeClr val="accent3"/>
                </a:solidFill>
              </a:ln>
              <a:effectLst/>
            </c:spPr>
          </c:marker>
          <c:xVal>
            <c:numRef>
              <c:f>[3]Cycle!$AB$1:$AU$1</c:f>
              <c:numCache>
                <c:formatCode>General</c:formatCode>
                <c:ptCount val="20"/>
                <c:pt idx="0">
                  <c:v>200</c:v>
                </c:pt>
                <c:pt idx="1">
                  <c:v>150</c:v>
                </c:pt>
                <c:pt idx="2">
                  <c:v>100</c:v>
                </c:pt>
                <c:pt idx="3">
                  <c:v>80</c:v>
                </c:pt>
                <c:pt idx="4">
                  <c:v>60</c:v>
                </c:pt>
                <c:pt idx="5">
                  <c:v>40</c:v>
                </c:pt>
                <c:pt idx="6">
                  <c:v>30</c:v>
                </c:pt>
                <c:pt idx="7">
                  <c:v>20</c:v>
                </c:pt>
                <c:pt idx="8">
                  <c:v>15</c:v>
                </c:pt>
                <c:pt idx="9">
                  <c:v>10</c:v>
                </c:pt>
                <c:pt idx="10">
                  <c:v>7</c:v>
                </c:pt>
                <c:pt idx="11">
                  <c:v>6</c:v>
                </c:pt>
                <c:pt idx="12">
                  <c:v>5</c:v>
                </c:pt>
                <c:pt idx="13">
                  <c:v>4</c:v>
                </c:pt>
                <c:pt idx="14">
                  <c:v>3.5</c:v>
                </c:pt>
                <c:pt idx="15">
                  <c:v>3</c:v>
                </c:pt>
                <c:pt idx="16">
                  <c:v>2.5</c:v>
                </c:pt>
                <c:pt idx="17">
                  <c:v>2</c:v>
                </c:pt>
                <c:pt idx="18">
                  <c:v>1.5</c:v>
                </c:pt>
                <c:pt idx="19">
                  <c:v>1</c:v>
                </c:pt>
              </c:numCache>
            </c:numRef>
          </c:xVal>
          <c:yVal>
            <c:numRef>
              <c:f>'CB vs ISCH'!$AG$61:$AZ$61</c:f>
              <c:numCache>
                <c:formatCode>0.0</c:formatCode>
                <c:ptCount val="20"/>
                <c:pt idx="0" formatCode="General">
                  <c:v>100</c:v>
                </c:pt>
                <c:pt idx="1">
                  <c:v>107.54942279697104</c:v>
                </c:pt>
                <c:pt idx="2">
                  <c:v>101.99436678389566</c:v>
                </c:pt>
                <c:pt idx="3">
                  <c:v>92.864295936900305</c:v>
                </c:pt>
                <c:pt idx="4">
                  <c:v>74.190750291658802</c:v>
                </c:pt>
                <c:pt idx="5">
                  <c:v>73.774908283324152</c:v>
                </c:pt>
                <c:pt idx="6">
                  <c:v>81.43228550960643</c:v>
                </c:pt>
                <c:pt idx="7">
                  <c:v>105.68561628086481</c:v>
                </c:pt>
                <c:pt idx="8">
                  <c:v>127.71002135544249</c:v>
                </c:pt>
                <c:pt idx="9">
                  <c:v>163.91065570865217</c:v>
                </c:pt>
                <c:pt idx="10">
                  <c:v>182.41824079505056</c:v>
                </c:pt>
                <c:pt idx="11">
                  <c:v>172.51412342172691</c:v>
                </c:pt>
                <c:pt idx="12">
                  <c:v>116.2646164980774</c:v>
                </c:pt>
                <c:pt idx="13">
                  <c:v>58.897746750791875</c:v>
                </c:pt>
                <c:pt idx="14">
                  <c:v>24.213880412270033</c:v>
                </c:pt>
                <c:pt idx="15">
                  <c:v>0</c:v>
                </c:pt>
                <c:pt idx="16">
                  <c:v>0</c:v>
                </c:pt>
                <c:pt idx="17">
                  <c:v>0</c:v>
                </c:pt>
                <c:pt idx="18">
                  <c:v>0</c:v>
                </c:pt>
                <c:pt idx="19">
                  <c:v>0</c:v>
                </c:pt>
              </c:numCache>
            </c:numRef>
          </c:yVal>
          <c:smooth val="1"/>
          <c:extLst>
            <c:ext xmlns:c16="http://schemas.microsoft.com/office/drawing/2014/chart" uri="{C3380CC4-5D6E-409C-BE32-E72D297353CC}">
              <c16:uniqueId val="{00000002-1781-794C-80AE-47056297FE45}"/>
            </c:ext>
          </c:extLst>
        </c:ser>
        <c:dLbls>
          <c:showLegendKey val="0"/>
          <c:showVal val="0"/>
          <c:showCatName val="0"/>
          <c:showSerName val="0"/>
          <c:showPercent val="0"/>
          <c:showBubbleSize val="0"/>
        </c:dLbls>
        <c:axId val="2006106655"/>
        <c:axId val="2005999615"/>
      </c:scatterChart>
      <c:valAx>
        <c:axId val="2006106655"/>
        <c:scaling>
          <c:logBase val="10"/>
          <c:orientation val="minMax"/>
          <c:max val="200"/>
          <c:min val="1"/>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2005999615"/>
        <c:crosses val="autoZero"/>
        <c:crossBetween val="midCat"/>
      </c:valAx>
      <c:valAx>
        <c:axId val="2005999615"/>
        <c:scaling>
          <c:orientation val="minMax"/>
          <c:max val="300"/>
          <c:min val="0"/>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fr-FR"/>
          </a:p>
        </c:txPr>
        <c:crossAx val="2006106655"/>
        <c:crosses val="autoZero"/>
        <c:crossBetween val="midCat"/>
      </c:valAx>
    </c:plotArea>
    <c:plotVisOnly val="1"/>
    <c:dispBlanksAs val="gap"/>
    <c:showDLblsOverMax val="0"/>
    <c:extLst/>
  </c:chart>
  <c:txPr>
    <a:bodyPr/>
    <a:lstStyle/>
    <a:p>
      <a:pPr>
        <a:defRPr>
          <a:solidFill>
            <a:sysClr val="windowText" lastClr="000000"/>
          </a:solidFill>
        </a:defRPr>
      </a:pPr>
      <a:endParaRPr lang="fr-F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A250D9-A684-A84F-BB36-F0AC9E457AFD}" type="datetimeFigureOut">
              <a:rPr lang="fr-FR" smtClean="0"/>
              <a:t>01/11/2025</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6860F8-5F99-4445-98AE-8405DB5B999C}" type="slidenum">
              <a:rPr lang="fr-FR" smtClean="0"/>
              <a:t>‹N°›</a:t>
            </a:fld>
            <a:endParaRPr lang="fr-FR"/>
          </a:p>
        </p:txBody>
      </p:sp>
    </p:spTree>
    <p:extLst>
      <p:ext uri="{BB962C8B-B14F-4D97-AF65-F5344CB8AC3E}">
        <p14:creationId xmlns:p14="http://schemas.microsoft.com/office/powerpoint/2010/main" val="18431119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L’ENMG conventionnelle nous apprend elle déjà quelque chose sur l’excitabilité axonale ? </a:t>
            </a:r>
          </a:p>
        </p:txBody>
      </p:sp>
      <p:sp>
        <p:nvSpPr>
          <p:cNvPr id="4" name="Espace réservé du numéro de diapositive 3"/>
          <p:cNvSpPr>
            <a:spLocks noGrp="1"/>
          </p:cNvSpPr>
          <p:nvPr>
            <p:ph type="sldNum" sz="quarter" idx="5"/>
          </p:nvPr>
        </p:nvSpPr>
        <p:spPr/>
        <p:txBody>
          <a:bodyPr/>
          <a:lstStyle/>
          <a:p>
            <a:fld id="{976860F8-5F99-4445-98AE-8405DB5B999C}" type="slidenum">
              <a:rPr lang="fr-FR" smtClean="0"/>
              <a:t>2</a:t>
            </a:fld>
            <a:endParaRPr lang="fr-FR"/>
          </a:p>
        </p:txBody>
      </p:sp>
    </p:spTree>
    <p:extLst>
      <p:ext uri="{BB962C8B-B14F-4D97-AF65-F5344CB8AC3E}">
        <p14:creationId xmlns:p14="http://schemas.microsoft.com/office/powerpoint/2010/main" val="27821549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76860F8-5F99-4445-98AE-8405DB5B999C}" type="slidenum">
              <a:rPr lang="fr-FR" smtClean="0"/>
              <a:t>14</a:t>
            </a:fld>
            <a:endParaRPr lang="fr-FR"/>
          </a:p>
        </p:txBody>
      </p:sp>
    </p:spTree>
    <p:extLst>
      <p:ext uri="{BB962C8B-B14F-4D97-AF65-F5344CB8AC3E}">
        <p14:creationId xmlns:p14="http://schemas.microsoft.com/office/powerpoint/2010/main" val="13089579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27A007-1E08-4639-3CE4-900A5DE6B24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566F2B1-088C-69AC-8871-48D9EC4EF77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9114D0F-71F3-A7AE-246F-6CFCA1252465}"/>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1560C7BE-3BD0-F614-68A3-E795E9B9831D}"/>
              </a:ext>
            </a:extLst>
          </p:cNvPr>
          <p:cNvSpPr>
            <a:spLocks noGrp="1"/>
          </p:cNvSpPr>
          <p:nvPr>
            <p:ph type="sldNum" sz="quarter" idx="5"/>
          </p:nvPr>
        </p:nvSpPr>
        <p:spPr/>
        <p:txBody>
          <a:bodyPr/>
          <a:lstStyle/>
          <a:p>
            <a:fld id="{976860F8-5F99-4445-98AE-8405DB5B999C}" type="slidenum">
              <a:rPr lang="fr-FR" smtClean="0"/>
              <a:t>15</a:t>
            </a:fld>
            <a:endParaRPr lang="fr-FR"/>
          </a:p>
        </p:txBody>
      </p:sp>
    </p:spTree>
    <p:extLst>
      <p:ext uri="{BB962C8B-B14F-4D97-AF65-F5344CB8AC3E}">
        <p14:creationId xmlns:p14="http://schemas.microsoft.com/office/powerpoint/2010/main" val="26388378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C36EF1-E4E4-298F-6A95-297AB6EDDA3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F6A4253-E058-6D17-D809-418C234A54A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7ABBCD5-1A6A-8D70-B3A5-EB88F066C847}"/>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9EA90C38-F9B1-5935-4D41-AF36E520A9D6}"/>
              </a:ext>
            </a:extLst>
          </p:cNvPr>
          <p:cNvSpPr>
            <a:spLocks noGrp="1"/>
          </p:cNvSpPr>
          <p:nvPr>
            <p:ph type="sldNum" sz="quarter" idx="5"/>
          </p:nvPr>
        </p:nvSpPr>
        <p:spPr/>
        <p:txBody>
          <a:bodyPr/>
          <a:lstStyle/>
          <a:p>
            <a:fld id="{976860F8-5F99-4445-98AE-8405DB5B999C}" type="slidenum">
              <a:rPr lang="fr-FR" smtClean="0"/>
              <a:t>16</a:t>
            </a:fld>
            <a:endParaRPr lang="fr-FR"/>
          </a:p>
        </p:txBody>
      </p:sp>
    </p:spTree>
    <p:extLst>
      <p:ext uri="{BB962C8B-B14F-4D97-AF65-F5344CB8AC3E}">
        <p14:creationId xmlns:p14="http://schemas.microsoft.com/office/powerpoint/2010/main" val="4166985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Les courbes intensité-durée étudient les caractéristiques du circuit RC nodal juste avant le déclenchement du PA</a:t>
            </a:r>
          </a:p>
        </p:txBody>
      </p:sp>
      <p:sp>
        <p:nvSpPr>
          <p:cNvPr id="4" name="Espace réservé du numéro de diapositive 3"/>
          <p:cNvSpPr>
            <a:spLocks noGrp="1"/>
          </p:cNvSpPr>
          <p:nvPr>
            <p:ph type="sldNum" sz="quarter" idx="5"/>
          </p:nvPr>
        </p:nvSpPr>
        <p:spPr/>
        <p:txBody>
          <a:bodyPr/>
          <a:lstStyle/>
          <a:p>
            <a:fld id="{976860F8-5F99-4445-98AE-8405DB5B999C}" type="slidenum">
              <a:rPr lang="fr-FR" smtClean="0"/>
              <a:t>30</a:t>
            </a:fld>
            <a:endParaRPr lang="fr-FR"/>
          </a:p>
        </p:txBody>
      </p:sp>
    </p:spTree>
    <p:extLst>
      <p:ext uri="{BB962C8B-B14F-4D97-AF65-F5344CB8AC3E}">
        <p14:creationId xmlns:p14="http://schemas.microsoft.com/office/powerpoint/2010/main" val="37108652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6849DDAB-A46C-4943-C19A-D96A192DFD5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B75152F-61A7-3846-AA95-43669FCFAB28}" type="slidenum">
              <a:rPr lang="en-US" altLang="en-US" smtClean="0"/>
              <a:pPr/>
              <a:t>33</a:t>
            </a:fld>
            <a:endParaRPr lang="en-US" altLang="en-US"/>
          </a:p>
        </p:txBody>
      </p:sp>
      <p:sp>
        <p:nvSpPr>
          <p:cNvPr id="26627" name="Rectangle 2">
            <a:extLst>
              <a:ext uri="{FF2B5EF4-FFF2-40B4-BE49-F238E27FC236}">
                <a16:creationId xmlns:a16="http://schemas.microsoft.com/office/drawing/2014/main" id="{7BCF6516-B635-E8B7-5D2A-E965E1E3D8BF}"/>
              </a:ext>
            </a:extLst>
          </p:cNvPr>
          <p:cNvSpPr>
            <a:spLocks noGrp="1" noRot="1" noChangeAspect="1" noChangeArrowheads="1" noTextEdit="1"/>
          </p:cNvSpPr>
          <p:nvPr>
            <p:ph type="sldImg"/>
          </p:nvPr>
        </p:nvSpPr>
        <p:spPr>
          <a:ln/>
        </p:spPr>
      </p:sp>
      <p:sp>
        <p:nvSpPr>
          <p:cNvPr id="26628" name="Rectangle 3">
            <a:extLst>
              <a:ext uri="{FF2B5EF4-FFF2-40B4-BE49-F238E27FC236}">
                <a16:creationId xmlns:a16="http://schemas.microsoft.com/office/drawing/2014/main" id="{E4CFD5C0-BEFF-CF6F-9716-0143E05EAAC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cy-GB" altLang="en-US"/>
              <a:t>In his thesis, he had managed to deduce a remarkable amount about the physiology and ion channel behaviour in human axons by measuring excitability changes in a single motor axon using surface stimulation and recording.  He even inferred the importance of slow potassium channels, before this had been done in animal studies.  However, Joseph’s method of manual estimation of threshold – as a stimulus which excited 3 times out of 5 – seemed hopelessly tedious.  I had therefore built an automatic threshold tracker and used it with Peter Grafe to study activity-dependent excitability changes in demyelinated rat axons.  On his return to Munich with a threshold tracker in 1986, Peter found an old Ortec stimulator in the back of a cupboard and attached it to the threshold tracker and himself. (S)</a:t>
            </a:r>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76860F8-5F99-4445-98AE-8405DB5B999C}" type="slidenum">
              <a:rPr lang="fr-FR" smtClean="0"/>
              <a:t>38</a:t>
            </a:fld>
            <a:endParaRPr lang="fr-FR"/>
          </a:p>
        </p:txBody>
      </p:sp>
    </p:spTree>
    <p:extLst>
      <p:ext uri="{BB962C8B-B14F-4D97-AF65-F5344CB8AC3E}">
        <p14:creationId xmlns:p14="http://schemas.microsoft.com/office/powerpoint/2010/main" val="25632667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76860F8-5F99-4445-98AE-8405DB5B999C}" type="slidenum">
              <a:rPr lang="fr-FR" smtClean="0"/>
              <a:t>39</a:t>
            </a:fld>
            <a:endParaRPr lang="fr-FR"/>
          </a:p>
        </p:txBody>
      </p:sp>
    </p:spTree>
    <p:extLst>
      <p:ext uri="{BB962C8B-B14F-4D97-AF65-F5344CB8AC3E}">
        <p14:creationId xmlns:p14="http://schemas.microsoft.com/office/powerpoint/2010/main" val="17112829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6849DDAB-A46C-4943-C19A-D96A192DFD5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B75152F-61A7-3846-AA95-43669FCFAB28}" type="slidenum">
              <a:rPr lang="en-US" altLang="en-US" smtClean="0"/>
              <a:pPr/>
              <a:t>50</a:t>
            </a:fld>
            <a:endParaRPr lang="en-US" altLang="en-US"/>
          </a:p>
        </p:txBody>
      </p:sp>
      <p:sp>
        <p:nvSpPr>
          <p:cNvPr id="26627" name="Rectangle 2">
            <a:extLst>
              <a:ext uri="{FF2B5EF4-FFF2-40B4-BE49-F238E27FC236}">
                <a16:creationId xmlns:a16="http://schemas.microsoft.com/office/drawing/2014/main" id="{7BCF6516-B635-E8B7-5D2A-E965E1E3D8BF}"/>
              </a:ext>
            </a:extLst>
          </p:cNvPr>
          <p:cNvSpPr>
            <a:spLocks noGrp="1" noRot="1" noChangeAspect="1" noChangeArrowheads="1" noTextEdit="1"/>
          </p:cNvSpPr>
          <p:nvPr>
            <p:ph type="sldImg"/>
          </p:nvPr>
        </p:nvSpPr>
        <p:spPr>
          <a:ln/>
        </p:spPr>
      </p:sp>
      <p:sp>
        <p:nvSpPr>
          <p:cNvPr id="26628" name="Rectangle 3">
            <a:extLst>
              <a:ext uri="{FF2B5EF4-FFF2-40B4-BE49-F238E27FC236}">
                <a16:creationId xmlns:a16="http://schemas.microsoft.com/office/drawing/2014/main" id="{E4CFD5C0-BEFF-CF6F-9716-0143E05EAAC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dirty="0"/>
          </a:p>
        </p:txBody>
      </p:sp>
    </p:spTree>
    <p:extLst>
      <p:ext uri="{BB962C8B-B14F-4D97-AF65-F5344CB8AC3E}">
        <p14:creationId xmlns:p14="http://schemas.microsoft.com/office/powerpoint/2010/main" val="12850575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Ce qui compte c’est la quantité de charges, plus que l’intensité du courant</a:t>
            </a:r>
          </a:p>
        </p:txBody>
      </p:sp>
      <p:sp>
        <p:nvSpPr>
          <p:cNvPr id="4" name="Espace réservé du numéro de diapositive 3"/>
          <p:cNvSpPr>
            <a:spLocks noGrp="1"/>
          </p:cNvSpPr>
          <p:nvPr>
            <p:ph type="sldNum" sz="quarter" idx="5"/>
          </p:nvPr>
        </p:nvSpPr>
        <p:spPr/>
        <p:txBody>
          <a:bodyPr/>
          <a:lstStyle/>
          <a:p>
            <a:fld id="{976860F8-5F99-4445-98AE-8405DB5B999C}" type="slidenum">
              <a:rPr lang="fr-FR" smtClean="0"/>
              <a:t>3</a:t>
            </a:fld>
            <a:endParaRPr lang="fr-FR"/>
          </a:p>
        </p:txBody>
      </p:sp>
    </p:spTree>
    <p:extLst>
      <p:ext uri="{BB962C8B-B14F-4D97-AF65-F5344CB8AC3E}">
        <p14:creationId xmlns:p14="http://schemas.microsoft.com/office/powerpoint/2010/main" val="22225141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L’ENMG conventionnelle nous apprend elle déjà quelque chose sur l’excitabilité axonale ? </a:t>
            </a:r>
          </a:p>
        </p:txBody>
      </p:sp>
      <p:sp>
        <p:nvSpPr>
          <p:cNvPr id="4" name="Espace réservé du numéro de diapositive 3"/>
          <p:cNvSpPr>
            <a:spLocks noGrp="1"/>
          </p:cNvSpPr>
          <p:nvPr>
            <p:ph type="sldNum" sz="quarter" idx="5"/>
          </p:nvPr>
        </p:nvSpPr>
        <p:spPr/>
        <p:txBody>
          <a:bodyPr/>
          <a:lstStyle/>
          <a:p>
            <a:fld id="{976860F8-5F99-4445-98AE-8405DB5B999C}" type="slidenum">
              <a:rPr lang="fr-FR" smtClean="0"/>
              <a:t>4</a:t>
            </a:fld>
            <a:endParaRPr lang="fr-FR"/>
          </a:p>
        </p:txBody>
      </p:sp>
    </p:spTree>
    <p:extLst>
      <p:ext uri="{BB962C8B-B14F-4D97-AF65-F5344CB8AC3E}">
        <p14:creationId xmlns:p14="http://schemas.microsoft.com/office/powerpoint/2010/main" val="4670466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Apporter une 3</a:t>
            </a:r>
            <a:r>
              <a:rPr lang="fr-FR" baseline="30000" dirty="0"/>
              <a:t>ème</a:t>
            </a:r>
            <a:r>
              <a:rPr lang="fr-FR" dirty="0"/>
              <a:t> dimension à l’évaluation de la conduction nerveuse basée depuis plus d’un siècle sur la mesure des VC et de l’amplitude des réponses motrices et sensitives évoquées par une stimulation électrique percutanée</a:t>
            </a:r>
          </a:p>
        </p:txBody>
      </p:sp>
      <p:sp>
        <p:nvSpPr>
          <p:cNvPr id="4" name="Espace réservé du numéro de diapositive 3"/>
          <p:cNvSpPr>
            <a:spLocks noGrp="1"/>
          </p:cNvSpPr>
          <p:nvPr>
            <p:ph type="sldNum" sz="quarter" idx="5"/>
          </p:nvPr>
        </p:nvSpPr>
        <p:spPr/>
        <p:txBody>
          <a:bodyPr/>
          <a:lstStyle/>
          <a:p>
            <a:fld id="{976860F8-5F99-4445-98AE-8405DB5B999C}" type="slidenum">
              <a:rPr lang="fr-FR" smtClean="0"/>
              <a:t>5</a:t>
            </a:fld>
            <a:endParaRPr lang="fr-FR"/>
          </a:p>
        </p:txBody>
      </p:sp>
    </p:spTree>
    <p:extLst>
      <p:ext uri="{BB962C8B-B14F-4D97-AF65-F5344CB8AC3E}">
        <p14:creationId xmlns:p14="http://schemas.microsoft.com/office/powerpoint/2010/main" val="1670791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Apporter une 3</a:t>
            </a:r>
            <a:r>
              <a:rPr lang="fr-FR" baseline="30000" dirty="0"/>
              <a:t>ème</a:t>
            </a:r>
            <a:r>
              <a:rPr lang="fr-FR" dirty="0"/>
              <a:t> dimension à l’évaluation de la conduction nerveuse basée depuis plus d’un siècle sur la mesure des VC et de l’amplitude des réponses motrices et sensitives évoquées par une stimulation électrique percutanée</a:t>
            </a:r>
          </a:p>
        </p:txBody>
      </p:sp>
      <p:sp>
        <p:nvSpPr>
          <p:cNvPr id="4" name="Espace réservé du numéro de diapositive 3"/>
          <p:cNvSpPr>
            <a:spLocks noGrp="1"/>
          </p:cNvSpPr>
          <p:nvPr>
            <p:ph type="sldNum" sz="quarter" idx="5"/>
          </p:nvPr>
        </p:nvSpPr>
        <p:spPr/>
        <p:txBody>
          <a:bodyPr/>
          <a:lstStyle/>
          <a:p>
            <a:fld id="{976860F8-5F99-4445-98AE-8405DB5B999C}" type="slidenum">
              <a:rPr lang="fr-FR" smtClean="0"/>
              <a:t>6</a:t>
            </a:fld>
            <a:endParaRPr lang="fr-FR"/>
          </a:p>
        </p:txBody>
      </p:sp>
    </p:spTree>
    <p:extLst>
      <p:ext uri="{BB962C8B-B14F-4D97-AF65-F5344CB8AC3E}">
        <p14:creationId xmlns:p14="http://schemas.microsoft.com/office/powerpoint/2010/main" val="8098212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Membrane semi-perméable, canaux de fuite, deux équations, pompes Na/k</a:t>
            </a:r>
          </a:p>
        </p:txBody>
      </p:sp>
      <p:sp>
        <p:nvSpPr>
          <p:cNvPr id="4" name="Espace réservé du numéro de diapositive 3"/>
          <p:cNvSpPr>
            <a:spLocks noGrp="1"/>
          </p:cNvSpPr>
          <p:nvPr>
            <p:ph type="sldNum" sz="quarter" idx="5"/>
          </p:nvPr>
        </p:nvSpPr>
        <p:spPr/>
        <p:txBody>
          <a:bodyPr/>
          <a:lstStyle/>
          <a:p>
            <a:fld id="{976860F8-5F99-4445-98AE-8405DB5B999C}" type="slidenum">
              <a:rPr lang="fr-FR" smtClean="0"/>
              <a:t>8</a:t>
            </a:fld>
            <a:endParaRPr lang="fr-FR"/>
          </a:p>
        </p:txBody>
      </p:sp>
    </p:spTree>
    <p:extLst>
      <p:ext uri="{BB962C8B-B14F-4D97-AF65-F5344CB8AC3E}">
        <p14:creationId xmlns:p14="http://schemas.microsoft.com/office/powerpoint/2010/main" val="24344432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0EF129-D0FC-EFD8-D9A6-935152D0F1D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471AF71-9947-2416-8C21-7CD180A2F3D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EFBFA19-15F9-FAC1-DEBF-262D0692A40D}"/>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9F863C77-8322-452B-F1AF-DB9A9B1FF226}"/>
              </a:ext>
            </a:extLst>
          </p:cNvPr>
          <p:cNvSpPr>
            <a:spLocks noGrp="1"/>
          </p:cNvSpPr>
          <p:nvPr>
            <p:ph type="sldNum" sz="quarter" idx="5"/>
          </p:nvPr>
        </p:nvSpPr>
        <p:spPr/>
        <p:txBody>
          <a:bodyPr/>
          <a:lstStyle/>
          <a:p>
            <a:fld id="{976860F8-5F99-4445-98AE-8405DB5B999C}" type="slidenum">
              <a:rPr lang="fr-FR" smtClean="0"/>
              <a:t>9</a:t>
            </a:fld>
            <a:endParaRPr lang="fr-FR"/>
          </a:p>
        </p:txBody>
      </p:sp>
    </p:spTree>
    <p:extLst>
      <p:ext uri="{BB962C8B-B14F-4D97-AF65-F5344CB8AC3E}">
        <p14:creationId xmlns:p14="http://schemas.microsoft.com/office/powerpoint/2010/main" val="30711519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A4DC8B-A173-5878-1BF4-C070DC5CEC3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D50292B-F408-69A7-0D30-42FE7D87857F}"/>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30CF1006-9C25-0306-E327-AD12D3E2E1E6}"/>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73C25BF5-C6E5-0967-4023-325A3462CB78}"/>
              </a:ext>
            </a:extLst>
          </p:cNvPr>
          <p:cNvSpPr>
            <a:spLocks noGrp="1"/>
          </p:cNvSpPr>
          <p:nvPr>
            <p:ph type="sldNum" sz="quarter" idx="5"/>
          </p:nvPr>
        </p:nvSpPr>
        <p:spPr/>
        <p:txBody>
          <a:bodyPr/>
          <a:lstStyle/>
          <a:p>
            <a:fld id="{976860F8-5F99-4445-98AE-8405DB5B999C}" type="slidenum">
              <a:rPr lang="fr-FR" smtClean="0"/>
              <a:t>10</a:t>
            </a:fld>
            <a:endParaRPr lang="fr-FR"/>
          </a:p>
        </p:txBody>
      </p:sp>
    </p:spTree>
    <p:extLst>
      <p:ext uri="{BB962C8B-B14F-4D97-AF65-F5344CB8AC3E}">
        <p14:creationId xmlns:p14="http://schemas.microsoft.com/office/powerpoint/2010/main" val="27526068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76860F8-5F99-4445-98AE-8405DB5B999C}" type="slidenum">
              <a:rPr lang="fr-FR" smtClean="0"/>
              <a:t>11</a:t>
            </a:fld>
            <a:endParaRPr lang="fr-FR"/>
          </a:p>
        </p:txBody>
      </p:sp>
    </p:spTree>
    <p:extLst>
      <p:ext uri="{BB962C8B-B14F-4D97-AF65-F5344CB8AC3E}">
        <p14:creationId xmlns:p14="http://schemas.microsoft.com/office/powerpoint/2010/main" val="28016542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27E24DC7-BC37-384E-A567-B79339D4A96B}" type="datetimeFigureOut">
              <a:rPr lang="fr-FR" smtClean="0"/>
              <a:t>01/11/2025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63A566DC-D919-C246-B32E-ADF6D3446CE9}" type="slidenum">
              <a:rPr lang="fr-FR" smtClean="0"/>
              <a:t>‹N°›</a:t>
            </a:fld>
            <a:endParaRPr lang="fr-FR"/>
          </a:p>
        </p:txBody>
      </p:sp>
    </p:spTree>
    <p:extLst>
      <p:ext uri="{BB962C8B-B14F-4D97-AF65-F5344CB8AC3E}">
        <p14:creationId xmlns:p14="http://schemas.microsoft.com/office/powerpoint/2010/main" val="14000912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27E24DC7-BC37-384E-A567-B79339D4A96B}" type="datetimeFigureOut">
              <a:rPr lang="fr-FR" smtClean="0"/>
              <a:t>01/11/2025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63A566DC-D919-C246-B32E-ADF6D3446CE9}" type="slidenum">
              <a:rPr lang="fr-FR" smtClean="0"/>
              <a:t>‹N°›</a:t>
            </a:fld>
            <a:endParaRPr lang="fr-FR"/>
          </a:p>
        </p:txBody>
      </p:sp>
    </p:spTree>
    <p:extLst>
      <p:ext uri="{BB962C8B-B14F-4D97-AF65-F5344CB8AC3E}">
        <p14:creationId xmlns:p14="http://schemas.microsoft.com/office/powerpoint/2010/main" val="15846216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27E24DC7-BC37-384E-A567-B79339D4A96B}" type="datetimeFigureOut">
              <a:rPr lang="fr-FR" smtClean="0"/>
              <a:t>01/11/2025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63A566DC-D919-C246-B32E-ADF6D3446CE9}" type="slidenum">
              <a:rPr lang="fr-FR" smtClean="0"/>
              <a:t>‹N°›</a:t>
            </a:fld>
            <a:endParaRPr lang="fr-FR"/>
          </a:p>
        </p:txBody>
      </p:sp>
    </p:spTree>
    <p:extLst>
      <p:ext uri="{BB962C8B-B14F-4D97-AF65-F5344CB8AC3E}">
        <p14:creationId xmlns:p14="http://schemas.microsoft.com/office/powerpoint/2010/main" val="39829054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27E24DC7-BC37-384E-A567-B79339D4A96B}" type="datetimeFigureOut">
              <a:rPr lang="fr-FR" smtClean="0"/>
              <a:t>01/11/2025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63A566DC-D919-C246-B32E-ADF6D3446CE9}" type="slidenum">
              <a:rPr lang="fr-FR" smtClean="0"/>
              <a:t>‹N°›</a:t>
            </a:fld>
            <a:endParaRPr lang="fr-FR"/>
          </a:p>
        </p:txBody>
      </p:sp>
    </p:spTree>
    <p:extLst>
      <p:ext uri="{BB962C8B-B14F-4D97-AF65-F5344CB8AC3E}">
        <p14:creationId xmlns:p14="http://schemas.microsoft.com/office/powerpoint/2010/main" val="38133095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27E24DC7-BC37-384E-A567-B79339D4A96B}" type="datetimeFigureOut">
              <a:rPr lang="fr-FR" smtClean="0"/>
              <a:t>01/11/2025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63A566DC-D919-C246-B32E-ADF6D3446CE9}" type="slidenum">
              <a:rPr lang="fr-FR" smtClean="0"/>
              <a:t>‹N°›</a:t>
            </a:fld>
            <a:endParaRPr lang="fr-FR"/>
          </a:p>
        </p:txBody>
      </p:sp>
    </p:spTree>
    <p:extLst>
      <p:ext uri="{BB962C8B-B14F-4D97-AF65-F5344CB8AC3E}">
        <p14:creationId xmlns:p14="http://schemas.microsoft.com/office/powerpoint/2010/main" val="1022799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27E24DC7-BC37-384E-A567-B79339D4A96B}" type="datetimeFigureOut">
              <a:rPr lang="fr-FR" smtClean="0"/>
              <a:t>01/11/2025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63A566DC-D919-C246-B32E-ADF6D3446CE9}" type="slidenum">
              <a:rPr lang="fr-FR" smtClean="0"/>
              <a:t>‹N°›</a:t>
            </a:fld>
            <a:endParaRPr lang="fr-FR"/>
          </a:p>
        </p:txBody>
      </p:sp>
    </p:spTree>
    <p:extLst>
      <p:ext uri="{BB962C8B-B14F-4D97-AF65-F5344CB8AC3E}">
        <p14:creationId xmlns:p14="http://schemas.microsoft.com/office/powerpoint/2010/main" val="15121383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27E24DC7-BC37-384E-A567-B79339D4A96B}" type="datetimeFigureOut">
              <a:rPr lang="fr-FR" smtClean="0"/>
              <a:t>01/11/2025</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63A566DC-D919-C246-B32E-ADF6D3446CE9}" type="slidenum">
              <a:rPr lang="fr-FR" smtClean="0"/>
              <a:t>‹N°›</a:t>
            </a:fld>
            <a:endParaRPr lang="fr-FR"/>
          </a:p>
        </p:txBody>
      </p:sp>
    </p:spTree>
    <p:extLst>
      <p:ext uri="{BB962C8B-B14F-4D97-AF65-F5344CB8AC3E}">
        <p14:creationId xmlns:p14="http://schemas.microsoft.com/office/powerpoint/2010/main" val="2526866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27E24DC7-BC37-384E-A567-B79339D4A96B}" type="datetimeFigureOut">
              <a:rPr lang="fr-FR" smtClean="0"/>
              <a:t>01/11/2025</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63A566DC-D919-C246-B32E-ADF6D3446CE9}" type="slidenum">
              <a:rPr lang="fr-FR" smtClean="0"/>
              <a:t>‹N°›</a:t>
            </a:fld>
            <a:endParaRPr lang="fr-FR"/>
          </a:p>
        </p:txBody>
      </p:sp>
    </p:spTree>
    <p:extLst>
      <p:ext uri="{BB962C8B-B14F-4D97-AF65-F5344CB8AC3E}">
        <p14:creationId xmlns:p14="http://schemas.microsoft.com/office/powerpoint/2010/main" val="29007706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E24DC7-BC37-384E-A567-B79339D4A96B}" type="datetimeFigureOut">
              <a:rPr lang="fr-FR" smtClean="0"/>
              <a:t>01/11/2025</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63A566DC-D919-C246-B32E-ADF6D3446CE9}" type="slidenum">
              <a:rPr lang="fr-FR" smtClean="0"/>
              <a:t>‹N°›</a:t>
            </a:fld>
            <a:endParaRPr lang="fr-FR"/>
          </a:p>
        </p:txBody>
      </p:sp>
    </p:spTree>
    <p:extLst>
      <p:ext uri="{BB962C8B-B14F-4D97-AF65-F5344CB8AC3E}">
        <p14:creationId xmlns:p14="http://schemas.microsoft.com/office/powerpoint/2010/main" val="38367285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27E24DC7-BC37-384E-A567-B79339D4A96B}" type="datetimeFigureOut">
              <a:rPr lang="fr-FR" smtClean="0"/>
              <a:t>01/11/2025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63A566DC-D919-C246-B32E-ADF6D3446CE9}" type="slidenum">
              <a:rPr lang="fr-FR" smtClean="0"/>
              <a:t>‹N°›</a:t>
            </a:fld>
            <a:endParaRPr lang="fr-FR"/>
          </a:p>
        </p:txBody>
      </p:sp>
    </p:spTree>
    <p:extLst>
      <p:ext uri="{BB962C8B-B14F-4D97-AF65-F5344CB8AC3E}">
        <p14:creationId xmlns:p14="http://schemas.microsoft.com/office/powerpoint/2010/main" val="23226204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27E24DC7-BC37-384E-A567-B79339D4A96B}" type="datetimeFigureOut">
              <a:rPr lang="fr-FR" smtClean="0"/>
              <a:t>01/11/2025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63A566DC-D919-C246-B32E-ADF6D3446CE9}" type="slidenum">
              <a:rPr lang="fr-FR" smtClean="0"/>
              <a:t>‹N°›</a:t>
            </a:fld>
            <a:endParaRPr lang="fr-FR"/>
          </a:p>
        </p:txBody>
      </p:sp>
    </p:spTree>
    <p:extLst>
      <p:ext uri="{BB962C8B-B14F-4D97-AF65-F5344CB8AC3E}">
        <p14:creationId xmlns:p14="http://schemas.microsoft.com/office/powerpoint/2010/main" val="776910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DF2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E24DC7-BC37-384E-A567-B79339D4A96B}" type="datetimeFigureOut">
              <a:rPr lang="fr-FR" smtClean="0"/>
              <a:t>01/11/2025</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A566DC-D919-C246-B32E-ADF6D3446CE9}" type="slidenum">
              <a:rPr lang="fr-FR" smtClean="0"/>
              <a:t>‹N°›</a:t>
            </a:fld>
            <a:endParaRPr lang="fr-FR"/>
          </a:p>
        </p:txBody>
      </p:sp>
    </p:spTree>
    <p:extLst>
      <p:ext uri="{BB962C8B-B14F-4D97-AF65-F5344CB8AC3E}">
        <p14:creationId xmlns:p14="http://schemas.microsoft.com/office/powerpoint/2010/main" val="35274792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11.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8" Type="http://schemas.openxmlformats.org/officeDocument/2006/relationships/image" Target="../media/image17.png"/><Relationship Id="rId3" Type="http://schemas.microsoft.com/office/2007/relationships/media" Target="../media/media3.mov"/><Relationship Id="rId7" Type="http://schemas.openxmlformats.org/officeDocument/2006/relationships/image" Target="../media/image16.png"/><Relationship Id="rId2" Type="http://schemas.openxmlformats.org/officeDocument/2006/relationships/video" Target="../media/media2.mov"/><Relationship Id="rId1" Type="http://schemas.microsoft.com/office/2007/relationships/media" Target="../media/media2.mov"/><Relationship Id="rId6" Type="http://schemas.openxmlformats.org/officeDocument/2006/relationships/notesSlide" Target="../notesSlides/notesSlide10.xml"/><Relationship Id="rId5" Type="http://schemas.openxmlformats.org/officeDocument/2006/relationships/slideLayout" Target="../slideLayouts/slideLayout2.xml"/><Relationship Id="rId4" Type="http://schemas.openxmlformats.org/officeDocument/2006/relationships/video" Target="../media/media3.mov"/></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43.tiff"/><Relationship Id="rId4" Type="http://schemas.openxmlformats.org/officeDocument/2006/relationships/image" Target="../media/image42.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2.xml"/><Relationship Id="rId5" Type="http://schemas.openxmlformats.org/officeDocument/2006/relationships/chart" Target="../charts/chart7.xml"/><Relationship Id="rId4" Type="http://schemas.openxmlformats.org/officeDocument/2006/relationships/chart" Target="../charts/chart6.xml"/></Relationships>
</file>

<file path=ppt/slides/_rels/slide44.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46.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0.tiff"/><Relationship Id="rId2" Type="http://schemas.openxmlformats.org/officeDocument/2006/relationships/chart" Target="../charts/chart1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chart" Target="../charts/chart12.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4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3BECE1BA-F256-21C1-0C27-7898D9E4DE3D}"/>
              </a:ext>
            </a:extLst>
          </p:cNvPr>
          <p:cNvSpPr txBox="1"/>
          <p:nvPr/>
        </p:nvSpPr>
        <p:spPr>
          <a:xfrm>
            <a:off x="2872024" y="4955640"/>
            <a:ext cx="3399945" cy="461665"/>
          </a:xfrm>
          <a:prstGeom prst="rect">
            <a:avLst/>
          </a:prstGeom>
          <a:noFill/>
        </p:spPr>
        <p:txBody>
          <a:bodyPr wrap="square">
            <a:spAutoFit/>
          </a:bodyPr>
          <a:lstStyle/>
          <a:p>
            <a:pPr algn="ctr"/>
            <a:r>
              <a:rPr lang="fr-BE" sz="2400" dirty="0">
                <a:solidFill>
                  <a:srgbClr val="3333CC"/>
                </a:solidFill>
                <a:effectLst/>
                <a:latin typeface="ComicSansMS" panose="030F0702030302020204" pitchFamily="66" charset="0"/>
              </a:rPr>
              <a:t>François Wang</a:t>
            </a:r>
          </a:p>
        </p:txBody>
      </p:sp>
      <p:sp>
        <p:nvSpPr>
          <p:cNvPr id="8" name="ZoneTexte 7">
            <a:extLst>
              <a:ext uri="{FF2B5EF4-FFF2-40B4-BE49-F238E27FC236}">
                <a16:creationId xmlns:a16="http://schemas.microsoft.com/office/drawing/2014/main" id="{E232CF4B-36C5-BBC5-CE45-B3708EAA90C3}"/>
              </a:ext>
            </a:extLst>
          </p:cNvPr>
          <p:cNvSpPr txBox="1"/>
          <p:nvPr/>
        </p:nvSpPr>
        <p:spPr>
          <a:xfrm>
            <a:off x="1329782" y="5633849"/>
            <a:ext cx="6484435" cy="830997"/>
          </a:xfrm>
          <a:prstGeom prst="rect">
            <a:avLst/>
          </a:prstGeom>
          <a:noFill/>
        </p:spPr>
        <p:txBody>
          <a:bodyPr wrap="square">
            <a:spAutoFit/>
          </a:bodyPr>
          <a:lstStyle/>
          <a:p>
            <a:pPr algn="ctr"/>
            <a:r>
              <a:rPr lang="fr-BE" sz="2400" dirty="0">
                <a:effectLst/>
                <a:latin typeface="ComicSansMS" panose="030F0702030302020204" pitchFamily="66" charset="0"/>
              </a:rPr>
              <a:t>Département de Neurophysiologie clinique CHU, Liège </a:t>
            </a:r>
            <a:endParaRPr lang="fr-BE" sz="2400" dirty="0">
              <a:effectLst/>
            </a:endParaRPr>
          </a:p>
        </p:txBody>
      </p:sp>
      <p:sp>
        <p:nvSpPr>
          <p:cNvPr id="9" name="Rectangle : coins arrondis 8">
            <a:extLst>
              <a:ext uri="{FF2B5EF4-FFF2-40B4-BE49-F238E27FC236}">
                <a16:creationId xmlns:a16="http://schemas.microsoft.com/office/drawing/2014/main" id="{A9FB5D81-E899-95B0-6F31-2C0FE77A0C67}"/>
              </a:ext>
            </a:extLst>
          </p:cNvPr>
          <p:cNvSpPr/>
          <p:nvPr/>
        </p:nvSpPr>
        <p:spPr>
          <a:xfrm>
            <a:off x="1115122" y="2180926"/>
            <a:ext cx="6869151" cy="124807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a:extLst>
              <a:ext uri="{FF2B5EF4-FFF2-40B4-BE49-F238E27FC236}">
                <a16:creationId xmlns:a16="http://schemas.microsoft.com/office/drawing/2014/main" id="{C80C8944-B054-DF34-6746-50E758965D0B}"/>
              </a:ext>
            </a:extLst>
          </p:cNvPr>
          <p:cNvSpPr txBox="1"/>
          <p:nvPr/>
        </p:nvSpPr>
        <p:spPr>
          <a:xfrm>
            <a:off x="610312" y="907158"/>
            <a:ext cx="7923371" cy="1569660"/>
          </a:xfrm>
          <a:prstGeom prst="rect">
            <a:avLst/>
          </a:prstGeom>
          <a:noFill/>
        </p:spPr>
        <p:txBody>
          <a:bodyPr wrap="square">
            <a:spAutoFit/>
          </a:bodyPr>
          <a:lstStyle/>
          <a:p>
            <a:pPr algn="ctr"/>
            <a:r>
              <a:rPr lang="fr-BE" sz="3200" dirty="0">
                <a:solidFill>
                  <a:srgbClr val="FF0000"/>
                </a:solidFill>
                <a:latin typeface="ComicSansMS" panose="030F0702030302020204" pitchFamily="66" charset="0"/>
              </a:rPr>
              <a:t>D.U. "Explorations </a:t>
            </a:r>
            <a:br>
              <a:rPr lang="fr-BE" sz="3200" dirty="0">
                <a:solidFill>
                  <a:srgbClr val="FF0000"/>
                </a:solidFill>
                <a:latin typeface="ComicSansMS" panose="030F0702030302020204" pitchFamily="66" charset="0"/>
              </a:rPr>
            </a:br>
            <a:r>
              <a:rPr lang="fr-BE" sz="3200" dirty="0">
                <a:solidFill>
                  <a:srgbClr val="FF0000"/>
                </a:solidFill>
                <a:latin typeface="ComicSansMS" panose="030F0702030302020204" pitchFamily="66" charset="0"/>
              </a:rPr>
              <a:t>neurophysiologiques cliniques" </a:t>
            </a:r>
          </a:p>
          <a:p>
            <a:pPr algn="ctr"/>
            <a:r>
              <a:rPr lang="fr-BE" sz="3200" dirty="0">
                <a:solidFill>
                  <a:srgbClr val="FF0000"/>
                </a:solidFill>
                <a:latin typeface="ComicSansMS" panose="030F0702030302020204" pitchFamily="66" charset="0"/>
              </a:rPr>
              <a:t> </a:t>
            </a:r>
          </a:p>
        </p:txBody>
      </p:sp>
      <p:sp>
        <p:nvSpPr>
          <p:cNvPr id="3" name="ZoneTexte 2">
            <a:extLst>
              <a:ext uri="{FF2B5EF4-FFF2-40B4-BE49-F238E27FC236}">
                <a16:creationId xmlns:a16="http://schemas.microsoft.com/office/drawing/2014/main" id="{97A64FBC-A5A3-CC10-11B7-98891207561B}"/>
              </a:ext>
            </a:extLst>
          </p:cNvPr>
          <p:cNvSpPr txBox="1"/>
          <p:nvPr/>
        </p:nvSpPr>
        <p:spPr>
          <a:xfrm>
            <a:off x="1329782" y="2526340"/>
            <a:ext cx="6484435" cy="584775"/>
          </a:xfrm>
          <a:prstGeom prst="rect">
            <a:avLst/>
          </a:prstGeom>
          <a:noFill/>
        </p:spPr>
        <p:txBody>
          <a:bodyPr wrap="square">
            <a:spAutoFit/>
          </a:bodyPr>
          <a:lstStyle/>
          <a:p>
            <a:pPr algn="ctr" defTabSz="914400" eaLnBrk="0" fontAlgn="base" hangingPunct="0">
              <a:spcBef>
                <a:spcPct val="0"/>
              </a:spcBef>
              <a:spcAft>
                <a:spcPct val="0"/>
              </a:spcAft>
            </a:pPr>
            <a:r>
              <a:rPr lang="fr-BE" sz="3200" cap="all" dirty="0">
                <a:solidFill>
                  <a:srgbClr val="3333CC"/>
                </a:solidFill>
                <a:latin typeface="ComicSansMS" panose="030F0702030302020204" pitchFamily="66" charset="0"/>
              </a:rPr>
              <a:t>é</a:t>
            </a:r>
            <a:r>
              <a:rPr lang="fr-BE" sz="3200" dirty="0">
                <a:solidFill>
                  <a:srgbClr val="3333CC"/>
                </a:solidFill>
                <a:latin typeface="ComicSansMS" panose="030F0702030302020204" pitchFamily="66" charset="0"/>
              </a:rPr>
              <a:t>tude de l’excitabilité́ nerveuse</a:t>
            </a:r>
          </a:p>
        </p:txBody>
      </p:sp>
      <p:pic>
        <p:nvPicPr>
          <p:cNvPr id="12" name="Image 11">
            <a:extLst>
              <a:ext uri="{FF2B5EF4-FFF2-40B4-BE49-F238E27FC236}">
                <a16:creationId xmlns:a16="http://schemas.microsoft.com/office/drawing/2014/main" id="{31D8C25F-682E-7BBF-3ED9-C80F1DD3D433}"/>
              </a:ext>
            </a:extLst>
          </p:cNvPr>
          <p:cNvPicPr>
            <a:picLocks noChangeAspect="1"/>
          </p:cNvPicPr>
          <p:nvPr/>
        </p:nvPicPr>
        <p:blipFill>
          <a:blip r:embed="rId2"/>
          <a:stretch>
            <a:fillRect/>
          </a:stretch>
        </p:blipFill>
        <p:spPr>
          <a:xfrm>
            <a:off x="190919" y="247606"/>
            <a:ext cx="1698171" cy="680701"/>
          </a:xfrm>
          <a:prstGeom prst="rect">
            <a:avLst/>
          </a:prstGeom>
        </p:spPr>
      </p:pic>
      <p:pic>
        <p:nvPicPr>
          <p:cNvPr id="2" name="Picture 12">
            <a:extLst>
              <a:ext uri="{FF2B5EF4-FFF2-40B4-BE49-F238E27FC236}">
                <a16:creationId xmlns:a16="http://schemas.microsoft.com/office/drawing/2014/main" id="{27AB671E-BA20-C74C-E878-942FF0B5CC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3810" y="3494525"/>
            <a:ext cx="2536371" cy="13955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Image 4">
            <a:extLst>
              <a:ext uri="{FF2B5EF4-FFF2-40B4-BE49-F238E27FC236}">
                <a16:creationId xmlns:a16="http://schemas.microsoft.com/office/drawing/2014/main" id="{16FB145C-C2AA-DFFA-16DF-1E31004AC449}"/>
              </a:ext>
            </a:extLst>
          </p:cNvPr>
          <p:cNvPicPr>
            <a:picLocks noChangeAspect="1"/>
          </p:cNvPicPr>
          <p:nvPr/>
        </p:nvPicPr>
        <p:blipFill>
          <a:blip r:embed="rId4"/>
          <a:stretch>
            <a:fillRect/>
          </a:stretch>
        </p:blipFill>
        <p:spPr>
          <a:xfrm>
            <a:off x="7652658" y="3895190"/>
            <a:ext cx="1219200" cy="2120900"/>
          </a:xfrm>
          <a:prstGeom prst="rect">
            <a:avLst/>
          </a:prstGeom>
        </p:spPr>
      </p:pic>
    </p:spTree>
    <p:extLst>
      <p:ext uri="{BB962C8B-B14F-4D97-AF65-F5344CB8AC3E}">
        <p14:creationId xmlns:p14="http://schemas.microsoft.com/office/powerpoint/2010/main" val="14280962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6A28EB-9BCF-17F6-E999-6728B456A3CC}"/>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E6E33CF8-E8F6-C74E-4300-C5F2DE80D7FB}"/>
              </a:ext>
            </a:extLst>
          </p:cNvPr>
          <p:cNvSpPr txBox="1"/>
          <p:nvPr/>
        </p:nvSpPr>
        <p:spPr>
          <a:xfrm>
            <a:off x="355319" y="3917915"/>
            <a:ext cx="5880228" cy="2769989"/>
          </a:xfrm>
          <a:prstGeom prst="rect">
            <a:avLst/>
          </a:prstGeom>
          <a:noFill/>
        </p:spPr>
        <p:txBody>
          <a:bodyPr wrap="square">
            <a:spAutoFit/>
          </a:bodyPr>
          <a:lstStyle/>
          <a:p>
            <a:r>
              <a:rPr lang="fr-BE" b="1" dirty="0">
                <a:solidFill>
                  <a:srgbClr val="FF0000"/>
                </a:solidFill>
              </a:rPr>
              <a:t>Équation</a:t>
            </a:r>
            <a:r>
              <a:rPr lang="fr-FR" b="1" dirty="0">
                <a:solidFill>
                  <a:srgbClr val="FF0000"/>
                </a:solidFill>
              </a:rPr>
              <a:t> de Goldman-Hodgkin-Katz</a:t>
            </a:r>
          </a:p>
          <a:p>
            <a:endParaRPr lang="fr-FR" dirty="0"/>
          </a:p>
          <a:p>
            <a:r>
              <a:rPr lang="fr-FR" dirty="0">
                <a:highlight>
                  <a:srgbClr val="FFFF00"/>
                </a:highlight>
              </a:rPr>
              <a:t>                          </a:t>
            </a:r>
            <a:r>
              <a:rPr lang="fr-FR" b="1" dirty="0">
                <a:highlight>
                  <a:srgbClr val="FFFF00"/>
                </a:highlight>
              </a:rPr>
              <a:t>P</a:t>
            </a:r>
            <a:r>
              <a:rPr lang="fr-FR" b="1" baseline="-25000" dirty="0">
                <a:highlight>
                  <a:srgbClr val="FFFF00"/>
                </a:highlight>
              </a:rPr>
              <a:t>k</a:t>
            </a:r>
            <a:r>
              <a:rPr lang="fr-FR" sz="1100" b="1" dirty="0">
                <a:highlight>
                  <a:srgbClr val="FFFF00"/>
                </a:highlight>
              </a:rPr>
              <a:t>+</a:t>
            </a:r>
            <a:r>
              <a:rPr lang="fr-FR" b="1" dirty="0">
                <a:highlight>
                  <a:srgbClr val="FFFF00"/>
                </a:highlight>
              </a:rPr>
              <a:t>[K</a:t>
            </a:r>
            <a:r>
              <a:rPr lang="fr-FR" b="1" baseline="30000" dirty="0">
                <a:highlight>
                  <a:srgbClr val="FFFF00"/>
                </a:highlight>
              </a:rPr>
              <a:t>+</a:t>
            </a:r>
            <a:r>
              <a:rPr lang="fr-FR" b="1" dirty="0">
                <a:highlight>
                  <a:srgbClr val="FFFF00"/>
                </a:highlight>
              </a:rPr>
              <a:t>]</a:t>
            </a:r>
            <a:r>
              <a:rPr lang="fr-FR" b="1" baseline="-25000" dirty="0" err="1">
                <a:highlight>
                  <a:srgbClr val="FFFF00"/>
                </a:highlight>
              </a:rPr>
              <a:t>ext</a:t>
            </a:r>
            <a:r>
              <a:rPr lang="fr-FR" b="1" baseline="-25000" dirty="0">
                <a:highlight>
                  <a:srgbClr val="FFFF00"/>
                </a:highlight>
              </a:rPr>
              <a:t> </a:t>
            </a:r>
            <a:r>
              <a:rPr lang="fr-FR" b="1" dirty="0">
                <a:highlight>
                  <a:srgbClr val="FFFF00"/>
                </a:highlight>
              </a:rPr>
              <a:t>+ </a:t>
            </a:r>
            <a:r>
              <a:rPr lang="fr-FR" b="1" dirty="0" err="1">
                <a:highlight>
                  <a:srgbClr val="FFFF00"/>
                </a:highlight>
              </a:rPr>
              <a:t>P</a:t>
            </a:r>
            <a:r>
              <a:rPr lang="fr-FR" b="1" baseline="-25000" dirty="0" err="1">
                <a:highlight>
                  <a:srgbClr val="FFFF00"/>
                </a:highlight>
              </a:rPr>
              <a:t>Na</a:t>
            </a:r>
            <a:r>
              <a:rPr lang="fr-FR" sz="1100" b="1" dirty="0">
                <a:highlight>
                  <a:srgbClr val="FFFF00"/>
                </a:highlight>
              </a:rPr>
              <a:t>+</a:t>
            </a:r>
            <a:r>
              <a:rPr lang="fr-FR" b="1" dirty="0">
                <a:highlight>
                  <a:srgbClr val="FFFF00"/>
                </a:highlight>
              </a:rPr>
              <a:t> [Na</a:t>
            </a:r>
            <a:r>
              <a:rPr lang="fr-FR" b="1" baseline="30000" dirty="0">
                <a:highlight>
                  <a:srgbClr val="FFFF00"/>
                </a:highlight>
              </a:rPr>
              <a:t>+</a:t>
            </a:r>
            <a:r>
              <a:rPr lang="fr-FR" b="1" dirty="0">
                <a:highlight>
                  <a:srgbClr val="FFFF00"/>
                </a:highlight>
              </a:rPr>
              <a:t>]</a:t>
            </a:r>
            <a:r>
              <a:rPr lang="fr-FR" b="1" baseline="-25000" dirty="0" err="1">
                <a:highlight>
                  <a:srgbClr val="FFFF00"/>
                </a:highlight>
              </a:rPr>
              <a:t>ext</a:t>
            </a:r>
            <a:r>
              <a:rPr lang="fr-FR" b="1" dirty="0">
                <a:highlight>
                  <a:srgbClr val="FFFF00"/>
                </a:highlight>
              </a:rPr>
              <a:t> </a:t>
            </a:r>
            <a:r>
              <a:rPr lang="fr-FR" dirty="0">
                <a:highlight>
                  <a:srgbClr val="FFFF00"/>
                </a:highlight>
              </a:rPr>
              <a:t>+ </a:t>
            </a:r>
            <a:r>
              <a:rPr lang="fr-FR" dirty="0" err="1">
                <a:highlight>
                  <a:srgbClr val="FFFF00"/>
                </a:highlight>
              </a:rPr>
              <a:t>P</a:t>
            </a:r>
            <a:r>
              <a:rPr lang="fr-FR" baseline="-25000" dirty="0" err="1">
                <a:highlight>
                  <a:srgbClr val="FFFF00"/>
                </a:highlight>
              </a:rPr>
              <a:t>Cl</a:t>
            </a:r>
            <a:r>
              <a:rPr lang="fr-FR" sz="1100" dirty="0">
                <a:highlight>
                  <a:srgbClr val="FFFF00"/>
                </a:highlight>
              </a:rPr>
              <a:t>-</a:t>
            </a:r>
            <a:r>
              <a:rPr lang="fr-FR" dirty="0">
                <a:highlight>
                  <a:srgbClr val="FFFF00"/>
                </a:highlight>
              </a:rPr>
              <a:t>[Cl</a:t>
            </a:r>
            <a:r>
              <a:rPr lang="fr-FR" baseline="30000" dirty="0">
                <a:highlight>
                  <a:srgbClr val="FFFF00"/>
                </a:highlight>
              </a:rPr>
              <a:t>-</a:t>
            </a:r>
            <a:r>
              <a:rPr lang="fr-FR" dirty="0">
                <a:highlight>
                  <a:srgbClr val="FFFF00"/>
                </a:highlight>
              </a:rPr>
              <a:t>]</a:t>
            </a:r>
            <a:r>
              <a:rPr lang="fr-FR" baseline="-25000" dirty="0" err="1">
                <a:highlight>
                  <a:srgbClr val="FFFF00"/>
                </a:highlight>
              </a:rPr>
              <a:t>int</a:t>
            </a:r>
            <a:r>
              <a:rPr lang="fr-FR" dirty="0">
                <a:highlight>
                  <a:srgbClr val="FFFF00"/>
                </a:highlight>
              </a:rPr>
              <a:t> </a:t>
            </a:r>
          </a:p>
          <a:p>
            <a:r>
              <a:rPr lang="fr-FR" b="1" dirty="0" err="1">
                <a:highlight>
                  <a:srgbClr val="FFFF00"/>
                </a:highlight>
              </a:rPr>
              <a:t>V</a:t>
            </a:r>
            <a:r>
              <a:rPr lang="fr-FR" b="1" baseline="-25000" dirty="0" err="1">
                <a:highlight>
                  <a:srgbClr val="FFFF00"/>
                </a:highlight>
              </a:rPr>
              <a:t>m</a:t>
            </a:r>
            <a:r>
              <a:rPr lang="fr-FR" b="1" baseline="-25000" dirty="0">
                <a:highlight>
                  <a:srgbClr val="FFFF00"/>
                </a:highlight>
              </a:rPr>
              <a:t>  </a:t>
            </a:r>
            <a:r>
              <a:rPr lang="fr-FR" b="1" dirty="0">
                <a:highlight>
                  <a:srgbClr val="FFFF00"/>
                </a:highlight>
              </a:rPr>
              <a:t>= RT/F . ln                                                                 </a:t>
            </a:r>
            <a:r>
              <a:rPr lang="fr-FR" dirty="0">
                <a:highlight>
                  <a:srgbClr val="FFFF00"/>
                </a:highlight>
              </a:rPr>
              <a:t>= - 70 mV</a:t>
            </a:r>
            <a:endParaRPr lang="fr-FR" baseline="-25000" dirty="0">
              <a:highlight>
                <a:srgbClr val="FFFF00"/>
              </a:highlight>
            </a:endParaRPr>
          </a:p>
          <a:p>
            <a:r>
              <a:rPr lang="fr-FR" dirty="0">
                <a:highlight>
                  <a:srgbClr val="FFFF00"/>
                </a:highlight>
              </a:rPr>
              <a:t>                          </a:t>
            </a:r>
            <a:r>
              <a:rPr lang="fr-FR" b="1" dirty="0">
                <a:highlight>
                  <a:srgbClr val="FFFF00"/>
                </a:highlight>
              </a:rPr>
              <a:t>P</a:t>
            </a:r>
            <a:r>
              <a:rPr lang="fr-FR" b="1" baseline="-25000" dirty="0">
                <a:highlight>
                  <a:srgbClr val="FFFF00"/>
                </a:highlight>
              </a:rPr>
              <a:t>k</a:t>
            </a:r>
            <a:r>
              <a:rPr lang="fr-FR" sz="1100" b="1" dirty="0">
                <a:highlight>
                  <a:srgbClr val="FFFF00"/>
                </a:highlight>
              </a:rPr>
              <a:t>+</a:t>
            </a:r>
            <a:r>
              <a:rPr lang="fr-FR" b="1" dirty="0">
                <a:highlight>
                  <a:srgbClr val="FFFF00"/>
                </a:highlight>
              </a:rPr>
              <a:t>[K</a:t>
            </a:r>
            <a:r>
              <a:rPr lang="fr-FR" b="1" baseline="30000" dirty="0">
                <a:highlight>
                  <a:srgbClr val="FFFF00"/>
                </a:highlight>
              </a:rPr>
              <a:t>+</a:t>
            </a:r>
            <a:r>
              <a:rPr lang="fr-FR" b="1" dirty="0">
                <a:highlight>
                  <a:srgbClr val="FFFF00"/>
                </a:highlight>
              </a:rPr>
              <a:t>]</a:t>
            </a:r>
            <a:r>
              <a:rPr lang="fr-FR" b="1" baseline="-25000" dirty="0" err="1">
                <a:highlight>
                  <a:srgbClr val="FFFF00"/>
                </a:highlight>
              </a:rPr>
              <a:t>int</a:t>
            </a:r>
            <a:r>
              <a:rPr lang="fr-FR" b="1" baseline="-25000" dirty="0">
                <a:highlight>
                  <a:srgbClr val="FFFF00"/>
                </a:highlight>
              </a:rPr>
              <a:t> </a:t>
            </a:r>
            <a:r>
              <a:rPr lang="fr-FR" b="1" dirty="0">
                <a:highlight>
                  <a:srgbClr val="FFFF00"/>
                </a:highlight>
              </a:rPr>
              <a:t> + </a:t>
            </a:r>
            <a:r>
              <a:rPr lang="fr-FR" b="1" dirty="0" err="1">
                <a:highlight>
                  <a:srgbClr val="FFFF00"/>
                </a:highlight>
              </a:rPr>
              <a:t>P</a:t>
            </a:r>
            <a:r>
              <a:rPr lang="fr-FR" b="1" baseline="-25000" dirty="0" err="1">
                <a:highlight>
                  <a:srgbClr val="FFFF00"/>
                </a:highlight>
              </a:rPr>
              <a:t>Na</a:t>
            </a:r>
            <a:r>
              <a:rPr lang="fr-FR" sz="1100" b="1" dirty="0">
                <a:highlight>
                  <a:srgbClr val="FFFF00"/>
                </a:highlight>
              </a:rPr>
              <a:t>+</a:t>
            </a:r>
            <a:r>
              <a:rPr lang="fr-FR" b="1" dirty="0">
                <a:highlight>
                  <a:srgbClr val="FFFF00"/>
                </a:highlight>
              </a:rPr>
              <a:t> [Na</a:t>
            </a:r>
            <a:r>
              <a:rPr lang="fr-FR" b="1" baseline="30000" dirty="0">
                <a:highlight>
                  <a:srgbClr val="FFFF00"/>
                </a:highlight>
              </a:rPr>
              <a:t>+</a:t>
            </a:r>
            <a:r>
              <a:rPr lang="fr-FR" b="1" dirty="0">
                <a:highlight>
                  <a:srgbClr val="FFFF00"/>
                </a:highlight>
              </a:rPr>
              <a:t>]</a:t>
            </a:r>
            <a:r>
              <a:rPr lang="fr-FR" b="1" baseline="-25000" dirty="0" err="1">
                <a:highlight>
                  <a:srgbClr val="FFFF00"/>
                </a:highlight>
              </a:rPr>
              <a:t>int</a:t>
            </a:r>
            <a:r>
              <a:rPr lang="fr-FR" b="1" dirty="0">
                <a:highlight>
                  <a:srgbClr val="FFFF00"/>
                </a:highlight>
              </a:rPr>
              <a:t> </a:t>
            </a:r>
            <a:r>
              <a:rPr lang="fr-FR" dirty="0">
                <a:highlight>
                  <a:srgbClr val="FFFF00"/>
                </a:highlight>
              </a:rPr>
              <a:t>+ </a:t>
            </a:r>
            <a:r>
              <a:rPr lang="fr-FR" dirty="0" err="1">
                <a:highlight>
                  <a:srgbClr val="FFFF00"/>
                </a:highlight>
              </a:rPr>
              <a:t>P</a:t>
            </a:r>
            <a:r>
              <a:rPr lang="fr-FR" baseline="-25000" dirty="0" err="1">
                <a:highlight>
                  <a:srgbClr val="FFFF00"/>
                </a:highlight>
              </a:rPr>
              <a:t>Cl</a:t>
            </a:r>
            <a:r>
              <a:rPr lang="fr-FR" sz="1100" dirty="0">
                <a:highlight>
                  <a:srgbClr val="FFFF00"/>
                </a:highlight>
              </a:rPr>
              <a:t>-</a:t>
            </a:r>
            <a:r>
              <a:rPr lang="fr-FR" dirty="0">
                <a:highlight>
                  <a:srgbClr val="FFFF00"/>
                </a:highlight>
              </a:rPr>
              <a:t>[Cl</a:t>
            </a:r>
            <a:r>
              <a:rPr lang="fr-FR" baseline="30000" dirty="0">
                <a:highlight>
                  <a:srgbClr val="FFFF00"/>
                </a:highlight>
              </a:rPr>
              <a:t>-</a:t>
            </a:r>
            <a:r>
              <a:rPr lang="fr-FR" dirty="0">
                <a:highlight>
                  <a:srgbClr val="FFFF00"/>
                </a:highlight>
              </a:rPr>
              <a:t>]</a:t>
            </a:r>
            <a:r>
              <a:rPr lang="fr-FR" baseline="-25000" dirty="0" err="1">
                <a:highlight>
                  <a:srgbClr val="FFFF00"/>
                </a:highlight>
              </a:rPr>
              <a:t>ext</a:t>
            </a:r>
            <a:r>
              <a:rPr lang="fr-FR" dirty="0">
                <a:highlight>
                  <a:srgbClr val="FFFF00"/>
                </a:highlight>
              </a:rPr>
              <a:t> </a:t>
            </a:r>
          </a:p>
          <a:p>
            <a:endParaRPr lang="fr-FR" baseline="-25000" dirty="0"/>
          </a:p>
          <a:p>
            <a:endParaRPr lang="fr-FR" dirty="0"/>
          </a:p>
          <a:p>
            <a:r>
              <a:rPr lang="fr-FR" dirty="0"/>
              <a:t> 			     </a:t>
            </a:r>
            <a:r>
              <a:rPr lang="fr-FR" b="1" dirty="0"/>
              <a:t>P</a:t>
            </a:r>
            <a:r>
              <a:rPr lang="fr-FR" b="1" baseline="-25000" dirty="0"/>
              <a:t>k</a:t>
            </a:r>
            <a:r>
              <a:rPr lang="fr-FR" sz="1100" b="1" dirty="0"/>
              <a:t>+</a:t>
            </a:r>
            <a:r>
              <a:rPr lang="fr-FR" b="1" dirty="0"/>
              <a:t>[K</a:t>
            </a:r>
            <a:r>
              <a:rPr lang="fr-FR" b="1" baseline="30000" dirty="0"/>
              <a:t>+</a:t>
            </a:r>
            <a:r>
              <a:rPr lang="fr-FR" b="1" dirty="0"/>
              <a:t>]</a:t>
            </a:r>
            <a:r>
              <a:rPr lang="fr-FR" b="1" baseline="-25000" dirty="0" err="1"/>
              <a:t>ext</a:t>
            </a:r>
            <a:r>
              <a:rPr lang="fr-FR" b="1" baseline="-25000" dirty="0"/>
              <a:t> </a:t>
            </a:r>
            <a:r>
              <a:rPr lang="fr-FR" b="1" dirty="0"/>
              <a:t>+ </a:t>
            </a:r>
            <a:r>
              <a:rPr lang="fr-FR" b="1" dirty="0" err="1"/>
              <a:t>P</a:t>
            </a:r>
            <a:r>
              <a:rPr lang="fr-FR" b="1" baseline="-25000" dirty="0" err="1"/>
              <a:t>Na</a:t>
            </a:r>
            <a:r>
              <a:rPr lang="fr-FR" sz="1100" b="1" dirty="0"/>
              <a:t>+</a:t>
            </a:r>
            <a:r>
              <a:rPr lang="fr-FR" b="1" dirty="0"/>
              <a:t> [Na</a:t>
            </a:r>
            <a:r>
              <a:rPr lang="fr-FR" b="1" baseline="30000" dirty="0"/>
              <a:t>+</a:t>
            </a:r>
            <a:r>
              <a:rPr lang="fr-FR" b="1" dirty="0"/>
              <a:t>]</a:t>
            </a:r>
            <a:r>
              <a:rPr lang="fr-FR" b="1" baseline="-25000" dirty="0" err="1"/>
              <a:t>ext</a:t>
            </a:r>
            <a:r>
              <a:rPr lang="fr-FR" b="1" dirty="0"/>
              <a:t> </a:t>
            </a:r>
            <a:r>
              <a:rPr lang="fr-FR" dirty="0"/>
              <a:t>+ </a:t>
            </a:r>
            <a:r>
              <a:rPr lang="fr-FR" dirty="0" err="1"/>
              <a:t>P</a:t>
            </a:r>
            <a:r>
              <a:rPr lang="fr-FR" baseline="-25000" dirty="0" err="1"/>
              <a:t>Cl</a:t>
            </a:r>
            <a:r>
              <a:rPr lang="fr-FR" sz="1100" dirty="0"/>
              <a:t>-</a:t>
            </a:r>
            <a:r>
              <a:rPr lang="fr-FR" dirty="0"/>
              <a:t>[Cl</a:t>
            </a:r>
            <a:r>
              <a:rPr lang="fr-FR" baseline="30000" dirty="0"/>
              <a:t>-</a:t>
            </a:r>
            <a:r>
              <a:rPr lang="fr-FR" dirty="0"/>
              <a:t>]</a:t>
            </a:r>
            <a:r>
              <a:rPr lang="fr-FR" baseline="-25000" dirty="0" err="1"/>
              <a:t>int</a:t>
            </a:r>
            <a:r>
              <a:rPr lang="fr-FR" dirty="0"/>
              <a:t> </a:t>
            </a:r>
          </a:p>
          <a:p>
            <a:r>
              <a:rPr lang="fr-FR" b="1" dirty="0" err="1"/>
              <a:t>V</a:t>
            </a:r>
            <a:r>
              <a:rPr lang="fr-FR" b="1" baseline="-25000" dirty="0" err="1"/>
              <a:t>m</a:t>
            </a:r>
            <a:r>
              <a:rPr lang="fr-FR" b="1" baseline="-25000" dirty="0"/>
              <a:t>  </a:t>
            </a:r>
            <a:r>
              <a:rPr lang="fr-FR" b="1" dirty="0"/>
              <a:t>= 61,5 . Log</a:t>
            </a:r>
            <a:r>
              <a:rPr lang="fr-FR" b="1" baseline="-25000" dirty="0"/>
              <a:t>10 </a:t>
            </a:r>
            <a:r>
              <a:rPr lang="fr-FR" b="1" dirty="0"/>
              <a:t> </a:t>
            </a:r>
            <a:r>
              <a:rPr lang="fr-FR" dirty="0"/>
              <a:t>                                                              </a:t>
            </a:r>
            <a:endParaRPr lang="fr-FR" baseline="-25000" dirty="0"/>
          </a:p>
          <a:p>
            <a:r>
              <a:rPr lang="fr-FR" dirty="0"/>
              <a:t>                               </a:t>
            </a:r>
            <a:r>
              <a:rPr lang="fr-FR" b="1" dirty="0"/>
              <a:t>P</a:t>
            </a:r>
            <a:r>
              <a:rPr lang="fr-FR" b="1" baseline="-25000" dirty="0"/>
              <a:t>k</a:t>
            </a:r>
            <a:r>
              <a:rPr lang="fr-FR" sz="1100" b="1" dirty="0"/>
              <a:t>+</a:t>
            </a:r>
            <a:r>
              <a:rPr lang="fr-FR" b="1" dirty="0"/>
              <a:t>[K</a:t>
            </a:r>
            <a:r>
              <a:rPr lang="fr-FR" b="1" baseline="30000" dirty="0"/>
              <a:t>+</a:t>
            </a:r>
            <a:r>
              <a:rPr lang="fr-FR" b="1" dirty="0"/>
              <a:t>]</a:t>
            </a:r>
            <a:r>
              <a:rPr lang="fr-FR" b="1" baseline="-25000" dirty="0" err="1"/>
              <a:t>int</a:t>
            </a:r>
            <a:r>
              <a:rPr lang="fr-FR" b="1" baseline="-25000" dirty="0"/>
              <a:t>  </a:t>
            </a:r>
            <a:r>
              <a:rPr lang="fr-FR" b="1" dirty="0"/>
              <a:t>+ </a:t>
            </a:r>
            <a:r>
              <a:rPr lang="fr-FR" b="1" dirty="0" err="1"/>
              <a:t>P</a:t>
            </a:r>
            <a:r>
              <a:rPr lang="fr-FR" b="1" baseline="-25000" dirty="0" err="1"/>
              <a:t>Na</a:t>
            </a:r>
            <a:r>
              <a:rPr lang="fr-FR" sz="1100" b="1" dirty="0"/>
              <a:t>+</a:t>
            </a:r>
            <a:r>
              <a:rPr lang="fr-FR" b="1" dirty="0"/>
              <a:t> [Na</a:t>
            </a:r>
            <a:r>
              <a:rPr lang="fr-FR" b="1" baseline="30000" dirty="0"/>
              <a:t>+</a:t>
            </a:r>
            <a:r>
              <a:rPr lang="fr-FR" b="1" dirty="0"/>
              <a:t>]</a:t>
            </a:r>
            <a:r>
              <a:rPr lang="fr-FR" b="1" baseline="-25000" dirty="0" err="1"/>
              <a:t>int</a:t>
            </a:r>
            <a:r>
              <a:rPr lang="fr-FR" b="1" dirty="0"/>
              <a:t> </a:t>
            </a:r>
            <a:r>
              <a:rPr lang="fr-FR" dirty="0"/>
              <a:t>+ </a:t>
            </a:r>
            <a:r>
              <a:rPr lang="fr-FR" dirty="0" err="1"/>
              <a:t>P</a:t>
            </a:r>
            <a:r>
              <a:rPr lang="fr-FR" baseline="-25000" dirty="0" err="1"/>
              <a:t>Cl</a:t>
            </a:r>
            <a:r>
              <a:rPr lang="fr-FR" sz="1100" dirty="0"/>
              <a:t>-</a:t>
            </a:r>
            <a:r>
              <a:rPr lang="fr-FR" dirty="0"/>
              <a:t>[Cl</a:t>
            </a:r>
            <a:r>
              <a:rPr lang="fr-FR" baseline="30000" dirty="0"/>
              <a:t>-</a:t>
            </a:r>
            <a:r>
              <a:rPr lang="fr-FR" dirty="0"/>
              <a:t>]</a:t>
            </a:r>
            <a:r>
              <a:rPr lang="fr-FR" baseline="-25000" dirty="0" err="1"/>
              <a:t>ext</a:t>
            </a:r>
            <a:r>
              <a:rPr lang="fr-FR" dirty="0"/>
              <a:t> </a:t>
            </a:r>
          </a:p>
        </p:txBody>
      </p:sp>
      <p:sp>
        <p:nvSpPr>
          <p:cNvPr id="4" name="TextBox 7">
            <a:extLst>
              <a:ext uri="{FF2B5EF4-FFF2-40B4-BE49-F238E27FC236}">
                <a16:creationId xmlns:a16="http://schemas.microsoft.com/office/drawing/2014/main" id="{82F5A59C-B0A9-AFCA-7A16-6AB06BEAA779}"/>
              </a:ext>
            </a:extLst>
          </p:cNvPr>
          <p:cNvSpPr txBox="1"/>
          <p:nvPr/>
        </p:nvSpPr>
        <p:spPr>
          <a:xfrm>
            <a:off x="468054" y="111991"/>
            <a:ext cx="7964735" cy="984885"/>
          </a:xfrm>
          <a:prstGeom prst="rect">
            <a:avLst/>
          </a:prstGeom>
        </p:spPr>
        <p:txBody>
          <a:bodyPr wrap="square" lIns="0" tIns="0" rIns="0" bIns="0" rtlCol="0" anchor="t">
            <a:spAutoFit/>
          </a:bodyPr>
          <a:lstStyle/>
          <a:p>
            <a:r>
              <a:rPr lang="fr-FR" sz="3200" dirty="0">
                <a:solidFill>
                  <a:srgbClr val="3333CC"/>
                </a:solidFill>
                <a:latin typeface="ComicSansMS" panose="030F0702030302020204" pitchFamily="66" charset="0"/>
              </a:rPr>
              <a:t>Le potentiel de repos ≃ -70 mV</a:t>
            </a:r>
          </a:p>
          <a:p>
            <a:endParaRPr lang="fr-FR" sz="3200" dirty="0">
              <a:solidFill>
                <a:srgbClr val="3333CC"/>
              </a:solidFill>
              <a:latin typeface="ComicSansMS" panose="030F0702030302020204" pitchFamily="66" charset="0"/>
            </a:endParaRPr>
          </a:p>
        </p:txBody>
      </p:sp>
      <p:cxnSp>
        <p:nvCxnSpPr>
          <p:cNvPr id="15" name="Connecteur droit 14">
            <a:extLst>
              <a:ext uri="{FF2B5EF4-FFF2-40B4-BE49-F238E27FC236}">
                <a16:creationId xmlns:a16="http://schemas.microsoft.com/office/drawing/2014/main" id="{ECBD3EF2-8C3B-5C30-14E3-9C99786C8944}"/>
              </a:ext>
            </a:extLst>
          </p:cNvPr>
          <p:cNvCxnSpPr>
            <a:cxnSpLocks/>
          </p:cNvCxnSpPr>
          <p:nvPr/>
        </p:nvCxnSpPr>
        <p:spPr>
          <a:xfrm>
            <a:off x="7910306" y="920706"/>
            <a:ext cx="0" cy="505555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4EE44F23-6F44-40CD-247E-9664FB23ACD3}"/>
              </a:ext>
            </a:extLst>
          </p:cNvPr>
          <p:cNvSpPr txBox="1"/>
          <p:nvPr/>
        </p:nvSpPr>
        <p:spPr>
          <a:xfrm>
            <a:off x="8010052" y="752017"/>
            <a:ext cx="1121224" cy="369332"/>
          </a:xfrm>
          <a:prstGeom prst="rect">
            <a:avLst/>
          </a:prstGeom>
          <a:noFill/>
        </p:spPr>
        <p:txBody>
          <a:bodyPr wrap="square">
            <a:spAutoFit/>
          </a:bodyPr>
          <a:lstStyle/>
          <a:p>
            <a:r>
              <a:rPr lang="nl-BE" sz="1800" dirty="0">
                <a:latin typeface="ComicSansMS" panose="030F0702030302020204" pitchFamily="66" charset="0"/>
              </a:rPr>
              <a:t>+ </a:t>
            </a:r>
            <a:r>
              <a:rPr lang="nl-BE" dirty="0">
                <a:latin typeface="ComicSansMS" panose="030F0702030302020204" pitchFamily="66" charset="0"/>
              </a:rPr>
              <a:t>70</a:t>
            </a:r>
            <a:r>
              <a:rPr lang="nl-BE" sz="1800" dirty="0">
                <a:latin typeface="ComicSansMS" panose="030F0702030302020204" pitchFamily="66" charset="0"/>
              </a:rPr>
              <a:t> mV</a:t>
            </a:r>
            <a:endParaRPr lang="fr-FR" dirty="0"/>
          </a:p>
        </p:txBody>
      </p:sp>
      <p:sp>
        <p:nvSpPr>
          <p:cNvPr id="19" name="ZoneTexte 18">
            <a:extLst>
              <a:ext uri="{FF2B5EF4-FFF2-40B4-BE49-F238E27FC236}">
                <a16:creationId xmlns:a16="http://schemas.microsoft.com/office/drawing/2014/main" id="{395DDC7D-FC28-7F7A-8CEA-30AD434EE21A}"/>
              </a:ext>
            </a:extLst>
          </p:cNvPr>
          <p:cNvSpPr txBox="1"/>
          <p:nvPr/>
        </p:nvSpPr>
        <p:spPr>
          <a:xfrm>
            <a:off x="8010052" y="5697325"/>
            <a:ext cx="1121224" cy="369332"/>
          </a:xfrm>
          <a:prstGeom prst="rect">
            <a:avLst/>
          </a:prstGeom>
          <a:noFill/>
        </p:spPr>
        <p:txBody>
          <a:bodyPr wrap="square">
            <a:spAutoFit/>
          </a:bodyPr>
          <a:lstStyle/>
          <a:p>
            <a:r>
              <a:rPr lang="nl-BE" sz="1800" dirty="0">
                <a:latin typeface="ComicSansMS" panose="030F0702030302020204" pitchFamily="66" charset="0"/>
              </a:rPr>
              <a:t>- 95 mV</a:t>
            </a:r>
            <a:endParaRPr lang="fr-FR" dirty="0"/>
          </a:p>
        </p:txBody>
      </p:sp>
      <p:sp>
        <p:nvSpPr>
          <p:cNvPr id="20" name="ZoneTexte 19">
            <a:extLst>
              <a:ext uri="{FF2B5EF4-FFF2-40B4-BE49-F238E27FC236}">
                <a16:creationId xmlns:a16="http://schemas.microsoft.com/office/drawing/2014/main" id="{EE226FBF-02A2-16EE-39B6-E533BB185CB0}"/>
              </a:ext>
            </a:extLst>
          </p:cNvPr>
          <p:cNvSpPr txBox="1"/>
          <p:nvPr/>
        </p:nvSpPr>
        <p:spPr>
          <a:xfrm>
            <a:off x="8022776" y="4929817"/>
            <a:ext cx="1121224" cy="369332"/>
          </a:xfrm>
          <a:prstGeom prst="rect">
            <a:avLst/>
          </a:prstGeom>
          <a:noFill/>
        </p:spPr>
        <p:txBody>
          <a:bodyPr wrap="square">
            <a:spAutoFit/>
          </a:bodyPr>
          <a:lstStyle/>
          <a:p>
            <a:r>
              <a:rPr lang="nl-BE" sz="1800" b="1" dirty="0">
                <a:solidFill>
                  <a:srgbClr val="7030A0"/>
                </a:solidFill>
                <a:latin typeface="ComicSansMS" panose="030F0702030302020204" pitchFamily="66" charset="0"/>
              </a:rPr>
              <a:t>- 70 mV</a:t>
            </a:r>
            <a:endParaRPr lang="fr-FR" b="1" dirty="0">
              <a:solidFill>
                <a:srgbClr val="7030A0"/>
              </a:solidFill>
            </a:endParaRPr>
          </a:p>
        </p:txBody>
      </p:sp>
      <p:sp>
        <p:nvSpPr>
          <p:cNvPr id="21" name="Ellipse 20">
            <a:extLst>
              <a:ext uri="{FF2B5EF4-FFF2-40B4-BE49-F238E27FC236}">
                <a16:creationId xmlns:a16="http://schemas.microsoft.com/office/drawing/2014/main" id="{FE93FFDC-99EF-6392-E000-F606701BE3D4}"/>
              </a:ext>
            </a:extLst>
          </p:cNvPr>
          <p:cNvSpPr/>
          <p:nvPr/>
        </p:nvSpPr>
        <p:spPr>
          <a:xfrm>
            <a:off x="7810559" y="5016193"/>
            <a:ext cx="199493" cy="19658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 name="Image 1">
            <a:extLst>
              <a:ext uri="{FF2B5EF4-FFF2-40B4-BE49-F238E27FC236}">
                <a16:creationId xmlns:a16="http://schemas.microsoft.com/office/drawing/2014/main" id="{42D67D20-D18F-2673-821E-58E6A2F933FE}"/>
              </a:ext>
            </a:extLst>
          </p:cNvPr>
          <p:cNvPicPr>
            <a:picLocks noChangeAspect="1"/>
          </p:cNvPicPr>
          <p:nvPr/>
        </p:nvPicPr>
        <p:blipFill>
          <a:blip r:embed="rId3"/>
          <a:stretch>
            <a:fillRect/>
          </a:stretch>
        </p:blipFill>
        <p:spPr>
          <a:xfrm>
            <a:off x="487304" y="793621"/>
            <a:ext cx="5176520" cy="1437922"/>
          </a:xfrm>
          <a:prstGeom prst="rect">
            <a:avLst/>
          </a:prstGeom>
        </p:spPr>
      </p:pic>
      <p:pic>
        <p:nvPicPr>
          <p:cNvPr id="5" name="Image 4">
            <a:extLst>
              <a:ext uri="{FF2B5EF4-FFF2-40B4-BE49-F238E27FC236}">
                <a16:creationId xmlns:a16="http://schemas.microsoft.com/office/drawing/2014/main" id="{77AF432C-6874-8013-C9FA-4118A9FAF3AE}"/>
              </a:ext>
            </a:extLst>
          </p:cNvPr>
          <p:cNvPicPr>
            <a:picLocks noChangeAspect="1"/>
          </p:cNvPicPr>
          <p:nvPr/>
        </p:nvPicPr>
        <p:blipFill>
          <a:blip r:embed="rId4"/>
          <a:stretch>
            <a:fillRect/>
          </a:stretch>
        </p:blipFill>
        <p:spPr>
          <a:xfrm>
            <a:off x="487304" y="2217406"/>
            <a:ext cx="5170519" cy="1427307"/>
          </a:xfrm>
          <a:prstGeom prst="rect">
            <a:avLst/>
          </a:prstGeom>
        </p:spPr>
      </p:pic>
      <p:sp>
        <p:nvSpPr>
          <p:cNvPr id="9" name="ZoneTexte 8">
            <a:extLst>
              <a:ext uri="{FF2B5EF4-FFF2-40B4-BE49-F238E27FC236}">
                <a16:creationId xmlns:a16="http://schemas.microsoft.com/office/drawing/2014/main" id="{D8F1394A-16AA-99CC-D5E6-DC50F3EB950C}"/>
              </a:ext>
            </a:extLst>
          </p:cNvPr>
          <p:cNvSpPr txBox="1"/>
          <p:nvPr/>
        </p:nvSpPr>
        <p:spPr>
          <a:xfrm>
            <a:off x="3242134" y="2100739"/>
            <a:ext cx="442028" cy="369332"/>
          </a:xfrm>
          <a:prstGeom prst="rect">
            <a:avLst/>
          </a:prstGeom>
          <a:noFill/>
        </p:spPr>
        <p:txBody>
          <a:bodyPr wrap="square">
            <a:spAutoFit/>
          </a:bodyPr>
          <a:lstStyle/>
          <a:p>
            <a:r>
              <a:rPr lang="nl-BE" altLang="en-US" b="1" dirty="0">
                <a:solidFill>
                  <a:srgbClr val="FF0000"/>
                </a:solidFill>
                <a:latin typeface="Comic Sans MS" panose="030F0902030302020204" pitchFamily="66" charset="0"/>
              </a:rPr>
              <a:t>K</a:t>
            </a:r>
            <a:r>
              <a:rPr lang="nl-BE" altLang="en-US" b="1" baseline="30000" dirty="0">
                <a:solidFill>
                  <a:srgbClr val="FF0000"/>
                </a:solidFill>
                <a:latin typeface="Comic Sans MS" panose="030F0902030302020204" pitchFamily="66" charset="0"/>
              </a:rPr>
              <a:t>+</a:t>
            </a:r>
            <a:endParaRPr lang="fr-FR" baseline="30000" dirty="0"/>
          </a:p>
        </p:txBody>
      </p:sp>
      <p:sp>
        <p:nvSpPr>
          <p:cNvPr id="10" name="ZoneTexte 9">
            <a:extLst>
              <a:ext uri="{FF2B5EF4-FFF2-40B4-BE49-F238E27FC236}">
                <a16:creationId xmlns:a16="http://schemas.microsoft.com/office/drawing/2014/main" id="{E234073A-F7F0-B817-6723-6F03DBDFBE13}"/>
              </a:ext>
            </a:extLst>
          </p:cNvPr>
          <p:cNvSpPr txBox="1"/>
          <p:nvPr/>
        </p:nvSpPr>
        <p:spPr>
          <a:xfrm>
            <a:off x="2604611" y="2119746"/>
            <a:ext cx="587650" cy="369332"/>
          </a:xfrm>
          <a:prstGeom prst="rect">
            <a:avLst/>
          </a:prstGeom>
          <a:noFill/>
        </p:spPr>
        <p:txBody>
          <a:bodyPr wrap="square">
            <a:spAutoFit/>
          </a:bodyPr>
          <a:lstStyle/>
          <a:p>
            <a:r>
              <a:rPr lang="nl-BE" altLang="en-US" b="1" dirty="0">
                <a:solidFill>
                  <a:srgbClr val="FF0000"/>
                </a:solidFill>
                <a:latin typeface="Comic Sans MS" panose="030F0902030302020204" pitchFamily="66" charset="0"/>
              </a:rPr>
              <a:t>Na</a:t>
            </a:r>
            <a:r>
              <a:rPr lang="nl-BE" altLang="en-US" b="1" baseline="30000" dirty="0">
                <a:solidFill>
                  <a:srgbClr val="FF0000"/>
                </a:solidFill>
                <a:latin typeface="Comic Sans MS" panose="030F0902030302020204" pitchFamily="66" charset="0"/>
              </a:rPr>
              <a:t>+</a:t>
            </a:r>
            <a:endParaRPr lang="fr-FR" baseline="30000" dirty="0"/>
          </a:p>
        </p:txBody>
      </p:sp>
      <p:sp>
        <p:nvSpPr>
          <p:cNvPr id="11" name="ZoneTexte 10">
            <a:extLst>
              <a:ext uri="{FF2B5EF4-FFF2-40B4-BE49-F238E27FC236}">
                <a16:creationId xmlns:a16="http://schemas.microsoft.com/office/drawing/2014/main" id="{C545419A-033C-1843-7FFB-69A05645F414}"/>
              </a:ext>
            </a:extLst>
          </p:cNvPr>
          <p:cNvSpPr txBox="1"/>
          <p:nvPr/>
        </p:nvSpPr>
        <p:spPr>
          <a:xfrm>
            <a:off x="4004726" y="2119746"/>
            <a:ext cx="1842773" cy="369332"/>
          </a:xfrm>
          <a:prstGeom prst="rect">
            <a:avLst/>
          </a:prstGeom>
          <a:noFill/>
        </p:spPr>
        <p:txBody>
          <a:bodyPr wrap="square">
            <a:spAutoFit/>
          </a:bodyPr>
          <a:lstStyle/>
          <a:p>
            <a:r>
              <a:rPr lang="nl-BE" altLang="en-US" b="1" dirty="0">
                <a:solidFill>
                  <a:srgbClr val="FF0000"/>
                </a:solidFill>
                <a:latin typeface="Comic Sans MS" panose="030F0902030302020204" pitchFamily="66" charset="0"/>
              </a:rPr>
              <a:t>Pompe Na/K</a:t>
            </a:r>
            <a:endParaRPr lang="fr-FR" baseline="30000" dirty="0"/>
          </a:p>
        </p:txBody>
      </p:sp>
      <p:cxnSp>
        <p:nvCxnSpPr>
          <p:cNvPr id="7" name="Connecteur droit 6">
            <a:extLst>
              <a:ext uri="{FF2B5EF4-FFF2-40B4-BE49-F238E27FC236}">
                <a16:creationId xmlns:a16="http://schemas.microsoft.com/office/drawing/2014/main" id="{F92EDB72-3710-9B07-B0FE-B18A0C98E3E6}"/>
              </a:ext>
            </a:extLst>
          </p:cNvPr>
          <p:cNvCxnSpPr>
            <a:cxnSpLocks/>
          </p:cNvCxnSpPr>
          <p:nvPr/>
        </p:nvCxnSpPr>
        <p:spPr>
          <a:xfrm>
            <a:off x="1789440" y="4923296"/>
            <a:ext cx="309951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Flèche vers le haut 13">
            <a:extLst>
              <a:ext uri="{FF2B5EF4-FFF2-40B4-BE49-F238E27FC236}">
                <a16:creationId xmlns:a16="http://schemas.microsoft.com/office/drawing/2014/main" id="{DA6DB9CC-1F79-D7BE-C3DC-A923605BC8F7}"/>
              </a:ext>
            </a:extLst>
          </p:cNvPr>
          <p:cNvSpPr/>
          <p:nvPr/>
        </p:nvSpPr>
        <p:spPr>
          <a:xfrm>
            <a:off x="6975566" y="4689565"/>
            <a:ext cx="293611" cy="424917"/>
          </a:xfrm>
          <a:prstGeom prst="upArrow">
            <a:avLst/>
          </a:prstGeom>
          <a:solidFill>
            <a:srgbClr val="7030A0"/>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Flèche vers le haut 15">
            <a:extLst>
              <a:ext uri="{FF2B5EF4-FFF2-40B4-BE49-F238E27FC236}">
                <a16:creationId xmlns:a16="http://schemas.microsoft.com/office/drawing/2014/main" id="{37A97CA2-52CB-67F6-C6B2-2FB79E360598}"/>
              </a:ext>
            </a:extLst>
          </p:cNvPr>
          <p:cNvSpPr/>
          <p:nvPr/>
        </p:nvSpPr>
        <p:spPr>
          <a:xfrm rot="10800000">
            <a:off x="6990502" y="5212773"/>
            <a:ext cx="293611" cy="424917"/>
          </a:xfrm>
          <a:prstGeom prst="upArrow">
            <a:avLst/>
          </a:prstGeom>
          <a:solidFill>
            <a:srgbClr val="7030A0"/>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ZoneTexte 16">
            <a:extLst>
              <a:ext uri="{FF2B5EF4-FFF2-40B4-BE49-F238E27FC236}">
                <a16:creationId xmlns:a16="http://schemas.microsoft.com/office/drawing/2014/main" id="{D38A49C7-0BC7-EEB7-D576-1250E23BBDA2}"/>
              </a:ext>
            </a:extLst>
          </p:cNvPr>
          <p:cNvSpPr txBox="1"/>
          <p:nvPr/>
        </p:nvSpPr>
        <p:spPr>
          <a:xfrm>
            <a:off x="6099752" y="4311892"/>
            <a:ext cx="2285999" cy="369332"/>
          </a:xfrm>
          <a:prstGeom prst="rect">
            <a:avLst/>
          </a:prstGeom>
          <a:noFill/>
        </p:spPr>
        <p:txBody>
          <a:bodyPr wrap="square">
            <a:spAutoFit/>
          </a:bodyPr>
          <a:lstStyle/>
          <a:p>
            <a:r>
              <a:rPr lang="nl-BE" b="1" dirty="0">
                <a:solidFill>
                  <a:srgbClr val="00B050"/>
                </a:solidFill>
                <a:latin typeface="Comic Sans MS" panose="030F0902030302020204" pitchFamily="66" charset="0"/>
              </a:rPr>
              <a:t>Dépolarisation</a:t>
            </a:r>
            <a:endParaRPr lang="fr-FR" b="1" dirty="0">
              <a:solidFill>
                <a:srgbClr val="00B050"/>
              </a:solidFill>
            </a:endParaRPr>
          </a:p>
        </p:txBody>
      </p:sp>
      <p:sp>
        <p:nvSpPr>
          <p:cNvPr id="22" name="ZoneTexte 21">
            <a:extLst>
              <a:ext uri="{FF2B5EF4-FFF2-40B4-BE49-F238E27FC236}">
                <a16:creationId xmlns:a16="http://schemas.microsoft.com/office/drawing/2014/main" id="{96460157-DBC0-EFF3-57E8-E303F12A3CE3}"/>
              </a:ext>
            </a:extLst>
          </p:cNvPr>
          <p:cNvSpPr txBox="1"/>
          <p:nvPr/>
        </p:nvSpPr>
        <p:spPr>
          <a:xfrm>
            <a:off x="5736777" y="5630953"/>
            <a:ext cx="2285999" cy="369332"/>
          </a:xfrm>
          <a:prstGeom prst="rect">
            <a:avLst/>
          </a:prstGeom>
          <a:noFill/>
        </p:spPr>
        <p:txBody>
          <a:bodyPr wrap="square">
            <a:spAutoFit/>
          </a:bodyPr>
          <a:lstStyle/>
          <a:p>
            <a:r>
              <a:rPr lang="nl-BE" b="1" dirty="0">
                <a:solidFill>
                  <a:srgbClr val="00B050"/>
                </a:solidFill>
                <a:latin typeface="Comic Sans MS" panose="030F0902030302020204" pitchFamily="66" charset="0"/>
              </a:rPr>
              <a:t>Hyperpolarisation</a:t>
            </a:r>
            <a:endParaRPr lang="fr-FR" b="1" dirty="0">
              <a:solidFill>
                <a:srgbClr val="00B050"/>
              </a:solidFill>
            </a:endParaRPr>
          </a:p>
        </p:txBody>
      </p:sp>
      <p:cxnSp>
        <p:nvCxnSpPr>
          <p:cNvPr id="27" name="Connecteur droit 26">
            <a:extLst>
              <a:ext uri="{FF2B5EF4-FFF2-40B4-BE49-F238E27FC236}">
                <a16:creationId xmlns:a16="http://schemas.microsoft.com/office/drawing/2014/main" id="{61E096E6-72D6-6B55-222A-F09DAA8D2B46}"/>
              </a:ext>
            </a:extLst>
          </p:cNvPr>
          <p:cNvCxnSpPr>
            <a:cxnSpLocks/>
          </p:cNvCxnSpPr>
          <p:nvPr/>
        </p:nvCxnSpPr>
        <p:spPr>
          <a:xfrm>
            <a:off x="2078673" y="6254501"/>
            <a:ext cx="309951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08328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7">
            <a:extLst>
              <a:ext uri="{FF2B5EF4-FFF2-40B4-BE49-F238E27FC236}">
                <a16:creationId xmlns:a16="http://schemas.microsoft.com/office/drawing/2014/main" id="{B2B6099C-08D3-DABB-D404-5319D9A03172}"/>
              </a:ext>
            </a:extLst>
          </p:cNvPr>
          <p:cNvSpPr txBox="1"/>
          <p:nvPr/>
        </p:nvSpPr>
        <p:spPr>
          <a:xfrm>
            <a:off x="468054" y="111991"/>
            <a:ext cx="7964735" cy="984885"/>
          </a:xfrm>
          <a:prstGeom prst="rect">
            <a:avLst/>
          </a:prstGeom>
        </p:spPr>
        <p:txBody>
          <a:bodyPr wrap="square" lIns="0" tIns="0" rIns="0" bIns="0" rtlCol="0" anchor="t">
            <a:spAutoFit/>
          </a:bodyPr>
          <a:lstStyle/>
          <a:p>
            <a:r>
              <a:rPr lang="fr-FR" sz="3200" dirty="0">
                <a:solidFill>
                  <a:srgbClr val="3333CC"/>
                </a:solidFill>
                <a:latin typeface="ComicSansMS" panose="030F0702030302020204" pitchFamily="66" charset="0"/>
              </a:rPr>
              <a:t>Le potentiel d’action</a:t>
            </a:r>
          </a:p>
          <a:p>
            <a:endParaRPr lang="fr-FR" sz="3200" dirty="0">
              <a:solidFill>
                <a:srgbClr val="3333CC"/>
              </a:solidFill>
              <a:latin typeface="ComicSansMS" panose="030F0702030302020204" pitchFamily="66" charset="0"/>
            </a:endParaRPr>
          </a:p>
        </p:txBody>
      </p:sp>
      <p:cxnSp>
        <p:nvCxnSpPr>
          <p:cNvPr id="15" name="Connecteur droit 14">
            <a:extLst>
              <a:ext uri="{FF2B5EF4-FFF2-40B4-BE49-F238E27FC236}">
                <a16:creationId xmlns:a16="http://schemas.microsoft.com/office/drawing/2014/main" id="{9D46ED05-2AEE-2C2E-0B0E-A6C6A4A29C8D}"/>
              </a:ext>
            </a:extLst>
          </p:cNvPr>
          <p:cNvCxnSpPr>
            <a:cxnSpLocks/>
          </p:cNvCxnSpPr>
          <p:nvPr/>
        </p:nvCxnSpPr>
        <p:spPr>
          <a:xfrm>
            <a:off x="7910306" y="920706"/>
            <a:ext cx="0" cy="505555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411F0D49-7C15-7601-B0F4-0F98CD7EE1A0}"/>
              </a:ext>
            </a:extLst>
          </p:cNvPr>
          <p:cNvSpPr txBox="1"/>
          <p:nvPr/>
        </p:nvSpPr>
        <p:spPr>
          <a:xfrm>
            <a:off x="8010052" y="752017"/>
            <a:ext cx="1121224" cy="369332"/>
          </a:xfrm>
          <a:prstGeom prst="rect">
            <a:avLst/>
          </a:prstGeom>
          <a:noFill/>
        </p:spPr>
        <p:txBody>
          <a:bodyPr wrap="square">
            <a:spAutoFit/>
          </a:bodyPr>
          <a:lstStyle/>
          <a:p>
            <a:r>
              <a:rPr lang="nl-BE" sz="1800" dirty="0">
                <a:latin typeface="ComicSansMS" panose="030F0702030302020204" pitchFamily="66" charset="0"/>
              </a:rPr>
              <a:t>+ </a:t>
            </a:r>
            <a:r>
              <a:rPr lang="nl-BE" dirty="0">
                <a:latin typeface="ComicSansMS" panose="030F0702030302020204" pitchFamily="66" charset="0"/>
              </a:rPr>
              <a:t>70</a:t>
            </a:r>
            <a:r>
              <a:rPr lang="nl-BE" sz="1800" dirty="0">
                <a:latin typeface="ComicSansMS" panose="030F0702030302020204" pitchFamily="66" charset="0"/>
              </a:rPr>
              <a:t> mV</a:t>
            </a:r>
            <a:endParaRPr lang="fr-FR" dirty="0"/>
          </a:p>
        </p:txBody>
      </p:sp>
      <p:sp>
        <p:nvSpPr>
          <p:cNvPr id="19" name="ZoneTexte 18">
            <a:extLst>
              <a:ext uri="{FF2B5EF4-FFF2-40B4-BE49-F238E27FC236}">
                <a16:creationId xmlns:a16="http://schemas.microsoft.com/office/drawing/2014/main" id="{D8D1BEBF-3341-474D-5078-5EEDB16F9A42}"/>
              </a:ext>
            </a:extLst>
          </p:cNvPr>
          <p:cNvSpPr txBox="1"/>
          <p:nvPr/>
        </p:nvSpPr>
        <p:spPr>
          <a:xfrm>
            <a:off x="8010052" y="5697325"/>
            <a:ext cx="1121224" cy="369332"/>
          </a:xfrm>
          <a:prstGeom prst="rect">
            <a:avLst/>
          </a:prstGeom>
          <a:noFill/>
        </p:spPr>
        <p:txBody>
          <a:bodyPr wrap="square">
            <a:spAutoFit/>
          </a:bodyPr>
          <a:lstStyle/>
          <a:p>
            <a:r>
              <a:rPr lang="nl-BE" sz="1800" dirty="0">
                <a:latin typeface="ComicSansMS" panose="030F0702030302020204" pitchFamily="66" charset="0"/>
              </a:rPr>
              <a:t>- 95 mV</a:t>
            </a:r>
            <a:endParaRPr lang="fr-FR" dirty="0"/>
          </a:p>
        </p:txBody>
      </p:sp>
      <p:sp>
        <p:nvSpPr>
          <p:cNvPr id="20" name="ZoneTexte 19">
            <a:extLst>
              <a:ext uri="{FF2B5EF4-FFF2-40B4-BE49-F238E27FC236}">
                <a16:creationId xmlns:a16="http://schemas.microsoft.com/office/drawing/2014/main" id="{8876CF9D-5B84-0070-5060-8A91A7D252DC}"/>
              </a:ext>
            </a:extLst>
          </p:cNvPr>
          <p:cNvSpPr txBox="1"/>
          <p:nvPr/>
        </p:nvSpPr>
        <p:spPr>
          <a:xfrm>
            <a:off x="8022776" y="4929817"/>
            <a:ext cx="1121224" cy="369332"/>
          </a:xfrm>
          <a:prstGeom prst="rect">
            <a:avLst/>
          </a:prstGeom>
          <a:noFill/>
        </p:spPr>
        <p:txBody>
          <a:bodyPr wrap="square">
            <a:spAutoFit/>
          </a:bodyPr>
          <a:lstStyle/>
          <a:p>
            <a:r>
              <a:rPr lang="nl-BE" sz="1800" b="1" dirty="0">
                <a:solidFill>
                  <a:srgbClr val="7030A0"/>
                </a:solidFill>
                <a:latin typeface="ComicSansMS" panose="030F0702030302020204" pitchFamily="66" charset="0"/>
              </a:rPr>
              <a:t>- </a:t>
            </a:r>
            <a:r>
              <a:rPr lang="nl-BE" b="1" dirty="0">
                <a:solidFill>
                  <a:srgbClr val="7030A0"/>
                </a:solidFill>
                <a:latin typeface="ComicSansMS" panose="030F0702030302020204" pitchFamily="66" charset="0"/>
              </a:rPr>
              <a:t>7</a:t>
            </a:r>
            <a:r>
              <a:rPr lang="nl-BE" sz="1800" b="1" dirty="0">
                <a:solidFill>
                  <a:srgbClr val="7030A0"/>
                </a:solidFill>
                <a:latin typeface="ComicSansMS" panose="030F0702030302020204" pitchFamily="66" charset="0"/>
              </a:rPr>
              <a:t>0 mV</a:t>
            </a:r>
            <a:endParaRPr lang="fr-FR" b="1" dirty="0">
              <a:solidFill>
                <a:srgbClr val="7030A0"/>
              </a:solidFill>
            </a:endParaRPr>
          </a:p>
        </p:txBody>
      </p:sp>
      <p:sp>
        <p:nvSpPr>
          <p:cNvPr id="21" name="Ellipse 20">
            <a:extLst>
              <a:ext uri="{FF2B5EF4-FFF2-40B4-BE49-F238E27FC236}">
                <a16:creationId xmlns:a16="http://schemas.microsoft.com/office/drawing/2014/main" id="{BF260A77-9644-D263-7948-916E99EC93DE}"/>
              </a:ext>
            </a:extLst>
          </p:cNvPr>
          <p:cNvSpPr/>
          <p:nvPr/>
        </p:nvSpPr>
        <p:spPr>
          <a:xfrm>
            <a:off x="7810559" y="5016193"/>
            <a:ext cx="199493" cy="19658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Flèche vers le haut 21">
            <a:extLst>
              <a:ext uri="{FF2B5EF4-FFF2-40B4-BE49-F238E27FC236}">
                <a16:creationId xmlns:a16="http://schemas.microsoft.com/office/drawing/2014/main" id="{C6CA6F61-FE92-D90A-7C36-F800ACCB4793}"/>
              </a:ext>
            </a:extLst>
          </p:cNvPr>
          <p:cNvSpPr/>
          <p:nvPr/>
        </p:nvSpPr>
        <p:spPr>
          <a:xfrm>
            <a:off x="6975566" y="4689565"/>
            <a:ext cx="293611" cy="424917"/>
          </a:xfrm>
          <a:prstGeom prst="upArrow">
            <a:avLst/>
          </a:prstGeom>
          <a:solidFill>
            <a:srgbClr val="7030A0"/>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Flèche vers le haut 24">
            <a:extLst>
              <a:ext uri="{FF2B5EF4-FFF2-40B4-BE49-F238E27FC236}">
                <a16:creationId xmlns:a16="http://schemas.microsoft.com/office/drawing/2014/main" id="{B555AFC3-FF34-C9CD-311F-E61770795AAC}"/>
              </a:ext>
            </a:extLst>
          </p:cNvPr>
          <p:cNvSpPr/>
          <p:nvPr/>
        </p:nvSpPr>
        <p:spPr>
          <a:xfrm rot="10800000">
            <a:off x="6990502" y="5212773"/>
            <a:ext cx="293611" cy="424917"/>
          </a:xfrm>
          <a:prstGeom prst="upArrow">
            <a:avLst/>
          </a:prstGeom>
          <a:solidFill>
            <a:srgbClr val="7030A0"/>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ZoneTexte 26">
            <a:extLst>
              <a:ext uri="{FF2B5EF4-FFF2-40B4-BE49-F238E27FC236}">
                <a16:creationId xmlns:a16="http://schemas.microsoft.com/office/drawing/2014/main" id="{88CAC88C-5E5F-77C8-842D-869F915667AD}"/>
              </a:ext>
            </a:extLst>
          </p:cNvPr>
          <p:cNvSpPr txBox="1"/>
          <p:nvPr/>
        </p:nvSpPr>
        <p:spPr>
          <a:xfrm>
            <a:off x="6049379" y="4311892"/>
            <a:ext cx="2285999" cy="369332"/>
          </a:xfrm>
          <a:prstGeom prst="rect">
            <a:avLst/>
          </a:prstGeom>
          <a:noFill/>
        </p:spPr>
        <p:txBody>
          <a:bodyPr wrap="square">
            <a:spAutoFit/>
          </a:bodyPr>
          <a:lstStyle/>
          <a:p>
            <a:r>
              <a:rPr lang="nl-BE" b="1" dirty="0">
                <a:solidFill>
                  <a:srgbClr val="00B050"/>
                </a:solidFill>
                <a:latin typeface="Comic Sans MS" panose="030F0902030302020204" pitchFamily="66" charset="0"/>
              </a:rPr>
              <a:t>Dépolarisation</a:t>
            </a:r>
            <a:endParaRPr lang="fr-FR" b="1" dirty="0">
              <a:solidFill>
                <a:srgbClr val="00B050"/>
              </a:solidFill>
            </a:endParaRPr>
          </a:p>
        </p:txBody>
      </p:sp>
      <p:sp>
        <p:nvSpPr>
          <p:cNvPr id="28" name="ZoneTexte 27">
            <a:extLst>
              <a:ext uri="{FF2B5EF4-FFF2-40B4-BE49-F238E27FC236}">
                <a16:creationId xmlns:a16="http://schemas.microsoft.com/office/drawing/2014/main" id="{EDC14E3D-CCEB-10A2-8B80-04D31F1B4FB9}"/>
              </a:ext>
            </a:extLst>
          </p:cNvPr>
          <p:cNvSpPr txBox="1"/>
          <p:nvPr/>
        </p:nvSpPr>
        <p:spPr>
          <a:xfrm>
            <a:off x="5736777" y="5630953"/>
            <a:ext cx="2285999" cy="369332"/>
          </a:xfrm>
          <a:prstGeom prst="rect">
            <a:avLst/>
          </a:prstGeom>
          <a:noFill/>
        </p:spPr>
        <p:txBody>
          <a:bodyPr wrap="square">
            <a:spAutoFit/>
          </a:bodyPr>
          <a:lstStyle/>
          <a:p>
            <a:r>
              <a:rPr lang="nl-BE" b="1" dirty="0">
                <a:solidFill>
                  <a:srgbClr val="00B050"/>
                </a:solidFill>
                <a:latin typeface="Comic Sans MS" panose="030F0902030302020204" pitchFamily="66" charset="0"/>
              </a:rPr>
              <a:t>Hyperpolarisation</a:t>
            </a:r>
            <a:endParaRPr lang="fr-FR" b="1" dirty="0">
              <a:solidFill>
                <a:srgbClr val="00B050"/>
              </a:solidFill>
            </a:endParaRPr>
          </a:p>
        </p:txBody>
      </p:sp>
      <p:sp>
        <p:nvSpPr>
          <p:cNvPr id="29" name="ZoneTexte 28">
            <a:extLst>
              <a:ext uri="{FF2B5EF4-FFF2-40B4-BE49-F238E27FC236}">
                <a16:creationId xmlns:a16="http://schemas.microsoft.com/office/drawing/2014/main" id="{1F11A49C-4AE9-6C20-F0E1-98A5CCD85ECF}"/>
              </a:ext>
            </a:extLst>
          </p:cNvPr>
          <p:cNvSpPr txBox="1"/>
          <p:nvPr/>
        </p:nvSpPr>
        <p:spPr>
          <a:xfrm>
            <a:off x="7836844" y="2790583"/>
            <a:ext cx="1430042" cy="307777"/>
          </a:xfrm>
          <a:prstGeom prst="rect">
            <a:avLst/>
          </a:prstGeom>
          <a:noFill/>
        </p:spPr>
        <p:txBody>
          <a:bodyPr wrap="square">
            <a:spAutoFit/>
          </a:bodyPr>
          <a:lstStyle/>
          <a:p>
            <a:r>
              <a:rPr lang="nl-BE" sz="1400" b="1" dirty="0">
                <a:solidFill>
                  <a:srgbClr val="FF0000"/>
                </a:solidFill>
                <a:latin typeface="Comic Sans MS" panose="030F0902030302020204" pitchFamily="66" charset="0"/>
              </a:rPr>
              <a:t>Repolarisation</a:t>
            </a:r>
            <a:endParaRPr lang="fr-FR" sz="1400" b="1" dirty="0">
              <a:solidFill>
                <a:srgbClr val="FF0000"/>
              </a:solidFill>
            </a:endParaRPr>
          </a:p>
        </p:txBody>
      </p:sp>
      <p:cxnSp>
        <p:nvCxnSpPr>
          <p:cNvPr id="31" name="Connecteur droit avec flèche 30">
            <a:extLst>
              <a:ext uri="{FF2B5EF4-FFF2-40B4-BE49-F238E27FC236}">
                <a16:creationId xmlns:a16="http://schemas.microsoft.com/office/drawing/2014/main" id="{969D8024-BAC5-8883-BB69-8B9541D27BF3}"/>
              </a:ext>
            </a:extLst>
          </p:cNvPr>
          <p:cNvCxnSpPr/>
          <p:nvPr/>
        </p:nvCxnSpPr>
        <p:spPr>
          <a:xfrm>
            <a:off x="8432789" y="3159915"/>
            <a:ext cx="0" cy="1609264"/>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2" name="Ellipse 31">
            <a:extLst>
              <a:ext uri="{FF2B5EF4-FFF2-40B4-BE49-F238E27FC236}">
                <a16:creationId xmlns:a16="http://schemas.microsoft.com/office/drawing/2014/main" id="{1E2B4C84-F478-7B87-50BD-AC254B54D10F}"/>
              </a:ext>
            </a:extLst>
          </p:cNvPr>
          <p:cNvSpPr/>
          <p:nvPr/>
        </p:nvSpPr>
        <p:spPr>
          <a:xfrm>
            <a:off x="7810559" y="3985536"/>
            <a:ext cx="199493" cy="196580"/>
          </a:xfrm>
          <a:prstGeom prst="ellipse">
            <a:avLst/>
          </a:prstGeom>
          <a:solidFill>
            <a:srgbClr val="00B05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ZoneTexte 32">
            <a:extLst>
              <a:ext uri="{FF2B5EF4-FFF2-40B4-BE49-F238E27FC236}">
                <a16:creationId xmlns:a16="http://schemas.microsoft.com/office/drawing/2014/main" id="{75A304A0-34EB-F1A4-5C24-9C93191B70DF}"/>
              </a:ext>
            </a:extLst>
          </p:cNvPr>
          <p:cNvSpPr txBox="1"/>
          <p:nvPr/>
        </p:nvSpPr>
        <p:spPr>
          <a:xfrm>
            <a:off x="6950919" y="3701865"/>
            <a:ext cx="1121224" cy="646331"/>
          </a:xfrm>
          <a:prstGeom prst="rect">
            <a:avLst/>
          </a:prstGeom>
          <a:noFill/>
        </p:spPr>
        <p:txBody>
          <a:bodyPr wrap="square">
            <a:spAutoFit/>
          </a:bodyPr>
          <a:lstStyle/>
          <a:p>
            <a:pPr algn="ctr"/>
            <a:r>
              <a:rPr lang="nl-BE" sz="1800" dirty="0">
                <a:latin typeface="ComicSansMS" panose="030F0702030302020204" pitchFamily="66" charset="0"/>
              </a:rPr>
              <a:t>Seuil</a:t>
            </a:r>
          </a:p>
          <a:p>
            <a:pPr algn="ctr"/>
            <a:r>
              <a:rPr lang="nl-BE" dirty="0">
                <a:latin typeface="ComicSansMS" panose="030F0702030302020204" pitchFamily="66" charset="0"/>
              </a:rPr>
              <a:t>Na</a:t>
            </a:r>
            <a:r>
              <a:rPr lang="nl-BE" baseline="-25000" dirty="0">
                <a:latin typeface="ComicSansMS" panose="030F0702030302020204" pitchFamily="66" charset="0"/>
              </a:rPr>
              <a:t>t</a:t>
            </a:r>
            <a:endParaRPr lang="fr-FR" baseline="-25000" dirty="0"/>
          </a:p>
        </p:txBody>
      </p:sp>
      <p:sp>
        <p:nvSpPr>
          <p:cNvPr id="34" name="ZoneTexte 33">
            <a:extLst>
              <a:ext uri="{FF2B5EF4-FFF2-40B4-BE49-F238E27FC236}">
                <a16:creationId xmlns:a16="http://schemas.microsoft.com/office/drawing/2014/main" id="{A58D56B3-A689-402D-C607-484F67B035A9}"/>
              </a:ext>
            </a:extLst>
          </p:cNvPr>
          <p:cNvSpPr txBox="1"/>
          <p:nvPr/>
        </p:nvSpPr>
        <p:spPr>
          <a:xfrm>
            <a:off x="8041098" y="3911783"/>
            <a:ext cx="1059133" cy="369332"/>
          </a:xfrm>
          <a:prstGeom prst="rect">
            <a:avLst/>
          </a:prstGeom>
          <a:solidFill>
            <a:srgbClr val="CDF2FF"/>
          </a:solidFill>
        </p:spPr>
        <p:txBody>
          <a:bodyPr wrap="square">
            <a:spAutoFit/>
          </a:bodyPr>
          <a:lstStyle/>
          <a:p>
            <a:r>
              <a:rPr lang="nl-BE" sz="1800" b="1" dirty="0">
                <a:latin typeface="ComicSansMS" panose="030F0702030302020204" pitchFamily="66" charset="0"/>
              </a:rPr>
              <a:t>- 50 mV</a:t>
            </a:r>
            <a:endParaRPr lang="fr-FR" b="1" dirty="0"/>
          </a:p>
        </p:txBody>
      </p:sp>
      <p:pic>
        <p:nvPicPr>
          <p:cNvPr id="2" name="Image 1">
            <a:extLst>
              <a:ext uri="{FF2B5EF4-FFF2-40B4-BE49-F238E27FC236}">
                <a16:creationId xmlns:a16="http://schemas.microsoft.com/office/drawing/2014/main" id="{34CC7F21-743A-8BBB-7E64-84E19ACC32E4}"/>
              </a:ext>
            </a:extLst>
          </p:cNvPr>
          <p:cNvPicPr>
            <a:picLocks noChangeAspect="1"/>
          </p:cNvPicPr>
          <p:nvPr/>
        </p:nvPicPr>
        <p:blipFill>
          <a:blip r:embed="rId3"/>
          <a:stretch>
            <a:fillRect/>
          </a:stretch>
        </p:blipFill>
        <p:spPr>
          <a:xfrm>
            <a:off x="187780" y="854906"/>
            <a:ext cx="5548992" cy="1443049"/>
          </a:xfrm>
          <a:prstGeom prst="rect">
            <a:avLst/>
          </a:prstGeom>
        </p:spPr>
      </p:pic>
      <p:sp>
        <p:nvSpPr>
          <p:cNvPr id="6" name="ZoneTexte 5">
            <a:extLst>
              <a:ext uri="{FF2B5EF4-FFF2-40B4-BE49-F238E27FC236}">
                <a16:creationId xmlns:a16="http://schemas.microsoft.com/office/drawing/2014/main" id="{F4E7AFF3-C8B1-BA39-8989-C59336D09DBC}"/>
              </a:ext>
            </a:extLst>
          </p:cNvPr>
          <p:cNvSpPr txBox="1"/>
          <p:nvPr/>
        </p:nvSpPr>
        <p:spPr>
          <a:xfrm>
            <a:off x="621622" y="2315093"/>
            <a:ext cx="609037" cy="369332"/>
          </a:xfrm>
          <a:prstGeom prst="rect">
            <a:avLst/>
          </a:prstGeom>
          <a:noFill/>
        </p:spPr>
        <p:txBody>
          <a:bodyPr wrap="square">
            <a:spAutoFit/>
          </a:bodyPr>
          <a:lstStyle/>
          <a:p>
            <a:r>
              <a:rPr lang="nl-BE" altLang="en-US" b="1" dirty="0">
                <a:solidFill>
                  <a:srgbClr val="FF0000"/>
                </a:solidFill>
                <a:latin typeface="Comic Sans MS" panose="030F0902030302020204" pitchFamily="66" charset="0"/>
              </a:rPr>
              <a:t>Na</a:t>
            </a:r>
            <a:r>
              <a:rPr lang="nl-BE" altLang="en-US" b="1" baseline="-25000" dirty="0">
                <a:solidFill>
                  <a:srgbClr val="FF0000"/>
                </a:solidFill>
                <a:latin typeface="Comic Sans MS" panose="030F0902030302020204" pitchFamily="66" charset="0"/>
              </a:rPr>
              <a:t>v</a:t>
            </a:r>
            <a:endParaRPr lang="fr-FR" baseline="-25000" dirty="0"/>
          </a:p>
        </p:txBody>
      </p:sp>
      <p:sp>
        <p:nvSpPr>
          <p:cNvPr id="9" name="ZoneTexte 8">
            <a:extLst>
              <a:ext uri="{FF2B5EF4-FFF2-40B4-BE49-F238E27FC236}">
                <a16:creationId xmlns:a16="http://schemas.microsoft.com/office/drawing/2014/main" id="{D50C00E5-48A6-9DF2-3621-E081D057606D}"/>
              </a:ext>
            </a:extLst>
          </p:cNvPr>
          <p:cNvSpPr txBox="1"/>
          <p:nvPr/>
        </p:nvSpPr>
        <p:spPr>
          <a:xfrm>
            <a:off x="3188344" y="2297955"/>
            <a:ext cx="442028" cy="369332"/>
          </a:xfrm>
          <a:prstGeom prst="rect">
            <a:avLst/>
          </a:prstGeom>
          <a:noFill/>
        </p:spPr>
        <p:txBody>
          <a:bodyPr wrap="square">
            <a:spAutoFit/>
          </a:bodyPr>
          <a:lstStyle/>
          <a:p>
            <a:r>
              <a:rPr lang="nl-BE" altLang="en-US" b="1" dirty="0">
                <a:solidFill>
                  <a:srgbClr val="FF0000"/>
                </a:solidFill>
                <a:latin typeface="Comic Sans MS" panose="030F0902030302020204" pitchFamily="66" charset="0"/>
              </a:rPr>
              <a:t>K</a:t>
            </a:r>
            <a:r>
              <a:rPr lang="nl-BE" altLang="en-US" b="1" baseline="30000" dirty="0">
                <a:solidFill>
                  <a:srgbClr val="FF0000"/>
                </a:solidFill>
                <a:latin typeface="Comic Sans MS" panose="030F0902030302020204" pitchFamily="66" charset="0"/>
              </a:rPr>
              <a:t>+</a:t>
            </a:r>
            <a:endParaRPr lang="fr-FR" baseline="30000" dirty="0"/>
          </a:p>
        </p:txBody>
      </p:sp>
      <p:sp>
        <p:nvSpPr>
          <p:cNvPr id="10" name="ZoneTexte 9">
            <a:extLst>
              <a:ext uri="{FF2B5EF4-FFF2-40B4-BE49-F238E27FC236}">
                <a16:creationId xmlns:a16="http://schemas.microsoft.com/office/drawing/2014/main" id="{C9504902-34D3-4584-2359-A54FBE347CBD}"/>
              </a:ext>
            </a:extLst>
          </p:cNvPr>
          <p:cNvSpPr txBox="1"/>
          <p:nvPr/>
        </p:nvSpPr>
        <p:spPr>
          <a:xfrm>
            <a:off x="2488225" y="2306524"/>
            <a:ext cx="587650" cy="369332"/>
          </a:xfrm>
          <a:prstGeom prst="rect">
            <a:avLst/>
          </a:prstGeom>
          <a:noFill/>
        </p:spPr>
        <p:txBody>
          <a:bodyPr wrap="square">
            <a:spAutoFit/>
          </a:bodyPr>
          <a:lstStyle/>
          <a:p>
            <a:r>
              <a:rPr lang="nl-BE" altLang="en-US" b="1" dirty="0">
                <a:solidFill>
                  <a:srgbClr val="FF0000"/>
                </a:solidFill>
                <a:latin typeface="Comic Sans MS" panose="030F0902030302020204" pitchFamily="66" charset="0"/>
              </a:rPr>
              <a:t>Na</a:t>
            </a:r>
            <a:r>
              <a:rPr lang="nl-BE" altLang="en-US" b="1" baseline="30000" dirty="0">
                <a:solidFill>
                  <a:srgbClr val="FF0000"/>
                </a:solidFill>
                <a:latin typeface="Comic Sans MS" panose="030F0902030302020204" pitchFamily="66" charset="0"/>
              </a:rPr>
              <a:t>+</a:t>
            </a:r>
            <a:endParaRPr lang="fr-FR" baseline="30000" dirty="0"/>
          </a:p>
        </p:txBody>
      </p:sp>
      <p:sp>
        <p:nvSpPr>
          <p:cNvPr id="11" name="ZoneTexte 10">
            <a:extLst>
              <a:ext uri="{FF2B5EF4-FFF2-40B4-BE49-F238E27FC236}">
                <a16:creationId xmlns:a16="http://schemas.microsoft.com/office/drawing/2014/main" id="{8B26E627-6635-F98A-06C0-86EF355AE34A}"/>
              </a:ext>
            </a:extLst>
          </p:cNvPr>
          <p:cNvSpPr txBox="1"/>
          <p:nvPr/>
        </p:nvSpPr>
        <p:spPr>
          <a:xfrm>
            <a:off x="3742841" y="2297955"/>
            <a:ext cx="1842773" cy="369332"/>
          </a:xfrm>
          <a:prstGeom prst="rect">
            <a:avLst/>
          </a:prstGeom>
          <a:noFill/>
        </p:spPr>
        <p:txBody>
          <a:bodyPr wrap="square">
            <a:spAutoFit/>
          </a:bodyPr>
          <a:lstStyle/>
          <a:p>
            <a:r>
              <a:rPr lang="nl-BE" altLang="en-US" b="1" dirty="0">
                <a:solidFill>
                  <a:srgbClr val="FF0000"/>
                </a:solidFill>
                <a:latin typeface="Comic Sans MS" panose="030F0902030302020204" pitchFamily="66" charset="0"/>
              </a:rPr>
              <a:t>Pompe Na/K</a:t>
            </a:r>
            <a:endParaRPr lang="fr-FR" baseline="30000" dirty="0"/>
          </a:p>
        </p:txBody>
      </p:sp>
      <p:sp>
        <p:nvSpPr>
          <p:cNvPr id="12" name="ZoneTexte 11">
            <a:extLst>
              <a:ext uri="{FF2B5EF4-FFF2-40B4-BE49-F238E27FC236}">
                <a16:creationId xmlns:a16="http://schemas.microsoft.com/office/drawing/2014/main" id="{8ACE35F5-C24C-E2D8-3D27-093B622E4459}"/>
              </a:ext>
            </a:extLst>
          </p:cNvPr>
          <p:cNvSpPr txBox="1"/>
          <p:nvPr/>
        </p:nvSpPr>
        <p:spPr>
          <a:xfrm>
            <a:off x="1753141" y="2319567"/>
            <a:ext cx="1131519" cy="369332"/>
          </a:xfrm>
          <a:prstGeom prst="rect">
            <a:avLst/>
          </a:prstGeom>
          <a:noFill/>
        </p:spPr>
        <p:txBody>
          <a:bodyPr wrap="square">
            <a:spAutoFit/>
          </a:bodyPr>
          <a:lstStyle/>
          <a:p>
            <a:r>
              <a:rPr lang="nl-BE" altLang="en-US" b="1" dirty="0">
                <a:solidFill>
                  <a:srgbClr val="FF0000"/>
                </a:solidFill>
                <a:latin typeface="Comic Sans MS" panose="030F0902030302020204" pitchFamily="66" charset="0"/>
              </a:rPr>
              <a:t>K</a:t>
            </a:r>
            <a:r>
              <a:rPr lang="nl-BE" altLang="en-US" b="1" baseline="-25000" dirty="0">
                <a:solidFill>
                  <a:srgbClr val="FF0000"/>
                </a:solidFill>
                <a:latin typeface="Comic Sans MS" panose="030F0902030302020204" pitchFamily="66" charset="0"/>
              </a:rPr>
              <a:t>v</a:t>
            </a:r>
            <a:endParaRPr lang="fr-FR" baseline="-25000" dirty="0"/>
          </a:p>
        </p:txBody>
      </p:sp>
      <p:sp>
        <p:nvSpPr>
          <p:cNvPr id="3" name="Rectangle 2">
            <a:extLst>
              <a:ext uri="{FF2B5EF4-FFF2-40B4-BE49-F238E27FC236}">
                <a16:creationId xmlns:a16="http://schemas.microsoft.com/office/drawing/2014/main" id="{6F1BEE0F-4EB2-1354-A113-3EE20A6BFB73}"/>
              </a:ext>
            </a:extLst>
          </p:cNvPr>
          <p:cNvSpPr/>
          <p:nvPr/>
        </p:nvSpPr>
        <p:spPr>
          <a:xfrm>
            <a:off x="491131" y="854906"/>
            <a:ext cx="1949174" cy="1460188"/>
          </a:xfrm>
          <a:prstGeom prst="rect">
            <a:avLst/>
          </a:prstGeom>
          <a:noFill/>
          <a:ln w="698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a:extLst>
              <a:ext uri="{FF2B5EF4-FFF2-40B4-BE49-F238E27FC236}">
                <a16:creationId xmlns:a16="http://schemas.microsoft.com/office/drawing/2014/main" id="{D9FE5C2D-6559-F950-67A9-374896F9AB8C}"/>
              </a:ext>
            </a:extLst>
          </p:cNvPr>
          <p:cNvSpPr txBox="1"/>
          <p:nvPr/>
        </p:nvSpPr>
        <p:spPr>
          <a:xfrm>
            <a:off x="148401" y="3054278"/>
            <a:ext cx="8556211" cy="3416320"/>
          </a:xfrm>
          <a:prstGeom prst="rect">
            <a:avLst/>
          </a:prstGeom>
          <a:noFill/>
        </p:spPr>
        <p:txBody>
          <a:bodyPr wrap="square">
            <a:spAutoFit/>
          </a:bodyPr>
          <a:lstStyle/>
          <a:p>
            <a:pPr marL="285750" indent="-285750">
              <a:buFont typeface="Arial" panose="020B0604020202020204" pitchFamily="34" charset="0"/>
              <a:buChar char="•"/>
            </a:pPr>
            <a:r>
              <a:rPr lang="fr-FR" sz="1800" dirty="0">
                <a:solidFill>
                  <a:srgbClr val="3333CC"/>
                </a:solidFill>
                <a:latin typeface="ComicSansMS" panose="030F0702030302020204" pitchFamily="66" charset="0"/>
              </a:rPr>
              <a:t>Canaux Na</a:t>
            </a:r>
            <a:r>
              <a:rPr lang="fr-FR" sz="1800" baseline="-25000" dirty="0">
                <a:solidFill>
                  <a:srgbClr val="3333CC"/>
                </a:solidFill>
                <a:latin typeface="ComicSansMS" panose="030F0702030302020204" pitchFamily="66" charset="0"/>
              </a:rPr>
              <a:t>v </a:t>
            </a:r>
            <a:r>
              <a:rPr lang="fr-FR" sz="1800" dirty="0">
                <a:solidFill>
                  <a:srgbClr val="3333CC"/>
                </a:solidFill>
                <a:latin typeface="ComicSansMS" panose="030F0702030302020204" pitchFamily="66" charset="0"/>
              </a:rPr>
              <a:t>nodaux </a:t>
            </a:r>
            <a:r>
              <a:rPr lang="fr-FR" dirty="0"/>
              <a:t>(1000 – 2000/</a:t>
            </a:r>
            <a:r>
              <a:rPr lang="fr-FR" dirty="0">
                <a:sym typeface="Symbol" pitchFamily="2" charset="2"/>
              </a:rPr>
              <a:t></a:t>
            </a:r>
            <a:r>
              <a:rPr lang="fr-FR" dirty="0"/>
              <a:t>m</a:t>
            </a:r>
            <a:r>
              <a:rPr lang="fr-FR" baseline="30000" dirty="0"/>
              <a:t>2</a:t>
            </a:r>
            <a:r>
              <a:rPr lang="fr-FR" dirty="0"/>
              <a:t>)</a:t>
            </a:r>
            <a:r>
              <a:rPr lang="fr-BE" dirty="0"/>
              <a:t> </a:t>
            </a:r>
            <a:br>
              <a:rPr lang="fr-FR" sz="1800" dirty="0">
                <a:solidFill>
                  <a:srgbClr val="3333CC"/>
                </a:solidFill>
                <a:latin typeface="ComicSansMS" panose="030F0702030302020204" pitchFamily="66" charset="0"/>
              </a:rPr>
            </a:br>
            <a:r>
              <a:rPr lang="fr-FR" sz="1800" dirty="0">
                <a:latin typeface="ComicSansMS" panose="030F0702030302020204" pitchFamily="66" charset="0"/>
              </a:rPr>
              <a:t>- nerf moteur (type Na</a:t>
            </a:r>
            <a:r>
              <a:rPr lang="fr-FR" sz="1800" baseline="-25000" dirty="0">
                <a:latin typeface="ComicSansMS" panose="030F0702030302020204" pitchFamily="66" charset="0"/>
              </a:rPr>
              <a:t>v</a:t>
            </a:r>
            <a:r>
              <a:rPr lang="fr-FR" sz="1800" dirty="0">
                <a:latin typeface="ComicSansMS" panose="030F0702030302020204" pitchFamily="66" charset="0"/>
              </a:rPr>
              <a:t>1.6)</a:t>
            </a:r>
            <a:br>
              <a:rPr lang="fr-FR" sz="1800" dirty="0">
                <a:latin typeface="ComicSansMS" panose="030F0702030302020204" pitchFamily="66" charset="0"/>
              </a:rPr>
            </a:br>
            <a:r>
              <a:rPr lang="fr-FR" sz="1800" dirty="0">
                <a:latin typeface="ComicSansMS" panose="030F0702030302020204" pitchFamily="66" charset="0"/>
              </a:rPr>
              <a:t>- fermés activables au potentiel de repos</a:t>
            </a:r>
            <a:br>
              <a:rPr lang="fr-FR" sz="1800" dirty="0">
                <a:latin typeface="ComicSansMS" panose="030F0702030302020204" pitchFamily="66" charset="0"/>
              </a:rPr>
            </a:br>
            <a:r>
              <a:rPr lang="fr-FR" sz="1800" dirty="0">
                <a:latin typeface="ComicSansMS" panose="030F0702030302020204" pitchFamily="66" charset="0"/>
              </a:rPr>
              <a:t>- s’ouvrent lors de la dépolarisation </a:t>
            </a:r>
            <a:br>
              <a:rPr lang="fr-FR" sz="1800" dirty="0">
                <a:latin typeface="ComicSansMS" panose="030F0702030302020204" pitchFamily="66" charset="0"/>
              </a:rPr>
            </a:br>
            <a:r>
              <a:rPr lang="fr-FR" sz="1800" dirty="0">
                <a:latin typeface="ComicSansMS" panose="030F0702030302020204" pitchFamily="66" charset="0"/>
              </a:rPr>
              <a:t>	(&gt; - 50 mV, max. ≃ - 10 mV) </a:t>
            </a:r>
            <a:br>
              <a:rPr lang="fr-FR" sz="1800" dirty="0">
                <a:latin typeface="ComicSansMS" panose="030F0702030302020204" pitchFamily="66" charset="0"/>
              </a:rPr>
            </a:br>
            <a:r>
              <a:rPr lang="fr-FR" sz="1800" dirty="0">
                <a:latin typeface="ComicSansMS" panose="030F0702030302020204" pitchFamily="66" charset="0"/>
              </a:rPr>
              <a:t>	=&gt; courant sodique entrant responsable du PA</a:t>
            </a:r>
            <a:br>
              <a:rPr lang="fr-FR" sz="1800" dirty="0">
                <a:latin typeface="ComicSansMS" panose="030F0702030302020204" pitchFamily="66" charset="0"/>
              </a:rPr>
            </a:br>
            <a:r>
              <a:rPr lang="fr-FR" sz="1800" dirty="0">
                <a:latin typeface="ComicSansMS" panose="030F0702030302020204" pitchFamily="66" charset="0"/>
              </a:rPr>
              <a:t>- </a:t>
            </a:r>
            <a:r>
              <a:rPr lang="fr-FR" dirty="0">
                <a:latin typeface="ComicSansMS" panose="030F0702030302020204" pitchFamily="66" charset="0"/>
              </a:rPr>
              <a:t>s’inactivent après ≃ 1 ms</a:t>
            </a:r>
            <a:br>
              <a:rPr lang="fr-FR" dirty="0">
                <a:latin typeface="ComicSansMS" panose="030F0702030302020204" pitchFamily="66" charset="0"/>
              </a:rPr>
            </a:br>
            <a:r>
              <a:rPr lang="fr-FR" dirty="0">
                <a:latin typeface="ComicSansMS" panose="030F0702030302020204" pitchFamily="66" charset="0"/>
              </a:rPr>
              <a:t> </a:t>
            </a:r>
            <a:endParaRPr lang="fr-FR" sz="1800" dirty="0">
              <a:latin typeface="ComicSansMS" panose="030F0702030302020204" pitchFamily="66" charset="0"/>
            </a:endParaRPr>
          </a:p>
          <a:p>
            <a:pPr marL="285750" indent="-285750">
              <a:buFont typeface="Arial" panose="020B0604020202020204" pitchFamily="34" charset="0"/>
              <a:buChar char="•"/>
            </a:pPr>
            <a:r>
              <a:rPr lang="fr-FR" dirty="0">
                <a:solidFill>
                  <a:srgbClr val="3333CC"/>
                </a:solidFill>
                <a:latin typeface="ComicSansMS" panose="030F0702030302020204" pitchFamily="66" charset="0"/>
              </a:rPr>
              <a:t>Canaux </a:t>
            </a:r>
            <a:r>
              <a:rPr lang="fr-FR" dirty="0" err="1">
                <a:solidFill>
                  <a:srgbClr val="3333CC"/>
                </a:solidFill>
                <a:latin typeface="ComicSansMS" panose="030F0702030302020204" pitchFamily="66" charset="0"/>
              </a:rPr>
              <a:t>K</a:t>
            </a:r>
            <a:r>
              <a:rPr lang="fr-FR" baseline="-25000" dirty="0" err="1">
                <a:solidFill>
                  <a:srgbClr val="3333CC"/>
                </a:solidFill>
                <a:latin typeface="ComicSansMS" panose="030F0702030302020204" pitchFamily="66" charset="0"/>
              </a:rPr>
              <a:t>v</a:t>
            </a:r>
            <a:r>
              <a:rPr lang="fr-FR" baseline="-25000" dirty="0">
                <a:solidFill>
                  <a:srgbClr val="3333CC"/>
                </a:solidFill>
                <a:latin typeface="ComicSansMS" panose="030F0702030302020204" pitchFamily="66" charset="0"/>
              </a:rPr>
              <a:t> </a:t>
            </a:r>
            <a:r>
              <a:rPr lang="fr-FR" dirty="0">
                <a:solidFill>
                  <a:srgbClr val="3333CC"/>
                </a:solidFill>
                <a:latin typeface="ComicSansMS" panose="030F0702030302020204" pitchFamily="66" charset="0"/>
              </a:rPr>
              <a:t>(K</a:t>
            </a:r>
            <a:r>
              <a:rPr lang="fr-FR" baseline="-25000" dirty="0">
                <a:solidFill>
                  <a:srgbClr val="3333CC"/>
                </a:solidFill>
                <a:latin typeface="ComicSansMS" panose="030F0702030302020204" pitchFamily="66" charset="0"/>
              </a:rPr>
              <a:t>s </a:t>
            </a:r>
            <a:r>
              <a:rPr lang="fr-FR" dirty="0">
                <a:solidFill>
                  <a:srgbClr val="3333CC"/>
                </a:solidFill>
                <a:latin typeface="ComicSansMS" panose="030F0702030302020204" pitchFamily="66" charset="0"/>
              </a:rPr>
              <a:t>nodaux et paranodaux + K</a:t>
            </a:r>
            <a:r>
              <a:rPr lang="fr-FR" baseline="-25000" dirty="0">
                <a:solidFill>
                  <a:srgbClr val="3333CC"/>
                </a:solidFill>
                <a:latin typeface="ComicSansMS" panose="030F0702030302020204" pitchFamily="66" charset="0"/>
              </a:rPr>
              <a:t>f</a:t>
            </a:r>
            <a:r>
              <a:rPr lang="fr-FR" dirty="0">
                <a:solidFill>
                  <a:srgbClr val="3333CC"/>
                </a:solidFill>
                <a:latin typeface="ComicSansMS" panose="030F0702030302020204" pitchFamily="66" charset="0"/>
              </a:rPr>
              <a:t> juxtaparanodaux)</a:t>
            </a:r>
            <a:br>
              <a:rPr lang="fr-FR" dirty="0">
                <a:solidFill>
                  <a:srgbClr val="3333CC"/>
                </a:solidFill>
                <a:latin typeface="ComicSansMS" panose="030F0702030302020204" pitchFamily="66" charset="0"/>
              </a:rPr>
            </a:br>
            <a:r>
              <a:rPr lang="fr-FR" dirty="0">
                <a:latin typeface="ComicSansMS" panose="030F0702030302020204" pitchFamily="66" charset="0"/>
              </a:rPr>
              <a:t>- s’ouvrent lors de la dépolarisation (≃ - 50 mV)</a:t>
            </a:r>
            <a:br>
              <a:rPr lang="fr-FR" dirty="0">
                <a:latin typeface="ComicSansMS" panose="030F0702030302020204" pitchFamily="66" charset="0"/>
              </a:rPr>
            </a:br>
            <a:r>
              <a:rPr lang="fr-FR" dirty="0">
                <a:latin typeface="ComicSansMS" panose="030F0702030302020204" pitchFamily="66" charset="0"/>
              </a:rPr>
              <a:t>=&gt; limitation des dépolarisations excessives</a:t>
            </a:r>
            <a:br>
              <a:rPr lang="fr-FR" dirty="0">
                <a:latin typeface="ComicSansMS" panose="030F0702030302020204" pitchFamily="66" charset="0"/>
              </a:rPr>
            </a:br>
            <a:r>
              <a:rPr lang="fr-FR" dirty="0">
                <a:latin typeface="ComicSansMS" panose="030F0702030302020204" pitchFamily="66" charset="0"/>
              </a:rPr>
              <a:t>                    des </a:t>
            </a:r>
            <a:r>
              <a:rPr lang="fr-FR" dirty="0" err="1">
                <a:latin typeface="ComicSansMS" panose="030F0702030302020204" pitchFamily="66" charset="0"/>
              </a:rPr>
              <a:t>réexcitations</a:t>
            </a:r>
            <a:r>
              <a:rPr lang="fr-FR" dirty="0">
                <a:latin typeface="ComicSansMS" panose="030F0702030302020204" pitchFamily="66" charset="0"/>
              </a:rPr>
              <a:t> du nœud de Ranvier (K</a:t>
            </a:r>
            <a:r>
              <a:rPr lang="fr-FR" baseline="-25000" dirty="0">
                <a:latin typeface="ComicSansMS" panose="030F0702030302020204" pitchFamily="66" charset="0"/>
              </a:rPr>
              <a:t>f</a:t>
            </a:r>
            <a:r>
              <a:rPr lang="fr-FR" dirty="0">
                <a:latin typeface="ComicSansMS" panose="030F0702030302020204" pitchFamily="66" charset="0"/>
              </a:rPr>
              <a:t> juxtaparanodaux)</a:t>
            </a:r>
            <a:endParaRPr lang="fr-FR" dirty="0"/>
          </a:p>
        </p:txBody>
      </p:sp>
    </p:spTree>
    <p:extLst>
      <p:ext uri="{BB962C8B-B14F-4D97-AF65-F5344CB8AC3E}">
        <p14:creationId xmlns:p14="http://schemas.microsoft.com/office/powerpoint/2010/main" val="11110485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7">
            <a:extLst>
              <a:ext uri="{FF2B5EF4-FFF2-40B4-BE49-F238E27FC236}">
                <a16:creationId xmlns:a16="http://schemas.microsoft.com/office/drawing/2014/main" id="{B2B6099C-08D3-DABB-D404-5319D9A03172}"/>
              </a:ext>
            </a:extLst>
          </p:cNvPr>
          <p:cNvSpPr txBox="1"/>
          <p:nvPr/>
        </p:nvSpPr>
        <p:spPr>
          <a:xfrm>
            <a:off x="468054" y="111991"/>
            <a:ext cx="7964735" cy="984885"/>
          </a:xfrm>
          <a:prstGeom prst="rect">
            <a:avLst/>
          </a:prstGeom>
        </p:spPr>
        <p:txBody>
          <a:bodyPr wrap="square" lIns="0" tIns="0" rIns="0" bIns="0" rtlCol="0" anchor="t">
            <a:spAutoFit/>
          </a:bodyPr>
          <a:lstStyle/>
          <a:p>
            <a:r>
              <a:rPr lang="fr-FR" sz="3200" dirty="0">
                <a:solidFill>
                  <a:srgbClr val="3333CC"/>
                </a:solidFill>
                <a:latin typeface="ComicSansMS" panose="030F0702030302020204" pitchFamily="66" charset="0"/>
              </a:rPr>
              <a:t>Le potentiel d’action</a:t>
            </a:r>
          </a:p>
          <a:p>
            <a:endParaRPr lang="fr-FR" sz="3200" dirty="0">
              <a:solidFill>
                <a:srgbClr val="3333CC"/>
              </a:solidFill>
              <a:latin typeface="ComicSansMS" panose="030F0702030302020204" pitchFamily="66" charset="0"/>
            </a:endParaRPr>
          </a:p>
        </p:txBody>
      </p:sp>
      <p:cxnSp>
        <p:nvCxnSpPr>
          <p:cNvPr id="15" name="Connecteur droit 14">
            <a:extLst>
              <a:ext uri="{FF2B5EF4-FFF2-40B4-BE49-F238E27FC236}">
                <a16:creationId xmlns:a16="http://schemas.microsoft.com/office/drawing/2014/main" id="{9D46ED05-2AEE-2C2E-0B0E-A6C6A4A29C8D}"/>
              </a:ext>
            </a:extLst>
          </p:cNvPr>
          <p:cNvCxnSpPr>
            <a:cxnSpLocks/>
          </p:cNvCxnSpPr>
          <p:nvPr/>
        </p:nvCxnSpPr>
        <p:spPr>
          <a:xfrm>
            <a:off x="7910306" y="920706"/>
            <a:ext cx="0" cy="505555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411F0D49-7C15-7601-B0F4-0F98CD7EE1A0}"/>
              </a:ext>
            </a:extLst>
          </p:cNvPr>
          <p:cNvSpPr txBox="1"/>
          <p:nvPr/>
        </p:nvSpPr>
        <p:spPr>
          <a:xfrm>
            <a:off x="8010052" y="752017"/>
            <a:ext cx="1121224" cy="369332"/>
          </a:xfrm>
          <a:prstGeom prst="rect">
            <a:avLst/>
          </a:prstGeom>
          <a:noFill/>
        </p:spPr>
        <p:txBody>
          <a:bodyPr wrap="square">
            <a:spAutoFit/>
          </a:bodyPr>
          <a:lstStyle/>
          <a:p>
            <a:r>
              <a:rPr lang="nl-BE" sz="1800" dirty="0">
                <a:latin typeface="ComicSansMS" panose="030F0702030302020204" pitchFamily="66" charset="0"/>
              </a:rPr>
              <a:t>+ </a:t>
            </a:r>
            <a:r>
              <a:rPr lang="nl-BE" dirty="0">
                <a:latin typeface="ComicSansMS" panose="030F0702030302020204" pitchFamily="66" charset="0"/>
              </a:rPr>
              <a:t>70</a:t>
            </a:r>
            <a:r>
              <a:rPr lang="nl-BE" sz="1800" dirty="0">
                <a:latin typeface="ComicSansMS" panose="030F0702030302020204" pitchFamily="66" charset="0"/>
              </a:rPr>
              <a:t> mV</a:t>
            </a:r>
            <a:endParaRPr lang="fr-FR" dirty="0"/>
          </a:p>
        </p:txBody>
      </p:sp>
      <p:sp>
        <p:nvSpPr>
          <p:cNvPr id="19" name="ZoneTexte 18">
            <a:extLst>
              <a:ext uri="{FF2B5EF4-FFF2-40B4-BE49-F238E27FC236}">
                <a16:creationId xmlns:a16="http://schemas.microsoft.com/office/drawing/2014/main" id="{D8D1BEBF-3341-474D-5078-5EEDB16F9A42}"/>
              </a:ext>
            </a:extLst>
          </p:cNvPr>
          <p:cNvSpPr txBox="1"/>
          <p:nvPr/>
        </p:nvSpPr>
        <p:spPr>
          <a:xfrm>
            <a:off x="8010052" y="5697325"/>
            <a:ext cx="1121224" cy="369332"/>
          </a:xfrm>
          <a:prstGeom prst="rect">
            <a:avLst/>
          </a:prstGeom>
          <a:noFill/>
        </p:spPr>
        <p:txBody>
          <a:bodyPr wrap="square">
            <a:spAutoFit/>
          </a:bodyPr>
          <a:lstStyle/>
          <a:p>
            <a:r>
              <a:rPr lang="nl-BE" sz="1800" dirty="0">
                <a:latin typeface="ComicSansMS" panose="030F0702030302020204" pitchFamily="66" charset="0"/>
              </a:rPr>
              <a:t>- 95 mV</a:t>
            </a:r>
            <a:endParaRPr lang="fr-FR" dirty="0"/>
          </a:p>
        </p:txBody>
      </p:sp>
      <p:sp>
        <p:nvSpPr>
          <p:cNvPr id="20" name="ZoneTexte 19">
            <a:extLst>
              <a:ext uri="{FF2B5EF4-FFF2-40B4-BE49-F238E27FC236}">
                <a16:creationId xmlns:a16="http://schemas.microsoft.com/office/drawing/2014/main" id="{8876CF9D-5B84-0070-5060-8A91A7D252DC}"/>
              </a:ext>
            </a:extLst>
          </p:cNvPr>
          <p:cNvSpPr txBox="1"/>
          <p:nvPr/>
        </p:nvSpPr>
        <p:spPr>
          <a:xfrm>
            <a:off x="8022776" y="4929817"/>
            <a:ext cx="1121224" cy="369332"/>
          </a:xfrm>
          <a:prstGeom prst="rect">
            <a:avLst/>
          </a:prstGeom>
          <a:noFill/>
        </p:spPr>
        <p:txBody>
          <a:bodyPr wrap="square">
            <a:spAutoFit/>
          </a:bodyPr>
          <a:lstStyle/>
          <a:p>
            <a:r>
              <a:rPr lang="nl-BE" sz="1800" b="1" dirty="0">
                <a:solidFill>
                  <a:srgbClr val="7030A0"/>
                </a:solidFill>
                <a:latin typeface="ComicSansMS" panose="030F0702030302020204" pitchFamily="66" charset="0"/>
              </a:rPr>
              <a:t>- </a:t>
            </a:r>
            <a:r>
              <a:rPr lang="nl-BE" b="1" dirty="0">
                <a:solidFill>
                  <a:srgbClr val="7030A0"/>
                </a:solidFill>
                <a:latin typeface="ComicSansMS" panose="030F0702030302020204" pitchFamily="66" charset="0"/>
              </a:rPr>
              <a:t>7</a:t>
            </a:r>
            <a:r>
              <a:rPr lang="nl-BE" sz="1800" b="1" dirty="0">
                <a:solidFill>
                  <a:srgbClr val="7030A0"/>
                </a:solidFill>
                <a:latin typeface="ComicSansMS" panose="030F0702030302020204" pitchFamily="66" charset="0"/>
              </a:rPr>
              <a:t>0 mV</a:t>
            </a:r>
            <a:endParaRPr lang="fr-FR" b="1" dirty="0">
              <a:solidFill>
                <a:srgbClr val="7030A0"/>
              </a:solidFill>
            </a:endParaRPr>
          </a:p>
        </p:txBody>
      </p:sp>
      <p:sp>
        <p:nvSpPr>
          <p:cNvPr id="21" name="Ellipse 20">
            <a:extLst>
              <a:ext uri="{FF2B5EF4-FFF2-40B4-BE49-F238E27FC236}">
                <a16:creationId xmlns:a16="http://schemas.microsoft.com/office/drawing/2014/main" id="{BF260A77-9644-D263-7948-916E99EC93DE}"/>
              </a:ext>
            </a:extLst>
          </p:cNvPr>
          <p:cNvSpPr/>
          <p:nvPr/>
        </p:nvSpPr>
        <p:spPr>
          <a:xfrm>
            <a:off x="7810559" y="5016193"/>
            <a:ext cx="199493" cy="19658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Flèche vers le haut 21">
            <a:extLst>
              <a:ext uri="{FF2B5EF4-FFF2-40B4-BE49-F238E27FC236}">
                <a16:creationId xmlns:a16="http://schemas.microsoft.com/office/drawing/2014/main" id="{C6CA6F61-FE92-D90A-7C36-F800ACCB4793}"/>
              </a:ext>
            </a:extLst>
          </p:cNvPr>
          <p:cNvSpPr/>
          <p:nvPr/>
        </p:nvSpPr>
        <p:spPr>
          <a:xfrm>
            <a:off x="6975566" y="4689565"/>
            <a:ext cx="293611" cy="424917"/>
          </a:xfrm>
          <a:prstGeom prst="upArrow">
            <a:avLst/>
          </a:prstGeom>
          <a:solidFill>
            <a:srgbClr val="7030A0"/>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Flèche vers le haut 24">
            <a:extLst>
              <a:ext uri="{FF2B5EF4-FFF2-40B4-BE49-F238E27FC236}">
                <a16:creationId xmlns:a16="http://schemas.microsoft.com/office/drawing/2014/main" id="{B555AFC3-FF34-C9CD-311F-E61770795AAC}"/>
              </a:ext>
            </a:extLst>
          </p:cNvPr>
          <p:cNvSpPr/>
          <p:nvPr/>
        </p:nvSpPr>
        <p:spPr>
          <a:xfrm rot="10800000">
            <a:off x="6990502" y="5212773"/>
            <a:ext cx="293611" cy="424917"/>
          </a:xfrm>
          <a:prstGeom prst="upArrow">
            <a:avLst/>
          </a:prstGeom>
          <a:solidFill>
            <a:srgbClr val="7030A0"/>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ZoneTexte 26">
            <a:extLst>
              <a:ext uri="{FF2B5EF4-FFF2-40B4-BE49-F238E27FC236}">
                <a16:creationId xmlns:a16="http://schemas.microsoft.com/office/drawing/2014/main" id="{88CAC88C-5E5F-77C8-842D-869F915667AD}"/>
              </a:ext>
            </a:extLst>
          </p:cNvPr>
          <p:cNvSpPr txBox="1"/>
          <p:nvPr/>
        </p:nvSpPr>
        <p:spPr>
          <a:xfrm>
            <a:off x="5847501" y="4311892"/>
            <a:ext cx="2285999" cy="369332"/>
          </a:xfrm>
          <a:prstGeom prst="rect">
            <a:avLst/>
          </a:prstGeom>
          <a:noFill/>
        </p:spPr>
        <p:txBody>
          <a:bodyPr wrap="square">
            <a:spAutoFit/>
          </a:bodyPr>
          <a:lstStyle/>
          <a:p>
            <a:r>
              <a:rPr lang="nl-BE" b="1" dirty="0">
                <a:solidFill>
                  <a:srgbClr val="00B050"/>
                </a:solidFill>
                <a:latin typeface="Comic Sans MS" panose="030F0902030302020204" pitchFamily="66" charset="0"/>
              </a:rPr>
              <a:t>Dépolarisation</a:t>
            </a:r>
            <a:endParaRPr lang="fr-FR" b="1" dirty="0">
              <a:solidFill>
                <a:srgbClr val="00B050"/>
              </a:solidFill>
            </a:endParaRPr>
          </a:p>
        </p:txBody>
      </p:sp>
      <p:sp>
        <p:nvSpPr>
          <p:cNvPr id="28" name="ZoneTexte 27">
            <a:extLst>
              <a:ext uri="{FF2B5EF4-FFF2-40B4-BE49-F238E27FC236}">
                <a16:creationId xmlns:a16="http://schemas.microsoft.com/office/drawing/2014/main" id="{EDC14E3D-CCEB-10A2-8B80-04D31F1B4FB9}"/>
              </a:ext>
            </a:extLst>
          </p:cNvPr>
          <p:cNvSpPr txBox="1"/>
          <p:nvPr/>
        </p:nvSpPr>
        <p:spPr>
          <a:xfrm>
            <a:off x="5736777" y="5630953"/>
            <a:ext cx="2285999" cy="369332"/>
          </a:xfrm>
          <a:prstGeom prst="rect">
            <a:avLst/>
          </a:prstGeom>
          <a:noFill/>
        </p:spPr>
        <p:txBody>
          <a:bodyPr wrap="square">
            <a:spAutoFit/>
          </a:bodyPr>
          <a:lstStyle/>
          <a:p>
            <a:r>
              <a:rPr lang="nl-BE" b="1" dirty="0">
                <a:solidFill>
                  <a:srgbClr val="00B050"/>
                </a:solidFill>
                <a:latin typeface="Comic Sans MS" panose="030F0902030302020204" pitchFamily="66" charset="0"/>
              </a:rPr>
              <a:t>Hyperpolarisation</a:t>
            </a:r>
            <a:endParaRPr lang="fr-FR" b="1" dirty="0">
              <a:solidFill>
                <a:srgbClr val="00B050"/>
              </a:solidFill>
            </a:endParaRPr>
          </a:p>
        </p:txBody>
      </p:sp>
      <p:sp>
        <p:nvSpPr>
          <p:cNvPr id="29" name="ZoneTexte 28">
            <a:extLst>
              <a:ext uri="{FF2B5EF4-FFF2-40B4-BE49-F238E27FC236}">
                <a16:creationId xmlns:a16="http://schemas.microsoft.com/office/drawing/2014/main" id="{1F11A49C-4AE9-6C20-F0E1-98A5CCD85ECF}"/>
              </a:ext>
            </a:extLst>
          </p:cNvPr>
          <p:cNvSpPr txBox="1"/>
          <p:nvPr/>
        </p:nvSpPr>
        <p:spPr>
          <a:xfrm>
            <a:off x="7836844" y="2790583"/>
            <a:ext cx="1430042" cy="307777"/>
          </a:xfrm>
          <a:prstGeom prst="rect">
            <a:avLst/>
          </a:prstGeom>
          <a:noFill/>
        </p:spPr>
        <p:txBody>
          <a:bodyPr wrap="square">
            <a:spAutoFit/>
          </a:bodyPr>
          <a:lstStyle/>
          <a:p>
            <a:r>
              <a:rPr lang="nl-BE" sz="1400" b="1" dirty="0">
                <a:solidFill>
                  <a:srgbClr val="FF0000"/>
                </a:solidFill>
                <a:latin typeface="Comic Sans MS" panose="030F0902030302020204" pitchFamily="66" charset="0"/>
              </a:rPr>
              <a:t>Repolarisation</a:t>
            </a:r>
            <a:endParaRPr lang="fr-FR" sz="1400" b="1" dirty="0">
              <a:solidFill>
                <a:srgbClr val="FF0000"/>
              </a:solidFill>
            </a:endParaRPr>
          </a:p>
        </p:txBody>
      </p:sp>
      <p:cxnSp>
        <p:nvCxnSpPr>
          <p:cNvPr id="31" name="Connecteur droit avec flèche 30">
            <a:extLst>
              <a:ext uri="{FF2B5EF4-FFF2-40B4-BE49-F238E27FC236}">
                <a16:creationId xmlns:a16="http://schemas.microsoft.com/office/drawing/2014/main" id="{969D8024-BAC5-8883-BB69-8B9541D27BF3}"/>
              </a:ext>
            </a:extLst>
          </p:cNvPr>
          <p:cNvCxnSpPr/>
          <p:nvPr/>
        </p:nvCxnSpPr>
        <p:spPr>
          <a:xfrm>
            <a:off x="8432789" y="3159915"/>
            <a:ext cx="0" cy="1609264"/>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2" name="Ellipse 31">
            <a:extLst>
              <a:ext uri="{FF2B5EF4-FFF2-40B4-BE49-F238E27FC236}">
                <a16:creationId xmlns:a16="http://schemas.microsoft.com/office/drawing/2014/main" id="{1E2B4C84-F478-7B87-50BD-AC254B54D10F}"/>
              </a:ext>
            </a:extLst>
          </p:cNvPr>
          <p:cNvSpPr/>
          <p:nvPr/>
        </p:nvSpPr>
        <p:spPr>
          <a:xfrm>
            <a:off x="7810559" y="3985536"/>
            <a:ext cx="199493" cy="196580"/>
          </a:xfrm>
          <a:prstGeom prst="ellipse">
            <a:avLst/>
          </a:prstGeom>
          <a:solidFill>
            <a:srgbClr val="00B05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ZoneTexte 32">
            <a:extLst>
              <a:ext uri="{FF2B5EF4-FFF2-40B4-BE49-F238E27FC236}">
                <a16:creationId xmlns:a16="http://schemas.microsoft.com/office/drawing/2014/main" id="{75A304A0-34EB-F1A4-5C24-9C93191B70DF}"/>
              </a:ext>
            </a:extLst>
          </p:cNvPr>
          <p:cNvSpPr txBox="1"/>
          <p:nvPr/>
        </p:nvSpPr>
        <p:spPr>
          <a:xfrm>
            <a:off x="6950919" y="3701865"/>
            <a:ext cx="1121224" cy="646331"/>
          </a:xfrm>
          <a:prstGeom prst="rect">
            <a:avLst/>
          </a:prstGeom>
          <a:noFill/>
        </p:spPr>
        <p:txBody>
          <a:bodyPr wrap="square">
            <a:spAutoFit/>
          </a:bodyPr>
          <a:lstStyle/>
          <a:p>
            <a:pPr algn="ctr"/>
            <a:r>
              <a:rPr lang="nl-BE" sz="1800" dirty="0">
                <a:latin typeface="ComicSansMS" panose="030F0702030302020204" pitchFamily="66" charset="0"/>
              </a:rPr>
              <a:t>Seuil</a:t>
            </a:r>
          </a:p>
          <a:p>
            <a:pPr algn="ctr"/>
            <a:r>
              <a:rPr lang="nl-BE" dirty="0">
                <a:latin typeface="ComicSansMS" panose="030F0702030302020204" pitchFamily="66" charset="0"/>
              </a:rPr>
              <a:t>Na</a:t>
            </a:r>
            <a:r>
              <a:rPr lang="nl-BE" baseline="-25000" dirty="0">
                <a:latin typeface="ComicSansMS" panose="030F0702030302020204" pitchFamily="66" charset="0"/>
              </a:rPr>
              <a:t>t</a:t>
            </a:r>
            <a:endParaRPr lang="fr-FR" baseline="-25000" dirty="0"/>
          </a:p>
        </p:txBody>
      </p:sp>
      <p:sp>
        <p:nvSpPr>
          <p:cNvPr id="34" name="ZoneTexte 33">
            <a:extLst>
              <a:ext uri="{FF2B5EF4-FFF2-40B4-BE49-F238E27FC236}">
                <a16:creationId xmlns:a16="http://schemas.microsoft.com/office/drawing/2014/main" id="{A58D56B3-A689-402D-C607-484F67B035A9}"/>
              </a:ext>
            </a:extLst>
          </p:cNvPr>
          <p:cNvSpPr txBox="1"/>
          <p:nvPr/>
        </p:nvSpPr>
        <p:spPr>
          <a:xfrm>
            <a:off x="8041098" y="3911783"/>
            <a:ext cx="1059133" cy="369332"/>
          </a:xfrm>
          <a:prstGeom prst="rect">
            <a:avLst/>
          </a:prstGeom>
          <a:solidFill>
            <a:srgbClr val="CDF2FF"/>
          </a:solidFill>
        </p:spPr>
        <p:txBody>
          <a:bodyPr wrap="square">
            <a:spAutoFit/>
          </a:bodyPr>
          <a:lstStyle/>
          <a:p>
            <a:r>
              <a:rPr lang="nl-BE" sz="1800" b="1" dirty="0">
                <a:latin typeface="ComicSansMS" panose="030F0702030302020204" pitchFamily="66" charset="0"/>
              </a:rPr>
              <a:t>- 50 mV</a:t>
            </a:r>
            <a:endParaRPr lang="fr-FR" b="1" dirty="0"/>
          </a:p>
        </p:txBody>
      </p:sp>
      <p:pic>
        <p:nvPicPr>
          <p:cNvPr id="2" name="Image 1">
            <a:extLst>
              <a:ext uri="{FF2B5EF4-FFF2-40B4-BE49-F238E27FC236}">
                <a16:creationId xmlns:a16="http://schemas.microsoft.com/office/drawing/2014/main" id="{34CC7F21-743A-8BBB-7E64-84E19ACC32E4}"/>
              </a:ext>
            </a:extLst>
          </p:cNvPr>
          <p:cNvPicPr>
            <a:picLocks noChangeAspect="1"/>
          </p:cNvPicPr>
          <p:nvPr/>
        </p:nvPicPr>
        <p:blipFill>
          <a:blip r:embed="rId4"/>
          <a:stretch>
            <a:fillRect/>
          </a:stretch>
        </p:blipFill>
        <p:spPr>
          <a:xfrm>
            <a:off x="187780" y="854906"/>
            <a:ext cx="5548992" cy="1443049"/>
          </a:xfrm>
          <a:prstGeom prst="rect">
            <a:avLst/>
          </a:prstGeom>
        </p:spPr>
      </p:pic>
      <p:sp>
        <p:nvSpPr>
          <p:cNvPr id="6" name="ZoneTexte 5">
            <a:extLst>
              <a:ext uri="{FF2B5EF4-FFF2-40B4-BE49-F238E27FC236}">
                <a16:creationId xmlns:a16="http://schemas.microsoft.com/office/drawing/2014/main" id="{F4E7AFF3-C8B1-BA39-8989-C59336D09DBC}"/>
              </a:ext>
            </a:extLst>
          </p:cNvPr>
          <p:cNvSpPr txBox="1"/>
          <p:nvPr/>
        </p:nvSpPr>
        <p:spPr>
          <a:xfrm>
            <a:off x="621622" y="2315093"/>
            <a:ext cx="609037" cy="369332"/>
          </a:xfrm>
          <a:prstGeom prst="rect">
            <a:avLst/>
          </a:prstGeom>
          <a:noFill/>
        </p:spPr>
        <p:txBody>
          <a:bodyPr wrap="square">
            <a:spAutoFit/>
          </a:bodyPr>
          <a:lstStyle/>
          <a:p>
            <a:r>
              <a:rPr lang="nl-BE" altLang="en-US" b="1" dirty="0">
                <a:solidFill>
                  <a:srgbClr val="FF0000"/>
                </a:solidFill>
                <a:latin typeface="Comic Sans MS" panose="030F0902030302020204" pitchFamily="66" charset="0"/>
              </a:rPr>
              <a:t>Na</a:t>
            </a:r>
            <a:r>
              <a:rPr lang="nl-BE" altLang="en-US" b="1" baseline="-25000" dirty="0">
                <a:solidFill>
                  <a:srgbClr val="FF0000"/>
                </a:solidFill>
                <a:latin typeface="Comic Sans MS" panose="030F0902030302020204" pitchFamily="66" charset="0"/>
              </a:rPr>
              <a:t>v</a:t>
            </a:r>
            <a:endParaRPr lang="fr-FR" baseline="-25000" dirty="0"/>
          </a:p>
        </p:txBody>
      </p:sp>
      <p:sp>
        <p:nvSpPr>
          <p:cNvPr id="9" name="ZoneTexte 8">
            <a:extLst>
              <a:ext uri="{FF2B5EF4-FFF2-40B4-BE49-F238E27FC236}">
                <a16:creationId xmlns:a16="http://schemas.microsoft.com/office/drawing/2014/main" id="{D50C00E5-48A6-9DF2-3621-E081D057606D}"/>
              </a:ext>
            </a:extLst>
          </p:cNvPr>
          <p:cNvSpPr txBox="1"/>
          <p:nvPr/>
        </p:nvSpPr>
        <p:spPr>
          <a:xfrm>
            <a:off x="3188344" y="2297955"/>
            <a:ext cx="442028" cy="369332"/>
          </a:xfrm>
          <a:prstGeom prst="rect">
            <a:avLst/>
          </a:prstGeom>
          <a:noFill/>
        </p:spPr>
        <p:txBody>
          <a:bodyPr wrap="square">
            <a:spAutoFit/>
          </a:bodyPr>
          <a:lstStyle/>
          <a:p>
            <a:r>
              <a:rPr lang="nl-BE" altLang="en-US" b="1" dirty="0">
                <a:solidFill>
                  <a:srgbClr val="FF0000"/>
                </a:solidFill>
                <a:latin typeface="Comic Sans MS" panose="030F0902030302020204" pitchFamily="66" charset="0"/>
              </a:rPr>
              <a:t>K</a:t>
            </a:r>
            <a:r>
              <a:rPr lang="nl-BE" altLang="en-US" b="1" baseline="30000" dirty="0">
                <a:solidFill>
                  <a:srgbClr val="FF0000"/>
                </a:solidFill>
                <a:latin typeface="Comic Sans MS" panose="030F0902030302020204" pitchFamily="66" charset="0"/>
              </a:rPr>
              <a:t>+</a:t>
            </a:r>
            <a:endParaRPr lang="fr-FR" baseline="30000" dirty="0"/>
          </a:p>
        </p:txBody>
      </p:sp>
      <p:sp>
        <p:nvSpPr>
          <p:cNvPr id="10" name="ZoneTexte 9">
            <a:extLst>
              <a:ext uri="{FF2B5EF4-FFF2-40B4-BE49-F238E27FC236}">
                <a16:creationId xmlns:a16="http://schemas.microsoft.com/office/drawing/2014/main" id="{C9504902-34D3-4584-2359-A54FBE347CBD}"/>
              </a:ext>
            </a:extLst>
          </p:cNvPr>
          <p:cNvSpPr txBox="1"/>
          <p:nvPr/>
        </p:nvSpPr>
        <p:spPr>
          <a:xfrm>
            <a:off x="2488225" y="2306524"/>
            <a:ext cx="587650" cy="369332"/>
          </a:xfrm>
          <a:prstGeom prst="rect">
            <a:avLst/>
          </a:prstGeom>
          <a:noFill/>
        </p:spPr>
        <p:txBody>
          <a:bodyPr wrap="square">
            <a:spAutoFit/>
          </a:bodyPr>
          <a:lstStyle/>
          <a:p>
            <a:r>
              <a:rPr lang="nl-BE" altLang="en-US" b="1" dirty="0">
                <a:solidFill>
                  <a:srgbClr val="FF0000"/>
                </a:solidFill>
                <a:latin typeface="Comic Sans MS" panose="030F0902030302020204" pitchFamily="66" charset="0"/>
              </a:rPr>
              <a:t>Na</a:t>
            </a:r>
            <a:r>
              <a:rPr lang="nl-BE" altLang="en-US" b="1" baseline="30000" dirty="0">
                <a:solidFill>
                  <a:srgbClr val="FF0000"/>
                </a:solidFill>
                <a:latin typeface="Comic Sans MS" panose="030F0902030302020204" pitchFamily="66" charset="0"/>
              </a:rPr>
              <a:t>+</a:t>
            </a:r>
            <a:endParaRPr lang="fr-FR" baseline="30000" dirty="0"/>
          </a:p>
        </p:txBody>
      </p:sp>
      <p:sp>
        <p:nvSpPr>
          <p:cNvPr id="11" name="ZoneTexte 10">
            <a:extLst>
              <a:ext uri="{FF2B5EF4-FFF2-40B4-BE49-F238E27FC236}">
                <a16:creationId xmlns:a16="http://schemas.microsoft.com/office/drawing/2014/main" id="{8B26E627-6635-F98A-06C0-86EF355AE34A}"/>
              </a:ext>
            </a:extLst>
          </p:cNvPr>
          <p:cNvSpPr txBox="1"/>
          <p:nvPr/>
        </p:nvSpPr>
        <p:spPr>
          <a:xfrm>
            <a:off x="3742841" y="2297955"/>
            <a:ext cx="1842773" cy="369332"/>
          </a:xfrm>
          <a:prstGeom prst="rect">
            <a:avLst/>
          </a:prstGeom>
          <a:noFill/>
        </p:spPr>
        <p:txBody>
          <a:bodyPr wrap="square">
            <a:spAutoFit/>
          </a:bodyPr>
          <a:lstStyle/>
          <a:p>
            <a:r>
              <a:rPr lang="nl-BE" altLang="en-US" b="1" dirty="0">
                <a:solidFill>
                  <a:srgbClr val="FF0000"/>
                </a:solidFill>
                <a:latin typeface="Comic Sans MS" panose="030F0902030302020204" pitchFamily="66" charset="0"/>
              </a:rPr>
              <a:t>Pompe Na/K</a:t>
            </a:r>
            <a:endParaRPr lang="fr-FR" baseline="30000" dirty="0"/>
          </a:p>
        </p:txBody>
      </p:sp>
      <p:sp>
        <p:nvSpPr>
          <p:cNvPr id="12" name="ZoneTexte 11">
            <a:extLst>
              <a:ext uri="{FF2B5EF4-FFF2-40B4-BE49-F238E27FC236}">
                <a16:creationId xmlns:a16="http://schemas.microsoft.com/office/drawing/2014/main" id="{8ACE35F5-C24C-E2D8-3D27-093B622E4459}"/>
              </a:ext>
            </a:extLst>
          </p:cNvPr>
          <p:cNvSpPr txBox="1"/>
          <p:nvPr/>
        </p:nvSpPr>
        <p:spPr>
          <a:xfrm>
            <a:off x="1753141" y="2319567"/>
            <a:ext cx="1131519" cy="369332"/>
          </a:xfrm>
          <a:prstGeom prst="rect">
            <a:avLst/>
          </a:prstGeom>
          <a:noFill/>
        </p:spPr>
        <p:txBody>
          <a:bodyPr wrap="square">
            <a:spAutoFit/>
          </a:bodyPr>
          <a:lstStyle/>
          <a:p>
            <a:r>
              <a:rPr lang="nl-BE" altLang="en-US" b="1" dirty="0">
                <a:solidFill>
                  <a:srgbClr val="FF0000"/>
                </a:solidFill>
                <a:latin typeface="Comic Sans MS" panose="030F0902030302020204" pitchFamily="66" charset="0"/>
              </a:rPr>
              <a:t>K</a:t>
            </a:r>
            <a:r>
              <a:rPr lang="nl-BE" altLang="en-US" b="1" baseline="-25000" dirty="0">
                <a:solidFill>
                  <a:srgbClr val="FF0000"/>
                </a:solidFill>
                <a:latin typeface="Comic Sans MS" panose="030F0902030302020204" pitchFamily="66" charset="0"/>
              </a:rPr>
              <a:t>v</a:t>
            </a:r>
            <a:endParaRPr lang="fr-FR" baseline="-25000" dirty="0"/>
          </a:p>
        </p:txBody>
      </p:sp>
      <p:pic>
        <p:nvPicPr>
          <p:cNvPr id="88" name="PA.mov">
            <a:hlinkClick r:id="" action="ppaction://media"/>
            <a:extLst>
              <a:ext uri="{FF2B5EF4-FFF2-40B4-BE49-F238E27FC236}">
                <a16:creationId xmlns:a16="http://schemas.microsoft.com/office/drawing/2014/main" id="{C4C340C1-8FF6-FD1B-6EF8-FEA019C233A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7780" y="2934068"/>
            <a:ext cx="5536273" cy="3424608"/>
          </a:xfrm>
          <a:prstGeom prst="rect">
            <a:avLst/>
          </a:prstGeom>
        </p:spPr>
      </p:pic>
      <p:sp>
        <p:nvSpPr>
          <p:cNvPr id="3" name="Rectangle 2">
            <a:extLst>
              <a:ext uri="{FF2B5EF4-FFF2-40B4-BE49-F238E27FC236}">
                <a16:creationId xmlns:a16="http://schemas.microsoft.com/office/drawing/2014/main" id="{6F1BEE0F-4EB2-1354-A113-3EE20A6BFB73}"/>
              </a:ext>
            </a:extLst>
          </p:cNvPr>
          <p:cNvSpPr/>
          <p:nvPr/>
        </p:nvSpPr>
        <p:spPr>
          <a:xfrm>
            <a:off x="491131" y="854906"/>
            <a:ext cx="1949174" cy="1460188"/>
          </a:xfrm>
          <a:prstGeom prst="rect">
            <a:avLst/>
          </a:prstGeom>
          <a:noFill/>
          <a:ln w="698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527946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250" fill="hold"/>
                                        <p:tgtEl>
                                          <p:spTgt spid="8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8"/>
                </p:tgtEl>
              </p:cMediaNode>
            </p:video>
            <p:seq concurrent="1" nextAc="seek">
              <p:cTn id="8" restart="whenNotActive" fill="hold" evtFilter="cancelBubble" nodeType="interactiveSeq">
                <p:stCondLst>
                  <p:cond evt="onClick" delay="0">
                    <p:tgtEl>
                      <p:spTgt spid="8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8"/>
                                        </p:tgtEl>
                                      </p:cBhvr>
                                    </p:cmd>
                                  </p:childTnLst>
                                </p:cTn>
                              </p:par>
                            </p:childTnLst>
                          </p:cTn>
                        </p:par>
                      </p:childTnLst>
                    </p:cTn>
                  </p:par>
                </p:childTnLst>
              </p:cTn>
              <p:nextCondLst>
                <p:cond evt="onClick" delay="0">
                  <p:tgtEl>
                    <p:spTgt spid="88"/>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B315D432-87D6-7981-70F3-CB4317524152}"/>
              </a:ext>
            </a:extLst>
          </p:cNvPr>
          <p:cNvSpPr/>
          <p:nvPr/>
        </p:nvSpPr>
        <p:spPr>
          <a:xfrm>
            <a:off x="856702" y="1057894"/>
            <a:ext cx="5863187" cy="51626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TextBox 7">
            <a:extLst>
              <a:ext uri="{FF2B5EF4-FFF2-40B4-BE49-F238E27FC236}">
                <a16:creationId xmlns:a16="http://schemas.microsoft.com/office/drawing/2014/main" id="{B2B6099C-08D3-DABB-D404-5319D9A03172}"/>
              </a:ext>
            </a:extLst>
          </p:cNvPr>
          <p:cNvSpPr txBox="1"/>
          <p:nvPr/>
        </p:nvSpPr>
        <p:spPr>
          <a:xfrm>
            <a:off x="246925" y="110973"/>
            <a:ext cx="7964735" cy="984885"/>
          </a:xfrm>
          <a:prstGeom prst="rect">
            <a:avLst/>
          </a:prstGeom>
        </p:spPr>
        <p:txBody>
          <a:bodyPr wrap="square" lIns="0" tIns="0" rIns="0" bIns="0" rtlCol="0" anchor="t">
            <a:spAutoFit/>
          </a:bodyPr>
          <a:lstStyle/>
          <a:p>
            <a:r>
              <a:rPr lang="fr-FR" sz="3200" dirty="0">
                <a:solidFill>
                  <a:srgbClr val="3333CC"/>
                </a:solidFill>
                <a:latin typeface="ComicSansMS" panose="030F0702030302020204" pitchFamily="66" charset="0"/>
              </a:rPr>
              <a:t>Canaux Na</a:t>
            </a:r>
            <a:r>
              <a:rPr lang="fr-FR" sz="3200" baseline="-25000" dirty="0">
                <a:solidFill>
                  <a:srgbClr val="3333CC"/>
                </a:solidFill>
                <a:latin typeface="ComicSansMS" panose="030F0702030302020204" pitchFamily="66" charset="0"/>
              </a:rPr>
              <a:t>t</a:t>
            </a:r>
          </a:p>
          <a:p>
            <a:endParaRPr lang="fr-FR" sz="3200" dirty="0">
              <a:solidFill>
                <a:srgbClr val="3333CC"/>
              </a:solidFill>
              <a:latin typeface="ComicSansMS" panose="030F0702030302020204" pitchFamily="66" charset="0"/>
            </a:endParaRPr>
          </a:p>
        </p:txBody>
      </p:sp>
      <p:pic>
        <p:nvPicPr>
          <p:cNvPr id="2" name="Image 1">
            <a:extLst>
              <a:ext uri="{FF2B5EF4-FFF2-40B4-BE49-F238E27FC236}">
                <a16:creationId xmlns:a16="http://schemas.microsoft.com/office/drawing/2014/main" id="{E0CB1AD9-650B-6AC7-3235-1B7060654EFC}"/>
              </a:ext>
            </a:extLst>
          </p:cNvPr>
          <p:cNvPicPr>
            <a:picLocks noChangeAspect="1"/>
          </p:cNvPicPr>
          <p:nvPr/>
        </p:nvPicPr>
        <p:blipFill>
          <a:blip r:embed="rId2"/>
          <a:stretch>
            <a:fillRect/>
          </a:stretch>
        </p:blipFill>
        <p:spPr>
          <a:xfrm>
            <a:off x="900212" y="1114259"/>
            <a:ext cx="2547257" cy="2307596"/>
          </a:xfrm>
          <a:prstGeom prst="rect">
            <a:avLst/>
          </a:prstGeom>
        </p:spPr>
      </p:pic>
      <p:sp>
        <p:nvSpPr>
          <p:cNvPr id="6" name="ZoneTexte 5">
            <a:extLst>
              <a:ext uri="{FF2B5EF4-FFF2-40B4-BE49-F238E27FC236}">
                <a16:creationId xmlns:a16="http://schemas.microsoft.com/office/drawing/2014/main" id="{3C44A1B4-7587-0729-4098-653B402C8A3A}"/>
              </a:ext>
            </a:extLst>
          </p:cNvPr>
          <p:cNvSpPr txBox="1"/>
          <p:nvPr/>
        </p:nvSpPr>
        <p:spPr>
          <a:xfrm>
            <a:off x="900212" y="649579"/>
            <a:ext cx="4572000" cy="369332"/>
          </a:xfrm>
          <a:prstGeom prst="rect">
            <a:avLst/>
          </a:prstGeom>
          <a:noFill/>
        </p:spPr>
        <p:txBody>
          <a:bodyPr wrap="square">
            <a:spAutoFit/>
          </a:bodyPr>
          <a:lstStyle/>
          <a:p>
            <a:r>
              <a:rPr lang="cy-GB" altLang="en-US" sz="1800" b="1" dirty="0">
                <a:solidFill>
                  <a:srgbClr val="FF0000"/>
                </a:solidFill>
                <a:latin typeface="Comic Sans MS" panose="030F0902030302020204" pitchFamily="66" charset="0"/>
              </a:rPr>
              <a:t>Fermés </a:t>
            </a:r>
            <a:r>
              <a:rPr lang="cy-GB" altLang="en-US" sz="1800" b="1" dirty="0">
                <a:solidFill>
                  <a:srgbClr val="00329E"/>
                </a:solidFill>
                <a:latin typeface="Comic Sans MS" panose="030F0902030302020204" pitchFamily="66" charset="0"/>
              </a:rPr>
              <a:t>activables</a:t>
            </a:r>
            <a:endParaRPr lang="fr-FR" dirty="0"/>
          </a:p>
        </p:txBody>
      </p:sp>
      <p:pic>
        <p:nvPicPr>
          <p:cNvPr id="7" name="Image 6">
            <a:extLst>
              <a:ext uri="{FF2B5EF4-FFF2-40B4-BE49-F238E27FC236}">
                <a16:creationId xmlns:a16="http://schemas.microsoft.com/office/drawing/2014/main" id="{C075A51E-E505-EF8A-9A2D-53CB1E1E4FF6}"/>
              </a:ext>
            </a:extLst>
          </p:cNvPr>
          <p:cNvPicPr>
            <a:picLocks noChangeAspect="1"/>
          </p:cNvPicPr>
          <p:nvPr/>
        </p:nvPicPr>
        <p:blipFill>
          <a:blip r:embed="rId3"/>
          <a:stretch>
            <a:fillRect/>
          </a:stretch>
        </p:blipFill>
        <p:spPr>
          <a:xfrm>
            <a:off x="4605903" y="1114260"/>
            <a:ext cx="2096428" cy="2635702"/>
          </a:xfrm>
          <a:prstGeom prst="rect">
            <a:avLst/>
          </a:prstGeom>
        </p:spPr>
      </p:pic>
      <p:sp>
        <p:nvSpPr>
          <p:cNvPr id="8" name="ZoneTexte 7">
            <a:extLst>
              <a:ext uri="{FF2B5EF4-FFF2-40B4-BE49-F238E27FC236}">
                <a16:creationId xmlns:a16="http://schemas.microsoft.com/office/drawing/2014/main" id="{3F04BE55-235A-41BC-A314-DD289A04C521}"/>
              </a:ext>
            </a:extLst>
          </p:cNvPr>
          <p:cNvSpPr txBox="1"/>
          <p:nvPr/>
        </p:nvSpPr>
        <p:spPr>
          <a:xfrm>
            <a:off x="4528460" y="688562"/>
            <a:ext cx="2191429" cy="369332"/>
          </a:xfrm>
          <a:prstGeom prst="rect">
            <a:avLst/>
          </a:prstGeom>
          <a:noFill/>
        </p:spPr>
        <p:txBody>
          <a:bodyPr wrap="square">
            <a:spAutoFit/>
          </a:bodyPr>
          <a:lstStyle/>
          <a:p>
            <a:r>
              <a:rPr lang="cy-GB" altLang="en-US" sz="1800" b="1" dirty="0">
                <a:solidFill>
                  <a:srgbClr val="FF0000"/>
                </a:solidFill>
                <a:latin typeface="Comic Sans MS" panose="030F0902030302020204" pitchFamily="66" charset="0"/>
              </a:rPr>
              <a:t>Ouverts </a:t>
            </a:r>
            <a:r>
              <a:rPr lang="cy-GB" altLang="en-US" sz="1800" b="1" dirty="0">
                <a:solidFill>
                  <a:srgbClr val="00329E"/>
                </a:solidFill>
                <a:latin typeface="Comic Sans MS" panose="030F0902030302020204" pitchFamily="66" charset="0"/>
              </a:rPr>
              <a:t>activés</a:t>
            </a:r>
            <a:endParaRPr lang="fr-FR" dirty="0"/>
          </a:p>
        </p:txBody>
      </p:sp>
      <p:sp>
        <p:nvSpPr>
          <p:cNvPr id="10" name="ZoneTexte 9">
            <a:extLst>
              <a:ext uri="{FF2B5EF4-FFF2-40B4-BE49-F238E27FC236}">
                <a16:creationId xmlns:a16="http://schemas.microsoft.com/office/drawing/2014/main" id="{56D7B0EB-6758-73F5-58D1-DBCAEEAF16B1}"/>
              </a:ext>
            </a:extLst>
          </p:cNvPr>
          <p:cNvSpPr txBox="1"/>
          <p:nvPr/>
        </p:nvSpPr>
        <p:spPr>
          <a:xfrm>
            <a:off x="1787397" y="1243743"/>
            <a:ext cx="620518" cy="215444"/>
          </a:xfrm>
          <a:prstGeom prst="rect">
            <a:avLst/>
          </a:prstGeom>
          <a:solidFill>
            <a:schemeClr val="bg1"/>
          </a:solidFill>
        </p:spPr>
        <p:txBody>
          <a:bodyPr wrap="square">
            <a:spAutoFit/>
          </a:bodyPr>
          <a:lstStyle/>
          <a:p>
            <a:r>
              <a:rPr lang="cy-GB" altLang="en-US" sz="800" b="1" dirty="0">
                <a:latin typeface="Arial" panose="020B0604020202020204" pitchFamily="34" charset="0"/>
                <a:cs typeface="Arial" panose="020B0604020202020204" pitchFamily="34" charset="0"/>
              </a:rPr>
              <a:t>- 70 mV</a:t>
            </a:r>
            <a:endParaRPr lang="fr-FR" sz="800" dirty="0">
              <a:latin typeface="Arial" panose="020B0604020202020204" pitchFamily="34" charset="0"/>
              <a:cs typeface="Arial" panose="020B0604020202020204" pitchFamily="34" charset="0"/>
            </a:endParaRPr>
          </a:p>
        </p:txBody>
      </p:sp>
      <p:sp>
        <p:nvSpPr>
          <p:cNvPr id="11" name="ZoneTexte 10">
            <a:extLst>
              <a:ext uri="{FF2B5EF4-FFF2-40B4-BE49-F238E27FC236}">
                <a16:creationId xmlns:a16="http://schemas.microsoft.com/office/drawing/2014/main" id="{3F146BEA-8A16-A027-878A-96FA85ED9A91}"/>
              </a:ext>
            </a:extLst>
          </p:cNvPr>
          <p:cNvSpPr txBox="1"/>
          <p:nvPr/>
        </p:nvSpPr>
        <p:spPr>
          <a:xfrm>
            <a:off x="5472212" y="1261192"/>
            <a:ext cx="620518" cy="215444"/>
          </a:xfrm>
          <a:prstGeom prst="rect">
            <a:avLst/>
          </a:prstGeom>
          <a:solidFill>
            <a:schemeClr val="accent2">
              <a:lumMod val="40000"/>
              <a:lumOff val="60000"/>
            </a:schemeClr>
          </a:solidFill>
        </p:spPr>
        <p:txBody>
          <a:bodyPr wrap="square">
            <a:spAutoFit/>
          </a:bodyPr>
          <a:lstStyle/>
          <a:p>
            <a:r>
              <a:rPr lang="cy-GB" altLang="en-US" sz="800" b="1" dirty="0">
                <a:latin typeface="Arial" panose="020B0604020202020204" pitchFamily="34" charset="0"/>
                <a:cs typeface="Arial" panose="020B0604020202020204" pitchFamily="34" charset="0"/>
              </a:rPr>
              <a:t>- 50 mV</a:t>
            </a:r>
            <a:endParaRPr lang="fr-FR" sz="800" dirty="0">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07A3223B-C91D-2F2E-3BB6-8955851F5035}"/>
              </a:ext>
            </a:extLst>
          </p:cNvPr>
          <p:cNvSpPr/>
          <p:nvPr/>
        </p:nvSpPr>
        <p:spPr>
          <a:xfrm>
            <a:off x="4753787" y="1419967"/>
            <a:ext cx="1632857" cy="872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a:extLst>
              <a:ext uri="{FF2B5EF4-FFF2-40B4-BE49-F238E27FC236}">
                <a16:creationId xmlns:a16="http://schemas.microsoft.com/office/drawing/2014/main" id="{C8C6EEDD-A150-6B86-4F6B-67BA68174B38}"/>
              </a:ext>
            </a:extLst>
          </p:cNvPr>
          <p:cNvPicPr>
            <a:picLocks noChangeAspect="1"/>
          </p:cNvPicPr>
          <p:nvPr/>
        </p:nvPicPr>
        <p:blipFill>
          <a:blip r:embed="rId4"/>
          <a:stretch>
            <a:fillRect/>
          </a:stretch>
        </p:blipFill>
        <p:spPr>
          <a:xfrm>
            <a:off x="4575740" y="3844165"/>
            <a:ext cx="2126591" cy="2329457"/>
          </a:xfrm>
          <a:prstGeom prst="rect">
            <a:avLst/>
          </a:prstGeom>
        </p:spPr>
      </p:pic>
      <p:sp>
        <p:nvSpPr>
          <p:cNvPr id="14" name="ZoneTexte 13">
            <a:extLst>
              <a:ext uri="{FF2B5EF4-FFF2-40B4-BE49-F238E27FC236}">
                <a16:creationId xmlns:a16="http://schemas.microsoft.com/office/drawing/2014/main" id="{3A3B80AB-DA6C-3310-5E4E-AB0B7901F2CA}"/>
              </a:ext>
            </a:extLst>
          </p:cNvPr>
          <p:cNvSpPr txBox="1"/>
          <p:nvPr/>
        </p:nvSpPr>
        <p:spPr>
          <a:xfrm>
            <a:off x="4575739" y="6237924"/>
            <a:ext cx="3508085" cy="646331"/>
          </a:xfrm>
          <a:prstGeom prst="rect">
            <a:avLst/>
          </a:prstGeom>
          <a:noFill/>
        </p:spPr>
        <p:txBody>
          <a:bodyPr wrap="square">
            <a:spAutoFit/>
          </a:bodyPr>
          <a:lstStyle/>
          <a:p>
            <a:r>
              <a:rPr lang="cy-GB" altLang="en-US" sz="1800" b="1" dirty="0">
                <a:solidFill>
                  <a:srgbClr val="FF0000"/>
                </a:solidFill>
                <a:latin typeface="Comic Sans MS" panose="030F0902030302020204" pitchFamily="66" charset="0"/>
              </a:rPr>
              <a:t>Inactivés </a:t>
            </a:r>
            <a:endParaRPr lang="cy-GB" altLang="en-US" sz="1800" b="1" dirty="0">
              <a:solidFill>
                <a:srgbClr val="00329E"/>
              </a:solidFill>
              <a:latin typeface="Comic Sans MS" panose="030F0902030302020204" pitchFamily="66" charset="0"/>
            </a:endParaRPr>
          </a:p>
          <a:p>
            <a:r>
              <a:rPr lang="cy-GB" b="1" dirty="0">
                <a:solidFill>
                  <a:srgbClr val="00329E"/>
                </a:solidFill>
                <a:latin typeface="Comic Sans MS" panose="030F0902030302020204" pitchFamily="66" charset="0"/>
              </a:rPr>
              <a:t>Période réfractaire absolue</a:t>
            </a:r>
            <a:endParaRPr lang="fr-FR" dirty="0"/>
          </a:p>
        </p:txBody>
      </p:sp>
      <p:pic>
        <p:nvPicPr>
          <p:cNvPr id="16" name="Image 15">
            <a:extLst>
              <a:ext uri="{FF2B5EF4-FFF2-40B4-BE49-F238E27FC236}">
                <a16:creationId xmlns:a16="http://schemas.microsoft.com/office/drawing/2014/main" id="{2540B5D0-D668-BFCA-8DFF-518203D1AF33}"/>
              </a:ext>
            </a:extLst>
          </p:cNvPr>
          <p:cNvPicPr>
            <a:picLocks noChangeAspect="1"/>
          </p:cNvPicPr>
          <p:nvPr/>
        </p:nvPicPr>
        <p:blipFill>
          <a:blip r:embed="rId5"/>
          <a:stretch>
            <a:fillRect/>
          </a:stretch>
        </p:blipFill>
        <p:spPr>
          <a:xfrm>
            <a:off x="913361" y="3551339"/>
            <a:ext cx="2490598" cy="2669201"/>
          </a:xfrm>
          <a:prstGeom prst="rect">
            <a:avLst/>
          </a:prstGeom>
        </p:spPr>
      </p:pic>
      <p:sp>
        <p:nvSpPr>
          <p:cNvPr id="17" name="ZoneTexte 16">
            <a:extLst>
              <a:ext uri="{FF2B5EF4-FFF2-40B4-BE49-F238E27FC236}">
                <a16:creationId xmlns:a16="http://schemas.microsoft.com/office/drawing/2014/main" id="{1321F7B5-1036-523E-61CF-E439AFAFCCC2}"/>
              </a:ext>
            </a:extLst>
          </p:cNvPr>
          <p:cNvSpPr txBox="1"/>
          <p:nvPr/>
        </p:nvSpPr>
        <p:spPr>
          <a:xfrm>
            <a:off x="856702" y="6211669"/>
            <a:ext cx="3372591" cy="646331"/>
          </a:xfrm>
          <a:prstGeom prst="rect">
            <a:avLst/>
          </a:prstGeom>
          <a:noFill/>
        </p:spPr>
        <p:txBody>
          <a:bodyPr wrap="square">
            <a:spAutoFit/>
          </a:bodyPr>
          <a:lstStyle/>
          <a:p>
            <a:r>
              <a:rPr lang="cy-GB" altLang="en-US" sz="1800" b="1" dirty="0">
                <a:solidFill>
                  <a:srgbClr val="FF0000"/>
                </a:solidFill>
                <a:latin typeface="Comic Sans MS" panose="030F0902030302020204" pitchFamily="66" charset="0"/>
              </a:rPr>
              <a:t>En voie de fermeture </a:t>
            </a:r>
            <a:endParaRPr lang="cy-GB" altLang="en-US" sz="1800" b="1" dirty="0">
              <a:solidFill>
                <a:srgbClr val="00329E"/>
              </a:solidFill>
              <a:latin typeface="Comic Sans MS" panose="030F0902030302020204" pitchFamily="66" charset="0"/>
            </a:endParaRPr>
          </a:p>
          <a:p>
            <a:r>
              <a:rPr lang="cy-GB" b="1" dirty="0">
                <a:solidFill>
                  <a:srgbClr val="00329E"/>
                </a:solidFill>
                <a:latin typeface="Comic Sans MS" panose="030F0902030302020204" pitchFamily="66" charset="0"/>
              </a:rPr>
              <a:t>Période réfractaire relative</a:t>
            </a:r>
            <a:endParaRPr lang="fr-FR" dirty="0"/>
          </a:p>
        </p:txBody>
      </p:sp>
      <p:sp>
        <p:nvSpPr>
          <p:cNvPr id="24" name="ZoneTexte 23">
            <a:extLst>
              <a:ext uri="{FF2B5EF4-FFF2-40B4-BE49-F238E27FC236}">
                <a16:creationId xmlns:a16="http://schemas.microsoft.com/office/drawing/2014/main" id="{5D4521E9-2FFB-5132-D825-08258AD49220}"/>
              </a:ext>
            </a:extLst>
          </p:cNvPr>
          <p:cNvSpPr txBox="1"/>
          <p:nvPr/>
        </p:nvSpPr>
        <p:spPr>
          <a:xfrm>
            <a:off x="126030" y="1076526"/>
            <a:ext cx="595035" cy="584775"/>
          </a:xfrm>
          <a:prstGeom prst="rect">
            <a:avLst/>
          </a:prstGeom>
          <a:noFill/>
        </p:spPr>
        <p:txBody>
          <a:bodyPr wrap="none" rtlCol="0">
            <a:spAutoFit/>
          </a:bodyPr>
          <a:lstStyle/>
          <a:p>
            <a:r>
              <a:rPr lang="fr-FR" sz="3200" dirty="0"/>
              <a:t>1️⃣</a:t>
            </a:r>
          </a:p>
        </p:txBody>
      </p:sp>
      <p:sp>
        <p:nvSpPr>
          <p:cNvPr id="30" name="ZoneTexte 29">
            <a:extLst>
              <a:ext uri="{FF2B5EF4-FFF2-40B4-BE49-F238E27FC236}">
                <a16:creationId xmlns:a16="http://schemas.microsoft.com/office/drawing/2014/main" id="{8FD21D27-5B1E-0CF1-098C-470A55B16EE8}"/>
              </a:ext>
            </a:extLst>
          </p:cNvPr>
          <p:cNvSpPr txBox="1"/>
          <p:nvPr/>
        </p:nvSpPr>
        <p:spPr>
          <a:xfrm>
            <a:off x="4022602" y="1143958"/>
            <a:ext cx="595035" cy="584775"/>
          </a:xfrm>
          <a:prstGeom prst="rect">
            <a:avLst/>
          </a:prstGeom>
          <a:noFill/>
        </p:spPr>
        <p:txBody>
          <a:bodyPr wrap="none" rtlCol="0">
            <a:spAutoFit/>
          </a:bodyPr>
          <a:lstStyle/>
          <a:p>
            <a:r>
              <a:rPr lang="fr-FR" sz="3200" dirty="0"/>
              <a:t>2️⃣</a:t>
            </a:r>
          </a:p>
        </p:txBody>
      </p:sp>
      <p:sp>
        <p:nvSpPr>
          <p:cNvPr id="35" name="ZoneTexte 34">
            <a:extLst>
              <a:ext uri="{FF2B5EF4-FFF2-40B4-BE49-F238E27FC236}">
                <a16:creationId xmlns:a16="http://schemas.microsoft.com/office/drawing/2014/main" id="{C0521A49-A43C-0054-3837-460F7885E558}"/>
              </a:ext>
            </a:extLst>
          </p:cNvPr>
          <p:cNvSpPr txBox="1"/>
          <p:nvPr/>
        </p:nvSpPr>
        <p:spPr>
          <a:xfrm>
            <a:off x="4002913" y="3797247"/>
            <a:ext cx="595035" cy="584775"/>
          </a:xfrm>
          <a:prstGeom prst="rect">
            <a:avLst/>
          </a:prstGeom>
          <a:noFill/>
        </p:spPr>
        <p:txBody>
          <a:bodyPr wrap="none" rtlCol="0">
            <a:spAutoFit/>
          </a:bodyPr>
          <a:lstStyle/>
          <a:p>
            <a:r>
              <a:rPr lang="fr-FR" sz="3200" dirty="0"/>
              <a:t>3️⃣</a:t>
            </a:r>
          </a:p>
        </p:txBody>
      </p:sp>
      <p:sp>
        <p:nvSpPr>
          <p:cNvPr id="39" name="ZoneTexte 38">
            <a:extLst>
              <a:ext uri="{FF2B5EF4-FFF2-40B4-BE49-F238E27FC236}">
                <a16:creationId xmlns:a16="http://schemas.microsoft.com/office/drawing/2014/main" id="{5D6ADB0C-7F49-76A4-8CC7-AE8C402E0343}"/>
              </a:ext>
            </a:extLst>
          </p:cNvPr>
          <p:cNvSpPr txBox="1"/>
          <p:nvPr/>
        </p:nvSpPr>
        <p:spPr>
          <a:xfrm>
            <a:off x="126029" y="3797246"/>
            <a:ext cx="595035" cy="584775"/>
          </a:xfrm>
          <a:prstGeom prst="rect">
            <a:avLst/>
          </a:prstGeom>
          <a:noFill/>
        </p:spPr>
        <p:txBody>
          <a:bodyPr wrap="none" rtlCol="0">
            <a:spAutoFit/>
          </a:bodyPr>
          <a:lstStyle/>
          <a:p>
            <a:r>
              <a:rPr lang="fr-FR" sz="3200" dirty="0"/>
              <a:t>4️⃣</a:t>
            </a:r>
          </a:p>
        </p:txBody>
      </p:sp>
      <p:sp>
        <p:nvSpPr>
          <p:cNvPr id="3" name="ZoneTexte 2">
            <a:extLst>
              <a:ext uri="{FF2B5EF4-FFF2-40B4-BE49-F238E27FC236}">
                <a16:creationId xmlns:a16="http://schemas.microsoft.com/office/drawing/2014/main" id="{9DFEE3A5-506B-8869-32DD-580A771CAA5E}"/>
              </a:ext>
            </a:extLst>
          </p:cNvPr>
          <p:cNvSpPr txBox="1"/>
          <p:nvPr/>
        </p:nvSpPr>
        <p:spPr>
          <a:xfrm>
            <a:off x="5787938" y="197155"/>
            <a:ext cx="2132633" cy="338554"/>
          </a:xfrm>
          <a:prstGeom prst="rect">
            <a:avLst/>
          </a:prstGeom>
          <a:noFill/>
        </p:spPr>
        <p:txBody>
          <a:bodyPr wrap="square">
            <a:spAutoFit/>
          </a:bodyPr>
          <a:lstStyle/>
          <a:p>
            <a:pPr algn="ctr"/>
            <a:r>
              <a:rPr lang="fr-FR" altLang="fr-FR" sz="1600" i="1" dirty="0">
                <a:latin typeface="ComicSansMS" panose="030F0702030302020204" pitchFamily="66" charset="0"/>
              </a:rPr>
              <a:t>(Pierre </a:t>
            </a:r>
            <a:r>
              <a:rPr lang="fr-FR" altLang="fr-FR" sz="1600" i="1" dirty="0" err="1">
                <a:latin typeface="ComicSansMS" panose="030F0702030302020204" pitchFamily="66" charset="0"/>
              </a:rPr>
              <a:t>Guihéneuc</a:t>
            </a:r>
            <a:r>
              <a:rPr lang="fr-FR" altLang="fr-FR" sz="1600" i="1" dirty="0">
                <a:latin typeface="ComicSansMS" panose="030F0702030302020204" pitchFamily="66" charset="0"/>
              </a:rPr>
              <a:t>)</a:t>
            </a:r>
            <a:endParaRPr lang="fr-FR" sz="1600" i="1" dirty="0"/>
          </a:p>
        </p:txBody>
      </p:sp>
      <p:sp>
        <p:nvSpPr>
          <p:cNvPr id="5" name="ZoneTexte 4">
            <a:extLst>
              <a:ext uri="{FF2B5EF4-FFF2-40B4-BE49-F238E27FC236}">
                <a16:creationId xmlns:a16="http://schemas.microsoft.com/office/drawing/2014/main" id="{90137270-464E-D2BB-6459-22B11C206E27}"/>
              </a:ext>
            </a:extLst>
          </p:cNvPr>
          <p:cNvSpPr txBox="1"/>
          <p:nvPr/>
        </p:nvSpPr>
        <p:spPr>
          <a:xfrm>
            <a:off x="-54125" y="1544067"/>
            <a:ext cx="910827" cy="369332"/>
          </a:xfrm>
          <a:prstGeom prst="rect">
            <a:avLst/>
          </a:prstGeom>
          <a:noFill/>
        </p:spPr>
        <p:txBody>
          <a:bodyPr wrap="none" rtlCol="0">
            <a:spAutoFit/>
          </a:bodyPr>
          <a:lstStyle/>
          <a:p>
            <a:r>
              <a:rPr lang="fr-FR" dirty="0"/>
              <a:t>- 70 mV</a:t>
            </a:r>
          </a:p>
        </p:txBody>
      </p:sp>
      <p:sp>
        <p:nvSpPr>
          <p:cNvPr id="9" name="ZoneTexte 8">
            <a:extLst>
              <a:ext uri="{FF2B5EF4-FFF2-40B4-BE49-F238E27FC236}">
                <a16:creationId xmlns:a16="http://schemas.microsoft.com/office/drawing/2014/main" id="{C90A33CB-351F-BF2C-7411-3354A4027FD5}"/>
              </a:ext>
            </a:extLst>
          </p:cNvPr>
          <p:cNvSpPr txBox="1"/>
          <p:nvPr/>
        </p:nvSpPr>
        <p:spPr>
          <a:xfrm>
            <a:off x="3789692" y="1583050"/>
            <a:ext cx="910827" cy="369332"/>
          </a:xfrm>
          <a:prstGeom prst="rect">
            <a:avLst/>
          </a:prstGeom>
          <a:noFill/>
        </p:spPr>
        <p:txBody>
          <a:bodyPr wrap="none" rtlCol="0">
            <a:spAutoFit/>
          </a:bodyPr>
          <a:lstStyle/>
          <a:p>
            <a:r>
              <a:rPr lang="fr-FR" dirty="0"/>
              <a:t>- 50 mV</a:t>
            </a:r>
          </a:p>
        </p:txBody>
      </p:sp>
      <p:sp>
        <p:nvSpPr>
          <p:cNvPr id="15" name="ZoneTexte 14">
            <a:extLst>
              <a:ext uri="{FF2B5EF4-FFF2-40B4-BE49-F238E27FC236}">
                <a16:creationId xmlns:a16="http://schemas.microsoft.com/office/drawing/2014/main" id="{65DC5733-AF9F-65D3-DB4B-832AA701A608}"/>
              </a:ext>
            </a:extLst>
          </p:cNvPr>
          <p:cNvSpPr txBox="1"/>
          <p:nvPr/>
        </p:nvSpPr>
        <p:spPr>
          <a:xfrm>
            <a:off x="3795666" y="4253576"/>
            <a:ext cx="787395" cy="369332"/>
          </a:xfrm>
          <a:prstGeom prst="rect">
            <a:avLst/>
          </a:prstGeom>
          <a:noFill/>
        </p:spPr>
        <p:txBody>
          <a:bodyPr wrap="none" rtlCol="0">
            <a:spAutoFit/>
          </a:bodyPr>
          <a:lstStyle/>
          <a:p>
            <a:r>
              <a:rPr lang="fr-FR" dirty="0"/>
              <a:t>50 mV</a:t>
            </a:r>
          </a:p>
        </p:txBody>
      </p:sp>
      <p:sp>
        <p:nvSpPr>
          <p:cNvPr id="18" name="ZoneTexte 17">
            <a:extLst>
              <a:ext uri="{FF2B5EF4-FFF2-40B4-BE49-F238E27FC236}">
                <a16:creationId xmlns:a16="http://schemas.microsoft.com/office/drawing/2014/main" id="{638061A9-DB3F-5DAC-840F-86CF9C5E3954}"/>
              </a:ext>
            </a:extLst>
          </p:cNvPr>
          <p:cNvSpPr txBox="1"/>
          <p:nvPr/>
        </p:nvSpPr>
        <p:spPr>
          <a:xfrm>
            <a:off x="1488" y="4253576"/>
            <a:ext cx="910827" cy="369332"/>
          </a:xfrm>
          <a:prstGeom prst="rect">
            <a:avLst/>
          </a:prstGeom>
          <a:noFill/>
        </p:spPr>
        <p:txBody>
          <a:bodyPr wrap="none" rtlCol="0">
            <a:spAutoFit/>
          </a:bodyPr>
          <a:lstStyle/>
          <a:p>
            <a:r>
              <a:rPr lang="fr-FR" dirty="0"/>
              <a:t>- 60 mV</a:t>
            </a:r>
          </a:p>
        </p:txBody>
      </p:sp>
      <p:sp>
        <p:nvSpPr>
          <p:cNvPr id="19" name="ZoneTexte 18">
            <a:extLst>
              <a:ext uri="{FF2B5EF4-FFF2-40B4-BE49-F238E27FC236}">
                <a16:creationId xmlns:a16="http://schemas.microsoft.com/office/drawing/2014/main" id="{2437113D-121F-B412-3D72-DC2DC1E2608D}"/>
              </a:ext>
            </a:extLst>
          </p:cNvPr>
          <p:cNvSpPr txBox="1"/>
          <p:nvPr/>
        </p:nvSpPr>
        <p:spPr>
          <a:xfrm>
            <a:off x="6736793" y="3756780"/>
            <a:ext cx="2515432" cy="1200329"/>
          </a:xfrm>
          <a:prstGeom prst="rect">
            <a:avLst/>
          </a:prstGeom>
          <a:noFill/>
        </p:spPr>
        <p:txBody>
          <a:bodyPr wrap="none" rtlCol="0">
            <a:spAutoFit/>
          </a:bodyPr>
          <a:lstStyle/>
          <a:p>
            <a:r>
              <a:rPr lang="fr-FR" dirty="0"/>
              <a:t>Si la période de </a:t>
            </a:r>
          </a:p>
          <a:p>
            <a:r>
              <a:rPr lang="fr-FR" dirty="0"/>
              <a:t>dépolarisation est </a:t>
            </a:r>
          </a:p>
          <a:p>
            <a:r>
              <a:rPr lang="fr-FR" dirty="0"/>
              <a:t>prolongée, la durée d’</a:t>
            </a:r>
            <a:br>
              <a:rPr lang="fr-FR" dirty="0"/>
            </a:br>
            <a:r>
              <a:rPr lang="fr-FR" dirty="0"/>
              <a:t>inactivation est allongée </a:t>
            </a:r>
          </a:p>
        </p:txBody>
      </p:sp>
    </p:spTree>
    <p:extLst>
      <p:ext uri="{BB962C8B-B14F-4D97-AF65-F5344CB8AC3E}">
        <p14:creationId xmlns:p14="http://schemas.microsoft.com/office/powerpoint/2010/main" val="32610459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Enregistrement de l’écran 2023-11-05 à 08.21.27">
            <a:hlinkClick r:id="" action="ppaction://media"/>
            <a:extLst>
              <a:ext uri="{FF2B5EF4-FFF2-40B4-BE49-F238E27FC236}">
                <a16:creationId xmlns:a16="http://schemas.microsoft.com/office/drawing/2014/main" id="{548F2A71-3CBD-0C87-B636-344AB12F2459}"/>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0" y="3843337"/>
            <a:ext cx="9144000" cy="3014663"/>
          </a:xfrm>
          <a:prstGeom prst="rect">
            <a:avLst/>
          </a:prstGeom>
        </p:spPr>
      </p:pic>
      <p:pic>
        <p:nvPicPr>
          <p:cNvPr id="21" name="Enregistrement de l’écran 2023-11-05 à 08.22.38">
            <a:hlinkClick r:id="" action="ppaction://media"/>
            <a:extLst>
              <a:ext uri="{FF2B5EF4-FFF2-40B4-BE49-F238E27FC236}">
                <a16:creationId xmlns:a16="http://schemas.microsoft.com/office/drawing/2014/main" id="{8D7DEB1D-C0C1-D431-B7B3-987D55D58DDB}"/>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0" y="414337"/>
            <a:ext cx="9144000" cy="3014663"/>
          </a:xfrm>
          <a:prstGeom prst="rect">
            <a:avLst/>
          </a:prstGeom>
        </p:spPr>
      </p:pic>
      <p:sp>
        <p:nvSpPr>
          <p:cNvPr id="25" name="ZoneTexte 24">
            <a:extLst>
              <a:ext uri="{FF2B5EF4-FFF2-40B4-BE49-F238E27FC236}">
                <a16:creationId xmlns:a16="http://schemas.microsoft.com/office/drawing/2014/main" id="{818BA55C-23E5-8D6D-22F7-2E6CEAE621BC}"/>
              </a:ext>
            </a:extLst>
          </p:cNvPr>
          <p:cNvSpPr txBox="1"/>
          <p:nvPr/>
        </p:nvSpPr>
        <p:spPr>
          <a:xfrm>
            <a:off x="0" y="0"/>
            <a:ext cx="3351943" cy="369332"/>
          </a:xfrm>
          <a:prstGeom prst="rect">
            <a:avLst/>
          </a:prstGeom>
          <a:noFill/>
        </p:spPr>
        <p:txBody>
          <a:bodyPr wrap="none" rtlCol="0">
            <a:spAutoFit/>
          </a:bodyPr>
          <a:lstStyle/>
          <a:p>
            <a:r>
              <a:rPr lang="fr-FR" b="1" dirty="0">
                <a:solidFill>
                  <a:srgbClr val="FF0000"/>
                </a:solidFill>
              </a:rPr>
              <a:t>Avec inactivation des canaux Nav</a:t>
            </a:r>
          </a:p>
        </p:txBody>
      </p:sp>
      <p:sp>
        <p:nvSpPr>
          <p:cNvPr id="22" name="ZoneTexte 21">
            <a:extLst>
              <a:ext uri="{FF2B5EF4-FFF2-40B4-BE49-F238E27FC236}">
                <a16:creationId xmlns:a16="http://schemas.microsoft.com/office/drawing/2014/main" id="{0A38E306-F5DE-8C40-586A-F3538279FE83}"/>
              </a:ext>
            </a:extLst>
          </p:cNvPr>
          <p:cNvSpPr txBox="1"/>
          <p:nvPr/>
        </p:nvSpPr>
        <p:spPr>
          <a:xfrm>
            <a:off x="0" y="3429000"/>
            <a:ext cx="3337260" cy="369332"/>
          </a:xfrm>
          <a:prstGeom prst="rect">
            <a:avLst/>
          </a:prstGeom>
          <a:noFill/>
        </p:spPr>
        <p:txBody>
          <a:bodyPr wrap="none" rtlCol="0">
            <a:spAutoFit/>
          </a:bodyPr>
          <a:lstStyle/>
          <a:p>
            <a:r>
              <a:rPr lang="fr-FR" b="1" dirty="0">
                <a:solidFill>
                  <a:srgbClr val="FF0000"/>
                </a:solidFill>
              </a:rPr>
              <a:t>Sans inactivation des canaux Nav</a:t>
            </a:r>
          </a:p>
        </p:txBody>
      </p:sp>
      <p:grpSp>
        <p:nvGrpSpPr>
          <p:cNvPr id="13" name="Groupe 12">
            <a:extLst>
              <a:ext uri="{FF2B5EF4-FFF2-40B4-BE49-F238E27FC236}">
                <a16:creationId xmlns:a16="http://schemas.microsoft.com/office/drawing/2014/main" id="{CEFF28F1-B6FD-2A37-07F2-AFA4CF296DA9}"/>
              </a:ext>
            </a:extLst>
          </p:cNvPr>
          <p:cNvGrpSpPr/>
          <p:nvPr/>
        </p:nvGrpSpPr>
        <p:grpSpPr>
          <a:xfrm>
            <a:off x="130629" y="2906486"/>
            <a:ext cx="7765947" cy="391885"/>
            <a:chOff x="130629" y="2906486"/>
            <a:chExt cx="7765947" cy="391885"/>
          </a:xfrm>
        </p:grpSpPr>
        <p:cxnSp>
          <p:nvCxnSpPr>
            <p:cNvPr id="3" name="Connecteur droit 2">
              <a:extLst>
                <a:ext uri="{FF2B5EF4-FFF2-40B4-BE49-F238E27FC236}">
                  <a16:creationId xmlns:a16="http://schemas.microsoft.com/office/drawing/2014/main" id="{ED417114-ED2B-5DC9-E658-4B819EAD1C06}"/>
                </a:ext>
              </a:extLst>
            </p:cNvPr>
            <p:cNvCxnSpPr/>
            <p:nvPr/>
          </p:nvCxnSpPr>
          <p:spPr>
            <a:xfrm flipV="1">
              <a:off x="3018972" y="2906486"/>
              <a:ext cx="0" cy="391885"/>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 name="Connecteur droit 3">
              <a:extLst>
                <a:ext uri="{FF2B5EF4-FFF2-40B4-BE49-F238E27FC236}">
                  <a16:creationId xmlns:a16="http://schemas.microsoft.com/office/drawing/2014/main" id="{C5AE3E66-CEFE-7894-94CE-734C8BB2BC59}"/>
                </a:ext>
              </a:extLst>
            </p:cNvPr>
            <p:cNvCxnSpPr>
              <a:cxnSpLocks/>
            </p:cNvCxnSpPr>
            <p:nvPr/>
          </p:nvCxnSpPr>
          <p:spPr>
            <a:xfrm>
              <a:off x="3013767" y="2906486"/>
              <a:ext cx="653143" cy="0"/>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6" name="Connecteur droit 5">
              <a:extLst>
                <a:ext uri="{FF2B5EF4-FFF2-40B4-BE49-F238E27FC236}">
                  <a16:creationId xmlns:a16="http://schemas.microsoft.com/office/drawing/2014/main" id="{E87D6D2F-61FF-C687-5BC9-324C56251440}"/>
                </a:ext>
              </a:extLst>
            </p:cNvPr>
            <p:cNvCxnSpPr>
              <a:cxnSpLocks/>
            </p:cNvCxnSpPr>
            <p:nvPr/>
          </p:nvCxnSpPr>
          <p:spPr>
            <a:xfrm flipV="1">
              <a:off x="3666389" y="2906486"/>
              <a:ext cx="0" cy="391885"/>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 name="Connecteur droit 8">
              <a:extLst>
                <a:ext uri="{FF2B5EF4-FFF2-40B4-BE49-F238E27FC236}">
                  <a16:creationId xmlns:a16="http://schemas.microsoft.com/office/drawing/2014/main" id="{97A7B30A-C043-9739-C9C1-56B1DB453E14}"/>
                </a:ext>
              </a:extLst>
            </p:cNvPr>
            <p:cNvCxnSpPr>
              <a:cxnSpLocks/>
            </p:cNvCxnSpPr>
            <p:nvPr/>
          </p:nvCxnSpPr>
          <p:spPr>
            <a:xfrm>
              <a:off x="130629" y="3290171"/>
              <a:ext cx="2887993" cy="8200"/>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1" name="Connecteur droit 10">
              <a:extLst>
                <a:ext uri="{FF2B5EF4-FFF2-40B4-BE49-F238E27FC236}">
                  <a16:creationId xmlns:a16="http://schemas.microsoft.com/office/drawing/2014/main" id="{6BF7B756-201E-6D08-3DAA-9BEEBEF13EB8}"/>
                </a:ext>
              </a:extLst>
            </p:cNvPr>
            <p:cNvCxnSpPr>
              <a:cxnSpLocks/>
            </p:cNvCxnSpPr>
            <p:nvPr/>
          </p:nvCxnSpPr>
          <p:spPr>
            <a:xfrm>
              <a:off x="3666388" y="3290171"/>
              <a:ext cx="4230188" cy="0"/>
            </a:xfrm>
            <a:prstGeom prst="line">
              <a:avLst/>
            </a:prstGeom>
            <a:ln w="25400">
              <a:solidFill>
                <a:srgbClr val="FFFF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10407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18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0">
                <p:cTn id="8" fill="hold" display="0">
                  <p:stCondLst>
                    <p:cond delay="indefinite"/>
                  </p:stCondLst>
                </p:cTn>
                <p:tgtEl>
                  <p:spTgt spid="20"/>
                </p:tgtEl>
              </p:cMediaNode>
            </p:video>
            <p:video>
              <p:cMediaNode vol="0">
                <p:cTn id="9" fill="hold" display="0">
                  <p:stCondLst>
                    <p:cond delay="indefinite"/>
                  </p:stCondLst>
                </p:cTn>
                <p:tgtEl>
                  <p:spTgt spid="21"/>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711C5C-6733-01AD-8E02-096D83BF4616}"/>
            </a:ext>
          </a:extLst>
        </p:cNvPr>
        <p:cNvGrpSpPr/>
        <p:nvPr/>
      </p:nvGrpSpPr>
      <p:grpSpPr>
        <a:xfrm>
          <a:off x="0" y="0"/>
          <a:ext cx="0" cy="0"/>
          <a:chOff x="0" y="0"/>
          <a:chExt cx="0" cy="0"/>
        </a:xfrm>
      </p:grpSpPr>
      <p:sp>
        <p:nvSpPr>
          <p:cNvPr id="4" name="TextBox 7">
            <a:extLst>
              <a:ext uri="{FF2B5EF4-FFF2-40B4-BE49-F238E27FC236}">
                <a16:creationId xmlns:a16="http://schemas.microsoft.com/office/drawing/2014/main" id="{C6422D90-50B3-4329-D3BC-BB8701321E25}"/>
              </a:ext>
            </a:extLst>
          </p:cNvPr>
          <p:cNvSpPr txBox="1"/>
          <p:nvPr/>
        </p:nvSpPr>
        <p:spPr>
          <a:xfrm>
            <a:off x="468054" y="111991"/>
            <a:ext cx="7025276" cy="984885"/>
          </a:xfrm>
          <a:prstGeom prst="rect">
            <a:avLst/>
          </a:prstGeom>
        </p:spPr>
        <p:txBody>
          <a:bodyPr wrap="square" lIns="0" tIns="0" rIns="0" bIns="0" rtlCol="0" anchor="t">
            <a:spAutoFit/>
          </a:bodyPr>
          <a:lstStyle/>
          <a:p>
            <a:r>
              <a:rPr lang="fr-FR" sz="3200" dirty="0">
                <a:solidFill>
                  <a:srgbClr val="3333CC"/>
                </a:solidFill>
                <a:latin typeface="ComicSansMS" panose="030F0702030302020204" pitchFamily="66" charset="0"/>
              </a:rPr>
              <a:t>Dépolarisation </a:t>
            </a:r>
            <a:r>
              <a:rPr lang="fr-FR" sz="3200" dirty="0" err="1">
                <a:solidFill>
                  <a:srgbClr val="3333CC"/>
                </a:solidFill>
                <a:latin typeface="ComicSansMS" panose="030F0702030302020204" pitchFamily="66" charset="0"/>
              </a:rPr>
              <a:t>pré-PA</a:t>
            </a:r>
            <a:r>
              <a:rPr lang="fr-FR" sz="3200" dirty="0">
                <a:solidFill>
                  <a:srgbClr val="3333CC"/>
                </a:solidFill>
                <a:latin typeface="ComicSansMS" panose="030F0702030302020204" pitchFamily="66" charset="0"/>
              </a:rPr>
              <a:t> </a:t>
            </a:r>
            <a:br>
              <a:rPr lang="fr-FR" sz="3200" dirty="0">
                <a:solidFill>
                  <a:srgbClr val="3333CC"/>
                </a:solidFill>
                <a:latin typeface="ComicSansMS" panose="030F0702030302020204" pitchFamily="66" charset="0"/>
              </a:rPr>
            </a:br>
            <a:r>
              <a:rPr lang="fr-FR" sz="3200" dirty="0">
                <a:solidFill>
                  <a:srgbClr val="3333CC"/>
                </a:solidFill>
                <a:latin typeface="ComicSansMS" panose="030F0702030302020204" pitchFamily="66" charset="0"/>
              </a:rPr>
              <a:t>(canaux voltage-dépendant fermés) </a:t>
            </a:r>
          </a:p>
        </p:txBody>
      </p:sp>
      <p:sp>
        <p:nvSpPr>
          <p:cNvPr id="5" name="ZoneTexte 4">
            <a:extLst>
              <a:ext uri="{FF2B5EF4-FFF2-40B4-BE49-F238E27FC236}">
                <a16:creationId xmlns:a16="http://schemas.microsoft.com/office/drawing/2014/main" id="{81FB1095-9507-EEE0-485B-AA30D5C3269C}"/>
              </a:ext>
            </a:extLst>
          </p:cNvPr>
          <p:cNvSpPr txBox="1"/>
          <p:nvPr/>
        </p:nvSpPr>
        <p:spPr>
          <a:xfrm>
            <a:off x="293894" y="1320481"/>
            <a:ext cx="8556211" cy="2862322"/>
          </a:xfrm>
          <a:prstGeom prst="rect">
            <a:avLst/>
          </a:prstGeom>
          <a:noFill/>
        </p:spPr>
        <p:txBody>
          <a:bodyPr wrap="square">
            <a:spAutoFit/>
          </a:bodyPr>
          <a:lstStyle/>
          <a:p>
            <a:pPr marL="285750" indent="-285750">
              <a:buFont typeface="Arial" panose="020B0604020202020204" pitchFamily="34" charset="0"/>
              <a:buChar char="•"/>
            </a:pPr>
            <a:r>
              <a:rPr lang="cy-GB" altLang="en-US" dirty="0">
                <a:solidFill>
                  <a:srgbClr val="003399"/>
                </a:solidFill>
                <a:latin typeface="Comic Sans MS" panose="030F0902030302020204" pitchFamily="66" charset="0"/>
              </a:rPr>
              <a:t>Membrane axonale (double couche lipidique) = isolant séparant 2 milieux conducteurs = capacité (</a:t>
            </a:r>
            <a:r>
              <a:rPr lang="cy-GB" altLang="en-US" b="1" dirty="0">
                <a:solidFill>
                  <a:srgbClr val="FF0000"/>
                </a:solidFill>
                <a:latin typeface="Comic Sans MS" panose="030F0902030302020204" pitchFamily="66" charset="0"/>
              </a:rPr>
              <a:t>C</a:t>
            </a:r>
            <a:r>
              <a:rPr lang="cy-GB" altLang="en-US" dirty="0">
                <a:solidFill>
                  <a:srgbClr val="003399"/>
                </a:solidFill>
                <a:latin typeface="Comic Sans MS" panose="030F0902030302020204" pitchFamily="66" charset="0"/>
              </a:rPr>
              <a:t>) qui va accumuler des charges sur sa face interne et externe dont la quantité (Q) est proportionnelle à la tension (U) : </a:t>
            </a:r>
            <a:br>
              <a:rPr lang="cy-GB" altLang="en-US" dirty="0">
                <a:solidFill>
                  <a:srgbClr val="003399"/>
                </a:solidFill>
                <a:latin typeface="Comic Sans MS" panose="030F0902030302020204" pitchFamily="66" charset="0"/>
              </a:rPr>
            </a:br>
            <a:r>
              <a:rPr lang="cy-GB" altLang="en-US" dirty="0">
                <a:solidFill>
                  <a:srgbClr val="003399"/>
                </a:solidFill>
                <a:latin typeface="Comic Sans MS" panose="030F0902030302020204" pitchFamily="66" charset="0"/>
              </a:rPr>
              <a:t>		</a:t>
            </a:r>
            <a:r>
              <a:rPr lang="cy-GB" altLang="en-US" b="1" dirty="0">
                <a:solidFill>
                  <a:srgbClr val="FF0000"/>
                </a:solidFill>
                <a:latin typeface="Comic Sans MS" panose="030F0902030302020204" pitchFamily="66" charset="0"/>
              </a:rPr>
              <a:t>Q </a:t>
            </a:r>
            <a:r>
              <a:rPr lang="cy-GB" altLang="en-US" dirty="0">
                <a:latin typeface="Comic Sans MS" panose="030F0902030302020204" pitchFamily="66" charset="0"/>
              </a:rPr>
              <a:t>(Coulombs)</a:t>
            </a:r>
            <a:r>
              <a:rPr lang="cy-GB" altLang="en-US" b="1" dirty="0">
                <a:solidFill>
                  <a:srgbClr val="00B050"/>
                </a:solidFill>
                <a:latin typeface="Comic Sans MS" panose="030F0902030302020204" pitchFamily="66" charset="0"/>
              </a:rPr>
              <a:t> </a:t>
            </a:r>
            <a:r>
              <a:rPr lang="cy-GB" altLang="en-US" b="1" dirty="0">
                <a:solidFill>
                  <a:srgbClr val="FF0000"/>
                </a:solidFill>
                <a:latin typeface="Comic Sans MS" panose="030F0902030302020204" pitchFamily="66" charset="0"/>
              </a:rPr>
              <a:t>=</a:t>
            </a:r>
            <a:r>
              <a:rPr lang="cy-GB" altLang="en-US" b="1" dirty="0">
                <a:solidFill>
                  <a:srgbClr val="00B050"/>
                </a:solidFill>
                <a:latin typeface="Comic Sans MS" panose="030F0902030302020204" pitchFamily="66" charset="0"/>
              </a:rPr>
              <a:t> </a:t>
            </a:r>
            <a:r>
              <a:rPr lang="cy-GB" altLang="en-US" b="1" dirty="0">
                <a:solidFill>
                  <a:srgbClr val="FF0000"/>
                </a:solidFill>
                <a:latin typeface="Comic Sans MS" panose="030F0902030302020204" pitchFamily="66" charset="0"/>
              </a:rPr>
              <a:t>C</a:t>
            </a:r>
            <a:r>
              <a:rPr lang="cy-GB" altLang="en-US" b="1" dirty="0">
                <a:solidFill>
                  <a:srgbClr val="00B050"/>
                </a:solidFill>
                <a:latin typeface="Comic Sans MS" panose="030F0902030302020204" pitchFamily="66" charset="0"/>
              </a:rPr>
              <a:t> </a:t>
            </a:r>
            <a:r>
              <a:rPr lang="cy-GB" altLang="en-US" dirty="0">
                <a:latin typeface="Comic Sans MS" panose="030F0902030302020204" pitchFamily="66" charset="0"/>
              </a:rPr>
              <a:t>(Farads/unité de surface)</a:t>
            </a:r>
            <a:r>
              <a:rPr lang="cy-GB" altLang="en-US" b="1" dirty="0">
                <a:solidFill>
                  <a:srgbClr val="00B050"/>
                </a:solidFill>
                <a:latin typeface="Comic Sans MS" panose="030F0902030302020204" pitchFamily="66" charset="0"/>
              </a:rPr>
              <a:t> </a:t>
            </a:r>
            <a:r>
              <a:rPr lang="cy-GB" altLang="en-US" b="1" dirty="0">
                <a:solidFill>
                  <a:srgbClr val="FF0000"/>
                </a:solidFill>
                <a:latin typeface="Comic Sans MS" panose="030F0902030302020204" pitchFamily="66" charset="0"/>
              </a:rPr>
              <a:t>x U</a:t>
            </a:r>
            <a:r>
              <a:rPr lang="cy-GB" altLang="en-US" b="1" dirty="0">
                <a:solidFill>
                  <a:srgbClr val="00B050"/>
                </a:solidFill>
                <a:latin typeface="Comic Sans MS" panose="030F0902030302020204" pitchFamily="66" charset="0"/>
              </a:rPr>
              <a:t> </a:t>
            </a:r>
            <a:r>
              <a:rPr lang="cy-GB" altLang="en-US" dirty="0">
                <a:latin typeface="Comic Sans MS" panose="030F0902030302020204" pitchFamily="66" charset="0"/>
              </a:rPr>
              <a:t>(Volts)</a:t>
            </a:r>
            <a:r>
              <a:rPr lang="cy-GB" altLang="en-US" b="1" dirty="0">
                <a:solidFill>
                  <a:srgbClr val="00B050"/>
                </a:solidFill>
                <a:latin typeface="Comic Sans MS" panose="030F0902030302020204" pitchFamily="66" charset="0"/>
              </a:rPr>
              <a:t> </a:t>
            </a:r>
          </a:p>
          <a:p>
            <a:pPr marL="285750" indent="-285750">
              <a:buFont typeface="Arial" panose="020B0604020202020204" pitchFamily="34" charset="0"/>
              <a:buChar char="•"/>
            </a:pPr>
            <a:r>
              <a:rPr lang="cy-GB" altLang="en-US" dirty="0">
                <a:solidFill>
                  <a:srgbClr val="003399"/>
                </a:solidFill>
                <a:latin typeface="Comic Sans MS" panose="030F0902030302020204" pitchFamily="66" charset="0"/>
              </a:rPr>
              <a:t>Toute modification de la répartition des charges -&gt; charge ou une décharge de la capacité membranaire qui se traduit par un </a:t>
            </a:r>
            <a:r>
              <a:rPr lang="cy-GB" altLang="en-US" b="1" dirty="0">
                <a:solidFill>
                  <a:srgbClr val="FF0000"/>
                </a:solidFill>
                <a:latin typeface="Comic Sans MS" panose="030F0902030302020204" pitchFamily="66" charset="0"/>
              </a:rPr>
              <a:t>courant capacif</a:t>
            </a:r>
            <a:br>
              <a:rPr lang="cy-GB" altLang="en-US" b="1" dirty="0">
                <a:solidFill>
                  <a:srgbClr val="FF0000"/>
                </a:solidFill>
                <a:latin typeface="Comic Sans MS" panose="030F0902030302020204" pitchFamily="66" charset="0"/>
              </a:rPr>
            </a:br>
            <a:endParaRPr lang="cy-GB" altLang="en-US" b="1" dirty="0">
              <a:solidFill>
                <a:srgbClr val="FF0000"/>
              </a:solidFill>
              <a:latin typeface="Comic Sans MS" panose="030F0902030302020204" pitchFamily="66" charset="0"/>
            </a:endParaRPr>
          </a:p>
          <a:p>
            <a:pPr algn="ctr"/>
            <a:r>
              <a:rPr lang="fr-FR" b="1" dirty="0">
                <a:highlight>
                  <a:srgbClr val="FFFF00"/>
                </a:highlight>
                <a:latin typeface="Comic Sans MS" panose="030F0902030302020204" pitchFamily="66" charset="0"/>
              </a:rPr>
              <a:t>I = C . dV/dt</a:t>
            </a:r>
            <a:endParaRPr lang="en-US" b="1" dirty="0">
              <a:highlight>
                <a:srgbClr val="FFFF00"/>
              </a:highlight>
              <a:latin typeface="Comic Sans MS" panose="030F0902030302020204" pitchFamily="66" charset="0"/>
            </a:endParaRPr>
          </a:p>
          <a:p>
            <a:pPr algn="ctr"/>
            <a:br>
              <a:rPr lang="cy-GB" altLang="en-US" b="1" dirty="0">
                <a:solidFill>
                  <a:srgbClr val="FF0000"/>
                </a:solidFill>
                <a:latin typeface="Comic Sans MS" panose="030F0902030302020204" pitchFamily="66" charset="0"/>
              </a:rPr>
            </a:br>
            <a:endParaRPr lang="cy-GB" altLang="en-US" b="1" dirty="0">
              <a:solidFill>
                <a:srgbClr val="FF0000"/>
              </a:solidFill>
              <a:latin typeface="Comic Sans MS" panose="030F0902030302020204" pitchFamily="66" charset="0"/>
            </a:endParaRPr>
          </a:p>
        </p:txBody>
      </p:sp>
      <p:pic>
        <p:nvPicPr>
          <p:cNvPr id="8" name="Image 7">
            <a:extLst>
              <a:ext uri="{FF2B5EF4-FFF2-40B4-BE49-F238E27FC236}">
                <a16:creationId xmlns:a16="http://schemas.microsoft.com/office/drawing/2014/main" id="{24917D30-5FFC-47CF-34CF-FF9F769169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054" y="3788827"/>
            <a:ext cx="4199499" cy="2939649"/>
          </a:xfrm>
          <a:prstGeom prst="rect">
            <a:avLst/>
          </a:prstGeom>
        </p:spPr>
      </p:pic>
      <p:sp>
        <p:nvSpPr>
          <p:cNvPr id="13" name="ZoneTexte 12">
            <a:extLst>
              <a:ext uri="{FF2B5EF4-FFF2-40B4-BE49-F238E27FC236}">
                <a16:creationId xmlns:a16="http://schemas.microsoft.com/office/drawing/2014/main" id="{CF13F3FF-1812-75BF-8233-975D4F515AB9}"/>
              </a:ext>
            </a:extLst>
          </p:cNvPr>
          <p:cNvSpPr txBox="1"/>
          <p:nvPr/>
        </p:nvSpPr>
        <p:spPr>
          <a:xfrm>
            <a:off x="4667554" y="3932435"/>
            <a:ext cx="4356711" cy="3139321"/>
          </a:xfrm>
          <a:prstGeom prst="rect">
            <a:avLst/>
          </a:prstGeom>
          <a:noFill/>
        </p:spPr>
        <p:txBody>
          <a:bodyPr wrap="square">
            <a:spAutoFit/>
          </a:bodyPr>
          <a:lstStyle/>
          <a:p>
            <a:pPr marL="285750" indent="-285750">
              <a:buFont typeface="Arial" panose="020B0604020202020204" pitchFamily="34" charset="0"/>
              <a:buChar char="•"/>
            </a:pPr>
            <a:r>
              <a:rPr lang="nl-BE" altLang="en-US" dirty="0">
                <a:solidFill>
                  <a:srgbClr val="003399"/>
                </a:solidFill>
                <a:latin typeface="Comic Sans MS" panose="030F0902030302020204" pitchFamily="66" charset="0"/>
              </a:rPr>
              <a:t>Lors d’une stimulation électrique, l’apport de charges positives est responsable d’une décharge de la capacité membranaire (=&gt; courant capacitif sortant) responsable de la </a:t>
            </a:r>
            <a:r>
              <a:rPr lang="nl-BE" altLang="en-US" b="1" dirty="0">
                <a:solidFill>
                  <a:srgbClr val="FF0000"/>
                </a:solidFill>
                <a:latin typeface="Comic Sans MS" panose="030F0902030302020204" pitchFamily="66" charset="0"/>
              </a:rPr>
              <a:t>dépolarisation pré-PA</a:t>
            </a:r>
          </a:p>
          <a:p>
            <a:pPr marL="285750" indent="-285750">
              <a:buFont typeface="Arial" panose="020B0604020202020204" pitchFamily="34" charset="0"/>
              <a:buChar char="•"/>
            </a:pPr>
            <a:r>
              <a:rPr lang="nl-BE" altLang="en-US" dirty="0">
                <a:solidFill>
                  <a:srgbClr val="003399"/>
                </a:solidFill>
                <a:latin typeface="Comic Sans MS" panose="030F0902030302020204" pitchFamily="66" charset="0"/>
              </a:rPr>
              <a:t>&gt; - 50 mV, les canaux Na</a:t>
            </a:r>
            <a:r>
              <a:rPr lang="nl-BE" altLang="en-US" baseline="-25000" dirty="0">
                <a:solidFill>
                  <a:srgbClr val="003399"/>
                </a:solidFill>
                <a:latin typeface="Comic Sans MS" panose="030F0902030302020204" pitchFamily="66" charset="0"/>
              </a:rPr>
              <a:t>v </a:t>
            </a:r>
            <a:r>
              <a:rPr lang="nl-BE" altLang="en-US" dirty="0">
                <a:solidFill>
                  <a:srgbClr val="003399"/>
                </a:solidFill>
                <a:latin typeface="Comic Sans MS" panose="030F0902030302020204" pitchFamily="66" charset="0"/>
              </a:rPr>
              <a:t>s’ouvrent </a:t>
            </a:r>
            <a:r>
              <a:rPr lang="nl-BE" altLang="en-US" b="1" dirty="0">
                <a:solidFill>
                  <a:srgbClr val="FF0000"/>
                </a:solidFill>
                <a:latin typeface="Comic Sans MS" panose="030F0902030302020204" pitchFamily="66" charset="0"/>
              </a:rPr>
              <a:t>=&gt;</a:t>
            </a:r>
            <a:endParaRPr lang="nl-BE" altLang="en-US" b="1" dirty="0">
              <a:solidFill>
                <a:srgbClr val="0070C0"/>
              </a:solidFill>
              <a:latin typeface="Comic Sans MS" panose="030F0902030302020204" pitchFamily="66" charset="0"/>
            </a:endParaRPr>
          </a:p>
          <a:p>
            <a:pPr marL="285750" indent="-285750">
              <a:buFont typeface="Arial" panose="020B0604020202020204" pitchFamily="34" charset="0"/>
              <a:buChar char="•"/>
            </a:pPr>
            <a:endParaRPr lang="en-US" b="1" dirty="0">
              <a:highlight>
                <a:srgbClr val="FFFF00"/>
              </a:highlight>
              <a:latin typeface="Comic Sans MS" panose="030F0902030302020204" pitchFamily="66" charset="0"/>
            </a:endParaRPr>
          </a:p>
          <a:p>
            <a:pPr algn="ctr"/>
            <a:br>
              <a:rPr lang="cy-GB" altLang="en-US" b="1" dirty="0">
                <a:solidFill>
                  <a:srgbClr val="FF0000"/>
                </a:solidFill>
                <a:latin typeface="Comic Sans MS" panose="030F0902030302020204" pitchFamily="66" charset="0"/>
              </a:rPr>
            </a:br>
            <a:endParaRPr lang="cy-GB" altLang="en-US" b="1" dirty="0">
              <a:solidFill>
                <a:srgbClr val="FF0000"/>
              </a:solidFill>
              <a:latin typeface="Comic Sans MS" panose="030F0902030302020204" pitchFamily="66" charset="0"/>
            </a:endParaRPr>
          </a:p>
        </p:txBody>
      </p:sp>
    </p:spTree>
    <p:extLst>
      <p:ext uri="{BB962C8B-B14F-4D97-AF65-F5344CB8AC3E}">
        <p14:creationId xmlns:p14="http://schemas.microsoft.com/office/powerpoint/2010/main" val="24538860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41B4A9-B8EA-0537-CDC2-85C7616AC8AF}"/>
            </a:ext>
          </a:extLst>
        </p:cNvPr>
        <p:cNvGrpSpPr/>
        <p:nvPr/>
      </p:nvGrpSpPr>
      <p:grpSpPr>
        <a:xfrm>
          <a:off x="0" y="0"/>
          <a:ext cx="0" cy="0"/>
          <a:chOff x="0" y="0"/>
          <a:chExt cx="0" cy="0"/>
        </a:xfrm>
      </p:grpSpPr>
      <p:sp>
        <p:nvSpPr>
          <p:cNvPr id="4" name="TextBox 7">
            <a:extLst>
              <a:ext uri="{FF2B5EF4-FFF2-40B4-BE49-F238E27FC236}">
                <a16:creationId xmlns:a16="http://schemas.microsoft.com/office/drawing/2014/main" id="{19447BCA-910A-EABB-8D1F-B8E676441A12}"/>
              </a:ext>
            </a:extLst>
          </p:cNvPr>
          <p:cNvSpPr txBox="1"/>
          <p:nvPr/>
        </p:nvSpPr>
        <p:spPr>
          <a:xfrm>
            <a:off x="468054" y="111991"/>
            <a:ext cx="7025276" cy="984885"/>
          </a:xfrm>
          <a:prstGeom prst="rect">
            <a:avLst/>
          </a:prstGeom>
        </p:spPr>
        <p:txBody>
          <a:bodyPr wrap="square" lIns="0" tIns="0" rIns="0" bIns="0" rtlCol="0" anchor="t">
            <a:spAutoFit/>
          </a:bodyPr>
          <a:lstStyle/>
          <a:p>
            <a:r>
              <a:rPr lang="fr-FR" sz="3200" dirty="0">
                <a:solidFill>
                  <a:srgbClr val="3333CC"/>
                </a:solidFill>
                <a:latin typeface="ComicSansMS" panose="030F0702030302020204" pitchFamily="66" charset="0"/>
              </a:rPr>
              <a:t>Potentiel d’action</a:t>
            </a:r>
            <a:br>
              <a:rPr lang="fr-FR" sz="3200" dirty="0">
                <a:solidFill>
                  <a:srgbClr val="3333CC"/>
                </a:solidFill>
                <a:latin typeface="ComicSansMS" panose="030F0702030302020204" pitchFamily="66" charset="0"/>
              </a:rPr>
            </a:br>
            <a:r>
              <a:rPr lang="fr-FR" sz="3200" dirty="0">
                <a:solidFill>
                  <a:srgbClr val="3333CC"/>
                </a:solidFill>
                <a:latin typeface="ComicSansMS" panose="030F0702030302020204" pitchFamily="66" charset="0"/>
              </a:rPr>
              <a:t>(canaux voltage-dépendant ouverts) </a:t>
            </a:r>
          </a:p>
        </p:txBody>
      </p:sp>
      <p:sp>
        <p:nvSpPr>
          <p:cNvPr id="5" name="ZoneTexte 4">
            <a:extLst>
              <a:ext uri="{FF2B5EF4-FFF2-40B4-BE49-F238E27FC236}">
                <a16:creationId xmlns:a16="http://schemas.microsoft.com/office/drawing/2014/main" id="{55AF90D7-F376-B191-D784-34A8C47743B8}"/>
              </a:ext>
            </a:extLst>
          </p:cNvPr>
          <p:cNvSpPr txBox="1"/>
          <p:nvPr/>
        </p:nvSpPr>
        <p:spPr>
          <a:xfrm>
            <a:off x="293894" y="1320481"/>
            <a:ext cx="8556211" cy="4801314"/>
          </a:xfrm>
          <a:prstGeom prst="rect">
            <a:avLst/>
          </a:prstGeom>
          <a:noFill/>
        </p:spPr>
        <p:txBody>
          <a:bodyPr wrap="square">
            <a:spAutoFit/>
          </a:bodyPr>
          <a:lstStyle/>
          <a:p>
            <a:pPr marL="285750" indent="-285750">
              <a:buFont typeface="Arial" panose="020B0604020202020204" pitchFamily="34" charset="0"/>
              <a:buChar char="•"/>
            </a:pPr>
            <a:r>
              <a:rPr lang="cy-GB" altLang="en-US" dirty="0">
                <a:solidFill>
                  <a:srgbClr val="003399"/>
                </a:solidFill>
                <a:latin typeface="Comic Sans MS" panose="030F0902030302020204" pitchFamily="66" charset="0"/>
              </a:rPr>
              <a:t>L’ouverture des canaux Na</a:t>
            </a:r>
            <a:r>
              <a:rPr lang="cy-GB" altLang="en-US" baseline="-25000" dirty="0">
                <a:solidFill>
                  <a:srgbClr val="003399"/>
                </a:solidFill>
                <a:latin typeface="Comic Sans MS" panose="030F0902030302020204" pitchFamily="66" charset="0"/>
              </a:rPr>
              <a:t>v</a:t>
            </a:r>
            <a:r>
              <a:rPr lang="cy-GB" altLang="en-US" dirty="0">
                <a:solidFill>
                  <a:srgbClr val="003399"/>
                </a:solidFill>
                <a:latin typeface="Comic Sans MS" panose="030F0902030302020204" pitchFamily="66" charset="0"/>
              </a:rPr>
              <a:t> -&gt; entrée de sodium qui se traduit par un </a:t>
            </a:r>
            <a:r>
              <a:rPr lang="cy-GB" altLang="en-US" b="1" dirty="0">
                <a:solidFill>
                  <a:srgbClr val="FF0000"/>
                </a:solidFill>
                <a:latin typeface="Comic Sans MS" panose="030F0902030302020204" pitchFamily="66" charset="0"/>
              </a:rPr>
              <a:t>courant ionique </a:t>
            </a:r>
            <a:r>
              <a:rPr lang="cy-GB" altLang="en-US" dirty="0">
                <a:solidFill>
                  <a:srgbClr val="003399"/>
                </a:solidFill>
                <a:latin typeface="Comic Sans MS" panose="030F0902030302020204" pitchFamily="66" charset="0"/>
              </a:rPr>
              <a:t>(déplacement de charge positives) qui obéit à la Loi d’Ohm</a:t>
            </a:r>
            <a:br>
              <a:rPr lang="cy-GB" altLang="en-US" dirty="0">
                <a:solidFill>
                  <a:srgbClr val="003399"/>
                </a:solidFill>
                <a:latin typeface="Comic Sans MS" panose="030F0902030302020204" pitchFamily="66" charset="0"/>
              </a:rPr>
            </a:br>
            <a:endParaRPr lang="cy-GB" altLang="en-US" dirty="0">
              <a:solidFill>
                <a:srgbClr val="003399"/>
              </a:solidFill>
              <a:latin typeface="Comic Sans MS" panose="030F0902030302020204" pitchFamily="66" charset="0"/>
            </a:endParaRPr>
          </a:p>
          <a:p>
            <a:pPr algn="ctr"/>
            <a:r>
              <a:rPr lang="fr-FR" b="1" dirty="0">
                <a:highlight>
                  <a:srgbClr val="FFFF00"/>
                </a:highlight>
                <a:latin typeface="Comic Sans MS" panose="030F0902030302020204" pitchFamily="66" charset="0"/>
              </a:rPr>
              <a:t>V = I . R ou I = V/R = V . g </a:t>
            </a:r>
          </a:p>
          <a:p>
            <a:pPr algn="ctr"/>
            <a:r>
              <a:rPr lang="fr-FR" dirty="0">
                <a:latin typeface="Comic Sans MS" panose="030F0902030302020204" pitchFamily="66" charset="0"/>
              </a:rPr>
              <a:t>I = intensité (ou débit de charge)</a:t>
            </a:r>
          </a:p>
          <a:p>
            <a:pPr algn="ctr"/>
            <a:r>
              <a:rPr lang="fr-FR" dirty="0">
                <a:latin typeface="Comic Sans MS" panose="030F0902030302020204" pitchFamily="66" charset="0"/>
              </a:rPr>
              <a:t>V = tension</a:t>
            </a:r>
          </a:p>
          <a:p>
            <a:pPr algn="ctr"/>
            <a:r>
              <a:rPr lang="fr-FR" dirty="0">
                <a:latin typeface="Comic Sans MS" panose="030F0902030302020204" pitchFamily="66" charset="0"/>
              </a:rPr>
              <a:t>R = résistance (Ohm)</a:t>
            </a:r>
            <a:br>
              <a:rPr lang="fr-FR" dirty="0">
                <a:latin typeface="Comic Sans MS" panose="030F0902030302020204" pitchFamily="66" charset="0"/>
              </a:rPr>
            </a:br>
            <a:r>
              <a:rPr lang="fr-FR" dirty="0">
                <a:latin typeface="Comic Sans MS" panose="030F0902030302020204" pitchFamily="66" charset="0"/>
              </a:rPr>
              <a:t>g = 1/R = conductance (Siemens)</a:t>
            </a:r>
            <a:br>
              <a:rPr lang="fr-FR" dirty="0">
                <a:latin typeface="Comic Sans MS" panose="030F0902030302020204" pitchFamily="66" charset="0"/>
              </a:rPr>
            </a:br>
            <a:endParaRPr lang="fr-FR" dirty="0">
              <a:latin typeface="Comic Sans MS" panose="030F0902030302020204" pitchFamily="66" charset="0"/>
            </a:endParaRPr>
          </a:p>
          <a:p>
            <a:pPr marL="285750" indent="-285750">
              <a:buFont typeface="Arial" panose="020B0604020202020204" pitchFamily="34" charset="0"/>
              <a:buChar char="•"/>
            </a:pPr>
            <a:r>
              <a:rPr lang="cy-GB" altLang="en-US" dirty="0">
                <a:solidFill>
                  <a:srgbClr val="003399"/>
                </a:solidFill>
                <a:latin typeface="Comic Sans MS" panose="030F0902030302020204" pitchFamily="66" charset="0"/>
              </a:rPr>
              <a:t>Le passage d’un ion à travers son canal génère un </a:t>
            </a:r>
            <a:r>
              <a:rPr lang="cy-GB" altLang="en-US" b="1" dirty="0">
                <a:solidFill>
                  <a:srgbClr val="FF0000"/>
                </a:solidFill>
                <a:latin typeface="Comic Sans MS" panose="030F0902030302020204" pitchFamily="66" charset="0"/>
              </a:rPr>
              <a:t>courant ionique </a:t>
            </a:r>
            <a:r>
              <a:rPr lang="cy-GB" altLang="en-US" dirty="0">
                <a:solidFill>
                  <a:srgbClr val="003399"/>
                </a:solidFill>
                <a:latin typeface="Comic Sans MS" panose="030F0902030302020204" pitchFamily="66" charset="0"/>
              </a:rPr>
              <a:t>dont l’intensité (</a:t>
            </a:r>
            <a:r>
              <a:rPr lang="cy-GB" altLang="en-US" b="1" dirty="0">
                <a:solidFill>
                  <a:srgbClr val="FF0000"/>
                </a:solidFill>
                <a:latin typeface="Comic Sans MS" panose="030F0902030302020204" pitchFamily="66" charset="0"/>
              </a:rPr>
              <a:t>I</a:t>
            </a:r>
            <a:r>
              <a:rPr lang="cy-GB" altLang="en-US" b="1" baseline="-25000" dirty="0">
                <a:solidFill>
                  <a:srgbClr val="FF0000"/>
                </a:solidFill>
                <a:latin typeface="Comic Sans MS" panose="030F0902030302020204" pitchFamily="66" charset="0"/>
              </a:rPr>
              <a:t>ion</a:t>
            </a:r>
            <a:r>
              <a:rPr lang="cy-GB" altLang="en-US" dirty="0">
                <a:solidFill>
                  <a:srgbClr val="003399"/>
                </a:solidFill>
                <a:latin typeface="Comic Sans MS" panose="030F0902030302020204" pitchFamily="66" charset="0"/>
              </a:rPr>
              <a:t>) dépend de : - </a:t>
            </a:r>
            <a:r>
              <a:rPr lang="cy-GB" altLang="en-US" u="sng" dirty="0">
                <a:solidFill>
                  <a:srgbClr val="003399"/>
                </a:solidFill>
                <a:latin typeface="Comic Sans MS" panose="030F0902030302020204" pitchFamily="66" charset="0"/>
              </a:rPr>
              <a:t>conductance </a:t>
            </a:r>
            <a:r>
              <a:rPr lang="cy-GB" altLang="en-US" dirty="0">
                <a:solidFill>
                  <a:srgbClr val="003399"/>
                </a:solidFill>
                <a:latin typeface="Comic Sans MS" panose="030F0902030302020204" pitchFamily="66" charset="0"/>
              </a:rPr>
              <a:t>(</a:t>
            </a:r>
            <a:r>
              <a:rPr lang="cy-GB" altLang="en-US" b="1" dirty="0">
                <a:solidFill>
                  <a:srgbClr val="FF0000"/>
                </a:solidFill>
                <a:latin typeface="Comic Sans MS" panose="030F0902030302020204" pitchFamily="66" charset="0"/>
              </a:rPr>
              <a:t>g ou 1/R</a:t>
            </a:r>
            <a:r>
              <a:rPr lang="cy-GB" altLang="en-US" dirty="0">
                <a:solidFill>
                  <a:srgbClr val="003399"/>
                </a:solidFill>
                <a:latin typeface="Comic Sans MS" panose="030F0902030302020204" pitchFamily="66" charset="0"/>
              </a:rPr>
              <a:t>)</a:t>
            </a:r>
            <a:br>
              <a:rPr lang="cy-GB" altLang="en-US" dirty="0">
                <a:solidFill>
                  <a:srgbClr val="003399"/>
                </a:solidFill>
                <a:latin typeface="Comic Sans MS" panose="030F0902030302020204" pitchFamily="66" charset="0"/>
              </a:rPr>
            </a:br>
            <a:r>
              <a:rPr lang="cy-GB" altLang="en-US" dirty="0">
                <a:solidFill>
                  <a:srgbClr val="003399"/>
                </a:solidFill>
                <a:latin typeface="Comic Sans MS" panose="030F0902030302020204" pitchFamily="66" charset="0"/>
              </a:rPr>
              <a:t>							 - </a:t>
            </a:r>
            <a:r>
              <a:rPr lang="cy-GB" altLang="en-US" u="sng" dirty="0">
                <a:solidFill>
                  <a:srgbClr val="003399"/>
                </a:solidFill>
                <a:latin typeface="Comic Sans MS" panose="030F0902030302020204" pitchFamily="66" charset="0"/>
              </a:rPr>
              <a:t>force électromotrice</a:t>
            </a:r>
            <a:r>
              <a:rPr lang="cy-GB" altLang="en-US" dirty="0">
                <a:solidFill>
                  <a:srgbClr val="003399"/>
                </a:solidFill>
                <a:latin typeface="Comic Sans MS" panose="030F0902030302020204" pitchFamily="66" charset="0"/>
              </a:rPr>
              <a:t>: différence entre le </a:t>
            </a:r>
            <a:br>
              <a:rPr lang="cy-GB" altLang="en-US" dirty="0">
                <a:solidFill>
                  <a:srgbClr val="003399"/>
                </a:solidFill>
                <a:latin typeface="Comic Sans MS" panose="030F0902030302020204" pitchFamily="66" charset="0"/>
              </a:rPr>
            </a:br>
            <a:r>
              <a:rPr lang="cy-GB" altLang="en-US" dirty="0">
                <a:solidFill>
                  <a:srgbClr val="003399"/>
                </a:solidFill>
                <a:latin typeface="Comic Sans MS" panose="030F0902030302020204" pitchFamily="66" charset="0"/>
              </a:rPr>
              <a:t>potentiel de membrane (</a:t>
            </a:r>
            <a:r>
              <a:rPr lang="cy-GB" altLang="en-US" b="1" dirty="0">
                <a:solidFill>
                  <a:srgbClr val="FF0000"/>
                </a:solidFill>
                <a:latin typeface="Comic Sans MS" panose="030F0902030302020204" pitchFamily="66" charset="0"/>
              </a:rPr>
              <a:t>Vm</a:t>
            </a:r>
            <a:r>
              <a:rPr lang="cy-GB" altLang="en-US" dirty="0">
                <a:solidFill>
                  <a:srgbClr val="003399"/>
                </a:solidFill>
                <a:latin typeface="Comic Sans MS" panose="030F0902030302020204" pitchFamily="66" charset="0"/>
              </a:rPr>
              <a:t>) et son potentiel d’équilibre (</a:t>
            </a:r>
            <a:r>
              <a:rPr lang="cy-GB" altLang="en-US" dirty="0">
                <a:solidFill>
                  <a:srgbClr val="FF0000"/>
                </a:solidFill>
                <a:latin typeface="Comic Sans MS" panose="030F0902030302020204" pitchFamily="66" charset="0"/>
              </a:rPr>
              <a:t>E</a:t>
            </a:r>
            <a:r>
              <a:rPr lang="cy-GB" altLang="en-US" baseline="-25000" dirty="0">
                <a:solidFill>
                  <a:srgbClr val="FF0000"/>
                </a:solidFill>
                <a:latin typeface="Comic Sans MS" panose="030F0902030302020204" pitchFamily="66" charset="0"/>
              </a:rPr>
              <a:t>ion</a:t>
            </a:r>
            <a:r>
              <a:rPr lang="cy-GB" altLang="en-US" dirty="0">
                <a:solidFill>
                  <a:srgbClr val="003399"/>
                </a:solidFill>
                <a:latin typeface="Comic Sans MS" panose="030F0902030302020204" pitchFamily="66" charset="0"/>
              </a:rPr>
              <a:t>)</a:t>
            </a:r>
            <a:br>
              <a:rPr lang="cy-GB" altLang="en-US" dirty="0">
                <a:solidFill>
                  <a:srgbClr val="003399"/>
                </a:solidFill>
                <a:latin typeface="Comic Sans MS" panose="030F0902030302020204" pitchFamily="66" charset="0"/>
              </a:rPr>
            </a:br>
            <a:endParaRPr lang="fr-FR" dirty="0">
              <a:latin typeface="Comic Sans MS" panose="030F0902030302020204" pitchFamily="66" charset="0"/>
            </a:endParaRPr>
          </a:p>
          <a:p>
            <a:pPr algn="ctr"/>
            <a:r>
              <a:rPr lang="fr-FR" dirty="0" err="1">
                <a:highlight>
                  <a:srgbClr val="FFFF00"/>
                </a:highlight>
                <a:latin typeface="Comic Sans MS" panose="030F0902030302020204" pitchFamily="66" charset="0"/>
              </a:rPr>
              <a:t>I</a:t>
            </a:r>
            <a:r>
              <a:rPr lang="fr-FR" baseline="-25000" dirty="0" err="1">
                <a:highlight>
                  <a:srgbClr val="FFFF00"/>
                </a:highlight>
                <a:latin typeface="Comic Sans MS" panose="030F0902030302020204" pitchFamily="66" charset="0"/>
              </a:rPr>
              <a:t>ion</a:t>
            </a:r>
            <a:r>
              <a:rPr lang="fr-FR" dirty="0">
                <a:highlight>
                  <a:srgbClr val="FFFF00"/>
                </a:highlight>
                <a:latin typeface="Comic Sans MS" panose="030F0902030302020204" pitchFamily="66" charset="0"/>
              </a:rPr>
              <a:t> = (</a:t>
            </a:r>
            <a:r>
              <a:rPr lang="fr-FR" dirty="0" err="1">
                <a:highlight>
                  <a:srgbClr val="FFFF00"/>
                </a:highlight>
                <a:latin typeface="Comic Sans MS" panose="030F0902030302020204" pitchFamily="66" charset="0"/>
              </a:rPr>
              <a:t>V</a:t>
            </a:r>
            <a:r>
              <a:rPr lang="fr-FR" baseline="-25000" dirty="0" err="1">
                <a:highlight>
                  <a:srgbClr val="FFFF00"/>
                </a:highlight>
                <a:latin typeface="Comic Sans MS" panose="030F0902030302020204" pitchFamily="66" charset="0"/>
              </a:rPr>
              <a:t>m</a:t>
            </a:r>
            <a:r>
              <a:rPr lang="fr-FR" dirty="0">
                <a:highlight>
                  <a:srgbClr val="FFFF00"/>
                </a:highlight>
                <a:latin typeface="Comic Sans MS" panose="030F0902030302020204" pitchFamily="66" charset="0"/>
              </a:rPr>
              <a:t> – </a:t>
            </a:r>
            <a:r>
              <a:rPr lang="fr-FR" dirty="0" err="1">
                <a:highlight>
                  <a:srgbClr val="FFFF00"/>
                </a:highlight>
                <a:latin typeface="Comic Sans MS" panose="030F0902030302020204" pitchFamily="66" charset="0"/>
              </a:rPr>
              <a:t>E</a:t>
            </a:r>
            <a:r>
              <a:rPr lang="fr-FR" baseline="-25000" dirty="0" err="1">
                <a:highlight>
                  <a:srgbClr val="FFFF00"/>
                </a:highlight>
                <a:latin typeface="Comic Sans MS" panose="030F0902030302020204" pitchFamily="66" charset="0"/>
              </a:rPr>
              <a:t>ion</a:t>
            </a:r>
            <a:r>
              <a:rPr lang="fr-FR" dirty="0">
                <a:highlight>
                  <a:srgbClr val="FFFF00"/>
                </a:highlight>
                <a:latin typeface="Comic Sans MS" panose="030F0902030302020204" pitchFamily="66" charset="0"/>
              </a:rPr>
              <a:t>) . g </a:t>
            </a:r>
            <a:endParaRPr lang="en-US" dirty="0">
              <a:highlight>
                <a:srgbClr val="FFFF00"/>
              </a:highlight>
              <a:latin typeface="Comic Sans MS" panose="030F0902030302020204" pitchFamily="66" charset="0"/>
            </a:endParaRPr>
          </a:p>
          <a:p>
            <a:pPr algn="ctr"/>
            <a:br>
              <a:rPr lang="cy-GB" altLang="en-US" b="1" dirty="0">
                <a:solidFill>
                  <a:srgbClr val="FF0000"/>
                </a:solidFill>
                <a:latin typeface="Comic Sans MS" panose="030F0902030302020204" pitchFamily="66" charset="0"/>
              </a:rPr>
            </a:br>
            <a:endParaRPr lang="cy-GB" altLang="en-US" b="1" dirty="0">
              <a:solidFill>
                <a:srgbClr val="FF0000"/>
              </a:solidFill>
              <a:latin typeface="Comic Sans MS" panose="030F0902030302020204" pitchFamily="66" charset="0"/>
            </a:endParaRPr>
          </a:p>
        </p:txBody>
      </p:sp>
      <p:sp>
        <p:nvSpPr>
          <p:cNvPr id="2" name="Text Box 5">
            <a:extLst>
              <a:ext uri="{FF2B5EF4-FFF2-40B4-BE49-F238E27FC236}">
                <a16:creationId xmlns:a16="http://schemas.microsoft.com/office/drawing/2014/main" id="{5445878B-1886-BE39-4FF9-E52C97427E12}"/>
              </a:ext>
            </a:extLst>
          </p:cNvPr>
          <p:cNvSpPr txBox="1">
            <a:spLocks noChangeArrowheads="1"/>
          </p:cNvSpPr>
          <p:nvPr/>
        </p:nvSpPr>
        <p:spPr bwMode="auto">
          <a:xfrm>
            <a:off x="1057965" y="5817090"/>
            <a:ext cx="7184690" cy="707886"/>
          </a:xfrm>
          <a:prstGeom prst="rect">
            <a:avLst/>
          </a:prstGeom>
          <a:solidFill>
            <a:srgbClr val="0070C0"/>
          </a:solidFill>
          <a:ln w="25400">
            <a:solidFill>
              <a:srgbClr val="FF0000"/>
            </a:solidFill>
            <a:miter lim="800000"/>
            <a:headEnd/>
            <a:tailEnd/>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None/>
              <a:tabLst>
                <a:tab pos="792163" algn="l"/>
              </a:tabLst>
            </a:pPr>
            <a:r>
              <a:rPr lang="cy-GB" altLang="en-US" sz="2000" b="1" dirty="0">
                <a:solidFill>
                  <a:schemeClr val="bg1"/>
                </a:solidFill>
                <a:latin typeface="Comic Sans MS" panose="030F0902030302020204" pitchFamily="66" charset="0"/>
              </a:rPr>
              <a:t>Pour une même I appliquée à un neurone, le potentiel de membrane (V) sera affecté proportionnellement à R</a:t>
            </a:r>
          </a:p>
        </p:txBody>
      </p:sp>
    </p:spTree>
    <p:extLst>
      <p:ext uri="{BB962C8B-B14F-4D97-AF65-F5344CB8AC3E}">
        <p14:creationId xmlns:p14="http://schemas.microsoft.com/office/powerpoint/2010/main" val="40438937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9">
            <a:extLst>
              <a:ext uri="{FF2B5EF4-FFF2-40B4-BE49-F238E27FC236}">
                <a16:creationId xmlns:a16="http://schemas.microsoft.com/office/drawing/2014/main" id="{8BCE0780-FEAF-38C9-7714-F0321B37E9A5}"/>
              </a:ext>
            </a:extLst>
          </p:cNvPr>
          <p:cNvSpPr txBox="1"/>
          <p:nvPr/>
        </p:nvSpPr>
        <p:spPr>
          <a:xfrm>
            <a:off x="2834507" y="1262698"/>
            <a:ext cx="11908929" cy="1293111"/>
          </a:xfrm>
          <a:prstGeom prst="rect">
            <a:avLst/>
          </a:prstGeom>
        </p:spPr>
        <p:txBody>
          <a:bodyPr lIns="0" tIns="0" rIns="0" bIns="0" rtlCol="0" anchor="t">
            <a:spAutoFit/>
          </a:bodyPr>
          <a:lstStyle/>
          <a:p>
            <a:pPr algn="ctr">
              <a:lnSpc>
                <a:spcPts val="12599"/>
              </a:lnSpc>
            </a:pPr>
            <a:endParaRPr lang="fr-FR" sz="2400"/>
          </a:p>
        </p:txBody>
      </p:sp>
      <p:sp>
        <p:nvSpPr>
          <p:cNvPr id="6" name="Text Box 5">
            <a:extLst>
              <a:ext uri="{FF2B5EF4-FFF2-40B4-BE49-F238E27FC236}">
                <a16:creationId xmlns:a16="http://schemas.microsoft.com/office/drawing/2014/main" id="{852DC5ED-1A39-4894-1435-BCC8C1112B4C}"/>
              </a:ext>
            </a:extLst>
          </p:cNvPr>
          <p:cNvSpPr txBox="1">
            <a:spLocks noChangeArrowheads="1"/>
          </p:cNvSpPr>
          <p:nvPr/>
        </p:nvSpPr>
        <p:spPr bwMode="auto">
          <a:xfrm>
            <a:off x="1057965" y="5817090"/>
            <a:ext cx="7184690" cy="707886"/>
          </a:xfrm>
          <a:prstGeom prst="rect">
            <a:avLst/>
          </a:prstGeom>
          <a:solidFill>
            <a:srgbClr val="0070C0"/>
          </a:solidFill>
          <a:ln w="25400">
            <a:solidFill>
              <a:srgbClr val="FF0000"/>
            </a:solidFill>
            <a:miter lim="800000"/>
            <a:headEnd/>
            <a:tailEnd/>
          </a:ln>
          <a:effec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None/>
              <a:tabLst>
                <a:tab pos="792163" algn="l"/>
              </a:tabLst>
            </a:pPr>
            <a:r>
              <a:rPr lang="cy-GB" altLang="en-US" sz="2000" b="1" dirty="0">
                <a:solidFill>
                  <a:schemeClr val="bg1"/>
                </a:solidFill>
                <a:latin typeface="Comic Sans MS" panose="030F0902030302020204" pitchFamily="66" charset="0"/>
              </a:rPr>
              <a:t>Pour une même I appliquée à un neurone, le potentiel de membrane (V) sera affecté proportionnellement à R</a:t>
            </a:r>
          </a:p>
        </p:txBody>
      </p:sp>
      <p:pic>
        <p:nvPicPr>
          <p:cNvPr id="3" name="Image 2">
            <a:extLst>
              <a:ext uri="{FF2B5EF4-FFF2-40B4-BE49-F238E27FC236}">
                <a16:creationId xmlns:a16="http://schemas.microsoft.com/office/drawing/2014/main" id="{35204348-533B-0311-1FCE-A1AFEAE58D2A}"/>
              </a:ext>
            </a:extLst>
          </p:cNvPr>
          <p:cNvPicPr>
            <a:picLocks noChangeAspect="1"/>
          </p:cNvPicPr>
          <p:nvPr/>
        </p:nvPicPr>
        <p:blipFill>
          <a:blip r:embed="rId2"/>
          <a:stretch>
            <a:fillRect/>
          </a:stretch>
        </p:blipFill>
        <p:spPr>
          <a:xfrm>
            <a:off x="4597666" y="1726254"/>
            <a:ext cx="4546334" cy="2628937"/>
          </a:xfrm>
          <a:prstGeom prst="rect">
            <a:avLst/>
          </a:prstGeom>
        </p:spPr>
      </p:pic>
      <p:pic>
        <p:nvPicPr>
          <p:cNvPr id="5" name="Image 4">
            <a:extLst>
              <a:ext uri="{FF2B5EF4-FFF2-40B4-BE49-F238E27FC236}">
                <a16:creationId xmlns:a16="http://schemas.microsoft.com/office/drawing/2014/main" id="{2614C0EC-546E-6882-F978-23E9AC74DAF1}"/>
              </a:ext>
            </a:extLst>
          </p:cNvPr>
          <p:cNvPicPr>
            <a:picLocks noChangeAspect="1"/>
          </p:cNvPicPr>
          <p:nvPr/>
        </p:nvPicPr>
        <p:blipFill>
          <a:blip r:embed="rId3"/>
          <a:stretch>
            <a:fillRect/>
          </a:stretch>
        </p:blipFill>
        <p:spPr>
          <a:xfrm>
            <a:off x="0" y="1726789"/>
            <a:ext cx="4597666" cy="2628937"/>
          </a:xfrm>
          <a:prstGeom prst="rect">
            <a:avLst/>
          </a:prstGeom>
        </p:spPr>
      </p:pic>
      <p:sp>
        <p:nvSpPr>
          <p:cNvPr id="7" name="TextBox 7">
            <a:extLst>
              <a:ext uri="{FF2B5EF4-FFF2-40B4-BE49-F238E27FC236}">
                <a16:creationId xmlns:a16="http://schemas.microsoft.com/office/drawing/2014/main" id="{A6525FB3-BD85-4DFB-AF8F-5FE38C8901AA}"/>
              </a:ext>
            </a:extLst>
          </p:cNvPr>
          <p:cNvSpPr txBox="1"/>
          <p:nvPr/>
        </p:nvSpPr>
        <p:spPr>
          <a:xfrm>
            <a:off x="-1981200" y="333024"/>
            <a:ext cx="9074121" cy="984885"/>
          </a:xfrm>
          <a:prstGeom prst="rect">
            <a:avLst/>
          </a:prstGeom>
        </p:spPr>
        <p:txBody>
          <a:bodyPr wrap="square" lIns="0" tIns="0" rIns="0" bIns="0" rtlCol="0" anchor="t">
            <a:spAutoFit/>
          </a:bodyPr>
          <a:lstStyle/>
          <a:p>
            <a:pPr algn="ctr"/>
            <a:r>
              <a:rPr lang="fr-FR" sz="3200" cap="all" dirty="0">
                <a:solidFill>
                  <a:srgbClr val="3333CC"/>
                </a:solidFill>
                <a:latin typeface="ComicSansMS" panose="030F0702030302020204" pitchFamily="66" charset="0"/>
              </a:rPr>
              <a:t>É</a:t>
            </a:r>
            <a:r>
              <a:rPr lang="fr-FR" sz="3200" dirty="0">
                <a:solidFill>
                  <a:srgbClr val="3333CC"/>
                </a:solidFill>
                <a:latin typeface="ComicSansMS" panose="030F0702030302020204" pitchFamily="66" charset="0"/>
              </a:rPr>
              <a:t>lectricité : loi d’Ohm</a:t>
            </a:r>
          </a:p>
          <a:p>
            <a:pPr algn="ctr"/>
            <a:endParaRPr lang="fr-FR" sz="3200" dirty="0">
              <a:solidFill>
                <a:srgbClr val="3333CC"/>
              </a:solidFill>
              <a:latin typeface="ComicSansMS" panose="030F0702030302020204" pitchFamily="66" charset="0"/>
            </a:endParaRPr>
          </a:p>
        </p:txBody>
      </p:sp>
      <p:sp>
        <p:nvSpPr>
          <p:cNvPr id="14" name="ZoneTexte 13">
            <a:extLst>
              <a:ext uri="{FF2B5EF4-FFF2-40B4-BE49-F238E27FC236}">
                <a16:creationId xmlns:a16="http://schemas.microsoft.com/office/drawing/2014/main" id="{B012DA44-CA2B-5034-D0ED-9657B37FC583}"/>
              </a:ext>
            </a:extLst>
          </p:cNvPr>
          <p:cNvSpPr txBox="1"/>
          <p:nvPr/>
        </p:nvSpPr>
        <p:spPr>
          <a:xfrm>
            <a:off x="2051079" y="1262698"/>
            <a:ext cx="1508550" cy="369332"/>
          </a:xfrm>
          <a:prstGeom prst="rect">
            <a:avLst/>
          </a:prstGeom>
          <a:noFill/>
        </p:spPr>
        <p:txBody>
          <a:bodyPr wrap="square">
            <a:spAutoFit/>
          </a:bodyPr>
          <a:lstStyle/>
          <a:p>
            <a:r>
              <a:rPr lang="fr-FR" sz="1800" b="1" dirty="0">
                <a:solidFill>
                  <a:srgbClr val="FF0000"/>
                </a:solidFill>
                <a:latin typeface="ComicSansMS" panose="030F0702030302020204" pitchFamily="66" charset="0"/>
              </a:rPr>
              <a:t>R = 10 MΩ</a:t>
            </a:r>
            <a:endParaRPr lang="fr-FR" b="1" dirty="0">
              <a:solidFill>
                <a:srgbClr val="FF0000"/>
              </a:solidFill>
            </a:endParaRPr>
          </a:p>
        </p:txBody>
      </p:sp>
      <p:sp>
        <p:nvSpPr>
          <p:cNvPr id="16" name="ZoneTexte 15">
            <a:extLst>
              <a:ext uri="{FF2B5EF4-FFF2-40B4-BE49-F238E27FC236}">
                <a16:creationId xmlns:a16="http://schemas.microsoft.com/office/drawing/2014/main" id="{993E8A54-C7F3-9D32-BCF2-207B129FFE98}"/>
              </a:ext>
            </a:extLst>
          </p:cNvPr>
          <p:cNvSpPr txBox="1"/>
          <p:nvPr/>
        </p:nvSpPr>
        <p:spPr>
          <a:xfrm>
            <a:off x="6366929" y="1262698"/>
            <a:ext cx="1508550" cy="369332"/>
          </a:xfrm>
          <a:prstGeom prst="rect">
            <a:avLst/>
          </a:prstGeom>
          <a:noFill/>
        </p:spPr>
        <p:txBody>
          <a:bodyPr wrap="square">
            <a:spAutoFit/>
          </a:bodyPr>
          <a:lstStyle/>
          <a:p>
            <a:r>
              <a:rPr lang="fr-FR" sz="1800" b="1" dirty="0">
                <a:solidFill>
                  <a:srgbClr val="FF0000"/>
                </a:solidFill>
                <a:latin typeface="ComicSansMS" panose="030F0702030302020204" pitchFamily="66" charset="0"/>
              </a:rPr>
              <a:t>R = 100 MΩ</a:t>
            </a:r>
            <a:endParaRPr lang="fr-FR" b="1" dirty="0">
              <a:solidFill>
                <a:srgbClr val="FF0000"/>
              </a:solidFill>
            </a:endParaRPr>
          </a:p>
        </p:txBody>
      </p:sp>
      <p:sp>
        <p:nvSpPr>
          <p:cNvPr id="18" name="Text Box 5">
            <a:extLst>
              <a:ext uri="{FF2B5EF4-FFF2-40B4-BE49-F238E27FC236}">
                <a16:creationId xmlns:a16="http://schemas.microsoft.com/office/drawing/2014/main" id="{6C4C9471-69EC-0363-3FF2-6588570D2F08}"/>
              </a:ext>
            </a:extLst>
          </p:cNvPr>
          <p:cNvSpPr txBox="1">
            <a:spLocks noChangeArrowheads="1"/>
          </p:cNvSpPr>
          <p:nvPr/>
        </p:nvSpPr>
        <p:spPr bwMode="auto">
          <a:xfrm>
            <a:off x="3095625" y="4720217"/>
            <a:ext cx="2952750" cy="707886"/>
          </a:xfrm>
          <a:prstGeom prst="rect">
            <a:avLst/>
          </a:prstGeom>
          <a:noFill/>
          <a:ln>
            <a:noFill/>
          </a:ln>
          <a:effectLst/>
          <a:extLst>
            <a:ext uri="{909E8E84-426E-40DD-AFC4-6F175D3DCCD1}">
              <a14:hiddenFill xmlns:a14="http://schemas.microsoft.com/office/drawing/2010/main">
                <a:solidFill>
                  <a:srgbClr val="FF9900">
                    <a:alpha val="10196"/>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cy-GB" altLang="en-US" sz="4000" dirty="0">
                <a:solidFill>
                  <a:srgbClr val="FF0000"/>
                </a:solidFill>
                <a:latin typeface="Comic Sans MS" panose="030F0902030302020204" pitchFamily="66" charset="0"/>
              </a:rPr>
              <a:t>U = R x I</a:t>
            </a:r>
          </a:p>
        </p:txBody>
      </p:sp>
    </p:spTree>
    <p:extLst>
      <p:ext uri="{BB962C8B-B14F-4D97-AF65-F5344CB8AC3E}">
        <p14:creationId xmlns:p14="http://schemas.microsoft.com/office/powerpoint/2010/main" val="2260574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9">
            <a:extLst>
              <a:ext uri="{FF2B5EF4-FFF2-40B4-BE49-F238E27FC236}">
                <a16:creationId xmlns:a16="http://schemas.microsoft.com/office/drawing/2014/main" id="{8BCE0780-FEAF-38C9-7714-F0321B37E9A5}"/>
              </a:ext>
            </a:extLst>
          </p:cNvPr>
          <p:cNvSpPr txBox="1"/>
          <p:nvPr/>
        </p:nvSpPr>
        <p:spPr>
          <a:xfrm>
            <a:off x="2834507" y="1262698"/>
            <a:ext cx="11908929" cy="1293111"/>
          </a:xfrm>
          <a:prstGeom prst="rect">
            <a:avLst/>
          </a:prstGeom>
        </p:spPr>
        <p:txBody>
          <a:bodyPr lIns="0" tIns="0" rIns="0" bIns="0" rtlCol="0" anchor="t">
            <a:spAutoFit/>
          </a:bodyPr>
          <a:lstStyle/>
          <a:p>
            <a:pPr algn="ctr">
              <a:lnSpc>
                <a:spcPts val="12599"/>
              </a:lnSpc>
            </a:pPr>
            <a:endParaRPr lang="fr-FR" sz="2400"/>
          </a:p>
        </p:txBody>
      </p:sp>
      <p:sp>
        <p:nvSpPr>
          <p:cNvPr id="4" name="TextBox 7">
            <a:extLst>
              <a:ext uri="{FF2B5EF4-FFF2-40B4-BE49-F238E27FC236}">
                <a16:creationId xmlns:a16="http://schemas.microsoft.com/office/drawing/2014/main" id="{B2B6099C-08D3-DABB-D404-5319D9A03172}"/>
              </a:ext>
            </a:extLst>
          </p:cNvPr>
          <p:cNvSpPr txBox="1"/>
          <p:nvPr/>
        </p:nvSpPr>
        <p:spPr>
          <a:xfrm>
            <a:off x="-204089" y="205321"/>
            <a:ext cx="9074121" cy="984885"/>
          </a:xfrm>
          <a:prstGeom prst="rect">
            <a:avLst/>
          </a:prstGeom>
        </p:spPr>
        <p:txBody>
          <a:bodyPr wrap="square" lIns="0" tIns="0" rIns="0" bIns="0" rtlCol="0" anchor="t">
            <a:spAutoFit/>
          </a:bodyPr>
          <a:lstStyle/>
          <a:p>
            <a:pPr algn="ctr"/>
            <a:r>
              <a:rPr lang="fr-FR" sz="3200" b="1" cap="all" dirty="0">
                <a:solidFill>
                  <a:srgbClr val="00B050"/>
                </a:solidFill>
                <a:latin typeface="ComicSansMS" panose="030F0702030302020204" pitchFamily="66" charset="0"/>
              </a:rPr>
              <a:t>neurone = circuit </a:t>
            </a:r>
            <a:r>
              <a:rPr lang="fr-FR" sz="3200" b="1" cap="all" dirty="0">
                <a:solidFill>
                  <a:srgbClr val="FF0000"/>
                </a:solidFill>
                <a:latin typeface="ComicSansMS" panose="030F0702030302020204" pitchFamily="66" charset="0"/>
              </a:rPr>
              <a:t>RC</a:t>
            </a:r>
            <a:r>
              <a:rPr lang="fr-FR" sz="3200" cap="all" dirty="0">
                <a:solidFill>
                  <a:srgbClr val="3333CC"/>
                </a:solidFill>
                <a:latin typeface="ComicSansMS" panose="030F0702030302020204" pitchFamily="66" charset="0"/>
              </a:rPr>
              <a:t> </a:t>
            </a:r>
            <a:r>
              <a:rPr lang="fr-FR" sz="3200" b="1" cap="all" dirty="0">
                <a:solidFill>
                  <a:srgbClr val="00B050"/>
                </a:solidFill>
                <a:latin typeface="ComicSansMS" panose="030F0702030302020204" pitchFamily="66" charset="0"/>
              </a:rPr>
              <a:t>en parallèle</a:t>
            </a:r>
            <a:endParaRPr lang="fr-FR" sz="3200" b="1" dirty="0">
              <a:solidFill>
                <a:srgbClr val="00B050"/>
              </a:solidFill>
              <a:latin typeface="ComicSansMS" panose="030F0702030302020204" pitchFamily="66" charset="0"/>
            </a:endParaRPr>
          </a:p>
          <a:p>
            <a:pPr algn="ctr"/>
            <a:endParaRPr lang="fr-FR" sz="3200" dirty="0">
              <a:solidFill>
                <a:srgbClr val="3333CC"/>
              </a:solidFill>
              <a:latin typeface="ComicSansMS" panose="030F0702030302020204" pitchFamily="66" charset="0"/>
            </a:endParaRPr>
          </a:p>
        </p:txBody>
      </p:sp>
      <p:sp>
        <p:nvSpPr>
          <p:cNvPr id="6" name="ZoneTexte 5">
            <a:extLst>
              <a:ext uri="{FF2B5EF4-FFF2-40B4-BE49-F238E27FC236}">
                <a16:creationId xmlns:a16="http://schemas.microsoft.com/office/drawing/2014/main" id="{0D6A0EE0-3B83-6BC3-4AC9-1FECAF4C882B}"/>
              </a:ext>
            </a:extLst>
          </p:cNvPr>
          <p:cNvSpPr txBox="1"/>
          <p:nvPr/>
        </p:nvSpPr>
        <p:spPr>
          <a:xfrm>
            <a:off x="-53214" y="4196009"/>
            <a:ext cx="9074121" cy="1292662"/>
          </a:xfrm>
          <a:prstGeom prst="rect">
            <a:avLst/>
          </a:prstGeom>
          <a:noFill/>
        </p:spPr>
        <p:txBody>
          <a:bodyPr wrap="square">
            <a:spAutoFit/>
          </a:bodyPr>
          <a:lstStyle/>
          <a:p>
            <a:pPr marL="342900" indent="-342900">
              <a:spcBef>
                <a:spcPct val="50000"/>
              </a:spcBef>
            </a:pPr>
            <a:r>
              <a:rPr lang="cy-GB" altLang="en-US" sz="1800" dirty="0">
                <a:solidFill>
                  <a:srgbClr val="003399"/>
                </a:solidFill>
                <a:latin typeface="Comic Sans MS" panose="030F0902030302020204" pitchFamily="66" charset="0"/>
              </a:rPr>
              <a:t>	Le potentiel membranaire nodal augmente et décroit selon une cinétique exponentielle caractérisée par la constante de temps (</a:t>
            </a:r>
            <a:r>
              <a:rPr lang="cy-GB" altLang="en-US" sz="1800" b="1" dirty="0">
                <a:solidFill>
                  <a:srgbClr val="FF0000"/>
                </a:solidFill>
                <a:latin typeface="Comic Sans MS" panose="030F0902030302020204" pitchFamily="66" charset="0"/>
              </a:rPr>
              <a:t>RC</a:t>
            </a:r>
            <a:r>
              <a:rPr lang="cy-GB" altLang="en-US" sz="1800" dirty="0">
                <a:solidFill>
                  <a:srgbClr val="003399"/>
                </a:solidFill>
                <a:latin typeface="Comic Sans MS" panose="030F0902030302020204" pitchFamily="66" charset="0"/>
              </a:rPr>
              <a:t>) </a:t>
            </a:r>
            <a:br>
              <a:rPr lang="cy-GB" altLang="en-US" sz="1800" dirty="0">
                <a:solidFill>
                  <a:srgbClr val="003399"/>
                </a:solidFill>
                <a:latin typeface="Comic Sans MS" panose="030F0902030302020204" pitchFamily="66" charset="0"/>
              </a:rPr>
            </a:br>
            <a:r>
              <a:rPr lang="cy-GB" altLang="en-US" sz="1800" dirty="0">
                <a:solidFill>
                  <a:srgbClr val="003399"/>
                </a:solidFill>
                <a:latin typeface="Comic Sans MS" panose="030F0902030302020204" pitchFamily="66" charset="0"/>
              </a:rPr>
              <a:t>= </a:t>
            </a:r>
            <a:r>
              <a:rPr lang="cy-GB" altLang="en-US" sz="2400" b="1" dirty="0">
                <a:solidFill>
                  <a:srgbClr val="FF0000"/>
                </a:solidFill>
                <a:latin typeface="Comic Sans MS" panose="030F0902030302020204" pitchFamily="66" charset="0"/>
              </a:rPr>
              <a:t>𝜏</a:t>
            </a:r>
            <a:r>
              <a:rPr lang="cy-GB" altLang="en-US" sz="2400" b="1" baseline="-25000" dirty="0">
                <a:solidFill>
                  <a:srgbClr val="FF0000"/>
                </a:solidFill>
                <a:latin typeface="Comic Sans MS" panose="030F0902030302020204" pitchFamily="66" charset="0"/>
              </a:rPr>
              <a:t>m</a:t>
            </a:r>
            <a:r>
              <a:rPr lang="cy-GB" altLang="en-US" sz="1800" dirty="0">
                <a:solidFill>
                  <a:srgbClr val="003399"/>
                </a:solidFill>
                <a:latin typeface="Comic Sans MS" panose="030F0902030302020204" pitchFamily="66" charset="0"/>
              </a:rPr>
              <a:t> (temps pour une charge à 63%) </a:t>
            </a:r>
            <a:br>
              <a:rPr lang="cy-GB" altLang="en-US" sz="1800" dirty="0">
                <a:solidFill>
                  <a:srgbClr val="003399"/>
                </a:solidFill>
                <a:latin typeface="Comic Sans MS" panose="030F0902030302020204" pitchFamily="66" charset="0"/>
              </a:rPr>
            </a:br>
            <a:r>
              <a:rPr lang="cy-GB" altLang="en-US" sz="1800" dirty="0">
                <a:solidFill>
                  <a:srgbClr val="003399"/>
                </a:solidFill>
                <a:latin typeface="Comic Sans MS" panose="030F0902030302020204" pitchFamily="66" charset="0"/>
              </a:rPr>
              <a:t>≃ </a:t>
            </a:r>
            <a:r>
              <a:rPr lang="cy-GB" altLang="en-US" b="1" dirty="0">
                <a:solidFill>
                  <a:srgbClr val="00B050"/>
                </a:solidFill>
                <a:latin typeface="Comic Sans MS" panose="030F0902030302020204" pitchFamily="66" charset="0"/>
              </a:rPr>
              <a:t>chronaxie</a:t>
            </a:r>
            <a:r>
              <a:rPr lang="cy-GB" altLang="en-US" dirty="0">
                <a:solidFill>
                  <a:srgbClr val="003399"/>
                </a:solidFill>
                <a:latin typeface="Comic Sans MS" panose="030F0902030302020204" pitchFamily="66" charset="0"/>
              </a:rPr>
              <a:t> (pour les axones myélinisés de large diamètre) </a:t>
            </a:r>
          </a:p>
        </p:txBody>
      </p:sp>
      <p:pic>
        <p:nvPicPr>
          <p:cNvPr id="2" name="Image 1">
            <a:extLst>
              <a:ext uri="{FF2B5EF4-FFF2-40B4-BE49-F238E27FC236}">
                <a16:creationId xmlns:a16="http://schemas.microsoft.com/office/drawing/2014/main" id="{61E0E2C6-7641-71C3-314D-C48D681DD9AB}"/>
              </a:ext>
            </a:extLst>
          </p:cNvPr>
          <p:cNvPicPr>
            <a:picLocks noChangeAspect="1"/>
          </p:cNvPicPr>
          <p:nvPr/>
        </p:nvPicPr>
        <p:blipFill>
          <a:blip r:embed="rId2"/>
          <a:stretch>
            <a:fillRect/>
          </a:stretch>
        </p:blipFill>
        <p:spPr>
          <a:xfrm>
            <a:off x="2981405" y="1345644"/>
            <a:ext cx="5430864" cy="2446229"/>
          </a:xfrm>
          <a:prstGeom prst="rect">
            <a:avLst/>
          </a:prstGeom>
        </p:spPr>
      </p:pic>
      <p:pic>
        <p:nvPicPr>
          <p:cNvPr id="7" name="Image 6">
            <a:extLst>
              <a:ext uri="{FF2B5EF4-FFF2-40B4-BE49-F238E27FC236}">
                <a16:creationId xmlns:a16="http://schemas.microsoft.com/office/drawing/2014/main" id="{6E2974D0-B069-B8E6-99FC-011EAA14ABB5}"/>
              </a:ext>
            </a:extLst>
          </p:cNvPr>
          <p:cNvPicPr>
            <a:picLocks noChangeAspect="1"/>
          </p:cNvPicPr>
          <p:nvPr/>
        </p:nvPicPr>
        <p:blipFill>
          <a:blip r:embed="rId3"/>
          <a:stretch>
            <a:fillRect/>
          </a:stretch>
        </p:blipFill>
        <p:spPr>
          <a:xfrm>
            <a:off x="363943" y="1318589"/>
            <a:ext cx="2470564" cy="2470564"/>
          </a:xfrm>
          <a:prstGeom prst="rect">
            <a:avLst/>
          </a:prstGeom>
        </p:spPr>
      </p:pic>
    </p:spTree>
    <p:extLst>
      <p:ext uri="{BB962C8B-B14F-4D97-AF65-F5344CB8AC3E}">
        <p14:creationId xmlns:p14="http://schemas.microsoft.com/office/powerpoint/2010/main" val="7784080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7">
            <a:extLst>
              <a:ext uri="{FF2B5EF4-FFF2-40B4-BE49-F238E27FC236}">
                <a16:creationId xmlns:a16="http://schemas.microsoft.com/office/drawing/2014/main" id="{B2B6099C-08D3-DABB-D404-5319D9A03172}"/>
              </a:ext>
            </a:extLst>
          </p:cNvPr>
          <p:cNvSpPr txBox="1"/>
          <p:nvPr/>
        </p:nvSpPr>
        <p:spPr>
          <a:xfrm>
            <a:off x="468054" y="111991"/>
            <a:ext cx="8675946" cy="984885"/>
          </a:xfrm>
          <a:prstGeom prst="rect">
            <a:avLst/>
          </a:prstGeom>
        </p:spPr>
        <p:txBody>
          <a:bodyPr wrap="square" lIns="0" tIns="0" rIns="0" bIns="0" rtlCol="0" anchor="t">
            <a:spAutoFit/>
          </a:bodyPr>
          <a:lstStyle/>
          <a:p>
            <a:r>
              <a:rPr lang="fr-FR" sz="3200" dirty="0">
                <a:solidFill>
                  <a:srgbClr val="3333CC"/>
                </a:solidFill>
                <a:latin typeface="ComicSansMS" panose="030F0702030302020204" pitchFamily="66" charset="0"/>
              </a:rPr>
              <a:t>Le potentiel d’action : Intensité croissante</a:t>
            </a:r>
          </a:p>
          <a:p>
            <a:endParaRPr lang="fr-FR" sz="3200" dirty="0">
              <a:solidFill>
                <a:srgbClr val="3333CC"/>
              </a:solidFill>
              <a:latin typeface="ComicSansMS" panose="030F0702030302020204" pitchFamily="66" charset="0"/>
            </a:endParaRPr>
          </a:p>
        </p:txBody>
      </p:sp>
      <p:grpSp>
        <p:nvGrpSpPr>
          <p:cNvPr id="3" name="Groupe 2">
            <a:extLst>
              <a:ext uri="{FF2B5EF4-FFF2-40B4-BE49-F238E27FC236}">
                <a16:creationId xmlns:a16="http://schemas.microsoft.com/office/drawing/2014/main" id="{5D6DA4A5-C7B1-7D0B-8AA7-D25FA4A3C7E6}"/>
              </a:ext>
            </a:extLst>
          </p:cNvPr>
          <p:cNvGrpSpPr/>
          <p:nvPr/>
        </p:nvGrpSpPr>
        <p:grpSpPr>
          <a:xfrm>
            <a:off x="316336" y="3789534"/>
            <a:ext cx="8511327" cy="2876959"/>
            <a:chOff x="392693" y="-11315"/>
            <a:chExt cx="8511327" cy="2876959"/>
          </a:xfrm>
          <a:solidFill>
            <a:srgbClr val="CDF2FF"/>
          </a:solidFill>
        </p:grpSpPr>
        <p:grpSp>
          <p:nvGrpSpPr>
            <p:cNvPr id="5" name="Groupe 4">
              <a:extLst>
                <a:ext uri="{FF2B5EF4-FFF2-40B4-BE49-F238E27FC236}">
                  <a16:creationId xmlns:a16="http://schemas.microsoft.com/office/drawing/2014/main" id="{73E80939-4B36-6B9E-551B-349CB87046E7}"/>
                </a:ext>
              </a:extLst>
            </p:cNvPr>
            <p:cNvGrpSpPr/>
            <p:nvPr/>
          </p:nvGrpSpPr>
          <p:grpSpPr>
            <a:xfrm>
              <a:off x="392693" y="610854"/>
              <a:ext cx="8076301" cy="2254790"/>
              <a:chOff x="392693" y="610854"/>
              <a:chExt cx="8076301" cy="2254790"/>
            </a:xfrm>
            <a:grpFill/>
          </p:grpSpPr>
          <p:grpSp>
            <p:nvGrpSpPr>
              <p:cNvPr id="23" name="Groupe 22">
                <a:extLst>
                  <a:ext uri="{FF2B5EF4-FFF2-40B4-BE49-F238E27FC236}">
                    <a16:creationId xmlns:a16="http://schemas.microsoft.com/office/drawing/2014/main" id="{0D070BB2-DEF2-FF31-E39D-DED823C6E702}"/>
                  </a:ext>
                </a:extLst>
              </p:cNvPr>
              <p:cNvGrpSpPr/>
              <p:nvPr/>
            </p:nvGrpSpPr>
            <p:grpSpPr>
              <a:xfrm>
                <a:off x="456236" y="1860296"/>
                <a:ext cx="8006402" cy="87745"/>
                <a:chOff x="2572115" y="4911840"/>
                <a:chExt cx="8006402" cy="87745"/>
              </a:xfrm>
              <a:grpFill/>
            </p:grpSpPr>
            <p:cxnSp>
              <p:nvCxnSpPr>
                <p:cNvPr id="80" name="Connecteur droit 79">
                  <a:extLst>
                    <a:ext uri="{FF2B5EF4-FFF2-40B4-BE49-F238E27FC236}">
                      <a16:creationId xmlns:a16="http://schemas.microsoft.com/office/drawing/2014/main" id="{0B5EFB5D-A3F8-BCF9-07BA-2E30BD0D6816}"/>
                    </a:ext>
                  </a:extLst>
                </p:cNvPr>
                <p:cNvCxnSpPr>
                  <a:cxnSpLocks/>
                </p:cNvCxnSpPr>
                <p:nvPr/>
              </p:nvCxnSpPr>
              <p:spPr>
                <a:xfrm>
                  <a:off x="2572115" y="4999585"/>
                  <a:ext cx="3547636" cy="0"/>
                </a:xfrm>
                <a:prstGeom prst="line">
                  <a:avLst/>
                </a:prstGeom>
                <a:grpFill/>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1" name="Connecteur droit 80">
                  <a:extLst>
                    <a:ext uri="{FF2B5EF4-FFF2-40B4-BE49-F238E27FC236}">
                      <a16:creationId xmlns:a16="http://schemas.microsoft.com/office/drawing/2014/main" id="{E67EFAE5-021A-49DA-42EB-AA7F24E27D54}"/>
                    </a:ext>
                  </a:extLst>
                </p:cNvPr>
                <p:cNvCxnSpPr/>
                <p:nvPr/>
              </p:nvCxnSpPr>
              <p:spPr>
                <a:xfrm flipV="1">
                  <a:off x="6119751" y="4911840"/>
                  <a:ext cx="708086" cy="87745"/>
                </a:xfrm>
                <a:prstGeom prst="line">
                  <a:avLst/>
                </a:prstGeom>
                <a:grpFill/>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2" name="Connecteur droit 81">
                  <a:extLst>
                    <a:ext uri="{FF2B5EF4-FFF2-40B4-BE49-F238E27FC236}">
                      <a16:creationId xmlns:a16="http://schemas.microsoft.com/office/drawing/2014/main" id="{5573DF3B-ABB9-9A9A-4BAC-DEA7457E52CF}"/>
                    </a:ext>
                  </a:extLst>
                </p:cNvPr>
                <p:cNvCxnSpPr>
                  <a:cxnSpLocks/>
                </p:cNvCxnSpPr>
                <p:nvPr/>
              </p:nvCxnSpPr>
              <p:spPr>
                <a:xfrm>
                  <a:off x="6827837" y="4911840"/>
                  <a:ext cx="376527" cy="73982"/>
                </a:xfrm>
                <a:prstGeom prst="line">
                  <a:avLst/>
                </a:prstGeom>
                <a:grpFill/>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3" name="Connecteur droit 82">
                  <a:extLst>
                    <a:ext uri="{FF2B5EF4-FFF2-40B4-BE49-F238E27FC236}">
                      <a16:creationId xmlns:a16="http://schemas.microsoft.com/office/drawing/2014/main" id="{125BC59F-DBAD-3AA7-D7DE-3A037C9E3FBF}"/>
                    </a:ext>
                  </a:extLst>
                </p:cNvPr>
                <p:cNvCxnSpPr>
                  <a:cxnSpLocks/>
                </p:cNvCxnSpPr>
                <p:nvPr/>
              </p:nvCxnSpPr>
              <p:spPr>
                <a:xfrm>
                  <a:off x="7204364" y="4985822"/>
                  <a:ext cx="3374153" cy="0"/>
                </a:xfrm>
                <a:prstGeom prst="line">
                  <a:avLst/>
                </a:prstGeom>
                <a:grpFill/>
                <a:ln w="2222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4" name="Groupe 23">
                <a:extLst>
                  <a:ext uri="{FF2B5EF4-FFF2-40B4-BE49-F238E27FC236}">
                    <a16:creationId xmlns:a16="http://schemas.microsoft.com/office/drawing/2014/main" id="{138C803A-B6AD-CBCF-2712-346415235EFE}"/>
                  </a:ext>
                </a:extLst>
              </p:cNvPr>
              <p:cNvGrpSpPr/>
              <p:nvPr/>
            </p:nvGrpSpPr>
            <p:grpSpPr>
              <a:xfrm>
                <a:off x="456236" y="1767546"/>
                <a:ext cx="8006401" cy="172578"/>
                <a:chOff x="2572115" y="4739263"/>
                <a:chExt cx="8006401" cy="172578"/>
              </a:xfrm>
              <a:grpFill/>
            </p:grpSpPr>
            <p:cxnSp>
              <p:nvCxnSpPr>
                <p:cNvPr id="76" name="Connecteur droit 75">
                  <a:extLst>
                    <a:ext uri="{FF2B5EF4-FFF2-40B4-BE49-F238E27FC236}">
                      <a16:creationId xmlns:a16="http://schemas.microsoft.com/office/drawing/2014/main" id="{A89EDB2C-732B-3CAB-FA94-A345970572CE}"/>
                    </a:ext>
                  </a:extLst>
                </p:cNvPr>
                <p:cNvCxnSpPr>
                  <a:cxnSpLocks/>
                </p:cNvCxnSpPr>
                <p:nvPr/>
              </p:nvCxnSpPr>
              <p:spPr>
                <a:xfrm>
                  <a:off x="2572115" y="4911840"/>
                  <a:ext cx="3547636" cy="0"/>
                </a:xfrm>
                <a:prstGeom prst="line">
                  <a:avLst/>
                </a:prstGeom>
                <a:grpFill/>
                <a:ln w="22225">
                  <a:solidFill>
                    <a:srgbClr val="FF0000"/>
                  </a:solidFill>
                </a:ln>
              </p:spPr>
              <p:style>
                <a:lnRef idx="1">
                  <a:schemeClr val="dk1"/>
                </a:lnRef>
                <a:fillRef idx="0">
                  <a:schemeClr val="dk1"/>
                </a:fillRef>
                <a:effectRef idx="0">
                  <a:schemeClr val="dk1"/>
                </a:effectRef>
                <a:fontRef idx="minor">
                  <a:schemeClr val="tx1"/>
                </a:fontRef>
              </p:style>
            </p:cxnSp>
            <p:cxnSp>
              <p:nvCxnSpPr>
                <p:cNvPr id="77" name="Connecteur droit 76">
                  <a:extLst>
                    <a:ext uri="{FF2B5EF4-FFF2-40B4-BE49-F238E27FC236}">
                      <a16:creationId xmlns:a16="http://schemas.microsoft.com/office/drawing/2014/main" id="{BE8884D2-E31B-C3D4-B895-13ACB8D85312}"/>
                    </a:ext>
                  </a:extLst>
                </p:cNvPr>
                <p:cNvCxnSpPr>
                  <a:cxnSpLocks/>
                </p:cNvCxnSpPr>
                <p:nvPr/>
              </p:nvCxnSpPr>
              <p:spPr>
                <a:xfrm flipV="1">
                  <a:off x="6119751" y="4739263"/>
                  <a:ext cx="708086" cy="172578"/>
                </a:xfrm>
                <a:prstGeom prst="line">
                  <a:avLst/>
                </a:prstGeom>
                <a:grpFill/>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8" name="Connecteur droit 77">
                  <a:extLst>
                    <a:ext uri="{FF2B5EF4-FFF2-40B4-BE49-F238E27FC236}">
                      <a16:creationId xmlns:a16="http://schemas.microsoft.com/office/drawing/2014/main" id="{B0109E6A-7039-7221-6EB8-D5482889746A}"/>
                    </a:ext>
                  </a:extLst>
                </p:cNvPr>
                <p:cNvCxnSpPr>
                  <a:cxnSpLocks/>
                </p:cNvCxnSpPr>
                <p:nvPr/>
              </p:nvCxnSpPr>
              <p:spPr>
                <a:xfrm>
                  <a:off x="6827836" y="4743339"/>
                  <a:ext cx="376528" cy="168500"/>
                </a:xfrm>
                <a:prstGeom prst="line">
                  <a:avLst/>
                </a:prstGeom>
                <a:grpFill/>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9" name="Connecteur droit 78">
                  <a:extLst>
                    <a:ext uri="{FF2B5EF4-FFF2-40B4-BE49-F238E27FC236}">
                      <a16:creationId xmlns:a16="http://schemas.microsoft.com/office/drawing/2014/main" id="{D20349DD-8A81-B140-6CA6-1F76CBA2423C}"/>
                    </a:ext>
                  </a:extLst>
                </p:cNvPr>
                <p:cNvCxnSpPr>
                  <a:cxnSpLocks/>
                </p:cNvCxnSpPr>
                <p:nvPr/>
              </p:nvCxnSpPr>
              <p:spPr>
                <a:xfrm>
                  <a:off x="7204363" y="4911839"/>
                  <a:ext cx="3374153" cy="0"/>
                </a:xfrm>
                <a:prstGeom prst="line">
                  <a:avLst/>
                </a:prstGeom>
                <a:grpFill/>
                <a:ln w="2222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6" name="Connecteur droit 25">
                <a:extLst>
                  <a:ext uri="{FF2B5EF4-FFF2-40B4-BE49-F238E27FC236}">
                    <a16:creationId xmlns:a16="http://schemas.microsoft.com/office/drawing/2014/main" id="{90F39B05-AE15-80AC-B3B3-914D54CBD996}"/>
                  </a:ext>
                </a:extLst>
              </p:cNvPr>
              <p:cNvCxnSpPr>
                <a:cxnSpLocks/>
              </p:cNvCxnSpPr>
              <p:nvPr/>
            </p:nvCxnSpPr>
            <p:spPr>
              <a:xfrm flipV="1">
                <a:off x="4003872" y="1716431"/>
                <a:ext cx="643906" cy="220637"/>
              </a:xfrm>
              <a:prstGeom prst="line">
                <a:avLst/>
              </a:prstGeom>
              <a:grpFill/>
              <a:ln w="2222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0" name="Groupe 29">
                <a:extLst>
                  <a:ext uri="{FF2B5EF4-FFF2-40B4-BE49-F238E27FC236}">
                    <a16:creationId xmlns:a16="http://schemas.microsoft.com/office/drawing/2014/main" id="{98FB3F4B-A4C9-E65B-8F32-DFB2FAF68B93}"/>
                  </a:ext>
                </a:extLst>
              </p:cNvPr>
              <p:cNvGrpSpPr/>
              <p:nvPr/>
            </p:nvGrpSpPr>
            <p:grpSpPr>
              <a:xfrm>
                <a:off x="4647778" y="742712"/>
                <a:ext cx="1147671" cy="1371240"/>
                <a:chOff x="6763657" y="3794256"/>
                <a:chExt cx="1147671" cy="1371240"/>
              </a:xfrm>
              <a:grpFill/>
            </p:grpSpPr>
            <p:cxnSp>
              <p:nvCxnSpPr>
                <p:cNvPr id="74" name="Connecteur droit 73">
                  <a:extLst>
                    <a:ext uri="{FF2B5EF4-FFF2-40B4-BE49-F238E27FC236}">
                      <a16:creationId xmlns:a16="http://schemas.microsoft.com/office/drawing/2014/main" id="{42CE7247-5441-D37C-985E-5FB45C6BBB32}"/>
                    </a:ext>
                  </a:extLst>
                </p:cNvPr>
                <p:cNvCxnSpPr>
                  <a:cxnSpLocks/>
                </p:cNvCxnSpPr>
                <p:nvPr/>
              </p:nvCxnSpPr>
              <p:spPr>
                <a:xfrm flipV="1">
                  <a:off x="6763657" y="3794256"/>
                  <a:ext cx="255084" cy="985904"/>
                </a:xfrm>
                <a:prstGeom prst="line">
                  <a:avLst/>
                </a:prstGeom>
                <a:grpFill/>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5" name="Connecteur droit 74">
                  <a:extLst>
                    <a:ext uri="{FF2B5EF4-FFF2-40B4-BE49-F238E27FC236}">
                      <a16:creationId xmlns:a16="http://schemas.microsoft.com/office/drawing/2014/main" id="{8A32A99B-C06A-FB59-8183-A5D29712ABB8}"/>
                    </a:ext>
                  </a:extLst>
                </p:cNvPr>
                <p:cNvCxnSpPr>
                  <a:cxnSpLocks/>
                </p:cNvCxnSpPr>
                <p:nvPr/>
              </p:nvCxnSpPr>
              <p:spPr>
                <a:xfrm flipH="1" flipV="1">
                  <a:off x="7022750" y="3808947"/>
                  <a:ext cx="888578" cy="1356549"/>
                </a:xfrm>
                <a:prstGeom prst="line">
                  <a:avLst/>
                </a:prstGeom>
                <a:grpFill/>
                <a:ln w="2222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35" name="Connecteur droit 34">
                <a:extLst>
                  <a:ext uri="{FF2B5EF4-FFF2-40B4-BE49-F238E27FC236}">
                    <a16:creationId xmlns:a16="http://schemas.microsoft.com/office/drawing/2014/main" id="{F98CD047-E979-6CCE-B0B7-941AA2E067EA}"/>
                  </a:ext>
                </a:extLst>
              </p:cNvPr>
              <p:cNvCxnSpPr>
                <a:cxnSpLocks/>
              </p:cNvCxnSpPr>
              <p:nvPr/>
            </p:nvCxnSpPr>
            <p:spPr>
              <a:xfrm flipV="1">
                <a:off x="5795449" y="1948041"/>
                <a:ext cx="2556279" cy="165911"/>
              </a:xfrm>
              <a:prstGeom prst="line">
                <a:avLst/>
              </a:prstGeom>
              <a:grpFill/>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Connecteur droit 35">
                <a:extLst>
                  <a:ext uri="{FF2B5EF4-FFF2-40B4-BE49-F238E27FC236}">
                    <a16:creationId xmlns:a16="http://schemas.microsoft.com/office/drawing/2014/main" id="{5DCEDA14-F12A-FCAA-836C-A8DBD6F29988}"/>
                  </a:ext>
                </a:extLst>
              </p:cNvPr>
              <p:cNvCxnSpPr>
                <a:cxnSpLocks/>
              </p:cNvCxnSpPr>
              <p:nvPr/>
            </p:nvCxnSpPr>
            <p:spPr>
              <a:xfrm flipV="1">
                <a:off x="2403234" y="1716431"/>
                <a:ext cx="4193087" cy="5762"/>
              </a:xfrm>
              <a:prstGeom prst="line">
                <a:avLst/>
              </a:prstGeom>
              <a:grpFill/>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7" name="Connecteur droit 36">
                <a:extLst>
                  <a:ext uri="{FF2B5EF4-FFF2-40B4-BE49-F238E27FC236}">
                    <a16:creationId xmlns:a16="http://schemas.microsoft.com/office/drawing/2014/main" id="{2F3C3264-C31F-A7F5-0B65-E84128A636A2}"/>
                  </a:ext>
                </a:extLst>
              </p:cNvPr>
              <p:cNvCxnSpPr>
                <a:cxnSpLocks/>
              </p:cNvCxnSpPr>
              <p:nvPr/>
            </p:nvCxnSpPr>
            <p:spPr>
              <a:xfrm flipV="1">
                <a:off x="3999863" y="1728616"/>
                <a:ext cx="453002" cy="210932"/>
              </a:xfrm>
              <a:prstGeom prst="line">
                <a:avLst/>
              </a:prstGeom>
              <a:grpFill/>
              <a:ln w="2222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8" name="Groupe 37">
                <a:extLst>
                  <a:ext uri="{FF2B5EF4-FFF2-40B4-BE49-F238E27FC236}">
                    <a16:creationId xmlns:a16="http://schemas.microsoft.com/office/drawing/2014/main" id="{FAE19C80-D048-CF3C-D323-0B70A3D380BB}"/>
                  </a:ext>
                </a:extLst>
              </p:cNvPr>
              <p:cNvGrpSpPr/>
              <p:nvPr/>
            </p:nvGrpSpPr>
            <p:grpSpPr>
              <a:xfrm>
                <a:off x="4459002" y="749378"/>
                <a:ext cx="1147671" cy="1371240"/>
                <a:chOff x="6763657" y="3794256"/>
                <a:chExt cx="1147671" cy="1371240"/>
              </a:xfrm>
              <a:grpFill/>
            </p:grpSpPr>
            <p:cxnSp>
              <p:nvCxnSpPr>
                <p:cNvPr id="72" name="Connecteur droit 71">
                  <a:extLst>
                    <a:ext uri="{FF2B5EF4-FFF2-40B4-BE49-F238E27FC236}">
                      <a16:creationId xmlns:a16="http://schemas.microsoft.com/office/drawing/2014/main" id="{BD14412B-D308-44E2-460F-193AE60A5CDA}"/>
                    </a:ext>
                  </a:extLst>
                </p:cNvPr>
                <p:cNvCxnSpPr>
                  <a:cxnSpLocks/>
                </p:cNvCxnSpPr>
                <p:nvPr/>
              </p:nvCxnSpPr>
              <p:spPr>
                <a:xfrm flipV="1">
                  <a:off x="6763657" y="3794256"/>
                  <a:ext cx="255084" cy="985904"/>
                </a:xfrm>
                <a:prstGeom prst="line">
                  <a:avLst/>
                </a:prstGeom>
                <a:grpFill/>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3" name="Connecteur droit 72">
                  <a:extLst>
                    <a:ext uri="{FF2B5EF4-FFF2-40B4-BE49-F238E27FC236}">
                      <a16:creationId xmlns:a16="http://schemas.microsoft.com/office/drawing/2014/main" id="{07007685-9DC8-773F-3E88-1E466620C2C6}"/>
                    </a:ext>
                  </a:extLst>
                </p:cNvPr>
                <p:cNvCxnSpPr>
                  <a:cxnSpLocks/>
                </p:cNvCxnSpPr>
                <p:nvPr/>
              </p:nvCxnSpPr>
              <p:spPr>
                <a:xfrm flipH="1" flipV="1">
                  <a:off x="7022750" y="3808947"/>
                  <a:ext cx="888578" cy="1356549"/>
                </a:xfrm>
                <a:prstGeom prst="line">
                  <a:avLst/>
                </a:prstGeom>
                <a:grpFill/>
                <a:ln w="2222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39" name="Connecteur droit 38">
                <a:extLst>
                  <a:ext uri="{FF2B5EF4-FFF2-40B4-BE49-F238E27FC236}">
                    <a16:creationId xmlns:a16="http://schemas.microsoft.com/office/drawing/2014/main" id="{E1707668-225E-D9EE-9C12-B5AE56EACAB9}"/>
                  </a:ext>
                </a:extLst>
              </p:cNvPr>
              <p:cNvCxnSpPr>
                <a:cxnSpLocks/>
              </p:cNvCxnSpPr>
              <p:nvPr/>
            </p:nvCxnSpPr>
            <p:spPr>
              <a:xfrm flipV="1">
                <a:off x="5600536" y="1937068"/>
                <a:ext cx="2868458" cy="183550"/>
              </a:xfrm>
              <a:prstGeom prst="line">
                <a:avLst/>
              </a:prstGeom>
              <a:grpFill/>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Connecteur droit 39">
                <a:extLst>
                  <a:ext uri="{FF2B5EF4-FFF2-40B4-BE49-F238E27FC236}">
                    <a16:creationId xmlns:a16="http://schemas.microsoft.com/office/drawing/2014/main" id="{ED7ECE7A-CE07-EE0E-7CA3-E5348A910C3A}"/>
                  </a:ext>
                </a:extLst>
              </p:cNvPr>
              <p:cNvCxnSpPr>
                <a:cxnSpLocks/>
              </p:cNvCxnSpPr>
              <p:nvPr/>
            </p:nvCxnSpPr>
            <p:spPr>
              <a:xfrm flipV="1">
                <a:off x="3999863" y="1719491"/>
                <a:ext cx="388731" cy="223112"/>
              </a:xfrm>
              <a:prstGeom prst="line">
                <a:avLst/>
              </a:prstGeom>
              <a:grpFill/>
              <a:ln w="2222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41" name="Groupe 40">
                <a:extLst>
                  <a:ext uri="{FF2B5EF4-FFF2-40B4-BE49-F238E27FC236}">
                    <a16:creationId xmlns:a16="http://schemas.microsoft.com/office/drawing/2014/main" id="{C5B1E4D5-D61A-4C70-A352-2091FAA32123}"/>
                  </a:ext>
                </a:extLst>
              </p:cNvPr>
              <p:cNvGrpSpPr/>
              <p:nvPr/>
            </p:nvGrpSpPr>
            <p:grpSpPr>
              <a:xfrm>
                <a:off x="4379963" y="742712"/>
                <a:ext cx="1147671" cy="1371240"/>
                <a:chOff x="6763657" y="3794256"/>
                <a:chExt cx="1147671" cy="1371240"/>
              </a:xfrm>
              <a:grpFill/>
            </p:grpSpPr>
            <p:cxnSp>
              <p:nvCxnSpPr>
                <p:cNvPr id="70" name="Connecteur droit 69">
                  <a:extLst>
                    <a:ext uri="{FF2B5EF4-FFF2-40B4-BE49-F238E27FC236}">
                      <a16:creationId xmlns:a16="http://schemas.microsoft.com/office/drawing/2014/main" id="{E150B914-3F7C-E1E4-67ED-EF16E8F33B2B}"/>
                    </a:ext>
                  </a:extLst>
                </p:cNvPr>
                <p:cNvCxnSpPr>
                  <a:cxnSpLocks/>
                </p:cNvCxnSpPr>
                <p:nvPr/>
              </p:nvCxnSpPr>
              <p:spPr>
                <a:xfrm flipV="1">
                  <a:off x="6763657" y="3794256"/>
                  <a:ext cx="255084" cy="985904"/>
                </a:xfrm>
                <a:prstGeom prst="line">
                  <a:avLst/>
                </a:prstGeom>
                <a:grpFill/>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1" name="Connecteur droit 70">
                  <a:extLst>
                    <a:ext uri="{FF2B5EF4-FFF2-40B4-BE49-F238E27FC236}">
                      <a16:creationId xmlns:a16="http://schemas.microsoft.com/office/drawing/2014/main" id="{851A7557-8B38-112F-F4D7-E5EA8DFD04D0}"/>
                    </a:ext>
                  </a:extLst>
                </p:cNvPr>
                <p:cNvCxnSpPr>
                  <a:cxnSpLocks/>
                </p:cNvCxnSpPr>
                <p:nvPr/>
              </p:nvCxnSpPr>
              <p:spPr>
                <a:xfrm flipH="1" flipV="1">
                  <a:off x="7022750" y="3808947"/>
                  <a:ext cx="888578" cy="1356549"/>
                </a:xfrm>
                <a:prstGeom prst="line">
                  <a:avLst/>
                </a:prstGeom>
                <a:grpFill/>
                <a:ln w="2222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42" name="Connecteur droit 41">
                <a:extLst>
                  <a:ext uri="{FF2B5EF4-FFF2-40B4-BE49-F238E27FC236}">
                    <a16:creationId xmlns:a16="http://schemas.microsoft.com/office/drawing/2014/main" id="{951D8EFF-95D6-ABBD-E4F3-EB3CCEAAB586}"/>
                  </a:ext>
                </a:extLst>
              </p:cNvPr>
              <p:cNvCxnSpPr>
                <a:cxnSpLocks/>
              </p:cNvCxnSpPr>
              <p:nvPr/>
            </p:nvCxnSpPr>
            <p:spPr>
              <a:xfrm flipV="1">
                <a:off x="5497771" y="1941375"/>
                <a:ext cx="2853957" cy="169325"/>
              </a:xfrm>
              <a:prstGeom prst="line">
                <a:avLst/>
              </a:prstGeom>
              <a:grpFill/>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Connecteur droit 42">
                <a:extLst>
                  <a:ext uri="{FF2B5EF4-FFF2-40B4-BE49-F238E27FC236}">
                    <a16:creationId xmlns:a16="http://schemas.microsoft.com/office/drawing/2014/main" id="{F21D914D-AC9C-017D-B47A-0826E1F89FAD}"/>
                  </a:ext>
                </a:extLst>
              </p:cNvPr>
              <p:cNvCxnSpPr>
                <a:cxnSpLocks/>
              </p:cNvCxnSpPr>
              <p:nvPr/>
            </p:nvCxnSpPr>
            <p:spPr>
              <a:xfrm flipV="1">
                <a:off x="3999862" y="1722802"/>
                <a:ext cx="314433" cy="220358"/>
              </a:xfrm>
              <a:prstGeom prst="line">
                <a:avLst/>
              </a:prstGeom>
              <a:grpFill/>
              <a:ln w="2222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44" name="Groupe 43">
                <a:extLst>
                  <a:ext uri="{FF2B5EF4-FFF2-40B4-BE49-F238E27FC236}">
                    <a16:creationId xmlns:a16="http://schemas.microsoft.com/office/drawing/2014/main" id="{CD09311E-D20A-010B-0379-994286750EE5}"/>
                  </a:ext>
                </a:extLst>
              </p:cNvPr>
              <p:cNvGrpSpPr/>
              <p:nvPr/>
            </p:nvGrpSpPr>
            <p:grpSpPr>
              <a:xfrm>
                <a:off x="4311614" y="739460"/>
                <a:ext cx="1147671" cy="1371240"/>
                <a:chOff x="6763657" y="3794256"/>
                <a:chExt cx="1147671" cy="1371240"/>
              </a:xfrm>
              <a:grpFill/>
            </p:grpSpPr>
            <p:cxnSp>
              <p:nvCxnSpPr>
                <p:cNvPr id="68" name="Connecteur droit 67">
                  <a:extLst>
                    <a:ext uri="{FF2B5EF4-FFF2-40B4-BE49-F238E27FC236}">
                      <a16:creationId xmlns:a16="http://schemas.microsoft.com/office/drawing/2014/main" id="{C318F773-8A67-495E-0F45-7109C327977D}"/>
                    </a:ext>
                  </a:extLst>
                </p:cNvPr>
                <p:cNvCxnSpPr>
                  <a:cxnSpLocks/>
                </p:cNvCxnSpPr>
                <p:nvPr/>
              </p:nvCxnSpPr>
              <p:spPr>
                <a:xfrm flipV="1">
                  <a:off x="6763657" y="3794256"/>
                  <a:ext cx="255084" cy="985904"/>
                </a:xfrm>
                <a:prstGeom prst="line">
                  <a:avLst/>
                </a:prstGeom>
                <a:grpFill/>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9" name="Connecteur droit 68">
                  <a:extLst>
                    <a:ext uri="{FF2B5EF4-FFF2-40B4-BE49-F238E27FC236}">
                      <a16:creationId xmlns:a16="http://schemas.microsoft.com/office/drawing/2014/main" id="{2177E9AD-5BB2-A58F-7839-8FAB66C7CF4F}"/>
                    </a:ext>
                  </a:extLst>
                </p:cNvPr>
                <p:cNvCxnSpPr>
                  <a:cxnSpLocks/>
                </p:cNvCxnSpPr>
                <p:nvPr/>
              </p:nvCxnSpPr>
              <p:spPr>
                <a:xfrm flipH="1" flipV="1">
                  <a:off x="7022750" y="3808947"/>
                  <a:ext cx="888578" cy="1356549"/>
                </a:xfrm>
                <a:prstGeom prst="line">
                  <a:avLst/>
                </a:prstGeom>
                <a:grpFill/>
                <a:ln w="2222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45" name="Connecteur droit 44">
                <a:extLst>
                  <a:ext uri="{FF2B5EF4-FFF2-40B4-BE49-F238E27FC236}">
                    <a16:creationId xmlns:a16="http://schemas.microsoft.com/office/drawing/2014/main" id="{0DB651BE-D825-BE59-5A33-9A2D18F9559C}"/>
                  </a:ext>
                </a:extLst>
              </p:cNvPr>
              <p:cNvCxnSpPr>
                <a:cxnSpLocks/>
              </p:cNvCxnSpPr>
              <p:nvPr/>
            </p:nvCxnSpPr>
            <p:spPr>
              <a:xfrm flipV="1">
                <a:off x="5448217" y="1934905"/>
                <a:ext cx="2903511" cy="178584"/>
              </a:xfrm>
              <a:prstGeom prst="line">
                <a:avLst/>
              </a:prstGeom>
              <a:grpFill/>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Connecteur droit 45">
                <a:extLst>
                  <a:ext uri="{FF2B5EF4-FFF2-40B4-BE49-F238E27FC236}">
                    <a16:creationId xmlns:a16="http://schemas.microsoft.com/office/drawing/2014/main" id="{011FA79B-B53C-A2B7-1D86-0569B0F5C195}"/>
                  </a:ext>
                </a:extLst>
              </p:cNvPr>
              <p:cNvCxnSpPr>
                <a:cxnSpLocks/>
              </p:cNvCxnSpPr>
              <p:nvPr/>
            </p:nvCxnSpPr>
            <p:spPr>
              <a:xfrm flipV="1">
                <a:off x="3994873" y="1722802"/>
                <a:ext cx="252561" cy="228550"/>
              </a:xfrm>
              <a:prstGeom prst="line">
                <a:avLst/>
              </a:prstGeom>
              <a:grpFill/>
              <a:ln w="2222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47" name="Groupe 46">
                <a:extLst>
                  <a:ext uri="{FF2B5EF4-FFF2-40B4-BE49-F238E27FC236}">
                    <a16:creationId xmlns:a16="http://schemas.microsoft.com/office/drawing/2014/main" id="{8122A557-9333-5CE3-DAC5-8C89EB7A9654}"/>
                  </a:ext>
                </a:extLst>
              </p:cNvPr>
              <p:cNvGrpSpPr/>
              <p:nvPr/>
            </p:nvGrpSpPr>
            <p:grpSpPr>
              <a:xfrm>
                <a:off x="4248072" y="739460"/>
                <a:ext cx="1147671" cy="1371240"/>
                <a:chOff x="6763657" y="3794256"/>
                <a:chExt cx="1147671" cy="1371240"/>
              </a:xfrm>
              <a:grpFill/>
            </p:grpSpPr>
            <p:cxnSp>
              <p:nvCxnSpPr>
                <p:cNvPr id="66" name="Connecteur droit 65">
                  <a:extLst>
                    <a:ext uri="{FF2B5EF4-FFF2-40B4-BE49-F238E27FC236}">
                      <a16:creationId xmlns:a16="http://schemas.microsoft.com/office/drawing/2014/main" id="{C3B4A99A-D146-D663-373B-ABF203446BEA}"/>
                    </a:ext>
                  </a:extLst>
                </p:cNvPr>
                <p:cNvCxnSpPr>
                  <a:cxnSpLocks/>
                </p:cNvCxnSpPr>
                <p:nvPr/>
              </p:nvCxnSpPr>
              <p:spPr>
                <a:xfrm flipV="1">
                  <a:off x="6763657" y="3794256"/>
                  <a:ext cx="255084" cy="985904"/>
                </a:xfrm>
                <a:prstGeom prst="line">
                  <a:avLst/>
                </a:prstGeom>
                <a:grpFill/>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7" name="Connecteur droit 66">
                  <a:extLst>
                    <a:ext uri="{FF2B5EF4-FFF2-40B4-BE49-F238E27FC236}">
                      <a16:creationId xmlns:a16="http://schemas.microsoft.com/office/drawing/2014/main" id="{BB7B7EF6-8F8B-3EB7-8A25-DD0BACFB0D4B}"/>
                    </a:ext>
                  </a:extLst>
                </p:cNvPr>
                <p:cNvCxnSpPr>
                  <a:cxnSpLocks/>
                </p:cNvCxnSpPr>
                <p:nvPr/>
              </p:nvCxnSpPr>
              <p:spPr>
                <a:xfrm flipH="1" flipV="1">
                  <a:off x="7022750" y="3808947"/>
                  <a:ext cx="888578" cy="1356549"/>
                </a:xfrm>
                <a:prstGeom prst="line">
                  <a:avLst/>
                </a:prstGeom>
                <a:grpFill/>
                <a:ln w="2222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48" name="Connecteur droit 47">
                <a:extLst>
                  <a:ext uri="{FF2B5EF4-FFF2-40B4-BE49-F238E27FC236}">
                    <a16:creationId xmlns:a16="http://schemas.microsoft.com/office/drawing/2014/main" id="{3A19CE2C-DC2B-F30C-4985-A8B9F94D3AA7}"/>
                  </a:ext>
                </a:extLst>
              </p:cNvPr>
              <p:cNvCxnSpPr>
                <a:cxnSpLocks/>
              </p:cNvCxnSpPr>
              <p:nvPr/>
            </p:nvCxnSpPr>
            <p:spPr>
              <a:xfrm flipV="1">
                <a:off x="5395743" y="1941375"/>
                <a:ext cx="3066894" cy="165480"/>
              </a:xfrm>
              <a:prstGeom prst="line">
                <a:avLst/>
              </a:prstGeom>
              <a:grpFill/>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Connecteur droit 48">
                <a:extLst>
                  <a:ext uri="{FF2B5EF4-FFF2-40B4-BE49-F238E27FC236}">
                    <a16:creationId xmlns:a16="http://schemas.microsoft.com/office/drawing/2014/main" id="{6C62808A-5C7E-1254-4A3A-7414E9407131}"/>
                  </a:ext>
                </a:extLst>
              </p:cNvPr>
              <p:cNvCxnSpPr>
                <a:cxnSpLocks/>
              </p:cNvCxnSpPr>
              <p:nvPr/>
            </p:nvCxnSpPr>
            <p:spPr>
              <a:xfrm flipV="1">
                <a:off x="4002036" y="1722369"/>
                <a:ext cx="209585" cy="219006"/>
              </a:xfrm>
              <a:prstGeom prst="line">
                <a:avLst/>
              </a:prstGeom>
              <a:grpFill/>
              <a:ln w="2222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50" name="Groupe 49">
                <a:extLst>
                  <a:ext uri="{FF2B5EF4-FFF2-40B4-BE49-F238E27FC236}">
                    <a16:creationId xmlns:a16="http://schemas.microsoft.com/office/drawing/2014/main" id="{EBFECDD1-FD3F-77A4-F327-E3C9B5227C51}"/>
                  </a:ext>
                </a:extLst>
              </p:cNvPr>
              <p:cNvGrpSpPr/>
              <p:nvPr/>
            </p:nvGrpSpPr>
            <p:grpSpPr>
              <a:xfrm>
                <a:off x="4207497" y="739460"/>
                <a:ext cx="1147671" cy="1371240"/>
                <a:chOff x="6763657" y="3794256"/>
                <a:chExt cx="1147671" cy="1371240"/>
              </a:xfrm>
              <a:grpFill/>
            </p:grpSpPr>
            <p:cxnSp>
              <p:nvCxnSpPr>
                <p:cNvPr id="64" name="Connecteur droit 63">
                  <a:extLst>
                    <a:ext uri="{FF2B5EF4-FFF2-40B4-BE49-F238E27FC236}">
                      <a16:creationId xmlns:a16="http://schemas.microsoft.com/office/drawing/2014/main" id="{99DF04D7-7014-CAE4-F76C-11411DF69720}"/>
                    </a:ext>
                  </a:extLst>
                </p:cNvPr>
                <p:cNvCxnSpPr>
                  <a:cxnSpLocks/>
                </p:cNvCxnSpPr>
                <p:nvPr/>
              </p:nvCxnSpPr>
              <p:spPr>
                <a:xfrm flipV="1">
                  <a:off x="6763657" y="3794256"/>
                  <a:ext cx="255084" cy="985904"/>
                </a:xfrm>
                <a:prstGeom prst="line">
                  <a:avLst/>
                </a:prstGeom>
                <a:grpFill/>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5" name="Connecteur droit 64">
                  <a:extLst>
                    <a:ext uri="{FF2B5EF4-FFF2-40B4-BE49-F238E27FC236}">
                      <a16:creationId xmlns:a16="http://schemas.microsoft.com/office/drawing/2014/main" id="{B45C4825-E7D7-5FB2-CCE6-86E4573159F0}"/>
                    </a:ext>
                  </a:extLst>
                </p:cNvPr>
                <p:cNvCxnSpPr>
                  <a:cxnSpLocks/>
                </p:cNvCxnSpPr>
                <p:nvPr/>
              </p:nvCxnSpPr>
              <p:spPr>
                <a:xfrm flipH="1" flipV="1">
                  <a:off x="7022750" y="3808947"/>
                  <a:ext cx="888578" cy="1356549"/>
                </a:xfrm>
                <a:prstGeom prst="line">
                  <a:avLst/>
                </a:prstGeom>
                <a:grpFill/>
                <a:ln w="2222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51" name="Connecteur droit 50">
                <a:extLst>
                  <a:ext uri="{FF2B5EF4-FFF2-40B4-BE49-F238E27FC236}">
                    <a16:creationId xmlns:a16="http://schemas.microsoft.com/office/drawing/2014/main" id="{5A521A32-5FD8-84B3-51AD-34D4CE4434E4}"/>
                  </a:ext>
                </a:extLst>
              </p:cNvPr>
              <p:cNvCxnSpPr>
                <a:cxnSpLocks/>
              </p:cNvCxnSpPr>
              <p:nvPr/>
            </p:nvCxnSpPr>
            <p:spPr>
              <a:xfrm flipV="1">
                <a:off x="5355631" y="1940749"/>
                <a:ext cx="3066894" cy="165480"/>
              </a:xfrm>
              <a:prstGeom prst="line">
                <a:avLst/>
              </a:prstGeom>
              <a:grpFill/>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Connecteur droit 51">
                <a:extLst>
                  <a:ext uri="{FF2B5EF4-FFF2-40B4-BE49-F238E27FC236}">
                    <a16:creationId xmlns:a16="http://schemas.microsoft.com/office/drawing/2014/main" id="{11818344-02AE-4EFE-995B-8A219023D0EB}"/>
                  </a:ext>
                </a:extLst>
              </p:cNvPr>
              <p:cNvCxnSpPr/>
              <p:nvPr/>
            </p:nvCxnSpPr>
            <p:spPr>
              <a:xfrm>
                <a:off x="3921953" y="1940749"/>
                <a:ext cx="1234294" cy="0"/>
              </a:xfrm>
              <a:prstGeom prst="line">
                <a:avLst/>
              </a:prstGeom>
              <a:grpFill/>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Connecteur droit 52">
                <a:extLst>
                  <a:ext uri="{FF2B5EF4-FFF2-40B4-BE49-F238E27FC236}">
                    <a16:creationId xmlns:a16="http://schemas.microsoft.com/office/drawing/2014/main" id="{8FA0CC6F-5E62-E2F4-AB6B-6313D1981A80}"/>
                  </a:ext>
                </a:extLst>
              </p:cNvPr>
              <p:cNvCxnSpPr>
                <a:cxnSpLocks/>
              </p:cNvCxnSpPr>
              <p:nvPr/>
            </p:nvCxnSpPr>
            <p:spPr>
              <a:xfrm flipV="1">
                <a:off x="4014284" y="1724579"/>
                <a:ext cx="151672" cy="218581"/>
              </a:xfrm>
              <a:prstGeom prst="line">
                <a:avLst/>
              </a:prstGeom>
              <a:grpFill/>
              <a:ln w="2222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54" name="Groupe 53">
                <a:extLst>
                  <a:ext uri="{FF2B5EF4-FFF2-40B4-BE49-F238E27FC236}">
                    <a16:creationId xmlns:a16="http://schemas.microsoft.com/office/drawing/2014/main" id="{B19B1698-01D4-8624-F7AF-C60F9FFD5807}"/>
                  </a:ext>
                </a:extLst>
              </p:cNvPr>
              <p:cNvGrpSpPr/>
              <p:nvPr/>
            </p:nvGrpSpPr>
            <p:grpSpPr>
              <a:xfrm>
                <a:off x="4165956" y="749378"/>
                <a:ext cx="1147671" cy="1371240"/>
                <a:chOff x="6763657" y="3794256"/>
                <a:chExt cx="1147671" cy="1371240"/>
              </a:xfrm>
              <a:grpFill/>
            </p:grpSpPr>
            <p:cxnSp>
              <p:nvCxnSpPr>
                <p:cNvPr id="62" name="Connecteur droit 61">
                  <a:extLst>
                    <a:ext uri="{FF2B5EF4-FFF2-40B4-BE49-F238E27FC236}">
                      <a16:creationId xmlns:a16="http://schemas.microsoft.com/office/drawing/2014/main" id="{69C53D31-9FF2-A50A-C44D-D5DE5FC58381}"/>
                    </a:ext>
                  </a:extLst>
                </p:cNvPr>
                <p:cNvCxnSpPr>
                  <a:cxnSpLocks/>
                </p:cNvCxnSpPr>
                <p:nvPr/>
              </p:nvCxnSpPr>
              <p:spPr>
                <a:xfrm flipV="1">
                  <a:off x="6763657" y="3794256"/>
                  <a:ext cx="255084" cy="985904"/>
                </a:xfrm>
                <a:prstGeom prst="line">
                  <a:avLst/>
                </a:prstGeom>
                <a:grpFill/>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 name="Connecteur droit 62">
                  <a:extLst>
                    <a:ext uri="{FF2B5EF4-FFF2-40B4-BE49-F238E27FC236}">
                      <a16:creationId xmlns:a16="http://schemas.microsoft.com/office/drawing/2014/main" id="{E9A34A4A-DA22-016F-4558-EABD511BDC95}"/>
                    </a:ext>
                  </a:extLst>
                </p:cNvPr>
                <p:cNvCxnSpPr>
                  <a:cxnSpLocks/>
                </p:cNvCxnSpPr>
                <p:nvPr/>
              </p:nvCxnSpPr>
              <p:spPr>
                <a:xfrm flipH="1" flipV="1">
                  <a:off x="7022750" y="3808947"/>
                  <a:ext cx="888578" cy="1356549"/>
                </a:xfrm>
                <a:prstGeom prst="line">
                  <a:avLst/>
                </a:prstGeom>
                <a:grpFill/>
                <a:ln w="2222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55" name="Connecteur droit 54">
                <a:extLst>
                  <a:ext uri="{FF2B5EF4-FFF2-40B4-BE49-F238E27FC236}">
                    <a16:creationId xmlns:a16="http://schemas.microsoft.com/office/drawing/2014/main" id="{1DEC2231-92C2-AF79-6669-153D7F72E847}"/>
                  </a:ext>
                </a:extLst>
              </p:cNvPr>
              <p:cNvCxnSpPr>
                <a:cxnSpLocks/>
              </p:cNvCxnSpPr>
              <p:nvPr/>
            </p:nvCxnSpPr>
            <p:spPr>
              <a:xfrm flipV="1">
                <a:off x="5304912" y="1938620"/>
                <a:ext cx="2903511" cy="178584"/>
              </a:xfrm>
              <a:prstGeom prst="line">
                <a:avLst/>
              </a:prstGeom>
              <a:grpFill/>
              <a:ln w="22225">
                <a:solidFill>
                  <a:srgbClr val="FF0000"/>
                </a:solidFill>
              </a:ln>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123EE84C-A8C9-FACA-F6D7-39726E7D818E}"/>
                  </a:ext>
                </a:extLst>
              </p:cNvPr>
              <p:cNvSpPr/>
              <p:nvPr/>
            </p:nvSpPr>
            <p:spPr>
              <a:xfrm>
                <a:off x="392693" y="1857577"/>
                <a:ext cx="2000017" cy="167698"/>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8" name="ZoneTexte 57">
                <a:extLst>
                  <a:ext uri="{FF2B5EF4-FFF2-40B4-BE49-F238E27FC236}">
                    <a16:creationId xmlns:a16="http://schemas.microsoft.com/office/drawing/2014/main" id="{3DCBD352-6D69-DEBD-E1B6-513BEB90F31F}"/>
                  </a:ext>
                </a:extLst>
              </p:cNvPr>
              <p:cNvSpPr txBox="1"/>
              <p:nvPr/>
            </p:nvSpPr>
            <p:spPr>
              <a:xfrm>
                <a:off x="4590117" y="2496312"/>
                <a:ext cx="731290" cy="369332"/>
              </a:xfrm>
              <a:prstGeom prst="rect">
                <a:avLst/>
              </a:prstGeom>
              <a:grpFill/>
            </p:spPr>
            <p:txBody>
              <a:bodyPr wrap="none" rtlCol="0">
                <a:spAutoFit/>
              </a:bodyPr>
              <a:lstStyle/>
              <a:p>
                <a:r>
                  <a:rPr lang="fr-FR" dirty="0"/>
                  <a:t>15 </a:t>
                </a:r>
                <a:r>
                  <a:rPr lang="fr-FR" dirty="0" err="1"/>
                  <a:t>μA</a:t>
                </a:r>
                <a:endParaRPr lang="fr-FR" dirty="0"/>
              </a:p>
            </p:txBody>
          </p:sp>
          <p:cxnSp>
            <p:nvCxnSpPr>
              <p:cNvPr id="59" name="Connecteur droit avec flèche 58">
                <a:extLst>
                  <a:ext uri="{FF2B5EF4-FFF2-40B4-BE49-F238E27FC236}">
                    <a16:creationId xmlns:a16="http://schemas.microsoft.com/office/drawing/2014/main" id="{3967E3C2-8601-D3D1-6C0B-C2B86DA5AAC0}"/>
                  </a:ext>
                </a:extLst>
              </p:cNvPr>
              <p:cNvCxnSpPr>
                <a:cxnSpLocks/>
              </p:cNvCxnSpPr>
              <p:nvPr/>
            </p:nvCxnSpPr>
            <p:spPr>
              <a:xfrm flipH="1" flipV="1">
                <a:off x="3795766" y="960967"/>
                <a:ext cx="463374" cy="352120"/>
              </a:xfrm>
              <a:prstGeom prst="straightConnector1">
                <a:avLst/>
              </a:prstGeom>
              <a:grpFill/>
              <a:ln>
                <a:tailEnd type="triangle"/>
              </a:ln>
            </p:spPr>
            <p:style>
              <a:lnRef idx="1">
                <a:schemeClr val="accent1"/>
              </a:lnRef>
              <a:fillRef idx="0">
                <a:schemeClr val="accent1"/>
              </a:fillRef>
              <a:effectRef idx="0">
                <a:schemeClr val="accent1"/>
              </a:effectRef>
              <a:fontRef idx="minor">
                <a:schemeClr val="tx1"/>
              </a:fontRef>
            </p:style>
          </p:cxnSp>
          <p:sp>
            <p:nvSpPr>
              <p:cNvPr id="60" name="ZoneTexte 59">
                <a:extLst>
                  <a:ext uri="{FF2B5EF4-FFF2-40B4-BE49-F238E27FC236}">
                    <a16:creationId xmlns:a16="http://schemas.microsoft.com/office/drawing/2014/main" id="{EB3C1FCB-35BC-A3C7-9419-E28C2758B775}"/>
                  </a:ext>
                </a:extLst>
              </p:cNvPr>
              <p:cNvSpPr txBox="1"/>
              <p:nvPr/>
            </p:nvSpPr>
            <p:spPr>
              <a:xfrm>
                <a:off x="3117741" y="610854"/>
                <a:ext cx="848309" cy="369332"/>
              </a:xfrm>
              <a:prstGeom prst="rect">
                <a:avLst/>
              </a:prstGeom>
              <a:grpFill/>
            </p:spPr>
            <p:txBody>
              <a:bodyPr wrap="none" rtlCol="0">
                <a:spAutoFit/>
              </a:bodyPr>
              <a:lstStyle/>
              <a:p>
                <a:r>
                  <a:rPr lang="fr-FR" dirty="0"/>
                  <a:t>135 </a:t>
                </a:r>
                <a:r>
                  <a:rPr lang="fr-FR" dirty="0" err="1"/>
                  <a:t>μA</a:t>
                </a:r>
                <a:endParaRPr lang="fr-FR" dirty="0"/>
              </a:p>
            </p:txBody>
          </p:sp>
          <p:sp>
            <p:nvSpPr>
              <p:cNvPr id="61" name="ZoneTexte 60">
                <a:extLst>
                  <a:ext uri="{FF2B5EF4-FFF2-40B4-BE49-F238E27FC236}">
                    <a16:creationId xmlns:a16="http://schemas.microsoft.com/office/drawing/2014/main" id="{2F6B334C-336D-5C5D-E3FF-1FCB678C45B8}"/>
                  </a:ext>
                </a:extLst>
              </p:cNvPr>
              <p:cNvSpPr txBox="1"/>
              <p:nvPr/>
            </p:nvSpPr>
            <p:spPr>
              <a:xfrm>
                <a:off x="883960" y="1520292"/>
                <a:ext cx="1457450" cy="369332"/>
              </a:xfrm>
              <a:prstGeom prst="rect">
                <a:avLst/>
              </a:prstGeom>
              <a:grpFill/>
            </p:spPr>
            <p:txBody>
              <a:bodyPr wrap="none" rtlCol="0">
                <a:spAutoFit/>
              </a:bodyPr>
              <a:lstStyle/>
              <a:p>
                <a:r>
                  <a:rPr lang="fr-FR" dirty="0"/>
                  <a:t>Seuil </a:t>
                </a:r>
                <a:r>
                  <a:rPr lang="fr-FR" b="1" dirty="0">
                    <a:solidFill>
                      <a:srgbClr val="0070C0"/>
                    </a:solidFill>
                  </a:rPr>
                  <a:t>– 50 mV</a:t>
                </a:r>
              </a:p>
            </p:txBody>
          </p:sp>
          <p:cxnSp>
            <p:nvCxnSpPr>
              <p:cNvPr id="57" name="Connecteur droit avec flèche 56">
                <a:extLst>
                  <a:ext uri="{FF2B5EF4-FFF2-40B4-BE49-F238E27FC236}">
                    <a16:creationId xmlns:a16="http://schemas.microsoft.com/office/drawing/2014/main" id="{C4208D92-2487-A373-9261-10E46DEA4036}"/>
                  </a:ext>
                </a:extLst>
              </p:cNvPr>
              <p:cNvCxnSpPr/>
              <p:nvPr/>
            </p:nvCxnSpPr>
            <p:spPr>
              <a:xfrm>
                <a:off x="4586544" y="1897287"/>
                <a:ext cx="282794" cy="625780"/>
              </a:xfrm>
              <a:prstGeom prst="straightConnector1">
                <a:avLst/>
              </a:prstGeom>
              <a:grpFill/>
              <a:ln>
                <a:tailEnd type="triangle"/>
              </a:ln>
            </p:spPr>
            <p:style>
              <a:lnRef idx="1">
                <a:schemeClr val="accent1"/>
              </a:lnRef>
              <a:fillRef idx="0">
                <a:schemeClr val="accent1"/>
              </a:fillRef>
              <a:effectRef idx="0">
                <a:schemeClr val="accent1"/>
              </a:effectRef>
              <a:fontRef idx="minor">
                <a:schemeClr val="tx1"/>
              </a:fontRef>
            </p:style>
          </p:cxnSp>
        </p:grpSp>
        <p:sp>
          <p:nvSpPr>
            <p:cNvPr id="8" name="ZoneTexte 7">
              <a:extLst>
                <a:ext uri="{FF2B5EF4-FFF2-40B4-BE49-F238E27FC236}">
                  <a16:creationId xmlns:a16="http://schemas.microsoft.com/office/drawing/2014/main" id="{6D2B3CBE-3DB9-46D6-89AC-E72E383511F3}"/>
                </a:ext>
              </a:extLst>
            </p:cNvPr>
            <p:cNvSpPr txBox="1"/>
            <p:nvPr/>
          </p:nvSpPr>
          <p:spPr>
            <a:xfrm>
              <a:off x="1363079" y="504355"/>
              <a:ext cx="964713" cy="369332"/>
            </a:xfrm>
            <a:prstGeom prst="rect">
              <a:avLst/>
            </a:prstGeom>
            <a:grpFill/>
          </p:spPr>
          <p:txBody>
            <a:bodyPr wrap="square">
              <a:spAutoFit/>
            </a:bodyPr>
            <a:lstStyle/>
            <a:p>
              <a:pPr algn="r"/>
              <a:r>
                <a:rPr lang="fr-FR" b="1" dirty="0">
                  <a:solidFill>
                    <a:srgbClr val="0070C0"/>
                  </a:solidFill>
                </a:rPr>
                <a:t>50 mV</a:t>
              </a:r>
            </a:p>
          </p:txBody>
        </p:sp>
        <p:sp>
          <p:nvSpPr>
            <p:cNvPr id="13" name="ZoneTexte 12">
              <a:extLst>
                <a:ext uri="{FF2B5EF4-FFF2-40B4-BE49-F238E27FC236}">
                  <a16:creationId xmlns:a16="http://schemas.microsoft.com/office/drawing/2014/main" id="{16802E6E-5F25-0211-8F5B-9A28F3E8D6F3}"/>
                </a:ext>
              </a:extLst>
            </p:cNvPr>
            <p:cNvSpPr txBox="1"/>
            <p:nvPr/>
          </p:nvSpPr>
          <p:spPr>
            <a:xfrm>
              <a:off x="3503679" y="2148235"/>
              <a:ext cx="964713" cy="369332"/>
            </a:xfrm>
            <a:prstGeom prst="rect">
              <a:avLst/>
            </a:prstGeom>
            <a:grpFill/>
          </p:spPr>
          <p:txBody>
            <a:bodyPr wrap="square">
              <a:spAutoFit/>
            </a:bodyPr>
            <a:lstStyle/>
            <a:p>
              <a:pPr algn="r"/>
              <a:r>
                <a:rPr lang="fr-FR" b="1" dirty="0">
                  <a:solidFill>
                    <a:srgbClr val="0070C0"/>
                  </a:solidFill>
                </a:rPr>
                <a:t>5,0 ms</a:t>
              </a:r>
            </a:p>
          </p:txBody>
        </p:sp>
        <p:sp>
          <p:nvSpPr>
            <p:cNvPr id="14" name="ZoneTexte 13">
              <a:extLst>
                <a:ext uri="{FF2B5EF4-FFF2-40B4-BE49-F238E27FC236}">
                  <a16:creationId xmlns:a16="http://schemas.microsoft.com/office/drawing/2014/main" id="{BE89F8B6-7ADB-6588-0C25-C4D6720DE309}"/>
                </a:ext>
              </a:extLst>
            </p:cNvPr>
            <p:cNvSpPr txBox="1"/>
            <p:nvPr/>
          </p:nvSpPr>
          <p:spPr>
            <a:xfrm>
              <a:off x="4613016" y="2149153"/>
              <a:ext cx="964713" cy="369332"/>
            </a:xfrm>
            <a:prstGeom prst="rect">
              <a:avLst/>
            </a:prstGeom>
            <a:noFill/>
          </p:spPr>
          <p:txBody>
            <a:bodyPr wrap="square">
              <a:spAutoFit/>
            </a:bodyPr>
            <a:lstStyle/>
            <a:p>
              <a:pPr algn="r"/>
              <a:r>
                <a:rPr lang="fr-FR" b="1" dirty="0">
                  <a:solidFill>
                    <a:srgbClr val="0070C0"/>
                  </a:solidFill>
                </a:rPr>
                <a:t>6,5 ms</a:t>
              </a:r>
            </a:p>
          </p:txBody>
        </p:sp>
        <p:sp>
          <p:nvSpPr>
            <p:cNvPr id="7" name="ZoneTexte 6">
              <a:extLst>
                <a:ext uri="{FF2B5EF4-FFF2-40B4-BE49-F238E27FC236}">
                  <a16:creationId xmlns:a16="http://schemas.microsoft.com/office/drawing/2014/main" id="{0426226B-3C0F-B8A6-F19D-68EEBE61802A}"/>
                </a:ext>
              </a:extLst>
            </p:cNvPr>
            <p:cNvSpPr txBox="1"/>
            <p:nvPr/>
          </p:nvSpPr>
          <p:spPr>
            <a:xfrm>
              <a:off x="1374973" y="1767546"/>
              <a:ext cx="1017737" cy="369332"/>
            </a:xfrm>
            <a:prstGeom prst="rect">
              <a:avLst/>
            </a:prstGeom>
            <a:noFill/>
          </p:spPr>
          <p:txBody>
            <a:bodyPr wrap="square">
              <a:spAutoFit/>
            </a:bodyPr>
            <a:lstStyle/>
            <a:p>
              <a:r>
                <a:rPr lang="fr-FR" b="1" dirty="0">
                  <a:solidFill>
                    <a:srgbClr val="0070C0"/>
                  </a:solidFill>
                </a:rPr>
                <a:t>– 70 mV</a:t>
              </a:r>
            </a:p>
          </p:txBody>
        </p:sp>
        <p:sp>
          <p:nvSpPr>
            <p:cNvPr id="16" name="ZoneTexte 15">
              <a:extLst>
                <a:ext uri="{FF2B5EF4-FFF2-40B4-BE49-F238E27FC236}">
                  <a16:creationId xmlns:a16="http://schemas.microsoft.com/office/drawing/2014/main" id="{6291DEDA-D547-8AA3-18E3-4EF98FBFB0BD}"/>
                </a:ext>
              </a:extLst>
            </p:cNvPr>
            <p:cNvSpPr txBox="1"/>
            <p:nvPr/>
          </p:nvSpPr>
          <p:spPr>
            <a:xfrm>
              <a:off x="5214164" y="-11315"/>
              <a:ext cx="3689856" cy="923330"/>
            </a:xfrm>
            <a:prstGeom prst="rect">
              <a:avLst/>
            </a:prstGeom>
            <a:grpFill/>
          </p:spPr>
          <p:txBody>
            <a:bodyPr wrap="none" rtlCol="0">
              <a:spAutoFit/>
            </a:bodyPr>
            <a:lstStyle/>
            <a:p>
              <a:r>
                <a:rPr lang="fr-FR" dirty="0"/>
                <a:t>Courant rectangulaire</a:t>
              </a:r>
            </a:p>
            <a:p>
              <a:r>
                <a:rPr lang="fr-FR" dirty="0"/>
                <a:t>Durée de stimulation = 1,0 ms</a:t>
              </a:r>
            </a:p>
            <a:p>
              <a:r>
                <a:rPr lang="fr-FR" dirty="0"/>
                <a:t>Intensité de stimulation : 15 à 135 </a:t>
              </a:r>
              <a:r>
                <a:rPr lang="fr-FR" dirty="0" err="1"/>
                <a:t>μA</a:t>
              </a:r>
              <a:endParaRPr lang="fr-FR" dirty="0"/>
            </a:p>
          </p:txBody>
        </p:sp>
        <p:sp>
          <p:nvSpPr>
            <p:cNvPr id="17" name="ZoneTexte 16">
              <a:extLst>
                <a:ext uri="{FF2B5EF4-FFF2-40B4-BE49-F238E27FC236}">
                  <a16:creationId xmlns:a16="http://schemas.microsoft.com/office/drawing/2014/main" id="{BBE8CA88-ECE5-FBAB-603B-19097F563B4C}"/>
                </a:ext>
              </a:extLst>
            </p:cNvPr>
            <p:cNvSpPr txBox="1"/>
            <p:nvPr/>
          </p:nvSpPr>
          <p:spPr>
            <a:xfrm>
              <a:off x="883960" y="81018"/>
              <a:ext cx="2772426" cy="369332"/>
            </a:xfrm>
            <a:prstGeom prst="rect">
              <a:avLst/>
            </a:prstGeom>
            <a:grpFill/>
          </p:spPr>
          <p:txBody>
            <a:bodyPr wrap="none" rtlCol="0">
              <a:spAutoFit/>
            </a:bodyPr>
            <a:lstStyle/>
            <a:p>
              <a:r>
                <a:rPr lang="fr-FR" b="1" dirty="0">
                  <a:solidFill>
                    <a:srgbClr val="FF0000"/>
                  </a:solidFill>
                </a:rPr>
                <a:t>AXONE GEANT DE CALMAR</a:t>
              </a:r>
            </a:p>
          </p:txBody>
        </p:sp>
      </p:grpSp>
      <p:pic>
        <p:nvPicPr>
          <p:cNvPr id="6" name="Image 5">
            <a:extLst>
              <a:ext uri="{FF2B5EF4-FFF2-40B4-BE49-F238E27FC236}">
                <a16:creationId xmlns:a16="http://schemas.microsoft.com/office/drawing/2014/main" id="{FD719AD1-C98D-7F83-6B7D-6A5E099648B5}"/>
              </a:ext>
            </a:extLst>
          </p:cNvPr>
          <p:cNvPicPr>
            <a:picLocks noChangeAspect="1"/>
          </p:cNvPicPr>
          <p:nvPr/>
        </p:nvPicPr>
        <p:blipFill>
          <a:blip r:embed="rId2"/>
          <a:stretch>
            <a:fillRect/>
          </a:stretch>
        </p:blipFill>
        <p:spPr>
          <a:xfrm>
            <a:off x="6308520" y="1299435"/>
            <a:ext cx="1943108" cy="645831"/>
          </a:xfrm>
          <a:prstGeom prst="rect">
            <a:avLst/>
          </a:prstGeom>
        </p:spPr>
      </p:pic>
      <p:pic>
        <p:nvPicPr>
          <p:cNvPr id="9" name="Image 8">
            <a:extLst>
              <a:ext uri="{FF2B5EF4-FFF2-40B4-BE49-F238E27FC236}">
                <a16:creationId xmlns:a16="http://schemas.microsoft.com/office/drawing/2014/main" id="{A7FD1562-AE08-9C7D-90A6-280A8BE9F7F3}"/>
              </a:ext>
            </a:extLst>
          </p:cNvPr>
          <p:cNvPicPr>
            <a:picLocks noChangeAspect="1"/>
          </p:cNvPicPr>
          <p:nvPr/>
        </p:nvPicPr>
        <p:blipFill>
          <a:blip r:embed="rId3"/>
          <a:stretch>
            <a:fillRect/>
          </a:stretch>
        </p:blipFill>
        <p:spPr>
          <a:xfrm>
            <a:off x="6308520" y="1947164"/>
            <a:ext cx="1966851" cy="1614250"/>
          </a:xfrm>
          <a:prstGeom prst="rect">
            <a:avLst/>
          </a:prstGeom>
        </p:spPr>
      </p:pic>
      <p:pic>
        <p:nvPicPr>
          <p:cNvPr id="10" name="Picture 2">
            <a:extLst>
              <a:ext uri="{FF2B5EF4-FFF2-40B4-BE49-F238E27FC236}">
                <a16:creationId xmlns:a16="http://schemas.microsoft.com/office/drawing/2014/main" id="{D538D2E1-747A-E455-4AD8-20136B65B3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5250" y="766046"/>
            <a:ext cx="3042205" cy="3062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084806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7">
            <a:extLst>
              <a:ext uri="{FF2B5EF4-FFF2-40B4-BE49-F238E27FC236}">
                <a16:creationId xmlns:a16="http://schemas.microsoft.com/office/drawing/2014/main" id="{B2B6099C-08D3-DABB-D404-5319D9A03172}"/>
              </a:ext>
            </a:extLst>
          </p:cNvPr>
          <p:cNvSpPr txBox="1"/>
          <p:nvPr/>
        </p:nvSpPr>
        <p:spPr>
          <a:xfrm>
            <a:off x="0" y="411626"/>
            <a:ext cx="9074121" cy="984885"/>
          </a:xfrm>
          <a:prstGeom prst="rect">
            <a:avLst/>
          </a:prstGeom>
        </p:spPr>
        <p:txBody>
          <a:bodyPr wrap="square" lIns="0" tIns="0" rIns="0" bIns="0" rtlCol="0" anchor="t">
            <a:spAutoFit/>
          </a:bodyPr>
          <a:lstStyle/>
          <a:p>
            <a:pPr algn="ctr"/>
            <a:r>
              <a:rPr lang="fr-FR" sz="3200" dirty="0">
                <a:solidFill>
                  <a:srgbClr val="3333CC"/>
                </a:solidFill>
                <a:latin typeface="ComicSansMS" panose="030F0702030302020204" pitchFamily="66" charset="0"/>
              </a:rPr>
              <a:t>Que savons-nous de l’excitabilité</a:t>
            </a:r>
          </a:p>
          <a:p>
            <a:pPr algn="ctr"/>
            <a:r>
              <a:rPr lang="fr-FR" sz="3200" dirty="0">
                <a:solidFill>
                  <a:srgbClr val="3333CC"/>
                </a:solidFill>
                <a:latin typeface="ComicSansMS" panose="030F0702030302020204" pitchFamily="66" charset="0"/>
              </a:rPr>
              <a:t>&gt; ENMG classique ?</a:t>
            </a:r>
          </a:p>
        </p:txBody>
      </p:sp>
      <p:sp>
        <p:nvSpPr>
          <p:cNvPr id="6" name="TextBox 8">
            <a:extLst>
              <a:ext uri="{FF2B5EF4-FFF2-40B4-BE49-F238E27FC236}">
                <a16:creationId xmlns:a16="http://schemas.microsoft.com/office/drawing/2014/main" id="{63E811B0-F609-70C2-3CE3-D81BD3776468}"/>
              </a:ext>
            </a:extLst>
          </p:cNvPr>
          <p:cNvSpPr txBox="1"/>
          <p:nvPr/>
        </p:nvSpPr>
        <p:spPr>
          <a:xfrm>
            <a:off x="506193" y="1630918"/>
            <a:ext cx="1436936" cy="738664"/>
          </a:xfrm>
          <a:prstGeom prst="rect">
            <a:avLst/>
          </a:prstGeom>
        </p:spPr>
        <p:txBody>
          <a:bodyPr lIns="0" tIns="0" rIns="0" bIns="0" rtlCol="0" anchor="t">
            <a:spAutoFit/>
          </a:bodyPr>
          <a:lstStyle/>
          <a:p>
            <a:pPr algn="ctr"/>
            <a:r>
              <a:rPr lang="fr-FR" sz="2400" dirty="0" err="1">
                <a:latin typeface="Comic Sans MS" panose="030F0902030302020204" pitchFamily="66" charset="0"/>
              </a:rPr>
              <a:t>Amp</a:t>
            </a:r>
            <a:endParaRPr lang="fr-FR" sz="2400" dirty="0">
              <a:latin typeface="Comic Sans MS" panose="030F0902030302020204" pitchFamily="66" charset="0"/>
            </a:endParaRPr>
          </a:p>
          <a:p>
            <a:pPr algn="ctr"/>
            <a:r>
              <a:rPr lang="fr-FR" sz="2400" dirty="0">
                <a:latin typeface="Comic Sans MS" panose="030F0902030302020204" pitchFamily="66" charset="0"/>
              </a:rPr>
              <a:t>PAGM</a:t>
            </a:r>
          </a:p>
        </p:txBody>
      </p:sp>
      <p:sp>
        <p:nvSpPr>
          <p:cNvPr id="7" name="TextBox 10">
            <a:extLst>
              <a:ext uri="{FF2B5EF4-FFF2-40B4-BE49-F238E27FC236}">
                <a16:creationId xmlns:a16="http://schemas.microsoft.com/office/drawing/2014/main" id="{7041C465-C4C7-EFC4-F217-AC7C7874B963}"/>
              </a:ext>
            </a:extLst>
          </p:cNvPr>
          <p:cNvSpPr txBox="1"/>
          <p:nvPr/>
        </p:nvSpPr>
        <p:spPr>
          <a:xfrm>
            <a:off x="4572000" y="5750040"/>
            <a:ext cx="3459756" cy="779381"/>
          </a:xfrm>
          <a:prstGeom prst="rect">
            <a:avLst/>
          </a:prstGeom>
        </p:spPr>
        <p:txBody>
          <a:bodyPr wrap="square" lIns="0" tIns="0" rIns="0" bIns="0" rtlCol="0" anchor="t">
            <a:spAutoFit/>
          </a:bodyPr>
          <a:lstStyle/>
          <a:p>
            <a:pPr algn="ctr">
              <a:lnSpc>
                <a:spcPts val="7279"/>
              </a:lnSpc>
            </a:pPr>
            <a:r>
              <a:rPr lang="fr-FR" sz="2400" dirty="0">
                <a:latin typeface="Comic Sans MS" panose="030F0902030302020204" pitchFamily="66" charset="0"/>
              </a:rPr>
              <a:t>Intensité de stimulation</a:t>
            </a:r>
          </a:p>
        </p:txBody>
      </p:sp>
      <p:cxnSp>
        <p:nvCxnSpPr>
          <p:cNvPr id="8" name="Connecteur droit avec flèche 7">
            <a:extLst>
              <a:ext uri="{FF2B5EF4-FFF2-40B4-BE49-F238E27FC236}">
                <a16:creationId xmlns:a16="http://schemas.microsoft.com/office/drawing/2014/main" id="{1D61B06C-B1B5-080F-67C2-8A7237AFA011}"/>
              </a:ext>
            </a:extLst>
          </p:cNvPr>
          <p:cNvCxnSpPr>
            <a:cxnSpLocks/>
          </p:cNvCxnSpPr>
          <p:nvPr/>
        </p:nvCxnSpPr>
        <p:spPr>
          <a:xfrm flipV="1">
            <a:off x="1943129" y="5949530"/>
            <a:ext cx="6088627" cy="50328"/>
          </a:xfrm>
          <a:prstGeom prst="straightConnector1">
            <a:avLst/>
          </a:prstGeom>
          <a:ln w="38100">
            <a:solidFill>
              <a:srgbClr val="00329E"/>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9" name="Connecteur droit avec flèche 8">
            <a:extLst>
              <a:ext uri="{FF2B5EF4-FFF2-40B4-BE49-F238E27FC236}">
                <a16:creationId xmlns:a16="http://schemas.microsoft.com/office/drawing/2014/main" id="{080FF4FB-425C-E81B-0482-B2C423239F2A}"/>
              </a:ext>
            </a:extLst>
          </p:cNvPr>
          <p:cNvCxnSpPr>
            <a:cxnSpLocks/>
          </p:cNvCxnSpPr>
          <p:nvPr/>
        </p:nvCxnSpPr>
        <p:spPr>
          <a:xfrm flipV="1">
            <a:off x="1959249" y="2000250"/>
            <a:ext cx="0" cy="3999608"/>
          </a:xfrm>
          <a:prstGeom prst="straightConnector1">
            <a:avLst/>
          </a:prstGeom>
          <a:ln w="38100">
            <a:solidFill>
              <a:srgbClr val="00329E"/>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8" name="Connecteur droit 27">
            <a:extLst>
              <a:ext uri="{FF2B5EF4-FFF2-40B4-BE49-F238E27FC236}">
                <a16:creationId xmlns:a16="http://schemas.microsoft.com/office/drawing/2014/main" id="{8F9CE5AB-8B9B-21A6-D69B-EF218CAA4744}"/>
              </a:ext>
            </a:extLst>
          </p:cNvPr>
          <p:cNvCxnSpPr>
            <a:cxnSpLocks/>
            <a:endCxn id="17" idx="7"/>
          </p:cNvCxnSpPr>
          <p:nvPr/>
        </p:nvCxnSpPr>
        <p:spPr>
          <a:xfrm flipH="1">
            <a:off x="4688288" y="2746420"/>
            <a:ext cx="569512" cy="235294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6" name="Groupe 35">
            <a:extLst>
              <a:ext uri="{FF2B5EF4-FFF2-40B4-BE49-F238E27FC236}">
                <a16:creationId xmlns:a16="http://schemas.microsoft.com/office/drawing/2014/main" id="{E2F4EFAE-AA10-7B02-9F6E-587042FCFD7A}"/>
              </a:ext>
            </a:extLst>
          </p:cNvPr>
          <p:cNvGrpSpPr/>
          <p:nvPr/>
        </p:nvGrpSpPr>
        <p:grpSpPr>
          <a:xfrm>
            <a:off x="2453955" y="2436431"/>
            <a:ext cx="5040866" cy="3460792"/>
            <a:chOff x="2453955" y="2056867"/>
            <a:chExt cx="5040866" cy="3460792"/>
          </a:xfrm>
        </p:grpSpPr>
        <p:grpSp>
          <p:nvGrpSpPr>
            <p:cNvPr id="19" name="Groupe 18">
              <a:extLst>
                <a:ext uri="{FF2B5EF4-FFF2-40B4-BE49-F238E27FC236}">
                  <a16:creationId xmlns:a16="http://schemas.microsoft.com/office/drawing/2014/main" id="{29C7A5A1-4894-94BB-825F-8F66610E7E86}"/>
                </a:ext>
              </a:extLst>
            </p:cNvPr>
            <p:cNvGrpSpPr/>
            <p:nvPr/>
          </p:nvGrpSpPr>
          <p:grpSpPr>
            <a:xfrm>
              <a:off x="3196910" y="2567350"/>
              <a:ext cx="2060891" cy="2858691"/>
              <a:chOff x="3196910" y="2567350"/>
              <a:chExt cx="2060891" cy="2858691"/>
            </a:xfrm>
          </p:grpSpPr>
          <p:sp>
            <p:nvSpPr>
              <p:cNvPr id="17" name="Forme libre 16">
                <a:extLst>
                  <a:ext uri="{FF2B5EF4-FFF2-40B4-BE49-F238E27FC236}">
                    <a16:creationId xmlns:a16="http://schemas.microsoft.com/office/drawing/2014/main" id="{3B25F2E2-9C93-D8D6-CCCE-3BA850638EF9}"/>
                  </a:ext>
                </a:extLst>
              </p:cNvPr>
              <p:cNvSpPr/>
              <p:nvPr/>
            </p:nvSpPr>
            <p:spPr>
              <a:xfrm rot="21266642">
                <a:off x="3196910" y="2667095"/>
                <a:ext cx="2026441" cy="2758946"/>
              </a:xfrm>
              <a:custGeom>
                <a:avLst/>
                <a:gdLst>
                  <a:gd name="connsiteX0" fmla="*/ 0 w 2026441"/>
                  <a:gd name="connsiteY0" fmla="*/ 2758946 h 2758946"/>
                  <a:gd name="connsiteX1" fmla="*/ 509551 w 2026441"/>
                  <a:gd name="connsiteY1" fmla="*/ 2758946 h 2758946"/>
                  <a:gd name="connsiteX2" fmla="*/ 698015 w 2026441"/>
                  <a:gd name="connsiteY2" fmla="*/ 2738006 h 2758946"/>
                  <a:gd name="connsiteX3" fmla="*/ 872519 w 2026441"/>
                  <a:gd name="connsiteY3" fmla="*/ 2696125 h 2758946"/>
                  <a:gd name="connsiteX4" fmla="*/ 1033062 w 2026441"/>
                  <a:gd name="connsiteY4" fmla="*/ 2619343 h 2758946"/>
                  <a:gd name="connsiteX5" fmla="*/ 1130785 w 2026441"/>
                  <a:gd name="connsiteY5" fmla="*/ 2535581 h 2758946"/>
                  <a:gd name="connsiteX6" fmla="*/ 1256427 w 2026441"/>
                  <a:gd name="connsiteY6" fmla="*/ 2382018 h 2758946"/>
                  <a:gd name="connsiteX7" fmla="*/ 1423951 w 2026441"/>
                  <a:gd name="connsiteY7" fmla="*/ 2095832 h 2758946"/>
                  <a:gd name="connsiteX8" fmla="*/ 1507713 w 2026441"/>
                  <a:gd name="connsiteY8" fmla="*/ 1907368 h 2758946"/>
                  <a:gd name="connsiteX9" fmla="*/ 1535633 w 2026441"/>
                  <a:gd name="connsiteY9" fmla="*/ 1844546 h 2758946"/>
                  <a:gd name="connsiteX10" fmla="*/ 1954443 w 2026441"/>
                  <a:gd name="connsiteY10" fmla="*/ 176290 h 2758946"/>
                  <a:gd name="connsiteX11" fmla="*/ 2024244 w 2026441"/>
                  <a:gd name="connsiteY11" fmla="*/ 29707 h 2758946"/>
                  <a:gd name="connsiteX12" fmla="*/ 2010284 w 2026441"/>
                  <a:gd name="connsiteY12" fmla="*/ 1786 h 2758946"/>
                  <a:gd name="connsiteX13" fmla="*/ 2010284 w 2026441"/>
                  <a:gd name="connsiteY13" fmla="*/ 1786 h 2758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26441" h="2758946">
                    <a:moveTo>
                      <a:pt x="0" y="2758946"/>
                    </a:moveTo>
                    <a:lnTo>
                      <a:pt x="509551" y="2758946"/>
                    </a:lnTo>
                    <a:cubicBezTo>
                      <a:pt x="625887" y="2755456"/>
                      <a:pt x="637520" y="2748476"/>
                      <a:pt x="698015" y="2738006"/>
                    </a:cubicBezTo>
                    <a:cubicBezTo>
                      <a:pt x="758510" y="2727536"/>
                      <a:pt x="816678" y="2715902"/>
                      <a:pt x="872519" y="2696125"/>
                    </a:cubicBezTo>
                    <a:cubicBezTo>
                      <a:pt x="928360" y="2676348"/>
                      <a:pt x="990018" y="2646100"/>
                      <a:pt x="1033062" y="2619343"/>
                    </a:cubicBezTo>
                    <a:cubicBezTo>
                      <a:pt x="1076106" y="2592586"/>
                      <a:pt x="1093558" y="2575135"/>
                      <a:pt x="1130785" y="2535581"/>
                    </a:cubicBezTo>
                    <a:cubicBezTo>
                      <a:pt x="1168012" y="2496027"/>
                      <a:pt x="1207566" y="2455309"/>
                      <a:pt x="1256427" y="2382018"/>
                    </a:cubicBezTo>
                    <a:cubicBezTo>
                      <a:pt x="1305288" y="2308727"/>
                      <a:pt x="1382070" y="2174940"/>
                      <a:pt x="1423951" y="2095832"/>
                    </a:cubicBezTo>
                    <a:cubicBezTo>
                      <a:pt x="1465832" y="2016724"/>
                      <a:pt x="1507713" y="1907368"/>
                      <a:pt x="1507713" y="1907368"/>
                    </a:cubicBezTo>
                    <a:cubicBezTo>
                      <a:pt x="1526327" y="1865487"/>
                      <a:pt x="1461178" y="2133059"/>
                      <a:pt x="1535633" y="1844546"/>
                    </a:cubicBezTo>
                    <a:cubicBezTo>
                      <a:pt x="1610088" y="1556033"/>
                      <a:pt x="1873008" y="478763"/>
                      <a:pt x="1954443" y="176290"/>
                    </a:cubicBezTo>
                    <a:cubicBezTo>
                      <a:pt x="2035878" y="-126183"/>
                      <a:pt x="2014937" y="58791"/>
                      <a:pt x="2024244" y="29707"/>
                    </a:cubicBezTo>
                    <a:cubicBezTo>
                      <a:pt x="2033551" y="623"/>
                      <a:pt x="2010284" y="1786"/>
                      <a:pt x="2010284" y="1786"/>
                    </a:cubicBezTo>
                    <a:lnTo>
                      <a:pt x="2010284" y="1786"/>
                    </a:lnTo>
                  </a:path>
                </a:pathLst>
              </a:cu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a:extLst>
                  <a:ext uri="{FF2B5EF4-FFF2-40B4-BE49-F238E27FC236}">
                    <a16:creationId xmlns:a16="http://schemas.microsoft.com/office/drawing/2014/main" id="{517BC808-A9A5-FD23-8021-3D2D44353471}"/>
                  </a:ext>
                </a:extLst>
              </p:cNvPr>
              <p:cNvSpPr/>
              <p:nvPr/>
            </p:nvSpPr>
            <p:spPr>
              <a:xfrm>
                <a:off x="4669723" y="2567350"/>
                <a:ext cx="588078" cy="2130293"/>
              </a:xfrm>
              <a:prstGeom prst="rect">
                <a:avLst/>
              </a:prstGeom>
              <a:solidFill>
                <a:srgbClr val="CDF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0" name="Groupe 19">
              <a:extLst>
                <a:ext uri="{FF2B5EF4-FFF2-40B4-BE49-F238E27FC236}">
                  <a16:creationId xmlns:a16="http://schemas.microsoft.com/office/drawing/2014/main" id="{1599DA3A-7F84-0AA9-0A0D-8A0BD6ED6579}"/>
                </a:ext>
              </a:extLst>
            </p:cNvPr>
            <p:cNvGrpSpPr/>
            <p:nvPr/>
          </p:nvGrpSpPr>
          <p:grpSpPr>
            <a:xfrm rot="10800000">
              <a:off x="4669722" y="2152963"/>
              <a:ext cx="2097439" cy="3067513"/>
              <a:chOff x="3160362" y="1872322"/>
              <a:chExt cx="2097439" cy="3037035"/>
            </a:xfrm>
          </p:grpSpPr>
          <p:sp>
            <p:nvSpPr>
              <p:cNvPr id="26" name="Forme libre 25">
                <a:extLst>
                  <a:ext uri="{FF2B5EF4-FFF2-40B4-BE49-F238E27FC236}">
                    <a16:creationId xmlns:a16="http://schemas.microsoft.com/office/drawing/2014/main" id="{9A984B8F-22F1-4D6D-5016-0E41FFADE91E}"/>
                  </a:ext>
                </a:extLst>
              </p:cNvPr>
              <p:cNvSpPr/>
              <p:nvPr/>
            </p:nvSpPr>
            <p:spPr>
              <a:xfrm rot="21228398">
                <a:off x="3160362" y="2150411"/>
                <a:ext cx="2026441" cy="2758946"/>
              </a:xfrm>
              <a:custGeom>
                <a:avLst/>
                <a:gdLst>
                  <a:gd name="connsiteX0" fmla="*/ 0 w 2026441"/>
                  <a:gd name="connsiteY0" fmla="*/ 2758946 h 2758946"/>
                  <a:gd name="connsiteX1" fmla="*/ 509551 w 2026441"/>
                  <a:gd name="connsiteY1" fmla="*/ 2758946 h 2758946"/>
                  <a:gd name="connsiteX2" fmla="*/ 698015 w 2026441"/>
                  <a:gd name="connsiteY2" fmla="*/ 2738006 h 2758946"/>
                  <a:gd name="connsiteX3" fmla="*/ 872519 w 2026441"/>
                  <a:gd name="connsiteY3" fmla="*/ 2696125 h 2758946"/>
                  <a:gd name="connsiteX4" fmla="*/ 1033062 w 2026441"/>
                  <a:gd name="connsiteY4" fmla="*/ 2619343 h 2758946"/>
                  <a:gd name="connsiteX5" fmla="*/ 1130785 w 2026441"/>
                  <a:gd name="connsiteY5" fmla="*/ 2535581 h 2758946"/>
                  <a:gd name="connsiteX6" fmla="*/ 1256427 w 2026441"/>
                  <a:gd name="connsiteY6" fmla="*/ 2382018 h 2758946"/>
                  <a:gd name="connsiteX7" fmla="*/ 1423951 w 2026441"/>
                  <a:gd name="connsiteY7" fmla="*/ 2095832 h 2758946"/>
                  <a:gd name="connsiteX8" fmla="*/ 1507713 w 2026441"/>
                  <a:gd name="connsiteY8" fmla="*/ 1907368 h 2758946"/>
                  <a:gd name="connsiteX9" fmla="*/ 1535633 w 2026441"/>
                  <a:gd name="connsiteY9" fmla="*/ 1844546 h 2758946"/>
                  <a:gd name="connsiteX10" fmla="*/ 1954443 w 2026441"/>
                  <a:gd name="connsiteY10" fmla="*/ 176290 h 2758946"/>
                  <a:gd name="connsiteX11" fmla="*/ 2024244 w 2026441"/>
                  <a:gd name="connsiteY11" fmla="*/ 29707 h 2758946"/>
                  <a:gd name="connsiteX12" fmla="*/ 2010284 w 2026441"/>
                  <a:gd name="connsiteY12" fmla="*/ 1786 h 2758946"/>
                  <a:gd name="connsiteX13" fmla="*/ 2010284 w 2026441"/>
                  <a:gd name="connsiteY13" fmla="*/ 1786 h 2758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26441" h="2758946">
                    <a:moveTo>
                      <a:pt x="0" y="2758946"/>
                    </a:moveTo>
                    <a:lnTo>
                      <a:pt x="509551" y="2758946"/>
                    </a:lnTo>
                    <a:cubicBezTo>
                      <a:pt x="625887" y="2755456"/>
                      <a:pt x="637520" y="2748476"/>
                      <a:pt x="698015" y="2738006"/>
                    </a:cubicBezTo>
                    <a:cubicBezTo>
                      <a:pt x="758510" y="2727536"/>
                      <a:pt x="816678" y="2715902"/>
                      <a:pt x="872519" y="2696125"/>
                    </a:cubicBezTo>
                    <a:cubicBezTo>
                      <a:pt x="928360" y="2676348"/>
                      <a:pt x="990018" y="2646100"/>
                      <a:pt x="1033062" y="2619343"/>
                    </a:cubicBezTo>
                    <a:cubicBezTo>
                      <a:pt x="1076106" y="2592586"/>
                      <a:pt x="1093558" y="2575135"/>
                      <a:pt x="1130785" y="2535581"/>
                    </a:cubicBezTo>
                    <a:cubicBezTo>
                      <a:pt x="1168012" y="2496027"/>
                      <a:pt x="1207566" y="2455309"/>
                      <a:pt x="1256427" y="2382018"/>
                    </a:cubicBezTo>
                    <a:cubicBezTo>
                      <a:pt x="1305288" y="2308727"/>
                      <a:pt x="1382070" y="2174940"/>
                      <a:pt x="1423951" y="2095832"/>
                    </a:cubicBezTo>
                    <a:cubicBezTo>
                      <a:pt x="1465832" y="2016724"/>
                      <a:pt x="1507713" y="1907368"/>
                      <a:pt x="1507713" y="1907368"/>
                    </a:cubicBezTo>
                    <a:cubicBezTo>
                      <a:pt x="1526327" y="1865487"/>
                      <a:pt x="1461178" y="2133059"/>
                      <a:pt x="1535633" y="1844546"/>
                    </a:cubicBezTo>
                    <a:cubicBezTo>
                      <a:pt x="1610088" y="1556033"/>
                      <a:pt x="1873008" y="478763"/>
                      <a:pt x="1954443" y="176290"/>
                    </a:cubicBezTo>
                    <a:cubicBezTo>
                      <a:pt x="2035878" y="-126183"/>
                      <a:pt x="2014937" y="58791"/>
                      <a:pt x="2024244" y="29707"/>
                    </a:cubicBezTo>
                    <a:cubicBezTo>
                      <a:pt x="2033551" y="623"/>
                      <a:pt x="2010284" y="1786"/>
                      <a:pt x="2010284" y="1786"/>
                    </a:cubicBezTo>
                    <a:lnTo>
                      <a:pt x="2010284" y="1786"/>
                    </a:lnTo>
                  </a:path>
                </a:pathLst>
              </a:cu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Rectangle 26">
                <a:extLst>
                  <a:ext uri="{FF2B5EF4-FFF2-40B4-BE49-F238E27FC236}">
                    <a16:creationId xmlns:a16="http://schemas.microsoft.com/office/drawing/2014/main" id="{F1F8F7D5-4C72-5E67-FD20-22AA4CC4A5BF}"/>
                  </a:ext>
                </a:extLst>
              </p:cNvPr>
              <p:cNvSpPr/>
              <p:nvPr/>
            </p:nvSpPr>
            <p:spPr>
              <a:xfrm>
                <a:off x="4669723" y="1872322"/>
                <a:ext cx="588078" cy="2825322"/>
              </a:xfrm>
              <a:prstGeom prst="rect">
                <a:avLst/>
              </a:prstGeom>
              <a:solidFill>
                <a:srgbClr val="CDF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cxnSp>
          <p:nvCxnSpPr>
            <p:cNvPr id="34" name="Connecteur droit 33">
              <a:extLst>
                <a:ext uri="{FF2B5EF4-FFF2-40B4-BE49-F238E27FC236}">
                  <a16:creationId xmlns:a16="http://schemas.microsoft.com/office/drawing/2014/main" id="{D3B9CD5B-F585-756F-E4FF-634E2E4B1620}"/>
                </a:ext>
              </a:extLst>
            </p:cNvPr>
            <p:cNvCxnSpPr/>
            <p:nvPr/>
          </p:nvCxnSpPr>
          <p:spPr>
            <a:xfrm>
              <a:off x="2453955" y="5517659"/>
              <a:ext cx="882032"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Connecteur droit 34">
              <a:extLst>
                <a:ext uri="{FF2B5EF4-FFF2-40B4-BE49-F238E27FC236}">
                  <a16:creationId xmlns:a16="http://schemas.microsoft.com/office/drawing/2014/main" id="{A48FF0B8-C630-C12A-09A4-B6A805F31FEF}"/>
                </a:ext>
              </a:extLst>
            </p:cNvPr>
            <p:cNvCxnSpPr/>
            <p:nvPr/>
          </p:nvCxnSpPr>
          <p:spPr>
            <a:xfrm>
              <a:off x="6612789" y="2056867"/>
              <a:ext cx="882032"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38" name="Connecteur droit 37">
            <a:extLst>
              <a:ext uri="{FF2B5EF4-FFF2-40B4-BE49-F238E27FC236}">
                <a16:creationId xmlns:a16="http://schemas.microsoft.com/office/drawing/2014/main" id="{34DFC47C-4E44-7A12-599A-7190D0EF76D6}"/>
              </a:ext>
            </a:extLst>
          </p:cNvPr>
          <p:cNvCxnSpPr>
            <a:cxnSpLocks/>
          </p:cNvCxnSpPr>
          <p:nvPr/>
        </p:nvCxnSpPr>
        <p:spPr>
          <a:xfrm flipV="1">
            <a:off x="4669721" y="3257550"/>
            <a:ext cx="588079" cy="1894116"/>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40" name="Flèche vers le bas 39">
            <a:extLst>
              <a:ext uri="{FF2B5EF4-FFF2-40B4-BE49-F238E27FC236}">
                <a16:creationId xmlns:a16="http://schemas.microsoft.com/office/drawing/2014/main" id="{D847EB14-C4E1-7B93-D4D9-2863C43D0CFA}"/>
              </a:ext>
            </a:extLst>
          </p:cNvPr>
          <p:cNvSpPr/>
          <p:nvPr/>
        </p:nvSpPr>
        <p:spPr>
          <a:xfrm>
            <a:off x="3120440" y="4694393"/>
            <a:ext cx="484632" cy="978408"/>
          </a:xfrm>
          <a:prstGeom prst="down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ZoneTexte 41">
            <a:extLst>
              <a:ext uri="{FF2B5EF4-FFF2-40B4-BE49-F238E27FC236}">
                <a16:creationId xmlns:a16="http://schemas.microsoft.com/office/drawing/2014/main" id="{369642BD-27CF-8429-5556-1C57FA176C39}"/>
              </a:ext>
            </a:extLst>
          </p:cNvPr>
          <p:cNvSpPr txBox="1"/>
          <p:nvPr/>
        </p:nvSpPr>
        <p:spPr>
          <a:xfrm>
            <a:off x="2614797" y="3586510"/>
            <a:ext cx="1485897" cy="923330"/>
          </a:xfrm>
          <a:prstGeom prst="rect">
            <a:avLst/>
          </a:prstGeom>
          <a:noFill/>
        </p:spPr>
        <p:txBody>
          <a:bodyPr wrap="square">
            <a:spAutoFit/>
          </a:bodyPr>
          <a:lstStyle/>
          <a:p>
            <a:pPr algn="ctr"/>
            <a:r>
              <a:rPr lang="fr-FR" sz="1800" b="1" dirty="0">
                <a:solidFill>
                  <a:srgbClr val="FF0000"/>
                </a:solidFill>
                <a:latin typeface="Comic Sans MS" panose="030F0902030302020204" pitchFamily="66" charset="0"/>
              </a:rPr>
              <a:t>Axones</a:t>
            </a:r>
          </a:p>
          <a:p>
            <a:pPr algn="ctr"/>
            <a:r>
              <a:rPr lang="fr-FR" b="1" dirty="0">
                <a:solidFill>
                  <a:srgbClr val="FF0000"/>
                </a:solidFill>
                <a:latin typeface="Comic Sans MS" panose="030F0902030302020204" pitchFamily="66" charset="0"/>
              </a:rPr>
              <a:t>très </a:t>
            </a:r>
          </a:p>
          <a:p>
            <a:pPr algn="ctr"/>
            <a:r>
              <a:rPr lang="fr-FR" b="1" dirty="0">
                <a:solidFill>
                  <a:srgbClr val="FF0000"/>
                </a:solidFill>
                <a:latin typeface="Comic Sans MS" panose="030F0902030302020204" pitchFamily="66" charset="0"/>
              </a:rPr>
              <a:t>excitables</a:t>
            </a:r>
            <a:endParaRPr lang="fr-FR" b="1" dirty="0">
              <a:solidFill>
                <a:srgbClr val="FF0000"/>
              </a:solidFill>
            </a:endParaRPr>
          </a:p>
        </p:txBody>
      </p:sp>
      <p:sp>
        <p:nvSpPr>
          <p:cNvPr id="43" name="Flèche vers le bas 42">
            <a:extLst>
              <a:ext uri="{FF2B5EF4-FFF2-40B4-BE49-F238E27FC236}">
                <a16:creationId xmlns:a16="http://schemas.microsoft.com/office/drawing/2014/main" id="{C1946FE7-06E6-5B50-30C6-F6CF43F3FE25}"/>
              </a:ext>
            </a:extLst>
          </p:cNvPr>
          <p:cNvSpPr/>
          <p:nvPr/>
        </p:nvSpPr>
        <p:spPr>
          <a:xfrm rot="10800000">
            <a:off x="6358978" y="2668459"/>
            <a:ext cx="484632" cy="978408"/>
          </a:xfrm>
          <a:prstGeom prst="down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ZoneTexte 43">
            <a:extLst>
              <a:ext uri="{FF2B5EF4-FFF2-40B4-BE49-F238E27FC236}">
                <a16:creationId xmlns:a16="http://schemas.microsoft.com/office/drawing/2014/main" id="{369FA5B8-137C-1F21-90FF-552BB39A28A0}"/>
              </a:ext>
            </a:extLst>
          </p:cNvPr>
          <p:cNvSpPr txBox="1"/>
          <p:nvPr/>
        </p:nvSpPr>
        <p:spPr>
          <a:xfrm>
            <a:off x="5814513" y="3758374"/>
            <a:ext cx="1485897" cy="923330"/>
          </a:xfrm>
          <a:prstGeom prst="rect">
            <a:avLst/>
          </a:prstGeom>
          <a:noFill/>
        </p:spPr>
        <p:txBody>
          <a:bodyPr wrap="square">
            <a:spAutoFit/>
          </a:bodyPr>
          <a:lstStyle/>
          <a:p>
            <a:pPr algn="ctr"/>
            <a:r>
              <a:rPr lang="fr-FR" sz="1800" b="1" dirty="0">
                <a:solidFill>
                  <a:srgbClr val="FF0000"/>
                </a:solidFill>
                <a:latin typeface="Comic Sans MS" panose="030F0902030302020204" pitchFamily="66" charset="0"/>
              </a:rPr>
              <a:t>Axones</a:t>
            </a:r>
          </a:p>
          <a:p>
            <a:pPr algn="ctr"/>
            <a:r>
              <a:rPr lang="fr-FR" b="1" dirty="0">
                <a:solidFill>
                  <a:srgbClr val="FF0000"/>
                </a:solidFill>
                <a:latin typeface="Comic Sans MS" panose="030F0902030302020204" pitchFamily="66" charset="0"/>
              </a:rPr>
              <a:t>moins</a:t>
            </a:r>
          </a:p>
          <a:p>
            <a:pPr algn="ctr"/>
            <a:r>
              <a:rPr lang="fr-FR" b="1" dirty="0">
                <a:solidFill>
                  <a:srgbClr val="FF0000"/>
                </a:solidFill>
                <a:latin typeface="Comic Sans MS" panose="030F0902030302020204" pitchFamily="66" charset="0"/>
              </a:rPr>
              <a:t>excitables</a:t>
            </a:r>
            <a:endParaRPr lang="fr-FR" b="1" dirty="0">
              <a:solidFill>
                <a:srgbClr val="FF0000"/>
              </a:solidFill>
            </a:endParaRPr>
          </a:p>
        </p:txBody>
      </p:sp>
    </p:spTree>
    <p:extLst>
      <p:ext uri="{BB962C8B-B14F-4D97-AF65-F5344CB8AC3E}">
        <p14:creationId xmlns:p14="http://schemas.microsoft.com/office/powerpoint/2010/main" val="10169801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F1B38ABC-8640-663F-FF1A-2AE07AFEFDBA}"/>
              </a:ext>
            </a:extLst>
          </p:cNvPr>
          <p:cNvPicPr>
            <a:picLocks noChangeAspect="1"/>
          </p:cNvPicPr>
          <p:nvPr/>
        </p:nvPicPr>
        <p:blipFill>
          <a:blip r:embed="rId2"/>
          <a:stretch>
            <a:fillRect/>
          </a:stretch>
        </p:blipFill>
        <p:spPr>
          <a:xfrm>
            <a:off x="1109574" y="3705779"/>
            <a:ext cx="7180330" cy="3111982"/>
          </a:xfrm>
          <a:prstGeom prst="rect">
            <a:avLst/>
          </a:prstGeom>
        </p:spPr>
      </p:pic>
      <p:pic>
        <p:nvPicPr>
          <p:cNvPr id="9" name="Image 8">
            <a:extLst>
              <a:ext uri="{FF2B5EF4-FFF2-40B4-BE49-F238E27FC236}">
                <a16:creationId xmlns:a16="http://schemas.microsoft.com/office/drawing/2014/main" id="{6597886F-6FFF-630A-A64E-28870ECD7365}"/>
              </a:ext>
            </a:extLst>
          </p:cNvPr>
          <p:cNvPicPr>
            <a:picLocks noChangeAspect="1"/>
          </p:cNvPicPr>
          <p:nvPr/>
        </p:nvPicPr>
        <p:blipFill>
          <a:blip r:embed="rId3"/>
          <a:stretch>
            <a:fillRect/>
          </a:stretch>
        </p:blipFill>
        <p:spPr>
          <a:xfrm>
            <a:off x="1109574" y="0"/>
            <a:ext cx="7180330" cy="3677275"/>
          </a:xfrm>
          <a:prstGeom prst="rect">
            <a:avLst/>
          </a:prstGeom>
        </p:spPr>
      </p:pic>
    </p:spTree>
    <p:extLst>
      <p:ext uri="{BB962C8B-B14F-4D97-AF65-F5344CB8AC3E}">
        <p14:creationId xmlns:p14="http://schemas.microsoft.com/office/powerpoint/2010/main" val="22779782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7">
            <a:extLst>
              <a:ext uri="{FF2B5EF4-FFF2-40B4-BE49-F238E27FC236}">
                <a16:creationId xmlns:a16="http://schemas.microsoft.com/office/drawing/2014/main" id="{B2B6099C-08D3-DABB-D404-5319D9A03172}"/>
              </a:ext>
            </a:extLst>
          </p:cNvPr>
          <p:cNvSpPr txBox="1"/>
          <p:nvPr/>
        </p:nvSpPr>
        <p:spPr>
          <a:xfrm>
            <a:off x="-1796041" y="227232"/>
            <a:ext cx="9074121" cy="984885"/>
          </a:xfrm>
          <a:prstGeom prst="rect">
            <a:avLst/>
          </a:prstGeom>
        </p:spPr>
        <p:txBody>
          <a:bodyPr wrap="square" lIns="0" tIns="0" rIns="0" bIns="0" rtlCol="0" anchor="t">
            <a:spAutoFit/>
          </a:bodyPr>
          <a:lstStyle/>
          <a:p>
            <a:pPr algn="ctr"/>
            <a:r>
              <a:rPr lang="fr-FR" sz="3200" dirty="0">
                <a:solidFill>
                  <a:srgbClr val="3333CC"/>
                </a:solidFill>
                <a:latin typeface="ComicSansMS" panose="030F0702030302020204" pitchFamily="66" charset="0"/>
              </a:rPr>
              <a:t>Les acteurs de l’excitabilité</a:t>
            </a:r>
          </a:p>
          <a:p>
            <a:pPr algn="ctr"/>
            <a:endParaRPr lang="fr-FR" sz="3200" dirty="0">
              <a:solidFill>
                <a:srgbClr val="3333CC"/>
              </a:solidFill>
              <a:latin typeface="ComicSansMS" panose="030F0702030302020204" pitchFamily="66" charset="0"/>
            </a:endParaRPr>
          </a:p>
        </p:txBody>
      </p:sp>
      <p:pic>
        <p:nvPicPr>
          <p:cNvPr id="5" name="Main graphic">
            <a:extLst>
              <a:ext uri="{FF2B5EF4-FFF2-40B4-BE49-F238E27FC236}">
                <a16:creationId xmlns:a16="http://schemas.microsoft.com/office/drawing/2014/main" id="{FA8CAD81-39FD-1AFC-08B5-0FBF3B46AD46}"/>
              </a:ext>
            </a:extLst>
          </p:cNvPr>
          <p:cNvPicPr/>
          <p:nvPr/>
        </p:nvPicPr>
        <p:blipFill>
          <a:blip r:embed="rId2"/>
          <a:stretch/>
        </p:blipFill>
        <p:spPr>
          <a:xfrm>
            <a:off x="-19970" y="1197549"/>
            <a:ext cx="5521980" cy="5357682"/>
          </a:xfrm>
          <a:prstGeom prst="rect">
            <a:avLst/>
          </a:prstGeom>
          <a:ln>
            <a:noFill/>
          </a:ln>
        </p:spPr>
      </p:pic>
      <p:sp>
        <p:nvSpPr>
          <p:cNvPr id="10" name="ZoneTexte 9">
            <a:extLst>
              <a:ext uri="{FF2B5EF4-FFF2-40B4-BE49-F238E27FC236}">
                <a16:creationId xmlns:a16="http://schemas.microsoft.com/office/drawing/2014/main" id="{CF3E7118-B0E1-2A7D-F778-2A5D4D242353}"/>
              </a:ext>
            </a:extLst>
          </p:cNvPr>
          <p:cNvSpPr txBox="1"/>
          <p:nvPr/>
        </p:nvSpPr>
        <p:spPr>
          <a:xfrm>
            <a:off x="5527762" y="4202277"/>
            <a:ext cx="4572000" cy="2308324"/>
          </a:xfrm>
          <a:prstGeom prst="rect">
            <a:avLst/>
          </a:prstGeom>
          <a:noFill/>
        </p:spPr>
        <p:txBody>
          <a:bodyPr wrap="square">
            <a:spAutoFit/>
          </a:bodyPr>
          <a:lstStyle/>
          <a:p>
            <a:pPr>
              <a:tabLst>
                <a:tab pos="1420813" algn="l"/>
              </a:tabLst>
            </a:pPr>
            <a:r>
              <a:rPr lang="cy-GB" altLang="en-US" dirty="0">
                <a:solidFill>
                  <a:srgbClr val="3333CC"/>
                </a:solidFill>
                <a:latin typeface="ComicSansMS" panose="030F0702030302020204" pitchFamily="66" charset="0"/>
              </a:rPr>
              <a:t>Canaux Na</a:t>
            </a:r>
            <a:r>
              <a:rPr lang="cy-GB" altLang="en-US" baseline="-25000" dirty="0">
                <a:solidFill>
                  <a:srgbClr val="3333CC"/>
                </a:solidFill>
                <a:latin typeface="ComicSansMS" panose="030F0702030302020204" pitchFamily="66" charset="0"/>
              </a:rPr>
              <a:t>t</a:t>
            </a:r>
            <a:r>
              <a:rPr lang="cy-GB" altLang="en-US" dirty="0">
                <a:solidFill>
                  <a:srgbClr val="3333CC"/>
                </a:solidFill>
                <a:latin typeface="ComicSansMS" panose="030F0702030302020204" pitchFamily="66" charset="0"/>
              </a:rPr>
              <a:t> </a:t>
            </a:r>
            <a:r>
              <a:rPr lang="cy-GB" altLang="en-US" dirty="0">
                <a:latin typeface="Comic Sans MS" panose="030F0902030302020204" pitchFamily="66" charset="0"/>
              </a:rPr>
              <a:t>: responsables </a:t>
            </a:r>
            <a:br>
              <a:rPr lang="cy-GB" altLang="en-US" dirty="0">
                <a:latin typeface="Comic Sans MS" panose="030F0902030302020204" pitchFamily="66" charset="0"/>
              </a:rPr>
            </a:br>
            <a:r>
              <a:rPr lang="cy-GB" altLang="en-US" dirty="0">
                <a:latin typeface="Comic Sans MS" panose="030F0902030302020204" pitchFamily="66" charset="0"/>
              </a:rPr>
              <a:t>	du PA</a:t>
            </a:r>
          </a:p>
          <a:p>
            <a:pPr>
              <a:tabLst>
                <a:tab pos="1420813" algn="l"/>
              </a:tabLst>
            </a:pPr>
            <a:r>
              <a:rPr lang="cy-GB" dirty="0">
                <a:solidFill>
                  <a:srgbClr val="3333CC"/>
                </a:solidFill>
                <a:latin typeface="ComicSansMS" panose="030F0702030302020204" pitchFamily="66" charset="0"/>
              </a:rPr>
              <a:t>Canaux K</a:t>
            </a:r>
            <a:r>
              <a:rPr lang="cy-GB" baseline="-25000" dirty="0">
                <a:solidFill>
                  <a:srgbClr val="3333CC"/>
                </a:solidFill>
                <a:latin typeface="ComicSansMS" panose="030F0702030302020204" pitchFamily="66" charset="0"/>
              </a:rPr>
              <a:t>s</a:t>
            </a:r>
            <a:r>
              <a:rPr lang="cy-GB" dirty="0">
                <a:solidFill>
                  <a:srgbClr val="3333CC"/>
                </a:solidFill>
                <a:latin typeface="ComicSansMS" panose="030F0702030302020204" pitchFamily="66" charset="0"/>
              </a:rPr>
              <a:t> et K</a:t>
            </a:r>
            <a:r>
              <a:rPr lang="cy-GB" baseline="-25000" dirty="0">
                <a:solidFill>
                  <a:srgbClr val="3333CC"/>
                </a:solidFill>
                <a:latin typeface="ComicSansMS" panose="030F0702030302020204" pitchFamily="66" charset="0"/>
              </a:rPr>
              <a:t>f</a:t>
            </a:r>
            <a:r>
              <a:rPr lang="cy-GB" dirty="0">
                <a:solidFill>
                  <a:srgbClr val="3333CC"/>
                </a:solidFill>
                <a:latin typeface="ComicSansMS" panose="030F0702030302020204" pitchFamily="66" charset="0"/>
              </a:rPr>
              <a:t> </a:t>
            </a:r>
            <a:r>
              <a:rPr lang="cy-GB" dirty="0">
                <a:latin typeface="Comic Sans MS" panose="030F0902030302020204" pitchFamily="66" charset="0"/>
              </a:rPr>
              <a:t>limitent la</a:t>
            </a:r>
            <a:br>
              <a:rPr lang="cy-GB" dirty="0">
                <a:latin typeface="Comic Sans MS" panose="030F0902030302020204" pitchFamily="66" charset="0"/>
              </a:rPr>
            </a:br>
            <a:r>
              <a:rPr lang="cy-GB" dirty="0">
                <a:latin typeface="Comic Sans MS" panose="030F0902030302020204" pitchFamily="66" charset="0"/>
              </a:rPr>
              <a:t>	dépolarisation</a:t>
            </a:r>
          </a:p>
          <a:p>
            <a:pPr>
              <a:tabLst>
                <a:tab pos="1420813" algn="l"/>
              </a:tabLst>
            </a:pPr>
            <a:r>
              <a:rPr lang="cy-GB" dirty="0">
                <a:solidFill>
                  <a:srgbClr val="3333CC"/>
                </a:solidFill>
                <a:latin typeface="ComicSansMS" panose="030F0702030302020204" pitchFamily="66" charset="0"/>
              </a:rPr>
              <a:t>Canaux HCN </a:t>
            </a:r>
            <a:r>
              <a:rPr lang="cy-GB" dirty="0">
                <a:latin typeface="Comic Sans MS" panose="030F0902030302020204" pitchFamily="66" charset="0"/>
              </a:rPr>
              <a:t>(courant Ih) </a:t>
            </a:r>
            <a:br>
              <a:rPr lang="cy-GB" dirty="0">
                <a:latin typeface="Comic Sans MS" panose="030F0902030302020204" pitchFamily="66" charset="0"/>
              </a:rPr>
            </a:br>
            <a:r>
              <a:rPr lang="cy-GB" dirty="0">
                <a:latin typeface="Comic Sans MS" panose="030F0902030302020204" pitchFamily="66" charset="0"/>
              </a:rPr>
              <a:t>	limitent l’</a:t>
            </a:r>
            <a:br>
              <a:rPr lang="cy-GB" dirty="0">
                <a:latin typeface="Comic Sans MS" panose="030F0902030302020204" pitchFamily="66" charset="0"/>
              </a:rPr>
            </a:br>
            <a:r>
              <a:rPr lang="cy-GB" dirty="0">
                <a:latin typeface="Comic Sans MS" panose="030F0902030302020204" pitchFamily="66" charset="0"/>
              </a:rPr>
              <a:t>	hyperpolarisation</a:t>
            </a:r>
          </a:p>
          <a:p>
            <a:pPr>
              <a:tabLst>
                <a:tab pos="1420813" algn="l"/>
              </a:tabLst>
            </a:pPr>
            <a:r>
              <a:rPr lang="cy-GB" dirty="0">
                <a:solidFill>
                  <a:srgbClr val="3333CC"/>
                </a:solidFill>
                <a:latin typeface="ComicSansMS" panose="030F0702030302020204" pitchFamily="66" charset="0"/>
              </a:rPr>
              <a:t>Pompes Na-K </a:t>
            </a:r>
            <a:r>
              <a:rPr lang="cy-GB" dirty="0">
                <a:latin typeface="ComicSansMS" panose="030F0702030302020204" pitchFamily="66" charset="0"/>
              </a:rPr>
              <a:t>(ATPase)</a:t>
            </a:r>
            <a:endParaRPr lang="fr-FR" dirty="0">
              <a:latin typeface="ComicSansMS" panose="030F0702030302020204" pitchFamily="66" charset="0"/>
            </a:endParaRPr>
          </a:p>
        </p:txBody>
      </p:sp>
      <p:sp>
        <p:nvSpPr>
          <p:cNvPr id="11" name="ZoneTexte 10">
            <a:extLst>
              <a:ext uri="{FF2B5EF4-FFF2-40B4-BE49-F238E27FC236}">
                <a16:creationId xmlns:a16="http://schemas.microsoft.com/office/drawing/2014/main" id="{49620928-0DD0-A5EB-857B-423856BD20BD}"/>
              </a:ext>
            </a:extLst>
          </p:cNvPr>
          <p:cNvSpPr txBox="1"/>
          <p:nvPr/>
        </p:nvSpPr>
        <p:spPr>
          <a:xfrm>
            <a:off x="5571302" y="1190348"/>
            <a:ext cx="3638009" cy="2769989"/>
          </a:xfrm>
          <a:prstGeom prst="rect">
            <a:avLst/>
          </a:prstGeom>
          <a:noFill/>
        </p:spPr>
        <p:txBody>
          <a:bodyPr wrap="square">
            <a:spAutoFit/>
          </a:bodyPr>
          <a:lstStyle/>
          <a:p>
            <a:pPr>
              <a:tabLst>
                <a:tab pos="168275" algn="l"/>
                <a:tab pos="1420813" algn="l"/>
              </a:tabLst>
            </a:pPr>
            <a:r>
              <a:rPr lang="cy-GB" altLang="en-US" dirty="0">
                <a:solidFill>
                  <a:srgbClr val="3333CC"/>
                </a:solidFill>
                <a:latin typeface="ComicSansMS" panose="030F0702030302020204" pitchFamily="66" charset="0"/>
              </a:rPr>
              <a:t>Noeud :</a:t>
            </a:r>
            <a:br>
              <a:rPr lang="cy-GB" altLang="en-US" dirty="0">
                <a:solidFill>
                  <a:srgbClr val="3333CC"/>
                </a:solidFill>
                <a:latin typeface="Comic Sans MS" panose="030F0902030302020204" pitchFamily="66" charset="0"/>
              </a:rPr>
            </a:br>
            <a:r>
              <a:rPr lang="cy-GB" altLang="en-US" dirty="0">
                <a:latin typeface="Comic Sans MS" panose="030F0902030302020204" pitchFamily="66" charset="0"/>
              </a:rPr>
              <a:t>- </a:t>
            </a:r>
            <a:r>
              <a:rPr lang="cy-GB" altLang="en-US" b="1" dirty="0">
                <a:solidFill>
                  <a:srgbClr val="FF0000"/>
                </a:solidFill>
                <a:latin typeface="Comic Sans MS" panose="030F0902030302020204" pitchFamily="66" charset="0"/>
              </a:rPr>
              <a:t>R</a:t>
            </a:r>
            <a:r>
              <a:rPr lang="cy-GB" altLang="en-US" dirty="0">
                <a:latin typeface="Comic Sans MS" panose="030F0902030302020204" pitchFamily="66" charset="0"/>
              </a:rPr>
              <a:t> variable</a:t>
            </a:r>
            <a:br>
              <a:rPr lang="cy-GB" altLang="en-US" dirty="0">
                <a:latin typeface="ComicSansMS" panose="030F0702030302020204" pitchFamily="66" charset="0"/>
              </a:rPr>
            </a:br>
            <a:r>
              <a:rPr lang="cy-GB" altLang="en-US" dirty="0">
                <a:latin typeface="ComicSansMS" panose="030F0702030302020204" pitchFamily="66" charset="0"/>
              </a:rPr>
              <a:t>- petite </a:t>
            </a:r>
            <a:r>
              <a:rPr lang="cy-GB" altLang="en-US" b="1" dirty="0">
                <a:solidFill>
                  <a:srgbClr val="FF0000"/>
                </a:solidFill>
                <a:latin typeface="ComicSansMS" panose="030F0702030302020204" pitchFamily="66" charset="0"/>
              </a:rPr>
              <a:t>C</a:t>
            </a:r>
            <a:r>
              <a:rPr lang="cy-GB" altLang="en-US" dirty="0">
                <a:latin typeface="ComicSansMS" panose="030F0702030302020204" pitchFamily="66" charset="0"/>
              </a:rPr>
              <a:t> </a:t>
            </a:r>
            <a:r>
              <a:rPr lang="cy-GB" altLang="en-US" sz="1400" dirty="0">
                <a:latin typeface="ComicSansMS" panose="030F0702030302020204" pitchFamily="66" charset="0"/>
              </a:rPr>
              <a:t>(très vite déchargée</a:t>
            </a:r>
            <a:br>
              <a:rPr lang="cy-GB" altLang="en-US" sz="1400" dirty="0">
                <a:latin typeface="ComicSansMS" panose="030F0702030302020204" pitchFamily="66" charset="0"/>
              </a:rPr>
            </a:br>
            <a:r>
              <a:rPr lang="cy-GB" altLang="en-US" sz="1400" dirty="0">
                <a:latin typeface="ComicSansMS" panose="030F0702030302020204" pitchFamily="66" charset="0"/>
              </a:rPr>
              <a:t>	=&gt; ΔV membranaire rapide)</a:t>
            </a:r>
            <a:br>
              <a:rPr lang="cy-GB" altLang="en-US" sz="1400" dirty="0">
                <a:latin typeface="ComicSansMS" panose="030F0702030302020204" pitchFamily="66" charset="0"/>
              </a:rPr>
            </a:br>
            <a:r>
              <a:rPr lang="cy-GB" altLang="en-US" dirty="0">
                <a:latin typeface="ComicSansMS" panose="030F0702030302020204" pitchFamily="66" charset="0"/>
              </a:rPr>
              <a:t>- densité très élevée en </a:t>
            </a:r>
            <a:r>
              <a:rPr lang="cy-GB" altLang="en-US" b="1" dirty="0">
                <a:solidFill>
                  <a:srgbClr val="00B050"/>
                </a:solidFill>
                <a:latin typeface="ComicSansMS" panose="030F0702030302020204" pitchFamily="66" charset="0"/>
              </a:rPr>
              <a:t>Na</a:t>
            </a:r>
            <a:r>
              <a:rPr lang="cy-GB" altLang="en-US" b="1" baseline="-25000" dirty="0">
                <a:solidFill>
                  <a:srgbClr val="00B050"/>
                </a:solidFill>
                <a:latin typeface="ComicSansMS" panose="030F0702030302020204" pitchFamily="66" charset="0"/>
              </a:rPr>
              <a:t>t</a:t>
            </a:r>
          </a:p>
          <a:p>
            <a:pPr>
              <a:tabLst>
                <a:tab pos="168275" algn="l"/>
                <a:tab pos="1420813" algn="l"/>
              </a:tabLst>
            </a:pPr>
            <a:endParaRPr lang="cy-GB" altLang="en-US" dirty="0">
              <a:solidFill>
                <a:srgbClr val="3333CC"/>
              </a:solidFill>
              <a:latin typeface="ComicSansMS" panose="030F0702030302020204" pitchFamily="66" charset="0"/>
            </a:endParaRPr>
          </a:p>
          <a:p>
            <a:pPr>
              <a:tabLst>
                <a:tab pos="168275" algn="l"/>
                <a:tab pos="1420813" algn="l"/>
              </a:tabLst>
            </a:pPr>
            <a:r>
              <a:rPr lang="cy-GB" altLang="en-US" dirty="0">
                <a:solidFill>
                  <a:srgbClr val="3333CC"/>
                </a:solidFill>
                <a:latin typeface="ComicSansMS" panose="030F0702030302020204" pitchFamily="66" charset="0"/>
              </a:rPr>
              <a:t>Myéline/internoeud :</a:t>
            </a:r>
            <a:br>
              <a:rPr lang="cy-GB" altLang="en-US" dirty="0">
                <a:solidFill>
                  <a:srgbClr val="3333CC"/>
                </a:solidFill>
                <a:latin typeface="ComicSansMS" panose="030F0702030302020204" pitchFamily="66" charset="0"/>
              </a:rPr>
            </a:br>
            <a:r>
              <a:rPr lang="cy-GB" altLang="en-US" dirty="0">
                <a:latin typeface="ComicSansMS" panose="030F0702030302020204" pitchFamily="66" charset="0"/>
              </a:rPr>
              <a:t>- </a:t>
            </a:r>
            <a:r>
              <a:rPr lang="cy-GB" altLang="en-US" b="1" dirty="0">
                <a:solidFill>
                  <a:srgbClr val="FF0000"/>
                </a:solidFill>
                <a:latin typeface="ComicSansMS" panose="030F0702030302020204" pitchFamily="66" charset="0"/>
              </a:rPr>
              <a:t>R</a:t>
            </a:r>
            <a:r>
              <a:rPr lang="cy-GB" altLang="en-US" dirty="0">
                <a:latin typeface="ComicSansMS" panose="030F0702030302020204" pitchFamily="66" charset="0"/>
              </a:rPr>
              <a:t> basse (BB) : </a:t>
            </a:r>
            <a:r>
              <a:rPr lang="cy-GB" altLang="en-US" sz="1600" dirty="0">
                <a:latin typeface="ComicSansMS" panose="030F0702030302020204" pitchFamily="66" charset="0"/>
              </a:rPr>
              <a:t>incisures de </a:t>
            </a:r>
            <a:br>
              <a:rPr lang="cy-GB" altLang="en-US" sz="1600" dirty="0">
                <a:latin typeface="ComicSansMS" panose="030F0702030302020204" pitchFamily="66" charset="0"/>
              </a:rPr>
            </a:br>
            <a:r>
              <a:rPr lang="cy-GB" altLang="en-US" sz="1600" dirty="0">
                <a:latin typeface="ComicSansMS" panose="030F0702030302020204" pitchFamily="66" charset="0"/>
              </a:rPr>
              <a:t>	Schmidt-Lanterman, </a:t>
            </a:r>
            <a:r>
              <a:rPr lang="cy-GB" altLang="en-US" sz="1600" i="1" dirty="0">
                <a:latin typeface="ComicSansMS" panose="030F0702030302020204" pitchFamily="66" charset="0"/>
              </a:rPr>
              <a:t>gap junctions</a:t>
            </a:r>
            <a:br>
              <a:rPr lang="cy-GB" altLang="en-US" dirty="0">
                <a:latin typeface="ComicSansMS" panose="030F0702030302020204" pitchFamily="66" charset="0"/>
              </a:rPr>
            </a:br>
            <a:r>
              <a:rPr lang="cy-GB" altLang="en-US" dirty="0">
                <a:latin typeface="ComicSansMS" panose="030F0702030302020204" pitchFamily="66" charset="0"/>
              </a:rPr>
              <a:t>- grande </a:t>
            </a:r>
            <a:r>
              <a:rPr lang="cy-GB" altLang="en-US" b="1" dirty="0">
                <a:solidFill>
                  <a:srgbClr val="FF0000"/>
                </a:solidFill>
                <a:latin typeface="ComicSansMS" panose="030F0702030302020204" pitchFamily="66" charset="0"/>
              </a:rPr>
              <a:t>C</a:t>
            </a:r>
            <a:r>
              <a:rPr lang="cy-GB" altLang="en-US" dirty="0">
                <a:latin typeface="ComicSansMS" panose="030F0702030302020204" pitchFamily="66" charset="0"/>
              </a:rPr>
              <a:t> </a:t>
            </a:r>
            <a:r>
              <a:rPr lang="cy-GB" altLang="en-US" sz="1200" dirty="0">
                <a:latin typeface="ComicSansMS" panose="030F0702030302020204" pitchFamily="66" charset="0"/>
              </a:rPr>
              <a:t>(qui se décharge lentement)</a:t>
            </a:r>
            <a:endParaRPr lang="cy-GB" altLang="en-US" sz="1200" dirty="0">
              <a:latin typeface="Comic Sans MS" panose="030F0902030302020204" pitchFamily="66" charset="0"/>
            </a:endParaRPr>
          </a:p>
        </p:txBody>
      </p:sp>
      <p:sp>
        <p:nvSpPr>
          <p:cNvPr id="14" name="ZoneTexte 13">
            <a:extLst>
              <a:ext uri="{FF2B5EF4-FFF2-40B4-BE49-F238E27FC236}">
                <a16:creationId xmlns:a16="http://schemas.microsoft.com/office/drawing/2014/main" id="{F4AB2CB0-1509-C015-3CDC-9EE26C5E4F5F}"/>
              </a:ext>
            </a:extLst>
          </p:cNvPr>
          <p:cNvSpPr txBox="1"/>
          <p:nvPr/>
        </p:nvSpPr>
        <p:spPr>
          <a:xfrm>
            <a:off x="1227909" y="1428597"/>
            <a:ext cx="1293223" cy="646331"/>
          </a:xfrm>
          <a:prstGeom prst="rect">
            <a:avLst/>
          </a:prstGeom>
          <a:noFill/>
        </p:spPr>
        <p:txBody>
          <a:bodyPr wrap="square">
            <a:spAutoFit/>
          </a:bodyPr>
          <a:lstStyle/>
          <a:p>
            <a:pPr algn="ctr"/>
            <a:r>
              <a:rPr lang="cy-GB" altLang="en-US" b="1" dirty="0">
                <a:solidFill>
                  <a:srgbClr val="FF0000"/>
                </a:solidFill>
                <a:latin typeface="ComicSansMS" panose="030F0702030302020204" pitchFamily="66" charset="0"/>
              </a:rPr>
              <a:t>0,1% de la</a:t>
            </a:r>
          </a:p>
          <a:p>
            <a:pPr algn="ctr"/>
            <a:r>
              <a:rPr lang="cy-GB" b="1" dirty="0">
                <a:solidFill>
                  <a:srgbClr val="FF0000"/>
                </a:solidFill>
                <a:latin typeface="ComicSansMS" panose="030F0702030302020204" pitchFamily="66" charset="0"/>
              </a:rPr>
              <a:t>surface</a:t>
            </a:r>
            <a:endParaRPr lang="fr-FR" b="1" dirty="0">
              <a:solidFill>
                <a:srgbClr val="FF0000"/>
              </a:solidFill>
            </a:endParaRPr>
          </a:p>
        </p:txBody>
      </p:sp>
      <p:pic>
        <p:nvPicPr>
          <p:cNvPr id="15" name="Image 14">
            <a:extLst>
              <a:ext uri="{FF2B5EF4-FFF2-40B4-BE49-F238E27FC236}">
                <a16:creationId xmlns:a16="http://schemas.microsoft.com/office/drawing/2014/main" id="{348528B2-FF30-FB45-C17B-5F3520F1DD82}"/>
              </a:ext>
            </a:extLst>
          </p:cNvPr>
          <p:cNvPicPr>
            <a:picLocks noChangeAspect="1"/>
          </p:cNvPicPr>
          <p:nvPr/>
        </p:nvPicPr>
        <p:blipFill>
          <a:blip r:embed="rId3"/>
          <a:stretch>
            <a:fillRect/>
          </a:stretch>
        </p:blipFill>
        <p:spPr>
          <a:xfrm>
            <a:off x="5704111" y="-47015"/>
            <a:ext cx="3452952" cy="1079583"/>
          </a:xfrm>
          <a:prstGeom prst="rect">
            <a:avLst/>
          </a:prstGeom>
        </p:spPr>
      </p:pic>
      <p:sp>
        <p:nvSpPr>
          <p:cNvPr id="2" name="ZoneTexte 1">
            <a:extLst>
              <a:ext uri="{FF2B5EF4-FFF2-40B4-BE49-F238E27FC236}">
                <a16:creationId xmlns:a16="http://schemas.microsoft.com/office/drawing/2014/main" id="{1408AB3F-0A22-D641-1094-93CDE910FA68}"/>
              </a:ext>
            </a:extLst>
          </p:cNvPr>
          <p:cNvSpPr txBox="1"/>
          <p:nvPr/>
        </p:nvSpPr>
        <p:spPr>
          <a:xfrm>
            <a:off x="0" y="750755"/>
            <a:ext cx="2132633" cy="338554"/>
          </a:xfrm>
          <a:prstGeom prst="rect">
            <a:avLst/>
          </a:prstGeom>
          <a:noFill/>
        </p:spPr>
        <p:txBody>
          <a:bodyPr wrap="square">
            <a:spAutoFit/>
          </a:bodyPr>
          <a:lstStyle/>
          <a:p>
            <a:pPr algn="ctr"/>
            <a:r>
              <a:rPr lang="fr-FR" altLang="fr-FR" sz="1600" i="1" dirty="0">
                <a:latin typeface="ComicSansMS" panose="030F0702030302020204" pitchFamily="66" charset="0"/>
              </a:rPr>
              <a:t>(H. </a:t>
            </a:r>
            <a:r>
              <a:rPr lang="fr-FR" altLang="fr-FR" sz="1600" i="1" dirty="0" err="1">
                <a:latin typeface="ComicSansMS" panose="030F0702030302020204" pitchFamily="66" charset="0"/>
              </a:rPr>
              <a:t>Franssen</a:t>
            </a:r>
            <a:r>
              <a:rPr lang="fr-FR" altLang="fr-FR" sz="1600" i="1" dirty="0">
                <a:latin typeface="ComicSansMS" panose="030F0702030302020204" pitchFamily="66" charset="0"/>
              </a:rPr>
              <a:t>, 2013)</a:t>
            </a:r>
            <a:endParaRPr lang="fr-FR" sz="1600" i="1" dirty="0"/>
          </a:p>
        </p:txBody>
      </p:sp>
    </p:spTree>
    <p:extLst>
      <p:ext uri="{BB962C8B-B14F-4D97-AF65-F5344CB8AC3E}">
        <p14:creationId xmlns:p14="http://schemas.microsoft.com/office/powerpoint/2010/main" val="22470762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7">
            <a:extLst>
              <a:ext uri="{FF2B5EF4-FFF2-40B4-BE49-F238E27FC236}">
                <a16:creationId xmlns:a16="http://schemas.microsoft.com/office/drawing/2014/main" id="{B2B6099C-08D3-DABB-D404-5319D9A03172}"/>
              </a:ext>
            </a:extLst>
          </p:cNvPr>
          <p:cNvSpPr txBox="1"/>
          <p:nvPr/>
        </p:nvSpPr>
        <p:spPr>
          <a:xfrm>
            <a:off x="-1944188" y="208838"/>
            <a:ext cx="9074121" cy="984885"/>
          </a:xfrm>
          <a:prstGeom prst="rect">
            <a:avLst/>
          </a:prstGeom>
        </p:spPr>
        <p:txBody>
          <a:bodyPr wrap="square" lIns="0" tIns="0" rIns="0" bIns="0" rtlCol="0" anchor="t">
            <a:spAutoFit/>
          </a:bodyPr>
          <a:lstStyle/>
          <a:p>
            <a:pPr algn="ctr"/>
            <a:r>
              <a:rPr lang="fr-FR" sz="3200" dirty="0">
                <a:solidFill>
                  <a:srgbClr val="3333CC"/>
                </a:solidFill>
                <a:latin typeface="ComicSansMS" panose="030F0702030302020204" pitchFamily="66" charset="0"/>
              </a:rPr>
              <a:t>La conduction saltatoire</a:t>
            </a:r>
          </a:p>
          <a:p>
            <a:pPr algn="ctr"/>
            <a:endParaRPr lang="fr-FR" sz="3200" dirty="0">
              <a:solidFill>
                <a:srgbClr val="3333CC"/>
              </a:solidFill>
              <a:latin typeface="ComicSansMS" panose="030F0702030302020204" pitchFamily="66" charset="0"/>
            </a:endParaRPr>
          </a:p>
        </p:txBody>
      </p:sp>
      <p:grpSp>
        <p:nvGrpSpPr>
          <p:cNvPr id="27" name="Groupe 26">
            <a:extLst>
              <a:ext uri="{FF2B5EF4-FFF2-40B4-BE49-F238E27FC236}">
                <a16:creationId xmlns:a16="http://schemas.microsoft.com/office/drawing/2014/main" id="{BF013288-8338-EE5C-3B3F-300E486F2F1E}"/>
              </a:ext>
            </a:extLst>
          </p:cNvPr>
          <p:cNvGrpSpPr/>
          <p:nvPr/>
        </p:nvGrpSpPr>
        <p:grpSpPr>
          <a:xfrm>
            <a:off x="-35678" y="1744445"/>
            <a:ext cx="9127511" cy="2252750"/>
            <a:chOff x="1120992" y="3981585"/>
            <a:chExt cx="9127511" cy="2252750"/>
          </a:xfrm>
        </p:grpSpPr>
        <p:sp>
          <p:nvSpPr>
            <p:cNvPr id="28" name="Rectangle : coins arrondis 27">
              <a:extLst>
                <a:ext uri="{FF2B5EF4-FFF2-40B4-BE49-F238E27FC236}">
                  <a16:creationId xmlns:a16="http://schemas.microsoft.com/office/drawing/2014/main" id="{A1F38389-1FA3-F6F8-30C2-9320A33510D3}"/>
                </a:ext>
              </a:extLst>
            </p:cNvPr>
            <p:cNvSpPr/>
            <p:nvPr/>
          </p:nvSpPr>
          <p:spPr>
            <a:xfrm>
              <a:off x="3121974" y="3981585"/>
              <a:ext cx="5112998" cy="2252750"/>
            </a:xfrm>
            <a:prstGeom prst="roundRect">
              <a:avLst/>
            </a:prstGeom>
            <a:noFill/>
            <a:ln w="6350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9" name="Groupe 28">
              <a:extLst>
                <a:ext uri="{FF2B5EF4-FFF2-40B4-BE49-F238E27FC236}">
                  <a16:creationId xmlns:a16="http://schemas.microsoft.com/office/drawing/2014/main" id="{704AA6C4-737E-8813-4B9E-B1D6433F67DF}"/>
                </a:ext>
              </a:extLst>
            </p:cNvPr>
            <p:cNvGrpSpPr/>
            <p:nvPr/>
          </p:nvGrpSpPr>
          <p:grpSpPr>
            <a:xfrm>
              <a:off x="6863224" y="4745469"/>
              <a:ext cx="3385279" cy="963872"/>
              <a:chOff x="6863224" y="4745469"/>
              <a:chExt cx="3385279" cy="963872"/>
            </a:xfrm>
          </p:grpSpPr>
          <p:grpSp>
            <p:nvGrpSpPr>
              <p:cNvPr id="77" name="Groupe 76">
                <a:extLst>
                  <a:ext uri="{FF2B5EF4-FFF2-40B4-BE49-F238E27FC236}">
                    <a16:creationId xmlns:a16="http://schemas.microsoft.com/office/drawing/2014/main" id="{07D4A945-0A34-ED4D-8D8D-490FC8DD9CF1}"/>
                  </a:ext>
                </a:extLst>
              </p:cNvPr>
              <p:cNvGrpSpPr/>
              <p:nvPr/>
            </p:nvGrpSpPr>
            <p:grpSpPr>
              <a:xfrm>
                <a:off x="8547293" y="4922364"/>
                <a:ext cx="1701210" cy="610083"/>
                <a:chOff x="6393711" y="1552353"/>
                <a:chExt cx="1701210" cy="610083"/>
              </a:xfrm>
              <a:solidFill>
                <a:srgbClr val="00B050"/>
              </a:solidFill>
            </p:grpSpPr>
            <p:sp>
              <p:nvSpPr>
                <p:cNvPr id="96" name="Rectangle 95">
                  <a:extLst>
                    <a:ext uri="{FF2B5EF4-FFF2-40B4-BE49-F238E27FC236}">
                      <a16:creationId xmlns:a16="http://schemas.microsoft.com/office/drawing/2014/main" id="{FE30298E-228E-85F0-C5A6-D941E18B2DA9}"/>
                    </a:ext>
                  </a:extLst>
                </p:cNvPr>
                <p:cNvSpPr/>
                <p:nvPr/>
              </p:nvSpPr>
              <p:spPr>
                <a:xfrm>
                  <a:off x="6393712" y="1552353"/>
                  <a:ext cx="1701209" cy="19847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7" name="Rectangle 96">
                  <a:extLst>
                    <a:ext uri="{FF2B5EF4-FFF2-40B4-BE49-F238E27FC236}">
                      <a16:creationId xmlns:a16="http://schemas.microsoft.com/office/drawing/2014/main" id="{85618614-5367-CEDC-DF9A-4D6ADBFEB2FF}"/>
                    </a:ext>
                  </a:extLst>
                </p:cNvPr>
                <p:cNvSpPr/>
                <p:nvPr/>
              </p:nvSpPr>
              <p:spPr>
                <a:xfrm>
                  <a:off x="6393711" y="1963961"/>
                  <a:ext cx="1701209" cy="19847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78" name="Groupe 77">
                <a:extLst>
                  <a:ext uri="{FF2B5EF4-FFF2-40B4-BE49-F238E27FC236}">
                    <a16:creationId xmlns:a16="http://schemas.microsoft.com/office/drawing/2014/main" id="{70C0D13E-EF94-3BD7-6A23-B3EB8B10CD03}"/>
                  </a:ext>
                </a:extLst>
              </p:cNvPr>
              <p:cNvGrpSpPr/>
              <p:nvPr/>
            </p:nvGrpSpPr>
            <p:grpSpPr>
              <a:xfrm>
                <a:off x="7887552" y="4745471"/>
                <a:ext cx="659741" cy="963870"/>
                <a:chOff x="5738661" y="4148324"/>
                <a:chExt cx="659741" cy="963870"/>
              </a:xfrm>
            </p:grpSpPr>
            <p:grpSp>
              <p:nvGrpSpPr>
                <p:cNvPr id="88" name="Groupe 87">
                  <a:extLst>
                    <a:ext uri="{FF2B5EF4-FFF2-40B4-BE49-F238E27FC236}">
                      <a16:creationId xmlns:a16="http://schemas.microsoft.com/office/drawing/2014/main" id="{65DE432E-AF2C-45EB-1062-11ABCFBA6B37}"/>
                    </a:ext>
                  </a:extLst>
                </p:cNvPr>
                <p:cNvGrpSpPr/>
                <p:nvPr/>
              </p:nvGrpSpPr>
              <p:grpSpPr>
                <a:xfrm>
                  <a:off x="5738661" y="4148324"/>
                  <a:ext cx="659741" cy="375431"/>
                  <a:chOff x="5738661" y="3303497"/>
                  <a:chExt cx="659741" cy="375431"/>
                </a:xfrm>
              </p:grpSpPr>
              <p:sp>
                <p:nvSpPr>
                  <p:cNvPr id="93" name="Rectangle 92">
                    <a:extLst>
                      <a:ext uri="{FF2B5EF4-FFF2-40B4-BE49-F238E27FC236}">
                        <a16:creationId xmlns:a16="http://schemas.microsoft.com/office/drawing/2014/main" id="{ACA2914D-1AAD-1DDF-343A-C9AD4A7AD890}"/>
                      </a:ext>
                    </a:extLst>
                  </p:cNvPr>
                  <p:cNvSpPr/>
                  <p:nvPr/>
                </p:nvSpPr>
                <p:spPr>
                  <a:xfrm>
                    <a:off x="5738661" y="3304006"/>
                    <a:ext cx="202721" cy="19802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4" name="Rectangle 93">
                    <a:extLst>
                      <a:ext uri="{FF2B5EF4-FFF2-40B4-BE49-F238E27FC236}">
                        <a16:creationId xmlns:a16="http://schemas.microsoft.com/office/drawing/2014/main" id="{2BF6D898-8A71-EF19-E9D6-991AE3593493}"/>
                      </a:ext>
                    </a:extLst>
                  </p:cNvPr>
                  <p:cNvSpPr/>
                  <p:nvPr/>
                </p:nvSpPr>
                <p:spPr>
                  <a:xfrm>
                    <a:off x="6252715" y="3480390"/>
                    <a:ext cx="145687" cy="198538"/>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5" name="Parallélogramme 94">
                    <a:extLst>
                      <a:ext uri="{FF2B5EF4-FFF2-40B4-BE49-F238E27FC236}">
                        <a16:creationId xmlns:a16="http://schemas.microsoft.com/office/drawing/2014/main" id="{BFCA800C-F001-B5CF-3331-EE62BE81A6FB}"/>
                      </a:ext>
                    </a:extLst>
                  </p:cNvPr>
                  <p:cNvSpPr/>
                  <p:nvPr/>
                </p:nvSpPr>
                <p:spPr>
                  <a:xfrm rot="5400000" flipH="1" flipV="1">
                    <a:off x="5910414" y="3334466"/>
                    <a:ext cx="375368" cy="313429"/>
                  </a:xfrm>
                  <a:prstGeom prst="parallelogram">
                    <a:avLst>
                      <a:gd name="adj" fmla="val 56422"/>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89" name="Groupe 88">
                  <a:extLst>
                    <a:ext uri="{FF2B5EF4-FFF2-40B4-BE49-F238E27FC236}">
                      <a16:creationId xmlns:a16="http://schemas.microsoft.com/office/drawing/2014/main" id="{85B74062-D3DD-FD7A-4A16-3D7708C3ABE0}"/>
                    </a:ext>
                  </a:extLst>
                </p:cNvPr>
                <p:cNvGrpSpPr/>
                <p:nvPr/>
              </p:nvGrpSpPr>
              <p:grpSpPr>
                <a:xfrm flipV="1">
                  <a:off x="5738661" y="4736825"/>
                  <a:ext cx="659741" cy="375369"/>
                  <a:chOff x="5738661" y="3303497"/>
                  <a:chExt cx="659741" cy="375431"/>
                </a:xfrm>
              </p:grpSpPr>
              <p:sp>
                <p:nvSpPr>
                  <p:cNvPr id="90" name="Rectangle 89">
                    <a:extLst>
                      <a:ext uri="{FF2B5EF4-FFF2-40B4-BE49-F238E27FC236}">
                        <a16:creationId xmlns:a16="http://schemas.microsoft.com/office/drawing/2014/main" id="{CEBDD35B-3407-36D1-C3AF-8C7CAF5C9458}"/>
                      </a:ext>
                    </a:extLst>
                  </p:cNvPr>
                  <p:cNvSpPr/>
                  <p:nvPr/>
                </p:nvSpPr>
                <p:spPr>
                  <a:xfrm>
                    <a:off x="5738661" y="3304006"/>
                    <a:ext cx="202721" cy="19802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1" name="Rectangle 90">
                    <a:extLst>
                      <a:ext uri="{FF2B5EF4-FFF2-40B4-BE49-F238E27FC236}">
                        <a16:creationId xmlns:a16="http://schemas.microsoft.com/office/drawing/2014/main" id="{7F8D5AD4-D39E-959A-CF1C-A43C90E498D8}"/>
                      </a:ext>
                    </a:extLst>
                  </p:cNvPr>
                  <p:cNvSpPr/>
                  <p:nvPr/>
                </p:nvSpPr>
                <p:spPr>
                  <a:xfrm>
                    <a:off x="6252715" y="3480390"/>
                    <a:ext cx="145687" cy="198538"/>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2" name="Parallélogramme 91">
                    <a:extLst>
                      <a:ext uri="{FF2B5EF4-FFF2-40B4-BE49-F238E27FC236}">
                        <a16:creationId xmlns:a16="http://schemas.microsoft.com/office/drawing/2014/main" id="{A8029F99-92F1-1E11-924C-62564E07624B}"/>
                      </a:ext>
                    </a:extLst>
                  </p:cNvPr>
                  <p:cNvSpPr/>
                  <p:nvPr/>
                </p:nvSpPr>
                <p:spPr>
                  <a:xfrm rot="5400000" flipH="1" flipV="1">
                    <a:off x="5910414" y="3334466"/>
                    <a:ext cx="375368" cy="313429"/>
                  </a:xfrm>
                  <a:prstGeom prst="parallelogram">
                    <a:avLst>
                      <a:gd name="adj" fmla="val 56422"/>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grpSp>
            <p:nvGrpSpPr>
              <p:cNvPr id="79" name="Groupe 78">
                <a:extLst>
                  <a:ext uri="{FF2B5EF4-FFF2-40B4-BE49-F238E27FC236}">
                    <a16:creationId xmlns:a16="http://schemas.microsoft.com/office/drawing/2014/main" id="{40D659D0-CC34-BC74-FCDD-58107DE5DAF2}"/>
                  </a:ext>
                </a:extLst>
              </p:cNvPr>
              <p:cNvGrpSpPr/>
              <p:nvPr/>
            </p:nvGrpSpPr>
            <p:grpSpPr>
              <a:xfrm>
                <a:off x="6863224" y="4745469"/>
                <a:ext cx="1024327" cy="963363"/>
                <a:chOff x="4714333" y="4148322"/>
                <a:chExt cx="1024327" cy="963363"/>
              </a:xfrm>
            </p:grpSpPr>
            <p:grpSp>
              <p:nvGrpSpPr>
                <p:cNvPr id="80" name="Groupe 79">
                  <a:extLst>
                    <a:ext uri="{FF2B5EF4-FFF2-40B4-BE49-F238E27FC236}">
                      <a16:creationId xmlns:a16="http://schemas.microsoft.com/office/drawing/2014/main" id="{8A436C7B-F7A4-452D-B918-190DB57D1532}"/>
                    </a:ext>
                  </a:extLst>
                </p:cNvPr>
                <p:cNvGrpSpPr/>
                <p:nvPr/>
              </p:nvGrpSpPr>
              <p:grpSpPr>
                <a:xfrm>
                  <a:off x="4714333" y="4148322"/>
                  <a:ext cx="1024327" cy="274453"/>
                  <a:chOff x="4714333" y="4148322"/>
                  <a:chExt cx="1024327" cy="274453"/>
                </a:xfrm>
              </p:grpSpPr>
              <p:sp>
                <p:nvSpPr>
                  <p:cNvPr id="85" name="Rectangle 84">
                    <a:extLst>
                      <a:ext uri="{FF2B5EF4-FFF2-40B4-BE49-F238E27FC236}">
                        <a16:creationId xmlns:a16="http://schemas.microsoft.com/office/drawing/2014/main" id="{0562E3DC-466A-C9A1-70F7-20FA536EC6C0}"/>
                      </a:ext>
                    </a:extLst>
                  </p:cNvPr>
                  <p:cNvSpPr/>
                  <p:nvPr/>
                </p:nvSpPr>
                <p:spPr>
                  <a:xfrm>
                    <a:off x="5089584" y="4148574"/>
                    <a:ext cx="649076" cy="198538"/>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6" name="Rectangle 85">
                    <a:extLst>
                      <a:ext uri="{FF2B5EF4-FFF2-40B4-BE49-F238E27FC236}">
                        <a16:creationId xmlns:a16="http://schemas.microsoft.com/office/drawing/2014/main" id="{A46EC9AC-F16A-F546-E058-29FA2D2316B1}"/>
                      </a:ext>
                    </a:extLst>
                  </p:cNvPr>
                  <p:cNvSpPr/>
                  <p:nvPr/>
                </p:nvSpPr>
                <p:spPr>
                  <a:xfrm>
                    <a:off x="4714333" y="4222443"/>
                    <a:ext cx="250167" cy="198538"/>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7" name="Parallélogramme 86">
                    <a:extLst>
                      <a:ext uri="{FF2B5EF4-FFF2-40B4-BE49-F238E27FC236}">
                        <a16:creationId xmlns:a16="http://schemas.microsoft.com/office/drawing/2014/main" id="{ADFAF717-0009-26C4-D09A-0C02EF4E634B}"/>
                      </a:ext>
                    </a:extLst>
                  </p:cNvPr>
                  <p:cNvSpPr/>
                  <p:nvPr/>
                </p:nvSpPr>
                <p:spPr>
                  <a:xfrm rot="16200000" flipH="1">
                    <a:off x="4888768" y="4221959"/>
                    <a:ext cx="274453" cy="127179"/>
                  </a:xfrm>
                  <a:prstGeom prst="parallelogram">
                    <a:avLst>
                      <a:gd name="adj" fmla="val 56422"/>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81" name="Groupe 80">
                  <a:extLst>
                    <a:ext uri="{FF2B5EF4-FFF2-40B4-BE49-F238E27FC236}">
                      <a16:creationId xmlns:a16="http://schemas.microsoft.com/office/drawing/2014/main" id="{D9809B8C-A030-F6BB-0946-FFCEEFEC1CCF}"/>
                    </a:ext>
                  </a:extLst>
                </p:cNvPr>
                <p:cNvGrpSpPr/>
                <p:nvPr/>
              </p:nvGrpSpPr>
              <p:grpSpPr>
                <a:xfrm flipV="1">
                  <a:off x="4714333" y="4837231"/>
                  <a:ext cx="1024327" cy="274454"/>
                  <a:chOff x="4714333" y="4148322"/>
                  <a:chExt cx="1024327" cy="274453"/>
                </a:xfrm>
              </p:grpSpPr>
              <p:sp>
                <p:nvSpPr>
                  <p:cNvPr id="82" name="Rectangle 81">
                    <a:extLst>
                      <a:ext uri="{FF2B5EF4-FFF2-40B4-BE49-F238E27FC236}">
                        <a16:creationId xmlns:a16="http://schemas.microsoft.com/office/drawing/2014/main" id="{DBCBE8B1-2373-3081-4E10-498E3AFF5669}"/>
                      </a:ext>
                    </a:extLst>
                  </p:cNvPr>
                  <p:cNvSpPr/>
                  <p:nvPr/>
                </p:nvSpPr>
                <p:spPr>
                  <a:xfrm>
                    <a:off x="5089584" y="4148574"/>
                    <a:ext cx="649076" cy="198538"/>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3" name="Rectangle 82">
                    <a:extLst>
                      <a:ext uri="{FF2B5EF4-FFF2-40B4-BE49-F238E27FC236}">
                        <a16:creationId xmlns:a16="http://schemas.microsoft.com/office/drawing/2014/main" id="{3CDC8B60-CBE9-189F-173D-D6A366C12FD8}"/>
                      </a:ext>
                    </a:extLst>
                  </p:cNvPr>
                  <p:cNvSpPr/>
                  <p:nvPr/>
                </p:nvSpPr>
                <p:spPr>
                  <a:xfrm>
                    <a:off x="4714333" y="4222443"/>
                    <a:ext cx="250167" cy="198538"/>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4" name="Parallélogramme 83">
                    <a:extLst>
                      <a:ext uri="{FF2B5EF4-FFF2-40B4-BE49-F238E27FC236}">
                        <a16:creationId xmlns:a16="http://schemas.microsoft.com/office/drawing/2014/main" id="{F82B4228-A456-CBDC-0671-0E0464FD6B57}"/>
                      </a:ext>
                    </a:extLst>
                  </p:cNvPr>
                  <p:cNvSpPr/>
                  <p:nvPr/>
                </p:nvSpPr>
                <p:spPr>
                  <a:xfrm rot="16200000" flipH="1">
                    <a:off x="4888768" y="4221959"/>
                    <a:ext cx="274453" cy="127179"/>
                  </a:xfrm>
                  <a:prstGeom prst="parallelogram">
                    <a:avLst>
                      <a:gd name="adj" fmla="val 56422"/>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grpSp>
        <p:grpSp>
          <p:nvGrpSpPr>
            <p:cNvPr id="30" name="Groupe 29">
              <a:extLst>
                <a:ext uri="{FF2B5EF4-FFF2-40B4-BE49-F238E27FC236}">
                  <a16:creationId xmlns:a16="http://schemas.microsoft.com/office/drawing/2014/main" id="{86778886-A7AE-A801-4D9F-00E277EFC502}"/>
                </a:ext>
              </a:extLst>
            </p:cNvPr>
            <p:cNvGrpSpPr/>
            <p:nvPr/>
          </p:nvGrpSpPr>
          <p:grpSpPr>
            <a:xfrm>
              <a:off x="4457511" y="4815797"/>
              <a:ext cx="2428714" cy="813200"/>
              <a:chOff x="2308620" y="4218650"/>
              <a:chExt cx="2428714" cy="813200"/>
            </a:xfrm>
            <a:solidFill>
              <a:schemeClr val="tx1">
                <a:lumMod val="50000"/>
                <a:lumOff val="50000"/>
              </a:schemeClr>
            </a:solidFill>
          </p:grpSpPr>
          <p:sp>
            <p:nvSpPr>
              <p:cNvPr id="75" name="Rectangle 74">
                <a:extLst>
                  <a:ext uri="{FF2B5EF4-FFF2-40B4-BE49-F238E27FC236}">
                    <a16:creationId xmlns:a16="http://schemas.microsoft.com/office/drawing/2014/main" id="{979AED15-AA91-A5EE-EC2E-05A3B727A98C}"/>
                  </a:ext>
                </a:extLst>
              </p:cNvPr>
              <p:cNvSpPr/>
              <p:nvPr/>
            </p:nvSpPr>
            <p:spPr>
              <a:xfrm>
                <a:off x="2308620" y="4218650"/>
                <a:ext cx="2405712" cy="19847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6" name="Rectangle 75">
                <a:extLst>
                  <a:ext uri="{FF2B5EF4-FFF2-40B4-BE49-F238E27FC236}">
                    <a16:creationId xmlns:a16="http://schemas.microsoft.com/office/drawing/2014/main" id="{C9E8E7F1-4320-D4B1-06B8-6921E46C7115}"/>
                  </a:ext>
                </a:extLst>
              </p:cNvPr>
              <p:cNvSpPr/>
              <p:nvPr/>
            </p:nvSpPr>
            <p:spPr>
              <a:xfrm>
                <a:off x="2331622" y="4833375"/>
                <a:ext cx="2405712" cy="19847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1" name="Groupe 30">
              <a:extLst>
                <a:ext uri="{FF2B5EF4-FFF2-40B4-BE49-F238E27FC236}">
                  <a16:creationId xmlns:a16="http://schemas.microsoft.com/office/drawing/2014/main" id="{B284C3D4-23B2-AEB2-0388-A48B031A032B}"/>
                </a:ext>
              </a:extLst>
            </p:cNvPr>
            <p:cNvGrpSpPr/>
            <p:nvPr/>
          </p:nvGrpSpPr>
          <p:grpSpPr>
            <a:xfrm flipH="1">
              <a:off x="1120992" y="4732590"/>
              <a:ext cx="3362277" cy="963872"/>
              <a:chOff x="4714332" y="5331690"/>
              <a:chExt cx="3385279" cy="963872"/>
            </a:xfrm>
          </p:grpSpPr>
          <p:grpSp>
            <p:nvGrpSpPr>
              <p:cNvPr id="54" name="Groupe 53">
                <a:extLst>
                  <a:ext uri="{FF2B5EF4-FFF2-40B4-BE49-F238E27FC236}">
                    <a16:creationId xmlns:a16="http://schemas.microsoft.com/office/drawing/2014/main" id="{B7FFA2D3-139E-E537-09E9-82E7B633B6A0}"/>
                  </a:ext>
                </a:extLst>
              </p:cNvPr>
              <p:cNvGrpSpPr/>
              <p:nvPr/>
            </p:nvGrpSpPr>
            <p:grpSpPr>
              <a:xfrm>
                <a:off x="6398401" y="5508585"/>
                <a:ext cx="1701210" cy="610083"/>
                <a:chOff x="6393711" y="1552353"/>
                <a:chExt cx="1701210" cy="610083"/>
              </a:xfrm>
              <a:solidFill>
                <a:srgbClr val="00B050"/>
              </a:solidFill>
            </p:grpSpPr>
            <p:sp>
              <p:nvSpPr>
                <p:cNvPr id="73" name="Rectangle 72">
                  <a:extLst>
                    <a:ext uri="{FF2B5EF4-FFF2-40B4-BE49-F238E27FC236}">
                      <a16:creationId xmlns:a16="http://schemas.microsoft.com/office/drawing/2014/main" id="{11CC3C3D-5060-FC02-7482-11C6D568C07A}"/>
                    </a:ext>
                  </a:extLst>
                </p:cNvPr>
                <p:cNvSpPr/>
                <p:nvPr/>
              </p:nvSpPr>
              <p:spPr>
                <a:xfrm>
                  <a:off x="6393712" y="1552353"/>
                  <a:ext cx="1701209" cy="19847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4" name="Rectangle 73">
                  <a:extLst>
                    <a:ext uri="{FF2B5EF4-FFF2-40B4-BE49-F238E27FC236}">
                      <a16:creationId xmlns:a16="http://schemas.microsoft.com/office/drawing/2014/main" id="{3EE5AD94-B7FA-FAD9-B7AA-CDDA5A1AE1B3}"/>
                    </a:ext>
                  </a:extLst>
                </p:cNvPr>
                <p:cNvSpPr/>
                <p:nvPr/>
              </p:nvSpPr>
              <p:spPr>
                <a:xfrm>
                  <a:off x="6393711" y="1963961"/>
                  <a:ext cx="1701209" cy="19847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55" name="Groupe 54">
                <a:extLst>
                  <a:ext uri="{FF2B5EF4-FFF2-40B4-BE49-F238E27FC236}">
                    <a16:creationId xmlns:a16="http://schemas.microsoft.com/office/drawing/2014/main" id="{54383F92-EB3A-8B42-CA4E-E4F3F95C575F}"/>
                  </a:ext>
                </a:extLst>
              </p:cNvPr>
              <p:cNvGrpSpPr/>
              <p:nvPr/>
            </p:nvGrpSpPr>
            <p:grpSpPr>
              <a:xfrm>
                <a:off x="5738660" y="5331692"/>
                <a:ext cx="659741" cy="963870"/>
                <a:chOff x="5738661" y="4148324"/>
                <a:chExt cx="659741" cy="963870"/>
              </a:xfrm>
            </p:grpSpPr>
            <p:grpSp>
              <p:nvGrpSpPr>
                <p:cNvPr id="65" name="Groupe 64">
                  <a:extLst>
                    <a:ext uri="{FF2B5EF4-FFF2-40B4-BE49-F238E27FC236}">
                      <a16:creationId xmlns:a16="http://schemas.microsoft.com/office/drawing/2014/main" id="{18E5994F-EDB2-23C6-AC85-32D6CB9AB988}"/>
                    </a:ext>
                  </a:extLst>
                </p:cNvPr>
                <p:cNvGrpSpPr/>
                <p:nvPr/>
              </p:nvGrpSpPr>
              <p:grpSpPr>
                <a:xfrm>
                  <a:off x="5738661" y="4148324"/>
                  <a:ext cx="659741" cy="375431"/>
                  <a:chOff x="5738661" y="3303497"/>
                  <a:chExt cx="659741" cy="375431"/>
                </a:xfrm>
              </p:grpSpPr>
              <p:sp>
                <p:nvSpPr>
                  <p:cNvPr id="70" name="Rectangle 69">
                    <a:extLst>
                      <a:ext uri="{FF2B5EF4-FFF2-40B4-BE49-F238E27FC236}">
                        <a16:creationId xmlns:a16="http://schemas.microsoft.com/office/drawing/2014/main" id="{0F2DAFDA-E8FC-BEA8-B48B-679CE5D86282}"/>
                      </a:ext>
                    </a:extLst>
                  </p:cNvPr>
                  <p:cNvSpPr/>
                  <p:nvPr/>
                </p:nvSpPr>
                <p:spPr>
                  <a:xfrm>
                    <a:off x="5738661" y="3304006"/>
                    <a:ext cx="202721" cy="19802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1" name="Rectangle 70">
                    <a:extLst>
                      <a:ext uri="{FF2B5EF4-FFF2-40B4-BE49-F238E27FC236}">
                        <a16:creationId xmlns:a16="http://schemas.microsoft.com/office/drawing/2014/main" id="{81A9DA11-7EF3-4163-9A09-BF593506E36E}"/>
                      </a:ext>
                    </a:extLst>
                  </p:cNvPr>
                  <p:cNvSpPr/>
                  <p:nvPr/>
                </p:nvSpPr>
                <p:spPr>
                  <a:xfrm>
                    <a:off x="6252715" y="3480390"/>
                    <a:ext cx="145687" cy="198538"/>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2" name="Parallélogramme 71">
                    <a:extLst>
                      <a:ext uri="{FF2B5EF4-FFF2-40B4-BE49-F238E27FC236}">
                        <a16:creationId xmlns:a16="http://schemas.microsoft.com/office/drawing/2014/main" id="{F874BD64-7CC3-7910-BB69-BC94BA5B9DF0}"/>
                      </a:ext>
                    </a:extLst>
                  </p:cNvPr>
                  <p:cNvSpPr/>
                  <p:nvPr/>
                </p:nvSpPr>
                <p:spPr>
                  <a:xfrm rot="5400000" flipH="1" flipV="1">
                    <a:off x="5910414" y="3334466"/>
                    <a:ext cx="375368" cy="313429"/>
                  </a:xfrm>
                  <a:prstGeom prst="parallelogram">
                    <a:avLst>
                      <a:gd name="adj" fmla="val 56422"/>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66" name="Groupe 65">
                  <a:extLst>
                    <a:ext uri="{FF2B5EF4-FFF2-40B4-BE49-F238E27FC236}">
                      <a16:creationId xmlns:a16="http://schemas.microsoft.com/office/drawing/2014/main" id="{9577E5C1-E114-9354-C26B-10A0F6DE8A03}"/>
                    </a:ext>
                  </a:extLst>
                </p:cNvPr>
                <p:cNvGrpSpPr/>
                <p:nvPr/>
              </p:nvGrpSpPr>
              <p:grpSpPr>
                <a:xfrm flipV="1">
                  <a:off x="5738661" y="4736825"/>
                  <a:ext cx="659741" cy="375369"/>
                  <a:chOff x="5738661" y="3303497"/>
                  <a:chExt cx="659741" cy="375431"/>
                </a:xfrm>
              </p:grpSpPr>
              <p:sp>
                <p:nvSpPr>
                  <p:cNvPr id="67" name="Rectangle 66">
                    <a:extLst>
                      <a:ext uri="{FF2B5EF4-FFF2-40B4-BE49-F238E27FC236}">
                        <a16:creationId xmlns:a16="http://schemas.microsoft.com/office/drawing/2014/main" id="{BB636B13-44FB-05E3-51F7-23EE4B27D5F1}"/>
                      </a:ext>
                    </a:extLst>
                  </p:cNvPr>
                  <p:cNvSpPr/>
                  <p:nvPr/>
                </p:nvSpPr>
                <p:spPr>
                  <a:xfrm>
                    <a:off x="5738661" y="3304006"/>
                    <a:ext cx="202721" cy="198020"/>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8" name="Rectangle 67">
                    <a:extLst>
                      <a:ext uri="{FF2B5EF4-FFF2-40B4-BE49-F238E27FC236}">
                        <a16:creationId xmlns:a16="http://schemas.microsoft.com/office/drawing/2014/main" id="{2A7B0FB4-EEA3-2023-5877-586413282D90}"/>
                      </a:ext>
                    </a:extLst>
                  </p:cNvPr>
                  <p:cNvSpPr/>
                  <p:nvPr/>
                </p:nvSpPr>
                <p:spPr>
                  <a:xfrm>
                    <a:off x="6252715" y="3480390"/>
                    <a:ext cx="145687" cy="198538"/>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9" name="Parallélogramme 68">
                    <a:extLst>
                      <a:ext uri="{FF2B5EF4-FFF2-40B4-BE49-F238E27FC236}">
                        <a16:creationId xmlns:a16="http://schemas.microsoft.com/office/drawing/2014/main" id="{8DDEF1A1-1E31-BEA0-22F7-8C4C4A135725}"/>
                      </a:ext>
                    </a:extLst>
                  </p:cNvPr>
                  <p:cNvSpPr/>
                  <p:nvPr/>
                </p:nvSpPr>
                <p:spPr>
                  <a:xfrm rot="5400000" flipH="1" flipV="1">
                    <a:off x="5910414" y="3334466"/>
                    <a:ext cx="375368" cy="313429"/>
                  </a:xfrm>
                  <a:prstGeom prst="parallelogram">
                    <a:avLst>
                      <a:gd name="adj" fmla="val 56422"/>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grpSp>
            <p:nvGrpSpPr>
              <p:cNvPr id="56" name="Groupe 55">
                <a:extLst>
                  <a:ext uri="{FF2B5EF4-FFF2-40B4-BE49-F238E27FC236}">
                    <a16:creationId xmlns:a16="http://schemas.microsoft.com/office/drawing/2014/main" id="{F0A44B7F-2B48-2F90-7B52-7397F6E2E988}"/>
                  </a:ext>
                </a:extLst>
              </p:cNvPr>
              <p:cNvGrpSpPr/>
              <p:nvPr/>
            </p:nvGrpSpPr>
            <p:grpSpPr>
              <a:xfrm>
                <a:off x="4714332" y="5331690"/>
                <a:ext cx="1024327" cy="963363"/>
                <a:chOff x="4714333" y="4148322"/>
                <a:chExt cx="1024327" cy="963363"/>
              </a:xfrm>
            </p:grpSpPr>
            <p:grpSp>
              <p:nvGrpSpPr>
                <p:cNvPr id="57" name="Groupe 56">
                  <a:extLst>
                    <a:ext uri="{FF2B5EF4-FFF2-40B4-BE49-F238E27FC236}">
                      <a16:creationId xmlns:a16="http://schemas.microsoft.com/office/drawing/2014/main" id="{E261D3D1-5DCE-319F-536C-72784BC5E11C}"/>
                    </a:ext>
                  </a:extLst>
                </p:cNvPr>
                <p:cNvGrpSpPr/>
                <p:nvPr/>
              </p:nvGrpSpPr>
              <p:grpSpPr>
                <a:xfrm>
                  <a:off x="4714333" y="4148322"/>
                  <a:ext cx="1024327" cy="274453"/>
                  <a:chOff x="4714333" y="4148322"/>
                  <a:chExt cx="1024327" cy="274453"/>
                </a:xfrm>
              </p:grpSpPr>
              <p:sp>
                <p:nvSpPr>
                  <p:cNvPr id="62" name="Rectangle 61">
                    <a:extLst>
                      <a:ext uri="{FF2B5EF4-FFF2-40B4-BE49-F238E27FC236}">
                        <a16:creationId xmlns:a16="http://schemas.microsoft.com/office/drawing/2014/main" id="{72A7CCDA-D1B9-448F-FF5A-2820704ED02F}"/>
                      </a:ext>
                    </a:extLst>
                  </p:cNvPr>
                  <p:cNvSpPr/>
                  <p:nvPr/>
                </p:nvSpPr>
                <p:spPr>
                  <a:xfrm>
                    <a:off x="5089584" y="4148574"/>
                    <a:ext cx="649076" cy="198538"/>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3" name="Rectangle 62">
                    <a:extLst>
                      <a:ext uri="{FF2B5EF4-FFF2-40B4-BE49-F238E27FC236}">
                        <a16:creationId xmlns:a16="http://schemas.microsoft.com/office/drawing/2014/main" id="{1DCFA98C-6E7C-8533-E031-A49500340C5E}"/>
                      </a:ext>
                    </a:extLst>
                  </p:cNvPr>
                  <p:cNvSpPr/>
                  <p:nvPr/>
                </p:nvSpPr>
                <p:spPr>
                  <a:xfrm>
                    <a:off x="4714333" y="4222443"/>
                    <a:ext cx="250167" cy="198538"/>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4" name="Parallélogramme 63">
                    <a:extLst>
                      <a:ext uri="{FF2B5EF4-FFF2-40B4-BE49-F238E27FC236}">
                        <a16:creationId xmlns:a16="http://schemas.microsoft.com/office/drawing/2014/main" id="{4FB628A3-B0AA-BF6B-DA39-EA64887E738A}"/>
                      </a:ext>
                    </a:extLst>
                  </p:cNvPr>
                  <p:cNvSpPr/>
                  <p:nvPr/>
                </p:nvSpPr>
                <p:spPr>
                  <a:xfrm rot="16200000" flipH="1">
                    <a:off x="4888768" y="4221959"/>
                    <a:ext cx="274453" cy="127179"/>
                  </a:xfrm>
                  <a:prstGeom prst="parallelogram">
                    <a:avLst>
                      <a:gd name="adj" fmla="val 56422"/>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58" name="Groupe 57">
                  <a:extLst>
                    <a:ext uri="{FF2B5EF4-FFF2-40B4-BE49-F238E27FC236}">
                      <a16:creationId xmlns:a16="http://schemas.microsoft.com/office/drawing/2014/main" id="{E9D1FC4A-9CEB-2A0A-089D-911BDAEE618B}"/>
                    </a:ext>
                  </a:extLst>
                </p:cNvPr>
                <p:cNvGrpSpPr/>
                <p:nvPr/>
              </p:nvGrpSpPr>
              <p:grpSpPr>
                <a:xfrm flipV="1">
                  <a:off x="4714333" y="4837231"/>
                  <a:ext cx="1024327" cy="274454"/>
                  <a:chOff x="4714333" y="4148322"/>
                  <a:chExt cx="1024327" cy="274453"/>
                </a:xfrm>
              </p:grpSpPr>
              <p:sp>
                <p:nvSpPr>
                  <p:cNvPr id="59" name="Rectangle 58">
                    <a:extLst>
                      <a:ext uri="{FF2B5EF4-FFF2-40B4-BE49-F238E27FC236}">
                        <a16:creationId xmlns:a16="http://schemas.microsoft.com/office/drawing/2014/main" id="{9433961B-D76F-E56D-2D22-4FB23290665B}"/>
                      </a:ext>
                    </a:extLst>
                  </p:cNvPr>
                  <p:cNvSpPr/>
                  <p:nvPr/>
                </p:nvSpPr>
                <p:spPr>
                  <a:xfrm>
                    <a:off x="5089584" y="4148574"/>
                    <a:ext cx="649076" cy="198538"/>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0" name="Rectangle 59">
                    <a:extLst>
                      <a:ext uri="{FF2B5EF4-FFF2-40B4-BE49-F238E27FC236}">
                        <a16:creationId xmlns:a16="http://schemas.microsoft.com/office/drawing/2014/main" id="{D8778DEC-BD46-3573-9679-4354AD627FDD}"/>
                      </a:ext>
                    </a:extLst>
                  </p:cNvPr>
                  <p:cNvSpPr/>
                  <p:nvPr/>
                </p:nvSpPr>
                <p:spPr>
                  <a:xfrm>
                    <a:off x="4714333" y="4222443"/>
                    <a:ext cx="250167" cy="198538"/>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1" name="Parallélogramme 60">
                    <a:extLst>
                      <a:ext uri="{FF2B5EF4-FFF2-40B4-BE49-F238E27FC236}">
                        <a16:creationId xmlns:a16="http://schemas.microsoft.com/office/drawing/2014/main" id="{6F010CEB-EC24-DFEC-F9B9-84F01F8BFE96}"/>
                      </a:ext>
                    </a:extLst>
                  </p:cNvPr>
                  <p:cNvSpPr/>
                  <p:nvPr/>
                </p:nvSpPr>
                <p:spPr>
                  <a:xfrm rot="16200000" flipH="1">
                    <a:off x="4888768" y="4221959"/>
                    <a:ext cx="274453" cy="127179"/>
                  </a:xfrm>
                  <a:prstGeom prst="parallelogram">
                    <a:avLst>
                      <a:gd name="adj" fmla="val 56422"/>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grpSp>
        <p:grpSp>
          <p:nvGrpSpPr>
            <p:cNvPr id="32" name="Groupe 31">
              <a:extLst>
                <a:ext uri="{FF2B5EF4-FFF2-40B4-BE49-F238E27FC236}">
                  <a16:creationId xmlns:a16="http://schemas.microsoft.com/office/drawing/2014/main" id="{00A96E4B-5D0E-0EA4-C8E3-0EA33010EAD7}"/>
                </a:ext>
              </a:extLst>
            </p:cNvPr>
            <p:cNvGrpSpPr/>
            <p:nvPr/>
          </p:nvGrpSpPr>
          <p:grpSpPr>
            <a:xfrm>
              <a:off x="2807551" y="4928650"/>
              <a:ext cx="667672" cy="568914"/>
              <a:chOff x="2807551" y="4928650"/>
              <a:chExt cx="667672" cy="568914"/>
            </a:xfrm>
          </p:grpSpPr>
          <p:grpSp>
            <p:nvGrpSpPr>
              <p:cNvPr id="44" name="Groupe 43">
                <a:extLst>
                  <a:ext uri="{FF2B5EF4-FFF2-40B4-BE49-F238E27FC236}">
                    <a16:creationId xmlns:a16="http://schemas.microsoft.com/office/drawing/2014/main" id="{21BC63EE-2DF6-9ED6-7090-F19E13DF3B87}"/>
                  </a:ext>
                </a:extLst>
              </p:cNvPr>
              <p:cNvGrpSpPr/>
              <p:nvPr/>
            </p:nvGrpSpPr>
            <p:grpSpPr>
              <a:xfrm flipV="1">
                <a:off x="2807551" y="4928650"/>
                <a:ext cx="655258" cy="384378"/>
                <a:chOff x="1225683" y="4058603"/>
                <a:chExt cx="655258" cy="375370"/>
              </a:xfrm>
              <a:solidFill>
                <a:schemeClr val="bg1"/>
              </a:solidFill>
            </p:grpSpPr>
            <p:sp>
              <p:nvSpPr>
                <p:cNvPr id="51" name="Rectangle 50">
                  <a:extLst>
                    <a:ext uri="{FF2B5EF4-FFF2-40B4-BE49-F238E27FC236}">
                      <a16:creationId xmlns:a16="http://schemas.microsoft.com/office/drawing/2014/main" id="{36E67ED4-78B8-B7F6-94D8-652EACAA4ACA}"/>
                    </a:ext>
                  </a:extLst>
                </p:cNvPr>
                <p:cNvSpPr/>
                <p:nvPr/>
              </p:nvSpPr>
              <p:spPr>
                <a:xfrm flipH="1" flipV="1">
                  <a:off x="1679598" y="4235476"/>
                  <a:ext cx="201343" cy="197987"/>
                </a:xfrm>
                <a:prstGeom prst="rect">
                  <a:avLst/>
                </a:prstGeom>
                <a:solidFill>
                  <a:srgbClr val="CDF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 name="Rectangle 51">
                  <a:extLst>
                    <a:ext uri="{FF2B5EF4-FFF2-40B4-BE49-F238E27FC236}">
                      <a16:creationId xmlns:a16="http://schemas.microsoft.com/office/drawing/2014/main" id="{A0203386-5E4A-3536-8507-1B5B4E01D957}"/>
                    </a:ext>
                  </a:extLst>
                </p:cNvPr>
                <p:cNvSpPr/>
                <p:nvPr/>
              </p:nvSpPr>
              <p:spPr>
                <a:xfrm flipH="1" flipV="1">
                  <a:off x="1225683" y="4058603"/>
                  <a:ext cx="144697" cy="19850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 name="Parallélogramme 52">
                  <a:extLst>
                    <a:ext uri="{FF2B5EF4-FFF2-40B4-BE49-F238E27FC236}">
                      <a16:creationId xmlns:a16="http://schemas.microsoft.com/office/drawing/2014/main" id="{83FCA30A-BABA-401F-43A0-4229B28C7057}"/>
                    </a:ext>
                  </a:extLst>
                </p:cNvPr>
                <p:cNvSpPr/>
                <p:nvPr/>
              </p:nvSpPr>
              <p:spPr>
                <a:xfrm rot="5400000">
                  <a:off x="1336293" y="4090670"/>
                  <a:ext cx="375306" cy="311299"/>
                </a:xfrm>
                <a:prstGeom prst="parallelogram">
                  <a:avLst>
                    <a:gd name="adj" fmla="val 56422"/>
                  </a:avLst>
                </a:prstGeom>
                <a:solidFill>
                  <a:srgbClr val="C4FA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45" name="Groupe 44">
                <a:extLst>
                  <a:ext uri="{FF2B5EF4-FFF2-40B4-BE49-F238E27FC236}">
                    <a16:creationId xmlns:a16="http://schemas.microsoft.com/office/drawing/2014/main" id="{2A743516-C803-54FF-A3C9-18E411EF10BB}"/>
                  </a:ext>
                </a:extLst>
              </p:cNvPr>
              <p:cNvGrpSpPr/>
              <p:nvPr/>
            </p:nvGrpSpPr>
            <p:grpSpPr>
              <a:xfrm>
                <a:off x="2819965" y="5107960"/>
                <a:ext cx="655258" cy="389604"/>
                <a:chOff x="2819965" y="5107960"/>
                <a:chExt cx="655258" cy="389604"/>
              </a:xfrm>
            </p:grpSpPr>
            <p:grpSp>
              <p:nvGrpSpPr>
                <p:cNvPr id="46" name="Groupe 45">
                  <a:extLst>
                    <a:ext uri="{FF2B5EF4-FFF2-40B4-BE49-F238E27FC236}">
                      <a16:creationId xmlns:a16="http://schemas.microsoft.com/office/drawing/2014/main" id="{C1DDE445-EF41-D377-379B-6149CE3D80C7}"/>
                    </a:ext>
                  </a:extLst>
                </p:cNvPr>
                <p:cNvGrpSpPr/>
                <p:nvPr/>
              </p:nvGrpSpPr>
              <p:grpSpPr>
                <a:xfrm>
                  <a:off x="2819965" y="5122257"/>
                  <a:ext cx="655258" cy="375307"/>
                  <a:chOff x="1225683" y="4058603"/>
                  <a:chExt cx="655258" cy="375370"/>
                </a:xfrm>
                <a:solidFill>
                  <a:schemeClr val="bg1"/>
                </a:solidFill>
              </p:grpSpPr>
              <p:sp>
                <p:nvSpPr>
                  <p:cNvPr id="48" name="Rectangle 47">
                    <a:extLst>
                      <a:ext uri="{FF2B5EF4-FFF2-40B4-BE49-F238E27FC236}">
                        <a16:creationId xmlns:a16="http://schemas.microsoft.com/office/drawing/2014/main" id="{23F98B74-2CFB-D436-0E3E-39C6125B18B0}"/>
                      </a:ext>
                    </a:extLst>
                  </p:cNvPr>
                  <p:cNvSpPr/>
                  <p:nvPr/>
                </p:nvSpPr>
                <p:spPr>
                  <a:xfrm flipH="1" flipV="1">
                    <a:off x="1679598" y="4235476"/>
                    <a:ext cx="201343" cy="197987"/>
                  </a:xfrm>
                  <a:prstGeom prst="rect">
                    <a:avLst/>
                  </a:prstGeom>
                  <a:solidFill>
                    <a:srgbClr val="CDF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Rectangle 48">
                    <a:extLst>
                      <a:ext uri="{FF2B5EF4-FFF2-40B4-BE49-F238E27FC236}">
                        <a16:creationId xmlns:a16="http://schemas.microsoft.com/office/drawing/2014/main" id="{163AA048-064D-3AC6-EEF4-3B2E55756F81}"/>
                      </a:ext>
                    </a:extLst>
                  </p:cNvPr>
                  <p:cNvSpPr/>
                  <p:nvPr/>
                </p:nvSpPr>
                <p:spPr>
                  <a:xfrm flipH="1" flipV="1">
                    <a:off x="1225683" y="4058603"/>
                    <a:ext cx="144697" cy="198505"/>
                  </a:xfrm>
                  <a:prstGeom prst="rect">
                    <a:avLst/>
                  </a:prstGeom>
                  <a:solidFill>
                    <a:srgbClr val="CDF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0" name="Parallélogramme 49">
                    <a:extLst>
                      <a:ext uri="{FF2B5EF4-FFF2-40B4-BE49-F238E27FC236}">
                        <a16:creationId xmlns:a16="http://schemas.microsoft.com/office/drawing/2014/main" id="{C9392294-036C-847F-961F-4A7509F8EF59}"/>
                      </a:ext>
                    </a:extLst>
                  </p:cNvPr>
                  <p:cNvSpPr/>
                  <p:nvPr/>
                </p:nvSpPr>
                <p:spPr>
                  <a:xfrm rot="5400000">
                    <a:off x="1336293" y="4090670"/>
                    <a:ext cx="375306" cy="311299"/>
                  </a:xfrm>
                  <a:prstGeom prst="parallelogram">
                    <a:avLst>
                      <a:gd name="adj" fmla="val 56422"/>
                    </a:avLst>
                  </a:prstGeom>
                  <a:solidFill>
                    <a:srgbClr val="CDF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47" name="Rectangle 46">
                  <a:extLst>
                    <a:ext uri="{FF2B5EF4-FFF2-40B4-BE49-F238E27FC236}">
                      <a16:creationId xmlns:a16="http://schemas.microsoft.com/office/drawing/2014/main" id="{CF2BF33F-F5B3-E7C8-732A-8FA427E3008F}"/>
                    </a:ext>
                  </a:extLst>
                </p:cNvPr>
                <p:cNvSpPr/>
                <p:nvPr/>
              </p:nvSpPr>
              <p:spPr>
                <a:xfrm>
                  <a:off x="3105814" y="5107960"/>
                  <a:ext cx="369409" cy="226012"/>
                </a:xfrm>
                <a:prstGeom prst="rect">
                  <a:avLst/>
                </a:prstGeom>
                <a:solidFill>
                  <a:srgbClr val="CDF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grpSp>
          <p:nvGrpSpPr>
            <p:cNvPr id="33" name="Groupe 32">
              <a:extLst>
                <a:ext uri="{FF2B5EF4-FFF2-40B4-BE49-F238E27FC236}">
                  <a16:creationId xmlns:a16="http://schemas.microsoft.com/office/drawing/2014/main" id="{F9312893-8E87-CA00-43EB-DE71ADB89541}"/>
                </a:ext>
              </a:extLst>
            </p:cNvPr>
            <p:cNvGrpSpPr/>
            <p:nvPr/>
          </p:nvGrpSpPr>
          <p:grpSpPr>
            <a:xfrm flipH="1">
              <a:off x="7897714" y="4939895"/>
              <a:ext cx="682563" cy="568914"/>
              <a:chOff x="2773648" y="4928650"/>
              <a:chExt cx="701575" cy="568914"/>
            </a:xfrm>
          </p:grpSpPr>
          <p:grpSp>
            <p:nvGrpSpPr>
              <p:cNvPr id="34" name="Groupe 33">
                <a:extLst>
                  <a:ext uri="{FF2B5EF4-FFF2-40B4-BE49-F238E27FC236}">
                    <a16:creationId xmlns:a16="http://schemas.microsoft.com/office/drawing/2014/main" id="{9E5AC82E-644E-A438-8E71-0FA2DC1B6B3E}"/>
                  </a:ext>
                </a:extLst>
              </p:cNvPr>
              <p:cNvGrpSpPr/>
              <p:nvPr/>
            </p:nvGrpSpPr>
            <p:grpSpPr>
              <a:xfrm flipV="1">
                <a:off x="2807551" y="4928650"/>
                <a:ext cx="655258" cy="384378"/>
                <a:chOff x="1225683" y="4058603"/>
                <a:chExt cx="655258" cy="375370"/>
              </a:xfrm>
              <a:solidFill>
                <a:schemeClr val="bg1"/>
              </a:solidFill>
            </p:grpSpPr>
            <p:sp>
              <p:nvSpPr>
                <p:cNvPr id="41" name="Rectangle 40">
                  <a:extLst>
                    <a:ext uri="{FF2B5EF4-FFF2-40B4-BE49-F238E27FC236}">
                      <a16:creationId xmlns:a16="http://schemas.microsoft.com/office/drawing/2014/main" id="{F612A82E-EFB5-F858-592E-01B3A12A5727}"/>
                    </a:ext>
                  </a:extLst>
                </p:cNvPr>
                <p:cNvSpPr/>
                <p:nvPr/>
              </p:nvSpPr>
              <p:spPr>
                <a:xfrm flipH="1" flipV="1">
                  <a:off x="1679598" y="4235476"/>
                  <a:ext cx="201343" cy="197987"/>
                </a:xfrm>
                <a:prstGeom prst="rect">
                  <a:avLst/>
                </a:prstGeom>
                <a:solidFill>
                  <a:srgbClr val="CDF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Rectangle 41">
                  <a:extLst>
                    <a:ext uri="{FF2B5EF4-FFF2-40B4-BE49-F238E27FC236}">
                      <a16:creationId xmlns:a16="http://schemas.microsoft.com/office/drawing/2014/main" id="{B2287372-E591-BEE7-627F-2C3DDEE1A14C}"/>
                    </a:ext>
                  </a:extLst>
                </p:cNvPr>
                <p:cNvSpPr/>
                <p:nvPr/>
              </p:nvSpPr>
              <p:spPr>
                <a:xfrm flipH="1" flipV="1">
                  <a:off x="1225683" y="4058603"/>
                  <a:ext cx="144697" cy="19850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Parallélogramme 42">
                  <a:extLst>
                    <a:ext uri="{FF2B5EF4-FFF2-40B4-BE49-F238E27FC236}">
                      <a16:creationId xmlns:a16="http://schemas.microsoft.com/office/drawing/2014/main" id="{D53D76BE-FFFB-BCFC-A0AF-BB59B679DCC9}"/>
                    </a:ext>
                  </a:extLst>
                </p:cNvPr>
                <p:cNvSpPr/>
                <p:nvPr/>
              </p:nvSpPr>
              <p:spPr>
                <a:xfrm rot="5400000">
                  <a:off x="1336293" y="4090670"/>
                  <a:ext cx="375306" cy="311299"/>
                </a:xfrm>
                <a:prstGeom prst="parallelogram">
                  <a:avLst>
                    <a:gd name="adj" fmla="val 56422"/>
                  </a:avLst>
                </a:prstGeom>
                <a:solidFill>
                  <a:srgbClr val="CDF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5" name="Groupe 34">
                <a:extLst>
                  <a:ext uri="{FF2B5EF4-FFF2-40B4-BE49-F238E27FC236}">
                    <a16:creationId xmlns:a16="http://schemas.microsoft.com/office/drawing/2014/main" id="{23FD7FC0-90AA-07A1-14A7-1B05BEEFF89F}"/>
                  </a:ext>
                </a:extLst>
              </p:cNvPr>
              <p:cNvGrpSpPr/>
              <p:nvPr/>
            </p:nvGrpSpPr>
            <p:grpSpPr>
              <a:xfrm>
                <a:off x="2773648" y="5107960"/>
                <a:ext cx="701575" cy="389604"/>
                <a:chOff x="2773648" y="5107960"/>
                <a:chExt cx="701575" cy="389604"/>
              </a:xfrm>
            </p:grpSpPr>
            <p:grpSp>
              <p:nvGrpSpPr>
                <p:cNvPr id="36" name="Groupe 35">
                  <a:extLst>
                    <a:ext uri="{FF2B5EF4-FFF2-40B4-BE49-F238E27FC236}">
                      <a16:creationId xmlns:a16="http://schemas.microsoft.com/office/drawing/2014/main" id="{9248D1E2-57B4-AC4D-3EFB-0EF26819E0BA}"/>
                    </a:ext>
                  </a:extLst>
                </p:cNvPr>
                <p:cNvGrpSpPr/>
                <p:nvPr/>
              </p:nvGrpSpPr>
              <p:grpSpPr>
                <a:xfrm>
                  <a:off x="2773648" y="5122257"/>
                  <a:ext cx="701575" cy="375307"/>
                  <a:chOff x="1179366" y="4058603"/>
                  <a:chExt cx="701575" cy="375370"/>
                </a:xfrm>
                <a:solidFill>
                  <a:schemeClr val="bg1"/>
                </a:solidFill>
              </p:grpSpPr>
              <p:sp>
                <p:nvSpPr>
                  <p:cNvPr id="38" name="Rectangle 37">
                    <a:extLst>
                      <a:ext uri="{FF2B5EF4-FFF2-40B4-BE49-F238E27FC236}">
                        <a16:creationId xmlns:a16="http://schemas.microsoft.com/office/drawing/2014/main" id="{CC1C9265-CAB9-6111-1B74-25943401D0D5}"/>
                      </a:ext>
                    </a:extLst>
                  </p:cNvPr>
                  <p:cNvSpPr/>
                  <p:nvPr/>
                </p:nvSpPr>
                <p:spPr>
                  <a:xfrm flipH="1" flipV="1">
                    <a:off x="1679598" y="4235476"/>
                    <a:ext cx="201343" cy="197987"/>
                  </a:xfrm>
                  <a:prstGeom prst="rect">
                    <a:avLst/>
                  </a:prstGeom>
                  <a:solidFill>
                    <a:srgbClr val="CDF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Rectangle 38">
                    <a:extLst>
                      <a:ext uri="{FF2B5EF4-FFF2-40B4-BE49-F238E27FC236}">
                        <a16:creationId xmlns:a16="http://schemas.microsoft.com/office/drawing/2014/main" id="{06054A79-9310-BAC8-C2F6-010B92029851}"/>
                      </a:ext>
                    </a:extLst>
                  </p:cNvPr>
                  <p:cNvSpPr/>
                  <p:nvPr/>
                </p:nvSpPr>
                <p:spPr>
                  <a:xfrm flipH="1" flipV="1">
                    <a:off x="1179366" y="4058603"/>
                    <a:ext cx="191014" cy="198505"/>
                  </a:xfrm>
                  <a:prstGeom prst="rect">
                    <a:avLst/>
                  </a:prstGeom>
                  <a:solidFill>
                    <a:srgbClr val="CDF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Parallélogramme 39">
                    <a:extLst>
                      <a:ext uri="{FF2B5EF4-FFF2-40B4-BE49-F238E27FC236}">
                        <a16:creationId xmlns:a16="http://schemas.microsoft.com/office/drawing/2014/main" id="{6B5AC3A9-AE6C-1F26-0AF7-0A9CCE93505E}"/>
                      </a:ext>
                    </a:extLst>
                  </p:cNvPr>
                  <p:cNvSpPr/>
                  <p:nvPr/>
                </p:nvSpPr>
                <p:spPr>
                  <a:xfrm rot="5400000">
                    <a:off x="1336293" y="4090670"/>
                    <a:ext cx="375306" cy="311299"/>
                  </a:xfrm>
                  <a:prstGeom prst="parallelogram">
                    <a:avLst>
                      <a:gd name="adj" fmla="val 56422"/>
                    </a:avLst>
                  </a:prstGeom>
                  <a:solidFill>
                    <a:srgbClr val="CDF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7" name="Rectangle 36">
                  <a:extLst>
                    <a:ext uri="{FF2B5EF4-FFF2-40B4-BE49-F238E27FC236}">
                      <a16:creationId xmlns:a16="http://schemas.microsoft.com/office/drawing/2014/main" id="{5AE6F7B6-18E8-38AF-E6FB-B81752B9062C}"/>
                    </a:ext>
                  </a:extLst>
                </p:cNvPr>
                <p:cNvSpPr/>
                <p:nvPr/>
              </p:nvSpPr>
              <p:spPr>
                <a:xfrm>
                  <a:off x="3105814" y="5107960"/>
                  <a:ext cx="369409" cy="226012"/>
                </a:xfrm>
                <a:prstGeom prst="rect">
                  <a:avLst/>
                </a:prstGeom>
                <a:solidFill>
                  <a:srgbClr val="CDF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grpSp>
      <p:sp>
        <p:nvSpPr>
          <p:cNvPr id="98" name="Rectangle 97">
            <a:extLst>
              <a:ext uri="{FF2B5EF4-FFF2-40B4-BE49-F238E27FC236}">
                <a16:creationId xmlns:a16="http://schemas.microsoft.com/office/drawing/2014/main" id="{193EA2BA-7576-2036-6063-665AE101129F}"/>
              </a:ext>
            </a:extLst>
          </p:cNvPr>
          <p:cNvSpPr/>
          <p:nvPr/>
        </p:nvSpPr>
        <p:spPr>
          <a:xfrm>
            <a:off x="-35678" y="963260"/>
            <a:ext cx="7426301" cy="3976255"/>
          </a:xfrm>
          <a:prstGeom prst="rect">
            <a:avLst/>
          </a:prstGeom>
          <a:noFill/>
          <a:ln w="476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9" name="ZoneTexte 98">
            <a:extLst>
              <a:ext uri="{FF2B5EF4-FFF2-40B4-BE49-F238E27FC236}">
                <a16:creationId xmlns:a16="http://schemas.microsoft.com/office/drawing/2014/main" id="{18347C30-4700-2408-01C9-831454EDD763}"/>
              </a:ext>
            </a:extLst>
          </p:cNvPr>
          <p:cNvSpPr txBox="1"/>
          <p:nvPr/>
        </p:nvSpPr>
        <p:spPr>
          <a:xfrm>
            <a:off x="-26488" y="4484967"/>
            <a:ext cx="1988045" cy="369332"/>
          </a:xfrm>
          <a:prstGeom prst="rect">
            <a:avLst/>
          </a:prstGeom>
          <a:noFill/>
        </p:spPr>
        <p:txBody>
          <a:bodyPr wrap="none" rtlCol="0">
            <a:spAutoFit/>
          </a:bodyPr>
          <a:lstStyle/>
          <a:p>
            <a:r>
              <a:rPr lang="fr-FR" dirty="0"/>
              <a:t>Unité fonctionnelle</a:t>
            </a:r>
          </a:p>
        </p:txBody>
      </p:sp>
      <p:sp>
        <p:nvSpPr>
          <p:cNvPr id="100" name="Ellipse 99">
            <a:extLst>
              <a:ext uri="{FF2B5EF4-FFF2-40B4-BE49-F238E27FC236}">
                <a16:creationId xmlns:a16="http://schemas.microsoft.com/office/drawing/2014/main" id="{27A577AA-48A8-3B35-C998-888D53FE2FD7}"/>
              </a:ext>
            </a:extLst>
          </p:cNvPr>
          <p:cNvSpPr/>
          <p:nvPr/>
        </p:nvSpPr>
        <p:spPr>
          <a:xfrm>
            <a:off x="7390119" y="2034629"/>
            <a:ext cx="1753881" cy="1872799"/>
          </a:xfrm>
          <a:prstGeom prst="ellipse">
            <a:avLst/>
          </a:prstGeom>
          <a:noFill/>
          <a:ln w="508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1" name="ZoneTexte 100">
            <a:extLst>
              <a:ext uri="{FF2B5EF4-FFF2-40B4-BE49-F238E27FC236}">
                <a16:creationId xmlns:a16="http://schemas.microsoft.com/office/drawing/2014/main" id="{5D1C2037-8961-D27E-4C6E-F73B30B087C2}"/>
              </a:ext>
            </a:extLst>
          </p:cNvPr>
          <p:cNvSpPr txBox="1"/>
          <p:nvPr/>
        </p:nvSpPr>
        <p:spPr>
          <a:xfrm>
            <a:off x="596485" y="2146185"/>
            <a:ext cx="311300" cy="461665"/>
          </a:xfrm>
          <a:prstGeom prst="rect">
            <a:avLst/>
          </a:prstGeom>
          <a:noFill/>
        </p:spPr>
        <p:txBody>
          <a:bodyPr wrap="square" rtlCol="0">
            <a:spAutoFit/>
          </a:bodyPr>
          <a:lstStyle/>
          <a:p>
            <a:r>
              <a:rPr lang="fr-FR" sz="2400" dirty="0"/>
              <a:t>1</a:t>
            </a:r>
          </a:p>
        </p:txBody>
      </p:sp>
      <p:sp>
        <p:nvSpPr>
          <p:cNvPr id="102" name="ZoneTexte 101">
            <a:extLst>
              <a:ext uri="{FF2B5EF4-FFF2-40B4-BE49-F238E27FC236}">
                <a16:creationId xmlns:a16="http://schemas.microsoft.com/office/drawing/2014/main" id="{9E0D0113-FFFF-C9CF-9B53-42CF7FAE261F}"/>
              </a:ext>
            </a:extLst>
          </p:cNvPr>
          <p:cNvSpPr txBox="1"/>
          <p:nvPr/>
        </p:nvSpPr>
        <p:spPr>
          <a:xfrm>
            <a:off x="1832021" y="2745491"/>
            <a:ext cx="311300" cy="461665"/>
          </a:xfrm>
          <a:prstGeom prst="rect">
            <a:avLst/>
          </a:prstGeom>
          <a:noFill/>
        </p:spPr>
        <p:txBody>
          <a:bodyPr wrap="square" rtlCol="0">
            <a:spAutoFit/>
          </a:bodyPr>
          <a:lstStyle/>
          <a:p>
            <a:r>
              <a:rPr lang="fr-FR" sz="2400" dirty="0"/>
              <a:t>2</a:t>
            </a:r>
          </a:p>
        </p:txBody>
      </p:sp>
      <p:sp>
        <p:nvSpPr>
          <p:cNvPr id="103" name="ZoneTexte 102">
            <a:extLst>
              <a:ext uri="{FF2B5EF4-FFF2-40B4-BE49-F238E27FC236}">
                <a16:creationId xmlns:a16="http://schemas.microsoft.com/office/drawing/2014/main" id="{FAEED288-94DB-5523-194E-5FD80C4D86FC}"/>
              </a:ext>
            </a:extLst>
          </p:cNvPr>
          <p:cNvSpPr txBox="1"/>
          <p:nvPr/>
        </p:nvSpPr>
        <p:spPr>
          <a:xfrm>
            <a:off x="2526767" y="2766190"/>
            <a:ext cx="311300" cy="461665"/>
          </a:xfrm>
          <a:prstGeom prst="rect">
            <a:avLst/>
          </a:prstGeom>
          <a:noFill/>
        </p:spPr>
        <p:txBody>
          <a:bodyPr wrap="square" rtlCol="0">
            <a:spAutoFit/>
          </a:bodyPr>
          <a:lstStyle/>
          <a:p>
            <a:r>
              <a:rPr lang="fr-FR" sz="2400" dirty="0"/>
              <a:t>3</a:t>
            </a:r>
          </a:p>
        </p:txBody>
      </p:sp>
      <p:sp>
        <p:nvSpPr>
          <p:cNvPr id="104" name="ZoneTexte 103">
            <a:extLst>
              <a:ext uri="{FF2B5EF4-FFF2-40B4-BE49-F238E27FC236}">
                <a16:creationId xmlns:a16="http://schemas.microsoft.com/office/drawing/2014/main" id="{3F4A6534-CBCE-4970-9226-4DF7732B7879}"/>
              </a:ext>
            </a:extLst>
          </p:cNvPr>
          <p:cNvSpPr txBox="1"/>
          <p:nvPr/>
        </p:nvSpPr>
        <p:spPr>
          <a:xfrm>
            <a:off x="4242707" y="2762274"/>
            <a:ext cx="311300" cy="461665"/>
          </a:xfrm>
          <a:prstGeom prst="rect">
            <a:avLst/>
          </a:prstGeom>
          <a:noFill/>
        </p:spPr>
        <p:txBody>
          <a:bodyPr wrap="square" rtlCol="0">
            <a:spAutoFit/>
          </a:bodyPr>
          <a:lstStyle/>
          <a:p>
            <a:r>
              <a:rPr lang="fr-FR" sz="2400" dirty="0"/>
              <a:t>4</a:t>
            </a:r>
          </a:p>
        </p:txBody>
      </p:sp>
      <p:sp>
        <p:nvSpPr>
          <p:cNvPr id="105" name="ZoneTexte 104">
            <a:extLst>
              <a:ext uri="{FF2B5EF4-FFF2-40B4-BE49-F238E27FC236}">
                <a16:creationId xmlns:a16="http://schemas.microsoft.com/office/drawing/2014/main" id="{77D5F1EB-91E2-04C0-8E86-AACAF89D6891}"/>
              </a:ext>
            </a:extLst>
          </p:cNvPr>
          <p:cNvSpPr txBox="1"/>
          <p:nvPr/>
        </p:nvSpPr>
        <p:spPr>
          <a:xfrm>
            <a:off x="4260700" y="3768291"/>
            <a:ext cx="311300" cy="461665"/>
          </a:xfrm>
          <a:prstGeom prst="rect">
            <a:avLst/>
          </a:prstGeom>
          <a:noFill/>
        </p:spPr>
        <p:txBody>
          <a:bodyPr wrap="square" rtlCol="0">
            <a:spAutoFit/>
          </a:bodyPr>
          <a:lstStyle/>
          <a:p>
            <a:r>
              <a:rPr lang="fr-FR" sz="2400" dirty="0"/>
              <a:t>5</a:t>
            </a:r>
          </a:p>
        </p:txBody>
      </p:sp>
      <p:sp>
        <p:nvSpPr>
          <p:cNvPr id="106" name="ZoneTexte 105">
            <a:extLst>
              <a:ext uri="{FF2B5EF4-FFF2-40B4-BE49-F238E27FC236}">
                <a16:creationId xmlns:a16="http://schemas.microsoft.com/office/drawing/2014/main" id="{F0FC6F57-95A9-30AD-47E5-5EE6FBAAF603}"/>
              </a:ext>
            </a:extLst>
          </p:cNvPr>
          <p:cNvSpPr txBox="1"/>
          <p:nvPr/>
        </p:nvSpPr>
        <p:spPr>
          <a:xfrm>
            <a:off x="4234829" y="2092484"/>
            <a:ext cx="311300" cy="461665"/>
          </a:xfrm>
          <a:prstGeom prst="rect">
            <a:avLst/>
          </a:prstGeom>
          <a:noFill/>
        </p:spPr>
        <p:txBody>
          <a:bodyPr wrap="square" rtlCol="0">
            <a:spAutoFit/>
          </a:bodyPr>
          <a:lstStyle/>
          <a:p>
            <a:r>
              <a:rPr lang="fr-FR" sz="2400" dirty="0"/>
              <a:t>6</a:t>
            </a:r>
          </a:p>
        </p:txBody>
      </p:sp>
      <p:sp>
        <p:nvSpPr>
          <p:cNvPr id="107" name="ZoneTexte 106">
            <a:extLst>
              <a:ext uri="{FF2B5EF4-FFF2-40B4-BE49-F238E27FC236}">
                <a16:creationId xmlns:a16="http://schemas.microsoft.com/office/drawing/2014/main" id="{ADCDDB32-A37E-33B3-4D2D-22940365E2C0}"/>
              </a:ext>
            </a:extLst>
          </p:cNvPr>
          <p:cNvSpPr txBox="1"/>
          <p:nvPr/>
        </p:nvSpPr>
        <p:spPr>
          <a:xfrm>
            <a:off x="596485" y="5161547"/>
            <a:ext cx="2114681" cy="1477328"/>
          </a:xfrm>
          <a:prstGeom prst="rect">
            <a:avLst/>
          </a:prstGeom>
          <a:noFill/>
        </p:spPr>
        <p:txBody>
          <a:bodyPr wrap="none" rtlCol="0">
            <a:spAutoFit/>
          </a:bodyPr>
          <a:lstStyle/>
          <a:p>
            <a:pPr marL="342900" indent="-342900">
              <a:buFont typeface="+mj-lt"/>
              <a:buAutoNum type="arabicPeriod"/>
            </a:pPr>
            <a:r>
              <a:rPr lang="fr-FR" dirty="0"/>
              <a:t>Nœud (10 μm)</a:t>
            </a:r>
          </a:p>
          <a:p>
            <a:pPr marL="342900" indent="-342900">
              <a:buFont typeface="+mj-lt"/>
              <a:buAutoNum type="arabicPeriod"/>
            </a:pPr>
            <a:r>
              <a:rPr lang="fr-FR" dirty="0" err="1"/>
              <a:t>Paranœud</a:t>
            </a:r>
            <a:endParaRPr lang="fr-FR" dirty="0"/>
          </a:p>
          <a:p>
            <a:pPr marL="342900" indent="-342900">
              <a:buFont typeface="+mj-lt"/>
              <a:buAutoNum type="arabicPeriod"/>
            </a:pPr>
            <a:r>
              <a:rPr lang="fr-FR" dirty="0"/>
              <a:t>Juxta- </a:t>
            </a:r>
            <a:r>
              <a:rPr lang="fr-FR" dirty="0" err="1"/>
              <a:t>paranœud</a:t>
            </a:r>
            <a:endParaRPr lang="fr-FR" dirty="0"/>
          </a:p>
          <a:p>
            <a:pPr marL="342900" indent="-342900">
              <a:buFont typeface="+mj-lt"/>
              <a:buAutoNum type="arabicPeriod"/>
            </a:pPr>
            <a:r>
              <a:rPr lang="fr-FR" dirty="0"/>
              <a:t>Internœud </a:t>
            </a:r>
          </a:p>
          <a:p>
            <a:endParaRPr lang="fr-FR" dirty="0"/>
          </a:p>
        </p:txBody>
      </p:sp>
      <p:sp>
        <p:nvSpPr>
          <p:cNvPr id="108" name="ZoneTexte 107">
            <a:extLst>
              <a:ext uri="{FF2B5EF4-FFF2-40B4-BE49-F238E27FC236}">
                <a16:creationId xmlns:a16="http://schemas.microsoft.com/office/drawing/2014/main" id="{601D90E6-6C71-1F19-70C1-AFF9890EC5F1}"/>
              </a:ext>
            </a:extLst>
          </p:cNvPr>
          <p:cNvSpPr txBox="1"/>
          <p:nvPr/>
        </p:nvSpPr>
        <p:spPr>
          <a:xfrm>
            <a:off x="2838067" y="5149095"/>
            <a:ext cx="3589444" cy="1477328"/>
          </a:xfrm>
          <a:prstGeom prst="rect">
            <a:avLst/>
          </a:prstGeom>
          <a:noFill/>
        </p:spPr>
        <p:txBody>
          <a:bodyPr wrap="none" rtlCol="0">
            <a:spAutoFit/>
          </a:bodyPr>
          <a:lstStyle/>
          <a:p>
            <a:pPr marL="342900" indent="-342900">
              <a:buFont typeface="+mj-lt"/>
              <a:buAutoNum type="arabicPeriod" startAt="5"/>
            </a:pPr>
            <a:r>
              <a:rPr lang="fr-FR" dirty="0"/>
              <a:t>Myéline </a:t>
            </a:r>
          </a:p>
          <a:p>
            <a:pPr marL="342900" indent="-342900">
              <a:buFont typeface="+mj-lt"/>
              <a:buAutoNum type="arabicPeriod" startAt="5"/>
            </a:pPr>
            <a:r>
              <a:rPr lang="fr-FR" dirty="0"/>
              <a:t>Espace </a:t>
            </a:r>
            <a:r>
              <a:rPr lang="fr-FR" dirty="0" err="1"/>
              <a:t>périaxonal</a:t>
            </a:r>
            <a:r>
              <a:rPr lang="fr-FR" dirty="0"/>
              <a:t> (10 nm)</a:t>
            </a:r>
          </a:p>
          <a:p>
            <a:pPr marL="342900" indent="-342900">
              <a:buFont typeface="+mj-lt"/>
              <a:buAutoNum type="arabicPeriod" startAt="5"/>
            </a:pPr>
            <a:r>
              <a:rPr lang="fr-BE" dirty="0">
                <a:solidFill>
                  <a:srgbClr val="211E1E"/>
                </a:solidFill>
                <a:latin typeface="AdvP4BD05C"/>
              </a:rPr>
              <a:t>I</a:t>
            </a:r>
            <a:r>
              <a:rPr lang="fr-BE" sz="1800" dirty="0">
                <a:solidFill>
                  <a:srgbClr val="211E1E"/>
                </a:solidFill>
                <a:effectLst/>
                <a:latin typeface="AdvP4BD05C"/>
              </a:rPr>
              <a:t>ncisures de Schmidt–</a:t>
            </a:r>
            <a:r>
              <a:rPr lang="fr-BE" sz="1800" dirty="0" err="1">
                <a:solidFill>
                  <a:srgbClr val="211E1E"/>
                </a:solidFill>
                <a:effectLst/>
                <a:latin typeface="AdvP4BD05C"/>
              </a:rPr>
              <a:t>Lanterman</a:t>
            </a:r>
            <a:endParaRPr lang="fr-BE" dirty="0"/>
          </a:p>
          <a:p>
            <a:pPr marL="342900" indent="-342900">
              <a:buFont typeface="+mj-lt"/>
              <a:buAutoNum type="arabicPeriod" startAt="5"/>
            </a:pPr>
            <a:endParaRPr lang="fr-FR" dirty="0"/>
          </a:p>
          <a:p>
            <a:endParaRPr lang="fr-FR" dirty="0"/>
          </a:p>
        </p:txBody>
      </p:sp>
      <p:sp>
        <p:nvSpPr>
          <p:cNvPr id="109" name="Rectangle 108">
            <a:extLst>
              <a:ext uri="{FF2B5EF4-FFF2-40B4-BE49-F238E27FC236}">
                <a16:creationId xmlns:a16="http://schemas.microsoft.com/office/drawing/2014/main" id="{F2C41373-D276-42B1-EE23-9763B846E7AD}"/>
              </a:ext>
            </a:extLst>
          </p:cNvPr>
          <p:cNvSpPr/>
          <p:nvPr/>
        </p:nvSpPr>
        <p:spPr>
          <a:xfrm rot="1585742">
            <a:off x="5077139" y="1263079"/>
            <a:ext cx="138674" cy="962730"/>
          </a:xfrm>
          <a:prstGeom prst="rect">
            <a:avLst/>
          </a:prstGeom>
          <a:solidFill>
            <a:srgbClr val="CDF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0" name="Rectangle 109">
            <a:extLst>
              <a:ext uri="{FF2B5EF4-FFF2-40B4-BE49-F238E27FC236}">
                <a16:creationId xmlns:a16="http://schemas.microsoft.com/office/drawing/2014/main" id="{EB68DB7B-A1DD-D068-78F9-1FA4B68EC792}"/>
              </a:ext>
            </a:extLst>
          </p:cNvPr>
          <p:cNvSpPr/>
          <p:nvPr/>
        </p:nvSpPr>
        <p:spPr>
          <a:xfrm rot="8896629">
            <a:off x="5076927" y="3485316"/>
            <a:ext cx="138674" cy="962730"/>
          </a:xfrm>
          <a:prstGeom prst="rect">
            <a:avLst/>
          </a:prstGeom>
          <a:solidFill>
            <a:srgbClr val="CDF2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4" name="ZoneTexte 113">
            <a:extLst>
              <a:ext uri="{FF2B5EF4-FFF2-40B4-BE49-F238E27FC236}">
                <a16:creationId xmlns:a16="http://schemas.microsoft.com/office/drawing/2014/main" id="{AF52808B-C500-4287-242C-E8318303BBAA}"/>
              </a:ext>
            </a:extLst>
          </p:cNvPr>
          <p:cNvSpPr txBox="1"/>
          <p:nvPr/>
        </p:nvSpPr>
        <p:spPr>
          <a:xfrm>
            <a:off x="5148228" y="1137178"/>
            <a:ext cx="311300" cy="461665"/>
          </a:xfrm>
          <a:prstGeom prst="rect">
            <a:avLst/>
          </a:prstGeom>
          <a:noFill/>
        </p:spPr>
        <p:txBody>
          <a:bodyPr wrap="square" rtlCol="0">
            <a:spAutoFit/>
          </a:bodyPr>
          <a:lstStyle/>
          <a:p>
            <a:r>
              <a:rPr lang="fr-FR" sz="2400" dirty="0"/>
              <a:t>7</a:t>
            </a:r>
          </a:p>
        </p:txBody>
      </p:sp>
    </p:spTree>
    <p:extLst>
      <p:ext uri="{BB962C8B-B14F-4D97-AF65-F5344CB8AC3E}">
        <p14:creationId xmlns:p14="http://schemas.microsoft.com/office/powerpoint/2010/main" val="2265797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7">
            <a:extLst>
              <a:ext uri="{FF2B5EF4-FFF2-40B4-BE49-F238E27FC236}">
                <a16:creationId xmlns:a16="http://schemas.microsoft.com/office/drawing/2014/main" id="{B2B6099C-08D3-DABB-D404-5319D9A03172}"/>
              </a:ext>
            </a:extLst>
          </p:cNvPr>
          <p:cNvSpPr txBox="1"/>
          <p:nvPr/>
        </p:nvSpPr>
        <p:spPr>
          <a:xfrm>
            <a:off x="-1944188" y="208838"/>
            <a:ext cx="9074121" cy="984885"/>
          </a:xfrm>
          <a:prstGeom prst="rect">
            <a:avLst/>
          </a:prstGeom>
        </p:spPr>
        <p:txBody>
          <a:bodyPr wrap="square" lIns="0" tIns="0" rIns="0" bIns="0" rtlCol="0" anchor="t">
            <a:spAutoFit/>
          </a:bodyPr>
          <a:lstStyle/>
          <a:p>
            <a:pPr algn="ctr"/>
            <a:r>
              <a:rPr lang="fr-FR" sz="3200" dirty="0">
                <a:solidFill>
                  <a:srgbClr val="3333CC"/>
                </a:solidFill>
                <a:latin typeface="ComicSansMS" panose="030F0702030302020204" pitchFamily="66" charset="0"/>
              </a:rPr>
              <a:t>La conduction saltatoire</a:t>
            </a:r>
          </a:p>
          <a:p>
            <a:pPr algn="ctr"/>
            <a:endParaRPr lang="fr-FR" sz="3200" dirty="0">
              <a:solidFill>
                <a:srgbClr val="3333CC"/>
              </a:solidFill>
              <a:latin typeface="ComicSansMS" panose="030F0702030302020204" pitchFamily="66" charset="0"/>
            </a:endParaRPr>
          </a:p>
        </p:txBody>
      </p:sp>
      <p:pic>
        <p:nvPicPr>
          <p:cNvPr id="2" name="Main graphic">
            <a:extLst>
              <a:ext uri="{FF2B5EF4-FFF2-40B4-BE49-F238E27FC236}">
                <a16:creationId xmlns:a16="http://schemas.microsoft.com/office/drawing/2014/main" id="{6F2F42A4-6229-F2ED-5D58-E46A4BD07642}"/>
              </a:ext>
            </a:extLst>
          </p:cNvPr>
          <p:cNvPicPr/>
          <p:nvPr/>
        </p:nvPicPr>
        <p:blipFill>
          <a:blip r:embed="rId2"/>
          <a:stretch/>
        </p:blipFill>
        <p:spPr>
          <a:xfrm>
            <a:off x="330179" y="1759901"/>
            <a:ext cx="6560477" cy="3260123"/>
          </a:xfrm>
          <a:prstGeom prst="rect">
            <a:avLst/>
          </a:prstGeom>
          <a:ln>
            <a:noFill/>
          </a:ln>
        </p:spPr>
      </p:pic>
      <p:sp>
        <p:nvSpPr>
          <p:cNvPr id="3" name="ZoneTexte 2">
            <a:extLst>
              <a:ext uri="{FF2B5EF4-FFF2-40B4-BE49-F238E27FC236}">
                <a16:creationId xmlns:a16="http://schemas.microsoft.com/office/drawing/2014/main" id="{AA9CF6EF-D80E-0555-81F4-8F66A69C2E0E}"/>
              </a:ext>
            </a:extLst>
          </p:cNvPr>
          <p:cNvSpPr txBox="1"/>
          <p:nvPr/>
        </p:nvSpPr>
        <p:spPr>
          <a:xfrm>
            <a:off x="330179" y="5192622"/>
            <a:ext cx="8240486" cy="1754326"/>
          </a:xfrm>
          <a:prstGeom prst="rect">
            <a:avLst/>
          </a:prstGeom>
          <a:noFill/>
        </p:spPr>
        <p:txBody>
          <a:bodyPr wrap="square">
            <a:spAutoFit/>
          </a:bodyPr>
          <a:lstStyle/>
          <a:p>
            <a:pPr marL="285750" indent="-285750">
              <a:spcBef>
                <a:spcPct val="50000"/>
              </a:spcBef>
              <a:buFont typeface="Arial" panose="020B0604020202020204" pitchFamily="34" charset="0"/>
              <a:buChar char="•"/>
            </a:pPr>
            <a:r>
              <a:rPr lang="cy-GB" altLang="en-US" sz="1800" dirty="0">
                <a:solidFill>
                  <a:srgbClr val="003399"/>
                </a:solidFill>
                <a:latin typeface="Comic Sans MS" panose="030F0902030302020204" pitchFamily="66" charset="0"/>
              </a:rPr>
              <a:t>	Ouverture des canaux Na =&gt; un </a:t>
            </a:r>
            <a:r>
              <a:rPr lang="cy-GB" altLang="en-US" sz="1800" b="1" dirty="0">
                <a:solidFill>
                  <a:srgbClr val="FF0000"/>
                </a:solidFill>
                <a:latin typeface="Comic Sans MS" panose="030F0902030302020204" pitchFamily="66" charset="0"/>
              </a:rPr>
              <a:t>courant ionique</a:t>
            </a:r>
            <a:r>
              <a:rPr lang="cy-GB" altLang="en-US" sz="1800" dirty="0">
                <a:solidFill>
                  <a:srgbClr val="003399"/>
                </a:solidFill>
                <a:latin typeface="Comic Sans MS" panose="030F0902030302020204" pitchFamily="66" charset="0"/>
              </a:rPr>
              <a:t> </a:t>
            </a:r>
            <a:r>
              <a:rPr lang="cy-GB" altLang="en-US" u="sng" dirty="0">
                <a:solidFill>
                  <a:srgbClr val="003399"/>
                </a:solidFill>
                <a:latin typeface="Comic Sans MS" panose="030F0902030302020204" pitchFamily="66" charset="0"/>
              </a:rPr>
              <a:t>entrant</a:t>
            </a:r>
            <a:r>
              <a:rPr lang="cy-GB" altLang="en-US" dirty="0">
                <a:solidFill>
                  <a:srgbClr val="003399"/>
                </a:solidFill>
                <a:latin typeface="Comic Sans MS" panose="030F0902030302020204" pitchFamily="66" charset="0"/>
              </a:rPr>
              <a:t> (Na</a:t>
            </a:r>
            <a:r>
              <a:rPr lang="cy-GB" altLang="en-US" baseline="30000" dirty="0">
                <a:solidFill>
                  <a:srgbClr val="003399"/>
                </a:solidFill>
                <a:latin typeface="Comic Sans MS" panose="030F0902030302020204" pitchFamily="66" charset="0"/>
              </a:rPr>
              <a:t>+</a:t>
            </a:r>
            <a:r>
              <a:rPr lang="cy-GB" altLang="en-US" sz="1800" dirty="0">
                <a:solidFill>
                  <a:srgbClr val="003399"/>
                </a:solidFill>
                <a:latin typeface="Comic Sans MS" panose="030F0902030302020204" pitchFamily="66" charset="0"/>
              </a:rPr>
              <a:t>)</a:t>
            </a:r>
          </a:p>
          <a:p>
            <a:pPr marL="342900" indent="-342900">
              <a:spcBef>
                <a:spcPct val="50000"/>
              </a:spcBef>
              <a:buFont typeface="Arial" panose="020B0604020202020204" pitchFamily="34" charset="0"/>
              <a:buChar char="•"/>
            </a:pPr>
            <a:r>
              <a:rPr lang="cy-GB" altLang="en-US" dirty="0">
                <a:solidFill>
                  <a:srgbClr val="003399"/>
                </a:solidFill>
                <a:latin typeface="Comic Sans MS" panose="030F0902030302020204" pitchFamily="66" charset="0"/>
              </a:rPr>
              <a:t>=&gt; circuit de courant qui va générer au noeud suivant un </a:t>
            </a:r>
            <a:r>
              <a:rPr lang="cy-GB" altLang="en-US" dirty="0">
                <a:solidFill>
                  <a:srgbClr val="FF0000"/>
                </a:solidFill>
                <a:latin typeface="Comic Sans MS" panose="030F0902030302020204" pitchFamily="66" charset="0"/>
              </a:rPr>
              <a:t>courant capacitif</a:t>
            </a:r>
            <a:r>
              <a:rPr lang="cy-GB" altLang="en-US" dirty="0">
                <a:solidFill>
                  <a:srgbClr val="003399"/>
                </a:solidFill>
                <a:latin typeface="Comic Sans MS" panose="030F0902030302020204" pitchFamily="66" charset="0"/>
              </a:rPr>
              <a:t> </a:t>
            </a:r>
            <a:r>
              <a:rPr lang="cy-GB" altLang="en-US" u="sng" dirty="0">
                <a:solidFill>
                  <a:srgbClr val="003399"/>
                </a:solidFill>
                <a:latin typeface="Comic Sans MS" panose="030F0902030302020204" pitchFamily="66" charset="0"/>
              </a:rPr>
              <a:t>sortant</a:t>
            </a:r>
            <a:r>
              <a:rPr lang="cy-GB" altLang="en-US" dirty="0">
                <a:solidFill>
                  <a:srgbClr val="003399"/>
                </a:solidFill>
                <a:latin typeface="Comic Sans MS" panose="030F0902030302020204" pitchFamily="66" charset="0"/>
              </a:rPr>
              <a:t> (canaux fermés) avec accumulation de charges + à la face interne du noeud =&gt; dépolarisation du noeud etc... </a:t>
            </a:r>
            <a:endParaRPr lang="cy-GB" altLang="en-US" sz="1800" dirty="0">
              <a:solidFill>
                <a:srgbClr val="003399"/>
              </a:solidFill>
              <a:latin typeface="Comic Sans MS" panose="030F0902030302020204" pitchFamily="66" charset="0"/>
            </a:endParaRPr>
          </a:p>
          <a:p>
            <a:pPr marL="342900" indent="-342900">
              <a:spcBef>
                <a:spcPct val="50000"/>
              </a:spcBef>
              <a:buFont typeface="Arial" panose="020B0604020202020204" pitchFamily="34" charset="0"/>
              <a:buChar char="•"/>
            </a:pPr>
            <a:endParaRPr lang="cy-GB" altLang="en-US" sz="1800" dirty="0">
              <a:latin typeface="Comic Sans MS" panose="030F0902030302020204" pitchFamily="66" charset="0"/>
            </a:endParaRPr>
          </a:p>
        </p:txBody>
      </p:sp>
      <p:sp>
        <p:nvSpPr>
          <p:cNvPr id="7" name="ZoneTexte 6">
            <a:extLst>
              <a:ext uri="{FF2B5EF4-FFF2-40B4-BE49-F238E27FC236}">
                <a16:creationId xmlns:a16="http://schemas.microsoft.com/office/drawing/2014/main" id="{D57C2700-45B1-E4B8-31A3-862153CA1F80}"/>
              </a:ext>
            </a:extLst>
          </p:cNvPr>
          <p:cNvSpPr txBox="1"/>
          <p:nvPr/>
        </p:nvSpPr>
        <p:spPr>
          <a:xfrm>
            <a:off x="195944" y="726510"/>
            <a:ext cx="8948056" cy="1338828"/>
          </a:xfrm>
          <a:prstGeom prst="rect">
            <a:avLst/>
          </a:prstGeom>
          <a:noFill/>
        </p:spPr>
        <p:txBody>
          <a:bodyPr wrap="square">
            <a:spAutoFit/>
          </a:bodyPr>
          <a:lstStyle/>
          <a:p>
            <a:pPr>
              <a:spcBef>
                <a:spcPct val="50000"/>
              </a:spcBef>
            </a:pPr>
            <a:r>
              <a:rPr lang="cy-GB" altLang="en-US" sz="1800" b="1" dirty="0">
                <a:solidFill>
                  <a:srgbClr val="FF0000"/>
                </a:solidFill>
                <a:latin typeface="Comic Sans MS" panose="030F0902030302020204" pitchFamily="66" charset="0"/>
              </a:rPr>
              <a:t>FS</a:t>
            </a:r>
            <a:r>
              <a:rPr lang="cy-GB" altLang="en-US" sz="1800" dirty="0">
                <a:solidFill>
                  <a:srgbClr val="003399"/>
                </a:solidFill>
                <a:latin typeface="Comic Sans MS" panose="030F0902030302020204" pitchFamily="66" charset="0"/>
              </a:rPr>
              <a:t> =</a:t>
            </a:r>
            <a:r>
              <a:rPr lang="cy-GB" altLang="en-US" dirty="0">
                <a:solidFill>
                  <a:srgbClr val="003399"/>
                </a:solidFill>
                <a:latin typeface="Comic Sans MS" panose="030F0902030302020204" pitchFamily="66" charset="0"/>
              </a:rPr>
              <a:t> </a:t>
            </a:r>
            <a:r>
              <a:rPr lang="cy-GB" altLang="en-US" sz="1800" u="sng" dirty="0">
                <a:solidFill>
                  <a:srgbClr val="003399"/>
                </a:solidFill>
                <a:latin typeface="Comic Sans MS" panose="030F0902030302020204" pitchFamily="66" charset="0"/>
              </a:rPr>
              <a:t>courant disponible</a:t>
            </a:r>
            <a:r>
              <a:rPr lang="cy-GB" altLang="en-US" sz="1800" dirty="0">
                <a:solidFill>
                  <a:srgbClr val="003399"/>
                </a:solidFill>
                <a:latin typeface="Comic Sans MS" panose="030F0902030302020204" pitchFamily="66" charset="0"/>
              </a:rPr>
              <a:t> (</a:t>
            </a:r>
            <a:r>
              <a:rPr lang="cy-GB" altLang="en-US" sz="1800" b="1" dirty="0">
                <a:solidFill>
                  <a:srgbClr val="00B050"/>
                </a:solidFill>
                <a:latin typeface="Comic Sans MS" panose="030F0902030302020204" pitchFamily="66" charset="0"/>
              </a:rPr>
              <a:t>densité élevée en canaux </a:t>
            </a:r>
            <a:r>
              <a:rPr lang="cy-GB" altLang="en-US" b="1" dirty="0">
                <a:solidFill>
                  <a:srgbClr val="00B050"/>
                </a:solidFill>
                <a:latin typeface="Comic Sans MS" panose="030F0902030302020204" pitchFamily="66" charset="0"/>
              </a:rPr>
              <a:t>Na</a:t>
            </a:r>
            <a:r>
              <a:rPr lang="cy-GB" altLang="en-US" b="1" baseline="30000" dirty="0">
                <a:solidFill>
                  <a:srgbClr val="00B050"/>
                </a:solidFill>
                <a:latin typeface="Comic Sans MS" panose="030F0902030302020204" pitchFamily="66" charset="0"/>
              </a:rPr>
              <a:t>+</a:t>
            </a:r>
            <a:r>
              <a:rPr lang="cy-GB" altLang="en-US" baseline="30000" dirty="0">
                <a:solidFill>
                  <a:srgbClr val="003399"/>
                </a:solidFill>
                <a:latin typeface="Comic Sans MS" panose="030F0902030302020204" pitchFamily="66" charset="0"/>
              </a:rPr>
              <a:t> </a:t>
            </a:r>
            <a:br>
              <a:rPr lang="cy-GB" altLang="en-US" baseline="30000" dirty="0">
                <a:solidFill>
                  <a:srgbClr val="003399"/>
                </a:solidFill>
                <a:latin typeface="Comic Sans MS" panose="030F0902030302020204" pitchFamily="66" charset="0"/>
              </a:rPr>
            </a:br>
            <a:r>
              <a:rPr lang="cy-GB" altLang="en-US" dirty="0">
                <a:solidFill>
                  <a:srgbClr val="003399"/>
                </a:solidFill>
                <a:latin typeface="Comic Sans MS" panose="030F0902030302020204" pitchFamily="66" charset="0"/>
              </a:rPr>
              <a:t>et </a:t>
            </a:r>
            <a:r>
              <a:rPr lang="cy-GB" altLang="en-US" b="1" dirty="0">
                <a:solidFill>
                  <a:srgbClr val="00B050"/>
                </a:solidFill>
                <a:latin typeface="Comic Sans MS" panose="030F0902030302020204" pitchFamily="66" charset="0"/>
              </a:rPr>
              <a:t>faible capacité nodale</a:t>
            </a:r>
            <a:r>
              <a:rPr lang="cy-GB" altLang="en-US" dirty="0">
                <a:solidFill>
                  <a:srgbClr val="003399"/>
                </a:solidFill>
                <a:latin typeface="Comic Sans MS" panose="030F0902030302020204" pitchFamily="66" charset="0"/>
              </a:rPr>
              <a:t>)</a:t>
            </a:r>
            <a:r>
              <a:rPr lang="cy-GB" altLang="en-US" sz="1800" dirty="0">
                <a:solidFill>
                  <a:srgbClr val="003399"/>
                </a:solidFill>
                <a:latin typeface="Comic Sans MS" panose="030F0902030302020204" pitchFamily="66" charset="0"/>
              </a:rPr>
              <a:t> </a:t>
            </a:r>
            <a:r>
              <a:rPr lang="cy-GB" altLang="en-US" sz="1800" u="sng" dirty="0">
                <a:solidFill>
                  <a:srgbClr val="003399"/>
                </a:solidFill>
                <a:latin typeface="Comic Sans MS" panose="030F0902030302020204" pitchFamily="66" charset="0"/>
              </a:rPr>
              <a:t>/courant nécessaire</a:t>
            </a:r>
            <a:r>
              <a:rPr lang="cy-GB" altLang="en-US" sz="1800" dirty="0">
                <a:solidFill>
                  <a:srgbClr val="003399"/>
                </a:solidFill>
                <a:latin typeface="Comic Sans MS" panose="030F0902030302020204" pitchFamily="66" charset="0"/>
              </a:rPr>
              <a:t> </a:t>
            </a:r>
            <a:br>
              <a:rPr lang="cy-GB" altLang="en-US" sz="1800" dirty="0">
                <a:solidFill>
                  <a:srgbClr val="003399"/>
                </a:solidFill>
                <a:latin typeface="Comic Sans MS" panose="030F0902030302020204" pitchFamily="66" charset="0"/>
              </a:rPr>
            </a:br>
            <a:r>
              <a:rPr lang="cy-GB" altLang="en-US" sz="1800" dirty="0">
                <a:solidFill>
                  <a:srgbClr val="003399"/>
                </a:solidFill>
                <a:latin typeface="Comic Sans MS" panose="030F0902030302020204" pitchFamily="66" charset="0"/>
              </a:rPr>
              <a:t>pour atteindre de seuil de déclenchement du PA (</a:t>
            </a:r>
            <a:r>
              <a:rPr lang="cy-GB" altLang="en-US" sz="1800" b="1" dirty="0">
                <a:solidFill>
                  <a:srgbClr val="00B050"/>
                </a:solidFill>
                <a:latin typeface="Comic Sans MS" panose="030F0902030302020204" pitchFamily="66" charset="0"/>
              </a:rPr>
              <a:t>polarisation</a:t>
            </a:r>
            <a:r>
              <a:rPr lang="cy-GB" altLang="en-US" sz="1800" dirty="0">
                <a:solidFill>
                  <a:srgbClr val="003399"/>
                </a:solidFill>
                <a:latin typeface="Comic Sans MS" panose="030F0902030302020204" pitchFamily="66" charset="0"/>
              </a:rPr>
              <a:t>)</a:t>
            </a:r>
          </a:p>
          <a:p>
            <a:pPr>
              <a:spcBef>
                <a:spcPct val="50000"/>
              </a:spcBef>
            </a:pPr>
            <a:endParaRPr lang="cy-GB" dirty="0">
              <a:solidFill>
                <a:srgbClr val="003399"/>
              </a:solidFill>
              <a:latin typeface="Comic Sans MS" panose="030F0902030302020204" pitchFamily="66" charset="0"/>
            </a:endParaRPr>
          </a:p>
        </p:txBody>
      </p:sp>
      <p:sp>
        <p:nvSpPr>
          <p:cNvPr id="9" name="ZoneTexte 8">
            <a:extLst>
              <a:ext uri="{FF2B5EF4-FFF2-40B4-BE49-F238E27FC236}">
                <a16:creationId xmlns:a16="http://schemas.microsoft.com/office/drawing/2014/main" id="{43CDA446-57B4-3517-C77F-765A400722D0}"/>
              </a:ext>
            </a:extLst>
          </p:cNvPr>
          <p:cNvSpPr txBox="1"/>
          <p:nvPr/>
        </p:nvSpPr>
        <p:spPr>
          <a:xfrm>
            <a:off x="6680220" y="2292588"/>
            <a:ext cx="1908609" cy="369332"/>
          </a:xfrm>
          <a:prstGeom prst="rect">
            <a:avLst/>
          </a:prstGeom>
          <a:noFill/>
        </p:spPr>
        <p:txBody>
          <a:bodyPr wrap="square">
            <a:spAutoFit/>
          </a:bodyPr>
          <a:lstStyle/>
          <a:p>
            <a:pPr lvl="1"/>
            <a:r>
              <a:rPr lang="cy-GB" altLang="en-US" dirty="0">
                <a:solidFill>
                  <a:srgbClr val="003399"/>
                </a:solidFill>
                <a:latin typeface="Comic Sans MS" panose="030F0902030302020204" pitchFamily="66" charset="0"/>
              </a:rPr>
              <a:t>FS = 5-7 </a:t>
            </a:r>
            <a:endParaRPr lang="fr-FR" dirty="0"/>
          </a:p>
        </p:txBody>
      </p:sp>
      <p:sp>
        <p:nvSpPr>
          <p:cNvPr id="10" name="ZoneTexte 9">
            <a:extLst>
              <a:ext uri="{FF2B5EF4-FFF2-40B4-BE49-F238E27FC236}">
                <a16:creationId xmlns:a16="http://schemas.microsoft.com/office/drawing/2014/main" id="{7E389B36-2BD7-4EFA-917B-3A9385B04C33}"/>
              </a:ext>
            </a:extLst>
          </p:cNvPr>
          <p:cNvSpPr txBox="1"/>
          <p:nvPr/>
        </p:nvSpPr>
        <p:spPr>
          <a:xfrm>
            <a:off x="6680220" y="3318274"/>
            <a:ext cx="1908609" cy="369332"/>
          </a:xfrm>
          <a:prstGeom prst="rect">
            <a:avLst/>
          </a:prstGeom>
          <a:noFill/>
        </p:spPr>
        <p:txBody>
          <a:bodyPr wrap="square">
            <a:spAutoFit/>
          </a:bodyPr>
          <a:lstStyle/>
          <a:p>
            <a:pPr lvl="1"/>
            <a:r>
              <a:rPr lang="cy-GB" altLang="en-US" dirty="0">
                <a:solidFill>
                  <a:srgbClr val="003399"/>
                </a:solidFill>
                <a:latin typeface="Comic Sans MS" panose="030F0902030302020204" pitchFamily="66" charset="0"/>
              </a:rPr>
              <a:t>FS &lt; 1 =&gt; BC</a:t>
            </a:r>
            <a:endParaRPr lang="fr-FR" dirty="0"/>
          </a:p>
        </p:txBody>
      </p:sp>
      <p:sp>
        <p:nvSpPr>
          <p:cNvPr id="5" name="ZoneTexte 4">
            <a:extLst>
              <a:ext uri="{FF2B5EF4-FFF2-40B4-BE49-F238E27FC236}">
                <a16:creationId xmlns:a16="http://schemas.microsoft.com/office/drawing/2014/main" id="{429F8B73-848A-E759-2B2F-8841C47E54B1}"/>
              </a:ext>
            </a:extLst>
          </p:cNvPr>
          <p:cNvSpPr txBox="1"/>
          <p:nvPr/>
        </p:nvSpPr>
        <p:spPr>
          <a:xfrm>
            <a:off x="6778323" y="4712770"/>
            <a:ext cx="2132633" cy="338554"/>
          </a:xfrm>
          <a:prstGeom prst="rect">
            <a:avLst/>
          </a:prstGeom>
          <a:noFill/>
        </p:spPr>
        <p:txBody>
          <a:bodyPr wrap="square">
            <a:spAutoFit/>
          </a:bodyPr>
          <a:lstStyle/>
          <a:p>
            <a:pPr algn="ctr"/>
            <a:r>
              <a:rPr lang="fr-FR" altLang="fr-FR" sz="1600" i="1" dirty="0">
                <a:latin typeface="ComicSansMS" panose="030F0702030302020204" pitchFamily="66" charset="0"/>
              </a:rPr>
              <a:t>(H. </a:t>
            </a:r>
            <a:r>
              <a:rPr lang="fr-FR" altLang="fr-FR" sz="1600" i="1" dirty="0" err="1">
                <a:latin typeface="ComicSansMS" panose="030F0702030302020204" pitchFamily="66" charset="0"/>
              </a:rPr>
              <a:t>Franssen</a:t>
            </a:r>
            <a:r>
              <a:rPr lang="fr-FR" altLang="fr-FR" sz="1600" i="1" dirty="0">
                <a:latin typeface="ComicSansMS" panose="030F0702030302020204" pitchFamily="66" charset="0"/>
              </a:rPr>
              <a:t>, 2013)</a:t>
            </a:r>
            <a:endParaRPr lang="fr-FR" sz="1600" i="1" dirty="0"/>
          </a:p>
        </p:txBody>
      </p:sp>
      <p:pic>
        <p:nvPicPr>
          <p:cNvPr id="6" name="Image 5">
            <a:extLst>
              <a:ext uri="{FF2B5EF4-FFF2-40B4-BE49-F238E27FC236}">
                <a16:creationId xmlns:a16="http://schemas.microsoft.com/office/drawing/2014/main" id="{FE990FFD-DD3E-48F4-7520-6A9688E53101}"/>
              </a:ext>
            </a:extLst>
          </p:cNvPr>
          <p:cNvPicPr>
            <a:picLocks noChangeAspect="1"/>
          </p:cNvPicPr>
          <p:nvPr/>
        </p:nvPicPr>
        <p:blipFill>
          <a:blip r:embed="rId3"/>
          <a:stretch>
            <a:fillRect/>
          </a:stretch>
        </p:blipFill>
        <p:spPr>
          <a:xfrm>
            <a:off x="330179" y="1744484"/>
            <a:ext cx="6560477" cy="3306840"/>
          </a:xfrm>
          <a:prstGeom prst="rect">
            <a:avLst/>
          </a:prstGeom>
        </p:spPr>
      </p:pic>
      <p:sp>
        <p:nvSpPr>
          <p:cNvPr id="8" name="Rectangle 7">
            <a:extLst>
              <a:ext uri="{FF2B5EF4-FFF2-40B4-BE49-F238E27FC236}">
                <a16:creationId xmlns:a16="http://schemas.microsoft.com/office/drawing/2014/main" id="{5C72DB07-D0D7-41F4-2A98-E87BFB795F09}"/>
              </a:ext>
            </a:extLst>
          </p:cNvPr>
          <p:cNvSpPr/>
          <p:nvPr/>
        </p:nvSpPr>
        <p:spPr>
          <a:xfrm>
            <a:off x="7399085" y="1242155"/>
            <a:ext cx="537472" cy="172759"/>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800" b="1" dirty="0"/>
          </a:p>
        </p:txBody>
      </p:sp>
      <p:sp>
        <p:nvSpPr>
          <p:cNvPr id="12" name="ZoneTexte 11">
            <a:extLst>
              <a:ext uri="{FF2B5EF4-FFF2-40B4-BE49-F238E27FC236}">
                <a16:creationId xmlns:a16="http://schemas.microsoft.com/office/drawing/2014/main" id="{0052606C-22F1-F07F-2016-F830DBED206C}"/>
              </a:ext>
            </a:extLst>
          </p:cNvPr>
          <p:cNvSpPr txBox="1"/>
          <p:nvPr/>
        </p:nvSpPr>
        <p:spPr>
          <a:xfrm>
            <a:off x="7847333" y="1199820"/>
            <a:ext cx="732916" cy="276999"/>
          </a:xfrm>
          <a:prstGeom prst="rect">
            <a:avLst/>
          </a:prstGeom>
          <a:noFill/>
        </p:spPr>
        <p:txBody>
          <a:bodyPr wrap="square">
            <a:spAutoFit/>
          </a:bodyPr>
          <a:lstStyle/>
          <a:p>
            <a:pPr algn="ctr"/>
            <a:r>
              <a:rPr lang="fr-FR" sz="1200" dirty="0"/>
              <a:t>- 80 mV</a:t>
            </a:r>
          </a:p>
        </p:txBody>
      </p:sp>
      <p:sp>
        <p:nvSpPr>
          <p:cNvPr id="13" name="Rectangle 12">
            <a:extLst>
              <a:ext uri="{FF2B5EF4-FFF2-40B4-BE49-F238E27FC236}">
                <a16:creationId xmlns:a16="http://schemas.microsoft.com/office/drawing/2014/main" id="{EA947C93-9BF7-D96C-3AE3-9790D0371E9B}"/>
              </a:ext>
            </a:extLst>
          </p:cNvPr>
          <p:cNvSpPr/>
          <p:nvPr/>
        </p:nvSpPr>
        <p:spPr>
          <a:xfrm>
            <a:off x="7399085" y="1069512"/>
            <a:ext cx="537472" cy="172759"/>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800" b="1" dirty="0"/>
          </a:p>
        </p:txBody>
      </p:sp>
      <p:sp>
        <p:nvSpPr>
          <p:cNvPr id="14" name="ZoneTexte 13">
            <a:extLst>
              <a:ext uri="{FF2B5EF4-FFF2-40B4-BE49-F238E27FC236}">
                <a16:creationId xmlns:a16="http://schemas.microsoft.com/office/drawing/2014/main" id="{B0D3DAA6-377F-89E8-037F-63AAFFB956D0}"/>
              </a:ext>
            </a:extLst>
          </p:cNvPr>
          <p:cNvSpPr txBox="1"/>
          <p:nvPr/>
        </p:nvSpPr>
        <p:spPr>
          <a:xfrm>
            <a:off x="7847333" y="1030474"/>
            <a:ext cx="732916" cy="276999"/>
          </a:xfrm>
          <a:prstGeom prst="rect">
            <a:avLst/>
          </a:prstGeom>
          <a:noFill/>
        </p:spPr>
        <p:txBody>
          <a:bodyPr wrap="square">
            <a:spAutoFit/>
          </a:bodyPr>
          <a:lstStyle/>
          <a:p>
            <a:pPr algn="ctr"/>
            <a:r>
              <a:rPr lang="fr-FR" sz="1200" dirty="0"/>
              <a:t>- 60 mV</a:t>
            </a:r>
          </a:p>
        </p:txBody>
      </p:sp>
      <p:sp>
        <p:nvSpPr>
          <p:cNvPr id="15" name="Rectangle 14">
            <a:extLst>
              <a:ext uri="{FF2B5EF4-FFF2-40B4-BE49-F238E27FC236}">
                <a16:creationId xmlns:a16="http://schemas.microsoft.com/office/drawing/2014/main" id="{15BCFDEA-786B-7026-BD02-9E752DD20343}"/>
              </a:ext>
            </a:extLst>
          </p:cNvPr>
          <p:cNvSpPr/>
          <p:nvPr/>
        </p:nvSpPr>
        <p:spPr>
          <a:xfrm>
            <a:off x="7399085" y="216992"/>
            <a:ext cx="537472" cy="852464"/>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800" b="1" dirty="0"/>
          </a:p>
        </p:txBody>
      </p:sp>
      <p:sp>
        <p:nvSpPr>
          <p:cNvPr id="16" name="ZoneTexte 15">
            <a:extLst>
              <a:ext uri="{FF2B5EF4-FFF2-40B4-BE49-F238E27FC236}">
                <a16:creationId xmlns:a16="http://schemas.microsoft.com/office/drawing/2014/main" id="{18B262A3-D646-C424-41B3-351737FD73C8}"/>
              </a:ext>
            </a:extLst>
          </p:cNvPr>
          <p:cNvSpPr txBox="1"/>
          <p:nvPr/>
        </p:nvSpPr>
        <p:spPr>
          <a:xfrm>
            <a:off x="7847333" y="854410"/>
            <a:ext cx="732916" cy="276999"/>
          </a:xfrm>
          <a:prstGeom prst="rect">
            <a:avLst/>
          </a:prstGeom>
          <a:noFill/>
        </p:spPr>
        <p:txBody>
          <a:bodyPr wrap="square">
            <a:spAutoFit/>
          </a:bodyPr>
          <a:lstStyle/>
          <a:p>
            <a:pPr algn="ctr"/>
            <a:r>
              <a:rPr lang="fr-FR" sz="1200" dirty="0"/>
              <a:t>- 50 mV</a:t>
            </a:r>
          </a:p>
        </p:txBody>
      </p:sp>
      <p:sp>
        <p:nvSpPr>
          <p:cNvPr id="17" name="ZoneTexte 16">
            <a:extLst>
              <a:ext uri="{FF2B5EF4-FFF2-40B4-BE49-F238E27FC236}">
                <a16:creationId xmlns:a16="http://schemas.microsoft.com/office/drawing/2014/main" id="{41793C5A-7284-81E9-B3AD-BC2044763688}"/>
              </a:ext>
            </a:extLst>
          </p:cNvPr>
          <p:cNvSpPr txBox="1"/>
          <p:nvPr/>
        </p:nvSpPr>
        <p:spPr>
          <a:xfrm>
            <a:off x="7855913" y="136159"/>
            <a:ext cx="732916" cy="276999"/>
          </a:xfrm>
          <a:prstGeom prst="rect">
            <a:avLst/>
          </a:prstGeom>
          <a:noFill/>
        </p:spPr>
        <p:txBody>
          <a:bodyPr wrap="square">
            <a:spAutoFit/>
          </a:bodyPr>
          <a:lstStyle/>
          <a:p>
            <a:pPr algn="ctr"/>
            <a:r>
              <a:rPr lang="fr-FR" sz="1200" dirty="0"/>
              <a:t>50 mV</a:t>
            </a:r>
          </a:p>
        </p:txBody>
      </p:sp>
      <p:sp>
        <p:nvSpPr>
          <p:cNvPr id="18" name="Flèche vers le bas 17">
            <a:extLst>
              <a:ext uri="{FF2B5EF4-FFF2-40B4-BE49-F238E27FC236}">
                <a16:creationId xmlns:a16="http://schemas.microsoft.com/office/drawing/2014/main" id="{6E8A6F61-3F06-BBD6-0BAB-972D63289E96}"/>
              </a:ext>
            </a:extLst>
          </p:cNvPr>
          <p:cNvSpPr/>
          <p:nvPr/>
        </p:nvSpPr>
        <p:spPr>
          <a:xfrm>
            <a:off x="412437" y="2854324"/>
            <a:ext cx="209863" cy="419101"/>
          </a:xfrm>
          <a:prstGeom prst="downArrow">
            <a:avLst/>
          </a:prstGeom>
          <a:noFill/>
          <a:ln w="222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Flèche vers le bas 20">
            <a:extLst>
              <a:ext uri="{FF2B5EF4-FFF2-40B4-BE49-F238E27FC236}">
                <a16:creationId xmlns:a16="http://schemas.microsoft.com/office/drawing/2014/main" id="{431A55F1-0357-706B-9955-31F1A3503CE5}"/>
              </a:ext>
            </a:extLst>
          </p:cNvPr>
          <p:cNvSpPr/>
          <p:nvPr/>
        </p:nvSpPr>
        <p:spPr>
          <a:xfrm rot="10800000">
            <a:off x="1726886" y="2854324"/>
            <a:ext cx="209863" cy="419099"/>
          </a:xfrm>
          <a:prstGeom prst="downArrow">
            <a:avLst/>
          </a:prstGeom>
          <a:noFill/>
          <a:ln w="222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Flèche vers le bas 21">
            <a:extLst>
              <a:ext uri="{FF2B5EF4-FFF2-40B4-BE49-F238E27FC236}">
                <a16:creationId xmlns:a16="http://schemas.microsoft.com/office/drawing/2014/main" id="{498B18DF-14ED-732E-6E65-E42EF34750BC}"/>
              </a:ext>
            </a:extLst>
          </p:cNvPr>
          <p:cNvSpPr/>
          <p:nvPr/>
        </p:nvSpPr>
        <p:spPr>
          <a:xfrm rot="5400000">
            <a:off x="1095217" y="2467163"/>
            <a:ext cx="158750" cy="873125"/>
          </a:xfrm>
          <a:prstGeom prst="downArrow">
            <a:avLst/>
          </a:prstGeom>
          <a:noFill/>
          <a:ln w="158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Flèche vers le bas 22">
            <a:extLst>
              <a:ext uri="{FF2B5EF4-FFF2-40B4-BE49-F238E27FC236}">
                <a16:creationId xmlns:a16="http://schemas.microsoft.com/office/drawing/2014/main" id="{D478AAF5-7725-3DCA-01F8-FA9D6A2914CB}"/>
              </a:ext>
            </a:extLst>
          </p:cNvPr>
          <p:cNvSpPr/>
          <p:nvPr/>
        </p:nvSpPr>
        <p:spPr>
          <a:xfrm>
            <a:off x="1726886" y="3643311"/>
            <a:ext cx="209863" cy="419101"/>
          </a:xfrm>
          <a:prstGeom prst="downArrow">
            <a:avLst/>
          </a:prstGeom>
          <a:noFill/>
          <a:ln w="222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Flèche vers le bas 23">
            <a:extLst>
              <a:ext uri="{FF2B5EF4-FFF2-40B4-BE49-F238E27FC236}">
                <a16:creationId xmlns:a16="http://schemas.microsoft.com/office/drawing/2014/main" id="{5A7949A3-24BA-58AD-BE5C-DF01079B37A4}"/>
              </a:ext>
            </a:extLst>
          </p:cNvPr>
          <p:cNvSpPr/>
          <p:nvPr/>
        </p:nvSpPr>
        <p:spPr>
          <a:xfrm rot="10800000">
            <a:off x="3011643" y="3643311"/>
            <a:ext cx="209863" cy="419099"/>
          </a:xfrm>
          <a:prstGeom prst="downArrow">
            <a:avLst/>
          </a:prstGeom>
          <a:noFill/>
          <a:ln w="222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Flèche vers le bas 24">
            <a:extLst>
              <a:ext uri="{FF2B5EF4-FFF2-40B4-BE49-F238E27FC236}">
                <a16:creationId xmlns:a16="http://schemas.microsoft.com/office/drawing/2014/main" id="{44AA4AB1-771E-D566-1CA4-762C7E0B2F78}"/>
              </a:ext>
            </a:extLst>
          </p:cNvPr>
          <p:cNvSpPr/>
          <p:nvPr/>
        </p:nvSpPr>
        <p:spPr>
          <a:xfrm rot="5400000">
            <a:off x="2384405" y="3286124"/>
            <a:ext cx="158750" cy="873125"/>
          </a:xfrm>
          <a:prstGeom prst="downArrow">
            <a:avLst/>
          </a:prstGeom>
          <a:noFill/>
          <a:ln w="158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ZoneTexte 25">
            <a:extLst>
              <a:ext uri="{FF2B5EF4-FFF2-40B4-BE49-F238E27FC236}">
                <a16:creationId xmlns:a16="http://schemas.microsoft.com/office/drawing/2014/main" id="{2ACB9C62-8CF9-11DA-BB36-38B097B1CE06}"/>
              </a:ext>
            </a:extLst>
          </p:cNvPr>
          <p:cNvSpPr txBox="1"/>
          <p:nvPr/>
        </p:nvSpPr>
        <p:spPr>
          <a:xfrm>
            <a:off x="4524979" y="4666109"/>
            <a:ext cx="688009" cy="369332"/>
          </a:xfrm>
          <a:prstGeom prst="rect">
            <a:avLst/>
          </a:prstGeom>
          <a:noFill/>
        </p:spPr>
        <p:txBody>
          <a:bodyPr wrap="none" rtlCol="0">
            <a:spAutoFit/>
          </a:bodyPr>
          <a:lstStyle/>
          <a:p>
            <a:r>
              <a:rPr lang="fr-FR" dirty="0"/>
              <a:t>20 </a:t>
            </a:r>
            <a:r>
              <a:rPr lang="fr-FR" dirty="0" err="1"/>
              <a:t>μs</a:t>
            </a:r>
            <a:endParaRPr lang="fr-FR" dirty="0"/>
          </a:p>
        </p:txBody>
      </p:sp>
    </p:spTree>
    <p:extLst>
      <p:ext uri="{BB962C8B-B14F-4D97-AF65-F5344CB8AC3E}">
        <p14:creationId xmlns:p14="http://schemas.microsoft.com/office/powerpoint/2010/main" val="2083136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7">
            <a:extLst>
              <a:ext uri="{FF2B5EF4-FFF2-40B4-BE49-F238E27FC236}">
                <a16:creationId xmlns:a16="http://schemas.microsoft.com/office/drawing/2014/main" id="{B2B6099C-08D3-DABB-D404-5319D9A03172}"/>
              </a:ext>
            </a:extLst>
          </p:cNvPr>
          <p:cNvSpPr txBox="1"/>
          <p:nvPr/>
        </p:nvSpPr>
        <p:spPr>
          <a:xfrm>
            <a:off x="0" y="302769"/>
            <a:ext cx="9074121" cy="984885"/>
          </a:xfrm>
          <a:prstGeom prst="rect">
            <a:avLst/>
          </a:prstGeom>
        </p:spPr>
        <p:txBody>
          <a:bodyPr wrap="square" lIns="0" tIns="0" rIns="0" bIns="0" rtlCol="0" anchor="t">
            <a:spAutoFit/>
          </a:bodyPr>
          <a:lstStyle/>
          <a:p>
            <a:pPr algn="ctr"/>
            <a:r>
              <a:rPr lang="fr-FR" sz="3200" dirty="0">
                <a:solidFill>
                  <a:srgbClr val="3333CC"/>
                </a:solidFill>
                <a:latin typeface="ComicSansMS" panose="030F0702030302020204" pitchFamily="66" charset="0"/>
              </a:rPr>
              <a:t>Causes nodales de réduction du FS</a:t>
            </a:r>
          </a:p>
          <a:p>
            <a:pPr algn="ctr"/>
            <a:endParaRPr lang="fr-FR" sz="3200" dirty="0">
              <a:solidFill>
                <a:srgbClr val="3333CC"/>
              </a:solidFill>
              <a:latin typeface="ComicSansMS" panose="030F0702030302020204" pitchFamily="66" charset="0"/>
            </a:endParaRPr>
          </a:p>
        </p:txBody>
      </p:sp>
      <p:sp>
        <p:nvSpPr>
          <p:cNvPr id="3" name="ZoneTexte 2">
            <a:extLst>
              <a:ext uri="{FF2B5EF4-FFF2-40B4-BE49-F238E27FC236}">
                <a16:creationId xmlns:a16="http://schemas.microsoft.com/office/drawing/2014/main" id="{AA9CF6EF-D80E-0555-81F4-8F66A69C2E0E}"/>
              </a:ext>
            </a:extLst>
          </p:cNvPr>
          <p:cNvSpPr txBox="1"/>
          <p:nvPr/>
        </p:nvSpPr>
        <p:spPr>
          <a:xfrm>
            <a:off x="4724401" y="1173026"/>
            <a:ext cx="4349719" cy="5447645"/>
          </a:xfrm>
          <a:prstGeom prst="rect">
            <a:avLst/>
          </a:prstGeom>
          <a:noFill/>
        </p:spPr>
        <p:txBody>
          <a:bodyPr wrap="square">
            <a:spAutoFit/>
          </a:bodyPr>
          <a:lstStyle/>
          <a:p>
            <a:pPr>
              <a:spcBef>
                <a:spcPct val="50000"/>
              </a:spcBef>
            </a:pPr>
            <a:r>
              <a:rPr lang="cy-GB" altLang="en-US" sz="1800" dirty="0">
                <a:solidFill>
                  <a:srgbClr val="003399"/>
                </a:solidFill>
                <a:latin typeface="Comic Sans MS" panose="030F0902030302020204" pitchFamily="66" charset="0"/>
              </a:rPr>
              <a:t>Dysfonctionnement des </a:t>
            </a:r>
            <a:br>
              <a:rPr lang="cy-GB" altLang="en-US" sz="1800" dirty="0">
                <a:solidFill>
                  <a:srgbClr val="003399"/>
                </a:solidFill>
                <a:latin typeface="Comic Sans MS" panose="030F0902030302020204" pitchFamily="66" charset="0"/>
              </a:rPr>
            </a:br>
            <a:r>
              <a:rPr lang="cy-GB" altLang="en-US" sz="1800" dirty="0">
                <a:solidFill>
                  <a:srgbClr val="003399"/>
                </a:solidFill>
                <a:latin typeface="Comic Sans MS" panose="030F0902030302020204" pitchFamily="66" charset="0"/>
              </a:rPr>
              <a:t>canaux </a:t>
            </a:r>
            <a:r>
              <a:rPr lang="cy-GB" altLang="en-US" dirty="0">
                <a:solidFill>
                  <a:srgbClr val="003399"/>
                </a:solidFill>
                <a:latin typeface="Comic Sans MS" panose="030F0902030302020204" pitchFamily="66" charset="0"/>
              </a:rPr>
              <a:t>Na</a:t>
            </a:r>
            <a:r>
              <a:rPr lang="cy-GB" altLang="en-US" baseline="30000" dirty="0">
                <a:solidFill>
                  <a:srgbClr val="003399"/>
                </a:solidFill>
                <a:latin typeface="Comic Sans MS" panose="030F0902030302020204" pitchFamily="66" charset="0"/>
              </a:rPr>
              <a:t>+</a:t>
            </a:r>
            <a:br>
              <a:rPr lang="cy-GB" altLang="en-US" baseline="30000" dirty="0">
                <a:solidFill>
                  <a:srgbClr val="003399"/>
                </a:solidFill>
                <a:latin typeface="Comic Sans MS" panose="030F0902030302020204" pitchFamily="66" charset="0"/>
              </a:rPr>
            </a:br>
            <a:r>
              <a:rPr lang="cy-GB" altLang="en-US" dirty="0">
                <a:latin typeface="Comic Sans MS" panose="030F0902030302020204" pitchFamily="66" charset="0"/>
              </a:rPr>
              <a:t>=&gt; </a:t>
            </a:r>
            <a:r>
              <a:rPr lang="cy-GB" altLang="en-US" b="1" dirty="0">
                <a:solidFill>
                  <a:srgbClr val="00B050"/>
                </a:solidFill>
                <a:latin typeface="Comic Sans MS" panose="030F0902030302020204" pitchFamily="66" charset="0"/>
              </a:rPr>
              <a:t>réduction du courant disponible</a:t>
            </a:r>
            <a:br>
              <a:rPr lang="cy-GB" altLang="en-US" baseline="30000" dirty="0">
                <a:solidFill>
                  <a:srgbClr val="003399"/>
                </a:solidFill>
                <a:latin typeface="Comic Sans MS" panose="030F0902030302020204" pitchFamily="66" charset="0"/>
              </a:rPr>
            </a:br>
            <a:br>
              <a:rPr lang="cy-GB" altLang="en-US" baseline="30000" dirty="0">
                <a:solidFill>
                  <a:srgbClr val="003399"/>
                </a:solidFill>
                <a:latin typeface="Comic Sans MS" panose="030F0902030302020204" pitchFamily="66" charset="0"/>
              </a:rPr>
            </a:br>
            <a:br>
              <a:rPr lang="cy-GB" altLang="en-US" baseline="30000" dirty="0">
                <a:solidFill>
                  <a:srgbClr val="003399"/>
                </a:solidFill>
                <a:latin typeface="Comic Sans MS" panose="030F0902030302020204" pitchFamily="66" charset="0"/>
              </a:rPr>
            </a:br>
            <a:endParaRPr lang="cy-GB" altLang="en-US" sz="1800" dirty="0">
              <a:solidFill>
                <a:srgbClr val="003399"/>
              </a:solidFill>
              <a:latin typeface="Comic Sans MS" panose="030F0902030302020204" pitchFamily="66" charset="0"/>
            </a:endParaRPr>
          </a:p>
          <a:p>
            <a:pPr>
              <a:spcBef>
                <a:spcPct val="50000"/>
              </a:spcBef>
            </a:pPr>
            <a:r>
              <a:rPr lang="cy-GB" altLang="en-US" sz="1800" dirty="0">
                <a:solidFill>
                  <a:srgbClr val="003399"/>
                </a:solidFill>
                <a:latin typeface="Comic Sans MS" panose="030F0902030302020204" pitchFamily="66" charset="0"/>
              </a:rPr>
              <a:t>Dépolarisation membranaire</a:t>
            </a:r>
          </a:p>
          <a:p>
            <a:pPr marL="285750" indent="-285750">
              <a:spcBef>
                <a:spcPct val="50000"/>
              </a:spcBef>
              <a:buFont typeface="Arial" panose="020B0604020202020204" pitchFamily="34" charset="0"/>
              <a:buChar char="•"/>
            </a:pPr>
            <a:r>
              <a:rPr lang="cy-GB" altLang="en-US" dirty="0">
                <a:latin typeface="Comic Sans MS" panose="030F0902030302020204" pitchFamily="66" charset="0"/>
              </a:rPr>
              <a:t>C</a:t>
            </a:r>
            <a:r>
              <a:rPr lang="cy-GB" altLang="en-US" sz="1800" dirty="0">
                <a:latin typeface="Comic Sans MS" panose="030F0902030302020204" pitchFamily="66" charset="0"/>
              </a:rPr>
              <a:t>anaux </a:t>
            </a:r>
            <a:r>
              <a:rPr lang="cy-GB" altLang="en-US" u="sng" dirty="0">
                <a:latin typeface="Comic Sans MS" panose="030F0902030302020204" pitchFamily="66" charset="0"/>
              </a:rPr>
              <a:t>Na</a:t>
            </a:r>
            <a:r>
              <a:rPr lang="cy-GB" altLang="en-US" u="sng" baseline="30000" dirty="0">
                <a:latin typeface="Comic Sans MS" panose="030F0902030302020204" pitchFamily="66" charset="0"/>
              </a:rPr>
              <a:t>+ </a:t>
            </a:r>
            <a:r>
              <a:rPr lang="cy-GB" altLang="en-US" u="sng" dirty="0">
                <a:latin typeface="Comic Sans MS" panose="030F0902030302020204" pitchFamily="66" charset="0"/>
              </a:rPr>
              <a:t>nodaux i</a:t>
            </a:r>
            <a:r>
              <a:rPr lang="cy-GB" altLang="en-US" sz="1800" u="sng" dirty="0">
                <a:latin typeface="Comic Sans MS" panose="030F0902030302020204" pitchFamily="66" charset="0"/>
              </a:rPr>
              <a:t>nactivés</a:t>
            </a:r>
            <a:r>
              <a:rPr lang="cy-GB" altLang="en-US" sz="1800" dirty="0">
                <a:latin typeface="Comic Sans MS" panose="030F0902030302020204" pitchFamily="66" charset="0"/>
              </a:rPr>
              <a:t> plus longtemps </a:t>
            </a:r>
            <a:br>
              <a:rPr lang="cy-GB" altLang="en-US" sz="1800" dirty="0">
                <a:latin typeface="Comic Sans MS" panose="030F0902030302020204" pitchFamily="66" charset="0"/>
              </a:rPr>
            </a:br>
            <a:r>
              <a:rPr lang="cy-GB" altLang="en-US" dirty="0">
                <a:latin typeface="Comic Sans MS" panose="030F0902030302020204" pitchFamily="66" charset="0"/>
              </a:rPr>
              <a:t>=&gt; </a:t>
            </a:r>
            <a:r>
              <a:rPr lang="cy-GB" altLang="en-US" b="1" dirty="0">
                <a:solidFill>
                  <a:srgbClr val="00B050"/>
                </a:solidFill>
                <a:latin typeface="Comic Sans MS" panose="030F0902030302020204" pitchFamily="66" charset="0"/>
              </a:rPr>
              <a:t>réduction du courant disponible</a:t>
            </a:r>
            <a:br>
              <a:rPr lang="cy-GB" altLang="en-US" baseline="30000" dirty="0">
                <a:solidFill>
                  <a:srgbClr val="003399"/>
                </a:solidFill>
                <a:latin typeface="Comic Sans MS" panose="030F0902030302020204" pitchFamily="66" charset="0"/>
              </a:rPr>
            </a:br>
            <a:r>
              <a:rPr lang="cy-GB" altLang="en-US" sz="1800" dirty="0">
                <a:latin typeface="Comic Sans MS" panose="030F0902030302020204" pitchFamily="66" charset="0"/>
              </a:rPr>
              <a:t>=&gt; allongement de la période réfractaire -&gt; BC</a:t>
            </a:r>
            <a:br>
              <a:rPr lang="cy-GB" altLang="en-US" sz="1800" dirty="0">
                <a:latin typeface="Comic Sans MS" panose="030F0902030302020204" pitchFamily="66" charset="0"/>
              </a:rPr>
            </a:br>
            <a:endParaRPr lang="cy-GB" altLang="en-US" sz="1800" dirty="0">
              <a:latin typeface="Comic Sans MS" panose="030F0902030302020204" pitchFamily="66" charset="0"/>
            </a:endParaRPr>
          </a:p>
          <a:p>
            <a:pPr>
              <a:spcBef>
                <a:spcPct val="50000"/>
              </a:spcBef>
            </a:pPr>
            <a:r>
              <a:rPr lang="cy-GB" altLang="en-US" dirty="0">
                <a:solidFill>
                  <a:srgbClr val="003399"/>
                </a:solidFill>
                <a:latin typeface="Comic Sans MS" panose="030F0902030302020204" pitchFamily="66" charset="0"/>
              </a:rPr>
              <a:t>Hyperpolarisation membranaire</a:t>
            </a:r>
          </a:p>
          <a:p>
            <a:pPr marL="285750" indent="-285750">
              <a:spcBef>
                <a:spcPct val="50000"/>
              </a:spcBef>
              <a:buFont typeface="Arial" panose="020B0604020202020204" pitchFamily="34" charset="0"/>
              <a:buChar char="•"/>
            </a:pPr>
            <a:r>
              <a:rPr lang="cy-GB" altLang="en-US" u="sng" dirty="0">
                <a:latin typeface="Comic Sans MS" panose="030F0902030302020204" pitchFamily="66" charset="0"/>
              </a:rPr>
              <a:t>Canaux Na</a:t>
            </a:r>
            <a:r>
              <a:rPr lang="cy-GB" altLang="en-US" u="sng" baseline="30000" dirty="0">
                <a:latin typeface="Comic Sans MS" panose="030F0902030302020204" pitchFamily="66" charset="0"/>
              </a:rPr>
              <a:t>+ </a:t>
            </a:r>
            <a:r>
              <a:rPr lang="cy-GB" altLang="en-US" u="sng" dirty="0">
                <a:latin typeface="Comic Sans MS" panose="030F0902030302020204" pitchFamily="66" charset="0"/>
              </a:rPr>
              <a:t>fermés</a:t>
            </a:r>
            <a:br>
              <a:rPr lang="cy-GB" altLang="en-US" dirty="0">
                <a:latin typeface="Comic Sans MS" panose="030F0902030302020204" pitchFamily="66" charset="0"/>
              </a:rPr>
            </a:br>
            <a:r>
              <a:rPr lang="cy-GB" altLang="en-US" dirty="0">
                <a:latin typeface="Comic Sans MS" panose="030F0902030302020204" pitchFamily="66" charset="0"/>
              </a:rPr>
              <a:t>=&gt; </a:t>
            </a:r>
            <a:r>
              <a:rPr lang="cy-GB" altLang="en-US" b="1" dirty="0">
                <a:solidFill>
                  <a:srgbClr val="00B050"/>
                </a:solidFill>
                <a:latin typeface="Comic Sans MS" panose="030F0902030302020204" pitchFamily="66" charset="0"/>
              </a:rPr>
              <a:t>augmentation du courant nécessaire</a:t>
            </a:r>
            <a:r>
              <a:rPr lang="cy-GB" altLang="en-US" dirty="0">
                <a:latin typeface="Comic Sans MS" panose="030F0902030302020204" pitchFamily="66" charset="0"/>
              </a:rPr>
              <a:t> pour atteindre le seuil </a:t>
            </a:r>
            <a:br>
              <a:rPr lang="cy-GB" altLang="en-US" dirty="0">
                <a:latin typeface="Comic Sans MS" panose="030F0902030302020204" pitchFamily="66" charset="0"/>
              </a:rPr>
            </a:br>
            <a:r>
              <a:rPr lang="cy-GB" altLang="en-US" dirty="0">
                <a:latin typeface="Comic Sans MS" panose="030F0902030302020204" pitchFamily="66" charset="0"/>
              </a:rPr>
              <a:t>-&gt; BC</a:t>
            </a:r>
          </a:p>
        </p:txBody>
      </p:sp>
      <p:pic>
        <p:nvPicPr>
          <p:cNvPr id="5" name="Main graphic">
            <a:extLst>
              <a:ext uri="{FF2B5EF4-FFF2-40B4-BE49-F238E27FC236}">
                <a16:creationId xmlns:a16="http://schemas.microsoft.com/office/drawing/2014/main" id="{F5BA0417-5BCE-BDA0-7BBA-DB7127F35E7A}"/>
              </a:ext>
            </a:extLst>
          </p:cNvPr>
          <p:cNvPicPr/>
          <p:nvPr/>
        </p:nvPicPr>
        <p:blipFill>
          <a:blip r:embed="rId2"/>
          <a:stretch/>
        </p:blipFill>
        <p:spPr>
          <a:xfrm>
            <a:off x="646200" y="1001731"/>
            <a:ext cx="3773400" cy="5618940"/>
          </a:xfrm>
          <a:prstGeom prst="rect">
            <a:avLst/>
          </a:prstGeom>
          <a:ln>
            <a:noFill/>
          </a:ln>
        </p:spPr>
      </p:pic>
      <p:sp>
        <p:nvSpPr>
          <p:cNvPr id="2" name="ZoneTexte 1">
            <a:extLst>
              <a:ext uri="{FF2B5EF4-FFF2-40B4-BE49-F238E27FC236}">
                <a16:creationId xmlns:a16="http://schemas.microsoft.com/office/drawing/2014/main" id="{D0989570-B59E-15AE-94B4-A2F06F7D7E0D}"/>
              </a:ext>
            </a:extLst>
          </p:cNvPr>
          <p:cNvSpPr txBox="1"/>
          <p:nvPr/>
        </p:nvSpPr>
        <p:spPr>
          <a:xfrm>
            <a:off x="7011367" y="6451394"/>
            <a:ext cx="2132633" cy="338554"/>
          </a:xfrm>
          <a:prstGeom prst="rect">
            <a:avLst/>
          </a:prstGeom>
          <a:noFill/>
        </p:spPr>
        <p:txBody>
          <a:bodyPr wrap="square">
            <a:spAutoFit/>
          </a:bodyPr>
          <a:lstStyle/>
          <a:p>
            <a:pPr algn="ctr"/>
            <a:r>
              <a:rPr lang="fr-FR" altLang="fr-FR" sz="1600" i="1" dirty="0">
                <a:latin typeface="ComicSansMS" panose="030F0702030302020204" pitchFamily="66" charset="0"/>
              </a:rPr>
              <a:t>(H. </a:t>
            </a:r>
            <a:r>
              <a:rPr lang="fr-FR" altLang="fr-FR" sz="1600" i="1" dirty="0" err="1">
                <a:latin typeface="ComicSansMS" panose="030F0702030302020204" pitchFamily="66" charset="0"/>
              </a:rPr>
              <a:t>Franssen</a:t>
            </a:r>
            <a:r>
              <a:rPr lang="fr-FR" altLang="fr-FR" sz="1600" i="1" dirty="0">
                <a:latin typeface="ComicSansMS" panose="030F0702030302020204" pitchFamily="66" charset="0"/>
              </a:rPr>
              <a:t>, 2013)</a:t>
            </a:r>
            <a:endParaRPr lang="fr-FR" sz="1600" i="1" dirty="0"/>
          </a:p>
        </p:txBody>
      </p:sp>
    </p:spTree>
    <p:extLst>
      <p:ext uri="{BB962C8B-B14F-4D97-AF65-F5344CB8AC3E}">
        <p14:creationId xmlns:p14="http://schemas.microsoft.com/office/powerpoint/2010/main" val="13911620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7">
            <a:extLst>
              <a:ext uri="{FF2B5EF4-FFF2-40B4-BE49-F238E27FC236}">
                <a16:creationId xmlns:a16="http://schemas.microsoft.com/office/drawing/2014/main" id="{B2B6099C-08D3-DABB-D404-5319D9A03172}"/>
              </a:ext>
            </a:extLst>
          </p:cNvPr>
          <p:cNvSpPr txBox="1"/>
          <p:nvPr/>
        </p:nvSpPr>
        <p:spPr>
          <a:xfrm>
            <a:off x="0" y="302769"/>
            <a:ext cx="9074121" cy="984885"/>
          </a:xfrm>
          <a:prstGeom prst="rect">
            <a:avLst/>
          </a:prstGeom>
        </p:spPr>
        <p:txBody>
          <a:bodyPr wrap="square" lIns="0" tIns="0" rIns="0" bIns="0" rtlCol="0" anchor="t">
            <a:spAutoFit/>
          </a:bodyPr>
          <a:lstStyle/>
          <a:p>
            <a:pPr algn="ctr"/>
            <a:r>
              <a:rPr lang="fr-FR" sz="3200" dirty="0">
                <a:solidFill>
                  <a:srgbClr val="3333CC"/>
                </a:solidFill>
                <a:latin typeface="ComicSansMS" panose="030F0702030302020204" pitchFamily="66" charset="0"/>
              </a:rPr>
              <a:t>Causes myéliniques de réduction du FS</a:t>
            </a:r>
          </a:p>
          <a:p>
            <a:pPr algn="ctr"/>
            <a:endParaRPr lang="fr-FR" sz="3200" dirty="0">
              <a:solidFill>
                <a:srgbClr val="3333CC"/>
              </a:solidFill>
              <a:latin typeface="ComicSansMS" panose="030F0702030302020204" pitchFamily="66" charset="0"/>
            </a:endParaRPr>
          </a:p>
        </p:txBody>
      </p:sp>
      <p:sp>
        <p:nvSpPr>
          <p:cNvPr id="3" name="ZoneTexte 2">
            <a:extLst>
              <a:ext uri="{FF2B5EF4-FFF2-40B4-BE49-F238E27FC236}">
                <a16:creationId xmlns:a16="http://schemas.microsoft.com/office/drawing/2014/main" id="{AA9CF6EF-D80E-0555-81F4-8F66A69C2E0E}"/>
              </a:ext>
            </a:extLst>
          </p:cNvPr>
          <p:cNvSpPr txBox="1"/>
          <p:nvPr/>
        </p:nvSpPr>
        <p:spPr>
          <a:xfrm>
            <a:off x="5103412" y="2027883"/>
            <a:ext cx="4160214" cy="4478149"/>
          </a:xfrm>
          <a:prstGeom prst="rect">
            <a:avLst/>
          </a:prstGeom>
          <a:noFill/>
        </p:spPr>
        <p:txBody>
          <a:bodyPr wrap="square">
            <a:spAutoFit/>
          </a:bodyPr>
          <a:lstStyle/>
          <a:p>
            <a:pPr>
              <a:spcBef>
                <a:spcPct val="50000"/>
              </a:spcBef>
            </a:pPr>
            <a:r>
              <a:rPr lang="cy-GB" altLang="en-US" sz="1800" dirty="0">
                <a:solidFill>
                  <a:srgbClr val="003399"/>
                </a:solidFill>
                <a:latin typeface="Comic Sans MS" panose="030F0902030302020204" pitchFamily="66" charset="0"/>
              </a:rPr>
              <a:t>Démyélinisation segmentaire</a:t>
            </a:r>
            <a:br>
              <a:rPr lang="cy-GB" altLang="en-US" sz="1800" dirty="0">
                <a:solidFill>
                  <a:srgbClr val="003399"/>
                </a:solidFill>
                <a:latin typeface="Comic Sans MS" panose="030F0902030302020204" pitchFamily="66" charset="0"/>
              </a:rPr>
            </a:br>
            <a:r>
              <a:rPr lang="cy-GB" altLang="en-US" sz="1800" dirty="0">
                <a:latin typeface="Comic Sans MS" panose="030F0902030302020204" pitchFamily="66" charset="0"/>
              </a:rPr>
              <a:t>=&gt; fuites de courant</a:t>
            </a:r>
            <a:br>
              <a:rPr lang="cy-GB" altLang="en-US" sz="1800" dirty="0">
                <a:latin typeface="Comic Sans MS" panose="030F0902030302020204" pitchFamily="66" charset="0"/>
              </a:rPr>
            </a:br>
            <a:br>
              <a:rPr lang="cy-GB" altLang="en-US" baseline="30000" dirty="0">
                <a:solidFill>
                  <a:srgbClr val="003399"/>
                </a:solidFill>
                <a:latin typeface="Comic Sans MS" panose="030F0902030302020204" pitchFamily="66" charset="0"/>
              </a:rPr>
            </a:br>
            <a:br>
              <a:rPr lang="cy-GB" altLang="en-US" baseline="30000" dirty="0">
                <a:solidFill>
                  <a:srgbClr val="003399"/>
                </a:solidFill>
                <a:latin typeface="Comic Sans MS" panose="030F0902030302020204" pitchFamily="66" charset="0"/>
              </a:rPr>
            </a:br>
            <a:r>
              <a:rPr lang="cy-GB" altLang="en-US" sz="1800" dirty="0">
                <a:solidFill>
                  <a:srgbClr val="003399"/>
                </a:solidFill>
                <a:latin typeface="Comic Sans MS" panose="030F0902030302020204" pitchFamily="66" charset="0"/>
              </a:rPr>
              <a:t>Démyélinisation paranodale</a:t>
            </a:r>
          </a:p>
          <a:p>
            <a:pPr marL="285750" indent="-285750">
              <a:spcBef>
                <a:spcPct val="50000"/>
              </a:spcBef>
              <a:buFont typeface="Arial" panose="020B0604020202020204" pitchFamily="34" charset="0"/>
              <a:buChar char="•"/>
            </a:pPr>
            <a:r>
              <a:rPr lang="cy-GB" altLang="en-US" dirty="0">
                <a:latin typeface="Comic Sans MS" panose="030F0902030302020204" pitchFamily="66" charset="0"/>
              </a:rPr>
              <a:t>A</a:t>
            </a:r>
            <a:r>
              <a:rPr lang="cy-GB" altLang="en-US" sz="1800" dirty="0">
                <a:latin typeface="Comic Sans MS" panose="030F0902030302020204" pitchFamily="66" charset="0"/>
              </a:rPr>
              <a:t>ugmentation de la capacité (+) nodale qui prend plus de temps à se charger</a:t>
            </a:r>
          </a:p>
          <a:p>
            <a:pPr marL="285750" indent="-285750">
              <a:spcBef>
                <a:spcPct val="50000"/>
              </a:spcBef>
              <a:buFont typeface="Arial" panose="020B0604020202020204" pitchFamily="34" charset="0"/>
              <a:buChar char="•"/>
            </a:pPr>
            <a:r>
              <a:rPr lang="cy-GB" altLang="en-US" dirty="0">
                <a:latin typeface="Comic Sans MS" panose="030F0902030302020204" pitchFamily="66" charset="0"/>
              </a:rPr>
              <a:t>D</a:t>
            </a:r>
            <a:r>
              <a:rPr lang="cy-GB" altLang="en-US" sz="1800" dirty="0">
                <a:latin typeface="Comic Sans MS" panose="030F0902030302020204" pitchFamily="66" charset="0"/>
              </a:rPr>
              <a:t>iminution de la densité des canaux </a:t>
            </a:r>
            <a:r>
              <a:rPr lang="cy-GB" altLang="en-US" dirty="0">
                <a:latin typeface="Comic Sans MS" panose="030F0902030302020204" pitchFamily="66" charset="0"/>
              </a:rPr>
              <a:t>Na</a:t>
            </a:r>
            <a:r>
              <a:rPr lang="cy-GB" altLang="en-US" baseline="30000" dirty="0">
                <a:latin typeface="Comic Sans MS" panose="030F0902030302020204" pitchFamily="66" charset="0"/>
              </a:rPr>
              <a:t>+</a:t>
            </a:r>
          </a:p>
          <a:p>
            <a:pPr>
              <a:spcBef>
                <a:spcPct val="50000"/>
              </a:spcBef>
            </a:pPr>
            <a:r>
              <a:rPr lang="cy-GB" altLang="en-US" dirty="0">
                <a:solidFill>
                  <a:srgbClr val="003399"/>
                </a:solidFill>
                <a:latin typeface="Comic Sans MS" panose="030F0902030302020204" pitchFamily="66" charset="0"/>
              </a:rPr>
              <a:t>Démyélinisation juxta-paranodale</a:t>
            </a:r>
          </a:p>
          <a:p>
            <a:pPr marL="285750" indent="-285750">
              <a:spcBef>
                <a:spcPct val="50000"/>
              </a:spcBef>
              <a:buFont typeface="Arial" panose="020B0604020202020204" pitchFamily="34" charset="0"/>
              <a:buChar char="•"/>
            </a:pPr>
            <a:r>
              <a:rPr lang="cy-GB" altLang="en-US" dirty="0">
                <a:latin typeface="Comic Sans MS" panose="030F0902030302020204" pitchFamily="66" charset="0"/>
              </a:rPr>
              <a:t>Idem en plus marqué &amp;</a:t>
            </a:r>
          </a:p>
          <a:p>
            <a:pPr marL="285750" indent="-285750">
              <a:spcBef>
                <a:spcPct val="50000"/>
              </a:spcBef>
              <a:buFont typeface="Arial" panose="020B0604020202020204" pitchFamily="34" charset="0"/>
              <a:buChar char="•"/>
            </a:pPr>
            <a:r>
              <a:rPr lang="cy-GB" altLang="en-US" u="sng" dirty="0">
                <a:latin typeface="Comic Sans MS" panose="030F0902030302020204" pitchFamily="66" charset="0"/>
              </a:rPr>
              <a:t>Exposition des canaux K</a:t>
            </a:r>
            <a:r>
              <a:rPr lang="cy-GB" altLang="en-US" u="sng" baseline="-25000" dirty="0">
                <a:latin typeface="Comic Sans MS" panose="030F0902030302020204" pitchFamily="66" charset="0"/>
              </a:rPr>
              <a:t>f</a:t>
            </a:r>
            <a:br>
              <a:rPr lang="cy-GB" altLang="en-US" u="sng" dirty="0">
                <a:latin typeface="Comic Sans MS" panose="030F0902030302020204" pitchFamily="66" charset="0"/>
              </a:rPr>
            </a:br>
            <a:r>
              <a:rPr lang="cy-GB" altLang="en-US" sz="1800" dirty="0">
                <a:latin typeface="Comic Sans MS" panose="030F0902030302020204" pitchFamily="66" charset="0"/>
              </a:rPr>
              <a:t>=&gt; limitation de la dépolarisation</a:t>
            </a:r>
          </a:p>
        </p:txBody>
      </p:sp>
      <p:pic>
        <p:nvPicPr>
          <p:cNvPr id="2" name="Main graphic">
            <a:extLst>
              <a:ext uri="{FF2B5EF4-FFF2-40B4-BE49-F238E27FC236}">
                <a16:creationId xmlns:a16="http://schemas.microsoft.com/office/drawing/2014/main" id="{4B20457E-9953-5FC7-A069-1EF334CBBB07}"/>
              </a:ext>
            </a:extLst>
          </p:cNvPr>
          <p:cNvPicPr/>
          <p:nvPr/>
        </p:nvPicPr>
        <p:blipFill>
          <a:blip r:embed="rId2"/>
          <a:stretch/>
        </p:blipFill>
        <p:spPr>
          <a:xfrm>
            <a:off x="172132" y="2093198"/>
            <a:ext cx="4931280" cy="3809880"/>
          </a:xfrm>
          <a:prstGeom prst="rect">
            <a:avLst/>
          </a:prstGeom>
          <a:ln>
            <a:noFill/>
          </a:ln>
        </p:spPr>
      </p:pic>
      <p:sp>
        <p:nvSpPr>
          <p:cNvPr id="7" name="ZoneTexte 6">
            <a:extLst>
              <a:ext uri="{FF2B5EF4-FFF2-40B4-BE49-F238E27FC236}">
                <a16:creationId xmlns:a16="http://schemas.microsoft.com/office/drawing/2014/main" id="{2B6AE344-E5AC-954B-B514-3381229AD352}"/>
              </a:ext>
            </a:extLst>
          </p:cNvPr>
          <p:cNvSpPr txBox="1"/>
          <p:nvPr/>
        </p:nvSpPr>
        <p:spPr>
          <a:xfrm>
            <a:off x="134454" y="1146400"/>
            <a:ext cx="9009545" cy="646331"/>
          </a:xfrm>
          <a:prstGeom prst="rect">
            <a:avLst/>
          </a:prstGeom>
          <a:noFill/>
        </p:spPr>
        <p:txBody>
          <a:bodyPr wrap="square">
            <a:spAutoFit/>
          </a:bodyPr>
          <a:lstStyle/>
          <a:p>
            <a:r>
              <a:rPr lang="cy-GB" altLang="en-US" b="1" dirty="0">
                <a:solidFill>
                  <a:srgbClr val="00B050"/>
                </a:solidFill>
                <a:latin typeface="Comic Sans MS" panose="030F0902030302020204" pitchFamily="66" charset="0"/>
              </a:rPr>
              <a:t>R</a:t>
            </a:r>
            <a:r>
              <a:rPr lang="cy-GB" altLang="en-US" sz="1800" b="1" dirty="0">
                <a:solidFill>
                  <a:srgbClr val="00B050"/>
                </a:solidFill>
                <a:latin typeface="Comic Sans MS" panose="030F0902030302020204" pitchFamily="66" charset="0"/>
              </a:rPr>
              <a:t>éduction du courant disponible: diminution de la densité des canaux Na</a:t>
            </a:r>
            <a:r>
              <a:rPr lang="cy-GB" altLang="en-US" sz="1800" b="1" baseline="30000" dirty="0">
                <a:solidFill>
                  <a:srgbClr val="00B050"/>
                </a:solidFill>
                <a:latin typeface="Comic Sans MS" panose="030F0902030302020204" pitchFamily="66" charset="0"/>
              </a:rPr>
              <a:t>+ </a:t>
            </a:r>
            <a:r>
              <a:rPr lang="cy-GB" altLang="en-US" sz="1800" b="1" dirty="0">
                <a:solidFill>
                  <a:srgbClr val="00B050"/>
                </a:solidFill>
                <a:latin typeface="Comic Sans MS" panose="030F0902030302020204" pitchFamily="66" charset="0"/>
              </a:rPr>
              <a:t>nodaux</a:t>
            </a:r>
          </a:p>
          <a:p>
            <a:r>
              <a:rPr lang="cy-GB" b="1" dirty="0">
                <a:solidFill>
                  <a:srgbClr val="00B050"/>
                </a:solidFill>
                <a:latin typeface="Comic Sans MS" panose="030F0902030302020204" pitchFamily="66" charset="0"/>
              </a:rPr>
              <a:t>Augmentation du courant nécessaire : fuites de courant et K</a:t>
            </a:r>
            <a:r>
              <a:rPr lang="cy-GB" b="1" baseline="-25000" dirty="0">
                <a:solidFill>
                  <a:srgbClr val="00B050"/>
                </a:solidFill>
                <a:latin typeface="Comic Sans MS" panose="030F0902030302020204" pitchFamily="66" charset="0"/>
              </a:rPr>
              <a:t>f</a:t>
            </a:r>
            <a:r>
              <a:rPr lang="cy-GB" b="1" dirty="0">
                <a:solidFill>
                  <a:srgbClr val="00B050"/>
                </a:solidFill>
                <a:latin typeface="Comic Sans MS" panose="030F0902030302020204" pitchFamily="66" charset="0"/>
              </a:rPr>
              <a:t> </a:t>
            </a:r>
            <a:endParaRPr lang="fr-FR" b="1" dirty="0">
              <a:solidFill>
                <a:srgbClr val="00B050"/>
              </a:solidFill>
            </a:endParaRPr>
          </a:p>
        </p:txBody>
      </p:sp>
      <p:sp>
        <p:nvSpPr>
          <p:cNvPr id="5" name="ZoneTexte 4">
            <a:extLst>
              <a:ext uri="{FF2B5EF4-FFF2-40B4-BE49-F238E27FC236}">
                <a16:creationId xmlns:a16="http://schemas.microsoft.com/office/drawing/2014/main" id="{0C3A131B-2CEE-F864-FD9A-B2ADA3B8A0FF}"/>
              </a:ext>
            </a:extLst>
          </p:cNvPr>
          <p:cNvSpPr txBox="1"/>
          <p:nvPr/>
        </p:nvSpPr>
        <p:spPr>
          <a:xfrm>
            <a:off x="134454" y="6166007"/>
            <a:ext cx="2132633" cy="338554"/>
          </a:xfrm>
          <a:prstGeom prst="rect">
            <a:avLst/>
          </a:prstGeom>
          <a:noFill/>
        </p:spPr>
        <p:txBody>
          <a:bodyPr wrap="square">
            <a:spAutoFit/>
          </a:bodyPr>
          <a:lstStyle/>
          <a:p>
            <a:pPr algn="ctr"/>
            <a:r>
              <a:rPr lang="fr-FR" altLang="fr-FR" sz="1600" i="1" dirty="0">
                <a:latin typeface="ComicSansMS" panose="030F0702030302020204" pitchFamily="66" charset="0"/>
              </a:rPr>
              <a:t>(H. </a:t>
            </a:r>
            <a:r>
              <a:rPr lang="fr-FR" altLang="fr-FR" sz="1600" i="1" dirty="0" err="1">
                <a:latin typeface="ComicSansMS" panose="030F0702030302020204" pitchFamily="66" charset="0"/>
              </a:rPr>
              <a:t>Franssen</a:t>
            </a:r>
            <a:r>
              <a:rPr lang="fr-FR" altLang="fr-FR" sz="1600" i="1" dirty="0">
                <a:latin typeface="ComicSansMS" panose="030F0702030302020204" pitchFamily="66" charset="0"/>
              </a:rPr>
              <a:t>, 2013)</a:t>
            </a:r>
            <a:endParaRPr lang="fr-FR" sz="1600" i="1" dirty="0"/>
          </a:p>
        </p:txBody>
      </p:sp>
    </p:spTree>
    <p:extLst>
      <p:ext uri="{BB962C8B-B14F-4D97-AF65-F5344CB8AC3E}">
        <p14:creationId xmlns:p14="http://schemas.microsoft.com/office/powerpoint/2010/main" val="21592730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5A1FDB9D-CEC8-6828-C7FD-6ABF6540E570}"/>
              </a:ext>
            </a:extLst>
          </p:cNvPr>
          <p:cNvSpPr txBox="1"/>
          <p:nvPr/>
        </p:nvSpPr>
        <p:spPr>
          <a:xfrm>
            <a:off x="193964" y="431908"/>
            <a:ext cx="8950036" cy="6186309"/>
          </a:xfrm>
          <a:prstGeom prst="rect">
            <a:avLst/>
          </a:prstGeom>
          <a:noFill/>
        </p:spPr>
        <p:txBody>
          <a:bodyPr wrap="square">
            <a:spAutoFit/>
          </a:bodyPr>
          <a:lstStyle/>
          <a:p>
            <a:r>
              <a:rPr lang="cy-GB" altLang="en-US" dirty="0">
                <a:solidFill>
                  <a:srgbClr val="003399"/>
                </a:solidFill>
                <a:latin typeface="Comic Sans MS" panose="030F0902030302020204" pitchFamily="66" charset="0"/>
              </a:rPr>
              <a:t>C</a:t>
            </a:r>
            <a:r>
              <a:rPr lang="cy-GB" altLang="en-US" sz="1800" dirty="0">
                <a:solidFill>
                  <a:srgbClr val="003399"/>
                </a:solidFill>
                <a:latin typeface="Comic Sans MS" panose="030F0902030302020204" pitchFamily="66" charset="0"/>
              </a:rPr>
              <a:t>ourant = déplacement de charges positives </a:t>
            </a:r>
            <a:br>
              <a:rPr lang="cy-GB" altLang="en-US" sz="1800" dirty="0">
                <a:solidFill>
                  <a:srgbClr val="003399"/>
                </a:solidFill>
                <a:latin typeface="Comic Sans MS" panose="030F0902030302020204" pitchFamily="66" charset="0"/>
              </a:rPr>
            </a:br>
            <a:r>
              <a:rPr lang="cy-GB" altLang="en-US" sz="1800" dirty="0">
                <a:solidFill>
                  <a:srgbClr val="003399"/>
                </a:solidFill>
                <a:latin typeface="Comic Sans MS" panose="030F0902030302020204" pitchFamily="66" charset="0"/>
              </a:rPr>
              <a:t>(comme l’eau d’un fleuve)</a:t>
            </a:r>
          </a:p>
          <a:p>
            <a:endParaRPr lang="cy-GB" altLang="en-US" sz="1800" dirty="0">
              <a:solidFill>
                <a:srgbClr val="003399"/>
              </a:solidFill>
              <a:latin typeface="Comic Sans MS" panose="030F0902030302020204" pitchFamily="66" charset="0"/>
            </a:endParaRPr>
          </a:p>
          <a:p>
            <a:r>
              <a:rPr lang="cy-GB" altLang="en-US" dirty="0">
                <a:solidFill>
                  <a:srgbClr val="003399"/>
                </a:solidFill>
                <a:latin typeface="Comic Sans MS" panose="030F0902030302020204" pitchFamily="66" charset="0"/>
              </a:rPr>
              <a:t>Intensité (I, unité </a:t>
            </a:r>
            <a:r>
              <a:rPr lang="cy-GB" altLang="en-US" b="1" dirty="0">
                <a:solidFill>
                  <a:srgbClr val="FF0000"/>
                </a:solidFill>
                <a:latin typeface="Comic Sans MS" panose="030F0902030302020204" pitchFamily="66" charset="0"/>
              </a:rPr>
              <a:t>A</a:t>
            </a:r>
            <a:r>
              <a:rPr lang="cy-GB" altLang="en-US" dirty="0">
                <a:solidFill>
                  <a:srgbClr val="003399"/>
                </a:solidFill>
                <a:latin typeface="Comic Sans MS" panose="030F0902030302020204" pitchFamily="66" charset="0"/>
              </a:rPr>
              <a:t>) = quantité de charges (Q, unité </a:t>
            </a:r>
            <a:r>
              <a:rPr lang="cy-GB" altLang="en-US" b="1" dirty="0">
                <a:solidFill>
                  <a:srgbClr val="FF0000"/>
                </a:solidFill>
                <a:latin typeface="Comic Sans MS" panose="030F0902030302020204" pitchFamily="66" charset="0"/>
              </a:rPr>
              <a:t>C</a:t>
            </a:r>
            <a:r>
              <a:rPr lang="cy-GB" altLang="en-US" dirty="0">
                <a:solidFill>
                  <a:srgbClr val="003399"/>
                </a:solidFill>
                <a:latin typeface="Comic Sans MS" panose="030F0902030302020204" pitchFamily="66" charset="0"/>
              </a:rPr>
              <a:t>) par unité de temps </a:t>
            </a:r>
            <a:br>
              <a:rPr lang="cy-GB" altLang="en-US" dirty="0">
                <a:solidFill>
                  <a:srgbClr val="003399"/>
                </a:solidFill>
                <a:latin typeface="Comic Sans MS" panose="030F0902030302020204" pitchFamily="66" charset="0"/>
              </a:rPr>
            </a:br>
            <a:r>
              <a:rPr lang="cy-GB" altLang="en-US" dirty="0">
                <a:solidFill>
                  <a:srgbClr val="003399"/>
                </a:solidFill>
                <a:latin typeface="Comic Sans MS" panose="030F0902030302020204" pitchFamily="66" charset="0"/>
              </a:rPr>
              <a:t>(débit du fleuve)</a:t>
            </a:r>
          </a:p>
          <a:p>
            <a:endParaRPr lang="cy-GB" altLang="en-US" dirty="0">
              <a:solidFill>
                <a:srgbClr val="003399"/>
              </a:solidFill>
              <a:latin typeface="Comic Sans MS" panose="030F0902030302020204" pitchFamily="66" charset="0"/>
            </a:endParaRPr>
          </a:p>
          <a:p>
            <a:r>
              <a:rPr lang="cy-GB" altLang="en-US" dirty="0">
                <a:solidFill>
                  <a:srgbClr val="003399"/>
                </a:solidFill>
                <a:latin typeface="Comic Sans MS" panose="030F0902030302020204" pitchFamily="66" charset="0"/>
              </a:rPr>
              <a:t>Q = It = capacité (C, unité </a:t>
            </a:r>
            <a:r>
              <a:rPr lang="cy-GB" altLang="en-US" b="1" dirty="0">
                <a:solidFill>
                  <a:srgbClr val="FF0000"/>
                </a:solidFill>
                <a:latin typeface="Comic Sans MS" panose="030F0902030302020204" pitchFamily="66" charset="0"/>
              </a:rPr>
              <a:t>F</a:t>
            </a:r>
            <a:r>
              <a:rPr lang="cy-GB" altLang="en-US" dirty="0">
                <a:solidFill>
                  <a:srgbClr val="003399"/>
                </a:solidFill>
                <a:latin typeface="Comic Sans MS" panose="030F0902030302020204" pitchFamily="66" charset="0"/>
              </a:rPr>
              <a:t>) x </a:t>
            </a:r>
            <a:r>
              <a:rPr lang="cy-GB" dirty="0">
                <a:solidFill>
                  <a:srgbClr val="003399"/>
                </a:solidFill>
                <a:latin typeface="Comic Sans MS" panose="030F0902030302020204" pitchFamily="66" charset="0"/>
              </a:rPr>
              <a:t>Voltage (U ou V, unité </a:t>
            </a:r>
            <a:r>
              <a:rPr lang="cy-GB" b="1" dirty="0">
                <a:solidFill>
                  <a:srgbClr val="FF0000"/>
                </a:solidFill>
                <a:latin typeface="Comic Sans MS" panose="030F0902030302020204" pitchFamily="66" charset="0"/>
              </a:rPr>
              <a:t>V</a:t>
            </a:r>
            <a:r>
              <a:rPr lang="cy-GB" dirty="0">
                <a:solidFill>
                  <a:srgbClr val="003399"/>
                </a:solidFill>
                <a:latin typeface="Comic Sans MS" panose="030F0902030302020204" pitchFamily="66" charset="0"/>
              </a:rPr>
              <a:t>)</a:t>
            </a:r>
            <a:endParaRPr lang="cy-GB" altLang="en-US" dirty="0">
              <a:solidFill>
                <a:srgbClr val="003399"/>
              </a:solidFill>
              <a:latin typeface="Comic Sans MS" panose="030F0902030302020204" pitchFamily="66" charset="0"/>
            </a:endParaRPr>
          </a:p>
          <a:p>
            <a:endParaRPr lang="cy-GB" altLang="en-US" dirty="0">
              <a:solidFill>
                <a:srgbClr val="003399"/>
              </a:solidFill>
              <a:latin typeface="Comic Sans MS" panose="030F0902030302020204" pitchFamily="66" charset="0"/>
            </a:endParaRPr>
          </a:p>
          <a:p>
            <a:pPr>
              <a:tabLst>
                <a:tab pos="5284788" algn="l"/>
              </a:tabLst>
            </a:pPr>
            <a:r>
              <a:rPr lang="cy-GB" dirty="0">
                <a:solidFill>
                  <a:srgbClr val="003399"/>
                </a:solidFill>
                <a:latin typeface="Comic Sans MS" panose="030F0902030302020204" pitchFamily="66" charset="0"/>
              </a:rPr>
              <a:t>Voltage = intensité (I) x résistance (R, unité </a:t>
            </a:r>
            <a:r>
              <a:rPr lang="cy-GB" b="1" dirty="0">
                <a:solidFill>
                  <a:srgbClr val="FF0000"/>
                </a:solidFill>
                <a:latin typeface="Comic Sans MS" panose="030F0902030302020204" pitchFamily="66" charset="0"/>
              </a:rPr>
              <a:t>Ω</a:t>
            </a:r>
            <a:r>
              <a:rPr lang="cy-GB" dirty="0">
                <a:solidFill>
                  <a:srgbClr val="003399"/>
                </a:solidFill>
                <a:latin typeface="Comic Sans MS" panose="030F0902030302020204" pitchFamily="66" charset="0"/>
              </a:rPr>
              <a:t>) = </a:t>
            </a:r>
            <a:r>
              <a:rPr lang="cy-GB" u="sng" dirty="0">
                <a:solidFill>
                  <a:srgbClr val="003399"/>
                </a:solidFill>
                <a:latin typeface="Comic Sans MS" panose="030F0902030302020204" pitchFamily="66" charset="0"/>
              </a:rPr>
              <a:t>loi d’Ohm </a:t>
            </a:r>
            <a:br>
              <a:rPr lang="cy-GB" dirty="0">
                <a:solidFill>
                  <a:srgbClr val="003399"/>
                </a:solidFill>
                <a:latin typeface="Comic Sans MS" panose="030F0902030302020204" pitchFamily="66" charset="0"/>
              </a:rPr>
            </a:br>
            <a:r>
              <a:rPr lang="cy-GB" dirty="0">
                <a:solidFill>
                  <a:srgbClr val="003399"/>
                </a:solidFill>
                <a:latin typeface="Comic Sans MS" panose="030F0902030302020204" pitchFamily="66" charset="0"/>
              </a:rPr>
              <a:t>(dénivelé du fleuve)	 </a:t>
            </a:r>
            <a:r>
              <a:rPr lang="cy-GB" b="1" dirty="0">
                <a:solidFill>
                  <a:srgbClr val="00B050"/>
                </a:solidFill>
                <a:latin typeface="Comic Sans MS" panose="030F0902030302020204" pitchFamily="66" charset="0"/>
              </a:rPr>
              <a:t>V = IR</a:t>
            </a:r>
          </a:p>
          <a:p>
            <a:endParaRPr lang="cy-GB" dirty="0">
              <a:solidFill>
                <a:srgbClr val="003399"/>
              </a:solidFill>
              <a:latin typeface="Comic Sans MS" panose="030F0902030302020204" pitchFamily="66" charset="0"/>
            </a:endParaRPr>
          </a:p>
          <a:p>
            <a:r>
              <a:rPr lang="cy-GB" dirty="0">
                <a:solidFill>
                  <a:srgbClr val="003399"/>
                </a:solidFill>
                <a:latin typeface="Comic Sans MS" panose="030F0902030302020204" pitchFamily="66" charset="0"/>
              </a:rPr>
              <a:t>Résistance = 1/conductance (g, unité </a:t>
            </a:r>
            <a:r>
              <a:rPr lang="cy-GB" b="1" dirty="0">
                <a:solidFill>
                  <a:srgbClr val="FF0000"/>
                </a:solidFill>
                <a:latin typeface="Comic Sans MS" panose="030F0902030302020204" pitchFamily="66" charset="0"/>
              </a:rPr>
              <a:t>Sm</a:t>
            </a:r>
            <a:r>
              <a:rPr lang="cy-GB" dirty="0">
                <a:solidFill>
                  <a:srgbClr val="003399"/>
                </a:solidFill>
                <a:latin typeface="Comic Sans MS" panose="030F0902030302020204" pitchFamily="66" charset="0"/>
              </a:rPr>
              <a:t>)</a:t>
            </a:r>
          </a:p>
          <a:p>
            <a:endParaRPr lang="cy-GB" dirty="0">
              <a:solidFill>
                <a:srgbClr val="003399"/>
              </a:solidFill>
              <a:latin typeface="Comic Sans MS" panose="030F0902030302020204" pitchFamily="66" charset="0"/>
            </a:endParaRPr>
          </a:p>
          <a:p>
            <a:r>
              <a:rPr lang="cy-GB" dirty="0">
                <a:solidFill>
                  <a:srgbClr val="003399"/>
                </a:solidFill>
                <a:latin typeface="Comic Sans MS" panose="030F0902030302020204" pitchFamily="66" charset="0"/>
              </a:rPr>
              <a:t>V = IR =&gt; I = V/R =&gt; I = V x g ou pour un ion </a:t>
            </a:r>
            <a:r>
              <a:rPr lang="cy-GB" altLang="en-US" sz="1800" b="1" dirty="0">
                <a:solidFill>
                  <a:srgbClr val="00B050"/>
                </a:solidFill>
                <a:latin typeface="Comic Sans MS" panose="030F0902030302020204" pitchFamily="66" charset="0"/>
              </a:rPr>
              <a:t>I</a:t>
            </a:r>
            <a:r>
              <a:rPr lang="cy-GB" altLang="en-US" b="1" baseline="-25000" dirty="0">
                <a:solidFill>
                  <a:srgbClr val="00B050"/>
                </a:solidFill>
                <a:latin typeface="Comic Sans MS" panose="030F0902030302020204" pitchFamily="66" charset="0"/>
              </a:rPr>
              <a:t>ion</a:t>
            </a:r>
            <a:r>
              <a:rPr lang="cy-GB" altLang="en-US" sz="1800" b="1" dirty="0">
                <a:solidFill>
                  <a:srgbClr val="00B050"/>
                </a:solidFill>
                <a:latin typeface="Comic Sans MS" panose="030F0902030302020204" pitchFamily="66" charset="0"/>
              </a:rPr>
              <a:t> = (Vm-E</a:t>
            </a:r>
            <a:r>
              <a:rPr lang="cy-GB" altLang="en-US" b="1" baseline="-25000" dirty="0">
                <a:solidFill>
                  <a:srgbClr val="00B050"/>
                </a:solidFill>
                <a:latin typeface="Comic Sans MS" panose="030F0902030302020204" pitchFamily="66" charset="0"/>
              </a:rPr>
              <a:t>ion</a:t>
            </a:r>
            <a:r>
              <a:rPr lang="cy-GB" altLang="en-US" sz="1800" b="1" dirty="0">
                <a:solidFill>
                  <a:srgbClr val="00B050"/>
                </a:solidFill>
                <a:latin typeface="Comic Sans MS" panose="030F0902030302020204" pitchFamily="66" charset="0"/>
              </a:rPr>
              <a:t>) x g </a:t>
            </a:r>
            <a:r>
              <a:rPr lang="cy-GB" altLang="en-US" u="sng" dirty="0">
                <a:solidFill>
                  <a:srgbClr val="003399"/>
                </a:solidFill>
                <a:latin typeface="Comic Sans MS" panose="030F0902030302020204" pitchFamily="66" charset="0"/>
              </a:rPr>
              <a:t>(</a:t>
            </a:r>
            <a:r>
              <a:rPr lang="cy-GB" u="sng" dirty="0">
                <a:solidFill>
                  <a:srgbClr val="003399"/>
                </a:solidFill>
                <a:latin typeface="Comic Sans MS" panose="030F0902030302020204" pitchFamily="66" charset="0"/>
              </a:rPr>
              <a:t>courant ionique)</a:t>
            </a:r>
          </a:p>
          <a:p>
            <a:endParaRPr lang="cy-GB" u="sng" dirty="0">
              <a:solidFill>
                <a:srgbClr val="003399"/>
              </a:solidFill>
              <a:latin typeface="Comic Sans MS" panose="030F0902030302020204" pitchFamily="66" charset="0"/>
            </a:endParaRPr>
          </a:p>
          <a:p>
            <a:r>
              <a:rPr lang="cy-GB" dirty="0">
                <a:solidFill>
                  <a:srgbClr val="003399"/>
                </a:solidFill>
                <a:latin typeface="Comic Sans MS" panose="030F0902030302020204" pitchFamily="66" charset="0"/>
              </a:rPr>
              <a:t>Q = CV =&gt; I = C dV/dt (</a:t>
            </a:r>
            <a:r>
              <a:rPr lang="cy-GB" u="sng" dirty="0">
                <a:solidFill>
                  <a:srgbClr val="003399"/>
                </a:solidFill>
                <a:latin typeface="Comic Sans MS" panose="030F0902030302020204" pitchFamily="66" charset="0"/>
              </a:rPr>
              <a:t>courant capacitif</a:t>
            </a:r>
            <a:r>
              <a:rPr lang="cy-GB" dirty="0">
                <a:solidFill>
                  <a:srgbClr val="003399"/>
                </a:solidFill>
                <a:latin typeface="Comic Sans MS" panose="030F0902030302020204" pitchFamily="66" charset="0"/>
              </a:rPr>
              <a:t>)</a:t>
            </a:r>
          </a:p>
          <a:p>
            <a:endParaRPr lang="cy-GB" dirty="0">
              <a:solidFill>
                <a:srgbClr val="003399"/>
              </a:solidFill>
              <a:latin typeface="Comic Sans MS" panose="030F0902030302020204" pitchFamily="66" charset="0"/>
            </a:endParaRPr>
          </a:p>
          <a:p>
            <a:r>
              <a:rPr lang="cy-GB" dirty="0">
                <a:solidFill>
                  <a:srgbClr val="003399"/>
                </a:solidFill>
                <a:latin typeface="Comic Sans MS" panose="030F0902030302020204" pitchFamily="66" charset="0"/>
              </a:rPr>
              <a:t>Un neurone est un circuit RC en parallèle</a:t>
            </a:r>
          </a:p>
          <a:p>
            <a:endParaRPr lang="cy-GB" u="sng" dirty="0">
              <a:solidFill>
                <a:srgbClr val="003399"/>
              </a:solidFill>
              <a:latin typeface="Comic Sans MS" panose="030F0902030302020204" pitchFamily="66" charset="0"/>
            </a:endParaRPr>
          </a:p>
          <a:p>
            <a:endParaRPr lang="cy-GB" u="sng" dirty="0">
              <a:solidFill>
                <a:srgbClr val="003399"/>
              </a:solidFill>
              <a:latin typeface="Comic Sans MS" panose="030F0902030302020204" pitchFamily="66" charset="0"/>
            </a:endParaRPr>
          </a:p>
          <a:p>
            <a:endParaRPr lang="cy-GB" dirty="0">
              <a:solidFill>
                <a:srgbClr val="003399"/>
              </a:solidFill>
              <a:latin typeface="Comic Sans MS" panose="030F0902030302020204" pitchFamily="66" charset="0"/>
            </a:endParaRPr>
          </a:p>
          <a:p>
            <a:endParaRPr lang="fr-FR" dirty="0">
              <a:solidFill>
                <a:srgbClr val="003399"/>
              </a:solidFill>
              <a:latin typeface="Comic Sans MS" panose="030F0902030302020204" pitchFamily="66" charset="0"/>
            </a:endParaRPr>
          </a:p>
        </p:txBody>
      </p:sp>
      <p:pic>
        <p:nvPicPr>
          <p:cNvPr id="14" name="Image 13">
            <a:extLst>
              <a:ext uri="{FF2B5EF4-FFF2-40B4-BE49-F238E27FC236}">
                <a16:creationId xmlns:a16="http://schemas.microsoft.com/office/drawing/2014/main" id="{51C69081-BBD3-AC7C-7F54-9E59BCB54685}"/>
              </a:ext>
            </a:extLst>
          </p:cNvPr>
          <p:cNvPicPr>
            <a:picLocks noChangeAspect="1"/>
          </p:cNvPicPr>
          <p:nvPr/>
        </p:nvPicPr>
        <p:blipFill>
          <a:blip r:embed="rId2"/>
          <a:stretch>
            <a:fillRect/>
          </a:stretch>
        </p:blipFill>
        <p:spPr>
          <a:xfrm>
            <a:off x="7134277" y="4776588"/>
            <a:ext cx="1649504" cy="1649504"/>
          </a:xfrm>
          <a:prstGeom prst="rect">
            <a:avLst/>
          </a:prstGeom>
        </p:spPr>
      </p:pic>
    </p:spTree>
    <p:extLst>
      <p:ext uri="{BB962C8B-B14F-4D97-AF65-F5344CB8AC3E}">
        <p14:creationId xmlns:p14="http://schemas.microsoft.com/office/powerpoint/2010/main" val="30086991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7">
            <a:extLst>
              <a:ext uri="{FF2B5EF4-FFF2-40B4-BE49-F238E27FC236}">
                <a16:creationId xmlns:a16="http://schemas.microsoft.com/office/drawing/2014/main" id="{6FF08465-C785-A2C4-63F6-45F03E7BEBEC}"/>
              </a:ext>
            </a:extLst>
          </p:cNvPr>
          <p:cNvSpPr txBox="1"/>
          <p:nvPr/>
        </p:nvSpPr>
        <p:spPr>
          <a:xfrm>
            <a:off x="535578" y="569609"/>
            <a:ext cx="6814260" cy="1754326"/>
          </a:xfrm>
          <a:prstGeom prst="rect">
            <a:avLst/>
          </a:prstGeom>
        </p:spPr>
        <p:txBody>
          <a:bodyPr wrap="square" lIns="0" tIns="0" rIns="0" bIns="0" rtlCol="0" anchor="t">
            <a:spAutoFit/>
          </a:bodyPr>
          <a:lstStyle/>
          <a:p>
            <a:pPr>
              <a:tabLst>
                <a:tab pos="439738" algn="l"/>
              </a:tabLst>
            </a:pPr>
            <a:r>
              <a:rPr lang="fr-FR" sz="3200" dirty="0">
                <a:solidFill>
                  <a:srgbClr val="3333CC"/>
                </a:solidFill>
                <a:latin typeface="ComicSansMS" panose="030F0702030302020204" pitchFamily="66" charset="0"/>
              </a:rPr>
              <a:t>1. Les courbes intensité-durée (</a:t>
            </a:r>
            <a:r>
              <a:rPr lang="fr-FR" sz="3200" dirty="0" err="1">
                <a:solidFill>
                  <a:srgbClr val="3333CC"/>
                </a:solidFill>
                <a:latin typeface="ComicSansMS" panose="030F0702030302020204" pitchFamily="66" charset="0"/>
              </a:rPr>
              <a:t>I-t</a:t>
            </a:r>
            <a:r>
              <a:rPr lang="fr-FR" sz="3200" dirty="0">
                <a:solidFill>
                  <a:srgbClr val="3333CC"/>
                </a:solidFill>
                <a:latin typeface="ComicSansMS" panose="030F0702030302020204" pitchFamily="66" charset="0"/>
              </a:rPr>
              <a:t>)</a:t>
            </a:r>
            <a:br>
              <a:rPr lang="fr-FR" sz="3200" dirty="0">
                <a:solidFill>
                  <a:srgbClr val="3333CC"/>
                </a:solidFill>
                <a:latin typeface="ComicSansMS" panose="030F0702030302020204" pitchFamily="66" charset="0"/>
              </a:rPr>
            </a:br>
            <a:r>
              <a:rPr lang="fr-FR" sz="3200" dirty="0">
                <a:solidFill>
                  <a:srgbClr val="3333CC"/>
                </a:solidFill>
                <a:latin typeface="ComicSansMS" panose="030F0702030302020204" pitchFamily="66" charset="0"/>
              </a:rPr>
              <a:t>	</a:t>
            </a:r>
            <a:r>
              <a:rPr lang="fr-FR" b="1" dirty="0">
                <a:solidFill>
                  <a:srgbClr val="FF0000"/>
                </a:solidFill>
                <a:latin typeface="ComicSansMS" panose="030F0702030302020204" pitchFamily="66" charset="0"/>
              </a:rPr>
              <a:t>Les débuts de la neurophysiologie clinique : 1909</a:t>
            </a:r>
            <a:br>
              <a:rPr lang="fr-FR" b="1" dirty="0">
                <a:solidFill>
                  <a:srgbClr val="FF0000"/>
                </a:solidFill>
                <a:latin typeface="ComicSansMS" panose="030F0702030302020204" pitchFamily="66" charset="0"/>
              </a:rPr>
            </a:br>
            <a:r>
              <a:rPr lang="fr-FR" b="1" dirty="0">
                <a:solidFill>
                  <a:srgbClr val="FF0000"/>
                </a:solidFill>
                <a:latin typeface="ComicSansMS" panose="030F0702030302020204" pitchFamily="66" charset="0"/>
              </a:rPr>
              <a:t>	</a:t>
            </a:r>
            <a:r>
              <a:rPr lang="fr-FR" b="1" dirty="0">
                <a:solidFill>
                  <a:srgbClr val="00B050"/>
                </a:solidFill>
                <a:latin typeface="ComicSansMS" panose="030F0702030302020204" pitchFamily="66" charset="0"/>
              </a:rPr>
              <a:t>Loi fondamentale de l’électrostimulation</a:t>
            </a:r>
          </a:p>
          <a:p>
            <a:pPr algn="ctr"/>
            <a:endParaRPr lang="fr-FR" sz="3200" dirty="0">
              <a:solidFill>
                <a:srgbClr val="3333CC"/>
              </a:solidFill>
              <a:latin typeface="ComicSansMS" panose="030F0702030302020204" pitchFamily="66" charset="0"/>
            </a:endParaRPr>
          </a:p>
        </p:txBody>
      </p:sp>
      <p:sp>
        <p:nvSpPr>
          <p:cNvPr id="6" name="TextBox 7">
            <a:extLst>
              <a:ext uri="{FF2B5EF4-FFF2-40B4-BE49-F238E27FC236}">
                <a16:creationId xmlns:a16="http://schemas.microsoft.com/office/drawing/2014/main" id="{ADFA3B83-8600-B1B6-7EA0-ED2C3B3F8CB2}"/>
              </a:ext>
            </a:extLst>
          </p:cNvPr>
          <p:cNvSpPr txBox="1"/>
          <p:nvPr/>
        </p:nvSpPr>
        <p:spPr>
          <a:xfrm>
            <a:off x="535575" y="1966083"/>
            <a:ext cx="9074121" cy="2739211"/>
          </a:xfrm>
          <a:prstGeom prst="rect">
            <a:avLst/>
          </a:prstGeom>
        </p:spPr>
        <p:txBody>
          <a:bodyPr wrap="square" lIns="0" tIns="0" rIns="0" bIns="0" rtlCol="0" anchor="t">
            <a:spAutoFit/>
          </a:bodyPr>
          <a:lstStyle/>
          <a:p>
            <a:r>
              <a:rPr lang="fr-FR" sz="3200" dirty="0">
                <a:solidFill>
                  <a:srgbClr val="3333CC"/>
                </a:solidFill>
                <a:latin typeface="ComicSansMS" panose="030F0702030302020204" pitchFamily="66" charset="0"/>
              </a:rPr>
              <a:t>2. Cycle de récupération de l’excitabilité,</a:t>
            </a:r>
            <a:br>
              <a:rPr lang="fr-FR" sz="3200" dirty="0">
                <a:solidFill>
                  <a:srgbClr val="3333CC"/>
                </a:solidFill>
                <a:latin typeface="ComicSansMS" panose="030F0702030302020204" pitchFamily="66" charset="0"/>
              </a:rPr>
            </a:br>
            <a:r>
              <a:rPr lang="fr-FR" sz="3200" dirty="0">
                <a:solidFill>
                  <a:srgbClr val="3333CC"/>
                </a:solidFill>
                <a:latin typeface="ComicSansMS" panose="030F0702030302020204" pitchFamily="66" charset="0"/>
              </a:rPr>
              <a:t>	technique des doubles-chocs</a:t>
            </a:r>
            <a:br>
              <a:rPr lang="fr-FR" sz="3200" dirty="0">
                <a:solidFill>
                  <a:srgbClr val="3333CC"/>
                </a:solidFill>
                <a:latin typeface="ComicSansMS" panose="030F0702030302020204" pitchFamily="66" charset="0"/>
              </a:rPr>
            </a:br>
            <a:r>
              <a:rPr lang="fr-FR" sz="3200" dirty="0">
                <a:solidFill>
                  <a:srgbClr val="3333CC"/>
                </a:solidFill>
                <a:latin typeface="ComicSansMS" panose="030F0702030302020204" pitchFamily="66" charset="0"/>
              </a:rPr>
              <a:t>	</a:t>
            </a:r>
            <a:r>
              <a:rPr lang="fr-FR" b="1" dirty="0">
                <a:solidFill>
                  <a:srgbClr val="FF0000"/>
                </a:solidFill>
                <a:latin typeface="ComicSansMS" panose="030F0702030302020204" pitchFamily="66" charset="0"/>
              </a:rPr>
              <a:t>le second souffle de l’étude de l’excitabilité axonale : 1970</a:t>
            </a:r>
            <a:br>
              <a:rPr lang="fr-FR" b="1" dirty="0">
                <a:solidFill>
                  <a:srgbClr val="FF0000"/>
                </a:solidFill>
                <a:latin typeface="ComicSansMS" panose="030F0702030302020204" pitchFamily="66" charset="0"/>
              </a:rPr>
            </a:br>
            <a:r>
              <a:rPr lang="fr-FR" b="1" dirty="0">
                <a:solidFill>
                  <a:srgbClr val="FF0000"/>
                </a:solidFill>
                <a:latin typeface="ComicSansMS" panose="030F0702030302020204" pitchFamily="66" charset="0"/>
              </a:rPr>
              <a:t>	</a:t>
            </a:r>
            <a:r>
              <a:rPr lang="fr-FR" b="1" dirty="0">
                <a:solidFill>
                  <a:srgbClr val="00B050"/>
                </a:solidFill>
                <a:latin typeface="ComicSansMS" panose="030F0702030302020204" pitchFamily="66" charset="0"/>
              </a:rPr>
              <a:t>Ce qui se passe juste après le passage d’un PA</a:t>
            </a:r>
          </a:p>
          <a:p>
            <a:endParaRPr lang="fr-FR" sz="3200" dirty="0">
              <a:solidFill>
                <a:srgbClr val="3333CC"/>
              </a:solidFill>
              <a:latin typeface="ComicSansMS" panose="030F0702030302020204" pitchFamily="66" charset="0"/>
            </a:endParaRPr>
          </a:p>
          <a:p>
            <a:endParaRPr lang="fr-FR" sz="3200" dirty="0">
              <a:solidFill>
                <a:srgbClr val="3333CC"/>
              </a:solidFill>
              <a:latin typeface="ComicSansMS" panose="030F0702030302020204" pitchFamily="66" charset="0"/>
            </a:endParaRPr>
          </a:p>
        </p:txBody>
      </p:sp>
      <p:sp>
        <p:nvSpPr>
          <p:cNvPr id="8" name="TextBox 7">
            <a:extLst>
              <a:ext uri="{FF2B5EF4-FFF2-40B4-BE49-F238E27FC236}">
                <a16:creationId xmlns:a16="http://schemas.microsoft.com/office/drawing/2014/main" id="{65438EC3-B85C-B4F4-9539-2907BA7E12D1}"/>
              </a:ext>
            </a:extLst>
          </p:cNvPr>
          <p:cNvSpPr txBox="1"/>
          <p:nvPr/>
        </p:nvSpPr>
        <p:spPr>
          <a:xfrm>
            <a:off x="535577" y="3911223"/>
            <a:ext cx="9074121" cy="1477328"/>
          </a:xfrm>
          <a:prstGeom prst="rect">
            <a:avLst/>
          </a:prstGeom>
        </p:spPr>
        <p:txBody>
          <a:bodyPr wrap="square" lIns="0" tIns="0" rIns="0" bIns="0" rtlCol="0" anchor="t">
            <a:spAutoFit/>
          </a:bodyPr>
          <a:lstStyle/>
          <a:p>
            <a:pPr>
              <a:tabLst>
                <a:tab pos="439738" algn="l"/>
              </a:tabLst>
            </a:pPr>
            <a:r>
              <a:rPr lang="fr-FR" sz="3200" dirty="0">
                <a:solidFill>
                  <a:srgbClr val="3333CC"/>
                </a:solidFill>
                <a:latin typeface="ComicSansMS" panose="030F0702030302020204" pitchFamily="66" charset="0"/>
              </a:rPr>
              <a:t>3. Les courbes stimulus-réponse</a:t>
            </a:r>
            <a:br>
              <a:rPr lang="fr-FR" sz="3200" dirty="0">
                <a:solidFill>
                  <a:srgbClr val="3333CC"/>
                </a:solidFill>
                <a:latin typeface="ComicSansMS" panose="030F0702030302020204" pitchFamily="66" charset="0"/>
              </a:rPr>
            </a:br>
            <a:r>
              <a:rPr lang="fr-FR" sz="3200" dirty="0">
                <a:solidFill>
                  <a:srgbClr val="3333CC"/>
                </a:solidFill>
                <a:latin typeface="ComicSansMS" panose="030F0702030302020204" pitchFamily="66" charset="0"/>
              </a:rPr>
              <a:t>	</a:t>
            </a:r>
            <a:endParaRPr lang="fr-FR" b="1" dirty="0">
              <a:solidFill>
                <a:srgbClr val="FF0000"/>
              </a:solidFill>
              <a:latin typeface="ComicSansMS" panose="030F0702030302020204" pitchFamily="66" charset="0"/>
            </a:endParaRPr>
          </a:p>
          <a:p>
            <a:pPr algn="ctr"/>
            <a:endParaRPr lang="fr-FR" sz="3200" dirty="0">
              <a:solidFill>
                <a:srgbClr val="3333CC"/>
              </a:solidFill>
              <a:latin typeface="ComicSansMS" panose="030F0702030302020204" pitchFamily="66" charset="0"/>
            </a:endParaRPr>
          </a:p>
        </p:txBody>
      </p:sp>
      <p:sp>
        <p:nvSpPr>
          <p:cNvPr id="9" name="TextBox 7">
            <a:extLst>
              <a:ext uri="{FF2B5EF4-FFF2-40B4-BE49-F238E27FC236}">
                <a16:creationId xmlns:a16="http://schemas.microsoft.com/office/drawing/2014/main" id="{DD1EB54B-6C53-BBED-2257-EDE5D40EFA10}"/>
              </a:ext>
            </a:extLst>
          </p:cNvPr>
          <p:cNvSpPr txBox="1"/>
          <p:nvPr/>
        </p:nvSpPr>
        <p:spPr>
          <a:xfrm>
            <a:off x="535576" y="4858409"/>
            <a:ext cx="9074121" cy="2246769"/>
          </a:xfrm>
          <a:prstGeom prst="rect">
            <a:avLst/>
          </a:prstGeom>
        </p:spPr>
        <p:txBody>
          <a:bodyPr wrap="square" lIns="0" tIns="0" rIns="0" bIns="0" rtlCol="0" anchor="t">
            <a:spAutoFit/>
          </a:bodyPr>
          <a:lstStyle/>
          <a:p>
            <a:pPr>
              <a:tabLst>
                <a:tab pos="439738" algn="l"/>
              </a:tabLst>
            </a:pPr>
            <a:r>
              <a:rPr lang="fr-FR" sz="3200" dirty="0">
                <a:solidFill>
                  <a:srgbClr val="3333CC"/>
                </a:solidFill>
                <a:latin typeface="ComicSansMS" panose="030F0702030302020204" pitchFamily="66" charset="0"/>
              </a:rPr>
              <a:t>4. La poursuite de seuil</a:t>
            </a:r>
            <a:br>
              <a:rPr lang="fr-FR" sz="3200" dirty="0">
                <a:solidFill>
                  <a:srgbClr val="3333CC"/>
                </a:solidFill>
                <a:latin typeface="ComicSansMS" panose="030F0702030302020204" pitchFamily="66" charset="0"/>
              </a:rPr>
            </a:br>
            <a:r>
              <a:rPr lang="fr-FR" sz="3200" dirty="0">
                <a:solidFill>
                  <a:srgbClr val="3333CC"/>
                </a:solidFill>
                <a:latin typeface="ComicSansMS" panose="030F0702030302020204" pitchFamily="66" charset="0"/>
              </a:rPr>
              <a:t>	</a:t>
            </a:r>
            <a:r>
              <a:rPr lang="fr-FR" sz="2400" dirty="0">
                <a:solidFill>
                  <a:srgbClr val="3333CC"/>
                </a:solidFill>
                <a:latin typeface="ComicSansMS" panose="030F0702030302020204" pitchFamily="66" charset="0"/>
              </a:rPr>
              <a:t>(</a:t>
            </a:r>
            <a:r>
              <a:rPr lang="fr-FR" sz="2400" i="1" dirty="0">
                <a:solidFill>
                  <a:srgbClr val="3333CC"/>
                </a:solidFill>
                <a:latin typeface="ComicSansMS" panose="030F0702030302020204" pitchFamily="66" charset="0"/>
              </a:rPr>
              <a:t>threshold </a:t>
            </a:r>
            <a:r>
              <a:rPr lang="fr-FR" sz="2400" i="1" dirty="0" err="1">
                <a:solidFill>
                  <a:srgbClr val="3333CC"/>
                </a:solidFill>
                <a:latin typeface="ComicSansMS" panose="030F0702030302020204" pitchFamily="66" charset="0"/>
              </a:rPr>
              <a:t>electrotonus</a:t>
            </a:r>
            <a:r>
              <a:rPr lang="fr-FR" sz="2400" dirty="0">
                <a:solidFill>
                  <a:srgbClr val="3333CC"/>
                </a:solidFill>
                <a:latin typeface="ComicSansMS" panose="030F0702030302020204" pitchFamily="66" charset="0"/>
              </a:rPr>
              <a:t>)</a:t>
            </a:r>
            <a:br>
              <a:rPr lang="fr-FR" sz="2400" dirty="0">
                <a:solidFill>
                  <a:srgbClr val="3333CC"/>
                </a:solidFill>
                <a:latin typeface="ComicSansMS" panose="030F0702030302020204" pitchFamily="66" charset="0"/>
              </a:rPr>
            </a:br>
            <a:r>
              <a:rPr lang="fr-FR" sz="3200" dirty="0">
                <a:solidFill>
                  <a:srgbClr val="3333CC"/>
                </a:solidFill>
                <a:latin typeface="ComicSansMS" panose="030F0702030302020204" pitchFamily="66" charset="0"/>
              </a:rPr>
              <a:t>	</a:t>
            </a:r>
            <a:r>
              <a:rPr lang="fr-FR" b="1" dirty="0">
                <a:solidFill>
                  <a:srgbClr val="FF0000"/>
                </a:solidFill>
                <a:latin typeface="ComicSansMS" panose="030F0702030302020204" pitchFamily="66" charset="0"/>
              </a:rPr>
              <a:t>Le troisième souffle de l’étude de l’excitabilité axonale : 1990-2000</a:t>
            </a:r>
            <a:br>
              <a:rPr lang="fr-FR" b="1" dirty="0">
                <a:solidFill>
                  <a:srgbClr val="FF0000"/>
                </a:solidFill>
                <a:latin typeface="ComicSansMS" panose="030F0702030302020204" pitchFamily="66" charset="0"/>
              </a:rPr>
            </a:br>
            <a:r>
              <a:rPr lang="fr-FR" b="1" dirty="0">
                <a:solidFill>
                  <a:srgbClr val="FF0000"/>
                </a:solidFill>
                <a:latin typeface="ComicSansMS" panose="030F0702030302020204" pitchFamily="66" charset="0"/>
              </a:rPr>
              <a:t>	</a:t>
            </a:r>
            <a:r>
              <a:rPr lang="fr-FR" b="1" dirty="0">
                <a:solidFill>
                  <a:srgbClr val="00B050"/>
                </a:solidFill>
                <a:latin typeface="ComicSansMS" panose="030F0702030302020204" pitchFamily="66" charset="0"/>
              </a:rPr>
              <a:t>les mécanismes internodaux d’accommodation du potentiel de membrane </a:t>
            </a:r>
          </a:p>
          <a:p>
            <a:pPr algn="ctr"/>
            <a:endParaRPr lang="fr-FR" sz="3200" dirty="0">
              <a:solidFill>
                <a:srgbClr val="3333CC"/>
              </a:solidFill>
              <a:latin typeface="ComicSansMS" panose="030F0702030302020204" pitchFamily="66" charset="0"/>
            </a:endParaRPr>
          </a:p>
        </p:txBody>
      </p:sp>
      <p:sp>
        <p:nvSpPr>
          <p:cNvPr id="11" name="ZoneTexte 10">
            <a:extLst>
              <a:ext uri="{FF2B5EF4-FFF2-40B4-BE49-F238E27FC236}">
                <a16:creationId xmlns:a16="http://schemas.microsoft.com/office/drawing/2014/main" id="{667D6764-6AAB-BB5A-C757-4C6D505286CD}"/>
              </a:ext>
            </a:extLst>
          </p:cNvPr>
          <p:cNvSpPr txBox="1"/>
          <p:nvPr/>
        </p:nvSpPr>
        <p:spPr>
          <a:xfrm>
            <a:off x="7559697" y="2874067"/>
            <a:ext cx="1569311" cy="584775"/>
          </a:xfrm>
          <a:prstGeom prst="rect">
            <a:avLst/>
          </a:prstGeom>
          <a:noFill/>
        </p:spPr>
        <p:txBody>
          <a:bodyPr wrap="square">
            <a:spAutoFit/>
          </a:bodyPr>
          <a:lstStyle/>
          <a:p>
            <a:r>
              <a:rPr lang="fr-FR" sz="3200" b="1" dirty="0">
                <a:solidFill>
                  <a:srgbClr val="00B050"/>
                </a:solidFill>
                <a:latin typeface="ComicSansMS" panose="030F0702030302020204" pitchFamily="66" charset="0"/>
              </a:rPr>
              <a:t>Nœud</a:t>
            </a:r>
            <a:endParaRPr lang="fr-FR" sz="3200" dirty="0"/>
          </a:p>
        </p:txBody>
      </p:sp>
      <p:sp>
        <p:nvSpPr>
          <p:cNvPr id="12" name="ZoneTexte 11">
            <a:extLst>
              <a:ext uri="{FF2B5EF4-FFF2-40B4-BE49-F238E27FC236}">
                <a16:creationId xmlns:a16="http://schemas.microsoft.com/office/drawing/2014/main" id="{24B1012C-FF1E-9214-72BA-06E9D34DCE0C}"/>
              </a:ext>
            </a:extLst>
          </p:cNvPr>
          <p:cNvSpPr txBox="1"/>
          <p:nvPr/>
        </p:nvSpPr>
        <p:spPr>
          <a:xfrm>
            <a:off x="7559697" y="3753816"/>
            <a:ext cx="1455066" cy="584775"/>
          </a:xfrm>
          <a:prstGeom prst="rect">
            <a:avLst/>
          </a:prstGeom>
          <a:noFill/>
        </p:spPr>
        <p:txBody>
          <a:bodyPr wrap="square">
            <a:spAutoFit/>
          </a:bodyPr>
          <a:lstStyle/>
          <a:p>
            <a:r>
              <a:rPr lang="fr-FR" sz="3200" b="1" dirty="0">
                <a:solidFill>
                  <a:srgbClr val="00B050"/>
                </a:solidFill>
                <a:latin typeface="ComicSansMS" panose="030F0702030302020204" pitchFamily="66" charset="0"/>
              </a:rPr>
              <a:t>Nœud</a:t>
            </a:r>
            <a:endParaRPr lang="fr-FR" sz="3200" dirty="0"/>
          </a:p>
        </p:txBody>
      </p:sp>
      <p:sp>
        <p:nvSpPr>
          <p:cNvPr id="13" name="ZoneTexte 12">
            <a:extLst>
              <a:ext uri="{FF2B5EF4-FFF2-40B4-BE49-F238E27FC236}">
                <a16:creationId xmlns:a16="http://schemas.microsoft.com/office/drawing/2014/main" id="{30169699-6EF9-0FE0-8D79-DAE7A3B6960F}"/>
              </a:ext>
            </a:extLst>
          </p:cNvPr>
          <p:cNvSpPr txBox="1"/>
          <p:nvPr/>
        </p:nvSpPr>
        <p:spPr>
          <a:xfrm>
            <a:off x="6609812" y="4837430"/>
            <a:ext cx="2404951" cy="584775"/>
          </a:xfrm>
          <a:prstGeom prst="rect">
            <a:avLst/>
          </a:prstGeom>
          <a:noFill/>
        </p:spPr>
        <p:txBody>
          <a:bodyPr wrap="square">
            <a:spAutoFit/>
          </a:bodyPr>
          <a:lstStyle/>
          <a:p>
            <a:r>
              <a:rPr lang="fr-FR" sz="3200" b="1" dirty="0">
                <a:solidFill>
                  <a:srgbClr val="00B050"/>
                </a:solidFill>
                <a:latin typeface="ComicSansMS" panose="030F0702030302020204" pitchFamily="66" charset="0"/>
              </a:rPr>
              <a:t>Internœud</a:t>
            </a:r>
            <a:endParaRPr lang="fr-FR" sz="3200" dirty="0"/>
          </a:p>
        </p:txBody>
      </p:sp>
      <p:sp>
        <p:nvSpPr>
          <p:cNvPr id="4" name="ZoneTexte 3">
            <a:extLst>
              <a:ext uri="{FF2B5EF4-FFF2-40B4-BE49-F238E27FC236}">
                <a16:creationId xmlns:a16="http://schemas.microsoft.com/office/drawing/2014/main" id="{D23B055B-885D-5020-B920-8C7F66EFC95F}"/>
              </a:ext>
            </a:extLst>
          </p:cNvPr>
          <p:cNvSpPr txBox="1"/>
          <p:nvPr/>
        </p:nvSpPr>
        <p:spPr>
          <a:xfrm>
            <a:off x="7559698" y="1054176"/>
            <a:ext cx="1455066" cy="584775"/>
          </a:xfrm>
          <a:prstGeom prst="rect">
            <a:avLst/>
          </a:prstGeom>
          <a:noFill/>
        </p:spPr>
        <p:txBody>
          <a:bodyPr wrap="square">
            <a:spAutoFit/>
          </a:bodyPr>
          <a:lstStyle/>
          <a:p>
            <a:r>
              <a:rPr lang="fr-FR" sz="3200" b="1" dirty="0">
                <a:solidFill>
                  <a:srgbClr val="00B050"/>
                </a:solidFill>
                <a:latin typeface="ComicSansMS" panose="030F0702030302020204" pitchFamily="66" charset="0"/>
              </a:rPr>
              <a:t>Nœud</a:t>
            </a:r>
            <a:endParaRPr lang="fr-FR" sz="3200" dirty="0"/>
          </a:p>
        </p:txBody>
      </p:sp>
    </p:spTree>
    <p:extLst>
      <p:ext uri="{BB962C8B-B14F-4D97-AF65-F5344CB8AC3E}">
        <p14:creationId xmlns:p14="http://schemas.microsoft.com/office/powerpoint/2010/main" val="32266825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9">
            <a:extLst>
              <a:ext uri="{FF2B5EF4-FFF2-40B4-BE49-F238E27FC236}">
                <a16:creationId xmlns:a16="http://schemas.microsoft.com/office/drawing/2014/main" id="{8BCE0780-FEAF-38C9-7714-F0321B37E9A5}"/>
              </a:ext>
            </a:extLst>
          </p:cNvPr>
          <p:cNvSpPr txBox="1"/>
          <p:nvPr/>
        </p:nvSpPr>
        <p:spPr>
          <a:xfrm>
            <a:off x="2834507" y="1262698"/>
            <a:ext cx="11908929" cy="1293111"/>
          </a:xfrm>
          <a:prstGeom prst="rect">
            <a:avLst/>
          </a:prstGeom>
        </p:spPr>
        <p:txBody>
          <a:bodyPr lIns="0" tIns="0" rIns="0" bIns="0" rtlCol="0" anchor="t">
            <a:spAutoFit/>
          </a:bodyPr>
          <a:lstStyle/>
          <a:p>
            <a:pPr algn="ctr">
              <a:lnSpc>
                <a:spcPts val="12599"/>
              </a:lnSpc>
            </a:pPr>
            <a:endParaRPr lang="fr-FR" sz="2400"/>
          </a:p>
        </p:txBody>
      </p:sp>
      <p:sp>
        <p:nvSpPr>
          <p:cNvPr id="4" name="TextBox 7">
            <a:extLst>
              <a:ext uri="{FF2B5EF4-FFF2-40B4-BE49-F238E27FC236}">
                <a16:creationId xmlns:a16="http://schemas.microsoft.com/office/drawing/2014/main" id="{B2B6099C-08D3-DABB-D404-5319D9A03172}"/>
              </a:ext>
            </a:extLst>
          </p:cNvPr>
          <p:cNvSpPr txBox="1"/>
          <p:nvPr/>
        </p:nvSpPr>
        <p:spPr>
          <a:xfrm>
            <a:off x="0" y="226569"/>
            <a:ext cx="9074121" cy="984885"/>
          </a:xfrm>
          <a:prstGeom prst="rect">
            <a:avLst/>
          </a:prstGeom>
        </p:spPr>
        <p:txBody>
          <a:bodyPr wrap="square" lIns="0" tIns="0" rIns="0" bIns="0" rtlCol="0" anchor="t">
            <a:spAutoFit/>
          </a:bodyPr>
          <a:lstStyle/>
          <a:p>
            <a:pPr algn="ctr"/>
            <a:r>
              <a:rPr lang="fr-FR" sz="3200" dirty="0">
                <a:solidFill>
                  <a:srgbClr val="3333CC"/>
                </a:solidFill>
                <a:latin typeface="ComicSansMS" panose="030F0702030302020204" pitchFamily="66" charset="0"/>
              </a:rPr>
              <a:t>Les débuts de la neurophysiologie clinique</a:t>
            </a:r>
          </a:p>
          <a:p>
            <a:pPr algn="ctr"/>
            <a:endParaRPr lang="fr-FR" sz="3200" dirty="0">
              <a:solidFill>
                <a:srgbClr val="3333CC"/>
              </a:solidFill>
              <a:latin typeface="ComicSansMS" panose="030F0702030302020204" pitchFamily="66" charset="0"/>
            </a:endParaRPr>
          </a:p>
        </p:txBody>
      </p:sp>
      <p:pic>
        <p:nvPicPr>
          <p:cNvPr id="2" name="Picture 2">
            <a:extLst>
              <a:ext uri="{FF2B5EF4-FFF2-40B4-BE49-F238E27FC236}">
                <a16:creationId xmlns:a16="http://schemas.microsoft.com/office/drawing/2014/main" id="{A08229F8-9BDE-1A62-6D10-3D84C15FA0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706" t="6567" r="76344" b="39388"/>
          <a:stretch>
            <a:fillRect/>
          </a:stretch>
        </p:blipFill>
        <p:spPr bwMode="auto">
          <a:xfrm>
            <a:off x="770537" y="1199567"/>
            <a:ext cx="2746375" cy="3956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 Box 5">
            <a:extLst>
              <a:ext uri="{FF2B5EF4-FFF2-40B4-BE49-F238E27FC236}">
                <a16:creationId xmlns:a16="http://schemas.microsoft.com/office/drawing/2014/main" id="{BDC3A434-709B-EF8C-19E3-EA7CB84185F2}"/>
              </a:ext>
            </a:extLst>
          </p:cNvPr>
          <p:cNvSpPr txBox="1">
            <a:spLocks noChangeArrowheads="1"/>
          </p:cNvSpPr>
          <p:nvPr/>
        </p:nvSpPr>
        <p:spPr bwMode="auto">
          <a:xfrm>
            <a:off x="697512" y="5358817"/>
            <a:ext cx="2952750" cy="954107"/>
          </a:xfrm>
          <a:prstGeom prst="rect">
            <a:avLst/>
          </a:prstGeom>
          <a:noFill/>
          <a:ln>
            <a:noFill/>
          </a:ln>
          <a:effectLst/>
          <a:extLst>
            <a:ext uri="{909E8E84-426E-40DD-AFC4-6F175D3DCCD1}">
              <a14:hiddenFill xmlns:a14="http://schemas.microsoft.com/office/drawing/2010/main">
                <a:solidFill>
                  <a:srgbClr val="FF9900">
                    <a:alpha val="10196"/>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cy-GB" altLang="en-US" sz="2000" i="1" dirty="0">
                <a:solidFill>
                  <a:srgbClr val="003399"/>
                </a:solidFill>
                <a:latin typeface="Comic Sans MS" panose="030F0902030302020204" pitchFamily="66" charset="0"/>
              </a:rPr>
              <a:t>Louis Lapicque</a:t>
            </a:r>
          </a:p>
          <a:p>
            <a:pPr algn="ctr" eaLnBrk="1" hangingPunct="1">
              <a:spcBef>
                <a:spcPct val="0"/>
              </a:spcBef>
              <a:buFontTx/>
              <a:buNone/>
            </a:pPr>
            <a:r>
              <a:rPr lang="cy-GB" altLang="en-US" sz="1800" i="1" dirty="0">
                <a:solidFill>
                  <a:srgbClr val="003399"/>
                </a:solidFill>
                <a:latin typeface="Comic Sans MS" panose="030F0902030302020204" pitchFamily="66" charset="0"/>
              </a:rPr>
              <a:t>1866 – 1952</a:t>
            </a:r>
          </a:p>
          <a:p>
            <a:pPr algn="ctr" eaLnBrk="1" hangingPunct="1">
              <a:spcBef>
                <a:spcPct val="0"/>
              </a:spcBef>
              <a:buFontTx/>
              <a:buNone/>
            </a:pPr>
            <a:r>
              <a:rPr lang="cy-GB" altLang="en-US" sz="1800" i="1" dirty="0">
                <a:solidFill>
                  <a:srgbClr val="FF0000"/>
                </a:solidFill>
                <a:latin typeface="Comic Sans MS" panose="030F0902030302020204" pitchFamily="66" charset="0"/>
              </a:rPr>
              <a:t>Sorbonne</a:t>
            </a:r>
            <a:r>
              <a:rPr lang="cy-GB" altLang="en-US" sz="1800" i="1" dirty="0">
                <a:solidFill>
                  <a:srgbClr val="003399"/>
                </a:solidFill>
                <a:latin typeface="Comic Sans MS" panose="030F0902030302020204" pitchFamily="66" charset="0"/>
              </a:rPr>
              <a:t>, Paris</a:t>
            </a:r>
            <a:endParaRPr lang="en-US" altLang="en-US" sz="1800" i="1" dirty="0">
              <a:solidFill>
                <a:srgbClr val="003399"/>
              </a:solidFill>
              <a:latin typeface="Comic Sans MS" panose="030F0902030302020204" pitchFamily="66" charset="0"/>
            </a:endParaRPr>
          </a:p>
        </p:txBody>
      </p:sp>
      <p:pic>
        <p:nvPicPr>
          <p:cNvPr id="6" name="Picture 7">
            <a:extLst>
              <a:ext uri="{FF2B5EF4-FFF2-40B4-BE49-F238E27FC236}">
                <a16:creationId xmlns:a16="http://schemas.microsoft.com/office/drawing/2014/main" id="{18D5305D-5275-F751-7429-72B0B2AD66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9025" y="1178929"/>
            <a:ext cx="2492375" cy="3067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8">
            <a:extLst>
              <a:ext uri="{FF2B5EF4-FFF2-40B4-BE49-F238E27FC236}">
                <a16:creationId xmlns:a16="http://schemas.microsoft.com/office/drawing/2014/main" id="{4837655D-DB5A-FB3C-23B2-2456FA022E4A}"/>
              </a:ext>
            </a:extLst>
          </p:cNvPr>
          <p:cNvSpPr txBox="1">
            <a:spLocks noChangeArrowheads="1"/>
          </p:cNvSpPr>
          <p:nvPr/>
        </p:nvSpPr>
        <p:spPr bwMode="auto">
          <a:xfrm>
            <a:off x="6467460" y="1312070"/>
            <a:ext cx="2606661" cy="2462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y-GB" altLang="en-US" sz="1400" dirty="0">
                <a:latin typeface="Comic Sans MS" panose="030F0902030302020204" pitchFamily="66" charset="0"/>
              </a:rPr>
              <a:t>En 1909, Lapicque définit:</a:t>
            </a:r>
          </a:p>
          <a:p>
            <a:pPr eaLnBrk="1" hangingPunct="1">
              <a:spcBef>
                <a:spcPct val="50000"/>
              </a:spcBef>
              <a:buFontTx/>
              <a:buNone/>
            </a:pPr>
            <a:r>
              <a:rPr lang="cy-GB" altLang="en-US" sz="1400" i="1" dirty="0">
                <a:solidFill>
                  <a:srgbClr val="3333CC"/>
                </a:solidFill>
                <a:latin typeface="ComicSansMS" panose="030F0702030302020204" pitchFamily="66" charset="0"/>
              </a:rPr>
              <a:t>Rhéobase</a:t>
            </a:r>
            <a:r>
              <a:rPr lang="cy-GB" altLang="en-US" sz="1400" dirty="0">
                <a:latin typeface="Comic Sans MS" panose="030F0902030302020204" pitchFamily="66" charset="0"/>
              </a:rPr>
              <a:t> = intensité d’un courant infiniment long pour atteindre un seuil d’amplitude</a:t>
            </a:r>
          </a:p>
          <a:p>
            <a:pPr eaLnBrk="1" hangingPunct="1">
              <a:spcBef>
                <a:spcPct val="50000"/>
              </a:spcBef>
              <a:buFontTx/>
              <a:buNone/>
            </a:pPr>
            <a:r>
              <a:rPr lang="cy-GB" altLang="en-US" sz="1400" i="1" dirty="0">
                <a:solidFill>
                  <a:srgbClr val="3333CC"/>
                </a:solidFill>
                <a:latin typeface="ComicSansMS" panose="030F0702030302020204" pitchFamily="66" charset="0"/>
              </a:rPr>
              <a:t>Chronaxie</a:t>
            </a:r>
            <a:r>
              <a:rPr lang="cy-GB" altLang="en-US" sz="1400" dirty="0">
                <a:latin typeface="Comic Sans MS" panose="030F0902030302020204" pitchFamily="66" charset="0"/>
              </a:rPr>
              <a:t> = durée d’un courant dont l’intensité est le double de la rhéobase pour atteindre un seuil d’amplitude</a:t>
            </a:r>
            <a:endParaRPr lang="en-US" altLang="en-US" sz="1400" dirty="0">
              <a:latin typeface="Comic Sans MS" panose="030F0902030302020204" pitchFamily="66" charset="0"/>
            </a:endParaRPr>
          </a:p>
        </p:txBody>
      </p:sp>
      <p:pic>
        <p:nvPicPr>
          <p:cNvPr id="8" name="Picture 3">
            <a:extLst>
              <a:ext uri="{FF2B5EF4-FFF2-40B4-BE49-F238E27FC236}">
                <a16:creationId xmlns:a16="http://schemas.microsoft.com/office/drawing/2014/main" id="{14C98A03-A7B5-5557-5562-5C8903C28E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61104" t="38910" r="6317" b="29596"/>
          <a:stretch>
            <a:fillRect/>
          </a:stretch>
        </p:blipFill>
        <p:spPr bwMode="auto">
          <a:xfrm>
            <a:off x="4891266" y="4552227"/>
            <a:ext cx="3091691" cy="2189162"/>
          </a:xfrm>
          <a:prstGeom prst="rect">
            <a:avLst/>
          </a:prstGeom>
          <a:noFill/>
          <a:ln w="28575">
            <a:solidFill>
              <a:srgbClr val="C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88792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ectangle 113">
            <a:extLst>
              <a:ext uri="{FF2B5EF4-FFF2-40B4-BE49-F238E27FC236}">
                <a16:creationId xmlns:a16="http://schemas.microsoft.com/office/drawing/2014/main" id="{2C9DE538-3127-F7C6-4E8D-896E0AC1BE72}"/>
              </a:ext>
            </a:extLst>
          </p:cNvPr>
          <p:cNvSpPr/>
          <p:nvPr/>
        </p:nvSpPr>
        <p:spPr>
          <a:xfrm>
            <a:off x="4668521" y="1119352"/>
            <a:ext cx="4488777" cy="358296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solidFill>
            </a:endParaRPr>
          </a:p>
        </p:txBody>
      </p:sp>
      <p:sp>
        <p:nvSpPr>
          <p:cNvPr id="13" name="TextBox 9">
            <a:extLst>
              <a:ext uri="{FF2B5EF4-FFF2-40B4-BE49-F238E27FC236}">
                <a16:creationId xmlns:a16="http://schemas.microsoft.com/office/drawing/2014/main" id="{8BCE0780-FEAF-38C9-7714-F0321B37E9A5}"/>
              </a:ext>
            </a:extLst>
          </p:cNvPr>
          <p:cNvSpPr txBox="1"/>
          <p:nvPr/>
        </p:nvSpPr>
        <p:spPr>
          <a:xfrm>
            <a:off x="2834507" y="1262698"/>
            <a:ext cx="11908929" cy="1293111"/>
          </a:xfrm>
          <a:prstGeom prst="rect">
            <a:avLst/>
          </a:prstGeom>
        </p:spPr>
        <p:txBody>
          <a:bodyPr lIns="0" tIns="0" rIns="0" bIns="0" rtlCol="0" anchor="t">
            <a:spAutoFit/>
          </a:bodyPr>
          <a:lstStyle/>
          <a:p>
            <a:pPr algn="ctr">
              <a:lnSpc>
                <a:spcPts val="12599"/>
              </a:lnSpc>
            </a:pPr>
            <a:endParaRPr lang="fr-FR" sz="2400"/>
          </a:p>
        </p:txBody>
      </p:sp>
      <p:sp>
        <p:nvSpPr>
          <p:cNvPr id="4" name="TextBox 7">
            <a:extLst>
              <a:ext uri="{FF2B5EF4-FFF2-40B4-BE49-F238E27FC236}">
                <a16:creationId xmlns:a16="http://schemas.microsoft.com/office/drawing/2014/main" id="{B2B6099C-08D3-DABB-D404-5319D9A03172}"/>
              </a:ext>
            </a:extLst>
          </p:cNvPr>
          <p:cNvSpPr txBox="1"/>
          <p:nvPr/>
        </p:nvSpPr>
        <p:spPr>
          <a:xfrm>
            <a:off x="0" y="277813"/>
            <a:ext cx="9074121" cy="984885"/>
          </a:xfrm>
          <a:prstGeom prst="rect">
            <a:avLst/>
          </a:prstGeom>
        </p:spPr>
        <p:txBody>
          <a:bodyPr wrap="square" lIns="0" tIns="0" rIns="0" bIns="0" rtlCol="0" anchor="t">
            <a:spAutoFit/>
          </a:bodyPr>
          <a:lstStyle/>
          <a:p>
            <a:pPr algn="ctr"/>
            <a:r>
              <a:rPr lang="fr-FR" sz="3200" dirty="0">
                <a:solidFill>
                  <a:srgbClr val="3333CC"/>
                </a:solidFill>
                <a:latin typeface="ComicSansMS" panose="030F0702030302020204" pitchFamily="66" charset="0"/>
              </a:rPr>
              <a:t>1. Les courbes intensité-durée (</a:t>
            </a:r>
            <a:r>
              <a:rPr lang="fr-FR" sz="3200" dirty="0" err="1">
                <a:solidFill>
                  <a:srgbClr val="3333CC"/>
                </a:solidFill>
                <a:latin typeface="ComicSansMS" panose="030F0702030302020204" pitchFamily="66" charset="0"/>
              </a:rPr>
              <a:t>I-t</a:t>
            </a:r>
            <a:r>
              <a:rPr lang="fr-FR" sz="3200" dirty="0">
                <a:solidFill>
                  <a:srgbClr val="3333CC"/>
                </a:solidFill>
                <a:latin typeface="ComicSansMS" panose="030F0702030302020204" pitchFamily="66" charset="0"/>
              </a:rPr>
              <a:t>)</a:t>
            </a:r>
          </a:p>
          <a:p>
            <a:pPr algn="ctr"/>
            <a:endParaRPr lang="fr-FR" sz="3200" dirty="0">
              <a:solidFill>
                <a:srgbClr val="3333CC"/>
              </a:solidFill>
              <a:latin typeface="ComicSansMS" panose="030F0702030302020204" pitchFamily="66" charset="0"/>
            </a:endParaRPr>
          </a:p>
        </p:txBody>
      </p:sp>
      <p:pic>
        <p:nvPicPr>
          <p:cNvPr id="28" name="Image 27">
            <a:extLst>
              <a:ext uri="{FF2B5EF4-FFF2-40B4-BE49-F238E27FC236}">
                <a16:creationId xmlns:a16="http://schemas.microsoft.com/office/drawing/2014/main" id="{0CD8449D-5CB2-EC5D-D591-41FF87EB21F9}"/>
              </a:ext>
            </a:extLst>
          </p:cNvPr>
          <p:cNvPicPr>
            <a:picLocks noChangeAspect="1"/>
          </p:cNvPicPr>
          <p:nvPr/>
        </p:nvPicPr>
        <p:blipFill>
          <a:blip r:embed="rId2"/>
          <a:stretch>
            <a:fillRect/>
          </a:stretch>
        </p:blipFill>
        <p:spPr>
          <a:xfrm>
            <a:off x="434207" y="1119353"/>
            <a:ext cx="4137793" cy="5363806"/>
          </a:xfrm>
          <a:prstGeom prst="rect">
            <a:avLst/>
          </a:prstGeom>
        </p:spPr>
      </p:pic>
      <p:cxnSp>
        <p:nvCxnSpPr>
          <p:cNvPr id="30" name="Connecteur droit 29">
            <a:extLst>
              <a:ext uri="{FF2B5EF4-FFF2-40B4-BE49-F238E27FC236}">
                <a16:creationId xmlns:a16="http://schemas.microsoft.com/office/drawing/2014/main" id="{06A19230-C521-CCF8-CBDA-F20A325A29EA}"/>
              </a:ext>
            </a:extLst>
          </p:cNvPr>
          <p:cNvCxnSpPr/>
          <p:nvPr/>
        </p:nvCxnSpPr>
        <p:spPr>
          <a:xfrm>
            <a:off x="1255486" y="3135084"/>
            <a:ext cx="298994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32" name="ZoneTexte 31">
            <a:extLst>
              <a:ext uri="{FF2B5EF4-FFF2-40B4-BE49-F238E27FC236}">
                <a16:creationId xmlns:a16="http://schemas.microsoft.com/office/drawing/2014/main" id="{5B714A01-7739-A854-E702-9C2EFBC7188C}"/>
              </a:ext>
            </a:extLst>
          </p:cNvPr>
          <p:cNvSpPr txBox="1"/>
          <p:nvPr/>
        </p:nvSpPr>
        <p:spPr>
          <a:xfrm>
            <a:off x="850432" y="2950418"/>
            <a:ext cx="354254" cy="369332"/>
          </a:xfrm>
          <a:prstGeom prst="rect">
            <a:avLst/>
          </a:prstGeom>
          <a:noFill/>
        </p:spPr>
        <p:txBody>
          <a:bodyPr wrap="square">
            <a:spAutoFit/>
          </a:bodyPr>
          <a:lstStyle/>
          <a:p>
            <a:r>
              <a:rPr lang="cy-GB" altLang="en-US" sz="1800" i="1" dirty="0">
                <a:solidFill>
                  <a:srgbClr val="FF0000"/>
                </a:solidFill>
                <a:latin typeface="ComicSansMS" panose="030F0702030302020204" pitchFamily="66" charset="0"/>
              </a:rPr>
              <a:t>R</a:t>
            </a:r>
            <a:endParaRPr lang="fr-FR" dirty="0">
              <a:solidFill>
                <a:srgbClr val="FF0000"/>
              </a:solidFill>
            </a:endParaRPr>
          </a:p>
        </p:txBody>
      </p:sp>
      <p:cxnSp>
        <p:nvCxnSpPr>
          <p:cNvPr id="33" name="Connecteur droit 32">
            <a:extLst>
              <a:ext uri="{FF2B5EF4-FFF2-40B4-BE49-F238E27FC236}">
                <a16:creationId xmlns:a16="http://schemas.microsoft.com/office/drawing/2014/main" id="{429A12E4-E70F-EF0F-1D1F-657DB25C4A75}"/>
              </a:ext>
            </a:extLst>
          </p:cNvPr>
          <p:cNvCxnSpPr>
            <a:cxnSpLocks/>
          </p:cNvCxnSpPr>
          <p:nvPr/>
        </p:nvCxnSpPr>
        <p:spPr>
          <a:xfrm>
            <a:off x="1255486" y="2852055"/>
            <a:ext cx="566057"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Connecteur droit 34">
            <a:extLst>
              <a:ext uri="{FF2B5EF4-FFF2-40B4-BE49-F238E27FC236}">
                <a16:creationId xmlns:a16="http://schemas.microsoft.com/office/drawing/2014/main" id="{A38B5707-FE31-4588-9D4F-D81C2567BA0F}"/>
              </a:ext>
            </a:extLst>
          </p:cNvPr>
          <p:cNvCxnSpPr>
            <a:cxnSpLocks/>
          </p:cNvCxnSpPr>
          <p:nvPr/>
        </p:nvCxnSpPr>
        <p:spPr>
          <a:xfrm flipV="1">
            <a:off x="1828801" y="2846611"/>
            <a:ext cx="0" cy="55318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39" name="ZoneTexte 38">
            <a:extLst>
              <a:ext uri="{FF2B5EF4-FFF2-40B4-BE49-F238E27FC236}">
                <a16:creationId xmlns:a16="http://schemas.microsoft.com/office/drawing/2014/main" id="{263D987D-9303-FE69-1E0D-C7746A93D139}"/>
              </a:ext>
            </a:extLst>
          </p:cNvPr>
          <p:cNvSpPr txBox="1"/>
          <p:nvPr/>
        </p:nvSpPr>
        <p:spPr>
          <a:xfrm>
            <a:off x="1644416" y="3538250"/>
            <a:ext cx="354254" cy="369332"/>
          </a:xfrm>
          <a:prstGeom prst="rect">
            <a:avLst/>
          </a:prstGeom>
          <a:noFill/>
        </p:spPr>
        <p:txBody>
          <a:bodyPr wrap="square">
            <a:spAutoFit/>
          </a:bodyPr>
          <a:lstStyle/>
          <a:p>
            <a:r>
              <a:rPr lang="cy-GB" altLang="en-US" sz="1800" i="1" dirty="0">
                <a:solidFill>
                  <a:srgbClr val="FF0000"/>
                </a:solidFill>
                <a:latin typeface="ComicSansMS" panose="030F0702030302020204" pitchFamily="66" charset="0"/>
              </a:rPr>
              <a:t>C</a:t>
            </a:r>
            <a:endParaRPr lang="fr-FR" dirty="0">
              <a:solidFill>
                <a:srgbClr val="FF0000"/>
              </a:solidFill>
            </a:endParaRPr>
          </a:p>
        </p:txBody>
      </p:sp>
      <p:sp>
        <p:nvSpPr>
          <p:cNvPr id="40" name="Rectangle 39">
            <a:extLst>
              <a:ext uri="{FF2B5EF4-FFF2-40B4-BE49-F238E27FC236}">
                <a16:creationId xmlns:a16="http://schemas.microsoft.com/office/drawing/2014/main" id="{EA020CE0-11CD-44B4-4706-E073E6E517FC}"/>
              </a:ext>
            </a:extLst>
          </p:cNvPr>
          <p:cNvSpPr/>
          <p:nvPr/>
        </p:nvSpPr>
        <p:spPr>
          <a:xfrm>
            <a:off x="2138971" y="3634975"/>
            <a:ext cx="1587109" cy="1758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dirty="0">
                <a:solidFill>
                  <a:schemeClr val="tx1"/>
                </a:solidFill>
                <a:latin typeface="Comic Sans MS" panose="030F0902030302020204" pitchFamily="66" charset="0"/>
              </a:rPr>
              <a:t>Durée du stimulus (</a:t>
            </a:r>
            <a:r>
              <a:rPr lang="fr-FR" sz="1000" dirty="0" err="1">
                <a:solidFill>
                  <a:schemeClr val="tx1"/>
                </a:solidFill>
                <a:latin typeface="Comic Sans MS" panose="030F0902030302020204" pitchFamily="66" charset="0"/>
              </a:rPr>
              <a:t>μs</a:t>
            </a:r>
            <a:r>
              <a:rPr lang="fr-FR" sz="1000" dirty="0">
                <a:solidFill>
                  <a:schemeClr val="tx1"/>
                </a:solidFill>
                <a:latin typeface="Comic Sans MS" panose="030F0902030302020204" pitchFamily="66" charset="0"/>
              </a:rPr>
              <a:t>) </a:t>
            </a:r>
          </a:p>
        </p:txBody>
      </p:sp>
      <p:sp>
        <p:nvSpPr>
          <p:cNvPr id="41" name="Rectangle 40">
            <a:extLst>
              <a:ext uri="{FF2B5EF4-FFF2-40B4-BE49-F238E27FC236}">
                <a16:creationId xmlns:a16="http://schemas.microsoft.com/office/drawing/2014/main" id="{BFE160D3-360E-2F24-59B2-A88E69B9584E}"/>
              </a:ext>
            </a:extLst>
          </p:cNvPr>
          <p:cNvSpPr/>
          <p:nvPr/>
        </p:nvSpPr>
        <p:spPr>
          <a:xfrm>
            <a:off x="2138971" y="6267020"/>
            <a:ext cx="1587109" cy="1758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dirty="0">
                <a:solidFill>
                  <a:schemeClr val="tx1"/>
                </a:solidFill>
                <a:latin typeface="Comic Sans MS" panose="030F0902030302020204" pitchFamily="66" charset="0"/>
              </a:rPr>
              <a:t>Durée du stimulus (</a:t>
            </a:r>
            <a:r>
              <a:rPr lang="fr-FR" sz="1000" dirty="0" err="1">
                <a:solidFill>
                  <a:schemeClr val="tx1"/>
                </a:solidFill>
                <a:latin typeface="Comic Sans MS" panose="030F0902030302020204" pitchFamily="66" charset="0"/>
              </a:rPr>
              <a:t>μs</a:t>
            </a:r>
            <a:r>
              <a:rPr lang="fr-FR" sz="1000" dirty="0">
                <a:solidFill>
                  <a:schemeClr val="tx1"/>
                </a:solidFill>
                <a:latin typeface="Comic Sans MS" panose="030F0902030302020204" pitchFamily="66" charset="0"/>
              </a:rPr>
              <a:t>) </a:t>
            </a:r>
          </a:p>
        </p:txBody>
      </p:sp>
      <p:sp>
        <p:nvSpPr>
          <p:cNvPr id="42" name="Rectangle 41">
            <a:extLst>
              <a:ext uri="{FF2B5EF4-FFF2-40B4-BE49-F238E27FC236}">
                <a16:creationId xmlns:a16="http://schemas.microsoft.com/office/drawing/2014/main" id="{346493A4-2FA3-D95C-428E-D902A081C854}"/>
              </a:ext>
            </a:extLst>
          </p:cNvPr>
          <p:cNvSpPr/>
          <p:nvPr/>
        </p:nvSpPr>
        <p:spPr>
          <a:xfrm rot="16200000">
            <a:off x="48299" y="2291686"/>
            <a:ext cx="1587109" cy="1758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dirty="0">
                <a:solidFill>
                  <a:schemeClr val="tx1"/>
                </a:solidFill>
                <a:latin typeface="Comic Sans MS" panose="030F0902030302020204" pitchFamily="66" charset="0"/>
              </a:rPr>
              <a:t>Intensité (</a:t>
            </a:r>
            <a:r>
              <a:rPr lang="fr-FR" sz="1000" dirty="0" err="1">
                <a:solidFill>
                  <a:schemeClr val="tx1"/>
                </a:solidFill>
                <a:latin typeface="Comic Sans MS" panose="030F0902030302020204" pitchFamily="66" charset="0"/>
              </a:rPr>
              <a:t>nA</a:t>
            </a:r>
            <a:r>
              <a:rPr lang="fr-FR" sz="1000" dirty="0">
                <a:solidFill>
                  <a:schemeClr val="tx1"/>
                </a:solidFill>
                <a:latin typeface="Comic Sans MS" panose="030F0902030302020204" pitchFamily="66" charset="0"/>
              </a:rPr>
              <a:t>) </a:t>
            </a:r>
          </a:p>
        </p:txBody>
      </p:sp>
      <p:sp>
        <p:nvSpPr>
          <p:cNvPr id="43" name="Rectangle 42">
            <a:extLst>
              <a:ext uri="{FF2B5EF4-FFF2-40B4-BE49-F238E27FC236}">
                <a16:creationId xmlns:a16="http://schemas.microsoft.com/office/drawing/2014/main" id="{329D6E9D-B6A9-B60F-3F24-4B18663D2E16}"/>
              </a:ext>
            </a:extLst>
          </p:cNvPr>
          <p:cNvSpPr/>
          <p:nvPr/>
        </p:nvSpPr>
        <p:spPr>
          <a:xfrm rot="16200000">
            <a:off x="55263" y="4815180"/>
            <a:ext cx="1587109" cy="1758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dirty="0">
                <a:solidFill>
                  <a:schemeClr val="tx1"/>
                </a:solidFill>
                <a:latin typeface="Comic Sans MS" panose="030F0902030302020204" pitchFamily="66" charset="0"/>
              </a:rPr>
              <a:t>Charge (</a:t>
            </a:r>
            <a:r>
              <a:rPr lang="fr-FR" sz="1000" dirty="0" err="1">
                <a:solidFill>
                  <a:schemeClr val="tx1"/>
                </a:solidFill>
                <a:latin typeface="Comic Sans MS" panose="030F0902030302020204" pitchFamily="66" charset="0"/>
              </a:rPr>
              <a:t>pC</a:t>
            </a:r>
            <a:r>
              <a:rPr lang="fr-FR" sz="1000" dirty="0">
                <a:solidFill>
                  <a:schemeClr val="tx1"/>
                </a:solidFill>
                <a:latin typeface="Comic Sans MS" panose="030F0902030302020204" pitchFamily="66" charset="0"/>
              </a:rPr>
              <a:t>) </a:t>
            </a:r>
          </a:p>
        </p:txBody>
      </p:sp>
      <p:sp>
        <p:nvSpPr>
          <p:cNvPr id="44" name="ZoneTexte 43">
            <a:extLst>
              <a:ext uri="{FF2B5EF4-FFF2-40B4-BE49-F238E27FC236}">
                <a16:creationId xmlns:a16="http://schemas.microsoft.com/office/drawing/2014/main" id="{7FDE1807-012A-C8D5-C16F-732DB07F10E2}"/>
              </a:ext>
            </a:extLst>
          </p:cNvPr>
          <p:cNvSpPr txBox="1"/>
          <p:nvPr/>
        </p:nvSpPr>
        <p:spPr>
          <a:xfrm>
            <a:off x="3764795" y="3495226"/>
            <a:ext cx="354254" cy="369332"/>
          </a:xfrm>
          <a:prstGeom prst="rect">
            <a:avLst/>
          </a:prstGeom>
          <a:noFill/>
        </p:spPr>
        <p:txBody>
          <a:bodyPr wrap="square">
            <a:spAutoFit/>
          </a:bodyPr>
          <a:lstStyle/>
          <a:p>
            <a:r>
              <a:rPr lang="cy-GB" altLang="en-US" dirty="0">
                <a:solidFill>
                  <a:srgbClr val="3333CC"/>
                </a:solidFill>
                <a:latin typeface="ComicSansMS" panose="030F0702030302020204" pitchFamily="66" charset="0"/>
              </a:rPr>
              <a:t>t</a:t>
            </a:r>
            <a:endParaRPr lang="fr-FR" dirty="0">
              <a:solidFill>
                <a:srgbClr val="3333CC"/>
              </a:solidFill>
              <a:latin typeface="ComicSansMS" panose="030F0702030302020204" pitchFamily="66" charset="0"/>
            </a:endParaRPr>
          </a:p>
        </p:txBody>
      </p:sp>
      <p:sp>
        <p:nvSpPr>
          <p:cNvPr id="45" name="ZoneTexte 44">
            <a:extLst>
              <a:ext uri="{FF2B5EF4-FFF2-40B4-BE49-F238E27FC236}">
                <a16:creationId xmlns:a16="http://schemas.microsoft.com/office/drawing/2014/main" id="{83F56EC6-9815-D93F-3DCE-6CA77B2CA8A8}"/>
              </a:ext>
            </a:extLst>
          </p:cNvPr>
          <p:cNvSpPr txBox="1"/>
          <p:nvPr/>
        </p:nvSpPr>
        <p:spPr>
          <a:xfrm>
            <a:off x="759631" y="1192815"/>
            <a:ext cx="354254" cy="369332"/>
          </a:xfrm>
          <a:prstGeom prst="rect">
            <a:avLst/>
          </a:prstGeom>
          <a:noFill/>
        </p:spPr>
        <p:txBody>
          <a:bodyPr wrap="square">
            <a:spAutoFit/>
          </a:bodyPr>
          <a:lstStyle/>
          <a:p>
            <a:r>
              <a:rPr lang="cy-GB" altLang="en-US" dirty="0">
                <a:solidFill>
                  <a:srgbClr val="3333CC"/>
                </a:solidFill>
                <a:latin typeface="ComicSansMS" panose="030F0702030302020204" pitchFamily="66" charset="0"/>
              </a:rPr>
              <a:t>I</a:t>
            </a:r>
            <a:endParaRPr lang="fr-FR" dirty="0">
              <a:solidFill>
                <a:srgbClr val="3333CC"/>
              </a:solidFill>
              <a:latin typeface="ComicSansMS" panose="030F0702030302020204" pitchFamily="66" charset="0"/>
            </a:endParaRPr>
          </a:p>
        </p:txBody>
      </p:sp>
      <p:sp>
        <p:nvSpPr>
          <p:cNvPr id="46" name="ZoneTexte 45">
            <a:extLst>
              <a:ext uri="{FF2B5EF4-FFF2-40B4-BE49-F238E27FC236}">
                <a16:creationId xmlns:a16="http://schemas.microsoft.com/office/drawing/2014/main" id="{C923C3B5-A374-5483-E8A9-24CEBAD0A83B}"/>
              </a:ext>
            </a:extLst>
          </p:cNvPr>
          <p:cNvSpPr txBox="1"/>
          <p:nvPr/>
        </p:nvSpPr>
        <p:spPr>
          <a:xfrm>
            <a:off x="401641" y="3962999"/>
            <a:ext cx="958529" cy="369332"/>
          </a:xfrm>
          <a:prstGeom prst="rect">
            <a:avLst/>
          </a:prstGeom>
          <a:noFill/>
        </p:spPr>
        <p:txBody>
          <a:bodyPr wrap="square">
            <a:spAutoFit/>
          </a:bodyPr>
          <a:lstStyle/>
          <a:p>
            <a:r>
              <a:rPr lang="cy-GB" altLang="en-US" dirty="0">
                <a:solidFill>
                  <a:srgbClr val="3333CC"/>
                </a:solidFill>
                <a:latin typeface="ComicSansMS" panose="030F0702030302020204" pitchFamily="66" charset="0"/>
              </a:rPr>
              <a:t>Q =I.t</a:t>
            </a:r>
            <a:endParaRPr lang="fr-FR" dirty="0">
              <a:solidFill>
                <a:srgbClr val="3333CC"/>
              </a:solidFill>
              <a:latin typeface="ComicSansMS" panose="030F0702030302020204" pitchFamily="66" charset="0"/>
            </a:endParaRPr>
          </a:p>
        </p:txBody>
      </p:sp>
      <p:sp>
        <p:nvSpPr>
          <p:cNvPr id="47" name="ZoneTexte 46">
            <a:extLst>
              <a:ext uri="{FF2B5EF4-FFF2-40B4-BE49-F238E27FC236}">
                <a16:creationId xmlns:a16="http://schemas.microsoft.com/office/drawing/2014/main" id="{224A5F04-1B9F-1F7E-11E5-8DF327B6F8E8}"/>
              </a:ext>
            </a:extLst>
          </p:cNvPr>
          <p:cNvSpPr txBox="1"/>
          <p:nvPr/>
        </p:nvSpPr>
        <p:spPr>
          <a:xfrm>
            <a:off x="3713995" y="6182563"/>
            <a:ext cx="354254" cy="369332"/>
          </a:xfrm>
          <a:prstGeom prst="rect">
            <a:avLst/>
          </a:prstGeom>
          <a:noFill/>
        </p:spPr>
        <p:txBody>
          <a:bodyPr wrap="square">
            <a:spAutoFit/>
          </a:bodyPr>
          <a:lstStyle/>
          <a:p>
            <a:r>
              <a:rPr lang="cy-GB" altLang="en-US" dirty="0">
                <a:solidFill>
                  <a:srgbClr val="3333CC"/>
                </a:solidFill>
                <a:latin typeface="ComicSansMS" panose="030F0702030302020204" pitchFamily="66" charset="0"/>
              </a:rPr>
              <a:t>t</a:t>
            </a:r>
            <a:endParaRPr lang="fr-FR" dirty="0">
              <a:solidFill>
                <a:srgbClr val="3333CC"/>
              </a:solidFill>
              <a:latin typeface="ComicSansMS" panose="030F0702030302020204" pitchFamily="66" charset="0"/>
            </a:endParaRPr>
          </a:p>
        </p:txBody>
      </p:sp>
      <p:sp>
        <p:nvSpPr>
          <p:cNvPr id="48" name="Ellipse 47">
            <a:extLst>
              <a:ext uri="{FF2B5EF4-FFF2-40B4-BE49-F238E27FC236}">
                <a16:creationId xmlns:a16="http://schemas.microsoft.com/office/drawing/2014/main" id="{324A180C-81C2-AED0-93BD-BD0F818E4E6A}"/>
              </a:ext>
            </a:extLst>
          </p:cNvPr>
          <p:cNvSpPr/>
          <p:nvPr/>
        </p:nvSpPr>
        <p:spPr>
          <a:xfrm>
            <a:off x="1325880" y="5989320"/>
            <a:ext cx="68580" cy="6286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0" name="Arc 49">
            <a:extLst>
              <a:ext uri="{FF2B5EF4-FFF2-40B4-BE49-F238E27FC236}">
                <a16:creationId xmlns:a16="http://schemas.microsoft.com/office/drawing/2014/main" id="{C9304FAD-48CC-7153-E141-BD7C7EDF0B85}"/>
              </a:ext>
            </a:extLst>
          </p:cNvPr>
          <p:cNvSpPr/>
          <p:nvPr/>
        </p:nvSpPr>
        <p:spPr>
          <a:xfrm rot="2712543">
            <a:off x="1355383" y="5707572"/>
            <a:ext cx="438021" cy="360565"/>
          </a:xfrm>
          <a:prstGeom prst="arc">
            <a:avLst>
              <a:gd name="adj1" fmla="val 16200000"/>
              <a:gd name="adj2" fmla="val 21431415"/>
            </a:avLst>
          </a:pr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51" name="ZoneTexte 50">
            <a:extLst>
              <a:ext uri="{FF2B5EF4-FFF2-40B4-BE49-F238E27FC236}">
                <a16:creationId xmlns:a16="http://schemas.microsoft.com/office/drawing/2014/main" id="{1730BAC9-8B86-5B18-D701-210FAB224F1A}"/>
              </a:ext>
            </a:extLst>
          </p:cNvPr>
          <p:cNvSpPr txBox="1"/>
          <p:nvPr/>
        </p:nvSpPr>
        <p:spPr>
          <a:xfrm>
            <a:off x="1711478" y="5651420"/>
            <a:ext cx="354254" cy="369332"/>
          </a:xfrm>
          <a:prstGeom prst="rect">
            <a:avLst/>
          </a:prstGeom>
          <a:noFill/>
        </p:spPr>
        <p:txBody>
          <a:bodyPr wrap="square">
            <a:spAutoFit/>
          </a:bodyPr>
          <a:lstStyle/>
          <a:p>
            <a:r>
              <a:rPr lang="cy-GB" altLang="en-US" sz="1800" i="1" dirty="0">
                <a:solidFill>
                  <a:srgbClr val="FF0000"/>
                </a:solidFill>
                <a:latin typeface="ComicSansMS" panose="030F0702030302020204" pitchFamily="66" charset="0"/>
              </a:rPr>
              <a:t>R</a:t>
            </a:r>
            <a:endParaRPr lang="fr-FR" dirty="0">
              <a:solidFill>
                <a:srgbClr val="FF0000"/>
              </a:solidFill>
            </a:endParaRPr>
          </a:p>
        </p:txBody>
      </p:sp>
      <p:sp>
        <p:nvSpPr>
          <p:cNvPr id="52" name="ZoneTexte 51">
            <a:extLst>
              <a:ext uri="{FF2B5EF4-FFF2-40B4-BE49-F238E27FC236}">
                <a16:creationId xmlns:a16="http://schemas.microsoft.com/office/drawing/2014/main" id="{33AD3AC1-036D-278F-24E2-5F2B54F5655D}"/>
              </a:ext>
            </a:extLst>
          </p:cNvPr>
          <p:cNvSpPr txBox="1"/>
          <p:nvPr/>
        </p:nvSpPr>
        <p:spPr>
          <a:xfrm>
            <a:off x="2636997" y="5269571"/>
            <a:ext cx="2046430" cy="738664"/>
          </a:xfrm>
          <a:prstGeom prst="rect">
            <a:avLst/>
          </a:prstGeom>
          <a:noFill/>
        </p:spPr>
        <p:txBody>
          <a:bodyPr wrap="square">
            <a:spAutoFit/>
          </a:bodyPr>
          <a:lstStyle/>
          <a:p>
            <a:r>
              <a:rPr lang="cy-GB" altLang="en-US" dirty="0">
                <a:solidFill>
                  <a:srgbClr val="3333CC"/>
                </a:solidFill>
                <a:latin typeface="ComicSansMS" panose="030F0702030302020204" pitchFamily="66" charset="0"/>
              </a:rPr>
              <a:t>Q = </a:t>
            </a:r>
            <a:r>
              <a:rPr lang="cy-GB" altLang="en-US" dirty="0">
                <a:solidFill>
                  <a:srgbClr val="FF0000"/>
                </a:solidFill>
                <a:latin typeface="ComicSansMS" panose="030F0702030302020204" pitchFamily="66" charset="0"/>
              </a:rPr>
              <a:t>R</a:t>
            </a:r>
            <a:r>
              <a:rPr lang="cy-GB" altLang="en-US" dirty="0">
                <a:solidFill>
                  <a:srgbClr val="3333CC"/>
                </a:solidFill>
                <a:latin typeface="ComicSansMS" panose="030F0702030302020204" pitchFamily="66" charset="0"/>
              </a:rPr>
              <a:t>.t + a</a:t>
            </a:r>
          </a:p>
          <a:p>
            <a:r>
              <a:rPr lang="cy-GB" dirty="0">
                <a:solidFill>
                  <a:srgbClr val="3333CC"/>
                </a:solidFill>
                <a:latin typeface="ComicSansMS" panose="030F0702030302020204" pitchFamily="66" charset="0"/>
              </a:rPr>
              <a:t> </a:t>
            </a:r>
            <a:r>
              <a:rPr lang="cy-GB" altLang="en-US" sz="2400" dirty="0">
                <a:solidFill>
                  <a:srgbClr val="FF0000"/>
                </a:solidFill>
                <a:latin typeface="ComicSansMS" panose="030F0702030302020204" pitchFamily="66" charset="0"/>
              </a:rPr>
              <a:t>𝜏</a:t>
            </a:r>
            <a:r>
              <a:rPr lang="fr-FR" altLang="en-US" dirty="0"/>
              <a:t> </a:t>
            </a:r>
            <a:r>
              <a:rPr lang="cy-GB" dirty="0">
                <a:solidFill>
                  <a:srgbClr val="3333CC"/>
                </a:solidFill>
                <a:latin typeface="ComicSansMS" panose="030F0702030302020204" pitchFamily="66" charset="0"/>
              </a:rPr>
              <a:t>= a/</a:t>
            </a:r>
            <a:r>
              <a:rPr lang="cy-GB" dirty="0">
                <a:solidFill>
                  <a:srgbClr val="FF0000"/>
                </a:solidFill>
                <a:latin typeface="ComicSansMS" panose="030F0702030302020204" pitchFamily="66" charset="0"/>
              </a:rPr>
              <a:t>R</a:t>
            </a:r>
            <a:endParaRPr lang="fr-FR" dirty="0">
              <a:solidFill>
                <a:srgbClr val="FF0000"/>
              </a:solidFill>
              <a:latin typeface="ComicSansMS" panose="030F0702030302020204" pitchFamily="66" charset="0"/>
            </a:endParaRPr>
          </a:p>
        </p:txBody>
      </p:sp>
      <p:sp>
        <p:nvSpPr>
          <p:cNvPr id="53" name="Ellipse 52">
            <a:extLst>
              <a:ext uri="{FF2B5EF4-FFF2-40B4-BE49-F238E27FC236}">
                <a16:creationId xmlns:a16="http://schemas.microsoft.com/office/drawing/2014/main" id="{554D649F-3C6A-B405-1FEC-EC05C5617964}"/>
              </a:ext>
            </a:extLst>
          </p:cNvPr>
          <p:cNvSpPr/>
          <p:nvPr/>
        </p:nvSpPr>
        <p:spPr>
          <a:xfrm>
            <a:off x="1964380" y="5529871"/>
            <a:ext cx="68580" cy="62865"/>
          </a:xfrm>
          <a:prstGeom prst="ellipse">
            <a:avLst/>
          </a:prstGeom>
          <a:solidFill>
            <a:srgbClr val="0032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5" name="ZoneTexte 54">
            <a:extLst>
              <a:ext uri="{FF2B5EF4-FFF2-40B4-BE49-F238E27FC236}">
                <a16:creationId xmlns:a16="http://schemas.microsoft.com/office/drawing/2014/main" id="{824305A2-A350-4A8E-45E6-948B245DE9C8}"/>
              </a:ext>
            </a:extLst>
          </p:cNvPr>
          <p:cNvSpPr txBox="1"/>
          <p:nvPr/>
        </p:nvSpPr>
        <p:spPr>
          <a:xfrm>
            <a:off x="1735423" y="5236081"/>
            <a:ext cx="319309" cy="369332"/>
          </a:xfrm>
          <a:prstGeom prst="rect">
            <a:avLst/>
          </a:prstGeom>
          <a:noFill/>
        </p:spPr>
        <p:txBody>
          <a:bodyPr wrap="square">
            <a:spAutoFit/>
          </a:bodyPr>
          <a:lstStyle/>
          <a:p>
            <a:r>
              <a:rPr lang="cy-GB" altLang="en-US" dirty="0">
                <a:solidFill>
                  <a:srgbClr val="3333CC"/>
                </a:solidFill>
                <a:latin typeface="ComicSansMS" panose="030F0702030302020204" pitchFamily="66" charset="0"/>
              </a:rPr>
              <a:t>a</a:t>
            </a:r>
            <a:endParaRPr lang="fr-FR" dirty="0"/>
          </a:p>
        </p:txBody>
      </p:sp>
      <p:grpSp>
        <p:nvGrpSpPr>
          <p:cNvPr id="57" name="Groupe 56">
            <a:extLst>
              <a:ext uri="{FF2B5EF4-FFF2-40B4-BE49-F238E27FC236}">
                <a16:creationId xmlns:a16="http://schemas.microsoft.com/office/drawing/2014/main" id="{607F50DD-00C4-D850-117B-B586B00DA1B9}"/>
              </a:ext>
            </a:extLst>
          </p:cNvPr>
          <p:cNvGrpSpPr/>
          <p:nvPr/>
        </p:nvGrpSpPr>
        <p:grpSpPr>
          <a:xfrm>
            <a:off x="7534315" y="1219905"/>
            <a:ext cx="599534" cy="387322"/>
            <a:chOff x="5423409" y="3073039"/>
            <a:chExt cx="599534" cy="387322"/>
          </a:xfrm>
        </p:grpSpPr>
        <p:cxnSp>
          <p:nvCxnSpPr>
            <p:cNvPr id="58" name="Connecteur droit 57">
              <a:extLst>
                <a:ext uri="{FF2B5EF4-FFF2-40B4-BE49-F238E27FC236}">
                  <a16:creationId xmlns:a16="http://schemas.microsoft.com/office/drawing/2014/main" id="{CD330F66-25DF-8B49-7315-DA0C4B5D54B4}"/>
                </a:ext>
              </a:extLst>
            </p:cNvPr>
            <p:cNvCxnSpPr/>
            <p:nvPr/>
          </p:nvCxnSpPr>
          <p:spPr>
            <a:xfrm>
              <a:off x="5423409" y="3448382"/>
              <a:ext cx="147742"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59" name="Connecteur droit 58">
              <a:extLst>
                <a:ext uri="{FF2B5EF4-FFF2-40B4-BE49-F238E27FC236}">
                  <a16:creationId xmlns:a16="http://schemas.microsoft.com/office/drawing/2014/main" id="{1487B7DD-F5E2-74E5-5367-718D7CCE1E67}"/>
                </a:ext>
              </a:extLst>
            </p:cNvPr>
            <p:cNvCxnSpPr>
              <a:cxnSpLocks/>
            </p:cNvCxnSpPr>
            <p:nvPr/>
          </p:nvCxnSpPr>
          <p:spPr>
            <a:xfrm flipV="1">
              <a:off x="5571151" y="3073039"/>
              <a:ext cx="0" cy="387322"/>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0" name="Connecteur droit 59">
              <a:extLst>
                <a:ext uri="{FF2B5EF4-FFF2-40B4-BE49-F238E27FC236}">
                  <a16:creationId xmlns:a16="http://schemas.microsoft.com/office/drawing/2014/main" id="{2DBB0F9F-2FC2-37B3-27D0-FED035663104}"/>
                </a:ext>
              </a:extLst>
            </p:cNvPr>
            <p:cNvCxnSpPr>
              <a:cxnSpLocks/>
            </p:cNvCxnSpPr>
            <p:nvPr/>
          </p:nvCxnSpPr>
          <p:spPr>
            <a:xfrm>
              <a:off x="5571151" y="3085655"/>
              <a:ext cx="147742"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1" name="Connecteur droit 60">
              <a:extLst>
                <a:ext uri="{FF2B5EF4-FFF2-40B4-BE49-F238E27FC236}">
                  <a16:creationId xmlns:a16="http://schemas.microsoft.com/office/drawing/2014/main" id="{51C685D5-5D65-3112-45AF-6D8F9D677D56}"/>
                </a:ext>
              </a:extLst>
            </p:cNvPr>
            <p:cNvCxnSpPr>
              <a:cxnSpLocks/>
            </p:cNvCxnSpPr>
            <p:nvPr/>
          </p:nvCxnSpPr>
          <p:spPr>
            <a:xfrm flipV="1">
              <a:off x="5875201" y="3073039"/>
              <a:ext cx="0" cy="387322"/>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2" name="Connecteur droit 61">
              <a:extLst>
                <a:ext uri="{FF2B5EF4-FFF2-40B4-BE49-F238E27FC236}">
                  <a16:creationId xmlns:a16="http://schemas.microsoft.com/office/drawing/2014/main" id="{FD880B62-538D-B1DF-E68B-9AD1F3B89374}"/>
                </a:ext>
              </a:extLst>
            </p:cNvPr>
            <p:cNvCxnSpPr/>
            <p:nvPr/>
          </p:nvCxnSpPr>
          <p:spPr>
            <a:xfrm>
              <a:off x="5875201" y="3449047"/>
              <a:ext cx="147742"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3" name="Connecteur droit 62">
              <a:extLst>
                <a:ext uri="{FF2B5EF4-FFF2-40B4-BE49-F238E27FC236}">
                  <a16:creationId xmlns:a16="http://schemas.microsoft.com/office/drawing/2014/main" id="{DF2744DB-512B-91D4-2607-78BEF20B8019}"/>
                </a:ext>
              </a:extLst>
            </p:cNvPr>
            <p:cNvCxnSpPr>
              <a:cxnSpLocks/>
            </p:cNvCxnSpPr>
            <p:nvPr/>
          </p:nvCxnSpPr>
          <p:spPr>
            <a:xfrm>
              <a:off x="5718893" y="3085655"/>
              <a:ext cx="147742"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grpSp>
      <p:grpSp>
        <p:nvGrpSpPr>
          <p:cNvPr id="64" name="Groupe 63">
            <a:extLst>
              <a:ext uri="{FF2B5EF4-FFF2-40B4-BE49-F238E27FC236}">
                <a16:creationId xmlns:a16="http://schemas.microsoft.com/office/drawing/2014/main" id="{B99A7E45-E162-425A-1460-D95389988BCC}"/>
              </a:ext>
            </a:extLst>
          </p:cNvPr>
          <p:cNvGrpSpPr/>
          <p:nvPr/>
        </p:nvGrpSpPr>
        <p:grpSpPr>
          <a:xfrm>
            <a:off x="5321454" y="1232521"/>
            <a:ext cx="1721477" cy="387322"/>
            <a:chOff x="9053271" y="2423873"/>
            <a:chExt cx="1721477" cy="387322"/>
          </a:xfrm>
        </p:grpSpPr>
        <p:cxnSp>
          <p:nvCxnSpPr>
            <p:cNvPr id="65" name="Connecteur droit 64">
              <a:extLst>
                <a:ext uri="{FF2B5EF4-FFF2-40B4-BE49-F238E27FC236}">
                  <a16:creationId xmlns:a16="http://schemas.microsoft.com/office/drawing/2014/main" id="{24DC4037-C7E6-56DA-DBB3-72CCB8766563}"/>
                </a:ext>
              </a:extLst>
            </p:cNvPr>
            <p:cNvCxnSpPr/>
            <p:nvPr/>
          </p:nvCxnSpPr>
          <p:spPr>
            <a:xfrm>
              <a:off x="9053271" y="2799216"/>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6" name="Connecteur droit 65">
              <a:extLst>
                <a:ext uri="{FF2B5EF4-FFF2-40B4-BE49-F238E27FC236}">
                  <a16:creationId xmlns:a16="http://schemas.microsoft.com/office/drawing/2014/main" id="{5F440A0E-8A3D-53BE-E840-AC8DBF6C897F}"/>
                </a:ext>
              </a:extLst>
            </p:cNvPr>
            <p:cNvCxnSpPr>
              <a:cxnSpLocks/>
            </p:cNvCxnSpPr>
            <p:nvPr/>
          </p:nvCxnSpPr>
          <p:spPr>
            <a:xfrm flipV="1">
              <a:off x="9201013" y="2423873"/>
              <a:ext cx="0" cy="38732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7" name="Connecteur droit 66">
              <a:extLst>
                <a:ext uri="{FF2B5EF4-FFF2-40B4-BE49-F238E27FC236}">
                  <a16:creationId xmlns:a16="http://schemas.microsoft.com/office/drawing/2014/main" id="{FFA550C1-BD23-7DDD-5C80-C1A33D17D12F}"/>
                </a:ext>
              </a:extLst>
            </p:cNvPr>
            <p:cNvCxnSpPr>
              <a:cxnSpLocks/>
            </p:cNvCxnSpPr>
            <p:nvPr/>
          </p:nvCxnSpPr>
          <p:spPr>
            <a:xfrm flipV="1">
              <a:off x="10627006" y="2423873"/>
              <a:ext cx="0" cy="38732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8" name="Connecteur droit 67">
              <a:extLst>
                <a:ext uri="{FF2B5EF4-FFF2-40B4-BE49-F238E27FC236}">
                  <a16:creationId xmlns:a16="http://schemas.microsoft.com/office/drawing/2014/main" id="{45C2E3B8-6534-31BF-44BE-C2A81C75D72C}"/>
                </a:ext>
              </a:extLst>
            </p:cNvPr>
            <p:cNvCxnSpPr/>
            <p:nvPr/>
          </p:nvCxnSpPr>
          <p:spPr>
            <a:xfrm>
              <a:off x="10627006" y="2799881"/>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69" name="Groupe 68">
              <a:extLst>
                <a:ext uri="{FF2B5EF4-FFF2-40B4-BE49-F238E27FC236}">
                  <a16:creationId xmlns:a16="http://schemas.microsoft.com/office/drawing/2014/main" id="{6D2FDA79-7309-1332-B5F1-4C629D21B5AB}"/>
                </a:ext>
              </a:extLst>
            </p:cNvPr>
            <p:cNvGrpSpPr/>
            <p:nvPr/>
          </p:nvGrpSpPr>
          <p:grpSpPr>
            <a:xfrm>
              <a:off x="9201013" y="2435183"/>
              <a:ext cx="719451" cy="0"/>
              <a:chOff x="1590026" y="1562407"/>
              <a:chExt cx="719451" cy="0"/>
            </a:xfrm>
          </p:grpSpPr>
          <p:cxnSp>
            <p:nvCxnSpPr>
              <p:cNvPr id="76" name="Connecteur droit 75">
                <a:extLst>
                  <a:ext uri="{FF2B5EF4-FFF2-40B4-BE49-F238E27FC236}">
                    <a16:creationId xmlns:a16="http://schemas.microsoft.com/office/drawing/2014/main" id="{34DF7B75-BA3A-5968-391D-389E28A427EC}"/>
                  </a:ext>
                </a:extLst>
              </p:cNvPr>
              <p:cNvCxnSpPr>
                <a:cxnSpLocks/>
              </p:cNvCxnSpPr>
              <p:nvPr/>
            </p:nvCxnSpPr>
            <p:spPr>
              <a:xfrm>
                <a:off x="1590026"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7" name="Connecteur droit 76">
                <a:extLst>
                  <a:ext uri="{FF2B5EF4-FFF2-40B4-BE49-F238E27FC236}">
                    <a16:creationId xmlns:a16="http://schemas.microsoft.com/office/drawing/2014/main" id="{95C7A4CE-6F1E-3086-AACB-17D8CB72ABBC}"/>
                  </a:ext>
                </a:extLst>
              </p:cNvPr>
              <p:cNvCxnSpPr>
                <a:cxnSpLocks/>
              </p:cNvCxnSpPr>
              <p:nvPr/>
            </p:nvCxnSpPr>
            <p:spPr>
              <a:xfrm>
                <a:off x="1737768"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8" name="Connecteur droit 77">
                <a:extLst>
                  <a:ext uri="{FF2B5EF4-FFF2-40B4-BE49-F238E27FC236}">
                    <a16:creationId xmlns:a16="http://schemas.microsoft.com/office/drawing/2014/main" id="{8D141488-3817-FCCD-6C27-4F0CDC11E3A5}"/>
                  </a:ext>
                </a:extLst>
              </p:cNvPr>
              <p:cNvCxnSpPr>
                <a:cxnSpLocks/>
              </p:cNvCxnSpPr>
              <p:nvPr/>
            </p:nvCxnSpPr>
            <p:spPr>
              <a:xfrm>
                <a:off x="1876059"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9" name="Connecteur droit 78">
                <a:extLst>
                  <a:ext uri="{FF2B5EF4-FFF2-40B4-BE49-F238E27FC236}">
                    <a16:creationId xmlns:a16="http://schemas.microsoft.com/office/drawing/2014/main" id="{54AEFB69-CE80-1262-78E5-B34755E028FA}"/>
                  </a:ext>
                </a:extLst>
              </p:cNvPr>
              <p:cNvCxnSpPr>
                <a:cxnSpLocks/>
              </p:cNvCxnSpPr>
              <p:nvPr/>
            </p:nvCxnSpPr>
            <p:spPr>
              <a:xfrm>
                <a:off x="2023801"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0" name="Connecteur droit 79">
                <a:extLst>
                  <a:ext uri="{FF2B5EF4-FFF2-40B4-BE49-F238E27FC236}">
                    <a16:creationId xmlns:a16="http://schemas.microsoft.com/office/drawing/2014/main" id="{BDD83429-34AF-E90C-AD9B-DEC7E480A8A1}"/>
                  </a:ext>
                </a:extLst>
              </p:cNvPr>
              <p:cNvCxnSpPr>
                <a:cxnSpLocks/>
              </p:cNvCxnSpPr>
              <p:nvPr/>
            </p:nvCxnSpPr>
            <p:spPr>
              <a:xfrm>
                <a:off x="2161735"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70" name="Groupe 69">
              <a:extLst>
                <a:ext uri="{FF2B5EF4-FFF2-40B4-BE49-F238E27FC236}">
                  <a16:creationId xmlns:a16="http://schemas.microsoft.com/office/drawing/2014/main" id="{075E7406-D49B-C50E-8053-178AC4395ED6}"/>
                </a:ext>
              </a:extLst>
            </p:cNvPr>
            <p:cNvGrpSpPr/>
            <p:nvPr/>
          </p:nvGrpSpPr>
          <p:grpSpPr>
            <a:xfrm>
              <a:off x="9907555" y="2435183"/>
              <a:ext cx="719451" cy="0"/>
              <a:chOff x="1590026" y="1562407"/>
              <a:chExt cx="719451" cy="0"/>
            </a:xfrm>
          </p:grpSpPr>
          <p:cxnSp>
            <p:nvCxnSpPr>
              <p:cNvPr id="71" name="Connecteur droit 70">
                <a:extLst>
                  <a:ext uri="{FF2B5EF4-FFF2-40B4-BE49-F238E27FC236}">
                    <a16:creationId xmlns:a16="http://schemas.microsoft.com/office/drawing/2014/main" id="{10BFB336-3E9D-5429-D456-07EC735B3548}"/>
                  </a:ext>
                </a:extLst>
              </p:cNvPr>
              <p:cNvCxnSpPr>
                <a:cxnSpLocks/>
              </p:cNvCxnSpPr>
              <p:nvPr/>
            </p:nvCxnSpPr>
            <p:spPr>
              <a:xfrm>
                <a:off x="1590026"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2" name="Connecteur droit 71">
                <a:extLst>
                  <a:ext uri="{FF2B5EF4-FFF2-40B4-BE49-F238E27FC236}">
                    <a16:creationId xmlns:a16="http://schemas.microsoft.com/office/drawing/2014/main" id="{19B8221C-A839-FF29-D7A2-840D5E484414}"/>
                  </a:ext>
                </a:extLst>
              </p:cNvPr>
              <p:cNvCxnSpPr>
                <a:cxnSpLocks/>
              </p:cNvCxnSpPr>
              <p:nvPr/>
            </p:nvCxnSpPr>
            <p:spPr>
              <a:xfrm>
                <a:off x="1737768"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3" name="Connecteur droit 72">
                <a:extLst>
                  <a:ext uri="{FF2B5EF4-FFF2-40B4-BE49-F238E27FC236}">
                    <a16:creationId xmlns:a16="http://schemas.microsoft.com/office/drawing/2014/main" id="{1D6963E6-6C27-57FA-1DAB-222466D4B2A0}"/>
                  </a:ext>
                </a:extLst>
              </p:cNvPr>
              <p:cNvCxnSpPr>
                <a:cxnSpLocks/>
              </p:cNvCxnSpPr>
              <p:nvPr/>
            </p:nvCxnSpPr>
            <p:spPr>
              <a:xfrm>
                <a:off x="1876059"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4" name="Connecteur droit 73">
                <a:extLst>
                  <a:ext uri="{FF2B5EF4-FFF2-40B4-BE49-F238E27FC236}">
                    <a16:creationId xmlns:a16="http://schemas.microsoft.com/office/drawing/2014/main" id="{BA138528-AF9C-E9B4-A4CA-3584C4040B6A}"/>
                  </a:ext>
                </a:extLst>
              </p:cNvPr>
              <p:cNvCxnSpPr>
                <a:cxnSpLocks/>
              </p:cNvCxnSpPr>
              <p:nvPr/>
            </p:nvCxnSpPr>
            <p:spPr>
              <a:xfrm>
                <a:off x="2023801"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5" name="Connecteur droit 74">
                <a:extLst>
                  <a:ext uri="{FF2B5EF4-FFF2-40B4-BE49-F238E27FC236}">
                    <a16:creationId xmlns:a16="http://schemas.microsoft.com/office/drawing/2014/main" id="{90FEA152-5099-1E4F-05AD-0776519416C3}"/>
                  </a:ext>
                </a:extLst>
              </p:cNvPr>
              <p:cNvCxnSpPr>
                <a:cxnSpLocks/>
              </p:cNvCxnSpPr>
              <p:nvPr/>
            </p:nvCxnSpPr>
            <p:spPr>
              <a:xfrm>
                <a:off x="2161735"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grpSp>
        <p:nvGrpSpPr>
          <p:cNvPr id="81" name="Groupe 80">
            <a:extLst>
              <a:ext uri="{FF2B5EF4-FFF2-40B4-BE49-F238E27FC236}">
                <a16:creationId xmlns:a16="http://schemas.microsoft.com/office/drawing/2014/main" id="{E9B7AB04-AEE5-820A-EC11-5451C1014C2D}"/>
              </a:ext>
            </a:extLst>
          </p:cNvPr>
          <p:cNvGrpSpPr/>
          <p:nvPr/>
        </p:nvGrpSpPr>
        <p:grpSpPr>
          <a:xfrm>
            <a:off x="5321454" y="1850326"/>
            <a:ext cx="1295446" cy="387322"/>
            <a:chOff x="9053271" y="3041678"/>
            <a:chExt cx="1295446" cy="387322"/>
          </a:xfrm>
        </p:grpSpPr>
        <p:cxnSp>
          <p:nvCxnSpPr>
            <p:cNvPr id="82" name="Connecteur droit 81">
              <a:extLst>
                <a:ext uri="{FF2B5EF4-FFF2-40B4-BE49-F238E27FC236}">
                  <a16:creationId xmlns:a16="http://schemas.microsoft.com/office/drawing/2014/main" id="{FE0E97BE-0B17-457B-BA7A-96476EE9F537}"/>
                </a:ext>
              </a:extLst>
            </p:cNvPr>
            <p:cNvCxnSpPr/>
            <p:nvPr/>
          </p:nvCxnSpPr>
          <p:spPr>
            <a:xfrm>
              <a:off x="9053271" y="3417021"/>
              <a:ext cx="147742"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3" name="Connecteur droit 82">
              <a:extLst>
                <a:ext uri="{FF2B5EF4-FFF2-40B4-BE49-F238E27FC236}">
                  <a16:creationId xmlns:a16="http://schemas.microsoft.com/office/drawing/2014/main" id="{C5889219-AFE5-F91F-DF16-3B457DAEAD7F}"/>
                </a:ext>
              </a:extLst>
            </p:cNvPr>
            <p:cNvCxnSpPr>
              <a:cxnSpLocks/>
            </p:cNvCxnSpPr>
            <p:nvPr/>
          </p:nvCxnSpPr>
          <p:spPr>
            <a:xfrm flipV="1">
              <a:off x="9201013" y="3041678"/>
              <a:ext cx="0" cy="38732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4" name="Connecteur droit 83">
              <a:extLst>
                <a:ext uri="{FF2B5EF4-FFF2-40B4-BE49-F238E27FC236}">
                  <a16:creationId xmlns:a16="http://schemas.microsoft.com/office/drawing/2014/main" id="{5D6B6F96-1AC9-E0FD-9B44-06EA78574313}"/>
                </a:ext>
              </a:extLst>
            </p:cNvPr>
            <p:cNvCxnSpPr>
              <a:cxnSpLocks/>
            </p:cNvCxnSpPr>
            <p:nvPr/>
          </p:nvCxnSpPr>
          <p:spPr>
            <a:xfrm flipV="1">
              <a:off x="10200975" y="3041678"/>
              <a:ext cx="0" cy="38732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5" name="Connecteur droit 84">
              <a:extLst>
                <a:ext uri="{FF2B5EF4-FFF2-40B4-BE49-F238E27FC236}">
                  <a16:creationId xmlns:a16="http://schemas.microsoft.com/office/drawing/2014/main" id="{9A3689EB-696F-67D7-03CC-DE46DAD9F99C}"/>
                </a:ext>
              </a:extLst>
            </p:cNvPr>
            <p:cNvCxnSpPr/>
            <p:nvPr/>
          </p:nvCxnSpPr>
          <p:spPr>
            <a:xfrm>
              <a:off x="10200975" y="3417686"/>
              <a:ext cx="147742"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86" name="Groupe 85">
              <a:extLst>
                <a:ext uri="{FF2B5EF4-FFF2-40B4-BE49-F238E27FC236}">
                  <a16:creationId xmlns:a16="http://schemas.microsoft.com/office/drawing/2014/main" id="{79A972AB-B41B-26F1-C870-650A05ACE039}"/>
                </a:ext>
              </a:extLst>
            </p:cNvPr>
            <p:cNvGrpSpPr/>
            <p:nvPr/>
          </p:nvGrpSpPr>
          <p:grpSpPr>
            <a:xfrm>
              <a:off x="9201013" y="3052988"/>
              <a:ext cx="719451" cy="0"/>
              <a:chOff x="1590026" y="1562407"/>
              <a:chExt cx="719451" cy="0"/>
            </a:xfrm>
          </p:grpSpPr>
          <p:cxnSp>
            <p:nvCxnSpPr>
              <p:cNvPr id="90" name="Connecteur droit 89">
                <a:extLst>
                  <a:ext uri="{FF2B5EF4-FFF2-40B4-BE49-F238E27FC236}">
                    <a16:creationId xmlns:a16="http://schemas.microsoft.com/office/drawing/2014/main" id="{BF329396-A9A5-CD9B-B8AA-32BE836DC90A}"/>
                  </a:ext>
                </a:extLst>
              </p:cNvPr>
              <p:cNvCxnSpPr>
                <a:cxnSpLocks/>
              </p:cNvCxnSpPr>
              <p:nvPr/>
            </p:nvCxnSpPr>
            <p:spPr>
              <a:xfrm>
                <a:off x="1590026" y="1562407"/>
                <a:ext cx="147742"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1" name="Connecteur droit 90">
                <a:extLst>
                  <a:ext uri="{FF2B5EF4-FFF2-40B4-BE49-F238E27FC236}">
                    <a16:creationId xmlns:a16="http://schemas.microsoft.com/office/drawing/2014/main" id="{48F52C94-3EF5-F80B-7436-0F7A5C31CBF6}"/>
                  </a:ext>
                </a:extLst>
              </p:cNvPr>
              <p:cNvCxnSpPr>
                <a:cxnSpLocks/>
              </p:cNvCxnSpPr>
              <p:nvPr/>
            </p:nvCxnSpPr>
            <p:spPr>
              <a:xfrm>
                <a:off x="1737768" y="1562407"/>
                <a:ext cx="147742"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2" name="Connecteur droit 91">
                <a:extLst>
                  <a:ext uri="{FF2B5EF4-FFF2-40B4-BE49-F238E27FC236}">
                    <a16:creationId xmlns:a16="http://schemas.microsoft.com/office/drawing/2014/main" id="{712562BA-1E86-1ED3-0E76-8D624154835E}"/>
                  </a:ext>
                </a:extLst>
              </p:cNvPr>
              <p:cNvCxnSpPr>
                <a:cxnSpLocks/>
              </p:cNvCxnSpPr>
              <p:nvPr/>
            </p:nvCxnSpPr>
            <p:spPr>
              <a:xfrm>
                <a:off x="1876059" y="1562407"/>
                <a:ext cx="147742"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3" name="Connecteur droit 92">
                <a:extLst>
                  <a:ext uri="{FF2B5EF4-FFF2-40B4-BE49-F238E27FC236}">
                    <a16:creationId xmlns:a16="http://schemas.microsoft.com/office/drawing/2014/main" id="{A95357C3-E09A-5C40-7A67-5EC5401145EB}"/>
                  </a:ext>
                </a:extLst>
              </p:cNvPr>
              <p:cNvCxnSpPr>
                <a:cxnSpLocks/>
              </p:cNvCxnSpPr>
              <p:nvPr/>
            </p:nvCxnSpPr>
            <p:spPr>
              <a:xfrm>
                <a:off x="2023801" y="1562407"/>
                <a:ext cx="147742"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4" name="Connecteur droit 93">
                <a:extLst>
                  <a:ext uri="{FF2B5EF4-FFF2-40B4-BE49-F238E27FC236}">
                    <a16:creationId xmlns:a16="http://schemas.microsoft.com/office/drawing/2014/main" id="{8AF557AD-B6C9-076F-DEE5-C0BD025B5439}"/>
                  </a:ext>
                </a:extLst>
              </p:cNvPr>
              <p:cNvCxnSpPr>
                <a:cxnSpLocks/>
              </p:cNvCxnSpPr>
              <p:nvPr/>
            </p:nvCxnSpPr>
            <p:spPr>
              <a:xfrm>
                <a:off x="2161735" y="1562407"/>
                <a:ext cx="147742"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87" name="Groupe 86">
              <a:extLst>
                <a:ext uri="{FF2B5EF4-FFF2-40B4-BE49-F238E27FC236}">
                  <a16:creationId xmlns:a16="http://schemas.microsoft.com/office/drawing/2014/main" id="{9E14365F-C99A-0C97-E723-B5643855BC89}"/>
                </a:ext>
              </a:extLst>
            </p:cNvPr>
            <p:cNvGrpSpPr/>
            <p:nvPr/>
          </p:nvGrpSpPr>
          <p:grpSpPr>
            <a:xfrm>
              <a:off x="9915299" y="3052988"/>
              <a:ext cx="285676" cy="0"/>
              <a:chOff x="2023801" y="1562407"/>
              <a:chExt cx="285676" cy="0"/>
            </a:xfrm>
          </p:grpSpPr>
          <p:cxnSp>
            <p:nvCxnSpPr>
              <p:cNvPr id="88" name="Connecteur droit 87">
                <a:extLst>
                  <a:ext uri="{FF2B5EF4-FFF2-40B4-BE49-F238E27FC236}">
                    <a16:creationId xmlns:a16="http://schemas.microsoft.com/office/drawing/2014/main" id="{9888E645-0AE5-C99A-33F8-33B781D6433E}"/>
                  </a:ext>
                </a:extLst>
              </p:cNvPr>
              <p:cNvCxnSpPr>
                <a:cxnSpLocks/>
              </p:cNvCxnSpPr>
              <p:nvPr/>
            </p:nvCxnSpPr>
            <p:spPr>
              <a:xfrm>
                <a:off x="2023801" y="1562407"/>
                <a:ext cx="147742"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9" name="Connecteur droit 88">
                <a:extLst>
                  <a:ext uri="{FF2B5EF4-FFF2-40B4-BE49-F238E27FC236}">
                    <a16:creationId xmlns:a16="http://schemas.microsoft.com/office/drawing/2014/main" id="{5F761492-A102-506E-8E0C-39975793EACA}"/>
                  </a:ext>
                </a:extLst>
              </p:cNvPr>
              <p:cNvCxnSpPr>
                <a:cxnSpLocks/>
              </p:cNvCxnSpPr>
              <p:nvPr/>
            </p:nvCxnSpPr>
            <p:spPr>
              <a:xfrm>
                <a:off x="2161735" y="1562407"/>
                <a:ext cx="147742"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grpSp>
      <p:grpSp>
        <p:nvGrpSpPr>
          <p:cNvPr id="95" name="Groupe 94">
            <a:extLst>
              <a:ext uri="{FF2B5EF4-FFF2-40B4-BE49-F238E27FC236}">
                <a16:creationId xmlns:a16="http://schemas.microsoft.com/office/drawing/2014/main" id="{738B32A4-F451-11F9-772F-0577CA5A337B}"/>
              </a:ext>
            </a:extLst>
          </p:cNvPr>
          <p:cNvGrpSpPr/>
          <p:nvPr/>
        </p:nvGrpSpPr>
        <p:grpSpPr>
          <a:xfrm>
            <a:off x="7111718" y="1839016"/>
            <a:ext cx="1013565" cy="387322"/>
            <a:chOff x="10843535" y="3030368"/>
            <a:chExt cx="1013565" cy="387322"/>
          </a:xfrm>
        </p:grpSpPr>
        <p:cxnSp>
          <p:nvCxnSpPr>
            <p:cNvPr id="96" name="Connecteur droit 95">
              <a:extLst>
                <a:ext uri="{FF2B5EF4-FFF2-40B4-BE49-F238E27FC236}">
                  <a16:creationId xmlns:a16="http://schemas.microsoft.com/office/drawing/2014/main" id="{C0B323AD-FAFD-F39E-D6A5-E46E7CBF3258}"/>
                </a:ext>
              </a:extLst>
            </p:cNvPr>
            <p:cNvCxnSpPr/>
            <p:nvPr/>
          </p:nvCxnSpPr>
          <p:spPr>
            <a:xfrm>
              <a:off x="10843535" y="3405711"/>
              <a:ext cx="147742" cy="0"/>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7" name="Connecteur droit 96">
              <a:extLst>
                <a:ext uri="{FF2B5EF4-FFF2-40B4-BE49-F238E27FC236}">
                  <a16:creationId xmlns:a16="http://schemas.microsoft.com/office/drawing/2014/main" id="{0C17F48C-46EC-2CB9-508C-8204EBB623CA}"/>
                </a:ext>
              </a:extLst>
            </p:cNvPr>
            <p:cNvCxnSpPr>
              <a:cxnSpLocks/>
            </p:cNvCxnSpPr>
            <p:nvPr/>
          </p:nvCxnSpPr>
          <p:spPr>
            <a:xfrm flipV="1">
              <a:off x="10991277" y="3030368"/>
              <a:ext cx="0" cy="387322"/>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8" name="Connecteur droit 97">
              <a:extLst>
                <a:ext uri="{FF2B5EF4-FFF2-40B4-BE49-F238E27FC236}">
                  <a16:creationId xmlns:a16="http://schemas.microsoft.com/office/drawing/2014/main" id="{30448C72-C0A4-8136-4C37-B99BF09F242C}"/>
                </a:ext>
              </a:extLst>
            </p:cNvPr>
            <p:cNvCxnSpPr>
              <a:cxnSpLocks/>
            </p:cNvCxnSpPr>
            <p:nvPr/>
          </p:nvCxnSpPr>
          <p:spPr>
            <a:xfrm flipV="1">
              <a:off x="11709358" y="3030368"/>
              <a:ext cx="0" cy="387322"/>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9" name="Connecteur droit 98">
              <a:extLst>
                <a:ext uri="{FF2B5EF4-FFF2-40B4-BE49-F238E27FC236}">
                  <a16:creationId xmlns:a16="http://schemas.microsoft.com/office/drawing/2014/main" id="{55C66C5B-3316-878A-0B12-572C5AF159B3}"/>
                </a:ext>
              </a:extLst>
            </p:cNvPr>
            <p:cNvCxnSpPr/>
            <p:nvPr/>
          </p:nvCxnSpPr>
          <p:spPr>
            <a:xfrm>
              <a:off x="11709358" y="3406376"/>
              <a:ext cx="147742" cy="0"/>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grpSp>
          <p:nvGrpSpPr>
            <p:cNvPr id="100" name="Groupe 99">
              <a:extLst>
                <a:ext uri="{FF2B5EF4-FFF2-40B4-BE49-F238E27FC236}">
                  <a16:creationId xmlns:a16="http://schemas.microsoft.com/office/drawing/2014/main" id="{F13EB985-DBF9-7E5E-8DFD-1AE3DDEFCEBD}"/>
                </a:ext>
              </a:extLst>
            </p:cNvPr>
            <p:cNvGrpSpPr/>
            <p:nvPr/>
          </p:nvGrpSpPr>
          <p:grpSpPr>
            <a:xfrm>
              <a:off x="10995429" y="3041678"/>
              <a:ext cx="433418" cy="0"/>
              <a:chOff x="1876059" y="1562407"/>
              <a:chExt cx="433418" cy="0"/>
            </a:xfrm>
          </p:grpSpPr>
          <p:cxnSp>
            <p:nvCxnSpPr>
              <p:cNvPr id="104" name="Connecteur droit 103">
                <a:extLst>
                  <a:ext uri="{FF2B5EF4-FFF2-40B4-BE49-F238E27FC236}">
                    <a16:creationId xmlns:a16="http://schemas.microsoft.com/office/drawing/2014/main" id="{85366999-E770-0593-BDCF-E34133911E37}"/>
                  </a:ext>
                </a:extLst>
              </p:cNvPr>
              <p:cNvCxnSpPr>
                <a:cxnSpLocks/>
              </p:cNvCxnSpPr>
              <p:nvPr/>
            </p:nvCxnSpPr>
            <p:spPr>
              <a:xfrm>
                <a:off x="1876059" y="1562407"/>
                <a:ext cx="147742" cy="0"/>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05" name="Connecteur droit 104">
                <a:extLst>
                  <a:ext uri="{FF2B5EF4-FFF2-40B4-BE49-F238E27FC236}">
                    <a16:creationId xmlns:a16="http://schemas.microsoft.com/office/drawing/2014/main" id="{5D22A341-B97F-19D9-BD3A-EBC5719D33DE}"/>
                  </a:ext>
                </a:extLst>
              </p:cNvPr>
              <p:cNvCxnSpPr>
                <a:cxnSpLocks/>
              </p:cNvCxnSpPr>
              <p:nvPr/>
            </p:nvCxnSpPr>
            <p:spPr>
              <a:xfrm>
                <a:off x="2023801" y="1562407"/>
                <a:ext cx="147742" cy="0"/>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06" name="Connecteur droit 105">
                <a:extLst>
                  <a:ext uri="{FF2B5EF4-FFF2-40B4-BE49-F238E27FC236}">
                    <a16:creationId xmlns:a16="http://schemas.microsoft.com/office/drawing/2014/main" id="{86A38A11-0C8B-691E-4739-2FCCB70D8D8B}"/>
                  </a:ext>
                </a:extLst>
              </p:cNvPr>
              <p:cNvCxnSpPr>
                <a:cxnSpLocks/>
              </p:cNvCxnSpPr>
              <p:nvPr/>
            </p:nvCxnSpPr>
            <p:spPr>
              <a:xfrm>
                <a:off x="2161735" y="1562407"/>
                <a:ext cx="147742" cy="0"/>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grpSp>
        <p:grpSp>
          <p:nvGrpSpPr>
            <p:cNvPr id="101" name="Groupe 100">
              <a:extLst>
                <a:ext uri="{FF2B5EF4-FFF2-40B4-BE49-F238E27FC236}">
                  <a16:creationId xmlns:a16="http://schemas.microsoft.com/office/drawing/2014/main" id="{6EC76928-CDE9-222C-EE53-841E65633574}"/>
                </a:ext>
              </a:extLst>
            </p:cNvPr>
            <p:cNvGrpSpPr/>
            <p:nvPr/>
          </p:nvGrpSpPr>
          <p:grpSpPr>
            <a:xfrm>
              <a:off x="11423682" y="3041678"/>
              <a:ext cx="285676" cy="0"/>
              <a:chOff x="2023801" y="1562407"/>
              <a:chExt cx="285676" cy="0"/>
            </a:xfrm>
          </p:grpSpPr>
          <p:cxnSp>
            <p:nvCxnSpPr>
              <p:cNvPr id="102" name="Connecteur droit 101">
                <a:extLst>
                  <a:ext uri="{FF2B5EF4-FFF2-40B4-BE49-F238E27FC236}">
                    <a16:creationId xmlns:a16="http://schemas.microsoft.com/office/drawing/2014/main" id="{2951CE44-A8F8-DA97-DFA1-6B72B41BE2DA}"/>
                  </a:ext>
                </a:extLst>
              </p:cNvPr>
              <p:cNvCxnSpPr>
                <a:cxnSpLocks/>
              </p:cNvCxnSpPr>
              <p:nvPr/>
            </p:nvCxnSpPr>
            <p:spPr>
              <a:xfrm>
                <a:off x="2023801" y="1562407"/>
                <a:ext cx="147742" cy="0"/>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03" name="Connecteur droit 102">
                <a:extLst>
                  <a:ext uri="{FF2B5EF4-FFF2-40B4-BE49-F238E27FC236}">
                    <a16:creationId xmlns:a16="http://schemas.microsoft.com/office/drawing/2014/main" id="{50153BC3-49D5-DD34-75AF-E11AEF5D2857}"/>
                  </a:ext>
                </a:extLst>
              </p:cNvPr>
              <p:cNvCxnSpPr>
                <a:cxnSpLocks/>
              </p:cNvCxnSpPr>
              <p:nvPr/>
            </p:nvCxnSpPr>
            <p:spPr>
              <a:xfrm>
                <a:off x="2161735" y="1562407"/>
                <a:ext cx="147742" cy="0"/>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grpSp>
      </p:grpSp>
      <p:sp>
        <p:nvSpPr>
          <p:cNvPr id="107" name="ZoneTexte 106">
            <a:extLst>
              <a:ext uri="{FF2B5EF4-FFF2-40B4-BE49-F238E27FC236}">
                <a16:creationId xmlns:a16="http://schemas.microsoft.com/office/drawing/2014/main" id="{4BCA1571-F060-D2C1-27C4-6CBAD25AC71A}"/>
              </a:ext>
            </a:extLst>
          </p:cNvPr>
          <p:cNvSpPr txBox="1"/>
          <p:nvPr/>
        </p:nvSpPr>
        <p:spPr>
          <a:xfrm>
            <a:off x="4655177" y="2416869"/>
            <a:ext cx="4530407" cy="1477328"/>
          </a:xfrm>
          <a:prstGeom prst="rect">
            <a:avLst/>
          </a:prstGeom>
          <a:noFill/>
        </p:spPr>
        <p:txBody>
          <a:bodyPr wrap="none" rtlCol="0">
            <a:spAutoFit/>
          </a:bodyPr>
          <a:lstStyle/>
          <a:p>
            <a:pPr marL="457200" indent="-457200">
              <a:buFont typeface="Arial" panose="020B0604020202020204" pitchFamily="34" charset="0"/>
              <a:buChar char="•"/>
            </a:pPr>
            <a:r>
              <a:rPr lang="fr-FR" dirty="0">
                <a:solidFill>
                  <a:schemeClr val="bg1"/>
                </a:solidFill>
                <a:latin typeface="Comic Sans MS" panose="030F0902030302020204" pitchFamily="66" charset="0"/>
              </a:rPr>
              <a:t>Fixer un seuil d’amplitude (ex. </a:t>
            </a:r>
            <a:r>
              <a:rPr lang="fr-FR" b="1" dirty="0">
                <a:solidFill>
                  <a:srgbClr val="FF0000"/>
                </a:solidFill>
                <a:latin typeface="Comic Sans MS" panose="030F0902030302020204" pitchFamily="66" charset="0"/>
              </a:rPr>
              <a:t>2 mV</a:t>
            </a:r>
            <a:r>
              <a:rPr lang="fr-FR" dirty="0">
                <a:solidFill>
                  <a:schemeClr val="bg1"/>
                </a:solidFill>
                <a:latin typeface="Comic Sans MS" panose="030F0902030302020204" pitchFamily="66" charset="0"/>
              </a:rPr>
              <a:t>)</a:t>
            </a:r>
          </a:p>
          <a:p>
            <a:pPr marL="457200" indent="-457200">
              <a:buFont typeface="Arial" panose="020B0604020202020204" pitchFamily="34" charset="0"/>
              <a:buChar char="•"/>
            </a:pPr>
            <a:r>
              <a:rPr lang="fr-FR" dirty="0">
                <a:solidFill>
                  <a:schemeClr val="bg1"/>
                </a:solidFill>
                <a:latin typeface="Comic Sans MS" panose="030F0902030302020204" pitchFamily="66" charset="0"/>
              </a:rPr>
              <a:t>Tester </a:t>
            </a:r>
            <a:r>
              <a:rPr lang="fr-FR" b="1" dirty="0">
                <a:solidFill>
                  <a:srgbClr val="FF0000"/>
                </a:solidFill>
                <a:latin typeface="Comic Sans MS" panose="030F0902030302020204" pitchFamily="66" charset="0"/>
              </a:rPr>
              <a:t>4</a:t>
            </a:r>
            <a:r>
              <a:rPr lang="fr-FR" dirty="0">
                <a:solidFill>
                  <a:schemeClr val="bg1"/>
                </a:solidFill>
                <a:latin typeface="Comic Sans MS" panose="030F0902030302020204" pitchFamily="66" charset="0"/>
              </a:rPr>
              <a:t> durées de stimulation </a:t>
            </a:r>
            <a:br>
              <a:rPr lang="fr-FR" dirty="0">
                <a:solidFill>
                  <a:schemeClr val="bg1"/>
                </a:solidFill>
                <a:latin typeface="Comic Sans MS" panose="030F0902030302020204" pitchFamily="66" charset="0"/>
              </a:rPr>
            </a:br>
            <a:r>
              <a:rPr lang="fr-FR" dirty="0">
                <a:solidFill>
                  <a:schemeClr val="bg1"/>
                </a:solidFill>
                <a:latin typeface="Comic Sans MS" panose="030F0902030302020204" pitchFamily="66" charset="0"/>
              </a:rPr>
              <a:t>=&gt; déterminer l’intensité nécessaire </a:t>
            </a:r>
            <a:br>
              <a:rPr lang="fr-FR" dirty="0">
                <a:solidFill>
                  <a:schemeClr val="bg1"/>
                </a:solidFill>
                <a:latin typeface="Comic Sans MS" panose="030F0902030302020204" pitchFamily="66" charset="0"/>
              </a:rPr>
            </a:br>
            <a:r>
              <a:rPr lang="fr-FR" dirty="0">
                <a:solidFill>
                  <a:schemeClr val="bg1"/>
                </a:solidFill>
                <a:latin typeface="Comic Sans MS" panose="030F0902030302020204" pitchFamily="66" charset="0"/>
              </a:rPr>
              <a:t>pour atteindre le seuil de 2 mV</a:t>
            </a:r>
          </a:p>
          <a:p>
            <a:pPr marL="457200" indent="-457200">
              <a:buFont typeface="Arial" panose="020B0604020202020204" pitchFamily="34" charset="0"/>
              <a:buChar char="•"/>
            </a:pPr>
            <a:r>
              <a:rPr lang="fr-FR" dirty="0">
                <a:solidFill>
                  <a:schemeClr val="bg1"/>
                </a:solidFill>
                <a:latin typeface="Comic Sans MS" panose="030F0902030302020204" pitchFamily="66" charset="0"/>
              </a:rPr>
              <a:t>Feuille </a:t>
            </a:r>
            <a:r>
              <a:rPr lang="fr-FR" dirty="0" err="1">
                <a:solidFill>
                  <a:schemeClr val="bg1"/>
                </a:solidFill>
                <a:latin typeface="Comic Sans MS" panose="030F0902030302020204" pitchFamily="66" charset="0"/>
              </a:rPr>
              <a:t>excel</a:t>
            </a:r>
            <a:endParaRPr lang="fr-FR" dirty="0">
              <a:solidFill>
                <a:schemeClr val="bg1"/>
              </a:solidFill>
              <a:latin typeface="Comic Sans MS" panose="030F0902030302020204" pitchFamily="66" charset="0"/>
            </a:endParaRPr>
          </a:p>
        </p:txBody>
      </p:sp>
      <p:pic>
        <p:nvPicPr>
          <p:cNvPr id="109" name="Image 108">
            <a:extLst>
              <a:ext uri="{FF2B5EF4-FFF2-40B4-BE49-F238E27FC236}">
                <a16:creationId xmlns:a16="http://schemas.microsoft.com/office/drawing/2014/main" id="{15CF7827-FBB7-DE83-80C8-D46E3CDDFACB}"/>
              </a:ext>
            </a:extLst>
          </p:cNvPr>
          <p:cNvPicPr>
            <a:picLocks noChangeAspect="1"/>
          </p:cNvPicPr>
          <p:nvPr/>
        </p:nvPicPr>
        <p:blipFill>
          <a:blip r:embed="rId3"/>
          <a:stretch>
            <a:fillRect/>
          </a:stretch>
        </p:blipFill>
        <p:spPr>
          <a:xfrm>
            <a:off x="4702677" y="3984813"/>
            <a:ext cx="4401951" cy="562107"/>
          </a:xfrm>
          <a:prstGeom prst="rect">
            <a:avLst/>
          </a:prstGeom>
        </p:spPr>
      </p:pic>
      <p:graphicFrame>
        <p:nvGraphicFramePr>
          <p:cNvPr id="111" name="Graphique 110">
            <a:extLst>
              <a:ext uri="{FF2B5EF4-FFF2-40B4-BE49-F238E27FC236}">
                <a16:creationId xmlns:a16="http://schemas.microsoft.com/office/drawing/2014/main" id="{8BD11472-44B7-52DB-3C54-44357FD55688}"/>
              </a:ext>
            </a:extLst>
          </p:cNvPr>
          <p:cNvGraphicFramePr>
            <a:graphicFrameLocks/>
          </p:cNvGraphicFramePr>
          <p:nvPr>
            <p:extLst>
              <p:ext uri="{D42A27DB-BD31-4B8C-83A1-F6EECF244321}">
                <p14:modId xmlns:p14="http://schemas.microsoft.com/office/powerpoint/2010/main" val="1926890546"/>
              </p:ext>
            </p:extLst>
          </p:nvPr>
        </p:nvGraphicFramePr>
        <p:xfrm>
          <a:off x="5395325" y="4739695"/>
          <a:ext cx="2992979" cy="1841616"/>
        </p:xfrm>
        <a:graphic>
          <a:graphicData uri="http://schemas.openxmlformats.org/drawingml/2006/chart">
            <c:chart xmlns:c="http://schemas.openxmlformats.org/drawingml/2006/chart" xmlns:r="http://schemas.openxmlformats.org/officeDocument/2006/relationships" r:id="rId4"/>
          </a:graphicData>
        </a:graphic>
      </p:graphicFrame>
      <p:sp>
        <p:nvSpPr>
          <p:cNvPr id="113" name="ZoneTexte 112">
            <a:extLst>
              <a:ext uri="{FF2B5EF4-FFF2-40B4-BE49-F238E27FC236}">
                <a16:creationId xmlns:a16="http://schemas.microsoft.com/office/drawing/2014/main" id="{C8C56893-A9CF-A903-D9E0-67C1CFA415EE}"/>
              </a:ext>
            </a:extLst>
          </p:cNvPr>
          <p:cNvSpPr txBox="1"/>
          <p:nvPr/>
        </p:nvSpPr>
        <p:spPr>
          <a:xfrm>
            <a:off x="1464874" y="1377481"/>
            <a:ext cx="3424176" cy="369332"/>
          </a:xfrm>
          <a:prstGeom prst="rect">
            <a:avLst/>
          </a:prstGeom>
          <a:noFill/>
        </p:spPr>
        <p:txBody>
          <a:bodyPr wrap="square">
            <a:spAutoFit/>
          </a:bodyPr>
          <a:lstStyle/>
          <a:p>
            <a:r>
              <a:rPr lang="fr-FR" dirty="0">
                <a:solidFill>
                  <a:srgbClr val="FF0000"/>
                </a:solidFill>
                <a:latin typeface="Comic Sans MS" panose="030F0902030302020204" pitchFamily="66" charset="0"/>
              </a:rPr>
              <a:t>Seuil d’amplitude = 2 mV</a:t>
            </a:r>
            <a:endParaRPr lang="fr-FR" dirty="0">
              <a:solidFill>
                <a:srgbClr val="FF0000"/>
              </a:solidFill>
            </a:endParaRPr>
          </a:p>
        </p:txBody>
      </p:sp>
      <p:sp>
        <p:nvSpPr>
          <p:cNvPr id="3" name="ZoneTexte 2">
            <a:extLst>
              <a:ext uri="{FF2B5EF4-FFF2-40B4-BE49-F238E27FC236}">
                <a16:creationId xmlns:a16="http://schemas.microsoft.com/office/drawing/2014/main" id="{5A6A0EF5-5886-C450-B3FB-12A0B4E59BA0}"/>
              </a:ext>
            </a:extLst>
          </p:cNvPr>
          <p:cNvSpPr txBox="1"/>
          <p:nvPr/>
        </p:nvSpPr>
        <p:spPr>
          <a:xfrm>
            <a:off x="382466" y="6407773"/>
            <a:ext cx="7371566" cy="461665"/>
          </a:xfrm>
          <a:prstGeom prst="rect">
            <a:avLst/>
          </a:prstGeom>
          <a:noFill/>
        </p:spPr>
        <p:txBody>
          <a:bodyPr wrap="square">
            <a:spAutoFit/>
          </a:bodyPr>
          <a:lstStyle/>
          <a:p>
            <a:r>
              <a:rPr lang="fr-FR" dirty="0">
                <a:solidFill>
                  <a:srgbClr val="FF0000"/>
                </a:solidFill>
                <a:latin typeface="ComicSansMS" panose="030F0702030302020204" pitchFamily="66" charset="0"/>
              </a:rPr>
              <a:t>Loi « empirique » de Weiss : Q = R(</a:t>
            </a:r>
            <a:r>
              <a:rPr lang="fr-FR" dirty="0" err="1">
                <a:solidFill>
                  <a:srgbClr val="FF0000"/>
                </a:solidFill>
                <a:latin typeface="ComicSansMS" panose="030F0702030302020204" pitchFamily="66" charset="0"/>
              </a:rPr>
              <a:t>t</a:t>
            </a:r>
            <a:r>
              <a:rPr lang="fr-FR" dirty="0">
                <a:solidFill>
                  <a:srgbClr val="FF0000"/>
                </a:solidFill>
                <a:latin typeface="ComicSansMS" panose="030F0702030302020204" pitchFamily="66" charset="0"/>
              </a:rPr>
              <a:t> + </a:t>
            </a:r>
            <a:r>
              <a:rPr lang="cy-GB" altLang="en-US" sz="2400" dirty="0">
                <a:solidFill>
                  <a:srgbClr val="FF0000"/>
                </a:solidFill>
                <a:latin typeface="ComicSansMS" panose="030F0702030302020204" pitchFamily="66" charset="0"/>
              </a:rPr>
              <a:t>𝜏</a:t>
            </a:r>
            <a:r>
              <a:rPr lang="fr-FR" altLang="en-US" dirty="0">
                <a:solidFill>
                  <a:srgbClr val="FF0000"/>
                </a:solidFill>
                <a:latin typeface="ComicSansMS" panose="030F0702030302020204" pitchFamily="66" charset="0"/>
              </a:rPr>
              <a:t>)</a:t>
            </a:r>
          </a:p>
        </p:txBody>
      </p:sp>
      <p:sp>
        <p:nvSpPr>
          <p:cNvPr id="6" name="ZoneTexte 5">
            <a:extLst>
              <a:ext uri="{FF2B5EF4-FFF2-40B4-BE49-F238E27FC236}">
                <a16:creationId xmlns:a16="http://schemas.microsoft.com/office/drawing/2014/main" id="{DB6DE194-16C9-591E-661E-2D890F272F3A}"/>
              </a:ext>
            </a:extLst>
          </p:cNvPr>
          <p:cNvSpPr txBox="1"/>
          <p:nvPr/>
        </p:nvSpPr>
        <p:spPr>
          <a:xfrm>
            <a:off x="1192679" y="5946108"/>
            <a:ext cx="786003" cy="461665"/>
          </a:xfrm>
          <a:prstGeom prst="rect">
            <a:avLst/>
          </a:prstGeom>
          <a:noFill/>
        </p:spPr>
        <p:txBody>
          <a:bodyPr wrap="square">
            <a:spAutoFit/>
          </a:bodyPr>
          <a:lstStyle/>
          <a:p>
            <a:r>
              <a:rPr lang="cy-GB" altLang="en-US" sz="2400" dirty="0">
                <a:solidFill>
                  <a:srgbClr val="FF0000"/>
                </a:solidFill>
                <a:latin typeface="ComicSansMS" panose="030F0702030302020204" pitchFamily="66" charset="0"/>
              </a:rPr>
              <a:t>𝜏</a:t>
            </a:r>
            <a:endParaRPr lang="fr-FR" sz="2400" dirty="0"/>
          </a:p>
        </p:txBody>
      </p:sp>
    </p:spTree>
    <p:extLst>
      <p:ext uri="{BB962C8B-B14F-4D97-AF65-F5344CB8AC3E}">
        <p14:creationId xmlns:p14="http://schemas.microsoft.com/office/powerpoint/2010/main" val="5215866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DA7C9A3-3CFE-9BFD-A5CE-3BFB2B09FE7D}"/>
              </a:ext>
            </a:extLst>
          </p:cNvPr>
          <p:cNvSpPr txBox="1"/>
          <p:nvPr/>
        </p:nvSpPr>
        <p:spPr>
          <a:xfrm>
            <a:off x="0" y="411626"/>
            <a:ext cx="9074121" cy="984885"/>
          </a:xfrm>
          <a:prstGeom prst="rect">
            <a:avLst/>
          </a:prstGeom>
        </p:spPr>
        <p:txBody>
          <a:bodyPr wrap="square" lIns="0" tIns="0" rIns="0" bIns="0" rtlCol="0" anchor="t">
            <a:spAutoFit/>
          </a:bodyPr>
          <a:lstStyle/>
          <a:p>
            <a:pPr algn="ctr"/>
            <a:r>
              <a:rPr lang="fr-FR" sz="3200" dirty="0">
                <a:solidFill>
                  <a:srgbClr val="3333CC"/>
                </a:solidFill>
                <a:latin typeface="ComicSansMS" panose="030F0702030302020204" pitchFamily="66" charset="0"/>
              </a:rPr>
              <a:t>Que savons-nous de l’excitabilité</a:t>
            </a:r>
          </a:p>
          <a:p>
            <a:pPr algn="ctr"/>
            <a:r>
              <a:rPr lang="fr-FR" sz="3200" dirty="0">
                <a:solidFill>
                  <a:srgbClr val="3333CC"/>
                </a:solidFill>
                <a:latin typeface="ComicSansMS" panose="030F0702030302020204" pitchFamily="66" charset="0"/>
              </a:rPr>
              <a:t>&gt; ENMG classique ?</a:t>
            </a:r>
          </a:p>
        </p:txBody>
      </p:sp>
      <p:grpSp>
        <p:nvGrpSpPr>
          <p:cNvPr id="112" name="Groupe 111">
            <a:extLst>
              <a:ext uri="{FF2B5EF4-FFF2-40B4-BE49-F238E27FC236}">
                <a16:creationId xmlns:a16="http://schemas.microsoft.com/office/drawing/2014/main" id="{1BBB7FFE-CAD2-711C-E8D3-157DCFD09252}"/>
              </a:ext>
            </a:extLst>
          </p:cNvPr>
          <p:cNvGrpSpPr/>
          <p:nvPr/>
        </p:nvGrpSpPr>
        <p:grpSpPr>
          <a:xfrm>
            <a:off x="571500" y="2057400"/>
            <a:ext cx="2166085" cy="4419600"/>
            <a:chOff x="571500" y="2305050"/>
            <a:chExt cx="2166085" cy="4419600"/>
          </a:xfrm>
        </p:grpSpPr>
        <p:sp>
          <p:nvSpPr>
            <p:cNvPr id="109" name="Rectangle 108">
              <a:extLst>
                <a:ext uri="{FF2B5EF4-FFF2-40B4-BE49-F238E27FC236}">
                  <a16:creationId xmlns:a16="http://schemas.microsoft.com/office/drawing/2014/main" id="{D56FF75F-6C84-200C-23C8-C39AEF090C2B}"/>
                </a:ext>
              </a:extLst>
            </p:cNvPr>
            <p:cNvSpPr/>
            <p:nvPr/>
          </p:nvSpPr>
          <p:spPr>
            <a:xfrm>
              <a:off x="571500" y="2305050"/>
              <a:ext cx="2166085" cy="44196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Forme libre 3">
              <a:extLst>
                <a:ext uri="{FF2B5EF4-FFF2-40B4-BE49-F238E27FC236}">
                  <a16:creationId xmlns:a16="http://schemas.microsoft.com/office/drawing/2014/main" id="{314E5498-F022-7622-381F-16BAABDE1708}"/>
                </a:ext>
              </a:extLst>
            </p:cNvPr>
            <p:cNvSpPr/>
            <p:nvPr/>
          </p:nvSpPr>
          <p:spPr>
            <a:xfrm>
              <a:off x="1378794" y="3065280"/>
              <a:ext cx="531670" cy="2035546"/>
            </a:xfrm>
            <a:custGeom>
              <a:avLst/>
              <a:gdLst>
                <a:gd name="connsiteX0" fmla="*/ 0 w 556591"/>
                <a:gd name="connsiteY0" fmla="*/ 1860617 h 2041103"/>
                <a:gd name="connsiteX1" fmla="*/ 206734 w 556591"/>
                <a:gd name="connsiteY1" fmla="*/ 12 h 2041103"/>
                <a:gd name="connsiteX2" fmla="*/ 405516 w 556591"/>
                <a:gd name="connsiteY2" fmla="*/ 1884471 h 2041103"/>
                <a:gd name="connsiteX3" fmla="*/ 556591 w 556591"/>
                <a:gd name="connsiteY3" fmla="*/ 1932179 h 2041103"/>
                <a:gd name="connsiteX4" fmla="*/ 556591 w 556591"/>
                <a:gd name="connsiteY4" fmla="*/ 1932179 h 2041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591" h="2041103">
                  <a:moveTo>
                    <a:pt x="0" y="1860617"/>
                  </a:moveTo>
                  <a:cubicBezTo>
                    <a:pt x="69574" y="928326"/>
                    <a:pt x="139148" y="-3964"/>
                    <a:pt x="206734" y="12"/>
                  </a:cubicBezTo>
                  <a:cubicBezTo>
                    <a:pt x="274320" y="3988"/>
                    <a:pt x="347207" y="1562443"/>
                    <a:pt x="405516" y="1884471"/>
                  </a:cubicBezTo>
                  <a:cubicBezTo>
                    <a:pt x="463825" y="2206499"/>
                    <a:pt x="556591" y="1932179"/>
                    <a:pt x="556591" y="1932179"/>
                  </a:cubicBezTo>
                  <a:lnTo>
                    <a:pt x="556591" y="1932179"/>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a:extLst>
                <a:ext uri="{FF2B5EF4-FFF2-40B4-BE49-F238E27FC236}">
                  <a16:creationId xmlns:a16="http://schemas.microsoft.com/office/drawing/2014/main" id="{27A154E4-4E9C-BE09-1160-844738ECDAAD}"/>
                </a:ext>
              </a:extLst>
            </p:cNvPr>
            <p:cNvSpPr txBox="1"/>
            <p:nvPr/>
          </p:nvSpPr>
          <p:spPr>
            <a:xfrm>
              <a:off x="764316" y="2491913"/>
              <a:ext cx="1973269" cy="369332"/>
            </a:xfrm>
            <a:prstGeom prst="rect">
              <a:avLst/>
            </a:prstGeom>
            <a:noFill/>
          </p:spPr>
          <p:txBody>
            <a:bodyPr wrap="square">
              <a:spAutoFit/>
            </a:bodyPr>
            <a:lstStyle/>
            <a:p>
              <a:r>
                <a:rPr lang="fr-FR" dirty="0">
                  <a:solidFill>
                    <a:srgbClr val="3333CC"/>
                  </a:solidFill>
                  <a:latin typeface="ComicSansMS" panose="030F0702030302020204" pitchFamily="66" charset="0"/>
                </a:rPr>
                <a:t>PAGM maximal </a:t>
              </a:r>
              <a:endParaRPr lang="fr-FR" dirty="0"/>
            </a:p>
          </p:txBody>
        </p:sp>
        <p:sp>
          <p:nvSpPr>
            <p:cNvPr id="12" name="TextBox 10">
              <a:extLst>
                <a:ext uri="{FF2B5EF4-FFF2-40B4-BE49-F238E27FC236}">
                  <a16:creationId xmlns:a16="http://schemas.microsoft.com/office/drawing/2014/main" id="{37E3BEBA-E72F-7920-5946-7A388A251D38}"/>
                </a:ext>
              </a:extLst>
            </p:cNvPr>
            <p:cNvSpPr txBox="1"/>
            <p:nvPr/>
          </p:nvSpPr>
          <p:spPr>
            <a:xfrm>
              <a:off x="1071958" y="5200195"/>
              <a:ext cx="1137633" cy="615553"/>
            </a:xfrm>
            <a:prstGeom prst="rect">
              <a:avLst/>
            </a:prstGeom>
          </p:spPr>
          <p:txBody>
            <a:bodyPr wrap="square" lIns="0" tIns="0" rIns="0" bIns="0" rtlCol="0" anchor="t">
              <a:spAutoFit/>
            </a:bodyPr>
            <a:lstStyle/>
            <a:p>
              <a:r>
                <a:rPr lang="fr-FR" sz="2000" dirty="0">
                  <a:latin typeface="Comic Sans MS" panose="030F0902030302020204" pitchFamily="66" charset="0"/>
                </a:rPr>
                <a:t>I = 5 mA</a:t>
              </a:r>
            </a:p>
            <a:p>
              <a:r>
                <a:rPr lang="fr-FR" sz="2000" dirty="0">
                  <a:latin typeface="Comic Sans MS" panose="030F0902030302020204" pitchFamily="66" charset="0"/>
                </a:rPr>
                <a:t>D = </a:t>
              </a:r>
              <a:r>
                <a:rPr lang="fr-FR" sz="2000" b="1" dirty="0">
                  <a:solidFill>
                    <a:srgbClr val="FF0000"/>
                  </a:solidFill>
                  <a:latin typeface="Comic Sans MS" panose="030F0902030302020204" pitchFamily="66" charset="0"/>
                </a:rPr>
                <a:t>1 ms</a:t>
              </a:r>
            </a:p>
          </p:txBody>
        </p:sp>
        <p:grpSp>
          <p:nvGrpSpPr>
            <p:cNvPr id="24" name="Groupe 23">
              <a:extLst>
                <a:ext uri="{FF2B5EF4-FFF2-40B4-BE49-F238E27FC236}">
                  <a16:creationId xmlns:a16="http://schemas.microsoft.com/office/drawing/2014/main" id="{09B4E5B2-BA8C-1BB3-771F-E635193CAC21}"/>
                </a:ext>
              </a:extLst>
            </p:cNvPr>
            <p:cNvGrpSpPr/>
            <p:nvPr/>
          </p:nvGrpSpPr>
          <p:grpSpPr>
            <a:xfrm>
              <a:off x="753583" y="6148803"/>
              <a:ext cx="1721477" cy="387322"/>
              <a:chOff x="9053271" y="2423873"/>
              <a:chExt cx="1721477" cy="387322"/>
            </a:xfrm>
          </p:grpSpPr>
          <p:cxnSp>
            <p:nvCxnSpPr>
              <p:cNvPr id="25" name="Connecteur droit 24">
                <a:extLst>
                  <a:ext uri="{FF2B5EF4-FFF2-40B4-BE49-F238E27FC236}">
                    <a16:creationId xmlns:a16="http://schemas.microsoft.com/office/drawing/2014/main" id="{16A0C4BD-2330-8796-08D8-1646F18A1D90}"/>
                  </a:ext>
                </a:extLst>
              </p:cNvPr>
              <p:cNvCxnSpPr/>
              <p:nvPr/>
            </p:nvCxnSpPr>
            <p:spPr>
              <a:xfrm>
                <a:off x="9053271" y="2799216"/>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439C8D19-4ADD-8295-F425-87701500E4F5}"/>
                  </a:ext>
                </a:extLst>
              </p:cNvPr>
              <p:cNvCxnSpPr>
                <a:cxnSpLocks/>
              </p:cNvCxnSpPr>
              <p:nvPr/>
            </p:nvCxnSpPr>
            <p:spPr>
              <a:xfrm flipV="1">
                <a:off x="9201013" y="2423873"/>
                <a:ext cx="0" cy="38732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3" name="Connecteur droit 32">
                <a:extLst>
                  <a:ext uri="{FF2B5EF4-FFF2-40B4-BE49-F238E27FC236}">
                    <a16:creationId xmlns:a16="http://schemas.microsoft.com/office/drawing/2014/main" id="{2BA2E93D-E9BC-3B55-DDF1-68AA69E8308E}"/>
                  </a:ext>
                </a:extLst>
              </p:cNvPr>
              <p:cNvCxnSpPr>
                <a:cxnSpLocks/>
              </p:cNvCxnSpPr>
              <p:nvPr/>
            </p:nvCxnSpPr>
            <p:spPr>
              <a:xfrm flipV="1">
                <a:off x="10627006" y="2423873"/>
                <a:ext cx="0" cy="38732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7" name="Connecteur droit 36">
                <a:extLst>
                  <a:ext uri="{FF2B5EF4-FFF2-40B4-BE49-F238E27FC236}">
                    <a16:creationId xmlns:a16="http://schemas.microsoft.com/office/drawing/2014/main" id="{90ADE39D-6460-9F3D-8FB9-CF5B4D035BCA}"/>
                  </a:ext>
                </a:extLst>
              </p:cNvPr>
              <p:cNvCxnSpPr/>
              <p:nvPr/>
            </p:nvCxnSpPr>
            <p:spPr>
              <a:xfrm>
                <a:off x="10627006" y="2799881"/>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38" name="Groupe 37">
                <a:extLst>
                  <a:ext uri="{FF2B5EF4-FFF2-40B4-BE49-F238E27FC236}">
                    <a16:creationId xmlns:a16="http://schemas.microsoft.com/office/drawing/2014/main" id="{ADEA2D9D-CDEE-ACC9-6D5B-E8A82A5FC726}"/>
                  </a:ext>
                </a:extLst>
              </p:cNvPr>
              <p:cNvGrpSpPr/>
              <p:nvPr/>
            </p:nvGrpSpPr>
            <p:grpSpPr>
              <a:xfrm>
                <a:off x="9201013" y="2435183"/>
                <a:ext cx="719451" cy="0"/>
                <a:chOff x="1590026" y="1562407"/>
                <a:chExt cx="719451" cy="0"/>
              </a:xfrm>
            </p:grpSpPr>
            <p:cxnSp>
              <p:nvCxnSpPr>
                <p:cNvPr id="82" name="Connecteur droit 81">
                  <a:extLst>
                    <a:ext uri="{FF2B5EF4-FFF2-40B4-BE49-F238E27FC236}">
                      <a16:creationId xmlns:a16="http://schemas.microsoft.com/office/drawing/2014/main" id="{33081F36-5460-8697-2612-443723A472A7}"/>
                    </a:ext>
                  </a:extLst>
                </p:cNvPr>
                <p:cNvCxnSpPr>
                  <a:cxnSpLocks/>
                </p:cNvCxnSpPr>
                <p:nvPr/>
              </p:nvCxnSpPr>
              <p:spPr>
                <a:xfrm>
                  <a:off x="1590026"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3" name="Connecteur droit 82">
                  <a:extLst>
                    <a:ext uri="{FF2B5EF4-FFF2-40B4-BE49-F238E27FC236}">
                      <a16:creationId xmlns:a16="http://schemas.microsoft.com/office/drawing/2014/main" id="{0FBDEBC0-30BE-9405-2611-1164C2F86865}"/>
                    </a:ext>
                  </a:extLst>
                </p:cNvPr>
                <p:cNvCxnSpPr>
                  <a:cxnSpLocks/>
                </p:cNvCxnSpPr>
                <p:nvPr/>
              </p:nvCxnSpPr>
              <p:spPr>
                <a:xfrm>
                  <a:off x="1737768"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4" name="Connecteur droit 83">
                  <a:extLst>
                    <a:ext uri="{FF2B5EF4-FFF2-40B4-BE49-F238E27FC236}">
                      <a16:creationId xmlns:a16="http://schemas.microsoft.com/office/drawing/2014/main" id="{2BBF9031-00BC-7328-2C30-960347942811}"/>
                    </a:ext>
                  </a:extLst>
                </p:cNvPr>
                <p:cNvCxnSpPr>
                  <a:cxnSpLocks/>
                </p:cNvCxnSpPr>
                <p:nvPr/>
              </p:nvCxnSpPr>
              <p:spPr>
                <a:xfrm>
                  <a:off x="1876059"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5" name="Connecteur droit 84">
                  <a:extLst>
                    <a:ext uri="{FF2B5EF4-FFF2-40B4-BE49-F238E27FC236}">
                      <a16:creationId xmlns:a16="http://schemas.microsoft.com/office/drawing/2014/main" id="{5E0EC03D-F0F9-86FB-5C63-101825CD35E6}"/>
                    </a:ext>
                  </a:extLst>
                </p:cNvPr>
                <p:cNvCxnSpPr>
                  <a:cxnSpLocks/>
                </p:cNvCxnSpPr>
                <p:nvPr/>
              </p:nvCxnSpPr>
              <p:spPr>
                <a:xfrm>
                  <a:off x="2023801"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6" name="Connecteur droit 85">
                  <a:extLst>
                    <a:ext uri="{FF2B5EF4-FFF2-40B4-BE49-F238E27FC236}">
                      <a16:creationId xmlns:a16="http://schemas.microsoft.com/office/drawing/2014/main" id="{ABBA4B2D-EC68-8E14-F1C8-7AE0213EF5BE}"/>
                    </a:ext>
                  </a:extLst>
                </p:cNvPr>
                <p:cNvCxnSpPr>
                  <a:cxnSpLocks/>
                </p:cNvCxnSpPr>
                <p:nvPr/>
              </p:nvCxnSpPr>
              <p:spPr>
                <a:xfrm>
                  <a:off x="2161735"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39" name="Groupe 38">
                <a:extLst>
                  <a:ext uri="{FF2B5EF4-FFF2-40B4-BE49-F238E27FC236}">
                    <a16:creationId xmlns:a16="http://schemas.microsoft.com/office/drawing/2014/main" id="{D7C44F99-455B-9E2E-2024-7B14B3AB1B86}"/>
                  </a:ext>
                </a:extLst>
              </p:cNvPr>
              <p:cNvGrpSpPr/>
              <p:nvPr/>
            </p:nvGrpSpPr>
            <p:grpSpPr>
              <a:xfrm>
                <a:off x="9907555" y="2435183"/>
                <a:ext cx="719451" cy="0"/>
                <a:chOff x="1590026" y="1562407"/>
                <a:chExt cx="719451" cy="0"/>
              </a:xfrm>
            </p:grpSpPr>
            <p:cxnSp>
              <p:nvCxnSpPr>
                <p:cNvPr id="43" name="Connecteur droit 42">
                  <a:extLst>
                    <a:ext uri="{FF2B5EF4-FFF2-40B4-BE49-F238E27FC236}">
                      <a16:creationId xmlns:a16="http://schemas.microsoft.com/office/drawing/2014/main" id="{838599C7-521A-E8E9-11CD-18907DFDF2C5}"/>
                    </a:ext>
                  </a:extLst>
                </p:cNvPr>
                <p:cNvCxnSpPr>
                  <a:cxnSpLocks/>
                </p:cNvCxnSpPr>
                <p:nvPr/>
              </p:nvCxnSpPr>
              <p:spPr>
                <a:xfrm>
                  <a:off x="1590026"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4" name="Connecteur droit 43">
                  <a:extLst>
                    <a:ext uri="{FF2B5EF4-FFF2-40B4-BE49-F238E27FC236}">
                      <a16:creationId xmlns:a16="http://schemas.microsoft.com/office/drawing/2014/main" id="{60645330-6A6E-2B4A-83D7-D8601DF28857}"/>
                    </a:ext>
                  </a:extLst>
                </p:cNvPr>
                <p:cNvCxnSpPr>
                  <a:cxnSpLocks/>
                </p:cNvCxnSpPr>
                <p:nvPr/>
              </p:nvCxnSpPr>
              <p:spPr>
                <a:xfrm>
                  <a:off x="1737768"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5" name="Connecteur droit 44">
                  <a:extLst>
                    <a:ext uri="{FF2B5EF4-FFF2-40B4-BE49-F238E27FC236}">
                      <a16:creationId xmlns:a16="http://schemas.microsoft.com/office/drawing/2014/main" id="{8CC3ADD8-C9F9-854A-8ED2-37FF3A4E4DD4}"/>
                    </a:ext>
                  </a:extLst>
                </p:cNvPr>
                <p:cNvCxnSpPr>
                  <a:cxnSpLocks/>
                </p:cNvCxnSpPr>
                <p:nvPr/>
              </p:nvCxnSpPr>
              <p:spPr>
                <a:xfrm>
                  <a:off x="1876059"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0" name="Connecteur droit 79">
                  <a:extLst>
                    <a:ext uri="{FF2B5EF4-FFF2-40B4-BE49-F238E27FC236}">
                      <a16:creationId xmlns:a16="http://schemas.microsoft.com/office/drawing/2014/main" id="{B9EE2342-C9E4-2BE8-26D0-E28101BECA20}"/>
                    </a:ext>
                  </a:extLst>
                </p:cNvPr>
                <p:cNvCxnSpPr>
                  <a:cxnSpLocks/>
                </p:cNvCxnSpPr>
                <p:nvPr/>
              </p:nvCxnSpPr>
              <p:spPr>
                <a:xfrm>
                  <a:off x="2023801"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1" name="Connecteur droit 80">
                  <a:extLst>
                    <a:ext uri="{FF2B5EF4-FFF2-40B4-BE49-F238E27FC236}">
                      <a16:creationId xmlns:a16="http://schemas.microsoft.com/office/drawing/2014/main" id="{90FA31D2-FBDF-8AE5-EC0D-49F8FA676FE5}"/>
                    </a:ext>
                  </a:extLst>
                </p:cNvPr>
                <p:cNvCxnSpPr>
                  <a:cxnSpLocks/>
                </p:cNvCxnSpPr>
                <p:nvPr/>
              </p:nvCxnSpPr>
              <p:spPr>
                <a:xfrm>
                  <a:off x="2161735"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grpSp>
      <p:grpSp>
        <p:nvGrpSpPr>
          <p:cNvPr id="113" name="Groupe 112">
            <a:extLst>
              <a:ext uri="{FF2B5EF4-FFF2-40B4-BE49-F238E27FC236}">
                <a16:creationId xmlns:a16="http://schemas.microsoft.com/office/drawing/2014/main" id="{948E321F-BCA4-E2F8-6F3E-2C9897EA8D4E}"/>
              </a:ext>
            </a:extLst>
          </p:cNvPr>
          <p:cNvGrpSpPr/>
          <p:nvPr/>
        </p:nvGrpSpPr>
        <p:grpSpPr>
          <a:xfrm>
            <a:off x="3447789" y="2057400"/>
            <a:ext cx="2166085" cy="4419600"/>
            <a:chOff x="3313604" y="2318935"/>
            <a:chExt cx="2166085" cy="4419600"/>
          </a:xfrm>
        </p:grpSpPr>
        <p:sp>
          <p:nvSpPr>
            <p:cNvPr id="110" name="Rectangle 109">
              <a:extLst>
                <a:ext uri="{FF2B5EF4-FFF2-40B4-BE49-F238E27FC236}">
                  <a16:creationId xmlns:a16="http://schemas.microsoft.com/office/drawing/2014/main" id="{37866D70-4E01-1299-C3F4-EF7D87B909E1}"/>
                </a:ext>
              </a:extLst>
            </p:cNvPr>
            <p:cNvSpPr/>
            <p:nvPr/>
          </p:nvSpPr>
          <p:spPr>
            <a:xfrm>
              <a:off x="3313604" y="2318935"/>
              <a:ext cx="2166085" cy="44196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87" name="Groupe 86">
              <a:extLst>
                <a:ext uri="{FF2B5EF4-FFF2-40B4-BE49-F238E27FC236}">
                  <a16:creationId xmlns:a16="http://schemas.microsoft.com/office/drawing/2014/main" id="{EC741AA6-1464-501E-3DE4-E29C0BAD6D2F}"/>
                </a:ext>
              </a:extLst>
            </p:cNvPr>
            <p:cNvGrpSpPr/>
            <p:nvPr/>
          </p:nvGrpSpPr>
          <p:grpSpPr>
            <a:xfrm>
              <a:off x="4101163" y="6162869"/>
              <a:ext cx="599534" cy="387322"/>
              <a:chOff x="5423409" y="3073039"/>
              <a:chExt cx="599534" cy="387322"/>
            </a:xfrm>
          </p:grpSpPr>
          <p:cxnSp>
            <p:nvCxnSpPr>
              <p:cNvPr id="88" name="Connecteur droit 87">
                <a:extLst>
                  <a:ext uri="{FF2B5EF4-FFF2-40B4-BE49-F238E27FC236}">
                    <a16:creationId xmlns:a16="http://schemas.microsoft.com/office/drawing/2014/main" id="{0D9AFE80-9ACF-7A11-E1E9-FDB600E819E5}"/>
                  </a:ext>
                </a:extLst>
              </p:cNvPr>
              <p:cNvCxnSpPr/>
              <p:nvPr/>
            </p:nvCxnSpPr>
            <p:spPr>
              <a:xfrm>
                <a:off x="5423409" y="3448382"/>
                <a:ext cx="147742"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89" name="Connecteur droit 88">
                <a:extLst>
                  <a:ext uri="{FF2B5EF4-FFF2-40B4-BE49-F238E27FC236}">
                    <a16:creationId xmlns:a16="http://schemas.microsoft.com/office/drawing/2014/main" id="{7EC7CB9F-116D-B687-7A18-C9E130BE4402}"/>
                  </a:ext>
                </a:extLst>
              </p:cNvPr>
              <p:cNvCxnSpPr>
                <a:cxnSpLocks/>
              </p:cNvCxnSpPr>
              <p:nvPr/>
            </p:nvCxnSpPr>
            <p:spPr>
              <a:xfrm flipV="1">
                <a:off x="5571151" y="3073039"/>
                <a:ext cx="0" cy="387322"/>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90" name="Connecteur droit 89">
                <a:extLst>
                  <a:ext uri="{FF2B5EF4-FFF2-40B4-BE49-F238E27FC236}">
                    <a16:creationId xmlns:a16="http://schemas.microsoft.com/office/drawing/2014/main" id="{A0CCCCE1-4A14-A8D5-B366-91A9003BC16C}"/>
                  </a:ext>
                </a:extLst>
              </p:cNvPr>
              <p:cNvCxnSpPr>
                <a:cxnSpLocks/>
              </p:cNvCxnSpPr>
              <p:nvPr/>
            </p:nvCxnSpPr>
            <p:spPr>
              <a:xfrm>
                <a:off x="5571151" y="3085655"/>
                <a:ext cx="147742"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91" name="Connecteur droit 90">
                <a:extLst>
                  <a:ext uri="{FF2B5EF4-FFF2-40B4-BE49-F238E27FC236}">
                    <a16:creationId xmlns:a16="http://schemas.microsoft.com/office/drawing/2014/main" id="{624D757A-E5B4-4569-6344-9A7348532C23}"/>
                  </a:ext>
                </a:extLst>
              </p:cNvPr>
              <p:cNvCxnSpPr>
                <a:cxnSpLocks/>
              </p:cNvCxnSpPr>
              <p:nvPr/>
            </p:nvCxnSpPr>
            <p:spPr>
              <a:xfrm flipV="1">
                <a:off x="5875201" y="3073039"/>
                <a:ext cx="0" cy="387322"/>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92" name="Connecteur droit 91">
                <a:extLst>
                  <a:ext uri="{FF2B5EF4-FFF2-40B4-BE49-F238E27FC236}">
                    <a16:creationId xmlns:a16="http://schemas.microsoft.com/office/drawing/2014/main" id="{9CA93B8B-C2D3-12CC-D479-0104C73E110F}"/>
                  </a:ext>
                </a:extLst>
              </p:cNvPr>
              <p:cNvCxnSpPr/>
              <p:nvPr/>
            </p:nvCxnSpPr>
            <p:spPr>
              <a:xfrm>
                <a:off x="5875201" y="3449047"/>
                <a:ext cx="147742"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93" name="Connecteur droit 92">
                <a:extLst>
                  <a:ext uri="{FF2B5EF4-FFF2-40B4-BE49-F238E27FC236}">
                    <a16:creationId xmlns:a16="http://schemas.microsoft.com/office/drawing/2014/main" id="{46BAE535-4118-2D07-A908-0751E90B8DF2}"/>
                  </a:ext>
                </a:extLst>
              </p:cNvPr>
              <p:cNvCxnSpPr>
                <a:cxnSpLocks/>
              </p:cNvCxnSpPr>
              <p:nvPr/>
            </p:nvCxnSpPr>
            <p:spPr>
              <a:xfrm>
                <a:off x="5718893" y="3085655"/>
                <a:ext cx="147742"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grpSp>
        <p:sp>
          <p:nvSpPr>
            <p:cNvPr id="94" name="TextBox 10">
              <a:extLst>
                <a:ext uri="{FF2B5EF4-FFF2-40B4-BE49-F238E27FC236}">
                  <a16:creationId xmlns:a16="http://schemas.microsoft.com/office/drawing/2014/main" id="{57A174B7-3F37-FB9E-327E-E1EC897C9946}"/>
                </a:ext>
              </a:extLst>
            </p:cNvPr>
            <p:cNvSpPr txBox="1"/>
            <p:nvPr/>
          </p:nvSpPr>
          <p:spPr>
            <a:xfrm>
              <a:off x="3768977" y="5215080"/>
              <a:ext cx="1403082" cy="615553"/>
            </a:xfrm>
            <a:prstGeom prst="rect">
              <a:avLst/>
            </a:prstGeom>
          </p:spPr>
          <p:txBody>
            <a:bodyPr wrap="square" lIns="0" tIns="0" rIns="0" bIns="0" rtlCol="0" anchor="t">
              <a:spAutoFit/>
            </a:bodyPr>
            <a:lstStyle/>
            <a:p>
              <a:r>
                <a:rPr lang="fr-FR" sz="2000" dirty="0">
                  <a:latin typeface="Comic Sans MS" panose="030F0902030302020204" pitchFamily="66" charset="0"/>
                </a:rPr>
                <a:t>I = 5 mA</a:t>
              </a:r>
            </a:p>
            <a:p>
              <a:r>
                <a:rPr lang="fr-FR" sz="2000" dirty="0">
                  <a:latin typeface="Comic Sans MS" panose="030F0902030302020204" pitchFamily="66" charset="0"/>
                </a:rPr>
                <a:t>D = </a:t>
              </a:r>
              <a:r>
                <a:rPr lang="fr-FR" sz="2000" b="1" dirty="0">
                  <a:solidFill>
                    <a:srgbClr val="FF0000"/>
                  </a:solidFill>
                  <a:latin typeface="Comic Sans MS" panose="030F0902030302020204" pitchFamily="66" charset="0"/>
                </a:rPr>
                <a:t>0,2 ms</a:t>
              </a:r>
            </a:p>
          </p:txBody>
        </p:sp>
        <p:sp>
          <p:nvSpPr>
            <p:cNvPr id="95" name="Forme libre 94">
              <a:extLst>
                <a:ext uri="{FF2B5EF4-FFF2-40B4-BE49-F238E27FC236}">
                  <a16:creationId xmlns:a16="http://schemas.microsoft.com/office/drawing/2014/main" id="{6D2CA9CD-B57B-AF27-70FE-D960AA18801E}"/>
                </a:ext>
              </a:extLst>
            </p:cNvPr>
            <p:cNvSpPr/>
            <p:nvPr/>
          </p:nvSpPr>
          <p:spPr>
            <a:xfrm>
              <a:off x="4169027" y="3956646"/>
              <a:ext cx="383928" cy="1144179"/>
            </a:xfrm>
            <a:custGeom>
              <a:avLst/>
              <a:gdLst>
                <a:gd name="connsiteX0" fmla="*/ 0 w 556591"/>
                <a:gd name="connsiteY0" fmla="*/ 1860617 h 2041103"/>
                <a:gd name="connsiteX1" fmla="*/ 206734 w 556591"/>
                <a:gd name="connsiteY1" fmla="*/ 12 h 2041103"/>
                <a:gd name="connsiteX2" fmla="*/ 405516 w 556591"/>
                <a:gd name="connsiteY2" fmla="*/ 1884471 h 2041103"/>
                <a:gd name="connsiteX3" fmla="*/ 556591 w 556591"/>
                <a:gd name="connsiteY3" fmla="*/ 1932179 h 2041103"/>
                <a:gd name="connsiteX4" fmla="*/ 556591 w 556591"/>
                <a:gd name="connsiteY4" fmla="*/ 1932179 h 2041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591" h="2041103">
                  <a:moveTo>
                    <a:pt x="0" y="1860617"/>
                  </a:moveTo>
                  <a:cubicBezTo>
                    <a:pt x="69574" y="928326"/>
                    <a:pt x="139148" y="-3964"/>
                    <a:pt x="206734" y="12"/>
                  </a:cubicBezTo>
                  <a:cubicBezTo>
                    <a:pt x="274320" y="3988"/>
                    <a:pt x="347207" y="1562443"/>
                    <a:pt x="405516" y="1884471"/>
                  </a:cubicBezTo>
                  <a:cubicBezTo>
                    <a:pt x="463825" y="2206499"/>
                    <a:pt x="556591" y="1932179"/>
                    <a:pt x="556591" y="1932179"/>
                  </a:cubicBezTo>
                  <a:lnTo>
                    <a:pt x="556591" y="1932179"/>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6" name="ZoneTexte 95">
              <a:extLst>
                <a:ext uri="{FF2B5EF4-FFF2-40B4-BE49-F238E27FC236}">
                  <a16:creationId xmlns:a16="http://schemas.microsoft.com/office/drawing/2014/main" id="{E90413D9-E935-947B-460E-10AFB41F48FA}"/>
                </a:ext>
              </a:extLst>
            </p:cNvPr>
            <p:cNvSpPr txBox="1"/>
            <p:nvPr/>
          </p:nvSpPr>
          <p:spPr>
            <a:xfrm>
              <a:off x="3882082" y="2491913"/>
              <a:ext cx="1017451" cy="369332"/>
            </a:xfrm>
            <a:prstGeom prst="rect">
              <a:avLst/>
            </a:prstGeom>
            <a:noFill/>
          </p:spPr>
          <p:txBody>
            <a:bodyPr wrap="square">
              <a:spAutoFit/>
            </a:bodyPr>
            <a:lstStyle/>
            <a:p>
              <a:r>
                <a:rPr lang="fr-FR" dirty="0">
                  <a:solidFill>
                    <a:srgbClr val="3333CC"/>
                  </a:solidFill>
                  <a:latin typeface="ComicSansMS" panose="030F0702030302020204" pitchFamily="66" charset="0"/>
                </a:rPr>
                <a:t>PAGM</a:t>
              </a:r>
              <a:endParaRPr lang="fr-FR" dirty="0"/>
            </a:p>
          </p:txBody>
        </p:sp>
      </p:grpSp>
      <p:grpSp>
        <p:nvGrpSpPr>
          <p:cNvPr id="114" name="Groupe 113">
            <a:extLst>
              <a:ext uri="{FF2B5EF4-FFF2-40B4-BE49-F238E27FC236}">
                <a16:creationId xmlns:a16="http://schemas.microsoft.com/office/drawing/2014/main" id="{C3E8608A-68BF-AE15-C0E6-6CB8E8E74CA9}"/>
              </a:ext>
            </a:extLst>
          </p:cNvPr>
          <p:cNvGrpSpPr/>
          <p:nvPr/>
        </p:nvGrpSpPr>
        <p:grpSpPr>
          <a:xfrm>
            <a:off x="6324078" y="2057400"/>
            <a:ext cx="2166085" cy="4419600"/>
            <a:chOff x="6287991" y="2305050"/>
            <a:chExt cx="2166085" cy="4419600"/>
          </a:xfrm>
        </p:grpSpPr>
        <p:sp>
          <p:nvSpPr>
            <p:cNvPr id="111" name="Rectangle 110">
              <a:extLst>
                <a:ext uri="{FF2B5EF4-FFF2-40B4-BE49-F238E27FC236}">
                  <a16:creationId xmlns:a16="http://schemas.microsoft.com/office/drawing/2014/main" id="{1C43EB38-174D-482C-1D61-970E6074E585}"/>
                </a:ext>
              </a:extLst>
            </p:cNvPr>
            <p:cNvSpPr/>
            <p:nvPr/>
          </p:nvSpPr>
          <p:spPr>
            <a:xfrm>
              <a:off x="6287991" y="2305050"/>
              <a:ext cx="2166085" cy="44196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97" name="Groupe 96">
              <a:extLst>
                <a:ext uri="{FF2B5EF4-FFF2-40B4-BE49-F238E27FC236}">
                  <a16:creationId xmlns:a16="http://schemas.microsoft.com/office/drawing/2014/main" id="{1B93B792-5776-9036-2915-F1E2E8D7BC5E}"/>
                </a:ext>
              </a:extLst>
            </p:cNvPr>
            <p:cNvGrpSpPr/>
            <p:nvPr/>
          </p:nvGrpSpPr>
          <p:grpSpPr>
            <a:xfrm>
              <a:off x="7090892" y="5901634"/>
              <a:ext cx="599534" cy="651242"/>
              <a:chOff x="5423409" y="2809119"/>
              <a:chExt cx="599534" cy="651242"/>
            </a:xfrm>
          </p:grpSpPr>
          <p:cxnSp>
            <p:nvCxnSpPr>
              <p:cNvPr id="98" name="Connecteur droit 97">
                <a:extLst>
                  <a:ext uri="{FF2B5EF4-FFF2-40B4-BE49-F238E27FC236}">
                    <a16:creationId xmlns:a16="http://schemas.microsoft.com/office/drawing/2014/main" id="{373A1C99-5B65-AB25-3FE0-98535681171A}"/>
                  </a:ext>
                </a:extLst>
              </p:cNvPr>
              <p:cNvCxnSpPr/>
              <p:nvPr/>
            </p:nvCxnSpPr>
            <p:spPr>
              <a:xfrm>
                <a:off x="5423409" y="3448382"/>
                <a:ext cx="147742"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99" name="Connecteur droit 98">
                <a:extLst>
                  <a:ext uri="{FF2B5EF4-FFF2-40B4-BE49-F238E27FC236}">
                    <a16:creationId xmlns:a16="http://schemas.microsoft.com/office/drawing/2014/main" id="{277506BE-89C9-4FF5-A2BD-5733540F6A41}"/>
                  </a:ext>
                </a:extLst>
              </p:cNvPr>
              <p:cNvCxnSpPr>
                <a:cxnSpLocks/>
              </p:cNvCxnSpPr>
              <p:nvPr/>
            </p:nvCxnSpPr>
            <p:spPr>
              <a:xfrm flipV="1">
                <a:off x="5571151" y="2815491"/>
                <a:ext cx="0" cy="64487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0" name="Connecteur droit 99">
                <a:extLst>
                  <a:ext uri="{FF2B5EF4-FFF2-40B4-BE49-F238E27FC236}">
                    <a16:creationId xmlns:a16="http://schemas.microsoft.com/office/drawing/2014/main" id="{BCDE4F88-F19D-1099-B096-94273C4E271A}"/>
                  </a:ext>
                </a:extLst>
              </p:cNvPr>
              <p:cNvCxnSpPr>
                <a:cxnSpLocks/>
              </p:cNvCxnSpPr>
              <p:nvPr/>
            </p:nvCxnSpPr>
            <p:spPr>
              <a:xfrm>
                <a:off x="5571151" y="2815491"/>
                <a:ext cx="147742"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1" name="Connecteur droit 100">
                <a:extLst>
                  <a:ext uri="{FF2B5EF4-FFF2-40B4-BE49-F238E27FC236}">
                    <a16:creationId xmlns:a16="http://schemas.microsoft.com/office/drawing/2014/main" id="{B24833AC-873C-961F-2082-54896CE4A0A0}"/>
                  </a:ext>
                </a:extLst>
              </p:cNvPr>
              <p:cNvCxnSpPr>
                <a:cxnSpLocks/>
              </p:cNvCxnSpPr>
              <p:nvPr/>
            </p:nvCxnSpPr>
            <p:spPr>
              <a:xfrm flipH="1" flipV="1">
                <a:off x="5866634" y="2809119"/>
                <a:ext cx="8567" cy="651242"/>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2" name="Connecteur droit 101">
                <a:extLst>
                  <a:ext uri="{FF2B5EF4-FFF2-40B4-BE49-F238E27FC236}">
                    <a16:creationId xmlns:a16="http://schemas.microsoft.com/office/drawing/2014/main" id="{249BDB34-4726-9AB3-8EF9-9BAFC4D4F6F2}"/>
                  </a:ext>
                </a:extLst>
              </p:cNvPr>
              <p:cNvCxnSpPr/>
              <p:nvPr/>
            </p:nvCxnSpPr>
            <p:spPr>
              <a:xfrm>
                <a:off x="5875201" y="3449047"/>
                <a:ext cx="147742"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3" name="Connecteur droit 102">
                <a:extLst>
                  <a:ext uri="{FF2B5EF4-FFF2-40B4-BE49-F238E27FC236}">
                    <a16:creationId xmlns:a16="http://schemas.microsoft.com/office/drawing/2014/main" id="{DE38DD92-FB08-8610-5766-CAC4BA663BA0}"/>
                  </a:ext>
                </a:extLst>
              </p:cNvPr>
              <p:cNvCxnSpPr>
                <a:cxnSpLocks/>
              </p:cNvCxnSpPr>
              <p:nvPr/>
            </p:nvCxnSpPr>
            <p:spPr>
              <a:xfrm>
                <a:off x="5718893" y="2815491"/>
                <a:ext cx="147742"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grpSp>
        <p:sp>
          <p:nvSpPr>
            <p:cNvPr id="104" name="TextBox 10">
              <a:extLst>
                <a:ext uri="{FF2B5EF4-FFF2-40B4-BE49-F238E27FC236}">
                  <a16:creationId xmlns:a16="http://schemas.microsoft.com/office/drawing/2014/main" id="{23DF2128-CC42-82CF-2D42-A0B2D955E0EF}"/>
                </a:ext>
              </a:extLst>
            </p:cNvPr>
            <p:cNvSpPr txBox="1"/>
            <p:nvPr/>
          </p:nvSpPr>
          <p:spPr>
            <a:xfrm>
              <a:off x="6753081" y="5200195"/>
              <a:ext cx="1414332" cy="615553"/>
            </a:xfrm>
            <a:prstGeom prst="rect">
              <a:avLst/>
            </a:prstGeom>
          </p:spPr>
          <p:txBody>
            <a:bodyPr wrap="square" lIns="0" tIns="0" rIns="0" bIns="0" rtlCol="0" anchor="t">
              <a:spAutoFit/>
            </a:bodyPr>
            <a:lstStyle/>
            <a:p>
              <a:r>
                <a:rPr lang="fr-FR" sz="2000" dirty="0">
                  <a:latin typeface="Comic Sans MS" panose="030F0902030302020204" pitchFamily="66" charset="0"/>
                </a:rPr>
                <a:t>I = </a:t>
              </a:r>
              <a:r>
                <a:rPr lang="fr-FR" sz="2000" b="1" dirty="0">
                  <a:solidFill>
                    <a:srgbClr val="FF0000"/>
                  </a:solidFill>
                  <a:latin typeface="Comic Sans MS" panose="030F0902030302020204" pitchFamily="66" charset="0"/>
                </a:rPr>
                <a:t>8 mA</a:t>
              </a:r>
            </a:p>
            <a:p>
              <a:r>
                <a:rPr lang="fr-FR" sz="2000" dirty="0">
                  <a:latin typeface="Comic Sans MS" panose="030F0902030302020204" pitchFamily="66" charset="0"/>
                </a:rPr>
                <a:t>D = </a:t>
              </a:r>
              <a:r>
                <a:rPr lang="fr-FR" sz="2000" b="1" dirty="0">
                  <a:latin typeface="Comic Sans MS" panose="030F0902030302020204" pitchFamily="66" charset="0"/>
                </a:rPr>
                <a:t>0,2 ms</a:t>
              </a:r>
            </a:p>
          </p:txBody>
        </p:sp>
        <p:sp>
          <p:nvSpPr>
            <p:cNvPr id="107" name="Forme libre 106">
              <a:extLst>
                <a:ext uri="{FF2B5EF4-FFF2-40B4-BE49-F238E27FC236}">
                  <a16:creationId xmlns:a16="http://schemas.microsoft.com/office/drawing/2014/main" id="{43D96CFE-BC5B-C67E-D1D5-34B9C6114864}"/>
                </a:ext>
              </a:extLst>
            </p:cNvPr>
            <p:cNvSpPr/>
            <p:nvPr/>
          </p:nvSpPr>
          <p:spPr>
            <a:xfrm>
              <a:off x="7090892" y="3065280"/>
              <a:ext cx="531670" cy="2035546"/>
            </a:xfrm>
            <a:custGeom>
              <a:avLst/>
              <a:gdLst>
                <a:gd name="connsiteX0" fmla="*/ 0 w 556591"/>
                <a:gd name="connsiteY0" fmla="*/ 1860617 h 2041103"/>
                <a:gd name="connsiteX1" fmla="*/ 206734 w 556591"/>
                <a:gd name="connsiteY1" fmla="*/ 12 h 2041103"/>
                <a:gd name="connsiteX2" fmla="*/ 405516 w 556591"/>
                <a:gd name="connsiteY2" fmla="*/ 1884471 h 2041103"/>
                <a:gd name="connsiteX3" fmla="*/ 556591 w 556591"/>
                <a:gd name="connsiteY3" fmla="*/ 1932179 h 2041103"/>
                <a:gd name="connsiteX4" fmla="*/ 556591 w 556591"/>
                <a:gd name="connsiteY4" fmla="*/ 1932179 h 2041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591" h="2041103">
                  <a:moveTo>
                    <a:pt x="0" y="1860617"/>
                  </a:moveTo>
                  <a:cubicBezTo>
                    <a:pt x="69574" y="928326"/>
                    <a:pt x="139148" y="-3964"/>
                    <a:pt x="206734" y="12"/>
                  </a:cubicBezTo>
                  <a:cubicBezTo>
                    <a:pt x="274320" y="3988"/>
                    <a:pt x="347207" y="1562443"/>
                    <a:pt x="405516" y="1884471"/>
                  </a:cubicBezTo>
                  <a:cubicBezTo>
                    <a:pt x="463825" y="2206499"/>
                    <a:pt x="556591" y="1932179"/>
                    <a:pt x="556591" y="1932179"/>
                  </a:cubicBezTo>
                  <a:lnTo>
                    <a:pt x="556591" y="1932179"/>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8" name="ZoneTexte 107">
              <a:extLst>
                <a:ext uri="{FF2B5EF4-FFF2-40B4-BE49-F238E27FC236}">
                  <a16:creationId xmlns:a16="http://schemas.microsoft.com/office/drawing/2014/main" id="{15593A23-7C17-7FC0-B7F8-1FD6C40C6986}"/>
                </a:ext>
              </a:extLst>
            </p:cNvPr>
            <p:cNvSpPr txBox="1"/>
            <p:nvPr/>
          </p:nvSpPr>
          <p:spPr>
            <a:xfrm>
              <a:off x="6476414" y="2491913"/>
              <a:ext cx="1973269" cy="369332"/>
            </a:xfrm>
            <a:prstGeom prst="rect">
              <a:avLst/>
            </a:prstGeom>
            <a:noFill/>
          </p:spPr>
          <p:txBody>
            <a:bodyPr wrap="square">
              <a:spAutoFit/>
            </a:bodyPr>
            <a:lstStyle/>
            <a:p>
              <a:r>
                <a:rPr lang="fr-FR" dirty="0">
                  <a:solidFill>
                    <a:srgbClr val="3333CC"/>
                  </a:solidFill>
                  <a:latin typeface="ComicSansMS" panose="030F0702030302020204" pitchFamily="66" charset="0"/>
                </a:rPr>
                <a:t>PAGM maximal </a:t>
              </a:r>
              <a:endParaRPr lang="fr-FR" dirty="0"/>
            </a:p>
          </p:txBody>
        </p:sp>
      </p:grpSp>
      <p:sp>
        <p:nvSpPr>
          <p:cNvPr id="115" name="Flèche vers la droite 114">
            <a:extLst>
              <a:ext uri="{FF2B5EF4-FFF2-40B4-BE49-F238E27FC236}">
                <a16:creationId xmlns:a16="http://schemas.microsoft.com/office/drawing/2014/main" id="{00F2AF6C-4CD8-18CE-774F-868476547374}"/>
              </a:ext>
            </a:extLst>
          </p:cNvPr>
          <p:cNvSpPr/>
          <p:nvPr/>
        </p:nvSpPr>
        <p:spPr>
          <a:xfrm>
            <a:off x="2760890" y="4202729"/>
            <a:ext cx="673588" cy="329297"/>
          </a:xfrm>
          <a:prstGeom prst="rightArrow">
            <a:avLst/>
          </a:prstGeom>
          <a:solidFill>
            <a:srgbClr val="FF0000"/>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7" name="Flèche vers la droite 116">
            <a:extLst>
              <a:ext uri="{FF2B5EF4-FFF2-40B4-BE49-F238E27FC236}">
                <a16:creationId xmlns:a16="http://schemas.microsoft.com/office/drawing/2014/main" id="{1D4C2B37-DDDF-D3A0-572D-888E7DF0AC6A}"/>
              </a:ext>
            </a:extLst>
          </p:cNvPr>
          <p:cNvSpPr/>
          <p:nvPr/>
        </p:nvSpPr>
        <p:spPr>
          <a:xfrm>
            <a:off x="5632182" y="4202729"/>
            <a:ext cx="673588" cy="329297"/>
          </a:xfrm>
          <a:prstGeom prst="rightArrow">
            <a:avLst/>
          </a:prstGeom>
          <a:solidFill>
            <a:srgbClr val="FF0000"/>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1709801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9">
            <a:extLst>
              <a:ext uri="{FF2B5EF4-FFF2-40B4-BE49-F238E27FC236}">
                <a16:creationId xmlns:a16="http://schemas.microsoft.com/office/drawing/2014/main" id="{8BCE0780-FEAF-38C9-7714-F0321B37E9A5}"/>
              </a:ext>
            </a:extLst>
          </p:cNvPr>
          <p:cNvSpPr txBox="1"/>
          <p:nvPr/>
        </p:nvSpPr>
        <p:spPr>
          <a:xfrm>
            <a:off x="2834507" y="1262698"/>
            <a:ext cx="11908929" cy="1293111"/>
          </a:xfrm>
          <a:prstGeom prst="rect">
            <a:avLst/>
          </a:prstGeom>
        </p:spPr>
        <p:txBody>
          <a:bodyPr lIns="0" tIns="0" rIns="0" bIns="0" rtlCol="0" anchor="t">
            <a:spAutoFit/>
          </a:bodyPr>
          <a:lstStyle/>
          <a:p>
            <a:pPr algn="ctr">
              <a:lnSpc>
                <a:spcPts val="12599"/>
              </a:lnSpc>
            </a:pPr>
            <a:endParaRPr lang="fr-FR" sz="2400"/>
          </a:p>
        </p:txBody>
      </p:sp>
      <p:sp>
        <p:nvSpPr>
          <p:cNvPr id="4" name="TextBox 7">
            <a:extLst>
              <a:ext uri="{FF2B5EF4-FFF2-40B4-BE49-F238E27FC236}">
                <a16:creationId xmlns:a16="http://schemas.microsoft.com/office/drawing/2014/main" id="{B2B6099C-08D3-DABB-D404-5319D9A03172}"/>
              </a:ext>
            </a:extLst>
          </p:cNvPr>
          <p:cNvSpPr txBox="1"/>
          <p:nvPr/>
        </p:nvSpPr>
        <p:spPr>
          <a:xfrm>
            <a:off x="0" y="277813"/>
            <a:ext cx="9074121" cy="984885"/>
          </a:xfrm>
          <a:prstGeom prst="rect">
            <a:avLst/>
          </a:prstGeom>
        </p:spPr>
        <p:txBody>
          <a:bodyPr wrap="square" lIns="0" tIns="0" rIns="0" bIns="0" rtlCol="0" anchor="t">
            <a:spAutoFit/>
          </a:bodyPr>
          <a:lstStyle/>
          <a:p>
            <a:pPr algn="ctr"/>
            <a:r>
              <a:rPr lang="fr-FR" sz="3200" dirty="0">
                <a:solidFill>
                  <a:srgbClr val="3333CC"/>
                </a:solidFill>
                <a:latin typeface="ComicSansMS" panose="030F0702030302020204" pitchFamily="66" charset="0"/>
              </a:rPr>
              <a:t>1. Les courbes intensité-durée (</a:t>
            </a:r>
            <a:r>
              <a:rPr lang="fr-FR" sz="3200" dirty="0" err="1">
                <a:solidFill>
                  <a:srgbClr val="3333CC"/>
                </a:solidFill>
                <a:latin typeface="ComicSansMS" panose="030F0702030302020204" pitchFamily="66" charset="0"/>
              </a:rPr>
              <a:t>I-t</a:t>
            </a:r>
            <a:r>
              <a:rPr lang="fr-FR" sz="3200" dirty="0">
                <a:solidFill>
                  <a:srgbClr val="3333CC"/>
                </a:solidFill>
                <a:latin typeface="ComicSansMS" panose="030F0702030302020204" pitchFamily="66" charset="0"/>
              </a:rPr>
              <a:t>)</a:t>
            </a:r>
          </a:p>
          <a:p>
            <a:pPr algn="ctr"/>
            <a:endParaRPr lang="fr-FR" sz="3200" dirty="0">
              <a:solidFill>
                <a:srgbClr val="3333CC"/>
              </a:solidFill>
              <a:latin typeface="ComicSansMS" panose="030F0702030302020204" pitchFamily="66" charset="0"/>
            </a:endParaRPr>
          </a:p>
        </p:txBody>
      </p:sp>
      <p:sp>
        <p:nvSpPr>
          <p:cNvPr id="11" name="ZoneTexte 10">
            <a:extLst>
              <a:ext uri="{FF2B5EF4-FFF2-40B4-BE49-F238E27FC236}">
                <a16:creationId xmlns:a16="http://schemas.microsoft.com/office/drawing/2014/main" id="{B0FD6C3D-E930-4EAB-5145-C9E3E77D3592}"/>
              </a:ext>
            </a:extLst>
          </p:cNvPr>
          <p:cNvSpPr txBox="1"/>
          <p:nvPr/>
        </p:nvSpPr>
        <p:spPr>
          <a:xfrm>
            <a:off x="2384473" y="1022587"/>
            <a:ext cx="6767650" cy="3693319"/>
          </a:xfrm>
          <a:prstGeom prst="rect">
            <a:avLst/>
          </a:prstGeom>
          <a:noFill/>
        </p:spPr>
        <p:txBody>
          <a:bodyPr wrap="square">
            <a:spAutoFit/>
          </a:bodyPr>
          <a:lstStyle/>
          <a:p>
            <a:endParaRPr lang="nl-BE" altLang="en-US" b="1" dirty="0">
              <a:solidFill>
                <a:srgbClr val="FF0000"/>
              </a:solidFill>
              <a:latin typeface="ComicSansMS" panose="030F0702030302020204" pitchFamily="66" charset="0"/>
            </a:endParaRPr>
          </a:p>
          <a:p>
            <a:pPr>
              <a:tabLst>
                <a:tab pos="296863" algn="l"/>
              </a:tabLst>
            </a:pPr>
            <a:r>
              <a:rPr lang="cy-GB" altLang="en-US" dirty="0">
                <a:solidFill>
                  <a:srgbClr val="FF0000"/>
                </a:solidFill>
                <a:latin typeface="Comic Sans MS" panose="030F0902030302020204" pitchFamily="66" charset="0"/>
              </a:rPr>
              <a:t>Chronaxie (𝜏)</a:t>
            </a:r>
            <a:r>
              <a:rPr lang="fr-FR" altLang="en-US" dirty="0">
                <a:latin typeface="Comic Sans MS" panose="030F0902030302020204" pitchFamily="66" charset="0"/>
              </a:rPr>
              <a:t> </a:t>
            </a:r>
            <a:r>
              <a:rPr lang="fr-FR" altLang="en-US" b="1" dirty="0">
                <a:latin typeface="Comic Sans MS" panose="030F0902030302020204" pitchFamily="66" charset="0"/>
              </a:rPr>
              <a:t>= serait assimilable à la c</a:t>
            </a:r>
            <a:r>
              <a:rPr lang="nl-BE" altLang="en-US" b="1" dirty="0">
                <a:latin typeface="Comic Sans MS" panose="030F0902030302020204" pitchFamily="66" charset="0"/>
              </a:rPr>
              <a:t>onstante de temps du circuit RC en parallèle</a:t>
            </a:r>
            <a:br>
              <a:rPr lang="nl-BE" altLang="en-US" b="1" dirty="0">
                <a:solidFill>
                  <a:srgbClr val="FF0000"/>
                </a:solidFill>
                <a:latin typeface="ComicSansMS" panose="030F0702030302020204" pitchFamily="66" charset="0"/>
              </a:rPr>
            </a:br>
            <a:r>
              <a:rPr lang="nl-BE" altLang="en-US" dirty="0">
                <a:solidFill>
                  <a:srgbClr val="3333CC"/>
                </a:solidFill>
                <a:latin typeface="ComicSansMS" panose="030F0702030302020204" pitchFamily="66" charset="0"/>
              </a:rPr>
              <a:t>- 	</a:t>
            </a:r>
            <a:r>
              <a:rPr lang="nl-BE" altLang="en-US" u="sng" dirty="0">
                <a:solidFill>
                  <a:srgbClr val="3333CC"/>
                </a:solidFill>
                <a:latin typeface="ComicSansMS" panose="030F0702030302020204" pitchFamily="66" charset="0"/>
              </a:rPr>
              <a:t>composante</a:t>
            </a:r>
            <a:r>
              <a:rPr lang="nl-BE" altLang="en-US" dirty="0">
                <a:solidFill>
                  <a:srgbClr val="3333CC"/>
                </a:solidFill>
                <a:latin typeface="ComicSansMS" panose="030F0702030302020204" pitchFamily="66" charset="0"/>
              </a:rPr>
              <a:t> liée aux propriétés </a:t>
            </a:r>
            <a:r>
              <a:rPr lang="nl-BE" altLang="en-US" u="sng" dirty="0">
                <a:solidFill>
                  <a:srgbClr val="3333CC"/>
                </a:solidFill>
                <a:latin typeface="ComicSansMS" panose="030F0702030302020204" pitchFamily="66" charset="0"/>
              </a:rPr>
              <a:t>passives</a:t>
            </a:r>
            <a:r>
              <a:rPr lang="nl-BE" altLang="en-US" dirty="0">
                <a:solidFill>
                  <a:srgbClr val="3333CC"/>
                </a:solidFill>
                <a:latin typeface="ComicSansMS" panose="030F0702030302020204" pitchFamily="66" charset="0"/>
              </a:rPr>
              <a:t> du noeud </a:t>
            </a:r>
            <a:br>
              <a:rPr lang="nl-BE" altLang="en-US" dirty="0">
                <a:solidFill>
                  <a:srgbClr val="3333CC"/>
                </a:solidFill>
                <a:latin typeface="ComicSansMS" panose="030F0702030302020204" pitchFamily="66" charset="0"/>
              </a:rPr>
            </a:br>
            <a:r>
              <a:rPr lang="nl-BE" altLang="en-US" dirty="0">
                <a:solidFill>
                  <a:srgbClr val="3333CC"/>
                </a:solidFill>
                <a:latin typeface="ComicSansMS" panose="030F0702030302020204" pitchFamily="66" charset="0"/>
              </a:rPr>
              <a:t>	(notamment la surface nodale) : 50 μs</a:t>
            </a:r>
            <a:br>
              <a:rPr lang="nl-BE" altLang="en-US" dirty="0">
                <a:solidFill>
                  <a:srgbClr val="3333CC"/>
                </a:solidFill>
                <a:latin typeface="ComicSansMS" panose="030F0702030302020204" pitchFamily="66" charset="0"/>
              </a:rPr>
            </a:br>
            <a:r>
              <a:rPr lang="nl-BE" altLang="en-US" dirty="0">
                <a:solidFill>
                  <a:srgbClr val="3333CC"/>
                </a:solidFill>
                <a:latin typeface="ComicSansMS" panose="030F0702030302020204" pitchFamily="66" charset="0"/>
              </a:rPr>
              <a:t>	</a:t>
            </a:r>
          </a:p>
          <a:p>
            <a:pPr marL="285750" indent="-285750">
              <a:buFontTx/>
              <a:buChar char="-"/>
            </a:pPr>
            <a:r>
              <a:rPr lang="nl-BE" u="sng" dirty="0">
                <a:solidFill>
                  <a:srgbClr val="3333CC"/>
                </a:solidFill>
                <a:latin typeface="ComicSansMS" panose="030F0702030302020204" pitchFamily="66" charset="0"/>
              </a:rPr>
              <a:t>composante active</a:t>
            </a:r>
            <a:r>
              <a:rPr lang="nl-BE" dirty="0">
                <a:solidFill>
                  <a:srgbClr val="3333CC"/>
                </a:solidFill>
                <a:latin typeface="ComicSansMS" panose="030F0702030302020204" pitchFamily="66" charset="0"/>
              </a:rPr>
              <a:t> bcp plus longue (300-400 </a:t>
            </a:r>
            <a:r>
              <a:rPr lang="nl-BE" altLang="en-US" dirty="0">
                <a:solidFill>
                  <a:srgbClr val="3333CC"/>
                </a:solidFill>
                <a:latin typeface="ComicSansMS" panose="030F0702030302020204" pitchFamily="66" charset="0"/>
              </a:rPr>
              <a:t>μs)</a:t>
            </a:r>
            <a:r>
              <a:rPr lang="nl-BE" dirty="0">
                <a:solidFill>
                  <a:srgbClr val="3333CC"/>
                </a:solidFill>
                <a:latin typeface="ComicSansMS" panose="030F0702030302020204" pitchFamily="66" charset="0"/>
              </a:rPr>
              <a:t> liée à l’interférence de canaux de fuite ouverts aux environs du potentiel de repos, principalement les canaux </a:t>
            </a:r>
            <a:r>
              <a:rPr lang="nl-BE" b="1" dirty="0">
                <a:solidFill>
                  <a:srgbClr val="00B050"/>
                </a:solidFill>
                <a:latin typeface="ComicSansMS" panose="030F0702030302020204" pitchFamily="66" charset="0"/>
              </a:rPr>
              <a:t>Na</a:t>
            </a:r>
            <a:r>
              <a:rPr lang="nl-BE" b="1" baseline="-25000" dirty="0">
                <a:solidFill>
                  <a:srgbClr val="00B050"/>
                </a:solidFill>
                <a:latin typeface="ComicSansMS" panose="030F0702030302020204" pitchFamily="66" charset="0"/>
              </a:rPr>
              <a:t>p</a:t>
            </a:r>
            <a:br>
              <a:rPr lang="nl-BE" b="1" baseline="-25000" dirty="0">
                <a:solidFill>
                  <a:srgbClr val="00B050"/>
                </a:solidFill>
                <a:latin typeface="ComicSansMS" panose="030F0702030302020204" pitchFamily="66" charset="0"/>
              </a:rPr>
            </a:br>
            <a:endParaRPr lang="nl-BE" b="1" baseline="-25000" dirty="0">
              <a:solidFill>
                <a:srgbClr val="00B050"/>
              </a:solidFill>
              <a:latin typeface="ComicSansMS" panose="030F0702030302020204" pitchFamily="66" charset="0"/>
            </a:endParaRPr>
          </a:p>
          <a:p>
            <a:pPr marL="285750" indent="-285750">
              <a:buFontTx/>
              <a:buChar char="-"/>
            </a:pPr>
            <a:r>
              <a:rPr lang="nl-BE" dirty="0">
                <a:latin typeface="ComicSansMS" panose="030F0702030302020204" pitchFamily="66" charset="0"/>
              </a:rPr>
              <a:t>=&gt; dépolarisation : chronaxie augmentée</a:t>
            </a:r>
            <a:br>
              <a:rPr lang="nl-BE" dirty="0">
                <a:latin typeface="ComicSansMS" panose="030F0702030302020204" pitchFamily="66" charset="0"/>
              </a:rPr>
            </a:br>
            <a:br>
              <a:rPr lang="nl-BE" dirty="0">
                <a:latin typeface="ComicSansMS" panose="030F0702030302020204" pitchFamily="66" charset="0"/>
              </a:rPr>
            </a:br>
            <a:r>
              <a:rPr lang="nl-BE" dirty="0">
                <a:latin typeface="ComicSansMS" panose="030F0702030302020204" pitchFamily="66" charset="0"/>
              </a:rPr>
              <a:t>=&gt; hyperpolarisation : chronaxie réduite</a:t>
            </a:r>
            <a:endParaRPr lang="fr-FR" dirty="0">
              <a:latin typeface="ComicSansMS" panose="030F0702030302020204" pitchFamily="66" charset="0"/>
            </a:endParaRPr>
          </a:p>
        </p:txBody>
      </p:sp>
      <p:grpSp>
        <p:nvGrpSpPr>
          <p:cNvPr id="49" name="Groupe 48">
            <a:extLst>
              <a:ext uri="{FF2B5EF4-FFF2-40B4-BE49-F238E27FC236}">
                <a16:creationId xmlns:a16="http://schemas.microsoft.com/office/drawing/2014/main" id="{EF81E6FE-F3ED-8F2D-2F1F-F4CCA7065BDB}"/>
              </a:ext>
            </a:extLst>
          </p:cNvPr>
          <p:cNvGrpSpPr/>
          <p:nvPr/>
        </p:nvGrpSpPr>
        <p:grpSpPr>
          <a:xfrm>
            <a:off x="355029" y="1036071"/>
            <a:ext cx="1795438" cy="4107862"/>
            <a:chOff x="2433540" y="1356102"/>
            <a:chExt cx="1795438" cy="4107862"/>
          </a:xfrm>
        </p:grpSpPr>
        <p:sp>
          <p:nvSpPr>
            <p:cNvPr id="7" name="Rectangle 6">
              <a:extLst>
                <a:ext uri="{FF2B5EF4-FFF2-40B4-BE49-F238E27FC236}">
                  <a16:creationId xmlns:a16="http://schemas.microsoft.com/office/drawing/2014/main" id="{2B48227C-8DD5-9FA7-DA96-4009445BB653}"/>
                </a:ext>
              </a:extLst>
            </p:cNvPr>
            <p:cNvSpPr/>
            <p:nvPr/>
          </p:nvSpPr>
          <p:spPr>
            <a:xfrm>
              <a:off x="2439397" y="1356102"/>
              <a:ext cx="1789581" cy="41078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2" name="Connecteur droit 11">
              <a:extLst>
                <a:ext uri="{FF2B5EF4-FFF2-40B4-BE49-F238E27FC236}">
                  <a16:creationId xmlns:a16="http://schemas.microsoft.com/office/drawing/2014/main" id="{29145461-7552-7A38-912C-56A347B23B65}"/>
                </a:ext>
              </a:extLst>
            </p:cNvPr>
            <p:cNvCxnSpPr>
              <a:cxnSpLocks/>
            </p:cNvCxnSpPr>
            <p:nvPr/>
          </p:nvCxnSpPr>
          <p:spPr>
            <a:xfrm>
              <a:off x="2439397" y="3703822"/>
              <a:ext cx="1789581"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9" name="Connecteur droit 18">
              <a:extLst>
                <a:ext uri="{FF2B5EF4-FFF2-40B4-BE49-F238E27FC236}">
                  <a16:creationId xmlns:a16="http://schemas.microsoft.com/office/drawing/2014/main" id="{CF8396BE-191F-AAC9-3B41-F76F35630DBC}"/>
                </a:ext>
              </a:extLst>
            </p:cNvPr>
            <p:cNvCxnSpPr>
              <a:cxnSpLocks/>
            </p:cNvCxnSpPr>
            <p:nvPr/>
          </p:nvCxnSpPr>
          <p:spPr>
            <a:xfrm>
              <a:off x="2439397" y="4082575"/>
              <a:ext cx="395110" cy="0"/>
            </a:xfrm>
            <a:prstGeom prst="line">
              <a:avLst/>
            </a:prstGeom>
            <a:ln w="34925">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21" name="Arc 20">
              <a:extLst>
                <a:ext uri="{FF2B5EF4-FFF2-40B4-BE49-F238E27FC236}">
                  <a16:creationId xmlns:a16="http://schemas.microsoft.com/office/drawing/2014/main" id="{4FD89349-D49E-3DCC-40F3-2F5958D72C3B}"/>
                </a:ext>
              </a:extLst>
            </p:cNvPr>
            <p:cNvSpPr/>
            <p:nvPr/>
          </p:nvSpPr>
          <p:spPr>
            <a:xfrm rot="16200000">
              <a:off x="2660964" y="3816741"/>
              <a:ext cx="867042" cy="531669"/>
            </a:xfrm>
            <a:prstGeom prst="arc">
              <a:avLst/>
            </a:prstGeom>
            <a:ln w="4762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cxnSp>
          <p:nvCxnSpPr>
            <p:cNvPr id="25" name="Connecteur droit 24">
              <a:extLst>
                <a:ext uri="{FF2B5EF4-FFF2-40B4-BE49-F238E27FC236}">
                  <a16:creationId xmlns:a16="http://schemas.microsoft.com/office/drawing/2014/main" id="{0D4B7A63-627B-0234-2FFE-4B760814EFB1}"/>
                </a:ext>
              </a:extLst>
            </p:cNvPr>
            <p:cNvCxnSpPr>
              <a:cxnSpLocks/>
            </p:cNvCxnSpPr>
            <p:nvPr/>
          </p:nvCxnSpPr>
          <p:spPr>
            <a:xfrm flipV="1">
              <a:off x="3094485" y="3627701"/>
              <a:ext cx="570920" cy="10336"/>
            </a:xfrm>
            <a:prstGeom prst="line">
              <a:avLst/>
            </a:prstGeom>
            <a:ln w="349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7" name="Arc 26">
              <a:extLst>
                <a:ext uri="{FF2B5EF4-FFF2-40B4-BE49-F238E27FC236}">
                  <a16:creationId xmlns:a16="http://schemas.microsoft.com/office/drawing/2014/main" id="{3A6277BA-36AC-96FA-F462-D6FEF7316061}"/>
                </a:ext>
              </a:extLst>
            </p:cNvPr>
            <p:cNvSpPr/>
            <p:nvPr/>
          </p:nvSpPr>
          <p:spPr>
            <a:xfrm rot="16200000" flipH="1">
              <a:off x="3509996" y="3352894"/>
              <a:ext cx="867043" cy="570921"/>
            </a:xfrm>
            <a:prstGeom prst="arc">
              <a:avLst/>
            </a:prstGeom>
            <a:ln w="4762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cxnSp>
          <p:nvCxnSpPr>
            <p:cNvPr id="31" name="Connecteur droit 30">
              <a:extLst>
                <a:ext uri="{FF2B5EF4-FFF2-40B4-BE49-F238E27FC236}">
                  <a16:creationId xmlns:a16="http://schemas.microsoft.com/office/drawing/2014/main" id="{2B25DA21-CFA7-2A25-7D60-96EC1B48970A}"/>
                </a:ext>
              </a:extLst>
            </p:cNvPr>
            <p:cNvCxnSpPr>
              <a:cxnSpLocks/>
            </p:cNvCxnSpPr>
            <p:nvPr/>
          </p:nvCxnSpPr>
          <p:spPr>
            <a:xfrm>
              <a:off x="2433540" y="5050223"/>
              <a:ext cx="395110" cy="0"/>
            </a:xfrm>
            <a:prstGeom prst="line">
              <a:avLst/>
            </a:prstGeom>
            <a:ln w="3492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2" name="Connecteur droit 31">
              <a:extLst>
                <a:ext uri="{FF2B5EF4-FFF2-40B4-BE49-F238E27FC236}">
                  <a16:creationId xmlns:a16="http://schemas.microsoft.com/office/drawing/2014/main" id="{F25852DB-5816-6884-799C-4FCD6063E7B1}"/>
                </a:ext>
              </a:extLst>
            </p:cNvPr>
            <p:cNvCxnSpPr>
              <a:cxnSpLocks/>
            </p:cNvCxnSpPr>
            <p:nvPr/>
          </p:nvCxnSpPr>
          <p:spPr>
            <a:xfrm>
              <a:off x="3686482" y="5052885"/>
              <a:ext cx="542496" cy="0"/>
            </a:xfrm>
            <a:prstGeom prst="line">
              <a:avLst/>
            </a:prstGeom>
            <a:ln w="3492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4" name="Connecteur droit 33">
              <a:extLst>
                <a:ext uri="{FF2B5EF4-FFF2-40B4-BE49-F238E27FC236}">
                  <a16:creationId xmlns:a16="http://schemas.microsoft.com/office/drawing/2014/main" id="{CA627D54-146E-6F34-C5CD-24925E025CCD}"/>
                </a:ext>
              </a:extLst>
            </p:cNvPr>
            <p:cNvCxnSpPr>
              <a:cxnSpLocks/>
            </p:cNvCxnSpPr>
            <p:nvPr/>
          </p:nvCxnSpPr>
          <p:spPr>
            <a:xfrm>
              <a:off x="2820699" y="4701137"/>
              <a:ext cx="0" cy="357037"/>
            </a:xfrm>
            <a:prstGeom prst="line">
              <a:avLst/>
            </a:prstGeom>
            <a:ln w="3492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7" name="Connecteur droit 36">
              <a:extLst>
                <a:ext uri="{FF2B5EF4-FFF2-40B4-BE49-F238E27FC236}">
                  <a16:creationId xmlns:a16="http://schemas.microsoft.com/office/drawing/2014/main" id="{3496F807-643B-A1D8-F435-260A4E11C214}"/>
                </a:ext>
              </a:extLst>
            </p:cNvPr>
            <p:cNvCxnSpPr>
              <a:cxnSpLocks/>
            </p:cNvCxnSpPr>
            <p:nvPr/>
          </p:nvCxnSpPr>
          <p:spPr>
            <a:xfrm>
              <a:off x="3686482" y="4707969"/>
              <a:ext cx="0" cy="357037"/>
            </a:xfrm>
            <a:prstGeom prst="line">
              <a:avLst/>
            </a:prstGeom>
            <a:ln w="3492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8" name="Connecteur droit 37">
              <a:extLst>
                <a:ext uri="{FF2B5EF4-FFF2-40B4-BE49-F238E27FC236}">
                  <a16:creationId xmlns:a16="http://schemas.microsoft.com/office/drawing/2014/main" id="{F0542B02-4AE3-768F-D5CC-360CC8C23199}"/>
                </a:ext>
              </a:extLst>
            </p:cNvPr>
            <p:cNvCxnSpPr>
              <a:cxnSpLocks/>
            </p:cNvCxnSpPr>
            <p:nvPr/>
          </p:nvCxnSpPr>
          <p:spPr>
            <a:xfrm>
              <a:off x="2817824" y="4722172"/>
              <a:ext cx="868658" cy="0"/>
            </a:xfrm>
            <a:prstGeom prst="line">
              <a:avLst/>
            </a:prstGeom>
            <a:ln w="34925">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48" name="Forme libre 47">
              <a:extLst>
                <a:ext uri="{FF2B5EF4-FFF2-40B4-BE49-F238E27FC236}">
                  <a16:creationId xmlns:a16="http://schemas.microsoft.com/office/drawing/2014/main" id="{88A2968C-3D75-562B-8163-BDCA3C5B3541}"/>
                </a:ext>
              </a:extLst>
            </p:cNvPr>
            <p:cNvSpPr/>
            <p:nvPr/>
          </p:nvSpPr>
          <p:spPr>
            <a:xfrm>
              <a:off x="3077155" y="1757227"/>
              <a:ext cx="531670" cy="2035546"/>
            </a:xfrm>
            <a:custGeom>
              <a:avLst/>
              <a:gdLst>
                <a:gd name="connsiteX0" fmla="*/ 0 w 556591"/>
                <a:gd name="connsiteY0" fmla="*/ 1860617 h 2041103"/>
                <a:gd name="connsiteX1" fmla="*/ 206734 w 556591"/>
                <a:gd name="connsiteY1" fmla="*/ 12 h 2041103"/>
                <a:gd name="connsiteX2" fmla="*/ 405516 w 556591"/>
                <a:gd name="connsiteY2" fmla="*/ 1884471 h 2041103"/>
                <a:gd name="connsiteX3" fmla="*/ 556591 w 556591"/>
                <a:gd name="connsiteY3" fmla="*/ 1932179 h 2041103"/>
                <a:gd name="connsiteX4" fmla="*/ 556591 w 556591"/>
                <a:gd name="connsiteY4" fmla="*/ 1932179 h 2041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591" h="2041103">
                  <a:moveTo>
                    <a:pt x="0" y="1860617"/>
                  </a:moveTo>
                  <a:cubicBezTo>
                    <a:pt x="69574" y="928326"/>
                    <a:pt x="139148" y="-3964"/>
                    <a:pt x="206734" y="12"/>
                  </a:cubicBezTo>
                  <a:cubicBezTo>
                    <a:pt x="274320" y="3988"/>
                    <a:pt x="347207" y="1562443"/>
                    <a:pt x="405516" y="1884471"/>
                  </a:cubicBezTo>
                  <a:cubicBezTo>
                    <a:pt x="463825" y="2206499"/>
                    <a:pt x="556591" y="1932179"/>
                    <a:pt x="556591" y="1932179"/>
                  </a:cubicBezTo>
                  <a:lnTo>
                    <a:pt x="556591" y="1932179"/>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3" name="Connecteur droit 22">
              <a:extLst>
                <a:ext uri="{FF2B5EF4-FFF2-40B4-BE49-F238E27FC236}">
                  <a16:creationId xmlns:a16="http://schemas.microsoft.com/office/drawing/2014/main" id="{4CB1F7C8-E962-3B58-BF72-750B5DE142DD}"/>
                </a:ext>
              </a:extLst>
            </p:cNvPr>
            <p:cNvCxnSpPr>
              <a:cxnSpLocks/>
            </p:cNvCxnSpPr>
            <p:nvPr/>
          </p:nvCxnSpPr>
          <p:spPr>
            <a:xfrm>
              <a:off x="3909843" y="4074624"/>
              <a:ext cx="319135" cy="0"/>
            </a:xfrm>
            <a:prstGeom prst="line">
              <a:avLst/>
            </a:prstGeom>
            <a:ln w="34925">
              <a:solidFill>
                <a:schemeClr val="tx1"/>
              </a:solidFill>
              <a:prstDash val="solid"/>
            </a:ln>
          </p:spPr>
          <p:style>
            <a:lnRef idx="1">
              <a:schemeClr val="accent1"/>
            </a:lnRef>
            <a:fillRef idx="0">
              <a:schemeClr val="accent1"/>
            </a:fillRef>
            <a:effectRef idx="0">
              <a:schemeClr val="accent1"/>
            </a:effectRef>
            <a:fontRef idx="minor">
              <a:schemeClr val="tx1"/>
            </a:fontRef>
          </p:style>
        </p:cxnSp>
      </p:grpSp>
      <p:pic>
        <p:nvPicPr>
          <p:cNvPr id="50" name="Image 49">
            <a:extLst>
              <a:ext uri="{FF2B5EF4-FFF2-40B4-BE49-F238E27FC236}">
                <a16:creationId xmlns:a16="http://schemas.microsoft.com/office/drawing/2014/main" id="{7684DD92-7646-3876-BC3F-BFA8F9C75E5A}"/>
              </a:ext>
            </a:extLst>
          </p:cNvPr>
          <p:cNvPicPr>
            <a:picLocks noChangeAspect="1"/>
          </p:cNvPicPr>
          <p:nvPr/>
        </p:nvPicPr>
        <p:blipFill>
          <a:blip r:embed="rId3"/>
          <a:stretch>
            <a:fillRect/>
          </a:stretch>
        </p:blipFill>
        <p:spPr>
          <a:xfrm>
            <a:off x="339807" y="5343216"/>
            <a:ext cx="1789581" cy="1432463"/>
          </a:xfrm>
          <a:prstGeom prst="rect">
            <a:avLst/>
          </a:prstGeom>
        </p:spPr>
      </p:pic>
      <p:sp>
        <p:nvSpPr>
          <p:cNvPr id="51" name="ZoneTexte 50">
            <a:extLst>
              <a:ext uri="{FF2B5EF4-FFF2-40B4-BE49-F238E27FC236}">
                <a16:creationId xmlns:a16="http://schemas.microsoft.com/office/drawing/2014/main" id="{36FB40CB-7ACB-EE0E-E029-1318E883966C}"/>
              </a:ext>
            </a:extLst>
          </p:cNvPr>
          <p:cNvSpPr txBox="1"/>
          <p:nvPr/>
        </p:nvSpPr>
        <p:spPr>
          <a:xfrm>
            <a:off x="2630116" y="5736281"/>
            <a:ext cx="4839338" cy="646331"/>
          </a:xfrm>
          <a:prstGeom prst="rect">
            <a:avLst/>
          </a:prstGeom>
          <a:solidFill>
            <a:srgbClr val="00B0F0"/>
          </a:solidFill>
        </p:spPr>
        <p:txBody>
          <a:bodyPr wrap="none" rtlCol="0">
            <a:spAutoFit/>
          </a:bodyPr>
          <a:lstStyle/>
          <a:p>
            <a:r>
              <a:rPr lang="fr-FR" dirty="0">
                <a:solidFill>
                  <a:schemeClr val="bg1"/>
                </a:solidFill>
              </a:rPr>
              <a:t>Na</a:t>
            </a:r>
            <a:r>
              <a:rPr lang="fr-FR" baseline="-25000" dirty="0">
                <a:solidFill>
                  <a:schemeClr val="bg1"/>
                </a:solidFill>
              </a:rPr>
              <a:t>p </a:t>
            </a:r>
            <a:r>
              <a:rPr lang="fr-FR" dirty="0">
                <a:solidFill>
                  <a:schemeClr val="bg1"/>
                </a:solidFill>
              </a:rPr>
              <a:t>= 2% des Na nodaux : </a:t>
            </a:r>
            <a:r>
              <a:rPr lang="fr-FR" u="sng" dirty="0">
                <a:solidFill>
                  <a:schemeClr val="bg1"/>
                </a:solidFill>
              </a:rPr>
              <a:t>ouverts</a:t>
            </a:r>
            <a:r>
              <a:rPr lang="fr-FR" dirty="0">
                <a:solidFill>
                  <a:schemeClr val="bg1"/>
                </a:solidFill>
              </a:rPr>
              <a:t> au repos (70%) </a:t>
            </a:r>
          </a:p>
          <a:p>
            <a:r>
              <a:rPr lang="fr-FR" dirty="0">
                <a:solidFill>
                  <a:schemeClr val="bg1"/>
                </a:solidFill>
              </a:rPr>
              <a:t>=&gt; dépolarisation =&gt; excitabilité accrue</a:t>
            </a:r>
            <a:endParaRPr lang="fr-FR" u="sng" baseline="-25000" dirty="0">
              <a:solidFill>
                <a:schemeClr val="bg1"/>
              </a:solidFill>
            </a:endParaRPr>
          </a:p>
        </p:txBody>
      </p:sp>
    </p:spTree>
    <p:extLst>
      <p:ext uri="{BB962C8B-B14F-4D97-AF65-F5344CB8AC3E}">
        <p14:creationId xmlns:p14="http://schemas.microsoft.com/office/powerpoint/2010/main" val="418493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ZoneTexte 107">
            <a:extLst>
              <a:ext uri="{FF2B5EF4-FFF2-40B4-BE49-F238E27FC236}">
                <a16:creationId xmlns:a16="http://schemas.microsoft.com/office/drawing/2014/main" id="{8420224D-CF02-04F9-2939-CD44DCA4BD84}"/>
              </a:ext>
            </a:extLst>
          </p:cNvPr>
          <p:cNvSpPr txBox="1"/>
          <p:nvPr/>
        </p:nvSpPr>
        <p:spPr>
          <a:xfrm>
            <a:off x="105528" y="1344027"/>
            <a:ext cx="9038472" cy="5078313"/>
          </a:xfrm>
          <a:prstGeom prst="rect">
            <a:avLst/>
          </a:prstGeom>
          <a:noFill/>
        </p:spPr>
        <p:txBody>
          <a:bodyPr wrap="square" rtlCol="0">
            <a:spAutoFit/>
          </a:bodyPr>
          <a:lstStyle/>
          <a:p>
            <a:pPr>
              <a:tabLst>
                <a:tab pos="433388" algn="l"/>
              </a:tabLst>
            </a:pPr>
            <a:r>
              <a:rPr lang="fr-FR" b="1" dirty="0">
                <a:solidFill>
                  <a:srgbClr val="FF0000"/>
                </a:solidFill>
                <a:latin typeface="Comic Sans MS" panose="030F0902030302020204" pitchFamily="66" charset="0"/>
              </a:rPr>
              <a:t>Rhéobase : </a:t>
            </a:r>
          </a:p>
          <a:p>
            <a:pPr marL="285750" indent="-285750">
              <a:buFont typeface="Arial" panose="020B0604020202020204" pitchFamily="34" charset="0"/>
              <a:buChar char="•"/>
              <a:tabLst>
                <a:tab pos="433388" algn="l"/>
              </a:tabLst>
            </a:pPr>
            <a:r>
              <a:rPr lang="fr-FR" dirty="0">
                <a:latin typeface="Comic Sans MS" panose="030F0902030302020204" pitchFamily="66" charset="0"/>
              </a:rPr>
              <a:t>Est inversement proportionnelle au niveau d’excitabilité, </a:t>
            </a:r>
            <a:br>
              <a:rPr lang="fr-FR" dirty="0">
                <a:latin typeface="Comic Sans MS" panose="030F0902030302020204" pitchFamily="66" charset="0"/>
              </a:rPr>
            </a:br>
            <a:r>
              <a:rPr lang="fr-FR" dirty="0">
                <a:latin typeface="Comic Sans MS" panose="030F0902030302020204" pitchFamily="66" charset="0"/>
              </a:rPr>
              <a:t>en relation avec les propriétés passives du nœud et du </a:t>
            </a:r>
            <a:r>
              <a:rPr lang="fr-FR" dirty="0" err="1">
                <a:latin typeface="Comic Sans MS" panose="030F0902030302020204" pitchFamily="66" charset="0"/>
              </a:rPr>
              <a:t>paranœud</a:t>
            </a:r>
            <a:endParaRPr lang="fr-FR" dirty="0">
              <a:latin typeface="Comic Sans MS" panose="030F0902030302020204" pitchFamily="66" charset="0"/>
            </a:endParaRPr>
          </a:p>
          <a:p>
            <a:pPr marL="285750" indent="-285750">
              <a:buFont typeface="Arial" panose="020B0604020202020204" pitchFamily="34" charset="0"/>
              <a:buChar char="•"/>
              <a:tabLst>
                <a:tab pos="433388" algn="l"/>
                <a:tab pos="1681163" algn="l"/>
              </a:tabLst>
            </a:pPr>
            <a:r>
              <a:rPr lang="fr-FR" dirty="0">
                <a:latin typeface="Comic Sans MS" panose="030F0902030302020204" pitchFamily="66" charset="0"/>
              </a:rPr>
              <a:t>Augmentée : </a:t>
            </a:r>
            <a:r>
              <a:rPr lang="fr-FR" b="1" dirty="0">
                <a:solidFill>
                  <a:srgbClr val="00B050"/>
                </a:solidFill>
                <a:latin typeface="Comic Sans MS" panose="030F0902030302020204" pitchFamily="66" charset="0"/>
              </a:rPr>
              <a:t>fuites au niveau de la myéline endommagée</a:t>
            </a:r>
            <a:br>
              <a:rPr lang="fr-FR" b="1" dirty="0">
                <a:solidFill>
                  <a:srgbClr val="00B050"/>
                </a:solidFill>
                <a:latin typeface="Comic Sans MS" panose="030F0902030302020204" pitchFamily="66" charset="0"/>
              </a:rPr>
            </a:br>
            <a:r>
              <a:rPr lang="fr-FR" b="1" dirty="0">
                <a:solidFill>
                  <a:srgbClr val="00B050"/>
                </a:solidFill>
                <a:latin typeface="Comic Sans MS" panose="030F0902030302020204" pitchFamily="66" charset="0"/>
              </a:rPr>
              <a:t>		capacité nodale augmentée =&gt; temps de décharge nodal augmenté  		œdème endoneural</a:t>
            </a:r>
            <a:br>
              <a:rPr lang="fr-FR" dirty="0">
                <a:latin typeface="Comic Sans MS" panose="030F0902030302020204" pitchFamily="66" charset="0"/>
              </a:rPr>
            </a:br>
            <a:endParaRPr lang="fr-FR" dirty="0">
              <a:latin typeface="Comic Sans MS" panose="030F0902030302020204" pitchFamily="66" charset="0"/>
            </a:endParaRPr>
          </a:p>
          <a:p>
            <a:pPr marL="285750" indent="-285750">
              <a:buFont typeface="Arial" panose="020B0604020202020204" pitchFamily="34" charset="0"/>
              <a:buChar char="•"/>
              <a:tabLst>
                <a:tab pos="433388" algn="l"/>
              </a:tabLst>
            </a:pPr>
            <a:endParaRPr lang="fr-FR" dirty="0">
              <a:latin typeface="Comic Sans MS" panose="030F0902030302020204" pitchFamily="66" charset="0"/>
            </a:endParaRPr>
          </a:p>
          <a:p>
            <a:pPr marL="285750" indent="-285750">
              <a:buFont typeface="Arial" panose="020B0604020202020204" pitchFamily="34" charset="0"/>
              <a:buChar char="•"/>
              <a:tabLst>
                <a:tab pos="433388" algn="l"/>
              </a:tabLst>
            </a:pPr>
            <a:r>
              <a:rPr lang="fr-FR" dirty="0">
                <a:latin typeface="Comic Sans MS" panose="030F0902030302020204" pitchFamily="66" charset="0"/>
              </a:rPr>
              <a:t>Dépend également de paramètres non axonaux : </a:t>
            </a:r>
            <a:br>
              <a:rPr lang="fr-FR" dirty="0">
                <a:latin typeface="Comic Sans MS" panose="030F0902030302020204" pitchFamily="66" charset="0"/>
              </a:rPr>
            </a:br>
            <a:r>
              <a:rPr lang="fr-FR" dirty="0">
                <a:latin typeface="Comic Sans MS" panose="030F0902030302020204" pitchFamily="66" charset="0"/>
              </a:rPr>
              <a:t>- impédance sous les électrodes stimulatrices</a:t>
            </a:r>
            <a:br>
              <a:rPr lang="fr-FR" dirty="0">
                <a:latin typeface="Comic Sans MS" panose="030F0902030302020204" pitchFamily="66" charset="0"/>
              </a:rPr>
            </a:br>
            <a:r>
              <a:rPr lang="fr-FR" dirty="0">
                <a:latin typeface="Comic Sans MS" panose="030F0902030302020204" pitchFamily="66" charset="0"/>
              </a:rPr>
              <a:t>- impédance des tissus biologiques</a:t>
            </a:r>
            <a:br>
              <a:rPr lang="fr-FR" dirty="0">
                <a:latin typeface="Comic Sans MS" panose="030F0902030302020204" pitchFamily="66" charset="0"/>
              </a:rPr>
            </a:br>
            <a:r>
              <a:rPr lang="fr-FR" dirty="0">
                <a:latin typeface="Comic Sans MS" panose="030F0902030302020204" pitchFamily="66" charset="0"/>
              </a:rPr>
              <a:t>- œdème </a:t>
            </a:r>
            <a:r>
              <a:rPr lang="fr-FR" dirty="0" err="1">
                <a:latin typeface="Comic Sans MS" panose="030F0902030302020204" pitchFamily="66" charset="0"/>
              </a:rPr>
              <a:t>extranerveux</a:t>
            </a:r>
            <a:br>
              <a:rPr lang="fr-FR" dirty="0">
                <a:latin typeface="Comic Sans MS" panose="030F0902030302020204" pitchFamily="66" charset="0"/>
              </a:rPr>
            </a:br>
            <a:r>
              <a:rPr lang="fr-FR" dirty="0">
                <a:latin typeface="Comic Sans MS" panose="030F0902030302020204" pitchFamily="66" charset="0"/>
              </a:rPr>
              <a:t>- épaisseur du panicule adipeux</a:t>
            </a:r>
            <a:br>
              <a:rPr lang="fr-FR" dirty="0">
                <a:latin typeface="Comic Sans MS" panose="030F0902030302020204" pitchFamily="66" charset="0"/>
              </a:rPr>
            </a:br>
            <a:r>
              <a:rPr lang="fr-FR" dirty="0">
                <a:latin typeface="Comic Sans MS" panose="030F0902030302020204" pitchFamily="66" charset="0"/>
              </a:rPr>
              <a:t>- zones de moindre résistance liée à la </a:t>
            </a:r>
            <a:br>
              <a:rPr lang="fr-FR" dirty="0">
                <a:latin typeface="Comic Sans MS" panose="030F0902030302020204" pitchFamily="66" charset="0"/>
              </a:rPr>
            </a:br>
            <a:r>
              <a:rPr lang="fr-FR" dirty="0">
                <a:latin typeface="Comic Sans MS" panose="030F0902030302020204" pitchFamily="66" charset="0"/>
              </a:rPr>
              <a:t>	présence de VS </a:t>
            </a:r>
            <a:br>
              <a:rPr lang="fr-FR" dirty="0">
                <a:latin typeface="Comic Sans MS" panose="030F0902030302020204" pitchFamily="66" charset="0"/>
              </a:rPr>
            </a:br>
            <a:r>
              <a:rPr lang="fr-FR" dirty="0">
                <a:latin typeface="Comic Sans MS" panose="030F0902030302020204" pitchFamily="66" charset="0"/>
              </a:rPr>
              <a:t>- profondeur de la structure nerveuse étudiée</a:t>
            </a:r>
          </a:p>
          <a:p>
            <a:br>
              <a:rPr lang="fr-FR" b="1" dirty="0">
                <a:solidFill>
                  <a:srgbClr val="FF0000"/>
                </a:solidFill>
                <a:latin typeface="Comic Sans MS" panose="030F0902030302020204" pitchFamily="66" charset="0"/>
              </a:rPr>
            </a:br>
            <a:endParaRPr lang="fr-FR" b="1" dirty="0">
              <a:solidFill>
                <a:srgbClr val="FF0000"/>
              </a:solidFill>
              <a:latin typeface="Comic Sans MS" panose="030F0902030302020204" pitchFamily="66" charset="0"/>
            </a:endParaRPr>
          </a:p>
        </p:txBody>
      </p:sp>
      <p:sp>
        <p:nvSpPr>
          <p:cNvPr id="13" name="TextBox 9">
            <a:extLst>
              <a:ext uri="{FF2B5EF4-FFF2-40B4-BE49-F238E27FC236}">
                <a16:creationId xmlns:a16="http://schemas.microsoft.com/office/drawing/2014/main" id="{8BCE0780-FEAF-38C9-7714-F0321B37E9A5}"/>
              </a:ext>
            </a:extLst>
          </p:cNvPr>
          <p:cNvSpPr txBox="1"/>
          <p:nvPr/>
        </p:nvSpPr>
        <p:spPr>
          <a:xfrm>
            <a:off x="2834507" y="1262698"/>
            <a:ext cx="11908929" cy="1293111"/>
          </a:xfrm>
          <a:prstGeom prst="rect">
            <a:avLst/>
          </a:prstGeom>
        </p:spPr>
        <p:txBody>
          <a:bodyPr lIns="0" tIns="0" rIns="0" bIns="0" rtlCol="0" anchor="t">
            <a:spAutoFit/>
          </a:bodyPr>
          <a:lstStyle/>
          <a:p>
            <a:pPr algn="ctr">
              <a:lnSpc>
                <a:spcPts val="12599"/>
              </a:lnSpc>
            </a:pPr>
            <a:endParaRPr lang="fr-FR" sz="2400"/>
          </a:p>
        </p:txBody>
      </p:sp>
      <p:sp>
        <p:nvSpPr>
          <p:cNvPr id="4" name="TextBox 7">
            <a:extLst>
              <a:ext uri="{FF2B5EF4-FFF2-40B4-BE49-F238E27FC236}">
                <a16:creationId xmlns:a16="http://schemas.microsoft.com/office/drawing/2014/main" id="{B2B6099C-08D3-DABB-D404-5319D9A03172}"/>
              </a:ext>
            </a:extLst>
          </p:cNvPr>
          <p:cNvSpPr txBox="1"/>
          <p:nvPr/>
        </p:nvSpPr>
        <p:spPr>
          <a:xfrm>
            <a:off x="140686" y="275359"/>
            <a:ext cx="9074121" cy="984885"/>
          </a:xfrm>
          <a:prstGeom prst="rect">
            <a:avLst/>
          </a:prstGeom>
        </p:spPr>
        <p:txBody>
          <a:bodyPr wrap="square" lIns="0" tIns="0" rIns="0" bIns="0" rtlCol="0" anchor="t">
            <a:spAutoFit/>
          </a:bodyPr>
          <a:lstStyle/>
          <a:p>
            <a:r>
              <a:rPr lang="fr-FR" sz="3200" dirty="0">
                <a:solidFill>
                  <a:srgbClr val="3333CC"/>
                </a:solidFill>
                <a:latin typeface="ComicSansMS" panose="030F0702030302020204" pitchFamily="66" charset="0"/>
              </a:rPr>
              <a:t>1. Les courbes intensité-durée</a:t>
            </a:r>
          </a:p>
          <a:p>
            <a:pPr algn="ctr"/>
            <a:endParaRPr lang="fr-FR" sz="3200" dirty="0">
              <a:solidFill>
                <a:srgbClr val="3333CC"/>
              </a:solidFill>
              <a:latin typeface="ComicSansMS" panose="030F0702030302020204" pitchFamily="66" charset="0"/>
            </a:endParaRPr>
          </a:p>
        </p:txBody>
      </p:sp>
      <p:graphicFrame>
        <p:nvGraphicFramePr>
          <p:cNvPr id="3" name="Graphique 2">
            <a:extLst>
              <a:ext uri="{FF2B5EF4-FFF2-40B4-BE49-F238E27FC236}">
                <a16:creationId xmlns:a16="http://schemas.microsoft.com/office/drawing/2014/main" id="{766B7272-7E4E-9CEB-D246-FE63483CF397}"/>
              </a:ext>
            </a:extLst>
          </p:cNvPr>
          <p:cNvGraphicFramePr>
            <a:graphicFrameLocks/>
          </p:cNvGraphicFramePr>
          <p:nvPr>
            <p:extLst>
              <p:ext uri="{D42A27DB-BD31-4B8C-83A1-F6EECF244321}">
                <p14:modId xmlns:p14="http://schemas.microsoft.com/office/powerpoint/2010/main" val="558431710"/>
              </p:ext>
            </p:extLst>
          </p:nvPr>
        </p:nvGraphicFramePr>
        <p:xfrm>
          <a:off x="5349450" y="3633024"/>
          <a:ext cx="3794550" cy="2233905"/>
        </p:xfrm>
        <a:graphic>
          <a:graphicData uri="http://schemas.openxmlformats.org/drawingml/2006/chart">
            <c:chart xmlns:c="http://schemas.openxmlformats.org/drawingml/2006/chart" xmlns:r="http://schemas.openxmlformats.org/officeDocument/2006/relationships" r:id="rId2"/>
          </a:graphicData>
        </a:graphic>
      </p:graphicFrame>
      <p:sp>
        <p:nvSpPr>
          <p:cNvPr id="6" name="ZoneTexte 5">
            <a:extLst>
              <a:ext uri="{FF2B5EF4-FFF2-40B4-BE49-F238E27FC236}">
                <a16:creationId xmlns:a16="http://schemas.microsoft.com/office/drawing/2014/main" id="{5363475D-7417-FF58-D9E6-5FB35FBE8EEA}"/>
              </a:ext>
            </a:extLst>
          </p:cNvPr>
          <p:cNvSpPr txBox="1"/>
          <p:nvPr/>
        </p:nvSpPr>
        <p:spPr>
          <a:xfrm>
            <a:off x="8109857" y="3560192"/>
            <a:ext cx="702436" cy="369332"/>
          </a:xfrm>
          <a:prstGeom prst="rect">
            <a:avLst/>
          </a:prstGeom>
          <a:noFill/>
        </p:spPr>
        <p:txBody>
          <a:bodyPr wrap="none" rtlCol="0">
            <a:spAutoFit/>
          </a:bodyPr>
          <a:lstStyle/>
          <a:p>
            <a:r>
              <a:rPr lang="fr-FR" b="1" dirty="0">
                <a:solidFill>
                  <a:srgbClr val="FF0000"/>
                </a:solidFill>
              </a:rPr>
              <a:t>12 ㏀</a:t>
            </a:r>
          </a:p>
        </p:txBody>
      </p:sp>
      <p:sp>
        <p:nvSpPr>
          <p:cNvPr id="7" name="ZoneTexte 6">
            <a:extLst>
              <a:ext uri="{FF2B5EF4-FFF2-40B4-BE49-F238E27FC236}">
                <a16:creationId xmlns:a16="http://schemas.microsoft.com/office/drawing/2014/main" id="{8E9B6C44-7ACE-2DA2-9069-C57D320190F5}"/>
              </a:ext>
            </a:extLst>
          </p:cNvPr>
          <p:cNvSpPr txBox="1"/>
          <p:nvPr/>
        </p:nvSpPr>
        <p:spPr>
          <a:xfrm>
            <a:off x="8461075" y="4751747"/>
            <a:ext cx="753732" cy="369332"/>
          </a:xfrm>
          <a:prstGeom prst="rect">
            <a:avLst/>
          </a:prstGeom>
          <a:noFill/>
        </p:spPr>
        <p:txBody>
          <a:bodyPr wrap="none" rtlCol="0">
            <a:spAutoFit/>
          </a:bodyPr>
          <a:lstStyle/>
          <a:p>
            <a:r>
              <a:rPr lang="fr-FR" dirty="0"/>
              <a:t>&lt; 1 ㏀</a:t>
            </a:r>
          </a:p>
        </p:txBody>
      </p:sp>
      <p:sp>
        <p:nvSpPr>
          <p:cNvPr id="2" name="Flèche vers la droite 1">
            <a:extLst>
              <a:ext uri="{FF2B5EF4-FFF2-40B4-BE49-F238E27FC236}">
                <a16:creationId xmlns:a16="http://schemas.microsoft.com/office/drawing/2014/main" id="{B8B18E5B-8490-D4CD-809E-4F4E0BCE1B01}"/>
              </a:ext>
            </a:extLst>
          </p:cNvPr>
          <p:cNvSpPr/>
          <p:nvPr/>
        </p:nvSpPr>
        <p:spPr>
          <a:xfrm>
            <a:off x="5371222" y="3939010"/>
            <a:ext cx="702436" cy="179296"/>
          </a:xfrm>
          <a:prstGeom prst="rightArrow">
            <a:avLst/>
          </a:prstGeom>
          <a:solidFill>
            <a:srgbClr val="FF0000"/>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a:extLst>
              <a:ext uri="{FF2B5EF4-FFF2-40B4-BE49-F238E27FC236}">
                <a16:creationId xmlns:a16="http://schemas.microsoft.com/office/drawing/2014/main" id="{B91B09EE-2521-36FC-5D3A-FB6860221C3F}"/>
              </a:ext>
            </a:extLst>
          </p:cNvPr>
          <p:cNvPicPr>
            <a:picLocks noChangeAspect="1"/>
          </p:cNvPicPr>
          <p:nvPr/>
        </p:nvPicPr>
        <p:blipFill>
          <a:blip r:embed="rId3"/>
          <a:stretch>
            <a:fillRect/>
          </a:stretch>
        </p:blipFill>
        <p:spPr>
          <a:xfrm>
            <a:off x="5983461" y="182115"/>
            <a:ext cx="3160539" cy="780169"/>
          </a:xfrm>
          <a:prstGeom prst="rect">
            <a:avLst/>
          </a:prstGeom>
        </p:spPr>
      </p:pic>
      <p:sp>
        <p:nvSpPr>
          <p:cNvPr id="5" name="Flèche vers la droite 4">
            <a:extLst>
              <a:ext uri="{FF2B5EF4-FFF2-40B4-BE49-F238E27FC236}">
                <a16:creationId xmlns:a16="http://schemas.microsoft.com/office/drawing/2014/main" id="{1B952AAA-D06D-4C91-6C1F-D82CE5B14F73}"/>
              </a:ext>
            </a:extLst>
          </p:cNvPr>
          <p:cNvSpPr/>
          <p:nvPr/>
        </p:nvSpPr>
        <p:spPr>
          <a:xfrm rot="5400000">
            <a:off x="8781292" y="4005718"/>
            <a:ext cx="393708" cy="179296"/>
          </a:xfrm>
          <a:prstGeom prst="rightArrow">
            <a:avLst/>
          </a:prstGeom>
          <a:solidFill>
            <a:srgbClr val="FF0000"/>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9725674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9">
            <a:extLst>
              <a:ext uri="{FF2B5EF4-FFF2-40B4-BE49-F238E27FC236}">
                <a16:creationId xmlns:a16="http://schemas.microsoft.com/office/drawing/2014/main" id="{8BCE0780-FEAF-38C9-7714-F0321B37E9A5}"/>
              </a:ext>
            </a:extLst>
          </p:cNvPr>
          <p:cNvSpPr txBox="1"/>
          <p:nvPr/>
        </p:nvSpPr>
        <p:spPr>
          <a:xfrm>
            <a:off x="2834507" y="1262698"/>
            <a:ext cx="11908929" cy="1293111"/>
          </a:xfrm>
          <a:prstGeom prst="rect">
            <a:avLst/>
          </a:prstGeom>
        </p:spPr>
        <p:txBody>
          <a:bodyPr lIns="0" tIns="0" rIns="0" bIns="0" rtlCol="0" anchor="t">
            <a:spAutoFit/>
          </a:bodyPr>
          <a:lstStyle/>
          <a:p>
            <a:pPr algn="ctr">
              <a:lnSpc>
                <a:spcPts val="12599"/>
              </a:lnSpc>
            </a:pPr>
            <a:endParaRPr lang="fr-FR" sz="2400"/>
          </a:p>
        </p:txBody>
      </p:sp>
      <p:sp>
        <p:nvSpPr>
          <p:cNvPr id="4" name="TextBox 7">
            <a:extLst>
              <a:ext uri="{FF2B5EF4-FFF2-40B4-BE49-F238E27FC236}">
                <a16:creationId xmlns:a16="http://schemas.microsoft.com/office/drawing/2014/main" id="{B2B6099C-08D3-DABB-D404-5319D9A03172}"/>
              </a:ext>
            </a:extLst>
          </p:cNvPr>
          <p:cNvSpPr txBox="1"/>
          <p:nvPr/>
        </p:nvSpPr>
        <p:spPr>
          <a:xfrm>
            <a:off x="0" y="389136"/>
            <a:ext cx="9074121" cy="984885"/>
          </a:xfrm>
          <a:prstGeom prst="rect">
            <a:avLst/>
          </a:prstGeom>
        </p:spPr>
        <p:txBody>
          <a:bodyPr wrap="square" lIns="0" tIns="0" rIns="0" bIns="0" rtlCol="0" anchor="t">
            <a:spAutoFit/>
          </a:bodyPr>
          <a:lstStyle/>
          <a:p>
            <a:pPr algn="ctr"/>
            <a:r>
              <a:rPr lang="fr-FR" sz="3200" dirty="0">
                <a:solidFill>
                  <a:srgbClr val="3333CC"/>
                </a:solidFill>
                <a:latin typeface="ComicSansMS" panose="030F0702030302020204" pitchFamily="66" charset="0"/>
              </a:rPr>
              <a:t>1. Les courbes intensité-durée</a:t>
            </a:r>
          </a:p>
          <a:p>
            <a:pPr algn="ctr"/>
            <a:endParaRPr lang="fr-FR" sz="3200" dirty="0">
              <a:solidFill>
                <a:srgbClr val="3333CC"/>
              </a:solidFill>
              <a:latin typeface="ComicSansMS" panose="030F0702030302020204" pitchFamily="66" charset="0"/>
            </a:endParaRPr>
          </a:p>
        </p:txBody>
      </p:sp>
      <p:sp>
        <p:nvSpPr>
          <p:cNvPr id="110" name="ZoneTexte 109">
            <a:extLst>
              <a:ext uri="{FF2B5EF4-FFF2-40B4-BE49-F238E27FC236}">
                <a16:creationId xmlns:a16="http://schemas.microsoft.com/office/drawing/2014/main" id="{900FB4D7-F8BB-B386-6F3C-94E89A7B9435}"/>
              </a:ext>
            </a:extLst>
          </p:cNvPr>
          <p:cNvSpPr txBox="1"/>
          <p:nvPr/>
        </p:nvSpPr>
        <p:spPr>
          <a:xfrm>
            <a:off x="1580545" y="4514805"/>
            <a:ext cx="6030625" cy="2031325"/>
          </a:xfrm>
          <a:prstGeom prst="rect">
            <a:avLst/>
          </a:prstGeom>
          <a:noFill/>
        </p:spPr>
        <p:txBody>
          <a:bodyPr wrap="none" rtlCol="0">
            <a:spAutoFit/>
          </a:bodyPr>
          <a:lstStyle/>
          <a:p>
            <a:r>
              <a:rPr lang="fr-FR" b="1" dirty="0">
                <a:solidFill>
                  <a:srgbClr val="00B050"/>
                </a:solidFill>
              </a:rPr>
              <a:t>Propriétés passives des membranes</a:t>
            </a:r>
          </a:p>
          <a:p>
            <a:endParaRPr lang="fr-FR" b="1" dirty="0">
              <a:solidFill>
                <a:srgbClr val="00B050"/>
              </a:solidFill>
            </a:endParaRPr>
          </a:p>
          <a:p>
            <a:r>
              <a:rPr lang="fr-FR" b="1" dirty="0"/>
              <a:t>Dans les </a:t>
            </a:r>
            <a:r>
              <a:rPr lang="fr-FR" b="1" dirty="0">
                <a:solidFill>
                  <a:srgbClr val="FF0000"/>
                </a:solidFill>
              </a:rPr>
              <a:t>PRNC</a:t>
            </a:r>
            <a:r>
              <a:rPr lang="fr-FR" b="1" dirty="0"/>
              <a:t>, un des effets </a:t>
            </a:r>
            <a:r>
              <a:rPr lang="fr-FR" b="1" u="sng" dirty="0"/>
              <a:t>immédiats</a:t>
            </a:r>
            <a:r>
              <a:rPr lang="fr-FR" b="1" dirty="0"/>
              <a:t> des IgIV pourrait être</a:t>
            </a:r>
            <a:br>
              <a:rPr lang="fr-FR" b="1" dirty="0"/>
            </a:br>
            <a:r>
              <a:rPr lang="fr-FR" b="1" dirty="0"/>
              <a:t>lié à leur action sur les canaux Na</a:t>
            </a:r>
            <a:r>
              <a:rPr lang="fr-FR" b="1" baseline="-25000" dirty="0"/>
              <a:t>p</a:t>
            </a:r>
            <a:r>
              <a:rPr lang="fr-FR" b="1" dirty="0"/>
              <a:t> </a:t>
            </a:r>
            <a:r>
              <a:rPr lang="fr-FR" b="1" dirty="0">
                <a:solidFill>
                  <a:srgbClr val="00B0F0"/>
                </a:solidFill>
              </a:rPr>
              <a:t>(Boërio </a:t>
            </a:r>
            <a:r>
              <a:rPr lang="fr-FR" b="1" i="1" dirty="0">
                <a:solidFill>
                  <a:srgbClr val="00B0F0"/>
                </a:solidFill>
              </a:rPr>
              <a:t>et al.</a:t>
            </a:r>
            <a:r>
              <a:rPr lang="fr-FR" b="1" dirty="0">
                <a:solidFill>
                  <a:srgbClr val="00B0F0"/>
                </a:solidFill>
              </a:rPr>
              <a:t>, 2010)</a:t>
            </a:r>
          </a:p>
          <a:p>
            <a:endParaRPr lang="fr-FR" b="1" dirty="0">
              <a:solidFill>
                <a:srgbClr val="00B0F0"/>
              </a:solidFill>
            </a:endParaRPr>
          </a:p>
          <a:p>
            <a:r>
              <a:rPr lang="fr-FR" b="1" dirty="0"/>
              <a:t>Relation entre l’augmentation de la chronaxie dans la </a:t>
            </a:r>
            <a:r>
              <a:rPr lang="fr-FR" b="1" dirty="0">
                <a:solidFill>
                  <a:srgbClr val="FF0000"/>
                </a:solidFill>
              </a:rPr>
              <a:t>SLA</a:t>
            </a:r>
            <a:r>
              <a:rPr lang="fr-FR" b="1" dirty="0"/>
              <a:t> et</a:t>
            </a:r>
          </a:p>
          <a:p>
            <a:r>
              <a:rPr lang="fr-FR" b="1" dirty="0"/>
              <a:t>la réduction de la survie </a:t>
            </a:r>
            <a:r>
              <a:rPr lang="fr-FR" b="1" dirty="0">
                <a:solidFill>
                  <a:srgbClr val="00B0F0"/>
                </a:solidFill>
              </a:rPr>
              <a:t>(Kanai </a:t>
            </a:r>
            <a:r>
              <a:rPr lang="fr-FR" b="1" i="1" dirty="0">
                <a:solidFill>
                  <a:srgbClr val="00B0F0"/>
                </a:solidFill>
              </a:rPr>
              <a:t>et al.</a:t>
            </a:r>
            <a:r>
              <a:rPr lang="fr-FR" b="1" dirty="0">
                <a:solidFill>
                  <a:srgbClr val="00B0F0"/>
                </a:solidFill>
              </a:rPr>
              <a:t>, 2012) </a:t>
            </a:r>
          </a:p>
        </p:txBody>
      </p:sp>
      <p:graphicFrame>
        <p:nvGraphicFramePr>
          <p:cNvPr id="2" name="Tableau 7">
            <a:extLst>
              <a:ext uri="{FF2B5EF4-FFF2-40B4-BE49-F238E27FC236}">
                <a16:creationId xmlns:a16="http://schemas.microsoft.com/office/drawing/2014/main" id="{2363B183-22FB-9523-DF15-D27410BDADC9}"/>
              </a:ext>
            </a:extLst>
          </p:cNvPr>
          <p:cNvGraphicFramePr>
            <a:graphicFrameLocks noGrp="1"/>
          </p:cNvGraphicFramePr>
          <p:nvPr>
            <p:extLst>
              <p:ext uri="{D42A27DB-BD31-4B8C-83A1-F6EECF244321}">
                <p14:modId xmlns:p14="http://schemas.microsoft.com/office/powerpoint/2010/main" val="100279646"/>
              </p:ext>
            </p:extLst>
          </p:nvPr>
        </p:nvGraphicFramePr>
        <p:xfrm>
          <a:off x="1580545" y="1255170"/>
          <a:ext cx="6096000" cy="313436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2219038364"/>
                    </a:ext>
                  </a:extLst>
                </a:gridCol>
                <a:gridCol w="2032000">
                  <a:extLst>
                    <a:ext uri="{9D8B030D-6E8A-4147-A177-3AD203B41FA5}">
                      <a16:colId xmlns:a16="http://schemas.microsoft.com/office/drawing/2014/main" val="3838008867"/>
                    </a:ext>
                  </a:extLst>
                </a:gridCol>
                <a:gridCol w="2032000">
                  <a:extLst>
                    <a:ext uri="{9D8B030D-6E8A-4147-A177-3AD203B41FA5}">
                      <a16:colId xmlns:a16="http://schemas.microsoft.com/office/drawing/2014/main" val="405765875"/>
                    </a:ext>
                  </a:extLst>
                </a:gridCol>
              </a:tblGrid>
              <a:tr h="370840">
                <a:tc>
                  <a:txBody>
                    <a:bodyPr/>
                    <a:lstStyle/>
                    <a:p>
                      <a:endParaRPr lang="fr-FR" dirty="0"/>
                    </a:p>
                  </a:txBody>
                  <a:tcPr/>
                </a:tc>
                <a:tc>
                  <a:txBody>
                    <a:bodyPr/>
                    <a:lstStyle/>
                    <a:p>
                      <a:pPr algn="ctr"/>
                      <a:r>
                        <a:rPr lang="fr-FR" dirty="0"/>
                        <a:t>Chronaxie</a:t>
                      </a:r>
                    </a:p>
                  </a:txBody>
                  <a:tcPr/>
                </a:tc>
                <a:tc>
                  <a:txBody>
                    <a:bodyPr/>
                    <a:lstStyle/>
                    <a:p>
                      <a:pPr algn="ctr"/>
                      <a:r>
                        <a:rPr lang="fr-FR" dirty="0"/>
                        <a:t>Rhéobase</a:t>
                      </a:r>
                    </a:p>
                  </a:txBody>
                  <a:tcPr/>
                </a:tc>
                <a:extLst>
                  <a:ext uri="{0D108BD9-81ED-4DB2-BD59-A6C34878D82A}">
                    <a16:rowId xmlns:a16="http://schemas.microsoft.com/office/drawing/2014/main" val="2674245796"/>
                  </a:ext>
                </a:extLst>
              </a:tr>
              <a:tr h="370840">
                <a:tc>
                  <a:txBody>
                    <a:bodyPr/>
                    <a:lstStyle/>
                    <a:p>
                      <a:r>
                        <a:rPr lang="fr-FR" b="1" dirty="0">
                          <a:solidFill>
                            <a:schemeClr val="tx1"/>
                          </a:solidFill>
                        </a:rPr>
                        <a:t>Dépolarisation</a:t>
                      </a:r>
                      <a:r>
                        <a:rPr lang="fr-FR" b="1" dirty="0">
                          <a:solidFill>
                            <a:srgbClr val="FF0000"/>
                          </a:solidFill>
                        </a:rPr>
                        <a:t>/</a:t>
                      </a:r>
                      <a:br>
                        <a:rPr lang="fr-FR" b="1" dirty="0">
                          <a:solidFill>
                            <a:srgbClr val="FF0000"/>
                          </a:solidFill>
                        </a:rPr>
                      </a:br>
                      <a:r>
                        <a:rPr lang="fr-FR" b="1" dirty="0">
                          <a:solidFill>
                            <a:srgbClr val="FF0000"/>
                          </a:solidFill>
                        </a:rPr>
                        <a:t>ischémie</a:t>
                      </a:r>
                    </a:p>
                  </a:txBody>
                  <a:tcPr/>
                </a:tc>
                <a:tc>
                  <a:txBody>
                    <a:bodyPr/>
                    <a:lstStyle/>
                    <a:p>
                      <a:pPr algn="ctr"/>
                      <a:r>
                        <a:rPr lang="fr-FR" b="0" dirty="0"/>
                        <a:t>augmentée</a:t>
                      </a:r>
                    </a:p>
                  </a:txBody>
                  <a:tcPr/>
                </a:tc>
                <a:tc>
                  <a:txBody>
                    <a:bodyPr/>
                    <a:lstStyle/>
                    <a:p>
                      <a:pPr algn="ctr"/>
                      <a:r>
                        <a:rPr lang="fr-FR" b="0" dirty="0"/>
                        <a:t>réduite</a:t>
                      </a:r>
                    </a:p>
                  </a:txBody>
                  <a:tcPr/>
                </a:tc>
                <a:extLst>
                  <a:ext uri="{0D108BD9-81ED-4DB2-BD59-A6C34878D82A}">
                    <a16:rowId xmlns:a16="http://schemas.microsoft.com/office/drawing/2014/main" val="2463694512"/>
                  </a:ext>
                </a:extLst>
              </a:tr>
              <a:tr h="370840">
                <a:tc>
                  <a:txBody>
                    <a:bodyPr/>
                    <a:lstStyle/>
                    <a:p>
                      <a:r>
                        <a:rPr lang="fr-FR" b="1" dirty="0">
                          <a:solidFill>
                            <a:schemeClr val="tx1"/>
                          </a:solidFill>
                        </a:rPr>
                        <a:t>Hyperpolarisation</a:t>
                      </a:r>
                      <a:r>
                        <a:rPr lang="fr-FR" b="1" dirty="0">
                          <a:solidFill>
                            <a:srgbClr val="FF0000"/>
                          </a:solidFill>
                        </a:rPr>
                        <a:t>/</a:t>
                      </a:r>
                      <a:br>
                        <a:rPr lang="fr-FR" b="1" dirty="0">
                          <a:solidFill>
                            <a:srgbClr val="FF0000"/>
                          </a:solidFill>
                        </a:rPr>
                      </a:br>
                      <a:r>
                        <a:rPr lang="fr-FR" b="1" dirty="0">
                          <a:solidFill>
                            <a:srgbClr val="FF0000"/>
                          </a:solidFill>
                        </a:rPr>
                        <a:t>post-ischémie</a:t>
                      </a:r>
                    </a:p>
                  </a:txBody>
                  <a:tcPr/>
                </a:tc>
                <a:tc>
                  <a:txBody>
                    <a:bodyPr/>
                    <a:lstStyle/>
                    <a:p>
                      <a:pPr algn="ctr"/>
                      <a:r>
                        <a:rPr lang="fr-FR" b="0" dirty="0"/>
                        <a:t>réduite</a:t>
                      </a:r>
                    </a:p>
                  </a:txBody>
                  <a:tcPr/>
                </a:tc>
                <a:tc>
                  <a:txBody>
                    <a:bodyPr/>
                    <a:lstStyle/>
                    <a:p>
                      <a:pPr algn="ctr"/>
                      <a:r>
                        <a:rPr lang="fr-FR" b="0" dirty="0"/>
                        <a:t>augmentée</a:t>
                      </a:r>
                    </a:p>
                  </a:txBody>
                  <a:tcPr/>
                </a:tc>
                <a:extLst>
                  <a:ext uri="{0D108BD9-81ED-4DB2-BD59-A6C34878D82A}">
                    <a16:rowId xmlns:a16="http://schemas.microsoft.com/office/drawing/2014/main" val="2716035217"/>
                  </a:ext>
                </a:extLst>
              </a:tr>
              <a:tr h="370840">
                <a:tc>
                  <a:txBody>
                    <a:bodyPr/>
                    <a:lstStyle/>
                    <a:p>
                      <a:r>
                        <a:rPr lang="fr-FR" b="1" dirty="0">
                          <a:solidFill>
                            <a:srgbClr val="FF0000"/>
                          </a:solidFill>
                        </a:rPr>
                        <a:t>SLA</a:t>
                      </a:r>
                    </a:p>
                  </a:txBody>
                  <a:tcPr/>
                </a:tc>
                <a:tc>
                  <a:txBody>
                    <a:bodyPr/>
                    <a:lstStyle/>
                    <a:p>
                      <a:pPr algn="ctr"/>
                      <a:r>
                        <a:rPr lang="fr-FR" b="1" dirty="0"/>
                        <a:t>augmentée</a:t>
                      </a:r>
                    </a:p>
                  </a:txBody>
                  <a:tcPr/>
                </a:tc>
                <a:tc>
                  <a:txBody>
                    <a:bodyPr/>
                    <a:lstStyle/>
                    <a:p>
                      <a:pPr algn="ctr"/>
                      <a:r>
                        <a:rPr lang="fr-FR" b="1" dirty="0"/>
                        <a:t>normale</a:t>
                      </a:r>
                    </a:p>
                  </a:txBody>
                  <a:tcPr/>
                </a:tc>
                <a:extLst>
                  <a:ext uri="{0D108BD9-81ED-4DB2-BD59-A6C34878D82A}">
                    <a16:rowId xmlns:a16="http://schemas.microsoft.com/office/drawing/2014/main" val="1795616916"/>
                  </a:ext>
                </a:extLst>
              </a:tr>
              <a:tr h="370840">
                <a:tc>
                  <a:txBody>
                    <a:bodyPr/>
                    <a:lstStyle/>
                    <a:p>
                      <a:r>
                        <a:rPr lang="fr-FR" b="1" dirty="0">
                          <a:solidFill>
                            <a:srgbClr val="FF0000"/>
                          </a:solidFill>
                        </a:rPr>
                        <a:t>CMT1a</a:t>
                      </a:r>
                    </a:p>
                  </a:txBody>
                  <a:tcPr/>
                </a:tc>
                <a:tc>
                  <a:txBody>
                    <a:bodyPr/>
                    <a:lstStyle/>
                    <a:p>
                      <a:pPr algn="ctr"/>
                      <a:r>
                        <a:rPr lang="fr-FR" dirty="0"/>
                        <a:t>normale</a:t>
                      </a:r>
                    </a:p>
                  </a:txBody>
                  <a:tcPr/>
                </a:tc>
                <a:tc>
                  <a:txBody>
                    <a:bodyPr/>
                    <a:lstStyle/>
                    <a:p>
                      <a:pPr algn="ctr"/>
                      <a:r>
                        <a:rPr lang="fr-FR" dirty="0"/>
                        <a:t>augmentée</a:t>
                      </a:r>
                    </a:p>
                  </a:txBody>
                  <a:tcPr/>
                </a:tc>
                <a:extLst>
                  <a:ext uri="{0D108BD9-81ED-4DB2-BD59-A6C34878D82A}">
                    <a16:rowId xmlns:a16="http://schemas.microsoft.com/office/drawing/2014/main" val="3289987553"/>
                  </a:ext>
                </a:extLst>
              </a:tr>
              <a:tr h="370840">
                <a:tc>
                  <a:txBody>
                    <a:bodyPr/>
                    <a:lstStyle/>
                    <a:p>
                      <a:r>
                        <a:rPr lang="fr-FR" b="1" dirty="0">
                          <a:solidFill>
                            <a:srgbClr val="FF0000"/>
                          </a:solidFill>
                        </a:rPr>
                        <a:t>SGB</a:t>
                      </a:r>
                    </a:p>
                  </a:txBody>
                  <a:tcPr/>
                </a:tc>
                <a:tc>
                  <a:txBody>
                    <a:bodyPr/>
                    <a:lstStyle/>
                    <a:p>
                      <a:pPr algn="ctr"/>
                      <a:r>
                        <a:rPr lang="fr-FR" dirty="0"/>
                        <a:t>normale</a:t>
                      </a:r>
                    </a:p>
                  </a:txBody>
                  <a:tcPr/>
                </a:tc>
                <a:tc>
                  <a:txBody>
                    <a:bodyPr/>
                    <a:lstStyle/>
                    <a:p>
                      <a:pPr algn="ctr"/>
                      <a:r>
                        <a:rPr lang="fr-FR" dirty="0"/>
                        <a:t>augmentée</a:t>
                      </a:r>
                    </a:p>
                  </a:txBody>
                  <a:tcPr/>
                </a:tc>
                <a:extLst>
                  <a:ext uri="{0D108BD9-81ED-4DB2-BD59-A6C34878D82A}">
                    <a16:rowId xmlns:a16="http://schemas.microsoft.com/office/drawing/2014/main" val="1729732516"/>
                  </a:ext>
                </a:extLst>
              </a:tr>
              <a:tr h="370840">
                <a:tc>
                  <a:txBody>
                    <a:bodyPr/>
                    <a:lstStyle/>
                    <a:p>
                      <a:r>
                        <a:rPr lang="fr-FR" b="1" dirty="0">
                          <a:solidFill>
                            <a:srgbClr val="FF0000"/>
                          </a:solidFill>
                        </a:rPr>
                        <a:t>PRNC</a:t>
                      </a:r>
                    </a:p>
                  </a:txBody>
                  <a:tcPr/>
                </a:tc>
                <a:tc>
                  <a:txBody>
                    <a:bodyPr/>
                    <a:lstStyle/>
                    <a:p>
                      <a:pPr algn="ctr"/>
                      <a:r>
                        <a:rPr lang="fr-FR" b="1" dirty="0"/>
                        <a:t>réduite</a:t>
                      </a:r>
                    </a:p>
                  </a:txBody>
                  <a:tcPr/>
                </a:tc>
                <a:tc>
                  <a:txBody>
                    <a:bodyPr/>
                    <a:lstStyle/>
                    <a:p>
                      <a:pPr algn="ctr"/>
                      <a:r>
                        <a:rPr lang="fr-FR" b="1" dirty="0"/>
                        <a:t>augmentée</a:t>
                      </a:r>
                    </a:p>
                  </a:txBody>
                  <a:tcPr/>
                </a:tc>
                <a:extLst>
                  <a:ext uri="{0D108BD9-81ED-4DB2-BD59-A6C34878D82A}">
                    <a16:rowId xmlns:a16="http://schemas.microsoft.com/office/drawing/2014/main" val="4050882595"/>
                  </a:ext>
                </a:extLst>
              </a:tr>
            </a:tbl>
          </a:graphicData>
        </a:graphic>
      </p:graphicFrame>
      <p:sp>
        <p:nvSpPr>
          <p:cNvPr id="3" name="Rectangle 2">
            <a:extLst>
              <a:ext uri="{FF2B5EF4-FFF2-40B4-BE49-F238E27FC236}">
                <a16:creationId xmlns:a16="http://schemas.microsoft.com/office/drawing/2014/main" id="{D0C6E08C-EE9A-1075-5F57-5D41EE1223AB}"/>
              </a:ext>
            </a:extLst>
          </p:cNvPr>
          <p:cNvSpPr/>
          <p:nvPr/>
        </p:nvSpPr>
        <p:spPr>
          <a:xfrm>
            <a:off x="5652655" y="3261835"/>
            <a:ext cx="2023890" cy="1117955"/>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0176604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a:extLst>
              <a:ext uri="{FF2B5EF4-FFF2-40B4-BE49-F238E27FC236}">
                <a16:creationId xmlns:a16="http://schemas.microsoft.com/office/drawing/2014/main" id="{BAB215E6-BECB-C549-B5E1-1955DA220D87}"/>
              </a:ext>
            </a:extLst>
          </p:cNvPr>
          <p:cNvSpPr txBox="1">
            <a:spLocks noChangeArrowheads="1"/>
          </p:cNvSpPr>
          <p:nvPr/>
        </p:nvSpPr>
        <p:spPr bwMode="auto">
          <a:xfrm>
            <a:off x="5849627" y="2455610"/>
            <a:ext cx="3810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GB" altLang="en-US" sz="1400" i="1" dirty="0">
                <a:solidFill>
                  <a:srgbClr val="C00000"/>
                </a:solidFill>
              </a:rPr>
              <a:t>Joseph Bergmans (ca. 1970)</a:t>
            </a:r>
          </a:p>
        </p:txBody>
      </p:sp>
      <p:grpSp>
        <p:nvGrpSpPr>
          <p:cNvPr id="25603" name="Group 3">
            <a:extLst>
              <a:ext uri="{FF2B5EF4-FFF2-40B4-BE49-F238E27FC236}">
                <a16:creationId xmlns:a16="http://schemas.microsoft.com/office/drawing/2014/main" id="{8E68F096-753C-DB5C-9225-74B65CECB55D}"/>
              </a:ext>
            </a:extLst>
          </p:cNvPr>
          <p:cNvGrpSpPr>
            <a:grpSpLocks/>
          </p:cNvGrpSpPr>
          <p:nvPr/>
        </p:nvGrpSpPr>
        <p:grpSpPr bwMode="auto">
          <a:xfrm>
            <a:off x="630992" y="2574943"/>
            <a:ext cx="2808312" cy="3804496"/>
            <a:chOff x="214" y="282"/>
            <a:chExt cx="2761" cy="3652"/>
          </a:xfrm>
        </p:grpSpPr>
        <p:pic>
          <p:nvPicPr>
            <p:cNvPr id="25606" name="Picture 4">
              <a:extLst>
                <a:ext uri="{FF2B5EF4-FFF2-40B4-BE49-F238E27FC236}">
                  <a16:creationId xmlns:a16="http://schemas.microsoft.com/office/drawing/2014/main" id="{65684E6E-1B14-B638-9118-1A04ABF36F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6973"/>
            <a:stretch>
              <a:fillRect/>
            </a:stretch>
          </p:blipFill>
          <p:spPr bwMode="auto">
            <a:xfrm>
              <a:off x="217" y="300"/>
              <a:ext cx="2754" cy="3629"/>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07" name="Rectangle 5">
              <a:extLst>
                <a:ext uri="{FF2B5EF4-FFF2-40B4-BE49-F238E27FC236}">
                  <a16:creationId xmlns:a16="http://schemas.microsoft.com/office/drawing/2014/main" id="{E30CD16C-E2C5-429A-E6D7-1AD3392901E4}"/>
                </a:ext>
              </a:extLst>
            </p:cNvPr>
            <p:cNvSpPr>
              <a:spLocks noChangeArrowheads="1"/>
            </p:cNvSpPr>
            <p:nvPr/>
          </p:nvSpPr>
          <p:spPr bwMode="auto">
            <a:xfrm>
              <a:off x="2439" y="980"/>
              <a:ext cx="318" cy="22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GB" altLang="en-US" sz="1800"/>
            </a:p>
          </p:txBody>
        </p:sp>
        <p:sp>
          <p:nvSpPr>
            <p:cNvPr id="25608" name="Rectangle 6">
              <a:extLst>
                <a:ext uri="{FF2B5EF4-FFF2-40B4-BE49-F238E27FC236}">
                  <a16:creationId xmlns:a16="http://schemas.microsoft.com/office/drawing/2014/main" id="{BD26752A-6811-BBA6-63E1-E4E3184ABEC4}"/>
                </a:ext>
              </a:extLst>
            </p:cNvPr>
            <p:cNvSpPr>
              <a:spLocks noChangeArrowheads="1"/>
            </p:cNvSpPr>
            <p:nvPr/>
          </p:nvSpPr>
          <p:spPr bwMode="auto">
            <a:xfrm>
              <a:off x="214" y="282"/>
              <a:ext cx="2761" cy="3652"/>
            </a:xfrm>
            <a:prstGeom prst="rect">
              <a:avLst/>
            </a:prstGeom>
            <a:solidFill>
              <a:srgbClr val="FF9900">
                <a:alpha val="39999"/>
              </a:srgbClr>
            </a:solidFill>
            <a:ln w="952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GB" altLang="en-US" sz="1800"/>
            </a:p>
          </p:txBody>
        </p:sp>
      </p:grpSp>
      <p:pic>
        <p:nvPicPr>
          <p:cNvPr id="25604" name="Picture 7" descr="jobe">
            <a:extLst>
              <a:ext uri="{FF2B5EF4-FFF2-40B4-BE49-F238E27FC236}">
                <a16:creationId xmlns:a16="http://schemas.microsoft.com/office/drawing/2014/main" id="{EA24A7FA-3571-8E8A-6751-24B266DBB6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10425"/>
          <a:stretch>
            <a:fillRect/>
          </a:stretch>
        </p:blipFill>
        <p:spPr bwMode="auto">
          <a:xfrm>
            <a:off x="6890072" y="279942"/>
            <a:ext cx="1729111" cy="2149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12">
            <a:extLst>
              <a:ext uri="{FF2B5EF4-FFF2-40B4-BE49-F238E27FC236}">
                <a16:creationId xmlns:a16="http://schemas.microsoft.com/office/drawing/2014/main" id="{0601E8A8-F75A-CD73-0BC3-7F165B46886F}"/>
              </a:ext>
            </a:extLst>
          </p:cNvPr>
          <p:cNvSpPr txBox="1">
            <a:spLocks noChangeArrowheads="1"/>
          </p:cNvSpPr>
          <p:nvPr/>
        </p:nvSpPr>
        <p:spPr bwMode="auto">
          <a:xfrm>
            <a:off x="630992" y="1590325"/>
            <a:ext cx="3810000" cy="364010"/>
          </a:xfrm>
          <a:prstGeom prst="rect">
            <a:avLst/>
          </a:prstGeom>
          <a:solidFill>
            <a:schemeClr val="bg1"/>
          </a:solidFill>
          <a:ln w="28575">
            <a:solidFill>
              <a:srgbClr val="C00000"/>
            </a:solidFill>
            <a:miter lim="800000"/>
            <a:headEnd/>
            <a:tailEnd/>
          </a:ln>
        </p:spPr>
        <p:txBody>
          <a:bodyPr wrap="square">
            <a:spAutoFit/>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ts val="2400"/>
              </a:lnSpc>
              <a:spcBef>
                <a:spcPct val="0"/>
              </a:spcBef>
              <a:buFontTx/>
              <a:buAutoNum type="arabicPlain" startAt="1952"/>
            </a:pPr>
            <a:r>
              <a:rPr lang="en-GB" altLang="en-US" sz="1400" dirty="0">
                <a:solidFill>
                  <a:srgbClr val="C00000"/>
                </a:solidFill>
              </a:rPr>
              <a:t>  </a:t>
            </a:r>
            <a:r>
              <a:rPr lang="en-GB" altLang="en-US" sz="1400" dirty="0">
                <a:solidFill>
                  <a:srgbClr val="003399"/>
                </a:solidFill>
              </a:rPr>
              <a:t>Hodgkin &amp; Huxley </a:t>
            </a:r>
            <a:r>
              <a:rPr lang="en-GB" altLang="en-US" sz="1400" dirty="0">
                <a:solidFill>
                  <a:srgbClr val="C00000"/>
                </a:solidFill>
              </a:rPr>
              <a:t>-&gt; </a:t>
            </a:r>
            <a:r>
              <a:rPr lang="en-GB" altLang="en-US" sz="1400" dirty="0" err="1">
                <a:solidFill>
                  <a:srgbClr val="C00000"/>
                </a:solidFill>
              </a:rPr>
              <a:t>Canaux</a:t>
            </a:r>
            <a:r>
              <a:rPr lang="en-GB" altLang="en-US" sz="1400" dirty="0">
                <a:solidFill>
                  <a:srgbClr val="C00000"/>
                </a:solidFill>
              </a:rPr>
              <a:t> </a:t>
            </a:r>
            <a:r>
              <a:rPr lang="en-GB" altLang="en-US" sz="1400" dirty="0" err="1">
                <a:solidFill>
                  <a:srgbClr val="C00000"/>
                </a:solidFill>
              </a:rPr>
              <a:t>ioniques</a:t>
            </a:r>
            <a:endParaRPr lang="en-GB" altLang="en-US" sz="1400" dirty="0">
              <a:solidFill>
                <a:srgbClr val="C00000"/>
              </a:solidFill>
            </a:endParaRPr>
          </a:p>
        </p:txBody>
      </p:sp>
      <p:sp>
        <p:nvSpPr>
          <p:cNvPr id="3" name="TextBox 7">
            <a:extLst>
              <a:ext uri="{FF2B5EF4-FFF2-40B4-BE49-F238E27FC236}">
                <a16:creationId xmlns:a16="http://schemas.microsoft.com/office/drawing/2014/main" id="{CC96DEB3-95B8-607F-8BA8-87424A3768BF}"/>
              </a:ext>
            </a:extLst>
          </p:cNvPr>
          <p:cNvSpPr txBox="1"/>
          <p:nvPr/>
        </p:nvSpPr>
        <p:spPr>
          <a:xfrm>
            <a:off x="-1319493" y="279942"/>
            <a:ext cx="9074121" cy="1477328"/>
          </a:xfrm>
          <a:prstGeom prst="rect">
            <a:avLst/>
          </a:prstGeom>
        </p:spPr>
        <p:txBody>
          <a:bodyPr wrap="square" lIns="0" tIns="0" rIns="0" bIns="0" rtlCol="0" anchor="t">
            <a:spAutoFit/>
          </a:bodyPr>
          <a:lstStyle/>
          <a:p>
            <a:pPr algn="ctr"/>
            <a:r>
              <a:rPr lang="fr-FR" sz="3200" dirty="0">
                <a:solidFill>
                  <a:srgbClr val="3333CC"/>
                </a:solidFill>
                <a:latin typeface="ComicSansMS" panose="030F0702030302020204" pitchFamily="66" charset="0"/>
              </a:rPr>
              <a:t>Le second souffle de l’étude </a:t>
            </a:r>
            <a:br>
              <a:rPr lang="fr-FR" sz="3200" dirty="0">
                <a:solidFill>
                  <a:srgbClr val="3333CC"/>
                </a:solidFill>
                <a:latin typeface="ComicSansMS" panose="030F0702030302020204" pitchFamily="66" charset="0"/>
              </a:rPr>
            </a:br>
            <a:r>
              <a:rPr lang="fr-FR" sz="3200" dirty="0">
                <a:solidFill>
                  <a:srgbClr val="3333CC"/>
                </a:solidFill>
                <a:latin typeface="ComicSansMS" panose="030F0702030302020204" pitchFamily="66" charset="0"/>
              </a:rPr>
              <a:t>de l’excitabilité axonale</a:t>
            </a:r>
          </a:p>
          <a:p>
            <a:pPr algn="ctr"/>
            <a:endParaRPr lang="fr-FR" sz="3200" dirty="0">
              <a:solidFill>
                <a:srgbClr val="3333CC"/>
              </a:solidFill>
              <a:latin typeface="ComicSansMS" panose="030F0702030302020204" pitchFamily="66" charset="0"/>
            </a:endParaRPr>
          </a:p>
        </p:txBody>
      </p:sp>
      <p:pic>
        <p:nvPicPr>
          <p:cNvPr id="4" name="Image 3">
            <a:extLst>
              <a:ext uri="{FF2B5EF4-FFF2-40B4-BE49-F238E27FC236}">
                <a16:creationId xmlns:a16="http://schemas.microsoft.com/office/drawing/2014/main" id="{F77E6500-E078-1E19-48FB-C3163E60C55C}"/>
              </a:ext>
            </a:extLst>
          </p:cNvPr>
          <p:cNvPicPr/>
          <p:nvPr/>
        </p:nvPicPr>
        <p:blipFill>
          <a:blip r:embed="rId5"/>
          <a:stretch>
            <a:fillRect/>
          </a:stretch>
        </p:blipFill>
        <p:spPr>
          <a:xfrm>
            <a:off x="4328160" y="3215738"/>
            <a:ext cx="4511040" cy="3158493"/>
          </a:xfrm>
          <a:prstGeom prst="rect">
            <a:avLst/>
          </a:prstGeom>
        </p:spPr>
      </p:pic>
      <p:cxnSp>
        <p:nvCxnSpPr>
          <p:cNvPr id="5" name="Connecteur droit avec flèche 4">
            <a:extLst>
              <a:ext uri="{FF2B5EF4-FFF2-40B4-BE49-F238E27FC236}">
                <a16:creationId xmlns:a16="http://schemas.microsoft.com/office/drawing/2014/main" id="{F676178D-A937-035C-66E5-617419C9511D}"/>
              </a:ext>
            </a:extLst>
          </p:cNvPr>
          <p:cNvCxnSpPr>
            <a:cxnSpLocks/>
          </p:cNvCxnSpPr>
          <p:nvPr/>
        </p:nvCxnSpPr>
        <p:spPr>
          <a:xfrm flipH="1">
            <a:off x="6167120" y="3921760"/>
            <a:ext cx="1168400" cy="11771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 name="Connecteur droit avec flèche 5">
            <a:extLst>
              <a:ext uri="{FF2B5EF4-FFF2-40B4-BE49-F238E27FC236}">
                <a16:creationId xmlns:a16="http://schemas.microsoft.com/office/drawing/2014/main" id="{A412D62C-73A3-D6BD-6A1F-B0A5A801172A}"/>
              </a:ext>
            </a:extLst>
          </p:cNvPr>
          <p:cNvCxnSpPr>
            <a:cxnSpLocks/>
          </p:cNvCxnSpPr>
          <p:nvPr/>
        </p:nvCxnSpPr>
        <p:spPr>
          <a:xfrm flipH="1">
            <a:off x="5745338" y="3538568"/>
            <a:ext cx="1315862" cy="7773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9">
            <a:extLst>
              <a:ext uri="{FF2B5EF4-FFF2-40B4-BE49-F238E27FC236}">
                <a16:creationId xmlns:a16="http://schemas.microsoft.com/office/drawing/2014/main" id="{8BCE0780-FEAF-38C9-7714-F0321B37E9A5}"/>
              </a:ext>
            </a:extLst>
          </p:cNvPr>
          <p:cNvSpPr txBox="1"/>
          <p:nvPr/>
        </p:nvSpPr>
        <p:spPr>
          <a:xfrm>
            <a:off x="2834507" y="1262698"/>
            <a:ext cx="11908929" cy="1293111"/>
          </a:xfrm>
          <a:prstGeom prst="rect">
            <a:avLst/>
          </a:prstGeom>
        </p:spPr>
        <p:txBody>
          <a:bodyPr lIns="0" tIns="0" rIns="0" bIns="0" rtlCol="0" anchor="t">
            <a:spAutoFit/>
          </a:bodyPr>
          <a:lstStyle/>
          <a:p>
            <a:pPr algn="ctr">
              <a:lnSpc>
                <a:spcPts val="12599"/>
              </a:lnSpc>
            </a:pPr>
            <a:endParaRPr lang="fr-FR" sz="2400"/>
          </a:p>
        </p:txBody>
      </p:sp>
      <p:sp>
        <p:nvSpPr>
          <p:cNvPr id="4" name="TextBox 7">
            <a:extLst>
              <a:ext uri="{FF2B5EF4-FFF2-40B4-BE49-F238E27FC236}">
                <a16:creationId xmlns:a16="http://schemas.microsoft.com/office/drawing/2014/main" id="{B2B6099C-08D3-DABB-D404-5319D9A03172}"/>
              </a:ext>
            </a:extLst>
          </p:cNvPr>
          <p:cNvSpPr txBox="1"/>
          <p:nvPr/>
        </p:nvSpPr>
        <p:spPr>
          <a:xfrm>
            <a:off x="0" y="277813"/>
            <a:ext cx="9074121" cy="1477328"/>
          </a:xfrm>
          <a:prstGeom prst="rect">
            <a:avLst/>
          </a:prstGeom>
        </p:spPr>
        <p:txBody>
          <a:bodyPr wrap="square" lIns="0" tIns="0" rIns="0" bIns="0" rtlCol="0" anchor="t">
            <a:spAutoFit/>
          </a:bodyPr>
          <a:lstStyle/>
          <a:p>
            <a:pPr algn="ctr"/>
            <a:r>
              <a:rPr lang="fr-FR" sz="3200" dirty="0">
                <a:solidFill>
                  <a:srgbClr val="3333CC"/>
                </a:solidFill>
                <a:latin typeface="ComicSansMS" panose="030F0702030302020204" pitchFamily="66" charset="0"/>
              </a:rPr>
              <a:t>2. Cycle de récupération de l’excitabilité</a:t>
            </a:r>
            <a:br>
              <a:rPr lang="fr-FR" sz="3200" dirty="0">
                <a:solidFill>
                  <a:srgbClr val="3333CC"/>
                </a:solidFill>
                <a:latin typeface="ComicSansMS" panose="030F0702030302020204" pitchFamily="66" charset="0"/>
              </a:rPr>
            </a:br>
            <a:r>
              <a:rPr lang="fr-FR" sz="3200" dirty="0">
                <a:solidFill>
                  <a:srgbClr val="3333CC"/>
                </a:solidFill>
                <a:latin typeface="ComicSansMS" panose="030F0702030302020204" pitchFamily="66" charset="0"/>
              </a:rPr>
              <a:t>technique des doubles-chocs</a:t>
            </a:r>
          </a:p>
          <a:p>
            <a:pPr algn="ctr"/>
            <a:endParaRPr lang="fr-FR" sz="3200" dirty="0">
              <a:solidFill>
                <a:srgbClr val="3333CC"/>
              </a:solidFill>
              <a:latin typeface="ComicSansMS" panose="030F0702030302020204" pitchFamily="66" charset="0"/>
            </a:endParaRPr>
          </a:p>
        </p:txBody>
      </p:sp>
      <p:grpSp>
        <p:nvGrpSpPr>
          <p:cNvPr id="3" name="Groupe 2">
            <a:extLst>
              <a:ext uri="{FF2B5EF4-FFF2-40B4-BE49-F238E27FC236}">
                <a16:creationId xmlns:a16="http://schemas.microsoft.com/office/drawing/2014/main" id="{D8E653EF-D3E3-FA9B-3ED9-94307A431B7A}"/>
              </a:ext>
            </a:extLst>
          </p:cNvPr>
          <p:cNvGrpSpPr/>
          <p:nvPr/>
        </p:nvGrpSpPr>
        <p:grpSpPr>
          <a:xfrm>
            <a:off x="404272" y="3946853"/>
            <a:ext cx="1160208" cy="1563331"/>
            <a:chOff x="2074606" y="2182761"/>
            <a:chExt cx="1160208" cy="1563331"/>
          </a:xfrm>
        </p:grpSpPr>
        <p:sp>
          <p:nvSpPr>
            <p:cNvPr id="5" name="Triangle 4">
              <a:extLst>
                <a:ext uri="{FF2B5EF4-FFF2-40B4-BE49-F238E27FC236}">
                  <a16:creationId xmlns:a16="http://schemas.microsoft.com/office/drawing/2014/main" id="{C33FEDAB-8867-2CC2-6D07-998196EF712A}"/>
                </a:ext>
              </a:extLst>
            </p:cNvPr>
            <p:cNvSpPr/>
            <p:nvPr/>
          </p:nvSpPr>
          <p:spPr>
            <a:xfrm>
              <a:off x="2074606" y="2182761"/>
              <a:ext cx="717755" cy="914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Triangle 5">
              <a:extLst>
                <a:ext uri="{FF2B5EF4-FFF2-40B4-BE49-F238E27FC236}">
                  <a16:creationId xmlns:a16="http://schemas.microsoft.com/office/drawing/2014/main" id="{65440F81-1C8A-855A-7425-61B791400DB0}"/>
                </a:ext>
              </a:extLst>
            </p:cNvPr>
            <p:cNvSpPr/>
            <p:nvPr/>
          </p:nvSpPr>
          <p:spPr>
            <a:xfrm flipV="1">
              <a:off x="2792362" y="3082414"/>
              <a:ext cx="442452" cy="66367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sp>
        <p:nvSpPr>
          <p:cNvPr id="7" name="Rectangle 6">
            <a:extLst>
              <a:ext uri="{FF2B5EF4-FFF2-40B4-BE49-F238E27FC236}">
                <a16:creationId xmlns:a16="http://schemas.microsoft.com/office/drawing/2014/main" id="{8B614A72-90B9-AB6B-8D8F-953D9372B314}"/>
              </a:ext>
            </a:extLst>
          </p:cNvPr>
          <p:cNvSpPr/>
          <p:nvPr/>
        </p:nvSpPr>
        <p:spPr>
          <a:xfrm>
            <a:off x="404272" y="4847866"/>
            <a:ext cx="8062452" cy="20647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Triangle 7">
            <a:extLst>
              <a:ext uri="{FF2B5EF4-FFF2-40B4-BE49-F238E27FC236}">
                <a16:creationId xmlns:a16="http://schemas.microsoft.com/office/drawing/2014/main" id="{C4C70F73-29F8-1737-6F93-CEDE3ECD4336}"/>
              </a:ext>
            </a:extLst>
          </p:cNvPr>
          <p:cNvSpPr/>
          <p:nvPr/>
        </p:nvSpPr>
        <p:spPr>
          <a:xfrm flipV="1">
            <a:off x="182751" y="3317588"/>
            <a:ext cx="530942" cy="1258530"/>
          </a:xfrm>
          <a:prstGeom prst="triangle">
            <a:avLst>
              <a:gd name="adj" fmla="val 48146"/>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9" name="Groupe 8">
            <a:extLst>
              <a:ext uri="{FF2B5EF4-FFF2-40B4-BE49-F238E27FC236}">
                <a16:creationId xmlns:a16="http://schemas.microsoft.com/office/drawing/2014/main" id="{BC74854D-757B-92CC-BEE9-A87A95670087}"/>
              </a:ext>
            </a:extLst>
          </p:cNvPr>
          <p:cNvGrpSpPr/>
          <p:nvPr/>
        </p:nvGrpSpPr>
        <p:grpSpPr>
          <a:xfrm flipH="1" flipV="1">
            <a:off x="411453" y="4840084"/>
            <a:ext cx="6945368" cy="222042"/>
            <a:chOff x="2090481" y="3090503"/>
            <a:chExt cx="6945368" cy="208219"/>
          </a:xfrm>
        </p:grpSpPr>
        <p:sp>
          <p:nvSpPr>
            <p:cNvPr id="10" name="Rectangle 9">
              <a:extLst>
                <a:ext uri="{FF2B5EF4-FFF2-40B4-BE49-F238E27FC236}">
                  <a16:creationId xmlns:a16="http://schemas.microsoft.com/office/drawing/2014/main" id="{5B955704-62D5-957D-12BB-33CC7CFF436F}"/>
                </a:ext>
              </a:extLst>
            </p:cNvPr>
            <p:cNvSpPr/>
            <p:nvPr/>
          </p:nvSpPr>
          <p:spPr>
            <a:xfrm>
              <a:off x="8554068" y="3092244"/>
              <a:ext cx="481781" cy="20647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D68FB54C-DAA8-6A02-DEAD-00B6630738CC}"/>
                </a:ext>
              </a:extLst>
            </p:cNvPr>
            <p:cNvSpPr/>
            <p:nvPr/>
          </p:nvSpPr>
          <p:spPr>
            <a:xfrm>
              <a:off x="8070550" y="3090503"/>
              <a:ext cx="481781" cy="20647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C546EAEF-F38A-465D-16F2-30E101E4F4D4}"/>
                </a:ext>
              </a:extLst>
            </p:cNvPr>
            <p:cNvSpPr/>
            <p:nvPr/>
          </p:nvSpPr>
          <p:spPr>
            <a:xfrm>
              <a:off x="5600910" y="3090504"/>
              <a:ext cx="2467904" cy="2064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32271BC7-034B-92DA-3833-25C5495352A8}"/>
                </a:ext>
              </a:extLst>
            </p:cNvPr>
            <p:cNvSpPr/>
            <p:nvPr/>
          </p:nvSpPr>
          <p:spPr>
            <a:xfrm>
              <a:off x="2090481" y="3090504"/>
              <a:ext cx="3510116" cy="20647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5" name="Triangle 14">
            <a:extLst>
              <a:ext uri="{FF2B5EF4-FFF2-40B4-BE49-F238E27FC236}">
                <a16:creationId xmlns:a16="http://schemas.microsoft.com/office/drawing/2014/main" id="{30A93C27-E688-53EE-3A3B-9E7F77B36CB0}"/>
              </a:ext>
            </a:extLst>
          </p:cNvPr>
          <p:cNvSpPr/>
          <p:nvPr/>
        </p:nvSpPr>
        <p:spPr>
          <a:xfrm flipV="1">
            <a:off x="182751" y="2487229"/>
            <a:ext cx="1231408" cy="2100421"/>
          </a:xfrm>
          <a:prstGeom prst="triangle">
            <a:avLst>
              <a:gd name="adj" fmla="val 48146"/>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Triangle 15">
            <a:extLst>
              <a:ext uri="{FF2B5EF4-FFF2-40B4-BE49-F238E27FC236}">
                <a16:creationId xmlns:a16="http://schemas.microsoft.com/office/drawing/2014/main" id="{00F46354-ED95-007E-6BD3-62FCE7AC99B5}"/>
              </a:ext>
            </a:extLst>
          </p:cNvPr>
          <p:cNvSpPr/>
          <p:nvPr/>
        </p:nvSpPr>
        <p:spPr>
          <a:xfrm flipV="1">
            <a:off x="625191" y="2917703"/>
            <a:ext cx="993673" cy="1687474"/>
          </a:xfrm>
          <a:prstGeom prst="triangle">
            <a:avLst>
              <a:gd name="adj" fmla="val 48146"/>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Triangle 16">
            <a:extLst>
              <a:ext uri="{FF2B5EF4-FFF2-40B4-BE49-F238E27FC236}">
                <a16:creationId xmlns:a16="http://schemas.microsoft.com/office/drawing/2014/main" id="{D00B4BAA-51AC-E695-D875-AC380FADF0B6}"/>
              </a:ext>
            </a:extLst>
          </p:cNvPr>
          <p:cNvSpPr/>
          <p:nvPr/>
        </p:nvSpPr>
        <p:spPr>
          <a:xfrm flipV="1">
            <a:off x="2243521" y="3670312"/>
            <a:ext cx="301529" cy="905806"/>
          </a:xfrm>
          <a:prstGeom prst="triangle">
            <a:avLst>
              <a:gd name="adj" fmla="val 48146"/>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Triangle 17">
            <a:extLst>
              <a:ext uri="{FF2B5EF4-FFF2-40B4-BE49-F238E27FC236}">
                <a16:creationId xmlns:a16="http://schemas.microsoft.com/office/drawing/2014/main" id="{18A7B473-44DE-A34E-F561-F40E179730AF}"/>
              </a:ext>
            </a:extLst>
          </p:cNvPr>
          <p:cNvSpPr/>
          <p:nvPr/>
        </p:nvSpPr>
        <p:spPr>
          <a:xfrm flipV="1">
            <a:off x="4425664" y="2917703"/>
            <a:ext cx="862737" cy="1658415"/>
          </a:xfrm>
          <a:prstGeom prst="triangle">
            <a:avLst>
              <a:gd name="adj" fmla="val 48146"/>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Triangle 18">
            <a:extLst>
              <a:ext uri="{FF2B5EF4-FFF2-40B4-BE49-F238E27FC236}">
                <a16:creationId xmlns:a16="http://schemas.microsoft.com/office/drawing/2014/main" id="{63F7B715-1514-00F4-9625-37393BA6E745}"/>
              </a:ext>
            </a:extLst>
          </p:cNvPr>
          <p:cNvSpPr/>
          <p:nvPr/>
        </p:nvSpPr>
        <p:spPr>
          <a:xfrm flipV="1">
            <a:off x="7624629" y="3317588"/>
            <a:ext cx="530942" cy="1258530"/>
          </a:xfrm>
          <a:prstGeom prst="triangle">
            <a:avLst>
              <a:gd name="adj" fmla="val 48146"/>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0" name="Groupe 19">
            <a:extLst>
              <a:ext uri="{FF2B5EF4-FFF2-40B4-BE49-F238E27FC236}">
                <a16:creationId xmlns:a16="http://schemas.microsoft.com/office/drawing/2014/main" id="{4D12FA02-CBC7-E278-8187-8364B2F9EDFD}"/>
              </a:ext>
            </a:extLst>
          </p:cNvPr>
          <p:cNvGrpSpPr/>
          <p:nvPr/>
        </p:nvGrpSpPr>
        <p:grpSpPr>
          <a:xfrm>
            <a:off x="420147" y="4198935"/>
            <a:ext cx="7469953" cy="408099"/>
            <a:chOff x="2090481" y="4434294"/>
            <a:chExt cx="7469953" cy="408099"/>
          </a:xfrm>
        </p:grpSpPr>
        <p:cxnSp>
          <p:nvCxnSpPr>
            <p:cNvPr id="21" name="Connecteur droit avec flèche 20">
              <a:extLst>
                <a:ext uri="{FF2B5EF4-FFF2-40B4-BE49-F238E27FC236}">
                  <a16:creationId xmlns:a16="http://schemas.microsoft.com/office/drawing/2014/main" id="{BC489B1F-4E64-33D3-EE82-6007A8854387}"/>
                </a:ext>
              </a:extLst>
            </p:cNvPr>
            <p:cNvCxnSpPr>
              <a:cxnSpLocks/>
            </p:cNvCxnSpPr>
            <p:nvPr/>
          </p:nvCxnSpPr>
          <p:spPr>
            <a:xfrm>
              <a:off x="2090481" y="4842393"/>
              <a:ext cx="7469953" cy="0"/>
            </a:xfrm>
            <a:prstGeom prst="straightConnector1">
              <a:avLst/>
            </a:prstGeom>
            <a:ln w="222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ZoneTexte 21">
              <a:extLst>
                <a:ext uri="{FF2B5EF4-FFF2-40B4-BE49-F238E27FC236}">
                  <a16:creationId xmlns:a16="http://schemas.microsoft.com/office/drawing/2014/main" id="{CC00DDD8-2D83-6B2E-915C-CA80BDE9A2DD}"/>
                </a:ext>
              </a:extLst>
            </p:cNvPr>
            <p:cNvSpPr txBox="1"/>
            <p:nvPr/>
          </p:nvSpPr>
          <p:spPr>
            <a:xfrm>
              <a:off x="5482736" y="4434294"/>
              <a:ext cx="862737" cy="369332"/>
            </a:xfrm>
            <a:prstGeom prst="rect">
              <a:avLst/>
            </a:prstGeom>
            <a:noFill/>
          </p:spPr>
          <p:txBody>
            <a:bodyPr wrap="none" rtlCol="0">
              <a:spAutoFit/>
            </a:bodyPr>
            <a:lstStyle/>
            <a:p>
              <a:r>
                <a:rPr lang="fr-FR" dirty="0"/>
                <a:t>200 ms</a:t>
              </a:r>
            </a:p>
          </p:txBody>
        </p:sp>
      </p:grpSp>
      <p:grpSp>
        <p:nvGrpSpPr>
          <p:cNvPr id="23" name="Groupe 22">
            <a:extLst>
              <a:ext uri="{FF2B5EF4-FFF2-40B4-BE49-F238E27FC236}">
                <a16:creationId xmlns:a16="http://schemas.microsoft.com/office/drawing/2014/main" id="{3ACB9E9E-FC7D-836C-1AC8-E1D5EEF3E1F2}"/>
              </a:ext>
            </a:extLst>
          </p:cNvPr>
          <p:cNvGrpSpPr/>
          <p:nvPr/>
        </p:nvGrpSpPr>
        <p:grpSpPr>
          <a:xfrm>
            <a:off x="1122028" y="3918038"/>
            <a:ext cx="1160208" cy="1563331"/>
            <a:chOff x="2074606" y="2182761"/>
            <a:chExt cx="1160208" cy="1563331"/>
          </a:xfrm>
        </p:grpSpPr>
        <p:sp>
          <p:nvSpPr>
            <p:cNvPr id="24" name="Triangle 23">
              <a:extLst>
                <a:ext uri="{FF2B5EF4-FFF2-40B4-BE49-F238E27FC236}">
                  <a16:creationId xmlns:a16="http://schemas.microsoft.com/office/drawing/2014/main" id="{893569DA-BE2D-0330-38BD-20204D3B9241}"/>
                </a:ext>
              </a:extLst>
            </p:cNvPr>
            <p:cNvSpPr/>
            <p:nvPr/>
          </p:nvSpPr>
          <p:spPr>
            <a:xfrm>
              <a:off x="2074606" y="2182761"/>
              <a:ext cx="717755" cy="914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Triangle 24">
              <a:extLst>
                <a:ext uri="{FF2B5EF4-FFF2-40B4-BE49-F238E27FC236}">
                  <a16:creationId xmlns:a16="http://schemas.microsoft.com/office/drawing/2014/main" id="{3CF52CF7-8780-6141-5C2C-C47A5774982D}"/>
                </a:ext>
              </a:extLst>
            </p:cNvPr>
            <p:cNvSpPr/>
            <p:nvPr/>
          </p:nvSpPr>
          <p:spPr>
            <a:xfrm flipV="1">
              <a:off x="2792362" y="3082414"/>
              <a:ext cx="442452" cy="66367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grpSp>
        <p:nvGrpSpPr>
          <p:cNvPr id="26" name="Groupe 25">
            <a:extLst>
              <a:ext uri="{FF2B5EF4-FFF2-40B4-BE49-F238E27FC236}">
                <a16:creationId xmlns:a16="http://schemas.microsoft.com/office/drawing/2014/main" id="{AE3CADDA-8CC1-B238-C1ED-8D9104B22CF8}"/>
              </a:ext>
            </a:extLst>
          </p:cNvPr>
          <p:cNvGrpSpPr/>
          <p:nvPr/>
        </p:nvGrpSpPr>
        <p:grpSpPr>
          <a:xfrm>
            <a:off x="2376323" y="3918038"/>
            <a:ext cx="1160208" cy="1563331"/>
            <a:chOff x="2074606" y="2182761"/>
            <a:chExt cx="1160208" cy="1563331"/>
          </a:xfrm>
        </p:grpSpPr>
        <p:sp>
          <p:nvSpPr>
            <p:cNvPr id="27" name="Triangle 26">
              <a:extLst>
                <a:ext uri="{FF2B5EF4-FFF2-40B4-BE49-F238E27FC236}">
                  <a16:creationId xmlns:a16="http://schemas.microsoft.com/office/drawing/2014/main" id="{656992D2-097C-97C1-290A-5729DB08A46E}"/>
                </a:ext>
              </a:extLst>
            </p:cNvPr>
            <p:cNvSpPr/>
            <p:nvPr/>
          </p:nvSpPr>
          <p:spPr>
            <a:xfrm>
              <a:off x="2074606" y="2182761"/>
              <a:ext cx="717755" cy="914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Triangle 27">
              <a:extLst>
                <a:ext uri="{FF2B5EF4-FFF2-40B4-BE49-F238E27FC236}">
                  <a16:creationId xmlns:a16="http://schemas.microsoft.com/office/drawing/2014/main" id="{111FD48B-2BDA-FC46-2016-FB9783B64E69}"/>
                </a:ext>
              </a:extLst>
            </p:cNvPr>
            <p:cNvSpPr/>
            <p:nvPr/>
          </p:nvSpPr>
          <p:spPr>
            <a:xfrm flipV="1">
              <a:off x="2792362" y="3082414"/>
              <a:ext cx="442452" cy="66367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grpSp>
        <p:nvGrpSpPr>
          <p:cNvPr id="29" name="Groupe 28">
            <a:extLst>
              <a:ext uri="{FF2B5EF4-FFF2-40B4-BE49-F238E27FC236}">
                <a16:creationId xmlns:a16="http://schemas.microsoft.com/office/drawing/2014/main" id="{AEF89737-ADC6-F95C-DEF4-00342FAE1A82}"/>
              </a:ext>
            </a:extLst>
          </p:cNvPr>
          <p:cNvGrpSpPr/>
          <p:nvPr/>
        </p:nvGrpSpPr>
        <p:grpSpPr>
          <a:xfrm>
            <a:off x="4857032" y="3918038"/>
            <a:ext cx="1160208" cy="1563331"/>
            <a:chOff x="2074606" y="2182761"/>
            <a:chExt cx="1160208" cy="1563331"/>
          </a:xfrm>
        </p:grpSpPr>
        <p:sp>
          <p:nvSpPr>
            <p:cNvPr id="30" name="Triangle 29">
              <a:extLst>
                <a:ext uri="{FF2B5EF4-FFF2-40B4-BE49-F238E27FC236}">
                  <a16:creationId xmlns:a16="http://schemas.microsoft.com/office/drawing/2014/main" id="{82AD4942-8205-73DA-29FA-49472F63DBE5}"/>
                </a:ext>
              </a:extLst>
            </p:cNvPr>
            <p:cNvSpPr/>
            <p:nvPr/>
          </p:nvSpPr>
          <p:spPr>
            <a:xfrm>
              <a:off x="2074606" y="2182761"/>
              <a:ext cx="717755" cy="914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Triangle 30">
              <a:extLst>
                <a:ext uri="{FF2B5EF4-FFF2-40B4-BE49-F238E27FC236}">
                  <a16:creationId xmlns:a16="http://schemas.microsoft.com/office/drawing/2014/main" id="{2ABCFD40-9F93-BF84-FFB3-FD17C611398B}"/>
                </a:ext>
              </a:extLst>
            </p:cNvPr>
            <p:cNvSpPr/>
            <p:nvPr/>
          </p:nvSpPr>
          <p:spPr>
            <a:xfrm flipV="1">
              <a:off x="2792362" y="3082414"/>
              <a:ext cx="442452" cy="66367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grpSp>
        <p:nvGrpSpPr>
          <p:cNvPr id="32" name="Groupe 31">
            <a:extLst>
              <a:ext uri="{FF2B5EF4-FFF2-40B4-BE49-F238E27FC236}">
                <a16:creationId xmlns:a16="http://schemas.microsoft.com/office/drawing/2014/main" id="{299C9C2F-B2F9-CA13-1725-87FECA0A4C06}"/>
              </a:ext>
            </a:extLst>
          </p:cNvPr>
          <p:cNvGrpSpPr/>
          <p:nvPr/>
        </p:nvGrpSpPr>
        <p:grpSpPr>
          <a:xfrm>
            <a:off x="7901110" y="3918038"/>
            <a:ext cx="1160208" cy="1563331"/>
            <a:chOff x="2074606" y="2182761"/>
            <a:chExt cx="1160208" cy="1563331"/>
          </a:xfrm>
        </p:grpSpPr>
        <p:sp>
          <p:nvSpPr>
            <p:cNvPr id="33" name="Triangle 32">
              <a:extLst>
                <a:ext uri="{FF2B5EF4-FFF2-40B4-BE49-F238E27FC236}">
                  <a16:creationId xmlns:a16="http://schemas.microsoft.com/office/drawing/2014/main" id="{BB34A12D-A7F4-4361-D5C8-CCB5C9166645}"/>
                </a:ext>
              </a:extLst>
            </p:cNvPr>
            <p:cNvSpPr/>
            <p:nvPr/>
          </p:nvSpPr>
          <p:spPr>
            <a:xfrm>
              <a:off x="2074606" y="2182761"/>
              <a:ext cx="717755" cy="914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Triangle 33">
              <a:extLst>
                <a:ext uri="{FF2B5EF4-FFF2-40B4-BE49-F238E27FC236}">
                  <a16:creationId xmlns:a16="http://schemas.microsoft.com/office/drawing/2014/main" id="{4A05DEE5-884E-AB05-9C23-F78C6099FC81}"/>
                </a:ext>
              </a:extLst>
            </p:cNvPr>
            <p:cNvSpPr/>
            <p:nvPr/>
          </p:nvSpPr>
          <p:spPr>
            <a:xfrm flipV="1">
              <a:off x="2792362" y="3082414"/>
              <a:ext cx="442452" cy="66367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spTree>
    <p:extLst>
      <p:ext uri="{BB962C8B-B14F-4D97-AF65-F5344CB8AC3E}">
        <p14:creationId xmlns:p14="http://schemas.microsoft.com/office/powerpoint/2010/main" val="2231436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22" presetClass="entr" presetSubtype="8"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par>
                          <p:cTn id="14" fill="hold">
                            <p:stCondLst>
                              <p:cond delay="500"/>
                            </p:stCondLst>
                            <p:childTnLst>
                              <p:par>
                                <p:cTn id="15" presetID="1" presetClass="entr" presetSubtype="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1"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subTnLst>
                                    <p:set>
                                      <p:cBhvr override="childStyle">
                                        <p:cTn dur="1" fill="hold" display="0" masterRel="sameClick" afterEffect="1">
                                          <p:stCondLst>
                                            <p:cond evt="end" delay="0">
                                              <p:tn val="27"/>
                                            </p:cond>
                                          </p:stCondLst>
                                        </p:cTn>
                                        <p:tgtEl>
                                          <p:spTgt spid="15"/>
                                        </p:tgtEl>
                                        <p:attrNameLst>
                                          <p:attrName>style.visibility</p:attrName>
                                        </p:attrNameLst>
                                      </p:cBhvr>
                                      <p:to>
                                        <p:strVal val="hidden"/>
                                      </p:to>
                                    </p:set>
                                  </p:sub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22" presetClass="entr" presetSubtype="8" fill="hold"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left)">
                                      <p:cBhvr>
                                        <p:cTn id="35" dur="500"/>
                                        <p:tgtEl>
                                          <p:spTgt spid="23"/>
                                        </p:tgtEl>
                                      </p:cBhvr>
                                    </p:animEffect>
                                  </p:childTnLst>
                                  <p:subTnLst>
                                    <p:set>
                                      <p:cBhvr override="childStyle">
                                        <p:cTn dur="1" fill="hold" display="0" masterRel="sameClick" afterEffect="1">
                                          <p:stCondLst>
                                            <p:cond evt="end" delay="0">
                                              <p:tn val="33"/>
                                            </p:cond>
                                          </p:stCondLst>
                                        </p:cTn>
                                        <p:tgtEl>
                                          <p:spTgt spid="23"/>
                                        </p:tgtEl>
                                        <p:attrNameLst>
                                          <p:attrName>style.visibility</p:attrName>
                                        </p:attrNameLst>
                                      </p:cBhvr>
                                      <p:to>
                                        <p:strVal val="hidden"/>
                                      </p:to>
                                    </p:set>
                                  </p:sub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1" nodeType="clickEffect">
                                  <p:stCondLst>
                                    <p:cond delay="0"/>
                                  </p:stCondLst>
                                  <p:childTnLst>
                                    <p:set>
                                      <p:cBhvr>
                                        <p:cTn id="39" dur="1" fill="hold">
                                          <p:stCondLst>
                                            <p:cond delay="0"/>
                                          </p:stCondLst>
                                        </p:cTn>
                                        <p:tgtEl>
                                          <p:spTgt spid="16"/>
                                        </p:tgtEl>
                                        <p:attrNameLst>
                                          <p:attrName>style.visibility</p:attrName>
                                        </p:attrNameLst>
                                      </p:cBhvr>
                                      <p:to>
                                        <p:strVal val="visible"/>
                                      </p:to>
                                    </p:set>
                                  </p:childTnLst>
                                  <p:subTnLst>
                                    <p:set>
                                      <p:cBhvr override="childStyle">
                                        <p:cTn dur="1" fill="hold" display="0" masterRel="sameClick" afterEffect="1">
                                          <p:stCondLst>
                                            <p:cond evt="end" delay="0">
                                              <p:tn val="38"/>
                                            </p:cond>
                                          </p:stCondLst>
                                        </p:cTn>
                                        <p:tgtEl>
                                          <p:spTgt spid="16"/>
                                        </p:tgtEl>
                                        <p:attrNameLst>
                                          <p:attrName>style.visibility</p:attrName>
                                        </p:attrNameLst>
                                      </p:cBhvr>
                                      <p:to>
                                        <p:strVal val="hidden"/>
                                      </p:to>
                                    </p:set>
                                  </p:sub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childTnLst>
                                </p:cTn>
                              </p:par>
                              <p:par>
                                <p:cTn id="44" presetID="22" presetClass="entr" presetSubtype="8" fill="hold" nodeType="with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wipe(left)">
                                      <p:cBhvr>
                                        <p:cTn id="46" dur="500"/>
                                        <p:tgtEl>
                                          <p:spTgt spid="26"/>
                                        </p:tgtEl>
                                      </p:cBhvr>
                                    </p:animEffect>
                                  </p:childTnLst>
                                  <p:subTnLst>
                                    <p:set>
                                      <p:cBhvr override="childStyle">
                                        <p:cTn dur="1" fill="hold" display="0" masterRel="sameClick" afterEffect="1">
                                          <p:stCondLst>
                                            <p:cond evt="end" delay="0">
                                              <p:tn val="44"/>
                                            </p:cond>
                                          </p:stCondLst>
                                        </p:cTn>
                                        <p:tgtEl>
                                          <p:spTgt spid="26"/>
                                        </p:tgtEl>
                                        <p:attrNameLst>
                                          <p:attrName>style.visibility</p:attrName>
                                        </p:attrNameLst>
                                      </p:cBhvr>
                                      <p:to>
                                        <p:strVal val="hidden"/>
                                      </p:to>
                                    </p:set>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1" nodeType="clickEffect">
                                  <p:stCondLst>
                                    <p:cond delay="0"/>
                                  </p:stCondLst>
                                  <p:childTnLst>
                                    <p:set>
                                      <p:cBhvr>
                                        <p:cTn id="50" dur="1" fill="hold">
                                          <p:stCondLst>
                                            <p:cond delay="0"/>
                                          </p:stCondLst>
                                        </p:cTn>
                                        <p:tgtEl>
                                          <p:spTgt spid="17"/>
                                        </p:tgtEl>
                                        <p:attrNameLst>
                                          <p:attrName>style.visibility</p:attrName>
                                        </p:attrNameLst>
                                      </p:cBhvr>
                                      <p:to>
                                        <p:strVal val="visible"/>
                                      </p:to>
                                    </p:set>
                                  </p:childTnLst>
                                  <p:subTnLst>
                                    <p:set>
                                      <p:cBhvr override="childStyle">
                                        <p:cTn dur="1" fill="hold" display="0" masterRel="sameClick" afterEffect="1">
                                          <p:stCondLst>
                                            <p:cond evt="end" delay="0">
                                              <p:tn val="49"/>
                                            </p:cond>
                                          </p:stCondLst>
                                        </p:cTn>
                                        <p:tgtEl>
                                          <p:spTgt spid="17"/>
                                        </p:tgtEl>
                                        <p:attrNameLst>
                                          <p:attrName>style.visibility</p:attrName>
                                        </p:attrNameLst>
                                      </p:cBhvr>
                                      <p:to>
                                        <p:strVal val="hidden"/>
                                      </p:to>
                                    </p:set>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par>
                                <p:cTn id="55" presetID="22" presetClass="entr" presetSubtype="8" fill="hold" nodeType="with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wipe(left)">
                                      <p:cBhvr>
                                        <p:cTn id="57" dur="500"/>
                                        <p:tgtEl>
                                          <p:spTgt spid="29"/>
                                        </p:tgtEl>
                                      </p:cBhvr>
                                    </p:animEffect>
                                  </p:childTnLst>
                                  <p:subTnLst>
                                    <p:set>
                                      <p:cBhvr override="childStyle">
                                        <p:cTn dur="1" fill="hold" display="0" masterRel="sameClick" afterEffect="1">
                                          <p:stCondLst>
                                            <p:cond evt="end" delay="0">
                                              <p:tn val="55"/>
                                            </p:cond>
                                          </p:stCondLst>
                                        </p:cTn>
                                        <p:tgtEl>
                                          <p:spTgt spid="29"/>
                                        </p:tgtEl>
                                        <p:attrNameLst>
                                          <p:attrName>style.visibility</p:attrName>
                                        </p:attrNameLst>
                                      </p:cBhvr>
                                      <p:to>
                                        <p:strVal val="hidden"/>
                                      </p:to>
                                    </p:set>
                                  </p:sub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1" nodeType="clickEffect">
                                  <p:stCondLst>
                                    <p:cond delay="0"/>
                                  </p:stCondLst>
                                  <p:childTnLst>
                                    <p:set>
                                      <p:cBhvr>
                                        <p:cTn id="61" dur="1" fill="hold">
                                          <p:stCondLst>
                                            <p:cond delay="0"/>
                                          </p:stCondLst>
                                        </p:cTn>
                                        <p:tgtEl>
                                          <p:spTgt spid="18"/>
                                        </p:tgtEl>
                                        <p:attrNameLst>
                                          <p:attrName>style.visibility</p:attrName>
                                        </p:attrNameLst>
                                      </p:cBhvr>
                                      <p:to>
                                        <p:strVal val="visible"/>
                                      </p:to>
                                    </p:set>
                                  </p:childTnLst>
                                  <p:subTnLst>
                                    <p:set>
                                      <p:cBhvr override="childStyle">
                                        <p:cTn dur="1" fill="hold" display="0" masterRel="sameClick" afterEffect="1">
                                          <p:stCondLst>
                                            <p:cond evt="end" delay="0">
                                              <p:tn val="60"/>
                                            </p:cond>
                                          </p:stCondLst>
                                        </p:cTn>
                                        <p:tgtEl>
                                          <p:spTgt spid="18"/>
                                        </p:tgtEl>
                                        <p:attrNameLst>
                                          <p:attrName>style.visibility</p:attrName>
                                        </p:attrNameLst>
                                      </p:cBhvr>
                                      <p:to>
                                        <p:strVal val="hidden"/>
                                      </p:to>
                                    </p:set>
                                  </p:sub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19"/>
                                        </p:tgtEl>
                                        <p:attrNameLst>
                                          <p:attrName>style.visibility</p:attrName>
                                        </p:attrNameLst>
                                      </p:cBhvr>
                                      <p:to>
                                        <p:strVal val="visible"/>
                                      </p:to>
                                    </p:set>
                                  </p:childTnLst>
                                </p:cTn>
                              </p:par>
                              <p:par>
                                <p:cTn id="66" presetID="22" presetClass="entr" presetSubtype="8" fill="hold" nodeType="withEffect">
                                  <p:stCondLst>
                                    <p:cond delay="0"/>
                                  </p:stCondLst>
                                  <p:childTnLst>
                                    <p:set>
                                      <p:cBhvr>
                                        <p:cTn id="67" dur="1" fill="hold">
                                          <p:stCondLst>
                                            <p:cond delay="0"/>
                                          </p:stCondLst>
                                        </p:cTn>
                                        <p:tgtEl>
                                          <p:spTgt spid="32"/>
                                        </p:tgtEl>
                                        <p:attrNameLst>
                                          <p:attrName>style.visibility</p:attrName>
                                        </p:attrNameLst>
                                      </p:cBhvr>
                                      <p:to>
                                        <p:strVal val="visible"/>
                                      </p:to>
                                    </p:set>
                                    <p:animEffect transition="in" filter="wipe(left)">
                                      <p:cBhvr>
                                        <p:cTn id="68" dur="500"/>
                                        <p:tgtEl>
                                          <p:spTgt spid="32"/>
                                        </p:tgtEl>
                                      </p:cBhvr>
                                    </p:animEffect>
                                  </p:childTnLst>
                                  <p:subTnLst>
                                    <p:set>
                                      <p:cBhvr override="childStyle">
                                        <p:cTn dur="1" fill="hold" display="0" masterRel="sameClick" afterEffect="1">
                                          <p:stCondLst>
                                            <p:cond evt="end" delay="0">
                                              <p:tn val="66"/>
                                            </p:cond>
                                          </p:stCondLst>
                                        </p:cTn>
                                        <p:tgtEl>
                                          <p:spTgt spid="32"/>
                                        </p:tgtEl>
                                        <p:attrNameLst>
                                          <p:attrName>style.visibility</p:attrName>
                                        </p:attrNameLst>
                                      </p:cBhvr>
                                      <p:to>
                                        <p:strVal val="hidden"/>
                                      </p:to>
                                    </p:set>
                                  </p:sub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1" nodeType="clickEffect">
                                  <p:stCondLst>
                                    <p:cond delay="0"/>
                                  </p:stCondLst>
                                  <p:childTnLst>
                                    <p:set>
                                      <p:cBhvr>
                                        <p:cTn id="72" dur="1" fill="hold">
                                          <p:stCondLst>
                                            <p:cond delay="0"/>
                                          </p:stCondLst>
                                        </p:cTn>
                                        <p:tgtEl>
                                          <p:spTgt spid="19"/>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9" name="Connecteur droit 68">
            <a:extLst>
              <a:ext uri="{FF2B5EF4-FFF2-40B4-BE49-F238E27FC236}">
                <a16:creationId xmlns:a16="http://schemas.microsoft.com/office/drawing/2014/main" id="{F262DEA7-3E39-403F-33F4-88094BA1CE4B}"/>
              </a:ext>
            </a:extLst>
          </p:cNvPr>
          <p:cNvCxnSpPr>
            <a:cxnSpLocks/>
          </p:cNvCxnSpPr>
          <p:nvPr/>
        </p:nvCxnSpPr>
        <p:spPr>
          <a:xfrm>
            <a:off x="805077" y="3581400"/>
            <a:ext cx="8080223" cy="254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9">
            <a:extLst>
              <a:ext uri="{FF2B5EF4-FFF2-40B4-BE49-F238E27FC236}">
                <a16:creationId xmlns:a16="http://schemas.microsoft.com/office/drawing/2014/main" id="{8BCE0780-FEAF-38C9-7714-F0321B37E9A5}"/>
              </a:ext>
            </a:extLst>
          </p:cNvPr>
          <p:cNvSpPr txBox="1"/>
          <p:nvPr/>
        </p:nvSpPr>
        <p:spPr>
          <a:xfrm>
            <a:off x="2834507" y="1262698"/>
            <a:ext cx="11908929" cy="1293111"/>
          </a:xfrm>
          <a:prstGeom prst="rect">
            <a:avLst/>
          </a:prstGeom>
        </p:spPr>
        <p:txBody>
          <a:bodyPr lIns="0" tIns="0" rIns="0" bIns="0" rtlCol="0" anchor="t">
            <a:spAutoFit/>
          </a:bodyPr>
          <a:lstStyle/>
          <a:p>
            <a:pPr algn="ctr">
              <a:lnSpc>
                <a:spcPts val="12599"/>
              </a:lnSpc>
            </a:pPr>
            <a:endParaRPr lang="fr-FR" sz="2400"/>
          </a:p>
        </p:txBody>
      </p:sp>
      <p:sp>
        <p:nvSpPr>
          <p:cNvPr id="4" name="TextBox 7">
            <a:extLst>
              <a:ext uri="{FF2B5EF4-FFF2-40B4-BE49-F238E27FC236}">
                <a16:creationId xmlns:a16="http://schemas.microsoft.com/office/drawing/2014/main" id="{B2B6099C-08D3-DABB-D404-5319D9A03172}"/>
              </a:ext>
            </a:extLst>
          </p:cNvPr>
          <p:cNvSpPr txBox="1"/>
          <p:nvPr/>
        </p:nvSpPr>
        <p:spPr>
          <a:xfrm>
            <a:off x="0" y="129529"/>
            <a:ext cx="9074121" cy="1477328"/>
          </a:xfrm>
          <a:prstGeom prst="rect">
            <a:avLst/>
          </a:prstGeom>
        </p:spPr>
        <p:txBody>
          <a:bodyPr wrap="square" lIns="0" tIns="0" rIns="0" bIns="0" rtlCol="0" anchor="t">
            <a:spAutoFit/>
          </a:bodyPr>
          <a:lstStyle/>
          <a:p>
            <a:pPr algn="ctr"/>
            <a:r>
              <a:rPr lang="fr-FR" sz="3200" dirty="0">
                <a:solidFill>
                  <a:srgbClr val="3333CC"/>
                </a:solidFill>
                <a:latin typeface="ComicSansMS" panose="030F0702030302020204" pitchFamily="66" charset="0"/>
              </a:rPr>
              <a:t>2. Cycle de récupération de l’excitabilité</a:t>
            </a:r>
            <a:br>
              <a:rPr lang="fr-FR" sz="3200" dirty="0">
                <a:solidFill>
                  <a:srgbClr val="3333CC"/>
                </a:solidFill>
                <a:latin typeface="ComicSansMS" panose="030F0702030302020204" pitchFamily="66" charset="0"/>
              </a:rPr>
            </a:br>
            <a:r>
              <a:rPr lang="fr-FR" sz="3200" dirty="0">
                <a:solidFill>
                  <a:srgbClr val="3333CC"/>
                </a:solidFill>
                <a:latin typeface="ComicSansMS" panose="030F0702030302020204" pitchFamily="66" charset="0"/>
              </a:rPr>
              <a:t>technique des doubles-chocs</a:t>
            </a:r>
          </a:p>
          <a:p>
            <a:pPr algn="ctr"/>
            <a:endParaRPr lang="fr-FR" sz="3200" dirty="0">
              <a:solidFill>
                <a:srgbClr val="3333CC"/>
              </a:solidFill>
              <a:latin typeface="ComicSansMS" panose="030F0702030302020204" pitchFamily="66" charset="0"/>
            </a:endParaRPr>
          </a:p>
        </p:txBody>
      </p:sp>
      <p:sp>
        <p:nvSpPr>
          <p:cNvPr id="7" name="Rectangle 6">
            <a:extLst>
              <a:ext uri="{FF2B5EF4-FFF2-40B4-BE49-F238E27FC236}">
                <a16:creationId xmlns:a16="http://schemas.microsoft.com/office/drawing/2014/main" id="{8B614A72-90B9-AB6B-8D8F-953D9372B314}"/>
              </a:ext>
            </a:extLst>
          </p:cNvPr>
          <p:cNvSpPr/>
          <p:nvPr/>
        </p:nvSpPr>
        <p:spPr>
          <a:xfrm>
            <a:off x="780681" y="4633605"/>
            <a:ext cx="8062452" cy="20647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9" name="Groupe 8">
            <a:extLst>
              <a:ext uri="{FF2B5EF4-FFF2-40B4-BE49-F238E27FC236}">
                <a16:creationId xmlns:a16="http://schemas.microsoft.com/office/drawing/2014/main" id="{BC74854D-757B-92CC-BEE9-A87A95670087}"/>
              </a:ext>
            </a:extLst>
          </p:cNvPr>
          <p:cNvGrpSpPr/>
          <p:nvPr/>
        </p:nvGrpSpPr>
        <p:grpSpPr>
          <a:xfrm flipH="1" flipV="1">
            <a:off x="787862" y="4625823"/>
            <a:ext cx="6945368" cy="222042"/>
            <a:chOff x="2090481" y="3090503"/>
            <a:chExt cx="6945368" cy="208219"/>
          </a:xfrm>
        </p:grpSpPr>
        <p:sp>
          <p:nvSpPr>
            <p:cNvPr id="10" name="Rectangle 9">
              <a:extLst>
                <a:ext uri="{FF2B5EF4-FFF2-40B4-BE49-F238E27FC236}">
                  <a16:creationId xmlns:a16="http://schemas.microsoft.com/office/drawing/2014/main" id="{5B955704-62D5-957D-12BB-33CC7CFF436F}"/>
                </a:ext>
              </a:extLst>
            </p:cNvPr>
            <p:cNvSpPr/>
            <p:nvPr/>
          </p:nvSpPr>
          <p:spPr>
            <a:xfrm>
              <a:off x="8554068" y="3092244"/>
              <a:ext cx="481781" cy="20647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D68FB54C-DAA8-6A02-DEAD-00B6630738CC}"/>
                </a:ext>
              </a:extLst>
            </p:cNvPr>
            <p:cNvSpPr/>
            <p:nvPr/>
          </p:nvSpPr>
          <p:spPr>
            <a:xfrm>
              <a:off x="8070550" y="3090503"/>
              <a:ext cx="481781" cy="20647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C546EAEF-F38A-465D-16F2-30E101E4F4D4}"/>
                </a:ext>
              </a:extLst>
            </p:cNvPr>
            <p:cNvSpPr/>
            <p:nvPr/>
          </p:nvSpPr>
          <p:spPr>
            <a:xfrm>
              <a:off x="5600910" y="3090504"/>
              <a:ext cx="2467904" cy="2064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32271BC7-034B-92DA-3833-25C5495352A8}"/>
                </a:ext>
              </a:extLst>
            </p:cNvPr>
            <p:cNvSpPr/>
            <p:nvPr/>
          </p:nvSpPr>
          <p:spPr>
            <a:xfrm>
              <a:off x="2090481" y="3090504"/>
              <a:ext cx="3510116" cy="20647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cxnSp>
        <p:nvCxnSpPr>
          <p:cNvPr id="21" name="Connecteur droit avec flèche 20">
            <a:extLst>
              <a:ext uri="{FF2B5EF4-FFF2-40B4-BE49-F238E27FC236}">
                <a16:creationId xmlns:a16="http://schemas.microsoft.com/office/drawing/2014/main" id="{BC489B1F-4E64-33D3-EE82-6007A8854387}"/>
              </a:ext>
            </a:extLst>
          </p:cNvPr>
          <p:cNvCxnSpPr>
            <a:cxnSpLocks/>
          </p:cNvCxnSpPr>
          <p:nvPr/>
        </p:nvCxnSpPr>
        <p:spPr>
          <a:xfrm>
            <a:off x="796556" y="4392773"/>
            <a:ext cx="7469953" cy="0"/>
          </a:xfrm>
          <a:prstGeom prst="straightConnector1">
            <a:avLst/>
          </a:prstGeom>
          <a:ln w="22225">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5" name="ZoneTexte 34">
            <a:extLst>
              <a:ext uri="{FF2B5EF4-FFF2-40B4-BE49-F238E27FC236}">
                <a16:creationId xmlns:a16="http://schemas.microsoft.com/office/drawing/2014/main" id="{6D05137D-F485-B7F4-D442-E7B0F1323E57}"/>
              </a:ext>
            </a:extLst>
          </p:cNvPr>
          <p:cNvSpPr txBox="1"/>
          <p:nvPr/>
        </p:nvSpPr>
        <p:spPr>
          <a:xfrm rot="18034156">
            <a:off x="-293644" y="5589686"/>
            <a:ext cx="2048524" cy="523220"/>
          </a:xfrm>
          <a:prstGeom prst="rect">
            <a:avLst/>
          </a:prstGeom>
          <a:noFill/>
        </p:spPr>
        <p:txBody>
          <a:bodyPr wrap="square">
            <a:spAutoFit/>
          </a:bodyPr>
          <a:lstStyle/>
          <a:p>
            <a:r>
              <a:rPr lang="fr-FR" sz="1400" dirty="0">
                <a:solidFill>
                  <a:srgbClr val="3333CC"/>
                </a:solidFill>
                <a:latin typeface="ComicSansMS" panose="030F0702030302020204" pitchFamily="66" charset="0"/>
              </a:rPr>
              <a:t>Période </a:t>
            </a:r>
            <a:r>
              <a:rPr lang="fr-FR" sz="1400" b="1" dirty="0">
                <a:solidFill>
                  <a:srgbClr val="FF0000"/>
                </a:solidFill>
                <a:latin typeface="ComicSansMS" panose="030F0702030302020204" pitchFamily="66" charset="0"/>
              </a:rPr>
              <a:t>réfractaire</a:t>
            </a:r>
            <a:r>
              <a:rPr lang="fr-FR" sz="1400" dirty="0">
                <a:solidFill>
                  <a:srgbClr val="FF0000"/>
                </a:solidFill>
                <a:latin typeface="ComicSansMS" panose="030F0702030302020204" pitchFamily="66" charset="0"/>
              </a:rPr>
              <a:t> </a:t>
            </a:r>
            <a:r>
              <a:rPr lang="fr-FR" sz="1400" b="1" dirty="0">
                <a:solidFill>
                  <a:srgbClr val="FF0000"/>
                </a:solidFill>
                <a:latin typeface="ComicSansMS" panose="030F0702030302020204" pitchFamily="66" charset="0"/>
              </a:rPr>
              <a:t>absolue</a:t>
            </a:r>
            <a:endParaRPr lang="fr-FR" sz="1400" b="1" dirty="0">
              <a:solidFill>
                <a:srgbClr val="FF0000"/>
              </a:solidFill>
            </a:endParaRPr>
          </a:p>
        </p:txBody>
      </p:sp>
      <p:sp>
        <p:nvSpPr>
          <p:cNvPr id="36" name="ZoneTexte 35">
            <a:extLst>
              <a:ext uri="{FF2B5EF4-FFF2-40B4-BE49-F238E27FC236}">
                <a16:creationId xmlns:a16="http://schemas.microsoft.com/office/drawing/2014/main" id="{C13DF4F8-D819-8F88-3136-4FF849A28FAC}"/>
              </a:ext>
            </a:extLst>
          </p:cNvPr>
          <p:cNvSpPr txBox="1"/>
          <p:nvPr/>
        </p:nvSpPr>
        <p:spPr>
          <a:xfrm rot="18002467">
            <a:off x="319357" y="5636742"/>
            <a:ext cx="1956427" cy="523220"/>
          </a:xfrm>
          <a:prstGeom prst="rect">
            <a:avLst/>
          </a:prstGeom>
          <a:noFill/>
        </p:spPr>
        <p:txBody>
          <a:bodyPr wrap="square">
            <a:spAutoFit/>
          </a:bodyPr>
          <a:lstStyle/>
          <a:p>
            <a:r>
              <a:rPr lang="fr-FR" sz="1400" dirty="0">
                <a:solidFill>
                  <a:srgbClr val="3333CC"/>
                </a:solidFill>
                <a:latin typeface="ComicSansMS" panose="030F0702030302020204" pitchFamily="66" charset="0"/>
              </a:rPr>
              <a:t>Période </a:t>
            </a:r>
            <a:r>
              <a:rPr lang="fr-FR" sz="1400" b="1" dirty="0">
                <a:solidFill>
                  <a:srgbClr val="FF0000"/>
                </a:solidFill>
                <a:latin typeface="ComicSansMS" panose="030F0702030302020204" pitchFamily="66" charset="0"/>
              </a:rPr>
              <a:t>réfractaire</a:t>
            </a:r>
            <a:r>
              <a:rPr lang="fr-FR" sz="1400" dirty="0">
                <a:solidFill>
                  <a:srgbClr val="3333CC"/>
                </a:solidFill>
                <a:latin typeface="ComicSansMS" panose="030F0702030302020204" pitchFamily="66" charset="0"/>
              </a:rPr>
              <a:t> </a:t>
            </a:r>
            <a:r>
              <a:rPr lang="fr-FR" sz="1400" b="1" dirty="0">
                <a:solidFill>
                  <a:srgbClr val="FF0000"/>
                </a:solidFill>
                <a:latin typeface="ComicSansMS" panose="030F0702030302020204" pitchFamily="66" charset="0"/>
              </a:rPr>
              <a:t>relative</a:t>
            </a:r>
            <a:endParaRPr lang="fr-FR" sz="1400" b="1" dirty="0">
              <a:solidFill>
                <a:srgbClr val="FF0000"/>
              </a:solidFill>
            </a:endParaRPr>
          </a:p>
        </p:txBody>
      </p:sp>
      <p:sp>
        <p:nvSpPr>
          <p:cNvPr id="37" name="ZoneTexte 36">
            <a:extLst>
              <a:ext uri="{FF2B5EF4-FFF2-40B4-BE49-F238E27FC236}">
                <a16:creationId xmlns:a16="http://schemas.microsoft.com/office/drawing/2014/main" id="{FAA8095F-A973-D7C2-DBA4-9873305F81D0}"/>
              </a:ext>
            </a:extLst>
          </p:cNvPr>
          <p:cNvSpPr txBox="1"/>
          <p:nvPr/>
        </p:nvSpPr>
        <p:spPr>
          <a:xfrm rot="18003064">
            <a:off x="1757971" y="5611869"/>
            <a:ext cx="2051227" cy="523220"/>
          </a:xfrm>
          <a:prstGeom prst="rect">
            <a:avLst/>
          </a:prstGeom>
          <a:noFill/>
        </p:spPr>
        <p:txBody>
          <a:bodyPr wrap="square">
            <a:spAutoFit/>
          </a:bodyPr>
          <a:lstStyle/>
          <a:p>
            <a:r>
              <a:rPr lang="fr-FR" sz="1400" dirty="0">
                <a:solidFill>
                  <a:srgbClr val="3333CC"/>
                </a:solidFill>
                <a:latin typeface="ComicSansMS" panose="030F0702030302020204" pitchFamily="66" charset="0"/>
              </a:rPr>
              <a:t>Période </a:t>
            </a:r>
            <a:r>
              <a:rPr lang="fr-FR" sz="1400" b="1" dirty="0">
                <a:solidFill>
                  <a:srgbClr val="FF0000"/>
                </a:solidFill>
                <a:latin typeface="ComicSansMS" panose="030F0702030302020204" pitchFamily="66" charset="0"/>
              </a:rPr>
              <a:t>supernormale</a:t>
            </a:r>
            <a:r>
              <a:rPr lang="fr-FR" sz="1400" dirty="0">
                <a:solidFill>
                  <a:srgbClr val="3333CC"/>
                </a:solidFill>
                <a:latin typeface="ComicSansMS" panose="030F0702030302020204" pitchFamily="66" charset="0"/>
              </a:rPr>
              <a:t> précoce</a:t>
            </a:r>
            <a:endParaRPr lang="fr-FR" sz="1400" dirty="0"/>
          </a:p>
        </p:txBody>
      </p:sp>
      <p:sp>
        <p:nvSpPr>
          <p:cNvPr id="39" name="ZoneTexte 38">
            <a:extLst>
              <a:ext uri="{FF2B5EF4-FFF2-40B4-BE49-F238E27FC236}">
                <a16:creationId xmlns:a16="http://schemas.microsoft.com/office/drawing/2014/main" id="{F837703E-FE5D-557C-CA3E-D1815B7C41E9}"/>
              </a:ext>
            </a:extLst>
          </p:cNvPr>
          <p:cNvSpPr txBox="1"/>
          <p:nvPr/>
        </p:nvSpPr>
        <p:spPr>
          <a:xfrm rot="18030589">
            <a:off x="3585511" y="5630656"/>
            <a:ext cx="2051227" cy="523220"/>
          </a:xfrm>
          <a:prstGeom prst="rect">
            <a:avLst/>
          </a:prstGeom>
          <a:noFill/>
        </p:spPr>
        <p:txBody>
          <a:bodyPr wrap="square">
            <a:spAutoFit/>
          </a:bodyPr>
          <a:lstStyle/>
          <a:p>
            <a:r>
              <a:rPr lang="fr-FR" sz="1400" dirty="0">
                <a:solidFill>
                  <a:srgbClr val="3333CC"/>
                </a:solidFill>
                <a:latin typeface="ComicSansMS" panose="030F0702030302020204" pitchFamily="66" charset="0"/>
              </a:rPr>
              <a:t>Période </a:t>
            </a:r>
            <a:r>
              <a:rPr lang="fr-FR" sz="1400" b="1" dirty="0">
                <a:solidFill>
                  <a:srgbClr val="FF0000"/>
                </a:solidFill>
                <a:latin typeface="ComicSansMS" panose="030F0702030302020204" pitchFamily="66" charset="0"/>
              </a:rPr>
              <a:t>sous-normale </a:t>
            </a:r>
            <a:r>
              <a:rPr lang="fr-FR" sz="1400" dirty="0">
                <a:solidFill>
                  <a:srgbClr val="3333CC"/>
                </a:solidFill>
                <a:latin typeface="ComicSansMS" panose="030F0702030302020204" pitchFamily="66" charset="0"/>
              </a:rPr>
              <a:t>tardive</a:t>
            </a:r>
            <a:endParaRPr lang="fr-FR" sz="1400" dirty="0"/>
          </a:p>
        </p:txBody>
      </p:sp>
      <p:sp>
        <p:nvSpPr>
          <p:cNvPr id="40" name="Text Box 5">
            <a:extLst>
              <a:ext uri="{FF2B5EF4-FFF2-40B4-BE49-F238E27FC236}">
                <a16:creationId xmlns:a16="http://schemas.microsoft.com/office/drawing/2014/main" id="{BB81F3EB-A960-1428-6F1C-A1863D1AB74B}"/>
              </a:ext>
            </a:extLst>
          </p:cNvPr>
          <p:cNvSpPr txBox="1">
            <a:spLocks noChangeArrowheads="1"/>
          </p:cNvSpPr>
          <p:nvPr/>
        </p:nvSpPr>
        <p:spPr bwMode="auto">
          <a:xfrm>
            <a:off x="730618" y="1313249"/>
            <a:ext cx="8984263" cy="1061829"/>
          </a:xfrm>
          <a:prstGeom prst="rect">
            <a:avLst/>
          </a:prstGeom>
          <a:noFill/>
          <a:ln>
            <a:noFill/>
          </a:ln>
          <a:effectLst/>
          <a:extLst>
            <a:ext uri="{909E8E84-426E-40DD-AFC4-6F175D3DCCD1}">
              <a14:hiddenFill xmlns:a14="http://schemas.microsoft.com/office/drawing/2010/main">
                <a:solidFill>
                  <a:srgbClr val="FF9900">
                    <a:alpha val="10196"/>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indent="-342900">
              <a:spcBef>
                <a:spcPct val="50000"/>
              </a:spcBef>
              <a:tabLst>
                <a:tab pos="792163" algn="l"/>
              </a:tabLst>
            </a:pPr>
            <a:r>
              <a:rPr lang="cy-GB" altLang="en-US" sz="1800" b="1" dirty="0">
                <a:solidFill>
                  <a:srgbClr val="FF0000"/>
                </a:solidFill>
                <a:latin typeface="Comic Sans MS" panose="030F0902030302020204" pitchFamily="66" charset="0"/>
              </a:rPr>
              <a:t>Fixer l’amplitude </a:t>
            </a:r>
            <a:r>
              <a:rPr lang="cy-GB" altLang="en-US" sz="1800" dirty="0">
                <a:latin typeface="Comic Sans MS" panose="030F0902030302020204" pitchFamily="66" charset="0"/>
              </a:rPr>
              <a:t>de la réponse obtenue par le second choc (40% du max)</a:t>
            </a:r>
          </a:p>
          <a:p>
            <a:pPr marL="342900" indent="-342900">
              <a:spcBef>
                <a:spcPct val="50000"/>
              </a:spcBef>
              <a:tabLst>
                <a:tab pos="792163" algn="l"/>
              </a:tabLst>
            </a:pPr>
            <a:r>
              <a:rPr lang="cy-GB" altLang="en-US" sz="1800" dirty="0">
                <a:latin typeface="Comic Sans MS" panose="030F0902030302020204" pitchFamily="66" charset="0"/>
              </a:rPr>
              <a:t>Etudier les modifications de l’intensité du second choc pour obtenir cette amplitude</a:t>
            </a:r>
          </a:p>
        </p:txBody>
      </p:sp>
      <p:cxnSp>
        <p:nvCxnSpPr>
          <p:cNvPr id="41" name="Connecteur droit avec flèche 40">
            <a:extLst>
              <a:ext uri="{FF2B5EF4-FFF2-40B4-BE49-F238E27FC236}">
                <a16:creationId xmlns:a16="http://schemas.microsoft.com/office/drawing/2014/main" id="{D8C3D455-AFD6-AA97-1C23-F3BB87CC1C6B}"/>
              </a:ext>
            </a:extLst>
          </p:cNvPr>
          <p:cNvCxnSpPr>
            <a:cxnSpLocks/>
          </p:cNvCxnSpPr>
          <p:nvPr/>
        </p:nvCxnSpPr>
        <p:spPr>
          <a:xfrm flipV="1">
            <a:off x="805077" y="2555809"/>
            <a:ext cx="0" cy="1836964"/>
          </a:xfrm>
          <a:prstGeom prst="straightConnector1">
            <a:avLst/>
          </a:prstGeom>
          <a:ln w="22225">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44" name="ZoneTexte 43">
            <a:extLst>
              <a:ext uri="{FF2B5EF4-FFF2-40B4-BE49-F238E27FC236}">
                <a16:creationId xmlns:a16="http://schemas.microsoft.com/office/drawing/2014/main" id="{96A51991-752F-22DF-5999-EAC34C871FE6}"/>
              </a:ext>
            </a:extLst>
          </p:cNvPr>
          <p:cNvSpPr txBox="1"/>
          <p:nvPr/>
        </p:nvSpPr>
        <p:spPr>
          <a:xfrm>
            <a:off x="-15551" y="2439839"/>
            <a:ext cx="819158" cy="646331"/>
          </a:xfrm>
          <a:prstGeom prst="rect">
            <a:avLst/>
          </a:prstGeom>
          <a:noFill/>
        </p:spPr>
        <p:txBody>
          <a:bodyPr wrap="square">
            <a:spAutoFit/>
          </a:bodyPr>
          <a:lstStyle/>
          <a:p>
            <a:pPr algn="ctr"/>
            <a:r>
              <a:rPr lang="cy-GB" altLang="en-US" b="1" dirty="0">
                <a:solidFill>
                  <a:srgbClr val="FF0000"/>
                </a:solidFill>
                <a:latin typeface="ComicSansMS" panose="030F0702030302020204" pitchFamily="66" charset="0"/>
              </a:rPr>
              <a:t>I</a:t>
            </a:r>
          </a:p>
          <a:p>
            <a:pPr algn="ctr"/>
            <a:r>
              <a:rPr lang="cy-GB" b="1" dirty="0">
                <a:solidFill>
                  <a:srgbClr val="FF0000"/>
                </a:solidFill>
                <a:latin typeface="ComicSansMS" panose="030F0702030302020204" pitchFamily="66" charset="0"/>
              </a:rPr>
              <a:t>(mA)</a:t>
            </a:r>
            <a:endParaRPr lang="fr-FR" b="1" dirty="0">
              <a:solidFill>
                <a:srgbClr val="FF0000"/>
              </a:solidFill>
              <a:latin typeface="ComicSansMS" panose="030F0702030302020204" pitchFamily="66" charset="0"/>
            </a:endParaRPr>
          </a:p>
        </p:txBody>
      </p:sp>
      <p:cxnSp>
        <p:nvCxnSpPr>
          <p:cNvPr id="46" name="Connecteur droit 45">
            <a:extLst>
              <a:ext uri="{FF2B5EF4-FFF2-40B4-BE49-F238E27FC236}">
                <a16:creationId xmlns:a16="http://schemas.microsoft.com/office/drawing/2014/main" id="{7C84E932-A6EE-5EB4-3733-8792171F5FF3}"/>
              </a:ext>
            </a:extLst>
          </p:cNvPr>
          <p:cNvCxnSpPr>
            <a:cxnSpLocks/>
          </p:cNvCxnSpPr>
          <p:nvPr/>
        </p:nvCxnSpPr>
        <p:spPr>
          <a:xfrm>
            <a:off x="1297570" y="3261360"/>
            <a:ext cx="455591"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Connecteur droit 46">
            <a:extLst>
              <a:ext uri="{FF2B5EF4-FFF2-40B4-BE49-F238E27FC236}">
                <a16:creationId xmlns:a16="http://schemas.microsoft.com/office/drawing/2014/main" id="{D7DB617E-050A-69A9-9282-89009B70A10D}"/>
              </a:ext>
            </a:extLst>
          </p:cNvPr>
          <p:cNvCxnSpPr>
            <a:cxnSpLocks/>
          </p:cNvCxnSpPr>
          <p:nvPr/>
        </p:nvCxnSpPr>
        <p:spPr>
          <a:xfrm>
            <a:off x="1753161" y="3261360"/>
            <a:ext cx="0" cy="798576"/>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Connecteur droit 48">
            <a:extLst>
              <a:ext uri="{FF2B5EF4-FFF2-40B4-BE49-F238E27FC236}">
                <a16:creationId xmlns:a16="http://schemas.microsoft.com/office/drawing/2014/main" id="{154FFB6E-86D7-BB30-4923-B1B040FE2B2F}"/>
              </a:ext>
            </a:extLst>
          </p:cNvPr>
          <p:cNvCxnSpPr>
            <a:cxnSpLocks/>
          </p:cNvCxnSpPr>
          <p:nvPr/>
        </p:nvCxnSpPr>
        <p:spPr>
          <a:xfrm>
            <a:off x="1753161" y="4059936"/>
            <a:ext cx="246964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Connecteur droit 50">
            <a:extLst>
              <a:ext uri="{FF2B5EF4-FFF2-40B4-BE49-F238E27FC236}">
                <a16:creationId xmlns:a16="http://schemas.microsoft.com/office/drawing/2014/main" id="{4C02B5D1-779F-549B-55FB-31845E1E0912}"/>
              </a:ext>
            </a:extLst>
          </p:cNvPr>
          <p:cNvCxnSpPr>
            <a:cxnSpLocks/>
          </p:cNvCxnSpPr>
          <p:nvPr/>
        </p:nvCxnSpPr>
        <p:spPr>
          <a:xfrm>
            <a:off x="1297570" y="2670048"/>
            <a:ext cx="0" cy="59131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Connecteur droit 52">
            <a:extLst>
              <a:ext uri="{FF2B5EF4-FFF2-40B4-BE49-F238E27FC236}">
                <a16:creationId xmlns:a16="http://schemas.microsoft.com/office/drawing/2014/main" id="{61E433DE-C9F8-BEED-A89D-74DB7088B175}"/>
              </a:ext>
            </a:extLst>
          </p:cNvPr>
          <p:cNvCxnSpPr>
            <a:cxnSpLocks/>
          </p:cNvCxnSpPr>
          <p:nvPr/>
        </p:nvCxnSpPr>
        <p:spPr>
          <a:xfrm>
            <a:off x="4222801" y="3261360"/>
            <a:ext cx="0" cy="798576"/>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Connecteur droit 54">
            <a:extLst>
              <a:ext uri="{FF2B5EF4-FFF2-40B4-BE49-F238E27FC236}">
                <a16:creationId xmlns:a16="http://schemas.microsoft.com/office/drawing/2014/main" id="{DFEB6329-16B1-7015-4F85-C9731A4FCAEE}"/>
              </a:ext>
            </a:extLst>
          </p:cNvPr>
          <p:cNvCxnSpPr>
            <a:cxnSpLocks/>
          </p:cNvCxnSpPr>
          <p:nvPr/>
        </p:nvCxnSpPr>
        <p:spPr>
          <a:xfrm>
            <a:off x="4222801" y="3261360"/>
            <a:ext cx="3510429"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7" name="Connecteur droit 56">
            <a:extLst>
              <a:ext uri="{FF2B5EF4-FFF2-40B4-BE49-F238E27FC236}">
                <a16:creationId xmlns:a16="http://schemas.microsoft.com/office/drawing/2014/main" id="{99E41A53-DB16-A7D5-CC30-D635BEE8AD52}"/>
              </a:ext>
            </a:extLst>
          </p:cNvPr>
          <p:cNvCxnSpPr>
            <a:cxnSpLocks/>
          </p:cNvCxnSpPr>
          <p:nvPr/>
        </p:nvCxnSpPr>
        <p:spPr>
          <a:xfrm>
            <a:off x="7734700" y="3261360"/>
            <a:ext cx="0" cy="34544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9" name="Connecteur droit 58">
            <a:extLst>
              <a:ext uri="{FF2B5EF4-FFF2-40B4-BE49-F238E27FC236}">
                <a16:creationId xmlns:a16="http://schemas.microsoft.com/office/drawing/2014/main" id="{4B19FFA1-9895-CF24-2112-22ED95C49BFD}"/>
              </a:ext>
            </a:extLst>
          </p:cNvPr>
          <p:cNvCxnSpPr>
            <a:cxnSpLocks/>
          </p:cNvCxnSpPr>
          <p:nvPr/>
        </p:nvCxnSpPr>
        <p:spPr>
          <a:xfrm>
            <a:off x="7733230" y="3606800"/>
            <a:ext cx="115207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77" name="Rectangle 76">
            <a:extLst>
              <a:ext uri="{FF2B5EF4-FFF2-40B4-BE49-F238E27FC236}">
                <a16:creationId xmlns:a16="http://schemas.microsoft.com/office/drawing/2014/main" id="{EA36564B-2C8F-A3E8-79EB-B7BD70C22384}"/>
              </a:ext>
            </a:extLst>
          </p:cNvPr>
          <p:cNvSpPr/>
          <p:nvPr/>
        </p:nvSpPr>
        <p:spPr>
          <a:xfrm>
            <a:off x="6362763" y="5582736"/>
            <a:ext cx="2426208" cy="90183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tx1"/>
                </a:solidFill>
              </a:rPr>
              <a:t>Deux options méthodologiques</a:t>
            </a:r>
          </a:p>
        </p:txBody>
      </p:sp>
    </p:spTree>
    <p:extLst>
      <p:ext uri="{BB962C8B-B14F-4D97-AF65-F5344CB8AC3E}">
        <p14:creationId xmlns:p14="http://schemas.microsoft.com/office/powerpoint/2010/main" val="21009973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9" name="Connecteur droit 68">
            <a:extLst>
              <a:ext uri="{FF2B5EF4-FFF2-40B4-BE49-F238E27FC236}">
                <a16:creationId xmlns:a16="http://schemas.microsoft.com/office/drawing/2014/main" id="{F262DEA7-3E39-403F-33F4-88094BA1CE4B}"/>
              </a:ext>
            </a:extLst>
          </p:cNvPr>
          <p:cNvCxnSpPr>
            <a:cxnSpLocks/>
          </p:cNvCxnSpPr>
          <p:nvPr/>
        </p:nvCxnSpPr>
        <p:spPr>
          <a:xfrm>
            <a:off x="805077" y="3581400"/>
            <a:ext cx="8080223" cy="2540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9">
            <a:extLst>
              <a:ext uri="{FF2B5EF4-FFF2-40B4-BE49-F238E27FC236}">
                <a16:creationId xmlns:a16="http://schemas.microsoft.com/office/drawing/2014/main" id="{8BCE0780-FEAF-38C9-7714-F0321B37E9A5}"/>
              </a:ext>
            </a:extLst>
          </p:cNvPr>
          <p:cNvSpPr txBox="1"/>
          <p:nvPr/>
        </p:nvSpPr>
        <p:spPr>
          <a:xfrm>
            <a:off x="2834507" y="1262698"/>
            <a:ext cx="11908929" cy="1293111"/>
          </a:xfrm>
          <a:prstGeom prst="rect">
            <a:avLst/>
          </a:prstGeom>
        </p:spPr>
        <p:txBody>
          <a:bodyPr lIns="0" tIns="0" rIns="0" bIns="0" rtlCol="0" anchor="t">
            <a:spAutoFit/>
          </a:bodyPr>
          <a:lstStyle/>
          <a:p>
            <a:pPr algn="ctr">
              <a:lnSpc>
                <a:spcPts val="12599"/>
              </a:lnSpc>
            </a:pPr>
            <a:endParaRPr lang="fr-FR" sz="2400"/>
          </a:p>
        </p:txBody>
      </p:sp>
      <p:sp>
        <p:nvSpPr>
          <p:cNvPr id="4" name="TextBox 7">
            <a:extLst>
              <a:ext uri="{FF2B5EF4-FFF2-40B4-BE49-F238E27FC236}">
                <a16:creationId xmlns:a16="http://schemas.microsoft.com/office/drawing/2014/main" id="{B2B6099C-08D3-DABB-D404-5319D9A03172}"/>
              </a:ext>
            </a:extLst>
          </p:cNvPr>
          <p:cNvSpPr txBox="1"/>
          <p:nvPr/>
        </p:nvSpPr>
        <p:spPr>
          <a:xfrm>
            <a:off x="0" y="129529"/>
            <a:ext cx="9074121" cy="1477328"/>
          </a:xfrm>
          <a:prstGeom prst="rect">
            <a:avLst/>
          </a:prstGeom>
        </p:spPr>
        <p:txBody>
          <a:bodyPr wrap="square" lIns="0" tIns="0" rIns="0" bIns="0" rtlCol="0" anchor="t">
            <a:spAutoFit/>
          </a:bodyPr>
          <a:lstStyle/>
          <a:p>
            <a:pPr algn="ctr"/>
            <a:r>
              <a:rPr lang="fr-FR" sz="3200" dirty="0">
                <a:solidFill>
                  <a:srgbClr val="3333CC"/>
                </a:solidFill>
                <a:latin typeface="ComicSansMS" panose="030F0702030302020204" pitchFamily="66" charset="0"/>
              </a:rPr>
              <a:t>2. Cycle de récupération de l’excitabilité</a:t>
            </a:r>
            <a:br>
              <a:rPr lang="fr-FR" sz="3200" dirty="0">
                <a:solidFill>
                  <a:srgbClr val="3333CC"/>
                </a:solidFill>
                <a:latin typeface="ComicSansMS" panose="030F0702030302020204" pitchFamily="66" charset="0"/>
              </a:rPr>
            </a:br>
            <a:r>
              <a:rPr lang="fr-FR" sz="3200" dirty="0">
                <a:solidFill>
                  <a:srgbClr val="3333CC"/>
                </a:solidFill>
                <a:latin typeface="ComicSansMS" panose="030F0702030302020204" pitchFamily="66" charset="0"/>
              </a:rPr>
              <a:t>technique des doubles-chocs</a:t>
            </a:r>
          </a:p>
          <a:p>
            <a:pPr algn="ctr"/>
            <a:endParaRPr lang="fr-FR" sz="3200" dirty="0">
              <a:solidFill>
                <a:srgbClr val="3333CC"/>
              </a:solidFill>
              <a:latin typeface="ComicSansMS" panose="030F0702030302020204" pitchFamily="66" charset="0"/>
            </a:endParaRPr>
          </a:p>
        </p:txBody>
      </p:sp>
      <p:sp>
        <p:nvSpPr>
          <p:cNvPr id="7" name="Rectangle 6">
            <a:extLst>
              <a:ext uri="{FF2B5EF4-FFF2-40B4-BE49-F238E27FC236}">
                <a16:creationId xmlns:a16="http://schemas.microsoft.com/office/drawing/2014/main" id="{8B614A72-90B9-AB6B-8D8F-953D9372B314}"/>
              </a:ext>
            </a:extLst>
          </p:cNvPr>
          <p:cNvSpPr/>
          <p:nvPr/>
        </p:nvSpPr>
        <p:spPr>
          <a:xfrm>
            <a:off x="780681" y="4633605"/>
            <a:ext cx="8062452" cy="20647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9" name="Groupe 8">
            <a:extLst>
              <a:ext uri="{FF2B5EF4-FFF2-40B4-BE49-F238E27FC236}">
                <a16:creationId xmlns:a16="http://schemas.microsoft.com/office/drawing/2014/main" id="{BC74854D-757B-92CC-BEE9-A87A95670087}"/>
              </a:ext>
            </a:extLst>
          </p:cNvPr>
          <p:cNvGrpSpPr/>
          <p:nvPr/>
        </p:nvGrpSpPr>
        <p:grpSpPr>
          <a:xfrm flipH="1" flipV="1">
            <a:off x="787862" y="4625823"/>
            <a:ext cx="6945368" cy="222042"/>
            <a:chOff x="2090481" y="3090503"/>
            <a:chExt cx="6945368" cy="208219"/>
          </a:xfrm>
        </p:grpSpPr>
        <p:sp>
          <p:nvSpPr>
            <p:cNvPr id="10" name="Rectangle 9">
              <a:extLst>
                <a:ext uri="{FF2B5EF4-FFF2-40B4-BE49-F238E27FC236}">
                  <a16:creationId xmlns:a16="http://schemas.microsoft.com/office/drawing/2014/main" id="{5B955704-62D5-957D-12BB-33CC7CFF436F}"/>
                </a:ext>
              </a:extLst>
            </p:cNvPr>
            <p:cNvSpPr/>
            <p:nvPr/>
          </p:nvSpPr>
          <p:spPr>
            <a:xfrm>
              <a:off x="8554068" y="3092244"/>
              <a:ext cx="481781" cy="20647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D68FB54C-DAA8-6A02-DEAD-00B6630738CC}"/>
                </a:ext>
              </a:extLst>
            </p:cNvPr>
            <p:cNvSpPr/>
            <p:nvPr/>
          </p:nvSpPr>
          <p:spPr>
            <a:xfrm>
              <a:off x="8070550" y="3090503"/>
              <a:ext cx="481781" cy="20647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C546EAEF-F38A-465D-16F2-30E101E4F4D4}"/>
                </a:ext>
              </a:extLst>
            </p:cNvPr>
            <p:cNvSpPr/>
            <p:nvPr/>
          </p:nvSpPr>
          <p:spPr>
            <a:xfrm>
              <a:off x="5600910" y="3090504"/>
              <a:ext cx="2467904" cy="2064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32271BC7-034B-92DA-3833-25C5495352A8}"/>
                </a:ext>
              </a:extLst>
            </p:cNvPr>
            <p:cNvSpPr/>
            <p:nvPr/>
          </p:nvSpPr>
          <p:spPr>
            <a:xfrm>
              <a:off x="2090481" y="3090504"/>
              <a:ext cx="3510116" cy="20647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cxnSp>
        <p:nvCxnSpPr>
          <p:cNvPr id="21" name="Connecteur droit avec flèche 20">
            <a:extLst>
              <a:ext uri="{FF2B5EF4-FFF2-40B4-BE49-F238E27FC236}">
                <a16:creationId xmlns:a16="http://schemas.microsoft.com/office/drawing/2014/main" id="{BC489B1F-4E64-33D3-EE82-6007A8854387}"/>
              </a:ext>
            </a:extLst>
          </p:cNvPr>
          <p:cNvCxnSpPr>
            <a:cxnSpLocks/>
          </p:cNvCxnSpPr>
          <p:nvPr/>
        </p:nvCxnSpPr>
        <p:spPr>
          <a:xfrm>
            <a:off x="796556" y="4392773"/>
            <a:ext cx="7469953" cy="0"/>
          </a:xfrm>
          <a:prstGeom prst="straightConnector1">
            <a:avLst/>
          </a:prstGeom>
          <a:ln w="22225">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5" name="ZoneTexte 34">
            <a:extLst>
              <a:ext uri="{FF2B5EF4-FFF2-40B4-BE49-F238E27FC236}">
                <a16:creationId xmlns:a16="http://schemas.microsoft.com/office/drawing/2014/main" id="{6D05137D-F485-B7F4-D442-E7B0F1323E57}"/>
              </a:ext>
            </a:extLst>
          </p:cNvPr>
          <p:cNvSpPr txBox="1"/>
          <p:nvPr/>
        </p:nvSpPr>
        <p:spPr>
          <a:xfrm rot="18034156">
            <a:off x="-293644" y="5589686"/>
            <a:ext cx="2048524" cy="523220"/>
          </a:xfrm>
          <a:prstGeom prst="rect">
            <a:avLst/>
          </a:prstGeom>
          <a:noFill/>
        </p:spPr>
        <p:txBody>
          <a:bodyPr wrap="square">
            <a:spAutoFit/>
          </a:bodyPr>
          <a:lstStyle/>
          <a:p>
            <a:r>
              <a:rPr lang="fr-FR" sz="1400" dirty="0">
                <a:solidFill>
                  <a:srgbClr val="3333CC"/>
                </a:solidFill>
                <a:latin typeface="ComicSansMS" panose="030F0702030302020204" pitchFamily="66" charset="0"/>
              </a:rPr>
              <a:t>Période </a:t>
            </a:r>
            <a:r>
              <a:rPr lang="fr-FR" sz="1400" b="1" dirty="0">
                <a:solidFill>
                  <a:srgbClr val="FF0000"/>
                </a:solidFill>
                <a:latin typeface="ComicSansMS" panose="030F0702030302020204" pitchFamily="66" charset="0"/>
              </a:rPr>
              <a:t>réfractaire</a:t>
            </a:r>
            <a:r>
              <a:rPr lang="fr-FR" sz="1400" dirty="0">
                <a:solidFill>
                  <a:srgbClr val="FF0000"/>
                </a:solidFill>
                <a:latin typeface="ComicSansMS" panose="030F0702030302020204" pitchFamily="66" charset="0"/>
              </a:rPr>
              <a:t> </a:t>
            </a:r>
            <a:r>
              <a:rPr lang="fr-FR" sz="1400" b="1" dirty="0">
                <a:solidFill>
                  <a:srgbClr val="FF0000"/>
                </a:solidFill>
                <a:latin typeface="ComicSansMS" panose="030F0702030302020204" pitchFamily="66" charset="0"/>
              </a:rPr>
              <a:t>absolue</a:t>
            </a:r>
            <a:endParaRPr lang="fr-FR" sz="1400" b="1" dirty="0">
              <a:solidFill>
                <a:srgbClr val="FF0000"/>
              </a:solidFill>
            </a:endParaRPr>
          </a:p>
        </p:txBody>
      </p:sp>
      <p:sp>
        <p:nvSpPr>
          <p:cNvPr id="36" name="ZoneTexte 35">
            <a:extLst>
              <a:ext uri="{FF2B5EF4-FFF2-40B4-BE49-F238E27FC236}">
                <a16:creationId xmlns:a16="http://schemas.microsoft.com/office/drawing/2014/main" id="{C13DF4F8-D819-8F88-3136-4FF849A28FAC}"/>
              </a:ext>
            </a:extLst>
          </p:cNvPr>
          <p:cNvSpPr txBox="1"/>
          <p:nvPr/>
        </p:nvSpPr>
        <p:spPr>
          <a:xfrm rot="18002467">
            <a:off x="319357" y="5636742"/>
            <a:ext cx="1956427" cy="523220"/>
          </a:xfrm>
          <a:prstGeom prst="rect">
            <a:avLst/>
          </a:prstGeom>
          <a:noFill/>
        </p:spPr>
        <p:txBody>
          <a:bodyPr wrap="square">
            <a:spAutoFit/>
          </a:bodyPr>
          <a:lstStyle/>
          <a:p>
            <a:r>
              <a:rPr lang="fr-FR" sz="1400" dirty="0">
                <a:solidFill>
                  <a:srgbClr val="3333CC"/>
                </a:solidFill>
                <a:latin typeface="ComicSansMS" panose="030F0702030302020204" pitchFamily="66" charset="0"/>
              </a:rPr>
              <a:t>Période </a:t>
            </a:r>
            <a:r>
              <a:rPr lang="fr-FR" sz="1400" b="1" dirty="0">
                <a:solidFill>
                  <a:srgbClr val="FF0000"/>
                </a:solidFill>
                <a:latin typeface="ComicSansMS" panose="030F0702030302020204" pitchFamily="66" charset="0"/>
              </a:rPr>
              <a:t>réfractaire</a:t>
            </a:r>
            <a:r>
              <a:rPr lang="fr-FR" sz="1400" dirty="0">
                <a:solidFill>
                  <a:srgbClr val="3333CC"/>
                </a:solidFill>
                <a:latin typeface="ComicSansMS" panose="030F0702030302020204" pitchFamily="66" charset="0"/>
              </a:rPr>
              <a:t> </a:t>
            </a:r>
            <a:r>
              <a:rPr lang="fr-FR" sz="1400" b="1" dirty="0">
                <a:solidFill>
                  <a:srgbClr val="FF0000"/>
                </a:solidFill>
                <a:latin typeface="ComicSansMS" panose="030F0702030302020204" pitchFamily="66" charset="0"/>
              </a:rPr>
              <a:t>relative</a:t>
            </a:r>
            <a:endParaRPr lang="fr-FR" sz="1400" b="1" dirty="0">
              <a:solidFill>
                <a:srgbClr val="FF0000"/>
              </a:solidFill>
            </a:endParaRPr>
          </a:p>
        </p:txBody>
      </p:sp>
      <p:sp>
        <p:nvSpPr>
          <p:cNvPr id="37" name="ZoneTexte 36">
            <a:extLst>
              <a:ext uri="{FF2B5EF4-FFF2-40B4-BE49-F238E27FC236}">
                <a16:creationId xmlns:a16="http://schemas.microsoft.com/office/drawing/2014/main" id="{FAA8095F-A973-D7C2-DBA4-9873305F81D0}"/>
              </a:ext>
            </a:extLst>
          </p:cNvPr>
          <p:cNvSpPr txBox="1"/>
          <p:nvPr/>
        </p:nvSpPr>
        <p:spPr>
          <a:xfrm rot="18003064">
            <a:off x="1757971" y="5611869"/>
            <a:ext cx="2051227" cy="523220"/>
          </a:xfrm>
          <a:prstGeom prst="rect">
            <a:avLst/>
          </a:prstGeom>
          <a:noFill/>
        </p:spPr>
        <p:txBody>
          <a:bodyPr wrap="square">
            <a:spAutoFit/>
          </a:bodyPr>
          <a:lstStyle/>
          <a:p>
            <a:r>
              <a:rPr lang="fr-FR" sz="1400" dirty="0">
                <a:solidFill>
                  <a:srgbClr val="3333CC"/>
                </a:solidFill>
                <a:latin typeface="ComicSansMS" panose="030F0702030302020204" pitchFamily="66" charset="0"/>
              </a:rPr>
              <a:t>Période </a:t>
            </a:r>
            <a:r>
              <a:rPr lang="fr-FR" sz="1400" b="1" dirty="0">
                <a:solidFill>
                  <a:srgbClr val="FF0000"/>
                </a:solidFill>
                <a:latin typeface="ComicSansMS" panose="030F0702030302020204" pitchFamily="66" charset="0"/>
              </a:rPr>
              <a:t>supernormale</a:t>
            </a:r>
            <a:r>
              <a:rPr lang="fr-FR" sz="1400" dirty="0">
                <a:solidFill>
                  <a:srgbClr val="3333CC"/>
                </a:solidFill>
                <a:latin typeface="ComicSansMS" panose="030F0702030302020204" pitchFamily="66" charset="0"/>
              </a:rPr>
              <a:t> précoce</a:t>
            </a:r>
            <a:endParaRPr lang="fr-FR" sz="1400" dirty="0"/>
          </a:p>
        </p:txBody>
      </p:sp>
      <p:sp>
        <p:nvSpPr>
          <p:cNvPr id="39" name="ZoneTexte 38">
            <a:extLst>
              <a:ext uri="{FF2B5EF4-FFF2-40B4-BE49-F238E27FC236}">
                <a16:creationId xmlns:a16="http://schemas.microsoft.com/office/drawing/2014/main" id="{F837703E-FE5D-557C-CA3E-D1815B7C41E9}"/>
              </a:ext>
            </a:extLst>
          </p:cNvPr>
          <p:cNvSpPr txBox="1"/>
          <p:nvPr/>
        </p:nvSpPr>
        <p:spPr>
          <a:xfrm rot="18030589">
            <a:off x="3585511" y="5630656"/>
            <a:ext cx="2051227" cy="523220"/>
          </a:xfrm>
          <a:prstGeom prst="rect">
            <a:avLst/>
          </a:prstGeom>
          <a:noFill/>
        </p:spPr>
        <p:txBody>
          <a:bodyPr wrap="square">
            <a:spAutoFit/>
          </a:bodyPr>
          <a:lstStyle/>
          <a:p>
            <a:r>
              <a:rPr lang="fr-FR" sz="1400" dirty="0">
                <a:solidFill>
                  <a:srgbClr val="3333CC"/>
                </a:solidFill>
                <a:latin typeface="ComicSansMS" panose="030F0702030302020204" pitchFamily="66" charset="0"/>
              </a:rPr>
              <a:t>Période </a:t>
            </a:r>
            <a:r>
              <a:rPr lang="fr-FR" sz="1400" b="1" dirty="0">
                <a:solidFill>
                  <a:srgbClr val="FF0000"/>
                </a:solidFill>
                <a:latin typeface="ComicSansMS" panose="030F0702030302020204" pitchFamily="66" charset="0"/>
              </a:rPr>
              <a:t>sous-normale </a:t>
            </a:r>
            <a:r>
              <a:rPr lang="fr-FR" sz="1400" dirty="0">
                <a:solidFill>
                  <a:srgbClr val="3333CC"/>
                </a:solidFill>
                <a:latin typeface="ComicSansMS" panose="030F0702030302020204" pitchFamily="66" charset="0"/>
              </a:rPr>
              <a:t>tardive</a:t>
            </a:r>
            <a:endParaRPr lang="fr-FR" sz="1400" dirty="0"/>
          </a:p>
        </p:txBody>
      </p:sp>
      <p:sp>
        <p:nvSpPr>
          <p:cNvPr id="40" name="Text Box 5">
            <a:extLst>
              <a:ext uri="{FF2B5EF4-FFF2-40B4-BE49-F238E27FC236}">
                <a16:creationId xmlns:a16="http://schemas.microsoft.com/office/drawing/2014/main" id="{BB81F3EB-A960-1428-6F1C-A1863D1AB74B}"/>
              </a:ext>
            </a:extLst>
          </p:cNvPr>
          <p:cNvSpPr txBox="1">
            <a:spLocks noChangeArrowheads="1"/>
          </p:cNvSpPr>
          <p:nvPr/>
        </p:nvSpPr>
        <p:spPr bwMode="auto">
          <a:xfrm>
            <a:off x="659467" y="1331843"/>
            <a:ext cx="8414654" cy="784830"/>
          </a:xfrm>
          <a:prstGeom prst="rect">
            <a:avLst/>
          </a:prstGeom>
          <a:noFill/>
          <a:ln>
            <a:noFill/>
          </a:ln>
          <a:effectLst/>
          <a:extLst>
            <a:ext uri="{909E8E84-426E-40DD-AFC4-6F175D3DCCD1}">
              <a14:hiddenFill xmlns:a14="http://schemas.microsoft.com/office/drawing/2010/main">
                <a:solidFill>
                  <a:srgbClr val="FF9900">
                    <a:alpha val="10196"/>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indent="-342900">
              <a:spcBef>
                <a:spcPct val="50000"/>
              </a:spcBef>
              <a:tabLst>
                <a:tab pos="792163" algn="l"/>
              </a:tabLst>
            </a:pPr>
            <a:r>
              <a:rPr lang="cy-GB" altLang="en-US" sz="1800" b="1" dirty="0">
                <a:solidFill>
                  <a:srgbClr val="FF0000"/>
                </a:solidFill>
                <a:latin typeface="Comic Sans MS" panose="030F0902030302020204" pitchFamily="66" charset="0"/>
              </a:rPr>
              <a:t>Fixer l’intensité </a:t>
            </a:r>
            <a:r>
              <a:rPr lang="cy-GB" altLang="en-US" sz="1800" dirty="0">
                <a:latin typeface="Comic Sans MS" panose="030F0902030302020204" pitchFamily="66" charset="0"/>
              </a:rPr>
              <a:t>du second choc (i40)</a:t>
            </a:r>
          </a:p>
          <a:p>
            <a:pPr marL="342900" indent="-342900">
              <a:spcBef>
                <a:spcPct val="50000"/>
              </a:spcBef>
              <a:tabLst>
                <a:tab pos="792163" algn="l"/>
              </a:tabLst>
            </a:pPr>
            <a:r>
              <a:rPr lang="cy-GB" altLang="en-US" sz="1800" dirty="0">
                <a:latin typeface="Comic Sans MS" panose="030F0902030302020204" pitchFamily="66" charset="0"/>
              </a:rPr>
              <a:t>Etudier les modifications de l’ampitude du PAGM pour cette intensité</a:t>
            </a:r>
          </a:p>
        </p:txBody>
      </p:sp>
      <p:cxnSp>
        <p:nvCxnSpPr>
          <p:cNvPr id="41" name="Connecteur droit avec flèche 40">
            <a:extLst>
              <a:ext uri="{FF2B5EF4-FFF2-40B4-BE49-F238E27FC236}">
                <a16:creationId xmlns:a16="http://schemas.microsoft.com/office/drawing/2014/main" id="{D8C3D455-AFD6-AA97-1C23-F3BB87CC1C6B}"/>
              </a:ext>
            </a:extLst>
          </p:cNvPr>
          <p:cNvCxnSpPr>
            <a:cxnSpLocks/>
          </p:cNvCxnSpPr>
          <p:nvPr/>
        </p:nvCxnSpPr>
        <p:spPr>
          <a:xfrm flipV="1">
            <a:off x="805077" y="2555809"/>
            <a:ext cx="0" cy="1836964"/>
          </a:xfrm>
          <a:prstGeom prst="straightConnector1">
            <a:avLst/>
          </a:prstGeom>
          <a:ln w="22225">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44" name="ZoneTexte 43">
            <a:extLst>
              <a:ext uri="{FF2B5EF4-FFF2-40B4-BE49-F238E27FC236}">
                <a16:creationId xmlns:a16="http://schemas.microsoft.com/office/drawing/2014/main" id="{96A51991-752F-22DF-5999-EAC34C871FE6}"/>
              </a:ext>
            </a:extLst>
          </p:cNvPr>
          <p:cNvSpPr txBox="1"/>
          <p:nvPr/>
        </p:nvSpPr>
        <p:spPr>
          <a:xfrm>
            <a:off x="32521" y="2439839"/>
            <a:ext cx="698098" cy="646331"/>
          </a:xfrm>
          <a:prstGeom prst="rect">
            <a:avLst/>
          </a:prstGeom>
          <a:noFill/>
        </p:spPr>
        <p:txBody>
          <a:bodyPr wrap="square">
            <a:spAutoFit/>
          </a:bodyPr>
          <a:lstStyle/>
          <a:p>
            <a:r>
              <a:rPr lang="cy-GB" altLang="en-US" b="1" dirty="0">
                <a:solidFill>
                  <a:srgbClr val="FF0000"/>
                </a:solidFill>
                <a:latin typeface="ComicSansMS" panose="030F0702030302020204" pitchFamily="66" charset="0"/>
              </a:rPr>
              <a:t>Amp</a:t>
            </a:r>
            <a:br>
              <a:rPr lang="cy-GB" altLang="en-US" b="1" dirty="0">
                <a:solidFill>
                  <a:srgbClr val="FF0000"/>
                </a:solidFill>
                <a:latin typeface="ComicSansMS" panose="030F0702030302020204" pitchFamily="66" charset="0"/>
              </a:rPr>
            </a:br>
            <a:r>
              <a:rPr lang="cy-GB" altLang="en-US" b="1" dirty="0">
                <a:solidFill>
                  <a:srgbClr val="FF0000"/>
                </a:solidFill>
                <a:latin typeface="ComicSansMS" panose="030F0702030302020204" pitchFamily="66" charset="0"/>
              </a:rPr>
              <a:t>(mV)</a:t>
            </a:r>
            <a:endParaRPr lang="fr-FR" b="1" dirty="0">
              <a:solidFill>
                <a:srgbClr val="FF0000"/>
              </a:solidFill>
              <a:latin typeface="ComicSansMS" panose="030F0702030302020204" pitchFamily="66" charset="0"/>
            </a:endParaRPr>
          </a:p>
        </p:txBody>
      </p:sp>
      <p:cxnSp>
        <p:nvCxnSpPr>
          <p:cNvPr id="46" name="Connecteur droit 45">
            <a:extLst>
              <a:ext uri="{FF2B5EF4-FFF2-40B4-BE49-F238E27FC236}">
                <a16:creationId xmlns:a16="http://schemas.microsoft.com/office/drawing/2014/main" id="{7C84E932-A6EE-5EB4-3733-8792171F5FF3}"/>
              </a:ext>
            </a:extLst>
          </p:cNvPr>
          <p:cNvCxnSpPr>
            <a:cxnSpLocks/>
          </p:cNvCxnSpPr>
          <p:nvPr/>
        </p:nvCxnSpPr>
        <p:spPr>
          <a:xfrm>
            <a:off x="1269643" y="3901440"/>
            <a:ext cx="434939"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Connecteur droit 46">
            <a:extLst>
              <a:ext uri="{FF2B5EF4-FFF2-40B4-BE49-F238E27FC236}">
                <a16:creationId xmlns:a16="http://schemas.microsoft.com/office/drawing/2014/main" id="{D7DB617E-050A-69A9-9282-89009B70A10D}"/>
              </a:ext>
            </a:extLst>
          </p:cNvPr>
          <p:cNvCxnSpPr>
            <a:cxnSpLocks/>
          </p:cNvCxnSpPr>
          <p:nvPr/>
        </p:nvCxnSpPr>
        <p:spPr>
          <a:xfrm>
            <a:off x="1704582" y="3007360"/>
            <a:ext cx="0" cy="89408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Connecteur droit 48">
            <a:extLst>
              <a:ext uri="{FF2B5EF4-FFF2-40B4-BE49-F238E27FC236}">
                <a16:creationId xmlns:a16="http://schemas.microsoft.com/office/drawing/2014/main" id="{154FFB6E-86D7-BB30-4923-B1B040FE2B2F}"/>
              </a:ext>
            </a:extLst>
          </p:cNvPr>
          <p:cNvCxnSpPr>
            <a:cxnSpLocks/>
          </p:cNvCxnSpPr>
          <p:nvPr/>
        </p:nvCxnSpPr>
        <p:spPr>
          <a:xfrm>
            <a:off x="1690727" y="3007360"/>
            <a:ext cx="246964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Connecteur droit 50">
            <a:extLst>
              <a:ext uri="{FF2B5EF4-FFF2-40B4-BE49-F238E27FC236}">
                <a16:creationId xmlns:a16="http://schemas.microsoft.com/office/drawing/2014/main" id="{4C02B5D1-779F-549B-55FB-31845E1E0912}"/>
              </a:ext>
            </a:extLst>
          </p:cNvPr>
          <p:cNvCxnSpPr>
            <a:cxnSpLocks/>
          </p:cNvCxnSpPr>
          <p:nvPr/>
        </p:nvCxnSpPr>
        <p:spPr>
          <a:xfrm>
            <a:off x="1269643" y="3901440"/>
            <a:ext cx="0" cy="48063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Connecteur droit 52">
            <a:extLst>
              <a:ext uri="{FF2B5EF4-FFF2-40B4-BE49-F238E27FC236}">
                <a16:creationId xmlns:a16="http://schemas.microsoft.com/office/drawing/2014/main" id="{61E433DE-C9F8-BEED-A89D-74DB7088B175}"/>
              </a:ext>
            </a:extLst>
          </p:cNvPr>
          <p:cNvCxnSpPr>
            <a:cxnSpLocks/>
          </p:cNvCxnSpPr>
          <p:nvPr/>
        </p:nvCxnSpPr>
        <p:spPr>
          <a:xfrm>
            <a:off x="4157157" y="3007360"/>
            <a:ext cx="0" cy="89408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Connecteur droit 54">
            <a:extLst>
              <a:ext uri="{FF2B5EF4-FFF2-40B4-BE49-F238E27FC236}">
                <a16:creationId xmlns:a16="http://schemas.microsoft.com/office/drawing/2014/main" id="{DFEB6329-16B1-7015-4F85-C9731A4FCAEE}"/>
              </a:ext>
            </a:extLst>
          </p:cNvPr>
          <p:cNvCxnSpPr>
            <a:cxnSpLocks/>
          </p:cNvCxnSpPr>
          <p:nvPr/>
        </p:nvCxnSpPr>
        <p:spPr>
          <a:xfrm>
            <a:off x="4157157" y="3888259"/>
            <a:ext cx="3510429"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7" name="Connecteur droit 56">
            <a:extLst>
              <a:ext uri="{FF2B5EF4-FFF2-40B4-BE49-F238E27FC236}">
                <a16:creationId xmlns:a16="http://schemas.microsoft.com/office/drawing/2014/main" id="{99E41A53-DB16-A7D5-CC30-D635BEE8AD52}"/>
              </a:ext>
            </a:extLst>
          </p:cNvPr>
          <p:cNvCxnSpPr>
            <a:cxnSpLocks/>
          </p:cNvCxnSpPr>
          <p:nvPr/>
        </p:nvCxnSpPr>
        <p:spPr>
          <a:xfrm>
            <a:off x="7667586" y="3606800"/>
            <a:ext cx="0" cy="29464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9" name="Connecteur droit 58">
            <a:extLst>
              <a:ext uri="{FF2B5EF4-FFF2-40B4-BE49-F238E27FC236}">
                <a16:creationId xmlns:a16="http://schemas.microsoft.com/office/drawing/2014/main" id="{4B19FFA1-9895-CF24-2112-22ED95C49BFD}"/>
              </a:ext>
            </a:extLst>
          </p:cNvPr>
          <p:cNvCxnSpPr>
            <a:cxnSpLocks/>
          </p:cNvCxnSpPr>
          <p:nvPr/>
        </p:nvCxnSpPr>
        <p:spPr>
          <a:xfrm>
            <a:off x="7667586" y="3606800"/>
            <a:ext cx="115207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626C096E-B298-5EAA-AAE7-534755314A35}"/>
              </a:ext>
            </a:extLst>
          </p:cNvPr>
          <p:cNvSpPr/>
          <p:nvPr/>
        </p:nvSpPr>
        <p:spPr>
          <a:xfrm>
            <a:off x="6362763" y="5582736"/>
            <a:ext cx="2426208" cy="90183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tx1"/>
                </a:solidFill>
              </a:rPr>
              <a:t>Deux options méthodologiques</a:t>
            </a:r>
          </a:p>
        </p:txBody>
      </p:sp>
    </p:spTree>
    <p:extLst>
      <p:ext uri="{BB962C8B-B14F-4D97-AF65-F5344CB8AC3E}">
        <p14:creationId xmlns:p14="http://schemas.microsoft.com/office/powerpoint/2010/main" val="8207321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9">
            <a:extLst>
              <a:ext uri="{FF2B5EF4-FFF2-40B4-BE49-F238E27FC236}">
                <a16:creationId xmlns:a16="http://schemas.microsoft.com/office/drawing/2014/main" id="{8BCE0780-FEAF-38C9-7714-F0321B37E9A5}"/>
              </a:ext>
            </a:extLst>
          </p:cNvPr>
          <p:cNvSpPr txBox="1"/>
          <p:nvPr/>
        </p:nvSpPr>
        <p:spPr>
          <a:xfrm>
            <a:off x="2834507" y="1262698"/>
            <a:ext cx="11908929" cy="1293111"/>
          </a:xfrm>
          <a:prstGeom prst="rect">
            <a:avLst/>
          </a:prstGeom>
        </p:spPr>
        <p:txBody>
          <a:bodyPr lIns="0" tIns="0" rIns="0" bIns="0" rtlCol="0" anchor="t">
            <a:spAutoFit/>
          </a:bodyPr>
          <a:lstStyle/>
          <a:p>
            <a:pPr algn="ctr">
              <a:lnSpc>
                <a:spcPts val="12599"/>
              </a:lnSpc>
            </a:pPr>
            <a:endParaRPr lang="fr-FR" sz="2400"/>
          </a:p>
        </p:txBody>
      </p:sp>
      <p:sp>
        <p:nvSpPr>
          <p:cNvPr id="4" name="TextBox 7">
            <a:extLst>
              <a:ext uri="{FF2B5EF4-FFF2-40B4-BE49-F238E27FC236}">
                <a16:creationId xmlns:a16="http://schemas.microsoft.com/office/drawing/2014/main" id="{B2B6099C-08D3-DABB-D404-5319D9A03172}"/>
              </a:ext>
            </a:extLst>
          </p:cNvPr>
          <p:cNvSpPr txBox="1"/>
          <p:nvPr/>
        </p:nvSpPr>
        <p:spPr>
          <a:xfrm>
            <a:off x="0" y="129529"/>
            <a:ext cx="9074121" cy="1477328"/>
          </a:xfrm>
          <a:prstGeom prst="rect">
            <a:avLst/>
          </a:prstGeom>
        </p:spPr>
        <p:txBody>
          <a:bodyPr wrap="square" lIns="0" tIns="0" rIns="0" bIns="0" rtlCol="0" anchor="t">
            <a:spAutoFit/>
          </a:bodyPr>
          <a:lstStyle/>
          <a:p>
            <a:pPr algn="ctr"/>
            <a:r>
              <a:rPr lang="fr-FR" sz="3200" dirty="0">
                <a:solidFill>
                  <a:srgbClr val="3333CC"/>
                </a:solidFill>
                <a:latin typeface="ComicSansMS" panose="030F0702030302020204" pitchFamily="66" charset="0"/>
              </a:rPr>
              <a:t>2. Cycle de récupération de l’excitabilité</a:t>
            </a:r>
            <a:br>
              <a:rPr lang="fr-FR" sz="3200" dirty="0">
                <a:solidFill>
                  <a:srgbClr val="3333CC"/>
                </a:solidFill>
                <a:latin typeface="ComicSansMS" panose="030F0702030302020204" pitchFamily="66" charset="0"/>
              </a:rPr>
            </a:br>
            <a:r>
              <a:rPr lang="fr-FR" sz="3200" dirty="0">
                <a:solidFill>
                  <a:srgbClr val="3333CC"/>
                </a:solidFill>
                <a:latin typeface="ComicSansMS" panose="030F0702030302020204" pitchFamily="66" charset="0"/>
              </a:rPr>
              <a:t>- technique des doubles-chocs</a:t>
            </a:r>
          </a:p>
          <a:p>
            <a:pPr algn="ctr"/>
            <a:endParaRPr lang="fr-FR" sz="3200" dirty="0">
              <a:solidFill>
                <a:srgbClr val="3333CC"/>
              </a:solidFill>
              <a:latin typeface="ComicSansMS" panose="030F0702030302020204" pitchFamily="66" charset="0"/>
            </a:endParaRPr>
          </a:p>
        </p:txBody>
      </p:sp>
      <p:sp>
        <p:nvSpPr>
          <p:cNvPr id="7" name="Rectangle 6">
            <a:extLst>
              <a:ext uri="{FF2B5EF4-FFF2-40B4-BE49-F238E27FC236}">
                <a16:creationId xmlns:a16="http://schemas.microsoft.com/office/drawing/2014/main" id="{8B614A72-90B9-AB6B-8D8F-953D9372B314}"/>
              </a:ext>
            </a:extLst>
          </p:cNvPr>
          <p:cNvSpPr/>
          <p:nvPr/>
        </p:nvSpPr>
        <p:spPr>
          <a:xfrm>
            <a:off x="780681" y="4633605"/>
            <a:ext cx="8062452" cy="20647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9" name="Groupe 8">
            <a:extLst>
              <a:ext uri="{FF2B5EF4-FFF2-40B4-BE49-F238E27FC236}">
                <a16:creationId xmlns:a16="http://schemas.microsoft.com/office/drawing/2014/main" id="{BC74854D-757B-92CC-BEE9-A87A95670087}"/>
              </a:ext>
            </a:extLst>
          </p:cNvPr>
          <p:cNvGrpSpPr/>
          <p:nvPr/>
        </p:nvGrpSpPr>
        <p:grpSpPr>
          <a:xfrm flipH="1" flipV="1">
            <a:off x="787862" y="4625823"/>
            <a:ext cx="6945368" cy="222042"/>
            <a:chOff x="2090481" y="3090503"/>
            <a:chExt cx="6945368" cy="208219"/>
          </a:xfrm>
        </p:grpSpPr>
        <p:sp>
          <p:nvSpPr>
            <p:cNvPr id="10" name="Rectangle 9">
              <a:extLst>
                <a:ext uri="{FF2B5EF4-FFF2-40B4-BE49-F238E27FC236}">
                  <a16:creationId xmlns:a16="http://schemas.microsoft.com/office/drawing/2014/main" id="{5B955704-62D5-957D-12BB-33CC7CFF436F}"/>
                </a:ext>
              </a:extLst>
            </p:cNvPr>
            <p:cNvSpPr/>
            <p:nvPr/>
          </p:nvSpPr>
          <p:spPr>
            <a:xfrm>
              <a:off x="8554068" y="3092244"/>
              <a:ext cx="481781" cy="20647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D68FB54C-DAA8-6A02-DEAD-00B6630738CC}"/>
                </a:ext>
              </a:extLst>
            </p:cNvPr>
            <p:cNvSpPr/>
            <p:nvPr/>
          </p:nvSpPr>
          <p:spPr>
            <a:xfrm>
              <a:off x="8070550" y="3090503"/>
              <a:ext cx="481781" cy="20647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C546EAEF-F38A-465D-16F2-30E101E4F4D4}"/>
                </a:ext>
              </a:extLst>
            </p:cNvPr>
            <p:cNvSpPr/>
            <p:nvPr/>
          </p:nvSpPr>
          <p:spPr>
            <a:xfrm>
              <a:off x="5600910" y="3090504"/>
              <a:ext cx="2467904" cy="2064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32271BC7-034B-92DA-3833-25C5495352A8}"/>
                </a:ext>
              </a:extLst>
            </p:cNvPr>
            <p:cNvSpPr/>
            <p:nvPr/>
          </p:nvSpPr>
          <p:spPr>
            <a:xfrm>
              <a:off x="2090481" y="3090504"/>
              <a:ext cx="3510116" cy="206477"/>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5" name="ZoneTexte 34">
            <a:extLst>
              <a:ext uri="{FF2B5EF4-FFF2-40B4-BE49-F238E27FC236}">
                <a16:creationId xmlns:a16="http://schemas.microsoft.com/office/drawing/2014/main" id="{6D05137D-F485-B7F4-D442-E7B0F1323E57}"/>
              </a:ext>
            </a:extLst>
          </p:cNvPr>
          <p:cNvSpPr txBox="1"/>
          <p:nvPr/>
        </p:nvSpPr>
        <p:spPr>
          <a:xfrm rot="18034156">
            <a:off x="-293644" y="5589686"/>
            <a:ext cx="2048524" cy="523220"/>
          </a:xfrm>
          <a:prstGeom prst="rect">
            <a:avLst/>
          </a:prstGeom>
          <a:noFill/>
        </p:spPr>
        <p:txBody>
          <a:bodyPr wrap="square">
            <a:spAutoFit/>
          </a:bodyPr>
          <a:lstStyle/>
          <a:p>
            <a:r>
              <a:rPr lang="fr-FR" sz="1400" dirty="0">
                <a:solidFill>
                  <a:srgbClr val="3333CC"/>
                </a:solidFill>
                <a:latin typeface="ComicSansMS" panose="030F0702030302020204" pitchFamily="66" charset="0"/>
              </a:rPr>
              <a:t>Période </a:t>
            </a:r>
            <a:r>
              <a:rPr lang="fr-FR" sz="1400" b="1" dirty="0">
                <a:solidFill>
                  <a:srgbClr val="FF0000"/>
                </a:solidFill>
                <a:latin typeface="ComicSansMS" panose="030F0702030302020204" pitchFamily="66" charset="0"/>
              </a:rPr>
              <a:t>réfractaire</a:t>
            </a:r>
            <a:r>
              <a:rPr lang="fr-FR" sz="1400" dirty="0">
                <a:solidFill>
                  <a:srgbClr val="FF0000"/>
                </a:solidFill>
                <a:latin typeface="ComicSansMS" panose="030F0702030302020204" pitchFamily="66" charset="0"/>
              </a:rPr>
              <a:t> </a:t>
            </a:r>
            <a:r>
              <a:rPr lang="fr-FR" sz="1400" b="1" dirty="0">
                <a:solidFill>
                  <a:srgbClr val="FF0000"/>
                </a:solidFill>
                <a:latin typeface="ComicSansMS" panose="030F0702030302020204" pitchFamily="66" charset="0"/>
              </a:rPr>
              <a:t>absolue</a:t>
            </a:r>
            <a:endParaRPr lang="fr-FR" sz="1400" b="1" dirty="0">
              <a:solidFill>
                <a:srgbClr val="FF0000"/>
              </a:solidFill>
            </a:endParaRPr>
          </a:p>
        </p:txBody>
      </p:sp>
      <p:sp>
        <p:nvSpPr>
          <p:cNvPr id="36" name="ZoneTexte 35">
            <a:extLst>
              <a:ext uri="{FF2B5EF4-FFF2-40B4-BE49-F238E27FC236}">
                <a16:creationId xmlns:a16="http://schemas.microsoft.com/office/drawing/2014/main" id="{C13DF4F8-D819-8F88-3136-4FF849A28FAC}"/>
              </a:ext>
            </a:extLst>
          </p:cNvPr>
          <p:cNvSpPr txBox="1"/>
          <p:nvPr/>
        </p:nvSpPr>
        <p:spPr>
          <a:xfrm rot="18002467">
            <a:off x="319357" y="5636742"/>
            <a:ext cx="1956427" cy="523220"/>
          </a:xfrm>
          <a:prstGeom prst="rect">
            <a:avLst/>
          </a:prstGeom>
          <a:noFill/>
        </p:spPr>
        <p:txBody>
          <a:bodyPr wrap="square">
            <a:spAutoFit/>
          </a:bodyPr>
          <a:lstStyle/>
          <a:p>
            <a:r>
              <a:rPr lang="fr-FR" sz="1400" dirty="0">
                <a:solidFill>
                  <a:srgbClr val="3333CC"/>
                </a:solidFill>
                <a:latin typeface="ComicSansMS" panose="030F0702030302020204" pitchFamily="66" charset="0"/>
              </a:rPr>
              <a:t>Période </a:t>
            </a:r>
            <a:r>
              <a:rPr lang="fr-FR" sz="1400" b="1" dirty="0">
                <a:solidFill>
                  <a:srgbClr val="FF0000"/>
                </a:solidFill>
                <a:latin typeface="ComicSansMS" panose="030F0702030302020204" pitchFamily="66" charset="0"/>
              </a:rPr>
              <a:t>réfractaire</a:t>
            </a:r>
            <a:r>
              <a:rPr lang="fr-FR" sz="1400" dirty="0">
                <a:solidFill>
                  <a:srgbClr val="3333CC"/>
                </a:solidFill>
                <a:latin typeface="ComicSansMS" panose="030F0702030302020204" pitchFamily="66" charset="0"/>
              </a:rPr>
              <a:t> </a:t>
            </a:r>
            <a:r>
              <a:rPr lang="fr-FR" sz="1400" b="1" dirty="0">
                <a:solidFill>
                  <a:srgbClr val="FF0000"/>
                </a:solidFill>
                <a:latin typeface="ComicSansMS" panose="030F0702030302020204" pitchFamily="66" charset="0"/>
              </a:rPr>
              <a:t>relative</a:t>
            </a:r>
            <a:endParaRPr lang="fr-FR" sz="1400" b="1" dirty="0">
              <a:solidFill>
                <a:srgbClr val="FF0000"/>
              </a:solidFill>
            </a:endParaRPr>
          </a:p>
        </p:txBody>
      </p:sp>
      <p:sp>
        <p:nvSpPr>
          <p:cNvPr id="37" name="ZoneTexte 36">
            <a:extLst>
              <a:ext uri="{FF2B5EF4-FFF2-40B4-BE49-F238E27FC236}">
                <a16:creationId xmlns:a16="http://schemas.microsoft.com/office/drawing/2014/main" id="{FAA8095F-A973-D7C2-DBA4-9873305F81D0}"/>
              </a:ext>
            </a:extLst>
          </p:cNvPr>
          <p:cNvSpPr txBox="1"/>
          <p:nvPr/>
        </p:nvSpPr>
        <p:spPr>
          <a:xfrm rot="18003064">
            <a:off x="1757971" y="5611869"/>
            <a:ext cx="2051227" cy="523220"/>
          </a:xfrm>
          <a:prstGeom prst="rect">
            <a:avLst/>
          </a:prstGeom>
          <a:noFill/>
        </p:spPr>
        <p:txBody>
          <a:bodyPr wrap="square">
            <a:spAutoFit/>
          </a:bodyPr>
          <a:lstStyle/>
          <a:p>
            <a:r>
              <a:rPr lang="fr-FR" sz="1400" dirty="0">
                <a:solidFill>
                  <a:srgbClr val="3333CC"/>
                </a:solidFill>
                <a:latin typeface="ComicSansMS" panose="030F0702030302020204" pitchFamily="66" charset="0"/>
              </a:rPr>
              <a:t>Période </a:t>
            </a:r>
            <a:r>
              <a:rPr lang="fr-FR" sz="1400" b="1" dirty="0">
                <a:solidFill>
                  <a:srgbClr val="FF0000"/>
                </a:solidFill>
                <a:latin typeface="ComicSansMS" panose="030F0702030302020204" pitchFamily="66" charset="0"/>
              </a:rPr>
              <a:t>supernormale</a:t>
            </a:r>
            <a:r>
              <a:rPr lang="fr-FR" sz="1400" dirty="0">
                <a:solidFill>
                  <a:srgbClr val="3333CC"/>
                </a:solidFill>
                <a:latin typeface="ComicSansMS" panose="030F0702030302020204" pitchFamily="66" charset="0"/>
              </a:rPr>
              <a:t> précoce</a:t>
            </a:r>
            <a:endParaRPr lang="fr-FR" sz="1400" dirty="0"/>
          </a:p>
        </p:txBody>
      </p:sp>
      <p:sp>
        <p:nvSpPr>
          <p:cNvPr id="39" name="ZoneTexte 38">
            <a:extLst>
              <a:ext uri="{FF2B5EF4-FFF2-40B4-BE49-F238E27FC236}">
                <a16:creationId xmlns:a16="http://schemas.microsoft.com/office/drawing/2014/main" id="{F837703E-FE5D-557C-CA3E-D1815B7C41E9}"/>
              </a:ext>
            </a:extLst>
          </p:cNvPr>
          <p:cNvSpPr txBox="1"/>
          <p:nvPr/>
        </p:nvSpPr>
        <p:spPr>
          <a:xfrm rot="18030589">
            <a:off x="3585511" y="5630656"/>
            <a:ext cx="2051227" cy="523220"/>
          </a:xfrm>
          <a:prstGeom prst="rect">
            <a:avLst/>
          </a:prstGeom>
          <a:noFill/>
        </p:spPr>
        <p:txBody>
          <a:bodyPr wrap="square">
            <a:spAutoFit/>
          </a:bodyPr>
          <a:lstStyle/>
          <a:p>
            <a:r>
              <a:rPr lang="fr-FR" sz="1400" dirty="0">
                <a:solidFill>
                  <a:srgbClr val="3333CC"/>
                </a:solidFill>
                <a:latin typeface="ComicSansMS" panose="030F0702030302020204" pitchFamily="66" charset="0"/>
              </a:rPr>
              <a:t>Période </a:t>
            </a:r>
            <a:r>
              <a:rPr lang="fr-FR" sz="1400" b="1" dirty="0">
                <a:solidFill>
                  <a:srgbClr val="FF0000"/>
                </a:solidFill>
                <a:latin typeface="ComicSansMS" panose="030F0702030302020204" pitchFamily="66" charset="0"/>
              </a:rPr>
              <a:t>sous-normale </a:t>
            </a:r>
            <a:r>
              <a:rPr lang="fr-FR" sz="1400" dirty="0">
                <a:solidFill>
                  <a:srgbClr val="3333CC"/>
                </a:solidFill>
                <a:latin typeface="ComicSansMS" panose="030F0702030302020204" pitchFamily="66" charset="0"/>
              </a:rPr>
              <a:t>tardive</a:t>
            </a:r>
            <a:endParaRPr lang="fr-FR" sz="1400" dirty="0"/>
          </a:p>
        </p:txBody>
      </p:sp>
      <p:sp>
        <p:nvSpPr>
          <p:cNvPr id="40" name="Text Box 5">
            <a:extLst>
              <a:ext uri="{FF2B5EF4-FFF2-40B4-BE49-F238E27FC236}">
                <a16:creationId xmlns:a16="http://schemas.microsoft.com/office/drawing/2014/main" id="{BB81F3EB-A960-1428-6F1C-A1863D1AB74B}"/>
              </a:ext>
            </a:extLst>
          </p:cNvPr>
          <p:cNvSpPr txBox="1">
            <a:spLocks noChangeArrowheads="1"/>
          </p:cNvSpPr>
          <p:nvPr/>
        </p:nvSpPr>
        <p:spPr bwMode="auto">
          <a:xfrm>
            <a:off x="659467" y="1331843"/>
            <a:ext cx="8414654" cy="784830"/>
          </a:xfrm>
          <a:prstGeom prst="rect">
            <a:avLst/>
          </a:prstGeom>
          <a:noFill/>
          <a:ln>
            <a:noFill/>
          </a:ln>
          <a:effectLst/>
          <a:extLst>
            <a:ext uri="{909E8E84-426E-40DD-AFC4-6F175D3DCCD1}">
              <a14:hiddenFill xmlns:a14="http://schemas.microsoft.com/office/drawing/2010/main">
                <a:solidFill>
                  <a:srgbClr val="FF9900">
                    <a:alpha val="10196"/>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indent="-342900">
              <a:spcBef>
                <a:spcPct val="50000"/>
              </a:spcBef>
              <a:tabLst>
                <a:tab pos="792163" algn="l"/>
              </a:tabLst>
            </a:pPr>
            <a:r>
              <a:rPr lang="cy-GB" altLang="en-US" sz="1800" dirty="0">
                <a:latin typeface="Comic Sans MS" panose="030F0902030302020204" pitchFamily="66" charset="0"/>
              </a:rPr>
              <a:t>Fixer l’intensité du second choc (i40)</a:t>
            </a:r>
          </a:p>
          <a:p>
            <a:pPr marL="342900" indent="-342900">
              <a:spcBef>
                <a:spcPct val="50000"/>
              </a:spcBef>
              <a:tabLst>
                <a:tab pos="792163" algn="l"/>
              </a:tabLst>
            </a:pPr>
            <a:r>
              <a:rPr lang="cy-GB" altLang="en-US" sz="1800" dirty="0">
                <a:latin typeface="Comic Sans MS" panose="030F0902030302020204" pitchFamily="66" charset="0"/>
              </a:rPr>
              <a:t>Etudier les modifications de l’ampitude du PAGM pour cette intensité</a:t>
            </a:r>
          </a:p>
        </p:txBody>
      </p:sp>
      <p:sp>
        <p:nvSpPr>
          <p:cNvPr id="6" name="Rectangle 5">
            <a:extLst>
              <a:ext uri="{FF2B5EF4-FFF2-40B4-BE49-F238E27FC236}">
                <a16:creationId xmlns:a16="http://schemas.microsoft.com/office/drawing/2014/main" id="{626C096E-B298-5EAA-AAE7-534755314A35}"/>
              </a:ext>
            </a:extLst>
          </p:cNvPr>
          <p:cNvSpPr/>
          <p:nvPr/>
        </p:nvSpPr>
        <p:spPr>
          <a:xfrm>
            <a:off x="6362763" y="5582736"/>
            <a:ext cx="2426208" cy="90183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dirty="0">
                <a:solidFill>
                  <a:schemeClr val="tx1"/>
                </a:solidFill>
              </a:rPr>
              <a:t>Deux options méthodologiques</a:t>
            </a:r>
          </a:p>
        </p:txBody>
      </p:sp>
      <p:cxnSp>
        <p:nvCxnSpPr>
          <p:cNvPr id="72" name="Connecteur droit 71">
            <a:extLst>
              <a:ext uri="{FF2B5EF4-FFF2-40B4-BE49-F238E27FC236}">
                <a16:creationId xmlns:a16="http://schemas.microsoft.com/office/drawing/2014/main" id="{F36F4E75-021A-E442-6CDD-74853A26BEFB}"/>
              </a:ext>
            </a:extLst>
          </p:cNvPr>
          <p:cNvCxnSpPr>
            <a:cxnSpLocks/>
          </p:cNvCxnSpPr>
          <p:nvPr/>
        </p:nvCxnSpPr>
        <p:spPr>
          <a:xfrm>
            <a:off x="628688" y="3987383"/>
            <a:ext cx="766949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6" name="ZoneTexte 75">
            <a:extLst>
              <a:ext uri="{FF2B5EF4-FFF2-40B4-BE49-F238E27FC236}">
                <a16:creationId xmlns:a16="http://schemas.microsoft.com/office/drawing/2014/main" id="{26B2A7BA-1D31-6C54-8825-3764EA7D38A4}"/>
              </a:ext>
            </a:extLst>
          </p:cNvPr>
          <p:cNvSpPr txBox="1"/>
          <p:nvPr/>
        </p:nvSpPr>
        <p:spPr>
          <a:xfrm>
            <a:off x="185515" y="2235423"/>
            <a:ext cx="1686474" cy="646331"/>
          </a:xfrm>
          <a:prstGeom prst="rect">
            <a:avLst/>
          </a:prstGeom>
          <a:noFill/>
        </p:spPr>
        <p:txBody>
          <a:bodyPr wrap="square">
            <a:spAutoFit/>
          </a:bodyPr>
          <a:lstStyle/>
          <a:p>
            <a:r>
              <a:rPr lang="cy-GB" altLang="en-US" sz="1800" dirty="0">
                <a:latin typeface="Comic Sans MS" panose="030F0902030302020204" pitchFamily="66" charset="0"/>
              </a:rPr>
              <a:t>Choc</a:t>
            </a:r>
          </a:p>
          <a:p>
            <a:r>
              <a:rPr lang="cy-GB" dirty="0">
                <a:latin typeface="Comic Sans MS" panose="030F0902030302020204" pitchFamily="66" charset="0"/>
              </a:rPr>
              <a:t>Conditionnant</a:t>
            </a:r>
            <a:endParaRPr lang="fr-FR" dirty="0"/>
          </a:p>
        </p:txBody>
      </p:sp>
      <p:sp>
        <p:nvSpPr>
          <p:cNvPr id="77" name="ZoneTexte 76">
            <a:extLst>
              <a:ext uri="{FF2B5EF4-FFF2-40B4-BE49-F238E27FC236}">
                <a16:creationId xmlns:a16="http://schemas.microsoft.com/office/drawing/2014/main" id="{E5052F76-6158-7361-C196-08CEEC525598}"/>
              </a:ext>
            </a:extLst>
          </p:cNvPr>
          <p:cNvSpPr txBox="1"/>
          <p:nvPr/>
        </p:nvSpPr>
        <p:spPr>
          <a:xfrm>
            <a:off x="7107117" y="4076645"/>
            <a:ext cx="1686474" cy="369332"/>
          </a:xfrm>
          <a:prstGeom prst="rect">
            <a:avLst/>
          </a:prstGeom>
          <a:noFill/>
        </p:spPr>
        <p:txBody>
          <a:bodyPr wrap="square">
            <a:spAutoFit/>
          </a:bodyPr>
          <a:lstStyle/>
          <a:p>
            <a:r>
              <a:rPr lang="cy-GB" altLang="en-US" sz="1800" dirty="0">
                <a:latin typeface="Comic Sans MS" panose="030F0902030302020204" pitchFamily="66" charset="0"/>
              </a:rPr>
              <a:t>IIS = </a:t>
            </a:r>
            <a:r>
              <a:rPr lang="cy-GB" altLang="en-US" sz="1800" b="1" dirty="0">
                <a:solidFill>
                  <a:srgbClr val="FF0000"/>
                </a:solidFill>
                <a:latin typeface="Comic Sans MS" panose="030F0902030302020204" pitchFamily="66" charset="0"/>
              </a:rPr>
              <a:t>200</a:t>
            </a:r>
            <a:r>
              <a:rPr lang="cy-GB" altLang="en-US" sz="1800" dirty="0">
                <a:latin typeface="Comic Sans MS" panose="030F0902030302020204" pitchFamily="66" charset="0"/>
              </a:rPr>
              <a:t> ms</a:t>
            </a:r>
            <a:endParaRPr lang="fr-FR" dirty="0"/>
          </a:p>
        </p:txBody>
      </p:sp>
      <p:sp>
        <p:nvSpPr>
          <p:cNvPr id="78" name="ZoneTexte 77">
            <a:extLst>
              <a:ext uri="{FF2B5EF4-FFF2-40B4-BE49-F238E27FC236}">
                <a16:creationId xmlns:a16="http://schemas.microsoft.com/office/drawing/2014/main" id="{687C10E9-5722-1F75-9CEC-97A701DE0621}"/>
              </a:ext>
            </a:extLst>
          </p:cNvPr>
          <p:cNvSpPr txBox="1"/>
          <p:nvPr/>
        </p:nvSpPr>
        <p:spPr>
          <a:xfrm>
            <a:off x="6974373" y="2964526"/>
            <a:ext cx="2212711" cy="369332"/>
          </a:xfrm>
          <a:prstGeom prst="rect">
            <a:avLst/>
          </a:prstGeom>
          <a:noFill/>
        </p:spPr>
        <p:txBody>
          <a:bodyPr wrap="square">
            <a:spAutoFit/>
          </a:bodyPr>
          <a:lstStyle/>
          <a:p>
            <a:r>
              <a:rPr lang="cy-GB" altLang="en-US" sz="1800" b="1" dirty="0">
                <a:solidFill>
                  <a:srgbClr val="FF0000"/>
                </a:solidFill>
                <a:latin typeface="Comic Sans MS" panose="030F0902030302020204" pitchFamily="66" charset="0"/>
              </a:rPr>
              <a:t>Choc test </a:t>
            </a:r>
            <a:r>
              <a:rPr lang="cy-GB" altLang="en-US" sz="1800" dirty="0">
                <a:latin typeface="Comic Sans MS" panose="030F0902030302020204" pitchFamily="66" charset="0"/>
              </a:rPr>
              <a:t>= 100%</a:t>
            </a:r>
          </a:p>
        </p:txBody>
      </p:sp>
      <p:sp>
        <p:nvSpPr>
          <p:cNvPr id="79" name="ZoneTexte 78">
            <a:extLst>
              <a:ext uri="{FF2B5EF4-FFF2-40B4-BE49-F238E27FC236}">
                <a16:creationId xmlns:a16="http://schemas.microsoft.com/office/drawing/2014/main" id="{274B2BA8-813C-D11B-9E0D-16D28BEA50E0}"/>
              </a:ext>
            </a:extLst>
          </p:cNvPr>
          <p:cNvSpPr txBox="1"/>
          <p:nvPr/>
        </p:nvSpPr>
        <p:spPr>
          <a:xfrm>
            <a:off x="5102450" y="4081503"/>
            <a:ext cx="1686474" cy="369332"/>
          </a:xfrm>
          <a:prstGeom prst="rect">
            <a:avLst/>
          </a:prstGeom>
          <a:noFill/>
        </p:spPr>
        <p:txBody>
          <a:bodyPr wrap="square">
            <a:spAutoFit/>
          </a:bodyPr>
          <a:lstStyle/>
          <a:p>
            <a:r>
              <a:rPr lang="cy-GB" altLang="en-US" sz="1800" dirty="0">
                <a:latin typeface="Comic Sans MS" panose="030F0902030302020204" pitchFamily="66" charset="0"/>
              </a:rPr>
              <a:t>IIS = </a:t>
            </a:r>
            <a:r>
              <a:rPr lang="cy-GB" altLang="en-US" b="1" dirty="0">
                <a:solidFill>
                  <a:srgbClr val="FF0000"/>
                </a:solidFill>
                <a:latin typeface="Comic Sans MS" panose="030F0902030302020204" pitchFamily="66" charset="0"/>
              </a:rPr>
              <a:t>40</a:t>
            </a:r>
            <a:r>
              <a:rPr lang="cy-GB" altLang="en-US" sz="1800" dirty="0">
                <a:latin typeface="Comic Sans MS" panose="030F0902030302020204" pitchFamily="66" charset="0"/>
              </a:rPr>
              <a:t> ms</a:t>
            </a:r>
            <a:endParaRPr lang="fr-FR" dirty="0"/>
          </a:p>
        </p:txBody>
      </p:sp>
      <p:sp>
        <p:nvSpPr>
          <p:cNvPr id="80" name="ZoneTexte 79">
            <a:extLst>
              <a:ext uri="{FF2B5EF4-FFF2-40B4-BE49-F238E27FC236}">
                <a16:creationId xmlns:a16="http://schemas.microsoft.com/office/drawing/2014/main" id="{5149ED83-30CD-0C1E-01E9-538C2CADBD17}"/>
              </a:ext>
            </a:extLst>
          </p:cNvPr>
          <p:cNvSpPr txBox="1"/>
          <p:nvPr/>
        </p:nvSpPr>
        <p:spPr>
          <a:xfrm>
            <a:off x="2680390" y="4072010"/>
            <a:ext cx="1686474" cy="369332"/>
          </a:xfrm>
          <a:prstGeom prst="rect">
            <a:avLst/>
          </a:prstGeom>
          <a:noFill/>
        </p:spPr>
        <p:txBody>
          <a:bodyPr wrap="square">
            <a:spAutoFit/>
          </a:bodyPr>
          <a:lstStyle/>
          <a:p>
            <a:r>
              <a:rPr lang="cy-GB" altLang="en-US" sz="1800" dirty="0">
                <a:latin typeface="Comic Sans MS" panose="030F0902030302020204" pitchFamily="66" charset="0"/>
              </a:rPr>
              <a:t>IIS = </a:t>
            </a:r>
            <a:r>
              <a:rPr lang="cy-GB" altLang="en-US" b="1" dirty="0">
                <a:solidFill>
                  <a:srgbClr val="FF0000"/>
                </a:solidFill>
                <a:latin typeface="Comic Sans MS" panose="030F0902030302020204" pitchFamily="66" charset="0"/>
              </a:rPr>
              <a:t>10</a:t>
            </a:r>
            <a:r>
              <a:rPr lang="cy-GB" altLang="en-US" sz="1800" dirty="0">
                <a:latin typeface="Comic Sans MS" panose="030F0902030302020204" pitchFamily="66" charset="0"/>
              </a:rPr>
              <a:t> ms</a:t>
            </a:r>
            <a:endParaRPr lang="fr-FR" dirty="0"/>
          </a:p>
        </p:txBody>
      </p:sp>
      <p:sp>
        <p:nvSpPr>
          <p:cNvPr id="81" name="ZoneTexte 80">
            <a:extLst>
              <a:ext uri="{FF2B5EF4-FFF2-40B4-BE49-F238E27FC236}">
                <a16:creationId xmlns:a16="http://schemas.microsoft.com/office/drawing/2014/main" id="{3CF8BE74-2C90-BDA0-2E30-26309F5836B7}"/>
              </a:ext>
            </a:extLst>
          </p:cNvPr>
          <p:cNvSpPr txBox="1"/>
          <p:nvPr/>
        </p:nvSpPr>
        <p:spPr>
          <a:xfrm>
            <a:off x="817063" y="4075716"/>
            <a:ext cx="1686474" cy="369332"/>
          </a:xfrm>
          <a:prstGeom prst="rect">
            <a:avLst/>
          </a:prstGeom>
          <a:noFill/>
        </p:spPr>
        <p:txBody>
          <a:bodyPr wrap="square">
            <a:spAutoFit/>
          </a:bodyPr>
          <a:lstStyle/>
          <a:p>
            <a:r>
              <a:rPr lang="cy-GB" altLang="en-US" sz="1800" dirty="0">
                <a:latin typeface="Comic Sans MS" panose="030F0902030302020204" pitchFamily="66" charset="0"/>
              </a:rPr>
              <a:t>IIS = </a:t>
            </a:r>
            <a:r>
              <a:rPr lang="cy-GB" altLang="en-US" b="1" dirty="0">
                <a:solidFill>
                  <a:srgbClr val="FF0000"/>
                </a:solidFill>
                <a:latin typeface="Comic Sans MS" panose="030F0902030302020204" pitchFamily="66" charset="0"/>
              </a:rPr>
              <a:t>3,5</a:t>
            </a:r>
            <a:r>
              <a:rPr lang="cy-GB" altLang="en-US" sz="1800" dirty="0">
                <a:latin typeface="Comic Sans MS" panose="030F0902030302020204" pitchFamily="66" charset="0"/>
              </a:rPr>
              <a:t> ms</a:t>
            </a:r>
            <a:endParaRPr lang="fr-FR" dirty="0"/>
          </a:p>
        </p:txBody>
      </p:sp>
      <p:sp>
        <p:nvSpPr>
          <p:cNvPr id="16" name="ZoneTexte 15">
            <a:extLst>
              <a:ext uri="{FF2B5EF4-FFF2-40B4-BE49-F238E27FC236}">
                <a16:creationId xmlns:a16="http://schemas.microsoft.com/office/drawing/2014/main" id="{39DDFA25-3C77-84E7-93DD-F0D91D255306}"/>
              </a:ext>
            </a:extLst>
          </p:cNvPr>
          <p:cNvSpPr txBox="1"/>
          <p:nvPr/>
        </p:nvSpPr>
        <p:spPr>
          <a:xfrm>
            <a:off x="2560568" y="2551744"/>
            <a:ext cx="856562" cy="369332"/>
          </a:xfrm>
          <a:prstGeom prst="rect">
            <a:avLst/>
          </a:prstGeom>
          <a:noFill/>
        </p:spPr>
        <p:txBody>
          <a:bodyPr wrap="square">
            <a:spAutoFit/>
          </a:bodyPr>
          <a:lstStyle/>
          <a:p>
            <a:r>
              <a:rPr lang="cy-GB" altLang="en-US" dirty="0">
                <a:latin typeface="Comic Sans MS" panose="030F0902030302020204" pitchFamily="66" charset="0"/>
              </a:rPr>
              <a:t>2</a:t>
            </a:r>
            <a:r>
              <a:rPr lang="cy-GB" altLang="en-US" sz="1800" dirty="0">
                <a:latin typeface="Comic Sans MS" panose="030F0902030302020204" pitchFamily="66" charset="0"/>
              </a:rPr>
              <a:t>00%</a:t>
            </a:r>
            <a:endParaRPr lang="fr-FR" dirty="0"/>
          </a:p>
        </p:txBody>
      </p:sp>
      <p:sp>
        <p:nvSpPr>
          <p:cNvPr id="17" name="ZoneTexte 16">
            <a:extLst>
              <a:ext uri="{FF2B5EF4-FFF2-40B4-BE49-F238E27FC236}">
                <a16:creationId xmlns:a16="http://schemas.microsoft.com/office/drawing/2014/main" id="{E850449B-2CE1-7B67-96E9-1BC4F334EA22}"/>
              </a:ext>
            </a:extLst>
          </p:cNvPr>
          <p:cNvSpPr txBox="1"/>
          <p:nvPr/>
        </p:nvSpPr>
        <p:spPr>
          <a:xfrm>
            <a:off x="5612993" y="3456634"/>
            <a:ext cx="856562" cy="369332"/>
          </a:xfrm>
          <a:prstGeom prst="rect">
            <a:avLst/>
          </a:prstGeom>
          <a:noFill/>
        </p:spPr>
        <p:txBody>
          <a:bodyPr wrap="square">
            <a:spAutoFit/>
          </a:bodyPr>
          <a:lstStyle/>
          <a:p>
            <a:r>
              <a:rPr lang="cy-GB" altLang="en-US" dirty="0">
                <a:latin typeface="Comic Sans MS" panose="030F0902030302020204" pitchFamily="66" charset="0"/>
              </a:rPr>
              <a:t>2</a:t>
            </a:r>
            <a:r>
              <a:rPr lang="cy-GB" altLang="en-US" sz="1800" dirty="0">
                <a:latin typeface="Comic Sans MS" panose="030F0902030302020204" pitchFamily="66" charset="0"/>
              </a:rPr>
              <a:t>5%</a:t>
            </a:r>
            <a:endParaRPr lang="fr-FR" dirty="0"/>
          </a:p>
        </p:txBody>
      </p:sp>
      <p:sp>
        <p:nvSpPr>
          <p:cNvPr id="18" name="ZoneTexte 17">
            <a:extLst>
              <a:ext uri="{FF2B5EF4-FFF2-40B4-BE49-F238E27FC236}">
                <a16:creationId xmlns:a16="http://schemas.microsoft.com/office/drawing/2014/main" id="{0B1C1DD6-BE22-6A0D-43AD-07CA4DD8F771}"/>
              </a:ext>
            </a:extLst>
          </p:cNvPr>
          <p:cNvSpPr txBox="1"/>
          <p:nvPr/>
        </p:nvSpPr>
        <p:spPr>
          <a:xfrm>
            <a:off x="1207654" y="3316828"/>
            <a:ext cx="856562" cy="369332"/>
          </a:xfrm>
          <a:prstGeom prst="rect">
            <a:avLst/>
          </a:prstGeom>
          <a:noFill/>
        </p:spPr>
        <p:txBody>
          <a:bodyPr wrap="square">
            <a:spAutoFit/>
          </a:bodyPr>
          <a:lstStyle/>
          <a:p>
            <a:r>
              <a:rPr lang="cy-GB" altLang="en-US" dirty="0">
                <a:latin typeface="Comic Sans MS" panose="030F0902030302020204" pitchFamily="66" charset="0"/>
              </a:rPr>
              <a:t>40</a:t>
            </a:r>
            <a:r>
              <a:rPr lang="cy-GB" altLang="en-US" sz="1800" dirty="0">
                <a:latin typeface="Comic Sans MS" panose="030F0902030302020204" pitchFamily="66" charset="0"/>
              </a:rPr>
              <a:t>%</a:t>
            </a:r>
            <a:endParaRPr lang="fr-FR" dirty="0"/>
          </a:p>
        </p:txBody>
      </p:sp>
      <p:sp>
        <p:nvSpPr>
          <p:cNvPr id="2" name="Forme libre 1">
            <a:extLst>
              <a:ext uri="{FF2B5EF4-FFF2-40B4-BE49-F238E27FC236}">
                <a16:creationId xmlns:a16="http://schemas.microsoft.com/office/drawing/2014/main" id="{94161CF5-BCBB-864D-FBB6-6455A4DD8D9F}"/>
              </a:ext>
            </a:extLst>
          </p:cNvPr>
          <p:cNvSpPr/>
          <p:nvPr/>
        </p:nvSpPr>
        <p:spPr>
          <a:xfrm>
            <a:off x="648478" y="2885578"/>
            <a:ext cx="313705" cy="1191967"/>
          </a:xfrm>
          <a:custGeom>
            <a:avLst/>
            <a:gdLst>
              <a:gd name="connsiteX0" fmla="*/ 0 w 556591"/>
              <a:gd name="connsiteY0" fmla="*/ 1860617 h 2041103"/>
              <a:gd name="connsiteX1" fmla="*/ 206734 w 556591"/>
              <a:gd name="connsiteY1" fmla="*/ 12 h 2041103"/>
              <a:gd name="connsiteX2" fmla="*/ 405516 w 556591"/>
              <a:gd name="connsiteY2" fmla="*/ 1884471 h 2041103"/>
              <a:gd name="connsiteX3" fmla="*/ 556591 w 556591"/>
              <a:gd name="connsiteY3" fmla="*/ 1932179 h 2041103"/>
              <a:gd name="connsiteX4" fmla="*/ 556591 w 556591"/>
              <a:gd name="connsiteY4" fmla="*/ 1932179 h 2041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591" h="2041103">
                <a:moveTo>
                  <a:pt x="0" y="1860617"/>
                </a:moveTo>
                <a:cubicBezTo>
                  <a:pt x="69574" y="928326"/>
                  <a:pt x="139148" y="-3964"/>
                  <a:pt x="206734" y="12"/>
                </a:cubicBezTo>
                <a:cubicBezTo>
                  <a:pt x="274320" y="3988"/>
                  <a:pt x="347207" y="1562443"/>
                  <a:pt x="405516" y="1884471"/>
                </a:cubicBezTo>
                <a:cubicBezTo>
                  <a:pt x="463825" y="2206499"/>
                  <a:pt x="556591" y="1932179"/>
                  <a:pt x="556591" y="1932179"/>
                </a:cubicBezTo>
                <a:lnTo>
                  <a:pt x="556591" y="1932179"/>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Forme libre 4">
            <a:extLst>
              <a:ext uri="{FF2B5EF4-FFF2-40B4-BE49-F238E27FC236}">
                <a16:creationId xmlns:a16="http://schemas.microsoft.com/office/drawing/2014/main" id="{B55BE7F2-1511-5E89-E525-56C4153E77E4}"/>
              </a:ext>
            </a:extLst>
          </p:cNvPr>
          <p:cNvSpPr/>
          <p:nvPr/>
        </p:nvSpPr>
        <p:spPr>
          <a:xfrm>
            <a:off x="2840540" y="2947872"/>
            <a:ext cx="313705" cy="1122128"/>
          </a:xfrm>
          <a:custGeom>
            <a:avLst/>
            <a:gdLst>
              <a:gd name="connsiteX0" fmla="*/ 0 w 556591"/>
              <a:gd name="connsiteY0" fmla="*/ 1860617 h 2041103"/>
              <a:gd name="connsiteX1" fmla="*/ 206734 w 556591"/>
              <a:gd name="connsiteY1" fmla="*/ 12 h 2041103"/>
              <a:gd name="connsiteX2" fmla="*/ 405516 w 556591"/>
              <a:gd name="connsiteY2" fmla="*/ 1884471 h 2041103"/>
              <a:gd name="connsiteX3" fmla="*/ 556591 w 556591"/>
              <a:gd name="connsiteY3" fmla="*/ 1932179 h 2041103"/>
              <a:gd name="connsiteX4" fmla="*/ 556591 w 556591"/>
              <a:gd name="connsiteY4" fmla="*/ 1932179 h 2041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591" h="2041103">
                <a:moveTo>
                  <a:pt x="0" y="1860617"/>
                </a:moveTo>
                <a:cubicBezTo>
                  <a:pt x="69574" y="928326"/>
                  <a:pt x="139148" y="-3964"/>
                  <a:pt x="206734" y="12"/>
                </a:cubicBezTo>
                <a:cubicBezTo>
                  <a:pt x="274320" y="3988"/>
                  <a:pt x="347207" y="1562443"/>
                  <a:pt x="405516" y="1884471"/>
                </a:cubicBezTo>
                <a:cubicBezTo>
                  <a:pt x="463825" y="2206499"/>
                  <a:pt x="556591" y="1932179"/>
                  <a:pt x="556591" y="1932179"/>
                </a:cubicBezTo>
                <a:lnTo>
                  <a:pt x="556591" y="1932179"/>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Forme libre 14">
            <a:extLst>
              <a:ext uri="{FF2B5EF4-FFF2-40B4-BE49-F238E27FC236}">
                <a16:creationId xmlns:a16="http://schemas.microsoft.com/office/drawing/2014/main" id="{39439EBC-88BA-7623-2131-083F36EE2031}"/>
              </a:ext>
            </a:extLst>
          </p:cNvPr>
          <p:cNvSpPr/>
          <p:nvPr/>
        </p:nvSpPr>
        <p:spPr>
          <a:xfrm>
            <a:off x="7984474" y="3456634"/>
            <a:ext cx="313705" cy="566419"/>
          </a:xfrm>
          <a:custGeom>
            <a:avLst/>
            <a:gdLst>
              <a:gd name="connsiteX0" fmla="*/ 0 w 556591"/>
              <a:gd name="connsiteY0" fmla="*/ 1860617 h 2041103"/>
              <a:gd name="connsiteX1" fmla="*/ 206734 w 556591"/>
              <a:gd name="connsiteY1" fmla="*/ 12 h 2041103"/>
              <a:gd name="connsiteX2" fmla="*/ 405516 w 556591"/>
              <a:gd name="connsiteY2" fmla="*/ 1884471 h 2041103"/>
              <a:gd name="connsiteX3" fmla="*/ 556591 w 556591"/>
              <a:gd name="connsiteY3" fmla="*/ 1932179 h 2041103"/>
              <a:gd name="connsiteX4" fmla="*/ 556591 w 556591"/>
              <a:gd name="connsiteY4" fmla="*/ 1932179 h 2041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591" h="2041103">
                <a:moveTo>
                  <a:pt x="0" y="1860617"/>
                </a:moveTo>
                <a:cubicBezTo>
                  <a:pt x="69574" y="928326"/>
                  <a:pt x="139148" y="-3964"/>
                  <a:pt x="206734" y="12"/>
                </a:cubicBezTo>
                <a:cubicBezTo>
                  <a:pt x="274320" y="3988"/>
                  <a:pt x="347207" y="1562443"/>
                  <a:pt x="405516" y="1884471"/>
                </a:cubicBezTo>
                <a:cubicBezTo>
                  <a:pt x="463825" y="2206499"/>
                  <a:pt x="556591" y="1932179"/>
                  <a:pt x="556591" y="1932179"/>
                </a:cubicBezTo>
                <a:lnTo>
                  <a:pt x="556591" y="1932179"/>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Forme libre 25">
            <a:extLst>
              <a:ext uri="{FF2B5EF4-FFF2-40B4-BE49-F238E27FC236}">
                <a16:creationId xmlns:a16="http://schemas.microsoft.com/office/drawing/2014/main" id="{AD7B4693-5642-078F-BF92-F72446234FD8}"/>
              </a:ext>
            </a:extLst>
          </p:cNvPr>
          <p:cNvSpPr/>
          <p:nvPr/>
        </p:nvSpPr>
        <p:spPr>
          <a:xfrm>
            <a:off x="5788834" y="3833748"/>
            <a:ext cx="263623" cy="178886"/>
          </a:xfrm>
          <a:custGeom>
            <a:avLst/>
            <a:gdLst>
              <a:gd name="connsiteX0" fmla="*/ 0 w 556591"/>
              <a:gd name="connsiteY0" fmla="*/ 1860617 h 2041103"/>
              <a:gd name="connsiteX1" fmla="*/ 206734 w 556591"/>
              <a:gd name="connsiteY1" fmla="*/ 12 h 2041103"/>
              <a:gd name="connsiteX2" fmla="*/ 405516 w 556591"/>
              <a:gd name="connsiteY2" fmla="*/ 1884471 h 2041103"/>
              <a:gd name="connsiteX3" fmla="*/ 556591 w 556591"/>
              <a:gd name="connsiteY3" fmla="*/ 1932179 h 2041103"/>
              <a:gd name="connsiteX4" fmla="*/ 556591 w 556591"/>
              <a:gd name="connsiteY4" fmla="*/ 1932179 h 2041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591" h="2041103">
                <a:moveTo>
                  <a:pt x="0" y="1860617"/>
                </a:moveTo>
                <a:cubicBezTo>
                  <a:pt x="69574" y="928326"/>
                  <a:pt x="139148" y="-3964"/>
                  <a:pt x="206734" y="12"/>
                </a:cubicBezTo>
                <a:cubicBezTo>
                  <a:pt x="274320" y="3988"/>
                  <a:pt x="347207" y="1562443"/>
                  <a:pt x="405516" y="1884471"/>
                </a:cubicBezTo>
                <a:cubicBezTo>
                  <a:pt x="463825" y="2206499"/>
                  <a:pt x="556591" y="1932179"/>
                  <a:pt x="556591" y="1932179"/>
                </a:cubicBezTo>
                <a:lnTo>
                  <a:pt x="556591" y="1932179"/>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Forme libre 29">
            <a:extLst>
              <a:ext uri="{FF2B5EF4-FFF2-40B4-BE49-F238E27FC236}">
                <a16:creationId xmlns:a16="http://schemas.microsoft.com/office/drawing/2014/main" id="{FEB6D806-1BC6-B3E6-108F-5BC4218ED0E1}"/>
              </a:ext>
            </a:extLst>
          </p:cNvPr>
          <p:cNvSpPr/>
          <p:nvPr/>
        </p:nvSpPr>
        <p:spPr>
          <a:xfrm>
            <a:off x="1366393" y="3660340"/>
            <a:ext cx="313705" cy="351599"/>
          </a:xfrm>
          <a:custGeom>
            <a:avLst/>
            <a:gdLst>
              <a:gd name="connsiteX0" fmla="*/ 0 w 556591"/>
              <a:gd name="connsiteY0" fmla="*/ 1860617 h 2041103"/>
              <a:gd name="connsiteX1" fmla="*/ 206734 w 556591"/>
              <a:gd name="connsiteY1" fmla="*/ 12 h 2041103"/>
              <a:gd name="connsiteX2" fmla="*/ 405516 w 556591"/>
              <a:gd name="connsiteY2" fmla="*/ 1884471 h 2041103"/>
              <a:gd name="connsiteX3" fmla="*/ 556591 w 556591"/>
              <a:gd name="connsiteY3" fmla="*/ 1932179 h 2041103"/>
              <a:gd name="connsiteX4" fmla="*/ 556591 w 556591"/>
              <a:gd name="connsiteY4" fmla="*/ 1932179 h 2041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591" h="2041103">
                <a:moveTo>
                  <a:pt x="0" y="1860617"/>
                </a:moveTo>
                <a:cubicBezTo>
                  <a:pt x="69574" y="928326"/>
                  <a:pt x="139148" y="-3964"/>
                  <a:pt x="206734" y="12"/>
                </a:cubicBezTo>
                <a:cubicBezTo>
                  <a:pt x="274320" y="3988"/>
                  <a:pt x="347207" y="1562443"/>
                  <a:pt x="405516" y="1884471"/>
                </a:cubicBezTo>
                <a:cubicBezTo>
                  <a:pt x="463825" y="2206499"/>
                  <a:pt x="556591" y="1932179"/>
                  <a:pt x="556591" y="1932179"/>
                </a:cubicBezTo>
                <a:lnTo>
                  <a:pt x="556591" y="1932179"/>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4650638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ectangle 113">
            <a:extLst>
              <a:ext uri="{FF2B5EF4-FFF2-40B4-BE49-F238E27FC236}">
                <a16:creationId xmlns:a16="http://schemas.microsoft.com/office/drawing/2014/main" id="{2C9DE538-3127-F7C6-4E8D-896E0AC1BE72}"/>
              </a:ext>
            </a:extLst>
          </p:cNvPr>
          <p:cNvSpPr/>
          <p:nvPr/>
        </p:nvSpPr>
        <p:spPr>
          <a:xfrm>
            <a:off x="4583281" y="1375602"/>
            <a:ext cx="4488777" cy="244672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solidFill>
            </a:endParaRPr>
          </a:p>
        </p:txBody>
      </p:sp>
      <p:sp>
        <p:nvSpPr>
          <p:cNvPr id="13" name="TextBox 9">
            <a:extLst>
              <a:ext uri="{FF2B5EF4-FFF2-40B4-BE49-F238E27FC236}">
                <a16:creationId xmlns:a16="http://schemas.microsoft.com/office/drawing/2014/main" id="{8BCE0780-FEAF-38C9-7714-F0321B37E9A5}"/>
              </a:ext>
            </a:extLst>
          </p:cNvPr>
          <p:cNvSpPr txBox="1"/>
          <p:nvPr/>
        </p:nvSpPr>
        <p:spPr>
          <a:xfrm>
            <a:off x="2834507" y="1262698"/>
            <a:ext cx="11908929" cy="1293111"/>
          </a:xfrm>
          <a:prstGeom prst="rect">
            <a:avLst/>
          </a:prstGeom>
        </p:spPr>
        <p:txBody>
          <a:bodyPr lIns="0" tIns="0" rIns="0" bIns="0" rtlCol="0" anchor="t">
            <a:spAutoFit/>
          </a:bodyPr>
          <a:lstStyle/>
          <a:p>
            <a:pPr algn="ctr">
              <a:lnSpc>
                <a:spcPts val="12599"/>
              </a:lnSpc>
            </a:pPr>
            <a:endParaRPr lang="fr-FR" sz="2400"/>
          </a:p>
        </p:txBody>
      </p:sp>
      <p:sp>
        <p:nvSpPr>
          <p:cNvPr id="107" name="ZoneTexte 106">
            <a:extLst>
              <a:ext uri="{FF2B5EF4-FFF2-40B4-BE49-F238E27FC236}">
                <a16:creationId xmlns:a16="http://schemas.microsoft.com/office/drawing/2014/main" id="{4BCA1571-F060-D2C1-27C4-6CBAD25AC71A}"/>
              </a:ext>
            </a:extLst>
          </p:cNvPr>
          <p:cNvSpPr txBox="1"/>
          <p:nvPr/>
        </p:nvSpPr>
        <p:spPr>
          <a:xfrm>
            <a:off x="4560720" y="1540146"/>
            <a:ext cx="4562467" cy="2031325"/>
          </a:xfrm>
          <a:prstGeom prst="rect">
            <a:avLst/>
          </a:prstGeom>
          <a:noFill/>
        </p:spPr>
        <p:txBody>
          <a:bodyPr wrap="none" rtlCol="0">
            <a:spAutoFit/>
          </a:bodyPr>
          <a:lstStyle/>
          <a:p>
            <a:pPr marL="457200" indent="-457200">
              <a:buFont typeface="Arial" panose="020B0604020202020204" pitchFamily="34" charset="0"/>
              <a:buChar char="•"/>
            </a:pPr>
            <a:r>
              <a:rPr lang="fr-FR" sz="1800" b="1" dirty="0">
                <a:solidFill>
                  <a:schemeClr val="bg1"/>
                </a:solidFill>
              </a:rPr>
              <a:t>2 chocs d’intensité différente</a:t>
            </a:r>
            <a:br>
              <a:rPr lang="fr-FR" sz="1800" b="1" dirty="0">
                <a:solidFill>
                  <a:schemeClr val="bg1"/>
                </a:solidFill>
              </a:rPr>
            </a:br>
            <a:r>
              <a:rPr lang="fr-FR" sz="1800" b="1" dirty="0">
                <a:solidFill>
                  <a:schemeClr val="bg1"/>
                </a:solidFill>
              </a:rPr>
              <a:t>- choc </a:t>
            </a:r>
            <a:r>
              <a:rPr lang="fr-FR" sz="1800" b="1" dirty="0">
                <a:solidFill>
                  <a:srgbClr val="FF0000"/>
                </a:solidFill>
              </a:rPr>
              <a:t>conditionnant</a:t>
            </a:r>
            <a:r>
              <a:rPr lang="fr-FR" sz="1800" b="1" dirty="0">
                <a:solidFill>
                  <a:schemeClr val="bg1"/>
                </a:solidFill>
              </a:rPr>
              <a:t> (supramaximal)</a:t>
            </a:r>
            <a:br>
              <a:rPr lang="fr-FR" sz="1800" b="1" dirty="0">
                <a:solidFill>
                  <a:schemeClr val="bg1"/>
                </a:solidFill>
              </a:rPr>
            </a:br>
            <a:r>
              <a:rPr lang="fr-FR" sz="1800" b="1" dirty="0">
                <a:solidFill>
                  <a:schemeClr val="bg1"/>
                </a:solidFill>
              </a:rPr>
              <a:t>- choc </a:t>
            </a:r>
            <a:r>
              <a:rPr lang="fr-FR" sz="1800" b="1" dirty="0">
                <a:solidFill>
                  <a:srgbClr val="FF0000"/>
                </a:solidFill>
              </a:rPr>
              <a:t>test</a:t>
            </a:r>
            <a:r>
              <a:rPr lang="fr-FR" sz="1800" b="1" dirty="0">
                <a:solidFill>
                  <a:schemeClr val="bg1"/>
                </a:solidFill>
              </a:rPr>
              <a:t> fixe (i40)</a:t>
            </a:r>
          </a:p>
          <a:p>
            <a:pPr marL="457200" indent="-457200">
              <a:buFont typeface="Arial" panose="020B0604020202020204" pitchFamily="34" charset="0"/>
              <a:buChar char="•"/>
            </a:pPr>
            <a:r>
              <a:rPr lang="fr-FR" sz="1800" b="1" dirty="0">
                <a:solidFill>
                  <a:schemeClr val="bg1"/>
                </a:solidFill>
              </a:rPr>
              <a:t>avec IIS entre 1-200 ms</a:t>
            </a:r>
            <a:br>
              <a:rPr lang="fr-FR" sz="1800" b="1" dirty="0">
                <a:solidFill>
                  <a:schemeClr val="bg1"/>
                </a:solidFill>
              </a:rPr>
            </a:br>
            <a:r>
              <a:rPr lang="fr-FR" sz="1800" b="1" dirty="0">
                <a:solidFill>
                  <a:schemeClr val="bg1"/>
                </a:solidFill>
              </a:rPr>
              <a:t>=&gt; mesure des fluctuations d’amplitude </a:t>
            </a:r>
            <a:br>
              <a:rPr lang="fr-FR" sz="1800" b="1" dirty="0">
                <a:solidFill>
                  <a:schemeClr val="bg1"/>
                </a:solidFill>
              </a:rPr>
            </a:br>
            <a:r>
              <a:rPr lang="fr-FR" sz="1800" b="1" dirty="0">
                <a:solidFill>
                  <a:schemeClr val="bg1"/>
                </a:solidFill>
              </a:rPr>
              <a:t>du PAGM évoqué par les chocs tests</a:t>
            </a:r>
          </a:p>
          <a:p>
            <a:pPr marL="457200" indent="-457200">
              <a:buFont typeface="Arial" panose="020B0604020202020204" pitchFamily="34" charset="0"/>
              <a:buChar char="•"/>
            </a:pPr>
            <a:r>
              <a:rPr lang="fr-FR" sz="1800" b="1" dirty="0">
                <a:solidFill>
                  <a:schemeClr val="bg1"/>
                </a:solidFill>
              </a:rPr>
              <a:t>Ischémie, post-ischémie, post-effort etc…</a:t>
            </a:r>
          </a:p>
        </p:txBody>
      </p:sp>
      <p:sp>
        <p:nvSpPr>
          <p:cNvPr id="2" name="TextBox 7">
            <a:extLst>
              <a:ext uri="{FF2B5EF4-FFF2-40B4-BE49-F238E27FC236}">
                <a16:creationId xmlns:a16="http://schemas.microsoft.com/office/drawing/2014/main" id="{FEF9F55C-319C-65F2-4B8A-D32983F5D4B0}"/>
              </a:ext>
            </a:extLst>
          </p:cNvPr>
          <p:cNvSpPr txBox="1"/>
          <p:nvPr/>
        </p:nvSpPr>
        <p:spPr>
          <a:xfrm>
            <a:off x="0" y="189163"/>
            <a:ext cx="9074121" cy="984885"/>
          </a:xfrm>
          <a:prstGeom prst="rect">
            <a:avLst/>
          </a:prstGeom>
        </p:spPr>
        <p:txBody>
          <a:bodyPr wrap="square" lIns="0" tIns="0" rIns="0" bIns="0" rtlCol="0" anchor="t">
            <a:spAutoFit/>
          </a:bodyPr>
          <a:lstStyle/>
          <a:p>
            <a:pPr algn="ctr"/>
            <a:r>
              <a:rPr lang="fr-FR" sz="3200" dirty="0">
                <a:solidFill>
                  <a:srgbClr val="3333CC"/>
                </a:solidFill>
                <a:latin typeface="ComicSansMS" panose="030F0702030302020204" pitchFamily="66" charset="0"/>
              </a:rPr>
              <a:t>2. Cycle de récupération de l’excitabilité</a:t>
            </a:r>
            <a:br>
              <a:rPr lang="fr-FR" sz="3200" dirty="0">
                <a:solidFill>
                  <a:srgbClr val="3333CC"/>
                </a:solidFill>
                <a:latin typeface="ComicSansMS" panose="030F0702030302020204" pitchFamily="66" charset="0"/>
              </a:rPr>
            </a:br>
            <a:r>
              <a:rPr lang="fr-FR" sz="3200" dirty="0">
                <a:solidFill>
                  <a:srgbClr val="3333CC"/>
                </a:solidFill>
                <a:latin typeface="ComicSansMS" panose="030F0702030302020204" pitchFamily="66" charset="0"/>
              </a:rPr>
              <a:t>technique des doubles-chocs</a:t>
            </a:r>
          </a:p>
        </p:txBody>
      </p:sp>
      <p:sp>
        <p:nvSpPr>
          <p:cNvPr id="14" name="ZoneTexte 13">
            <a:extLst>
              <a:ext uri="{FF2B5EF4-FFF2-40B4-BE49-F238E27FC236}">
                <a16:creationId xmlns:a16="http://schemas.microsoft.com/office/drawing/2014/main" id="{46F265B3-79C5-B422-35AC-4C512BCB3849}"/>
              </a:ext>
            </a:extLst>
          </p:cNvPr>
          <p:cNvSpPr txBox="1"/>
          <p:nvPr/>
        </p:nvSpPr>
        <p:spPr>
          <a:xfrm>
            <a:off x="4696630" y="4189169"/>
            <a:ext cx="4290646" cy="2554545"/>
          </a:xfrm>
          <a:prstGeom prst="rect">
            <a:avLst/>
          </a:prstGeom>
          <a:noFill/>
          <a:ln w="25400">
            <a:solidFill>
              <a:srgbClr val="FF0000"/>
            </a:solidFill>
          </a:ln>
        </p:spPr>
        <p:txBody>
          <a:bodyPr wrap="square" rtlCol="0">
            <a:spAutoFit/>
          </a:bodyPr>
          <a:lstStyle/>
          <a:p>
            <a:r>
              <a:rPr lang="fr-FR" sz="2000" b="1" i="1" dirty="0" err="1">
                <a:solidFill>
                  <a:srgbClr val="FF0000"/>
                </a:solidFill>
              </a:rPr>
              <a:t>Keypoint</a:t>
            </a:r>
            <a:r>
              <a:rPr lang="fr-FR" sz="2000" b="1" i="1" dirty="0">
                <a:solidFill>
                  <a:srgbClr val="FF0000"/>
                </a:solidFill>
              </a:rPr>
              <a:t> </a:t>
            </a:r>
            <a:r>
              <a:rPr lang="fr-FR" sz="2000" b="1" dirty="0"/>
              <a:t>(</a:t>
            </a:r>
            <a:r>
              <a:rPr lang="fr-FR" sz="2000" dirty="0" err="1"/>
              <a:t>Natus</a:t>
            </a:r>
            <a:r>
              <a:rPr lang="fr-FR" sz="2000" dirty="0"/>
              <a:t>/</a:t>
            </a:r>
            <a:r>
              <a:rPr lang="fr-FR" sz="2000" dirty="0" err="1"/>
              <a:t>Dantec</a:t>
            </a:r>
            <a:r>
              <a:rPr lang="fr-FR" sz="2000" i="1" dirty="0"/>
              <a:t>) :</a:t>
            </a:r>
          </a:p>
          <a:p>
            <a:pPr>
              <a:tabLst>
                <a:tab pos="127000" algn="l"/>
              </a:tabLst>
            </a:pPr>
            <a:r>
              <a:rPr lang="fr-FR" sz="2000" i="1" dirty="0"/>
              <a:t>- </a:t>
            </a:r>
            <a:r>
              <a:rPr lang="fr-FR" sz="2000" b="1" i="1" dirty="0"/>
              <a:t>M </a:t>
            </a:r>
            <a:r>
              <a:rPr lang="fr-FR" sz="2000" b="1" i="1" dirty="0" err="1"/>
              <a:t>Increment</a:t>
            </a:r>
            <a:r>
              <a:rPr lang="fr-FR" sz="2000" b="1" i="1" dirty="0"/>
              <a:t> </a:t>
            </a:r>
            <a:br>
              <a:rPr lang="fr-FR" sz="2000" b="1" i="1" dirty="0"/>
            </a:br>
            <a:r>
              <a:rPr lang="fr-FR" sz="2000" b="1" i="1" dirty="0"/>
              <a:t>	</a:t>
            </a:r>
            <a:r>
              <a:rPr lang="fr-FR" sz="2000" dirty="0"/>
              <a:t>(soustraction de traces : </a:t>
            </a:r>
            <a:br>
              <a:rPr lang="fr-FR" sz="2000" dirty="0"/>
            </a:br>
            <a:r>
              <a:rPr lang="fr-FR" sz="2000" dirty="0"/>
              <a:t>	IIS &lt; 10 ms =&gt; les réponses motrices 	évoquées par les chocs conditionnant 	et test se chevauchent)</a:t>
            </a:r>
            <a:br>
              <a:rPr lang="fr-FR" sz="2000" dirty="0"/>
            </a:br>
            <a:r>
              <a:rPr lang="fr-FR" sz="2000" i="1" dirty="0"/>
              <a:t>- </a:t>
            </a:r>
            <a:r>
              <a:rPr lang="fr-FR" sz="2000" dirty="0" err="1"/>
              <a:t>Stim</a:t>
            </a:r>
            <a:r>
              <a:rPr lang="fr-FR" sz="2000" dirty="0"/>
              <a:t> en </a:t>
            </a:r>
            <a:r>
              <a:rPr lang="fr-FR" sz="2000" b="1" i="1" dirty="0" err="1"/>
              <a:t>burst</a:t>
            </a:r>
            <a:r>
              <a:rPr lang="fr-FR" sz="2000" b="1" i="1" dirty="0"/>
              <a:t> complexe</a:t>
            </a:r>
            <a:br>
              <a:rPr lang="fr-FR" sz="2000" b="1" i="1" dirty="0"/>
            </a:br>
            <a:r>
              <a:rPr lang="fr-FR" sz="2000" b="1" i="1" dirty="0"/>
              <a:t>	</a:t>
            </a:r>
            <a:r>
              <a:rPr lang="fr-FR" sz="2000" dirty="0"/>
              <a:t>(2 chocs à des intensités différentes) </a:t>
            </a:r>
          </a:p>
        </p:txBody>
      </p:sp>
      <p:pic>
        <p:nvPicPr>
          <p:cNvPr id="15" name="Image 14">
            <a:extLst>
              <a:ext uri="{FF2B5EF4-FFF2-40B4-BE49-F238E27FC236}">
                <a16:creationId xmlns:a16="http://schemas.microsoft.com/office/drawing/2014/main" id="{0EE42C0B-217F-E3B7-A85A-3BF2944656C5}"/>
              </a:ext>
            </a:extLst>
          </p:cNvPr>
          <p:cNvPicPr>
            <a:picLocks noChangeAspect="1"/>
          </p:cNvPicPr>
          <p:nvPr/>
        </p:nvPicPr>
        <p:blipFill>
          <a:blip r:embed="rId3"/>
          <a:stretch>
            <a:fillRect/>
          </a:stretch>
        </p:blipFill>
        <p:spPr>
          <a:xfrm>
            <a:off x="211272" y="1375603"/>
            <a:ext cx="4033671" cy="2446723"/>
          </a:xfrm>
          <a:prstGeom prst="rect">
            <a:avLst/>
          </a:prstGeom>
        </p:spPr>
      </p:pic>
      <p:pic>
        <p:nvPicPr>
          <p:cNvPr id="16" name="Image 15">
            <a:extLst>
              <a:ext uri="{FF2B5EF4-FFF2-40B4-BE49-F238E27FC236}">
                <a16:creationId xmlns:a16="http://schemas.microsoft.com/office/drawing/2014/main" id="{E05BD259-3336-9D97-64A4-6295DC02E516}"/>
              </a:ext>
            </a:extLst>
          </p:cNvPr>
          <p:cNvPicPr>
            <a:picLocks noChangeAspect="1"/>
          </p:cNvPicPr>
          <p:nvPr/>
        </p:nvPicPr>
        <p:blipFill>
          <a:blip r:embed="rId4"/>
          <a:stretch>
            <a:fillRect/>
          </a:stretch>
        </p:blipFill>
        <p:spPr>
          <a:xfrm>
            <a:off x="209209" y="4189169"/>
            <a:ext cx="4033671" cy="2434326"/>
          </a:xfrm>
          <a:prstGeom prst="rect">
            <a:avLst/>
          </a:prstGeom>
        </p:spPr>
      </p:pic>
    </p:spTree>
    <p:extLst>
      <p:ext uri="{BB962C8B-B14F-4D97-AF65-F5344CB8AC3E}">
        <p14:creationId xmlns:p14="http://schemas.microsoft.com/office/powerpoint/2010/main" val="17428048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9">
            <a:extLst>
              <a:ext uri="{FF2B5EF4-FFF2-40B4-BE49-F238E27FC236}">
                <a16:creationId xmlns:a16="http://schemas.microsoft.com/office/drawing/2014/main" id="{8BCE0780-FEAF-38C9-7714-F0321B37E9A5}"/>
              </a:ext>
            </a:extLst>
          </p:cNvPr>
          <p:cNvSpPr txBox="1"/>
          <p:nvPr/>
        </p:nvSpPr>
        <p:spPr>
          <a:xfrm>
            <a:off x="2834507" y="1262698"/>
            <a:ext cx="11908929" cy="1293111"/>
          </a:xfrm>
          <a:prstGeom prst="rect">
            <a:avLst/>
          </a:prstGeom>
        </p:spPr>
        <p:txBody>
          <a:bodyPr lIns="0" tIns="0" rIns="0" bIns="0" rtlCol="0" anchor="t">
            <a:spAutoFit/>
          </a:bodyPr>
          <a:lstStyle/>
          <a:p>
            <a:pPr algn="ctr">
              <a:lnSpc>
                <a:spcPts val="12599"/>
              </a:lnSpc>
            </a:pPr>
            <a:endParaRPr lang="fr-FR" sz="2400"/>
          </a:p>
        </p:txBody>
      </p:sp>
      <p:sp>
        <p:nvSpPr>
          <p:cNvPr id="2" name="TextBox 7">
            <a:extLst>
              <a:ext uri="{FF2B5EF4-FFF2-40B4-BE49-F238E27FC236}">
                <a16:creationId xmlns:a16="http://schemas.microsoft.com/office/drawing/2014/main" id="{FEF9F55C-319C-65F2-4B8A-D32983F5D4B0}"/>
              </a:ext>
            </a:extLst>
          </p:cNvPr>
          <p:cNvSpPr txBox="1"/>
          <p:nvPr/>
        </p:nvSpPr>
        <p:spPr>
          <a:xfrm>
            <a:off x="0" y="432671"/>
            <a:ext cx="9074121" cy="984885"/>
          </a:xfrm>
          <a:prstGeom prst="rect">
            <a:avLst/>
          </a:prstGeom>
        </p:spPr>
        <p:txBody>
          <a:bodyPr wrap="square" lIns="0" tIns="0" rIns="0" bIns="0" rtlCol="0" anchor="t">
            <a:spAutoFit/>
          </a:bodyPr>
          <a:lstStyle/>
          <a:p>
            <a:pPr algn="ctr"/>
            <a:r>
              <a:rPr lang="fr-FR" sz="3200" dirty="0">
                <a:solidFill>
                  <a:srgbClr val="3333CC"/>
                </a:solidFill>
                <a:latin typeface="ComicSansMS" panose="030F0702030302020204" pitchFamily="66" charset="0"/>
              </a:rPr>
              <a:t>2. Cycle de récupération de l’excitabilité</a:t>
            </a:r>
            <a:br>
              <a:rPr lang="fr-FR" sz="3200" dirty="0">
                <a:solidFill>
                  <a:srgbClr val="3333CC"/>
                </a:solidFill>
                <a:latin typeface="ComicSansMS" panose="030F0702030302020204" pitchFamily="66" charset="0"/>
              </a:rPr>
            </a:br>
            <a:r>
              <a:rPr lang="fr-FR" sz="3200" dirty="0">
                <a:solidFill>
                  <a:srgbClr val="3333CC"/>
                </a:solidFill>
                <a:latin typeface="ComicSansMS" panose="030F0702030302020204" pitchFamily="66" charset="0"/>
              </a:rPr>
              <a:t>technique des doubles-chocs</a:t>
            </a:r>
          </a:p>
        </p:txBody>
      </p:sp>
      <p:pic>
        <p:nvPicPr>
          <p:cNvPr id="16" name="Image 15">
            <a:extLst>
              <a:ext uri="{FF2B5EF4-FFF2-40B4-BE49-F238E27FC236}">
                <a16:creationId xmlns:a16="http://schemas.microsoft.com/office/drawing/2014/main" id="{E05BD259-3336-9D97-64A4-6295DC02E516}"/>
              </a:ext>
            </a:extLst>
          </p:cNvPr>
          <p:cNvPicPr>
            <a:picLocks noChangeAspect="1"/>
          </p:cNvPicPr>
          <p:nvPr/>
        </p:nvPicPr>
        <p:blipFill>
          <a:blip r:embed="rId3"/>
          <a:stretch>
            <a:fillRect/>
          </a:stretch>
        </p:blipFill>
        <p:spPr>
          <a:xfrm>
            <a:off x="247862" y="2246091"/>
            <a:ext cx="5921510" cy="3573639"/>
          </a:xfrm>
          <a:prstGeom prst="rect">
            <a:avLst/>
          </a:prstGeom>
        </p:spPr>
      </p:pic>
      <p:sp>
        <p:nvSpPr>
          <p:cNvPr id="4" name="ZoneTexte 3">
            <a:extLst>
              <a:ext uri="{FF2B5EF4-FFF2-40B4-BE49-F238E27FC236}">
                <a16:creationId xmlns:a16="http://schemas.microsoft.com/office/drawing/2014/main" id="{88C7D1CC-C56B-7855-479D-8EACB12CE4D2}"/>
              </a:ext>
            </a:extLst>
          </p:cNvPr>
          <p:cNvSpPr txBox="1"/>
          <p:nvPr/>
        </p:nvSpPr>
        <p:spPr>
          <a:xfrm>
            <a:off x="6250397" y="1909253"/>
            <a:ext cx="2893603" cy="4247317"/>
          </a:xfrm>
          <a:prstGeom prst="rect">
            <a:avLst/>
          </a:prstGeom>
          <a:noFill/>
        </p:spPr>
        <p:txBody>
          <a:bodyPr wrap="square">
            <a:spAutoFit/>
          </a:bodyPr>
          <a:lstStyle/>
          <a:p>
            <a:pPr>
              <a:tabLst>
                <a:tab pos="127000" algn="l"/>
              </a:tabLst>
            </a:pPr>
            <a:r>
              <a:rPr lang="fr-FR" dirty="0">
                <a:solidFill>
                  <a:schemeClr val="accent2">
                    <a:lumMod val="75000"/>
                  </a:schemeClr>
                </a:solidFill>
                <a:latin typeface="ComicSansMS" panose="030F0702030302020204" pitchFamily="66" charset="0"/>
              </a:rPr>
              <a:t>Ischémie</a:t>
            </a:r>
            <a:r>
              <a:rPr lang="fr-FR" sz="1800" dirty="0">
                <a:solidFill>
                  <a:schemeClr val="accent2">
                    <a:lumMod val="75000"/>
                  </a:schemeClr>
                </a:solidFill>
              </a:rPr>
              <a:t> :</a:t>
            </a:r>
            <a:br>
              <a:rPr lang="fr-FR" sz="1800" dirty="0"/>
            </a:br>
            <a:r>
              <a:rPr lang="fr-FR" dirty="0">
                <a:solidFill>
                  <a:srgbClr val="3333CC"/>
                </a:solidFill>
                <a:latin typeface="ComicSansMS" panose="030F0702030302020204" pitchFamily="66" charset="0"/>
              </a:rPr>
              <a:t>- dépolarisation</a:t>
            </a:r>
            <a:br>
              <a:rPr lang="fr-FR" sz="1800" dirty="0"/>
            </a:br>
            <a:r>
              <a:rPr lang="fr-FR" sz="1800" dirty="0"/>
              <a:t>- période réfractaire</a:t>
            </a:r>
            <a:br>
              <a:rPr lang="fr-FR" sz="1800" dirty="0"/>
            </a:br>
            <a:r>
              <a:rPr lang="fr-FR" sz="1800" dirty="0"/>
              <a:t>	prolongée (prolongation de 	l’inactivation des </a:t>
            </a:r>
            <a:r>
              <a:rPr lang="fr-FR" sz="1800" b="1" dirty="0">
                <a:solidFill>
                  <a:srgbClr val="00B050"/>
                </a:solidFill>
              </a:rPr>
              <a:t>Na</a:t>
            </a:r>
            <a:r>
              <a:rPr lang="fr-FR" sz="1800" b="1" baseline="-25000" dirty="0">
                <a:solidFill>
                  <a:srgbClr val="00B050"/>
                </a:solidFill>
              </a:rPr>
              <a:t>t</a:t>
            </a:r>
            <a:r>
              <a:rPr lang="fr-FR" sz="1800" b="1" dirty="0">
                <a:solidFill>
                  <a:srgbClr val="00B050"/>
                </a:solidFill>
              </a:rPr>
              <a:t> </a:t>
            </a:r>
            <a:r>
              <a:rPr lang="fr-FR" sz="1800" dirty="0"/>
              <a:t>	nodaux)</a:t>
            </a:r>
          </a:p>
          <a:p>
            <a:pPr>
              <a:tabLst>
                <a:tab pos="127000" algn="l"/>
              </a:tabLst>
            </a:pPr>
            <a:r>
              <a:rPr lang="fr-FR" dirty="0"/>
              <a:t>- 	Période supernormale 	réduite (prolongation de 	l’ouverture des </a:t>
            </a:r>
            <a:r>
              <a:rPr lang="fr-FR" b="1" dirty="0">
                <a:solidFill>
                  <a:srgbClr val="00B050"/>
                </a:solidFill>
              </a:rPr>
              <a:t>K</a:t>
            </a:r>
            <a:r>
              <a:rPr lang="fr-FR" b="1" baseline="-25000" dirty="0">
                <a:solidFill>
                  <a:srgbClr val="00B050"/>
                </a:solidFill>
              </a:rPr>
              <a:t>f</a:t>
            </a:r>
            <a:r>
              <a:rPr lang="fr-FR" dirty="0"/>
              <a:t>) </a:t>
            </a:r>
          </a:p>
          <a:p>
            <a:pPr>
              <a:tabLst>
                <a:tab pos="127000" algn="l"/>
              </a:tabLst>
            </a:pPr>
            <a:endParaRPr lang="fr-FR" dirty="0"/>
          </a:p>
          <a:p>
            <a:pPr>
              <a:tabLst>
                <a:tab pos="127000" algn="l"/>
              </a:tabLst>
            </a:pPr>
            <a:r>
              <a:rPr lang="fr-FR" dirty="0">
                <a:solidFill>
                  <a:srgbClr val="FFFF00"/>
                </a:solidFill>
                <a:highlight>
                  <a:srgbClr val="000000"/>
                </a:highlight>
                <a:latin typeface="ComicSansMS" panose="030F0702030302020204" pitchFamily="66" charset="0"/>
              </a:rPr>
              <a:t>Post-ischémie</a:t>
            </a:r>
            <a:r>
              <a:rPr lang="fr-FR" dirty="0">
                <a:solidFill>
                  <a:srgbClr val="3333CC"/>
                </a:solidFill>
                <a:latin typeface="ComicSansMS" panose="030F0702030302020204" pitchFamily="66" charset="0"/>
              </a:rPr>
              <a:t> :</a:t>
            </a:r>
            <a:br>
              <a:rPr lang="fr-FR" dirty="0"/>
            </a:br>
            <a:r>
              <a:rPr lang="fr-FR" dirty="0">
                <a:solidFill>
                  <a:srgbClr val="3333CC"/>
                </a:solidFill>
                <a:latin typeface="ComicSansMS" panose="030F0702030302020204" pitchFamily="66" charset="0"/>
              </a:rPr>
              <a:t>- hyperpolarisation</a:t>
            </a:r>
            <a:br>
              <a:rPr lang="fr-FR" dirty="0"/>
            </a:br>
            <a:r>
              <a:rPr lang="fr-FR" dirty="0"/>
              <a:t>- période réfractaire réduite</a:t>
            </a:r>
            <a:br>
              <a:rPr lang="fr-FR" dirty="0"/>
            </a:br>
            <a:r>
              <a:rPr lang="fr-FR" dirty="0"/>
              <a:t>- période supernormale 	augmentée</a:t>
            </a:r>
          </a:p>
        </p:txBody>
      </p:sp>
    </p:spTree>
    <p:extLst>
      <p:ext uri="{BB962C8B-B14F-4D97-AF65-F5344CB8AC3E}">
        <p14:creationId xmlns:p14="http://schemas.microsoft.com/office/powerpoint/2010/main" val="39171732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7">
            <a:extLst>
              <a:ext uri="{FF2B5EF4-FFF2-40B4-BE49-F238E27FC236}">
                <a16:creationId xmlns:a16="http://schemas.microsoft.com/office/drawing/2014/main" id="{B2B6099C-08D3-DABB-D404-5319D9A03172}"/>
              </a:ext>
            </a:extLst>
          </p:cNvPr>
          <p:cNvSpPr txBox="1"/>
          <p:nvPr/>
        </p:nvSpPr>
        <p:spPr>
          <a:xfrm>
            <a:off x="0" y="411626"/>
            <a:ext cx="9074121" cy="984885"/>
          </a:xfrm>
          <a:prstGeom prst="rect">
            <a:avLst/>
          </a:prstGeom>
        </p:spPr>
        <p:txBody>
          <a:bodyPr wrap="square" lIns="0" tIns="0" rIns="0" bIns="0" rtlCol="0" anchor="t">
            <a:spAutoFit/>
          </a:bodyPr>
          <a:lstStyle/>
          <a:p>
            <a:pPr algn="ctr"/>
            <a:r>
              <a:rPr lang="fr-FR" sz="3200" dirty="0">
                <a:solidFill>
                  <a:srgbClr val="3333CC"/>
                </a:solidFill>
                <a:latin typeface="ComicSansMS" panose="030F0702030302020204" pitchFamily="66" charset="0"/>
              </a:rPr>
              <a:t>Que savons-nous de l’excitabilité</a:t>
            </a:r>
          </a:p>
          <a:p>
            <a:pPr algn="ctr"/>
            <a:r>
              <a:rPr lang="fr-FR" sz="3200" dirty="0">
                <a:solidFill>
                  <a:srgbClr val="3333CC"/>
                </a:solidFill>
                <a:latin typeface="ComicSansMS" panose="030F0702030302020204" pitchFamily="66" charset="0"/>
              </a:rPr>
              <a:t>&gt; ENMG classique ?</a:t>
            </a:r>
          </a:p>
        </p:txBody>
      </p:sp>
      <p:sp>
        <p:nvSpPr>
          <p:cNvPr id="5" name="TextBox 2">
            <a:extLst>
              <a:ext uri="{FF2B5EF4-FFF2-40B4-BE49-F238E27FC236}">
                <a16:creationId xmlns:a16="http://schemas.microsoft.com/office/drawing/2014/main" id="{6AB51775-0E6A-C09A-BBBE-4B96CAAC1CBC}"/>
              </a:ext>
            </a:extLst>
          </p:cNvPr>
          <p:cNvSpPr txBox="1"/>
          <p:nvPr/>
        </p:nvSpPr>
        <p:spPr>
          <a:xfrm>
            <a:off x="700912" y="2928586"/>
            <a:ext cx="7115031" cy="826124"/>
          </a:xfrm>
          <a:prstGeom prst="rect">
            <a:avLst/>
          </a:prstGeom>
        </p:spPr>
        <p:txBody>
          <a:bodyPr wrap="square" lIns="0" tIns="0" rIns="0" bIns="0" rtlCol="0" anchor="t">
            <a:spAutoFit/>
          </a:bodyPr>
          <a:lstStyle/>
          <a:p>
            <a:pPr>
              <a:lnSpc>
                <a:spcPct val="150000"/>
              </a:lnSpc>
            </a:pPr>
            <a:r>
              <a:rPr lang="fr-FR" dirty="0">
                <a:latin typeface="Comic Sans MS" panose="030F0902030302020204" pitchFamily="66" charset="0"/>
              </a:rPr>
              <a:t>L’augmentation de la durée du stimulus</a:t>
            </a:r>
            <a:br>
              <a:rPr lang="fr-FR" dirty="0">
                <a:latin typeface="Comic Sans MS" panose="030F0902030302020204" pitchFamily="66" charset="0"/>
              </a:rPr>
            </a:br>
            <a:r>
              <a:rPr lang="fr-FR" sz="2000" dirty="0">
                <a:solidFill>
                  <a:srgbClr val="3333CC"/>
                </a:solidFill>
                <a:latin typeface="ComicSansMS" panose="030F0702030302020204" pitchFamily="66" charset="0"/>
              </a:rPr>
              <a:t>=&gt; stimulation moins intense pour PAGM max</a:t>
            </a:r>
          </a:p>
        </p:txBody>
      </p:sp>
      <p:sp>
        <p:nvSpPr>
          <p:cNvPr id="21" name="AutoShape 3">
            <a:extLst>
              <a:ext uri="{FF2B5EF4-FFF2-40B4-BE49-F238E27FC236}">
                <a16:creationId xmlns:a16="http://schemas.microsoft.com/office/drawing/2014/main" id="{8B827534-D85C-F3B0-E8DE-351C1914EC5E}"/>
              </a:ext>
            </a:extLst>
          </p:cNvPr>
          <p:cNvSpPr/>
          <p:nvPr/>
        </p:nvSpPr>
        <p:spPr>
          <a:xfrm>
            <a:off x="700912" y="3858536"/>
            <a:ext cx="7778976" cy="4883"/>
          </a:xfrm>
          <a:prstGeom prst="line">
            <a:avLst/>
          </a:prstGeom>
          <a:ln w="9525" cap="rnd">
            <a:solidFill>
              <a:srgbClr val="00329E"/>
            </a:solidFill>
            <a:prstDash val="solid"/>
            <a:headEnd type="none" w="sm" len="sm"/>
            <a:tailEnd type="none" w="sm" len="sm"/>
          </a:ln>
        </p:spPr>
        <p:txBody>
          <a:bodyPr/>
          <a:lstStyle/>
          <a:p>
            <a:endParaRPr lang="fr-FR"/>
          </a:p>
        </p:txBody>
      </p:sp>
      <p:sp>
        <p:nvSpPr>
          <p:cNvPr id="22" name="AutoShape 4">
            <a:extLst>
              <a:ext uri="{FF2B5EF4-FFF2-40B4-BE49-F238E27FC236}">
                <a16:creationId xmlns:a16="http://schemas.microsoft.com/office/drawing/2014/main" id="{D2D47E55-5D70-1BC3-D03C-1A00B418922B}"/>
              </a:ext>
            </a:extLst>
          </p:cNvPr>
          <p:cNvSpPr/>
          <p:nvPr/>
        </p:nvSpPr>
        <p:spPr>
          <a:xfrm flipV="1">
            <a:off x="665316" y="4849047"/>
            <a:ext cx="7814572" cy="1872"/>
          </a:xfrm>
          <a:prstGeom prst="line">
            <a:avLst/>
          </a:prstGeom>
          <a:ln w="9525" cap="rnd">
            <a:solidFill>
              <a:srgbClr val="00329E"/>
            </a:solidFill>
            <a:prstDash val="solid"/>
            <a:headEnd type="none" w="sm" len="sm"/>
            <a:tailEnd type="none" w="sm" len="sm"/>
          </a:ln>
        </p:spPr>
        <p:txBody>
          <a:bodyPr/>
          <a:lstStyle/>
          <a:p>
            <a:endParaRPr lang="fr-FR"/>
          </a:p>
        </p:txBody>
      </p:sp>
      <p:sp>
        <p:nvSpPr>
          <p:cNvPr id="23" name="AutoShape 5">
            <a:extLst>
              <a:ext uri="{FF2B5EF4-FFF2-40B4-BE49-F238E27FC236}">
                <a16:creationId xmlns:a16="http://schemas.microsoft.com/office/drawing/2014/main" id="{EFD1976C-19C1-A5D0-36F9-3DBB926AF7C2}"/>
              </a:ext>
            </a:extLst>
          </p:cNvPr>
          <p:cNvSpPr/>
          <p:nvPr/>
        </p:nvSpPr>
        <p:spPr>
          <a:xfrm flipV="1">
            <a:off x="665315" y="6446374"/>
            <a:ext cx="7823945" cy="62544"/>
          </a:xfrm>
          <a:prstGeom prst="line">
            <a:avLst/>
          </a:prstGeom>
          <a:ln w="9525" cap="rnd">
            <a:solidFill>
              <a:srgbClr val="00329E"/>
            </a:solidFill>
            <a:prstDash val="solid"/>
            <a:headEnd type="none" w="sm" len="sm"/>
            <a:tailEnd type="none" w="sm" len="sm"/>
          </a:ln>
        </p:spPr>
        <p:txBody>
          <a:bodyPr/>
          <a:lstStyle/>
          <a:p>
            <a:endParaRPr lang="fr-FR"/>
          </a:p>
        </p:txBody>
      </p:sp>
      <p:sp>
        <p:nvSpPr>
          <p:cNvPr id="24" name="TextBox 8">
            <a:extLst>
              <a:ext uri="{FF2B5EF4-FFF2-40B4-BE49-F238E27FC236}">
                <a16:creationId xmlns:a16="http://schemas.microsoft.com/office/drawing/2014/main" id="{4EE10D4E-249F-38F8-374B-742B5AEB6DBF}"/>
              </a:ext>
            </a:extLst>
          </p:cNvPr>
          <p:cNvSpPr txBox="1"/>
          <p:nvPr/>
        </p:nvSpPr>
        <p:spPr>
          <a:xfrm>
            <a:off x="665316" y="3964258"/>
            <a:ext cx="8651001" cy="826124"/>
          </a:xfrm>
          <a:prstGeom prst="rect">
            <a:avLst/>
          </a:prstGeom>
        </p:spPr>
        <p:txBody>
          <a:bodyPr wrap="square" lIns="0" tIns="0" rIns="0" bIns="0" rtlCol="0" anchor="t">
            <a:spAutoFit/>
          </a:bodyPr>
          <a:lstStyle/>
          <a:p>
            <a:pPr>
              <a:lnSpc>
                <a:spcPct val="150000"/>
              </a:lnSpc>
            </a:pPr>
            <a:r>
              <a:rPr lang="fr-FR" dirty="0">
                <a:latin typeface="Comic Sans MS" panose="030F0902030302020204" pitchFamily="66" charset="0"/>
              </a:rPr>
              <a:t>Chez un patient avec une neuropathie démyélinisante</a:t>
            </a:r>
            <a:br>
              <a:rPr lang="fr-FR" dirty="0">
                <a:latin typeface="Comic Sans MS" panose="030F0902030302020204" pitchFamily="66" charset="0"/>
              </a:rPr>
            </a:br>
            <a:r>
              <a:rPr lang="fr-FR" sz="2000" dirty="0">
                <a:solidFill>
                  <a:srgbClr val="3333CC"/>
                </a:solidFill>
                <a:latin typeface="ComicSansMS" panose="030F0702030302020204" pitchFamily="66" charset="0"/>
              </a:rPr>
              <a:t>=&gt; il faut augmenter l’intensité de stimulation =&gt; </a:t>
            </a:r>
            <a:r>
              <a:rPr lang="fr-FR" sz="2000" b="1" dirty="0">
                <a:solidFill>
                  <a:srgbClr val="FF0000"/>
                </a:solidFill>
                <a:latin typeface="ComicSansMS" panose="030F0702030302020204" pitchFamily="66" charset="0"/>
              </a:rPr>
              <a:t>hypoexcitabilité</a:t>
            </a:r>
            <a:r>
              <a:rPr lang="fr-FR" sz="2000" dirty="0">
                <a:solidFill>
                  <a:srgbClr val="3333CC"/>
                </a:solidFill>
                <a:latin typeface="ComicSansMS" panose="030F0702030302020204" pitchFamily="66" charset="0"/>
              </a:rPr>
              <a:t> ? </a:t>
            </a:r>
          </a:p>
        </p:txBody>
      </p:sp>
      <p:sp>
        <p:nvSpPr>
          <p:cNvPr id="25" name="TextBox 10">
            <a:extLst>
              <a:ext uri="{FF2B5EF4-FFF2-40B4-BE49-F238E27FC236}">
                <a16:creationId xmlns:a16="http://schemas.microsoft.com/office/drawing/2014/main" id="{4F9A9AC5-605A-7BE7-A1FB-04F87FBECD8B}"/>
              </a:ext>
            </a:extLst>
          </p:cNvPr>
          <p:cNvSpPr txBox="1"/>
          <p:nvPr/>
        </p:nvSpPr>
        <p:spPr>
          <a:xfrm>
            <a:off x="700912" y="5158586"/>
            <a:ext cx="8519288" cy="1287788"/>
          </a:xfrm>
          <a:prstGeom prst="rect">
            <a:avLst/>
          </a:prstGeom>
        </p:spPr>
        <p:txBody>
          <a:bodyPr wrap="square" lIns="0" tIns="0" rIns="0" bIns="0" rtlCol="0" anchor="t">
            <a:spAutoFit/>
          </a:bodyPr>
          <a:lstStyle/>
          <a:p>
            <a:pPr>
              <a:lnSpc>
                <a:spcPct val="150000"/>
              </a:lnSpc>
            </a:pPr>
            <a:r>
              <a:rPr lang="fr-FR" dirty="0">
                <a:latin typeface="Comic Sans MS" panose="030F0902030302020204" pitchFamily="66" charset="0"/>
              </a:rPr>
              <a:t>Les activités de repos à caractère pathologique en EMG</a:t>
            </a:r>
            <a:br>
              <a:rPr lang="fr-FR" dirty="0">
                <a:latin typeface="Comic Sans MS" panose="030F0902030302020204" pitchFamily="66" charset="0"/>
              </a:rPr>
            </a:br>
            <a:r>
              <a:rPr lang="fr-FR" sz="2000" dirty="0">
                <a:solidFill>
                  <a:srgbClr val="3333CC"/>
                </a:solidFill>
                <a:latin typeface="ComicSansMS" panose="030F0702030302020204" pitchFamily="66" charset="0"/>
              </a:rPr>
              <a:t>=&gt; traduisent une </a:t>
            </a:r>
            <a:r>
              <a:rPr lang="fr-FR" sz="2000" b="1" dirty="0">
                <a:solidFill>
                  <a:srgbClr val="FF0000"/>
                </a:solidFill>
                <a:latin typeface="ComicSansMS" panose="030F0702030302020204" pitchFamily="66" charset="0"/>
              </a:rPr>
              <a:t>hyperexcitabilité</a:t>
            </a:r>
            <a:r>
              <a:rPr lang="fr-FR" sz="2000" dirty="0">
                <a:solidFill>
                  <a:srgbClr val="3333CC"/>
                </a:solidFill>
                <a:latin typeface="ComicSansMS" panose="030F0702030302020204" pitchFamily="66" charset="0"/>
              </a:rPr>
              <a:t> des axones ou des fibres musculaires</a:t>
            </a:r>
          </a:p>
        </p:txBody>
      </p:sp>
      <p:sp>
        <p:nvSpPr>
          <p:cNvPr id="2" name="TextBox 2">
            <a:extLst>
              <a:ext uri="{FF2B5EF4-FFF2-40B4-BE49-F238E27FC236}">
                <a16:creationId xmlns:a16="http://schemas.microsoft.com/office/drawing/2014/main" id="{B45C13D3-EE9A-A10F-3A23-8D1C69696D52}"/>
              </a:ext>
            </a:extLst>
          </p:cNvPr>
          <p:cNvSpPr txBox="1"/>
          <p:nvPr/>
        </p:nvSpPr>
        <p:spPr>
          <a:xfrm>
            <a:off x="710285" y="1935088"/>
            <a:ext cx="7115031" cy="826124"/>
          </a:xfrm>
          <a:prstGeom prst="rect">
            <a:avLst/>
          </a:prstGeom>
        </p:spPr>
        <p:txBody>
          <a:bodyPr wrap="square" lIns="0" tIns="0" rIns="0" bIns="0" rtlCol="0" anchor="t">
            <a:spAutoFit/>
          </a:bodyPr>
          <a:lstStyle/>
          <a:p>
            <a:pPr>
              <a:lnSpc>
                <a:spcPct val="150000"/>
              </a:lnSpc>
            </a:pPr>
            <a:r>
              <a:rPr lang="fr-FR" dirty="0">
                <a:latin typeface="Comic Sans MS" panose="030F0902030302020204" pitchFamily="66" charset="0"/>
              </a:rPr>
              <a:t>Le PAGM n’est pas une réponse tout ou rien</a:t>
            </a:r>
            <a:br>
              <a:rPr lang="fr-FR" dirty="0">
                <a:latin typeface="Comic Sans MS" panose="030F0902030302020204" pitchFamily="66" charset="0"/>
              </a:rPr>
            </a:br>
            <a:r>
              <a:rPr lang="fr-FR" sz="2000" dirty="0">
                <a:solidFill>
                  <a:srgbClr val="3333CC"/>
                </a:solidFill>
                <a:latin typeface="ComicSansMS" panose="030F0702030302020204" pitchFamily="66" charset="0"/>
              </a:rPr>
              <a:t>=&gt; axones moteurs d’</a:t>
            </a:r>
            <a:r>
              <a:rPr lang="fr-FR" sz="2000" b="1" dirty="0">
                <a:solidFill>
                  <a:srgbClr val="FF0000"/>
                </a:solidFill>
                <a:latin typeface="ComicSansMS" panose="030F0702030302020204" pitchFamily="66" charset="0"/>
              </a:rPr>
              <a:t>excitabilité variable</a:t>
            </a:r>
            <a:r>
              <a:rPr lang="fr-FR" sz="2000" dirty="0">
                <a:solidFill>
                  <a:srgbClr val="3333CC"/>
                </a:solidFill>
                <a:latin typeface="ComicSansMS" panose="030F0702030302020204" pitchFamily="66" charset="0"/>
              </a:rPr>
              <a:t> ?</a:t>
            </a:r>
          </a:p>
        </p:txBody>
      </p:sp>
      <p:sp>
        <p:nvSpPr>
          <p:cNvPr id="3" name="AutoShape 3">
            <a:extLst>
              <a:ext uri="{FF2B5EF4-FFF2-40B4-BE49-F238E27FC236}">
                <a16:creationId xmlns:a16="http://schemas.microsoft.com/office/drawing/2014/main" id="{0C6504FA-5F6C-AA39-EB4B-CF8E2B973F2F}"/>
              </a:ext>
            </a:extLst>
          </p:cNvPr>
          <p:cNvSpPr/>
          <p:nvPr/>
        </p:nvSpPr>
        <p:spPr>
          <a:xfrm>
            <a:off x="710285" y="2865038"/>
            <a:ext cx="7778976" cy="4883"/>
          </a:xfrm>
          <a:prstGeom prst="line">
            <a:avLst/>
          </a:prstGeom>
          <a:ln w="9525" cap="rnd">
            <a:solidFill>
              <a:srgbClr val="00329E"/>
            </a:solidFill>
            <a:prstDash val="solid"/>
            <a:headEnd type="none" w="sm" len="sm"/>
            <a:tailEnd type="none" w="sm" len="sm"/>
          </a:ln>
        </p:spPr>
        <p:txBody>
          <a:bodyPr/>
          <a:lstStyle/>
          <a:p>
            <a:endParaRPr lang="fr-FR"/>
          </a:p>
        </p:txBody>
      </p:sp>
    </p:spTree>
    <p:extLst>
      <p:ext uri="{BB962C8B-B14F-4D97-AF65-F5344CB8AC3E}">
        <p14:creationId xmlns:p14="http://schemas.microsoft.com/office/powerpoint/2010/main" val="5838378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ZoneTexte 107">
            <a:extLst>
              <a:ext uri="{FF2B5EF4-FFF2-40B4-BE49-F238E27FC236}">
                <a16:creationId xmlns:a16="http://schemas.microsoft.com/office/drawing/2014/main" id="{8420224D-CF02-04F9-2939-CD44DCA4BD84}"/>
              </a:ext>
            </a:extLst>
          </p:cNvPr>
          <p:cNvSpPr txBox="1"/>
          <p:nvPr/>
        </p:nvSpPr>
        <p:spPr>
          <a:xfrm>
            <a:off x="222404" y="1658286"/>
            <a:ext cx="8815094" cy="1661993"/>
          </a:xfrm>
          <a:prstGeom prst="rect">
            <a:avLst/>
          </a:prstGeom>
          <a:noFill/>
        </p:spPr>
        <p:txBody>
          <a:bodyPr wrap="square" rtlCol="0">
            <a:spAutoFit/>
          </a:bodyPr>
          <a:lstStyle/>
          <a:p>
            <a:pPr>
              <a:tabLst>
                <a:tab pos="433388" algn="l"/>
              </a:tabLst>
            </a:pPr>
            <a:r>
              <a:rPr lang="fr-FR" b="1" dirty="0">
                <a:solidFill>
                  <a:srgbClr val="FF0000"/>
                </a:solidFill>
                <a:latin typeface="Comic Sans MS" panose="030F0902030302020204" pitchFamily="66" charset="0"/>
              </a:rPr>
              <a:t>Période réfractaire absolue : </a:t>
            </a:r>
          </a:p>
          <a:p>
            <a:pPr marL="285750" indent="-285750">
              <a:buFont typeface="Arial" panose="020B0604020202020204" pitchFamily="34" charset="0"/>
              <a:buChar char="•"/>
            </a:pPr>
            <a:r>
              <a:rPr lang="fr-FR" b="1" dirty="0">
                <a:latin typeface="Comic Sans MS" panose="030F0902030302020204" pitchFamily="66" charset="0"/>
              </a:rPr>
              <a:t>Inactivation des </a:t>
            </a:r>
            <a:r>
              <a:rPr lang="fr-FR" b="1" dirty="0">
                <a:solidFill>
                  <a:srgbClr val="00B050"/>
                </a:solidFill>
                <a:latin typeface="Comic Sans MS" panose="030F0902030302020204" pitchFamily="66" charset="0"/>
              </a:rPr>
              <a:t>Na</a:t>
            </a:r>
            <a:r>
              <a:rPr lang="fr-FR" b="1" baseline="-25000" dirty="0">
                <a:solidFill>
                  <a:srgbClr val="00B050"/>
                </a:solidFill>
                <a:latin typeface="Comic Sans MS" panose="030F0902030302020204" pitchFamily="66" charset="0"/>
              </a:rPr>
              <a:t>t </a:t>
            </a:r>
            <a:r>
              <a:rPr lang="fr-FR" b="1" dirty="0">
                <a:latin typeface="Comic Sans MS" panose="030F0902030302020204" pitchFamily="66" charset="0"/>
              </a:rPr>
              <a:t>nodaux</a:t>
            </a:r>
          </a:p>
          <a:p>
            <a:r>
              <a:rPr lang="fr-FR" b="1" dirty="0">
                <a:solidFill>
                  <a:srgbClr val="FF0000"/>
                </a:solidFill>
                <a:latin typeface="Comic Sans MS" panose="030F0902030302020204" pitchFamily="66" charset="0"/>
              </a:rPr>
              <a:t>Période réfractaire relative : </a:t>
            </a:r>
          </a:p>
          <a:p>
            <a:pPr marL="285750" indent="-285750">
              <a:buFont typeface="Arial" panose="020B0604020202020204" pitchFamily="34" charset="0"/>
              <a:buChar char="•"/>
            </a:pPr>
            <a:r>
              <a:rPr lang="fr-FR" b="1" dirty="0">
                <a:latin typeface="Comic Sans MS" panose="030F0902030302020204" pitchFamily="66" charset="0"/>
              </a:rPr>
              <a:t>Levée progressive de l’inactivation des </a:t>
            </a:r>
            <a:r>
              <a:rPr lang="fr-FR" b="1" dirty="0">
                <a:solidFill>
                  <a:srgbClr val="00B050"/>
                </a:solidFill>
                <a:latin typeface="Comic Sans MS" panose="030F0902030302020204" pitchFamily="66" charset="0"/>
              </a:rPr>
              <a:t>Na</a:t>
            </a:r>
            <a:r>
              <a:rPr lang="fr-FR" b="1" baseline="-25000" dirty="0">
                <a:solidFill>
                  <a:srgbClr val="00B050"/>
                </a:solidFill>
                <a:latin typeface="Comic Sans MS" panose="030F0902030302020204" pitchFamily="66" charset="0"/>
              </a:rPr>
              <a:t>t </a:t>
            </a:r>
            <a:r>
              <a:rPr lang="fr-FR" b="1" dirty="0">
                <a:latin typeface="Comic Sans MS" panose="030F0902030302020204" pitchFamily="66" charset="0"/>
              </a:rPr>
              <a:t>nodaux</a:t>
            </a:r>
          </a:p>
          <a:p>
            <a:pPr marL="285750" indent="-285750">
              <a:buFont typeface="Arial" panose="020B0604020202020204" pitchFamily="34" charset="0"/>
              <a:buChar char="•"/>
            </a:pPr>
            <a:endParaRPr lang="fr-FR" b="1" baseline="-25000" dirty="0">
              <a:solidFill>
                <a:srgbClr val="00B050"/>
              </a:solidFill>
              <a:latin typeface="Comic Sans MS" panose="030F0902030302020204" pitchFamily="66" charset="0"/>
            </a:endParaRPr>
          </a:p>
          <a:p>
            <a:endParaRPr lang="fr-FR" b="1" dirty="0">
              <a:solidFill>
                <a:srgbClr val="FF0000"/>
              </a:solidFill>
              <a:latin typeface="Comic Sans MS" panose="030F0902030302020204" pitchFamily="66" charset="0"/>
            </a:endParaRPr>
          </a:p>
        </p:txBody>
      </p:sp>
      <p:sp>
        <p:nvSpPr>
          <p:cNvPr id="13" name="TextBox 9">
            <a:extLst>
              <a:ext uri="{FF2B5EF4-FFF2-40B4-BE49-F238E27FC236}">
                <a16:creationId xmlns:a16="http://schemas.microsoft.com/office/drawing/2014/main" id="{8BCE0780-FEAF-38C9-7714-F0321B37E9A5}"/>
              </a:ext>
            </a:extLst>
          </p:cNvPr>
          <p:cNvSpPr txBox="1"/>
          <p:nvPr/>
        </p:nvSpPr>
        <p:spPr>
          <a:xfrm>
            <a:off x="2834507" y="1262698"/>
            <a:ext cx="11908929" cy="1293111"/>
          </a:xfrm>
          <a:prstGeom prst="rect">
            <a:avLst/>
          </a:prstGeom>
        </p:spPr>
        <p:txBody>
          <a:bodyPr lIns="0" tIns="0" rIns="0" bIns="0" rtlCol="0" anchor="t">
            <a:spAutoFit/>
          </a:bodyPr>
          <a:lstStyle/>
          <a:p>
            <a:pPr algn="ctr">
              <a:lnSpc>
                <a:spcPts val="12599"/>
              </a:lnSpc>
            </a:pPr>
            <a:endParaRPr lang="fr-FR" sz="2400"/>
          </a:p>
        </p:txBody>
      </p:sp>
      <p:pic>
        <p:nvPicPr>
          <p:cNvPr id="8" name="Image 7">
            <a:extLst>
              <a:ext uri="{FF2B5EF4-FFF2-40B4-BE49-F238E27FC236}">
                <a16:creationId xmlns:a16="http://schemas.microsoft.com/office/drawing/2014/main" id="{EB12E55F-DF75-5424-E762-3CE18B636FF2}"/>
              </a:ext>
            </a:extLst>
          </p:cNvPr>
          <p:cNvPicPr>
            <a:picLocks noChangeAspect="1"/>
          </p:cNvPicPr>
          <p:nvPr/>
        </p:nvPicPr>
        <p:blipFill>
          <a:blip r:embed="rId2"/>
          <a:stretch>
            <a:fillRect/>
          </a:stretch>
        </p:blipFill>
        <p:spPr>
          <a:xfrm>
            <a:off x="6285284" y="1514723"/>
            <a:ext cx="2858716" cy="1380070"/>
          </a:xfrm>
          <a:prstGeom prst="rect">
            <a:avLst/>
          </a:prstGeom>
        </p:spPr>
      </p:pic>
      <p:sp>
        <p:nvSpPr>
          <p:cNvPr id="9" name="Ellipse 8">
            <a:extLst>
              <a:ext uri="{FF2B5EF4-FFF2-40B4-BE49-F238E27FC236}">
                <a16:creationId xmlns:a16="http://schemas.microsoft.com/office/drawing/2014/main" id="{AB27C9F3-A1C6-506E-5351-7894339052B4}"/>
              </a:ext>
            </a:extLst>
          </p:cNvPr>
          <p:cNvSpPr/>
          <p:nvPr/>
        </p:nvSpPr>
        <p:spPr>
          <a:xfrm>
            <a:off x="6376566" y="1748703"/>
            <a:ext cx="798284" cy="794384"/>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a:extLst>
              <a:ext uri="{FF2B5EF4-FFF2-40B4-BE49-F238E27FC236}">
                <a16:creationId xmlns:a16="http://schemas.microsoft.com/office/drawing/2014/main" id="{47563386-8617-5924-146D-AD847D11AA6C}"/>
              </a:ext>
            </a:extLst>
          </p:cNvPr>
          <p:cNvSpPr txBox="1"/>
          <p:nvPr/>
        </p:nvSpPr>
        <p:spPr>
          <a:xfrm>
            <a:off x="222404" y="5191509"/>
            <a:ext cx="5775620" cy="1477328"/>
          </a:xfrm>
          <a:prstGeom prst="rect">
            <a:avLst/>
          </a:prstGeom>
          <a:solidFill>
            <a:srgbClr val="00B050"/>
          </a:solidFill>
        </p:spPr>
        <p:txBody>
          <a:bodyPr wrap="none" rtlCol="0">
            <a:spAutoFit/>
          </a:bodyPr>
          <a:lstStyle/>
          <a:p>
            <a:r>
              <a:rPr lang="fr-FR" dirty="0"/>
              <a:t>Na</a:t>
            </a:r>
            <a:r>
              <a:rPr lang="fr-FR" baseline="-25000" dirty="0"/>
              <a:t>t </a:t>
            </a:r>
            <a:r>
              <a:rPr lang="fr-FR" dirty="0"/>
              <a:t>= 98% des Na nodaux (1000-2000 /μm</a:t>
            </a:r>
            <a:r>
              <a:rPr lang="fr-FR" baseline="30000" dirty="0"/>
              <a:t>2</a:t>
            </a:r>
            <a:r>
              <a:rPr lang="fr-FR" dirty="0"/>
              <a:t>)</a:t>
            </a:r>
            <a:br>
              <a:rPr lang="fr-FR" dirty="0"/>
            </a:br>
            <a:r>
              <a:rPr lang="fr-FR" dirty="0"/>
              <a:t>- au repos: </a:t>
            </a:r>
            <a:r>
              <a:rPr lang="fr-FR" u="sng" dirty="0"/>
              <a:t>fermés activables</a:t>
            </a:r>
            <a:r>
              <a:rPr lang="fr-FR" dirty="0"/>
              <a:t> ou </a:t>
            </a:r>
            <a:r>
              <a:rPr lang="fr-FR" u="sng" dirty="0"/>
              <a:t>non-inactivés</a:t>
            </a:r>
            <a:br>
              <a:rPr lang="fr-FR" dirty="0"/>
            </a:br>
            <a:r>
              <a:rPr lang="fr-FR" dirty="0"/>
              <a:t>- dépolarisation : </a:t>
            </a:r>
            <a:r>
              <a:rPr lang="fr-FR" u="sng" dirty="0"/>
              <a:t>ouverts</a:t>
            </a:r>
            <a:r>
              <a:rPr lang="fr-FR" dirty="0"/>
              <a:t> </a:t>
            </a:r>
            <a:r>
              <a:rPr lang="fr-FR" b="1" dirty="0">
                <a:solidFill>
                  <a:srgbClr val="FF0000"/>
                </a:solidFill>
              </a:rPr>
              <a:t>=&gt; PA</a:t>
            </a:r>
            <a:br>
              <a:rPr lang="fr-FR" dirty="0"/>
            </a:br>
            <a:r>
              <a:rPr lang="fr-FR" dirty="0"/>
              <a:t>- </a:t>
            </a:r>
            <a:r>
              <a:rPr lang="fr-FR" u="sng" dirty="0"/>
              <a:t>inactivés</a:t>
            </a:r>
            <a:r>
              <a:rPr lang="fr-FR" dirty="0"/>
              <a:t> après +/- 1 ms  </a:t>
            </a:r>
            <a:r>
              <a:rPr lang="fr-FR" b="1" dirty="0">
                <a:solidFill>
                  <a:srgbClr val="FF0000"/>
                </a:solidFill>
              </a:rPr>
              <a:t>=&gt; période réfractaire</a:t>
            </a:r>
            <a:br>
              <a:rPr lang="fr-FR" dirty="0"/>
            </a:br>
            <a:r>
              <a:rPr lang="fr-FR" dirty="0"/>
              <a:t>- repolarisation ou hyperpolarisation : </a:t>
            </a:r>
            <a:r>
              <a:rPr lang="fr-FR" u="sng" dirty="0"/>
              <a:t>fermés non-inactivés</a:t>
            </a:r>
            <a:r>
              <a:rPr lang="fr-FR" baseline="-25000" dirty="0"/>
              <a:t> </a:t>
            </a:r>
          </a:p>
        </p:txBody>
      </p:sp>
      <p:sp>
        <p:nvSpPr>
          <p:cNvPr id="17" name="TextBox 7">
            <a:extLst>
              <a:ext uri="{FF2B5EF4-FFF2-40B4-BE49-F238E27FC236}">
                <a16:creationId xmlns:a16="http://schemas.microsoft.com/office/drawing/2014/main" id="{2FA74A1C-5F87-9D34-916A-AF18E3195659}"/>
              </a:ext>
            </a:extLst>
          </p:cNvPr>
          <p:cNvSpPr txBox="1"/>
          <p:nvPr/>
        </p:nvSpPr>
        <p:spPr>
          <a:xfrm>
            <a:off x="0" y="189163"/>
            <a:ext cx="9074121" cy="984885"/>
          </a:xfrm>
          <a:prstGeom prst="rect">
            <a:avLst/>
          </a:prstGeom>
        </p:spPr>
        <p:txBody>
          <a:bodyPr wrap="square" lIns="0" tIns="0" rIns="0" bIns="0" rtlCol="0" anchor="t">
            <a:spAutoFit/>
          </a:bodyPr>
          <a:lstStyle/>
          <a:p>
            <a:pPr algn="ctr"/>
            <a:r>
              <a:rPr lang="fr-FR" sz="3200" dirty="0">
                <a:solidFill>
                  <a:srgbClr val="3333CC"/>
                </a:solidFill>
                <a:latin typeface="ComicSansMS" panose="030F0702030302020204" pitchFamily="66" charset="0"/>
              </a:rPr>
              <a:t>2. Cycle de récupération de l’excitabilité</a:t>
            </a:r>
            <a:br>
              <a:rPr lang="fr-FR" sz="3200" dirty="0">
                <a:solidFill>
                  <a:srgbClr val="3333CC"/>
                </a:solidFill>
                <a:latin typeface="ComicSansMS" panose="030F0702030302020204" pitchFamily="66" charset="0"/>
              </a:rPr>
            </a:br>
            <a:r>
              <a:rPr lang="fr-FR" sz="3200" dirty="0">
                <a:solidFill>
                  <a:srgbClr val="3333CC"/>
                </a:solidFill>
                <a:latin typeface="ComicSansMS" panose="030F0702030302020204" pitchFamily="66" charset="0"/>
              </a:rPr>
              <a:t>technique des doubles-chocs</a:t>
            </a:r>
          </a:p>
        </p:txBody>
      </p:sp>
      <p:sp>
        <p:nvSpPr>
          <p:cNvPr id="18" name="ZoneTexte 17">
            <a:extLst>
              <a:ext uri="{FF2B5EF4-FFF2-40B4-BE49-F238E27FC236}">
                <a16:creationId xmlns:a16="http://schemas.microsoft.com/office/drawing/2014/main" id="{ECF593DB-1605-52B7-2D8F-8FA2048E88DD}"/>
              </a:ext>
            </a:extLst>
          </p:cNvPr>
          <p:cNvSpPr txBox="1"/>
          <p:nvPr/>
        </p:nvSpPr>
        <p:spPr>
          <a:xfrm>
            <a:off x="222404" y="3233776"/>
            <a:ext cx="8921596" cy="1754326"/>
          </a:xfrm>
          <a:prstGeom prst="rect">
            <a:avLst/>
          </a:prstGeom>
          <a:noFill/>
          <a:ln w="25400">
            <a:solidFill>
              <a:srgbClr val="FF0000"/>
            </a:solidFill>
          </a:ln>
        </p:spPr>
        <p:txBody>
          <a:bodyPr wrap="square" rtlCol="0">
            <a:spAutoFit/>
          </a:bodyPr>
          <a:lstStyle/>
          <a:p>
            <a:pPr>
              <a:tabLst>
                <a:tab pos="433388" algn="l"/>
              </a:tabLst>
            </a:pPr>
            <a:r>
              <a:rPr lang="fr-FR" dirty="0">
                <a:solidFill>
                  <a:srgbClr val="3333CC"/>
                </a:solidFill>
                <a:latin typeface="ComicSansMS" panose="030F0702030302020204" pitchFamily="66" charset="0"/>
              </a:rPr>
              <a:t>Si le membrane est préalablement </a:t>
            </a:r>
            <a:r>
              <a:rPr lang="fr-FR" u="sng" dirty="0">
                <a:solidFill>
                  <a:srgbClr val="3333CC"/>
                </a:solidFill>
                <a:latin typeface="ComicSansMS" panose="030F0702030302020204" pitchFamily="66" charset="0"/>
              </a:rPr>
              <a:t>dépolarisée</a:t>
            </a:r>
            <a:r>
              <a:rPr lang="fr-FR" dirty="0">
                <a:solidFill>
                  <a:srgbClr val="3333CC"/>
                </a:solidFill>
                <a:latin typeface="ComicSansMS" panose="030F0702030302020204" pitchFamily="66" charset="0"/>
              </a:rPr>
              <a:t> (ischémie =&gt; blocage des pompes Na/K ATPase) =&gt; l’inactivation des Na</a:t>
            </a:r>
            <a:r>
              <a:rPr lang="fr-FR" baseline="-25000" dirty="0">
                <a:solidFill>
                  <a:srgbClr val="3333CC"/>
                </a:solidFill>
                <a:latin typeface="ComicSansMS" panose="030F0702030302020204" pitchFamily="66" charset="0"/>
              </a:rPr>
              <a:t>t</a:t>
            </a:r>
            <a:r>
              <a:rPr lang="fr-FR" dirty="0">
                <a:solidFill>
                  <a:srgbClr val="3333CC"/>
                </a:solidFill>
                <a:latin typeface="ComicSansMS" panose="030F0702030302020204" pitchFamily="66" charset="0"/>
              </a:rPr>
              <a:t> nodaux est prolongée</a:t>
            </a:r>
          </a:p>
          <a:p>
            <a:pPr>
              <a:tabLst>
                <a:tab pos="433388" algn="l"/>
              </a:tabLst>
            </a:pPr>
            <a:r>
              <a:rPr lang="fr-FR" dirty="0">
                <a:solidFill>
                  <a:srgbClr val="3333CC"/>
                </a:solidFill>
                <a:latin typeface="ComicSansMS" panose="030F0702030302020204" pitchFamily="66" charset="0"/>
              </a:rPr>
              <a:t>  </a:t>
            </a:r>
          </a:p>
          <a:p>
            <a:r>
              <a:rPr lang="fr-FR" dirty="0">
                <a:solidFill>
                  <a:srgbClr val="3333CC"/>
                </a:solidFill>
                <a:latin typeface="ComicSansMS" panose="030F0702030302020204" pitchFamily="66" charset="0"/>
              </a:rPr>
              <a:t>Si la membrane est </a:t>
            </a:r>
            <a:r>
              <a:rPr lang="fr-FR" u="sng" dirty="0">
                <a:solidFill>
                  <a:srgbClr val="3333CC"/>
                </a:solidFill>
                <a:latin typeface="ComicSansMS" panose="030F0702030302020204" pitchFamily="66" charset="0"/>
              </a:rPr>
              <a:t>hyperpolarisée</a:t>
            </a:r>
            <a:r>
              <a:rPr lang="fr-FR" dirty="0">
                <a:solidFill>
                  <a:srgbClr val="3333CC"/>
                </a:solidFill>
                <a:latin typeface="ComicSansMS" panose="030F0702030302020204" pitchFamily="66" charset="0"/>
              </a:rPr>
              <a:t> (post-ischémie ou post-effort =&gt; hyperactivité des pompes Na/K ATPase) =&gt; l’inactivation des Na</a:t>
            </a:r>
            <a:r>
              <a:rPr lang="fr-FR" baseline="-25000" dirty="0">
                <a:solidFill>
                  <a:srgbClr val="3333CC"/>
                </a:solidFill>
                <a:latin typeface="ComicSansMS" panose="030F0702030302020204" pitchFamily="66" charset="0"/>
              </a:rPr>
              <a:t>t</a:t>
            </a:r>
            <a:r>
              <a:rPr lang="fr-FR" dirty="0">
                <a:solidFill>
                  <a:srgbClr val="3333CC"/>
                </a:solidFill>
                <a:latin typeface="ComicSansMS" panose="030F0702030302020204" pitchFamily="66" charset="0"/>
              </a:rPr>
              <a:t> nodaux est réduite</a:t>
            </a:r>
          </a:p>
          <a:p>
            <a:endParaRPr lang="fr-FR" b="1" dirty="0">
              <a:solidFill>
                <a:srgbClr val="FF0000"/>
              </a:solidFill>
              <a:latin typeface="Comic Sans MS" panose="030F0902030302020204" pitchFamily="66" charset="0"/>
            </a:endParaRPr>
          </a:p>
        </p:txBody>
      </p:sp>
    </p:spTree>
    <p:extLst>
      <p:ext uri="{BB962C8B-B14F-4D97-AF65-F5344CB8AC3E}">
        <p14:creationId xmlns:p14="http://schemas.microsoft.com/office/powerpoint/2010/main" val="18540516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9">
            <a:extLst>
              <a:ext uri="{FF2B5EF4-FFF2-40B4-BE49-F238E27FC236}">
                <a16:creationId xmlns:a16="http://schemas.microsoft.com/office/drawing/2014/main" id="{8BCE0780-FEAF-38C9-7714-F0321B37E9A5}"/>
              </a:ext>
            </a:extLst>
          </p:cNvPr>
          <p:cNvSpPr txBox="1"/>
          <p:nvPr/>
        </p:nvSpPr>
        <p:spPr>
          <a:xfrm>
            <a:off x="2834507" y="1262698"/>
            <a:ext cx="11908929" cy="1293111"/>
          </a:xfrm>
          <a:prstGeom prst="rect">
            <a:avLst/>
          </a:prstGeom>
        </p:spPr>
        <p:txBody>
          <a:bodyPr lIns="0" tIns="0" rIns="0" bIns="0" rtlCol="0" anchor="t">
            <a:spAutoFit/>
          </a:bodyPr>
          <a:lstStyle/>
          <a:p>
            <a:pPr algn="ctr">
              <a:lnSpc>
                <a:spcPts val="12599"/>
              </a:lnSpc>
            </a:pPr>
            <a:endParaRPr lang="fr-FR" sz="2400"/>
          </a:p>
        </p:txBody>
      </p:sp>
      <p:sp>
        <p:nvSpPr>
          <p:cNvPr id="110" name="ZoneTexte 109">
            <a:extLst>
              <a:ext uri="{FF2B5EF4-FFF2-40B4-BE49-F238E27FC236}">
                <a16:creationId xmlns:a16="http://schemas.microsoft.com/office/drawing/2014/main" id="{900FB4D7-F8BB-B386-6F3C-94E89A7B9435}"/>
              </a:ext>
            </a:extLst>
          </p:cNvPr>
          <p:cNvSpPr txBox="1"/>
          <p:nvPr/>
        </p:nvSpPr>
        <p:spPr>
          <a:xfrm>
            <a:off x="367989" y="4914511"/>
            <a:ext cx="8408021" cy="1754326"/>
          </a:xfrm>
          <a:prstGeom prst="rect">
            <a:avLst/>
          </a:prstGeom>
          <a:noFill/>
        </p:spPr>
        <p:txBody>
          <a:bodyPr wrap="square" rtlCol="0">
            <a:spAutoFit/>
          </a:bodyPr>
          <a:lstStyle/>
          <a:p>
            <a:r>
              <a:rPr lang="fr-FR" b="1" dirty="0"/>
              <a:t>La réduction des périodes réfractaire et supernormale dans le</a:t>
            </a:r>
            <a:br>
              <a:rPr lang="fr-FR" b="1" dirty="0"/>
            </a:br>
            <a:r>
              <a:rPr lang="fr-FR" b="1" dirty="0">
                <a:solidFill>
                  <a:srgbClr val="FF0000"/>
                </a:solidFill>
              </a:rPr>
              <a:t>CMT1a</a:t>
            </a:r>
            <a:r>
              <a:rPr lang="fr-FR" b="1" dirty="0"/>
              <a:t> et la </a:t>
            </a:r>
            <a:r>
              <a:rPr lang="fr-FR" b="1" dirty="0">
                <a:solidFill>
                  <a:srgbClr val="FF0000"/>
                </a:solidFill>
              </a:rPr>
              <a:t>PRNC</a:t>
            </a:r>
            <a:r>
              <a:rPr lang="fr-FR" b="1" dirty="0"/>
              <a:t> traduit les </a:t>
            </a:r>
            <a:r>
              <a:rPr lang="fr-FR" b="1" dirty="0">
                <a:solidFill>
                  <a:srgbClr val="00B050"/>
                </a:solidFill>
              </a:rPr>
              <a:t>propriétés passives de la membrane </a:t>
            </a:r>
            <a:r>
              <a:rPr lang="fr-FR" b="1" dirty="0">
                <a:solidFill>
                  <a:srgbClr val="00B0F0"/>
                </a:solidFill>
              </a:rPr>
              <a:t>(Kiernan </a:t>
            </a:r>
            <a:r>
              <a:rPr lang="fr-FR" b="1" i="1" dirty="0">
                <a:solidFill>
                  <a:srgbClr val="00B0F0"/>
                </a:solidFill>
              </a:rPr>
              <a:t>et al.</a:t>
            </a:r>
            <a:r>
              <a:rPr lang="fr-FR" b="1" dirty="0">
                <a:solidFill>
                  <a:srgbClr val="00B0F0"/>
                </a:solidFill>
              </a:rPr>
              <a:t>, 2019)</a:t>
            </a:r>
          </a:p>
          <a:p>
            <a:endParaRPr lang="fr-FR" b="1" dirty="0">
              <a:solidFill>
                <a:srgbClr val="00B0F0"/>
              </a:solidFill>
            </a:endParaRPr>
          </a:p>
          <a:p>
            <a:r>
              <a:rPr lang="fr-FR" b="1" dirty="0"/>
              <a:t>Dans la </a:t>
            </a:r>
            <a:r>
              <a:rPr lang="fr-FR" b="1" dirty="0">
                <a:solidFill>
                  <a:srgbClr val="FF0000"/>
                </a:solidFill>
              </a:rPr>
              <a:t>MMN</a:t>
            </a:r>
            <a:r>
              <a:rPr lang="fr-FR" b="1" dirty="0"/>
              <a:t>, majoration de la période supernormale distalement </a:t>
            </a:r>
            <a:br>
              <a:rPr lang="fr-FR" b="1" dirty="0"/>
            </a:br>
            <a:r>
              <a:rPr lang="fr-FR" b="1" dirty="0"/>
              <a:t>aux BC traduisant l’hyperpolarisation axonale en relation avec </a:t>
            </a:r>
            <a:br>
              <a:rPr lang="fr-FR" b="1" dirty="0"/>
            </a:br>
            <a:r>
              <a:rPr lang="fr-FR" b="1" dirty="0"/>
              <a:t>l’hyperactivation des pompes Na/K ATPase ? </a:t>
            </a:r>
            <a:r>
              <a:rPr lang="fr-FR" b="1" dirty="0">
                <a:solidFill>
                  <a:srgbClr val="00B0F0"/>
                </a:solidFill>
              </a:rPr>
              <a:t>(Kiernan </a:t>
            </a:r>
            <a:r>
              <a:rPr lang="fr-FR" b="1" i="1" dirty="0">
                <a:solidFill>
                  <a:srgbClr val="00B0F0"/>
                </a:solidFill>
              </a:rPr>
              <a:t>et al.</a:t>
            </a:r>
            <a:r>
              <a:rPr lang="fr-FR" b="1" dirty="0">
                <a:solidFill>
                  <a:srgbClr val="00B0F0"/>
                </a:solidFill>
              </a:rPr>
              <a:t>, 2002) </a:t>
            </a:r>
          </a:p>
        </p:txBody>
      </p:sp>
      <p:graphicFrame>
        <p:nvGraphicFramePr>
          <p:cNvPr id="2" name="Tableau 7">
            <a:extLst>
              <a:ext uri="{FF2B5EF4-FFF2-40B4-BE49-F238E27FC236}">
                <a16:creationId xmlns:a16="http://schemas.microsoft.com/office/drawing/2014/main" id="{2363B183-22FB-9523-DF15-D27410BDADC9}"/>
              </a:ext>
            </a:extLst>
          </p:cNvPr>
          <p:cNvGraphicFramePr>
            <a:graphicFrameLocks noGrp="1"/>
          </p:cNvGraphicFramePr>
          <p:nvPr>
            <p:extLst>
              <p:ext uri="{D42A27DB-BD31-4B8C-83A1-F6EECF244321}">
                <p14:modId xmlns:p14="http://schemas.microsoft.com/office/powerpoint/2010/main" val="1213302725"/>
              </p:ext>
            </p:extLst>
          </p:nvPr>
        </p:nvGraphicFramePr>
        <p:xfrm>
          <a:off x="701039" y="1342479"/>
          <a:ext cx="7741919" cy="3403600"/>
        </p:xfrm>
        <a:graphic>
          <a:graphicData uri="http://schemas.openxmlformats.org/drawingml/2006/table">
            <a:tbl>
              <a:tblPr firstRow="1" bandRow="1">
                <a:tableStyleId>{5C22544A-7EE6-4342-B048-85BDC9FD1C3A}</a:tableStyleId>
              </a:tblPr>
              <a:tblGrid>
                <a:gridCol w="2256382">
                  <a:extLst>
                    <a:ext uri="{9D8B030D-6E8A-4147-A177-3AD203B41FA5}">
                      <a16:colId xmlns:a16="http://schemas.microsoft.com/office/drawing/2014/main" val="2219038364"/>
                    </a:ext>
                  </a:extLst>
                </a:gridCol>
                <a:gridCol w="3490510">
                  <a:extLst>
                    <a:ext uri="{9D8B030D-6E8A-4147-A177-3AD203B41FA5}">
                      <a16:colId xmlns:a16="http://schemas.microsoft.com/office/drawing/2014/main" val="3838008867"/>
                    </a:ext>
                  </a:extLst>
                </a:gridCol>
                <a:gridCol w="1995027">
                  <a:extLst>
                    <a:ext uri="{9D8B030D-6E8A-4147-A177-3AD203B41FA5}">
                      <a16:colId xmlns:a16="http://schemas.microsoft.com/office/drawing/2014/main" val="405765875"/>
                    </a:ext>
                  </a:extLst>
                </a:gridCol>
              </a:tblGrid>
              <a:tr h="370840">
                <a:tc>
                  <a:txBody>
                    <a:bodyPr/>
                    <a:lstStyle/>
                    <a:p>
                      <a:endParaRPr lang="fr-FR" dirty="0"/>
                    </a:p>
                  </a:txBody>
                  <a:tcPr/>
                </a:tc>
                <a:tc>
                  <a:txBody>
                    <a:bodyPr/>
                    <a:lstStyle/>
                    <a:p>
                      <a:pPr algn="ctr"/>
                      <a:r>
                        <a:rPr lang="fr-FR" dirty="0"/>
                        <a:t>Période réfractaire</a:t>
                      </a:r>
                    </a:p>
                  </a:txBody>
                  <a:tcPr/>
                </a:tc>
                <a:tc>
                  <a:txBody>
                    <a:bodyPr/>
                    <a:lstStyle/>
                    <a:p>
                      <a:pPr algn="ctr"/>
                      <a:r>
                        <a:rPr lang="fr-FR" dirty="0"/>
                        <a:t>Période supernormale</a:t>
                      </a:r>
                    </a:p>
                  </a:txBody>
                  <a:tcPr/>
                </a:tc>
                <a:extLst>
                  <a:ext uri="{0D108BD9-81ED-4DB2-BD59-A6C34878D82A}">
                    <a16:rowId xmlns:a16="http://schemas.microsoft.com/office/drawing/2014/main" val="2674245796"/>
                  </a:ext>
                </a:extLst>
              </a:tr>
              <a:tr h="370840">
                <a:tc>
                  <a:txBody>
                    <a:bodyPr/>
                    <a:lstStyle/>
                    <a:p>
                      <a:r>
                        <a:rPr lang="fr-FR" b="1" dirty="0">
                          <a:solidFill>
                            <a:schemeClr val="tx1"/>
                          </a:solidFill>
                        </a:rPr>
                        <a:t>Dépolarisation</a:t>
                      </a:r>
                      <a:r>
                        <a:rPr lang="fr-FR" b="1" dirty="0">
                          <a:solidFill>
                            <a:srgbClr val="FF0000"/>
                          </a:solidFill>
                        </a:rPr>
                        <a:t>/</a:t>
                      </a:r>
                      <a:br>
                        <a:rPr lang="fr-FR" b="1" dirty="0">
                          <a:solidFill>
                            <a:srgbClr val="FF0000"/>
                          </a:solidFill>
                        </a:rPr>
                      </a:br>
                      <a:r>
                        <a:rPr lang="fr-FR" b="1" dirty="0">
                          <a:solidFill>
                            <a:srgbClr val="FF0000"/>
                          </a:solidFill>
                        </a:rPr>
                        <a:t>ischémie</a:t>
                      </a:r>
                    </a:p>
                  </a:txBody>
                  <a:tcPr/>
                </a:tc>
                <a:tc>
                  <a:txBody>
                    <a:bodyPr/>
                    <a:lstStyle/>
                    <a:p>
                      <a:pPr algn="ctr"/>
                      <a:r>
                        <a:rPr lang="fr-FR" b="0" dirty="0"/>
                        <a:t>augmentée</a:t>
                      </a:r>
                    </a:p>
                    <a:p>
                      <a:pPr algn="ctr"/>
                      <a:r>
                        <a:rPr lang="fr-FR" b="0" dirty="0"/>
                        <a:t> </a:t>
                      </a:r>
                    </a:p>
                  </a:txBody>
                  <a:tcPr/>
                </a:tc>
                <a:tc>
                  <a:txBody>
                    <a:bodyPr/>
                    <a:lstStyle/>
                    <a:p>
                      <a:pPr algn="ctr"/>
                      <a:r>
                        <a:rPr lang="fr-FR" b="0" dirty="0"/>
                        <a:t>réduite</a:t>
                      </a:r>
                    </a:p>
                  </a:txBody>
                  <a:tcPr/>
                </a:tc>
                <a:extLst>
                  <a:ext uri="{0D108BD9-81ED-4DB2-BD59-A6C34878D82A}">
                    <a16:rowId xmlns:a16="http://schemas.microsoft.com/office/drawing/2014/main" val="3680778350"/>
                  </a:ext>
                </a:extLst>
              </a:tr>
              <a:tr h="370840">
                <a:tc>
                  <a:txBody>
                    <a:bodyPr/>
                    <a:lstStyle/>
                    <a:p>
                      <a:r>
                        <a:rPr lang="fr-FR" b="1" dirty="0">
                          <a:solidFill>
                            <a:schemeClr val="tx1"/>
                          </a:solidFill>
                        </a:rPr>
                        <a:t>Hyperpolarisation</a:t>
                      </a:r>
                      <a:r>
                        <a:rPr lang="fr-FR" b="1" dirty="0">
                          <a:solidFill>
                            <a:srgbClr val="FF0000"/>
                          </a:solidFill>
                        </a:rPr>
                        <a:t>/</a:t>
                      </a:r>
                      <a:br>
                        <a:rPr lang="fr-FR" b="1" dirty="0">
                          <a:solidFill>
                            <a:srgbClr val="FF0000"/>
                          </a:solidFill>
                        </a:rPr>
                      </a:br>
                      <a:r>
                        <a:rPr lang="fr-FR" b="1" dirty="0">
                          <a:solidFill>
                            <a:srgbClr val="FF0000"/>
                          </a:solidFill>
                        </a:rPr>
                        <a:t>post-ischémie</a:t>
                      </a:r>
                    </a:p>
                  </a:txBody>
                  <a:tcPr/>
                </a:tc>
                <a:tc>
                  <a:txBody>
                    <a:bodyPr/>
                    <a:lstStyle/>
                    <a:p>
                      <a:pPr algn="ctr"/>
                      <a:r>
                        <a:rPr lang="fr-FR" b="0" dirty="0"/>
                        <a:t>réduite</a:t>
                      </a:r>
                      <a:br>
                        <a:rPr lang="fr-FR" b="0" dirty="0"/>
                      </a:br>
                      <a:endParaRPr lang="fr-FR" b="0" dirty="0"/>
                    </a:p>
                  </a:txBody>
                  <a:tcPr/>
                </a:tc>
                <a:tc>
                  <a:txBody>
                    <a:bodyPr/>
                    <a:lstStyle/>
                    <a:p>
                      <a:pPr algn="ctr"/>
                      <a:r>
                        <a:rPr lang="fr-FR" b="0" dirty="0"/>
                        <a:t>augmentée</a:t>
                      </a:r>
                    </a:p>
                  </a:txBody>
                  <a:tcPr/>
                </a:tc>
                <a:extLst>
                  <a:ext uri="{0D108BD9-81ED-4DB2-BD59-A6C34878D82A}">
                    <a16:rowId xmlns:a16="http://schemas.microsoft.com/office/drawing/2014/main" val="1027837870"/>
                  </a:ext>
                </a:extLst>
              </a:tr>
              <a:tr h="370840">
                <a:tc>
                  <a:txBody>
                    <a:bodyPr/>
                    <a:lstStyle/>
                    <a:p>
                      <a:r>
                        <a:rPr lang="fr-FR" b="1" dirty="0">
                          <a:solidFill>
                            <a:srgbClr val="FF0000"/>
                          </a:solidFill>
                        </a:rPr>
                        <a:t>SLA</a:t>
                      </a:r>
                    </a:p>
                  </a:txBody>
                  <a:tcPr/>
                </a:tc>
                <a:tc>
                  <a:txBody>
                    <a:bodyPr/>
                    <a:lstStyle/>
                    <a:p>
                      <a:pPr algn="ctr"/>
                      <a:r>
                        <a:rPr lang="fr-FR" b="0" dirty="0"/>
                        <a:t>réduite</a:t>
                      </a:r>
                    </a:p>
                  </a:txBody>
                  <a:tcPr/>
                </a:tc>
                <a:tc>
                  <a:txBody>
                    <a:bodyPr/>
                    <a:lstStyle/>
                    <a:p>
                      <a:pPr algn="ctr"/>
                      <a:r>
                        <a:rPr lang="fr-FR" b="0" dirty="0"/>
                        <a:t>augmentée</a:t>
                      </a:r>
                    </a:p>
                  </a:txBody>
                  <a:tcPr/>
                </a:tc>
                <a:extLst>
                  <a:ext uri="{0D108BD9-81ED-4DB2-BD59-A6C34878D82A}">
                    <a16:rowId xmlns:a16="http://schemas.microsoft.com/office/drawing/2014/main" val="1795616916"/>
                  </a:ext>
                </a:extLst>
              </a:tr>
              <a:tr h="370840">
                <a:tc>
                  <a:txBody>
                    <a:bodyPr/>
                    <a:lstStyle/>
                    <a:p>
                      <a:r>
                        <a:rPr lang="fr-FR" b="1" dirty="0">
                          <a:solidFill>
                            <a:srgbClr val="FF0000"/>
                          </a:solidFill>
                        </a:rPr>
                        <a:t>CMT1a</a:t>
                      </a:r>
                    </a:p>
                  </a:txBody>
                  <a:tcPr/>
                </a:tc>
                <a:tc>
                  <a:txBody>
                    <a:bodyPr/>
                    <a:lstStyle/>
                    <a:p>
                      <a:pPr algn="ctr"/>
                      <a:r>
                        <a:rPr lang="fr-FR" b="1" dirty="0">
                          <a:solidFill>
                            <a:srgbClr val="00B050"/>
                          </a:solidFill>
                        </a:rPr>
                        <a:t>réduite</a:t>
                      </a:r>
                    </a:p>
                  </a:txBody>
                  <a:tcPr/>
                </a:tc>
                <a:tc>
                  <a:txBody>
                    <a:bodyPr/>
                    <a:lstStyle/>
                    <a:p>
                      <a:pPr algn="ctr"/>
                      <a:r>
                        <a:rPr lang="fr-FR" b="1" dirty="0">
                          <a:solidFill>
                            <a:srgbClr val="00B050"/>
                          </a:solidFill>
                        </a:rPr>
                        <a:t>réduite</a:t>
                      </a:r>
                    </a:p>
                  </a:txBody>
                  <a:tcPr/>
                </a:tc>
                <a:extLst>
                  <a:ext uri="{0D108BD9-81ED-4DB2-BD59-A6C34878D82A}">
                    <a16:rowId xmlns:a16="http://schemas.microsoft.com/office/drawing/2014/main" val="3289987553"/>
                  </a:ext>
                </a:extLst>
              </a:tr>
              <a:tr h="370840">
                <a:tc>
                  <a:txBody>
                    <a:bodyPr/>
                    <a:lstStyle/>
                    <a:p>
                      <a:r>
                        <a:rPr lang="fr-FR" b="1" dirty="0">
                          <a:solidFill>
                            <a:srgbClr val="FF0000"/>
                          </a:solidFill>
                        </a:rPr>
                        <a:t>AMAN</a:t>
                      </a:r>
                    </a:p>
                  </a:txBody>
                  <a:tcPr/>
                </a:tc>
                <a:tc>
                  <a:txBody>
                    <a:bodyPr/>
                    <a:lstStyle/>
                    <a:p>
                      <a:pPr algn="ctr"/>
                      <a:r>
                        <a:rPr lang="fr-FR" b="0" dirty="0"/>
                        <a:t>augmentée</a:t>
                      </a:r>
                    </a:p>
                  </a:txBody>
                  <a:tcPr/>
                </a:tc>
                <a:tc>
                  <a:txBody>
                    <a:bodyPr/>
                    <a:lstStyle/>
                    <a:p>
                      <a:pPr algn="ctr"/>
                      <a:r>
                        <a:rPr lang="fr-FR" b="0" dirty="0"/>
                        <a:t>réduite</a:t>
                      </a:r>
                    </a:p>
                  </a:txBody>
                  <a:tcPr/>
                </a:tc>
                <a:extLst>
                  <a:ext uri="{0D108BD9-81ED-4DB2-BD59-A6C34878D82A}">
                    <a16:rowId xmlns:a16="http://schemas.microsoft.com/office/drawing/2014/main" val="1729732516"/>
                  </a:ext>
                </a:extLst>
              </a:tr>
              <a:tr h="370840">
                <a:tc>
                  <a:txBody>
                    <a:bodyPr/>
                    <a:lstStyle/>
                    <a:p>
                      <a:r>
                        <a:rPr lang="fr-FR" b="1" dirty="0">
                          <a:solidFill>
                            <a:srgbClr val="FF0000"/>
                          </a:solidFill>
                        </a:rPr>
                        <a:t>PRNC</a:t>
                      </a:r>
                    </a:p>
                  </a:txBody>
                  <a:tcPr/>
                </a:tc>
                <a:tc>
                  <a:txBody>
                    <a:bodyPr/>
                    <a:lstStyle/>
                    <a:p>
                      <a:pPr algn="ctr"/>
                      <a:r>
                        <a:rPr lang="fr-FR" b="1" dirty="0">
                          <a:solidFill>
                            <a:srgbClr val="00B050"/>
                          </a:solidFill>
                        </a:rPr>
                        <a:t>réduite</a:t>
                      </a:r>
                    </a:p>
                  </a:txBody>
                  <a:tcPr/>
                </a:tc>
                <a:tc>
                  <a:txBody>
                    <a:bodyPr/>
                    <a:lstStyle/>
                    <a:p>
                      <a:pPr algn="ctr"/>
                      <a:r>
                        <a:rPr lang="fr-FR" b="1" dirty="0">
                          <a:solidFill>
                            <a:srgbClr val="00B050"/>
                          </a:solidFill>
                        </a:rPr>
                        <a:t>réduite</a:t>
                      </a:r>
                    </a:p>
                  </a:txBody>
                  <a:tcPr/>
                </a:tc>
                <a:extLst>
                  <a:ext uri="{0D108BD9-81ED-4DB2-BD59-A6C34878D82A}">
                    <a16:rowId xmlns:a16="http://schemas.microsoft.com/office/drawing/2014/main" val="4050882595"/>
                  </a:ext>
                </a:extLst>
              </a:tr>
            </a:tbl>
          </a:graphicData>
        </a:graphic>
      </p:graphicFrame>
      <p:sp>
        <p:nvSpPr>
          <p:cNvPr id="3" name="TextBox 7">
            <a:extLst>
              <a:ext uri="{FF2B5EF4-FFF2-40B4-BE49-F238E27FC236}">
                <a16:creationId xmlns:a16="http://schemas.microsoft.com/office/drawing/2014/main" id="{30DC905E-EF8E-3C4C-6DD0-DC07B493A82A}"/>
              </a:ext>
            </a:extLst>
          </p:cNvPr>
          <p:cNvSpPr txBox="1"/>
          <p:nvPr/>
        </p:nvSpPr>
        <p:spPr>
          <a:xfrm>
            <a:off x="0" y="189163"/>
            <a:ext cx="9074121" cy="984885"/>
          </a:xfrm>
          <a:prstGeom prst="rect">
            <a:avLst/>
          </a:prstGeom>
        </p:spPr>
        <p:txBody>
          <a:bodyPr wrap="square" lIns="0" tIns="0" rIns="0" bIns="0" rtlCol="0" anchor="t">
            <a:spAutoFit/>
          </a:bodyPr>
          <a:lstStyle/>
          <a:p>
            <a:pPr algn="ctr"/>
            <a:r>
              <a:rPr lang="fr-FR" sz="3200" dirty="0">
                <a:solidFill>
                  <a:srgbClr val="3333CC"/>
                </a:solidFill>
                <a:latin typeface="ComicSansMS" panose="030F0702030302020204" pitchFamily="66" charset="0"/>
              </a:rPr>
              <a:t>2. Cycle de récupération de l’excitabilité</a:t>
            </a:r>
            <a:br>
              <a:rPr lang="fr-FR" sz="3200" dirty="0">
                <a:solidFill>
                  <a:srgbClr val="3333CC"/>
                </a:solidFill>
                <a:latin typeface="ComicSansMS" panose="030F0702030302020204" pitchFamily="66" charset="0"/>
              </a:rPr>
            </a:br>
            <a:r>
              <a:rPr lang="fr-FR" sz="3200" dirty="0">
                <a:solidFill>
                  <a:srgbClr val="3333CC"/>
                </a:solidFill>
                <a:latin typeface="ComicSansMS" panose="030F0702030302020204" pitchFamily="66" charset="0"/>
              </a:rPr>
              <a:t>technique des doubles-chocs</a:t>
            </a:r>
          </a:p>
        </p:txBody>
      </p:sp>
    </p:spTree>
    <p:extLst>
      <p:ext uri="{BB962C8B-B14F-4D97-AF65-F5344CB8AC3E}">
        <p14:creationId xmlns:p14="http://schemas.microsoft.com/office/powerpoint/2010/main" val="39080530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9">
            <a:extLst>
              <a:ext uri="{FF2B5EF4-FFF2-40B4-BE49-F238E27FC236}">
                <a16:creationId xmlns:a16="http://schemas.microsoft.com/office/drawing/2014/main" id="{8BCE0780-FEAF-38C9-7714-F0321B37E9A5}"/>
              </a:ext>
            </a:extLst>
          </p:cNvPr>
          <p:cNvSpPr txBox="1"/>
          <p:nvPr/>
        </p:nvSpPr>
        <p:spPr>
          <a:xfrm>
            <a:off x="2834507" y="1262698"/>
            <a:ext cx="11908929" cy="1293111"/>
          </a:xfrm>
          <a:prstGeom prst="rect">
            <a:avLst/>
          </a:prstGeom>
        </p:spPr>
        <p:txBody>
          <a:bodyPr lIns="0" tIns="0" rIns="0" bIns="0" rtlCol="0" anchor="t">
            <a:spAutoFit/>
          </a:bodyPr>
          <a:lstStyle/>
          <a:p>
            <a:pPr algn="ctr">
              <a:lnSpc>
                <a:spcPts val="12599"/>
              </a:lnSpc>
            </a:pPr>
            <a:endParaRPr lang="fr-FR" sz="2400"/>
          </a:p>
        </p:txBody>
      </p:sp>
      <p:sp>
        <p:nvSpPr>
          <p:cNvPr id="3" name="TextBox 7">
            <a:extLst>
              <a:ext uri="{FF2B5EF4-FFF2-40B4-BE49-F238E27FC236}">
                <a16:creationId xmlns:a16="http://schemas.microsoft.com/office/drawing/2014/main" id="{30DC905E-EF8E-3C4C-6DD0-DC07B493A82A}"/>
              </a:ext>
            </a:extLst>
          </p:cNvPr>
          <p:cNvSpPr txBox="1"/>
          <p:nvPr/>
        </p:nvSpPr>
        <p:spPr>
          <a:xfrm>
            <a:off x="0" y="189163"/>
            <a:ext cx="9074121" cy="984885"/>
          </a:xfrm>
          <a:prstGeom prst="rect">
            <a:avLst/>
          </a:prstGeom>
        </p:spPr>
        <p:txBody>
          <a:bodyPr wrap="square" lIns="0" tIns="0" rIns="0" bIns="0" rtlCol="0" anchor="t">
            <a:spAutoFit/>
          </a:bodyPr>
          <a:lstStyle/>
          <a:p>
            <a:pPr algn="ctr"/>
            <a:r>
              <a:rPr lang="fr-FR" sz="3200" dirty="0">
                <a:solidFill>
                  <a:srgbClr val="3333CC"/>
                </a:solidFill>
                <a:latin typeface="ComicSansMS" panose="030F0702030302020204" pitchFamily="66" charset="0"/>
              </a:rPr>
              <a:t>2. Cycle de récupération de l’excitabilité</a:t>
            </a:r>
            <a:br>
              <a:rPr lang="fr-FR" sz="3200" dirty="0">
                <a:solidFill>
                  <a:srgbClr val="3333CC"/>
                </a:solidFill>
                <a:latin typeface="ComicSansMS" panose="030F0702030302020204" pitchFamily="66" charset="0"/>
              </a:rPr>
            </a:br>
            <a:r>
              <a:rPr lang="fr-FR" sz="3200" dirty="0">
                <a:solidFill>
                  <a:srgbClr val="3333CC"/>
                </a:solidFill>
                <a:latin typeface="ComicSansMS" panose="030F0702030302020204" pitchFamily="66" charset="0"/>
              </a:rPr>
              <a:t>technique des doubles-chocs</a:t>
            </a:r>
          </a:p>
        </p:txBody>
      </p:sp>
      <p:grpSp>
        <p:nvGrpSpPr>
          <p:cNvPr id="11" name="Groupe 10">
            <a:extLst>
              <a:ext uri="{FF2B5EF4-FFF2-40B4-BE49-F238E27FC236}">
                <a16:creationId xmlns:a16="http://schemas.microsoft.com/office/drawing/2014/main" id="{3CC800D5-68DF-6B0B-F378-F9CFF8407FB2}"/>
              </a:ext>
            </a:extLst>
          </p:cNvPr>
          <p:cNvGrpSpPr/>
          <p:nvPr/>
        </p:nvGrpSpPr>
        <p:grpSpPr>
          <a:xfrm>
            <a:off x="1743456" y="2696417"/>
            <a:ext cx="6510528" cy="3972420"/>
            <a:chOff x="3319814" y="2696417"/>
            <a:chExt cx="3104315" cy="2130507"/>
          </a:xfrm>
        </p:grpSpPr>
        <p:sp>
          <p:nvSpPr>
            <p:cNvPr id="9" name="Rectangle 8">
              <a:extLst>
                <a:ext uri="{FF2B5EF4-FFF2-40B4-BE49-F238E27FC236}">
                  <a16:creationId xmlns:a16="http://schemas.microsoft.com/office/drawing/2014/main" id="{CAC4222B-7908-E15D-8F02-4124587839D2}"/>
                </a:ext>
              </a:extLst>
            </p:cNvPr>
            <p:cNvSpPr/>
            <p:nvPr/>
          </p:nvSpPr>
          <p:spPr>
            <a:xfrm>
              <a:off x="3319814" y="2696417"/>
              <a:ext cx="3057339" cy="2130507"/>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10" name="Graphique 9">
              <a:extLst>
                <a:ext uri="{FF2B5EF4-FFF2-40B4-BE49-F238E27FC236}">
                  <a16:creationId xmlns:a16="http://schemas.microsoft.com/office/drawing/2014/main" id="{1CCF5C7F-FAF5-5FDD-F482-F003269BBE56}"/>
                </a:ext>
              </a:extLst>
            </p:cNvPr>
            <p:cNvGraphicFramePr>
              <a:graphicFrameLocks/>
            </p:cNvGraphicFramePr>
            <p:nvPr>
              <p:extLst>
                <p:ext uri="{D42A27DB-BD31-4B8C-83A1-F6EECF244321}">
                  <p14:modId xmlns:p14="http://schemas.microsoft.com/office/powerpoint/2010/main" val="1728355748"/>
                </p:ext>
              </p:extLst>
            </p:nvPr>
          </p:nvGraphicFramePr>
          <p:xfrm>
            <a:off x="3319814" y="3237403"/>
            <a:ext cx="3104315" cy="1503548"/>
          </p:xfrm>
          <a:graphic>
            <a:graphicData uri="http://schemas.openxmlformats.org/drawingml/2006/chart">
              <c:chart xmlns:c="http://schemas.openxmlformats.org/drawingml/2006/chart" xmlns:r="http://schemas.openxmlformats.org/officeDocument/2006/relationships" r:id="rId2"/>
            </a:graphicData>
          </a:graphic>
        </p:graphicFrame>
      </p:grpSp>
      <p:sp>
        <p:nvSpPr>
          <p:cNvPr id="14" name="ZoneTexte 13">
            <a:extLst>
              <a:ext uri="{FF2B5EF4-FFF2-40B4-BE49-F238E27FC236}">
                <a16:creationId xmlns:a16="http://schemas.microsoft.com/office/drawing/2014/main" id="{91C208EB-43C6-E3A6-22B9-03207FE67134}"/>
              </a:ext>
            </a:extLst>
          </p:cNvPr>
          <p:cNvSpPr txBox="1"/>
          <p:nvPr/>
        </p:nvSpPr>
        <p:spPr>
          <a:xfrm>
            <a:off x="566928" y="1567770"/>
            <a:ext cx="1493520" cy="523220"/>
          </a:xfrm>
          <a:prstGeom prst="rect">
            <a:avLst/>
          </a:prstGeom>
          <a:noFill/>
        </p:spPr>
        <p:txBody>
          <a:bodyPr wrap="square">
            <a:spAutoFit/>
          </a:bodyPr>
          <a:lstStyle/>
          <a:p>
            <a:r>
              <a:rPr lang="fr-FR" sz="2800" dirty="0">
                <a:solidFill>
                  <a:srgbClr val="FF0000"/>
                </a:solidFill>
                <a:latin typeface="ComicSansMS" panose="030F0702030302020204" pitchFamily="66" charset="0"/>
              </a:rPr>
              <a:t>CMT1a </a:t>
            </a:r>
            <a:endParaRPr lang="fr-FR" sz="2800" dirty="0">
              <a:solidFill>
                <a:srgbClr val="FF0000"/>
              </a:solidFill>
            </a:endParaRPr>
          </a:p>
        </p:txBody>
      </p:sp>
      <p:sp>
        <p:nvSpPr>
          <p:cNvPr id="15" name="ZoneTexte 14">
            <a:extLst>
              <a:ext uri="{FF2B5EF4-FFF2-40B4-BE49-F238E27FC236}">
                <a16:creationId xmlns:a16="http://schemas.microsoft.com/office/drawing/2014/main" id="{9BEE718A-9F3D-BE63-CD47-58DC983E5DC1}"/>
              </a:ext>
            </a:extLst>
          </p:cNvPr>
          <p:cNvSpPr txBox="1"/>
          <p:nvPr/>
        </p:nvSpPr>
        <p:spPr>
          <a:xfrm>
            <a:off x="2060448" y="2838071"/>
            <a:ext cx="5766816" cy="954107"/>
          </a:xfrm>
          <a:prstGeom prst="rect">
            <a:avLst/>
          </a:prstGeom>
          <a:noFill/>
        </p:spPr>
        <p:txBody>
          <a:bodyPr wrap="square">
            <a:spAutoFit/>
          </a:bodyPr>
          <a:lstStyle/>
          <a:p>
            <a:r>
              <a:rPr lang="fr-FR" sz="2800" dirty="0">
                <a:latin typeface="ComicSansMS" panose="030F0702030302020204" pitchFamily="66" charset="0"/>
              </a:rPr>
              <a:t>Période réfractaire réduite</a:t>
            </a:r>
          </a:p>
          <a:p>
            <a:r>
              <a:rPr lang="fr-FR" sz="2800" dirty="0">
                <a:latin typeface="ComicSansMS" panose="030F0702030302020204" pitchFamily="66" charset="0"/>
              </a:rPr>
              <a:t>Période supernormale réduite</a:t>
            </a:r>
            <a:endParaRPr lang="fr-FR" sz="2800" dirty="0"/>
          </a:p>
        </p:txBody>
      </p:sp>
    </p:spTree>
    <p:extLst>
      <p:ext uri="{BB962C8B-B14F-4D97-AF65-F5344CB8AC3E}">
        <p14:creationId xmlns:p14="http://schemas.microsoft.com/office/powerpoint/2010/main" val="34123069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EBE1857-0155-1AAE-B99A-F54DF8810984}"/>
              </a:ext>
            </a:extLst>
          </p:cNvPr>
          <p:cNvSpPr/>
          <p:nvPr/>
        </p:nvSpPr>
        <p:spPr>
          <a:xfrm>
            <a:off x="0" y="2462784"/>
            <a:ext cx="9144000" cy="3308139"/>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TextBox 9">
            <a:extLst>
              <a:ext uri="{FF2B5EF4-FFF2-40B4-BE49-F238E27FC236}">
                <a16:creationId xmlns:a16="http://schemas.microsoft.com/office/drawing/2014/main" id="{8BCE0780-FEAF-38C9-7714-F0321B37E9A5}"/>
              </a:ext>
            </a:extLst>
          </p:cNvPr>
          <p:cNvSpPr txBox="1"/>
          <p:nvPr/>
        </p:nvSpPr>
        <p:spPr>
          <a:xfrm>
            <a:off x="2834507" y="1262698"/>
            <a:ext cx="11908929" cy="1293111"/>
          </a:xfrm>
          <a:prstGeom prst="rect">
            <a:avLst/>
          </a:prstGeom>
        </p:spPr>
        <p:txBody>
          <a:bodyPr lIns="0" tIns="0" rIns="0" bIns="0" rtlCol="0" anchor="t">
            <a:spAutoFit/>
          </a:bodyPr>
          <a:lstStyle/>
          <a:p>
            <a:pPr algn="ctr">
              <a:lnSpc>
                <a:spcPts val="12599"/>
              </a:lnSpc>
            </a:pPr>
            <a:endParaRPr lang="fr-FR" sz="2400"/>
          </a:p>
        </p:txBody>
      </p:sp>
      <p:sp>
        <p:nvSpPr>
          <p:cNvPr id="3" name="TextBox 7">
            <a:extLst>
              <a:ext uri="{FF2B5EF4-FFF2-40B4-BE49-F238E27FC236}">
                <a16:creationId xmlns:a16="http://schemas.microsoft.com/office/drawing/2014/main" id="{30DC905E-EF8E-3C4C-6DD0-DC07B493A82A}"/>
              </a:ext>
            </a:extLst>
          </p:cNvPr>
          <p:cNvSpPr txBox="1"/>
          <p:nvPr/>
        </p:nvSpPr>
        <p:spPr>
          <a:xfrm>
            <a:off x="0" y="189163"/>
            <a:ext cx="9074121" cy="984885"/>
          </a:xfrm>
          <a:prstGeom prst="rect">
            <a:avLst/>
          </a:prstGeom>
        </p:spPr>
        <p:txBody>
          <a:bodyPr wrap="square" lIns="0" tIns="0" rIns="0" bIns="0" rtlCol="0" anchor="t">
            <a:spAutoFit/>
          </a:bodyPr>
          <a:lstStyle/>
          <a:p>
            <a:pPr algn="ctr"/>
            <a:r>
              <a:rPr lang="fr-FR" sz="3200" dirty="0">
                <a:solidFill>
                  <a:srgbClr val="3333CC"/>
                </a:solidFill>
                <a:latin typeface="ComicSansMS" panose="030F0702030302020204" pitchFamily="66" charset="0"/>
              </a:rPr>
              <a:t>2. Cycle de récupération de l’excitabilité</a:t>
            </a:r>
            <a:br>
              <a:rPr lang="fr-FR" sz="3200" dirty="0">
                <a:solidFill>
                  <a:srgbClr val="3333CC"/>
                </a:solidFill>
                <a:latin typeface="ComicSansMS" panose="030F0702030302020204" pitchFamily="66" charset="0"/>
              </a:rPr>
            </a:br>
            <a:r>
              <a:rPr lang="fr-FR" sz="3200" dirty="0">
                <a:solidFill>
                  <a:srgbClr val="3333CC"/>
                </a:solidFill>
                <a:latin typeface="ComicSansMS" panose="030F0702030302020204" pitchFamily="66" charset="0"/>
              </a:rPr>
              <a:t>technique des doubles-chocs</a:t>
            </a:r>
          </a:p>
        </p:txBody>
      </p:sp>
      <p:graphicFrame>
        <p:nvGraphicFramePr>
          <p:cNvPr id="2" name="Graphique 1">
            <a:extLst>
              <a:ext uri="{FF2B5EF4-FFF2-40B4-BE49-F238E27FC236}">
                <a16:creationId xmlns:a16="http://schemas.microsoft.com/office/drawing/2014/main" id="{A6A14DC8-D2DF-674F-23CA-0749A0F761D3}"/>
              </a:ext>
            </a:extLst>
          </p:cNvPr>
          <p:cNvGraphicFramePr>
            <a:graphicFrameLocks/>
          </p:cNvGraphicFramePr>
          <p:nvPr>
            <p:extLst>
              <p:ext uri="{D42A27DB-BD31-4B8C-83A1-F6EECF244321}">
                <p14:modId xmlns:p14="http://schemas.microsoft.com/office/powerpoint/2010/main" val="3152670148"/>
              </p:ext>
            </p:extLst>
          </p:nvPr>
        </p:nvGraphicFramePr>
        <p:xfrm>
          <a:off x="6276605" y="2555809"/>
          <a:ext cx="3047595" cy="155804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Graphique 3">
            <a:extLst>
              <a:ext uri="{FF2B5EF4-FFF2-40B4-BE49-F238E27FC236}">
                <a16:creationId xmlns:a16="http://schemas.microsoft.com/office/drawing/2014/main" id="{05031390-9551-371B-B376-ED16F70E0D71}"/>
              </a:ext>
            </a:extLst>
          </p:cNvPr>
          <p:cNvGraphicFramePr>
            <a:graphicFrameLocks/>
          </p:cNvGraphicFramePr>
          <p:nvPr>
            <p:extLst>
              <p:ext uri="{D42A27DB-BD31-4B8C-83A1-F6EECF244321}">
                <p14:modId xmlns:p14="http://schemas.microsoft.com/office/powerpoint/2010/main" val="2795116153"/>
              </p:ext>
            </p:extLst>
          </p:nvPr>
        </p:nvGraphicFramePr>
        <p:xfrm>
          <a:off x="3071291" y="2587457"/>
          <a:ext cx="3328748" cy="159173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Graphique 4">
            <a:extLst>
              <a:ext uri="{FF2B5EF4-FFF2-40B4-BE49-F238E27FC236}">
                <a16:creationId xmlns:a16="http://schemas.microsoft.com/office/drawing/2014/main" id="{79864876-6882-72EB-8C19-81EC9EAB40F6}"/>
              </a:ext>
            </a:extLst>
          </p:cNvPr>
          <p:cNvGraphicFramePr>
            <a:graphicFrameLocks/>
          </p:cNvGraphicFramePr>
          <p:nvPr>
            <p:extLst>
              <p:ext uri="{D42A27DB-BD31-4B8C-83A1-F6EECF244321}">
                <p14:modId xmlns:p14="http://schemas.microsoft.com/office/powerpoint/2010/main" val="1953321967"/>
              </p:ext>
            </p:extLst>
          </p:nvPr>
        </p:nvGraphicFramePr>
        <p:xfrm>
          <a:off x="-50282" y="2555809"/>
          <a:ext cx="3328748" cy="1623381"/>
        </p:xfrm>
        <a:graphic>
          <a:graphicData uri="http://schemas.openxmlformats.org/drawingml/2006/chart">
            <c:chart xmlns:c="http://schemas.openxmlformats.org/drawingml/2006/chart" xmlns:r="http://schemas.openxmlformats.org/officeDocument/2006/relationships" r:id="rId4"/>
          </a:graphicData>
        </a:graphic>
      </p:graphicFrame>
      <p:sp>
        <p:nvSpPr>
          <p:cNvPr id="6" name="ZoneTexte 5">
            <a:extLst>
              <a:ext uri="{FF2B5EF4-FFF2-40B4-BE49-F238E27FC236}">
                <a16:creationId xmlns:a16="http://schemas.microsoft.com/office/drawing/2014/main" id="{93BFE92E-8BC6-03FC-EBE0-C56AE35EB235}"/>
              </a:ext>
            </a:extLst>
          </p:cNvPr>
          <p:cNvSpPr txBox="1"/>
          <p:nvPr/>
        </p:nvSpPr>
        <p:spPr>
          <a:xfrm>
            <a:off x="2492667" y="2788129"/>
            <a:ext cx="492443" cy="369332"/>
          </a:xfrm>
          <a:prstGeom prst="rect">
            <a:avLst/>
          </a:prstGeom>
          <a:noFill/>
        </p:spPr>
        <p:txBody>
          <a:bodyPr wrap="none" rtlCol="0">
            <a:spAutoFit/>
          </a:bodyPr>
          <a:lstStyle/>
          <a:p>
            <a:r>
              <a:rPr lang="fr-FR" dirty="0"/>
              <a:t>J10</a:t>
            </a:r>
          </a:p>
        </p:txBody>
      </p:sp>
      <p:sp>
        <p:nvSpPr>
          <p:cNvPr id="7" name="ZoneTexte 6">
            <a:extLst>
              <a:ext uri="{FF2B5EF4-FFF2-40B4-BE49-F238E27FC236}">
                <a16:creationId xmlns:a16="http://schemas.microsoft.com/office/drawing/2014/main" id="{30DA1F16-7238-F8E8-7BDD-679ABCA4D9FB}"/>
              </a:ext>
            </a:extLst>
          </p:cNvPr>
          <p:cNvSpPr txBox="1"/>
          <p:nvPr/>
        </p:nvSpPr>
        <p:spPr>
          <a:xfrm>
            <a:off x="5521646" y="2788129"/>
            <a:ext cx="498855" cy="369332"/>
          </a:xfrm>
          <a:prstGeom prst="rect">
            <a:avLst/>
          </a:prstGeom>
          <a:noFill/>
        </p:spPr>
        <p:txBody>
          <a:bodyPr wrap="none" rtlCol="0">
            <a:spAutoFit/>
          </a:bodyPr>
          <a:lstStyle/>
          <a:p>
            <a:r>
              <a:rPr lang="fr-FR" dirty="0"/>
              <a:t>M1</a:t>
            </a:r>
          </a:p>
        </p:txBody>
      </p:sp>
      <p:sp>
        <p:nvSpPr>
          <p:cNvPr id="8" name="ZoneTexte 7">
            <a:extLst>
              <a:ext uri="{FF2B5EF4-FFF2-40B4-BE49-F238E27FC236}">
                <a16:creationId xmlns:a16="http://schemas.microsoft.com/office/drawing/2014/main" id="{EC83ADD7-888B-C169-9ACB-9566AC6DED8D}"/>
              </a:ext>
            </a:extLst>
          </p:cNvPr>
          <p:cNvSpPr txBox="1"/>
          <p:nvPr/>
        </p:nvSpPr>
        <p:spPr>
          <a:xfrm>
            <a:off x="8507848" y="2708992"/>
            <a:ext cx="615874" cy="369332"/>
          </a:xfrm>
          <a:prstGeom prst="rect">
            <a:avLst/>
          </a:prstGeom>
          <a:noFill/>
        </p:spPr>
        <p:txBody>
          <a:bodyPr wrap="none" rtlCol="0">
            <a:spAutoFit/>
          </a:bodyPr>
          <a:lstStyle/>
          <a:p>
            <a:r>
              <a:rPr lang="fr-FR" dirty="0"/>
              <a:t>M11</a:t>
            </a:r>
          </a:p>
        </p:txBody>
      </p:sp>
      <p:graphicFrame>
        <p:nvGraphicFramePr>
          <p:cNvPr id="12" name="Graphique 11">
            <a:extLst>
              <a:ext uri="{FF2B5EF4-FFF2-40B4-BE49-F238E27FC236}">
                <a16:creationId xmlns:a16="http://schemas.microsoft.com/office/drawing/2014/main" id="{3BA997CE-2A05-37B3-8085-5B8E3504528C}"/>
              </a:ext>
            </a:extLst>
          </p:cNvPr>
          <p:cNvGraphicFramePr>
            <a:graphicFrameLocks/>
          </p:cNvGraphicFramePr>
          <p:nvPr>
            <p:extLst>
              <p:ext uri="{D42A27DB-BD31-4B8C-83A1-F6EECF244321}">
                <p14:modId xmlns:p14="http://schemas.microsoft.com/office/powerpoint/2010/main" val="1403156424"/>
              </p:ext>
            </p:extLst>
          </p:nvPr>
        </p:nvGraphicFramePr>
        <p:xfrm>
          <a:off x="0" y="4179190"/>
          <a:ext cx="3278466" cy="1591733"/>
        </p:xfrm>
        <a:graphic>
          <a:graphicData uri="http://schemas.openxmlformats.org/drawingml/2006/chart">
            <c:chart xmlns:c="http://schemas.openxmlformats.org/drawingml/2006/chart" xmlns:r="http://schemas.openxmlformats.org/officeDocument/2006/relationships" r:id="rId5"/>
          </a:graphicData>
        </a:graphic>
      </p:graphicFrame>
      <p:sp>
        <p:nvSpPr>
          <p:cNvPr id="14" name="ZoneTexte 13">
            <a:extLst>
              <a:ext uri="{FF2B5EF4-FFF2-40B4-BE49-F238E27FC236}">
                <a16:creationId xmlns:a16="http://schemas.microsoft.com/office/drawing/2014/main" id="{B1F21B9C-4151-EA20-4C77-BA21C3D29E70}"/>
              </a:ext>
            </a:extLst>
          </p:cNvPr>
          <p:cNvSpPr txBox="1"/>
          <p:nvPr/>
        </p:nvSpPr>
        <p:spPr>
          <a:xfrm>
            <a:off x="304039" y="2642977"/>
            <a:ext cx="433132" cy="369332"/>
          </a:xfrm>
          <a:prstGeom prst="rect">
            <a:avLst/>
          </a:prstGeom>
          <a:noFill/>
        </p:spPr>
        <p:txBody>
          <a:bodyPr wrap="none" rtlCol="0">
            <a:spAutoFit/>
          </a:bodyPr>
          <a:lstStyle/>
          <a:p>
            <a:r>
              <a:rPr lang="fr-FR" b="1" dirty="0">
                <a:solidFill>
                  <a:srgbClr val="FF0000"/>
                </a:solidFill>
              </a:rPr>
              <a:t>CB</a:t>
            </a:r>
          </a:p>
        </p:txBody>
      </p:sp>
      <p:sp>
        <p:nvSpPr>
          <p:cNvPr id="15" name="ZoneTexte 14">
            <a:extLst>
              <a:ext uri="{FF2B5EF4-FFF2-40B4-BE49-F238E27FC236}">
                <a16:creationId xmlns:a16="http://schemas.microsoft.com/office/drawing/2014/main" id="{4ECAAEAF-00FA-03CA-9DE8-45030351B727}"/>
              </a:ext>
            </a:extLst>
          </p:cNvPr>
          <p:cNvSpPr txBox="1"/>
          <p:nvPr/>
        </p:nvSpPr>
        <p:spPr>
          <a:xfrm>
            <a:off x="354960" y="4267375"/>
            <a:ext cx="1031051" cy="369332"/>
          </a:xfrm>
          <a:prstGeom prst="rect">
            <a:avLst/>
          </a:prstGeom>
          <a:noFill/>
        </p:spPr>
        <p:txBody>
          <a:bodyPr wrap="none" rtlCol="0">
            <a:spAutoFit/>
          </a:bodyPr>
          <a:lstStyle/>
          <a:p>
            <a:r>
              <a:rPr lang="fr-FR" b="1" dirty="0">
                <a:solidFill>
                  <a:srgbClr val="FF0000"/>
                </a:solidFill>
              </a:rPr>
              <a:t>Ischémie</a:t>
            </a:r>
          </a:p>
        </p:txBody>
      </p:sp>
      <p:sp>
        <p:nvSpPr>
          <p:cNvPr id="16" name="ZoneTexte 15">
            <a:extLst>
              <a:ext uri="{FF2B5EF4-FFF2-40B4-BE49-F238E27FC236}">
                <a16:creationId xmlns:a16="http://schemas.microsoft.com/office/drawing/2014/main" id="{9B6EBE1B-BEAD-F929-FC58-32B6942777EB}"/>
              </a:ext>
            </a:extLst>
          </p:cNvPr>
          <p:cNvSpPr txBox="1"/>
          <p:nvPr/>
        </p:nvSpPr>
        <p:spPr>
          <a:xfrm>
            <a:off x="2492666" y="4421058"/>
            <a:ext cx="492443" cy="369332"/>
          </a:xfrm>
          <a:prstGeom prst="rect">
            <a:avLst/>
          </a:prstGeom>
          <a:noFill/>
        </p:spPr>
        <p:txBody>
          <a:bodyPr wrap="none" rtlCol="0">
            <a:spAutoFit/>
          </a:bodyPr>
          <a:lstStyle/>
          <a:p>
            <a:r>
              <a:rPr lang="fr-FR" dirty="0"/>
              <a:t>J10</a:t>
            </a:r>
          </a:p>
        </p:txBody>
      </p:sp>
      <p:sp>
        <p:nvSpPr>
          <p:cNvPr id="18" name="ZoneTexte 17">
            <a:extLst>
              <a:ext uri="{FF2B5EF4-FFF2-40B4-BE49-F238E27FC236}">
                <a16:creationId xmlns:a16="http://schemas.microsoft.com/office/drawing/2014/main" id="{FA733EEB-2F98-1888-0287-E10F1C0E3CFD}"/>
              </a:ext>
            </a:extLst>
          </p:cNvPr>
          <p:cNvSpPr txBox="1"/>
          <p:nvPr/>
        </p:nvSpPr>
        <p:spPr>
          <a:xfrm>
            <a:off x="145713" y="1569677"/>
            <a:ext cx="1493520" cy="523220"/>
          </a:xfrm>
          <a:prstGeom prst="rect">
            <a:avLst/>
          </a:prstGeom>
          <a:noFill/>
        </p:spPr>
        <p:txBody>
          <a:bodyPr wrap="square">
            <a:spAutoFit/>
          </a:bodyPr>
          <a:lstStyle/>
          <a:p>
            <a:r>
              <a:rPr lang="fr-FR" sz="2800" dirty="0">
                <a:solidFill>
                  <a:srgbClr val="FF0000"/>
                </a:solidFill>
                <a:latin typeface="ComicSansMS" panose="030F0702030302020204" pitchFamily="66" charset="0"/>
              </a:rPr>
              <a:t>SGB</a:t>
            </a:r>
            <a:endParaRPr lang="fr-FR" sz="2800" dirty="0">
              <a:solidFill>
                <a:srgbClr val="FF0000"/>
              </a:solidFill>
            </a:endParaRPr>
          </a:p>
        </p:txBody>
      </p:sp>
      <p:sp>
        <p:nvSpPr>
          <p:cNvPr id="19" name="ZoneTexte 18">
            <a:extLst>
              <a:ext uri="{FF2B5EF4-FFF2-40B4-BE49-F238E27FC236}">
                <a16:creationId xmlns:a16="http://schemas.microsoft.com/office/drawing/2014/main" id="{FAF1E5A3-E976-6134-8B4B-66603F57873A}"/>
              </a:ext>
            </a:extLst>
          </p:cNvPr>
          <p:cNvSpPr txBox="1"/>
          <p:nvPr/>
        </p:nvSpPr>
        <p:spPr>
          <a:xfrm>
            <a:off x="3732144" y="4465332"/>
            <a:ext cx="5766816" cy="1015663"/>
          </a:xfrm>
          <a:prstGeom prst="rect">
            <a:avLst/>
          </a:prstGeom>
          <a:noFill/>
        </p:spPr>
        <p:txBody>
          <a:bodyPr wrap="square">
            <a:spAutoFit/>
          </a:bodyPr>
          <a:lstStyle/>
          <a:p>
            <a:r>
              <a:rPr lang="fr-FR" sz="2000" dirty="0">
                <a:latin typeface="ComicSansMS" panose="030F0702030302020204" pitchFamily="66" charset="0"/>
              </a:rPr>
              <a:t>Période réfractaire réduite</a:t>
            </a:r>
          </a:p>
          <a:p>
            <a:r>
              <a:rPr lang="fr-FR" sz="2000" dirty="0">
                <a:latin typeface="ComicSansMS" panose="030F0702030302020204" pitchFamily="66" charset="0"/>
              </a:rPr>
              <a:t>Période supernormale réduite</a:t>
            </a:r>
          </a:p>
          <a:p>
            <a:r>
              <a:rPr lang="fr-FR" sz="2000" dirty="0">
                <a:latin typeface="ComicSansMS" panose="030F0702030302020204" pitchFamily="66" charset="0"/>
              </a:rPr>
              <a:t>Correction temporelle</a:t>
            </a:r>
            <a:endParaRPr lang="fr-FR" sz="2000" dirty="0"/>
          </a:p>
        </p:txBody>
      </p:sp>
    </p:spTree>
    <p:extLst>
      <p:ext uri="{BB962C8B-B14F-4D97-AF65-F5344CB8AC3E}">
        <p14:creationId xmlns:p14="http://schemas.microsoft.com/office/powerpoint/2010/main" val="41155774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9">
            <a:extLst>
              <a:ext uri="{FF2B5EF4-FFF2-40B4-BE49-F238E27FC236}">
                <a16:creationId xmlns:a16="http://schemas.microsoft.com/office/drawing/2014/main" id="{8BCE0780-FEAF-38C9-7714-F0321B37E9A5}"/>
              </a:ext>
            </a:extLst>
          </p:cNvPr>
          <p:cNvSpPr txBox="1"/>
          <p:nvPr/>
        </p:nvSpPr>
        <p:spPr>
          <a:xfrm>
            <a:off x="2834507" y="1262698"/>
            <a:ext cx="11908929" cy="1293111"/>
          </a:xfrm>
          <a:prstGeom prst="rect">
            <a:avLst/>
          </a:prstGeom>
        </p:spPr>
        <p:txBody>
          <a:bodyPr lIns="0" tIns="0" rIns="0" bIns="0" rtlCol="0" anchor="t">
            <a:spAutoFit/>
          </a:bodyPr>
          <a:lstStyle/>
          <a:p>
            <a:pPr algn="ctr">
              <a:lnSpc>
                <a:spcPts val="12599"/>
              </a:lnSpc>
            </a:pPr>
            <a:endParaRPr lang="fr-FR" sz="2400"/>
          </a:p>
        </p:txBody>
      </p:sp>
      <p:sp>
        <p:nvSpPr>
          <p:cNvPr id="3" name="TextBox 7">
            <a:extLst>
              <a:ext uri="{FF2B5EF4-FFF2-40B4-BE49-F238E27FC236}">
                <a16:creationId xmlns:a16="http://schemas.microsoft.com/office/drawing/2014/main" id="{30DC905E-EF8E-3C4C-6DD0-DC07B493A82A}"/>
              </a:ext>
            </a:extLst>
          </p:cNvPr>
          <p:cNvSpPr txBox="1"/>
          <p:nvPr/>
        </p:nvSpPr>
        <p:spPr>
          <a:xfrm>
            <a:off x="0" y="189163"/>
            <a:ext cx="9074121" cy="984885"/>
          </a:xfrm>
          <a:prstGeom prst="rect">
            <a:avLst/>
          </a:prstGeom>
        </p:spPr>
        <p:txBody>
          <a:bodyPr wrap="square" lIns="0" tIns="0" rIns="0" bIns="0" rtlCol="0" anchor="t">
            <a:spAutoFit/>
          </a:bodyPr>
          <a:lstStyle/>
          <a:p>
            <a:pPr algn="ctr"/>
            <a:r>
              <a:rPr lang="fr-FR" sz="3200" dirty="0">
                <a:solidFill>
                  <a:srgbClr val="3333CC"/>
                </a:solidFill>
                <a:latin typeface="ComicSansMS" panose="030F0702030302020204" pitchFamily="66" charset="0"/>
              </a:rPr>
              <a:t>2. Cycle de récupération de l’excitabilité</a:t>
            </a:r>
            <a:br>
              <a:rPr lang="fr-FR" sz="3200" dirty="0">
                <a:solidFill>
                  <a:srgbClr val="3333CC"/>
                </a:solidFill>
                <a:latin typeface="ComicSansMS" panose="030F0702030302020204" pitchFamily="66" charset="0"/>
              </a:rPr>
            </a:br>
            <a:r>
              <a:rPr lang="fr-FR" sz="3200" dirty="0">
                <a:solidFill>
                  <a:srgbClr val="3333CC"/>
                </a:solidFill>
                <a:latin typeface="ComicSansMS" panose="030F0702030302020204" pitchFamily="66" charset="0"/>
              </a:rPr>
              <a:t>technique des doubles-chocs</a:t>
            </a:r>
          </a:p>
        </p:txBody>
      </p:sp>
      <p:sp>
        <p:nvSpPr>
          <p:cNvPr id="9" name="Rectangle 8">
            <a:extLst>
              <a:ext uri="{FF2B5EF4-FFF2-40B4-BE49-F238E27FC236}">
                <a16:creationId xmlns:a16="http://schemas.microsoft.com/office/drawing/2014/main" id="{B7AE7359-0299-3D50-ADC1-E0E0725241E6}"/>
              </a:ext>
            </a:extLst>
          </p:cNvPr>
          <p:cNvSpPr/>
          <p:nvPr/>
        </p:nvSpPr>
        <p:spPr>
          <a:xfrm>
            <a:off x="4303944" y="2430078"/>
            <a:ext cx="4315800" cy="4183895"/>
          </a:xfrm>
          <a:prstGeom prst="rect">
            <a:avLst/>
          </a:prstGeom>
          <a:solidFill>
            <a:srgbClr val="97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246F4E4F-27C3-15CD-780B-BADC6CDA5D95}"/>
              </a:ext>
            </a:extLst>
          </p:cNvPr>
          <p:cNvSpPr/>
          <p:nvPr/>
        </p:nvSpPr>
        <p:spPr>
          <a:xfrm>
            <a:off x="191713" y="1470860"/>
            <a:ext cx="3526847" cy="2625652"/>
          </a:xfrm>
          <a:prstGeom prst="rect">
            <a:avLst/>
          </a:prstGeom>
          <a:solidFill>
            <a:srgbClr val="97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11" name="Graphique 10">
            <a:extLst>
              <a:ext uri="{FF2B5EF4-FFF2-40B4-BE49-F238E27FC236}">
                <a16:creationId xmlns:a16="http://schemas.microsoft.com/office/drawing/2014/main" id="{EC67B335-A350-894A-4CDB-09E4773CAD31}"/>
              </a:ext>
            </a:extLst>
          </p:cNvPr>
          <p:cNvGraphicFramePr>
            <a:graphicFrameLocks/>
          </p:cNvGraphicFramePr>
          <p:nvPr>
            <p:extLst>
              <p:ext uri="{D42A27DB-BD31-4B8C-83A1-F6EECF244321}">
                <p14:modId xmlns:p14="http://schemas.microsoft.com/office/powerpoint/2010/main" val="3739439350"/>
              </p:ext>
            </p:extLst>
          </p:nvPr>
        </p:nvGraphicFramePr>
        <p:xfrm>
          <a:off x="4456331" y="2569331"/>
          <a:ext cx="3974723" cy="1949897"/>
        </p:xfrm>
        <a:graphic>
          <a:graphicData uri="http://schemas.openxmlformats.org/drawingml/2006/chart">
            <c:chart xmlns:c="http://schemas.openxmlformats.org/drawingml/2006/chart" xmlns:r="http://schemas.openxmlformats.org/officeDocument/2006/relationships" r:id="rId2"/>
          </a:graphicData>
        </a:graphic>
      </p:graphicFrame>
      <p:sp>
        <p:nvSpPr>
          <p:cNvPr id="17" name="ZoneTexte 16">
            <a:extLst>
              <a:ext uri="{FF2B5EF4-FFF2-40B4-BE49-F238E27FC236}">
                <a16:creationId xmlns:a16="http://schemas.microsoft.com/office/drawing/2014/main" id="{58CDC912-6423-6AE2-E155-08CA318FB432}"/>
              </a:ext>
            </a:extLst>
          </p:cNvPr>
          <p:cNvSpPr txBox="1"/>
          <p:nvPr/>
        </p:nvSpPr>
        <p:spPr>
          <a:xfrm>
            <a:off x="191713" y="1542505"/>
            <a:ext cx="2870914" cy="584775"/>
          </a:xfrm>
          <a:prstGeom prst="rect">
            <a:avLst/>
          </a:prstGeom>
          <a:noFill/>
        </p:spPr>
        <p:txBody>
          <a:bodyPr wrap="none" rtlCol="0">
            <a:spAutoFit/>
          </a:bodyPr>
          <a:lstStyle/>
          <a:p>
            <a:r>
              <a:rPr lang="fr-FR" sz="3200" dirty="0"/>
              <a:t>Lewis &amp; Sumner</a:t>
            </a:r>
          </a:p>
        </p:txBody>
      </p:sp>
      <p:sp>
        <p:nvSpPr>
          <p:cNvPr id="18" name="ZoneTexte 17">
            <a:extLst>
              <a:ext uri="{FF2B5EF4-FFF2-40B4-BE49-F238E27FC236}">
                <a16:creationId xmlns:a16="http://schemas.microsoft.com/office/drawing/2014/main" id="{D28F576D-BCD6-4C33-52D3-264540373B6E}"/>
              </a:ext>
            </a:extLst>
          </p:cNvPr>
          <p:cNvSpPr txBox="1"/>
          <p:nvPr/>
        </p:nvSpPr>
        <p:spPr>
          <a:xfrm>
            <a:off x="5033392" y="2695552"/>
            <a:ext cx="433132" cy="369332"/>
          </a:xfrm>
          <a:prstGeom prst="rect">
            <a:avLst/>
          </a:prstGeom>
          <a:noFill/>
        </p:spPr>
        <p:txBody>
          <a:bodyPr wrap="none" rtlCol="0">
            <a:spAutoFit/>
          </a:bodyPr>
          <a:lstStyle/>
          <a:p>
            <a:r>
              <a:rPr lang="fr-FR" b="1" dirty="0">
                <a:solidFill>
                  <a:srgbClr val="FF0000"/>
                </a:solidFill>
              </a:rPr>
              <a:t>CB</a:t>
            </a:r>
          </a:p>
        </p:txBody>
      </p:sp>
      <p:graphicFrame>
        <p:nvGraphicFramePr>
          <p:cNvPr id="19" name="Graphique 18">
            <a:extLst>
              <a:ext uri="{FF2B5EF4-FFF2-40B4-BE49-F238E27FC236}">
                <a16:creationId xmlns:a16="http://schemas.microsoft.com/office/drawing/2014/main" id="{76DBF8B0-220E-89A9-839C-CDDB5BE061EE}"/>
              </a:ext>
            </a:extLst>
          </p:cNvPr>
          <p:cNvGraphicFramePr>
            <a:graphicFrameLocks/>
          </p:cNvGraphicFramePr>
          <p:nvPr>
            <p:extLst>
              <p:ext uri="{D42A27DB-BD31-4B8C-83A1-F6EECF244321}">
                <p14:modId xmlns:p14="http://schemas.microsoft.com/office/powerpoint/2010/main" val="4073393918"/>
              </p:ext>
            </p:extLst>
          </p:nvPr>
        </p:nvGraphicFramePr>
        <p:xfrm>
          <a:off x="4456332" y="4426603"/>
          <a:ext cx="3974723" cy="2044837"/>
        </p:xfrm>
        <a:graphic>
          <a:graphicData uri="http://schemas.openxmlformats.org/drawingml/2006/chart">
            <c:chart xmlns:c="http://schemas.openxmlformats.org/drawingml/2006/chart" xmlns:r="http://schemas.openxmlformats.org/officeDocument/2006/relationships" r:id="rId3"/>
          </a:graphicData>
        </a:graphic>
      </p:graphicFrame>
      <p:sp>
        <p:nvSpPr>
          <p:cNvPr id="20" name="ZoneTexte 19">
            <a:extLst>
              <a:ext uri="{FF2B5EF4-FFF2-40B4-BE49-F238E27FC236}">
                <a16:creationId xmlns:a16="http://schemas.microsoft.com/office/drawing/2014/main" id="{7AF18231-5C72-02AC-0F34-E649DDCABB89}"/>
              </a:ext>
            </a:extLst>
          </p:cNvPr>
          <p:cNvSpPr txBox="1"/>
          <p:nvPr/>
        </p:nvSpPr>
        <p:spPr>
          <a:xfrm>
            <a:off x="5090284" y="4555420"/>
            <a:ext cx="1031051" cy="369332"/>
          </a:xfrm>
          <a:prstGeom prst="rect">
            <a:avLst/>
          </a:prstGeom>
          <a:noFill/>
        </p:spPr>
        <p:txBody>
          <a:bodyPr wrap="none" rtlCol="0">
            <a:spAutoFit/>
          </a:bodyPr>
          <a:lstStyle/>
          <a:p>
            <a:r>
              <a:rPr lang="fr-FR" b="1" dirty="0">
                <a:solidFill>
                  <a:srgbClr val="FF0000"/>
                </a:solidFill>
              </a:rPr>
              <a:t>Ischémie</a:t>
            </a:r>
          </a:p>
        </p:txBody>
      </p:sp>
      <p:sp>
        <p:nvSpPr>
          <p:cNvPr id="21" name="Rectangle 20">
            <a:extLst>
              <a:ext uri="{FF2B5EF4-FFF2-40B4-BE49-F238E27FC236}">
                <a16:creationId xmlns:a16="http://schemas.microsoft.com/office/drawing/2014/main" id="{39B68511-90E5-6167-3DE3-4F53E24DC29F}"/>
              </a:ext>
            </a:extLst>
          </p:cNvPr>
          <p:cNvSpPr/>
          <p:nvPr/>
        </p:nvSpPr>
        <p:spPr>
          <a:xfrm>
            <a:off x="191713" y="2192135"/>
            <a:ext cx="3526847" cy="1200329"/>
          </a:xfrm>
          <a:prstGeom prst="rect">
            <a:avLst/>
          </a:prstGeom>
        </p:spPr>
        <p:txBody>
          <a:bodyPr wrap="square">
            <a:spAutoFit/>
          </a:bodyPr>
          <a:lstStyle/>
          <a:p>
            <a:r>
              <a:rPr lang="fr-FR" b="1" dirty="0"/>
              <a:t>Hyperpolarisation</a:t>
            </a:r>
            <a:endParaRPr lang="fr-FR" b="1" dirty="0">
              <a:solidFill>
                <a:srgbClr val="FF0000"/>
              </a:solidFill>
            </a:endParaRPr>
          </a:p>
          <a:p>
            <a:r>
              <a:rPr lang="fr-FR" dirty="0"/>
              <a:t>- PR </a:t>
            </a:r>
            <a:r>
              <a:rPr lang="fr-FR" b="1" dirty="0"/>
              <a:t>réduite</a:t>
            </a:r>
          </a:p>
          <a:p>
            <a:pPr>
              <a:tabLst>
                <a:tab pos="131763" algn="l"/>
              </a:tabLst>
            </a:pPr>
            <a:r>
              <a:rPr lang="fr-FR" dirty="0"/>
              <a:t>- période supernormale </a:t>
            </a:r>
            <a:r>
              <a:rPr lang="fr-FR" b="1" dirty="0"/>
              <a:t>augmentée</a:t>
            </a:r>
            <a:br>
              <a:rPr lang="fr-FR" b="1" dirty="0"/>
            </a:br>
            <a:r>
              <a:rPr lang="fr-FR" b="1" dirty="0"/>
              <a:t>	</a:t>
            </a:r>
            <a:r>
              <a:rPr lang="fr-FR" dirty="0"/>
              <a:t>(sensibilisation par l’ischémie)</a:t>
            </a:r>
          </a:p>
        </p:txBody>
      </p:sp>
    </p:spTree>
    <p:extLst>
      <p:ext uri="{BB962C8B-B14F-4D97-AF65-F5344CB8AC3E}">
        <p14:creationId xmlns:p14="http://schemas.microsoft.com/office/powerpoint/2010/main" val="380001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9">
            <a:extLst>
              <a:ext uri="{FF2B5EF4-FFF2-40B4-BE49-F238E27FC236}">
                <a16:creationId xmlns:a16="http://schemas.microsoft.com/office/drawing/2014/main" id="{8BCE0780-FEAF-38C9-7714-F0321B37E9A5}"/>
              </a:ext>
            </a:extLst>
          </p:cNvPr>
          <p:cNvSpPr txBox="1"/>
          <p:nvPr/>
        </p:nvSpPr>
        <p:spPr>
          <a:xfrm>
            <a:off x="2834507" y="1262698"/>
            <a:ext cx="11908929" cy="1293111"/>
          </a:xfrm>
          <a:prstGeom prst="rect">
            <a:avLst/>
          </a:prstGeom>
        </p:spPr>
        <p:txBody>
          <a:bodyPr lIns="0" tIns="0" rIns="0" bIns="0" rtlCol="0" anchor="t">
            <a:spAutoFit/>
          </a:bodyPr>
          <a:lstStyle/>
          <a:p>
            <a:pPr algn="ctr">
              <a:lnSpc>
                <a:spcPts val="12599"/>
              </a:lnSpc>
            </a:pPr>
            <a:endParaRPr lang="fr-FR" sz="2400"/>
          </a:p>
        </p:txBody>
      </p:sp>
      <p:sp>
        <p:nvSpPr>
          <p:cNvPr id="3" name="TextBox 7">
            <a:extLst>
              <a:ext uri="{FF2B5EF4-FFF2-40B4-BE49-F238E27FC236}">
                <a16:creationId xmlns:a16="http://schemas.microsoft.com/office/drawing/2014/main" id="{30DC905E-EF8E-3C4C-6DD0-DC07B493A82A}"/>
              </a:ext>
            </a:extLst>
          </p:cNvPr>
          <p:cNvSpPr txBox="1"/>
          <p:nvPr/>
        </p:nvSpPr>
        <p:spPr>
          <a:xfrm>
            <a:off x="0" y="189163"/>
            <a:ext cx="9074121" cy="984885"/>
          </a:xfrm>
          <a:prstGeom prst="rect">
            <a:avLst/>
          </a:prstGeom>
        </p:spPr>
        <p:txBody>
          <a:bodyPr wrap="square" lIns="0" tIns="0" rIns="0" bIns="0" rtlCol="0" anchor="t">
            <a:spAutoFit/>
          </a:bodyPr>
          <a:lstStyle/>
          <a:p>
            <a:pPr algn="ctr"/>
            <a:r>
              <a:rPr lang="fr-FR" sz="3200" dirty="0">
                <a:solidFill>
                  <a:srgbClr val="3333CC"/>
                </a:solidFill>
                <a:latin typeface="ComicSansMS" panose="030F0702030302020204" pitchFamily="66" charset="0"/>
              </a:rPr>
              <a:t>2. Cycle de récupération de l’excitabilité</a:t>
            </a:r>
            <a:br>
              <a:rPr lang="fr-FR" sz="3200" dirty="0">
                <a:solidFill>
                  <a:srgbClr val="3333CC"/>
                </a:solidFill>
                <a:latin typeface="ComicSansMS" panose="030F0702030302020204" pitchFamily="66" charset="0"/>
              </a:rPr>
            </a:br>
            <a:r>
              <a:rPr lang="fr-FR" sz="3200" dirty="0">
                <a:solidFill>
                  <a:srgbClr val="3333CC"/>
                </a:solidFill>
                <a:latin typeface="ComicSansMS" panose="030F0702030302020204" pitchFamily="66" charset="0"/>
              </a:rPr>
              <a:t>technique des doubles-chocs</a:t>
            </a:r>
          </a:p>
        </p:txBody>
      </p:sp>
      <p:grpSp>
        <p:nvGrpSpPr>
          <p:cNvPr id="7" name="Groupe 6">
            <a:extLst>
              <a:ext uri="{FF2B5EF4-FFF2-40B4-BE49-F238E27FC236}">
                <a16:creationId xmlns:a16="http://schemas.microsoft.com/office/drawing/2014/main" id="{AD88957D-1429-7AB2-FCDB-BFDCD98C40C7}"/>
              </a:ext>
            </a:extLst>
          </p:cNvPr>
          <p:cNvGrpSpPr/>
          <p:nvPr/>
        </p:nvGrpSpPr>
        <p:grpSpPr>
          <a:xfrm>
            <a:off x="552771" y="1389670"/>
            <a:ext cx="7968578" cy="3039494"/>
            <a:chOff x="-2466862" y="2194028"/>
            <a:chExt cx="19002702" cy="7279934"/>
          </a:xfrm>
        </p:grpSpPr>
        <p:pic>
          <p:nvPicPr>
            <p:cNvPr id="2" name="Picture 2">
              <a:extLst>
                <a:ext uri="{FF2B5EF4-FFF2-40B4-BE49-F238E27FC236}">
                  <a16:creationId xmlns:a16="http://schemas.microsoft.com/office/drawing/2014/main" id="{895C6722-6EA2-90FC-B6B2-2491F976FA2B}"/>
                </a:ext>
              </a:extLst>
            </p:cNvPr>
            <p:cNvPicPr>
              <a:picLocks noChangeAspect="1"/>
            </p:cNvPicPr>
            <p:nvPr/>
          </p:nvPicPr>
          <p:blipFill>
            <a:blip r:embed="rId2"/>
            <a:srcRect/>
            <a:stretch>
              <a:fillRect/>
            </a:stretch>
          </p:blipFill>
          <p:spPr>
            <a:xfrm>
              <a:off x="626948" y="2194028"/>
              <a:ext cx="14374156" cy="7279934"/>
            </a:xfrm>
            <a:prstGeom prst="rect">
              <a:avLst/>
            </a:prstGeom>
          </p:spPr>
        </p:pic>
        <p:sp>
          <p:nvSpPr>
            <p:cNvPr id="4" name="TextBox 4">
              <a:extLst>
                <a:ext uri="{FF2B5EF4-FFF2-40B4-BE49-F238E27FC236}">
                  <a16:creationId xmlns:a16="http://schemas.microsoft.com/office/drawing/2014/main" id="{5502631D-82FB-53B6-56EC-B243C6615E58}"/>
                </a:ext>
              </a:extLst>
            </p:cNvPr>
            <p:cNvSpPr txBox="1"/>
            <p:nvPr/>
          </p:nvSpPr>
          <p:spPr>
            <a:xfrm>
              <a:off x="4261846" y="3270646"/>
              <a:ext cx="12273994" cy="1871928"/>
            </a:xfrm>
            <a:prstGeom prst="rect">
              <a:avLst/>
            </a:prstGeom>
          </p:spPr>
          <p:txBody>
            <a:bodyPr lIns="0" tIns="0" rIns="0" bIns="0" rtlCol="0" anchor="t">
              <a:spAutoFit/>
            </a:bodyPr>
            <a:lstStyle/>
            <a:p>
              <a:pPr algn="ctr">
                <a:lnSpc>
                  <a:spcPts val="7279"/>
                </a:lnSpc>
              </a:pPr>
              <a:r>
                <a:rPr lang="en-US" sz="2400" dirty="0">
                  <a:solidFill>
                    <a:srgbClr val="38B6FF"/>
                  </a:solidFill>
                  <a:latin typeface="Open Sans"/>
                </a:rPr>
                <a:t>23°C</a:t>
              </a:r>
            </a:p>
          </p:txBody>
        </p:sp>
        <p:sp>
          <p:nvSpPr>
            <p:cNvPr id="5" name="TextBox 5">
              <a:extLst>
                <a:ext uri="{FF2B5EF4-FFF2-40B4-BE49-F238E27FC236}">
                  <a16:creationId xmlns:a16="http://schemas.microsoft.com/office/drawing/2014/main" id="{AA80EB5C-10C5-9C87-8B64-8D6691BBE251}"/>
                </a:ext>
              </a:extLst>
            </p:cNvPr>
            <p:cNvSpPr txBox="1"/>
            <p:nvPr/>
          </p:nvSpPr>
          <p:spPr>
            <a:xfrm>
              <a:off x="-1365985" y="2598697"/>
              <a:ext cx="12273994" cy="1871928"/>
            </a:xfrm>
            <a:prstGeom prst="rect">
              <a:avLst/>
            </a:prstGeom>
          </p:spPr>
          <p:txBody>
            <a:bodyPr lIns="0" tIns="0" rIns="0" bIns="0" rtlCol="0" anchor="t">
              <a:spAutoFit/>
            </a:bodyPr>
            <a:lstStyle/>
            <a:p>
              <a:pPr algn="ctr">
                <a:lnSpc>
                  <a:spcPts val="7279"/>
                </a:lnSpc>
              </a:pPr>
              <a:r>
                <a:rPr lang="en-US" sz="2400" dirty="0">
                  <a:solidFill>
                    <a:srgbClr val="FF1616"/>
                  </a:solidFill>
                  <a:latin typeface="Open Sans"/>
                </a:rPr>
                <a:t>30°C</a:t>
              </a:r>
            </a:p>
          </p:txBody>
        </p:sp>
        <p:sp>
          <p:nvSpPr>
            <p:cNvPr id="6" name="TextBox 6">
              <a:extLst>
                <a:ext uri="{FF2B5EF4-FFF2-40B4-BE49-F238E27FC236}">
                  <a16:creationId xmlns:a16="http://schemas.microsoft.com/office/drawing/2014/main" id="{D242E97E-0A6A-A11A-85A7-5BDB0CF8CF49}"/>
                </a:ext>
              </a:extLst>
            </p:cNvPr>
            <p:cNvSpPr txBox="1"/>
            <p:nvPr/>
          </p:nvSpPr>
          <p:spPr>
            <a:xfrm>
              <a:off x="-2466862" y="4875293"/>
              <a:ext cx="12273994" cy="1871928"/>
            </a:xfrm>
            <a:prstGeom prst="rect">
              <a:avLst/>
            </a:prstGeom>
          </p:spPr>
          <p:txBody>
            <a:bodyPr lIns="0" tIns="0" rIns="0" bIns="0" rtlCol="0" anchor="t">
              <a:spAutoFit/>
            </a:bodyPr>
            <a:lstStyle/>
            <a:p>
              <a:pPr algn="ctr">
                <a:lnSpc>
                  <a:spcPts val="7279"/>
                </a:lnSpc>
              </a:pPr>
              <a:r>
                <a:rPr lang="en-US" sz="2400" dirty="0">
                  <a:solidFill>
                    <a:srgbClr val="000000"/>
                  </a:solidFill>
                  <a:latin typeface="Open Sans"/>
                </a:rPr>
                <a:t>34°C</a:t>
              </a:r>
            </a:p>
          </p:txBody>
        </p:sp>
      </p:grpSp>
      <p:pic>
        <p:nvPicPr>
          <p:cNvPr id="8" name="Picture 2">
            <a:extLst>
              <a:ext uri="{FF2B5EF4-FFF2-40B4-BE49-F238E27FC236}">
                <a16:creationId xmlns:a16="http://schemas.microsoft.com/office/drawing/2014/main" id="{F88ADC55-C9DB-7AAE-6D00-BD39836A7B0F}"/>
              </a:ext>
            </a:extLst>
          </p:cNvPr>
          <p:cNvPicPr>
            <a:picLocks noChangeAspect="1"/>
          </p:cNvPicPr>
          <p:nvPr/>
        </p:nvPicPr>
        <p:blipFill>
          <a:blip r:embed="rId3"/>
          <a:srcRect/>
          <a:stretch>
            <a:fillRect/>
          </a:stretch>
        </p:blipFill>
        <p:spPr>
          <a:xfrm>
            <a:off x="3662307" y="4651362"/>
            <a:ext cx="4414648" cy="1895933"/>
          </a:xfrm>
          <a:prstGeom prst="rect">
            <a:avLst/>
          </a:prstGeom>
        </p:spPr>
      </p:pic>
      <p:pic>
        <p:nvPicPr>
          <p:cNvPr id="12" name="Picture 6">
            <a:extLst>
              <a:ext uri="{FF2B5EF4-FFF2-40B4-BE49-F238E27FC236}">
                <a16:creationId xmlns:a16="http://schemas.microsoft.com/office/drawing/2014/main" id="{591B88E1-4693-6FAD-EAE0-E7E518403C7A}"/>
              </a:ext>
            </a:extLst>
          </p:cNvPr>
          <p:cNvPicPr>
            <a:picLocks noChangeAspect="1"/>
          </p:cNvPicPr>
          <p:nvPr/>
        </p:nvPicPr>
        <p:blipFill>
          <a:blip r:embed="rId4"/>
          <a:srcRect/>
          <a:stretch>
            <a:fillRect/>
          </a:stretch>
        </p:blipFill>
        <p:spPr>
          <a:xfrm>
            <a:off x="900859" y="4644786"/>
            <a:ext cx="2573484" cy="1902510"/>
          </a:xfrm>
          <a:prstGeom prst="rect">
            <a:avLst/>
          </a:prstGeom>
        </p:spPr>
      </p:pic>
      <p:sp>
        <p:nvSpPr>
          <p:cNvPr id="10" name="ZoneTexte 9">
            <a:extLst>
              <a:ext uri="{FF2B5EF4-FFF2-40B4-BE49-F238E27FC236}">
                <a16:creationId xmlns:a16="http://schemas.microsoft.com/office/drawing/2014/main" id="{9029AAD9-017C-87A3-1767-04D400A1CE77}"/>
              </a:ext>
            </a:extLst>
          </p:cNvPr>
          <p:cNvSpPr txBox="1"/>
          <p:nvPr/>
        </p:nvSpPr>
        <p:spPr>
          <a:xfrm>
            <a:off x="6878975" y="4709714"/>
            <a:ext cx="1197980" cy="646331"/>
          </a:xfrm>
          <a:prstGeom prst="rect">
            <a:avLst/>
          </a:prstGeom>
          <a:noFill/>
        </p:spPr>
        <p:txBody>
          <a:bodyPr wrap="square">
            <a:spAutoFit/>
          </a:bodyPr>
          <a:lstStyle/>
          <a:p>
            <a:r>
              <a:rPr lang="fr-FR" dirty="0">
                <a:solidFill>
                  <a:srgbClr val="3333CC"/>
                </a:solidFill>
                <a:latin typeface="ComicSansMS" panose="030F0702030302020204" pitchFamily="66" charset="0"/>
              </a:rPr>
              <a:t>&gt; 32°C</a:t>
            </a:r>
            <a:br>
              <a:rPr lang="fr-FR" dirty="0">
                <a:solidFill>
                  <a:srgbClr val="3333CC"/>
                </a:solidFill>
                <a:latin typeface="ComicSansMS" panose="030F0702030302020204" pitchFamily="66" charset="0"/>
              </a:rPr>
            </a:br>
            <a:r>
              <a:rPr lang="fr-FR" dirty="0">
                <a:solidFill>
                  <a:srgbClr val="3333CC"/>
                </a:solidFill>
                <a:latin typeface="ComicSansMS" panose="030F0702030302020204" pitchFamily="66" charset="0"/>
              </a:rPr>
              <a:t>STABLE</a:t>
            </a:r>
            <a:endParaRPr lang="fr-FR" dirty="0"/>
          </a:p>
        </p:txBody>
      </p:sp>
    </p:spTree>
    <p:extLst>
      <p:ext uri="{BB962C8B-B14F-4D97-AF65-F5344CB8AC3E}">
        <p14:creationId xmlns:p14="http://schemas.microsoft.com/office/powerpoint/2010/main" val="15433022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9">
            <a:extLst>
              <a:ext uri="{FF2B5EF4-FFF2-40B4-BE49-F238E27FC236}">
                <a16:creationId xmlns:a16="http://schemas.microsoft.com/office/drawing/2014/main" id="{8BCE0780-FEAF-38C9-7714-F0321B37E9A5}"/>
              </a:ext>
            </a:extLst>
          </p:cNvPr>
          <p:cNvSpPr txBox="1"/>
          <p:nvPr/>
        </p:nvSpPr>
        <p:spPr>
          <a:xfrm>
            <a:off x="2834507" y="1262698"/>
            <a:ext cx="11908929" cy="1293111"/>
          </a:xfrm>
          <a:prstGeom prst="rect">
            <a:avLst/>
          </a:prstGeom>
        </p:spPr>
        <p:txBody>
          <a:bodyPr lIns="0" tIns="0" rIns="0" bIns="0" rtlCol="0" anchor="t">
            <a:spAutoFit/>
          </a:bodyPr>
          <a:lstStyle/>
          <a:p>
            <a:pPr algn="ctr">
              <a:lnSpc>
                <a:spcPts val="12599"/>
              </a:lnSpc>
            </a:pPr>
            <a:endParaRPr lang="fr-FR" sz="2400"/>
          </a:p>
        </p:txBody>
      </p:sp>
      <p:sp>
        <p:nvSpPr>
          <p:cNvPr id="3" name="TextBox 7">
            <a:extLst>
              <a:ext uri="{FF2B5EF4-FFF2-40B4-BE49-F238E27FC236}">
                <a16:creationId xmlns:a16="http://schemas.microsoft.com/office/drawing/2014/main" id="{30DC905E-EF8E-3C4C-6DD0-DC07B493A82A}"/>
              </a:ext>
            </a:extLst>
          </p:cNvPr>
          <p:cNvSpPr txBox="1"/>
          <p:nvPr/>
        </p:nvSpPr>
        <p:spPr>
          <a:xfrm>
            <a:off x="0" y="399385"/>
            <a:ext cx="9074121" cy="492443"/>
          </a:xfrm>
          <a:prstGeom prst="rect">
            <a:avLst/>
          </a:prstGeom>
        </p:spPr>
        <p:txBody>
          <a:bodyPr wrap="square" lIns="0" tIns="0" rIns="0" bIns="0" rtlCol="0" anchor="t">
            <a:spAutoFit/>
          </a:bodyPr>
          <a:lstStyle/>
          <a:p>
            <a:pPr algn="ctr"/>
            <a:r>
              <a:rPr lang="fr-FR" sz="3200" dirty="0">
                <a:solidFill>
                  <a:srgbClr val="3333CC"/>
                </a:solidFill>
                <a:latin typeface="ComicSansMS" panose="030F0702030302020204" pitchFamily="66" charset="0"/>
              </a:rPr>
              <a:t>3. Courbes stimulus-réponse</a:t>
            </a:r>
          </a:p>
        </p:txBody>
      </p:sp>
      <p:graphicFrame>
        <p:nvGraphicFramePr>
          <p:cNvPr id="9" name="Graphique 8">
            <a:extLst>
              <a:ext uri="{FF2B5EF4-FFF2-40B4-BE49-F238E27FC236}">
                <a16:creationId xmlns:a16="http://schemas.microsoft.com/office/drawing/2014/main" id="{A94B3A76-3725-2702-531D-E500C02AE9A6}"/>
              </a:ext>
            </a:extLst>
          </p:cNvPr>
          <p:cNvGraphicFramePr>
            <a:graphicFrameLocks/>
          </p:cNvGraphicFramePr>
          <p:nvPr>
            <p:extLst>
              <p:ext uri="{D42A27DB-BD31-4B8C-83A1-F6EECF244321}">
                <p14:modId xmlns:p14="http://schemas.microsoft.com/office/powerpoint/2010/main" val="773491032"/>
              </p:ext>
            </p:extLst>
          </p:nvPr>
        </p:nvGraphicFramePr>
        <p:xfrm>
          <a:off x="1453647" y="1374775"/>
          <a:ext cx="6064250" cy="4413250"/>
        </p:xfrm>
        <a:graphic>
          <a:graphicData uri="http://schemas.openxmlformats.org/drawingml/2006/chart">
            <c:chart xmlns:c="http://schemas.openxmlformats.org/drawingml/2006/chart" xmlns:r="http://schemas.openxmlformats.org/officeDocument/2006/relationships" r:id="rId2"/>
          </a:graphicData>
        </a:graphic>
      </p:graphicFrame>
      <p:sp>
        <p:nvSpPr>
          <p:cNvPr id="10" name="ZoneTexte 9">
            <a:extLst>
              <a:ext uri="{FF2B5EF4-FFF2-40B4-BE49-F238E27FC236}">
                <a16:creationId xmlns:a16="http://schemas.microsoft.com/office/drawing/2014/main" id="{15CF7401-67B4-422E-FF7C-56F839EC9F59}"/>
              </a:ext>
            </a:extLst>
          </p:cNvPr>
          <p:cNvSpPr txBox="1"/>
          <p:nvPr/>
        </p:nvSpPr>
        <p:spPr>
          <a:xfrm>
            <a:off x="6203059" y="5788025"/>
            <a:ext cx="500458" cy="369332"/>
          </a:xfrm>
          <a:prstGeom prst="rect">
            <a:avLst/>
          </a:prstGeom>
          <a:noFill/>
        </p:spPr>
        <p:txBody>
          <a:bodyPr wrap="none" rtlCol="0">
            <a:spAutoFit/>
          </a:bodyPr>
          <a:lstStyle/>
          <a:p>
            <a:r>
              <a:rPr lang="fr-FR" dirty="0"/>
              <a:t>mA</a:t>
            </a:r>
          </a:p>
        </p:txBody>
      </p:sp>
      <p:sp>
        <p:nvSpPr>
          <p:cNvPr id="14" name="ZoneTexte 13">
            <a:extLst>
              <a:ext uri="{FF2B5EF4-FFF2-40B4-BE49-F238E27FC236}">
                <a16:creationId xmlns:a16="http://schemas.microsoft.com/office/drawing/2014/main" id="{69F0B983-F7ED-B8C1-0250-295FC64911A6}"/>
              </a:ext>
            </a:extLst>
          </p:cNvPr>
          <p:cNvSpPr txBox="1"/>
          <p:nvPr/>
        </p:nvSpPr>
        <p:spPr>
          <a:xfrm>
            <a:off x="3280271" y="5935617"/>
            <a:ext cx="1856342" cy="369332"/>
          </a:xfrm>
          <a:prstGeom prst="rect">
            <a:avLst/>
          </a:prstGeom>
          <a:noFill/>
        </p:spPr>
        <p:txBody>
          <a:bodyPr wrap="none" rtlCol="0">
            <a:spAutoFit/>
          </a:bodyPr>
          <a:lstStyle/>
          <a:p>
            <a:r>
              <a:rPr lang="fr-FR" dirty="0"/>
              <a:t>les plus excitables</a:t>
            </a:r>
          </a:p>
        </p:txBody>
      </p:sp>
      <p:sp>
        <p:nvSpPr>
          <p:cNvPr id="15" name="ZoneTexte 14">
            <a:extLst>
              <a:ext uri="{FF2B5EF4-FFF2-40B4-BE49-F238E27FC236}">
                <a16:creationId xmlns:a16="http://schemas.microsoft.com/office/drawing/2014/main" id="{89862327-37D6-B753-8069-493931B66BD1}"/>
              </a:ext>
            </a:extLst>
          </p:cNvPr>
          <p:cNvSpPr txBox="1"/>
          <p:nvPr/>
        </p:nvSpPr>
        <p:spPr>
          <a:xfrm>
            <a:off x="4596946" y="1208717"/>
            <a:ext cx="2040687" cy="369332"/>
          </a:xfrm>
          <a:prstGeom prst="rect">
            <a:avLst/>
          </a:prstGeom>
          <a:noFill/>
        </p:spPr>
        <p:txBody>
          <a:bodyPr wrap="none" rtlCol="0">
            <a:spAutoFit/>
          </a:bodyPr>
          <a:lstStyle/>
          <a:p>
            <a:r>
              <a:rPr lang="fr-FR" dirty="0"/>
              <a:t>les moins excitables</a:t>
            </a:r>
          </a:p>
        </p:txBody>
      </p:sp>
      <p:cxnSp>
        <p:nvCxnSpPr>
          <p:cNvPr id="16" name="Connecteur droit avec flèche 15">
            <a:extLst>
              <a:ext uri="{FF2B5EF4-FFF2-40B4-BE49-F238E27FC236}">
                <a16:creationId xmlns:a16="http://schemas.microsoft.com/office/drawing/2014/main" id="{038B7B27-4621-80D0-DEC5-BF037A8EC2F4}"/>
              </a:ext>
            </a:extLst>
          </p:cNvPr>
          <p:cNvCxnSpPr>
            <a:cxnSpLocks/>
          </p:cNvCxnSpPr>
          <p:nvPr/>
        </p:nvCxnSpPr>
        <p:spPr>
          <a:xfrm flipV="1">
            <a:off x="3999462" y="5001802"/>
            <a:ext cx="92467" cy="9338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Connecteur droit avec flèche 16">
            <a:extLst>
              <a:ext uri="{FF2B5EF4-FFF2-40B4-BE49-F238E27FC236}">
                <a16:creationId xmlns:a16="http://schemas.microsoft.com/office/drawing/2014/main" id="{72BE6D41-4285-B13A-C233-5CB8AB4235C1}"/>
              </a:ext>
            </a:extLst>
          </p:cNvPr>
          <p:cNvCxnSpPr>
            <a:cxnSpLocks/>
          </p:cNvCxnSpPr>
          <p:nvPr/>
        </p:nvCxnSpPr>
        <p:spPr>
          <a:xfrm flipH="1">
            <a:off x="5372753" y="1578049"/>
            <a:ext cx="424687" cy="6189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Connecteur droit avec flèche 17">
            <a:extLst>
              <a:ext uri="{FF2B5EF4-FFF2-40B4-BE49-F238E27FC236}">
                <a16:creationId xmlns:a16="http://schemas.microsoft.com/office/drawing/2014/main" id="{470960D5-4243-E6CA-A388-89F606ECFEF5}"/>
              </a:ext>
            </a:extLst>
          </p:cNvPr>
          <p:cNvCxnSpPr>
            <a:cxnSpLocks/>
          </p:cNvCxnSpPr>
          <p:nvPr/>
        </p:nvCxnSpPr>
        <p:spPr>
          <a:xfrm flipV="1">
            <a:off x="1902133" y="1578049"/>
            <a:ext cx="0" cy="3646865"/>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necteur droit avec flèche 18">
            <a:extLst>
              <a:ext uri="{FF2B5EF4-FFF2-40B4-BE49-F238E27FC236}">
                <a16:creationId xmlns:a16="http://schemas.microsoft.com/office/drawing/2014/main" id="{80C71E0D-FC09-B339-5194-D3C7C2AB4911}"/>
              </a:ext>
            </a:extLst>
          </p:cNvPr>
          <p:cNvCxnSpPr>
            <a:cxnSpLocks/>
          </p:cNvCxnSpPr>
          <p:nvPr/>
        </p:nvCxnSpPr>
        <p:spPr>
          <a:xfrm>
            <a:off x="1902133" y="5224914"/>
            <a:ext cx="5352452"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ZoneTexte 19">
            <a:extLst>
              <a:ext uri="{FF2B5EF4-FFF2-40B4-BE49-F238E27FC236}">
                <a16:creationId xmlns:a16="http://schemas.microsoft.com/office/drawing/2014/main" id="{26DB434D-FF5B-D60C-A505-6936EC96E75C}"/>
              </a:ext>
            </a:extLst>
          </p:cNvPr>
          <p:cNvSpPr txBox="1"/>
          <p:nvPr/>
        </p:nvSpPr>
        <p:spPr>
          <a:xfrm>
            <a:off x="7373926" y="1683000"/>
            <a:ext cx="1013419" cy="646331"/>
          </a:xfrm>
          <a:prstGeom prst="rect">
            <a:avLst/>
          </a:prstGeom>
          <a:noFill/>
        </p:spPr>
        <p:txBody>
          <a:bodyPr wrap="none" rtlCol="0">
            <a:spAutoFit/>
          </a:bodyPr>
          <a:lstStyle/>
          <a:p>
            <a:r>
              <a:rPr lang="fr-FR" dirty="0"/>
              <a:t>PAGM </a:t>
            </a:r>
            <a:br>
              <a:rPr lang="fr-FR" dirty="0"/>
            </a:br>
            <a:r>
              <a:rPr lang="fr-FR" dirty="0"/>
              <a:t>= 6,1 mV</a:t>
            </a:r>
          </a:p>
        </p:txBody>
      </p:sp>
      <p:sp>
        <p:nvSpPr>
          <p:cNvPr id="21" name="ZoneTexte 20">
            <a:extLst>
              <a:ext uri="{FF2B5EF4-FFF2-40B4-BE49-F238E27FC236}">
                <a16:creationId xmlns:a16="http://schemas.microsoft.com/office/drawing/2014/main" id="{3CD49E22-7988-A2DF-CAE0-B4BA7E697678}"/>
              </a:ext>
            </a:extLst>
          </p:cNvPr>
          <p:cNvSpPr txBox="1"/>
          <p:nvPr/>
        </p:nvSpPr>
        <p:spPr>
          <a:xfrm>
            <a:off x="829101" y="1564337"/>
            <a:ext cx="760721" cy="646331"/>
          </a:xfrm>
          <a:prstGeom prst="rect">
            <a:avLst/>
          </a:prstGeom>
          <a:noFill/>
        </p:spPr>
        <p:txBody>
          <a:bodyPr wrap="none" rtlCol="0">
            <a:spAutoFit/>
          </a:bodyPr>
          <a:lstStyle/>
          <a:p>
            <a:r>
              <a:rPr lang="fr-FR" dirty="0"/>
              <a:t>PAGM</a:t>
            </a:r>
          </a:p>
          <a:p>
            <a:r>
              <a:rPr lang="fr-FR" dirty="0"/>
              <a:t>mV</a:t>
            </a:r>
          </a:p>
        </p:txBody>
      </p:sp>
      <p:grpSp>
        <p:nvGrpSpPr>
          <p:cNvPr id="22" name="Groupe 21">
            <a:extLst>
              <a:ext uri="{FF2B5EF4-FFF2-40B4-BE49-F238E27FC236}">
                <a16:creationId xmlns:a16="http://schemas.microsoft.com/office/drawing/2014/main" id="{A0465E3C-7D9A-1D32-BAD1-C06FA2ECAB0C}"/>
              </a:ext>
            </a:extLst>
          </p:cNvPr>
          <p:cNvGrpSpPr/>
          <p:nvPr/>
        </p:nvGrpSpPr>
        <p:grpSpPr>
          <a:xfrm>
            <a:off x="2566774" y="2135670"/>
            <a:ext cx="599534" cy="387322"/>
            <a:chOff x="5423409" y="3073039"/>
            <a:chExt cx="599534" cy="387322"/>
          </a:xfrm>
        </p:grpSpPr>
        <p:cxnSp>
          <p:nvCxnSpPr>
            <p:cNvPr id="23" name="Connecteur droit 22">
              <a:extLst>
                <a:ext uri="{FF2B5EF4-FFF2-40B4-BE49-F238E27FC236}">
                  <a16:creationId xmlns:a16="http://schemas.microsoft.com/office/drawing/2014/main" id="{C5DFD2EC-E80A-1153-5DCB-FAF09C913D48}"/>
                </a:ext>
              </a:extLst>
            </p:cNvPr>
            <p:cNvCxnSpPr/>
            <p:nvPr/>
          </p:nvCxnSpPr>
          <p:spPr>
            <a:xfrm>
              <a:off x="5423409" y="3448382"/>
              <a:ext cx="147742"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4" name="Connecteur droit 23">
              <a:extLst>
                <a:ext uri="{FF2B5EF4-FFF2-40B4-BE49-F238E27FC236}">
                  <a16:creationId xmlns:a16="http://schemas.microsoft.com/office/drawing/2014/main" id="{9B7DDD67-74C6-1802-4918-9EBDE369C6E5}"/>
                </a:ext>
              </a:extLst>
            </p:cNvPr>
            <p:cNvCxnSpPr>
              <a:cxnSpLocks/>
            </p:cNvCxnSpPr>
            <p:nvPr/>
          </p:nvCxnSpPr>
          <p:spPr>
            <a:xfrm flipV="1">
              <a:off x="5571151" y="3073039"/>
              <a:ext cx="0" cy="387322"/>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2D432E40-30DE-8E36-BFA1-9C405A8E57BC}"/>
                </a:ext>
              </a:extLst>
            </p:cNvPr>
            <p:cNvCxnSpPr>
              <a:cxnSpLocks/>
            </p:cNvCxnSpPr>
            <p:nvPr/>
          </p:nvCxnSpPr>
          <p:spPr>
            <a:xfrm>
              <a:off x="5571151" y="3085655"/>
              <a:ext cx="147742"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220824B6-6A25-83C5-07B6-5E500154BC37}"/>
                </a:ext>
              </a:extLst>
            </p:cNvPr>
            <p:cNvCxnSpPr>
              <a:cxnSpLocks/>
            </p:cNvCxnSpPr>
            <p:nvPr/>
          </p:nvCxnSpPr>
          <p:spPr>
            <a:xfrm flipV="1">
              <a:off x="5875201" y="3073039"/>
              <a:ext cx="0" cy="387322"/>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7" name="Connecteur droit 26">
              <a:extLst>
                <a:ext uri="{FF2B5EF4-FFF2-40B4-BE49-F238E27FC236}">
                  <a16:creationId xmlns:a16="http://schemas.microsoft.com/office/drawing/2014/main" id="{2491E523-1883-1180-8746-3813E9568EB8}"/>
                </a:ext>
              </a:extLst>
            </p:cNvPr>
            <p:cNvCxnSpPr/>
            <p:nvPr/>
          </p:nvCxnSpPr>
          <p:spPr>
            <a:xfrm>
              <a:off x="5875201" y="3449047"/>
              <a:ext cx="147742"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8" name="Connecteur droit 27">
              <a:extLst>
                <a:ext uri="{FF2B5EF4-FFF2-40B4-BE49-F238E27FC236}">
                  <a16:creationId xmlns:a16="http://schemas.microsoft.com/office/drawing/2014/main" id="{EA77AD3E-E144-DC25-1F67-1F1C622A732D}"/>
                </a:ext>
              </a:extLst>
            </p:cNvPr>
            <p:cNvCxnSpPr>
              <a:cxnSpLocks/>
            </p:cNvCxnSpPr>
            <p:nvPr/>
          </p:nvCxnSpPr>
          <p:spPr>
            <a:xfrm>
              <a:off x="5718893" y="3085655"/>
              <a:ext cx="147742"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grpSp>
      <p:sp>
        <p:nvSpPr>
          <p:cNvPr id="29" name="ZoneTexte 28">
            <a:extLst>
              <a:ext uri="{FF2B5EF4-FFF2-40B4-BE49-F238E27FC236}">
                <a16:creationId xmlns:a16="http://schemas.microsoft.com/office/drawing/2014/main" id="{5BBEF1DD-55F3-A9CF-56C7-9793D37A06E3}"/>
              </a:ext>
            </a:extLst>
          </p:cNvPr>
          <p:cNvSpPr txBox="1"/>
          <p:nvPr/>
        </p:nvSpPr>
        <p:spPr>
          <a:xfrm>
            <a:off x="2446114" y="2607903"/>
            <a:ext cx="803425" cy="369332"/>
          </a:xfrm>
          <a:prstGeom prst="rect">
            <a:avLst/>
          </a:prstGeom>
          <a:noFill/>
        </p:spPr>
        <p:txBody>
          <a:bodyPr wrap="none" rtlCol="0">
            <a:spAutoFit/>
          </a:bodyPr>
          <a:lstStyle/>
          <a:p>
            <a:r>
              <a:rPr lang="fr-FR" dirty="0"/>
              <a:t>0,2 ms</a:t>
            </a:r>
          </a:p>
        </p:txBody>
      </p:sp>
    </p:spTree>
    <p:extLst>
      <p:ext uri="{BB962C8B-B14F-4D97-AF65-F5344CB8AC3E}">
        <p14:creationId xmlns:p14="http://schemas.microsoft.com/office/powerpoint/2010/main" val="30199862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923AD08-8605-AF0E-2763-4F071E04D58C}"/>
              </a:ext>
            </a:extLst>
          </p:cNvPr>
          <p:cNvSpPr/>
          <p:nvPr/>
        </p:nvSpPr>
        <p:spPr>
          <a:xfrm>
            <a:off x="5727497" y="3886471"/>
            <a:ext cx="2394857" cy="288471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TextBox 9">
            <a:extLst>
              <a:ext uri="{FF2B5EF4-FFF2-40B4-BE49-F238E27FC236}">
                <a16:creationId xmlns:a16="http://schemas.microsoft.com/office/drawing/2014/main" id="{8BCE0780-FEAF-38C9-7714-F0321B37E9A5}"/>
              </a:ext>
            </a:extLst>
          </p:cNvPr>
          <p:cNvSpPr txBox="1"/>
          <p:nvPr/>
        </p:nvSpPr>
        <p:spPr>
          <a:xfrm>
            <a:off x="2834507" y="1262698"/>
            <a:ext cx="11908929" cy="1293111"/>
          </a:xfrm>
          <a:prstGeom prst="rect">
            <a:avLst/>
          </a:prstGeom>
        </p:spPr>
        <p:txBody>
          <a:bodyPr lIns="0" tIns="0" rIns="0" bIns="0" rtlCol="0" anchor="t">
            <a:spAutoFit/>
          </a:bodyPr>
          <a:lstStyle/>
          <a:p>
            <a:pPr algn="ctr">
              <a:lnSpc>
                <a:spcPts val="12599"/>
              </a:lnSpc>
            </a:pPr>
            <a:endParaRPr lang="fr-FR" sz="2400"/>
          </a:p>
        </p:txBody>
      </p:sp>
      <p:sp>
        <p:nvSpPr>
          <p:cNvPr id="3" name="TextBox 7">
            <a:extLst>
              <a:ext uri="{FF2B5EF4-FFF2-40B4-BE49-F238E27FC236}">
                <a16:creationId xmlns:a16="http://schemas.microsoft.com/office/drawing/2014/main" id="{30DC905E-EF8E-3C4C-6DD0-DC07B493A82A}"/>
              </a:ext>
            </a:extLst>
          </p:cNvPr>
          <p:cNvSpPr txBox="1"/>
          <p:nvPr/>
        </p:nvSpPr>
        <p:spPr>
          <a:xfrm>
            <a:off x="23659" y="302067"/>
            <a:ext cx="9074121" cy="492443"/>
          </a:xfrm>
          <a:prstGeom prst="rect">
            <a:avLst/>
          </a:prstGeom>
        </p:spPr>
        <p:txBody>
          <a:bodyPr wrap="square" lIns="0" tIns="0" rIns="0" bIns="0" rtlCol="0" anchor="t">
            <a:spAutoFit/>
          </a:bodyPr>
          <a:lstStyle/>
          <a:p>
            <a:pPr algn="ctr"/>
            <a:r>
              <a:rPr lang="fr-FR" sz="3200" dirty="0">
                <a:solidFill>
                  <a:srgbClr val="3333CC"/>
                </a:solidFill>
                <a:latin typeface="ComicSansMS" panose="030F0702030302020204" pitchFamily="66" charset="0"/>
              </a:rPr>
              <a:t>3. Courbes stimulus-réponse</a:t>
            </a:r>
          </a:p>
        </p:txBody>
      </p:sp>
      <p:sp>
        <p:nvSpPr>
          <p:cNvPr id="6" name="Rectangle 5">
            <a:extLst>
              <a:ext uri="{FF2B5EF4-FFF2-40B4-BE49-F238E27FC236}">
                <a16:creationId xmlns:a16="http://schemas.microsoft.com/office/drawing/2014/main" id="{12E8C443-79C7-94F9-EB3F-20EAA71EB56E}"/>
              </a:ext>
            </a:extLst>
          </p:cNvPr>
          <p:cNvSpPr/>
          <p:nvPr/>
        </p:nvSpPr>
        <p:spPr>
          <a:xfrm>
            <a:off x="4583281" y="1059916"/>
            <a:ext cx="4488777" cy="27498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solidFill>
            </a:endParaRPr>
          </a:p>
        </p:txBody>
      </p:sp>
      <p:sp>
        <p:nvSpPr>
          <p:cNvPr id="7" name="ZoneTexte 6">
            <a:extLst>
              <a:ext uri="{FF2B5EF4-FFF2-40B4-BE49-F238E27FC236}">
                <a16:creationId xmlns:a16="http://schemas.microsoft.com/office/drawing/2014/main" id="{189B4B21-0506-E01A-D398-909BE49A72B6}"/>
              </a:ext>
            </a:extLst>
          </p:cNvPr>
          <p:cNvSpPr txBox="1"/>
          <p:nvPr/>
        </p:nvSpPr>
        <p:spPr>
          <a:xfrm>
            <a:off x="4560720" y="1224460"/>
            <a:ext cx="3844258" cy="2585323"/>
          </a:xfrm>
          <a:prstGeom prst="rect">
            <a:avLst/>
          </a:prstGeom>
          <a:noFill/>
        </p:spPr>
        <p:txBody>
          <a:bodyPr wrap="none" rtlCol="0">
            <a:spAutoFit/>
          </a:bodyPr>
          <a:lstStyle/>
          <a:p>
            <a:pPr marL="457200" indent="-457200">
              <a:buFont typeface="Arial" panose="020B0604020202020204" pitchFamily="34" charset="0"/>
              <a:buChar char="•"/>
            </a:pPr>
            <a:r>
              <a:rPr lang="fr-FR" sz="1800" b="1" dirty="0">
                <a:solidFill>
                  <a:schemeClr val="bg1"/>
                </a:solidFill>
              </a:rPr>
              <a:t>Évoquer un PAGM </a:t>
            </a:r>
            <a:r>
              <a:rPr lang="fr-FR" sz="1800" b="1" dirty="0" err="1">
                <a:solidFill>
                  <a:schemeClr val="bg1"/>
                </a:solidFill>
              </a:rPr>
              <a:t>supra-maximal</a:t>
            </a:r>
            <a:endParaRPr lang="fr-FR" b="1" dirty="0">
              <a:solidFill>
                <a:schemeClr val="bg1"/>
              </a:solidFill>
            </a:endParaRPr>
          </a:p>
          <a:p>
            <a:pPr marL="457200" indent="-457200">
              <a:buFont typeface="Arial" panose="020B0604020202020204" pitchFamily="34" charset="0"/>
              <a:buChar char="•"/>
            </a:pPr>
            <a:r>
              <a:rPr lang="fr-FR" sz="1800" b="1" dirty="0">
                <a:solidFill>
                  <a:schemeClr val="bg1"/>
                </a:solidFill>
              </a:rPr>
              <a:t>Déterminer i10 -&gt; i90 (calculette)</a:t>
            </a:r>
          </a:p>
          <a:p>
            <a:pPr marL="457200" indent="-457200">
              <a:buFont typeface="Arial" panose="020B0604020202020204" pitchFamily="34" charset="0"/>
              <a:buChar char="•"/>
            </a:pPr>
            <a:r>
              <a:rPr lang="fr-FR" sz="1800" b="1" dirty="0">
                <a:solidFill>
                  <a:schemeClr val="bg1"/>
                </a:solidFill>
              </a:rPr>
              <a:t>Feuille </a:t>
            </a:r>
            <a:r>
              <a:rPr lang="fr-FR" sz="1800" b="1" dirty="0" err="1">
                <a:solidFill>
                  <a:schemeClr val="bg1"/>
                </a:solidFill>
              </a:rPr>
              <a:t>excel</a:t>
            </a:r>
            <a:br>
              <a:rPr lang="fr-FR" sz="1800" b="1" dirty="0">
                <a:solidFill>
                  <a:schemeClr val="bg1"/>
                </a:solidFill>
              </a:rPr>
            </a:br>
            <a:endParaRPr lang="fr-FR" sz="1800" b="1" dirty="0">
              <a:solidFill>
                <a:schemeClr val="bg1"/>
              </a:solidFill>
            </a:endParaRPr>
          </a:p>
          <a:p>
            <a:pPr marL="457200" indent="-457200">
              <a:buFont typeface="Arial" panose="020B0604020202020204" pitchFamily="34" charset="0"/>
              <a:buChar char="•"/>
            </a:pPr>
            <a:endParaRPr lang="fr-FR" b="1" dirty="0">
              <a:solidFill>
                <a:schemeClr val="bg1"/>
              </a:solidFill>
            </a:endParaRPr>
          </a:p>
          <a:p>
            <a:pPr marL="457200" indent="-457200">
              <a:buFont typeface="Arial" panose="020B0604020202020204" pitchFamily="34" charset="0"/>
              <a:buChar char="•"/>
            </a:pPr>
            <a:endParaRPr lang="fr-FR" sz="1800" b="1" dirty="0">
              <a:solidFill>
                <a:schemeClr val="bg1"/>
              </a:solidFill>
            </a:endParaRPr>
          </a:p>
          <a:p>
            <a:pPr marL="457200" indent="-457200">
              <a:buFont typeface="Arial" panose="020B0604020202020204" pitchFamily="34" charset="0"/>
              <a:buChar char="•"/>
            </a:pPr>
            <a:r>
              <a:rPr lang="fr-FR" sz="1800" b="1" dirty="0">
                <a:solidFill>
                  <a:srgbClr val="FF0000"/>
                </a:solidFill>
              </a:rPr>
              <a:t>Pente </a:t>
            </a:r>
          </a:p>
          <a:p>
            <a:pPr marL="457200" indent="-457200">
              <a:buFont typeface="Arial" panose="020B0604020202020204" pitchFamily="34" charset="0"/>
              <a:buChar char="•"/>
            </a:pPr>
            <a:r>
              <a:rPr lang="fr-FR" b="1" dirty="0">
                <a:solidFill>
                  <a:srgbClr val="FF0000"/>
                </a:solidFill>
              </a:rPr>
              <a:t>Déplacement vers la droite</a:t>
            </a:r>
          </a:p>
          <a:p>
            <a:pPr marL="457200" indent="-457200">
              <a:buFont typeface="Arial" panose="020B0604020202020204" pitchFamily="34" charset="0"/>
              <a:buChar char="•"/>
            </a:pPr>
            <a:r>
              <a:rPr lang="fr-FR" sz="1800" b="1" dirty="0">
                <a:solidFill>
                  <a:srgbClr val="FF0000"/>
                </a:solidFill>
              </a:rPr>
              <a:t>(i90-i10)/i10</a:t>
            </a:r>
          </a:p>
        </p:txBody>
      </p:sp>
      <p:graphicFrame>
        <p:nvGraphicFramePr>
          <p:cNvPr id="8" name="Tableau 7">
            <a:extLst>
              <a:ext uri="{FF2B5EF4-FFF2-40B4-BE49-F238E27FC236}">
                <a16:creationId xmlns:a16="http://schemas.microsoft.com/office/drawing/2014/main" id="{E2693B60-2D09-3A73-8DEC-C19CA886CF4D}"/>
              </a:ext>
            </a:extLst>
          </p:cNvPr>
          <p:cNvGraphicFramePr>
            <a:graphicFrameLocks noGrp="1"/>
          </p:cNvGraphicFramePr>
          <p:nvPr>
            <p:extLst>
              <p:ext uri="{D42A27DB-BD31-4B8C-83A1-F6EECF244321}">
                <p14:modId xmlns:p14="http://schemas.microsoft.com/office/powerpoint/2010/main" val="3641959833"/>
              </p:ext>
            </p:extLst>
          </p:nvPr>
        </p:nvGraphicFramePr>
        <p:xfrm>
          <a:off x="5102796" y="2192565"/>
          <a:ext cx="3686175" cy="628650"/>
        </p:xfrm>
        <a:graphic>
          <a:graphicData uri="http://schemas.openxmlformats.org/drawingml/2006/table">
            <a:tbl>
              <a:tblPr>
                <a:tableStyleId>{5C22544A-7EE6-4342-B048-85BDC9FD1C3A}</a:tableStyleId>
              </a:tblPr>
              <a:tblGrid>
                <a:gridCol w="409575">
                  <a:extLst>
                    <a:ext uri="{9D8B030D-6E8A-4147-A177-3AD203B41FA5}">
                      <a16:colId xmlns:a16="http://schemas.microsoft.com/office/drawing/2014/main" val="2279693379"/>
                    </a:ext>
                  </a:extLst>
                </a:gridCol>
                <a:gridCol w="409575">
                  <a:extLst>
                    <a:ext uri="{9D8B030D-6E8A-4147-A177-3AD203B41FA5}">
                      <a16:colId xmlns:a16="http://schemas.microsoft.com/office/drawing/2014/main" val="2964034802"/>
                    </a:ext>
                  </a:extLst>
                </a:gridCol>
                <a:gridCol w="409575">
                  <a:extLst>
                    <a:ext uri="{9D8B030D-6E8A-4147-A177-3AD203B41FA5}">
                      <a16:colId xmlns:a16="http://schemas.microsoft.com/office/drawing/2014/main" val="3256407746"/>
                    </a:ext>
                  </a:extLst>
                </a:gridCol>
                <a:gridCol w="409575">
                  <a:extLst>
                    <a:ext uri="{9D8B030D-6E8A-4147-A177-3AD203B41FA5}">
                      <a16:colId xmlns:a16="http://schemas.microsoft.com/office/drawing/2014/main" val="1115447065"/>
                    </a:ext>
                  </a:extLst>
                </a:gridCol>
                <a:gridCol w="409575">
                  <a:extLst>
                    <a:ext uri="{9D8B030D-6E8A-4147-A177-3AD203B41FA5}">
                      <a16:colId xmlns:a16="http://schemas.microsoft.com/office/drawing/2014/main" val="1619191624"/>
                    </a:ext>
                  </a:extLst>
                </a:gridCol>
                <a:gridCol w="409575">
                  <a:extLst>
                    <a:ext uri="{9D8B030D-6E8A-4147-A177-3AD203B41FA5}">
                      <a16:colId xmlns:a16="http://schemas.microsoft.com/office/drawing/2014/main" val="4115246999"/>
                    </a:ext>
                  </a:extLst>
                </a:gridCol>
                <a:gridCol w="409575">
                  <a:extLst>
                    <a:ext uri="{9D8B030D-6E8A-4147-A177-3AD203B41FA5}">
                      <a16:colId xmlns:a16="http://schemas.microsoft.com/office/drawing/2014/main" val="3730136620"/>
                    </a:ext>
                  </a:extLst>
                </a:gridCol>
                <a:gridCol w="409575">
                  <a:extLst>
                    <a:ext uri="{9D8B030D-6E8A-4147-A177-3AD203B41FA5}">
                      <a16:colId xmlns:a16="http://schemas.microsoft.com/office/drawing/2014/main" val="45838516"/>
                    </a:ext>
                  </a:extLst>
                </a:gridCol>
                <a:gridCol w="409575">
                  <a:extLst>
                    <a:ext uri="{9D8B030D-6E8A-4147-A177-3AD203B41FA5}">
                      <a16:colId xmlns:a16="http://schemas.microsoft.com/office/drawing/2014/main" val="2103581323"/>
                    </a:ext>
                  </a:extLst>
                </a:gridCol>
              </a:tblGrid>
              <a:tr h="209932">
                <a:tc>
                  <a:txBody>
                    <a:bodyPr/>
                    <a:lstStyle/>
                    <a:p>
                      <a:pPr algn="l" fontAlgn="b"/>
                      <a:r>
                        <a:rPr lang="fr-BE" sz="2000" u="none" strike="noStrike" dirty="0">
                          <a:effectLst/>
                        </a:rPr>
                        <a:t>i90</a:t>
                      </a:r>
                      <a:endParaRPr lang="fr-BE" sz="2000" b="1" i="0" u="none" strike="noStrike" dirty="0">
                        <a:solidFill>
                          <a:srgbClr val="0000FF"/>
                        </a:solidFill>
                        <a:effectLst/>
                        <a:latin typeface="Arial" panose="020B0604020202020204" pitchFamily="34" charset="0"/>
                      </a:endParaRPr>
                    </a:p>
                  </a:txBody>
                  <a:tcPr marL="9525" marR="9525" marT="9525" marB="0" anchor="b">
                    <a:solidFill>
                      <a:srgbClr val="FFFF00"/>
                    </a:solidFill>
                  </a:tcPr>
                </a:tc>
                <a:tc>
                  <a:txBody>
                    <a:bodyPr/>
                    <a:lstStyle/>
                    <a:p>
                      <a:pPr algn="l" fontAlgn="b"/>
                      <a:r>
                        <a:rPr lang="fr-BE" sz="2000" u="none" strike="noStrike" dirty="0">
                          <a:effectLst/>
                        </a:rPr>
                        <a:t>i80</a:t>
                      </a:r>
                      <a:endParaRPr lang="fr-BE" sz="2000" b="1" i="0" u="none" strike="noStrike" dirty="0">
                        <a:solidFill>
                          <a:srgbClr val="0000FF"/>
                        </a:solidFill>
                        <a:effectLst/>
                        <a:latin typeface="Arial" panose="020B0604020202020204" pitchFamily="34" charset="0"/>
                      </a:endParaRPr>
                    </a:p>
                  </a:txBody>
                  <a:tcPr marL="9525" marR="9525" marT="9525" marB="0" anchor="b">
                    <a:solidFill>
                      <a:srgbClr val="FFFF00"/>
                    </a:solidFill>
                  </a:tcPr>
                </a:tc>
                <a:tc>
                  <a:txBody>
                    <a:bodyPr/>
                    <a:lstStyle/>
                    <a:p>
                      <a:pPr algn="l" fontAlgn="b"/>
                      <a:r>
                        <a:rPr lang="fr-BE" sz="2000" u="none" strike="noStrike" dirty="0">
                          <a:effectLst/>
                        </a:rPr>
                        <a:t>i70</a:t>
                      </a:r>
                      <a:endParaRPr lang="fr-BE" sz="2000" b="1" i="0" u="none" strike="noStrike" dirty="0">
                        <a:solidFill>
                          <a:srgbClr val="0000FF"/>
                        </a:solidFill>
                        <a:effectLst/>
                        <a:latin typeface="Arial" panose="020B0604020202020204" pitchFamily="34" charset="0"/>
                      </a:endParaRPr>
                    </a:p>
                  </a:txBody>
                  <a:tcPr marL="9525" marR="9525" marT="9525" marB="0" anchor="b">
                    <a:solidFill>
                      <a:srgbClr val="FFFF00"/>
                    </a:solidFill>
                  </a:tcPr>
                </a:tc>
                <a:tc>
                  <a:txBody>
                    <a:bodyPr/>
                    <a:lstStyle/>
                    <a:p>
                      <a:pPr algn="l" fontAlgn="b"/>
                      <a:r>
                        <a:rPr lang="fr-BE" sz="2000" u="none" strike="noStrike" dirty="0">
                          <a:effectLst/>
                        </a:rPr>
                        <a:t>i60</a:t>
                      </a:r>
                      <a:endParaRPr lang="fr-BE" sz="2000" b="1" i="0" u="none" strike="noStrike" dirty="0">
                        <a:solidFill>
                          <a:srgbClr val="0000FF"/>
                        </a:solidFill>
                        <a:effectLst/>
                        <a:latin typeface="Arial" panose="020B0604020202020204" pitchFamily="34" charset="0"/>
                      </a:endParaRPr>
                    </a:p>
                  </a:txBody>
                  <a:tcPr marL="9525" marR="9525" marT="9525" marB="0" anchor="b">
                    <a:solidFill>
                      <a:srgbClr val="FFFF00"/>
                    </a:solidFill>
                  </a:tcPr>
                </a:tc>
                <a:tc>
                  <a:txBody>
                    <a:bodyPr/>
                    <a:lstStyle/>
                    <a:p>
                      <a:pPr algn="l" fontAlgn="b"/>
                      <a:r>
                        <a:rPr lang="fr-BE" sz="2000" u="none" strike="noStrike" dirty="0">
                          <a:effectLst/>
                        </a:rPr>
                        <a:t>i50</a:t>
                      </a:r>
                      <a:endParaRPr lang="fr-BE" sz="2000" b="1" i="0" u="none" strike="noStrike" dirty="0">
                        <a:solidFill>
                          <a:srgbClr val="0000FF"/>
                        </a:solidFill>
                        <a:effectLst/>
                        <a:latin typeface="Arial" panose="020B0604020202020204" pitchFamily="34" charset="0"/>
                      </a:endParaRPr>
                    </a:p>
                  </a:txBody>
                  <a:tcPr marL="9525" marR="9525" marT="9525" marB="0" anchor="b">
                    <a:solidFill>
                      <a:srgbClr val="FFFF00"/>
                    </a:solidFill>
                  </a:tcPr>
                </a:tc>
                <a:tc>
                  <a:txBody>
                    <a:bodyPr/>
                    <a:lstStyle/>
                    <a:p>
                      <a:pPr algn="l" fontAlgn="b"/>
                      <a:r>
                        <a:rPr lang="fr-BE" sz="2000" u="none" strike="noStrike" dirty="0">
                          <a:effectLst/>
                        </a:rPr>
                        <a:t>i40</a:t>
                      </a:r>
                      <a:endParaRPr lang="fr-BE" sz="2000" b="1" i="0" u="none" strike="noStrike" dirty="0">
                        <a:solidFill>
                          <a:srgbClr val="0000FF"/>
                        </a:solidFill>
                        <a:effectLst/>
                        <a:latin typeface="Arial" panose="020B0604020202020204" pitchFamily="34" charset="0"/>
                      </a:endParaRPr>
                    </a:p>
                  </a:txBody>
                  <a:tcPr marL="9525" marR="9525" marT="9525" marB="0" anchor="b">
                    <a:solidFill>
                      <a:srgbClr val="FFFF00"/>
                    </a:solidFill>
                  </a:tcPr>
                </a:tc>
                <a:tc>
                  <a:txBody>
                    <a:bodyPr/>
                    <a:lstStyle/>
                    <a:p>
                      <a:pPr algn="l" fontAlgn="b"/>
                      <a:r>
                        <a:rPr lang="fr-BE" sz="2000" u="none" strike="noStrike" dirty="0">
                          <a:effectLst/>
                        </a:rPr>
                        <a:t>i30</a:t>
                      </a:r>
                      <a:endParaRPr lang="fr-BE" sz="2000" b="1" i="0" u="none" strike="noStrike" dirty="0">
                        <a:solidFill>
                          <a:srgbClr val="0000FF"/>
                        </a:solidFill>
                        <a:effectLst/>
                        <a:latin typeface="Arial" panose="020B0604020202020204" pitchFamily="34" charset="0"/>
                      </a:endParaRPr>
                    </a:p>
                  </a:txBody>
                  <a:tcPr marL="9525" marR="9525" marT="9525" marB="0" anchor="b">
                    <a:solidFill>
                      <a:srgbClr val="FFFF00"/>
                    </a:solidFill>
                  </a:tcPr>
                </a:tc>
                <a:tc>
                  <a:txBody>
                    <a:bodyPr/>
                    <a:lstStyle/>
                    <a:p>
                      <a:pPr algn="l" fontAlgn="b"/>
                      <a:r>
                        <a:rPr lang="fr-BE" sz="2000" u="none" strike="noStrike" dirty="0">
                          <a:effectLst/>
                        </a:rPr>
                        <a:t>i20</a:t>
                      </a:r>
                      <a:endParaRPr lang="fr-BE" sz="2000" b="1" i="0" u="none" strike="noStrike" dirty="0">
                        <a:solidFill>
                          <a:srgbClr val="0000FF"/>
                        </a:solidFill>
                        <a:effectLst/>
                        <a:latin typeface="Arial" panose="020B0604020202020204" pitchFamily="34" charset="0"/>
                      </a:endParaRPr>
                    </a:p>
                  </a:txBody>
                  <a:tcPr marL="9525" marR="9525" marT="9525" marB="0" anchor="b">
                    <a:solidFill>
                      <a:srgbClr val="FFFF00"/>
                    </a:solidFill>
                  </a:tcPr>
                </a:tc>
                <a:tc>
                  <a:txBody>
                    <a:bodyPr/>
                    <a:lstStyle/>
                    <a:p>
                      <a:pPr algn="l" fontAlgn="b"/>
                      <a:r>
                        <a:rPr lang="fr-BE" sz="2000" u="none" strike="noStrike" dirty="0">
                          <a:effectLst/>
                        </a:rPr>
                        <a:t>i10</a:t>
                      </a:r>
                      <a:endParaRPr lang="fr-BE" sz="2000" b="1" i="0" u="none" strike="noStrike" dirty="0">
                        <a:solidFill>
                          <a:srgbClr val="0000FF"/>
                        </a:solidFill>
                        <a:effectLst/>
                        <a:latin typeface="Arial" panose="020B0604020202020204" pitchFamily="34" charset="0"/>
                      </a:endParaRPr>
                    </a:p>
                  </a:txBody>
                  <a:tcPr marL="9525" marR="9525" marT="9525" marB="0" anchor="b">
                    <a:solidFill>
                      <a:srgbClr val="FFFF00"/>
                    </a:solidFill>
                  </a:tcPr>
                </a:tc>
                <a:extLst>
                  <a:ext uri="{0D108BD9-81ED-4DB2-BD59-A6C34878D82A}">
                    <a16:rowId xmlns:a16="http://schemas.microsoft.com/office/drawing/2014/main" val="1009752807"/>
                  </a:ext>
                </a:extLst>
              </a:tr>
              <a:tr h="165100">
                <a:tc>
                  <a:txBody>
                    <a:bodyPr/>
                    <a:lstStyle/>
                    <a:p>
                      <a:pPr algn="r" fontAlgn="b"/>
                      <a:r>
                        <a:rPr lang="fr-BE" sz="2000" u="none" strike="noStrike" dirty="0">
                          <a:effectLst/>
                        </a:rPr>
                        <a:t>9,1</a:t>
                      </a:r>
                      <a:endParaRPr lang="fr-BE" sz="2000" b="0" i="0" u="none" strike="noStrike" dirty="0">
                        <a:effectLst/>
                        <a:latin typeface="Arial" panose="020B0604020202020204" pitchFamily="34" charset="0"/>
                      </a:endParaRPr>
                    </a:p>
                  </a:txBody>
                  <a:tcPr marL="9525" marR="9525" marT="9525" marB="0" anchor="b"/>
                </a:tc>
                <a:tc>
                  <a:txBody>
                    <a:bodyPr/>
                    <a:lstStyle/>
                    <a:p>
                      <a:pPr algn="r" fontAlgn="b"/>
                      <a:r>
                        <a:rPr lang="fr-BE" sz="2000" u="none" strike="noStrike">
                          <a:effectLst/>
                        </a:rPr>
                        <a:t>8,9</a:t>
                      </a:r>
                      <a:endParaRPr lang="fr-BE" sz="2000" b="0" i="0" u="none" strike="noStrike">
                        <a:effectLst/>
                        <a:latin typeface="Arial" panose="020B0604020202020204" pitchFamily="34" charset="0"/>
                      </a:endParaRPr>
                    </a:p>
                  </a:txBody>
                  <a:tcPr marL="9525" marR="9525" marT="9525" marB="0" anchor="b"/>
                </a:tc>
                <a:tc>
                  <a:txBody>
                    <a:bodyPr/>
                    <a:lstStyle/>
                    <a:p>
                      <a:pPr algn="r" fontAlgn="b"/>
                      <a:r>
                        <a:rPr lang="fr-BE" sz="2000" u="none" strike="noStrike">
                          <a:effectLst/>
                        </a:rPr>
                        <a:t>8,7</a:t>
                      </a:r>
                      <a:endParaRPr lang="fr-BE" sz="2000" b="0" i="0" u="none" strike="noStrike">
                        <a:effectLst/>
                        <a:latin typeface="Arial" panose="020B0604020202020204" pitchFamily="34" charset="0"/>
                      </a:endParaRPr>
                    </a:p>
                  </a:txBody>
                  <a:tcPr marL="9525" marR="9525" marT="9525" marB="0" anchor="b"/>
                </a:tc>
                <a:tc>
                  <a:txBody>
                    <a:bodyPr/>
                    <a:lstStyle/>
                    <a:p>
                      <a:pPr algn="r" fontAlgn="b"/>
                      <a:r>
                        <a:rPr lang="fr-BE" sz="2000" u="none" strike="noStrike">
                          <a:effectLst/>
                        </a:rPr>
                        <a:t>8,6</a:t>
                      </a:r>
                      <a:endParaRPr lang="fr-BE" sz="2000" b="0" i="0" u="none" strike="noStrike">
                        <a:effectLst/>
                        <a:latin typeface="Arial" panose="020B0604020202020204" pitchFamily="34" charset="0"/>
                      </a:endParaRPr>
                    </a:p>
                  </a:txBody>
                  <a:tcPr marL="9525" marR="9525" marT="9525" marB="0" anchor="b"/>
                </a:tc>
                <a:tc>
                  <a:txBody>
                    <a:bodyPr/>
                    <a:lstStyle/>
                    <a:p>
                      <a:pPr algn="r" fontAlgn="b"/>
                      <a:r>
                        <a:rPr lang="fr-BE" sz="2000" u="none" strike="noStrike">
                          <a:effectLst/>
                        </a:rPr>
                        <a:t>8,5</a:t>
                      </a:r>
                      <a:endParaRPr lang="fr-BE" sz="2000" b="0" i="0" u="none" strike="noStrike">
                        <a:effectLst/>
                        <a:latin typeface="Arial" panose="020B0604020202020204" pitchFamily="34" charset="0"/>
                      </a:endParaRPr>
                    </a:p>
                  </a:txBody>
                  <a:tcPr marL="9525" marR="9525" marT="9525" marB="0" anchor="b"/>
                </a:tc>
                <a:tc>
                  <a:txBody>
                    <a:bodyPr/>
                    <a:lstStyle/>
                    <a:p>
                      <a:pPr algn="r" fontAlgn="b"/>
                      <a:r>
                        <a:rPr lang="fr-BE" sz="2000" u="none" strike="noStrike">
                          <a:effectLst/>
                        </a:rPr>
                        <a:t>8,3</a:t>
                      </a:r>
                      <a:endParaRPr lang="fr-BE" sz="2000" b="0" i="0" u="none" strike="noStrike">
                        <a:effectLst/>
                        <a:latin typeface="Arial" panose="020B0604020202020204" pitchFamily="34" charset="0"/>
                      </a:endParaRPr>
                    </a:p>
                  </a:txBody>
                  <a:tcPr marL="9525" marR="9525" marT="9525" marB="0" anchor="b"/>
                </a:tc>
                <a:tc>
                  <a:txBody>
                    <a:bodyPr/>
                    <a:lstStyle/>
                    <a:p>
                      <a:pPr algn="r" fontAlgn="b"/>
                      <a:r>
                        <a:rPr lang="fr-BE" sz="2000" u="none" strike="noStrike">
                          <a:effectLst/>
                        </a:rPr>
                        <a:t>8,1</a:t>
                      </a:r>
                      <a:endParaRPr lang="fr-BE" sz="2000" b="0" i="0" u="none" strike="noStrike">
                        <a:effectLst/>
                        <a:latin typeface="Arial" panose="020B0604020202020204" pitchFamily="34" charset="0"/>
                      </a:endParaRPr>
                    </a:p>
                  </a:txBody>
                  <a:tcPr marL="9525" marR="9525" marT="9525" marB="0" anchor="b"/>
                </a:tc>
                <a:tc>
                  <a:txBody>
                    <a:bodyPr/>
                    <a:lstStyle/>
                    <a:p>
                      <a:pPr algn="r" fontAlgn="b"/>
                      <a:r>
                        <a:rPr lang="fr-BE" sz="2000" u="none" strike="noStrike">
                          <a:effectLst/>
                        </a:rPr>
                        <a:t>7,9</a:t>
                      </a:r>
                      <a:endParaRPr lang="fr-BE" sz="2000" b="0" i="0" u="none" strike="noStrike">
                        <a:effectLst/>
                        <a:latin typeface="Arial" panose="020B0604020202020204" pitchFamily="34" charset="0"/>
                      </a:endParaRPr>
                    </a:p>
                  </a:txBody>
                  <a:tcPr marL="9525" marR="9525" marT="9525" marB="0" anchor="b"/>
                </a:tc>
                <a:tc>
                  <a:txBody>
                    <a:bodyPr/>
                    <a:lstStyle/>
                    <a:p>
                      <a:pPr algn="r" fontAlgn="b"/>
                      <a:r>
                        <a:rPr lang="fr-BE" sz="2000" u="none" strike="noStrike" dirty="0">
                          <a:effectLst/>
                        </a:rPr>
                        <a:t>7,2</a:t>
                      </a:r>
                      <a:endParaRPr lang="fr-BE" sz="2000" b="0" i="0" u="none" strike="noStrike" dirty="0">
                        <a:effectLst/>
                        <a:latin typeface="Arial" panose="020B0604020202020204" pitchFamily="34" charset="0"/>
                      </a:endParaRPr>
                    </a:p>
                  </a:txBody>
                  <a:tcPr marL="9525" marR="9525" marT="9525" marB="0" anchor="b"/>
                </a:tc>
                <a:extLst>
                  <a:ext uri="{0D108BD9-81ED-4DB2-BD59-A6C34878D82A}">
                    <a16:rowId xmlns:a16="http://schemas.microsoft.com/office/drawing/2014/main" val="1575962501"/>
                  </a:ext>
                </a:extLst>
              </a:tr>
            </a:tbl>
          </a:graphicData>
        </a:graphic>
      </p:graphicFrame>
      <p:graphicFrame>
        <p:nvGraphicFramePr>
          <p:cNvPr id="9" name="Graphique 8">
            <a:extLst>
              <a:ext uri="{FF2B5EF4-FFF2-40B4-BE49-F238E27FC236}">
                <a16:creationId xmlns:a16="http://schemas.microsoft.com/office/drawing/2014/main" id="{23AA9BD1-B6C7-B168-D495-A6D73A808708}"/>
              </a:ext>
            </a:extLst>
          </p:cNvPr>
          <p:cNvGraphicFramePr>
            <a:graphicFrameLocks/>
          </p:cNvGraphicFramePr>
          <p:nvPr>
            <p:extLst>
              <p:ext uri="{D42A27DB-BD31-4B8C-83A1-F6EECF244321}">
                <p14:modId xmlns:p14="http://schemas.microsoft.com/office/powerpoint/2010/main" val="1360894815"/>
              </p:ext>
            </p:extLst>
          </p:nvPr>
        </p:nvGraphicFramePr>
        <p:xfrm>
          <a:off x="5848852" y="3995498"/>
          <a:ext cx="2152148" cy="2645046"/>
        </p:xfrm>
        <a:graphic>
          <a:graphicData uri="http://schemas.openxmlformats.org/drawingml/2006/chart">
            <c:chart xmlns:c="http://schemas.openxmlformats.org/drawingml/2006/chart" xmlns:r="http://schemas.openxmlformats.org/officeDocument/2006/relationships" r:id="rId2"/>
          </a:graphicData>
        </a:graphic>
      </p:graphicFrame>
      <p:pic>
        <p:nvPicPr>
          <p:cNvPr id="11" name="Image 10">
            <a:extLst>
              <a:ext uri="{FF2B5EF4-FFF2-40B4-BE49-F238E27FC236}">
                <a16:creationId xmlns:a16="http://schemas.microsoft.com/office/drawing/2014/main" id="{05D89DB1-D7F1-9361-FE09-4D7D6BC9FDF0}"/>
              </a:ext>
            </a:extLst>
          </p:cNvPr>
          <p:cNvPicPr>
            <a:picLocks noChangeAspect="1"/>
          </p:cNvPicPr>
          <p:nvPr/>
        </p:nvPicPr>
        <p:blipFill>
          <a:blip r:embed="rId3"/>
          <a:stretch>
            <a:fillRect/>
          </a:stretch>
        </p:blipFill>
        <p:spPr>
          <a:xfrm>
            <a:off x="0" y="1546814"/>
            <a:ext cx="4367286" cy="4208235"/>
          </a:xfrm>
          <a:prstGeom prst="rect">
            <a:avLst/>
          </a:prstGeom>
        </p:spPr>
      </p:pic>
      <p:sp>
        <p:nvSpPr>
          <p:cNvPr id="12" name="ZoneTexte 11">
            <a:extLst>
              <a:ext uri="{FF2B5EF4-FFF2-40B4-BE49-F238E27FC236}">
                <a16:creationId xmlns:a16="http://schemas.microsoft.com/office/drawing/2014/main" id="{CBF83EDA-BAA4-65AE-D5AA-75EE46406FBA}"/>
              </a:ext>
            </a:extLst>
          </p:cNvPr>
          <p:cNvSpPr txBox="1"/>
          <p:nvPr/>
        </p:nvSpPr>
        <p:spPr>
          <a:xfrm>
            <a:off x="663835" y="5854499"/>
            <a:ext cx="2904962" cy="369332"/>
          </a:xfrm>
          <a:prstGeom prst="rect">
            <a:avLst/>
          </a:prstGeom>
          <a:noFill/>
        </p:spPr>
        <p:txBody>
          <a:bodyPr wrap="none" rtlCol="0">
            <a:spAutoFit/>
          </a:bodyPr>
          <a:lstStyle/>
          <a:p>
            <a:r>
              <a:rPr lang="fr-FR" b="1" dirty="0">
                <a:solidFill>
                  <a:srgbClr val="00B0F0"/>
                </a:solidFill>
              </a:rPr>
              <a:t>(Cappelen-Smith </a:t>
            </a:r>
            <a:r>
              <a:rPr lang="fr-FR" b="1" i="1" dirty="0">
                <a:solidFill>
                  <a:srgbClr val="00B0F0"/>
                </a:solidFill>
              </a:rPr>
              <a:t>et al</a:t>
            </a:r>
            <a:r>
              <a:rPr lang="fr-FR" b="1" dirty="0">
                <a:solidFill>
                  <a:srgbClr val="00B0F0"/>
                </a:solidFill>
              </a:rPr>
              <a:t>, 2001)</a:t>
            </a:r>
          </a:p>
        </p:txBody>
      </p:sp>
      <p:sp>
        <p:nvSpPr>
          <p:cNvPr id="14" name="ZoneTexte 13">
            <a:extLst>
              <a:ext uri="{FF2B5EF4-FFF2-40B4-BE49-F238E27FC236}">
                <a16:creationId xmlns:a16="http://schemas.microsoft.com/office/drawing/2014/main" id="{B48A2770-4699-0280-06F3-CD8D5633FF3E}"/>
              </a:ext>
            </a:extLst>
          </p:cNvPr>
          <p:cNvSpPr txBox="1"/>
          <p:nvPr/>
        </p:nvSpPr>
        <p:spPr>
          <a:xfrm>
            <a:off x="6389720" y="3395589"/>
            <a:ext cx="1635384" cy="369332"/>
          </a:xfrm>
          <a:prstGeom prst="rect">
            <a:avLst/>
          </a:prstGeom>
          <a:noFill/>
        </p:spPr>
        <p:txBody>
          <a:bodyPr wrap="none" rtlCol="0">
            <a:spAutoFit/>
          </a:bodyPr>
          <a:lstStyle/>
          <a:p>
            <a:r>
              <a:rPr lang="fr-FR" b="1" dirty="0">
                <a:solidFill>
                  <a:srgbClr val="00B0F0"/>
                </a:solidFill>
              </a:rPr>
              <a:t>(Brismar, 1985)</a:t>
            </a:r>
          </a:p>
        </p:txBody>
      </p:sp>
    </p:spTree>
    <p:extLst>
      <p:ext uri="{BB962C8B-B14F-4D97-AF65-F5344CB8AC3E}">
        <p14:creationId xmlns:p14="http://schemas.microsoft.com/office/powerpoint/2010/main" val="25561601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923AD08-8605-AF0E-2763-4F071E04D58C}"/>
              </a:ext>
            </a:extLst>
          </p:cNvPr>
          <p:cNvSpPr/>
          <p:nvPr/>
        </p:nvSpPr>
        <p:spPr>
          <a:xfrm>
            <a:off x="4714503" y="4007647"/>
            <a:ext cx="2244068" cy="255583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TextBox 9">
            <a:extLst>
              <a:ext uri="{FF2B5EF4-FFF2-40B4-BE49-F238E27FC236}">
                <a16:creationId xmlns:a16="http://schemas.microsoft.com/office/drawing/2014/main" id="{8BCE0780-FEAF-38C9-7714-F0321B37E9A5}"/>
              </a:ext>
            </a:extLst>
          </p:cNvPr>
          <p:cNvSpPr txBox="1"/>
          <p:nvPr/>
        </p:nvSpPr>
        <p:spPr>
          <a:xfrm>
            <a:off x="2834507" y="1262698"/>
            <a:ext cx="11908929" cy="1293111"/>
          </a:xfrm>
          <a:prstGeom prst="rect">
            <a:avLst/>
          </a:prstGeom>
        </p:spPr>
        <p:txBody>
          <a:bodyPr lIns="0" tIns="0" rIns="0" bIns="0" rtlCol="0" anchor="t">
            <a:spAutoFit/>
          </a:bodyPr>
          <a:lstStyle/>
          <a:p>
            <a:pPr algn="ctr">
              <a:lnSpc>
                <a:spcPts val="12599"/>
              </a:lnSpc>
            </a:pPr>
            <a:endParaRPr lang="fr-FR" sz="2400"/>
          </a:p>
        </p:txBody>
      </p:sp>
      <p:sp>
        <p:nvSpPr>
          <p:cNvPr id="3" name="TextBox 7">
            <a:extLst>
              <a:ext uri="{FF2B5EF4-FFF2-40B4-BE49-F238E27FC236}">
                <a16:creationId xmlns:a16="http://schemas.microsoft.com/office/drawing/2014/main" id="{30DC905E-EF8E-3C4C-6DD0-DC07B493A82A}"/>
              </a:ext>
            </a:extLst>
          </p:cNvPr>
          <p:cNvSpPr txBox="1"/>
          <p:nvPr/>
        </p:nvSpPr>
        <p:spPr>
          <a:xfrm>
            <a:off x="0" y="189163"/>
            <a:ext cx="9074121" cy="492443"/>
          </a:xfrm>
          <a:prstGeom prst="rect">
            <a:avLst/>
          </a:prstGeom>
        </p:spPr>
        <p:txBody>
          <a:bodyPr wrap="square" lIns="0" tIns="0" rIns="0" bIns="0" rtlCol="0" anchor="t">
            <a:spAutoFit/>
          </a:bodyPr>
          <a:lstStyle/>
          <a:p>
            <a:pPr algn="ctr"/>
            <a:r>
              <a:rPr lang="fr-FR" sz="3200" dirty="0">
                <a:solidFill>
                  <a:srgbClr val="3333CC"/>
                </a:solidFill>
                <a:latin typeface="ComicSansMS" panose="030F0702030302020204" pitchFamily="66" charset="0"/>
              </a:rPr>
              <a:t>3. Courbes stimulus-réponse</a:t>
            </a:r>
          </a:p>
        </p:txBody>
      </p:sp>
      <p:sp>
        <p:nvSpPr>
          <p:cNvPr id="6" name="Rectangle 5">
            <a:extLst>
              <a:ext uri="{FF2B5EF4-FFF2-40B4-BE49-F238E27FC236}">
                <a16:creationId xmlns:a16="http://schemas.microsoft.com/office/drawing/2014/main" id="{12E8C443-79C7-94F9-EB3F-20EAA71EB56E}"/>
              </a:ext>
            </a:extLst>
          </p:cNvPr>
          <p:cNvSpPr/>
          <p:nvPr/>
        </p:nvSpPr>
        <p:spPr>
          <a:xfrm>
            <a:off x="4626825" y="929286"/>
            <a:ext cx="4488777" cy="566859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solidFill>
            </a:endParaRPr>
          </a:p>
        </p:txBody>
      </p:sp>
      <p:sp>
        <p:nvSpPr>
          <p:cNvPr id="7" name="ZoneTexte 6">
            <a:extLst>
              <a:ext uri="{FF2B5EF4-FFF2-40B4-BE49-F238E27FC236}">
                <a16:creationId xmlns:a16="http://schemas.microsoft.com/office/drawing/2014/main" id="{189B4B21-0506-E01A-D398-909BE49A72B6}"/>
              </a:ext>
            </a:extLst>
          </p:cNvPr>
          <p:cNvSpPr txBox="1"/>
          <p:nvPr/>
        </p:nvSpPr>
        <p:spPr>
          <a:xfrm>
            <a:off x="4626824" y="1224460"/>
            <a:ext cx="3055732" cy="2862322"/>
          </a:xfrm>
          <a:prstGeom prst="rect">
            <a:avLst/>
          </a:prstGeom>
          <a:noFill/>
        </p:spPr>
        <p:txBody>
          <a:bodyPr wrap="square" rtlCol="0">
            <a:spAutoFit/>
          </a:bodyPr>
          <a:lstStyle/>
          <a:p>
            <a:pPr marL="457200" indent="-457200">
              <a:buFont typeface="Arial" panose="020B0604020202020204" pitchFamily="34" charset="0"/>
              <a:buChar char="•"/>
            </a:pPr>
            <a:endParaRPr lang="fr-FR" sz="1800" b="1" dirty="0">
              <a:solidFill>
                <a:schemeClr val="bg1"/>
              </a:solidFill>
            </a:endParaRPr>
          </a:p>
          <a:p>
            <a:pPr marL="457200" indent="-457200">
              <a:buFont typeface="Arial" panose="020B0604020202020204" pitchFamily="34" charset="0"/>
              <a:buChar char="•"/>
            </a:pPr>
            <a:r>
              <a:rPr lang="fr-FR" sz="1800" b="1" dirty="0">
                <a:solidFill>
                  <a:srgbClr val="FF0000"/>
                </a:solidFill>
              </a:rPr>
              <a:t>Seuil</a:t>
            </a:r>
            <a:r>
              <a:rPr lang="fr-FR" sz="1800" b="1" dirty="0">
                <a:solidFill>
                  <a:schemeClr val="bg1"/>
                </a:solidFill>
              </a:rPr>
              <a:t> minimal (0,1 mV)</a:t>
            </a:r>
          </a:p>
          <a:p>
            <a:pPr marL="457200" indent="-457200">
              <a:buFont typeface="Arial" panose="020B0604020202020204" pitchFamily="34" charset="0"/>
              <a:buChar char="•"/>
            </a:pPr>
            <a:endParaRPr lang="fr-FR" b="1" dirty="0">
              <a:solidFill>
                <a:schemeClr val="bg1"/>
              </a:solidFill>
            </a:endParaRPr>
          </a:p>
          <a:p>
            <a:pPr marL="457200" indent="-457200">
              <a:buFont typeface="Arial" panose="020B0604020202020204" pitchFamily="34" charset="0"/>
              <a:buChar char="•"/>
            </a:pPr>
            <a:endParaRPr lang="fr-FR" sz="1800" b="1" dirty="0">
              <a:solidFill>
                <a:schemeClr val="bg1"/>
              </a:solidFill>
            </a:endParaRPr>
          </a:p>
          <a:p>
            <a:pPr marL="457200" indent="-457200">
              <a:buFont typeface="Arial" panose="020B0604020202020204" pitchFamily="34" charset="0"/>
              <a:buChar char="•"/>
            </a:pPr>
            <a:endParaRPr lang="fr-FR" b="1" dirty="0">
              <a:solidFill>
                <a:schemeClr val="bg1"/>
              </a:solidFill>
            </a:endParaRPr>
          </a:p>
          <a:p>
            <a:pPr marL="457200" indent="-457200">
              <a:buFont typeface="Arial" panose="020B0604020202020204" pitchFamily="34" charset="0"/>
              <a:buChar char="•"/>
            </a:pPr>
            <a:r>
              <a:rPr lang="fr-FR" sz="1800" b="1" dirty="0" err="1">
                <a:solidFill>
                  <a:schemeClr val="bg1"/>
                </a:solidFill>
              </a:rPr>
              <a:t>iUP</a:t>
            </a:r>
            <a:r>
              <a:rPr lang="fr-FR" sz="1800" b="1" dirty="0">
                <a:solidFill>
                  <a:schemeClr val="bg1"/>
                </a:solidFill>
              </a:rPr>
              <a:t> (incréments de 1 mA)</a:t>
            </a:r>
          </a:p>
          <a:p>
            <a:endParaRPr lang="fr-FR" sz="1800" b="1" dirty="0">
              <a:solidFill>
                <a:schemeClr val="bg1"/>
              </a:solidFill>
            </a:endParaRPr>
          </a:p>
          <a:p>
            <a:pPr marL="457200" indent="-457200">
              <a:buFont typeface="Arial" panose="020B0604020202020204" pitchFamily="34" charset="0"/>
              <a:buChar char="•"/>
            </a:pPr>
            <a:endParaRPr lang="fr-FR" b="1" dirty="0">
              <a:solidFill>
                <a:schemeClr val="bg1"/>
              </a:solidFill>
            </a:endParaRPr>
          </a:p>
          <a:p>
            <a:pPr marL="457200" indent="-457200">
              <a:buFont typeface="Arial" panose="020B0604020202020204" pitchFamily="34" charset="0"/>
              <a:buChar char="•"/>
            </a:pPr>
            <a:r>
              <a:rPr lang="fr-FR" sz="1800" b="1" dirty="0">
                <a:solidFill>
                  <a:srgbClr val="FF0000"/>
                </a:solidFill>
              </a:rPr>
              <a:t>iMAX</a:t>
            </a:r>
            <a:r>
              <a:rPr lang="fr-FR" sz="1800" b="1" dirty="0">
                <a:solidFill>
                  <a:schemeClr val="bg1"/>
                </a:solidFill>
              </a:rPr>
              <a:t> (précision 0,1 mA)</a:t>
            </a:r>
            <a:endParaRPr lang="fr-FR" sz="1800" b="1" dirty="0">
              <a:solidFill>
                <a:srgbClr val="FF0000"/>
              </a:solidFill>
            </a:endParaRPr>
          </a:p>
        </p:txBody>
      </p:sp>
      <p:sp>
        <p:nvSpPr>
          <p:cNvPr id="12" name="ZoneTexte 11">
            <a:extLst>
              <a:ext uri="{FF2B5EF4-FFF2-40B4-BE49-F238E27FC236}">
                <a16:creationId xmlns:a16="http://schemas.microsoft.com/office/drawing/2014/main" id="{CBF83EDA-BAA4-65AE-D5AA-75EE46406FBA}"/>
              </a:ext>
            </a:extLst>
          </p:cNvPr>
          <p:cNvSpPr txBox="1"/>
          <p:nvPr/>
        </p:nvSpPr>
        <p:spPr>
          <a:xfrm>
            <a:off x="7015183" y="6229501"/>
            <a:ext cx="2106154" cy="369332"/>
          </a:xfrm>
          <a:prstGeom prst="rect">
            <a:avLst/>
          </a:prstGeom>
          <a:noFill/>
        </p:spPr>
        <p:txBody>
          <a:bodyPr wrap="none" rtlCol="0">
            <a:spAutoFit/>
          </a:bodyPr>
          <a:lstStyle/>
          <a:p>
            <a:r>
              <a:rPr lang="fr-FR" b="1" dirty="0">
                <a:solidFill>
                  <a:srgbClr val="00B0F0"/>
                </a:solidFill>
              </a:rPr>
              <a:t>(Milants </a:t>
            </a:r>
            <a:r>
              <a:rPr lang="fr-FR" b="1" i="1" dirty="0">
                <a:solidFill>
                  <a:srgbClr val="00B0F0"/>
                </a:solidFill>
              </a:rPr>
              <a:t>et al</a:t>
            </a:r>
            <a:r>
              <a:rPr lang="fr-FR" b="1" dirty="0">
                <a:solidFill>
                  <a:srgbClr val="00B0F0"/>
                </a:solidFill>
              </a:rPr>
              <a:t>, 2017)</a:t>
            </a:r>
          </a:p>
        </p:txBody>
      </p:sp>
      <p:graphicFrame>
        <p:nvGraphicFramePr>
          <p:cNvPr id="2" name="Graphique 1">
            <a:extLst>
              <a:ext uri="{FF2B5EF4-FFF2-40B4-BE49-F238E27FC236}">
                <a16:creationId xmlns:a16="http://schemas.microsoft.com/office/drawing/2014/main" id="{4B3C550D-51FD-A0BA-722F-072A408B7C23}"/>
              </a:ext>
            </a:extLst>
          </p:cNvPr>
          <p:cNvGraphicFramePr>
            <a:graphicFrameLocks/>
          </p:cNvGraphicFramePr>
          <p:nvPr>
            <p:extLst>
              <p:ext uri="{D42A27DB-BD31-4B8C-83A1-F6EECF244321}">
                <p14:modId xmlns:p14="http://schemas.microsoft.com/office/powerpoint/2010/main" val="2588393070"/>
              </p:ext>
            </p:extLst>
          </p:nvPr>
        </p:nvGraphicFramePr>
        <p:xfrm>
          <a:off x="4899560" y="4090562"/>
          <a:ext cx="1995279" cy="2472923"/>
        </p:xfrm>
        <a:graphic>
          <a:graphicData uri="http://schemas.openxmlformats.org/drawingml/2006/chart">
            <c:chart xmlns:c="http://schemas.openxmlformats.org/drawingml/2006/chart" xmlns:r="http://schemas.openxmlformats.org/officeDocument/2006/relationships" r:id="rId2"/>
          </a:graphicData>
        </a:graphic>
      </p:graphicFrame>
      <p:sp>
        <p:nvSpPr>
          <p:cNvPr id="4" name="Ellipse 3">
            <a:extLst>
              <a:ext uri="{FF2B5EF4-FFF2-40B4-BE49-F238E27FC236}">
                <a16:creationId xmlns:a16="http://schemas.microsoft.com/office/drawing/2014/main" id="{CB4AC356-FE36-B909-6ABB-4E6A8D6AB8B2}"/>
              </a:ext>
            </a:extLst>
          </p:cNvPr>
          <p:cNvSpPr/>
          <p:nvPr/>
        </p:nvSpPr>
        <p:spPr>
          <a:xfrm>
            <a:off x="6442372" y="4171476"/>
            <a:ext cx="110168" cy="11016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llipse 4">
            <a:extLst>
              <a:ext uri="{FF2B5EF4-FFF2-40B4-BE49-F238E27FC236}">
                <a16:creationId xmlns:a16="http://schemas.microsoft.com/office/drawing/2014/main" id="{A5B68BA4-63F9-B749-38EA-5F765261A90B}"/>
              </a:ext>
            </a:extLst>
          </p:cNvPr>
          <p:cNvSpPr/>
          <p:nvPr/>
        </p:nvSpPr>
        <p:spPr>
          <a:xfrm>
            <a:off x="5319066" y="6182773"/>
            <a:ext cx="110168" cy="11016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9" name="Groupe 18">
            <a:extLst>
              <a:ext uri="{FF2B5EF4-FFF2-40B4-BE49-F238E27FC236}">
                <a16:creationId xmlns:a16="http://schemas.microsoft.com/office/drawing/2014/main" id="{29737B81-AA42-24AA-D0D9-BE193E4E716C}"/>
              </a:ext>
            </a:extLst>
          </p:cNvPr>
          <p:cNvGrpSpPr/>
          <p:nvPr/>
        </p:nvGrpSpPr>
        <p:grpSpPr>
          <a:xfrm>
            <a:off x="295203" y="929286"/>
            <a:ext cx="3989322" cy="3346100"/>
            <a:chOff x="-36130" y="885745"/>
            <a:chExt cx="4746816" cy="3692630"/>
          </a:xfrm>
        </p:grpSpPr>
        <p:pic>
          <p:nvPicPr>
            <p:cNvPr id="15" name="Image 14">
              <a:extLst>
                <a:ext uri="{FF2B5EF4-FFF2-40B4-BE49-F238E27FC236}">
                  <a16:creationId xmlns:a16="http://schemas.microsoft.com/office/drawing/2014/main" id="{A5B1EA0A-3806-891B-8407-9C4D69902F83}"/>
                </a:ext>
              </a:extLst>
            </p:cNvPr>
            <p:cNvPicPr>
              <a:picLocks noChangeAspect="1"/>
            </p:cNvPicPr>
            <p:nvPr/>
          </p:nvPicPr>
          <p:blipFill>
            <a:blip r:embed="rId3"/>
            <a:stretch>
              <a:fillRect/>
            </a:stretch>
          </p:blipFill>
          <p:spPr>
            <a:xfrm>
              <a:off x="-36130" y="885745"/>
              <a:ext cx="4746816" cy="3692630"/>
            </a:xfrm>
            <a:prstGeom prst="rect">
              <a:avLst/>
            </a:prstGeom>
          </p:spPr>
        </p:pic>
        <p:sp>
          <p:nvSpPr>
            <p:cNvPr id="16" name="ZoneTexte 15">
              <a:extLst>
                <a:ext uri="{FF2B5EF4-FFF2-40B4-BE49-F238E27FC236}">
                  <a16:creationId xmlns:a16="http://schemas.microsoft.com/office/drawing/2014/main" id="{6B8CF31E-62A9-4441-6879-55F6AB624172}"/>
                </a:ext>
              </a:extLst>
            </p:cNvPr>
            <p:cNvSpPr txBox="1"/>
            <p:nvPr/>
          </p:nvSpPr>
          <p:spPr>
            <a:xfrm>
              <a:off x="3277862" y="1540095"/>
              <a:ext cx="1432823" cy="369332"/>
            </a:xfrm>
            <a:prstGeom prst="rect">
              <a:avLst/>
            </a:prstGeom>
            <a:solidFill>
              <a:schemeClr val="bg1"/>
            </a:solidFill>
          </p:spPr>
          <p:txBody>
            <a:bodyPr wrap="square" rtlCol="0">
              <a:spAutoFit/>
            </a:bodyPr>
            <a:lstStyle/>
            <a:p>
              <a:r>
                <a:rPr lang="fr-FR" dirty="0"/>
                <a:t>1. </a:t>
              </a:r>
              <a:r>
                <a:rPr lang="fr-FR" b="1" dirty="0">
                  <a:solidFill>
                    <a:srgbClr val="FF0000"/>
                  </a:solidFill>
                </a:rPr>
                <a:t>2,6 mA</a:t>
              </a:r>
            </a:p>
          </p:txBody>
        </p:sp>
        <p:sp>
          <p:nvSpPr>
            <p:cNvPr id="17" name="ZoneTexte 16">
              <a:extLst>
                <a:ext uri="{FF2B5EF4-FFF2-40B4-BE49-F238E27FC236}">
                  <a16:creationId xmlns:a16="http://schemas.microsoft.com/office/drawing/2014/main" id="{4042CC1E-E3BA-31FC-1D2D-621DBA301B4B}"/>
                </a:ext>
              </a:extLst>
            </p:cNvPr>
            <p:cNvSpPr txBox="1"/>
            <p:nvPr/>
          </p:nvSpPr>
          <p:spPr>
            <a:xfrm>
              <a:off x="3277862" y="2740877"/>
              <a:ext cx="1432823" cy="369332"/>
            </a:xfrm>
            <a:prstGeom prst="rect">
              <a:avLst/>
            </a:prstGeom>
            <a:solidFill>
              <a:schemeClr val="bg1"/>
            </a:solidFill>
          </p:spPr>
          <p:txBody>
            <a:bodyPr wrap="square" rtlCol="0">
              <a:spAutoFit/>
            </a:bodyPr>
            <a:lstStyle/>
            <a:p>
              <a:r>
                <a:rPr lang="fr-FR" dirty="0"/>
                <a:t>2. </a:t>
              </a:r>
              <a:r>
                <a:rPr lang="fr-FR" b="1" dirty="0">
                  <a:solidFill>
                    <a:srgbClr val="FF0000"/>
                  </a:solidFill>
                </a:rPr>
                <a:t>6,0 mA</a:t>
              </a:r>
            </a:p>
          </p:txBody>
        </p:sp>
        <p:sp>
          <p:nvSpPr>
            <p:cNvPr id="18" name="ZoneTexte 17">
              <a:extLst>
                <a:ext uri="{FF2B5EF4-FFF2-40B4-BE49-F238E27FC236}">
                  <a16:creationId xmlns:a16="http://schemas.microsoft.com/office/drawing/2014/main" id="{866C30D7-DBF2-4B99-7414-B6078CEC01CB}"/>
                </a:ext>
              </a:extLst>
            </p:cNvPr>
            <p:cNvSpPr txBox="1"/>
            <p:nvPr/>
          </p:nvSpPr>
          <p:spPr>
            <a:xfrm>
              <a:off x="3277862" y="3941659"/>
              <a:ext cx="1432823" cy="369332"/>
            </a:xfrm>
            <a:prstGeom prst="rect">
              <a:avLst/>
            </a:prstGeom>
            <a:solidFill>
              <a:schemeClr val="bg1"/>
            </a:solidFill>
          </p:spPr>
          <p:txBody>
            <a:bodyPr wrap="square" rtlCol="0">
              <a:spAutoFit/>
            </a:bodyPr>
            <a:lstStyle/>
            <a:p>
              <a:r>
                <a:rPr lang="fr-FR" dirty="0"/>
                <a:t>3. </a:t>
              </a:r>
              <a:r>
                <a:rPr lang="fr-FR" b="1" dirty="0">
                  <a:solidFill>
                    <a:srgbClr val="FF0000"/>
                  </a:solidFill>
                </a:rPr>
                <a:t>5,8 mA</a:t>
              </a:r>
            </a:p>
          </p:txBody>
        </p:sp>
      </p:grpSp>
      <p:grpSp>
        <p:nvGrpSpPr>
          <p:cNvPr id="20" name="Groupe 19">
            <a:extLst>
              <a:ext uri="{FF2B5EF4-FFF2-40B4-BE49-F238E27FC236}">
                <a16:creationId xmlns:a16="http://schemas.microsoft.com/office/drawing/2014/main" id="{F8460D7C-778F-BBEF-BAD7-AC4408F9B63C}"/>
              </a:ext>
            </a:extLst>
          </p:cNvPr>
          <p:cNvGrpSpPr/>
          <p:nvPr/>
        </p:nvGrpSpPr>
        <p:grpSpPr>
          <a:xfrm>
            <a:off x="7716323" y="1471290"/>
            <a:ext cx="1357798" cy="351236"/>
            <a:chOff x="1442284" y="1551097"/>
            <a:chExt cx="1721477" cy="387322"/>
          </a:xfrm>
        </p:grpSpPr>
        <p:cxnSp>
          <p:nvCxnSpPr>
            <p:cNvPr id="21" name="Connecteur droit 20">
              <a:extLst>
                <a:ext uri="{FF2B5EF4-FFF2-40B4-BE49-F238E27FC236}">
                  <a16:creationId xmlns:a16="http://schemas.microsoft.com/office/drawing/2014/main" id="{A6B2DC5C-D5E0-7FBB-2B8E-81ABAA5967C7}"/>
                </a:ext>
              </a:extLst>
            </p:cNvPr>
            <p:cNvCxnSpPr/>
            <p:nvPr/>
          </p:nvCxnSpPr>
          <p:spPr>
            <a:xfrm>
              <a:off x="1442284" y="1926440"/>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 name="Connecteur droit 21">
              <a:extLst>
                <a:ext uri="{FF2B5EF4-FFF2-40B4-BE49-F238E27FC236}">
                  <a16:creationId xmlns:a16="http://schemas.microsoft.com/office/drawing/2014/main" id="{8E7F3182-14B5-A694-0434-CD0214E4134E}"/>
                </a:ext>
              </a:extLst>
            </p:cNvPr>
            <p:cNvCxnSpPr>
              <a:cxnSpLocks/>
            </p:cNvCxnSpPr>
            <p:nvPr/>
          </p:nvCxnSpPr>
          <p:spPr>
            <a:xfrm flipV="1">
              <a:off x="1590026" y="1551097"/>
              <a:ext cx="0" cy="38732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3" name="Connecteur droit 22">
              <a:extLst>
                <a:ext uri="{FF2B5EF4-FFF2-40B4-BE49-F238E27FC236}">
                  <a16:creationId xmlns:a16="http://schemas.microsoft.com/office/drawing/2014/main" id="{1B62B47B-01BD-12AA-EE55-8A6791555F38}"/>
                </a:ext>
              </a:extLst>
            </p:cNvPr>
            <p:cNvCxnSpPr>
              <a:cxnSpLocks/>
            </p:cNvCxnSpPr>
            <p:nvPr/>
          </p:nvCxnSpPr>
          <p:spPr>
            <a:xfrm flipV="1">
              <a:off x="3016019" y="1551097"/>
              <a:ext cx="0" cy="38732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 name="Connecteur droit 23">
              <a:extLst>
                <a:ext uri="{FF2B5EF4-FFF2-40B4-BE49-F238E27FC236}">
                  <a16:creationId xmlns:a16="http://schemas.microsoft.com/office/drawing/2014/main" id="{C16CAEE9-C73F-0884-BB8E-68A603DB6BB3}"/>
                </a:ext>
              </a:extLst>
            </p:cNvPr>
            <p:cNvCxnSpPr/>
            <p:nvPr/>
          </p:nvCxnSpPr>
          <p:spPr>
            <a:xfrm>
              <a:off x="3016019" y="1927105"/>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5" name="Groupe 24">
              <a:extLst>
                <a:ext uri="{FF2B5EF4-FFF2-40B4-BE49-F238E27FC236}">
                  <a16:creationId xmlns:a16="http://schemas.microsoft.com/office/drawing/2014/main" id="{D2FBA243-3BC4-88E0-4329-0B277ADCAA47}"/>
                </a:ext>
              </a:extLst>
            </p:cNvPr>
            <p:cNvGrpSpPr/>
            <p:nvPr/>
          </p:nvGrpSpPr>
          <p:grpSpPr>
            <a:xfrm>
              <a:off x="1590026" y="1562407"/>
              <a:ext cx="719451" cy="0"/>
              <a:chOff x="1590026" y="1562407"/>
              <a:chExt cx="719451" cy="0"/>
            </a:xfrm>
          </p:grpSpPr>
          <p:cxnSp>
            <p:nvCxnSpPr>
              <p:cNvPr id="32" name="Connecteur droit 31">
                <a:extLst>
                  <a:ext uri="{FF2B5EF4-FFF2-40B4-BE49-F238E27FC236}">
                    <a16:creationId xmlns:a16="http://schemas.microsoft.com/office/drawing/2014/main" id="{5E4540E7-EB54-03CE-F237-03DB858CD75F}"/>
                  </a:ext>
                </a:extLst>
              </p:cNvPr>
              <p:cNvCxnSpPr>
                <a:cxnSpLocks/>
              </p:cNvCxnSpPr>
              <p:nvPr/>
            </p:nvCxnSpPr>
            <p:spPr>
              <a:xfrm>
                <a:off x="1590026"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3" name="Connecteur droit 32">
                <a:extLst>
                  <a:ext uri="{FF2B5EF4-FFF2-40B4-BE49-F238E27FC236}">
                    <a16:creationId xmlns:a16="http://schemas.microsoft.com/office/drawing/2014/main" id="{5B94BB84-C7A7-6182-EB71-480A2E679BEE}"/>
                  </a:ext>
                </a:extLst>
              </p:cNvPr>
              <p:cNvCxnSpPr>
                <a:cxnSpLocks/>
              </p:cNvCxnSpPr>
              <p:nvPr/>
            </p:nvCxnSpPr>
            <p:spPr>
              <a:xfrm>
                <a:off x="1737768"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4" name="Connecteur droit 33">
                <a:extLst>
                  <a:ext uri="{FF2B5EF4-FFF2-40B4-BE49-F238E27FC236}">
                    <a16:creationId xmlns:a16="http://schemas.microsoft.com/office/drawing/2014/main" id="{D97401AF-11F4-4778-F4E3-9F2904EF0EEE}"/>
                  </a:ext>
                </a:extLst>
              </p:cNvPr>
              <p:cNvCxnSpPr>
                <a:cxnSpLocks/>
              </p:cNvCxnSpPr>
              <p:nvPr/>
            </p:nvCxnSpPr>
            <p:spPr>
              <a:xfrm>
                <a:off x="1876059"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 name="Connecteur droit 34">
                <a:extLst>
                  <a:ext uri="{FF2B5EF4-FFF2-40B4-BE49-F238E27FC236}">
                    <a16:creationId xmlns:a16="http://schemas.microsoft.com/office/drawing/2014/main" id="{4938D596-1079-00DD-6983-DBA07EF49E44}"/>
                  </a:ext>
                </a:extLst>
              </p:cNvPr>
              <p:cNvCxnSpPr>
                <a:cxnSpLocks/>
              </p:cNvCxnSpPr>
              <p:nvPr/>
            </p:nvCxnSpPr>
            <p:spPr>
              <a:xfrm>
                <a:off x="2023801"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6" name="Connecteur droit 35">
                <a:extLst>
                  <a:ext uri="{FF2B5EF4-FFF2-40B4-BE49-F238E27FC236}">
                    <a16:creationId xmlns:a16="http://schemas.microsoft.com/office/drawing/2014/main" id="{17F63E30-302E-C6C4-E84D-C9AA2BEEA11A}"/>
                  </a:ext>
                </a:extLst>
              </p:cNvPr>
              <p:cNvCxnSpPr>
                <a:cxnSpLocks/>
              </p:cNvCxnSpPr>
              <p:nvPr/>
            </p:nvCxnSpPr>
            <p:spPr>
              <a:xfrm>
                <a:off x="2161735"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26" name="Groupe 25">
              <a:extLst>
                <a:ext uri="{FF2B5EF4-FFF2-40B4-BE49-F238E27FC236}">
                  <a16:creationId xmlns:a16="http://schemas.microsoft.com/office/drawing/2014/main" id="{59194EC1-8A48-2E66-A8CC-66F4E336601D}"/>
                </a:ext>
              </a:extLst>
            </p:cNvPr>
            <p:cNvGrpSpPr/>
            <p:nvPr/>
          </p:nvGrpSpPr>
          <p:grpSpPr>
            <a:xfrm>
              <a:off x="2296568" y="1562407"/>
              <a:ext cx="719451" cy="0"/>
              <a:chOff x="1590026" y="1562407"/>
              <a:chExt cx="719451" cy="0"/>
            </a:xfrm>
          </p:grpSpPr>
          <p:cxnSp>
            <p:nvCxnSpPr>
              <p:cNvPr id="27" name="Connecteur droit 26">
                <a:extLst>
                  <a:ext uri="{FF2B5EF4-FFF2-40B4-BE49-F238E27FC236}">
                    <a16:creationId xmlns:a16="http://schemas.microsoft.com/office/drawing/2014/main" id="{A9C96F03-459B-2B98-C720-DA069D06388E}"/>
                  </a:ext>
                </a:extLst>
              </p:cNvPr>
              <p:cNvCxnSpPr>
                <a:cxnSpLocks/>
              </p:cNvCxnSpPr>
              <p:nvPr/>
            </p:nvCxnSpPr>
            <p:spPr>
              <a:xfrm>
                <a:off x="1590026"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 name="Connecteur droit 27">
                <a:extLst>
                  <a:ext uri="{FF2B5EF4-FFF2-40B4-BE49-F238E27FC236}">
                    <a16:creationId xmlns:a16="http://schemas.microsoft.com/office/drawing/2014/main" id="{A9EFEE27-FAA5-C0FE-C857-589C078F0999}"/>
                  </a:ext>
                </a:extLst>
              </p:cNvPr>
              <p:cNvCxnSpPr>
                <a:cxnSpLocks/>
              </p:cNvCxnSpPr>
              <p:nvPr/>
            </p:nvCxnSpPr>
            <p:spPr>
              <a:xfrm>
                <a:off x="1737768"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9" name="Connecteur droit 28">
                <a:extLst>
                  <a:ext uri="{FF2B5EF4-FFF2-40B4-BE49-F238E27FC236}">
                    <a16:creationId xmlns:a16="http://schemas.microsoft.com/office/drawing/2014/main" id="{47F60078-ADFB-BD18-8FE6-3FCCB217AEB2}"/>
                  </a:ext>
                </a:extLst>
              </p:cNvPr>
              <p:cNvCxnSpPr>
                <a:cxnSpLocks/>
              </p:cNvCxnSpPr>
              <p:nvPr/>
            </p:nvCxnSpPr>
            <p:spPr>
              <a:xfrm>
                <a:off x="1876059"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0" name="Connecteur droit 29">
                <a:extLst>
                  <a:ext uri="{FF2B5EF4-FFF2-40B4-BE49-F238E27FC236}">
                    <a16:creationId xmlns:a16="http://schemas.microsoft.com/office/drawing/2014/main" id="{A4FB0AFC-F7D4-1831-E8D8-0C52BFE3FB83}"/>
                  </a:ext>
                </a:extLst>
              </p:cNvPr>
              <p:cNvCxnSpPr>
                <a:cxnSpLocks/>
              </p:cNvCxnSpPr>
              <p:nvPr/>
            </p:nvCxnSpPr>
            <p:spPr>
              <a:xfrm>
                <a:off x="2023801"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1" name="Connecteur droit 30">
                <a:extLst>
                  <a:ext uri="{FF2B5EF4-FFF2-40B4-BE49-F238E27FC236}">
                    <a16:creationId xmlns:a16="http://schemas.microsoft.com/office/drawing/2014/main" id="{133BB402-54B5-6695-144B-62837FEC0BC2}"/>
                  </a:ext>
                </a:extLst>
              </p:cNvPr>
              <p:cNvCxnSpPr>
                <a:cxnSpLocks/>
              </p:cNvCxnSpPr>
              <p:nvPr/>
            </p:nvCxnSpPr>
            <p:spPr>
              <a:xfrm>
                <a:off x="2161735"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grpSp>
        <p:nvGrpSpPr>
          <p:cNvPr id="71" name="Groupe 70">
            <a:extLst>
              <a:ext uri="{FF2B5EF4-FFF2-40B4-BE49-F238E27FC236}">
                <a16:creationId xmlns:a16="http://schemas.microsoft.com/office/drawing/2014/main" id="{2BF4F94C-027C-168F-FF5A-D7D0DF708E2A}"/>
              </a:ext>
            </a:extLst>
          </p:cNvPr>
          <p:cNvGrpSpPr/>
          <p:nvPr/>
        </p:nvGrpSpPr>
        <p:grpSpPr>
          <a:xfrm>
            <a:off x="7715610" y="2479528"/>
            <a:ext cx="1357798" cy="351236"/>
            <a:chOff x="1442284" y="1551097"/>
            <a:chExt cx="1721477" cy="387322"/>
          </a:xfrm>
        </p:grpSpPr>
        <p:cxnSp>
          <p:nvCxnSpPr>
            <p:cNvPr id="72" name="Connecteur droit 71">
              <a:extLst>
                <a:ext uri="{FF2B5EF4-FFF2-40B4-BE49-F238E27FC236}">
                  <a16:creationId xmlns:a16="http://schemas.microsoft.com/office/drawing/2014/main" id="{37D3B6FE-F645-2584-8F8A-78474CBA775E}"/>
                </a:ext>
              </a:extLst>
            </p:cNvPr>
            <p:cNvCxnSpPr/>
            <p:nvPr/>
          </p:nvCxnSpPr>
          <p:spPr>
            <a:xfrm>
              <a:off x="1442284" y="1926440"/>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3" name="Connecteur droit 72">
              <a:extLst>
                <a:ext uri="{FF2B5EF4-FFF2-40B4-BE49-F238E27FC236}">
                  <a16:creationId xmlns:a16="http://schemas.microsoft.com/office/drawing/2014/main" id="{94989795-4B37-A3D8-4DEE-5B161B6B9D86}"/>
                </a:ext>
              </a:extLst>
            </p:cNvPr>
            <p:cNvCxnSpPr>
              <a:cxnSpLocks/>
            </p:cNvCxnSpPr>
            <p:nvPr/>
          </p:nvCxnSpPr>
          <p:spPr>
            <a:xfrm flipV="1">
              <a:off x="1590026" y="1551097"/>
              <a:ext cx="0" cy="38732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4" name="Connecteur droit 73">
              <a:extLst>
                <a:ext uri="{FF2B5EF4-FFF2-40B4-BE49-F238E27FC236}">
                  <a16:creationId xmlns:a16="http://schemas.microsoft.com/office/drawing/2014/main" id="{D200F261-6F1E-869A-E60F-BDA64FEFE02E}"/>
                </a:ext>
              </a:extLst>
            </p:cNvPr>
            <p:cNvCxnSpPr>
              <a:cxnSpLocks/>
            </p:cNvCxnSpPr>
            <p:nvPr/>
          </p:nvCxnSpPr>
          <p:spPr>
            <a:xfrm flipV="1">
              <a:off x="3016019" y="1551097"/>
              <a:ext cx="0" cy="38732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5" name="Connecteur droit 74">
              <a:extLst>
                <a:ext uri="{FF2B5EF4-FFF2-40B4-BE49-F238E27FC236}">
                  <a16:creationId xmlns:a16="http://schemas.microsoft.com/office/drawing/2014/main" id="{B9ECBB86-58C2-C054-5B14-C9A5B27C0EFE}"/>
                </a:ext>
              </a:extLst>
            </p:cNvPr>
            <p:cNvCxnSpPr/>
            <p:nvPr/>
          </p:nvCxnSpPr>
          <p:spPr>
            <a:xfrm>
              <a:off x="3016019" y="1927105"/>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76" name="Groupe 75">
              <a:extLst>
                <a:ext uri="{FF2B5EF4-FFF2-40B4-BE49-F238E27FC236}">
                  <a16:creationId xmlns:a16="http://schemas.microsoft.com/office/drawing/2014/main" id="{D1814DDF-5300-CA03-8B97-CF7F10B18DC0}"/>
                </a:ext>
              </a:extLst>
            </p:cNvPr>
            <p:cNvGrpSpPr/>
            <p:nvPr/>
          </p:nvGrpSpPr>
          <p:grpSpPr>
            <a:xfrm>
              <a:off x="1590026" y="1562407"/>
              <a:ext cx="719451" cy="0"/>
              <a:chOff x="1590026" y="1562407"/>
              <a:chExt cx="719451" cy="0"/>
            </a:xfrm>
          </p:grpSpPr>
          <p:cxnSp>
            <p:nvCxnSpPr>
              <p:cNvPr id="83" name="Connecteur droit 82">
                <a:extLst>
                  <a:ext uri="{FF2B5EF4-FFF2-40B4-BE49-F238E27FC236}">
                    <a16:creationId xmlns:a16="http://schemas.microsoft.com/office/drawing/2014/main" id="{0B934268-D95C-6B95-2203-51EC647E9B0B}"/>
                  </a:ext>
                </a:extLst>
              </p:cNvPr>
              <p:cNvCxnSpPr>
                <a:cxnSpLocks/>
              </p:cNvCxnSpPr>
              <p:nvPr/>
            </p:nvCxnSpPr>
            <p:spPr>
              <a:xfrm>
                <a:off x="1590026"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4" name="Connecteur droit 83">
                <a:extLst>
                  <a:ext uri="{FF2B5EF4-FFF2-40B4-BE49-F238E27FC236}">
                    <a16:creationId xmlns:a16="http://schemas.microsoft.com/office/drawing/2014/main" id="{8DF7DD7B-0DA6-EFBA-80FC-95DD01A64D61}"/>
                  </a:ext>
                </a:extLst>
              </p:cNvPr>
              <p:cNvCxnSpPr>
                <a:cxnSpLocks/>
              </p:cNvCxnSpPr>
              <p:nvPr/>
            </p:nvCxnSpPr>
            <p:spPr>
              <a:xfrm>
                <a:off x="1737768"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5" name="Connecteur droit 84">
                <a:extLst>
                  <a:ext uri="{FF2B5EF4-FFF2-40B4-BE49-F238E27FC236}">
                    <a16:creationId xmlns:a16="http://schemas.microsoft.com/office/drawing/2014/main" id="{F4902B9D-C5F2-B48A-2556-00D4EE481300}"/>
                  </a:ext>
                </a:extLst>
              </p:cNvPr>
              <p:cNvCxnSpPr>
                <a:cxnSpLocks/>
              </p:cNvCxnSpPr>
              <p:nvPr/>
            </p:nvCxnSpPr>
            <p:spPr>
              <a:xfrm>
                <a:off x="1876059"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6" name="Connecteur droit 85">
                <a:extLst>
                  <a:ext uri="{FF2B5EF4-FFF2-40B4-BE49-F238E27FC236}">
                    <a16:creationId xmlns:a16="http://schemas.microsoft.com/office/drawing/2014/main" id="{47215420-0A36-70D6-38D6-365A37810F51}"/>
                  </a:ext>
                </a:extLst>
              </p:cNvPr>
              <p:cNvCxnSpPr>
                <a:cxnSpLocks/>
              </p:cNvCxnSpPr>
              <p:nvPr/>
            </p:nvCxnSpPr>
            <p:spPr>
              <a:xfrm>
                <a:off x="2023801"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7" name="Connecteur droit 86">
                <a:extLst>
                  <a:ext uri="{FF2B5EF4-FFF2-40B4-BE49-F238E27FC236}">
                    <a16:creationId xmlns:a16="http://schemas.microsoft.com/office/drawing/2014/main" id="{4EA55744-55B0-166A-AE83-89C558F3D313}"/>
                  </a:ext>
                </a:extLst>
              </p:cNvPr>
              <p:cNvCxnSpPr>
                <a:cxnSpLocks/>
              </p:cNvCxnSpPr>
              <p:nvPr/>
            </p:nvCxnSpPr>
            <p:spPr>
              <a:xfrm>
                <a:off x="2161735"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77" name="Groupe 76">
              <a:extLst>
                <a:ext uri="{FF2B5EF4-FFF2-40B4-BE49-F238E27FC236}">
                  <a16:creationId xmlns:a16="http://schemas.microsoft.com/office/drawing/2014/main" id="{D33A6FB1-1FF4-9E8A-3818-6D7D0FE8CAA8}"/>
                </a:ext>
              </a:extLst>
            </p:cNvPr>
            <p:cNvGrpSpPr/>
            <p:nvPr/>
          </p:nvGrpSpPr>
          <p:grpSpPr>
            <a:xfrm>
              <a:off x="2296568" y="1562407"/>
              <a:ext cx="719451" cy="0"/>
              <a:chOff x="1590026" y="1562407"/>
              <a:chExt cx="719451" cy="0"/>
            </a:xfrm>
          </p:grpSpPr>
          <p:cxnSp>
            <p:nvCxnSpPr>
              <p:cNvPr id="78" name="Connecteur droit 77">
                <a:extLst>
                  <a:ext uri="{FF2B5EF4-FFF2-40B4-BE49-F238E27FC236}">
                    <a16:creationId xmlns:a16="http://schemas.microsoft.com/office/drawing/2014/main" id="{E37AB17B-7F4A-47B9-5911-B54E267C861F}"/>
                  </a:ext>
                </a:extLst>
              </p:cNvPr>
              <p:cNvCxnSpPr>
                <a:cxnSpLocks/>
              </p:cNvCxnSpPr>
              <p:nvPr/>
            </p:nvCxnSpPr>
            <p:spPr>
              <a:xfrm>
                <a:off x="1590026"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9" name="Connecteur droit 78">
                <a:extLst>
                  <a:ext uri="{FF2B5EF4-FFF2-40B4-BE49-F238E27FC236}">
                    <a16:creationId xmlns:a16="http://schemas.microsoft.com/office/drawing/2014/main" id="{8E6D9452-D0D5-DFDC-E41E-795058AC05E9}"/>
                  </a:ext>
                </a:extLst>
              </p:cNvPr>
              <p:cNvCxnSpPr>
                <a:cxnSpLocks/>
              </p:cNvCxnSpPr>
              <p:nvPr/>
            </p:nvCxnSpPr>
            <p:spPr>
              <a:xfrm>
                <a:off x="1737768"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0" name="Connecteur droit 79">
                <a:extLst>
                  <a:ext uri="{FF2B5EF4-FFF2-40B4-BE49-F238E27FC236}">
                    <a16:creationId xmlns:a16="http://schemas.microsoft.com/office/drawing/2014/main" id="{5FA162F0-51F9-E6A4-9EF7-AFD377D4545A}"/>
                  </a:ext>
                </a:extLst>
              </p:cNvPr>
              <p:cNvCxnSpPr>
                <a:cxnSpLocks/>
              </p:cNvCxnSpPr>
              <p:nvPr/>
            </p:nvCxnSpPr>
            <p:spPr>
              <a:xfrm>
                <a:off x="1876059"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1" name="Connecteur droit 80">
                <a:extLst>
                  <a:ext uri="{FF2B5EF4-FFF2-40B4-BE49-F238E27FC236}">
                    <a16:creationId xmlns:a16="http://schemas.microsoft.com/office/drawing/2014/main" id="{2836CC88-C523-DEE1-6769-D13B50A244F2}"/>
                  </a:ext>
                </a:extLst>
              </p:cNvPr>
              <p:cNvCxnSpPr>
                <a:cxnSpLocks/>
              </p:cNvCxnSpPr>
              <p:nvPr/>
            </p:nvCxnSpPr>
            <p:spPr>
              <a:xfrm>
                <a:off x="2023801"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2" name="Connecteur droit 81">
                <a:extLst>
                  <a:ext uri="{FF2B5EF4-FFF2-40B4-BE49-F238E27FC236}">
                    <a16:creationId xmlns:a16="http://schemas.microsoft.com/office/drawing/2014/main" id="{DC3C7125-0139-4257-D841-9614562788DF}"/>
                  </a:ext>
                </a:extLst>
              </p:cNvPr>
              <p:cNvCxnSpPr>
                <a:cxnSpLocks/>
              </p:cNvCxnSpPr>
              <p:nvPr/>
            </p:nvCxnSpPr>
            <p:spPr>
              <a:xfrm>
                <a:off x="2161735"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grpSp>
        <p:nvGrpSpPr>
          <p:cNvPr id="88" name="Groupe 87">
            <a:extLst>
              <a:ext uri="{FF2B5EF4-FFF2-40B4-BE49-F238E27FC236}">
                <a16:creationId xmlns:a16="http://schemas.microsoft.com/office/drawing/2014/main" id="{872F8FDB-E6A5-7949-D865-91C586C484BB}"/>
              </a:ext>
            </a:extLst>
          </p:cNvPr>
          <p:cNvGrpSpPr/>
          <p:nvPr/>
        </p:nvGrpSpPr>
        <p:grpSpPr>
          <a:xfrm>
            <a:off x="7711232" y="3564653"/>
            <a:ext cx="1357798" cy="351236"/>
            <a:chOff x="1442284" y="1551097"/>
            <a:chExt cx="1721477" cy="387322"/>
          </a:xfrm>
        </p:grpSpPr>
        <p:cxnSp>
          <p:nvCxnSpPr>
            <p:cNvPr id="89" name="Connecteur droit 88">
              <a:extLst>
                <a:ext uri="{FF2B5EF4-FFF2-40B4-BE49-F238E27FC236}">
                  <a16:creationId xmlns:a16="http://schemas.microsoft.com/office/drawing/2014/main" id="{218CA222-513C-8F7A-C0F2-6C147C0141E8}"/>
                </a:ext>
              </a:extLst>
            </p:cNvPr>
            <p:cNvCxnSpPr/>
            <p:nvPr/>
          </p:nvCxnSpPr>
          <p:spPr>
            <a:xfrm>
              <a:off x="1442284" y="1926440"/>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0" name="Connecteur droit 89">
              <a:extLst>
                <a:ext uri="{FF2B5EF4-FFF2-40B4-BE49-F238E27FC236}">
                  <a16:creationId xmlns:a16="http://schemas.microsoft.com/office/drawing/2014/main" id="{BEC1EBFC-F0DE-C881-F5A0-BF7CB93D7A03}"/>
                </a:ext>
              </a:extLst>
            </p:cNvPr>
            <p:cNvCxnSpPr>
              <a:cxnSpLocks/>
            </p:cNvCxnSpPr>
            <p:nvPr/>
          </p:nvCxnSpPr>
          <p:spPr>
            <a:xfrm flipV="1">
              <a:off x="1590026" y="1551097"/>
              <a:ext cx="0" cy="38732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1" name="Connecteur droit 90">
              <a:extLst>
                <a:ext uri="{FF2B5EF4-FFF2-40B4-BE49-F238E27FC236}">
                  <a16:creationId xmlns:a16="http://schemas.microsoft.com/office/drawing/2014/main" id="{001637F3-0163-15C6-AD7A-DE0F0E22E267}"/>
                </a:ext>
              </a:extLst>
            </p:cNvPr>
            <p:cNvCxnSpPr>
              <a:cxnSpLocks/>
            </p:cNvCxnSpPr>
            <p:nvPr/>
          </p:nvCxnSpPr>
          <p:spPr>
            <a:xfrm flipV="1">
              <a:off x="3016019" y="1551097"/>
              <a:ext cx="0" cy="38732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2" name="Connecteur droit 91">
              <a:extLst>
                <a:ext uri="{FF2B5EF4-FFF2-40B4-BE49-F238E27FC236}">
                  <a16:creationId xmlns:a16="http://schemas.microsoft.com/office/drawing/2014/main" id="{89577BC6-2B1F-D893-5517-A6859CEF3782}"/>
                </a:ext>
              </a:extLst>
            </p:cNvPr>
            <p:cNvCxnSpPr/>
            <p:nvPr/>
          </p:nvCxnSpPr>
          <p:spPr>
            <a:xfrm>
              <a:off x="3016019" y="1927105"/>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93" name="Groupe 92">
              <a:extLst>
                <a:ext uri="{FF2B5EF4-FFF2-40B4-BE49-F238E27FC236}">
                  <a16:creationId xmlns:a16="http://schemas.microsoft.com/office/drawing/2014/main" id="{EC86C323-1E05-DF9B-3067-0BEAE2715BD8}"/>
                </a:ext>
              </a:extLst>
            </p:cNvPr>
            <p:cNvGrpSpPr/>
            <p:nvPr/>
          </p:nvGrpSpPr>
          <p:grpSpPr>
            <a:xfrm>
              <a:off x="1590026" y="1562407"/>
              <a:ext cx="719451" cy="0"/>
              <a:chOff x="1590026" y="1562407"/>
              <a:chExt cx="719451" cy="0"/>
            </a:xfrm>
          </p:grpSpPr>
          <p:cxnSp>
            <p:nvCxnSpPr>
              <p:cNvPr id="100" name="Connecteur droit 99">
                <a:extLst>
                  <a:ext uri="{FF2B5EF4-FFF2-40B4-BE49-F238E27FC236}">
                    <a16:creationId xmlns:a16="http://schemas.microsoft.com/office/drawing/2014/main" id="{1CBCA761-27B8-00F8-9CE5-08A230B61AF7}"/>
                  </a:ext>
                </a:extLst>
              </p:cNvPr>
              <p:cNvCxnSpPr>
                <a:cxnSpLocks/>
              </p:cNvCxnSpPr>
              <p:nvPr/>
            </p:nvCxnSpPr>
            <p:spPr>
              <a:xfrm>
                <a:off x="1590026"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1" name="Connecteur droit 100">
                <a:extLst>
                  <a:ext uri="{FF2B5EF4-FFF2-40B4-BE49-F238E27FC236}">
                    <a16:creationId xmlns:a16="http://schemas.microsoft.com/office/drawing/2014/main" id="{CE9789AB-B6D2-2DE8-01A7-AFE1389227A5}"/>
                  </a:ext>
                </a:extLst>
              </p:cNvPr>
              <p:cNvCxnSpPr>
                <a:cxnSpLocks/>
              </p:cNvCxnSpPr>
              <p:nvPr/>
            </p:nvCxnSpPr>
            <p:spPr>
              <a:xfrm>
                <a:off x="1737768"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2" name="Connecteur droit 101">
                <a:extLst>
                  <a:ext uri="{FF2B5EF4-FFF2-40B4-BE49-F238E27FC236}">
                    <a16:creationId xmlns:a16="http://schemas.microsoft.com/office/drawing/2014/main" id="{9841F3AE-61C8-08BD-4B4E-7B665ED5B72C}"/>
                  </a:ext>
                </a:extLst>
              </p:cNvPr>
              <p:cNvCxnSpPr>
                <a:cxnSpLocks/>
              </p:cNvCxnSpPr>
              <p:nvPr/>
            </p:nvCxnSpPr>
            <p:spPr>
              <a:xfrm>
                <a:off x="1876059"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3" name="Connecteur droit 102">
                <a:extLst>
                  <a:ext uri="{FF2B5EF4-FFF2-40B4-BE49-F238E27FC236}">
                    <a16:creationId xmlns:a16="http://schemas.microsoft.com/office/drawing/2014/main" id="{CBCBA58E-2C9C-CDD4-281D-55ED18FC5377}"/>
                  </a:ext>
                </a:extLst>
              </p:cNvPr>
              <p:cNvCxnSpPr>
                <a:cxnSpLocks/>
              </p:cNvCxnSpPr>
              <p:nvPr/>
            </p:nvCxnSpPr>
            <p:spPr>
              <a:xfrm>
                <a:off x="2023801"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4" name="Connecteur droit 103">
                <a:extLst>
                  <a:ext uri="{FF2B5EF4-FFF2-40B4-BE49-F238E27FC236}">
                    <a16:creationId xmlns:a16="http://schemas.microsoft.com/office/drawing/2014/main" id="{76AB2605-CB63-F1DD-DE28-84FD674693EA}"/>
                  </a:ext>
                </a:extLst>
              </p:cNvPr>
              <p:cNvCxnSpPr>
                <a:cxnSpLocks/>
              </p:cNvCxnSpPr>
              <p:nvPr/>
            </p:nvCxnSpPr>
            <p:spPr>
              <a:xfrm>
                <a:off x="2161735"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94" name="Groupe 93">
              <a:extLst>
                <a:ext uri="{FF2B5EF4-FFF2-40B4-BE49-F238E27FC236}">
                  <a16:creationId xmlns:a16="http://schemas.microsoft.com/office/drawing/2014/main" id="{58A96950-3F78-D573-1C8C-AEF694ECB831}"/>
                </a:ext>
              </a:extLst>
            </p:cNvPr>
            <p:cNvGrpSpPr/>
            <p:nvPr/>
          </p:nvGrpSpPr>
          <p:grpSpPr>
            <a:xfrm>
              <a:off x="2296568" y="1562407"/>
              <a:ext cx="719451" cy="0"/>
              <a:chOff x="1590026" y="1562407"/>
              <a:chExt cx="719451" cy="0"/>
            </a:xfrm>
          </p:grpSpPr>
          <p:cxnSp>
            <p:nvCxnSpPr>
              <p:cNvPr id="95" name="Connecteur droit 94">
                <a:extLst>
                  <a:ext uri="{FF2B5EF4-FFF2-40B4-BE49-F238E27FC236}">
                    <a16:creationId xmlns:a16="http://schemas.microsoft.com/office/drawing/2014/main" id="{17F48B1E-8C5D-270C-281B-89413BBAE583}"/>
                  </a:ext>
                </a:extLst>
              </p:cNvPr>
              <p:cNvCxnSpPr>
                <a:cxnSpLocks/>
              </p:cNvCxnSpPr>
              <p:nvPr/>
            </p:nvCxnSpPr>
            <p:spPr>
              <a:xfrm>
                <a:off x="1590026"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6" name="Connecteur droit 95">
                <a:extLst>
                  <a:ext uri="{FF2B5EF4-FFF2-40B4-BE49-F238E27FC236}">
                    <a16:creationId xmlns:a16="http://schemas.microsoft.com/office/drawing/2014/main" id="{5F47FDD0-CDA3-F7E4-9B81-7B4DEF97FE41}"/>
                  </a:ext>
                </a:extLst>
              </p:cNvPr>
              <p:cNvCxnSpPr>
                <a:cxnSpLocks/>
              </p:cNvCxnSpPr>
              <p:nvPr/>
            </p:nvCxnSpPr>
            <p:spPr>
              <a:xfrm>
                <a:off x="1737768"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7" name="Connecteur droit 96">
                <a:extLst>
                  <a:ext uri="{FF2B5EF4-FFF2-40B4-BE49-F238E27FC236}">
                    <a16:creationId xmlns:a16="http://schemas.microsoft.com/office/drawing/2014/main" id="{C432EEA2-0C0E-901F-E20E-9E5B77CC3CF7}"/>
                  </a:ext>
                </a:extLst>
              </p:cNvPr>
              <p:cNvCxnSpPr>
                <a:cxnSpLocks/>
              </p:cNvCxnSpPr>
              <p:nvPr/>
            </p:nvCxnSpPr>
            <p:spPr>
              <a:xfrm>
                <a:off x="1876059"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8" name="Connecteur droit 97">
                <a:extLst>
                  <a:ext uri="{FF2B5EF4-FFF2-40B4-BE49-F238E27FC236}">
                    <a16:creationId xmlns:a16="http://schemas.microsoft.com/office/drawing/2014/main" id="{A0EED871-B597-52C1-AC6C-7760DB18035F}"/>
                  </a:ext>
                </a:extLst>
              </p:cNvPr>
              <p:cNvCxnSpPr>
                <a:cxnSpLocks/>
              </p:cNvCxnSpPr>
              <p:nvPr/>
            </p:nvCxnSpPr>
            <p:spPr>
              <a:xfrm>
                <a:off x="2023801"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9" name="Connecteur droit 98">
                <a:extLst>
                  <a:ext uri="{FF2B5EF4-FFF2-40B4-BE49-F238E27FC236}">
                    <a16:creationId xmlns:a16="http://schemas.microsoft.com/office/drawing/2014/main" id="{B14DED4D-36BF-8652-83C8-AAE00246E674}"/>
                  </a:ext>
                </a:extLst>
              </p:cNvPr>
              <p:cNvCxnSpPr>
                <a:cxnSpLocks/>
              </p:cNvCxnSpPr>
              <p:nvPr/>
            </p:nvCxnSpPr>
            <p:spPr>
              <a:xfrm>
                <a:off x="2161735" y="1562407"/>
                <a:ext cx="147742"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pSp>
      </p:grpSp>
      <p:pic>
        <p:nvPicPr>
          <p:cNvPr id="105" name="Image 104">
            <a:extLst>
              <a:ext uri="{FF2B5EF4-FFF2-40B4-BE49-F238E27FC236}">
                <a16:creationId xmlns:a16="http://schemas.microsoft.com/office/drawing/2014/main" id="{F2E8B3A3-3B1E-045D-039D-6D6B090430D4}"/>
              </a:ext>
            </a:extLst>
          </p:cNvPr>
          <p:cNvPicPr>
            <a:picLocks noChangeAspect="1"/>
          </p:cNvPicPr>
          <p:nvPr/>
        </p:nvPicPr>
        <p:blipFill>
          <a:blip r:embed="rId4"/>
          <a:stretch>
            <a:fillRect/>
          </a:stretch>
        </p:blipFill>
        <p:spPr>
          <a:xfrm>
            <a:off x="160677" y="4592725"/>
            <a:ext cx="4256395" cy="2005154"/>
          </a:xfrm>
          <a:prstGeom prst="rect">
            <a:avLst/>
          </a:prstGeom>
        </p:spPr>
      </p:pic>
    </p:spTree>
    <p:extLst>
      <p:ext uri="{BB962C8B-B14F-4D97-AF65-F5344CB8AC3E}">
        <p14:creationId xmlns:p14="http://schemas.microsoft.com/office/powerpoint/2010/main" val="9673402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9">
            <a:extLst>
              <a:ext uri="{FF2B5EF4-FFF2-40B4-BE49-F238E27FC236}">
                <a16:creationId xmlns:a16="http://schemas.microsoft.com/office/drawing/2014/main" id="{8BCE0780-FEAF-38C9-7714-F0321B37E9A5}"/>
              </a:ext>
            </a:extLst>
          </p:cNvPr>
          <p:cNvSpPr txBox="1"/>
          <p:nvPr/>
        </p:nvSpPr>
        <p:spPr>
          <a:xfrm>
            <a:off x="2834507" y="1262698"/>
            <a:ext cx="11908929" cy="1293111"/>
          </a:xfrm>
          <a:prstGeom prst="rect">
            <a:avLst/>
          </a:prstGeom>
        </p:spPr>
        <p:txBody>
          <a:bodyPr lIns="0" tIns="0" rIns="0" bIns="0" rtlCol="0" anchor="t">
            <a:spAutoFit/>
          </a:bodyPr>
          <a:lstStyle/>
          <a:p>
            <a:pPr algn="ctr">
              <a:lnSpc>
                <a:spcPts val="12599"/>
              </a:lnSpc>
            </a:pPr>
            <a:endParaRPr lang="fr-FR" sz="2400"/>
          </a:p>
        </p:txBody>
      </p:sp>
      <p:sp>
        <p:nvSpPr>
          <p:cNvPr id="3" name="TextBox 7">
            <a:extLst>
              <a:ext uri="{FF2B5EF4-FFF2-40B4-BE49-F238E27FC236}">
                <a16:creationId xmlns:a16="http://schemas.microsoft.com/office/drawing/2014/main" id="{30DC905E-EF8E-3C4C-6DD0-DC07B493A82A}"/>
              </a:ext>
            </a:extLst>
          </p:cNvPr>
          <p:cNvSpPr txBox="1"/>
          <p:nvPr/>
        </p:nvSpPr>
        <p:spPr>
          <a:xfrm>
            <a:off x="0" y="319788"/>
            <a:ext cx="9074121" cy="492443"/>
          </a:xfrm>
          <a:prstGeom prst="rect">
            <a:avLst/>
          </a:prstGeom>
        </p:spPr>
        <p:txBody>
          <a:bodyPr wrap="square" lIns="0" tIns="0" rIns="0" bIns="0" rtlCol="0" anchor="t">
            <a:spAutoFit/>
          </a:bodyPr>
          <a:lstStyle/>
          <a:p>
            <a:pPr algn="ctr"/>
            <a:r>
              <a:rPr lang="fr-FR" sz="3200" dirty="0">
                <a:solidFill>
                  <a:srgbClr val="3333CC"/>
                </a:solidFill>
                <a:latin typeface="ComicSansMS" panose="030F0702030302020204" pitchFamily="66" charset="0"/>
              </a:rPr>
              <a:t>3. Courbes stimulus-réponse</a:t>
            </a:r>
          </a:p>
        </p:txBody>
      </p:sp>
      <p:grpSp>
        <p:nvGrpSpPr>
          <p:cNvPr id="38" name="Groupe 37">
            <a:extLst>
              <a:ext uri="{FF2B5EF4-FFF2-40B4-BE49-F238E27FC236}">
                <a16:creationId xmlns:a16="http://schemas.microsoft.com/office/drawing/2014/main" id="{3F8ED935-AA56-4EA9-CF4E-016F31AF205D}"/>
              </a:ext>
            </a:extLst>
          </p:cNvPr>
          <p:cNvGrpSpPr/>
          <p:nvPr/>
        </p:nvGrpSpPr>
        <p:grpSpPr>
          <a:xfrm>
            <a:off x="75162" y="1091023"/>
            <a:ext cx="4184320" cy="2352971"/>
            <a:chOff x="121462" y="841642"/>
            <a:chExt cx="4245884" cy="2587358"/>
          </a:xfrm>
        </p:grpSpPr>
        <p:pic>
          <p:nvPicPr>
            <p:cNvPr id="8" name="Image 7">
              <a:extLst>
                <a:ext uri="{FF2B5EF4-FFF2-40B4-BE49-F238E27FC236}">
                  <a16:creationId xmlns:a16="http://schemas.microsoft.com/office/drawing/2014/main" id="{FA2B372D-2EB3-52FE-43E8-AAF771FBC4A4}"/>
                </a:ext>
              </a:extLst>
            </p:cNvPr>
            <p:cNvPicPr>
              <a:picLocks noChangeAspect="1"/>
            </p:cNvPicPr>
            <p:nvPr/>
          </p:nvPicPr>
          <p:blipFill>
            <a:blip r:embed="rId2"/>
            <a:stretch>
              <a:fillRect/>
            </a:stretch>
          </p:blipFill>
          <p:spPr>
            <a:xfrm>
              <a:off x="121462" y="841642"/>
              <a:ext cx="4245884" cy="2587358"/>
            </a:xfrm>
            <a:prstGeom prst="rect">
              <a:avLst/>
            </a:prstGeom>
          </p:spPr>
        </p:pic>
        <p:sp>
          <p:nvSpPr>
            <p:cNvPr id="9" name="ZoneTexte 8">
              <a:extLst>
                <a:ext uri="{FF2B5EF4-FFF2-40B4-BE49-F238E27FC236}">
                  <a16:creationId xmlns:a16="http://schemas.microsoft.com/office/drawing/2014/main" id="{D8A2B5BF-1B9E-51B1-03CC-549FFC93CF3B}"/>
                </a:ext>
              </a:extLst>
            </p:cNvPr>
            <p:cNvSpPr txBox="1"/>
            <p:nvPr/>
          </p:nvSpPr>
          <p:spPr>
            <a:xfrm>
              <a:off x="804742" y="3092076"/>
              <a:ext cx="633507" cy="276999"/>
            </a:xfrm>
            <a:prstGeom prst="rect">
              <a:avLst/>
            </a:prstGeom>
            <a:solidFill>
              <a:schemeClr val="bg1"/>
            </a:solidFill>
          </p:spPr>
          <p:txBody>
            <a:bodyPr wrap="square" rtlCol="0">
              <a:spAutoFit/>
            </a:bodyPr>
            <a:lstStyle/>
            <a:p>
              <a:r>
                <a:rPr lang="fr-FR" sz="1200" dirty="0"/>
                <a:t>CNRF</a:t>
              </a:r>
            </a:p>
          </p:txBody>
        </p:sp>
        <p:sp>
          <p:nvSpPr>
            <p:cNvPr id="11" name="ZoneTexte 10">
              <a:extLst>
                <a:ext uri="{FF2B5EF4-FFF2-40B4-BE49-F238E27FC236}">
                  <a16:creationId xmlns:a16="http://schemas.microsoft.com/office/drawing/2014/main" id="{2EFCF658-8F05-2868-EF91-9E21C30EE191}"/>
                </a:ext>
              </a:extLst>
            </p:cNvPr>
            <p:cNvSpPr txBox="1"/>
            <p:nvPr/>
          </p:nvSpPr>
          <p:spPr>
            <a:xfrm>
              <a:off x="1660501" y="3091736"/>
              <a:ext cx="773260" cy="286100"/>
            </a:xfrm>
            <a:prstGeom prst="rect">
              <a:avLst/>
            </a:prstGeom>
            <a:solidFill>
              <a:schemeClr val="bg1"/>
            </a:solidFill>
          </p:spPr>
          <p:txBody>
            <a:bodyPr wrap="square" rtlCol="0">
              <a:spAutoFit/>
            </a:bodyPr>
            <a:lstStyle/>
            <a:p>
              <a:r>
                <a:rPr lang="fr-FR" sz="1200" dirty="0"/>
                <a:t>Liège</a:t>
              </a:r>
            </a:p>
          </p:txBody>
        </p:sp>
        <p:sp>
          <p:nvSpPr>
            <p:cNvPr id="14" name="ZoneTexte 13">
              <a:extLst>
                <a:ext uri="{FF2B5EF4-FFF2-40B4-BE49-F238E27FC236}">
                  <a16:creationId xmlns:a16="http://schemas.microsoft.com/office/drawing/2014/main" id="{C002D2BB-0EA3-5610-DCE5-97D25A11D967}"/>
                </a:ext>
              </a:extLst>
            </p:cNvPr>
            <p:cNvSpPr txBox="1"/>
            <p:nvPr/>
          </p:nvSpPr>
          <p:spPr>
            <a:xfrm>
              <a:off x="2433761" y="3102176"/>
              <a:ext cx="801492" cy="276999"/>
            </a:xfrm>
            <a:prstGeom prst="rect">
              <a:avLst/>
            </a:prstGeom>
            <a:solidFill>
              <a:schemeClr val="bg1"/>
            </a:solidFill>
          </p:spPr>
          <p:txBody>
            <a:bodyPr wrap="square" rtlCol="0">
              <a:spAutoFit/>
            </a:bodyPr>
            <a:lstStyle/>
            <a:p>
              <a:r>
                <a:rPr lang="fr-FR" sz="1200" dirty="0"/>
                <a:t>Marseille</a:t>
              </a:r>
            </a:p>
          </p:txBody>
        </p:sp>
        <p:sp>
          <p:nvSpPr>
            <p:cNvPr id="37" name="ZoneTexte 36">
              <a:extLst>
                <a:ext uri="{FF2B5EF4-FFF2-40B4-BE49-F238E27FC236}">
                  <a16:creationId xmlns:a16="http://schemas.microsoft.com/office/drawing/2014/main" id="{D9707C60-6F05-F44D-A0C1-4B414CE0565B}"/>
                </a:ext>
              </a:extLst>
            </p:cNvPr>
            <p:cNvSpPr txBox="1"/>
            <p:nvPr/>
          </p:nvSpPr>
          <p:spPr>
            <a:xfrm>
              <a:off x="3470245" y="3100837"/>
              <a:ext cx="476990" cy="276999"/>
            </a:xfrm>
            <a:prstGeom prst="rect">
              <a:avLst/>
            </a:prstGeom>
            <a:solidFill>
              <a:schemeClr val="bg1"/>
            </a:solidFill>
          </p:spPr>
          <p:txBody>
            <a:bodyPr wrap="square" rtlCol="0">
              <a:spAutoFit/>
            </a:bodyPr>
            <a:lstStyle/>
            <a:p>
              <a:r>
                <a:rPr lang="fr-FR" sz="1200" dirty="0"/>
                <a:t>Nice</a:t>
              </a:r>
            </a:p>
          </p:txBody>
        </p:sp>
      </p:grpSp>
      <p:pic>
        <p:nvPicPr>
          <p:cNvPr id="39" name="Image 38">
            <a:extLst>
              <a:ext uri="{FF2B5EF4-FFF2-40B4-BE49-F238E27FC236}">
                <a16:creationId xmlns:a16="http://schemas.microsoft.com/office/drawing/2014/main" id="{0339D846-47EB-C25F-B476-1A087B9F6120}"/>
              </a:ext>
            </a:extLst>
          </p:cNvPr>
          <p:cNvPicPr>
            <a:picLocks noChangeAspect="1"/>
          </p:cNvPicPr>
          <p:nvPr/>
        </p:nvPicPr>
        <p:blipFill>
          <a:blip r:embed="rId3"/>
          <a:stretch>
            <a:fillRect/>
          </a:stretch>
        </p:blipFill>
        <p:spPr>
          <a:xfrm>
            <a:off x="4335430" y="1091023"/>
            <a:ext cx="4738692" cy="2352970"/>
          </a:xfrm>
          <a:prstGeom prst="rect">
            <a:avLst/>
          </a:prstGeom>
        </p:spPr>
      </p:pic>
      <p:sp>
        <p:nvSpPr>
          <p:cNvPr id="40" name="ZoneTexte 39">
            <a:extLst>
              <a:ext uri="{FF2B5EF4-FFF2-40B4-BE49-F238E27FC236}">
                <a16:creationId xmlns:a16="http://schemas.microsoft.com/office/drawing/2014/main" id="{944C7FEB-2740-66AD-D8AE-5632241517BB}"/>
              </a:ext>
            </a:extLst>
          </p:cNvPr>
          <p:cNvSpPr txBox="1"/>
          <p:nvPr/>
        </p:nvSpPr>
        <p:spPr>
          <a:xfrm>
            <a:off x="4849708" y="3182021"/>
            <a:ext cx="338881" cy="215444"/>
          </a:xfrm>
          <a:prstGeom prst="rect">
            <a:avLst/>
          </a:prstGeom>
          <a:solidFill>
            <a:schemeClr val="bg1"/>
          </a:solidFill>
        </p:spPr>
        <p:txBody>
          <a:bodyPr wrap="square" rtlCol="0">
            <a:spAutoFit/>
          </a:bodyPr>
          <a:lstStyle/>
          <a:p>
            <a:r>
              <a:rPr lang="fr-FR" sz="800" dirty="0"/>
              <a:t>Ctrl</a:t>
            </a:r>
          </a:p>
        </p:txBody>
      </p:sp>
      <p:sp>
        <p:nvSpPr>
          <p:cNvPr id="41" name="ZoneTexte 40">
            <a:extLst>
              <a:ext uri="{FF2B5EF4-FFF2-40B4-BE49-F238E27FC236}">
                <a16:creationId xmlns:a16="http://schemas.microsoft.com/office/drawing/2014/main" id="{018BE918-B5F4-B179-7951-DAF5AE23816A}"/>
              </a:ext>
            </a:extLst>
          </p:cNvPr>
          <p:cNvSpPr txBox="1"/>
          <p:nvPr/>
        </p:nvSpPr>
        <p:spPr>
          <a:xfrm>
            <a:off x="5160858" y="3182021"/>
            <a:ext cx="471592" cy="215444"/>
          </a:xfrm>
          <a:prstGeom prst="rect">
            <a:avLst/>
          </a:prstGeom>
          <a:solidFill>
            <a:schemeClr val="bg1"/>
          </a:solidFill>
        </p:spPr>
        <p:txBody>
          <a:bodyPr wrap="square" rtlCol="0">
            <a:spAutoFit/>
          </a:bodyPr>
          <a:lstStyle/>
          <a:p>
            <a:r>
              <a:rPr lang="fr-FR" sz="800" dirty="0"/>
              <a:t>Axonal</a:t>
            </a:r>
          </a:p>
        </p:txBody>
      </p:sp>
      <p:sp>
        <p:nvSpPr>
          <p:cNvPr id="42" name="ZoneTexte 41">
            <a:extLst>
              <a:ext uri="{FF2B5EF4-FFF2-40B4-BE49-F238E27FC236}">
                <a16:creationId xmlns:a16="http://schemas.microsoft.com/office/drawing/2014/main" id="{43CFA587-15A4-6B29-7C9C-3E700F97DD09}"/>
              </a:ext>
            </a:extLst>
          </p:cNvPr>
          <p:cNvSpPr txBox="1"/>
          <p:nvPr/>
        </p:nvSpPr>
        <p:spPr>
          <a:xfrm>
            <a:off x="5540409" y="3186855"/>
            <a:ext cx="471592" cy="215444"/>
          </a:xfrm>
          <a:prstGeom prst="rect">
            <a:avLst/>
          </a:prstGeom>
          <a:solidFill>
            <a:schemeClr val="bg1"/>
          </a:solidFill>
        </p:spPr>
        <p:txBody>
          <a:bodyPr wrap="square" rtlCol="0">
            <a:spAutoFit/>
          </a:bodyPr>
          <a:lstStyle/>
          <a:p>
            <a:r>
              <a:rPr lang="fr-FR" sz="800" dirty="0"/>
              <a:t>PRNC</a:t>
            </a:r>
          </a:p>
        </p:txBody>
      </p:sp>
      <p:sp>
        <p:nvSpPr>
          <p:cNvPr id="43" name="ZoneTexte 42">
            <a:extLst>
              <a:ext uri="{FF2B5EF4-FFF2-40B4-BE49-F238E27FC236}">
                <a16:creationId xmlns:a16="http://schemas.microsoft.com/office/drawing/2014/main" id="{E8C71E66-7C65-73F8-DB85-DA957976A0F1}"/>
              </a:ext>
            </a:extLst>
          </p:cNvPr>
          <p:cNvSpPr txBox="1"/>
          <p:nvPr/>
        </p:nvSpPr>
        <p:spPr>
          <a:xfrm>
            <a:off x="5892229" y="3182021"/>
            <a:ext cx="471592" cy="215444"/>
          </a:xfrm>
          <a:prstGeom prst="rect">
            <a:avLst/>
          </a:prstGeom>
          <a:solidFill>
            <a:schemeClr val="bg1"/>
          </a:solidFill>
        </p:spPr>
        <p:txBody>
          <a:bodyPr wrap="square" rtlCol="0">
            <a:spAutoFit/>
          </a:bodyPr>
          <a:lstStyle/>
          <a:p>
            <a:r>
              <a:rPr lang="fr-FR" sz="800" dirty="0"/>
              <a:t>SGB</a:t>
            </a:r>
          </a:p>
        </p:txBody>
      </p:sp>
      <p:sp>
        <p:nvSpPr>
          <p:cNvPr id="44" name="ZoneTexte 43">
            <a:extLst>
              <a:ext uri="{FF2B5EF4-FFF2-40B4-BE49-F238E27FC236}">
                <a16:creationId xmlns:a16="http://schemas.microsoft.com/office/drawing/2014/main" id="{C8E2642F-C93D-BCF6-E0E7-9E8FC5243DC4}"/>
              </a:ext>
            </a:extLst>
          </p:cNvPr>
          <p:cNvSpPr txBox="1"/>
          <p:nvPr/>
        </p:nvSpPr>
        <p:spPr>
          <a:xfrm>
            <a:off x="6176754" y="3177330"/>
            <a:ext cx="503365" cy="215444"/>
          </a:xfrm>
          <a:prstGeom prst="rect">
            <a:avLst/>
          </a:prstGeom>
          <a:solidFill>
            <a:schemeClr val="bg1"/>
          </a:solidFill>
        </p:spPr>
        <p:txBody>
          <a:bodyPr wrap="square" rtlCol="0">
            <a:spAutoFit/>
          </a:bodyPr>
          <a:lstStyle/>
          <a:p>
            <a:r>
              <a:rPr lang="fr-FR" sz="800" dirty="0"/>
              <a:t>CMT1a</a:t>
            </a:r>
          </a:p>
        </p:txBody>
      </p:sp>
      <p:sp>
        <p:nvSpPr>
          <p:cNvPr id="45" name="ZoneTexte 44">
            <a:extLst>
              <a:ext uri="{FF2B5EF4-FFF2-40B4-BE49-F238E27FC236}">
                <a16:creationId xmlns:a16="http://schemas.microsoft.com/office/drawing/2014/main" id="{981899ED-5377-ED0B-BC58-90C64A6EA162}"/>
              </a:ext>
            </a:extLst>
          </p:cNvPr>
          <p:cNvSpPr txBox="1"/>
          <p:nvPr/>
        </p:nvSpPr>
        <p:spPr>
          <a:xfrm>
            <a:off x="7157933" y="3182021"/>
            <a:ext cx="338881" cy="215444"/>
          </a:xfrm>
          <a:prstGeom prst="rect">
            <a:avLst/>
          </a:prstGeom>
          <a:solidFill>
            <a:schemeClr val="bg1"/>
          </a:solidFill>
        </p:spPr>
        <p:txBody>
          <a:bodyPr wrap="square" rtlCol="0">
            <a:spAutoFit/>
          </a:bodyPr>
          <a:lstStyle/>
          <a:p>
            <a:r>
              <a:rPr lang="fr-FR" sz="800" dirty="0"/>
              <a:t>Ctrl</a:t>
            </a:r>
          </a:p>
        </p:txBody>
      </p:sp>
      <p:sp>
        <p:nvSpPr>
          <p:cNvPr id="46" name="ZoneTexte 45">
            <a:extLst>
              <a:ext uri="{FF2B5EF4-FFF2-40B4-BE49-F238E27FC236}">
                <a16:creationId xmlns:a16="http://schemas.microsoft.com/office/drawing/2014/main" id="{025AC47F-B607-8F81-F553-D5306391EBA5}"/>
              </a:ext>
            </a:extLst>
          </p:cNvPr>
          <p:cNvSpPr txBox="1"/>
          <p:nvPr/>
        </p:nvSpPr>
        <p:spPr>
          <a:xfrm>
            <a:off x="7469083" y="3182021"/>
            <a:ext cx="471592" cy="215444"/>
          </a:xfrm>
          <a:prstGeom prst="rect">
            <a:avLst/>
          </a:prstGeom>
          <a:solidFill>
            <a:schemeClr val="bg1"/>
          </a:solidFill>
        </p:spPr>
        <p:txBody>
          <a:bodyPr wrap="square" rtlCol="0">
            <a:spAutoFit/>
          </a:bodyPr>
          <a:lstStyle/>
          <a:p>
            <a:r>
              <a:rPr lang="fr-FR" sz="800" dirty="0"/>
              <a:t>Axonal</a:t>
            </a:r>
          </a:p>
        </p:txBody>
      </p:sp>
      <p:sp>
        <p:nvSpPr>
          <p:cNvPr id="47" name="ZoneTexte 46">
            <a:extLst>
              <a:ext uri="{FF2B5EF4-FFF2-40B4-BE49-F238E27FC236}">
                <a16:creationId xmlns:a16="http://schemas.microsoft.com/office/drawing/2014/main" id="{9A123EBB-E3F4-BA48-9BD8-EAA4183E27F8}"/>
              </a:ext>
            </a:extLst>
          </p:cNvPr>
          <p:cNvSpPr txBox="1"/>
          <p:nvPr/>
        </p:nvSpPr>
        <p:spPr>
          <a:xfrm>
            <a:off x="7848634" y="3186855"/>
            <a:ext cx="471592" cy="215444"/>
          </a:xfrm>
          <a:prstGeom prst="rect">
            <a:avLst/>
          </a:prstGeom>
          <a:solidFill>
            <a:schemeClr val="bg1"/>
          </a:solidFill>
        </p:spPr>
        <p:txBody>
          <a:bodyPr wrap="square" rtlCol="0">
            <a:spAutoFit/>
          </a:bodyPr>
          <a:lstStyle/>
          <a:p>
            <a:r>
              <a:rPr lang="fr-FR" sz="800" dirty="0"/>
              <a:t>PRNC</a:t>
            </a:r>
          </a:p>
        </p:txBody>
      </p:sp>
      <p:sp>
        <p:nvSpPr>
          <p:cNvPr id="48" name="ZoneTexte 47">
            <a:extLst>
              <a:ext uri="{FF2B5EF4-FFF2-40B4-BE49-F238E27FC236}">
                <a16:creationId xmlns:a16="http://schemas.microsoft.com/office/drawing/2014/main" id="{FEBB0A99-6847-67DF-E675-32AC870D8809}"/>
              </a:ext>
            </a:extLst>
          </p:cNvPr>
          <p:cNvSpPr txBox="1"/>
          <p:nvPr/>
        </p:nvSpPr>
        <p:spPr>
          <a:xfrm>
            <a:off x="8200454" y="3182021"/>
            <a:ext cx="471592" cy="215444"/>
          </a:xfrm>
          <a:prstGeom prst="rect">
            <a:avLst/>
          </a:prstGeom>
          <a:solidFill>
            <a:schemeClr val="bg1"/>
          </a:solidFill>
        </p:spPr>
        <p:txBody>
          <a:bodyPr wrap="square" rtlCol="0">
            <a:spAutoFit/>
          </a:bodyPr>
          <a:lstStyle/>
          <a:p>
            <a:r>
              <a:rPr lang="fr-FR" sz="800" dirty="0"/>
              <a:t>SGB</a:t>
            </a:r>
          </a:p>
        </p:txBody>
      </p:sp>
      <p:sp>
        <p:nvSpPr>
          <p:cNvPr id="49" name="ZoneTexte 48">
            <a:extLst>
              <a:ext uri="{FF2B5EF4-FFF2-40B4-BE49-F238E27FC236}">
                <a16:creationId xmlns:a16="http://schemas.microsoft.com/office/drawing/2014/main" id="{052D8A6D-A7E6-0179-AC9A-0C25E11B856D}"/>
              </a:ext>
            </a:extLst>
          </p:cNvPr>
          <p:cNvSpPr txBox="1"/>
          <p:nvPr/>
        </p:nvSpPr>
        <p:spPr>
          <a:xfrm>
            <a:off x="8484979" y="3177330"/>
            <a:ext cx="503365" cy="215444"/>
          </a:xfrm>
          <a:prstGeom prst="rect">
            <a:avLst/>
          </a:prstGeom>
          <a:solidFill>
            <a:schemeClr val="bg1"/>
          </a:solidFill>
        </p:spPr>
        <p:txBody>
          <a:bodyPr wrap="square" rtlCol="0">
            <a:spAutoFit/>
          </a:bodyPr>
          <a:lstStyle/>
          <a:p>
            <a:r>
              <a:rPr lang="fr-FR" sz="800" dirty="0"/>
              <a:t>CMT1a</a:t>
            </a:r>
          </a:p>
        </p:txBody>
      </p:sp>
      <p:sp>
        <p:nvSpPr>
          <p:cNvPr id="50" name="ZoneTexte 49">
            <a:extLst>
              <a:ext uri="{FF2B5EF4-FFF2-40B4-BE49-F238E27FC236}">
                <a16:creationId xmlns:a16="http://schemas.microsoft.com/office/drawing/2014/main" id="{F1C5A348-237D-6D2C-A3E9-654AE93F2CE7}"/>
              </a:ext>
            </a:extLst>
          </p:cNvPr>
          <p:cNvSpPr txBox="1"/>
          <p:nvPr/>
        </p:nvSpPr>
        <p:spPr>
          <a:xfrm>
            <a:off x="4572000" y="1169318"/>
            <a:ext cx="1510614" cy="276999"/>
          </a:xfrm>
          <a:prstGeom prst="rect">
            <a:avLst/>
          </a:prstGeom>
          <a:solidFill>
            <a:schemeClr val="bg1"/>
          </a:solidFill>
        </p:spPr>
        <p:txBody>
          <a:bodyPr wrap="square" rtlCol="0">
            <a:spAutoFit/>
          </a:bodyPr>
          <a:lstStyle/>
          <a:p>
            <a:r>
              <a:rPr lang="fr-FR" sz="1200" dirty="0"/>
              <a:t>Seuil-Médian</a:t>
            </a:r>
          </a:p>
        </p:txBody>
      </p:sp>
      <p:sp>
        <p:nvSpPr>
          <p:cNvPr id="51" name="ZoneTexte 50">
            <a:extLst>
              <a:ext uri="{FF2B5EF4-FFF2-40B4-BE49-F238E27FC236}">
                <a16:creationId xmlns:a16="http://schemas.microsoft.com/office/drawing/2014/main" id="{3A16B302-0159-E6AC-0BDF-6B528A417A9D}"/>
              </a:ext>
            </a:extLst>
          </p:cNvPr>
          <p:cNvSpPr txBox="1"/>
          <p:nvPr/>
        </p:nvSpPr>
        <p:spPr>
          <a:xfrm>
            <a:off x="6696792" y="1155062"/>
            <a:ext cx="1510614" cy="276999"/>
          </a:xfrm>
          <a:prstGeom prst="rect">
            <a:avLst/>
          </a:prstGeom>
          <a:solidFill>
            <a:schemeClr val="bg1"/>
          </a:solidFill>
        </p:spPr>
        <p:txBody>
          <a:bodyPr wrap="square" rtlCol="0">
            <a:spAutoFit/>
          </a:bodyPr>
          <a:lstStyle/>
          <a:p>
            <a:r>
              <a:rPr lang="fr-FR" sz="1200" dirty="0"/>
              <a:t>iMAX-Médian</a:t>
            </a:r>
          </a:p>
        </p:txBody>
      </p:sp>
      <p:pic>
        <p:nvPicPr>
          <p:cNvPr id="52" name="Image 51">
            <a:extLst>
              <a:ext uri="{FF2B5EF4-FFF2-40B4-BE49-F238E27FC236}">
                <a16:creationId xmlns:a16="http://schemas.microsoft.com/office/drawing/2014/main" id="{CF7488B9-9E82-673D-BC69-F4BDDEA38F78}"/>
              </a:ext>
            </a:extLst>
          </p:cNvPr>
          <p:cNvPicPr>
            <a:picLocks noChangeAspect="1"/>
          </p:cNvPicPr>
          <p:nvPr/>
        </p:nvPicPr>
        <p:blipFill>
          <a:blip r:embed="rId4"/>
          <a:stretch>
            <a:fillRect/>
          </a:stretch>
        </p:blipFill>
        <p:spPr>
          <a:xfrm>
            <a:off x="1002458" y="3839882"/>
            <a:ext cx="7317768" cy="2613489"/>
          </a:xfrm>
          <a:prstGeom prst="rect">
            <a:avLst/>
          </a:prstGeom>
        </p:spPr>
      </p:pic>
      <p:sp>
        <p:nvSpPr>
          <p:cNvPr id="53" name="Rectangle 52">
            <a:extLst>
              <a:ext uri="{FF2B5EF4-FFF2-40B4-BE49-F238E27FC236}">
                <a16:creationId xmlns:a16="http://schemas.microsoft.com/office/drawing/2014/main" id="{70239DDC-0651-DB67-8E7F-8C2667C63347}"/>
              </a:ext>
            </a:extLst>
          </p:cNvPr>
          <p:cNvSpPr/>
          <p:nvPr/>
        </p:nvSpPr>
        <p:spPr>
          <a:xfrm>
            <a:off x="1002458" y="5717341"/>
            <a:ext cx="995626" cy="293991"/>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Ellipse 53">
            <a:extLst>
              <a:ext uri="{FF2B5EF4-FFF2-40B4-BE49-F238E27FC236}">
                <a16:creationId xmlns:a16="http://schemas.microsoft.com/office/drawing/2014/main" id="{10DF5C7B-14A0-BF74-10C7-9918D7A517F6}"/>
              </a:ext>
            </a:extLst>
          </p:cNvPr>
          <p:cNvSpPr/>
          <p:nvPr/>
        </p:nvSpPr>
        <p:spPr>
          <a:xfrm>
            <a:off x="6326198" y="5723397"/>
            <a:ext cx="284321" cy="293991"/>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Rectangle 1">
            <a:extLst>
              <a:ext uri="{FF2B5EF4-FFF2-40B4-BE49-F238E27FC236}">
                <a16:creationId xmlns:a16="http://schemas.microsoft.com/office/drawing/2014/main" id="{1844AC9C-89E1-52E8-F005-884C40AF6167}"/>
              </a:ext>
            </a:extLst>
          </p:cNvPr>
          <p:cNvSpPr/>
          <p:nvPr/>
        </p:nvSpPr>
        <p:spPr>
          <a:xfrm>
            <a:off x="1002458" y="5423350"/>
            <a:ext cx="995626" cy="293991"/>
          </a:xfrm>
          <a:prstGeom prst="rect">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B050"/>
              </a:solidFill>
            </a:endParaRPr>
          </a:p>
        </p:txBody>
      </p:sp>
      <p:sp>
        <p:nvSpPr>
          <p:cNvPr id="4" name="Ellipse 3">
            <a:extLst>
              <a:ext uri="{FF2B5EF4-FFF2-40B4-BE49-F238E27FC236}">
                <a16:creationId xmlns:a16="http://schemas.microsoft.com/office/drawing/2014/main" id="{97874198-1AA7-4D3F-7A3B-E685AEEF30B9}"/>
              </a:ext>
            </a:extLst>
          </p:cNvPr>
          <p:cNvSpPr/>
          <p:nvPr/>
        </p:nvSpPr>
        <p:spPr>
          <a:xfrm>
            <a:off x="6326197" y="5378457"/>
            <a:ext cx="284321" cy="293991"/>
          </a:xfrm>
          <a:prstGeom prst="ellipse">
            <a:avLst/>
          </a:prstGeom>
          <a:no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5014920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a:extLst>
              <a:ext uri="{FF2B5EF4-FFF2-40B4-BE49-F238E27FC236}">
                <a16:creationId xmlns:a16="http://schemas.microsoft.com/office/drawing/2014/main" id="{E10D8594-BF11-3436-EA70-313B39D3BB41}"/>
              </a:ext>
            </a:extLst>
          </p:cNvPr>
          <p:cNvPicPr>
            <a:picLocks noChangeAspect="1"/>
          </p:cNvPicPr>
          <p:nvPr/>
        </p:nvPicPr>
        <p:blipFill>
          <a:blip r:embed="rId3"/>
          <a:srcRect/>
          <a:stretch>
            <a:fillRect/>
          </a:stretch>
        </p:blipFill>
        <p:spPr>
          <a:xfrm>
            <a:off x="2230369" y="2278412"/>
            <a:ext cx="5378527" cy="2494448"/>
          </a:xfrm>
          <a:prstGeom prst="rect">
            <a:avLst/>
          </a:prstGeom>
        </p:spPr>
      </p:pic>
      <p:sp>
        <p:nvSpPr>
          <p:cNvPr id="11" name="TextBox 7">
            <a:extLst>
              <a:ext uri="{FF2B5EF4-FFF2-40B4-BE49-F238E27FC236}">
                <a16:creationId xmlns:a16="http://schemas.microsoft.com/office/drawing/2014/main" id="{76F3216B-B99B-69CE-BE8A-62582689BD7D}"/>
              </a:ext>
            </a:extLst>
          </p:cNvPr>
          <p:cNvSpPr txBox="1"/>
          <p:nvPr/>
        </p:nvSpPr>
        <p:spPr>
          <a:xfrm>
            <a:off x="0" y="-67377"/>
            <a:ext cx="9074121" cy="805157"/>
          </a:xfrm>
          <a:prstGeom prst="rect">
            <a:avLst/>
          </a:prstGeom>
        </p:spPr>
        <p:txBody>
          <a:bodyPr wrap="square" lIns="0" tIns="0" rIns="0" bIns="0" rtlCol="0" anchor="t">
            <a:spAutoFit/>
          </a:bodyPr>
          <a:lstStyle/>
          <a:p>
            <a:pPr algn="ctr">
              <a:lnSpc>
                <a:spcPts val="7279"/>
              </a:lnSpc>
            </a:pPr>
            <a:r>
              <a:rPr lang="fr-FR" sz="3200" dirty="0">
                <a:solidFill>
                  <a:srgbClr val="3333CC"/>
                </a:solidFill>
                <a:latin typeface="ComicSansMS" panose="030F0702030302020204" pitchFamily="66" charset="0"/>
              </a:rPr>
              <a:t>Pourquoi étudier l’excitabilité axonale ?</a:t>
            </a:r>
          </a:p>
        </p:txBody>
      </p:sp>
      <p:sp>
        <p:nvSpPr>
          <p:cNvPr id="12" name="TextBox 8">
            <a:extLst>
              <a:ext uri="{FF2B5EF4-FFF2-40B4-BE49-F238E27FC236}">
                <a16:creationId xmlns:a16="http://schemas.microsoft.com/office/drawing/2014/main" id="{000713A3-3F60-F396-9DE0-C7E3BD84489F}"/>
              </a:ext>
            </a:extLst>
          </p:cNvPr>
          <p:cNvSpPr txBox="1"/>
          <p:nvPr/>
        </p:nvSpPr>
        <p:spPr>
          <a:xfrm>
            <a:off x="506193" y="1637076"/>
            <a:ext cx="1436936" cy="783356"/>
          </a:xfrm>
          <a:prstGeom prst="rect">
            <a:avLst/>
          </a:prstGeom>
        </p:spPr>
        <p:txBody>
          <a:bodyPr lIns="0" tIns="0" rIns="0" bIns="0" rtlCol="0" anchor="t">
            <a:spAutoFit/>
          </a:bodyPr>
          <a:lstStyle/>
          <a:p>
            <a:pPr algn="ctr">
              <a:lnSpc>
                <a:spcPts val="7279"/>
              </a:lnSpc>
            </a:pPr>
            <a:r>
              <a:rPr lang="fr-FR" sz="2400" dirty="0" err="1">
                <a:latin typeface="Comic Sans MS" panose="030F0902030302020204" pitchFamily="66" charset="0"/>
              </a:rPr>
              <a:t>Amp</a:t>
            </a:r>
            <a:endParaRPr lang="fr-FR" sz="2400" dirty="0">
              <a:latin typeface="Comic Sans MS" panose="030F0902030302020204" pitchFamily="66" charset="0"/>
            </a:endParaRPr>
          </a:p>
        </p:txBody>
      </p:sp>
      <p:sp>
        <p:nvSpPr>
          <p:cNvPr id="13" name="TextBox 9">
            <a:extLst>
              <a:ext uri="{FF2B5EF4-FFF2-40B4-BE49-F238E27FC236}">
                <a16:creationId xmlns:a16="http://schemas.microsoft.com/office/drawing/2014/main" id="{8BCE0780-FEAF-38C9-7714-F0321B37E9A5}"/>
              </a:ext>
            </a:extLst>
          </p:cNvPr>
          <p:cNvSpPr txBox="1"/>
          <p:nvPr/>
        </p:nvSpPr>
        <p:spPr>
          <a:xfrm>
            <a:off x="2834507" y="1262698"/>
            <a:ext cx="11908929" cy="1293111"/>
          </a:xfrm>
          <a:prstGeom prst="rect">
            <a:avLst/>
          </a:prstGeom>
        </p:spPr>
        <p:txBody>
          <a:bodyPr lIns="0" tIns="0" rIns="0" bIns="0" rtlCol="0" anchor="t">
            <a:spAutoFit/>
          </a:bodyPr>
          <a:lstStyle/>
          <a:p>
            <a:pPr algn="ctr">
              <a:lnSpc>
                <a:spcPts val="12599"/>
              </a:lnSpc>
            </a:pPr>
            <a:endParaRPr lang="fr-FR" sz="2400"/>
          </a:p>
        </p:txBody>
      </p:sp>
      <p:sp>
        <p:nvSpPr>
          <p:cNvPr id="14" name="TextBox 10">
            <a:extLst>
              <a:ext uri="{FF2B5EF4-FFF2-40B4-BE49-F238E27FC236}">
                <a16:creationId xmlns:a16="http://schemas.microsoft.com/office/drawing/2014/main" id="{1E642EEC-2BFE-219B-CB95-A1EABE41FC73}"/>
              </a:ext>
            </a:extLst>
          </p:cNvPr>
          <p:cNvSpPr txBox="1"/>
          <p:nvPr/>
        </p:nvSpPr>
        <p:spPr>
          <a:xfrm>
            <a:off x="7332509" y="4811946"/>
            <a:ext cx="699247" cy="783356"/>
          </a:xfrm>
          <a:prstGeom prst="rect">
            <a:avLst/>
          </a:prstGeom>
        </p:spPr>
        <p:txBody>
          <a:bodyPr wrap="square" lIns="0" tIns="0" rIns="0" bIns="0" rtlCol="0" anchor="t">
            <a:spAutoFit/>
          </a:bodyPr>
          <a:lstStyle/>
          <a:p>
            <a:pPr algn="ctr">
              <a:lnSpc>
                <a:spcPts val="7279"/>
              </a:lnSpc>
            </a:pPr>
            <a:r>
              <a:rPr lang="fr-FR" sz="2400" dirty="0">
                <a:latin typeface="Comic Sans MS" panose="030F0902030302020204" pitchFamily="66" charset="0"/>
              </a:rPr>
              <a:t>VC</a:t>
            </a:r>
          </a:p>
        </p:txBody>
      </p:sp>
      <p:sp>
        <p:nvSpPr>
          <p:cNvPr id="16" name="TextBox 12">
            <a:extLst>
              <a:ext uri="{FF2B5EF4-FFF2-40B4-BE49-F238E27FC236}">
                <a16:creationId xmlns:a16="http://schemas.microsoft.com/office/drawing/2014/main" id="{DB6CE499-2E32-93B4-5BA9-27DAF3A763A6}"/>
              </a:ext>
            </a:extLst>
          </p:cNvPr>
          <p:cNvSpPr txBox="1"/>
          <p:nvPr/>
        </p:nvSpPr>
        <p:spPr>
          <a:xfrm>
            <a:off x="827763" y="1134992"/>
            <a:ext cx="3760958" cy="923330"/>
          </a:xfrm>
          <a:prstGeom prst="rect">
            <a:avLst/>
          </a:prstGeom>
        </p:spPr>
        <p:txBody>
          <a:bodyPr lIns="0" tIns="0" rIns="0" bIns="0" rtlCol="0" anchor="t">
            <a:spAutoFit/>
          </a:bodyPr>
          <a:lstStyle/>
          <a:p>
            <a:pPr algn="ctr"/>
            <a:r>
              <a:rPr lang="fr-FR" dirty="0" err="1">
                <a:latin typeface="Comic Sans MS" panose="030F0902030302020204" pitchFamily="66" charset="0"/>
              </a:rPr>
              <a:t>Amp</a:t>
            </a:r>
            <a:r>
              <a:rPr lang="fr-FR" dirty="0">
                <a:latin typeface="Comic Sans MS" panose="030F0902030302020204" pitchFamily="66" charset="0"/>
              </a:rPr>
              <a:t> normale</a:t>
            </a:r>
          </a:p>
          <a:p>
            <a:pPr algn="ctr"/>
            <a:r>
              <a:rPr lang="fr-FR" dirty="0">
                <a:latin typeface="Comic Sans MS" panose="030F0902030302020204" pitchFamily="66" charset="0"/>
              </a:rPr>
              <a:t>VC diminuée</a:t>
            </a:r>
          </a:p>
          <a:p>
            <a:pPr algn="ctr"/>
            <a:r>
              <a:rPr lang="fr-FR" sz="2400" dirty="0">
                <a:solidFill>
                  <a:srgbClr val="3333CC"/>
                </a:solidFill>
                <a:latin typeface="ComicSansMS" panose="030F0702030302020204" pitchFamily="66" charset="0"/>
              </a:rPr>
              <a:t>Démyélinisant</a:t>
            </a:r>
          </a:p>
        </p:txBody>
      </p:sp>
      <p:sp>
        <p:nvSpPr>
          <p:cNvPr id="17" name="TextBox 13">
            <a:extLst>
              <a:ext uri="{FF2B5EF4-FFF2-40B4-BE49-F238E27FC236}">
                <a16:creationId xmlns:a16="http://schemas.microsoft.com/office/drawing/2014/main" id="{4FB68D51-4FE4-3EBF-56D3-A242B5B081CA}"/>
              </a:ext>
            </a:extLst>
          </p:cNvPr>
          <p:cNvSpPr txBox="1"/>
          <p:nvPr/>
        </p:nvSpPr>
        <p:spPr>
          <a:xfrm>
            <a:off x="6989391" y="3734907"/>
            <a:ext cx="2084730" cy="1200329"/>
          </a:xfrm>
          <a:prstGeom prst="rect">
            <a:avLst/>
          </a:prstGeom>
        </p:spPr>
        <p:txBody>
          <a:bodyPr lIns="0" tIns="0" rIns="0" bIns="0" rtlCol="0" anchor="t">
            <a:spAutoFit/>
          </a:bodyPr>
          <a:lstStyle>
            <a:defPPr>
              <a:defRPr lang="en-US"/>
            </a:defPPr>
            <a:lvl1pPr algn="ctr">
              <a:defRPr>
                <a:solidFill>
                  <a:schemeClr val="bg1"/>
                </a:solidFill>
                <a:latin typeface="Comic Sans MS" panose="030F0902030302020204" pitchFamily="66" charset="0"/>
              </a:defRPr>
            </a:lvl1pPr>
          </a:lstStyle>
          <a:p>
            <a:r>
              <a:rPr lang="fr-FR" dirty="0" err="1">
                <a:solidFill>
                  <a:schemeClr val="tx1"/>
                </a:solidFill>
              </a:rPr>
              <a:t>Amp</a:t>
            </a:r>
            <a:r>
              <a:rPr lang="fr-FR" dirty="0">
                <a:solidFill>
                  <a:schemeClr val="tx1"/>
                </a:solidFill>
              </a:rPr>
              <a:t> diminuée</a:t>
            </a:r>
          </a:p>
          <a:p>
            <a:r>
              <a:rPr lang="fr-FR" dirty="0">
                <a:solidFill>
                  <a:schemeClr val="tx1"/>
                </a:solidFill>
              </a:rPr>
              <a:t>VC normale</a:t>
            </a:r>
          </a:p>
          <a:p>
            <a:r>
              <a:rPr lang="fr-FR" sz="2400" dirty="0">
                <a:solidFill>
                  <a:srgbClr val="3333CC"/>
                </a:solidFill>
                <a:latin typeface="ComicSansMS" panose="030F0702030302020204" pitchFamily="66" charset="0"/>
              </a:rPr>
              <a:t>Axonal</a:t>
            </a:r>
          </a:p>
          <a:p>
            <a:endParaRPr lang="fr-FR" dirty="0">
              <a:solidFill>
                <a:schemeClr val="tx1"/>
              </a:solidFill>
            </a:endParaRPr>
          </a:p>
        </p:txBody>
      </p:sp>
      <p:sp>
        <p:nvSpPr>
          <p:cNvPr id="18" name="TextBox 14">
            <a:extLst>
              <a:ext uri="{FF2B5EF4-FFF2-40B4-BE49-F238E27FC236}">
                <a16:creationId xmlns:a16="http://schemas.microsoft.com/office/drawing/2014/main" id="{79D5C0AE-D4E8-AE02-755E-E71D851B006A}"/>
              </a:ext>
            </a:extLst>
          </p:cNvPr>
          <p:cNvSpPr txBox="1"/>
          <p:nvPr/>
        </p:nvSpPr>
        <p:spPr>
          <a:xfrm flipH="1">
            <a:off x="4219896" y="2241764"/>
            <a:ext cx="1233835" cy="810415"/>
          </a:xfrm>
          <a:prstGeom prst="rect">
            <a:avLst/>
          </a:prstGeom>
        </p:spPr>
        <p:txBody>
          <a:bodyPr wrap="square" lIns="0" tIns="0" rIns="0" bIns="0" rtlCol="0" anchor="t">
            <a:spAutoFit/>
          </a:bodyPr>
          <a:lstStyle/>
          <a:p>
            <a:pPr algn="ctr">
              <a:lnSpc>
                <a:spcPts val="7279"/>
              </a:lnSpc>
            </a:pPr>
            <a:r>
              <a:rPr lang="fr-FR" sz="3200" b="1">
                <a:solidFill>
                  <a:srgbClr val="FF0000"/>
                </a:solidFill>
              </a:rPr>
              <a:t>?</a:t>
            </a:r>
          </a:p>
        </p:txBody>
      </p:sp>
      <p:sp>
        <p:nvSpPr>
          <p:cNvPr id="19" name="TextBox 15">
            <a:extLst>
              <a:ext uri="{FF2B5EF4-FFF2-40B4-BE49-F238E27FC236}">
                <a16:creationId xmlns:a16="http://schemas.microsoft.com/office/drawing/2014/main" id="{B4F1A8D3-BB04-2AC1-0E54-470283FA2260}"/>
              </a:ext>
            </a:extLst>
          </p:cNvPr>
          <p:cNvSpPr txBox="1"/>
          <p:nvPr/>
        </p:nvSpPr>
        <p:spPr>
          <a:xfrm>
            <a:off x="6502061" y="1301666"/>
            <a:ext cx="1106835" cy="1032847"/>
          </a:xfrm>
          <a:prstGeom prst="rect">
            <a:avLst/>
          </a:prstGeom>
          <a:effectLst/>
        </p:spPr>
        <p:txBody>
          <a:bodyPr lIns="0" tIns="0" rIns="0" bIns="0" rtlCol="0" anchor="t">
            <a:spAutoFit/>
          </a:bodyPr>
          <a:lstStyle/>
          <a:p>
            <a:pPr algn="ctr">
              <a:lnSpc>
                <a:spcPts val="9379"/>
              </a:lnSpc>
            </a:pPr>
            <a:r>
              <a:rPr lang="fr-FR" sz="4000" dirty="0">
                <a:solidFill>
                  <a:srgbClr val="3333CC"/>
                </a:solidFill>
                <a:latin typeface="ComicSansMS" panose="030F0702030302020204" pitchFamily="66" charset="0"/>
              </a:rPr>
              <a:t>2D</a:t>
            </a:r>
          </a:p>
        </p:txBody>
      </p:sp>
      <p:cxnSp>
        <p:nvCxnSpPr>
          <p:cNvPr id="22" name="Connecteur droit avec flèche 21">
            <a:extLst>
              <a:ext uri="{FF2B5EF4-FFF2-40B4-BE49-F238E27FC236}">
                <a16:creationId xmlns:a16="http://schemas.microsoft.com/office/drawing/2014/main" id="{0E811ED0-8186-9782-7878-6E10013096A7}"/>
              </a:ext>
            </a:extLst>
          </p:cNvPr>
          <p:cNvCxnSpPr>
            <a:cxnSpLocks/>
          </p:cNvCxnSpPr>
          <p:nvPr/>
        </p:nvCxnSpPr>
        <p:spPr>
          <a:xfrm flipV="1">
            <a:off x="1943129" y="4935236"/>
            <a:ext cx="6088627" cy="50328"/>
          </a:xfrm>
          <a:prstGeom prst="straightConnector1">
            <a:avLst/>
          </a:prstGeom>
          <a:ln w="38100">
            <a:solidFill>
              <a:srgbClr val="00329E"/>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4" name="Connecteur droit avec flèche 23">
            <a:extLst>
              <a:ext uri="{FF2B5EF4-FFF2-40B4-BE49-F238E27FC236}">
                <a16:creationId xmlns:a16="http://schemas.microsoft.com/office/drawing/2014/main" id="{BCE5BEAC-3C60-5C67-31F7-51C0FC155ABC}"/>
              </a:ext>
            </a:extLst>
          </p:cNvPr>
          <p:cNvCxnSpPr>
            <a:cxnSpLocks/>
          </p:cNvCxnSpPr>
          <p:nvPr/>
        </p:nvCxnSpPr>
        <p:spPr>
          <a:xfrm flipV="1">
            <a:off x="1959249" y="2058322"/>
            <a:ext cx="0" cy="2927242"/>
          </a:xfrm>
          <a:prstGeom prst="straightConnector1">
            <a:avLst/>
          </a:prstGeom>
          <a:ln w="38100">
            <a:solidFill>
              <a:srgbClr val="00329E"/>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 name="ZoneTexte 2">
            <a:extLst>
              <a:ext uri="{FF2B5EF4-FFF2-40B4-BE49-F238E27FC236}">
                <a16:creationId xmlns:a16="http://schemas.microsoft.com/office/drawing/2014/main" id="{2D9B2E93-3D58-CE22-5069-11224786FEC4}"/>
              </a:ext>
            </a:extLst>
          </p:cNvPr>
          <p:cNvSpPr txBox="1"/>
          <p:nvPr/>
        </p:nvSpPr>
        <p:spPr>
          <a:xfrm>
            <a:off x="506193" y="5198613"/>
            <a:ext cx="7978299" cy="1754326"/>
          </a:xfrm>
          <a:prstGeom prst="rect">
            <a:avLst/>
          </a:prstGeom>
          <a:noFill/>
        </p:spPr>
        <p:txBody>
          <a:bodyPr wrap="square">
            <a:spAutoFit/>
          </a:bodyPr>
          <a:lstStyle/>
          <a:p>
            <a:r>
              <a:rPr lang="fr-FR" sz="1800" dirty="0">
                <a:solidFill>
                  <a:srgbClr val="3333CC"/>
                </a:solidFill>
                <a:latin typeface="ComicSansMS" panose="030F0702030302020204" pitchFamily="66" charset="0"/>
              </a:rPr>
              <a:t>Outils ENMG classiques:</a:t>
            </a:r>
            <a:br>
              <a:rPr lang="fr-FR" sz="1800" dirty="0">
                <a:solidFill>
                  <a:srgbClr val="3333CC"/>
                </a:solidFill>
                <a:latin typeface="ComicSansMS" panose="030F0702030302020204" pitchFamily="66" charset="0"/>
              </a:rPr>
            </a:br>
            <a:endParaRPr lang="fr-FR" sz="1800" dirty="0">
              <a:solidFill>
                <a:srgbClr val="3333CC"/>
              </a:solidFill>
              <a:latin typeface="ComicSansMS" panose="030F0702030302020204" pitchFamily="66" charset="0"/>
            </a:endParaRPr>
          </a:p>
          <a:p>
            <a:pPr marL="285750" indent="-285750">
              <a:buFont typeface="Arial" panose="020B0604020202020204" pitchFamily="34" charset="0"/>
              <a:buChar char="•"/>
            </a:pPr>
            <a:r>
              <a:rPr lang="fr-FR" dirty="0">
                <a:latin typeface="ComicSansMS" panose="030F0702030302020204" pitchFamily="66" charset="0"/>
              </a:rPr>
              <a:t>Conduction nerveuse motrice et sensitive : LD, VC, F, H, </a:t>
            </a:r>
            <a:r>
              <a:rPr lang="fr-FR" dirty="0" err="1">
                <a:latin typeface="ComicSansMS" panose="030F0702030302020204" pitchFamily="66" charset="0"/>
              </a:rPr>
              <a:t>T</a:t>
            </a:r>
            <a:endParaRPr lang="fr-FR" dirty="0">
              <a:latin typeface="ComicSansMS" panose="030F0702030302020204" pitchFamily="66" charset="0"/>
            </a:endParaRPr>
          </a:p>
          <a:p>
            <a:pPr marL="285750" indent="-285750">
              <a:buFont typeface="Arial" panose="020B0604020202020204" pitchFamily="34" charset="0"/>
              <a:buChar char="•"/>
            </a:pPr>
            <a:r>
              <a:rPr lang="fr-FR" sz="1800" dirty="0">
                <a:latin typeface="ComicSansMS" panose="030F0702030302020204" pitchFamily="66" charset="0"/>
              </a:rPr>
              <a:t>Électromyographie : activités spontanées, tracés d’interférence, PUM</a:t>
            </a:r>
          </a:p>
          <a:p>
            <a:r>
              <a:rPr lang="fr-FR" dirty="0">
                <a:latin typeface="ComicSansMS" panose="030F0702030302020204" pitchFamily="66" charset="0"/>
              </a:rPr>
              <a:t>=&gt; axonal vs démyélinisant : </a:t>
            </a:r>
            <a:r>
              <a:rPr lang="fr-FR" b="1" dirty="0">
                <a:solidFill>
                  <a:srgbClr val="FF0000"/>
                </a:solidFill>
                <a:latin typeface="ComicSansMS" panose="030F0702030302020204" pitchFamily="66" charset="0"/>
              </a:rPr>
              <a:t>MAIS</a:t>
            </a:r>
            <a:r>
              <a:rPr lang="fr-FR" dirty="0">
                <a:latin typeface="ComicSansMS" panose="030F0702030302020204" pitchFamily="66" charset="0"/>
              </a:rPr>
              <a:t>, terminologie de neuropathologie</a:t>
            </a:r>
            <a:endParaRPr lang="fr-FR" sz="1800" dirty="0">
              <a:latin typeface="ComicSansMS" panose="030F0702030302020204" pitchFamily="66" charset="0"/>
            </a:endParaRPr>
          </a:p>
          <a:p>
            <a:endParaRPr lang="fr-FR" sz="1800" dirty="0">
              <a:solidFill>
                <a:srgbClr val="3333CC"/>
              </a:solidFill>
              <a:latin typeface="ComicSansMS" panose="030F0702030302020204" pitchFamily="66" charset="0"/>
            </a:endParaRPr>
          </a:p>
        </p:txBody>
      </p:sp>
    </p:spTree>
    <p:extLst>
      <p:ext uri="{BB962C8B-B14F-4D97-AF65-F5344CB8AC3E}">
        <p14:creationId xmlns:p14="http://schemas.microsoft.com/office/powerpoint/2010/main" val="30723241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1D1EC193-6D1D-FCBF-7A42-22D190041BB2}"/>
              </a:ext>
            </a:extLst>
          </p:cNvPr>
          <p:cNvPicPr>
            <a:picLocks noChangeAspect="1"/>
          </p:cNvPicPr>
          <p:nvPr/>
        </p:nvPicPr>
        <p:blipFill>
          <a:blip r:embed="rId3"/>
          <a:stretch>
            <a:fillRect/>
          </a:stretch>
        </p:blipFill>
        <p:spPr>
          <a:xfrm>
            <a:off x="555172" y="1000125"/>
            <a:ext cx="7772400" cy="4857750"/>
          </a:xfrm>
          <a:prstGeom prst="rect">
            <a:avLst/>
          </a:prstGeom>
        </p:spPr>
      </p:pic>
      <p:sp>
        <p:nvSpPr>
          <p:cNvPr id="8" name="ZoneTexte 7">
            <a:extLst>
              <a:ext uri="{FF2B5EF4-FFF2-40B4-BE49-F238E27FC236}">
                <a16:creationId xmlns:a16="http://schemas.microsoft.com/office/drawing/2014/main" id="{C95A9D97-4774-036F-1C65-D8EBBAB49C07}"/>
              </a:ext>
            </a:extLst>
          </p:cNvPr>
          <p:cNvSpPr txBox="1"/>
          <p:nvPr/>
        </p:nvSpPr>
        <p:spPr>
          <a:xfrm>
            <a:off x="1382486" y="2921168"/>
            <a:ext cx="2481770" cy="1015663"/>
          </a:xfrm>
          <a:prstGeom prst="rect">
            <a:avLst/>
          </a:prstGeom>
          <a:noFill/>
        </p:spPr>
        <p:txBody>
          <a:bodyPr wrap="none" rtlCol="0">
            <a:spAutoFit/>
          </a:bodyPr>
          <a:lstStyle/>
          <a:p>
            <a:r>
              <a:rPr lang="fr-FR" sz="6000" dirty="0"/>
              <a:t>MERCI!</a:t>
            </a:r>
          </a:p>
        </p:txBody>
      </p:sp>
    </p:spTree>
    <p:extLst>
      <p:ext uri="{BB962C8B-B14F-4D97-AF65-F5344CB8AC3E}">
        <p14:creationId xmlns:p14="http://schemas.microsoft.com/office/powerpoint/2010/main" val="37411981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be 1">
            <a:extLst>
              <a:ext uri="{FF2B5EF4-FFF2-40B4-BE49-F238E27FC236}">
                <a16:creationId xmlns:a16="http://schemas.microsoft.com/office/drawing/2014/main" id="{BFDBAAFF-DCF0-4552-4447-B1F8086C572D}"/>
              </a:ext>
            </a:extLst>
          </p:cNvPr>
          <p:cNvSpPr/>
          <p:nvPr/>
        </p:nvSpPr>
        <p:spPr>
          <a:xfrm>
            <a:off x="6604001" y="1379493"/>
            <a:ext cx="1106835" cy="1066245"/>
          </a:xfrm>
          <a:prstGeom prst="cub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Picture 6">
            <a:extLst>
              <a:ext uri="{FF2B5EF4-FFF2-40B4-BE49-F238E27FC236}">
                <a16:creationId xmlns:a16="http://schemas.microsoft.com/office/drawing/2014/main" id="{E10D8594-BF11-3436-EA70-313B39D3BB41}"/>
              </a:ext>
            </a:extLst>
          </p:cNvPr>
          <p:cNvPicPr>
            <a:picLocks noChangeAspect="1"/>
          </p:cNvPicPr>
          <p:nvPr/>
        </p:nvPicPr>
        <p:blipFill>
          <a:blip r:embed="rId3"/>
          <a:srcRect/>
          <a:stretch>
            <a:fillRect/>
          </a:stretch>
        </p:blipFill>
        <p:spPr>
          <a:xfrm>
            <a:off x="2230369" y="2278412"/>
            <a:ext cx="5378527" cy="2494448"/>
          </a:xfrm>
          <a:prstGeom prst="rect">
            <a:avLst/>
          </a:prstGeom>
        </p:spPr>
      </p:pic>
      <p:sp>
        <p:nvSpPr>
          <p:cNvPr id="11" name="TextBox 7">
            <a:extLst>
              <a:ext uri="{FF2B5EF4-FFF2-40B4-BE49-F238E27FC236}">
                <a16:creationId xmlns:a16="http://schemas.microsoft.com/office/drawing/2014/main" id="{76F3216B-B99B-69CE-BE8A-62582689BD7D}"/>
              </a:ext>
            </a:extLst>
          </p:cNvPr>
          <p:cNvSpPr txBox="1"/>
          <p:nvPr/>
        </p:nvSpPr>
        <p:spPr>
          <a:xfrm>
            <a:off x="0" y="-67377"/>
            <a:ext cx="9074121" cy="805157"/>
          </a:xfrm>
          <a:prstGeom prst="rect">
            <a:avLst/>
          </a:prstGeom>
        </p:spPr>
        <p:txBody>
          <a:bodyPr wrap="square" lIns="0" tIns="0" rIns="0" bIns="0" rtlCol="0" anchor="t">
            <a:spAutoFit/>
          </a:bodyPr>
          <a:lstStyle/>
          <a:p>
            <a:pPr algn="ctr">
              <a:lnSpc>
                <a:spcPts val="7279"/>
              </a:lnSpc>
            </a:pPr>
            <a:r>
              <a:rPr lang="fr-FR" sz="3200" dirty="0">
                <a:solidFill>
                  <a:srgbClr val="3333CC"/>
                </a:solidFill>
                <a:latin typeface="ComicSansMS" panose="030F0702030302020204" pitchFamily="66" charset="0"/>
              </a:rPr>
              <a:t>Pourquoi étudier l’excitabilité axonale ?</a:t>
            </a:r>
          </a:p>
        </p:txBody>
      </p:sp>
      <p:sp>
        <p:nvSpPr>
          <p:cNvPr id="12" name="TextBox 8">
            <a:extLst>
              <a:ext uri="{FF2B5EF4-FFF2-40B4-BE49-F238E27FC236}">
                <a16:creationId xmlns:a16="http://schemas.microsoft.com/office/drawing/2014/main" id="{000713A3-3F60-F396-9DE0-C7E3BD84489F}"/>
              </a:ext>
            </a:extLst>
          </p:cNvPr>
          <p:cNvSpPr txBox="1"/>
          <p:nvPr/>
        </p:nvSpPr>
        <p:spPr>
          <a:xfrm>
            <a:off x="506193" y="1637076"/>
            <a:ext cx="1436936" cy="783356"/>
          </a:xfrm>
          <a:prstGeom prst="rect">
            <a:avLst/>
          </a:prstGeom>
        </p:spPr>
        <p:txBody>
          <a:bodyPr lIns="0" tIns="0" rIns="0" bIns="0" rtlCol="0" anchor="t">
            <a:spAutoFit/>
          </a:bodyPr>
          <a:lstStyle/>
          <a:p>
            <a:pPr algn="ctr">
              <a:lnSpc>
                <a:spcPts val="7279"/>
              </a:lnSpc>
            </a:pPr>
            <a:r>
              <a:rPr lang="fr-FR" sz="2400" dirty="0" err="1">
                <a:latin typeface="Comic Sans MS" panose="030F0902030302020204" pitchFamily="66" charset="0"/>
              </a:rPr>
              <a:t>Amp</a:t>
            </a:r>
            <a:endParaRPr lang="fr-FR" sz="2400" dirty="0">
              <a:latin typeface="Comic Sans MS" panose="030F0902030302020204" pitchFamily="66" charset="0"/>
            </a:endParaRPr>
          </a:p>
        </p:txBody>
      </p:sp>
      <p:sp>
        <p:nvSpPr>
          <p:cNvPr id="13" name="TextBox 9">
            <a:extLst>
              <a:ext uri="{FF2B5EF4-FFF2-40B4-BE49-F238E27FC236}">
                <a16:creationId xmlns:a16="http://schemas.microsoft.com/office/drawing/2014/main" id="{8BCE0780-FEAF-38C9-7714-F0321B37E9A5}"/>
              </a:ext>
            </a:extLst>
          </p:cNvPr>
          <p:cNvSpPr txBox="1"/>
          <p:nvPr/>
        </p:nvSpPr>
        <p:spPr>
          <a:xfrm>
            <a:off x="2834507" y="1262698"/>
            <a:ext cx="11908929" cy="1293111"/>
          </a:xfrm>
          <a:prstGeom prst="rect">
            <a:avLst/>
          </a:prstGeom>
        </p:spPr>
        <p:txBody>
          <a:bodyPr lIns="0" tIns="0" rIns="0" bIns="0" rtlCol="0" anchor="t">
            <a:spAutoFit/>
          </a:bodyPr>
          <a:lstStyle/>
          <a:p>
            <a:pPr algn="ctr">
              <a:lnSpc>
                <a:spcPts val="12599"/>
              </a:lnSpc>
            </a:pPr>
            <a:endParaRPr lang="fr-FR" sz="2400"/>
          </a:p>
        </p:txBody>
      </p:sp>
      <p:sp>
        <p:nvSpPr>
          <p:cNvPr id="14" name="TextBox 10">
            <a:extLst>
              <a:ext uri="{FF2B5EF4-FFF2-40B4-BE49-F238E27FC236}">
                <a16:creationId xmlns:a16="http://schemas.microsoft.com/office/drawing/2014/main" id="{1E642EEC-2BFE-219B-CB95-A1EABE41FC73}"/>
              </a:ext>
            </a:extLst>
          </p:cNvPr>
          <p:cNvSpPr txBox="1"/>
          <p:nvPr/>
        </p:nvSpPr>
        <p:spPr>
          <a:xfrm>
            <a:off x="7332509" y="4811946"/>
            <a:ext cx="699247" cy="783356"/>
          </a:xfrm>
          <a:prstGeom prst="rect">
            <a:avLst/>
          </a:prstGeom>
        </p:spPr>
        <p:txBody>
          <a:bodyPr wrap="square" lIns="0" tIns="0" rIns="0" bIns="0" rtlCol="0" anchor="t">
            <a:spAutoFit/>
          </a:bodyPr>
          <a:lstStyle/>
          <a:p>
            <a:pPr algn="ctr">
              <a:lnSpc>
                <a:spcPts val="7279"/>
              </a:lnSpc>
            </a:pPr>
            <a:r>
              <a:rPr lang="fr-FR" sz="2400" dirty="0">
                <a:latin typeface="Comic Sans MS" panose="030F0902030302020204" pitchFamily="66" charset="0"/>
              </a:rPr>
              <a:t>VC</a:t>
            </a:r>
          </a:p>
        </p:txBody>
      </p:sp>
      <p:sp>
        <p:nvSpPr>
          <p:cNvPr id="15" name="TextBox 11">
            <a:extLst>
              <a:ext uri="{FF2B5EF4-FFF2-40B4-BE49-F238E27FC236}">
                <a16:creationId xmlns:a16="http://schemas.microsoft.com/office/drawing/2014/main" id="{47226EF6-1B90-3801-666F-6A44C2816A53}"/>
              </a:ext>
            </a:extLst>
          </p:cNvPr>
          <p:cNvSpPr txBox="1"/>
          <p:nvPr/>
        </p:nvSpPr>
        <p:spPr>
          <a:xfrm>
            <a:off x="-596189" y="5774412"/>
            <a:ext cx="3304431" cy="783356"/>
          </a:xfrm>
          <a:prstGeom prst="rect">
            <a:avLst/>
          </a:prstGeom>
        </p:spPr>
        <p:txBody>
          <a:bodyPr lIns="0" tIns="0" rIns="0" bIns="0" rtlCol="0" anchor="t">
            <a:spAutoFit/>
          </a:bodyPr>
          <a:lstStyle/>
          <a:p>
            <a:pPr algn="ctr">
              <a:lnSpc>
                <a:spcPts val="7279"/>
              </a:lnSpc>
            </a:pPr>
            <a:r>
              <a:rPr lang="fr-FR" sz="2400">
                <a:latin typeface="Comic Sans MS" panose="030F0902030302020204" pitchFamily="66" charset="0"/>
              </a:rPr>
              <a:t>Excitabilité</a:t>
            </a:r>
          </a:p>
        </p:txBody>
      </p:sp>
      <p:sp>
        <p:nvSpPr>
          <p:cNvPr id="16" name="TextBox 12">
            <a:extLst>
              <a:ext uri="{FF2B5EF4-FFF2-40B4-BE49-F238E27FC236}">
                <a16:creationId xmlns:a16="http://schemas.microsoft.com/office/drawing/2014/main" id="{DB6CE499-2E32-93B4-5BA9-27DAF3A763A6}"/>
              </a:ext>
            </a:extLst>
          </p:cNvPr>
          <p:cNvSpPr txBox="1"/>
          <p:nvPr/>
        </p:nvSpPr>
        <p:spPr>
          <a:xfrm>
            <a:off x="827763" y="1134992"/>
            <a:ext cx="3760958" cy="923330"/>
          </a:xfrm>
          <a:prstGeom prst="rect">
            <a:avLst/>
          </a:prstGeom>
        </p:spPr>
        <p:txBody>
          <a:bodyPr lIns="0" tIns="0" rIns="0" bIns="0" rtlCol="0" anchor="t">
            <a:spAutoFit/>
          </a:bodyPr>
          <a:lstStyle/>
          <a:p>
            <a:pPr algn="ctr"/>
            <a:r>
              <a:rPr lang="fr-FR" dirty="0" err="1">
                <a:latin typeface="Comic Sans MS" panose="030F0902030302020204" pitchFamily="66" charset="0"/>
              </a:rPr>
              <a:t>Amp</a:t>
            </a:r>
            <a:r>
              <a:rPr lang="fr-FR" dirty="0">
                <a:latin typeface="Comic Sans MS" panose="030F0902030302020204" pitchFamily="66" charset="0"/>
              </a:rPr>
              <a:t> normale</a:t>
            </a:r>
          </a:p>
          <a:p>
            <a:pPr algn="ctr"/>
            <a:r>
              <a:rPr lang="fr-FR" dirty="0">
                <a:latin typeface="Comic Sans MS" panose="030F0902030302020204" pitchFamily="66" charset="0"/>
              </a:rPr>
              <a:t>VC diminuée</a:t>
            </a:r>
          </a:p>
          <a:p>
            <a:pPr algn="ctr"/>
            <a:r>
              <a:rPr lang="fr-FR" sz="2400" dirty="0">
                <a:solidFill>
                  <a:srgbClr val="3333CC"/>
                </a:solidFill>
                <a:latin typeface="ComicSansMS" panose="030F0702030302020204" pitchFamily="66" charset="0"/>
              </a:rPr>
              <a:t>Démyélinisant</a:t>
            </a:r>
          </a:p>
        </p:txBody>
      </p:sp>
      <p:sp>
        <p:nvSpPr>
          <p:cNvPr id="17" name="TextBox 13">
            <a:extLst>
              <a:ext uri="{FF2B5EF4-FFF2-40B4-BE49-F238E27FC236}">
                <a16:creationId xmlns:a16="http://schemas.microsoft.com/office/drawing/2014/main" id="{4FB68D51-4FE4-3EBF-56D3-A242B5B081CA}"/>
              </a:ext>
            </a:extLst>
          </p:cNvPr>
          <p:cNvSpPr txBox="1"/>
          <p:nvPr/>
        </p:nvSpPr>
        <p:spPr>
          <a:xfrm>
            <a:off x="6989391" y="3734907"/>
            <a:ext cx="2084730" cy="1200329"/>
          </a:xfrm>
          <a:prstGeom prst="rect">
            <a:avLst/>
          </a:prstGeom>
        </p:spPr>
        <p:txBody>
          <a:bodyPr lIns="0" tIns="0" rIns="0" bIns="0" rtlCol="0" anchor="t">
            <a:spAutoFit/>
          </a:bodyPr>
          <a:lstStyle>
            <a:defPPr>
              <a:defRPr lang="en-US"/>
            </a:defPPr>
            <a:lvl1pPr algn="ctr">
              <a:defRPr>
                <a:solidFill>
                  <a:schemeClr val="bg1"/>
                </a:solidFill>
                <a:latin typeface="Comic Sans MS" panose="030F0902030302020204" pitchFamily="66" charset="0"/>
              </a:defRPr>
            </a:lvl1pPr>
          </a:lstStyle>
          <a:p>
            <a:r>
              <a:rPr lang="fr-FR" dirty="0" err="1">
                <a:solidFill>
                  <a:schemeClr val="tx1"/>
                </a:solidFill>
              </a:rPr>
              <a:t>Amp</a:t>
            </a:r>
            <a:r>
              <a:rPr lang="fr-FR" dirty="0">
                <a:solidFill>
                  <a:schemeClr val="tx1"/>
                </a:solidFill>
              </a:rPr>
              <a:t> diminuée</a:t>
            </a:r>
          </a:p>
          <a:p>
            <a:r>
              <a:rPr lang="fr-FR" dirty="0">
                <a:solidFill>
                  <a:schemeClr val="tx1"/>
                </a:solidFill>
              </a:rPr>
              <a:t>VC normale</a:t>
            </a:r>
          </a:p>
          <a:p>
            <a:r>
              <a:rPr lang="fr-FR" sz="2400" dirty="0">
                <a:solidFill>
                  <a:srgbClr val="3333CC"/>
                </a:solidFill>
                <a:latin typeface="ComicSansMS" panose="030F0702030302020204" pitchFamily="66" charset="0"/>
              </a:rPr>
              <a:t>Axonal</a:t>
            </a:r>
          </a:p>
          <a:p>
            <a:endParaRPr lang="fr-FR" dirty="0">
              <a:solidFill>
                <a:schemeClr val="tx1"/>
              </a:solidFill>
            </a:endParaRPr>
          </a:p>
        </p:txBody>
      </p:sp>
      <p:sp>
        <p:nvSpPr>
          <p:cNvPr id="18" name="TextBox 14">
            <a:extLst>
              <a:ext uri="{FF2B5EF4-FFF2-40B4-BE49-F238E27FC236}">
                <a16:creationId xmlns:a16="http://schemas.microsoft.com/office/drawing/2014/main" id="{79D5C0AE-D4E8-AE02-755E-E71D851B006A}"/>
              </a:ext>
            </a:extLst>
          </p:cNvPr>
          <p:cNvSpPr txBox="1"/>
          <p:nvPr/>
        </p:nvSpPr>
        <p:spPr>
          <a:xfrm flipH="1">
            <a:off x="4219896" y="2241764"/>
            <a:ext cx="1233835" cy="810415"/>
          </a:xfrm>
          <a:prstGeom prst="rect">
            <a:avLst/>
          </a:prstGeom>
        </p:spPr>
        <p:txBody>
          <a:bodyPr wrap="square" lIns="0" tIns="0" rIns="0" bIns="0" rtlCol="0" anchor="t">
            <a:spAutoFit/>
          </a:bodyPr>
          <a:lstStyle/>
          <a:p>
            <a:pPr algn="ctr">
              <a:lnSpc>
                <a:spcPts val="7279"/>
              </a:lnSpc>
            </a:pPr>
            <a:r>
              <a:rPr lang="fr-FR" sz="3200" b="1">
                <a:solidFill>
                  <a:srgbClr val="FF0000"/>
                </a:solidFill>
              </a:rPr>
              <a:t>?</a:t>
            </a:r>
          </a:p>
        </p:txBody>
      </p:sp>
      <p:sp>
        <p:nvSpPr>
          <p:cNvPr id="19" name="TextBox 15">
            <a:extLst>
              <a:ext uri="{FF2B5EF4-FFF2-40B4-BE49-F238E27FC236}">
                <a16:creationId xmlns:a16="http://schemas.microsoft.com/office/drawing/2014/main" id="{B4F1A8D3-BB04-2AC1-0E54-470283FA2260}"/>
              </a:ext>
            </a:extLst>
          </p:cNvPr>
          <p:cNvSpPr txBox="1"/>
          <p:nvPr/>
        </p:nvSpPr>
        <p:spPr>
          <a:xfrm>
            <a:off x="6502061" y="1301666"/>
            <a:ext cx="1106835" cy="1032847"/>
          </a:xfrm>
          <a:prstGeom prst="rect">
            <a:avLst/>
          </a:prstGeom>
          <a:effectLst/>
        </p:spPr>
        <p:txBody>
          <a:bodyPr lIns="0" tIns="0" rIns="0" bIns="0" rtlCol="0" anchor="t">
            <a:spAutoFit/>
          </a:bodyPr>
          <a:lstStyle/>
          <a:p>
            <a:pPr algn="ctr">
              <a:lnSpc>
                <a:spcPts val="9379"/>
              </a:lnSpc>
            </a:pPr>
            <a:r>
              <a:rPr lang="fr-FR" sz="4000" dirty="0">
                <a:solidFill>
                  <a:schemeClr val="bg1"/>
                </a:solidFill>
                <a:latin typeface="ComicSansMS" panose="030F0702030302020204" pitchFamily="66" charset="0"/>
              </a:rPr>
              <a:t>3D</a:t>
            </a:r>
          </a:p>
        </p:txBody>
      </p:sp>
      <p:cxnSp>
        <p:nvCxnSpPr>
          <p:cNvPr id="22" name="Connecteur droit avec flèche 21">
            <a:extLst>
              <a:ext uri="{FF2B5EF4-FFF2-40B4-BE49-F238E27FC236}">
                <a16:creationId xmlns:a16="http://schemas.microsoft.com/office/drawing/2014/main" id="{0E811ED0-8186-9782-7878-6E10013096A7}"/>
              </a:ext>
            </a:extLst>
          </p:cNvPr>
          <p:cNvCxnSpPr>
            <a:cxnSpLocks/>
          </p:cNvCxnSpPr>
          <p:nvPr/>
        </p:nvCxnSpPr>
        <p:spPr>
          <a:xfrm flipV="1">
            <a:off x="1943129" y="4935236"/>
            <a:ext cx="6088627" cy="50328"/>
          </a:xfrm>
          <a:prstGeom prst="straightConnector1">
            <a:avLst/>
          </a:prstGeom>
          <a:ln w="38100">
            <a:solidFill>
              <a:srgbClr val="00329E"/>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4" name="Connecteur droit avec flèche 23">
            <a:extLst>
              <a:ext uri="{FF2B5EF4-FFF2-40B4-BE49-F238E27FC236}">
                <a16:creationId xmlns:a16="http://schemas.microsoft.com/office/drawing/2014/main" id="{BCE5BEAC-3C60-5C67-31F7-51C0FC155ABC}"/>
              </a:ext>
            </a:extLst>
          </p:cNvPr>
          <p:cNvCxnSpPr>
            <a:cxnSpLocks/>
          </p:cNvCxnSpPr>
          <p:nvPr/>
        </p:nvCxnSpPr>
        <p:spPr>
          <a:xfrm flipV="1">
            <a:off x="1959249" y="2058322"/>
            <a:ext cx="0" cy="2927242"/>
          </a:xfrm>
          <a:prstGeom prst="straightConnector1">
            <a:avLst/>
          </a:prstGeom>
          <a:ln w="38100">
            <a:solidFill>
              <a:srgbClr val="00329E"/>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1" name="Connecteur droit avec flèche 30">
            <a:extLst>
              <a:ext uri="{FF2B5EF4-FFF2-40B4-BE49-F238E27FC236}">
                <a16:creationId xmlns:a16="http://schemas.microsoft.com/office/drawing/2014/main" id="{134E3C0C-FAEE-ADD8-11C8-E80B019C642B}"/>
              </a:ext>
            </a:extLst>
          </p:cNvPr>
          <p:cNvCxnSpPr>
            <a:cxnSpLocks/>
          </p:cNvCxnSpPr>
          <p:nvPr/>
        </p:nvCxnSpPr>
        <p:spPr>
          <a:xfrm flipH="1">
            <a:off x="1056026" y="4985564"/>
            <a:ext cx="903223" cy="923330"/>
          </a:xfrm>
          <a:prstGeom prst="straightConnector1">
            <a:avLst/>
          </a:prstGeom>
          <a:ln w="38100">
            <a:solidFill>
              <a:srgbClr val="00329E"/>
            </a:solidFill>
            <a:headEnd type="non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36984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15">
            <a:extLst>
              <a:ext uri="{FF2B5EF4-FFF2-40B4-BE49-F238E27FC236}">
                <a16:creationId xmlns:a16="http://schemas.microsoft.com/office/drawing/2014/main" id="{30CE1CC0-9FA5-05F2-E299-018873D25FD1}"/>
              </a:ext>
            </a:extLst>
          </p:cNvPr>
          <p:cNvPicPr>
            <a:picLocks noChangeAspect="1"/>
          </p:cNvPicPr>
          <p:nvPr/>
        </p:nvPicPr>
        <p:blipFill>
          <a:blip r:embed="rId2"/>
          <a:stretch>
            <a:fillRect/>
          </a:stretch>
        </p:blipFill>
        <p:spPr>
          <a:xfrm>
            <a:off x="4915232" y="1754965"/>
            <a:ext cx="2102001" cy="2972644"/>
          </a:xfrm>
          <a:prstGeom prst="rect">
            <a:avLst/>
          </a:prstGeom>
        </p:spPr>
      </p:pic>
      <p:sp>
        <p:nvSpPr>
          <p:cNvPr id="5" name="TextBox 7">
            <a:extLst>
              <a:ext uri="{FF2B5EF4-FFF2-40B4-BE49-F238E27FC236}">
                <a16:creationId xmlns:a16="http://schemas.microsoft.com/office/drawing/2014/main" id="{6FF08465-C785-A2C4-63F6-45F03E7BEBEC}"/>
              </a:ext>
            </a:extLst>
          </p:cNvPr>
          <p:cNvSpPr txBox="1"/>
          <p:nvPr/>
        </p:nvSpPr>
        <p:spPr>
          <a:xfrm>
            <a:off x="350093" y="188779"/>
            <a:ext cx="7748451" cy="492443"/>
          </a:xfrm>
          <a:prstGeom prst="rect">
            <a:avLst/>
          </a:prstGeom>
        </p:spPr>
        <p:txBody>
          <a:bodyPr wrap="square" lIns="0" tIns="0" rIns="0" bIns="0" rtlCol="0" anchor="t">
            <a:spAutoFit/>
          </a:bodyPr>
          <a:lstStyle/>
          <a:p>
            <a:pPr>
              <a:tabLst>
                <a:tab pos="439738" algn="l"/>
              </a:tabLst>
            </a:pPr>
            <a:r>
              <a:rPr lang="fr-FR" sz="3200" dirty="0">
                <a:solidFill>
                  <a:srgbClr val="3333CC"/>
                </a:solidFill>
                <a:latin typeface="ComicSansMS" panose="030F0702030302020204" pitchFamily="66" charset="0"/>
              </a:rPr>
              <a:t>Conduction nerveuse motrice standard	</a:t>
            </a:r>
          </a:p>
        </p:txBody>
      </p:sp>
      <p:sp>
        <p:nvSpPr>
          <p:cNvPr id="3" name="ZoneTexte 2">
            <a:extLst>
              <a:ext uri="{FF2B5EF4-FFF2-40B4-BE49-F238E27FC236}">
                <a16:creationId xmlns:a16="http://schemas.microsoft.com/office/drawing/2014/main" id="{4B6D9AF1-8B0E-278A-8B93-0C921D92FF88}"/>
              </a:ext>
            </a:extLst>
          </p:cNvPr>
          <p:cNvSpPr txBox="1"/>
          <p:nvPr/>
        </p:nvSpPr>
        <p:spPr>
          <a:xfrm>
            <a:off x="147653" y="974719"/>
            <a:ext cx="4572000" cy="2031325"/>
          </a:xfrm>
          <a:prstGeom prst="rect">
            <a:avLst/>
          </a:prstGeom>
          <a:noFill/>
        </p:spPr>
        <p:txBody>
          <a:bodyPr wrap="square">
            <a:spAutoFit/>
          </a:bodyPr>
          <a:lstStyle/>
          <a:p>
            <a:pPr marL="285750" indent="-285750">
              <a:buFont typeface="Arial" panose="020B0604020202020204" pitchFamily="34" charset="0"/>
              <a:buChar char="•"/>
            </a:pPr>
            <a:r>
              <a:rPr lang="fr-FR" sz="1800" dirty="0">
                <a:solidFill>
                  <a:srgbClr val="3333CC"/>
                </a:solidFill>
                <a:latin typeface="ComicSansMS" panose="030F0702030302020204" pitchFamily="66" charset="0"/>
              </a:rPr>
              <a:t>Stimulation de surface</a:t>
            </a:r>
            <a:br>
              <a:rPr lang="fr-FR" sz="1800" dirty="0">
                <a:solidFill>
                  <a:srgbClr val="3333CC"/>
                </a:solidFill>
                <a:latin typeface="ComicSansMS" panose="030F0702030302020204" pitchFamily="66" charset="0"/>
              </a:rPr>
            </a:br>
            <a:r>
              <a:rPr lang="fr-FR" sz="1800" dirty="0">
                <a:latin typeface="ComicSansMS" panose="030F0702030302020204" pitchFamily="66" charset="0"/>
              </a:rPr>
              <a:t>- nerf moteur</a:t>
            </a:r>
            <a:br>
              <a:rPr lang="fr-FR" sz="1800" dirty="0">
                <a:latin typeface="ComicSansMS" panose="030F0702030302020204" pitchFamily="66" charset="0"/>
              </a:rPr>
            </a:br>
            <a:r>
              <a:rPr lang="fr-FR" sz="1800" dirty="0">
                <a:latin typeface="ComicSansMS" panose="030F0702030302020204" pitchFamily="66" charset="0"/>
              </a:rPr>
              <a:t>- en un site où le nerf est superficiel</a:t>
            </a:r>
            <a:br>
              <a:rPr lang="fr-FR" sz="1800" dirty="0">
                <a:latin typeface="ComicSansMS" panose="030F0702030302020204" pitchFamily="66" charset="0"/>
              </a:rPr>
            </a:br>
            <a:r>
              <a:rPr lang="fr-FR" sz="1800" dirty="0">
                <a:latin typeface="ComicSansMS" panose="030F0702030302020204" pitchFamily="66" charset="0"/>
              </a:rPr>
              <a:t>- ex. nerf médian au poignet</a:t>
            </a:r>
          </a:p>
          <a:p>
            <a:pPr marL="285750" indent="-285750">
              <a:buFont typeface="Arial" panose="020B0604020202020204" pitchFamily="34" charset="0"/>
              <a:buChar char="•"/>
            </a:pPr>
            <a:r>
              <a:rPr lang="fr-FR" dirty="0">
                <a:solidFill>
                  <a:srgbClr val="3333CC"/>
                </a:solidFill>
                <a:latin typeface="ComicSansMS" panose="030F0702030302020204" pitchFamily="66" charset="0"/>
              </a:rPr>
              <a:t>Détection de surface</a:t>
            </a:r>
            <a:br>
              <a:rPr lang="fr-FR" dirty="0">
                <a:solidFill>
                  <a:srgbClr val="3333CC"/>
                </a:solidFill>
                <a:latin typeface="ComicSansMS" panose="030F0702030302020204" pitchFamily="66" charset="0"/>
              </a:rPr>
            </a:br>
            <a:r>
              <a:rPr lang="fr-FR" dirty="0">
                <a:latin typeface="ComicSansMS" panose="030F0702030302020204" pitchFamily="66" charset="0"/>
              </a:rPr>
              <a:t>- muscle innervé par ce nerf</a:t>
            </a:r>
            <a:br>
              <a:rPr lang="fr-FR" dirty="0">
                <a:latin typeface="ComicSansMS" panose="030F0702030302020204" pitchFamily="66" charset="0"/>
              </a:rPr>
            </a:br>
            <a:r>
              <a:rPr lang="fr-FR" dirty="0">
                <a:latin typeface="ComicSansMS" panose="030F0702030302020204" pitchFamily="66" charset="0"/>
              </a:rPr>
              <a:t>- ex. éminence thénar</a:t>
            </a:r>
            <a:endParaRPr lang="fr-FR" dirty="0"/>
          </a:p>
        </p:txBody>
      </p:sp>
      <p:sp>
        <p:nvSpPr>
          <p:cNvPr id="4" name="Forme libre 3">
            <a:extLst>
              <a:ext uri="{FF2B5EF4-FFF2-40B4-BE49-F238E27FC236}">
                <a16:creationId xmlns:a16="http://schemas.microsoft.com/office/drawing/2014/main" id="{314E5498-F022-7622-381F-16BAABDE1708}"/>
              </a:ext>
            </a:extLst>
          </p:cNvPr>
          <p:cNvSpPr/>
          <p:nvPr/>
        </p:nvSpPr>
        <p:spPr>
          <a:xfrm>
            <a:off x="1107474" y="4395316"/>
            <a:ext cx="531670" cy="2035546"/>
          </a:xfrm>
          <a:custGeom>
            <a:avLst/>
            <a:gdLst>
              <a:gd name="connsiteX0" fmla="*/ 0 w 556591"/>
              <a:gd name="connsiteY0" fmla="*/ 1860617 h 2041103"/>
              <a:gd name="connsiteX1" fmla="*/ 206734 w 556591"/>
              <a:gd name="connsiteY1" fmla="*/ 12 h 2041103"/>
              <a:gd name="connsiteX2" fmla="*/ 405516 w 556591"/>
              <a:gd name="connsiteY2" fmla="*/ 1884471 h 2041103"/>
              <a:gd name="connsiteX3" fmla="*/ 556591 w 556591"/>
              <a:gd name="connsiteY3" fmla="*/ 1932179 h 2041103"/>
              <a:gd name="connsiteX4" fmla="*/ 556591 w 556591"/>
              <a:gd name="connsiteY4" fmla="*/ 1932179 h 2041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591" h="2041103">
                <a:moveTo>
                  <a:pt x="0" y="1860617"/>
                </a:moveTo>
                <a:cubicBezTo>
                  <a:pt x="69574" y="928326"/>
                  <a:pt x="139148" y="-3964"/>
                  <a:pt x="206734" y="12"/>
                </a:cubicBezTo>
                <a:cubicBezTo>
                  <a:pt x="274320" y="3988"/>
                  <a:pt x="347207" y="1562443"/>
                  <a:pt x="405516" y="1884471"/>
                </a:cubicBezTo>
                <a:cubicBezTo>
                  <a:pt x="463825" y="2206499"/>
                  <a:pt x="556591" y="1932179"/>
                  <a:pt x="556591" y="1932179"/>
                </a:cubicBezTo>
                <a:lnTo>
                  <a:pt x="556591" y="1932179"/>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a:extLst>
              <a:ext uri="{FF2B5EF4-FFF2-40B4-BE49-F238E27FC236}">
                <a16:creationId xmlns:a16="http://schemas.microsoft.com/office/drawing/2014/main" id="{27A154E4-4E9C-BE09-1160-844738ECDAAD}"/>
              </a:ext>
            </a:extLst>
          </p:cNvPr>
          <p:cNvSpPr txBox="1"/>
          <p:nvPr/>
        </p:nvSpPr>
        <p:spPr>
          <a:xfrm>
            <a:off x="460384" y="3860914"/>
            <a:ext cx="1973269" cy="369332"/>
          </a:xfrm>
          <a:prstGeom prst="rect">
            <a:avLst/>
          </a:prstGeom>
          <a:noFill/>
        </p:spPr>
        <p:txBody>
          <a:bodyPr wrap="square">
            <a:spAutoFit/>
          </a:bodyPr>
          <a:lstStyle/>
          <a:p>
            <a:r>
              <a:rPr lang="fr-FR" dirty="0">
                <a:solidFill>
                  <a:srgbClr val="3333CC"/>
                </a:solidFill>
                <a:latin typeface="ComicSansMS" panose="030F0702030302020204" pitchFamily="66" charset="0"/>
              </a:rPr>
              <a:t>PAGM maximal </a:t>
            </a:r>
            <a:endParaRPr lang="fr-FR" dirty="0"/>
          </a:p>
        </p:txBody>
      </p:sp>
      <p:pic>
        <p:nvPicPr>
          <p:cNvPr id="7" name="Image 6">
            <a:extLst>
              <a:ext uri="{FF2B5EF4-FFF2-40B4-BE49-F238E27FC236}">
                <a16:creationId xmlns:a16="http://schemas.microsoft.com/office/drawing/2014/main" id="{21D3F83E-787A-0130-8DDE-E2ACE40065C7}"/>
              </a:ext>
            </a:extLst>
          </p:cNvPr>
          <p:cNvPicPr>
            <a:picLocks noChangeAspect="1"/>
          </p:cNvPicPr>
          <p:nvPr/>
        </p:nvPicPr>
        <p:blipFill>
          <a:blip r:embed="rId3"/>
          <a:stretch>
            <a:fillRect/>
          </a:stretch>
        </p:blipFill>
        <p:spPr>
          <a:xfrm>
            <a:off x="3409169" y="3759609"/>
            <a:ext cx="5435028" cy="2922838"/>
          </a:xfrm>
          <a:prstGeom prst="rect">
            <a:avLst/>
          </a:prstGeom>
        </p:spPr>
      </p:pic>
      <p:cxnSp>
        <p:nvCxnSpPr>
          <p:cNvPr id="6" name="Connecteur droit avec flèche 5">
            <a:extLst>
              <a:ext uri="{FF2B5EF4-FFF2-40B4-BE49-F238E27FC236}">
                <a16:creationId xmlns:a16="http://schemas.microsoft.com/office/drawing/2014/main" id="{4E711099-0CA7-0B00-8974-4B3A96DE945E}"/>
              </a:ext>
            </a:extLst>
          </p:cNvPr>
          <p:cNvCxnSpPr/>
          <p:nvPr/>
        </p:nvCxnSpPr>
        <p:spPr>
          <a:xfrm>
            <a:off x="822037" y="4395316"/>
            <a:ext cx="0" cy="191312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ZoneTexte 9">
            <a:extLst>
              <a:ext uri="{FF2B5EF4-FFF2-40B4-BE49-F238E27FC236}">
                <a16:creationId xmlns:a16="http://schemas.microsoft.com/office/drawing/2014/main" id="{6C079A85-30DB-DD19-0BF3-F87FEBC36522}"/>
              </a:ext>
            </a:extLst>
          </p:cNvPr>
          <p:cNvSpPr txBox="1"/>
          <p:nvPr/>
        </p:nvSpPr>
        <p:spPr>
          <a:xfrm>
            <a:off x="59310" y="4807235"/>
            <a:ext cx="946727" cy="646331"/>
          </a:xfrm>
          <a:prstGeom prst="rect">
            <a:avLst/>
          </a:prstGeom>
          <a:noFill/>
        </p:spPr>
        <p:txBody>
          <a:bodyPr wrap="square">
            <a:spAutoFit/>
          </a:bodyPr>
          <a:lstStyle/>
          <a:p>
            <a:r>
              <a:rPr lang="fr-FR" dirty="0" err="1">
                <a:solidFill>
                  <a:srgbClr val="3333CC"/>
                </a:solidFill>
                <a:latin typeface="ComicSansMS" panose="030F0702030302020204" pitchFamily="66" charset="0"/>
              </a:rPr>
              <a:t>Amp</a:t>
            </a:r>
            <a:br>
              <a:rPr lang="fr-FR" dirty="0">
                <a:solidFill>
                  <a:srgbClr val="3333CC"/>
                </a:solidFill>
                <a:latin typeface="ComicSansMS" panose="030F0702030302020204" pitchFamily="66" charset="0"/>
              </a:rPr>
            </a:br>
            <a:r>
              <a:rPr lang="fr-FR" dirty="0">
                <a:solidFill>
                  <a:srgbClr val="3333CC"/>
                </a:solidFill>
                <a:latin typeface="ComicSansMS" panose="030F0702030302020204" pitchFamily="66" charset="0"/>
              </a:rPr>
              <a:t>(mV)</a:t>
            </a:r>
            <a:endParaRPr lang="fr-FR" dirty="0"/>
          </a:p>
        </p:txBody>
      </p:sp>
      <p:cxnSp>
        <p:nvCxnSpPr>
          <p:cNvPr id="11" name="Connecteur droit avec flèche 10">
            <a:extLst>
              <a:ext uri="{FF2B5EF4-FFF2-40B4-BE49-F238E27FC236}">
                <a16:creationId xmlns:a16="http://schemas.microsoft.com/office/drawing/2014/main" id="{6E56875F-4EFD-6E00-B658-7187BC2A0478}"/>
              </a:ext>
            </a:extLst>
          </p:cNvPr>
          <p:cNvCxnSpPr>
            <a:cxnSpLocks/>
          </p:cNvCxnSpPr>
          <p:nvPr/>
        </p:nvCxnSpPr>
        <p:spPr>
          <a:xfrm flipH="1">
            <a:off x="1082364" y="6497781"/>
            <a:ext cx="450872"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ZoneTexte 13">
            <a:extLst>
              <a:ext uri="{FF2B5EF4-FFF2-40B4-BE49-F238E27FC236}">
                <a16:creationId xmlns:a16="http://schemas.microsoft.com/office/drawing/2014/main" id="{0E0E3C68-524E-3C7B-1CDE-DA83A407C4A7}"/>
              </a:ext>
            </a:extLst>
          </p:cNvPr>
          <p:cNvSpPr txBox="1"/>
          <p:nvPr/>
        </p:nvSpPr>
        <p:spPr>
          <a:xfrm>
            <a:off x="732065" y="6497781"/>
            <a:ext cx="1429905" cy="369332"/>
          </a:xfrm>
          <a:prstGeom prst="rect">
            <a:avLst/>
          </a:prstGeom>
          <a:noFill/>
        </p:spPr>
        <p:txBody>
          <a:bodyPr wrap="square">
            <a:spAutoFit/>
          </a:bodyPr>
          <a:lstStyle/>
          <a:p>
            <a:r>
              <a:rPr lang="fr-FR" dirty="0">
                <a:solidFill>
                  <a:srgbClr val="3333CC"/>
                </a:solidFill>
                <a:latin typeface="ComicSansMS" panose="030F0702030302020204" pitchFamily="66" charset="0"/>
              </a:rPr>
              <a:t>Durée (ms)</a:t>
            </a:r>
            <a:endParaRPr lang="fr-FR" dirty="0"/>
          </a:p>
        </p:txBody>
      </p:sp>
      <p:sp>
        <p:nvSpPr>
          <p:cNvPr id="15" name="ZoneTexte 14">
            <a:extLst>
              <a:ext uri="{FF2B5EF4-FFF2-40B4-BE49-F238E27FC236}">
                <a16:creationId xmlns:a16="http://schemas.microsoft.com/office/drawing/2014/main" id="{36E6146E-07BA-726A-3DB4-DD2C1166BF4E}"/>
              </a:ext>
            </a:extLst>
          </p:cNvPr>
          <p:cNvSpPr txBox="1"/>
          <p:nvPr/>
        </p:nvSpPr>
        <p:spPr>
          <a:xfrm>
            <a:off x="1740581" y="5130400"/>
            <a:ext cx="1089225" cy="646331"/>
          </a:xfrm>
          <a:prstGeom prst="rect">
            <a:avLst/>
          </a:prstGeom>
          <a:noFill/>
        </p:spPr>
        <p:txBody>
          <a:bodyPr wrap="square">
            <a:spAutoFit/>
          </a:bodyPr>
          <a:lstStyle/>
          <a:p>
            <a:r>
              <a:rPr lang="fr-FR" dirty="0">
                <a:solidFill>
                  <a:srgbClr val="3333CC"/>
                </a:solidFill>
                <a:latin typeface="ComicSansMS" panose="030F0702030302020204" pitchFamily="66" charset="0"/>
              </a:rPr>
              <a:t>Surface</a:t>
            </a:r>
            <a:br>
              <a:rPr lang="fr-FR" dirty="0">
                <a:solidFill>
                  <a:srgbClr val="3333CC"/>
                </a:solidFill>
                <a:latin typeface="ComicSansMS" panose="030F0702030302020204" pitchFamily="66" charset="0"/>
              </a:rPr>
            </a:br>
            <a:r>
              <a:rPr lang="fr-FR" dirty="0">
                <a:solidFill>
                  <a:srgbClr val="3333CC"/>
                </a:solidFill>
                <a:latin typeface="ComicSansMS" panose="030F0702030302020204" pitchFamily="66" charset="0"/>
              </a:rPr>
              <a:t>(</a:t>
            </a:r>
            <a:r>
              <a:rPr lang="fr-FR" dirty="0" err="1">
                <a:solidFill>
                  <a:srgbClr val="3333CC"/>
                </a:solidFill>
                <a:latin typeface="ComicSansMS" panose="030F0702030302020204" pitchFamily="66" charset="0"/>
              </a:rPr>
              <a:t>mV.ms</a:t>
            </a:r>
            <a:r>
              <a:rPr lang="fr-FR" dirty="0">
                <a:solidFill>
                  <a:srgbClr val="3333CC"/>
                </a:solidFill>
                <a:latin typeface="ComicSansMS" panose="030F0702030302020204" pitchFamily="66" charset="0"/>
              </a:rPr>
              <a:t>)</a:t>
            </a:r>
            <a:endParaRPr lang="fr-FR" dirty="0"/>
          </a:p>
        </p:txBody>
      </p:sp>
      <p:sp>
        <p:nvSpPr>
          <p:cNvPr id="2" name="ZoneTexte 1">
            <a:extLst>
              <a:ext uri="{FF2B5EF4-FFF2-40B4-BE49-F238E27FC236}">
                <a16:creationId xmlns:a16="http://schemas.microsoft.com/office/drawing/2014/main" id="{C0DB079E-DC2E-6923-991B-60B5109FB2B6}"/>
              </a:ext>
            </a:extLst>
          </p:cNvPr>
          <p:cNvSpPr txBox="1"/>
          <p:nvPr/>
        </p:nvSpPr>
        <p:spPr>
          <a:xfrm>
            <a:off x="4572000" y="1002724"/>
            <a:ext cx="3799489" cy="2031325"/>
          </a:xfrm>
          <a:prstGeom prst="rect">
            <a:avLst/>
          </a:prstGeom>
          <a:solidFill>
            <a:schemeClr val="accent1"/>
          </a:solidFill>
        </p:spPr>
        <p:txBody>
          <a:bodyPr wrap="square" rtlCol="0">
            <a:spAutoFit/>
          </a:bodyPr>
          <a:lstStyle/>
          <a:p>
            <a:pPr algn="just"/>
            <a:r>
              <a:rPr lang="fr-FR" dirty="0">
                <a:solidFill>
                  <a:schemeClr val="bg1"/>
                </a:solidFill>
              </a:rPr>
              <a:t>L’excitabilité d’une cellule nerveuse = capacité à générer, à partir d’un état stable (</a:t>
            </a:r>
            <a:r>
              <a:rPr lang="fr-FR" b="1" dirty="0">
                <a:solidFill>
                  <a:srgbClr val="FFFF00"/>
                </a:solidFill>
              </a:rPr>
              <a:t>potentiel de repos</a:t>
            </a:r>
            <a:r>
              <a:rPr lang="fr-FR" dirty="0">
                <a:solidFill>
                  <a:schemeClr val="bg1"/>
                </a:solidFill>
              </a:rPr>
              <a:t>), et sous l’influence d’une stimulation, un changement d’état brusque, bref (</a:t>
            </a:r>
            <a:r>
              <a:rPr lang="fr-FR" b="1" dirty="0">
                <a:solidFill>
                  <a:srgbClr val="FFFF00"/>
                </a:solidFill>
              </a:rPr>
              <a:t>PA</a:t>
            </a:r>
            <a:r>
              <a:rPr lang="fr-FR" dirty="0">
                <a:solidFill>
                  <a:schemeClr val="bg1"/>
                </a:solidFill>
              </a:rPr>
              <a:t>), qui se propage le long de la membrane cellulaire (</a:t>
            </a:r>
            <a:r>
              <a:rPr lang="fr-FR" dirty="0" err="1">
                <a:solidFill>
                  <a:schemeClr val="bg1"/>
                </a:solidFill>
              </a:rPr>
              <a:t>Guihéneuc</a:t>
            </a:r>
            <a:r>
              <a:rPr lang="fr-FR" dirty="0">
                <a:solidFill>
                  <a:schemeClr val="bg1"/>
                </a:solidFill>
              </a:rPr>
              <a:t>, 2004). </a:t>
            </a:r>
          </a:p>
        </p:txBody>
      </p:sp>
      <p:pic>
        <p:nvPicPr>
          <p:cNvPr id="12" name="Image 11">
            <a:extLst>
              <a:ext uri="{FF2B5EF4-FFF2-40B4-BE49-F238E27FC236}">
                <a16:creationId xmlns:a16="http://schemas.microsoft.com/office/drawing/2014/main" id="{9AA5CABA-83DC-8877-2B82-824B9E89B59F}"/>
              </a:ext>
            </a:extLst>
          </p:cNvPr>
          <p:cNvPicPr>
            <a:picLocks noChangeAspect="1"/>
          </p:cNvPicPr>
          <p:nvPr/>
        </p:nvPicPr>
        <p:blipFill>
          <a:blip r:embed="rId4"/>
          <a:stretch>
            <a:fillRect/>
          </a:stretch>
        </p:blipFill>
        <p:spPr>
          <a:xfrm>
            <a:off x="8104580" y="1853437"/>
            <a:ext cx="1206438" cy="1906172"/>
          </a:xfrm>
          <a:prstGeom prst="rect">
            <a:avLst/>
          </a:prstGeom>
        </p:spPr>
      </p:pic>
      <p:sp>
        <p:nvSpPr>
          <p:cNvPr id="17" name="Double flèche horizontale 16">
            <a:extLst>
              <a:ext uri="{FF2B5EF4-FFF2-40B4-BE49-F238E27FC236}">
                <a16:creationId xmlns:a16="http://schemas.microsoft.com/office/drawing/2014/main" id="{10DB7B9B-77ED-EB04-D044-FDD884028CAD}"/>
              </a:ext>
            </a:extLst>
          </p:cNvPr>
          <p:cNvSpPr/>
          <p:nvPr/>
        </p:nvSpPr>
        <p:spPr>
          <a:xfrm>
            <a:off x="7086285" y="3154513"/>
            <a:ext cx="1216152" cy="484632"/>
          </a:xfrm>
          <a:prstGeom prst="lef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6887942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AA9CF6EF-D80E-0555-81F4-8F66A69C2E0E}"/>
              </a:ext>
            </a:extLst>
          </p:cNvPr>
          <p:cNvSpPr txBox="1"/>
          <p:nvPr/>
        </p:nvSpPr>
        <p:spPr>
          <a:xfrm>
            <a:off x="11980" y="865666"/>
            <a:ext cx="8240486" cy="5770811"/>
          </a:xfrm>
          <a:prstGeom prst="rect">
            <a:avLst/>
          </a:prstGeom>
          <a:noFill/>
        </p:spPr>
        <p:txBody>
          <a:bodyPr wrap="square">
            <a:spAutoFit/>
          </a:bodyPr>
          <a:lstStyle/>
          <a:p>
            <a:pPr marL="342900" indent="-342900">
              <a:spcBef>
                <a:spcPct val="50000"/>
              </a:spcBef>
              <a:buFont typeface="Arial" panose="020B0604020202020204" pitchFamily="34" charset="0"/>
              <a:buChar char="•"/>
            </a:pPr>
            <a:r>
              <a:rPr lang="cy-GB" altLang="en-US" sz="1800" dirty="0">
                <a:solidFill>
                  <a:srgbClr val="003399"/>
                </a:solidFill>
                <a:latin typeface="Comic Sans MS" panose="030F0902030302020204" pitchFamily="66" charset="0"/>
              </a:rPr>
              <a:t>Membrane imperméable aux protéines anioniques intra-cellulaires</a:t>
            </a:r>
            <a:br>
              <a:rPr lang="cy-GB" altLang="en-US" sz="1800" dirty="0">
                <a:solidFill>
                  <a:srgbClr val="003399"/>
                </a:solidFill>
                <a:latin typeface="Comic Sans MS" panose="030F0902030302020204" pitchFamily="66" charset="0"/>
              </a:rPr>
            </a:br>
            <a:r>
              <a:rPr lang="cy-GB" altLang="en-US" dirty="0">
                <a:latin typeface="Comic Sans MS" panose="030F0902030302020204" pitchFamily="66" charset="0"/>
              </a:rPr>
              <a:t>- milieu intracellulaire chargé négativement</a:t>
            </a:r>
          </a:p>
          <a:p>
            <a:pPr marL="342900" indent="-342900">
              <a:spcBef>
                <a:spcPct val="50000"/>
              </a:spcBef>
              <a:buFont typeface="Arial" panose="020B0604020202020204" pitchFamily="34" charset="0"/>
              <a:buChar char="•"/>
            </a:pPr>
            <a:r>
              <a:rPr lang="cy-GB" altLang="en-US" sz="1800" dirty="0">
                <a:solidFill>
                  <a:srgbClr val="003399"/>
                </a:solidFill>
                <a:latin typeface="Comic Sans MS" panose="030F0902030302020204" pitchFamily="66" charset="0"/>
              </a:rPr>
              <a:t>Membrane semi-perméable</a:t>
            </a:r>
            <a:br>
              <a:rPr lang="cy-GB" altLang="en-US" sz="1800" dirty="0">
                <a:solidFill>
                  <a:srgbClr val="003399"/>
                </a:solidFill>
                <a:latin typeface="Comic Sans MS" panose="030F0902030302020204" pitchFamily="66" charset="0"/>
              </a:rPr>
            </a:br>
            <a:r>
              <a:rPr lang="cy-GB" altLang="en-US" sz="1800" dirty="0">
                <a:solidFill>
                  <a:srgbClr val="003399"/>
                </a:solidFill>
                <a:latin typeface="Comic Sans MS" panose="030F0902030302020204" pitchFamily="66" charset="0"/>
              </a:rPr>
              <a:t>- </a:t>
            </a:r>
            <a:r>
              <a:rPr lang="nl-BE" sz="1800" dirty="0">
                <a:latin typeface="ComicSansMS" panose="030F0702030302020204" pitchFamily="66" charset="0"/>
              </a:rPr>
              <a:t>canaux ioniques ouverts (canaux de fuite) </a:t>
            </a:r>
            <a:br>
              <a:rPr lang="nl-BE" sz="1800" dirty="0">
                <a:latin typeface="ComicSansMS" panose="030F0702030302020204" pitchFamily="66" charset="0"/>
              </a:rPr>
            </a:br>
            <a:r>
              <a:rPr lang="nl-BE" sz="1800" dirty="0">
                <a:latin typeface="ComicSansMS" panose="030F0702030302020204" pitchFamily="66" charset="0"/>
              </a:rPr>
              <a:t>- majoritairement des canaux K</a:t>
            </a:r>
            <a:br>
              <a:rPr lang="nl-BE" sz="1800" dirty="0">
                <a:latin typeface="ComicSansMS" panose="030F0702030302020204" pitchFamily="66" charset="0"/>
              </a:rPr>
            </a:br>
            <a:r>
              <a:rPr lang="nl-BE" sz="1800" dirty="0">
                <a:latin typeface="ComicSansMS" panose="030F0702030302020204" pitchFamily="66" charset="0"/>
              </a:rPr>
              <a:t>- aussi des Na</a:t>
            </a:r>
            <a:r>
              <a:rPr lang="nl-BE" sz="1800" baseline="-25000" dirty="0">
                <a:latin typeface="ComicSansMS" panose="030F0702030302020204" pitchFamily="66" charset="0"/>
              </a:rPr>
              <a:t>p</a:t>
            </a:r>
            <a:r>
              <a:rPr lang="nl-BE" sz="1800" dirty="0">
                <a:latin typeface="ComicSansMS" panose="030F0702030302020204" pitchFamily="66" charset="0"/>
              </a:rPr>
              <a:t> qui augmentent l’excitabilité par dépolaristion</a:t>
            </a:r>
            <a:r>
              <a:rPr lang="cy-GB" altLang="en-US" sz="1800" dirty="0">
                <a:solidFill>
                  <a:srgbClr val="003399"/>
                </a:solidFill>
                <a:latin typeface="Comic Sans MS" panose="030F0902030302020204" pitchFamily="66" charset="0"/>
              </a:rPr>
              <a:t>	</a:t>
            </a:r>
          </a:p>
          <a:p>
            <a:pPr marL="342900" indent="-342900">
              <a:spcBef>
                <a:spcPct val="50000"/>
              </a:spcBef>
              <a:buFont typeface="Arial" panose="020B0604020202020204" pitchFamily="34" charset="0"/>
              <a:buChar char="•"/>
            </a:pPr>
            <a:r>
              <a:rPr lang="cy-GB" altLang="en-US" sz="1800" b="1" dirty="0">
                <a:solidFill>
                  <a:srgbClr val="FF0000"/>
                </a:solidFill>
                <a:latin typeface="Comic Sans MS" panose="030F0902030302020204" pitchFamily="66" charset="0"/>
              </a:rPr>
              <a:t>Gradient chimique</a:t>
            </a:r>
            <a:r>
              <a:rPr lang="cy-GB" altLang="en-US" dirty="0">
                <a:solidFill>
                  <a:srgbClr val="003399"/>
                </a:solidFill>
                <a:latin typeface="Comic Sans MS" panose="030F0902030302020204" pitchFamily="66" charset="0"/>
              </a:rPr>
              <a:t> : </a:t>
            </a:r>
            <a:r>
              <a:rPr lang="cy-GB" altLang="en-US" sz="1800" dirty="0">
                <a:solidFill>
                  <a:srgbClr val="003399"/>
                </a:solidFill>
                <a:latin typeface="Comic Sans MS" panose="030F0902030302020204" pitchFamily="66" charset="0"/>
              </a:rPr>
              <a:t>rapport de concentration intra/extra</a:t>
            </a:r>
            <a:br>
              <a:rPr lang="cy-GB" altLang="en-US" sz="1800" dirty="0">
                <a:solidFill>
                  <a:srgbClr val="003399"/>
                </a:solidFill>
                <a:latin typeface="Comic Sans MS" panose="030F0902030302020204" pitchFamily="66" charset="0"/>
              </a:rPr>
            </a:br>
            <a:r>
              <a:rPr lang="cy-GB" altLang="en-US" sz="1800" dirty="0">
                <a:solidFill>
                  <a:srgbClr val="003399"/>
                </a:solidFill>
                <a:latin typeface="Comic Sans MS" panose="030F0902030302020204" pitchFamily="66" charset="0"/>
              </a:rPr>
              <a:t>- </a:t>
            </a:r>
            <a:r>
              <a:rPr lang="nl-BE" sz="1800" dirty="0">
                <a:latin typeface="ComicSansMS" panose="030F0702030302020204" pitchFamily="66" charset="0"/>
              </a:rPr>
              <a:t>Na</a:t>
            </a:r>
            <a:r>
              <a:rPr lang="nl-BE" sz="1800" baseline="30000" dirty="0">
                <a:latin typeface="ComicSansMS" panose="030F0702030302020204" pitchFamily="66" charset="0"/>
              </a:rPr>
              <a:t>+</a:t>
            </a:r>
            <a:r>
              <a:rPr lang="nl-BE" sz="1800" dirty="0">
                <a:latin typeface="ComicSansMS" panose="030F0702030302020204" pitchFamily="66" charset="0"/>
              </a:rPr>
              <a:t> = 1/14 (10 mM/140 mM)  </a:t>
            </a:r>
            <a:br>
              <a:rPr lang="nl-BE" sz="1800" dirty="0">
                <a:latin typeface="ComicSansMS" panose="030F0702030302020204" pitchFamily="66" charset="0"/>
              </a:rPr>
            </a:br>
            <a:r>
              <a:rPr lang="nl-BE" sz="1800" dirty="0">
                <a:latin typeface="ComicSansMS" panose="030F0702030302020204" pitchFamily="66" charset="0"/>
              </a:rPr>
              <a:t>- K</a:t>
            </a:r>
            <a:r>
              <a:rPr lang="nl-BE" sz="1800" baseline="30000" dirty="0">
                <a:latin typeface="ComicSansMS" panose="030F0702030302020204" pitchFamily="66" charset="0"/>
              </a:rPr>
              <a:t>+</a:t>
            </a:r>
            <a:r>
              <a:rPr lang="nl-BE" sz="1800" dirty="0">
                <a:latin typeface="ComicSansMS" panose="030F0702030302020204" pitchFamily="66" charset="0"/>
              </a:rPr>
              <a:t> = 35/1 (140 mM/4 mM)   </a:t>
            </a:r>
            <a:endParaRPr lang="cy-GB" altLang="en-US" sz="1800" dirty="0">
              <a:solidFill>
                <a:srgbClr val="003399"/>
              </a:solidFill>
              <a:latin typeface="Comic Sans MS" panose="030F0902030302020204" pitchFamily="66" charset="0"/>
            </a:endParaRPr>
          </a:p>
          <a:p>
            <a:pPr marL="342900" indent="-342900">
              <a:spcBef>
                <a:spcPct val="50000"/>
              </a:spcBef>
              <a:buFont typeface="Arial" panose="020B0604020202020204" pitchFamily="34" charset="0"/>
              <a:buChar char="•"/>
            </a:pPr>
            <a:r>
              <a:rPr lang="cy-GB" altLang="en-US" b="1" dirty="0">
                <a:solidFill>
                  <a:srgbClr val="FF0000"/>
                </a:solidFill>
                <a:latin typeface="Comic Sans MS" panose="030F0902030302020204" pitchFamily="66" charset="0"/>
              </a:rPr>
              <a:t>Gradient électrique </a:t>
            </a:r>
            <a:r>
              <a:rPr lang="cy-GB" altLang="en-US" dirty="0">
                <a:solidFill>
                  <a:srgbClr val="003399"/>
                </a:solidFill>
                <a:latin typeface="Comic Sans MS" panose="030F0902030302020204" pitchFamily="66" charset="0"/>
              </a:rPr>
              <a:t>: </a:t>
            </a:r>
            <a:br>
              <a:rPr lang="cy-GB" altLang="en-US" dirty="0">
                <a:solidFill>
                  <a:srgbClr val="003399"/>
                </a:solidFill>
                <a:latin typeface="Comic Sans MS" panose="030F0902030302020204" pitchFamily="66" charset="0"/>
              </a:rPr>
            </a:br>
            <a:r>
              <a:rPr lang="fr-BE" dirty="0">
                <a:solidFill>
                  <a:srgbClr val="003399"/>
                </a:solidFill>
                <a:latin typeface="Comic Sans MS" panose="030F0902030302020204" pitchFamily="66" charset="0"/>
              </a:rPr>
              <a:t>Équation</a:t>
            </a:r>
            <a:r>
              <a:rPr lang="cy-GB" altLang="en-US" dirty="0">
                <a:solidFill>
                  <a:srgbClr val="003399"/>
                </a:solidFill>
                <a:latin typeface="Comic Sans MS" panose="030F0902030302020204" pitchFamily="66" charset="0"/>
              </a:rPr>
              <a:t> de Nernst</a:t>
            </a:r>
            <a:br>
              <a:rPr lang="cy-GB" altLang="en-US" dirty="0">
                <a:solidFill>
                  <a:srgbClr val="003399"/>
                </a:solidFill>
                <a:latin typeface="Comic Sans MS" panose="030F0902030302020204" pitchFamily="66" charset="0"/>
              </a:rPr>
            </a:br>
            <a:r>
              <a:rPr lang="cy-GB" altLang="en-US" dirty="0">
                <a:solidFill>
                  <a:srgbClr val="003399"/>
                </a:solidFill>
                <a:latin typeface="Comic Sans MS" panose="030F0902030302020204" pitchFamily="66" charset="0"/>
              </a:rPr>
              <a:t>- </a:t>
            </a:r>
            <a:r>
              <a:rPr lang="cy-GB" altLang="en-US" dirty="0">
                <a:latin typeface="Comic Sans MS" panose="030F0902030302020204" pitchFamily="66" charset="0"/>
              </a:rPr>
              <a:t>E</a:t>
            </a:r>
            <a:r>
              <a:rPr lang="nl-BE" sz="1800" baseline="-25000" dirty="0">
                <a:latin typeface="ComicSansMS" panose="030F0702030302020204" pitchFamily="66" charset="0"/>
              </a:rPr>
              <a:t>Na</a:t>
            </a:r>
            <a:r>
              <a:rPr lang="nl-BE" sz="1800" baseline="30000" dirty="0">
                <a:latin typeface="ComicSansMS" panose="030F0702030302020204" pitchFamily="66" charset="0"/>
              </a:rPr>
              <a:t>+</a:t>
            </a:r>
            <a:r>
              <a:rPr lang="nl-BE" sz="1800" dirty="0">
                <a:latin typeface="ComicSansMS" panose="030F0702030302020204" pitchFamily="66" charset="0"/>
              </a:rPr>
              <a:t> = + 70 mV =&gt; force électromotrice de 140 mV  </a:t>
            </a:r>
            <a:br>
              <a:rPr lang="nl-BE" sz="1800" dirty="0">
                <a:latin typeface="ComicSansMS" panose="030F0702030302020204" pitchFamily="66" charset="0"/>
              </a:rPr>
            </a:br>
            <a:r>
              <a:rPr lang="nl-BE" sz="1800" dirty="0">
                <a:latin typeface="ComicSansMS" panose="030F0702030302020204" pitchFamily="66" charset="0"/>
              </a:rPr>
              <a:t>- E</a:t>
            </a:r>
            <a:r>
              <a:rPr lang="nl-BE" baseline="-25000" dirty="0">
                <a:latin typeface="ComicSansMS" panose="030F0702030302020204" pitchFamily="66" charset="0"/>
              </a:rPr>
              <a:t>K</a:t>
            </a:r>
            <a:r>
              <a:rPr lang="nl-BE" sz="1800" baseline="30000" dirty="0">
                <a:latin typeface="ComicSansMS" panose="030F0702030302020204" pitchFamily="66" charset="0"/>
              </a:rPr>
              <a:t>+</a:t>
            </a:r>
            <a:r>
              <a:rPr lang="nl-BE" sz="1800" dirty="0">
                <a:latin typeface="ComicSansMS" panose="030F0702030302020204" pitchFamily="66" charset="0"/>
              </a:rPr>
              <a:t> = - 95 mV =&gt; force électromotrice de 25 mV</a:t>
            </a:r>
            <a:br>
              <a:rPr lang="nl-BE" sz="1800" dirty="0">
                <a:latin typeface="ComicSansMS" panose="030F0702030302020204" pitchFamily="66" charset="0"/>
              </a:rPr>
            </a:br>
            <a:r>
              <a:rPr lang="fr-BE" dirty="0">
                <a:solidFill>
                  <a:srgbClr val="003399"/>
                </a:solidFill>
                <a:latin typeface="Comic Sans MS" panose="030F0902030302020204" pitchFamily="66" charset="0"/>
              </a:rPr>
              <a:t>Équation</a:t>
            </a:r>
            <a:r>
              <a:rPr lang="fr-FR" dirty="0">
                <a:solidFill>
                  <a:srgbClr val="003399"/>
                </a:solidFill>
                <a:latin typeface="Comic Sans MS" panose="030F0902030302020204" pitchFamily="66" charset="0"/>
              </a:rPr>
              <a:t> de Goldman-Hodgkin-Katz </a:t>
            </a:r>
            <a:r>
              <a:rPr lang="cy-GB" altLang="en-US" dirty="0">
                <a:solidFill>
                  <a:srgbClr val="003399"/>
                </a:solidFill>
                <a:latin typeface="Comic Sans MS" panose="030F0902030302020204" pitchFamily="66" charset="0"/>
              </a:rPr>
              <a:t>(gK 10 fois &gt; gNa) </a:t>
            </a:r>
            <a:br>
              <a:rPr lang="fr-FR" dirty="0"/>
            </a:br>
            <a:r>
              <a:rPr lang="fr-FR" dirty="0"/>
              <a:t>- </a:t>
            </a:r>
            <a:r>
              <a:rPr lang="fr-FR" dirty="0" err="1">
                <a:latin typeface="Comic Sans MS" panose="030F0902030302020204" pitchFamily="66" charset="0"/>
              </a:rPr>
              <a:t>Vm</a:t>
            </a:r>
            <a:r>
              <a:rPr lang="fr-FR" dirty="0">
                <a:latin typeface="Comic Sans MS" panose="030F0902030302020204" pitchFamily="66" charset="0"/>
              </a:rPr>
              <a:t> = -70 mV</a:t>
            </a:r>
            <a:endParaRPr lang="nl-BE" sz="1800" dirty="0">
              <a:latin typeface="Comic Sans MS" panose="030F0902030302020204" pitchFamily="66" charset="0"/>
            </a:endParaRPr>
          </a:p>
          <a:p>
            <a:pPr marL="342900" indent="-342900">
              <a:spcBef>
                <a:spcPct val="50000"/>
              </a:spcBef>
              <a:buFont typeface="Arial" panose="020B0604020202020204" pitchFamily="34" charset="0"/>
              <a:buChar char="•"/>
            </a:pPr>
            <a:r>
              <a:rPr lang="cy-GB" altLang="en-US" dirty="0">
                <a:solidFill>
                  <a:srgbClr val="003399"/>
                </a:solidFill>
                <a:latin typeface="Comic Sans MS" panose="030F0902030302020204" pitchFamily="66" charset="0"/>
              </a:rPr>
              <a:t>Pompes Na/K (ATP) : maintien du gradient de { }</a:t>
            </a:r>
            <a:br>
              <a:rPr lang="cy-GB" altLang="en-US" dirty="0">
                <a:solidFill>
                  <a:srgbClr val="003399"/>
                </a:solidFill>
                <a:latin typeface="Comic Sans MS" panose="030F0902030302020204" pitchFamily="66" charset="0"/>
              </a:rPr>
            </a:br>
            <a:r>
              <a:rPr lang="cy-GB" altLang="en-US" dirty="0">
                <a:solidFill>
                  <a:srgbClr val="003399"/>
                </a:solidFill>
                <a:latin typeface="Comic Sans MS" panose="030F0902030302020204" pitchFamily="66" charset="0"/>
              </a:rPr>
              <a:t>- </a:t>
            </a:r>
            <a:r>
              <a:rPr lang="cy-GB" altLang="en-US" dirty="0">
                <a:latin typeface="ComicSansMS" panose="030F0702030302020204" pitchFamily="66" charset="0"/>
              </a:rPr>
              <a:t>3 </a:t>
            </a:r>
            <a:r>
              <a:rPr lang="nl-BE" dirty="0">
                <a:latin typeface="ComicSansMS" panose="030F0702030302020204" pitchFamily="66" charset="0"/>
              </a:rPr>
              <a:t>Na+ sortent</a:t>
            </a:r>
            <a:br>
              <a:rPr lang="nl-BE" sz="1800" dirty="0">
                <a:latin typeface="ComicSansMS" panose="030F0702030302020204" pitchFamily="66" charset="0"/>
              </a:rPr>
            </a:br>
            <a:r>
              <a:rPr lang="nl-BE" sz="1800" dirty="0">
                <a:latin typeface="ComicSansMS" panose="030F0702030302020204" pitchFamily="66" charset="0"/>
              </a:rPr>
              <a:t>- </a:t>
            </a:r>
            <a:r>
              <a:rPr lang="cy-GB" altLang="en-US" dirty="0">
                <a:latin typeface="ComicSansMS" panose="030F0702030302020204" pitchFamily="66" charset="0"/>
              </a:rPr>
              <a:t>2 </a:t>
            </a:r>
            <a:r>
              <a:rPr lang="nl-BE" dirty="0">
                <a:latin typeface="ComicSansMS" panose="030F0702030302020204" pitchFamily="66" charset="0"/>
              </a:rPr>
              <a:t>K+ entrent</a:t>
            </a:r>
          </a:p>
        </p:txBody>
      </p:sp>
      <p:sp>
        <p:nvSpPr>
          <p:cNvPr id="4" name="TextBox 7">
            <a:extLst>
              <a:ext uri="{FF2B5EF4-FFF2-40B4-BE49-F238E27FC236}">
                <a16:creationId xmlns:a16="http://schemas.microsoft.com/office/drawing/2014/main" id="{B2B6099C-08D3-DABB-D404-5319D9A03172}"/>
              </a:ext>
            </a:extLst>
          </p:cNvPr>
          <p:cNvSpPr txBox="1"/>
          <p:nvPr/>
        </p:nvSpPr>
        <p:spPr>
          <a:xfrm>
            <a:off x="468054" y="111991"/>
            <a:ext cx="7964735" cy="984885"/>
          </a:xfrm>
          <a:prstGeom prst="rect">
            <a:avLst/>
          </a:prstGeom>
        </p:spPr>
        <p:txBody>
          <a:bodyPr wrap="square" lIns="0" tIns="0" rIns="0" bIns="0" rtlCol="0" anchor="t">
            <a:spAutoFit/>
          </a:bodyPr>
          <a:lstStyle/>
          <a:p>
            <a:r>
              <a:rPr lang="fr-FR" sz="3200" dirty="0">
                <a:solidFill>
                  <a:srgbClr val="3333CC"/>
                </a:solidFill>
                <a:latin typeface="ComicSansMS" panose="030F0702030302020204" pitchFamily="66" charset="0"/>
              </a:rPr>
              <a:t>Le potentiel de repos ≃ - 70 mV</a:t>
            </a:r>
          </a:p>
          <a:p>
            <a:endParaRPr lang="fr-FR" sz="3200" dirty="0">
              <a:solidFill>
                <a:srgbClr val="3333CC"/>
              </a:solidFill>
              <a:latin typeface="ComicSansMS" panose="030F0702030302020204" pitchFamily="66" charset="0"/>
            </a:endParaRPr>
          </a:p>
        </p:txBody>
      </p:sp>
      <p:cxnSp>
        <p:nvCxnSpPr>
          <p:cNvPr id="15" name="Connecteur droit 14">
            <a:extLst>
              <a:ext uri="{FF2B5EF4-FFF2-40B4-BE49-F238E27FC236}">
                <a16:creationId xmlns:a16="http://schemas.microsoft.com/office/drawing/2014/main" id="{9D46ED05-2AEE-2C2E-0B0E-A6C6A4A29C8D}"/>
              </a:ext>
            </a:extLst>
          </p:cNvPr>
          <p:cNvCxnSpPr>
            <a:cxnSpLocks/>
          </p:cNvCxnSpPr>
          <p:nvPr/>
        </p:nvCxnSpPr>
        <p:spPr>
          <a:xfrm>
            <a:off x="7910306" y="920706"/>
            <a:ext cx="0" cy="505555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411F0D49-7C15-7601-B0F4-0F98CD7EE1A0}"/>
              </a:ext>
            </a:extLst>
          </p:cNvPr>
          <p:cNvSpPr txBox="1"/>
          <p:nvPr/>
        </p:nvSpPr>
        <p:spPr>
          <a:xfrm>
            <a:off x="8010052" y="752017"/>
            <a:ext cx="1121224" cy="369332"/>
          </a:xfrm>
          <a:prstGeom prst="rect">
            <a:avLst/>
          </a:prstGeom>
          <a:noFill/>
        </p:spPr>
        <p:txBody>
          <a:bodyPr wrap="square">
            <a:spAutoFit/>
          </a:bodyPr>
          <a:lstStyle/>
          <a:p>
            <a:r>
              <a:rPr lang="nl-BE" sz="1800" dirty="0">
                <a:latin typeface="ComicSansMS" panose="030F0702030302020204" pitchFamily="66" charset="0"/>
              </a:rPr>
              <a:t>+ </a:t>
            </a:r>
            <a:r>
              <a:rPr lang="nl-BE" dirty="0">
                <a:latin typeface="ComicSansMS" panose="030F0702030302020204" pitchFamily="66" charset="0"/>
              </a:rPr>
              <a:t>70</a:t>
            </a:r>
            <a:r>
              <a:rPr lang="nl-BE" sz="1800" dirty="0">
                <a:latin typeface="ComicSansMS" panose="030F0702030302020204" pitchFamily="66" charset="0"/>
              </a:rPr>
              <a:t> mV</a:t>
            </a:r>
            <a:endParaRPr lang="fr-FR" dirty="0"/>
          </a:p>
        </p:txBody>
      </p:sp>
      <p:sp>
        <p:nvSpPr>
          <p:cNvPr id="19" name="ZoneTexte 18">
            <a:extLst>
              <a:ext uri="{FF2B5EF4-FFF2-40B4-BE49-F238E27FC236}">
                <a16:creationId xmlns:a16="http://schemas.microsoft.com/office/drawing/2014/main" id="{D8D1BEBF-3341-474D-5078-5EEDB16F9A42}"/>
              </a:ext>
            </a:extLst>
          </p:cNvPr>
          <p:cNvSpPr txBox="1"/>
          <p:nvPr/>
        </p:nvSpPr>
        <p:spPr>
          <a:xfrm>
            <a:off x="8010052" y="5697325"/>
            <a:ext cx="1121224" cy="369332"/>
          </a:xfrm>
          <a:prstGeom prst="rect">
            <a:avLst/>
          </a:prstGeom>
          <a:noFill/>
        </p:spPr>
        <p:txBody>
          <a:bodyPr wrap="square">
            <a:spAutoFit/>
          </a:bodyPr>
          <a:lstStyle/>
          <a:p>
            <a:r>
              <a:rPr lang="nl-BE" sz="1800" dirty="0">
                <a:latin typeface="ComicSansMS" panose="030F0702030302020204" pitchFamily="66" charset="0"/>
              </a:rPr>
              <a:t>- 95 mV</a:t>
            </a:r>
            <a:endParaRPr lang="fr-FR" dirty="0"/>
          </a:p>
        </p:txBody>
      </p:sp>
      <p:sp>
        <p:nvSpPr>
          <p:cNvPr id="20" name="ZoneTexte 19">
            <a:extLst>
              <a:ext uri="{FF2B5EF4-FFF2-40B4-BE49-F238E27FC236}">
                <a16:creationId xmlns:a16="http://schemas.microsoft.com/office/drawing/2014/main" id="{8876CF9D-5B84-0070-5060-8A91A7D252DC}"/>
              </a:ext>
            </a:extLst>
          </p:cNvPr>
          <p:cNvSpPr txBox="1"/>
          <p:nvPr/>
        </p:nvSpPr>
        <p:spPr>
          <a:xfrm>
            <a:off x="8022776" y="4929817"/>
            <a:ext cx="1121224" cy="369332"/>
          </a:xfrm>
          <a:prstGeom prst="rect">
            <a:avLst/>
          </a:prstGeom>
          <a:noFill/>
        </p:spPr>
        <p:txBody>
          <a:bodyPr wrap="square">
            <a:spAutoFit/>
          </a:bodyPr>
          <a:lstStyle/>
          <a:p>
            <a:r>
              <a:rPr lang="nl-BE" sz="1800" b="1" dirty="0">
                <a:solidFill>
                  <a:srgbClr val="7030A0"/>
                </a:solidFill>
                <a:latin typeface="ComicSansMS" panose="030F0702030302020204" pitchFamily="66" charset="0"/>
              </a:rPr>
              <a:t>- 70 mV</a:t>
            </a:r>
            <a:endParaRPr lang="fr-FR" b="1" dirty="0">
              <a:solidFill>
                <a:srgbClr val="7030A0"/>
              </a:solidFill>
            </a:endParaRPr>
          </a:p>
        </p:txBody>
      </p:sp>
      <p:sp>
        <p:nvSpPr>
          <p:cNvPr id="21" name="Ellipse 20">
            <a:extLst>
              <a:ext uri="{FF2B5EF4-FFF2-40B4-BE49-F238E27FC236}">
                <a16:creationId xmlns:a16="http://schemas.microsoft.com/office/drawing/2014/main" id="{BF260A77-9644-D263-7948-916E99EC93DE}"/>
              </a:ext>
            </a:extLst>
          </p:cNvPr>
          <p:cNvSpPr/>
          <p:nvPr/>
        </p:nvSpPr>
        <p:spPr>
          <a:xfrm>
            <a:off x="7810559" y="5016193"/>
            <a:ext cx="199493" cy="19658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Flèche vers le haut 21">
            <a:extLst>
              <a:ext uri="{FF2B5EF4-FFF2-40B4-BE49-F238E27FC236}">
                <a16:creationId xmlns:a16="http://schemas.microsoft.com/office/drawing/2014/main" id="{C6CA6F61-FE92-D90A-7C36-F800ACCB4793}"/>
              </a:ext>
            </a:extLst>
          </p:cNvPr>
          <p:cNvSpPr/>
          <p:nvPr/>
        </p:nvSpPr>
        <p:spPr>
          <a:xfrm>
            <a:off x="6975566" y="4689565"/>
            <a:ext cx="293611" cy="424917"/>
          </a:xfrm>
          <a:prstGeom prst="upArrow">
            <a:avLst/>
          </a:prstGeom>
          <a:solidFill>
            <a:srgbClr val="7030A0"/>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Flèche vers le haut 24">
            <a:extLst>
              <a:ext uri="{FF2B5EF4-FFF2-40B4-BE49-F238E27FC236}">
                <a16:creationId xmlns:a16="http://schemas.microsoft.com/office/drawing/2014/main" id="{B555AFC3-FF34-C9CD-311F-E61770795AAC}"/>
              </a:ext>
            </a:extLst>
          </p:cNvPr>
          <p:cNvSpPr/>
          <p:nvPr/>
        </p:nvSpPr>
        <p:spPr>
          <a:xfrm rot="10800000">
            <a:off x="6990502" y="5212773"/>
            <a:ext cx="293611" cy="424917"/>
          </a:xfrm>
          <a:prstGeom prst="upArrow">
            <a:avLst/>
          </a:prstGeom>
          <a:solidFill>
            <a:srgbClr val="7030A0"/>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ZoneTexte 26">
            <a:extLst>
              <a:ext uri="{FF2B5EF4-FFF2-40B4-BE49-F238E27FC236}">
                <a16:creationId xmlns:a16="http://schemas.microsoft.com/office/drawing/2014/main" id="{88CAC88C-5E5F-77C8-842D-869F915667AD}"/>
              </a:ext>
            </a:extLst>
          </p:cNvPr>
          <p:cNvSpPr txBox="1"/>
          <p:nvPr/>
        </p:nvSpPr>
        <p:spPr>
          <a:xfrm>
            <a:off x="6099752" y="4311892"/>
            <a:ext cx="2285999" cy="369332"/>
          </a:xfrm>
          <a:prstGeom prst="rect">
            <a:avLst/>
          </a:prstGeom>
          <a:noFill/>
        </p:spPr>
        <p:txBody>
          <a:bodyPr wrap="square">
            <a:spAutoFit/>
          </a:bodyPr>
          <a:lstStyle/>
          <a:p>
            <a:r>
              <a:rPr lang="nl-BE" b="1" dirty="0">
                <a:solidFill>
                  <a:srgbClr val="00B050"/>
                </a:solidFill>
                <a:latin typeface="Comic Sans MS" panose="030F0902030302020204" pitchFamily="66" charset="0"/>
              </a:rPr>
              <a:t>Dépolarisation</a:t>
            </a:r>
            <a:endParaRPr lang="fr-FR" b="1" dirty="0">
              <a:solidFill>
                <a:srgbClr val="00B050"/>
              </a:solidFill>
            </a:endParaRPr>
          </a:p>
        </p:txBody>
      </p:sp>
      <p:sp>
        <p:nvSpPr>
          <p:cNvPr id="28" name="ZoneTexte 27">
            <a:extLst>
              <a:ext uri="{FF2B5EF4-FFF2-40B4-BE49-F238E27FC236}">
                <a16:creationId xmlns:a16="http://schemas.microsoft.com/office/drawing/2014/main" id="{EDC14E3D-CCEB-10A2-8B80-04D31F1B4FB9}"/>
              </a:ext>
            </a:extLst>
          </p:cNvPr>
          <p:cNvSpPr txBox="1"/>
          <p:nvPr/>
        </p:nvSpPr>
        <p:spPr>
          <a:xfrm>
            <a:off x="5736777" y="5630953"/>
            <a:ext cx="2285999" cy="369332"/>
          </a:xfrm>
          <a:prstGeom prst="rect">
            <a:avLst/>
          </a:prstGeom>
          <a:noFill/>
        </p:spPr>
        <p:txBody>
          <a:bodyPr wrap="square">
            <a:spAutoFit/>
          </a:bodyPr>
          <a:lstStyle/>
          <a:p>
            <a:r>
              <a:rPr lang="nl-BE" b="1" dirty="0">
                <a:solidFill>
                  <a:srgbClr val="00B050"/>
                </a:solidFill>
                <a:latin typeface="Comic Sans MS" panose="030F0902030302020204" pitchFamily="66" charset="0"/>
              </a:rPr>
              <a:t>Hyperpolarisation</a:t>
            </a:r>
            <a:endParaRPr lang="fr-FR" b="1" dirty="0">
              <a:solidFill>
                <a:srgbClr val="00B050"/>
              </a:solidFill>
            </a:endParaRPr>
          </a:p>
        </p:txBody>
      </p:sp>
    </p:spTree>
    <p:extLst>
      <p:ext uri="{BB962C8B-B14F-4D97-AF65-F5344CB8AC3E}">
        <p14:creationId xmlns:p14="http://schemas.microsoft.com/office/powerpoint/2010/main" val="15760100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D194E7-0E71-9050-500D-4CB586EE2432}"/>
            </a:ext>
          </a:extLst>
        </p:cNvPr>
        <p:cNvGrpSpPr/>
        <p:nvPr/>
      </p:nvGrpSpPr>
      <p:grpSpPr>
        <a:xfrm>
          <a:off x="0" y="0"/>
          <a:ext cx="0" cy="0"/>
          <a:chOff x="0" y="0"/>
          <a:chExt cx="0" cy="0"/>
        </a:xfrm>
      </p:grpSpPr>
      <p:sp>
        <p:nvSpPr>
          <p:cNvPr id="3" name="ZoneTexte 2">
            <a:extLst>
              <a:ext uri="{FF2B5EF4-FFF2-40B4-BE49-F238E27FC236}">
                <a16:creationId xmlns:a16="http://schemas.microsoft.com/office/drawing/2014/main" id="{D5161EB4-6B57-46F9-2B90-C3430C11D194}"/>
              </a:ext>
            </a:extLst>
          </p:cNvPr>
          <p:cNvSpPr txBox="1"/>
          <p:nvPr/>
        </p:nvSpPr>
        <p:spPr>
          <a:xfrm>
            <a:off x="355318" y="3840799"/>
            <a:ext cx="8964045" cy="3139321"/>
          </a:xfrm>
          <a:prstGeom prst="rect">
            <a:avLst/>
          </a:prstGeom>
          <a:noFill/>
        </p:spPr>
        <p:txBody>
          <a:bodyPr wrap="square">
            <a:spAutoFit/>
          </a:bodyPr>
          <a:lstStyle/>
          <a:p>
            <a:r>
              <a:rPr lang="fr-BE" b="1" dirty="0">
                <a:solidFill>
                  <a:srgbClr val="FF0000"/>
                </a:solidFill>
              </a:rPr>
              <a:t>Équation de Nernst </a:t>
            </a:r>
            <a:br>
              <a:rPr lang="fr-BE" dirty="0"/>
            </a:br>
            <a:r>
              <a:rPr lang="fr-FR" dirty="0" err="1">
                <a:highlight>
                  <a:srgbClr val="FFFF00"/>
                </a:highlight>
              </a:rPr>
              <a:t>E</a:t>
            </a:r>
            <a:r>
              <a:rPr lang="fr-FR" baseline="-25000" dirty="0" err="1">
                <a:highlight>
                  <a:srgbClr val="FFFF00"/>
                </a:highlight>
              </a:rPr>
              <a:t>ion</a:t>
            </a:r>
            <a:r>
              <a:rPr lang="fr-FR" dirty="0">
                <a:highlight>
                  <a:srgbClr val="FFFF00"/>
                </a:highlight>
              </a:rPr>
              <a:t> = RT/</a:t>
            </a:r>
            <a:r>
              <a:rPr lang="fr-FR" dirty="0" err="1">
                <a:highlight>
                  <a:srgbClr val="FFFF00"/>
                </a:highlight>
              </a:rPr>
              <a:t>zF</a:t>
            </a:r>
            <a:r>
              <a:rPr lang="fr-FR" dirty="0">
                <a:highlight>
                  <a:srgbClr val="FFFF00"/>
                </a:highlight>
              </a:rPr>
              <a:t> . ln ([ion]</a:t>
            </a:r>
            <a:r>
              <a:rPr lang="fr-FR" baseline="-25000" dirty="0" err="1">
                <a:highlight>
                  <a:srgbClr val="FFFF00"/>
                </a:highlight>
              </a:rPr>
              <a:t>ext</a:t>
            </a:r>
            <a:r>
              <a:rPr lang="fr-FR" dirty="0">
                <a:highlight>
                  <a:srgbClr val="FFFF00"/>
                </a:highlight>
              </a:rPr>
              <a:t> / [ion]</a:t>
            </a:r>
            <a:r>
              <a:rPr lang="fr-FR" baseline="-25000" dirty="0" err="1">
                <a:highlight>
                  <a:srgbClr val="FFFF00"/>
                </a:highlight>
              </a:rPr>
              <a:t>int</a:t>
            </a:r>
            <a:r>
              <a:rPr lang="fr-FR" dirty="0">
                <a:highlight>
                  <a:srgbClr val="FFFF00"/>
                </a:highlight>
              </a:rPr>
              <a:t>)</a:t>
            </a:r>
          </a:p>
          <a:p>
            <a:r>
              <a:rPr lang="fr-FR" dirty="0"/>
              <a:t>R = constante des gaz parfaits = 8,314</a:t>
            </a:r>
          </a:p>
          <a:p>
            <a:r>
              <a:rPr lang="fr-FR" dirty="0" err="1"/>
              <a:t>T</a:t>
            </a:r>
            <a:r>
              <a:rPr lang="fr-FR" dirty="0"/>
              <a:t> = température absolue (kelvins)</a:t>
            </a:r>
          </a:p>
          <a:p>
            <a:r>
              <a:rPr lang="fr-FR" dirty="0"/>
              <a:t>Z = valence de l’ion</a:t>
            </a:r>
          </a:p>
          <a:p>
            <a:r>
              <a:rPr lang="fr-FR" dirty="0"/>
              <a:t>F = constante de Faraday = 96.485 C/M</a:t>
            </a:r>
          </a:p>
          <a:p>
            <a:r>
              <a:rPr lang="fr-BE" b="1" dirty="0">
                <a:solidFill>
                  <a:srgbClr val="FF0000"/>
                </a:solidFill>
              </a:rPr>
              <a:t>Équation de Nernst simplifiée à 37°C </a:t>
            </a:r>
            <a:r>
              <a:rPr lang="fr-BE" dirty="0"/>
              <a:t>(concentrations exprimées en mM/L </a:t>
            </a:r>
            <a:br>
              <a:rPr lang="fr-BE" dirty="0"/>
            </a:br>
            <a:r>
              <a:rPr lang="fr-FR" dirty="0" err="1">
                <a:highlight>
                  <a:srgbClr val="FFFF00"/>
                </a:highlight>
              </a:rPr>
              <a:t>E</a:t>
            </a:r>
            <a:r>
              <a:rPr lang="fr-FR" baseline="-25000" dirty="0" err="1">
                <a:highlight>
                  <a:srgbClr val="FFFF00"/>
                </a:highlight>
              </a:rPr>
              <a:t>ion</a:t>
            </a:r>
            <a:r>
              <a:rPr lang="fr-FR" dirty="0">
                <a:highlight>
                  <a:srgbClr val="FFFF00"/>
                </a:highlight>
              </a:rPr>
              <a:t> = 61,5/z . Log</a:t>
            </a:r>
            <a:r>
              <a:rPr lang="fr-FR" baseline="-25000" dirty="0">
                <a:highlight>
                  <a:srgbClr val="FFFF00"/>
                </a:highlight>
              </a:rPr>
              <a:t>10</a:t>
            </a:r>
            <a:r>
              <a:rPr lang="fr-FR" dirty="0">
                <a:highlight>
                  <a:srgbClr val="FFFF00"/>
                </a:highlight>
              </a:rPr>
              <a:t> ([ion]</a:t>
            </a:r>
            <a:r>
              <a:rPr lang="fr-FR" baseline="-25000" dirty="0" err="1">
                <a:highlight>
                  <a:srgbClr val="FFFF00"/>
                </a:highlight>
              </a:rPr>
              <a:t>ext</a:t>
            </a:r>
            <a:r>
              <a:rPr lang="fr-FR" dirty="0">
                <a:highlight>
                  <a:srgbClr val="FFFF00"/>
                </a:highlight>
              </a:rPr>
              <a:t> / [ion]</a:t>
            </a:r>
            <a:r>
              <a:rPr lang="fr-FR" baseline="-25000" dirty="0" err="1">
                <a:highlight>
                  <a:srgbClr val="FFFF00"/>
                </a:highlight>
              </a:rPr>
              <a:t>int</a:t>
            </a:r>
            <a:r>
              <a:rPr lang="fr-FR" dirty="0">
                <a:highlight>
                  <a:srgbClr val="FFFF00"/>
                </a:highlight>
              </a:rPr>
              <a:t>)</a:t>
            </a:r>
          </a:p>
          <a:p>
            <a:r>
              <a:rPr lang="fr-FR" dirty="0"/>
              <a:t>Na : 140 mM en extracellulaire et 10 mM en intracellulaire =&gt; </a:t>
            </a:r>
            <a:r>
              <a:rPr lang="fr-FR" dirty="0" err="1"/>
              <a:t>E</a:t>
            </a:r>
            <a:r>
              <a:rPr lang="fr-FR" baseline="-25000" dirty="0" err="1"/>
              <a:t>Na</a:t>
            </a:r>
            <a:r>
              <a:rPr lang="fr-FR" dirty="0"/>
              <a:t> = + 70 mV</a:t>
            </a:r>
          </a:p>
          <a:p>
            <a:r>
              <a:rPr lang="fr-FR" dirty="0"/>
              <a:t>K : 10 mM en extracellulaire et 140 mM en intracellulaire =&gt; E</a:t>
            </a:r>
            <a:r>
              <a:rPr lang="fr-FR" baseline="-25000" dirty="0"/>
              <a:t>K</a:t>
            </a:r>
            <a:r>
              <a:rPr lang="fr-FR" dirty="0"/>
              <a:t> = - 95 mV</a:t>
            </a:r>
          </a:p>
          <a:p>
            <a:endParaRPr lang="nl-BE" dirty="0">
              <a:solidFill>
                <a:srgbClr val="003399"/>
              </a:solidFill>
              <a:latin typeface="Comic Sans MS" panose="030F0902030302020204" pitchFamily="66" charset="0"/>
            </a:endParaRPr>
          </a:p>
        </p:txBody>
      </p:sp>
      <p:sp>
        <p:nvSpPr>
          <p:cNvPr id="4" name="TextBox 7">
            <a:extLst>
              <a:ext uri="{FF2B5EF4-FFF2-40B4-BE49-F238E27FC236}">
                <a16:creationId xmlns:a16="http://schemas.microsoft.com/office/drawing/2014/main" id="{409AA85F-ED02-02AF-F526-D7C834281CB6}"/>
              </a:ext>
            </a:extLst>
          </p:cNvPr>
          <p:cNvSpPr txBox="1"/>
          <p:nvPr/>
        </p:nvSpPr>
        <p:spPr>
          <a:xfrm>
            <a:off x="468054" y="111991"/>
            <a:ext cx="7964735" cy="984885"/>
          </a:xfrm>
          <a:prstGeom prst="rect">
            <a:avLst/>
          </a:prstGeom>
        </p:spPr>
        <p:txBody>
          <a:bodyPr wrap="square" lIns="0" tIns="0" rIns="0" bIns="0" rtlCol="0" anchor="t">
            <a:spAutoFit/>
          </a:bodyPr>
          <a:lstStyle/>
          <a:p>
            <a:r>
              <a:rPr lang="fr-FR" sz="3200" dirty="0">
                <a:solidFill>
                  <a:srgbClr val="3333CC"/>
                </a:solidFill>
                <a:latin typeface="ComicSansMS" panose="030F0702030302020204" pitchFamily="66" charset="0"/>
              </a:rPr>
              <a:t>Le potentiel de repos ≃ -70 mV</a:t>
            </a:r>
          </a:p>
          <a:p>
            <a:endParaRPr lang="fr-FR" sz="3200" dirty="0">
              <a:solidFill>
                <a:srgbClr val="3333CC"/>
              </a:solidFill>
              <a:latin typeface="ComicSansMS" panose="030F0702030302020204" pitchFamily="66" charset="0"/>
            </a:endParaRPr>
          </a:p>
        </p:txBody>
      </p:sp>
      <p:cxnSp>
        <p:nvCxnSpPr>
          <p:cNvPr id="15" name="Connecteur droit 14">
            <a:extLst>
              <a:ext uri="{FF2B5EF4-FFF2-40B4-BE49-F238E27FC236}">
                <a16:creationId xmlns:a16="http://schemas.microsoft.com/office/drawing/2014/main" id="{638F927E-2EC3-9887-C0B1-9DDCC2F8A8B9}"/>
              </a:ext>
            </a:extLst>
          </p:cNvPr>
          <p:cNvCxnSpPr>
            <a:cxnSpLocks/>
          </p:cNvCxnSpPr>
          <p:nvPr/>
        </p:nvCxnSpPr>
        <p:spPr>
          <a:xfrm>
            <a:off x="7910306" y="920706"/>
            <a:ext cx="0" cy="505555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B8AF6B91-9508-13BE-43EA-57A14B7107CD}"/>
              </a:ext>
            </a:extLst>
          </p:cNvPr>
          <p:cNvSpPr txBox="1"/>
          <p:nvPr/>
        </p:nvSpPr>
        <p:spPr>
          <a:xfrm>
            <a:off x="8010052" y="752017"/>
            <a:ext cx="1121224" cy="369332"/>
          </a:xfrm>
          <a:prstGeom prst="rect">
            <a:avLst/>
          </a:prstGeom>
          <a:noFill/>
        </p:spPr>
        <p:txBody>
          <a:bodyPr wrap="square">
            <a:spAutoFit/>
          </a:bodyPr>
          <a:lstStyle/>
          <a:p>
            <a:r>
              <a:rPr lang="nl-BE" sz="1800" dirty="0">
                <a:latin typeface="ComicSansMS" panose="030F0702030302020204" pitchFamily="66" charset="0"/>
              </a:rPr>
              <a:t>+ </a:t>
            </a:r>
            <a:r>
              <a:rPr lang="nl-BE" dirty="0">
                <a:latin typeface="ComicSansMS" panose="030F0702030302020204" pitchFamily="66" charset="0"/>
              </a:rPr>
              <a:t>70</a:t>
            </a:r>
            <a:r>
              <a:rPr lang="nl-BE" sz="1800" dirty="0">
                <a:latin typeface="ComicSansMS" panose="030F0702030302020204" pitchFamily="66" charset="0"/>
              </a:rPr>
              <a:t> mV</a:t>
            </a:r>
            <a:endParaRPr lang="fr-FR" dirty="0"/>
          </a:p>
        </p:txBody>
      </p:sp>
      <p:sp>
        <p:nvSpPr>
          <p:cNvPr id="19" name="ZoneTexte 18">
            <a:extLst>
              <a:ext uri="{FF2B5EF4-FFF2-40B4-BE49-F238E27FC236}">
                <a16:creationId xmlns:a16="http://schemas.microsoft.com/office/drawing/2014/main" id="{45ACA28E-7E6D-DDC2-B532-C2E0E545DE32}"/>
              </a:ext>
            </a:extLst>
          </p:cNvPr>
          <p:cNvSpPr txBox="1"/>
          <p:nvPr/>
        </p:nvSpPr>
        <p:spPr>
          <a:xfrm>
            <a:off x="8010052" y="5697325"/>
            <a:ext cx="1121224" cy="369332"/>
          </a:xfrm>
          <a:prstGeom prst="rect">
            <a:avLst/>
          </a:prstGeom>
          <a:noFill/>
        </p:spPr>
        <p:txBody>
          <a:bodyPr wrap="square">
            <a:spAutoFit/>
          </a:bodyPr>
          <a:lstStyle/>
          <a:p>
            <a:r>
              <a:rPr lang="nl-BE" sz="1800" dirty="0">
                <a:latin typeface="ComicSansMS" panose="030F0702030302020204" pitchFamily="66" charset="0"/>
              </a:rPr>
              <a:t>- 95 mV</a:t>
            </a:r>
            <a:endParaRPr lang="fr-FR" dirty="0"/>
          </a:p>
        </p:txBody>
      </p:sp>
      <p:sp>
        <p:nvSpPr>
          <p:cNvPr id="20" name="ZoneTexte 19">
            <a:extLst>
              <a:ext uri="{FF2B5EF4-FFF2-40B4-BE49-F238E27FC236}">
                <a16:creationId xmlns:a16="http://schemas.microsoft.com/office/drawing/2014/main" id="{1B6BC0ED-9A18-9D58-F21C-879B1CB30298}"/>
              </a:ext>
            </a:extLst>
          </p:cNvPr>
          <p:cNvSpPr txBox="1"/>
          <p:nvPr/>
        </p:nvSpPr>
        <p:spPr>
          <a:xfrm>
            <a:off x="8022776" y="4929817"/>
            <a:ext cx="1121224" cy="369332"/>
          </a:xfrm>
          <a:prstGeom prst="rect">
            <a:avLst/>
          </a:prstGeom>
          <a:noFill/>
        </p:spPr>
        <p:txBody>
          <a:bodyPr wrap="square">
            <a:spAutoFit/>
          </a:bodyPr>
          <a:lstStyle/>
          <a:p>
            <a:r>
              <a:rPr lang="nl-BE" sz="1800" b="1" dirty="0">
                <a:solidFill>
                  <a:srgbClr val="7030A0"/>
                </a:solidFill>
                <a:latin typeface="ComicSansMS" panose="030F0702030302020204" pitchFamily="66" charset="0"/>
              </a:rPr>
              <a:t>- 70 mV</a:t>
            </a:r>
            <a:endParaRPr lang="fr-FR" b="1" dirty="0">
              <a:solidFill>
                <a:srgbClr val="7030A0"/>
              </a:solidFill>
            </a:endParaRPr>
          </a:p>
        </p:txBody>
      </p:sp>
      <p:sp>
        <p:nvSpPr>
          <p:cNvPr id="21" name="Ellipse 20">
            <a:extLst>
              <a:ext uri="{FF2B5EF4-FFF2-40B4-BE49-F238E27FC236}">
                <a16:creationId xmlns:a16="http://schemas.microsoft.com/office/drawing/2014/main" id="{7C3967AE-75ED-26D8-67D8-08AF81A0A694}"/>
              </a:ext>
            </a:extLst>
          </p:cNvPr>
          <p:cNvSpPr/>
          <p:nvPr/>
        </p:nvSpPr>
        <p:spPr>
          <a:xfrm>
            <a:off x="7810559" y="5016193"/>
            <a:ext cx="199493" cy="196580"/>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 name="Image 1">
            <a:extLst>
              <a:ext uri="{FF2B5EF4-FFF2-40B4-BE49-F238E27FC236}">
                <a16:creationId xmlns:a16="http://schemas.microsoft.com/office/drawing/2014/main" id="{B3FF291F-EB49-2182-1B02-1017E7C323E3}"/>
              </a:ext>
            </a:extLst>
          </p:cNvPr>
          <p:cNvPicPr>
            <a:picLocks noChangeAspect="1"/>
          </p:cNvPicPr>
          <p:nvPr/>
        </p:nvPicPr>
        <p:blipFill>
          <a:blip r:embed="rId3"/>
          <a:stretch>
            <a:fillRect/>
          </a:stretch>
        </p:blipFill>
        <p:spPr>
          <a:xfrm>
            <a:off x="487304" y="793621"/>
            <a:ext cx="5176520" cy="1437922"/>
          </a:xfrm>
          <a:prstGeom prst="rect">
            <a:avLst/>
          </a:prstGeom>
        </p:spPr>
      </p:pic>
      <p:pic>
        <p:nvPicPr>
          <p:cNvPr id="5" name="Image 4">
            <a:extLst>
              <a:ext uri="{FF2B5EF4-FFF2-40B4-BE49-F238E27FC236}">
                <a16:creationId xmlns:a16="http://schemas.microsoft.com/office/drawing/2014/main" id="{8272BA42-29CF-7314-8EE6-741EBA8E4DA5}"/>
              </a:ext>
            </a:extLst>
          </p:cNvPr>
          <p:cNvPicPr>
            <a:picLocks noChangeAspect="1"/>
          </p:cNvPicPr>
          <p:nvPr/>
        </p:nvPicPr>
        <p:blipFill>
          <a:blip r:embed="rId4"/>
          <a:stretch>
            <a:fillRect/>
          </a:stretch>
        </p:blipFill>
        <p:spPr>
          <a:xfrm>
            <a:off x="487304" y="2217406"/>
            <a:ext cx="5170519" cy="1427307"/>
          </a:xfrm>
          <a:prstGeom prst="rect">
            <a:avLst/>
          </a:prstGeom>
        </p:spPr>
      </p:pic>
      <p:sp>
        <p:nvSpPr>
          <p:cNvPr id="9" name="ZoneTexte 8">
            <a:extLst>
              <a:ext uri="{FF2B5EF4-FFF2-40B4-BE49-F238E27FC236}">
                <a16:creationId xmlns:a16="http://schemas.microsoft.com/office/drawing/2014/main" id="{992BE07A-5B1A-8852-E845-406F3D27FB30}"/>
              </a:ext>
            </a:extLst>
          </p:cNvPr>
          <p:cNvSpPr txBox="1"/>
          <p:nvPr/>
        </p:nvSpPr>
        <p:spPr>
          <a:xfrm>
            <a:off x="3242134" y="2100739"/>
            <a:ext cx="442028" cy="369332"/>
          </a:xfrm>
          <a:prstGeom prst="rect">
            <a:avLst/>
          </a:prstGeom>
          <a:noFill/>
        </p:spPr>
        <p:txBody>
          <a:bodyPr wrap="square">
            <a:spAutoFit/>
          </a:bodyPr>
          <a:lstStyle/>
          <a:p>
            <a:r>
              <a:rPr lang="nl-BE" altLang="en-US" b="1" dirty="0">
                <a:solidFill>
                  <a:srgbClr val="FF0000"/>
                </a:solidFill>
                <a:latin typeface="Comic Sans MS" panose="030F0902030302020204" pitchFamily="66" charset="0"/>
              </a:rPr>
              <a:t>K</a:t>
            </a:r>
            <a:r>
              <a:rPr lang="nl-BE" altLang="en-US" b="1" baseline="30000" dirty="0">
                <a:solidFill>
                  <a:srgbClr val="FF0000"/>
                </a:solidFill>
                <a:latin typeface="Comic Sans MS" panose="030F0902030302020204" pitchFamily="66" charset="0"/>
              </a:rPr>
              <a:t>+</a:t>
            </a:r>
            <a:endParaRPr lang="fr-FR" baseline="30000" dirty="0"/>
          </a:p>
        </p:txBody>
      </p:sp>
      <p:sp>
        <p:nvSpPr>
          <p:cNvPr id="10" name="ZoneTexte 9">
            <a:extLst>
              <a:ext uri="{FF2B5EF4-FFF2-40B4-BE49-F238E27FC236}">
                <a16:creationId xmlns:a16="http://schemas.microsoft.com/office/drawing/2014/main" id="{3AEE1BFD-9EAC-A5D6-75B6-A0178249A52D}"/>
              </a:ext>
            </a:extLst>
          </p:cNvPr>
          <p:cNvSpPr txBox="1"/>
          <p:nvPr/>
        </p:nvSpPr>
        <p:spPr>
          <a:xfrm>
            <a:off x="2604611" y="2119746"/>
            <a:ext cx="587650" cy="369332"/>
          </a:xfrm>
          <a:prstGeom prst="rect">
            <a:avLst/>
          </a:prstGeom>
          <a:noFill/>
        </p:spPr>
        <p:txBody>
          <a:bodyPr wrap="square">
            <a:spAutoFit/>
          </a:bodyPr>
          <a:lstStyle/>
          <a:p>
            <a:r>
              <a:rPr lang="nl-BE" altLang="en-US" b="1" dirty="0">
                <a:solidFill>
                  <a:srgbClr val="FF0000"/>
                </a:solidFill>
                <a:latin typeface="Comic Sans MS" panose="030F0902030302020204" pitchFamily="66" charset="0"/>
              </a:rPr>
              <a:t>Na</a:t>
            </a:r>
            <a:r>
              <a:rPr lang="nl-BE" altLang="en-US" b="1" baseline="30000" dirty="0">
                <a:solidFill>
                  <a:srgbClr val="FF0000"/>
                </a:solidFill>
                <a:latin typeface="Comic Sans MS" panose="030F0902030302020204" pitchFamily="66" charset="0"/>
              </a:rPr>
              <a:t>+</a:t>
            </a:r>
            <a:endParaRPr lang="fr-FR" baseline="30000" dirty="0"/>
          </a:p>
        </p:txBody>
      </p:sp>
      <p:sp>
        <p:nvSpPr>
          <p:cNvPr id="11" name="ZoneTexte 10">
            <a:extLst>
              <a:ext uri="{FF2B5EF4-FFF2-40B4-BE49-F238E27FC236}">
                <a16:creationId xmlns:a16="http://schemas.microsoft.com/office/drawing/2014/main" id="{78295753-464E-8E33-7169-61AA5556E5A3}"/>
              </a:ext>
            </a:extLst>
          </p:cNvPr>
          <p:cNvSpPr txBox="1"/>
          <p:nvPr/>
        </p:nvSpPr>
        <p:spPr>
          <a:xfrm>
            <a:off x="4004726" y="2119746"/>
            <a:ext cx="1842773" cy="369332"/>
          </a:xfrm>
          <a:prstGeom prst="rect">
            <a:avLst/>
          </a:prstGeom>
          <a:noFill/>
        </p:spPr>
        <p:txBody>
          <a:bodyPr wrap="square">
            <a:spAutoFit/>
          </a:bodyPr>
          <a:lstStyle/>
          <a:p>
            <a:r>
              <a:rPr lang="nl-BE" altLang="en-US" b="1" dirty="0">
                <a:solidFill>
                  <a:srgbClr val="FF0000"/>
                </a:solidFill>
                <a:latin typeface="Comic Sans MS" panose="030F0902030302020204" pitchFamily="66" charset="0"/>
              </a:rPr>
              <a:t>Pompe Na/K</a:t>
            </a:r>
            <a:endParaRPr lang="fr-FR" baseline="30000" dirty="0"/>
          </a:p>
        </p:txBody>
      </p:sp>
    </p:spTree>
    <p:extLst>
      <p:ext uri="{BB962C8B-B14F-4D97-AF65-F5344CB8AC3E}">
        <p14:creationId xmlns:p14="http://schemas.microsoft.com/office/powerpoint/2010/main" val="1970601439"/>
      </p:ext>
    </p:extLst>
  </p:cSld>
  <p:clrMapOvr>
    <a:masterClrMapping/>
  </p:clrMapOvr>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59718</TotalTime>
  <Words>3771</Words>
  <Application>Microsoft Macintosh PowerPoint</Application>
  <PresentationFormat>Affichage à l'écran (4:3)</PresentationFormat>
  <Paragraphs>568</Paragraphs>
  <Slides>50</Slides>
  <Notes>17</Notes>
  <HiddenSlides>0</HiddenSlides>
  <MMClips>3</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50</vt:i4>
      </vt:variant>
    </vt:vector>
  </HeadingPairs>
  <TitlesOfParts>
    <vt:vector size="59" baseType="lpstr">
      <vt:lpstr>AdvP4BD05C</vt:lpstr>
      <vt:lpstr>Arial</vt:lpstr>
      <vt:lpstr>Calibri</vt:lpstr>
      <vt:lpstr>Calibri Light</vt:lpstr>
      <vt:lpstr>Comic Sans MS</vt:lpstr>
      <vt:lpstr>ComicSansMS</vt:lpstr>
      <vt:lpstr>Open Sans</vt:lpstr>
      <vt:lpstr>Symbol</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François Wang</dc:creator>
  <cp:lastModifiedBy>François Wang</cp:lastModifiedBy>
  <cp:revision>216</cp:revision>
  <cp:lastPrinted>2022-11-06T16:04:18Z</cp:lastPrinted>
  <dcterms:created xsi:type="dcterms:W3CDTF">2022-09-16T13:23:18Z</dcterms:created>
  <dcterms:modified xsi:type="dcterms:W3CDTF">2025-11-04T07:48:16Z</dcterms:modified>
</cp:coreProperties>
</file>