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60" r:id="rId4"/>
    <p:sldId id="261" r:id="rId5"/>
    <p:sldId id="262" r:id="rId6"/>
    <p:sldId id="295" r:id="rId7"/>
    <p:sldId id="294" r:id="rId8"/>
    <p:sldId id="259" r:id="rId9"/>
    <p:sldId id="297" r:id="rId10"/>
    <p:sldId id="273" r:id="rId11"/>
    <p:sldId id="270" r:id="rId12"/>
    <p:sldId id="274" r:id="rId13"/>
    <p:sldId id="275" r:id="rId14"/>
    <p:sldId id="276" r:id="rId15"/>
    <p:sldId id="291" r:id="rId16"/>
    <p:sldId id="277" r:id="rId17"/>
    <p:sldId id="287" r:id="rId18"/>
    <p:sldId id="288" r:id="rId19"/>
    <p:sldId id="281" r:id="rId20"/>
    <p:sldId id="296" r:id="rId21"/>
    <p:sldId id="265" r:id="rId22"/>
    <p:sldId id="264" r:id="rId23"/>
    <p:sldId id="266" r:id="rId24"/>
    <p:sldId id="299" r:id="rId25"/>
    <p:sldId id="272" r:id="rId26"/>
    <p:sldId id="290" r:id="rId27"/>
    <p:sldId id="286" r:id="rId28"/>
    <p:sldId id="293" r:id="rId29"/>
    <p:sldId id="284" r:id="rId30"/>
    <p:sldId id="298" r:id="rId31"/>
    <p:sldId id="269" r:id="rId32"/>
    <p:sldId id="282" r:id="rId33"/>
    <p:sldId id="279" r:id="rId34"/>
    <p:sldId id="285" r:id="rId35"/>
    <p:sldId id="283" r:id="rId36"/>
    <p:sldId id="300" r:id="rId37"/>
    <p:sldId id="302" r:id="rId38"/>
    <p:sldId id="267" r:id="rId39"/>
    <p:sldId id="289" r:id="rId40"/>
    <p:sldId id="268" r:id="rId41"/>
    <p:sldId id="271" r:id="rId42"/>
    <p:sldId id="292" r:id="rId43"/>
    <p:sldId id="278" r:id="rId44"/>
    <p:sldId id="280" r:id="rId4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9" autoAdjust="0"/>
    <p:restoredTop sz="94233" autoAdjust="0"/>
  </p:normalViewPr>
  <p:slideViewPr>
    <p:cSldViewPr snapToGrid="0" snapToObjects="1">
      <p:cViewPr varScale="1">
        <p:scale>
          <a:sx n="83" d="100"/>
          <a:sy n="83" d="100"/>
        </p:scale>
        <p:origin x="896" y="52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68"/>
    </p:cViewPr>
  </p:sorterViewPr>
  <p:notesViewPr>
    <p:cSldViewPr snapToGrid="0" snapToObjects="1">
      <p:cViewPr varScale="1">
        <p:scale>
          <a:sx n="53" d="100"/>
          <a:sy n="53" d="100"/>
        </p:scale>
        <p:origin x="2568" y="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D'INTRODUCTION 1 / page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r>
              <a:rPr lang="fr-FR" baseline="0" dirty="0"/>
              <a:t> </a:t>
            </a:r>
          </a:p>
          <a:p>
            <a:r>
              <a:rPr lang="fr-FR" baseline="0" dirty="0"/>
              <a:t>Si vous souhaitez modifier la photo de fond :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Allez dans le menu « Affichage » &gt; « Masques » &gt; « Masque des diapositives »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Supprimez l’image du drapeau déjà présente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Allez dans « Insertion » &gt; « Photo » et chargez votre image (en veillant à la bonne qualité de celle-ci)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Placez celle-ci en « Arrière-plan » via le menu « Réorganiser »  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13" y="-966825"/>
            <a:ext cx="6858000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00707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LIEGE_Logo_Compact_CMJN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63" y="240925"/>
            <a:ext cx="1525828" cy="740816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6" name="Image 15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32" y="74181"/>
            <a:ext cx="1010445" cy="4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pic>
        <p:nvPicPr>
          <p:cNvPr id="11" name="Image 10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86" y="240925"/>
            <a:ext cx="1525828" cy="740816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pic>
        <p:nvPicPr>
          <p:cNvPr id="11" name="Image 10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86" y="240925"/>
            <a:ext cx="1525828" cy="740816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5FA4B0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24" y="1817365"/>
            <a:ext cx="3107552" cy="15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5FA4B0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6" name="Image 15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86" y="240925"/>
            <a:ext cx="1525828" cy="7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5FA4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12" name="Image 11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32" y="74181"/>
            <a:ext cx="1010445" cy="490589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07F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07F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Auroral Main Structure &amp; Dynamics Overview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Bertrand Bonfond</a:t>
            </a:r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6733" y="1698171"/>
            <a:ext cx="3621293" cy="3005196"/>
          </a:xfrm>
        </p:spPr>
        <p:txBody>
          <a:bodyPr>
            <a:normAutofit fontScale="85000" lnSpcReduction="10000"/>
          </a:bodyPr>
          <a:lstStyle/>
          <a:p>
            <a:r>
              <a:rPr lang="fr-BE" dirty="0"/>
              <a:t>Identification of </a:t>
            </a:r>
            <a:r>
              <a:rPr lang="fr-BE" dirty="0" err="1"/>
              <a:t>thin</a:t>
            </a:r>
            <a:r>
              <a:rPr lang="fr-BE" dirty="0"/>
              <a:t> (~200 km) multiple arcs in </a:t>
            </a:r>
            <a:r>
              <a:rPr lang="fr-BE" dirty="0" err="1"/>
              <a:t>both</a:t>
            </a:r>
            <a:r>
              <a:rPr lang="fr-BE" dirty="0"/>
              <a:t> </a:t>
            </a:r>
            <a:r>
              <a:rPr lang="fr-BE" dirty="0" err="1"/>
              <a:t>hemispheres</a:t>
            </a:r>
            <a:endParaRPr lang="fr-BE" dirty="0"/>
          </a:p>
          <a:p>
            <a:r>
              <a:rPr lang="fr-BE" dirty="0" err="1"/>
              <a:t>Complex</a:t>
            </a:r>
            <a:r>
              <a:rPr lang="fr-BE" dirty="0"/>
              <a:t> </a:t>
            </a:r>
            <a:r>
              <a:rPr lang="fr-BE" dirty="0" err="1"/>
              <a:t>morphology</a:t>
            </a:r>
            <a:r>
              <a:rPr lang="fr-BE" dirty="0"/>
              <a:t>, </a:t>
            </a:r>
            <a:r>
              <a:rPr lang="fr-BE" dirty="0" err="1"/>
              <a:t>especially</a:t>
            </a:r>
            <a:r>
              <a:rPr lang="fr-BE" dirty="0"/>
              <a:t> on the </a:t>
            </a:r>
            <a:r>
              <a:rPr lang="fr-BE" dirty="0" err="1"/>
              <a:t>dusk</a:t>
            </a:r>
            <a:r>
              <a:rPr lang="fr-BE" dirty="0"/>
              <a:t> </a:t>
            </a:r>
            <a:r>
              <a:rPr lang="fr-BE" dirty="0" err="1"/>
              <a:t>side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521" y="69156"/>
            <a:ext cx="3567504" cy="1521439"/>
          </a:xfrm>
        </p:spPr>
        <p:txBody>
          <a:bodyPr>
            <a:normAutofit fontScale="90000"/>
          </a:bodyPr>
          <a:lstStyle/>
          <a:p>
            <a:r>
              <a:rPr lang="fr-BE" dirty="0"/>
              <a:t>First high-</a:t>
            </a:r>
            <a:r>
              <a:rPr lang="fr-BE" dirty="0" err="1"/>
              <a:t>definition</a:t>
            </a:r>
            <a:r>
              <a:rPr lang="fr-BE" dirty="0"/>
              <a:t> images of the </a:t>
            </a:r>
            <a:r>
              <a:rPr lang="fr-BE" dirty="0" err="1"/>
              <a:t>aurora</a:t>
            </a:r>
            <a:r>
              <a:rPr lang="fr-BE" dirty="0"/>
              <a:t>: </a:t>
            </a:r>
            <a:r>
              <a:rPr lang="fr-BE" dirty="0" err="1"/>
              <a:t>infrared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0604" y="1526809"/>
            <a:ext cx="2897765" cy="228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645948"/>
            <a:ext cx="5244153" cy="40454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5111CE-D161-7994-B853-8AD5BE8B56ED}"/>
              </a:ext>
            </a:extLst>
          </p:cNvPr>
          <p:cNvSpPr txBox="1"/>
          <p:nvPr/>
        </p:nvSpPr>
        <p:spPr>
          <a:xfrm>
            <a:off x="7499617" y="45028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Mura et al. 2017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140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4652128" cy="3428140"/>
          </a:xfrm>
        </p:spPr>
        <p:txBody>
          <a:bodyPr>
            <a:normAutofit fontScale="92500" lnSpcReduction="10000"/>
          </a:bodyPr>
          <a:lstStyle/>
          <a:p>
            <a:r>
              <a:rPr lang="fr-BE" dirty="0" err="1"/>
              <a:t>Complexity</a:t>
            </a:r>
            <a:r>
              <a:rPr lang="fr-BE" dirty="0"/>
              <a:t>/non-</a:t>
            </a:r>
            <a:r>
              <a:rPr lang="fr-BE" dirty="0" err="1"/>
              <a:t>uniformity</a:t>
            </a:r>
            <a:r>
              <a:rPr lang="fr-BE" dirty="0"/>
              <a:t> of the ME</a:t>
            </a:r>
          </a:p>
          <a:p>
            <a:r>
              <a:rPr lang="fr-BE" dirty="0"/>
              <a:t>Narrow auroral arcs (down to ~100km)</a:t>
            </a:r>
          </a:p>
          <a:p>
            <a:r>
              <a:rPr lang="fr-BE" dirty="0"/>
              <a:t>New auroral </a:t>
            </a:r>
            <a:r>
              <a:rPr lang="fr-BE" dirty="0" err="1"/>
              <a:t>forms</a:t>
            </a:r>
            <a:r>
              <a:rPr lang="fr-BE" dirty="0"/>
              <a:t> in the night </a:t>
            </a:r>
            <a:r>
              <a:rPr lang="fr-BE" dirty="0" err="1"/>
              <a:t>sector</a:t>
            </a:r>
            <a:r>
              <a:rPr lang="fr-BE" dirty="0"/>
              <a:t> (</a:t>
            </a:r>
            <a:r>
              <a:rPr lang="fr-BE" dirty="0" err="1"/>
              <a:t>similar</a:t>
            </a:r>
            <a:r>
              <a:rPr lang="fr-BE" dirty="0"/>
              <a:t> to the </a:t>
            </a:r>
            <a:r>
              <a:rPr lang="fr-BE" dirty="0" err="1"/>
              <a:t>terrestrial</a:t>
            </a:r>
            <a:r>
              <a:rPr lang="fr-BE" dirty="0"/>
              <a:t> </a:t>
            </a:r>
            <a:r>
              <a:rPr lang="fr-BE" dirty="0" err="1"/>
              <a:t>omega</a:t>
            </a:r>
            <a:r>
              <a:rPr lang="fr-BE" dirty="0"/>
              <a:t> </a:t>
            </a:r>
            <a:r>
              <a:rPr lang="fr-BE" dirty="0" err="1"/>
              <a:t>aurora</a:t>
            </a:r>
            <a:r>
              <a:rPr lang="fr-BE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932"/>
            <a:ext cx="5057481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First high-</a:t>
            </a:r>
            <a:r>
              <a:rPr lang="fr-BE" dirty="0" err="1"/>
              <a:t>definition</a:t>
            </a:r>
            <a:r>
              <a:rPr lang="fr-BE" dirty="0"/>
              <a:t> images of the </a:t>
            </a:r>
            <a:r>
              <a:rPr lang="fr-BE" dirty="0" err="1"/>
              <a:t>aurora</a:t>
            </a:r>
            <a:r>
              <a:rPr lang="fr-BE" dirty="0"/>
              <a:t>: ultraviolet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5164" y="1657891"/>
            <a:ext cx="2621420" cy="266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24" y="0"/>
            <a:ext cx="3484576" cy="51397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86EFB6-3502-FB86-E1A3-6BF08362C548}"/>
              </a:ext>
            </a:extLst>
          </p:cNvPr>
          <p:cNvSpPr txBox="1"/>
          <p:nvPr/>
        </p:nvSpPr>
        <p:spPr>
          <a:xfrm>
            <a:off x="3362384" y="44643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dirty="0"/>
              <a:t>Bonfond et al. 2017</a:t>
            </a:r>
          </a:p>
        </p:txBody>
      </p:sp>
    </p:spTree>
    <p:extLst>
      <p:ext uri="{BB962C8B-B14F-4D97-AF65-F5344CB8AC3E}">
        <p14:creationId xmlns:p14="http://schemas.microsoft.com/office/powerpoint/2010/main" val="40863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0588" y="1798064"/>
            <a:ext cx="3951798" cy="2905302"/>
          </a:xfrm>
        </p:spPr>
        <p:txBody>
          <a:bodyPr>
            <a:normAutofit/>
          </a:bodyPr>
          <a:lstStyle/>
          <a:p>
            <a:r>
              <a:rPr lang="fr-BE" sz="2400" dirty="0" err="1"/>
              <a:t>Column</a:t>
            </a:r>
            <a:r>
              <a:rPr lang="fr-BE" sz="2400" dirty="0"/>
              <a:t> </a:t>
            </a:r>
            <a:r>
              <a:rPr lang="fr-BE" sz="2400" dirty="0" err="1"/>
              <a:t>densities</a:t>
            </a:r>
            <a:r>
              <a:rPr lang="fr-BE" sz="2400" dirty="0"/>
              <a:t> and </a:t>
            </a:r>
            <a:r>
              <a:rPr lang="fr-BE" sz="2400" dirty="0" err="1"/>
              <a:t>temperatures</a:t>
            </a:r>
            <a:r>
              <a:rPr lang="fr-BE" sz="2400" dirty="0"/>
              <a:t> do not </a:t>
            </a:r>
            <a:r>
              <a:rPr lang="fr-BE" sz="2400" dirty="0" err="1"/>
              <a:t>particularly</a:t>
            </a:r>
            <a:r>
              <a:rPr lang="fr-BE" sz="2400" dirty="0"/>
              <a:t> match </a:t>
            </a:r>
            <a:r>
              <a:rPr lang="fr-BE" sz="2400" dirty="0" err="1"/>
              <a:t>each</a:t>
            </a:r>
            <a:r>
              <a:rPr lang="fr-BE" sz="2400" dirty="0"/>
              <a:t> </a:t>
            </a:r>
            <a:r>
              <a:rPr lang="fr-BE" sz="2400" dirty="0" err="1"/>
              <a:t>other</a:t>
            </a:r>
            <a:r>
              <a:rPr lang="fr-BE" sz="2400" dirty="0"/>
              <a:t>, </a:t>
            </a:r>
            <a:r>
              <a:rPr lang="fr-BE" sz="2400" dirty="0" err="1"/>
              <a:t>neither</a:t>
            </a:r>
            <a:r>
              <a:rPr lang="fr-BE" sz="2400" dirty="0"/>
              <a:t> for the main </a:t>
            </a:r>
            <a:r>
              <a:rPr lang="fr-BE" sz="2400" dirty="0" err="1"/>
              <a:t>emissions</a:t>
            </a:r>
            <a:r>
              <a:rPr lang="fr-BE" sz="2400" dirty="0"/>
              <a:t> </a:t>
            </a:r>
            <a:r>
              <a:rPr lang="fr-BE" sz="2400" dirty="0" err="1"/>
              <a:t>nor</a:t>
            </a:r>
            <a:r>
              <a:rPr lang="fr-BE" sz="2400" dirty="0"/>
              <a:t> for the </a:t>
            </a:r>
            <a:r>
              <a:rPr lang="fr-BE" sz="2400" dirty="0" err="1"/>
              <a:t>outer</a:t>
            </a:r>
            <a:r>
              <a:rPr lang="fr-BE" sz="2400" dirty="0"/>
              <a:t> </a:t>
            </a:r>
            <a:r>
              <a:rPr lang="fr-BE" sz="2400" dirty="0" err="1"/>
              <a:t>emissions</a:t>
            </a:r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1"/>
            <a:ext cx="7639171" cy="824602"/>
          </a:xfrm>
        </p:spPr>
        <p:txBody>
          <a:bodyPr>
            <a:normAutofit/>
          </a:bodyPr>
          <a:lstStyle/>
          <a:p>
            <a:r>
              <a:rPr lang="fr-BE" dirty="0" err="1"/>
              <a:t>Maps</a:t>
            </a:r>
            <a:r>
              <a:rPr lang="fr-BE" dirty="0"/>
              <a:t> of the </a:t>
            </a:r>
            <a:r>
              <a:rPr lang="en-US" dirty="0"/>
              <a:t>H</a:t>
            </a:r>
            <a:r>
              <a:rPr lang="en-US" baseline="-25000" dirty="0"/>
              <a:t>3</a:t>
            </a:r>
            <a:r>
              <a:rPr lang="en-US" baseline="30000" dirty="0"/>
              <a:t>+</a:t>
            </a:r>
            <a:r>
              <a:rPr lang="fr-BE" dirty="0"/>
              <a:t> </a:t>
            </a:r>
            <a:r>
              <a:rPr lang="fr-BE" dirty="0" err="1"/>
              <a:t>column</a:t>
            </a:r>
            <a:r>
              <a:rPr lang="fr-BE" dirty="0"/>
              <a:t> and </a:t>
            </a:r>
            <a:r>
              <a:rPr lang="fr-BE" dirty="0" err="1"/>
              <a:t>temperature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0689" y="2066600"/>
            <a:ext cx="2594238" cy="2636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61" y="2728337"/>
            <a:ext cx="4699446" cy="20033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F31D2D-7322-2795-E210-4DED3AB118C1}"/>
              </a:ext>
            </a:extLst>
          </p:cNvPr>
          <p:cNvSpPr txBox="1"/>
          <p:nvPr/>
        </p:nvSpPr>
        <p:spPr>
          <a:xfrm>
            <a:off x="7332640" y="45028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dirty="0" err="1"/>
              <a:t>Dinelli</a:t>
            </a:r>
            <a:r>
              <a:rPr lang="fr-FR" dirty="0"/>
              <a:t> et al. 2017</a:t>
            </a:r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B36D81-8E34-0514-1E35-FBC7A688F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716921" y="1023292"/>
            <a:ext cx="1705045" cy="17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205" y="1275227"/>
            <a:ext cx="3331931" cy="34281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</a:t>
            </a:r>
            <a:r>
              <a:rPr lang="en-US" baseline="-25000" dirty="0"/>
              <a:t>3</a:t>
            </a:r>
            <a:r>
              <a:rPr lang="en-US" baseline="30000" dirty="0"/>
              <a:t>+</a:t>
            </a:r>
            <a:r>
              <a:rPr lang="fr-BE" dirty="0"/>
              <a:t> </a:t>
            </a:r>
            <a:r>
              <a:rPr lang="fr-BE" dirty="0" err="1"/>
              <a:t>column</a:t>
            </a:r>
            <a:r>
              <a:rPr lang="fr-BE" dirty="0"/>
              <a:t> and </a:t>
            </a:r>
            <a:r>
              <a:rPr lang="fr-BE" dirty="0" err="1"/>
              <a:t>temperature</a:t>
            </a:r>
            <a:r>
              <a:rPr lang="fr-BE" dirty="0"/>
              <a:t> are not </a:t>
            </a:r>
            <a:r>
              <a:rPr lang="fr-BE" dirty="0" err="1"/>
              <a:t>corelated</a:t>
            </a:r>
            <a:endParaRPr lang="fr-BE" dirty="0"/>
          </a:p>
          <a:p>
            <a:r>
              <a:rPr lang="fr-BE" dirty="0"/>
              <a:t>More intense </a:t>
            </a:r>
            <a:r>
              <a:rPr lang="fr-BE" dirty="0" err="1"/>
              <a:t>emissions</a:t>
            </a:r>
            <a:r>
              <a:rPr lang="fr-BE" dirty="0"/>
              <a:t> </a:t>
            </a:r>
            <a:r>
              <a:rPr lang="fr-BE" dirty="0" err="1"/>
              <a:t>then</a:t>
            </a:r>
            <a:r>
              <a:rPr lang="fr-BE" dirty="0"/>
              <a:t> in the </a:t>
            </a:r>
            <a:r>
              <a:rPr lang="fr-BE" dirty="0" err="1"/>
              <a:t>north</a:t>
            </a:r>
            <a:endParaRPr lang="fr-BE" dirty="0"/>
          </a:p>
          <a:p>
            <a:r>
              <a:rPr lang="fr-BE" dirty="0"/>
              <a:t>High </a:t>
            </a:r>
            <a:r>
              <a:rPr lang="fr-BE" dirty="0" err="1"/>
              <a:t>temperature</a:t>
            </a:r>
            <a:r>
              <a:rPr lang="fr-BE" dirty="0"/>
              <a:t> at the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3505" y="440133"/>
            <a:ext cx="5000328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High </a:t>
            </a:r>
            <a:r>
              <a:rPr lang="en-US" dirty="0"/>
              <a:t>H</a:t>
            </a:r>
            <a:r>
              <a:rPr lang="en-US" baseline="-25000" dirty="0"/>
              <a:t>3</a:t>
            </a:r>
            <a:r>
              <a:rPr lang="en-US" baseline="30000" dirty="0"/>
              <a:t>+</a:t>
            </a:r>
            <a:r>
              <a:rPr lang="fr-BE" dirty="0"/>
              <a:t> </a:t>
            </a:r>
            <a:r>
              <a:rPr lang="fr-BE" dirty="0" err="1"/>
              <a:t>temperatures</a:t>
            </a:r>
            <a:r>
              <a:rPr lang="fr-BE" dirty="0"/>
              <a:t> in the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</a:t>
            </a:r>
            <a:r>
              <a:rPr lang="fr-BE" dirty="0"/>
              <a:t> </a:t>
            </a:r>
            <a:r>
              <a:rPr lang="fr-BE" dirty="0" err="1"/>
              <a:t>region</a:t>
            </a: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53" y="2043007"/>
            <a:ext cx="3023398" cy="247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7" y="0"/>
            <a:ext cx="3686473" cy="508243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0D1C8B2-93C0-9758-7D4A-EA5E844CB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8" t="74261"/>
          <a:stretch/>
        </p:blipFill>
        <p:spPr>
          <a:xfrm>
            <a:off x="3387162" y="2386754"/>
            <a:ext cx="2464760" cy="25216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82BDD2-7975-ECC4-21FC-E492DA2C08A5}"/>
              </a:ext>
            </a:extLst>
          </p:cNvPr>
          <p:cNvSpPr txBox="1"/>
          <p:nvPr/>
        </p:nvSpPr>
        <p:spPr>
          <a:xfrm>
            <a:off x="6542202" y="45028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dirty="0" err="1"/>
              <a:t>Adriani</a:t>
            </a:r>
            <a:r>
              <a:rPr lang="fr-BE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23720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786" y="1275227"/>
            <a:ext cx="4248470" cy="3428140"/>
          </a:xfrm>
        </p:spPr>
        <p:txBody>
          <a:bodyPr>
            <a:normAutofit fontScale="92500" lnSpcReduction="20000"/>
          </a:bodyPr>
          <a:lstStyle/>
          <a:p>
            <a:r>
              <a:rPr lang="fr-BE" sz="2000" dirty="0" err="1"/>
              <a:t>Lower</a:t>
            </a:r>
            <a:r>
              <a:rPr lang="fr-BE" sz="2000" dirty="0"/>
              <a:t> </a:t>
            </a:r>
            <a:r>
              <a:rPr lang="fr-BE" sz="2000" dirty="0" err="1"/>
              <a:t>constrasts</a:t>
            </a:r>
            <a:r>
              <a:rPr lang="fr-BE" sz="2000" dirty="0"/>
              <a:t> in the IR </a:t>
            </a:r>
            <a:r>
              <a:rPr lang="fr-BE" sz="2000" dirty="0" err="1"/>
              <a:t>compared</a:t>
            </a:r>
            <a:r>
              <a:rPr lang="fr-BE" sz="2000" dirty="0"/>
              <a:t> to UV</a:t>
            </a:r>
          </a:p>
          <a:p>
            <a:r>
              <a:rPr lang="en-US" sz="2000" dirty="0"/>
              <a:t>Complex relation between the electron energy input, their characteristic energy and the H</a:t>
            </a:r>
            <a:r>
              <a:rPr lang="en-US" sz="2000" baseline="-25000" dirty="0"/>
              <a:t>3</a:t>
            </a:r>
            <a:r>
              <a:rPr lang="en-US" sz="2000" baseline="30000" dirty="0"/>
              <a:t>+</a:t>
            </a:r>
            <a:r>
              <a:rPr lang="en-US" sz="2000" dirty="0"/>
              <a:t> emission. </a:t>
            </a:r>
          </a:p>
          <a:p>
            <a:r>
              <a:rPr lang="en-US" sz="2000" dirty="0"/>
              <a:t>Low values of the H</a:t>
            </a:r>
            <a:r>
              <a:rPr lang="en-US" sz="2000" baseline="-25000" dirty="0"/>
              <a:t>3</a:t>
            </a:r>
            <a:r>
              <a:rPr lang="en-US" sz="2000" baseline="30000" dirty="0"/>
              <a:t>+ </a:t>
            </a:r>
            <a:r>
              <a:rPr lang="en-US" sz="2000" dirty="0"/>
              <a:t>intensity relative to the H</a:t>
            </a:r>
            <a:r>
              <a:rPr lang="en-US" sz="2000" baseline="-25000" dirty="0"/>
              <a:t>2</a:t>
            </a:r>
            <a:r>
              <a:rPr lang="en-US" sz="2000" dirty="0"/>
              <a:t> brightness are observed in regions of high FUV color ratio</a:t>
            </a:r>
          </a:p>
          <a:p>
            <a:r>
              <a:rPr lang="en-US" sz="2000" dirty="0"/>
              <a:t>The rapid loss of H+ 3 ions reacting with methane near and below the homopause</a:t>
            </a:r>
            <a:endParaRPr lang="fr-BE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0101"/>
            <a:ext cx="4550500" cy="897923"/>
          </a:xfrm>
        </p:spPr>
        <p:txBody>
          <a:bodyPr>
            <a:normAutofit/>
          </a:bodyPr>
          <a:lstStyle/>
          <a:p>
            <a:r>
              <a:rPr lang="fr-BE" dirty="0"/>
              <a:t>Comparaison IR/UV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961" y="2409114"/>
            <a:ext cx="2323707" cy="2050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28" y="2409114"/>
            <a:ext cx="2390533" cy="203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6043"/>
          <a:stretch/>
        </p:blipFill>
        <p:spPr>
          <a:xfrm>
            <a:off x="5007699" y="0"/>
            <a:ext cx="4087968" cy="240911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520B016-A388-69D1-49BF-D832F2ADF3A0}"/>
              </a:ext>
            </a:extLst>
          </p:cNvPr>
          <p:cNvSpPr txBox="1">
            <a:spLocks/>
          </p:cNvSpPr>
          <p:nvPr/>
        </p:nvSpPr>
        <p:spPr>
          <a:xfrm>
            <a:off x="6669989" y="4703367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Gérard et al. 2018</a:t>
            </a:r>
          </a:p>
        </p:txBody>
      </p:sp>
    </p:spTree>
    <p:extLst>
      <p:ext uri="{BB962C8B-B14F-4D97-AF65-F5344CB8AC3E}">
        <p14:creationId xmlns:p14="http://schemas.microsoft.com/office/powerpoint/2010/main" val="32066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101" y="1275227"/>
            <a:ext cx="4699221" cy="34281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sz="3200" dirty="0"/>
              <a:t>H</a:t>
            </a:r>
            <a:r>
              <a:rPr lang="en-US" sz="3200" baseline="-25000" dirty="0"/>
              <a:t>3</a:t>
            </a:r>
            <a:r>
              <a:rPr lang="en-US" sz="3200" baseline="30000" dirty="0"/>
              <a:t>+</a:t>
            </a:r>
            <a:r>
              <a:rPr lang="en-US" dirty="0"/>
              <a:t> cooling in the aurora is ~0.5 time less than the particle collisional heating.</a:t>
            </a:r>
          </a:p>
          <a:p>
            <a:r>
              <a:rPr lang="en-US" dirty="0"/>
              <a:t>The comparison of the </a:t>
            </a:r>
            <a:r>
              <a:rPr lang="en-US" sz="3200" dirty="0"/>
              <a:t>H</a:t>
            </a:r>
            <a:r>
              <a:rPr lang="en-US" sz="3200" baseline="-25000" dirty="0"/>
              <a:t>3</a:t>
            </a:r>
            <a:r>
              <a:rPr lang="en-US" sz="3200" baseline="30000" dirty="0"/>
              <a:t>+</a:t>
            </a:r>
            <a:r>
              <a:rPr lang="en-US" sz="3200" dirty="0"/>
              <a:t> </a:t>
            </a:r>
            <a:r>
              <a:rPr lang="en-US" dirty="0"/>
              <a:t>modeled radiance map with the JIRAM observations shows general good agreement with some local differences.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the </a:t>
            </a:r>
            <a:r>
              <a:rPr lang="en-US" sz="3200" dirty="0"/>
              <a:t>H</a:t>
            </a:r>
            <a:r>
              <a:rPr lang="en-US" sz="3200" baseline="-25000" dirty="0"/>
              <a:t>3</a:t>
            </a:r>
            <a:r>
              <a:rPr lang="en-US" sz="3200" baseline="30000" dirty="0"/>
              <a:t>+ </a:t>
            </a:r>
            <a:r>
              <a:rPr lang="en-US" sz="3200" dirty="0"/>
              <a:t>heating, inferred from UVS measurements and H</a:t>
            </a:r>
            <a:r>
              <a:rPr lang="en-US" sz="3200" baseline="-25000" dirty="0"/>
              <a:t>3</a:t>
            </a:r>
            <a:r>
              <a:rPr lang="en-US" sz="3200" baseline="30000" dirty="0"/>
              <a:t>+</a:t>
            </a:r>
            <a:r>
              <a:rPr lang="en-US" sz="3200" dirty="0"/>
              <a:t> cooling, from JIRAM</a:t>
            </a:r>
            <a:br>
              <a:rPr lang="en-US" dirty="0"/>
            </a:b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16BF08-4E82-1CA7-303D-2520A08D1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056" y="1461665"/>
            <a:ext cx="3840480" cy="27253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397EB7-4B33-5B39-B7E5-AB6D7333198F}"/>
              </a:ext>
            </a:extLst>
          </p:cNvPr>
          <p:cNvSpPr txBox="1"/>
          <p:nvPr/>
        </p:nvSpPr>
        <p:spPr>
          <a:xfrm>
            <a:off x="7249885" y="4665685"/>
            <a:ext cx="2451207" cy="4401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dirty="0"/>
              <a:t>Gérard et al. 2022</a:t>
            </a:r>
          </a:p>
        </p:txBody>
      </p:sp>
    </p:spTree>
    <p:extLst>
      <p:ext uri="{BB962C8B-B14F-4D97-AF65-F5344CB8AC3E}">
        <p14:creationId xmlns:p14="http://schemas.microsoft.com/office/powerpoint/2010/main" val="38347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726" y="1574357"/>
            <a:ext cx="3637408" cy="3129009"/>
          </a:xfrm>
        </p:spPr>
        <p:txBody>
          <a:bodyPr>
            <a:normAutofit fontScale="92500"/>
          </a:bodyPr>
          <a:lstStyle/>
          <a:p>
            <a:r>
              <a:rPr lang="fr-BE" sz="2800" dirty="0"/>
              <a:t>The </a:t>
            </a:r>
            <a:r>
              <a:rPr lang="fr-BE" sz="2800" dirty="0" err="1"/>
              <a:t>comparison</a:t>
            </a:r>
            <a:r>
              <a:rPr lang="fr-BE" sz="2800" dirty="0"/>
              <a:t> </a:t>
            </a:r>
            <a:r>
              <a:rPr lang="fr-BE" sz="2800" dirty="0" err="1"/>
              <a:t>between</a:t>
            </a:r>
            <a:r>
              <a:rPr lang="fr-BE" sz="2800" dirty="0"/>
              <a:t> the </a:t>
            </a:r>
            <a:r>
              <a:rPr lang="fr-BE" sz="2800" dirty="0" err="1"/>
              <a:t>precipitating</a:t>
            </a:r>
            <a:r>
              <a:rPr lang="fr-BE" sz="2800" dirty="0"/>
              <a:t> </a:t>
            </a:r>
            <a:r>
              <a:rPr lang="fr-BE" sz="2800" dirty="0" err="1"/>
              <a:t>energy</a:t>
            </a:r>
            <a:r>
              <a:rPr lang="fr-BE" sz="2800" dirty="0"/>
              <a:t> flux and the JRM09 </a:t>
            </a:r>
            <a:r>
              <a:rPr lang="fr-BE" sz="2800" dirty="0" err="1"/>
              <a:t>brightness</a:t>
            </a:r>
            <a:r>
              <a:rPr lang="fr-BE" sz="2800" dirty="0"/>
              <a:t> profile leads to </a:t>
            </a:r>
            <a:r>
              <a:rPr lang="fr-BE" sz="2800" dirty="0" err="1"/>
              <a:t>ambiguous</a:t>
            </a:r>
            <a:r>
              <a:rPr lang="fr-BE" sz="2800" dirty="0"/>
              <a:t> conclusions for the 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726" y="640674"/>
            <a:ext cx="3637408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High latitude in-situ/UV </a:t>
            </a:r>
            <a:r>
              <a:rPr lang="fr-BE" dirty="0" err="1"/>
              <a:t>comparison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8852" y="1782930"/>
            <a:ext cx="2304173" cy="2689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33" y="67487"/>
            <a:ext cx="5247867" cy="47190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2259B8-902E-B552-8AFC-DA942220F5D8}"/>
              </a:ext>
            </a:extLst>
          </p:cNvPr>
          <p:cNvSpPr txBox="1"/>
          <p:nvPr/>
        </p:nvSpPr>
        <p:spPr>
          <a:xfrm>
            <a:off x="7040446" y="44721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000" dirty="0"/>
              <a:t>Gérard et al. 2019</a:t>
            </a:r>
          </a:p>
        </p:txBody>
      </p:sp>
    </p:spTree>
    <p:extLst>
      <p:ext uri="{BB962C8B-B14F-4D97-AF65-F5344CB8AC3E}">
        <p14:creationId xmlns:p14="http://schemas.microsoft.com/office/powerpoint/2010/main" val="35982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3735" y="998601"/>
            <a:ext cx="4553670" cy="34281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Comparisons using UVS observation from both hemispheres shows that southern ME emitted power &gt; northern ME </a:t>
            </a:r>
            <a:r>
              <a:rPr lang="en-US" dirty="0" err="1"/>
              <a:t>e.p.</a:t>
            </a:r>
            <a:endParaRPr lang="en-US" dirty="0"/>
          </a:p>
          <a:p>
            <a:r>
              <a:rPr lang="en-US" dirty="0"/>
              <a:t>Consistent with measurements of the larger electric currents in the South (e.g. </a:t>
            </a:r>
            <a:r>
              <a:rPr lang="en-US" dirty="0" err="1"/>
              <a:t>Kotsiaros</a:t>
            </a:r>
            <a:r>
              <a:rPr lang="en-US" dirty="0"/>
              <a:t> et al. 2028, Al-</a:t>
            </a:r>
            <a:r>
              <a:rPr lang="en-US" dirty="0" err="1"/>
              <a:t>Saati</a:t>
            </a:r>
            <a:r>
              <a:rPr lang="en-US" dirty="0"/>
              <a:t> et al. 2022)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289335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North-South </a:t>
            </a:r>
            <a:r>
              <a:rPr lang="fr-BE" dirty="0" err="1"/>
              <a:t>asymmetry</a:t>
            </a:r>
            <a:endParaRPr lang="fr-B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5E8A15-71F3-BFA6-CB6B-4BAB59F51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05" y="2204729"/>
            <a:ext cx="4382860" cy="282669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F80FDAF-6605-652F-1D84-AB37C68A5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88" y="112073"/>
            <a:ext cx="1964377" cy="19643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A0A664-80A9-AF79-AF4B-28B920C46BAE}"/>
              </a:ext>
            </a:extLst>
          </p:cNvPr>
          <p:cNvSpPr txBox="1"/>
          <p:nvPr/>
        </p:nvSpPr>
        <p:spPr>
          <a:xfrm>
            <a:off x="6749823" y="424530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1400" dirty="0"/>
              <a:t>Bonfond et al., in </a:t>
            </a:r>
            <a:r>
              <a:rPr lang="fr-BE" sz="1400" dirty="0" err="1"/>
              <a:t>preparation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3583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619" y="1374897"/>
            <a:ext cx="3825773" cy="3428140"/>
          </a:xfrm>
        </p:spPr>
        <p:txBody>
          <a:bodyPr>
            <a:normAutofit fontScale="92500" lnSpcReduction="20000"/>
          </a:bodyPr>
          <a:lstStyle/>
          <a:p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methods</a:t>
            </a:r>
            <a:r>
              <a:rPr lang="fr-BE" dirty="0"/>
              <a:t> to </a:t>
            </a:r>
            <a:r>
              <a:rPr lang="fr-BE" dirty="0" err="1"/>
              <a:t>define</a:t>
            </a:r>
            <a:r>
              <a:rPr lang="fr-BE" dirty="0"/>
              <a:t> the ME all lead to the </a:t>
            </a: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results</a:t>
            </a:r>
            <a:endParaRPr lang="fr-BE" dirty="0"/>
          </a:p>
          <a:p>
            <a:r>
              <a:rPr lang="fr-BE" dirty="0" err="1"/>
              <a:t>Dusk</a:t>
            </a:r>
            <a:r>
              <a:rPr lang="fr-BE" dirty="0"/>
              <a:t> </a:t>
            </a:r>
            <a:r>
              <a:rPr lang="fr-BE" dirty="0" err="1"/>
              <a:t>emissions</a:t>
            </a:r>
            <a:r>
              <a:rPr lang="fr-BE" dirty="0"/>
              <a:t> are </a:t>
            </a:r>
            <a:r>
              <a:rPr lang="fr-BE" dirty="0" err="1"/>
              <a:t>generally</a:t>
            </a:r>
            <a:r>
              <a:rPr lang="fr-BE" dirty="0"/>
              <a:t> </a:t>
            </a:r>
            <a:r>
              <a:rPr lang="fr-BE" dirty="0" err="1"/>
              <a:t>brighter</a:t>
            </a:r>
            <a:r>
              <a:rPr lang="fr-BE" dirty="0"/>
              <a:t> </a:t>
            </a:r>
            <a:r>
              <a:rPr lang="fr-BE" dirty="0" err="1"/>
              <a:t>than</a:t>
            </a:r>
            <a:r>
              <a:rPr lang="fr-BE" dirty="0"/>
              <a:t> the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emissions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357000"/>
            <a:ext cx="5095189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Dawn/</a:t>
            </a:r>
            <a:r>
              <a:rPr lang="fr-BE" dirty="0" err="1"/>
              <a:t>dusk</a:t>
            </a:r>
            <a:r>
              <a:rPr lang="fr-BE" dirty="0"/>
              <a:t> </a:t>
            </a:r>
            <a:r>
              <a:rPr lang="fr-BE" dirty="0" err="1"/>
              <a:t>asymmetry</a:t>
            </a:r>
            <a:r>
              <a:rPr lang="fr-BE" dirty="0"/>
              <a:t> of the ME UV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735" y="2957969"/>
            <a:ext cx="4991741" cy="218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460" y="1"/>
            <a:ext cx="2972540" cy="295796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2B35901-189B-2E7E-D823-816094654CBA}"/>
              </a:ext>
            </a:extLst>
          </p:cNvPr>
          <p:cNvSpPr txBox="1">
            <a:spLocks/>
          </p:cNvSpPr>
          <p:nvPr/>
        </p:nvSpPr>
        <p:spPr>
          <a:xfrm>
            <a:off x="901876" y="4751753"/>
            <a:ext cx="5772190" cy="198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Groulard et al., in </a:t>
            </a:r>
            <a:r>
              <a:rPr lang="fr-BE" sz="1800" dirty="0" err="1"/>
              <a:t>preparation</a:t>
            </a: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2235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59751"/>
            <a:ext cx="4606578" cy="3043616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UV multispectral </a:t>
            </a:r>
            <a:r>
              <a:rPr lang="fr-BE" dirty="0" err="1"/>
              <a:t>observervations</a:t>
            </a:r>
            <a:r>
              <a:rPr lang="fr-BE" dirty="0"/>
              <a:t> </a:t>
            </a:r>
            <a:r>
              <a:rPr lang="fr-BE" dirty="0" err="1"/>
              <a:t>used</a:t>
            </a:r>
            <a:r>
              <a:rPr lang="fr-BE" dirty="0"/>
              <a:t> to </a:t>
            </a:r>
            <a:r>
              <a:rPr lang="fr-BE" dirty="0" err="1"/>
              <a:t>derive</a:t>
            </a:r>
            <a:r>
              <a:rPr lang="fr-BE" dirty="0"/>
              <a:t> </a:t>
            </a:r>
            <a:r>
              <a:rPr lang="fr-BE" dirty="0" err="1"/>
              <a:t>maps</a:t>
            </a:r>
            <a:r>
              <a:rPr lang="fr-BE" dirty="0"/>
              <a:t> of the </a:t>
            </a:r>
            <a:r>
              <a:rPr lang="fr-BE" dirty="0" err="1"/>
              <a:t>Perdersen</a:t>
            </a:r>
            <a:r>
              <a:rPr lang="fr-BE" dirty="0"/>
              <a:t> conductance</a:t>
            </a:r>
          </a:p>
          <a:p>
            <a:r>
              <a:rPr lang="fr-BE" dirty="0"/>
              <a:t>Auroral </a:t>
            </a:r>
            <a:r>
              <a:rPr lang="fr-BE" dirty="0" err="1"/>
              <a:t>precipitations</a:t>
            </a:r>
            <a:r>
              <a:rPr lang="fr-BE" dirty="0"/>
              <a:t> </a:t>
            </a:r>
            <a:r>
              <a:rPr lang="fr-BE" dirty="0" err="1"/>
              <a:t>increase</a:t>
            </a:r>
            <a:r>
              <a:rPr lang="fr-BE" dirty="0"/>
              <a:t> the conductance </a:t>
            </a:r>
            <a:r>
              <a:rPr lang="fr-BE" dirty="0" err="1"/>
              <a:t>from</a:t>
            </a:r>
            <a:r>
              <a:rPr lang="fr-BE" dirty="0"/>
              <a:t> 0.1 to </a:t>
            </a:r>
            <a:r>
              <a:rPr lang="fr-BE" dirty="0" err="1"/>
              <a:t>several</a:t>
            </a:r>
            <a:r>
              <a:rPr lang="fr-BE" dirty="0"/>
              <a:t> </a:t>
            </a:r>
            <a:r>
              <a:rPr lang="fr-BE" dirty="0" err="1"/>
              <a:t>mohs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640675"/>
            <a:ext cx="4606579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The auroral </a:t>
            </a:r>
            <a:r>
              <a:rPr lang="fr-BE" dirty="0" err="1"/>
              <a:t>emissions</a:t>
            </a:r>
            <a:r>
              <a:rPr lang="fr-BE" dirty="0"/>
              <a:t> are the main cause of the ionospheric conductance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813" y="1881"/>
            <a:ext cx="3610187" cy="5090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2CF60-12FF-9E67-36BC-C85CFB4CF02D}"/>
              </a:ext>
            </a:extLst>
          </p:cNvPr>
          <p:cNvSpPr txBox="1"/>
          <p:nvPr/>
        </p:nvSpPr>
        <p:spPr>
          <a:xfrm>
            <a:off x="3749808" y="45566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dirty="0"/>
              <a:t>Gérard et al. 2020</a:t>
            </a:r>
          </a:p>
        </p:txBody>
      </p:sp>
    </p:spTree>
    <p:extLst>
      <p:ext uri="{BB962C8B-B14F-4D97-AF65-F5344CB8AC3E}">
        <p14:creationId xmlns:p14="http://schemas.microsoft.com/office/powerpoint/2010/main" val="33280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942985"/>
            <a:ext cx="6742739" cy="909440"/>
          </a:xfrm>
        </p:spPr>
        <p:txBody>
          <a:bodyPr>
            <a:normAutofit/>
          </a:bodyPr>
          <a:lstStyle/>
          <a:p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did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know </a:t>
            </a:r>
            <a:r>
              <a:rPr lang="fr-BE" dirty="0" err="1"/>
              <a:t>before</a:t>
            </a:r>
            <a:r>
              <a:rPr lang="fr-BE" dirty="0"/>
              <a:t> Juno?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62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1CAED-EEB3-FCCC-3085-36B2ED0C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4673"/>
            <a:ext cx="8256494" cy="1047752"/>
          </a:xfrm>
        </p:spPr>
        <p:txBody>
          <a:bodyPr>
            <a:normAutofit/>
          </a:bodyPr>
          <a:lstStyle/>
          <a:p>
            <a:r>
              <a:rPr lang="fr-FR" sz="4000" dirty="0"/>
              <a:t>Interactions </a:t>
            </a:r>
            <a:r>
              <a:rPr lang="fr-FR" sz="4000" dirty="0" err="1"/>
              <a:t>with</a:t>
            </a:r>
            <a:r>
              <a:rPr lang="fr-FR" sz="4000" dirty="0"/>
              <a:t> the </a:t>
            </a:r>
            <a:r>
              <a:rPr lang="fr-FR" sz="4000" dirty="0" err="1"/>
              <a:t>solar</a:t>
            </a:r>
            <a:r>
              <a:rPr lang="fr-FR" sz="4000" dirty="0"/>
              <a:t> </a:t>
            </a:r>
            <a:r>
              <a:rPr lang="fr-FR" sz="4000" dirty="0" err="1"/>
              <a:t>wind</a:t>
            </a:r>
            <a:endParaRPr lang="fr-BE" sz="40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238C247-691B-1492-B839-9F5CF1A11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17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3454842" cy="3428140"/>
          </a:xfrm>
        </p:spPr>
        <p:txBody>
          <a:bodyPr/>
          <a:lstStyle/>
          <a:p>
            <a:r>
              <a:rPr lang="fr-BE" dirty="0" err="1"/>
              <a:t>Several</a:t>
            </a:r>
            <a:r>
              <a:rPr lang="fr-BE" dirty="0"/>
              <a:t> brightenings </a:t>
            </a:r>
            <a:r>
              <a:rPr lang="fr-BE" dirty="0" err="1"/>
              <a:t>independent</a:t>
            </a:r>
            <a:r>
              <a:rPr lang="fr-BE" dirty="0"/>
              <a:t> of the SW</a:t>
            </a:r>
          </a:p>
          <a:p>
            <a:r>
              <a:rPr lang="fr-BE" dirty="0"/>
              <a:t>1 </a:t>
            </a:r>
            <a:r>
              <a:rPr lang="fr-BE" dirty="0" err="1"/>
              <a:t>associated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a CIR </a:t>
            </a:r>
            <a:r>
              <a:rPr lang="fr-BE" dirty="0" err="1"/>
              <a:t>arrival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329324"/>
            <a:ext cx="7639171" cy="791236"/>
          </a:xfrm>
        </p:spPr>
        <p:txBody>
          <a:bodyPr>
            <a:normAutofit/>
          </a:bodyPr>
          <a:lstStyle/>
          <a:p>
            <a:r>
              <a:rPr lang="fr-BE" sz="4000" dirty="0"/>
              <a:t>Monitoring of the </a:t>
            </a:r>
            <a:r>
              <a:rPr lang="fr-BE" sz="4000" dirty="0" err="1"/>
              <a:t>aurora</a:t>
            </a:r>
            <a:r>
              <a:rPr lang="fr-BE" sz="4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06" y="1587432"/>
            <a:ext cx="5361453" cy="289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241" y="2773396"/>
            <a:ext cx="2219475" cy="14850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6B48E1C-2AD4-3791-44C4-51B8A95B3C7C}"/>
              </a:ext>
            </a:extLst>
          </p:cNvPr>
          <p:cNvSpPr txBox="1">
            <a:spLocks/>
          </p:cNvSpPr>
          <p:nvPr/>
        </p:nvSpPr>
        <p:spPr>
          <a:xfrm>
            <a:off x="6748007" y="4703367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Gladstone et al. 2017</a:t>
            </a:r>
          </a:p>
        </p:txBody>
      </p:sp>
    </p:spTree>
    <p:extLst>
      <p:ext uri="{BB962C8B-B14F-4D97-AF65-F5344CB8AC3E}">
        <p14:creationId xmlns:p14="http://schemas.microsoft.com/office/powerpoint/2010/main" val="3096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0094" y="4794637"/>
            <a:ext cx="8154062" cy="29199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BE" sz="2400" dirty="0"/>
              <a:t>Nichols et al. 2017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56865"/>
            <a:ext cx="4629035" cy="1151159"/>
          </a:xfrm>
        </p:spPr>
        <p:txBody>
          <a:bodyPr>
            <a:normAutofit/>
          </a:bodyPr>
          <a:lstStyle/>
          <a:p>
            <a:r>
              <a:rPr lang="fr-BE" dirty="0"/>
              <a:t>Auroral </a:t>
            </a:r>
            <a:r>
              <a:rPr lang="fr-BE" dirty="0" err="1"/>
              <a:t>response</a:t>
            </a:r>
            <a:r>
              <a:rPr lang="fr-BE" dirty="0"/>
              <a:t> to the </a:t>
            </a:r>
            <a:r>
              <a:rPr lang="fr-BE" dirty="0" err="1"/>
              <a:t>solar</a:t>
            </a:r>
            <a:r>
              <a:rPr lang="fr-BE" dirty="0"/>
              <a:t> </a:t>
            </a:r>
            <a:r>
              <a:rPr lang="fr-BE" dirty="0" err="1"/>
              <a:t>wind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184" y="0"/>
            <a:ext cx="3076816" cy="3900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03" y="3868273"/>
            <a:ext cx="2370635" cy="1294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5295" y="1797558"/>
            <a:ext cx="1626150" cy="172700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A02C731-AA07-E576-A6B6-61E7819DD806}"/>
              </a:ext>
            </a:extLst>
          </p:cNvPr>
          <p:cNvSpPr txBox="1">
            <a:spLocks/>
          </p:cNvSpPr>
          <p:nvPr/>
        </p:nvSpPr>
        <p:spPr>
          <a:xfrm>
            <a:off x="457200" y="1275227"/>
            <a:ext cx="5325222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err="1"/>
              <a:t>During</a:t>
            </a:r>
            <a:r>
              <a:rPr lang="fr-BE" sz="2800" dirty="0"/>
              <a:t> compressions, the main </a:t>
            </a:r>
            <a:r>
              <a:rPr lang="fr-BE" sz="2800" dirty="0" err="1"/>
              <a:t>emissions</a:t>
            </a:r>
            <a:r>
              <a:rPr lang="fr-BE" sz="2800" dirty="0"/>
              <a:t> and the </a:t>
            </a:r>
            <a:r>
              <a:rPr lang="fr-BE" sz="2800" dirty="0" err="1"/>
              <a:t>dusk</a:t>
            </a:r>
            <a:r>
              <a:rPr lang="fr-BE" sz="2800" dirty="0"/>
              <a:t> </a:t>
            </a:r>
            <a:r>
              <a:rPr lang="fr-BE" sz="2800" dirty="0" err="1"/>
              <a:t>poleward</a:t>
            </a:r>
            <a:r>
              <a:rPr lang="fr-BE" sz="2800" dirty="0"/>
              <a:t> </a:t>
            </a:r>
            <a:r>
              <a:rPr lang="fr-BE" sz="2800" dirty="0" err="1"/>
              <a:t>region</a:t>
            </a:r>
            <a:r>
              <a:rPr lang="fr-BE" sz="2800" dirty="0"/>
              <a:t> </a:t>
            </a:r>
            <a:r>
              <a:rPr lang="fr-BE" sz="2800" dirty="0" err="1"/>
              <a:t>brightened</a:t>
            </a:r>
            <a:endParaRPr lang="fr-BE" sz="2800" dirty="0"/>
          </a:p>
          <a:p>
            <a:r>
              <a:rPr lang="fr-BE" sz="2800" dirty="0"/>
              <a:t>The </a:t>
            </a:r>
            <a:r>
              <a:rPr lang="fr-BE" sz="2800" dirty="0" err="1"/>
              <a:t>equatorward</a:t>
            </a:r>
            <a:r>
              <a:rPr lang="fr-BE" sz="2800" dirty="0"/>
              <a:t> </a:t>
            </a:r>
            <a:r>
              <a:rPr lang="fr-BE" sz="2800" dirty="0" err="1"/>
              <a:t>emissions</a:t>
            </a:r>
            <a:r>
              <a:rPr lang="fr-BE" sz="2800" dirty="0"/>
              <a:t> </a:t>
            </a:r>
            <a:r>
              <a:rPr lang="fr-BE" sz="2800" dirty="0" err="1"/>
              <a:t>brightened</a:t>
            </a:r>
            <a:r>
              <a:rPr lang="fr-BE" sz="2800" dirty="0"/>
              <a:t> </a:t>
            </a:r>
            <a:r>
              <a:rPr lang="fr-BE" sz="2800" dirty="0" err="1"/>
              <a:t>independently</a:t>
            </a:r>
            <a:r>
              <a:rPr lang="fr-BE" sz="2800" dirty="0"/>
              <a:t>, </a:t>
            </a:r>
            <a:r>
              <a:rPr lang="fr-BE" sz="2800" dirty="0" err="1"/>
              <a:t>following</a:t>
            </a:r>
            <a:r>
              <a:rPr lang="fr-BE" sz="2800" dirty="0"/>
              <a:t> a sodium </a:t>
            </a:r>
            <a:r>
              <a:rPr lang="fr-BE" sz="2800" dirty="0" err="1"/>
              <a:t>nebula</a:t>
            </a:r>
            <a:r>
              <a:rPr lang="fr-BE" sz="2800" dirty="0"/>
              <a:t> </a:t>
            </a:r>
            <a:r>
              <a:rPr lang="fr-BE" sz="2800" dirty="0" err="1"/>
              <a:t>enhancement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208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3558209" cy="342814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Hisaki observations of the </a:t>
            </a:r>
            <a:r>
              <a:rPr lang="fr-BE" dirty="0" err="1"/>
              <a:t>whole</a:t>
            </a:r>
            <a:r>
              <a:rPr lang="fr-BE" dirty="0"/>
              <a:t> </a:t>
            </a:r>
            <a:r>
              <a:rPr lang="fr-BE" dirty="0" err="1"/>
              <a:t>aurora</a:t>
            </a:r>
            <a:r>
              <a:rPr lang="fr-BE" dirty="0"/>
              <a:t> </a:t>
            </a:r>
            <a:r>
              <a:rPr lang="fr-BE" dirty="0" err="1"/>
              <a:t>when</a:t>
            </a:r>
            <a:r>
              <a:rPr lang="fr-BE" dirty="0"/>
              <a:t> Juno in SW</a:t>
            </a:r>
          </a:p>
          <a:p>
            <a:r>
              <a:rPr lang="fr-BE" dirty="0"/>
              <a:t>Transient </a:t>
            </a:r>
            <a:r>
              <a:rPr lang="fr-BE" dirty="0" err="1"/>
              <a:t>brightening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a 10 </a:t>
            </a:r>
            <a:r>
              <a:rPr lang="fr-BE" dirty="0" err="1"/>
              <a:t>hrs</a:t>
            </a:r>
            <a:r>
              <a:rPr lang="fr-BE" dirty="0"/>
              <a:t> lag time.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8761" y="195943"/>
            <a:ext cx="7915524" cy="800207"/>
          </a:xfrm>
        </p:spPr>
        <p:txBody>
          <a:bodyPr>
            <a:normAutofit/>
          </a:bodyPr>
          <a:lstStyle/>
          <a:p>
            <a:r>
              <a:rPr lang="fr-BE" dirty="0"/>
              <a:t>Lag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shock</a:t>
            </a:r>
            <a:r>
              <a:rPr lang="fr-BE" dirty="0"/>
              <a:t> </a:t>
            </a:r>
            <a:r>
              <a:rPr lang="fr-BE" dirty="0" err="1"/>
              <a:t>arrival</a:t>
            </a:r>
            <a:r>
              <a:rPr lang="fr-BE" dirty="0"/>
              <a:t> and UV </a:t>
            </a:r>
            <a:r>
              <a:rPr lang="fr-BE" dirty="0" err="1"/>
              <a:t>brightening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6365" y="1659725"/>
            <a:ext cx="2150887" cy="2208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307" y="794888"/>
            <a:ext cx="5105293" cy="378452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11E4F05-D730-BEDE-7D3A-2B81E535717C}"/>
              </a:ext>
            </a:extLst>
          </p:cNvPr>
          <p:cNvSpPr txBox="1">
            <a:spLocks/>
          </p:cNvSpPr>
          <p:nvPr/>
        </p:nvSpPr>
        <p:spPr>
          <a:xfrm>
            <a:off x="7002449" y="4579408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Kita et al. 2019</a:t>
            </a:r>
          </a:p>
        </p:txBody>
      </p:sp>
    </p:spTree>
    <p:extLst>
      <p:ext uri="{BB962C8B-B14F-4D97-AF65-F5344CB8AC3E}">
        <p14:creationId xmlns:p14="http://schemas.microsoft.com/office/powerpoint/2010/main" val="7964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11D1B0C-EA0B-B6EE-100A-FCCB0AF9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5227"/>
            <a:ext cx="4234069" cy="342814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Observations of radio source </a:t>
            </a:r>
            <a:r>
              <a:rPr lang="fr-BE" dirty="0" err="1"/>
              <a:t>emissions</a:t>
            </a:r>
            <a:endParaRPr lang="fr-BE" dirty="0"/>
          </a:p>
          <a:p>
            <a:pPr lvl="1"/>
            <a:r>
              <a:rPr lang="fr-BE" dirty="0"/>
              <a:t>mapping on the </a:t>
            </a:r>
            <a:r>
              <a:rPr lang="fr-BE" dirty="0" err="1"/>
              <a:t>planet</a:t>
            </a:r>
            <a:endParaRPr lang="fr-BE" dirty="0"/>
          </a:p>
          <a:p>
            <a:r>
              <a:rPr lang="fr-BE" dirty="0"/>
              <a:t>Good correspondance </a:t>
            </a:r>
            <a:r>
              <a:rPr lang="fr-BE" dirty="0" err="1"/>
              <a:t>between</a:t>
            </a:r>
            <a:r>
              <a:rPr lang="fr-BE" dirty="0"/>
              <a:t> radio sources </a:t>
            </a:r>
            <a:r>
              <a:rPr lang="fr-BE" dirty="0" err="1"/>
              <a:t>footprints</a:t>
            </a:r>
            <a:r>
              <a:rPr lang="fr-BE" dirty="0"/>
              <a:t> and UV </a:t>
            </a:r>
            <a:r>
              <a:rPr lang="fr-BE" dirty="0" err="1"/>
              <a:t>aurora</a:t>
            </a: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E725E0A-74FF-B6CD-25A3-AB961B5B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2151"/>
            <a:ext cx="7639171" cy="905874"/>
          </a:xfrm>
        </p:spPr>
        <p:txBody>
          <a:bodyPr>
            <a:normAutofit/>
          </a:bodyPr>
          <a:lstStyle/>
          <a:p>
            <a:r>
              <a:rPr lang="fr-BE" dirty="0"/>
              <a:t>Radio and UV auroral </a:t>
            </a:r>
            <a:r>
              <a:rPr lang="fr-BE" dirty="0" err="1"/>
              <a:t>emissions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3DF037-2594-23DB-C845-C1A7EF94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966" y="1744988"/>
            <a:ext cx="4489034" cy="22068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8DA678-61ED-84B9-6636-D0736D395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6342" y="1082834"/>
            <a:ext cx="2610214" cy="34390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963E1C-291F-B63F-C82F-27C1117F6C07}"/>
              </a:ext>
            </a:extLst>
          </p:cNvPr>
          <p:cNvSpPr txBox="1"/>
          <p:nvPr/>
        </p:nvSpPr>
        <p:spPr>
          <a:xfrm>
            <a:off x="7402664" y="45028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dirty="0"/>
              <a:t>Louis et al. 2019</a:t>
            </a:r>
          </a:p>
        </p:txBody>
      </p:sp>
    </p:spTree>
    <p:extLst>
      <p:ext uri="{BB962C8B-B14F-4D97-AF65-F5344CB8AC3E}">
        <p14:creationId xmlns:p14="http://schemas.microsoft.com/office/powerpoint/2010/main" val="14799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106" y="15868"/>
            <a:ext cx="4395893" cy="49026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527" y="1598211"/>
            <a:ext cx="4613565" cy="3105155"/>
          </a:xfrm>
        </p:spPr>
        <p:txBody>
          <a:bodyPr>
            <a:normAutofit/>
          </a:bodyPr>
          <a:lstStyle/>
          <a:p>
            <a:r>
              <a:rPr lang="fr-BE" sz="2800" dirty="0" err="1"/>
              <a:t>During</a:t>
            </a:r>
            <a:r>
              <a:rPr lang="fr-BE" sz="2800" dirty="0"/>
              <a:t> SW compression, accumulation/release of </a:t>
            </a:r>
            <a:r>
              <a:rPr lang="fr-BE" sz="2800" dirty="0" err="1"/>
              <a:t>magnetic</a:t>
            </a:r>
            <a:r>
              <a:rPr lang="fr-BE" sz="2800" dirty="0"/>
              <a:t> flux</a:t>
            </a:r>
          </a:p>
          <a:p>
            <a:r>
              <a:rPr lang="fr-BE" sz="2800" dirty="0" err="1"/>
              <a:t>Unloading</a:t>
            </a:r>
            <a:r>
              <a:rPr lang="fr-BE" sz="2800" dirty="0"/>
              <a:t> corresponds to </a:t>
            </a:r>
            <a:r>
              <a:rPr lang="fr-BE" sz="2800" dirty="0" err="1"/>
              <a:t>enhanced</a:t>
            </a:r>
            <a:r>
              <a:rPr lang="fr-BE" sz="2800" dirty="0"/>
              <a:t> KOM and UV </a:t>
            </a:r>
            <a:r>
              <a:rPr lang="fr-BE" sz="2800" dirty="0" err="1"/>
              <a:t>emitted</a:t>
            </a:r>
            <a:r>
              <a:rPr lang="fr-BE" sz="2800" dirty="0"/>
              <a:t> power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929" y="79512"/>
            <a:ext cx="4895835" cy="1319917"/>
          </a:xfrm>
        </p:spPr>
        <p:txBody>
          <a:bodyPr>
            <a:noAutofit/>
          </a:bodyPr>
          <a:lstStyle/>
          <a:p>
            <a:r>
              <a:rPr lang="fr-BE" dirty="0"/>
              <a:t>Magnetic </a:t>
            </a:r>
            <a:r>
              <a:rPr lang="fr-BE" dirty="0" err="1"/>
              <a:t>loading</a:t>
            </a:r>
            <a:r>
              <a:rPr lang="fr-BE" dirty="0"/>
              <a:t>/</a:t>
            </a:r>
            <a:r>
              <a:rPr lang="fr-BE" dirty="0" err="1"/>
              <a:t>unloading</a:t>
            </a:r>
            <a:r>
              <a:rPr lang="fr-BE" dirty="0"/>
              <a:t> </a:t>
            </a:r>
            <a:r>
              <a:rPr lang="fr-BE" dirty="0" err="1"/>
              <a:t>under</a:t>
            </a:r>
            <a:r>
              <a:rPr lang="fr-BE" dirty="0"/>
              <a:t> SW compressions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7481" y="2072057"/>
            <a:ext cx="2574943" cy="248998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60E88EB-9F21-3EE7-59BB-FA9901425E97}"/>
              </a:ext>
            </a:extLst>
          </p:cNvPr>
          <p:cNvSpPr txBox="1">
            <a:spLocks/>
          </p:cNvSpPr>
          <p:nvPr/>
        </p:nvSpPr>
        <p:spPr>
          <a:xfrm>
            <a:off x="7431314" y="4770570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Yao et al. 2019</a:t>
            </a:r>
          </a:p>
        </p:txBody>
      </p:sp>
    </p:spTree>
    <p:extLst>
      <p:ext uri="{BB962C8B-B14F-4D97-AF65-F5344CB8AC3E}">
        <p14:creationId xmlns:p14="http://schemas.microsoft.com/office/powerpoint/2010/main" val="33935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4259265" cy="3428140"/>
          </a:xfrm>
        </p:spPr>
        <p:txBody>
          <a:bodyPr>
            <a:normAutofit fontScale="92500" lnSpcReduction="10000"/>
          </a:bodyPr>
          <a:lstStyle/>
          <a:p>
            <a:r>
              <a:rPr lang="fr-BE" dirty="0"/>
              <a:t>MAB </a:t>
            </a:r>
            <a:r>
              <a:rPr lang="fr-BE" dirty="0">
                <a:latin typeface="Wingdings 3" panose="05040102010807070707" pitchFamily="18" charset="2"/>
              </a:rPr>
              <a:t>a</a:t>
            </a:r>
            <a:r>
              <a:rPr lang="fr-BE" dirty="0"/>
              <a:t> all local times (</a:t>
            </a:r>
            <a:r>
              <a:rPr lang="fr-BE" dirty="0" err="1"/>
              <a:t>including</a:t>
            </a:r>
            <a:r>
              <a:rPr lang="fr-BE" dirty="0"/>
              <a:t> </a:t>
            </a:r>
            <a:r>
              <a:rPr lang="fr-BE" dirty="0" err="1"/>
              <a:t>noon</a:t>
            </a:r>
            <a:r>
              <a:rPr lang="fr-BE" dirty="0"/>
              <a:t>)</a:t>
            </a:r>
          </a:p>
          <a:p>
            <a:r>
              <a:rPr lang="fr-BE" dirty="0"/>
              <a:t>MAB </a:t>
            </a:r>
            <a:r>
              <a:rPr lang="fr-BE" dirty="0" err="1"/>
              <a:t>during</a:t>
            </a:r>
            <a:r>
              <a:rPr lang="fr-BE" dirty="0"/>
              <a:t> compressions</a:t>
            </a:r>
          </a:p>
          <a:p>
            <a:r>
              <a:rPr lang="fr-BE" dirty="0"/>
              <a:t>No MAB </a:t>
            </a:r>
            <a:r>
              <a:rPr lang="fr-BE" dirty="0" err="1"/>
              <a:t>during</a:t>
            </a:r>
            <a:r>
              <a:rPr lang="fr-BE" dirty="0"/>
              <a:t> expansion</a:t>
            </a:r>
          </a:p>
          <a:p>
            <a:r>
              <a:rPr lang="fr-BE" dirty="0"/>
              <a:t>DS possible at </a:t>
            </a:r>
            <a:r>
              <a:rPr lang="fr-BE" dirty="0" err="1"/>
              <a:t>any</a:t>
            </a:r>
            <a:r>
              <a:rPr lang="fr-BE" dirty="0"/>
              <a:t> time</a:t>
            </a:r>
          </a:p>
          <a:p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214685"/>
            <a:ext cx="7639171" cy="993339"/>
          </a:xfrm>
        </p:spPr>
        <p:txBody>
          <a:bodyPr>
            <a:normAutofit/>
          </a:bodyPr>
          <a:lstStyle/>
          <a:p>
            <a:r>
              <a:rPr lang="fr-BE" dirty="0"/>
              <a:t>Main Aurora </a:t>
            </a:r>
            <a:r>
              <a:rPr lang="fr-BE" dirty="0" err="1"/>
              <a:t>Brightening</a:t>
            </a:r>
            <a:r>
              <a:rPr lang="fr-BE" dirty="0"/>
              <a:t> vs. Dawn Storm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8DE038DF-0D9F-20BD-62AD-EDFDD0A5D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65" y="995491"/>
            <a:ext cx="4427535" cy="377507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82F3B7-82F3-81D7-1630-E218690874E7}"/>
              </a:ext>
            </a:extLst>
          </p:cNvPr>
          <p:cNvSpPr txBox="1">
            <a:spLocks/>
          </p:cNvSpPr>
          <p:nvPr/>
        </p:nvSpPr>
        <p:spPr>
          <a:xfrm>
            <a:off x="7153523" y="4770570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Yao et al. 2022</a:t>
            </a:r>
          </a:p>
        </p:txBody>
      </p:sp>
    </p:spTree>
    <p:extLst>
      <p:ext uri="{BB962C8B-B14F-4D97-AF65-F5344CB8AC3E}">
        <p14:creationId xmlns:p14="http://schemas.microsoft.com/office/powerpoint/2010/main" val="35807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3844456" cy="342814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Strong </a:t>
            </a:r>
            <a:r>
              <a:rPr lang="fr-BE" dirty="0" err="1"/>
              <a:t>correlation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the auroral </a:t>
            </a:r>
            <a:r>
              <a:rPr lang="fr-BE" dirty="0" err="1"/>
              <a:t>intensity</a:t>
            </a:r>
            <a:r>
              <a:rPr lang="fr-BE" dirty="0"/>
              <a:t> of the </a:t>
            </a:r>
            <a:r>
              <a:rPr lang="fr-BE" dirty="0" err="1"/>
              <a:t>dawn</a:t>
            </a:r>
            <a:r>
              <a:rPr lang="fr-BE" dirty="0"/>
              <a:t> arc and the square of the </a:t>
            </a:r>
            <a:r>
              <a:rPr lang="fr-BE" dirty="0" err="1"/>
              <a:t>equatorial</a:t>
            </a:r>
            <a:r>
              <a:rPr lang="fr-BE" dirty="0"/>
              <a:t> radial </a:t>
            </a:r>
            <a:r>
              <a:rPr lang="fr-BE" dirty="0" err="1"/>
              <a:t>currents</a:t>
            </a:r>
            <a:endParaRPr lang="fr-BE" dirty="0"/>
          </a:p>
          <a:p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278297"/>
            <a:ext cx="7639171" cy="929728"/>
          </a:xfrm>
        </p:spPr>
        <p:txBody>
          <a:bodyPr>
            <a:normAutofit/>
          </a:bodyPr>
          <a:lstStyle/>
          <a:p>
            <a:r>
              <a:rPr lang="fr-BE" dirty="0"/>
              <a:t>Dawn-</a:t>
            </a:r>
            <a:r>
              <a:rPr lang="fr-BE" dirty="0" err="1"/>
              <a:t>side</a:t>
            </a:r>
            <a:r>
              <a:rPr lang="fr-BE" dirty="0"/>
              <a:t> ME and </a:t>
            </a:r>
            <a:r>
              <a:rPr lang="fr-BE" dirty="0" err="1"/>
              <a:t>equatorial</a:t>
            </a:r>
            <a:r>
              <a:rPr lang="fr-BE" dirty="0"/>
              <a:t> radial </a:t>
            </a:r>
            <a:r>
              <a:rPr lang="fr-BE" dirty="0" err="1"/>
              <a:t>currents</a:t>
            </a: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1184D-DC43-9A0A-7408-F6411F59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9152" y="1674689"/>
            <a:ext cx="3274732" cy="31887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DBF720-D023-3C01-2A61-07789CDE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932" y="1370596"/>
            <a:ext cx="4779068" cy="333277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48A5617-5A1F-FC0C-E435-7254D7ADEE1C}"/>
              </a:ext>
            </a:extLst>
          </p:cNvPr>
          <p:cNvSpPr txBox="1">
            <a:spLocks/>
          </p:cNvSpPr>
          <p:nvPr/>
        </p:nvSpPr>
        <p:spPr>
          <a:xfrm>
            <a:off x="6651573" y="4778309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Nichols and Cowley, 2022</a:t>
            </a:r>
          </a:p>
        </p:txBody>
      </p:sp>
    </p:spTree>
    <p:extLst>
      <p:ext uri="{BB962C8B-B14F-4D97-AF65-F5344CB8AC3E}">
        <p14:creationId xmlns:p14="http://schemas.microsoft.com/office/powerpoint/2010/main" val="516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4019384" cy="34281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Bright Jovian main auroral emission coincided with enhanced magnetospheric azimuthal and radial magnetic field and increased plasma pressure</a:t>
            </a:r>
          </a:p>
          <a:p>
            <a:r>
              <a:rPr lang="en-US" dirty="0"/>
              <a:t>Modeling of the magnetosphere‐ionosphere coupling and radial force balance currents yields results consistent with observations</a:t>
            </a:r>
          </a:p>
          <a:p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589" y="357000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Brightening</a:t>
            </a:r>
            <a:r>
              <a:rPr lang="fr-BE" dirty="0"/>
              <a:t> of the 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FC9A82-0F22-5AAC-D6BA-9A83C1DE8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1081" y="1812885"/>
            <a:ext cx="2705665" cy="33306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C4BD6F-F69C-D7D0-7C72-9BCBFF2F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44" y="814507"/>
            <a:ext cx="4384656" cy="4140402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E6BC060-248C-D1BF-2252-C3F70185300B}"/>
              </a:ext>
            </a:extLst>
          </p:cNvPr>
          <p:cNvSpPr txBox="1">
            <a:spLocks/>
          </p:cNvSpPr>
          <p:nvPr/>
        </p:nvSpPr>
        <p:spPr>
          <a:xfrm>
            <a:off x="7021001" y="4778309"/>
            <a:ext cx="7860171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Nichols et al., 2022</a:t>
            </a:r>
          </a:p>
        </p:txBody>
      </p:sp>
    </p:spTree>
    <p:extLst>
      <p:ext uri="{BB962C8B-B14F-4D97-AF65-F5344CB8AC3E}">
        <p14:creationId xmlns:p14="http://schemas.microsoft.com/office/powerpoint/2010/main" val="28290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3129516" cy="3428140"/>
          </a:xfrm>
        </p:spPr>
        <p:txBody>
          <a:bodyPr>
            <a:normAutofit fontScale="85000" lnSpcReduction="20000"/>
          </a:bodyPr>
          <a:lstStyle/>
          <a:p>
            <a:r>
              <a:rPr lang="fr-BE" dirty="0" err="1"/>
              <a:t>Correlation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ULF </a:t>
            </a:r>
            <a:r>
              <a:rPr lang="fr-BE" dirty="0" err="1"/>
              <a:t>waves</a:t>
            </a:r>
            <a:r>
              <a:rPr lang="fr-BE" dirty="0"/>
              <a:t> and the ME auroral power</a:t>
            </a:r>
          </a:p>
          <a:p>
            <a:r>
              <a:rPr lang="fr-BE" dirty="0" err="1"/>
              <a:t>Poynting</a:t>
            </a:r>
            <a:r>
              <a:rPr lang="fr-BE" dirty="0"/>
              <a:t> flux </a:t>
            </a:r>
            <a:r>
              <a:rPr lang="fr-BE" dirty="0" err="1"/>
              <a:t>associated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these</a:t>
            </a:r>
            <a:r>
              <a:rPr lang="fr-BE" dirty="0"/>
              <a:t> </a:t>
            </a:r>
            <a:r>
              <a:rPr lang="fr-BE" dirty="0" err="1"/>
              <a:t>waves</a:t>
            </a:r>
            <a:r>
              <a:rPr lang="fr-BE" dirty="0"/>
              <a:t>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sufficient</a:t>
            </a:r>
            <a:r>
              <a:rPr lang="fr-BE" dirty="0"/>
              <a:t> to power the </a:t>
            </a:r>
            <a:r>
              <a:rPr lang="fr-BE" dirty="0" err="1"/>
              <a:t>aurora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4167" y="342484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ULF </a:t>
            </a:r>
            <a:r>
              <a:rPr lang="fr-BE" dirty="0" err="1"/>
              <a:t>waves</a:t>
            </a:r>
            <a:r>
              <a:rPr lang="fr-BE" dirty="0"/>
              <a:t> and </a:t>
            </a:r>
            <a:r>
              <a:rPr lang="fr-BE" dirty="0" err="1"/>
              <a:t>aurora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7B51D1-6722-67C7-3B42-7544FCBD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0020" y="1366392"/>
            <a:ext cx="3458058" cy="27721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AF1040-202F-7782-8E05-12A212551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75" y="0"/>
            <a:ext cx="5313425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C089B7F-FF26-6406-8A87-498DA8CFED38}"/>
              </a:ext>
            </a:extLst>
          </p:cNvPr>
          <p:cNvSpPr txBox="1"/>
          <p:nvPr/>
        </p:nvSpPr>
        <p:spPr>
          <a:xfrm>
            <a:off x="2459665" y="452947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dirty="0"/>
              <a:t>Pan et al. 2021</a:t>
            </a:r>
          </a:p>
        </p:txBody>
      </p:sp>
    </p:spTree>
    <p:extLst>
      <p:ext uri="{BB962C8B-B14F-4D97-AF65-F5344CB8AC3E}">
        <p14:creationId xmlns:p14="http://schemas.microsoft.com/office/powerpoint/2010/main" val="29727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225737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The 3 parts of the </a:t>
            </a:r>
            <a:r>
              <a:rPr lang="fr-BE" dirty="0" err="1"/>
              <a:t>Jovian</a:t>
            </a:r>
            <a:r>
              <a:rPr lang="fr-BE" dirty="0"/>
              <a:t> </a:t>
            </a:r>
            <a:r>
              <a:rPr lang="fr-BE" dirty="0" err="1"/>
              <a:t>aurora</a:t>
            </a: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FF4C3E-3861-E8E4-A23D-1A0DD388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18" y="2757340"/>
            <a:ext cx="4945882" cy="226801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3412" y="1035394"/>
            <a:ext cx="3794706" cy="4045645"/>
          </a:xfrm>
        </p:spPr>
        <p:txBody>
          <a:bodyPr>
            <a:normAutofit/>
          </a:bodyPr>
          <a:lstStyle/>
          <a:p>
            <a:r>
              <a:rPr lang="fr-FR" sz="2400" dirty="0" err="1"/>
              <a:t>Equatorward</a:t>
            </a:r>
            <a:r>
              <a:rPr lang="fr-FR" sz="2400" dirty="0"/>
              <a:t> (or </a:t>
            </a:r>
            <a:r>
              <a:rPr lang="fr-FR" sz="2400" dirty="0" err="1"/>
              <a:t>outer</a:t>
            </a:r>
            <a:r>
              <a:rPr lang="fr-FR" sz="2400" dirty="0"/>
              <a:t>) </a:t>
            </a:r>
            <a:r>
              <a:rPr lang="fr-FR" sz="2400" dirty="0" err="1"/>
              <a:t>emissions</a:t>
            </a:r>
            <a:endParaRPr lang="fr-FR" sz="2400" dirty="0"/>
          </a:p>
          <a:p>
            <a:r>
              <a:rPr lang="fr-FR" sz="2400" dirty="0"/>
              <a:t>Main </a:t>
            </a:r>
            <a:r>
              <a:rPr lang="fr-FR" sz="2400" b="1" dirty="0" err="1"/>
              <a:t>emissions</a:t>
            </a:r>
            <a:r>
              <a:rPr lang="fr-FR" sz="2400" dirty="0"/>
              <a:t> </a:t>
            </a:r>
          </a:p>
          <a:p>
            <a:pPr lvl="1"/>
            <a:r>
              <a:rPr lang="fr-FR" sz="2000" dirty="0"/>
              <a:t>on the main </a:t>
            </a:r>
            <a:r>
              <a:rPr lang="fr-FR" sz="2000" b="1" dirty="0" err="1"/>
              <a:t>oval</a:t>
            </a:r>
            <a:endParaRPr lang="fr-FR" sz="2000" b="1" dirty="0"/>
          </a:p>
          <a:p>
            <a:pPr lvl="1"/>
            <a:r>
              <a:rPr lang="fr-FR" sz="2000" dirty="0"/>
              <a:t>can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irregular</a:t>
            </a:r>
            <a:endParaRPr lang="fr-FR" sz="2000" dirty="0"/>
          </a:p>
          <a:p>
            <a:pPr lvl="1"/>
            <a:r>
              <a:rPr lang="fr-FR" sz="2000" dirty="0" err="1"/>
              <a:t>typically</a:t>
            </a:r>
            <a:r>
              <a:rPr lang="fr-FR" sz="2000" dirty="0"/>
              <a:t> </a:t>
            </a:r>
            <a:r>
              <a:rPr lang="fr-FR" sz="2000" dirty="0" err="1"/>
              <a:t>maps</a:t>
            </a:r>
            <a:r>
              <a:rPr lang="fr-FR" sz="2000" dirty="0"/>
              <a:t> 30-60 R</a:t>
            </a:r>
            <a:r>
              <a:rPr lang="fr-FR" sz="2000" baseline="-25000" dirty="0"/>
              <a:t>J</a:t>
            </a:r>
          </a:p>
          <a:p>
            <a:r>
              <a:rPr lang="fr-FR" sz="2400" dirty="0"/>
              <a:t>Polar </a:t>
            </a:r>
            <a:r>
              <a:rPr lang="fr-FR" sz="2400" dirty="0" err="1"/>
              <a:t>emissions</a:t>
            </a:r>
            <a:endParaRPr lang="fr-FR" sz="2400" dirty="0"/>
          </a:p>
          <a:p>
            <a:r>
              <a:rPr lang="fr-FR" sz="2400" dirty="0" err="1"/>
              <a:t>Each</a:t>
            </a:r>
            <a:r>
              <a:rPr lang="fr-FR" sz="2400" dirty="0"/>
              <a:t> </a:t>
            </a:r>
            <a:r>
              <a:rPr lang="fr-FR" sz="2400" dirty="0" err="1"/>
              <a:t>typically</a:t>
            </a:r>
            <a:r>
              <a:rPr lang="fr-FR" sz="2400" dirty="0"/>
              <a:t> </a:t>
            </a:r>
            <a:r>
              <a:rPr lang="fr-FR" sz="2400" dirty="0" err="1"/>
              <a:t>account</a:t>
            </a:r>
            <a:r>
              <a:rPr lang="fr-FR" sz="2400" dirty="0"/>
              <a:t> for 1/3 of the total H</a:t>
            </a:r>
            <a:r>
              <a:rPr lang="fr-FR" sz="2400" baseline="-25000" dirty="0"/>
              <a:t>2</a:t>
            </a:r>
            <a:r>
              <a:rPr lang="fr-FR" sz="2400" dirty="0"/>
              <a:t> UV power.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EC1501-FDBF-7259-CC2E-EEA2150E1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12" y="225737"/>
            <a:ext cx="2439800" cy="243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81D2B-EF31-3F58-462A-08E66E090290}"/>
              </a:ext>
            </a:extLst>
          </p:cNvPr>
          <p:cNvSpPr txBox="1"/>
          <p:nvPr/>
        </p:nvSpPr>
        <p:spPr>
          <a:xfrm>
            <a:off x="7720712" y="45681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1200" dirty="0"/>
              <a:t>Grodent et al.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2A9A4-99BD-7652-0BC0-933C870281FA}"/>
              </a:ext>
            </a:extLst>
          </p:cNvPr>
          <p:cNvSpPr txBox="1"/>
          <p:nvPr/>
        </p:nvSpPr>
        <p:spPr>
          <a:xfrm rot="16200000">
            <a:off x="7826188" y="184294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1200" dirty="0"/>
              <a:t>Bonfond et al. 2012</a:t>
            </a:r>
          </a:p>
        </p:txBody>
      </p:sp>
    </p:spTree>
    <p:extLst>
      <p:ext uri="{BB962C8B-B14F-4D97-AF65-F5344CB8AC3E}">
        <p14:creationId xmlns:p14="http://schemas.microsoft.com/office/powerpoint/2010/main" val="1300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32EEC-750D-28CD-9A8D-B48715D4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045"/>
            <a:ext cx="7234518" cy="1178380"/>
          </a:xfrm>
        </p:spPr>
        <p:txBody>
          <a:bodyPr>
            <a:normAutofit/>
          </a:bodyPr>
          <a:lstStyle/>
          <a:p>
            <a:r>
              <a:rPr lang="fr-FR" sz="4400" dirty="0"/>
              <a:t>Dawn </a:t>
            </a:r>
            <a:r>
              <a:rPr lang="fr-FR" sz="4400" dirty="0" err="1"/>
              <a:t>storms</a:t>
            </a:r>
            <a:endParaRPr lang="fr-BE" sz="4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7068B-F6BC-030D-8E98-137AE80AF5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79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272" y="1341290"/>
            <a:ext cx="4393096" cy="3428140"/>
          </a:xfrm>
        </p:spPr>
        <p:txBody>
          <a:bodyPr>
            <a:normAutofit fontScale="77500" lnSpcReduction="20000"/>
          </a:bodyPr>
          <a:lstStyle/>
          <a:p>
            <a:r>
              <a:rPr lang="fr-BE" dirty="0" err="1"/>
              <a:t>Extreme</a:t>
            </a:r>
            <a:r>
              <a:rPr lang="fr-BE" dirty="0"/>
              <a:t>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</a:t>
            </a:r>
            <a:r>
              <a:rPr lang="fr-BE" dirty="0"/>
              <a:t> </a:t>
            </a:r>
            <a:r>
              <a:rPr lang="fr-BE" dirty="0" err="1"/>
              <a:t>recorded</a:t>
            </a:r>
            <a:r>
              <a:rPr lang="fr-BE" dirty="0"/>
              <a:t> by </a:t>
            </a:r>
            <a:r>
              <a:rPr lang="fr-BE" dirty="0" err="1"/>
              <a:t>both</a:t>
            </a:r>
            <a:r>
              <a:rPr lang="fr-BE" dirty="0"/>
              <a:t> HST and Hisaki, </a:t>
            </a:r>
            <a:r>
              <a:rPr lang="fr-BE" dirty="0" err="1"/>
              <a:t>followed</a:t>
            </a:r>
            <a:r>
              <a:rPr lang="fr-BE" dirty="0"/>
              <a:t> by injection signatures</a:t>
            </a:r>
          </a:p>
          <a:p>
            <a:r>
              <a:rPr lang="fr-BE" dirty="0"/>
              <a:t>Hot </a:t>
            </a:r>
            <a:r>
              <a:rPr lang="fr-BE" dirty="0" err="1"/>
              <a:t>electron</a:t>
            </a:r>
            <a:r>
              <a:rPr lang="fr-BE" dirty="0"/>
              <a:t> injection </a:t>
            </a:r>
            <a:r>
              <a:rPr lang="fr-BE" dirty="0" err="1"/>
              <a:t>heated</a:t>
            </a:r>
            <a:r>
              <a:rPr lang="fr-BE" dirty="0"/>
              <a:t> the plasma torus </a:t>
            </a:r>
            <a:r>
              <a:rPr lang="fr-BE" dirty="0" err="1"/>
              <a:t>during</a:t>
            </a:r>
            <a:r>
              <a:rPr lang="fr-BE" dirty="0"/>
              <a:t> the </a:t>
            </a:r>
            <a:r>
              <a:rPr lang="fr-BE" dirty="0" err="1"/>
              <a:t>declining</a:t>
            </a:r>
            <a:r>
              <a:rPr lang="fr-BE" dirty="0"/>
              <a:t> phase </a:t>
            </a:r>
          </a:p>
          <a:p>
            <a:r>
              <a:rPr lang="fr-BE" dirty="0" err="1"/>
              <a:t>Likely</a:t>
            </a:r>
            <a:r>
              <a:rPr lang="fr-BE" dirty="0"/>
              <a:t> </a:t>
            </a:r>
            <a:r>
              <a:rPr lang="fr-BE" dirty="0" err="1"/>
              <a:t>associated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tail</a:t>
            </a:r>
            <a:r>
              <a:rPr lang="fr-BE" dirty="0"/>
              <a:t> </a:t>
            </a:r>
            <a:r>
              <a:rPr lang="fr-BE" dirty="0" err="1"/>
              <a:t>reconnection</a:t>
            </a:r>
            <a:endParaRPr lang="fr-BE" dirty="0"/>
          </a:p>
          <a:p>
            <a:r>
              <a:rPr lang="fr-BE" dirty="0"/>
              <a:t>SW as a trigger?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82881"/>
            <a:ext cx="7639171" cy="1025144"/>
          </a:xfrm>
        </p:spPr>
        <p:txBody>
          <a:bodyPr>
            <a:noAutofit/>
          </a:bodyPr>
          <a:lstStyle/>
          <a:p>
            <a:r>
              <a:rPr lang="fr-BE" sz="4000" dirty="0" err="1"/>
              <a:t>Extreme</a:t>
            </a:r>
            <a:r>
              <a:rPr lang="fr-BE" sz="4000" dirty="0"/>
              <a:t> </a:t>
            </a:r>
            <a:r>
              <a:rPr lang="fr-BE" sz="4000" dirty="0" err="1"/>
              <a:t>dawn</a:t>
            </a:r>
            <a:r>
              <a:rPr lang="fr-BE" sz="4000" dirty="0"/>
              <a:t> </a:t>
            </a:r>
            <a:r>
              <a:rPr lang="fr-BE" sz="4000" dirty="0" err="1"/>
              <a:t>storm</a:t>
            </a:r>
            <a:endParaRPr lang="fr-BE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370" y="2085082"/>
            <a:ext cx="4153472" cy="194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1673" y="2004907"/>
            <a:ext cx="3113258" cy="306423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C98C53-3BA6-8328-3455-E5891D8C7802}"/>
              </a:ext>
            </a:extLst>
          </p:cNvPr>
          <p:cNvSpPr txBox="1">
            <a:spLocks/>
          </p:cNvSpPr>
          <p:nvPr/>
        </p:nvSpPr>
        <p:spPr>
          <a:xfrm>
            <a:off x="6650181" y="4665726"/>
            <a:ext cx="3361113" cy="47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Kimura et al. 2017</a:t>
            </a:r>
          </a:p>
        </p:txBody>
      </p:sp>
    </p:spTree>
    <p:extLst>
      <p:ext uri="{BB962C8B-B14F-4D97-AF65-F5344CB8AC3E}">
        <p14:creationId xmlns:p14="http://schemas.microsoft.com/office/powerpoint/2010/main" val="18257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3833" y="1174819"/>
            <a:ext cx="4570232" cy="3428140"/>
          </a:xfrm>
        </p:spPr>
        <p:txBody>
          <a:bodyPr>
            <a:normAutofit fontScale="77500" lnSpcReduction="20000"/>
          </a:bodyPr>
          <a:lstStyle/>
          <a:p>
            <a:r>
              <a:rPr lang="fr-BE" dirty="0"/>
              <a:t>Full </a:t>
            </a:r>
            <a:r>
              <a:rPr lang="fr-BE" dirty="0" err="1"/>
              <a:t>development</a:t>
            </a:r>
            <a:r>
              <a:rPr lang="fr-BE" dirty="0"/>
              <a:t> of DS, </a:t>
            </a:r>
            <a:r>
              <a:rPr lang="fr-BE" dirty="0" err="1"/>
              <a:t>from</a:t>
            </a:r>
            <a:r>
              <a:rPr lang="fr-BE" dirty="0"/>
              <a:t> the initiation on the night to </a:t>
            </a:r>
            <a:r>
              <a:rPr lang="fr-BE" dirty="0" err="1"/>
              <a:t>their</a:t>
            </a:r>
            <a:r>
              <a:rPr lang="fr-BE" dirty="0"/>
              <a:t> end as injection signatures</a:t>
            </a:r>
          </a:p>
          <a:p>
            <a:r>
              <a:rPr lang="fr-BE" dirty="0"/>
              <a:t>Non-</a:t>
            </a:r>
            <a:r>
              <a:rPr lang="fr-BE" dirty="0" err="1"/>
              <a:t>isolated</a:t>
            </a:r>
            <a:r>
              <a:rPr lang="fr-BE" dirty="0"/>
              <a:t> DS and pseudo-DS</a:t>
            </a:r>
          </a:p>
          <a:p>
            <a:r>
              <a:rPr lang="fr-BE" dirty="0" err="1"/>
              <a:t>Jovian</a:t>
            </a:r>
            <a:r>
              <a:rPr lang="fr-BE" dirty="0"/>
              <a:t> DS and </a:t>
            </a:r>
            <a:r>
              <a:rPr lang="fr-BE" dirty="0" err="1"/>
              <a:t>terrestrial</a:t>
            </a:r>
            <a:r>
              <a:rPr lang="fr-BE" dirty="0"/>
              <a:t> substorms </a:t>
            </a:r>
            <a:r>
              <a:rPr lang="fr-BE" dirty="0" err="1"/>
              <a:t>share</a:t>
            </a:r>
            <a:r>
              <a:rPr lang="fr-BE" dirty="0"/>
              <a:t> </a:t>
            </a:r>
            <a:r>
              <a:rPr lang="fr-BE" dirty="0" err="1"/>
              <a:t>many</a:t>
            </a:r>
            <a:r>
              <a:rPr lang="fr-BE" dirty="0"/>
              <a:t> </a:t>
            </a:r>
            <a:r>
              <a:rPr lang="fr-BE" dirty="0" err="1"/>
              <a:t>morphological</a:t>
            </a:r>
            <a:r>
              <a:rPr lang="fr-BE" dirty="0"/>
              <a:t> and temporal </a:t>
            </a:r>
            <a:r>
              <a:rPr lang="fr-BE" dirty="0" err="1"/>
              <a:t>characreristics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2364"/>
            <a:ext cx="7639171" cy="800463"/>
          </a:xfrm>
        </p:spPr>
        <p:txBody>
          <a:bodyPr>
            <a:normAutofit/>
          </a:bodyPr>
          <a:lstStyle/>
          <a:p>
            <a:r>
              <a:rPr lang="fr-BE" dirty="0" err="1"/>
              <a:t>Overview</a:t>
            </a:r>
            <a:r>
              <a:rPr lang="fr-BE" dirty="0"/>
              <a:t> of the full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</a:t>
            </a:r>
            <a:r>
              <a:rPr lang="fr-BE" dirty="0"/>
              <a:t> </a:t>
            </a:r>
            <a:r>
              <a:rPr lang="fr-BE" dirty="0" err="1"/>
              <a:t>sequence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432" y="1071547"/>
            <a:ext cx="4116568" cy="3631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056" y="2021265"/>
            <a:ext cx="2695951" cy="257210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7A1C4F1-5B4E-BFC8-6138-4D27949D881D}"/>
              </a:ext>
            </a:extLst>
          </p:cNvPr>
          <p:cNvSpPr txBox="1">
            <a:spLocks/>
          </p:cNvSpPr>
          <p:nvPr/>
        </p:nvSpPr>
        <p:spPr>
          <a:xfrm>
            <a:off x="6922936" y="4728855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Bonfond et al. 2021</a:t>
            </a:r>
          </a:p>
        </p:txBody>
      </p:sp>
    </p:spTree>
    <p:extLst>
      <p:ext uri="{BB962C8B-B14F-4D97-AF65-F5344CB8AC3E}">
        <p14:creationId xmlns:p14="http://schemas.microsoft.com/office/powerpoint/2010/main" val="34465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9817"/>
            <a:ext cx="3858741" cy="3353550"/>
          </a:xfrm>
        </p:spPr>
        <p:txBody>
          <a:bodyPr>
            <a:normAutofit fontScale="85000" lnSpcReduction="10000"/>
          </a:bodyPr>
          <a:lstStyle/>
          <a:p>
            <a:r>
              <a:rPr lang="fr-BE" dirty="0"/>
              <a:t>Magnetic </a:t>
            </a:r>
            <a:r>
              <a:rPr lang="fr-BE" dirty="0" err="1"/>
              <a:t>reconnection</a:t>
            </a:r>
            <a:r>
              <a:rPr lang="fr-BE" dirty="0"/>
              <a:t> signatures and </a:t>
            </a:r>
            <a:r>
              <a:rPr lang="fr-BE" dirty="0" err="1"/>
              <a:t>dipolarisation</a:t>
            </a:r>
            <a:r>
              <a:rPr lang="fr-BE" dirty="0"/>
              <a:t> signatures are </a:t>
            </a:r>
            <a:r>
              <a:rPr lang="fr-BE" dirty="0" err="1"/>
              <a:t>observed</a:t>
            </a:r>
            <a:r>
              <a:rPr lang="fr-BE" dirty="0"/>
              <a:t> on </a:t>
            </a:r>
            <a:r>
              <a:rPr lang="fr-BE" dirty="0" err="1"/>
              <a:t>field</a:t>
            </a:r>
            <a:r>
              <a:rPr lang="fr-BE" dirty="0"/>
              <a:t> </a:t>
            </a:r>
            <a:r>
              <a:rPr lang="fr-BE" dirty="0" err="1"/>
              <a:t>lines</a:t>
            </a:r>
            <a:r>
              <a:rPr lang="fr-BE" dirty="0"/>
              <a:t> mapping </a:t>
            </a:r>
            <a:r>
              <a:rPr lang="fr-BE" dirty="0" err="1"/>
              <a:t>towards</a:t>
            </a:r>
            <a:r>
              <a:rPr lang="fr-BE" dirty="0"/>
              <a:t> a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</a:t>
            </a:r>
            <a:r>
              <a:rPr lang="fr-BE" dirty="0"/>
              <a:t> and the </a:t>
            </a:r>
            <a:r>
              <a:rPr lang="fr-BE" dirty="0" err="1"/>
              <a:t>subsequent</a:t>
            </a:r>
            <a:r>
              <a:rPr lang="fr-BE" dirty="0"/>
              <a:t> injection signatures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03367"/>
            <a:ext cx="7639171" cy="1095025"/>
          </a:xfrm>
        </p:spPr>
        <p:txBody>
          <a:bodyPr>
            <a:normAutofit/>
          </a:bodyPr>
          <a:lstStyle/>
          <a:p>
            <a:r>
              <a:rPr lang="fr-BE" dirty="0" err="1"/>
              <a:t>Reconnection</a:t>
            </a:r>
            <a:r>
              <a:rPr lang="fr-BE" dirty="0"/>
              <a:t> and </a:t>
            </a:r>
            <a:r>
              <a:rPr lang="fr-BE" dirty="0" err="1"/>
              <a:t>dipolarisation</a:t>
            </a:r>
            <a:r>
              <a:rPr lang="fr-BE" dirty="0"/>
              <a:t> </a:t>
            </a:r>
            <a:r>
              <a:rPr lang="fr-BE" dirty="0" err="1"/>
              <a:t>connected</a:t>
            </a:r>
            <a:r>
              <a:rPr lang="fr-BE" dirty="0"/>
              <a:t> to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storms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8746" y="1964769"/>
            <a:ext cx="2653152" cy="2433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06" y="1349817"/>
            <a:ext cx="4370859" cy="3278959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0F176DA-0CC5-D577-3216-830802EC9F72}"/>
              </a:ext>
            </a:extLst>
          </p:cNvPr>
          <p:cNvSpPr txBox="1">
            <a:spLocks/>
          </p:cNvSpPr>
          <p:nvPr/>
        </p:nvSpPr>
        <p:spPr>
          <a:xfrm>
            <a:off x="7551088" y="4780202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Yao et al. 2020</a:t>
            </a:r>
          </a:p>
        </p:txBody>
      </p:sp>
    </p:spTree>
    <p:extLst>
      <p:ext uri="{BB962C8B-B14F-4D97-AF65-F5344CB8AC3E}">
        <p14:creationId xmlns:p14="http://schemas.microsoft.com/office/powerpoint/2010/main" val="22072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194" y="1348324"/>
            <a:ext cx="4520317" cy="3428140"/>
          </a:xfrm>
        </p:spPr>
        <p:txBody>
          <a:bodyPr>
            <a:normAutofit fontScale="92500"/>
          </a:bodyPr>
          <a:lstStyle/>
          <a:p>
            <a:r>
              <a:rPr lang="fr-BE" dirty="0"/>
              <a:t>Juno in situ </a:t>
            </a:r>
            <a:r>
              <a:rPr lang="fr-BE" dirty="0" err="1"/>
              <a:t>measurement</a:t>
            </a:r>
            <a:r>
              <a:rPr lang="fr-BE" dirty="0"/>
              <a:t> </a:t>
            </a:r>
            <a:r>
              <a:rPr lang="fr-BE" dirty="0" err="1"/>
              <a:t>suggest</a:t>
            </a:r>
            <a:r>
              <a:rPr lang="fr-BE" dirty="0"/>
              <a:t> a </a:t>
            </a:r>
            <a:r>
              <a:rPr lang="fr-BE" dirty="0" err="1"/>
              <a:t>region</a:t>
            </a:r>
            <a:r>
              <a:rPr lang="fr-BE" dirty="0"/>
              <a:t> of hot, </a:t>
            </a:r>
            <a:r>
              <a:rPr lang="fr-BE" dirty="0" err="1"/>
              <a:t>accelerated</a:t>
            </a:r>
            <a:r>
              <a:rPr lang="fr-BE" dirty="0"/>
              <a:t> plasma in the </a:t>
            </a:r>
            <a:r>
              <a:rPr lang="fr-BE" dirty="0" err="1"/>
              <a:t>outer</a:t>
            </a:r>
            <a:r>
              <a:rPr lang="fr-BE" dirty="0"/>
              <a:t> </a:t>
            </a:r>
            <a:r>
              <a:rPr lang="fr-BE" dirty="0" err="1"/>
              <a:t>magnetosphere</a:t>
            </a:r>
            <a:r>
              <a:rPr lang="fr-BE" dirty="0"/>
              <a:t> </a:t>
            </a:r>
            <a:r>
              <a:rPr lang="fr-BE" dirty="0" err="1"/>
              <a:t>following</a:t>
            </a:r>
            <a:r>
              <a:rPr lang="fr-BE" dirty="0"/>
              <a:t> the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strom</a:t>
            </a:r>
            <a:r>
              <a:rPr lang="fr-BE" dirty="0"/>
              <a:t> </a:t>
            </a:r>
            <a:r>
              <a:rPr lang="fr-BE" dirty="0" err="1"/>
              <a:t>onset</a:t>
            </a:r>
            <a:endParaRPr lang="fr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79513"/>
            <a:ext cx="7923475" cy="1128511"/>
          </a:xfrm>
        </p:spPr>
        <p:txBody>
          <a:bodyPr>
            <a:normAutofit/>
          </a:bodyPr>
          <a:lstStyle/>
          <a:p>
            <a:r>
              <a:rPr lang="fr-BE" dirty="0"/>
              <a:t>Dawn </a:t>
            </a:r>
            <a:r>
              <a:rPr lang="fr-BE" dirty="0" err="1"/>
              <a:t>storm</a:t>
            </a:r>
            <a:r>
              <a:rPr lang="fr-BE" dirty="0"/>
              <a:t> signature in the </a:t>
            </a:r>
            <a:r>
              <a:rPr lang="fr-BE" dirty="0" err="1"/>
              <a:t>outer</a:t>
            </a:r>
            <a:r>
              <a:rPr lang="fr-BE" dirty="0"/>
              <a:t> </a:t>
            </a:r>
            <a:r>
              <a:rPr lang="fr-BE" dirty="0" err="1"/>
              <a:t>magnetosphere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B637D1-D529-EAFA-F2FD-8E5FED091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9472" y="1652566"/>
            <a:ext cx="3135656" cy="291048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CAC7296-AEFB-833E-8DF0-603ADD892DBF}"/>
              </a:ext>
            </a:extLst>
          </p:cNvPr>
          <p:cNvSpPr txBox="1">
            <a:spLocks/>
          </p:cNvSpPr>
          <p:nvPr/>
        </p:nvSpPr>
        <p:spPr>
          <a:xfrm>
            <a:off x="5739975" y="4776464"/>
            <a:ext cx="8229600" cy="34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 err="1"/>
              <a:t>Swithenbank</a:t>
            </a:r>
            <a:r>
              <a:rPr lang="fr-BE" sz="2000" dirty="0"/>
              <a:t>-Harris et al. 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3F3F1D-DA4D-7241-CBE0-34E17BF0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82" y="1760264"/>
            <a:ext cx="4520317" cy="246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2086495"/>
            <a:ext cx="4488873" cy="2616872"/>
          </a:xfrm>
        </p:spPr>
        <p:txBody>
          <a:bodyPr>
            <a:normAutofit/>
          </a:bodyPr>
          <a:lstStyle/>
          <a:p>
            <a:r>
              <a:rPr lang="fr-BE" sz="2400" dirty="0"/>
              <a:t>Transient polar-</a:t>
            </a:r>
            <a:r>
              <a:rPr lang="fr-BE" sz="2400" dirty="0" err="1"/>
              <a:t>most</a:t>
            </a:r>
            <a:r>
              <a:rPr lang="fr-BE" sz="2400" dirty="0"/>
              <a:t> arc and </a:t>
            </a:r>
            <a:r>
              <a:rPr lang="fr-BE" sz="2400" dirty="0" err="1"/>
              <a:t>equatorward</a:t>
            </a:r>
            <a:r>
              <a:rPr lang="fr-BE" sz="2400" dirty="0"/>
              <a:t> motion</a:t>
            </a:r>
          </a:p>
          <a:p>
            <a:r>
              <a:rPr lang="fr-BE" sz="2400" dirty="0"/>
              <a:t>Multiple </a:t>
            </a:r>
            <a:r>
              <a:rPr lang="fr-BE" sz="2400" dirty="0" err="1"/>
              <a:t>reconnection</a:t>
            </a:r>
            <a:r>
              <a:rPr lang="fr-BE" sz="2400" dirty="0"/>
              <a:t> fronts </a:t>
            </a:r>
            <a:r>
              <a:rPr lang="fr-BE" sz="2400" dirty="0" err="1"/>
              <a:t>observed</a:t>
            </a:r>
            <a:r>
              <a:rPr lang="fr-BE" sz="2400" dirty="0"/>
              <a:t> by Juno =&gt; </a:t>
            </a:r>
            <a:r>
              <a:rPr lang="fr-BE" sz="2400" dirty="0" err="1"/>
              <a:t>drizzle</a:t>
            </a:r>
            <a:r>
              <a:rPr lang="fr-BE" sz="2400" dirty="0"/>
              <a:t> </a:t>
            </a:r>
            <a:r>
              <a:rPr lang="fr-BE" sz="2400" dirty="0" err="1"/>
              <a:t>reconnection</a:t>
            </a:r>
            <a:r>
              <a:rPr lang="fr-BE" sz="2400" dirty="0"/>
              <a:t>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787" y="640674"/>
            <a:ext cx="4862946" cy="567349"/>
          </a:xfrm>
        </p:spPr>
        <p:txBody>
          <a:bodyPr>
            <a:noAutofit/>
          </a:bodyPr>
          <a:lstStyle/>
          <a:p>
            <a:r>
              <a:rPr lang="fr-BE" sz="3600" dirty="0"/>
              <a:t>Dawn-</a:t>
            </a:r>
            <a:r>
              <a:rPr lang="fr-BE" sz="3600" dirty="0" err="1"/>
              <a:t>side</a:t>
            </a:r>
            <a:r>
              <a:rPr lang="fr-BE" sz="3600" dirty="0"/>
              <a:t> double arc and </a:t>
            </a:r>
            <a:r>
              <a:rPr lang="fr-BE" sz="3600" dirty="0" err="1"/>
              <a:t>reconnection</a:t>
            </a:r>
            <a:endParaRPr lang="fr-B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848" y="2712343"/>
            <a:ext cx="2794209" cy="243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393" y="0"/>
            <a:ext cx="3711262" cy="2802127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2B3128F-9616-0074-D212-0FDA079753BA}"/>
              </a:ext>
            </a:extLst>
          </p:cNvPr>
          <p:cNvSpPr txBox="1">
            <a:spLocks/>
          </p:cNvSpPr>
          <p:nvPr/>
        </p:nvSpPr>
        <p:spPr>
          <a:xfrm>
            <a:off x="3473302" y="4703789"/>
            <a:ext cx="3763118" cy="439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Guo et al. 2021</a:t>
            </a:r>
          </a:p>
        </p:txBody>
      </p:sp>
    </p:spTree>
    <p:extLst>
      <p:ext uri="{BB962C8B-B14F-4D97-AF65-F5344CB8AC3E}">
        <p14:creationId xmlns:p14="http://schemas.microsoft.com/office/powerpoint/2010/main" val="8305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37625F2-EF83-50C1-6F60-3E24DC79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03" y="1211042"/>
            <a:ext cx="4194313" cy="3428140"/>
          </a:xfrm>
        </p:spPr>
        <p:txBody>
          <a:bodyPr>
            <a:normAutofit fontScale="85000" lnSpcReduction="20000"/>
          </a:bodyPr>
          <a:lstStyle/>
          <a:p>
            <a:r>
              <a:rPr lang="fr-BE" dirty="0"/>
              <a:t>Small </a:t>
            </a:r>
            <a:r>
              <a:rPr lang="fr-BE" dirty="0" err="1"/>
              <a:t>scale</a:t>
            </a:r>
            <a:r>
              <a:rPr lang="fr-BE" dirty="0"/>
              <a:t> substructures</a:t>
            </a:r>
          </a:p>
          <a:p>
            <a:r>
              <a:rPr lang="fr-BE" dirty="0" err="1"/>
              <a:t>Asymmetries</a:t>
            </a:r>
            <a:endParaRPr lang="fr-BE" dirty="0"/>
          </a:p>
          <a:p>
            <a:r>
              <a:rPr lang="fr-BE" dirty="0" err="1"/>
              <a:t>Response</a:t>
            </a:r>
            <a:r>
              <a:rPr lang="fr-BE" dirty="0"/>
              <a:t> to the SW</a:t>
            </a:r>
          </a:p>
          <a:p>
            <a:pPr lvl="1"/>
            <a:r>
              <a:rPr lang="fr-BE" dirty="0" err="1"/>
              <a:t>Systematic</a:t>
            </a:r>
            <a:r>
              <a:rPr lang="fr-BE" dirty="0"/>
              <a:t> </a:t>
            </a:r>
            <a:r>
              <a:rPr lang="fr-BE" dirty="0" err="1"/>
              <a:t>brightnening</a:t>
            </a:r>
            <a:r>
              <a:rPr lang="fr-BE" dirty="0"/>
              <a:t> at all LT</a:t>
            </a:r>
          </a:p>
          <a:p>
            <a:pPr lvl="1"/>
            <a:r>
              <a:rPr lang="fr-BE" dirty="0"/>
              <a:t>~10 </a:t>
            </a:r>
            <a:r>
              <a:rPr lang="fr-BE" dirty="0" err="1"/>
              <a:t>hrs</a:t>
            </a:r>
            <a:r>
              <a:rPr lang="fr-BE" dirty="0"/>
              <a:t> </a:t>
            </a:r>
            <a:r>
              <a:rPr lang="fr-BE" dirty="0" err="1"/>
              <a:t>delay</a:t>
            </a:r>
            <a:endParaRPr lang="fr-BE" dirty="0"/>
          </a:p>
          <a:p>
            <a:pPr lvl="1"/>
            <a:r>
              <a:rPr lang="fr-BE" dirty="0"/>
              <a:t>Short </a:t>
            </a:r>
            <a:r>
              <a:rPr lang="fr-BE" dirty="0" err="1"/>
              <a:t>timescale</a:t>
            </a:r>
            <a:r>
              <a:rPr lang="fr-BE" dirty="0"/>
              <a:t> pulsations</a:t>
            </a:r>
          </a:p>
          <a:p>
            <a:pPr lvl="1"/>
            <a:r>
              <a:rPr lang="fr-BE" dirty="0" err="1"/>
              <a:t>Correlations</a:t>
            </a:r>
            <a:r>
              <a:rPr lang="fr-BE" dirty="0"/>
              <a:t> on the 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side</a:t>
            </a: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17BC84C-03E5-F122-C754-C4946C8B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4929"/>
            <a:ext cx="7639171" cy="1033095"/>
          </a:xfrm>
        </p:spPr>
        <p:txBody>
          <a:bodyPr>
            <a:normAutofit/>
          </a:bodyPr>
          <a:lstStyle/>
          <a:p>
            <a:r>
              <a:rPr lang="fr-BE" dirty="0"/>
              <a:t>Conclusions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D5FD43B9-3DDD-1B27-97ED-0153EC10F062}"/>
              </a:ext>
            </a:extLst>
          </p:cNvPr>
          <p:cNvSpPr txBox="1">
            <a:spLocks/>
          </p:cNvSpPr>
          <p:nvPr/>
        </p:nvSpPr>
        <p:spPr>
          <a:xfrm>
            <a:off x="4572000" y="1208024"/>
            <a:ext cx="4530918" cy="3428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Dawn </a:t>
            </a:r>
            <a:r>
              <a:rPr lang="fr-BE" dirty="0" err="1"/>
              <a:t>storms</a:t>
            </a:r>
            <a:endParaRPr lang="fr-BE" dirty="0"/>
          </a:p>
          <a:p>
            <a:pPr lvl="1"/>
            <a:r>
              <a:rPr lang="fr-BE" dirty="0" err="1"/>
              <a:t>Usually</a:t>
            </a:r>
            <a:r>
              <a:rPr lang="fr-BE" dirty="0"/>
              <a:t> </a:t>
            </a:r>
            <a:r>
              <a:rPr lang="fr-BE" dirty="0" err="1"/>
              <a:t>unrelated</a:t>
            </a:r>
            <a:r>
              <a:rPr lang="fr-BE" dirty="0"/>
              <a:t> to SW </a:t>
            </a:r>
            <a:r>
              <a:rPr lang="fr-BE" dirty="0" err="1"/>
              <a:t>shock</a:t>
            </a:r>
            <a:endParaRPr lang="fr-BE" dirty="0"/>
          </a:p>
          <a:p>
            <a:pPr lvl="1"/>
            <a:r>
              <a:rPr lang="fr-BE" dirty="0"/>
              <a:t>Start at </a:t>
            </a:r>
            <a:r>
              <a:rPr lang="fr-BE" dirty="0" err="1"/>
              <a:t>midnight</a:t>
            </a:r>
            <a:r>
              <a:rPr lang="fr-BE" dirty="0"/>
              <a:t> and </a:t>
            </a:r>
            <a:r>
              <a:rPr lang="fr-BE" dirty="0" err="1"/>
              <a:t>unfolds</a:t>
            </a:r>
            <a:r>
              <a:rPr lang="fr-BE" dirty="0"/>
              <a:t> </a:t>
            </a:r>
            <a:r>
              <a:rPr lang="fr-BE" dirty="0" err="1"/>
              <a:t>similarly</a:t>
            </a:r>
            <a:r>
              <a:rPr lang="fr-BE" dirty="0"/>
              <a:t> to </a:t>
            </a:r>
            <a:r>
              <a:rPr lang="fr-BE" dirty="0" err="1"/>
              <a:t>Earth</a:t>
            </a:r>
            <a:r>
              <a:rPr lang="fr-BE" dirty="0"/>
              <a:t> substorms</a:t>
            </a:r>
          </a:p>
          <a:p>
            <a:pPr lvl="1"/>
            <a:r>
              <a:rPr lang="fr-BE" dirty="0"/>
              <a:t>Large </a:t>
            </a:r>
            <a:r>
              <a:rPr lang="fr-BE" dirty="0" err="1"/>
              <a:t>scale</a:t>
            </a:r>
            <a:r>
              <a:rPr lang="fr-BE" dirty="0"/>
              <a:t> </a:t>
            </a:r>
            <a:r>
              <a:rPr lang="fr-BE" dirty="0" err="1"/>
              <a:t>reconnection</a:t>
            </a:r>
            <a:r>
              <a:rPr lang="fr-BE" dirty="0"/>
              <a:t>/ </a:t>
            </a:r>
            <a:r>
              <a:rPr lang="fr-BE" dirty="0" err="1"/>
              <a:t>dipolarisation</a:t>
            </a:r>
            <a:r>
              <a:rPr lang="fr-BE" dirty="0"/>
              <a:t>/injections</a:t>
            </a:r>
          </a:p>
          <a:p>
            <a:pPr lvl="1"/>
            <a:r>
              <a:rPr lang="fr-BE" dirty="0"/>
              <a:t>Pseudo-</a:t>
            </a:r>
            <a:r>
              <a:rPr lang="fr-BE" dirty="0" err="1"/>
              <a:t>dawn</a:t>
            </a:r>
            <a:r>
              <a:rPr lang="fr-BE" dirty="0"/>
              <a:t> </a:t>
            </a:r>
            <a:r>
              <a:rPr lang="fr-BE" dirty="0" err="1"/>
              <a:t>storms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Double arcs and </a:t>
            </a:r>
            <a:r>
              <a:rPr lang="fr-BE" dirty="0" err="1"/>
              <a:t>drizzle</a:t>
            </a:r>
            <a:r>
              <a:rPr lang="fr-BE" dirty="0"/>
              <a:t> </a:t>
            </a:r>
            <a:r>
              <a:rPr lang="fr-BE" dirty="0" err="1"/>
              <a:t>reconnection</a:t>
            </a:r>
            <a:endParaRPr lang="fr-BE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74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F6EF-A5F5-A0B6-FB8F-0190E156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Thanks</a:t>
            </a:r>
            <a:endParaRPr lang="fr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D6996-047E-7291-D450-515B8E834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74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Additional</a:t>
            </a:r>
            <a:r>
              <a:rPr lang="fr-BE" dirty="0"/>
              <a:t> ressources </a:t>
            </a:r>
            <a:r>
              <a:rPr lang="fr-BE" dirty="0" err="1"/>
              <a:t>from</a:t>
            </a:r>
            <a:r>
              <a:rPr lang="fr-BE" dirty="0"/>
              <a:t> the Juno </a:t>
            </a:r>
            <a:r>
              <a:rPr lang="fr-BE" dirty="0" err="1"/>
              <a:t>era</a:t>
            </a:r>
            <a:r>
              <a:rPr lang="fr-BE" dirty="0"/>
              <a:t> (but not </a:t>
            </a:r>
            <a:r>
              <a:rPr lang="fr-BE" dirty="0" err="1"/>
              <a:t>based</a:t>
            </a:r>
            <a:r>
              <a:rPr lang="fr-BE" dirty="0"/>
              <a:t> on Juno data)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24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Rutala</a:t>
            </a:r>
            <a:r>
              <a:rPr lang="fr-BE" dirty="0"/>
              <a:t> et al. 2022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Illuminating the Motions of Jupiter's Auroral Dawn Storms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5040E-02BB-D52B-B4CF-EF3FF65A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0" y="1843740"/>
            <a:ext cx="2820162" cy="30998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8BCB8B-FD95-3DA8-FFF6-0AB2D17B2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01" y="1850965"/>
            <a:ext cx="5988657" cy="29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5227"/>
            <a:ext cx="3208084" cy="3428140"/>
          </a:xfrm>
        </p:spPr>
        <p:txBody>
          <a:bodyPr/>
          <a:lstStyle/>
          <a:p>
            <a:r>
              <a:rPr lang="fr-FR" dirty="0"/>
              <a:t>Intense </a:t>
            </a:r>
            <a:r>
              <a:rPr lang="fr-FR" dirty="0" err="1"/>
              <a:t>brightening</a:t>
            </a:r>
            <a:r>
              <a:rPr lang="fr-FR" dirty="0"/>
              <a:t> of the </a:t>
            </a:r>
            <a:r>
              <a:rPr lang="fr-FR" dirty="0" err="1"/>
              <a:t>dawn</a:t>
            </a:r>
            <a:r>
              <a:rPr lang="fr-FR" dirty="0"/>
              <a:t> arc</a:t>
            </a:r>
          </a:p>
          <a:p>
            <a:r>
              <a:rPr lang="fr-FR" dirty="0"/>
              <a:t>Transient </a:t>
            </a:r>
          </a:p>
          <a:p>
            <a:r>
              <a:rPr lang="fr-FR" dirty="0"/>
              <a:t>High CR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Dawn </a:t>
            </a:r>
            <a:r>
              <a:rPr lang="fr-BE" dirty="0" err="1"/>
              <a:t>storms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4B863A-2021-A674-DB4B-E17E03BB2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84"/>
          <a:stretch/>
        </p:blipFill>
        <p:spPr>
          <a:xfrm rot="5400000">
            <a:off x="4389984" y="238205"/>
            <a:ext cx="419068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F04620-C804-B8DF-EF7D-ACDCFB3517DE}"/>
              </a:ext>
            </a:extLst>
          </p:cNvPr>
          <p:cNvSpPr txBox="1"/>
          <p:nvPr/>
        </p:nvSpPr>
        <p:spPr>
          <a:xfrm>
            <a:off x="7453513" y="8452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811284-4E9E-EC9D-B611-CC6B0519CCB8}"/>
              </a:ext>
            </a:extLst>
          </p:cNvPr>
          <p:cNvSpPr txBox="1"/>
          <p:nvPr/>
        </p:nvSpPr>
        <p:spPr>
          <a:xfrm>
            <a:off x="7284464" y="457007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Gustin et al. 2006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951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9643"/>
            <a:ext cx="8229600" cy="2943723"/>
          </a:xfrm>
        </p:spPr>
        <p:txBody>
          <a:bodyPr/>
          <a:lstStyle/>
          <a:p>
            <a:r>
              <a:rPr lang="fr-BE" dirty="0"/>
              <a:t>Nichols et al. 2017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640675"/>
            <a:ext cx="3769019" cy="567349"/>
          </a:xfrm>
        </p:spPr>
        <p:txBody>
          <a:bodyPr>
            <a:normAutofit fontScale="90000"/>
          </a:bodyPr>
          <a:lstStyle/>
          <a:p>
            <a:r>
              <a:rPr lang="fr-BE" dirty="0"/>
              <a:t>Varia</a:t>
            </a:r>
            <a:r>
              <a:rPr lang="en-US" dirty="0"/>
              <a:t>Periodic Emission Within Jupiter's Main Auroral Oval</a:t>
            </a:r>
            <a:r>
              <a:rPr lang="fr-BE" dirty="0" err="1"/>
              <a:t>bility</a:t>
            </a:r>
            <a:r>
              <a:rPr lang="fr-BE" dirty="0"/>
              <a:t> of the 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99" y="-4500"/>
            <a:ext cx="4746601" cy="51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B76FCB-EE98-4C2D-5317-C56FA169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1" y="2212391"/>
            <a:ext cx="2864109" cy="28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Grodent et al. 2017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Jupiter's Aurora Observed With HST During Juno Orbits 3 to 7</a:t>
            </a:r>
            <a:endParaRPr lang="fr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3777A-09E8-9756-713A-1CB0C223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134" y="2030223"/>
            <a:ext cx="5466866" cy="255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1E3AF-89F5-42AE-A70A-90F283A7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14" y="1921006"/>
            <a:ext cx="2699317" cy="291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6085"/>
            <a:ext cx="4260797" cy="1024618"/>
          </a:xfrm>
        </p:spPr>
        <p:txBody>
          <a:bodyPr>
            <a:noAutofit/>
          </a:bodyPr>
          <a:lstStyle/>
          <a:p>
            <a:r>
              <a:rPr lang="en-US" sz="2400" dirty="0"/>
              <a:t>Variability of Jupiter's Main Auroral Emission and Satellite Footprints Observed With HST During the Galileo Era</a:t>
            </a:r>
            <a:endParaRPr lang="fr-B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AABA9-2518-A57E-9750-7C137074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593" y="92208"/>
            <a:ext cx="4143548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9BDA5-CDF0-EC61-CC7E-F508D5BB4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58" y="2166896"/>
            <a:ext cx="2473626" cy="286740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82803"/>
            <a:ext cx="8229600" cy="3020563"/>
          </a:xfrm>
        </p:spPr>
        <p:txBody>
          <a:bodyPr/>
          <a:lstStyle/>
          <a:p>
            <a:r>
              <a:rPr lang="fr-BE" dirty="0"/>
              <a:t>Vogt et al. 2022</a:t>
            </a:r>
          </a:p>
        </p:txBody>
      </p:sp>
    </p:spTree>
    <p:extLst>
      <p:ext uri="{BB962C8B-B14F-4D97-AF65-F5344CB8AC3E}">
        <p14:creationId xmlns:p14="http://schemas.microsoft.com/office/powerpoint/2010/main" val="26006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Nichols et al. 2019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92" y="2584609"/>
            <a:ext cx="2299475" cy="2118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66" y="970590"/>
            <a:ext cx="6468533" cy="41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82803"/>
            <a:ext cx="8229600" cy="3020564"/>
          </a:xfrm>
        </p:spPr>
        <p:txBody>
          <a:bodyPr/>
          <a:lstStyle/>
          <a:p>
            <a:r>
              <a:rPr lang="fr-BE" dirty="0"/>
              <a:t>Bonfond et al.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681" y="640675"/>
            <a:ext cx="5325035" cy="567349"/>
          </a:xfrm>
        </p:spPr>
        <p:txBody>
          <a:bodyPr>
            <a:noAutofit/>
          </a:bodyPr>
          <a:lstStyle/>
          <a:p>
            <a:r>
              <a:rPr lang="en-US" sz="2800" dirty="0"/>
              <a:t>Six Pieces of Evidence Against the Corotation Enforcement Theory to Explain the Main Aurora at Jupiter</a:t>
            </a:r>
            <a:endParaRPr lang="fr-B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60" y="2274475"/>
            <a:ext cx="2803074" cy="2695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70" y="0"/>
            <a:ext cx="37914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5045" y="1275227"/>
            <a:ext cx="3752619" cy="34281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all studies (Nichols et al. 2007, Nichols et al. 2009, etc.), the whole main (+polar) emissions brighten</a:t>
            </a:r>
          </a:p>
          <a:p>
            <a:r>
              <a:rPr lang="en-US" dirty="0"/>
              <a:t>The dusk side becomes </a:t>
            </a:r>
            <a:r>
              <a:rPr lang="en-US" dirty="0" err="1"/>
              <a:t>nore</a:t>
            </a:r>
            <a:r>
              <a:rPr lang="en-US" dirty="0"/>
              <a:t> complex, forming parallel arcs inside the main oval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287" y="270371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Response</a:t>
            </a:r>
            <a:r>
              <a:rPr lang="fr-BE" dirty="0"/>
              <a:t> to </a:t>
            </a:r>
            <a:r>
              <a:rPr lang="fr-BE" dirty="0" err="1"/>
              <a:t>solar</a:t>
            </a:r>
            <a:r>
              <a:rPr lang="fr-BE" dirty="0"/>
              <a:t> </a:t>
            </a:r>
            <a:r>
              <a:rPr lang="fr-BE" dirty="0" err="1"/>
              <a:t>wind</a:t>
            </a:r>
            <a:r>
              <a:rPr lang="fr-BE" dirty="0"/>
              <a:t> </a:t>
            </a:r>
            <a:r>
              <a:rPr lang="fr-BE" dirty="0" err="1"/>
              <a:t>shocks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84ED5E-75AA-43F4-D148-28BD16C5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665" y="1151037"/>
            <a:ext cx="5076335" cy="37220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60409C-9C63-E6A4-C191-6827228BCBA8}"/>
              </a:ext>
            </a:extLst>
          </p:cNvPr>
          <p:cNvSpPr txBox="1"/>
          <p:nvPr/>
        </p:nvSpPr>
        <p:spPr>
          <a:xfrm>
            <a:off x="7284464" y="457007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Nichols et al. 2007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72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38094A4-5448-BE1F-7AC2-68BBE1DF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The </a:t>
            </a:r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definitions</a:t>
            </a:r>
            <a:r>
              <a:rPr lang="fr-FR" dirty="0"/>
              <a:t> </a:t>
            </a:r>
            <a:r>
              <a:rPr lang="fr-FR" dirty="0" err="1"/>
              <a:t>usually</a:t>
            </a:r>
            <a:r>
              <a:rPr lang="fr-FR" dirty="0"/>
              <a:t> </a:t>
            </a:r>
            <a:r>
              <a:rPr lang="fr-FR" dirty="0" err="1"/>
              <a:t>contain</a:t>
            </a:r>
            <a:r>
              <a:rPr lang="fr-FR" dirty="0"/>
              <a:t> 3 </a:t>
            </a:r>
            <a:r>
              <a:rPr lang="fr-FR" dirty="0" err="1"/>
              <a:t>different</a:t>
            </a:r>
            <a:r>
              <a:rPr lang="fr-FR" dirty="0"/>
              <a:t> approches</a:t>
            </a:r>
          </a:p>
          <a:p>
            <a:pPr lvl="1"/>
            <a:r>
              <a:rPr lang="fr-FR" dirty="0"/>
              <a:t>Forms a (quasi-)</a:t>
            </a:r>
            <a:r>
              <a:rPr lang="fr-FR" dirty="0" err="1"/>
              <a:t>continuous</a:t>
            </a:r>
            <a:r>
              <a:rPr lang="fr-FR" dirty="0"/>
              <a:t> contour </a:t>
            </a:r>
          </a:p>
          <a:p>
            <a:pPr lvl="1"/>
            <a:r>
              <a:rPr lang="fr-FR" dirty="0" err="1"/>
              <a:t>Maps</a:t>
            </a:r>
            <a:r>
              <a:rPr lang="fr-FR" dirty="0"/>
              <a:t> to 30-60 RJ</a:t>
            </a:r>
          </a:p>
          <a:p>
            <a:pPr lvl="1"/>
            <a:r>
              <a:rPr lang="fr-FR" dirty="0" err="1"/>
              <a:t>Caused</a:t>
            </a:r>
            <a:r>
              <a:rPr lang="fr-FR" dirty="0"/>
              <a:t> by corotation </a:t>
            </a:r>
            <a:r>
              <a:rPr lang="fr-FR" dirty="0" err="1"/>
              <a:t>enforcement</a:t>
            </a:r>
            <a:r>
              <a:rPr lang="fr-FR" dirty="0"/>
              <a:t> </a:t>
            </a:r>
            <a:r>
              <a:rPr lang="fr-FR" dirty="0" err="1"/>
              <a:t>currents</a:t>
            </a:r>
            <a:endParaRPr lang="fr-FR" dirty="0"/>
          </a:p>
          <a:p>
            <a:r>
              <a:rPr lang="fr-BE" dirty="0" err="1"/>
              <a:t>Personal</a:t>
            </a:r>
            <a:r>
              <a:rPr lang="fr-BE" dirty="0"/>
              <a:t> </a:t>
            </a:r>
            <a:r>
              <a:rPr lang="fr-BE" dirty="0" err="1"/>
              <a:t>takes</a:t>
            </a:r>
            <a:r>
              <a:rPr lang="fr-BE" dirty="0"/>
              <a:t>: </a:t>
            </a:r>
          </a:p>
          <a:p>
            <a:pPr lvl="1"/>
            <a:r>
              <a:rPr lang="fr-BE" dirty="0"/>
              <a:t>Not </a:t>
            </a:r>
            <a:r>
              <a:rPr lang="fr-BE" dirty="0" err="1"/>
              <a:t>so</a:t>
            </a:r>
            <a:r>
              <a:rPr lang="fr-BE" dirty="0"/>
              <a:t> </a:t>
            </a:r>
            <a:r>
              <a:rPr lang="fr-BE" dirty="0" err="1"/>
              <a:t>easy</a:t>
            </a:r>
            <a:r>
              <a:rPr lang="fr-BE" dirty="0"/>
              <a:t> to </a:t>
            </a:r>
            <a:r>
              <a:rPr lang="fr-BE" dirty="0" err="1"/>
              <a:t>identify</a:t>
            </a:r>
            <a:r>
              <a:rPr lang="fr-BE" dirty="0"/>
              <a:t> (</a:t>
            </a:r>
            <a:r>
              <a:rPr lang="fr-BE" dirty="0" err="1"/>
              <a:t>what</a:t>
            </a:r>
            <a:r>
              <a:rPr lang="fr-BE" dirty="0"/>
              <a:t> to do </a:t>
            </a:r>
            <a:r>
              <a:rPr lang="fr-BE" dirty="0" err="1"/>
              <a:t>with</a:t>
            </a:r>
            <a:r>
              <a:rPr lang="fr-BE" dirty="0"/>
              <a:t> multiple arcs?)</a:t>
            </a:r>
          </a:p>
          <a:p>
            <a:pPr lvl="1"/>
            <a:r>
              <a:rPr lang="fr-BE" dirty="0"/>
              <a:t>not </a:t>
            </a:r>
            <a:r>
              <a:rPr lang="fr-BE" dirty="0" err="1"/>
              <a:t>always</a:t>
            </a:r>
            <a:r>
              <a:rPr lang="fr-BE" dirty="0"/>
              <a:t> </a:t>
            </a:r>
            <a:r>
              <a:rPr lang="fr-BE" dirty="0" err="1"/>
              <a:t>mutually</a:t>
            </a:r>
            <a:r>
              <a:rPr lang="fr-BE" dirty="0"/>
              <a:t> compatible</a:t>
            </a:r>
          </a:p>
          <a:p>
            <a:pPr lvl="1"/>
            <a:r>
              <a:rPr lang="fr-BE" dirty="0"/>
              <a:t>Is </a:t>
            </a:r>
            <a:r>
              <a:rPr lang="fr-BE" dirty="0" err="1"/>
              <a:t>it</a:t>
            </a:r>
            <a:r>
              <a:rPr lang="fr-BE" dirty="0"/>
              <a:t> a </a:t>
            </a:r>
            <a:r>
              <a:rPr lang="fr-BE" dirty="0" err="1"/>
              <a:t>boundary</a:t>
            </a:r>
            <a:r>
              <a:rPr lang="fr-BE" dirty="0"/>
              <a:t> (for </a:t>
            </a:r>
            <a:r>
              <a:rPr lang="fr-BE" dirty="0" err="1"/>
              <a:t>flares</a:t>
            </a:r>
            <a:r>
              <a:rPr lang="fr-BE" dirty="0"/>
              <a:t> and injections)?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8BF78AB-306A-F659-B36D-D075AED9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6247"/>
            <a:ext cx="7639171" cy="921777"/>
          </a:xfrm>
        </p:spPr>
        <p:txBody>
          <a:bodyPr>
            <a:normAutofit/>
          </a:bodyPr>
          <a:lstStyle/>
          <a:p>
            <a:r>
              <a:rPr lang="fr-FR" dirty="0" err="1"/>
              <a:t>What</a:t>
            </a:r>
            <a:r>
              <a:rPr lang="fr-FR" dirty="0"/>
              <a:t> are the main </a:t>
            </a:r>
            <a:r>
              <a:rPr lang="fr-FR" dirty="0" err="1"/>
              <a:t>emissions</a:t>
            </a:r>
            <a:r>
              <a:rPr lang="fr-FR" dirty="0"/>
              <a:t>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94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94DEC1-9226-CC78-17A3-C5246239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main </a:t>
            </a:r>
            <a:r>
              <a:rPr lang="fr-FR" dirty="0" err="1"/>
              <a:t>emission</a:t>
            </a:r>
            <a:r>
              <a:rPr lang="fr-FR" dirty="0"/>
              <a:t> has substructures</a:t>
            </a:r>
            <a:endParaRPr lang="fr-BE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C53119D-0662-74FA-A591-D70CA1907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401" y="1405392"/>
            <a:ext cx="3685500" cy="3429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F59A82-4C5C-73C9-D75C-41663902C6E0}"/>
              </a:ext>
            </a:extLst>
          </p:cNvPr>
          <p:cNvSpPr txBox="1"/>
          <p:nvPr/>
        </p:nvSpPr>
        <p:spPr>
          <a:xfrm>
            <a:off x="7499617" y="45028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Grodent 2015</a:t>
            </a:r>
            <a:endParaRPr lang="fr-BE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747CAFD-376F-D21D-0FE5-58F22DAF11AD}"/>
              </a:ext>
            </a:extLst>
          </p:cNvPr>
          <p:cNvSpPr txBox="1">
            <a:spLocks/>
          </p:cNvSpPr>
          <p:nvPr/>
        </p:nvSpPr>
        <p:spPr>
          <a:xfrm>
            <a:off x="315045" y="1275227"/>
            <a:ext cx="3752619" cy="3428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Dusk</a:t>
            </a:r>
            <a:r>
              <a:rPr lang="fr-FR" dirty="0"/>
              <a:t> arcs</a:t>
            </a:r>
          </a:p>
          <a:p>
            <a:r>
              <a:rPr lang="fr-FR" dirty="0" err="1"/>
              <a:t>Discontinuity</a:t>
            </a:r>
            <a:r>
              <a:rPr lang="fr-FR" dirty="0"/>
              <a:t> in the </a:t>
            </a:r>
            <a:r>
              <a:rPr lang="fr-FR" dirty="0" err="1"/>
              <a:t>pre-noon</a:t>
            </a:r>
            <a:r>
              <a:rPr lang="fr-FR" dirty="0"/>
              <a:t> </a:t>
            </a:r>
            <a:r>
              <a:rPr lang="fr-FR" dirty="0" err="1"/>
              <a:t>sector</a:t>
            </a:r>
            <a:endParaRPr lang="fr-FR" dirty="0"/>
          </a:p>
          <a:p>
            <a:r>
              <a:rPr lang="fr-FR" dirty="0"/>
              <a:t>Transient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noon</a:t>
            </a:r>
            <a:endParaRPr lang="fr-FR" dirty="0"/>
          </a:p>
          <a:p>
            <a:r>
              <a:rPr lang="fr-FR" dirty="0" err="1"/>
              <a:t>Pulsating</a:t>
            </a:r>
            <a:r>
              <a:rPr lang="fr-FR" dirty="0"/>
              <a:t> arcs</a:t>
            </a:r>
          </a:p>
          <a:p>
            <a:endParaRPr lang="fr-FR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70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4802"/>
            <a:ext cx="9647305" cy="1700896"/>
          </a:xfrm>
        </p:spPr>
        <p:txBody>
          <a:bodyPr>
            <a:normAutofit/>
          </a:bodyPr>
          <a:lstStyle/>
          <a:p>
            <a:r>
              <a:rPr lang="fr-BE" sz="4400" dirty="0" err="1"/>
              <a:t>What</a:t>
            </a:r>
            <a:r>
              <a:rPr lang="fr-BE" sz="4400" dirty="0"/>
              <a:t> </a:t>
            </a:r>
            <a:r>
              <a:rPr lang="fr-BE" sz="4400" dirty="0" err="1"/>
              <a:t>did</a:t>
            </a:r>
            <a:r>
              <a:rPr lang="fr-BE" sz="4400" dirty="0"/>
              <a:t> </a:t>
            </a:r>
            <a:r>
              <a:rPr lang="fr-BE" sz="4400" dirty="0" err="1"/>
              <a:t>we</a:t>
            </a:r>
            <a:r>
              <a:rPr lang="fr-BE" sz="4400" dirty="0"/>
              <a:t> </a:t>
            </a:r>
            <a:r>
              <a:rPr lang="fr-BE" sz="4400" dirty="0" err="1"/>
              <a:t>learn</a:t>
            </a:r>
            <a:r>
              <a:rPr lang="fr-BE" sz="4400" dirty="0"/>
              <a:t> in the Juno </a:t>
            </a:r>
            <a:r>
              <a:rPr lang="fr-BE" sz="4400" dirty="0" err="1"/>
              <a:t>era</a:t>
            </a:r>
            <a:r>
              <a:rPr lang="fr-BE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DAE9D-407B-CD0C-6507-6AFD7086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46567"/>
            <a:ext cx="8472116" cy="1005857"/>
          </a:xfrm>
        </p:spPr>
        <p:txBody>
          <a:bodyPr>
            <a:normAutofit fontScale="90000"/>
          </a:bodyPr>
          <a:lstStyle/>
          <a:p>
            <a:r>
              <a:rPr lang="fr-FR" sz="4000" dirty="0" err="1"/>
              <a:t>Overall</a:t>
            </a:r>
            <a:r>
              <a:rPr lang="fr-FR" sz="4000" dirty="0"/>
              <a:t> </a:t>
            </a:r>
            <a:r>
              <a:rPr lang="fr-FR" sz="4000" dirty="0" err="1"/>
              <a:t>behaviour</a:t>
            </a:r>
            <a:r>
              <a:rPr lang="fr-FR" sz="4000" dirty="0"/>
              <a:t> of the main </a:t>
            </a:r>
            <a:r>
              <a:rPr lang="fr-FR" sz="4000" dirty="0" err="1"/>
              <a:t>emissions</a:t>
            </a:r>
            <a:endParaRPr lang="fr-BE" sz="4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5A136F-3D1E-8F00-0EF2-028C70B29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6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1394</Words>
  <Application>Microsoft Office PowerPoint</Application>
  <PresentationFormat>On-screen Show (16:9)</PresentationFormat>
  <Paragraphs>177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Lucida Grande</vt:lpstr>
      <vt:lpstr>Wingdings 3</vt:lpstr>
      <vt:lpstr>Thème Office</vt:lpstr>
      <vt:lpstr>Auroral Main Structure &amp; Dynamics Overview</vt:lpstr>
      <vt:lpstr>What did we know before Juno?</vt:lpstr>
      <vt:lpstr>The 3 parts of the Jovian aurora</vt:lpstr>
      <vt:lpstr>Dawn storms</vt:lpstr>
      <vt:lpstr>Response to solar wind shocks</vt:lpstr>
      <vt:lpstr>What are the main emissions?</vt:lpstr>
      <vt:lpstr>The main emission has substructures</vt:lpstr>
      <vt:lpstr>What did we learn in the Juno era?</vt:lpstr>
      <vt:lpstr>Overall behaviour of the main emissions</vt:lpstr>
      <vt:lpstr>First high-definition images of the aurora: infrared</vt:lpstr>
      <vt:lpstr>First high-definition images of the aurora: ultraviolet</vt:lpstr>
      <vt:lpstr>Maps of the H3+ column and temperature</vt:lpstr>
      <vt:lpstr>High H3+ temperatures in the dawn storm region</vt:lpstr>
      <vt:lpstr>Comparaison IR/UV</vt:lpstr>
      <vt:lpstr>Comparison of the H3+ heating, inferred from UVS measurements and H3+ cooling, from JIRAM </vt:lpstr>
      <vt:lpstr>High latitude in-situ/UV comparison</vt:lpstr>
      <vt:lpstr>North-South asymmetry</vt:lpstr>
      <vt:lpstr>Dawn/dusk asymmetry of the ME UV power</vt:lpstr>
      <vt:lpstr>The auroral emissions are the main cause of the ionospheric conductance</vt:lpstr>
      <vt:lpstr>Interactions with the solar wind</vt:lpstr>
      <vt:lpstr>Monitoring of the aurora </vt:lpstr>
      <vt:lpstr>Auroral response to the solar wind</vt:lpstr>
      <vt:lpstr>Lag between shock arrival and UV brightening</vt:lpstr>
      <vt:lpstr>Radio and UV auroral emissions</vt:lpstr>
      <vt:lpstr>Magnetic loading/unloading under SW compressions </vt:lpstr>
      <vt:lpstr>Main Aurora Brightening vs. Dawn Storm</vt:lpstr>
      <vt:lpstr>Dawn-side ME and equatorial radial currents</vt:lpstr>
      <vt:lpstr>Brightening of the ME</vt:lpstr>
      <vt:lpstr>ULF waves and aurora</vt:lpstr>
      <vt:lpstr>Dawn storms</vt:lpstr>
      <vt:lpstr>Extreme dawn storm</vt:lpstr>
      <vt:lpstr>Overview of the full dawn storm sequence</vt:lpstr>
      <vt:lpstr>Reconnection and dipolarisation connected to dawn storms</vt:lpstr>
      <vt:lpstr>Dawn storm signature in the outer magnetosphere</vt:lpstr>
      <vt:lpstr>Dawn-side double arc and reconnection</vt:lpstr>
      <vt:lpstr>Conclusions</vt:lpstr>
      <vt:lpstr>Thanks</vt:lpstr>
      <vt:lpstr>Additional ressources from the Juno era (but not based on Juno data) </vt:lpstr>
      <vt:lpstr>Illuminating the Motions of Jupiter's Auroral Dawn Storms</vt:lpstr>
      <vt:lpstr>VariaPeriodic Emission Within Jupiter's Main Auroral Ovalbility of the ME</vt:lpstr>
      <vt:lpstr>Jupiter's Aurora Observed With HST During Juno Orbits 3 to 7</vt:lpstr>
      <vt:lpstr>Variability of Jupiter's Main Auroral Emission and Satellite Footprints Observed With HST During the Galileo Era</vt:lpstr>
      <vt:lpstr>PowerPoint Presentation</vt:lpstr>
      <vt:lpstr>Six Pieces of Evidence Against the Corotation Enforcement Theory to Explain the Main Aurora at Jupiter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Bertrand Bonfond</cp:lastModifiedBy>
  <cp:revision>102</cp:revision>
  <dcterms:created xsi:type="dcterms:W3CDTF">2018-03-13T16:35:22Z</dcterms:created>
  <dcterms:modified xsi:type="dcterms:W3CDTF">2022-10-14T18:42:40Z</dcterms:modified>
</cp:coreProperties>
</file>