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8" r:id="rId4"/>
    <p:sldId id="280" r:id="rId5"/>
    <p:sldId id="279" r:id="rId6"/>
    <p:sldId id="258" r:id="rId7"/>
    <p:sldId id="259" r:id="rId8"/>
    <p:sldId id="260" r:id="rId9"/>
    <p:sldId id="261" r:id="rId10"/>
    <p:sldId id="262" r:id="rId11"/>
    <p:sldId id="263" r:id="rId12"/>
    <p:sldId id="282" r:id="rId13"/>
    <p:sldId id="284" r:id="rId14"/>
    <p:sldId id="283" r:id="rId15"/>
    <p:sldId id="268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7763-E92B-445F-87AC-8C120EC04C9B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E4A96-360A-4E5A-8BED-8328FE721A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5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84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87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dirty="0" smtClean="0"/>
              <a:t>Pas le temps</a:t>
            </a:r>
            <a:r>
              <a:rPr lang="fr-BE" baseline="0" dirty="0" smtClean="0"/>
              <a:t> de présenter les résultats de recherche maintenant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21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dirty="0" smtClean="0"/>
              <a:t>Pas le temps</a:t>
            </a:r>
            <a:r>
              <a:rPr lang="fr-BE" baseline="0" dirty="0" smtClean="0"/>
              <a:t> de présenter les résultats de recherche maintenant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46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dirty="0" smtClean="0"/>
              <a:t>Pas le temps</a:t>
            </a:r>
            <a:r>
              <a:rPr lang="fr-BE" baseline="0" dirty="0" smtClean="0"/>
              <a:t> de présenter les résultats de recherche maintenant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85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dirty="0" smtClean="0"/>
              <a:t>Pas le temps</a:t>
            </a:r>
            <a:r>
              <a:rPr lang="fr-BE" baseline="0" dirty="0" smtClean="0"/>
              <a:t> de présenter les résultats de recherche maintenant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478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159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3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Simple contenu de la présentation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6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Simple contenu de la présentation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6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Simple contenu de la présentation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6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Simple contenu de la présentation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6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Le</a:t>
            </a:r>
            <a:r>
              <a:rPr lang="fr-FR" baseline="0" dirty="0" smtClean="0"/>
              <a:t> changement des températures affecte le cycle hydrologique. Si les taux d’évapotranspiration changent, il en est de même pour les taux d’infiltration des aquifères d’où l’observation d’une tendance à la baisse des niveaux piézométriques dans de nombreux aquifères.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 smtClean="0"/>
              <a:t>Exemple avec le bassin du Geer où l’on voit le changement des facteurs climatiques ces dernières années + la diminution de la recharge.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Plus</a:t>
            </a:r>
            <a:r>
              <a:rPr lang="fr-FR" baseline="0" dirty="0" smtClean="0"/>
              <a:t> uniquement dans pays méditerranéens mais également en climat tempéré.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En environnement urbain, pas le choix de traiter avec des eaux urbaines (pas uniquement eaux de surface)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3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On </a:t>
            </a:r>
            <a:r>
              <a:rPr lang="fr-FR" dirty="0" err="1" smtClean="0"/>
              <a:t>trafficked</a:t>
            </a:r>
            <a:r>
              <a:rPr lang="fr-FR" dirty="0" smtClean="0"/>
              <a:t> surface, accumulation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particulate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dust</a:t>
            </a:r>
            <a:r>
              <a:rPr lang="fr-FR" baseline="0" dirty="0" smtClean="0"/>
              <a:t>, tire </a:t>
            </a:r>
            <a:r>
              <a:rPr lang="fr-FR" baseline="0" dirty="0" err="1" smtClean="0"/>
              <a:t>wears</a:t>
            </a:r>
            <a:r>
              <a:rPr lang="fr-FR" baseline="0" dirty="0" smtClean="0"/>
              <a:t>, breaks,).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14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4A96-360A-4E5A-8BED-8328FE721A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66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0EBC2-E56E-4994-B191-F29158E5CF83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2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9521-9579-4AF3-90C6-F50DD2ED95BB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2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5E4E-4FAD-4C5F-9EBB-F6414FF3686D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7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F71E-4177-4146-B922-0A8D60BE2BF2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50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BF18-CF04-483F-A62A-FA58FAB12280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83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6F7A-E3B0-427C-A961-A97AA38BC6E3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8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65CB-59CD-4595-B483-0C0EC8088F01}" type="datetime1">
              <a:rPr lang="en-GB" smtClean="0"/>
              <a:t>12/08/2022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6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3313-E2EA-4C49-B367-C28C64DB223E}" type="datetime1">
              <a:rPr lang="en-GB" smtClean="0"/>
              <a:t>12/08/2022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2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1870-A011-4577-AAB9-4A7FBCDAEE17}" type="datetime1">
              <a:rPr lang="en-GB" smtClean="0"/>
              <a:t>12/08/2022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9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6669-3F5A-404D-9AAD-D9558BBCB069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61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F652-99F1-45A8-9C4A-A972EC401237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04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E832-D63C-4AF0-9AA4-7B02AAEAF4D8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C8A3F-B8B8-459C-A0EC-4FD96BD1B01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54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2276872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250850"/>
            <a:ext cx="10873208" cy="11663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Risk assessment of groundwater contamination during managed aquifer recharge with urban waters in the Geer basin (Liège, Belgium)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3705" y="1493594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bg1">
                    <a:lumMod val="50000"/>
                  </a:schemeClr>
                </a:solidFill>
              </a:rPr>
              <a:t>MARISS programme</a:t>
            </a:r>
            <a:endParaRPr lang="en-GB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178687" y="1585927"/>
            <a:ext cx="269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Monday, August 29</a:t>
            </a:r>
            <a:r>
              <a:rPr lang="fr-FR" baseline="30000" dirty="0" smtClean="0"/>
              <a:t>th</a:t>
            </a:r>
            <a:r>
              <a:rPr lang="fr-FR" dirty="0" smtClean="0"/>
              <a:t>, 2022</a:t>
            </a:r>
            <a:endParaRPr lang="en-GB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78687" y="1859003"/>
            <a:ext cx="2466758" cy="581464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fr-B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Presenter: </a:t>
            </a:r>
            <a:r>
              <a:rPr lang="fr-B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Robin Glaude</a:t>
            </a:r>
          </a:p>
          <a:p>
            <a:pPr algn="l"/>
            <a:endParaRPr lang="fr-B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5726880"/>
            <a:ext cx="3728545" cy="983113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</a:t>
            </a:fld>
            <a:endParaRPr lang="en-GB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27" y="2628108"/>
            <a:ext cx="5880516" cy="28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 [2]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10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553705" y="1600200"/>
            <a:ext cx="65856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research will be divided into 3 main tasks: 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en-GB" dirty="0" smtClean="0"/>
              <a:t>Identification </a:t>
            </a:r>
            <a:r>
              <a:rPr lang="en-GB" dirty="0"/>
              <a:t>and </a:t>
            </a:r>
            <a:r>
              <a:rPr lang="en-GB" b="1" dirty="0"/>
              <a:t>chemical characterization </a:t>
            </a:r>
            <a:r>
              <a:rPr lang="en-GB" dirty="0"/>
              <a:t>of urban waters intended for </a:t>
            </a:r>
            <a:r>
              <a:rPr lang="en-GB" dirty="0" smtClean="0"/>
              <a:t>MAR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en-GB" dirty="0"/>
              <a:t>Study the </a:t>
            </a:r>
            <a:r>
              <a:rPr lang="en-GB" b="1" dirty="0"/>
              <a:t>fate of selected contaminants </a:t>
            </a:r>
            <a:r>
              <a:rPr lang="en-GB" dirty="0" smtClean="0"/>
              <a:t>during infiltration for MAR purposes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en-GB" dirty="0"/>
              <a:t>Modelling works, sensitivity and </a:t>
            </a:r>
            <a:r>
              <a:rPr lang="en-GB" b="1" dirty="0"/>
              <a:t>risk analysis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68" y="4505417"/>
            <a:ext cx="8448735" cy="198541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202426" y="4680155"/>
            <a:ext cx="1809135" cy="15141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2344993" y="618920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Current work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 [3]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11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553705" y="1617785"/>
            <a:ext cx="109697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The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 (and current work) </a:t>
            </a:r>
            <a:r>
              <a:rPr lang="en-GB" dirty="0" smtClean="0"/>
              <a:t>focuses </a:t>
            </a:r>
            <a:r>
              <a:rPr lang="en-GB" dirty="0"/>
              <a:t>on the </a:t>
            </a:r>
            <a:r>
              <a:rPr lang="en-GB" dirty="0" smtClean="0"/>
              <a:t>chemical characterization </a:t>
            </a:r>
            <a:r>
              <a:rPr lang="en-GB" dirty="0"/>
              <a:t>of </a:t>
            </a:r>
            <a:r>
              <a:rPr lang="en-GB" dirty="0" smtClean="0"/>
              <a:t>urban waters intended for MAR</a:t>
            </a:r>
          </a:p>
          <a:p>
            <a:pPr algn="just"/>
            <a:endParaRPr lang="fr-BE" sz="1600" b="1" dirty="0"/>
          </a:p>
          <a:p>
            <a:pPr algn="just"/>
            <a:endParaRPr lang="en-GB" sz="1600" b="1" dirty="0"/>
          </a:p>
          <a:p>
            <a:r>
              <a:rPr lang="en-GB" dirty="0" smtClean="0"/>
              <a:t>	</a:t>
            </a:r>
            <a:r>
              <a:rPr lang="fr-FR" dirty="0" smtClean="0"/>
              <a:t> 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32" y="2123191"/>
            <a:ext cx="499915" cy="5243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66684" y="2278160"/>
            <a:ext cx="487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Different types of urban waters can be considered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9" y="2885617"/>
            <a:ext cx="670618" cy="3170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66684" y="2885617"/>
            <a:ext cx="8559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It has been decided to study 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 water</a:t>
            </a:r>
            <a:r>
              <a:rPr lang="fr-BE" dirty="0" smtClean="0"/>
              <a:t> from stormwater basins connected to highways</a:t>
            </a:r>
          </a:p>
          <a:p>
            <a:r>
              <a:rPr lang="fr-BE" dirty="0" smtClean="0"/>
              <a:t>And Liège’s airport area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29" y="3712941"/>
            <a:ext cx="670618" cy="31701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66684" y="3686784"/>
            <a:ext cx="911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samples </a:t>
            </a:r>
            <a:r>
              <a:rPr lang="fr-BE" dirty="0" smtClean="0"/>
              <a:t>collected in May 2022 and other sampling campaign planned in December 2022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5" y="4545491"/>
            <a:ext cx="670618" cy="31701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366684" y="4451225"/>
            <a:ext cx="865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Pollutants</a:t>
            </a:r>
            <a:r>
              <a:rPr lang="fr-BE" dirty="0" smtClean="0"/>
              <a:t> identified and quantified with advanced 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spectrometry </a:t>
            </a:r>
            <a:r>
              <a:rPr lang="fr-BE" dirty="0" smtClean="0"/>
              <a:t>analytical methods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6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 [4]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12</a:t>
            </a:fld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553705" y="1504335"/>
            <a:ext cx="28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analysis results: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53705" y="6175930"/>
            <a:ext cx="476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+ </a:t>
            </a:r>
            <a:r>
              <a:rPr lang="fr-BE" b="1" dirty="0" smtClean="0"/>
              <a:t>other pollutants: </a:t>
            </a:r>
            <a:r>
              <a:rPr lang="fr-BE" dirty="0" smtClean="0"/>
              <a:t>heavy metals, PAHs, cyanides </a:t>
            </a:r>
            <a:endParaRPr lang="en-GB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9" y="1952493"/>
            <a:ext cx="3733018" cy="408895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572" y="1952492"/>
            <a:ext cx="3667595" cy="394484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346" y="1952492"/>
            <a:ext cx="3742747" cy="28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perspective [1]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13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36" y="1471506"/>
            <a:ext cx="9181755" cy="48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perspective [2]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14</a:t>
            </a:fld>
            <a:endParaRPr lang="en-GB"/>
          </a:p>
        </p:txBody>
      </p:sp>
      <p:sp>
        <p:nvSpPr>
          <p:cNvPr id="12" name="Rectangle à coins arrondis 11"/>
          <p:cNvSpPr/>
          <p:nvPr/>
        </p:nvSpPr>
        <p:spPr>
          <a:xfrm>
            <a:off x="428763" y="1763112"/>
            <a:ext cx="1641155" cy="923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428763" y="1763112"/>
            <a:ext cx="1641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/>
              <a:t>AquaPriori tool</a:t>
            </a:r>
          </a:p>
          <a:p>
            <a:pPr algn="ctr"/>
            <a:r>
              <a:rPr lang="fr-BE" b="1" dirty="0" smtClean="0"/>
              <a:t>+</a:t>
            </a:r>
          </a:p>
          <a:p>
            <a:pPr algn="ctr"/>
            <a:r>
              <a:rPr lang="fr-BE" b="1" dirty="0" smtClean="0"/>
              <a:t>QSAR</a:t>
            </a:r>
            <a:endParaRPr lang="en-GB" b="1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428763" y="3545946"/>
            <a:ext cx="4056395" cy="188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/>
          <p:cNvSpPr txBox="1"/>
          <p:nvPr/>
        </p:nvSpPr>
        <p:spPr>
          <a:xfrm>
            <a:off x="323987" y="3887814"/>
            <a:ext cx="4265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Simple 1D transport modeling</a:t>
            </a:r>
          </a:p>
          <a:p>
            <a:pPr algn="ctr"/>
            <a:r>
              <a:rPr lang="fr-BE" b="1" dirty="0" smtClean="0"/>
              <a:t>software </a:t>
            </a:r>
          </a:p>
          <a:p>
            <a:pPr algn="ctr"/>
            <a:endParaRPr lang="fr-BE" b="1" dirty="0" smtClean="0"/>
          </a:p>
          <a:p>
            <a:pPr algn="ctr"/>
            <a:r>
              <a:rPr lang="fr-BE" b="1" dirty="0" smtClean="0"/>
              <a:t>e.g. Stanmod, MT3DMS, etc…</a:t>
            </a:r>
            <a:endParaRPr lang="en-GB" b="1" dirty="0"/>
          </a:p>
        </p:txBody>
      </p:sp>
      <p:sp>
        <p:nvSpPr>
          <p:cNvPr id="17" name="Flèche droite 16"/>
          <p:cNvSpPr/>
          <p:nvPr/>
        </p:nvSpPr>
        <p:spPr>
          <a:xfrm>
            <a:off x="2262659" y="2030044"/>
            <a:ext cx="846666" cy="389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à coins arrondis 18"/>
          <p:cNvSpPr/>
          <p:nvPr/>
        </p:nvSpPr>
        <p:spPr>
          <a:xfrm>
            <a:off x="3302066" y="1766946"/>
            <a:ext cx="1986430" cy="919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tx1"/>
                </a:solidFill>
              </a:rPr>
              <a:t>Predictors:</a:t>
            </a: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r>
              <a:rPr lang="fr-BE" dirty="0" smtClean="0">
                <a:solidFill>
                  <a:schemeClr val="tx1"/>
                </a:solidFill>
              </a:rPr>
              <a:t>T1/2, Koc, Kd, etc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5481237" y="2030044"/>
            <a:ext cx="1219200" cy="389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325" y="1719334"/>
            <a:ext cx="1944158" cy="101088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705194" y="1763112"/>
            <a:ext cx="215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 of each predictor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71508" y="3557889"/>
            <a:ext cx="1446005" cy="3200708"/>
          </a:xfrm>
          <a:prstGeom prst="rect">
            <a:avLst/>
          </a:prstGeom>
        </p:spPr>
      </p:pic>
      <p:sp>
        <p:nvSpPr>
          <p:cNvPr id="27" name="Flèche droite 26"/>
          <p:cNvSpPr/>
          <p:nvPr/>
        </p:nvSpPr>
        <p:spPr>
          <a:xfrm>
            <a:off x="4678896" y="4339687"/>
            <a:ext cx="3026298" cy="4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èche droite 27"/>
          <p:cNvSpPr/>
          <p:nvPr/>
        </p:nvSpPr>
        <p:spPr>
          <a:xfrm rot="5400000">
            <a:off x="7158090" y="3364185"/>
            <a:ext cx="1483673" cy="389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/>
          <p:cNvSpPr txBox="1"/>
          <p:nvPr/>
        </p:nvSpPr>
        <p:spPr>
          <a:xfrm rot="20338299">
            <a:off x="5266314" y="3669581"/>
            <a:ext cx="265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Monte Carlo simulations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6535032" y="6134318"/>
                <a:ext cx="4151136" cy="526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Risk </a:t>
                </a:r>
                <a14:m>
                  <m:oMath xmlns:m="http://schemas.openxmlformats.org/officeDocument/2006/math">
                    <m:r>
                      <a:rPr lang="fr-BE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BE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𝑠𝑖𝑚𝑢𝑙𝑎𝑡𝑖𝑜𝑛𝑠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𝑎𝑏𝑜𝑣𝑒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𝑙𝑖𝑚𝑖𝑡</m:t>
                        </m:r>
                      </m:num>
                      <m:den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b="0" i="1" smtClean="0">
                            <a:latin typeface="Cambria Math" panose="02040503050406030204" pitchFamily="18" charset="0"/>
                          </a:rPr>
                          <m:t>𝑠𝑖𝑚𝑢𝑙𝑎𝑡𝑖𝑜𝑛𝑠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032" y="6134318"/>
                <a:ext cx="4151136" cy="526554"/>
              </a:xfrm>
              <a:prstGeom prst="rect">
                <a:avLst/>
              </a:prstGeom>
              <a:blipFill>
                <a:blip r:embed="rId5"/>
                <a:stretch>
                  <a:fillRect l="-1175" b="-5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80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15</a:t>
            </a:fld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47252" y="1710813"/>
            <a:ext cx="99207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fr-BE" dirty="0" smtClean="0"/>
              <a:t>Is urban stormwater really the most adapted for MAR purposes?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 smtClean="0">
                <a:sym typeface="Wingdings" panose="05000000000000000000" pitchFamily="2" charset="2"/>
              </a:rPr>
              <a:t>Non-continuous input, </a:t>
            </a:r>
            <a:r>
              <a:rPr lang="fr-BE" dirty="0" smtClean="0"/>
              <a:t> quantity aspects hard to assess, water not clean, etc…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 smtClean="0"/>
          </a:p>
          <a:p>
            <a:endParaRPr lang="fr-BE" dirty="0" smtClean="0"/>
          </a:p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BE" dirty="0" smtClean="0"/>
              <a:t>How to ensure not to miss one pollutant family in the recharge water?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BE" dirty="0" smtClean="0"/>
              <a:t>How to quantify uncertainty related to the transport parameters ?</a:t>
            </a:r>
          </a:p>
          <a:p>
            <a:endParaRPr lang="fr-B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dirty="0"/>
          </a:p>
          <a:p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BE" dirty="0" smtClean="0"/>
              <a:t> If we rely on natural soil filtration to clean the water, doesn’t it mean we pollute the soil?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3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73996" y="1280608"/>
            <a:ext cx="10873208" cy="1166325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time !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16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794" y="2446933"/>
            <a:ext cx="2226390" cy="22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3705" y="1742090"/>
            <a:ext cx="7943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background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xpectations about MARISS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of the research work + Work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background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3705" y="1742090"/>
            <a:ext cx="106476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Name:</a:t>
            </a:r>
            <a:r>
              <a:rPr lang="fr-FR" sz="2000" dirty="0" smtClean="0"/>
              <a:t> Robin Glaude</a:t>
            </a:r>
          </a:p>
          <a:p>
            <a:endParaRPr lang="fr-FR" sz="2000" dirty="0"/>
          </a:p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Country: </a:t>
            </a:r>
            <a:r>
              <a:rPr lang="fr-FR" sz="2000" dirty="0" smtClean="0"/>
              <a:t>Belgium</a:t>
            </a:r>
          </a:p>
          <a:p>
            <a:endParaRPr lang="fr-FR" sz="2000" dirty="0"/>
          </a:p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Institution:</a:t>
            </a:r>
            <a:r>
              <a:rPr lang="fr-FR" sz="2000" dirty="0" smtClean="0"/>
              <a:t> University of Liège, HGE Department (Hydrogéologie et Géologie de l’environnement)</a:t>
            </a:r>
          </a:p>
          <a:p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Hobbies:</a:t>
            </a:r>
            <a:r>
              <a:rPr lang="fr-FR" sz="2000" dirty="0" smtClean="0"/>
              <a:t> Climbing, playing the guitar, learning languages, traveling, etc…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000" dirty="0"/>
          </a:p>
          <a:p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3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45" y="4354265"/>
            <a:ext cx="1630070" cy="21738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406580" y="5071493"/>
            <a:ext cx="231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Most importantly,</a:t>
            </a:r>
          </a:p>
          <a:p>
            <a:r>
              <a:rPr lang="fr-BE" dirty="0" smtClean="0"/>
              <a:t>I am an 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hydrogeologist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48" y="4550557"/>
            <a:ext cx="2375020" cy="1781265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4771935" y="5219965"/>
            <a:ext cx="1206642" cy="32316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9" y="1876574"/>
            <a:ext cx="975774" cy="9013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369" y="2051846"/>
            <a:ext cx="923132" cy="726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937" y="1607606"/>
            <a:ext cx="4099985" cy="14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background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3705" y="1742090"/>
            <a:ext cx="106476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2015- 2018: </a:t>
            </a:r>
            <a:r>
              <a:rPr lang="fr-FR" sz="2000" dirty="0" smtClean="0"/>
              <a:t>Bachelor degree in Sciences of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Engineering</a:t>
            </a:r>
            <a:r>
              <a:rPr lang="fr-FR" sz="2000" dirty="0" smtClean="0"/>
              <a:t> at the </a:t>
            </a:r>
            <a:r>
              <a:rPr lang="fr-FR" sz="2000" dirty="0"/>
              <a:t>U</a:t>
            </a:r>
            <a:r>
              <a:rPr lang="fr-FR" sz="2000" dirty="0" smtClean="0"/>
              <a:t>niversity of Liège (Belgium)</a:t>
            </a:r>
          </a:p>
          <a:p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2018-2020: </a:t>
            </a:r>
            <a:r>
              <a:rPr lang="fr-FR" sz="2000" dirty="0" smtClean="0"/>
              <a:t>Double Master degree in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Geological engineering </a:t>
            </a:r>
            <a:r>
              <a:rPr lang="fr-FR" sz="2000" dirty="0"/>
              <a:t>at the University of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Liège</a:t>
            </a:r>
            <a:r>
              <a:rPr lang="fr-FR" sz="2000" dirty="0"/>
              <a:t> </a:t>
            </a:r>
            <a:r>
              <a:rPr lang="fr-FR" sz="2000" dirty="0" smtClean="0"/>
              <a:t>(Belgium) and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Environmental Engineering </a:t>
            </a:r>
            <a:r>
              <a:rPr lang="fr-FR" sz="2000" dirty="0" smtClean="0"/>
              <a:t>at the </a:t>
            </a:r>
            <a:r>
              <a:rPr lang="fr-FR" sz="2000" dirty="0"/>
              <a:t>U</a:t>
            </a:r>
            <a:r>
              <a:rPr lang="fr-FR" sz="2000" dirty="0" smtClean="0"/>
              <a:t>niversity of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Bologna</a:t>
            </a:r>
            <a:r>
              <a:rPr lang="fr-FR" sz="2000" dirty="0" smtClean="0"/>
              <a:t> (Italy)</a:t>
            </a:r>
          </a:p>
          <a:p>
            <a:endParaRPr lang="fr-FR" sz="2000" dirty="0" smtClean="0"/>
          </a:p>
          <a:p>
            <a:endParaRPr lang="fr-FR" sz="2000" dirty="0"/>
          </a:p>
          <a:p>
            <a:pPr algn="just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2020-2021:</a:t>
            </a:r>
            <a:r>
              <a:rPr lang="fr-FR" sz="2000" dirty="0"/>
              <a:t> </a:t>
            </a:r>
            <a:r>
              <a:rPr lang="fr-FR" sz="2000" dirty="0" smtClean="0"/>
              <a:t>Research Assistant in the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Hydrogeology</a:t>
            </a:r>
            <a:r>
              <a:rPr lang="fr-FR" sz="2000" dirty="0" smtClean="0"/>
              <a:t> Department of the University of Liège. Development of regional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groundwater numerical models </a:t>
            </a:r>
            <a:r>
              <a:rPr lang="fr-FR" sz="2000" dirty="0" smtClean="0"/>
              <a:t>in Wallonia in order to predict the impact of rainfall shortages on groundwater.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2021-2025 (Hopefully):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PhD fellow </a:t>
            </a:r>
            <a:r>
              <a:rPr lang="fr-FR" sz="2000" dirty="0" smtClean="0"/>
              <a:t>in the Hydrogeology Department of the University of Liège.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about MARISS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3705" y="1742090"/>
            <a:ext cx="1137159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Getting useful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fr-FR" sz="2000" dirty="0" smtClean="0"/>
              <a:t> about MAR aspects related to my thesis</a:t>
            </a:r>
            <a:r>
              <a:rPr lang="fr-FR" sz="2000" dirty="0"/>
              <a:t> </a:t>
            </a:r>
            <a:r>
              <a:rPr lang="fr-FR" sz="2000" dirty="0" smtClean="0"/>
              <a:t>(more details in open questions)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Learn more about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INOWAS</a:t>
            </a:r>
            <a:r>
              <a:rPr lang="fr-FR" sz="2000" dirty="0" smtClean="0"/>
              <a:t> platform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</a:t>
            </a:r>
            <a:r>
              <a:rPr lang="fr-FR" sz="2000" dirty="0" smtClean="0"/>
              <a:t> with people working</a:t>
            </a:r>
            <a:r>
              <a:rPr lang="fr-FR" sz="2000" dirty="0"/>
              <a:t> </a:t>
            </a:r>
            <a:r>
              <a:rPr lang="fr-FR" sz="2000" dirty="0" smtClean="0"/>
              <a:t>in complementary fields of work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4.     Have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</a:t>
            </a:r>
            <a:r>
              <a:rPr lang="fr-FR" sz="2000" dirty="0" smtClean="0"/>
              <a:t> !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5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70" y="4084649"/>
            <a:ext cx="2599754" cy="14623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433" y="5306757"/>
            <a:ext cx="1049593" cy="10495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91" y="2096194"/>
            <a:ext cx="1445955" cy="14459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477" y="3532199"/>
            <a:ext cx="19240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work: background [1]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6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553705" y="1639615"/>
            <a:ext cx="164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Climate change</a:t>
            </a:r>
            <a:endParaRPr lang="en-GB" b="1" dirty="0"/>
          </a:p>
        </p:txBody>
      </p:sp>
      <p:sp>
        <p:nvSpPr>
          <p:cNvPr id="8" name="Virage 7"/>
          <p:cNvSpPr/>
          <p:nvPr/>
        </p:nvSpPr>
        <p:spPr>
          <a:xfrm rot="10800000" flipH="1">
            <a:off x="985344" y="2048850"/>
            <a:ext cx="484139" cy="4972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84434" y="2219665"/>
            <a:ext cx="3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Increase in global mean temperature</a:t>
            </a:r>
            <a:endParaRPr lang="en-GB" dirty="0"/>
          </a:p>
        </p:txBody>
      </p:sp>
      <p:sp>
        <p:nvSpPr>
          <p:cNvPr id="10" name="Flèche droite 9"/>
          <p:cNvSpPr/>
          <p:nvPr/>
        </p:nvSpPr>
        <p:spPr>
          <a:xfrm>
            <a:off x="894042" y="2760858"/>
            <a:ext cx="575441" cy="248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584433" y="2700512"/>
            <a:ext cx="331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Increase evapotranspiration rates</a:t>
            </a:r>
            <a:endParaRPr lang="en-GB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20" y="3224226"/>
            <a:ext cx="591363" cy="28653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584433" y="3141431"/>
            <a:ext cx="314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Affect subsurface water storage</a:t>
            </a:r>
            <a:endParaRPr lang="en-GB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3" y="1511151"/>
            <a:ext cx="3701143" cy="237872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82" y="4156792"/>
            <a:ext cx="3670611" cy="262926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288491" y="1289686"/>
            <a:ext cx="3587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Annual hydrological balance in the Geer basin</a:t>
            </a:r>
            <a:endParaRPr lang="en-GB" sz="1400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4865" y="5208209"/>
            <a:ext cx="1075277" cy="40723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717369" y="3849015"/>
            <a:ext cx="2921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Recharge evolution in the Geer basin</a:t>
            </a:r>
            <a:endParaRPr lang="en-GB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53705" y="4541376"/>
            <a:ext cx="462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Increase’s occurrence of hydrological extremes</a:t>
            </a:r>
            <a:endParaRPr lang="en-GB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1794328" y="4982295"/>
            <a:ext cx="898216" cy="8415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692544" y="4982295"/>
            <a:ext cx="898216" cy="8415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01872" y="5823867"/>
            <a:ext cx="273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Floods (e.g. summer 2021) 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3313886" y="5891464"/>
            <a:ext cx="104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Droughts</a:t>
            </a:r>
            <a:endParaRPr lang="en-GB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498" y="6280637"/>
            <a:ext cx="342394" cy="4141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43" y="6201980"/>
            <a:ext cx="952500" cy="571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2316" y="5935329"/>
            <a:ext cx="1487553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work: background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7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553705" y="1639615"/>
            <a:ext cx="545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« Avoid the unmanageable, manage the unavoidable » </a:t>
            </a:r>
            <a:endParaRPr lang="en-GB" b="1" dirty="0"/>
          </a:p>
        </p:txBody>
      </p:sp>
      <p:sp>
        <p:nvSpPr>
          <p:cNvPr id="25" name="Virage 24"/>
          <p:cNvSpPr/>
          <p:nvPr/>
        </p:nvSpPr>
        <p:spPr>
          <a:xfrm rot="10800000" flipH="1">
            <a:off x="677773" y="2155690"/>
            <a:ext cx="484139" cy="4972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1913" y="2334726"/>
            <a:ext cx="589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dirty="0" smtClean="0"/>
              <a:t>Managed aquifer recharge </a:t>
            </a:r>
            <a:r>
              <a:rPr lang="fr-FR" b="1" dirty="0" smtClean="0"/>
              <a:t>(MAR) </a:t>
            </a:r>
            <a:r>
              <a:rPr lang="fr-FR" dirty="0" smtClean="0"/>
              <a:t>increasingly seen as</a:t>
            </a:r>
          </a:p>
          <a:p>
            <a:pPr algn="just"/>
            <a:r>
              <a:rPr lang="fr-FR" dirty="0"/>
              <a:t>a</a:t>
            </a:r>
            <a:r>
              <a:rPr lang="fr-FR" dirty="0" smtClean="0"/>
              <a:t> solution to store water in aquifers for subsequent recovery </a:t>
            </a:r>
          </a:p>
          <a:p>
            <a:pPr algn="just"/>
            <a:r>
              <a:rPr lang="fr-FR" dirty="0" smtClean="0"/>
              <a:t>or environmental benefits.</a:t>
            </a:r>
            <a:endParaRPr lang="en-GB" dirty="0"/>
          </a:p>
        </p:txBody>
      </p:sp>
      <p:sp>
        <p:nvSpPr>
          <p:cNvPr id="11" name="Flèche droite 10"/>
          <p:cNvSpPr/>
          <p:nvPr/>
        </p:nvSpPr>
        <p:spPr>
          <a:xfrm>
            <a:off x="509650" y="3502291"/>
            <a:ext cx="652263" cy="282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1161913" y="3458941"/>
            <a:ext cx="638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Other beneficial aspects such as improving recharge water quality</a:t>
            </a:r>
          </a:p>
          <a:p>
            <a:pPr algn="just"/>
            <a:r>
              <a:rPr lang="fr-FR" dirty="0"/>
              <a:t>t</a:t>
            </a:r>
            <a:r>
              <a:rPr lang="fr-FR" dirty="0" smtClean="0"/>
              <a:t>hrough Soil Aquifer Treatment (SAT) or as a flood remediation measure</a:t>
            </a:r>
            <a:endParaRPr lang="en-GB" dirty="0"/>
          </a:p>
        </p:txBody>
      </p:sp>
      <p:sp>
        <p:nvSpPr>
          <p:cNvPr id="29" name="ZoneTexte 28"/>
          <p:cNvSpPr txBox="1"/>
          <p:nvPr/>
        </p:nvSpPr>
        <p:spPr>
          <a:xfrm>
            <a:off x="553705" y="4676183"/>
            <a:ext cx="296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Water sources in urban areas</a:t>
            </a:r>
            <a:endParaRPr lang="en-GB" b="1" dirty="0"/>
          </a:p>
        </p:txBody>
      </p:sp>
      <p:sp>
        <p:nvSpPr>
          <p:cNvPr id="32" name="Flèche droite 31"/>
          <p:cNvSpPr/>
          <p:nvPr/>
        </p:nvSpPr>
        <p:spPr>
          <a:xfrm>
            <a:off x="509649" y="5475505"/>
            <a:ext cx="652263" cy="282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/>
          <p:cNvSpPr txBox="1"/>
          <p:nvPr/>
        </p:nvSpPr>
        <p:spPr>
          <a:xfrm>
            <a:off x="1275036" y="5432155"/>
            <a:ext cx="380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Stormwater, treated</a:t>
            </a:r>
            <a:r>
              <a:rPr lang="fr-FR" dirty="0"/>
              <a:t> </a:t>
            </a:r>
            <a:r>
              <a:rPr lang="fr-FR" dirty="0" smtClean="0"/>
              <a:t>wastewater, etc… </a:t>
            </a:r>
            <a:endParaRPr lang="en-GB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19" y="1987177"/>
            <a:ext cx="2510183" cy="133158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865" y="3304727"/>
            <a:ext cx="2060039" cy="175173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79" y="4860849"/>
            <a:ext cx="2915842" cy="1515272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610600" y="1390359"/>
            <a:ext cx="175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MAR techniques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82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work: background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8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553705" y="1637607"/>
            <a:ext cx="544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Unfortunately, wide range of </a:t>
            </a:r>
            <a:r>
              <a:rPr lang="fr-FR" b="1" dirty="0" smtClean="0"/>
              <a:t>pollutants in urban waters</a:t>
            </a:r>
            <a:endParaRPr lang="en-GB" b="1" dirty="0"/>
          </a:p>
        </p:txBody>
      </p:sp>
      <p:sp>
        <p:nvSpPr>
          <p:cNvPr id="18" name="Virage 17"/>
          <p:cNvSpPr/>
          <p:nvPr/>
        </p:nvSpPr>
        <p:spPr>
          <a:xfrm rot="10800000" flipH="1">
            <a:off x="785839" y="2006939"/>
            <a:ext cx="484139" cy="4972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1476" y="2170228"/>
            <a:ext cx="5618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e.g. urban stormwater: total </a:t>
            </a:r>
            <a:r>
              <a:rPr lang="fr-FR" sz="1600" dirty="0" err="1" smtClean="0"/>
              <a:t>suspended</a:t>
            </a:r>
            <a:r>
              <a:rPr lang="fr-FR" sz="1600" dirty="0" smtClean="0"/>
              <a:t> solid (TSS), </a:t>
            </a:r>
            <a:r>
              <a:rPr lang="fr-FR" sz="1600" dirty="0" err="1" smtClean="0"/>
              <a:t>heavy</a:t>
            </a:r>
            <a:r>
              <a:rPr lang="fr-FR" sz="1600" dirty="0" smtClean="0"/>
              <a:t> metals,</a:t>
            </a:r>
          </a:p>
          <a:p>
            <a:r>
              <a:rPr lang="fr-FR" sz="1600" dirty="0" smtClean="0"/>
              <a:t> </a:t>
            </a:r>
            <a:r>
              <a:rPr lang="fr-FR" sz="1600" dirty="0" err="1" smtClean="0"/>
              <a:t>polycyclic</a:t>
            </a:r>
            <a:r>
              <a:rPr lang="fr-FR" sz="1600" dirty="0" smtClean="0"/>
              <a:t> </a:t>
            </a:r>
            <a:r>
              <a:rPr lang="fr-FR" sz="1600" dirty="0" err="1" smtClean="0"/>
              <a:t>hydrocarbons</a:t>
            </a:r>
            <a:r>
              <a:rPr lang="fr-FR" sz="1600" dirty="0" smtClean="0"/>
              <a:t> and </a:t>
            </a:r>
            <a:r>
              <a:rPr lang="fr-FR" sz="1600" dirty="0" err="1" smtClean="0"/>
              <a:t>nutrient</a:t>
            </a:r>
            <a:endParaRPr lang="en-GB" sz="1600" dirty="0"/>
          </a:p>
        </p:txBody>
      </p:sp>
      <p:sp>
        <p:nvSpPr>
          <p:cNvPr id="20" name="Flèche droite 19"/>
          <p:cNvSpPr/>
          <p:nvPr/>
        </p:nvSpPr>
        <p:spPr>
          <a:xfrm>
            <a:off x="617715" y="2948436"/>
            <a:ext cx="652263" cy="282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1421476" y="2875780"/>
            <a:ext cx="51694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Also</a:t>
            </a:r>
            <a:r>
              <a:rPr lang="fr-FR" sz="1600" dirty="0" smtClean="0"/>
              <a:t> series of contaminants </a:t>
            </a:r>
            <a:r>
              <a:rPr lang="fr-FR" sz="1600" dirty="0" err="1" smtClean="0"/>
              <a:t>called</a:t>
            </a:r>
            <a:r>
              <a:rPr lang="fr-FR" sz="1600" dirty="0" smtClean="0"/>
              <a:t> of «</a:t>
            </a:r>
            <a:r>
              <a:rPr lang="fr-FR" sz="1600" b="1" dirty="0" smtClean="0"/>
              <a:t> </a:t>
            </a:r>
            <a:r>
              <a:rPr lang="fr-FR" sz="1600" b="1" dirty="0" err="1" smtClean="0"/>
              <a:t>emerging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concerns</a:t>
            </a:r>
            <a:r>
              <a:rPr lang="fr-FR" sz="1600" dirty="0" smtClean="0"/>
              <a:t> »</a:t>
            </a:r>
          </a:p>
          <a:p>
            <a:r>
              <a:rPr lang="fr-FR" sz="1600" dirty="0"/>
              <a:t>s</a:t>
            </a:r>
            <a:r>
              <a:rPr lang="fr-FR" sz="1600" dirty="0" smtClean="0"/>
              <a:t>uch as pharmaceuticals, </a:t>
            </a:r>
            <a:r>
              <a:rPr lang="fr-FR" sz="1600" dirty="0" err="1" smtClean="0"/>
              <a:t>polyfluoroalkyl</a:t>
            </a:r>
            <a:r>
              <a:rPr lang="fr-FR" sz="1600" dirty="0" smtClean="0"/>
              <a:t> substances (</a:t>
            </a:r>
            <a:r>
              <a:rPr lang="fr-FR" sz="1600" dirty="0" err="1" smtClean="0"/>
              <a:t>PFAs</a:t>
            </a:r>
            <a:r>
              <a:rPr lang="fr-FR" sz="1600" dirty="0" smtClean="0"/>
              <a:t>), </a:t>
            </a:r>
          </a:p>
          <a:p>
            <a:r>
              <a:rPr lang="fr-FR" sz="1600" dirty="0" err="1"/>
              <a:t>p</a:t>
            </a:r>
            <a:r>
              <a:rPr lang="fr-FR" sz="1600" dirty="0" err="1" smtClean="0"/>
              <a:t>ersonal</a:t>
            </a:r>
            <a:r>
              <a:rPr lang="fr-FR" sz="1600" dirty="0" smtClean="0"/>
              <a:t> care </a:t>
            </a:r>
            <a:r>
              <a:rPr lang="fr-FR" sz="1600" dirty="0" err="1" smtClean="0"/>
              <a:t>products</a:t>
            </a:r>
            <a:r>
              <a:rPr lang="fr-FR" sz="1600" dirty="0" smtClean="0"/>
              <a:t>, etc…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53705" y="4605250"/>
            <a:ext cx="642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Need to ensure that </a:t>
            </a:r>
            <a:r>
              <a:rPr lang="fr-FR" b="1" dirty="0" smtClean="0"/>
              <a:t>no risk </a:t>
            </a:r>
            <a:r>
              <a:rPr lang="fr-FR" dirty="0" smtClean="0"/>
              <a:t>of groundwater deterioration during MAR operations with urban waters</a:t>
            </a:r>
            <a:endParaRPr lang="en-GB" dirty="0"/>
          </a:p>
        </p:txBody>
      </p:sp>
      <p:sp>
        <p:nvSpPr>
          <p:cNvPr id="23" name="Virage 22"/>
          <p:cNvSpPr/>
          <p:nvPr/>
        </p:nvSpPr>
        <p:spPr>
          <a:xfrm rot="10800000" flipH="1">
            <a:off x="785839" y="5409615"/>
            <a:ext cx="484139" cy="4972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21476" y="5601714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Subject</a:t>
            </a:r>
            <a:r>
              <a:rPr lang="fr-FR" b="1" dirty="0" smtClean="0"/>
              <a:t> of </a:t>
            </a:r>
            <a:r>
              <a:rPr lang="fr-FR" b="1" dirty="0" err="1" smtClean="0"/>
              <a:t>my</a:t>
            </a:r>
            <a:r>
              <a:rPr lang="fr-FR" b="1" dirty="0" smtClean="0"/>
              <a:t> PhD</a:t>
            </a:r>
            <a:endParaRPr lang="en-GB" b="1" dirty="0"/>
          </a:p>
        </p:txBody>
      </p:sp>
      <p:pic>
        <p:nvPicPr>
          <p:cNvPr id="2050" name="Picture 2" descr="https://cdn-01.media-brady.com/store/stbenl/media/catalog/product/d/m/dmeu_picg15_da_1_std.lang.al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387" y="1425606"/>
            <a:ext cx="1162665" cy="11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21" y="2875780"/>
            <a:ext cx="4117024" cy="23788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84249" y="5357458"/>
            <a:ext cx="226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Burkhardt et al., 2007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7782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553705" y="1244230"/>
            <a:ext cx="10441160" cy="0"/>
          </a:xfrm>
          <a:prstGeom prst="line">
            <a:avLst/>
          </a:prstGeom>
          <a:noFill/>
          <a:ln w="38100">
            <a:solidFill>
              <a:srgbClr val="3471AA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3705" y="-56578"/>
            <a:ext cx="10873208" cy="1166325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 [1]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C8A3F-B8B8-459C-A0EC-4FD96BD1B011}" type="slidenum">
              <a:rPr lang="en-GB" smtClean="0"/>
              <a:t>9</a:t>
            </a:fld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553705" y="1600200"/>
            <a:ext cx="65856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Hesbaye</a:t>
            </a:r>
            <a:r>
              <a:rPr lang="fr-FR" dirty="0" smtClean="0"/>
              <a:t>’s aquifer considered as a </a:t>
            </a:r>
            <a:r>
              <a:rPr lang="fr-FR" b="1" dirty="0" smtClean="0"/>
              <a:t>representative case study </a:t>
            </a:r>
            <a:r>
              <a:rPr lang="fr-FR" dirty="0" smtClean="0"/>
              <a:t>to support and illustrate research development for several reasons: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Clear decreasing trend in groundwater levels (relevant for MAR 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Major source of drinking water for the city of Liège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Huge</a:t>
            </a:r>
            <a:r>
              <a:rPr lang="fr-FR" dirty="0" smtClean="0"/>
              <a:t> volume of storage due to </a:t>
            </a:r>
            <a:r>
              <a:rPr lang="fr-FR" dirty="0" err="1" smtClean="0"/>
              <a:t>its</a:t>
            </a:r>
            <a:r>
              <a:rPr lang="fr-FR" dirty="0" smtClean="0"/>
              <a:t> dual </a:t>
            </a:r>
            <a:r>
              <a:rPr lang="fr-FR" dirty="0" err="1" smtClean="0"/>
              <a:t>chalk</a:t>
            </a:r>
            <a:r>
              <a:rPr lang="fr-FR" dirty="0" smtClean="0"/>
              <a:t> </a:t>
            </a:r>
            <a:r>
              <a:rPr lang="fr-FR" dirty="0" err="1" smtClean="0"/>
              <a:t>porosity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Plenty</a:t>
            </a:r>
            <a:r>
              <a:rPr lang="fr-FR" dirty="0" smtClean="0"/>
              <a:t> of existing studies related to this aquifer as </a:t>
            </a:r>
            <a:r>
              <a:rPr lang="fr-FR" dirty="0" err="1" smtClean="0"/>
              <a:t>well</a:t>
            </a:r>
            <a:r>
              <a:rPr lang="fr-FR" dirty="0" smtClean="0"/>
              <a:t> as future </a:t>
            </a:r>
            <a:r>
              <a:rPr lang="fr-FR" dirty="0" err="1" smtClean="0"/>
              <a:t>ones</a:t>
            </a:r>
            <a:r>
              <a:rPr lang="fr-FR" dirty="0" smtClean="0"/>
              <a:t> related to 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66" y="1378714"/>
            <a:ext cx="3260568" cy="25241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4" y="4085493"/>
            <a:ext cx="3658488" cy="235157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4273289"/>
            <a:ext cx="1829635" cy="121855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510954" y="3787482"/>
            <a:ext cx="1487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Goderniaux et al., 2020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18890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Microsoft Office PowerPoint</Application>
  <PresentationFormat>Grand écran</PresentationFormat>
  <Paragraphs>198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Wingdings</vt:lpstr>
      <vt:lpstr>Thème Office</vt:lpstr>
      <vt:lpstr>Risk assessment of groundwater contamination during managed aquifer recharge with urban waters in the Geer basin (Liège, Belgium) </vt:lpstr>
      <vt:lpstr>Table of contents</vt:lpstr>
      <vt:lpstr>Personal background</vt:lpstr>
      <vt:lpstr>Professional background</vt:lpstr>
      <vt:lpstr>Expectations about MARISS</vt:lpstr>
      <vt:lpstr>Research work: background [1]</vt:lpstr>
      <vt:lpstr>Research work: background [2]</vt:lpstr>
      <vt:lpstr>Research work: background [3]</vt:lpstr>
      <vt:lpstr>Research work [1]</vt:lpstr>
      <vt:lpstr>Research work [2]</vt:lpstr>
      <vt:lpstr>Research work [3]</vt:lpstr>
      <vt:lpstr>Research work [4]</vt:lpstr>
      <vt:lpstr>Future perspective [1]</vt:lpstr>
      <vt:lpstr>Future perspective [2] </vt:lpstr>
      <vt:lpstr>Open questions</vt:lpstr>
      <vt:lpstr>Discussion time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 of groundwater contamination during managed aquifer recharge with urban waters ?</dc:title>
  <dc:creator>Robin Glaude</dc:creator>
  <cp:lastModifiedBy>Robin Glaude</cp:lastModifiedBy>
  <cp:revision>113</cp:revision>
  <dcterms:created xsi:type="dcterms:W3CDTF">2021-11-26T13:54:42Z</dcterms:created>
  <dcterms:modified xsi:type="dcterms:W3CDTF">2022-08-12T09:05:27Z</dcterms:modified>
</cp:coreProperties>
</file>