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31"/>
  </p:notesMasterIdLst>
  <p:sldIdLst>
    <p:sldId id="256" r:id="rId3"/>
    <p:sldId id="412" r:id="rId4"/>
    <p:sldId id="474" r:id="rId5"/>
    <p:sldId id="446" r:id="rId6"/>
    <p:sldId id="406" r:id="rId7"/>
    <p:sldId id="450" r:id="rId8"/>
    <p:sldId id="451" r:id="rId9"/>
    <p:sldId id="452" r:id="rId10"/>
    <p:sldId id="454" r:id="rId11"/>
    <p:sldId id="456" r:id="rId12"/>
    <p:sldId id="457" r:id="rId13"/>
    <p:sldId id="455" r:id="rId14"/>
    <p:sldId id="458" r:id="rId15"/>
    <p:sldId id="459" r:id="rId16"/>
    <p:sldId id="460" r:id="rId17"/>
    <p:sldId id="473" r:id="rId18"/>
    <p:sldId id="447" r:id="rId19"/>
    <p:sldId id="461" r:id="rId20"/>
    <p:sldId id="462" r:id="rId21"/>
    <p:sldId id="463" r:id="rId22"/>
    <p:sldId id="465" r:id="rId23"/>
    <p:sldId id="464" r:id="rId24"/>
    <p:sldId id="466" r:id="rId25"/>
    <p:sldId id="467" r:id="rId26"/>
    <p:sldId id="468" r:id="rId27"/>
    <p:sldId id="469" r:id="rId28"/>
    <p:sldId id="471" r:id="rId29"/>
    <p:sldId id="470" r:id="rId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56724" autoAdjust="0"/>
  </p:normalViewPr>
  <p:slideViewPr>
    <p:cSldViewPr snapToGrid="0">
      <p:cViewPr varScale="1">
        <p:scale>
          <a:sx n="57" d="100"/>
          <a:sy n="57" d="100"/>
        </p:scale>
        <p:origin x="20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Calibri"/>
              </a:rPr>
              <a:t>Cliquez pour modifier le format des notes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Calibri"/>
              </a:rPr>
              <a:t>&lt;en-tête&gt;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Calibri"/>
              </a:rPr>
              <a:t>&lt;date/heure&gt;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Calibri"/>
              </a:rPr>
              <a:t>&lt;pied de page&gt;</a:t>
            </a:r>
          </a:p>
        </p:txBody>
      </p:sp>
      <p:sp>
        <p:nvSpPr>
          <p:cNvPr id="128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3008738-659E-4DBF-A16F-0FE0F98BE791}" type="slidenum">
              <a:rPr lang="fr-FR" sz="1400" b="0" strike="noStrike" spc="-1">
                <a:latin typeface="Calibri"/>
              </a:rPr>
              <a:t>‹#›</a:t>
            </a:fld>
            <a:endParaRPr lang="fr-FR" sz="1400" b="0" strike="noStrike" spc="-1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49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 dirty="0">
                <a:latin typeface="Calibri"/>
              </a:rPr>
              <a:t>Many thanks to the organizer and to all of you for coming. </a:t>
            </a:r>
            <a:endParaRPr lang="fr-FR" sz="2000" b="0" strike="noStrike" spc="-1" dirty="0">
              <a:latin typeface="Calibri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 dirty="0">
                <a:latin typeface="Calibri"/>
              </a:rPr>
              <a:t>In this talk I will introduce the Thot Sign List (</a:t>
            </a:r>
            <a:r>
              <a:rPr lang="en-US" sz="2000" b="0" strike="noStrike" spc="-1" dirty="0" err="1">
                <a:latin typeface="Calibri"/>
              </a:rPr>
              <a:t>TSL</a:t>
            </a:r>
            <a:r>
              <a:rPr lang="en-US" sz="2000" b="0" strike="noStrike" spc="-1" dirty="0">
                <a:latin typeface="Calibri"/>
              </a:rPr>
              <a:t> in short), a digital repertoire of hieroglyphic signs</a:t>
            </a:r>
            <a:endParaRPr lang="fr-FR" sz="2000" b="0" strike="noStrike" spc="-1" dirty="0">
              <a:latin typeface="Calibri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 dirty="0">
                <a:latin typeface="Calibri"/>
              </a:rPr>
              <a:t>The </a:t>
            </a:r>
            <a:r>
              <a:rPr lang="en-US" sz="2000" b="0" strike="noStrike" spc="-1" dirty="0" err="1">
                <a:latin typeface="Calibri"/>
              </a:rPr>
              <a:t>TSL</a:t>
            </a:r>
            <a:r>
              <a:rPr lang="en-US" sz="2000" b="0" strike="noStrike" spc="-1" dirty="0">
                <a:latin typeface="Calibri"/>
              </a:rPr>
              <a:t> is joint project and I am here presenting the results on behalf of large team of scholars who collaborated for many years.</a:t>
            </a:r>
            <a:endParaRPr lang="fr-FR" sz="2000" b="0" strike="noStrike" spc="-1" dirty="0">
              <a:latin typeface="Calibri"/>
            </a:endParaRPr>
          </a:p>
        </p:txBody>
      </p:sp>
      <p:sp>
        <p:nvSpPr>
          <p:cNvPr id="494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28D90E33-B2FF-44B9-9D3E-CCDFABDADE97}" type="slidenum">
              <a:rPr lang="en-US" sz="1200" b="0" strike="noStrike" spc="-1">
                <a:latin typeface="Calibri"/>
              </a:rPr>
              <a:t>1</a:t>
            </a:fld>
            <a:endParaRPr lang="fr-FR" sz="1200" b="0" strike="noStrike" spc="-1"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2019, 9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accepted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Unicode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script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10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9464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2019, 9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accepted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Unicode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script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11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037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2019, 9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accepted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Unicode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script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12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637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2019, 9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accepted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Unicode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script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13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356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14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3095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15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7375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16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32250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17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02316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18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7706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19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9513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49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49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BD4B85CD-AB94-4415-B3B9-364C9617C0AA}" type="slidenum">
              <a:rPr lang="en-US" sz="1200" b="0" strike="noStrike" spc="-1">
                <a:latin typeface="Calibri"/>
              </a:rPr>
              <a:t>2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06252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20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2627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recent</a:t>
            </a:r>
            <a:r>
              <a:rPr lang="de-DE" dirty="0"/>
              <a:t> </a:t>
            </a:r>
            <a:r>
              <a:rPr lang="de-DE" dirty="0" err="1"/>
              <a:t>developments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project</a:t>
            </a:r>
            <a:r>
              <a:rPr lang="de-DE" dirty="0"/>
              <a:t> </a:t>
            </a:r>
            <a:r>
              <a:rPr lang="de-DE" dirty="0" err="1"/>
              <a:t>aim</a:t>
            </a:r>
            <a:r>
              <a:rPr lang="de-DE" dirty="0"/>
              <a:t> at </a:t>
            </a:r>
            <a:r>
              <a:rPr lang="de-DE" dirty="0" err="1"/>
              <a:t>expanding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TSL xxx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E3008738-659E-4DBF-A16F-0FE0F98BE791}" type="slidenum">
              <a:rPr lang="fr-FR" sz="1400" b="0" strike="noStrike" spc="-1" smtClean="0">
                <a:latin typeface="Calibri"/>
              </a:rPr>
              <a:t>21</a:t>
            </a:fld>
            <a:endParaRPr lang="fr-FR" sz="14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96254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22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1183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23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87444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though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limited,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thanks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possible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overlay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24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50671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25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13516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26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11012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cannot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clear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idea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extended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library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depends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additional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drawn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time. I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apologise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cannot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exact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dependent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multiple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factors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Unicode 12.0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should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hopefully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out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somewhere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ideally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windows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update. As Unicode 15.0 will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Andrew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glass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already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performed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15.0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capability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will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available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relatively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soon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after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12.0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version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(but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likely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2-3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depending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implementation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But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asured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not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not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microsoft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software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might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little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longer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own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online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browsers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already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27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88004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28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9510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49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16000" indent="-216000">
              <a:lnSpc>
                <a:spcPct val="100000"/>
              </a:lnSpc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49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BD4B85CD-AB94-4415-B3B9-364C9617C0AA}" type="slidenum">
              <a:rPr lang="en-US" sz="1200" b="0" strike="noStrike" spc="-1">
                <a:latin typeface="Calibri"/>
              </a:rPr>
              <a:t>3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5646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recent</a:t>
            </a:r>
            <a:r>
              <a:rPr lang="de-DE" dirty="0"/>
              <a:t> </a:t>
            </a:r>
            <a:r>
              <a:rPr lang="de-DE" dirty="0" err="1"/>
              <a:t>developments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project</a:t>
            </a:r>
            <a:r>
              <a:rPr lang="de-DE" dirty="0"/>
              <a:t> </a:t>
            </a:r>
            <a:r>
              <a:rPr lang="de-DE" dirty="0" err="1"/>
              <a:t>aim</a:t>
            </a:r>
            <a:r>
              <a:rPr lang="de-DE" dirty="0"/>
              <a:t> at </a:t>
            </a:r>
            <a:r>
              <a:rPr lang="de-DE" dirty="0" err="1"/>
              <a:t>expanding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TSL xxx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E3008738-659E-4DBF-A16F-0FE0F98BE791}" type="slidenum">
              <a:rPr lang="fr-FR" sz="1400" b="0" strike="noStrike" spc="-1" smtClean="0">
                <a:latin typeface="Calibri"/>
              </a:rPr>
              <a:t>4</a:t>
            </a:fld>
            <a:endParaRPr lang="fr-FR" sz="14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0031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initial proposal for Hieroglyphs in the Unicode standard was written in 1997 by Michael Everson, as a start, after which the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proposel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went to a long period of revision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5</a:t>
            </a:fld>
            <a:endParaRPr lang="fr-FR" sz="1200" b="0" strike="noStrike" spc="-1"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until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was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made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primarily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Gardiner, and additional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supplements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Gardiner.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6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2482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Finally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2015,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began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existing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repetoire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7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3526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already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been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time, I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like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mention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current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group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extention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8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5592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60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7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years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taking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batch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quite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 2019, 9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control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characters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accepted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Unicode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deal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dimentional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Hieroglyphic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script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Calibri"/>
            </a:endParaRPr>
          </a:p>
        </p:txBody>
      </p:sp>
      <p:sp>
        <p:nvSpPr>
          <p:cNvPr id="60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2BAECDB-E669-4D7D-9810-D6ADD36DC3E1}" type="slidenum">
              <a:rPr lang="en-US" sz="1200" b="0" strike="noStrike" spc="-1">
                <a:latin typeface="Calibri"/>
              </a:rPr>
              <a:t>9</a:t>
            </a:fld>
            <a:endParaRPr lang="fr-FR" sz="1200" b="0" strike="noStrike" spc="-1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0785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1960" y="537336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008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8732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304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196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8732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304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1960" y="1709640"/>
            <a:ext cx="10515240" cy="13222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008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1960" y="537336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008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8732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3040" y="458964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196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8732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3040" y="5373360"/>
            <a:ext cx="338580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E80A1-0F90-4A45-AC59-4C0AC7D5F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A514B-32B1-43BB-BF58-1E8372909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7F993-F310-444D-86C7-88B3D5AA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F5EDE-CA45-4C79-A8B0-D7C354E5DC37}" type="datetimeFigureOut">
              <a:rPr lang="en-NL" smtClean="0"/>
              <a:t>21/10/2022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D2F01-B89F-4ACE-A232-EB7A202B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1F53F-50C6-4B06-88F7-C9B641D18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F1BD5-4730-4842-927D-0969FAD2CF3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8983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1960" y="1709640"/>
            <a:ext cx="10515240" cy="13222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1499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0080" y="537336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0080" y="4589640"/>
            <a:ext cx="513108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1960" y="5373360"/>
            <a:ext cx="10515240" cy="7153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B18378F-3E12-4016-994E-B6E3ABFC7EE5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t>21/10/2022</a:t>
            </a:fld>
            <a:endParaRPr lang="fr-FR" sz="1200" b="0" strike="noStrike" spc="-1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269A03F-73A4-4483-B3CE-C537A61D35F3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fr-FR" sz="1200" b="0" strike="noStrike" spc="-1"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Deuxième niveau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846765B5-1E3C-41C7-B857-3D8049DC6E25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t>21/10/2022</a:t>
            </a:fld>
            <a:endParaRPr lang="fr-FR" sz="1200" b="0" strike="noStrike" spc="-1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6027843-CDCC-48A4-BBB4-3ABB9B98A74B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fr-FR" sz="1200" b="0" strike="noStrike" spc="-1"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www.unicode.org/L2/L2021/21248-egyptian-controls.pdf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5.png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Relationship Id="rId9" Type="http://schemas.openxmlformats.org/officeDocument/2006/relationships/image" Target="../media/image20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5.png"/><Relationship Id="rId7" Type="http://schemas.openxmlformats.org/officeDocument/2006/relationships/image" Target="../media/image2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hyperlink" Target="https://www.unicode.org/L2/L2022/22012r-hieroglyph-rotations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://www.unicode.org/L2/L1997/97266-n1636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://www.unicode.org/L2/L2015/15240-ptolemaic-hieroglyphs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www.unicode.org/L2/L2017/17112r-quadrat-encoding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1120528" y="1215000"/>
            <a:ext cx="9950344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70000" lnSpcReduction="20000"/>
          </a:bodyPr>
          <a:lstStyle/>
          <a:p>
            <a:pPr algn="ctr">
              <a:lnSpc>
                <a:spcPct val="90000"/>
              </a:lnSpc>
            </a:pPr>
            <a:r>
              <a:rPr lang="en-US" sz="6000" b="0" strike="noStrike" spc="-1" dirty="0" err="1">
                <a:solidFill>
                  <a:srgbClr val="000000"/>
                </a:solidFill>
                <a:latin typeface="Calibri Light"/>
              </a:rPr>
              <a:t>Nieuwste</a:t>
            </a:r>
            <a:r>
              <a:rPr lang="en-US" sz="6000" b="0" strike="noStrike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en-US" sz="6000" b="0" strike="noStrike" spc="-1" dirty="0" err="1">
                <a:solidFill>
                  <a:srgbClr val="000000"/>
                </a:solidFill>
                <a:latin typeface="Calibri Light"/>
              </a:rPr>
              <a:t>ontwikkelingen</a:t>
            </a:r>
            <a:r>
              <a:rPr lang="en-US" sz="6000" b="0" strike="noStrike" spc="-1" dirty="0">
                <a:solidFill>
                  <a:srgbClr val="000000"/>
                </a:solidFill>
                <a:latin typeface="Calibri Light"/>
              </a:rPr>
              <a:t> in de </a:t>
            </a:r>
            <a:r>
              <a:rPr lang="en-US" sz="6000" b="0" strike="noStrike" spc="-1" dirty="0" err="1">
                <a:solidFill>
                  <a:srgbClr val="000000"/>
                </a:solidFill>
                <a:latin typeface="Calibri Light"/>
              </a:rPr>
              <a:t>uitbreiding</a:t>
            </a:r>
            <a:r>
              <a:rPr lang="en-US" sz="6000" b="0" strike="noStrike" spc="-1" dirty="0">
                <a:solidFill>
                  <a:srgbClr val="000000"/>
                </a:solidFill>
                <a:latin typeface="Calibri Light"/>
              </a:rPr>
              <a:t> van het </a:t>
            </a:r>
            <a:r>
              <a:rPr lang="en-US" sz="6000" b="0" strike="noStrike" spc="-1" dirty="0" err="1">
                <a:solidFill>
                  <a:srgbClr val="000000"/>
                </a:solidFill>
                <a:latin typeface="Calibri Light"/>
              </a:rPr>
              <a:t>Hiërogliefische</a:t>
            </a:r>
            <a:r>
              <a:rPr lang="en-US" sz="6000" b="0" strike="noStrike" spc="-1" dirty="0">
                <a:solidFill>
                  <a:srgbClr val="000000"/>
                </a:solidFill>
                <a:latin typeface="Calibri Light"/>
              </a:rPr>
              <a:t> repertoir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e van Unicode,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en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de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ontwikkeling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van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een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bijbehorend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lettertype</a:t>
            </a:r>
            <a:r>
              <a:rPr lang="en-US" sz="6000" b="0" strike="noStrike" spc="-1" dirty="0">
                <a:solidFill>
                  <a:srgbClr val="000000"/>
                </a:solidFill>
                <a:latin typeface="Calibri Light"/>
              </a:rPr>
              <a:t>.</a:t>
            </a:r>
            <a:br>
              <a:rPr lang="en-US" dirty="0"/>
            </a:br>
            <a:endParaRPr lang="en-US" sz="29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1800" b="0" strike="noStrike" spc="-1" dirty="0">
                <a:solidFill>
                  <a:srgbClr val="808080"/>
                </a:solidFill>
                <a:latin typeface="Calibri"/>
              </a:rPr>
              <a:t>Jorke Grotenhuis (UC Berkeley)</a:t>
            </a:r>
          </a:p>
        </p:txBody>
      </p:sp>
      <p:pic>
        <p:nvPicPr>
          <p:cNvPr id="131" name="Picture 1"/>
          <p:cNvPicPr/>
          <p:nvPr/>
        </p:nvPicPr>
        <p:blipFill>
          <a:blip r:embed="rId3"/>
          <a:stretch/>
        </p:blipFill>
        <p:spPr>
          <a:xfrm>
            <a:off x="7204770" y="5596740"/>
            <a:ext cx="1806480" cy="785160"/>
          </a:xfrm>
          <a:prstGeom prst="rect">
            <a:avLst/>
          </a:prstGeom>
          <a:ln>
            <a:noFill/>
          </a:ln>
        </p:spPr>
      </p:pic>
      <p:pic>
        <p:nvPicPr>
          <p:cNvPr id="132" name="Picture 3"/>
          <p:cNvPicPr/>
          <p:nvPr/>
        </p:nvPicPr>
        <p:blipFill>
          <a:blip r:embed="rId4"/>
          <a:stretch/>
        </p:blipFill>
        <p:spPr>
          <a:xfrm>
            <a:off x="9011250" y="5227784"/>
            <a:ext cx="2798280" cy="1290960"/>
          </a:xfrm>
          <a:prstGeom prst="rect">
            <a:avLst/>
          </a:prstGeom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28ED0A3-0C94-2F6F-415E-B7C0513C3D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8374"/>
            <a:ext cx="3441865" cy="1075583"/>
          </a:xfrm>
          <a:prstGeom prst="rect">
            <a:avLst/>
          </a:prstGeom>
        </p:spPr>
      </p:pic>
      <p:pic>
        <p:nvPicPr>
          <p:cNvPr id="5" name="Picture 2" descr="Google logo - Wikipedia">
            <a:extLst>
              <a:ext uri="{FF2B5EF4-FFF2-40B4-BE49-F238E27FC236}">
                <a16:creationId xmlns:a16="http://schemas.microsoft.com/office/drawing/2014/main" id="{3C3B4CDA-8E86-6594-1676-56A790767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43" y="5796427"/>
            <a:ext cx="1957153" cy="65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Vertical joiner				</a:t>
            </a:r>
            <a:r>
              <a:rPr lang="en-US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 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𓀀𓐰𓏥</a:t>
            </a:r>
            <a:endParaRPr lang="en-US" sz="4400" dirty="0">
              <a:latin typeface="Egyptian TextV3ProtoFull" pitchFamily="2" charset="0"/>
              <a:ea typeface="Egyptian TextV3ProtoFull" pitchFamily="2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Horizontal joiner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𓏌𓐱𓏤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30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Insert top start</a:t>
            </a:r>
            <a:r>
              <a:rPr lang="en-NL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	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𓄂𓐲𓏏		𓄂	  𓏏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Insert bottom start</a:t>
            </a:r>
            <a:r>
              <a:rPr lang="en-NL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𓆓𓐳𓏏		𓆓	  𓏏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Insert top end</a:t>
            </a:r>
            <a:r>
              <a:rPr lang="en-NL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	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𓅭𓐴𓏏		𓅭	  𓏏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Insert bottom end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𓅜𓐵𓏏		𓅜	  𓏏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F80F2-C532-D648-4A15-D8A93EBB26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9206" y="3756304"/>
            <a:ext cx="428625" cy="419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6BC333-2CF4-E9CA-D15D-25870C5703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46830" y="2422995"/>
            <a:ext cx="333375" cy="3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154C3D-587B-1331-8175-93B39E5A1C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89680" y="3075184"/>
            <a:ext cx="390525" cy="409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0C64E2-D7DC-060A-28C6-7E7A0C9764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41115" y="4446949"/>
            <a:ext cx="40005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983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  <a:endParaRPr lang="en-N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Stack middle (overlay)</a:t>
            </a:r>
            <a:r>
              <a:rPr lang="en-NL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		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𓅓𓐶𓂝	  𓅓    𓂝</a:t>
            </a:r>
            <a:endParaRPr lang="en-US" sz="4400" dirty="0">
              <a:latin typeface="Calibri" panose="020F0502020204030204" pitchFamily="34" charset="0"/>
              <a:ea typeface="Egyptian TextV3ProtoFull" pitchFamily="2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Segment start and segment end	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  <a:cs typeface="Calibri" panose="020F0502020204030204" pitchFamily="34" charset="0"/>
              </a:rPr>
              <a:t>𓏶𓐝𓐰𓐷𓁷𓐱𓐷𓂋𓐰𓏏𓐸𓐸  𓐝     𓁷     𓂋   𓏏   </a:t>
            </a:r>
            <a:endParaRPr lang="en-US" sz="4400" dirty="0">
              <a:latin typeface="Egyptian TextV3ProtoFull" pitchFamily="2" charset="0"/>
              <a:ea typeface="Egyptian TextV3ProtoFull" pitchFamily="2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05C7C6-3A4D-9A22-8C9F-6931F3340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3405" y="3067050"/>
            <a:ext cx="381000" cy="3619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33475C-64FD-41A4-FBC7-97068461CD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9755" y="3054503"/>
            <a:ext cx="371475" cy="3524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2A004A-2393-B69D-E9E5-A4CA7AD7A5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3676" y="3067051"/>
            <a:ext cx="333375" cy="3333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263D727-E7E6-77D7-3B2F-0CB576D000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8144" y="3067050"/>
            <a:ext cx="371475" cy="3524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34971DD-BE35-2969-9020-2F15F51A9A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3405" y="2385930"/>
            <a:ext cx="361950" cy="3524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9BA1407-0DF8-1BF3-473E-3220811EC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7159" y="3062287"/>
            <a:ext cx="381000" cy="3619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A54EA92-206C-6BD8-E28D-F81D3AC497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58657" y="3062287"/>
            <a:ext cx="390525" cy="37147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7AE815F-ECA2-2E1F-2080-469B478952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78479" y="3062287"/>
            <a:ext cx="3905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396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2022 (Unicode 15.0)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29 extra control characters</a:t>
            </a:r>
          </a:p>
          <a:p>
            <a:pPr lvl="1"/>
            <a:r>
              <a:rPr lang="en-US" dirty="0">
                <a:effectLst/>
              </a:rPr>
              <a:t>Glass, Andrew et al. Additional control characters for Ancient Egyptian hieroglyphic texts (</a:t>
            </a:r>
            <a:r>
              <a:rPr lang="en-US" dirty="0">
                <a:effectLst/>
                <a:hlinkClick r:id="rId4"/>
              </a:rPr>
              <a:t>https://www.unicode.org/L2/L2021/21248-egyptian-controls.pdf</a:t>
            </a:r>
            <a:r>
              <a:rPr lang="en-US" dirty="0">
                <a:effectLst/>
              </a:rPr>
              <a:t>)</a:t>
            </a:r>
            <a:endParaRPr lang="en-N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619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2022 (Unicode 15.0)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29 extra control characters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Middle insertion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Top insertion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Bottom insertion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Begin and end enclosure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6B3F2-9665-489F-B89E-AA9BEAEFAC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742" y="3062107"/>
            <a:ext cx="1450975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DD31DA-2CA1-5664-98F9-45DA4A78EA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722" y="5306447"/>
            <a:ext cx="1424985" cy="662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169B96-AE1B-717C-4772-AC051C5F22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2451" y="3880238"/>
            <a:ext cx="741566" cy="597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6A70139-2904-33D2-2BAA-FC572508FD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313" y="4532292"/>
            <a:ext cx="644916" cy="6941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66C421-DF01-3AF0-25AE-F1983680E2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787" y="5324522"/>
            <a:ext cx="1129040" cy="657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E23ECD-3B9C-6DAE-FAC1-8F2A2388FDC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27" y="5324522"/>
            <a:ext cx="1129040" cy="6445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0221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2022 (Unicode 15.0)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29 extra control characters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Mirror control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Blanks (full and half)	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sign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Damage modifiers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EBAB39-95C4-5487-3E3B-A2A60A99E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696" y="2988623"/>
            <a:ext cx="1288189" cy="581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DFAEE1-4E87-209A-212E-ABCD73FD34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326" y="3824831"/>
            <a:ext cx="8477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B34FA9-E588-CFBD-363D-BB33396909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85" y="3831962"/>
            <a:ext cx="615244" cy="581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DF9AEBE-3580-88D0-ED28-4584C18806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696" y="4579316"/>
            <a:ext cx="722132" cy="674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A3FACF-B7E6-4F8B-AA18-B24D9DD264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7452" y="5287429"/>
            <a:ext cx="2038350" cy="614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4728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2022 (Unicode 15.0)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29 extra control characters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2022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Toevoeging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rotation variation selectors</a:t>
            </a:r>
          </a:p>
          <a:p>
            <a:pPr lvl="1"/>
            <a:r>
              <a:rPr lang="en-US" dirty="0" err="1">
                <a:effectLst/>
              </a:rPr>
              <a:t>Werning</a:t>
            </a:r>
            <a:r>
              <a:rPr lang="en-US" dirty="0">
                <a:effectLst/>
              </a:rPr>
              <a:t>, Daniel A. Rotations of Egyptian Hieroglyphs to be Registered in Unicode (revised) (</a:t>
            </a:r>
            <a:r>
              <a:rPr lang="en-US" dirty="0">
                <a:effectLst/>
                <a:hlinkClick r:id="rId4"/>
              </a:rPr>
              <a:t>https://www.unicode.org/L2/L2022/22012r-hieroglyph-rotations.pdf</a:t>
            </a:r>
            <a:r>
              <a:rPr lang="en-US" dirty="0">
                <a:effectLst/>
              </a:rPr>
              <a:t>)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3276B0-3BFF-D784-EFCA-34153CDAEC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923" y="4640563"/>
            <a:ext cx="1047749" cy="947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5C86B41-9D18-4EEE-973B-DE0B5A708A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850" y="4861843"/>
            <a:ext cx="394862" cy="1012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24258F5-FAC7-9264-C03F-2BE17BB3009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467" y="4861843"/>
            <a:ext cx="1747423" cy="10015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064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Uitbreiding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van het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hierogliefische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repertoire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Voornamelijk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uitbreiding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Grieks-Romeinse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project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gefinancierd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Google Research grant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toegekent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Dr. Deborah Anderson van UC Berkeley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Uitgevoerd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Jorke Grotenhuis)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00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Uitbreiding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van het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hierogliefische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repertoire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Voornamelijk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uitbreiding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Grieks-Romeinse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Samenstellen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Twee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lijsten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lvl="3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Toevoeging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data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moderne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oude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bronnen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TLA, Ramses, TSL, Karnak database, Cauville,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Kurth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Valeurs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phonétiques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Daumas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Hannig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Dendera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Hallof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Esna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Hallof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Athribis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Ombo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816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Uitbreiding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van het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hierogliefische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repertoire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Voornamelijk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uitbreiding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Grieks-Romeinse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Samenstellen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Twee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lijsten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core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3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beheerde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waar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elk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gecontroleerd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met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foto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of facsimile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originele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Egyptische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bron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met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beschrijving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functie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59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7992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13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GB" sz="4400" b="0" strike="noStrike" spc="-1" dirty="0" err="1">
                <a:solidFill>
                  <a:srgbClr val="000000"/>
                </a:solidFill>
                <a:latin typeface="Calibri Light"/>
              </a:rPr>
              <a:t>Inhoud</a:t>
            </a:r>
            <a:endParaRPr lang="en-GB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Font typeface="Arial"/>
              <a:buChar char="•"/>
            </a:pPr>
            <a:r>
              <a:rPr lang="en-GB" sz="2800" b="0" strike="noStrike" spc="-1" dirty="0" err="1">
                <a:solidFill>
                  <a:srgbClr val="000000"/>
                </a:solidFill>
                <a:latin typeface="Calibri"/>
              </a:rPr>
              <a:t>Hiërogliefen</a:t>
            </a:r>
            <a:r>
              <a:rPr lang="en-GB" sz="2800" b="0" strike="noStrike" spc="-1" dirty="0">
                <a:solidFill>
                  <a:srgbClr val="000000"/>
                </a:solidFill>
                <a:latin typeface="Calibri"/>
              </a:rPr>
              <a:t> in Unicode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endParaRPr lang="en-GB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1356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Uitbreiding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van het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hierogliefische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repertoire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Voornamelijk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uitbreiding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Grieks-Romeinse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Samenstelling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Twee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lijsten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kandidaat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+/- 4000-4500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inclusief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 1072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bestaande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core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+/- 3000-3500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inclusief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meeste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de 1072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bestaande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19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Unicode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Hiërogliefisch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lettertype</a:t>
            </a:r>
            <a:endParaRPr lang="fr-FR" sz="6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45756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400" b="0" strike="noStrike" spc="-1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9368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Egyptian outlines based on work by James Allen; Updates and additions to the Hieroglyphic character set by Sue Lightfoot, Ian Patterson and Andrew Glass; OpenType by Andrew Glass. Latin outlines: STIX Two Text Italic by Ross Mills, John Hudson &amp; Paul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Hanslow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Tiro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Typeworks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Ltd; with portions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MicroPress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Inc., with additions and corrections provided by Coen Hoffman, Elsevier (retired).</a:t>
            </a:r>
          </a:p>
        </p:txBody>
      </p:sp>
    </p:spTree>
    <p:extLst>
      <p:ext uri="{BB962C8B-B14F-4D97-AF65-F5344CB8AC3E}">
        <p14:creationId xmlns:p14="http://schemas.microsoft.com/office/powerpoint/2010/main" val="252736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groep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(1071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25582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groep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(1071 signs)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12.0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functioneel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i.e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vertical joiner, horizontal joiner, corner insertions, stack middle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sequence open and close)</a:t>
            </a:r>
          </a:p>
        </p:txBody>
      </p:sp>
    </p:spTree>
    <p:extLst>
      <p:ext uri="{BB962C8B-B14F-4D97-AF65-F5344CB8AC3E}">
        <p14:creationId xmlns:p14="http://schemas.microsoft.com/office/powerpoint/2010/main" val="503806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groep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(1071 signs)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12.0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functioneel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15.0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worden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toegevoegd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toekomst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(early 2024)</a:t>
            </a:r>
          </a:p>
        </p:txBody>
      </p:sp>
    </p:spTree>
    <p:extLst>
      <p:ext uri="{BB962C8B-B14F-4D97-AF65-F5344CB8AC3E}">
        <p14:creationId xmlns:p14="http://schemas.microsoft.com/office/powerpoint/2010/main" val="204768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groep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(1071 signs)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12.0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functioneel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15.0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worden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toegevoegd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toekomst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(early 2024)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Unicode 12.0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versie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lettertype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is in Beta</a:t>
            </a:r>
          </a:p>
        </p:txBody>
      </p:sp>
    </p:spTree>
    <p:extLst>
      <p:ext uri="{BB962C8B-B14F-4D97-AF65-F5344CB8AC3E}">
        <p14:creationId xmlns:p14="http://schemas.microsoft.com/office/powerpoint/2010/main" val="40327725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Ontwikkeld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door Andrew Glass (Microsoft)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Gebasseerd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op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groep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Unicode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(1071 signs)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12.0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zijn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functioneel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Unicode 15.0 control characters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worden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toegevoegd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 de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toekomst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(early 2024)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Huidige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Unicode 12.0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versie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lettertype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is in Beta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exacte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tijdlijn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uitgebreide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repertoire (2025 of later)</a:t>
            </a:r>
          </a:p>
        </p:txBody>
      </p:sp>
    </p:spTree>
    <p:extLst>
      <p:ext uri="{BB962C8B-B14F-4D97-AF65-F5344CB8AC3E}">
        <p14:creationId xmlns:p14="http://schemas.microsoft.com/office/powerpoint/2010/main" val="1300352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Unicode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Hiërogliefisch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lettertype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voorbeeld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endParaRPr lang="en-US" sz="4400" dirty="0">
              <a:latin typeface="Egyptian TextV3ProtoFull" pitchFamily="2" charset="0"/>
              <a:ea typeface="Egyptian TextV3ProtoFul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09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7992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13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GB" sz="4400" b="0" strike="noStrike" spc="-1" dirty="0" err="1">
                <a:solidFill>
                  <a:srgbClr val="000000"/>
                </a:solidFill>
                <a:latin typeface="Calibri Light"/>
              </a:rPr>
              <a:t>Inhoud</a:t>
            </a:r>
            <a:endParaRPr lang="en-GB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chemeClr val="bg1">
                  <a:lumMod val="75000"/>
                </a:schemeClr>
              </a:buClr>
              <a:buFont typeface="Arial"/>
              <a:buChar char="•"/>
            </a:pPr>
            <a:r>
              <a:rPr lang="en-GB" sz="2800" spc="-1" dirty="0" err="1">
                <a:solidFill>
                  <a:schemeClr val="bg1">
                    <a:lumMod val="75000"/>
                  </a:schemeClr>
                </a:solidFill>
                <a:latin typeface="Calibri"/>
              </a:rPr>
              <a:t>Hiërogliefen</a:t>
            </a:r>
            <a:r>
              <a:rPr lang="en-GB" sz="2800" spc="-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 in Unicode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Font typeface="Arial"/>
              <a:buChar char="•"/>
            </a:pPr>
            <a:r>
              <a:rPr lang="en-GB" sz="2800" b="0" strike="noStrike" spc="-1" dirty="0">
                <a:solidFill>
                  <a:srgbClr val="000000"/>
                </a:solidFill>
                <a:latin typeface="Calibri"/>
              </a:rPr>
              <a:t>Unicode </a:t>
            </a:r>
            <a:r>
              <a:rPr lang="en-GB" sz="2800" b="0" strike="noStrike" spc="-1" dirty="0" err="1">
                <a:solidFill>
                  <a:srgbClr val="000000"/>
                </a:solidFill>
                <a:latin typeface="Calibri"/>
              </a:rPr>
              <a:t>Hiërogliefisch</a:t>
            </a:r>
            <a:r>
              <a:rPr lang="en-GB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 b="0" strike="noStrike" spc="-1" dirty="0" err="1">
                <a:solidFill>
                  <a:srgbClr val="000000"/>
                </a:solidFill>
                <a:latin typeface="Calibri"/>
              </a:rPr>
              <a:t>lettertype</a:t>
            </a:r>
            <a:endParaRPr lang="en-GB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endParaRPr lang="en-GB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339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spc="-1" dirty="0" err="1">
                <a:solidFill>
                  <a:srgbClr val="000000"/>
                </a:solidFill>
                <a:latin typeface="Calibri Light"/>
              </a:rPr>
              <a:t>Hiërogliefen</a:t>
            </a:r>
            <a:r>
              <a:rPr lang="en-US" sz="6000" spc="-1" dirty="0">
                <a:solidFill>
                  <a:srgbClr val="000000"/>
                </a:solidFill>
                <a:latin typeface="Calibri Light"/>
              </a:rPr>
              <a:t> in Unicode</a:t>
            </a:r>
            <a:endParaRPr lang="fr-FR" sz="6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45756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400" b="0" strike="noStrike" spc="-1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23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Eerste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voorstel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Everson, Michael (1997). N1636 Encoding Egyptian Hieroglyphs in ISO/IEC 10646-2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http://www.unicode.org/L2/L1997/97266-n1636.pdf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Eerste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voorstel</a:t>
            </a:r>
            <a:endParaRPr lang="en-US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geaccepteerd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 2009 (Unicode 5.2)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1071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voornamelijk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Gardiner (1928, 1929, 1931, 1953, 1957) met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sommige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tekens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andere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oorsprong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Alleen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weergeefbaar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lijn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</a:rPr>
              <a:t>𓇋𓅱𓀀𓇍𓎡𓅱𓀀𓅓𓊵𓏏𓊪								</a:t>
            </a:r>
            <a:r>
              <a:rPr lang="en-NL" dirty="0">
                <a:latin typeface="Calibri" panose="020F0502020204030204" pitchFamily="34" charset="0"/>
                <a:ea typeface="Egyptian TextV3ProtoFull" pitchFamily="2" charset="0"/>
                <a:cs typeface="Calibri" panose="020F0502020204030204" pitchFamily="34" charset="0"/>
              </a:rPr>
              <a:t>vs</a:t>
            </a:r>
            <a:r>
              <a:rPr lang="en-NL" sz="4400" dirty="0">
                <a:latin typeface="Egyptian TextV3ProtoFull" pitchFamily="2" charset="0"/>
                <a:ea typeface="Egyptian TextV3ProtoFull" pitchFamily="2" charset="0"/>
              </a:rPr>
              <a:t>									</a:t>
            </a:r>
            <a:r>
              <a:rPr lang="en-US" sz="4400" dirty="0">
                <a:latin typeface="Egyptian TextV3ProtoFull" pitchFamily="2" charset="0"/>
                <a:ea typeface="Egyptian TextV3ProtoFull" pitchFamily="2" charset="0"/>
              </a:rPr>
              <a:t>  </a:t>
            </a:r>
            <a:r>
              <a:rPr lang="en-NL" sz="3800" dirty="0">
                <a:latin typeface="Egyptian TextV3ProtoFull" pitchFamily="2" charset="0"/>
                <a:ea typeface="Egyptian TextV3ProtoFull" pitchFamily="2" charset="0"/>
              </a:rPr>
              <a:t>𓇋𓅱𓀀𓇍𓎡𓐰𓐷𓅱𓐱𓀀𓐸𓅓𓊵𓐰𓐷𓏏𓐱𓊪𓐸</a:t>
            </a:r>
            <a:endParaRPr lang="en-US" sz="2600" dirty="0">
              <a:latin typeface="Egyptian TextV3ProtoFull" pitchFamily="2" charset="0"/>
              <a:ea typeface="Egyptian TextV3ProtoFul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51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Eerste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voorstel</a:t>
            </a:r>
            <a:endParaRPr lang="en-US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Lijst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geaccepteerd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2009 (Unicode 5.2)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Voorstel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voor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uitbreiden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het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Hiërogliefische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repetoire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Suignard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Michael. (2015) Preliminary draft of the Ptolemaic repertoire (A: Man and his occupations) (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http://www.unicode.org/L2/L2015/15240-ptolemaic-hieroglyphs.pdf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40458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Deborah Anderson (UC Berkeley)</a:t>
            </a:r>
          </a:p>
          <a:p>
            <a:pPr marL="0" indent="0">
              <a:buNone/>
            </a:pPr>
            <a:r>
              <a:rPr lang="en-US" sz="1800" b="0" strike="noStrike" spc="-1" dirty="0">
                <a:latin typeface="Calibri"/>
              </a:rPr>
              <a:t>Peter </a:t>
            </a:r>
            <a:r>
              <a:rPr lang="en-US" sz="1800" b="0" strike="noStrike" spc="-1" dirty="0" err="1">
                <a:latin typeface="Calibri"/>
              </a:rPr>
              <a:t>Dils</a:t>
            </a:r>
            <a:r>
              <a:rPr lang="en-US" sz="1800" spc="-1" dirty="0">
                <a:latin typeface="Calibri"/>
              </a:rPr>
              <a:t> (SAWL)</a:t>
            </a:r>
          </a:p>
          <a:p>
            <a:pPr marL="0" indent="0">
              <a:buNone/>
            </a:pPr>
            <a:r>
              <a:rPr lang="en-US" sz="1800" spc="-1" dirty="0">
                <a:latin typeface="Calibri"/>
              </a:rPr>
              <a:t>Andrew Glass (Microsoft)</a:t>
            </a:r>
          </a:p>
          <a:p>
            <a:pPr marL="0" indent="0">
              <a:buNone/>
            </a:pPr>
            <a:r>
              <a:rPr lang="en-US" sz="1800" spc="-1" dirty="0">
                <a:latin typeface="Calibri"/>
              </a:rPr>
              <a:t>Jorke Grotenhuis (UC Berkeley)</a:t>
            </a:r>
          </a:p>
          <a:p>
            <a:pPr marL="0" indent="0">
              <a:buNone/>
            </a:pPr>
            <a:r>
              <a:rPr lang="en-US" sz="1800" spc="-1" dirty="0">
                <a:latin typeface="Calibri"/>
              </a:rPr>
              <a:t>Svenja </a:t>
            </a:r>
            <a:r>
              <a:rPr lang="en-US" sz="18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Gülden</a:t>
            </a:r>
            <a:r>
              <a:rPr lang="en-US" sz="1800" spc="-1" dirty="0">
                <a:latin typeface="Calibri" panose="020F0502020204030204" pitchFamily="34" charset="0"/>
                <a:cs typeface="Calibri" panose="020F0502020204030204" pitchFamily="34" charset="0"/>
              </a:rPr>
              <a:t> (TU Darmstadt; JGU Mainz)</a:t>
            </a:r>
          </a:p>
          <a:p>
            <a:pPr marL="0" indent="0">
              <a:buNone/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Jan Kučera (Charles University, Prague)</a:t>
            </a:r>
          </a:p>
          <a:p>
            <a:pPr marL="0" indent="0">
              <a:buNone/>
            </a:pPr>
            <a:r>
              <a:rPr lang="en-US" sz="1800" spc="-1" dirty="0">
                <a:latin typeface="Calibri" panose="020F0502020204030204" pitchFamily="34" charset="0"/>
                <a:cs typeface="Calibri" panose="020F0502020204030204" pitchFamily="34" charset="0"/>
              </a:rPr>
              <a:t>Mark-Jan </a:t>
            </a:r>
            <a:r>
              <a:rPr lang="en-US" sz="1800" spc="-1" dirty="0" err="1">
                <a:latin typeface="Calibri" panose="020F0502020204030204" pitchFamily="34" charset="0"/>
                <a:cs typeface="Calibri" panose="020F0502020204030204" pitchFamily="34" charset="0"/>
              </a:rPr>
              <a:t>Nederhof</a:t>
            </a:r>
            <a:r>
              <a:rPr lang="en-US" sz="1800" spc="-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University of St Andrews</a:t>
            </a:r>
            <a:r>
              <a:rPr lang="en-US" sz="1800" spc="-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b="0" strike="noStrike" spc="-1" dirty="0">
                <a:latin typeface="Calibri"/>
              </a:rPr>
              <a:t>Stéphane Polis (F.R.S.-FNRS; </a:t>
            </a:r>
            <a:r>
              <a:rPr lang="en-US" sz="1800" b="0" strike="noStrike" spc="-1" dirty="0" err="1">
                <a:latin typeface="Calibri"/>
              </a:rPr>
              <a:t>ULiège</a:t>
            </a:r>
            <a:r>
              <a:rPr lang="en-US" sz="1800" b="0" strike="noStrike" spc="-1" dirty="0">
                <a:latin typeface="Calibri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Robert Richmond</a:t>
            </a:r>
            <a:endParaRPr lang="en-US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Serge </a:t>
            </a:r>
            <a:r>
              <a:rPr lang="en-US" sz="18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Rosmorduc</a:t>
            </a: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(CNAM)</a:t>
            </a:r>
            <a:endParaRPr lang="en-US" sz="1800" spc="-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Michel </a:t>
            </a:r>
            <a:r>
              <a:rPr lang="en-US" sz="18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Suignard</a:t>
            </a:r>
            <a:endParaRPr lang="en-US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Daniel </a:t>
            </a:r>
            <a:r>
              <a:rPr lang="en-US" sz="1800" b="0" strike="noStrike" spc="-1" dirty="0" err="1">
                <a:latin typeface="Calibri" panose="020F0502020204030204" pitchFamily="34" charset="0"/>
                <a:cs typeface="Calibri" panose="020F0502020204030204" pitchFamily="34" charset="0"/>
              </a:rPr>
              <a:t>Werning</a:t>
            </a:r>
            <a:r>
              <a:rPr lang="en-US" sz="18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 (BBAW</a:t>
            </a:r>
            <a:r>
              <a:rPr lang="en-US" sz="1800" b="0" strike="noStrike" spc="-1" dirty="0">
                <a:latin typeface="Calibri"/>
              </a:rPr>
              <a:t>)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07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Image 8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80040" y="0"/>
            <a:ext cx="12031920" cy="68576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D00D0-CB5C-4408-BAF2-72203A6F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82" y="365040"/>
            <a:ext cx="11600330" cy="1325160"/>
          </a:xfrm>
        </p:spPr>
        <p:txBody>
          <a:bodyPr/>
          <a:lstStyle/>
          <a:p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Hiërogliefen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in Unicode</a:t>
            </a:r>
            <a:endParaRPr lang="en-NL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BA18B-3101-4962-B98B-7AA569E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80" y="1825560"/>
            <a:ext cx="10960220" cy="435096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2019 (Unicode 12.0)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Introductie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van 9 control characters</a:t>
            </a: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Glass, Andrew, et al. A method for encoding Egyptian quadrats in Unicode (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https://www.unicode.org/L2/L2017/17112r-quadrat-encoding.pdf</a:t>
            </a:r>
            <a:r>
              <a:rPr lang="en-US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13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1904</Words>
  <Application>Microsoft Office PowerPoint</Application>
  <PresentationFormat>Widescreen</PresentationFormat>
  <Paragraphs>202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Egyptian TextV3ProtoFull</vt:lpstr>
      <vt:lpstr>Symbol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Hiërogliefen in Unicode</vt:lpstr>
      <vt:lpstr>Uitbreiding van het hierogliefische repertoire in Unicode</vt:lpstr>
      <vt:lpstr>Uitbreiding van het hierogliefische repertoire in Unicode</vt:lpstr>
      <vt:lpstr>Uitbreiding van het hierogliefische repertoire in Unicode</vt:lpstr>
      <vt:lpstr>Uitbreiding van het hierogliefische repertoire in Unicode</vt:lpstr>
      <vt:lpstr>PowerPoint Presentation</vt:lpstr>
      <vt:lpstr>Unicode Hiërogliefisch lettertype</vt:lpstr>
      <vt:lpstr>Unicode Hiërogliefisch lettertype</vt:lpstr>
      <vt:lpstr>Unicode Hiërogliefisch lettertype</vt:lpstr>
      <vt:lpstr>Unicode Hiërogliefisch lettertype</vt:lpstr>
      <vt:lpstr>Unicode Hiërogliefisch lettertype</vt:lpstr>
      <vt:lpstr>Unicode Hiërogliefisch lettertype</vt:lpstr>
      <vt:lpstr>Unicode Hiërogliefisch lettertype voorbeeld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SP</dc:creator>
  <dc:description/>
  <cp:lastModifiedBy>Jorke Grotenhuis</cp:lastModifiedBy>
  <cp:revision>220</cp:revision>
  <cp:lastPrinted>2019-11-20T14:01:42Z</cp:lastPrinted>
  <dcterms:created xsi:type="dcterms:W3CDTF">2019-11-02T21:53:32Z</dcterms:created>
  <dcterms:modified xsi:type="dcterms:W3CDTF">2022-10-21T07:04:36Z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43</vt:i4>
  </property>
  <property fmtid="{D5CDD505-2E9C-101B-9397-08002B2CF9AE}" pid="8" name="PresentationFormat">
    <vt:lpwstr>Breedbeeld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50</vt:i4>
  </property>
</Properties>
</file>