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notesMasterIdLst>
    <p:notesMasterId r:id="rId31"/>
  </p:notesMasterIdLst>
  <p:sldIdLst>
    <p:sldId id="256" r:id="rId3"/>
    <p:sldId id="412" r:id="rId4"/>
    <p:sldId id="474" r:id="rId5"/>
    <p:sldId id="446" r:id="rId6"/>
    <p:sldId id="406" r:id="rId7"/>
    <p:sldId id="450" r:id="rId8"/>
    <p:sldId id="451" r:id="rId9"/>
    <p:sldId id="452" r:id="rId10"/>
    <p:sldId id="454" r:id="rId11"/>
    <p:sldId id="456" r:id="rId12"/>
    <p:sldId id="457" r:id="rId13"/>
    <p:sldId id="455" r:id="rId14"/>
    <p:sldId id="458" r:id="rId15"/>
    <p:sldId id="459" r:id="rId16"/>
    <p:sldId id="460" r:id="rId17"/>
    <p:sldId id="473" r:id="rId18"/>
    <p:sldId id="447" r:id="rId19"/>
    <p:sldId id="461" r:id="rId20"/>
    <p:sldId id="462" r:id="rId21"/>
    <p:sldId id="463" r:id="rId22"/>
    <p:sldId id="465" r:id="rId23"/>
    <p:sldId id="464" r:id="rId24"/>
    <p:sldId id="466" r:id="rId25"/>
    <p:sldId id="467" r:id="rId26"/>
    <p:sldId id="468" r:id="rId27"/>
    <p:sldId id="469" r:id="rId28"/>
    <p:sldId id="471" r:id="rId29"/>
    <p:sldId id="470" r:id="rId30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56724" autoAdjust="0"/>
  </p:normalViewPr>
  <p:slideViewPr>
    <p:cSldViewPr snapToGrid="0">
      <p:cViewPr varScale="1">
        <p:scale>
          <a:sx n="57" d="100"/>
          <a:sy n="57" d="100"/>
        </p:scale>
        <p:origin x="202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tableStyles" Target="tableStyles.xml"/><Relationship Id="rId8" Type="http://schemas.openxmlformats.org/officeDocument/2006/relationships/slide" Target="slides/slide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r>
              <a:rPr lang="fr-FR" sz="1800" b="0" strike="noStrike" spc="-1">
                <a:solidFill>
                  <a:srgbClr val="000000"/>
                </a:solidFill>
                <a:latin typeface="Calibri"/>
              </a:rPr>
              <a:t>Cliquez pour déplacer la diapo</a:t>
            </a:r>
          </a:p>
        </p:txBody>
      </p:sp>
      <p:sp>
        <p:nvSpPr>
          <p:cNvPr id="124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fr-FR" sz="2000" b="0" strike="noStrike" spc="-1">
                <a:latin typeface="Calibri"/>
              </a:rPr>
              <a:t>Cliquez pour modifier le format des notes</a:t>
            </a:r>
          </a:p>
        </p:txBody>
      </p:sp>
      <p:sp>
        <p:nvSpPr>
          <p:cNvPr id="125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fr-FR" sz="1400" b="0" strike="noStrike" spc="-1">
                <a:latin typeface="Calibri"/>
              </a:rPr>
              <a:t>&lt;en-tête&gt;</a:t>
            </a:r>
          </a:p>
        </p:txBody>
      </p:sp>
      <p:sp>
        <p:nvSpPr>
          <p:cNvPr id="126" name="PlaceHolder 4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r"/>
            <a:r>
              <a:rPr lang="fr-FR" sz="1400" b="0" strike="noStrike" spc="-1">
                <a:latin typeface="Calibri"/>
              </a:rPr>
              <a:t>&lt;date/heure&gt;</a:t>
            </a:r>
          </a:p>
        </p:txBody>
      </p:sp>
      <p:sp>
        <p:nvSpPr>
          <p:cNvPr id="127" name="PlaceHolder 5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r>
              <a:rPr lang="fr-FR" sz="1400" b="0" strike="noStrike" spc="-1">
                <a:latin typeface="Calibri"/>
              </a:rPr>
              <a:t>&lt;pied de page&gt;</a:t>
            </a:r>
          </a:p>
        </p:txBody>
      </p:sp>
      <p:sp>
        <p:nvSpPr>
          <p:cNvPr id="128" name="PlaceHolder 6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pPr algn="r"/>
            <a:fld id="{E3008738-659E-4DBF-A16F-0FE0F98BE791}" type="slidenum">
              <a:rPr lang="fr-FR" sz="1400" b="0" strike="noStrike" spc="-1">
                <a:latin typeface="Calibri"/>
              </a:rPr>
              <a:t>‹#›</a:t>
            </a:fld>
            <a:endParaRPr lang="fr-FR" sz="1400" b="0" strike="noStrike" spc="-1">
              <a:latin typeface="Calibri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2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493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216000" indent="-216000">
              <a:lnSpc>
                <a:spcPct val="100000"/>
              </a:lnSpc>
            </a:pPr>
            <a:r>
              <a:rPr lang="en-US" sz="2000" b="0" strike="noStrike" spc="-1" dirty="0">
                <a:latin typeface="Calibri"/>
              </a:rPr>
              <a:t>Many thanks to the organizer and to all of you for coming. </a:t>
            </a:r>
            <a:endParaRPr lang="fr-FR" sz="2000" b="0" strike="noStrike" spc="-1" dirty="0">
              <a:latin typeface="Calibri"/>
            </a:endParaRPr>
          </a:p>
          <a:p>
            <a:pPr marL="216000" indent="-216000">
              <a:lnSpc>
                <a:spcPct val="100000"/>
              </a:lnSpc>
            </a:pPr>
            <a:r>
              <a:rPr lang="en-US" sz="2000" b="0" strike="noStrike" spc="-1" dirty="0">
                <a:latin typeface="Calibri"/>
              </a:rPr>
              <a:t>In this talk I will introduce the Thot Sign List (</a:t>
            </a:r>
            <a:r>
              <a:rPr lang="en-US" sz="2000" b="0" strike="noStrike" spc="-1" dirty="0" err="1">
                <a:latin typeface="Calibri"/>
              </a:rPr>
              <a:t>TSL</a:t>
            </a:r>
            <a:r>
              <a:rPr lang="en-US" sz="2000" b="0" strike="noStrike" spc="-1" dirty="0">
                <a:latin typeface="Calibri"/>
              </a:rPr>
              <a:t> in short), a digital repertoire of hieroglyphic signs</a:t>
            </a:r>
            <a:endParaRPr lang="fr-FR" sz="2000" b="0" strike="noStrike" spc="-1" dirty="0">
              <a:latin typeface="Calibri"/>
            </a:endParaRPr>
          </a:p>
          <a:p>
            <a:pPr marL="216000" indent="-216000">
              <a:lnSpc>
                <a:spcPct val="100000"/>
              </a:lnSpc>
            </a:pPr>
            <a:r>
              <a:rPr lang="en-US" sz="2000" b="0" strike="noStrike" spc="-1" dirty="0">
                <a:latin typeface="Calibri"/>
              </a:rPr>
              <a:t>The </a:t>
            </a:r>
            <a:r>
              <a:rPr lang="en-US" sz="2000" b="0" strike="noStrike" spc="-1" dirty="0" err="1">
                <a:latin typeface="Calibri"/>
              </a:rPr>
              <a:t>TSL</a:t>
            </a:r>
            <a:r>
              <a:rPr lang="en-US" sz="2000" b="0" strike="noStrike" spc="-1" dirty="0">
                <a:latin typeface="Calibri"/>
              </a:rPr>
              <a:t> is joint project and I am here presenting the results on behalf of large team of scholars who collaborated for many years.</a:t>
            </a:r>
            <a:endParaRPr lang="fr-FR" sz="2000" b="0" strike="noStrike" spc="-1" dirty="0">
              <a:latin typeface="Calibri"/>
            </a:endParaRPr>
          </a:p>
        </p:txBody>
      </p:sp>
      <p:sp>
        <p:nvSpPr>
          <p:cNvPr id="494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28D90E33-B2FF-44B9-9D3E-CCDFABDADE97}" type="slidenum">
              <a:rPr lang="en-US" sz="1200" b="0" strike="noStrike" spc="-1">
                <a:latin typeface="Calibri"/>
              </a:rPr>
              <a:t>1</a:t>
            </a:fld>
            <a:endParaRPr lang="fr-FR" sz="1200" b="0" strike="noStrike" spc="-1">
              <a:latin typeface="Calibri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6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607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</a:tabLst>
              <a:defRPr/>
            </a:pP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So, </a:t>
            </a:r>
            <a:r>
              <a:rPr lang="de-DE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as</a:t>
            </a: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de-DE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de-DE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process</a:t>
            </a: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de-DE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started</a:t>
            </a: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7 </a:t>
            </a:r>
            <a:r>
              <a:rPr lang="de-DE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years</a:t>
            </a: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de-DE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ago</a:t>
            </a: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de-DE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what</a:t>
            </a: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de-DE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has</a:t>
            </a: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de-DE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happened</a:t>
            </a: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so </a:t>
            </a:r>
            <a:r>
              <a:rPr lang="de-DE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far</a:t>
            </a: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</a:t>
            </a:r>
            <a:r>
              <a:rPr lang="de-DE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taking</a:t>
            </a: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in </a:t>
            </a:r>
            <a:r>
              <a:rPr lang="de-DE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mind</a:t>
            </a: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de-DE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de-DE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first</a:t>
            </a: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de-DE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batch</a:t>
            </a: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de-DE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took</a:t>
            </a: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de-DE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quite</a:t>
            </a: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de-DE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while</a:t>
            </a: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de-DE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as</a:t>
            </a: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de-DE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well</a:t>
            </a: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</a:tabLst>
              <a:defRPr/>
            </a:pPr>
            <a:endParaRPr lang="de-DE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</a:tabLst>
              <a:defRPr/>
            </a:pP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 </a:t>
            </a:r>
            <a:r>
              <a:rPr lang="de-DE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first</a:t>
            </a: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in 2019, 9 </a:t>
            </a:r>
            <a:r>
              <a:rPr lang="de-DE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control</a:t>
            </a: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de-DE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characters</a:t>
            </a: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de-DE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were</a:t>
            </a: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de-DE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accepted</a:t>
            </a: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in Unicode </a:t>
            </a:r>
            <a:r>
              <a:rPr lang="de-DE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deal </a:t>
            </a:r>
            <a:r>
              <a:rPr lang="de-DE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with</a:t>
            </a: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de-DE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de-DE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issue</a:t>
            </a: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de-DE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de-DE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de-DE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two</a:t>
            </a: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de-DE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dimentional</a:t>
            </a: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de-DE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nature</a:t>
            </a: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de-DE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de-DE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de-DE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Hieroglyphic</a:t>
            </a: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de-DE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script</a:t>
            </a: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</a:tabLst>
              <a:defRPr/>
            </a:pPr>
            <a:endParaRPr lang="de-DE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tabLst>
                <a:tab pos="0" algn="l"/>
              </a:tabLst>
            </a:pPr>
            <a:endParaRPr lang="fr-FR" sz="2000" b="0" strike="noStrike" spc="-1" dirty="0">
              <a:latin typeface="Calibri"/>
            </a:endParaRPr>
          </a:p>
        </p:txBody>
      </p:sp>
      <p:sp>
        <p:nvSpPr>
          <p:cNvPr id="608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72BAECDB-E669-4D7D-9810-D6ADD36DC3E1}" type="slidenum">
              <a:rPr lang="en-US" sz="1200" b="0" strike="noStrike" spc="-1">
                <a:latin typeface="Calibri"/>
              </a:rPr>
              <a:t>10</a:t>
            </a:fld>
            <a:endParaRPr lang="fr-FR" sz="1200" b="0" strike="noStrike" spc="-1"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2946453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6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607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</a:tabLst>
              <a:defRPr/>
            </a:pP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So, </a:t>
            </a:r>
            <a:r>
              <a:rPr lang="de-DE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as</a:t>
            </a: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de-DE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de-DE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process</a:t>
            </a: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de-DE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started</a:t>
            </a: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7 </a:t>
            </a:r>
            <a:r>
              <a:rPr lang="de-DE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years</a:t>
            </a: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de-DE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ago</a:t>
            </a: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de-DE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what</a:t>
            </a: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de-DE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has</a:t>
            </a: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de-DE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happened</a:t>
            </a: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so </a:t>
            </a:r>
            <a:r>
              <a:rPr lang="de-DE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far</a:t>
            </a: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</a:t>
            </a:r>
            <a:r>
              <a:rPr lang="de-DE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taking</a:t>
            </a: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in </a:t>
            </a:r>
            <a:r>
              <a:rPr lang="de-DE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mind</a:t>
            </a: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de-DE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de-DE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first</a:t>
            </a: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de-DE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batch</a:t>
            </a: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de-DE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took</a:t>
            </a: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de-DE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quite</a:t>
            </a: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de-DE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while</a:t>
            </a: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de-DE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as</a:t>
            </a: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de-DE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well</a:t>
            </a: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</a:tabLst>
              <a:defRPr/>
            </a:pPr>
            <a:endParaRPr lang="de-DE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</a:tabLst>
              <a:defRPr/>
            </a:pP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 </a:t>
            </a:r>
            <a:r>
              <a:rPr lang="de-DE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first</a:t>
            </a: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in 2019, 9 </a:t>
            </a:r>
            <a:r>
              <a:rPr lang="de-DE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control</a:t>
            </a: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de-DE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characters</a:t>
            </a: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de-DE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were</a:t>
            </a: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de-DE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accepted</a:t>
            </a: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in Unicode </a:t>
            </a:r>
            <a:r>
              <a:rPr lang="de-DE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deal </a:t>
            </a:r>
            <a:r>
              <a:rPr lang="de-DE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with</a:t>
            </a: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de-DE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de-DE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issue</a:t>
            </a: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de-DE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de-DE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de-DE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two</a:t>
            </a: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de-DE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dimentional</a:t>
            </a: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de-DE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nature</a:t>
            </a: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de-DE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de-DE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de-DE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Hieroglyphic</a:t>
            </a: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de-DE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script</a:t>
            </a: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</a:tabLst>
              <a:defRPr/>
            </a:pPr>
            <a:endParaRPr lang="de-DE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tabLst>
                <a:tab pos="0" algn="l"/>
              </a:tabLst>
            </a:pPr>
            <a:endParaRPr lang="fr-FR" sz="2000" b="0" strike="noStrike" spc="-1" dirty="0">
              <a:latin typeface="Calibri"/>
            </a:endParaRPr>
          </a:p>
        </p:txBody>
      </p:sp>
      <p:sp>
        <p:nvSpPr>
          <p:cNvPr id="608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72BAECDB-E669-4D7D-9810-D6ADD36DC3E1}" type="slidenum">
              <a:rPr lang="en-US" sz="1200" b="0" strike="noStrike" spc="-1">
                <a:latin typeface="Calibri"/>
              </a:rPr>
              <a:t>11</a:t>
            </a:fld>
            <a:endParaRPr lang="fr-FR" sz="1200" b="0" strike="noStrike" spc="-1"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6003701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6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607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</a:tabLst>
              <a:defRPr/>
            </a:pP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So, </a:t>
            </a:r>
            <a:r>
              <a:rPr lang="de-DE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as</a:t>
            </a: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de-DE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de-DE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process</a:t>
            </a: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de-DE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started</a:t>
            </a: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7 </a:t>
            </a:r>
            <a:r>
              <a:rPr lang="de-DE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years</a:t>
            </a: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de-DE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ago</a:t>
            </a: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de-DE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what</a:t>
            </a: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de-DE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has</a:t>
            </a: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de-DE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happened</a:t>
            </a: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so </a:t>
            </a:r>
            <a:r>
              <a:rPr lang="de-DE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far</a:t>
            </a: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</a:t>
            </a:r>
            <a:r>
              <a:rPr lang="de-DE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taking</a:t>
            </a: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in </a:t>
            </a:r>
            <a:r>
              <a:rPr lang="de-DE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mind</a:t>
            </a: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de-DE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de-DE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first</a:t>
            </a: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de-DE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batch</a:t>
            </a: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de-DE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took</a:t>
            </a: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de-DE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quite</a:t>
            </a: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de-DE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while</a:t>
            </a: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de-DE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as</a:t>
            </a: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de-DE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well</a:t>
            </a: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</a:tabLst>
              <a:defRPr/>
            </a:pPr>
            <a:endParaRPr lang="de-DE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</a:tabLst>
              <a:defRPr/>
            </a:pP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 </a:t>
            </a:r>
            <a:r>
              <a:rPr lang="de-DE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first</a:t>
            </a: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in 2019, 9 </a:t>
            </a:r>
            <a:r>
              <a:rPr lang="de-DE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control</a:t>
            </a: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de-DE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characters</a:t>
            </a: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de-DE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were</a:t>
            </a: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de-DE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accepted</a:t>
            </a: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in Unicode </a:t>
            </a:r>
            <a:r>
              <a:rPr lang="de-DE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deal </a:t>
            </a:r>
            <a:r>
              <a:rPr lang="de-DE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with</a:t>
            </a: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de-DE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de-DE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issue</a:t>
            </a: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de-DE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de-DE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de-DE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two</a:t>
            </a: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de-DE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dimentional</a:t>
            </a: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de-DE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nature</a:t>
            </a: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de-DE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de-DE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de-DE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Hieroglyphic</a:t>
            </a: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de-DE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script</a:t>
            </a: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</a:tabLst>
              <a:defRPr/>
            </a:pPr>
            <a:endParaRPr lang="de-DE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tabLst>
                <a:tab pos="0" algn="l"/>
              </a:tabLst>
            </a:pPr>
            <a:endParaRPr lang="fr-FR" sz="2000" b="0" strike="noStrike" spc="-1" dirty="0">
              <a:latin typeface="Calibri"/>
            </a:endParaRPr>
          </a:p>
        </p:txBody>
      </p:sp>
      <p:sp>
        <p:nvSpPr>
          <p:cNvPr id="608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72BAECDB-E669-4D7D-9810-D6ADD36DC3E1}" type="slidenum">
              <a:rPr lang="en-US" sz="1200" b="0" strike="noStrike" spc="-1">
                <a:latin typeface="Calibri"/>
              </a:rPr>
              <a:t>12</a:t>
            </a:fld>
            <a:endParaRPr lang="fr-FR" sz="1200" b="0" strike="noStrike" spc="-1"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1763775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6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607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</a:tabLst>
              <a:defRPr/>
            </a:pP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So, </a:t>
            </a:r>
            <a:r>
              <a:rPr lang="de-DE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as</a:t>
            </a: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de-DE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de-DE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process</a:t>
            </a: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de-DE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started</a:t>
            </a: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7 </a:t>
            </a:r>
            <a:r>
              <a:rPr lang="de-DE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years</a:t>
            </a: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de-DE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ago</a:t>
            </a: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de-DE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what</a:t>
            </a: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de-DE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has</a:t>
            </a: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de-DE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happened</a:t>
            </a: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so </a:t>
            </a:r>
            <a:r>
              <a:rPr lang="de-DE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far</a:t>
            </a: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</a:t>
            </a:r>
            <a:r>
              <a:rPr lang="de-DE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taking</a:t>
            </a: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in </a:t>
            </a:r>
            <a:r>
              <a:rPr lang="de-DE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mind</a:t>
            </a: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de-DE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de-DE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first</a:t>
            </a: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de-DE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batch</a:t>
            </a: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de-DE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took</a:t>
            </a: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de-DE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quite</a:t>
            </a: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de-DE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while</a:t>
            </a: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de-DE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as</a:t>
            </a: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de-DE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well</a:t>
            </a: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</a:tabLst>
              <a:defRPr/>
            </a:pPr>
            <a:endParaRPr lang="de-DE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</a:tabLst>
              <a:defRPr/>
            </a:pP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 </a:t>
            </a:r>
            <a:r>
              <a:rPr lang="de-DE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first</a:t>
            </a: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in 2019, 9 </a:t>
            </a:r>
            <a:r>
              <a:rPr lang="de-DE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control</a:t>
            </a: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de-DE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characters</a:t>
            </a: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de-DE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were</a:t>
            </a: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de-DE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accepted</a:t>
            </a: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in Unicode </a:t>
            </a:r>
            <a:r>
              <a:rPr lang="de-DE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deal </a:t>
            </a:r>
            <a:r>
              <a:rPr lang="de-DE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with</a:t>
            </a: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de-DE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de-DE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issue</a:t>
            </a: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de-DE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de-DE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de-DE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two</a:t>
            </a: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de-DE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dimentional</a:t>
            </a: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de-DE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nature</a:t>
            </a: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de-DE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de-DE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de-DE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Hieroglyphic</a:t>
            </a: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de-DE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script</a:t>
            </a: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</a:tabLst>
              <a:defRPr/>
            </a:pPr>
            <a:endParaRPr lang="de-DE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tabLst>
                <a:tab pos="0" algn="l"/>
              </a:tabLst>
            </a:pPr>
            <a:endParaRPr lang="fr-FR" sz="2000" b="0" strike="noStrike" spc="-1" dirty="0">
              <a:latin typeface="Calibri"/>
            </a:endParaRPr>
          </a:p>
        </p:txBody>
      </p:sp>
      <p:sp>
        <p:nvSpPr>
          <p:cNvPr id="608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72BAECDB-E669-4D7D-9810-D6ADD36DC3E1}" type="slidenum">
              <a:rPr lang="en-US" sz="1200" b="0" strike="noStrike" spc="-1">
                <a:latin typeface="Calibri"/>
              </a:rPr>
              <a:t>13</a:t>
            </a:fld>
            <a:endParaRPr lang="fr-FR" sz="1200" b="0" strike="noStrike" spc="-1"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0035663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6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607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</a:tabLst>
              <a:defRPr/>
            </a:pPr>
            <a:endParaRPr lang="de-DE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tabLst>
                <a:tab pos="0" algn="l"/>
              </a:tabLst>
            </a:pPr>
            <a:endParaRPr lang="fr-FR" sz="2000" b="0" strike="noStrike" spc="-1" dirty="0">
              <a:latin typeface="Calibri"/>
            </a:endParaRPr>
          </a:p>
        </p:txBody>
      </p:sp>
      <p:sp>
        <p:nvSpPr>
          <p:cNvPr id="608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72BAECDB-E669-4D7D-9810-D6ADD36DC3E1}" type="slidenum">
              <a:rPr lang="en-US" sz="1200" b="0" strike="noStrike" spc="-1">
                <a:latin typeface="Calibri"/>
              </a:rPr>
              <a:t>14</a:t>
            </a:fld>
            <a:endParaRPr lang="fr-FR" sz="1200" b="0" strike="noStrike" spc="-1"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5309583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6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607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</a:tabLst>
              <a:defRPr/>
            </a:pPr>
            <a:endParaRPr lang="de-DE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tabLst>
                <a:tab pos="0" algn="l"/>
              </a:tabLst>
            </a:pPr>
            <a:endParaRPr lang="fr-FR" sz="2000" b="0" strike="noStrike" spc="-1" dirty="0">
              <a:latin typeface="Calibri"/>
            </a:endParaRPr>
          </a:p>
        </p:txBody>
      </p:sp>
      <p:sp>
        <p:nvSpPr>
          <p:cNvPr id="608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72BAECDB-E669-4D7D-9810-D6ADD36DC3E1}" type="slidenum">
              <a:rPr lang="en-US" sz="1200" b="0" strike="noStrike" spc="-1">
                <a:latin typeface="Calibri"/>
              </a:rPr>
              <a:t>15</a:t>
            </a:fld>
            <a:endParaRPr lang="fr-FR" sz="1200" b="0" strike="noStrike" spc="-1"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9973750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6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607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</a:tabLst>
              <a:defRPr/>
            </a:pPr>
            <a:endParaRPr lang="de-DE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tabLst>
                <a:tab pos="0" algn="l"/>
              </a:tabLst>
            </a:pPr>
            <a:endParaRPr lang="fr-FR" sz="2000" b="0" strike="noStrike" spc="-1" dirty="0">
              <a:latin typeface="Calibri"/>
            </a:endParaRPr>
          </a:p>
        </p:txBody>
      </p:sp>
      <p:sp>
        <p:nvSpPr>
          <p:cNvPr id="608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72BAECDB-E669-4D7D-9810-D6ADD36DC3E1}" type="slidenum">
              <a:rPr lang="en-US" sz="1200" b="0" strike="noStrike" spc="-1">
                <a:latin typeface="Calibri"/>
              </a:rPr>
              <a:t>16</a:t>
            </a:fld>
            <a:endParaRPr lang="fr-FR" sz="1200" b="0" strike="noStrike" spc="-1"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8322500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6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607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</a:tabLst>
              <a:defRPr/>
            </a:pPr>
            <a:endParaRPr lang="de-DE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</a:tabLst>
              <a:defRPr/>
            </a:pPr>
            <a:endParaRPr lang="de-DE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tabLst>
                <a:tab pos="0" algn="l"/>
              </a:tabLst>
            </a:pPr>
            <a:endParaRPr lang="fr-FR" sz="2000" b="0" strike="noStrike" spc="-1" dirty="0">
              <a:latin typeface="Calibri"/>
            </a:endParaRPr>
          </a:p>
        </p:txBody>
      </p:sp>
      <p:sp>
        <p:nvSpPr>
          <p:cNvPr id="608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72BAECDB-E669-4D7D-9810-D6ADD36DC3E1}" type="slidenum">
              <a:rPr lang="en-US" sz="1200" b="0" strike="noStrike" spc="-1">
                <a:latin typeface="Calibri"/>
              </a:rPr>
              <a:t>17</a:t>
            </a:fld>
            <a:endParaRPr lang="fr-FR" sz="1200" b="0" strike="noStrike" spc="-1"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8023160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6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607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</a:tabLst>
              <a:defRPr/>
            </a:pPr>
            <a:endParaRPr lang="de-DE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</a:tabLst>
              <a:defRPr/>
            </a:pPr>
            <a:endParaRPr lang="de-DE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tabLst>
                <a:tab pos="0" algn="l"/>
              </a:tabLst>
            </a:pPr>
            <a:endParaRPr lang="fr-FR" sz="2000" b="0" strike="noStrike" spc="-1" dirty="0">
              <a:latin typeface="Calibri"/>
            </a:endParaRPr>
          </a:p>
        </p:txBody>
      </p:sp>
      <p:sp>
        <p:nvSpPr>
          <p:cNvPr id="608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72BAECDB-E669-4D7D-9810-D6ADD36DC3E1}" type="slidenum">
              <a:rPr lang="en-US" sz="1200" b="0" strike="noStrike" spc="-1">
                <a:latin typeface="Calibri"/>
              </a:rPr>
              <a:t>18</a:t>
            </a:fld>
            <a:endParaRPr lang="fr-FR" sz="1200" b="0" strike="noStrike" spc="-1"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3770661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6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607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</a:tabLst>
              <a:defRPr/>
            </a:pPr>
            <a:endParaRPr lang="de-DE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</a:tabLst>
              <a:defRPr/>
            </a:pPr>
            <a:endParaRPr lang="de-DE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tabLst>
                <a:tab pos="0" algn="l"/>
              </a:tabLst>
            </a:pPr>
            <a:endParaRPr lang="fr-FR" sz="2000" b="0" strike="noStrike" spc="-1" dirty="0">
              <a:latin typeface="Calibri"/>
            </a:endParaRPr>
          </a:p>
        </p:txBody>
      </p:sp>
      <p:sp>
        <p:nvSpPr>
          <p:cNvPr id="608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72BAECDB-E669-4D7D-9810-D6ADD36DC3E1}" type="slidenum">
              <a:rPr lang="en-US" sz="1200" b="0" strike="noStrike" spc="-1">
                <a:latin typeface="Calibri"/>
              </a:rPr>
              <a:t>19</a:t>
            </a:fld>
            <a:endParaRPr lang="fr-FR" sz="1200" b="0" strike="noStrike" spc="-1"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195138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5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496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216000" indent="-216000">
              <a:lnSpc>
                <a:spcPct val="100000"/>
              </a:lnSpc>
            </a:pPr>
            <a:endParaRPr lang="fr-FR" sz="2000" b="0" strike="noStrike" spc="-1" dirty="0">
              <a:latin typeface="Calibri"/>
            </a:endParaRPr>
          </a:p>
        </p:txBody>
      </p:sp>
      <p:sp>
        <p:nvSpPr>
          <p:cNvPr id="497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BD4B85CD-AB94-4415-B3B9-364C9617C0AA}" type="slidenum">
              <a:rPr lang="en-US" sz="1200" b="0" strike="noStrike" spc="-1">
                <a:latin typeface="Calibri"/>
              </a:rPr>
              <a:t>2</a:t>
            </a:fld>
            <a:endParaRPr lang="fr-FR" sz="1200" b="0" strike="noStrike" spc="-1"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5062526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6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607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</a:tabLst>
              <a:defRPr/>
            </a:pPr>
            <a:endParaRPr lang="de-DE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</a:tabLst>
              <a:defRPr/>
            </a:pPr>
            <a:endParaRPr lang="de-DE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tabLst>
                <a:tab pos="0" algn="l"/>
              </a:tabLst>
            </a:pPr>
            <a:endParaRPr lang="fr-FR" sz="2000" b="0" strike="noStrike" spc="-1" dirty="0">
              <a:latin typeface="Calibri"/>
            </a:endParaRPr>
          </a:p>
        </p:txBody>
      </p:sp>
      <p:sp>
        <p:nvSpPr>
          <p:cNvPr id="608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72BAECDB-E669-4D7D-9810-D6ADD36DC3E1}" type="slidenum">
              <a:rPr lang="en-US" sz="1200" b="0" strike="noStrike" spc="-1">
                <a:latin typeface="Calibri"/>
              </a:rPr>
              <a:t>20</a:t>
            </a:fld>
            <a:endParaRPr lang="fr-FR" sz="1200" b="0" strike="noStrike" spc="-1"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8026274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17488" y="812800"/>
            <a:ext cx="7124700" cy="40084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The </a:t>
            </a:r>
            <a:r>
              <a:rPr lang="de-DE" dirty="0" err="1"/>
              <a:t>recent</a:t>
            </a:r>
            <a:r>
              <a:rPr lang="de-DE" dirty="0"/>
              <a:t> </a:t>
            </a:r>
            <a:r>
              <a:rPr lang="de-DE" dirty="0" err="1"/>
              <a:t>developments</a:t>
            </a:r>
            <a:r>
              <a:rPr lang="de-DE" dirty="0"/>
              <a:t> </a:t>
            </a:r>
            <a:r>
              <a:rPr lang="de-DE" dirty="0" err="1"/>
              <a:t>within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project</a:t>
            </a:r>
            <a:r>
              <a:rPr lang="de-DE" dirty="0"/>
              <a:t> </a:t>
            </a:r>
            <a:r>
              <a:rPr lang="de-DE" dirty="0" err="1"/>
              <a:t>aim</a:t>
            </a:r>
            <a:r>
              <a:rPr lang="de-DE" dirty="0"/>
              <a:t> at </a:t>
            </a:r>
            <a:r>
              <a:rPr lang="de-DE" dirty="0" err="1"/>
              <a:t>expanding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TSL xxx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algn="r"/>
            <a:fld id="{E3008738-659E-4DBF-A16F-0FE0F98BE791}" type="slidenum">
              <a:rPr lang="fr-FR" sz="1400" b="0" strike="noStrike" spc="-1" smtClean="0">
                <a:latin typeface="Calibri"/>
              </a:rPr>
              <a:t>21</a:t>
            </a:fld>
            <a:endParaRPr lang="fr-FR" sz="1400" b="0" strike="noStrike" spc="-1"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2962541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6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607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</a:tabLst>
              <a:defRPr/>
            </a:pPr>
            <a:endParaRPr lang="de-DE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</a:tabLst>
              <a:defRPr/>
            </a:pPr>
            <a:endParaRPr lang="de-DE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tabLst>
                <a:tab pos="0" algn="l"/>
              </a:tabLst>
            </a:pPr>
            <a:endParaRPr lang="fr-FR" sz="2000" b="0" strike="noStrike" spc="-1" dirty="0">
              <a:latin typeface="Calibri"/>
            </a:endParaRPr>
          </a:p>
        </p:txBody>
      </p:sp>
      <p:sp>
        <p:nvSpPr>
          <p:cNvPr id="608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72BAECDB-E669-4D7D-9810-D6ADD36DC3E1}" type="slidenum">
              <a:rPr lang="en-US" sz="1200" b="0" strike="noStrike" spc="-1">
                <a:latin typeface="Calibri"/>
              </a:rPr>
              <a:t>22</a:t>
            </a:fld>
            <a:endParaRPr lang="fr-FR" sz="1200" b="0" strike="noStrike" spc="-1"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6118382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6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607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</a:tabLst>
              <a:defRPr/>
            </a:pPr>
            <a:endParaRPr lang="de-DE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</a:tabLst>
              <a:defRPr/>
            </a:pPr>
            <a:endParaRPr lang="de-DE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tabLst>
                <a:tab pos="0" algn="l"/>
              </a:tabLst>
            </a:pPr>
            <a:endParaRPr lang="fr-FR" sz="2000" b="0" strike="noStrike" spc="-1" dirty="0">
              <a:latin typeface="Calibri"/>
            </a:endParaRPr>
          </a:p>
        </p:txBody>
      </p:sp>
      <p:sp>
        <p:nvSpPr>
          <p:cNvPr id="608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72BAECDB-E669-4D7D-9810-D6ADD36DC3E1}" type="slidenum">
              <a:rPr lang="en-US" sz="1200" b="0" strike="noStrike" spc="-1">
                <a:latin typeface="Calibri"/>
              </a:rPr>
              <a:t>23</a:t>
            </a:fld>
            <a:endParaRPr lang="fr-FR" sz="1200" b="0" strike="noStrike" spc="-1"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5874440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6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607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</a:tabLst>
              <a:defRPr/>
            </a:pP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So, </a:t>
            </a:r>
            <a:r>
              <a:rPr lang="de-DE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even</a:t>
            </a: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de-DE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though</a:t>
            </a: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de-DE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de-DE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current</a:t>
            </a: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de-DE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set</a:t>
            </a: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de-DE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de-DE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hieroglyphs</a:t>
            </a: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de-DE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</a:t>
            </a: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limited, </a:t>
            </a:r>
            <a:r>
              <a:rPr lang="de-DE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thanks</a:t>
            </a: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de-DE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de-DE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de-DE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control</a:t>
            </a: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de-DE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characters</a:t>
            </a: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de-DE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it</a:t>
            </a: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will </a:t>
            </a:r>
            <a:r>
              <a:rPr lang="de-DE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</a:t>
            </a: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possible </a:t>
            </a:r>
            <a:r>
              <a:rPr lang="de-DE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de-DE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create</a:t>
            </a: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de-DE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more</a:t>
            </a: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de-DE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signs</a:t>
            </a: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de-DE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through</a:t>
            </a: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de-DE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de-DE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overlay</a:t>
            </a: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de-DE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control</a:t>
            </a: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608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72BAECDB-E669-4D7D-9810-D6ADD36DC3E1}" type="slidenum">
              <a:rPr lang="en-US" sz="1200" b="0" strike="noStrike" spc="-1">
                <a:latin typeface="Calibri"/>
              </a:rPr>
              <a:t>24</a:t>
            </a:fld>
            <a:endParaRPr lang="fr-FR" sz="1200" b="0" strike="noStrike" spc="-1"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1506717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6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607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</a:tabLst>
              <a:defRPr/>
            </a:pPr>
            <a:endParaRPr lang="de-DE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</a:tabLst>
              <a:defRPr/>
            </a:pPr>
            <a:endParaRPr lang="de-DE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tabLst>
                <a:tab pos="0" algn="l"/>
              </a:tabLst>
            </a:pPr>
            <a:endParaRPr lang="fr-FR" sz="2000" b="0" strike="noStrike" spc="-1" dirty="0">
              <a:latin typeface="Calibri"/>
            </a:endParaRPr>
          </a:p>
        </p:txBody>
      </p:sp>
      <p:sp>
        <p:nvSpPr>
          <p:cNvPr id="608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72BAECDB-E669-4D7D-9810-D6ADD36DC3E1}" type="slidenum">
              <a:rPr lang="en-US" sz="1200" b="0" strike="noStrike" spc="-1">
                <a:latin typeface="Calibri"/>
              </a:rPr>
              <a:t>25</a:t>
            </a:fld>
            <a:endParaRPr lang="fr-FR" sz="1200" b="0" strike="noStrike" spc="-1"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7135164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6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607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</a:tabLst>
              <a:defRPr/>
            </a:pPr>
            <a:endParaRPr lang="de-DE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</a:tabLst>
              <a:defRPr/>
            </a:pPr>
            <a:endParaRPr lang="de-DE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tabLst>
                <a:tab pos="0" algn="l"/>
              </a:tabLst>
            </a:pPr>
            <a:endParaRPr lang="fr-FR" sz="2000" b="0" strike="noStrike" spc="-1" dirty="0">
              <a:latin typeface="Calibri"/>
            </a:endParaRPr>
          </a:p>
        </p:txBody>
      </p:sp>
      <p:sp>
        <p:nvSpPr>
          <p:cNvPr id="608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72BAECDB-E669-4D7D-9810-D6ADD36DC3E1}" type="slidenum">
              <a:rPr lang="en-US" sz="1200" b="0" strike="noStrike" spc="-1">
                <a:latin typeface="Calibri"/>
              </a:rPr>
              <a:t>26</a:t>
            </a:fld>
            <a:endParaRPr lang="fr-FR" sz="1200" b="0" strike="noStrike" spc="-1"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9110120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6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607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</a:tabLst>
              <a:defRPr/>
            </a:pPr>
            <a:endParaRPr lang="de-DE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</a:tabLst>
              <a:defRPr/>
            </a:pP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 </a:t>
            </a:r>
            <a:r>
              <a:rPr lang="de-DE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finally</a:t>
            </a: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de-DE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it</a:t>
            </a: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 </a:t>
            </a:r>
            <a:r>
              <a:rPr lang="de-DE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cannot</a:t>
            </a: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de-DE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give</a:t>
            </a: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an </a:t>
            </a:r>
            <a:r>
              <a:rPr lang="de-DE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clear</a:t>
            </a: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de-DE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idea</a:t>
            </a: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de-DE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when</a:t>
            </a: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de-DE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de-DE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extended</a:t>
            </a: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de-DE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library</a:t>
            </a: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will </a:t>
            </a:r>
            <a:r>
              <a:rPr lang="de-DE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</a:t>
            </a: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de-DE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implemented</a:t>
            </a: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in </a:t>
            </a:r>
            <a:r>
              <a:rPr lang="de-DE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de-DE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font</a:t>
            </a: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de-DE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as</a:t>
            </a: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de-DE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this</a:t>
            </a: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de-DE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depends</a:t>
            </a: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on a </a:t>
            </a:r>
            <a:r>
              <a:rPr lang="de-DE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lot</a:t>
            </a: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de-DE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de-DE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work</a:t>
            </a: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de-DE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as</a:t>
            </a: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all </a:t>
            </a:r>
            <a:r>
              <a:rPr lang="de-DE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additional </a:t>
            </a:r>
            <a:r>
              <a:rPr lang="de-DE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signs</a:t>
            </a: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de-DE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need</a:t>
            </a: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de-DE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de-DE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</a:t>
            </a: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de-DE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drawn</a:t>
            </a: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de-DE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which</a:t>
            </a: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will </a:t>
            </a:r>
            <a:r>
              <a:rPr lang="de-DE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take</a:t>
            </a: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de-DE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quite</a:t>
            </a: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de-DE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bit</a:t>
            </a: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de-DE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time. I </a:t>
            </a:r>
            <a:r>
              <a:rPr lang="de-DE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apologise</a:t>
            </a: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de-DE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that</a:t>
            </a: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 </a:t>
            </a:r>
            <a:r>
              <a:rPr lang="de-DE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cannot</a:t>
            </a: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de-DE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give</a:t>
            </a: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de-DE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more</a:t>
            </a: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de-DE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exact</a:t>
            </a: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de-DE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dates</a:t>
            </a: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de-DE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as</a:t>
            </a: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de-DE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we</a:t>
            </a: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de-DE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are</a:t>
            </a: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de-DE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dependent</a:t>
            </a: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on multiple </a:t>
            </a:r>
            <a:r>
              <a:rPr lang="de-DE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factors</a:t>
            </a: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but </a:t>
            </a:r>
            <a:r>
              <a:rPr lang="de-DE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Unicode 12.0 </a:t>
            </a:r>
            <a:r>
              <a:rPr lang="de-DE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font</a:t>
            </a: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de-DE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should</a:t>
            </a: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</a:t>
            </a:r>
            <a:r>
              <a:rPr lang="de-DE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hopefully</a:t>
            </a: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 </a:t>
            </a:r>
            <a:r>
              <a:rPr lang="de-DE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come</a:t>
            </a: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out </a:t>
            </a:r>
            <a:r>
              <a:rPr lang="de-DE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somewhere</a:t>
            </a: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de-DE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next</a:t>
            </a: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de-DE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year</a:t>
            </a: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de-DE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ideally</a:t>
            </a: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de-DE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part</a:t>
            </a: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de-DE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de-DE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windows</a:t>
            </a: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update. As Unicode 15.0 will </a:t>
            </a:r>
            <a:r>
              <a:rPr lang="de-DE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</a:t>
            </a: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de-DE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implemented</a:t>
            </a: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de-DE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over</a:t>
            </a: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de-DE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de-DE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next</a:t>
            </a: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de-DE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year</a:t>
            </a: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and Andrew </a:t>
            </a:r>
            <a:r>
              <a:rPr lang="de-DE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glass</a:t>
            </a: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de-DE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already</a:t>
            </a: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de-DE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has</a:t>
            </a: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de-DE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performed</a:t>
            </a: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de-DE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lot</a:t>
            </a: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de-DE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de-DE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work</a:t>
            </a: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on </a:t>
            </a:r>
            <a:r>
              <a:rPr lang="de-DE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15.0 </a:t>
            </a:r>
            <a:r>
              <a:rPr lang="de-DE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control</a:t>
            </a: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de-DE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characters</a:t>
            </a: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de-DE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this</a:t>
            </a: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de-DE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capability</a:t>
            </a: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will </a:t>
            </a:r>
            <a:r>
              <a:rPr lang="de-DE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</a:t>
            </a: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de-DE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available</a:t>
            </a: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de-DE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relatively</a:t>
            </a: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de-DE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soon</a:t>
            </a: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after </a:t>
            </a:r>
            <a:r>
              <a:rPr lang="de-DE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12.0 </a:t>
            </a:r>
            <a:r>
              <a:rPr lang="de-DE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version</a:t>
            </a: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(but </a:t>
            </a:r>
            <a:r>
              <a:rPr lang="de-DE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</a:t>
            </a: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de-DE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likely</a:t>
            </a: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2-3 </a:t>
            </a:r>
            <a:r>
              <a:rPr lang="de-DE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years</a:t>
            </a: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de-DE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de-DE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depending</a:t>
            </a: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on </a:t>
            </a:r>
            <a:r>
              <a:rPr lang="de-DE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implementation</a:t>
            </a: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). But </a:t>
            </a:r>
            <a:r>
              <a:rPr lang="de-DE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please</a:t>
            </a: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de-DE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</a:t>
            </a: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de-DE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asured</a:t>
            </a: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de-DE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that</a:t>
            </a: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de-DE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this</a:t>
            </a: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de-DE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</a:t>
            </a: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de-DE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case</a:t>
            </a: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de-DE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de-DE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when</a:t>
            </a: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not a </a:t>
            </a:r>
            <a:r>
              <a:rPr lang="de-DE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case</a:t>
            </a: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de-DE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de-DE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if</a:t>
            </a: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!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</a:tabLst>
              <a:defRPr/>
            </a:pPr>
            <a:endParaRPr lang="de-DE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</a:tabLst>
              <a:defRPr/>
            </a:pPr>
            <a:r>
              <a:rPr lang="de-DE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For</a:t>
            </a: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de-DE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those</a:t>
            </a: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de-DE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who</a:t>
            </a: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do not </a:t>
            </a:r>
            <a:r>
              <a:rPr lang="de-DE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use</a:t>
            </a: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de-DE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microsoft</a:t>
            </a: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de-DE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software</a:t>
            </a: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de-DE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it</a:t>
            </a: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de-DE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might</a:t>
            </a: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de-DE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take</a:t>
            </a: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de-DE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little</a:t>
            </a: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de-DE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bit</a:t>
            </a: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de-DE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longer</a:t>
            </a: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but </a:t>
            </a:r>
            <a:r>
              <a:rPr lang="de-DE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based</a:t>
            </a: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on </a:t>
            </a:r>
            <a:r>
              <a:rPr lang="de-DE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my</a:t>
            </a: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own </a:t>
            </a:r>
            <a:r>
              <a:rPr lang="de-DE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tests</a:t>
            </a: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de-DE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de-DE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font</a:t>
            </a: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de-DE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</a:t>
            </a: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de-DE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functional</a:t>
            </a: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on online </a:t>
            </a:r>
            <a:r>
              <a:rPr lang="de-DE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browsers</a:t>
            </a: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so </a:t>
            </a:r>
            <a:r>
              <a:rPr lang="de-DE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it</a:t>
            </a: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de-DE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can</a:t>
            </a: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de-DE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already</a:t>
            </a: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de-DE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</a:t>
            </a: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de-DE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used</a:t>
            </a: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>
              <a:lnSpc>
                <a:spcPct val="100000"/>
              </a:lnSpc>
              <a:tabLst>
                <a:tab pos="0" algn="l"/>
              </a:tabLst>
            </a:pPr>
            <a:endParaRPr lang="fr-FR" sz="2000" b="0" strike="noStrike" spc="-1" dirty="0">
              <a:latin typeface="Calibri"/>
            </a:endParaRPr>
          </a:p>
        </p:txBody>
      </p:sp>
      <p:sp>
        <p:nvSpPr>
          <p:cNvPr id="608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72BAECDB-E669-4D7D-9810-D6ADD36DC3E1}" type="slidenum">
              <a:rPr lang="en-US" sz="1200" b="0" strike="noStrike" spc="-1">
                <a:latin typeface="Calibri"/>
              </a:rPr>
              <a:t>27</a:t>
            </a:fld>
            <a:endParaRPr lang="fr-FR" sz="1200" b="0" strike="noStrike" spc="-1"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78800461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6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607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</a:tabLst>
              <a:defRPr/>
            </a:pPr>
            <a:endParaRPr lang="de-DE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</a:tabLst>
              <a:defRPr/>
            </a:pPr>
            <a:endParaRPr lang="de-DE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tabLst>
                <a:tab pos="0" algn="l"/>
              </a:tabLst>
            </a:pPr>
            <a:endParaRPr lang="fr-FR" sz="2000" b="0" strike="noStrike" spc="-1" dirty="0">
              <a:latin typeface="Calibri"/>
            </a:endParaRPr>
          </a:p>
        </p:txBody>
      </p:sp>
      <p:sp>
        <p:nvSpPr>
          <p:cNvPr id="608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72BAECDB-E669-4D7D-9810-D6ADD36DC3E1}" type="slidenum">
              <a:rPr lang="en-US" sz="1200" b="0" strike="noStrike" spc="-1">
                <a:latin typeface="Calibri"/>
              </a:rPr>
              <a:t>28</a:t>
            </a:fld>
            <a:endParaRPr lang="fr-FR" sz="1200" b="0" strike="noStrike" spc="-1"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095107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5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496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216000" indent="-216000">
              <a:lnSpc>
                <a:spcPct val="100000"/>
              </a:lnSpc>
            </a:pPr>
            <a:endParaRPr lang="fr-FR" sz="2000" b="0" strike="noStrike" spc="-1" dirty="0">
              <a:latin typeface="Calibri"/>
            </a:endParaRPr>
          </a:p>
        </p:txBody>
      </p:sp>
      <p:sp>
        <p:nvSpPr>
          <p:cNvPr id="497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BD4B85CD-AB94-4415-B3B9-364C9617C0AA}" type="slidenum">
              <a:rPr lang="en-US" sz="1200" b="0" strike="noStrike" spc="-1">
                <a:latin typeface="Calibri"/>
              </a:rPr>
              <a:t>3</a:t>
            </a:fld>
            <a:endParaRPr lang="fr-FR" sz="1200" b="0" strike="noStrike" spc="-1"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656463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17488" y="812800"/>
            <a:ext cx="7124700" cy="40084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The </a:t>
            </a:r>
            <a:r>
              <a:rPr lang="de-DE" dirty="0" err="1"/>
              <a:t>recent</a:t>
            </a:r>
            <a:r>
              <a:rPr lang="de-DE" dirty="0"/>
              <a:t> </a:t>
            </a:r>
            <a:r>
              <a:rPr lang="de-DE" dirty="0" err="1"/>
              <a:t>developments</a:t>
            </a:r>
            <a:r>
              <a:rPr lang="de-DE" dirty="0"/>
              <a:t> </a:t>
            </a:r>
            <a:r>
              <a:rPr lang="de-DE" dirty="0" err="1"/>
              <a:t>within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project</a:t>
            </a:r>
            <a:r>
              <a:rPr lang="de-DE" dirty="0"/>
              <a:t> </a:t>
            </a:r>
            <a:r>
              <a:rPr lang="de-DE" dirty="0" err="1"/>
              <a:t>aim</a:t>
            </a:r>
            <a:r>
              <a:rPr lang="de-DE" dirty="0"/>
              <a:t> at </a:t>
            </a:r>
            <a:r>
              <a:rPr lang="de-DE" dirty="0" err="1"/>
              <a:t>expanding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TSL xxx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algn="r"/>
            <a:fld id="{E3008738-659E-4DBF-A16F-0FE0F98BE791}" type="slidenum">
              <a:rPr lang="fr-FR" sz="1400" b="0" strike="noStrike" spc="-1" smtClean="0">
                <a:latin typeface="Calibri"/>
              </a:rPr>
              <a:t>4</a:t>
            </a:fld>
            <a:endParaRPr lang="fr-FR" sz="1400" b="0" strike="noStrike" spc="-1"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600317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6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607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</a:tabLst>
              <a:defRPr/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initial proposal for Hieroglyphs in the Unicode standard was written in 1997 by Michael Everson, as a start, after which the </a:t>
            </a: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proposel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went to a long period of revision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</a:tabLst>
              <a:defRPr/>
            </a:pPr>
            <a:endParaRPr lang="de-DE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</a:tabLst>
              <a:defRPr/>
            </a:pPr>
            <a:endParaRPr lang="de-DE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tabLst>
                <a:tab pos="0" algn="l"/>
              </a:tabLst>
            </a:pPr>
            <a:endParaRPr lang="fr-FR" sz="2000" b="0" strike="noStrike" spc="-1" dirty="0">
              <a:latin typeface="Calibri"/>
            </a:endParaRPr>
          </a:p>
        </p:txBody>
      </p:sp>
      <p:sp>
        <p:nvSpPr>
          <p:cNvPr id="608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72BAECDB-E669-4D7D-9810-D6ADD36DC3E1}" type="slidenum">
              <a:rPr lang="en-US" sz="1200" b="0" strike="noStrike" spc="-1">
                <a:latin typeface="Calibri"/>
              </a:rPr>
              <a:t>5</a:t>
            </a:fld>
            <a:endParaRPr lang="fr-FR" sz="1200" b="0" strike="noStrike" spc="-1">
              <a:latin typeface="Calibri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6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607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</a:tabLst>
              <a:defRPr/>
            </a:pPr>
            <a:r>
              <a:rPr lang="de-DE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It</a:t>
            </a: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de-DE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took</a:t>
            </a: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de-DE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while</a:t>
            </a: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de-DE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until</a:t>
            </a: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de-DE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set</a:t>
            </a: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de-DE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de-DE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signs</a:t>
            </a: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was </a:t>
            </a:r>
            <a:r>
              <a:rPr lang="de-DE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made</a:t>
            </a: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de-DE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primarily</a:t>
            </a: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de-DE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based</a:t>
            </a: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on </a:t>
            </a:r>
            <a:r>
              <a:rPr lang="de-DE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de-DE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list</a:t>
            </a: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de-DE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Gardiner, and additional </a:t>
            </a:r>
            <a:r>
              <a:rPr lang="de-DE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supplements</a:t>
            </a: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de-DE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Gardiner.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</a:tabLst>
              <a:defRPr/>
            </a:pPr>
            <a:endParaRPr lang="de-DE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tabLst>
                <a:tab pos="0" algn="l"/>
              </a:tabLst>
            </a:pPr>
            <a:endParaRPr lang="fr-FR" sz="2000" b="0" strike="noStrike" spc="-1" dirty="0">
              <a:latin typeface="Calibri"/>
            </a:endParaRPr>
          </a:p>
        </p:txBody>
      </p:sp>
      <p:sp>
        <p:nvSpPr>
          <p:cNvPr id="608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72BAECDB-E669-4D7D-9810-D6ADD36DC3E1}" type="slidenum">
              <a:rPr lang="en-US" sz="1200" b="0" strike="noStrike" spc="-1">
                <a:latin typeface="Calibri"/>
              </a:rPr>
              <a:t>6</a:t>
            </a:fld>
            <a:endParaRPr lang="fr-FR" sz="1200" b="0" strike="noStrike" spc="-1"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3248213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6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607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</a:tabLst>
              <a:defRPr/>
            </a:pPr>
            <a:r>
              <a:rPr lang="de-DE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Finally</a:t>
            </a: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in 2015, </a:t>
            </a:r>
            <a:r>
              <a:rPr lang="de-DE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de-DE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start</a:t>
            </a: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de-DE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de-DE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de-DE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current</a:t>
            </a: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de-DE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work</a:t>
            </a: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de-DE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began</a:t>
            </a: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de-DE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with</a:t>
            </a: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de-DE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de-DE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proposal</a:t>
            </a: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de-DE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de-DE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extent</a:t>
            </a: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de-DE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de-DE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existing</a:t>
            </a: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de-DE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repetoire</a:t>
            </a: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>
              <a:lnSpc>
                <a:spcPct val="100000"/>
              </a:lnSpc>
              <a:tabLst>
                <a:tab pos="0" algn="l"/>
              </a:tabLst>
            </a:pPr>
            <a:endParaRPr lang="fr-FR" sz="2000" b="0" strike="noStrike" spc="-1" dirty="0">
              <a:latin typeface="Calibri"/>
            </a:endParaRPr>
          </a:p>
        </p:txBody>
      </p:sp>
      <p:sp>
        <p:nvSpPr>
          <p:cNvPr id="608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72BAECDB-E669-4D7D-9810-D6ADD36DC3E1}" type="slidenum">
              <a:rPr lang="en-US" sz="1200" b="0" strike="noStrike" spc="-1">
                <a:latin typeface="Calibri"/>
              </a:rPr>
              <a:t>7</a:t>
            </a:fld>
            <a:endParaRPr lang="fr-FR" sz="1200" b="0" strike="noStrike" spc="-1"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7352635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6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607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</a:tabLst>
              <a:defRPr/>
            </a:pP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As </a:t>
            </a:r>
            <a:r>
              <a:rPr lang="de-DE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de-DE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current</a:t>
            </a: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de-DE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work</a:t>
            </a: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de-DE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has</a:t>
            </a: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de-DE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already</a:t>
            </a: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de-DE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been</a:t>
            </a: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in </a:t>
            </a:r>
            <a:r>
              <a:rPr lang="de-DE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de-DE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works</a:t>
            </a: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de-DE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for</a:t>
            </a: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de-DE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quite</a:t>
            </a: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de-DE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some</a:t>
            </a: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time, I </a:t>
            </a:r>
            <a:r>
              <a:rPr lang="de-DE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would</a:t>
            </a: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like </a:t>
            </a:r>
            <a:r>
              <a:rPr lang="de-DE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de-DE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mention</a:t>
            </a: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de-DE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de-DE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current</a:t>
            </a: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de-DE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group</a:t>
            </a: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de-DE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de-DE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people</a:t>
            </a: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de-DE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working</a:t>
            </a: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on </a:t>
            </a:r>
            <a:r>
              <a:rPr lang="de-DE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de-DE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hieroglyphic</a:t>
            </a: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de-DE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extention</a:t>
            </a: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>
              <a:lnSpc>
                <a:spcPct val="100000"/>
              </a:lnSpc>
              <a:tabLst>
                <a:tab pos="0" algn="l"/>
              </a:tabLst>
            </a:pPr>
            <a:endParaRPr lang="fr-FR" sz="2000" b="0" strike="noStrike" spc="-1" dirty="0">
              <a:latin typeface="Calibri"/>
            </a:endParaRPr>
          </a:p>
        </p:txBody>
      </p:sp>
      <p:sp>
        <p:nvSpPr>
          <p:cNvPr id="608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72BAECDB-E669-4D7D-9810-D6ADD36DC3E1}" type="slidenum">
              <a:rPr lang="en-US" sz="1200" b="0" strike="noStrike" spc="-1">
                <a:latin typeface="Calibri"/>
              </a:rPr>
              <a:t>8</a:t>
            </a:fld>
            <a:endParaRPr lang="fr-FR" sz="1200" b="0" strike="noStrike" spc="-1"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7559238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6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607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</a:tabLst>
              <a:defRPr/>
            </a:pP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So, </a:t>
            </a:r>
            <a:r>
              <a:rPr lang="de-DE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as</a:t>
            </a: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de-DE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de-DE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process</a:t>
            </a: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de-DE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started</a:t>
            </a: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7 </a:t>
            </a:r>
            <a:r>
              <a:rPr lang="de-DE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years</a:t>
            </a: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de-DE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ago</a:t>
            </a: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de-DE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what</a:t>
            </a: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de-DE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has</a:t>
            </a: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de-DE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happened</a:t>
            </a: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so </a:t>
            </a:r>
            <a:r>
              <a:rPr lang="de-DE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far</a:t>
            </a: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</a:t>
            </a:r>
            <a:r>
              <a:rPr lang="de-DE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taking</a:t>
            </a: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in </a:t>
            </a:r>
            <a:r>
              <a:rPr lang="de-DE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mind</a:t>
            </a: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de-DE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de-DE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first</a:t>
            </a: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de-DE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batch</a:t>
            </a: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de-DE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took</a:t>
            </a: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de-DE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quite</a:t>
            </a: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de-DE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while</a:t>
            </a: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de-DE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as</a:t>
            </a: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de-DE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well</a:t>
            </a: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</a:tabLst>
              <a:defRPr/>
            </a:pPr>
            <a:endParaRPr lang="de-DE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</a:tabLst>
              <a:defRPr/>
            </a:pP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 </a:t>
            </a:r>
            <a:r>
              <a:rPr lang="de-DE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first</a:t>
            </a: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in 2019, 9 </a:t>
            </a:r>
            <a:r>
              <a:rPr lang="de-DE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control</a:t>
            </a: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de-DE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characters</a:t>
            </a: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de-DE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were</a:t>
            </a: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de-DE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accepted</a:t>
            </a: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in Unicode </a:t>
            </a:r>
            <a:r>
              <a:rPr lang="de-DE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deal </a:t>
            </a:r>
            <a:r>
              <a:rPr lang="de-DE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with</a:t>
            </a: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de-DE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de-DE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issue</a:t>
            </a: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de-DE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de-DE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de-DE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two</a:t>
            </a: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de-DE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dimentional</a:t>
            </a: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de-DE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nature</a:t>
            </a: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de-DE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de-DE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de-DE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Hieroglyphic</a:t>
            </a: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de-DE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script</a:t>
            </a: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</a:tabLst>
              <a:defRPr/>
            </a:pPr>
            <a:endParaRPr lang="de-DE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tabLst>
                <a:tab pos="0" algn="l"/>
              </a:tabLst>
            </a:pPr>
            <a:endParaRPr lang="fr-FR" sz="2000" b="0" strike="noStrike" spc="-1" dirty="0">
              <a:latin typeface="Calibri"/>
            </a:endParaRPr>
          </a:p>
        </p:txBody>
      </p:sp>
      <p:sp>
        <p:nvSpPr>
          <p:cNvPr id="608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72BAECDB-E669-4D7D-9810-D6ADD36DC3E1}" type="slidenum">
              <a:rPr lang="en-US" sz="1200" b="0" strike="noStrike" spc="-1">
                <a:latin typeface="Calibri"/>
              </a:rPr>
              <a:t>9</a:t>
            </a:fld>
            <a:endParaRPr lang="fr-FR" sz="1200" b="0" strike="noStrike" spc="-1"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607852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831960" y="1709640"/>
            <a:ext cx="10515240" cy="2852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831960" y="4589640"/>
            <a:ext cx="10515240" cy="7153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831960" y="5373360"/>
            <a:ext cx="10515240" cy="7153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831960" y="1709640"/>
            <a:ext cx="10515240" cy="2852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831960" y="4589640"/>
            <a:ext cx="5131080" cy="7153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6220080" y="4589640"/>
            <a:ext cx="5131080" cy="7153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831960" y="5373360"/>
            <a:ext cx="5131080" cy="7153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6220080" y="5373360"/>
            <a:ext cx="5131080" cy="7153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831960" y="1709640"/>
            <a:ext cx="10515240" cy="2852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831960" y="4589640"/>
            <a:ext cx="3385800" cy="7153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4387320" y="4589640"/>
            <a:ext cx="3385800" cy="7153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7943040" y="4589640"/>
            <a:ext cx="3385800" cy="7153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831960" y="5373360"/>
            <a:ext cx="3385800" cy="7153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4387320" y="5373360"/>
            <a:ext cx="3385800" cy="7153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7943040" y="5373360"/>
            <a:ext cx="3385800" cy="7153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831960" y="1709640"/>
            <a:ext cx="10515240" cy="2852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subTitle"/>
          </p:nvPr>
        </p:nvSpPr>
        <p:spPr>
          <a:xfrm>
            <a:off x="831960" y="4589640"/>
            <a:ext cx="10515240" cy="14997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fr-FR" sz="3200" b="0" strike="noStrike" spc="-1">
              <a:latin typeface="Calibri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831960" y="1709640"/>
            <a:ext cx="10515240" cy="2852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831960" y="4589640"/>
            <a:ext cx="10515240" cy="1499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831960" y="1709640"/>
            <a:ext cx="10515240" cy="2852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831960" y="4589640"/>
            <a:ext cx="5131080" cy="1499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 type="body"/>
          </p:nvPr>
        </p:nvSpPr>
        <p:spPr>
          <a:xfrm>
            <a:off x="6220080" y="4589640"/>
            <a:ext cx="5131080" cy="1499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831960" y="1709640"/>
            <a:ext cx="10515240" cy="2852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subTitle"/>
          </p:nvPr>
        </p:nvSpPr>
        <p:spPr>
          <a:xfrm>
            <a:off x="831960" y="1709640"/>
            <a:ext cx="10515240" cy="13222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fr-FR" sz="3200" b="0" strike="noStrike" spc="-1">
              <a:latin typeface="Calibri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831960" y="1709640"/>
            <a:ext cx="10515240" cy="2852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831960" y="4589640"/>
            <a:ext cx="5131080" cy="7153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6220080" y="4589640"/>
            <a:ext cx="5131080" cy="1499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831960" y="5373360"/>
            <a:ext cx="5131080" cy="7153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831960" y="1709640"/>
            <a:ext cx="10515240" cy="2852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831960" y="4589640"/>
            <a:ext cx="10515240" cy="14997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fr-FR" sz="3200" b="0" strike="noStrike" spc="-1">
              <a:latin typeface="Calibri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831960" y="1709640"/>
            <a:ext cx="10515240" cy="2852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831960" y="4589640"/>
            <a:ext cx="5131080" cy="1499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6220080" y="4589640"/>
            <a:ext cx="5131080" cy="7153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 type="body"/>
          </p:nvPr>
        </p:nvSpPr>
        <p:spPr>
          <a:xfrm>
            <a:off x="6220080" y="5373360"/>
            <a:ext cx="5131080" cy="7153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831960" y="1709640"/>
            <a:ext cx="10515240" cy="2852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831960" y="4589640"/>
            <a:ext cx="5131080" cy="7153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6220080" y="4589640"/>
            <a:ext cx="5131080" cy="7153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 type="body"/>
          </p:nvPr>
        </p:nvSpPr>
        <p:spPr>
          <a:xfrm>
            <a:off x="831960" y="5373360"/>
            <a:ext cx="10515240" cy="7153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831960" y="1709640"/>
            <a:ext cx="10515240" cy="2852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831960" y="4589640"/>
            <a:ext cx="10515240" cy="7153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831960" y="5373360"/>
            <a:ext cx="10515240" cy="7153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831960" y="1709640"/>
            <a:ext cx="10515240" cy="2852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 type="body"/>
          </p:nvPr>
        </p:nvSpPr>
        <p:spPr>
          <a:xfrm>
            <a:off x="831960" y="4589640"/>
            <a:ext cx="5131080" cy="7153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 type="body"/>
          </p:nvPr>
        </p:nvSpPr>
        <p:spPr>
          <a:xfrm>
            <a:off x="6220080" y="4589640"/>
            <a:ext cx="5131080" cy="7153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 type="body"/>
          </p:nvPr>
        </p:nvSpPr>
        <p:spPr>
          <a:xfrm>
            <a:off x="831960" y="5373360"/>
            <a:ext cx="5131080" cy="7153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4" name="PlaceHolder 5"/>
          <p:cNvSpPr>
            <a:spLocks noGrp="1"/>
          </p:cNvSpPr>
          <p:nvPr>
            <p:ph type="body"/>
          </p:nvPr>
        </p:nvSpPr>
        <p:spPr>
          <a:xfrm>
            <a:off x="6220080" y="5373360"/>
            <a:ext cx="5131080" cy="7153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831960" y="1709640"/>
            <a:ext cx="10515240" cy="2852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831960" y="4589640"/>
            <a:ext cx="3385800" cy="7153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 type="body"/>
          </p:nvPr>
        </p:nvSpPr>
        <p:spPr>
          <a:xfrm>
            <a:off x="4387320" y="4589640"/>
            <a:ext cx="3385800" cy="7153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 type="body"/>
          </p:nvPr>
        </p:nvSpPr>
        <p:spPr>
          <a:xfrm>
            <a:off x="7943040" y="4589640"/>
            <a:ext cx="3385800" cy="7153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9" name="PlaceHolder 5"/>
          <p:cNvSpPr>
            <a:spLocks noGrp="1"/>
          </p:cNvSpPr>
          <p:nvPr>
            <p:ph type="body"/>
          </p:nvPr>
        </p:nvSpPr>
        <p:spPr>
          <a:xfrm>
            <a:off x="831960" y="5373360"/>
            <a:ext cx="3385800" cy="7153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0" name="PlaceHolder 6"/>
          <p:cNvSpPr>
            <a:spLocks noGrp="1"/>
          </p:cNvSpPr>
          <p:nvPr>
            <p:ph type="body"/>
          </p:nvPr>
        </p:nvSpPr>
        <p:spPr>
          <a:xfrm>
            <a:off x="4387320" y="5373360"/>
            <a:ext cx="3385800" cy="7153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1" name="PlaceHolder 7"/>
          <p:cNvSpPr>
            <a:spLocks noGrp="1"/>
          </p:cNvSpPr>
          <p:nvPr>
            <p:ph type="body"/>
          </p:nvPr>
        </p:nvSpPr>
        <p:spPr>
          <a:xfrm>
            <a:off x="7943040" y="5373360"/>
            <a:ext cx="3385800" cy="7153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9E80A1-0F90-4A45-AC59-4C0AC7D5F6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5A514B-32B1-43BB-BF58-1E83729095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87F993-F310-444D-86C7-88B3D5AA9E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F5EDE-CA45-4C79-A8B0-D7C354E5DC37}" type="datetimeFigureOut">
              <a:rPr lang="en-NL" smtClean="0"/>
              <a:t>21/10/2022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0D2F01-B89F-4ACE-A232-EB7A202B92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71F53F-50C6-4B06-88F7-C9B641D183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F1BD5-4730-4842-927D-0969FAD2CF38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6898337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831960" y="1709640"/>
            <a:ext cx="10515240" cy="2852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831960" y="4589640"/>
            <a:ext cx="10515240" cy="1499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831960" y="1709640"/>
            <a:ext cx="10515240" cy="2852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831960" y="4589640"/>
            <a:ext cx="5131080" cy="1499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6220080" y="4589640"/>
            <a:ext cx="5131080" cy="1499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831960" y="1709640"/>
            <a:ext cx="10515240" cy="2852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831960" y="1709640"/>
            <a:ext cx="10515240" cy="13222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fr-FR" sz="3200" b="0" strike="noStrike" spc="-1">
              <a:latin typeface="Calibri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831960" y="1709640"/>
            <a:ext cx="10515240" cy="2852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831960" y="4589640"/>
            <a:ext cx="5131080" cy="7153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6220080" y="4589640"/>
            <a:ext cx="5131080" cy="1499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831960" y="5373360"/>
            <a:ext cx="5131080" cy="7153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831960" y="1709640"/>
            <a:ext cx="10515240" cy="2852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831960" y="4589640"/>
            <a:ext cx="5131080" cy="1499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6220080" y="4589640"/>
            <a:ext cx="5131080" cy="7153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6220080" y="5373360"/>
            <a:ext cx="5131080" cy="7153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831960" y="1709640"/>
            <a:ext cx="10515240" cy="2852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831960" y="4589640"/>
            <a:ext cx="5131080" cy="7153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6220080" y="4589640"/>
            <a:ext cx="5131080" cy="7153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831960" y="5373360"/>
            <a:ext cx="10515240" cy="7153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anchor="b">
            <a:noAutofit/>
          </a:bodyPr>
          <a:lstStyle/>
          <a:p>
            <a:pPr algn="ctr">
              <a:lnSpc>
                <a:spcPct val="90000"/>
              </a:lnSpc>
            </a:pPr>
            <a:r>
              <a:rPr lang="fr-FR" sz="6000" b="0" strike="noStrike" spc="-1">
                <a:solidFill>
                  <a:srgbClr val="000000"/>
                </a:solidFill>
                <a:latin typeface="Calibri Light"/>
              </a:rPr>
              <a:t>Modifiez le style du titre</a:t>
            </a:r>
            <a:endParaRPr lang="fr-FR" sz="6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</a:pPr>
            <a:fld id="{6B18378F-3E12-4016-994E-B6E3ABFC7EE5}" type="datetime">
              <a:rPr lang="fr-FR" sz="1200" b="0" strike="noStrike" spc="-1">
                <a:solidFill>
                  <a:srgbClr val="8B8B8B"/>
                </a:solidFill>
                <a:latin typeface="Calibri"/>
              </a:rPr>
              <a:t>21/10/2022</a:t>
            </a:fld>
            <a:endParaRPr lang="fr-FR" sz="1200" b="0" strike="noStrike" spc="-1">
              <a:latin typeface="Calibri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endParaRPr lang="fr-FR" sz="2400" b="0" strike="noStrike" spc="-1">
              <a:latin typeface="Calibri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r">
              <a:lnSpc>
                <a:spcPct val="100000"/>
              </a:lnSpc>
            </a:pPr>
            <a:fld id="{5269A03F-73A4-4483-B3CE-C537A61D35F3}" type="slidenum">
              <a:rPr lang="fr-FR" sz="1200" b="0" strike="noStrike" spc="-1">
                <a:solidFill>
                  <a:srgbClr val="8B8B8B"/>
                </a:solidFill>
                <a:latin typeface="Calibri"/>
              </a:rPr>
              <a:t>‹#›</a:t>
            </a:fld>
            <a:endParaRPr lang="fr-FR" sz="1200" b="0" strike="noStrike" spc="-1">
              <a:latin typeface="Calibri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800" b="0" strike="noStrike" spc="-1">
                <a:solidFill>
                  <a:srgbClr val="000000"/>
                </a:solidFill>
                <a:latin typeface="Calibri"/>
              </a:rPr>
              <a:t>Cliquez pour éditer le format du plan de texte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2000" b="0" strike="noStrike" spc="-1">
                <a:solidFill>
                  <a:srgbClr val="000000"/>
                </a:solidFill>
                <a:latin typeface="Calibri"/>
              </a:rPr>
              <a:t>Second niveau de plan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solidFill>
                  <a:srgbClr val="000000"/>
                </a:solidFill>
                <a:latin typeface="Calibri"/>
              </a:rPr>
              <a:t>Troisième niveau de plan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1800" b="0" strike="noStrike" spc="-1">
                <a:solidFill>
                  <a:srgbClr val="000000"/>
                </a:solidFill>
                <a:latin typeface="Calibri"/>
              </a:rPr>
              <a:t>Quatrième niveau de plan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solidFill>
                  <a:srgbClr val="000000"/>
                </a:solidFill>
                <a:latin typeface="Calibri"/>
              </a:rPr>
              <a:t>Cinquième niveau de plan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solidFill>
                  <a:srgbClr val="000000"/>
                </a:solidFill>
                <a:latin typeface="Calibri"/>
              </a:rPr>
              <a:t>Sixième niveau de plan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solidFill>
                  <a:srgbClr val="000000"/>
                </a:solidFill>
                <a:latin typeface="Calibri"/>
              </a:rPr>
              <a:t>Septième niveau de plan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>
              <a:lnSpc>
                <a:spcPct val="90000"/>
              </a:lnSpc>
            </a:pPr>
            <a:r>
              <a:rPr lang="fr-FR" sz="4400" b="0" strike="noStrike" spc="-1">
                <a:solidFill>
                  <a:srgbClr val="000000"/>
                </a:solidFill>
                <a:latin typeface="Calibri Light"/>
              </a:rPr>
              <a:t>Modifiez le style du titre</a:t>
            </a:r>
            <a:endParaRPr lang="fr-FR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>
            <a:noAutofit/>
          </a:bodyPr>
          <a:lstStyle/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fr-FR" sz="2800" b="0" strike="noStrike" spc="-1">
                <a:solidFill>
                  <a:srgbClr val="000000"/>
                </a:solidFill>
                <a:latin typeface="Calibri"/>
              </a:rPr>
              <a:t>Cliquez pour modifier les styles du texte du masque</a:t>
            </a:r>
          </a:p>
          <a:p>
            <a:pPr marL="685800" lvl="1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fr-FR" sz="2400" b="0" strike="noStrike" spc="-1">
                <a:solidFill>
                  <a:srgbClr val="000000"/>
                </a:solidFill>
                <a:latin typeface="Calibri"/>
              </a:rPr>
              <a:t>Deuxième niveau</a:t>
            </a:r>
          </a:p>
          <a:p>
            <a:pPr marL="1143000" lvl="2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fr-FR" sz="2000" b="0" strike="noStrike" spc="-1">
                <a:solidFill>
                  <a:srgbClr val="000000"/>
                </a:solidFill>
                <a:latin typeface="Calibri"/>
              </a:rPr>
              <a:t>Troisième niveau</a:t>
            </a:r>
          </a:p>
          <a:p>
            <a:pPr marL="1600200" lvl="3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fr-FR" sz="1800" b="0" strike="noStrike" spc="-1">
                <a:solidFill>
                  <a:srgbClr val="000000"/>
                </a:solidFill>
                <a:latin typeface="Calibri"/>
              </a:rPr>
              <a:t>Quatrième niveau</a:t>
            </a:r>
          </a:p>
          <a:p>
            <a:pPr marL="2057400" lvl="4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fr-FR" sz="1800" b="0" strike="noStrike" spc="-1">
                <a:solidFill>
                  <a:srgbClr val="000000"/>
                </a:solidFill>
                <a:latin typeface="Calibri"/>
              </a:rPr>
              <a:t>Cinquième niveau</a:t>
            </a:r>
          </a:p>
        </p:txBody>
      </p:sp>
      <p:sp>
        <p:nvSpPr>
          <p:cNvPr id="43" name="PlaceHolder 3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</a:pPr>
            <a:fld id="{846765B5-1E3C-41C7-B857-3D8049DC6E25}" type="datetime">
              <a:rPr lang="fr-FR" sz="1200" b="0" strike="noStrike" spc="-1">
                <a:solidFill>
                  <a:srgbClr val="8B8B8B"/>
                </a:solidFill>
                <a:latin typeface="Calibri"/>
              </a:rPr>
              <a:t>21/10/2022</a:t>
            </a:fld>
            <a:endParaRPr lang="fr-FR" sz="1200" b="0" strike="noStrike" spc="-1">
              <a:latin typeface="Calibri"/>
            </a:endParaRPr>
          </a:p>
        </p:txBody>
      </p:sp>
      <p:sp>
        <p:nvSpPr>
          <p:cNvPr id="44" name="PlaceHolder 4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endParaRPr lang="fr-FR" sz="2400" b="0" strike="noStrike" spc="-1">
              <a:latin typeface="Calibri"/>
            </a:endParaRPr>
          </a:p>
        </p:txBody>
      </p:sp>
      <p:sp>
        <p:nvSpPr>
          <p:cNvPr id="45" name="PlaceHolder 5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r">
              <a:lnSpc>
                <a:spcPct val="100000"/>
              </a:lnSpc>
            </a:pPr>
            <a:fld id="{16027843-CDCC-48A4-BBB4-3ABB9B98A74B}" type="slidenum">
              <a:rPr lang="fr-FR" sz="1200" b="0" strike="noStrike" spc="-1">
                <a:solidFill>
                  <a:srgbClr val="8B8B8B"/>
                </a:solidFill>
                <a:latin typeface="Calibri"/>
              </a:rPr>
              <a:t>‹#›</a:t>
            </a:fld>
            <a:endParaRPr lang="fr-FR" sz="1200" b="0" strike="noStrike" spc="-1">
              <a:latin typeface="Calibri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87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5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5.png"/><Relationship Id="rId7" Type="http://schemas.openxmlformats.org/officeDocument/2006/relationships/image" Target="../media/image1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5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5.xml"/><Relationship Id="rId4" Type="http://schemas.openxmlformats.org/officeDocument/2006/relationships/hyperlink" Target="https://www.unicode.org/L2/L2021/21248-egyptian-controls.pdf" TargetMode="Externa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emf"/><Relationship Id="rId3" Type="http://schemas.openxmlformats.org/officeDocument/2006/relationships/image" Target="../media/image5.png"/><Relationship Id="rId7" Type="http://schemas.openxmlformats.org/officeDocument/2006/relationships/image" Target="../media/image18.e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5.xml"/><Relationship Id="rId6" Type="http://schemas.openxmlformats.org/officeDocument/2006/relationships/image" Target="../media/image17.emf"/><Relationship Id="rId5" Type="http://schemas.openxmlformats.org/officeDocument/2006/relationships/image" Target="../media/image16.emf"/><Relationship Id="rId4" Type="http://schemas.openxmlformats.org/officeDocument/2006/relationships/image" Target="../media/image15.emf"/><Relationship Id="rId9" Type="http://schemas.openxmlformats.org/officeDocument/2006/relationships/image" Target="../media/image20.e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emf"/><Relationship Id="rId3" Type="http://schemas.openxmlformats.org/officeDocument/2006/relationships/image" Target="../media/image5.png"/><Relationship Id="rId7" Type="http://schemas.openxmlformats.org/officeDocument/2006/relationships/image" Target="../media/image24.e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5.xml"/><Relationship Id="rId6" Type="http://schemas.openxmlformats.org/officeDocument/2006/relationships/image" Target="../media/image23.emf"/><Relationship Id="rId5" Type="http://schemas.openxmlformats.org/officeDocument/2006/relationships/image" Target="../media/image22.emf"/><Relationship Id="rId4" Type="http://schemas.openxmlformats.org/officeDocument/2006/relationships/image" Target="../media/image21.e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28.e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5.xml"/><Relationship Id="rId6" Type="http://schemas.openxmlformats.org/officeDocument/2006/relationships/image" Target="../media/image27.emf"/><Relationship Id="rId5" Type="http://schemas.openxmlformats.org/officeDocument/2006/relationships/image" Target="../media/image26.emf"/><Relationship Id="rId4" Type="http://schemas.openxmlformats.org/officeDocument/2006/relationships/hyperlink" Target="https://www.unicode.org/L2/L2022/22012r-hieroglyph-rotations.pdf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5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5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5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5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5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5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5.xml"/><Relationship Id="rId4" Type="http://schemas.openxmlformats.org/officeDocument/2006/relationships/hyperlink" Target="http://www.unicode.org/L2/L1997/97266-n1636.pdf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5.xml"/><Relationship Id="rId4" Type="http://schemas.openxmlformats.org/officeDocument/2006/relationships/hyperlink" Target="http://www.unicode.org/L2/L2015/15240-ptolemaic-hieroglyphs.pdf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5.xml"/><Relationship Id="rId4" Type="http://schemas.openxmlformats.org/officeDocument/2006/relationships/hyperlink" Target="https://www.unicode.org/L2/L2017/17112r-quadrat-encoding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TextShape 1"/>
          <p:cNvSpPr txBox="1"/>
          <p:nvPr/>
        </p:nvSpPr>
        <p:spPr>
          <a:xfrm>
            <a:off x="1120528" y="1215000"/>
            <a:ext cx="9950344" cy="2387160"/>
          </a:xfrm>
          <a:prstGeom prst="rect">
            <a:avLst/>
          </a:prstGeom>
          <a:noFill/>
          <a:ln>
            <a:noFill/>
          </a:ln>
        </p:spPr>
        <p:txBody>
          <a:bodyPr anchor="b">
            <a:normAutofit fontScale="70000" lnSpcReduction="20000"/>
          </a:bodyPr>
          <a:lstStyle/>
          <a:p>
            <a:pPr algn="ctr">
              <a:lnSpc>
                <a:spcPct val="90000"/>
              </a:lnSpc>
            </a:pPr>
            <a:r>
              <a:rPr lang="en-US" sz="6000" b="0" strike="noStrike" spc="-1" dirty="0" err="1">
                <a:solidFill>
                  <a:srgbClr val="000000"/>
                </a:solidFill>
                <a:latin typeface="Calibri Light"/>
              </a:rPr>
              <a:t>Nieuwste</a:t>
            </a:r>
            <a:r>
              <a:rPr lang="en-US" sz="6000" b="0" strike="noStrike" spc="-1" dirty="0">
                <a:solidFill>
                  <a:srgbClr val="000000"/>
                </a:solidFill>
                <a:latin typeface="Calibri Light"/>
              </a:rPr>
              <a:t> </a:t>
            </a:r>
            <a:r>
              <a:rPr lang="en-US" sz="6000" b="0" strike="noStrike" spc="-1" dirty="0" err="1">
                <a:solidFill>
                  <a:srgbClr val="000000"/>
                </a:solidFill>
                <a:latin typeface="Calibri Light"/>
              </a:rPr>
              <a:t>ontwikkelingen</a:t>
            </a:r>
            <a:r>
              <a:rPr lang="en-US" sz="6000" b="0" strike="noStrike" spc="-1" dirty="0">
                <a:solidFill>
                  <a:srgbClr val="000000"/>
                </a:solidFill>
                <a:latin typeface="Calibri Light"/>
              </a:rPr>
              <a:t> in de </a:t>
            </a:r>
            <a:r>
              <a:rPr lang="en-US" sz="6000" b="0" strike="noStrike" spc="-1" dirty="0" err="1">
                <a:solidFill>
                  <a:srgbClr val="000000"/>
                </a:solidFill>
                <a:latin typeface="Calibri Light"/>
              </a:rPr>
              <a:t>uitbreiding</a:t>
            </a:r>
            <a:r>
              <a:rPr lang="en-US" sz="6000" b="0" strike="noStrike" spc="-1" dirty="0">
                <a:solidFill>
                  <a:srgbClr val="000000"/>
                </a:solidFill>
                <a:latin typeface="Calibri Light"/>
              </a:rPr>
              <a:t> van het </a:t>
            </a:r>
            <a:r>
              <a:rPr lang="en-US" sz="6000" b="0" strike="noStrike" spc="-1" dirty="0" err="1">
                <a:solidFill>
                  <a:srgbClr val="000000"/>
                </a:solidFill>
                <a:latin typeface="Calibri Light"/>
              </a:rPr>
              <a:t>Hiërogliefische</a:t>
            </a:r>
            <a:r>
              <a:rPr lang="en-US" sz="6000" b="0" strike="noStrike" spc="-1" dirty="0">
                <a:solidFill>
                  <a:srgbClr val="000000"/>
                </a:solidFill>
                <a:latin typeface="Calibri Light"/>
              </a:rPr>
              <a:t> repertoir</a:t>
            </a:r>
            <a:r>
              <a:rPr lang="en-US" sz="6000" spc="-1" dirty="0">
                <a:solidFill>
                  <a:srgbClr val="000000"/>
                </a:solidFill>
                <a:latin typeface="Calibri Light"/>
              </a:rPr>
              <a:t>e van Unicode, </a:t>
            </a:r>
            <a:r>
              <a:rPr lang="en-US" sz="6000" spc="-1" dirty="0" err="1">
                <a:solidFill>
                  <a:srgbClr val="000000"/>
                </a:solidFill>
                <a:latin typeface="Calibri Light"/>
              </a:rPr>
              <a:t>en</a:t>
            </a:r>
            <a:r>
              <a:rPr lang="en-US" sz="6000" spc="-1" dirty="0">
                <a:solidFill>
                  <a:srgbClr val="000000"/>
                </a:solidFill>
                <a:latin typeface="Calibri Light"/>
              </a:rPr>
              <a:t> de </a:t>
            </a:r>
            <a:r>
              <a:rPr lang="en-US" sz="6000" spc="-1" dirty="0" err="1">
                <a:solidFill>
                  <a:srgbClr val="000000"/>
                </a:solidFill>
                <a:latin typeface="Calibri Light"/>
              </a:rPr>
              <a:t>ontwikkeling</a:t>
            </a:r>
            <a:r>
              <a:rPr lang="en-US" sz="6000" spc="-1" dirty="0">
                <a:solidFill>
                  <a:srgbClr val="000000"/>
                </a:solidFill>
                <a:latin typeface="Calibri Light"/>
              </a:rPr>
              <a:t> van </a:t>
            </a:r>
            <a:r>
              <a:rPr lang="en-US" sz="6000" spc="-1" dirty="0" err="1">
                <a:solidFill>
                  <a:srgbClr val="000000"/>
                </a:solidFill>
                <a:latin typeface="Calibri Light"/>
              </a:rPr>
              <a:t>een</a:t>
            </a:r>
            <a:r>
              <a:rPr lang="en-US" sz="6000" spc="-1" dirty="0">
                <a:solidFill>
                  <a:srgbClr val="000000"/>
                </a:solidFill>
                <a:latin typeface="Calibri Light"/>
              </a:rPr>
              <a:t> </a:t>
            </a:r>
            <a:r>
              <a:rPr lang="en-US" sz="6000" spc="-1" dirty="0" err="1">
                <a:solidFill>
                  <a:srgbClr val="000000"/>
                </a:solidFill>
                <a:latin typeface="Calibri Light"/>
              </a:rPr>
              <a:t>bijbehorend</a:t>
            </a:r>
            <a:r>
              <a:rPr lang="en-US" sz="6000" spc="-1" dirty="0">
                <a:solidFill>
                  <a:srgbClr val="000000"/>
                </a:solidFill>
                <a:latin typeface="Calibri Light"/>
              </a:rPr>
              <a:t> </a:t>
            </a:r>
            <a:r>
              <a:rPr lang="en-US" sz="6000" spc="-1" dirty="0" err="1">
                <a:solidFill>
                  <a:srgbClr val="000000"/>
                </a:solidFill>
                <a:latin typeface="Calibri Light"/>
              </a:rPr>
              <a:t>lettertype</a:t>
            </a:r>
            <a:r>
              <a:rPr lang="en-US" sz="6000" b="0" strike="noStrike" spc="-1" dirty="0">
                <a:solidFill>
                  <a:srgbClr val="000000"/>
                </a:solidFill>
                <a:latin typeface="Calibri Light"/>
              </a:rPr>
              <a:t>.</a:t>
            </a:r>
            <a:br>
              <a:rPr lang="en-US" dirty="0"/>
            </a:br>
            <a:endParaRPr lang="en-US" sz="29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0" name="TextShape 2"/>
          <p:cNvSpPr txBox="1"/>
          <p:nvPr/>
        </p:nvSpPr>
        <p:spPr>
          <a:xfrm>
            <a:off x="1523880" y="3602160"/>
            <a:ext cx="9143640" cy="165528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 algn="ctr"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en-US" sz="1800" b="0" strike="noStrike" spc="-1" dirty="0">
                <a:solidFill>
                  <a:srgbClr val="808080"/>
                </a:solidFill>
                <a:latin typeface="Calibri"/>
              </a:rPr>
              <a:t>Jorke Grotenhuis (UC Berkeley)</a:t>
            </a:r>
          </a:p>
        </p:txBody>
      </p:sp>
      <p:pic>
        <p:nvPicPr>
          <p:cNvPr id="131" name="Picture 1"/>
          <p:cNvPicPr/>
          <p:nvPr/>
        </p:nvPicPr>
        <p:blipFill>
          <a:blip r:embed="rId3"/>
          <a:stretch/>
        </p:blipFill>
        <p:spPr>
          <a:xfrm>
            <a:off x="7204770" y="5596740"/>
            <a:ext cx="1806480" cy="785160"/>
          </a:xfrm>
          <a:prstGeom prst="rect">
            <a:avLst/>
          </a:prstGeom>
          <a:ln>
            <a:noFill/>
          </a:ln>
        </p:spPr>
      </p:pic>
      <p:pic>
        <p:nvPicPr>
          <p:cNvPr id="132" name="Picture 3"/>
          <p:cNvPicPr/>
          <p:nvPr/>
        </p:nvPicPr>
        <p:blipFill>
          <a:blip r:embed="rId4"/>
          <a:stretch/>
        </p:blipFill>
        <p:spPr>
          <a:xfrm>
            <a:off x="9011250" y="5227784"/>
            <a:ext cx="2798280" cy="1290960"/>
          </a:xfrm>
          <a:prstGeom prst="rect">
            <a:avLst/>
          </a:prstGeom>
          <a:ln>
            <a:noFill/>
          </a:ln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828ED0A3-0C94-2F6F-415E-B7C0513C3D9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588374"/>
            <a:ext cx="3441865" cy="1075583"/>
          </a:xfrm>
          <a:prstGeom prst="rect">
            <a:avLst/>
          </a:prstGeom>
        </p:spPr>
      </p:pic>
      <p:pic>
        <p:nvPicPr>
          <p:cNvPr id="5" name="Picture 2" descr="Google logo - Wikipedia">
            <a:extLst>
              <a:ext uri="{FF2B5EF4-FFF2-40B4-BE49-F238E27FC236}">
                <a16:creationId xmlns:a16="http://schemas.microsoft.com/office/drawing/2014/main" id="{3C3B4CDA-8E86-6594-1676-56A7907677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5543" y="5796427"/>
            <a:ext cx="1957153" cy="659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0" name="Image 8"/>
          <p:cNvPicPr/>
          <p:nvPr/>
        </p:nvPicPr>
        <p:blipFill>
          <a:blip r:embed="rId3">
            <a:alphaModFix amt="10000"/>
          </a:blip>
          <a:stretch/>
        </p:blipFill>
        <p:spPr>
          <a:xfrm>
            <a:off x="80040" y="0"/>
            <a:ext cx="12031920" cy="6857640"/>
          </a:xfrm>
          <a:prstGeom prst="rect">
            <a:avLst/>
          </a:prstGeom>
          <a:ln>
            <a:noFill/>
          </a:ln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4FD00D0-CB5C-4408-BAF2-72203A6F6C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5482" y="365040"/>
            <a:ext cx="11600330" cy="1325160"/>
          </a:xfrm>
        </p:spPr>
        <p:txBody>
          <a:bodyPr/>
          <a:lstStyle/>
          <a:p>
            <a:r>
              <a:rPr lang="en-US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Hiërogliefen</a:t>
            </a:r>
            <a:r>
              <a:rPr lang="en-US" dirty="0">
                <a:latin typeface="Calibri Light" panose="020F0302020204030204" pitchFamily="34" charset="0"/>
                <a:cs typeface="Calibri Light" panose="020F0302020204030204" pitchFamily="34" charset="0"/>
              </a:rPr>
              <a:t> in Unicode</a:t>
            </a:r>
            <a:endParaRPr lang="en-NL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DBA18B-3101-4962-B98B-7AA569E1D6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080" y="1825560"/>
            <a:ext cx="10960220" cy="4350960"/>
          </a:xfrm>
        </p:spPr>
        <p:txBody>
          <a:bodyPr/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2019 (Unicode 12.0)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Introductie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van 9 control characters</a:t>
            </a:r>
          </a:p>
          <a:p>
            <a:pPr lvl="1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Vertical joiner				</a:t>
            </a:r>
            <a:r>
              <a:rPr lang="en-US" sz="4400" dirty="0">
                <a:latin typeface="Egyptian TextV3ProtoFull" pitchFamily="2" charset="0"/>
                <a:ea typeface="Egyptian TextV3ProtoFull" pitchFamily="2" charset="0"/>
                <a:cs typeface="Calibri" panose="020F0502020204030204" pitchFamily="34" charset="0"/>
              </a:rPr>
              <a:t> </a:t>
            </a:r>
            <a:r>
              <a:rPr lang="en-NL" sz="4400" dirty="0">
                <a:latin typeface="Egyptian TextV3ProtoFull" pitchFamily="2" charset="0"/>
                <a:ea typeface="Egyptian TextV3ProtoFull" pitchFamily="2" charset="0"/>
                <a:cs typeface="Calibri" panose="020F0502020204030204" pitchFamily="34" charset="0"/>
              </a:rPr>
              <a:t>𓀀𓐰𓏥</a:t>
            </a:r>
            <a:endParaRPr lang="en-US" sz="4400" dirty="0">
              <a:latin typeface="Egyptian TextV3ProtoFull" pitchFamily="2" charset="0"/>
              <a:ea typeface="Egyptian TextV3ProtoFull" pitchFamily="2" charset="0"/>
              <a:cs typeface="Calibri" panose="020F0502020204030204" pitchFamily="34" charset="0"/>
            </a:endParaRPr>
          </a:p>
          <a:p>
            <a:pPr lvl="1"/>
            <a:r>
              <a:rPr lang="en-US" dirty="0">
                <a:latin typeface="Calibri" panose="020F0502020204030204" pitchFamily="34" charset="0"/>
                <a:ea typeface="Egyptian TextV3ProtoFull" pitchFamily="2" charset="0"/>
                <a:cs typeface="Calibri" panose="020F0502020204030204" pitchFamily="34" charset="0"/>
              </a:rPr>
              <a:t>Horizontal joiner			</a:t>
            </a:r>
            <a:r>
              <a:rPr lang="en-NL" sz="4400" dirty="0">
                <a:latin typeface="Egyptian TextV3ProtoFull" pitchFamily="2" charset="0"/>
                <a:ea typeface="Egyptian TextV3ProtoFull" pitchFamily="2" charset="0"/>
                <a:cs typeface="Calibri" panose="020F0502020204030204" pitchFamily="34" charset="0"/>
              </a:rPr>
              <a:t>𓏌𓐱𓏤</a:t>
            </a:r>
            <a:endParaRPr lang="en-US" sz="4400" dirty="0">
              <a:latin typeface="Calibri" panose="020F0502020204030204" pitchFamily="34" charset="0"/>
              <a:ea typeface="Egyptian TextV3ProtoFull" pitchFamily="2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23301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0" name="Image 8"/>
          <p:cNvPicPr/>
          <p:nvPr/>
        </p:nvPicPr>
        <p:blipFill>
          <a:blip r:embed="rId3">
            <a:alphaModFix amt="10000"/>
          </a:blip>
          <a:stretch/>
        </p:blipFill>
        <p:spPr>
          <a:xfrm>
            <a:off x="80040" y="0"/>
            <a:ext cx="12031920" cy="6857640"/>
          </a:xfrm>
          <a:prstGeom prst="rect">
            <a:avLst/>
          </a:prstGeom>
          <a:ln>
            <a:noFill/>
          </a:ln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4FD00D0-CB5C-4408-BAF2-72203A6F6C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5482" y="365040"/>
            <a:ext cx="11600330" cy="1325160"/>
          </a:xfrm>
        </p:spPr>
        <p:txBody>
          <a:bodyPr/>
          <a:lstStyle/>
          <a:p>
            <a:r>
              <a:rPr lang="en-US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Hiërogliefen</a:t>
            </a:r>
            <a:r>
              <a:rPr lang="en-US" dirty="0">
                <a:latin typeface="Calibri Light" panose="020F0302020204030204" pitchFamily="34" charset="0"/>
                <a:cs typeface="Calibri Light" panose="020F0302020204030204" pitchFamily="34" charset="0"/>
              </a:rPr>
              <a:t> in Unicode</a:t>
            </a:r>
            <a:endParaRPr lang="en-NL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DBA18B-3101-4962-B98B-7AA569E1D6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080" y="1825560"/>
            <a:ext cx="10960220" cy="4350960"/>
          </a:xfrm>
        </p:spPr>
        <p:txBody>
          <a:bodyPr/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2019 (Unicode 12.0)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Introductie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van 9 control characters</a:t>
            </a:r>
          </a:p>
          <a:p>
            <a:pPr lvl="1"/>
            <a:r>
              <a:rPr lang="en-US" dirty="0">
                <a:latin typeface="Calibri" panose="020F0502020204030204" pitchFamily="34" charset="0"/>
                <a:ea typeface="Egyptian TextV3ProtoFull" pitchFamily="2" charset="0"/>
                <a:cs typeface="Calibri" panose="020F0502020204030204" pitchFamily="34" charset="0"/>
              </a:rPr>
              <a:t>Insert top start</a:t>
            </a:r>
            <a:r>
              <a:rPr lang="en-NL" dirty="0">
                <a:latin typeface="Calibri" panose="020F0502020204030204" pitchFamily="34" charset="0"/>
                <a:ea typeface="Egyptian TextV3ProtoFull" pitchFamily="2" charset="0"/>
                <a:cs typeface="Calibri" panose="020F0502020204030204" pitchFamily="34" charset="0"/>
              </a:rPr>
              <a:t>				</a:t>
            </a:r>
            <a:r>
              <a:rPr lang="en-NL" sz="4400" dirty="0">
                <a:latin typeface="Egyptian TextV3ProtoFull" pitchFamily="2" charset="0"/>
                <a:ea typeface="Egyptian TextV3ProtoFull" pitchFamily="2" charset="0"/>
                <a:cs typeface="Calibri" panose="020F0502020204030204" pitchFamily="34" charset="0"/>
              </a:rPr>
              <a:t>𓄂𓐲𓏏		𓄂	  𓏏</a:t>
            </a:r>
            <a:endParaRPr lang="en-US" sz="4400" dirty="0">
              <a:latin typeface="Calibri" panose="020F0502020204030204" pitchFamily="34" charset="0"/>
              <a:ea typeface="Egyptian TextV3ProtoFull" pitchFamily="2" charset="0"/>
              <a:cs typeface="Calibri" panose="020F0502020204030204" pitchFamily="34" charset="0"/>
            </a:endParaRPr>
          </a:p>
          <a:p>
            <a:pPr lvl="1"/>
            <a:r>
              <a:rPr lang="en-US" dirty="0">
                <a:latin typeface="Calibri" panose="020F0502020204030204" pitchFamily="34" charset="0"/>
                <a:ea typeface="Egyptian TextV3ProtoFull" pitchFamily="2" charset="0"/>
                <a:cs typeface="Calibri" panose="020F0502020204030204" pitchFamily="34" charset="0"/>
              </a:rPr>
              <a:t>Insert bottom start</a:t>
            </a:r>
            <a:r>
              <a:rPr lang="en-NL" dirty="0">
                <a:latin typeface="Calibri" panose="020F0502020204030204" pitchFamily="34" charset="0"/>
                <a:ea typeface="Egyptian TextV3ProtoFull" pitchFamily="2" charset="0"/>
                <a:cs typeface="Calibri" panose="020F0502020204030204" pitchFamily="34" charset="0"/>
              </a:rPr>
              <a:t>			</a:t>
            </a:r>
            <a:r>
              <a:rPr lang="en-NL" sz="4400" dirty="0">
                <a:latin typeface="Egyptian TextV3ProtoFull" pitchFamily="2" charset="0"/>
                <a:ea typeface="Egyptian TextV3ProtoFull" pitchFamily="2" charset="0"/>
                <a:cs typeface="Calibri" panose="020F0502020204030204" pitchFamily="34" charset="0"/>
              </a:rPr>
              <a:t>𓆓𓐳𓏏		𓆓	  𓏏</a:t>
            </a:r>
            <a:endParaRPr lang="en-US" sz="4400" dirty="0">
              <a:latin typeface="Calibri" panose="020F0502020204030204" pitchFamily="34" charset="0"/>
              <a:ea typeface="Egyptian TextV3ProtoFull" pitchFamily="2" charset="0"/>
              <a:cs typeface="Calibri" panose="020F0502020204030204" pitchFamily="34" charset="0"/>
            </a:endParaRPr>
          </a:p>
          <a:p>
            <a:pPr lvl="1"/>
            <a:r>
              <a:rPr lang="en-US" dirty="0">
                <a:latin typeface="Calibri" panose="020F0502020204030204" pitchFamily="34" charset="0"/>
                <a:ea typeface="Egyptian TextV3ProtoFull" pitchFamily="2" charset="0"/>
                <a:cs typeface="Calibri" panose="020F0502020204030204" pitchFamily="34" charset="0"/>
              </a:rPr>
              <a:t>Insert top end</a:t>
            </a:r>
            <a:r>
              <a:rPr lang="en-NL" dirty="0">
                <a:latin typeface="Calibri" panose="020F0502020204030204" pitchFamily="34" charset="0"/>
                <a:ea typeface="Egyptian TextV3ProtoFull" pitchFamily="2" charset="0"/>
                <a:cs typeface="Calibri" panose="020F0502020204030204" pitchFamily="34" charset="0"/>
              </a:rPr>
              <a:t>				</a:t>
            </a:r>
            <a:r>
              <a:rPr lang="en-NL" sz="4400" dirty="0">
                <a:latin typeface="Egyptian TextV3ProtoFull" pitchFamily="2" charset="0"/>
                <a:ea typeface="Egyptian TextV3ProtoFull" pitchFamily="2" charset="0"/>
                <a:cs typeface="Calibri" panose="020F0502020204030204" pitchFamily="34" charset="0"/>
              </a:rPr>
              <a:t>𓅭𓐴𓏏		𓅭	  𓏏</a:t>
            </a:r>
            <a:endParaRPr lang="en-US" sz="4400" dirty="0">
              <a:latin typeface="Calibri" panose="020F0502020204030204" pitchFamily="34" charset="0"/>
              <a:ea typeface="Egyptian TextV3ProtoFull" pitchFamily="2" charset="0"/>
              <a:cs typeface="Calibri" panose="020F0502020204030204" pitchFamily="34" charset="0"/>
            </a:endParaRPr>
          </a:p>
          <a:p>
            <a:pPr lvl="1"/>
            <a:r>
              <a:rPr lang="en-US" dirty="0">
                <a:latin typeface="Calibri" panose="020F0502020204030204" pitchFamily="34" charset="0"/>
                <a:ea typeface="Egyptian TextV3ProtoFull" pitchFamily="2" charset="0"/>
                <a:cs typeface="Calibri" panose="020F0502020204030204" pitchFamily="34" charset="0"/>
              </a:rPr>
              <a:t>Insert bottom end			</a:t>
            </a:r>
            <a:r>
              <a:rPr lang="en-NL" sz="4400" dirty="0">
                <a:latin typeface="Egyptian TextV3ProtoFull" pitchFamily="2" charset="0"/>
                <a:ea typeface="Egyptian TextV3ProtoFull" pitchFamily="2" charset="0"/>
                <a:cs typeface="Calibri" panose="020F0502020204030204" pitchFamily="34" charset="0"/>
              </a:rPr>
              <a:t>𓅜𓐵𓏏		𓅜	  𓏏</a:t>
            </a:r>
            <a:endParaRPr lang="en-US" sz="4400" dirty="0">
              <a:latin typeface="Calibri" panose="020F0502020204030204" pitchFamily="34" charset="0"/>
              <a:ea typeface="Egyptian TextV3ProtoFull" pitchFamily="2" charset="0"/>
              <a:cs typeface="Calibri" panose="020F050202020403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AEF80F2-C532-D648-4A15-D8A93EBB266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899206" y="3756304"/>
            <a:ext cx="428625" cy="4191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F16BC333-2CF4-E9CA-D15D-25870C57039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946830" y="2422995"/>
            <a:ext cx="333375" cy="3810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FC154C3D-587B-1331-8175-93B39E5A1CC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889680" y="3075184"/>
            <a:ext cx="390525" cy="409575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2B0C64E2-D7DC-060A-28C6-7E7A0C97646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941115" y="4446949"/>
            <a:ext cx="400050" cy="447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79837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0" name="Image 8"/>
          <p:cNvPicPr/>
          <p:nvPr/>
        </p:nvPicPr>
        <p:blipFill>
          <a:blip r:embed="rId3">
            <a:alphaModFix amt="10000"/>
          </a:blip>
          <a:stretch/>
        </p:blipFill>
        <p:spPr>
          <a:xfrm>
            <a:off x="80040" y="0"/>
            <a:ext cx="12031920" cy="6857640"/>
          </a:xfrm>
          <a:prstGeom prst="rect">
            <a:avLst/>
          </a:prstGeom>
          <a:ln>
            <a:noFill/>
          </a:ln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4FD00D0-CB5C-4408-BAF2-72203A6F6C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5482" y="365040"/>
            <a:ext cx="11600330" cy="1325160"/>
          </a:xfrm>
        </p:spPr>
        <p:txBody>
          <a:bodyPr/>
          <a:lstStyle/>
          <a:p>
            <a:r>
              <a:rPr lang="en-US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Hiërogliefen</a:t>
            </a:r>
            <a:r>
              <a:rPr lang="en-US" dirty="0">
                <a:latin typeface="Calibri Light" panose="020F0302020204030204" pitchFamily="34" charset="0"/>
                <a:cs typeface="Calibri Light" panose="020F0302020204030204" pitchFamily="34" charset="0"/>
              </a:rPr>
              <a:t> in Unicode</a:t>
            </a:r>
            <a:endParaRPr lang="en-NL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DBA18B-3101-4962-B98B-7AA569E1D6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080" y="1825560"/>
            <a:ext cx="10960220" cy="4350960"/>
          </a:xfrm>
        </p:spPr>
        <p:txBody>
          <a:bodyPr/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2019 (Unicode 12.0)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Introductie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van 9 control characters</a:t>
            </a:r>
            <a:endParaRPr lang="en-NL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r>
              <a:rPr lang="en-US" dirty="0">
                <a:latin typeface="Calibri" panose="020F0502020204030204" pitchFamily="34" charset="0"/>
                <a:ea typeface="Egyptian TextV3ProtoFull" pitchFamily="2" charset="0"/>
                <a:cs typeface="Calibri" panose="020F0502020204030204" pitchFamily="34" charset="0"/>
              </a:rPr>
              <a:t>Stack middle (overlay)</a:t>
            </a:r>
            <a:r>
              <a:rPr lang="en-NL" dirty="0">
                <a:latin typeface="Calibri" panose="020F0502020204030204" pitchFamily="34" charset="0"/>
                <a:ea typeface="Egyptian TextV3ProtoFull" pitchFamily="2" charset="0"/>
                <a:cs typeface="Calibri" panose="020F0502020204030204" pitchFamily="34" charset="0"/>
              </a:rPr>
              <a:t>			</a:t>
            </a:r>
            <a:r>
              <a:rPr lang="en-NL" sz="4400" dirty="0">
                <a:latin typeface="Egyptian TextV3ProtoFull" pitchFamily="2" charset="0"/>
                <a:ea typeface="Egyptian TextV3ProtoFull" pitchFamily="2" charset="0"/>
                <a:cs typeface="Calibri" panose="020F0502020204030204" pitchFamily="34" charset="0"/>
              </a:rPr>
              <a:t>𓅓𓐶𓂝	  𓅓    𓂝</a:t>
            </a:r>
            <a:endParaRPr lang="en-US" sz="4400" dirty="0">
              <a:latin typeface="Calibri" panose="020F0502020204030204" pitchFamily="34" charset="0"/>
              <a:ea typeface="Egyptian TextV3ProtoFull" pitchFamily="2" charset="0"/>
              <a:cs typeface="Calibri" panose="020F0502020204030204" pitchFamily="34" charset="0"/>
            </a:endParaRPr>
          </a:p>
          <a:p>
            <a:pPr lvl="1"/>
            <a:r>
              <a:rPr lang="en-US" dirty="0">
                <a:latin typeface="Calibri" panose="020F0502020204030204" pitchFamily="34" charset="0"/>
                <a:ea typeface="Egyptian TextV3ProtoFull" pitchFamily="2" charset="0"/>
                <a:cs typeface="Calibri" panose="020F0502020204030204" pitchFamily="34" charset="0"/>
              </a:rPr>
              <a:t>Segment start and segment end	</a:t>
            </a:r>
            <a:r>
              <a:rPr lang="en-NL" sz="4400" dirty="0">
                <a:latin typeface="Egyptian TextV3ProtoFull" pitchFamily="2" charset="0"/>
                <a:ea typeface="Egyptian TextV3ProtoFull" pitchFamily="2" charset="0"/>
                <a:cs typeface="Calibri" panose="020F0502020204030204" pitchFamily="34" charset="0"/>
              </a:rPr>
              <a:t>𓏶𓐝𓐰𓐷𓁷𓐱𓐷𓂋𓐰𓏏𓐸𓐸  𓐝     𓁷     𓂋   𓏏   </a:t>
            </a:r>
            <a:endParaRPr lang="en-US" sz="4400" dirty="0">
              <a:latin typeface="Egyptian TextV3ProtoFull" pitchFamily="2" charset="0"/>
              <a:ea typeface="Egyptian TextV3ProtoFull" pitchFamily="2" charset="0"/>
              <a:cs typeface="Calibri" panose="020F050202020403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105C7C6-3A4D-9A22-8C9F-6931F334053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93405" y="3067050"/>
            <a:ext cx="381000" cy="36195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B433475C-64FD-41A4-FBC7-97068461CDB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09755" y="3054503"/>
            <a:ext cx="371475" cy="35242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4F2A004A-2393-B69D-E9E5-A4CA7AD7A54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223676" y="3067051"/>
            <a:ext cx="333375" cy="333375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E263D727-E7E6-77D7-3B2F-0CB576D000B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528144" y="3067050"/>
            <a:ext cx="371475" cy="352425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A34971DD-BE35-2969-9020-2F15F51A9A75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193405" y="2385930"/>
            <a:ext cx="361950" cy="352425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19BA1407-0DF8-1BF3-473E-3220811EC96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467159" y="3062287"/>
            <a:ext cx="381000" cy="361950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7A54EA92-206C-6BD8-E28D-F81D3AC49706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1158657" y="3062287"/>
            <a:ext cx="390525" cy="371475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A7AE815F-ECA2-2E1F-2080-469B47895299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1478479" y="3062287"/>
            <a:ext cx="390525" cy="371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73966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0" name="Image 8"/>
          <p:cNvPicPr/>
          <p:nvPr/>
        </p:nvPicPr>
        <p:blipFill>
          <a:blip r:embed="rId3">
            <a:alphaModFix amt="10000"/>
          </a:blip>
          <a:stretch/>
        </p:blipFill>
        <p:spPr>
          <a:xfrm>
            <a:off x="80040" y="0"/>
            <a:ext cx="12031920" cy="6857640"/>
          </a:xfrm>
          <a:prstGeom prst="rect">
            <a:avLst/>
          </a:prstGeom>
          <a:ln>
            <a:noFill/>
          </a:ln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4FD00D0-CB5C-4408-BAF2-72203A6F6C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5482" y="365040"/>
            <a:ext cx="11600330" cy="1325160"/>
          </a:xfrm>
        </p:spPr>
        <p:txBody>
          <a:bodyPr/>
          <a:lstStyle/>
          <a:p>
            <a:r>
              <a:rPr lang="en-US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Hiërogliefen</a:t>
            </a:r>
            <a:r>
              <a:rPr lang="en-US" dirty="0">
                <a:latin typeface="Calibri Light" panose="020F0302020204030204" pitchFamily="34" charset="0"/>
                <a:cs typeface="Calibri Light" panose="020F0302020204030204" pitchFamily="34" charset="0"/>
              </a:rPr>
              <a:t> in Unicode</a:t>
            </a:r>
            <a:endParaRPr lang="en-NL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DBA18B-3101-4962-B98B-7AA569E1D6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080" y="1825560"/>
            <a:ext cx="10960220" cy="4350960"/>
          </a:xfrm>
        </p:spPr>
        <p:txBody>
          <a:bodyPr/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2019 (Unicode 12.0)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Introductie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van 9 control characters</a:t>
            </a: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2022 (Unicode 15.0)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Introductie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van 29 extra control characters</a:t>
            </a:r>
          </a:p>
          <a:p>
            <a:pPr lvl="1"/>
            <a:r>
              <a:rPr lang="en-US" dirty="0">
                <a:effectLst/>
              </a:rPr>
              <a:t>Glass, Andrew et al. Additional control characters for Ancient Egyptian hieroglyphic texts (</a:t>
            </a:r>
            <a:r>
              <a:rPr lang="en-US" dirty="0">
                <a:effectLst/>
                <a:hlinkClick r:id="rId4"/>
              </a:rPr>
              <a:t>https://www.unicode.org/L2/L2021/21248-egyptian-controls.pdf</a:t>
            </a:r>
            <a:r>
              <a:rPr lang="en-US" dirty="0">
                <a:effectLst/>
              </a:rPr>
              <a:t>)</a:t>
            </a:r>
            <a:endParaRPr lang="en-NL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96197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0" name="Image 8"/>
          <p:cNvPicPr/>
          <p:nvPr/>
        </p:nvPicPr>
        <p:blipFill>
          <a:blip r:embed="rId3">
            <a:alphaModFix amt="10000"/>
          </a:blip>
          <a:stretch/>
        </p:blipFill>
        <p:spPr>
          <a:xfrm>
            <a:off x="80040" y="0"/>
            <a:ext cx="12031920" cy="6857640"/>
          </a:xfrm>
          <a:prstGeom prst="rect">
            <a:avLst/>
          </a:prstGeom>
          <a:ln>
            <a:noFill/>
          </a:ln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4FD00D0-CB5C-4408-BAF2-72203A6F6C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5482" y="365040"/>
            <a:ext cx="11600330" cy="1325160"/>
          </a:xfrm>
        </p:spPr>
        <p:txBody>
          <a:bodyPr/>
          <a:lstStyle/>
          <a:p>
            <a:r>
              <a:rPr lang="en-US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Hiërogliefen</a:t>
            </a:r>
            <a:r>
              <a:rPr lang="en-US" dirty="0">
                <a:latin typeface="Calibri Light" panose="020F0302020204030204" pitchFamily="34" charset="0"/>
                <a:cs typeface="Calibri Light" panose="020F0302020204030204" pitchFamily="34" charset="0"/>
              </a:rPr>
              <a:t> in Unicode</a:t>
            </a:r>
            <a:endParaRPr lang="en-NL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DBA18B-3101-4962-B98B-7AA569E1D6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080" y="1825560"/>
            <a:ext cx="10960220" cy="4350960"/>
          </a:xfrm>
        </p:spPr>
        <p:txBody>
          <a:bodyPr/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2019 (Unicode 12.0)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Introductie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van 9 control characters</a:t>
            </a: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2022 (Unicode 15.0)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Introductie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van 29 extra control characters</a:t>
            </a:r>
          </a:p>
          <a:p>
            <a:pPr lvl="1"/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Middle insertion</a:t>
            </a:r>
          </a:p>
          <a:p>
            <a:pPr lvl="1"/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Top insertion</a:t>
            </a:r>
          </a:p>
          <a:p>
            <a:pPr lvl="1"/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Bottom insertion</a:t>
            </a:r>
          </a:p>
          <a:p>
            <a:pPr lvl="1"/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Begin and end enclosure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4F6B3F2-9665-489F-B89E-AA9BEAEFACB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4742" y="3062107"/>
            <a:ext cx="1450975" cy="733425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2DD31DA-2CA1-5664-98F9-45DA4A78EA1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6722" y="5306447"/>
            <a:ext cx="1424985" cy="662588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CD169B96-AE1B-717C-4772-AC051C5F223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2451" y="3880238"/>
            <a:ext cx="741566" cy="597491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86A70139-2904-33D2-2BAA-FC572508FDF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5313" y="4532292"/>
            <a:ext cx="644916" cy="694146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5466C421-DF01-3AF0-25AE-F1983680E29B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37787" y="5324522"/>
            <a:ext cx="1129040" cy="657829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24E23ECD-3B9C-6DAE-FAC1-8F2A2388FDCC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27" y="5324522"/>
            <a:ext cx="1129040" cy="64451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802214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0" name="Image 8"/>
          <p:cNvPicPr/>
          <p:nvPr/>
        </p:nvPicPr>
        <p:blipFill>
          <a:blip r:embed="rId3">
            <a:alphaModFix amt="10000"/>
          </a:blip>
          <a:stretch/>
        </p:blipFill>
        <p:spPr>
          <a:xfrm>
            <a:off x="80040" y="0"/>
            <a:ext cx="12031920" cy="6857640"/>
          </a:xfrm>
          <a:prstGeom prst="rect">
            <a:avLst/>
          </a:prstGeom>
          <a:ln>
            <a:noFill/>
          </a:ln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4FD00D0-CB5C-4408-BAF2-72203A6F6C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5482" y="365040"/>
            <a:ext cx="11600330" cy="1325160"/>
          </a:xfrm>
        </p:spPr>
        <p:txBody>
          <a:bodyPr/>
          <a:lstStyle/>
          <a:p>
            <a:r>
              <a:rPr lang="en-US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Hiërogliefen</a:t>
            </a:r>
            <a:r>
              <a:rPr lang="en-US" dirty="0">
                <a:latin typeface="Calibri Light" panose="020F0302020204030204" pitchFamily="34" charset="0"/>
                <a:cs typeface="Calibri Light" panose="020F0302020204030204" pitchFamily="34" charset="0"/>
              </a:rPr>
              <a:t> in Unicode</a:t>
            </a:r>
            <a:endParaRPr lang="en-NL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DBA18B-3101-4962-B98B-7AA569E1D6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080" y="1825560"/>
            <a:ext cx="10960220" cy="4350960"/>
          </a:xfrm>
        </p:spPr>
        <p:txBody>
          <a:bodyPr/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2019 (Unicode 12.0)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Introductie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van 9 control characters</a:t>
            </a: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2022 (Unicode 15.0)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Introductie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van 29 extra control characters</a:t>
            </a:r>
          </a:p>
          <a:p>
            <a:pPr lvl="1"/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Mirror control</a:t>
            </a:r>
          </a:p>
          <a:p>
            <a:pPr lvl="1"/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Blanks (full and half)	</a:t>
            </a:r>
          </a:p>
          <a:p>
            <a:pPr lvl="1"/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Lost sign</a:t>
            </a:r>
          </a:p>
          <a:p>
            <a:pPr lvl="1"/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Damage modifiers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4EBAB39-95C4-5487-3E3B-A2A60A99E88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9696" y="2988623"/>
            <a:ext cx="1288189" cy="581845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0DFAEE1-4E87-209A-212E-ABCD73FD342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1326" y="3824831"/>
            <a:ext cx="847725" cy="619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FDB34FA9-E588-CFBD-363D-BB333969090F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7885" y="3831962"/>
            <a:ext cx="615244" cy="58184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0DF9AEBE-3580-88D0-ED28-4584C188068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9696" y="4579316"/>
            <a:ext cx="722132" cy="674576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E5A3FACF-B7E6-4F8B-AA18-B24D9DD264D6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7452" y="5287429"/>
            <a:ext cx="2038350" cy="61404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047285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0" name="Image 8"/>
          <p:cNvPicPr/>
          <p:nvPr/>
        </p:nvPicPr>
        <p:blipFill>
          <a:blip r:embed="rId3">
            <a:alphaModFix amt="10000"/>
          </a:blip>
          <a:stretch/>
        </p:blipFill>
        <p:spPr>
          <a:xfrm>
            <a:off x="80040" y="0"/>
            <a:ext cx="12031920" cy="6857640"/>
          </a:xfrm>
          <a:prstGeom prst="rect">
            <a:avLst/>
          </a:prstGeom>
          <a:ln>
            <a:noFill/>
          </a:ln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4FD00D0-CB5C-4408-BAF2-72203A6F6C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5482" y="365040"/>
            <a:ext cx="11600330" cy="1325160"/>
          </a:xfrm>
        </p:spPr>
        <p:txBody>
          <a:bodyPr/>
          <a:lstStyle/>
          <a:p>
            <a:r>
              <a:rPr lang="en-US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Hiërogliefen</a:t>
            </a:r>
            <a:r>
              <a:rPr lang="en-US" dirty="0">
                <a:latin typeface="Calibri Light" panose="020F0302020204030204" pitchFamily="34" charset="0"/>
                <a:cs typeface="Calibri Light" panose="020F0302020204030204" pitchFamily="34" charset="0"/>
              </a:rPr>
              <a:t> in Unicode</a:t>
            </a:r>
            <a:endParaRPr lang="en-NL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DBA18B-3101-4962-B98B-7AA569E1D6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080" y="1825560"/>
            <a:ext cx="10960220" cy="4350960"/>
          </a:xfrm>
        </p:spPr>
        <p:txBody>
          <a:bodyPr/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2019 (Unicode 12.0)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Introductie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van 9 control characters</a:t>
            </a: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2022 (Unicode 15.0)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Introductie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van 29 extra control characters</a:t>
            </a: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2022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Toevoeging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van rotation variation selectors</a:t>
            </a:r>
          </a:p>
          <a:p>
            <a:pPr lvl="1"/>
            <a:r>
              <a:rPr lang="en-US" dirty="0" err="1">
                <a:effectLst/>
              </a:rPr>
              <a:t>Werning</a:t>
            </a:r>
            <a:r>
              <a:rPr lang="en-US" dirty="0">
                <a:effectLst/>
              </a:rPr>
              <a:t>, Daniel A. Rotations of Egyptian Hieroglyphs to be Registered in Unicode (revised) (</a:t>
            </a:r>
            <a:r>
              <a:rPr lang="en-US" dirty="0">
                <a:effectLst/>
                <a:hlinkClick r:id="rId4"/>
              </a:rPr>
              <a:t>https://www.unicode.org/L2/L2022/22012r-hieroglyph-rotations.pdf</a:t>
            </a:r>
            <a:r>
              <a:rPr lang="en-US" dirty="0">
                <a:effectLst/>
              </a:rPr>
              <a:t>) 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63276B0-3BFF-D784-EFCA-34153CDAEC9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9923" y="4640563"/>
            <a:ext cx="1047749" cy="947004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B5C86B41-9D18-4EEE-973B-DE0B5A708A0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0850" y="4861843"/>
            <a:ext cx="394862" cy="1012281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224258F5-FAC7-9264-C03F-2BE17BB3009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8467" y="4861843"/>
            <a:ext cx="1747423" cy="100157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60641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0" name="Image 8"/>
          <p:cNvPicPr/>
          <p:nvPr/>
        </p:nvPicPr>
        <p:blipFill>
          <a:blip r:embed="rId3">
            <a:alphaModFix amt="10000"/>
          </a:blip>
          <a:stretch/>
        </p:blipFill>
        <p:spPr>
          <a:xfrm>
            <a:off x="80040" y="0"/>
            <a:ext cx="12031920" cy="6857640"/>
          </a:xfrm>
          <a:prstGeom prst="rect">
            <a:avLst/>
          </a:prstGeom>
          <a:ln>
            <a:noFill/>
          </a:ln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4FD00D0-CB5C-4408-BAF2-72203A6F6C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5482" y="365040"/>
            <a:ext cx="11600330" cy="1325160"/>
          </a:xfrm>
        </p:spPr>
        <p:txBody>
          <a:bodyPr/>
          <a:lstStyle/>
          <a:p>
            <a:r>
              <a:rPr lang="en-US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Uitbreiding</a:t>
            </a:r>
            <a:r>
              <a:rPr lang="en-US" dirty="0">
                <a:latin typeface="Calibri Light" panose="020F0302020204030204" pitchFamily="34" charset="0"/>
                <a:cs typeface="Calibri Light" panose="020F0302020204030204" pitchFamily="34" charset="0"/>
              </a:rPr>
              <a:t> van het </a:t>
            </a:r>
            <a:r>
              <a:rPr lang="en-US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hierogliefische</a:t>
            </a:r>
            <a:r>
              <a:rPr lang="en-US" dirty="0">
                <a:latin typeface="Calibri Light" panose="020F0302020204030204" pitchFamily="34" charset="0"/>
                <a:cs typeface="Calibri Light" panose="020F0302020204030204" pitchFamily="34" charset="0"/>
              </a:rPr>
              <a:t> repertoire in Unicode</a:t>
            </a:r>
            <a:endParaRPr lang="en-NL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DBA18B-3101-4962-B98B-7AA569E1D6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080" y="1825560"/>
            <a:ext cx="10960220" cy="4350960"/>
          </a:xfrm>
        </p:spPr>
        <p:txBody>
          <a:bodyPr/>
          <a:lstStyle/>
          <a:p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Voornamelijk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een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uitbreiding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gebaseerd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op </a:t>
            </a:r>
            <a:r>
              <a:rPr lang="en-US" b="1" dirty="0" err="1">
                <a:latin typeface="Calibri" panose="020F0502020204030204" pitchFamily="34" charset="0"/>
                <a:cs typeface="Calibri" panose="020F0502020204030204" pitchFamily="34" charset="0"/>
              </a:rPr>
              <a:t>Grieks-Romeinse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1" dirty="0" err="1">
                <a:latin typeface="Calibri" panose="020F0502020204030204" pitchFamily="34" charset="0"/>
                <a:cs typeface="Calibri" panose="020F0502020204030204" pitchFamily="34" charset="0"/>
              </a:rPr>
              <a:t>tekens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Unicode project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gefinancierd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door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een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Google Research grant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toegekent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aan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Dr. Deborah Anderson van UC Berkeley (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Uitgevoerd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door Jorke Grotenhuis)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270059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0" name="Image 8"/>
          <p:cNvPicPr/>
          <p:nvPr/>
        </p:nvPicPr>
        <p:blipFill>
          <a:blip r:embed="rId3">
            <a:alphaModFix amt="10000"/>
          </a:blip>
          <a:stretch/>
        </p:blipFill>
        <p:spPr>
          <a:xfrm>
            <a:off x="80040" y="0"/>
            <a:ext cx="12031920" cy="6857640"/>
          </a:xfrm>
          <a:prstGeom prst="rect">
            <a:avLst/>
          </a:prstGeom>
          <a:ln>
            <a:noFill/>
          </a:ln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4FD00D0-CB5C-4408-BAF2-72203A6F6C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5482" y="365040"/>
            <a:ext cx="11600330" cy="1325160"/>
          </a:xfrm>
        </p:spPr>
        <p:txBody>
          <a:bodyPr/>
          <a:lstStyle/>
          <a:p>
            <a:r>
              <a:rPr lang="en-US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Uitbreiding</a:t>
            </a:r>
            <a:r>
              <a:rPr lang="en-US" dirty="0">
                <a:latin typeface="Calibri Light" panose="020F0302020204030204" pitchFamily="34" charset="0"/>
                <a:cs typeface="Calibri Light" panose="020F0302020204030204" pitchFamily="34" charset="0"/>
              </a:rPr>
              <a:t> van het </a:t>
            </a:r>
            <a:r>
              <a:rPr lang="en-US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hierogliefische</a:t>
            </a:r>
            <a:r>
              <a:rPr lang="en-US" dirty="0">
                <a:latin typeface="Calibri Light" panose="020F0302020204030204" pitchFamily="34" charset="0"/>
                <a:cs typeface="Calibri Light" panose="020F0302020204030204" pitchFamily="34" charset="0"/>
              </a:rPr>
              <a:t> repertoire in Unicode</a:t>
            </a:r>
            <a:endParaRPr lang="en-NL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DBA18B-3101-4962-B98B-7AA569E1D6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080" y="1825560"/>
            <a:ext cx="10960220" cy="4350960"/>
          </a:xfrm>
        </p:spPr>
        <p:txBody>
          <a:bodyPr/>
          <a:lstStyle/>
          <a:p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Voornamelijk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een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uitbreiding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gebaseerd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op </a:t>
            </a:r>
            <a:r>
              <a:rPr lang="en-US" b="1" dirty="0" err="1">
                <a:latin typeface="Calibri" panose="020F0502020204030204" pitchFamily="34" charset="0"/>
                <a:cs typeface="Calibri" panose="020F0502020204030204" pitchFamily="34" charset="0"/>
              </a:rPr>
              <a:t>Grieks-Romeinse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1" dirty="0" err="1">
                <a:latin typeface="Calibri" panose="020F0502020204030204" pitchFamily="34" charset="0"/>
                <a:cs typeface="Calibri" panose="020F0502020204030204" pitchFamily="34" charset="0"/>
              </a:rPr>
              <a:t>tekens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Samenstellen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van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een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kandidaat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lijst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Twee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kandidaat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lijsten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2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Unicode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kandidaat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lijst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</a:p>
          <a:p>
            <a:pPr lvl="3"/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Toevoeging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van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tekens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gebaseerd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op data van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moderne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en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oude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bronnen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: TLA, Ramses, TSL, Karnak database, Cauville,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Kurth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Valeurs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phonétiques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Daumas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),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Hannig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, Dendera (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Hallof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),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Esna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Hallof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)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Athribis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,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Kom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Ombo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881617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0" name="Image 8"/>
          <p:cNvPicPr/>
          <p:nvPr/>
        </p:nvPicPr>
        <p:blipFill>
          <a:blip r:embed="rId3">
            <a:alphaModFix amt="10000"/>
          </a:blip>
          <a:stretch/>
        </p:blipFill>
        <p:spPr>
          <a:xfrm>
            <a:off x="80040" y="0"/>
            <a:ext cx="12031920" cy="6857640"/>
          </a:xfrm>
          <a:prstGeom prst="rect">
            <a:avLst/>
          </a:prstGeom>
          <a:ln>
            <a:noFill/>
          </a:ln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4FD00D0-CB5C-4408-BAF2-72203A6F6C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5482" y="365040"/>
            <a:ext cx="11600330" cy="1325160"/>
          </a:xfrm>
        </p:spPr>
        <p:txBody>
          <a:bodyPr/>
          <a:lstStyle/>
          <a:p>
            <a:r>
              <a:rPr lang="en-US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Uitbreiding</a:t>
            </a:r>
            <a:r>
              <a:rPr lang="en-US" dirty="0">
                <a:latin typeface="Calibri Light" panose="020F0302020204030204" pitchFamily="34" charset="0"/>
                <a:cs typeface="Calibri Light" panose="020F0302020204030204" pitchFamily="34" charset="0"/>
              </a:rPr>
              <a:t> van het </a:t>
            </a:r>
            <a:r>
              <a:rPr lang="en-US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hierogliefische</a:t>
            </a:r>
            <a:r>
              <a:rPr lang="en-US" dirty="0">
                <a:latin typeface="Calibri Light" panose="020F0302020204030204" pitchFamily="34" charset="0"/>
                <a:cs typeface="Calibri Light" panose="020F0302020204030204" pitchFamily="34" charset="0"/>
              </a:rPr>
              <a:t> repertoire in Unicode</a:t>
            </a:r>
            <a:endParaRPr lang="en-NL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DBA18B-3101-4962-B98B-7AA569E1D6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080" y="1825560"/>
            <a:ext cx="10960220" cy="4350960"/>
          </a:xfrm>
        </p:spPr>
        <p:txBody>
          <a:bodyPr/>
          <a:lstStyle/>
          <a:p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Voornamelijk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een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uitbreiding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gebaseerd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op </a:t>
            </a:r>
            <a:r>
              <a:rPr lang="en-US" b="1" dirty="0" err="1">
                <a:latin typeface="Calibri" panose="020F0502020204030204" pitchFamily="34" charset="0"/>
                <a:cs typeface="Calibri" panose="020F0502020204030204" pitchFamily="34" charset="0"/>
              </a:rPr>
              <a:t>Grieks-Romeinse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1" dirty="0" err="1">
                <a:latin typeface="Calibri" panose="020F0502020204030204" pitchFamily="34" charset="0"/>
                <a:cs typeface="Calibri" panose="020F0502020204030204" pitchFamily="34" charset="0"/>
              </a:rPr>
              <a:t>tekens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Samenstellen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van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een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kandidaat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lijst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Twee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kandidaat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lijsten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2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Unicode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kandidaat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lijst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2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Unicode </a:t>
            </a:r>
            <a:r>
              <a:rPr lang="en-US" i="1" dirty="0">
                <a:latin typeface="Calibri" panose="020F0502020204030204" pitchFamily="34" charset="0"/>
                <a:cs typeface="Calibri" panose="020F0502020204030204" pitchFamily="34" charset="0"/>
              </a:rPr>
              <a:t>core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lijst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lvl="3"/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Een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beheerde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lijst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waar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elk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teken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is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gecontroleerd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met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een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foto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of facsimile van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een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originele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Egyptische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bron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, met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een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beschrijving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van het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teken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en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functie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van het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teken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9591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" name="Image 8"/>
          <p:cNvPicPr/>
          <p:nvPr/>
        </p:nvPicPr>
        <p:blipFill>
          <a:blip r:embed="rId3">
            <a:alphaModFix amt="10000"/>
          </a:blip>
          <a:stretch/>
        </p:blipFill>
        <p:spPr>
          <a:xfrm>
            <a:off x="79920" y="0"/>
            <a:ext cx="12031920" cy="6857640"/>
          </a:xfrm>
          <a:prstGeom prst="rect">
            <a:avLst/>
          </a:prstGeom>
          <a:ln>
            <a:noFill/>
          </a:ln>
        </p:spPr>
      </p:pic>
      <p:sp>
        <p:nvSpPr>
          <p:cNvPr id="134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>
              <a:lnSpc>
                <a:spcPct val="90000"/>
              </a:lnSpc>
            </a:pPr>
            <a:r>
              <a:rPr lang="en-GB" sz="4400" b="0" strike="noStrike" spc="-1" dirty="0" err="1">
                <a:solidFill>
                  <a:srgbClr val="000000"/>
                </a:solidFill>
                <a:latin typeface="Calibri Light"/>
              </a:rPr>
              <a:t>Inhoud</a:t>
            </a:r>
            <a:endParaRPr lang="en-GB" sz="44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5" name="TextShape 2"/>
          <p:cNvSpPr txBox="1"/>
          <p:nvPr/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 marL="228600" indent="-228240">
              <a:lnSpc>
                <a:spcPct val="90000"/>
              </a:lnSpc>
              <a:spcBef>
                <a:spcPts val="1001"/>
              </a:spcBef>
              <a:buFont typeface="Arial"/>
              <a:buChar char="•"/>
            </a:pPr>
            <a:r>
              <a:rPr lang="en-GB" sz="2800" b="0" strike="noStrike" spc="-1" dirty="0" err="1">
                <a:solidFill>
                  <a:srgbClr val="000000"/>
                </a:solidFill>
                <a:latin typeface="Calibri"/>
              </a:rPr>
              <a:t>Hiërogliefen</a:t>
            </a:r>
            <a:r>
              <a:rPr lang="en-GB" sz="2800" b="0" strike="noStrike" spc="-1" dirty="0">
                <a:solidFill>
                  <a:srgbClr val="000000"/>
                </a:solidFill>
                <a:latin typeface="Calibri"/>
              </a:rPr>
              <a:t> in Unicode</a:t>
            </a:r>
          </a:p>
          <a:p>
            <a:pPr marL="36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</a:pPr>
            <a:endParaRPr lang="en-GB" sz="2800" b="0" strike="noStrike" spc="-1" dirty="0">
              <a:solidFill>
                <a:srgbClr val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6135688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0" name="Image 8"/>
          <p:cNvPicPr/>
          <p:nvPr/>
        </p:nvPicPr>
        <p:blipFill>
          <a:blip r:embed="rId3">
            <a:alphaModFix amt="10000"/>
          </a:blip>
          <a:stretch/>
        </p:blipFill>
        <p:spPr>
          <a:xfrm>
            <a:off x="80040" y="0"/>
            <a:ext cx="12031920" cy="6857640"/>
          </a:xfrm>
          <a:prstGeom prst="rect">
            <a:avLst/>
          </a:prstGeom>
          <a:ln>
            <a:noFill/>
          </a:ln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4FD00D0-CB5C-4408-BAF2-72203A6F6C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5482" y="365040"/>
            <a:ext cx="11600330" cy="1325160"/>
          </a:xfrm>
        </p:spPr>
        <p:txBody>
          <a:bodyPr/>
          <a:lstStyle/>
          <a:p>
            <a:r>
              <a:rPr lang="en-US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Uitbreiding</a:t>
            </a:r>
            <a:r>
              <a:rPr lang="en-US" dirty="0">
                <a:latin typeface="Calibri Light" panose="020F0302020204030204" pitchFamily="34" charset="0"/>
                <a:cs typeface="Calibri Light" panose="020F0302020204030204" pitchFamily="34" charset="0"/>
              </a:rPr>
              <a:t> van het </a:t>
            </a:r>
            <a:r>
              <a:rPr lang="en-US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hierogliefische</a:t>
            </a:r>
            <a:r>
              <a:rPr lang="en-US" dirty="0">
                <a:latin typeface="Calibri Light" panose="020F0302020204030204" pitchFamily="34" charset="0"/>
                <a:cs typeface="Calibri Light" panose="020F0302020204030204" pitchFamily="34" charset="0"/>
              </a:rPr>
              <a:t> repertoire in Unicode</a:t>
            </a:r>
            <a:endParaRPr lang="en-NL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DBA18B-3101-4962-B98B-7AA569E1D6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080" y="1825560"/>
            <a:ext cx="10960220" cy="4350960"/>
          </a:xfrm>
        </p:spPr>
        <p:txBody>
          <a:bodyPr/>
          <a:lstStyle/>
          <a:p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Voornamelijk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een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uitbreiding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gebaseerd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op </a:t>
            </a:r>
            <a:r>
              <a:rPr lang="en-US" b="1" dirty="0" err="1">
                <a:latin typeface="Calibri" panose="020F0502020204030204" pitchFamily="34" charset="0"/>
                <a:cs typeface="Calibri" panose="020F0502020204030204" pitchFamily="34" charset="0"/>
              </a:rPr>
              <a:t>Grieks-Romeinse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1" dirty="0" err="1">
                <a:latin typeface="Calibri" panose="020F0502020204030204" pitchFamily="34" charset="0"/>
                <a:cs typeface="Calibri" panose="020F0502020204030204" pitchFamily="34" charset="0"/>
              </a:rPr>
              <a:t>tekens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Samenstelling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van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een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kandidaat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lijst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Twee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kandidaat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lijsten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2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Unicode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kandidaat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lijst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: +/- 4000-4500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tekens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inclusief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de 1072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bestaande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tekens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lvl="2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Unicode </a:t>
            </a:r>
            <a:r>
              <a:rPr lang="en-US" i="1" dirty="0">
                <a:latin typeface="Calibri" panose="020F0502020204030204" pitchFamily="34" charset="0"/>
                <a:cs typeface="Calibri" panose="020F0502020204030204" pitchFamily="34" charset="0"/>
              </a:rPr>
              <a:t>core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lijst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: +/- 3000-3500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tekens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inclusief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meeste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van de 1072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bestaande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tekens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161947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TextShape 1"/>
          <p:cNvSpPr txBox="1"/>
          <p:nvPr/>
        </p:nvSpPr>
        <p:spPr>
          <a:xfrm>
            <a:off x="831960" y="1709640"/>
            <a:ext cx="10515240" cy="285228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>
              <a:lnSpc>
                <a:spcPct val="90000"/>
              </a:lnSpc>
            </a:pPr>
            <a:r>
              <a:rPr lang="en-US" sz="6000" spc="-1" dirty="0">
                <a:solidFill>
                  <a:srgbClr val="000000"/>
                </a:solidFill>
                <a:latin typeface="Calibri Light"/>
              </a:rPr>
              <a:t>Unicode </a:t>
            </a:r>
            <a:r>
              <a:rPr lang="en-US" sz="6000" spc="-1" dirty="0" err="1">
                <a:solidFill>
                  <a:srgbClr val="000000"/>
                </a:solidFill>
                <a:latin typeface="Calibri Light"/>
              </a:rPr>
              <a:t>Hiërogliefisch</a:t>
            </a:r>
            <a:r>
              <a:rPr lang="en-US" sz="6000" spc="-1" dirty="0">
                <a:solidFill>
                  <a:srgbClr val="000000"/>
                </a:solidFill>
                <a:latin typeface="Calibri Light"/>
              </a:rPr>
              <a:t> </a:t>
            </a:r>
            <a:r>
              <a:rPr lang="en-US" sz="6000" spc="-1" dirty="0" err="1">
                <a:solidFill>
                  <a:srgbClr val="000000"/>
                </a:solidFill>
                <a:latin typeface="Calibri Light"/>
              </a:rPr>
              <a:t>lettertype</a:t>
            </a:r>
            <a:endParaRPr lang="fr-FR" sz="60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6" name="TextShape 2"/>
          <p:cNvSpPr txBox="1"/>
          <p:nvPr/>
        </p:nvSpPr>
        <p:spPr>
          <a:xfrm>
            <a:off x="831960" y="4589640"/>
            <a:ext cx="10515240" cy="149976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 marL="457560" lvl="1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</a:pPr>
            <a:endParaRPr lang="fr-FR" sz="2400" b="0" strike="noStrike" spc="-1" dirty="0">
              <a:solidFill>
                <a:schemeClr val="bg1">
                  <a:lumMod val="65000"/>
                </a:scheme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993681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0" name="Image 8"/>
          <p:cNvPicPr/>
          <p:nvPr/>
        </p:nvPicPr>
        <p:blipFill>
          <a:blip r:embed="rId3">
            <a:alphaModFix amt="10000"/>
          </a:blip>
          <a:stretch/>
        </p:blipFill>
        <p:spPr>
          <a:xfrm>
            <a:off x="80040" y="0"/>
            <a:ext cx="12031920" cy="6857640"/>
          </a:xfrm>
          <a:prstGeom prst="rect">
            <a:avLst/>
          </a:prstGeom>
          <a:ln>
            <a:noFill/>
          </a:ln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4FD00D0-CB5C-4408-BAF2-72203A6F6C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5482" y="365040"/>
            <a:ext cx="11600330" cy="1325160"/>
          </a:xfrm>
        </p:spPr>
        <p:txBody>
          <a:bodyPr/>
          <a:lstStyle/>
          <a:p>
            <a:r>
              <a:rPr lang="en-US" dirty="0">
                <a:latin typeface="Calibri Light" panose="020F0302020204030204" pitchFamily="34" charset="0"/>
                <a:cs typeface="Calibri Light" panose="020F0302020204030204" pitchFamily="34" charset="0"/>
              </a:rPr>
              <a:t>Unicode </a:t>
            </a:r>
            <a:r>
              <a:rPr lang="en-US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Hiërogliefisch</a:t>
            </a:r>
            <a:r>
              <a:rPr lang="en-US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US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lettertype</a:t>
            </a:r>
            <a:endParaRPr lang="en-NL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DBA18B-3101-4962-B98B-7AA569E1D6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080" y="1825560"/>
            <a:ext cx="10960220" cy="4350960"/>
          </a:xfrm>
        </p:spPr>
        <p:txBody>
          <a:bodyPr/>
          <a:lstStyle/>
          <a:p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Ontwikkeld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door Andrew Glass (Microsoft)</a:t>
            </a:r>
          </a:p>
          <a:p>
            <a:pPr lvl="1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Egyptian outlines based on work by James Allen; Updates and additions to the Hieroglyphic character set by Sue Lightfoot, Ian Patterson and Andrew Glass; OpenType by Andrew Glass. Latin outlines: STIX Two Text Italic by Ross Mills, John Hudson &amp; Paul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Hanslow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Tiro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Typeworks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Ltd; with portions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MicroPress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Inc., with additions and corrections provided by Coen Hoffman, Elsevier (retired).</a:t>
            </a:r>
          </a:p>
        </p:txBody>
      </p:sp>
    </p:spTree>
    <p:extLst>
      <p:ext uri="{BB962C8B-B14F-4D97-AF65-F5344CB8AC3E}">
        <p14:creationId xmlns:p14="http://schemas.microsoft.com/office/powerpoint/2010/main" val="25273634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0" name="Image 8"/>
          <p:cNvPicPr/>
          <p:nvPr/>
        </p:nvPicPr>
        <p:blipFill>
          <a:blip r:embed="rId3">
            <a:alphaModFix amt="10000"/>
          </a:blip>
          <a:stretch/>
        </p:blipFill>
        <p:spPr>
          <a:xfrm>
            <a:off x="80040" y="0"/>
            <a:ext cx="12031920" cy="6857640"/>
          </a:xfrm>
          <a:prstGeom prst="rect">
            <a:avLst/>
          </a:prstGeom>
          <a:ln>
            <a:noFill/>
          </a:ln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4FD00D0-CB5C-4408-BAF2-72203A6F6C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5482" y="365040"/>
            <a:ext cx="11600330" cy="1325160"/>
          </a:xfrm>
        </p:spPr>
        <p:txBody>
          <a:bodyPr/>
          <a:lstStyle/>
          <a:p>
            <a:r>
              <a:rPr lang="en-US" dirty="0">
                <a:latin typeface="Calibri Light" panose="020F0302020204030204" pitchFamily="34" charset="0"/>
                <a:cs typeface="Calibri Light" panose="020F0302020204030204" pitchFamily="34" charset="0"/>
              </a:rPr>
              <a:t>Unicode </a:t>
            </a:r>
            <a:r>
              <a:rPr lang="en-US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Hiërogliefisch</a:t>
            </a:r>
            <a:r>
              <a:rPr lang="en-US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US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lettertype</a:t>
            </a:r>
            <a:endParaRPr lang="en-NL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DBA18B-3101-4962-B98B-7AA569E1D6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080" y="1825560"/>
            <a:ext cx="10960220" cy="4350960"/>
          </a:xfrm>
        </p:spPr>
        <p:txBody>
          <a:bodyPr/>
          <a:lstStyle/>
          <a:p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Ontwikkeld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door Andrew Glass (Microsoft)</a:t>
            </a:r>
          </a:p>
          <a:p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Gebasseerd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op de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huidige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groep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van Unicode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tekens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(1071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tekens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32558278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0" name="Image 8"/>
          <p:cNvPicPr/>
          <p:nvPr/>
        </p:nvPicPr>
        <p:blipFill>
          <a:blip r:embed="rId3">
            <a:alphaModFix amt="10000"/>
          </a:blip>
          <a:stretch/>
        </p:blipFill>
        <p:spPr>
          <a:xfrm>
            <a:off x="80040" y="0"/>
            <a:ext cx="12031920" cy="6857640"/>
          </a:xfrm>
          <a:prstGeom prst="rect">
            <a:avLst/>
          </a:prstGeom>
          <a:ln>
            <a:noFill/>
          </a:ln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4FD00D0-CB5C-4408-BAF2-72203A6F6C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5482" y="365040"/>
            <a:ext cx="11600330" cy="1325160"/>
          </a:xfrm>
        </p:spPr>
        <p:txBody>
          <a:bodyPr/>
          <a:lstStyle/>
          <a:p>
            <a:r>
              <a:rPr lang="en-US" dirty="0">
                <a:latin typeface="Calibri Light" panose="020F0302020204030204" pitchFamily="34" charset="0"/>
                <a:cs typeface="Calibri Light" panose="020F0302020204030204" pitchFamily="34" charset="0"/>
              </a:rPr>
              <a:t>Unicode </a:t>
            </a:r>
            <a:r>
              <a:rPr lang="en-US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Hiërogliefisch</a:t>
            </a:r>
            <a:r>
              <a:rPr lang="en-US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US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lettertype</a:t>
            </a:r>
            <a:endParaRPr lang="en-NL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DBA18B-3101-4962-B98B-7AA569E1D6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080" y="1825560"/>
            <a:ext cx="10960220" cy="4350960"/>
          </a:xfrm>
        </p:spPr>
        <p:txBody>
          <a:bodyPr/>
          <a:lstStyle/>
          <a:p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Ontwikkeld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door Andrew Glass (Microsoft)</a:t>
            </a:r>
          </a:p>
          <a:p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Gebasseerd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op de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huidige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groep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van Unicode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tekens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(1071 signs)</a:t>
            </a: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Unicode 12.0 control characters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zijn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functioneel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2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i.e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, vertical joiner, horizontal joiner, corner insertions, stack middle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en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sequence open and close)</a:t>
            </a:r>
          </a:p>
        </p:txBody>
      </p:sp>
    </p:spTree>
    <p:extLst>
      <p:ext uri="{BB962C8B-B14F-4D97-AF65-F5344CB8AC3E}">
        <p14:creationId xmlns:p14="http://schemas.microsoft.com/office/powerpoint/2010/main" val="50380602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0" name="Image 8"/>
          <p:cNvPicPr/>
          <p:nvPr/>
        </p:nvPicPr>
        <p:blipFill>
          <a:blip r:embed="rId3">
            <a:alphaModFix amt="10000"/>
          </a:blip>
          <a:stretch/>
        </p:blipFill>
        <p:spPr>
          <a:xfrm>
            <a:off x="80040" y="0"/>
            <a:ext cx="12031920" cy="6857640"/>
          </a:xfrm>
          <a:prstGeom prst="rect">
            <a:avLst/>
          </a:prstGeom>
          <a:ln>
            <a:noFill/>
          </a:ln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4FD00D0-CB5C-4408-BAF2-72203A6F6C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5482" y="365040"/>
            <a:ext cx="11600330" cy="1325160"/>
          </a:xfrm>
        </p:spPr>
        <p:txBody>
          <a:bodyPr/>
          <a:lstStyle/>
          <a:p>
            <a:r>
              <a:rPr lang="en-US" dirty="0">
                <a:latin typeface="Calibri Light" panose="020F0302020204030204" pitchFamily="34" charset="0"/>
                <a:cs typeface="Calibri Light" panose="020F0302020204030204" pitchFamily="34" charset="0"/>
              </a:rPr>
              <a:t>Unicode </a:t>
            </a:r>
            <a:r>
              <a:rPr lang="en-US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Hiërogliefisch</a:t>
            </a:r>
            <a:r>
              <a:rPr lang="en-US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US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lettertype</a:t>
            </a:r>
            <a:endParaRPr lang="en-NL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DBA18B-3101-4962-B98B-7AA569E1D6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080" y="1825560"/>
            <a:ext cx="10960220" cy="4350960"/>
          </a:xfrm>
        </p:spPr>
        <p:txBody>
          <a:bodyPr/>
          <a:lstStyle/>
          <a:p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Ontwikkeld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door Andrew Glass (Microsoft)</a:t>
            </a:r>
          </a:p>
          <a:p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Gebasseerd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op de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huidige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groep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van Unicode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tekens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(1071 signs)</a:t>
            </a: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Unicode 12.0 control characters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zijn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functioneel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Unicode 15.0 control characters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worden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toegevoegd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in de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toekomst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(early 2024)</a:t>
            </a:r>
          </a:p>
        </p:txBody>
      </p:sp>
    </p:spTree>
    <p:extLst>
      <p:ext uri="{BB962C8B-B14F-4D97-AF65-F5344CB8AC3E}">
        <p14:creationId xmlns:p14="http://schemas.microsoft.com/office/powerpoint/2010/main" val="20476875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0" name="Image 8"/>
          <p:cNvPicPr/>
          <p:nvPr/>
        </p:nvPicPr>
        <p:blipFill>
          <a:blip r:embed="rId3">
            <a:alphaModFix amt="10000"/>
          </a:blip>
          <a:stretch/>
        </p:blipFill>
        <p:spPr>
          <a:xfrm>
            <a:off x="80040" y="0"/>
            <a:ext cx="12031920" cy="6857640"/>
          </a:xfrm>
          <a:prstGeom prst="rect">
            <a:avLst/>
          </a:prstGeom>
          <a:ln>
            <a:noFill/>
          </a:ln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4FD00D0-CB5C-4408-BAF2-72203A6F6C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5482" y="365040"/>
            <a:ext cx="11600330" cy="1325160"/>
          </a:xfrm>
        </p:spPr>
        <p:txBody>
          <a:bodyPr/>
          <a:lstStyle/>
          <a:p>
            <a:r>
              <a:rPr lang="en-US" dirty="0">
                <a:latin typeface="Calibri Light" panose="020F0302020204030204" pitchFamily="34" charset="0"/>
                <a:cs typeface="Calibri Light" panose="020F0302020204030204" pitchFamily="34" charset="0"/>
              </a:rPr>
              <a:t>Unicode </a:t>
            </a:r>
            <a:r>
              <a:rPr lang="en-US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Hiërogliefisch</a:t>
            </a:r>
            <a:r>
              <a:rPr lang="en-US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US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lettertype</a:t>
            </a:r>
            <a:endParaRPr lang="en-NL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DBA18B-3101-4962-B98B-7AA569E1D6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080" y="1825560"/>
            <a:ext cx="10960220" cy="4350960"/>
          </a:xfrm>
        </p:spPr>
        <p:txBody>
          <a:bodyPr/>
          <a:lstStyle/>
          <a:p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Ontwikkeld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door Andrew Glass (Microsoft)</a:t>
            </a:r>
          </a:p>
          <a:p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Gebasseerd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op de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huidige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groep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van Unicode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tekens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(1071 signs)</a:t>
            </a: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Unicode 12.0 control characters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zijn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functioneel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Unicode 15.0 control characters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worden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toegevoegd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in de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toekomst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(early 2024)</a:t>
            </a:r>
          </a:p>
          <a:p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Huidige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Unicode 12.0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versie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van het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lettertype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is in Beta</a:t>
            </a:r>
          </a:p>
        </p:txBody>
      </p:sp>
    </p:spTree>
    <p:extLst>
      <p:ext uri="{BB962C8B-B14F-4D97-AF65-F5344CB8AC3E}">
        <p14:creationId xmlns:p14="http://schemas.microsoft.com/office/powerpoint/2010/main" val="403277259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0" name="Image 8"/>
          <p:cNvPicPr/>
          <p:nvPr/>
        </p:nvPicPr>
        <p:blipFill>
          <a:blip r:embed="rId3">
            <a:alphaModFix amt="10000"/>
          </a:blip>
          <a:stretch/>
        </p:blipFill>
        <p:spPr>
          <a:xfrm>
            <a:off x="80040" y="0"/>
            <a:ext cx="12031920" cy="6857640"/>
          </a:xfrm>
          <a:prstGeom prst="rect">
            <a:avLst/>
          </a:prstGeom>
          <a:ln>
            <a:noFill/>
          </a:ln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4FD00D0-CB5C-4408-BAF2-72203A6F6C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5482" y="365040"/>
            <a:ext cx="11600330" cy="1325160"/>
          </a:xfrm>
        </p:spPr>
        <p:txBody>
          <a:bodyPr/>
          <a:lstStyle/>
          <a:p>
            <a:r>
              <a:rPr lang="en-US" dirty="0">
                <a:latin typeface="Calibri Light" panose="020F0302020204030204" pitchFamily="34" charset="0"/>
                <a:cs typeface="Calibri Light" panose="020F0302020204030204" pitchFamily="34" charset="0"/>
              </a:rPr>
              <a:t>Unicode </a:t>
            </a:r>
            <a:r>
              <a:rPr lang="en-US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Hiërogliefisch</a:t>
            </a:r>
            <a:r>
              <a:rPr lang="en-US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US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lettertype</a:t>
            </a:r>
            <a:endParaRPr lang="en-NL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DBA18B-3101-4962-B98B-7AA569E1D6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080" y="1825560"/>
            <a:ext cx="10960220" cy="4350960"/>
          </a:xfrm>
        </p:spPr>
        <p:txBody>
          <a:bodyPr/>
          <a:lstStyle/>
          <a:p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Ontwikkeld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door Andrew Glass (Microsoft)</a:t>
            </a:r>
          </a:p>
          <a:p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Gebasseerd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op de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huidige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groep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van Unicode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tekens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(1071 signs)</a:t>
            </a: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Unicode 12.0 control characters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zijn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functioneel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Unicode 15.0 control characters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worden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toegevoegd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in de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toekomst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(early 2024)</a:t>
            </a:r>
          </a:p>
          <a:p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Huidige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Unicode 12.0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versie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van het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lettertype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is in Beta</a:t>
            </a:r>
          </a:p>
          <a:p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Geen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exacte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tijdlijn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voor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het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uitgebreide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repertoire (2025 of later)</a:t>
            </a:r>
          </a:p>
        </p:txBody>
      </p:sp>
    </p:spTree>
    <p:extLst>
      <p:ext uri="{BB962C8B-B14F-4D97-AF65-F5344CB8AC3E}">
        <p14:creationId xmlns:p14="http://schemas.microsoft.com/office/powerpoint/2010/main" val="130035267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0" name="Image 8"/>
          <p:cNvPicPr/>
          <p:nvPr/>
        </p:nvPicPr>
        <p:blipFill>
          <a:blip r:embed="rId3">
            <a:alphaModFix amt="10000"/>
          </a:blip>
          <a:stretch/>
        </p:blipFill>
        <p:spPr>
          <a:xfrm>
            <a:off x="80040" y="0"/>
            <a:ext cx="12031920" cy="6857640"/>
          </a:xfrm>
          <a:prstGeom prst="rect">
            <a:avLst/>
          </a:prstGeom>
          <a:ln>
            <a:noFill/>
          </a:ln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4FD00D0-CB5C-4408-BAF2-72203A6F6C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5482" y="365040"/>
            <a:ext cx="11600330" cy="1325160"/>
          </a:xfrm>
        </p:spPr>
        <p:txBody>
          <a:bodyPr/>
          <a:lstStyle/>
          <a:p>
            <a:r>
              <a:rPr lang="en-US" dirty="0">
                <a:latin typeface="Calibri Light" panose="020F0302020204030204" pitchFamily="34" charset="0"/>
                <a:cs typeface="Calibri Light" panose="020F0302020204030204" pitchFamily="34" charset="0"/>
              </a:rPr>
              <a:t>Unicode </a:t>
            </a:r>
            <a:r>
              <a:rPr lang="en-US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Hiërogliefisch</a:t>
            </a:r>
            <a:r>
              <a:rPr lang="en-US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US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lettertype</a:t>
            </a:r>
            <a:r>
              <a:rPr lang="en-US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US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voorbeeld</a:t>
            </a:r>
            <a:endParaRPr lang="en-NL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DBA18B-3101-4962-B98B-7AA569E1D6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080" y="1825560"/>
            <a:ext cx="10960220" cy="4350960"/>
          </a:xfrm>
        </p:spPr>
        <p:txBody>
          <a:bodyPr/>
          <a:lstStyle/>
          <a:p>
            <a:endParaRPr lang="en-US" sz="4400" dirty="0">
              <a:latin typeface="Egyptian TextV3ProtoFull" pitchFamily="2" charset="0"/>
              <a:ea typeface="Egyptian TextV3ProtoFull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10952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" name="Image 8"/>
          <p:cNvPicPr/>
          <p:nvPr/>
        </p:nvPicPr>
        <p:blipFill>
          <a:blip r:embed="rId3">
            <a:alphaModFix amt="10000"/>
          </a:blip>
          <a:stretch/>
        </p:blipFill>
        <p:spPr>
          <a:xfrm>
            <a:off x="79920" y="0"/>
            <a:ext cx="12031920" cy="6857640"/>
          </a:xfrm>
          <a:prstGeom prst="rect">
            <a:avLst/>
          </a:prstGeom>
          <a:ln>
            <a:noFill/>
          </a:ln>
        </p:spPr>
      </p:pic>
      <p:sp>
        <p:nvSpPr>
          <p:cNvPr id="134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>
              <a:lnSpc>
                <a:spcPct val="90000"/>
              </a:lnSpc>
            </a:pPr>
            <a:r>
              <a:rPr lang="en-GB" sz="4400" b="0" strike="noStrike" spc="-1" dirty="0" err="1">
                <a:solidFill>
                  <a:srgbClr val="000000"/>
                </a:solidFill>
                <a:latin typeface="Calibri Light"/>
              </a:rPr>
              <a:t>Inhoud</a:t>
            </a:r>
            <a:endParaRPr lang="en-GB" sz="44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5" name="TextShape 2"/>
          <p:cNvSpPr txBox="1"/>
          <p:nvPr/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chemeClr val="bg1">
                  <a:lumMod val="75000"/>
                </a:schemeClr>
              </a:buClr>
              <a:buFont typeface="Arial"/>
              <a:buChar char="•"/>
            </a:pPr>
            <a:r>
              <a:rPr lang="en-GB" sz="2800" spc="-1" dirty="0" err="1">
                <a:solidFill>
                  <a:schemeClr val="bg1">
                    <a:lumMod val="75000"/>
                  </a:schemeClr>
                </a:solidFill>
                <a:latin typeface="Calibri"/>
              </a:rPr>
              <a:t>Hiërogliefen</a:t>
            </a:r>
            <a:r>
              <a:rPr lang="en-GB" sz="2800" spc="-1" dirty="0">
                <a:solidFill>
                  <a:schemeClr val="bg1">
                    <a:lumMod val="75000"/>
                  </a:schemeClr>
                </a:solidFill>
                <a:latin typeface="Calibri"/>
              </a:rPr>
              <a:t> in Unicode</a:t>
            </a: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Font typeface="Arial"/>
              <a:buChar char="•"/>
            </a:pPr>
            <a:r>
              <a:rPr lang="en-GB" sz="2800" b="0" strike="noStrike" spc="-1" dirty="0">
                <a:solidFill>
                  <a:srgbClr val="000000"/>
                </a:solidFill>
                <a:latin typeface="Calibri"/>
              </a:rPr>
              <a:t>Unicode </a:t>
            </a:r>
            <a:r>
              <a:rPr lang="en-GB" sz="2800" b="0" strike="noStrike" spc="-1" dirty="0" err="1">
                <a:solidFill>
                  <a:srgbClr val="000000"/>
                </a:solidFill>
                <a:latin typeface="Calibri"/>
              </a:rPr>
              <a:t>Hiërogliefisch</a:t>
            </a:r>
            <a:r>
              <a:rPr lang="en-GB" sz="28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GB" sz="2800" b="0" strike="noStrike" spc="-1" dirty="0" err="1">
                <a:solidFill>
                  <a:srgbClr val="000000"/>
                </a:solidFill>
                <a:latin typeface="Calibri"/>
              </a:rPr>
              <a:t>lettertype</a:t>
            </a:r>
            <a:endParaRPr lang="en-GB" sz="2800" b="0" strike="noStrike" spc="-1" dirty="0">
              <a:solidFill>
                <a:srgbClr val="000000"/>
              </a:solidFill>
              <a:latin typeface="Calibri"/>
            </a:endParaRPr>
          </a:p>
          <a:p>
            <a:pPr marL="36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</a:pPr>
            <a:endParaRPr lang="en-GB" sz="2800" b="0" strike="noStrike" spc="-1" dirty="0">
              <a:solidFill>
                <a:srgbClr val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533937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TextShape 1"/>
          <p:cNvSpPr txBox="1"/>
          <p:nvPr/>
        </p:nvSpPr>
        <p:spPr>
          <a:xfrm>
            <a:off x="831960" y="1709640"/>
            <a:ext cx="10515240" cy="285228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>
              <a:lnSpc>
                <a:spcPct val="90000"/>
              </a:lnSpc>
            </a:pPr>
            <a:r>
              <a:rPr lang="en-US" sz="6000" spc="-1" dirty="0" err="1">
                <a:solidFill>
                  <a:srgbClr val="000000"/>
                </a:solidFill>
                <a:latin typeface="Calibri Light"/>
              </a:rPr>
              <a:t>Hiërogliefen</a:t>
            </a:r>
            <a:r>
              <a:rPr lang="en-US" sz="6000" spc="-1" dirty="0">
                <a:solidFill>
                  <a:srgbClr val="000000"/>
                </a:solidFill>
                <a:latin typeface="Calibri Light"/>
              </a:rPr>
              <a:t> in Unicode</a:t>
            </a:r>
            <a:endParaRPr lang="fr-FR" sz="60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6" name="TextShape 2"/>
          <p:cNvSpPr txBox="1"/>
          <p:nvPr/>
        </p:nvSpPr>
        <p:spPr>
          <a:xfrm>
            <a:off x="831960" y="4589640"/>
            <a:ext cx="10515240" cy="149976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 marL="457560" lvl="1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</a:pPr>
            <a:endParaRPr lang="fr-FR" sz="2400" b="0" strike="noStrike" spc="-1" dirty="0">
              <a:solidFill>
                <a:schemeClr val="bg1">
                  <a:lumMod val="65000"/>
                </a:scheme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252378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0" name="Image 8"/>
          <p:cNvPicPr/>
          <p:nvPr/>
        </p:nvPicPr>
        <p:blipFill>
          <a:blip r:embed="rId3">
            <a:alphaModFix amt="10000"/>
          </a:blip>
          <a:stretch/>
        </p:blipFill>
        <p:spPr>
          <a:xfrm>
            <a:off x="80040" y="0"/>
            <a:ext cx="12031920" cy="6857640"/>
          </a:xfrm>
          <a:prstGeom prst="rect">
            <a:avLst/>
          </a:prstGeom>
          <a:ln>
            <a:noFill/>
          </a:ln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4FD00D0-CB5C-4408-BAF2-72203A6F6C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5482" y="365040"/>
            <a:ext cx="11600330" cy="1325160"/>
          </a:xfrm>
        </p:spPr>
        <p:txBody>
          <a:bodyPr/>
          <a:lstStyle/>
          <a:p>
            <a:r>
              <a:rPr lang="en-US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Hiërogliefen</a:t>
            </a:r>
            <a:r>
              <a:rPr lang="en-US" dirty="0">
                <a:latin typeface="Calibri Light" panose="020F0302020204030204" pitchFamily="34" charset="0"/>
                <a:cs typeface="Calibri Light" panose="020F0302020204030204" pitchFamily="34" charset="0"/>
              </a:rPr>
              <a:t> in Unicode</a:t>
            </a:r>
            <a:endParaRPr lang="en-NL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DBA18B-3101-4962-B98B-7AA569E1D6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080" y="1825560"/>
            <a:ext cx="10960220" cy="4350960"/>
          </a:xfrm>
        </p:spPr>
        <p:txBody>
          <a:bodyPr/>
          <a:lstStyle/>
          <a:p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Eerste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voorstel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Everson, Michael (1997). N1636 Encoding Egyptian Hieroglyphs in ISO/IEC 10646-2 (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  <a:hlinkClick r:id="rId4"/>
              </a:rPr>
              <a:t>http://www.unicode.org/L2/L1997/97266-n1636.pdf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0" name="Image 8"/>
          <p:cNvPicPr/>
          <p:nvPr/>
        </p:nvPicPr>
        <p:blipFill>
          <a:blip r:embed="rId3">
            <a:alphaModFix amt="10000"/>
          </a:blip>
          <a:stretch/>
        </p:blipFill>
        <p:spPr>
          <a:xfrm>
            <a:off x="80040" y="0"/>
            <a:ext cx="12031920" cy="6857640"/>
          </a:xfrm>
          <a:prstGeom prst="rect">
            <a:avLst/>
          </a:prstGeom>
          <a:ln>
            <a:noFill/>
          </a:ln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4FD00D0-CB5C-4408-BAF2-72203A6F6C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5482" y="365040"/>
            <a:ext cx="11600330" cy="1325160"/>
          </a:xfrm>
        </p:spPr>
        <p:txBody>
          <a:bodyPr/>
          <a:lstStyle/>
          <a:p>
            <a:r>
              <a:rPr lang="en-US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Hiërogliefen</a:t>
            </a:r>
            <a:r>
              <a:rPr lang="en-US" dirty="0">
                <a:latin typeface="Calibri Light" panose="020F0302020204030204" pitchFamily="34" charset="0"/>
                <a:cs typeface="Calibri Light" panose="020F0302020204030204" pitchFamily="34" charset="0"/>
              </a:rPr>
              <a:t> in Unicode</a:t>
            </a:r>
            <a:endParaRPr lang="en-NL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DBA18B-3101-4962-B98B-7AA569E1D6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080" y="1825560"/>
            <a:ext cx="10960220" cy="4350960"/>
          </a:xfrm>
        </p:spPr>
        <p:txBody>
          <a:bodyPr/>
          <a:lstStyle/>
          <a:p>
            <a:r>
              <a:rPr lang="en-US" dirty="0" err="1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Eerste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voorstel</a:t>
            </a:r>
            <a:endParaRPr lang="en-US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Lijst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geaccepteerd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in 2009 (Unicode 5.2)</a:t>
            </a:r>
          </a:p>
          <a:p>
            <a:pPr lvl="1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1071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tekens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voornamelijk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van Gardiner (1928, 1929, 1931, 1953, 1957) met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sommige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tekens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van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andere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oorsprong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lvl="1"/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Alleen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weergeefbaar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als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een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lijn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n-NL" sz="4400" dirty="0">
                <a:latin typeface="Egyptian TextV3ProtoFull" pitchFamily="2" charset="0"/>
                <a:ea typeface="Egyptian TextV3ProtoFull" pitchFamily="2" charset="0"/>
              </a:rPr>
              <a:t>𓇋𓅱𓀀𓇍𓎡𓅱𓀀𓅓𓊵𓏏𓊪								</a:t>
            </a:r>
            <a:r>
              <a:rPr lang="en-NL" dirty="0">
                <a:latin typeface="Calibri" panose="020F0502020204030204" pitchFamily="34" charset="0"/>
                <a:ea typeface="Egyptian TextV3ProtoFull" pitchFamily="2" charset="0"/>
                <a:cs typeface="Calibri" panose="020F0502020204030204" pitchFamily="34" charset="0"/>
              </a:rPr>
              <a:t>vs</a:t>
            </a:r>
            <a:r>
              <a:rPr lang="en-NL" sz="4400" dirty="0">
                <a:latin typeface="Egyptian TextV3ProtoFull" pitchFamily="2" charset="0"/>
                <a:ea typeface="Egyptian TextV3ProtoFull" pitchFamily="2" charset="0"/>
              </a:rPr>
              <a:t>									</a:t>
            </a:r>
            <a:r>
              <a:rPr lang="en-US" sz="4400" dirty="0">
                <a:latin typeface="Egyptian TextV3ProtoFull" pitchFamily="2" charset="0"/>
                <a:ea typeface="Egyptian TextV3ProtoFull" pitchFamily="2" charset="0"/>
              </a:rPr>
              <a:t>  </a:t>
            </a:r>
            <a:r>
              <a:rPr lang="en-NL" sz="3800" dirty="0">
                <a:latin typeface="Egyptian TextV3ProtoFull" pitchFamily="2" charset="0"/>
                <a:ea typeface="Egyptian TextV3ProtoFull" pitchFamily="2" charset="0"/>
              </a:rPr>
              <a:t>𓇋𓅱𓀀𓇍𓎡𓐰𓐷𓅱𓐱𓀀𓐸𓅓𓊵𓐰𓐷𓏏𓐱𓊪𓐸</a:t>
            </a:r>
            <a:endParaRPr lang="en-US" sz="2600" dirty="0">
              <a:latin typeface="Egyptian TextV3ProtoFull" pitchFamily="2" charset="0"/>
              <a:ea typeface="Egyptian TextV3ProtoFull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75510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0" name="Image 8"/>
          <p:cNvPicPr/>
          <p:nvPr/>
        </p:nvPicPr>
        <p:blipFill>
          <a:blip r:embed="rId3">
            <a:alphaModFix amt="10000"/>
          </a:blip>
          <a:stretch/>
        </p:blipFill>
        <p:spPr>
          <a:xfrm>
            <a:off x="80040" y="0"/>
            <a:ext cx="12031920" cy="6857640"/>
          </a:xfrm>
          <a:prstGeom prst="rect">
            <a:avLst/>
          </a:prstGeom>
          <a:ln>
            <a:noFill/>
          </a:ln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4FD00D0-CB5C-4408-BAF2-72203A6F6C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5482" y="365040"/>
            <a:ext cx="11600330" cy="1325160"/>
          </a:xfrm>
        </p:spPr>
        <p:txBody>
          <a:bodyPr/>
          <a:lstStyle/>
          <a:p>
            <a:r>
              <a:rPr lang="en-US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Hiërogliefen</a:t>
            </a:r>
            <a:r>
              <a:rPr lang="en-US" dirty="0">
                <a:latin typeface="Calibri Light" panose="020F0302020204030204" pitchFamily="34" charset="0"/>
                <a:cs typeface="Calibri Light" panose="020F0302020204030204" pitchFamily="34" charset="0"/>
              </a:rPr>
              <a:t> in Unicode</a:t>
            </a:r>
            <a:endParaRPr lang="en-NL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DBA18B-3101-4962-B98B-7AA569E1D6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080" y="1825560"/>
            <a:ext cx="10960220" cy="4350960"/>
          </a:xfrm>
        </p:spPr>
        <p:txBody>
          <a:bodyPr/>
          <a:lstStyle/>
          <a:p>
            <a:r>
              <a:rPr lang="en-US" dirty="0" err="1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Eerste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voorstel</a:t>
            </a:r>
            <a:endParaRPr lang="en-US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dirty="0" err="1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Lijst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geaccepteerd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in 2009 (Unicode 5.2)</a:t>
            </a:r>
          </a:p>
          <a:p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Voorstel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voor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het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uitbreiden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van het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Hiërogliefische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repetoire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Suignard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, Michael. (2015) Preliminary draft of the Ptolemaic repertoire (A: Man and his occupations) (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  <a:hlinkClick r:id="rId4"/>
              </a:rPr>
              <a:t>http://www.unicode.org/L2/L2015/15240-ptolemaic-hieroglyphs.pdf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14045872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0" name="Image 8"/>
          <p:cNvPicPr/>
          <p:nvPr/>
        </p:nvPicPr>
        <p:blipFill>
          <a:blip r:embed="rId3">
            <a:alphaModFix amt="10000"/>
          </a:blip>
          <a:stretch/>
        </p:blipFill>
        <p:spPr>
          <a:xfrm>
            <a:off x="80040" y="0"/>
            <a:ext cx="12031920" cy="6857640"/>
          </a:xfrm>
          <a:prstGeom prst="rect">
            <a:avLst/>
          </a:prstGeom>
          <a:ln>
            <a:noFill/>
          </a:ln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4FD00D0-CB5C-4408-BAF2-72203A6F6C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5482" y="365040"/>
            <a:ext cx="11600330" cy="1325160"/>
          </a:xfrm>
        </p:spPr>
        <p:txBody>
          <a:bodyPr/>
          <a:lstStyle/>
          <a:p>
            <a:r>
              <a:rPr lang="en-US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Hiërogliefen</a:t>
            </a:r>
            <a:r>
              <a:rPr lang="en-US" dirty="0">
                <a:latin typeface="Calibri Light" panose="020F0302020204030204" pitchFamily="34" charset="0"/>
                <a:cs typeface="Calibri Light" panose="020F0302020204030204" pitchFamily="34" charset="0"/>
              </a:rPr>
              <a:t> in Unicode</a:t>
            </a:r>
            <a:endParaRPr lang="en-NL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DBA18B-3101-4962-B98B-7AA569E1D6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080" y="1825560"/>
            <a:ext cx="10960220" cy="4350960"/>
          </a:xfrm>
        </p:spPr>
        <p:txBody>
          <a:bodyPr/>
          <a:lstStyle/>
          <a:p>
            <a:pPr marL="0" indent="0">
              <a:buNone/>
            </a:pP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Deborah Anderson (UC Berkeley)</a:t>
            </a:r>
          </a:p>
          <a:p>
            <a:pPr marL="0" indent="0">
              <a:buNone/>
            </a:pPr>
            <a:r>
              <a:rPr lang="en-US" sz="1800" b="0" strike="noStrike" spc="-1" dirty="0">
                <a:latin typeface="Calibri"/>
              </a:rPr>
              <a:t>Peter </a:t>
            </a:r>
            <a:r>
              <a:rPr lang="en-US" sz="1800" b="0" strike="noStrike" spc="-1" dirty="0" err="1">
                <a:latin typeface="Calibri"/>
              </a:rPr>
              <a:t>Dils</a:t>
            </a:r>
            <a:r>
              <a:rPr lang="en-US" sz="1800" spc="-1" dirty="0">
                <a:latin typeface="Calibri"/>
              </a:rPr>
              <a:t> (SAWL)</a:t>
            </a:r>
          </a:p>
          <a:p>
            <a:pPr marL="0" indent="0">
              <a:buNone/>
            </a:pPr>
            <a:r>
              <a:rPr lang="en-US" sz="1800" spc="-1" dirty="0">
                <a:latin typeface="Calibri"/>
              </a:rPr>
              <a:t>Andrew Glass (Microsoft)</a:t>
            </a:r>
          </a:p>
          <a:p>
            <a:pPr marL="0" indent="0">
              <a:buNone/>
            </a:pPr>
            <a:r>
              <a:rPr lang="en-US" sz="1800" spc="-1" dirty="0">
                <a:latin typeface="Calibri"/>
              </a:rPr>
              <a:t>Jorke Grotenhuis (UC Berkeley)</a:t>
            </a:r>
          </a:p>
          <a:p>
            <a:pPr marL="0" indent="0">
              <a:buNone/>
            </a:pPr>
            <a:r>
              <a:rPr lang="en-US" sz="1800" spc="-1" dirty="0">
                <a:latin typeface="Calibri"/>
              </a:rPr>
              <a:t>Svenja </a:t>
            </a:r>
            <a:r>
              <a:rPr lang="en-US" sz="1800" spc="-1" dirty="0" err="1">
                <a:latin typeface="Calibri" panose="020F0502020204030204" pitchFamily="34" charset="0"/>
                <a:cs typeface="Calibri" panose="020F0502020204030204" pitchFamily="34" charset="0"/>
              </a:rPr>
              <a:t>Gülden</a:t>
            </a:r>
            <a:r>
              <a:rPr lang="en-US" sz="1800" spc="-1" dirty="0">
                <a:latin typeface="Calibri" panose="020F0502020204030204" pitchFamily="34" charset="0"/>
                <a:cs typeface="Calibri" panose="020F0502020204030204" pitchFamily="34" charset="0"/>
              </a:rPr>
              <a:t> (TU Darmstadt; JGU Mainz)</a:t>
            </a:r>
          </a:p>
          <a:p>
            <a:pPr marL="0" indent="0">
              <a:buNone/>
            </a:pPr>
            <a:r>
              <a:rPr lang="en-GB" sz="1800" dirty="0">
                <a:latin typeface="Calibri" panose="020F0502020204030204" pitchFamily="34" charset="0"/>
                <a:cs typeface="Calibri" panose="020F0502020204030204" pitchFamily="34" charset="0"/>
              </a:rPr>
              <a:t>Jan Kučera (Charles University, Prague)</a:t>
            </a:r>
          </a:p>
          <a:p>
            <a:pPr marL="0" indent="0">
              <a:buNone/>
            </a:pPr>
            <a:r>
              <a:rPr lang="en-US" sz="1800" spc="-1" dirty="0">
                <a:latin typeface="Calibri" panose="020F0502020204030204" pitchFamily="34" charset="0"/>
                <a:cs typeface="Calibri" panose="020F0502020204030204" pitchFamily="34" charset="0"/>
              </a:rPr>
              <a:t>Mark-Jan </a:t>
            </a:r>
            <a:r>
              <a:rPr lang="en-US" sz="1800" spc="-1" dirty="0" err="1">
                <a:latin typeface="Calibri" panose="020F0502020204030204" pitchFamily="34" charset="0"/>
                <a:cs typeface="Calibri" panose="020F0502020204030204" pitchFamily="34" charset="0"/>
              </a:rPr>
              <a:t>Nederhof</a:t>
            </a:r>
            <a:r>
              <a:rPr lang="en-US" sz="1800" spc="-1" dirty="0">
                <a:latin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en-US" sz="18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University of St Andrews</a:t>
            </a:r>
            <a:r>
              <a:rPr lang="en-US" sz="1800" spc="-1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marL="0" indent="0">
              <a:buNone/>
            </a:pPr>
            <a:r>
              <a:rPr lang="en-US" sz="1800" b="0" strike="noStrike" spc="-1" dirty="0">
                <a:latin typeface="Calibri"/>
              </a:rPr>
              <a:t>Stéphane Polis (F.R.S.-FNRS; </a:t>
            </a:r>
            <a:r>
              <a:rPr lang="en-US" sz="1800" b="0" strike="noStrike" spc="-1" dirty="0" err="1">
                <a:latin typeface="Calibri"/>
              </a:rPr>
              <a:t>ULiège</a:t>
            </a:r>
            <a:r>
              <a:rPr lang="en-US" sz="1800" b="0" strike="noStrike" spc="-1" dirty="0">
                <a:latin typeface="Calibri"/>
              </a:rPr>
              <a:t>)</a:t>
            </a:r>
          </a:p>
          <a:p>
            <a:pPr marL="0" indent="0">
              <a:buNone/>
            </a:pPr>
            <a:r>
              <a:rPr lang="en-US" sz="18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Robert Richmond</a:t>
            </a:r>
            <a:endParaRPr lang="en-US" sz="1800" b="0" strike="noStrike" spc="-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18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Serge </a:t>
            </a:r>
            <a:r>
              <a:rPr lang="en-US" sz="180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Rosmorduc</a:t>
            </a:r>
            <a:r>
              <a:rPr lang="en-US" sz="18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(CNAM)</a:t>
            </a:r>
            <a:endParaRPr lang="en-US" sz="1800" spc="-1" dirty="0"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18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Michel </a:t>
            </a:r>
            <a:r>
              <a:rPr lang="en-US" sz="180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Suignard</a:t>
            </a:r>
            <a:endParaRPr lang="en-US" sz="1800" b="0" strike="noStrike" spc="-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1800" b="0" strike="noStrike" spc="-1" dirty="0">
                <a:latin typeface="Calibri" panose="020F0502020204030204" pitchFamily="34" charset="0"/>
                <a:cs typeface="Calibri" panose="020F0502020204030204" pitchFamily="34" charset="0"/>
              </a:rPr>
              <a:t>Daniel </a:t>
            </a:r>
            <a:r>
              <a:rPr lang="en-US" sz="1800" b="0" strike="noStrike" spc="-1" dirty="0" err="1">
                <a:latin typeface="Calibri" panose="020F0502020204030204" pitchFamily="34" charset="0"/>
                <a:cs typeface="Calibri" panose="020F0502020204030204" pitchFamily="34" charset="0"/>
              </a:rPr>
              <a:t>Werning</a:t>
            </a:r>
            <a:r>
              <a:rPr lang="en-US" sz="1800" b="0" strike="noStrike" spc="-1" dirty="0">
                <a:latin typeface="Calibri" panose="020F0502020204030204" pitchFamily="34" charset="0"/>
                <a:cs typeface="Calibri" panose="020F0502020204030204" pitchFamily="34" charset="0"/>
              </a:rPr>
              <a:t> (BBAW</a:t>
            </a:r>
            <a:r>
              <a:rPr lang="en-US" sz="1800" b="0" strike="noStrike" spc="-1" dirty="0">
                <a:latin typeface="Calibri"/>
              </a:rPr>
              <a:t>)</a:t>
            </a:r>
            <a:endParaRPr lang="en-U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60745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0" name="Image 8"/>
          <p:cNvPicPr/>
          <p:nvPr/>
        </p:nvPicPr>
        <p:blipFill>
          <a:blip r:embed="rId3">
            <a:alphaModFix amt="10000"/>
          </a:blip>
          <a:stretch/>
        </p:blipFill>
        <p:spPr>
          <a:xfrm>
            <a:off x="80040" y="0"/>
            <a:ext cx="12031920" cy="6857640"/>
          </a:xfrm>
          <a:prstGeom prst="rect">
            <a:avLst/>
          </a:prstGeom>
          <a:ln>
            <a:noFill/>
          </a:ln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4FD00D0-CB5C-4408-BAF2-72203A6F6C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5482" y="365040"/>
            <a:ext cx="11600330" cy="1325160"/>
          </a:xfrm>
        </p:spPr>
        <p:txBody>
          <a:bodyPr/>
          <a:lstStyle/>
          <a:p>
            <a:r>
              <a:rPr lang="en-US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Hiërogliefen</a:t>
            </a:r>
            <a:r>
              <a:rPr lang="en-US" dirty="0">
                <a:latin typeface="Calibri Light" panose="020F0302020204030204" pitchFamily="34" charset="0"/>
                <a:cs typeface="Calibri Light" panose="020F0302020204030204" pitchFamily="34" charset="0"/>
              </a:rPr>
              <a:t> in Unicode</a:t>
            </a:r>
            <a:endParaRPr lang="en-NL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DBA18B-3101-4962-B98B-7AA569E1D6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080" y="1825560"/>
            <a:ext cx="10960220" cy="4350960"/>
          </a:xfrm>
        </p:spPr>
        <p:txBody>
          <a:bodyPr/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2019 (Unicode 12.0)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Introductie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van 9 control characters</a:t>
            </a:r>
          </a:p>
          <a:p>
            <a:pPr lvl="1"/>
            <a:r>
              <a:rPr lang="en-US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Glass, Andrew, et al. A method for encoding Egyptian quadrats in Unicode (</a:t>
            </a:r>
            <a:r>
              <a:rPr lang="en-US" dirty="0">
                <a:effectLst/>
                <a:latin typeface="Calibri" panose="020F0502020204030204" pitchFamily="34" charset="0"/>
                <a:cs typeface="Calibri" panose="020F0502020204030204" pitchFamily="34" charset="0"/>
                <a:hlinkClick r:id="rId4"/>
              </a:rPr>
              <a:t>https://www.unicode.org/L2/L2017/17112r-quadrat-encoding.pdf</a:t>
            </a:r>
            <a:r>
              <a:rPr lang="en-US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marL="457200" lvl="1" indent="0">
              <a:buNone/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92134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1904</Words>
  <Application>Microsoft Office PowerPoint</Application>
  <PresentationFormat>Widescreen</PresentationFormat>
  <Paragraphs>202</Paragraphs>
  <Slides>28</Slides>
  <Notes>28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28</vt:i4>
      </vt:variant>
    </vt:vector>
  </HeadingPairs>
  <TitlesOfParts>
    <vt:vector size="36" baseType="lpstr">
      <vt:lpstr>Arial</vt:lpstr>
      <vt:lpstr>Calibri</vt:lpstr>
      <vt:lpstr>Calibri Light</vt:lpstr>
      <vt:lpstr>Egyptian TextV3ProtoFull</vt:lpstr>
      <vt:lpstr>Symbol</vt:lpstr>
      <vt:lpstr>Wingdings</vt:lpstr>
      <vt:lpstr>Office Theme</vt:lpstr>
      <vt:lpstr>Office Theme</vt:lpstr>
      <vt:lpstr>PowerPoint Presentation</vt:lpstr>
      <vt:lpstr>PowerPoint Presentation</vt:lpstr>
      <vt:lpstr>PowerPoint Presentation</vt:lpstr>
      <vt:lpstr>PowerPoint Presentation</vt:lpstr>
      <vt:lpstr>Hiërogliefen in Unicode</vt:lpstr>
      <vt:lpstr>Hiërogliefen in Unicode</vt:lpstr>
      <vt:lpstr>Hiërogliefen in Unicode</vt:lpstr>
      <vt:lpstr>Hiërogliefen in Unicode</vt:lpstr>
      <vt:lpstr>Hiërogliefen in Unicode</vt:lpstr>
      <vt:lpstr>Hiërogliefen in Unicode</vt:lpstr>
      <vt:lpstr>Hiërogliefen in Unicode</vt:lpstr>
      <vt:lpstr>Hiërogliefen in Unicode</vt:lpstr>
      <vt:lpstr>Hiërogliefen in Unicode</vt:lpstr>
      <vt:lpstr>Hiërogliefen in Unicode</vt:lpstr>
      <vt:lpstr>Hiërogliefen in Unicode</vt:lpstr>
      <vt:lpstr>Hiërogliefen in Unicode</vt:lpstr>
      <vt:lpstr>Uitbreiding van het hierogliefische repertoire in Unicode</vt:lpstr>
      <vt:lpstr>Uitbreiding van het hierogliefische repertoire in Unicode</vt:lpstr>
      <vt:lpstr>Uitbreiding van het hierogliefische repertoire in Unicode</vt:lpstr>
      <vt:lpstr>Uitbreiding van het hierogliefische repertoire in Unicode</vt:lpstr>
      <vt:lpstr>PowerPoint Presentation</vt:lpstr>
      <vt:lpstr>Unicode Hiërogliefisch lettertype</vt:lpstr>
      <vt:lpstr>Unicode Hiërogliefisch lettertype</vt:lpstr>
      <vt:lpstr>Unicode Hiërogliefisch lettertype</vt:lpstr>
      <vt:lpstr>Unicode Hiërogliefisch lettertype</vt:lpstr>
      <vt:lpstr>Unicode Hiërogliefisch lettertype</vt:lpstr>
      <vt:lpstr>Unicode Hiërogliefisch lettertype</vt:lpstr>
      <vt:lpstr>Unicode Hiërogliefisch lettertype voorbeeld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subject/>
  <dc:creator>SP</dc:creator>
  <dc:description/>
  <cp:lastModifiedBy>Jorke Grotenhuis</cp:lastModifiedBy>
  <cp:revision>220</cp:revision>
  <cp:lastPrinted>2019-11-20T14:01:42Z</cp:lastPrinted>
  <dcterms:created xsi:type="dcterms:W3CDTF">2019-11-02T21:53:32Z</dcterms:created>
  <dcterms:modified xsi:type="dcterms:W3CDTF">2022-10-21T07:04:36Z</dcterms:modified>
  <dc:language>fr-FR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43</vt:i4>
  </property>
  <property fmtid="{D5CDD505-2E9C-101B-9397-08002B2CF9AE}" pid="8" name="PresentationFormat">
    <vt:lpwstr>Breedbeeld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50</vt:i4>
  </property>
</Properties>
</file>