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sldIdLst>
    <p:sldId id="262" r:id="rId2"/>
    <p:sldId id="261" r:id="rId3"/>
    <p:sldId id="267" r:id="rId4"/>
    <p:sldId id="264" r:id="rId5"/>
    <p:sldId id="265" r:id="rId6"/>
    <p:sldId id="266" r:id="rId7"/>
    <p:sldId id="268" r:id="rId8"/>
    <p:sldId id="270" r:id="rId9"/>
    <p:sldId id="269" r:id="rId10"/>
    <p:sldId id="263"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162"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880841-14C5-4822-9D83-BD6D29FF0BC1}" type="datetimeFigureOut">
              <a:rPr lang="fr-BE" smtClean="0"/>
              <a:pPr/>
              <a:t>28-04-20</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F52D59-280F-4744-B6A6-D1401F3E846E}" type="slidenum">
              <a:rPr lang="fr-BE" smtClean="0"/>
              <a:pPr/>
              <a:t>‹N°›</a:t>
            </a:fld>
            <a:endParaRPr lang="fr-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7FF52D59-280F-4744-B6A6-D1401F3E846E}" type="slidenum">
              <a:rPr lang="fr-BE" smtClean="0"/>
              <a:pPr/>
              <a:t>1</a:t>
            </a:fld>
            <a:endParaRPr lang="fr-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7FF52D59-280F-4744-B6A6-D1401F3E846E}" type="slidenum">
              <a:rPr lang="fr-BE" smtClean="0"/>
              <a:pPr/>
              <a:t>10</a:t>
            </a:fld>
            <a:endParaRPr lang="fr-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7FF52D59-280F-4744-B6A6-D1401F3E846E}" type="slidenum">
              <a:rPr lang="fr-BE" smtClean="0"/>
              <a:pPr/>
              <a:t>2</a:t>
            </a:fld>
            <a:endParaRPr lang="fr-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7FF52D59-280F-4744-B6A6-D1401F3E846E}" type="slidenum">
              <a:rPr lang="fr-BE" smtClean="0"/>
              <a:pPr/>
              <a:t>3</a:t>
            </a:fld>
            <a:endParaRPr lang="fr-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7FF52D59-280F-4744-B6A6-D1401F3E846E}" type="slidenum">
              <a:rPr lang="fr-BE" smtClean="0"/>
              <a:pPr/>
              <a:t>4</a:t>
            </a:fld>
            <a:endParaRPr lang="fr-B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7FF52D59-280F-4744-B6A6-D1401F3E846E}" type="slidenum">
              <a:rPr lang="fr-BE" smtClean="0"/>
              <a:pPr/>
              <a:t>5</a:t>
            </a:fld>
            <a:endParaRPr lang="fr-B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7FF52D59-280F-4744-B6A6-D1401F3E846E}" type="slidenum">
              <a:rPr lang="fr-BE" smtClean="0"/>
              <a:pPr/>
              <a:t>6</a:t>
            </a:fld>
            <a:endParaRPr lang="fr-B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7FF52D59-280F-4744-B6A6-D1401F3E846E}" type="slidenum">
              <a:rPr lang="fr-BE" smtClean="0"/>
              <a:pPr/>
              <a:t>7</a:t>
            </a:fld>
            <a:endParaRPr lang="fr-B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7FF52D59-280F-4744-B6A6-D1401F3E846E}" type="slidenum">
              <a:rPr lang="fr-BE" smtClean="0"/>
              <a:pPr/>
              <a:t>8</a:t>
            </a:fld>
            <a:endParaRPr lang="fr-B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a:p>
        </p:txBody>
      </p:sp>
      <p:sp>
        <p:nvSpPr>
          <p:cNvPr id="4" name="Espace réservé du numéro de diapositive 3"/>
          <p:cNvSpPr>
            <a:spLocks noGrp="1"/>
          </p:cNvSpPr>
          <p:nvPr>
            <p:ph type="sldNum" sz="quarter" idx="10"/>
          </p:nvPr>
        </p:nvSpPr>
        <p:spPr/>
        <p:txBody>
          <a:bodyPr/>
          <a:lstStyle/>
          <a:p>
            <a:fld id="{7FF52D59-280F-4744-B6A6-D1401F3E846E}" type="slidenum">
              <a:rPr lang="fr-BE" smtClean="0"/>
              <a:pPr/>
              <a:t>9</a:t>
            </a:fld>
            <a:endParaRPr lang="fr-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3167339-154C-4A8D-A284-71311F49FE62}" type="datetime1">
              <a:rPr lang="fr-BE" smtClean="0"/>
              <a:t>28-04-20</a:t>
            </a:fld>
            <a:endParaRPr lang="fr-BE"/>
          </a:p>
        </p:txBody>
      </p:sp>
      <p:sp>
        <p:nvSpPr>
          <p:cNvPr id="19" name="Espace réservé du pied de page 18"/>
          <p:cNvSpPr>
            <a:spLocks noGrp="1"/>
          </p:cNvSpPr>
          <p:nvPr>
            <p:ph type="ftr" sz="quarter" idx="11"/>
          </p:nvPr>
        </p:nvSpPr>
        <p:spPr/>
        <p:txBody>
          <a:bodyPr/>
          <a:lstStyle/>
          <a:p>
            <a:r>
              <a:rPr lang="en-US"/>
              <a:t>Vilvoorde, Belgium, March 17, 2016</a:t>
            </a:r>
            <a:endParaRPr lang="fr-BE"/>
          </a:p>
        </p:txBody>
      </p:sp>
      <p:sp>
        <p:nvSpPr>
          <p:cNvPr id="27" name="Espace réservé du numéro de diapositive 26"/>
          <p:cNvSpPr>
            <a:spLocks noGrp="1"/>
          </p:cNvSpPr>
          <p:nvPr>
            <p:ph type="sldNum" sz="quarter" idx="12"/>
          </p:nvPr>
        </p:nvSpPr>
        <p:spPr/>
        <p:txBody>
          <a:bodyPr/>
          <a:lstStyle/>
          <a:p>
            <a:fld id="{673CD71D-789C-4092-B9D2-02FC3B93E0EA}"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278E7FD-E446-4835-8A5E-000F2C510828}" type="datetime1">
              <a:rPr lang="fr-BE" smtClean="0"/>
              <a:t>28-04-20</a:t>
            </a:fld>
            <a:endParaRPr lang="fr-BE"/>
          </a:p>
        </p:txBody>
      </p:sp>
      <p:sp>
        <p:nvSpPr>
          <p:cNvPr id="5" name="Espace réservé du pied de page 4"/>
          <p:cNvSpPr>
            <a:spLocks noGrp="1"/>
          </p:cNvSpPr>
          <p:nvPr>
            <p:ph type="ftr" sz="quarter" idx="11"/>
          </p:nvPr>
        </p:nvSpPr>
        <p:spPr/>
        <p:txBody>
          <a:bodyPr/>
          <a:lstStyle/>
          <a:p>
            <a:r>
              <a:rPr lang="en-US"/>
              <a:t>Vilvoorde, Belgium, March 17, 2016</a:t>
            </a:r>
            <a:endParaRPr lang="fr-BE"/>
          </a:p>
        </p:txBody>
      </p:sp>
      <p:sp>
        <p:nvSpPr>
          <p:cNvPr id="6" name="Espace réservé du numéro de diapositive 5"/>
          <p:cNvSpPr>
            <a:spLocks noGrp="1"/>
          </p:cNvSpPr>
          <p:nvPr>
            <p:ph type="sldNum" sz="quarter" idx="12"/>
          </p:nvPr>
        </p:nvSpPr>
        <p:spPr/>
        <p:txBody>
          <a:bodyPr/>
          <a:lstStyle/>
          <a:p>
            <a:fld id="{673CD71D-789C-4092-B9D2-02FC3B93E0EA}"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118E6D8F-7F1C-4797-9C4F-A3E7AEA83284}" type="datetime1">
              <a:rPr lang="fr-BE" smtClean="0"/>
              <a:t>28-04-20</a:t>
            </a:fld>
            <a:endParaRPr lang="fr-BE"/>
          </a:p>
        </p:txBody>
      </p:sp>
      <p:sp>
        <p:nvSpPr>
          <p:cNvPr id="5" name="Espace réservé du pied de page 4"/>
          <p:cNvSpPr>
            <a:spLocks noGrp="1"/>
          </p:cNvSpPr>
          <p:nvPr>
            <p:ph type="ftr" sz="quarter" idx="11"/>
          </p:nvPr>
        </p:nvSpPr>
        <p:spPr/>
        <p:txBody>
          <a:bodyPr/>
          <a:lstStyle/>
          <a:p>
            <a:r>
              <a:rPr lang="en-US"/>
              <a:t>Vilvoorde, Belgium, March 17, 2016</a:t>
            </a:r>
            <a:endParaRPr lang="fr-BE"/>
          </a:p>
        </p:txBody>
      </p:sp>
      <p:sp>
        <p:nvSpPr>
          <p:cNvPr id="6" name="Espace réservé du numéro de diapositive 5"/>
          <p:cNvSpPr>
            <a:spLocks noGrp="1"/>
          </p:cNvSpPr>
          <p:nvPr>
            <p:ph type="sldNum" sz="quarter" idx="12"/>
          </p:nvPr>
        </p:nvSpPr>
        <p:spPr/>
        <p:txBody>
          <a:bodyPr/>
          <a:lstStyle/>
          <a:p>
            <a:fld id="{673CD71D-789C-4092-B9D2-02FC3B93E0EA}"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2F793B97-F3B7-44C0-B46B-80985F4847F7}" type="datetime1">
              <a:rPr lang="fr-BE" smtClean="0"/>
              <a:t>28-04-20</a:t>
            </a:fld>
            <a:endParaRPr lang="fr-BE"/>
          </a:p>
        </p:txBody>
      </p:sp>
      <p:sp>
        <p:nvSpPr>
          <p:cNvPr id="5" name="Espace réservé du pied de page 4"/>
          <p:cNvSpPr>
            <a:spLocks noGrp="1"/>
          </p:cNvSpPr>
          <p:nvPr>
            <p:ph type="ftr" sz="quarter" idx="11"/>
          </p:nvPr>
        </p:nvSpPr>
        <p:spPr/>
        <p:txBody>
          <a:bodyPr/>
          <a:lstStyle/>
          <a:p>
            <a:r>
              <a:rPr lang="en-US"/>
              <a:t>Vilvoorde, Belgium, March 17, 2016</a:t>
            </a:r>
            <a:endParaRPr lang="fr-BE"/>
          </a:p>
        </p:txBody>
      </p:sp>
      <p:sp>
        <p:nvSpPr>
          <p:cNvPr id="6" name="Espace réservé du numéro de diapositive 5"/>
          <p:cNvSpPr>
            <a:spLocks noGrp="1"/>
          </p:cNvSpPr>
          <p:nvPr>
            <p:ph type="sldNum" sz="quarter" idx="12"/>
          </p:nvPr>
        </p:nvSpPr>
        <p:spPr/>
        <p:txBody>
          <a:bodyPr/>
          <a:lstStyle/>
          <a:p>
            <a:fld id="{673CD71D-789C-4092-B9D2-02FC3B93E0EA}"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191A867F-A91F-45A1-86CC-EAE6407607CD}" type="datetime1">
              <a:rPr lang="fr-BE" smtClean="0"/>
              <a:t>28-04-20</a:t>
            </a:fld>
            <a:endParaRPr lang="fr-BE"/>
          </a:p>
        </p:txBody>
      </p:sp>
      <p:sp>
        <p:nvSpPr>
          <p:cNvPr id="5" name="Espace réservé du pied de page 4"/>
          <p:cNvSpPr>
            <a:spLocks noGrp="1"/>
          </p:cNvSpPr>
          <p:nvPr>
            <p:ph type="ftr" sz="quarter" idx="11"/>
          </p:nvPr>
        </p:nvSpPr>
        <p:spPr/>
        <p:txBody>
          <a:bodyPr/>
          <a:lstStyle/>
          <a:p>
            <a:r>
              <a:rPr lang="en-US"/>
              <a:t>Vilvoorde, Belgium, March 17, 2016</a:t>
            </a:r>
            <a:endParaRPr lang="fr-BE"/>
          </a:p>
        </p:txBody>
      </p:sp>
      <p:sp>
        <p:nvSpPr>
          <p:cNvPr id="6" name="Espace réservé du numéro de diapositive 5"/>
          <p:cNvSpPr>
            <a:spLocks noGrp="1"/>
          </p:cNvSpPr>
          <p:nvPr>
            <p:ph type="sldNum" sz="quarter" idx="12"/>
          </p:nvPr>
        </p:nvSpPr>
        <p:spPr/>
        <p:txBody>
          <a:bodyPr/>
          <a:lstStyle/>
          <a:p>
            <a:fld id="{673CD71D-789C-4092-B9D2-02FC3B93E0EA}"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F12F9336-E303-4A52-B93B-2DD5C5244AB9}" type="datetime1">
              <a:rPr lang="fr-BE" smtClean="0"/>
              <a:t>28-04-20</a:t>
            </a:fld>
            <a:endParaRPr lang="fr-BE"/>
          </a:p>
        </p:txBody>
      </p:sp>
      <p:sp>
        <p:nvSpPr>
          <p:cNvPr id="6" name="Espace réservé du pied de page 5"/>
          <p:cNvSpPr>
            <a:spLocks noGrp="1"/>
          </p:cNvSpPr>
          <p:nvPr>
            <p:ph type="ftr" sz="quarter" idx="11"/>
          </p:nvPr>
        </p:nvSpPr>
        <p:spPr/>
        <p:txBody>
          <a:bodyPr/>
          <a:lstStyle/>
          <a:p>
            <a:r>
              <a:rPr lang="en-US"/>
              <a:t>Vilvoorde, Belgium, March 17, 2016</a:t>
            </a:r>
            <a:endParaRPr lang="fr-BE"/>
          </a:p>
        </p:txBody>
      </p:sp>
      <p:sp>
        <p:nvSpPr>
          <p:cNvPr id="7" name="Espace réservé du numéro de diapositive 6"/>
          <p:cNvSpPr>
            <a:spLocks noGrp="1"/>
          </p:cNvSpPr>
          <p:nvPr>
            <p:ph type="sldNum" sz="quarter" idx="12"/>
          </p:nvPr>
        </p:nvSpPr>
        <p:spPr/>
        <p:txBody>
          <a:bodyPr/>
          <a:lstStyle/>
          <a:p>
            <a:fld id="{673CD71D-789C-4092-B9D2-02FC3B93E0EA}"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DAAF61EF-2EC7-4CC6-B9A5-F49A942D874C}" type="datetime1">
              <a:rPr lang="fr-BE" smtClean="0"/>
              <a:t>28-04-20</a:t>
            </a:fld>
            <a:endParaRPr lang="fr-BE"/>
          </a:p>
        </p:txBody>
      </p:sp>
      <p:sp>
        <p:nvSpPr>
          <p:cNvPr id="8" name="Espace réservé du pied de page 7"/>
          <p:cNvSpPr>
            <a:spLocks noGrp="1"/>
          </p:cNvSpPr>
          <p:nvPr>
            <p:ph type="ftr" sz="quarter" idx="11"/>
          </p:nvPr>
        </p:nvSpPr>
        <p:spPr/>
        <p:txBody>
          <a:bodyPr/>
          <a:lstStyle/>
          <a:p>
            <a:r>
              <a:rPr lang="en-US"/>
              <a:t>Vilvoorde, Belgium, March 17, 2016</a:t>
            </a:r>
            <a:endParaRPr lang="fr-BE"/>
          </a:p>
        </p:txBody>
      </p:sp>
      <p:sp>
        <p:nvSpPr>
          <p:cNvPr id="9" name="Espace réservé du numéro de diapositive 8"/>
          <p:cNvSpPr>
            <a:spLocks noGrp="1"/>
          </p:cNvSpPr>
          <p:nvPr>
            <p:ph type="sldNum" sz="quarter" idx="12"/>
          </p:nvPr>
        </p:nvSpPr>
        <p:spPr/>
        <p:txBody>
          <a:bodyPr/>
          <a:lstStyle/>
          <a:p>
            <a:fld id="{673CD71D-789C-4092-B9D2-02FC3B93E0EA}"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A8849BE-F48E-4EB4-A95A-F6214ACE716F}" type="datetime1">
              <a:rPr lang="fr-BE" smtClean="0"/>
              <a:t>28-04-20</a:t>
            </a:fld>
            <a:endParaRPr lang="fr-BE"/>
          </a:p>
        </p:txBody>
      </p:sp>
      <p:sp>
        <p:nvSpPr>
          <p:cNvPr id="4" name="Espace réservé du pied de page 3"/>
          <p:cNvSpPr>
            <a:spLocks noGrp="1"/>
          </p:cNvSpPr>
          <p:nvPr>
            <p:ph type="ftr" sz="quarter" idx="11"/>
          </p:nvPr>
        </p:nvSpPr>
        <p:spPr/>
        <p:txBody>
          <a:bodyPr/>
          <a:lstStyle/>
          <a:p>
            <a:r>
              <a:rPr lang="en-US"/>
              <a:t>Vilvoorde, Belgium, March 17, 2016</a:t>
            </a:r>
            <a:endParaRPr lang="fr-BE"/>
          </a:p>
        </p:txBody>
      </p:sp>
      <p:sp>
        <p:nvSpPr>
          <p:cNvPr id="5" name="Espace réservé du numéro de diapositive 4"/>
          <p:cNvSpPr>
            <a:spLocks noGrp="1"/>
          </p:cNvSpPr>
          <p:nvPr>
            <p:ph type="sldNum" sz="quarter" idx="12"/>
          </p:nvPr>
        </p:nvSpPr>
        <p:spPr/>
        <p:txBody>
          <a:bodyPr/>
          <a:lstStyle/>
          <a:p>
            <a:fld id="{673CD71D-789C-4092-B9D2-02FC3B93E0EA}"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A167B8-853F-410F-AA74-994B0AE39629}" type="datetime1">
              <a:rPr lang="fr-BE" smtClean="0"/>
              <a:t>28-04-20</a:t>
            </a:fld>
            <a:endParaRPr lang="fr-BE"/>
          </a:p>
        </p:txBody>
      </p:sp>
      <p:sp>
        <p:nvSpPr>
          <p:cNvPr id="3" name="Espace réservé du pied de page 2"/>
          <p:cNvSpPr>
            <a:spLocks noGrp="1"/>
          </p:cNvSpPr>
          <p:nvPr>
            <p:ph type="ftr" sz="quarter" idx="11"/>
          </p:nvPr>
        </p:nvSpPr>
        <p:spPr/>
        <p:txBody>
          <a:bodyPr/>
          <a:lstStyle/>
          <a:p>
            <a:r>
              <a:rPr lang="en-US"/>
              <a:t>Vilvoorde, Belgium, March 17, 2016</a:t>
            </a:r>
            <a:endParaRPr lang="fr-BE"/>
          </a:p>
        </p:txBody>
      </p:sp>
      <p:sp>
        <p:nvSpPr>
          <p:cNvPr id="4" name="Espace réservé du numéro de diapositive 3"/>
          <p:cNvSpPr>
            <a:spLocks noGrp="1"/>
          </p:cNvSpPr>
          <p:nvPr>
            <p:ph type="sldNum" sz="quarter" idx="12"/>
          </p:nvPr>
        </p:nvSpPr>
        <p:spPr/>
        <p:txBody>
          <a:bodyPr/>
          <a:lstStyle/>
          <a:p>
            <a:fld id="{673CD71D-789C-4092-B9D2-02FC3B93E0EA}"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FF4BDB6-16EF-4F1B-8CAE-20FD72BA7852}" type="datetime1">
              <a:rPr lang="fr-BE" smtClean="0"/>
              <a:t>28-04-20</a:t>
            </a:fld>
            <a:endParaRPr lang="fr-BE"/>
          </a:p>
        </p:txBody>
      </p:sp>
      <p:sp>
        <p:nvSpPr>
          <p:cNvPr id="6" name="Espace réservé du pied de page 5"/>
          <p:cNvSpPr>
            <a:spLocks noGrp="1"/>
          </p:cNvSpPr>
          <p:nvPr>
            <p:ph type="ftr" sz="quarter" idx="11"/>
          </p:nvPr>
        </p:nvSpPr>
        <p:spPr/>
        <p:txBody>
          <a:bodyPr/>
          <a:lstStyle/>
          <a:p>
            <a:r>
              <a:rPr lang="en-US"/>
              <a:t>Vilvoorde, Belgium, March 17, 2016</a:t>
            </a:r>
            <a:endParaRPr lang="fr-BE"/>
          </a:p>
        </p:txBody>
      </p:sp>
      <p:sp>
        <p:nvSpPr>
          <p:cNvPr id="7" name="Espace réservé du numéro de diapositive 6"/>
          <p:cNvSpPr>
            <a:spLocks noGrp="1"/>
          </p:cNvSpPr>
          <p:nvPr>
            <p:ph type="sldNum" sz="quarter" idx="12"/>
          </p:nvPr>
        </p:nvSpPr>
        <p:spPr/>
        <p:txBody>
          <a:bodyPr/>
          <a:lstStyle/>
          <a:p>
            <a:fld id="{673CD71D-789C-4092-B9D2-02FC3B93E0EA}"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E5B09E94-C7E7-45A0-8383-5845360C2E05}" type="datetime1">
              <a:rPr lang="fr-BE" smtClean="0"/>
              <a:t>28-04-20</a:t>
            </a:fld>
            <a:endParaRPr lang="fr-BE"/>
          </a:p>
        </p:txBody>
      </p:sp>
      <p:sp>
        <p:nvSpPr>
          <p:cNvPr id="6" name="Espace réservé du pied de page 5"/>
          <p:cNvSpPr>
            <a:spLocks noGrp="1"/>
          </p:cNvSpPr>
          <p:nvPr>
            <p:ph type="ftr" sz="quarter" idx="11"/>
          </p:nvPr>
        </p:nvSpPr>
        <p:spPr/>
        <p:txBody>
          <a:bodyPr/>
          <a:lstStyle/>
          <a:p>
            <a:r>
              <a:rPr lang="en-US"/>
              <a:t>Vilvoorde, Belgium, March 17, 2016</a:t>
            </a:r>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673CD71D-789C-4092-B9D2-02FC3B93E0EA}"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8063D7-9ADA-4D23-9AC3-BB388A3E24B6}" type="datetime1">
              <a:rPr lang="fr-BE" smtClean="0"/>
              <a:t>28-04-20</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Vilvoorde, Belgium, March 17, 2016</a:t>
            </a:r>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73CD71D-789C-4092-B9D2-02FC3B93E0EA}"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530352" y="1316736"/>
            <a:ext cx="7772400" cy="2832344"/>
          </a:xfrm>
        </p:spPr>
        <p:txBody>
          <a:bodyPr/>
          <a:lstStyle/>
          <a:p>
            <a:pPr algn="ctr"/>
            <a:r>
              <a:rPr lang="fr-BE" sz="4400" u="sng" dirty="0" err="1">
                <a:solidFill>
                  <a:srgbClr val="FFFF00"/>
                </a:solidFill>
                <a:effectLst>
                  <a:outerShdw blurRad="38100" dist="38100" dir="2700000" algn="tl">
                    <a:srgbClr val="000000">
                      <a:alpha val="43137"/>
                    </a:srgbClr>
                  </a:outerShdw>
                </a:effectLst>
                <a:latin typeface="Comic Sans MS" pitchFamily="66" charset="0"/>
              </a:rPr>
              <a:t>Percutaneous</a:t>
            </a:r>
            <a:r>
              <a:rPr lang="fr-BE" sz="4400" u="sng" dirty="0">
                <a:solidFill>
                  <a:srgbClr val="FFFF00"/>
                </a:solidFill>
                <a:effectLst>
                  <a:outerShdw blurRad="38100" dist="38100" dir="2700000" algn="tl">
                    <a:srgbClr val="000000">
                      <a:alpha val="43137"/>
                    </a:srgbClr>
                  </a:outerShdw>
                </a:effectLst>
                <a:latin typeface="Comic Sans MS" pitchFamily="66" charset="0"/>
              </a:rPr>
              <a:t> </a:t>
            </a:r>
            <a:r>
              <a:rPr lang="fr-BE" sz="4400" u="sng" dirty="0" err="1">
                <a:solidFill>
                  <a:srgbClr val="FFFF00"/>
                </a:solidFill>
                <a:effectLst>
                  <a:outerShdw blurRad="38100" dist="38100" dir="2700000" algn="tl">
                    <a:srgbClr val="000000">
                      <a:alpha val="43137"/>
                    </a:srgbClr>
                  </a:outerShdw>
                </a:effectLst>
                <a:latin typeface="Comic Sans MS" pitchFamily="66" charset="0"/>
              </a:rPr>
              <a:t>angioplasty</a:t>
            </a:r>
            <a:r>
              <a:rPr lang="fr-BE" sz="4400" u="sng" dirty="0">
                <a:solidFill>
                  <a:srgbClr val="FFFF00"/>
                </a:solidFill>
                <a:effectLst>
                  <a:outerShdw blurRad="38100" dist="38100" dir="2700000" algn="tl">
                    <a:srgbClr val="000000">
                      <a:alpha val="43137"/>
                    </a:srgbClr>
                  </a:outerShdw>
                </a:effectLst>
                <a:latin typeface="Comic Sans MS" pitchFamily="66" charset="0"/>
              </a:rPr>
              <a:t> </a:t>
            </a:r>
            <a:r>
              <a:rPr lang="fr-BE" sz="4400" u="sng" dirty="0" err="1">
                <a:solidFill>
                  <a:srgbClr val="FFFF00"/>
                </a:solidFill>
                <a:effectLst>
                  <a:outerShdw blurRad="38100" dist="38100" dir="2700000" algn="tl">
                    <a:srgbClr val="000000">
                      <a:alpha val="43137"/>
                    </a:srgbClr>
                  </a:outerShdw>
                </a:effectLst>
                <a:latin typeface="Comic Sans MS" pitchFamily="66" charset="0"/>
              </a:rPr>
              <a:t>with</a:t>
            </a:r>
            <a:r>
              <a:rPr lang="fr-BE" sz="4400" u="sng" dirty="0">
                <a:solidFill>
                  <a:srgbClr val="FFFF00"/>
                </a:solidFill>
                <a:effectLst>
                  <a:outerShdw blurRad="38100" dist="38100" dir="2700000" algn="tl">
                    <a:srgbClr val="000000">
                      <a:alpha val="43137"/>
                    </a:srgbClr>
                  </a:outerShdw>
                </a:effectLst>
                <a:latin typeface="Comic Sans MS" pitchFamily="66" charset="0"/>
              </a:rPr>
              <a:t> </a:t>
            </a:r>
            <a:r>
              <a:rPr lang="fr-BE" sz="4400" u="sng" dirty="0" err="1">
                <a:solidFill>
                  <a:srgbClr val="FFFF00"/>
                </a:solidFill>
                <a:effectLst>
                  <a:outerShdw blurRad="38100" dist="38100" dir="2700000" algn="tl">
                    <a:srgbClr val="000000">
                      <a:alpha val="43137"/>
                    </a:srgbClr>
                  </a:outerShdw>
                </a:effectLst>
                <a:latin typeface="Comic Sans MS" pitchFamily="66" charset="0"/>
              </a:rPr>
              <a:t>drug</a:t>
            </a:r>
            <a:r>
              <a:rPr lang="fr-BE" sz="4400" u="sng" dirty="0">
                <a:solidFill>
                  <a:srgbClr val="FFFF00"/>
                </a:solidFill>
                <a:effectLst>
                  <a:outerShdw blurRad="38100" dist="38100" dir="2700000" algn="tl">
                    <a:srgbClr val="000000">
                      <a:alpha val="43137"/>
                    </a:srgbClr>
                  </a:outerShdw>
                </a:effectLst>
                <a:latin typeface="Comic Sans MS" pitchFamily="66" charset="0"/>
              </a:rPr>
              <a:t> </a:t>
            </a:r>
            <a:r>
              <a:rPr lang="fr-BE" sz="4400" u="sng" dirty="0" err="1">
                <a:solidFill>
                  <a:srgbClr val="FFFF00"/>
                </a:solidFill>
                <a:effectLst>
                  <a:outerShdw blurRad="38100" dist="38100" dir="2700000" algn="tl">
                    <a:srgbClr val="000000">
                      <a:alpha val="43137"/>
                    </a:srgbClr>
                  </a:outerShdw>
                </a:effectLst>
                <a:latin typeface="Comic Sans MS" pitchFamily="66" charset="0"/>
              </a:rPr>
              <a:t>eluting</a:t>
            </a:r>
            <a:r>
              <a:rPr lang="fr-BE" sz="4400" u="sng" dirty="0">
                <a:solidFill>
                  <a:srgbClr val="FFFF00"/>
                </a:solidFill>
                <a:effectLst>
                  <a:outerShdw blurRad="38100" dist="38100" dir="2700000" algn="tl">
                    <a:srgbClr val="000000">
                      <a:alpha val="43137"/>
                    </a:srgbClr>
                  </a:outerShdw>
                </a:effectLst>
                <a:latin typeface="Comic Sans MS" pitchFamily="66" charset="0"/>
              </a:rPr>
              <a:t> </a:t>
            </a:r>
            <a:r>
              <a:rPr lang="fr-BE" sz="4400" u="sng" dirty="0" err="1">
                <a:solidFill>
                  <a:srgbClr val="FFFF00"/>
                </a:solidFill>
                <a:effectLst>
                  <a:outerShdw blurRad="38100" dist="38100" dir="2700000" algn="tl">
                    <a:srgbClr val="000000">
                      <a:alpha val="43137"/>
                    </a:srgbClr>
                  </a:outerShdw>
                </a:effectLst>
                <a:latin typeface="Comic Sans MS" pitchFamily="66" charset="0"/>
              </a:rPr>
              <a:t>balloon</a:t>
            </a:r>
            <a:r>
              <a:rPr lang="fr-BE" sz="4400" u="sng" dirty="0">
                <a:solidFill>
                  <a:srgbClr val="FFFF00"/>
                </a:solidFill>
                <a:effectLst>
                  <a:outerShdw blurRad="38100" dist="38100" dir="2700000" algn="tl">
                    <a:srgbClr val="000000">
                      <a:alpha val="43137"/>
                    </a:srgbClr>
                  </a:outerShdw>
                </a:effectLst>
                <a:latin typeface="Comic Sans MS" pitchFamily="66" charset="0"/>
              </a:rPr>
              <a:t> for infra-inguinal </a:t>
            </a:r>
            <a:r>
              <a:rPr lang="fr-BE" sz="4400" u="sng" dirty="0" err="1">
                <a:solidFill>
                  <a:srgbClr val="FFFF00"/>
                </a:solidFill>
                <a:effectLst>
                  <a:outerShdw blurRad="38100" dist="38100" dir="2700000" algn="tl">
                    <a:srgbClr val="000000">
                      <a:alpha val="43137"/>
                    </a:srgbClr>
                  </a:outerShdw>
                </a:effectLst>
                <a:latin typeface="Comic Sans MS" pitchFamily="66" charset="0"/>
              </a:rPr>
              <a:t>venous</a:t>
            </a:r>
            <a:r>
              <a:rPr lang="fr-BE" sz="4400" u="sng" dirty="0">
                <a:solidFill>
                  <a:srgbClr val="FFFF00"/>
                </a:solidFill>
                <a:effectLst>
                  <a:outerShdw blurRad="38100" dist="38100" dir="2700000" algn="tl">
                    <a:srgbClr val="000000">
                      <a:alpha val="43137"/>
                    </a:srgbClr>
                  </a:outerShdw>
                </a:effectLst>
                <a:latin typeface="Comic Sans MS" pitchFamily="66" charset="0"/>
              </a:rPr>
              <a:t> </a:t>
            </a:r>
            <a:r>
              <a:rPr lang="fr-BE" sz="4400" u="sng" dirty="0" err="1">
                <a:solidFill>
                  <a:srgbClr val="FFFF00"/>
                </a:solidFill>
                <a:effectLst>
                  <a:outerShdw blurRad="38100" dist="38100" dir="2700000" algn="tl">
                    <a:srgbClr val="000000">
                      <a:alpha val="43137"/>
                    </a:srgbClr>
                  </a:outerShdw>
                </a:effectLst>
                <a:latin typeface="Comic Sans MS" pitchFamily="66" charset="0"/>
              </a:rPr>
              <a:t>bypass</a:t>
            </a:r>
            <a:r>
              <a:rPr lang="fr-BE" sz="4400" u="sng" dirty="0">
                <a:solidFill>
                  <a:srgbClr val="FFFF00"/>
                </a:solidFill>
                <a:effectLst>
                  <a:outerShdw blurRad="38100" dist="38100" dir="2700000" algn="tl">
                    <a:srgbClr val="000000">
                      <a:alpha val="43137"/>
                    </a:srgbClr>
                  </a:outerShdw>
                </a:effectLst>
                <a:latin typeface="Comic Sans MS" pitchFamily="66" charset="0"/>
              </a:rPr>
              <a:t> </a:t>
            </a:r>
            <a:r>
              <a:rPr lang="fr-BE" sz="4400" u="sng" dirty="0" err="1">
                <a:solidFill>
                  <a:srgbClr val="FFFF00"/>
                </a:solidFill>
                <a:effectLst>
                  <a:outerShdw blurRad="38100" dist="38100" dir="2700000" algn="tl">
                    <a:srgbClr val="000000">
                      <a:alpha val="43137"/>
                    </a:srgbClr>
                  </a:outerShdw>
                </a:effectLst>
                <a:latin typeface="Comic Sans MS" pitchFamily="66" charset="0"/>
              </a:rPr>
              <a:t>stenosis</a:t>
            </a:r>
            <a:r>
              <a:rPr lang="fr-BE" sz="4400" u="sng" dirty="0">
                <a:solidFill>
                  <a:srgbClr val="FFFF00"/>
                </a:solidFill>
                <a:effectLst>
                  <a:outerShdw blurRad="38100" dist="38100" dir="2700000" algn="tl">
                    <a:srgbClr val="000000">
                      <a:alpha val="43137"/>
                    </a:srgbClr>
                  </a:outerShdw>
                </a:effectLst>
                <a:latin typeface="Comic Sans MS" pitchFamily="66" charset="0"/>
              </a:rPr>
              <a:t>: case report</a:t>
            </a:r>
            <a:br>
              <a:rPr lang="fr-BE" sz="4400" u="sng" dirty="0">
                <a:solidFill>
                  <a:srgbClr val="FFFF00"/>
                </a:solidFill>
                <a:effectLst>
                  <a:outerShdw blurRad="38100" dist="38100" dir="2700000" algn="tl">
                    <a:srgbClr val="000000">
                      <a:alpha val="43137"/>
                    </a:srgbClr>
                  </a:outerShdw>
                </a:effectLst>
                <a:latin typeface="Comic Sans MS" pitchFamily="66" charset="0"/>
              </a:rPr>
            </a:br>
            <a:endParaRPr lang="fr-BE" sz="4400" u="sng" dirty="0">
              <a:effectLst>
                <a:outerShdw blurRad="38100" dist="38100" dir="2700000" algn="tl">
                  <a:srgbClr val="000000">
                    <a:alpha val="43137"/>
                  </a:srgbClr>
                </a:outerShdw>
              </a:effectLst>
            </a:endParaRPr>
          </a:p>
        </p:txBody>
      </p:sp>
      <p:sp>
        <p:nvSpPr>
          <p:cNvPr id="5" name="Sous-titre 4"/>
          <p:cNvSpPr>
            <a:spLocks noGrp="1"/>
          </p:cNvSpPr>
          <p:nvPr>
            <p:ph type="body" idx="1"/>
          </p:nvPr>
        </p:nvSpPr>
        <p:spPr>
          <a:xfrm>
            <a:off x="530352" y="3861048"/>
            <a:ext cx="7772400" cy="2520280"/>
          </a:xfrm>
        </p:spPr>
        <p:txBody>
          <a:bodyPr>
            <a:noAutofit/>
          </a:bodyPr>
          <a:lstStyle/>
          <a:p>
            <a:pPr algn="ctr"/>
            <a:r>
              <a:rPr lang="fr-BE" sz="2800" dirty="0">
                <a:latin typeface="Comic Sans MS" pitchFamily="66" charset="0"/>
              </a:rPr>
              <a:t>IN.PACT</a:t>
            </a:r>
            <a:r>
              <a:rPr lang="fr-BE" sz="2800" baseline="30000" dirty="0">
                <a:latin typeface="Comic Sans MS" pitchFamily="66" charset="0"/>
              </a:rPr>
              <a:t>TM</a:t>
            </a:r>
            <a:r>
              <a:rPr lang="fr-BE" sz="2800" dirty="0">
                <a:latin typeface="Comic Sans MS" pitchFamily="66" charset="0"/>
              </a:rPr>
              <a:t> DCB</a:t>
            </a:r>
            <a:br>
              <a:rPr lang="fr-BE" sz="2800" dirty="0">
                <a:latin typeface="Comic Sans MS" pitchFamily="66" charset="0"/>
              </a:rPr>
            </a:br>
            <a:r>
              <a:rPr lang="fr-BE" sz="2800" dirty="0" err="1">
                <a:latin typeface="Comic Sans MS" pitchFamily="66" charset="0"/>
              </a:rPr>
              <a:t>Belgium</a:t>
            </a:r>
            <a:r>
              <a:rPr lang="fr-BE" sz="2800" dirty="0">
                <a:latin typeface="Comic Sans MS" pitchFamily="66" charset="0"/>
              </a:rPr>
              <a:t> on the </a:t>
            </a:r>
            <a:r>
              <a:rPr lang="fr-BE" sz="2800" dirty="0" err="1">
                <a:latin typeface="Comic Sans MS" pitchFamily="66" charset="0"/>
              </a:rPr>
              <a:t>map</a:t>
            </a:r>
            <a:r>
              <a:rPr lang="fr-BE" sz="2800" dirty="0">
                <a:latin typeface="Comic Sans MS" pitchFamily="66" charset="0"/>
              </a:rPr>
              <a:t> forum</a:t>
            </a:r>
            <a:br>
              <a:rPr lang="fr-BE" sz="2800" dirty="0">
                <a:latin typeface="Comic Sans MS" pitchFamily="66" charset="0"/>
              </a:rPr>
            </a:br>
            <a:br>
              <a:rPr lang="fr-BE" sz="2800" dirty="0">
                <a:latin typeface="Comic Sans MS" pitchFamily="66" charset="0"/>
              </a:rPr>
            </a:br>
            <a:r>
              <a:rPr lang="fr-BE" sz="2800" dirty="0">
                <a:latin typeface="Comic Sans MS" pitchFamily="66" charset="0"/>
              </a:rPr>
              <a:t>Dr Arnaud </a:t>
            </a:r>
            <a:r>
              <a:rPr lang="fr-BE" sz="2800" dirty="0" err="1">
                <a:latin typeface="Comic Sans MS" pitchFamily="66" charset="0"/>
              </a:rPr>
              <a:t>Kerzmann</a:t>
            </a:r>
            <a:br>
              <a:rPr lang="fr-BE" sz="2800" dirty="0">
                <a:latin typeface="Comic Sans MS" pitchFamily="66" charset="0"/>
              </a:rPr>
            </a:br>
            <a:r>
              <a:rPr lang="fr-BE" sz="2800" dirty="0">
                <a:latin typeface="Comic Sans MS" pitchFamily="66" charset="0"/>
              </a:rPr>
              <a:t>CHU Liège</a:t>
            </a:r>
            <a:endParaRPr lang="fr-BE" sz="2800" u="sng" dirty="0">
              <a:solidFill>
                <a:srgbClr val="FFFF00"/>
              </a:solidFill>
              <a:latin typeface="Comic Sans MS" pitchFamily="66" charset="0"/>
            </a:endParaRPr>
          </a:p>
        </p:txBody>
      </p:sp>
      <p:sp>
        <p:nvSpPr>
          <p:cNvPr id="6" name="Espace réservé du pied de page 5"/>
          <p:cNvSpPr>
            <a:spLocks noGrp="1"/>
          </p:cNvSpPr>
          <p:nvPr>
            <p:ph type="ftr" sz="quarter" idx="11"/>
          </p:nvPr>
        </p:nvSpPr>
        <p:spPr/>
        <p:txBody>
          <a:bodyPr/>
          <a:lstStyle/>
          <a:p>
            <a:pPr algn="ctr"/>
            <a:r>
              <a:rPr lang="en-US"/>
              <a:t>Vilvoorde, Belgium, March 17, 2016</a:t>
            </a:r>
            <a:endParaRPr lang="fr-BE" dirty="0"/>
          </a:p>
        </p:txBody>
      </p:sp>
      <p:pic>
        <p:nvPicPr>
          <p:cNvPr id="8" name="Image 7" descr="logo CHU petit.jpg"/>
          <p:cNvPicPr>
            <a:picLocks noChangeAspect="1"/>
          </p:cNvPicPr>
          <p:nvPr/>
        </p:nvPicPr>
        <p:blipFill>
          <a:blip r:embed="rId3" cstate="print"/>
          <a:stretch>
            <a:fillRect/>
          </a:stretch>
        </p:blipFill>
        <p:spPr>
          <a:xfrm>
            <a:off x="395536" y="4869160"/>
            <a:ext cx="1800200" cy="1055365"/>
          </a:xfrm>
          <a:prstGeom prst="rect">
            <a:avLst/>
          </a:prstGeom>
        </p:spPr>
      </p:pic>
      <p:pic>
        <p:nvPicPr>
          <p:cNvPr id="9" name="Picture 4" descr="http://leewebergroup.com/files/images/uploads/blog/logos-medtronic.jpg"/>
          <p:cNvPicPr>
            <a:picLocks noChangeAspect="1" noChangeArrowheads="1"/>
          </p:cNvPicPr>
          <p:nvPr/>
        </p:nvPicPr>
        <p:blipFill>
          <a:blip r:embed="rId4" cstate="print"/>
          <a:srcRect/>
          <a:stretch>
            <a:fillRect/>
          </a:stretch>
        </p:blipFill>
        <p:spPr bwMode="auto">
          <a:xfrm>
            <a:off x="6804248" y="4869160"/>
            <a:ext cx="2016224" cy="115212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530352" y="1316736"/>
            <a:ext cx="7772400" cy="1032144"/>
          </a:xfrm>
        </p:spPr>
        <p:txBody>
          <a:bodyPr/>
          <a:lstStyle/>
          <a:p>
            <a:pPr algn="ctr"/>
            <a:r>
              <a:rPr lang="fr-BE" sz="6000" u="sng" dirty="0">
                <a:solidFill>
                  <a:srgbClr val="FFFF00"/>
                </a:solidFill>
                <a:latin typeface="Comic Sans MS" pitchFamily="66" charset="0"/>
              </a:rPr>
              <a:t>Conclusions</a:t>
            </a:r>
            <a:br>
              <a:rPr lang="fr-BE" sz="6000" u="sng" dirty="0">
                <a:solidFill>
                  <a:srgbClr val="FFFF00"/>
                </a:solidFill>
                <a:latin typeface="Comic Sans MS" pitchFamily="66" charset="0"/>
              </a:rPr>
            </a:br>
            <a:endParaRPr lang="fr-BE" dirty="0"/>
          </a:p>
        </p:txBody>
      </p:sp>
      <p:sp>
        <p:nvSpPr>
          <p:cNvPr id="5" name="Sous-titre 4"/>
          <p:cNvSpPr>
            <a:spLocks noGrp="1"/>
          </p:cNvSpPr>
          <p:nvPr>
            <p:ph type="body" idx="1"/>
          </p:nvPr>
        </p:nvSpPr>
        <p:spPr>
          <a:xfrm>
            <a:off x="530352" y="1916832"/>
            <a:ext cx="7772400" cy="4248472"/>
          </a:xfrm>
        </p:spPr>
        <p:txBody>
          <a:bodyPr>
            <a:noAutofit/>
          </a:bodyPr>
          <a:lstStyle/>
          <a:p>
            <a:r>
              <a:rPr lang="en-US" sz="2800" b="1" dirty="0">
                <a:latin typeface="Comic Sans MS" pitchFamily="66" charset="0"/>
              </a:rPr>
              <a:t>The use of drug eluting balloon to treat infra-inguinal venous bypass </a:t>
            </a:r>
            <a:r>
              <a:rPr lang="en-US" sz="2800" b="1" dirty="0" err="1">
                <a:latin typeface="Comic Sans MS" pitchFamily="66" charset="0"/>
              </a:rPr>
              <a:t>stenosis</a:t>
            </a:r>
            <a:r>
              <a:rPr lang="en-US" sz="2800" b="1" dirty="0">
                <a:latin typeface="Comic Sans MS" pitchFamily="66" charset="0"/>
              </a:rPr>
              <a:t> is </a:t>
            </a:r>
            <a:r>
              <a:rPr lang="en-US" sz="2800" b="1" dirty="0">
                <a:solidFill>
                  <a:srgbClr val="FF0000"/>
                </a:solidFill>
                <a:latin typeface="Comic Sans MS" pitchFamily="66" charset="0"/>
              </a:rPr>
              <a:t>minimal</a:t>
            </a:r>
            <a:r>
              <a:rPr lang="en-US" sz="2800" b="1" dirty="0">
                <a:latin typeface="Comic Sans MS" pitchFamily="66" charset="0"/>
              </a:rPr>
              <a:t> </a:t>
            </a:r>
            <a:r>
              <a:rPr lang="en-US" sz="2800" b="1" dirty="0">
                <a:solidFill>
                  <a:srgbClr val="FF0000"/>
                </a:solidFill>
                <a:latin typeface="Comic Sans MS" pitchFamily="66" charset="0"/>
              </a:rPr>
              <a:t>invasive</a:t>
            </a:r>
            <a:r>
              <a:rPr lang="en-US" sz="2800" b="1" dirty="0">
                <a:latin typeface="Comic Sans MS" pitchFamily="66" charset="0"/>
              </a:rPr>
              <a:t> and </a:t>
            </a:r>
            <a:r>
              <a:rPr lang="en-US" sz="2800" b="1" dirty="0">
                <a:solidFill>
                  <a:srgbClr val="FF0000"/>
                </a:solidFill>
                <a:latin typeface="Comic Sans MS" pitchFamily="66" charset="0"/>
              </a:rPr>
              <a:t>safe</a:t>
            </a:r>
            <a:r>
              <a:rPr lang="en-US" sz="2800" b="1" dirty="0">
                <a:latin typeface="Comic Sans MS" pitchFamily="66" charset="0"/>
              </a:rPr>
              <a:t>.</a:t>
            </a:r>
          </a:p>
          <a:p>
            <a:endParaRPr lang="en-US" sz="2800" b="1" dirty="0">
              <a:latin typeface="Comic Sans MS" pitchFamily="66" charset="0"/>
            </a:endParaRPr>
          </a:p>
          <a:p>
            <a:r>
              <a:rPr lang="en-US" sz="2800" b="1" dirty="0">
                <a:solidFill>
                  <a:srgbClr val="FF0000"/>
                </a:solidFill>
                <a:latin typeface="Comic Sans MS" pitchFamily="66" charset="0"/>
              </a:rPr>
              <a:t>Randomized studies </a:t>
            </a:r>
            <a:r>
              <a:rPr lang="en-US" sz="2800" b="1" dirty="0">
                <a:latin typeface="Comic Sans MS" pitchFamily="66" charset="0"/>
              </a:rPr>
              <a:t>are mandatory to compare </a:t>
            </a:r>
            <a:r>
              <a:rPr lang="en-US" sz="2800" b="1" dirty="0" err="1">
                <a:latin typeface="Comic Sans MS" pitchFamily="66" charset="0"/>
              </a:rPr>
              <a:t>paclitaxel</a:t>
            </a:r>
            <a:r>
              <a:rPr lang="en-US" sz="2800" b="1" dirty="0">
                <a:latin typeface="Comic Sans MS" pitchFamily="66" charset="0"/>
              </a:rPr>
              <a:t> coated balloon with conventional balloon angioplasty and with open surgical repair for the treatment of infra-inguinal venous bypass </a:t>
            </a:r>
            <a:r>
              <a:rPr lang="en-US" sz="2800" b="1" dirty="0" err="1">
                <a:latin typeface="Comic Sans MS" pitchFamily="66" charset="0"/>
              </a:rPr>
              <a:t>stenosis</a:t>
            </a:r>
            <a:r>
              <a:rPr lang="en-US" sz="2800" b="1" dirty="0">
                <a:latin typeface="Comic Sans MS" pitchFamily="66" charset="0"/>
              </a:rPr>
              <a:t>.</a:t>
            </a:r>
          </a:p>
        </p:txBody>
      </p:sp>
      <p:sp>
        <p:nvSpPr>
          <p:cNvPr id="6" name="Espace réservé du pied de page 5"/>
          <p:cNvSpPr>
            <a:spLocks noGrp="1"/>
          </p:cNvSpPr>
          <p:nvPr>
            <p:ph type="ftr" sz="quarter" idx="11"/>
          </p:nvPr>
        </p:nvSpPr>
        <p:spPr/>
        <p:txBody>
          <a:bodyPr/>
          <a:lstStyle/>
          <a:p>
            <a:pPr algn="ctr"/>
            <a:r>
              <a:rPr lang="en-US"/>
              <a:t>Vilvoorde, Belgium, March 17, 2016</a:t>
            </a:r>
            <a:endParaRPr lang="fr-B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530352" y="1316736"/>
            <a:ext cx="7772400" cy="1104152"/>
          </a:xfrm>
        </p:spPr>
        <p:txBody>
          <a:bodyPr/>
          <a:lstStyle/>
          <a:p>
            <a:pPr algn="ctr"/>
            <a:r>
              <a:rPr lang="fr-BE" sz="6000" u="sng" dirty="0">
                <a:solidFill>
                  <a:srgbClr val="FFFF00"/>
                </a:solidFill>
                <a:latin typeface="Comic Sans MS" pitchFamily="66" charset="0"/>
              </a:rPr>
              <a:t>Introduction (1)</a:t>
            </a:r>
            <a:br>
              <a:rPr lang="fr-BE" sz="6000" u="sng" dirty="0">
                <a:solidFill>
                  <a:srgbClr val="FFFF00"/>
                </a:solidFill>
                <a:latin typeface="Comic Sans MS" pitchFamily="66" charset="0"/>
              </a:rPr>
            </a:br>
            <a:endParaRPr lang="fr-BE" dirty="0"/>
          </a:p>
        </p:txBody>
      </p:sp>
      <p:sp>
        <p:nvSpPr>
          <p:cNvPr id="5" name="Sous-titre 4"/>
          <p:cNvSpPr>
            <a:spLocks noGrp="1"/>
          </p:cNvSpPr>
          <p:nvPr>
            <p:ph type="body" idx="1"/>
          </p:nvPr>
        </p:nvSpPr>
        <p:spPr>
          <a:xfrm>
            <a:off x="467544" y="2132856"/>
            <a:ext cx="8208912" cy="4392488"/>
          </a:xfrm>
        </p:spPr>
        <p:txBody>
          <a:bodyPr>
            <a:noAutofit/>
          </a:bodyPr>
          <a:lstStyle/>
          <a:p>
            <a:r>
              <a:rPr lang="en-US" sz="2400" b="1" dirty="0">
                <a:latin typeface="Comic Sans MS" pitchFamily="66" charset="0"/>
              </a:rPr>
              <a:t>Infra-inguinal bypasses have better results</a:t>
            </a:r>
          </a:p>
          <a:p>
            <a:r>
              <a:rPr lang="en-US" sz="2400" b="1" dirty="0">
                <a:latin typeface="Comic Sans MS" pitchFamily="66" charset="0"/>
              </a:rPr>
              <a:t>with </a:t>
            </a:r>
            <a:r>
              <a:rPr lang="en-US" sz="2400" b="1" dirty="0" err="1">
                <a:latin typeface="Comic Sans MS" pitchFamily="66" charset="0"/>
              </a:rPr>
              <a:t>saphenous</a:t>
            </a:r>
            <a:r>
              <a:rPr lang="en-US" sz="2400" b="1" dirty="0">
                <a:latin typeface="Comic Sans MS" pitchFamily="66" charset="0"/>
              </a:rPr>
              <a:t> vein graft.</a:t>
            </a:r>
            <a:br>
              <a:rPr lang="en-US" sz="2400" b="1" dirty="0">
                <a:latin typeface="Comic Sans MS" pitchFamily="66" charset="0"/>
              </a:rPr>
            </a:br>
            <a:br>
              <a:rPr lang="en-US" sz="2400" b="1" dirty="0">
                <a:latin typeface="Comic Sans MS" pitchFamily="66" charset="0"/>
              </a:rPr>
            </a:br>
            <a:br>
              <a:rPr lang="en-US" sz="2400" b="1" dirty="0">
                <a:latin typeface="Comic Sans MS" pitchFamily="66" charset="0"/>
              </a:rPr>
            </a:br>
            <a:r>
              <a:rPr lang="en-US" sz="2400" b="1" dirty="0">
                <a:latin typeface="Comic Sans MS" pitchFamily="66" charset="0"/>
              </a:rPr>
              <a:t>There are 3 types of venous bypass failure:</a:t>
            </a:r>
          </a:p>
          <a:p>
            <a:r>
              <a:rPr lang="en-US" sz="2400" b="1" dirty="0">
                <a:latin typeface="Comic Sans MS" pitchFamily="66" charset="0"/>
              </a:rPr>
              <a:t>thrombosis, </a:t>
            </a:r>
            <a:r>
              <a:rPr lang="en-US" sz="2400" b="1" dirty="0" err="1">
                <a:latin typeface="Comic Sans MS" pitchFamily="66" charset="0"/>
              </a:rPr>
              <a:t>intimal</a:t>
            </a:r>
            <a:r>
              <a:rPr lang="en-US" sz="2400" b="1" dirty="0">
                <a:latin typeface="Comic Sans MS" pitchFamily="66" charset="0"/>
              </a:rPr>
              <a:t> hyperplasia and </a:t>
            </a:r>
          </a:p>
          <a:p>
            <a:r>
              <a:rPr lang="en-US" sz="2400" b="1" dirty="0">
                <a:latin typeface="Comic Sans MS" pitchFamily="66" charset="0"/>
              </a:rPr>
              <a:t>atherosclerosis. Most of the time </a:t>
            </a:r>
            <a:r>
              <a:rPr lang="en-US" sz="2400" b="1" dirty="0" err="1">
                <a:latin typeface="Comic Sans MS" pitchFamily="66" charset="0"/>
              </a:rPr>
              <a:t>intimal</a:t>
            </a:r>
            <a:r>
              <a:rPr lang="en-US" sz="2400" b="1" dirty="0">
                <a:latin typeface="Comic Sans MS" pitchFamily="66" charset="0"/>
              </a:rPr>
              <a:t> </a:t>
            </a:r>
          </a:p>
          <a:p>
            <a:r>
              <a:rPr lang="en-US" sz="2400" b="1" dirty="0">
                <a:latin typeface="Comic Sans MS" pitchFamily="66" charset="0"/>
              </a:rPr>
              <a:t>hyperplasia occurs between the third and the</a:t>
            </a:r>
          </a:p>
          <a:p>
            <a:r>
              <a:rPr lang="en-US" sz="2400" b="1" dirty="0">
                <a:latin typeface="Comic Sans MS" pitchFamily="66" charset="0"/>
              </a:rPr>
              <a:t>eighteenth month after the bypass operation. </a:t>
            </a:r>
            <a:endParaRPr lang="fr-BE" sz="2400" b="1" u="sng" dirty="0">
              <a:solidFill>
                <a:srgbClr val="FFFF00"/>
              </a:solidFill>
              <a:latin typeface="Comic Sans MS" pitchFamily="66" charset="0"/>
            </a:endParaRPr>
          </a:p>
        </p:txBody>
      </p:sp>
      <p:sp>
        <p:nvSpPr>
          <p:cNvPr id="6" name="Espace réservé du pied de page 5"/>
          <p:cNvSpPr>
            <a:spLocks noGrp="1"/>
          </p:cNvSpPr>
          <p:nvPr>
            <p:ph type="ftr" sz="quarter" idx="11"/>
          </p:nvPr>
        </p:nvSpPr>
        <p:spPr/>
        <p:txBody>
          <a:bodyPr/>
          <a:lstStyle/>
          <a:p>
            <a:pPr algn="ctr"/>
            <a:r>
              <a:rPr lang="en-US"/>
              <a:t>Vilvoorde, Belgium, March 17, 2016</a:t>
            </a:r>
            <a:endParaRPr lang="fr-BE" dirty="0"/>
          </a:p>
        </p:txBody>
      </p:sp>
      <p:pic>
        <p:nvPicPr>
          <p:cNvPr id="17410" name="Picture 2"/>
          <p:cNvPicPr>
            <a:picLocks noChangeAspect="1" noChangeArrowheads="1"/>
          </p:cNvPicPr>
          <p:nvPr/>
        </p:nvPicPr>
        <p:blipFill>
          <a:blip r:embed="rId3" cstate="print"/>
          <a:srcRect/>
          <a:stretch>
            <a:fillRect/>
          </a:stretch>
        </p:blipFill>
        <p:spPr bwMode="auto">
          <a:xfrm>
            <a:off x="7668344" y="2492896"/>
            <a:ext cx="1057275" cy="300037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530352" y="1316736"/>
            <a:ext cx="7772400" cy="1104152"/>
          </a:xfrm>
        </p:spPr>
        <p:txBody>
          <a:bodyPr/>
          <a:lstStyle/>
          <a:p>
            <a:pPr algn="ctr"/>
            <a:r>
              <a:rPr lang="fr-BE" sz="6000" u="sng" dirty="0">
                <a:solidFill>
                  <a:srgbClr val="FFFF00"/>
                </a:solidFill>
                <a:latin typeface="Comic Sans MS" pitchFamily="66" charset="0"/>
              </a:rPr>
              <a:t>Introduction (2)</a:t>
            </a:r>
            <a:br>
              <a:rPr lang="fr-BE" sz="6000" u="sng" dirty="0">
                <a:solidFill>
                  <a:srgbClr val="FFFF00"/>
                </a:solidFill>
                <a:latin typeface="Comic Sans MS" pitchFamily="66" charset="0"/>
              </a:rPr>
            </a:br>
            <a:endParaRPr lang="fr-BE" dirty="0"/>
          </a:p>
        </p:txBody>
      </p:sp>
      <p:sp>
        <p:nvSpPr>
          <p:cNvPr id="5" name="Sous-titre 4"/>
          <p:cNvSpPr>
            <a:spLocks noGrp="1"/>
          </p:cNvSpPr>
          <p:nvPr>
            <p:ph type="body" idx="1"/>
          </p:nvPr>
        </p:nvSpPr>
        <p:spPr>
          <a:xfrm>
            <a:off x="395536" y="1700808"/>
            <a:ext cx="8208912" cy="3600400"/>
          </a:xfrm>
        </p:spPr>
        <p:txBody>
          <a:bodyPr>
            <a:noAutofit/>
          </a:bodyPr>
          <a:lstStyle/>
          <a:p>
            <a:br>
              <a:rPr lang="en-US" sz="2000" b="1" dirty="0">
                <a:latin typeface="Comic Sans MS" pitchFamily="66" charset="0"/>
              </a:rPr>
            </a:br>
            <a:r>
              <a:rPr lang="en-US" sz="2400" b="1" dirty="0">
                <a:latin typeface="Comic Sans MS" pitchFamily="66" charset="0"/>
              </a:rPr>
              <a:t>Open surgical repair is still the best way to treat infra-inguinal venous bypass </a:t>
            </a:r>
            <a:r>
              <a:rPr lang="en-US" sz="2400" b="1" dirty="0" err="1">
                <a:latin typeface="Comic Sans MS" pitchFamily="66" charset="0"/>
              </a:rPr>
              <a:t>stenosis</a:t>
            </a:r>
            <a:r>
              <a:rPr lang="en-US" sz="2400" b="1" dirty="0">
                <a:latin typeface="Comic Sans MS" pitchFamily="66" charset="0"/>
              </a:rPr>
              <a:t>. Conventional </a:t>
            </a:r>
            <a:r>
              <a:rPr lang="en-US" sz="2400" b="1" dirty="0" err="1">
                <a:latin typeface="Comic Sans MS" pitchFamily="66" charset="0"/>
              </a:rPr>
              <a:t>percutaneous</a:t>
            </a:r>
            <a:r>
              <a:rPr lang="en-US" sz="2400" b="1" dirty="0">
                <a:latin typeface="Comic Sans MS" pitchFamily="66" charset="0"/>
              </a:rPr>
              <a:t> angioplasty doesn’t show high primary patency rates at short-term. </a:t>
            </a:r>
          </a:p>
          <a:p>
            <a:endParaRPr lang="en-US" sz="2400" b="1" dirty="0">
              <a:latin typeface="Comic Sans MS" pitchFamily="66" charset="0"/>
            </a:endParaRPr>
          </a:p>
          <a:p>
            <a:r>
              <a:rPr lang="en-US" sz="2400" b="1" dirty="0">
                <a:latin typeface="Comic Sans MS" pitchFamily="66" charset="0"/>
              </a:rPr>
              <a:t>The recent studies about </a:t>
            </a:r>
            <a:r>
              <a:rPr lang="en-US" sz="2400" b="1" dirty="0" err="1">
                <a:latin typeface="Comic Sans MS" pitchFamily="66" charset="0"/>
              </a:rPr>
              <a:t>paclitaxel</a:t>
            </a:r>
            <a:r>
              <a:rPr lang="en-US" sz="2400" b="1" dirty="0">
                <a:latin typeface="Comic Sans MS" pitchFamily="66" charset="0"/>
              </a:rPr>
              <a:t> coated balloons in peripheral arterial disease (PAD) reveal the benefits of such balloons compared to not coated balloons. Here is one case report about use of drug eluting balloon to treat infra-inguinal venous bypass </a:t>
            </a:r>
            <a:r>
              <a:rPr lang="en-US" sz="2400" b="1" dirty="0" err="1">
                <a:latin typeface="Comic Sans MS" pitchFamily="66" charset="0"/>
              </a:rPr>
              <a:t>stenosis</a:t>
            </a:r>
            <a:r>
              <a:rPr lang="en-US" sz="2400" b="1" dirty="0">
                <a:latin typeface="Comic Sans MS" pitchFamily="66" charset="0"/>
              </a:rPr>
              <a:t>. </a:t>
            </a:r>
            <a:endParaRPr lang="fr-BE" sz="2400" b="1" u="sng" dirty="0">
              <a:solidFill>
                <a:srgbClr val="FFFF00"/>
              </a:solidFill>
              <a:latin typeface="Comic Sans MS" pitchFamily="66" charset="0"/>
            </a:endParaRPr>
          </a:p>
          <a:p>
            <a:endParaRPr lang="fr-BE" sz="4800" b="1" u="sng" dirty="0">
              <a:solidFill>
                <a:srgbClr val="FFFF00"/>
              </a:solidFill>
              <a:latin typeface="Comic Sans MS" pitchFamily="66" charset="0"/>
            </a:endParaRPr>
          </a:p>
        </p:txBody>
      </p:sp>
      <p:sp>
        <p:nvSpPr>
          <p:cNvPr id="6" name="Espace réservé du pied de page 5"/>
          <p:cNvSpPr>
            <a:spLocks noGrp="1"/>
          </p:cNvSpPr>
          <p:nvPr>
            <p:ph type="ftr" sz="quarter" idx="11"/>
          </p:nvPr>
        </p:nvSpPr>
        <p:spPr/>
        <p:txBody>
          <a:bodyPr/>
          <a:lstStyle/>
          <a:p>
            <a:pPr algn="ctr"/>
            <a:r>
              <a:rPr lang="en-US"/>
              <a:t>Vilvoorde, Belgium, March 17, 2016</a:t>
            </a:r>
            <a:endParaRPr lang="fr-B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530352" y="1316736"/>
            <a:ext cx="7772400" cy="1032144"/>
          </a:xfrm>
        </p:spPr>
        <p:txBody>
          <a:bodyPr/>
          <a:lstStyle/>
          <a:p>
            <a:pPr algn="ctr"/>
            <a:r>
              <a:rPr lang="fr-BE" sz="6000" u="sng" dirty="0">
                <a:solidFill>
                  <a:srgbClr val="FFFF00"/>
                </a:solidFill>
                <a:latin typeface="Comic Sans MS" pitchFamily="66" charset="0"/>
              </a:rPr>
              <a:t>Case report</a:t>
            </a:r>
            <a:br>
              <a:rPr lang="fr-BE" sz="6000" u="sng" dirty="0">
                <a:solidFill>
                  <a:srgbClr val="FFFF00"/>
                </a:solidFill>
                <a:latin typeface="Comic Sans MS" pitchFamily="66" charset="0"/>
              </a:rPr>
            </a:br>
            <a:endParaRPr lang="fr-BE" dirty="0"/>
          </a:p>
        </p:txBody>
      </p:sp>
      <p:sp>
        <p:nvSpPr>
          <p:cNvPr id="5" name="Sous-titre 4"/>
          <p:cNvSpPr>
            <a:spLocks noGrp="1"/>
          </p:cNvSpPr>
          <p:nvPr>
            <p:ph type="body" idx="1"/>
          </p:nvPr>
        </p:nvSpPr>
        <p:spPr>
          <a:xfrm>
            <a:off x="530352" y="1844824"/>
            <a:ext cx="8613648" cy="4536504"/>
          </a:xfrm>
        </p:spPr>
        <p:txBody>
          <a:bodyPr>
            <a:noAutofit/>
          </a:bodyPr>
          <a:lstStyle/>
          <a:p>
            <a:pPr>
              <a:buFont typeface="Wingdings" pitchFamily="2" charset="2"/>
              <a:buChar char="ü"/>
            </a:pPr>
            <a:r>
              <a:rPr lang="fr-BE" sz="2800" dirty="0">
                <a:solidFill>
                  <a:schemeClr val="tx1">
                    <a:lumMod val="95000"/>
                  </a:schemeClr>
                </a:solidFill>
                <a:latin typeface="Comic Sans MS" pitchFamily="66" charset="0"/>
              </a:rPr>
              <a:t> </a:t>
            </a:r>
            <a:r>
              <a:rPr lang="fr-BE" sz="2800" b="1" dirty="0">
                <a:solidFill>
                  <a:schemeClr val="tx1">
                    <a:lumMod val="95000"/>
                  </a:schemeClr>
                </a:solidFill>
                <a:latin typeface="Comic Sans MS" pitchFamily="66" charset="0"/>
              </a:rPr>
              <a:t>man, 60 </a:t>
            </a:r>
            <a:r>
              <a:rPr lang="fr-BE" sz="2800" b="1" dirty="0" err="1">
                <a:solidFill>
                  <a:schemeClr val="tx1">
                    <a:lumMod val="95000"/>
                  </a:schemeClr>
                </a:solidFill>
                <a:latin typeface="Comic Sans MS" pitchFamily="66" charset="0"/>
              </a:rPr>
              <a:t>years</a:t>
            </a:r>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old</a:t>
            </a:r>
            <a:r>
              <a:rPr lang="fr-BE" sz="2800" b="1" dirty="0">
                <a:solidFill>
                  <a:schemeClr val="tx1">
                    <a:lumMod val="95000"/>
                  </a:schemeClr>
                </a:solidFill>
                <a:latin typeface="Comic Sans MS" pitchFamily="66" charset="0"/>
              </a:rPr>
              <a:t> </a:t>
            </a:r>
          </a:p>
          <a:p>
            <a:pPr>
              <a:buFont typeface="Wingdings" pitchFamily="2" charset="2"/>
              <a:buChar char="ü"/>
            </a:pPr>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past</a:t>
            </a:r>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history</a:t>
            </a:r>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smoker</a:t>
            </a:r>
            <a:endParaRPr lang="fr-BE" sz="2800" b="1" dirty="0">
              <a:solidFill>
                <a:schemeClr val="tx1">
                  <a:lumMod val="95000"/>
                </a:schemeClr>
              </a:solidFill>
              <a:latin typeface="Comic Sans MS" pitchFamily="66" charset="0"/>
            </a:endParaRPr>
          </a:p>
          <a:p>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arterial</a:t>
            </a:r>
            <a:r>
              <a:rPr lang="fr-BE" sz="2800" b="1" dirty="0">
                <a:solidFill>
                  <a:schemeClr val="tx1">
                    <a:lumMod val="95000"/>
                  </a:schemeClr>
                </a:solidFill>
                <a:latin typeface="Comic Sans MS" pitchFamily="66" charset="0"/>
              </a:rPr>
              <a:t> hypertension</a:t>
            </a:r>
          </a:p>
          <a:p>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dyslipidemia</a:t>
            </a:r>
            <a:endParaRPr lang="fr-BE" sz="2800" b="1" dirty="0">
              <a:solidFill>
                <a:schemeClr val="tx1">
                  <a:lumMod val="95000"/>
                </a:schemeClr>
              </a:solidFill>
              <a:latin typeface="Comic Sans MS" pitchFamily="66" charset="0"/>
            </a:endParaRPr>
          </a:p>
          <a:p>
            <a:r>
              <a:rPr lang="fr-BE" sz="2800" b="1" dirty="0">
                <a:solidFill>
                  <a:schemeClr val="tx1">
                    <a:lumMod val="95000"/>
                  </a:schemeClr>
                </a:solidFill>
                <a:latin typeface="Comic Sans MS" pitchFamily="66" charset="0"/>
              </a:rPr>
              <a:t> 		      type 2 </a:t>
            </a:r>
            <a:r>
              <a:rPr lang="fr-BE" sz="2800" b="1" dirty="0" err="1">
                <a:solidFill>
                  <a:schemeClr val="tx1">
                    <a:lumMod val="95000"/>
                  </a:schemeClr>
                </a:solidFill>
                <a:latin typeface="Comic Sans MS" pitchFamily="66" charset="0"/>
              </a:rPr>
              <a:t>diabetes</a:t>
            </a:r>
            <a:endParaRPr lang="fr-BE" sz="2800" b="1" dirty="0">
              <a:solidFill>
                <a:schemeClr val="tx1">
                  <a:lumMod val="95000"/>
                </a:schemeClr>
              </a:solidFill>
              <a:latin typeface="Comic Sans MS" pitchFamily="66" charset="0"/>
            </a:endParaRPr>
          </a:p>
          <a:p>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ischemic</a:t>
            </a:r>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heart</a:t>
            </a:r>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disease</a:t>
            </a:r>
            <a:r>
              <a:rPr lang="fr-BE" sz="2800" b="1" dirty="0">
                <a:solidFill>
                  <a:schemeClr val="tx1">
                    <a:lumMod val="95000"/>
                  </a:schemeClr>
                </a:solidFill>
                <a:latin typeface="Comic Sans MS" pitchFamily="66" charset="0"/>
              </a:rPr>
              <a:t> </a:t>
            </a:r>
          </a:p>
          <a:p>
            <a:r>
              <a:rPr lang="fr-BE" sz="2800" b="1" dirty="0">
                <a:solidFill>
                  <a:schemeClr val="tx1">
                    <a:lumMod val="95000"/>
                  </a:schemeClr>
                </a:solidFill>
                <a:latin typeface="Comic Sans MS" pitchFamily="66" charset="0"/>
              </a:rPr>
              <a:t>		      CABG 16 y </a:t>
            </a:r>
            <a:r>
              <a:rPr lang="fr-BE" sz="2800" b="1" dirty="0" err="1">
                <a:solidFill>
                  <a:schemeClr val="tx1">
                    <a:lumMod val="95000"/>
                  </a:schemeClr>
                </a:solidFill>
                <a:latin typeface="Comic Sans MS" pitchFamily="66" charset="0"/>
              </a:rPr>
              <a:t>ago</a:t>
            </a:r>
            <a:endParaRPr lang="fr-BE" sz="2800" b="1" dirty="0">
              <a:solidFill>
                <a:schemeClr val="tx1">
                  <a:lumMod val="95000"/>
                </a:schemeClr>
              </a:solidFill>
              <a:latin typeface="Comic Sans MS" pitchFamily="66" charset="0"/>
            </a:endParaRPr>
          </a:p>
          <a:p>
            <a:r>
              <a:rPr lang="fr-BE" sz="2800" b="1" dirty="0">
                <a:solidFill>
                  <a:schemeClr val="tx1">
                    <a:lumMod val="95000"/>
                  </a:schemeClr>
                </a:solidFill>
                <a:latin typeface="Comic Sans MS" pitchFamily="66" charset="0"/>
              </a:rPr>
              <a:t>		      right </a:t>
            </a:r>
            <a:r>
              <a:rPr lang="fr-BE" sz="2800" b="1" dirty="0" err="1">
                <a:solidFill>
                  <a:schemeClr val="tx1">
                    <a:lumMod val="95000"/>
                  </a:schemeClr>
                </a:solidFill>
                <a:latin typeface="Comic Sans MS" pitchFamily="66" charset="0"/>
              </a:rPr>
              <a:t>profundoplasty</a:t>
            </a:r>
            <a:r>
              <a:rPr lang="fr-BE" sz="2800" b="1" dirty="0">
                <a:solidFill>
                  <a:schemeClr val="tx1">
                    <a:lumMod val="95000"/>
                  </a:schemeClr>
                </a:solidFill>
                <a:latin typeface="Comic Sans MS" pitchFamily="66" charset="0"/>
              </a:rPr>
              <a:t> 2 m </a:t>
            </a:r>
            <a:r>
              <a:rPr lang="fr-BE" sz="2800" b="1" dirty="0" err="1">
                <a:solidFill>
                  <a:schemeClr val="tx1">
                    <a:lumMod val="95000"/>
                  </a:schemeClr>
                </a:solidFill>
                <a:latin typeface="Comic Sans MS" pitchFamily="66" charset="0"/>
              </a:rPr>
              <a:t>ago</a:t>
            </a:r>
            <a:endParaRPr lang="fr-BE" sz="2800" b="1" dirty="0">
              <a:solidFill>
                <a:schemeClr val="tx1">
                  <a:lumMod val="95000"/>
                </a:schemeClr>
              </a:solidFill>
              <a:latin typeface="Comic Sans MS" pitchFamily="66" charset="0"/>
            </a:endParaRPr>
          </a:p>
          <a:p>
            <a:r>
              <a:rPr lang="fr-BE" sz="2800" dirty="0">
                <a:solidFill>
                  <a:schemeClr val="tx1">
                    <a:lumMod val="95000"/>
                  </a:schemeClr>
                </a:solidFill>
                <a:latin typeface="Comic Sans MS" pitchFamily="66" charset="0"/>
              </a:rPr>
              <a:t>		</a:t>
            </a:r>
          </a:p>
        </p:txBody>
      </p:sp>
      <p:sp>
        <p:nvSpPr>
          <p:cNvPr id="6" name="Espace réservé du pied de page 5"/>
          <p:cNvSpPr>
            <a:spLocks noGrp="1"/>
          </p:cNvSpPr>
          <p:nvPr>
            <p:ph type="ftr" sz="quarter" idx="11"/>
          </p:nvPr>
        </p:nvSpPr>
        <p:spPr/>
        <p:txBody>
          <a:bodyPr/>
          <a:lstStyle/>
          <a:p>
            <a:pPr algn="ctr"/>
            <a:r>
              <a:rPr lang="en-US"/>
              <a:t>Vilvoorde, Belgium, March 17, 2016</a:t>
            </a:r>
            <a:endParaRPr lang="fr-B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530352" y="1316736"/>
            <a:ext cx="7772400" cy="1032144"/>
          </a:xfrm>
        </p:spPr>
        <p:txBody>
          <a:bodyPr/>
          <a:lstStyle/>
          <a:p>
            <a:pPr algn="ctr"/>
            <a:r>
              <a:rPr lang="fr-BE" sz="6000" u="sng" dirty="0">
                <a:solidFill>
                  <a:srgbClr val="FFFF00"/>
                </a:solidFill>
                <a:latin typeface="Comic Sans MS" pitchFamily="66" charset="0"/>
              </a:rPr>
              <a:t>Case report</a:t>
            </a:r>
            <a:br>
              <a:rPr lang="fr-BE" sz="6000" u="sng" dirty="0">
                <a:solidFill>
                  <a:srgbClr val="FFFF00"/>
                </a:solidFill>
                <a:latin typeface="Comic Sans MS" pitchFamily="66" charset="0"/>
              </a:rPr>
            </a:br>
            <a:endParaRPr lang="fr-BE" dirty="0"/>
          </a:p>
        </p:txBody>
      </p:sp>
      <p:sp>
        <p:nvSpPr>
          <p:cNvPr id="5" name="Sous-titre 4"/>
          <p:cNvSpPr>
            <a:spLocks noGrp="1"/>
          </p:cNvSpPr>
          <p:nvPr>
            <p:ph type="body" idx="1"/>
          </p:nvPr>
        </p:nvSpPr>
        <p:spPr>
          <a:xfrm>
            <a:off x="530352" y="1844824"/>
            <a:ext cx="7772400" cy="4536504"/>
          </a:xfrm>
        </p:spPr>
        <p:txBody>
          <a:bodyPr>
            <a:noAutofit/>
          </a:bodyPr>
          <a:lstStyle/>
          <a:p>
            <a:pPr>
              <a:buFont typeface="Wingdings" pitchFamily="2" charset="2"/>
              <a:buChar char="ü"/>
            </a:pPr>
            <a:r>
              <a:rPr lang="fr-BE" sz="3200"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below</a:t>
            </a:r>
            <a:r>
              <a:rPr lang="fr-BE" sz="2800" b="1" dirty="0">
                <a:solidFill>
                  <a:schemeClr val="tx1">
                    <a:lumMod val="95000"/>
                  </a:schemeClr>
                </a:solidFill>
                <a:latin typeface="Comic Sans MS" pitchFamily="66" charset="0"/>
              </a:rPr>
              <a:t> the </a:t>
            </a:r>
            <a:r>
              <a:rPr lang="fr-BE" sz="2800" b="1" dirty="0" err="1">
                <a:solidFill>
                  <a:schemeClr val="tx1">
                    <a:lumMod val="95000"/>
                  </a:schemeClr>
                </a:solidFill>
                <a:latin typeface="Comic Sans MS" pitchFamily="66" charset="0"/>
              </a:rPr>
              <a:t>knee</a:t>
            </a:r>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femoro</a:t>
            </a:r>
            <a:r>
              <a:rPr lang="fr-BE" sz="2800" b="1" dirty="0">
                <a:solidFill>
                  <a:schemeClr val="tx1">
                    <a:lumMod val="95000"/>
                  </a:schemeClr>
                </a:solidFill>
                <a:latin typeface="Comic Sans MS" pitchFamily="66" charset="0"/>
              </a:rPr>
              <a:t>-</a:t>
            </a:r>
            <a:r>
              <a:rPr lang="fr-BE" sz="2800" b="1" dirty="0" err="1">
                <a:solidFill>
                  <a:schemeClr val="tx1">
                    <a:lumMod val="95000"/>
                  </a:schemeClr>
                </a:solidFill>
                <a:latin typeface="Comic Sans MS" pitchFamily="66" charset="0"/>
              </a:rPr>
              <a:t>popliteal</a:t>
            </a:r>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venous</a:t>
            </a:r>
            <a:r>
              <a:rPr lang="fr-BE" sz="2800" b="1" dirty="0">
                <a:solidFill>
                  <a:schemeClr val="tx1">
                    <a:lumMod val="95000"/>
                  </a:schemeClr>
                </a:solidFill>
                <a:latin typeface="Comic Sans MS" pitchFamily="66" charset="0"/>
              </a:rPr>
              <a:t>  </a:t>
            </a:r>
          </a:p>
          <a:p>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bypass</a:t>
            </a:r>
            <a:r>
              <a:rPr lang="fr-BE" sz="2800" b="1" dirty="0">
                <a:solidFill>
                  <a:schemeClr val="tx1">
                    <a:lumMod val="95000"/>
                  </a:schemeClr>
                </a:solidFill>
                <a:latin typeface="Comic Sans MS" pitchFamily="66" charset="0"/>
              </a:rPr>
              <a:t> 50 m </a:t>
            </a:r>
            <a:r>
              <a:rPr lang="fr-BE" sz="2800" b="1" dirty="0" err="1">
                <a:solidFill>
                  <a:schemeClr val="tx1">
                    <a:lumMod val="95000"/>
                  </a:schemeClr>
                </a:solidFill>
                <a:latin typeface="Comic Sans MS" pitchFamily="66" charset="0"/>
              </a:rPr>
              <a:t>ago</a:t>
            </a:r>
            <a:endParaRPr lang="fr-BE" sz="2800" b="1" dirty="0">
              <a:solidFill>
                <a:schemeClr val="tx1">
                  <a:lumMod val="95000"/>
                </a:schemeClr>
              </a:solidFill>
              <a:latin typeface="Comic Sans MS" pitchFamily="66" charset="0"/>
            </a:endParaRPr>
          </a:p>
          <a:p>
            <a:pPr>
              <a:buFont typeface="Wingdings" pitchFamily="2" charset="2"/>
              <a:buChar char="ü"/>
            </a:pPr>
            <a:r>
              <a:rPr lang="fr-BE" sz="2800" b="1" dirty="0">
                <a:solidFill>
                  <a:schemeClr val="tx1">
                    <a:lumMod val="95000"/>
                  </a:schemeClr>
                </a:solidFill>
                <a:latin typeface="Comic Sans MS" pitchFamily="66" charset="0"/>
              </a:rPr>
              <a:t> </a:t>
            </a:r>
            <a:r>
              <a:rPr lang="en-US" sz="2800" b="1" dirty="0">
                <a:latin typeface="Comic Sans MS" pitchFamily="66" charset="0"/>
              </a:rPr>
              <a:t>left calf pain by walking, category 3   </a:t>
            </a:r>
          </a:p>
          <a:p>
            <a:r>
              <a:rPr lang="en-US" sz="2800" b="1" dirty="0">
                <a:latin typeface="Comic Sans MS" pitchFamily="66" charset="0"/>
              </a:rPr>
              <a:t>   Rutherford PAD</a:t>
            </a:r>
          </a:p>
          <a:p>
            <a:pPr>
              <a:buFont typeface="Wingdings" pitchFamily="2" charset="2"/>
              <a:buChar char="ü"/>
            </a:pPr>
            <a:r>
              <a:rPr lang="en-US" sz="2800" b="1" dirty="0">
                <a:solidFill>
                  <a:schemeClr val="tx1">
                    <a:lumMod val="95000"/>
                  </a:schemeClr>
                </a:solidFill>
                <a:latin typeface="Comic Sans MS" pitchFamily="66" charset="0"/>
              </a:rPr>
              <a:t> ABI = 0,75</a:t>
            </a:r>
          </a:p>
          <a:p>
            <a:pPr>
              <a:buFont typeface="Wingdings" pitchFamily="2" charset="2"/>
              <a:buChar char="ü"/>
            </a:pPr>
            <a:r>
              <a:rPr lang="en-US" sz="2800" b="1" dirty="0">
                <a:solidFill>
                  <a:schemeClr val="tx1">
                    <a:lumMod val="95000"/>
                  </a:schemeClr>
                </a:solidFill>
                <a:latin typeface="Comic Sans MS" pitchFamily="66" charset="0"/>
              </a:rPr>
              <a:t> </a:t>
            </a:r>
            <a:r>
              <a:rPr lang="en-US" sz="2800" b="1" dirty="0" err="1">
                <a:solidFill>
                  <a:schemeClr val="tx1">
                    <a:lumMod val="95000"/>
                  </a:schemeClr>
                </a:solidFill>
                <a:latin typeface="Comic Sans MS" pitchFamily="66" charset="0"/>
              </a:rPr>
              <a:t>monophasic</a:t>
            </a:r>
            <a:r>
              <a:rPr lang="en-US" sz="2800" b="1" dirty="0">
                <a:solidFill>
                  <a:schemeClr val="tx1">
                    <a:lumMod val="95000"/>
                  </a:schemeClr>
                </a:solidFill>
                <a:latin typeface="Comic Sans MS" pitchFamily="66" charset="0"/>
              </a:rPr>
              <a:t> spectrum at Doppler  </a:t>
            </a:r>
          </a:p>
          <a:p>
            <a:r>
              <a:rPr lang="en-US" sz="2800" b="1" dirty="0">
                <a:solidFill>
                  <a:schemeClr val="tx1">
                    <a:lumMod val="95000"/>
                  </a:schemeClr>
                </a:solidFill>
                <a:latin typeface="Comic Sans MS" pitchFamily="66" charset="0"/>
              </a:rPr>
              <a:t>   ultrasound</a:t>
            </a:r>
          </a:p>
          <a:p>
            <a:pPr>
              <a:buFont typeface="Wingdings" pitchFamily="2" charset="2"/>
              <a:buChar char="ü"/>
            </a:pPr>
            <a:r>
              <a:rPr lang="en-US" sz="2800" b="1" dirty="0">
                <a:solidFill>
                  <a:schemeClr val="tx1">
                    <a:lumMod val="95000"/>
                  </a:schemeClr>
                </a:solidFill>
                <a:latin typeface="Comic Sans MS" pitchFamily="66" charset="0"/>
              </a:rPr>
              <a:t> </a:t>
            </a:r>
            <a:r>
              <a:rPr lang="en-US" sz="2800" b="1" dirty="0" err="1">
                <a:solidFill>
                  <a:schemeClr val="tx1">
                    <a:lumMod val="95000"/>
                  </a:schemeClr>
                </a:solidFill>
                <a:latin typeface="Comic Sans MS" pitchFamily="66" charset="0"/>
              </a:rPr>
              <a:t>angio</a:t>
            </a:r>
            <a:r>
              <a:rPr lang="en-US" sz="2800" b="1" dirty="0">
                <a:solidFill>
                  <a:schemeClr val="tx1">
                    <a:lumMod val="95000"/>
                  </a:schemeClr>
                </a:solidFill>
                <a:latin typeface="Comic Sans MS" pitchFamily="66" charset="0"/>
              </a:rPr>
              <a:t>-MRI</a:t>
            </a:r>
            <a:endParaRPr lang="fr-BE" sz="2800" b="1" dirty="0">
              <a:solidFill>
                <a:schemeClr val="tx1">
                  <a:lumMod val="95000"/>
                </a:schemeClr>
              </a:solidFill>
              <a:latin typeface="Comic Sans MS" pitchFamily="66" charset="0"/>
            </a:endParaRPr>
          </a:p>
        </p:txBody>
      </p:sp>
      <p:sp>
        <p:nvSpPr>
          <p:cNvPr id="6" name="Espace réservé du pied de page 5"/>
          <p:cNvSpPr>
            <a:spLocks noGrp="1"/>
          </p:cNvSpPr>
          <p:nvPr>
            <p:ph type="ftr" sz="quarter" idx="11"/>
          </p:nvPr>
        </p:nvSpPr>
        <p:spPr/>
        <p:txBody>
          <a:bodyPr/>
          <a:lstStyle/>
          <a:p>
            <a:pPr algn="ctr"/>
            <a:r>
              <a:rPr lang="en-US"/>
              <a:t>Vilvoorde, Belgium, March 17, 2016</a:t>
            </a:r>
            <a:endParaRPr lang="fr-B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530352" y="1316736"/>
            <a:ext cx="7772400" cy="960136"/>
          </a:xfrm>
        </p:spPr>
        <p:txBody>
          <a:bodyPr/>
          <a:lstStyle/>
          <a:p>
            <a:pPr algn="ctr"/>
            <a:r>
              <a:rPr lang="fr-BE" sz="6000" u="sng" dirty="0">
                <a:solidFill>
                  <a:srgbClr val="FFFF00"/>
                </a:solidFill>
                <a:latin typeface="Comic Sans MS" pitchFamily="66" charset="0"/>
              </a:rPr>
              <a:t>Case report</a:t>
            </a:r>
            <a:br>
              <a:rPr lang="fr-BE" sz="6000" u="sng" dirty="0">
                <a:solidFill>
                  <a:srgbClr val="FFFF00"/>
                </a:solidFill>
                <a:latin typeface="Comic Sans MS" pitchFamily="66" charset="0"/>
              </a:rPr>
            </a:br>
            <a:endParaRPr lang="fr-BE" dirty="0"/>
          </a:p>
        </p:txBody>
      </p:sp>
      <p:sp>
        <p:nvSpPr>
          <p:cNvPr id="5" name="Sous-titre 4"/>
          <p:cNvSpPr>
            <a:spLocks noGrp="1"/>
          </p:cNvSpPr>
          <p:nvPr>
            <p:ph type="body" idx="1"/>
          </p:nvPr>
        </p:nvSpPr>
        <p:spPr>
          <a:xfrm>
            <a:off x="530352" y="1844824"/>
            <a:ext cx="7772400" cy="4536504"/>
          </a:xfrm>
        </p:spPr>
        <p:txBody>
          <a:bodyPr>
            <a:noAutofit/>
          </a:bodyPr>
          <a:lstStyle/>
          <a:p>
            <a:pPr algn="ctr"/>
            <a:endParaRPr lang="fr-BE" sz="4800" b="1" u="sng" dirty="0">
              <a:solidFill>
                <a:srgbClr val="FFFF00"/>
              </a:solidFill>
              <a:latin typeface="Comic Sans MS" pitchFamily="66" charset="0"/>
            </a:endParaRPr>
          </a:p>
        </p:txBody>
      </p:sp>
      <p:sp>
        <p:nvSpPr>
          <p:cNvPr id="6" name="Espace réservé du pied de page 5"/>
          <p:cNvSpPr>
            <a:spLocks noGrp="1"/>
          </p:cNvSpPr>
          <p:nvPr>
            <p:ph type="ftr" sz="quarter" idx="11"/>
          </p:nvPr>
        </p:nvSpPr>
        <p:spPr/>
        <p:txBody>
          <a:bodyPr/>
          <a:lstStyle/>
          <a:p>
            <a:pPr algn="ctr"/>
            <a:r>
              <a:rPr lang="en-US"/>
              <a:t>Vilvoorde, Belgium, March 17, 2016</a:t>
            </a:r>
            <a:endParaRPr lang="fr-BE" dirty="0"/>
          </a:p>
        </p:txBody>
      </p:sp>
      <p:pic>
        <p:nvPicPr>
          <p:cNvPr id="8" name="Image 7" descr="101-9de20.JPG"/>
          <p:cNvPicPr>
            <a:picLocks noChangeAspect="1"/>
          </p:cNvPicPr>
          <p:nvPr/>
        </p:nvPicPr>
        <p:blipFill>
          <a:blip r:embed="rId3" cstate="print"/>
          <a:stretch>
            <a:fillRect/>
          </a:stretch>
        </p:blipFill>
        <p:spPr>
          <a:xfrm>
            <a:off x="179513" y="1628800"/>
            <a:ext cx="4320480" cy="4869160"/>
          </a:xfrm>
          <a:prstGeom prst="rect">
            <a:avLst/>
          </a:prstGeom>
        </p:spPr>
      </p:pic>
      <p:pic>
        <p:nvPicPr>
          <p:cNvPr id="9" name="Image 8" descr="102-11de20.JPG"/>
          <p:cNvPicPr>
            <a:picLocks noChangeAspect="1"/>
          </p:cNvPicPr>
          <p:nvPr/>
        </p:nvPicPr>
        <p:blipFill>
          <a:blip r:embed="rId4" cstate="print"/>
          <a:stretch>
            <a:fillRect/>
          </a:stretch>
        </p:blipFill>
        <p:spPr>
          <a:xfrm>
            <a:off x="4716016" y="1628800"/>
            <a:ext cx="4248472" cy="489654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530352" y="1316736"/>
            <a:ext cx="7772400" cy="1032144"/>
          </a:xfrm>
        </p:spPr>
        <p:txBody>
          <a:bodyPr/>
          <a:lstStyle/>
          <a:p>
            <a:pPr algn="ctr"/>
            <a:r>
              <a:rPr lang="fr-BE" sz="6000" u="sng" dirty="0">
                <a:solidFill>
                  <a:srgbClr val="FFFF00"/>
                </a:solidFill>
                <a:latin typeface="Comic Sans MS" pitchFamily="66" charset="0"/>
              </a:rPr>
              <a:t>Case report</a:t>
            </a:r>
            <a:br>
              <a:rPr lang="fr-BE" sz="6000" u="sng" dirty="0">
                <a:solidFill>
                  <a:srgbClr val="FFFF00"/>
                </a:solidFill>
                <a:latin typeface="Comic Sans MS" pitchFamily="66" charset="0"/>
              </a:rPr>
            </a:br>
            <a:endParaRPr lang="fr-BE" dirty="0"/>
          </a:p>
        </p:txBody>
      </p:sp>
      <p:sp>
        <p:nvSpPr>
          <p:cNvPr id="5" name="Sous-titre 4"/>
          <p:cNvSpPr>
            <a:spLocks noGrp="1"/>
          </p:cNvSpPr>
          <p:nvPr>
            <p:ph type="body" idx="1"/>
          </p:nvPr>
        </p:nvSpPr>
        <p:spPr>
          <a:xfrm>
            <a:off x="539552" y="1772816"/>
            <a:ext cx="8434136" cy="4896544"/>
          </a:xfrm>
        </p:spPr>
        <p:txBody>
          <a:bodyPr>
            <a:noAutofit/>
          </a:bodyPr>
          <a:lstStyle/>
          <a:p>
            <a:r>
              <a:rPr lang="fr-BE" sz="3600" b="1" i="1" u="sng" dirty="0" err="1">
                <a:solidFill>
                  <a:schemeClr val="tx1">
                    <a:lumMod val="95000"/>
                  </a:schemeClr>
                </a:solidFill>
                <a:latin typeface="Comic Sans MS" pitchFamily="66" charset="0"/>
              </a:rPr>
              <a:t>Operation</a:t>
            </a:r>
            <a:endParaRPr lang="fr-BE" sz="3600" b="1" i="1" u="sng" dirty="0">
              <a:solidFill>
                <a:schemeClr val="tx1">
                  <a:lumMod val="95000"/>
                </a:schemeClr>
              </a:solidFill>
              <a:latin typeface="Comic Sans MS" pitchFamily="66" charset="0"/>
            </a:endParaRPr>
          </a:p>
          <a:p>
            <a:pPr>
              <a:buFont typeface="Wingdings" pitchFamily="2" charset="2"/>
              <a:buChar char="ü"/>
            </a:pPr>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general</a:t>
            </a:r>
            <a:r>
              <a:rPr lang="fr-BE" sz="2800" b="1" dirty="0">
                <a:solidFill>
                  <a:schemeClr val="tx1">
                    <a:lumMod val="95000"/>
                  </a:schemeClr>
                </a:solidFill>
                <a:latin typeface="Comic Sans MS" pitchFamily="66" charset="0"/>
              </a:rPr>
              <a:t> </a:t>
            </a:r>
            <a:r>
              <a:rPr lang="fr-BE" sz="2800" b="1" dirty="0" err="1">
                <a:solidFill>
                  <a:schemeClr val="tx1">
                    <a:lumMod val="95000"/>
                  </a:schemeClr>
                </a:solidFill>
                <a:latin typeface="Comic Sans MS" pitchFamily="66" charset="0"/>
              </a:rPr>
              <a:t>anaesthesia</a:t>
            </a:r>
            <a:endParaRPr lang="fr-BE" sz="2800" b="1" dirty="0">
              <a:solidFill>
                <a:schemeClr val="tx1">
                  <a:lumMod val="95000"/>
                </a:schemeClr>
              </a:solidFill>
              <a:latin typeface="Comic Sans MS" pitchFamily="66" charset="0"/>
            </a:endParaRPr>
          </a:p>
          <a:p>
            <a:pPr>
              <a:buFont typeface="Wingdings" pitchFamily="2" charset="2"/>
              <a:buChar char="ü"/>
            </a:pPr>
            <a:r>
              <a:rPr lang="fr-BE" sz="2800" b="1" dirty="0">
                <a:solidFill>
                  <a:schemeClr val="tx1">
                    <a:lumMod val="95000"/>
                  </a:schemeClr>
                </a:solidFill>
                <a:latin typeface="Comic Sans MS" pitchFamily="66" charset="0"/>
              </a:rPr>
              <a:t> </a:t>
            </a:r>
            <a:r>
              <a:rPr lang="en-US" sz="2800" b="1" dirty="0">
                <a:latin typeface="Comic Sans MS" pitchFamily="66" charset="0"/>
              </a:rPr>
              <a:t>puncture of the right common femoral artery</a:t>
            </a:r>
          </a:p>
          <a:p>
            <a:pPr>
              <a:buFont typeface="Wingdings" pitchFamily="2" charset="2"/>
              <a:buChar char="ü"/>
            </a:pPr>
            <a:r>
              <a:rPr lang="en-US" sz="2800" b="1" dirty="0">
                <a:latin typeface="Comic Sans MS" pitchFamily="66" charset="0"/>
              </a:rPr>
              <a:t> </a:t>
            </a:r>
            <a:r>
              <a:rPr lang="fr-BE" sz="2800" b="1" dirty="0">
                <a:latin typeface="Comic Sans MS" pitchFamily="66" charset="0"/>
              </a:rPr>
              <a:t>2500 IU </a:t>
            </a:r>
            <a:r>
              <a:rPr lang="fr-BE" sz="2800" b="1" dirty="0" err="1">
                <a:latin typeface="Comic Sans MS" pitchFamily="66" charset="0"/>
              </a:rPr>
              <a:t>heparin</a:t>
            </a:r>
            <a:endParaRPr lang="fr-BE" sz="2800" b="1" dirty="0">
              <a:latin typeface="Comic Sans MS" pitchFamily="66" charset="0"/>
            </a:endParaRPr>
          </a:p>
          <a:p>
            <a:pPr>
              <a:buFont typeface="Wingdings" pitchFamily="2" charset="2"/>
              <a:buChar char="ü"/>
            </a:pPr>
            <a:r>
              <a:rPr lang="fr-BE" sz="2800" b="1" dirty="0">
                <a:latin typeface="Comic Sans MS" pitchFamily="66" charset="0"/>
              </a:rPr>
              <a:t> </a:t>
            </a:r>
            <a:r>
              <a:rPr lang="en-US" sz="2800" b="1" dirty="0">
                <a:latin typeface="Comic Sans MS" pitchFamily="66" charset="0"/>
              </a:rPr>
              <a:t>6 French (F) introducer sheath</a:t>
            </a:r>
          </a:p>
          <a:p>
            <a:pPr>
              <a:buFont typeface="Wingdings" pitchFamily="2" charset="2"/>
              <a:buChar char="ü"/>
            </a:pPr>
            <a:r>
              <a:rPr lang="en-US" sz="2800" b="1" dirty="0">
                <a:latin typeface="Comic Sans MS" pitchFamily="66" charset="0"/>
              </a:rPr>
              <a:t> 0,035 guide wire</a:t>
            </a:r>
          </a:p>
          <a:p>
            <a:pPr>
              <a:buFont typeface="Wingdings" pitchFamily="2" charset="2"/>
              <a:buChar char="ü"/>
            </a:pPr>
            <a:r>
              <a:rPr lang="en-US" sz="2800" b="1" dirty="0">
                <a:latin typeface="Comic Sans MS" pitchFamily="66" charset="0"/>
              </a:rPr>
              <a:t> cross over with pigtail catheter</a:t>
            </a:r>
          </a:p>
          <a:p>
            <a:pPr>
              <a:buFont typeface="Wingdings" pitchFamily="2" charset="2"/>
              <a:buChar char="ü"/>
            </a:pPr>
            <a:r>
              <a:rPr lang="en-US" sz="2800" b="1" dirty="0">
                <a:latin typeface="Comic Sans MS" pitchFamily="66" charset="0"/>
              </a:rPr>
              <a:t> 0,014 guide wire</a:t>
            </a:r>
          </a:p>
          <a:p>
            <a:r>
              <a:rPr lang="en-US" sz="2800" b="1" dirty="0">
                <a:latin typeface="Comic Sans MS" pitchFamily="66" charset="0"/>
              </a:rPr>
              <a:t> </a:t>
            </a:r>
          </a:p>
          <a:p>
            <a:endParaRPr lang="en-US" sz="2800" b="1" dirty="0">
              <a:latin typeface="Comic Sans MS" pitchFamily="66" charset="0"/>
            </a:endParaRPr>
          </a:p>
          <a:p>
            <a:endParaRPr lang="fr-BE" sz="2800" b="1" dirty="0">
              <a:solidFill>
                <a:schemeClr val="tx1">
                  <a:lumMod val="95000"/>
                </a:schemeClr>
              </a:solidFill>
              <a:latin typeface="Comic Sans MS" pitchFamily="66" charset="0"/>
            </a:endParaRPr>
          </a:p>
          <a:p>
            <a:pPr>
              <a:buFont typeface="Wingdings" pitchFamily="2" charset="2"/>
              <a:buChar char="ü"/>
            </a:pPr>
            <a:endParaRPr lang="fr-BE" sz="4000" b="1" i="1" u="sng" dirty="0">
              <a:solidFill>
                <a:schemeClr val="tx1">
                  <a:lumMod val="95000"/>
                </a:schemeClr>
              </a:solidFill>
              <a:latin typeface="Comic Sans MS" pitchFamily="66" charset="0"/>
            </a:endParaRPr>
          </a:p>
        </p:txBody>
      </p:sp>
      <p:sp>
        <p:nvSpPr>
          <p:cNvPr id="6" name="Espace réservé du pied de page 5"/>
          <p:cNvSpPr>
            <a:spLocks noGrp="1"/>
          </p:cNvSpPr>
          <p:nvPr>
            <p:ph type="ftr" sz="quarter" idx="11"/>
          </p:nvPr>
        </p:nvSpPr>
        <p:spPr/>
        <p:txBody>
          <a:bodyPr/>
          <a:lstStyle/>
          <a:p>
            <a:pPr algn="ctr"/>
            <a:r>
              <a:rPr lang="en-US"/>
              <a:t>Vilvoorde, Belgium, March 17, 2016</a:t>
            </a:r>
            <a:endParaRPr lang="fr-B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530352" y="1316736"/>
            <a:ext cx="7772400" cy="456080"/>
          </a:xfrm>
        </p:spPr>
        <p:txBody>
          <a:bodyPr/>
          <a:lstStyle/>
          <a:p>
            <a:pPr algn="ctr"/>
            <a:br>
              <a:rPr lang="fr-BE" sz="6000" u="sng" dirty="0">
                <a:solidFill>
                  <a:srgbClr val="FFFF00"/>
                </a:solidFill>
                <a:latin typeface="Comic Sans MS" pitchFamily="66" charset="0"/>
              </a:rPr>
            </a:br>
            <a:endParaRPr lang="fr-BE" dirty="0"/>
          </a:p>
        </p:txBody>
      </p:sp>
      <p:sp>
        <p:nvSpPr>
          <p:cNvPr id="5" name="Sous-titre 4"/>
          <p:cNvSpPr>
            <a:spLocks noGrp="1"/>
          </p:cNvSpPr>
          <p:nvPr>
            <p:ph type="body" idx="1"/>
          </p:nvPr>
        </p:nvSpPr>
        <p:spPr>
          <a:xfrm>
            <a:off x="323528" y="4149080"/>
            <a:ext cx="8568952" cy="2232248"/>
          </a:xfrm>
        </p:spPr>
        <p:txBody>
          <a:bodyPr>
            <a:noAutofit/>
          </a:bodyPr>
          <a:lstStyle/>
          <a:p>
            <a:pPr>
              <a:buFont typeface="Wingdings" pitchFamily="2" charset="2"/>
              <a:buChar char="ü"/>
            </a:pPr>
            <a:r>
              <a:rPr lang="en-US" sz="2800" b="1" dirty="0">
                <a:latin typeface="Comic Sans MS" pitchFamily="66" charset="0"/>
              </a:rPr>
              <a:t> </a:t>
            </a:r>
            <a:r>
              <a:rPr lang="en-US" sz="2800" b="1" dirty="0" err="1">
                <a:latin typeface="Comic Sans MS" pitchFamily="66" charset="0"/>
              </a:rPr>
              <a:t>predilatation</a:t>
            </a:r>
            <a:r>
              <a:rPr lang="en-US" sz="2800" b="1" dirty="0">
                <a:latin typeface="Comic Sans MS" pitchFamily="66" charset="0"/>
              </a:rPr>
              <a:t> with balloon 2mm-4cm</a:t>
            </a:r>
          </a:p>
          <a:p>
            <a:pPr>
              <a:buFont typeface="Wingdings" pitchFamily="2" charset="2"/>
              <a:buChar char="ü"/>
            </a:pPr>
            <a:r>
              <a:rPr lang="en-US" sz="2800" b="1" dirty="0">
                <a:latin typeface="Comic Sans MS" pitchFamily="66" charset="0"/>
              </a:rPr>
              <a:t> dilatation with drug eluting balloon Medtronic   </a:t>
            </a:r>
          </a:p>
          <a:p>
            <a:r>
              <a:rPr lang="en-US" sz="2800" b="1" dirty="0">
                <a:latin typeface="Comic Sans MS" pitchFamily="66" charset="0"/>
              </a:rPr>
              <a:t>   </a:t>
            </a:r>
            <a:r>
              <a:rPr lang="en-US" sz="2800" b="1" dirty="0" err="1">
                <a:latin typeface="Comic Sans MS" pitchFamily="66" charset="0"/>
              </a:rPr>
              <a:t>Inpact</a:t>
            </a:r>
            <a:r>
              <a:rPr lang="en-US" sz="2800" b="1" dirty="0">
                <a:latin typeface="Comic Sans MS" pitchFamily="66" charset="0"/>
              </a:rPr>
              <a:t> Admiral</a:t>
            </a:r>
            <a:r>
              <a:rPr lang="en-US" sz="2800" b="1" baseline="30000" dirty="0">
                <a:latin typeface="Comic Sans MS" pitchFamily="66" charset="0"/>
                <a:ea typeface="Arial Unicode MS"/>
                <a:cs typeface="Arial Unicode MS"/>
              </a:rPr>
              <a:t>Ⓡ</a:t>
            </a:r>
            <a:r>
              <a:rPr lang="en-US" sz="2800" b="1" dirty="0">
                <a:latin typeface="Comic Sans MS" pitchFamily="66" charset="0"/>
              </a:rPr>
              <a:t> 4mm-8cm</a:t>
            </a:r>
          </a:p>
          <a:p>
            <a:pPr>
              <a:buFont typeface="Wingdings" pitchFamily="2" charset="2"/>
              <a:buChar char="ü"/>
            </a:pPr>
            <a:r>
              <a:rPr lang="en-US" sz="2800" b="1" dirty="0">
                <a:latin typeface="Comic Sans MS" pitchFamily="66" charset="0"/>
              </a:rPr>
              <a:t> compression</a:t>
            </a:r>
          </a:p>
          <a:p>
            <a:pPr algn="ctr"/>
            <a:endParaRPr lang="fr-BE" sz="4800" b="1" u="sng" dirty="0">
              <a:solidFill>
                <a:srgbClr val="FFFF00"/>
              </a:solidFill>
              <a:latin typeface="Comic Sans MS" pitchFamily="66" charset="0"/>
            </a:endParaRPr>
          </a:p>
        </p:txBody>
      </p:sp>
      <p:sp>
        <p:nvSpPr>
          <p:cNvPr id="6" name="Espace réservé du pied de page 5"/>
          <p:cNvSpPr>
            <a:spLocks noGrp="1"/>
          </p:cNvSpPr>
          <p:nvPr>
            <p:ph type="ftr" sz="quarter" idx="11"/>
          </p:nvPr>
        </p:nvSpPr>
        <p:spPr/>
        <p:txBody>
          <a:bodyPr/>
          <a:lstStyle/>
          <a:p>
            <a:pPr algn="ctr"/>
            <a:r>
              <a:rPr lang="en-US"/>
              <a:t>Vilvoorde, Belgium, March 17, 2016</a:t>
            </a:r>
            <a:endParaRPr lang="fr-BE" dirty="0"/>
          </a:p>
        </p:txBody>
      </p:sp>
      <p:pic>
        <p:nvPicPr>
          <p:cNvPr id="18435" name="Picture 3" descr="C:\Documents and Settings\Dr Kerzmann\My Documents\Mes images\Photos boulot\carot 012.jpg"/>
          <p:cNvPicPr>
            <a:picLocks noChangeAspect="1" noChangeArrowheads="1"/>
          </p:cNvPicPr>
          <p:nvPr/>
        </p:nvPicPr>
        <p:blipFill>
          <a:blip r:embed="rId3" cstate="print"/>
          <a:srcRect/>
          <a:stretch>
            <a:fillRect/>
          </a:stretch>
        </p:blipFill>
        <p:spPr bwMode="auto">
          <a:xfrm>
            <a:off x="323528" y="476672"/>
            <a:ext cx="3960440" cy="3528392"/>
          </a:xfrm>
          <a:prstGeom prst="rect">
            <a:avLst/>
          </a:prstGeom>
          <a:noFill/>
        </p:spPr>
      </p:pic>
      <p:pic>
        <p:nvPicPr>
          <p:cNvPr id="18437" name="Picture 5" descr="C:\Documents and Settings\Dr Kerzmann\My Documents\Mes images\Photos boulot\carot 016.jpg"/>
          <p:cNvPicPr>
            <a:picLocks noChangeAspect="1" noChangeArrowheads="1"/>
          </p:cNvPicPr>
          <p:nvPr/>
        </p:nvPicPr>
        <p:blipFill>
          <a:blip r:embed="rId4" cstate="print"/>
          <a:srcRect/>
          <a:stretch>
            <a:fillRect/>
          </a:stretch>
        </p:blipFill>
        <p:spPr bwMode="auto">
          <a:xfrm>
            <a:off x="4788024" y="476672"/>
            <a:ext cx="3672408" cy="345638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530352" y="1316736"/>
            <a:ext cx="7772400" cy="1032144"/>
          </a:xfrm>
        </p:spPr>
        <p:txBody>
          <a:bodyPr/>
          <a:lstStyle/>
          <a:p>
            <a:pPr algn="ctr"/>
            <a:r>
              <a:rPr lang="fr-BE" sz="6000" u="sng" dirty="0">
                <a:solidFill>
                  <a:srgbClr val="FFFF00"/>
                </a:solidFill>
                <a:latin typeface="Comic Sans MS" pitchFamily="66" charset="0"/>
              </a:rPr>
              <a:t>Case report</a:t>
            </a:r>
            <a:br>
              <a:rPr lang="fr-BE" sz="6000" u="sng" dirty="0">
                <a:solidFill>
                  <a:srgbClr val="FFFF00"/>
                </a:solidFill>
                <a:latin typeface="Comic Sans MS" pitchFamily="66" charset="0"/>
              </a:rPr>
            </a:br>
            <a:endParaRPr lang="fr-BE" dirty="0"/>
          </a:p>
        </p:txBody>
      </p:sp>
      <p:sp>
        <p:nvSpPr>
          <p:cNvPr id="5" name="Sous-titre 4"/>
          <p:cNvSpPr>
            <a:spLocks noGrp="1"/>
          </p:cNvSpPr>
          <p:nvPr>
            <p:ph type="body" idx="1"/>
          </p:nvPr>
        </p:nvSpPr>
        <p:spPr>
          <a:xfrm>
            <a:off x="467544" y="1988840"/>
            <a:ext cx="7772400" cy="4104456"/>
          </a:xfrm>
        </p:spPr>
        <p:txBody>
          <a:bodyPr>
            <a:noAutofit/>
          </a:bodyPr>
          <a:lstStyle/>
          <a:p>
            <a:r>
              <a:rPr lang="fr-BE" sz="3600" b="1" i="1" u="sng" dirty="0" err="1">
                <a:latin typeface="Comic Sans MS" pitchFamily="66" charset="0"/>
              </a:rPr>
              <a:t>Follow</a:t>
            </a:r>
            <a:r>
              <a:rPr lang="fr-BE" sz="3600" b="1" i="1" u="sng" dirty="0">
                <a:latin typeface="Comic Sans MS" pitchFamily="66" charset="0"/>
              </a:rPr>
              <a:t>-up</a:t>
            </a:r>
            <a:r>
              <a:rPr lang="fr-BE" sz="2800" dirty="0">
                <a:solidFill>
                  <a:srgbClr val="FFFF00"/>
                </a:solidFill>
                <a:latin typeface="Comic Sans MS" pitchFamily="66" charset="0"/>
              </a:rPr>
              <a:t> </a:t>
            </a:r>
          </a:p>
          <a:p>
            <a:endParaRPr lang="fr-BE" sz="2800" dirty="0">
              <a:solidFill>
                <a:srgbClr val="FFFF00"/>
              </a:solidFill>
              <a:latin typeface="Comic Sans MS" pitchFamily="66" charset="0"/>
            </a:endParaRPr>
          </a:p>
          <a:p>
            <a:pPr>
              <a:buFont typeface="Wingdings" pitchFamily="2" charset="2"/>
              <a:buChar char="ü"/>
            </a:pPr>
            <a:r>
              <a:rPr lang="en-US" sz="2800" b="1" dirty="0">
                <a:latin typeface="Comic Sans MS" pitchFamily="66" charset="0"/>
              </a:rPr>
              <a:t> category 0 Rutherford PAD after 5 m    </a:t>
            </a:r>
          </a:p>
          <a:p>
            <a:endParaRPr lang="en-US" sz="2800" b="1" dirty="0">
              <a:latin typeface="Comic Sans MS" pitchFamily="66" charset="0"/>
            </a:endParaRPr>
          </a:p>
          <a:p>
            <a:pPr>
              <a:buFont typeface="Wingdings" pitchFamily="2" charset="2"/>
              <a:buChar char="ü"/>
            </a:pPr>
            <a:r>
              <a:rPr lang="fr-BE" sz="2800" b="1" dirty="0">
                <a:latin typeface="Comic Sans MS" pitchFamily="66" charset="0"/>
              </a:rPr>
              <a:t> ABI = 0,94</a:t>
            </a:r>
          </a:p>
          <a:p>
            <a:endParaRPr lang="fr-BE" sz="2800" b="1" dirty="0">
              <a:latin typeface="Comic Sans MS" pitchFamily="66" charset="0"/>
            </a:endParaRPr>
          </a:p>
          <a:p>
            <a:pPr>
              <a:buFont typeface="Wingdings" pitchFamily="2" charset="2"/>
              <a:buChar char="ü"/>
            </a:pPr>
            <a:r>
              <a:rPr lang="fr-BE" sz="2800" b="1" dirty="0">
                <a:latin typeface="Comic Sans MS" pitchFamily="66" charset="0"/>
              </a:rPr>
              <a:t> </a:t>
            </a:r>
            <a:r>
              <a:rPr lang="fr-BE" sz="2800" b="1" dirty="0" err="1">
                <a:latin typeface="Comic Sans MS" pitchFamily="66" charset="0"/>
              </a:rPr>
              <a:t>biphasic</a:t>
            </a:r>
            <a:r>
              <a:rPr lang="fr-BE" sz="2800" b="1" dirty="0">
                <a:latin typeface="Comic Sans MS" pitchFamily="66" charset="0"/>
              </a:rPr>
              <a:t> </a:t>
            </a:r>
            <a:r>
              <a:rPr lang="fr-BE" sz="2800" b="1" dirty="0" err="1">
                <a:latin typeface="Comic Sans MS" pitchFamily="66" charset="0"/>
              </a:rPr>
              <a:t>spectrum</a:t>
            </a:r>
            <a:r>
              <a:rPr lang="fr-BE" sz="2800" b="1" dirty="0">
                <a:latin typeface="Comic Sans MS" pitchFamily="66" charset="0"/>
              </a:rPr>
              <a:t> </a:t>
            </a:r>
            <a:r>
              <a:rPr lang="fr-BE" sz="2800" b="1" dirty="0" err="1">
                <a:latin typeface="Comic Sans MS" pitchFamily="66" charset="0"/>
              </a:rPr>
              <a:t>at</a:t>
            </a:r>
            <a:r>
              <a:rPr lang="fr-BE" sz="2800" b="1" dirty="0">
                <a:latin typeface="Comic Sans MS" pitchFamily="66" charset="0"/>
              </a:rPr>
              <a:t> Doppler </a:t>
            </a:r>
            <a:r>
              <a:rPr lang="fr-BE" sz="2800" b="1" dirty="0" err="1">
                <a:latin typeface="Comic Sans MS" pitchFamily="66" charset="0"/>
              </a:rPr>
              <a:t>ultrasound</a:t>
            </a:r>
            <a:endParaRPr lang="fr-BE" sz="2800" b="1" dirty="0">
              <a:latin typeface="Comic Sans MS" pitchFamily="66" charset="0"/>
            </a:endParaRPr>
          </a:p>
          <a:p>
            <a:pPr>
              <a:buFont typeface="Wingdings" pitchFamily="2" charset="2"/>
              <a:buChar char="ü"/>
            </a:pPr>
            <a:endParaRPr lang="fr-BE" sz="2800" b="1" u="sng" dirty="0">
              <a:solidFill>
                <a:srgbClr val="FFFF00"/>
              </a:solidFill>
              <a:latin typeface="Comic Sans MS" pitchFamily="66" charset="0"/>
            </a:endParaRPr>
          </a:p>
        </p:txBody>
      </p:sp>
      <p:sp>
        <p:nvSpPr>
          <p:cNvPr id="6" name="Espace réservé du pied de page 5"/>
          <p:cNvSpPr>
            <a:spLocks noGrp="1"/>
          </p:cNvSpPr>
          <p:nvPr>
            <p:ph type="ftr" sz="quarter" idx="11"/>
          </p:nvPr>
        </p:nvSpPr>
        <p:spPr/>
        <p:txBody>
          <a:bodyPr/>
          <a:lstStyle/>
          <a:p>
            <a:pPr algn="ctr"/>
            <a:r>
              <a:rPr lang="en-US"/>
              <a:t>Vilvoorde, Belgium, March 17, 2016</a:t>
            </a:r>
            <a:endParaRPr lang="fr-B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174</TotalTime>
  <Words>479</Words>
  <Application>Microsoft Office PowerPoint</Application>
  <PresentationFormat>Affichage à l'écran (4:3)</PresentationFormat>
  <Paragraphs>81</Paragraphs>
  <Slides>10</Slides>
  <Notes>10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Calibri</vt:lpstr>
      <vt:lpstr>Comic Sans MS</vt:lpstr>
      <vt:lpstr>Constantia</vt:lpstr>
      <vt:lpstr>Wingdings</vt:lpstr>
      <vt:lpstr>Wingdings 2</vt:lpstr>
      <vt:lpstr>Débit</vt:lpstr>
      <vt:lpstr>Percutaneous angioplasty with drug eluting balloon for infra-inguinal venous bypass stenosis: case report </vt:lpstr>
      <vt:lpstr>Introduction (1) </vt:lpstr>
      <vt:lpstr>Introduction (2) </vt:lpstr>
      <vt:lpstr>Case report </vt:lpstr>
      <vt:lpstr>Case report </vt:lpstr>
      <vt:lpstr>Case report </vt:lpstr>
      <vt:lpstr>Case report </vt:lpstr>
      <vt:lpstr> </vt:lpstr>
      <vt:lpstr>Case report </vt:lpstr>
      <vt:lpstr>Conclusions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IN.PACTTM DCB Living Tomorrow Dr Arnaud Kerz</dc:title>
  <dc:creator>Dr Kerzmann</dc:creator>
  <cp:lastModifiedBy>Arnaud Kerzmann</cp:lastModifiedBy>
  <cp:revision>37</cp:revision>
  <dcterms:created xsi:type="dcterms:W3CDTF">2016-03-14T21:17:39Z</dcterms:created>
  <dcterms:modified xsi:type="dcterms:W3CDTF">2020-04-28T10:06:19Z</dcterms:modified>
</cp:coreProperties>
</file>