
<file path=[Content_Types].xml><?xml version="1.0" encoding="utf-8"?>
<Types xmlns="http://schemas.openxmlformats.org/package/2006/content-types">
  <Default Extension="gif" ContentType="image/gi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8" r:id="rId1"/>
  </p:sldMasterIdLst>
  <p:notesMasterIdLst>
    <p:notesMasterId r:id="rId12"/>
  </p:notesMasterIdLst>
  <p:sldIdLst>
    <p:sldId id="262" r:id="rId2"/>
    <p:sldId id="261" r:id="rId3"/>
    <p:sldId id="267" r:id="rId4"/>
    <p:sldId id="264" r:id="rId5"/>
    <p:sldId id="265" r:id="rId6"/>
    <p:sldId id="266" r:id="rId7"/>
    <p:sldId id="268" r:id="rId8"/>
    <p:sldId id="270" r:id="rId9"/>
    <p:sldId id="269" r:id="rId10"/>
    <p:sldId id="263" r:id="rId11"/>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90" d="100"/>
          <a:sy n="90" d="100"/>
        </p:scale>
        <p:origin x="1162" y="6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BE"/>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D880841-14C5-4822-9D83-BD6D29FF0BC1}" type="datetimeFigureOut">
              <a:rPr lang="fr-BE" smtClean="0"/>
              <a:pPr/>
              <a:t>28-04-20</a:t>
            </a:fld>
            <a:endParaRPr lang="fr-BE"/>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BE"/>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BE"/>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FF52D59-280F-4744-B6A6-D1401F3E846E}" type="slidenum">
              <a:rPr lang="fr-BE" smtClean="0"/>
              <a:pPr/>
              <a:t>‹N°›</a:t>
            </a:fld>
            <a:endParaRPr lang="fr-BE"/>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BE"/>
          </a:p>
        </p:txBody>
      </p:sp>
      <p:sp>
        <p:nvSpPr>
          <p:cNvPr id="4" name="Espace réservé du numéro de diapositive 3"/>
          <p:cNvSpPr>
            <a:spLocks noGrp="1"/>
          </p:cNvSpPr>
          <p:nvPr>
            <p:ph type="sldNum" sz="quarter" idx="10"/>
          </p:nvPr>
        </p:nvSpPr>
        <p:spPr/>
        <p:txBody>
          <a:bodyPr/>
          <a:lstStyle/>
          <a:p>
            <a:fld id="{7FF52D59-280F-4744-B6A6-D1401F3E846E}" type="slidenum">
              <a:rPr lang="fr-BE" smtClean="0"/>
              <a:pPr/>
              <a:t>1</a:t>
            </a:fld>
            <a:endParaRPr lang="fr-BE"/>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BE"/>
          </a:p>
        </p:txBody>
      </p:sp>
      <p:sp>
        <p:nvSpPr>
          <p:cNvPr id="4" name="Espace réservé du numéro de diapositive 3"/>
          <p:cNvSpPr>
            <a:spLocks noGrp="1"/>
          </p:cNvSpPr>
          <p:nvPr>
            <p:ph type="sldNum" sz="quarter" idx="10"/>
          </p:nvPr>
        </p:nvSpPr>
        <p:spPr/>
        <p:txBody>
          <a:bodyPr/>
          <a:lstStyle/>
          <a:p>
            <a:fld id="{7FF52D59-280F-4744-B6A6-D1401F3E846E}" type="slidenum">
              <a:rPr lang="fr-BE" smtClean="0"/>
              <a:pPr/>
              <a:t>10</a:t>
            </a:fld>
            <a:endParaRPr lang="fr-BE"/>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BE"/>
          </a:p>
        </p:txBody>
      </p:sp>
      <p:sp>
        <p:nvSpPr>
          <p:cNvPr id="4" name="Espace réservé du numéro de diapositive 3"/>
          <p:cNvSpPr>
            <a:spLocks noGrp="1"/>
          </p:cNvSpPr>
          <p:nvPr>
            <p:ph type="sldNum" sz="quarter" idx="10"/>
          </p:nvPr>
        </p:nvSpPr>
        <p:spPr/>
        <p:txBody>
          <a:bodyPr/>
          <a:lstStyle/>
          <a:p>
            <a:fld id="{7FF52D59-280F-4744-B6A6-D1401F3E846E}" type="slidenum">
              <a:rPr lang="fr-BE" smtClean="0"/>
              <a:pPr/>
              <a:t>2</a:t>
            </a:fld>
            <a:endParaRPr lang="fr-BE"/>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BE"/>
          </a:p>
        </p:txBody>
      </p:sp>
      <p:sp>
        <p:nvSpPr>
          <p:cNvPr id="4" name="Espace réservé du numéro de diapositive 3"/>
          <p:cNvSpPr>
            <a:spLocks noGrp="1"/>
          </p:cNvSpPr>
          <p:nvPr>
            <p:ph type="sldNum" sz="quarter" idx="10"/>
          </p:nvPr>
        </p:nvSpPr>
        <p:spPr/>
        <p:txBody>
          <a:bodyPr/>
          <a:lstStyle/>
          <a:p>
            <a:fld id="{7FF52D59-280F-4744-B6A6-D1401F3E846E}" type="slidenum">
              <a:rPr lang="fr-BE" smtClean="0"/>
              <a:pPr/>
              <a:t>3</a:t>
            </a:fld>
            <a:endParaRPr lang="fr-BE"/>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BE"/>
          </a:p>
        </p:txBody>
      </p:sp>
      <p:sp>
        <p:nvSpPr>
          <p:cNvPr id="4" name="Espace réservé du numéro de diapositive 3"/>
          <p:cNvSpPr>
            <a:spLocks noGrp="1"/>
          </p:cNvSpPr>
          <p:nvPr>
            <p:ph type="sldNum" sz="quarter" idx="10"/>
          </p:nvPr>
        </p:nvSpPr>
        <p:spPr/>
        <p:txBody>
          <a:bodyPr/>
          <a:lstStyle/>
          <a:p>
            <a:fld id="{7FF52D59-280F-4744-B6A6-D1401F3E846E}" type="slidenum">
              <a:rPr lang="fr-BE" smtClean="0"/>
              <a:pPr/>
              <a:t>4</a:t>
            </a:fld>
            <a:endParaRPr lang="fr-BE"/>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BE"/>
          </a:p>
        </p:txBody>
      </p:sp>
      <p:sp>
        <p:nvSpPr>
          <p:cNvPr id="4" name="Espace réservé du numéro de diapositive 3"/>
          <p:cNvSpPr>
            <a:spLocks noGrp="1"/>
          </p:cNvSpPr>
          <p:nvPr>
            <p:ph type="sldNum" sz="quarter" idx="10"/>
          </p:nvPr>
        </p:nvSpPr>
        <p:spPr/>
        <p:txBody>
          <a:bodyPr/>
          <a:lstStyle/>
          <a:p>
            <a:fld id="{7FF52D59-280F-4744-B6A6-D1401F3E846E}" type="slidenum">
              <a:rPr lang="fr-BE" smtClean="0"/>
              <a:pPr/>
              <a:t>5</a:t>
            </a:fld>
            <a:endParaRPr lang="fr-BE"/>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BE"/>
          </a:p>
        </p:txBody>
      </p:sp>
      <p:sp>
        <p:nvSpPr>
          <p:cNvPr id="4" name="Espace réservé du numéro de diapositive 3"/>
          <p:cNvSpPr>
            <a:spLocks noGrp="1"/>
          </p:cNvSpPr>
          <p:nvPr>
            <p:ph type="sldNum" sz="quarter" idx="10"/>
          </p:nvPr>
        </p:nvSpPr>
        <p:spPr/>
        <p:txBody>
          <a:bodyPr/>
          <a:lstStyle/>
          <a:p>
            <a:fld id="{7FF52D59-280F-4744-B6A6-D1401F3E846E}" type="slidenum">
              <a:rPr lang="fr-BE" smtClean="0"/>
              <a:pPr/>
              <a:t>6</a:t>
            </a:fld>
            <a:endParaRPr lang="fr-BE"/>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BE"/>
          </a:p>
        </p:txBody>
      </p:sp>
      <p:sp>
        <p:nvSpPr>
          <p:cNvPr id="4" name="Espace réservé du numéro de diapositive 3"/>
          <p:cNvSpPr>
            <a:spLocks noGrp="1"/>
          </p:cNvSpPr>
          <p:nvPr>
            <p:ph type="sldNum" sz="quarter" idx="10"/>
          </p:nvPr>
        </p:nvSpPr>
        <p:spPr/>
        <p:txBody>
          <a:bodyPr/>
          <a:lstStyle/>
          <a:p>
            <a:fld id="{7FF52D59-280F-4744-B6A6-D1401F3E846E}" type="slidenum">
              <a:rPr lang="fr-BE" smtClean="0"/>
              <a:pPr/>
              <a:t>7</a:t>
            </a:fld>
            <a:endParaRPr lang="fr-BE"/>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BE"/>
          </a:p>
        </p:txBody>
      </p:sp>
      <p:sp>
        <p:nvSpPr>
          <p:cNvPr id="4" name="Espace réservé du numéro de diapositive 3"/>
          <p:cNvSpPr>
            <a:spLocks noGrp="1"/>
          </p:cNvSpPr>
          <p:nvPr>
            <p:ph type="sldNum" sz="quarter" idx="10"/>
          </p:nvPr>
        </p:nvSpPr>
        <p:spPr/>
        <p:txBody>
          <a:bodyPr/>
          <a:lstStyle/>
          <a:p>
            <a:fld id="{7FF52D59-280F-4744-B6A6-D1401F3E846E}" type="slidenum">
              <a:rPr lang="fr-BE" smtClean="0"/>
              <a:pPr/>
              <a:t>8</a:t>
            </a:fld>
            <a:endParaRPr lang="fr-BE"/>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BE"/>
          </a:p>
        </p:txBody>
      </p:sp>
      <p:sp>
        <p:nvSpPr>
          <p:cNvPr id="4" name="Espace réservé du numéro de diapositive 3"/>
          <p:cNvSpPr>
            <a:spLocks noGrp="1"/>
          </p:cNvSpPr>
          <p:nvPr>
            <p:ph type="sldNum" sz="quarter" idx="10"/>
          </p:nvPr>
        </p:nvSpPr>
        <p:spPr/>
        <p:txBody>
          <a:bodyPr/>
          <a:lstStyle/>
          <a:p>
            <a:fld id="{7FF52D59-280F-4744-B6A6-D1401F3E846E}" type="slidenum">
              <a:rPr lang="fr-BE" smtClean="0"/>
              <a:pPr/>
              <a:t>9</a:t>
            </a:fld>
            <a:endParaRPr lang="fr-BE"/>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bg>
      <p:bgRef idx="1002">
        <a:schemeClr val="bg2"/>
      </p:bgRef>
    </p:bg>
    <p:spTree>
      <p:nvGrpSpPr>
        <p:cNvPr id="1" name=""/>
        <p:cNvGrpSpPr/>
        <p:nvPr/>
      </p:nvGrpSpPr>
      <p:grpSpPr>
        <a:xfrm>
          <a:off x="0" y="0"/>
          <a:ext cx="0" cy="0"/>
          <a:chOff x="0" y="0"/>
          <a:chExt cx="0" cy="0"/>
        </a:xfrm>
      </p:grpSpPr>
      <p:sp>
        <p:nvSpPr>
          <p:cNvPr id="9" name="Titr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fr-FR"/>
              <a:t>Cliquez pour modifier le style du titre</a:t>
            </a:r>
            <a:endParaRPr kumimoji="0" lang="en-US"/>
          </a:p>
        </p:txBody>
      </p:sp>
      <p:sp>
        <p:nvSpPr>
          <p:cNvPr id="17" name="Sous-titr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a:t>Cliquez pour modifier le style des sous-titres du masque</a:t>
            </a:r>
            <a:endParaRPr kumimoji="0" lang="en-US"/>
          </a:p>
        </p:txBody>
      </p:sp>
      <p:sp>
        <p:nvSpPr>
          <p:cNvPr id="30" name="Espace réservé de la date 29"/>
          <p:cNvSpPr>
            <a:spLocks noGrp="1"/>
          </p:cNvSpPr>
          <p:nvPr>
            <p:ph type="dt" sz="half" idx="10"/>
          </p:nvPr>
        </p:nvSpPr>
        <p:spPr/>
        <p:txBody>
          <a:bodyPr/>
          <a:lstStyle/>
          <a:p>
            <a:fld id="{D3167339-154C-4A8D-A284-71311F49FE62}" type="datetime1">
              <a:rPr lang="fr-BE" smtClean="0"/>
              <a:t>28-04-20</a:t>
            </a:fld>
            <a:endParaRPr lang="fr-BE"/>
          </a:p>
        </p:txBody>
      </p:sp>
      <p:sp>
        <p:nvSpPr>
          <p:cNvPr id="19" name="Espace réservé du pied de page 18"/>
          <p:cNvSpPr>
            <a:spLocks noGrp="1"/>
          </p:cNvSpPr>
          <p:nvPr>
            <p:ph type="ftr" sz="quarter" idx="11"/>
          </p:nvPr>
        </p:nvSpPr>
        <p:spPr/>
        <p:txBody>
          <a:bodyPr/>
          <a:lstStyle/>
          <a:p>
            <a:r>
              <a:rPr lang="en-US"/>
              <a:t>Vilvoorde, Belgium, March 17, 2016</a:t>
            </a:r>
            <a:endParaRPr lang="fr-BE"/>
          </a:p>
        </p:txBody>
      </p:sp>
      <p:sp>
        <p:nvSpPr>
          <p:cNvPr id="27" name="Espace réservé du numéro de diapositive 26"/>
          <p:cNvSpPr>
            <a:spLocks noGrp="1"/>
          </p:cNvSpPr>
          <p:nvPr>
            <p:ph type="sldNum" sz="quarter" idx="12"/>
          </p:nvPr>
        </p:nvSpPr>
        <p:spPr/>
        <p:txBody>
          <a:bodyPr/>
          <a:lstStyle/>
          <a:p>
            <a:fld id="{673CD71D-789C-4092-B9D2-02FC3B93E0EA}" type="slidenum">
              <a:rPr lang="fr-BE" smtClean="0"/>
              <a:pPr/>
              <a:t>‹N°›</a:t>
            </a:fld>
            <a:endParaRPr lang="fr-BE"/>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e la date 3"/>
          <p:cNvSpPr>
            <a:spLocks noGrp="1"/>
          </p:cNvSpPr>
          <p:nvPr>
            <p:ph type="dt" sz="half" idx="10"/>
          </p:nvPr>
        </p:nvSpPr>
        <p:spPr/>
        <p:txBody>
          <a:bodyPr/>
          <a:lstStyle/>
          <a:p>
            <a:fld id="{2278E7FD-E446-4835-8A5E-000F2C510828}" type="datetime1">
              <a:rPr lang="fr-BE" smtClean="0"/>
              <a:t>28-04-20</a:t>
            </a:fld>
            <a:endParaRPr lang="fr-BE"/>
          </a:p>
        </p:txBody>
      </p:sp>
      <p:sp>
        <p:nvSpPr>
          <p:cNvPr id="5" name="Espace réservé du pied de page 4"/>
          <p:cNvSpPr>
            <a:spLocks noGrp="1"/>
          </p:cNvSpPr>
          <p:nvPr>
            <p:ph type="ftr" sz="quarter" idx="11"/>
          </p:nvPr>
        </p:nvSpPr>
        <p:spPr/>
        <p:txBody>
          <a:bodyPr/>
          <a:lstStyle/>
          <a:p>
            <a:r>
              <a:rPr lang="en-US"/>
              <a:t>Vilvoorde, Belgium, March 17, 2016</a:t>
            </a:r>
            <a:endParaRPr lang="fr-BE"/>
          </a:p>
        </p:txBody>
      </p:sp>
      <p:sp>
        <p:nvSpPr>
          <p:cNvPr id="6" name="Espace réservé du numéro de diapositive 5"/>
          <p:cNvSpPr>
            <a:spLocks noGrp="1"/>
          </p:cNvSpPr>
          <p:nvPr>
            <p:ph type="sldNum" sz="quarter" idx="12"/>
          </p:nvPr>
        </p:nvSpPr>
        <p:spPr/>
        <p:txBody>
          <a:bodyPr/>
          <a:lstStyle/>
          <a:p>
            <a:fld id="{673CD71D-789C-4092-B9D2-02FC3B93E0EA}" type="slidenum">
              <a:rPr lang="fr-BE" smtClean="0"/>
              <a:pPr/>
              <a:t>‹N°›</a:t>
            </a:fld>
            <a:endParaRPr lang="fr-B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914401"/>
            <a:ext cx="2057400" cy="5211763"/>
          </a:xfrm>
        </p:spPr>
        <p:txBody>
          <a:bodyPr vert="eaVert"/>
          <a:lstStyle/>
          <a:p>
            <a:r>
              <a:rPr kumimoji="0" lang="fr-FR"/>
              <a:t>Cliquez pour modifier le style du titre</a:t>
            </a:r>
            <a:endParaRPr kumimoji="0" lang="en-US"/>
          </a:p>
        </p:txBody>
      </p:sp>
      <p:sp>
        <p:nvSpPr>
          <p:cNvPr id="3" name="Espace réservé du texte vertical 2"/>
          <p:cNvSpPr>
            <a:spLocks noGrp="1"/>
          </p:cNvSpPr>
          <p:nvPr>
            <p:ph type="body" orient="vert" idx="1"/>
          </p:nvPr>
        </p:nvSpPr>
        <p:spPr>
          <a:xfrm>
            <a:off x="457200" y="914401"/>
            <a:ext cx="6019800" cy="5211763"/>
          </a:xfrm>
        </p:spPr>
        <p:txBody>
          <a:bodyPr vert="eaVert"/>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e la date 3"/>
          <p:cNvSpPr>
            <a:spLocks noGrp="1"/>
          </p:cNvSpPr>
          <p:nvPr>
            <p:ph type="dt" sz="half" idx="10"/>
          </p:nvPr>
        </p:nvSpPr>
        <p:spPr/>
        <p:txBody>
          <a:bodyPr/>
          <a:lstStyle/>
          <a:p>
            <a:fld id="{118E6D8F-7F1C-4797-9C4F-A3E7AEA83284}" type="datetime1">
              <a:rPr lang="fr-BE" smtClean="0"/>
              <a:t>28-04-20</a:t>
            </a:fld>
            <a:endParaRPr lang="fr-BE"/>
          </a:p>
        </p:txBody>
      </p:sp>
      <p:sp>
        <p:nvSpPr>
          <p:cNvPr id="5" name="Espace réservé du pied de page 4"/>
          <p:cNvSpPr>
            <a:spLocks noGrp="1"/>
          </p:cNvSpPr>
          <p:nvPr>
            <p:ph type="ftr" sz="quarter" idx="11"/>
          </p:nvPr>
        </p:nvSpPr>
        <p:spPr/>
        <p:txBody>
          <a:bodyPr/>
          <a:lstStyle/>
          <a:p>
            <a:r>
              <a:rPr lang="en-US"/>
              <a:t>Vilvoorde, Belgium, March 17, 2016</a:t>
            </a:r>
            <a:endParaRPr lang="fr-BE"/>
          </a:p>
        </p:txBody>
      </p:sp>
      <p:sp>
        <p:nvSpPr>
          <p:cNvPr id="6" name="Espace réservé du numéro de diapositive 5"/>
          <p:cNvSpPr>
            <a:spLocks noGrp="1"/>
          </p:cNvSpPr>
          <p:nvPr>
            <p:ph type="sldNum" sz="quarter" idx="12"/>
          </p:nvPr>
        </p:nvSpPr>
        <p:spPr/>
        <p:txBody>
          <a:bodyPr/>
          <a:lstStyle/>
          <a:p>
            <a:fld id="{673CD71D-789C-4092-B9D2-02FC3B93E0EA}" type="slidenum">
              <a:rPr lang="fr-BE" smtClean="0"/>
              <a:pPr/>
              <a:t>‹N°›</a:t>
            </a:fld>
            <a:endParaRPr lang="fr-B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a:t>Cliquez pour modifier le style du titre</a:t>
            </a:r>
            <a:endParaRPr kumimoji="0" lang="en-US"/>
          </a:p>
        </p:txBody>
      </p:sp>
      <p:sp>
        <p:nvSpPr>
          <p:cNvPr id="3" name="Espace réservé du contenu 2"/>
          <p:cNvSpPr>
            <a:spLocks noGrp="1"/>
          </p:cNvSpPr>
          <p:nvPr>
            <p:ph idx="1"/>
          </p:nvPr>
        </p:nvSpPr>
        <p:spPr/>
        <p:txBody>
          <a:body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e la date 3"/>
          <p:cNvSpPr>
            <a:spLocks noGrp="1"/>
          </p:cNvSpPr>
          <p:nvPr>
            <p:ph type="dt" sz="half" idx="10"/>
          </p:nvPr>
        </p:nvSpPr>
        <p:spPr/>
        <p:txBody>
          <a:bodyPr/>
          <a:lstStyle/>
          <a:p>
            <a:fld id="{2F793B97-F3B7-44C0-B46B-80985F4847F7}" type="datetime1">
              <a:rPr lang="fr-BE" smtClean="0"/>
              <a:t>28-04-20</a:t>
            </a:fld>
            <a:endParaRPr lang="fr-BE"/>
          </a:p>
        </p:txBody>
      </p:sp>
      <p:sp>
        <p:nvSpPr>
          <p:cNvPr id="5" name="Espace réservé du pied de page 4"/>
          <p:cNvSpPr>
            <a:spLocks noGrp="1"/>
          </p:cNvSpPr>
          <p:nvPr>
            <p:ph type="ftr" sz="quarter" idx="11"/>
          </p:nvPr>
        </p:nvSpPr>
        <p:spPr/>
        <p:txBody>
          <a:bodyPr/>
          <a:lstStyle/>
          <a:p>
            <a:r>
              <a:rPr lang="en-US"/>
              <a:t>Vilvoorde, Belgium, March 17, 2016</a:t>
            </a:r>
            <a:endParaRPr lang="fr-BE"/>
          </a:p>
        </p:txBody>
      </p:sp>
      <p:sp>
        <p:nvSpPr>
          <p:cNvPr id="6" name="Espace réservé du numéro de diapositive 5"/>
          <p:cNvSpPr>
            <a:spLocks noGrp="1"/>
          </p:cNvSpPr>
          <p:nvPr>
            <p:ph type="sldNum" sz="quarter" idx="12"/>
          </p:nvPr>
        </p:nvSpPr>
        <p:spPr/>
        <p:txBody>
          <a:bodyPr/>
          <a:lstStyle/>
          <a:p>
            <a:fld id="{673CD71D-789C-4092-B9D2-02FC3B93E0EA}" type="slidenum">
              <a:rPr lang="fr-BE" smtClean="0"/>
              <a:pPr/>
              <a:t>‹N°›</a:t>
            </a:fld>
            <a:endParaRPr lang="fr-B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bg>
      <p:bgRef idx="1002">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fr-FR"/>
              <a:t>Cliquez pour modifier le style du titre</a:t>
            </a:r>
            <a:endParaRPr kumimoji="0" lang="en-US"/>
          </a:p>
        </p:txBody>
      </p:sp>
      <p:sp>
        <p:nvSpPr>
          <p:cNvPr id="3" name="Espace réservé du texte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a:t>Cliquez pour modifier les styles du texte du masque</a:t>
            </a:r>
          </a:p>
        </p:txBody>
      </p:sp>
      <p:sp>
        <p:nvSpPr>
          <p:cNvPr id="4" name="Espace réservé de la date 3"/>
          <p:cNvSpPr>
            <a:spLocks noGrp="1"/>
          </p:cNvSpPr>
          <p:nvPr>
            <p:ph type="dt" sz="half" idx="10"/>
          </p:nvPr>
        </p:nvSpPr>
        <p:spPr/>
        <p:txBody>
          <a:bodyPr/>
          <a:lstStyle/>
          <a:p>
            <a:fld id="{191A867F-A91F-45A1-86CC-EAE6407607CD}" type="datetime1">
              <a:rPr lang="fr-BE" smtClean="0"/>
              <a:t>28-04-20</a:t>
            </a:fld>
            <a:endParaRPr lang="fr-BE"/>
          </a:p>
        </p:txBody>
      </p:sp>
      <p:sp>
        <p:nvSpPr>
          <p:cNvPr id="5" name="Espace réservé du pied de page 4"/>
          <p:cNvSpPr>
            <a:spLocks noGrp="1"/>
          </p:cNvSpPr>
          <p:nvPr>
            <p:ph type="ftr" sz="quarter" idx="11"/>
          </p:nvPr>
        </p:nvSpPr>
        <p:spPr/>
        <p:txBody>
          <a:bodyPr/>
          <a:lstStyle/>
          <a:p>
            <a:r>
              <a:rPr lang="en-US"/>
              <a:t>Vilvoorde, Belgium, March 17, 2016</a:t>
            </a:r>
            <a:endParaRPr lang="fr-BE"/>
          </a:p>
        </p:txBody>
      </p:sp>
      <p:sp>
        <p:nvSpPr>
          <p:cNvPr id="6" name="Espace réservé du numéro de diapositive 5"/>
          <p:cNvSpPr>
            <a:spLocks noGrp="1"/>
          </p:cNvSpPr>
          <p:nvPr>
            <p:ph type="sldNum" sz="quarter" idx="12"/>
          </p:nvPr>
        </p:nvSpPr>
        <p:spPr/>
        <p:txBody>
          <a:bodyPr/>
          <a:lstStyle/>
          <a:p>
            <a:fld id="{673CD71D-789C-4092-B9D2-02FC3B93E0EA}" type="slidenum">
              <a:rPr lang="fr-BE" smtClean="0"/>
              <a:pPr/>
              <a:t>‹N°›</a:t>
            </a:fld>
            <a:endParaRPr lang="fr-BE"/>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143000"/>
          </a:xfrm>
        </p:spPr>
        <p:txBody>
          <a:bodyPr/>
          <a:lstStyle/>
          <a:p>
            <a:r>
              <a:rPr kumimoji="0" lang="fr-FR"/>
              <a:t>Cliquez pour modifier le style du titre</a:t>
            </a:r>
            <a:endParaRPr kumimoji="0" lang="en-US"/>
          </a:p>
        </p:txBody>
      </p:sp>
      <p:sp>
        <p:nvSpPr>
          <p:cNvPr id="3" name="Espace réservé du contenu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u contenu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5" name="Espace réservé de la date 4"/>
          <p:cNvSpPr>
            <a:spLocks noGrp="1"/>
          </p:cNvSpPr>
          <p:nvPr>
            <p:ph type="dt" sz="half" idx="10"/>
          </p:nvPr>
        </p:nvSpPr>
        <p:spPr/>
        <p:txBody>
          <a:bodyPr/>
          <a:lstStyle/>
          <a:p>
            <a:fld id="{F12F9336-E303-4A52-B93B-2DD5C5244AB9}" type="datetime1">
              <a:rPr lang="fr-BE" smtClean="0"/>
              <a:t>28-04-20</a:t>
            </a:fld>
            <a:endParaRPr lang="fr-BE"/>
          </a:p>
        </p:txBody>
      </p:sp>
      <p:sp>
        <p:nvSpPr>
          <p:cNvPr id="6" name="Espace réservé du pied de page 5"/>
          <p:cNvSpPr>
            <a:spLocks noGrp="1"/>
          </p:cNvSpPr>
          <p:nvPr>
            <p:ph type="ftr" sz="quarter" idx="11"/>
          </p:nvPr>
        </p:nvSpPr>
        <p:spPr/>
        <p:txBody>
          <a:bodyPr/>
          <a:lstStyle/>
          <a:p>
            <a:r>
              <a:rPr lang="en-US"/>
              <a:t>Vilvoorde, Belgium, March 17, 2016</a:t>
            </a:r>
            <a:endParaRPr lang="fr-BE"/>
          </a:p>
        </p:txBody>
      </p:sp>
      <p:sp>
        <p:nvSpPr>
          <p:cNvPr id="7" name="Espace réservé du numéro de diapositive 6"/>
          <p:cNvSpPr>
            <a:spLocks noGrp="1"/>
          </p:cNvSpPr>
          <p:nvPr>
            <p:ph type="sldNum" sz="quarter" idx="12"/>
          </p:nvPr>
        </p:nvSpPr>
        <p:spPr/>
        <p:txBody>
          <a:bodyPr/>
          <a:lstStyle/>
          <a:p>
            <a:fld id="{673CD71D-789C-4092-B9D2-02FC3B93E0EA}" type="slidenum">
              <a:rPr lang="fr-BE" smtClean="0"/>
              <a:pPr/>
              <a:t>‹N°›</a:t>
            </a:fld>
            <a:endParaRPr lang="fr-B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143000"/>
          </a:xfrm>
        </p:spPr>
        <p:txBody>
          <a:bodyPr tIns="45720" anchor="b"/>
          <a:lstStyle>
            <a:lvl1pPr>
              <a:defRPr/>
            </a:lvl1pPr>
          </a:lstStyle>
          <a:p>
            <a:r>
              <a:rPr kumimoji="0" lang="fr-FR"/>
              <a:t>Cliquez pour modifier le style du titre</a:t>
            </a:r>
            <a:endParaRPr kumimoji="0" lang="en-US"/>
          </a:p>
        </p:txBody>
      </p:sp>
      <p:sp>
        <p:nvSpPr>
          <p:cNvPr id="3" name="Espace réservé du texte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fr-FR"/>
              <a:t>Cliquez pour modifier les styles du texte du masque</a:t>
            </a:r>
          </a:p>
        </p:txBody>
      </p:sp>
      <p:sp>
        <p:nvSpPr>
          <p:cNvPr id="4" name="Espace réservé du texte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fr-FR"/>
              <a:t>Cliquez pour modifier les styles du texte du masque</a:t>
            </a:r>
          </a:p>
        </p:txBody>
      </p:sp>
      <p:sp>
        <p:nvSpPr>
          <p:cNvPr id="5" name="Espace réservé du contenu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6" name="Espace réservé du contenu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7" name="Espace réservé de la date 6"/>
          <p:cNvSpPr>
            <a:spLocks noGrp="1"/>
          </p:cNvSpPr>
          <p:nvPr>
            <p:ph type="dt" sz="half" idx="10"/>
          </p:nvPr>
        </p:nvSpPr>
        <p:spPr/>
        <p:txBody>
          <a:bodyPr/>
          <a:lstStyle/>
          <a:p>
            <a:fld id="{DAAF61EF-2EC7-4CC6-B9A5-F49A942D874C}" type="datetime1">
              <a:rPr lang="fr-BE" smtClean="0"/>
              <a:t>28-04-20</a:t>
            </a:fld>
            <a:endParaRPr lang="fr-BE"/>
          </a:p>
        </p:txBody>
      </p:sp>
      <p:sp>
        <p:nvSpPr>
          <p:cNvPr id="8" name="Espace réservé du pied de page 7"/>
          <p:cNvSpPr>
            <a:spLocks noGrp="1"/>
          </p:cNvSpPr>
          <p:nvPr>
            <p:ph type="ftr" sz="quarter" idx="11"/>
          </p:nvPr>
        </p:nvSpPr>
        <p:spPr/>
        <p:txBody>
          <a:bodyPr/>
          <a:lstStyle/>
          <a:p>
            <a:r>
              <a:rPr lang="en-US"/>
              <a:t>Vilvoorde, Belgium, March 17, 2016</a:t>
            </a:r>
            <a:endParaRPr lang="fr-BE"/>
          </a:p>
        </p:txBody>
      </p:sp>
      <p:sp>
        <p:nvSpPr>
          <p:cNvPr id="9" name="Espace réservé du numéro de diapositive 8"/>
          <p:cNvSpPr>
            <a:spLocks noGrp="1"/>
          </p:cNvSpPr>
          <p:nvPr>
            <p:ph type="sldNum" sz="quarter" idx="12"/>
          </p:nvPr>
        </p:nvSpPr>
        <p:spPr/>
        <p:txBody>
          <a:bodyPr/>
          <a:lstStyle/>
          <a:p>
            <a:fld id="{673CD71D-789C-4092-B9D2-02FC3B93E0EA}" type="slidenum">
              <a:rPr lang="fr-BE" smtClean="0"/>
              <a:pPr/>
              <a:t>‹N°›</a:t>
            </a:fld>
            <a:endParaRPr lang="fr-B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fr-FR"/>
              <a:t>Cliquez pour modifier le style du titre</a:t>
            </a:r>
            <a:endParaRPr kumimoji="0" lang="en-US"/>
          </a:p>
        </p:txBody>
      </p:sp>
      <p:sp>
        <p:nvSpPr>
          <p:cNvPr id="3" name="Espace réservé de la date 2"/>
          <p:cNvSpPr>
            <a:spLocks noGrp="1"/>
          </p:cNvSpPr>
          <p:nvPr>
            <p:ph type="dt" sz="half" idx="10"/>
          </p:nvPr>
        </p:nvSpPr>
        <p:spPr/>
        <p:txBody>
          <a:bodyPr/>
          <a:lstStyle/>
          <a:p>
            <a:fld id="{BA8849BE-F48E-4EB4-A95A-F6214ACE716F}" type="datetime1">
              <a:rPr lang="fr-BE" smtClean="0"/>
              <a:t>28-04-20</a:t>
            </a:fld>
            <a:endParaRPr lang="fr-BE"/>
          </a:p>
        </p:txBody>
      </p:sp>
      <p:sp>
        <p:nvSpPr>
          <p:cNvPr id="4" name="Espace réservé du pied de page 3"/>
          <p:cNvSpPr>
            <a:spLocks noGrp="1"/>
          </p:cNvSpPr>
          <p:nvPr>
            <p:ph type="ftr" sz="quarter" idx="11"/>
          </p:nvPr>
        </p:nvSpPr>
        <p:spPr/>
        <p:txBody>
          <a:bodyPr/>
          <a:lstStyle/>
          <a:p>
            <a:r>
              <a:rPr lang="en-US"/>
              <a:t>Vilvoorde, Belgium, March 17, 2016</a:t>
            </a:r>
            <a:endParaRPr lang="fr-BE"/>
          </a:p>
        </p:txBody>
      </p:sp>
      <p:sp>
        <p:nvSpPr>
          <p:cNvPr id="5" name="Espace réservé du numéro de diapositive 4"/>
          <p:cNvSpPr>
            <a:spLocks noGrp="1"/>
          </p:cNvSpPr>
          <p:nvPr>
            <p:ph type="sldNum" sz="quarter" idx="12"/>
          </p:nvPr>
        </p:nvSpPr>
        <p:spPr/>
        <p:txBody>
          <a:bodyPr/>
          <a:lstStyle/>
          <a:p>
            <a:fld id="{673CD71D-789C-4092-B9D2-02FC3B93E0EA}" type="slidenum">
              <a:rPr lang="fr-BE" smtClean="0"/>
              <a:pPr/>
              <a:t>‹N°›</a:t>
            </a:fld>
            <a:endParaRPr lang="fr-B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0DA167B8-853F-410F-AA74-994B0AE39629}" type="datetime1">
              <a:rPr lang="fr-BE" smtClean="0"/>
              <a:t>28-04-20</a:t>
            </a:fld>
            <a:endParaRPr lang="fr-BE"/>
          </a:p>
        </p:txBody>
      </p:sp>
      <p:sp>
        <p:nvSpPr>
          <p:cNvPr id="3" name="Espace réservé du pied de page 2"/>
          <p:cNvSpPr>
            <a:spLocks noGrp="1"/>
          </p:cNvSpPr>
          <p:nvPr>
            <p:ph type="ftr" sz="quarter" idx="11"/>
          </p:nvPr>
        </p:nvSpPr>
        <p:spPr/>
        <p:txBody>
          <a:bodyPr/>
          <a:lstStyle/>
          <a:p>
            <a:r>
              <a:rPr lang="en-US"/>
              <a:t>Vilvoorde, Belgium, March 17, 2016</a:t>
            </a:r>
            <a:endParaRPr lang="fr-BE"/>
          </a:p>
        </p:txBody>
      </p:sp>
      <p:sp>
        <p:nvSpPr>
          <p:cNvPr id="4" name="Espace réservé du numéro de diapositive 3"/>
          <p:cNvSpPr>
            <a:spLocks noGrp="1"/>
          </p:cNvSpPr>
          <p:nvPr>
            <p:ph type="sldNum" sz="quarter" idx="12"/>
          </p:nvPr>
        </p:nvSpPr>
        <p:spPr/>
        <p:txBody>
          <a:bodyPr/>
          <a:lstStyle/>
          <a:p>
            <a:fld id="{673CD71D-789C-4092-B9D2-02FC3B93E0EA}" type="slidenum">
              <a:rPr lang="fr-BE" smtClean="0"/>
              <a:pPr/>
              <a:t>‹N°›</a:t>
            </a:fld>
            <a:endParaRPr lang="fr-B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fr-FR"/>
              <a:t>Cliquez pour modifier le style du titre</a:t>
            </a:r>
            <a:endParaRPr kumimoji="0" lang="en-US"/>
          </a:p>
        </p:txBody>
      </p:sp>
      <p:sp>
        <p:nvSpPr>
          <p:cNvPr id="3" name="Espace réservé du texte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fr-FR"/>
              <a:t>Cliquez pour modifier les styles du texte du masque</a:t>
            </a:r>
          </a:p>
        </p:txBody>
      </p:sp>
      <p:sp>
        <p:nvSpPr>
          <p:cNvPr id="4" name="Espace réservé du contenu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5" name="Espace réservé de la date 4"/>
          <p:cNvSpPr>
            <a:spLocks noGrp="1"/>
          </p:cNvSpPr>
          <p:nvPr>
            <p:ph type="dt" sz="half" idx="10"/>
          </p:nvPr>
        </p:nvSpPr>
        <p:spPr/>
        <p:txBody>
          <a:bodyPr/>
          <a:lstStyle/>
          <a:p>
            <a:fld id="{4FF4BDB6-16EF-4F1B-8CAE-20FD72BA7852}" type="datetime1">
              <a:rPr lang="fr-BE" smtClean="0"/>
              <a:t>28-04-20</a:t>
            </a:fld>
            <a:endParaRPr lang="fr-BE"/>
          </a:p>
        </p:txBody>
      </p:sp>
      <p:sp>
        <p:nvSpPr>
          <p:cNvPr id="6" name="Espace réservé du pied de page 5"/>
          <p:cNvSpPr>
            <a:spLocks noGrp="1"/>
          </p:cNvSpPr>
          <p:nvPr>
            <p:ph type="ftr" sz="quarter" idx="11"/>
          </p:nvPr>
        </p:nvSpPr>
        <p:spPr/>
        <p:txBody>
          <a:bodyPr/>
          <a:lstStyle/>
          <a:p>
            <a:r>
              <a:rPr lang="en-US"/>
              <a:t>Vilvoorde, Belgium, March 17, 2016</a:t>
            </a:r>
            <a:endParaRPr lang="fr-BE"/>
          </a:p>
        </p:txBody>
      </p:sp>
      <p:sp>
        <p:nvSpPr>
          <p:cNvPr id="7" name="Espace réservé du numéro de diapositive 6"/>
          <p:cNvSpPr>
            <a:spLocks noGrp="1"/>
          </p:cNvSpPr>
          <p:nvPr>
            <p:ph type="sldNum" sz="quarter" idx="12"/>
          </p:nvPr>
        </p:nvSpPr>
        <p:spPr/>
        <p:txBody>
          <a:bodyPr/>
          <a:lstStyle/>
          <a:p>
            <a:fld id="{673CD71D-789C-4092-B9D2-02FC3B93E0EA}" type="slidenum">
              <a:rPr lang="fr-BE" smtClean="0"/>
              <a:pPr/>
              <a:t>‹N°›</a:t>
            </a:fld>
            <a:endParaRPr lang="fr-B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9" name="Rogner et arrondir un rectangle à un seul coin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Triangle rect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r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fr-FR"/>
              <a:t>Cliquez pour modifier le style du titre</a:t>
            </a:r>
            <a:endParaRPr kumimoji="0" lang="en-US"/>
          </a:p>
        </p:txBody>
      </p:sp>
      <p:sp>
        <p:nvSpPr>
          <p:cNvPr id="4" name="Espace réservé du texte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fr-FR"/>
              <a:t>Cliquez pour modifier les styles du texte du masque</a:t>
            </a:r>
          </a:p>
        </p:txBody>
      </p:sp>
      <p:sp>
        <p:nvSpPr>
          <p:cNvPr id="5" name="Espace réservé de la date 4"/>
          <p:cNvSpPr>
            <a:spLocks noGrp="1"/>
          </p:cNvSpPr>
          <p:nvPr>
            <p:ph type="dt" sz="half" idx="10"/>
          </p:nvPr>
        </p:nvSpPr>
        <p:spPr/>
        <p:txBody>
          <a:bodyPr/>
          <a:lstStyle/>
          <a:p>
            <a:fld id="{E5B09E94-C7E7-45A0-8383-5845360C2E05}" type="datetime1">
              <a:rPr lang="fr-BE" smtClean="0"/>
              <a:t>28-04-20</a:t>
            </a:fld>
            <a:endParaRPr lang="fr-BE"/>
          </a:p>
        </p:txBody>
      </p:sp>
      <p:sp>
        <p:nvSpPr>
          <p:cNvPr id="6" name="Espace réservé du pied de page 5"/>
          <p:cNvSpPr>
            <a:spLocks noGrp="1"/>
          </p:cNvSpPr>
          <p:nvPr>
            <p:ph type="ftr" sz="quarter" idx="11"/>
          </p:nvPr>
        </p:nvSpPr>
        <p:spPr/>
        <p:txBody>
          <a:bodyPr/>
          <a:lstStyle/>
          <a:p>
            <a:r>
              <a:rPr lang="en-US"/>
              <a:t>Vilvoorde, Belgium, March 17, 2016</a:t>
            </a:r>
            <a:endParaRPr lang="fr-BE"/>
          </a:p>
        </p:txBody>
      </p:sp>
      <p:sp>
        <p:nvSpPr>
          <p:cNvPr id="7" name="Espace réservé du numéro de diapositive 6"/>
          <p:cNvSpPr>
            <a:spLocks noGrp="1"/>
          </p:cNvSpPr>
          <p:nvPr>
            <p:ph type="sldNum" sz="quarter" idx="12"/>
          </p:nvPr>
        </p:nvSpPr>
        <p:spPr>
          <a:xfrm>
            <a:off x="8077200" y="6356350"/>
            <a:ext cx="609600" cy="365125"/>
          </a:xfrm>
        </p:spPr>
        <p:txBody>
          <a:bodyPr/>
          <a:lstStyle/>
          <a:p>
            <a:fld id="{673CD71D-789C-4092-B9D2-02FC3B93E0EA}" type="slidenum">
              <a:rPr lang="fr-BE" smtClean="0"/>
              <a:pPr/>
              <a:t>‹N°›</a:t>
            </a:fld>
            <a:endParaRPr lang="fr-BE"/>
          </a:p>
        </p:txBody>
      </p:sp>
      <p:sp>
        <p:nvSpPr>
          <p:cNvPr id="3" name="Espace réservé pour une image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fr-FR"/>
              <a:t>Cliquez sur l'icône pour ajouter une image</a:t>
            </a:r>
            <a:endParaRPr kumimoji="0" lang="en-US" dirty="0"/>
          </a:p>
        </p:txBody>
      </p:sp>
      <p:sp>
        <p:nvSpPr>
          <p:cNvPr id="10" name="Forme libre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orme libre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orme libre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orme libre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Espace réservé du titre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fr-FR"/>
              <a:t>Cliquez pour modifier le style du titre</a:t>
            </a:r>
            <a:endParaRPr kumimoji="0" lang="en-US"/>
          </a:p>
        </p:txBody>
      </p:sp>
      <p:sp>
        <p:nvSpPr>
          <p:cNvPr id="30" name="Espace réservé du texte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fr-FR"/>
              <a:t>Cliquez pour modifier les styles du texte du masque</a:t>
            </a:r>
          </a:p>
          <a:p>
            <a:pPr lvl="1" eaLnBrk="1" latinLnBrk="0" hangingPunct="1"/>
            <a:r>
              <a:rPr kumimoji="0" lang="fr-FR"/>
              <a:t>Deuxième niveau</a:t>
            </a:r>
          </a:p>
          <a:p>
            <a:pPr lvl="2" eaLnBrk="1" latinLnBrk="0" hangingPunct="1"/>
            <a:r>
              <a:rPr kumimoji="0" lang="fr-FR"/>
              <a:t>Troisième niveau</a:t>
            </a:r>
          </a:p>
          <a:p>
            <a:pPr lvl="3" eaLnBrk="1" latinLnBrk="0" hangingPunct="1"/>
            <a:r>
              <a:rPr kumimoji="0" lang="fr-FR"/>
              <a:t>Quatrième niveau</a:t>
            </a:r>
          </a:p>
          <a:p>
            <a:pPr lvl="4" eaLnBrk="1" latinLnBrk="0" hangingPunct="1"/>
            <a:r>
              <a:rPr kumimoji="0" lang="fr-FR"/>
              <a:t>Cinquième niveau</a:t>
            </a:r>
            <a:endParaRPr kumimoji="0" lang="en-US"/>
          </a:p>
        </p:txBody>
      </p:sp>
      <p:sp>
        <p:nvSpPr>
          <p:cNvPr id="10" name="Espace réservé de la date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B48063D7-9ADA-4D23-9AC3-BB388A3E24B6}" type="datetime1">
              <a:rPr lang="fr-BE" smtClean="0"/>
              <a:t>28-04-20</a:t>
            </a:fld>
            <a:endParaRPr lang="fr-BE"/>
          </a:p>
        </p:txBody>
      </p:sp>
      <p:sp>
        <p:nvSpPr>
          <p:cNvPr id="22" name="Espace réservé du pied de page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r>
              <a:rPr lang="en-US"/>
              <a:t>Vilvoorde, Belgium, March 17, 2016</a:t>
            </a:r>
            <a:endParaRPr lang="fr-BE"/>
          </a:p>
        </p:txBody>
      </p:sp>
      <p:sp>
        <p:nvSpPr>
          <p:cNvPr id="18" name="Espace réservé du numéro de diapositive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673CD71D-789C-4092-B9D2-02FC3B93E0EA}" type="slidenum">
              <a:rPr lang="fr-BE" smtClean="0"/>
              <a:pPr/>
              <a:t>‹N°›</a:t>
            </a:fld>
            <a:endParaRPr lang="fr-BE"/>
          </a:p>
        </p:txBody>
      </p:sp>
      <p:grpSp>
        <p:nvGrpSpPr>
          <p:cNvPr id="2" name="Groupe 1"/>
          <p:cNvGrpSpPr/>
          <p:nvPr/>
        </p:nvGrpSpPr>
        <p:grpSpPr>
          <a:xfrm>
            <a:off x="-19017" y="202408"/>
            <a:ext cx="9180548" cy="649224"/>
            <a:chOff x="-19045" y="216550"/>
            <a:chExt cx="9180548" cy="649224"/>
          </a:xfrm>
        </p:grpSpPr>
        <p:sp>
          <p:nvSpPr>
            <p:cNvPr id="12" name="Forme libre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orme libre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hf sldNum="0" hdr="0" dt="0"/>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3.xml"/><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6.xml"/><Relationship Id="rId1" Type="http://schemas.openxmlformats.org/officeDocument/2006/relationships/slideLayout" Target="../slideLayouts/slideLayout3.xml"/><Relationship Id="rId4" Type="http://schemas.openxmlformats.org/officeDocument/2006/relationships/image" Target="../media/image6.jpe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8.xml"/><Relationship Id="rId1" Type="http://schemas.openxmlformats.org/officeDocument/2006/relationships/slideLayout" Target="../slideLayouts/slideLayout3.xml"/><Relationship Id="rId4" Type="http://schemas.openxmlformats.org/officeDocument/2006/relationships/image" Target="../media/image8.jpeg"/></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re 6"/>
          <p:cNvSpPr>
            <a:spLocks noGrp="1"/>
          </p:cNvSpPr>
          <p:nvPr>
            <p:ph type="title"/>
          </p:nvPr>
        </p:nvSpPr>
        <p:spPr>
          <a:xfrm>
            <a:off x="530352" y="1316736"/>
            <a:ext cx="7772400" cy="2832344"/>
          </a:xfrm>
        </p:spPr>
        <p:txBody>
          <a:bodyPr/>
          <a:lstStyle/>
          <a:p>
            <a:pPr algn="ctr"/>
            <a:r>
              <a:rPr lang="fr-BE" sz="4400" u="sng" dirty="0" err="1">
                <a:solidFill>
                  <a:srgbClr val="FFFF00"/>
                </a:solidFill>
                <a:effectLst>
                  <a:outerShdw blurRad="38100" dist="38100" dir="2700000" algn="tl">
                    <a:srgbClr val="000000">
                      <a:alpha val="43137"/>
                    </a:srgbClr>
                  </a:outerShdw>
                </a:effectLst>
                <a:latin typeface="Comic Sans MS" pitchFamily="66" charset="0"/>
              </a:rPr>
              <a:t>Percutaneous</a:t>
            </a:r>
            <a:r>
              <a:rPr lang="fr-BE" sz="4400" u="sng" dirty="0">
                <a:solidFill>
                  <a:srgbClr val="FFFF00"/>
                </a:solidFill>
                <a:effectLst>
                  <a:outerShdw blurRad="38100" dist="38100" dir="2700000" algn="tl">
                    <a:srgbClr val="000000">
                      <a:alpha val="43137"/>
                    </a:srgbClr>
                  </a:outerShdw>
                </a:effectLst>
                <a:latin typeface="Comic Sans MS" pitchFamily="66" charset="0"/>
              </a:rPr>
              <a:t> </a:t>
            </a:r>
            <a:r>
              <a:rPr lang="fr-BE" sz="4400" u="sng" dirty="0" err="1">
                <a:solidFill>
                  <a:srgbClr val="FFFF00"/>
                </a:solidFill>
                <a:effectLst>
                  <a:outerShdw blurRad="38100" dist="38100" dir="2700000" algn="tl">
                    <a:srgbClr val="000000">
                      <a:alpha val="43137"/>
                    </a:srgbClr>
                  </a:outerShdw>
                </a:effectLst>
                <a:latin typeface="Comic Sans MS" pitchFamily="66" charset="0"/>
              </a:rPr>
              <a:t>angioplasty</a:t>
            </a:r>
            <a:r>
              <a:rPr lang="fr-BE" sz="4400" u="sng" dirty="0">
                <a:solidFill>
                  <a:srgbClr val="FFFF00"/>
                </a:solidFill>
                <a:effectLst>
                  <a:outerShdw blurRad="38100" dist="38100" dir="2700000" algn="tl">
                    <a:srgbClr val="000000">
                      <a:alpha val="43137"/>
                    </a:srgbClr>
                  </a:outerShdw>
                </a:effectLst>
                <a:latin typeface="Comic Sans MS" pitchFamily="66" charset="0"/>
              </a:rPr>
              <a:t> </a:t>
            </a:r>
            <a:r>
              <a:rPr lang="fr-BE" sz="4400" u="sng" dirty="0" err="1">
                <a:solidFill>
                  <a:srgbClr val="FFFF00"/>
                </a:solidFill>
                <a:effectLst>
                  <a:outerShdw blurRad="38100" dist="38100" dir="2700000" algn="tl">
                    <a:srgbClr val="000000">
                      <a:alpha val="43137"/>
                    </a:srgbClr>
                  </a:outerShdw>
                </a:effectLst>
                <a:latin typeface="Comic Sans MS" pitchFamily="66" charset="0"/>
              </a:rPr>
              <a:t>with</a:t>
            </a:r>
            <a:r>
              <a:rPr lang="fr-BE" sz="4400" u="sng" dirty="0">
                <a:solidFill>
                  <a:srgbClr val="FFFF00"/>
                </a:solidFill>
                <a:effectLst>
                  <a:outerShdw blurRad="38100" dist="38100" dir="2700000" algn="tl">
                    <a:srgbClr val="000000">
                      <a:alpha val="43137"/>
                    </a:srgbClr>
                  </a:outerShdw>
                </a:effectLst>
                <a:latin typeface="Comic Sans MS" pitchFamily="66" charset="0"/>
              </a:rPr>
              <a:t> </a:t>
            </a:r>
            <a:r>
              <a:rPr lang="fr-BE" sz="4400" u="sng" dirty="0" err="1">
                <a:solidFill>
                  <a:srgbClr val="FFFF00"/>
                </a:solidFill>
                <a:effectLst>
                  <a:outerShdw blurRad="38100" dist="38100" dir="2700000" algn="tl">
                    <a:srgbClr val="000000">
                      <a:alpha val="43137"/>
                    </a:srgbClr>
                  </a:outerShdw>
                </a:effectLst>
                <a:latin typeface="Comic Sans MS" pitchFamily="66" charset="0"/>
              </a:rPr>
              <a:t>drug</a:t>
            </a:r>
            <a:r>
              <a:rPr lang="fr-BE" sz="4400" u="sng" dirty="0">
                <a:solidFill>
                  <a:srgbClr val="FFFF00"/>
                </a:solidFill>
                <a:effectLst>
                  <a:outerShdw blurRad="38100" dist="38100" dir="2700000" algn="tl">
                    <a:srgbClr val="000000">
                      <a:alpha val="43137"/>
                    </a:srgbClr>
                  </a:outerShdw>
                </a:effectLst>
                <a:latin typeface="Comic Sans MS" pitchFamily="66" charset="0"/>
              </a:rPr>
              <a:t> </a:t>
            </a:r>
            <a:r>
              <a:rPr lang="fr-BE" sz="4400" u="sng" dirty="0" err="1">
                <a:solidFill>
                  <a:srgbClr val="FFFF00"/>
                </a:solidFill>
                <a:effectLst>
                  <a:outerShdw blurRad="38100" dist="38100" dir="2700000" algn="tl">
                    <a:srgbClr val="000000">
                      <a:alpha val="43137"/>
                    </a:srgbClr>
                  </a:outerShdw>
                </a:effectLst>
                <a:latin typeface="Comic Sans MS" pitchFamily="66" charset="0"/>
              </a:rPr>
              <a:t>eluting</a:t>
            </a:r>
            <a:r>
              <a:rPr lang="fr-BE" sz="4400" u="sng" dirty="0">
                <a:solidFill>
                  <a:srgbClr val="FFFF00"/>
                </a:solidFill>
                <a:effectLst>
                  <a:outerShdw blurRad="38100" dist="38100" dir="2700000" algn="tl">
                    <a:srgbClr val="000000">
                      <a:alpha val="43137"/>
                    </a:srgbClr>
                  </a:outerShdw>
                </a:effectLst>
                <a:latin typeface="Comic Sans MS" pitchFamily="66" charset="0"/>
              </a:rPr>
              <a:t> </a:t>
            </a:r>
            <a:r>
              <a:rPr lang="fr-BE" sz="4400" u="sng" dirty="0" err="1">
                <a:solidFill>
                  <a:srgbClr val="FFFF00"/>
                </a:solidFill>
                <a:effectLst>
                  <a:outerShdw blurRad="38100" dist="38100" dir="2700000" algn="tl">
                    <a:srgbClr val="000000">
                      <a:alpha val="43137"/>
                    </a:srgbClr>
                  </a:outerShdw>
                </a:effectLst>
                <a:latin typeface="Comic Sans MS" pitchFamily="66" charset="0"/>
              </a:rPr>
              <a:t>balloon</a:t>
            </a:r>
            <a:r>
              <a:rPr lang="fr-BE" sz="4400" u="sng" dirty="0">
                <a:solidFill>
                  <a:srgbClr val="FFFF00"/>
                </a:solidFill>
                <a:effectLst>
                  <a:outerShdw blurRad="38100" dist="38100" dir="2700000" algn="tl">
                    <a:srgbClr val="000000">
                      <a:alpha val="43137"/>
                    </a:srgbClr>
                  </a:outerShdw>
                </a:effectLst>
                <a:latin typeface="Comic Sans MS" pitchFamily="66" charset="0"/>
              </a:rPr>
              <a:t> for infra-inguinal </a:t>
            </a:r>
            <a:r>
              <a:rPr lang="fr-BE" sz="4400" u="sng" dirty="0" err="1">
                <a:solidFill>
                  <a:srgbClr val="FFFF00"/>
                </a:solidFill>
                <a:effectLst>
                  <a:outerShdw blurRad="38100" dist="38100" dir="2700000" algn="tl">
                    <a:srgbClr val="000000">
                      <a:alpha val="43137"/>
                    </a:srgbClr>
                  </a:outerShdw>
                </a:effectLst>
                <a:latin typeface="Comic Sans MS" pitchFamily="66" charset="0"/>
              </a:rPr>
              <a:t>venous</a:t>
            </a:r>
            <a:r>
              <a:rPr lang="fr-BE" sz="4400" u="sng" dirty="0">
                <a:solidFill>
                  <a:srgbClr val="FFFF00"/>
                </a:solidFill>
                <a:effectLst>
                  <a:outerShdw blurRad="38100" dist="38100" dir="2700000" algn="tl">
                    <a:srgbClr val="000000">
                      <a:alpha val="43137"/>
                    </a:srgbClr>
                  </a:outerShdw>
                </a:effectLst>
                <a:latin typeface="Comic Sans MS" pitchFamily="66" charset="0"/>
              </a:rPr>
              <a:t> </a:t>
            </a:r>
            <a:r>
              <a:rPr lang="fr-BE" sz="4400" u="sng" dirty="0" err="1">
                <a:solidFill>
                  <a:srgbClr val="FFFF00"/>
                </a:solidFill>
                <a:effectLst>
                  <a:outerShdw blurRad="38100" dist="38100" dir="2700000" algn="tl">
                    <a:srgbClr val="000000">
                      <a:alpha val="43137"/>
                    </a:srgbClr>
                  </a:outerShdw>
                </a:effectLst>
                <a:latin typeface="Comic Sans MS" pitchFamily="66" charset="0"/>
              </a:rPr>
              <a:t>bypass</a:t>
            </a:r>
            <a:r>
              <a:rPr lang="fr-BE" sz="4400" u="sng" dirty="0">
                <a:solidFill>
                  <a:srgbClr val="FFFF00"/>
                </a:solidFill>
                <a:effectLst>
                  <a:outerShdw blurRad="38100" dist="38100" dir="2700000" algn="tl">
                    <a:srgbClr val="000000">
                      <a:alpha val="43137"/>
                    </a:srgbClr>
                  </a:outerShdw>
                </a:effectLst>
                <a:latin typeface="Comic Sans MS" pitchFamily="66" charset="0"/>
              </a:rPr>
              <a:t> </a:t>
            </a:r>
            <a:r>
              <a:rPr lang="fr-BE" sz="4400" u="sng" dirty="0" err="1">
                <a:solidFill>
                  <a:srgbClr val="FFFF00"/>
                </a:solidFill>
                <a:effectLst>
                  <a:outerShdw blurRad="38100" dist="38100" dir="2700000" algn="tl">
                    <a:srgbClr val="000000">
                      <a:alpha val="43137"/>
                    </a:srgbClr>
                  </a:outerShdw>
                </a:effectLst>
                <a:latin typeface="Comic Sans MS" pitchFamily="66" charset="0"/>
              </a:rPr>
              <a:t>stenosis</a:t>
            </a:r>
            <a:r>
              <a:rPr lang="fr-BE" sz="4400" u="sng" dirty="0">
                <a:solidFill>
                  <a:srgbClr val="FFFF00"/>
                </a:solidFill>
                <a:effectLst>
                  <a:outerShdw blurRad="38100" dist="38100" dir="2700000" algn="tl">
                    <a:srgbClr val="000000">
                      <a:alpha val="43137"/>
                    </a:srgbClr>
                  </a:outerShdw>
                </a:effectLst>
                <a:latin typeface="Comic Sans MS" pitchFamily="66" charset="0"/>
              </a:rPr>
              <a:t>: case report</a:t>
            </a:r>
            <a:br>
              <a:rPr lang="fr-BE" sz="4400" u="sng" dirty="0">
                <a:solidFill>
                  <a:srgbClr val="FFFF00"/>
                </a:solidFill>
                <a:effectLst>
                  <a:outerShdw blurRad="38100" dist="38100" dir="2700000" algn="tl">
                    <a:srgbClr val="000000">
                      <a:alpha val="43137"/>
                    </a:srgbClr>
                  </a:outerShdw>
                </a:effectLst>
                <a:latin typeface="Comic Sans MS" pitchFamily="66" charset="0"/>
              </a:rPr>
            </a:br>
            <a:endParaRPr lang="fr-BE" sz="4400" u="sng" dirty="0">
              <a:effectLst>
                <a:outerShdw blurRad="38100" dist="38100" dir="2700000" algn="tl">
                  <a:srgbClr val="000000">
                    <a:alpha val="43137"/>
                  </a:srgbClr>
                </a:outerShdw>
              </a:effectLst>
            </a:endParaRPr>
          </a:p>
        </p:txBody>
      </p:sp>
      <p:sp>
        <p:nvSpPr>
          <p:cNvPr id="5" name="Sous-titre 4"/>
          <p:cNvSpPr>
            <a:spLocks noGrp="1"/>
          </p:cNvSpPr>
          <p:nvPr>
            <p:ph type="body" idx="1"/>
          </p:nvPr>
        </p:nvSpPr>
        <p:spPr>
          <a:xfrm>
            <a:off x="530352" y="3861048"/>
            <a:ext cx="7772400" cy="2520280"/>
          </a:xfrm>
        </p:spPr>
        <p:txBody>
          <a:bodyPr>
            <a:noAutofit/>
          </a:bodyPr>
          <a:lstStyle/>
          <a:p>
            <a:pPr algn="ctr"/>
            <a:r>
              <a:rPr lang="fr-BE" sz="2800" dirty="0">
                <a:latin typeface="Comic Sans MS" pitchFamily="66" charset="0"/>
              </a:rPr>
              <a:t>IN.PACT</a:t>
            </a:r>
            <a:r>
              <a:rPr lang="fr-BE" sz="2800" baseline="30000" dirty="0">
                <a:latin typeface="Comic Sans MS" pitchFamily="66" charset="0"/>
              </a:rPr>
              <a:t>TM</a:t>
            </a:r>
            <a:r>
              <a:rPr lang="fr-BE" sz="2800" dirty="0">
                <a:latin typeface="Comic Sans MS" pitchFamily="66" charset="0"/>
              </a:rPr>
              <a:t> DCB</a:t>
            </a:r>
            <a:br>
              <a:rPr lang="fr-BE" sz="2800" dirty="0">
                <a:latin typeface="Comic Sans MS" pitchFamily="66" charset="0"/>
              </a:rPr>
            </a:br>
            <a:r>
              <a:rPr lang="fr-BE" sz="2800" dirty="0" err="1">
                <a:latin typeface="Comic Sans MS" pitchFamily="66" charset="0"/>
              </a:rPr>
              <a:t>Belgium</a:t>
            </a:r>
            <a:r>
              <a:rPr lang="fr-BE" sz="2800" dirty="0">
                <a:latin typeface="Comic Sans MS" pitchFamily="66" charset="0"/>
              </a:rPr>
              <a:t> on the </a:t>
            </a:r>
            <a:r>
              <a:rPr lang="fr-BE" sz="2800" dirty="0" err="1">
                <a:latin typeface="Comic Sans MS" pitchFamily="66" charset="0"/>
              </a:rPr>
              <a:t>map</a:t>
            </a:r>
            <a:r>
              <a:rPr lang="fr-BE" sz="2800" dirty="0">
                <a:latin typeface="Comic Sans MS" pitchFamily="66" charset="0"/>
              </a:rPr>
              <a:t> forum</a:t>
            </a:r>
            <a:br>
              <a:rPr lang="fr-BE" sz="2800" dirty="0">
                <a:latin typeface="Comic Sans MS" pitchFamily="66" charset="0"/>
              </a:rPr>
            </a:br>
            <a:br>
              <a:rPr lang="fr-BE" sz="2800" dirty="0">
                <a:latin typeface="Comic Sans MS" pitchFamily="66" charset="0"/>
              </a:rPr>
            </a:br>
            <a:r>
              <a:rPr lang="fr-BE" sz="2800" dirty="0">
                <a:latin typeface="Comic Sans MS" pitchFamily="66" charset="0"/>
              </a:rPr>
              <a:t>Dr Arnaud </a:t>
            </a:r>
            <a:r>
              <a:rPr lang="fr-BE" sz="2800" dirty="0" err="1">
                <a:latin typeface="Comic Sans MS" pitchFamily="66" charset="0"/>
              </a:rPr>
              <a:t>Kerzmann</a:t>
            </a:r>
            <a:br>
              <a:rPr lang="fr-BE" sz="2800" dirty="0">
                <a:latin typeface="Comic Sans MS" pitchFamily="66" charset="0"/>
              </a:rPr>
            </a:br>
            <a:r>
              <a:rPr lang="fr-BE" sz="2800" dirty="0">
                <a:latin typeface="Comic Sans MS" pitchFamily="66" charset="0"/>
              </a:rPr>
              <a:t>CHU Liège</a:t>
            </a:r>
            <a:endParaRPr lang="fr-BE" sz="2800" u="sng" dirty="0">
              <a:solidFill>
                <a:srgbClr val="FFFF00"/>
              </a:solidFill>
              <a:latin typeface="Comic Sans MS" pitchFamily="66" charset="0"/>
            </a:endParaRPr>
          </a:p>
        </p:txBody>
      </p:sp>
      <p:sp>
        <p:nvSpPr>
          <p:cNvPr id="6" name="Espace réservé du pied de page 5"/>
          <p:cNvSpPr>
            <a:spLocks noGrp="1"/>
          </p:cNvSpPr>
          <p:nvPr>
            <p:ph type="ftr" sz="quarter" idx="11"/>
          </p:nvPr>
        </p:nvSpPr>
        <p:spPr/>
        <p:txBody>
          <a:bodyPr/>
          <a:lstStyle/>
          <a:p>
            <a:pPr algn="ctr"/>
            <a:r>
              <a:rPr lang="en-US"/>
              <a:t>Vilvoorde, Belgium, March 17, 2016</a:t>
            </a:r>
            <a:endParaRPr lang="fr-BE" dirty="0"/>
          </a:p>
        </p:txBody>
      </p:sp>
      <p:pic>
        <p:nvPicPr>
          <p:cNvPr id="8" name="Image 7" descr="logo CHU petit.jpg"/>
          <p:cNvPicPr>
            <a:picLocks noChangeAspect="1"/>
          </p:cNvPicPr>
          <p:nvPr/>
        </p:nvPicPr>
        <p:blipFill>
          <a:blip r:embed="rId3" cstate="print"/>
          <a:stretch>
            <a:fillRect/>
          </a:stretch>
        </p:blipFill>
        <p:spPr>
          <a:xfrm>
            <a:off x="395536" y="4869160"/>
            <a:ext cx="1800200" cy="1055365"/>
          </a:xfrm>
          <a:prstGeom prst="rect">
            <a:avLst/>
          </a:prstGeom>
        </p:spPr>
      </p:pic>
      <p:pic>
        <p:nvPicPr>
          <p:cNvPr id="9" name="Picture 4" descr="http://leewebergroup.com/files/images/uploads/blog/logos-medtronic.jpg"/>
          <p:cNvPicPr>
            <a:picLocks noChangeAspect="1" noChangeArrowheads="1"/>
          </p:cNvPicPr>
          <p:nvPr/>
        </p:nvPicPr>
        <p:blipFill>
          <a:blip r:embed="rId4" cstate="print"/>
          <a:srcRect/>
          <a:stretch>
            <a:fillRect/>
          </a:stretch>
        </p:blipFill>
        <p:spPr bwMode="auto">
          <a:xfrm>
            <a:off x="6804248" y="4869160"/>
            <a:ext cx="2016224" cy="1152128"/>
          </a:xfrm>
          <a:prstGeom prst="rect">
            <a:avLst/>
          </a:prstGeom>
          <a:noFill/>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re 6"/>
          <p:cNvSpPr>
            <a:spLocks noGrp="1"/>
          </p:cNvSpPr>
          <p:nvPr>
            <p:ph type="title"/>
          </p:nvPr>
        </p:nvSpPr>
        <p:spPr>
          <a:xfrm>
            <a:off x="530352" y="1316736"/>
            <a:ext cx="7772400" cy="1032144"/>
          </a:xfrm>
        </p:spPr>
        <p:txBody>
          <a:bodyPr/>
          <a:lstStyle/>
          <a:p>
            <a:pPr algn="ctr"/>
            <a:r>
              <a:rPr lang="fr-BE" sz="6000" u="sng" dirty="0">
                <a:solidFill>
                  <a:srgbClr val="FFFF00"/>
                </a:solidFill>
                <a:latin typeface="Comic Sans MS" pitchFamily="66" charset="0"/>
              </a:rPr>
              <a:t>Conclusions</a:t>
            </a:r>
            <a:br>
              <a:rPr lang="fr-BE" sz="6000" u="sng" dirty="0">
                <a:solidFill>
                  <a:srgbClr val="FFFF00"/>
                </a:solidFill>
                <a:latin typeface="Comic Sans MS" pitchFamily="66" charset="0"/>
              </a:rPr>
            </a:br>
            <a:endParaRPr lang="fr-BE" dirty="0"/>
          </a:p>
        </p:txBody>
      </p:sp>
      <p:sp>
        <p:nvSpPr>
          <p:cNvPr id="5" name="Sous-titre 4"/>
          <p:cNvSpPr>
            <a:spLocks noGrp="1"/>
          </p:cNvSpPr>
          <p:nvPr>
            <p:ph type="body" idx="1"/>
          </p:nvPr>
        </p:nvSpPr>
        <p:spPr>
          <a:xfrm>
            <a:off x="530352" y="1916832"/>
            <a:ext cx="7772400" cy="4248472"/>
          </a:xfrm>
        </p:spPr>
        <p:txBody>
          <a:bodyPr>
            <a:noAutofit/>
          </a:bodyPr>
          <a:lstStyle/>
          <a:p>
            <a:r>
              <a:rPr lang="en-US" sz="2800" b="1" dirty="0">
                <a:latin typeface="Comic Sans MS" pitchFamily="66" charset="0"/>
              </a:rPr>
              <a:t>The use of drug eluting balloon to treat infra-inguinal venous bypass </a:t>
            </a:r>
            <a:r>
              <a:rPr lang="en-US" sz="2800" b="1" dirty="0" err="1">
                <a:latin typeface="Comic Sans MS" pitchFamily="66" charset="0"/>
              </a:rPr>
              <a:t>stenosis</a:t>
            </a:r>
            <a:r>
              <a:rPr lang="en-US" sz="2800" b="1" dirty="0">
                <a:latin typeface="Comic Sans MS" pitchFamily="66" charset="0"/>
              </a:rPr>
              <a:t> is </a:t>
            </a:r>
            <a:r>
              <a:rPr lang="en-US" sz="2800" b="1" dirty="0">
                <a:solidFill>
                  <a:srgbClr val="FF0000"/>
                </a:solidFill>
                <a:latin typeface="Comic Sans MS" pitchFamily="66" charset="0"/>
              </a:rPr>
              <a:t>minimal</a:t>
            </a:r>
            <a:r>
              <a:rPr lang="en-US" sz="2800" b="1" dirty="0">
                <a:latin typeface="Comic Sans MS" pitchFamily="66" charset="0"/>
              </a:rPr>
              <a:t> </a:t>
            </a:r>
            <a:r>
              <a:rPr lang="en-US" sz="2800" b="1" dirty="0">
                <a:solidFill>
                  <a:srgbClr val="FF0000"/>
                </a:solidFill>
                <a:latin typeface="Comic Sans MS" pitchFamily="66" charset="0"/>
              </a:rPr>
              <a:t>invasive</a:t>
            </a:r>
            <a:r>
              <a:rPr lang="en-US" sz="2800" b="1" dirty="0">
                <a:latin typeface="Comic Sans MS" pitchFamily="66" charset="0"/>
              </a:rPr>
              <a:t> and </a:t>
            </a:r>
            <a:r>
              <a:rPr lang="en-US" sz="2800" b="1" dirty="0">
                <a:solidFill>
                  <a:srgbClr val="FF0000"/>
                </a:solidFill>
                <a:latin typeface="Comic Sans MS" pitchFamily="66" charset="0"/>
              </a:rPr>
              <a:t>safe</a:t>
            </a:r>
            <a:r>
              <a:rPr lang="en-US" sz="2800" b="1" dirty="0">
                <a:latin typeface="Comic Sans MS" pitchFamily="66" charset="0"/>
              </a:rPr>
              <a:t>.</a:t>
            </a:r>
          </a:p>
          <a:p>
            <a:endParaRPr lang="en-US" sz="2800" b="1" dirty="0">
              <a:latin typeface="Comic Sans MS" pitchFamily="66" charset="0"/>
            </a:endParaRPr>
          </a:p>
          <a:p>
            <a:r>
              <a:rPr lang="en-US" sz="2800" b="1" dirty="0">
                <a:solidFill>
                  <a:srgbClr val="FF0000"/>
                </a:solidFill>
                <a:latin typeface="Comic Sans MS" pitchFamily="66" charset="0"/>
              </a:rPr>
              <a:t>Randomized studies </a:t>
            </a:r>
            <a:r>
              <a:rPr lang="en-US" sz="2800" b="1" dirty="0">
                <a:latin typeface="Comic Sans MS" pitchFamily="66" charset="0"/>
              </a:rPr>
              <a:t>are mandatory to compare </a:t>
            </a:r>
            <a:r>
              <a:rPr lang="en-US" sz="2800" b="1" dirty="0" err="1">
                <a:latin typeface="Comic Sans MS" pitchFamily="66" charset="0"/>
              </a:rPr>
              <a:t>paclitaxel</a:t>
            </a:r>
            <a:r>
              <a:rPr lang="en-US" sz="2800" b="1" dirty="0">
                <a:latin typeface="Comic Sans MS" pitchFamily="66" charset="0"/>
              </a:rPr>
              <a:t> coated balloon with conventional balloon angioplasty and with open surgical repair for the treatment of infra-inguinal venous bypass </a:t>
            </a:r>
            <a:r>
              <a:rPr lang="en-US" sz="2800" b="1" dirty="0" err="1">
                <a:latin typeface="Comic Sans MS" pitchFamily="66" charset="0"/>
              </a:rPr>
              <a:t>stenosis</a:t>
            </a:r>
            <a:r>
              <a:rPr lang="en-US" sz="2800" b="1" dirty="0">
                <a:latin typeface="Comic Sans MS" pitchFamily="66" charset="0"/>
              </a:rPr>
              <a:t>.</a:t>
            </a:r>
          </a:p>
        </p:txBody>
      </p:sp>
      <p:sp>
        <p:nvSpPr>
          <p:cNvPr id="6" name="Espace réservé du pied de page 5"/>
          <p:cNvSpPr>
            <a:spLocks noGrp="1"/>
          </p:cNvSpPr>
          <p:nvPr>
            <p:ph type="ftr" sz="quarter" idx="11"/>
          </p:nvPr>
        </p:nvSpPr>
        <p:spPr/>
        <p:txBody>
          <a:bodyPr/>
          <a:lstStyle/>
          <a:p>
            <a:pPr algn="ctr"/>
            <a:r>
              <a:rPr lang="en-US"/>
              <a:t>Vilvoorde, Belgium, March 17, 2016</a:t>
            </a:r>
            <a:endParaRPr lang="fr-BE"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re 6"/>
          <p:cNvSpPr>
            <a:spLocks noGrp="1"/>
          </p:cNvSpPr>
          <p:nvPr>
            <p:ph type="title"/>
          </p:nvPr>
        </p:nvSpPr>
        <p:spPr>
          <a:xfrm>
            <a:off x="530352" y="1316736"/>
            <a:ext cx="7772400" cy="1104152"/>
          </a:xfrm>
        </p:spPr>
        <p:txBody>
          <a:bodyPr/>
          <a:lstStyle/>
          <a:p>
            <a:pPr algn="ctr"/>
            <a:r>
              <a:rPr lang="fr-BE" sz="6000" u="sng" dirty="0">
                <a:solidFill>
                  <a:srgbClr val="FFFF00"/>
                </a:solidFill>
                <a:latin typeface="Comic Sans MS" pitchFamily="66" charset="0"/>
              </a:rPr>
              <a:t>Introduction (1)</a:t>
            </a:r>
            <a:br>
              <a:rPr lang="fr-BE" sz="6000" u="sng" dirty="0">
                <a:solidFill>
                  <a:srgbClr val="FFFF00"/>
                </a:solidFill>
                <a:latin typeface="Comic Sans MS" pitchFamily="66" charset="0"/>
              </a:rPr>
            </a:br>
            <a:endParaRPr lang="fr-BE" dirty="0"/>
          </a:p>
        </p:txBody>
      </p:sp>
      <p:sp>
        <p:nvSpPr>
          <p:cNvPr id="5" name="Sous-titre 4"/>
          <p:cNvSpPr>
            <a:spLocks noGrp="1"/>
          </p:cNvSpPr>
          <p:nvPr>
            <p:ph type="body" idx="1"/>
          </p:nvPr>
        </p:nvSpPr>
        <p:spPr>
          <a:xfrm>
            <a:off x="467544" y="2132856"/>
            <a:ext cx="8208912" cy="4392488"/>
          </a:xfrm>
        </p:spPr>
        <p:txBody>
          <a:bodyPr>
            <a:noAutofit/>
          </a:bodyPr>
          <a:lstStyle/>
          <a:p>
            <a:r>
              <a:rPr lang="en-US" sz="2400" b="1" dirty="0">
                <a:latin typeface="Comic Sans MS" pitchFamily="66" charset="0"/>
              </a:rPr>
              <a:t>Infra-inguinal bypasses have better results</a:t>
            </a:r>
          </a:p>
          <a:p>
            <a:r>
              <a:rPr lang="en-US" sz="2400" b="1" dirty="0">
                <a:latin typeface="Comic Sans MS" pitchFamily="66" charset="0"/>
              </a:rPr>
              <a:t>with </a:t>
            </a:r>
            <a:r>
              <a:rPr lang="en-US" sz="2400" b="1" dirty="0" err="1">
                <a:latin typeface="Comic Sans MS" pitchFamily="66" charset="0"/>
              </a:rPr>
              <a:t>saphenous</a:t>
            </a:r>
            <a:r>
              <a:rPr lang="en-US" sz="2400" b="1" dirty="0">
                <a:latin typeface="Comic Sans MS" pitchFamily="66" charset="0"/>
              </a:rPr>
              <a:t> vein graft.</a:t>
            </a:r>
            <a:br>
              <a:rPr lang="en-US" sz="2400" b="1" dirty="0">
                <a:latin typeface="Comic Sans MS" pitchFamily="66" charset="0"/>
              </a:rPr>
            </a:br>
            <a:br>
              <a:rPr lang="en-US" sz="2400" b="1" dirty="0">
                <a:latin typeface="Comic Sans MS" pitchFamily="66" charset="0"/>
              </a:rPr>
            </a:br>
            <a:br>
              <a:rPr lang="en-US" sz="2400" b="1" dirty="0">
                <a:latin typeface="Comic Sans MS" pitchFamily="66" charset="0"/>
              </a:rPr>
            </a:br>
            <a:r>
              <a:rPr lang="en-US" sz="2400" b="1" dirty="0">
                <a:latin typeface="Comic Sans MS" pitchFamily="66" charset="0"/>
              </a:rPr>
              <a:t>There are 3 types of venous bypass failure:</a:t>
            </a:r>
          </a:p>
          <a:p>
            <a:r>
              <a:rPr lang="en-US" sz="2400" b="1" dirty="0">
                <a:latin typeface="Comic Sans MS" pitchFamily="66" charset="0"/>
              </a:rPr>
              <a:t>thrombosis, </a:t>
            </a:r>
            <a:r>
              <a:rPr lang="en-US" sz="2400" b="1" dirty="0" err="1">
                <a:latin typeface="Comic Sans MS" pitchFamily="66" charset="0"/>
              </a:rPr>
              <a:t>intimal</a:t>
            </a:r>
            <a:r>
              <a:rPr lang="en-US" sz="2400" b="1" dirty="0">
                <a:latin typeface="Comic Sans MS" pitchFamily="66" charset="0"/>
              </a:rPr>
              <a:t> hyperplasia and </a:t>
            </a:r>
          </a:p>
          <a:p>
            <a:r>
              <a:rPr lang="en-US" sz="2400" b="1" dirty="0">
                <a:latin typeface="Comic Sans MS" pitchFamily="66" charset="0"/>
              </a:rPr>
              <a:t>atherosclerosis. Most of the time </a:t>
            </a:r>
            <a:r>
              <a:rPr lang="en-US" sz="2400" b="1" dirty="0" err="1">
                <a:latin typeface="Comic Sans MS" pitchFamily="66" charset="0"/>
              </a:rPr>
              <a:t>intimal</a:t>
            </a:r>
            <a:r>
              <a:rPr lang="en-US" sz="2400" b="1" dirty="0">
                <a:latin typeface="Comic Sans MS" pitchFamily="66" charset="0"/>
              </a:rPr>
              <a:t> </a:t>
            </a:r>
          </a:p>
          <a:p>
            <a:r>
              <a:rPr lang="en-US" sz="2400" b="1" dirty="0">
                <a:latin typeface="Comic Sans MS" pitchFamily="66" charset="0"/>
              </a:rPr>
              <a:t>hyperplasia occurs between the third and the</a:t>
            </a:r>
          </a:p>
          <a:p>
            <a:r>
              <a:rPr lang="en-US" sz="2400" b="1" dirty="0">
                <a:latin typeface="Comic Sans MS" pitchFamily="66" charset="0"/>
              </a:rPr>
              <a:t>eighteenth month after the bypass operation. </a:t>
            </a:r>
            <a:endParaRPr lang="fr-BE" sz="2400" b="1" u="sng" dirty="0">
              <a:solidFill>
                <a:srgbClr val="FFFF00"/>
              </a:solidFill>
              <a:latin typeface="Comic Sans MS" pitchFamily="66" charset="0"/>
            </a:endParaRPr>
          </a:p>
        </p:txBody>
      </p:sp>
      <p:sp>
        <p:nvSpPr>
          <p:cNvPr id="6" name="Espace réservé du pied de page 5"/>
          <p:cNvSpPr>
            <a:spLocks noGrp="1"/>
          </p:cNvSpPr>
          <p:nvPr>
            <p:ph type="ftr" sz="quarter" idx="11"/>
          </p:nvPr>
        </p:nvSpPr>
        <p:spPr/>
        <p:txBody>
          <a:bodyPr/>
          <a:lstStyle/>
          <a:p>
            <a:pPr algn="ctr"/>
            <a:r>
              <a:rPr lang="en-US"/>
              <a:t>Vilvoorde, Belgium, March 17, 2016</a:t>
            </a:r>
            <a:endParaRPr lang="fr-BE" dirty="0"/>
          </a:p>
        </p:txBody>
      </p:sp>
      <p:pic>
        <p:nvPicPr>
          <p:cNvPr id="17410" name="Picture 2"/>
          <p:cNvPicPr>
            <a:picLocks noChangeAspect="1" noChangeArrowheads="1"/>
          </p:cNvPicPr>
          <p:nvPr/>
        </p:nvPicPr>
        <p:blipFill>
          <a:blip r:embed="rId3" cstate="print"/>
          <a:srcRect/>
          <a:stretch>
            <a:fillRect/>
          </a:stretch>
        </p:blipFill>
        <p:spPr bwMode="auto">
          <a:xfrm>
            <a:off x="7668344" y="2492896"/>
            <a:ext cx="1057275" cy="3000375"/>
          </a:xfrm>
          <a:prstGeom prst="rect">
            <a:avLst/>
          </a:prstGeom>
          <a:noFill/>
          <a:ln w="9525">
            <a:noFill/>
            <a:miter lim="800000"/>
            <a:headEnd/>
            <a:tailEnd/>
          </a:ln>
          <a:effec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re 6"/>
          <p:cNvSpPr>
            <a:spLocks noGrp="1"/>
          </p:cNvSpPr>
          <p:nvPr>
            <p:ph type="title"/>
          </p:nvPr>
        </p:nvSpPr>
        <p:spPr>
          <a:xfrm>
            <a:off x="530352" y="1316736"/>
            <a:ext cx="7772400" cy="1104152"/>
          </a:xfrm>
        </p:spPr>
        <p:txBody>
          <a:bodyPr/>
          <a:lstStyle/>
          <a:p>
            <a:pPr algn="ctr"/>
            <a:r>
              <a:rPr lang="fr-BE" sz="6000" u="sng" dirty="0">
                <a:solidFill>
                  <a:srgbClr val="FFFF00"/>
                </a:solidFill>
                <a:latin typeface="Comic Sans MS" pitchFamily="66" charset="0"/>
              </a:rPr>
              <a:t>Introduction (2)</a:t>
            </a:r>
            <a:br>
              <a:rPr lang="fr-BE" sz="6000" u="sng" dirty="0">
                <a:solidFill>
                  <a:srgbClr val="FFFF00"/>
                </a:solidFill>
                <a:latin typeface="Comic Sans MS" pitchFamily="66" charset="0"/>
              </a:rPr>
            </a:br>
            <a:endParaRPr lang="fr-BE" dirty="0"/>
          </a:p>
        </p:txBody>
      </p:sp>
      <p:sp>
        <p:nvSpPr>
          <p:cNvPr id="5" name="Sous-titre 4"/>
          <p:cNvSpPr>
            <a:spLocks noGrp="1"/>
          </p:cNvSpPr>
          <p:nvPr>
            <p:ph type="body" idx="1"/>
          </p:nvPr>
        </p:nvSpPr>
        <p:spPr>
          <a:xfrm>
            <a:off x="395536" y="1700808"/>
            <a:ext cx="8208912" cy="3600400"/>
          </a:xfrm>
        </p:spPr>
        <p:txBody>
          <a:bodyPr>
            <a:noAutofit/>
          </a:bodyPr>
          <a:lstStyle/>
          <a:p>
            <a:br>
              <a:rPr lang="en-US" sz="2000" b="1" dirty="0">
                <a:latin typeface="Comic Sans MS" pitchFamily="66" charset="0"/>
              </a:rPr>
            </a:br>
            <a:r>
              <a:rPr lang="en-US" sz="2400" b="1" dirty="0">
                <a:latin typeface="Comic Sans MS" pitchFamily="66" charset="0"/>
              </a:rPr>
              <a:t>Open surgical repair is still the best way to treat infra-inguinal venous bypass </a:t>
            </a:r>
            <a:r>
              <a:rPr lang="en-US" sz="2400" b="1" dirty="0" err="1">
                <a:latin typeface="Comic Sans MS" pitchFamily="66" charset="0"/>
              </a:rPr>
              <a:t>stenosis</a:t>
            </a:r>
            <a:r>
              <a:rPr lang="en-US" sz="2400" b="1" dirty="0">
                <a:latin typeface="Comic Sans MS" pitchFamily="66" charset="0"/>
              </a:rPr>
              <a:t>. Conventional </a:t>
            </a:r>
            <a:r>
              <a:rPr lang="en-US" sz="2400" b="1" dirty="0" err="1">
                <a:latin typeface="Comic Sans MS" pitchFamily="66" charset="0"/>
              </a:rPr>
              <a:t>percutaneous</a:t>
            </a:r>
            <a:r>
              <a:rPr lang="en-US" sz="2400" b="1" dirty="0">
                <a:latin typeface="Comic Sans MS" pitchFamily="66" charset="0"/>
              </a:rPr>
              <a:t> angioplasty doesn’t show high primary patency rates at short-term. </a:t>
            </a:r>
          </a:p>
          <a:p>
            <a:endParaRPr lang="en-US" sz="2400" b="1" dirty="0">
              <a:latin typeface="Comic Sans MS" pitchFamily="66" charset="0"/>
            </a:endParaRPr>
          </a:p>
          <a:p>
            <a:r>
              <a:rPr lang="en-US" sz="2400" b="1" dirty="0">
                <a:latin typeface="Comic Sans MS" pitchFamily="66" charset="0"/>
              </a:rPr>
              <a:t>The recent studies about </a:t>
            </a:r>
            <a:r>
              <a:rPr lang="en-US" sz="2400" b="1" dirty="0" err="1">
                <a:latin typeface="Comic Sans MS" pitchFamily="66" charset="0"/>
              </a:rPr>
              <a:t>paclitaxel</a:t>
            </a:r>
            <a:r>
              <a:rPr lang="en-US" sz="2400" b="1" dirty="0">
                <a:latin typeface="Comic Sans MS" pitchFamily="66" charset="0"/>
              </a:rPr>
              <a:t> coated balloons in peripheral arterial disease (PAD) reveal the benefits of such balloons compared to not coated balloons. Here is one case report about use of drug eluting balloon to treat infra-inguinal venous bypass </a:t>
            </a:r>
            <a:r>
              <a:rPr lang="en-US" sz="2400" b="1" dirty="0" err="1">
                <a:latin typeface="Comic Sans MS" pitchFamily="66" charset="0"/>
              </a:rPr>
              <a:t>stenosis</a:t>
            </a:r>
            <a:r>
              <a:rPr lang="en-US" sz="2400" b="1" dirty="0">
                <a:latin typeface="Comic Sans MS" pitchFamily="66" charset="0"/>
              </a:rPr>
              <a:t>. </a:t>
            </a:r>
            <a:endParaRPr lang="fr-BE" sz="2400" b="1" u="sng" dirty="0">
              <a:solidFill>
                <a:srgbClr val="FFFF00"/>
              </a:solidFill>
              <a:latin typeface="Comic Sans MS" pitchFamily="66" charset="0"/>
            </a:endParaRPr>
          </a:p>
          <a:p>
            <a:endParaRPr lang="fr-BE" sz="4800" b="1" u="sng" dirty="0">
              <a:solidFill>
                <a:srgbClr val="FFFF00"/>
              </a:solidFill>
              <a:latin typeface="Comic Sans MS" pitchFamily="66" charset="0"/>
            </a:endParaRPr>
          </a:p>
        </p:txBody>
      </p:sp>
      <p:sp>
        <p:nvSpPr>
          <p:cNvPr id="6" name="Espace réservé du pied de page 5"/>
          <p:cNvSpPr>
            <a:spLocks noGrp="1"/>
          </p:cNvSpPr>
          <p:nvPr>
            <p:ph type="ftr" sz="quarter" idx="11"/>
          </p:nvPr>
        </p:nvSpPr>
        <p:spPr/>
        <p:txBody>
          <a:bodyPr/>
          <a:lstStyle/>
          <a:p>
            <a:pPr algn="ctr"/>
            <a:r>
              <a:rPr lang="en-US"/>
              <a:t>Vilvoorde, Belgium, March 17, 2016</a:t>
            </a:r>
            <a:endParaRPr lang="fr-BE"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re 6"/>
          <p:cNvSpPr>
            <a:spLocks noGrp="1"/>
          </p:cNvSpPr>
          <p:nvPr>
            <p:ph type="title"/>
          </p:nvPr>
        </p:nvSpPr>
        <p:spPr>
          <a:xfrm>
            <a:off x="530352" y="1316736"/>
            <a:ext cx="7772400" cy="1032144"/>
          </a:xfrm>
        </p:spPr>
        <p:txBody>
          <a:bodyPr/>
          <a:lstStyle/>
          <a:p>
            <a:pPr algn="ctr"/>
            <a:r>
              <a:rPr lang="fr-BE" sz="6000" u="sng" dirty="0">
                <a:solidFill>
                  <a:srgbClr val="FFFF00"/>
                </a:solidFill>
                <a:latin typeface="Comic Sans MS" pitchFamily="66" charset="0"/>
              </a:rPr>
              <a:t>Case report</a:t>
            </a:r>
            <a:br>
              <a:rPr lang="fr-BE" sz="6000" u="sng" dirty="0">
                <a:solidFill>
                  <a:srgbClr val="FFFF00"/>
                </a:solidFill>
                <a:latin typeface="Comic Sans MS" pitchFamily="66" charset="0"/>
              </a:rPr>
            </a:br>
            <a:endParaRPr lang="fr-BE" dirty="0"/>
          </a:p>
        </p:txBody>
      </p:sp>
      <p:sp>
        <p:nvSpPr>
          <p:cNvPr id="5" name="Sous-titre 4"/>
          <p:cNvSpPr>
            <a:spLocks noGrp="1"/>
          </p:cNvSpPr>
          <p:nvPr>
            <p:ph type="body" idx="1"/>
          </p:nvPr>
        </p:nvSpPr>
        <p:spPr>
          <a:xfrm>
            <a:off x="530352" y="1844824"/>
            <a:ext cx="8613648" cy="4536504"/>
          </a:xfrm>
        </p:spPr>
        <p:txBody>
          <a:bodyPr>
            <a:noAutofit/>
          </a:bodyPr>
          <a:lstStyle/>
          <a:p>
            <a:pPr>
              <a:buFont typeface="Wingdings" pitchFamily="2" charset="2"/>
              <a:buChar char="ü"/>
            </a:pPr>
            <a:r>
              <a:rPr lang="fr-BE" sz="2800" dirty="0">
                <a:solidFill>
                  <a:schemeClr val="tx1">
                    <a:lumMod val="95000"/>
                  </a:schemeClr>
                </a:solidFill>
                <a:latin typeface="Comic Sans MS" pitchFamily="66" charset="0"/>
              </a:rPr>
              <a:t> </a:t>
            </a:r>
            <a:r>
              <a:rPr lang="fr-BE" sz="2800" b="1" dirty="0">
                <a:solidFill>
                  <a:schemeClr val="tx1">
                    <a:lumMod val="95000"/>
                  </a:schemeClr>
                </a:solidFill>
                <a:latin typeface="Comic Sans MS" pitchFamily="66" charset="0"/>
              </a:rPr>
              <a:t>man, 60 </a:t>
            </a:r>
            <a:r>
              <a:rPr lang="fr-BE" sz="2800" b="1" dirty="0" err="1">
                <a:solidFill>
                  <a:schemeClr val="tx1">
                    <a:lumMod val="95000"/>
                  </a:schemeClr>
                </a:solidFill>
                <a:latin typeface="Comic Sans MS" pitchFamily="66" charset="0"/>
              </a:rPr>
              <a:t>years</a:t>
            </a:r>
            <a:r>
              <a:rPr lang="fr-BE" sz="2800" b="1" dirty="0">
                <a:solidFill>
                  <a:schemeClr val="tx1">
                    <a:lumMod val="95000"/>
                  </a:schemeClr>
                </a:solidFill>
                <a:latin typeface="Comic Sans MS" pitchFamily="66" charset="0"/>
              </a:rPr>
              <a:t> </a:t>
            </a:r>
            <a:r>
              <a:rPr lang="fr-BE" sz="2800" b="1" dirty="0" err="1">
                <a:solidFill>
                  <a:schemeClr val="tx1">
                    <a:lumMod val="95000"/>
                  </a:schemeClr>
                </a:solidFill>
                <a:latin typeface="Comic Sans MS" pitchFamily="66" charset="0"/>
              </a:rPr>
              <a:t>old</a:t>
            </a:r>
            <a:r>
              <a:rPr lang="fr-BE" sz="2800" b="1" dirty="0">
                <a:solidFill>
                  <a:schemeClr val="tx1">
                    <a:lumMod val="95000"/>
                  </a:schemeClr>
                </a:solidFill>
                <a:latin typeface="Comic Sans MS" pitchFamily="66" charset="0"/>
              </a:rPr>
              <a:t> </a:t>
            </a:r>
          </a:p>
          <a:p>
            <a:pPr>
              <a:buFont typeface="Wingdings" pitchFamily="2" charset="2"/>
              <a:buChar char="ü"/>
            </a:pPr>
            <a:r>
              <a:rPr lang="fr-BE" sz="2800" b="1" dirty="0">
                <a:solidFill>
                  <a:schemeClr val="tx1">
                    <a:lumMod val="95000"/>
                  </a:schemeClr>
                </a:solidFill>
                <a:latin typeface="Comic Sans MS" pitchFamily="66" charset="0"/>
              </a:rPr>
              <a:t> </a:t>
            </a:r>
            <a:r>
              <a:rPr lang="fr-BE" sz="2800" b="1" dirty="0" err="1">
                <a:solidFill>
                  <a:schemeClr val="tx1">
                    <a:lumMod val="95000"/>
                  </a:schemeClr>
                </a:solidFill>
                <a:latin typeface="Comic Sans MS" pitchFamily="66" charset="0"/>
              </a:rPr>
              <a:t>past</a:t>
            </a:r>
            <a:r>
              <a:rPr lang="fr-BE" sz="2800" b="1" dirty="0">
                <a:solidFill>
                  <a:schemeClr val="tx1">
                    <a:lumMod val="95000"/>
                  </a:schemeClr>
                </a:solidFill>
                <a:latin typeface="Comic Sans MS" pitchFamily="66" charset="0"/>
              </a:rPr>
              <a:t> </a:t>
            </a:r>
            <a:r>
              <a:rPr lang="fr-BE" sz="2800" b="1" dirty="0" err="1">
                <a:solidFill>
                  <a:schemeClr val="tx1">
                    <a:lumMod val="95000"/>
                  </a:schemeClr>
                </a:solidFill>
                <a:latin typeface="Comic Sans MS" pitchFamily="66" charset="0"/>
              </a:rPr>
              <a:t>history</a:t>
            </a:r>
            <a:r>
              <a:rPr lang="fr-BE" sz="2800" b="1" dirty="0">
                <a:solidFill>
                  <a:schemeClr val="tx1">
                    <a:lumMod val="95000"/>
                  </a:schemeClr>
                </a:solidFill>
                <a:latin typeface="Comic Sans MS" pitchFamily="66" charset="0"/>
              </a:rPr>
              <a:t>: </a:t>
            </a:r>
            <a:r>
              <a:rPr lang="fr-BE" sz="2800" b="1" dirty="0" err="1">
                <a:solidFill>
                  <a:schemeClr val="tx1">
                    <a:lumMod val="95000"/>
                  </a:schemeClr>
                </a:solidFill>
                <a:latin typeface="Comic Sans MS" pitchFamily="66" charset="0"/>
              </a:rPr>
              <a:t>smoker</a:t>
            </a:r>
            <a:endParaRPr lang="fr-BE" sz="2800" b="1" dirty="0">
              <a:solidFill>
                <a:schemeClr val="tx1">
                  <a:lumMod val="95000"/>
                </a:schemeClr>
              </a:solidFill>
              <a:latin typeface="Comic Sans MS" pitchFamily="66" charset="0"/>
            </a:endParaRPr>
          </a:p>
          <a:p>
            <a:r>
              <a:rPr lang="fr-BE" sz="2800" b="1" dirty="0">
                <a:solidFill>
                  <a:schemeClr val="tx1">
                    <a:lumMod val="95000"/>
                  </a:schemeClr>
                </a:solidFill>
                <a:latin typeface="Comic Sans MS" pitchFamily="66" charset="0"/>
              </a:rPr>
              <a:t>		      </a:t>
            </a:r>
            <a:r>
              <a:rPr lang="fr-BE" sz="2800" b="1" dirty="0" err="1">
                <a:solidFill>
                  <a:schemeClr val="tx1">
                    <a:lumMod val="95000"/>
                  </a:schemeClr>
                </a:solidFill>
                <a:latin typeface="Comic Sans MS" pitchFamily="66" charset="0"/>
              </a:rPr>
              <a:t>arterial</a:t>
            </a:r>
            <a:r>
              <a:rPr lang="fr-BE" sz="2800" b="1" dirty="0">
                <a:solidFill>
                  <a:schemeClr val="tx1">
                    <a:lumMod val="95000"/>
                  </a:schemeClr>
                </a:solidFill>
                <a:latin typeface="Comic Sans MS" pitchFamily="66" charset="0"/>
              </a:rPr>
              <a:t> hypertension</a:t>
            </a:r>
          </a:p>
          <a:p>
            <a:r>
              <a:rPr lang="fr-BE" sz="2800" b="1" dirty="0">
                <a:solidFill>
                  <a:schemeClr val="tx1">
                    <a:lumMod val="95000"/>
                  </a:schemeClr>
                </a:solidFill>
                <a:latin typeface="Comic Sans MS" pitchFamily="66" charset="0"/>
              </a:rPr>
              <a:t>		      </a:t>
            </a:r>
            <a:r>
              <a:rPr lang="fr-BE" sz="2800" b="1" dirty="0" err="1">
                <a:solidFill>
                  <a:schemeClr val="tx1">
                    <a:lumMod val="95000"/>
                  </a:schemeClr>
                </a:solidFill>
                <a:latin typeface="Comic Sans MS" pitchFamily="66" charset="0"/>
              </a:rPr>
              <a:t>dyslipidemia</a:t>
            </a:r>
            <a:endParaRPr lang="fr-BE" sz="2800" b="1" dirty="0">
              <a:solidFill>
                <a:schemeClr val="tx1">
                  <a:lumMod val="95000"/>
                </a:schemeClr>
              </a:solidFill>
              <a:latin typeface="Comic Sans MS" pitchFamily="66" charset="0"/>
            </a:endParaRPr>
          </a:p>
          <a:p>
            <a:r>
              <a:rPr lang="fr-BE" sz="2800" b="1" dirty="0">
                <a:solidFill>
                  <a:schemeClr val="tx1">
                    <a:lumMod val="95000"/>
                  </a:schemeClr>
                </a:solidFill>
                <a:latin typeface="Comic Sans MS" pitchFamily="66" charset="0"/>
              </a:rPr>
              <a:t> 		      type 2 </a:t>
            </a:r>
            <a:r>
              <a:rPr lang="fr-BE" sz="2800" b="1" dirty="0" err="1">
                <a:solidFill>
                  <a:schemeClr val="tx1">
                    <a:lumMod val="95000"/>
                  </a:schemeClr>
                </a:solidFill>
                <a:latin typeface="Comic Sans MS" pitchFamily="66" charset="0"/>
              </a:rPr>
              <a:t>diabetes</a:t>
            </a:r>
            <a:endParaRPr lang="fr-BE" sz="2800" b="1" dirty="0">
              <a:solidFill>
                <a:schemeClr val="tx1">
                  <a:lumMod val="95000"/>
                </a:schemeClr>
              </a:solidFill>
              <a:latin typeface="Comic Sans MS" pitchFamily="66" charset="0"/>
            </a:endParaRPr>
          </a:p>
          <a:p>
            <a:r>
              <a:rPr lang="fr-BE" sz="2800" b="1" dirty="0">
                <a:solidFill>
                  <a:schemeClr val="tx1">
                    <a:lumMod val="95000"/>
                  </a:schemeClr>
                </a:solidFill>
                <a:latin typeface="Comic Sans MS" pitchFamily="66" charset="0"/>
              </a:rPr>
              <a:t>		      </a:t>
            </a:r>
            <a:r>
              <a:rPr lang="fr-BE" sz="2800" b="1" dirty="0" err="1">
                <a:solidFill>
                  <a:schemeClr val="tx1">
                    <a:lumMod val="95000"/>
                  </a:schemeClr>
                </a:solidFill>
                <a:latin typeface="Comic Sans MS" pitchFamily="66" charset="0"/>
              </a:rPr>
              <a:t>ischemic</a:t>
            </a:r>
            <a:r>
              <a:rPr lang="fr-BE" sz="2800" b="1" dirty="0">
                <a:solidFill>
                  <a:schemeClr val="tx1">
                    <a:lumMod val="95000"/>
                  </a:schemeClr>
                </a:solidFill>
                <a:latin typeface="Comic Sans MS" pitchFamily="66" charset="0"/>
              </a:rPr>
              <a:t> </a:t>
            </a:r>
            <a:r>
              <a:rPr lang="fr-BE" sz="2800" b="1" dirty="0" err="1">
                <a:solidFill>
                  <a:schemeClr val="tx1">
                    <a:lumMod val="95000"/>
                  </a:schemeClr>
                </a:solidFill>
                <a:latin typeface="Comic Sans MS" pitchFamily="66" charset="0"/>
              </a:rPr>
              <a:t>heart</a:t>
            </a:r>
            <a:r>
              <a:rPr lang="fr-BE" sz="2800" b="1" dirty="0">
                <a:solidFill>
                  <a:schemeClr val="tx1">
                    <a:lumMod val="95000"/>
                  </a:schemeClr>
                </a:solidFill>
                <a:latin typeface="Comic Sans MS" pitchFamily="66" charset="0"/>
              </a:rPr>
              <a:t> </a:t>
            </a:r>
            <a:r>
              <a:rPr lang="fr-BE" sz="2800" b="1" dirty="0" err="1">
                <a:solidFill>
                  <a:schemeClr val="tx1">
                    <a:lumMod val="95000"/>
                  </a:schemeClr>
                </a:solidFill>
                <a:latin typeface="Comic Sans MS" pitchFamily="66" charset="0"/>
              </a:rPr>
              <a:t>disease</a:t>
            </a:r>
            <a:r>
              <a:rPr lang="fr-BE" sz="2800" b="1" dirty="0">
                <a:solidFill>
                  <a:schemeClr val="tx1">
                    <a:lumMod val="95000"/>
                  </a:schemeClr>
                </a:solidFill>
                <a:latin typeface="Comic Sans MS" pitchFamily="66" charset="0"/>
              </a:rPr>
              <a:t> </a:t>
            </a:r>
          </a:p>
          <a:p>
            <a:r>
              <a:rPr lang="fr-BE" sz="2800" b="1" dirty="0">
                <a:solidFill>
                  <a:schemeClr val="tx1">
                    <a:lumMod val="95000"/>
                  </a:schemeClr>
                </a:solidFill>
                <a:latin typeface="Comic Sans MS" pitchFamily="66" charset="0"/>
              </a:rPr>
              <a:t>		      CABG 16 y </a:t>
            </a:r>
            <a:r>
              <a:rPr lang="fr-BE" sz="2800" b="1" dirty="0" err="1">
                <a:solidFill>
                  <a:schemeClr val="tx1">
                    <a:lumMod val="95000"/>
                  </a:schemeClr>
                </a:solidFill>
                <a:latin typeface="Comic Sans MS" pitchFamily="66" charset="0"/>
              </a:rPr>
              <a:t>ago</a:t>
            </a:r>
            <a:endParaRPr lang="fr-BE" sz="2800" b="1" dirty="0">
              <a:solidFill>
                <a:schemeClr val="tx1">
                  <a:lumMod val="95000"/>
                </a:schemeClr>
              </a:solidFill>
              <a:latin typeface="Comic Sans MS" pitchFamily="66" charset="0"/>
            </a:endParaRPr>
          </a:p>
          <a:p>
            <a:r>
              <a:rPr lang="fr-BE" sz="2800" b="1" dirty="0">
                <a:solidFill>
                  <a:schemeClr val="tx1">
                    <a:lumMod val="95000"/>
                  </a:schemeClr>
                </a:solidFill>
                <a:latin typeface="Comic Sans MS" pitchFamily="66" charset="0"/>
              </a:rPr>
              <a:t>		      right </a:t>
            </a:r>
            <a:r>
              <a:rPr lang="fr-BE" sz="2800" b="1" dirty="0" err="1">
                <a:solidFill>
                  <a:schemeClr val="tx1">
                    <a:lumMod val="95000"/>
                  </a:schemeClr>
                </a:solidFill>
                <a:latin typeface="Comic Sans MS" pitchFamily="66" charset="0"/>
              </a:rPr>
              <a:t>profundoplasty</a:t>
            </a:r>
            <a:r>
              <a:rPr lang="fr-BE" sz="2800" b="1" dirty="0">
                <a:solidFill>
                  <a:schemeClr val="tx1">
                    <a:lumMod val="95000"/>
                  </a:schemeClr>
                </a:solidFill>
                <a:latin typeface="Comic Sans MS" pitchFamily="66" charset="0"/>
              </a:rPr>
              <a:t> 2 m </a:t>
            </a:r>
            <a:r>
              <a:rPr lang="fr-BE" sz="2800" b="1" dirty="0" err="1">
                <a:solidFill>
                  <a:schemeClr val="tx1">
                    <a:lumMod val="95000"/>
                  </a:schemeClr>
                </a:solidFill>
                <a:latin typeface="Comic Sans MS" pitchFamily="66" charset="0"/>
              </a:rPr>
              <a:t>ago</a:t>
            </a:r>
            <a:endParaRPr lang="fr-BE" sz="2800" b="1" dirty="0">
              <a:solidFill>
                <a:schemeClr val="tx1">
                  <a:lumMod val="95000"/>
                </a:schemeClr>
              </a:solidFill>
              <a:latin typeface="Comic Sans MS" pitchFamily="66" charset="0"/>
            </a:endParaRPr>
          </a:p>
          <a:p>
            <a:r>
              <a:rPr lang="fr-BE" sz="2800" dirty="0">
                <a:solidFill>
                  <a:schemeClr val="tx1">
                    <a:lumMod val="95000"/>
                  </a:schemeClr>
                </a:solidFill>
                <a:latin typeface="Comic Sans MS" pitchFamily="66" charset="0"/>
              </a:rPr>
              <a:t>		</a:t>
            </a:r>
          </a:p>
        </p:txBody>
      </p:sp>
      <p:sp>
        <p:nvSpPr>
          <p:cNvPr id="6" name="Espace réservé du pied de page 5"/>
          <p:cNvSpPr>
            <a:spLocks noGrp="1"/>
          </p:cNvSpPr>
          <p:nvPr>
            <p:ph type="ftr" sz="quarter" idx="11"/>
          </p:nvPr>
        </p:nvSpPr>
        <p:spPr/>
        <p:txBody>
          <a:bodyPr/>
          <a:lstStyle/>
          <a:p>
            <a:pPr algn="ctr"/>
            <a:r>
              <a:rPr lang="en-US"/>
              <a:t>Vilvoorde, Belgium, March 17, 2016</a:t>
            </a:r>
            <a:endParaRPr lang="fr-BE"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re 6"/>
          <p:cNvSpPr>
            <a:spLocks noGrp="1"/>
          </p:cNvSpPr>
          <p:nvPr>
            <p:ph type="title"/>
          </p:nvPr>
        </p:nvSpPr>
        <p:spPr>
          <a:xfrm>
            <a:off x="530352" y="1316736"/>
            <a:ext cx="7772400" cy="1032144"/>
          </a:xfrm>
        </p:spPr>
        <p:txBody>
          <a:bodyPr/>
          <a:lstStyle/>
          <a:p>
            <a:pPr algn="ctr"/>
            <a:r>
              <a:rPr lang="fr-BE" sz="6000" u="sng" dirty="0">
                <a:solidFill>
                  <a:srgbClr val="FFFF00"/>
                </a:solidFill>
                <a:latin typeface="Comic Sans MS" pitchFamily="66" charset="0"/>
              </a:rPr>
              <a:t>Case report</a:t>
            </a:r>
            <a:br>
              <a:rPr lang="fr-BE" sz="6000" u="sng" dirty="0">
                <a:solidFill>
                  <a:srgbClr val="FFFF00"/>
                </a:solidFill>
                <a:latin typeface="Comic Sans MS" pitchFamily="66" charset="0"/>
              </a:rPr>
            </a:br>
            <a:endParaRPr lang="fr-BE" dirty="0"/>
          </a:p>
        </p:txBody>
      </p:sp>
      <p:sp>
        <p:nvSpPr>
          <p:cNvPr id="5" name="Sous-titre 4"/>
          <p:cNvSpPr>
            <a:spLocks noGrp="1"/>
          </p:cNvSpPr>
          <p:nvPr>
            <p:ph type="body" idx="1"/>
          </p:nvPr>
        </p:nvSpPr>
        <p:spPr>
          <a:xfrm>
            <a:off x="530352" y="1844824"/>
            <a:ext cx="7772400" cy="4536504"/>
          </a:xfrm>
        </p:spPr>
        <p:txBody>
          <a:bodyPr>
            <a:noAutofit/>
          </a:bodyPr>
          <a:lstStyle/>
          <a:p>
            <a:pPr>
              <a:buFont typeface="Wingdings" pitchFamily="2" charset="2"/>
              <a:buChar char="ü"/>
            </a:pPr>
            <a:r>
              <a:rPr lang="fr-BE" sz="3200" dirty="0">
                <a:solidFill>
                  <a:schemeClr val="tx1">
                    <a:lumMod val="95000"/>
                  </a:schemeClr>
                </a:solidFill>
                <a:latin typeface="Comic Sans MS" pitchFamily="66" charset="0"/>
              </a:rPr>
              <a:t> </a:t>
            </a:r>
            <a:r>
              <a:rPr lang="fr-BE" sz="2800" b="1" dirty="0" err="1">
                <a:solidFill>
                  <a:schemeClr val="tx1">
                    <a:lumMod val="95000"/>
                  </a:schemeClr>
                </a:solidFill>
                <a:latin typeface="Comic Sans MS" pitchFamily="66" charset="0"/>
              </a:rPr>
              <a:t>below</a:t>
            </a:r>
            <a:r>
              <a:rPr lang="fr-BE" sz="2800" b="1" dirty="0">
                <a:solidFill>
                  <a:schemeClr val="tx1">
                    <a:lumMod val="95000"/>
                  </a:schemeClr>
                </a:solidFill>
                <a:latin typeface="Comic Sans MS" pitchFamily="66" charset="0"/>
              </a:rPr>
              <a:t> the </a:t>
            </a:r>
            <a:r>
              <a:rPr lang="fr-BE" sz="2800" b="1" dirty="0" err="1">
                <a:solidFill>
                  <a:schemeClr val="tx1">
                    <a:lumMod val="95000"/>
                  </a:schemeClr>
                </a:solidFill>
                <a:latin typeface="Comic Sans MS" pitchFamily="66" charset="0"/>
              </a:rPr>
              <a:t>knee</a:t>
            </a:r>
            <a:r>
              <a:rPr lang="fr-BE" sz="2800" b="1" dirty="0">
                <a:solidFill>
                  <a:schemeClr val="tx1">
                    <a:lumMod val="95000"/>
                  </a:schemeClr>
                </a:solidFill>
                <a:latin typeface="Comic Sans MS" pitchFamily="66" charset="0"/>
              </a:rPr>
              <a:t> </a:t>
            </a:r>
            <a:r>
              <a:rPr lang="fr-BE" sz="2800" b="1" dirty="0" err="1">
                <a:solidFill>
                  <a:schemeClr val="tx1">
                    <a:lumMod val="95000"/>
                  </a:schemeClr>
                </a:solidFill>
                <a:latin typeface="Comic Sans MS" pitchFamily="66" charset="0"/>
              </a:rPr>
              <a:t>femoro</a:t>
            </a:r>
            <a:r>
              <a:rPr lang="fr-BE" sz="2800" b="1" dirty="0">
                <a:solidFill>
                  <a:schemeClr val="tx1">
                    <a:lumMod val="95000"/>
                  </a:schemeClr>
                </a:solidFill>
                <a:latin typeface="Comic Sans MS" pitchFamily="66" charset="0"/>
              </a:rPr>
              <a:t>-</a:t>
            </a:r>
            <a:r>
              <a:rPr lang="fr-BE" sz="2800" b="1" dirty="0" err="1">
                <a:solidFill>
                  <a:schemeClr val="tx1">
                    <a:lumMod val="95000"/>
                  </a:schemeClr>
                </a:solidFill>
                <a:latin typeface="Comic Sans MS" pitchFamily="66" charset="0"/>
              </a:rPr>
              <a:t>popliteal</a:t>
            </a:r>
            <a:r>
              <a:rPr lang="fr-BE" sz="2800" b="1" dirty="0">
                <a:solidFill>
                  <a:schemeClr val="tx1">
                    <a:lumMod val="95000"/>
                  </a:schemeClr>
                </a:solidFill>
                <a:latin typeface="Comic Sans MS" pitchFamily="66" charset="0"/>
              </a:rPr>
              <a:t> </a:t>
            </a:r>
            <a:r>
              <a:rPr lang="fr-BE" sz="2800" b="1" dirty="0" err="1">
                <a:solidFill>
                  <a:schemeClr val="tx1">
                    <a:lumMod val="95000"/>
                  </a:schemeClr>
                </a:solidFill>
                <a:latin typeface="Comic Sans MS" pitchFamily="66" charset="0"/>
              </a:rPr>
              <a:t>venous</a:t>
            </a:r>
            <a:r>
              <a:rPr lang="fr-BE" sz="2800" b="1" dirty="0">
                <a:solidFill>
                  <a:schemeClr val="tx1">
                    <a:lumMod val="95000"/>
                  </a:schemeClr>
                </a:solidFill>
                <a:latin typeface="Comic Sans MS" pitchFamily="66" charset="0"/>
              </a:rPr>
              <a:t>  </a:t>
            </a:r>
          </a:p>
          <a:p>
            <a:r>
              <a:rPr lang="fr-BE" sz="2800" b="1" dirty="0">
                <a:solidFill>
                  <a:schemeClr val="tx1">
                    <a:lumMod val="95000"/>
                  </a:schemeClr>
                </a:solidFill>
                <a:latin typeface="Comic Sans MS" pitchFamily="66" charset="0"/>
              </a:rPr>
              <a:t>   </a:t>
            </a:r>
            <a:r>
              <a:rPr lang="fr-BE" sz="2800" b="1" dirty="0" err="1">
                <a:solidFill>
                  <a:schemeClr val="tx1">
                    <a:lumMod val="95000"/>
                  </a:schemeClr>
                </a:solidFill>
                <a:latin typeface="Comic Sans MS" pitchFamily="66" charset="0"/>
              </a:rPr>
              <a:t>bypass</a:t>
            </a:r>
            <a:r>
              <a:rPr lang="fr-BE" sz="2800" b="1" dirty="0">
                <a:solidFill>
                  <a:schemeClr val="tx1">
                    <a:lumMod val="95000"/>
                  </a:schemeClr>
                </a:solidFill>
                <a:latin typeface="Comic Sans MS" pitchFamily="66" charset="0"/>
              </a:rPr>
              <a:t> 50 m </a:t>
            </a:r>
            <a:r>
              <a:rPr lang="fr-BE" sz="2800" b="1" dirty="0" err="1">
                <a:solidFill>
                  <a:schemeClr val="tx1">
                    <a:lumMod val="95000"/>
                  </a:schemeClr>
                </a:solidFill>
                <a:latin typeface="Comic Sans MS" pitchFamily="66" charset="0"/>
              </a:rPr>
              <a:t>ago</a:t>
            </a:r>
            <a:endParaRPr lang="fr-BE" sz="2800" b="1" dirty="0">
              <a:solidFill>
                <a:schemeClr val="tx1">
                  <a:lumMod val="95000"/>
                </a:schemeClr>
              </a:solidFill>
              <a:latin typeface="Comic Sans MS" pitchFamily="66" charset="0"/>
            </a:endParaRPr>
          </a:p>
          <a:p>
            <a:pPr>
              <a:buFont typeface="Wingdings" pitchFamily="2" charset="2"/>
              <a:buChar char="ü"/>
            </a:pPr>
            <a:r>
              <a:rPr lang="fr-BE" sz="2800" b="1" dirty="0">
                <a:solidFill>
                  <a:schemeClr val="tx1">
                    <a:lumMod val="95000"/>
                  </a:schemeClr>
                </a:solidFill>
                <a:latin typeface="Comic Sans MS" pitchFamily="66" charset="0"/>
              </a:rPr>
              <a:t> </a:t>
            </a:r>
            <a:r>
              <a:rPr lang="en-US" sz="2800" b="1" dirty="0">
                <a:latin typeface="Comic Sans MS" pitchFamily="66" charset="0"/>
              </a:rPr>
              <a:t>left calf pain by walking, category 3   </a:t>
            </a:r>
          </a:p>
          <a:p>
            <a:r>
              <a:rPr lang="en-US" sz="2800" b="1" dirty="0">
                <a:latin typeface="Comic Sans MS" pitchFamily="66" charset="0"/>
              </a:rPr>
              <a:t>   Rutherford PAD</a:t>
            </a:r>
          </a:p>
          <a:p>
            <a:pPr>
              <a:buFont typeface="Wingdings" pitchFamily="2" charset="2"/>
              <a:buChar char="ü"/>
            </a:pPr>
            <a:r>
              <a:rPr lang="en-US" sz="2800" b="1" dirty="0">
                <a:solidFill>
                  <a:schemeClr val="tx1">
                    <a:lumMod val="95000"/>
                  </a:schemeClr>
                </a:solidFill>
                <a:latin typeface="Comic Sans MS" pitchFamily="66" charset="0"/>
              </a:rPr>
              <a:t> ABI = 0,75</a:t>
            </a:r>
          </a:p>
          <a:p>
            <a:pPr>
              <a:buFont typeface="Wingdings" pitchFamily="2" charset="2"/>
              <a:buChar char="ü"/>
            </a:pPr>
            <a:r>
              <a:rPr lang="en-US" sz="2800" b="1" dirty="0">
                <a:solidFill>
                  <a:schemeClr val="tx1">
                    <a:lumMod val="95000"/>
                  </a:schemeClr>
                </a:solidFill>
                <a:latin typeface="Comic Sans MS" pitchFamily="66" charset="0"/>
              </a:rPr>
              <a:t> </a:t>
            </a:r>
            <a:r>
              <a:rPr lang="en-US" sz="2800" b="1" dirty="0" err="1">
                <a:solidFill>
                  <a:schemeClr val="tx1">
                    <a:lumMod val="95000"/>
                  </a:schemeClr>
                </a:solidFill>
                <a:latin typeface="Comic Sans MS" pitchFamily="66" charset="0"/>
              </a:rPr>
              <a:t>monophasic</a:t>
            </a:r>
            <a:r>
              <a:rPr lang="en-US" sz="2800" b="1" dirty="0">
                <a:solidFill>
                  <a:schemeClr val="tx1">
                    <a:lumMod val="95000"/>
                  </a:schemeClr>
                </a:solidFill>
                <a:latin typeface="Comic Sans MS" pitchFamily="66" charset="0"/>
              </a:rPr>
              <a:t> spectrum at Doppler  </a:t>
            </a:r>
          </a:p>
          <a:p>
            <a:r>
              <a:rPr lang="en-US" sz="2800" b="1" dirty="0">
                <a:solidFill>
                  <a:schemeClr val="tx1">
                    <a:lumMod val="95000"/>
                  </a:schemeClr>
                </a:solidFill>
                <a:latin typeface="Comic Sans MS" pitchFamily="66" charset="0"/>
              </a:rPr>
              <a:t>   ultrasound</a:t>
            </a:r>
          </a:p>
          <a:p>
            <a:pPr>
              <a:buFont typeface="Wingdings" pitchFamily="2" charset="2"/>
              <a:buChar char="ü"/>
            </a:pPr>
            <a:r>
              <a:rPr lang="en-US" sz="2800" b="1" dirty="0">
                <a:solidFill>
                  <a:schemeClr val="tx1">
                    <a:lumMod val="95000"/>
                  </a:schemeClr>
                </a:solidFill>
                <a:latin typeface="Comic Sans MS" pitchFamily="66" charset="0"/>
              </a:rPr>
              <a:t> </a:t>
            </a:r>
            <a:r>
              <a:rPr lang="en-US" sz="2800" b="1" dirty="0" err="1">
                <a:solidFill>
                  <a:schemeClr val="tx1">
                    <a:lumMod val="95000"/>
                  </a:schemeClr>
                </a:solidFill>
                <a:latin typeface="Comic Sans MS" pitchFamily="66" charset="0"/>
              </a:rPr>
              <a:t>angio</a:t>
            </a:r>
            <a:r>
              <a:rPr lang="en-US" sz="2800" b="1" dirty="0">
                <a:solidFill>
                  <a:schemeClr val="tx1">
                    <a:lumMod val="95000"/>
                  </a:schemeClr>
                </a:solidFill>
                <a:latin typeface="Comic Sans MS" pitchFamily="66" charset="0"/>
              </a:rPr>
              <a:t>-MRI</a:t>
            </a:r>
            <a:endParaRPr lang="fr-BE" sz="2800" b="1" dirty="0">
              <a:solidFill>
                <a:schemeClr val="tx1">
                  <a:lumMod val="95000"/>
                </a:schemeClr>
              </a:solidFill>
              <a:latin typeface="Comic Sans MS" pitchFamily="66" charset="0"/>
            </a:endParaRPr>
          </a:p>
        </p:txBody>
      </p:sp>
      <p:sp>
        <p:nvSpPr>
          <p:cNvPr id="6" name="Espace réservé du pied de page 5"/>
          <p:cNvSpPr>
            <a:spLocks noGrp="1"/>
          </p:cNvSpPr>
          <p:nvPr>
            <p:ph type="ftr" sz="quarter" idx="11"/>
          </p:nvPr>
        </p:nvSpPr>
        <p:spPr/>
        <p:txBody>
          <a:bodyPr/>
          <a:lstStyle/>
          <a:p>
            <a:pPr algn="ctr"/>
            <a:r>
              <a:rPr lang="en-US"/>
              <a:t>Vilvoorde, Belgium, March 17, 2016</a:t>
            </a:r>
            <a:endParaRPr lang="fr-BE"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re 6"/>
          <p:cNvSpPr>
            <a:spLocks noGrp="1"/>
          </p:cNvSpPr>
          <p:nvPr>
            <p:ph type="title"/>
          </p:nvPr>
        </p:nvSpPr>
        <p:spPr>
          <a:xfrm>
            <a:off x="530352" y="1316736"/>
            <a:ext cx="7772400" cy="960136"/>
          </a:xfrm>
        </p:spPr>
        <p:txBody>
          <a:bodyPr/>
          <a:lstStyle/>
          <a:p>
            <a:pPr algn="ctr"/>
            <a:r>
              <a:rPr lang="fr-BE" sz="6000" u="sng" dirty="0">
                <a:solidFill>
                  <a:srgbClr val="FFFF00"/>
                </a:solidFill>
                <a:latin typeface="Comic Sans MS" pitchFamily="66" charset="0"/>
              </a:rPr>
              <a:t>Case report</a:t>
            </a:r>
            <a:br>
              <a:rPr lang="fr-BE" sz="6000" u="sng" dirty="0">
                <a:solidFill>
                  <a:srgbClr val="FFFF00"/>
                </a:solidFill>
                <a:latin typeface="Comic Sans MS" pitchFamily="66" charset="0"/>
              </a:rPr>
            </a:br>
            <a:endParaRPr lang="fr-BE" dirty="0"/>
          </a:p>
        </p:txBody>
      </p:sp>
      <p:sp>
        <p:nvSpPr>
          <p:cNvPr id="5" name="Sous-titre 4"/>
          <p:cNvSpPr>
            <a:spLocks noGrp="1"/>
          </p:cNvSpPr>
          <p:nvPr>
            <p:ph type="body" idx="1"/>
          </p:nvPr>
        </p:nvSpPr>
        <p:spPr>
          <a:xfrm>
            <a:off x="530352" y="1844824"/>
            <a:ext cx="7772400" cy="4536504"/>
          </a:xfrm>
        </p:spPr>
        <p:txBody>
          <a:bodyPr>
            <a:noAutofit/>
          </a:bodyPr>
          <a:lstStyle/>
          <a:p>
            <a:pPr algn="ctr"/>
            <a:endParaRPr lang="fr-BE" sz="4800" b="1" u="sng" dirty="0">
              <a:solidFill>
                <a:srgbClr val="FFFF00"/>
              </a:solidFill>
              <a:latin typeface="Comic Sans MS" pitchFamily="66" charset="0"/>
            </a:endParaRPr>
          </a:p>
        </p:txBody>
      </p:sp>
      <p:sp>
        <p:nvSpPr>
          <p:cNvPr id="6" name="Espace réservé du pied de page 5"/>
          <p:cNvSpPr>
            <a:spLocks noGrp="1"/>
          </p:cNvSpPr>
          <p:nvPr>
            <p:ph type="ftr" sz="quarter" idx="11"/>
          </p:nvPr>
        </p:nvSpPr>
        <p:spPr/>
        <p:txBody>
          <a:bodyPr/>
          <a:lstStyle/>
          <a:p>
            <a:pPr algn="ctr"/>
            <a:r>
              <a:rPr lang="en-US"/>
              <a:t>Vilvoorde, Belgium, March 17, 2016</a:t>
            </a:r>
            <a:endParaRPr lang="fr-BE" dirty="0"/>
          </a:p>
        </p:txBody>
      </p:sp>
      <p:pic>
        <p:nvPicPr>
          <p:cNvPr id="8" name="Image 7" descr="101-9de20.JPG"/>
          <p:cNvPicPr>
            <a:picLocks noChangeAspect="1"/>
          </p:cNvPicPr>
          <p:nvPr/>
        </p:nvPicPr>
        <p:blipFill>
          <a:blip r:embed="rId3" cstate="print"/>
          <a:stretch>
            <a:fillRect/>
          </a:stretch>
        </p:blipFill>
        <p:spPr>
          <a:xfrm>
            <a:off x="179513" y="1628800"/>
            <a:ext cx="4320480" cy="4869160"/>
          </a:xfrm>
          <a:prstGeom prst="rect">
            <a:avLst/>
          </a:prstGeom>
        </p:spPr>
      </p:pic>
      <p:pic>
        <p:nvPicPr>
          <p:cNvPr id="9" name="Image 8" descr="102-11de20.JPG"/>
          <p:cNvPicPr>
            <a:picLocks noChangeAspect="1"/>
          </p:cNvPicPr>
          <p:nvPr/>
        </p:nvPicPr>
        <p:blipFill>
          <a:blip r:embed="rId4" cstate="print"/>
          <a:stretch>
            <a:fillRect/>
          </a:stretch>
        </p:blipFill>
        <p:spPr>
          <a:xfrm>
            <a:off x="4716016" y="1628800"/>
            <a:ext cx="4248472" cy="4896544"/>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re 6"/>
          <p:cNvSpPr>
            <a:spLocks noGrp="1"/>
          </p:cNvSpPr>
          <p:nvPr>
            <p:ph type="title"/>
          </p:nvPr>
        </p:nvSpPr>
        <p:spPr>
          <a:xfrm>
            <a:off x="530352" y="1316736"/>
            <a:ext cx="7772400" cy="1032144"/>
          </a:xfrm>
        </p:spPr>
        <p:txBody>
          <a:bodyPr/>
          <a:lstStyle/>
          <a:p>
            <a:pPr algn="ctr"/>
            <a:r>
              <a:rPr lang="fr-BE" sz="6000" u="sng" dirty="0">
                <a:solidFill>
                  <a:srgbClr val="FFFF00"/>
                </a:solidFill>
                <a:latin typeface="Comic Sans MS" pitchFamily="66" charset="0"/>
              </a:rPr>
              <a:t>Case report</a:t>
            </a:r>
            <a:br>
              <a:rPr lang="fr-BE" sz="6000" u="sng" dirty="0">
                <a:solidFill>
                  <a:srgbClr val="FFFF00"/>
                </a:solidFill>
                <a:latin typeface="Comic Sans MS" pitchFamily="66" charset="0"/>
              </a:rPr>
            </a:br>
            <a:endParaRPr lang="fr-BE" dirty="0"/>
          </a:p>
        </p:txBody>
      </p:sp>
      <p:sp>
        <p:nvSpPr>
          <p:cNvPr id="5" name="Sous-titre 4"/>
          <p:cNvSpPr>
            <a:spLocks noGrp="1"/>
          </p:cNvSpPr>
          <p:nvPr>
            <p:ph type="body" idx="1"/>
          </p:nvPr>
        </p:nvSpPr>
        <p:spPr>
          <a:xfrm>
            <a:off x="539552" y="1772816"/>
            <a:ext cx="8434136" cy="4896544"/>
          </a:xfrm>
        </p:spPr>
        <p:txBody>
          <a:bodyPr>
            <a:noAutofit/>
          </a:bodyPr>
          <a:lstStyle/>
          <a:p>
            <a:r>
              <a:rPr lang="fr-BE" sz="3600" b="1" i="1" u="sng" dirty="0" err="1">
                <a:solidFill>
                  <a:schemeClr val="tx1">
                    <a:lumMod val="95000"/>
                  </a:schemeClr>
                </a:solidFill>
                <a:latin typeface="Comic Sans MS" pitchFamily="66" charset="0"/>
              </a:rPr>
              <a:t>Operation</a:t>
            </a:r>
            <a:endParaRPr lang="fr-BE" sz="3600" b="1" i="1" u="sng" dirty="0">
              <a:solidFill>
                <a:schemeClr val="tx1">
                  <a:lumMod val="95000"/>
                </a:schemeClr>
              </a:solidFill>
              <a:latin typeface="Comic Sans MS" pitchFamily="66" charset="0"/>
            </a:endParaRPr>
          </a:p>
          <a:p>
            <a:pPr>
              <a:buFont typeface="Wingdings" pitchFamily="2" charset="2"/>
              <a:buChar char="ü"/>
            </a:pPr>
            <a:r>
              <a:rPr lang="fr-BE" sz="2800" b="1" dirty="0">
                <a:solidFill>
                  <a:schemeClr val="tx1">
                    <a:lumMod val="95000"/>
                  </a:schemeClr>
                </a:solidFill>
                <a:latin typeface="Comic Sans MS" pitchFamily="66" charset="0"/>
              </a:rPr>
              <a:t> </a:t>
            </a:r>
            <a:r>
              <a:rPr lang="fr-BE" sz="2800" b="1" dirty="0" err="1">
                <a:solidFill>
                  <a:schemeClr val="tx1">
                    <a:lumMod val="95000"/>
                  </a:schemeClr>
                </a:solidFill>
                <a:latin typeface="Comic Sans MS" pitchFamily="66" charset="0"/>
              </a:rPr>
              <a:t>general</a:t>
            </a:r>
            <a:r>
              <a:rPr lang="fr-BE" sz="2800" b="1" dirty="0">
                <a:solidFill>
                  <a:schemeClr val="tx1">
                    <a:lumMod val="95000"/>
                  </a:schemeClr>
                </a:solidFill>
                <a:latin typeface="Comic Sans MS" pitchFamily="66" charset="0"/>
              </a:rPr>
              <a:t> </a:t>
            </a:r>
            <a:r>
              <a:rPr lang="fr-BE" sz="2800" b="1" dirty="0" err="1">
                <a:solidFill>
                  <a:schemeClr val="tx1">
                    <a:lumMod val="95000"/>
                  </a:schemeClr>
                </a:solidFill>
                <a:latin typeface="Comic Sans MS" pitchFamily="66" charset="0"/>
              </a:rPr>
              <a:t>anaesthesia</a:t>
            </a:r>
            <a:endParaRPr lang="fr-BE" sz="2800" b="1" dirty="0">
              <a:solidFill>
                <a:schemeClr val="tx1">
                  <a:lumMod val="95000"/>
                </a:schemeClr>
              </a:solidFill>
              <a:latin typeface="Comic Sans MS" pitchFamily="66" charset="0"/>
            </a:endParaRPr>
          </a:p>
          <a:p>
            <a:pPr>
              <a:buFont typeface="Wingdings" pitchFamily="2" charset="2"/>
              <a:buChar char="ü"/>
            </a:pPr>
            <a:r>
              <a:rPr lang="fr-BE" sz="2800" b="1" dirty="0">
                <a:solidFill>
                  <a:schemeClr val="tx1">
                    <a:lumMod val="95000"/>
                  </a:schemeClr>
                </a:solidFill>
                <a:latin typeface="Comic Sans MS" pitchFamily="66" charset="0"/>
              </a:rPr>
              <a:t> </a:t>
            </a:r>
            <a:r>
              <a:rPr lang="en-US" sz="2800" b="1" dirty="0">
                <a:latin typeface="Comic Sans MS" pitchFamily="66" charset="0"/>
              </a:rPr>
              <a:t>puncture of the right common femoral artery</a:t>
            </a:r>
          </a:p>
          <a:p>
            <a:pPr>
              <a:buFont typeface="Wingdings" pitchFamily="2" charset="2"/>
              <a:buChar char="ü"/>
            </a:pPr>
            <a:r>
              <a:rPr lang="en-US" sz="2800" b="1" dirty="0">
                <a:latin typeface="Comic Sans MS" pitchFamily="66" charset="0"/>
              </a:rPr>
              <a:t> </a:t>
            </a:r>
            <a:r>
              <a:rPr lang="fr-BE" sz="2800" b="1" dirty="0">
                <a:latin typeface="Comic Sans MS" pitchFamily="66" charset="0"/>
              </a:rPr>
              <a:t>2500 IU </a:t>
            </a:r>
            <a:r>
              <a:rPr lang="fr-BE" sz="2800" b="1" dirty="0" err="1">
                <a:latin typeface="Comic Sans MS" pitchFamily="66" charset="0"/>
              </a:rPr>
              <a:t>heparin</a:t>
            </a:r>
            <a:endParaRPr lang="fr-BE" sz="2800" b="1" dirty="0">
              <a:latin typeface="Comic Sans MS" pitchFamily="66" charset="0"/>
            </a:endParaRPr>
          </a:p>
          <a:p>
            <a:pPr>
              <a:buFont typeface="Wingdings" pitchFamily="2" charset="2"/>
              <a:buChar char="ü"/>
            </a:pPr>
            <a:r>
              <a:rPr lang="fr-BE" sz="2800" b="1" dirty="0">
                <a:latin typeface="Comic Sans MS" pitchFamily="66" charset="0"/>
              </a:rPr>
              <a:t> </a:t>
            </a:r>
            <a:r>
              <a:rPr lang="en-US" sz="2800" b="1" dirty="0">
                <a:latin typeface="Comic Sans MS" pitchFamily="66" charset="0"/>
              </a:rPr>
              <a:t>6 French (F) introducer sheath</a:t>
            </a:r>
          </a:p>
          <a:p>
            <a:pPr>
              <a:buFont typeface="Wingdings" pitchFamily="2" charset="2"/>
              <a:buChar char="ü"/>
            </a:pPr>
            <a:r>
              <a:rPr lang="en-US" sz="2800" b="1" dirty="0">
                <a:latin typeface="Comic Sans MS" pitchFamily="66" charset="0"/>
              </a:rPr>
              <a:t> 0,035 guide wire</a:t>
            </a:r>
          </a:p>
          <a:p>
            <a:pPr>
              <a:buFont typeface="Wingdings" pitchFamily="2" charset="2"/>
              <a:buChar char="ü"/>
            </a:pPr>
            <a:r>
              <a:rPr lang="en-US" sz="2800" b="1" dirty="0">
                <a:latin typeface="Comic Sans MS" pitchFamily="66" charset="0"/>
              </a:rPr>
              <a:t> cross over with pigtail catheter</a:t>
            </a:r>
          </a:p>
          <a:p>
            <a:pPr>
              <a:buFont typeface="Wingdings" pitchFamily="2" charset="2"/>
              <a:buChar char="ü"/>
            </a:pPr>
            <a:r>
              <a:rPr lang="en-US" sz="2800" b="1" dirty="0">
                <a:latin typeface="Comic Sans MS" pitchFamily="66" charset="0"/>
              </a:rPr>
              <a:t> 0,014 guide wire</a:t>
            </a:r>
          </a:p>
          <a:p>
            <a:r>
              <a:rPr lang="en-US" sz="2800" b="1" dirty="0">
                <a:latin typeface="Comic Sans MS" pitchFamily="66" charset="0"/>
              </a:rPr>
              <a:t> </a:t>
            </a:r>
          </a:p>
          <a:p>
            <a:endParaRPr lang="en-US" sz="2800" b="1" dirty="0">
              <a:latin typeface="Comic Sans MS" pitchFamily="66" charset="0"/>
            </a:endParaRPr>
          </a:p>
          <a:p>
            <a:endParaRPr lang="fr-BE" sz="2800" b="1" dirty="0">
              <a:solidFill>
                <a:schemeClr val="tx1">
                  <a:lumMod val="95000"/>
                </a:schemeClr>
              </a:solidFill>
              <a:latin typeface="Comic Sans MS" pitchFamily="66" charset="0"/>
            </a:endParaRPr>
          </a:p>
          <a:p>
            <a:pPr>
              <a:buFont typeface="Wingdings" pitchFamily="2" charset="2"/>
              <a:buChar char="ü"/>
            </a:pPr>
            <a:endParaRPr lang="fr-BE" sz="4000" b="1" i="1" u="sng" dirty="0">
              <a:solidFill>
                <a:schemeClr val="tx1">
                  <a:lumMod val="95000"/>
                </a:schemeClr>
              </a:solidFill>
              <a:latin typeface="Comic Sans MS" pitchFamily="66" charset="0"/>
            </a:endParaRPr>
          </a:p>
        </p:txBody>
      </p:sp>
      <p:sp>
        <p:nvSpPr>
          <p:cNvPr id="6" name="Espace réservé du pied de page 5"/>
          <p:cNvSpPr>
            <a:spLocks noGrp="1"/>
          </p:cNvSpPr>
          <p:nvPr>
            <p:ph type="ftr" sz="quarter" idx="11"/>
          </p:nvPr>
        </p:nvSpPr>
        <p:spPr/>
        <p:txBody>
          <a:bodyPr/>
          <a:lstStyle/>
          <a:p>
            <a:pPr algn="ctr"/>
            <a:r>
              <a:rPr lang="en-US"/>
              <a:t>Vilvoorde, Belgium, March 17, 2016</a:t>
            </a:r>
            <a:endParaRPr lang="fr-BE"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re 6"/>
          <p:cNvSpPr>
            <a:spLocks noGrp="1"/>
          </p:cNvSpPr>
          <p:nvPr>
            <p:ph type="title"/>
          </p:nvPr>
        </p:nvSpPr>
        <p:spPr>
          <a:xfrm>
            <a:off x="530352" y="1316736"/>
            <a:ext cx="7772400" cy="456080"/>
          </a:xfrm>
        </p:spPr>
        <p:txBody>
          <a:bodyPr/>
          <a:lstStyle/>
          <a:p>
            <a:pPr algn="ctr"/>
            <a:br>
              <a:rPr lang="fr-BE" sz="6000" u="sng" dirty="0">
                <a:solidFill>
                  <a:srgbClr val="FFFF00"/>
                </a:solidFill>
                <a:latin typeface="Comic Sans MS" pitchFamily="66" charset="0"/>
              </a:rPr>
            </a:br>
            <a:endParaRPr lang="fr-BE" dirty="0"/>
          </a:p>
        </p:txBody>
      </p:sp>
      <p:sp>
        <p:nvSpPr>
          <p:cNvPr id="5" name="Sous-titre 4"/>
          <p:cNvSpPr>
            <a:spLocks noGrp="1"/>
          </p:cNvSpPr>
          <p:nvPr>
            <p:ph type="body" idx="1"/>
          </p:nvPr>
        </p:nvSpPr>
        <p:spPr>
          <a:xfrm>
            <a:off x="323528" y="4149080"/>
            <a:ext cx="8568952" cy="2232248"/>
          </a:xfrm>
        </p:spPr>
        <p:txBody>
          <a:bodyPr>
            <a:noAutofit/>
          </a:bodyPr>
          <a:lstStyle/>
          <a:p>
            <a:pPr>
              <a:buFont typeface="Wingdings" pitchFamily="2" charset="2"/>
              <a:buChar char="ü"/>
            </a:pPr>
            <a:r>
              <a:rPr lang="en-US" sz="2800" b="1" dirty="0">
                <a:latin typeface="Comic Sans MS" pitchFamily="66" charset="0"/>
              </a:rPr>
              <a:t> </a:t>
            </a:r>
            <a:r>
              <a:rPr lang="en-US" sz="2800" b="1" dirty="0" err="1">
                <a:latin typeface="Comic Sans MS" pitchFamily="66" charset="0"/>
              </a:rPr>
              <a:t>predilatation</a:t>
            </a:r>
            <a:r>
              <a:rPr lang="en-US" sz="2800" b="1" dirty="0">
                <a:latin typeface="Comic Sans MS" pitchFamily="66" charset="0"/>
              </a:rPr>
              <a:t> with balloon 2mm-4cm</a:t>
            </a:r>
          </a:p>
          <a:p>
            <a:pPr>
              <a:buFont typeface="Wingdings" pitchFamily="2" charset="2"/>
              <a:buChar char="ü"/>
            </a:pPr>
            <a:r>
              <a:rPr lang="en-US" sz="2800" b="1" dirty="0">
                <a:latin typeface="Comic Sans MS" pitchFamily="66" charset="0"/>
              </a:rPr>
              <a:t> dilatation with drug eluting balloon Medtronic   </a:t>
            </a:r>
          </a:p>
          <a:p>
            <a:r>
              <a:rPr lang="en-US" sz="2800" b="1" dirty="0">
                <a:latin typeface="Comic Sans MS" pitchFamily="66" charset="0"/>
              </a:rPr>
              <a:t>   </a:t>
            </a:r>
            <a:r>
              <a:rPr lang="en-US" sz="2800" b="1" dirty="0" err="1">
                <a:latin typeface="Comic Sans MS" pitchFamily="66" charset="0"/>
              </a:rPr>
              <a:t>Inpact</a:t>
            </a:r>
            <a:r>
              <a:rPr lang="en-US" sz="2800" b="1" dirty="0">
                <a:latin typeface="Comic Sans MS" pitchFamily="66" charset="0"/>
              </a:rPr>
              <a:t> Admiral</a:t>
            </a:r>
            <a:r>
              <a:rPr lang="en-US" sz="2800" b="1" baseline="30000" dirty="0">
                <a:latin typeface="Comic Sans MS" pitchFamily="66" charset="0"/>
                <a:ea typeface="Arial Unicode MS"/>
                <a:cs typeface="Arial Unicode MS"/>
              </a:rPr>
              <a:t>Ⓡ</a:t>
            </a:r>
            <a:r>
              <a:rPr lang="en-US" sz="2800" b="1" dirty="0">
                <a:latin typeface="Comic Sans MS" pitchFamily="66" charset="0"/>
              </a:rPr>
              <a:t> 4mm-8cm</a:t>
            </a:r>
          </a:p>
          <a:p>
            <a:pPr>
              <a:buFont typeface="Wingdings" pitchFamily="2" charset="2"/>
              <a:buChar char="ü"/>
            </a:pPr>
            <a:r>
              <a:rPr lang="en-US" sz="2800" b="1" dirty="0">
                <a:latin typeface="Comic Sans MS" pitchFamily="66" charset="0"/>
              </a:rPr>
              <a:t> compression</a:t>
            </a:r>
          </a:p>
          <a:p>
            <a:pPr algn="ctr"/>
            <a:endParaRPr lang="fr-BE" sz="4800" b="1" u="sng" dirty="0">
              <a:solidFill>
                <a:srgbClr val="FFFF00"/>
              </a:solidFill>
              <a:latin typeface="Comic Sans MS" pitchFamily="66" charset="0"/>
            </a:endParaRPr>
          </a:p>
        </p:txBody>
      </p:sp>
      <p:sp>
        <p:nvSpPr>
          <p:cNvPr id="6" name="Espace réservé du pied de page 5"/>
          <p:cNvSpPr>
            <a:spLocks noGrp="1"/>
          </p:cNvSpPr>
          <p:nvPr>
            <p:ph type="ftr" sz="quarter" idx="11"/>
          </p:nvPr>
        </p:nvSpPr>
        <p:spPr/>
        <p:txBody>
          <a:bodyPr/>
          <a:lstStyle/>
          <a:p>
            <a:pPr algn="ctr"/>
            <a:r>
              <a:rPr lang="en-US"/>
              <a:t>Vilvoorde, Belgium, March 17, 2016</a:t>
            </a:r>
            <a:endParaRPr lang="fr-BE" dirty="0"/>
          </a:p>
        </p:txBody>
      </p:sp>
      <p:pic>
        <p:nvPicPr>
          <p:cNvPr id="18435" name="Picture 3" descr="C:\Documents and Settings\Dr Kerzmann\My Documents\Mes images\Photos boulot\carot 012.jpg"/>
          <p:cNvPicPr>
            <a:picLocks noChangeAspect="1" noChangeArrowheads="1"/>
          </p:cNvPicPr>
          <p:nvPr/>
        </p:nvPicPr>
        <p:blipFill>
          <a:blip r:embed="rId3" cstate="print"/>
          <a:srcRect/>
          <a:stretch>
            <a:fillRect/>
          </a:stretch>
        </p:blipFill>
        <p:spPr bwMode="auto">
          <a:xfrm>
            <a:off x="323528" y="476672"/>
            <a:ext cx="3960440" cy="3528392"/>
          </a:xfrm>
          <a:prstGeom prst="rect">
            <a:avLst/>
          </a:prstGeom>
          <a:noFill/>
        </p:spPr>
      </p:pic>
      <p:pic>
        <p:nvPicPr>
          <p:cNvPr id="18437" name="Picture 5" descr="C:\Documents and Settings\Dr Kerzmann\My Documents\Mes images\Photos boulot\carot 016.jpg"/>
          <p:cNvPicPr>
            <a:picLocks noChangeAspect="1" noChangeArrowheads="1"/>
          </p:cNvPicPr>
          <p:nvPr/>
        </p:nvPicPr>
        <p:blipFill>
          <a:blip r:embed="rId4" cstate="print"/>
          <a:srcRect/>
          <a:stretch>
            <a:fillRect/>
          </a:stretch>
        </p:blipFill>
        <p:spPr bwMode="auto">
          <a:xfrm>
            <a:off x="4788024" y="476672"/>
            <a:ext cx="3672408" cy="3456384"/>
          </a:xfrm>
          <a:prstGeom prst="rect">
            <a:avLst/>
          </a:prstGeom>
          <a:noFill/>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re 6"/>
          <p:cNvSpPr>
            <a:spLocks noGrp="1"/>
          </p:cNvSpPr>
          <p:nvPr>
            <p:ph type="title"/>
          </p:nvPr>
        </p:nvSpPr>
        <p:spPr>
          <a:xfrm>
            <a:off x="530352" y="1316736"/>
            <a:ext cx="7772400" cy="1032144"/>
          </a:xfrm>
        </p:spPr>
        <p:txBody>
          <a:bodyPr/>
          <a:lstStyle/>
          <a:p>
            <a:pPr algn="ctr"/>
            <a:r>
              <a:rPr lang="fr-BE" sz="6000" u="sng" dirty="0">
                <a:solidFill>
                  <a:srgbClr val="FFFF00"/>
                </a:solidFill>
                <a:latin typeface="Comic Sans MS" pitchFamily="66" charset="0"/>
              </a:rPr>
              <a:t>Case report</a:t>
            </a:r>
            <a:br>
              <a:rPr lang="fr-BE" sz="6000" u="sng" dirty="0">
                <a:solidFill>
                  <a:srgbClr val="FFFF00"/>
                </a:solidFill>
                <a:latin typeface="Comic Sans MS" pitchFamily="66" charset="0"/>
              </a:rPr>
            </a:br>
            <a:endParaRPr lang="fr-BE" dirty="0"/>
          </a:p>
        </p:txBody>
      </p:sp>
      <p:sp>
        <p:nvSpPr>
          <p:cNvPr id="5" name="Sous-titre 4"/>
          <p:cNvSpPr>
            <a:spLocks noGrp="1"/>
          </p:cNvSpPr>
          <p:nvPr>
            <p:ph type="body" idx="1"/>
          </p:nvPr>
        </p:nvSpPr>
        <p:spPr>
          <a:xfrm>
            <a:off x="467544" y="1988840"/>
            <a:ext cx="7772400" cy="4104456"/>
          </a:xfrm>
        </p:spPr>
        <p:txBody>
          <a:bodyPr>
            <a:noAutofit/>
          </a:bodyPr>
          <a:lstStyle/>
          <a:p>
            <a:r>
              <a:rPr lang="fr-BE" sz="3600" b="1" i="1" u="sng" dirty="0" err="1">
                <a:latin typeface="Comic Sans MS" pitchFamily="66" charset="0"/>
              </a:rPr>
              <a:t>Follow</a:t>
            </a:r>
            <a:r>
              <a:rPr lang="fr-BE" sz="3600" b="1" i="1" u="sng" dirty="0">
                <a:latin typeface="Comic Sans MS" pitchFamily="66" charset="0"/>
              </a:rPr>
              <a:t>-up</a:t>
            </a:r>
            <a:r>
              <a:rPr lang="fr-BE" sz="2800" dirty="0">
                <a:solidFill>
                  <a:srgbClr val="FFFF00"/>
                </a:solidFill>
                <a:latin typeface="Comic Sans MS" pitchFamily="66" charset="0"/>
              </a:rPr>
              <a:t> </a:t>
            </a:r>
          </a:p>
          <a:p>
            <a:endParaRPr lang="fr-BE" sz="2800" dirty="0">
              <a:solidFill>
                <a:srgbClr val="FFFF00"/>
              </a:solidFill>
              <a:latin typeface="Comic Sans MS" pitchFamily="66" charset="0"/>
            </a:endParaRPr>
          </a:p>
          <a:p>
            <a:pPr>
              <a:buFont typeface="Wingdings" pitchFamily="2" charset="2"/>
              <a:buChar char="ü"/>
            </a:pPr>
            <a:r>
              <a:rPr lang="en-US" sz="2800" b="1" dirty="0">
                <a:latin typeface="Comic Sans MS" pitchFamily="66" charset="0"/>
              </a:rPr>
              <a:t> category 0 Rutherford PAD after 5 m    </a:t>
            </a:r>
          </a:p>
          <a:p>
            <a:endParaRPr lang="en-US" sz="2800" b="1" dirty="0">
              <a:latin typeface="Comic Sans MS" pitchFamily="66" charset="0"/>
            </a:endParaRPr>
          </a:p>
          <a:p>
            <a:pPr>
              <a:buFont typeface="Wingdings" pitchFamily="2" charset="2"/>
              <a:buChar char="ü"/>
            </a:pPr>
            <a:r>
              <a:rPr lang="fr-BE" sz="2800" b="1" dirty="0">
                <a:latin typeface="Comic Sans MS" pitchFamily="66" charset="0"/>
              </a:rPr>
              <a:t> ABI = 0,94</a:t>
            </a:r>
          </a:p>
          <a:p>
            <a:endParaRPr lang="fr-BE" sz="2800" b="1" dirty="0">
              <a:latin typeface="Comic Sans MS" pitchFamily="66" charset="0"/>
            </a:endParaRPr>
          </a:p>
          <a:p>
            <a:pPr>
              <a:buFont typeface="Wingdings" pitchFamily="2" charset="2"/>
              <a:buChar char="ü"/>
            </a:pPr>
            <a:r>
              <a:rPr lang="fr-BE" sz="2800" b="1" dirty="0">
                <a:latin typeface="Comic Sans MS" pitchFamily="66" charset="0"/>
              </a:rPr>
              <a:t> </a:t>
            </a:r>
            <a:r>
              <a:rPr lang="fr-BE" sz="2800" b="1" dirty="0" err="1">
                <a:latin typeface="Comic Sans MS" pitchFamily="66" charset="0"/>
              </a:rPr>
              <a:t>biphasic</a:t>
            </a:r>
            <a:r>
              <a:rPr lang="fr-BE" sz="2800" b="1" dirty="0">
                <a:latin typeface="Comic Sans MS" pitchFamily="66" charset="0"/>
              </a:rPr>
              <a:t> </a:t>
            </a:r>
            <a:r>
              <a:rPr lang="fr-BE" sz="2800" b="1" dirty="0" err="1">
                <a:latin typeface="Comic Sans MS" pitchFamily="66" charset="0"/>
              </a:rPr>
              <a:t>spectrum</a:t>
            </a:r>
            <a:r>
              <a:rPr lang="fr-BE" sz="2800" b="1" dirty="0">
                <a:latin typeface="Comic Sans MS" pitchFamily="66" charset="0"/>
              </a:rPr>
              <a:t> </a:t>
            </a:r>
            <a:r>
              <a:rPr lang="fr-BE" sz="2800" b="1" dirty="0" err="1">
                <a:latin typeface="Comic Sans MS" pitchFamily="66" charset="0"/>
              </a:rPr>
              <a:t>at</a:t>
            </a:r>
            <a:r>
              <a:rPr lang="fr-BE" sz="2800" b="1" dirty="0">
                <a:latin typeface="Comic Sans MS" pitchFamily="66" charset="0"/>
              </a:rPr>
              <a:t> Doppler </a:t>
            </a:r>
            <a:r>
              <a:rPr lang="fr-BE" sz="2800" b="1" dirty="0" err="1">
                <a:latin typeface="Comic Sans MS" pitchFamily="66" charset="0"/>
              </a:rPr>
              <a:t>ultrasound</a:t>
            </a:r>
            <a:endParaRPr lang="fr-BE" sz="2800" b="1" dirty="0">
              <a:latin typeface="Comic Sans MS" pitchFamily="66" charset="0"/>
            </a:endParaRPr>
          </a:p>
          <a:p>
            <a:pPr>
              <a:buFont typeface="Wingdings" pitchFamily="2" charset="2"/>
              <a:buChar char="ü"/>
            </a:pPr>
            <a:endParaRPr lang="fr-BE" sz="2800" b="1" u="sng" dirty="0">
              <a:solidFill>
                <a:srgbClr val="FFFF00"/>
              </a:solidFill>
              <a:latin typeface="Comic Sans MS" pitchFamily="66" charset="0"/>
            </a:endParaRPr>
          </a:p>
        </p:txBody>
      </p:sp>
      <p:sp>
        <p:nvSpPr>
          <p:cNvPr id="6" name="Espace réservé du pied de page 5"/>
          <p:cNvSpPr>
            <a:spLocks noGrp="1"/>
          </p:cNvSpPr>
          <p:nvPr>
            <p:ph type="ftr" sz="quarter" idx="11"/>
          </p:nvPr>
        </p:nvSpPr>
        <p:spPr/>
        <p:txBody>
          <a:bodyPr/>
          <a:lstStyle/>
          <a:p>
            <a:pPr algn="ctr"/>
            <a:r>
              <a:rPr lang="en-US"/>
              <a:t>Vilvoorde, Belgium, March 17, 2016</a:t>
            </a:r>
            <a:endParaRPr lang="fr-BE"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ébit">
  <a:themeElements>
    <a:clrScheme name="Débit">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Débit">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Débit">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174</TotalTime>
  <Words>479</Words>
  <Application>Microsoft Office PowerPoint</Application>
  <PresentationFormat>Affichage à l'écran (4:3)</PresentationFormat>
  <Paragraphs>81</Paragraphs>
  <Slides>10</Slides>
  <Notes>10</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10</vt:i4>
      </vt:variant>
    </vt:vector>
  </HeadingPairs>
  <TitlesOfParts>
    <vt:vector size="16" baseType="lpstr">
      <vt:lpstr>Calibri</vt:lpstr>
      <vt:lpstr>Comic Sans MS</vt:lpstr>
      <vt:lpstr>Constantia</vt:lpstr>
      <vt:lpstr>Wingdings</vt:lpstr>
      <vt:lpstr>Wingdings 2</vt:lpstr>
      <vt:lpstr>Débit</vt:lpstr>
      <vt:lpstr>Percutaneous angioplasty with drug eluting balloon for infra-inguinal venous bypass stenosis: case report </vt:lpstr>
      <vt:lpstr>Introduction (1) </vt:lpstr>
      <vt:lpstr>Introduction (2) </vt:lpstr>
      <vt:lpstr>Case report </vt:lpstr>
      <vt:lpstr>Case report </vt:lpstr>
      <vt:lpstr>Case report </vt:lpstr>
      <vt:lpstr>Case report </vt:lpstr>
      <vt:lpstr> </vt:lpstr>
      <vt:lpstr>Case report </vt:lpstr>
      <vt:lpstr>Conclusions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IN.PACTTM DCB Living Tomorrow Dr Arnaud Kerz</dc:title>
  <dc:creator>Dr Kerzmann</dc:creator>
  <cp:lastModifiedBy>Arnaud Kerzmann</cp:lastModifiedBy>
  <cp:revision>37</cp:revision>
  <dcterms:created xsi:type="dcterms:W3CDTF">2016-03-14T21:17:39Z</dcterms:created>
  <dcterms:modified xsi:type="dcterms:W3CDTF">2020-04-28T10:06:19Z</dcterms:modified>
</cp:coreProperties>
</file>