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9" r:id="rId2"/>
    <p:sldId id="287" r:id="rId3"/>
    <p:sldId id="286" r:id="rId4"/>
    <p:sldId id="261" r:id="rId5"/>
    <p:sldId id="296" r:id="rId6"/>
    <p:sldId id="276" r:id="rId7"/>
    <p:sldId id="277" r:id="rId8"/>
    <p:sldId id="306" r:id="rId9"/>
    <p:sldId id="288" r:id="rId10"/>
    <p:sldId id="298" r:id="rId11"/>
    <p:sldId id="304" r:id="rId12"/>
    <p:sldId id="310" r:id="rId13"/>
    <p:sldId id="309" r:id="rId14"/>
    <p:sldId id="305" r:id="rId15"/>
    <p:sldId id="307" r:id="rId16"/>
    <p:sldId id="290" r:id="rId17"/>
    <p:sldId id="302" r:id="rId18"/>
    <p:sldId id="299" r:id="rId19"/>
    <p:sldId id="300" r:id="rId20"/>
    <p:sldId id="308" r:id="rId21"/>
    <p:sldId id="303" r:id="rId22"/>
    <p:sldId id="297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5"/>
    <p:restoredTop sz="94637"/>
  </p:normalViewPr>
  <p:slideViewPr>
    <p:cSldViewPr snapToGrid="0" snapToObjects="1">
      <p:cViewPr varScale="1">
        <p:scale>
          <a:sx n="156" d="100"/>
          <a:sy n="156" d="100"/>
        </p:scale>
        <p:origin x="544" y="-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naud Kerzmann" userId="905c2296cb856666" providerId="LiveId" clId="{C57E0F1C-A98D-4516-8EE3-135FC0DBC6F9}"/>
    <pc:docChg chg="undo custSel addSld delSld modSld sldOrd">
      <pc:chgData name="Arnaud Kerzmann" userId="905c2296cb856666" providerId="LiveId" clId="{C57E0F1C-A98D-4516-8EE3-135FC0DBC6F9}" dt="2022-06-21T03:58:17.200" v="6990" actId="20577"/>
      <pc:docMkLst>
        <pc:docMk/>
      </pc:docMkLst>
      <pc:sldChg chg="modSp mod">
        <pc:chgData name="Arnaud Kerzmann" userId="905c2296cb856666" providerId="LiveId" clId="{C57E0F1C-A98D-4516-8EE3-135FC0DBC6F9}" dt="2022-06-20T02:44:17.031" v="4263" actId="20577"/>
        <pc:sldMkLst>
          <pc:docMk/>
          <pc:sldMk cId="1259025274" sldId="261"/>
        </pc:sldMkLst>
        <pc:spChg chg="mod">
          <ac:chgData name="Arnaud Kerzmann" userId="905c2296cb856666" providerId="LiveId" clId="{C57E0F1C-A98D-4516-8EE3-135FC0DBC6F9}" dt="2022-06-20T02:44:17.031" v="4263" actId="20577"/>
          <ac:spMkLst>
            <pc:docMk/>
            <pc:sldMk cId="1259025274" sldId="261"/>
            <ac:spMk id="7" creationId="{82A2C9F2-E163-97CB-77C5-C6F5FAA78B82}"/>
          </ac:spMkLst>
        </pc:spChg>
      </pc:sldChg>
      <pc:sldChg chg="addSp delSp modSp mod">
        <pc:chgData name="Arnaud Kerzmann" userId="905c2296cb856666" providerId="LiveId" clId="{C57E0F1C-A98D-4516-8EE3-135FC0DBC6F9}" dt="2022-06-19T23:40:32.463" v="1257" actId="20577"/>
        <pc:sldMkLst>
          <pc:docMk/>
          <pc:sldMk cId="4267672625" sldId="276"/>
        </pc:sldMkLst>
        <pc:spChg chg="mod">
          <ac:chgData name="Arnaud Kerzmann" userId="905c2296cb856666" providerId="LiveId" clId="{C57E0F1C-A98D-4516-8EE3-135FC0DBC6F9}" dt="2022-06-19T23:40:32.463" v="1257" actId="20577"/>
          <ac:spMkLst>
            <pc:docMk/>
            <pc:sldMk cId="4267672625" sldId="276"/>
            <ac:spMk id="5" creationId="{00000000-0000-0000-0000-000000000000}"/>
          </ac:spMkLst>
        </pc:spChg>
        <pc:spChg chg="mod">
          <ac:chgData name="Arnaud Kerzmann" userId="905c2296cb856666" providerId="LiveId" clId="{C57E0F1C-A98D-4516-8EE3-135FC0DBC6F9}" dt="2022-06-19T23:34:13.297" v="1012" actId="5793"/>
          <ac:spMkLst>
            <pc:docMk/>
            <pc:sldMk cId="4267672625" sldId="276"/>
            <ac:spMk id="7" creationId="{82A2C9F2-E163-97CB-77C5-C6F5FAA78B82}"/>
          </ac:spMkLst>
        </pc:spChg>
        <pc:spChg chg="add del mod">
          <ac:chgData name="Arnaud Kerzmann" userId="905c2296cb856666" providerId="LiveId" clId="{C57E0F1C-A98D-4516-8EE3-135FC0DBC6F9}" dt="2022-06-19T23:01:21.521" v="884" actId="21"/>
          <ac:spMkLst>
            <pc:docMk/>
            <pc:sldMk cId="4267672625" sldId="276"/>
            <ac:spMk id="8" creationId="{3E79D922-FCAE-B25A-FA41-2059D924359B}"/>
          </ac:spMkLst>
        </pc:spChg>
        <pc:spChg chg="add mod">
          <ac:chgData name="Arnaud Kerzmann" userId="905c2296cb856666" providerId="LiveId" clId="{C57E0F1C-A98D-4516-8EE3-135FC0DBC6F9}" dt="2022-06-19T23:34:32.865" v="1014" actId="1076"/>
          <ac:spMkLst>
            <pc:docMk/>
            <pc:sldMk cId="4267672625" sldId="276"/>
            <ac:spMk id="14" creationId="{E8C90ADB-7784-A19E-549C-43B02FBE5A46}"/>
          </ac:spMkLst>
        </pc:spChg>
        <pc:picChg chg="del">
          <ac:chgData name="Arnaud Kerzmann" userId="905c2296cb856666" providerId="LiveId" clId="{C57E0F1C-A98D-4516-8EE3-135FC0DBC6F9}" dt="2022-06-19T22:58:03.151" v="859" actId="21"/>
          <ac:picMkLst>
            <pc:docMk/>
            <pc:sldMk cId="4267672625" sldId="276"/>
            <ac:picMk id="3" creationId="{00000000-0000-0000-0000-000000000000}"/>
          </ac:picMkLst>
        </pc:picChg>
        <pc:picChg chg="add del mod">
          <ac:chgData name="Arnaud Kerzmann" userId="905c2296cb856666" providerId="LiveId" clId="{C57E0F1C-A98D-4516-8EE3-135FC0DBC6F9}" dt="2022-06-19T23:06:47.778" v="914" actId="478"/>
          <ac:picMkLst>
            <pc:docMk/>
            <pc:sldMk cId="4267672625" sldId="276"/>
            <ac:picMk id="10" creationId="{3C3CE32B-4421-AF8A-1F9D-863AB64F55E4}"/>
          </ac:picMkLst>
        </pc:picChg>
        <pc:picChg chg="add mod">
          <ac:chgData name="Arnaud Kerzmann" userId="905c2296cb856666" providerId="LiveId" clId="{C57E0F1C-A98D-4516-8EE3-135FC0DBC6F9}" dt="2022-06-19T23:04:40.272" v="895" actId="1076"/>
          <ac:picMkLst>
            <pc:docMk/>
            <pc:sldMk cId="4267672625" sldId="276"/>
            <ac:picMk id="11" creationId="{568C7FB8-4F89-2FFF-E284-62ED1415C9DE}"/>
          </ac:picMkLst>
        </pc:picChg>
        <pc:picChg chg="add del mod">
          <ac:chgData name="Arnaud Kerzmann" userId="905c2296cb856666" providerId="LiveId" clId="{C57E0F1C-A98D-4516-8EE3-135FC0DBC6F9}" dt="2022-06-19T23:06:50.349" v="915" actId="478"/>
          <ac:picMkLst>
            <pc:docMk/>
            <pc:sldMk cId="4267672625" sldId="276"/>
            <ac:picMk id="12" creationId="{59F1253B-312D-2AB7-43C9-D679032F12DB}"/>
          </ac:picMkLst>
        </pc:picChg>
        <pc:picChg chg="add mod">
          <ac:chgData name="Arnaud Kerzmann" userId="905c2296cb856666" providerId="LiveId" clId="{C57E0F1C-A98D-4516-8EE3-135FC0DBC6F9}" dt="2022-06-19T23:34:24.578" v="1013" actId="1076"/>
          <ac:picMkLst>
            <pc:docMk/>
            <pc:sldMk cId="4267672625" sldId="276"/>
            <ac:picMk id="16" creationId="{37B03C87-2B1F-4121-28D9-4EB2946BE74E}"/>
          </ac:picMkLst>
        </pc:picChg>
      </pc:sldChg>
      <pc:sldChg chg="addSp delSp modSp mod">
        <pc:chgData name="Arnaud Kerzmann" userId="905c2296cb856666" providerId="LiveId" clId="{C57E0F1C-A98D-4516-8EE3-135FC0DBC6F9}" dt="2022-06-19T23:56:23.863" v="1745" actId="20577"/>
        <pc:sldMkLst>
          <pc:docMk/>
          <pc:sldMk cId="3622301288" sldId="277"/>
        </pc:sldMkLst>
        <pc:spChg chg="mod">
          <ac:chgData name="Arnaud Kerzmann" userId="905c2296cb856666" providerId="LiveId" clId="{C57E0F1C-A98D-4516-8EE3-135FC0DBC6F9}" dt="2022-06-19T23:46:06.939" v="1299" actId="20577"/>
          <ac:spMkLst>
            <pc:docMk/>
            <pc:sldMk cId="3622301288" sldId="277"/>
            <ac:spMk id="5" creationId="{00000000-0000-0000-0000-000000000000}"/>
          </ac:spMkLst>
        </pc:spChg>
        <pc:spChg chg="mod">
          <ac:chgData name="Arnaud Kerzmann" userId="905c2296cb856666" providerId="LiveId" clId="{C57E0F1C-A98D-4516-8EE3-135FC0DBC6F9}" dt="2022-06-19T23:56:23.863" v="1745" actId="20577"/>
          <ac:spMkLst>
            <pc:docMk/>
            <pc:sldMk cId="3622301288" sldId="277"/>
            <ac:spMk id="7" creationId="{82A2C9F2-E163-97CB-77C5-C6F5FAA78B82}"/>
          </ac:spMkLst>
        </pc:spChg>
        <pc:picChg chg="add del">
          <ac:chgData name="Arnaud Kerzmann" userId="905c2296cb856666" providerId="LiveId" clId="{C57E0F1C-A98D-4516-8EE3-135FC0DBC6F9}" dt="2022-06-19T23:50:57.681" v="1464" actId="478"/>
          <ac:picMkLst>
            <pc:docMk/>
            <pc:sldMk cId="3622301288" sldId="277"/>
            <ac:picMk id="4" creationId="{64E56AC2-B614-8C59-C782-85CDF2ACF941}"/>
          </ac:picMkLst>
        </pc:picChg>
      </pc:sldChg>
      <pc:sldChg chg="del">
        <pc:chgData name="Arnaud Kerzmann" userId="905c2296cb856666" providerId="LiveId" clId="{C57E0F1C-A98D-4516-8EE3-135FC0DBC6F9}" dt="2022-06-20T00:12:30.401" v="1985" actId="47"/>
        <pc:sldMkLst>
          <pc:docMk/>
          <pc:sldMk cId="4246963779" sldId="279"/>
        </pc:sldMkLst>
      </pc:sldChg>
      <pc:sldChg chg="delSp modSp del mod">
        <pc:chgData name="Arnaud Kerzmann" userId="905c2296cb856666" providerId="LiveId" clId="{C57E0F1C-A98D-4516-8EE3-135FC0DBC6F9}" dt="2022-06-20T00:13:04.938" v="2009" actId="47"/>
        <pc:sldMkLst>
          <pc:docMk/>
          <pc:sldMk cId="790555234" sldId="285"/>
        </pc:sldMkLst>
        <pc:spChg chg="del mod">
          <ac:chgData name="Arnaud Kerzmann" userId="905c2296cb856666" providerId="LiveId" clId="{C57E0F1C-A98D-4516-8EE3-135FC0DBC6F9}" dt="2022-06-19T21:10:30.513" v="737"/>
          <ac:spMkLst>
            <pc:docMk/>
            <pc:sldMk cId="790555234" sldId="285"/>
            <ac:spMk id="7" creationId="{82A2C9F2-E163-97CB-77C5-C6F5FAA78B82}"/>
          </ac:spMkLst>
        </pc:spChg>
      </pc:sldChg>
      <pc:sldChg chg="modSp mod">
        <pc:chgData name="Arnaud Kerzmann" userId="905c2296cb856666" providerId="LiveId" clId="{C57E0F1C-A98D-4516-8EE3-135FC0DBC6F9}" dt="2022-06-19T22:59:21.188" v="867" actId="14100"/>
        <pc:sldMkLst>
          <pc:docMk/>
          <pc:sldMk cId="2567755283" sldId="287"/>
        </pc:sldMkLst>
        <pc:spChg chg="mod">
          <ac:chgData name="Arnaud Kerzmann" userId="905c2296cb856666" providerId="LiveId" clId="{C57E0F1C-A98D-4516-8EE3-135FC0DBC6F9}" dt="2022-06-19T22:59:21.188" v="867" actId="14100"/>
          <ac:spMkLst>
            <pc:docMk/>
            <pc:sldMk cId="2567755283" sldId="287"/>
            <ac:spMk id="7" creationId="{82A2C9F2-E163-97CB-77C5-C6F5FAA78B82}"/>
          </ac:spMkLst>
        </pc:spChg>
      </pc:sldChg>
      <pc:sldChg chg="addSp modSp mod">
        <pc:chgData name="Arnaud Kerzmann" userId="905c2296cb856666" providerId="LiveId" clId="{C57E0F1C-A98D-4516-8EE3-135FC0DBC6F9}" dt="2022-06-20T00:17:34.944" v="2015" actId="20577"/>
        <pc:sldMkLst>
          <pc:docMk/>
          <pc:sldMk cId="3549989297" sldId="288"/>
        </pc:sldMkLst>
        <pc:spChg chg="mod">
          <ac:chgData name="Arnaud Kerzmann" userId="905c2296cb856666" providerId="LiveId" clId="{C57E0F1C-A98D-4516-8EE3-135FC0DBC6F9}" dt="2022-06-19T23:52:47.465" v="1536" actId="20577"/>
          <ac:spMkLst>
            <pc:docMk/>
            <pc:sldMk cId="3549989297" sldId="288"/>
            <ac:spMk id="5" creationId="{00000000-0000-0000-0000-000000000000}"/>
          </ac:spMkLst>
        </pc:spChg>
        <pc:spChg chg="mod">
          <ac:chgData name="Arnaud Kerzmann" userId="905c2296cb856666" providerId="LiveId" clId="{C57E0F1C-A98D-4516-8EE3-135FC0DBC6F9}" dt="2022-06-20T00:17:34.944" v="2015" actId="20577"/>
          <ac:spMkLst>
            <pc:docMk/>
            <pc:sldMk cId="3549989297" sldId="288"/>
            <ac:spMk id="7" creationId="{82A2C9F2-E163-97CB-77C5-C6F5FAA78B82}"/>
          </ac:spMkLst>
        </pc:spChg>
        <pc:picChg chg="add mod">
          <ac:chgData name="Arnaud Kerzmann" userId="905c2296cb856666" providerId="LiveId" clId="{C57E0F1C-A98D-4516-8EE3-135FC0DBC6F9}" dt="2022-06-20T00:09:21.311" v="1948" actId="14100"/>
          <ac:picMkLst>
            <pc:docMk/>
            <pc:sldMk cId="3549989297" sldId="288"/>
            <ac:picMk id="4" creationId="{EFD7EE95-6BCD-5647-6257-CC19264D693C}"/>
          </ac:picMkLst>
        </pc:picChg>
        <pc:picChg chg="add mod">
          <ac:chgData name="Arnaud Kerzmann" userId="905c2296cb856666" providerId="LiveId" clId="{C57E0F1C-A98D-4516-8EE3-135FC0DBC6F9}" dt="2022-06-20T00:09:15.707" v="1947" actId="14100"/>
          <ac:picMkLst>
            <pc:docMk/>
            <pc:sldMk cId="3549989297" sldId="288"/>
            <ac:picMk id="8" creationId="{0229B2AE-F85A-7C1B-48F2-02B969C79BC4}"/>
          </ac:picMkLst>
        </pc:picChg>
        <pc:picChg chg="add mod">
          <ac:chgData name="Arnaud Kerzmann" userId="905c2296cb856666" providerId="LiveId" clId="{C57E0F1C-A98D-4516-8EE3-135FC0DBC6F9}" dt="2022-06-20T00:09:57.223" v="1954" actId="1076"/>
          <ac:picMkLst>
            <pc:docMk/>
            <pc:sldMk cId="3549989297" sldId="288"/>
            <ac:picMk id="9" creationId="{1DCFBFA7-9BD8-8C64-0975-3882F7518EDA}"/>
          </ac:picMkLst>
        </pc:picChg>
      </pc:sldChg>
      <pc:sldChg chg="del">
        <pc:chgData name="Arnaud Kerzmann" userId="905c2296cb856666" providerId="LiveId" clId="{C57E0F1C-A98D-4516-8EE3-135FC0DBC6F9}" dt="2022-06-20T00:12:32.827" v="1987" actId="47"/>
        <pc:sldMkLst>
          <pc:docMk/>
          <pc:sldMk cId="1174903350" sldId="289"/>
        </pc:sldMkLst>
      </pc:sldChg>
      <pc:sldChg chg="addSp modSp mod">
        <pc:chgData name="Arnaud Kerzmann" userId="905c2296cb856666" providerId="LiveId" clId="{C57E0F1C-A98D-4516-8EE3-135FC0DBC6F9}" dt="2022-06-21T01:41:17.751" v="4477" actId="20577"/>
        <pc:sldMkLst>
          <pc:docMk/>
          <pc:sldMk cId="2860203954" sldId="290"/>
        </pc:sldMkLst>
        <pc:spChg chg="mod">
          <ac:chgData name="Arnaud Kerzmann" userId="905c2296cb856666" providerId="LiveId" clId="{C57E0F1C-A98D-4516-8EE3-135FC0DBC6F9}" dt="2022-06-20T00:11:11.517" v="1968" actId="20577"/>
          <ac:spMkLst>
            <pc:docMk/>
            <pc:sldMk cId="2860203954" sldId="290"/>
            <ac:spMk id="5" creationId="{00000000-0000-0000-0000-000000000000}"/>
          </ac:spMkLst>
        </pc:spChg>
        <pc:spChg chg="mod">
          <ac:chgData name="Arnaud Kerzmann" userId="905c2296cb856666" providerId="LiveId" clId="{C57E0F1C-A98D-4516-8EE3-135FC0DBC6F9}" dt="2022-06-20T00:35:46.049" v="2036" actId="20577"/>
          <ac:spMkLst>
            <pc:docMk/>
            <pc:sldMk cId="2860203954" sldId="290"/>
            <ac:spMk id="7" creationId="{82A2C9F2-E163-97CB-77C5-C6F5FAA78B82}"/>
          </ac:spMkLst>
        </pc:spChg>
        <pc:spChg chg="add mod">
          <ac:chgData name="Arnaud Kerzmann" userId="905c2296cb856666" providerId="LiveId" clId="{C57E0F1C-A98D-4516-8EE3-135FC0DBC6F9}" dt="2022-06-21T01:41:17.751" v="4477" actId="20577"/>
          <ac:spMkLst>
            <pc:docMk/>
            <pc:sldMk cId="2860203954" sldId="290"/>
            <ac:spMk id="11" creationId="{B7CD3A70-A566-A18C-69DB-DA23D5B8421B}"/>
          </ac:spMkLst>
        </pc:spChg>
      </pc:sldChg>
      <pc:sldChg chg="del">
        <pc:chgData name="Arnaud Kerzmann" userId="905c2296cb856666" providerId="LiveId" clId="{C57E0F1C-A98D-4516-8EE3-135FC0DBC6F9}" dt="2022-06-20T00:12:31.869" v="1986" actId="47"/>
        <pc:sldMkLst>
          <pc:docMk/>
          <pc:sldMk cId="2224593897" sldId="291"/>
        </pc:sldMkLst>
      </pc:sldChg>
      <pc:sldChg chg="del">
        <pc:chgData name="Arnaud Kerzmann" userId="905c2296cb856666" providerId="LiveId" clId="{C57E0F1C-A98D-4516-8EE3-135FC0DBC6F9}" dt="2022-06-20T00:12:33.598" v="1988" actId="47"/>
        <pc:sldMkLst>
          <pc:docMk/>
          <pc:sldMk cId="3195432618" sldId="293"/>
        </pc:sldMkLst>
      </pc:sldChg>
      <pc:sldChg chg="del">
        <pc:chgData name="Arnaud Kerzmann" userId="905c2296cb856666" providerId="LiveId" clId="{C57E0F1C-A98D-4516-8EE3-135FC0DBC6F9}" dt="2022-06-20T00:12:34.781" v="1989" actId="47"/>
        <pc:sldMkLst>
          <pc:docMk/>
          <pc:sldMk cId="1903974744" sldId="294"/>
        </pc:sldMkLst>
      </pc:sldChg>
      <pc:sldChg chg="del">
        <pc:chgData name="Arnaud Kerzmann" userId="905c2296cb856666" providerId="LiveId" clId="{C57E0F1C-A98D-4516-8EE3-135FC0DBC6F9}" dt="2022-06-20T00:12:35.637" v="1990" actId="47"/>
        <pc:sldMkLst>
          <pc:docMk/>
          <pc:sldMk cId="3118774204" sldId="295"/>
        </pc:sldMkLst>
      </pc:sldChg>
      <pc:sldChg chg="addSp delSp modSp add mod">
        <pc:chgData name="Arnaud Kerzmann" userId="905c2296cb856666" providerId="LiveId" clId="{C57E0F1C-A98D-4516-8EE3-135FC0DBC6F9}" dt="2022-06-20T02:44:28.137" v="4264" actId="20577"/>
        <pc:sldMkLst>
          <pc:docMk/>
          <pc:sldMk cId="227045907" sldId="296"/>
        </pc:sldMkLst>
        <pc:spChg chg="mod">
          <ac:chgData name="Arnaud Kerzmann" userId="905c2296cb856666" providerId="LiveId" clId="{C57E0F1C-A98D-4516-8EE3-135FC0DBC6F9}" dt="2022-06-19T23:40:22.829" v="1239" actId="20577"/>
          <ac:spMkLst>
            <pc:docMk/>
            <pc:sldMk cId="227045907" sldId="296"/>
            <ac:spMk id="5" creationId="{00000000-0000-0000-0000-000000000000}"/>
          </ac:spMkLst>
        </pc:spChg>
        <pc:spChg chg="del mod">
          <ac:chgData name="Arnaud Kerzmann" userId="905c2296cb856666" providerId="LiveId" clId="{C57E0F1C-A98D-4516-8EE3-135FC0DBC6F9}" dt="2022-06-19T23:05:30.249" v="900"/>
          <ac:spMkLst>
            <pc:docMk/>
            <pc:sldMk cId="227045907" sldId="296"/>
            <ac:spMk id="7" creationId="{82A2C9F2-E163-97CB-77C5-C6F5FAA78B82}"/>
          </ac:spMkLst>
        </pc:spChg>
        <pc:spChg chg="add mod">
          <ac:chgData name="Arnaud Kerzmann" userId="905c2296cb856666" providerId="LiveId" clId="{C57E0F1C-A98D-4516-8EE3-135FC0DBC6F9}" dt="2022-06-20T02:44:28.137" v="4264" actId="20577"/>
          <ac:spMkLst>
            <pc:docMk/>
            <pc:sldMk cId="227045907" sldId="296"/>
            <ac:spMk id="8" creationId="{EB03FC6B-8B84-7201-0DB8-A953671EEDA0}"/>
          </ac:spMkLst>
        </pc:spChg>
        <pc:picChg chg="add mod">
          <ac:chgData name="Arnaud Kerzmann" userId="905c2296cb856666" providerId="LiveId" clId="{C57E0F1C-A98D-4516-8EE3-135FC0DBC6F9}" dt="2022-06-19T23:06:22.986" v="911" actId="1076"/>
          <ac:picMkLst>
            <pc:docMk/>
            <pc:sldMk cId="227045907" sldId="296"/>
            <ac:picMk id="9" creationId="{10F89795-12AF-3385-4AD3-7045AEC0D471}"/>
          </ac:picMkLst>
        </pc:picChg>
        <pc:picChg chg="add mod">
          <ac:chgData name="Arnaud Kerzmann" userId="905c2296cb856666" providerId="LiveId" clId="{C57E0F1C-A98D-4516-8EE3-135FC0DBC6F9}" dt="2022-06-19T23:06:43.475" v="913" actId="1076"/>
          <ac:picMkLst>
            <pc:docMk/>
            <pc:sldMk cId="227045907" sldId="296"/>
            <ac:picMk id="10" creationId="{B3BBC512-3127-66BF-8009-7D912D8625CA}"/>
          </ac:picMkLst>
        </pc:picChg>
      </pc:sldChg>
      <pc:sldChg chg="modSp add mod">
        <pc:chgData name="Arnaud Kerzmann" userId="905c2296cb856666" providerId="LiveId" clId="{C57E0F1C-A98D-4516-8EE3-135FC0DBC6F9}" dt="2022-06-21T01:23:15.825" v="4354" actId="113"/>
        <pc:sldMkLst>
          <pc:docMk/>
          <pc:sldMk cId="3108454931" sldId="297"/>
        </pc:sldMkLst>
        <pc:spChg chg="mod">
          <ac:chgData name="Arnaud Kerzmann" userId="905c2296cb856666" providerId="LiveId" clId="{C57E0F1C-A98D-4516-8EE3-135FC0DBC6F9}" dt="2022-06-20T00:12:59.307" v="2008" actId="20577"/>
          <ac:spMkLst>
            <pc:docMk/>
            <pc:sldMk cId="3108454931" sldId="297"/>
            <ac:spMk id="5" creationId="{00000000-0000-0000-0000-000000000000}"/>
          </ac:spMkLst>
        </pc:spChg>
        <pc:spChg chg="mod">
          <ac:chgData name="Arnaud Kerzmann" userId="905c2296cb856666" providerId="LiveId" clId="{C57E0F1C-A98D-4516-8EE3-135FC0DBC6F9}" dt="2022-06-21T01:23:15.825" v="4354" actId="113"/>
          <ac:spMkLst>
            <pc:docMk/>
            <pc:sldMk cId="3108454931" sldId="297"/>
            <ac:spMk id="7" creationId="{82A2C9F2-E163-97CB-77C5-C6F5FAA78B82}"/>
          </ac:spMkLst>
        </pc:spChg>
      </pc:sldChg>
      <pc:sldChg chg="delSp modSp add del mod">
        <pc:chgData name="Arnaud Kerzmann" userId="905c2296cb856666" providerId="LiveId" clId="{C57E0F1C-A98D-4516-8EE3-135FC0DBC6F9}" dt="2022-06-20T00:12:28.189" v="1983" actId="47"/>
        <pc:sldMkLst>
          <pc:docMk/>
          <pc:sldMk cId="4113659327" sldId="297"/>
        </pc:sldMkLst>
        <pc:spChg chg="del mod">
          <ac:chgData name="Arnaud Kerzmann" userId="905c2296cb856666" providerId="LiveId" clId="{C57E0F1C-A98D-4516-8EE3-135FC0DBC6F9}" dt="2022-06-20T00:11:40.146" v="1974"/>
          <ac:spMkLst>
            <pc:docMk/>
            <pc:sldMk cId="4113659327" sldId="297"/>
            <ac:spMk id="7" creationId="{82A2C9F2-E163-97CB-77C5-C6F5FAA78B82}"/>
          </ac:spMkLst>
        </pc:spChg>
      </pc:sldChg>
      <pc:sldChg chg="addSp modSp add mod ord">
        <pc:chgData name="Arnaud Kerzmann" userId="905c2296cb856666" providerId="LiveId" clId="{C57E0F1C-A98D-4516-8EE3-135FC0DBC6F9}" dt="2022-06-20T02:14:07.811" v="3721" actId="20577"/>
        <pc:sldMkLst>
          <pc:docMk/>
          <pc:sldMk cId="713278015" sldId="298"/>
        </pc:sldMkLst>
        <pc:spChg chg="mod">
          <ac:chgData name="Arnaud Kerzmann" userId="905c2296cb856666" providerId="LiveId" clId="{C57E0F1C-A98D-4516-8EE3-135FC0DBC6F9}" dt="2022-06-20T02:14:07.811" v="3721" actId="20577"/>
          <ac:spMkLst>
            <pc:docMk/>
            <pc:sldMk cId="713278015" sldId="298"/>
            <ac:spMk id="7" creationId="{82A2C9F2-E163-97CB-77C5-C6F5FAA78B82}"/>
          </ac:spMkLst>
        </pc:spChg>
        <pc:spChg chg="add mod">
          <ac:chgData name="Arnaud Kerzmann" userId="905c2296cb856666" providerId="LiveId" clId="{C57E0F1C-A98D-4516-8EE3-135FC0DBC6F9}" dt="2022-06-20T01:13:01.648" v="2901" actId="947"/>
          <ac:spMkLst>
            <pc:docMk/>
            <pc:sldMk cId="713278015" sldId="298"/>
            <ac:spMk id="8" creationId="{F4479F94-CA12-8E40-9CB3-E40E445FA3F5}"/>
          </ac:spMkLst>
        </pc:spChg>
      </pc:sldChg>
      <pc:sldChg chg="delSp modSp add del mod">
        <pc:chgData name="Arnaud Kerzmann" userId="905c2296cb856666" providerId="LiveId" clId="{C57E0F1C-A98D-4516-8EE3-135FC0DBC6F9}" dt="2022-06-20T00:12:26.448" v="1982" actId="47"/>
        <pc:sldMkLst>
          <pc:docMk/>
          <pc:sldMk cId="2033129886" sldId="298"/>
        </pc:sldMkLst>
        <pc:spChg chg="del mod">
          <ac:chgData name="Arnaud Kerzmann" userId="905c2296cb856666" providerId="LiveId" clId="{C57E0F1C-A98D-4516-8EE3-135FC0DBC6F9}" dt="2022-06-20T00:11:45.970" v="1977"/>
          <ac:spMkLst>
            <pc:docMk/>
            <pc:sldMk cId="2033129886" sldId="298"/>
            <ac:spMk id="7" creationId="{82A2C9F2-E163-97CB-77C5-C6F5FAA78B82}"/>
          </ac:spMkLst>
        </pc:spChg>
      </pc:sldChg>
      <pc:sldChg chg="delSp modSp add del mod">
        <pc:chgData name="Arnaud Kerzmann" userId="905c2296cb856666" providerId="LiveId" clId="{C57E0F1C-A98D-4516-8EE3-135FC0DBC6F9}" dt="2022-06-20T00:12:29.324" v="1984" actId="47"/>
        <pc:sldMkLst>
          <pc:docMk/>
          <pc:sldMk cId="3162654599" sldId="299"/>
        </pc:sldMkLst>
        <pc:spChg chg="del mod">
          <ac:chgData name="Arnaud Kerzmann" userId="905c2296cb856666" providerId="LiveId" clId="{C57E0F1C-A98D-4516-8EE3-135FC0DBC6F9}" dt="2022-06-20T00:11:51.780" v="1980"/>
          <ac:spMkLst>
            <pc:docMk/>
            <pc:sldMk cId="3162654599" sldId="299"/>
            <ac:spMk id="7" creationId="{82A2C9F2-E163-97CB-77C5-C6F5FAA78B82}"/>
          </ac:spMkLst>
        </pc:spChg>
      </pc:sldChg>
      <pc:sldChg chg="addSp modSp add mod">
        <pc:chgData name="Arnaud Kerzmann" userId="905c2296cb856666" providerId="LiveId" clId="{C57E0F1C-A98D-4516-8EE3-135FC0DBC6F9}" dt="2022-06-21T02:25:12.809" v="6025" actId="1076"/>
        <pc:sldMkLst>
          <pc:docMk/>
          <pc:sldMk cId="4060880489" sldId="299"/>
        </pc:sldMkLst>
        <pc:spChg chg="mod">
          <ac:chgData name="Arnaud Kerzmann" userId="905c2296cb856666" providerId="LiveId" clId="{C57E0F1C-A98D-4516-8EE3-135FC0DBC6F9}" dt="2022-06-21T02:25:06.522" v="6024" actId="1076"/>
          <ac:spMkLst>
            <pc:docMk/>
            <pc:sldMk cId="4060880489" sldId="299"/>
            <ac:spMk id="7" creationId="{82A2C9F2-E163-97CB-77C5-C6F5FAA78B82}"/>
          </ac:spMkLst>
        </pc:spChg>
        <pc:picChg chg="add mod">
          <ac:chgData name="Arnaud Kerzmann" userId="905c2296cb856666" providerId="LiveId" clId="{C57E0F1C-A98D-4516-8EE3-135FC0DBC6F9}" dt="2022-06-21T02:25:12.809" v="6025" actId="1076"/>
          <ac:picMkLst>
            <pc:docMk/>
            <pc:sldMk cId="4060880489" sldId="299"/>
            <ac:picMk id="8" creationId="{1A5C3007-04C1-42F4-B47F-14D4442A23C9}"/>
          </ac:picMkLst>
        </pc:picChg>
      </pc:sldChg>
      <pc:sldChg chg="addSp modSp add mod">
        <pc:chgData name="Arnaud Kerzmann" userId="905c2296cb856666" providerId="LiveId" clId="{C57E0F1C-A98D-4516-8EE3-135FC0DBC6F9}" dt="2022-06-21T02:57:37.415" v="6425" actId="1076"/>
        <pc:sldMkLst>
          <pc:docMk/>
          <pc:sldMk cId="2199703296" sldId="300"/>
        </pc:sldMkLst>
        <pc:spChg chg="mod">
          <ac:chgData name="Arnaud Kerzmann" userId="905c2296cb856666" providerId="LiveId" clId="{C57E0F1C-A98D-4516-8EE3-135FC0DBC6F9}" dt="2022-06-21T02:57:37.415" v="6425" actId="1076"/>
          <ac:spMkLst>
            <pc:docMk/>
            <pc:sldMk cId="2199703296" sldId="300"/>
            <ac:spMk id="7" creationId="{82A2C9F2-E163-97CB-77C5-C6F5FAA78B82}"/>
          </ac:spMkLst>
        </pc:spChg>
        <pc:picChg chg="add mod">
          <ac:chgData name="Arnaud Kerzmann" userId="905c2296cb856666" providerId="LiveId" clId="{C57E0F1C-A98D-4516-8EE3-135FC0DBC6F9}" dt="2022-06-21T02:57:20.464" v="6424" actId="1076"/>
          <ac:picMkLst>
            <pc:docMk/>
            <pc:sldMk cId="2199703296" sldId="300"/>
            <ac:picMk id="4" creationId="{DB7D7660-5E09-9AAD-6D79-8C270552DB43}"/>
          </ac:picMkLst>
        </pc:picChg>
      </pc:sldChg>
      <pc:sldChg chg="modSp add del mod">
        <pc:chgData name="Arnaud Kerzmann" userId="905c2296cb856666" providerId="LiveId" clId="{C57E0F1C-A98D-4516-8EE3-135FC0DBC6F9}" dt="2022-06-20T02:34:32.873" v="4248" actId="2696"/>
        <pc:sldMkLst>
          <pc:docMk/>
          <pc:sldMk cId="1494645776" sldId="301"/>
        </pc:sldMkLst>
        <pc:spChg chg="mod">
          <ac:chgData name="Arnaud Kerzmann" userId="905c2296cb856666" providerId="LiveId" clId="{C57E0F1C-A98D-4516-8EE3-135FC0DBC6F9}" dt="2022-06-20T02:29:48.203" v="4186" actId="20577"/>
          <ac:spMkLst>
            <pc:docMk/>
            <pc:sldMk cId="1494645776" sldId="301"/>
            <ac:spMk id="7" creationId="{82A2C9F2-E163-97CB-77C5-C6F5FAA78B82}"/>
          </ac:spMkLst>
        </pc:spChg>
      </pc:sldChg>
      <pc:sldChg chg="modSp add mod">
        <pc:chgData name="Arnaud Kerzmann" userId="905c2296cb856666" providerId="LiveId" clId="{C57E0F1C-A98D-4516-8EE3-135FC0DBC6F9}" dt="2022-06-20T02:43:39.555" v="4249" actId="20577"/>
        <pc:sldMkLst>
          <pc:docMk/>
          <pc:sldMk cId="1396125711" sldId="302"/>
        </pc:sldMkLst>
        <pc:spChg chg="mod">
          <ac:chgData name="Arnaud Kerzmann" userId="905c2296cb856666" providerId="LiveId" clId="{C57E0F1C-A98D-4516-8EE3-135FC0DBC6F9}" dt="2022-06-20T02:43:39.555" v="4249" actId="20577"/>
          <ac:spMkLst>
            <pc:docMk/>
            <pc:sldMk cId="1396125711" sldId="302"/>
            <ac:spMk id="7" creationId="{82A2C9F2-E163-97CB-77C5-C6F5FAA78B82}"/>
          </ac:spMkLst>
        </pc:spChg>
      </pc:sldChg>
      <pc:sldChg chg="addSp delSp modSp add mod">
        <pc:chgData name="Arnaud Kerzmann" userId="905c2296cb856666" providerId="LiveId" clId="{C57E0F1C-A98D-4516-8EE3-135FC0DBC6F9}" dt="2022-06-21T03:21:01.296" v="6668" actId="14100"/>
        <pc:sldMkLst>
          <pc:docMk/>
          <pc:sldMk cId="4127222318" sldId="303"/>
        </pc:sldMkLst>
        <pc:spChg chg="del mod">
          <ac:chgData name="Arnaud Kerzmann" userId="905c2296cb856666" providerId="LiveId" clId="{C57E0F1C-A98D-4516-8EE3-135FC0DBC6F9}" dt="2022-06-21T02:42:38.383" v="6072" actId="478"/>
          <ac:spMkLst>
            <pc:docMk/>
            <pc:sldMk cId="4127222318" sldId="303"/>
            <ac:spMk id="7" creationId="{82A2C9F2-E163-97CB-77C5-C6F5FAA78B82}"/>
          </ac:spMkLst>
        </pc:spChg>
        <pc:spChg chg="add mod">
          <ac:chgData name="Arnaud Kerzmann" userId="905c2296cb856666" providerId="LiveId" clId="{C57E0F1C-A98D-4516-8EE3-135FC0DBC6F9}" dt="2022-06-21T02:49:02.047" v="6362" actId="1076"/>
          <ac:spMkLst>
            <pc:docMk/>
            <pc:sldMk cId="4127222318" sldId="303"/>
            <ac:spMk id="9" creationId="{6DD57A37-FD8B-2F8E-B5A0-5C193F46C781}"/>
          </ac:spMkLst>
        </pc:spChg>
        <pc:spChg chg="add del mod">
          <ac:chgData name="Arnaud Kerzmann" userId="905c2296cb856666" providerId="LiveId" clId="{C57E0F1C-A98D-4516-8EE3-135FC0DBC6F9}" dt="2022-06-21T02:53:04.754" v="6393"/>
          <ac:spMkLst>
            <pc:docMk/>
            <pc:sldMk cId="4127222318" sldId="303"/>
            <ac:spMk id="11" creationId="{96CD2040-265F-4D4F-D9D7-EAB4D11D410A}"/>
          </ac:spMkLst>
        </pc:spChg>
        <pc:spChg chg="add del mod">
          <ac:chgData name="Arnaud Kerzmann" userId="905c2296cb856666" providerId="LiveId" clId="{C57E0F1C-A98D-4516-8EE3-135FC0DBC6F9}" dt="2022-06-21T02:57:09.464" v="6422"/>
          <ac:spMkLst>
            <pc:docMk/>
            <pc:sldMk cId="4127222318" sldId="303"/>
            <ac:spMk id="13" creationId="{EE8843CE-17B4-8935-CCC4-CF3E61BB6B08}"/>
          </ac:spMkLst>
        </pc:spChg>
        <pc:picChg chg="add mod">
          <ac:chgData name="Arnaud Kerzmann" userId="905c2296cb856666" providerId="LiveId" clId="{C57E0F1C-A98D-4516-8EE3-135FC0DBC6F9}" dt="2022-06-21T03:21:01.296" v="6668" actId="14100"/>
          <ac:picMkLst>
            <pc:docMk/>
            <pc:sldMk cId="4127222318" sldId="303"/>
            <ac:picMk id="14" creationId="{4C64E605-32E8-425D-DBA3-110457DC8F2F}"/>
          </ac:picMkLst>
        </pc:picChg>
        <pc:picChg chg="add del">
          <ac:chgData name="Arnaud Kerzmann" userId="905c2296cb856666" providerId="LiveId" clId="{C57E0F1C-A98D-4516-8EE3-135FC0DBC6F9}" dt="2022-06-21T02:42:38.383" v="6072" actId="478"/>
          <ac:picMkLst>
            <pc:docMk/>
            <pc:sldMk cId="4127222318" sldId="303"/>
            <ac:picMk id="1026" creationId="{D7721A90-98AA-9EEC-5316-B60926A1690A}"/>
          </ac:picMkLst>
        </pc:picChg>
      </pc:sldChg>
      <pc:sldChg chg="modSp add mod">
        <pc:chgData name="Arnaud Kerzmann" userId="905c2296cb856666" providerId="LiveId" clId="{C57E0F1C-A98D-4516-8EE3-135FC0DBC6F9}" dt="2022-06-21T03:03:47.647" v="6476" actId="1076"/>
        <pc:sldMkLst>
          <pc:docMk/>
          <pc:sldMk cId="1493543442" sldId="304"/>
        </pc:sldMkLst>
        <pc:spChg chg="mod">
          <ac:chgData name="Arnaud Kerzmann" userId="905c2296cb856666" providerId="LiveId" clId="{C57E0F1C-A98D-4516-8EE3-135FC0DBC6F9}" dt="2022-06-21T03:03:47.647" v="6476" actId="1076"/>
          <ac:spMkLst>
            <pc:docMk/>
            <pc:sldMk cId="1493543442" sldId="304"/>
            <ac:spMk id="7" creationId="{82A2C9F2-E163-97CB-77C5-C6F5FAA78B82}"/>
          </ac:spMkLst>
        </pc:spChg>
      </pc:sldChg>
      <pc:sldChg chg="addSp delSp modSp add mod">
        <pc:chgData name="Arnaud Kerzmann" userId="905c2296cb856666" providerId="LiveId" clId="{C57E0F1C-A98D-4516-8EE3-135FC0DBC6F9}" dt="2022-06-21T03:45:35.108" v="6864" actId="1076"/>
        <pc:sldMkLst>
          <pc:docMk/>
          <pc:sldMk cId="4026270461" sldId="305"/>
        </pc:sldMkLst>
        <pc:spChg chg="mod">
          <ac:chgData name="Arnaud Kerzmann" userId="905c2296cb856666" providerId="LiveId" clId="{C57E0F1C-A98D-4516-8EE3-135FC0DBC6F9}" dt="2022-06-21T03:34:51.093" v="6846" actId="1076"/>
          <ac:spMkLst>
            <pc:docMk/>
            <pc:sldMk cId="4026270461" sldId="305"/>
            <ac:spMk id="7" creationId="{82A2C9F2-E163-97CB-77C5-C6F5FAA78B82}"/>
          </ac:spMkLst>
        </pc:spChg>
        <pc:picChg chg="add del mod">
          <ac:chgData name="Arnaud Kerzmann" userId="905c2296cb856666" providerId="LiveId" clId="{C57E0F1C-A98D-4516-8EE3-135FC0DBC6F9}" dt="2022-06-21T03:25:26.589" v="6734" actId="21"/>
          <ac:picMkLst>
            <pc:docMk/>
            <pc:sldMk cId="4026270461" sldId="305"/>
            <ac:picMk id="8" creationId="{907BC157-1CF9-677F-F696-D4587917A273}"/>
          </ac:picMkLst>
        </pc:picChg>
        <pc:picChg chg="add mod">
          <ac:chgData name="Arnaud Kerzmann" userId="905c2296cb856666" providerId="LiveId" clId="{C57E0F1C-A98D-4516-8EE3-135FC0DBC6F9}" dt="2022-06-21T03:45:16.985" v="6860" actId="1076"/>
          <ac:picMkLst>
            <pc:docMk/>
            <pc:sldMk cId="4026270461" sldId="305"/>
            <ac:picMk id="10" creationId="{3DCCED4B-6A68-8187-9DBE-2ED841CCA479}"/>
          </ac:picMkLst>
        </pc:picChg>
        <pc:picChg chg="add mod">
          <ac:chgData name="Arnaud Kerzmann" userId="905c2296cb856666" providerId="LiveId" clId="{C57E0F1C-A98D-4516-8EE3-135FC0DBC6F9}" dt="2022-06-21T03:45:35.108" v="6864" actId="1076"/>
          <ac:picMkLst>
            <pc:docMk/>
            <pc:sldMk cId="4026270461" sldId="305"/>
            <ac:picMk id="11" creationId="{21996E8B-8F44-28A1-1447-A18D65E66C81}"/>
          </ac:picMkLst>
        </pc:picChg>
      </pc:sldChg>
      <pc:sldChg chg="addSp delSp modSp add mod">
        <pc:chgData name="Arnaud Kerzmann" userId="905c2296cb856666" providerId="LiveId" clId="{C57E0F1C-A98D-4516-8EE3-135FC0DBC6F9}" dt="2022-06-21T03:58:17.200" v="6990" actId="20577"/>
        <pc:sldMkLst>
          <pc:docMk/>
          <pc:sldMk cId="2306079435" sldId="306"/>
        </pc:sldMkLst>
        <pc:spChg chg="mod">
          <ac:chgData name="Arnaud Kerzmann" userId="905c2296cb856666" providerId="LiveId" clId="{C57E0F1C-A98D-4516-8EE3-135FC0DBC6F9}" dt="2022-06-21T03:58:17.200" v="6990" actId="20577"/>
          <ac:spMkLst>
            <pc:docMk/>
            <pc:sldMk cId="2306079435" sldId="306"/>
            <ac:spMk id="7" creationId="{82A2C9F2-E163-97CB-77C5-C6F5FAA78B82}"/>
          </ac:spMkLst>
        </pc:spChg>
        <pc:picChg chg="add del">
          <ac:chgData name="Arnaud Kerzmann" userId="905c2296cb856666" providerId="LiveId" clId="{C57E0F1C-A98D-4516-8EE3-135FC0DBC6F9}" dt="2022-06-21T03:50:52.734" v="6880" actId="478"/>
          <ac:picMkLst>
            <pc:docMk/>
            <pc:sldMk cId="2306079435" sldId="306"/>
            <ac:picMk id="4" creationId="{F3A641C6-A09B-5E6A-20DB-078228AB3FAD}"/>
          </ac:picMkLst>
        </pc:picChg>
      </pc:sldChg>
      <pc:sldChg chg="new del">
        <pc:chgData name="Arnaud Kerzmann" userId="905c2296cb856666" providerId="LiveId" clId="{C57E0F1C-A98D-4516-8EE3-135FC0DBC6F9}" dt="2022-06-20T02:31:01.234" v="4221" actId="47"/>
        <pc:sldMkLst>
          <pc:docMk/>
          <pc:sldMk cId="3221024898" sldId="306"/>
        </pc:sldMkLst>
      </pc:sldChg>
      <pc:sldChg chg="modSp add mod ord">
        <pc:chgData name="Arnaud Kerzmann" userId="905c2296cb856666" providerId="LiveId" clId="{C57E0F1C-A98D-4516-8EE3-135FC0DBC6F9}" dt="2022-06-21T01:52:58.274" v="4944" actId="20577"/>
        <pc:sldMkLst>
          <pc:docMk/>
          <pc:sldMk cId="303904557" sldId="307"/>
        </pc:sldMkLst>
        <pc:spChg chg="mod">
          <ac:chgData name="Arnaud Kerzmann" userId="905c2296cb856666" providerId="LiveId" clId="{C57E0F1C-A98D-4516-8EE3-135FC0DBC6F9}" dt="2022-06-21T01:52:58.274" v="4944" actId="20577"/>
          <ac:spMkLst>
            <pc:docMk/>
            <pc:sldMk cId="303904557" sldId="307"/>
            <ac:spMk id="11" creationId="{B7CD3A70-A566-A18C-69DB-DA23D5B8421B}"/>
          </ac:spMkLst>
        </pc:spChg>
      </pc:sldChg>
      <pc:sldChg chg="addSp delSp modSp add mod">
        <pc:chgData name="Arnaud Kerzmann" userId="905c2296cb856666" providerId="LiveId" clId="{C57E0F1C-A98D-4516-8EE3-135FC0DBC6F9}" dt="2022-06-21T02:21:47.523" v="5966" actId="20577"/>
        <pc:sldMkLst>
          <pc:docMk/>
          <pc:sldMk cId="1045985647" sldId="308"/>
        </pc:sldMkLst>
        <pc:spChg chg="mod">
          <ac:chgData name="Arnaud Kerzmann" userId="905c2296cb856666" providerId="LiveId" clId="{C57E0F1C-A98D-4516-8EE3-135FC0DBC6F9}" dt="2022-06-21T02:21:47.523" v="5966" actId="20577"/>
          <ac:spMkLst>
            <pc:docMk/>
            <pc:sldMk cId="1045985647" sldId="308"/>
            <ac:spMk id="7" creationId="{82A2C9F2-E163-97CB-77C5-C6F5FAA78B82}"/>
          </ac:spMkLst>
        </pc:spChg>
        <pc:picChg chg="add del mod">
          <ac:chgData name="Arnaud Kerzmann" userId="905c2296cb856666" providerId="LiveId" clId="{C57E0F1C-A98D-4516-8EE3-135FC0DBC6F9}" dt="2022-06-21T02:18:18.631" v="5894" actId="478"/>
          <ac:picMkLst>
            <pc:docMk/>
            <pc:sldMk cId="1045985647" sldId="308"/>
            <ac:picMk id="4" creationId="{C2CFABD2-DDA9-314F-4159-C7D1CC5EEF91}"/>
          </ac:picMkLst>
        </pc:picChg>
        <pc:picChg chg="add mod">
          <ac:chgData name="Arnaud Kerzmann" userId="905c2296cb856666" providerId="LiveId" clId="{C57E0F1C-A98D-4516-8EE3-135FC0DBC6F9}" dt="2022-06-21T02:18:44.200" v="5900" actId="14100"/>
          <ac:picMkLst>
            <pc:docMk/>
            <pc:sldMk cId="1045985647" sldId="308"/>
            <ac:picMk id="8" creationId="{06B48E13-C850-1EAE-C8F7-ED6BF47DACF1}"/>
          </ac:picMkLst>
        </pc:picChg>
      </pc:sldChg>
      <pc:sldChg chg="addSp delSp modSp add mod">
        <pc:chgData name="Arnaud Kerzmann" userId="905c2296cb856666" providerId="LiveId" clId="{C57E0F1C-A98D-4516-8EE3-135FC0DBC6F9}" dt="2022-06-21T03:48:22.529" v="6878" actId="1076"/>
        <pc:sldMkLst>
          <pc:docMk/>
          <pc:sldMk cId="654582011" sldId="309"/>
        </pc:sldMkLst>
        <pc:spChg chg="del mod">
          <ac:chgData name="Arnaud Kerzmann" userId="905c2296cb856666" providerId="LiveId" clId="{C57E0F1C-A98D-4516-8EE3-135FC0DBC6F9}" dt="2022-06-21T03:23:32.449" v="6673" actId="478"/>
          <ac:spMkLst>
            <pc:docMk/>
            <pc:sldMk cId="654582011" sldId="309"/>
            <ac:spMk id="7" creationId="{82A2C9F2-E163-97CB-77C5-C6F5FAA78B82}"/>
          </ac:spMkLst>
        </pc:spChg>
        <pc:spChg chg="add mod">
          <ac:chgData name="Arnaud Kerzmann" userId="905c2296cb856666" providerId="LiveId" clId="{C57E0F1C-A98D-4516-8EE3-135FC0DBC6F9}" dt="2022-06-21T03:25:37.925" v="6739" actId="1076"/>
          <ac:spMkLst>
            <pc:docMk/>
            <pc:sldMk cId="654582011" sldId="309"/>
            <ac:spMk id="8" creationId="{2F9BA2F2-525C-B8D7-58CD-2B5E613AEF95}"/>
          </ac:spMkLst>
        </pc:spChg>
        <pc:picChg chg="add mod">
          <ac:chgData name="Arnaud Kerzmann" userId="905c2296cb856666" providerId="LiveId" clId="{C57E0F1C-A98D-4516-8EE3-135FC0DBC6F9}" dt="2022-06-21T03:48:19.508" v="6877" actId="1076"/>
          <ac:picMkLst>
            <pc:docMk/>
            <pc:sldMk cId="654582011" sldId="309"/>
            <ac:picMk id="9" creationId="{48F10630-1864-5C70-0D3E-307A46B6DAE9}"/>
          </ac:picMkLst>
        </pc:picChg>
        <pc:picChg chg="add del mod">
          <ac:chgData name="Arnaud Kerzmann" userId="905c2296cb856666" providerId="LiveId" clId="{C57E0F1C-A98D-4516-8EE3-135FC0DBC6F9}" dt="2022-06-21T03:41:45.132" v="6851" actId="478"/>
          <ac:picMkLst>
            <pc:docMk/>
            <pc:sldMk cId="654582011" sldId="309"/>
            <ac:picMk id="11" creationId="{4219C89A-1C51-B6A3-E9C7-30B9EF5B63D0}"/>
          </ac:picMkLst>
        </pc:picChg>
        <pc:picChg chg="add del mod">
          <ac:chgData name="Arnaud Kerzmann" userId="905c2296cb856666" providerId="LiveId" clId="{C57E0F1C-A98D-4516-8EE3-135FC0DBC6F9}" dt="2022-06-21T03:45:53.006" v="6865" actId="478"/>
          <ac:picMkLst>
            <pc:docMk/>
            <pc:sldMk cId="654582011" sldId="309"/>
            <ac:picMk id="13" creationId="{DE75C73C-CD81-CEF9-EC4D-2EF2F4A00085}"/>
          </ac:picMkLst>
        </pc:picChg>
        <pc:picChg chg="add mod">
          <ac:chgData name="Arnaud Kerzmann" userId="905c2296cb856666" providerId="LiveId" clId="{C57E0F1C-A98D-4516-8EE3-135FC0DBC6F9}" dt="2022-06-21T03:48:22.529" v="6878" actId="1076"/>
          <ac:picMkLst>
            <pc:docMk/>
            <pc:sldMk cId="654582011" sldId="309"/>
            <ac:picMk id="15" creationId="{14435023-865E-22DB-4EB9-C52FA7723916}"/>
          </ac:picMkLst>
        </pc:picChg>
      </pc:sldChg>
      <pc:sldChg chg="new del">
        <pc:chgData name="Arnaud Kerzmann" userId="905c2296cb856666" providerId="LiveId" clId="{C57E0F1C-A98D-4516-8EE3-135FC0DBC6F9}" dt="2022-06-21T03:23:16.568" v="6670" actId="47"/>
        <pc:sldMkLst>
          <pc:docMk/>
          <pc:sldMk cId="917843104" sldId="309"/>
        </pc:sldMkLst>
      </pc:sldChg>
    </pc:docChg>
  </pc:docChgLst>
  <pc:docChgLst>
    <pc:chgData name="Arnaud Kerzmann" userId="905c2296cb856666" providerId="LiveId" clId="{AC02E5FE-AAB0-4991-8784-74535992A088}"/>
    <pc:docChg chg="modSld sldOrd">
      <pc:chgData name="Arnaud Kerzmann" userId="905c2296cb856666" providerId="LiveId" clId="{AC02E5FE-AAB0-4991-8784-74535992A088}" dt="2022-06-22T05:02:21.673" v="303" actId="20577"/>
      <pc:docMkLst>
        <pc:docMk/>
      </pc:docMkLst>
      <pc:sldChg chg="modSp mod">
        <pc:chgData name="Arnaud Kerzmann" userId="905c2296cb856666" providerId="LiveId" clId="{AC02E5FE-AAB0-4991-8784-74535992A088}" dt="2022-06-21T22:49:37.524" v="38" actId="14100"/>
        <pc:sldMkLst>
          <pc:docMk/>
          <pc:sldMk cId="3622301288" sldId="277"/>
        </pc:sldMkLst>
        <pc:spChg chg="mod">
          <ac:chgData name="Arnaud Kerzmann" userId="905c2296cb856666" providerId="LiveId" clId="{AC02E5FE-AAB0-4991-8784-74535992A088}" dt="2022-06-21T22:49:37.524" v="38" actId="14100"/>
          <ac:spMkLst>
            <pc:docMk/>
            <pc:sldMk cId="3622301288" sldId="277"/>
            <ac:spMk id="5" creationId="{00000000-0000-0000-0000-000000000000}"/>
          </ac:spMkLst>
        </pc:spChg>
      </pc:sldChg>
      <pc:sldChg chg="modSp mod">
        <pc:chgData name="Arnaud Kerzmann" userId="905c2296cb856666" providerId="LiveId" clId="{AC02E5FE-AAB0-4991-8784-74535992A088}" dt="2022-06-21T22:54:41.949" v="94" actId="20577"/>
        <pc:sldMkLst>
          <pc:docMk/>
          <pc:sldMk cId="2860203954" sldId="290"/>
        </pc:sldMkLst>
        <pc:spChg chg="mod">
          <ac:chgData name="Arnaud Kerzmann" userId="905c2296cb856666" providerId="LiveId" clId="{AC02E5FE-AAB0-4991-8784-74535992A088}" dt="2022-06-21T22:54:41.949" v="94" actId="20577"/>
          <ac:spMkLst>
            <pc:docMk/>
            <pc:sldMk cId="2860203954" sldId="290"/>
            <ac:spMk id="11" creationId="{B7CD3A70-A566-A18C-69DB-DA23D5B8421B}"/>
          </ac:spMkLst>
        </pc:spChg>
      </pc:sldChg>
      <pc:sldChg chg="modSp mod">
        <pc:chgData name="Arnaud Kerzmann" userId="905c2296cb856666" providerId="LiveId" clId="{AC02E5FE-AAB0-4991-8784-74535992A088}" dt="2022-06-22T05:02:21.673" v="303" actId="20577"/>
        <pc:sldMkLst>
          <pc:docMk/>
          <pc:sldMk cId="3108454931" sldId="297"/>
        </pc:sldMkLst>
        <pc:spChg chg="mod">
          <ac:chgData name="Arnaud Kerzmann" userId="905c2296cb856666" providerId="LiveId" clId="{AC02E5FE-AAB0-4991-8784-74535992A088}" dt="2022-06-22T05:02:21.673" v="303" actId="20577"/>
          <ac:spMkLst>
            <pc:docMk/>
            <pc:sldMk cId="3108454931" sldId="297"/>
            <ac:spMk id="7" creationId="{82A2C9F2-E163-97CB-77C5-C6F5FAA78B82}"/>
          </ac:spMkLst>
        </pc:spChg>
      </pc:sldChg>
      <pc:sldChg chg="modSp mod">
        <pc:chgData name="Arnaud Kerzmann" userId="905c2296cb856666" providerId="LiveId" clId="{AC02E5FE-AAB0-4991-8784-74535992A088}" dt="2022-06-21T22:54:54.338" v="124" actId="20577"/>
        <pc:sldMkLst>
          <pc:docMk/>
          <pc:sldMk cId="1396125711" sldId="302"/>
        </pc:sldMkLst>
        <pc:spChg chg="mod">
          <ac:chgData name="Arnaud Kerzmann" userId="905c2296cb856666" providerId="LiveId" clId="{AC02E5FE-AAB0-4991-8784-74535992A088}" dt="2022-06-21T22:54:54.338" v="124" actId="20577"/>
          <ac:spMkLst>
            <pc:docMk/>
            <pc:sldMk cId="1396125711" sldId="302"/>
            <ac:spMk id="7" creationId="{82A2C9F2-E163-97CB-77C5-C6F5FAA78B82}"/>
          </ac:spMkLst>
        </pc:spChg>
      </pc:sldChg>
      <pc:sldChg chg="ord">
        <pc:chgData name="Arnaud Kerzmann" userId="905c2296cb856666" providerId="LiveId" clId="{AC02E5FE-AAB0-4991-8784-74535992A088}" dt="2022-06-21T22:51:46.230" v="50"/>
        <pc:sldMkLst>
          <pc:docMk/>
          <pc:sldMk cId="1493543442" sldId="304"/>
        </pc:sldMkLst>
      </pc:sldChg>
      <pc:sldChg chg="ord">
        <pc:chgData name="Arnaud Kerzmann" userId="905c2296cb856666" providerId="LiveId" clId="{AC02E5FE-AAB0-4991-8784-74535992A088}" dt="2022-06-21T22:54:10.208" v="64"/>
        <pc:sldMkLst>
          <pc:docMk/>
          <pc:sldMk cId="4026270461" sldId="305"/>
        </pc:sldMkLst>
      </pc:sldChg>
      <pc:sldChg chg="modSp mod ord">
        <pc:chgData name="Arnaud Kerzmann" userId="905c2296cb856666" providerId="LiveId" clId="{AC02E5FE-AAB0-4991-8784-74535992A088}" dt="2022-06-21T22:48:48.561" v="36" actId="20577"/>
        <pc:sldMkLst>
          <pc:docMk/>
          <pc:sldMk cId="2306079435" sldId="306"/>
        </pc:sldMkLst>
        <pc:spChg chg="mod">
          <ac:chgData name="Arnaud Kerzmann" userId="905c2296cb856666" providerId="LiveId" clId="{AC02E5FE-AAB0-4991-8784-74535992A088}" dt="2022-06-21T22:48:48.561" v="36" actId="20577"/>
          <ac:spMkLst>
            <pc:docMk/>
            <pc:sldMk cId="2306079435" sldId="306"/>
            <ac:spMk id="5" creationId="{00000000-0000-0000-0000-000000000000}"/>
          </ac:spMkLst>
        </pc:spChg>
      </pc:sldChg>
      <pc:sldChg chg="modSp mod">
        <pc:chgData name="Arnaud Kerzmann" userId="905c2296cb856666" providerId="LiveId" clId="{AC02E5FE-AAB0-4991-8784-74535992A088}" dt="2022-06-21T22:55:37.739" v="154" actId="20577"/>
        <pc:sldMkLst>
          <pc:docMk/>
          <pc:sldMk cId="303904557" sldId="307"/>
        </pc:sldMkLst>
        <pc:spChg chg="mod">
          <ac:chgData name="Arnaud Kerzmann" userId="905c2296cb856666" providerId="LiveId" clId="{AC02E5FE-AAB0-4991-8784-74535992A088}" dt="2022-06-21T22:55:37.739" v="154" actId="20577"/>
          <ac:spMkLst>
            <pc:docMk/>
            <pc:sldMk cId="303904557" sldId="307"/>
            <ac:spMk id="11" creationId="{B7CD3A70-A566-A18C-69DB-DA23D5B8421B}"/>
          </ac:spMkLst>
        </pc:spChg>
      </pc:sldChg>
      <pc:sldChg chg="ord">
        <pc:chgData name="Arnaud Kerzmann" userId="905c2296cb856666" providerId="LiveId" clId="{AC02E5FE-AAB0-4991-8784-74535992A088}" dt="2022-06-21T22:53:28.732" v="58"/>
        <pc:sldMkLst>
          <pc:docMk/>
          <pc:sldMk cId="654582011" sldId="309"/>
        </pc:sldMkLst>
      </pc:sldChg>
    </pc:docChg>
  </pc:docChgLst>
  <pc:docChgLst>
    <pc:chgData name="Arnaud Kerzmann" userId="905c2296cb856666" providerId="LiveId" clId="{4D47F01E-495D-4E3A-862F-F39A2A7E0F7A}"/>
    <pc:docChg chg="modSld">
      <pc:chgData name="Arnaud Kerzmann" userId="905c2296cb856666" providerId="LiveId" clId="{4D47F01E-495D-4E3A-862F-F39A2A7E0F7A}" dt="2022-10-29T15:11:22.120" v="1" actId="1076"/>
      <pc:docMkLst>
        <pc:docMk/>
      </pc:docMkLst>
      <pc:sldChg chg="modSp mod">
        <pc:chgData name="Arnaud Kerzmann" userId="905c2296cb856666" providerId="LiveId" clId="{4D47F01E-495D-4E3A-862F-F39A2A7E0F7A}" dt="2022-10-29T15:11:22.120" v="1" actId="1076"/>
        <pc:sldMkLst>
          <pc:docMk/>
          <pc:sldMk cId="3108454931" sldId="297"/>
        </pc:sldMkLst>
        <pc:spChg chg="mod">
          <ac:chgData name="Arnaud Kerzmann" userId="905c2296cb856666" providerId="LiveId" clId="{4D47F01E-495D-4E3A-862F-F39A2A7E0F7A}" dt="2022-10-29T15:11:22.120" v="1" actId="1076"/>
          <ac:spMkLst>
            <pc:docMk/>
            <pc:sldMk cId="3108454931" sldId="297"/>
            <ac:spMk id="7" creationId="{82A2C9F2-E163-97CB-77C5-C6F5FAA78B8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A1B8BB-25E6-9445-B920-21177B43CF09}" type="datetimeFigureOut">
              <a:rPr lang="fr-FR" smtClean="0"/>
              <a:t>29/10/2022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7E527C-C5B3-2247-9948-BEB47ACA7A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8667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350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771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7724C46-B304-D74F-9DDB-1DBCA1CE1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30A6C6-F3AB-284B-9A00-C8D4108B3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3A3574-7468-6146-922A-A7477A095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F124D-2950-C04B-B0D5-38D91F94C5B2}" type="datetimeFigureOut">
              <a:rPr lang="fr-FR" smtClean="0"/>
              <a:t>29/10/2022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F81DAB-547C-2943-A491-052346D9F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9694FC-2052-EE47-9A2A-E96CD56B99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C6361-5952-4342-BC48-FD29B3AF50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06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921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411618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randview" panose="020B0502040204020203"/>
              </a:rPr>
              <a:t>PROOFS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A2C9F2-E163-97CB-77C5-C6F5FAA78B82}"/>
              </a:ext>
            </a:extLst>
          </p:cNvPr>
          <p:cNvSpPr txBox="1"/>
          <p:nvPr/>
        </p:nvSpPr>
        <p:spPr>
          <a:xfrm>
            <a:off x="1282233" y="2324746"/>
            <a:ext cx="963597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Dissections post atherectomy are grossly under-appreciated (4 to 6 times) on angiogram when compared to IVUS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Ɨ</a:t>
            </a:r>
            <a:r>
              <a:rPr lang="en-US" sz="2400" dirty="0">
                <a:latin typeface="Grandview" panose="020B0502040204020203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randview" panose="020B050204020402020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The severity of the induced dissections is associated with lower primary patency and higher target lesion revascularization (TLR) </a:t>
            </a:r>
            <a:r>
              <a:rPr lang="en-US" sz="2400" dirty="0" err="1">
                <a:latin typeface="Grandview" panose="020B0502040204020203"/>
              </a:rPr>
              <a:t>rates</a:t>
            </a:r>
            <a:r>
              <a:rPr lang="en-US" sz="2400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ƗƗ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latin typeface="Grandview" panose="020B050204020402020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randview" panose="020B050204020402020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randview" panose="020B0502040204020203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4479F94-CA12-8E40-9CB3-E40E445FA3F5}"/>
              </a:ext>
            </a:extLst>
          </p:cNvPr>
          <p:cNvSpPr txBox="1"/>
          <p:nvPr/>
        </p:nvSpPr>
        <p:spPr>
          <a:xfrm>
            <a:off x="1685500" y="4583539"/>
            <a:ext cx="917744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400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Ɨ</a:t>
            </a:r>
            <a:r>
              <a:rPr lang="fr-BE" sz="1400" dirty="0" err="1">
                <a:latin typeface="Grandview" panose="020B0502040204020203"/>
              </a:rPr>
              <a:t>Shammas</a:t>
            </a:r>
            <a:r>
              <a:rPr lang="fr-BE" sz="1400" dirty="0">
                <a:latin typeface="Grandview" panose="020B0502040204020203"/>
              </a:rPr>
              <a:t> NW, </a:t>
            </a:r>
            <a:r>
              <a:rPr lang="fr-BE" sz="1400" dirty="0" err="1">
                <a:latin typeface="Grandview" panose="020B0502040204020203"/>
              </a:rPr>
              <a:t>Torey</a:t>
            </a:r>
            <a:r>
              <a:rPr lang="fr-BE" sz="1400" dirty="0">
                <a:latin typeface="Grandview" panose="020B0502040204020203"/>
              </a:rPr>
              <a:t> JT, </a:t>
            </a:r>
            <a:r>
              <a:rPr lang="fr-BE" sz="1400" dirty="0" err="1">
                <a:latin typeface="Grandview" panose="020B0502040204020203"/>
              </a:rPr>
              <a:t>Shammas</a:t>
            </a:r>
            <a:r>
              <a:rPr lang="fr-BE" sz="1400" dirty="0">
                <a:latin typeface="Grandview" panose="020B0502040204020203"/>
              </a:rPr>
              <a:t> WJ, Jones-Miller S, </a:t>
            </a:r>
            <a:r>
              <a:rPr lang="fr-BE" sz="1400" dirty="0" err="1">
                <a:latin typeface="Grandview" panose="020B0502040204020203"/>
              </a:rPr>
              <a:t>Shammas</a:t>
            </a:r>
            <a:r>
              <a:rPr lang="fr-BE" sz="1400" dirty="0">
                <a:latin typeface="Grandview" panose="020B0502040204020203"/>
              </a:rPr>
              <a:t> GA. </a:t>
            </a:r>
            <a:r>
              <a:rPr lang="fr-BE" sz="1400" dirty="0" err="1">
                <a:latin typeface="Grandview" panose="020B0502040204020203"/>
              </a:rPr>
              <a:t>Intravascular</a:t>
            </a:r>
            <a:r>
              <a:rPr lang="fr-BE" sz="1400" dirty="0">
                <a:latin typeface="Grandview" panose="020B0502040204020203"/>
              </a:rPr>
              <a:t> </a:t>
            </a:r>
            <a:r>
              <a:rPr lang="fr-BE" sz="1400" dirty="0" err="1">
                <a:latin typeface="Grandview" panose="020B0502040204020203"/>
              </a:rPr>
              <a:t>Ultrasound</a:t>
            </a:r>
            <a:r>
              <a:rPr lang="fr-BE" sz="1400" dirty="0">
                <a:latin typeface="Grandview" panose="020B0502040204020203"/>
              </a:rPr>
              <a:t> </a:t>
            </a:r>
            <a:r>
              <a:rPr lang="fr-BE" sz="1400" dirty="0" err="1">
                <a:latin typeface="Grandview" panose="020B0502040204020203"/>
              </a:rPr>
              <a:t>Assessment</a:t>
            </a:r>
            <a:r>
              <a:rPr lang="fr-BE" sz="1400" dirty="0">
                <a:latin typeface="Grandview" panose="020B0502040204020203"/>
              </a:rPr>
              <a:t> and </a:t>
            </a:r>
            <a:r>
              <a:rPr lang="fr-BE" sz="1400" dirty="0" err="1">
                <a:latin typeface="Grandview" panose="020B0502040204020203"/>
              </a:rPr>
              <a:t>Correlation</a:t>
            </a:r>
            <a:r>
              <a:rPr lang="fr-BE" sz="1400" dirty="0">
                <a:latin typeface="Grandview" panose="020B0502040204020203"/>
              </a:rPr>
              <a:t> </a:t>
            </a:r>
            <a:r>
              <a:rPr lang="fr-BE" sz="1400" dirty="0" err="1">
                <a:latin typeface="Grandview" panose="020B0502040204020203"/>
              </a:rPr>
              <a:t>With</a:t>
            </a:r>
            <a:r>
              <a:rPr lang="fr-BE" sz="1400" dirty="0">
                <a:latin typeface="Grandview" panose="020B0502040204020203"/>
              </a:rPr>
              <a:t> </a:t>
            </a:r>
            <a:r>
              <a:rPr lang="fr-BE" sz="1400" dirty="0" err="1">
                <a:latin typeface="Grandview" panose="020B0502040204020203"/>
              </a:rPr>
              <a:t>Angiographic</a:t>
            </a:r>
            <a:r>
              <a:rPr lang="fr-BE" sz="1400" dirty="0">
                <a:latin typeface="Grandview" panose="020B0502040204020203"/>
              </a:rPr>
              <a:t> </a:t>
            </a:r>
            <a:r>
              <a:rPr lang="fr-BE" sz="1400" dirty="0" err="1">
                <a:latin typeface="Grandview" panose="020B0502040204020203"/>
              </a:rPr>
              <a:t>Findings</a:t>
            </a:r>
            <a:r>
              <a:rPr lang="fr-BE" sz="1400" dirty="0">
                <a:latin typeface="Grandview" panose="020B0502040204020203"/>
              </a:rPr>
              <a:t> </a:t>
            </a:r>
            <a:r>
              <a:rPr lang="fr-BE" sz="1400" dirty="0" err="1">
                <a:latin typeface="Grandview" panose="020B0502040204020203"/>
              </a:rPr>
              <a:t>Demonstrating</a:t>
            </a:r>
            <a:r>
              <a:rPr lang="fr-BE" sz="1400" dirty="0">
                <a:latin typeface="Grandview" panose="020B0502040204020203"/>
              </a:rPr>
              <a:t> </a:t>
            </a:r>
            <a:r>
              <a:rPr lang="fr-BE" sz="1400" dirty="0" err="1">
                <a:latin typeface="Grandview" panose="020B0502040204020203"/>
              </a:rPr>
              <a:t>Femoropopliteal</a:t>
            </a:r>
            <a:r>
              <a:rPr lang="fr-BE" sz="1400" dirty="0">
                <a:latin typeface="Grandview" panose="020B0502040204020203"/>
              </a:rPr>
              <a:t> </a:t>
            </a:r>
            <a:r>
              <a:rPr lang="fr-BE" sz="1400" dirty="0" err="1">
                <a:latin typeface="Grandview" panose="020B0502040204020203"/>
              </a:rPr>
              <a:t>Arterial</a:t>
            </a:r>
            <a:r>
              <a:rPr lang="fr-BE" sz="1400" dirty="0">
                <a:latin typeface="Grandview" panose="020B0502040204020203"/>
              </a:rPr>
              <a:t> Dissections Post </a:t>
            </a:r>
            <a:r>
              <a:rPr lang="fr-BE" sz="1400" dirty="0" err="1">
                <a:latin typeface="Grandview" panose="020B0502040204020203"/>
              </a:rPr>
              <a:t>Atherectomy</a:t>
            </a:r>
            <a:r>
              <a:rPr lang="fr-BE" sz="1400" dirty="0">
                <a:latin typeface="Grandview" panose="020B0502040204020203"/>
              </a:rPr>
              <a:t>: </a:t>
            </a:r>
            <a:r>
              <a:rPr lang="fr-BE" sz="1400" dirty="0" err="1">
                <a:latin typeface="Grandview" panose="020B0502040204020203"/>
              </a:rPr>
              <a:t>Results</a:t>
            </a:r>
            <a:r>
              <a:rPr lang="fr-BE" sz="1400" dirty="0">
                <a:latin typeface="Grandview" panose="020B0502040204020203"/>
              </a:rPr>
              <a:t> </a:t>
            </a:r>
            <a:r>
              <a:rPr lang="fr-BE" sz="1400" dirty="0" err="1">
                <a:latin typeface="Grandview" panose="020B0502040204020203"/>
              </a:rPr>
              <a:t>From</a:t>
            </a:r>
            <a:r>
              <a:rPr lang="fr-BE" sz="1400" dirty="0">
                <a:latin typeface="Grandview" panose="020B0502040204020203"/>
              </a:rPr>
              <a:t> the </a:t>
            </a:r>
            <a:r>
              <a:rPr lang="fr-BE" sz="1400" dirty="0" err="1">
                <a:latin typeface="Grandview" panose="020B0502040204020203"/>
              </a:rPr>
              <a:t>iDissection</a:t>
            </a:r>
            <a:r>
              <a:rPr lang="fr-BE" sz="1400" dirty="0">
                <a:latin typeface="Grandview" panose="020B0502040204020203"/>
              </a:rPr>
              <a:t> </a:t>
            </a:r>
            <a:r>
              <a:rPr lang="fr-BE" sz="1400" dirty="0" err="1">
                <a:latin typeface="Grandview" panose="020B0502040204020203"/>
              </a:rPr>
              <a:t>Study</a:t>
            </a:r>
            <a:r>
              <a:rPr lang="fr-BE" sz="1400" dirty="0">
                <a:latin typeface="Grandview" panose="020B0502040204020203"/>
              </a:rPr>
              <a:t>. J Invasive </a:t>
            </a:r>
            <a:r>
              <a:rPr lang="fr-BE" sz="1400" dirty="0" err="1">
                <a:latin typeface="Grandview" panose="020B0502040204020203"/>
              </a:rPr>
              <a:t>Cardiol</a:t>
            </a:r>
            <a:r>
              <a:rPr lang="fr-BE" sz="1400" dirty="0">
                <a:latin typeface="Grandview" panose="020B0502040204020203"/>
              </a:rPr>
              <a:t>. 2018 Jul;30(7):240-244.</a:t>
            </a:r>
          </a:p>
          <a:p>
            <a:endParaRPr lang="fr-BE" sz="1400" dirty="0">
              <a:latin typeface="Grandview" panose="020B0502040204020203"/>
            </a:endParaRPr>
          </a:p>
          <a:p>
            <a:r>
              <a:rPr lang="fr-BE" sz="1400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ƗƗ</a:t>
            </a:r>
            <a:r>
              <a:rPr lang="fr-BE" sz="1400" dirty="0" err="1">
                <a:latin typeface="Grandview" panose="020B0502040204020203"/>
              </a:rPr>
              <a:t>Fujihara</a:t>
            </a:r>
            <a:r>
              <a:rPr lang="fr-BE" sz="1400" dirty="0">
                <a:latin typeface="Grandview" panose="020B0502040204020203"/>
              </a:rPr>
              <a:t> M, </a:t>
            </a:r>
            <a:r>
              <a:rPr lang="fr-BE" sz="1400" dirty="0" err="1">
                <a:latin typeface="Grandview" panose="020B0502040204020203"/>
              </a:rPr>
              <a:t>Takahara</a:t>
            </a:r>
            <a:r>
              <a:rPr lang="fr-BE" sz="1400" dirty="0">
                <a:latin typeface="Grandview" panose="020B0502040204020203"/>
              </a:rPr>
              <a:t> M, Sasaki S, et al. </a:t>
            </a:r>
            <a:r>
              <a:rPr lang="fr-BE" sz="1400" dirty="0" err="1">
                <a:latin typeface="Grandview" panose="020B0502040204020203"/>
              </a:rPr>
              <a:t>Angiographic</a:t>
            </a:r>
            <a:r>
              <a:rPr lang="fr-BE" sz="1400" dirty="0">
                <a:latin typeface="Grandview" panose="020B0502040204020203"/>
              </a:rPr>
              <a:t> dissection patterns and </a:t>
            </a:r>
            <a:r>
              <a:rPr lang="fr-BE" sz="1400" dirty="0" err="1">
                <a:latin typeface="Grandview" panose="020B0502040204020203"/>
              </a:rPr>
              <a:t>patency</a:t>
            </a:r>
            <a:r>
              <a:rPr lang="fr-BE" sz="1400" dirty="0">
                <a:latin typeface="Grandview" panose="020B0502040204020203"/>
              </a:rPr>
              <a:t> </a:t>
            </a:r>
            <a:r>
              <a:rPr lang="fr-BE" sz="1400" dirty="0" err="1">
                <a:latin typeface="Grandview" panose="020B0502040204020203"/>
              </a:rPr>
              <a:t>outcomes</a:t>
            </a:r>
            <a:r>
              <a:rPr lang="fr-BE" sz="1400" dirty="0">
                <a:latin typeface="Grandview" panose="020B0502040204020203"/>
              </a:rPr>
              <a:t> </a:t>
            </a:r>
            <a:r>
              <a:rPr lang="fr-BE" sz="1400" dirty="0" err="1">
                <a:latin typeface="Grandview" panose="020B0502040204020203"/>
              </a:rPr>
              <a:t>after</a:t>
            </a:r>
            <a:r>
              <a:rPr lang="fr-BE" sz="1400" dirty="0">
                <a:latin typeface="Grandview" panose="020B0502040204020203"/>
              </a:rPr>
              <a:t> </a:t>
            </a:r>
            <a:r>
              <a:rPr lang="fr-BE" sz="1400" dirty="0" err="1">
                <a:latin typeface="Grandview" panose="020B0502040204020203"/>
              </a:rPr>
              <a:t>balloon</a:t>
            </a:r>
            <a:r>
              <a:rPr lang="fr-BE" sz="1400" dirty="0">
                <a:latin typeface="Grandview" panose="020B0502040204020203"/>
              </a:rPr>
              <a:t> </a:t>
            </a:r>
            <a:r>
              <a:rPr lang="fr-BE" sz="1400" dirty="0" err="1">
                <a:latin typeface="Grandview" panose="020B0502040204020203"/>
              </a:rPr>
              <a:t>angioplasty</a:t>
            </a:r>
            <a:r>
              <a:rPr lang="fr-BE" sz="1400" dirty="0">
                <a:latin typeface="Grandview" panose="020B0502040204020203"/>
              </a:rPr>
              <a:t> for </a:t>
            </a:r>
            <a:r>
              <a:rPr lang="fr-BE" sz="1400" dirty="0" err="1">
                <a:latin typeface="Grandview" panose="020B0502040204020203"/>
              </a:rPr>
              <a:t>superficial</a:t>
            </a:r>
            <a:r>
              <a:rPr lang="fr-BE" sz="1400" dirty="0">
                <a:latin typeface="Grandview" panose="020B0502040204020203"/>
              </a:rPr>
              <a:t> </a:t>
            </a:r>
            <a:r>
              <a:rPr lang="fr-BE" sz="1400" dirty="0" err="1">
                <a:latin typeface="Grandview" panose="020B0502040204020203"/>
              </a:rPr>
              <a:t>femoral</a:t>
            </a:r>
            <a:r>
              <a:rPr lang="fr-BE" sz="1400" dirty="0">
                <a:latin typeface="Grandview" panose="020B0502040204020203"/>
              </a:rPr>
              <a:t> </a:t>
            </a:r>
            <a:r>
              <a:rPr lang="fr-BE" sz="1400" dirty="0" err="1">
                <a:latin typeface="Grandview" panose="020B0502040204020203"/>
              </a:rPr>
              <a:t>artery</a:t>
            </a:r>
            <a:r>
              <a:rPr lang="fr-BE" sz="1400" dirty="0">
                <a:latin typeface="Grandview" panose="020B0502040204020203"/>
              </a:rPr>
              <a:t> </a:t>
            </a:r>
            <a:r>
              <a:rPr lang="fr-BE" sz="1400" dirty="0" err="1">
                <a:latin typeface="Grandview" panose="020B0502040204020203"/>
              </a:rPr>
              <a:t>disease</a:t>
            </a:r>
            <a:r>
              <a:rPr lang="fr-BE" sz="1400" dirty="0">
                <a:latin typeface="Grandview" panose="020B0502040204020203"/>
              </a:rPr>
              <a:t>. J </a:t>
            </a:r>
            <a:r>
              <a:rPr lang="fr-BE" sz="1400" dirty="0" err="1">
                <a:latin typeface="Grandview" panose="020B0502040204020203"/>
              </a:rPr>
              <a:t>Endovasc</a:t>
            </a:r>
            <a:r>
              <a:rPr lang="fr-BE" sz="1400" dirty="0">
                <a:latin typeface="Grandview" panose="020B0502040204020203"/>
              </a:rPr>
              <a:t> </a:t>
            </a:r>
            <a:r>
              <a:rPr lang="fr-BE" sz="1400" dirty="0" err="1">
                <a:latin typeface="Grandview" panose="020B0502040204020203"/>
              </a:rPr>
              <a:t>Ther</a:t>
            </a:r>
            <a:r>
              <a:rPr lang="fr-BE" sz="1400" dirty="0">
                <a:latin typeface="Grandview" panose="020B0502040204020203"/>
              </a:rPr>
              <a:t> 2017;24:367-75.</a:t>
            </a:r>
          </a:p>
          <a:p>
            <a:endParaRPr lang="fr-BE" dirty="0">
              <a:latin typeface="Grandview" panose="020B0502040204020203"/>
            </a:endParaRPr>
          </a:p>
        </p:txBody>
      </p:sp>
    </p:spTree>
    <p:extLst>
      <p:ext uri="{BB962C8B-B14F-4D97-AF65-F5344CB8AC3E}">
        <p14:creationId xmlns:p14="http://schemas.microsoft.com/office/powerpoint/2010/main" val="713278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411618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randview" panose="020B0502040204020203"/>
              </a:rPr>
              <a:t>PROOFS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A2C9F2-E163-97CB-77C5-C6F5FAA78B82}"/>
              </a:ext>
            </a:extLst>
          </p:cNvPr>
          <p:cNvSpPr txBox="1"/>
          <p:nvPr/>
        </p:nvSpPr>
        <p:spPr>
          <a:xfrm>
            <a:off x="490662" y="2166981"/>
            <a:ext cx="10830155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DCB angioplasty of femoropopliteal artery disease reduces reintervention rates through 5 years compared to percutaneous transluminal angioplasty (PTA).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Real-world data from the IN.PACT Global study confirmed the 5-year safety and effectiveness of the IN.PACT™ Admiral™ DCB in complex lesions (in-stent restenosis, chronic total occlusions, long lesions).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However, the use of DCBs alone in long, calcified lesions may be associated with vessel recoil or dissection requiring provisional stenting.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The use of atherectomy to debulk calcified lesions prior to DCB treatment may facilitate drug diffusion into the vessel wall and provide better outcomes in complex atherosclerotic lesions.</a:t>
            </a:r>
          </a:p>
          <a:p>
            <a:endParaRPr lang="en-US" sz="2400" dirty="0">
              <a:latin typeface="Grandview" panose="020B0502040204020203"/>
            </a:endParaRPr>
          </a:p>
          <a:p>
            <a:r>
              <a:rPr lang="en-US" sz="1400" dirty="0">
                <a:latin typeface="Grandview" panose="020B0502040204020203"/>
              </a:rPr>
              <a:t>				</a:t>
            </a:r>
            <a:r>
              <a:rPr lang="en-US" sz="1400" dirty="0" err="1">
                <a:latin typeface="Grandview" panose="020B0502040204020203"/>
              </a:rPr>
              <a:t>Tepe</a:t>
            </a:r>
            <a:r>
              <a:rPr lang="en-US" sz="1400" dirty="0">
                <a:latin typeface="Grandview" panose="020B0502040204020203"/>
              </a:rPr>
              <a:t> G. VIVA. October 5-6, 2021.</a:t>
            </a:r>
          </a:p>
        </p:txBody>
      </p:sp>
    </p:spTree>
    <p:extLst>
      <p:ext uri="{BB962C8B-B14F-4D97-AF65-F5344CB8AC3E}">
        <p14:creationId xmlns:p14="http://schemas.microsoft.com/office/powerpoint/2010/main" val="1493543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411618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randview" panose="020B0502040204020203"/>
              </a:rPr>
              <a:t>PROOFS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A2C9F2-E163-97CB-77C5-C6F5FAA78B82}"/>
              </a:ext>
            </a:extLst>
          </p:cNvPr>
          <p:cNvSpPr txBox="1"/>
          <p:nvPr/>
        </p:nvSpPr>
        <p:spPr>
          <a:xfrm>
            <a:off x="490662" y="2166981"/>
            <a:ext cx="11145526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4"/>
                </a:solidFill>
                <a:latin typeface="Grandview" panose="020B0502040204020203"/>
              </a:rPr>
              <a:t>Combination of Percutaneous Rotational Thrombectomy and Drug-Coated Balloon for Treatment of Femoropopliteal Artery </a:t>
            </a:r>
            <a:r>
              <a:rPr lang="en-US" sz="2400" b="1" dirty="0" err="1">
                <a:solidFill>
                  <a:schemeClr val="accent4"/>
                </a:solidFill>
                <a:latin typeface="Grandview" panose="020B0502040204020203"/>
              </a:rPr>
              <a:t>Nonembolic</a:t>
            </a:r>
            <a:r>
              <a:rPr lang="en-US" sz="2400" b="1" dirty="0">
                <a:solidFill>
                  <a:schemeClr val="accent4"/>
                </a:solidFill>
                <a:latin typeface="Grandview" panose="020B0502040204020203"/>
              </a:rPr>
              <a:t> Occlusion: 12-Month Follow-up</a:t>
            </a:r>
          </a:p>
          <a:p>
            <a:r>
              <a:rPr lang="en-US" sz="1400" dirty="0">
                <a:latin typeface="Grandview" panose="020B0502040204020203"/>
              </a:rPr>
              <a:t>        Qi Wang, Ren-Ming Zhu, Hua-Liang Ren, Rui </a:t>
            </a:r>
            <a:r>
              <a:rPr lang="en-US" sz="1400" dirty="0" err="1">
                <a:latin typeface="Grandview" panose="020B0502040204020203"/>
              </a:rPr>
              <a:t>Leng</a:t>
            </a:r>
            <a:r>
              <a:rPr lang="en-US" sz="1400" dirty="0">
                <a:latin typeface="Grandview" panose="020B0502040204020203"/>
              </a:rPr>
              <a:t>, Wang-De Zhang, Chun-Min Li. </a:t>
            </a:r>
          </a:p>
          <a:p>
            <a:r>
              <a:rPr lang="en-US" sz="1400" dirty="0">
                <a:latin typeface="Grandview" panose="020B0502040204020203"/>
              </a:rPr>
              <a:t>        J </a:t>
            </a:r>
            <a:r>
              <a:rPr lang="en-US" sz="1400" dirty="0" err="1">
                <a:latin typeface="Grandview" panose="020B0502040204020203"/>
              </a:rPr>
              <a:t>Vasc</a:t>
            </a:r>
            <a:r>
              <a:rPr lang="en-US" sz="1400" dirty="0">
                <a:latin typeface="Grandview" panose="020B0502040204020203"/>
              </a:rPr>
              <a:t> </a:t>
            </a:r>
            <a:r>
              <a:rPr lang="en-US" sz="1400" dirty="0" err="1">
                <a:latin typeface="Grandview" panose="020B0502040204020203"/>
              </a:rPr>
              <a:t>Interv</a:t>
            </a:r>
            <a:r>
              <a:rPr lang="en-US" sz="1400" dirty="0">
                <a:latin typeface="Grandview" panose="020B0502040204020203"/>
              </a:rPr>
              <a:t> </a:t>
            </a:r>
            <a:r>
              <a:rPr lang="en-US" sz="1400" dirty="0" err="1">
                <a:latin typeface="Grandview" panose="020B0502040204020203"/>
              </a:rPr>
              <a:t>Radiol</a:t>
            </a:r>
            <a:r>
              <a:rPr lang="en-US" sz="1400" dirty="0">
                <a:latin typeface="Grandview" panose="020B0502040204020203"/>
              </a:rPr>
              <a:t>. 2020 Oct;31(10):1661-1667.</a:t>
            </a:r>
          </a:p>
          <a:p>
            <a:endParaRPr lang="en-US" sz="2400" dirty="0">
              <a:latin typeface="Grandview" panose="020B0502040204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4"/>
                </a:solidFill>
                <a:latin typeface="Grandview" panose="020B0502040204020203"/>
              </a:rPr>
              <a:t>Jetstream Atherectomy System treatment of femoropopliteal arteries: Results of the post-market JET Registry</a:t>
            </a:r>
          </a:p>
          <a:p>
            <a:r>
              <a:rPr lang="en-US" sz="1400" dirty="0">
                <a:latin typeface="Grandview" panose="020B0502040204020203"/>
              </a:rPr>
              <a:t>         William A Gray , Lawrence A Garcia, Ali Amin, Nicolas W Shammas, JET Registry Investigators.</a:t>
            </a:r>
          </a:p>
          <a:p>
            <a:r>
              <a:rPr lang="en-US" sz="1400" dirty="0">
                <a:latin typeface="Grandview" panose="020B0502040204020203"/>
              </a:rPr>
              <a:t>         Cardiovasc </a:t>
            </a:r>
            <a:r>
              <a:rPr lang="en-US" sz="1400" dirty="0" err="1">
                <a:latin typeface="Grandview" panose="020B0502040204020203"/>
              </a:rPr>
              <a:t>Revasc</a:t>
            </a:r>
            <a:r>
              <a:rPr lang="en-US" sz="1400" dirty="0">
                <a:latin typeface="Grandview" panose="020B0502040204020203"/>
              </a:rPr>
              <a:t> Med. 2018 Jul;19(5 Pt A):506-511.</a:t>
            </a:r>
          </a:p>
          <a:p>
            <a:endParaRPr lang="en-US" sz="2800" b="1" dirty="0">
              <a:latin typeface="Grandview" panose="020B0502040204020203"/>
            </a:endParaRPr>
          </a:p>
          <a:p>
            <a:r>
              <a:rPr lang="en-US" sz="2800" b="1" dirty="0">
                <a:latin typeface="Grandview" panose="020B0502040204020203"/>
              </a:rPr>
              <a:t>					SAFETY</a:t>
            </a:r>
          </a:p>
          <a:p>
            <a:endParaRPr lang="en-US" sz="1400" dirty="0">
              <a:latin typeface="Grandview" panose="020B0502040204020203"/>
            </a:endParaRPr>
          </a:p>
          <a:p>
            <a:endParaRPr lang="en-US" sz="1400" dirty="0">
              <a:latin typeface="Grandview" panose="020B0502040204020203"/>
            </a:endParaRPr>
          </a:p>
          <a:p>
            <a:endParaRPr lang="en-US" sz="2400" dirty="0">
              <a:latin typeface="Grandview" panose="020B0502040204020203"/>
            </a:endParaRPr>
          </a:p>
          <a:p>
            <a:r>
              <a:rPr lang="en-US" sz="1400" dirty="0">
                <a:latin typeface="Grandview" panose="020B0502040204020203"/>
              </a:rPr>
              <a:t>				 </a:t>
            </a:r>
          </a:p>
        </p:txBody>
      </p:sp>
    </p:spTree>
    <p:extLst>
      <p:ext uri="{BB962C8B-B14F-4D97-AF65-F5344CB8AC3E}">
        <p14:creationId xmlns:p14="http://schemas.microsoft.com/office/powerpoint/2010/main" val="1602548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411618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randview" panose="020B0502040204020203"/>
              </a:rPr>
              <a:t>PROOFS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F9BA2F2-525C-B8D7-58CD-2B5E613AEF95}"/>
              </a:ext>
            </a:extLst>
          </p:cNvPr>
          <p:cNvSpPr txBox="1"/>
          <p:nvPr/>
        </p:nvSpPr>
        <p:spPr>
          <a:xfrm>
            <a:off x="504967" y="2134400"/>
            <a:ext cx="11371792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Directional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Atherectomy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Followed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by a Paclitaxel-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Coated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Balloon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to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Inhibit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Restenosis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and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Maintain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Vessel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Patency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: Twelve-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Month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Results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of the DEFINITIVE AR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Study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.</a:t>
            </a:r>
          </a:p>
          <a:p>
            <a:pPr algn="ctr"/>
            <a:r>
              <a:rPr lang="fr-BE" sz="1400" dirty="0">
                <a:latin typeface="Grandview" panose="020B0502040204020203"/>
              </a:rPr>
              <a:t>Zeller T, </a:t>
            </a:r>
            <a:r>
              <a:rPr lang="fr-BE" sz="1400" dirty="0" err="1">
                <a:latin typeface="Grandview" panose="020B0502040204020203"/>
              </a:rPr>
              <a:t>Langhoff</a:t>
            </a:r>
            <a:r>
              <a:rPr lang="fr-BE" sz="1400" dirty="0">
                <a:latin typeface="Grandview" panose="020B0502040204020203"/>
              </a:rPr>
              <a:t> R, Rocha-Singh KJ, </a:t>
            </a:r>
            <a:r>
              <a:rPr lang="fr-BE" sz="1400" dirty="0" err="1">
                <a:latin typeface="Grandview" panose="020B0502040204020203"/>
              </a:rPr>
              <a:t>Jaff</a:t>
            </a:r>
            <a:r>
              <a:rPr lang="fr-BE" sz="1400" dirty="0">
                <a:latin typeface="Grandview" panose="020B0502040204020203"/>
              </a:rPr>
              <a:t> MR, Blessing E, Amann-</a:t>
            </a:r>
            <a:r>
              <a:rPr lang="fr-BE" sz="1400" dirty="0" err="1">
                <a:latin typeface="Grandview" panose="020B0502040204020203"/>
              </a:rPr>
              <a:t>Vesti</a:t>
            </a:r>
            <a:r>
              <a:rPr lang="fr-BE" sz="1400" dirty="0">
                <a:latin typeface="Grandview" panose="020B0502040204020203"/>
              </a:rPr>
              <a:t> B, </a:t>
            </a:r>
            <a:r>
              <a:rPr lang="fr-BE" sz="1400" dirty="0" err="1">
                <a:latin typeface="Grandview" panose="020B0502040204020203"/>
              </a:rPr>
              <a:t>Krzanowski</a:t>
            </a:r>
            <a:r>
              <a:rPr lang="fr-BE" sz="1400" dirty="0">
                <a:latin typeface="Grandview" panose="020B0502040204020203"/>
              </a:rPr>
              <a:t> M, Peeters P, </a:t>
            </a:r>
            <a:r>
              <a:rPr lang="fr-BE" sz="1400" dirty="0" err="1">
                <a:latin typeface="Grandview" panose="020B0502040204020203"/>
              </a:rPr>
              <a:t>Scheinert</a:t>
            </a:r>
            <a:r>
              <a:rPr lang="fr-BE" sz="1400" dirty="0">
                <a:latin typeface="Grandview" panose="020B0502040204020203"/>
              </a:rPr>
              <a:t> D, </a:t>
            </a:r>
            <a:r>
              <a:rPr lang="fr-BE" sz="1400" dirty="0" err="1">
                <a:latin typeface="Grandview" panose="020B0502040204020203"/>
              </a:rPr>
              <a:t>Torsello</a:t>
            </a:r>
            <a:r>
              <a:rPr lang="fr-BE" sz="1400" dirty="0">
                <a:latin typeface="Grandview" panose="020B0502040204020203"/>
              </a:rPr>
              <a:t> G, Sixt S, </a:t>
            </a:r>
            <a:r>
              <a:rPr lang="fr-BE" sz="1400" dirty="0" err="1">
                <a:latin typeface="Grandview" panose="020B0502040204020203"/>
              </a:rPr>
              <a:t>Tepe</a:t>
            </a:r>
            <a:r>
              <a:rPr lang="fr-BE" sz="1400" dirty="0">
                <a:latin typeface="Grandview" panose="020B0502040204020203"/>
              </a:rPr>
              <a:t> G; DEFINITIVE AR </a:t>
            </a:r>
            <a:r>
              <a:rPr lang="fr-BE" sz="1400" dirty="0" err="1">
                <a:latin typeface="Grandview" panose="020B0502040204020203"/>
              </a:rPr>
              <a:t>Investigators</a:t>
            </a:r>
            <a:r>
              <a:rPr lang="fr-BE" sz="1400" dirty="0">
                <a:latin typeface="Grandview" panose="020B0502040204020203"/>
              </a:rPr>
              <a:t>.</a:t>
            </a:r>
          </a:p>
          <a:p>
            <a:pPr algn="ctr"/>
            <a:r>
              <a:rPr lang="fr-BE" sz="1400" dirty="0" err="1">
                <a:latin typeface="Grandview" panose="020B0502040204020203"/>
              </a:rPr>
              <a:t>Circ</a:t>
            </a:r>
            <a:r>
              <a:rPr lang="fr-BE" sz="1400" dirty="0">
                <a:latin typeface="Grandview" panose="020B0502040204020203"/>
              </a:rPr>
              <a:t> </a:t>
            </a:r>
            <a:r>
              <a:rPr lang="fr-BE" sz="1400" dirty="0" err="1">
                <a:latin typeface="Grandview" panose="020B0502040204020203"/>
              </a:rPr>
              <a:t>Cardiovasc</a:t>
            </a:r>
            <a:r>
              <a:rPr lang="fr-BE" sz="1400" dirty="0">
                <a:latin typeface="Grandview" panose="020B0502040204020203"/>
              </a:rPr>
              <a:t> </a:t>
            </a:r>
            <a:r>
              <a:rPr lang="fr-BE" sz="1400" dirty="0" err="1">
                <a:latin typeface="Grandview" panose="020B0502040204020203"/>
              </a:rPr>
              <a:t>Interv</a:t>
            </a:r>
            <a:r>
              <a:rPr lang="fr-BE" sz="1400" dirty="0">
                <a:latin typeface="Grandview" panose="020B0502040204020203"/>
              </a:rPr>
              <a:t>. 2017 Sep;10(9):e004848.</a:t>
            </a:r>
          </a:p>
          <a:p>
            <a:pPr algn="ctr"/>
            <a:endParaRPr lang="fr-BE" sz="1400" dirty="0">
              <a:latin typeface="Grandview" panose="020B0502040204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dirty="0">
                <a:latin typeface="Grandview" panose="020B0502040204020203"/>
              </a:rPr>
              <a:t>Multicentre RCT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dirty="0">
                <a:latin typeface="Grandview" panose="020B0502040204020203"/>
              </a:rPr>
              <a:t>10 centres, 121 patients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2400" dirty="0">
              <a:latin typeface="Grandview" panose="020B0502040204020203"/>
            </a:endParaRPr>
          </a:p>
          <a:p>
            <a:pPr algn="ctr"/>
            <a:endParaRPr lang="fr-BE" sz="1400" dirty="0">
              <a:latin typeface="Grandview" panose="020B0502040204020203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8F10630-1864-5C70-0D3E-307A46B6D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843" y="4807888"/>
            <a:ext cx="3914246" cy="144184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4435023-865E-22DB-4EB9-C52FA7723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698980" y="2568285"/>
            <a:ext cx="2571376" cy="479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82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411618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randview" panose="020B0502040204020203"/>
              </a:rPr>
              <a:t>PROOFS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A2C9F2-E163-97CB-77C5-C6F5FAA78B82}"/>
              </a:ext>
            </a:extLst>
          </p:cNvPr>
          <p:cNvSpPr txBox="1"/>
          <p:nvPr/>
        </p:nvSpPr>
        <p:spPr>
          <a:xfrm>
            <a:off x="4550561" y="1347369"/>
            <a:ext cx="7682812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Grandview" panose="020B0502040204020203"/>
              </a:rPr>
              <a:t>The REALITY study</a:t>
            </a:r>
          </a:p>
          <a:p>
            <a:pPr algn="ctr"/>
            <a:r>
              <a:rPr lang="en-US" sz="1400" dirty="0">
                <a:latin typeface="Grandview" panose="020B0502040204020203"/>
              </a:rPr>
              <a:t>Zeller T</a:t>
            </a:r>
          </a:p>
          <a:p>
            <a:pPr algn="ctr"/>
            <a:r>
              <a:rPr lang="en-US" sz="1400" dirty="0">
                <a:latin typeface="Grandview" panose="020B0502040204020203"/>
              </a:rPr>
              <a:t>LINC 2022</a:t>
            </a:r>
            <a:endParaRPr lang="en-US" sz="2400" dirty="0">
              <a:latin typeface="Grandview" panose="020B0502040204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Evaluation of </a:t>
            </a:r>
            <a:r>
              <a:rPr lang="en-US" sz="2400" dirty="0" err="1">
                <a:latin typeface="Grandview" panose="020B0502040204020203"/>
              </a:rPr>
              <a:t>HawkoneTM</a:t>
            </a:r>
            <a:r>
              <a:rPr lang="en-US" sz="2400" dirty="0">
                <a:latin typeface="Grandview" panose="020B0502040204020203"/>
              </a:rPr>
              <a:t> followed by DCB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Prospective, non-randomized, single-arm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13 centers, 102 patients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Primary endpoints:</a:t>
            </a:r>
          </a:p>
          <a:p>
            <a:r>
              <a:rPr lang="en-US" sz="2400" dirty="0">
                <a:latin typeface="Grandview" panose="020B0502040204020203"/>
              </a:rPr>
              <a:t>	Effectiveness: Primary Patency at 12 months</a:t>
            </a:r>
          </a:p>
          <a:p>
            <a:r>
              <a:rPr lang="en-US" sz="2400" dirty="0">
                <a:latin typeface="Grandview" panose="020B0502040204020203"/>
              </a:rPr>
              <a:t>	Safety: Freedom from Major Adverse Events 	(MAE) through30 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Results from a single-center prospective registry (V. </a:t>
            </a:r>
            <a:r>
              <a:rPr lang="en-US" sz="2400" dirty="0" err="1">
                <a:latin typeface="Grandview" panose="020B0502040204020203"/>
              </a:rPr>
              <a:t>Puttaswamy</a:t>
            </a:r>
            <a:r>
              <a:rPr lang="en-US" sz="2400" dirty="0">
                <a:latin typeface="Grandview" panose="020B0502040204020203"/>
              </a:rPr>
              <a:t>, LINC, 6th June 2022) support the longer-term sustainability of these results, with a 71.4% primary patency rate and 63.8% freedom from CD-TLR through 3 years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DCCED4B-6A68-8187-9DBE-2ED841CCA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557" y="4053731"/>
            <a:ext cx="3433207" cy="204197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1996E8B-8F44-28A1-1447-A18D65E66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488" y="2050656"/>
            <a:ext cx="3234294" cy="181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70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411618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randview" panose="020B0502040204020203"/>
              </a:rPr>
              <a:t>PROOFS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A2C9F2-E163-97CB-77C5-C6F5FAA78B82}"/>
              </a:ext>
            </a:extLst>
          </p:cNvPr>
          <p:cNvSpPr txBox="1"/>
          <p:nvPr/>
        </p:nvSpPr>
        <p:spPr>
          <a:xfrm>
            <a:off x="859152" y="2365716"/>
            <a:ext cx="76586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Grandview" panose="020B0502040204020203"/>
              </a:rPr>
              <a:t>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7CD3A70-A566-A18C-69DB-DA23D5B8421B}"/>
              </a:ext>
            </a:extLst>
          </p:cNvPr>
          <p:cNvSpPr txBox="1"/>
          <p:nvPr/>
        </p:nvSpPr>
        <p:spPr>
          <a:xfrm>
            <a:off x="614149" y="2060193"/>
            <a:ext cx="11184257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A prospective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randomized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trial on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endovascular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recanalization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with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stenting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versus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remote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endarterectomy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for the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superficial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femoral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artery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total occlusive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lesions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.</a:t>
            </a:r>
          </a:p>
          <a:p>
            <a:pPr algn="ctr"/>
            <a:r>
              <a:rPr lang="fr-BE" sz="1400" dirty="0" err="1">
                <a:latin typeface="Grandview" panose="020B0502040204020203"/>
              </a:rPr>
              <a:t>Saaya</a:t>
            </a:r>
            <a:r>
              <a:rPr lang="fr-BE" sz="1400" dirty="0">
                <a:latin typeface="Grandview" panose="020B0502040204020203"/>
              </a:rPr>
              <a:t> S, </a:t>
            </a:r>
            <a:r>
              <a:rPr lang="fr-BE" sz="1400" dirty="0" err="1">
                <a:latin typeface="Grandview" panose="020B0502040204020203"/>
              </a:rPr>
              <a:t>Osipova</a:t>
            </a:r>
            <a:r>
              <a:rPr lang="fr-BE" sz="1400" dirty="0">
                <a:latin typeface="Grandview" panose="020B0502040204020203"/>
              </a:rPr>
              <a:t> O, </a:t>
            </a:r>
            <a:r>
              <a:rPr lang="fr-BE" sz="1400" dirty="0" err="1">
                <a:latin typeface="Grandview" panose="020B0502040204020203"/>
              </a:rPr>
              <a:t>Gostev</a:t>
            </a:r>
            <a:r>
              <a:rPr lang="fr-BE" sz="1400" dirty="0">
                <a:latin typeface="Grandview" panose="020B0502040204020203"/>
              </a:rPr>
              <a:t> A, </a:t>
            </a:r>
            <a:r>
              <a:rPr lang="fr-BE" sz="1400" dirty="0" err="1">
                <a:latin typeface="Grandview" panose="020B0502040204020203"/>
              </a:rPr>
              <a:t>Rabtsun</a:t>
            </a:r>
            <a:r>
              <a:rPr lang="fr-BE" sz="1400" dirty="0">
                <a:latin typeface="Grandview" panose="020B0502040204020203"/>
              </a:rPr>
              <a:t> A, </a:t>
            </a:r>
            <a:r>
              <a:rPr lang="fr-BE" sz="1400" dirty="0" err="1">
                <a:latin typeface="Grandview" panose="020B0502040204020203"/>
              </a:rPr>
              <a:t>Starodubtsev</a:t>
            </a:r>
            <a:r>
              <a:rPr lang="fr-BE" sz="1400" dirty="0">
                <a:latin typeface="Grandview" panose="020B0502040204020203"/>
              </a:rPr>
              <a:t> V, </a:t>
            </a:r>
            <a:r>
              <a:rPr lang="fr-BE" sz="1400" dirty="0" err="1">
                <a:latin typeface="Grandview" panose="020B0502040204020203"/>
              </a:rPr>
              <a:t>Cheban</a:t>
            </a:r>
            <a:r>
              <a:rPr lang="fr-BE" sz="1400" dirty="0">
                <a:latin typeface="Grandview" panose="020B0502040204020203"/>
              </a:rPr>
              <a:t> A, </a:t>
            </a:r>
            <a:r>
              <a:rPr lang="fr-BE" sz="1400" dirty="0" err="1">
                <a:latin typeface="Grandview" panose="020B0502040204020203"/>
              </a:rPr>
              <a:t>Ignatenko</a:t>
            </a:r>
            <a:r>
              <a:rPr lang="fr-BE" sz="1400" dirty="0">
                <a:latin typeface="Grandview" panose="020B0502040204020203"/>
              </a:rPr>
              <a:t> P, </a:t>
            </a:r>
            <a:r>
              <a:rPr lang="fr-BE" sz="1400" dirty="0" err="1">
                <a:latin typeface="Grandview" panose="020B0502040204020203"/>
              </a:rPr>
              <a:t>Karpenko</a:t>
            </a:r>
            <a:r>
              <a:rPr lang="fr-BE" sz="1400" dirty="0">
                <a:latin typeface="Grandview" panose="020B0502040204020203"/>
              </a:rPr>
              <a:t> A.</a:t>
            </a:r>
          </a:p>
          <a:p>
            <a:pPr algn="ctr"/>
            <a:r>
              <a:rPr lang="fr-BE" sz="1400" dirty="0">
                <a:latin typeface="Grandview" panose="020B0502040204020203"/>
              </a:rPr>
              <a:t>J </a:t>
            </a:r>
            <a:r>
              <a:rPr lang="fr-BE" sz="1400" dirty="0" err="1">
                <a:latin typeface="Grandview" panose="020B0502040204020203"/>
              </a:rPr>
              <a:t>Vasc</a:t>
            </a:r>
            <a:r>
              <a:rPr lang="fr-BE" sz="1400" dirty="0">
                <a:latin typeface="Grandview" panose="020B0502040204020203"/>
              </a:rPr>
              <a:t> </a:t>
            </a:r>
            <a:r>
              <a:rPr lang="fr-BE" sz="1400" dirty="0" err="1">
                <a:latin typeface="Grandview" panose="020B0502040204020203"/>
              </a:rPr>
              <a:t>Surg</a:t>
            </a:r>
            <a:r>
              <a:rPr lang="fr-BE" sz="1400" dirty="0">
                <a:latin typeface="Grandview" panose="020B0502040204020203"/>
              </a:rPr>
              <a:t>. 2022;76(1):158-64.</a:t>
            </a:r>
          </a:p>
          <a:p>
            <a:endParaRPr lang="fr-BE" sz="1400" dirty="0">
              <a:latin typeface="Grandview" panose="020B0502040204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dirty="0">
                <a:latin typeface="Grandview" panose="020B0502040204020203"/>
              </a:rPr>
              <a:t>Single-center prospective RCT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dirty="0">
                <a:latin typeface="Grandview" panose="020B0502040204020203"/>
              </a:rPr>
              <a:t>119 </a:t>
            </a:r>
            <a:r>
              <a:rPr lang="fr-BE" sz="2400" dirty="0" err="1">
                <a:latin typeface="Grandview" panose="020B0502040204020203"/>
              </a:rPr>
              <a:t>recanalization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with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stenting</a:t>
            </a:r>
            <a:r>
              <a:rPr lang="fr-BE" sz="2400" dirty="0">
                <a:latin typeface="Grandview" panose="020B0502040204020203"/>
              </a:rPr>
              <a:t> versus 119 </a:t>
            </a:r>
            <a:r>
              <a:rPr lang="fr-BE" sz="2400" dirty="0" err="1">
                <a:latin typeface="Grandview" panose="020B0502040204020203"/>
              </a:rPr>
              <a:t>remote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endarterectomy</a:t>
            </a:r>
            <a:endParaRPr lang="fr-BE" sz="2400" dirty="0">
              <a:latin typeface="Grandview" panose="020B0502040204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dirty="0" err="1">
                <a:latin typeface="Grandview" panose="020B0502040204020203"/>
              </a:rPr>
              <a:t>Mean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lesions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lenght</a:t>
            </a:r>
            <a:r>
              <a:rPr lang="fr-BE" sz="2400" dirty="0">
                <a:latin typeface="Grandview" panose="020B0502040204020203"/>
              </a:rPr>
              <a:t> ≥ 250 mm in </a:t>
            </a:r>
            <a:r>
              <a:rPr lang="fr-BE" sz="2400" dirty="0" err="1">
                <a:latin typeface="Grandview" panose="020B0502040204020203"/>
              </a:rPr>
              <a:t>both</a:t>
            </a:r>
            <a:r>
              <a:rPr lang="fr-BE" sz="2400" dirty="0">
                <a:latin typeface="Grandview" panose="020B0502040204020203"/>
              </a:rPr>
              <a:t> groups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dirty="0">
                <a:latin typeface="Grandview" panose="020B0502040204020203"/>
              </a:rPr>
              <a:t>All </a:t>
            </a:r>
            <a:r>
              <a:rPr lang="fr-BE" sz="2400" dirty="0" err="1">
                <a:latin typeface="Grandview" panose="020B0502040204020203"/>
              </a:rPr>
              <a:t>CTOs</a:t>
            </a:r>
            <a:endParaRPr lang="fr-BE" sz="2400" dirty="0">
              <a:latin typeface="Grandview" panose="020B0502040204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dirty="0">
                <a:latin typeface="Grandview" panose="020B0502040204020203"/>
              </a:rPr>
              <a:t>Cumulative </a:t>
            </a:r>
            <a:r>
              <a:rPr lang="fr-BE" sz="2400" dirty="0" err="1">
                <a:latin typeface="Grandview" panose="020B0502040204020203"/>
              </a:rPr>
              <a:t>primary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patency</a:t>
            </a:r>
            <a:r>
              <a:rPr lang="fr-BE" sz="2400" dirty="0">
                <a:latin typeface="Grandview" panose="020B0502040204020203"/>
              </a:rPr>
              <a:t> rates 83% versus 82% at 1 </a:t>
            </a:r>
            <a:r>
              <a:rPr lang="fr-BE" sz="2400" dirty="0" err="1">
                <a:latin typeface="Grandview" panose="020B0502040204020203"/>
              </a:rPr>
              <a:t>year</a:t>
            </a:r>
            <a:r>
              <a:rPr lang="fr-BE" sz="2400" dirty="0">
                <a:latin typeface="Grandview" panose="020B0502040204020203"/>
              </a:rPr>
              <a:t> and 28% versus 46% at 4 </a:t>
            </a:r>
            <a:r>
              <a:rPr lang="fr-BE" sz="2400" dirty="0" err="1">
                <a:latin typeface="Grandview" panose="020B0502040204020203"/>
              </a:rPr>
              <a:t>years</a:t>
            </a:r>
            <a:r>
              <a:rPr lang="fr-BE" sz="2400" dirty="0">
                <a:latin typeface="Grandview" panose="020B0502040204020203"/>
              </a:rPr>
              <a:t> (p-value 0,04)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dirty="0" err="1">
                <a:latin typeface="Grandview" panose="020B0502040204020203"/>
              </a:rPr>
              <a:t>Endovascular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reintervention</a:t>
            </a:r>
            <a:r>
              <a:rPr lang="fr-BE" sz="2400" dirty="0">
                <a:latin typeface="Grandview" panose="020B0502040204020203"/>
              </a:rPr>
              <a:t> possible </a:t>
            </a:r>
            <a:r>
              <a:rPr lang="fr-BE" sz="2400" dirty="0" err="1">
                <a:latin typeface="Grandview" panose="020B0502040204020203"/>
              </a:rPr>
              <a:t>after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remote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endarterectomy</a:t>
            </a:r>
            <a:endParaRPr lang="fr-BE" sz="2400" dirty="0">
              <a:latin typeface="Grandview" panose="020B0502040204020203"/>
            </a:endParaRPr>
          </a:p>
          <a:p>
            <a:pPr algn="ctr"/>
            <a:endParaRPr lang="fr-BE" sz="2400" dirty="0">
              <a:latin typeface="Grandview" panose="020B0502040204020203"/>
            </a:endParaRPr>
          </a:p>
          <a:p>
            <a:pPr algn="ctr"/>
            <a:endParaRPr lang="fr-BE" sz="2400" dirty="0">
              <a:latin typeface="Grandview" panose="020B0502040204020203"/>
            </a:endParaRPr>
          </a:p>
        </p:txBody>
      </p:sp>
    </p:spTree>
    <p:extLst>
      <p:ext uri="{BB962C8B-B14F-4D97-AF65-F5344CB8AC3E}">
        <p14:creationId xmlns:p14="http://schemas.microsoft.com/office/powerpoint/2010/main" val="303904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411618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randview" panose="020B0502040204020203"/>
              </a:rPr>
              <a:t>PROOFS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A2C9F2-E163-97CB-77C5-C6F5FAA78B82}"/>
              </a:ext>
            </a:extLst>
          </p:cNvPr>
          <p:cNvSpPr txBox="1"/>
          <p:nvPr/>
        </p:nvSpPr>
        <p:spPr>
          <a:xfrm>
            <a:off x="859152" y="2365716"/>
            <a:ext cx="76586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Grandview" panose="020B0502040204020203"/>
              </a:rPr>
              <a:t>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7CD3A70-A566-A18C-69DB-DA23D5B8421B}"/>
              </a:ext>
            </a:extLst>
          </p:cNvPr>
          <p:cNvSpPr txBox="1"/>
          <p:nvPr/>
        </p:nvSpPr>
        <p:spPr>
          <a:xfrm>
            <a:off x="614149" y="2105262"/>
            <a:ext cx="11184257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1-Year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Results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of a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Multicenter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Randomized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Controlled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Trial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Comparing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Heparin-Bonded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Endoluminal to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Femoropopliteal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Bypass.</a:t>
            </a:r>
          </a:p>
          <a:p>
            <a:pPr algn="ctr"/>
            <a:r>
              <a:rPr lang="fr-BE" sz="1400" dirty="0" err="1">
                <a:latin typeface="Grandview" panose="020B0502040204020203"/>
              </a:rPr>
              <a:t>Reijnen</a:t>
            </a:r>
            <a:r>
              <a:rPr lang="fr-BE" sz="1400" dirty="0">
                <a:latin typeface="Grandview" panose="020B0502040204020203"/>
              </a:rPr>
              <a:t> MMPJ, van </a:t>
            </a:r>
            <a:r>
              <a:rPr lang="fr-BE" sz="1400" dirty="0" err="1">
                <a:latin typeface="Grandview" panose="020B0502040204020203"/>
              </a:rPr>
              <a:t>Walraven</a:t>
            </a:r>
            <a:r>
              <a:rPr lang="fr-BE" sz="1400" dirty="0">
                <a:latin typeface="Grandview" panose="020B0502040204020203"/>
              </a:rPr>
              <a:t> LA, </a:t>
            </a:r>
            <a:r>
              <a:rPr lang="fr-BE" sz="1400" dirty="0" err="1">
                <a:latin typeface="Grandview" panose="020B0502040204020203"/>
              </a:rPr>
              <a:t>Fritschy</a:t>
            </a:r>
            <a:r>
              <a:rPr lang="fr-BE" sz="1400" dirty="0">
                <a:latin typeface="Grandview" panose="020B0502040204020203"/>
              </a:rPr>
              <a:t> WM, </a:t>
            </a:r>
            <a:r>
              <a:rPr lang="fr-BE" sz="1400" dirty="0" err="1">
                <a:latin typeface="Grandview" panose="020B0502040204020203"/>
              </a:rPr>
              <a:t>Lensvelt</a:t>
            </a:r>
            <a:r>
              <a:rPr lang="fr-BE" sz="1400" dirty="0">
                <a:latin typeface="Grandview" panose="020B0502040204020203"/>
              </a:rPr>
              <a:t> MMA, </a:t>
            </a:r>
            <a:r>
              <a:rPr lang="fr-BE" sz="1400" dirty="0" err="1">
                <a:latin typeface="Grandview" panose="020B0502040204020203"/>
              </a:rPr>
              <a:t>Zeebregts</a:t>
            </a:r>
            <a:r>
              <a:rPr lang="fr-BE" sz="1400" dirty="0">
                <a:latin typeface="Grandview" panose="020B0502040204020203"/>
              </a:rPr>
              <a:t> CJ, </a:t>
            </a:r>
            <a:r>
              <a:rPr lang="fr-BE" sz="1400" dirty="0" err="1">
                <a:latin typeface="Grandview" panose="020B0502040204020203"/>
              </a:rPr>
              <a:t>Lemson</a:t>
            </a:r>
            <a:r>
              <a:rPr lang="fr-BE" sz="1400" dirty="0">
                <a:latin typeface="Grandview" panose="020B0502040204020203"/>
              </a:rPr>
              <a:t> MS, </a:t>
            </a:r>
            <a:r>
              <a:rPr lang="fr-BE" sz="1400" dirty="0" err="1">
                <a:latin typeface="Grandview" panose="020B0502040204020203"/>
              </a:rPr>
              <a:t>Wikkeling</a:t>
            </a:r>
            <a:r>
              <a:rPr lang="fr-BE" sz="1400" dirty="0">
                <a:latin typeface="Grandview" panose="020B0502040204020203"/>
              </a:rPr>
              <a:t> ORM, </a:t>
            </a:r>
            <a:r>
              <a:rPr lang="fr-BE" sz="1400" dirty="0" err="1">
                <a:latin typeface="Grandview" panose="020B0502040204020203"/>
              </a:rPr>
              <a:t>Smeets</a:t>
            </a:r>
            <a:r>
              <a:rPr lang="fr-BE" sz="1400" dirty="0">
                <a:latin typeface="Grandview" panose="020B0502040204020203"/>
              </a:rPr>
              <a:t> L, </a:t>
            </a:r>
            <a:r>
              <a:rPr lang="fr-BE" sz="1400" dirty="0" err="1">
                <a:latin typeface="Grandview" panose="020B0502040204020203"/>
              </a:rPr>
              <a:t>Holewijn</a:t>
            </a:r>
            <a:r>
              <a:rPr lang="fr-BE" sz="1400" dirty="0">
                <a:latin typeface="Grandview" panose="020B0502040204020203"/>
              </a:rPr>
              <a:t> S.</a:t>
            </a:r>
          </a:p>
          <a:p>
            <a:pPr algn="ctr"/>
            <a:r>
              <a:rPr lang="fr-BE" sz="1400" dirty="0">
                <a:latin typeface="Grandview" panose="020B0502040204020203"/>
              </a:rPr>
              <a:t>JACC </a:t>
            </a:r>
            <a:r>
              <a:rPr lang="fr-BE" sz="1400" dirty="0" err="1">
                <a:latin typeface="Grandview" panose="020B0502040204020203"/>
              </a:rPr>
              <a:t>Cardiovasc</a:t>
            </a:r>
            <a:r>
              <a:rPr lang="fr-BE" sz="1400" dirty="0">
                <a:latin typeface="Grandview" panose="020B0502040204020203"/>
              </a:rPr>
              <a:t> </a:t>
            </a:r>
            <a:r>
              <a:rPr lang="fr-BE" sz="1400" dirty="0" err="1">
                <a:latin typeface="Grandview" panose="020B0502040204020203"/>
              </a:rPr>
              <a:t>Interv</a:t>
            </a:r>
            <a:r>
              <a:rPr lang="fr-BE" sz="1400" dirty="0">
                <a:latin typeface="Grandview" panose="020B0502040204020203"/>
              </a:rPr>
              <a:t>. 2017 </a:t>
            </a:r>
            <a:r>
              <a:rPr lang="fr-BE" sz="1400" dirty="0" err="1">
                <a:latin typeface="Grandview" panose="020B0502040204020203"/>
              </a:rPr>
              <a:t>Nov</a:t>
            </a:r>
            <a:r>
              <a:rPr lang="fr-BE" sz="1400" dirty="0">
                <a:latin typeface="Grandview" panose="020B0502040204020203"/>
              </a:rPr>
              <a:t> 27;10(22):2320-2331.</a:t>
            </a:r>
          </a:p>
          <a:p>
            <a:pPr algn="ctr"/>
            <a:endParaRPr lang="fr-BE" sz="1400" dirty="0">
              <a:latin typeface="Grandview" panose="020B0502040204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dirty="0" err="1">
                <a:latin typeface="Grandview" panose="020B0502040204020203"/>
              </a:rPr>
              <a:t>Mulicenter</a:t>
            </a:r>
            <a:r>
              <a:rPr lang="fr-BE" sz="2400" dirty="0">
                <a:latin typeface="Grandview" panose="020B0502040204020203"/>
              </a:rPr>
              <a:t> prospective RCT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dirty="0">
                <a:latin typeface="Grandview" panose="020B0502040204020203"/>
              </a:rPr>
              <a:t>62 </a:t>
            </a:r>
            <a:r>
              <a:rPr lang="fr-BE" sz="2400" dirty="0" err="1">
                <a:latin typeface="Grandview" panose="020B0502040204020203"/>
              </a:rPr>
              <a:t>prosthetic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surgical</a:t>
            </a:r>
            <a:r>
              <a:rPr lang="fr-BE" sz="2400" dirty="0">
                <a:latin typeface="Grandview" panose="020B0502040204020203"/>
              </a:rPr>
              <a:t> bypass versus 63 </a:t>
            </a:r>
            <a:r>
              <a:rPr lang="fr-BE" sz="2400" dirty="0" err="1">
                <a:latin typeface="Grandview" panose="020B0502040204020203"/>
              </a:rPr>
              <a:t>heparin-bonded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endografts</a:t>
            </a:r>
            <a:endParaRPr lang="fr-BE" sz="2400" dirty="0">
              <a:latin typeface="Grandview" panose="020B0502040204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dirty="0" err="1">
                <a:latin typeface="Grandview" panose="020B0502040204020203"/>
              </a:rPr>
              <a:t>Mean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lesions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lenght</a:t>
            </a:r>
            <a:r>
              <a:rPr lang="fr-BE" sz="2400" dirty="0">
                <a:latin typeface="Grandview" panose="020B0502040204020203"/>
              </a:rPr>
              <a:t> 23 mm in </a:t>
            </a:r>
            <a:r>
              <a:rPr lang="fr-BE" sz="2400" dirty="0" err="1">
                <a:latin typeface="Grandview" panose="020B0502040204020203"/>
              </a:rPr>
              <a:t>both</a:t>
            </a:r>
            <a:r>
              <a:rPr lang="fr-BE" sz="2400" dirty="0">
                <a:latin typeface="Grandview" panose="020B0502040204020203"/>
              </a:rPr>
              <a:t> groups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dirty="0">
                <a:latin typeface="Grandview" panose="020B0502040204020203"/>
              </a:rPr>
              <a:t>CTO 80% versus 75%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dirty="0" err="1">
                <a:latin typeface="Grandview" panose="020B0502040204020203"/>
              </a:rPr>
              <a:t>Same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patency</a:t>
            </a:r>
            <a:r>
              <a:rPr lang="fr-BE" sz="2400" dirty="0">
                <a:latin typeface="Grandview" panose="020B0502040204020203"/>
              </a:rPr>
              <a:t>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dirty="0" err="1">
                <a:latin typeface="Grandview" panose="020B0502040204020203"/>
              </a:rPr>
              <a:t>Less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morbidity</a:t>
            </a:r>
            <a:r>
              <a:rPr lang="fr-BE" sz="2400" dirty="0">
                <a:latin typeface="Grandview" panose="020B0502040204020203"/>
              </a:rPr>
              <a:t> and </a:t>
            </a:r>
            <a:r>
              <a:rPr lang="fr-BE" sz="2400" dirty="0" err="1">
                <a:latin typeface="Grandview" panose="020B0502040204020203"/>
              </a:rPr>
              <a:t>quicker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improvements</a:t>
            </a:r>
            <a:r>
              <a:rPr lang="fr-BE" sz="2400" dirty="0">
                <a:latin typeface="Grandview" panose="020B0502040204020203"/>
              </a:rPr>
              <a:t> in </a:t>
            </a:r>
            <a:r>
              <a:rPr lang="fr-BE" sz="2400" dirty="0" err="1">
                <a:latin typeface="Grandview" panose="020B0502040204020203"/>
              </a:rPr>
              <a:t>quality</a:t>
            </a:r>
            <a:r>
              <a:rPr lang="fr-BE" sz="2400" dirty="0">
                <a:latin typeface="Grandview" panose="020B0502040204020203"/>
              </a:rPr>
              <a:t> of life</a:t>
            </a:r>
          </a:p>
          <a:p>
            <a:pPr algn="ctr"/>
            <a:endParaRPr lang="fr-BE" sz="2400" dirty="0">
              <a:latin typeface="Grandview" panose="020B0502040204020203"/>
            </a:endParaRPr>
          </a:p>
          <a:p>
            <a:pPr algn="ctr"/>
            <a:endParaRPr lang="fr-BE" sz="2400" dirty="0">
              <a:latin typeface="Grandview" panose="020B0502040204020203"/>
            </a:endParaRPr>
          </a:p>
        </p:txBody>
      </p:sp>
    </p:spTree>
    <p:extLst>
      <p:ext uri="{BB962C8B-B14F-4D97-AF65-F5344CB8AC3E}">
        <p14:creationId xmlns:p14="http://schemas.microsoft.com/office/powerpoint/2010/main" val="2860203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411618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randview" panose="020B0502040204020203"/>
              </a:rPr>
              <a:t>PROOFS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A2C9F2-E163-97CB-77C5-C6F5FAA78B82}"/>
              </a:ext>
            </a:extLst>
          </p:cNvPr>
          <p:cNvSpPr txBox="1"/>
          <p:nvPr/>
        </p:nvSpPr>
        <p:spPr>
          <a:xfrm>
            <a:off x="1384591" y="2324746"/>
            <a:ext cx="980589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Grandview" panose="020B0502040204020203"/>
              </a:rPr>
              <a:t>Nitinol Stent Versus Bypass in Long Femoropopliteal Lesions: 2-Year Results of a Randomized Controlled Trial.</a:t>
            </a:r>
          </a:p>
          <a:p>
            <a:pPr algn="ctr"/>
            <a:r>
              <a:rPr lang="en-US" sz="1400" dirty="0" err="1">
                <a:latin typeface="Grandview" panose="020B0502040204020203"/>
              </a:rPr>
              <a:t>Enzmann</a:t>
            </a:r>
            <a:r>
              <a:rPr lang="en-US" sz="1400" dirty="0">
                <a:latin typeface="Grandview" panose="020B0502040204020203"/>
              </a:rPr>
              <a:t> FK, </a:t>
            </a:r>
            <a:r>
              <a:rPr lang="en-US" sz="1400" dirty="0" err="1">
                <a:latin typeface="Grandview" panose="020B0502040204020203"/>
              </a:rPr>
              <a:t>Nierlich</a:t>
            </a:r>
            <a:r>
              <a:rPr lang="en-US" sz="1400" dirty="0">
                <a:latin typeface="Grandview" panose="020B0502040204020203"/>
              </a:rPr>
              <a:t> P, </a:t>
            </a:r>
            <a:r>
              <a:rPr lang="en-US" sz="1400" dirty="0" err="1">
                <a:latin typeface="Grandview" panose="020B0502040204020203"/>
              </a:rPr>
              <a:t>Aspalter</a:t>
            </a:r>
            <a:r>
              <a:rPr lang="en-US" sz="1400" dirty="0">
                <a:latin typeface="Grandview" panose="020B0502040204020203"/>
              </a:rPr>
              <a:t> M, </a:t>
            </a:r>
            <a:r>
              <a:rPr lang="en-US" sz="1400" dirty="0" err="1">
                <a:latin typeface="Grandview" panose="020B0502040204020203"/>
              </a:rPr>
              <a:t>Hitzl</a:t>
            </a:r>
            <a:r>
              <a:rPr lang="en-US" sz="1400" dirty="0">
                <a:latin typeface="Grandview" panose="020B0502040204020203"/>
              </a:rPr>
              <a:t> W, </a:t>
            </a:r>
            <a:r>
              <a:rPr lang="en-US" sz="1400" dirty="0" err="1">
                <a:latin typeface="Grandview" panose="020B0502040204020203"/>
              </a:rPr>
              <a:t>Dabernig</a:t>
            </a:r>
            <a:r>
              <a:rPr lang="en-US" sz="1400" dirty="0">
                <a:latin typeface="Grandview" panose="020B0502040204020203"/>
              </a:rPr>
              <a:t> W, </a:t>
            </a:r>
            <a:r>
              <a:rPr lang="en-US" sz="1400" dirty="0" err="1">
                <a:latin typeface="Grandview" panose="020B0502040204020203"/>
              </a:rPr>
              <a:t>Hölzenbein</a:t>
            </a:r>
            <a:r>
              <a:rPr lang="en-US" sz="1400" dirty="0">
                <a:latin typeface="Grandview" panose="020B0502040204020203"/>
              </a:rPr>
              <a:t> T, </a:t>
            </a:r>
            <a:r>
              <a:rPr lang="en-US" sz="1400" dirty="0" err="1">
                <a:latin typeface="Grandview" panose="020B0502040204020203"/>
              </a:rPr>
              <a:t>Ugurluoglu</a:t>
            </a:r>
            <a:r>
              <a:rPr lang="en-US" sz="1400" dirty="0">
                <a:latin typeface="Grandview" panose="020B0502040204020203"/>
              </a:rPr>
              <a:t> A, </a:t>
            </a:r>
            <a:r>
              <a:rPr lang="en-US" sz="1400" dirty="0" err="1">
                <a:latin typeface="Grandview" panose="020B0502040204020203"/>
              </a:rPr>
              <a:t>Seitelberger</a:t>
            </a:r>
            <a:r>
              <a:rPr lang="en-US" sz="1400" dirty="0">
                <a:latin typeface="Grandview" panose="020B0502040204020203"/>
              </a:rPr>
              <a:t> R, </a:t>
            </a:r>
            <a:r>
              <a:rPr lang="en-US" sz="1400" dirty="0" err="1">
                <a:latin typeface="Grandview" panose="020B0502040204020203"/>
              </a:rPr>
              <a:t>Linni</a:t>
            </a:r>
            <a:r>
              <a:rPr lang="en-US" sz="1400" dirty="0">
                <a:latin typeface="Grandview" panose="020B0502040204020203"/>
              </a:rPr>
              <a:t> K.</a:t>
            </a:r>
          </a:p>
          <a:p>
            <a:pPr algn="ctr"/>
            <a:r>
              <a:rPr lang="en-US" sz="1400" dirty="0">
                <a:latin typeface="Grandview" panose="020B0502040204020203"/>
              </a:rPr>
              <a:t>JACC Cardiovasc </a:t>
            </a:r>
            <a:r>
              <a:rPr lang="en-US" sz="1400" dirty="0" err="1">
                <a:latin typeface="Grandview" panose="020B0502040204020203"/>
              </a:rPr>
              <a:t>Interv</a:t>
            </a:r>
            <a:r>
              <a:rPr lang="en-US" sz="1400" dirty="0">
                <a:latin typeface="Grandview" panose="020B0502040204020203"/>
              </a:rPr>
              <a:t>. 2019 Dec 23;12(24):2541-2549.</a:t>
            </a:r>
          </a:p>
          <a:p>
            <a:pPr algn="ctr"/>
            <a:endParaRPr lang="en-US" sz="2400" dirty="0">
              <a:latin typeface="Grandview" panose="020B0502040204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Single-center prospective RCT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55 surgical bypass versus 55 self expandable stents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Mean lesions length 27 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49% of chronic limb-threatening ischemia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Same primary patency, limb salvage, survival and complications rates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Clinical improvement was significantly better in the bypass 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Grandview" panose="020B0502040204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Grandview" panose="020B0502040204020203"/>
            </a:endParaRPr>
          </a:p>
          <a:p>
            <a:pPr algn="ctr"/>
            <a:endParaRPr lang="en-US" sz="1400" dirty="0">
              <a:latin typeface="Grandview" panose="020B0502040204020203"/>
            </a:endParaRPr>
          </a:p>
        </p:txBody>
      </p:sp>
    </p:spTree>
    <p:extLst>
      <p:ext uri="{BB962C8B-B14F-4D97-AF65-F5344CB8AC3E}">
        <p14:creationId xmlns:p14="http://schemas.microsoft.com/office/powerpoint/2010/main" val="1396125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411618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randview" panose="020B0502040204020203"/>
              </a:rPr>
              <a:t>PROOFS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A2C9F2-E163-97CB-77C5-C6F5FAA78B82}"/>
              </a:ext>
            </a:extLst>
          </p:cNvPr>
          <p:cNvSpPr txBox="1"/>
          <p:nvPr/>
        </p:nvSpPr>
        <p:spPr>
          <a:xfrm>
            <a:off x="859152" y="2087842"/>
            <a:ext cx="10502609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Grandview" panose="020B0502040204020203"/>
              </a:rPr>
              <a:t>ZILVERPASS Study: ZILVER PTX Stent vs Bypass Surgery in Femoropopliteal Lesions.</a:t>
            </a:r>
          </a:p>
          <a:p>
            <a:pPr algn="ctr"/>
            <a:r>
              <a:rPr lang="en-US" sz="1400" dirty="0" err="1">
                <a:latin typeface="Grandview" panose="020B0502040204020203"/>
              </a:rPr>
              <a:t>Bosiers</a:t>
            </a:r>
            <a:r>
              <a:rPr lang="en-US" sz="1400" dirty="0">
                <a:latin typeface="Grandview" panose="020B0502040204020203"/>
              </a:rPr>
              <a:t> M, </a:t>
            </a:r>
            <a:r>
              <a:rPr lang="en-US" sz="1400" dirty="0" err="1">
                <a:latin typeface="Grandview" panose="020B0502040204020203"/>
              </a:rPr>
              <a:t>Setacci</a:t>
            </a:r>
            <a:r>
              <a:rPr lang="en-US" sz="1400" dirty="0">
                <a:latin typeface="Grandview" panose="020B0502040204020203"/>
              </a:rPr>
              <a:t> C, De Donato G, </a:t>
            </a:r>
            <a:r>
              <a:rPr lang="en-US" sz="1400" dirty="0" err="1">
                <a:latin typeface="Grandview" panose="020B0502040204020203"/>
              </a:rPr>
              <a:t>Torsello</a:t>
            </a:r>
            <a:r>
              <a:rPr lang="en-US" sz="1400" dirty="0">
                <a:latin typeface="Grandview" panose="020B0502040204020203"/>
              </a:rPr>
              <a:t> G, Silveira PG, </a:t>
            </a:r>
            <a:r>
              <a:rPr lang="en-US" sz="1400" dirty="0" err="1">
                <a:latin typeface="Grandview" panose="020B0502040204020203"/>
              </a:rPr>
              <a:t>Deloose</a:t>
            </a:r>
            <a:r>
              <a:rPr lang="en-US" sz="1400" dirty="0">
                <a:latin typeface="Grandview" panose="020B0502040204020203"/>
              </a:rPr>
              <a:t> K, </a:t>
            </a:r>
            <a:r>
              <a:rPr lang="en-US" sz="1400" dirty="0" err="1">
                <a:latin typeface="Grandview" panose="020B0502040204020203"/>
              </a:rPr>
              <a:t>Scheinert</a:t>
            </a:r>
            <a:r>
              <a:rPr lang="en-US" sz="1400" dirty="0">
                <a:latin typeface="Grandview" panose="020B0502040204020203"/>
              </a:rPr>
              <a:t> D, </a:t>
            </a:r>
            <a:r>
              <a:rPr lang="en-US" sz="1400" dirty="0" err="1">
                <a:latin typeface="Grandview" panose="020B0502040204020203"/>
              </a:rPr>
              <a:t>Veroux</a:t>
            </a:r>
            <a:r>
              <a:rPr lang="en-US" sz="1400" dirty="0">
                <a:latin typeface="Grandview" panose="020B0502040204020203"/>
              </a:rPr>
              <a:t> P, Hendriks J, </a:t>
            </a:r>
            <a:r>
              <a:rPr lang="en-US" sz="1400" dirty="0" err="1">
                <a:latin typeface="Grandview" panose="020B0502040204020203"/>
              </a:rPr>
              <a:t>Maene</a:t>
            </a:r>
            <a:r>
              <a:rPr lang="en-US" sz="1400" dirty="0">
                <a:latin typeface="Grandview" panose="020B0502040204020203"/>
              </a:rPr>
              <a:t> L, </a:t>
            </a:r>
            <a:r>
              <a:rPr lang="en-US" sz="1400" dirty="0" err="1">
                <a:latin typeface="Grandview" panose="020B0502040204020203"/>
              </a:rPr>
              <a:t>Keirse</a:t>
            </a:r>
            <a:r>
              <a:rPr lang="en-US" sz="1400" dirty="0">
                <a:latin typeface="Grandview" panose="020B0502040204020203"/>
              </a:rPr>
              <a:t> K, Navarro T, </a:t>
            </a:r>
            <a:r>
              <a:rPr lang="en-US" sz="1400" dirty="0" err="1">
                <a:latin typeface="Grandview" panose="020B0502040204020203"/>
              </a:rPr>
              <a:t>Callaert</a:t>
            </a:r>
            <a:r>
              <a:rPr lang="en-US" sz="1400" dirty="0">
                <a:latin typeface="Grandview" panose="020B0502040204020203"/>
              </a:rPr>
              <a:t> J, Eckstein HH, </a:t>
            </a:r>
            <a:r>
              <a:rPr lang="en-US" sz="1400" dirty="0" err="1">
                <a:latin typeface="Grandview" panose="020B0502040204020203"/>
              </a:rPr>
              <a:t>Te</a:t>
            </a:r>
            <a:r>
              <a:rPr lang="el-GR" sz="1400" dirty="0">
                <a:latin typeface="Grandview" panose="020B0502040204020203"/>
              </a:rPr>
              <a:t>β</a:t>
            </a:r>
            <a:r>
              <a:rPr lang="en-US" sz="1400" dirty="0" err="1">
                <a:latin typeface="Grandview" panose="020B0502040204020203"/>
              </a:rPr>
              <a:t>arek</a:t>
            </a:r>
            <a:r>
              <a:rPr lang="en-US" sz="1400" dirty="0">
                <a:latin typeface="Grandview" panose="020B0502040204020203"/>
              </a:rPr>
              <a:t> J, </a:t>
            </a:r>
            <a:r>
              <a:rPr lang="en-US" sz="1400" dirty="0" err="1">
                <a:latin typeface="Grandview" panose="020B0502040204020203"/>
              </a:rPr>
              <a:t>Giaquinta</a:t>
            </a:r>
            <a:r>
              <a:rPr lang="en-US" sz="1400" dirty="0">
                <a:latin typeface="Grandview" panose="020B0502040204020203"/>
              </a:rPr>
              <a:t> A, </a:t>
            </a:r>
            <a:r>
              <a:rPr lang="en-US" sz="1400" dirty="0" err="1">
                <a:latin typeface="Grandview" panose="020B0502040204020203"/>
              </a:rPr>
              <a:t>Wauters</a:t>
            </a:r>
            <a:r>
              <a:rPr lang="en-US" sz="1400" dirty="0">
                <a:latin typeface="Grandview" panose="020B0502040204020203"/>
              </a:rPr>
              <a:t> J.</a:t>
            </a:r>
          </a:p>
          <a:p>
            <a:pPr algn="ctr"/>
            <a:r>
              <a:rPr lang="en-US" sz="1400" dirty="0">
                <a:latin typeface="Grandview" panose="020B0502040204020203"/>
              </a:rPr>
              <a:t>J </a:t>
            </a:r>
            <a:r>
              <a:rPr lang="en-US" sz="1400" dirty="0" err="1">
                <a:latin typeface="Grandview" panose="020B0502040204020203"/>
              </a:rPr>
              <a:t>Endovasc</a:t>
            </a:r>
            <a:r>
              <a:rPr lang="en-US" sz="1400" dirty="0">
                <a:latin typeface="Grandview" panose="020B0502040204020203"/>
              </a:rPr>
              <a:t> </a:t>
            </a:r>
            <a:r>
              <a:rPr lang="en-US" sz="1400" dirty="0" err="1">
                <a:latin typeface="Grandview" panose="020B0502040204020203"/>
              </a:rPr>
              <a:t>Ther</a:t>
            </a:r>
            <a:r>
              <a:rPr lang="en-US" sz="1400" dirty="0">
                <a:latin typeface="Grandview" panose="020B0502040204020203"/>
              </a:rPr>
              <a:t>. 2020 Apr;27(2):287-295.</a:t>
            </a:r>
          </a:p>
          <a:p>
            <a:pPr algn="ctr"/>
            <a:endParaRPr lang="en-US" sz="2400" dirty="0">
              <a:latin typeface="Grandview" panose="020B0502040204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Multicenter prospective RCT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220 DES versus 113 surgical bypass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Results at 12 months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Primary patency rate 74,5% versus 72,5%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Lower complications rate and </a:t>
            </a:r>
          </a:p>
          <a:p>
            <a:r>
              <a:rPr lang="en-US" sz="2400" dirty="0">
                <a:latin typeface="Grandview" panose="020B0502040204020203"/>
              </a:rPr>
              <a:t>     shorter hospital stays for DES 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Grandview" panose="020B0502040204020203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A5C3007-04C1-42F4-B47F-14D4442A2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6023" y="3579095"/>
            <a:ext cx="4612386" cy="251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80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411618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randview" panose="020B0502040204020203"/>
              </a:rPr>
              <a:t>PROOFS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A2C9F2-E163-97CB-77C5-C6F5FAA78B82}"/>
              </a:ext>
            </a:extLst>
          </p:cNvPr>
          <p:cNvSpPr txBox="1"/>
          <p:nvPr/>
        </p:nvSpPr>
        <p:spPr>
          <a:xfrm>
            <a:off x="96408" y="2213423"/>
            <a:ext cx="11240433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Grandview" panose="020B0502040204020203"/>
              </a:rPr>
              <a:t>A polymer-coated, paclitaxel-eluting stent (Eluvia) versus a polymer-free, paclitaxel-coated stent (</a:t>
            </a:r>
            <a:r>
              <a:rPr lang="en-US" sz="2400" b="1" dirty="0" err="1">
                <a:solidFill>
                  <a:schemeClr val="accent4"/>
                </a:solidFill>
                <a:latin typeface="Grandview" panose="020B0502040204020203"/>
              </a:rPr>
              <a:t>Zilver</a:t>
            </a:r>
            <a:r>
              <a:rPr lang="en-US" sz="2400" b="1" dirty="0">
                <a:solidFill>
                  <a:schemeClr val="accent4"/>
                </a:solidFill>
                <a:latin typeface="Grandview" panose="020B0502040204020203"/>
              </a:rPr>
              <a:t> PTX) for endovascular femoropopliteal intervention (IMPERIAL): a </a:t>
            </a:r>
            <a:r>
              <a:rPr lang="en-US" sz="2400" b="1" dirty="0" err="1">
                <a:solidFill>
                  <a:schemeClr val="accent4"/>
                </a:solidFill>
                <a:latin typeface="Grandview" panose="020B0502040204020203"/>
              </a:rPr>
              <a:t>randomised</a:t>
            </a:r>
            <a:r>
              <a:rPr lang="en-US" sz="2400" b="1" dirty="0">
                <a:solidFill>
                  <a:schemeClr val="accent4"/>
                </a:solidFill>
                <a:latin typeface="Grandview" panose="020B0502040204020203"/>
              </a:rPr>
              <a:t>, non-inferiority trial.</a:t>
            </a:r>
          </a:p>
          <a:p>
            <a:pPr algn="ctr"/>
            <a:r>
              <a:rPr lang="en-US" sz="1400" dirty="0">
                <a:latin typeface="Grandview" panose="020B0502040204020203"/>
              </a:rPr>
              <a:t>Gray WA, </a:t>
            </a:r>
            <a:r>
              <a:rPr lang="en-US" sz="1400" dirty="0" err="1">
                <a:latin typeface="Grandview" panose="020B0502040204020203"/>
              </a:rPr>
              <a:t>Keirse</a:t>
            </a:r>
            <a:r>
              <a:rPr lang="en-US" sz="1400" dirty="0">
                <a:latin typeface="Grandview" panose="020B0502040204020203"/>
              </a:rPr>
              <a:t> K, Soga Y, Benko A, </a:t>
            </a:r>
            <a:r>
              <a:rPr lang="en-US" sz="1400" dirty="0" err="1">
                <a:latin typeface="Grandview" panose="020B0502040204020203"/>
              </a:rPr>
              <a:t>Babaev</a:t>
            </a:r>
            <a:r>
              <a:rPr lang="en-US" sz="1400" dirty="0">
                <a:latin typeface="Grandview" panose="020B0502040204020203"/>
              </a:rPr>
              <a:t> A, Yokoi Y, Schroeder H, Prem JT, Holden A, </a:t>
            </a:r>
            <a:r>
              <a:rPr lang="en-US" sz="1400" dirty="0" err="1">
                <a:latin typeface="Grandview" panose="020B0502040204020203"/>
              </a:rPr>
              <a:t>Popma</a:t>
            </a:r>
            <a:r>
              <a:rPr lang="en-US" sz="1400" dirty="0">
                <a:latin typeface="Grandview" panose="020B0502040204020203"/>
              </a:rPr>
              <a:t> J, </a:t>
            </a:r>
            <a:r>
              <a:rPr lang="en-US" sz="1400" dirty="0" err="1">
                <a:latin typeface="Grandview" panose="020B0502040204020203"/>
              </a:rPr>
              <a:t>Jaff</a:t>
            </a:r>
            <a:r>
              <a:rPr lang="en-US" sz="1400" dirty="0">
                <a:latin typeface="Grandview" panose="020B0502040204020203"/>
              </a:rPr>
              <a:t> MR, Diaz-</a:t>
            </a:r>
            <a:r>
              <a:rPr lang="en-US" sz="1400" dirty="0" err="1">
                <a:latin typeface="Grandview" panose="020B0502040204020203"/>
              </a:rPr>
              <a:t>Cartelle</a:t>
            </a:r>
            <a:r>
              <a:rPr lang="en-US" sz="1400" dirty="0">
                <a:latin typeface="Grandview" panose="020B0502040204020203"/>
              </a:rPr>
              <a:t> J, Müller-</a:t>
            </a:r>
            <a:r>
              <a:rPr lang="en-US" sz="1400" dirty="0" err="1">
                <a:latin typeface="Grandview" panose="020B0502040204020203"/>
              </a:rPr>
              <a:t>Hülsbeck</a:t>
            </a:r>
            <a:r>
              <a:rPr lang="en-US" sz="1400" dirty="0">
                <a:latin typeface="Grandview" panose="020B0502040204020203"/>
              </a:rPr>
              <a:t> S; IMPERIAL investigators.</a:t>
            </a:r>
          </a:p>
          <a:p>
            <a:pPr algn="ctr"/>
            <a:r>
              <a:rPr lang="en-US" sz="1400" dirty="0">
                <a:latin typeface="Grandview" panose="020B0502040204020203"/>
              </a:rPr>
              <a:t>Lancet. 2018 Oct 27;392(10157):1541-1551.</a:t>
            </a:r>
          </a:p>
          <a:p>
            <a:pPr algn="ctr"/>
            <a:endParaRPr lang="en-US" sz="2400" dirty="0">
              <a:latin typeface="Grandview" panose="020B0502040204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Grandview" panose="020B0502040204020203"/>
              </a:rPr>
              <a:t>Multicentre</a:t>
            </a:r>
            <a:r>
              <a:rPr lang="en-US" sz="2400" dirty="0">
                <a:latin typeface="Grandview" panose="020B0502040204020203"/>
              </a:rPr>
              <a:t> prospective randomized single-blind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309 Eluvia versus 156 </a:t>
            </a:r>
            <a:r>
              <a:rPr lang="en-US" sz="2400" dirty="0" err="1">
                <a:latin typeface="Grandview" panose="020B0502040204020203"/>
              </a:rPr>
              <a:t>ZilverPTX</a:t>
            </a:r>
            <a:endParaRPr lang="en-US" sz="2400" dirty="0">
              <a:latin typeface="Grandview" panose="020B0502040204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Primary patency rate 86,8 versus 81,5 % (p </a:t>
            </a:r>
            <a:r>
              <a:rPr lang="en-US" sz="2400" dirty="0">
                <a:latin typeface="Grandview" panose="020B0502040204020203"/>
                <a:cs typeface="Calibri" panose="020F0502020204030204" pitchFamily="34" charset="0"/>
              </a:rPr>
              <a:t>&lt; 0,0001)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  <a:cs typeface="Calibri" panose="020F0502020204030204" pitchFamily="34" charset="0"/>
              </a:rPr>
              <a:t>Same MAE and TLR rates</a:t>
            </a:r>
            <a:endParaRPr lang="en-US" sz="2400" dirty="0">
              <a:latin typeface="Grandview" panose="020B0502040204020203"/>
            </a:endParaRPr>
          </a:p>
          <a:p>
            <a:pPr algn="ctr"/>
            <a:endParaRPr lang="en-US" sz="2400" dirty="0">
              <a:latin typeface="Grandview" panose="020B0502040204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Grandview" panose="020B0502040204020203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B7D7660-5E09-9AAD-6D79-8C270552D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431" y="3742898"/>
            <a:ext cx="4795056" cy="241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03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A2C9F2-E163-97CB-77C5-C6F5FAA78B82}"/>
              </a:ext>
            </a:extLst>
          </p:cNvPr>
          <p:cNvSpPr txBox="1"/>
          <p:nvPr/>
        </p:nvSpPr>
        <p:spPr>
          <a:xfrm>
            <a:off x="566382" y="2257120"/>
            <a:ext cx="10912884" cy="3457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u="sng" dirty="0">
                <a:latin typeface="Grandview" panose="020B0502040204020203"/>
              </a:rPr>
              <a:t>What proves better: surgery or percutaneous atherectomy in extended </a:t>
            </a:r>
            <a:r>
              <a:rPr lang="en-US" sz="4000" b="1" i="1" u="sng" dirty="0" err="1">
                <a:latin typeface="Grandview" panose="020B0502040204020203"/>
              </a:rPr>
              <a:t>femoro</a:t>
            </a:r>
            <a:r>
              <a:rPr lang="en-US" sz="4000" b="1" i="1" u="sng" dirty="0">
                <a:latin typeface="Grandview" panose="020B0502040204020203"/>
              </a:rPr>
              <a:t>-popliteal lesions?</a:t>
            </a:r>
          </a:p>
          <a:p>
            <a:pPr algn="ctr"/>
            <a:endParaRPr lang="en-US" sz="3200" b="1" i="1" u="sng" dirty="0">
              <a:latin typeface="Grandview" panose="020B0502040204020203"/>
            </a:endParaRPr>
          </a:p>
          <a:p>
            <a:pPr algn="ctr"/>
            <a:r>
              <a:rPr lang="en-US" sz="4000" b="1" i="1" u="sng" dirty="0">
                <a:latin typeface="Grandview" panose="020B0502040204020203"/>
              </a:rPr>
              <a:t> </a:t>
            </a:r>
            <a:endParaRPr lang="fr-BE" sz="4000" b="1" i="1" u="sng" dirty="0">
              <a:latin typeface="Grandview" panose="020B0502040204020203"/>
            </a:endParaRPr>
          </a:p>
          <a:p>
            <a:pPr algn="ctr"/>
            <a:r>
              <a:rPr lang="fr-BE" sz="4000" baseline="30000" dirty="0">
                <a:latin typeface="Grandview" panose="020B0502040204020203"/>
              </a:rPr>
              <a:t>A. Kerzmann, MD</a:t>
            </a:r>
          </a:p>
          <a:p>
            <a:pPr algn="ctr"/>
            <a:r>
              <a:rPr lang="fr-BE" sz="2000" baseline="30000" dirty="0">
                <a:latin typeface="Grandview" panose="020B0502040204020203"/>
              </a:rPr>
              <a:t>  </a:t>
            </a:r>
            <a:r>
              <a:rPr lang="fr-BE" sz="2000" dirty="0" err="1">
                <a:latin typeface="Grandview" panose="020B0502040204020203"/>
              </a:rPr>
              <a:t>Department</a:t>
            </a:r>
            <a:r>
              <a:rPr lang="fr-BE" sz="2000" dirty="0">
                <a:latin typeface="Grandview" panose="020B0502040204020203"/>
              </a:rPr>
              <a:t> of </a:t>
            </a:r>
            <a:r>
              <a:rPr lang="fr-BE" sz="2000" dirty="0" err="1">
                <a:latin typeface="Grandview" panose="020B0502040204020203"/>
              </a:rPr>
              <a:t>Cardiovascular</a:t>
            </a:r>
            <a:r>
              <a:rPr lang="fr-BE" sz="2000" dirty="0">
                <a:latin typeface="Grandview" panose="020B0502040204020203"/>
              </a:rPr>
              <a:t> and </a:t>
            </a:r>
            <a:r>
              <a:rPr lang="fr-BE" sz="2000" dirty="0" err="1">
                <a:latin typeface="Grandview" panose="020B0502040204020203"/>
              </a:rPr>
              <a:t>Thoracic</a:t>
            </a:r>
            <a:r>
              <a:rPr lang="fr-BE" sz="2000" dirty="0">
                <a:latin typeface="Grandview" panose="020B0502040204020203"/>
              </a:rPr>
              <a:t> </a:t>
            </a:r>
            <a:r>
              <a:rPr lang="fr-BE" sz="2000" dirty="0" err="1">
                <a:latin typeface="Grandview" panose="020B0502040204020203"/>
              </a:rPr>
              <a:t>Surgery</a:t>
            </a:r>
            <a:r>
              <a:rPr lang="fr-BE" sz="2000" dirty="0">
                <a:latin typeface="Grandview" panose="020B0502040204020203"/>
              </a:rPr>
              <a:t> (Pr </a:t>
            </a:r>
            <a:r>
              <a:rPr lang="fr-BE" sz="2000" dirty="0" err="1">
                <a:latin typeface="Grandview" panose="020B0502040204020203"/>
              </a:rPr>
              <a:t>Defraigne</a:t>
            </a:r>
            <a:r>
              <a:rPr lang="fr-BE" sz="2000" dirty="0">
                <a:latin typeface="Grandview" panose="020B0502040204020203"/>
              </a:rPr>
              <a:t>)</a:t>
            </a:r>
          </a:p>
          <a:p>
            <a:pPr algn="ctr"/>
            <a:r>
              <a:rPr lang="fr-BE" sz="2000" dirty="0">
                <a:latin typeface="Grandview" panose="020B0502040204020203"/>
              </a:rPr>
              <a:t>CHU Liège, </a:t>
            </a:r>
            <a:r>
              <a:rPr lang="fr-BE" sz="2000" dirty="0" err="1">
                <a:latin typeface="Grandview" panose="020B0502040204020203"/>
              </a:rPr>
              <a:t>Belgium</a:t>
            </a:r>
            <a:endParaRPr lang="fr-BE" sz="2000" dirty="0">
              <a:latin typeface="Grandview" panose="020B0502040204020203"/>
            </a:endParaRPr>
          </a:p>
        </p:txBody>
      </p:sp>
    </p:spTree>
    <p:extLst>
      <p:ext uri="{BB962C8B-B14F-4D97-AF65-F5344CB8AC3E}">
        <p14:creationId xmlns:p14="http://schemas.microsoft.com/office/powerpoint/2010/main" val="2567755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411618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randview" panose="020B0502040204020203"/>
              </a:rPr>
              <a:t>PROOFS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A2C9F2-E163-97CB-77C5-C6F5FAA78B82}"/>
              </a:ext>
            </a:extLst>
          </p:cNvPr>
          <p:cNvSpPr txBox="1"/>
          <p:nvPr/>
        </p:nvSpPr>
        <p:spPr>
          <a:xfrm>
            <a:off x="504967" y="2150009"/>
            <a:ext cx="10777283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Grandview" panose="020B0502040204020203"/>
              </a:rPr>
              <a:t>Eminent study</a:t>
            </a:r>
          </a:p>
          <a:p>
            <a:pPr algn="ctr"/>
            <a:r>
              <a:rPr lang="en-US" sz="1400" dirty="0" err="1">
                <a:latin typeface="Grandview" panose="020B0502040204020203"/>
              </a:rPr>
              <a:t>Goueffic</a:t>
            </a:r>
            <a:r>
              <a:rPr lang="en-US" sz="1400" dirty="0">
                <a:latin typeface="Grandview" panose="020B0502040204020203"/>
              </a:rPr>
              <a:t> Y</a:t>
            </a:r>
          </a:p>
          <a:p>
            <a:pPr algn="ctr"/>
            <a:r>
              <a:rPr lang="en-US" sz="1400" dirty="0">
                <a:latin typeface="Grandview" panose="020B0502040204020203"/>
              </a:rPr>
              <a:t>VIVA 2021</a:t>
            </a:r>
          </a:p>
          <a:p>
            <a:pPr algn="ctr"/>
            <a:endParaRPr lang="en-US" sz="1400" dirty="0">
              <a:latin typeface="Grandview" panose="020B0502040204020203"/>
            </a:endParaRPr>
          </a:p>
          <a:p>
            <a:pPr algn="ctr"/>
            <a:endParaRPr lang="en-US" sz="2400" dirty="0">
              <a:latin typeface="Grandview" panose="020B0502040204020203"/>
            </a:endParaRPr>
          </a:p>
          <a:p>
            <a:pPr algn="ctr"/>
            <a:endParaRPr lang="en-US" sz="2400" dirty="0">
              <a:latin typeface="Grandview" panose="020B0502040204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Grandview" panose="020B0502040204020203"/>
              </a:rPr>
              <a:t>Multicentre</a:t>
            </a:r>
            <a:r>
              <a:rPr lang="en-US" sz="2400" dirty="0">
                <a:latin typeface="Grandview" panose="020B0502040204020203"/>
              </a:rPr>
              <a:t> randomized controlled trial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267 bare metal stents versus 508 Eluvia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at 1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Grandview" panose="020B0502040204020203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6B48E13-C850-1EAE-C8F7-ED6BF47DA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393" y="2626366"/>
            <a:ext cx="5376136" cy="347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85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411618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randview" panose="020B0502040204020203"/>
              </a:rPr>
              <a:t>PROOFS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DD57A37-FD8B-2F8E-B5A0-5C193F46C781}"/>
              </a:ext>
            </a:extLst>
          </p:cNvPr>
          <p:cNvSpPr txBox="1"/>
          <p:nvPr/>
        </p:nvSpPr>
        <p:spPr>
          <a:xfrm>
            <a:off x="661916" y="2235917"/>
            <a:ext cx="1100692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Drug-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eluting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stents for the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treatment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of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complex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femoro-popliteal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disease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: a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systematic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review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 and </a:t>
            </a:r>
            <a:r>
              <a:rPr lang="fr-BE" sz="2400" b="1" dirty="0" err="1">
                <a:solidFill>
                  <a:schemeClr val="accent4"/>
                </a:solidFill>
                <a:latin typeface="Grandview" panose="020B0502040204020203"/>
              </a:rPr>
              <a:t>meta-analysis</a:t>
            </a:r>
            <a:r>
              <a:rPr lang="fr-BE" sz="2400" b="1" dirty="0">
                <a:solidFill>
                  <a:schemeClr val="accent4"/>
                </a:solidFill>
                <a:latin typeface="Grandview" panose="020B0502040204020203"/>
              </a:rPr>
              <a:t>.</a:t>
            </a:r>
          </a:p>
          <a:p>
            <a:pPr algn="ctr"/>
            <a:r>
              <a:rPr lang="fr-BE" sz="1400" dirty="0" err="1">
                <a:latin typeface="Grandview" panose="020B0502040204020203"/>
              </a:rPr>
              <a:t>Katsogridakis</a:t>
            </a:r>
            <a:r>
              <a:rPr lang="fr-BE" sz="1400" dirty="0">
                <a:latin typeface="Grandview" panose="020B0502040204020203"/>
              </a:rPr>
              <a:t> E, </a:t>
            </a:r>
            <a:r>
              <a:rPr lang="fr-BE" sz="1400" dirty="0" err="1">
                <a:latin typeface="Grandview" panose="020B0502040204020203"/>
              </a:rPr>
              <a:t>Ballance</a:t>
            </a:r>
            <a:r>
              <a:rPr lang="fr-BE" sz="1400" dirty="0">
                <a:latin typeface="Grandview" panose="020B0502040204020203"/>
              </a:rPr>
              <a:t> L, </a:t>
            </a:r>
            <a:r>
              <a:rPr lang="fr-BE" sz="1400" dirty="0" err="1">
                <a:latin typeface="Grandview" panose="020B0502040204020203"/>
              </a:rPr>
              <a:t>Cawley</a:t>
            </a:r>
            <a:r>
              <a:rPr lang="fr-BE" sz="1400" dirty="0">
                <a:latin typeface="Grandview" panose="020B0502040204020203"/>
              </a:rPr>
              <a:t> O, </a:t>
            </a:r>
            <a:r>
              <a:rPr lang="fr-BE" sz="1400" dirty="0" err="1">
                <a:latin typeface="Grandview" panose="020B0502040204020203"/>
              </a:rPr>
              <a:t>Antoniou</a:t>
            </a:r>
            <a:r>
              <a:rPr lang="fr-BE" sz="1400" dirty="0">
                <a:latin typeface="Grandview" panose="020B0502040204020203"/>
              </a:rPr>
              <a:t> GA.</a:t>
            </a:r>
          </a:p>
          <a:p>
            <a:pPr algn="ctr"/>
            <a:r>
              <a:rPr lang="fr-BE" sz="1400" dirty="0">
                <a:latin typeface="Grandview" panose="020B0502040204020203"/>
              </a:rPr>
              <a:t>J </a:t>
            </a:r>
            <a:r>
              <a:rPr lang="fr-BE" sz="1400" dirty="0" err="1">
                <a:latin typeface="Grandview" panose="020B0502040204020203"/>
              </a:rPr>
              <a:t>Cardiovasc</a:t>
            </a:r>
            <a:r>
              <a:rPr lang="fr-BE" sz="1400" dirty="0">
                <a:latin typeface="Grandview" panose="020B0502040204020203"/>
              </a:rPr>
              <a:t> </a:t>
            </a:r>
            <a:r>
              <a:rPr lang="fr-BE" sz="1400" dirty="0" err="1">
                <a:latin typeface="Grandview" panose="020B0502040204020203"/>
              </a:rPr>
              <a:t>Surg</a:t>
            </a:r>
            <a:r>
              <a:rPr lang="fr-BE" sz="1400" dirty="0">
                <a:latin typeface="Grandview" panose="020B0502040204020203"/>
              </a:rPr>
              <a:t>. 2022 Jun;63(3):299-307.</a:t>
            </a:r>
          </a:p>
          <a:p>
            <a:pPr algn="ctr"/>
            <a:endParaRPr lang="fr-BE" sz="2400" dirty="0">
              <a:latin typeface="Grandview" panose="020B0502040204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dirty="0">
                <a:latin typeface="Grandview" panose="020B0502040204020203"/>
              </a:rPr>
              <a:t>10 articles, 1539 patients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dirty="0">
                <a:latin typeface="Grandview" panose="020B0502040204020203"/>
              </a:rPr>
              <a:t>TASC C and 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dirty="0">
                <a:latin typeface="Grandview" panose="020B0502040204020203"/>
              </a:rPr>
              <a:t>All </a:t>
            </a:r>
            <a:r>
              <a:rPr lang="fr-BE" sz="2400" dirty="0" err="1">
                <a:latin typeface="Grandview" panose="020B0502040204020203"/>
              </a:rPr>
              <a:t>Zilver</a:t>
            </a:r>
            <a:r>
              <a:rPr lang="fr-BE" sz="2400" dirty="0">
                <a:latin typeface="Grandview" panose="020B0502040204020203"/>
              </a:rPr>
              <a:t> PTX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dirty="0" err="1">
                <a:latin typeface="Grandview" panose="020B0502040204020203"/>
              </a:rPr>
              <a:t>Primary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patency</a:t>
            </a:r>
            <a:r>
              <a:rPr lang="fr-BE" sz="2400" dirty="0">
                <a:latin typeface="Grandview" panose="020B0502040204020203"/>
              </a:rPr>
              <a:t> rate 70,5% at 1 </a:t>
            </a:r>
            <a:r>
              <a:rPr lang="fr-BE" sz="2400" dirty="0" err="1">
                <a:latin typeface="Grandview" panose="020B0502040204020203"/>
              </a:rPr>
              <a:t>year</a:t>
            </a:r>
            <a:endParaRPr lang="fr-BE" sz="2400" dirty="0">
              <a:latin typeface="Grandview" panose="020B0502040204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dirty="0" err="1">
                <a:latin typeface="Grandview" panose="020B0502040204020203"/>
              </a:rPr>
              <a:t>Secondary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patency</a:t>
            </a:r>
            <a:r>
              <a:rPr lang="fr-BE" sz="2400" dirty="0">
                <a:latin typeface="Grandview" panose="020B0502040204020203"/>
              </a:rPr>
              <a:t> rate 89,8% at 1 </a:t>
            </a:r>
            <a:r>
              <a:rPr lang="fr-BE" sz="2400" dirty="0" err="1">
                <a:latin typeface="Grandview" panose="020B0502040204020203"/>
              </a:rPr>
              <a:t>year</a:t>
            </a:r>
            <a:endParaRPr lang="fr-BE" sz="2400" dirty="0">
              <a:latin typeface="Grandview" panose="020B0502040204020203"/>
            </a:endParaRPr>
          </a:p>
          <a:p>
            <a:pPr algn="ctr"/>
            <a:endParaRPr lang="fr-BE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C64E605-32E8-425D-DBA3-110457DC8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8735" y="3534770"/>
            <a:ext cx="5078793" cy="256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22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411618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randview" panose="020B0502040204020203"/>
              </a:rPr>
              <a:t>CONCLUSIONS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A2C9F2-E163-97CB-77C5-C6F5FAA78B82}"/>
              </a:ext>
            </a:extLst>
          </p:cNvPr>
          <p:cNvSpPr txBox="1"/>
          <p:nvPr/>
        </p:nvSpPr>
        <p:spPr>
          <a:xfrm>
            <a:off x="1299882" y="1886668"/>
            <a:ext cx="1015701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Grandview" panose="020B0502040204020203"/>
              </a:rPr>
              <a:t>Endovascular </a:t>
            </a:r>
            <a:r>
              <a:rPr lang="en-US" sz="2400" dirty="0">
                <a:latin typeface="Grandview" panose="020B0502040204020203"/>
              </a:rPr>
              <a:t>therapies work as well as open surgery to treat extended </a:t>
            </a:r>
            <a:r>
              <a:rPr lang="en-US" sz="2400" dirty="0" err="1">
                <a:latin typeface="Grandview" panose="020B0502040204020203"/>
              </a:rPr>
              <a:t>femoro</a:t>
            </a:r>
            <a:r>
              <a:rPr lang="en-US" sz="2400" dirty="0">
                <a:latin typeface="Grandview" panose="020B0502040204020203"/>
              </a:rPr>
              <a:t>-popliteal lesions.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randview" panose="020B050204020402020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Grandview" panose="020B0502040204020203"/>
              </a:rPr>
              <a:t>Drug eluting </a:t>
            </a:r>
            <a:r>
              <a:rPr lang="en-US" sz="2400" dirty="0">
                <a:latin typeface="Grandview" panose="020B0502040204020203"/>
              </a:rPr>
              <a:t>therapies seem to be the best treatment for </a:t>
            </a:r>
            <a:r>
              <a:rPr lang="en-US" sz="2400" dirty="0" err="1">
                <a:latin typeface="Grandview" panose="020B0502040204020203"/>
              </a:rPr>
              <a:t>femoro</a:t>
            </a:r>
            <a:r>
              <a:rPr lang="en-US" sz="2400" dirty="0">
                <a:latin typeface="Grandview" panose="020B0502040204020203"/>
              </a:rPr>
              <a:t>-popliteal lesions.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Vessel </a:t>
            </a:r>
            <a:r>
              <a:rPr lang="en-US" sz="2400" b="1" dirty="0">
                <a:solidFill>
                  <a:srgbClr val="FF0000"/>
                </a:solidFill>
                <a:latin typeface="Grandview" panose="020B0502040204020203"/>
              </a:rPr>
              <a:t>preparation</a:t>
            </a:r>
            <a:r>
              <a:rPr lang="en-US" sz="2400" dirty="0">
                <a:latin typeface="Grandview" panose="020B0502040204020203"/>
              </a:rPr>
              <a:t> is essential.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randview" panose="020B050204020402020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Atherectomy for </a:t>
            </a:r>
            <a:r>
              <a:rPr lang="en-US" sz="2400" dirty="0" err="1">
                <a:latin typeface="Grandview" panose="020B0502040204020203"/>
              </a:rPr>
              <a:t>femoro</a:t>
            </a:r>
            <a:r>
              <a:rPr lang="en-US" sz="2400" dirty="0">
                <a:latin typeface="Grandview" panose="020B0502040204020203"/>
              </a:rPr>
              <a:t>-popliteal lesions is</a:t>
            </a:r>
            <a:r>
              <a:rPr lang="en-US" sz="2400" b="1" dirty="0">
                <a:solidFill>
                  <a:srgbClr val="FF0000"/>
                </a:solidFill>
                <a:latin typeface="Grandview" panose="020B0502040204020203"/>
              </a:rPr>
              <a:t> safe </a:t>
            </a:r>
            <a:r>
              <a:rPr lang="en-US" sz="2400" dirty="0">
                <a:latin typeface="Grandview" panose="020B0502040204020203"/>
              </a:rPr>
              <a:t>if the wire stays </a:t>
            </a:r>
            <a:r>
              <a:rPr lang="en-US" sz="2400" b="1" dirty="0">
                <a:solidFill>
                  <a:srgbClr val="FF0000"/>
                </a:solidFill>
                <a:latin typeface="Grandview" panose="020B0502040204020203"/>
              </a:rPr>
              <a:t>intraluminal</a:t>
            </a:r>
            <a:r>
              <a:rPr lang="en-US" sz="2400" dirty="0">
                <a:latin typeface="Grandview" panose="020B0502040204020203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Atherectomy </a:t>
            </a:r>
            <a:r>
              <a:rPr lang="en-US" sz="2400" b="1" dirty="0">
                <a:solidFill>
                  <a:srgbClr val="FF0000"/>
                </a:solidFill>
                <a:latin typeface="Grandview" panose="020B0502040204020203"/>
              </a:rPr>
              <a:t>could enhance </a:t>
            </a:r>
            <a:r>
              <a:rPr lang="en-US" sz="2400" dirty="0">
                <a:latin typeface="Grandview" panose="020B0502040204020203"/>
              </a:rPr>
              <a:t>primary patency and TLR rates for complex </a:t>
            </a:r>
            <a:r>
              <a:rPr lang="en-US" sz="2400" dirty="0" err="1">
                <a:latin typeface="Grandview" panose="020B0502040204020203"/>
              </a:rPr>
              <a:t>femoro</a:t>
            </a:r>
            <a:r>
              <a:rPr lang="en-US" sz="2400" dirty="0">
                <a:latin typeface="Grandview" panose="020B0502040204020203"/>
              </a:rPr>
              <a:t>-popliteal lesions.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randview" panose="020B050204020402020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Grandview" panose="020B0502040204020203"/>
              </a:rPr>
              <a:t>Bypass surgery </a:t>
            </a:r>
            <a:r>
              <a:rPr lang="en-US" sz="2400" dirty="0">
                <a:latin typeface="Grandview" panose="020B0502040204020203"/>
              </a:rPr>
              <a:t>indicated for CLTI patient with low operative risk and good saphenous vein, especially with </a:t>
            </a:r>
            <a:r>
              <a:rPr lang="en-US" sz="2400" dirty="0" err="1">
                <a:latin typeface="Grandview" panose="020B0502040204020203"/>
              </a:rPr>
              <a:t>multistaged</a:t>
            </a:r>
            <a:r>
              <a:rPr lang="en-US" sz="2400" dirty="0">
                <a:latin typeface="Grandview" panose="020B0502040204020203"/>
              </a:rPr>
              <a:t> disease.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randview" panose="020B0502040204020203"/>
            </a:endParaRPr>
          </a:p>
          <a:p>
            <a:endParaRPr lang="en-US" sz="2400" dirty="0">
              <a:latin typeface="Grandview" panose="020B0502040204020203"/>
            </a:endParaRPr>
          </a:p>
        </p:txBody>
      </p:sp>
    </p:spTree>
    <p:extLst>
      <p:ext uri="{BB962C8B-B14F-4D97-AF65-F5344CB8AC3E}">
        <p14:creationId xmlns:p14="http://schemas.microsoft.com/office/powerpoint/2010/main" val="3108454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A2C9F2-E163-97CB-77C5-C6F5FAA78B82}"/>
              </a:ext>
            </a:extLst>
          </p:cNvPr>
          <p:cNvSpPr txBox="1"/>
          <p:nvPr/>
        </p:nvSpPr>
        <p:spPr>
          <a:xfrm>
            <a:off x="634537" y="2124670"/>
            <a:ext cx="1134129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3600" b="1" dirty="0">
                <a:latin typeface="Grandview" panose="020B0502040204020203"/>
              </a:rPr>
              <a:t>DISCLOSURES</a:t>
            </a:r>
          </a:p>
          <a:p>
            <a:endParaRPr lang="fr-BE" sz="2400" dirty="0">
              <a:latin typeface="Grandview" panose="020B0502040204020203"/>
            </a:endParaRPr>
          </a:p>
          <a:p>
            <a:r>
              <a:rPr lang="fr-BE" sz="2400" dirty="0">
                <a:latin typeface="Grandview" panose="020B0502040204020203"/>
              </a:rPr>
              <a:t>Arnaud Kerzmann, MD</a:t>
            </a:r>
          </a:p>
          <a:p>
            <a:endParaRPr lang="fr-BE" sz="2400" dirty="0">
              <a:latin typeface="Grandview" panose="020B0502040204020203"/>
            </a:endParaRPr>
          </a:p>
          <a:p>
            <a:r>
              <a:rPr lang="fr-BE" sz="2400" dirty="0">
                <a:latin typeface="Grandview" panose="020B0502040204020203"/>
              </a:rPr>
              <a:t>Consultant: BD, Boston Scientific</a:t>
            </a:r>
          </a:p>
          <a:p>
            <a:endParaRPr lang="fr-BE" sz="2400" dirty="0">
              <a:latin typeface="Grandview" panose="020B0502040204020203"/>
            </a:endParaRPr>
          </a:p>
          <a:p>
            <a:r>
              <a:rPr lang="fr-BE" sz="2400" dirty="0">
                <a:latin typeface="Grandview" panose="020B0502040204020203"/>
              </a:rPr>
              <a:t>Grant/</a:t>
            </a:r>
            <a:r>
              <a:rPr lang="fr-BE" sz="2400" dirty="0" err="1">
                <a:latin typeface="Grandview" panose="020B0502040204020203"/>
              </a:rPr>
              <a:t>research</a:t>
            </a:r>
            <a:r>
              <a:rPr lang="fr-BE" sz="2400" dirty="0">
                <a:latin typeface="Grandview" panose="020B0502040204020203"/>
              </a:rPr>
              <a:t> support: BD, Boston Scientific, </a:t>
            </a:r>
            <a:r>
              <a:rPr lang="fr-BE" sz="2400" dirty="0" err="1">
                <a:latin typeface="Grandview" panose="020B0502040204020203"/>
              </a:rPr>
              <a:t>Medicor</a:t>
            </a:r>
            <a:endParaRPr lang="fr-BE" sz="2400" dirty="0">
              <a:latin typeface="Grandview" panose="020B0502040204020203"/>
            </a:endParaRPr>
          </a:p>
        </p:txBody>
      </p:sp>
    </p:spTree>
    <p:extLst>
      <p:ext uri="{BB962C8B-B14F-4D97-AF65-F5344CB8AC3E}">
        <p14:creationId xmlns:p14="http://schemas.microsoft.com/office/powerpoint/2010/main" val="1916579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411618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b="1" dirty="0">
                <a:solidFill>
                  <a:schemeClr val="bg1"/>
                </a:solidFill>
                <a:latin typeface="Grandview" panose="020B0502040204020203"/>
              </a:rPr>
              <a:t>INTRODUCTION</a:t>
            </a:r>
            <a:endParaRPr lang="en-US" sz="3600" b="1" dirty="0">
              <a:solidFill>
                <a:schemeClr val="bg1"/>
              </a:solidFill>
              <a:latin typeface="Grandview" panose="020B0502040204020203"/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A2C9F2-E163-97CB-77C5-C6F5FAA78B82}"/>
              </a:ext>
            </a:extLst>
          </p:cNvPr>
          <p:cNvSpPr txBox="1"/>
          <p:nvPr/>
        </p:nvSpPr>
        <p:spPr>
          <a:xfrm>
            <a:off x="434504" y="2324746"/>
            <a:ext cx="1134129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dirty="0">
                <a:latin typeface="Grandview" panose="020B0502040204020203"/>
              </a:rPr>
              <a:t>Extended or long </a:t>
            </a:r>
            <a:r>
              <a:rPr lang="fr-BE" sz="2400" dirty="0" err="1">
                <a:latin typeface="Grandview" panose="020B0502040204020203"/>
              </a:rPr>
              <a:t>femoro-popliteal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lesions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belong</a:t>
            </a:r>
            <a:r>
              <a:rPr lang="fr-BE" sz="2400" dirty="0">
                <a:latin typeface="Grandview" panose="020B0502040204020203"/>
              </a:rPr>
              <a:t> to </a:t>
            </a:r>
            <a:r>
              <a:rPr lang="fr-BE" sz="2400" dirty="0" err="1">
                <a:latin typeface="Grandview" panose="020B0502040204020203"/>
              </a:rPr>
              <a:t>complex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lesions</a:t>
            </a:r>
            <a:r>
              <a:rPr lang="fr-BE" sz="2400" dirty="0">
                <a:latin typeface="Grandview" panose="020B0502040204020203"/>
              </a:rPr>
              <a:t>, like </a:t>
            </a:r>
            <a:r>
              <a:rPr lang="fr-BE" sz="2400" dirty="0" err="1">
                <a:latin typeface="Grandview" panose="020B0502040204020203"/>
              </a:rPr>
              <a:t>chronic</a:t>
            </a:r>
            <a:r>
              <a:rPr lang="fr-BE" sz="2400" dirty="0">
                <a:latin typeface="Grandview" panose="020B0502040204020203"/>
              </a:rPr>
              <a:t> total occlusions (CTO), in-stent </a:t>
            </a:r>
            <a:r>
              <a:rPr lang="fr-BE" sz="2400" dirty="0" err="1">
                <a:latin typeface="Grandview" panose="020B0502040204020203"/>
              </a:rPr>
              <a:t>restenosis</a:t>
            </a:r>
            <a:r>
              <a:rPr lang="fr-BE" sz="2400" dirty="0">
                <a:latin typeface="Grandview" panose="020B0502040204020203"/>
              </a:rPr>
              <a:t> and </a:t>
            </a:r>
            <a:r>
              <a:rPr lang="fr-BE" sz="2400" dirty="0" err="1">
                <a:latin typeface="Grandview" panose="020B0502040204020203"/>
              </a:rPr>
              <a:t>heavy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calcified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diseases</a:t>
            </a:r>
            <a:r>
              <a:rPr lang="fr-BE" sz="2400" dirty="0">
                <a:latin typeface="Grandview" panose="020B0502040204020203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2400" dirty="0">
              <a:latin typeface="Grandview" panose="020B0502040204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dirty="0" err="1">
                <a:latin typeface="Grandview" panose="020B0502040204020203"/>
              </a:rPr>
              <a:t>Complex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femoro-popliteal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lesions</a:t>
            </a:r>
            <a:r>
              <a:rPr lang="fr-BE" sz="2400" dirty="0">
                <a:latin typeface="Grandview" panose="020B0502040204020203"/>
              </a:rPr>
              <a:t> are </a:t>
            </a:r>
            <a:r>
              <a:rPr lang="fr-BE" sz="2400" dirty="0" err="1">
                <a:latin typeface="Grandview" panose="020B0502040204020203"/>
              </a:rPr>
              <a:t>common</a:t>
            </a:r>
            <a:r>
              <a:rPr lang="fr-BE" sz="2400" dirty="0">
                <a:latin typeface="Grandview" panose="020B0502040204020203"/>
              </a:rPr>
              <a:t> in </a:t>
            </a:r>
            <a:r>
              <a:rPr lang="fr-BE" sz="2400" dirty="0" err="1">
                <a:latin typeface="Grandview" panose="020B0502040204020203"/>
              </a:rPr>
              <a:t>clinical</a:t>
            </a:r>
            <a:r>
              <a:rPr lang="fr-BE" sz="2400" dirty="0">
                <a:latin typeface="Grandview" panose="020B0502040204020203"/>
              </a:rPr>
              <a:t> routine.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2400" dirty="0">
              <a:latin typeface="Grandview" panose="020B0502040204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dirty="0" err="1">
                <a:latin typeface="Grandview" panose="020B0502040204020203"/>
              </a:rPr>
              <a:t>Endovascular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treatment</a:t>
            </a:r>
            <a:r>
              <a:rPr lang="fr-BE" sz="2400" dirty="0">
                <a:latin typeface="Grandview" panose="020B0502040204020203"/>
              </a:rPr>
              <a:t> of </a:t>
            </a:r>
            <a:r>
              <a:rPr lang="fr-BE" sz="2400" dirty="0" err="1">
                <a:latin typeface="Grandview" panose="020B0502040204020203"/>
              </a:rPr>
              <a:t>complex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lesions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is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associated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with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poorer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outcomes</a:t>
            </a:r>
            <a:r>
              <a:rPr lang="fr-BE" sz="2400" dirty="0">
                <a:latin typeface="Grandview" panose="020B0502040204020203"/>
              </a:rPr>
              <a:t>.</a:t>
            </a:r>
          </a:p>
          <a:p>
            <a:r>
              <a:rPr lang="fr-BE" sz="2400" dirty="0">
                <a:latin typeface="Grandview" panose="020B0502040204020203"/>
              </a:rPr>
              <a:t> </a:t>
            </a:r>
            <a:endParaRPr lang="fr-BE" sz="1600" dirty="0">
              <a:latin typeface="Grandview" panose="020B0502040204020203"/>
            </a:endParaRPr>
          </a:p>
          <a:p>
            <a:r>
              <a:rPr lang="fr-BE" sz="1400" dirty="0" err="1">
                <a:latin typeface="Grandview" panose="020B0502040204020203"/>
              </a:rPr>
              <a:t>Endovascular</a:t>
            </a:r>
            <a:r>
              <a:rPr lang="fr-BE" sz="1400" dirty="0">
                <a:latin typeface="Grandview" panose="020B0502040204020203"/>
              </a:rPr>
              <a:t> </a:t>
            </a:r>
            <a:r>
              <a:rPr lang="fr-BE" sz="1400" dirty="0" err="1">
                <a:latin typeface="Grandview" panose="020B0502040204020203"/>
              </a:rPr>
              <a:t>treatment</a:t>
            </a:r>
            <a:r>
              <a:rPr lang="fr-BE" sz="1400" dirty="0">
                <a:latin typeface="Grandview" panose="020B0502040204020203"/>
              </a:rPr>
              <a:t> of </a:t>
            </a:r>
            <a:r>
              <a:rPr lang="fr-BE" sz="1400" dirty="0" err="1">
                <a:latin typeface="Grandview" panose="020B0502040204020203"/>
              </a:rPr>
              <a:t>femoropopliteal</a:t>
            </a:r>
            <a:r>
              <a:rPr lang="fr-BE" sz="1400" dirty="0">
                <a:latin typeface="Grandview" panose="020B0502040204020203"/>
              </a:rPr>
              <a:t> </a:t>
            </a:r>
            <a:r>
              <a:rPr lang="fr-BE" sz="1400" dirty="0" err="1">
                <a:latin typeface="Grandview" panose="020B0502040204020203"/>
              </a:rPr>
              <a:t>arterial</a:t>
            </a:r>
            <a:r>
              <a:rPr lang="fr-BE" sz="1400" dirty="0">
                <a:latin typeface="Grandview" panose="020B0502040204020203"/>
              </a:rPr>
              <a:t> occlusive </a:t>
            </a:r>
            <a:r>
              <a:rPr lang="fr-BE" sz="1400" dirty="0" err="1">
                <a:latin typeface="Grandview" panose="020B0502040204020203"/>
              </a:rPr>
              <a:t>disease</a:t>
            </a:r>
            <a:r>
              <a:rPr lang="fr-BE" sz="1400" dirty="0">
                <a:latin typeface="Grandview" panose="020B0502040204020203"/>
              </a:rPr>
              <a:t>. Kerzmann A, </a:t>
            </a:r>
            <a:r>
              <a:rPr lang="fr-BE" sz="1400" dirty="0" err="1">
                <a:latin typeface="Grandview" panose="020B0502040204020203"/>
              </a:rPr>
              <a:t>Boesmans</a:t>
            </a:r>
            <a:r>
              <a:rPr lang="fr-BE" sz="1400" dirty="0">
                <a:latin typeface="Grandview" panose="020B0502040204020203"/>
              </a:rPr>
              <a:t> E, </a:t>
            </a:r>
            <a:r>
              <a:rPr lang="fr-BE" sz="1400" dirty="0" err="1">
                <a:latin typeface="Grandview" panose="020B0502040204020203"/>
              </a:rPr>
              <a:t>Holemans</a:t>
            </a:r>
            <a:r>
              <a:rPr lang="fr-BE" sz="1400" dirty="0">
                <a:latin typeface="Grandview" panose="020B0502040204020203"/>
              </a:rPr>
              <a:t> C, </a:t>
            </a:r>
            <a:r>
              <a:rPr lang="fr-BE" sz="1400" dirty="0" err="1">
                <a:latin typeface="Grandview" panose="020B0502040204020203"/>
              </a:rPr>
              <a:t>Quaniers</a:t>
            </a:r>
            <a:r>
              <a:rPr lang="fr-BE" sz="1400" dirty="0">
                <a:latin typeface="Grandview" panose="020B0502040204020203"/>
              </a:rPr>
              <a:t> J, </a:t>
            </a:r>
            <a:r>
              <a:rPr lang="fr-BE" sz="1400" dirty="0" err="1">
                <a:latin typeface="Grandview" panose="020B0502040204020203"/>
              </a:rPr>
              <a:t>Alexandrescu</a:t>
            </a:r>
            <a:r>
              <a:rPr lang="fr-BE" sz="1400" dirty="0">
                <a:latin typeface="Grandview" panose="020B0502040204020203"/>
              </a:rPr>
              <a:t> V, </a:t>
            </a:r>
            <a:r>
              <a:rPr lang="fr-BE" sz="1400" dirty="0" err="1">
                <a:latin typeface="Grandview" panose="020B0502040204020203"/>
              </a:rPr>
              <a:t>Defraigne</a:t>
            </a:r>
            <a:r>
              <a:rPr lang="fr-BE" sz="1400" dirty="0">
                <a:latin typeface="Grandview" panose="020B0502040204020203"/>
              </a:rPr>
              <a:t> JO. </a:t>
            </a:r>
            <a:r>
              <a:rPr lang="fr-BE" sz="1400" dirty="0" err="1">
                <a:latin typeface="Grandview" panose="020B0502040204020203"/>
              </a:rPr>
              <a:t>Rev</a:t>
            </a:r>
            <a:r>
              <a:rPr lang="fr-BE" sz="1400" dirty="0">
                <a:latin typeface="Grandview" panose="020B0502040204020203"/>
              </a:rPr>
              <a:t> Med </a:t>
            </a:r>
            <a:r>
              <a:rPr lang="fr-BE" sz="1400" dirty="0" err="1">
                <a:latin typeface="Grandview" panose="020B0502040204020203"/>
              </a:rPr>
              <a:t>Liege</a:t>
            </a:r>
            <a:r>
              <a:rPr lang="fr-BE" sz="1400" dirty="0">
                <a:latin typeface="Grandview" panose="020B0502040204020203"/>
              </a:rPr>
              <a:t>. 2020 Nov;75(11):717-723.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2400" dirty="0">
              <a:latin typeface="Grandview" panose="020B0502040204020203"/>
            </a:endParaRPr>
          </a:p>
        </p:txBody>
      </p:sp>
    </p:spTree>
    <p:extLst>
      <p:ext uri="{BB962C8B-B14F-4D97-AF65-F5344CB8AC3E}">
        <p14:creationId xmlns:p14="http://schemas.microsoft.com/office/powerpoint/2010/main" val="1259025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411618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b="1" dirty="0">
                <a:solidFill>
                  <a:schemeClr val="bg1"/>
                </a:solidFill>
                <a:latin typeface="Grandview" panose="020B0502040204020203"/>
              </a:rPr>
              <a:t>GUIDELINES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B03FC6B-8B84-7201-0DB8-A953671EEDA0}"/>
              </a:ext>
            </a:extLst>
          </p:cNvPr>
          <p:cNvSpPr txBox="1"/>
          <p:nvPr/>
        </p:nvSpPr>
        <p:spPr>
          <a:xfrm>
            <a:off x="4865427" y="1531139"/>
            <a:ext cx="68324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Grandview" panose="020B0502040204020203"/>
              </a:rPr>
              <a:t>ESVS guidelines </a:t>
            </a:r>
            <a:r>
              <a:rPr lang="en-US" sz="2400" dirty="0">
                <a:latin typeface="Grandview" panose="020B0502040204020203"/>
              </a:rPr>
              <a:t>for extended </a:t>
            </a:r>
            <a:r>
              <a:rPr lang="en-US" sz="2400" dirty="0" err="1">
                <a:latin typeface="Grandview" panose="020B0502040204020203"/>
              </a:rPr>
              <a:t>femoro</a:t>
            </a:r>
            <a:r>
              <a:rPr lang="en-US" sz="2400" dirty="0">
                <a:latin typeface="Grandview" panose="020B0502040204020203"/>
              </a:rPr>
              <a:t>-popliteal lesions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0F89795-12AF-3385-4AD3-7045AEC0D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84" y="2067457"/>
            <a:ext cx="11053006" cy="411515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3BBC512-3127-66BF-8009-7D912D8625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152" y="5972698"/>
            <a:ext cx="8967993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5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411618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b="1" dirty="0">
                <a:solidFill>
                  <a:schemeClr val="bg1"/>
                </a:solidFill>
                <a:latin typeface="Grandview" panose="020B0502040204020203"/>
              </a:rPr>
              <a:t>GUIDELINES</a:t>
            </a:r>
            <a:endParaRPr lang="en-US" sz="3600" b="1" dirty="0">
              <a:solidFill>
                <a:schemeClr val="bg1"/>
              </a:solidFill>
              <a:latin typeface="Grandview" panose="020B0502040204020203"/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A2C9F2-E163-97CB-77C5-C6F5FAA78B82}"/>
              </a:ext>
            </a:extLst>
          </p:cNvPr>
          <p:cNvSpPr txBox="1"/>
          <p:nvPr/>
        </p:nvSpPr>
        <p:spPr>
          <a:xfrm>
            <a:off x="859152" y="2166539"/>
            <a:ext cx="108237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Surgery is only recommended in lesions longer than 25 cm in patients not at high operative risk</a:t>
            </a:r>
          </a:p>
          <a:p>
            <a:endParaRPr lang="en-US" sz="2400" dirty="0">
              <a:latin typeface="Grandview" panose="020B050204020402020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Treatment algorithm :</a:t>
            </a:r>
            <a:endParaRPr lang="fr-BE" sz="2400" dirty="0">
              <a:latin typeface="Grandview" panose="020B0502040204020203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68C7FB8-4F89-2FFF-E284-62ED1415C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5916" y="6068021"/>
            <a:ext cx="1249788" cy="66452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8C90ADB-7784-A19E-549C-43B02FBE5A46}"/>
              </a:ext>
            </a:extLst>
          </p:cNvPr>
          <p:cNvSpPr txBox="1"/>
          <p:nvPr/>
        </p:nvSpPr>
        <p:spPr>
          <a:xfrm>
            <a:off x="1172266" y="5276751"/>
            <a:ext cx="338780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400" dirty="0" err="1">
                <a:latin typeface="Grandview" panose="020B0502040204020203"/>
              </a:rPr>
              <a:t>Bosiers</a:t>
            </a:r>
            <a:r>
              <a:rPr lang="fr-BE" sz="1400" dirty="0">
                <a:latin typeface="Grandview" panose="020B0502040204020203"/>
              </a:rPr>
              <a:t> M. </a:t>
            </a:r>
            <a:r>
              <a:rPr lang="fr-BE" sz="1400" dirty="0" err="1">
                <a:latin typeface="Grandview" panose="020B0502040204020203"/>
              </a:rPr>
              <a:t>Treatment</a:t>
            </a:r>
            <a:r>
              <a:rPr lang="fr-BE" sz="1400" dirty="0">
                <a:latin typeface="Grandview" panose="020B0502040204020203"/>
              </a:rPr>
              <a:t> </a:t>
            </a:r>
            <a:r>
              <a:rPr lang="fr-BE" sz="1400" dirty="0" err="1">
                <a:latin typeface="Grandview" panose="020B0502040204020203"/>
              </a:rPr>
              <a:t>algorithm</a:t>
            </a:r>
            <a:r>
              <a:rPr lang="fr-BE" sz="1400" dirty="0">
                <a:latin typeface="Grandview" panose="020B0502040204020203"/>
              </a:rPr>
              <a:t> for long segment </a:t>
            </a:r>
            <a:r>
              <a:rPr lang="fr-BE" sz="1400" dirty="0" err="1">
                <a:latin typeface="Grandview" panose="020B0502040204020203"/>
              </a:rPr>
              <a:t>femoropopliteal</a:t>
            </a:r>
            <a:r>
              <a:rPr lang="fr-BE" sz="1400" dirty="0">
                <a:latin typeface="Grandview" panose="020B0502040204020203"/>
              </a:rPr>
              <a:t> </a:t>
            </a:r>
            <a:r>
              <a:rPr lang="fr-BE" sz="1400" dirty="0" err="1">
                <a:latin typeface="Grandview" panose="020B0502040204020203"/>
              </a:rPr>
              <a:t>disease</a:t>
            </a:r>
            <a:r>
              <a:rPr lang="fr-BE" sz="1400" dirty="0">
                <a:latin typeface="Grandview" panose="020B0502040204020203"/>
              </a:rPr>
              <a:t>. J </a:t>
            </a:r>
            <a:r>
              <a:rPr lang="fr-BE" sz="1400" dirty="0" err="1">
                <a:latin typeface="Grandview" panose="020B0502040204020203"/>
              </a:rPr>
              <a:t>Cardiovasc</a:t>
            </a:r>
            <a:r>
              <a:rPr lang="fr-BE" sz="1400" dirty="0">
                <a:latin typeface="Grandview" panose="020B0502040204020203"/>
              </a:rPr>
              <a:t> </a:t>
            </a:r>
            <a:r>
              <a:rPr lang="fr-BE" sz="1400" dirty="0" err="1">
                <a:latin typeface="Grandview" panose="020B0502040204020203"/>
              </a:rPr>
              <a:t>Surg</a:t>
            </a:r>
            <a:r>
              <a:rPr lang="fr-BE" sz="1400" dirty="0">
                <a:latin typeface="Grandview" panose="020B0502040204020203"/>
              </a:rPr>
              <a:t>. 2019;60(5):543-545.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7B03C87-2B1F-4121-28D9-4EB2946BE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2" y="2888382"/>
            <a:ext cx="5879087" cy="373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72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411618"/>
            <a:ext cx="434788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b="1" dirty="0">
                <a:solidFill>
                  <a:schemeClr val="bg1"/>
                </a:solidFill>
                <a:latin typeface="Grandview" panose="020B0502040204020203"/>
              </a:rPr>
              <a:t>VESSEL PREP</a:t>
            </a:r>
            <a:endParaRPr lang="en-US" sz="3600" b="1" dirty="0">
              <a:solidFill>
                <a:schemeClr val="bg1"/>
              </a:solidFill>
              <a:latin typeface="Grandview" panose="020B0502040204020203"/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A2C9F2-E163-97CB-77C5-C6F5FAA78B82}"/>
              </a:ext>
            </a:extLst>
          </p:cNvPr>
          <p:cNvSpPr txBox="1"/>
          <p:nvPr/>
        </p:nvSpPr>
        <p:spPr>
          <a:xfrm>
            <a:off x="663184" y="2501330"/>
            <a:ext cx="11341290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Vessel preparation is essential to treat percutaneously </a:t>
            </a:r>
            <a:r>
              <a:rPr lang="en-US" sz="2400" dirty="0" err="1">
                <a:latin typeface="Grandview" panose="020B0502040204020203"/>
              </a:rPr>
              <a:t>femoro</a:t>
            </a:r>
            <a:r>
              <a:rPr lang="en-US" sz="2400" dirty="0">
                <a:latin typeface="Grandview" panose="020B0502040204020203"/>
              </a:rPr>
              <a:t>-popliteal lesions.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400" dirty="0">
              <a:latin typeface="Grandview" panose="020B0502040204020203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 low-trauma balloons</a:t>
            </a:r>
          </a:p>
          <a:p>
            <a:r>
              <a:rPr lang="en-US" sz="2400" dirty="0">
                <a:latin typeface="Grandview" panose="020B0502040204020203"/>
              </a:rPr>
              <a:t>   cutting and scoring balloons</a:t>
            </a:r>
          </a:p>
          <a:p>
            <a:r>
              <a:rPr lang="en-US" sz="2400" dirty="0">
                <a:latin typeface="Grandview" panose="020B0502040204020203"/>
              </a:rPr>
              <a:t>   atherectomy or debulking</a:t>
            </a:r>
          </a:p>
          <a:p>
            <a:r>
              <a:rPr lang="en-US" sz="2400" dirty="0">
                <a:latin typeface="Grandview" panose="020B0502040204020203"/>
              </a:rPr>
              <a:t>   lithotripsy</a:t>
            </a:r>
          </a:p>
          <a:p>
            <a:endParaRPr lang="en-US" sz="2400" dirty="0">
              <a:latin typeface="Grandview" panose="020B0502040204020203"/>
            </a:endParaRPr>
          </a:p>
          <a:p>
            <a:endParaRPr lang="en-US" sz="2400" dirty="0">
              <a:latin typeface="Grandview" panose="020B0502040204020203"/>
            </a:endParaRPr>
          </a:p>
          <a:p>
            <a:r>
              <a:rPr lang="en-US" sz="1400" dirty="0" err="1">
                <a:latin typeface="Grandview" panose="020B0502040204020203"/>
              </a:rPr>
              <a:t>Bosiers</a:t>
            </a:r>
            <a:r>
              <a:rPr lang="en-US" sz="1400" dirty="0">
                <a:latin typeface="Grandview" panose="020B0502040204020203"/>
              </a:rPr>
              <a:t> M. Is vessel prep necessary before treating the superficial femoral artery? J Cardiovasc Surg. 2019 Oct;60(5):557-566.</a:t>
            </a:r>
            <a:endParaRPr lang="fr-BE" sz="1400" dirty="0">
              <a:latin typeface="Grandview" panose="020B0502040204020203"/>
            </a:endParaRPr>
          </a:p>
        </p:txBody>
      </p:sp>
    </p:spTree>
    <p:extLst>
      <p:ext uri="{BB962C8B-B14F-4D97-AF65-F5344CB8AC3E}">
        <p14:creationId xmlns:p14="http://schemas.microsoft.com/office/powerpoint/2010/main" val="3622301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411618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randview" panose="020B0502040204020203"/>
              </a:rPr>
              <a:t>VESSEL PREP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A2C9F2-E163-97CB-77C5-C6F5FAA78B82}"/>
              </a:ext>
            </a:extLst>
          </p:cNvPr>
          <p:cNvSpPr txBox="1"/>
          <p:nvPr/>
        </p:nvSpPr>
        <p:spPr>
          <a:xfrm>
            <a:off x="859152" y="1912495"/>
            <a:ext cx="10652734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randview" panose="020B0502040204020203"/>
            </a:endParaRPr>
          </a:p>
          <a:p>
            <a:pPr algn="ctr"/>
            <a:r>
              <a:rPr lang="en-US" sz="2400" dirty="0">
                <a:latin typeface="Grandview" panose="020B0502040204020203"/>
              </a:rPr>
              <a:t>BEST-SFA - </a:t>
            </a:r>
            <a:r>
              <a:rPr lang="en-US" sz="2400" b="1" i="1" dirty="0">
                <a:latin typeface="Grandview" panose="020B0502040204020203"/>
              </a:rPr>
              <a:t>B</a:t>
            </a:r>
            <a:r>
              <a:rPr lang="en-US" sz="2400" dirty="0">
                <a:latin typeface="Grandview" panose="020B0502040204020203"/>
              </a:rPr>
              <a:t>est </a:t>
            </a:r>
            <a:r>
              <a:rPr lang="en-US" sz="2400" b="1" i="1" dirty="0">
                <a:latin typeface="Grandview" panose="020B0502040204020203"/>
              </a:rPr>
              <a:t>E</a:t>
            </a:r>
            <a:r>
              <a:rPr lang="en-US" sz="2400" dirty="0">
                <a:latin typeface="Grandview" panose="020B0502040204020203"/>
              </a:rPr>
              <a:t>ndovascular </a:t>
            </a:r>
            <a:r>
              <a:rPr lang="en-US" sz="2400" b="1" i="1" dirty="0" err="1">
                <a:latin typeface="Grandview" panose="020B0502040204020203"/>
              </a:rPr>
              <a:t>ST</a:t>
            </a:r>
            <a:r>
              <a:rPr lang="en-US" sz="2400" dirty="0" err="1">
                <a:latin typeface="Grandview" panose="020B0502040204020203"/>
              </a:rPr>
              <a:t>rategy</a:t>
            </a:r>
            <a:r>
              <a:rPr lang="en-US" sz="2400" dirty="0">
                <a:latin typeface="Grandview" panose="020B0502040204020203"/>
              </a:rPr>
              <a:t> for complex lesions of the </a:t>
            </a:r>
            <a:r>
              <a:rPr lang="en-US" sz="2400" b="1" i="1" dirty="0">
                <a:latin typeface="Grandview" panose="020B0502040204020203"/>
              </a:rPr>
              <a:t>S</a:t>
            </a:r>
            <a:r>
              <a:rPr lang="en-US" sz="2400" dirty="0">
                <a:latin typeface="Grandview" panose="020B0502040204020203"/>
              </a:rPr>
              <a:t>uperficial </a:t>
            </a:r>
            <a:r>
              <a:rPr lang="en-US" sz="2400" b="1" i="1" dirty="0">
                <a:latin typeface="Grandview" panose="020B0502040204020203"/>
              </a:rPr>
              <a:t>F</a:t>
            </a:r>
            <a:r>
              <a:rPr lang="en-US" sz="2400" dirty="0">
                <a:latin typeface="Grandview" panose="020B0502040204020203"/>
              </a:rPr>
              <a:t>emoral </a:t>
            </a:r>
            <a:r>
              <a:rPr lang="en-US" sz="2400" b="1" i="1" dirty="0">
                <a:latin typeface="Grandview" panose="020B0502040204020203"/>
              </a:rPr>
              <a:t>A</a:t>
            </a:r>
            <a:r>
              <a:rPr lang="en-US" sz="2400" dirty="0">
                <a:latin typeface="Grandview" panose="020B0502040204020203"/>
              </a:rPr>
              <a:t>rtery comparing a stent-avoiding versus stent-preferred approach</a:t>
            </a:r>
          </a:p>
          <a:p>
            <a:pPr algn="ctr"/>
            <a:endParaRPr lang="en-US" sz="2400" dirty="0">
              <a:latin typeface="Grandview" panose="020B0502040204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Exploratory pilot study comparing strategies rather than single devices</a:t>
            </a:r>
          </a:p>
          <a:p>
            <a:endParaRPr lang="en-US" sz="2400" dirty="0">
              <a:latin typeface="Grandview" panose="020B0502040204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Randomized controlled pilot study comparing stent-avoiding (DCB) vs stent-preferred (DES) strategies encouraging vessel preparation</a:t>
            </a:r>
          </a:p>
          <a:p>
            <a:endParaRPr lang="en-US" sz="2400" dirty="0">
              <a:latin typeface="Grandview" panose="020B0502040204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1 year follow-up ongoing (target Q3/2022)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Grandview" panose="020B0502040204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Grandview" panose="020B0502040204020203"/>
            </a:endParaRPr>
          </a:p>
          <a:p>
            <a:r>
              <a:rPr lang="en-US" sz="1400" dirty="0">
                <a:latin typeface="Grandview" panose="020B0502040204020203"/>
              </a:rPr>
              <a:t>					Steiner S. LINC. June 2022.</a:t>
            </a:r>
          </a:p>
        </p:txBody>
      </p:sp>
    </p:spTree>
    <p:extLst>
      <p:ext uri="{BB962C8B-B14F-4D97-AF65-F5344CB8AC3E}">
        <p14:creationId xmlns:p14="http://schemas.microsoft.com/office/powerpoint/2010/main" val="2306079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411618"/>
            <a:ext cx="550687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b="1" dirty="0">
                <a:solidFill>
                  <a:schemeClr val="bg1"/>
                </a:solidFill>
                <a:latin typeface="Grandview" panose="020B0502040204020203"/>
              </a:rPr>
              <a:t>ATHERECTOMY</a:t>
            </a:r>
            <a:endParaRPr lang="en-US" sz="3600" b="1" dirty="0">
              <a:solidFill>
                <a:schemeClr val="bg1"/>
              </a:solidFill>
              <a:latin typeface="Grandview" panose="020B0502040204020203"/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A2C9F2-E163-97CB-77C5-C6F5FAA78B82}"/>
              </a:ext>
            </a:extLst>
          </p:cNvPr>
          <p:cNvSpPr txBox="1"/>
          <p:nvPr/>
        </p:nvSpPr>
        <p:spPr>
          <a:xfrm>
            <a:off x="535469" y="2120522"/>
            <a:ext cx="11341290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Goals : - lumen gain</a:t>
            </a:r>
          </a:p>
          <a:p>
            <a:pPr lvl="2"/>
            <a:r>
              <a:rPr lang="en-US" sz="2400" dirty="0">
                <a:latin typeface="Grandview" panose="020B0502040204020203"/>
              </a:rPr>
              <a:t>    - vessel compliance</a:t>
            </a:r>
          </a:p>
          <a:p>
            <a:pPr lvl="2"/>
            <a:r>
              <a:rPr lang="en-US" sz="2400" dirty="0">
                <a:latin typeface="Grandview" panose="020B0502040204020203"/>
              </a:rPr>
              <a:t>    - drug delivery</a:t>
            </a:r>
          </a:p>
          <a:p>
            <a:pPr lvl="2"/>
            <a:r>
              <a:rPr lang="en-US" sz="2400" dirty="0">
                <a:latin typeface="Grandview" panose="020B0502040204020203"/>
              </a:rPr>
              <a:t>    - dissection and bailout stenting prevention</a:t>
            </a:r>
          </a:p>
          <a:p>
            <a:r>
              <a:rPr lang="en-US" sz="2400" dirty="0">
                <a:latin typeface="Grandview" panose="020B0502040204020203"/>
              </a:rPr>
              <a:t> 									</a:t>
            </a:r>
            <a:r>
              <a:rPr lang="en-US" sz="2400" b="1" dirty="0">
                <a:solidFill>
                  <a:schemeClr val="accent4"/>
                </a:solidFill>
                <a:latin typeface="Grandview" panose="020B0502040204020203"/>
              </a:rPr>
              <a:t>Wire has to cross the 										 lesion intraluminal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Types : - directional							</a:t>
            </a:r>
          </a:p>
          <a:p>
            <a:r>
              <a:rPr lang="en-US" sz="2400" dirty="0">
                <a:latin typeface="Grandview" panose="020B0502040204020203"/>
              </a:rPr>
              <a:t>	    - hybrid</a:t>
            </a:r>
          </a:p>
          <a:p>
            <a:r>
              <a:rPr lang="en-US" sz="2400" dirty="0">
                <a:latin typeface="Grandview" panose="020B0502040204020203"/>
              </a:rPr>
              <a:t>	    - rotational</a:t>
            </a:r>
          </a:p>
          <a:p>
            <a:r>
              <a:rPr lang="en-US" sz="2400" dirty="0">
                <a:latin typeface="Grandview" panose="020B0502040204020203"/>
              </a:rPr>
              <a:t>                 - laser</a:t>
            </a:r>
          </a:p>
          <a:p>
            <a:r>
              <a:rPr lang="en-US" sz="2400" dirty="0">
                <a:latin typeface="Grandview" panose="020B0502040204020203"/>
              </a:rPr>
              <a:t>	    - orbital</a:t>
            </a:r>
          </a:p>
          <a:p>
            <a:r>
              <a:rPr lang="en-US" sz="2400" dirty="0">
                <a:latin typeface="Grandview" panose="020B0502040204020203"/>
              </a:rPr>
              <a:t> </a:t>
            </a:r>
          </a:p>
          <a:p>
            <a:r>
              <a:rPr lang="en-US" sz="1400" dirty="0">
                <a:latin typeface="Grandview" panose="020B0502040204020203"/>
              </a:rPr>
              <a:t>	</a:t>
            </a:r>
            <a:r>
              <a:rPr lang="en-US" sz="1400" dirty="0" err="1">
                <a:latin typeface="Grandview" panose="020B0502040204020203"/>
              </a:rPr>
              <a:t>Bosiers</a:t>
            </a:r>
            <a:r>
              <a:rPr lang="en-US" sz="1400" dirty="0">
                <a:latin typeface="Grandview" panose="020B0502040204020203"/>
              </a:rPr>
              <a:t> M. Is vessel prep necessary before treating the superficial femoral artery? J Cardiovasc Surg. 2019 Oct;60(5):557-566.</a:t>
            </a:r>
          </a:p>
          <a:p>
            <a:endParaRPr lang="fr-BE" sz="2400" dirty="0">
              <a:latin typeface="Grandview" panose="020B0502040204020203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FD7EE95-6BCD-5647-6257-CC19264D6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777" y="4073857"/>
            <a:ext cx="1642274" cy="110546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229B2AE-F85A-7C1B-48F2-02B969C79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8777" y="5316156"/>
            <a:ext cx="1642274" cy="96676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DCFBFA7-9BD8-8C64-0975-3882F7518E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1279" y="5316156"/>
            <a:ext cx="1642275" cy="96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8929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1623</Words>
  <Application>Microsoft Office PowerPoint</Application>
  <PresentationFormat>Grand écran</PresentationFormat>
  <Paragraphs>195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Grandview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Sébastien Blanc</dc:creator>
  <cp:lastModifiedBy>Arnaud Kerzmann</cp:lastModifiedBy>
  <cp:revision>27</cp:revision>
  <dcterms:created xsi:type="dcterms:W3CDTF">2019-02-15T15:01:16Z</dcterms:created>
  <dcterms:modified xsi:type="dcterms:W3CDTF">2022-10-29T15:11:27Z</dcterms:modified>
</cp:coreProperties>
</file>