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33" r:id="rId4"/>
  </p:sldMasterIdLst>
  <p:notesMasterIdLst>
    <p:notesMasterId r:id="rId45"/>
  </p:notesMasterIdLst>
  <p:handoutMasterIdLst>
    <p:handoutMasterId r:id="rId46"/>
  </p:handoutMasterIdLst>
  <p:sldIdLst>
    <p:sldId id="401" r:id="rId5"/>
    <p:sldId id="402" r:id="rId6"/>
    <p:sldId id="426" r:id="rId7"/>
    <p:sldId id="416" r:id="rId8"/>
    <p:sldId id="411" r:id="rId9"/>
    <p:sldId id="421" r:id="rId10"/>
    <p:sldId id="422" r:id="rId11"/>
    <p:sldId id="417" r:id="rId12"/>
    <p:sldId id="427" r:id="rId13"/>
    <p:sldId id="428" r:id="rId14"/>
    <p:sldId id="445" r:id="rId15"/>
    <p:sldId id="437" r:id="rId16"/>
    <p:sldId id="429" r:id="rId17"/>
    <p:sldId id="431" r:id="rId18"/>
    <p:sldId id="435" r:id="rId19"/>
    <p:sldId id="438" r:id="rId20"/>
    <p:sldId id="434" r:id="rId21"/>
    <p:sldId id="436" r:id="rId22"/>
    <p:sldId id="430" r:id="rId23"/>
    <p:sldId id="432" r:id="rId24"/>
    <p:sldId id="433" r:id="rId25"/>
    <p:sldId id="446" r:id="rId26"/>
    <p:sldId id="447" r:id="rId27"/>
    <p:sldId id="439" r:id="rId28"/>
    <p:sldId id="440" r:id="rId29"/>
    <p:sldId id="441" r:id="rId30"/>
    <p:sldId id="442" r:id="rId31"/>
    <p:sldId id="443" r:id="rId32"/>
    <p:sldId id="418" r:id="rId33"/>
    <p:sldId id="444" r:id="rId34"/>
    <p:sldId id="449" r:id="rId35"/>
    <p:sldId id="424" r:id="rId36"/>
    <p:sldId id="425" r:id="rId37"/>
    <p:sldId id="451" r:id="rId38"/>
    <p:sldId id="450" r:id="rId39"/>
    <p:sldId id="454" r:id="rId40"/>
    <p:sldId id="419" r:id="rId41"/>
    <p:sldId id="452" r:id="rId42"/>
    <p:sldId id="453" r:id="rId43"/>
    <p:sldId id="420" r:id="rId44"/>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72" userDrawn="1">
          <p15:clr>
            <a:srgbClr val="A4A3A4"/>
          </p15:clr>
        </p15:guide>
        <p15:guide id="3" pos="7008" userDrawn="1">
          <p15:clr>
            <a:srgbClr val="A4A3A4"/>
          </p15:clr>
        </p15:guide>
        <p15:guide id="4" orient="horz" pos="18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19E7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0B036C-FEFF-4082-B344-EEC10E63E3E0}" v="494" dt="2022-10-25T12:48:27.8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08" autoAdjust="0"/>
  </p:normalViewPr>
  <p:slideViewPr>
    <p:cSldViewPr snapToGrid="0">
      <p:cViewPr varScale="1">
        <p:scale>
          <a:sx n="82" d="100"/>
          <a:sy n="82" d="100"/>
        </p:scale>
        <p:origin x="720" y="72"/>
      </p:cViewPr>
      <p:guideLst>
        <p:guide orient="horz" pos="2160"/>
        <p:guide pos="672"/>
        <p:guide pos="7008"/>
        <p:guide orient="horz" pos="1824"/>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88" d="100"/>
          <a:sy n="88"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1E2188A-CD17-4E3E-AB0E-7A5017BF1B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a:extLst>
              <a:ext uri="{FF2B5EF4-FFF2-40B4-BE49-F238E27FC236}">
                <a16:creationId xmlns:a16="http://schemas.microsoft.com/office/drawing/2014/main" id="{C823D623-433B-4523-9829-805747DBC3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DCD696A-AFEF-4219-BF67-EA0FC81FFBF3}" type="datetime1">
              <a:rPr lang="fr-FR" smtClean="0"/>
              <a:t>27/10/2022</a:t>
            </a:fld>
            <a:endParaRPr lang="fr-FR" dirty="0"/>
          </a:p>
        </p:txBody>
      </p:sp>
      <p:sp>
        <p:nvSpPr>
          <p:cNvPr id="4" name="Espace réservé du pied de page 3">
            <a:extLst>
              <a:ext uri="{FF2B5EF4-FFF2-40B4-BE49-F238E27FC236}">
                <a16:creationId xmlns:a16="http://schemas.microsoft.com/office/drawing/2014/main" id="{9F2A1CC4-7C05-4403-B82F-FA1957CDFA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a:extLst>
              <a:ext uri="{FF2B5EF4-FFF2-40B4-BE49-F238E27FC236}">
                <a16:creationId xmlns:a16="http://schemas.microsoft.com/office/drawing/2014/main" id="{3B9769E3-387F-4E51-9B72-40457A518A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7460E3B-D3A0-4EBC-BAC3-B01E8FF895A8}" type="slidenum">
              <a:rPr lang="fr-FR" smtClean="0"/>
              <a:t>‹N°›</a:t>
            </a:fld>
            <a:endParaRPr lang="fr-FR" dirty="0"/>
          </a:p>
        </p:txBody>
      </p:sp>
    </p:spTree>
    <p:extLst>
      <p:ext uri="{BB962C8B-B14F-4D97-AF65-F5344CB8AC3E}">
        <p14:creationId xmlns:p14="http://schemas.microsoft.com/office/powerpoint/2010/main" val="2050158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8A7B7-E8D4-4C84-9E19-5B2C3E2EB3CB}" type="datetime1">
              <a:rPr lang="fr-FR" smtClean="0"/>
              <a:pPr/>
              <a:t>27/10/2022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D0EDF81-139F-488C-872B-4720FBA6BF98}" type="slidenum">
              <a:rPr lang="fr-FR" noProof="0" smtClean="0"/>
              <a:t>‹N°›</a:t>
            </a:fld>
            <a:endParaRPr lang="fr-FR" noProof="0" dirty="0"/>
          </a:p>
        </p:txBody>
      </p:sp>
    </p:spTree>
    <p:extLst>
      <p:ext uri="{BB962C8B-B14F-4D97-AF65-F5344CB8AC3E}">
        <p14:creationId xmlns:p14="http://schemas.microsoft.com/office/powerpoint/2010/main" val="34647072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0D0EDF81-139F-488C-872B-4720FBA6BF98}" type="slidenum">
              <a:rPr lang="fr-FR" smtClean="0"/>
              <a:t>1</a:t>
            </a:fld>
            <a:endParaRPr lang="fr-FR" dirty="0"/>
          </a:p>
        </p:txBody>
      </p:sp>
    </p:spTree>
    <p:extLst>
      <p:ext uri="{BB962C8B-B14F-4D97-AF65-F5344CB8AC3E}">
        <p14:creationId xmlns:p14="http://schemas.microsoft.com/office/powerpoint/2010/main" val="811327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0D0EDF81-139F-488C-872B-4720FBA6BF98}" type="slidenum">
              <a:rPr lang="fr-FR" smtClean="0"/>
              <a:t>40</a:t>
            </a:fld>
            <a:endParaRPr lang="fr-FR" dirty="0"/>
          </a:p>
        </p:txBody>
      </p:sp>
    </p:spTree>
    <p:extLst>
      <p:ext uri="{BB962C8B-B14F-4D97-AF65-F5344CB8AC3E}">
        <p14:creationId xmlns:p14="http://schemas.microsoft.com/office/powerpoint/2010/main" val="220929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0D0EDF81-139F-488C-872B-4720FBA6BF98}" type="slidenum">
              <a:rPr lang="fr-FR" smtClean="0"/>
              <a:t>2</a:t>
            </a:fld>
            <a:endParaRPr lang="fr-FR" dirty="0"/>
          </a:p>
        </p:txBody>
      </p:sp>
    </p:spTree>
    <p:extLst>
      <p:ext uri="{BB962C8B-B14F-4D97-AF65-F5344CB8AC3E}">
        <p14:creationId xmlns:p14="http://schemas.microsoft.com/office/powerpoint/2010/main" val="2745833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0D0EDF81-139F-488C-872B-4720FBA6BF98}" type="slidenum">
              <a:rPr lang="fr-FR" smtClean="0"/>
              <a:t>5</a:t>
            </a:fld>
            <a:endParaRPr lang="fr-FR" dirty="0"/>
          </a:p>
        </p:txBody>
      </p:sp>
    </p:spTree>
    <p:extLst>
      <p:ext uri="{BB962C8B-B14F-4D97-AF65-F5344CB8AC3E}">
        <p14:creationId xmlns:p14="http://schemas.microsoft.com/office/powerpoint/2010/main" val="2153054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0D0EDF81-139F-488C-872B-4720FBA6BF98}" type="slidenum">
              <a:rPr lang="fr-FR" smtClean="0"/>
              <a:t>8</a:t>
            </a:fld>
            <a:endParaRPr lang="fr-FR" dirty="0"/>
          </a:p>
        </p:txBody>
      </p:sp>
    </p:spTree>
    <p:extLst>
      <p:ext uri="{BB962C8B-B14F-4D97-AF65-F5344CB8AC3E}">
        <p14:creationId xmlns:p14="http://schemas.microsoft.com/office/powerpoint/2010/main" val="891276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0D0EDF81-139F-488C-872B-4720FBA6BF98}" type="slidenum">
              <a:rPr lang="fr-FR" smtClean="0"/>
              <a:t>29</a:t>
            </a:fld>
            <a:endParaRPr lang="fr-FR"/>
          </a:p>
        </p:txBody>
      </p:sp>
    </p:spTree>
    <p:extLst>
      <p:ext uri="{BB962C8B-B14F-4D97-AF65-F5344CB8AC3E}">
        <p14:creationId xmlns:p14="http://schemas.microsoft.com/office/powerpoint/2010/main" val="1870057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0D0EDF81-139F-488C-872B-4720FBA6BF98}" type="slidenum">
              <a:rPr lang="fr-FR" smtClean="0"/>
              <a:t>33</a:t>
            </a:fld>
            <a:endParaRPr lang="fr-FR" dirty="0"/>
          </a:p>
        </p:txBody>
      </p:sp>
    </p:spTree>
    <p:extLst>
      <p:ext uri="{BB962C8B-B14F-4D97-AF65-F5344CB8AC3E}">
        <p14:creationId xmlns:p14="http://schemas.microsoft.com/office/powerpoint/2010/main" val="809952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0D0EDF81-139F-488C-872B-4720FBA6BF98}" type="slidenum">
              <a:rPr lang="fr-FR" smtClean="0"/>
              <a:t>34</a:t>
            </a:fld>
            <a:endParaRPr lang="fr-FR" dirty="0"/>
          </a:p>
        </p:txBody>
      </p:sp>
    </p:spTree>
    <p:extLst>
      <p:ext uri="{BB962C8B-B14F-4D97-AF65-F5344CB8AC3E}">
        <p14:creationId xmlns:p14="http://schemas.microsoft.com/office/powerpoint/2010/main" val="590547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0D0EDF81-139F-488C-872B-4720FBA6BF98}" type="slidenum">
              <a:rPr lang="fr-FR" smtClean="0"/>
              <a:t>37</a:t>
            </a:fld>
            <a:endParaRPr lang="fr-FR" dirty="0"/>
          </a:p>
        </p:txBody>
      </p:sp>
    </p:spTree>
    <p:extLst>
      <p:ext uri="{BB962C8B-B14F-4D97-AF65-F5344CB8AC3E}">
        <p14:creationId xmlns:p14="http://schemas.microsoft.com/office/powerpoint/2010/main" val="3898131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0D0EDF81-139F-488C-872B-4720FBA6BF98}" type="slidenum">
              <a:rPr lang="fr-FR" smtClean="0"/>
              <a:t>38</a:t>
            </a:fld>
            <a:endParaRPr lang="fr-FR" dirty="0"/>
          </a:p>
        </p:txBody>
      </p:sp>
    </p:spTree>
    <p:extLst>
      <p:ext uri="{BB962C8B-B14F-4D97-AF65-F5344CB8AC3E}">
        <p14:creationId xmlns:p14="http://schemas.microsoft.com/office/powerpoint/2010/main" val="3890220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Forme libre : Forme 8" descr="Tag=AccentColor&#10;Flavor=Light&#10;Target=Fill">
            <a:extLst>
              <a:ext uri="{FF2B5EF4-FFF2-40B4-BE49-F238E27FC236}">
                <a16:creationId xmlns:a16="http://schemas.microsoft.com/office/drawing/2014/main" id="{715158DF-2C56-472E-AC48-47E20552FA19}"/>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2" name="Titre 1">
            <a:extLst>
              <a:ext uri="{FF2B5EF4-FFF2-40B4-BE49-F238E27FC236}">
                <a16:creationId xmlns:a16="http://schemas.microsoft.com/office/drawing/2014/main" id="{807094A5-EB6F-441D-88F8-CD7A30C84707}"/>
              </a:ext>
            </a:extLst>
          </p:cNvPr>
          <p:cNvSpPr>
            <a:spLocks noGrp="1"/>
          </p:cNvSpPr>
          <p:nvPr>
            <p:ph type="ctrTitle"/>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fr-FR" noProof="0"/>
              <a:t>Modifiez le style du titre</a:t>
            </a:r>
          </a:p>
        </p:txBody>
      </p:sp>
      <p:sp>
        <p:nvSpPr>
          <p:cNvPr id="3" name="Sous-titre 2">
            <a:extLst>
              <a:ext uri="{FF2B5EF4-FFF2-40B4-BE49-F238E27FC236}">
                <a16:creationId xmlns:a16="http://schemas.microsoft.com/office/drawing/2014/main" id="{1C7CE1E3-3929-42A6-81B7-056BD88EF353}"/>
              </a:ext>
            </a:extLst>
          </p:cNvPr>
          <p:cNvSpPr>
            <a:spLocks noGrp="1"/>
          </p:cNvSpPr>
          <p:nvPr>
            <p:ph type="subTitle" idx="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Tree>
    <p:extLst>
      <p:ext uri="{BB962C8B-B14F-4D97-AF65-F5344CB8AC3E}">
        <p14:creationId xmlns:p14="http://schemas.microsoft.com/office/powerpoint/2010/main" val="8801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lonne de comparaison 3">
    <p:spTree>
      <p:nvGrpSpPr>
        <p:cNvPr id="1" name=""/>
        <p:cNvGrpSpPr/>
        <p:nvPr/>
      </p:nvGrpSpPr>
      <p:grpSpPr>
        <a:xfrm>
          <a:off x="0" y="0"/>
          <a:ext cx="0" cy="0"/>
          <a:chOff x="0" y="0"/>
          <a:chExt cx="0" cy="0"/>
        </a:xfrm>
      </p:grpSpPr>
      <p:sp>
        <p:nvSpPr>
          <p:cNvPr id="10" name="Forme libre : Form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fr-FR" noProof="0" dirty="0"/>
          </a:p>
        </p:txBody>
      </p:sp>
      <p:sp>
        <p:nvSpPr>
          <p:cNvPr id="2" name="Titr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rtlCol="0">
            <a:normAutofit/>
          </a:bodyPr>
          <a:lstStyle>
            <a:lvl1pPr>
              <a:defRPr sz="4000"/>
            </a:lvl1pPr>
          </a:lstStyle>
          <a:p>
            <a:pPr rtl="0"/>
            <a:r>
              <a:rPr lang="fr-FR" noProof="0"/>
              <a:t>Modifiez le style du titre</a:t>
            </a:r>
          </a:p>
        </p:txBody>
      </p:sp>
      <p:sp>
        <p:nvSpPr>
          <p:cNvPr id="3" name="Espace réservé du texte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pPr rtl="0"/>
            <a:r>
              <a:rPr lang="fr-FR" noProof="0" dirty="0"/>
              <a:t>03/09/20XX</a:t>
            </a:r>
          </a:p>
        </p:txBody>
      </p:sp>
      <p:sp>
        <p:nvSpPr>
          <p:cNvPr id="8" name="Espace réservé du pied de page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pPr rtl="0"/>
            <a:r>
              <a:rPr lang="fr-FR" noProof="0" dirty="0"/>
              <a:t>Titre de la présentation</a:t>
            </a:r>
          </a:p>
        </p:txBody>
      </p:sp>
      <p:sp>
        <p:nvSpPr>
          <p:cNvPr id="9" name="Espace réservé du numéro de diapositive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pPr rtl="0"/>
            <a:fld id="{B9713C8C-8E70-45D5-AE59-23E60168254E}" type="slidenum">
              <a:rPr lang="fr-FR" noProof="0" smtClean="0"/>
              <a:t>‹N°›</a:t>
            </a:fld>
            <a:endParaRPr lang="fr-FR" noProof="0" dirty="0"/>
          </a:p>
        </p:txBody>
      </p:sp>
      <p:sp>
        <p:nvSpPr>
          <p:cNvPr id="11" name="Espace réservé du texte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2" name="Espace réservé du contenu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23761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avec 2 images">
    <p:spTree>
      <p:nvGrpSpPr>
        <p:cNvPr id="1" name=""/>
        <p:cNvGrpSpPr/>
        <p:nvPr/>
      </p:nvGrpSpPr>
      <p:grpSpPr>
        <a:xfrm>
          <a:off x="0" y="0"/>
          <a:ext cx="0" cy="0"/>
          <a:chOff x="0" y="0"/>
          <a:chExt cx="0" cy="0"/>
        </a:xfrm>
      </p:grpSpPr>
      <p:sp>
        <p:nvSpPr>
          <p:cNvPr id="17" name="Espace réservé d’image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fr-FR" noProof="0" dirty="0"/>
              <a:t>Cliquez sur l'icône pour ajouter une image</a:t>
            </a:r>
          </a:p>
        </p:txBody>
      </p:sp>
      <p:sp>
        <p:nvSpPr>
          <p:cNvPr id="16" name="Espace réservé d’image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fr-FR" noProof="0" dirty="0"/>
              <a:t>Cliquez sur l'icône pour ajouter une image</a:t>
            </a:r>
          </a:p>
        </p:txBody>
      </p:sp>
      <p:sp>
        <p:nvSpPr>
          <p:cNvPr id="2" name="Titre 1">
            <a:extLst>
              <a:ext uri="{FF2B5EF4-FFF2-40B4-BE49-F238E27FC236}">
                <a16:creationId xmlns:a16="http://schemas.microsoft.com/office/drawing/2014/main" id="{26030E26-A86A-417A-AA64-699AA8DD3DA5}"/>
              </a:ext>
            </a:extLst>
          </p:cNvPr>
          <p:cNvSpPr>
            <a:spLocks noGrp="1"/>
          </p:cNvSpPr>
          <p:nvPr>
            <p:ph type="title"/>
          </p:nvPr>
        </p:nvSpPr>
        <p:spPr>
          <a:xfrm>
            <a:off x="6739128" y="365760"/>
            <a:ext cx="4617720" cy="2578608"/>
          </a:xfrm>
        </p:spPr>
        <p:txBody>
          <a:bodyPr rtlCol="0" anchor="b">
            <a:normAutofit/>
          </a:bodyPr>
          <a:lstStyle>
            <a:lvl1pPr>
              <a:defRPr sz="4000"/>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p:txBody>
      </p:sp>
      <p:sp>
        <p:nvSpPr>
          <p:cNvPr id="5" name="Espace réservé du pied de page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pPr algn="l" rtl="0"/>
            <a:r>
              <a:rPr lang="fr-FR" noProof="0" dirty="0"/>
              <a:t>Titre de la présentation</a:t>
            </a:r>
          </a:p>
        </p:txBody>
      </p:sp>
      <p:sp>
        <p:nvSpPr>
          <p:cNvPr id="6" name="Espace réservé du numéro de diapositive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pPr rtl="0"/>
            <a:fld id="{B9713C8C-8E70-45D5-AE59-23E60168254E}" type="slidenum">
              <a:rPr lang="fr-FR" noProof="0" smtClean="0"/>
              <a:t>‹N°›</a:t>
            </a:fld>
            <a:endParaRPr lang="fr-FR" noProof="0" dirty="0"/>
          </a:p>
        </p:txBody>
      </p:sp>
    </p:spTree>
    <p:extLst>
      <p:ext uri="{BB962C8B-B14F-4D97-AF65-F5344CB8AC3E}">
        <p14:creationId xmlns:p14="http://schemas.microsoft.com/office/powerpoint/2010/main" val="155446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ermeture">
    <p:spTree>
      <p:nvGrpSpPr>
        <p:cNvPr id="1" name=""/>
        <p:cNvGrpSpPr/>
        <p:nvPr/>
      </p:nvGrpSpPr>
      <p:grpSpPr>
        <a:xfrm>
          <a:off x="0" y="0"/>
          <a:ext cx="0" cy="0"/>
          <a:chOff x="0" y="0"/>
          <a:chExt cx="0" cy="0"/>
        </a:xfrm>
      </p:grpSpPr>
      <p:sp>
        <p:nvSpPr>
          <p:cNvPr id="17" name="Espace réservé d’image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fr-FR" noProof="0" dirty="0"/>
              <a:t>Cliquez sur l'icône pour ajouter une image</a:t>
            </a:r>
          </a:p>
        </p:txBody>
      </p:sp>
      <p:sp>
        <p:nvSpPr>
          <p:cNvPr id="18" name="Espace réservé d’image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fr-FR" noProof="0" dirty="0"/>
              <a:t>Cliquez sur l'icône pour ajouter une image</a:t>
            </a:r>
          </a:p>
        </p:txBody>
      </p:sp>
      <p:sp>
        <p:nvSpPr>
          <p:cNvPr id="5" name="Titre 4">
            <a:extLst>
              <a:ext uri="{FF2B5EF4-FFF2-40B4-BE49-F238E27FC236}">
                <a16:creationId xmlns:a16="http://schemas.microsoft.com/office/drawing/2014/main" id="{BF79A6B6-B6BD-4F17-8EDF-3CBD83B5A3C4}"/>
              </a:ext>
            </a:extLst>
          </p:cNvPr>
          <p:cNvSpPr>
            <a:spLocks noGrp="1"/>
          </p:cNvSpPr>
          <p:nvPr>
            <p:ph type="title"/>
          </p:nvPr>
        </p:nvSpPr>
        <p:spPr>
          <a:xfrm>
            <a:off x="838200" y="365124"/>
            <a:ext cx="4443984" cy="2139696"/>
          </a:xfrm>
        </p:spPr>
        <p:txBody>
          <a:bodyPr rtlCol="0" anchor="b"/>
          <a:lstStyle>
            <a:lvl1pPr>
              <a:defRPr sz="4000"/>
            </a:lvl1pPr>
          </a:lstStyle>
          <a:p>
            <a:pPr rtl="0"/>
            <a:r>
              <a:rPr lang="fr-FR" noProof="0"/>
              <a:t>Modifiez le style du titre</a:t>
            </a:r>
          </a:p>
        </p:txBody>
      </p:sp>
      <p:sp>
        <p:nvSpPr>
          <p:cNvPr id="7" name="Espace réservé du texte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fr-FR" noProof="0"/>
              <a:t>Modifiez les styles du texte</a:t>
            </a:r>
          </a:p>
        </p:txBody>
      </p:sp>
      <p:sp>
        <p:nvSpPr>
          <p:cNvPr id="8" name="Espace réservé du texte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fr-FR" noProof="0"/>
              <a:t>Modifiez les styles du texte</a:t>
            </a:r>
          </a:p>
        </p:txBody>
      </p:sp>
      <p:sp>
        <p:nvSpPr>
          <p:cNvPr id="9" name="Espace réservé du texte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fr-FR" noProof="0"/>
              <a:t>Modifiez les styles du texte</a:t>
            </a:r>
          </a:p>
        </p:txBody>
      </p:sp>
    </p:spTree>
    <p:extLst>
      <p:ext uri="{BB962C8B-B14F-4D97-AF65-F5344CB8AC3E}">
        <p14:creationId xmlns:p14="http://schemas.microsoft.com/office/powerpoint/2010/main" val="405897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7" name="Graphisme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fr-FR" noProof="0" dirty="0"/>
          </a:p>
        </p:txBody>
      </p:sp>
      <p:sp>
        <p:nvSpPr>
          <p:cNvPr id="2" name="Titr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rtlCol="0" anchor="b">
            <a:normAutofit/>
          </a:bodyPr>
          <a:lstStyle>
            <a:lvl1pPr>
              <a:defRPr sz="4800"/>
            </a:lvl1pPr>
          </a:lstStyle>
          <a:p>
            <a:pPr rtl="0"/>
            <a:r>
              <a:rPr lang="fr-FR" noProof="0"/>
              <a:t>Modifiez le style du titre</a:t>
            </a:r>
          </a:p>
        </p:txBody>
      </p:sp>
      <p:sp>
        <p:nvSpPr>
          <p:cNvPr id="3" name="Espace réservé du texte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 du masque</a:t>
            </a:r>
          </a:p>
        </p:txBody>
      </p:sp>
      <p:sp>
        <p:nvSpPr>
          <p:cNvPr id="4" name="Espace réservé de la date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pPr rtl="0"/>
            <a:r>
              <a:rPr lang="fr-FR" noProof="0" dirty="0"/>
              <a:t>03/09/20XX</a:t>
            </a:r>
          </a:p>
        </p:txBody>
      </p:sp>
      <p:sp>
        <p:nvSpPr>
          <p:cNvPr id="5" name="Espace réservé du pied de page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pPr rtl="0"/>
            <a:r>
              <a:rPr lang="fr-FR" noProof="0" dirty="0"/>
              <a:t>Titre de la présentation</a:t>
            </a:r>
          </a:p>
        </p:txBody>
      </p:sp>
      <p:sp>
        <p:nvSpPr>
          <p:cNvPr id="6" name="Espace réservé du numéro de diapositive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pPr rtl="0"/>
            <a:fld id="{B9713C8C-8E70-45D5-AE59-23E60168254E}" type="slidenum">
              <a:rPr lang="fr-FR" noProof="0" smtClean="0"/>
              <a:t>‹N°›</a:t>
            </a:fld>
            <a:endParaRPr lang="fr-FR" noProof="0" dirty="0"/>
          </a:p>
        </p:txBody>
      </p:sp>
    </p:spTree>
    <p:extLst>
      <p:ext uri="{BB962C8B-B14F-4D97-AF65-F5344CB8AC3E}">
        <p14:creationId xmlns:p14="http://schemas.microsoft.com/office/powerpoint/2010/main" val="386253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pPr rtl="0"/>
            <a:r>
              <a:rPr lang="fr-FR" noProof="0" dirty="0"/>
              <a:t>03/09/20XX</a:t>
            </a:r>
          </a:p>
        </p:txBody>
      </p:sp>
      <p:sp>
        <p:nvSpPr>
          <p:cNvPr id="3" name="Espace réservé du pied de page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pPr rtl="0"/>
            <a:r>
              <a:rPr lang="fr-FR" noProof="0" dirty="0"/>
              <a:t>Titre de la présentation</a:t>
            </a:r>
          </a:p>
        </p:txBody>
      </p:sp>
      <p:sp>
        <p:nvSpPr>
          <p:cNvPr id="4" name="Espace réservé du numéro de diapositive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pPr rtl="0"/>
            <a:fld id="{B9713C8C-8E70-45D5-AE59-23E60168254E}" type="slidenum">
              <a:rPr lang="fr-FR" noProof="0" smtClean="0"/>
              <a:t>‹N°›</a:t>
            </a:fld>
            <a:endParaRPr lang="fr-FR" noProof="0" dirty="0"/>
          </a:p>
        </p:txBody>
      </p:sp>
    </p:spTree>
    <p:extLst>
      <p:ext uri="{BB962C8B-B14F-4D97-AF65-F5344CB8AC3E}">
        <p14:creationId xmlns:p14="http://schemas.microsoft.com/office/powerpoint/2010/main" val="4292733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Forme libre : Form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fr-FR" noProof="0" dirty="0">
              <a:solidFill>
                <a:schemeClr val="tx1"/>
              </a:solidFill>
            </a:endParaRPr>
          </a:p>
        </p:txBody>
      </p:sp>
      <p:sp>
        <p:nvSpPr>
          <p:cNvPr id="2" name="Titr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rtlCol="0" anchor="b"/>
          <a:lstStyle>
            <a:lvl1pPr>
              <a:defRPr sz="3200"/>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pPr rtl="0"/>
            <a:r>
              <a:rPr lang="fr-FR" noProof="0" dirty="0"/>
              <a:t>03/09/20XX</a:t>
            </a:r>
          </a:p>
        </p:txBody>
      </p:sp>
      <p:sp>
        <p:nvSpPr>
          <p:cNvPr id="6" name="Espace réservé du pied de page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pPr rtl="0"/>
            <a:r>
              <a:rPr lang="fr-FR" noProof="0" dirty="0"/>
              <a:t>Titre de la présentation</a:t>
            </a:r>
          </a:p>
        </p:txBody>
      </p:sp>
      <p:sp>
        <p:nvSpPr>
          <p:cNvPr id="7" name="Espace réservé du numéro de diapositive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pPr rtl="0"/>
            <a:fld id="{B9713C8C-8E70-45D5-AE59-23E60168254E}" type="slidenum">
              <a:rPr lang="fr-FR" noProof="0" smtClean="0"/>
              <a:t>‹N°›</a:t>
            </a:fld>
            <a:endParaRPr lang="fr-FR" noProof="0" dirty="0"/>
          </a:p>
        </p:txBody>
      </p:sp>
    </p:spTree>
    <p:extLst>
      <p:ext uri="{BB962C8B-B14F-4D97-AF65-F5344CB8AC3E}">
        <p14:creationId xmlns:p14="http://schemas.microsoft.com/office/powerpoint/2010/main" val="290761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Graphisme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fr-FR" noProof="0" dirty="0"/>
          </a:p>
        </p:txBody>
      </p:sp>
      <p:sp>
        <p:nvSpPr>
          <p:cNvPr id="2" name="Titr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rtlCol="0" anchor="b"/>
          <a:lstStyle>
            <a:lvl1pPr algn="ctr">
              <a:defRPr sz="3200">
                <a:solidFill>
                  <a:schemeClr val="bg1"/>
                </a:solidFill>
              </a:defRPr>
            </a:lvl1pPr>
          </a:lstStyle>
          <a:p>
            <a:pPr rtl="0"/>
            <a:r>
              <a:rPr lang="fr-FR" noProof="0"/>
              <a:t>Modifiez le style du titre</a:t>
            </a:r>
          </a:p>
        </p:txBody>
      </p:sp>
      <p:sp>
        <p:nvSpPr>
          <p:cNvPr id="3" name="Espace réservé d’image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a:t>Cliquez sur l’icône pour ajouter une image</a:t>
            </a:r>
          </a:p>
        </p:txBody>
      </p:sp>
      <p:sp>
        <p:nvSpPr>
          <p:cNvPr id="4" name="Espace réservé du texte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pPr rtl="0"/>
            <a:r>
              <a:rPr lang="fr-FR" noProof="0" dirty="0"/>
              <a:t>03/09/20XX</a:t>
            </a:r>
          </a:p>
        </p:txBody>
      </p:sp>
      <p:sp>
        <p:nvSpPr>
          <p:cNvPr id="6" name="Espace réservé du pied de page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pPr rtl="0"/>
            <a:r>
              <a:rPr lang="fr-FR" noProof="0" dirty="0"/>
              <a:t>Titre de la présentation</a:t>
            </a:r>
          </a:p>
        </p:txBody>
      </p:sp>
      <p:sp>
        <p:nvSpPr>
          <p:cNvPr id="7" name="Espace réservé du numéro de diapositive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pPr rtl="0"/>
            <a:fld id="{B9713C8C-8E70-45D5-AE59-23E60168254E}" type="slidenum">
              <a:rPr lang="fr-FR" noProof="0" smtClean="0"/>
              <a:t>‹N°›</a:t>
            </a:fld>
            <a:endParaRPr lang="fr-FR" noProof="0" dirty="0"/>
          </a:p>
        </p:txBody>
      </p:sp>
    </p:spTree>
    <p:extLst>
      <p:ext uri="{BB962C8B-B14F-4D97-AF65-F5344CB8AC3E}">
        <p14:creationId xmlns:p14="http://schemas.microsoft.com/office/powerpoint/2010/main" val="240669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avec 4 images">
    <p:spTree>
      <p:nvGrpSpPr>
        <p:cNvPr id="1" name=""/>
        <p:cNvGrpSpPr/>
        <p:nvPr/>
      </p:nvGrpSpPr>
      <p:grpSpPr>
        <a:xfrm>
          <a:off x="0" y="0"/>
          <a:ext cx="0" cy="0"/>
          <a:chOff x="0" y="0"/>
          <a:chExt cx="0" cy="0"/>
        </a:xfrm>
      </p:grpSpPr>
      <p:sp>
        <p:nvSpPr>
          <p:cNvPr id="24" name="Espace réservé d’image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fr-FR" noProof="0" dirty="0"/>
              <a:t>Cliquez sur l'icône pour ajouter une image</a:t>
            </a:r>
          </a:p>
        </p:txBody>
      </p:sp>
      <p:sp>
        <p:nvSpPr>
          <p:cNvPr id="23" name="Espace réservé d’image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fr-FR" noProof="0" dirty="0"/>
              <a:t>Cliquez sur l'icône pour ajouter une image</a:t>
            </a:r>
          </a:p>
        </p:txBody>
      </p:sp>
      <p:sp>
        <p:nvSpPr>
          <p:cNvPr id="2" name="Titr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3200400" cy="2103436"/>
          </a:xfrm>
        </p:spPr>
        <p:txBody>
          <a:bodyPr rtlCol="0">
            <a:normAutofit/>
          </a:bodyPr>
          <a:lstStyle>
            <a:lvl1pPr>
              <a:defRPr sz="4000"/>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p:txBody>
      </p:sp>
      <p:sp>
        <p:nvSpPr>
          <p:cNvPr id="5" name="Espace réservé du pied de page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pPr algn="l" rtl="0"/>
            <a:r>
              <a:rPr lang="fr-FR" noProof="0" dirty="0"/>
              <a:t>Titre de la présentation</a:t>
            </a:r>
          </a:p>
        </p:txBody>
      </p:sp>
      <p:sp>
        <p:nvSpPr>
          <p:cNvPr id="19" name="Espace réservé d’image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fr-FR" noProof="0" dirty="0"/>
              <a:t>Cliquez sur l'icône pour ajouter une image</a:t>
            </a:r>
          </a:p>
        </p:txBody>
      </p:sp>
      <p:sp>
        <p:nvSpPr>
          <p:cNvPr id="20" name="Espace réservé d’image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fr-FR" noProof="0" dirty="0"/>
              <a:t>Cliquez sur l'icône pour ajouter une image</a:t>
            </a:r>
          </a:p>
        </p:txBody>
      </p:sp>
    </p:spTree>
    <p:extLst>
      <p:ext uri="{BB962C8B-B14F-4D97-AF65-F5344CB8AC3E}">
        <p14:creationId xmlns:p14="http://schemas.microsoft.com/office/powerpoint/2010/main" val="379664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Forme libre : Forme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noProof="0" dirty="0"/>
          </a:p>
        </p:txBody>
      </p:sp>
      <p:sp>
        <p:nvSpPr>
          <p:cNvPr id="2" name="Titre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fr-FR" noProof="0"/>
              <a:t>Titre</a:t>
            </a:r>
          </a:p>
        </p:txBody>
      </p:sp>
      <p:sp>
        <p:nvSpPr>
          <p:cNvPr id="4" name="Espace réservé de la date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pPr rtl="0"/>
            <a:r>
              <a:rPr lang="fr-FR" noProof="0" dirty="0"/>
              <a:t>03/09/20XX</a:t>
            </a:r>
          </a:p>
        </p:txBody>
      </p:sp>
      <p:sp>
        <p:nvSpPr>
          <p:cNvPr id="5" name="Espace réservé du pied de page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pPr rtl="0"/>
            <a:r>
              <a:rPr lang="fr-FR" noProof="0" dirty="0"/>
              <a:t>Titre de la présentation</a:t>
            </a:r>
          </a:p>
        </p:txBody>
      </p:sp>
      <p:sp>
        <p:nvSpPr>
          <p:cNvPr id="6" name="Espace réservé du numéro de diapositive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pPr rtl="0"/>
            <a:fld id="{B9713C8C-8E70-45D5-AE59-23E60168254E}" type="slidenum">
              <a:rPr lang="fr-FR" noProof="0" smtClean="0"/>
              <a:t>‹N°›</a:t>
            </a:fld>
            <a:endParaRPr lang="fr-FR" noProof="0" dirty="0"/>
          </a:p>
        </p:txBody>
      </p:sp>
      <p:sp>
        <p:nvSpPr>
          <p:cNvPr id="15" name="Espace réservé du contenu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fr-FR" noProof="0"/>
              <a:t>Modifiez les styles du texte</a:t>
            </a:r>
          </a:p>
        </p:txBody>
      </p:sp>
    </p:spTree>
    <p:extLst>
      <p:ext uri="{BB962C8B-B14F-4D97-AF65-F5344CB8AC3E}">
        <p14:creationId xmlns:p14="http://schemas.microsoft.com/office/powerpoint/2010/main" val="365546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avec 2 images">
    <p:spTree>
      <p:nvGrpSpPr>
        <p:cNvPr id="1" name=""/>
        <p:cNvGrpSpPr/>
        <p:nvPr/>
      </p:nvGrpSpPr>
      <p:grpSpPr>
        <a:xfrm>
          <a:off x="0" y="0"/>
          <a:ext cx="0" cy="0"/>
          <a:chOff x="0" y="0"/>
          <a:chExt cx="0" cy="0"/>
        </a:xfrm>
      </p:grpSpPr>
      <p:sp>
        <p:nvSpPr>
          <p:cNvPr id="16" name="Espace réservé d’image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fr-FR" noProof="0" dirty="0"/>
              <a:t>Cliquez sur l'icône pour ajouter une image</a:t>
            </a:r>
          </a:p>
        </p:txBody>
      </p:sp>
      <p:sp>
        <p:nvSpPr>
          <p:cNvPr id="15" name="Espace réservé d’image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fr-FR" noProof="0" dirty="0"/>
              <a:t>Cliquez sur l'icône pour ajouter une image</a:t>
            </a:r>
          </a:p>
        </p:txBody>
      </p:sp>
      <p:sp>
        <p:nvSpPr>
          <p:cNvPr id="2" name="Titre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fr-FR" noProof="0"/>
              <a:t>Titre ici</a:t>
            </a:r>
          </a:p>
        </p:txBody>
      </p:sp>
      <p:sp>
        <p:nvSpPr>
          <p:cNvPr id="18" name="Sous-titre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Sous-titre</a:t>
            </a:r>
          </a:p>
        </p:txBody>
      </p:sp>
    </p:spTree>
    <p:extLst>
      <p:ext uri="{BB962C8B-B14F-4D97-AF65-F5344CB8AC3E}">
        <p14:creationId xmlns:p14="http://schemas.microsoft.com/office/powerpoint/2010/main" val="44927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Forme libre : Form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fr-FR" noProof="0" dirty="0"/>
          </a:p>
        </p:txBody>
      </p:sp>
      <p:sp>
        <p:nvSpPr>
          <p:cNvPr id="2" name="Titre 1">
            <a:extLst>
              <a:ext uri="{FF2B5EF4-FFF2-40B4-BE49-F238E27FC236}">
                <a16:creationId xmlns:a16="http://schemas.microsoft.com/office/drawing/2014/main" id="{26030E26-A86A-417A-AA64-699AA8DD3DA5}"/>
              </a:ext>
            </a:extLst>
          </p:cNvPr>
          <p:cNvSpPr>
            <a:spLocks noGrp="1"/>
          </p:cNvSpPr>
          <p:nvPr>
            <p:ph type="title"/>
          </p:nvPr>
        </p:nvSpPr>
        <p:spPr/>
        <p:txBody>
          <a:bodyPr rtlCol="0">
            <a:normAutofit/>
          </a:bodyPr>
          <a:lstStyle>
            <a:lvl1pPr>
              <a:defRPr sz="4000"/>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pPr rtl="0"/>
            <a:r>
              <a:rPr lang="fr-FR" noProof="0" dirty="0"/>
              <a:t>03/09/20XX</a:t>
            </a:r>
          </a:p>
        </p:txBody>
      </p:sp>
      <p:sp>
        <p:nvSpPr>
          <p:cNvPr id="5" name="Espace réservé du pied de page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pPr rtl="0"/>
            <a:r>
              <a:rPr lang="fr-FR" noProof="0" dirty="0"/>
              <a:t>Titre de la présentation</a:t>
            </a:r>
          </a:p>
        </p:txBody>
      </p:sp>
      <p:sp>
        <p:nvSpPr>
          <p:cNvPr id="6" name="Espace réservé du numéro de diapositive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pPr rtl="0"/>
            <a:fld id="{B9713C8C-8E70-45D5-AE59-23E60168254E}" type="slidenum">
              <a:rPr lang="fr-FR" noProof="0" smtClean="0"/>
              <a:t>‹N°›</a:t>
            </a:fld>
            <a:endParaRPr lang="fr-FR" noProof="0" dirty="0"/>
          </a:p>
        </p:txBody>
      </p:sp>
    </p:spTree>
    <p:extLst>
      <p:ext uri="{BB962C8B-B14F-4D97-AF65-F5344CB8AC3E}">
        <p14:creationId xmlns:p14="http://schemas.microsoft.com/office/powerpoint/2010/main" val="256427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6" name="Graphisme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fr-FR" noProof="0" dirty="0"/>
          </a:p>
        </p:txBody>
      </p:sp>
      <p:sp>
        <p:nvSpPr>
          <p:cNvPr id="2" name="Titre 1">
            <a:extLst>
              <a:ext uri="{FF2B5EF4-FFF2-40B4-BE49-F238E27FC236}">
                <a16:creationId xmlns:a16="http://schemas.microsoft.com/office/drawing/2014/main" id="{192825A4-268B-4301-8432-F9E9B2661AEC}"/>
              </a:ext>
            </a:extLst>
          </p:cNvPr>
          <p:cNvSpPr>
            <a:spLocks noGrp="1"/>
          </p:cNvSpPr>
          <p:nvPr>
            <p:ph type="title"/>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fr-FR" noProof="0"/>
              <a:t>Modifiez le style du titre</a:t>
            </a:r>
          </a:p>
        </p:txBody>
      </p:sp>
      <p:sp>
        <p:nvSpPr>
          <p:cNvPr id="3" name="Espace réservé de la date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pPr rtl="0"/>
            <a:r>
              <a:rPr lang="fr-FR" noProof="0" dirty="0"/>
              <a:t>03/09/20XX</a:t>
            </a:r>
          </a:p>
        </p:txBody>
      </p:sp>
      <p:sp>
        <p:nvSpPr>
          <p:cNvPr id="4" name="Espace réservé du pied de page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pPr rtl="0"/>
            <a:r>
              <a:rPr lang="fr-FR" noProof="0" dirty="0"/>
              <a:t>Titre de la présentation</a:t>
            </a:r>
          </a:p>
        </p:txBody>
      </p:sp>
      <p:sp>
        <p:nvSpPr>
          <p:cNvPr id="5" name="Espace réservé du numéro de diapositive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pPr rtl="0"/>
            <a:fld id="{B9713C8C-8E70-45D5-AE59-23E60168254E}" type="slidenum">
              <a:rPr lang="fr-FR" noProof="0" smtClean="0"/>
              <a:t>‹N°›</a:t>
            </a:fld>
            <a:endParaRPr lang="fr-FR" noProof="0" dirty="0"/>
          </a:p>
        </p:txBody>
      </p:sp>
      <p:sp>
        <p:nvSpPr>
          <p:cNvPr id="8" name="Espace réservé du texte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fr-FR" noProof="0"/>
              <a:t>Modifiez les styles du texte</a:t>
            </a:r>
          </a:p>
        </p:txBody>
      </p:sp>
    </p:spTree>
    <p:extLst>
      <p:ext uri="{BB962C8B-B14F-4D97-AF65-F5344CB8AC3E}">
        <p14:creationId xmlns:p14="http://schemas.microsoft.com/office/powerpoint/2010/main" val="54925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Équipe">
    <p:spTree>
      <p:nvGrpSpPr>
        <p:cNvPr id="1" name=""/>
        <p:cNvGrpSpPr/>
        <p:nvPr/>
      </p:nvGrpSpPr>
      <p:grpSpPr>
        <a:xfrm>
          <a:off x="0" y="0"/>
          <a:ext cx="0" cy="0"/>
          <a:chOff x="0" y="0"/>
          <a:chExt cx="0" cy="0"/>
        </a:xfrm>
      </p:grpSpPr>
      <p:sp>
        <p:nvSpPr>
          <p:cNvPr id="31" name="Espace réservé d’image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fr-FR" noProof="0" dirty="0"/>
              <a:t>Cliquez sur l'icône pour ajouter une image</a:t>
            </a:r>
          </a:p>
        </p:txBody>
      </p:sp>
      <p:sp>
        <p:nvSpPr>
          <p:cNvPr id="32" name="Espace réservé d’image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fr-FR" noProof="0" dirty="0"/>
              <a:t>Cliquez sur l'icône pour ajouter une image</a:t>
            </a:r>
          </a:p>
        </p:txBody>
      </p:sp>
      <p:sp>
        <p:nvSpPr>
          <p:cNvPr id="33" name="Espace réservé d’image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fr-FR" noProof="0" dirty="0"/>
              <a:t>Cliquez sur l'icône pour ajouter une image</a:t>
            </a:r>
          </a:p>
        </p:txBody>
      </p:sp>
      <p:sp>
        <p:nvSpPr>
          <p:cNvPr id="34" name="Espace réservé d’image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fr-FR" noProof="0" dirty="0"/>
              <a:t>Cliquez sur l'icône pour ajouter une image</a:t>
            </a:r>
          </a:p>
        </p:txBody>
      </p:sp>
      <p:sp>
        <p:nvSpPr>
          <p:cNvPr id="35" name="Espace réservé d’image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fr-FR" noProof="0" dirty="0"/>
              <a:t>Cliquez sur l'icône pour ajouter une image</a:t>
            </a:r>
          </a:p>
        </p:txBody>
      </p:sp>
      <p:sp>
        <p:nvSpPr>
          <p:cNvPr id="2" name="Espace réservé de la date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pPr rtl="0"/>
            <a:r>
              <a:rPr lang="fr-FR" noProof="0" dirty="0"/>
              <a:t>03/09/20XX</a:t>
            </a:r>
          </a:p>
        </p:txBody>
      </p:sp>
      <p:sp>
        <p:nvSpPr>
          <p:cNvPr id="3" name="Espace réservé du pied de page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pPr rtl="0"/>
            <a:r>
              <a:rPr lang="fr-FR" noProof="0" dirty="0"/>
              <a:t>Titre de la présentation</a:t>
            </a:r>
          </a:p>
        </p:txBody>
      </p:sp>
      <p:sp>
        <p:nvSpPr>
          <p:cNvPr id="4" name="Espace réservé du numéro de diapositive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pPr rtl="0"/>
            <a:fld id="{B9713C8C-8E70-45D5-AE59-23E60168254E}" type="slidenum">
              <a:rPr lang="fr-FR" noProof="0" smtClean="0"/>
              <a:t>‹N°›</a:t>
            </a:fld>
            <a:endParaRPr lang="fr-FR" noProof="0" dirty="0"/>
          </a:p>
        </p:txBody>
      </p:sp>
      <p:sp>
        <p:nvSpPr>
          <p:cNvPr id="5" name="Titre 4">
            <a:extLst>
              <a:ext uri="{FF2B5EF4-FFF2-40B4-BE49-F238E27FC236}">
                <a16:creationId xmlns:a16="http://schemas.microsoft.com/office/drawing/2014/main" id="{DE7D0FB3-AA0E-43D7-A0BC-3BEE75E725EF}"/>
              </a:ext>
            </a:extLst>
          </p:cNvPr>
          <p:cNvSpPr>
            <a:spLocks noGrp="1"/>
          </p:cNvSpPr>
          <p:nvPr>
            <p:ph type="title"/>
          </p:nvPr>
        </p:nvSpPr>
        <p:spPr/>
        <p:txBody>
          <a:bodyPr rtlCol="0"/>
          <a:lstStyle>
            <a:lvl1pPr algn="ctr">
              <a:defRPr/>
            </a:lvl1pPr>
          </a:lstStyle>
          <a:p>
            <a:pPr rtl="0"/>
            <a:r>
              <a:rPr lang="fr-FR" noProof="0"/>
              <a:t>Modifiez le style du titre</a:t>
            </a:r>
          </a:p>
        </p:txBody>
      </p:sp>
      <p:sp>
        <p:nvSpPr>
          <p:cNvPr id="61" name="Espace réservé du texte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fr-FR" noProof="0"/>
              <a:t>Nom</a:t>
            </a:r>
          </a:p>
        </p:txBody>
      </p:sp>
      <p:sp>
        <p:nvSpPr>
          <p:cNvPr id="62" name="Espace réservé du texte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fr-FR" noProof="0"/>
              <a:t>Titre</a:t>
            </a:r>
          </a:p>
        </p:txBody>
      </p:sp>
      <p:sp>
        <p:nvSpPr>
          <p:cNvPr id="63" name="Espace réservé du texte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fr-FR" noProof="0"/>
              <a:t>Nom</a:t>
            </a:r>
          </a:p>
        </p:txBody>
      </p:sp>
      <p:sp>
        <p:nvSpPr>
          <p:cNvPr id="64" name="Espace réservé du texte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fr-FR" noProof="0"/>
              <a:t>Titre</a:t>
            </a:r>
          </a:p>
        </p:txBody>
      </p:sp>
      <p:sp>
        <p:nvSpPr>
          <p:cNvPr id="65" name="Espace réservé du texte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fr-FR" noProof="0"/>
              <a:t>Nom</a:t>
            </a:r>
          </a:p>
        </p:txBody>
      </p:sp>
      <p:sp>
        <p:nvSpPr>
          <p:cNvPr id="66" name="Espace réservé du texte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fr-FR" noProof="0"/>
              <a:t>Titre</a:t>
            </a:r>
          </a:p>
        </p:txBody>
      </p:sp>
      <p:sp>
        <p:nvSpPr>
          <p:cNvPr id="67" name="Espace réservé du texte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fr-FR" noProof="0"/>
              <a:t>Nom</a:t>
            </a:r>
          </a:p>
        </p:txBody>
      </p:sp>
      <p:sp>
        <p:nvSpPr>
          <p:cNvPr id="68" name="Espace réservé du texte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fr-FR" noProof="0"/>
              <a:t>Titre</a:t>
            </a:r>
          </a:p>
        </p:txBody>
      </p:sp>
      <p:sp>
        <p:nvSpPr>
          <p:cNvPr id="69" name="Espace réservé du texte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fr-FR" noProof="0"/>
              <a:t>Nom</a:t>
            </a:r>
          </a:p>
        </p:txBody>
      </p:sp>
      <p:sp>
        <p:nvSpPr>
          <p:cNvPr id="70" name="Espace réservé du texte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fr-FR" noProof="0"/>
              <a:t>Titre</a:t>
            </a:r>
          </a:p>
        </p:txBody>
      </p:sp>
    </p:spTree>
    <p:extLst>
      <p:ext uri="{BB962C8B-B14F-4D97-AF65-F5344CB8AC3E}">
        <p14:creationId xmlns:p14="http://schemas.microsoft.com/office/powerpoint/2010/main" val="34206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orme libre : Form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fr-FR" noProof="0" dirty="0"/>
          </a:p>
        </p:txBody>
      </p:sp>
      <p:sp>
        <p:nvSpPr>
          <p:cNvPr id="2" name="Titre 1">
            <a:extLst>
              <a:ext uri="{FF2B5EF4-FFF2-40B4-BE49-F238E27FC236}">
                <a16:creationId xmlns:a16="http://schemas.microsoft.com/office/drawing/2014/main" id="{D2A77EC9-372A-4ECA-9088-780532AF057F}"/>
              </a:ext>
            </a:extLst>
          </p:cNvPr>
          <p:cNvSpPr>
            <a:spLocks noGrp="1"/>
          </p:cNvSpPr>
          <p:nvPr>
            <p:ph type="title"/>
          </p:nvPr>
        </p:nvSpPr>
        <p:spPr/>
        <p:txBody>
          <a:bodyPr rtlCol="0">
            <a:normAutofit/>
          </a:bodyPr>
          <a:lstStyle>
            <a:lvl1pPr>
              <a:defRPr sz="4000"/>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pPr rtl="0"/>
            <a:r>
              <a:rPr lang="fr-FR" noProof="0" dirty="0"/>
              <a:t>03/09/20XX</a:t>
            </a:r>
          </a:p>
        </p:txBody>
      </p:sp>
      <p:sp>
        <p:nvSpPr>
          <p:cNvPr id="6" name="Espace réservé du pied de page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pPr rtl="0"/>
            <a:r>
              <a:rPr lang="fr-FR" noProof="0" dirty="0"/>
              <a:t>Titre de la présentation</a:t>
            </a:r>
          </a:p>
        </p:txBody>
      </p:sp>
      <p:sp>
        <p:nvSpPr>
          <p:cNvPr id="7" name="Espace réservé du numéro de diapositive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pPr rtl="0"/>
            <a:fld id="{B9713C8C-8E70-45D5-AE59-23E60168254E}" type="slidenum">
              <a:rPr lang="fr-FR" noProof="0" smtClean="0"/>
              <a:t>‹N°›</a:t>
            </a:fld>
            <a:endParaRPr lang="fr-FR" noProof="0" dirty="0"/>
          </a:p>
        </p:txBody>
      </p:sp>
    </p:spTree>
    <p:extLst>
      <p:ext uri="{BB962C8B-B14F-4D97-AF65-F5344CB8AC3E}">
        <p14:creationId xmlns:p14="http://schemas.microsoft.com/office/powerpoint/2010/main" val="6100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orme libre : Form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fr-FR" noProof="0" dirty="0"/>
          </a:p>
        </p:txBody>
      </p:sp>
      <p:sp>
        <p:nvSpPr>
          <p:cNvPr id="2" name="Titr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rtlCol="0">
            <a:normAutofit/>
          </a:bodyPr>
          <a:lstStyle>
            <a:lvl1pPr>
              <a:defRPr sz="4000"/>
            </a:lvl1pPr>
          </a:lstStyle>
          <a:p>
            <a:pPr rtl="0"/>
            <a:r>
              <a:rPr lang="fr-FR" noProof="0"/>
              <a:t>Modifiez le style du titre</a:t>
            </a:r>
          </a:p>
        </p:txBody>
      </p:sp>
      <p:sp>
        <p:nvSpPr>
          <p:cNvPr id="3" name="Espace réservé du texte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pPr rtl="0"/>
            <a:r>
              <a:rPr lang="fr-FR" noProof="0" dirty="0"/>
              <a:t>03/09/20XX</a:t>
            </a:r>
          </a:p>
        </p:txBody>
      </p:sp>
      <p:sp>
        <p:nvSpPr>
          <p:cNvPr id="8" name="Espace réservé du pied de page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pPr rtl="0"/>
            <a:r>
              <a:rPr lang="fr-FR" noProof="0" dirty="0"/>
              <a:t>Titre de la présentation</a:t>
            </a:r>
          </a:p>
        </p:txBody>
      </p:sp>
      <p:sp>
        <p:nvSpPr>
          <p:cNvPr id="9" name="Espace réservé du numéro de diapositive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pPr rtl="0"/>
            <a:fld id="{B9713C8C-8E70-45D5-AE59-23E60168254E}" type="slidenum">
              <a:rPr lang="fr-FR" noProof="0" smtClean="0"/>
              <a:t>‹N°›</a:t>
            </a:fld>
            <a:endParaRPr lang="fr-FR" noProof="0" dirty="0"/>
          </a:p>
        </p:txBody>
      </p:sp>
    </p:spTree>
    <p:extLst>
      <p:ext uri="{BB962C8B-B14F-4D97-AF65-F5344CB8AC3E}">
        <p14:creationId xmlns:p14="http://schemas.microsoft.com/office/powerpoint/2010/main" val="402081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noProof="0"/>
              <a:t>Modifiez le style du titre</a:t>
            </a:r>
          </a:p>
        </p:txBody>
      </p:sp>
      <p:sp>
        <p:nvSpPr>
          <p:cNvPr id="3" name="Espace réservé du texte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FR" noProof="0" dirty="0"/>
              <a:t>Modifiez les styles du texte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fr-FR" noProof="0" dirty="0"/>
              <a:t>03/09/20XX</a:t>
            </a:r>
          </a:p>
        </p:txBody>
      </p:sp>
      <p:sp>
        <p:nvSpPr>
          <p:cNvPr id="5" name="Espace réservé du pied de page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fr-FR" noProof="0" dirty="0"/>
              <a:t>Titre de la présentation</a:t>
            </a:r>
          </a:p>
        </p:txBody>
      </p:sp>
      <p:sp>
        <p:nvSpPr>
          <p:cNvPr id="6" name="Espace réservé du numéro de diapositive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9713C8C-8E70-45D5-AE59-23E60168254E}" type="slidenum">
              <a:rPr lang="fr-FR" noProof="0" smtClean="0"/>
              <a:t>‹N°›</a:t>
            </a:fld>
            <a:endParaRPr lang="fr-FR" noProof="0" dirty="0"/>
          </a:p>
        </p:txBody>
      </p:sp>
    </p:spTree>
    <p:extLst>
      <p:ext uri="{BB962C8B-B14F-4D97-AF65-F5344CB8AC3E}">
        <p14:creationId xmlns:p14="http://schemas.microsoft.com/office/powerpoint/2010/main" val="34461973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35" r:id="rId5"/>
    <p:sldLayoutId id="2147483739" r:id="rId6"/>
    <p:sldLayoutId id="2147483748" r:id="rId7"/>
    <p:sldLayoutId id="2147483737" r:id="rId8"/>
    <p:sldLayoutId id="2147483738" r:id="rId9"/>
    <p:sldLayoutId id="2147483749" r:id="rId10"/>
    <p:sldLayoutId id="2147483750" r:id="rId11"/>
    <p:sldLayoutId id="2147483751" r:id="rId12"/>
    <p:sldLayoutId id="2147483736" r:id="rId13"/>
    <p:sldLayoutId id="2147483740" r:id="rId14"/>
    <p:sldLayoutId id="2147483742" r:id="rId15"/>
    <p:sldLayoutId id="2147483743" r:id="rId16"/>
  </p:sldLayoutIdLst>
  <p:hf hdr="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enseignement.be/index.php?page=23827&amp;do_id=2456"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4.xml"/><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38CF5B-E8DE-48F3-9581-51BBEC47AE73}"/>
              </a:ext>
            </a:extLst>
          </p:cNvPr>
          <p:cNvSpPr>
            <a:spLocks noGrp="1"/>
          </p:cNvSpPr>
          <p:nvPr>
            <p:ph type="ctrTitle"/>
          </p:nvPr>
        </p:nvSpPr>
        <p:spPr/>
        <p:txBody>
          <a:bodyPr rtlCol="0">
            <a:normAutofit fontScale="90000"/>
          </a:bodyPr>
          <a:lstStyle/>
          <a:p>
            <a:pPr rtl="0"/>
            <a:r>
              <a:rPr lang="fr-FR" sz="5400" i="0" dirty="0"/>
              <a:t>Pour une approche critique de la progressivité</a:t>
            </a:r>
            <a:br>
              <a:rPr lang="fr-FR" sz="5400" i="0" dirty="0"/>
            </a:br>
            <a:r>
              <a:rPr lang="fr-FR" sz="4000" i="0" dirty="0">
                <a:solidFill>
                  <a:schemeClr val="tx1"/>
                </a:solidFill>
              </a:rPr>
              <a:t>26 octobre 2022</a:t>
            </a:r>
            <a:endParaRPr lang="fr-FR" sz="5400" i="0" dirty="0">
              <a:solidFill>
                <a:schemeClr val="tx1"/>
              </a:solidFill>
            </a:endParaRPr>
          </a:p>
        </p:txBody>
      </p:sp>
      <p:sp>
        <p:nvSpPr>
          <p:cNvPr id="3" name="Sous-titre 2">
            <a:extLst>
              <a:ext uri="{FF2B5EF4-FFF2-40B4-BE49-F238E27FC236}">
                <a16:creationId xmlns:a16="http://schemas.microsoft.com/office/drawing/2014/main" id="{EF5D29EF-CFED-41EF-9138-BE844655F339}"/>
              </a:ext>
            </a:extLst>
          </p:cNvPr>
          <p:cNvSpPr>
            <a:spLocks noGrp="1"/>
          </p:cNvSpPr>
          <p:nvPr>
            <p:ph type="subTitle" idx="1"/>
          </p:nvPr>
        </p:nvSpPr>
        <p:spPr>
          <a:xfrm>
            <a:off x="7921689" y="1674546"/>
            <a:ext cx="4040155" cy="3508908"/>
          </a:xfrm>
        </p:spPr>
        <p:txBody>
          <a:bodyPr rtlCol="0">
            <a:normAutofit/>
          </a:bodyPr>
          <a:lstStyle/>
          <a:p>
            <a:pPr rtl="0"/>
            <a:r>
              <a:rPr lang="fr-FR" sz="2400" b="1" cap="none" dirty="0"/>
              <a:t>Noëlle DELBRASSINE</a:t>
            </a:r>
          </a:p>
          <a:p>
            <a:pPr rtl="0"/>
            <a:r>
              <a:rPr lang="fr-FR" sz="2400" b="1" cap="none" dirty="0"/>
              <a:t>Université de Liège</a:t>
            </a:r>
          </a:p>
          <a:p>
            <a:pPr rtl="0"/>
            <a:r>
              <a:rPr lang="fr-FR" sz="2400" cap="none" dirty="0"/>
              <a:t>----</a:t>
            </a:r>
          </a:p>
          <a:p>
            <a:pPr rtl="0"/>
            <a:r>
              <a:rPr lang="fr-FR" sz="2000" cap="none" dirty="0"/>
              <a:t>Formation DI PhiloCité</a:t>
            </a:r>
          </a:p>
        </p:txBody>
      </p:sp>
    </p:spTree>
    <p:extLst>
      <p:ext uri="{BB962C8B-B14F-4D97-AF65-F5344CB8AC3E}">
        <p14:creationId xmlns:p14="http://schemas.microsoft.com/office/powerpoint/2010/main" val="2074766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FBC04EE0-5643-2EF7-3054-AFA581B8EBAF}"/>
              </a:ext>
            </a:extLst>
          </p:cNvPr>
          <p:cNvSpPr>
            <a:spLocks noGrp="1"/>
          </p:cNvSpPr>
          <p:nvPr>
            <p:ph type="dt" sz="half" idx="10"/>
          </p:nvPr>
        </p:nvSpPr>
        <p:spPr/>
        <p:txBody>
          <a:bodyPr/>
          <a:lstStyle/>
          <a:p>
            <a:pPr rtl="0"/>
            <a:r>
              <a:rPr lang="fr-FR" noProof="0" dirty="0"/>
              <a:t>26/10/22</a:t>
            </a:r>
          </a:p>
        </p:txBody>
      </p:sp>
      <p:sp>
        <p:nvSpPr>
          <p:cNvPr id="5" name="Espace réservé du pied de page 4">
            <a:extLst>
              <a:ext uri="{FF2B5EF4-FFF2-40B4-BE49-F238E27FC236}">
                <a16:creationId xmlns:a16="http://schemas.microsoft.com/office/drawing/2014/main" id="{ACF8EB4D-7503-0A02-2BCC-8D6690F0048A}"/>
              </a:ext>
            </a:extLst>
          </p:cNvPr>
          <p:cNvSpPr>
            <a:spLocks noGrp="1"/>
          </p:cNvSpPr>
          <p:nvPr>
            <p:ph type="ftr" sz="quarter" idx="11"/>
          </p:nvPr>
        </p:nvSpPr>
        <p:spPr/>
        <p:txBody>
          <a:bodyPr/>
          <a:lstStyle/>
          <a:p>
            <a:pPr rtl="0"/>
            <a:r>
              <a:rPr lang="fr-FR" dirty="0"/>
              <a:t>Formation DI PhiloCité – N. Delbrssine</a:t>
            </a:r>
            <a:endParaRPr lang="fr-FR" noProof="0" dirty="0"/>
          </a:p>
        </p:txBody>
      </p:sp>
      <p:sp>
        <p:nvSpPr>
          <p:cNvPr id="6" name="Espace réservé du numéro de diapositive 5">
            <a:extLst>
              <a:ext uri="{FF2B5EF4-FFF2-40B4-BE49-F238E27FC236}">
                <a16:creationId xmlns:a16="http://schemas.microsoft.com/office/drawing/2014/main" id="{48003DD8-E24C-8016-5C8A-5770C080143E}"/>
              </a:ext>
            </a:extLst>
          </p:cNvPr>
          <p:cNvSpPr>
            <a:spLocks noGrp="1"/>
          </p:cNvSpPr>
          <p:nvPr>
            <p:ph type="sldNum" sz="quarter" idx="12"/>
          </p:nvPr>
        </p:nvSpPr>
        <p:spPr/>
        <p:txBody>
          <a:bodyPr/>
          <a:lstStyle/>
          <a:p>
            <a:pPr rtl="0"/>
            <a:fld id="{B9713C8C-8E70-45D5-AE59-23E60168254E}" type="slidenum">
              <a:rPr lang="fr-FR" noProof="0" smtClean="0"/>
              <a:t>10</a:t>
            </a:fld>
            <a:endParaRPr lang="fr-FR" noProof="0" dirty="0"/>
          </a:p>
        </p:txBody>
      </p:sp>
      <p:sp>
        <p:nvSpPr>
          <p:cNvPr id="12" name="ZoneTexte 11">
            <a:extLst>
              <a:ext uri="{FF2B5EF4-FFF2-40B4-BE49-F238E27FC236}">
                <a16:creationId xmlns:a16="http://schemas.microsoft.com/office/drawing/2014/main" id="{E91B167E-C412-6F68-0126-EC1F7467A93C}"/>
              </a:ext>
            </a:extLst>
          </p:cNvPr>
          <p:cNvSpPr txBox="1"/>
          <p:nvPr/>
        </p:nvSpPr>
        <p:spPr>
          <a:xfrm>
            <a:off x="279918" y="361760"/>
            <a:ext cx="11625943" cy="5899051"/>
          </a:xfrm>
          <a:prstGeom prst="rect">
            <a:avLst/>
          </a:prstGeom>
          <a:noFill/>
        </p:spPr>
        <p:txBody>
          <a:bodyPr wrap="square">
            <a:spAutoFit/>
          </a:bodyPr>
          <a:lstStyle/>
          <a:p>
            <a:pPr algn="just">
              <a:spcAft>
                <a:spcPts val="800"/>
              </a:spcAft>
            </a:pPr>
            <a:r>
              <a:rPr lang="fr-BE" sz="1800" dirty="0">
                <a:effectLst/>
                <a:latin typeface="Century Gothic" panose="020B0502020202020204" pitchFamily="34" charset="0"/>
                <a:ea typeface="Calibri" panose="020F0502020204030204" pitchFamily="34" charset="0"/>
                <a:cs typeface="Times New Roman" panose="02020603050405020304" pitchFamily="18" charset="0"/>
              </a:rPr>
              <a:t> </a:t>
            </a:r>
            <a:r>
              <a:rPr lang="fr-BE" sz="2000" dirty="0">
                <a:latin typeface="Century Gothic" panose="020B0502020202020204" pitchFamily="34" charset="0"/>
                <a:ea typeface="Calibri" panose="020F0502020204030204" pitchFamily="34" charset="0"/>
                <a:cs typeface="Times New Roman" panose="02020603050405020304" pitchFamily="18" charset="0"/>
              </a:rPr>
              <a:t>La pédagogie différenciée est une pédagogie qui :</a:t>
            </a:r>
          </a:p>
          <a:p>
            <a:pPr marL="342900" lvl="0" indent="-342900" algn="just">
              <a:spcBef>
                <a:spcPts val="1200"/>
              </a:spcBef>
              <a:spcAft>
                <a:spcPts val="800"/>
              </a:spcAft>
              <a:buFont typeface="Times New Roman" panose="02020603050405020304" pitchFamily="18" charset="0"/>
              <a:buChar char="-"/>
              <a:tabLst>
                <a:tab pos="457200" algn="l"/>
              </a:tabLst>
            </a:pPr>
            <a:r>
              <a:rPr lang="fr-BE" sz="2000" b="1" dirty="0">
                <a:latin typeface="Century Gothic" panose="020B0502020202020204" pitchFamily="34" charset="0"/>
                <a:ea typeface="Times New Roman" panose="02020603050405020304" pitchFamily="18" charset="0"/>
                <a:cs typeface="Times New Roman" panose="02020603050405020304" pitchFamily="18" charset="0"/>
              </a:rPr>
              <a:t>Privilégie l’enfant, ses besoins et ses possibilités.</a:t>
            </a:r>
            <a:endParaRPr lang="fr-BE" sz="2000" dirty="0">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gn="just">
              <a:spcAft>
                <a:spcPts val="800"/>
              </a:spcAft>
              <a:buFont typeface="Times New Roman" panose="02020603050405020304" pitchFamily="18" charset="0"/>
              <a:buChar char="-"/>
              <a:tabLst>
                <a:tab pos="457200" algn="l"/>
              </a:tabLst>
            </a:pPr>
            <a:r>
              <a:rPr lang="fr-BE" sz="2000" b="1" dirty="0">
                <a:latin typeface="Century Gothic" panose="020B0502020202020204" pitchFamily="34" charset="0"/>
                <a:ea typeface="Times New Roman" panose="02020603050405020304" pitchFamily="18" charset="0"/>
                <a:cs typeface="Times New Roman" panose="02020603050405020304" pitchFamily="18" charset="0"/>
              </a:rPr>
              <a:t>Se différencie selon les besoins des enfants.</a:t>
            </a:r>
            <a:endParaRPr lang="fr-BE" sz="2000" dirty="0">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gn="just">
              <a:spcAft>
                <a:spcPts val="800"/>
              </a:spcAft>
              <a:buFont typeface="Times New Roman" panose="02020603050405020304" pitchFamily="18" charset="0"/>
              <a:buChar char="-"/>
              <a:tabLst>
                <a:tab pos="457200" algn="l"/>
              </a:tabLst>
            </a:pPr>
            <a:r>
              <a:rPr lang="fr-BE" sz="2000" b="1" dirty="0">
                <a:latin typeface="Century Gothic" panose="020B0502020202020204" pitchFamily="34" charset="0"/>
                <a:ea typeface="Times New Roman" panose="02020603050405020304" pitchFamily="18" charset="0"/>
                <a:cs typeface="Times New Roman" panose="02020603050405020304" pitchFamily="18" charset="0"/>
              </a:rPr>
              <a:t>Lui propose des situations d’apprentissage et des outils variés.</a:t>
            </a:r>
            <a:endParaRPr lang="fr-BE" sz="2000" dirty="0">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gn="just">
              <a:spcAft>
                <a:spcPts val="800"/>
              </a:spcAft>
              <a:buFont typeface="Times New Roman" panose="02020603050405020304" pitchFamily="18" charset="0"/>
              <a:buChar char="-"/>
              <a:tabLst>
                <a:tab pos="457200" algn="l"/>
              </a:tabLst>
            </a:pPr>
            <a:r>
              <a:rPr lang="fr-BE" sz="2000" b="1" dirty="0">
                <a:latin typeface="Century Gothic" panose="020B0502020202020204" pitchFamily="34" charset="0"/>
                <a:ea typeface="Times New Roman" panose="02020603050405020304" pitchFamily="18" charset="0"/>
                <a:cs typeface="Times New Roman" panose="02020603050405020304" pitchFamily="18" charset="0"/>
              </a:rPr>
              <a:t>Ouvre à un maximum d’enfants les portes du savoir, du savoir-faire, du savoir-être.</a:t>
            </a:r>
            <a:endParaRPr lang="fr-BE" sz="2000"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rabicPeriod"/>
              <a:tabLst>
                <a:tab pos="457200" algn="l"/>
              </a:tabLst>
            </a:pPr>
            <a:r>
              <a:rPr lang="fr-BE" sz="2000" dirty="0">
                <a:latin typeface="Century Gothic" panose="020B0502020202020204" pitchFamily="34" charset="0"/>
                <a:ea typeface="Calibri" panose="020F0502020204030204" pitchFamily="34" charset="0"/>
                <a:cs typeface="Times New Roman" panose="02020603050405020304" pitchFamily="18" charset="0"/>
              </a:rPr>
              <a:t>Tout enseignant constate, dans la pratique quotidienne, combien le groupe d’élèves (la classe) est hétérogène : hétérogénéité d’âge, de niveau de développement (moteur, cognitif, affectif), d’origine socio-culturelle .</a:t>
            </a:r>
          </a:p>
          <a:p>
            <a:pPr marL="342900" lvl="0" indent="-342900" algn="just">
              <a:spcAft>
                <a:spcPts val="800"/>
              </a:spcAft>
              <a:buFont typeface="+mj-lt"/>
              <a:buAutoNum type="arabicPeriod"/>
              <a:tabLst>
                <a:tab pos="457200" algn="l"/>
              </a:tabLst>
            </a:pPr>
            <a:r>
              <a:rPr lang="fr-BE" sz="2000" dirty="0">
                <a:latin typeface="Century Gothic" panose="020B0502020202020204" pitchFamily="34" charset="0"/>
                <a:ea typeface="Calibri" panose="020F0502020204030204" pitchFamily="34" charset="0"/>
                <a:cs typeface="Times New Roman" panose="02020603050405020304" pitchFamily="18" charset="0"/>
              </a:rPr>
              <a:t>La pédagogie différenciée est une pédagogie proposant des apprentissages qui respectent l’évolution de la pensée enfantine, respectueuse du type d’intelligence de chaque enfant, afin que chacun, par des voies qui lui sont propres, puisse atteindre le maximum de responsabilités.</a:t>
            </a:r>
          </a:p>
          <a:p>
            <a:pPr marL="342900" lvl="0" indent="-342900" algn="just">
              <a:spcAft>
                <a:spcPts val="800"/>
              </a:spcAft>
              <a:buFont typeface="+mj-lt"/>
              <a:buAutoNum type="arabicPeriod"/>
              <a:tabLst>
                <a:tab pos="457200" algn="l"/>
              </a:tabLst>
            </a:pPr>
            <a:r>
              <a:rPr lang="fr-BE" sz="2000" dirty="0">
                <a:solidFill>
                  <a:schemeClr val="accent5">
                    <a:lumMod val="75000"/>
                  </a:schemeClr>
                </a:solidFill>
                <a:latin typeface="Century Gothic" panose="020B0502020202020204" pitchFamily="34" charset="0"/>
                <a:ea typeface="Calibri" panose="020F0502020204030204" pitchFamily="34" charset="0"/>
                <a:cs typeface="Times New Roman" panose="02020603050405020304" pitchFamily="18" charset="0"/>
              </a:rPr>
              <a:t>Différencier, c’est avoir le souci de la personne sans renoncer à celui de la collectivité, s’appuyer sur la singularité pour permettre l’accès à des outils communs</a:t>
            </a:r>
            <a:r>
              <a:rPr lang="fr-BE" sz="2000" dirty="0">
                <a:latin typeface="Century Gothic" panose="020B0502020202020204" pitchFamily="34" charset="0"/>
                <a:ea typeface="Calibri" panose="020F0502020204030204" pitchFamily="34" charset="0"/>
                <a:cs typeface="Times New Roman" panose="02020603050405020304" pitchFamily="18" charset="0"/>
              </a:rPr>
              <a:t>, en un mot : être en quête d’une médiation toujours plus efficace entre l’élève et le savoir . </a:t>
            </a:r>
            <a:endParaRPr lang="fr-BE"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fr-BE" sz="1400" dirty="0">
                <a:effectLst/>
                <a:latin typeface="Century Gothic" panose="020B0502020202020204" pitchFamily="34" charset="0"/>
                <a:ea typeface="Calibri" panose="020F0502020204030204" pitchFamily="34" charset="0"/>
                <a:cs typeface="Times New Roman" panose="02020603050405020304" pitchFamily="18" charset="0"/>
              </a:rPr>
              <a:t>				Source : </a:t>
            </a:r>
            <a:r>
              <a:rPr lang="fr-BE" sz="1400" u="sng" dirty="0">
                <a:solidFill>
                  <a:srgbClr val="0563C1"/>
                </a:solidFill>
                <a:effectLst/>
                <a:latin typeface="Century Gothic" panose="020B0502020202020204" pitchFamily="34" charset="0"/>
                <a:ea typeface="Calibri" panose="020F0502020204030204" pitchFamily="34" charset="0"/>
                <a:cs typeface="Times New Roman" panose="02020603050405020304" pitchFamily="18" charset="0"/>
                <a:hlinkClick r:id="rId2"/>
              </a:rPr>
              <a:t>http://www.enseignement.be/index.php?page=23827&amp;do_id=2456</a:t>
            </a:r>
            <a:endParaRPr lang="fr-BE" sz="1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991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45E9FAD-FA46-BFCC-708B-5C9DBB877B77}"/>
              </a:ext>
            </a:extLst>
          </p:cNvPr>
          <p:cNvSpPr>
            <a:spLocks noGrp="1"/>
          </p:cNvSpPr>
          <p:nvPr>
            <p:ph type="title"/>
          </p:nvPr>
        </p:nvSpPr>
        <p:spPr/>
        <p:txBody>
          <a:bodyPr/>
          <a:lstStyle/>
          <a:p>
            <a:r>
              <a:rPr lang="fr-BE" dirty="0"/>
              <a:t>Concrètement,</a:t>
            </a:r>
          </a:p>
        </p:txBody>
      </p:sp>
      <p:sp>
        <p:nvSpPr>
          <p:cNvPr id="8" name="Espace réservé du contenu 7">
            <a:extLst>
              <a:ext uri="{FF2B5EF4-FFF2-40B4-BE49-F238E27FC236}">
                <a16:creationId xmlns:a16="http://schemas.microsoft.com/office/drawing/2014/main" id="{D7ECC666-9DAC-134F-4CF6-3D0A2D153F26}"/>
              </a:ext>
            </a:extLst>
          </p:cNvPr>
          <p:cNvSpPr>
            <a:spLocks noGrp="1"/>
          </p:cNvSpPr>
          <p:nvPr>
            <p:ph idx="1"/>
          </p:nvPr>
        </p:nvSpPr>
        <p:spPr/>
        <p:txBody>
          <a:bodyPr/>
          <a:lstStyle/>
          <a:p>
            <a:pPr rtl="0"/>
            <a:r>
              <a:rPr lang="fr-FR" sz="2800" dirty="0"/>
              <a:t>Peu d’heures de cours</a:t>
            </a:r>
          </a:p>
          <a:p>
            <a:pPr rtl="0"/>
            <a:r>
              <a:rPr lang="fr-FR" sz="2800" dirty="0"/>
              <a:t>Beaucoup d’élèves </a:t>
            </a:r>
          </a:p>
          <a:p>
            <a:pPr rtl="0"/>
            <a:r>
              <a:rPr lang="fr-FR" sz="2800" dirty="0"/>
              <a:t>Le Pacte d’excellence</a:t>
            </a:r>
          </a:p>
          <a:p>
            <a:r>
              <a:rPr lang="fr-FR" sz="2800" dirty="0"/>
              <a:t>Les plans d’aménagements raisonnables </a:t>
            </a:r>
          </a:p>
          <a:p>
            <a:pPr rtl="0"/>
            <a:r>
              <a:rPr lang="fr-FR" sz="2800" dirty="0"/>
              <a:t>L’exigence de différenciation</a:t>
            </a:r>
          </a:p>
          <a:p>
            <a:pPr rtl="0"/>
            <a:r>
              <a:rPr lang="fr-FR" sz="2800" dirty="0">
                <a:sym typeface="Wingdings" panose="05000000000000000000" pitchFamily="2" charset="2"/>
              </a:rPr>
              <a:t> </a:t>
            </a:r>
            <a:r>
              <a:rPr lang="fr-FR" sz="2800" dirty="0"/>
              <a:t>Une vraie question politique.</a:t>
            </a:r>
          </a:p>
          <a:p>
            <a:endParaRPr lang="fr-BE" dirty="0"/>
          </a:p>
        </p:txBody>
      </p:sp>
      <p:sp>
        <p:nvSpPr>
          <p:cNvPr id="3" name="Espace réservé de la date 2">
            <a:extLst>
              <a:ext uri="{FF2B5EF4-FFF2-40B4-BE49-F238E27FC236}">
                <a16:creationId xmlns:a16="http://schemas.microsoft.com/office/drawing/2014/main" id="{27722A3D-B7B1-1118-3F82-71AF84BBBAD1}"/>
              </a:ext>
            </a:extLst>
          </p:cNvPr>
          <p:cNvSpPr>
            <a:spLocks noGrp="1"/>
          </p:cNvSpPr>
          <p:nvPr>
            <p:ph type="dt" sz="half" idx="10"/>
          </p:nvPr>
        </p:nvSpPr>
        <p:spPr/>
        <p:txBody>
          <a:bodyPr/>
          <a:lstStyle/>
          <a:p>
            <a:pPr rtl="0"/>
            <a:r>
              <a:rPr lang="fr-FR" noProof="0" dirty="0"/>
              <a:t>26/10/22</a:t>
            </a:r>
          </a:p>
        </p:txBody>
      </p:sp>
      <p:sp>
        <p:nvSpPr>
          <p:cNvPr id="4" name="Espace réservé du pied de page 3">
            <a:extLst>
              <a:ext uri="{FF2B5EF4-FFF2-40B4-BE49-F238E27FC236}">
                <a16:creationId xmlns:a16="http://schemas.microsoft.com/office/drawing/2014/main" id="{48C45F2C-156E-E1AE-AB52-EDA9169D7C2A}"/>
              </a:ext>
            </a:extLst>
          </p:cNvPr>
          <p:cNvSpPr>
            <a:spLocks noGrp="1"/>
          </p:cNvSpPr>
          <p:nvPr>
            <p:ph type="ftr" sz="quarter" idx="11"/>
          </p:nvPr>
        </p:nvSpPr>
        <p:spPr/>
        <p:txBody>
          <a:bodyPr/>
          <a:lstStyle/>
          <a:p>
            <a:pPr rtl="0"/>
            <a:r>
              <a:rPr lang="fr-FR" dirty="0"/>
              <a:t>N. Delbrassine – Formation DI PhiloCité</a:t>
            </a:r>
          </a:p>
        </p:txBody>
      </p:sp>
      <p:sp>
        <p:nvSpPr>
          <p:cNvPr id="5" name="Espace réservé du numéro de diapositive 4">
            <a:extLst>
              <a:ext uri="{FF2B5EF4-FFF2-40B4-BE49-F238E27FC236}">
                <a16:creationId xmlns:a16="http://schemas.microsoft.com/office/drawing/2014/main" id="{3E93B8B2-BB6F-ECFE-B767-779F69380A19}"/>
              </a:ext>
            </a:extLst>
          </p:cNvPr>
          <p:cNvSpPr>
            <a:spLocks noGrp="1"/>
          </p:cNvSpPr>
          <p:nvPr>
            <p:ph type="sldNum" sz="quarter" idx="12"/>
          </p:nvPr>
        </p:nvSpPr>
        <p:spPr/>
        <p:txBody>
          <a:bodyPr/>
          <a:lstStyle/>
          <a:p>
            <a:pPr rtl="0"/>
            <a:fld id="{B9713C8C-8E70-45D5-AE59-23E60168254E}" type="slidenum">
              <a:rPr lang="fr-FR" noProof="0" smtClean="0"/>
              <a:t>11</a:t>
            </a:fld>
            <a:endParaRPr lang="fr-FR" noProof="0" dirty="0"/>
          </a:p>
        </p:txBody>
      </p:sp>
    </p:spTree>
    <p:extLst>
      <p:ext uri="{BB962C8B-B14F-4D97-AF65-F5344CB8AC3E}">
        <p14:creationId xmlns:p14="http://schemas.microsoft.com/office/powerpoint/2010/main" val="249482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 calcmode="lin" valueType="num">
                                      <p:cBhvr additive="base">
                                        <p:cTn id="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F322F5-22C7-4752-CBE5-4107DC3B1412}"/>
              </a:ext>
            </a:extLst>
          </p:cNvPr>
          <p:cNvSpPr>
            <a:spLocks noGrp="1"/>
          </p:cNvSpPr>
          <p:nvPr>
            <p:ph type="title"/>
          </p:nvPr>
        </p:nvSpPr>
        <p:spPr>
          <a:xfrm>
            <a:off x="1931437" y="1069288"/>
            <a:ext cx="8182947" cy="3334761"/>
          </a:xfrm>
        </p:spPr>
        <p:txBody>
          <a:bodyPr>
            <a:normAutofit/>
          </a:bodyPr>
          <a:lstStyle/>
          <a:p>
            <a:pPr algn="ctr"/>
            <a:r>
              <a:rPr lang="fr-BE" sz="4400" i="0" dirty="0"/>
              <a:t>Mieux comprendre la société qui a créé ces réformes, ces décrets, ces programmes</a:t>
            </a:r>
          </a:p>
        </p:txBody>
      </p:sp>
      <p:sp>
        <p:nvSpPr>
          <p:cNvPr id="3" name="Espace réservé de la date 2">
            <a:extLst>
              <a:ext uri="{FF2B5EF4-FFF2-40B4-BE49-F238E27FC236}">
                <a16:creationId xmlns:a16="http://schemas.microsoft.com/office/drawing/2014/main" id="{92835384-E8EE-3BC7-056E-8EE883729815}"/>
              </a:ext>
            </a:extLst>
          </p:cNvPr>
          <p:cNvSpPr>
            <a:spLocks noGrp="1"/>
          </p:cNvSpPr>
          <p:nvPr>
            <p:ph type="dt" sz="half" idx="10"/>
          </p:nvPr>
        </p:nvSpPr>
        <p:spPr/>
        <p:txBody>
          <a:bodyPr/>
          <a:lstStyle/>
          <a:p>
            <a:pPr rtl="0"/>
            <a:r>
              <a:rPr lang="fr-FR" noProof="0" dirty="0"/>
              <a:t>26/10/22</a:t>
            </a:r>
          </a:p>
        </p:txBody>
      </p:sp>
      <p:sp>
        <p:nvSpPr>
          <p:cNvPr id="4" name="Espace réservé du pied de page 3">
            <a:extLst>
              <a:ext uri="{FF2B5EF4-FFF2-40B4-BE49-F238E27FC236}">
                <a16:creationId xmlns:a16="http://schemas.microsoft.com/office/drawing/2014/main" id="{2E673549-8584-AE29-393D-7291F1FD5055}"/>
              </a:ext>
            </a:extLst>
          </p:cNvPr>
          <p:cNvSpPr>
            <a:spLocks noGrp="1"/>
          </p:cNvSpPr>
          <p:nvPr>
            <p:ph type="ftr" sz="quarter" idx="11"/>
          </p:nvPr>
        </p:nvSpPr>
        <p:spPr/>
        <p:txBody>
          <a:bodyPr/>
          <a:lstStyle/>
          <a:p>
            <a:pPr algn="ctr"/>
            <a:r>
              <a:rPr lang="fr-FR" dirty="0"/>
              <a:t>N. Delbrassine – Formation DI PhiloCité</a:t>
            </a:r>
          </a:p>
        </p:txBody>
      </p:sp>
      <p:sp>
        <p:nvSpPr>
          <p:cNvPr id="5" name="Espace réservé du numéro de diapositive 4">
            <a:extLst>
              <a:ext uri="{FF2B5EF4-FFF2-40B4-BE49-F238E27FC236}">
                <a16:creationId xmlns:a16="http://schemas.microsoft.com/office/drawing/2014/main" id="{BBCB3BB4-FED1-1FF9-DFE5-F19435A20A2B}"/>
              </a:ext>
            </a:extLst>
          </p:cNvPr>
          <p:cNvSpPr>
            <a:spLocks noGrp="1"/>
          </p:cNvSpPr>
          <p:nvPr>
            <p:ph type="sldNum" sz="quarter" idx="12"/>
          </p:nvPr>
        </p:nvSpPr>
        <p:spPr/>
        <p:txBody>
          <a:bodyPr/>
          <a:lstStyle/>
          <a:p>
            <a:pPr rtl="0"/>
            <a:fld id="{B9713C8C-8E70-45D5-AE59-23E60168254E}" type="slidenum">
              <a:rPr lang="fr-FR" noProof="0" smtClean="0"/>
              <a:t>12</a:t>
            </a:fld>
            <a:endParaRPr lang="fr-FR" noProof="0" dirty="0"/>
          </a:p>
        </p:txBody>
      </p:sp>
    </p:spTree>
    <p:extLst>
      <p:ext uri="{BB962C8B-B14F-4D97-AF65-F5344CB8AC3E}">
        <p14:creationId xmlns:p14="http://schemas.microsoft.com/office/powerpoint/2010/main" val="2913756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6EDD3F-E2DB-4091-1543-01AC256B5F3E}"/>
              </a:ext>
            </a:extLst>
          </p:cNvPr>
          <p:cNvSpPr>
            <a:spLocks noGrp="1"/>
          </p:cNvSpPr>
          <p:nvPr>
            <p:ph type="title"/>
          </p:nvPr>
        </p:nvSpPr>
        <p:spPr>
          <a:xfrm>
            <a:off x="838200" y="365125"/>
            <a:ext cx="10515600" cy="815975"/>
          </a:xfrm>
        </p:spPr>
        <p:txBody>
          <a:bodyPr/>
          <a:lstStyle/>
          <a:p>
            <a:r>
              <a:rPr lang="fr-BE" dirty="0"/>
              <a:t>Un souci dans l’air du temps</a:t>
            </a:r>
          </a:p>
        </p:txBody>
      </p:sp>
      <p:sp>
        <p:nvSpPr>
          <p:cNvPr id="4" name="Espace réservé de la date 3">
            <a:extLst>
              <a:ext uri="{FF2B5EF4-FFF2-40B4-BE49-F238E27FC236}">
                <a16:creationId xmlns:a16="http://schemas.microsoft.com/office/drawing/2014/main" id="{FF76CF52-F480-2272-76BE-8ACE65BECA1F}"/>
              </a:ext>
            </a:extLst>
          </p:cNvPr>
          <p:cNvSpPr>
            <a:spLocks noGrp="1"/>
          </p:cNvSpPr>
          <p:nvPr>
            <p:ph type="dt" sz="half" idx="10"/>
          </p:nvPr>
        </p:nvSpPr>
        <p:spPr/>
        <p:txBody>
          <a:bodyPr/>
          <a:lstStyle/>
          <a:p>
            <a:pPr rtl="0"/>
            <a:r>
              <a:rPr lang="fr-FR" noProof="0" dirty="0"/>
              <a:t>26/10/22</a:t>
            </a:r>
          </a:p>
        </p:txBody>
      </p:sp>
      <p:sp>
        <p:nvSpPr>
          <p:cNvPr id="5" name="Espace réservé du pied de page 4">
            <a:extLst>
              <a:ext uri="{FF2B5EF4-FFF2-40B4-BE49-F238E27FC236}">
                <a16:creationId xmlns:a16="http://schemas.microsoft.com/office/drawing/2014/main" id="{80F3790B-5DD5-D20E-A4E0-F0E1F8354D8B}"/>
              </a:ext>
            </a:extLst>
          </p:cNvPr>
          <p:cNvSpPr>
            <a:spLocks noGrp="1"/>
          </p:cNvSpPr>
          <p:nvPr>
            <p:ph type="ftr" sz="quarter" idx="11"/>
          </p:nvPr>
        </p:nvSpPr>
        <p:spPr/>
        <p:txBody>
          <a:bodyPr/>
          <a:lstStyle/>
          <a:p>
            <a:pPr rtl="0"/>
            <a:r>
              <a:rPr lang="fr-FR" dirty="0"/>
              <a:t>N. Delbrassine – Formation DI PhiloCité</a:t>
            </a:r>
          </a:p>
        </p:txBody>
      </p:sp>
      <p:sp>
        <p:nvSpPr>
          <p:cNvPr id="6" name="Espace réservé du numéro de diapositive 5">
            <a:extLst>
              <a:ext uri="{FF2B5EF4-FFF2-40B4-BE49-F238E27FC236}">
                <a16:creationId xmlns:a16="http://schemas.microsoft.com/office/drawing/2014/main" id="{6AD4D820-FBBD-248C-E4EF-71E3C8E8FBF6}"/>
              </a:ext>
            </a:extLst>
          </p:cNvPr>
          <p:cNvSpPr>
            <a:spLocks noGrp="1"/>
          </p:cNvSpPr>
          <p:nvPr>
            <p:ph type="sldNum" sz="quarter" idx="12"/>
          </p:nvPr>
        </p:nvSpPr>
        <p:spPr/>
        <p:txBody>
          <a:bodyPr/>
          <a:lstStyle/>
          <a:p>
            <a:pPr rtl="0"/>
            <a:fld id="{B9713C8C-8E70-45D5-AE59-23E60168254E}" type="slidenum">
              <a:rPr lang="fr-FR" noProof="0" smtClean="0"/>
              <a:t>13</a:t>
            </a:fld>
            <a:endParaRPr lang="fr-FR" noProof="0" dirty="0"/>
          </a:p>
        </p:txBody>
      </p:sp>
      <p:pic>
        <p:nvPicPr>
          <p:cNvPr id="1030" name="Picture 6" descr="Les 5 blessures qui empêchent d'être soi-même de Lise Bourbeau - Poche -  Livre - Decitre">
            <a:extLst>
              <a:ext uri="{FF2B5EF4-FFF2-40B4-BE49-F238E27FC236}">
                <a16:creationId xmlns:a16="http://schemas.microsoft.com/office/drawing/2014/main" id="{CA84D53C-C645-8DEE-73E6-4FCF58A608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467" y="1181099"/>
            <a:ext cx="3037296" cy="497917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3815FE27-959D-BD5B-29B2-2288E561F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891" y="1181100"/>
            <a:ext cx="3038218" cy="497917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42" name="Picture 18" descr="Personne n'est parfait ! - broché - Catherine Podguszer, Saverio Tomasella,  Livre tous les livres à la Fnac">
            <a:extLst>
              <a:ext uri="{FF2B5EF4-FFF2-40B4-BE49-F238E27FC236}">
                <a16:creationId xmlns:a16="http://schemas.microsoft.com/office/drawing/2014/main" id="{22F4DBF0-F661-8FE5-55AC-780D260665F2}"/>
              </a:ext>
            </a:extLst>
          </p:cNvPr>
          <p:cNvPicPr>
            <a:picLocks noGrp="1" noChangeAspect="1" noChangeArrowheads="1"/>
          </p:cNvPicPr>
          <p:nvPr>
            <p:ph idx="1"/>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57237" y="1169469"/>
            <a:ext cx="3471863" cy="499080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137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5727A02-2F12-09F2-7F3B-00100B930318}"/>
              </a:ext>
            </a:extLst>
          </p:cNvPr>
          <p:cNvSpPr>
            <a:spLocks noGrp="1"/>
          </p:cNvSpPr>
          <p:nvPr>
            <p:ph type="dt" sz="half" idx="10"/>
          </p:nvPr>
        </p:nvSpPr>
        <p:spPr/>
        <p:txBody>
          <a:bodyPr/>
          <a:lstStyle/>
          <a:p>
            <a:pPr rtl="0"/>
            <a:r>
              <a:rPr lang="fr-FR" noProof="0" dirty="0"/>
              <a:t>26/10/22</a:t>
            </a:r>
          </a:p>
        </p:txBody>
      </p:sp>
      <p:sp>
        <p:nvSpPr>
          <p:cNvPr id="3" name="Espace réservé du pied de page 2">
            <a:extLst>
              <a:ext uri="{FF2B5EF4-FFF2-40B4-BE49-F238E27FC236}">
                <a16:creationId xmlns:a16="http://schemas.microsoft.com/office/drawing/2014/main" id="{7956C7B5-5F2F-6C8C-DCB7-E0779DF1D9AE}"/>
              </a:ext>
            </a:extLst>
          </p:cNvPr>
          <p:cNvSpPr>
            <a:spLocks noGrp="1"/>
          </p:cNvSpPr>
          <p:nvPr>
            <p:ph type="ftr" sz="quarter" idx="11"/>
          </p:nvPr>
        </p:nvSpPr>
        <p:spPr/>
        <p:txBody>
          <a:bodyPr/>
          <a:lstStyle/>
          <a:p>
            <a:pPr rtl="0"/>
            <a:r>
              <a:rPr lang="fr-FR" dirty="0"/>
              <a:t>N. Delbrassine – Formation DI PhiloCité</a:t>
            </a:r>
          </a:p>
        </p:txBody>
      </p:sp>
      <p:sp>
        <p:nvSpPr>
          <p:cNvPr id="4" name="Espace réservé du numéro de diapositive 3">
            <a:extLst>
              <a:ext uri="{FF2B5EF4-FFF2-40B4-BE49-F238E27FC236}">
                <a16:creationId xmlns:a16="http://schemas.microsoft.com/office/drawing/2014/main" id="{B70E6A38-DEA4-B402-9240-E565F565D153}"/>
              </a:ext>
            </a:extLst>
          </p:cNvPr>
          <p:cNvSpPr>
            <a:spLocks noGrp="1"/>
          </p:cNvSpPr>
          <p:nvPr>
            <p:ph type="sldNum" sz="quarter" idx="12"/>
          </p:nvPr>
        </p:nvSpPr>
        <p:spPr/>
        <p:txBody>
          <a:bodyPr/>
          <a:lstStyle/>
          <a:p>
            <a:pPr rtl="0"/>
            <a:fld id="{B9713C8C-8E70-45D5-AE59-23E60168254E}" type="slidenum">
              <a:rPr lang="fr-FR" noProof="0" smtClean="0"/>
              <a:t>14</a:t>
            </a:fld>
            <a:endParaRPr lang="fr-FR" noProof="0" dirty="0"/>
          </a:p>
        </p:txBody>
      </p:sp>
      <p:pic>
        <p:nvPicPr>
          <p:cNvPr id="2052" name="Picture 4" descr="Livre: Aimer, comment s'aimer soi-même pour aimer les autres, Alain Héril,  Flammarion, Pratique, 9782082014489 - Librairie l'Horizon">
            <a:extLst>
              <a:ext uri="{FF2B5EF4-FFF2-40B4-BE49-F238E27FC236}">
                <a16:creationId xmlns:a16="http://schemas.microsoft.com/office/drawing/2014/main" id="{02964037-B9A2-1D0D-15DB-6E95BB265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8657" y="499655"/>
            <a:ext cx="3274686" cy="521493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4" name="Picture 6" descr="Cessez d'être gentil, soyez vrai! (edition illustree) : Ansembourg, Thomas d',  Nouailhat, Alexis: Amazon.fr: Livres">
            <a:extLst>
              <a:ext uri="{FF2B5EF4-FFF2-40B4-BE49-F238E27FC236}">
                <a16:creationId xmlns:a16="http://schemas.microsoft.com/office/drawing/2014/main" id="{78147B45-B548-D77E-7185-5372F89E5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7" y="496831"/>
            <a:ext cx="3443482" cy="521776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6" name="Picture 8" descr="Foutez-vous la paix ! et commencez à vivre eBook de Fabrice Midal - EPUB |  Rakuten Kobo Belgique">
            <a:extLst>
              <a:ext uri="{FF2B5EF4-FFF2-40B4-BE49-F238E27FC236}">
                <a16:creationId xmlns:a16="http://schemas.microsoft.com/office/drawing/2014/main" id="{83BEAF88-BF3A-0140-5EEA-2604EF112F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9322" y="496831"/>
            <a:ext cx="3352287" cy="521493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69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A5579BD-0E38-2E72-E46E-1E5DAC0438EC}"/>
              </a:ext>
            </a:extLst>
          </p:cNvPr>
          <p:cNvSpPr>
            <a:spLocks noGrp="1"/>
          </p:cNvSpPr>
          <p:nvPr>
            <p:ph type="dt" sz="half" idx="10"/>
          </p:nvPr>
        </p:nvSpPr>
        <p:spPr/>
        <p:txBody>
          <a:bodyPr/>
          <a:lstStyle/>
          <a:p>
            <a:pPr rtl="0"/>
            <a:r>
              <a:rPr lang="fr-FR" noProof="0" dirty="0"/>
              <a:t>26/10/22</a:t>
            </a:r>
          </a:p>
        </p:txBody>
      </p:sp>
      <p:sp>
        <p:nvSpPr>
          <p:cNvPr id="3" name="Espace réservé du pied de page 2">
            <a:extLst>
              <a:ext uri="{FF2B5EF4-FFF2-40B4-BE49-F238E27FC236}">
                <a16:creationId xmlns:a16="http://schemas.microsoft.com/office/drawing/2014/main" id="{1E483FBC-8264-875E-C313-5FD755CCEAF1}"/>
              </a:ext>
            </a:extLst>
          </p:cNvPr>
          <p:cNvSpPr>
            <a:spLocks noGrp="1"/>
          </p:cNvSpPr>
          <p:nvPr>
            <p:ph type="ftr" sz="quarter" idx="11"/>
          </p:nvPr>
        </p:nvSpPr>
        <p:spPr/>
        <p:txBody>
          <a:bodyPr/>
          <a:lstStyle/>
          <a:p>
            <a:pPr rtl="0"/>
            <a:r>
              <a:rPr lang="fr-FR" dirty="0"/>
              <a:t>N. Delbrassine – Formation DI PhiloCité</a:t>
            </a:r>
          </a:p>
        </p:txBody>
      </p:sp>
      <p:sp>
        <p:nvSpPr>
          <p:cNvPr id="4" name="Espace réservé du numéro de diapositive 3">
            <a:extLst>
              <a:ext uri="{FF2B5EF4-FFF2-40B4-BE49-F238E27FC236}">
                <a16:creationId xmlns:a16="http://schemas.microsoft.com/office/drawing/2014/main" id="{04C6E73E-E241-F067-6F96-02EEB7CEFB5F}"/>
              </a:ext>
            </a:extLst>
          </p:cNvPr>
          <p:cNvSpPr>
            <a:spLocks noGrp="1"/>
          </p:cNvSpPr>
          <p:nvPr>
            <p:ph type="sldNum" sz="quarter" idx="12"/>
          </p:nvPr>
        </p:nvSpPr>
        <p:spPr/>
        <p:txBody>
          <a:bodyPr/>
          <a:lstStyle/>
          <a:p>
            <a:pPr rtl="0"/>
            <a:fld id="{B9713C8C-8E70-45D5-AE59-23E60168254E}" type="slidenum">
              <a:rPr lang="fr-FR" noProof="0" smtClean="0"/>
              <a:t>15</a:t>
            </a:fld>
            <a:endParaRPr lang="fr-FR" noProof="0" dirty="0"/>
          </a:p>
        </p:txBody>
      </p:sp>
      <p:pic>
        <p:nvPicPr>
          <p:cNvPr id="4098" name="Picture 2">
            <a:extLst>
              <a:ext uri="{FF2B5EF4-FFF2-40B4-BE49-F238E27FC236}">
                <a16:creationId xmlns:a16="http://schemas.microsoft.com/office/drawing/2014/main" id="{2E3845C4-6AAD-C796-C0C6-01399A4AF0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7" t="-1" r="7179" b="747"/>
          <a:stretch/>
        </p:blipFill>
        <p:spPr bwMode="auto">
          <a:xfrm>
            <a:off x="641721" y="885654"/>
            <a:ext cx="3428448" cy="51046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2F8B871E-017A-8EB8-137B-1DD3497CE7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31" t="1950" r="4664" b="2650"/>
          <a:stretch/>
        </p:blipFill>
        <p:spPr bwMode="auto">
          <a:xfrm>
            <a:off x="4485425" y="885653"/>
            <a:ext cx="3314459" cy="51046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4104" name="Picture 8" descr="Être différent c'est merveilleux Un livre illustré à propos de diversité et  de bonté - ebook (ePub) - Sharon Purtill, Sujata Saha, Heather Frye - Achat  ebook | fnac">
            <a:extLst>
              <a:ext uri="{FF2B5EF4-FFF2-40B4-BE49-F238E27FC236}">
                <a16:creationId xmlns:a16="http://schemas.microsoft.com/office/drawing/2014/main" id="{B0EC587E-BCA5-1022-3F45-8861A4D78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6922" y="868753"/>
            <a:ext cx="3200937" cy="512149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238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DD75F1AA-CFD7-3917-809B-9ED47F89A9A4}"/>
              </a:ext>
            </a:extLst>
          </p:cNvPr>
          <p:cNvSpPr>
            <a:spLocks noGrp="1"/>
          </p:cNvSpPr>
          <p:nvPr>
            <p:ph type="title"/>
          </p:nvPr>
        </p:nvSpPr>
        <p:spPr/>
        <p:txBody>
          <a:bodyPr/>
          <a:lstStyle/>
          <a:p>
            <a:pPr algn="ctr"/>
            <a:r>
              <a:rPr lang="fr-BE" i="0" dirty="0">
                <a:solidFill>
                  <a:schemeClr val="tx1">
                    <a:lumMod val="75000"/>
                    <a:lumOff val="25000"/>
                  </a:schemeClr>
                </a:solidFill>
              </a:rPr>
              <a:t>L’École d’Autrefois </a:t>
            </a:r>
            <a:br>
              <a:rPr lang="fr-BE" i="0" dirty="0">
                <a:solidFill>
                  <a:schemeClr val="tx1">
                    <a:lumMod val="75000"/>
                    <a:lumOff val="25000"/>
                  </a:schemeClr>
                </a:solidFill>
              </a:rPr>
            </a:br>
            <a:r>
              <a:rPr lang="fr-BE" i="0" dirty="0">
                <a:solidFill>
                  <a:schemeClr val="tx1">
                    <a:lumMod val="75000"/>
                    <a:lumOff val="25000"/>
                  </a:schemeClr>
                </a:solidFill>
              </a:rPr>
              <a:t>Espace Arthur Masson à Treignes</a:t>
            </a:r>
          </a:p>
        </p:txBody>
      </p:sp>
      <p:sp>
        <p:nvSpPr>
          <p:cNvPr id="2" name="Espace réservé de la date 1">
            <a:extLst>
              <a:ext uri="{FF2B5EF4-FFF2-40B4-BE49-F238E27FC236}">
                <a16:creationId xmlns:a16="http://schemas.microsoft.com/office/drawing/2014/main" id="{27414D77-52DA-9CFE-4499-7256F619CEE3}"/>
              </a:ext>
            </a:extLst>
          </p:cNvPr>
          <p:cNvSpPr>
            <a:spLocks noGrp="1"/>
          </p:cNvSpPr>
          <p:nvPr>
            <p:ph type="dt" sz="half" idx="10"/>
          </p:nvPr>
        </p:nvSpPr>
        <p:spPr/>
        <p:txBody>
          <a:bodyPr/>
          <a:lstStyle/>
          <a:p>
            <a:pPr rtl="0"/>
            <a:r>
              <a:rPr lang="fr-FR" noProof="0" dirty="0"/>
              <a:t>26/10/22</a:t>
            </a:r>
          </a:p>
        </p:txBody>
      </p:sp>
      <p:sp>
        <p:nvSpPr>
          <p:cNvPr id="3" name="Espace réservé du pied de page 2">
            <a:extLst>
              <a:ext uri="{FF2B5EF4-FFF2-40B4-BE49-F238E27FC236}">
                <a16:creationId xmlns:a16="http://schemas.microsoft.com/office/drawing/2014/main" id="{A5CFDE54-9777-1670-5D65-05A9D2DF0B96}"/>
              </a:ext>
            </a:extLst>
          </p:cNvPr>
          <p:cNvSpPr>
            <a:spLocks noGrp="1"/>
          </p:cNvSpPr>
          <p:nvPr>
            <p:ph type="ftr" sz="quarter" idx="11"/>
          </p:nvPr>
        </p:nvSpPr>
        <p:spPr/>
        <p:txBody>
          <a:bodyPr/>
          <a:lstStyle/>
          <a:p>
            <a:pPr rtl="0"/>
            <a:r>
              <a:rPr lang="fr-FR" dirty="0"/>
              <a:t>N. Delbrassine – Formation DI PhiloCité</a:t>
            </a:r>
          </a:p>
        </p:txBody>
      </p:sp>
      <p:sp>
        <p:nvSpPr>
          <p:cNvPr id="4" name="Espace réservé du numéro de diapositive 3">
            <a:extLst>
              <a:ext uri="{FF2B5EF4-FFF2-40B4-BE49-F238E27FC236}">
                <a16:creationId xmlns:a16="http://schemas.microsoft.com/office/drawing/2014/main" id="{690682D0-3D96-B443-21C4-E849E7EB4620}"/>
              </a:ext>
            </a:extLst>
          </p:cNvPr>
          <p:cNvSpPr>
            <a:spLocks noGrp="1"/>
          </p:cNvSpPr>
          <p:nvPr>
            <p:ph type="sldNum" sz="quarter" idx="12"/>
          </p:nvPr>
        </p:nvSpPr>
        <p:spPr/>
        <p:txBody>
          <a:bodyPr/>
          <a:lstStyle/>
          <a:p>
            <a:pPr rtl="0"/>
            <a:fld id="{B9713C8C-8E70-45D5-AE59-23E60168254E}" type="slidenum">
              <a:rPr lang="fr-FR" noProof="0" smtClean="0"/>
              <a:t>16</a:t>
            </a:fld>
            <a:endParaRPr lang="fr-FR" noProof="0" dirty="0"/>
          </a:p>
        </p:txBody>
      </p:sp>
      <p:pic>
        <p:nvPicPr>
          <p:cNvPr id="6" name="Image 5">
            <a:extLst>
              <a:ext uri="{FF2B5EF4-FFF2-40B4-BE49-F238E27FC236}">
                <a16:creationId xmlns:a16="http://schemas.microsoft.com/office/drawing/2014/main" id="{215C414F-93EE-83B2-7D01-0D90D7069904}"/>
              </a:ext>
            </a:extLst>
          </p:cNvPr>
          <p:cNvPicPr>
            <a:picLocks noChangeAspect="1"/>
          </p:cNvPicPr>
          <p:nvPr/>
        </p:nvPicPr>
        <p:blipFill>
          <a:blip r:embed="rId2"/>
          <a:stretch>
            <a:fillRect/>
          </a:stretch>
        </p:blipFill>
        <p:spPr>
          <a:xfrm>
            <a:off x="0" y="2150136"/>
            <a:ext cx="12192000" cy="3490789"/>
          </a:xfrm>
          <a:prstGeom prst="rect">
            <a:avLst/>
          </a:prstGeom>
          <a:ln>
            <a:solidFill>
              <a:schemeClr val="accent1"/>
            </a:solidFill>
          </a:ln>
        </p:spPr>
      </p:pic>
    </p:spTree>
    <p:extLst>
      <p:ext uri="{BB962C8B-B14F-4D97-AF65-F5344CB8AC3E}">
        <p14:creationId xmlns:p14="http://schemas.microsoft.com/office/powerpoint/2010/main" val="2776456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36C67D-6100-279E-4AA3-EEA1EB0ABCF5}"/>
              </a:ext>
            </a:extLst>
          </p:cNvPr>
          <p:cNvSpPr>
            <a:spLocks noGrp="1"/>
          </p:cNvSpPr>
          <p:nvPr>
            <p:ph type="title"/>
          </p:nvPr>
        </p:nvSpPr>
        <p:spPr/>
        <p:txBody>
          <a:bodyPr/>
          <a:lstStyle/>
          <a:p>
            <a:pPr algn="ctr"/>
            <a:r>
              <a:rPr lang="fr-BE" i="0" dirty="0"/>
              <a:t>Un idéal éducatif</a:t>
            </a:r>
          </a:p>
        </p:txBody>
      </p:sp>
      <p:sp>
        <p:nvSpPr>
          <p:cNvPr id="3" name="Espace réservé du texte 2">
            <a:extLst>
              <a:ext uri="{FF2B5EF4-FFF2-40B4-BE49-F238E27FC236}">
                <a16:creationId xmlns:a16="http://schemas.microsoft.com/office/drawing/2014/main" id="{452210C8-643F-8886-D631-057A7861C088}"/>
              </a:ext>
            </a:extLst>
          </p:cNvPr>
          <p:cNvSpPr>
            <a:spLocks noGrp="1"/>
          </p:cNvSpPr>
          <p:nvPr>
            <p:ph type="body" idx="1"/>
          </p:nvPr>
        </p:nvSpPr>
        <p:spPr/>
        <p:txBody>
          <a:bodyPr/>
          <a:lstStyle/>
          <a:p>
            <a:pPr algn="ctr"/>
            <a:r>
              <a:rPr lang="fr-BE" i="1" dirty="0"/>
              <a:t>Égalité</a:t>
            </a:r>
          </a:p>
        </p:txBody>
      </p:sp>
      <p:sp>
        <p:nvSpPr>
          <p:cNvPr id="5" name="Espace réservé du texte 4">
            <a:extLst>
              <a:ext uri="{FF2B5EF4-FFF2-40B4-BE49-F238E27FC236}">
                <a16:creationId xmlns:a16="http://schemas.microsoft.com/office/drawing/2014/main" id="{82270316-54BA-C78F-DDDB-D28D0B29CDD7}"/>
              </a:ext>
            </a:extLst>
          </p:cNvPr>
          <p:cNvSpPr>
            <a:spLocks noGrp="1"/>
          </p:cNvSpPr>
          <p:nvPr>
            <p:ph type="body" sz="quarter" idx="3"/>
          </p:nvPr>
        </p:nvSpPr>
        <p:spPr/>
        <p:txBody>
          <a:bodyPr/>
          <a:lstStyle/>
          <a:p>
            <a:pPr algn="ctr"/>
            <a:r>
              <a:rPr lang="fr-BE" i="1" dirty="0"/>
              <a:t>Équité</a:t>
            </a:r>
            <a:r>
              <a:rPr lang="fr-BE" dirty="0"/>
              <a:t> </a:t>
            </a:r>
          </a:p>
        </p:txBody>
      </p:sp>
      <p:sp>
        <p:nvSpPr>
          <p:cNvPr id="7" name="Espace réservé de la date 6">
            <a:extLst>
              <a:ext uri="{FF2B5EF4-FFF2-40B4-BE49-F238E27FC236}">
                <a16:creationId xmlns:a16="http://schemas.microsoft.com/office/drawing/2014/main" id="{9E632981-5C44-4337-6210-EFF30A9FCEE9}"/>
              </a:ext>
            </a:extLst>
          </p:cNvPr>
          <p:cNvSpPr>
            <a:spLocks noGrp="1"/>
          </p:cNvSpPr>
          <p:nvPr>
            <p:ph type="dt" sz="half" idx="10"/>
          </p:nvPr>
        </p:nvSpPr>
        <p:spPr/>
        <p:txBody>
          <a:bodyPr/>
          <a:lstStyle/>
          <a:p>
            <a:pPr rtl="0"/>
            <a:r>
              <a:rPr lang="fr-FR" noProof="0" dirty="0"/>
              <a:t>26/10/22</a:t>
            </a:r>
          </a:p>
        </p:txBody>
      </p:sp>
      <p:sp>
        <p:nvSpPr>
          <p:cNvPr id="8" name="Espace réservé du pied de page 7">
            <a:extLst>
              <a:ext uri="{FF2B5EF4-FFF2-40B4-BE49-F238E27FC236}">
                <a16:creationId xmlns:a16="http://schemas.microsoft.com/office/drawing/2014/main" id="{30552005-8697-CF6E-E412-D18DFF862346}"/>
              </a:ext>
            </a:extLst>
          </p:cNvPr>
          <p:cNvSpPr>
            <a:spLocks noGrp="1"/>
          </p:cNvSpPr>
          <p:nvPr>
            <p:ph type="ftr" sz="quarter" idx="11"/>
          </p:nvPr>
        </p:nvSpPr>
        <p:spPr/>
        <p:txBody>
          <a:bodyPr/>
          <a:lstStyle/>
          <a:p>
            <a:pPr rtl="0"/>
            <a:r>
              <a:rPr lang="fr-FR" dirty="0"/>
              <a:t>N. Delbrassine – Formation DI PhiloCité</a:t>
            </a:r>
          </a:p>
        </p:txBody>
      </p:sp>
      <p:sp>
        <p:nvSpPr>
          <p:cNvPr id="9" name="Espace réservé du numéro de diapositive 8">
            <a:extLst>
              <a:ext uri="{FF2B5EF4-FFF2-40B4-BE49-F238E27FC236}">
                <a16:creationId xmlns:a16="http://schemas.microsoft.com/office/drawing/2014/main" id="{B01FA278-1A5E-2C27-4456-20762A9E8FC2}"/>
              </a:ext>
            </a:extLst>
          </p:cNvPr>
          <p:cNvSpPr>
            <a:spLocks noGrp="1"/>
          </p:cNvSpPr>
          <p:nvPr>
            <p:ph type="sldNum" sz="quarter" idx="12"/>
          </p:nvPr>
        </p:nvSpPr>
        <p:spPr/>
        <p:txBody>
          <a:bodyPr/>
          <a:lstStyle/>
          <a:p>
            <a:pPr rtl="0"/>
            <a:fld id="{B9713C8C-8E70-45D5-AE59-23E60168254E}" type="slidenum">
              <a:rPr lang="fr-FR" noProof="0" smtClean="0"/>
              <a:t>17</a:t>
            </a:fld>
            <a:endParaRPr lang="fr-FR" noProof="0" dirty="0"/>
          </a:p>
        </p:txBody>
      </p:sp>
      <p:sp>
        <p:nvSpPr>
          <p:cNvPr id="10" name="Espace réservé du texte 9">
            <a:extLst>
              <a:ext uri="{FF2B5EF4-FFF2-40B4-BE49-F238E27FC236}">
                <a16:creationId xmlns:a16="http://schemas.microsoft.com/office/drawing/2014/main" id="{45D76289-CA58-BEA8-1E97-CA13C02503E4}"/>
              </a:ext>
            </a:extLst>
          </p:cNvPr>
          <p:cNvSpPr>
            <a:spLocks noGrp="1"/>
          </p:cNvSpPr>
          <p:nvPr>
            <p:ph type="body" sz="quarter" idx="13"/>
          </p:nvPr>
        </p:nvSpPr>
        <p:spPr/>
        <p:txBody>
          <a:bodyPr/>
          <a:lstStyle/>
          <a:p>
            <a:pPr algn="ctr"/>
            <a:r>
              <a:rPr lang="fr-BE" i="1" dirty="0"/>
              <a:t>???</a:t>
            </a:r>
          </a:p>
        </p:txBody>
      </p:sp>
      <p:pic>
        <p:nvPicPr>
          <p:cNvPr id="13" name="Espace réservé du contenu 12">
            <a:extLst>
              <a:ext uri="{FF2B5EF4-FFF2-40B4-BE49-F238E27FC236}">
                <a16:creationId xmlns:a16="http://schemas.microsoft.com/office/drawing/2014/main" id="{9BB064F8-C8C2-7255-864D-769B6833802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879" t="18455" r="65896" b="37604"/>
          <a:stretch/>
        </p:blipFill>
        <p:spPr bwMode="auto">
          <a:xfrm>
            <a:off x="1414718" y="3516241"/>
            <a:ext cx="1958465" cy="2286142"/>
          </a:xfrm>
          <a:prstGeom prst="rect">
            <a:avLst/>
          </a:prstGeom>
          <a:ln>
            <a:noFill/>
          </a:ln>
          <a:extLst>
            <a:ext uri="{53640926-AAD7-44D8-BBD7-CCE9431645EC}">
              <a14:shadowObscured xmlns:a14="http://schemas.microsoft.com/office/drawing/2010/main"/>
            </a:ext>
          </a:extLst>
        </p:spPr>
      </p:pic>
      <p:pic>
        <p:nvPicPr>
          <p:cNvPr id="14" name="Espace réservé du contenu 13">
            <a:extLst>
              <a:ext uri="{FF2B5EF4-FFF2-40B4-BE49-F238E27FC236}">
                <a16:creationId xmlns:a16="http://schemas.microsoft.com/office/drawing/2014/main" id="{DCDCDECE-9C65-60BF-7391-9A83D40FA377}"/>
              </a:ext>
            </a:extLst>
          </p:cNvPr>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35750" t="18456" r="33662" b="34513"/>
          <a:stretch/>
        </p:blipFill>
        <p:spPr bwMode="auto">
          <a:xfrm>
            <a:off x="5105007" y="3435859"/>
            <a:ext cx="1981986" cy="2446907"/>
          </a:xfrm>
          <a:prstGeom prst="rect">
            <a:avLst/>
          </a:prstGeom>
          <a:ln>
            <a:noFill/>
          </a:ln>
          <a:extLst>
            <a:ext uri="{53640926-AAD7-44D8-BBD7-CCE9431645EC}">
              <a14:shadowObscured xmlns:a14="http://schemas.microsoft.com/office/drawing/2010/main"/>
            </a:ext>
          </a:extLst>
        </p:spPr>
      </p:pic>
      <p:pic>
        <p:nvPicPr>
          <p:cNvPr id="15" name="Espace réservé du contenu 14">
            <a:extLst>
              <a:ext uri="{FF2B5EF4-FFF2-40B4-BE49-F238E27FC236}">
                <a16:creationId xmlns:a16="http://schemas.microsoft.com/office/drawing/2014/main" id="{2644DB82-F886-BFB8-84F7-DBA3C21759DD}"/>
              </a:ext>
            </a:extLst>
          </p:cNvPr>
          <p:cNvPicPr>
            <a:picLocks noGrp="1" noChangeAspect="1"/>
          </p:cNvPicPr>
          <p:nvPr>
            <p:ph sz="quarter" idx="14"/>
          </p:nvPr>
        </p:nvPicPr>
        <p:blipFill rotWithShape="1">
          <a:blip r:embed="rId2">
            <a:extLst>
              <a:ext uri="{28A0092B-C50C-407E-A947-70E740481C1C}">
                <a14:useLocalDpi xmlns:a14="http://schemas.microsoft.com/office/drawing/2010/main" val="0"/>
              </a:ext>
            </a:extLst>
          </a:blip>
          <a:srcRect l="67738" t="19920" r="2978" b="35408"/>
          <a:stretch/>
        </p:blipFill>
        <p:spPr bwMode="auto">
          <a:xfrm>
            <a:off x="8849304" y="3497225"/>
            <a:ext cx="1897492" cy="23241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716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80">
                                          <p:stCondLst>
                                            <p:cond delay="0"/>
                                          </p:stCondLst>
                                        </p:cTn>
                                        <p:tgtEl>
                                          <p:spTgt spid="15"/>
                                        </p:tgtEl>
                                      </p:cBhvr>
                                    </p:animEffect>
                                    <p:anim calcmode="lin" valueType="num">
                                      <p:cBhvr>
                                        <p:cTn id="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1" dur="26">
                                          <p:stCondLst>
                                            <p:cond delay="650"/>
                                          </p:stCondLst>
                                        </p:cTn>
                                        <p:tgtEl>
                                          <p:spTgt spid="15"/>
                                        </p:tgtEl>
                                      </p:cBhvr>
                                      <p:to x="100000" y="60000"/>
                                    </p:animScale>
                                    <p:animScale>
                                      <p:cBhvr>
                                        <p:cTn id="22" dur="166" decel="50000">
                                          <p:stCondLst>
                                            <p:cond delay="676"/>
                                          </p:stCondLst>
                                        </p:cTn>
                                        <p:tgtEl>
                                          <p:spTgt spid="15"/>
                                        </p:tgtEl>
                                      </p:cBhvr>
                                      <p:to x="100000" y="100000"/>
                                    </p:animScale>
                                    <p:animScale>
                                      <p:cBhvr>
                                        <p:cTn id="23" dur="26">
                                          <p:stCondLst>
                                            <p:cond delay="1312"/>
                                          </p:stCondLst>
                                        </p:cTn>
                                        <p:tgtEl>
                                          <p:spTgt spid="15"/>
                                        </p:tgtEl>
                                      </p:cBhvr>
                                      <p:to x="100000" y="80000"/>
                                    </p:animScale>
                                    <p:animScale>
                                      <p:cBhvr>
                                        <p:cTn id="24" dur="166" decel="50000">
                                          <p:stCondLst>
                                            <p:cond delay="1338"/>
                                          </p:stCondLst>
                                        </p:cTn>
                                        <p:tgtEl>
                                          <p:spTgt spid="15"/>
                                        </p:tgtEl>
                                      </p:cBhvr>
                                      <p:to x="100000" y="100000"/>
                                    </p:animScale>
                                    <p:animScale>
                                      <p:cBhvr>
                                        <p:cTn id="25" dur="26">
                                          <p:stCondLst>
                                            <p:cond delay="1642"/>
                                          </p:stCondLst>
                                        </p:cTn>
                                        <p:tgtEl>
                                          <p:spTgt spid="15"/>
                                        </p:tgtEl>
                                      </p:cBhvr>
                                      <p:to x="100000" y="90000"/>
                                    </p:animScale>
                                    <p:animScale>
                                      <p:cBhvr>
                                        <p:cTn id="26" dur="166" decel="50000">
                                          <p:stCondLst>
                                            <p:cond delay="1668"/>
                                          </p:stCondLst>
                                        </p:cTn>
                                        <p:tgtEl>
                                          <p:spTgt spid="15"/>
                                        </p:tgtEl>
                                      </p:cBhvr>
                                      <p:to x="100000" y="100000"/>
                                    </p:animScale>
                                    <p:animScale>
                                      <p:cBhvr>
                                        <p:cTn id="27" dur="26">
                                          <p:stCondLst>
                                            <p:cond delay="1808"/>
                                          </p:stCondLst>
                                        </p:cTn>
                                        <p:tgtEl>
                                          <p:spTgt spid="15"/>
                                        </p:tgtEl>
                                      </p:cBhvr>
                                      <p:to x="100000" y="95000"/>
                                    </p:animScale>
                                    <p:animScale>
                                      <p:cBhvr>
                                        <p:cTn id="28"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7EA2976-3F3E-4403-E7AE-BE300651875B}"/>
              </a:ext>
            </a:extLst>
          </p:cNvPr>
          <p:cNvSpPr>
            <a:spLocks noGrp="1"/>
          </p:cNvSpPr>
          <p:nvPr>
            <p:ph type="dt" sz="half" idx="10"/>
          </p:nvPr>
        </p:nvSpPr>
        <p:spPr/>
        <p:txBody>
          <a:bodyPr/>
          <a:lstStyle/>
          <a:p>
            <a:pPr rtl="0"/>
            <a:r>
              <a:rPr lang="fr-FR" noProof="0" dirty="0"/>
              <a:t>26/10/22</a:t>
            </a:r>
          </a:p>
        </p:txBody>
      </p:sp>
      <p:sp>
        <p:nvSpPr>
          <p:cNvPr id="3" name="Espace réservé du pied de page 2">
            <a:extLst>
              <a:ext uri="{FF2B5EF4-FFF2-40B4-BE49-F238E27FC236}">
                <a16:creationId xmlns:a16="http://schemas.microsoft.com/office/drawing/2014/main" id="{54C5D598-3252-4BCF-77BD-3589A2741315}"/>
              </a:ext>
            </a:extLst>
          </p:cNvPr>
          <p:cNvSpPr>
            <a:spLocks noGrp="1"/>
          </p:cNvSpPr>
          <p:nvPr>
            <p:ph type="ftr" sz="quarter" idx="11"/>
          </p:nvPr>
        </p:nvSpPr>
        <p:spPr/>
        <p:txBody>
          <a:bodyPr/>
          <a:lstStyle/>
          <a:p>
            <a:r>
              <a:rPr lang="fr-FR" dirty="0"/>
              <a:t>N. Delbrassine – Formation DI PhiloCité</a:t>
            </a:r>
          </a:p>
        </p:txBody>
      </p:sp>
      <p:sp>
        <p:nvSpPr>
          <p:cNvPr id="4" name="Espace réservé du numéro de diapositive 3">
            <a:extLst>
              <a:ext uri="{FF2B5EF4-FFF2-40B4-BE49-F238E27FC236}">
                <a16:creationId xmlns:a16="http://schemas.microsoft.com/office/drawing/2014/main" id="{3FBAA56D-B3B5-ECA7-EE9B-928EA363B282}"/>
              </a:ext>
            </a:extLst>
          </p:cNvPr>
          <p:cNvSpPr>
            <a:spLocks noGrp="1"/>
          </p:cNvSpPr>
          <p:nvPr>
            <p:ph type="sldNum" sz="quarter" idx="12"/>
          </p:nvPr>
        </p:nvSpPr>
        <p:spPr/>
        <p:txBody>
          <a:bodyPr/>
          <a:lstStyle/>
          <a:p>
            <a:pPr rtl="0"/>
            <a:fld id="{B9713C8C-8E70-45D5-AE59-23E60168254E}" type="slidenum">
              <a:rPr lang="fr-FR" noProof="0" smtClean="0"/>
              <a:t>18</a:t>
            </a:fld>
            <a:endParaRPr lang="fr-FR" noProof="0" dirty="0"/>
          </a:p>
        </p:txBody>
      </p:sp>
      <p:pic>
        <p:nvPicPr>
          <p:cNvPr id="1026" name="Picture 2">
            <a:extLst>
              <a:ext uri="{FF2B5EF4-FFF2-40B4-BE49-F238E27FC236}">
                <a16:creationId xmlns:a16="http://schemas.microsoft.com/office/drawing/2014/main" id="{94B43348-5B53-1720-D93C-AA3069883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465" y="395352"/>
            <a:ext cx="3581400" cy="590035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C4A54EF-5612-DEFB-EE7F-C6F25D492C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571" t="4236" r="14337" b="4236"/>
          <a:stretch/>
        </p:blipFill>
        <p:spPr bwMode="auto">
          <a:xfrm>
            <a:off x="6905359" y="395352"/>
            <a:ext cx="4589955" cy="596099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891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701820-2603-C3F2-DB67-E7797A25FC1E}"/>
              </a:ext>
            </a:extLst>
          </p:cNvPr>
          <p:cNvSpPr>
            <a:spLocks noGrp="1"/>
          </p:cNvSpPr>
          <p:nvPr>
            <p:ph type="title"/>
          </p:nvPr>
        </p:nvSpPr>
        <p:spPr>
          <a:xfrm>
            <a:off x="1768928" y="2242457"/>
            <a:ext cx="3731849" cy="2373086"/>
          </a:xfrm>
        </p:spPr>
        <p:txBody>
          <a:bodyPr anchor="ctr">
            <a:normAutofit/>
          </a:bodyPr>
          <a:lstStyle/>
          <a:p>
            <a:r>
              <a:rPr lang="fr-BE" dirty="0"/>
              <a:t>Une nouvelle « obsession »</a:t>
            </a:r>
          </a:p>
        </p:txBody>
      </p:sp>
      <p:sp>
        <p:nvSpPr>
          <p:cNvPr id="4" name="Espace réservé de la date 3">
            <a:extLst>
              <a:ext uri="{FF2B5EF4-FFF2-40B4-BE49-F238E27FC236}">
                <a16:creationId xmlns:a16="http://schemas.microsoft.com/office/drawing/2014/main" id="{1A0C89CE-4DE8-5B26-085C-361AC0FB868E}"/>
              </a:ext>
            </a:extLst>
          </p:cNvPr>
          <p:cNvSpPr>
            <a:spLocks noGrp="1"/>
          </p:cNvSpPr>
          <p:nvPr>
            <p:ph type="dt" sz="half" idx="10"/>
          </p:nvPr>
        </p:nvSpPr>
        <p:spPr>
          <a:xfrm>
            <a:off x="838200" y="6356350"/>
            <a:ext cx="2743200" cy="365125"/>
          </a:xfrm>
        </p:spPr>
        <p:txBody>
          <a:bodyPr anchor="ctr">
            <a:normAutofit/>
          </a:bodyPr>
          <a:lstStyle/>
          <a:p>
            <a:pPr rtl="0">
              <a:spcAft>
                <a:spcPts val="600"/>
              </a:spcAft>
            </a:pPr>
            <a:r>
              <a:rPr lang="fr-FR" noProof="0" dirty="0"/>
              <a:t>26/10/22</a:t>
            </a:r>
          </a:p>
        </p:txBody>
      </p:sp>
      <p:sp>
        <p:nvSpPr>
          <p:cNvPr id="5" name="Espace réservé du pied de page 4">
            <a:extLst>
              <a:ext uri="{FF2B5EF4-FFF2-40B4-BE49-F238E27FC236}">
                <a16:creationId xmlns:a16="http://schemas.microsoft.com/office/drawing/2014/main" id="{3C9544E7-C32D-92F2-2541-25863886DEE7}"/>
              </a:ext>
            </a:extLst>
          </p:cNvPr>
          <p:cNvSpPr>
            <a:spLocks noGrp="1"/>
          </p:cNvSpPr>
          <p:nvPr>
            <p:ph type="ftr" sz="quarter" idx="11"/>
          </p:nvPr>
        </p:nvSpPr>
        <p:spPr>
          <a:xfrm>
            <a:off x="4038600" y="6356350"/>
            <a:ext cx="4114800" cy="365125"/>
          </a:xfrm>
        </p:spPr>
        <p:txBody>
          <a:bodyPr anchor="ctr">
            <a:normAutofit/>
          </a:bodyPr>
          <a:lstStyle/>
          <a:p>
            <a:pPr rtl="0"/>
            <a:r>
              <a:rPr lang="fr-FR" dirty="0"/>
              <a:t>N. Delbrassine – Formation DI PhiloCité</a:t>
            </a:r>
          </a:p>
        </p:txBody>
      </p:sp>
      <p:sp>
        <p:nvSpPr>
          <p:cNvPr id="6" name="Espace réservé du numéro de diapositive 5">
            <a:extLst>
              <a:ext uri="{FF2B5EF4-FFF2-40B4-BE49-F238E27FC236}">
                <a16:creationId xmlns:a16="http://schemas.microsoft.com/office/drawing/2014/main" id="{888E6750-86B7-DC2F-091A-706D7EF6CC50}"/>
              </a:ext>
            </a:extLst>
          </p:cNvPr>
          <p:cNvSpPr>
            <a:spLocks noGrp="1"/>
          </p:cNvSpPr>
          <p:nvPr>
            <p:ph type="sldNum" sz="quarter" idx="12"/>
          </p:nvPr>
        </p:nvSpPr>
        <p:spPr>
          <a:xfrm>
            <a:off x="8610600" y="6356350"/>
            <a:ext cx="2743200" cy="365125"/>
          </a:xfrm>
        </p:spPr>
        <p:txBody>
          <a:bodyPr anchor="ctr">
            <a:normAutofit/>
          </a:bodyPr>
          <a:lstStyle/>
          <a:p>
            <a:pPr rtl="0">
              <a:spcAft>
                <a:spcPts val="600"/>
              </a:spcAft>
            </a:pPr>
            <a:fld id="{B9713C8C-8E70-45D5-AE59-23E60168254E}" type="slidenum">
              <a:rPr lang="fr-FR" noProof="0" smtClean="0"/>
              <a:pPr rtl="0">
                <a:spcAft>
                  <a:spcPts val="600"/>
                </a:spcAft>
              </a:pPr>
              <a:t>19</a:t>
            </a:fld>
            <a:endParaRPr lang="fr-FR" noProof="0" dirty="0"/>
          </a:p>
        </p:txBody>
      </p:sp>
      <p:sp>
        <p:nvSpPr>
          <p:cNvPr id="3" name="Espace réservé du contenu 2">
            <a:extLst>
              <a:ext uri="{FF2B5EF4-FFF2-40B4-BE49-F238E27FC236}">
                <a16:creationId xmlns:a16="http://schemas.microsoft.com/office/drawing/2014/main" id="{84E7BB33-A8EC-A21C-7DE4-807D97F301B2}"/>
              </a:ext>
            </a:extLst>
          </p:cNvPr>
          <p:cNvSpPr>
            <a:spLocks noGrp="1"/>
          </p:cNvSpPr>
          <p:nvPr>
            <p:ph sz="quarter" idx="13"/>
          </p:nvPr>
        </p:nvSpPr>
        <p:spPr>
          <a:xfrm>
            <a:off x="6735763" y="712788"/>
            <a:ext cx="4970462" cy="5432425"/>
          </a:xfrm>
        </p:spPr>
        <p:txBody>
          <a:bodyPr anchor="ctr">
            <a:normAutofit/>
          </a:bodyPr>
          <a:lstStyle/>
          <a:p>
            <a:r>
              <a:rPr lang="fr-BE" sz="2000" dirty="0"/>
              <a:t>Être soi-même</a:t>
            </a:r>
          </a:p>
          <a:p>
            <a:r>
              <a:rPr lang="fr-BE" sz="2000" dirty="0"/>
              <a:t>Se retrouver </a:t>
            </a:r>
          </a:p>
          <a:p>
            <a:r>
              <a:rPr lang="fr-BE" sz="2000" dirty="0"/>
              <a:t>S’écouter</a:t>
            </a:r>
          </a:p>
          <a:p>
            <a:r>
              <a:rPr lang="fr-BE" sz="2000" dirty="0"/>
              <a:t>Être vrai, authentique</a:t>
            </a:r>
          </a:p>
          <a:p>
            <a:r>
              <a:rPr lang="fr-BE" sz="2000" dirty="0"/>
              <a:t>Trouver sa place</a:t>
            </a:r>
          </a:p>
          <a:p>
            <a:r>
              <a:rPr lang="fr-BE" sz="2000" dirty="0"/>
              <a:t>Accepter sa différence et celle des autres</a:t>
            </a:r>
          </a:p>
          <a:p>
            <a:r>
              <a:rPr lang="fr-BE" sz="2000" dirty="0"/>
              <a:t>Ne pas s’oublier</a:t>
            </a:r>
          </a:p>
          <a:p>
            <a:r>
              <a:rPr lang="fr-BE" sz="2000" dirty="0"/>
              <a:t>Bien se connaître</a:t>
            </a:r>
          </a:p>
          <a:p>
            <a:r>
              <a:rPr lang="fr-BE" sz="2000" dirty="0"/>
              <a:t>Trouver et mettre en valeur sa singularité</a:t>
            </a:r>
          </a:p>
          <a:p>
            <a:r>
              <a:rPr lang="fr-BE" sz="2000" dirty="0"/>
              <a:t>Etc. </a:t>
            </a:r>
          </a:p>
          <a:p>
            <a:endParaRPr lang="fr-BE" dirty="0"/>
          </a:p>
        </p:txBody>
      </p:sp>
    </p:spTree>
    <p:extLst>
      <p:ext uri="{BB962C8B-B14F-4D97-AF65-F5344CB8AC3E}">
        <p14:creationId xmlns:p14="http://schemas.microsoft.com/office/powerpoint/2010/main" val="2680366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F67F229A-48C3-4BE7-96EC-3C05DC7FB720}"/>
              </a:ext>
            </a:extLst>
          </p:cNvPr>
          <p:cNvSpPr>
            <a:spLocks noGrp="1"/>
          </p:cNvSpPr>
          <p:nvPr>
            <p:ph type="title"/>
          </p:nvPr>
        </p:nvSpPr>
        <p:spPr/>
        <p:txBody>
          <a:bodyPr rtlCol="0">
            <a:normAutofit/>
          </a:bodyPr>
          <a:lstStyle/>
          <a:p>
            <a:pPr rtl="0"/>
            <a:r>
              <a:rPr lang="fr-FR" sz="5400" b="1" dirty="0"/>
              <a:t>Introduction</a:t>
            </a:r>
          </a:p>
        </p:txBody>
      </p:sp>
      <p:sp>
        <p:nvSpPr>
          <p:cNvPr id="12" name="Espace réservé de la date 11">
            <a:extLst>
              <a:ext uri="{FF2B5EF4-FFF2-40B4-BE49-F238E27FC236}">
                <a16:creationId xmlns:a16="http://schemas.microsoft.com/office/drawing/2014/main" id="{9C693BAD-6B4E-48AD-88BF-D933B374A1F1}"/>
              </a:ext>
            </a:extLst>
          </p:cNvPr>
          <p:cNvSpPr>
            <a:spLocks noGrp="1"/>
          </p:cNvSpPr>
          <p:nvPr>
            <p:ph type="dt" sz="half" idx="10"/>
          </p:nvPr>
        </p:nvSpPr>
        <p:spPr/>
        <p:txBody>
          <a:bodyPr rtlCol="0"/>
          <a:lstStyle/>
          <a:p>
            <a:pPr rtl="0"/>
            <a:r>
              <a:rPr lang="fr-FR" dirty="0"/>
              <a:t>26/10/2022	</a:t>
            </a:r>
          </a:p>
        </p:txBody>
      </p:sp>
      <p:sp>
        <p:nvSpPr>
          <p:cNvPr id="13" name="Espace réservé du pied de page 12">
            <a:extLst>
              <a:ext uri="{FF2B5EF4-FFF2-40B4-BE49-F238E27FC236}">
                <a16:creationId xmlns:a16="http://schemas.microsoft.com/office/drawing/2014/main" id="{1B9E4CF7-70FB-40DF-BE47-6E5AE3154753}"/>
              </a:ext>
            </a:extLst>
          </p:cNvPr>
          <p:cNvSpPr>
            <a:spLocks noGrp="1"/>
          </p:cNvSpPr>
          <p:nvPr>
            <p:ph type="ftr" sz="quarter" idx="11"/>
          </p:nvPr>
        </p:nvSpPr>
        <p:spPr/>
        <p:txBody>
          <a:bodyPr rtlCol="0"/>
          <a:lstStyle/>
          <a:p>
            <a:pPr rtl="0"/>
            <a:r>
              <a:rPr lang="fr-FR" dirty="0"/>
              <a:t>N. Delbrassine – Formation DI PhiloCité</a:t>
            </a:r>
          </a:p>
        </p:txBody>
      </p:sp>
      <p:sp>
        <p:nvSpPr>
          <p:cNvPr id="14" name="Espace réservé du numéro de diapositive 13">
            <a:extLst>
              <a:ext uri="{FF2B5EF4-FFF2-40B4-BE49-F238E27FC236}">
                <a16:creationId xmlns:a16="http://schemas.microsoft.com/office/drawing/2014/main" id="{C1EA167B-7079-4284-997F-7309C510B763}"/>
              </a:ext>
            </a:extLst>
          </p:cNvPr>
          <p:cNvSpPr>
            <a:spLocks noGrp="1"/>
          </p:cNvSpPr>
          <p:nvPr>
            <p:ph type="sldNum" sz="quarter" idx="12"/>
          </p:nvPr>
        </p:nvSpPr>
        <p:spPr/>
        <p:txBody>
          <a:bodyPr rtlCol="0"/>
          <a:lstStyle/>
          <a:p>
            <a:pPr rtl="0"/>
            <a:fld id="{B9713C8C-8E70-45D5-AE59-23E60168254E}" type="slidenum">
              <a:rPr lang="fr-FR" smtClean="0"/>
              <a:t>2</a:t>
            </a:fld>
            <a:endParaRPr lang="fr-FR" dirty="0"/>
          </a:p>
        </p:txBody>
      </p:sp>
      <p:sp>
        <p:nvSpPr>
          <p:cNvPr id="11" name="Espace réservé du contenu 10">
            <a:extLst>
              <a:ext uri="{FF2B5EF4-FFF2-40B4-BE49-F238E27FC236}">
                <a16:creationId xmlns:a16="http://schemas.microsoft.com/office/drawing/2014/main" id="{7041F48D-F184-4F9F-B5AC-F127F0898F39}"/>
              </a:ext>
            </a:extLst>
          </p:cNvPr>
          <p:cNvSpPr>
            <a:spLocks noGrp="1"/>
          </p:cNvSpPr>
          <p:nvPr>
            <p:ph type="body" sz="quarter" idx="13"/>
          </p:nvPr>
        </p:nvSpPr>
        <p:spPr/>
        <p:txBody>
          <a:bodyPr rtlCol="0"/>
          <a:lstStyle/>
          <a:p>
            <a:pPr rtl="0"/>
            <a:r>
              <a:rPr lang="fr-FR" sz="1800" dirty="0"/>
              <a:t> </a:t>
            </a:r>
          </a:p>
        </p:txBody>
      </p:sp>
    </p:spTree>
    <p:extLst>
      <p:ext uri="{BB962C8B-B14F-4D97-AF65-F5344CB8AC3E}">
        <p14:creationId xmlns:p14="http://schemas.microsoft.com/office/powerpoint/2010/main" val="2849151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itle 1">
            <a:extLst>
              <a:ext uri="{FF2B5EF4-FFF2-40B4-BE49-F238E27FC236}">
                <a16:creationId xmlns:a16="http://schemas.microsoft.com/office/drawing/2014/main" id="{E3DAB1A6-A945-6C3F-6BEF-5CAADD4BF5B8}"/>
              </a:ext>
            </a:extLst>
          </p:cNvPr>
          <p:cNvSpPr>
            <a:spLocks noGrp="1"/>
          </p:cNvSpPr>
          <p:nvPr>
            <p:ph type="title"/>
          </p:nvPr>
        </p:nvSpPr>
        <p:spPr/>
        <p:txBody>
          <a:bodyPr>
            <a:normAutofit/>
          </a:bodyPr>
          <a:lstStyle/>
          <a:p>
            <a:pPr algn="just"/>
            <a:r>
              <a:rPr lang="en-US" sz="2800" b="1" i="0" dirty="0">
                <a:latin typeface="+mn-lt"/>
              </a:rPr>
              <a:t>Michel FABRE, </a:t>
            </a:r>
            <a:r>
              <a:rPr lang="en-US" sz="2800" b="1" dirty="0">
                <a:latin typeface="+mn-lt"/>
              </a:rPr>
              <a:t>Éduquer pour un monde problématique. La carte et la boussole</a:t>
            </a:r>
            <a:r>
              <a:rPr lang="en-US" sz="2800" b="1" i="0" dirty="0">
                <a:latin typeface="+mn-lt"/>
              </a:rPr>
              <a:t>, Paris, Presses universitaires de France, 2011</a:t>
            </a:r>
          </a:p>
        </p:txBody>
      </p:sp>
      <p:pic>
        <p:nvPicPr>
          <p:cNvPr id="3074" name="Picture 2" descr="Une image contenant texte&#10;&#10;Description générée automatiquement">
            <a:extLst>
              <a:ext uri="{FF2B5EF4-FFF2-40B4-BE49-F238E27FC236}">
                <a16:creationId xmlns:a16="http://schemas.microsoft.com/office/drawing/2014/main" id="{D76AFB49-C84D-75B9-9750-4D72570B1A37}"/>
              </a:ext>
            </a:extLst>
          </p:cNvPr>
          <p:cNvPicPr>
            <a:picLocks noGrp="1" noChangeAspect="1" noChangeArrowheads="1"/>
          </p:cNvPicPr>
          <p:nvPr>
            <p:ph sz="half"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p:blipFill>
        <p:spPr bwMode="auto">
          <a:xfrm>
            <a:off x="838200" y="1690688"/>
            <a:ext cx="3101127" cy="4481398"/>
          </a:xfrm>
          <a:prstGeom prst="rect">
            <a:avLst/>
          </a:prstGeom>
          <a:solidFill>
            <a:srgbClr val="FFFFFF"/>
          </a:solidFill>
          <a:ln>
            <a:solidFill>
              <a:schemeClr val="accent1"/>
            </a:solidFill>
          </a:ln>
        </p:spPr>
      </p:pic>
      <p:sp>
        <p:nvSpPr>
          <p:cNvPr id="2" name="Espace réservé du contenu 1">
            <a:extLst>
              <a:ext uri="{FF2B5EF4-FFF2-40B4-BE49-F238E27FC236}">
                <a16:creationId xmlns:a16="http://schemas.microsoft.com/office/drawing/2014/main" id="{08B42097-DA1E-6292-7BC4-9E135C6A6C95}"/>
              </a:ext>
            </a:extLst>
          </p:cNvPr>
          <p:cNvSpPr>
            <a:spLocks noGrp="1"/>
          </p:cNvSpPr>
          <p:nvPr>
            <p:ph sz="half" idx="2"/>
          </p:nvPr>
        </p:nvSpPr>
        <p:spPr>
          <a:xfrm>
            <a:off x="4038600" y="1690688"/>
            <a:ext cx="7513320" cy="4481512"/>
          </a:xfrm>
        </p:spPr>
        <p:txBody>
          <a:bodyPr/>
          <a:lstStyle/>
          <a:p>
            <a:r>
              <a:rPr lang="fr-BE" dirty="0"/>
              <a:t>// post-modernité chez Lyotard</a:t>
            </a:r>
          </a:p>
          <a:p>
            <a:r>
              <a:rPr lang="fr-BE" dirty="0"/>
              <a:t>Déclin du refoulement problématique</a:t>
            </a:r>
          </a:p>
          <a:p>
            <a:r>
              <a:rPr lang="fr-BE" dirty="0"/>
              <a:t>Absence de certitudes</a:t>
            </a:r>
          </a:p>
          <a:p>
            <a:r>
              <a:rPr lang="fr-BE" dirty="0"/>
              <a:t>Omniprésence du problématique</a:t>
            </a:r>
          </a:p>
          <a:p>
            <a:r>
              <a:rPr lang="fr-BE" dirty="0"/>
              <a:t>Déclin du paradigme d’imitation, de modèle, de transmission</a:t>
            </a:r>
          </a:p>
          <a:p>
            <a:endParaRPr lang="fr-BE" dirty="0"/>
          </a:p>
        </p:txBody>
      </p:sp>
      <p:sp>
        <p:nvSpPr>
          <p:cNvPr id="3" name="Espace réservé de la date 2">
            <a:extLst>
              <a:ext uri="{FF2B5EF4-FFF2-40B4-BE49-F238E27FC236}">
                <a16:creationId xmlns:a16="http://schemas.microsoft.com/office/drawing/2014/main" id="{24167461-197D-A3E3-9796-81034D15FA92}"/>
              </a:ext>
            </a:extLst>
          </p:cNvPr>
          <p:cNvSpPr>
            <a:spLocks noGrp="1"/>
          </p:cNvSpPr>
          <p:nvPr>
            <p:ph type="dt" sz="half" idx="10"/>
          </p:nvPr>
        </p:nvSpPr>
        <p:spPr/>
        <p:txBody>
          <a:bodyPr anchor="ctr">
            <a:normAutofit/>
          </a:bodyPr>
          <a:lstStyle/>
          <a:p>
            <a:pPr rtl="0">
              <a:spcAft>
                <a:spcPts val="600"/>
              </a:spcAft>
            </a:pPr>
            <a:r>
              <a:rPr lang="fr-FR" noProof="0" dirty="0"/>
              <a:t>26/10/22</a:t>
            </a:r>
          </a:p>
        </p:txBody>
      </p:sp>
      <p:sp>
        <p:nvSpPr>
          <p:cNvPr id="4" name="Espace réservé du pied de page 3">
            <a:extLst>
              <a:ext uri="{FF2B5EF4-FFF2-40B4-BE49-F238E27FC236}">
                <a16:creationId xmlns:a16="http://schemas.microsoft.com/office/drawing/2014/main" id="{520C9C5E-CEA5-FBC8-C060-D819F211844A}"/>
              </a:ext>
            </a:extLst>
          </p:cNvPr>
          <p:cNvSpPr>
            <a:spLocks noGrp="1"/>
          </p:cNvSpPr>
          <p:nvPr>
            <p:ph type="ftr" sz="quarter" idx="11"/>
          </p:nvPr>
        </p:nvSpPr>
        <p:spPr/>
        <p:txBody>
          <a:bodyPr anchor="ctr">
            <a:normAutofit/>
          </a:bodyPr>
          <a:lstStyle/>
          <a:p>
            <a:r>
              <a:rPr lang="fr-FR" dirty="0"/>
              <a:t>N. Delbrassine – Formation DI PhiloCité</a:t>
            </a:r>
          </a:p>
        </p:txBody>
      </p:sp>
      <p:sp>
        <p:nvSpPr>
          <p:cNvPr id="5" name="Espace réservé du numéro de diapositive 4">
            <a:extLst>
              <a:ext uri="{FF2B5EF4-FFF2-40B4-BE49-F238E27FC236}">
                <a16:creationId xmlns:a16="http://schemas.microsoft.com/office/drawing/2014/main" id="{37BAC143-EE75-B144-6649-66E7E136E6BE}"/>
              </a:ext>
            </a:extLst>
          </p:cNvPr>
          <p:cNvSpPr>
            <a:spLocks noGrp="1"/>
          </p:cNvSpPr>
          <p:nvPr>
            <p:ph type="sldNum" sz="quarter" idx="12"/>
          </p:nvPr>
        </p:nvSpPr>
        <p:spPr/>
        <p:txBody>
          <a:bodyPr anchor="ctr">
            <a:normAutofit/>
          </a:bodyPr>
          <a:lstStyle/>
          <a:p>
            <a:pPr rtl="0">
              <a:spcAft>
                <a:spcPts val="600"/>
              </a:spcAft>
            </a:pPr>
            <a:fld id="{B9713C8C-8E70-45D5-AE59-23E60168254E}" type="slidenum">
              <a:rPr lang="fr-FR" noProof="0" smtClean="0"/>
              <a:pPr rtl="0">
                <a:spcAft>
                  <a:spcPts val="600"/>
                </a:spcAft>
              </a:pPr>
              <a:t>20</a:t>
            </a:fld>
            <a:endParaRPr lang="fr-FR" noProof="0" dirty="0"/>
          </a:p>
        </p:txBody>
      </p:sp>
    </p:spTree>
    <p:extLst>
      <p:ext uri="{BB962C8B-B14F-4D97-AF65-F5344CB8AC3E}">
        <p14:creationId xmlns:p14="http://schemas.microsoft.com/office/powerpoint/2010/main" val="395806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AE4E059B-5A98-AAE5-4E5B-D1A1812E4C4D}"/>
              </a:ext>
            </a:extLst>
          </p:cNvPr>
          <p:cNvSpPr>
            <a:spLocks noGrp="1"/>
          </p:cNvSpPr>
          <p:nvPr>
            <p:ph type="title"/>
          </p:nvPr>
        </p:nvSpPr>
        <p:spPr/>
        <p:txBody>
          <a:bodyPr/>
          <a:lstStyle/>
          <a:p>
            <a:pPr algn="ctr"/>
            <a:r>
              <a:rPr lang="fr-BE" dirty="0"/>
              <a:t>Dans la culture pop…</a:t>
            </a:r>
          </a:p>
        </p:txBody>
      </p:sp>
      <p:sp>
        <p:nvSpPr>
          <p:cNvPr id="3" name="Espace réservé de la date 2">
            <a:extLst>
              <a:ext uri="{FF2B5EF4-FFF2-40B4-BE49-F238E27FC236}">
                <a16:creationId xmlns:a16="http://schemas.microsoft.com/office/drawing/2014/main" id="{D81F04EC-D629-3C8A-E62E-A6679CE8BD82}"/>
              </a:ext>
            </a:extLst>
          </p:cNvPr>
          <p:cNvSpPr>
            <a:spLocks noGrp="1"/>
          </p:cNvSpPr>
          <p:nvPr>
            <p:ph type="dt" sz="half" idx="10"/>
          </p:nvPr>
        </p:nvSpPr>
        <p:spPr/>
        <p:txBody>
          <a:bodyPr/>
          <a:lstStyle/>
          <a:p>
            <a:pPr rtl="0"/>
            <a:r>
              <a:rPr lang="fr-FR" noProof="0" dirty="0"/>
              <a:t>26/10/22</a:t>
            </a:r>
          </a:p>
        </p:txBody>
      </p:sp>
      <p:sp>
        <p:nvSpPr>
          <p:cNvPr id="4" name="Espace réservé du pied de page 3">
            <a:extLst>
              <a:ext uri="{FF2B5EF4-FFF2-40B4-BE49-F238E27FC236}">
                <a16:creationId xmlns:a16="http://schemas.microsoft.com/office/drawing/2014/main" id="{2C4366D6-6479-5E59-95B3-404BF64477FF}"/>
              </a:ext>
            </a:extLst>
          </p:cNvPr>
          <p:cNvSpPr>
            <a:spLocks noGrp="1"/>
          </p:cNvSpPr>
          <p:nvPr>
            <p:ph type="ftr" sz="quarter" idx="11"/>
          </p:nvPr>
        </p:nvSpPr>
        <p:spPr/>
        <p:txBody>
          <a:bodyPr/>
          <a:lstStyle/>
          <a:p>
            <a:pPr rtl="0"/>
            <a:r>
              <a:rPr lang="fr-FR" dirty="0"/>
              <a:t>N. Delbrassine – Formation DI PhiloCité</a:t>
            </a:r>
          </a:p>
        </p:txBody>
      </p:sp>
      <p:sp>
        <p:nvSpPr>
          <p:cNvPr id="5" name="Espace réservé du numéro de diapositive 4">
            <a:extLst>
              <a:ext uri="{FF2B5EF4-FFF2-40B4-BE49-F238E27FC236}">
                <a16:creationId xmlns:a16="http://schemas.microsoft.com/office/drawing/2014/main" id="{7143E11E-70A6-910A-3D94-C4BE45756FFD}"/>
              </a:ext>
            </a:extLst>
          </p:cNvPr>
          <p:cNvSpPr>
            <a:spLocks noGrp="1"/>
          </p:cNvSpPr>
          <p:nvPr>
            <p:ph type="sldNum" sz="quarter" idx="12"/>
          </p:nvPr>
        </p:nvSpPr>
        <p:spPr/>
        <p:txBody>
          <a:bodyPr/>
          <a:lstStyle/>
          <a:p>
            <a:pPr rtl="0"/>
            <a:fld id="{B9713C8C-8E70-45D5-AE59-23E60168254E}" type="slidenum">
              <a:rPr lang="fr-FR" noProof="0" smtClean="0"/>
              <a:t>21</a:t>
            </a:fld>
            <a:endParaRPr lang="fr-FR" noProof="0" dirty="0"/>
          </a:p>
        </p:txBody>
      </p:sp>
      <p:pic>
        <p:nvPicPr>
          <p:cNvPr id="2050" name="Picture 2" descr="Coup de jeune/vieux : Mickey3d + Big Flo &amp; Oli respirent encore">
            <a:extLst>
              <a:ext uri="{FF2B5EF4-FFF2-40B4-BE49-F238E27FC236}">
                <a16:creationId xmlns:a16="http://schemas.microsoft.com/office/drawing/2014/main" id="{17AE501E-FB32-83D9-5308-6A71721C9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9980" y="1791328"/>
            <a:ext cx="3893820" cy="422221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3388180-B945-4FBA-8941-5838CF3AE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12412"/>
            <a:ext cx="4114800" cy="410113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237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itle 1">
            <a:extLst>
              <a:ext uri="{FF2B5EF4-FFF2-40B4-BE49-F238E27FC236}">
                <a16:creationId xmlns:a16="http://schemas.microsoft.com/office/drawing/2014/main" id="{E3DAB1A6-A945-6C3F-6BEF-5CAADD4BF5B8}"/>
              </a:ext>
            </a:extLst>
          </p:cNvPr>
          <p:cNvSpPr>
            <a:spLocks noGrp="1"/>
          </p:cNvSpPr>
          <p:nvPr>
            <p:ph type="title"/>
          </p:nvPr>
        </p:nvSpPr>
        <p:spPr/>
        <p:txBody>
          <a:bodyPr>
            <a:normAutofit/>
          </a:bodyPr>
          <a:lstStyle/>
          <a:p>
            <a:pPr algn="just"/>
            <a:r>
              <a:rPr lang="en-US" sz="2800" b="1" i="0" dirty="0">
                <a:latin typeface="+mn-lt"/>
              </a:rPr>
              <a:t>Michel FABRE, </a:t>
            </a:r>
            <a:r>
              <a:rPr lang="en-US" sz="2800" b="1" dirty="0">
                <a:latin typeface="+mn-lt"/>
              </a:rPr>
              <a:t>Éduquer pour un monde problématique. La carte et la boussole</a:t>
            </a:r>
            <a:r>
              <a:rPr lang="en-US" sz="2800" b="1" i="0" dirty="0">
                <a:latin typeface="+mn-lt"/>
              </a:rPr>
              <a:t>, Paris, Presses universitaires de France, 2011</a:t>
            </a:r>
          </a:p>
        </p:txBody>
      </p:sp>
      <p:pic>
        <p:nvPicPr>
          <p:cNvPr id="3074" name="Picture 2" descr="Une image contenant texte&#10;&#10;Description générée automatiquement">
            <a:extLst>
              <a:ext uri="{FF2B5EF4-FFF2-40B4-BE49-F238E27FC236}">
                <a16:creationId xmlns:a16="http://schemas.microsoft.com/office/drawing/2014/main" id="{D76AFB49-C84D-75B9-9750-4D72570B1A37}"/>
              </a:ext>
            </a:extLst>
          </p:cNvPr>
          <p:cNvPicPr>
            <a:picLocks noGrp="1" noChangeAspect="1" noChangeArrowheads="1"/>
          </p:cNvPicPr>
          <p:nvPr>
            <p:ph sz="half"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p:blipFill>
        <p:spPr bwMode="auto">
          <a:xfrm>
            <a:off x="838200" y="1690688"/>
            <a:ext cx="3101127" cy="4481398"/>
          </a:xfrm>
          <a:prstGeom prst="rect">
            <a:avLst/>
          </a:prstGeom>
          <a:solidFill>
            <a:srgbClr val="FFFFFF"/>
          </a:solidFill>
          <a:ln>
            <a:solidFill>
              <a:schemeClr val="accent1"/>
            </a:solidFill>
          </a:ln>
        </p:spPr>
      </p:pic>
      <p:sp>
        <p:nvSpPr>
          <p:cNvPr id="2" name="Espace réservé du contenu 1">
            <a:extLst>
              <a:ext uri="{FF2B5EF4-FFF2-40B4-BE49-F238E27FC236}">
                <a16:creationId xmlns:a16="http://schemas.microsoft.com/office/drawing/2014/main" id="{08B42097-DA1E-6292-7BC4-9E135C6A6C95}"/>
              </a:ext>
            </a:extLst>
          </p:cNvPr>
          <p:cNvSpPr>
            <a:spLocks noGrp="1"/>
          </p:cNvSpPr>
          <p:nvPr>
            <p:ph sz="half" idx="2"/>
          </p:nvPr>
        </p:nvSpPr>
        <p:spPr>
          <a:xfrm>
            <a:off x="4038600" y="1690688"/>
            <a:ext cx="7513320" cy="4481512"/>
          </a:xfrm>
        </p:spPr>
        <p:txBody>
          <a:bodyPr/>
          <a:lstStyle/>
          <a:p>
            <a:r>
              <a:rPr lang="fr-BE" dirty="0"/>
              <a:t>// post-modernité chez Lyotard</a:t>
            </a:r>
          </a:p>
          <a:p>
            <a:r>
              <a:rPr lang="fr-BE" dirty="0"/>
              <a:t>Déclin du refoulement problématique</a:t>
            </a:r>
          </a:p>
          <a:p>
            <a:r>
              <a:rPr lang="fr-BE" dirty="0"/>
              <a:t>Absence de certitudes</a:t>
            </a:r>
          </a:p>
          <a:p>
            <a:r>
              <a:rPr lang="fr-BE" dirty="0"/>
              <a:t>Omniprésence du problématique</a:t>
            </a:r>
          </a:p>
          <a:p>
            <a:r>
              <a:rPr lang="fr-BE" dirty="0"/>
              <a:t>Déclin du paradigme d’imitation, de modèle, de transmission</a:t>
            </a:r>
          </a:p>
          <a:p>
            <a:endParaRPr lang="fr-BE" dirty="0"/>
          </a:p>
        </p:txBody>
      </p:sp>
      <p:sp>
        <p:nvSpPr>
          <p:cNvPr id="3" name="Espace réservé de la date 2">
            <a:extLst>
              <a:ext uri="{FF2B5EF4-FFF2-40B4-BE49-F238E27FC236}">
                <a16:creationId xmlns:a16="http://schemas.microsoft.com/office/drawing/2014/main" id="{24167461-197D-A3E3-9796-81034D15FA92}"/>
              </a:ext>
            </a:extLst>
          </p:cNvPr>
          <p:cNvSpPr>
            <a:spLocks noGrp="1"/>
          </p:cNvSpPr>
          <p:nvPr>
            <p:ph type="dt" sz="half" idx="10"/>
          </p:nvPr>
        </p:nvSpPr>
        <p:spPr/>
        <p:txBody>
          <a:bodyPr anchor="ctr">
            <a:normAutofit/>
          </a:bodyPr>
          <a:lstStyle/>
          <a:p>
            <a:pPr rtl="0">
              <a:spcAft>
                <a:spcPts val="600"/>
              </a:spcAft>
            </a:pPr>
            <a:r>
              <a:rPr lang="fr-FR" noProof="0" dirty="0"/>
              <a:t>26/10/22</a:t>
            </a:r>
          </a:p>
        </p:txBody>
      </p:sp>
      <p:sp>
        <p:nvSpPr>
          <p:cNvPr id="4" name="Espace réservé du pied de page 3">
            <a:extLst>
              <a:ext uri="{FF2B5EF4-FFF2-40B4-BE49-F238E27FC236}">
                <a16:creationId xmlns:a16="http://schemas.microsoft.com/office/drawing/2014/main" id="{520C9C5E-CEA5-FBC8-C060-D819F211844A}"/>
              </a:ext>
            </a:extLst>
          </p:cNvPr>
          <p:cNvSpPr>
            <a:spLocks noGrp="1"/>
          </p:cNvSpPr>
          <p:nvPr>
            <p:ph type="ftr" sz="quarter" idx="11"/>
          </p:nvPr>
        </p:nvSpPr>
        <p:spPr/>
        <p:txBody>
          <a:bodyPr anchor="ctr">
            <a:normAutofit/>
          </a:bodyPr>
          <a:lstStyle/>
          <a:p>
            <a:r>
              <a:rPr lang="fr-FR" dirty="0"/>
              <a:t>N. Delbrassine – Formation DI PhiloCité</a:t>
            </a:r>
          </a:p>
        </p:txBody>
      </p:sp>
      <p:sp>
        <p:nvSpPr>
          <p:cNvPr id="5" name="Espace réservé du numéro de diapositive 4">
            <a:extLst>
              <a:ext uri="{FF2B5EF4-FFF2-40B4-BE49-F238E27FC236}">
                <a16:creationId xmlns:a16="http://schemas.microsoft.com/office/drawing/2014/main" id="{37BAC143-EE75-B144-6649-66E7E136E6BE}"/>
              </a:ext>
            </a:extLst>
          </p:cNvPr>
          <p:cNvSpPr>
            <a:spLocks noGrp="1"/>
          </p:cNvSpPr>
          <p:nvPr>
            <p:ph type="sldNum" sz="quarter" idx="12"/>
          </p:nvPr>
        </p:nvSpPr>
        <p:spPr/>
        <p:txBody>
          <a:bodyPr anchor="ctr">
            <a:normAutofit/>
          </a:bodyPr>
          <a:lstStyle/>
          <a:p>
            <a:pPr rtl="0">
              <a:spcAft>
                <a:spcPts val="600"/>
              </a:spcAft>
            </a:pPr>
            <a:fld id="{B9713C8C-8E70-45D5-AE59-23E60168254E}" type="slidenum">
              <a:rPr lang="fr-FR" noProof="0" smtClean="0"/>
              <a:pPr rtl="0">
                <a:spcAft>
                  <a:spcPts val="600"/>
                </a:spcAft>
              </a:pPr>
              <a:t>22</a:t>
            </a:fld>
            <a:endParaRPr lang="fr-FR" noProof="0" dirty="0"/>
          </a:p>
        </p:txBody>
      </p:sp>
    </p:spTree>
    <p:extLst>
      <p:ext uri="{BB962C8B-B14F-4D97-AF65-F5344CB8AC3E}">
        <p14:creationId xmlns:p14="http://schemas.microsoft.com/office/powerpoint/2010/main" val="1041751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90E9BF40-EB65-F6F9-17C9-A53F258B6EEC}"/>
              </a:ext>
            </a:extLst>
          </p:cNvPr>
          <p:cNvSpPr>
            <a:spLocks noGrp="1"/>
          </p:cNvSpPr>
          <p:nvPr>
            <p:ph type="dt" sz="half" idx="10"/>
          </p:nvPr>
        </p:nvSpPr>
        <p:spPr/>
        <p:txBody>
          <a:bodyPr/>
          <a:lstStyle/>
          <a:p>
            <a:pPr rtl="0"/>
            <a:r>
              <a:rPr lang="fr-FR" dirty="0"/>
              <a:t>26</a:t>
            </a:r>
            <a:r>
              <a:rPr lang="fr-FR" noProof="0" dirty="0"/>
              <a:t>/10/2022</a:t>
            </a:r>
          </a:p>
        </p:txBody>
      </p:sp>
      <p:sp>
        <p:nvSpPr>
          <p:cNvPr id="6" name="Espace réservé du pied de page 5">
            <a:extLst>
              <a:ext uri="{FF2B5EF4-FFF2-40B4-BE49-F238E27FC236}">
                <a16:creationId xmlns:a16="http://schemas.microsoft.com/office/drawing/2014/main" id="{07B7E36A-E9C7-3047-B9E3-38C6D81F9C3E}"/>
              </a:ext>
            </a:extLst>
          </p:cNvPr>
          <p:cNvSpPr>
            <a:spLocks noGrp="1"/>
          </p:cNvSpPr>
          <p:nvPr>
            <p:ph type="ftr" sz="quarter" idx="11"/>
          </p:nvPr>
        </p:nvSpPr>
        <p:spPr/>
        <p:txBody>
          <a:bodyPr/>
          <a:lstStyle/>
          <a:p>
            <a:r>
              <a:rPr lang="fr-FR" dirty="0"/>
              <a:t>N. Delbrassine – Formation DI PhiloCité</a:t>
            </a:r>
          </a:p>
        </p:txBody>
      </p:sp>
      <p:sp>
        <p:nvSpPr>
          <p:cNvPr id="7" name="Espace réservé du numéro de diapositive 6">
            <a:extLst>
              <a:ext uri="{FF2B5EF4-FFF2-40B4-BE49-F238E27FC236}">
                <a16:creationId xmlns:a16="http://schemas.microsoft.com/office/drawing/2014/main" id="{3FB533CE-1B8C-98EB-C8CA-32F1060993E7}"/>
              </a:ext>
            </a:extLst>
          </p:cNvPr>
          <p:cNvSpPr>
            <a:spLocks noGrp="1"/>
          </p:cNvSpPr>
          <p:nvPr>
            <p:ph type="sldNum" sz="quarter" idx="12"/>
          </p:nvPr>
        </p:nvSpPr>
        <p:spPr/>
        <p:txBody>
          <a:bodyPr/>
          <a:lstStyle/>
          <a:p>
            <a:pPr rtl="0"/>
            <a:fld id="{B9713C8C-8E70-45D5-AE59-23E60168254E}" type="slidenum">
              <a:rPr lang="fr-FR" noProof="0" smtClean="0"/>
              <a:t>23</a:t>
            </a:fld>
            <a:endParaRPr lang="fr-FR" noProof="0" dirty="0"/>
          </a:p>
        </p:txBody>
      </p:sp>
      <p:pic>
        <p:nvPicPr>
          <p:cNvPr id="5122" name="Picture 2" descr="Chroniques d'une société liquide, de Umberto Eco, Myriem Bouzaher |  Éditions Grasset">
            <a:extLst>
              <a:ext uri="{FF2B5EF4-FFF2-40B4-BE49-F238E27FC236}">
                <a16:creationId xmlns:a16="http://schemas.microsoft.com/office/drawing/2014/main" id="{6A20F4EF-8BE8-96B1-2FCE-2E96BC22C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79" y="648100"/>
            <a:ext cx="2635762" cy="424394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2978599E-0B1F-3161-F4DC-FA46E98DF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137" y="604838"/>
            <a:ext cx="2891873" cy="428720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130" name="Picture 10" descr="La vie en miettes, Zygmunt Bauman | Fayard">
            <a:extLst>
              <a:ext uri="{FF2B5EF4-FFF2-40B4-BE49-F238E27FC236}">
                <a16:creationId xmlns:a16="http://schemas.microsoft.com/office/drawing/2014/main" id="{0E379E84-14AF-C119-9CC2-1326C69EEB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8320" y="672983"/>
            <a:ext cx="2743201" cy="429370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132" name="Picture 12" descr="La vie en miettes, Zygmunt Bauman | Fayard">
            <a:extLst>
              <a:ext uri="{FF2B5EF4-FFF2-40B4-BE49-F238E27FC236}">
                <a16:creationId xmlns:a16="http://schemas.microsoft.com/office/drawing/2014/main" id="{9785E4DE-E50C-0717-9596-D87FF0A04B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2775" y="604838"/>
            <a:ext cx="2651714" cy="428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034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itle 1">
            <a:extLst>
              <a:ext uri="{FF2B5EF4-FFF2-40B4-BE49-F238E27FC236}">
                <a16:creationId xmlns:a16="http://schemas.microsoft.com/office/drawing/2014/main" id="{E3DAB1A6-A945-6C3F-6BEF-5CAADD4BF5B8}"/>
              </a:ext>
            </a:extLst>
          </p:cNvPr>
          <p:cNvSpPr>
            <a:spLocks noGrp="1"/>
          </p:cNvSpPr>
          <p:nvPr>
            <p:ph type="title"/>
          </p:nvPr>
        </p:nvSpPr>
        <p:spPr/>
        <p:txBody>
          <a:bodyPr>
            <a:normAutofit/>
          </a:bodyPr>
          <a:lstStyle/>
          <a:p>
            <a:pPr algn="just"/>
            <a:r>
              <a:rPr lang="en-US" sz="2800" b="1" i="0" dirty="0">
                <a:latin typeface="+mn-lt"/>
              </a:rPr>
              <a:t>Michel FABRE, </a:t>
            </a:r>
            <a:r>
              <a:rPr lang="en-US" sz="2800" b="1" dirty="0" err="1">
                <a:latin typeface="+mn-lt"/>
              </a:rPr>
              <a:t>Éduquer</a:t>
            </a:r>
            <a:r>
              <a:rPr lang="en-US" sz="2800" b="1" dirty="0">
                <a:latin typeface="+mn-lt"/>
              </a:rPr>
              <a:t> pour un monde </a:t>
            </a:r>
            <a:r>
              <a:rPr lang="en-US" sz="2800" b="1" dirty="0" err="1">
                <a:latin typeface="+mn-lt"/>
              </a:rPr>
              <a:t>problématique</a:t>
            </a:r>
            <a:r>
              <a:rPr lang="en-US" sz="2800" b="1" dirty="0">
                <a:latin typeface="+mn-lt"/>
              </a:rPr>
              <a:t>. La carte et la </a:t>
            </a:r>
            <a:r>
              <a:rPr lang="en-US" sz="2800" b="1" dirty="0" err="1">
                <a:latin typeface="+mn-lt"/>
              </a:rPr>
              <a:t>boussole</a:t>
            </a:r>
            <a:r>
              <a:rPr lang="en-US" sz="2800" b="1" i="0" dirty="0">
                <a:latin typeface="+mn-lt"/>
              </a:rPr>
              <a:t>, Paris, Presses </a:t>
            </a:r>
            <a:r>
              <a:rPr lang="en-US" sz="2800" b="1" i="0" dirty="0" err="1">
                <a:latin typeface="+mn-lt"/>
              </a:rPr>
              <a:t>universitaires</a:t>
            </a:r>
            <a:r>
              <a:rPr lang="en-US" sz="2800" b="1" i="0" dirty="0">
                <a:latin typeface="+mn-lt"/>
              </a:rPr>
              <a:t> de France, 2011</a:t>
            </a:r>
          </a:p>
        </p:txBody>
      </p:sp>
      <p:pic>
        <p:nvPicPr>
          <p:cNvPr id="3074" name="Picture 2" descr="Une image contenant texte&#10;&#10;Description générée automatiquement">
            <a:extLst>
              <a:ext uri="{FF2B5EF4-FFF2-40B4-BE49-F238E27FC236}">
                <a16:creationId xmlns:a16="http://schemas.microsoft.com/office/drawing/2014/main" id="{D76AFB49-C84D-75B9-9750-4D72570B1A37}"/>
              </a:ext>
            </a:extLst>
          </p:cNvPr>
          <p:cNvPicPr>
            <a:picLocks noGrp="1" noChangeAspect="1" noChangeArrowheads="1"/>
          </p:cNvPicPr>
          <p:nvPr>
            <p:ph sz="half"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p:blipFill>
        <p:spPr bwMode="auto">
          <a:xfrm>
            <a:off x="838626" y="1690802"/>
            <a:ext cx="3101127" cy="4481398"/>
          </a:xfrm>
          <a:prstGeom prst="rect">
            <a:avLst/>
          </a:prstGeom>
          <a:solidFill>
            <a:srgbClr val="FFFFFF"/>
          </a:solidFill>
          <a:ln>
            <a:solidFill>
              <a:schemeClr val="accent1"/>
            </a:solidFill>
          </a:ln>
        </p:spPr>
      </p:pic>
      <p:sp>
        <p:nvSpPr>
          <p:cNvPr id="2" name="Espace réservé du contenu 1">
            <a:extLst>
              <a:ext uri="{FF2B5EF4-FFF2-40B4-BE49-F238E27FC236}">
                <a16:creationId xmlns:a16="http://schemas.microsoft.com/office/drawing/2014/main" id="{08B42097-DA1E-6292-7BC4-9E135C6A6C95}"/>
              </a:ext>
            </a:extLst>
          </p:cNvPr>
          <p:cNvSpPr>
            <a:spLocks noGrp="1"/>
          </p:cNvSpPr>
          <p:nvPr>
            <p:ph sz="half" idx="2"/>
          </p:nvPr>
        </p:nvSpPr>
        <p:spPr>
          <a:xfrm>
            <a:off x="4137873" y="1690688"/>
            <a:ext cx="7414047" cy="4481512"/>
          </a:xfrm>
        </p:spPr>
        <p:txBody>
          <a:bodyPr>
            <a:normAutofit lnSpcReduction="10000"/>
          </a:bodyPr>
          <a:lstStyle/>
          <a:p>
            <a:pPr algn="just"/>
            <a:r>
              <a:rPr lang="fr-BE" dirty="0"/>
              <a:t>// post-modernité chez Lyotard</a:t>
            </a:r>
          </a:p>
          <a:p>
            <a:pPr algn="just"/>
            <a:r>
              <a:rPr lang="fr-BE" dirty="0"/>
              <a:t>Déclin du refoulement problématique</a:t>
            </a:r>
          </a:p>
          <a:p>
            <a:pPr algn="just"/>
            <a:r>
              <a:rPr lang="fr-BE" dirty="0"/>
              <a:t>Absence de certitudes</a:t>
            </a:r>
          </a:p>
          <a:p>
            <a:pPr algn="just"/>
            <a:r>
              <a:rPr lang="fr-BE" dirty="0"/>
              <a:t>Omniprésence du problématique</a:t>
            </a:r>
          </a:p>
          <a:p>
            <a:pPr algn="just"/>
            <a:r>
              <a:rPr lang="fr-BE" dirty="0"/>
              <a:t>Déclin du paradigme d’imitation,         de modèle, de transmission</a:t>
            </a:r>
          </a:p>
          <a:p>
            <a:pPr algn="just"/>
            <a:r>
              <a:rPr lang="fr-BE" dirty="0">
                <a:sym typeface="Wingdings" panose="05000000000000000000" pitchFamily="2" charset="2"/>
              </a:rPr>
              <a:t> </a:t>
            </a:r>
            <a:r>
              <a:rPr lang="fr-BE" b="1" dirty="0">
                <a:sym typeface="Wingdings" panose="05000000000000000000" pitchFamily="2" charset="2"/>
              </a:rPr>
              <a:t>Il faut créer de nouveaux repères et apprendre à se rapporter autrement au passé ! </a:t>
            </a:r>
            <a:endParaRPr lang="fr-BE" b="1" dirty="0"/>
          </a:p>
          <a:p>
            <a:pPr algn="just"/>
            <a:endParaRPr lang="fr-BE" dirty="0"/>
          </a:p>
        </p:txBody>
      </p:sp>
      <p:sp>
        <p:nvSpPr>
          <p:cNvPr id="3" name="Espace réservé de la date 2">
            <a:extLst>
              <a:ext uri="{FF2B5EF4-FFF2-40B4-BE49-F238E27FC236}">
                <a16:creationId xmlns:a16="http://schemas.microsoft.com/office/drawing/2014/main" id="{24167461-197D-A3E3-9796-81034D15FA92}"/>
              </a:ext>
            </a:extLst>
          </p:cNvPr>
          <p:cNvSpPr>
            <a:spLocks noGrp="1"/>
          </p:cNvSpPr>
          <p:nvPr>
            <p:ph type="dt" sz="half" idx="10"/>
          </p:nvPr>
        </p:nvSpPr>
        <p:spPr/>
        <p:txBody>
          <a:bodyPr anchor="ctr">
            <a:normAutofit/>
          </a:bodyPr>
          <a:lstStyle/>
          <a:p>
            <a:pPr rtl="0">
              <a:spcAft>
                <a:spcPts val="600"/>
              </a:spcAft>
            </a:pPr>
            <a:r>
              <a:rPr lang="fr-FR" noProof="0" dirty="0"/>
              <a:t>26/10/22</a:t>
            </a:r>
          </a:p>
        </p:txBody>
      </p:sp>
      <p:sp>
        <p:nvSpPr>
          <p:cNvPr id="4" name="Espace réservé du pied de page 3">
            <a:extLst>
              <a:ext uri="{FF2B5EF4-FFF2-40B4-BE49-F238E27FC236}">
                <a16:creationId xmlns:a16="http://schemas.microsoft.com/office/drawing/2014/main" id="{520C9C5E-CEA5-FBC8-C060-D819F211844A}"/>
              </a:ext>
            </a:extLst>
          </p:cNvPr>
          <p:cNvSpPr>
            <a:spLocks noGrp="1"/>
          </p:cNvSpPr>
          <p:nvPr>
            <p:ph type="ftr" sz="quarter" idx="11"/>
          </p:nvPr>
        </p:nvSpPr>
        <p:spPr/>
        <p:txBody>
          <a:bodyPr anchor="ctr">
            <a:normAutofit/>
          </a:bodyPr>
          <a:lstStyle/>
          <a:p>
            <a:r>
              <a:rPr lang="fr-FR" dirty="0"/>
              <a:t>N. Delbrassine – Formation DI PhiloCité</a:t>
            </a:r>
          </a:p>
        </p:txBody>
      </p:sp>
      <p:sp>
        <p:nvSpPr>
          <p:cNvPr id="5" name="Espace réservé du numéro de diapositive 4">
            <a:extLst>
              <a:ext uri="{FF2B5EF4-FFF2-40B4-BE49-F238E27FC236}">
                <a16:creationId xmlns:a16="http://schemas.microsoft.com/office/drawing/2014/main" id="{37BAC143-EE75-B144-6649-66E7E136E6BE}"/>
              </a:ext>
            </a:extLst>
          </p:cNvPr>
          <p:cNvSpPr>
            <a:spLocks noGrp="1"/>
          </p:cNvSpPr>
          <p:nvPr>
            <p:ph type="sldNum" sz="quarter" idx="12"/>
          </p:nvPr>
        </p:nvSpPr>
        <p:spPr/>
        <p:txBody>
          <a:bodyPr anchor="ctr">
            <a:normAutofit/>
          </a:bodyPr>
          <a:lstStyle/>
          <a:p>
            <a:pPr rtl="0">
              <a:spcAft>
                <a:spcPts val="600"/>
              </a:spcAft>
            </a:pPr>
            <a:fld id="{B9713C8C-8E70-45D5-AE59-23E60168254E}" type="slidenum">
              <a:rPr lang="fr-FR" noProof="0" smtClean="0"/>
              <a:pPr rtl="0">
                <a:spcAft>
                  <a:spcPts val="600"/>
                </a:spcAft>
              </a:pPr>
              <a:t>24</a:t>
            </a:fld>
            <a:endParaRPr lang="fr-FR" noProof="0"/>
          </a:p>
        </p:txBody>
      </p:sp>
    </p:spTree>
    <p:extLst>
      <p:ext uri="{BB962C8B-B14F-4D97-AF65-F5344CB8AC3E}">
        <p14:creationId xmlns:p14="http://schemas.microsoft.com/office/powerpoint/2010/main" val="54817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additive="base">
                                        <p:cTn id="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1C3C9A48-F70C-7A0E-5471-13BC0C98BD3E}"/>
              </a:ext>
            </a:extLst>
          </p:cNvPr>
          <p:cNvSpPr>
            <a:spLocks noGrp="1"/>
          </p:cNvSpPr>
          <p:nvPr>
            <p:ph type="title"/>
          </p:nvPr>
        </p:nvSpPr>
        <p:spPr>
          <a:xfrm>
            <a:off x="350520" y="365125"/>
            <a:ext cx="11628120" cy="1325563"/>
          </a:xfrm>
        </p:spPr>
        <p:txBody>
          <a:bodyPr/>
          <a:lstStyle/>
          <a:p>
            <a:pPr algn="ctr"/>
            <a:r>
              <a:rPr lang="fr-BE" dirty="0"/>
              <a:t>Quels repères pour un monde sans repères?</a:t>
            </a:r>
          </a:p>
        </p:txBody>
      </p:sp>
      <p:sp>
        <p:nvSpPr>
          <p:cNvPr id="5" name="Espace réservé de la date 4">
            <a:extLst>
              <a:ext uri="{FF2B5EF4-FFF2-40B4-BE49-F238E27FC236}">
                <a16:creationId xmlns:a16="http://schemas.microsoft.com/office/drawing/2014/main" id="{A1BA8523-609B-431F-345E-05EEDB6AF999}"/>
              </a:ext>
            </a:extLst>
          </p:cNvPr>
          <p:cNvSpPr>
            <a:spLocks noGrp="1"/>
          </p:cNvSpPr>
          <p:nvPr>
            <p:ph type="dt" sz="half" idx="10"/>
          </p:nvPr>
        </p:nvSpPr>
        <p:spPr/>
        <p:txBody>
          <a:bodyPr/>
          <a:lstStyle/>
          <a:p>
            <a:pPr rtl="0"/>
            <a:r>
              <a:rPr lang="fr-FR" noProof="0" dirty="0"/>
              <a:t>26/10/22</a:t>
            </a:r>
          </a:p>
        </p:txBody>
      </p:sp>
      <p:sp>
        <p:nvSpPr>
          <p:cNvPr id="6" name="Espace réservé du pied de page 5">
            <a:extLst>
              <a:ext uri="{FF2B5EF4-FFF2-40B4-BE49-F238E27FC236}">
                <a16:creationId xmlns:a16="http://schemas.microsoft.com/office/drawing/2014/main" id="{20A13289-4544-FA11-4625-A631BB218294}"/>
              </a:ext>
            </a:extLst>
          </p:cNvPr>
          <p:cNvSpPr>
            <a:spLocks noGrp="1"/>
          </p:cNvSpPr>
          <p:nvPr>
            <p:ph type="ftr" sz="quarter" idx="11"/>
          </p:nvPr>
        </p:nvSpPr>
        <p:spPr/>
        <p:txBody>
          <a:bodyPr/>
          <a:lstStyle/>
          <a:p>
            <a:pPr rtl="0"/>
            <a:r>
              <a:rPr lang="fr-FR" dirty="0"/>
              <a:t>N. Delbrassine – Formation DI PhiloCité</a:t>
            </a:r>
          </a:p>
        </p:txBody>
      </p:sp>
      <p:sp>
        <p:nvSpPr>
          <p:cNvPr id="7" name="Espace réservé du numéro de diapositive 6">
            <a:extLst>
              <a:ext uri="{FF2B5EF4-FFF2-40B4-BE49-F238E27FC236}">
                <a16:creationId xmlns:a16="http://schemas.microsoft.com/office/drawing/2014/main" id="{924CA068-9774-39F5-D332-7F5BA2BFB371}"/>
              </a:ext>
            </a:extLst>
          </p:cNvPr>
          <p:cNvSpPr>
            <a:spLocks noGrp="1"/>
          </p:cNvSpPr>
          <p:nvPr>
            <p:ph type="sldNum" sz="quarter" idx="12"/>
          </p:nvPr>
        </p:nvSpPr>
        <p:spPr/>
        <p:txBody>
          <a:bodyPr/>
          <a:lstStyle/>
          <a:p>
            <a:pPr rtl="0"/>
            <a:fld id="{B9713C8C-8E70-45D5-AE59-23E60168254E}" type="slidenum">
              <a:rPr lang="fr-FR" noProof="0" smtClean="0"/>
              <a:t>25</a:t>
            </a:fld>
            <a:endParaRPr lang="fr-FR" noProof="0"/>
          </a:p>
        </p:txBody>
      </p:sp>
      <p:pic>
        <p:nvPicPr>
          <p:cNvPr id="3074" name="Picture 2" descr="Repères pour un monde sans repères | Philippe Meirieu | Onderwijs &amp; Scholen  | 9782220051697 | Standaard Boekhandel">
            <a:extLst>
              <a:ext uri="{FF2B5EF4-FFF2-40B4-BE49-F238E27FC236}">
                <a16:creationId xmlns:a16="http://schemas.microsoft.com/office/drawing/2014/main" id="{AE70E069-4333-8BB4-9BDE-0C16C0D66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1376" y="1219200"/>
            <a:ext cx="3369623" cy="518922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738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00E8FCD9-D629-C43F-44AE-9B0BE50390B3}"/>
              </a:ext>
            </a:extLst>
          </p:cNvPr>
          <p:cNvSpPr>
            <a:spLocks noGrp="1"/>
          </p:cNvSpPr>
          <p:nvPr>
            <p:ph type="title"/>
          </p:nvPr>
        </p:nvSpPr>
        <p:spPr/>
        <p:txBody>
          <a:bodyPr/>
          <a:lstStyle/>
          <a:p>
            <a:r>
              <a:rPr lang="fr-BE" dirty="0"/>
              <a:t>Des repères temporels pour éduquer</a:t>
            </a:r>
          </a:p>
        </p:txBody>
      </p:sp>
      <p:pic>
        <p:nvPicPr>
          <p:cNvPr id="4106" name="Picture 10">
            <a:extLst>
              <a:ext uri="{FF2B5EF4-FFF2-40B4-BE49-F238E27FC236}">
                <a16:creationId xmlns:a16="http://schemas.microsoft.com/office/drawing/2014/main" id="{66AD903E-924D-74F1-9DC2-EB23F3EFE15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812494" y="2011363"/>
            <a:ext cx="2988537" cy="416083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EC60A8C8-F5FC-BB65-D54A-97BF3CF1FFE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807994" y="2011363"/>
            <a:ext cx="4160837" cy="4160837"/>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e la date 3">
            <a:extLst>
              <a:ext uri="{FF2B5EF4-FFF2-40B4-BE49-F238E27FC236}">
                <a16:creationId xmlns:a16="http://schemas.microsoft.com/office/drawing/2014/main" id="{BAE4D664-208F-70B0-38A2-0F1145C5726F}"/>
              </a:ext>
            </a:extLst>
          </p:cNvPr>
          <p:cNvSpPr>
            <a:spLocks noGrp="1"/>
          </p:cNvSpPr>
          <p:nvPr>
            <p:ph type="dt" sz="half" idx="10"/>
          </p:nvPr>
        </p:nvSpPr>
        <p:spPr/>
        <p:txBody>
          <a:bodyPr/>
          <a:lstStyle/>
          <a:p>
            <a:pPr rtl="0"/>
            <a:r>
              <a:rPr lang="fr-FR" noProof="0" dirty="0"/>
              <a:t>26/10/22</a:t>
            </a:r>
          </a:p>
        </p:txBody>
      </p:sp>
      <p:sp>
        <p:nvSpPr>
          <p:cNvPr id="5" name="Espace réservé du pied de page 4">
            <a:extLst>
              <a:ext uri="{FF2B5EF4-FFF2-40B4-BE49-F238E27FC236}">
                <a16:creationId xmlns:a16="http://schemas.microsoft.com/office/drawing/2014/main" id="{DDC7EC55-4A23-66A0-C8ED-B9CEC6C421B6}"/>
              </a:ext>
            </a:extLst>
          </p:cNvPr>
          <p:cNvSpPr>
            <a:spLocks noGrp="1"/>
          </p:cNvSpPr>
          <p:nvPr>
            <p:ph type="ftr" sz="quarter" idx="11"/>
          </p:nvPr>
        </p:nvSpPr>
        <p:spPr/>
        <p:txBody>
          <a:bodyPr/>
          <a:lstStyle/>
          <a:p>
            <a:pPr rtl="0"/>
            <a:r>
              <a:rPr lang="fr-FR" dirty="0"/>
              <a:t>N. Delbrassine – Formation DI PhiloCité</a:t>
            </a:r>
          </a:p>
        </p:txBody>
      </p:sp>
      <p:sp>
        <p:nvSpPr>
          <p:cNvPr id="6" name="Espace réservé du numéro de diapositive 5">
            <a:extLst>
              <a:ext uri="{FF2B5EF4-FFF2-40B4-BE49-F238E27FC236}">
                <a16:creationId xmlns:a16="http://schemas.microsoft.com/office/drawing/2014/main" id="{9CE22B7C-1EB3-CE0B-A27A-28DD8D1BB7EA}"/>
              </a:ext>
            </a:extLst>
          </p:cNvPr>
          <p:cNvSpPr>
            <a:spLocks noGrp="1"/>
          </p:cNvSpPr>
          <p:nvPr>
            <p:ph type="sldNum" sz="quarter" idx="12"/>
          </p:nvPr>
        </p:nvSpPr>
        <p:spPr/>
        <p:txBody>
          <a:bodyPr/>
          <a:lstStyle/>
          <a:p>
            <a:pPr rtl="0"/>
            <a:fld id="{B9713C8C-8E70-45D5-AE59-23E60168254E}" type="slidenum">
              <a:rPr lang="fr-FR" noProof="0" smtClean="0"/>
              <a:t>26</a:t>
            </a:fld>
            <a:endParaRPr lang="fr-FR" noProof="0"/>
          </a:p>
        </p:txBody>
      </p:sp>
    </p:spTree>
    <p:extLst>
      <p:ext uri="{BB962C8B-B14F-4D97-AF65-F5344CB8AC3E}">
        <p14:creationId xmlns:p14="http://schemas.microsoft.com/office/powerpoint/2010/main" val="979045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1EB301-9297-4888-A93E-4243916DFE17}"/>
              </a:ext>
            </a:extLst>
          </p:cNvPr>
          <p:cNvSpPr>
            <a:spLocks noGrp="1"/>
          </p:cNvSpPr>
          <p:nvPr>
            <p:ph type="title"/>
          </p:nvPr>
        </p:nvSpPr>
        <p:spPr>
          <a:xfrm>
            <a:off x="838200" y="365126"/>
            <a:ext cx="10515600" cy="558606"/>
          </a:xfrm>
        </p:spPr>
        <p:txBody>
          <a:bodyPr>
            <a:normAutofit fontScale="90000"/>
          </a:bodyPr>
          <a:lstStyle/>
          <a:p>
            <a:pPr algn="ctr"/>
            <a:r>
              <a:rPr lang="fr-BE" dirty="0"/>
              <a:t>Des stades à repérer</a:t>
            </a:r>
          </a:p>
        </p:txBody>
      </p:sp>
      <p:sp>
        <p:nvSpPr>
          <p:cNvPr id="3" name="Espace réservé du contenu 2">
            <a:extLst>
              <a:ext uri="{FF2B5EF4-FFF2-40B4-BE49-F238E27FC236}">
                <a16:creationId xmlns:a16="http://schemas.microsoft.com/office/drawing/2014/main" id="{F2E4FD43-5862-68AE-B76D-2DF12B58652B}"/>
              </a:ext>
            </a:extLst>
          </p:cNvPr>
          <p:cNvSpPr>
            <a:spLocks noGrp="1"/>
          </p:cNvSpPr>
          <p:nvPr>
            <p:ph sz="half" idx="1"/>
          </p:nvPr>
        </p:nvSpPr>
        <p:spPr>
          <a:xfrm>
            <a:off x="351453" y="923732"/>
            <a:ext cx="5089227" cy="5248468"/>
          </a:xfrm>
        </p:spPr>
        <p:txBody>
          <a:bodyPr>
            <a:normAutofit fontScale="92500" lnSpcReduction="20000"/>
          </a:bodyPr>
          <a:lstStyle/>
          <a:p>
            <a:pPr marL="0" indent="0">
              <a:buNone/>
            </a:pPr>
            <a:r>
              <a:rPr lang="fr-FR" b="1" dirty="0"/>
              <a:t>Préface de l’Émile :</a:t>
            </a:r>
          </a:p>
          <a:p>
            <a:r>
              <a:rPr lang="fr-FR" dirty="0"/>
              <a:t>Livre premier, L’âge de nature : le nourrisson (infans).</a:t>
            </a:r>
          </a:p>
          <a:p>
            <a:r>
              <a:rPr lang="fr-FR" dirty="0"/>
              <a:t>Livre second, L’âge de nature : de 2 à 12 ans (puer).</a:t>
            </a:r>
          </a:p>
          <a:p>
            <a:r>
              <a:rPr lang="fr-FR" dirty="0"/>
              <a:t>Livre troisième, L’âge de force: de 12 à 15 ans.</a:t>
            </a:r>
          </a:p>
          <a:p>
            <a:r>
              <a:rPr lang="fr-FR" dirty="0"/>
              <a:t>Livre quatrième, L’âge de raison et des passions : de 15 à 20 ans.</a:t>
            </a:r>
          </a:p>
          <a:p>
            <a:r>
              <a:rPr lang="fr-FR" dirty="0"/>
              <a:t>Livre cinquième, L’âge de sagesse et du mariage : de 20 à 25 ans.</a:t>
            </a:r>
            <a:endParaRPr lang="fr-BE" dirty="0"/>
          </a:p>
        </p:txBody>
      </p:sp>
      <p:sp>
        <p:nvSpPr>
          <p:cNvPr id="4" name="Espace réservé du contenu 3">
            <a:extLst>
              <a:ext uri="{FF2B5EF4-FFF2-40B4-BE49-F238E27FC236}">
                <a16:creationId xmlns:a16="http://schemas.microsoft.com/office/drawing/2014/main" id="{726D60CC-4550-F1BC-1FAD-7113523484C4}"/>
              </a:ext>
            </a:extLst>
          </p:cNvPr>
          <p:cNvSpPr>
            <a:spLocks noGrp="1"/>
          </p:cNvSpPr>
          <p:nvPr>
            <p:ph sz="half" idx="2"/>
          </p:nvPr>
        </p:nvSpPr>
        <p:spPr>
          <a:xfrm>
            <a:off x="6419088" y="923732"/>
            <a:ext cx="4937760" cy="5248468"/>
          </a:xfrm>
        </p:spPr>
        <p:txBody>
          <a:bodyPr>
            <a:normAutofit fontScale="92500" lnSpcReduction="20000"/>
          </a:bodyPr>
          <a:lstStyle/>
          <a:p>
            <a:r>
              <a:rPr lang="fr-BE" b="1" dirty="0"/>
              <a:t>Stades de Piaget :</a:t>
            </a:r>
          </a:p>
          <a:p>
            <a:pPr marL="0" indent="0">
              <a:buNone/>
            </a:pPr>
            <a:endParaRPr lang="fr-BE" dirty="0"/>
          </a:p>
        </p:txBody>
      </p:sp>
      <p:sp>
        <p:nvSpPr>
          <p:cNvPr id="5" name="Espace réservé de la date 4">
            <a:extLst>
              <a:ext uri="{FF2B5EF4-FFF2-40B4-BE49-F238E27FC236}">
                <a16:creationId xmlns:a16="http://schemas.microsoft.com/office/drawing/2014/main" id="{81187681-4EC0-C2E3-99CA-958F03BCDD0A}"/>
              </a:ext>
            </a:extLst>
          </p:cNvPr>
          <p:cNvSpPr>
            <a:spLocks noGrp="1"/>
          </p:cNvSpPr>
          <p:nvPr>
            <p:ph type="dt" sz="half" idx="10"/>
          </p:nvPr>
        </p:nvSpPr>
        <p:spPr/>
        <p:txBody>
          <a:bodyPr/>
          <a:lstStyle/>
          <a:p>
            <a:pPr rtl="0"/>
            <a:r>
              <a:rPr lang="fr-FR" noProof="0" dirty="0"/>
              <a:t>26/10/22</a:t>
            </a:r>
          </a:p>
        </p:txBody>
      </p:sp>
      <p:sp>
        <p:nvSpPr>
          <p:cNvPr id="6" name="Espace réservé du pied de page 5">
            <a:extLst>
              <a:ext uri="{FF2B5EF4-FFF2-40B4-BE49-F238E27FC236}">
                <a16:creationId xmlns:a16="http://schemas.microsoft.com/office/drawing/2014/main" id="{AE83785B-8225-4B89-92B1-5FDD354C78B5}"/>
              </a:ext>
            </a:extLst>
          </p:cNvPr>
          <p:cNvSpPr>
            <a:spLocks noGrp="1"/>
          </p:cNvSpPr>
          <p:nvPr>
            <p:ph type="ftr" sz="quarter" idx="11"/>
          </p:nvPr>
        </p:nvSpPr>
        <p:spPr/>
        <p:txBody>
          <a:bodyPr/>
          <a:lstStyle/>
          <a:p>
            <a:r>
              <a:rPr lang="fr-FR" dirty="0"/>
              <a:t>N. Delbrassine – Formation DI PhiloCité</a:t>
            </a:r>
          </a:p>
        </p:txBody>
      </p:sp>
      <p:sp>
        <p:nvSpPr>
          <p:cNvPr id="7" name="Espace réservé du numéro de diapositive 6">
            <a:extLst>
              <a:ext uri="{FF2B5EF4-FFF2-40B4-BE49-F238E27FC236}">
                <a16:creationId xmlns:a16="http://schemas.microsoft.com/office/drawing/2014/main" id="{43864593-9CEB-AB4F-D4EB-15828A97B4F3}"/>
              </a:ext>
            </a:extLst>
          </p:cNvPr>
          <p:cNvSpPr>
            <a:spLocks noGrp="1"/>
          </p:cNvSpPr>
          <p:nvPr>
            <p:ph type="sldNum" sz="quarter" idx="12"/>
          </p:nvPr>
        </p:nvSpPr>
        <p:spPr/>
        <p:txBody>
          <a:bodyPr/>
          <a:lstStyle/>
          <a:p>
            <a:pPr rtl="0"/>
            <a:fld id="{B9713C8C-8E70-45D5-AE59-23E60168254E}" type="slidenum">
              <a:rPr lang="fr-FR" noProof="0" smtClean="0"/>
              <a:t>27</a:t>
            </a:fld>
            <a:endParaRPr lang="fr-FR" noProof="0"/>
          </a:p>
        </p:txBody>
      </p:sp>
      <p:pic>
        <p:nvPicPr>
          <p:cNvPr id="8" name="Image 7">
            <a:extLst>
              <a:ext uri="{FF2B5EF4-FFF2-40B4-BE49-F238E27FC236}">
                <a16:creationId xmlns:a16="http://schemas.microsoft.com/office/drawing/2014/main" id="{E44EFB86-673B-E4ED-EDCF-00D3A8EC7D36}"/>
              </a:ext>
            </a:extLst>
          </p:cNvPr>
          <p:cNvPicPr>
            <a:picLocks noChangeAspect="1"/>
          </p:cNvPicPr>
          <p:nvPr/>
        </p:nvPicPr>
        <p:blipFill>
          <a:blip r:embed="rId2"/>
          <a:stretch>
            <a:fillRect/>
          </a:stretch>
        </p:blipFill>
        <p:spPr>
          <a:xfrm>
            <a:off x="5409952" y="1310898"/>
            <a:ext cx="6430595" cy="5064399"/>
          </a:xfrm>
          <a:prstGeom prst="rect">
            <a:avLst/>
          </a:prstGeom>
        </p:spPr>
      </p:pic>
    </p:spTree>
    <p:extLst>
      <p:ext uri="{BB962C8B-B14F-4D97-AF65-F5344CB8AC3E}">
        <p14:creationId xmlns:p14="http://schemas.microsoft.com/office/powerpoint/2010/main" val="809908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25571A8F-0721-917E-FD56-F793C45DA6D0}"/>
              </a:ext>
            </a:extLst>
          </p:cNvPr>
          <p:cNvSpPr>
            <a:spLocks noGrp="1"/>
          </p:cNvSpPr>
          <p:nvPr>
            <p:ph type="title"/>
          </p:nvPr>
        </p:nvSpPr>
        <p:spPr>
          <a:xfrm>
            <a:off x="838200" y="136525"/>
            <a:ext cx="10515600" cy="823595"/>
          </a:xfrm>
        </p:spPr>
        <p:txBody>
          <a:bodyPr/>
          <a:lstStyle/>
          <a:p>
            <a:r>
              <a:rPr lang="fr-BE" dirty="0"/>
              <a:t>Différents modèles de programmation</a:t>
            </a:r>
          </a:p>
        </p:txBody>
      </p:sp>
      <p:pic>
        <p:nvPicPr>
          <p:cNvPr id="11" name="Espace réservé du contenu 10">
            <a:extLst>
              <a:ext uri="{FF2B5EF4-FFF2-40B4-BE49-F238E27FC236}">
                <a16:creationId xmlns:a16="http://schemas.microsoft.com/office/drawing/2014/main" id="{3FFB88D5-A79F-A583-7D09-EB3279C479A6}"/>
              </a:ext>
            </a:extLst>
          </p:cNvPr>
          <p:cNvPicPr>
            <a:picLocks noGrp="1" noChangeAspect="1"/>
          </p:cNvPicPr>
          <p:nvPr>
            <p:ph idx="1"/>
          </p:nvPr>
        </p:nvPicPr>
        <p:blipFill>
          <a:blip r:embed="rId2"/>
          <a:stretch>
            <a:fillRect/>
          </a:stretch>
        </p:blipFill>
        <p:spPr>
          <a:xfrm>
            <a:off x="838200" y="805265"/>
            <a:ext cx="10668527" cy="2560447"/>
          </a:xfrm>
        </p:spPr>
      </p:pic>
      <p:sp>
        <p:nvSpPr>
          <p:cNvPr id="5" name="Espace réservé de la date 4">
            <a:extLst>
              <a:ext uri="{FF2B5EF4-FFF2-40B4-BE49-F238E27FC236}">
                <a16:creationId xmlns:a16="http://schemas.microsoft.com/office/drawing/2014/main" id="{F0B3CE38-320E-FA2A-85F4-C84AFFF25939}"/>
              </a:ext>
            </a:extLst>
          </p:cNvPr>
          <p:cNvSpPr>
            <a:spLocks noGrp="1"/>
          </p:cNvSpPr>
          <p:nvPr>
            <p:ph type="dt" sz="half" idx="10"/>
          </p:nvPr>
        </p:nvSpPr>
        <p:spPr/>
        <p:txBody>
          <a:bodyPr/>
          <a:lstStyle/>
          <a:p>
            <a:pPr rtl="0"/>
            <a:r>
              <a:rPr lang="fr-FR" noProof="0" dirty="0"/>
              <a:t>26/10/22</a:t>
            </a:r>
          </a:p>
        </p:txBody>
      </p:sp>
      <p:sp>
        <p:nvSpPr>
          <p:cNvPr id="6" name="Espace réservé du pied de page 5">
            <a:extLst>
              <a:ext uri="{FF2B5EF4-FFF2-40B4-BE49-F238E27FC236}">
                <a16:creationId xmlns:a16="http://schemas.microsoft.com/office/drawing/2014/main" id="{D7FEE811-94FF-885E-E071-DFB581ECF81D}"/>
              </a:ext>
            </a:extLst>
          </p:cNvPr>
          <p:cNvSpPr>
            <a:spLocks noGrp="1"/>
          </p:cNvSpPr>
          <p:nvPr>
            <p:ph type="ftr" sz="quarter" idx="11"/>
          </p:nvPr>
        </p:nvSpPr>
        <p:spPr/>
        <p:txBody>
          <a:bodyPr/>
          <a:lstStyle/>
          <a:p>
            <a:r>
              <a:rPr lang="fr-FR" dirty="0"/>
              <a:t>N. Delbrassine – Formation DI PhiloCité</a:t>
            </a:r>
          </a:p>
        </p:txBody>
      </p:sp>
      <p:sp>
        <p:nvSpPr>
          <p:cNvPr id="7" name="Espace réservé du numéro de diapositive 6">
            <a:extLst>
              <a:ext uri="{FF2B5EF4-FFF2-40B4-BE49-F238E27FC236}">
                <a16:creationId xmlns:a16="http://schemas.microsoft.com/office/drawing/2014/main" id="{C8B3F04A-DF61-FDC7-A1C6-928EE4424933}"/>
              </a:ext>
            </a:extLst>
          </p:cNvPr>
          <p:cNvSpPr>
            <a:spLocks noGrp="1"/>
          </p:cNvSpPr>
          <p:nvPr>
            <p:ph type="sldNum" sz="quarter" idx="12"/>
          </p:nvPr>
        </p:nvSpPr>
        <p:spPr/>
        <p:txBody>
          <a:bodyPr/>
          <a:lstStyle/>
          <a:p>
            <a:pPr rtl="0"/>
            <a:fld id="{B9713C8C-8E70-45D5-AE59-23E60168254E}" type="slidenum">
              <a:rPr lang="fr-FR" noProof="0" smtClean="0"/>
              <a:t>28</a:t>
            </a:fld>
            <a:endParaRPr lang="fr-FR" noProof="0"/>
          </a:p>
        </p:txBody>
      </p:sp>
      <p:pic>
        <p:nvPicPr>
          <p:cNvPr id="13" name="Image 12">
            <a:extLst>
              <a:ext uri="{FF2B5EF4-FFF2-40B4-BE49-F238E27FC236}">
                <a16:creationId xmlns:a16="http://schemas.microsoft.com/office/drawing/2014/main" id="{37BAE3EA-266E-04E4-FE11-DD558E74B142}"/>
              </a:ext>
            </a:extLst>
          </p:cNvPr>
          <p:cNvPicPr>
            <a:picLocks noChangeAspect="1"/>
          </p:cNvPicPr>
          <p:nvPr/>
        </p:nvPicPr>
        <p:blipFill>
          <a:blip r:embed="rId3"/>
          <a:stretch>
            <a:fillRect/>
          </a:stretch>
        </p:blipFill>
        <p:spPr>
          <a:xfrm>
            <a:off x="838200" y="3246318"/>
            <a:ext cx="10668527" cy="2379697"/>
          </a:xfrm>
          <a:prstGeom prst="rect">
            <a:avLst/>
          </a:prstGeom>
        </p:spPr>
      </p:pic>
      <p:sp>
        <p:nvSpPr>
          <p:cNvPr id="14" name="ZoneTexte 13">
            <a:extLst>
              <a:ext uri="{FF2B5EF4-FFF2-40B4-BE49-F238E27FC236}">
                <a16:creationId xmlns:a16="http://schemas.microsoft.com/office/drawing/2014/main" id="{B6F2F0F6-2930-82A1-07D5-11FA13AA44EC}"/>
              </a:ext>
            </a:extLst>
          </p:cNvPr>
          <p:cNvSpPr txBox="1"/>
          <p:nvPr/>
        </p:nvSpPr>
        <p:spPr>
          <a:xfrm>
            <a:off x="761737" y="5673695"/>
            <a:ext cx="10668526" cy="646331"/>
          </a:xfrm>
          <a:prstGeom prst="rect">
            <a:avLst/>
          </a:prstGeom>
          <a:noFill/>
        </p:spPr>
        <p:txBody>
          <a:bodyPr wrap="square" rtlCol="0">
            <a:spAutoFit/>
          </a:bodyPr>
          <a:lstStyle/>
          <a:p>
            <a:pPr marL="342900" indent="-342900">
              <a:buFont typeface="Wingdings" panose="05000000000000000000" pitchFamily="2" charset="2"/>
              <a:buChar char="è"/>
            </a:pPr>
            <a:r>
              <a:rPr lang="fr-BE" sz="2400" dirty="0"/>
              <a:t>Ces modèles permettent-ils d’atteindre une véritable progressivité ?</a:t>
            </a:r>
          </a:p>
          <a:p>
            <a:r>
              <a:rPr lang="fr-BE" sz="1100" dirty="0"/>
              <a:t>Source : </a:t>
            </a:r>
            <a:r>
              <a:rPr lang="fr-BE" sz="1100" dirty="0" err="1"/>
              <a:t>preparerlecrpe</a:t>
            </a:r>
            <a:endParaRPr lang="fr-BE" sz="1100" dirty="0"/>
          </a:p>
        </p:txBody>
      </p:sp>
    </p:spTree>
    <p:extLst>
      <p:ext uri="{BB962C8B-B14F-4D97-AF65-F5344CB8AC3E}">
        <p14:creationId xmlns:p14="http://schemas.microsoft.com/office/powerpoint/2010/main" val="70819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F67F229A-48C3-4BE7-96EC-3C05DC7FB720}"/>
              </a:ext>
            </a:extLst>
          </p:cNvPr>
          <p:cNvSpPr>
            <a:spLocks noGrp="1"/>
          </p:cNvSpPr>
          <p:nvPr>
            <p:ph type="title"/>
          </p:nvPr>
        </p:nvSpPr>
        <p:spPr/>
        <p:txBody>
          <a:bodyPr rtlCol="0">
            <a:normAutofit fontScale="90000"/>
          </a:bodyPr>
          <a:lstStyle/>
          <a:p>
            <a:pPr rtl="0"/>
            <a:r>
              <a:rPr lang="fr-FR" sz="5400" b="1" dirty="0"/>
              <a:t>Proposition d’un nouveau modèle</a:t>
            </a:r>
          </a:p>
        </p:txBody>
      </p:sp>
      <p:sp>
        <p:nvSpPr>
          <p:cNvPr id="12" name="Espace réservé de la date 11">
            <a:extLst>
              <a:ext uri="{FF2B5EF4-FFF2-40B4-BE49-F238E27FC236}">
                <a16:creationId xmlns:a16="http://schemas.microsoft.com/office/drawing/2014/main" id="{9C693BAD-6B4E-48AD-88BF-D933B374A1F1}"/>
              </a:ext>
            </a:extLst>
          </p:cNvPr>
          <p:cNvSpPr>
            <a:spLocks noGrp="1"/>
          </p:cNvSpPr>
          <p:nvPr>
            <p:ph type="dt" sz="half" idx="10"/>
          </p:nvPr>
        </p:nvSpPr>
        <p:spPr/>
        <p:txBody>
          <a:bodyPr rtlCol="0"/>
          <a:lstStyle/>
          <a:p>
            <a:pPr rtl="0"/>
            <a:r>
              <a:rPr lang="fr-FR" dirty="0"/>
              <a:t>26/10/2022</a:t>
            </a:r>
          </a:p>
        </p:txBody>
      </p:sp>
      <p:sp>
        <p:nvSpPr>
          <p:cNvPr id="13" name="Espace réservé du pied de page 12">
            <a:extLst>
              <a:ext uri="{FF2B5EF4-FFF2-40B4-BE49-F238E27FC236}">
                <a16:creationId xmlns:a16="http://schemas.microsoft.com/office/drawing/2014/main" id="{1B9E4CF7-70FB-40DF-BE47-6E5AE3154753}"/>
              </a:ext>
            </a:extLst>
          </p:cNvPr>
          <p:cNvSpPr>
            <a:spLocks noGrp="1"/>
          </p:cNvSpPr>
          <p:nvPr>
            <p:ph type="ftr" sz="quarter" idx="11"/>
          </p:nvPr>
        </p:nvSpPr>
        <p:spPr/>
        <p:txBody>
          <a:bodyPr rtlCol="0"/>
          <a:lstStyle/>
          <a:p>
            <a:pPr rtl="0"/>
            <a:r>
              <a:rPr lang="fr-FR" dirty="0"/>
              <a:t>N. Delbrassine – Formation DI PhiloCité</a:t>
            </a:r>
          </a:p>
        </p:txBody>
      </p:sp>
      <p:sp>
        <p:nvSpPr>
          <p:cNvPr id="14" name="Espace réservé du numéro de diapositive 13">
            <a:extLst>
              <a:ext uri="{FF2B5EF4-FFF2-40B4-BE49-F238E27FC236}">
                <a16:creationId xmlns:a16="http://schemas.microsoft.com/office/drawing/2014/main" id="{C1EA167B-7079-4284-997F-7309C510B763}"/>
              </a:ext>
            </a:extLst>
          </p:cNvPr>
          <p:cNvSpPr>
            <a:spLocks noGrp="1"/>
          </p:cNvSpPr>
          <p:nvPr>
            <p:ph type="sldNum" sz="quarter" idx="12"/>
          </p:nvPr>
        </p:nvSpPr>
        <p:spPr/>
        <p:txBody>
          <a:bodyPr rtlCol="0"/>
          <a:lstStyle/>
          <a:p>
            <a:pPr rtl="0"/>
            <a:fld id="{B9713C8C-8E70-45D5-AE59-23E60168254E}" type="slidenum">
              <a:rPr lang="fr-FR" smtClean="0"/>
              <a:t>29</a:t>
            </a:fld>
            <a:endParaRPr lang="fr-FR"/>
          </a:p>
        </p:txBody>
      </p:sp>
      <p:sp>
        <p:nvSpPr>
          <p:cNvPr id="11" name="Espace réservé du contenu 10">
            <a:extLst>
              <a:ext uri="{FF2B5EF4-FFF2-40B4-BE49-F238E27FC236}">
                <a16:creationId xmlns:a16="http://schemas.microsoft.com/office/drawing/2014/main" id="{7041F48D-F184-4F9F-B5AC-F127F0898F39}"/>
              </a:ext>
            </a:extLst>
          </p:cNvPr>
          <p:cNvSpPr>
            <a:spLocks noGrp="1"/>
          </p:cNvSpPr>
          <p:nvPr>
            <p:ph type="body" sz="quarter" idx="13"/>
          </p:nvPr>
        </p:nvSpPr>
        <p:spPr/>
        <p:txBody>
          <a:bodyPr rtlCol="0"/>
          <a:lstStyle/>
          <a:p>
            <a:pPr rtl="0"/>
            <a:r>
              <a:rPr lang="fr-FR" sz="1800" dirty="0"/>
              <a:t> </a:t>
            </a:r>
          </a:p>
        </p:txBody>
      </p:sp>
    </p:spTree>
    <p:extLst>
      <p:ext uri="{BB962C8B-B14F-4D97-AF65-F5344CB8AC3E}">
        <p14:creationId xmlns:p14="http://schemas.microsoft.com/office/powerpoint/2010/main" val="2374047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37391F3A-5F5C-85B3-E758-D900A908071B}"/>
              </a:ext>
            </a:extLst>
          </p:cNvPr>
          <p:cNvSpPr>
            <a:spLocks noGrp="1"/>
          </p:cNvSpPr>
          <p:nvPr>
            <p:ph type="title"/>
          </p:nvPr>
        </p:nvSpPr>
        <p:spPr/>
        <p:txBody>
          <a:bodyPr/>
          <a:lstStyle/>
          <a:p>
            <a:r>
              <a:rPr lang="fr-BE" dirty="0"/>
              <a:t>Tant de choses à se dire…</a:t>
            </a:r>
          </a:p>
        </p:txBody>
      </p:sp>
      <p:sp>
        <p:nvSpPr>
          <p:cNvPr id="10" name="Espace réservé du texte 9">
            <a:extLst>
              <a:ext uri="{FF2B5EF4-FFF2-40B4-BE49-F238E27FC236}">
                <a16:creationId xmlns:a16="http://schemas.microsoft.com/office/drawing/2014/main" id="{EB788B11-4D05-2843-2D0B-5A87AFE23D68}"/>
              </a:ext>
            </a:extLst>
          </p:cNvPr>
          <p:cNvSpPr>
            <a:spLocks noGrp="1"/>
          </p:cNvSpPr>
          <p:nvPr>
            <p:ph type="body" idx="1"/>
          </p:nvPr>
        </p:nvSpPr>
        <p:spPr>
          <a:xfrm>
            <a:off x="839788" y="2011680"/>
            <a:ext cx="4937760" cy="441960"/>
          </a:xfrm>
        </p:spPr>
        <p:txBody>
          <a:bodyPr>
            <a:normAutofit fontScale="92500" lnSpcReduction="20000"/>
          </a:bodyPr>
          <a:lstStyle/>
          <a:p>
            <a:r>
              <a:rPr lang="fr-BE" dirty="0"/>
              <a:t>Philosophie de l’éducation</a:t>
            </a:r>
          </a:p>
        </p:txBody>
      </p:sp>
      <p:sp>
        <p:nvSpPr>
          <p:cNvPr id="11" name="Espace réservé du contenu 10">
            <a:extLst>
              <a:ext uri="{FF2B5EF4-FFF2-40B4-BE49-F238E27FC236}">
                <a16:creationId xmlns:a16="http://schemas.microsoft.com/office/drawing/2014/main" id="{3FA40871-9F20-9DA2-B06B-C2853AF2888E}"/>
              </a:ext>
            </a:extLst>
          </p:cNvPr>
          <p:cNvSpPr>
            <a:spLocks noGrp="1"/>
          </p:cNvSpPr>
          <p:nvPr>
            <p:ph sz="half" idx="2"/>
          </p:nvPr>
        </p:nvSpPr>
        <p:spPr>
          <a:xfrm>
            <a:off x="839788" y="2619502"/>
            <a:ext cx="5073332" cy="3570986"/>
          </a:xfrm>
        </p:spPr>
        <p:txBody>
          <a:bodyPr>
            <a:normAutofit fontScale="92500" lnSpcReduction="20000"/>
          </a:bodyPr>
          <a:lstStyle/>
          <a:p>
            <a:pPr algn="just"/>
            <a:r>
              <a:rPr lang="fr-BE" sz="2800" dirty="0">
                <a:latin typeface="Calibri" panose="020F0502020204030204" pitchFamily="34" charset="0"/>
                <a:ea typeface="Calibri" panose="020F0502020204030204" pitchFamily="34" charset="0"/>
                <a:cs typeface="Times New Roman" panose="02020603050405020304" pitchFamily="18" charset="0"/>
              </a:rPr>
              <a:t>D</a:t>
            </a:r>
            <a:r>
              <a:rPr lang="fr-BE" sz="2800" dirty="0">
                <a:effectLst/>
                <a:latin typeface="Calibri" panose="020F0502020204030204" pitchFamily="34" charset="0"/>
                <a:ea typeface="Calibri" panose="020F0502020204030204" pitchFamily="34" charset="0"/>
                <a:cs typeface="Times New Roman" panose="02020603050405020304" pitchFamily="18" charset="0"/>
              </a:rPr>
              <a:t>émarche réflexive et conceptuelle qui interroge les enjeux et la nature de l’éducation, explore et génère des réflexions théoriques sur ses grandes thématiques.</a:t>
            </a:r>
          </a:p>
          <a:p>
            <a:pPr marL="0" indent="0" algn="just">
              <a:buNone/>
            </a:pPr>
            <a:r>
              <a:rPr lang="fr-BE" sz="2400" dirty="0">
                <a:latin typeface="Calibri" panose="020F0502020204030204" pitchFamily="34" charset="0"/>
                <a:cs typeface="Times New Roman" panose="02020603050405020304" pitchFamily="18" charset="0"/>
              </a:rPr>
              <a:t>Par exemple : faut-il éduquer les enfants ? Que signifie une éducation réussie ? Qu’est-ce qu’un élève ? Qu’est-ce que la maturité ?</a:t>
            </a:r>
            <a:endParaRPr lang="fr-BE" sz="2400" dirty="0"/>
          </a:p>
        </p:txBody>
      </p:sp>
      <p:sp>
        <p:nvSpPr>
          <p:cNvPr id="12" name="Espace réservé du texte 11">
            <a:extLst>
              <a:ext uri="{FF2B5EF4-FFF2-40B4-BE49-F238E27FC236}">
                <a16:creationId xmlns:a16="http://schemas.microsoft.com/office/drawing/2014/main" id="{0402D08B-1DC5-7151-983C-C57EF83B1DAC}"/>
              </a:ext>
            </a:extLst>
          </p:cNvPr>
          <p:cNvSpPr>
            <a:spLocks noGrp="1"/>
          </p:cNvSpPr>
          <p:nvPr>
            <p:ph type="body" sz="quarter" idx="3"/>
          </p:nvPr>
        </p:nvSpPr>
        <p:spPr>
          <a:xfrm>
            <a:off x="6294120" y="2011680"/>
            <a:ext cx="5364480" cy="441960"/>
          </a:xfrm>
        </p:spPr>
        <p:txBody>
          <a:bodyPr>
            <a:normAutofit fontScale="92500" lnSpcReduction="20000"/>
          </a:bodyPr>
          <a:lstStyle/>
          <a:p>
            <a:r>
              <a:rPr lang="fr-BE" dirty="0"/>
              <a:t>Didactique de la philosophie</a:t>
            </a:r>
          </a:p>
        </p:txBody>
      </p:sp>
      <p:sp>
        <p:nvSpPr>
          <p:cNvPr id="13" name="Espace réservé du contenu 12">
            <a:extLst>
              <a:ext uri="{FF2B5EF4-FFF2-40B4-BE49-F238E27FC236}">
                <a16:creationId xmlns:a16="http://schemas.microsoft.com/office/drawing/2014/main" id="{4DF68A66-8566-C6A7-D3A2-914C9BA77DC5}"/>
              </a:ext>
            </a:extLst>
          </p:cNvPr>
          <p:cNvSpPr>
            <a:spLocks noGrp="1"/>
          </p:cNvSpPr>
          <p:nvPr>
            <p:ph sz="quarter" idx="4"/>
          </p:nvPr>
        </p:nvSpPr>
        <p:spPr>
          <a:xfrm>
            <a:off x="6419088" y="2619502"/>
            <a:ext cx="5364480" cy="3570986"/>
          </a:xfrm>
        </p:spPr>
        <p:txBody>
          <a:bodyPr>
            <a:normAutofit fontScale="92500" lnSpcReduction="20000"/>
          </a:bodyPr>
          <a:lstStyle/>
          <a:p>
            <a:pPr algn="just"/>
            <a:r>
              <a:rPr lang="fr-BE" sz="2800" dirty="0">
                <a:effectLst/>
                <a:latin typeface="Calibri" panose="020F0502020204030204" pitchFamily="34" charset="0"/>
                <a:ea typeface="Calibri" panose="020F0502020204030204" pitchFamily="34" charset="0"/>
                <a:cs typeface="Times New Roman" panose="02020603050405020304" pitchFamily="18" charset="0"/>
              </a:rPr>
              <a:t>Centrée sur l’enseignement de la philosophie dans un contexte déterminé. </a:t>
            </a:r>
          </a:p>
          <a:p>
            <a:pPr marL="0" indent="0" algn="just">
              <a:buNone/>
            </a:pPr>
            <a:endParaRPr lang="fr-BE"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BE" sz="2400" dirty="0">
                <a:effectLst/>
                <a:latin typeface="Calibri" panose="020F0502020204030204" pitchFamily="34" charset="0"/>
                <a:ea typeface="Calibri" panose="020F0502020204030204" pitchFamily="34" charset="0"/>
                <a:cs typeface="Times New Roman" panose="02020603050405020304" pitchFamily="18" charset="0"/>
              </a:rPr>
              <a:t>Par exemple : Que faut-il apprendre / transmettre et comment ? Quelles méthodes choisir ? Quels objectifs viser et comment </a:t>
            </a:r>
            <a:r>
              <a:rPr lang="fr-BE" sz="2400" dirty="0">
                <a:latin typeface="Calibri" panose="020F0502020204030204" pitchFamily="34" charset="0"/>
                <a:ea typeface="Calibri" panose="020F0502020204030204" pitchFamily="34" charset="0"/>
                <a:cs typeface="Times New Roman" panose="02020603050405020304" pitchFamily="18" charset="0"/>
              </a:rPr>
              <a:t>savoir si on les a atteints ?</a:t>
            </a:r>
            <a:r>
              <a:rPr lang="fr-BE" sz="2400" dirty="0">
                <a:effectLst/>
                <a:latin typeface="Calibri" panose="020F0502020204030204" pitchFamily="34" charset="0"/>
                <a:ea typeface="Calibri" panose="020F0502020204030204" pitchFamily="34" charset="0"/>
                <a:cs typeface="Times New Roman" panose="02020603050405020304" pitchFamily="18" charset="0"/>
              </a:rPr>
              <a:t> Comment apprendre Kant aux enfants ? Comment inciter les adolescents à problématiser telle lecture ? Comment évaluer une dissertation ?</a:t>
            </a:r>
            <a:endParaRPr lang="fr-BE" sz="2400" dirty="0"/>
          </a:p>
        </p:txBody>
      </p:sp>
      <p:sp>
        <p:nvSpPr>
          <p:cNvPr id="6" name="Espace réservé du pied de page 5">
            <a:extLst>
              <a:ext uri="{FF2B5EF4-FFF2-40B4-BE49-F238E27FC236}">
                <a16:creationId xmlns:a16="http://schemas.microsoft.com/office/drawing/2014/main" id="{CB72D812-565F-D835-53ED-39C128874496}"/>
              </a:ext>
            </a:extLst>
          </p:cNvPr>
          <p:cNvSpPr>
            <a:spLocks noGrp="1"/>
          </p:cNvSpPr>
          <p:nvPr>
            <p:ph type="ftr" sz="quarter" idx="11"/>
          </p:nvPr>
        </p:nvSpPr>
        <p:spPr/>
        <p:txBody>
          <a:bodyPr/>
          <a:lstStyle/>
          <a:p>
            <a:pPr algn="l" rtl="0"/>
            <a:r>
              <a:rPr lang="fr-FR" dirty="0"/>
              <a:t>N. Delbrassine – Formation DI PhiloCité</a:t>
            </a:r>
            <a:endParaRPr lang="fr-FR" noProof="0" dirty="0"/>
          </a:p>
        </p:txBody>
      </p:sp>
    </p:spTree>
    <p:extLst>
      <p:ext uri="{BB962C8B-B14F-4D97-AF65-F5344CB8AC3E}">
        <p14:creationId xmlns:p14="http://schemas.microsoft.com/office/powerpoint/2010/main" val="2402406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2AE200-A658-2468-0620-E607FC87DBC5}"/>
              </a:ext>
            </a:extLst>
          </p:cNvPr>
          <p:cNvSpPr>
            <a:spLocks noGrp="1"/>
          </p:cNvSpPr>
          <p:nvPr>
            <p:ph type="title"/>
          </p:nvPr>
        </p:nvSpPr>
        <p:spPr/>
        <p:txBody>
          <a:bodyPr/>
          <a:lstStyle/>
          <a:p>
            <a:pPr algn="ctr"/>
            <a:r>
              <a:rPr lang="fr-BE" i="0" dirty="0"/>
              <a:t>Le modèle de la carte et de la boussole</a:t>
            </a:r>
          </a:p>
        </p:txBody>
      </p:sp>
      <p:sp>
        <p:nvSpPr>
          <p:cNvPr id="4" name="Espace réservé de la date 3">
            <a:extLst>
              <a:ext uri="{FF2B5EF4-FFF2-40B4-BE49-F238E27FC236}">
                <a16:creationId xmlns:a16="http://schemas.microsoft.com/office/drawing/2014/main" id="{6B9256DE-1369-BD26-0EE2-F28701AE8451}"/>
              </a:ext>
            </a:extLst>
          </p:cNvPr>
          <p:cNvSpPr>
            <a:spLocks noGrp="1"/>
          </p:cNvSpPr>
          <p:nvPr>
            <p:ph type="dt" sz="half" idx="10"/>
          </p:nvPr>
        </p:nvSpPr>
        <p:spPr/>
        <p:txBody>
          <a:bodyPr/>
          <a:lstStyle/>
          <a:p>
            <a:pPr rtl="0"/>
            <a:r>
              <a:rPr lang="fr-FR" noProof="0" dirty="0"/>
              <a:t>26/10/22</a:t>
            </a:r>
          </a:p>
        </p:txBody>
      </p:sp>
      <p:sp>
        <p:nvSpPr>
          <p:cNvPr id="5" name="Espace réservé du pied de page 4">
            <a:extLst>
              <a:ext uri="{FF2B5EF4-FFF2-40B4-BE49-F238E27FC236}">
                <a16:creationId xmlns:a16="http://schemas.microsoft.com/office/drawing/2014/main" id="{815146D5-8450-F940-0966-0089A24E2F89}"/>
              </a:ext>
            </a:extLst>
          </p:cNvPr>
          <p:cNvSpPr>
            <a:spLocks noGrp="1"/>
          </p:cNvSpPr>
          <p:nvPr>
            <p:ph type="ftr" sz="quarter" idx="11"/>
          </p:nvPr>
        </p:nvSpPr>
        <p:spPr/>
        <p:txBody>
          <a:bodyPr/>
          <a:lstStyle/>
          <a:p>
            <a:pPr rtl="0"/>
            <a:r>
              <a:rPr lang="fr-FR" dirty="0"/>
              <a:t>N. Delbrassine – Formation DI PhiloCité</a:t>
            </a:r>
          </a:p>
        </p:txBody>
      </p:sp>
      <p:sp>
        <p:nvSpPr>
          <p:cNvPr id="6" name="Espace réservé du numéro de diapositive 5">
            <a:extLst>
              <a:ext uri="{FF2B5EF4-FFF2-40B4-BE49-F238E27FC236}">
                <a16:creationId xmlns:a16="http://schemas.microsoft.com/office/drawing/2014/main" id="{8776571A-2180-5288-B659-F18434448C65}"/>
              </a:ext>
            </a:extLst>
          </p:cNvPr>
          <p:cNvSpPr>
            <a:spLocks noGrp="1"/>
          </p:cNvSpPr>
          <p:nvPr>
            <p:ph type="sldNum" sz="quarter" idx="12"/>
          </p:nvPr>
        </p:nvSpPr>
        <p:spPr/>
        <p:txBody>
          <a:bodyPr/>
          <a:lstStyle/>
          <a:p>
            <a:pPr rtl="0"/>
            <a:fld id="{B9713C8C-8E70-45D5-AE59-23E60168254E}" type="slidenum">
              <a:rPr lang="fr-FR" noProof="0" smtClean="0"/>
              <a:t>30</a:t>
            </a:fld>
            <a:endParaRPr lang="fr-FR" noProof="0"/>
          </a:p>
        </p:txBody>
      </p:sp>
      <p:pic>
        <p:nvPicPr>
          <p:cNvPr id="7" name="Picture 2" descr="Une image contenant texte&#10;&#10;Description générée automatiquement">
            <a:extLst>
              <a:ext uri="{FF2B5EF4-FFF2-40B4-BE49-F238E27FC236}">
                <a16:creationId xmlns:a16="http://schemas.microsoft.com/office/drawing/2014/main" id="{B46B67CA-F8AD-7280-BE1E-2F9ABC329A45}"/>
              </a:ext>
            </a:extLst>
          </p:cNvPr>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p:blipFill>
        <p:spPr bwMode="auto">
          <a:xfrm>
            <a:off x="4408902" y="1317944"/>
            <a:ext cx="3374196" cy="4876006"/>
          </a:xfrm>
          <a:prstGeom prst="rect">
            <a:avLst/>
          </a:prstGeom>
          <a:solidFill>
            <a:srgbClr val="FFFFFF"/>
          </a:solidFill>
          <a:ln>
            <a:solidFill>
              <a:schemeClr val="accent1"/>
            </a:solidFill>
          </a:ln>
        </p:spPr>
      </p:pic>
      <p:sp>
        <p:nvSpPr>
          <p:cNvPr id="8" name="Flèche : courbe vers la gauche 7">
            <a:extLst>
              <a:ext uri="{FF2B5EF4-FFF2-40B4-BE49-F238E27FC236}">
                <a16:creationId xmlns:a16="http://schemas.microsoft.com/office/drawing/2014/main" id="{4C4F0A43-6465-6987-F057-9A04E3356D18}"/>
              </a:ext>
            </a:extLst>
          </p:cNvPr>
          <p:cNvSpPr/>
          <p:nvPr/>
        </p:nvSpPr>
        <p:spPr>
          <a:xfrm rot="808841">
            <a:off x="7767840" y="1495640"/>
            <a:ext cx="1904917" cy="287995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Tree>
    <p:extLst>
      <p:ext uri="{BB962C8B-B14F-4D97-AF65-F5344CB8AC3E}">
        <p14:creationId xmlns:p14="http://schemas.microsoft.com/office/powerpoint/2010/main" val="1096888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2AE200-A658-2468-0620-E607FC87DBC5}"/>
              </a:ext>
            </a:extLst>
          </p:cNvPr>
          <p:cNvSpPr>
            <a:spLocks noGrp="1"/>
          </p:cNvSpPr>
          <p:nvPr>
            <p:ph type="title"/>
          </p:nvPr>
        </p:nvSpPr>
        <p:spPr/>
        <p:txBody>
          <a:bodyPr/>
          <a:lstStyle/>
          <a:p>
            <a:pPr algn="ctr"/>
            <a:r>
              <a:rPr lang="fr-BE" i="0" dirty="0"/>
              <a:t>Le modèle de la carte et de la boussole</a:t>
            </a:r>
          </a:p>
        </p:txBody>
      </p:sp>
      <p:sp>
        <p:nvSpPr>
          <p:cNvPr id="4" name="Espace réservé de la date 3">
            <a:extLst>
              <a:ext uri="{FF2B5EF4-FFF2-40B4-BE49-F238E27FC236}">
                <a16:creationId xmlns:a16="http://schemas.microsoft.com/office/drawing/2014/main" id="{6B9256DE-1369-BD26-0EE2-F28701AE8451}"/>
              </a:ext>
            </a:extLst>
          </p:cNvPr>
          <p:cNvSpPr>
            <a:spLocks noGrp="1"/>
          </p:cNvSpPr>
          <p:nvPr>
            <p:ph type="dt" sz="half" idx="10"/>
          </p:nvPr>
        </p:nvSpPr>
        <p:spPr/>
        <p:txBody>
          <a:bodyPr/>
          <a:lstStyle/>
          <a:p>
            <a:pPr rtl="0"/>
            <a:r>
              <a:rPr lang="fr-FR" noProof="0" dirty="0"/>
              <a:t>26/10/22</a:t>
            </a:r>
          </a:p>
        </p:txBody>
      </p:sp>
      <p:sp>
        <p:nvSpPr>
          <p:cNvPr id="5" name="Espace réservé du pied de page 4">
            <a:extLst>
              <a:ext uri="{FF2B5EF4-FFF2-40B4-BE49-F238E27FC236}">
                <a16:creationId xmlns:a16="http://schemas.microsoft.com/office/drawing/2014/main" id="{815146D5-8450-F940-0966-0089A24E2F89}"/>
              </a:ext>
            </a:extLst>
          </p:cNvPr>
          <p:cNvSpPr>
            <a:spLocks noGrp="1"/>
          </p:cNvSpPr>
          <p:nvPr>
            <p:ph type="ftr" sz="quarter" idx="11"/>
          </p:nvPr>
        </p:nvSpPr>
        <p:spPr/>
        <p:txBody>
          <a:bodyPr/>
          <a:lstStyle/>
          <a:p>
            <a:pPr rtl="0"/>
            <a:r>
              <a:rPr lang="fr-FR" dirty="0"/>
              <a:t>N. Delbrassine – Formation DI PhiloCité</a:t>
            </a:r>
          </a:p>
        </p:txBody>
      </p:sp>
      <p:sp>
        <p:nvSpPr>
          <p:cNvPr id="6" name="Espace réservé du numéro de diapositive 5">
            <a:extLst>
              <a:ext uri="{FF2B5EF4-FFF2-40B4-BE49-F238E27FC236}">
                <a16:creationId xmlns:a16="http://schemas.microsoft.com/office/drawing/2014/main" id="{8776571A-2180-5288-B659-F18434448C65}"/>
              </a:ext>
            </a:extLst>
          </p:cNvPr>
          <p:cNvSpPr>
            <a:spLocks noGrp="1"/>
          </p:cNvSpPr>
          <p:nvPr>
            <p:ph type="sldNum" sz="quarter" idx="12"/>
          </p:nvPr>
        </p:nvSpPr>
        <p:spPr/>
        <p:txBody>
          <a:bodyPr/>
          <a:lstStyle/>
          <a:p>
            <a:pPr rtl="0"/>
            <a:fld id="{B9713C8C-8E70-45D5-AE59-23E60168254E}" type="slidenum">
              <a:rPr lang="fr-FR" noProof="0" smtClean="0"/>
              <a:t>31</a:t>
            </a:fld>
            <a:endParaRPr lang="fr-FR" noProof="0"/>
          </a:p>
        </p:txBody>
      </p:sp>
      <p:pic>
        <p:nvPicPr>
          <p:cNvPr id="7" name="Picture 2" descr="Une image contenant texte&#10;&#10;Description générée automatiquement">
            <a:extLst>
              <a:ext uri="{FF2B5EF4-FFF2-40B4-BE49-F238E27FC236}">
                <a16:creationId xmlns:a16="http://schemas.microsoft.com/office/drawing/2014/main" id="{B46B67CA-F8AD-7280-BE1E-2F9ABC329A45}"/>
              </a:ext>
            </a:extLst>
          </p:cNvPr>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p:blipFill>
        <p:spPr bwMode="auto">
          <a:xfrm>
            <a:off x="4408902" y="1317944"/>
            <a:ext cx="3374196" cy="4876006"/>
          </a:xfrm>
          <a:prstGeom prst="rect">
            <a:avLst/>
          </a:prstGeom>
          <a:solidFill>
            <a:srgbClr val="FFFFFF"/>
          </a:solidFill>
          <a:ln>
            <a:solidFill>
              <a:schemeClr val="accent1"/>
            </a:solidFill>
          </a:ln>
        </p:spPr>
      </p:pic>
      <p:sp>
        <p:nvSpPr>
          <p:cNvPr id="8" name="Flèche : courbe vers la gauche 7">
            <a:extLst>
              <a:ext uri="{FF2B5EF4-FFF2-40B4-BE49-F238E27FC236}">
                <a16:creationId xmlns:a16="http://schemas.microsoft.com/office/drawing/2014/main" id="{4C4F0A43-6465-6987-F057-9A04E3356D18}"/>
              </a:ext>
            </a:extLst>
          </p:cNvPr>
          <p:cNvSpPr/>
          <p:nvPr/>
        </p:nvSpPr>
        <p:spPr>
          <a:xfrm rot="808841">
            <a:off x="7767840" y="1495640"/>
            <a:ext cx="1904917" cy="287995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3" name="ZoneTexte 2">
            <a:extLst>
              <a:ext uri="{FF2B5EF4-FFF2-40B4-BE49-F238E27FC236}">
                <a16:creationId xmlns:a16="http://schemas.microsoft.com/office/drawing/2014/main" id="{32C7A3FD-7874-A020-77E0-93E53EA373AF}"/>
              </a:ext>
            </a:extLst>
          </p:cNvPr>
          <p:cNvSpPr txBox="1"/>
          <p:nvPr/>
        </p:nvSpPr>
        <p:spPr>
          <a:xfrm>
            <a:off x="1017037" y="2519582"/>
            <a:ext cx="10002415" cy="1938992"/>
          </a:xfrm>
          <a:prstGeom prst="rect">
            <a:avLst/>
          </a:prstGeom>
          <a:solidFill>
            <a:schemeClr val="bg1"/>
          </a:solidFill>
          <a:ln w="38100">
            <a:solidFill>
              <a:schemeClr val="accent1"/>
            </a:solidFill>
          </a:ln>
          <a:effectLst>
            <a:outerShdw blurRad="50800" dist="38100" dir="5400000" algn="t" rotWithShape="0">
              <a:prstClr val="black">
                <a:alpha val="40000"/>
              </a:prstClr>
            </a:outerShdw>
          </a:effectLst>
        </p:spPr>
        <p:txBody>
          <a:bodyPr wrap="square" rtlCol="0">
            <a:spAutoFit/>
          </a:bodyPr>
          <a:lstStyle/>
          <a:p>
            <a:pPr algn="ctr"/>
            <a:r>
              <a:rPr lang="fr-BE" sz="4000" dirty="0">
                <a:effectLst/>
                <a:latin typeface="Calibri" panose="020F0502020204030204" pitchFamily="34" charset="0"/>
                <a:ea typeface="Calibri" panose="020F0502020204030204" pitchFamily="34" charset="0"/>
                <a:cs typeface="Times New Roman" panose="02020603050405020304" pitchFamily="18" charset="0"/>
              </a:rPr>
              <a:t>« Avec la </a:t>
            </a:r>
            <a:r>
              <a:rPr lang="fr-BE" sz="4000" b="1" i="1" dirty="0">
                <a:effectLst/>
                <a:latin typeface="Calibri" panose="020F0502020204030204" pitchFamily="34" charset="0"/>
                <a:ea typeface="Calibri" panose="020F0502020204030204" pitchFamily="34" charset="0"/>
                <a:cs typeface="Times New Roman" panose="02020603050405020304" pitchFamily="18" charset="0"/>
              </a:rPr>
              <a:t>boussole</a:t>
            </a:r>
            <a:r>
              <a:rPr lang="fr-BE" sz="4000" dirty="0">
                <a:effectLst/>
                <a:latin typeface="Calibri" panose="020F0502020204030204" pitchFamily="34" charset="0"/>
                <a:ea typeface="Calibri" panose="020F0502020204030204" pitchFamily="34" charset="0"/>
                <a:cs typeface="Times New Roman" panose="02020603050405020304" pitchFamily="18" charset="0"/>
              </a:rPr>
              <a:t>, l’éduqué trace sa propre route mais sur le fond d’une expérience déjà là, inscrite sur la </a:t>
            </a:r>
            <a:r>
              <a:rPr lang="fr-BE" sz="4000" b="1" i="1" dirty="0">
                <a:effectLst/>
                <a:latin typeface="Calibri" panose="020F0502020204030204" pitchFamily="34" charset="0"/>
                <a:ea typeface="Calibri" panose="020F0502020204030204" pitchFamily="34" charset="0"/>
                <a:cs typeface="Times New Roman" panose="02020603050405020304" pitchFamily="18" charset="0"/>
              </a:rPr>
              <a:t>carte</a:t>
            </a:r>
            <a:r>
              <a:rPr lang="fr-BE" sz="4000" dirty="0">
                <a:effectLst/>
                <a:latin typeface="Calibri" panose="020F0502020204030204" pitchFamily="34" charset="0"/>
                <a:ea typeface="Calibri" panose="020F0502020204030204" pitchFamily="34" charset="0"/>
                <a:cs typeface="Times New Roman" panose="02020603050405020304" pitchFamily="18" charset="0"/>
              </a:rPr>
              <a:t> » (p.9)</a:t>
            </a:r>
            <a:endParaRPr lang="fr-BE" sz="4000" dirty="0"/>
          </a:p>
        </p:txBody>
      </p:sp>
    </p:spTree>
    <p:extLst>
      <p:ext uri="{BB962C8B-B14F-4D97-AF65-F5344CB8AC3E}">
        <p14:creationId xmlns:p14="http://schemas.microsoft.com/office/powerpoint/2010/main" val="2879804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A8AF201F-860A-9A81-7C96-33BB129889AD}"/>
              </a:ext>
            </a:extLst>
          </p:cNvPr>
          <p:cNvSpPr>
            <a:spLocks noGrp="1"/>
          </p:cNvSpPr>
          <p:nvPr>
            <p:ph type="dt" sz="half" idx="10"/>
          </p:nvPr>
        </p:nvSpPr>
        <p:spPr/>
        <p:txBody>
          <a:bodyPr/>
          <a:lstStyle/>
          <a:p>
            <a:pPr rtl="0"/>
            <a:r>
              <a:rPr lang="fr-FR" noProof="0" dirty="0"/>
              <a:t>26/10/22</a:t>
            </a:r>
          </a:p>
        </p:txBody>
      </p:sp>
      <p:sp>
        <p:nvSpPr>
          <p:cNvPr id="4" name="Espace réservé du pied de page 3">
            <a:extLst>
              <a:ext uri="{FF2B5EF4-FFF2-40B4-BE49-F238E27FC236}">
                <a16:creationId xmlns:a16="http://schemas.microsoft.com/office/drawing/2014/main" id="{4ECCC71E-D4DB-22AF-C040-FBC9401EDB82}"/>
              </a:ext>
            </a:extLst>
          </p:cNvPr>
          <p:cNvSpPr>
            <a:spLocks noGrp="1"/>
          </p:cNvSpPr>
          <p:nvPr>
            <p:ph type="ftr" sz="quarter" idx="11"/>
          </p:nvPr>
        </p:nvSpPr>
        <p:spPr/>
        <p:txBody>
          <a:bodyPr/>
          <a:lstStyle/>
          <a:p>
            <a:pPr rtl="0"/>
            <a:r>
              <a:rPr lang="fr-FR" dirty="0"/>
              <a:t>N. Delbrassine – Formation DI PhiloCité</a:t>
            </a:r>
          </a:p>
        </p:txBody>
      </p:sp>
      <p:sp>
        <p:nvSpPr>
          <p:cNvPr id="5" name="Espace réservé du numéro de diapositive 4">
            <a:extLst>
              <a:ext uri="{FF2B5EF4-FFF2-40B4-BE49-F238E27FC236}">
                <a16:creationId xmlns:a16="http://schemas.microsoft.com/office/drawing/2014/main" id="{540B2168-9597-9B82-770A-F244165DC404}"/>
              </a:ext>
            </a:extLst>
          </p:cNvPr>
          <p:cNvSpPr>
            <a:spLocks noGrp="1"/>
          </p:cNvSpPr>
          <p:nvPr>
            <p:ph type="sldNum" sz="quarter" idx="12"/>
          </p:nvPr>
        </p:nvSpPr>
        <p:spPr/>
        <p:txBody>
          <a:bodyPr/>
          <a:lstStyle/>
          <a:p>
            <a:pPr rtl="0"/>
            <a:fld id="{B9713C8C-8E70-45D5-AE59-23E60168254E}" type="slidenum">
              <a:rPr lang="fr-FR" noProof="0" smtClean="0"/>
              <a:t>32</a:t>
            </a:fld>
            <a:endParaRPr lang="fr-FR" noProof="0" dirty="0"/>
          </a:p>
        </p:txBody>
      </p:sp>
      <p:sp>
        <p:nvSpPr>
          <p:cNvPr id="9" name="ZoneTexte 8">
            <a:extLst>
              <a:ext uri="{FF2B5EF4-FFF2-40B4-BE49-F238E27FC236}">
                <a16:creationId xmlns:a16="http://schemas.microsoft.com/office/drawing/2014/main" id="{C687BB48-9E15-0DDD-141A-55468CEADB6B}"/>
              </a:ext>
            </a:extLst>
          </p:cNvPr>
          <p:cNvSpPr txBox="1"/>
          <p:nvPr/>
        </p:nvSpPr>
        <p:spPr>
          <a:xfrm>
            <a:off x="306355" y="335845"/>
            <a:ext cx="11579290" cy="6186309"/>
          </a:xfrm>
          <a:prstGeom prst="rect">
            <a:avLst/>
          </a:prstGeom>
          <a:noFill/>
        </p:spPr>
        <p:txBody>
          <a:bodyPr wrap="square">
            <a:spAutoFit/>
          </a:bodyPr>
          <a:lstStyle/>
          <a:p>
            <a:pPr algn="just"/>
            <a:r>
              <a:rPr lang="fr-BE" sz="1800" dirty="0">
                <a:effectLst/>
                <a:latin typeface="Calibri" panose="020F0502020204030204" pitchFamily="34" charset="0"/>
                <a:ea typeface="Calibri" panose="020F0502020204030204" pitchFamily="34" charset="0"/>
              </a:rPr>
              <a:t>« Rousseau était un grand utilisateur de cartes à chemin unique. Sa pédagogie des situations se calquait sur le modèle des </a:t>
            </a:r>
            <a:r>
              <a:rPr lang="fr-BE" sz="1800" i="1" dirty="0">
                <a:effectLst/>
                <a:latin typeface="Calibri" panose="020F0502020204030204" pitchFamily="34" charset="0"/>
                <a:ea typeface="Calibri" panose="020F0502020204030204" pitchFamily="34" charset="0"/>
              </a:rPr>
              <a:t>Fables</a:t>
            </a:r>
            <a:r>
              <a:rPr lang="fr-BE" sz="1800" dirty="0">
                <a:effectLst/>
                <a:latin typeface="Calibri" panose="020F0502020204030204" pitchFamily="34" charset="0"/>
                <a:ea typeface="Calibri" panose="020F0502020204030204" pitchFamily="34" charset="0"/>
              </a:rPr>
              <a:t> de la Fontaine (Fabre, 2009 c). Aux leçons verbales de la tradition pédagogique, il voulait substituer des leçons de choses. À l’éloquence verbeuse des modernes, il préférait la rhétorique des anciens à base de gestes, de signes incarnés dans les conditions ou les situations (Rousseau, 1968, p. 421-423). La fable est en effet une des structurations possibles de l’expérience : elle tire la morale d’un récit, mais c’est une unique morale qui s’impose à l’éduqué. Il n’y a qu’un seul chemin pour sortir de la forêt et rejoindre Montmorency et la loi de la propriété s’impose à tous [p.81] par la voix de Robert le Jardinier. En quoi s’agit-il alors de boussoles et de cartes ? Le propre de la problématisation est d’articuler le possible et le nécessaire. Le problème peut admettre des solutions multiples ou une seule issue. L’essentiel est bien de comprendre comment la construction du problème fonde la ou les solutions. Avec les enfants – dit Rousseau – on n’a d’autre choix que celui de la force ou de la ruse. Soit ! Mais cette ruse n’est pas un simple conditionnement. Si le pédagogue est bien comme le Renard de la fable, celui qui ourdit des pièges à apprendre, encore faut-il qu’Émile comprenne le bien-fondé de la leçon, donc qu’il reconstitue, pour son propre compte, la problématique que la situation met en scène. Il doit non seulement trouver la solution (par exemple sortir de la forêt de Montmorency) mais reconstruire la problématique de l’orientation qui lui permettra de retrouver son chemin dans n’importe quelle forêt. Pour Rousseau, Locke à tort de penser qu’il faut raisonner avec les enfants sur des choses abstraites qui leur sont hors de portée. Mais il a raison s’il s’agit de comprendre les ressorts de situations concrètes ici et maintenant. Ne faites pas lire à l’enfant la fable du </a:t>
            </a:r>
            <a:r>
              <a:rPr lang="fr-BE" sz="1800" i="1" dirty="0">
                <a:effectLst/>
                <a:latin typeface="Calibri" panose="020F0502020204030204" pitchFamily="34" charset="0"/>
                <a:ea typeface="Calibri" panose="020F0502020204030204" pitchFamily="34" charset="0"/>
              </a:rPr>
              <a:t>Renard et du Corbeau</a:t>
            </a:r>
            <a:r>
              <a:rPr lang="fr-BE" sz="1800" dirty="0">
                <a:effectLst/>
                <a:latin typeface="Calibri" panose="020F0502020204030204" pitchFamily="34" charset="0"/>
                <a:ea typeface="Calibri" panose="020F0502020204030204" pitchFamily="34" charset="0"/>
              </a:rPr>
              <a:t> qu’il comprendra de travers. Faites-la-lui vivre et réfléchissons ensemble à la problématique de la fatuité ! Nombre de situations éducatives exigent ce type de carte. C’est le cas, par exemple, d’apprentissage scolaire quand la situation problème n’admet qu’une solution : quand il s’agit de trouver une explication scientifique ou de construire une loi ou un concept. C’est le cas également dans les situations éducatives qui impliquent un risque irréversible. Rousseau évoque ainsi cet enfant fugueur qu’il faut protéger malgré lui en le faisant suivre incognito, mais de telle sorte qu’il fasse tout de même l’expérience du danger (Rousseau, 1966, p. 155) » - pp. 80-81.</a:t>
            </a:r>
            <a:endParaRPr lang="fr-BE" dirty="0"/>
          </a:p>
        </p:txBody>
      </p:sp>
    </p:spTree>
    <p:extLst>
      <p:ext uri="{BB962C8B-B14F-4D97-AF65-F5344CB8AC3E}">
        <p14:creationId xmlns:p14="http://schemas.microsoft.com/office/powerpoint/2010/main" val="853271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F67F229A-48C3-4BE7-96EC-3C05DC7FB720}"/>
              </a:ext>
            </a:extLst>
          </p:cNvPr>
          <p:cNvSpPr>
            <a:spLocks noGrp="1"/>
          </p:cNvSpPr>
          <p:nvPr>
            <p:ph type="title"/>
          </p:nvPr>
        </p:nvSpPr>
        <p:spPr/>
        <p:txBody>
          <a:bodyPr rtlCol="0">
            <a:normAutofit/>
          </a:bodyPr>
          <a:lstStyle/>
          <a:p>
            <a:pPr rtl="0"/>
            <a:r>
              <a:rPr lang="fr-FR" sz="5400" b="1" dirty="0"/>
              <a:t> </a:t>
            </a:r>
          </a:p>
        </p:txBody>
      </p:sp>
      <p:sp>
        <p:nvSpPr>
          <p:cNvPr id="12" name="Espace réservé de la date 11">
            <a:extLst>
              <a:ext uri="{FF2B5EF4-FFF2-40B4-BE49-F238E27FC236}">
                <a16:creationId xmlns:a16="http://schemas.microsoft.com/office/drawing/2014/main" id="{9C693BAD-6B4E-48AD-88BF-D933B374A1F1}"/>
              </a:ext>
            </a:extLst>
          </p:cNvPr>
          <p:cNvSpPr>
            <a:spLocks noGrp="1"/>
          </p:cNvSpPr>
          <p:nvPr>
            <p:ph type="dt" sz="half" idx="10"/>
          </p:nvPr>
        </p:nvSpPr>
        <p:spPr/>
        <p:txBody>
          <a:bodyPr rtlCol="0"/>
          <a:lstStyle/>
          <a:p>
            <a:pPr rtl="0"/>
            <a:r>
              <a:rPr lang="fr-FR" dirty="0"/>
              <a:t>26/10/2022</a:t>
            </a:r>
          </a:p>
        </p:txBody>
      </p:sp>
      <p:sp>
        <p:nvSpPr>
          <p:cNvPr id="13" name="Espace réservé du pied de page 12">
            <a:extLst>
              <a:ext uri="{FF2B5EF4-FFF2-40B4-BE49-F238E27FC236}">
                <a16:creationId xmlns:a16="http://schemas.microsoft.com/office/drawing/2014/main" id="{1B9E4CF7-70FB-40DF-BE47-6E5AE3154753}"/>
              </a:ext>
            </a:extLst>
          </p:cNvPr>
          <p:cNvSpPr>
            <a:spLocks noGrp="1"/>
          </p:cNvSpPr>
          <p:nvPr>
            <p:ph type="ftr" sz="quarter" idx="11"/>
          </p:nvPr>
        </p:nvSpPr>
        <p:spPr/>
        <p:txBody>
          <a:bodyPr rtlCol="0"/>
          <a:lstStyle/>
          <a:p>
            <a:pPr rtl="0"/>
            <a:r>
              <a:rPr lang="fr-FR" dirty="0"/>
              <a:t>N. Delbrassine – Formation DI PhiloCité</a:t>
            </a:r>
          </a:p>
        </p:txBody>
      </p:sp>
      <p:sp>
        <p:nvSpPr>
          <p:cNvPr id="14" name="Espace réservé du numéro de diapositive 13">
            <a:extLst>
              <a:ext uri="{FF2B5EF4-FFF2-40B4-BE49-F238E27FC236}">
                <a16:creationId xmlns:a16="http://schemas.microsoft.com/office/drawing/2014/main" id="{C1EA167B-7079-4284-997F-7309C510B763}"/>
              </a:ext>
            </a:extLst>
          </p:cNvPr>
          <p:cNvSpPr>
            <a:spLocks noGrp="1"/>
          </p:cNvSpPr>
          <p:nvPr>
            <p:ph type="sldNum" sz="quarter" idx="12"/>
          </p:nvPr>
        </p:nvSpPr>
        <p:spPr/>
        <p:txBody>
          <a:bodyPr rtlCol="0"/>
          <a:lstStyle/>
          <a:p>
            <a:pPr rtl="0"/>
            <a:fld id="{B9713C8C-8E70-45D5-AE59-23E60168254E}" type="slidenum">
              <a:rPr lang="fr-FR" smtClean="0"/>
              <a:t>33</a:t>
            </a:fld>
            <a:endParaRPr lang="fr-FR" dirty="0"/>
          </a:p>
        </p:txBody>
      </p:sp>
      <p:pic>
        <p:nvPicPr>
          <p:cNvPr id="3" name="Image 2">
            <a:extLst>
              <a:ext uri="{FF2B5EF4-FFF2-40B4-BE49-F238E27FC236}">
                <a16:creationId xmlns:a16="http://schemas.microsoft.com/office/drawing/2014/main" id="{4D79102A-E550-884F-EB52-3925BBEF3129}"/>
              </a:ext>
            </a:extLst>
          </p:cNvPr>
          <p:cNvPicPr>
            <a:picLocks noChangeAspect="1"/>
          </p:cNvPicPr>
          <p:nvPr/>
        </p:nvPicPr>
        <p:blipFill>
          <a:blip r:embed="rId3"/>
          <a:stretch>
            <a:fillRect/>
          </a:stretch>
        </p:blipFill>
        <p:spPr>
          <a:xfrm>
            <a:off x="519084" y="1235023"/>
            <a:ext cx="5471404" cy="4083426"/>
          </a:xfrm>
          <a:prstGeom prst="rect">
            <a:avLst/>
          </a:prstGeom>
        </p:spPr>
      </p:pic>
      <p:sp>
        <p:nvSpPr>
          <p:cNvPr id="4" name="ZoneTexte 3">
            <a:extLst>
              <a:ext uri="{FF2B5EF4-FFF2-40B4-BE49-F238E27FC236}">
                <a16:creationId xmlns:a16="http://schemas.microsoft.com/office/drawing/2014/main" id="{52919E04-B899-C9D6-92E0-D1E04A2BC018}"/>
              </a:ext>
            </a:extLst>
          </p:cNvPr>
          <p:cNvSpPr txBox="1"/>
          <p:nvPr/>
        </p:nvSpPr>
        <p:spPr>
          <a:xfrm>
            <a:off x="391886" y="829519"/>
            <a:ext cx="6593312" cy="369332"/>
          </a:xfrm>
          <a:prstGeom prst="rect">
            <a:avLst/>
          </a:prstGeom>
          <a:noFill/>
        </p:spPr>
        <p:txBody>
          <a:bodyPr wrap="square" rtlCol="0">
            <a:spAutoFit/>
          </a:bodyPr>
          <a:lstStyle/>
          <a:p>
            <a:r>
              <a:rPr lang="fr-BE" b="1" dirty="0"/>
              <a:t>La carte du Tendre </a:t>
            </a:r>
            <a:r>
              <a:rPr lang="fr-BE" dirty="0"/>
              <a:t>de Mme de Scudéry, </a:t>
            </a:r>
            <a:r>
              <a:rPr lang="fr-BE" i="1" dirty="0"/>
              <a:t>Clélie </a:t>
            </a:r>
            <a:r>
              <a:rPr lang="fr-BE" dirty="0"/>
              <a:t>(1654)</a:t>
            </a:r>
          </a:p>
        </p:txBody>
      </p:sp>
      <p:sp>
        <p:nvSpPr>
          <p:cNvPr id="6" name="ZoneTexte 5">
            <a:extLst>
              <a:ext uri="{FF2B5EF4-FFF2-40B4-BE49-F238E27FC236}">
                <a16:creationId xmlns:a16="http://schemas.microsoft.com/office/drawing/2014/main" id="{541C7039-7A23-5FA3-E6D2-4E70D0107459}"/>
              </a:ext>
            </a:extLst>
          </p:cNvPr>
          <p:cNvSpPr txBox="1"/>
          <p:nvPr/>
        </p:nvSpPr>
        <p:spPr>
          <a:xfrm>
            <a:off x="6259234" y="5441791"/>
            <a:ext cx="5824030" cy="369332"/>
          </a:xfrm>
          <a:prstGeom prst="rect">
            <a:avLst/>
          </a:prstGeom>
          <a:noFill/>
        </p:spPr>
        <p:txBody>
          <a:bodyPr wrap="none" rtlCol="0">
            <a:spAutoFit/>
          </a:bodyPr>
          <a:lstStyle/>
          <a:p>
            <a:r>
              <a:rPr lang="fr-BE" b="1" dirty="0"/>
              <a:t>Le triangle pédagogique </a:t>
            </a:r>
            <a:r>
              <a:rPr lang="fr-BE" dirty="0"/>
              <a:t>de Jean Houssaye (1988)</a:t>
            </a:r>
          </a:p>
        </p:txBody>
      </p:sp>
      <p:pic>
        <p:nvPicPr>
          <p:cNvPr id="18" name="Image 17">
            <a:extLst>
              <a:ext uri="{FF2B5EF4-FFF2-40B4-BE49-F238E27FC236}">
                <a16:creationId xmlns:a16="http://schemas.microsoft.com/office/drawing/2014/main" id="{4F583838-86D7-7573-8DE5-A7DDC48D4789}"/>
              </a:ext>
            </a:extLst>
          </p:cNvPr>
          <p:cNvPicPr>
            <a:picLocks noChangeAspect="1"/>
          </p:cNvPicPr>
          <p:nvPr/>
        </p:nvPicPr>
        <p:blipFill>
          <a:blip r:embed="rId4"/>
          <a:stretch>
            <a:fillRect/>
          </a:stretch>
        </p:blipFill>
        <p:spPr>
          <a:xfrm>
            <a:off x="5999583" y="1323972"/>
            <a:ext cx="6008628" cy="4045475"/>
          </a:xfrm>
          <a:prstGeom prst="rect">
            <a:avLst/>
          </a:prstGeom>
        </p:spPr>
      </p:pic>
    </p:spTree>
    <p:extLst>
      <p:ext uri="{BB962C8B-B14F-4D97-AF65-F5344CB8AC3E}">
        <p14:creationId xmlns:p14="http://schemas.microsoft.com/office/powerpoint/2010/main" val="3353747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E0C6391-2508-6EC7-87AE-93702C4C3175}"/>
              </a:ext>
            </a:extLst>
          </p:cNvPr>
          <p:cNvSpPr>
            <a:spLocks noGrp="1"/>
          </p:cNvSpPr>
          <p:nvPr>
            <p:ph type="title"/>
          </p:nvPr>
        </p:nvSpPr>
        <p:spPr>
          <a:xfrm>
            <a:off x="606490" y="365125"/>
            <a:ext cx="11038114" cy="1325563"/>
          </a:xfrm>
        </p:spPr>
        <p:txBody>
          <a:bodyPr/>
          <a:lstStyle/>
          <a:p>
            <a:pPr algn="ctr"/>
            <a:r>
              <a:rPr lang="fr-BE" dirty="0"/>
              <a:t>Le losange pédagogique de Fabre </a:t>
            </a:r>
            <a:r>
              <a:rPr lang="fr-BE" i="0" dirty="0"/>
              <a:t>(2011)</a:t>
            </a:r>
            <a:endParaRPr lang="fr-BE" dirty="0"/>
          </a:p>
        </p:txBody>
      </p:sp>
      <p:pic>
        <p:nvPicPr>
          <p:cNvPr id="15" name="Espace réservé du contenu 14">
            <a:extLst>
              <a:ext uri="{FF2B5EF4-FFF2-40B4-BE49-F238E27FC236}">
                <a16:creationId xmlns:a16="http://schemas.microsoft.com/office/drawing/2014/main" id="{4DF58895-A14D-0A56-3512-D6172CCB2D0E}"/>
              </a:ext>
            </a:extLst>
          </p:cNvPr>
          <p:cNvPicPr>
            <a:picLocks noGrp="1" noChangeAspect="1"/>
          </p:cNvPicPr>
          <p:nvPr>
            <p:ph idx="1"/>
          </p:nvPr>
        </p:nvPicPr>
        <p:blipFill rotWithShape="1">
          <a:blip r:embed="rId3"/>
          <a:srcRect t="11812" r="922"/>
          <a:stretch/>
        </p:blipFill>
        <p:spPr>
          <a:xfrm>
            <a:off x="2663038" y="1548882"/>
            <a:ext cx="6865923" cy="3608554"/>
          </a:xfrm>
        </p:spPr>
      </p:pic>
      <p:sp>
        <p:nvSpPr>
          <p:cNvPr id="12" name="Espace réservé de la date 11">
            <a:extLst>
              <a:ext uri="{FF2B5EF4-FFF2-40B4-BE49-F238E27FC236}">
                <a16:creationId xmlns:a16="http://schemas.microsoft.com/office/drawing/2014/main" id="{9C693BAD-6B4E-48AD-88BF-D933B374A1F1}"/>
              </a:ext>
            </a:extLst>
          </p:cNvPr>
          <p:cNvSpPr>
            <a:spLocks noGrp="1"/>
          </p:cNvSpPr>
          <p:nvPr>
            <p:ph type="dt" sz="half" idx="10"/>
          </p:nvPr>
        </p:nvSpPr>
        <p:spPr/>
        <p:txBody>
          <a:bodyPr rtlCol="0"/>
          <a:lstStyle/>
          <a:p>
            <a:pPr rtl="0"/>
            <a:r>
              <a:rPr lang="fr-FR" dirty="0"/>
              <a:t>26/10/2022</a:t>
            </a:r>
          </a:p>
        </p:txBody>
      </p:sp>
      <p:sp>
        <p:nvSpPr>
          <p:cNvPr id="13" name="Espace réservé du pied de page 12">
            <a:extLst>
              <a:ext uri="{FF2B5EF4-FFF2-40B4-BE49-F238E27FC236}">
                <a16:creationId xmlns:a16="http://schemas.microsoft.com/office/drawing/2014/main" id="{1B9E4CF7-70FB-40DF-BE47-6E5AE3154753}"/>
              </a:ext>
            </a:extLst>
          </p:cNvPr>
          <p:cNvSpPr>
            <a:spLocks noGrp="1"/>
          </p:cNvSpPr>
          <p:nvPr>
            <p:ph type="ftr" sz="quarter" idx="11"/>
          </p:nvPr>
        </p:nvSpPr>
        <p:spPr/>
        <p:txBody>
          <a:bodyPr rtlCol="0"/>
          <a:lstStyle/>
          <a:p>
            <a:pPr rtl="0"/>
            <a:r>
              <a:rPr lang="fr-FR" dirty="0"/>
              <a:t>N. Delbrassine – Formation DI PhiloCité</a:t>
            </a:r>
          </a:p>
        </p:txBody>
      </p:sp>
      <p:sp>
        <p:nvSpPr>
          <p:cNvPr id="14" name="Espace réservé du numéro de diapositive 13">
            <a:extLst>
              <a:ext uri="{FF2B5EF4-FFF2-40B4-BE49-F238E27FC236}">
                <a16:creationId xmlns:a16="http://schemas.microsoft.com/office/drawing/2014/main" id="{C1EA167B-7079-4284-997F-7309C510B763}"/>
              </a:ext>
            </a:extLst>
          </p:cNvPr>
          <p:cNvSpPr>
            <a:spLocks noGrp="1"/>
          </p:cNvSpPr>
          <p:nvPr>
            <p:ph type="sldNum" sz="quarter" idx="12"/>
          </p:nvPr>
        </p:nvSpPr>
        <p:spPr/>
        <p:txBody>
          <a:bodyPr rtlCol="0"/>
          <a:lstStyle/>
          <a:p>
            <a:pPr rtl="0"/>
            <a:fld id="{B9713C8C-8E70-45D5-AE59-23E60168254E}" type="slidenum">
              <a:rPr lang="fr-FR" smtClean="0"/>
              <a:t>34</a:t>
            </a:fld>
            <a:endParaRPr lang="fr-FR" dirty="0"/>
          </a:p>
        </p:txBody>
      </p:sp>
      <p:sp>
        <p:nvSpPr>
          <p:cNvPr id="16" name="ZoneTexte 15">
            <a:extLst>
              <a:ext uri="{FF2B5EF4-FFF2-40B4-BE49-F238E27FC236}">
                <a16:creationId xmlns:a16="http://schemas.microsoft.com/office/drawing/2014/main" id="{BC88D48A-92AC-E371-EDF3-027CC0CA764A}"/>
              </a:ext>
            </a:extLst>
          </p:cNvPr>
          <p:cNvSpPr txBox="1"/>
          <p:nvPr/>
        </p:nvSpPr>
        <p:spPr>
          <a:xfrm>
            <a:off x="466531" y="5803641"/>
            <a:ext cx="11374016" cy="338554"/>
          </a:xfrm>
          <a:prstGeom prst="rect">
            <a:avLst/>
          </a:prstGeom>
          <a:noFill/>
        </p:spPr>
        <p:txBody>
          <a:bodyPr wrap="square" rtlCol="0">
            <a:spAutoFit/>
          </a:bodyPr>
          <a:lstStyle/>
          <a:p>
            <a:r>
              <a:rPr lang="fr-BE" sz="1600" dirty="0"/>
              <a:t>En </a:t>
            </a:r>
            <a:r>
              <a:rPr lang="fr-BE" sz="1600" b="1" dirty="0">
                <a:solidFill>
                  <a:srgbClr val="E19E7C"/>
                </a:solidFill>
              </a:rPr>
              <a:t>orange</a:t>
            </a:r>
            <a:r>
              <a:rPr lang="fr-BE" sz="1600" dirty="0"/>
              <a:t> : détails du losange pour le problème « Faire le tour du monde en 80 jours » (exemple de Michel Fabre).</a:t>
            </a:r>
          </a:p>
        </p:txBody>
      </p:sp>
    </p:spTree>
    <p:extLst>
      <p:ext uri="{BB962C8B-B14F-4D97-AF65-F5344CB8AC3E}">
        <p14:creationId xmlns:p14="http://schemas.microsoft.com/office/powerpoint/2010/main" val="77036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A8AF201F-860A-9A81-7C96-33BB129889AD}"/>
              </a:ext>
            </a:extLst>
          </p:cNvPr>
          <p:cNvSpPr>
            <a:spLocks noGrp="1"/>
          </p:cNvSpPr>
          <p:nvPr>
            <p:ph type="dt" sz="half" idx="10"/>
          </p:nvPr>
        </p:nvSpPr>
        <p:spPr/>
        <p:txBody>
          <a:bodyPr/>
          <a:lstStyle/>
          <a:p>
            <a:pPr rtl="0"/>
            <a:r>
              <a:rPr lang="fr-FR" noProof="0" dirty="0"/>
              <a:t>26/10/22</a:t>
            </a:r>
          </a:p>
        </p:txBody>
      </p:sp>
      <p:sp>
        <p:nvSpPr>
          <p:cNvPr id="4" name="Espace réservé du pied de page 3">
            <a:extLst>
              <a:ext uri="{FF2B5EF4-FFF2-40B4-BE49-F238E27FC236}">
                <a16:creationId xmlns:a16="http://schemas.microsoft.com/office/drawing/2014/main" id="{4ECCC71E-D4DB-22AF-C040-FBC9401EDB82}"/>
              </a:ext>
            </a:extLst>
          </p:cNvPr>
          <p:cNvSpPr>
            <a:spLocks noGrp="1"/>
          </p:cNvSpPr>
          <p:nvPr>
            <p:ph type="ftr" sz="quarter" idx="11"/>
          </p:nvPr>
        </p:nvSpPr>
        <p:spPr/>
        <p:txBody>
          <a:bodyPr/>
          <a:lstStyle/>
          <a:p>
            <a:pPr rtl="0"/>
            <a:r>
              <a:rPr lang="fr-FR" dirty="0"/>
              <a:t>N. Delbrassine – Formation DI PhiloCité</a:t>
            </a:r>
          </a:p>
        </p:txBody>
      </p:sp>
      <p:sp>
        <p:nvSpPr>
          <p:cNvPr id="5" name="Espace réservé du numéro de diapositive 4">
            <a:extLst>
              <a:ext uri="{FF2B5EF4-FFF2-40B4-BE49-F238E27FC236}">
                <a16:creationId xmlns:a16="http://schemas.microsoft.com/office/drawing/2014/main" id="{540B2168-9597-9B82-770A-F244165DC404}"/>
              </a:ext>
            </a:extLst>
          </p:cNvPr>
          <p:cNvSpPr>
            <a:spLocks noGrp="1"/>
          </p:cNvSpPr>
          <p:nvPr>
            <p:ph type="sldNum" sz="quarter" idx="12"/>
          </p:nvPr>
        </p:nvSpPr>
        <p:spPr/>
        <p:txBody>
          <a:bodyPr/>
          <a:lstStyle/>
          <a:p>
            <a:pPr rtl="0"/>
            <a:fld id="{B9713C8C-8E70-45D5-AE59-23E60168254E}" type="slidenum">
              <a:rPr lang="fr-FR" noProof="0" smtClean="0"/>
              <a:t>35</a:t>
            </a:fld>
            <a:endParaRPr lang="fr-FR" noProof="0" dirty="0"/>
          </a:p>
        </p:txBody>
      </p:sp>
      <p:sp>
        <p:nvSpPr>
          <p:cNvPr id="9" name="ZoneTexte 8">
            <a:extLst>
              <a:ext uri="{FF2B5EF4-FFF2-40B4-BE49-F238E27FC236}">
                <a16:creationId xmlns:a16="http://schemas.microsoft.com/office/drawing/2014/main" id="{C687BB48-9E15-0DDD-141A-55468CEADB6B}"/>
              </a:ext>
            </a:extLst>
          </p:cNvPr>
          <p:cNvSpPr txBox="1"/>
          <p:nvPr/>
        </p:nvSpPr>
        <p:spPr>
          <a:xfrm>
            <a:off x="255814" y="1139938"/>
            <a:ext cx="11579290" cy="1200329"/>
          </a:xfrm>
          <a:prstGeom prst="rect">
            <a:avLst/>
          </a:prstGeom>
          <a:noFill/>
        </p:spPr>
        <p:txBody>
          <a:bodyPr wrap="square">
            <a:spAutoFit/>
          </a:bodyPr>
          <a:lstStyle/>
          <a:p>
            <a:pPr algn="just"/>
            <a:r>
              <a:rPr lang="fr-BE" sz="1800" dirty="0">
                <a:effectLst/>
                <a:latin typeface="Calibri" panose="020F0502020204030204" pitchFamily="34" charset="0"/>
                <a:ea typeface="Calibri" panose="020F0502020204030204" pitchFamily="34" charset="0"/>
                <a:cs typeface="Times New Roman" panose="02020603050405020304" pitchFamily="18" charset="0"/>
              </a:rPr>
              <a:t>« O</a:t>
            </a:r>
            <a:r>
              <a:rPr lang="fr-BE" sz="1800" dirty="0">
                <a:effectLst/>
                <a:latin typeface="Calibri" panose="020F0502020204030204" pitchFamily="34" charset="0"/>
                <a:ea typeface="Calibri" panose="020F0502020204030204" pitchFamily="34" charset="0"/>
              </a:rPr>
              <a:t>n peut facilement imaginer des situations où telle ou telle carte se trouve inadaptée au monde qui vient, voire totalement périmée. Dans ce cas, la transmission se trouverait en défaut, nous serions bien dans cette brèche qu’appréhendait Hannah Arendt (1972). Ce serait alors aux nouvelles générations de fabriquer leurs propres cartes. Mais pourraient-elles le faire à partir de rien et sans appui sur la culture transmise ? </a:t>
            </a:r>
            <a:endParaRPr lang="fr-BE" dirty="0"/>
          </a:p>
        </p:txBody>
      </p:sp>
      <p:sp>
        <p:nvSpPr>
          <p:cNvPr id="2" name="ZoneTexte 1">
            <a:extLst>
              <a:ext uri="{FF2B5EF4-FFF2-40B4-BE49-F238E27FC236}">
                <a16:creationId xmlns:a16="http://schemas.microsoft.com/office/drawing/2014/main" id="{30954DE9-BBAF-ED86-1F90-41CA2D01F997}"/>
              </a:ext>
            </a:extLst>
          </p:cNvPr>
          <p:cNvSpPr txBox="1"/>
          <p:nvPr/>
        </p:nvSpPr>
        <p:spPr>
          <a:xfrm>
            <a:off x="255814" y="2340267"/>
            <a:ext cx="11579290" cy="3139321"/>
          </a:xfrm>
          <a:prstGeom prst="rect">
            <a:avLst/>
          </a:prstGeom>
          <a:noFill/>
        </p:spPr>
        <p:txBody>
          <a:bodyPr wrap="square" rtlCol="0">
            <a:spAutoFit/>
          </a:bodyPr>
          <a:lstStyle/>
          <a:p>
            <a:pPr algn="just"/>
            <a:r>
              <a:rPr lang="fr-BE" sz="1800" dirty="0">
                <a:effectLst/>
                <a:latin typeface="Calibri" panose="020F0502020204030204" pitchFamily="34" charset="0"/>
                <a:ea typeface="Calibri" panose="020F0502020204030204" pitchFamily="34" charset="0"/>
              </a:rPr>
              <a:t>Ce qui peut nous rendre relativement optimiste, c’est que notre héritage culturel n’est pas homogène : il est fait de [p.82] strates, de niveaux d’abstraction et de généralisation différents. Pour rester dans la métaphore géographique, nous possédons une série de cartes particulières qui ne valent que pour telle ou telle région du monde, mais nous avons également construit des chorèmes qui permettent aussi bien de lire les cartes que d’en générer de nouvelles (Brunet, 1980). Élaborer de nouvelles cartes exige ainsi de remonter aux chorèmes pour concevoir des combinaisons spatiales inédites. Ce qui permet cette dynamique, c’est que notre culture est faite de bases de connaissances particulières mais également d’outils génériques, de grammaires fondamentales (les langues, les mathématiques…) et également de structures symboliques (des figures typiques, des mythes). Outils formels et structures symboliques font office de méta-repères. L’étrangeté d’un paysage inconnu se laisse dire dans la langue déjà là et ses puissances poétiques. La relativité d’Einstein, s’élabore dans la mathématique qui était déjà, partiellement du moins, celle de Newton. Freud ne peut comprendre les complexes relationnels qu’il découvre qu’à l’aide de Sophocle et de la légende d’Œdipe » - pp.81-82</a:t>
            </a:r>
            <a:endParaRPr lang="fr-BE" dirty="0"/>
          </a:p>
        </p:txBody>
      </p:sp>
    </p:spTree>
    <p:extLst>
      <p:ext uri="{BB962C8B-B14F-4D97-AF65-F5344CB8AC3E}">
        <p14:creationId xmlns:p14="http://schemas.microsoft.com/office/powerpoint/2010/main" val="363280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A8AF201F-860A-9A81-7C96-33BB129889AD}"/>
              </a:ext>
            </a:extLst>
          </p:cNvPr>
          <p:cNvSpPr>
            <a:spLocks noGrp="1"/>
          </p:cNvSpPr>
          <p:nvPr>
            <p:ph type="dt" sz="half" idx="10"/>
          </p:nvPr>
        </p:nvSpPr>
        <p:spPr/>
        <p:txBody>
          <a:bodyPr/>
          <a:lstStyle/>
          <a:p>
            <a:pPr rtl="0"/>
            <a:r>
              <a:rPr lang="fr-FR" noProof="0" dirty="0"/>
              <a:t>26/10/22</a:t>
            </a:r>
          </a:p>
        </p:txBody>
      </p:sp>
      <p:sp>
        <p:nvSpPr>
          <p:cNvPr id="4" name="Espace réservé du pied de page 3">
            <a:extLst>
              <a:ext uri="{FF2B5EF4-FFF2-40B4-BE49-F238E27FC236}">
                <a16:creationId xmlns:a16="http://schemas.microsoft.com/office/drawing/2014/main" id="{4ECCC71E-D4DB-22AF-C040-FBC9401EDB82}"/>
              </a:ext>
            </a:extLst>
          </p:cNvPr>
          <p:cNvSpPr>
            <a:spLocks noGrp="1"/>
          </p:cNvSpPr>
          <p:nvPr>
            <p:ph type="ftr" sz="quarter" idx="11"/>
          </p:nvPr>
        </p:nvSpPr>
        <p:spPr/>
        <p:txBody>
          <a:bodyPr/>
          <a:lstStyle/>
          <a:p>
            <a:pPr rtl="0"/>
            <a:r>
              <a:rPr lang="fr-FR" dirty="0"/>
              <a:t>N. Delbrassine – Formation DI PhiloCité</a:t>
            </a:r>
          </a:p>
        </p:txBody>
      </p:sp>
      <p:sp>
        <p:nvSpPr>
          <p:cNvPr id="5" name="Espace réservé du numéro de diapositive 4">
            <a:extLst>
              <a:ext uri="{FF2B5EF4-FFF2-40B4-BE49-F238E27FC236}">
                <a16:creationId xmlns:a16="http://schemas.microsoft.com/office/drawing/2014/main" id="{540B2168-9597-9B82-770A-F244165DC404}"/>
              </a:ext>
            </a:extLst>
          </p:cNvPr>
          <p:cNvSpPr>
            <a:spLocks noGrp="1"/>
          </p:cNvSpPr>
          <p:nvPr>
            <p:ph type="sldNum" sz="quarter" idx="12"/>
          </p:nvPr>
        </p:nvSpPr>
        <p:spPr/>
        <p:txBody>
          <a:bodyPr/>
          <a:lstStyle/>
          <a:p>
            <a:pPr rtl="0"/>
            <a:fld id="{B9713C8C-8E70-45D5-AE59-23E60168254E}" type="slidenum">
              <a:rPr lang="fr-FR" noProof="0" smtClean="0"/>
              <a:t>36</a:t>
            </a:fld>
            <a:endParaRPr lang="fr-FR" noProof="0" dirty="0"/>
          </a:p>
        </p:txBody>
      </p:sp>
      <p:sp>
        <p:nvSpPr>
          <p:cNvPr id="7" name="ZoneTexte 6">
            <a:extLst>
              <a:ext uri="{FF2B5EF4-FFF2-40B4-BE49-F238E27FC236}">
                <a16:creationId xmlns:a16="http://schemas.microsoft.com/office/drawing/2014/main" id="{C81A24D3-2CE5-F3C2-FDC0-FC46544F3A54}"/>
              </a:ext>
            </a:extLst>
          </p:cNvPr>
          <p:cNvSpPr txBox="1"/>
          <p:nvPr/>
        </p:nvSpPr>
        <p:spPr>
          <a:xfrm>
            <a:off x="306355" y="643002"/>
            <a:ext cx="11579290" cy="4862870"/>
          </a:xfrm>
          <a:prstGeom prst="rect">
            <a:avLst/>
          </a:prstGeom>
          <a:solidFill>
            <a:schemeClr val="bg1"/>
          </a:solidFill>
          <a:ln w="28575">
            <a:solidFill>
              <a:schemeClr val="accent1"/>
            </a:solidFill>
          </a:ln>
        </p:spPr>
        <p:txBody>
          <a:bodyPr wrap="square" rtlCol="0">
            <a:spAutoFit/>
          </a:bodyPr>
          <a:lstStyle/>
          <a:p>
            <a:pPr algn="just"/>
            <a:endParaRPr lang="fr-BE" sz="1800" dirty="0">
              <a:solidFill>
                <a:schemeClr val="accent1">
                  <a:lumMod val="50000"/>
                </a:schemeClr>
              </a:solidFill>
              <a:effectLst/>
              <a:latin typeface="Calibri" panose="020F0502020204030204" pitchFamily="34" charset="0"/>
              <a:ea typeface="Calibri" panose="020F0502020204030204" pitchFamily="34" charset="0"/>
            </a:endParaRPr>
          </a:p>
          <a:p>
            <a:pPr algn="just"/>
            <a:endParaRPr lang="fr-BE" sz="2000" dirty="0">
              <a:solidFill>
                <a:schemeClr val="accent1">
                  <a:lumMod val="50000"/>
                </a:schemeClr>
              </a:solidFill>
              <a:latin typeface="Calibri" panose="020F0502020204030204" pitchFamily="34" charset="0"/>
              <a:ea typeface="Calibri" panose="020F0502020204030204" pitchFamily="34" charset="0"/>
            </a:endParaRPr>
          </a:p>
          <a:p>
            <a:pPr algn="just"/>
            <a:endParaRPr lang="fr-BE" sz="2000" dirty="0">
              <a:solidFill>
                <a:schemeClr val="accent1">
                  <a:lumMod val="50000"/>
                </a:schemeClr>
              </a:solidFill>
              <a:effectLst/>
              <a:latin typeface="Calibri" panose="020F0502020204030204" pitchFamily="34" charset="0"/>
              <a:ea typeface="Calibri" panose="020F0502020204030204" pitchFamily="34" charset="0"/>
            </a:endParaRPr>
          </a:p>
          <a:p>
            <a:pPr algn="just"/>
            <a:r>
              <a:rPr lang="fr-BE" sz="2000" dirty="0">
                <a:solidFill>
                  <a:schemeClr val="accent1">
                    <a:lumMod val="50000"/>
                  </a:schemeClr>
                </a:solidFill>
                <a:latin typeface="Calibri" panose="020F0502020204030204" pitchFamily="34" charset="0"/>
                <a:ea typeface="Calibri" panose="020F0502020204030204" pitchFamily="34" charset="0"/>
              </a:rPr>
              <a:t>« </a:t>
            </a:r>
            <a:r>
              <a:rPr lang="fr-BE" sz="2000" dirty="0">
                <a:solidFill>
                  <a:schemeClr val="accent1">
                    <a:lumMod val="50000"/>
                  </a:schemeClr>
                </a:solidFill>
                <a:effectLst/>
                <a:latin typeface="Calibri" panose="020F0502020204030204" pitchFamily="34" charset="0"/>
                <a:ea typeface="Calibri" panose="020F0502020204030204" pitchFamily="34" charset="0"/>
              </a:rPr>
              <a:t>Il ne s’agit plus d’indiquer impérativement la direction à prendre mais de fournir des repères pour que le sujet s’oriente lui-même. Il faut certes tracer le chemin en marchant, comme le dit le poète, mais sans fournir de boussole ni de cartes, on exposerait les jeunes à l’errance. Proposer ce type de repères est sans doute la plus grande difficulté éducative de notre temps. Comment éduquer à ce précoce pouvoir de choisir, sans susciter d’angoisse paralysante ni de liberté du vide ? Ainsi, « obligation est faite à chacun d’inventer à tout instant sa propre vie, et de construire, dans une spontanéité toujours inventive, les formes de son rapport aux autres. Comment un tel fardeau déjà très lourd pour un adulte serait-il plus facile à porter par des enfants ? » (Blais, Gauchet, Ottavi, 2002, p. 235). Kundera exprimait bien, dans ses romans, le paradoxe d’une légèreté de l’être, pourtant insoutenable » - p. 59.</a:t>
            </a:r>
          </a:p>
          <a:p>
            <a:pPr algn="just"/>
            <a:endParaRPr lang="fr-BE" dirty="0">
              <a:solidFill>
                <a:schemeClr val="accent1">
                  <a:lumMod val="50000"/>
                </a:schemeClr>
              </a:solidFill>
              <a:latin typeface="Calibri" panose="020F0502020204030204" pitchFamily="34" charset="0"/>
              <a:ea typeface="Calibri" panose="020F0502020204030204" pitchFamily="34" charset="0"/>
            </a:endParaRPr>
          </a:p>
          <a:p>
            <a:pPr algn="just"/>
            <a:endParaRPr lang="fr-BE" dirty="0">
              <a:solidFill>
                <a:schemeClr val="accent1">
                  <a:lumMod val="50000"/>
                </a:schemeClr>
              </a:solidFill>
              <a:latin typeface="Calibri" panose="020F0502020204030204" pitchFamily="34" charset="0"/>
              <a:ea typeface="Calibri" panose="020F0502020204030204" pitchFamily="34" charset="0"/>
            </a:endParaRPr>
          </a:p>
          <a:p>
            <a:pPr algn="just"/>
            <a:endParaRPr lang="fr-BE" dirty="0">
              <a:solidFill>
                <a:schemeClr val="accent1">
                  <a:lumMod val="50000"/>
                </a:schemeClr>
              </a:solidFill>
              <a:latin typeface="Calibri" panose="020F0502020204030204" pitchFamily="34" charset="0"/>
              <a:ea typeface="Calibri" panose="020F0502020204030204" pitchFamily="34" charset="0"/>
            </a:endParaRPr>
          </a:p>
          <a:p>
            <a:pPr algn="just"/>
            <a:endParaRPr lang="fr-BE" dirty="0">
              <a:solidFill>
                <a:schemeClr val="accent1">
                  <a:lumMod val="50000"/>
                </a:schemeClr>
              </a:solidFill>
            </a:endParaRPr>
          </a:p>
        </p:txBody>
      </p:sp>
    </p:spTree>
    <p:extLst>
      <p:ext uri="{BB962C8B-B14F-4D97-AF65-F5344CB8AC3E}">
        <p14:creationId xmlns:p14="http://schemas.microsoft.com/office/powerpoint/2010/main" val="293396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e la date 11">
            <a:extLst>
              <a:ext uri="{FF2B5EF4-FFF2-40B4-BE49-F238E27FC236}">
                <a16:creationId xmlns:a16="http://schemas.microsoft.com/office/drawing/2014/main" id="{9C693BAD-6B4E-48AD-88BF-D933B374A1F1}"/>
              </a:ext>
            </a:extLst>
          </p:cNvPr>
          <p:cNvSpPr>
            <a:spLocks noGrp="1"/>
          </p:cNvSpPr>
          <p:nvPr>
            <p:ph type="dt" sz="half" idx="10"/>
          </p:nvPr>
        </p:nvSpPr>
        <p:spPr/>
        <p:txBody>
          <a:bodyPr rtlCol="0"/>
          <a:lstStyle/>
          <a:p>
            <a:pPr rtl="0"/>
            <a:r>
              <a:rPr lang="fr-FR" dirty="0"/>
              <a:t>26/10/2022</a:t>
            </a:r>
          </a:p>
        </p:txBody>
      </p:sp>
      <p:sp>
        <p:nvSpPr>
          <p:cNvPr id="13" name="Espace réservé du pied de page 12">
            <a:extLst>
              <a:ext uri="{FF2B5EF4-FFF2-40B4-BE49-F238E27FC236}">
                <a16:creationId xmlns:a16="http://schemas.microsoft.com/office/drawing/2014/main" id="{1B9E4CF7-70FB-40DF-BE47-6E5AE3154753}"/>
              </a:ext>
            </a:extLst>
          </p:cNvPr>
          <p:cNvSpPr>
            <a:spLocks noGrp="1"/>
          </p:cNvSpPr>
          <p:nvPr>
            <p:ph type="ftr" sz="quarter" idx="11"/>
          </p:nvPr>
        </p:nvSpPr>
        <p:spPr/>
        <p:txBody>
          <a:bodyPr rtlCol="0"/>
          <a:lstStyle/>
          <a:p>
            <a:pPr rtl="0"/>
            <a:r>
              <a:rPr lang="fr-FR" dirty="0"/>
              <a:t>N. Delbrassine – Formation DI PhiloCité</a:t>
            </a:r>
          </a:p>
        </p:txBody>
      </p:sp>
      <p:sp>
        <p:nvSpPr>
          <p:cNvPr id="14" name="Espace réservé du numéro de diapositive 13">
            <a:extLst>
              <a:ext uri="{FF2B5EF4-FFF2-40B4-BE49-F238E27FC236}">
                <a16:creationId xmlns:a16="http://schemas.microsoft.com/office/drawing/2014/main" id="{C1EA167B-7079-4284-997F-7309C510B763}"/>
              </a:ext>
            </a:extLst>
          </p:cNvPr>
          <p:cNvSpPr>
            <a:spLocks noGrp="1"/>
          </p:cNvSpPr>
          <p:nvPr>
            <p:ph type="sldNum" sz="quarter" idx="12"/>
          </p:nvPr>
        </p:nvSpPr>
        <p:spPr/>
        <p:txBody>
          <a:bodyPr rtlCol="0"/>
          <a:lstStyle/>
          <a:p>
            <a:pPr rtl="0"/>
            <a:fld id="{B9713C8C-8E70-45D5-AE59-23E60168254E}" type="slidenum">
              <a:rPr lang="fr-FR" smtClean="0"/>
              <a:t>37</a:t>
            </a:fld>
            <a:endParaRPr lang="fr-FR" dirty="0"/>
          </a:p>
        </p:txBody>
      </p:sp>
      <p:pic>
        <p:nvPicPr>
          <p:cNvPr id="4098" name="Picture 2" descr="Comment utiliser une boussole et une carte en randonnée ?">
            <a:extLst>
              <a:ext uri="{FF2B5EF4-FFF2-40B4-BE49-F238E27FC236}">
                <a16:creationId xmlns:a16="http://schemas.microsoft.com/office/drawing/2014/main" id="{3C680930-5665-7F2B-AD4D-AF14464C19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309" t="909" r="40614" b="-1"/>
          <a:stretch/>
        </p:blipFill>
        <p:spPr bwMode="auto">
          <a:xfrm>
            <a:off x="8994711" y="174078"/>
            <a:ext cx="2995126" cy="62752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3DED1707-FF51-216A-94AB-E6F2E70096DA}"/>
              </a:ext>
            </a:extLst>
          </p:cNvPr>
          <p:cNvSpPr txBox="1"/>
          <p:nvPr/>
        </p:nvSpPr>
        <p:spPr>
          <a:xfrm>
            <a:off x="202163" y="174079"/>
            <a:ext cx="8792548" cy="5932393"/>
          </a:xfrm>
          <a:prstGeom prst="rect">
            <a:avLst/>
          </a:prstGeom>
          <a:noFill/>
        </p:spPr>
        <p:txBody>
          <a:bodyPr wrap="square" rtlCol="0">
            <a:spAutoFit/>
          </a:bodyPr>
          <a:lstStyle/>
          <a:p>
            <a:pPr algn="just"/>
            <a:r>
              <a:rPr lang="fr-BE" sz="1650" dirty="0">
                <a:effectLst/>
                <a:latin typeface="Calibri" panose="020F0502020204030204" pitchFamily="34" charset="0"/>
                <a:ea typeface="Calibri" panose="020F0502020204030204" pitchFamily="34" charset="0"/>
              </a:rPr>
              <a:t>« Dans un monde problématique où les places et les rôles ne sont pas déterminés d’avance et où l’impératif catégorique est celui d’être soi, l’éducation et la transmission de l’expérience ne peuvent plus fonctionner ni au commandement ni à l’imitation. Il faut donc apprendre à problématiser. Mais la problématisation fonctionnerait à vide si elle ne s’instruisait de l’expérience déjà là, déposée dans la culture, les savoirs professionnels et le savoir-faire des éducateurs et des formateurs. Parler de fonction boussole ou de fonction carte voudrait conjurer la chosification qui guette le processus de problématisation. En réalité, les points cardinaux de la boussole cognitive articulent forme et contenu, méthode et savoirs. Par exemple, les conditions de la quête amoureuse de la préciosité définissent le nord de l’éducation sentimentale tandis que les catégorisations multiples du sentiment amoureux constituent les types de données à prendre en compte. De même les trois processus de Jean Houssaye définissent les conditions de l’action éducative, soit le nord de l’orientation enseignante. Ces conditions servent de critères pour le repérage des pratiques d’enseignements qui reçoivent alors le statut de données. Le losange de la problématisation, dans sa fonction de “boussole”, vise une polarisation de l’espace réflexif. Il permet ainsi l’avènement d’une pensée à deux dimensions qui ouvre la distance entre problème et solution et entre données et conditions. Dans sa fonction carte, il vise à insérer une problématisation dans une problématique, c’est-à-dire un itinéraire singulier dans un espace, déjà partiellement au moins, exploré et catégorisé. Nous avons tenté ainsi de penser les conditions de possibilité de l’organisation de l’expérience dans un monde problématique. L’articulation de la carte et de la boussole permet d’envisager une transmission non injonctive : a) il y a bien transmission, en ce sens que l’expérience ne peut s’organiser de manière strictement endogène ; b) la transmission n’est pas celle d’injonction autoritaire mais relève de la normativité d’une problématique ; c) cette transmission exige une polarisation de l’espace réflexif chez celui à qui la carte est transmise » - pp.83-84.</a:t>
            </a:r>
            <a:endParaRPr lang="fr-BE" sz="1650" dirty="0"/>
          </a:p>
        </p:txBody>
      </p:sp>
    </p:spTree>
    <p:extLst>
      <p:ext uri="{BB962C8B-B14F-4D97-AF65-F5344CB8AC3E}">
        <p14:creationId xmlns:p14="http://schemas.microsoft.com/office/powerpoint/2010/main" val="3104986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F67F229A-48C3-4BE7-96EC-3C05DC7FB720}"/>
              </a:ext>
            </a:extLst>
          </p:cNvPr>
          <p:cNvSpPr>
            <a:spLocks noGrp="1"/>
          </p:cNvSpPr>
          <p:nvPr>
            <p:ph type="title"/>
          </p:nvPr>
        </p:nvSpPr>
        <p:spPr>
          <a:xfrm>
            <a:off x="2817845" y="2002536"/>
            <a:ext cx="6634065" cy="1906992"/>
          </a:xfrm>
        </p:spPr>
        <p:txBody>
          <a:bodyPr rtlCol="0">
            <a:normAutofit/>
          </a:bodyPr>
          <a:lstStyle/>
          <a:p>
            <a:pPr rtl="0"/>
            <a:r>
              <a:rPr lang="fr-FR" sz="5400" b="1" dirty="0"/>
              <a:t>Un projet en cours</a:t>
            </a:r>
          </a:p>
        </p:txBody>
      </p:sp>
      <p:sp>
        <p:nvSpPr>
          <p:cNvPr id="12" name="Espace réservé de la date 11">
            <a:extLst>
              <a:ext uri="{FF2B5EF4-FFF2-40B4-BE49-F238E27FC236}">
                <a16:creationId xmlns:a16="http://schemas.microsoft.com/office/drawing/2014/main" id="{9C693BAD-6B4E-48AD-88BF-D933B374A1F1}"/>
              </a:ext>
            </a:extLst>
          </p:cNvPr>
          <p:cNvSpPr>
            <a:spLocks noGrp="1"/>
          </p:cNvSpPr>
          <p:nvPr>
            <p:ph type="dt" sz="half" idx="10"/>
          </p:nvPr>
        </p:nvSpPr>
        <p:spPr/>
        <p:txBody>
          <a:bodyPr rtlCol="0"/>
          <a:lstStyle/>
          <a:p>
            <a:pPr rtl="0"/>
            <a:r>
              <a:rPr lang="fr-FR" dirty="0"/>
              <a:t>26/10/2022</a:t>
            </a:r>
          </a:p>
        </p:txBody>
      </p:sp>
      <p:sp>
        <p:nvSpPr>
          <p:cNvPr id="13" name="Espace réservé du pied de page 12">
            <a:extLst>
              <a:ext uri="{FF2B5EF4-FFF2-40B4-BE49-F238E27FC236}">
                <a16:creationId xmlns:a16="http://schemas.microsoft.com/office/drawing/2014/main" id="{1B9E4CF7-70FB-40DF-BE47-6E5AE3154753}"/>
              </a:ext>
            </a:extLst>
          </p:cNvPr>
          <p:cNvSpPr>
            <a:spLocks noGrp="1"/>
          </p:cNvSpPr>
          <p:nvPr>
            <p:ph type="ftr" sz="quarter" idx="11"/>
          </p:nvPr>
        </p:nvSpPr>
        <p:spPr/>
        <p:txBody>
          <a:bodyPr rtlCol="0"/>
          <a:lstStyle/>
          <a:p>
            <a:pPr rtl="0"/>
            <a:r>
              <a:rPr lang="fr-FR" dirty="0"/>
              <a:t>N. Delbrassine – Formation DI PhiloCité</a:t>
            </a:r>
          </a:p>
        </p:txBody>
      </p:sp>
      <p:sp>
        <p:nvSpPr>
          <p:cNvPr id="14" name="Espace réservé du numéro de diapositive 13">
            <a:extLst>
              <a:ext uri="{FF2B5EF4-FFF2-40B4-BE49-F238E27FC236}">
                <a16:creationId xmlns:a16="http://schemas.microsoft.com/office/drawing/2014/main" id="{C1EA167B-7079-4284-997F-7309C510B763}"/>
              </a:ext>
            </a:extLst>
          </p:cNvPr>
          <p:cNvSpPr>
            <a:spLocks noGrp="1"/>
          </p:cNvSpPr>
          <p:nvPr>
            <p:ph type="sldNum" sz="quarter" idx="12"/>
          </p:nvPr>
        </p:nvSpPr>
        <p:spPr/>
        <p:txBody>
          <a:bodyPr rtlCol="0"/>
          <a:lstStyle/>
          <a:p>
            <a:pPr rtl="0"/>
            <a:fld id="{B9713C8C-8E70-45D5-AE59-23E60168254E}" type="slidenum">
              <a:rPr lang="fr-FR" smtClean="0"/>
              <a:t>38</a:t>
            </a:fld>
            <a:endParaRPr lang="fr-FR" dirty="0"/>
          </a:p>
        </p:txBody>
      </p:sp>
      <p:sp>
        <p:nvSpPr>
          <p:cNvPr id="11" name="Espace réservé du contenu 10">
            <a:extLst>
              <a:ext uri="{FF2B5EF4-FFF2-40B4-BE49-F238E27FC236}">
                <a16:creationId xmlns:a16="http://schemas.microsoft.com/office/drawing/2014/main" id="{7041F48D-F184-4F9F-B5AC-F127F0898F39}"/>
              </a:ext>
            </a:extLst>
          </p:cNvPr>
          <p:cNvSpPr>
            <a:spLocks noGrp="1"/>
          </p:cNvSpPr>
          <p:nvPr>
            <p:ph type="body" sz="quarter" idx="13"/>
          </p:nvPr>
        </p:nvSpPr>
        <p:spPr/>
        <p:txBody>
          <a:bodyPr rtlCol="0"/>
          <a:lstStyle/>
          <a:p>
            <a:pPr rtl="0"/>
            <a:r>
              <a:rPr lang="fr-FR" sz="1800" dirty="0"/>
              <a:t> </a:t>
            </a:r>
          </a:p>
        </p:txBody>
      </p:sp>
    </p:spTree>
    <p:extLst>
      <p:ext uri="{BB962C8B-B14F-4D97-AF65-F5344CB8AC3E}">
        <p14:creationId xmlns:p14="http://schemas.microsoft.com/office/powerpoint/2010/main" val="2343784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8CE01F-FA87-3B06-4CD6-CD83ADCCFEAB}"/>
              </a:ext>
            </a:extLst>
          </p:cNvPr>
          <p:cNvSpPr>
            <a:spLocks noGrp="1"/>
          </p:cNvSpPr>
          <p:nvPr>
            <p:ph type="title"/>
          </p:nvPr>
        </p:nvSpPr>
        <p:spPr>
          <a:xfrm>
            <a:off x="950913" y="1050987"/>
            <a:ext cx="3886200" cy="2131695"/>
          </a:xfrm>
        </p:spPr>
        <p:txBody>
          <a:bodyPr>
            <a:normAutofit/>
          </a:bodyPr>
          <a:lstStyle/>
          <a:p>
            <a:r>
              <a:rPr lang="fr-FR" sz="8000" dirty="0">
                <a:solidFill>
                  <a:schemeClr val="accent5"/>
                </a:solidFill>
              </a:rPr>
              <a:t>Merci</a:t>
            </a:r>
            <a:endParaRPr lang="fr-BE" sz="8000" dirty="0">
              <a:solidFill>
                <a:schemeClr val="accent5"/>
              </a:solidFill>
            </a:endParaRPr>
          </a:p>
        </p:txBody>
      </p:sp>
      <p:sp>
        <p:nvSpPr>
          <p:cNvPr id="4" name="Espace réservé du texte 3">
            <a:extLst>
              <a:ext uri="{FF2B5EF4-FFF2-40B4-BE49-F238E27FC236}">
                <a16:creationId xmlns:a16="http://schemas.microsoft.com/office/drawing/2014/main" id="{01E1D681-5AA9-9C47-98DC-9A6F2F5C11AD}"/>
              </a:ext>
            </a:extLst>
          </p:cNvPr>
          <p:cNvSpPr>
            <a:spLocks noGrp="1"/>
          </p:cNvSpPr>
          <p:nvPr>
            <p:ph type="body" sz="half" idx="2"/>
          </p:nvPr>
        </p:nvSpPr>
        <p:spPr>
          <a:xfrm>
            <a:off x="839788" y="4232305"/>
            <a:ext cx="3886200" cy="1549527"/>
          </a:xfrm>
        </p:spPr>
        <p:txBody>
          <a:bodyPr/>
          <a:lstStyle/>
          <a:p>
            <a:r>
              <a:rPr lang="fr-FR" dirty="0"/>
              <a:t>Noëlle DELBRASSINE</a:t>
            </a:r>
          </a:p>
          <a:p>
            <a:r>
              <a:rPr lang="fr-BE" dirty="0"/>
              <a:t>Université de Liège </a:t>
            </a:r>
          </a:p>
          <a:p>
            <a:r>
              <a:rPr lang="fr-BE" dirty="0"/>
              <a:t>Département de Philosophie </a:t>
            </a:r>
          </a:p>
          <a:p>
            <a:r>
              <a:rPr lang="fr-BE" dirty="0"/>
              <a:t>noelle.delbrassine@uliege.be</a:t>
            </a:r>
          </a:p>
        </p:txBody>
      </p:sp>
      <p:sp>
        <p:nvSpPr>
          <p:cNvPr id="5" name="Espace réservé de la date 4">
            <a:extLst>
              <a:ext uri="{FF2B5EF4-FFF2-40B4-BE49-F238E27FC236}">
                <a16:creationId xmlns:a16="http://schemas.microsoft.com/office/drawing/2014/main" id="{6075517B-4ADE-0851-E561-0C971C199A50}"/>
              </a:ext>
            </a:extLst>
          </p:cNvPr>
          <p:cNvSpPr>
            <a:spLocks noGrp="1"/>
          </p:cNvSpPr>
          <p:nvPr>
            <p:ph type="dt" sz="half" idx="10"/>
          </p:nvPr>
        </p:nvSpPr>
        <p:spPr/>
        <p:txBody>
          <a:bodyPr/>
          <a:lstStyle/>
          <a:p>
            <a:pPr rtl="0"/>
            <a:r>
              <a:rPr lang="fr-FR" noProof="0" dirty="0"/>
              <a:t>26/10/2022</a:t>
            </a:r>
          </a:p>
        </p:txBody>
      </p:sp>
      <p:sp>
        <p:nvSpPr>
          <p:cNvPr id="6" name="Espace réservé du pied de page 5">
            <a:extLst>
              <a:ext uri="{FF2B5EF4-FFF2-40B4-BE49-F238E27FC236}">
                <a16:creationId xmlns:a16="http://schemas.microsoft.com/office/drawing/2014/main" id="{4D2B8357-8E24-76BF-85A4-A3CDDD461DA4}"/>
              </a:ext>
            </a:extLst>
          </p:cNvPr>
          <p:cNvSpPr>
            <a:spLocks noGrp="1"/>
          </p:cNvSpPr>
          <p:nvPr>
            <p:ph type="ftr" sz="quarter" idx="11"/>
          </p:nvPr>
        </p:nvSpPr>
        <p:spPr/>
        <p:txBody>
          <a:bodyPr/>
          <a:lstStyle/>
          <a:p>
            <a:r>
              <a:rPr lang="fr-FR" dirty="0"/>
              <a:t>N. Delbrassine – Formation DI PhiloCité</a:t>
            </a:r>
          </a:p>
        </p:txBody>
      </p:sp>
      <p:sp>
        <p:nvSpPr>
          <p:cNvPr id="7" name="Espace réservé du numéro de diapositive 6">
            <a:extLst>
              <a:ext uri="{FF2B5EF4-FFF2-40B4-BE49-F238E27FC236}">
                <a16:creationId xmlns:a16="http://schemas.microsoft.com/office/drawing/2014/main" id="{C7AD0C07-110A-D2D0-11B8-9D85BB87CD3D}"/>
              </a:ext>
            </a:extLst>
          </p:cNvPr>
          <p:cNvSpPr>
            <a:spLocks noGrp="1"/>
          </p:cNvSpPr>
          <p:nvPr>
            <p:ph type="sldNum" sz="quarter" idx="12"/>
          </p:nvPr>
        </p:nvSpPr>
        <p:spPr/>
        <p:txBody>
          <a:bodyPr/>
          <a:lstStyle/>
          <a:p>
            <a:pPr rtl="0"/>
            <a:fld id="{B9713C8C-8E70-45D5-AE59-23E60168254E}" type="slidenum">
              <a:rPr lang="fr-FR" noProof="0" smtClean="0"/>
              <a:t>39</a:t>
            </a:fld>
            <a:endParaRPr lang="fr-FR" noProof="0" dirty="0"/>
          </a:p>
        </p:txBody>
      </p:sp>
      <p:pic>
        <p:nvPicPr>
          <p:cNvPr id="10" name="Image 9">
            <a:extLst>
              <a:ext uri="{FF2B5EF4-FFF2-40B4-BE49-F238E27FC236}">
                <a16:creationId xmlns:a16="http://schemas.microsoft.com/office/drawing/2014/main" id="{ACCB86AA-5A5C-6CA1-B212-5FEC7A6E8517}"/>
              </a:ext>
            </a:extLst>
          </p:cNvPr>
          <p:cNvPicPr>
            <a:picLocks noChangeAspect="1"/>
          </p:cNvPicPr>
          <p:nvPr/>
        </p:nvPicPr>
        <p:blipFill>
          <a:blip r:embed="rId2"/>
          <a:stretch>
            <a:fillRect/>
          </a:stretch>
        </p:blipFill>
        <p:spPr>
          <a:xfrm>
            <a:off x="7335838" y="4025002"/>
            <a:ext cx="4489450" cy="1964135"/>
          </a:xfrm>
          <a:prstGeom prst="rect">
            <a:avLst/>
          </a:prstGeom>
        </p:spPr>
      </p:pic>
      <p:pic>
        <p:nvPicPr>
          <p:cNvPr id="14" name="Espace réservé du contenu 13">
            <a:extLst>
              <a:ext uri="{FF2B5EF4-FFF2-40B4-BE49-F238E27FC236}">
                <a16:creationId xmlns:a16="http://schemas.microsoft.com/office/drawing/2014/main" id="{5EA1FE79-170C-0B94-3732-5436B81F1402}"/>
              </a:ext>
            </a:extLst>
          </p:cNvPr>
          <p:cNvPicPr>
            <a:picLocks noGrp="1" noChangeAspect="1"/>
          </p:cNvPicPr>
          <p:nvPr>
            <p:ph idx="1"/>
          </p:nvPr>
        </p:nvPicPr>
        <p:blipFill>
          <a:blip r:embed="rId3"/>
          <a:stretch>
            <a:fillRect/>
          </a:stretch>
        </p:blipFill>
        <p:spPr>
          <a:xfrm>
            <a:off x="9162726" y="1893307"/>
            <a:ext cx="2662562" cy="2131695"/>
          </a:xfrm>
        </p:spPr>
      </p:pic>
    </p:spTree>
    <p:extLst>
      <p:ext uri="{BB962C8B-B14F-4D97-AF65-F5344CB8AC3E}">
        <p14:creationId xmlns:p14="http://schemas.microsoft.com/office/powerpoint/2010/main" val="1746399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08B23706-09C0-E30C-7B9D-D8F051B29C90}"/>
              </a:ext>
            </a:extLst>
          </p:cNvPr>
          <p:cNvSpPr>
            <a:spLocks noGrp="1"/>
          </p:cNvSpPr>
          <p:nvPr>
            <p:ph type="title"/>
          </p:nvPr>
        </p:nvSpPr>
        <p:spPr>
          <a:xfrm>
            <a:off x="839787" y="807720"/>
            <a:ext cx="10818813" cy="1508760"/>
          </a:xfrm>
        </p:spPr>
        <p:txBody>
          <a:bodyPr>
            <a:normAutofit fontScale="90000"/>
          </a:bodyPr>
          <a:lstStyle/>
          <a:p>
            <a:pPr>
              <a:lnSpc>
                <a:spcPct val="150000"/>
              </a:lnSpc>
            </a:pPr>
            <a:r>
              <a:rPr lang="fr-BE" sz="4400" i="0" dirty="0"/>
              <a:t>Approche critique de la progressivité :</a:t>
            </a:r>
            <a:br>
              <a:rPr lang="fr-BE" sz="4400" i="0" dirty="0"/>
            </a:br>
            <a:r>
              <a:rPr lang="fr-BE" sz="4400" dirty="0"/>
              <a:t>Plan</a:t>
            </a:r>
          </a:p>
        </p:txBody>
      </p:sp>
      <p:pic>
        <p:nvPicPr>
          <p:cNvPr id="19" name="Espace réservé du contenu 18" descr="Les navires en papier blanc dirigés par un navire jaune">
            <a:extLst>
              <a:ext uri="{FF2B5EF4-FFF2-40B4-BE49-F238E27FC236}">
                <a16:creationId xmlns:a16="http://schemas.microsoft.com/office/drawing/2014/main" id="{38B48AED-0208-20DF-B0B7-19FC1928213A}"/>
              </a:ext>
            </a:extLst>
          </p:cNvPr>
          <p:cNvPicPr>
            <a:picLocks noGrp="1" noChangeAspect="1"/>
          </p:cNvPicPr>
          <p:nvPr>
            <p:ph idx="1"/>
          </p:nvPr>
        </p:nvPicPr>
        <p:blipFill>
          <a:blip r:embed="rId2"/>
          <a:stretch>
            <a:fillRect/>
          </a:stretch>
        </p:blipFill>
        <p:spPr>
          <a:xfrm>
            <a:off x="7059613" y="1941614"/>
            <a:ext cx="4489450" cy="2992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Espace réservé du texte 12">
            <a:extLst>
              <a:ext uri="{FF2B5EF4-FFF2-40B4-BE49-F238E27FC236}">
                <a16:creationId xmlns:a16="http://schemas.microsoft.com/office/drawing/2014/main" id="{19E28AF3-F2C5-F9F4-6D42-38815D3D1053}"/>
              </a:ext>
            </a:extLst>
          </p:cNvPr>
          <p:cNvSpPr>
            <a:spLocks noGrp="1"/>
          </p:cNvSpPr>
          <p:nvPr>
            <p:ph type="body" sz="half" idx="2"/>
          </p:nvPr>
        </p:nvSpPr>
        <p:spPr>
          <a:xfrm>
            <a:off x="391886" y="2194560"/>
            <a:ext cx="6410130" cy="4050792"/>
          </a:xfrm>
        </p:spPr>
        <p:txBody>
          <a:bodyPr/>
          <a:lstStyle/>
          <a:p>
            <a:pPr marL="342900" indent="-342900" algn="just" rtl="0">
              <a:buFontTx/>
              <a:buChar char="-"/>
            </a:pPr>
            <a:endParaRPr lang="fr-FR" sz="2800" dirty="0"/>
          </a:p>
          <a:p>
            <a:pPr marL="342900" indent="-342900" algn="just" rtl="0">
              <a:buFontTx/>
              <a:buChar char="-"/>
            </a:pPr>
            <a:r>
              <a:rPr lang="fr-FR" sz="2800" dirty="0"/>
              <a:t>Introduction</a:t>
            </a:r>
          </a:p>
          <a:p>
            <a:pPr marL="342900" indent="-342900" algn="just" rtl="0">
              <a:buFontTx/>
              <a:buChar char="-"/>
            </a:pPr>
            <a:r>
              <a:rPr lang="fr-FR" sz="2800" dirty="0"/>
              <a:t>Point de vocabulaire</a:t>
            </a:r>
          </a:p>
          <a:p>
            <a:pPr marL="342900" indent="-342900" algn="just" rtl="0">
              <a:buFontTx/>
              <a:buChar char="-"/>
            </a:pPr>
            <a:r>
              <a:rPr lang="fr-FR" sz="2800" dirty="0"/>
              <a:t>Approche critique</a:t>
            </a:r>
          </a:p>
          <a:p>
            <a:pPr marL="342900" indent="-342900" algn="just" rtl="0">
              <a:buFontTx/>
              <a:buChar char="-"/>
            </a:pPr>
            <a:r>
              <a:rPr lang="fr-FR" sz="2800" dirty="0"/>
              <a:t>Proposition d’un nouveau modèle</a:t>
            </a:r>
          </a:p>
          <a:p>
            <a:pPr marL="342900" indent="-342900" algn="just" rtl="0">
              <a:buFontTx/>
              <a:buChar char="-"/>
            </a:pPr>
            <a:r>
              <a:rPr lang="fr-FR" sz="2800" dirty="0"/>
              <a:t>Un projet en cours</a:t>
            </a:r>
          </a:p>
          <a:p>
            <a:pPr marL="342900" indent="-342900" algn="just" rtl="0">
              <a:buFontTx/>
              <a:buChar char="-"/>
            </a:pPr>
            <a:r>
              <a:rPr lang="fr-FR" sz="2800" dirty="0"/>
              <a:t>Discussion</a:t>
            </a:r>
          </a:p>
          <a:p>
            <a:endParaRPr lang="fr-BE" dirty="0"/>
          </a:p>
        </p:txBody>
      </p:sp>
      <p:sp>
        <p:nvSpPr>
          <p:cNvPr id="3" name="Espace réservé de la date 2">
            <a:extLst>
              <a:ext uri="{FF2B5EF4-FFF2-40B4-BE49-F238E27FC236}">
                <a16:creationId xmlns:a16="http://schemas.microsoft.com/office/drawing/2014/main" id="{B8863B79-18D8-463B-8AEC-A0DCC56A7485}"/>
              </a:ext>
            </a:extLst>
          </p:cNvPr>
          <p:cNvSpPr>
            <a:spLocks noGrp="1"/>
          </p:cNvSpPr>
          <p:nvPr>
            <p:ph type="dt" sz="half" idx="10"/>
          </p:nvPr>
        </p:nvSpPr>
        <p:spPr/>
        <p:txBody>
          <a:bodyPr/>
          <a:lstStyle/>
          <a:p>
            <a:pPr rtl="0"/>
            <a:r>
              <a:rPr lang="fr-FR" dirty="0"/>
              <a:t>26</a:t>
            </a:r>
            <a:r>
              <a:rPr lang="fr-FR" noProof="0" dirty="0"/>
              <a:t>/10/2022</a:t>
            </a:r>
          </a:p>
        </p:txBody>
      </p:sp>
      <p:sp>
        <p:nvSpPr>
          <p:cNvPr id="4" name="Espace réservé du pied de page 3">
            <a:extLst>
              <a:ext uri="{FF2B5EF4-FFF2-40B4-BE49-F238E27FC236}">
                <a16:creationId xmlns:a16="http://schemas.microsoft.com/office/drawing/2014/main" id="{AE72DCBF-07FA-BEDB-6EAC-F1C1CC8DF816}"/>
              </a:ext>
            </a:extLst>
          </p:cNvPr>
          <p:cNvSpPr>
            <a:spLocks noGrp="1"/>
          </p:cNvSpPr>
          <p:nvPr>
            <p:ph type="ftr" sz="quarter" idx="11"/>
          </p:nvPr>
        </p:nvSpPr>
        <p:spPr/>
        <p:txBody>
          <a:bodyPr/>
          <a:lstStyle/>
          <a:p>
            <a:pPr rtl="0"/>
            <a:r>
              <a:rPr lang="fr-FR" noProof="0" dirty="0"/>
              <a:t>N. Delbrassine – Formation DI PhiloCité</a:t>
            </a:r>
          </a:p>
        </p:txBody>
      </p:sp>
      <p:sp>
        <p:nvSpPr>
          <p:cNvPr id="5" name="Espace réservé du numéro de diapositive 4">
            <a:extLst>
              <a:ext uri="{FF2B5EF4-FFF2-40B4-BE49-F238E27FC236}">
                <a16:creationId xmlns:a16="http://schemas.microsoft.com/office/drawing/2014/main" id="{E680DCFD-3B37-EA59-5004-970BCAD17BA6}"/>
              </a:ext>
            </a:extLst>
          </p:cNvPr>
          <p:cNvSpPr>
            <a:spLocks noGrp="1"/>
          </p:cNvSpPr>
          <p:nvPr>
            <p:ph type="sldNum" sz="quarter" idx="12"/>
          </p:nvPr>
        </p:nvSpPr>
        <p:spPr/>
        <p:txBody>
          <a:bodyPr/>
          <a:lstStyle/>
          <a:p>
            <a:pPr rtl="0"/>
            <a:fld id="{B9713C8C-8E70-45D5-AE59-23E60168254E}" type="slidenum">
              <a:rPr lang="fr-FR" noProof="0" smtClean="0"/>
              <a:t>4</a:t>
            </a:fld>
            <a:endParaRPr lang="fr-FR" noProof="0" dirty="0"/>
          </a:p>
        </p:txBody>
      </p:sp>
    </p:spTree>
    <p:extLst>
      <p:ext uri="{BB962C8B-B14F-4D97-AF65-F5344CB8AC3E}">
        <p14:creationId xmlns:p14="http://schemas.microsoft.com/office/powerpoint/2010/main" val="2026943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F67F229A-48C3-4BE7-96EC-3C05DC7FB720}"/>
              </a:ext>
            </a:extLst>
          </p:cNvPr>
          <p:cNvSpPr>
            <a:spLocks noGrp="1"/>
          </p:cNvSpPr>
          <p:nvPr>
            <p:ph type="title"/>
          </p:nvPr>
        </p:nvSpPr>
        <p:spPr>
          <a:xfrm>
            <a:off x="3265714" y="2002536"/>
            <a:ext cx="5728996" cy="2148840"/>
          </a:xfrm>
        </p:spPr>
        <p:txBody>
          <a:bodyPr rtlCol="0">
            <a:normAutofit/>
          </a:bodyPr>
          <a:lstStyle/>
          <a:p>
            <a:pPr rtl="0"/>
            <a:r>
              <a:rPr lang="fr-FR" sz="5400" b="1" dirty="0"/>
              <a:t>Discussion</a:t>
            </a:r>
          </a:p>
        </p:txBody>
      </p:sp>
      <p:sp>
        <p:nvSpPr>
          <p:cNvPr id="12" name="Espace réservé de la date 11">
            <a:extLst>
              <a:ext uri="{FF2B5EF4-FFF2-40B4-BE49-F238E27FC236}">
                <a16:creationId xmlns:a16="http://schemas.microsoft.com/office/drawing/2014/main" id="{9C693BAD-6B4E-48AD-88BF-D933B374A1F1}"/>
              </a:ext>
            </a:extLst>
          </p:cNvPr>
          <p:cNvSpPr>
            <a:spLocks noGrp="1"/>
          </p:cNvSpPr>
          <p:nvPr>
            <p:ph type="dt" sz="half" idx="10"/>
          </p:nvPr>
        </p:nvSpPr>
        <p:spPr/>
        <p:txBody>
          <a:bodyPr rtlCol="0"/>
          <a:lstStyle/>
          <a:p>
            <a:pPr rtl="0"/>
            <a:r>
              <a:rPr lang="fr-FR" dirty="0"/>
              <a:t>26/10/2022</a:t>
            </a:r>
          </a:p>
        </p:txBody>
      </p:sp>
      <p:sp>
        <p:nvSpPr>
          <p:cNvPr id="13" name="Espace réservé du pied de page 12">
            <a:extLst>
              <a:ext uri="{FF2B5EF4-FFF2-40B4-BE49-F238E27FC236}">
                <a16:creationId xmlns:a16="http://schemas.microsoft.com/office/drawing/2014/main" id="{1B9E4CF7-70FB-40DF-BE47-6E5AE3154753}"/>
              </a:ext>
            </a:extLst>
          </p:cNvPr>
          <p:cNvSpPr>
            <a:spLocks noGrp="1"/>
          </p:cNvSpPr>
          <p:nvPr>
            <p:ph type="ftr" sz="quarter" idx="11"/>
          </p:nvPr>
        </p:nvSpPr>
        <p:spPr/>
        <p:txBody>
          <a:bodyPr rtlCol="0"/>
          <a:lstStyle/>
          <a:p>
            <a:pPr rtl="0"/>
            <a:r>
              <a:rPr lang="fr-FR" dirty="0"/>
              <a:t>N. Delbrassine – Formation DI PhiloCité</a:t>
            </a:r>
          </a:p>
        </p:txBody>
      </p:sp>
      <p:sp>
        <p:nvSpPr>
          <p:cNvPr id="14" name="Espace réservé du numéro de diapositive 13">
            <a:extLst>
              <a:ext uri="{FF2B5EF4-FFF2-40B4-BE49-F238E27FC236}">
                <a16:creationId xmlns:a16="http://schemas.microsoft.com/office/drawing/2014/main" id="{C1EA167B-7079-4284-997F-7309C510B763}"/>
              </a:ext>
            </a:extLst>
          </p:cNvPr>
          <p:cNvSpPr>
            <a:spLocks noGrp="1"/>
          </p:cNvSpPr>
          <p:nvPr>
            <p:ph type="sldNum" sz="quarter" idx="12"/>
          </p:nvPr>
        </p:nvSpPr>
        <p:spPr/>
        <p:txBody>
          <a:bodyPr rtlCol="0"/>
          <a:lstStyle/>
          <a:p>
            <a:pPr rtl="0"/>
            <a:fld id="{B9713C8C-8E70-45D5-AE59-23E60168254E}" type="slidenum">
              <a:rPr lang="fr-FR" smtClean="0"/>
              <a:t>40</a:t>
            </a:fld>
            <a:endParaRPr lang="fr-FR" dirty="0"/>
          </a:p>
        </p:txBody>
      </p:sp>
      <p:sp>
        <p:nvSpPr>
          <p:cNvPr id="11" name="Espace réservé du contenu 10">
            <a:extLst>
              <a:ext uri="{FF2B5EF4-FFF2-40B4-BE49-F238E27FC236}">
                <a16:creationId xmlns:a16="http://schemas.microsoft.com/office/drawing/2014/main" id="{7041F48D-F184-4F9F-B5AC-F127F0898F39}"/>
              </a:ext>
            </a:extLst>
          </p:cNvPr>
          <p:cNvSpPr>
            <a:spLocks noGrp="1"/>
          </p:cNvSpPr>
          <p:nvPr>
            <p:ph type="body" sz="quarter" idx="13"/>
          </p:nvPr>
        </p:nvSpPr>
        <p:spPr/>
        <p:txBody>
          <a:bodyPr rtlCol="0"/>
          <a:lstStyle/>
          <a:p>
            <a:pPr rtl="0"/>
            <a:r>
              <a:rPr lang="fr-FR" sz="1800" dirty="0"/>
              <a:t> </a:t>
            </a:r>
          </a:p>
        </p:txBody>
      </p:sp>
    </p:spTree>
    <p:extLst>
      <p:ext uri="{BB962C8B-B14F-4D97-AF65-F5344CB8AC3E}">
        <p14:creationId xmlns:p14="http://schemas.microsoft.com/office/powerpoint/2010/main" val="2239644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F67F229A-48C3-4BE7-96EC-3C05DC7FB720}"/>
              </a:ext>
            </a:extLst>
          </p:cNvPr>
          <p:cNvSpPr>
            <a:spLocks noGrp="1"/>
          </p:cNvSpPr>
          <p:nvPr>
            <p:ph type="title"/>
          </p:nvPr>
        </p:nvSpPr>
        <p:spPr/>
        <p:txBody>
          <a:bodyPr rtlCol="0">
            <a:normAutofit/>
          </a:bodyPr>
          <a:lstStyle/>
          <a:p>
            <a:pPr rtl="0"/>
            <a:r>
              <a:rPr lang="fr-FR" sz="5400" b="1" dirty="0"/>
              <a:t>Point de vocabulaire</a:t>
            </a:r>
          </a:p>
        </p:txBody>
      </p:sp>
      <p:sp>
        <p:nvSpPr>
          <p:cNvPr id="12" name="Espace réservé de la date 11">
            <a:extLst>
              <a:ext uri="{FF2B5EF4-FFF2-40B4-BE49-F238E27FC236}">
                <a16:creationId xmlns:a16="http://schemas.microsoft.com/office/drawing/2014/main" id="{9C693BAD-6B4E-48AD-88BF-D933B374A1F1}"/>
              </a:ext>
            </a:extLst>
          </p:cNvPr>
          <p:cNvSpPr>
            <a:spLocks noGrp="1"/>
          </p:cNvSpPr>
          <p:nvPr>
            <p:ph type="dt" sz="half" idx="10"/>
          </p:nvPr>
        </p:nvSpPr>
        <p:spPr/>
        <p:txBody>
          <a:bodyPr rtlCol="0"/>
          <a:lstStyle/>
          <a:p>
            <a:pPr rtl="0"/>
            <a:r>
              <a:rPr lang="fr-FR" dirty="0"/>
              <a:t>26/10/2022</a:t>
            </a:r>
          </a:p>
        </p:txBody>
      </p:sp>
      <p:sp>
        <p:nvSpPr>
          <p:cNvPr id="13" name="Espace réservé du pied de page 12">
            <a:extLst>
              <a:ext uri="{FF2B5EF4-FFF2-40B4-BE49-F238E27FC236}">
                <a16:creationId xmlns:a16="http://schemas.microsoft.com/office/drawing/2014/main" id="{1B9E4CF7-70FB-40DF-BE47-6E5AE3154753}"/>
              </a:ext>
            </a:extLst>
          </p:cNvPr>
          <p:cNvSpPr>
            <a:spLocks noGrp="1"/>
          </p:cNvSpPr>
          <p:nvPr>
            <p:ph type="ftr" sz="quarter" idx="11"/>
          </p:nvPr>
        </p:nvSpPr>
        <p:spPr/>
        <p:txBody>
          <a:bodyPr rtlCol="0"/>
          <a:lstStyle/>
          <a:p>
            <a:pPr rtl="0"/>
            <a:r>
              <a:rPr lang="fr-FR" dirty="0"/>
              <a:t>N. Delbrassine – Formation DI PhiloCité</a:t>
            </a:r>
          </a:p>
        </p:txBody>
      </p:sp>
      <p:sp>
        <p:nvSpPr>
          <p:cNvPr id="14" name="Espace réservé du numéro de diapositive 13">
            <a:extLst>
              <a:ext uri="{FF2B5EF4-FFF2-40B4-BE49-F238E27FC236}">
                <a16:creationId xmlns:a16="http://schemas.microsoft.com/office/drawing/2014/main" id="{C1EA167B-7079-4284-997F-7309C510B763}"/>
              </a:ext>
            </a:extLst>
          </p:cNvPr>
          <p:cNvSpPr>
            <a:spLocks noGrp="1"/>
          </p:cNvSpPr>
          <p:nvPr>
            <p:ph type="sldNum" sz="quarter" idx="12"/>
          </p:nvPr>
        </p:nvSpPr>
        <p:spPr/>
        <p:txBody>
          <a:bodyPr rtlCol="0"/>
          <a:lstStyle/>
          <a:p>
            <a:pPr rtl="0"/>
            <a:fld id="{B9713C8C-8E70-45D5-AE59-23E60168254E}" type="slidenum">
              <a:rPr lang="fr-FR" smtClean="0"/>
              <a:t>5</a:t>
            </a:fld>
            <a:endParaRPr lang="fr-FR" dirty="0"/>
          </a:p>
        </p:txBody>
      </p:sp>
      <p:sp>
        <p:nvSpPr>
          <p:cNvPr id="11" name="Espace réservé du contenu 10">
            <a:extLst>
              <a:ext uri="{FF2B5EF4-FFF2-40B4-BE49-F238E27FC236}">
                <a16:creationId xmlns:a16="http://schemas.microsoft.com/office/drawing/2014/main" id="{7041F48D-F184-4F9F-B5AC-F127F0898F39}"/>
              </a:ext>
            </a:extLst>
          </p:cNvPr>
          <p:cNvSpPr>
            <a:spLocks noGrp="1"/>
          </p:cNvSpPr>
          <p:nvPr>
            <p:ph type="body" sz="quarter" idx="13"/>
          </p:nvPr>
        </p:nvSpPr>
        <p:spPr/>
        <p:txBody>
          <a:bodyPr rtlCol="0"/>
          <a:lstStyle/>
          <a:p>
            <a:pPr rtl="0"/>
            <a:r>
              <a:rPr lang="fr-FR" sz="1800" dirty="0"/>
              <a:t> </a:t>
            </a:r>
          </a:p>
        </p:txBody>
      </p:sp>
    </p:spTree>
    <p:extLst>
      <p:ext uri="{BB962C8B-B14F-4D97-AF65-F5344CB8AC3E}">
        <p14:creationId xmlns:p14="http://schemas.microsoft.com/office/powerpoint/2010/main" val="220158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5600EB38-656E-5599-151B-320248165727}"/>
              </a:ext>
            </a:extLst>
          </p:cNvPr>
          <p:cNvSpPr>
            <a:spLocks noGrp="1"/>
          </p:cNvSpPr>
          <p:nvPr>
            <p:ph type="title"/>
          </p:nvPr>
        </p:nvSpPr>
        <p:spPr>
          <a:xfrm>
            <a:off x="838200" y="365126"/>
            <a:ext cx="10515600" cy="749270"/>
          </a:xfrm>
        </p:spPr>
        <p:txBody>
          <a:bodyPr/>
          <a:lstStyle/>
          <a:p>
            <a:r>
              <a:rPr lang="fr-BE" dirty="0"/>
              <a:t>Tout un arsenal lexical…</a:t>
            </a:r>
          </a:p>
        </p:txBody>
      </p:sp>
      <p:graphicFrame>
        <p:nvGraphicFramePr>
          <p:cNvPr id="9" name="Espace réservé du contenu 8">
            <a:extLst>
              <a:ext uri="{FF2B5EF4-FFF2-40B4-BE49-F238E27FC236}">
                <a16:creationId xmlns:a16="http://schemas.microsoft.com/office/drawing/2014/main" id="{B925F679-AB12-8D29-36FE-B2DD7326C197}"/>
              </a:ext>
            </a:extLst>
          </p:cNvPr>
          <p:cNvGraphicFramePr>
            <a:graphicFrameLocks noGrp="1"/>
          </p:cNvGraphicFramePr>
          <p:nvPr>
            <p:ph idx="1"/>
            <p:extLst>
              <p:ext uri="{D42A27DB-BD31-4B8C-83A1-F6EECF244321}">
                <p14:modId xmlns:p14="http://schemas.microsoft.com/office/powerpoint/2010/main" val="2409866556"/>
              </p:ext>
            </p:extLst>
          </p:nvPr>
        </p:nvGraphicFramePr>
        <p:xfrm>
          <a:off x="838200" y="1114396"/>
          <a:ext cx="10515600" cy="5018022"/>
        </p:xfrm>
        <a:graphic>
          <a:graphicData uri="http://schemas.openxmlformats.org/drawingml/2006/table">
            <a:tbl>
              <a:tblPr firstRow="1" firstCol="1" bandRow="1">
                <a:tableStyleId>{69CF1AB2-1976-4502-BF36-3FF5EA218861}</a:tableStyleId>
              </a:tblPr>
              <a:tblGrid>
                <a:gridCol w="2490794">
                  <a:extLst>
                    <a:ext uri="{9D8B030D-6E8A-4147-A177-3AD203B41FA5}">
                      <a16:colId xmlns:a16="http://schemas.microsoft.com/office/drawing/2014/main" val="3015833509"/>
                    </a:ext>
                  </a:extLst>
                </a:gridCol>
                <a:gridCol w="8024806">
                  <a:extLst>
                    <a:ext uri="{9D8B030D-6E8A-4147-A177-3AD203B41FA5}">
                      <a16:colId xmlns:a16="http://schemas.microsoft.com/office/drawing/2014/main" val="3151621354"/>
                    </a:ext>
                  </a:extLst>
                </a:gridCol>
              </a:tblGrid>
              <a:tr h="1003446">
                <a:tc>
                  <a:txBody>
                    <a:bodyPr/>
                    <a:lstStyle/>
                    <a:p>
                      <a:pPr algn="ctr">
                        <a:lnSpc>
                          <a:spcPct val="107000"/>
                        </a:lnSpc>
                        <a:spcAft>
                          <a:spcPts val="800"/>
                        </a:spcAft>
                      </a:pPr>
                      <a:r>
                        <a:rPr lang="fr-BE" sz="2400" cap="small" dirty="0">
                          <a:effectLst/>
                        </a:rPr>
                        <a:t>Programme</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fr-BE" sz="1800" b="0" dirty="0">
                          <a:effectLst/>
                        </a:rPr>
                        <a:t>Ensemble des matières à apprendre durant un cursus.</a:t>
                      </a:r>
                      <a:endParaRPr lang="fr-BE" sz="2400" b="0" dirty="0">
                        <a:effectLst/>
                      </a:endParaRPr>
                    </a:p>
                    <a:p>
                      <a:pPr marL="342900" lvl="0" indent="-342900" algn="just">
                        <a:lnSpc>
                          <a:spcPct val="107000"/>
                        </a:lnSpc>
                        <a:spcAft>
                          <a:spcPts val="800"/>
                        </a:spcAft>
                        <a:buFont typeface="Wingdings" panose="05000000000000000000" pitchFamily="2" charset="2"/>
                        <a:buChar char=""/>
                      </a:pPr>
                      <a:r>
                        <a:rPr lang="fr-BE" sz="1800" b="1" cap="small" dirty="0">
                          <a:effectLst/>
                        </a:rPr>
                        <a:t>Contenu</a:t>
                      </a:r>
                      <a:r>
                        <a:rPr lang="fr-BE" sz="1800" b="1" dirty="0">
                          <a:effectLst/>
                        </a:rPr>
                        <a:t> </a:t>
                      </a:r>
                      <a:endParaRPr lang="fr-BE"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0480488"/>
                  </a:ext>
                </a:extLst>
              </a:tr>
              <a:tr h="1003644">
                <a:tc>
                  <a:txBody>
                    <a:bodyPr/>
                    <a:lstStyle/>
                    <a:p>
                      <a:pPr algn="ctr">
                        <a:lnSpc>
                          <a:spcPct val="107000"/>
                        </a:lnSpc>
                        <a:spcAft>
                          <a:spcPts val="800"/>
                        </a:spcAft>
                      </a:pPr>
                      <a:r>
                        <a:rPr lang="fr-BE" sz="2400" cap="small" dirty="0">
                          <a:effectLst/>
                        </a:rPr>
                        <a:t>Progression </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fr-BE" sz="1800" dirty="0">
                          <a:effectLst/>
                        </a:rPr>
                        <a:t>Découpage du savoir (souvent laissé au professeur) en séquences à difficulté graduelle.</a:t>
                      </a:r>
                      <a:endParaRPr lang="fr-BE" sz="2400" dirty="0">
                        <a:effectLst/>
                      </a:endParaRPr>
                    </a:p>
                    <a:p>
                      <a:pPr marL="342900" lvl="0" indent="-342900" algn="just">
                        <a:lnSpc>
                          <a:spcPct val="107000"/>
                        </a:lnSpc>
                        <a:spcAft>
                          <a:spcPts val="800"/>
                        </a:spcAft>
                        <a:buFont typeface="Wingdings" panose="05000000000000000000" pitchFamily="2" charset="2"/>
                        <a:buChar char=""/>
                      </a:pPr>
                      <a:r>
                        <a:rPr lang="fr-BE" sz="1800" b="1" cap="small" dirty="0">
                          <a:effectLst/>
                        </a:rPr>
                        <a:t>Logique de savoirs / logique didactique </a:t>
                      </a:r>
                      <a:endParaRPr lang="fr-BE"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9806897"/>
                  </a:ext>
                </a:extLst>
              </a:tr>
              <a:tr h="1003644">
                <a:tc>
                  <a:txBody>
                    <a:bodyPr/>
                    <a:lstStyle/>
                    <a:p>
                      <a:pPr algn="ctr">
                        <a:lnSpc>
                          <a:spcPct val="107000"/>
                        </a:lnSpc>
                        <a:spcAft>
                          <a:spcPts val="800"/>
                        </a:spcAft>
                      </a:pPr>
                      <a:r>
                        <a:rPr lang="fr-BE" sz="2400" cap="small" dirty="0">
                          <a:effectLst/>
                        </a:rPr>
                        <a:t>Programmation</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fr-BE" sz="1800" dirty="0">
                          <a:effectLst/>
                        </a:rPr>
                        <a:t>Distribution des séquences d’apprentissage en un calendrier cohérent (cycles, années, périodes).</a:t>
                      </a:r>
                      <a:endParaRPr lang="fr-BE" sz="2400" dirty="0">
                        <a:effectLst/>
                      </a:endParaRPr>
                    </a:p>
                    <a:p>
                      <a:pPr marL="342900" lvl="0" indent="-342900" algn="just">
                        <a:lnSpc>
                          <a:spcPct val="107000"/>
                        </a:lnSpc>
                        <a:spcAft>
                          <a:spcPts val="800"/>
                        </a:spcAft>
                        <a:buFont typeface="Wingdings" panose="05000000000000000000" pitchFamily="2" charset="2"/>
                        <a:buChar char=""/>
                      </a:pPr>
                      <a:r>
                        <a:rPr lang="fr-BE" sz="1800" b="1" cap="small" dirty="0">
                          <a:effectLst/>
                        </a:rPr>
                        <a:t>Logique temporelle</a:t>
                      </a:r>
                      <a:endParaRPr lang="fr-BE"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3302322"/>
                  </a:ext>
                </a:extLst>
              </a:tr>
              <a:tr h="1003644">
                <a:tc>
                  <a:txBody>
                    <a:bodyPr/>
                    <a:lstStyle/>
                    <a:p>
                      <a:pPr algn="ctr">
                        <a:lnSpc>
                          <a:spcPct val="107000"/>
                        </a:lnSpc>
                        <a:spcAft>
                          <a:spcPts val="800"/>
                        </a:spcAft>
                      </a:pPr>
                      <a:r>
                        <a:rPr lang="fr-BE" sz="2400" cap="small" dirty="0">
                          <a:effectLst/>
                        </a:rPr>
                        <a:t>Séquences</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fr-BE" sz="1800" dirty="0">
                          <a:effectLst/>
                        </a:rPr>
                        <a:t>Ensemble de séances respectant une progression déterminée autour d’un objectif général.</a:t>
                      </a:r>
                      <a:endParaRPr lang="fr-BE" sz="2400" dirty="0">
                        <a:effectLst/>
                      </a:endParaRPr>
                    </a:p>
                    <a:p>
                      <a:pPr marL="342900" lvl="0" indent="-342900" algn="just">
                        <a:lnSpc>
                          <a:spcPct val="107000"/>
                        </a:lnSpc>
                        <a:spcAft>
                          <a:spcPts val="800"/>
                        </a:spcAft>
                        <a:buFont typeface="Wingdings" panose="05000000000000000000" pitchFamily="2" charset="2"/>
                        <a:buChar char=""/>
                      </a:pPr>
                      <a:r>
                        <a:rPr lang="fr-BE" sz="1800" b="1" cap="small" dirty="0">
                          <a:effectLst/>
                        </a:rPr>
                        <a:t>Bloc de sens</a:t>
                      </a:r>
                      <a:endParaRPr lang="fr-BE"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7289473"/>
                  </a:ext>
                </a:extLst>
              </a:tr>
              <a:tr h="1003644">
                <a:tc>
                  <a:txBody>
                    <a:bodyPr/>
                    <a:lstStyle/>
                    <a:p>
                      <a:pPr algn="ctr">
                        <a:lnSpc>
                          <a:spcPct val="107000"/>
                        </a:lnSpc>
                        <a:spcAft>
                          <a:spcPts val="800"/>
                        </a:spcAft>
                      </a:pPr>
                      <a:r>
                        <a:rPr lang="fr-BE" sz="2400" cap="small" dirty="0">
                          <a:effectLst/>
                        </a:rPr>
                        <a:t>Séances</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fr-BE" sz="1800" dirty="0">
                          <a:effectLst/>
                        </a:rPr>
                        <a:t>Parties de séquence, unités temporelles jugées nécessaires à l’atteinte d’un objectif spécifique.</a:t>
                      </a:r>
                      <a:endParaRPr lang="fr-BE" sz="2400" dirty="0">
                        <a:effectLst/>
                      </a:endParaRPr>
                    </a:p>
                    <a:p>
                      <a:pPr marL="342900" lvl="0" indent="-342900" algn="just">
                        <a:lnSpc>
                          <a:spcPct val="107000"/>
                        </a:lnSpc>
                        <a:spcAft>
                          <a:spcPts val="800"/>
                        </a:spcAft>
                        <a:buFont typeface="Wingdings" panose="05000000000000000000" pitchFamily="2" charset="2"/>
                        <a:buChar char=""/>
                      </a:pPr>
                      <a:r>
                        <a:rPr lang="fr-BE" sz="1800" b="1" cap="small" dirty="0">
                          <a:effectLst/>
                        </a:rPr>
                        <a:t>Blocs de temps</a:t>
                      </a:r>
                      <a:endParaRPr lang="fr-BE"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518862"/>
                  </a:ext>
                </a:extLst>
              </a:tr>
            </a:tbl>
          </a:graphicData>
        </a:graphic>
      </p:graphicFrame>
      <p:sp>
        <p:nvSpPr>
          <p:cNvPr id="3" name="Espace réservé de la date 2">
            <a:extLst>
              <a:ext uri="{FF2B5EF4-FFF2-40B4-BE49-F238E27FC236}">
                <a16:creationId xmlns:a16="http://schemas.microsoft.com/office/drawing/2014/main" id="{A05BF11D-6919-91C3-2AFD-ACE705E0D721}"/>
              </a:ext>
            </a:extLst>
          </p:cNvPr>
          <p:cNvSpPr>
            <a:spLocks noGrp="1"/>
          </p:cNvSpPr>
          <p:nvPr>
            <p:ph type="dt" sz="half" idx="10"/>
          </p:nvPr>
        </p:nvSpPr>
        <p:spPr/>
        <p:txBody>
          <a:bodyPr/>
          <a:lstStyle/>
          <a:p>
            <a:pPr rtl="0"/>
            <a:r>
              <a:rPr lang="fr-FR" dirty="0"/>
              <a:t>26/10/2022</a:t>
            </a:r>
            <a:endParaRPr lang="fr-FR" noProof="0" dirty="0"/>
          </a:p>
        </p:txBody>
      </p:sp>
      <p:sp>
        <p:nvSpPr>
          <p:cNvPr id="4" name="Espace réservé du pied de page 3">
            <a:extLst>
              <a:ext uri="{FF2B5EF4-FFF2-40B4-BE49-F238E27FC236}">
                <a16:creationId xmlns:a16="http://schemas.microsoft.com/office/drawing/2014/main" id="{5264A87E-4354-A61D-402F-51EB621EB028}"/>
              </a:ext>
            </a:extLst>
          </p:cNvPr>
          <p:cNvSpPr>
            <a:spLocks noGrp="1"/>
          </p:cNvSpPr>
          <p:nvPr>
            <p:ph type="ftr" sz="quarter" idx="11"/>
          </p:nvPr>
        </p:nvSpPr>
        <p:spPr/>
        <p:txBody>
          <a:bodyPr/>
          <a:lstStyle/>
          <a:p>
            <a:r>
              <a:rPr lang="fr-FR" dirty="0"/>
              <a:t>N. Delbrassine – Formation DI PhiloCité</a:t>
            </a:r>
          </a:p>
        </p:txBody>
      </p:sp>
      <p:sp>
        <p:nvSpPr>
          <p:cNvPr id="5" name="Espace réservé du numéro de diapositive 4">
            <a:extLst>
              <a:ext uri="{FF2B5EF4-FFF2-40B4-BE49-F238E27FC236}">
                <a16:creationId xmlns:a16="http://schemas.microsoft.com/office/drawing/2014/main" id="{00C5D167-35FA-6AE8-F81A-EE10DBA95B13}"/>
              </a:ext>
            </a:extLst>
          </p:cNvPr>
          <p:cNvSpPr>
            <a:spLocks noGrp="1"/>
          </p:cNvSpPr>
          <p:nvPr>
            <p:ph type="sldNum" sz="quarter" idx="12"/>
          </p:nvPr>
        </p:nvSpPr>
        <p:spPr/>
        <p:txBody>
          <a:bodyPr/>
          <a:lstStyle/>
          <a:p>
            <a:pPr rtl="0"/>
            <a:fld id="{B9713C8C-8E70-45D5-AE59-23E60168254E}" type="slidenum">
              <a:rPr lang="fr-FR" noProof="0" smtClean="0"/>
              <a:t>6</a:t>
            </a:fld>
            <a:endParaRPr lang="fr-FR" noProof="0" dirty="0"/>
          </a:p>
        </p:txBody>
      </p:sp>
    </p:spTree>
    <p:extLst>
      <p:ext uri="{BB962C8B-B14F-4D97-AF65-F5344CB8AC3E}">
        <p14:creationId xmlns:p14="http://schemas.microsoft.com/office/powerpoint/2010/main" val="256330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42BB72-453C-78D9-79DE-CB24583C1655}"/>
              </a:ext>
            </a:extLst>
          </p:cNvPr>
          <p:cNvSpPr>
            <a:spLocks noGrp="1"/>
          </p:cNvSpPr>
          <p:nvPr>
            <p:ph type="title"/>
          </p:nvPr>
        </p:nvSpPr>
        <p:spPr/>
        <p:txBody>
          <a:bodyPr/>
          <a:lstStyle/>
          <a:p>
            <a:r>
              <a:rPr lang="fr-BE" dirty="0"/>
              <a:t>Et la </a:t>
            </a:r>
            <a:r>
              <a:rPr lang="fr-BE" u="sng" dirty="0"/>
              <a:t>progressivité</a:t>
            </a:r>
            <a:r>
              <a:rPr lang="fr-BE" dirty="0"/>
              <a:t> ?</a:t>
            </a:r>
          </a:p>
        </p:txBody>
      </p:sp>
      <p:sp>
        <p:nvSpPr>
          <p:cNvPr id="3" name="Espace réservé du contenu 2">
            <a:extLst>
              <a:ext uri="{FF2B5EF4-FFF2-40B4-BE49-F238E27FC236}">
                <a16:creationId xmlns:a16="http://schemas.microsoft.com/office/drawing/2014/main" id="{B50581F4-5ECD-9EDC-A183-34CF45C11305}"/>
              </a:ext>
            </a:extLst>
          </p:cNvPr>
          <p:cNvSpPr>
            <a:spLocks noGrp="1"/>
          </p:cNvSpPr>
          <p:nvPr>
            <p:ph idx="1"/>
          </p:nvPr>
        </p:nvSpPr>
        <p:spPr>
          <a:xfrm>
            <a:off x="838199" y="2108718"/>
            <a:ext cx="10694437" cy="3685592"/>
          </a:xfrm>
        </p:spPr>
        <p:txBody>
          <a:bodyPr>
            <a:normAutofit/>
          </a:bodyPr>
          <a:lstStyle/>
          <a:p>
            <a:pPr marL="0" indent="0" algn="ctr">
              <a:buNone/>
            </a:pPr>
            <a:r>
              <a:rPr lang="fr-BE" sz="2200" dirty="0">
                <a:latin typeface="Calibri" panose="020F0502020204030204" pitchFamily="34" charset="0"/>
                <a:ea typeface="Calibri" panose="020F0502020204030204" pitchFamily="34" charset="0"/>
                <a:cs typeface="Times New Roman" panose="02020603050405020304" pitchFamily="18" charset="0"/>
              </a:rPr>
              <a:t>Terme plus flottant : deux acceptations courantes</a:t>
            </a:r>
          </a:p>
          <a:p>
            <a:pPr algn="just"/>
            <a:r>
              <a:rPr lang="fr-BE" dirty="0">
                <a:latin typeface="Calibri" panose="020F0502020204030204" pitchFamily="34" charset="0"/>
                <a:ea typeface="Calibri" panose="020F0502020204030204" pitchFamily="34" charset="0"/>
                <a:cs typeface="Times New Roman" panose="02020603050405020304" pitchFamily="18" charset="0"/>
              </a:rPr>
              <a:t>Qualité d’un enseignement jugé progressif</a:t>
            </a:r>
          </a:p>
          <a:p>
            <a:pPr algn="just"/>
            <a:r>
              <a:rPr lang="fr-BE" dirty="0">
                <a:latin typeface="Calibri" panose="020F0502020204030204" pitchFamily="34" charset="0"/>
                <a:ea typeface="Calibri" panose="020F0502020204030204" pitchFamily="34" charset="0"/>
                <a:cs typeface="Times New Roman" panose="02020603050405020304" pitchFamily="18" charset="0"/>
              </a:rPr>
              <a:t>Soin accordé </a:t>
            </a:r>
            <a:r>
              <a:rPr lang="fr-BE" dirty="0">
                <a:effectLst/>
                <a:latin typeface="Calibri" panose="020F0502020204030204" pitchFamily="34" charset="0"/>
                <a:ea typeface="Calibri" panose="020F0502020204030204" pitchFamily="34" charset="0"/>
                <a:cs typeface="Times New Roman" panose="02020603050405020304" pitchFamily="18" charset="0"/>
              </a:rPr>
              <a:t>à la prise en compte de la diversité des apprenants </a:t>
            </a:r>
            <a:r>
              <a:rPr lang="fr-BE" dirty="0">
                <a:latin typeface="Calibri" panose="020F0502020204030204" pitchFamily="34" charset="0"/>
                <a:ea typeface="Calibri" panose="020F0502020204030204" pitchFamily="34" charset="0"/>
                <a:cs typeface="Times New Roman" panose="02020603050405020304" pitchFamily="18" charset="0"/>
              </a:rPr>
              <a:t>(leur rythme propre, leur façon de faire et de comprendre, leur style cognitif, leurs éventuels troubles de l’apprentissage, etc.).</a:t>
            </a:r>
          </a:p>
          <a:p>
            <a:pPr marL="0" indent="0" algn="just">
              <a:buNone/>
            </a:pPr>
            <a:r>
              <a:rPr lang="fr-BE" sz="24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 Notions connexes : progression personnelle, singularité, rythme, 	différenciation, aménagements raisonnables, etc.</a:t>
            </a:r>
            <a:endParaRPr lang="fr-BE" sz="2400" dirty="0">
              <a:effectLst/>
              <a:latin typeface="Calibri" panose="020F0502020204030204" pitchFamily="34" charset="0"/>
              <a:ea typeface="Calibri" panose="020F0502020204030204" pitchFamily="34" charset="0"/>
              <a:cs typeface="Calibri" panose="020F0502020204030204" pitchFamily="34" charset="0"/>
            </a:endParaRPr>
          </a:p>
          <a:p>
            <a:endParaRPr lang="fr-BE" dirty="0"/>
          </a:p>
        </p:txBody>
      </p:sp>
      <p:sp>
        <p:nvSpPr>
          <p:cNvPr id="4" name="Espace réservé de la date 3">
            <a:extLst>
              <a:ext uri="{FF2B5EF4-FFF2-40B4-BE49-F238E27FC236}">
                <a16:creationId xmlns:a16="http://schemas.microsoft.com/office/drawing/2014/main" id="{6EDACCBE-A384-37FB-C21C-CA2782B1A67A}"/>
              </a:ext>
            </a:extLst>
          </p:cNvPr>
          <p:cNvSpPr>
            <a:spLocks noGrp="1"/>
          </p:cNvSpPr>
          <p:nvPr>
            <p:ph type="dt" sz="half" idx="10"/>
          </p:nvPr>
        </p:nvSpPr>
        <p:spPr/>
        <p:txBody>
          <a:bodyPr/>
          <a:lstStyle/>
          <a:p>
            <a:pPr rtl="0"/>
            <a:r>
              <a:rPr lang="fr-FR" noProof="0" dirty="0"/>
              <a:t>26/10/2022</a:t>
            </a:r>
          </a:p>
        </p:txBody>
      </p:sp>
      <p:sp>
        <p:nvSpPr>
          <p:cNvPr id="5" name="Espace réservé du pied de page 4">
            <a:extLst>
              <a:ext uri="{FF2B5EF4-FFF2-40B4-BE49-F238E27FC236}">
                <a16:creationId xmlns:a16="http://schemas.microsoft.com/office/drawing/2014/main" id="{6742FD29-268B-CA86-C41C-62F0C655F81D}"/>
              </a:ext>
            </a:extLst>
          </p:cNvPr>
          <p:cNvSpPr>
            <a:spLocks noGrp="1"/>
          </p:cNvSpPr>
          <p:nvPr>
            <p:ph type="ftr" sz="quarter" idx="11"/>
          </p:nvPr>
        </p:nvSpPr>
        <p:spPr/>
        <p:txBody>
          <a:bodyPr/>
          <a:lstStyle/>
          <a:p>
            <a:pPr rtl="0"/>
            <a:r>
              <a:rPr lang="fr-FR" dirty="0"/>
              <a:t>N. Delbrassine – Formation DI PhiloCité</a:t>
            </a:r>
          </a:p>
        </p:txBody>
      </p:sp>
      <p:sp>
        <p:nvSpPr>
          <p:cNvPr id="6" name="Espace réservé du numéro de diapositive 5">
            <a:extLst>
              <a:ext uri="{FF2B5EF4-FFF2-40B4-BE49-F238E27FC236}">
                <a16:creationId xmlns:a16="http://schemas.microsoft.com/office/drawing/2014/main" id="{258B8026-35F8-C37F-6B57-0102F37BDFCD}"/>
              </a:ext>
            </a:extLst>
          </p:cNvPr>
          <p:cNvSpPr>
            <a:spLocks noGrp="1"/>
          </p:cNvSpPr>
          <p:nvPr>
            <p:ph type="sldNum" sz="quarter" idx="12"/>
          </p:nvPr>
        </p:nvSpPr>
        <p:spPr/>
        <p:txBody>
          <a:bodyPr/>
          <a:lstStyle/>
          <a:p>
            <a:pPr rtl="0"/>
            <a:fld id="{B9713C8C-8E70-45D5-AE59-23E60168254E}" type="slidenum">
              <a:rPr lang="fr-FR" noProof="0" smtClean="0"/>
              <a:t>7</a:t>
            </a:fld>
            <a:endParaRPr lang="fr-FR" noProof="0" dirty="0"/>
          </a:p>
        </p:txBody>
      </p:sp>
    </p:spTree>
    <p:extLst>
      <p:ext uri="{BB962C8B-B14F-4D97-AF65-F5344CB8AC3E}">
        <p14:creationId xmlns:p14="http://schemas.microsoft.com/office/powerpoint/2010/main" val="3299973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F67F229A-48C3-4BE7-96EC-3C05DC7FB720}"/>
              </a:ext>
            </a:extLst>
          </p:cNvPr>
          <p:cNvSpPr>
            <a:spLocks noGrp="1"/>
          </p:cNvSpPr>
          <p:nvPr>
            <p:ph type="title"/>
          </p:nvPr>
        </p:nvSpPr>
        <p:spPr/>
        <p:txBody>
          <a:bodyPr rtlCol="0">
            <a:normAutofit/>
          </a:bodyPr>
          <a:lstStyle/>
          <a:p>
            <a:pPr rtl="0"/>
            <a:r>
              <a:rPr lang="fr-FR" sz="5400" b="1" dirty="0"/>
              <a:t>Approche critique</a:t>
            </a:r>
          </a:p>
        </p:txBody>
      </p:sp>
      <p:sp>
        <p:nvSpPr>
          <p:cNvPr id="13" name="Espace réservé du pied de page 12">
            <a:extLst>
              <a:ext uri="{FF2B5EF4-FFF2-40B4-BE49-F238E27FC236}">
                <a16:creationId xmlns:a16="http://schemas.microsoft.com/office/drawing/2014/main" id="{1B9E4CF7-70FB-40DF-BE47-6E5AE3154753}"/>
              </a:ext>
            </a:extLst>
          </p:cNvPr>
          <p:cNvSpPr>
            <a:spLocks noGrp="1"/>
          </p:cNvSpPr>
          <p:nvPr>
            <p:ph type="ftr" sz="quarter" idx="11"/>
          </p:nvPr>
        </p:nvSpPr>
        <p:spPr/>
        <p:txBody>
          <a:bodyPr rtlCol="0"/>
          <a:lstStyle/>
          <a:p>
            <a:pPr rtl="0"/>
            <a:r>
              <a:rPr lang="fr-FR" dirty="0"/>
              <a:t>N. Delbrassine – Formation DI PhiloCité</a:t>
            </a:r>
          </a:p>
        </p:txBody>
      </p:sp>
      <p:sp>
        <p:nvSpPr>
          <p:cNvPr id="14" name="Espace réservé du numéro de diapositive 13">
            <a:extLst>
              <a:ext uri="{FF2B5EF4-FFF2-40B4-BE49-F238E27FC236}">
                <a16:creationId xmlns:a16="http://schemas.microsoft.com/office/drawing/2014/main" id="{C1EA167B-7079-4284-997F-7309C510B763}"/>
              </a:ext>
            </a:extLst>
          </p:cNvPr>
          <p:cNvSpPr>
            <a:spLocks noGrp="1"/>
          </p:cNvSpPr>
          <p:nvPr>
            <p:ph type="sldNum" sz="quarter" idx="12"/>
          </p:nvPr>
        </p:nvSpPr>
        <p:spPr/>
        <p:txBody>
          <a:bodyPr rtlCol="0"/>
          <a:lstStyle/>
          <a:p>
            <a:pPr rtl="0"/>
            <a:fld id="{B9713C8C-8E70-45D5-AE59-23E60168254E}" type="slidenum">
              <a:rPr lang="fr-FR" smtClean="0"/>
              <a:t>8</a:t>
            </a:fld>
            <a:endParaRPr lang="fr-FR" dirty="0"/>
          </a:p>
        </p:txBody>
      </p:sp>
      <p:sp>
        <p:nvSpPr>
          <p:cNvPr id="11" name="Espace réservé du contenu 10">
            <a:extLst>
              <a:ext uri="{FF2B5EF4-FFF2-40B4-BE49-F238E27FC236}">
                <a16:creationId xmlns:a16="http://schemas.microsoft.com/office/drawing/2014/main" id="{7041F48D-F184-4F9F-B5AC-F127F0898F39}"/>
              </a:ext>
            </a:extLst>
          </p:cNvPr>
          <p:cNvSpPr>
            <a:spLocks noGrp="1"/>
          </p:cNvSpPr>
          <p:nvPr>
            <p:ph type="body" sz="quarter" idx="13"/>
          </p:nvPr>
        </p:nvSpPr>
        <p:spPr/>
        <p:txBody>
          <a:bodyPr rtlCol="0"/>
          <a:lstStyle/>
          <a:p>
            <a:pPr rtl="0"/>
            <a:r>
              <a:rPr lang="fr-FR" sz="1800" dirty="0"/>
              <a:t> </a:t>
            </a:r>
          </a:p>
        </p:txBody>
      </p:sp>
      <p:sp>
        <p:nvSpPr>
          <p:cNvPr id="12" name="Espace réservé de la date 11">
            <a:extLst>
              <a:ext uri="{FF2B5EF4-FFF2-40B4-BE49-F238E27FC236}">
                <a16:creationId xmlns:a16="http://schemas.microsoft.com/office/drawing/2014/main" id="{9C693BAD-6B4E-48AD-88BF-D933B374A1F1}"/>
              </a:ext>
            </a:extLst>
          </p:cNvPr>
          <p:cNvSpPr>
            <a:spLocks noGrp="1"/>
          </p:cNvSpPr>
          <p:nvPr>
            <p:ph type="dt" sz="half" idx="10"/>
          </p:nvPr>
        </p:nvSpPr>
        <p:spPr/>
        <p:txBody>
          <a:bodyPr rtlCol="0"/>
          <a:lstStyle/>
          <a:p>
            <a:pPr rtl="0"/>
            <a:r>
              <a:rPr lang="fr-FR" dirty="0"/>
              <a:t>26/10/2022</a:t>
            </a:r>
          </a:p>
        </p:txBody>
      </p:sp>
    </p:spTree>
    <p:extLst>
      <p:ext uri="{BB962C8B-B14F-4D97-AF65-F5344CB8AC3E}">
        <p14:creationId xmlns:p14="http://schemas.microsoft.com/office/powerpoint/2010/main" val="2216714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45E9FAD-FA46-BFCC-708B-5C9DBB877B77}"/>
              </a:ext>
            </a:extLst>
          </p:cNvPr>
          <p:cNvSpPr>
            <a:spLocks noGrp="1"/>
          </p:cNvSpPr>
          <p:nvPr>
            <p:ph type="title"/>
          </p:nvPr>
        </p:nvSpPr>
        <p:spPr/>
        <p:txBody>
          <a:bodyPr/>
          <a:lstStyle/>
          <a:p>
            <a:r>
              <a:rPr lang="fr-BE" dirty="0"/>
              <a:t>Concrètement,</a:t>
            </a:r>
          </a:p>
        </p:txBody>
      </p:sp>
      <p:sp>
        <p:nvSpPr>
          <p:cNvPr id="8" name="Espace réservé du contenu 7">
            <a:extLst>
              <a:ext uri="{FF2B5EF4-FFF2-40B4-BE49-F238E27FC236}">
                <a16:creationId xmlns:a16="http://schemas.microsoft.com/office/drawing/2014/main" id="{D7ECC666-9DAC-134F-4CF6-3D0A2D153F26}"/>
              </a:ext>
            </a:extLst>
          </p:cNvPr>
          <p:cNvSpPr>
            <a:spLocks noGrp="1"/>
          </p:cNvSpPr>
          <p:nvPr>
            <p:ph idx="1"/>
          </p:nvPr>
        </p:nvSpPr>
        <p:spPr/>
        <p:txBody>
          <a:bodyPr/>
          <a:lstStyle/>
          <a:p>
            <a:pPr rtl="0"/>
            <a:r>
              <a:rPr lang="fr-FR" sz="2800" dirty="0"/>
              <a:t>Peu d’heures de cours</a:t>
            </a:r>
          </a:p>
          <a:p>
            <a:pPr rtl="0"/>
            <a:r>
              <a:rPr lang="fr-FR" sz="2800" dirty="0"/>
              <a:t>Beaucoup d’élèves </a:t>
            </a:r>
          </a:p>
          <a:p>
            <a:pPr rtl="0"/>
            <a:r>
              <a:rPr lang="fr-FR" sz="2800" dirty="0"/>
              <a:t>Le Pacte d’excellence</a:t>
            </a:r>
          </a:p>
          <a:p>
            <a:r>
              <a:rPr lang="fr-FR" sz="2800" dirty="0"/>
              <a:t>Les plans d’aménagements raisonnables </a:t>
            </a:r>
          </a:p>
          <a:p>
            <a:pPr rtl="0"/>
            <a:r>
              <a:rPr lang="fr-FR" sz="2800" dirty="0"/>
              <a:t>L’exigence de différenciation</a:t>
            </a:r>
          </a:p>
        </p:txBody>
      </p:sp>
      <p:sp>
        <p:nvSpPr>
          <p:cNvPr id="3" name="Espace réservé de la date 2">
            <a:extLst>
              <a:ext uri="{FF2B5EF4-FFF2-40B4-BE49-F238E27FC236}">
                <a16:creationId xmlns:a16="http://schemas.microsoft.com/office/drawing/2014/main" id="{27722A3D-B7B1-1118-3F82-71AF84BBBAD1}"/>
              </a:ext>
            </a:extLst>
          </p:cNvPr>
          <p:cNvSpPr>
            <a:spLocks noGrp="1"/>
          </p:cNvSpPr>
          <p:nvPr>
            <p:ph type="dt" sz="half" idx="10"/>
          </p:nvPr>
        </p:nvSpPr>
        <p:spPr/>
        <p:txBody>
          <a:bodyPr/>
          <a:lstStyle/>
          <a:p>
            <a:pPr rtl="0"/>
            <a:r>
              <a:rPr lang="fr-FR" noProof="0" dirty="0"/>
              <a:t>26/10/22</a:t>
            </a:r>
          </a:p>
        </p:txBody>
      </p:sp>
      <p:sp>
        <p:nvSpPr>
          <p:cNvPr id="4" name="Espace réservé du pied de page 3">
            <a:extLst>
              <a:ext uri="{FF2B5EF4-FFF2-40B4-BE49-F238E27FC236}">
                <a16:creationId xmlns:a16="http://schemas.microsoft.com/office/drawing/2014/main" id="{48C45F2C-156E-E1AE-AB52-EDA9169D7C2A}"/>
              </a:ext>
            </a:extLst>
          </p:cNvPr>
          <p:cNvSpPr>
            <a:spLocks noGrp="1"/>
          </p:cNvSpPr>
          <p:nvPr>
            <p:ph type="ftr" sz="quarter" idx="11"/>
          </p:nvPr>
        </p:nvSpPr>
        <p:spPr/>
        <p:txBody>
          <a:bodyPr/>
          <a:lstStyle/>
          <a:p>
            <a:pPr rtl="0"/>
            <a:r>
              <a:rPr lang="fr-FR" dirty="0"/>
              <a:t>N. Delbrassine – Formation DI PhiloCité</a:t>
            </a:r>
          </a:p>
        </p:txBody>
      </p:sp>
      <p:sp>
        <p:nvSpPr>
          <p:cNvPr id="5" name="Espace réservé du numéro de diapositive 4">
            <a:extLst>
              <a:ext uri="{FF2B5EF4-FFF2-40B4-BE49-F238E27FC236}">
                <a16:creationId xmlns:a16="http://schemas.microsoft.com/office/drawing/2014/main" id="{3E93B8B2-BB6F-ECFE-B767-779F69380A19}"/>
              </a:ext>
            </a:extLst>
          </p:cNvPr>
          <p:cNvSpPr>
            <a:spLocks noGrp="1"/>
          </p:cNvSpPr>
          <p:nvPr>
            <p:ph type="sldNum" sz="quarter" idx="12"/>
          </p:nvPr>
        </p:nvSpPr>
        <p:spPr/>
        <p:txBody>
          <a:bodyPr/>
          <a:lstStyle/>
          <a:p>
            <a:pPr rtl="0"/>
            <a:fld id="{B9713C8C-8E70-45D5-AE59-23E60168254E}" type="slidenum">
              <a:rPr lang="fr-FR" noProof="0" smtClean="0"/>
              <a:t>9</a:t>
            </a:fld>
            <a:endParaRPr lang="fr-FR" noProof="0" dirty="0"/>
          </a:p>
        </p:txBody>
      </p:sp>
    </p:spTree>
    <p:extLst>
      <p:ext uri="{BB962C8B-B14F-4D97-AF65-F5344CB8AC3E}">
        <p14:creationId xmlns:p14="http://schemas.microsoft.com/office/powerpoint/2010/main" val="305925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Pinceau">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9757158.tgt.Office_48399888_TF89080264_Win32_OJ108761955.potx" id="{477920BD-AB9F-4BEE-B260-6413E5EE5EB4}" vid="{CBBEB043-4B5A-41C6-B734-8FFBE5588B0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897C4F4F-E645-4C6F-B0C3-39923BA08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DCE9DA-F7FD-45FA-83B7-D9813A44258A}">
  <ds:schemaRefs>
    <ds:schemaRef ds:uri="http://schemas.microsoft.com/sharepoint/v3/contenttype/forms"/>
  </ds:schemaRefs>
</ds:datastoreItem>
</file>

<file path=customXml/itemProps3.xml><?xml version="1.0" encoding="utf-8"?>
<ds:datastoreItem xmlns:ds="http://schemas.openxmlformats.org/officeDocument/2006/customXml" ds:itemID="{9DFCC198-DBFA-46B2-A241-8E3888E6367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{8BFD6824-C38A-49D0-983A-3B40AACEB86A}tf89080264_win32</Template>
  <TotalTime>1653</TotalTime>
  <Words>2752</Words>
  <Application>Microsoft Office PowerPoint</Application>
  <PresentationFormat>Grand écran</PresentationFormat>
  <Paragraphs>275</Paragraphs>
  <Slides>40</Slides>
  <Notes>10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40</vt:i4>
      </vt:variant>
    </vt:vector>
  </HeadingPairs>
  <TitlesOfParts>
    <vt:vector size="47" baseType="lpstr">
      <vt:lpstr>Arial</vt:lpstr>
      <vt:lpstr>Calibri</vt:lpstr>
      <vt:lpstr>Century Gothic</vt:lpstr>
      <vt:lpstr>Elephant</vt:lpstr>
      <vt:lpstr>Times New Roman</vt:lpstr>
      <vt:lpstr>Wingdings</vt:lpstr>
      <vt:lpstr>Pinceau</vt:lpstr>
      <vt:lpstr>Pour une approche critique de la progressivité 26 octobre 2022</vt:lpstr>
      <vt:lpstr>Introduction</vt:lpstr>
      <vt:lpstr>Tant de choses à se dire…</vt:lpstr>
      <vt:lpstr>Approche critique de la progressivité : Plan</vt:lpstr>
      <vt:lpstr>Point de vocabulaire</vt:lpstr>
      <vt:lpstr>Tout un arsenal lexical…</vt:lpstr>
      <vt:lpstr>Et la progressivité ?</vt:lpstr>
      <vt:lpstr>Approche critique</vt:lpstr>
      <vt:lpstr>Concrètement,</vt:lpstr>
      <vt:lpstr>Présentation PowerPoint</vt:lpstr>
      <vt:lpstr>Concrètement,</vt:lpstr>
      <vt:lpstr>Mieux comprendre la société qui a créé ces réformes, ces décrets, ces programmes</vt:lpstr>
      <vt:lpstr>Un souci dans l’air du temps</vt:lpstr>
      <vt:lpstr>Présentation PowerPoint</vt:lpstr>
      <vt:lpstr>Présentation PowerPoint</vt:lpstr>
      <vt:lpstr>L’École d’Autrefois  Espace Arthur Masson à Treignes</vt:lpstr>
      <vt:lpstr>Un idéal éducatif</vt:lpstr>
      <vt:lpstr>Présentation PowerPoint</vt:lpstr>
      <vt:lpstr>Une nouvelle « obsession »</vt:lpstr>
      <vt:lpstr>Michel FABRE, Éduquer pour un monde problématique. La carte et la boussole, Paris, Presses universitaires de France, 2011</vt:lpstr>
      <vt:lpstr>Dans la culture pop…</vt:lpstr>
      <vt:lpstr>Michel FABRE, Éduquer pour un monde problématique. La carte et la boussole, Paris, Presses universitaires de France, 2011</vt:lpstr>
      <vt:lpstr>Présentation PowerPoint</vt:lpstr>
      <vt:lpstr>Michel FABRE, Éduquer pour un monde problématique. La carte et la boussole, Paris, Presses universitaires de France, 2011</vt:lpstr>
      <vt:lpstr>Quels repères pour un monde sans repères?</vt:lpstr>
      <vt:lpstr>Des repères temporels pour éduquer</vt:lpstr>
      <vt:lpstr>Des stades à repérer</vt:lpstr>
      <vt:lpstr>Différents modèles de programmation</vt:lpstr>
      <vt:lpstr>Proposition d’un nouveau modèle</vt:lpstr>
      <vt:lpstr>Le modèle de la carte et de la boussole</vt:lpstr>
      <vt:lpstr>Le modèle de la carte et de la boussole</vt:lpstr>
      <vt:lpstr>Présentation PowerPoint</vt:lpstr>
      <vt:lpstr> </vt:lpstr>
      <vt:lpstr>Le losange pédagogique de Fabre (2011)</vt:lpstr>
      <vt:lpstr>Présentation PowerPoint</vt:lpstr>
      <vt:lpstr>Présentation PowerPoint</vt:lpstr>
      <vt:lpstr>Présentation PowerPoint</vt:lpstr>
      <vt:lpstr>Un projet en cours</vt:lpstr>
      <vt:lpstr>Merci</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Approche critique de la progressivité 26 octobre 2022</dc:title>
  <dc:creator>Noelle DELBRASSINE</dc:creator>
  <cp:lastModifiedBy>Noelle DELBRASSINE</cp:lastModifiedBy>
  <cp:revision>2</cp:revision>
  <dcterms:created xsi:type="dcterms:W3CDTF">2022-10-03T11:04:28Z</dcterms:created>
  <dcterms:modified xsi:type="dcterms:W3CDTF">2022-10-27T16:10:58Z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