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71" r:id="rId3"/>
    <p:sldId id="269" r:id="rId4"/>
    <p:sldId id="267" r:id="rId5"/>
    <p:sldId id="276" r:id="rId6"/>
    <p:sldId id="274" r:id="rId7"/>
    <p:sldId id="270" r:id="rId8"/>
    <p:sldId id="263" r:id="rId9"/>
    <p:sldId id="272" r:id="rId10"/>
    <p:sldId id="275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9E5E-87B9-45C9-BDC9-24FBBA492E12}" type="datetimeFigureOut">
              <a:rPr lang="fr-BE" smtClean="0"/>
              <a:t>25-04-20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3E011-3EF2-4311-A097-C1976989533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261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Les dieux interprétés ont</a:t>
            </a:r>
            <a:r>
              <a:rPr lang="fr-BE" baseline="0" dirty="0"/>
              <a:t> longtemps été considérés comme des dieux différents, non romains. Ils seraient le témoignage de la résistance des dieux celtes ou gaulois dans le contexte romain. </a:t>
            </a:r>
          </a:p>
          <a:p>
            <a:r>
              <a:rPr lang="fr-BE" baseline="0" dirty="0"/>
              <a:t>Narbonne première cité romaine en Gaule, c’est une colonie.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E011-3EF2-4311-A097-C1976989533B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953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Population « romanisée ». 4 autels votifs, Ier PCN</a:t>
            </a:r>
            <a:r>
              <a:rPr lang="fr-BE" baseline="0" dirty="0"/>
              <a:t> pour la majorité, 3 affranchis (?) et un citoyen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E011-3EF2-4311-A097-C1976989533B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867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La</a:t>
            </a:r>
            <a:r>
              <a:rPr lang="fr-BE" baseline="0" dirty="0"/>
              <a:t> base de données va permettre, une fois qu’elle sera complétée, d’étudier l’ensemble du corpus selon certaines entrées : statut du dédicant, genre du dédicant, fonction ? , séquence onomastique du dieu, nature de l’offrande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E011-3EF2-4311-A097-C1976989533B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986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Attention aux cartes figées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E011-3EF2-4311-A097-C1976989533B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001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Chez les </a:t>
            </a:r>
            <a:r>
              <a:rPr lang="fr-BE" dirty="0" err="1"/>
              <a:t>Naharvales</a:t>
            </a:r>
            <a:r>
              <a:rPr lang="fr-BE" dirty="0"/>
              <a:t> on montre un bois, lieu sacré d’une antique religion. Un prêtre habillé en femme y préside, mais les dieux, d’après l’interprétation romaine, seraient</a:t>
            </a:r>
            <a:r>
              <a:rPr lang="fr-BE" baseline="0" dirty="0"/>
              <a:t> Castor et Pollux ; tel est le caractère de leur divinité (</a:t>
            </a:r>
            <a:r>
              <a:rPr lang="fr-BE" baseline="0" dirty="0" err="1"/>
              <a:t>uis</a:t>
            </a:r>
            <a:r>
              <a:rPr lang="fr-BE" baseline="0" dirty="0"/>
              <a:t> </a:t>
            </a:r>
            <a:r>
              <a:rPr lang="fr-BE" baseline="0" dirty="0" err="1"/>
              <a:t>numini</a:t>
            </a:r>
            <a:r>
              <a:rPr lang="fr-BE" baseline="0" dirty="0"/>
              <a:t>), leur nom est </a:t>
            </a:r>
            <a:r>
              <a:rPr lang="fr-BE" baseline="0" dirty="0" err="1"/>
              <a:t>Alci</a:t>
            </a:r>
            <a:r>
              <a:rPr lang="fr-BE" baseline="0" dirty="0"/>
              <a:t>. Pas de statues, pas trace de superstition étrangère, cependant on les vénère comme deux frères, comme deux jeunes hommes.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E011-3EF2-4311-A097-C1976989533B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604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Mars </a:t>
            </a:r>
            <a:r>
              <a:rPr lang="fr-BE" dirty="0" err="1"/>
              <a:t>Olloudius</a:t>
            </a:r>
            <a:r>
              <a:rPr lang="fr-BE" dirty="0"/>
              <a:t> vs. Mars </a:t>
            </a:r>
            <a:r>
              <a:rPr lang="fr-BE" dirty="0" err="1"/>
              <a:t>Olludius</a:t>
            </a:r>
            <a:r>
              <a:rPr lang="fr-BE" dirty="0"/>
              <a:t> au pays de Galles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E011-3EF2-4311-A097-C1976989533B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941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416-5CFF-4375-A812-6273164DD902}" type="datetimeFigureOut">
              <a:rPr lang="fr-BE" smtClean="0"/>
              <a:t>25-04-20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176C-1B32-402E-90EA-F58A6B1A7C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472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416-5CFF-4375-A812-6273164DD902}" type="datetimeFigureOut">
              <a:rPr lang="fr-BE" smtClean="0"/>
              <a:t>25-04-20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176C-1B32-402E-90EA-F58A6B1A7C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000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416-5CFF-4375-A812-6273164DD902}" type="datetimeFigureOut">
              <a:rPr lang="fr-BE" smtClean="0"/>
              <a:t>25-04-20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176C-1B32-402E-90EA-F58A6B1A7C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967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416-5CFF-4375-A812-6273164DD902}" type="datetimeFigureOut">
              <a:rPr lang="fr-BE" smtClean="0"/>
              <a:t>25-04-20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176C-1B32-402E-90EA-F58A6B1A7C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3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416-5CFF-4375-A812-6273164DD902}" type="datetimeFigureOut">
              <a:rPr lang="fr-BE" smtClean="0"/>
              <a:t>25-04-20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176C-1B32-402E-90EA-F58A6B1A7C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970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416-5CFF-4375-A812-6273164DD902}" type="datetimeFigureOut">
              <a:rPr lang="fr-BE" smtClean="0"/>
              <a:t>25-04-20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176C-1B32-402E-90EA-F58A6B1A7C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332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416-5CFF-4375-A812-6273164DD902}" type="datetimeFigureOut">
              <a:rPr lang="fr-BE" smtClean="0"/>
              <a:t>25-04-20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176C-1B32-402E-90EA-F58A6B1A7C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479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416-5CFF-4375-A812-6273164DD902}" type="datetimeFigureOut">
              <a:rPr lang="fr-BE" smtClean="0"/>
              <a:t>25-04-20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176C-1B32-402E-90EA-F58A6B1A7C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42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416-5CFF-4375-A812-6273164DD902}" type="datetimeFigureOut">
              <a:rPr lang="fr-BE" smtClean="0"/>
              <a:t>25-04-20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176C-1B32-402E-90EA-F58A6B1A7C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01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416-5CFF-4375-A812-6273164DD902}" type="datetimeFigureOut">
              <a:rPr lang="fr-BE" smtClean="0"/>
              <a:t>25-04-20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176C-1B32-402E-90EA-F58A6B1A7C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970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416-5CFF-4375-A812-6273164DD902}" type="datetimeFigureOut">
              <a:rPr lang="fr-BE" smtClean="0"/>
              <a:t>25-04-20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176C-1B32-402E-90EA-F58A6B1A7C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094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D416-5CFF-4375-A812-6273164DD902}" type="datetimeFigureOut">
              <a:rPr lang="fr-BE" smtClean="0"/>
              <a:t>25-04-20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C176C-1B32-402E-90EA-F58A6B1A7C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2617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6077" y="2133479"/>
            <a:ext cx="9144000" cy="3414468"/>
          </a:xfrm>
        </p:spPr>
        <p:txBody>
          <a:bodyPr>
            <a:noAutofit/>
          </a:bodyPr>
          <a:lstStyle/>
          <a:p>
            <a:r>
              <a:rPr lang="fr-B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et adaptations des panthéons en Gaule Transalpine (puis Narbonnaise) au contact de Rome (II</a:t>
            </a:r>
            <a:r>
              <a:rPr lang="fr-BE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B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siècle av. J.-C. –III</a:t>
            </a:r>
            <a:r>
              <a:rPr lang="fr-BE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B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siècle </a:t>
            </a:r>
            <a:r>
              <a:rPr lang="fr-B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B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J.-C.).</a:t>
            </a:r>
            <a:br>
              <a:rPr lang="fr-B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B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Présentation du projet de thèse et cas d’étude (Fréjus)</a:t>
            </a:r>
          </a:p>
        </p:txBody>
      </p:sp>
    </p:spTree>
    <p:extLst>
      <p:ext uri="{BB962C8B-B14F-4D97-AF65-F5344CB8AC3E}">
        <p14:creationId xmlns:p14="http://schemas.microsoft.com/office/powerpoint/2010/main" val="216734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Tacite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Germania,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XLIII, 4 ; César,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Bello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Gallico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VI, 17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rocessus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intellectuel – qui pouvait soit rester purement théorique soit avoir des implications cultuelles – permettant, dans le chef des Romains et des populations indigènes, de rapprocher, sur base d’éléments analogues (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uis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numini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une divinité ou un culte inconnu d’une divinité ou d’un culte connu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Castores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chez Tacite, Mercure, Apollon, Mars, Jupiter et Minerve chez César</a:t>
            </a:r>
          </a:p>
          <a:p>
            <a:pPr lvl="1"/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7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réflexions pour nourrir ce concept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réappropriation mémorielle 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L’emplacement de nombreux sanctuaires d’époque romaine semble permettre aux élites des cités de se rattacher au passé, qui est souvent réinterprété, voire modifié, selon les circonstances du moment</a:t>
            </a:r>
          </a:p>
          <a:p>
            <a:pPr lvl="2"/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Oppida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 plus souvent abandonnés), anciens sanctuaires indigènes (</a:t>
            </a:r>
            <a:r>
              <a:rPr lang="fr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Correns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zones funéraires =&gt; Réappropriation mémorielle, justification des nouveaux cultes mais dans un cadre totalement romain</a:t>
            </a:r>
          </a:p>
          <a:p>
            <a:pPr lvl="2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Souvent postulé 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priori</a:t>
            </a:r>
          </a:p>
          <a:p>
            <a:pPr lvl="2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Certains semblent être abandonnés ou négligés, p.ex. le sanctuaire d’Aristée à Hyères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plusieurs lieux de culte ne semblent pas avoir d’antécédent d’époque gauloise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p.ex. les cultes de sources, qui se développent presque exclusivement à l’époque romaine tout en attestant de nombreux </a:t>
            </a:r>
            <a:r>
              <a:rPr lang="fr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théonymes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locaux</a:t>
            </a:r>
            <a:endParaRPr lang="fr-B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Certains dieux ont-ils été créés à l’époque romaine, afin de justifier les nouvelles structures et les nouveaux cultes ? </a:t>
            </a:r>
          </a:p>
          <a:p>
            <a:pPr lvl="2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Il faut alors s’interroger sur le concept d’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</a:t>
            </a:r>
          </a:p>
          <a:p>
            <a:pPr lvl="2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Tournant à l’époque augustéenne ?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850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Cadre géographique et historique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" b="4"/>
          <a:stretch/>
        </p:blipFill>
        <p:spPr>
          <a:xfrm>
            <a:off x="6328381" y="1816833"/>
            <a:ext cx="5162316" cy="43513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90246" y="1837592"/>
            <a:ext cx="49933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Espace conquis à partir de 125 av. J.-C. (Gaule Transalpine)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27 av. J.-C., cette province est renommée Gaule Narbonnaise.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BE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Termini</a:t>
            </a:r>
            <a:endParaRPr lang="fr-BE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Conquête romaine de la fin du IIe siècle av. J.-C.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contacts antérieurs ne seront pas occultés, la présence coloniale grecque sur une portion de ce territoire n’étant pas négligeable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IIIe siècle </a:t>
            </a:r>
            <a:r>
              <a:rPr lang="fr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J.-C.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L’état de la documentation empêche de poursuivre cette étude</a:t>
            </a:r>
          </a:p>
        </p:txBody>
      </p:sp>
    </p:spTree>
    <p:extLst>
      <p:ext uri="{BB962C8B-B14F-4D97-AF65-F5344CB8AC3E}">
        <p14:creationId xmlns:p14="http://schemas.microsoft.com/office/powerpoint/2010/main" val="376555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8824" y="233779"/>
            <a:ext cx="10515600" cy="1325563"/>
          </a:xfrm>
        </p:spPr>
        <p:txBody>
          <a:bodyPr/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Rappels</a:t>
            </a:r>
          </a:p>
        </p:txBody>
      </p:sp>
      <p:pic>
        <p:nvPicPr>
          <p:cNvPr id="4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/>
          <a:stretch/>
        </p:blipFill>
        <p:spPr>
          <a:xfrm>
            <a:off x="6890239" y="1119188"/>
            <a:ext cx="4463561" cy="5017896"/>
          </a:xfrm>
          <a:prstGeom prst="rect">
            <a:avLst/>
          </a:prstGeom>
          <a:effectLst/>
        </p:spPr>
      </p:pic>
      <p:sp>
        <p:nvSpPr>
          <p:cNvPr id="5" name="ZoneTexte 4"/>
          <p:cNvSpPr txBox="1"/>
          <p:nvPr/>
        </p:nvSpPr>
        <p:spPr>
          <a:xfrm>
            <a:off x="698824" y="1418665"/>
            <a:ext cx="523602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 de l’espace politique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Cela s’observe également dans les panthéons, qui sont très diversifiés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Il n’a jamais eu de « panthéon national gaulois » regroupant </a:t>
            </a:r>
            <a:r>
              <a:rPr lang="fr-B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Taranis</a:t>
            </a: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Esus</a:t>
            </a: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(Hatt)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également le cas pour les </a:t>
            </a:r>
            <a:r>
              <a:rPr lang="fr-B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civitates </a:t>
            </a: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Gaule romaine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cité est l’unité de base de l’organisation de l’Empire romain (chef-lieu / territoire de taille variable)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Nombreuses libertés à l’échelle de la cité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panthéon et les fêtes religieuses sont définis par les autorités civiques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B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Carpantus</a:t>
            </a: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Mars (?) </a:t>
            </a:r>
            <a:r>
              <a:rPr lang="fr-B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Roquetius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2871" r="29609" b="4756"/>
          <a:stretch/>
        </p:blipFill>
        <p:spPr>
          <a:xfrm>
            <a:off x="6307494" y="1119188"/>
            <a:ext cx="5185682" cy="45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projet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 des modalités d'apparition puis d'ajustement des panthéons dans le cadre institutionnel civique mis en place lors de l’intégration du sud de la Gaule à l’Empire romain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du statut de la cité (nombreuses colonies en Narbonnaise)</a:t>
            </a:r>
          </a:p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avoir dépouillé 16 des 23 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civitates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Narbonnaise: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782 sources épigraphiques =&gt; 169 mentions de dieux interprétés (± 20%)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d’importantes disparités: &lt;10% à Narbonne et &gt;30% à Aix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Province souvent désignée un peu rapidement comme parfaitement « romanisée » : 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Italia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uerius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provincia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(Pline l’Ancien, 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III, 31).</a:t>
            </a:r>
          </a:p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Une fois la formation des panthéons étudiées, mon analyse sera donc approfondie afin d'identifier le rôle joué dans ce nouveau contexte par les dieux locaux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Roquetius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/Mars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Roquetius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Nécessité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proposer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étude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fond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dieux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Quelles sont les configurations divines au sein desquelles ces dieux apparaissent ?</a:t>
            </a:r>
          </a:p>
        </p:txBody>
      </p:sp>
    </p:spTree>
    <p:extLst>
      <p:ext uri="{BB962C8B-B14F-4D97-AF65-F5344CB8AC3E}">
        <p14:creationId xmlns:p14="http://schemas.microsoft.com/office/powerpoint/2010/main" val="426636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civitas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Fréjus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Colonie de vétérans d’époque césarienne</a:t>
            </a:r>
          </a:p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Lieux de culte du chef-lieu inconnus</a:t>
            </a:r>
          </a:p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Exemples concrets permettant d’illustrer certaines thématiques 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divinités locales sur le territoire de la 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civitas</a:t>
            </a:r>
          </a:p>
          <a:p>
            <a:pPr lvl="2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du chef-lieu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Rôle de Mars </a:t>
            </a:r>
            <a:r>
              <a:rPr lang="fr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Roquetius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attestations sur le site de </a:t>
            </a:r>
            <a:r>
              <a:rPr lang="fr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Cabasse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établissement principal du 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pagus 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Matavonicus</a:t>
            </a:r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Rapport possible avec une dédicace réalisée pour le salut de Caligula par le 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pagus </a:t>
            </a:r>
          </a:p>
          <a:p>
            <a:pPr lvl="3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 XII, 342 : 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salute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C(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aii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Caesaris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(ici) / f(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ilii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Germanic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 August(i) / pagus 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Matauonicus</a:t>
            </a:r>
            <a:endParaRPr lang="fr-B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Lien entre cette divinité romaine (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duo nomina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les honneurs rendus à l’empereur régnant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17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5" y="3619439"/>
            <a:ext cx="3060106" cy="26924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sources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r="4053"/>
          <a:stretch/>
        </p:blipFill>
        <p:spPr>
          <a:xfrm>
            <a:off x="9918440" y="3129841"/>
            <a:ext cx="1707502" cy="356725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littéraires, mais surtout épigraphiques, numismatiques, archéologiques et iconographiques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convient de définir la valeur de ces différents types de source (petites statuettes ≠ statues de culte)</a:t>
            </a:r>
          </a:p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du contexte archéologique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Sanctuaire public ou chapelle privée ? Chef-lieu ou territoire de la cité 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Beaucoup de remplois (tardifs ou non) ou de fouilles mal documentées</a:t>
            </a:r>
          </a:p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Confection d’une base de données personnelle accueillant toutes les sources pour la Narbonnaise, afin de conserver une vision d’ensemble</a:t>
            </a:r>
          </a:p>
          <a:p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0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échelles d’analyse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923085" cy="4351338"/>
          </a:xfrm>
        </p:spPr>
        <p:txBody>
          <a:bodyPr>
            <a:normAutofit/>
          </a:bodyPr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Croisement de diverses échelles d’analyse 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Panthéons publics d’échelle civique et les interactions qu’on peut y déceler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Étude similaire à l’échelle infra-civique – notamment avec les panthéons d’associations – lorsque les sources le permettront (p.ex. Arles, Vienne, Narbonne et Nîmes)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Mise en série des résultats à l’échelle régionale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/>
          <a:stretch/>
        </p:blipFill>
        <p:spPr>
          <a:xfrm>
            <a:off x="7011872" y="742278"/>
            <a:ext cx="4341378" cy="4879731"/>
          </a:xfrm>
          <a:prstGeom prst="rect">
            <a:avLst/>
          </a:prstGeom>
          <a:effectLst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72" y="1480263"/>
            <a:ext cx="4341928" cy="46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fr-B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chronologie des </a:t>
            </a:r>
            <a:r>
              <a:rPr lang="fr-BE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civitates</a:t>
            </a:r>
            <a:endParaRPr lang="fr-B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930" y="2305870"/>
            <a:ext cx="4274762" cy="3917950"/>
          </a:xfrm>
        </p:spPr>
        <p:txBody>
          <a:bodyPr>
            <a:normAutofit/>
          </a:bodyPr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Multiples évolutions 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</a:t>
            </a:r>
          </a:p>
          <a:p>
            <a:pPr lvl="2"/>
            <a:r>
              <a:rPr lang="fr-B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Vienne, devenue colonie romaine entre 35 et 48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Territoire</a:t>
            </a:r>
          </a:p>
          <a:p>
            <a:pPr lvl="2"/>
            <a:r>
              <a:rPr lang="fr-B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Nîmes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Province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fr-B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Convènes</a:t>
            </a:r>
            <a:r>
              <a:rPr lang="fr-B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27 av. J.-C.</a:t>
            </a:r>
          </a:p>
          <a:p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00" y="816550"/>
            <a:ext cx="6313980" cy="54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7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romanisation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Toutes les modifications juridiques, culturelles, religieuses et matérielles survenues dans les territoires provinciaux sous la domination romaine, sans que ces transformations aient toutes été imposées par Rome. </a:t>
            </a:r>
          </a:p>
          <a:p>
            <a:pPr marL="285750" indent="-285750" algn="just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Fortes critiques de cette notion (P. le Roux et W. Van Andringa)</a:t>
            </a:r>
            <a:endParaRPr lang="fr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Cette notion, si elle est définie avec précision, semble toujours pertinente</a:t>
            </a:r>
          </a:p>
          <a:p>
            <a:pPr marL="1200150" lvl="2" indent="-285750" algn="just"/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ne s’agit pas d’identifier et de lister ce qui « fait romain » mais de rendre compte de changements dans les provinces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Éviter une approche trop impérialiste ou romano-centrée (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</a:t>
            </a:r>
            <a:r>
              <a:rPr lang="fr-B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fr-B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indigénisation)</a:t>
            </a:r>
          </a:p>
          <a:p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90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4220</TotalTime>
  <Words>953</Words>
  <Application>Microsoft Office PowerPoint</Application>
  <PresentationFormat>Grand écran</PresentationFormat>
  <Paragraphs>93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Office Theme</vt:lpstr>
      <vt:lpstr>Formation et adaptations des panthéons en Gaule Transalpine (puis Narbonnaise) au contact de Rome (IIe siècle av. J.-C. –IIIe siècle ap. J.-C.).   Présentation du projet de thèse et cas d’étude (Fréjus)</vt:lpstr>
      <vt:lpstr>Cadre géographique et historique</vt:lpstr>
      <vt:lpstr>Rappels</vt:lpstr>
      <vt:lpstr>Le projet</vt:lpstr>
      <vt:lpstr>La civitas de Fréjus</vt:lpstr>
      <vt:lpstr>Les sources</vt:lpstr>
      <vt:lpstr>Les échelles d’analyse</vt:lpstr>
      <vt:lpstr>La chronologie des civitates</vt:lpstr>
      <vt:lpstr>La romanisation</vt:lpstr>
      <vt:lpstr>L’interpretatio</vt:lpstr>
      <vt:lpstr>Des réflexions pour nourrir ce concept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Joseph</dc:creator>
  <cp:lastModifiedBy>Maxime Joseph</cp:lastModifiedBy>
  <cp:revision>261</cp:revision>
  <dcterms:created xsi:type="dcterms:W3CDTF">2020-01-06T11:01:36Z</dcterms:created>
  <dcterms:modified xsi:type="dcterms:W3CDTF">2020-04-25T21:43:47Z</dcterms:modified>
</cp:coreProperties>
</file>