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3" r:id="rId3"/>
    <p:sldId id="283" r:id="rId4"/>
    <p:sldId id="258" r:id="rId5"/>
    <p:sldId id="259" r:id="rId6"/>
    <p:sldId id="266" r:id="rId7"/>
    <p:sldId id="280" r:id="rId8"/>
    <p:sldId id="284" r:id="rId9"/>
    <p:sldId id="286" r:id="rId10"/>
    <p:sldId id="287" r:id="rId11"/>
    <p:sldId id="288" r:id="rId12"/>
    <p:sldId id="279" r:id="rId13"/>
    <p:sldId id="291" r:id="rId14"/>
    <p:sldId id="261" r:id="rId15"/>
    <p:sldId id="268" r:id="rId16"/>
    <p:sldId id="292" r:id="rId17"/>
    <p:sldId id="269" r:id="rId18"/>
    <p:sldId id="275" r:id="rId19"/>
    <p:sldId id="293" r:id="rId20"/>
    <p:sldId id="29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990"/>
    <a:srgbClr val="5FA4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83661" autoAdjust="0"/>
  </p:normalViewPr>
  <p:slideViewPr>
    <p:cSldViewPr snapToGrid="0" snapToObjects="1" showGuides="1">
      <p:cViewPr varScale="1">
        <p:scale>
          <a:sx n="73" d="100"/>
          <a:sy n="73" d="100"/>
        </p:scale>
        <p:origin x="1176" y="67"/>
      </p:cViewPr>
      <p:guideLst>
        <p:guide orient="horz" pos="2160"/>
        <p:guide pos="3840"/>
      </p:guideLst>
    </p:cSldViewPr>
  </p:slideViewPr>
  <p:notesTextViewPr>
    <p:cViewPr>
      <p:scale>
        <a:sx n="100" d="100"/>
        <a:sy n="100" d="100"/>
      </p:scale>
      <p:origin x="0" y="0"/>
    </p:cViewPr>
  </p:notesTextViewPr>
  <p:notesViewPr>
    <p:cSldViewPr snapToGrid="0" snapToObjects="1" showGuides="1">
      <p:cViewPr varScale="1">
        <p:scale>
          <a:sx n="139" d="100"/>
          <a:sy n="139" d="100"/>
        </p:scale>
        <p:origin x="47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42877-4296-A347-A12A-074FE642DF8D}" type="datetimeFigureOut">
              <a:rPr lang="fr-FR" smtClean="0"/>
              <a:t>12/10/2022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355824-33CF-CB40-849B-0C2765721E52}" type="slidenum">
              <a:rPr lang="fr-FR" smtClean="0"/>
              <a:t>‹N°›</a:t>
            </a:fld>
            <a:endParaRPr lang="fr-FR"/>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7069-7F1D-6E4E-B4E1-0C2030C0DB15}" type="datetimeFigureOut">
              <a:rPr lang="fr-FR" smtClean="0"/>
              <a:t>12/10/2022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8C82C-2A83-B54A-9AB4-A46F83E92AC0}" type="slidenum">
              <a:rPr lang="fr-FR" smtClean="0"/>
              <a:t>‹N°›</a:t>
            </a:fld>
            <a:endParaRPr lang="fr-FR"/>
          </a:p>
        </p:txBody>
      </p:sp>
    </p:spTree>
    <p:extLst>
      <p:ext uri="{BB962C8B-B14F-4D97-AF65-F5344CB8AC3E}">
        <p14:creationId xmlns:p14="http://schemas.microsoft.com/office/powerpoint/2010/main" val="812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présente contribution dévoile les résultats d’une enquête Delphi réalisée en mars 2022 dans le cadre du projet DIGI4FED. Dans de nombreux pays, les administrations adoptent de nouvelles technologies, telles que l’intelligence artificielle ou la blockchain, dans le but d’améliorer la qualité et l’efficacité des services </a:t>
            </a:r>
            <a:r>
              <a:rPr lang="fr-BE" dirty="0" smtClean="0"/>
              <a:t>publics.</a:t>
            </a:r>
            <a:r>
              <a:rPr lang="fr-BE" baseline="0" dirty="0" smtClean="0"/>
              <a:t> </a:t>
            </a:r>
            <a:r>
              <a:rPr lang="fr-BE" dirty="0" smtClean="0"/>
              <a:t>Or</a:t>
            </a:r>
            <a:r>
              <a:rPr lang="fr-BE" dirty="0"/>
              <a:t>, l’intégration de ces nouvelles technologies s’accompagne d’enjeux et d’intérêts divers portés par une multiplicité d’acteurs publics et privés (Petit Jean et al., 2022). </a:t>
            </a:r>
          </a:p>
        </p:txBody>
      </p:sp>
      <p:sp>
        <p:nvSpPr>
          <p:cNvPr id="4" name="Espace réservé du numéro de diapositive 3"/>
          <p:cNvSpPr>
            <a:spLocks noGrp="1"/>
          </p:cNvSpPr>
          <p:nvPr>
            <p:ph type="sldNum" sz="quarter" idx="5"/>
          </p:nvPr>
        </p:nvSpPr>
        <p:spPr/>
        <p:txBody>
          <a:bodyPr/>
          <a:lstStyle/>
          <a:p>
            <a:fld id="{0658C82C-2A83-B54A-9AB4-A46F83E92AC0}" type="slidenum">
              <a:rPr lang="fr-FR" smtClean="0"/>
              <a:t>2</a:t>
            </a:fld>
            <a:endParaRPr lang="fr-FR"/>
          </a:p>
        </p:txBody>
      </p:sp>
    </p:spTree>
    <p:extLst>
      <p:ext uri="{BB962C8B-B14F-4D97-AF65-F5344CB8AC3E}">
        <p14:creationId xmlns:p14="http://schemas.microsoft.com/office/powerpoint/2010/main" val="30667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Ici</a:t>
            </a:r>
            <a:r>
              <a:rPr lang="fr-BE" baseline="0" dirty="0" smtClean="0"/>
              <a:t> vous avez quelques exemples de questions relatives à cette même section</a:t>
            </a:r>
          </a:p>
          <a:p>
            <a:r>
              <a:rPr lang="fr-BE" baseline="0" dirty="0" smtClean="0"/>
              <a:t>La première question s’attaque à la question de l’efficacité des solutions proposées alors que la seconde propose d’en évaluer la pertinence.</a:t>
            </a:r>
          </a:p>
          <a:p>
            <a:endParaRPr lang="fr-BE" baseline="0" dirty="0" smtClean="0"/>
          </a:p>
          <a:p>
            <a:r>
              <a:rPr lang="fr-BE" baseline="0" dirty="0" smtClean="0"/>
              <a:t>Vous voyez aussi que les participants ont la possibilité de réponde à ces questions par oui, en partie, non, &amp; pas d’avis. En plus nous avons invité les participants à motiver par écrit leur réponse à chaque question (pourriez-vous préciser pourquoi?)</a:t>
            </a:r>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11</a:t>
            </a:fld>
            <a:endParaRPr lang="fr-FR"/>
          </a:p>
        </p:txBody>
      </p:sp>
    </p:spTree>
    <p:extLst>
      <p:ext uri="{BB962C8B-B14F-4D97-AF65-F5344CB8AC3E}">
        <p14:creationId xmlns:p14="http://schemas.microsoft.com/office/powerpoint/2010/main" val="362430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 pour ce qui est de l’analyse, notre équipe a mobilisé à la fois des méthodes qualitatives et</a:t>
            </a:r>
            <a:r>
              <a:rPr lang="fr-BE" baseline="0" dirty="0" smtClean="0"/>
              <a:t> quantitatives.</a:t>
            </a:r>
          </a:p>
          <a:p>
            <a:endParaRPr lang="fr-BE" baseline="0" dirty="0" smtClean="0"/>
          </a:p>
          <a:p>
            <a:pPr marL="171450" indent="-171450">
              <a:buFont typeface="Arial" panose="020B0604020202020204" pitchFamily="34" charset="0"/>
              <a:buChar char="•"/>
            </a:pPr>
            <a:r>
              <a:rPr lang="fr-BE" baseline="0" dirty="0" smtClean="0"/>
              <a:t>Des statistiques descriptives assez simples ont été utilisées pour tester le modèle sur base des critères d’évaluation choisis, considérant </a:t>
            </a:r>
            <a:r>
              <a:rPr lang="fr-FR" baseline="0" dirty="0" smtClean="0"/>
              <a:t>qu’un critère d’évaluation est respecté si 65% des participants sont soit d'accord, soit partiellement d'accord dans leurs réponses à toutes les questions relatives à ce critère</a:t>
            </a:r>
          </a:p>
          <a:p>
            <a:pPr marL="171450" indent="-171450">
              <a:buFont typeface="Arial" panose="020B0604020202020204" pitchFamily="34" charset="0"/>
              <a:buChar char="•"/>
            </a:pPr>
            <a:r>
              <a:rPr lang="fr-FR" baseline="0" dirty="0" smtClean="0"/>
              <a:t>Une analyse qualitative (thématique) a également été menée sur les différents arguments et précisions rédigés par les participants aux différentes questions.</a:t>
            </a:r>
          </a:p>
          <a:p>
            <a:pPr marL="171450" indent="-171450">
              <a:buFont typeface="Arial" panose="020B0604020202020204" pitchFamily="34" charset="0"/>
              <a:buChar char="•"/>
            </a:pPr>
            <a:endParaRPr lang="fr-FR" baseline="0" dirty="0" smtClean="0"/>
          </a:p>
          <a:p>
            <a:pPr marL="0" indent="0">
              <a:buFont typeface="Arial" panose="020B0604020202020204" pitchFamily="34" charset="0"/>
              <a:buNone/>
            </a:pPr>
            <a:r>
              <a:rPr lang="fr-FR" baseline="0" dirty="0" smtClean="0"/>
              <a:t>En termes de mise en œuvre, LIRE</a:t>
            </a:r>
            <a:endParaRPr lang="fr-BE" dirty="0"/>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12</a:t>
            </a:fld>
            <a:endParaRPr lang="fr-FR"/>
          </a:p>
        </p:txBody>
      </p:sp>
    </p:spTree>
    <p:extLst>
      <p:ext uri="{BB962C8B-B14F-4D97-AF65-F5344CB8AC3E}">
        <p14:creationId xmlns:p14="http://schemas.microsoft.com/office/powerpoint/2010/main" val="177785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15 secondes pour ce slide</a:t>
            </a:r>
            <a:endParaRPr lang="fr-BE" dirty="0"/>
          </a:p>
        </p:txBody>
      </p:sp>
      <p:sp>
        <p:nvSpPr>
          <p:cNvPr id="4" name="Espace réservé du numéro de diapositive 3"/>
          <p:cNvSpPr>
            <a:spLocks noGrp="1"/>
          </p:cNvSpPr>
          <p:nvPr>
            <p:ph type="sldNum" sz="quarter" idx="5"/>
          </p:nvPr>
        </p:nvSpPr>
        <p:spPr/>
        <p:txBody>
          <a:bodyPr/>
          <a:lstStyle/>
          <a:p>
            <a:fld id="{0658C82C-2A83-B54A-9AB4-A46F83E92AC0}" type="slidenum">
              <a:rPr lang="fr-FR" smtClean="0"/>
              <a:t>13</a:t>
            </a:fld>
            <a:endParaRPr lang="fr-FR"/>
          </a:p>
        </p:txBody>
      </p:sp>
    </p:spTree>
    <p:extLst>
      <p:ext uri="{BB962C8B-B14F-4D97-AF65-F5344CB8AC3E}">
        <p14:creationId xmlns:p14="http://schemas.microsoft.com/office/powerpoint/2010/main" val="310865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 quels sont les résultats</a:t>
            </a:r>
            <a:r>
              <a:rPr lang="fr-BE" baseline="0" dirty="0" smtClean="0"/>
              <a:t> de notre évaluation du prototype de modèle de gouvernance?</a:t>
            </a:r>
          </a:p>
          <a:p>
            <a:endParaRPr lang="fr-BE" baseline="0" dirty="0" smtClean="0"/>
          </a:p>
          <a:p>
            <a:r>
              <a:rPr lang="fr-BE" baseline="0" dirty="0" smtClean="0"/>
              <a:t>Tout d’abord, concernant les critères d’évaluation, qui ont été testés à l’aide de simples statistiques descriptives, il apparait qu’ils sont tous respectés. Donc cela veut dire qu’au moins 65 % des participants adhèrent complètement ou en partie à chacun des critères que nous avons sélectionné pour l’évaluation du modèle.</a:t>
            </a:r>
          </a:p>
          <a:p>
            <a:endParaRPr lang="fr-BE" baseline="0" dirty="0" smtClean="0"/>
          </a:p>
          <a:p>
            <a:r>
              <a:rPr lang="fr-BE" baseline="0" dirty="0" smtClean="0"/>
              <a:t>Néanmoins …. </a:t>
            </a:r>
            <a:endParaRPr lang="fr-BE" dirty="0"/>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14</a:t>
            </a:fld>
            <a:endParaRPr lang="fr-FR"/>
          </a:p>
        </p:txBody>
      </p:sp>
    </p:spTree>
    <p:extLst>
      <p:ext uri="{BB962C8B-B14F-4D97-AF65-F5344CB8AC3E}">
        <p14:creationId xmlns:p14="http://schemas.microsoft.com/office/powerpoint/2010/main" val="113446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a:t>
            </a:r>
            <a:r>
              <a:rPr lang="fr-BE" baseline="0" dirty="0" smtClean="0"/>
              <a:t> je ne vais pas vous décrire en détail tous les résultats de l’analyse thématique. Je vais plutôt continuer à me focaliser sur la question de la confiance des citoyens qui semble être l’enjeu qui suscite le moins de consensus parmi les participants.</a:t>
            </a:r>
          </a:p>
          <a:p>
            <a:endParaRPr lang="fr-BE" baseline="0" dirty="0" smtClean="0"/>
          </a:p>
          <a:p>
            <a:r>
              <a:rPr lang="fr-BE" baseline="0" dirty="0" smtClean="0"/>
              <a:t>Donc dans notre modèle, nos propositions pour remédier au manque de confiance des citoyens étaient surtout d’ordre technique :</a:t>
            </a:r>
          </a:p>
          <a:p>
            <a:r>
              <a:rPr lang="fr-BE" baseline="0" dirty="0" smtClean="0"/>
              <a:t>LIRE</a:t>
            </a:r>
          </a:p>
          <a:p>
            <a:endParaRPr lang="fr-BE" baseline="0" dirty="0" smtClean="0"/>
          </a:p>
          <a:p>
            <a:r>
              <a:rPr lang="fr-BE" baseline="0" dirty="0" smtClean="0"/>
              <a:t>On l’a vu précédemment : les participants semblent relativement peu convaincus par les solutions proposées pour remédier à cet enjeu. Donc nous avons conduit une analyse thématique des réponses des participants afin de nous emparer de leurs arguments et de comprendre pourquoi ces solutions semblent moins convaincre</a:t>
            </a:r>
          </a:p>
          <a:p>
            <a:endParaRPr lang="fr-BE" baseline="0" dirty="0" smtClean="0"/>
          </a:p>
          <a:p>
            <a:r>
              <a:rPr lang="fr-BE" baseline="0" dirty="0" smtClean="0"/>
              <a:t>Deux éléments principaux sont ressortis de l’analyse thématique :</a:t>
            </a:r>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15</a:t>
            </a:fld>
            <a:endParaRPr lang="fr-FR"/>
          </a:p>
        </p:txBody>
      </p:sp>
    </p:spTree>
    <p:extLst>
      <p:ext uri="{BB962C8B-B14F-4D97-AF65-F5344CB8AC3E}">
        <p14:creationId xmlns:p14="http://schemas.microsoft.com/office/powerpoint/2010/main" val="395229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16</a:t>
            </a:fld>
            <a:endParaRPr lang="fr-FR"/>
          </a:p>
        </p:txBody>
      </p:sp>
    </p:spTree>
    <p:extLst>
      <p:ext uri="{BB962C8B-B14F-4D97-AF65-F5344CB8AC3E}">
        <p14:creationId xmlns:p14="http://schemas.microsoft.com/office/powerpoint/2010/main" val="393499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Très rapidement évoquer les autres résultats tirés de l’analyse </a:t>
            </a:r>
            <a:r>
              <a:rPr lang="fr-FR" dirty="0" smtClean="0"/>
              <a:t>thématique</a:t>
            </a:r>
          </a:p>
          <a:p>
            <a:endParaRPr lang="fr-FR" dirty="0" smtClean="0"/>
          </a:p>
          <a:p>
            <a:r>
              <a:rPr lang="fr-FR" dirty="0" smtClean="0"/>
              <a:t>Ces</a:t>
            </a:r>
            <a:r>
              <a:rPr lang="fr-FR" baseline="0" dirty="0" smtClean="0"/>
              <a:t> conclusions ont été intégrées dans une nouvelle version </a:t>
            </a:r>
            <a:r>
              <a:rPr lang="fr-FR" i="1" baseline="0" dirty="0" smtClean="0"/>
              <a:t>proof of concept </a:t>
            </a:r>
            <a:r>
              <a:rPr lang="fr-FR" baseline="0" dirty="0" smtClean="0"/>
              <a:t>du modèle de gouvernance.</a:t>
            </a:r>
            <a:endParaRPr lang="fr-BE" dirty="0"/>
          </a:p>
        </p:txBody>
      </p:sp>
      <p:sp>
        <p:nvSpPr>
          <p:cNvPr id="4" name="Espace réservé du numéro de diapositive 3"/>
          <p:cNvSpPr>
            <a:spLocks noGrp="1"/>
          </p:cNvSpPr>
          <p:nvPr>
            <p:ph type="sldNum" sz="quarter" idx="5"/>
          </p:nvPr>
        </p:nvSpPr>
        <p:spPr/>
        <p:txBody>
          <a:bodyPr/>
          <a:lstStyle/>
          <a:p>
            <a:fld id="{0658C82C-2A83-B54A-9AB4-A46F83E92AC0}" type="slidenum">
              <a:rPr lang="fr-FR" smtClean="0"/>
              <a:t>17</a:t>
            </a:fld>
            <a:endParaRPr lang="fr-FR"/>
          </a:p>
        </p:txBody>
      </p:sp>
    </p:spTree>
    <p:extLst>
      <p:ext uri="{BB962C8B-B14F-4D97-AF65-F5344CB8AC3E}">
        <p14:creationId xmlns:p14="http://schemas.microsoft.com/office/powerpoint/2010/main" val="249774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Proof of concept : un modèle qui qu’une certaine manière a déjà fait l’objet d’une forme d’évaluation et de</a:t>
            </a:r>
            <a:r>
              <a:rPr lang="fr-BE" baseline="0" dirty="0" smtClean="0"/>
              <a:t> validation par parties prenantes concernées par l’intégration de ces nouvelles technologies de lutte contre la fraude fiscale et sociale (administrations, services spécialisés, acteurs privés chargés du développement de ces technologies).</a:t>
            </a:r>
            <a:endParaRPr lang="fr-BE" dirty="0"/>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3</a:t>
            </a:fld>
            <a:endParaRPr lang="fr-FR"/>
          </a:p>
        </p:txBody>
      </p:sp>
    </p:spTree>
    <p:extLst>
      <p:ext uri="{BB962C8B-B14F-4D97-AF65-F5344CB8AC3E}">
        <p14:creationId xmlns:p14="http://schemas.microsoft.com/office/powerpoint/2010/main" val="3344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 afin de parvenir</a:t>
            </a:r>
            <a:r>
              <a:rPr lang="fr-BE" baseline="0" dirty="0" smtClean="0"/>
              <a:t> à ces objectifs, notre équipe a mis en place un dispositif participatif appelé « Living </a:t>
            </a:r>
            <a:r>
              <a:rPr lang="fr-BE" baseline="0" dirty="0" err="1" smtClean="0"/>
              <a:t>Lab</a:t>
            </a:r>
            <a:r>
              <a:rPr lang="fr-BE" baseline="0" dirty="0" smtClean="0"/>
              <a:t> ». Il s’agit d’un dispositif méthodologique dont le but est la </a:t>
            </a:r>
            <a:r>
              <a:rPr lang="fr-BE" baseline="0" dirty="0" err="1" smtClean="0"/>
              <a:t>co</a:t>
            </a:r>
            <a:r>
              <a:rPr lang="fr-BE" baseline="0" dirty="0" smtClean="0"/>
              <a:t>-création de l’</a:t>
            </a:r>
            <a:r>
              <a:rPr lang="fr-FR" baseline="0" dirty="0" smtClean="0"/>
              <a:t>innovation par l'échange de connaissances entre les participants, et l’utilisation de méthodes participatives. </a:t>
            </a:r>
          </a:p>
          <a:p>
            <a:endParaRPr lang="fr-FR" baseline="0" dirty="0" smtClean="0"/>
          </a:p>
          <a:p>
            <a:r>
              <a:rPr lang="fr-FR" baseline="0" dirty="0" smtClean="0"/>
              <a:t>Ce schéma présente le dispositif tel qu'il a été mis en œuvre et comme vous pouvez le constater, ce processus comporte trois phases : la phase d'exploration, la phase de </a:t>
            </a:r>
            <a:r>
              <a:rPr lang="fr-FR" baseline="0" dirty="0" err="1" smtClean="0"/>
              <a:t>co</a:t>
            </a:r>
            <a:r>
              <a:rPr lang="fr-FR" baseline="0" dirty="0" smtClean="0"/>
              <a:t>-création et la phase de test, chacune s'appuyant sur les précédentes afin d’aboutir à la co-production d’un prototype de modèle de gouvernance, qui est ensuite testé auprès des participants afin d’arriver à un </a:t>
            </a:r>
            <a:r>
              <a:rPr lang="fr-FR" i="1" baseline="0" dirty="0" smtClean="0"/>
              <a:t>proof of concept</a:t>
            </a:r>
          </a:p>
          <a:p>
            <a:pPr marL="0" indent="0">
              <a:buFont typeface="Arial" panose="020B0604020202020204" pitchFamily="34" charset="0"/>
              <a:buNone/>
            </a:pPr>
            <a:endParaRPr lang="fr-FR" baseline="0" dirty="0" smtClean="0"/>
          </a:p>
          <a:p>
            <a:pPr marL="0" indent="0">
              <a:buFont typeface="Arial" panose="020B0604020202020204" pitchFamily="34" charset="0"/>
              <a:buNone/>
            </a:pPr>
            <a:r>
              <a:rPr lang="fr-FR" baseline="0" dirty="0" smtClean="0"/>
              <a:t>Alors, je ne vais pas rentrer trop dans le détail de chacune de ces phases : </a:t>
            </a:r>
          </a:p>
          <a:p>
            <a:pPr marL="171450" indent="-171450">
              <a:buFont typeface="Arial" panose="020B0604020202020204" pitchFamily="34" charset="0"/>
              <a:buChar char="•"/>
            </a:pPr>
            <a:r>
              <a:rPr lang="fr-FR" baseline="0" dirty="0" smtClean="0"/>
              <a:t>mais la première phase visait, sur base d’entretiens et d’une large revue de la littérature, à produire une série de scénarios sur les futurs possibles de la gouvernance digitale en Belgique</a:t>
            </a:r>
          </a:p>
          <a:p>
            <a:pPr marL="171450" indent="-171450">
              <a:buFont typeface="Arial" panose="020B0604020202020204" pitchFamily="34" charset="0"/>
              <a:buChar char="•"/>
            </a:pPr>
            <a:r>
              <a:rPr lang="fr-FR" baseline="0" dirty="0" smtClean="0"/>
              <a:t>Dans la phase de </a:t>
            </a:r>
            <a:r>
              <a:rPr lang="fr-FR" baseline="0" dirty="0" err="1" smtClean="0"/>
              <a:t>co</a:t>
            </a:r>
            <a:r>
              <a:rPr lang="fr-FR" baseline="0" dirty="0" smtClean="0"/>
              <a:t>-création, ces scénarios ont été mobilisés pour susciter les débats lors d’une série d’ateliers réunissant les parties prenantes issues des deux secteurs étudiés (lutte contre la fraude sociale et la fraude fiscale). Ces ateliers visaient à identifier à la fois les principaux défis &amp; solutions à l’intégration de nouvelles technologies dans la lutte contre la fraude.</a:t>
            </a:r>
          </a:p>
          <a:p>
            <a:pPr marL="171450" indent="-171450">
              <a:buFont typeface="Arial" panose="020B0604020202020204" pitchFamily="34" charset="0"/>
              <a:buChar char="•"/>
            </a:pPr>
            <a:r>
              <a:rPr lang="fr-FR" baseline="0" dirty="0" smtClean="0"/>
              <a:t>C’est sur cette base qu’à donc été construit un prototype de modèle de gouvernance, que nous avons mis à l’épreuve dans la dernière étape à l’aide d’une enquête Delphi</a:t>
            </a:r>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4</a:t>
            </a:fld>
            <a:endParaRPr lang="fr-FR"/>
          </a:p>
        </p:txBody>
      </p:sp>
    </p:spTree>
    <p:extLst>
      <p:ext uri="{BB962C8B-B14F-4D97-AF65-F5344CB8AC3E}">
        <p14:creationId xmlns:p14="http://schemas.microsoft.com/office/powerpoint/2010/main" val="130221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 très rapidement,</a:t>
            </a:r>
            <a:r>
              <a:rPr lang="fr-BE" baseline="0" dirty="0" smtClean="0"/>
              <a:t> le prototype de modèle de gouvernance que nous avons développé sur base des enjeux &amp; solutions identifiés auprès des participants lors de la phase de </a:t>
            </a:r>
            <a:r>
              <a:rPr lang="fr-BE" baseline="0" dirty="0" err="1" smtClean="0"/>
              <a:t>co</a:t>
            </a:r>
            <a:r>
              <a:rPr lang="fr-BE" baseline="0" dirty="0" smtClean="0"/>
              <a:t>-création comprenait 6 principaux objectifs.</a:t>
            </a:r>
            <a:endParaRPr lang="fr-BE" dirty="0"/>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5</a:t>
            </a:fld>
            <a:endParaRPr lang="fr-FR"/>
          </a:p>
        </p:txBody>
      </p:sp>
    </p:spTree>
    <p:extLst>
      <p:ext uri="{BB962C8B-B14F-4D97-AF65-F5344CB8AC3E}">
        <p14:creationId xmlns:p14="http://schemas.microsoft.com/office/powerpoint/2010/main" val="326815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a:t>
            </a:r>
            <a:r>
              <a:rPr lang="fr-BE" baseline="0" dirty="0" smtClean="0"/>
              <a:t> à chacun de ces objectifs, nous avons fait correspondre un certain nombre de solutions pratiques (identifiés lors des ateliers). Par exemple, afin d’améliorer la coordination et l’</a:t>
            </a:r>
            <a:r>
              <a:rPr lang="fr-BE" baseline="0" dirty="0" err="1" smtClean="0"/>
              <a:t>intéropérabilité</a:t>
            </a:r>
            <a:r>
              <a:rPr lang="fr-BE" baseline="0" dirty="0" smtClean="0"/>
              <a:t> entre les administrations chargées de la lutte contre la fraude, nous avions suggéré :</a:t>
            </a:r>
          </a:p>
          <a:p>
            <a:pPr marL="171450" indent="-171450">
              <a:buFont typeface="Arial" panose="020B0604020202020204" pitchFamily="34" charset="0"/>
              <a:buChar char="•"/>
            </a:pPr>
            <a:r>
              <a:rPr lang="fr-FR" dirty="0" smtClean="0"/>
              <a:t>l'adoption d'une plateforme d'échange de données qui fonctionnerait sur la base de critères et de normes techniques communs</a:t>
            </a:r>
          </a:p>
          <a:p>
            <a:pPr marL="171450" indent="-171450">
              <a:buFont typeface="Arial" panose="020B0604020202020204" pitchFamily="34" charset="0"/>
              <a:buChar char="•"/>
            </a:pPr>
            <a:r>
              <a:rPr lang="fr-FR" dirty="0" smtClean="0"/>
              <a:t>La création d'une entité chargée de la coordination, du développement et du suivi des projets numériques au sein des administrations.</a:t>
            </a:r>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104B5-0A55-42EF-B748-AD88ECD781C8}"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3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Une fois</a:t>
            </a:r>
            <a:r>
              <a:rPr lang="fr-BE" baseline="0" dirty="0" smtClean="0"/>
              <a:t> ce prototype de modèle stabilisé, nous avons mis en place un dispositif visant son évaluation.</a:t>
            </a:r>
          </a:p>
          <a:p>
            <a:endParaRPr lang="fr-BE" baseline="0" dirty="0"/>
          </a:p>
          <a:p>
            <a:r>
              <a:rPr lang="fr-BE" baseline="0" dirty="0" smtClean="0"/>
              <a:t>Les objectifs étaient de cette étape d’évaluation étaient donc de :</a:t>
            </a:r>
          </a:p>
          <a:p>
            <a:pPr marL="171450" indent="-171450">
              <a:buFont typeface="Arial" panose="020B0604020202020204" pitchFamily="34" charset="0"/>
              <a:buChar char="•"/>
            </a:pPr>
            <a:r>
              <a:rPr lang="fr-FR" baseline="0" dirty="0" smtClean="0"/>
              <a:t>Mettre le prototype à l’épreuve en le soumettant aux parties prenantes concernées</a:t>
            </a:r>
          </a:p>
          <a:p>
            <a:pPr marL="171450" indent="-171450">
              <a:buFont typeface="Arial" panose="020B0604020202020204" pitchFamily="34" charset="0"/>
              <a:buChar char="•"/>
            </a:pPr>
            <a:r>
              <a:rPr lang="fr-FR" baseline="0" dirty="0" smtClean="0"/>
              <a:t>L’évaluer à l’aide d’un certain nombre de critères définis</a:t>
            </a:r>
          </a:p>
          <a:p>
            <a:pPr marL="171450" indent="-171450">
              <a:buFont typeface="Arial" panose="020B0604020202020204" pitchFamily="34" charset="0"/>
              <a:buChar char="•"/>
            </a:pPr>
            <a:r>
              <a:rPr lang="fr-FR" baseline="0" dirty="0" smtClean="0"/>
              <a:t>Mettre à jour le modèle sur base des résultats obtenus (proof of concept)</a:t>
            </a:r>
          </a:p>
          <a:p>
            <a:pPr marL="171450" indent="-171450">
              <a:buFont typeface="Arial" panose="020B0604020202020204" pitchFamily="34" charset="0"/>
              <a:buChar char="•"/>
            </a:pPr>
            <a:endParaRPr lang="fr-FR" baseline="0" dirty="0" smtClean="0"/>
          </a:p>
          <a:p>
            <a:pPr marL="0" indent="0">
              <a:buFont typeface="Arial" panose="020B0604020202020204" pitchFamily="34" charset="0"/>
              <a:buNone/>
            </a:pPr>
            <a:r>
              <a:rPr lang="fr-FR" baseline="0" dirty="0" smtClean="0"/>
              <a:t>Et pour atteindre ces objectifs nous avons choisi de mettre en œuvre une enquête Delphi</a:t>
            </a:r>
          </a:p>
        </p:txBody>
      </p:sp>
      <p:sp>
        <p:nvSpPr>
          <p:cNvPr id="4" name="Espace réservé du numéro de diapositive 3"/>
          <p:cNvSpPr>
            <a:spLocks noGrp="1"/>
          </p:cNvSpPr>
          <p:nvPr>
            <p:ph type="sldNum" sz="quarter" idx="5"/>
          </p:nvPr>
        </p:nvSpPr>
        <p:spPr/>
        <p:txBody>
          <a:bodyPr/>
          <a:lstStyle/>
          <a:p>
            <a:fld id="{0658C82C-2A83-B54A-9AB4-A46F83E92AC0}" type="slidenum">
              <a:rPr lang="fr-FR" smtClean="0"/>
              <a:t>7</a:t>
            </a:fld>
            <a:endParaRPr lang="fr-FR"/>
          </a:p>
        </p:txBody>
      </p:sp>
    </p:spTree>
    <p:extLst>
      <p:ext uri="{BB962C8B-B14F-4D97-AF65-F5344CB8AC3E}">
        <p14:creationId xmlns:p14="http://schemas.microsoft.com/office/powerpoint/2010/main" val="250484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Alors qu’est-ce</a:t>
            </a:r>
            <a:r>
              <a:rPr lang="fr-BE" baseline="0" dirty="0" smtClean="0"/>
              <a:t> qu’une enquête Delphi? </a:t>
            </a:r>
          </a:p>
          <a:p>
            <a:endParaRPr lang="fr-BE" baseline="0" dirty="0" smtClean="0"/>
          </a:p>
          <a:p>
            <a:r>
              <a:rPr lang="fr-BE" baseline="0" dirty="0" smtClean="0"/>
              <a:t>Il s’agit d’ « </a:t>
            </a:r>
            <a:r>
              <a:rPr lang="fr-FR" baseline="0" dirty="0" smtClean="0"/>
              <a:t>une méthode de recherche en sciences sociales dont l'objectif est d'obtenir une opinion collective fiable à l’aide d’un groupe d'experts »</a:t>
            </a:r>
          </a:p>
          <a:p>
            <a:endParaRPr lang="fr-FR" baseline="0" dirty="0" smtClean="0"/>
          </a:p>
          <a:p>
            <a:r>
              <a:rPr lang="fr-FR" baseline="0" dirty="0" smtClean="0"/>
              <a:t>L’objectif de cette méthode est de  : </a:t>
            </a:r>
          </a:p>
          <a:p>
            <a:r>
              <a:rPr lang="fr-FR" baseline="0" dirty="0" smtClean="0"/>
              <a:t>LIRE</a:t>
            </a:r>
            <a:endParaRPr lang="fr-BE" dirty="0"/>
          </a:p>
        </p:txBody>
      </p:sp>
      <p:sp>
        <p:nvSpPr>
          <p:cNvPr id="4" name="Espace réservé du numéro de diapositive 3"/>
          <p:cNvSpPr>
            <a:spLocks noGrp="1"/>
          </p:cNvSpPr>
          <p:nvPr>
            <p:ph type="sldNum" sz="quarter" idx="5"/>
          </p:nvPr>
        </p:nvSpPr>
        <p:spPr/>
        <p:txBody>
          <a:bodyPr/>
          <a:lstStyle/>
          <a:p>
            <a:fld id="{0658C82C-2A83-B54A-9AB4-A46F83E92AC0}" type="slidenum">
              <a:rPr lang="fr-FR" smtClean="0"/>
              <a:t>8</a:t>
            </a:fld>
            <a:endParaRPr lang="fr-FR"/>
          </a:p>
        </p:txBody>
      </p:sp>
    </p:spTree>
    <p:extLst>
      <p:ext uri="{BB962C8B-B14F-4D97-AF65-F5344CB8AC3E}">
        <p14:creationId xmlns:p14="http://schemas.microsoft.com/office/powerpoint/2010/main" val="168774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Donc</a:t>
            </a:r>
            <a:r>
              <a:rPr lang="fr-BE" baseline="0" dirty="0" smtClean="0"/>
              <a:t> sur cette base, n</a:t>
            </a:r>
            <a:r>
              <a:rPr lang="fr-BE" dirty="0" smtClean="0"/>
              <a:t>otre enquête a</a:t>
            </a:r>
            <a:r>
              <a:rPr lang="fr-BE" baseline="0" dirty="0" smtClean="0"/>
              <a:t> été conçue en trois langues FR, NL &amp; AN afin de permettre à tous les </a:t>
            </a:r>
            <a:r>
              <a:rPr lang="fr-BE" baseline="0" dirty="0" err="1" smtClean="0"/>
              <a:t>stakeholders</a:t>
            </a:r>
            <a:r>
              <a:rPr lang="fr-BE" baseline="0" dirty="0" smtClean="0"/>
              <a:t> concernés de participer sans entraves. Les </a:t>
            </a:r>
            <a:r>
              <a:rPr lang="fr-BE" baseline="0" dirty="0" err="1" smtClean="0"/>
              <a:t>stakeholders</a:t>
            </a:r>
            <a:r>
              <a:rPr lang="fr-BE" baseline="0" dirty="0" smtClean="0"/>
              <a:t> identifiés pour participer à l’enquête étant donc les parties prenantes ayant participé directement ou indirectement à l’une des étapes précédentes de notre dispositif participatif (Living </a:t>
            </a:r>
            <a:r>
              <a:rPr lang="fr-BE" baseline="0" dirty="0" err="1" smtClean="0"/>
              <a:t>lab</a:t>
            </a:r>
            <a:r>
              <a:rPr lang="fr-BE" baseline="0" dirty="0" smtClean="0"/>
              <a:t>).</a:t>
            </a:r>
          </a:p>
          <a:p>
            <a:endParaRPr lang="fr-BE" baseline="0" dirty="0" smtClean="0"/>
          </a:p>
          <a:p>
            <a:r>
              <a:rPr lang="fr-BE" baseline="0" dirty="0" smtClean="0"/>
              <a:t>Revue de la littérature interdisciplinaire : design </a:t>
            </a:r>
            <a:r>
              <a:rPr lang="fr-BE" baseline="0" dirty="0" err="1" smtClean="0"/>
              <a:t>method</a:t>
            </a:r>
            <a:r>
              <a:rPr lang="fr-BE" baseline="0" dirty="0" smtClean="0"/>
              <a:t> </a:t>
            </a:r>
            <a:r>
              <a:rPr lang="fr-BE" baseline="0" dirty="0" err="1" smtClean="0"/>
              <a:t>research</a:t>
            </a:r>
            <a:r>
              <a:rPr lang="fr-BE" baseline="0" dirty="0" smtClean="0"/>
              <a:t>, administration publique, évaluation des politiques publiques.</a:t>
            </a:r>
            <a:endParaRPr lang="fr-BE" dirty="0"/>
          </a:p>
        </p:txBody>
      </p:sp>
      <p:sp>
        <p:nvSpPr>
          <p:cNvPr id="4" name="Espace réservé du numéro de diapositive 3"/>
          <p:cNvSpPr>
            <a:spLocks noGrp="1"/>
          </p:cNvSpPr>
          <p:nvPr>
            <p:ph type="sldNum" sz="quarter" idx="5"/>
          </p:nvPr>
        </p:nvSpPr>
        <p:spPr/>
        <p:txBody>
          <a:bodyPr/>
          <a:lstStyle/>
          <a:p>
            <a:fld id="{0658C82C-2A83-B54A-9AB4-A46F83E92AC0}" type="slidenum">
              <a:rPr lang="fr-FR" smtClean="0"/>
              <a:t>9</a:t>
            </a:fld>
            <a:endParaRPr lang="fr-FR"/>
          </a:p>
        </p:txBody>
      </p:sp>
    </p:spTree>
    <p:extLst>
      <p:ext uri="{BB962C8B-B14F-4D97-AF65-F5344CB8AC3E}">
        <p14:creationId xmlns:p14="http://schemas.microsoft.com/office/powerpoint/2010/main" val="341962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Donc ici</a:t>
            </a:r>
            <a:r>
              <a:rPr lang="fr-BE" baseline="0" dirty="0" smtClean="0"/>
              <a:t> je vous ai mis un exemple tiré du questionnaire, il s’agit de l’introduction à la section 1 du questionnaire, donc objectif était donc de susciter la confiance des citoyens </a:t>
            </a:r>
            <a:r>
              <a:rPr lang="fr-FR" baseline="0" dirty="0" smtClean="0"/>
              <a:t>quant à l’utilisation de leurs données personnelles par les pouvoirs publics à des fins de lutte contre la fraude. </a:t>
            </a:r>
          </a:p>
          <a:p>
            <a:endParaRPr lang="fr-FR" baseline="0" dirty="0" smtClean="0"/>
          </a:p>
          <a:p>
            <a:r>
              <a:rPr lang="fr-FR" baseline="0" dirty="0" smtClean="0"/>
              <a:t>Donc l’idée était au travers de ces introductions textuelles, de poser les principaux enjeux et d’apporter une série de réponses pratiques potentielles à ces enjeux. Ici, ce sont en particulier deux solutions techniques qui ont été envisagées afin de répondre au problème identifié </a:t>
            </a:r>
          </a:p>
          <a:p>
            <a:endParaRPr lang="fr-FR" baseline="0" dirty="0" smtClean="0"/>
          </a:p>
          <a:p>
            <a:r>
              <a:rPr lang="fr-FR" baseline="0" dirty="0" smtClean="0"/>
              <a:t>(Mais on va revenir plus en détail sur ces solutions dans la suite de la présentation)</a:t>
            </a:r>
          </a:p>
        </p:txBody>
      </p:sp>
      <p:sp>
        <p:nvSpPr>
          <p:cNvPr id="4" name="Espace réservé du numéro de diapositive 3"/>
          <p:cNvSpPr>
            <a:spLocks noGrp="1"/>
          </p:cNvSpPr>
          <p:nvPr>
            <p:ph type="sldNum" sz="quarter" idx="10"/>
          </p:nvPr>
        </p:nvSpPr>
        <p:spPr/>
        <p:txBody>
          <a:bodyPr/>
          <a:lstStyle/>
          <a:p>
            <a:fld id="{0658C82C-2A83-B54A-9AB4-A46F83E92AC0}" type="slidenum">
              <a:rPr lang="fr-FR" smtClean="0"/>
              <a:t>10</a:t>
            </a:fld>
            <a:endParaRPr lang="fr-FR"/>
          </a:p>
        </p:txBody>
      </p:sp>
    </p:spTree>
    <p:extLst>
      <p:ext uri="{BB962C8B-B14F-4D97-AF65-F5344CB8AC3E}">
        <p14:creationId xmlns:p14="http://schemas.microsoft.com/office/powerpoint/2010/main" val="342749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532150" y="2098160"/>
            <a:ext cx="9144000" cy="1198563"/>
          </a:xfrm>
          <a:prstGeom prst="rect">
            <a:avLst/>
          </a:prstGeom>
        </p:spPr>
        <p:txBody>
          <a:bodyPr anchor="b">
            <a:normAutofit/>
          </a:bodyPr>
          <a:lstStyle>
            <a:lvl1pPr algn="l">
              <a:defRPr sz="4000" baseline="0">
                <a:solidFill>
                  <a:schemeClr val="bg1">
                    <a:lumMod val="95000"/>
                  </a:schemeClr>
                </a:solidFill>
                <a:latin typeface="Source Sans Pro Bold" charset="0"/>
              </a:defRPr>
            </a:lvl1pPr>
          </a:lstStyle>
          <a:p>
            <a:r>
              <a:rPr lang="fr-FR" dirty="0"/>
              <a:t>Cliquez et modifiez le titre</a:t>
            </a:r>
          </a:p>
        </p:txBody>
      </p:sp>
      <p:sp>
        <p:nvSpPr>
          <p:cNvPr id="3" name="Sous-titre 2"/>
          <p:cNvSpPr>
            <a:spLocks noGrp="1"/>
          </p:cNvSpPr>
          <p:nvPr>
            <p:ph type="subTitle" idx="1"/>
          </p:nvPr>
        </p:nvSpPr>
        <p:spPr>
          <a:xfrm>
            <a:off x="532150" y="3503564"/>
            <a:ext cx="9144000" cy="1655762"/>
          </a:xfrm>
          <a:prstGeom prst="rect">
            <a:avLst/>
          </a:prstGeom>
        </p:spPr>
        <p:txBody>
          <a:bodyPr>
            <a:normAutofit/>
          </a:bodyPr>
          <a:lstStyle>
            <a:lvl1pPr marL="0" indent="0" algn="l">
              <a:spcBef>
                <a:spcPts val="600"/>
              </a:spcBef>
              <a:buNone/>
              <a:defRPr sz="3000" baseline="0">
                <a:solidFill>
                  <a:schemeClr val="bg1">
                    <a:lumMod val="95000"/>
                  </a:schemeClr>
                </a:solidFill>
                <a:latin typeface="Source 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a:t>
            </a:r>
          </a:p>
          <a:p>
            <a:r>
              <a:rPr lang="fr-FR" dirty="0"/>
              <a:t>des sous-titres du masque</a:t>
            </a:r>
          </a:p>
        </p:txBody>
      </p:sp>
      <p:sp>
        <p:nvSpPr>
          <p:cNvPr id="4" name="Espace réservé de la date 3"/>
          <p:cNvSpPr>
            <a:spLocks noGrp="1"/>
          </p:cNvSpPr>
          <p:nvPr>
            <p:ph type="dt" sz="half" idx="10"/>
          </p:nvPr>
        </p:nvSpPr>
        <p:spPr>
          <a:xfrm>
            <a:off x="532150" y="847725"/>
            <a:ext cx="2743200" cy="365125"/>
          </a:xfrm>
          <a:prstGeom prst="rect">
            <a:avLst/>
          </a:prstGeom>
        </p:spPr>
        <p:txBody>
          <a:bodyPr/>
          <a:lstStyle>
            <a:lvl1pPr>
              <a:defRPr sz="2000" baseline="0">
                <a:solidFill>
                  <a:srgbClr val="5FA4B0"/>
                </a:solidFill>
                <a:latin typeface="Source Sans Pro" charset="0"/>
              </a:defRPr>
            </a:lvl1pPr>
          </a:lstStyle>
          <a:p>
            <a:r>
              <a:rPr lang="fr-FR" dirty="0"/>
              <a:t>Février / 2019</a:t>
            </a:r>
          </a:p>
        </p:txBody>
      </p:sp>
      <p:sp>
        <p:nvSpPr>
          <p:cNvPr id="5" name="Espace réservé du pied de page 4"/>
          <p:cNvSpPr>
            <a:spLocks noGrp="1"/>
          </p:cNvSpPr>
          <p:nvPr>
            <p:ph type="ftr" sz="quarter" idx="11"/>
          </p:nvPr>
        </p:nvSpPr>
        <p:spPr>
          <a:xfrm>
            <a:off x="532150" y="5826100"/>
            <a:ext cx="4114800" cy="365125"/>
          </a:xfrm>
          <a:prstGeom prst="rect">
            <a:avLst/>
          </a:prstGeom>
        </p:spPr>
        <p:txBody>
          <a:bodyPr/>
          <a:lstStyle>
            <a:lvl1pPr algn="l">
              <a:defRPr sz="800" baseline="0"/>
            </a:lvl1pPr>
          </a:lstStyle>
          <a:p>
            <a:r>
              <a:rPr lang="fr-FR" dirty="0">
                <a:solidFill>
                  <a:schemeClr val="bg1"/>
                </a:solidFill>
                <a:latin typeface="Source Sans Pro Light" charset="0"/>
                <a:ea typeface="Source Sans Pro Light" charset="0"/>
                <a:cs typeface="Source Sans Pro Light" charset="0"/>
              </a:rPr>
              <a:t>Unité de Recherche Cité </a:t>
            </a:r>
          </a:p>
          <a:p>
            <a:r>
              <a:rPr lang="fr-FR" dirty="0">
                <a:solidFill>
                  <a:schemeClr val="bg1"/>
                </a:solidFill>
                <a:latin typeface="Source Sans Pro Light" charset="0"/>
                <a:ea typeface="Source Sans Pro Light" charset="0"/>
                <a:cs typeface="Source Sans Pro Light" charset="0"/>
              </a:rPr>
              <a:t>Gouvernance, Justice et Société</a:t>
            </a:r>
          </a:p>
          <a:p>
            <a:r>
              <a:rPr lang="fr-FR" dirty="0">
                <a:solidFill>
                  <a:schemeClr val="bg1"/>
                </a:solidFill>
                <a:latin typeface="Source Sans Pro Light" charset="0"/>
                <a:ea typeface="Source Sans Pro Light" charset="0"/>
                <a:cs typeface="Source Sans Pro Light" charset="0"/>
              </a:rPr>
              <a:t>Université de Liège, Place des Orateurs 3</a:t>
            </a:r>
          </a:p>
          <a:p>
            <a:r>
              <a:rPr lang="fr-FR" dirty="0">
                <a:solidFill>
                  <a:schemeClr val="bg1"/>
                </a:solidFill>
                <a:latin typeface="Source Sans Pro Light" charset="0"/>
                <a:ea typeface="Source Sans Pro Light" charset="0"/>
                <a:cs typeface="Source Sans Pro Light" charset="0"/>
              </a:rPr>
              <a:t>4000 Liège, Belgique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12/10/2022</a:t>
            </a:fld>
            <a:endParaRPr lang="fr-FR" dirty="0"/>
          </a:p>
        </p:txBody>
      </p:sp>
      <p:sp>
        <p:nvSpPr>
          <p:cNvPr id="5" name="Espace réservé du pied de page 4"/>
          <p:cNvSpPr>
            <a:spLocks noGrp="1"/>
          </p:cNvSpPr>
          <p:nvPr>
            <p:ph type="ftr" sz="quarter" idx="11"/>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dirty="0"/>
          </a:p>
        </p:txBody>
      </p:sp>
      <p:sp>
        <p:nvSpPr>
          <p:cNvPr id="6" name="Espace réservé du numéro de diapositive 5"/>
          <p:cNvSpPr>
            <a:spLocks noGrp="1"/>
          </p:cNvSpPr>
          <p:nvPr>
            <p:ph type="sldNum" sz="quarter" idx="12"/>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0"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11" name="Espace réservé du texte 20"/>
          <p:cNvSpPr>
            <a:spLocks noGrp="1"/>
          </p:cNvSpPr>
          <p:nvPr>
            <p:ph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F8432B-9F9D-4159-9BB4-6DCE9606103B}" type="datetimeFigureOut">
              <a:rPr lang="fr-BE" smtClean="0"/>
              <a:t>12-10-22</a:t>
            </a:fld>
            <a:endParaRPr lang="fr-BE"/>
          </a:p>
        </p:txBody>
      </p:sp>
      <p:sp>
        <p:nvSpPr>
          <p:cNvPr id="3" name="Espace réservé du pied de page 2"/>
          <p:cNvSpPr>
            <a:spLocks noGrp="1"/>
          </p:cNvSpPr>
          <p:nvPr>
            <p:ph type="ftr" sz="quarter" idx="11"/>
          </p:nvPr>
        </p:nvSpPr>
        <p:spPr>
          <a:xfrm>
            <a:off x="4038600" y="6180137"/>
            <a:ext cx="41148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p:txBody>
          <a:bodyPr/>
          <a:lstStyle/>
          <a:p>
            <a:fld id="{ABEF95C2-E4E8-4A57-9BE2-0ADCD144DEA0}" type="slidenum">
              <a:rPr lang="fr-BE" smtClean="0"/>
              <a:t>‹N°›</a:t>
            </a:fld>
            <a:endParaRPr lang="fr-BE"/>
          </a:p>
        </p:txBody>
      </p:sp>
      <p:pic>
        <p:nvPicPr>
          <p:cNvPr id="5" name="Image 4"/>
          <p:cNvPicPr>
            <a:picLocks noChangeAspect="1"/>
          </p:cNvPicPr>
          <p:nvPr userDrawn="1"/>
        </p:nvPicPr>
        <p:blipFill>
          <a:blip r:embed="rId2"/>
          <a:stretch>
            <a:fillRect/>
          </a:stretch>
        </p:blipFill>
        <p:spPr>
          <a:xfrm>
            <a:off x="5205776" y="325183"/>
            <a:ext cx="1780448" cy="613948"/>
          </a:xfrm>
          <a:prstGeom prst="rect">
            <a:avLst/>
          </a:prstGeom>
        </p:spPr>
      </p:pic>
    </p:spTree>
    <p:extLst>
      <p:ext uri="{BB962C8B-B14F-4D97-AF65-F5344CB8AC3E}">
        <p14:creationId xmlns:p14="http://schemas.microsoft.com/office/powerpoint/2010/main" val="3933960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Espace réservé de la date 3"/>
          <p:cNvSpPr>
            <a:spLocks noGrp="1"/>
          </p:cNvSpPr>
          <p:nvPr>
            <p:ph type="dt" sz="half" idx="2"/>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12/10/2022</a:t>
            </a:fld>
            <a:endParaRPr lang="fr-FR" dirty="0"/>
          </a:p>
        </p:txBody>
      </p:sp>
      <p:sp>
        <p:nvSpPr>
          <p:cNvPr id="16" name="Espace réservé du pied de page 4"/>
          <p:cNvSpPr>
            <a:spLocks noGrp="1"/>
          </p:cNvSpPr>
          <p:nvPr>
            <p:ph type="ftr" sz="quarter" idx="3"/>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a:p>
        </p:txBody>
      </p:sp>
      <p:sp>
        <p:nvSpPr>
          <p:cNvPr id="17" name="Espace réservé du numéro de diapositive 5"/>
          <p:cNvSpPr>
            <a:spLocks noGrp="1"/>
          </p:cNvSpPr>
          <p:nvPr>
            <p:ph type="sldNum" sz="quarter" idx="4"/>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9"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21" name="Espace réservé du texte 20"/>
          <p:cNvSpPr>
            <a:spLocks noGrp="1"/>
          </p:cNvSpPr>
          <p:nvPr>
            <p:ph type="body"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fontAlgn="t" latinLnBrk="0" hangingPunct="1">
        <a:lnSpc>
          <a:spcPct val="90000"/>
        </a:lnSpc>
        <a:spcBef>
          <a:spcPct val="0"/>
        </a:spcBef>
        <a:buNone/>
        <a:defRPr sz="4000" kern="1200" baseline="0">
          <a:solidFill>
            <a:srgbClr val="6F3990"/>
          </a:solidFill>
          <a:latin typeface="Source Sans Pro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3000" kern="1200" baseline="0">
          <a:solidFill>
            <a:srgbClr val="5FA4B0"/>
          </a:solidFill>
          <a:latin typeface="source sans pro"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lumMod val="75000"/>
              <a:lumOff val="25000"/>
            </a:schemeClr>
          </a:solidFill>
          <a:latin typeface="source sans pro"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lumMod val="75000"/>
              <a:lumOff val="25000"/>
            </a:schemeClr>
          </a:solidFill>
          <a:latin typeface="source sans pro"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350" y="2071254"/>
            <a:ext cx="9027745" cy="2715491"/>
          </a:xfrm>
        </p:spPr>
        <p:txBody>
          <a:bodyPr anchor="ctr">
            <a:noAutofit/>
          </a:bodyPr>
          <a:lstStyle/>
          <a:p>
            <a:r>
              <a:rPr lang="fr-FR" sz="3200" dirty="0">
                <a:latin typeface="+mj-lt"/>
              </a:rPr>
              <a:t>La méthode Delphi comme outil d’évaluation d’un modèle de gouvernance pour l’introduction de nouvelles technologies dans les politiques publiques fédérales belges en matière de lutte contre la fraude</a:t>
            </a:r>
          </a:p>
        </p:txBody>
      </p:sp>
      <p:sp>
        <p:nvSpPr>
          <p:cNvPr id="3" name="Sous-titre 2"/>
          <p:cNvSpPr>
            <a:spLocks noGrp="1"/>
          </p:cNvSpPr>
          <p:nvPr>
            <p:ph type="subTitle" idx="1"/>
          </p:nvPr>
        </p:nvSpPr>
        <p:spPr>
          <a:xfrm>
            <a:off x="327050" y="4868610"/>
            <a:ext cx="4113914" cy="1655762"/>
          </a:xfrm>
        </p:spPr>
        <p:txBody>
          <a:bodyPr anchor="ctr"/>
          <a:lstStyle/>
          <a:p>
            <a:r>
              <a:rPr lang="fr-BE" sz="2000" dirty="0">
                <a:solidFill>
                  <a:schemeClr val="bg2"/>
                </a:solidFill>
                <a:latin typeface="+mn-lt"/>
              </a:rPr>
              <a:t>Colloque </a:t>
            </a:r>
            <a:r>
              <a:rPr lang="fr-BE" sz="2000" dirty="0" err="1">
                <a:solidFill>
                  <a:schemeClr val="bg2"/>
                </a:solidFill>
                <a:latin typeface="+mn-lt"/>
              </a:rPr>
              <a:t>ARCh</a:t>
            </a:r>
            <a:r>
              <a:rPr lang="fr-BE" sz="2000" dirty="0">
                <a:solidFill>
                  <a:schemeClr val="bg2"/>
                </a:solidFill>
                <a:latin typeface="+mn-lt"/>
              </a:rPr>
              <a:t> - 13-10-2022</a:t>
            </a:r>
          </a:p>
          <a:p>
            <a:r>
              <a:rPr lang="fr-BE" sz="2000" dirty="0">
                <a:solidFill>
                  <a:schemeClr val="bg2"/>
                </a:solidFill>
                <a:latin typeface="+mn-lt"/>
              </a:rPr>
              <a:t>Dr. M. </a:t>
            </a:r>
            <a:r>
              <a:rPr lang="fr-BE" sz="2000" dirty="0" err="1">
                <a:solidFill>
                  <a:schemeClr val="bg2"/>
                </a:solidFill>
                <a:latin typeface="+mn-lt"/>
              </a:rPr>
              <a:t>Sabbe</a:t>
            </a:r>
            <a:r>
              <a:rPr lang="fr-BE" sz="2000" dirty="0">
                <a:solidFill>
                  <a:schemeClr val="bg2"/>
                </a:solidFill>
                <a:latin typeface="+mn-lt"/>
              </a:rPr>
              <a:t> &amp; Prof. Dr. C. Fallon</a:t>
            </a:r>
          </a:p>
          <a:p>
            <a:r>
              <a:rPr lang="fr-BE" sz="2000" dirty="0">
                <a:solidFill>
                  <a:schemeClr val="bg2"/>
                </a:solidFill>
                <a:latin typeface="+mn-lt"/>
              </a:rPr>
              <a:t>SPIRAL (</a:t>
            </a:r>
            <a:r>
              <a:rPr lang="fr-BE" sz="2000" dirty="0" err="1">
                <a:solidFill>
                  <a:schemeClr val="bg2"/>
                </a:solidFill>
                <a:latin typeface="+mn-lt"/>
              </a:rPr>
              <a:t>ULiège</a:t>
            </a:r>
            <a:r>
              <a:rPr lang="fr-BE" sz="2000" dirty="0">
                <a:solidFill>
                  <a:schemeClr val="bg2"/>
                </a:solidFill>
                <a:latin typeface="+mn-lt"/>
              </a:rPr>
              <a:t>)</a:t>
            </a:r>
          </a:p>
        </p:txBody>
      </p:sp>
    </p:spTree>
    <p:extLst>
      <p:ext uri="{BB962C8B-B14F-4D97-AF65-F5344CB8AC3E}">
        <p14:creationId xmlns:p14="http://schemas.microsoft.com/office/powerpoint/2010/main" val="49451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EE77FD4B-FF91-D7E5-CD3D-E423DDFCA456}"/>
              </a:ext>
            </a:extLst>
          </p:cNvPr>
          <p:cNvPicPr>
            <a:picLocks noChangeAspect="1"/>
          </p:cNvPicPr>
          <p:nvPr/>
        </p:nvPicPr>
        <p:blipFill>
          <a:blip r:embed="rId3"/>
          <a:stretch>
            <a:fillRect/>
          </a:stretch>
        </p:blipFill>
        <p:spPr>
          <a:xfrm>
            <a:off x="1739465" y="558027"/>
            <a:ext cx="8713069" cy="5741946"/>
          </a:xfrm>
          <a:prstGeom prst="rect">
            <a:avLst/>
          </a:prstGeom>
        </p:spPr>
      </p:pic>
    </p:spTree>
    <p:extLst>
      <p:ext uri="{BB962C8B-B14F-4D97-AF65-F5344CB8AC3E}">
        <p14:creationId xmlns:p14="http://schemas.microsoft.com/office/powerpoint/2010/main" val="5079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44391D05-99F2-19FB-4225-91114805CC36}"/>
              </a:ext>
            </a:extLst>
          </p:cNvPr>
          <p:cNvPicPr>
            <a:picLocks noChangeAspect="1"/>
          </p:cNvPicPr>
          <p:nvPr/>
        </p:nvPicPr>
        <p:blipFill>
          <a:blip r:embed="rId3"/>
          <a:stretch>
            <a:fillRect/>
          </a:stretch>
        </p:blipFill>
        <p:spPr>
          <a:xfrm>
            <a:off x="1896564" y="381557"/>
            <a:ext cx="8398871" cy="6094886"/>
          </a:xfrm>
          <a:prstGeom prst="rect">
            <a:avLst/>
          </a:prstGeom>
        </p:spPr>
      </p:pic>
    </p:spTree>
    <p:extLst>
      <p:ext uri="{BB962C8B-B14F-4D97-AF65-F5344CB8AC3E}">
        <p14:creationId xmlns:p14="http://schemas.microsoft.com/office/powerpoint/2010/main" val="217673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3137"/>
            <a:ext cx="10515600" cy="1260910"/>
          </a:xfrm>
        </p:spPr>
        <p:txBody>
          <a:bodyPr>
            <a:normAutofit/>
          </a:bodyPr>
          <a:lstStyle/>
          <a:p>
            <a:pPr algn="ctr"/>
            <a:r>
              <a:rPr lang="fr-FR" b="1" dirty="0">
                <a:latin typeface="+mj-lt"/>
              </a:rPr>
              <a:t>VI. Conception et mise en œuvre de l’enquête</a:t>
            </a:r>
          </a:p>
        </p:txBody>
      </p:sp>
      <p:sp>
        <p:nvSpPr>
          <p:cNvPr id="3" name="Espace réservé du contenu 2"/>
          <p:cNvSpPr>
            <a:spLocks noGrp="1"/>
          </p:cNvSpPr>
          <p:nvPr>
            <p:ph idx="1"/>
          </p:nvPr>
        </p:nvSpPr>
        <p:spPr>
          <a:xfrm>
            <a:off x="666165" y="1899339"/>
            <a:ext cx="10515600" cy="4351338"/>
          </a:xfrm>
        </p:spPr>
        <p:txBody>
          <a:bodyPr>
            <a:normAutofit/>
          </a:bodyPr>
          <a:lstStyle/>
          <a:p>
            <a:pPr marL="0" indent="0">
              <a:lnSpc>
                <a:spcPct val="100000"/>
              </a:lnSpc>
              <a:spcBef>
                <a:spcPts val="0"/>
              </a:spcBef>
              <a:spcAft>
                <a:spcPts val="600"/>
              </a:spcAft>
              <a:buNone/>
              <a:defRPr/>
            </a:pPr>
            <a:r>
              <a:rPr lang="fr-BE" sz="2400" dirty="0">
                <a:solidFill>
                  <a:schemeClr val="tx2"/>
                </a:solidFill>
                <a:latin typeface="+mn-lt"/>
                <a:ea typeface="Times New Roman" panose="02020603050405020304" pitchFamily="18" charset="0"/>
                <a:cs typeface="Times New Roman" panose="02020603050405020304" pitchFamily="18" charset="0"/>
              </a:rPr>
              <a:t>Analyse thématique &amp; statistiques </a:t>
            </a:r>
            <a:r>
              <a:rPr lang="fr-BE" sz="2400" dirty="0" smtClean="0">
                <a:solidFill>
                  <a:schemeClr val="tx2"/>
                </a:solidFill>
                <a:latin typeface="+mn-lt"/>
                <a:ea typeface="Times New Roman" panose="02020603050405020304" pitchFamily="18" charset="0"/>
                <a:cs typeface="Times New Roman" panose="02020603050405020304" pitchFamily="18" charset="0"/>
              </a:rPr>
              <a:t>descriptives :</a:t>
            </a:r>
            <a:endParaRPr lang="fr-BE" sz="2400" dirty="0">
              <a:solidFill>
                <a:schemeClr val="tx2"/>
              </a:solidFill>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600"/>
              </a:spcAft>
              <a:defRPr/>
            </a:pPr>
            <a:r>
              <a:rPr lang="fr-BE" sz="2000" dirty="0">
                <a:solidFill>
                  <a:schemeClr val="tx2"/>
                </a:solidFill>
                <a:latin typeface="+mn-lt"/>
                <a:ea typeface="Times New Roman" panose="02020603050405020304" pitchFamily="18" charset="0"/>
                <a:cs typeface="Times New Roman" panose="02020603050405020304" pitchFamily="18" charset="0"/>
              </a:rPr>
              <a:t>Un critère d’évaluation est respecté si 65% des participants sont soit d'accord, soit partiellement d'accord dans leurs réponses à toutes les questions relatives à ce </a:t>
            </a:r>
            <a:r>
              <a:rPr lang="fr-BE" sz="2000" dirty="0" smtClean="0">
                <a:solidFill>
                  <a:schemeClr val="tx2"/>
                </a:solidFill>
                <a:latin typeface="+mn-lt"/>
                <a:ea typeface="Times New Roman" panose="02020603050405020304" pitchFamily="18" charset="0"/>
                <a:cs typeface="Times New Roman" panose="02020603050405020304" pitchFamily="18" charset="0"/>
              </a:rPr>
              <a:t>critère</a:t>
            </a:r>
          </a:p>
          <a:p>
            <a:pPr>
              <a:lnSpc>
                <a:spcPct val="100000"/>
              </a:lnSpc>
              <a:spcBef>
                <a:spcPts val="0"/>
              </a:spcBef>
              <a:spcAft>
                <a:spcPts val="600"/>
              </a:spcAft>
              <a:defRPr/>
            </a:pPr>
            <a:r>
              <a:rPr lang="fr-BE" sz="2000" dirty="0" smtClean="0">
                <a:solidFill>
                  <a:schemeClr val="tx2"/>
                </a:solidFill>
                <a:latin typeface="+mn-lt"/>
                <a:ea typeface="Times New Roman" panose="02020603050405020304" pitchFamily="18" charset="0"/>
                <a:cs typeface="Times New Roman" panose="02020603050405020304" pitchFamily="18" charset="0"/>
              </a:rPr>
              <a:t>Une analyse thématique sur le matériel écrit collecté pour chaque question</a:t>
            </a:r>
            <a:endParaRPr lang="fr-BE" sz="2000" dirty="0">
              <a:solidFill>
                <a:schemeClr val="tx2"/>
              </a:solidFill>
              <a:latin typeface="+mn-lt"/>
              <a:ea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defRPr/>
            </a:pPr>
            <a:endParaRPr lang="fr-BE" sz="2000" dirty="0">
              <a:solidFill>
                <a:schemeClr val="tx2"/>
              </a:solidFill>
              <a:latin typeface="+mn-lt"/>
              <a:ea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defRPr/>
            </a:pPr>
            <a:endParaRPr lang="fr-BE" sz="2000" dirty="0">
              <a:solidFill>
                <a:schemeClr val="tx2"/>
              </a:solidFill>
              <a:latin typeface="+mn-lt"/>
              <a:ea typeface="Times New Roman" panose="02020603050405020304" pitchFamily="18" charset="0"/>
              <a:cs typeface="Times New Roman" panose="02020603050405020304" pitchFamily="18" charset="0"/>
            </a:endParaRPr>
          </a:p>
          <a:p>
            <a:pPr marL="0" indent="0" algn="ctr">
              <a:lnSpc>
                <a:spcPct val="100000"/>
              </a:lnSpc>
              <a:spcBef>
                <a:spcPts val="0"/>
              </a:spcBef>
              <a:spcAft>
                <a:spcPts val="600"/>
              </a:spcAft>
              <a:buNone/>
              <a:defRPr/>
            </a:pPr>
            <a:r>
              <a:rPr lang="fr-BE" sz="2000" dirty="0">
                <a:solidFill>
                  <a:schemeClr val="tx2"/>
                </a:solidFill>
                <a:latin typeface="+mn-lt"/>
                <a:ea typeface="Times New Roman" panose="02020603050405020304" pitchFamily="18" charset="0"/>
                <a:cs typeface="Times New Roman" panose="02020603050405020304" pitchFamily="18" charset="0"/>
              </a:rPr>
              <a:t>Enquête réalisée en ligne (février – mars 2022) à l’aide d’un logiciel spécialisé : SPIDEL</a:t>
            </a:r>
          </a:p>
          <a:p>
            <a:pPr marL="0" indent="0" algn="ctr">
              <a:lnSpc>
                <a:spcPct val="100000"/>
              </a:lnSpc>
              <a:spcBef>
                <a:spcPts val="0"/>
              </a:spcBef>
              <a:spcAft>
                <a:spcPts val="600"/>
              </a:spcAft>
              <a:buNone/>
              <a:defRPr/>
            </a:pPr>
            <a:endParaRPr lang="fr-BE" sz="2000" dirty="0">
              <a:solidFill>
                <a:schemeClr val="tx2"/>
              </a:solidFill>
              <a:latin typeface="+mn-lt"/>
              <a:ea typeface="Times New Roman" panose="02020603050405020304" pitchFamily="18" charset="0"/>
              <a:cs typeface="Times New Roman" panose="02020603050405020304" pitchFamily="18" charset="0"/>
            </a:endParaRPr>
          </a:p>
          <a:p>
            <a:pPr marL="0" indent="0" algn="ctr">
              <a:lnSpc>
                <a:spcPct val="100000"/>
              </a:lnSpc>
              <a:spcBef>
                <a:spcPts val="0"/>
              </a:spcBef>
              <a:spcAft>
                <a:spcPts val="600"/>
              </a:spcAft>
              <a:buNone/>
              <a:defRPr/>
            </a:pPr>
            <a:r>
              <a:rPr lang="fr-BE" sz="2000" dirty="0">
                <a:solidFill>
                  <a:schemeClr val="tx2"/>
                </a:solidFill>
                <a:latin typeface="+mn-lt"/>
                <a:ea typeface="Times New Roman" panose="02020603050405020304" pitchFamily="18" charset="0"/>
                <a:cs typeface="Times New Roman" panose="02020603050405020304" pitchFamily="18" charset="0"/>
              </a:rPr>
              <a:t>110 experts consultés ; 36 participants (taux de réponse 33,6 %)</a:t>
            </a:r>
          </a:p>
          <a:p>
            <a:pPr marL="0" indent="0" algn="ctr">
              <a:lnSpc>
                <a:spcPct val="100000"/>
              </a:lnSpc>
              <a:spcBef>
                <a:spcPts val="0"/>
              </a:spcBef>
              <a:spcAft>
                <a:spcPts val="600"/>
              </a:spcAft>
              <a:buNone/>
              <a:defRPr/>
            </a:pPr>
            <a:endParaRPr lang="fr-BE" sz="2000" dirty="0">
              <a:solidFill>
                <a:schemeClr val="tx2"/>
              </a:solidFill>
              <a:latin typeface="+mn-lt"/>
              <a:ea typeface="Times New Roman" panose="02020603050405020304" pitchFamily="18" charset="0"/>
              <a:cs typeface="Times New Roman" panose="02020603050405020304" pitchFamily="18" charset="0"/>
            </a:endParaRPr>
          </a:p>
          <a:p>
            <a:pPr marL="0" indent="0" algn="ctr">
              <a:lnSpc>
                <a:spcPct val="100000"/>
              </a:lnSpc>
              <a:spcBef>
                <a:spcPts val="0"/>
              </a:spcBef>
              <a:spcAft>
                <a:spcPts val="600"/>
              </a:spcAft>
              <a:buNone/>
              <a:defRPr/>
            </a:pPr>
            <a:r>
              <a:rPr lang="fr-BE" sz="2000" dirty="0">
                <a:solidFill>
                  <a:schemeClr val="tx2"/>
                </a:solidFill>
                <a:latin typeface="+mn-lt"/>
                <a:ea typeface="Times New Roman" panose="02020603050405020304" pitchFamily="18" charset="0"/>
                <a:cs typeface="Times New Roman" panose="02020603050405020304" pitchFamily="18" charset="0"/>
              </a:rPr>
              <a:t>1 round</a:t>
            </a:r>
          </a:p>
          <a:p>
            <a:pPr marL="0" lvl="0" indent="0">
              <a:lnSpc>
                <a:spcPct val="100000"/>
              </a:lnSpc>
              <a:spcBef>
                <a:spcPts val="0"/>
              </a:spcBef>
              <a:spcAft>
                <a:spcPts val="600"/>
              </a:spcAft>
              <a:buNone/>
              <a:defRPr/>
            </a:pPr>
            <a:endParaRPr lang="en-US"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54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3137"/>
            <a:ext cx="10515600" cy="1260910"/>
          </a:xfrm>
        </p:spPr>
        <p:txBody>
          <a:bodyPr>
            <a:normAutofit/>
          </a:bodyPr>
          <a:lstStyle/>
          <a:p>
            <a:pPr algn="ctr"/>
            <a:r>
              <a:rPr lang="fr-FR" b="1" dirty="0">
                <a:latin typeface="+mj-lt"/>
              </a:rPr>
              <a:t>VI. Conception et mise en œuvre de l’enquête</a:t>
            </a:r>
          </a:p>
        </p:txBody>
      </p:sp>
      <p:sp>
        <p:nvSpPr>
          <p:cNvPr id="3" name="Espace réservé du contenu 2"/>
          <p:cNvSpPr>
            <a:spLocks noGrp="1"/>
          </p:cNvSpPr>
          <p:nvPr>
            <p:ph idx="1"/>
          </p:nvPr>
        </p:nvSpPr>
        <p:spPr>
          <a:xfrm>
            <a:off x="666165" y="1899339"/>
            <a:ext cx="10515600" cy="4351338"/>
          </a:xfrm>
        </p:spPr>
        <p:txBody>
          <a:bodyPr>
            <a:normAutofit/>
          </a:bodyPr>
          <a:lstStyle/>
          <a:p>
            <a:pPr marL="0" indent="0" algn="ctr">
              <a:lnSpc>
                <a:spcPct val="100000"/>
              </a:lnSpc>
              <a:spcBef>
                <a:spcPts val="0"/>
              </a:spcBef>
              <a:spcAft>
                <a:spcPts val="600"/>
              </a:spcAft>
              <a:buNone/>
              <a:defRPr/>
            </a:pPr>
            <a:r>
              <a:rPr lang="fr-BE" sz="1800" b="1" dirty="0">
                <a:solidFill>
                  <a:schemeClr val="tx2"/>
                </a:solidFill>
                <a:latin typeface="+mn-lt"/>
                <a:ea typeface="Times New Roman" panose="02020603050405020304" pitchFamily="18" charset="0"/>
                <a:cs typeface="Times New Roman" panose="02020603050405020304" pitchFamily="18" charset="0"/>
              </a:rPr>
              <a:t>Participants à l’enquête :</a:t>
            </a:r>
            <a:endParaRPr lang="fr-BE" sz="1600" dirty="0">
              <a:solidFill>
                <a:schemeClr val="tx2"/>
              </a:solidFill>
              <a:latin typeface="+mn-lt"/>
              <a:ea typeface="Times New Roman" panose="02020603050405020304" pitchFamily="18" charset="0"/>
              <a:cs typeface="Times New Roman" panose="02020603050405020304" pitchFamily="18" charset="0"/>
            </a:endParaRPr>
          </a:p>
          <a:p>
            <a:pPr marL="0" lvl="0" indent="0">
              <a:lnSpc>
                <a:spcPct val="100000"/>
              </a:lnSpc>
              <a:spcBef>
                <a:spcPts val="0"/>
              </a:spcBef>
              <a:spcAft>
                <a:spcPts val="600"/>
              </a:spcAft>
              <a:buNone/>
              <a:defRPr/>
            </a:pPr>
            <a:endParaRPr lang="en-US"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A5FD5587-79F2-A24D-753C-D5D9848BD6DC}"/>
              </a:ext>
            </a:extLst>
          </p:cNvPr>
          <p:cNvGraphicFramePr>
            <a:graphicFrameLocks noGrp="1"/>
          </p:cNvGraphicFramePr>
          <p:nvPr>
            <p:extLst>
              <p:ext uri="{D42A27DB-BD31-4B8C-83A1-F6EECF244321}">
                <p14:modId xmlns:p14="http://schemas.microsoft.com/office/powerpoint/2010/main" val="2402824531"/>
              </p:ext>
            </p:extLst>
          </p:nvPr>
        </p:nvGraphicFramePr>
        <p:xfrm>
          <a:off x="3259407" y="2389471"/>
          <a:ext cx="5329116" cy="3125805"/>
        </p:xfrm>
        <a:graphic>
          <a:graphicData uri="http://schemas.openxmlformats.org/drawingml/2006/table">
            <a:tbl>
              <a:tblPr firstRow="1" firstCol="1" bandRow="1"/>
              <a:tblGrid>
                <a:gridCol w="2664558">
                  <a:extLst>
                    <a:ext uri="{9D8B030D-6E8A-4147-A177-3AD203B41FA5}">
                      <a16:colId xmlns:a16="http://schemas.microsoft.com/office/drawing/2014/main" val="2607760973"/>
                    </a:ext>
                  </a:extLst>
                </a:gridCol>
                <a:gridCol w="2664558">
                  <a:extLst>
                    <a:ext uri="{9D8B030D-6E8A-4147-A177-3AD203B41FA5}">
                      <a16:colId xmlns:a16="http://schemas.microsoft.com/office/drawing/2014/main" val="2539896684"/>
                    </a:ext>
                  </a:extLst>
                </a:gridCol>
              </a:tblGrid>
              <a:tr h="471027">
                <a:tc>
                  <a:txBody>
                    <a:bodyPr/>
                    <a:lstStyle/>
                    <a:p>
                      <a:pPr algn="ctr">
                        <a:lnSpc>
                          <a:spcPct val="107000"/>
                        </a:lnSpc>
                        <a:spcAft>
                          <a:spcPts val="800"/>
                        </a:spcAft>
                      </a:pPr>
                      <a:r>
                        <a:rPr lang="fr-BE" sz="1400" b="1" noProof="0">
                          <a:solidFill>
                            <a:srgbClr val="FFFFFF"/>
                          </a:solidFill>
                          <a:effectLst/>
                          <a:latin typeface="+mn-lt"/>
                          <a:ea typeface="Calibri" panose="020F0502020204030204" pitchFamily="34" charset="0"/>
                          <a:cs typeface="Times New Roman" panose="02020603050405020304" pitchFamily="18" charset="0"/>
                        </a:rPr>
                        <a:t>Champ d’expertise</a:t>
                      </a:r>
                      <a:endParaRPr lang="fr-BE" sz="14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a:lnSpc>
                          <a:spcPct val="107000"/>
                        </a:lnSpc>
                        <a:spcAft>
                          <a:spcPts val="800"/>
                        </a:spcAft>
                      </a:pPr>
                      <a:r>
                        <a:rPr lang="fr-BE" sz="1400" b="1" noProof="0">
                          <a:solidFill>
                            <a:srgbClr val="FFFFFF"/>
                          </a:solidFill>
                          <a:effectLst/>
                          <a:latin typeface="+mn-lt"/>
                          <a:ea typeface="Calibri" panose="020F0502020204030204" pitchFamily="34" charset="0"/>
                          <a:cs typeface="Times New Roman" panose="02020603050405020304" pitchFamily="18" charset="0"/>
                        </a:rPr>
                        <a:t>Nombre de participants</a:t>
                      </a:r>
                      <a:endParaRPr lang="fr-BE" sz="14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1918058722"/>
                  </a:ext>
                </a:extLst>
              </a:tr>
              <a:tr h="538656">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Sécurité sociale</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13</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355295"/>
                  </a:ext>
                </a:extLst>
              </a:tr>
              <a:tr h="538656">
                <a:tc>
                  <a:txBody>
                    <a:bodyPr/>
                    <a:lstStyle/>
                    <a:p>
                      <a:pPr algn="ctr">
                        <a:lnSpc>
                          <a:spcPct val="107000"/>
                        </a:lnSpc>
                        <a:spcAft>
                          <a:spcPts val="800"/>
                        </a:spcAft>
                      </a:pPr>
                      <a:r>
                        <a:rPr lang="fr-BE" sz="1400" noProof="0" dirty="0">
                          <a:effectLst/>
                          <a:latin typeface="+mn-lt"/>
                          <a:ea typeface="Calibri" panose="020F0502020204030204" pitchFamily="34" charset="0"/>
                          <a:cs typeface="Times New Roman" panose="02020603050405020304" pitchFamily="18" charset="0"/>
                        </a:rPr>
                        <a:t>Finances</a:t>
                      </a:r>
                      <a:endParaRPr lang="fr-BE" sz="1800" noProof="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400" noProof="0" dirty="0">
                          <a:effectLst/>
                          <a:latin typeface="+mn-lt"/>
                          <a:ea typeface="Calibri" panose="020F0502020204030204" pitchFamily="34" charset="0"/>
                          <a:cs typeface="Times New Roman" panose="02020603050405020304" pitchFamily="18" charset="0"/>
                        </a:rPr>
                        <a:t>9</a:t>
                      </a:r>
                      <a:endParaRPr lang="fr-BE" sz="1800" noProof="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208870"/>
                  </a:ext>
                </a:extLst>
              </a:tr>
              <a:tr h="538656">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ICT</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10</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454969"/>
                  </a:ext>
                </a:extLst>
              </a:tr>
              <a:tr h="538656">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Justice</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1</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98139"/>
                  </a:ext>
                </a:extLst>
              </a:tr>
              <a:tr h="500154">
                <a:tc>
                  <a:txBody>
                    <a:bodyPr/>
                    <a:lstStyle/>
                    <a:p>
                      <a:pPr algn="ctr">
                        <a:lnSpc>
                          <a:spcPct val="107000"/>
                        </a:lnSpc>
                        <a:spcAft>
                          <a:spcPts val="800"/>
                        </a:spcAft>
                      </a:pPr>
                      <a:r>
                        <a:rPr lang="fr-BE" sz="1400" noProof="0">
                          <a:effectLst/>
                          <a:latin typeface="+mn-lt"/>
                          <a:ea typeface="Calibri" panose="020F0502020204030204" pitchFamily="34" charset="0"/>
                          <a:cs typeface="Times New Roman" panose="02020603050405020304" pitchFamily="18" charset="0"/>
                        </a:rPr>
                        <a:t>Généraliste</a:t>
                      </a:r>
                      <a:endParaRPr lang="fr-BE" sz="1800" noProof="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400" noProof="0" dirty="0">
                          <a:effectLst/>
                          <a:latin typeface="+mn-lt"/>
                          <a:ea typeface="Calibri" panose="020F0502020204030204" pitchFamily="34" charset="0"/>
                          <a:cs typeface="Times New Roman" panose="02020603050405020304" pitchFamily="18" charset="0"/>
                        </a:rPr>
                        <a:t>3</a:t>
                      </a:r>
                      <a:endParaRPr lang="fr-BE" sz="1800" noProof="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896834"/>
                  </a:ext>
                </a:extLst>
              </a:tr>
            </a:tbl>
          </a:graphicData>
        </a:graphic>
      </p:graphicFrame>
    </p:spTree>
    <p:extLst>
      <p:ext uri="{BB962C8B-B14F-4D97-AF65-F5344CB8AC3E}">
        <p14:creationId xmlns:p14="http://schemas.microsoft.com/office/powerpoint/2010/main" val="74539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86128"/>
            <a:ext cx="10515600" cy="831311"/>
          </a:xfrm>
        </p:spPr>
        <p:txBody>
          <a:bodyPr>
            <a:normAutofit/>
          </a:bodyPr>
          <a:lstStyle/>
          <a:p>
            <a:pPr algn="ctr"/>
            <a:r>
              <a:rPr lang="fr-FR" b="1" dirty="0">
                <a:latin typeface="+mj-lt"/>
              </a:rPr>
              <a:t>VII. Résultats (critères d’évaluation)</a:t>
            </a:r>
          </a:p>
        </p:txBody>
      </p:sp>
      <p:sp>
        <p:nvSpPr>
          <p:cNvPr id="3" name="Espace réservé du contenu 2"/>
          <p:cNvSpPr>
            <a:spLocks noGrp="1"/>
          </p:cNvSpPr>
          <p:nvPr>
            <p:ph idx="1"/>
          </p:nvPr>
        </p:nvSpPr>
        <p:spPr>
          <a:xfrm>
            <a:off x="532150" y="1613892"/>
            <a:ext cx="10515600" cy="5017914"/>
          </a:xfrm>
        </p:spPr>
        <p:txBody>
          <a:bodyPr>
            <a:normAutofit/>
          </a:bodyPr>
          <a:lstStyle/>
          <a:p>
            <a:pPr marL="0" lvl="0" indent="0">
              <a:lnSpc>
                <a:spcPct val="100000"/>
              </a:lnSpc>
              <a:spcBef>
                <a:spcPts val="0"/>
              </a:spcBef>
              <a:spcAft>
                <a:spcPts val="600"/>
              </a:spcAft>
              <a:buNone/>
              <a:defRPr/>
            </a:pPr>
            <a:r>
              <a:rPr lang="fr-BE" sz="2200" b="1" dirty="0">
                <a:solidFill>
                  <a:schemeClr val="tx2"/>
                </a:solidFill>
                <a:latin typeface="+mn-lt"/>
                <a:ea typeface="Times New Roman" panose="02020603050405020304" pitchFamily="18" charset="0"/>
                <a:cs typeface="Times New Roman" panose="02020603050405020304" pitchFamily="18" charset="0"/>
              </a:rPr>
              <a:t>Tous les critères d’évaluation sont respectés :</a:t>
            </a:r>
          </a:p>
          <a:p>
            <a:pPr marL="0" lvl="0" indent="0">
              <a:lnSpc>
                <a:spcPct val="100000"/>
              </a:lnSpc>
              <a:spcBef>
                <a:spcPts val="0"/>
              </a:spcBef>
              <a:spcAft>
                <a:spcPts val="600"/>
              </a:spcAft>
              <a:buNone/>
              <a:defRPr/>
            </a:pPr>
            <a:r>
              <a:rPr lang="fr-BE" sz="1800" dirty="0">
                <a:solidFill>
                  <a:schemeClr val="tx2"/>
                </a:solidFill>
                <a:latin typeface="+mn-lt"/>
                <a:ea typeface="Times New Roman" panose="02020603050405020304" pitchFamily="18" charset="0"/>
                <a:cs typeface="Times New Roman" panose="02020603050405020304" pitchFamily="18" charset="0"/>
              </a:rPr>
              <a:t>Efficacité (84%); Pertinence (77%); Faisabilité (81%); Adhésion (74,5%); Aspects cognitifs (78%); Cohérence (83%); Simplicité (69%); Durabilité (81,5%)</a:t>
            </a:r>
          </a:p>
          <a:p>
            <a:pPr marL="0" lvl="0" indent="0">
              <a:lnSpc>
                <a:spcPct val="100000"/>
              </a:lnSpc>
              <a:spcBef>
                <a:spcPts val="0"/>
              </a:spcBef>
              <a:spcAft>
                <a:spcPts val="600"/>
              </a:spcAft>
              <a:buNone/>
              <a:defRPr/>
            </a:pPr>
            <a:endParaRPr lang="fr-BE" sz="1800" dirty="0">
              <a:solidFill>
                <a:schemeClr val="tx2"/>
              </a:solidFill>
              <a:latin typeface="+mn-lt"/>
              <a:ea typeface="MS PGothic" panose="020B0600070205080204" pitchFamily="34" charset="-128"/>
              <a:cs typeface="Times New Roman" panose="02020603050405020304" pitchFamily="18" charset="0"/>
            </a:endParaRPr>
          </a:p>
          <a:p>
            <a:pPr marL="0" lvl="0" indent="0" algn="ctr">
              <a:lnSpc>
                <a:spcPct val="100000"/>
              </a:lnSpc>
              <a:spcBef>
                <a:spcPts val="0"/>
              </a:spcBef>
              <a:spcAft>
                <a:spcPts val="600"/>
              </a:spcAft>
              <a:buNone/>
              <a:defRPr/>
            </a:pPr>
            <a:r>
              <a:rPr lang="fr-BE" sz="2200" dirty="0">
                <a:solidFill>
                  <a:schemeClr val="tx2"/>
                </a:solidFill>
                <a:latin typeface="+mn-lt"/>
                <a:ea typeface="MS PGothic" panose="020B0600070205080204" pitchFamily="34" charset="-128"/>
                <a:cs typeface="Times New Roman" panose="02020603050405020304" pitchFamily="18" charset="0"/>
              </a:rPr>
              <a:t>Pourtant, considérant les réponses à certaines questions, il s’avère que des améliorations restent possibles</a:t>
            </a:r>
          </a:p>
          <a:p>
            <a:pPr marL="0" lvl="0" indent="0" algn="just">
              <a:lnSpc>
                <a:spcPct val="100000"/>
              </a:lnSpc>
              <a:spcBef>
                <a:spcPts val="0"/>
              </a:spcBef>
              <a:spcAft>
                <a:spcPts val="600"/>
              </a:spcAft>
              <a:buNone/>
              <a:defRPr/>
            </a:pPr>
            <a:endParaRPr lang="fr-BE" sz="1800" b="1" dirty="0">
              <a:solidFill>
                <a:schemeClr val="tx2"/>
              </a:solidFill>
              <a:latin typeface="+mn-lt"/>
              <a:ea typeface="MS PGothic" panose="020B0600070205080204" pitchFamily="34" charset="-128"/>
              <a:cs typeface="Times New Roman" panose="02020603050405020304" pitchFamily="18" charset="0"/>
            </a:endParaRPr>
          </a:p>
          <a:p>
            <a:pPr marL="0" lvl="0" indent="0" algn="just">
              <a:lnSpc>
                <a:spcPct val="100000"/>
              </a:lnSpc>
              <a:spcBef>
                <a:spcPts val="0"/>
              </a:spcBef>
              <a:spcAft>
                <a:spcPts val="600"/>
              </a:spcAft>
              <a:buNone/>
              <a:defRPr/>
            </a:pPr>
            <a:r>
              <a:rPr lang="fr-BE" sz="2200" b="1" dirty="0">
                <a:solidFill>
                  <a:schemeClr val="tx2"/>
                </a:solidFill>
                <a:latin typeface="+mn-lt"/>
                <a:ea typeface="MS PGothic" panose="020B0600070205080204" pitchFamily="34" charset="-128"/>
                <a:cs typeface="Times New Roman" panose="02020603050405020304" pitchFamily="18" charset="0"/>
              </a:rPr>
              <a:t>Par exemple, la confiance des citoyens :</a:t>
            </a:r>
            <a:endParaRPr lang="fr-BE" sz="2200" dirty="0">
              <a:solidFill>
                <a:srgbClr val="FF0000"/>
              </a:solidFill>
              <a:latin typeface="+mn-lt"/>
              <a:ea typeface="MS PGothic" panose="020B0600070205080204" pitchFamily="34" charset="-128"/>
              <a:cs typeface="Times New Roman" panose="02020603050405020304" pitchFamily="18" charset="0"/>
            </a:endParaRPr>
          </a:p>
          <a:p>
            <a:pPr algn="just">
              <a:lnSpc>
                <a:spcPct val="100000"/>
              </a:lnSpc>
              <a:spcBef>
                <a:spcPts val="0"/>
              </a:spcBef>
              <a:spcAft>
                <a:spcPts val="600"/>
              </a:spcAft>
              <a:defRPr/>
            </a:pPr>
            <a:r>
              <a:rPr lang="fr-FR" sz="1700" dirty="0">
                <a:solidFill>
                  <a:schemeClr val="tx2"/>
                </a:solidFill>
                <a:latin typeface="+mn-lt"/>
                <a:ea typeface="MS PGothic" panose="020B0600070205080204" pitchFamily="34" charset="-128"/>
                <a:cs typeface="Times New Roman" panose="02020603050405020304" pitchFamily="18" charset="0"/>
              </a:rPr>
              <a:t>Question 1.1: 17 % d'accord ; </a:t>
            </a:r>
            <a:r>
              <a:rPr lang="fr-FR" sz="1700" u="sng" dirty="0">
                <a:solidFill>
                  <a:schemeClr val="tx2"/>
                </a:solidFill>
                <a:latin typeface="+mn-lt"/>
                <a:ea typeface="MS PGothic" panose="020B0600070205080204" pitchFamily="34" charset="-128"/>
                <a:cs typeface="Times New Roman" panose="02020603050405020304" pitchFamily="18" charset="0"/>
              </a:rPr>
              <a:t>67 % partiellement d'accord ; 14 % pas d'accord</a:t>
            </a:r>
            <a:r>
              <a:rPr lang="fr-FR" sz="1700" dirty="0">
                <a:solidFill>
                  <a:schemeClr val="tx2"/>
                </a:solidFill>
                <a:latin typeface="+mn-lt"/>
                <a:ea typeface="MS PGothic" panose="020B0600070205080204" pitchFamily="34" charset="-128"/>
                <a:cs typeface="Times New Roman" panose="02020603050405020304" pitchFamily="18" charset="0"/>
              </a:rPr>
              <a:t> ; 1 % sans opinion</a:t>
            </a:r>
          </a:p>
          <a:p>
            <a:pPr algn="just">
              <a:lnSpc>
                <a:spcPct val="100000"/>
              </a:lnSpc>
              <a:spcBef>
                <a:spcPts val="0"/>
              </a:spcBef>
              <a:spcAft>
                <a:spcPts val="600"/>
              </a:spcAft>
              <a:defRPr/>
            </a:pPr>
            <a:r>
              <a:rPr lang="fr-FR" sz="1700" dirty="0">
                <a:solidFill>
                  <a:schemeClr val="tx2"/>
                </a:solidFill>
                <a:latin typeface="+mn-lt"/>
                <a:ea typeface="MS PGothic" panose="020B0600070205080204" pitchFamily="34" charset="-128"/>
                <a:cs typeface="Times New Roman" panose="02020603050405020304" pitchFamily="18" charset="0"/>
              </a:rPr>
              <a:t>Question 1.2: 19 % d’accord ; </a:t>
            </a:r>
            <a:r>
              <a:rPr lang="fr-FR" sz="1700" u="sng" dirty="0">
                <a:solidFill>
                  <a:schemeClr val="tx2"/>
                </a:solidFill>
                <a:latin typeface="+mn-lt"/>
                <a:ea typeface="MS PGothic" panose="020B0600070205080204" pitchFamily="34" charset="-128"/>
                <a:cs typeface="Times New Roman" panose="02020603050405020304" pitchFamily="18" charset="0"/>
              </a:rPr>
              <a:t>59 % partiellement d’accord ; 19 % pas d’accord </a:t>
            </a:r>
            <a:r>
              <a:rPr lang="fr-FR" sz="1700" dirty="0">
                <a:solidFill>
                  <a:schemeClr val="tx2"/>
                </a:solidFill>
                <a:latin typeface="+mn-lt"/>
                <a:ea typeface="MS PGothic" panose="020B0600070205080204" pitchFamily="34" charset="-128"/>
                <a:cs typeface="Times New Roman" panose="02020603050405020304" pitchFamily="18" charset="0"/>
              </a:rPr>
              <a:t>; 3 % sans opinion</a:t>
            </a:r>
          </a:p>
          <a:p>
            <a:pPr algn="just">
              <a:lnSpc>
                <a:spcPct val="100000"/>
              </a:lnSpc>
              <a:spcBef>
                <a:spcPts val="0"/>
              </a:spcBef>
              <a:spcAft>
                <a:spcPts val="600"/>
              </a:spcAft>
              <a:defRPr/>
            </a:pPr>
            <a:r>
              <a:rPr lang="fr-FR" sz="1700" dirty="0">
                <a:solidFill>
                  <a:schemeClr val="tx2"/>
                </a:solidFill>
                <a:latin typeface="+mn-lt"/>
                <a:ea typeface="MS PGothic" panose="020B0600070205080204" pitchFamily="34" charset="-128"/>
                <a:cs typeface="Times New Roman" panose="02020603050405020304" pitchFamily="18" charset="0"/>
              </a:rPr>
              <a:t>Question 1.3: 18 % d’accord ; </a:t>
            </a:r>
            <a:r>
              <a:rPr lang="fr-FR" sz="1700" u="sng" dirty="0">
                <a:solidFill>
                  <a:schemeClr val="tx2"/>
                </a:solidFill>
                <a:latin typeface="+mn-lt"/>
                <a:ea typeface="MS PGothic" panose="020B0600070205080204" pitchFamily="34" charset="-128"/>
                <a:cs typeface="Times New Roman" panose="02020603050405020304" pitchFamily="18" charset="0"/>
              </a:rPr>
              <a:t>59 % partiellement d’accord ; 21 % pas d’accord </a:t>
            </a:r>
            <a:r>
              <a:rPr lang="fr-FR" sz="1700" dirty="0">
                <a:solidFill>
                  <a:schemeClr val="tx2"/>
                </a:solidFill>
                <a:latin typeface="+mn-lt"/>
                <a:ea typeface="MS PGothic" panose="020B0600070205080204" pitchFamily="34" charset="-128"/>
                <a:cs typeface="Times New Roman" panose="02020603050405020304" pitchFamily="18" charset="0"/>
              </a:rPr>
              <a:t>; 3 % sans opinion</a:t>
            </a:r>
          </a:p>
          <a:p>
            <a:pPr algn="just">
              <a:lnSpc>
                <a:spcPct val="100000"/>
              </a:lnSpc>
              <a:spcBef>
                <a:spcPts val="0"/>
              </a:spcBef>
              <a:spcAft>
                <a:spcPts val="600"/>
              </a:spcAft>
              <a:defRPr/>
            </a:pPr>
            <a:endParaRPr lang="fr-BE" sz="1700" dirty="0">
              <a:solidFill>
                <a:srgbClr val="FF0000"/>
              </a:solidFill>
              <a:latin typeface="+mn-lt"/>
              <a:ea typeface="MS PGothic" panose="020B0600070205080204" pitchFamily="34" charset="-128"/>
              <a:cs typeface="Times New Roman" panose="02020603050405020304" pitchFamily="18" charset="0"/>
            </a:endParaRPr>
          </a:p>
          <a:p>
            <a:endParaRPr lang="fr-BE" dirty="0"/>
          </a:p>
        </p:txBody>
      </p:sp>
    </p:spTree>
    <p:extLst>
      <p:ext uri="{BB962C8B-B14F-4D97-AF65-F5344CB8AC3E}">
        <p14:creationId xmlns:p14="http://schemas.microsoft.com/office/powerpoint/2010/main" val="304894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74341"/>
            <a:ext cx="10515600" cy="763571"/>
          </a:xfrm>
        </p:spPr>
        <p:txBody>
          <a:bodyPr>
            <a:normAutofit/>
          </a:bodyPr>
          <a:lstStyle/>
          <a:p>
            <a:pPr algn="ctr"/>
            <a:r>
              <a:rPr lang="fr-FR" b="1" dirty="0">
                <a:latin typeface="+mj-lt"/>
              </a:rPr>
              <a:t>VII. Résultats (analyse thématique)</a:t>
            </a:r>
          </a:p>
        </p:txBody>
      </p:sp>
      <p:sp>
        <p:nvSpPr>
          <p:cNvPr id="3" name="Espace réservé du contenu 2"/>
          <p:cNvSpPr>
            <a:spLocks noGrp="1"/>
          </p:cNvSpPr>
          <p:nvPr>
            <p:ph idx="1"/>
          </p:nvPr>
        </p:nvSpPr>
        <p:spPr>
          <a:xfrm>
            <a:off x="532150" y="1613891"/>
            <a:ext cx="10515600" cy="4931287"/>
          </a:xfrm>
        </p:spPr>
        <p:txBody>
          <a:bodyPr>
            <a:normAutofit/>
          </a:bodyPr>
          <a:lstStyle/>
          <a:p>
            <a:pPr marL="0" indent="0">
              <a:spcBef>
                <a:spcPts val="600"/>
              </a:spcBef>
              <a:spcAft>
                <a:spcPts val="600"/>
              </a:spcAft>
              <a:buNone/>
            </a:pPr>
            <a:r>
              <a:rPr lang="fr-FR" sz="2400" dirty="0">
                <a:solidFill>
                  <a:schemeClr val="tx2"/>
                </a:solidFill>
                <a:latin typeface="+mn-lt"/>
              </a:rPr>
              <a:t>Susciter la confiance des citoyens par des solutions techniques :</a:t>
            </a:r>
          </a:p>
          <a:p>
            <a:pPr>
              <a:spcBef>
                <a:spcPts val="600"/>
              </a:spcBef>
              <a:spcAft>
                <a:spcPts val="600"/>
              </a:spcAft>
            </a:pPr>
            <a:r>
              <a:rPr lang="fr-BE" sz="1800" dirty="0">
                <a:solidFill>
                  <a:schemeClr val="tx2"/>
                </a:solidFill>
                <a:latin typeface="+mn-lt"/>
              </a:rPr>
              <a:t>En améliorant la capacité des citoyens à contrôler et à gérer leurs données personnelles (via des portefeuilles numériques par ex.)</a:t>
            </a:r>
          </a:p>
          <a:p>
            <a:pPr>
              <a:spcBef>
                <a:spcPts val="600"/>
              </a:spcBef>
              <a:spcAft>
                <a:spcPts val="600"/>
              </a:spcAft>
            </a:pPr>
            <a:r>
              <a:rPr lang="fr-BE" sz="1800" dirty="0">
                <a:solidFill>
                  <a:schemeClr val="tx2"/>
                </a:solidFill>
                <a:latin typeface="+mn-lt"/>
              </a:rPr>
              <a:t>En privilégiant une approche décentralisée de la gestion des données personnelles par les autorités publiques (favorise la transparence et la sécurité des données)</a:t>
            </a:r>
            <a:endParaRPr lang="en-US" sz="1800" dirty="0">
              <a:solidFill>
                <a:schemeClr val="tx2"/>
              </a:solidFill>
              <a:latin typeface="+mn-lt"/>
            </a:endParaRPr>
          </a:p>
          <a:p>
            <a:pPr marL="0" indent="0">
              <a:spcBef>
                <a:spcPts val="600"/>
              </a:spcBef>
              <a:spcAft>
                <a:spcPts val="600"/>
              </a:spcAft>
              <a:buNone/>
            </a:pPr>
            <a:endParaRPr lang="fr-FR" sz="2400" dirty="0">
              <a:solidFill>
                <a:srgbClr val="FF0000"/>
              </a:solidFill>
              <a:latin typeface="+mn-lt"/>
            </a:endParaRPr>
          </a:p>
          <a:p>
            <a:pPr marL="0" indent="0">
              <a:spcBef>
                <a:spcPts val="600"/>
              </a:spcBef>
              <a:spcAft>
                <a:spcPts val="600"/>
              </a:spcAft>
              <a:buNone/>
            </a:pPr>
            <a:r>
              <a:rPr lang="fr-FR" sz="2200" b="1" dirty="0" smtClean="0">
                <a:solidFill>
                  <a:schemeClr val="tx2"/>
                </a:solidFill>
                <a:latin typeface="+mn-lt"/>
              </a:rPr>
              <a:t>1) Une </a:t>
            </a:r>
            <a:r>
              <a:rPr lang="fr-FR" sz="2200" b="1" dirty="0">
                <a:solidFill>
                  <a:schemeClr val="tx2"/>
                </a:solidFill>
                <a:latin typeface="+mn-lt"/>
              </a:rPr>
              <a:t>méfiance persistante des citoyens à l’égard des solutions techniques proposées par les autorités publiques :</a:t>
            </a:r>
          </a:p>
          <a:p>
            <a:pPr marL="0" indent="0">
              <a:spcBef>
                <a:spcPts val="0"/>
              </a:spcBef>
              <a:buNone/>
            </a:pPr>
            <a:endParaRPr lang="fr-FR" sz="1400" b="1" dirty="0">
              <a:solidFill>
                <a:schemeClr val="tx2"/>
              </a:solidFill>
              <a:latin typeface="+mn-lt"/>
            </a:endParaRPr>
          </a:p>
          <a:p>
            <a:pPr marL="0" indent="0" algn="ctr">
              <a:spcBef>
                <a:spcPts val="600"/>
              </a:spcBef>
              <a:spcAft>
                <a:spcPts val="600"/>
              </a:spcAft>
              <a:buNone/>
            </a:pPr>
            <a:r>
              <a:rPr lang="fr-BE" sz="2000" dirty="0">
                <a:solidFill>
                  <a:schemeClr val="tx2"/>
                </a:solidFill>
                <a:latin typeface="+mn-lt"/>
              </a:rPr>
              <a:t>" Ce n'est pas tant l'outil mis en place que les personnes qui gèrent l'outil qui effraient et font perdre la confiance du citoyen. Le citoyen est prêt à révéler des données personnelles pour un jeu télévisé mais hésitera pour l'État car il a peur de ce que ce dernier pourrait faire de ces informations " (Audit, secteur privé).</a:t>
            </a:r>
          </a:p>
          <a:p>
            <a:pPr marL="0" indent="0">
              <a:buNone/>
            </a:pPr>
            <a:endParaRPr lang="fr-BE" sz="2800" dirty="0">
              <a:solidFill>
                <a:schemeClr val="tx2"/>
              </a:solidFill>
            </a:endParaRPr>
          </a:p>
        </p:txBody>
      </p:sp>
    </p:spTree>
    <p:extLst>
      <p:ext uri="{BB962C8B-B14F-4D97-AF65-F5344CB8AC3E}">
        <p14:creationId xmlns:p14="http://schemas.microsoft.com/office/powerpoint/2010/main" val="152405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74341"/>
            <a:ext cx="10515600" cy="763571"/>
          </a:xfrm>
        </p:spPr>
        <p:txBody>
          <a:bodyPr>
            <a:normAutofit/>
          </a:bodyPr>
          <a:lstStyle/>
          <a:p>
            <a:pPr algn="ctr"/>
            <a:r>
              <a:rPr lang="fr-FR" b="1" dirty="0">
                <a:latin typeface="+mj-lt"/>
              </a:rPr>
              <a:t>VII. Résultats (analyse thématique)</a:t>
            </a:r>
          </a:p>
        </p:txBody>
      </p:sp>
      <p:sp>
        <p:nvSpPr>
          <p:cNvPr id="3" name="Espace réservé du contenu 2"/>
          <p:cNvSpPr>
            <a:spLocks noGrp="1"/>
          </p:cNvSpPr>
          <p:nvPr>
            <p:ph idx="1"/>
          </p:nvPr>
        </p:nvSpPr>
        <p:spPr>
          <a:xfrm>
            <a:off x="532150" y="1613891"/>
            <a:ext cx="10515600" cy="4931287"/>
          </a:xfrm>
        </p:spPr>
        <p:txBody>
          <a:bodyPr>
            <a:normAutofit/>
          </a:bodyPr>
          <a:lstStyle/>
          <a:p>
            <a:pPr marL="0" indent="0">
              <a:buNone/>
            </a:pPr>
            <a:r>
              <a:rPr lang="fr-BE" sz="2200" b="1" dirty="0" smtClean="0">
                <a:solidFill>
                  <a:schemeClr val="tx2"/>
                </a:solidFill>
                <a:latin typeface="+mn-lt"/>
              </a:rPr>
              <a:t>2) Un manque de communication des autorités quant </a:t>
            </a:r>
            <a:r>
              <a:rPr lang="fr-BE" sz="2200" b="1" dirty="0">
                <a:solidFill>
                  <a:schemeClr val="tx2"/>
                </a:solidFill>
                <a:latin typeface="+mn-lt"/>
              </a:rPr>
              <a:t>à l’utilisation des données personnelles </a:t>
            </a:r>
            <a:r>
              <a:rPr lang="fr-BE" sz="2200" b="1" dirty="0" smtClean="0">
                <a:solidFill>
                  <a:schemeClr val="tx2"/>
                </a:solidFill>
                <a:latin typeface="+mn-lt"/>
              </a:rPr>
              <a:t>et </a:t>
            </a:r>
            <a:r>
              <a:rPr lang="fr-BE" sz="2200" b="1" dirty="0">
                <a:solidFill>
                  <a:schemeClr val="tx2"/>
                </a:solidFill>
                <a:latin typeface="+mn-lt"/>
              </a:rPr>
              <a:t>à la plus-value des outils proposées :</a:t>
            </a:r>
          </a:p>
          <a:p>
            <a:pPr marL="0" indent="0">
              <a:spcBef>
                <a:spcPts val="0"/>
              </a:spcBef>
              <a:buNone/>
            </a:pPr>
            <a:endParaRPr lang="fr-BE" sz="1400" dirty="0">
              <a:solidFill>
                <a:schemeClr val="tx2"/>
              </a:solidFill>
              <a:latin typeface="+mn-lt"/>
            </a:endParaRPr>
          </a:p>
          <a:p>
            <a:pPr marL="0" indent="0" algn="ctr">
              <a:buNone/>
            </a:pPr>
            <a:r>
              <a:rPr lang="fr-BE" sz="2000" dirty="0">
                <a:solidFill>
                  <a:schemeClr val="tx2"/>
                </a:solidFill>
                <a:latin typeface="+mn-lt"/>
              </a:rPr>
              <a:t>"un portefeuille numérique ne donne pas immédiatement aux citoyens plus d'explications sur l'utilisation qui sera faite de leurs données. Or, c'est précisément cet aspect qui assure la tranquillité d'esprit et la confiance du citoyen" [...] "Une bonne communication avec les citoyens pourrait éventuellement apporter de nombreuses </a:t>
            </a:r>
            <a:r>
              <a:rPr lang="fr-BE" sz="2000" dirty="0" smtClean="0">
                <a:solidFill>
                  <a:schemeClr val="tx2"/>
                </a:solidFill>
                <a:latin typeface="+mn-lt"/>
              </a:rPr>
              <a:t>solutions [pour la confiance]" (Inspecteur, Sécurité </a:t>
            </a:r>
            <a:r>
              <a:rPr lang="fr-BE" sz="2000" dirty="0">
                <a:solidFill>
                  <a:schemeClr val="tx2"/>
                </a:solidFill>
                <a:latin typeface="+mn-lt"/>
              </a:rPr>
              <a:t>sociale).</a:t>
            </a:r>
          </a:p>
          <a:p>
            <a:pPr marL="0" indent="0" algn="just">
              <a:buNone/>
            </a:pPr>
            <a:endParaRPr lang="fr-BE" sz="2400" dirty="0" smtClean="0">
              <a:solidFill>
                <a:schemeClr val="tx2"/>
              </a:solidFill>
              <a:latin typeface="+mn-lt"/>
            </a:endParaRPr>
          </a:p>
          <a:p>
            <a:pPr marL="0" indent="0" algn="just">
              <a:buNone/>
            </a:pPr>
            <a:endParaRPr lang="fr-BE" sz="2400" dirty="0">
              <a:solidFill>
                <a:schemeClr val="tx2"/>
              </a:solidFill>
              <a:latin typeface="+mn-lt"/>
            </a:endParaRPr>
          </a:p>
          <a:p>
            <a:pPr marL="0" indent="0" algn="ctr">
              <a:buNone/>
            </a:pPr>
            <a:r>
              <a:rPr lang="fr-BE" sz="2400" b="1" dirty="0">
                <a:solidFill>
                  <a:schemeClr val="tx2"/>
                </a:solidFill>
                <a:latin typeface="+mn-lt"/>
              </a:rPr>
              <a:t> Les solutions techniques seules ne suffisent pas à susciter la confiance des citoyens </a:t>
            </a:r>
          </a:p>
          <a:p>
            <a:pPr marL="0" indent="0">
              <a:buNone/>
            </a:pPr>
            <a:endParaRPr lang="fr-BE" sz="2800" dirty="0">
              <a:solidFill>
                <a:schemeClr val="tx2"/>
              </a:solidFill>
              <a:latin typeface="+mn-lt"/>
            </a:endParaRPr>
          </a:p>
          <a:p>
            <a:pPr marL="0" indent="0">
              <a:buNone/>
            </a:pPr>
            <a:endParaRPr lang="fr-BE" sz="2800" dirty="0">
              <a:solidFill>
                <a:schemeClr val="tx2"/>
              </a:solidFill>
            </a:endParaRPr>
          </a:p>
        </p:txBody>
      </p:sp>
    </p:spTree>
    <p:extLst>
      <p:ext uri="{BB962C8B-B14F-4D97-AF65-F5344CB8AC3E}">
        <p14:creationId xmlns:p14="http://schemas.microsoft.com/office/powerpoint/2010/main" val="54852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02853"/>
            <a:ext cx="10515600" cy="754309"/>
          </a:xfrm>
        </p:spPr>
        <p:txBody>
          <a:bodyPr>
            <a:normAutofit/>
          </a:bodyPr>
          <a:lstStyle/>
          <a:p>
            <a:pPr algn="ctr"/>
            <a:r>
              <a:rPr lang="fr-FR" b="1" dirty="0">
                <a:latin typeface="+mj-lt"/>
              </a:rPr>
              <a:t>VII. Résultats (analyse thématique)</a:t>
            </a:r>
          </a:p>
        </p:txBody>
      </p:sp>
      <p:sp>
        <p:nvSpPr>
          <p:cNvPr id="3" name="Espace réservé du contenu 2"/>
          <p:cNvSpPr>
            <a:spLocks noGrp="1"/>
          </p:cNvSpPr>
          <p:nvPr>
            <p:ph idx="1"/>
          </p:nvPr>
        </p:nvSpPr>
        <p:spPr>
          <a:xfrm>
            <a:off x="532150" y="1613892"/>
            <a:ext cx="10515600" cy="4882702"/>
          </a:xfrm>
        </p:spPr>
        <p:txBody>
          <a:bodyPr>
            <a:normAutofit fontScale="92500"/>
          </a:bodyPr>
          <a:lstStyle/>
          <a:p>
            <a:pPr marL="0" lvl="0" indent="0">
              <a:lnSpc>
                <a:spcPct val="100000"/>
              </a:lnSpc>
              <a:spcBef>
                <a:spcPts val="600"/>
              </a:spcBef>
              <a:spcAft>
                <a:spcPts val="600"/>
              </a:spcAft>
              <a:buNone/>
              <a:defRPr/>
            </a:pPr>
            <a:r>
              <a:rPr lang="fr-FR" sz="2400" b="1" dirty="0">
                <a:solidFill>
                  <a:schemeClr val="tx2"/>
                </a:solidFill>
                <a:latin typeface="+mn-lt"/>
                <a:ea typeface="MS PGothic" panose="020B0600070205080204" pitchFamily="34" charset="-128"/>
                <a:cs typeface="Times New Roman" panose="02020603050405020304" pitchFamily="18" charset="0"/>
              </a:rPr>
              <a:t>Sept conclusions centrales de l'enquête :</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Les solutions techniques seules ne suffisent pas à susciter la confiance des citoyens ;</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La collaboration avec les acteurs privés apparaît comme un compromis indispensable ;</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Les administrations doivent travailler en réseau afin de favoriser l'interopérabilité et atténuer le manque de ressources ;</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Privilégier une approche centralisée ou décentralisée de la gestion des données ? Ou un mélange des deux ? ;</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S'appuyer sur une approche de type "bac à sable réglementaire" pourrait peut-être contribuer à l'élaboration d'un cadre juridique clair, transparent et adaptable.</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Le rôle central des autorités fédérales dans la gouvernance des données &amp; la nécessité d'associer des représentants de la société civile aux choix de gouvernance</a:t>
            </a:r>
          </a:p>
          <a:p>
            <a:pPr marL="457200" indent="-457200">
              <a:lnSpc>
                <a:spcPct val="100000"/>
              </a:lnSpc>
              <a:spcBef>
                <a:spcPts val="600"/>
              </a:spcBef>
              <a:spcAft>
                <a:spcPts val="600"/>
              </a:spcAft>
              <a:buFont typeface="+mj-lt"/>
              <a:buAutoNum type="arabicPeriod"/>
              <a:defRPr/>
            </a:pPr>
            <a:r>
              <a:rPr lang="fr-FR" sz="2100" dirty="0">
                <a:solidFill>
                  <a:schemeClr val="tx2"/>
                </a:solidFill>
                <a:latin typeface="+mn-lt"/>
                <a:ea typeface="MS PGothic" panose="020B0600070205080204" pitchFamily="34" charset="-128"/>
                <a:cs typeface="Times New Roman" panose="02020603050405020304" pitchFamily="18" charset="0"/>
              </a:rPr>
              <a:t>Certaines des propositions du modèle semblent déjà être privilégiées par les autorités</a:t>
            </a:r>
            <a:endParaRPr lang="fr-BE" sz="2000" b="1" dirty="0">
              <a:solidFill>
                <a:schemeClr val="tx2"/>
              </a:solidFill>
              <a:latin typeface="+mn-lt"/>
            </a:endParaRPr>
          </a:p>
          <a:p>
            <a:pPr marL="342900" indent="-342900">
              <a:lnSpc>
                <a:spcPct val="100000"/>
              </a:lnSpc>
              <a:spcBef>
                <a:spcPts val="0"/>
              </a:spcBef>
              <a:spcAft>
                <a:spcPts val="600"/>
              </a:spcAft>
              <a:buAutoNum type="arabicPeriod"/>
              <a:defRPr/>
            </a:pPr>
            <a:endParaRPr lang="en-US" sz="2000" b="1" dirty="0">
              <a:solidFill>
                <a:prstClr val="black"/>
              </a:solidFill>
              <a:latin typeface="Calibri" panose="020F0502020204030204"/>
            </a:endParaRPr>
          </a:p>
          <a:p>
            <a:pPr>
              <a:lnSpc>
                <a:spcPct val="100000"/>
              </a:lnSpc>
              <a:spcBef>
                <a:spcPts val="0"/>
              </a:spcBef>
              <a:spcAft>
                <a:spcPts val="600"/>
              </a:spcAft>
              <a:buAutoNum type="arabicPeriod"/>
              <a:defRPr/>
            </a:pPr>
            <a:endParaRPr lang="en-US" sz="1200" dirty="0">
              <a:solidFill>
                <a:srgbClr val="000000"/>
              </a:solidFill>
            </a:endParaRPr>
          </a:p>
          <a:p>
            <a:pPr marL="0" lvl="0" indent="0">
              <a:lnSpc>
                <a:spcPct val="100000"/>
              </a:lnSpc>
              <a:spcBef>
                <a:spcPts val="0"/>
              </a:spcBef>
              <a:spcAft>
                <a:spcPts val="600"/>
              </a:spcAft>
              <a:buNone/>
              <a:defRPr/>
            </a:pPr>
            <a:endParaRPr lang="en-US" sz="1700" dirty="0">
              <a:solidFill>
                <a:prstClr val="black"/>
              </a:solidFill>
              <a:latin typeface="Calibri" panose="020F0502020204030204" pitchFamily="34" charset="0"/>
              <a:ea typeface="MS PGothic" panose="020B0600070205080204" pitchFamily="34" charset="-128"/>
              <a:cs typeface="Times New Roman" panose="02020603050405020304" pitchFamily="18" charset="0"/>
            </a:endParaRPr>
          </a:p>
          <a:p>
            <a:endParaRPr lang="fr-BE" dirty="0"/>
          </a:p>
        </p:txBody>
      </p:sp>
    </p:spTree>
    <p:extLst>
      <p:ext uri="{BB962C8B-B14F-4D97-AF65-F5344CB8AC3E}">
        <p14:creationId xmlns:p14="http://schemas.microsoft.com/office/powerpoint/2010/main" val="382026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150" y="602853"/>
            <a:ext cx="10515600" cy="812061"/>
          </a:xfrm>
        </p:spPr>
        <p:txBody>
          <a:bodyPr>
            <a:normAutofit/>
          </a:bodyPr>
          <a:lstStyle/>
          <a:p>
            <a:pPr algn="ctr"/>
            <a:r>
              <a:rPr lang="fr-FR" b="1" dirty="0">
                <a:latin typeface="+mj-lt"/>
              </a:rPr>
              <a:t>Conclusions : la méthode Delphi</a:t>
            </a:r>
          </a:p>
        </p:txBody>
      </p:sp>
      <p:sp>
        <p:nvSpPr>
          <p:cNvPr id="3" name="Espace réservé du contenu 2"/>
          <p:cNvSpPr>
            <a:spLocks noGrp="1"/>
          </p:cNvSpPr>
          <p:nvPr>
            <p:ph idx="1"/>
          </p:nvPr>
        </p:nvSpPr>
        <p:spPr>
          <a:xfrm>
            <a:off x="532150" y="1613891"/>
            <a:ext cx="10515600" cy="4860481"/>
          </a:xfrm>
        </p:spPr>
        <p:txBody>
          <a:bodyPr>
            <a:normAutofit fontScale="70000" lnSpcReduction="20000"/>
          </a:bodyPr>
          <a:lstStyle/>
          <a:p>
            <a:pPr marL="0" indent="0">
              <a:buNone/>
            </a:pPr>
            <a:r>
              <a:rPr lang="fr-BE" dirty="0" smtClean="0">
                <a:solidFill>
                  <a:schemeClr val="tx2"/>
                </a:solidFill>
              </a:rPr>
              <a:t>Une méthode flexible de c</a:t>
            </a:r>
            <a:r>
              <a:rPr lang="fr-BE" dirty="0" smtClean="0">
                <a:solidFill>
                  <a:schemeClr val="tx2"/>
                </a:solidFill>
              </a:rPr>
              <a:t>ollecte des données </a:t>
            </a:r>
            <a:r>
              <a:rPr lang="fr-BE" dirty="0" smtClean="0">
                <a:solidFill>
                  <a:schemeClr val="tx2"/>
                </a:solidFill>
              </a:rPr>
              <a:t>:</a:t>
            </a:r>
          </a:p>
          <a:p>
            <a:pPr lvl="1"/>
            <a:r>
              <a:rPr lang="fr-BE" dirty="0" smtClean="0">
                <a:solidFill>
                  <a:schemeClr val="tx2"/>
                </a:solidFill>
              </a:rPr>
              <a:t>Adaptée à la c</a:t>
            </a:r>
            <a:r>
              <a:rPr lang="fr-BE" dirty="0" smtClean="0">
                <a:solidFill>
                  <a:schemeClr val="tx2"/>
                </a:solidFill>
              </a:rPr>
              <a:t>ollecte de données qualitatives ET quantitatives</a:t>
            </a:r>
            <a:endParaRPr lang="fr-BE" dirty="0">
              <a:solidFill>
                <a:schemeClr val="tx2"/>
              </a:solidFill>
            </a:endParaRPr>
          </a:p>
          <a:p>
            <a:pPr lvl="1"/>
            <a:r>
              <a:rPr lang="fr-BE" dirty="0" smtClean="0">
                <a:solidFill>
                  <a:schemeClr val="tx2"/>
                </a:solidFill>
              </a:rPr>
              <a:t>s’adapte à une grande diversité d’objets d’étude </a:t>
            </a:r>
            <a:endParaRPr lang="fr-BE" dirty="0">
              <a:solidFill>
                <a:schemeClr val="tx2"/>
              </a:solidFill>
            </a:endParaRPr>
          </a:p>
          <a:p>
            <a:pPr lvl="1"/>
            <a:endParaRPr lang="fr-BE" dirty="0">
              <a:solidFill>
                <a:schemeClr val="tx2"/>
              </a:solidFill>
            </a:endParaRPr>
          </a:p>
          <a:p>
            <a:pPr marL="0" indent="0">
              <a:buNone/>
            </a:pPr>
            <a:r>
              <a:rPr lang="fr-BE" dirty="0" smtClean="0">
                <a:solidFill>
                  <a:schemeClr val="tx2"/>
                </a:solidFill>
              </a:rPr>
              <a:t>Permet n</a:t>
            </a:r>
            <a:r>
              <a:rPr lang="fr-BE" dirty="0" smtClean="0">
                <a:solidFill>
                  <a:schemeClr val="tx2"/>
                </a:solidFill>
              </a:rPr>
              <a:t>on-seulement </a:t>
            </a:r>
            <a:r>
              <a:rPr lang="fr-BE" dirty="0" smtClean="0">
                <a:solidFill>
                  <a:schemeClr val="tx2"/>
                </a:solidFill>
              </a:rPr>
              <a:t>collecter des </a:t>
            </a:r>
            <a:r>
              <a:rPr lang="fr-BE" dirty="0" smtClean="0">
                <a:solidFill>
                  <a:schemeClr val="tx2"/>
                </a:solidFill>
              </a:rPr>
              <a:t>positions d’experts sur un sujet, </a:t>
            </a:r>
            <a:r>
              <a:rPr lang="fr-BE" dirty="0">
                <a:solidFill>
                  <a:schemeClr val="tx2"/>
                </a:solidFill>
              </a:rPr>
              <a:t>mais peut servir à des fins </a:t>
            </a:r>
            <a:r>
              <a:rPr lang="fr-BE" dirty="0" smtClean="0">
                <a:solidFill>
                  <a:schemeClr val="tx2"/>
                </a:solidFill>
              </a:rPr>
              <a:t>d’évaluation :</a:t>
            </a:r>
            <a:endParaRPr lang="fr-BE" dirty="0">
              <a:solidFill>
                <a:schemeClr val="tx2"/>
              </a:solidFill>
            </a:endParaRPr>
          </a:p>
          <a:p>
            <a:pPr lvl="1"/>
            <a:r>
              <a:rPr lang="fr-BE" dirty="0" smtClean="0">
                <a:solidFill>
                  <a:schemeClr val="tx2"/>
                </a:solidFill>
              </a:rPr>
              <a:t>Innovations, concepts, modèles</a:t>
            </a:r>
          </a:p>
          <a:p>
            <a:pPr lvl="1"/>
            <a:r>
              <a:rPr lang="fr-BE" dirty="0" smtClean="0">
                <a:solidFill>
                  <a:schemeClr val="tx2"/>
                </a:solidFill>
              </a:rPr>
              <a:t>Politiques publiques</a:t>
            </a:r>
            <a:endParaRPr lang="fr-BE" dirty="0">
              <a:solidFill>
                <a:schemeClr val="tx2"/>
              </a:solidFill>
            </a:endParaRPr>
          </a:p>
          <a:p>
            <a:pPr lvl="1"/>
            <a:endParaRPr lang="fr-BE" dirty="0">
              <a:solidFill>
                <a:schemeClr val="tx2"/>
              </a:solidFill>
            </a:endParaRPr>
          </a:p>
          <a:p>
            <a:pPr marL="0" indent="0">
              <a:buNone/>
            </a:pPr>
            <a:r>
              <a:rPr lang="fr-BE" dirty="0">
                <a:solidFill>
                  <a:schemeClr val="tx2"/>
                </a:solidFill>
              </a:rPr>
              <a:t>S’insert particulièrement bien dans un dispositif participatif plus large</a:t>
            </a:r>
            <a:r>
              <a:rPr lang="fr-BE" dirty="0">
                <a:solidFill>
                  <a:schemeClr val="tx2"/>
                </a:solidFill>
                <a:sym typeface="Wingdings" panose="05000000000000000000" pitchFamily="2" charset="2"/>
              </a:rPr>
              <a:t> visant l’i</a:t>
            </a:r>
            <a:r>
              <a:rPr lang="fr-BE" dirty="0">
                <a:solidFill>
                  <a:schemeClr val="tx2"/>
                </a:solidFill>
              </a:rPr>
              <a:t>nnovation collaborative (Ex. living </a:t>
            </a:r>
            <a:r>
              <a:rPr lang="fr-BE" dirty="0" err="1">
                <a:solidFill>
                  <a:schemeClr val="tx2"/>
                </a:solidFill>
              </a:rPr>
              <a:t>lab</a:t>
            </a:r>
            <a:r>
              <a:rPr lang="fr-BE" dirty="0" smtClean="0">
                <a:solidFill>
                  <a:schemeClr val="tx2"/>
                </a:solidFill>
              </a:rPr>
              <a:t>) :</a:t>
            </a:r>
          </a:p>
          <a:p>
            <a:pPr lvl="1"/>
            <a:r>
              <a:rPr lang="fr-BE" dirty="0">
                <a:solidFill>
                  <a:schemeClr val="tx2"/>
                </a:solidFill>
              </a:rPr>
              <a:t>D</a:t>
            </a:r>
            <a:r>
              <a:rPr lang="fr-BE" dirty="0" smtClean="0">
                <a:solidFill>
                  <a:schemeClr val="tx2"/>
                </a:solidFill>
              </a:rPr>
              <a:t>ans le but de résoudre un problème complexe </a:t>
            </a:r>
            <a:endParaRPr lang="fr-BE" dirty="0">
              <a:solidFill>
                <a:schemeClr val="tx2"/>
              </a:solidFill>
            </a:endParaRPr>
          </a:p>
          <a:p>
            <a:pPr lvl="1"/>
            <a:r>
              <a:rPr lang="fr-BE" dirty="0">
                <a:solidFill>
                  <a:schemeClr val="tx2"/>
                </a:solidFill>
              </a:rPr>
              <a:t>« </a:t>
            </a:r>
            <a:r>
              <a:rPr lang="fr-BE" dirty="0" err="1" smtClean="0">
                <a:solidFill>
                  <a:schemeClr val="tx2"/>
                </a:solidFill>
              </a:rPr>
              <a:t>Wicked</a:t>
            </a:r>
            <a:r>
              <a:rPr lang="fr-BE" dirty="0" smtClean="0">
                <a:solidFill>
                  <a:schemeClr val="tx2"/>
                </a:solidFill>
              </a:rPr>
              <a:t> </a:t>
            </a:r>
            <a:r>
              <a:rPr lang="fr-BE" dirty="0" err="1" smtClean="0">
                <a:solidFill>
                  <a:schemeClr val="tx2"/>
                </a:solidFill>
              </a:rPr>
              <a:t>problems</a:t>
            </a:r>
            <a:r>
              <a:rPr lang="fr-BE" dirty="0" smtClean="0">
                <a:solidFill>
                  <a:schemeClr val="tx2"/>
                </a:solidFill>
              </a:rPr>
              <a:t> </a:t>
            </a:r>
            <a:r>
              <a:rPr lang="fr-BE" dirty="0">
                <a:solidFill>
                  <a:schemeClr val="tx2"/>
                </a:solidFill>
              </a:rPr>
              <a:t>» (</a:t>
            </a:r>
            <a:r>
              <a:rPr lang="fr-BE" dirty="0" err="1">
                <a:solidFill>
                  <a:schemeClr val="tx2"/>
                </a:solidFill>
              </a:rPr>
              <a:t>Koppenjan</a:t>
            </a:r>
            <a:r>
              <a:rPr lang="fr-BE" dirty="0">
                <a:solidFill>
                  <a:schemeClr val="tx2"/>
                </a:solidFill>
              </a:rPr>
              <a:t> &amp; </a:t>
            </a:r>
            <a:r>
              <a:rPr lang="fr-BE" dirty="0" err="1">
                <a:solidFill>
                  <a:schemeClr val="tx2"/>
                </a:solidFill>
              </a:rPr>
              <a:t>Klijn</a:t>
            </a:r>
            <a:r>
              <a:rPr lang="fr-BE" dirty="0">
                <a:solidFill>
                  <a:schemeClr val="tx2"/>
                </a:solidFill>
              </a:rPr>
              <a:t>, </a:t>
            </a:r>
            <a:r>
              <a:rPr lang="fr-BE" dirty="0" smtClean="0">
                <a:solidFill>
                  <a:schemeClr val="tx2"/>
                </a:solidFill>
              </a:rPr>
              <a:t>2004)</a:t>
            </a:r>
            <a:endParaRPr lang="fr-BE" dirty="0">
              <a:solidFill>
                <a:schemeClr val="tx2"/>
              </a:solidFill>
            </a:endParaRPr>
          </a:p>
          <a:p>
            <a:endParaRPr lang="fr-BE" dirty="0">
              <a:solidFill>
                <a:schemeClr val="tx2"/>
              </a:solidFill>
            </a:endParaRPr>
          </a:p>
          <a:p>
            <a:pPr marL="0" indent="0">
              <a:buNone/>
            </a:pPr>
            <a:r>
              <a:rPr lang="fr-BE" dirty="0" smtClean="0">
                <a:solidFill>
                  <a:schemeClr val="tx2"/>
                </a:solidFill>
              </a:rPr>
              <a:t>Un round peut suffire :</a:t>
            </a:r>
          </a:p>
          <a:p>
            <a:pPr lvl="1"/>
            <a:r>
              <a:rPr lang="fr-BE" dirty="0">
                <a:solidFill>
                  <a:schemeClr val="tx2"/>
                </a:solidFill>
              </a:rPr>
              <a:t>D</a:t>
            </a:r>
            <a:r>
              <a:rPr lang="fr-BE" dirty="0" smtClean="0">
                <a:solidFill>
                  <a:schemeClr val="tx2"/>
                </a:solidFill>
              </a:rPr>
              <a:t>épendamment de la qualité des données recueillies</a:t>
            </a:r>
          </a:p>
          <a:p>
            <a:pPr lvl="1"/>
            <a:r>
              <a:rPr lang="fr-BE" dirty="0" smtClean="0">
                <a:solidFill>
                  <a:schemeClr val="tx2"/>
                </a:solidFill>
              </a:rPr>
              <a:t>Dépendamment du degré de consensus autour de l’objet étudié</a:t>
            </a:r>
            <a:endParaRPr lang="fr-BE" dirty="0">
              <a:solidFill>
                <a:schemeClr val="tx2"/>
              </a:solidFill>
            </a:endParaRPr>
          </a:p>
        </p:txBody>
      </p:sp>
    </p:spTree>
    <p:extLst>
      <p:ext uri="{BB962C8B-B14F-4D97-AF65-F5344CB8AC3E}">
        <p14:creationId xmlns:p14="http://schemas.microsoft.com/office/powerpoint/2010/main" val="425817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8403" y="2641885"/>
            <a:ext cx="6860052" cy="1198563"/>
          </a:xfrm>
        </p:spPr>
        <p:txBody>
          <a:bodyPr anchor="ctr">
            <a:normAutofit/>
          </a:bodyPr>
          <a:lstStyle/>
          <a:p>
            <a:pPr algn="ctr"/>
            <a:r>
              <a:rPr lang="fr-FR" b="1" dirty="0">
                <a:latin typeface="+mj-lt"/>
              </a:rPr>
              <a:t>Merci pour votre attention !</a:t>
            </a:r>
          </a:p>
        </p:txBody>
      </p:sp>
      <p:sp>
        <p:nvSpPr>
          <p:cNvPr id="3" name="Espace réservé du contenu 2"/>
          <p:cNvSpPr>
            <a:spLocks noGrp="1"/>
          </p:cNvSpPr>
          <p:nvPr>
            <p:ph type="subTitle" idx="1"/>
          </p:nvPr>
        </p:nvSpPr>
        <p:spPr/>
        <p:txBody>
          <a:bodyPr>
            <a:normAutofit/>
          </a:bodyPr>
          <a:lstStyle/>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1094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965430" y="504202"/>
            <a:ext cx="6586491" cy="999858"/>
          </a:xfrm>
          <a:prstGeom prst="rect">
            <a:avLst/>
          </a:prstGeom>
        </p:spPr>
        <p:txBody>
          <a:bodyPr vert="horz" lIns="91440" tIns="45720" rIns="91440" bIns="45720" rtlCol="0" anchor="ctr">
            <a:normAutofit/>
          </a:bodyPr>
          <a:lstStyle/>
          <a:p>
            <a:pPr algn="ctr"/>
            <a:r>
              <a:rPr lang="en-US" b="1" dirty="0">
                <a:latin typeface="+mj-lt"/>
              </a:rPr>
              <a:t>I. DIGI4FED </a:t>
            </a:r>
          </a:p>
        </p:txBody>
      </p:sp>
      <p:sp>
        <p:nvSpPr>
          <p:cNvPr id="3" name="Espace réservé du contenu 2"/>
          <p:cNvSpPr>
            <a:spLocks noGrp="1"/>
          </p:cNvSpPr>
          <p:nvPr>
            <p:ph idx="4294967295"/>
          </p:nvPr>
        </p:nvSpPr>
        <p:spPr>
          <a:xfrm>
            <a:off x="4965431" y="1768979"/>
            <a:ext cx="6916329" cy="4989320"/>
          </a:xfrm>
          <a:prstGeom prst="rect">
            <a:avLst/>
          </a:prstGeom>
        </p:spPr>
        <p:txBody>
          <a:bodyPr vert="horz" lIns="91440" tIns="45720" rIns="91440" bIns="45720" rtlCol="0">
            <a:normAutofit/>
          </a:bodyPr>
          <a:lstStyle/>
          <a:p>
            <a:pPr marL="0" indent="0" algn="ctr">
              <a:spcBef>
                <a:spcPts val="0"/>
              </a:spcBef>
              <a:spcAft>
                <a:spcPts val="600"/>
              </a:spcAft>
              <a:buNone/>
            </a:pPr>
            <a:r>
              <a:rPr lang="fr-BE" sz="2200" dirty="0">
                <a:solidFill>
                  <a:schemeClr val="tx2"/>
                </a:solidFill>
                <a:latin typeface="+mn-lt"/>
              </a:rPr>
              <a:t>C</a:t>
            </a:r>
            <a:r>
              <a:rPr lang="fr-BE" sz="2200" dirty="0">
                <a:solidFill>
                  <a:schemeClr val="tx2"/>
                </a:solidFill>
                <a:effectLst/>
                <a:latin typeface="+mn-lt"/>
              </a:rPr>
              <a:t>omprendre la manière dont les nouvelles technologies peuvent être intégrées au sein de l’administration fédérale belge afin de contribuer à la qualité et à l’efficacité des services publics</a:t>
            </a:r>
          </a:p>
          <a:p>
            <a:pPr marL="0" indent="0">
              <a:spcBef>
                <a:spcPts val="0"/>
              </a:spcBef>
              <a:spcAft>
                <a:spcPts val="600"/>
              </a:spcAft>
              <a:buNone/>
            </a:pPr>
            <a:endParaRPr lang="fr-BE" sz="1800" dirty="0">
              <a:solidFill>
                <a:schemeClr val="tx2"/>
              </a:solidFill>
              <a:latin typeface="+mn-lt"/>
            </a:endParaRPr>
          </a:p>
          <a:p>
            <a:pPr marL="0" indent="0">
              <a:spcBef>
                <a:spcPts val="0"/>
              </a:spcBef>
              <a:spcAft>
                <a:spcPts val="600"/>
              </a:spcAft>
              <a:buNone/>
            </a:pPr>
            <a:r>
              <a:rPr lang="fr-BE" sz="2200" b="1" dirty="0">
                <a:solidFill>
                  <a:schemeClr val="tx2"/>
                </a:solidFill>
                <a:effectLst/>
                <a:latin typeface="+mn-lt"/>
              </a:rPr>
              <a:t>« Nouvelles technologies » :</a:t>
            </a:r>
          </a:p>
          <a:p>
            <a:pPr>
              <a:spcBef>
                <a:spcPts val="0"/>
              </a:spcBef>
              <a:spcAft>
                <a:spcPts val="600"/>
              </a:spcAft>
              <a:buFont typeface="Arial" panose="020B0604020202020204" pitchFamily="34" charset="0"/>
              <a:buChar char="•"/>
            </a:pPr>
            <a:r>
              <a:rPr lang="fr-BE" sz="1800" dirty="0">
                <a:solidFill>
                  <a:schemeClr val="tx2"/>
                </a:solidFill>
                <a:effectLst/>
                <a:latin typeface="+mn-lt"/>
              </a:rPr>
              <a:t>Intelligence artificielle</a:t>
            </a:r>
          </a:p>
          <a:p>
            <a:pPr>
              <a:spcBef>
                <a:spcPts val="0"/>
              </a:spcBef>
              <a:spcAft>
                <a:spcPts val="600"/>
              </a:spcAft>
              <a:buFont typeface="Arial" panose="020B0604020202020204" pitchFamily="34" charset="0"/>
              <a:buChar char="•"/>
            </a:pPr>
            <a:r>
              <a:rPr lang="fr-BE" sz="1800" dirty="0">
                <a:solidFill>
                  <a:schemeClr val="tx2"/>
                </a:solidFill>
                <a:effectLst/>
                <a:latin typeface="+mn-lt"/>
              </a:rPr>
              <a:t>Blockchain</a:t>
            </a:r>
          </a:p>
          <a:p>
            <a:pPr>
              <a:spcBef>
                <a:spcPts val="0"/>
              </a:spcBef>
              <a:spcAft>
                <a:spcPts val="600"/>
              </a:spcAft>
              <a:buFont typeface="Arial" panose="020B0604020202020204" pitchFamily="34" charset="0"/>
              <a:buChar char="•"/>
            </a:pPr>
            <a:r>
              <a:rPr lang="fr-BE" sz="1800" dirty="0">
                <a:solidFill>
                  <a:schemeClr val="tx2"/>
                </a:solidFill>
                <a:effectLst/>
                <a:latin typeface="+mn-lt"/>
              </a:rPr>
              <a:t>Big data</a:t>
            </a:r>
          </a:p>
          <a:p>
            <a:pPr marL="0" indent="0">
              <a:spcBef>
                <a:spcPts val="0"/>
              </a:spcBef>
              <a:buNone/>
            </a:pPr>
            <a:endParaRPr lang="fr-BE" sz="1400" dirty="0">
              <a:solidFill>
                <a:schemeClr val="tx2"/>
              </a:solidFill>
              <a:latin typeface="+mn-lt"/>
            </a:endParaRPr>
          </a:p>
          <a:p>
            <a:pPr marL="0" indent="0">
              <a:spcBef>
                <a:spcPts val="0"/>
              </a:spcBef>
              <a:spcAft>
                <a:spcPts val="600"/>
              </a:spcAft>
              <a:buNone/>
            </a:pPr>
            <a:r>
              <a:rPr lang="fr-BE" sz="2200" b="1" dirty="0">
                <a:solidFill>
                  <a:schemeClr val="tx2"/>
                </a:solidFill>
                <a:latin typeface="+mn-lt"/>
              </a:rPr>
              <a:t>Politiques publiques fédérales en matière de :</a:t>
            </a:r>
          </a:p>
          <a:p>
            <a:pPr marL="228600" marR="0" lvl="0" fontAlgn="auto">
              <a:spcBef>
                <a:spcPts val="0"/>
              </a:spcBef>
              <a:spcAft>
                <a:spcPts val="600"/>
              </a:spcAft>
              <a:buClrTx/>
              <a:buSzTx/>
              <a:buFont typeface="Arial" panose="020B0604020202020204" pitchFamily="34" charset="0"/>
              <a:buChar char="•"/>
              <a:tabLst/>
              <a:defRPr/>
            </a:pPr>
            <a:r>
              <a:rPr lang="fr-BE" sz="1800" dirty="0">
                <a:solidFill>
                  <a:schemeClr val="tx2"/>
                </a:solidFill>
                <a:latin typeface="+mn-lt"/>
              </a:rPr>
              <a:t>l</a:t>
            </a:r>
            <a:r>
              <a:rPr kumimoji="0" lang="fr-BE" sz="1800" b="0" i="0" u="none" strike="noStrike" cap="none" spc="0" normalizeH="0" baseline="0" noProof="0" dirty="0" err="1">
                <a:ln>
                  <a:noFill/>
                </a:ln>
                <a:solidFill>
                  <a:schemeClr val="tx2"/>
                </a:solidFill>
                <a:effectLst/>
                <a:uLnTx/>
                <a:uFillTx/>
                <a:latin typeface="+mn-lt"/>
              </a:rPr>
              <a:t>utte</a:t>
            </a:r>
            <a:r>
              <a:rPr kumimoji="0" lang="fr-BE" sz="1800" b="0" i="0" u="none" strike="noStrike" cap="none" spc="0" normalizeH="0" baseline="0" noProof="0" dirty="0">
                <a:ln>
                  <a:noFill/>
                </a:ln>
                <a:solidFill>
                  <a:schemeClr val="tx2"/>
                </a:solidFill>
                <a:effectLst/>
                <a:uLnTx/>
                <a:uFillTx/>
                <a:latin typeface="+mn-lt"/>
              </a:rPr>
              <a:t> contre la fraude fiscale</a:t>
            </a:r>
          </a:p>
          <a:p>
            <a:pPr marL="228600" marR="0" lvl="0" fontAlgn="auto">
              <a:spcBef>
                <a:spcPts val="0"/>
              </a:spcBef>
              <a:spcAft>
                <a:spcPts val="600"/>
              </a:spcAft>
              <a:buClrTx/>
              <a:buSzTx/>
              <a:buFont typeface="Arial" panose="020B0604020202020204" pitchFamily="34" charset="0"/>
              <a:buChar char="•"/>
              <a:tabLst/>
              <a:defRPr/>
            </a:pPr>
            <a:r>
              <a:rPr lang="fr-BE" sz="1800" dirty="0">
                <a:solidFill>
                  <a:schemeClr val="tx2"/>
                </a:solidFill>
                <a:latin typeface="+mn-lt"/>
              </a:rPr>
              <a:t>l</a:t>
            </a:r>
            <a:r>
              <a:rPr kumimoji="0" lang="fr-BE" sz="1800" b="0" i="0" u="none" strike="noStrike" cap="none" spc="0" normalizeH="0" baseline="0" noProof="0" dirty="0" err="1">
                <a:ln>
                  <a:noFill/>
                </a:ln>
                <a:solidFill>
                  <a:schemeClr val="tx2"/>
                </a:solidFill>
                <a:effectLst/>
                <a:uLnTx/>
                <a:uFillTx/>
                <a:latin typeface="+mn-lt"/>
              </a:rPr>
              <a:t>utte</a:t>
            </a:r>
            <a:r>
              <a:rPr kumimoji="0" lang="fr-BE" sz="1800" b="0" i="0" u="none" strike="noStrike" cap="none" spc="0" normalizeH="0" baseline="0" noProof="0" dirty="0">
                <a:ln>
                  <a:noFill/>
                </a:ln>
                <a:solidFill>
                  <a:schemeClr val="tx2"/>
                </a:solidFill>
                <a:effectLst/>
                <a:uLnTx/>
                <a:uFillTx/>
                <a:latin typeface="+mn-lt"/>
              </a:rPr>
              <a:t> contre la fraude sociale</a:t>
            </a:r>
          </a:p>
        </p:txBody>
      </p:sp>
      <p:pic>
        <p:nvPicPr>
          <p:cNvPr id="5" name="Image 4">
            <a:extLst>
              <a:ext uri="{FF2B5EF4-FFF2-40B4-BE49-F238E27FC236}">
                <a16:creationId xmlns:a16="http://schemas.microsoft.com/office/drawing/2014/main" id="{39B32520-E5FF-6353-BBDA-B6EACAD442E7}"/>
              </a:ext>
            </a:extLst>
          </p:cNvPr>
          <p:cNvPicPr>
            <a:picLocks noChangeAspect="1"/>
          </p:cNvPicPr>
          <p:nvPr/>
        </p:nvPicPr>
        <p:blipFill rotWithShape="1">
          <a:blip r:embed="rId3"/>
          <a:srcRect l="27467" r="27414" b="-1"/>
          <a:stretch/>
        </p:blipFill>
        <p:spPr>
          <a:xfrm>
            <a:off x="20" y="10"/>
            <a:ext cx="4635571" cy="6857990"/>
          </a:xfrm>
          <a:prstGeom prst="rect">
            <a:avLst/>
          </a:prstGeom>
          <a:effectLst/>
        </p:spPr>
      </p:pic>
    </p:spTree>
    <p:extLst>
      <p:ext uri="{BB962C8B-B14F-4D97-AF65-F5344CB8AC3E}">
        <p14:creationId xmlns:p14="http://schemas.microsoft.com/office/powerpoint/2010/main" val="327340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150" y="602853"/>
            <a:ext cx="10515600" cy="812061"/>
          </a:xfrm>
        </p:spPr>
        <p:txBody>
          <a:bodyPr>
            <a:normAutofit/>
          </a:bodyPr>
          <a:lstStyle/>
          <a:p>
            <a:pPr algn="ctr"/>
            <a:r>
              <a:rPr lang="fr-FR" b="1" dirty="0">
                <a:latin typeface="+mj-lt"/>
              </a:rPr>
              <a:t>Bibliographie</a:t>
            </a:r>
          </a:p>
        </p:txBody>
      </p:sp>
      <p:sp>
        <p:nvSpPr>
          <p:cNvPr id="3" name="Espace réservé du contenu 2"/>
          <p:cNvSpPr>
            <a:spLocks noGrp="1"/>
          </p:cNvSpPr>
          <p:nvPr>
            <p:ph idx="1"/>
          </p:nvPr>
        </p:nvSpPr>
        <p:spPr/>
        <p:txBody>
          <a:bodyPr>
            <a:normAutofit/>
          </a:bodyPr>
          <a:lstStyle/>
          <a:p>
            <a:r>
              <a:rPr lang="en-US" sz="1800" dirty="0" err="1">
                <a:solidFill>
                  <a:schemeClr val="tx2"/>
                </a:solidFill>
              </a:rPr>
              <a:t>Landeta</a:t>
            </a:r>
            <a:r>
              <a:rPr lang="en-US" sz="1800" dirty="0">
                <a:solidFill>
                  <a:schemeClr val="tx2"/>
                </a:solidFill>
              </a:rPr>
              <a:t>, J. (2006). Current validity of the Delphi method in social sciences. Technological forecasting and social change, 73(5), 467-482.</a:t>
            </a:r>
          </a:p>
          <a:p>
            <a:r>
              <a:rPr lang="en-US" sz="1800" dirty="0" err="1">
                <a:solidFill>
                  <a:schemeClr val="tx2"/>
                </a:solidFill>
              </a:rPr>
              <a:t>Skulmoski</a:t>
            </a:r>
            <a:r>
              <a:rPr lang="en-US" sz="1800" dirty="0">
                <a:solidFill>
                  <a:schemeClr val="tx2"/>
                </a:solidFill>
              </a:rPr>
              <a:t>, G. J., Hartman, F. T., &amp; </a:t>
            </a:r>
            <a:r>
              <a:rPr lang="en-US" sz="1800" dirty="0" err="1">
                <a:solidFill>
                  <a:schemeClr val="tx2"/>
                </a:solidFill>
              </a:rPr>
              <a:t>Krahn</a:t>
            </a:r>
            <a:r>
              <a:rPr lang="en-US" sz="1800" dirty="0">
                <a:solidFill>
                  <a:schemeClr val="tx2"/>
                </a:solidFill>
              </a:rPr>
              <a:t>, J. (2007). The Delphi method for graduate research. Journal of Information Technology Education: Research, 6(1), 1-21.</a:t>
            </a:r>
          </a:p>
          <a:p>
            <a:r>
              <a:rPr lang="en-US" sz="1800" dirty="0">
                <a:solidFill>
                  <a:schemeClr val="tx2"/>
                </a:solidFill>
              </a:rPr>
              <a:t>Hasson, F., Keeney, S., &amp; McKenna, H. (2000). Research guidelines for the Delphi survey technique. Journal of advanced nursing, 32(4), 1008-1015.</a:t>
            </a:r>
          </a:p>
          <a:p>
            <a:r>
              <a:rPr lang="en-US" sz="1800" dirty="0">
                <a:solidFill>
                  <a:schemeClr val="tx2"/>
                </a:solidFill>
              </a:rPr>
              <a:t>Brady, S. R. (2015). Utilizing and adapting the Delphi method for use in qualitative research. International Journal of Qualitative Methods, 14(5), 1609406915621381</a:t>
            </a:r>
            <a:r>
              <a:rPr lang="en-US" sz="1800" dirty="0" smtClean="0">
                <a:solidFill>
                  <a:schemeClr val="tx2"/>
                </a:solidFill>
              </a:rPr>
              <a:t>.</a:t>
            </a:r>
          </a:p>
          <a:p>
            <a:r>
              <a:rPr lang="en-US" sz="1800" dirty="0" err="1">
                <a:solidFill>
                  <a:schemeClr val="tx2"/>
                </a:solidFill>
              </a:rPr>
              <a:t>Koppenjan</a:t>
            </a:r>
            <a:r>
              <a:rPr lang="en-US" sz="1800" dirty="0">
                <a:solidFill>
                  <a:schemeClr val="tx2"/>
                </a:solidFill>
              </a:rPr>
              <a:t>, J., &amp; </a:t>
            </a:r>
            <a:r>
              <a:rPr lang="en-US" sz="1800" dirty="0" err="1">
                <a:solidFill>
                  <a:schemeClr val="tx2"/>
                </a:solidFill>
              </a:rPr>
              <a:t>Klijn</a:t>
            </a:r>
            <a:r>
              <a:rPr lang="en-US" sz="1800" dirty="0">
                <a:solidFill>
                  <a:schemeClr val="tx2"/>
                </a:solidFill>
              </a:rPr>
              <a:t>, E. H. (2004). Managing uncertainties in networks. London: Routledge</a:t>
            </a:r>
            <a:endParaRPr lang="fr-BE" sz="1800" dirty="0" smtClean="0">
              <a:solidFill>
                <a:schemeClr val="tx2"/>
              </a:solidFill>
            </a:endParaRP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16286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150" y="515815"/>
            <a:ext cx="11081512" cy="1174873"/>
          </a:xfrm>
          <a:prstGeom prst="rect">
            <a:avLst/>
          </a:prstGeom>
        </p:spPr>
        <p:txBody>
          <a:bodyPr/>
          <a:lstStyle/>
          <a:p>
            <a:pPr algn="ctr"/>
            <a:r>
              <a:rPr lang="fr-FR" b="1" dirty="0">
                <a:latin typeface="+mj-lt"/>
              </a:rPr>
              <a:t>I. DIGI4FED </a:t>
            </a:r>
          </a:p>
        </p:txBody>
      </p:sp>
      <p:sp>
        <p:nvSpPr>
          <p:cNvPr id="3" name="Espace réservé du contenu 2"/>
          <p:cNvSpPr>
            <a:spLocks noGrp="1"/>
          </p:cNvSpPr>
          <p:nvPr>
            <p:ph idx="4294967295"/>
          </p:nvPr>
        </p:nvSpPr>
        <p:spPr>
          <a:xfrm>
            <a:off x="532150" y="1828799"/>
            <a:ext cx="11081512" cy="4365171"/>
          </a:xfrm>
          <a:prstGeom prst="rect">
            <a:avLst/>
          </a:prstGeom>
        </p:spPr>
        <p:txBody>
          <a:bodyPr>
            <a:normAutofit fontScale="92500" lnSpcReduction="10000"/>
          </a:bodyPr>
          <a:lstStyle/>
          <a:p>
            <a:pPr marL="0" indent="0" algn="ctr">
              <a:lnSpc>
                <a:spcPct val="130000"/>
              </a:lnSpc>
              <a:spcBef>
                <a:spcPts val="600"/>
              </a:spcBef>
              <a:spcAft>
                <a:spcPts val="600"/>
              </a:spcAft>
              <a:buNone/>
            </a:pPr>
            <a:r>
              <a:rPr lang="fr-BE" sz="2400" dirty="0">
                <a:solidFill>
                  <a:schemeClr val="tx2"/>
                </a:solidFill>
                <a:latin typeface="+mn-lt"/>
              </a:rPr>
              <a:t>Aboutir à la création d’un </a:t>
            </a:r>
            <a:r>
              <a:rPr lang="fr-BE" sz="2400" i="1" dirty="0">
                <a:solidFill>
                  <a:schemeClr val="tx2"/>
                </a:solidFill>
                <a:latin typeface="+mn-lt"/>
              </a:rPr>
              <a:t>proof of concept</a:t>
            </a:r>
            <a:r>
              <a:rPr lang="fr-BE" sz="2400" dirty="0">
                <a:solidFill>
                  <a:schemeClr val="tx2"/>
                </a:solidFill>
                <a:latin typeface="+mn-lt"/>
              </a:rPr>
              <a:t> de modèle de gouvernance pour l’intégration de ces technologies dans la lute contre la fraude fiscale et sociale</a:t>
            </a:r>
            <a:endParaRPr lang="fr-BE" sz="2200" dirty="0">
              <a:solidFill>
                <a:schemeClr val="tx2"/>
              </a:solidFill>
              <a:latin typeface="+mn-lt"/>
            </a:endParaRPr>
          </a:p>
          <a:p>
            <a:pPr marL="0" indent="0">
              <a:spcBef>
                <a:spcPts val="600"/>
              </a:spcBef>
              <a:spcAft>
                <a:spcPts val="1200"/>
              </a:spcAft>
              <a:buNone/>
            </a:pPr>
            <a:endParaRPr lang="fr-BE" sz="2400" b="1" dirty="0">
              <a:solidFill>
                <a:schemeClr val="tx2"/>
              </a:solidFill>
              <a:latin typeface="+mn-lt"/>
            </a:endParaRPr>
          </a:p>
          <a:p>
            <a:pPr marL="0" indent="0">
              <a:spcBef>
                <a:spcPts val="600"/>
              </a:spcBef>
              <a:spcAft>
                <a:spcPts val="1200"/>
              </a:spcAft>
              <a:buNone/>
            </a:pPr>
            <a:r>
              <a:rPr lang="fr-BE" sz="2400" b="1" dirty="0">
                <a:solidFill>
                  <a:schemeClr val="tx2"/>
                </a:solidFill>
                <a:latin typeface="+mn-lt"/>
              </a:rPr>
              <a:t>Objectifs de l’équipe </a:t>
            </a:r>
            <a:r>
              <a:rPr lang="fr-BE" sz="2400" b="1" dirty="0" err="1">
                <a:solidFill>
                  <a:schemeClr val="tx2"/>
                </a:solidFill>
                <a:latin typeface="+mn-lt"/>
              </a:rPr>
              <a:t>ULiège</a:t>
            </a:r>
            <a:r>
              <a:rPr lang="fr-BE" sz="2400" b="1" dirty="0">
                <a:solidFill>
                  <a:schemeClr val="tx2"/>
                </a:solidFill>
                <a:latin typeface="+mn-lt"/>
              </a:rPr>
              <a:t> :</a:t>
            </a:r>
          </a:p>
          <a:p>
            <a:pPr>
              <a:lnSpc>
                <a:spcPct val="110000"/>
              </a:lnSpc>
              <a:spcBef>
                <a:spcPts val="600"/>
              </a:spcBef>
              <a:spcAft>
                <a:spcPts val="600"/>
              </a:spcAft>
            </a:pPr>
            <a:r>
              <a:rPr lang="fr-BE" sz="2200" dirty="0">
                <a:solidFill>
                  <a:schemeClr val="tx2"/>
                </a:solidFill>
                <a:latin typeface="+mn-lt"/>
              </a:rPr>
              <a:t>Explorer les défis et les opportunités associés à l’utilisation de ces nouvelles technologies dans la lutte contre la fraude</a:t>
            </a:r>
          </a:p>
          <a:p>
            <a:pPr>
              <a:lnSpc>
                <a:spcPct val="110000"/>
              </a:lnSpc>
              <a:spcBef>
                <a:spcPts val="600"/>
              </a:spcBef>
              <a:spcAft>
                <a:spcPts val="600"/>
              </a:spcAft>
            </a:pPr>
            <a:r>
              <a:rPr lang="fr-BE" sz="2200" dirty="0">
                <a:solidFill>
                  <a:schemeClr val="tx2"/>
                </a:solidFill>
                <a:latin typeface="+mn-lt"/>
              </a:rPr>
              <a:t>Mettre en place un dispositif participatif permettant la co-construction d’un prototype de modèle de gouvernance pour l’intégration de ces nouvelles technologies</a:t>
            </a:r>
          </a:p>
          <a:p>
            <a:pPr>
              <a:lnSpc>
                <a:spcPct val="110000"/>
              </a:lnSpc>
              <a:spcBef>
                <a:spcPts val="600"/>
              </a:spcBef>
              <a:spcAft>
                <a:spcPts val="600"/>
              </a:spcAft>
            </a:pPr>
            <a:r>
              <a:rPr lang="fr-BE" sz="2200" dirty="0">
                <a:solidFill>
                  <a:schemeClr val="tx2"/>
                </a:solidFill>
                <a:latin typeface="+mn-lt"/>
              </a:rPr>
              <a:t>Permettre aux parties prenantes concernées (« stakeholders ») de mettre à l’épreuve ce </a:t>
            </a:r>
            <a:r>
              <a:rPr lang="fr-BE" sz="2200" dirty="0" smtClean="0">
                <a:solidFill>
                  <a:schemeClr val="tx2"/>
                </a:solidFill>
                <a:latin typeface="+mn-lt"/>
              </a:rPr>
              <a:t>prototype afin d’arriver au </a:t>
            </a:r>
            <a:r>
              <a:rPr lang="fr-BE" sz="2200" i="1" dirty="0" smtClean="0">
                <a:solidFill>
                  <a:schemeClr val="tx2"/>
                </a:solidFill>
                <a:latin typeface="+mn-lt"/>
              </a:rPr>
              <a:t>proof of concept</a:t>
            </a:r>
            <a:endParaRPr lang="fr-FR" sz="2200" i="1" dirty="0">
              <a:solidFill>
                <a:schemeClr val="tx2"/>
              </a:solidFill>
              <a:latin typeface="+mn-lt"/>
            </a:endParaRPr>
          </a:p>
        </p:txBody>
      </p:sp>
    </p:spTree>
    <p:extLst>
      <p:ext uri="{BB962C8B-B14F-4D97-AF65-F5344CB8AC3E}">
        <p14:creationId xmlns:p14="http://schemas.microsoft.com/office/powerpoint/2010/main" val="89297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149" y="82678"/>
            <a:ext cx="11081512" cy="1174873"/>
          </a:xfrm>
          <a:prstGeom prst="rect">
            <a:avLst/>
          </a:prstGeom>
        </p:spPr>
        <p:txBody>
          <a:bodyPr>
            <a:normAutofit/>
          </a:bodyPr>
          <a:lstStyle/>
          <a:p>
            <a:pPr algn="ctr"/>
            <a:r>
              <a:rPr lang="fr-FR" b="1" dirty="0">
                <a:latin typeface="+mj-lt"/>
              </a:rPr>
              <a:t>II. Le living-</a:t>
            </a:r>
            <a:r>
              <a:rPr lang="fr-FR" b="1" dirty="0" err="1">
                <a:latin typeface="+mj-lt"/>
              </a:rPr>
              <a:t>lab</a:t>
            </a:r>
            <a:r>
              <a:rPr lang="fr-FR" b="1" dirty="0">
                <a:latin typeface="+mj-lt"/>
              </a:rPr>
              <a:t> DIGI4FED</a:t>
            </a:r>
          </a:p>
        </p:txBody>
      </p:sp>
      <p:pic>
        <p:nvPicPr>
          <p:cNvPr id="7" name="Image 6">
            <a:extLst>
              <a:ext uri="{FF2B5EF4-FFF2-40B4-BE49-F238E27FC236}">
                <a16:creationId xmlns:a16="http://schemas.microsoft.com/office/drawing/2014/main" id="{F10BCC8B-7F0A-1AC6-5C34-5D14DB1814BA}"/>
              </a:ext>
            </a:extLst>
          </p:cNvPr>
          <p:cNvPicPr>
            <a:picLocks noChangeAspect="1"/>
          </p:cNvPicPr>
          <p:nvPr/>
        </p:nvPicPr>
        <p:blipFill>
          <a:blip r:embed="rId3"/>
          <a:stretch>
            <a:fillRect/>
          </a:stretch>
        </p:blipFill>
        <p:spPr>
          <a:xfrm>
            <a:off x="1128202" y="1134922"/>
            <a:ext cx="9889407" cy="5723078"/>
          </a:xfrm>
          <a:prstGeom prst="rect">
            <a:avLst/>
          </a:prstGeom>
        </p:spPr>
      </p:pic>
    </p:spTree>
    <p:extLst>
      <p:ext uri="{BB962C8B-B14F-4D97-AF65-F5344CB8AC3E}">
        <p14:creationId xmlns:p14="http://schemas.microsoft.com/office/powerpoint/2010/main" val="38736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039" y="437390"/>
            <a:ext cx="9724172" cy="1339158"/>
          </a:xfrm>
        </p:spPr>
        <p:txBody>
          <a:bodyPr>
            <a:noAutofit/>
          </a:bodyPr>
          <a:lstStyle/>
          <a:p>
            <a:pPr algn="ctr"/>
            <a:r>
              <a:rPr lang="fr-FR" b="1" dirty="0">
                <a:latin typeface="+mj-lt"/>
              </a:rPr>
              <a:t>IV. Un prototype de modèle de gouvernance</a:t>
            </a:r>
          </a:p>
        </p:txBody>
      </p:sp>
      <p:sp>
        <p:nvSpPr>
          <p:cNvPr id="3" name="Espace réservé du contenu 2"/>
          <p:cNvSpPr>
            <a:spLocks noGrp="1"/>
          </p:cNvSpPr>
          <p:nvPr>
            <p:ph idx="1"/>
          </p:nvPr>
        </p:nvSpPr>
        <p:spPr>
          <a:xfrm>
            <a:off x="726114" y="2283690"/>
            <a:ext cx="10515600" cy="3587272"/>
          </a:xfrm>
        </p:spPr>
        <p:txBody>
          <a:bodyPr>
            <a:normAutofit/>
          </a:bodyPr>
          <a:lstStyle/>
          <a:p>
            <a:pPr marL="0" indent="0">
              <a:spcBef>
                <a:spcPts val="600"/>
              </a:spcBef>
              <a:spcAft>
                <a:spcPts val="1200"/>
              </a:spcAft>
              <a:buNone/>
            </a:pPr>
            <a:r>
              <a:rPr lang="fr-BE" sz="2400" b="1" dirty="0">
                <a:solidFill>
                  <a:schemeClr val="tx2"/>
                </a:solidFill>
                <a:latin typeface="+mn-lt"/>
              </a:rPr>
              <a:t>6 principaux objectifs de gouvernance :</a:t>
            </a:r>
          </a:p>
          <a:p>
            <a:pPr marL="514350" indent="-514350">
              <a:spcBef>
                <a:spcPts val="600"/>
              </a:spcBef>
              <a:spcAft>
                <a:spcPts val="600"/>
              </a:spcAft>
              <a:buAutoNum type="arabicPeriod"/>
            </a:pPr>
            <a:r>
              <a:rPr lang="fr-FR" sz="2000" dirty="0">
                <a:solidFill>
                  <a:schemeClr val="tx2"/>
                </a:solidFill>
                <a:latin typeface="+mn-lt"/>
              </a:rPr>
              <a:t>Susciter la confiance des </a:t>
            </a:r>
            <a:r>
              <a:rPr lang="fr-FR" sz="2000" dirty="0" smtClean="0">
                <a:solidFill>
                  <a:schemeClr val="tx2"/>
                </a:solidFill>
                <a:latin typeface="+mn-lt"/>
              </a:rPr>
              <a:t>citoyens (quant à l’utilisation de leurs données personnelles par les pouvoirs publics à des fins de lutte contre la fraude)</a:t>
            </a:r>
            <a:endParaRPr lang="fr-FR" sz="2000" dirty="0">
              <a:solidFill>
                <a:schemeClr val="tx2"/>
              </a:solidFill>
              <a:latin typeface="+mn-lt"/>
            </a:endParaRPr>
          </a:p>
          <a:p>
            <a:pPr marL="514350" indent="-514350">
              <a:spcBef>
                <a:spcPts val="600"/>
              </a:spcBef>
              <a:spcAft>
                <a:spcPts val="600"/>
              </a:spcAft>
              <a:buAutoNum type="arabicPeriod"/>
            </a:pPr>
            <a:r>
              <a:rPr lang="fr-FR" sz="2000" dirty="0">
                <a:solidFill>
                  <a:schemeClr val="tx2"/>
                </a:solidFill>
                <a:latin typeface="+mn-lt"/>
              </a:rPr>
              <a:t>Favoriser la coordination et l'interopérabilité entre les administrations</a:t>
            </a:r>
          </a:p>
          <a:p>
            <a:pPr marL="514350" indent="-514350">
              <a:spcBef>
                <a:spcPts val="600"/>
              </a:spcBef>
              <a:spcAft>
                <a:spcPts val="600"/>
              </a:spcAft>
              <a:buAutoNum type="arabicPeriod"/>
            </a:pPr>
            <a:r>
              <a:rPr lang="fr-FR" sz="2000" dirty="0">
                <a:solidFill>
                  <a:schemeClr val="tx2"/>
                </a:solidFill>
                <a:latin typeface="+mn-lt"/>
              </a:rPr>
              <a:t>Limiter la dépendance des acteurs publics face aux acteurs privés</a:t>
            </a:r>
          </a:p>
          <a:p>
            <a:pPr marL="514350" indent="-514350">
              <a:spcBef>
                <a:spcPts val="600"/>
              </a:spcBef>
              <a:spcAft>
                <a:spcPts val="600"/>
              </a:spcAft>
              <a:buAutoNum type="arabicPeriod"/>
            </a:pPr>
            <a:r>
              <a:rPr lang="fr-FR" sz="2000" dirty="0">
                <a:solidFill>
                  <a:schemeClr val="tx2"/>
                </a:solidFill>
                <a:latin typeface="+mn-lt"/>
              </a:rPr>
              <a:t>Répondre aux attentes en termes de </a:t>
            </a:r>
            <a:r>
              <a:rPr lang="fr-FR" sz="2000" dirty="0">
                <a:solidFill>
                  <a:srgbClr val="44546A"/>
                </a:solidFill>
                <a:latin typeface="Arial" panose="020B0604020202020204"/>
              </a:rPr>
              <a:t>v</a:t>
            </a:r>
            <a:r>
              <a:rPr kumimoji="0" lang="fr-FR" sz="2000" b="0" i="0" u="none" strike="noStrike" kern="1200" cap="none" spc="0" normalizeH="0" baseline="0" noProof="0" dirty="0" err="1">
                <a:ln>
                  <a:noFill/>
                </a:ln>
                <a:solidFill>
                  <a:srgbClr val="44546A"/>
                </a:solidFill>
                <a:effectLst/>
                <a:uLnTx/>
                <a:uFillTx/>
                <a:latin typeface="Arial" panose="020B0604020202020204"/>
                <a:ea typeface="+mn-ea"/>
                <a:cs typeface="+mn-cs"/>
              </a:rPr>
              <a:t>aleurs</a:t>
            </a:r>
            <a:r>
              <a:rPr kumimoji="0" lang="fr-FR" sz="2000" b="0" i="0" u="none" strike="noStrike" kern="1200" cap="none" spc="0" normalizeH="0" baseline="0" noProof="0" dirty="0">
                <a:ln>
                  <a:noFill/>
                </a:ln>
                <a:solidFill>
                  <a:srgbClr val="44546A"/>
                </a:solidFill>
                <a:effectLst/>
                <a:uLnTx/>
                <a:uFillTx/>
                <a:latin typeface="Arial" panose="020B0604020202020204"/>
                <a:ea typeface="+mn-ea"/>
                <a:cs typeface="+mn-cs"/>
              </a:rPr>
              <a:t> et de gouvernance des données</a:t>
            </a:r>
          </a:p>
          <a:p>
            <a:pPr marL="514350" indent="-514350">
              <a:spcBef>
                <a:spcPts val="600"/>
              </a:spcBef>
              <a:spcAft>
                <a:spcPts val="600"/>
              </a:spcAft>
              <a:buAutoNum type="arabicPeriod"/>
            </a:pPr>
            <a:r>
              <a:rPr lang="fr-FR" sz="2000" dirty="0">
                <a:solidFill>
                  <a:schemeClr val="tx2"/>
                </a:solidFill>
                <a:latin typeface="+mn-lt"/>
              </a:rPr>
              <a:t>Améliorer l'explicabilité des analyses et des processus décisionnels mobilisant l’AI</a:t>
            </a:r>
          </a:p>
          <a:p>
            <a:pPr marL="514350" indent="-514350">
              <a:spcBef>
                <a:spcPts val="600"/>
              </a:spcBef>
              <a:spcAft>
                <a:spcPts val="600"/>
              </a:spcAft>
              <a:buAutoNum type="arabicPeriod"/>
            </a:pPr>
            <a:r>
              <a:rPr lang="fr-FR" sz="2000" dirty="0">
                <a:solidFill>
                  <a:schemeClr val="tx2"/>
                </a:solidFill>
                <a:latin typeface="+mn-lt"/>
              </a:rPr>
              <a:t>Assurer la conformité juridique du système</a:t>
            </a:r>
            <a:endParaRPr lang="fr-BE" sz="2000" dirty="0">
              <a:solidFill>
                <a:schemeClr val="tx2"/>
              </a:solidFill>
              <a:latin typeface="+mn-lt"/>
            </a:endParaRPr>
          </a:p>
        </p:txBody>
      </p:sp>
    </p:spTree>
    <p:extLst>
      <p:ext uri="{BB962C8B-B14F-4D97-AF65-F5344CB8AC3E}">
        <p14:creationId xmlns:p14="http://schemas.microsoft.com/office/powerpoint/2010/main" val="113846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17BF3E86-69AE-45E6-A1C6-ADBBB677FF3C}"/>
              </a:ext>
            </a:extLst>
          </p:cNvPr>
          <p:cNvSpPr txBox="1">
            <a:spLocks/>
          </p:cNvSpPr>
          <p:nvPr/>
        </p:nvSpPr>
        <p:spPr>
          <a:xfrm>
            <a:off x="538833" y="1617045"/>
            <a:ext cx="11387004" cy="495118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kumimoji="0" lang="en-US" sz="2000" b="1" i="0" u="none" strike="noStrike" kern="1200" cap="none" spc="0" normalizeH="0" baseline="0" noProof="0" dirty="0">
              <a:ln>
                <a:noFill/>
              </a:ln>
              <a:effectLst/>
              <a:uLnTx/>
              <a:uFillTx/>
              <a:latin typeface="Calibri" panose="020F0502020204030204"/>
              <a:ea typeface="MS PGothic" panose="020B0600070205080204" pitchFamily="34" charset="-128"/>
              <a:cs typeface="+mn-cs"/>
            </a:endParaRPr>
          </a:p>
          <a:p>
            <a:pPr marL="0" indent="0">
              <a:lnSpc>
                <a:spcPct val="110000"/>
              </a:lnSpc>
              <a:spcBef>
                <a:spcPts val="600"/>
              </a:spcBef>
              <a:spcAft>
                <a:spcPts val="600"/>
              </a:spcAft>
              <a:buNone/>
              <a:defRPr/>
            </a:pPr>
            <a:endParaRPr lang="en-US" sz="1800" dirty="0">
              <a:solidFill>
                <a:srgbClr val="FF0000"/>
              </a:solidFill>
              <a:latin typeface="Calibri" panose="020F0502020204030204"/>
              <a:ea typeface="MS PGothic" panose="020B0600070205080204" pitchFamily="34" charset="-128"/>
            </a:endParaRP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graphicFrame>
        <p:nvGraphicFramePr>
          <p:cNvPr id="2" name="Tableau 2">
            <a:extLst>
              <a:ext uri="{FF2B5EF4-FFF2-40B4-BE49-F238E27FC236}">
                <a16:creationId xmlns:a16="http://schemas.microsoft.com/office/drawing/2014/main" id="{6B8211E3-8279-482A-F2E4-77BBBD7448B7}"/>
              </a:ext>
            </a:extLst>
          </p:cNvPr>
          <p:cNvGraphicFramePr>
            <a:graphicFrameLocks noGrp="1"/>
          </p:cNvGraphicFramePr>
          <p:nvPr>
            <p:extLst>
              <p:ext uri="{D42A27DB-BD31-4B8C-83A1-F6EECF244321}">
                <p14:modId xmlns:p14="http://schemas.microsoft.com/office/powerpoint/2010/main" val="3243337462"/>
              </p:ext>
            </p:extLst>
          </p:nvPr>
        </p:nvGraphicFramePr>
        <p:xfrm>
          <a:off x="240146" y="191590"/>
          <a:ext cx="11711706" cy="6514010"/>
        </p:xfrm>
        <a:graphic>
          <a:graphicData uri="http://schemas.openxmlformats.org/drawingml/2006/table">
            <a:tbl>
              <a:tblPr firstRow="1" bandRow="1">
                <a:tableStyleId>{5C22544A-7EE6-4342-B048-85BDC9FD1C3A}</a:tableStyleId>
              </a:tblPr>
              <a:tblGrid>
                <a:gridCol w="3095851">
                  <a:extLst>
                    <a:ext uri="{9D8B030D-6E8A-4147-A177-3AD203B41FA5}">
                      <a16:colId xmlns:a16="http://schemas.microsoft.com/office/drawing/2014/main" val="3228641385"/>
                    </a:ext>
                  </a:extLst>
                </a:gridCol>
                <a:gridCol w="8615855">
                  <a:extLst>
                    <a:ext uri="{9D8B030D-6E8A-4147-A177-3AD203B41FA5}">
                      <a16:colId xmlns:a16="http://schemas.microsoft.com/office/drawing/2014/main" val="373971779"/>
                    </a:ext>
                  </a:extLst>
                </a:gridCol>
              </a:tblGrid>
              <a:tr h="565065">
                <a:tc>
                  <a:txBody>
                    <a:bodyPr/>
                    <a:lstStyle/>
                    <a:p>
                      <a:pPr algn="ctr"/>
                      <a:r>
                        <a:rPr lang="fr-FR" sz="2000" dirty="0"/>
                        <a:t>Objectives</a:t>
                      </a:r>
                      <a:endParaRPr lang="fr-BE" sz="2000" dirty="0"/>
                    </a:p>
                  </a:txBody>
                  <a:tcPr anchor="ctr"/>
                </a:tc>
                <a:tc>
                  <a:txBody>
                    <a:bodyPr/>
                    <a:lstStyle/>
                    <a:p>
                      <a:pPr algn="ctr"/>
                      <a:r>
                        <a:rPr lang="fr-FR" sz="2000" dirty="0"/>
                        <a:t>Design solutions</a:t>
                      </a:r>
                      <a:endParaRPr lang="fr-BE" sz="2000" dirty="0"/>
                    </a:p>
                  </a:txBody>
                  <a:tcPr anchor="ctr"/>
                </a:tc>
                <a:extLst>
                  <a:ext uri="{0D108BD9-81ED-4DB2-BD59-A6C34878D82A}">
                    <a16:rowId xmlns:a16="http://schemas.microsoft.com/office/drawing/2014/main" val="1372217191"/>
                  </a:ext>
                </a:extLst>
              </a:tr>
              <a:tr h="962017">
                <a:tc>
                  <a:txBody>
                    <a:bodyPr/>
                    <a:lstStyle/>
                    <a:p>
                      <a:pPr algn="ctr"/>
                      <a:r>
                        <a:rPr lang="en-US" sz="1500" noProof="0">
                          <a:latin typeface="+mn-lt"/>
                        </a:rPr>
                        <a:t>1. Enhancing citizens' trust by:</a:t>
                      </a:r>
                    </a:p>
                  </a:txBody>
                  <a:tcPr anchor="ctr"/>
                </a:tc>
                <a:tc>
                  <a:txBody>
                    <a:bodyPr/>
                    <a:lstStyle/>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Improving citizens' ability to control and manage their personal data (e.g., with the use of digital wallets)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Favoring a decentralized approach to data management that promotes transparency and protection of personal data</a:t>
                      </a:r>
                    </a:p>
                  </a:txBody>
                  <a:tcPr/>
                </a:tc>
                <a:extLst>
                  <a:ext uri="{0D108BD9-81ED-4DB2-BD59-A6C34878D82A}">
                    <a16:rowId xmlns:a16="http://schemas.microsoft.com/office/drawing/2014/main" val="2569858516"/>
                  </a:ext>
                </a:extLst>
              </a:tr>
              <a:tr h="1184838">
                <a:tc>
                  <a:txBody>
                    <a:bodyPr/>
                    <a:lstStyle/>
                    <a:p>
                      <a:pPr algn="ctr"/>
                      <a:r>
                        <a:rPr kumimoji="0" lang="en-US" sz="1500" b="0" i="0" u="none" strike="noStrike" kern="1200" cap="none" spc="0" normalizeH="0" baseline="0" noProof="0">
                          <a:ln>
                            <a:noFill/>
                          </a:ln>
                          <a:solidFill>
                            <a:prstClr val="black"/>
                          </a:solidFill>
                          <a:effectLst/>
                          <a:uLnTx/>
                          <a:uFillTx/>
                          <a:latin typeface="+mn-lt"/>
                          <a:ea typeface="MS PGothic" panose="020B0600070205080204" pitchFamily="34" charset="-128"/>
                          <a:cs typeface="+mn-cs"/>
                        </a:rPr>
                        <a:t>2. Improving the coordination and interoperability between administrations with:</a:t>
                      </a:r>
                      <a:endParaRPr lang="en-US" sz="1500" noProof="0">
                        <a:latin typeface="+mn-lt"/>
                      </a:endParaRPr>
                    </a:p>
                  </a:txBody>
                  <a:tcPr anchor="ctr"/>
                </a:tc>
                <a:tc>
                  <a:txBody>
                    <a:bodyPr/>
                    <a:lstStyle/>
                    <a:p>
                      <a:pPr marL="285750" indent="-285750">
                        <a:spcAft>
                          <a:spcPts val="600"/>
                        </a:spcAft>
                        <a:buFont typeface="Arial" panose="020B0604020202020204" pitchFamily="34" charset="0"/>
                        <a:buChar char="•"/>
                      </a:pPr>
                      <a:r>
                        <a:rPr lang="en-US" sz="1400" dirty="0"/>
                        <a:t>The adoption of a data exchange platform that would operate based on common criteria and technical standards</a:t>
                      </a:r>
                    </a:p>
                    <a:p>
                      <a:pPr marL="285750" indent="-285750">
                        <a:spcAft>
                          <a:spcPts val="600"/>
                        </a:spcAft>
                        <a:buFont typeface="Arial" panose="020B0604020202020204" pitchFamily="34" charset="0"/>
                        <a:buChar char="•"/>
                      </a:pPr>
                      <a:r>
                        <a:rPr lang="en-US" sz="1400" dirty="0"/>
                        <a:t>The creation of an entity in charge of coordinating, developing, and monitoring digital projects within the administrations</a:t>
                      </a:r>
                    </a:p>
                  </a:txBody>
                  <a:tcPr/>
                </a:tc>
                <a:extLst>
                  <a:ext uri="{0D108BD9-81ED-4DB2-BD59-A6C34878D82A}">
                    <a16:rowId xmlns:a16="http://schemas.microsoft.com/office/drawing/2014/main" val="3970621904"/>
                  </a:ext>
                </a:extLst>
              </a:tr>
              <a:tr h="937259">
                <a:tc>
                  <a:txBody>
                    <a:bodyPr/>
                    <a:lstStyle/>
                    <a:p>
                      <a:pPr algn="ctr"/>
                      <a:r>
                        <a:rPr lang="en-US" sz="1500" noProof="0">
                          <a:latin typeface="+mn-lt"/>
                        </a:rPr>
                        <a:t>3. Strengthening public actors by:</a:t>
                      </a:r>
                    </a:p>
                  </a:txBody>
                  <a:tcPr anchor="ctr"/>
                </a:tc>
                <a:tc>
                  <a:txBody>
                    <a:bodyPr/>
                    <a:lstStyle/>
                    <a:p>
                      <a:pPr marL="285750" indent="-285750">
                        <a:spcAft>
                          <a:spcPts val="600"/>
                        </a:spcAft>
                        <a:buFont typeface="Arial" panose="020B0604020202020204" pitchFamily="34" charset="0"/>
                        <a:buChar char="•"/>
                      </a:pPr>
                      <a:r>
                        <a:rPr lang="en-US" sz="1400" b="0" kern="1200" dirty="0">
                          <a:solidFill>
                            <a:schemeClr val="dk1"/>
                          </a:solidFill>
                          <a:effectLst/>
                          <a:latin typeface="+mn-lt"/>
                          <a:ea typeface="+mn-ea"/>
                          <a:cs typeface="+mn-cs"/>
                        </a:rPr>
                        <a:t>Promoting the internalization of digital skills through the development and technical management of a data exchange platform</a:t>
                      </a:r>
                    </a:p>
                    <a:p>
                      <a:pPr marL="285750" indent="-285750">
                        <a:spcAft>
                          <a:spcPts val="600"/>
                        </a:spcAft>
                        <a:buFont typeface="Arial" panose="020B0604020202020204" pitchFamily="34" charset="0"/>
                        <a:buChar char="•"/>
                      </a:pPr>
                      <a:r>
                        <a:rPr lang="en-US" sz="1400" b="0" kern="1200" dirty="0">
                          <a:solidFill>
                            <a:schemeClr val="dk1"/>
                          </a:solidFill>
                          <a:effectLst/>
                          <a:latin typeface="+mn-lt"/>
                          <a:ea typeface="+mn-ea"/>
                          <a:cs typeface="+mn-cs"/>
                        </a:rPr>
                        <a:t>Promoting the adoption of national or European solutions that meet strict data protection requirements</a:t>
                      </a:r>
                      <a:endParaRPr lang="fr-BE" sz="1400" b="0" dirty="0"/>
                    </a:p>
                  </a:txBody>
                  <a:tcPr/>
                </a:tc>
                <a:extLst>
                  <a:ext uri="{0D108BD9-81ED-4DB2-BD59-A6C34878D82A}">
                    <a16:rowId xmlns:a16="http://schemas.microsoft.com/office/drawing/2014/main" val="1151489345"/>
                  </a:ext>
                </a:extLst>
              </a:tr>
              <a:tr h="1273259">
                <a:tc>
                  <a:txBody>
                    <a:bodyPr/>
                    <a:lstStyle/>
                    <a:p>
                      <a:pPr algn="ctr"/>
                      <a:r>
                        <a:rPr lang="en-US" sz="1500" noProof="0">
                          <a:latin typeface="+mn-lt"/>
                        </a:rPr>
                        <a:t>4. Ensuring that expectations about the design and values of the model are met by:</a:t>
                      </a:r>
                    </a:p>
                  </a:txBody>
                  <a:tcPr anchor="ctr"/>
                </a:tc>
                <a:tc>
                  <a:txBody>
                    <a:bodyPr/>
                    <a:lstStyle/>
                    <a:p>
                      <a:pPr marL="285750" indent="-285750">
                        <a:spcAft>
                          <a:spcPts val="600"/>
                        </a:spcAft>
                        <a:buFont typeface="Arial" panose="020B0604020202020204" pitchFamily="34" charset="0"/>
                        <a:buChar char="•"/>
                      </a:pPr>
                      <a:r>
                        <a:rPr lang="en-US" sz="1400" b="0" kern="1200" dirty="0">
                          <a:solidFill>
                            <a:schemeClr val="dk1"/>
                          </a:solidFill>
                          <a:effectLst/>
                          <a:latin typeface="+mn-lt"/>
                          <a:ea typeface="+mn-ea"/>
                          <a:cs typeface="+mn-cs"/>
                        </a:rPr>
                        <a:t>Improving the communication about how the system works</a:t>
                      </a:r>
                    </a:p>
                    <a:p>
                      <a:pPr marL="285750" indent="-285750">
                        <a:spcAft>
                          <a:spcPts val="600"/>
                        </a:spcAft>
                        <a:buFont typeface="Arial" panose="020B0604020202020204" pitchFamily="34" charset="0"/>
                        <a:buChar char="•"/>
                      </a:pPr>
                      <a:r>
                        <a:rPr lang="en-US" sz="1400" b="0" kern="1200" dirty="0">
                          <a:solidFill>
                            <a:schemeClr val="dk1"/>
                          </a:solidFill>
                          <a:effectLst/>
                          <a:latin typeface="+mn-lt"/>
                          <a:ea typeface="+mn-ea"/>
                          <a:cs typeface="+mn-cs"/>
                        </a:rPr>
                        <a:t>Allowing public authorities to take on the role of key regulators in data governance</a:t>
                      </a:r>
                    </a:p>
                    <a:p>
                      <a:pPr marL="285750" indent="-285750">
                        <a:spcAft>
                          <a:spcPts val="600"/>
                        </a:spcAft>
                        <a:buFont typeface="Arial" panose="020B0604020202020204" pitchFamily="34" charset="0"/>
                        <a:buChar char="•"/>
                      </a:pPr>
                      <a:r>
                        <a:rPr lang="en-US" sz="1400" b="0" kern="1200" dirty="0">
                          <a:solidFill>
                            <a:schemeClr val="dk1"/>
                          </a:solidFill>
                          <a:effectLst/>
                          <a:latin typeface="+mn-lt"/>
                          <a:ea typeface="+mn-ea"/>
                          <a:cs typeface="+mn-cs"/>
                        </a:rPr>
                        <a:t>Stimulating private actors to provide administrations with efficient tools without creating additional financial constraints</a:t>
                      </a:r>
                    </a:p>
                  </a:txBody>
                  <a:tcPr/>
                </a:tc>
                <a:extLst>
                  <a:ext uri="{0D108BD9-81ED-4DB2-BD59-A6C34878D82A}">
                    <a16:rowId xmlns:a16="http://schemas.microsoft.com/office/drawing/2014/main" val="185218233"/>
                  </a:ext>
                </a:extLst>
              </a:tr>
              <a:tr h="689681">
                <a:tc>
                  <a:txBody>
                    <a:bodyPr/>
                    <a:lstStyle/>
                    <a:p>
                      <a:pPr algn="ctr"/>
                      <a:r>
                        <a:rPr lang="en-US" sz="1500" noProof="0" dirty="0">
                          <a:latin typeface="+mn-lt"/>
                        </a:rPr>
                        <a:t>5. Improving the </a:t>
                      </a:r>
                      <a:r>
                        <a:rPr lang="en-US" sz="1500" noProof="0" dirty="0" err="1">
                          <a:latin typeface="+mn-lt"/>
                        </a:rPr>
                        <a:t>explainability</a:t>
                      </a:r>
                      <a:r>
                        <a:rPr lang="en-US" sz="1500" noProof="0" dirty="0">
                          <a:latin typeface="+mn-lt"/>
                        </a:rPr>
                        <a:t> of advanced analytic processes by:</a:t>
                      </a:r>
                    </a:p>
                  </a:txBody>
                  <a:tcPr anchor="ctr"/>
                </a:tc>
                <a:tc>
                  <a:txBody>
                    <a:bodyPr/>
                    <a:lstStyle/>
                    <a:p>
                      <a:pPr marL="285750" indent="-285750">
                        <a:spcAft>
                          <a:spcPts val="600"/>
                        </a:spcAft>
                        <a:buFont typeface="Arial" panose="020B0604020202020204" pitchFamily="34" charset="0"/>
                        <a:buChar char="•"/>
                      </a:pPr>
                      <a:r>
                        <a:rPr lang="en-US" sz="1400" dirty="0"/>
                        <a:t>Promoting the adoption of new predictive tools that allow for a better traceability of analyses</a:t>
                      </a:r>
                    </a:p>
                    <a:p>
                      <a:pPr marL="285750" indent="-285750">
                        <a:spcAft>
                          <a:spcPts val="600"/>
                        </a:spcAft>
                        <a:buFont typeface="Arial" panose="020B0604020202020204" pitchFamily="34" charset="0"/>
                        <a:buChar char="•"/>
                      </a:pPr>
                      <a:r>
                        <a:rPr lang="en-US" sz="1400" dirty="0"/>
                        <a:t>Improving the reliability of these new tools by conducting pilot experiments in a secure environment</a:t>
                      </a:r>
                    </a:p>
                  </a:txBody>
                  <a:tcPr/>
                </a:tc>
                <a:extLst>
                  <a:ext uri="{0D108BD9-81ED-4DB2-BD59-A6C34878D82A}">
                    <a16:rowId xmlns:a16="http://schemas.microsoft.com/office/drawing/2014/main" val="2679083648"/>
                  </a:ext>
                </a:extLst>
              </a:tr>
              <a:tr h="901891">
                <a:tc>
                  <a:txBody>
                    <a:bodyPr/>
                    <a:lstStyle/>
                    <a:p>
                      <a:pPr algn="ctr"/>
                      <a:r>
                        <a:rPr lang="en-US" sz="1500" noProof="0" dirty="0">
                          <a:latin typeface="+mn-lt"/>
                        </a:rPr>
                        <a:t>6. Ensuring the overall compatibility of the system with legislation:</a:t>
                      </a:r>
                    </a:p>
                  </a:txBody>
                  <a:tcPr anchor="ctr"/>
                </a:tc>
                <a:tc>
                  <a:txBody>
                    <a:bodyPr/>
                    <a:lstStyle/>
                    <a:p>
                      <a:pPr marL="285750" indent="-285750">
                        <a:spcAft>
                          <a:spcPts val="600"/>
                        </a:spcAft>
                        <a:buFont typeface="Arial" panose="020B0604020202020204" pitchFamily="34" charset="0"/>
                        <a:buChar char="•"/>
                      </a:pPr>
                      <a:r>
                        <a:rPr lang="en-US" sz="1400" b="0" kern="1200" dirty="0">
                          <a:solidFill>
                            <a:schemeClr val="dk1"/>
                          </a:solidFill>
                          <a:effectLst/>
                          <a:latin typeface="+mn-lt"/>
                          <a:ea typeface="+mn-ea"/>
                          <a:cs typeface="+mn-cs"/>
                        </a:rPr>
                        <a:t>Promoting the development of a legislation that is more compatible with the digital framework</a:t>
                      </a:r>
                    </a:p>
                    <a:p>
                      <a:pPr marL="285750" indent="-285750">
                        <a:spcAft>
                          <a:spcPts val="600"/>
                        </a:spcAft>
                        <a:buFont typeface="Arial" panose="020B0604020202020204" pitchFamily="34" charset="0"/>
                        <a:buChar char="•"/>
                      </a:pPr>
                      <a:r>
                        <a:rPr lang="en-US" sz="1400" b="0" dirty="0"/>
                        <a:t>Simplifying the task of privacy actors by adopting solutions and tools developed at the European level</a:t>
                      </a:r>
                      <a:endParaRPr lang="fr-BE" sz="1400" b="0" dirty="0"/>
                    </a:p>
                  </a:txBody>
                  <a:tcPr/>
                </a:tc>
                <a:extLst>
                  <a:ext uri="{0D108BD9-81ED-4DB2-BD59-A6C34878D82A}">
                    <a16:rowId xmlns:a16="http://schemas.microsoft.com/office/drawing/2014/main" val="2599143105"/>
                  </a:ext>
                </a:extLst>
              </a:tr>
            </a:tbl>
          </a:graphicData>
        </a:graphic>
      </p:graphicFrame>
    </p:spTree>
    <p:extLst>
      <p:ext uri="{BB962C8B-B14F-4D97-AF65-F5344CB8AC3E}">
        <p14:creationId xmlns:p14="http://schemas.microsoft.com/office/powerpoint/2010/main" val="259115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17BF3E86-69AE-45E6-A1C6-ADBBB677FF3C}"/>
              </a:ext>
            </a:extLst>
          </p:cNvPr>
          <p:cNvSpPr txBox="1">
            <a:spLocks/>
          </p:cNvSpPr>
          <p:nvPr/>
        </p:nvSpPr>
        <p:spPr>
          <a:xfrm>
            <a:off x="617739" y="2053181"/>
            <a:ext cx="10817180" cy="407107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defRPr/>
            </a:pPr>
            <a:r>
              <a:rPr kumimoji="0" lang="fr-FR" sz="2400" b="1" i="0" u="none" strike="noStrike" kern="1200" cap="none" spc="0" normalizeH="0" baseline="0" noProof="0" dirty="0">
                <a:ln>
                  <a:noFill/>
                </a:ln>
                <a:solidFill>
                  <a:schemeClr val="tx2"/>
                </a:solidFill>
                <a:effectLst/>
                <a:uLnTx/>
                <a:uFillTx/>
                <a:ea typeface="MS PGothic" panose="020B0600070205080204" pitchFamily="34" charset="-128"/>
                <a:cs typeface="+mn-cs"/>
              </a:rPr>
              <a:t>Objectifs</a:t>
            </a:r>
            <a:endParaRPr kumimoji="0" lang="fr-FR" sz="2400" b="1" i="0" u="none" strike="noStrike" kern="1200" cap="none" spc="0" normalizeH="0" noProof="0" dirty="0">
              <a:ln>
                <a:noFill/>
              </a:ln>
              <a:solidFill>
                <a:schemeClr val="tx2"/>
              </a:solidFill>
              <a:effectLst/>
              <a:uLnTx/>
              <a:uFillTx/>
              <a:ea typeface="MS PGothic" panose="020B0600070205080204" pitchFamily="34" charset="-128"/>
              <a:cs typeface="+mn-cs"/>
            </a:endParaRPr>
          </a:p>
          <a:p>
            <a:pPr algn="just">
              <a:lnSpc>
                <a:spcPct val="110000"/>
              </a:lnSpc>
              <a:spcBef>
                <a:spcPts val="600"/>
              </a:spcBef>
              <a:spcAft>
                <a:spcPts val="600"/>
              </a:spcAft>
              <a:defRPr/>
            </a:pPr>
            <a:r>
              <a:rPr lang="fr-FR" sz="2000" dirty="0" smtClean="0">
                <a:solidFill>
                  <a:schemeClr val="tx2"/>
                </a:solidFill>
                <a:ea typeface="MS PGothic" panose="020B0600070205080204" pitchFamily="34" charset="-128"/>
              </a:rPr>
              <a:t>M</a:t>
            </a:r>
            <a:r>
              <a:rPr kumimoji="0" lang="fr-FR" sz="2000" b="0" i="0" u="none" strike="noStrike" kern="1200" cap="none" spc="0" normalizeH="0" noProof="0" dirty="0" err="1" smtClean="0">
                <a:ln>
                  <a:noFill/>
                </a:ln>
                <a:solidFill>
                  <a:schemeClr val="tx2"/>
                </a:solidFill>
                <a:effectLst/>
                <a:uLnTx/>
                <a:uFillTx/>
                <a:ea typeface="MS PGothic" panose="020B0600070205080204" pitchFamily="34" charset="-128"/>
                <a:cs typeface="+mn-cs"/>
              </a:rPr>
              <a:t>ettre</a:t>
            </a:r>
            <a:r>
              <a:rPr lang="fr-FR" sz="2000" dirty="0" smtClean="0">
                <a:solidFill>
                  <a:schemeClr val="tx2"/>
                </a:solidFill>
                <a:ea typeface="MS PGothic" panose="020B0600070205080204" pitchFamily="34" charset="-128"/>
              </a:rPr>
              <a:t> </a:t>
            </a:r>
            <a:r>
              <a:rPr kumimoji="0" lang="fr-FR" sz="2000" b="0" i="0" u="none" strike="noStrike" kern="1200" cap="none" spc="0" normalizeH="0" noProof="0" dirty="0">
                <a:ln>
                  <a:noFill/>
                </a:ln>
                <a:solidFill>
                  <a:schemeClr val="tx2"/>
                </a:solidFill>
                <a:effectLst/>
                <a:uLnTx/>
                <a:uFillTx/>
                <a:ea typeface="MS PGothic" panose="020B0600070205080204" pitchFamily="34" charset="-128"/>
                <a:cs typeface="+mn-cs"/>
              </a:rPr>
              <a:t>le prototype à l’épreuve en le soumettant aux parties prenantes concernées</a:t>
            </a:r>
          </a:p>
          <a:p>
            <a:pPr algn="just">
              <a:lnSpc>
                <a:spcPct val="110000"/>
              </a:lnSpc>
              <a:spcBef>
                <a:spcPts val="600"/>
              </a:spcBef>
              <a:spcAft>
                <a:spcPts val="600"/>
              </a:spcAft>
              <a:defRPr/>
            </a:pPr>
            <a:r>
              <a:rPr lang="fr-FR" sz="2000" dirty="0">
                <a:solidFill>
                  <a:schemeClr val="tx2"/>
                </a:solidFill>
                <a:ea typeface="MS PGothic" panose="020B0600070205080204" pitchFamily="34" charset="-128"/>
              </a:rPr>
              <a:t>L’évaluer à l’aide d’un certain nombre de critères définis</a:t>
            </a:r>
          </a:p>
          <a:p>
            <a:pPr algn="just">
              <a:lnSpc>
                <a:spcPct val="110000"/>
              </a:lnSpc>
              <a:spcBef>
                <a:spcPts val="600"/>
              </a:spcBef>
              <a:spcAft>
                <a:spcPts val="600"/>
              </a:spcAft>
              <a:defRPr/>
            </a:pPr>
            <a:r>
              <a:rPr kumimoji="0" lang="fr-FR" sz="2000" b="0" i="0" u="none" strike="noStrike" kern="1200" cap="none" spc="0" normalizeH="0" noProof="0" dirty="0">
                <a:ln>
                  <a:noFill/>
                </a:ln>
                <a:solidFill>
                  <a:schemeClr val="tx2"/>
                </a:solidFill>
                <a:effectLst/>
                <a:uLnTx/>
                <a:uFillTx/>
                <a:ea typeface="MS PGothic" panose="020B0600070205080204" pitchFamily="34" charset="-128"/>
                <a:cs typeface="+mn-cs"/>
              </a:rPr>
              <a:t>Mettre à jour le modèle sur base des résultats obtenus (</a:t>
            </a:r>
            <a:r>
              <a:rPr kumimoji="0" lang="fr-FR" sz="2000" b="0" i="1" u="none" strike="noStrike" kern="1200" cap="none" spc="0" normalizeH="0" noProof="0" dirty="0">
                <a:ln>
                  <a:noFill/>
                </a:ln>
                <a:solidFill>
                  <a:schemeClr val="tx2"/>
                </a:solidFill>
                <a:effectLst/>
                <a:uLnTx/>
                <a:uFillTx/>
                <a:ea typeface="MS PGothic" panose="020B0600070205080204" pitchFamily="34" charset="-128"/>
                <a:cs typeface="+mn-cs"/>
              </a:rPr>
              <a:t>proof of concept</a:t>
            </a:r>
            <a:r>
              <a:rPr kumimoji="0" lang="fr-FR" sz="2000" b="0" i="0" u="none" strike="noStrike" kern="1200" cap="none" spc="0" normalizeH="0" noProof="0" dirty="0">
                <a:ln>
                  <a:noFill/>
                </a:ln>
                <a:solidFill>
                  <a:schemeClr val="tx2"/>
                </a:solidFill>
                <a:effectLst/>
                <a:uLnTx/>
                <a:uFillTx/>
                <a:ea typeface="MS PGothic" panose="020B0600070205080204" pitchFamily="34" charset="-128"/>
                <a:cs typeface="+mn-cs"/>
              </a:rPr>
              <a:t>)</a:t>
            </a:r>
            <a:endParaRPr lang="fr-FR" sz="2000" dirty="0">
              <a:solidFill>
                <a:schemeClr val="tx2"/>
              </a:solidFill>
              <a:ea typeface="MS PGothic" panose="020B0600070205080204" pitchFamily="34" charset="-128"/>
            </a:endParaRPr>
          </a:p>
          <a:p>
            <a:pPr marL="0" indent="0" algn="ctr">
              <a:lnSpc>
                <a:spcPct val="110000"/>
              </a:lnSpc>
              <a:spcBef>
                <a:spcPts val="600"/>
              </a:spcBef>
              <a:spcAft>
                <a:spcPts val="600"/>
              </a:spcAft>
              <a:buNone/>
              <a:defRPr/>
            </a:pPr>
            <a:endParaRPr lang="fr-FR" sz="2000" dirty="0">
              <a:solidFill>
                <a:schemeClr val="tx2"/>
              </a:solidFill>
              <a:ea typeface="MS PGothic" panose="020B0600070205080204" pitchFamily="34" charset="-128"/>
            </a:endParaRPr>
          </a:p>
          <a:p>
            <a:pPr marL="0" indent="0" algn="ctr">
              <a:lnSpc>
                <a:spcPct val="110000"/>
              </a:lnSpc>
              <a:spcBef>
                <a:spcPts val="600"/>
              </a:spcBef>
              <a:spcAft>
                <a:spcPts val="600"/>
              </a:spcAft>
              <a:buNone/>
              <a:defRPr/>
            </a:pPr>
            <a:r>
              <a:rPr lang="fr-FR" sz="2400" b="1" dirty="0">
                <a:solidFill>
                  <a:schemeClr val="tx2"/>
                </a:solidFill>
                <a:ea typeface="MS PGothic" panose="020B0600070205080204" pitchFamily="34" charset="-128"/>
              </a:rPr>
              <a:t>Comment ? </a:t>
            </a:r>
          </a:p>
          <a:p>
            <a:pPr marL="0" indent="0" algn="ctr">
              <a:lnSpc>
                <a:spcPct val="110000"/>
              </a:lnSpc>
              <a:spcBef>
                <a:spcPts val="600"/>
              </a:spcBef>
              <a:spcAft>
                <a:spcPts val="600"/>
              </a:spcAft>
              <a:buNone/>
              <a:defRPr/>
            </a:pPr>
            <a:r>
              <a:rPr lang="fr-FR" sz="2000" dirty="0">
                <a:solidFill>
                  <a:schemeClr val="tx2"/>
                </a:solidFill>
                <a:ea typeface="MS PGothic" panose="020B0600070205080204" pitchFamily="34" charset="-128"/>
              </a:rPr>
              <a:t>Mise en œuvre d’une enquête Delphi</a:t>
            </a:r>
          </a:p>
        </p:txBody>
      </p:sp>
      <p:sp>
        <p:nvSpPr>
          <p:cNvPr id="6" name="Titre 5"/>
          <p:cNvSpPr>
            <a:spLocks noGrp="1"/>
          </p:cNvSpPr>
          <p:nvPr>
            <p:ph type="title"/>
          </p:nvPr>
        </p:nvSpPr>
        <p:spPr>
          <a:xfrm>
            <a:off x="838200" y="477724"/>
            <a:ext cx="10515600" cy="1043067"/>
          </a:xfrm>
        </p:spPr>
        <p:txBody>
          <a:bodyPr>
            <a:normAutofit/>
          </a:bodyPr>
          <a:lstStyle/>
          <a:p>
            <a:pPr algn="ctr"/>
            <a:r>
              <a:rPr lang="fr-FR" b="1" dirty="0">
                <a:latin typeface="+mj-lt"/>
              </a:rPr>
              <a:t>V. L’étape d’évaluation</a:t>
            </a:r>
          </a:p>
        </p:txBody>
      </p:sp>
    </p:spTree>
    <p:extLst>
      <p:ext uri="{BB962C8B-B14F-4D97-AF65-F5344CB8AC3E}">
        <p14:creationId xmlns:p14="http://schemas.microsoft.com/office/powerpoint/2010/main" val="200890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477724"/>
            <a:ext cx="10515600" cy="1043067"/>
          </a:xfrm>
        </p:spPr>
        <p:txBody>
          <a:bodyPr>
            <a:normAutofit/>
          </a:bodyPr>
          <a:lstStyle/>
          <a:p>
            <a:pPr algn="ctr"/>
            <a:r>
              <a:rPr lang="fr-FR" b="1" dirty="0">
                <a:latin typeface="+mj-lt"/>
              </a:rPr>
              <a:t>V. L’étape d’évaluation</a:t>
            </a:r>
          </a:p>
        </p:txBody>
      </p:sp>
      <p:sp>
        <p:nvSpPr>
          <p:cNvPr id="2" name="Espace réservé du contenu 2">
            <a:extLst>
              <a:ext uri="{FF2B5EF4-FFF2-40B4-BE49-F238E27FC236}">
                <a16:creationId xmlns:a16="http://schemas.microsoft.com/office/drawing/2014/main" id="{CF6271BA-739B-8194-DEB1-9EE1F58317CA}"/>
              </a:ext>
            </a:extLst>
          </p:cNvPr>
          <p:cNvSpPr txBox="1">
            <a:spLocks/>
          </p:cNvSpPr>
          <p:nvPr/>
        </p:nvSpPr>
        <p:spPr>
          <a:xfrm>
            <a:off x="617739" y="1655085"/>
            <a:ext cx="10817180" cy="448583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defRPr/>
            </a:pPr>
            <a:r>
              <a:rPr kumimoji="0" lang="fr-BE" sz="2400" b="0" i="0" u="none" strike="noStrike" kern="1200" cap="none" spc="0" normalizeH="0" baseline="0" noProof="0" dirty="0">
                <a:ln>
                  <a:noFill/>
                </a:ln>
                <a:solidFill>
                  <a:schemeClr val="tx2"/>
                </a:solidFill>
                <a:effectLst/>
                <a:uLnTx/>
                <a:uFillTx/>
                <a:ea typeface="MS PGothic" panose="020B0600070205080204" pitchFamily="34" charset="-128"/>
                <a:cs typeface="+mn-cs"/>
              </a:rPr>
              <a:t>La méthode DELPHI :</a:t>
            </a:r>
          </a:p>
          <a:p>
            <a:pPr marL="0" indent="0" algn="ctr">
              <a:lnSpc>
                <a:spcPct val="110000"/>
              </a:lnSpc>
              <a:spcBef>
                <a:spcPts val="600"/>
              </a:spcBef>
              <a:spcAft>
                <a:spcPts val="600"/>
              </a:spcAft>
              <a:buNone/>
              <a:defRPr/>
            </a:pPr>
            <a:r>
              <a:rPr lang="fr-BE" sz="2200" dirty="0">
                <a:solidFill>
                  <a:schemeClr val="tx2"/>
                </a:solidFill>
                <a:ea typeface="MS PGothic" panose="020B0600070205080204" pitchFamily="34" charset="-128"/>
              </a:rPr>
              <a:t>« une méthode de recherche en sciences sociales dont l'objectif est d'obtenir une opinion collective fiable à l’aide d’un groupe d'experts » </a:t>
            </a:r>
            <a:r>
              <a:rPr kumimoji="0" lang="fr-BE" sz="2200" b="0" i="0" u="none" strike="noStrike" kern="1200" cap="none" spc="0" normalizeH="0" baseline="0" noProof="0" dirty="0">
                <a:ln>
                  <a:noFill/>
                </a:ln>
                <a:solidFill>
                  <a:schemeClr val="tx2"/>
                </a:solidFill>
                <a:effectLst/>
                <a:uLnTx/>
                <a:uFillTx/>
                <a:ea typeface="MS PGothic" panose="020B0600070205080204" pitchFamily="34" charset="-128"/>
                <a:cs typeface="+mn-cs"/>
              </a:rPr>
              <a:t>(</a:t>
            </a:r>
            <a:r>
              <a:rPr kumimoji="0" lang="fr-BE" sz="2200" b="0" i="0" u="none" strike="noStrike" kern="1200" cap="none" spc="0" normalizeH="0" baseline="0" noProof="0" dirty="0" err="1">
                <a:ln>
                  <a:noFill/>
                </a:ln>
                <a:solidFill>
                  <a:schemeClr val="tx2"/>
                </a:solidFill>
                <a:effectLst/>
                <a:uLnTx/>
                <a:uFillTx/>
                <a:ea typeface="MS PGothic" panose="020B0600070205080204" pitchFamily="34" charset="-128"/>
                <a:cs typeface="+mn-cs"/>
              </a:rPr>
              <a:t>Landeta</a:t>
            </a:r>
            <a:r>
              <a:rPr kumimoji="0" lang="fr-BE" sz="2200" b="0" i="0" u="none" strike="noStrike" kern="1200" cap="none" spc="0" normalizeH="0" baseline="0" noProof="0" dirty="0">
                <a:ln>
                  <a:noFill/>
                </a:ln>
                <a:solidFill>
                  <a:schemeClr val="tx2"/>
                </a:solidFill>
                <a:effectLst/>
                <a:uLnTx/>
                <a:uFillTx/>
                <a:ea typeface="MS PGothic" panose="020B0600070205080204" pitchFamily="34" charset="-128"/>
                <a:cs typeface="+mn-cs"/>
              </a:rPr>
              <a:t>, 2006, p. 468) </a:t>
            </a:r>
            <a:endParaRPr lang="fr-BE" sz="2200" dirty="0">
              <a:solidFill>
                <a:schemeClr val="tx2"/>
              </a:solidFill>
              <a:ea typeface="MS PGothic" panose="020B0600070205080204" pitchFamily="34" charset="-128"/>
            </a:endParaRPr>
          </a:p>
          <a:p>
            <a:pPr marL="0" indent="0" algn="ctr">
              <a:lnSpc>
                <a:spcPct val="110000"/>
              </a:lnSpc>
              <a:spcBef>
                <a:spcPts val="0"/>
              </a:spcBef>
              <a:spcAft>
                <a:spcPts val="600"/>
              </a:spcAft>
              <a:buNone/>
              <a:defRPr/>
            </a:pPr>
            <a:endParaRPr kumimoji="0" lang="fr-BE" sz="2000" b="0" i="0" u="none" strike="noStrike" kern="1200" cap="none" spc="0" normalizeH="0" baseline="0" noProof="0" dirty="0">
              <a:ln>
                <a:noFill/>
              </a:ln>
              <a:effectLst/>
              <a:uLnTx/>
              <a:uFillTx/>
              <a:ea typeface="MS PGothic" panose="020B0600070205080204" pitchFamily="34" charset="-128"/>
              <a:cs typeface="+mn-cs"/>
            </a:endParaRPr>
          </a:p>
          <a:p>
            <a:pPr>
              <a:lnSpc>
                <a:spcPct val="110000"/>
              </a:lnSpc>
              <a:spcBef>
                <a:spcPts val="0"/>
              </a:spcBef>
              <a:spcAft>
                <a:spcPts val="600"/>
              </a:spcAft>
              <a:defRPr/>
            </a:pPr>
            <a:r>
              <a:rPr kumimoji="0" lang="fr-BE" sz="1800" b="0" i="0" u="none" strike="noStrike" kern="1200" cap="none" spc="0" normalizeH="0" baseline="0" noProof="0" dirty="0">
                <a:ln>
                  <a:noFill/>
                </a:ln>
                <a:solidFill>
                  <a:schemeClr val="tx2"/>
                </a:solidFill>
                <a:effectLst/>
                <a:uLnTx/>
                <a:uFillTx/>
                <a:ea typeface="MS PGothic" panose="020B0600070205080204" pitchFamily="34" charset="-128"/>
                <a:cs typeface="+mn-cs"/>
              </a:rPr>
              <a:t>Consulter et collecter les positions experts sur un ensemble de propositions (Brady, 2015) ;</a:t>
            </a:r>
          </a:p>
          <a:p>
            <a:pPr>
              <a:lnSpc>
                <a:spcPct val="110000"/>
              </a:lnSpc>
              <a:spcBef>
                <a:spcPts val="0"/>
              </a:spcBef>
              <a:spcAft>
                <a:spcPts val="600"/>
              </a:spcAft>
              <a:defRPr/>
            </a:pPr>
            <a:r>
              <a:rPr lang="fr-BE" sz="1800" dirty="0">
                <a:solidFill>
                  <a:schemeClr val="tx2"/>
                </a:solidFill>
                <a:ea typeface="MS PGothic" panose="020B0600070205080204" pitchFamily="34" charset="-128"/>
              </a:rPr>
              <a:t>Faire appel </a:t>
            </a:r>
            <a:r>
              <a:rPr kumimoji="0" lang="fr-BE" sz="1800" b="0" i="0" u="none" strike="noStrike" kern="1200" cap="none" spc="0" normalizeH="0" baseline="0" noProof="0" dirty="0">
                <a:ln>
                  <a:noFill/>
                </a:ln>
                <a:solidFill>
                  <a:schemeClr val="tx2"/>
                </a:solidFill>
                <a:effectLst/>
                <a:uLnTx/>
                <a:uFillTx/>
                <a:ea typeface="MS PGothic" panose="020B0600070205080204" pitchFamily="34" charset="-128"/>
                <a:cs typeface="+mn-cs"/>
              </a:rPr>
              <a:t>à l'intuition et aux connaissances des experts / praticiens afin de résoudre un problème complexe (</a:t>
            </a:r>
            <a:r>
              <a:rPr kumimoji="0" lang="fr-BE" sz="1800" b="0" i="0" u="none" strike="noStrike" kern="1200" cap="none" spc="0" normalizeH="0" baseline="0" noProof="0" dirty="0" err="1">
                <a:ln>
                  <a:noFill/>
                </a:ln>
                <a:solidFill>
                  <a:schemeClr val="tx2"/>
                </a:solidFill>
                <a:effectLst/>
                <a:uLnTx/>
                <a:uFillTx/>
                <a:ea typeface="MS PGothic" panose="020B0600070205080204" pitchFamily="34" charset="-128"/>
                <a:cs typeface="+mn-cs"/>
              </a:rPr>
              <a:t>Landeta</a:t>
            </a:r>
            <a:r>
              <a:rPr kumimoji="0" lang="fr-BE" sz="1800" b="0" i="0" u="none" strike="noStrike" kern="1200" cap="none" spc="0" normalizeH="0" baseline="0" noProof="0" dirty="0">
                <a:ln>
                  <a:noFill/>
                </a:ln>
                <a:solidFill>
                  <a:schemeClr val="tx2"/>
                </a:solidFill>
                <a:effectLst/>
                <a:uLnTx/>
                <a:uFillTx/>
                <a:ea typeface="MS PGothic" panose="020B0600070205080204" pitchFamily="34" charset="-128"/>
                <a:cs typeface="+mn-cs"/>
              </a:rPr>
              <a:t>, 2006) ;</a:t>
            </a:r>
          </a:p>
          <a:p>
            <a:pPr>
              <a:lnSpc>
                <a:spcPct val="110000"/>
              </a:lnSpc>
              <a:spcBef>
                <a:spcPts val="0"/>
              </a:spcBef>
              <a:spcAft>
                <a:spcPts val="600"/>
              </a:spcAft>
              <a:defRPr/>
            </a:pPr>
            <a:r>
              <a:rPr lang="fr-BE" sz="1800" dirty="0">
                <a:solidFill>
                  <a:schemeClr val="tx2"/>
                </a:solidFill>
                <a:ea typeface="MS PGothic" panose="020B0600070205080204" pitchFamily="34" charset="-128"/>
              </a:rPr>
              <a:t>Possibilité de réaliser plusieurs rounds d’enquête afin d’atteindre un consensus parmi les experts (</a:t>
            </a:r>
            <a:r>
              <a:rPr lang="fr-BE" sz="1800" b="0" i="0" u="none" strike="noStrike" baseline="0" dirty="0" err="1">
                <a:solidFill>
                  <a:schemeClr val="tx2"/>
                </a:solidFill>
              </a:rPr>
              <a:t>Skulmoski</a:t>
            </a:r>
            <a:r>
              <a:rPr lang="fr-BE" sz="1800" b="0" i="0" u="none" strike="noStrike" baseline="0" dirty="0">
                <a:solidFill>
                  <a:schemeClr val="tx2"/>
                </a:solidFill>
              </a:rPr>
              <a:t> et al., 2007; </a:t>
            </a:r>
            <a:r>
              <a:rPr lang="fr-BE" sz="1800" b="0" i="0" u="none" strike="noStrike" baseline="0" dirty="0" err="1">
                <a:solidFill>
                  <a:schemeClr val="tx2"/>
                </a:solidFill>
              </a:rPr>
              <a:t>Hasson</a:t>
            </a:r>
            <a:r>
              <a:rPr lang="fr-BE" sz="1800" b="0" i="0" u="none" strike="noStrike" baseline="0" dirty="0">
                <a:solidFill>
                  <a:schemeClr val="tx2"/>
                </a:solidFill>
              </a:rPr>
              <a:t> et al., 2000) ;</a:t>
            </a:r>
          </a:p>
          <a:p>
            <a:pPr>
              <a:lnSpc>
                <a:spcPct val="110000"/>
              </a:lnSpc>
              <a:spcBef>
                <a:spcPts val="0"/>
              </a:spcBef>
              <a:spcAft>
                <a:spcPts val="600"/>
              </a:spcAft>
              <a:defRPr/>
            </a:pPr>
            <a:r>
              <a:rPr kumimoji="0" lang="fr-BE" sz="1800" kern="1200" cap="none" spc="0" normalizeH="0" noProof="0" dirty="0">
                <a:ln>
                  <a:noFill/>
                </a:ln>
                <a:solidFill>
                  <a:schemeClr val="tx2"/>
                </a:solidFill>
                <a:effectLst/>
                <a:uLnTx/>
                <a:uFillTx/>
                <a:ea typeface="MS PGothic" panose="020B0600070205080204" pitchFamily="34" charset="-128"/>
                <a:cs typeface="+mn-cs"/>
              </a:rPr>
              <a:t>Méthode </a:t>
            </a:r>
            <a:r>
              <a:rPr kumimoji="0" lang="fr-FR" sz="1800" kern="1200" cap="none" spc="0" normalizeH="0" noProof="0" dirty="0">
                <a:ln>
                  <a:noFill/>
                </a:ln>
                <a:solidFill>
                  <a:schemeClr val="tx2"/>
                </a:solidFill>
                <a:effectLst/>
                <a:uLnTx/>
                <a:uFillTx/>
                <a:ea typeface="MS PGothic" panose="020B0600070205080204" pitchFamily="34" charset="-128"/>
                <a:cs typeface="+mn-cs"/>
              </a:rPr>
              <a:t>permettant de collecter des données qualitatives et quantitatives (</a:t>
            </a:r>
            <a:r>
              <a:rPr lang="pl-PL" sz="1800" b="0" i="0" u="none" strike="noStrike" baseline="0" dirty="0">
                <a:solidFill>
                  <a:schemeClr val="tx2"/>
                </a:solidFill>
              </a:rPr>
              <a:t>Brady, 2015; Skulmoski et al., 2007</a:t>
            </a:r>
            <a:r>
              <a:rPr lang="fr-FR" sz="1800" b="0" i="0" u="none" strike="noStrike" baseline="0" dirty="0">
                <a:solidFill>
                  <a:schemeClr val="tx2"/>
                </a:solidFill>
              </a:rPr>
              <a:t>)</a:t>
            </a:r>
            <a:r>
              <a:rPr lang="pl-PL" sz="1800" b="0" i="0" u="none" strike="noStrike" baseline="0" dirty="0">
                <a:solidFill>
                  <a:schemeClr val="tx2"/>
                </a:solidFill>
              </a:rPr>
              <a:t> </a:t>
            </a:r>
            <a:r>
              <a:rPr lang="fr-FR" sz="1800" dirty="0">
                <a:solidFill>
                  <a:schemeClr val="tx2"/>
                </a:solidFill>
              </a:rPr>
              <a:t>;</a:t>
            </a:r>
            <a:endParaRPr kumimoji="0" lang="en-US" sz="1800" b="1" i="0" u="none" strike="noStrike" kern="1200" cap="none" spc="0" normalizeH="0" baseline="0" noProof="0" dirty="0">
              <a:ln>
                <a:noFill/>
              </a:ln>
              <a:solidFill>
                <a:schemeClr val="tx2"/>
              </a:solidFill>
              <a:effectLst/>
              <a:uLnTx/>
              <a:uFillTx/>
              <a:ea typeface="MS PGothic" panose="020B0600070205080204" pitchFamily="34" charset="-128"/>
              <a:cs typeface="+mn-cs"/>
            </a:endParaRPr>
          </a:p>
          <a:p>
            <a:pPr marL="0" marR="0" lvl="0" indent="0" algn="just" defTabSz="914400" rtl="0" eaLnBrk="1" fontAlgn="auto" latinLnBrk="0" hangingPunct="1">
              <a:lnSpc>
                <a:spcPct val="110000"/>
              </a:lnSpc>
              <a:spcBef>
                <a:spcPts val="600"/>
              </a:spcBef>
              <a:spcAft>
                <a:spcPts val="600"/>
              </a:spcAft>
              <a:buClrTx/>
              <a:buSzTx/>
              <a:buNone/>
              <a:tabLst/>
              <a:defRPr/>
            </a:pPr>
            <a:endParaRPr kumimoji="0" lang="en-US" sz="2000" b="0" i="0" u="none" strike="noStrike" kern="1200" cap="none" spc="0" normalizeH="0" baseline="0" noProof="0" dirty="0">
              <a:ln>
                <a:noFill/>
              </a:ln>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929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17BF3E86-69AE-45E6-A1C6-ADBBB677FF3C}"/>
              </a:ext>
            </a:extLst>
          </p:cNvPr>
          <p:cNvSpPr txBox="1">
            <a:spLocks/>
          </p:cNvSpPr>
          <p:nvPr/>
        </p:nvSpPr>
        <p:spPr>
          <a:xfrm>
            <a:off x="807779" y="1924593"/>
            <a:ext cx="10576442" cy="4764965"/>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buFont typeface="Wingdings" panose="05000000000000000000" pitchFamily="2" charset="2"/>
              <a:buChar char="§"/>
              <a:defRPr/>
            </a:pPr>
            <a:r>
              <a:rPr lang="fr-BE" sz="2000" dirty="0">
                <a:solidFill>
                  <a:schemeClr val="tx2"/>
                </a:solidFill>
                <a:ea typeface="MS PGothic" panose="020B0600070205080204" pitchFamily="34" charset="-128"/>
              </a:rPr>
              <a:t>Enquête qualitative (et quantitative) en trois langues </a:t>
            </a:r>
            <a:r>
              <a:rPr kumimoji="0" lang="fr-BE" sz="2000" b="0" i="0" u="none" strike="noStrike" kern="1200" cap="none" spc="0" normalizeH="0" baseline="0" noProof="0" dirty="0">
                <a:ln>
                  <a:noFill/>
                </a:ln>
                <a:solidFill>
                  <a:schemeClr val="tx2"/>
                </a:solidFill>
                <a:effectLst/>
                <a:uLnTx/>
                <a:uFillTx/>
                <a:ea typeface="MS PGothic" panose="020B0600070205080204" pitchFamily="34" charset="-128"/>
                <a:cs typeface="+mn-cs"/>
              </a:rPr>
              <a:t>(NL, FR, EN)</a:t>
            </a:r>
          </a:p>
          <a:p>
            <a:pPr>
              <a:lnSpc>
                <a:spcPct val="110000"/>
              </a:lnSpc>
              <a:spcBef>
                <a:spcPts val="0"/>
              </a:spcBef>
              <a:spcAft>
                <a:spcPts val="600"/>
              </a:spcAft>
              <a:buFont typeface="Wingdings" panose="05000000000000000000" pitchFamily="2" charset="2"/>
              <a:buChar char="§"/>
              <a:defRPr/>
            </a:pPr>
            <a:r>
              <a:rPr lang="fr-BE" sz="2000" dirty="0">
                <a:solidFill>
                  <a:schemeClr val="tx2"/>
                </a:solidFill>
                <a:ea typeface="MS PGothic" panose="020B0600070205080204" pitchFamily="34" charset="-128"/>
              </a:rPr>
              <a:t>Auprès de parties prenantes ayant participé à l’une des étapes précédentes du dispositif</a:t>
            </a:r>
          </a:p>
          <a:p>
            <a:pPr>
              <a:lnSpc>
                <a:spcPct val="110000"/>
              </a:lnSpc>
              <a:spcBef>
                <a:spcPts val="0"/>
              </a:spcBef>
              <a:spcAft>
                <a:spcPts val="600"/>
              </a:spcAft>
              <a:buFont typeface="Wingdings" panose="05000000000000000000" pitchFamily="2" charset="2"/>
              <a:buChar char="§"/>
              <a:defRPr/>
            </a:pPr>
            <a:r>
              <a:rPr lang="fr-BE" sz="2000" dirty="0">
                <a:solidFill>
                  <a:schemeClr val="tx2"/>
                </a:solidFill>
                <a:ea typeface="MS PGothic" panose="020B0600070205080204" pitchFamily="34" charset="-128"/>
              </a:rPr>
              <a:t>Questionnaire divisé en 6 sections (principaux objectifs) proposant des solutions pratiques</a:t>
            </a:r>
          </a:p>
          <a:p>
            <a:pPr>
              <a:lnSpc>
                <a:spcPct val="110000"/>
              </a:lnSpc>
              <a:spcBef>
                <a:spcPts val="0"/>
              </a:spcBef>
              <a:spcAft>
                <a:spcPts val="600"/>
              </a:spcAft>
              <a:buFont typeface="Wingdings" panose="05000000000000000000" pitchFamily="2" charset="2"/>
              <a:buChar char="§"/>
              <a:defRPr/>
            </a:pPr>
            <a:r>
              <a:rPr lang="fr-BE" sz="2000" dirty="0">
                <a:solidFill>
                  <a:schemeClr val="tx2"/>
                </a:solidFill>
                <a:ea typeface="MS PGothic" panose="020B0600070205080204" pitchFamily="34" charset="-128"/>
              </a:rPr>
              <a:t>Q</a:t>
            </a:r>
            <a:r>
              <a:rPr kumimoji="0" lang="fr-BE" sz="2000" b="0" i="0" u="none" strike="noStrike" kern="1200" cap="none" spc="0" normalizeH="0" baseline="0" noProof="0" dirty="0" err="1">
                <a:ln>
                  <a:noFill/>
                </a:ln>
                <a:solidFill>
                  <a:schemeClr val="tx2"/>
                </a:solidFill>
                <a:effectLst/>
                <a:uLnTx/>
                <a:uFillTx/>
                <a:ea typeface="MS PGothic" panose="020B0600070205080204" pitchFamily="34" charset="-128"/>
                <a:cs typeface="+mn-cs"/>
              </a:rPr>
              <a:t>uestions</a:t>
            </a:r>
            <a:r>
              <a:rPr kumimoji="0" lang="fr-BE" sz="2000" b="0" i="0" u="none" strike="noStrike" kern="1200" cap="none" spc="0" normalizeH="0" baseline="0" noProof="0" dirty="0">
                <a:ln>
                  <a:noFill/>
                </a:ln>
                <a:solidFill>
                  <a:schemeClr val="tx2"/>
                </a:solidFill>
                <a:effectLst/>
                <a:uLnTx/>
                <a:uFillTx/>
                <a:ea typeface="MS PGothic" panose="020B0600070205080204" pitchFamily="34" charset="-128"/>
                <a:cs typeface="+mn-cs"/>
              </a:rPr>
              <a:t> </a:t>
            </a:r>
            <a:r>
              <a:rPr lang="fr-BE" sz="2000" dirty="0">
                <a:solidFill>
                  <a:schemeClr val="tx2"/>
                </a:solidFill>
                <a:ea typeface="MS PGothic" panose="020B0600070205080204" pitchFamily="34" charset="-128"/>
              </a:rPr>
              <a:t>visant à évaluer les solutions proposées </a:t>
            </a:r>
          </a:p>
          <a:p>
            <a:pPr>
              <a:lnSpc>
                <a:spcPct val="110000"/>
              </a:lnSpc>
              <a:spcBef>
                <a:spcPts val="0"/>
              </a:spcBef>
              <a:spcAft>
                <a:spcPts val="600"/>
              </a:spcAft>
              <a:buFont typeface="Wingdings" panose="05000000000000000000" pitchFamily="2" charset="2"/>
              <a:buChar char="§"/>
              <a:defRPr/>
            </a:pPr>
            <a:r>
              <a:rPr lang="fr-BE" sz="2000" dirty="0">
                <a:solidFill>
                  <a:schemeClr val="tx2"/>
                </a:solidFill>
                <a:ea typeface="MS PGothic" panose="020B0600070205080204" pitchFamily="34" charset="-128"/>
              </a:rPr>
              <a:t>Sur base de critères d’évaluation identifiés à l’aide d’une revue de la littérature</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Efficacité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Pertinence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Faisabilité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Simplicité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Cohérence globale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Adhésion des parties prenantes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aspects cognitifs ;</a:t>
            </a:r>
          </a:p>
          <a:p>
            <a:pPr lvl="1">
              <a:lnSpc>
                <a:spcPct val="110000"/>
              </a:lnSpc>
              <a:spcBef>
                <a:spcPts val="0"/>
              </a:spcBef>
              <a:defRPr/>
            </a:pPr>
            <a:r>
              <a:rPr kumimoji="0" lang="fr-BE" sz="1600" b="0" i="0" u="none" strike="noStrike" kern="1200" cap="none" spc="0" normalizeH="0" baseline="0" noProof="0" dirty="0">
                <a:ln>
                  <a:noFill/>
                </a:ln>
                <a:solidFill>
                  <a:schemeClr val="tx2"/>
                </a:solidFill>
                <a:effectLst/>
                <a:uLnTx/>
                <a:uFillTx/>
                <a:ea typeface="MS PGothic" panose="020B0600070205080204" pitchFamily="34" charset="-128"/>
                <a:cs typeface="+mn-cs"/>
              </a:rPr>
              <a:t>Durabilité.</a:t>
            </a:r>
          </a:p>
          <a:p>
            <a:pPr marL="0" marR="0" lvl="0" indent="0" algn="just" defTabSz="914400" rtl="0" eaLnBrk="1" fontAlgn="auto" latinLnBrk="0" hangingPunct="1">
              <a:lnSpc>
                <a:spcPct val="110000"/>
              </a:lnSpc>
              <a:spcBef>
                <a:spcPts val="600"/>
              </a:spcBef>
              <a:spcAft>
                <a:spcPts val="600"/>
              </a:spcAft>
              <a:buClrTx/>
              <a:buSzTx/>
              <a:buNone/>
              <a:tabLst/>
              <a:defRPr/>
            </a:pPr>
            <a:endParaRPr kumimoji="0" lang="en-US" sz="2000" b="0" i="0" u="none" strike="noStrike" kern="1200" cap="none" spc="0" normalizeH="0" baseline="0" noProof="0" dirty="0">
              <a:ln>
                <a:noFill/>
              </a:ln>
              <a:effectLst/>
              <a:uLnTx/>
              <a:uFillTx/>
              <a:latin typeface="Calibri" panose="020F0502020204030204" pitchFamily="34" charset="0"/>
              <a:ea typeface="MS PGothic" panose="020B0600070205080204" pitchFamily="34" charset="-128"/>
              <a:cs typeface="+mn-cs"/>
            </a:endParaRPr>
          </a:p>
        </p:txBody>
      </p:sp>
      <p:sp>
        <p:nvSpPr>
          <p:cNvPr id="6" name="Titre 5"/>
          <p:cNvSpPr>
            <a:spLocks noGrp="1"/>
          </p:cNvSpPr>
          <p:nvPr>
            <p:ph type="title"/>
          </p:nvPr>
        </p:nvSpPr>
        <p:spPr>
          <a:xfrm>
            <a:off x="1065998" y="371846"/>
            <a:ext cx="9920661" cy="1331826"/>
          </a:xfrm>
        </p:spPr>
        <p:txBody>
          <a:bodyPr>
            <a:normAutofit/>
          </a:bodyPr>
          <a:lstStyle/>
          <a:p>
            <a:pPr algn="ctr"/>
            <a:r>
              <a:rPr lang="fr-FR" b="1" dirty="0">
                <a:latin typeface="+mj-lt"/>
              </a:rPr>
              <a:t>VI. Conception et mise en œuvre de l’enquête</a:t>
            </a:r>
          </a:p>
        </p:txBody>
      </p:sp>
    </p:spTree>
    <p:extLst>
      <p:ext uri="{BB962C8B-B14F-4D97-AF65-F5344CB8AC3E}">
        <p14:creationId xmlns:p14="http://schemas.microsoft.com/office/powerpoint/2010/main" val="1721279592"/>
      </p:ext>
    </p:extLst>
  </p:cSld>
  <p:clrMapOvr>
    <a:masterClrMapping/>
  </p:clrMapOvr>
</p:sld>
</file>

<file path=ppt/theme/theme1.xml><?xml version="1.0" encoding="utf-8"?>
<a:theme xmlns:a="http://schemas.openxmlformats.org/drawingml/2006/main" name="ULIEGE CITE THEM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TM10001105[[fn=Cadrage]]</Template>
  <TotalTime>1720</TotalTime>
  <Words>2403</Words>
  <Application>Microsoft Office PowerPoint</Application>
  <PresentationFormat>Grand écran</PresentationFormat>
  <Paragraphs>248</Paragraphs>
  <Slides>20</Slides>
  <Notes>16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MS PGothic</vt:lpstr>
      <vt:lpstr>Arial</vt:lpstr>
      <vt:lpstr>Calibri</vt:lpstr>
      <vt:lpstr>source sans pro</vt:lpstr>
      <vt:lpstr>source sans pro</vt:lpstr>
      <vt:lpstr>Source Sans Pro Bold</vt:lpstr>
      <vt:lpstr>Source Sans Pro Light</vt:lpstr>
      <vt:lpstr>Times New Roman</vt:lpstr>
      <vt:lpstr>Wingdings</vt:lpstr>
      <vt:lpstr>ULIEGE CITE THEME</vt:lpstr>
      <vt:lpstr>La méthode Delphi comme outil d’évaluation d’un modèle de gouvernance pour l’introduction de nouvelles technologies dans les politiques publiques fédérales belges en matière de lutte contre la fraude</vt:lpstr>
      <vt:lpstr>I. DIGI4FED </vt:lpstr>
      <vt:lpstr>I. DIGI4FED </vt:lpstr>
      <vt:lpstr>II. Le living-lab DIGI4FED</vt:lpstr>
      <vt:lpstr>IV. Un prototype de modèle de gouvernance</vt:lpstr>
      <vt:lpstr>Présentation PowerPoint</vt:lpstr>
      <vt:lpstr>V. L’étape d’évaluation</vt:lpstr>
      <vt:lpstr>V. L’étape d’évaluation</vt:lpstr>
      <vt:lpstr>VI. Conception et mise en œuvre de l’enquête</vt:lpstr>
      <vt:lpstr>Présentation PowerPoint</vt:lpstr>
      <vt:lpstr>Présentation PowerPoint</vt:lpstr>
      <vt:lpstr>VI. Conception et mise en œuvre de l’enquête</vt:lpstr>
      <vt:lpstr>VI. Conception et mise en œuvre de l’enquête</vt:lpstr>
      <vt:lpstr>VII. Résultats (critères d’évaluation)</vt:lpstr>
      <vt:lpstr>VII. Résultats (analyse thématique)</vt:lpstr>
      <vt:lpstr>VII. Résultats (analyse thématique)</vt:lpstr>
      <vt:lpstr>VII. Résultats (analyse thématique)</vt:lpstr>
      <vt:lpstr>Conclusions : la méthode Delphi</vt:lpstr>
      <vt:lpstr>Merci pour votre attention !</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Debie</dc:creator>
  <cp:lastModifiedBy>Sabbe Mathias</cp:lastModifiedBy>
  <cp:revision>81</cp:revision>
  <dcterms:created xsi:type="dcterms:W3CDTF">2019-01-14T11:19:49Z</dcterms:created>
  <dcterms:modified xsi:type="dcterms:W3CDTF">2022-10-12T15:58:38Z</dcterms:modified>
</cp:coreProperties>
</file>