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6" saveSubsetFonts="1" autoCompressPictures="0">
  <p:sldMasterIdLst>
    <p:sldMasterId id="2147483661" r:id="rId1"/>
  </p:sldMasterIdLst>
  <p:notesMasterIdLst>
    <p:notesMasterId r:id="rId63"/>
  </p:notesMasterIdLst>
  <p:sldIdLst>
    <p:sldId id="256" r:id="rId2"/>
    <p:sldId id="261" r:id="rId3"/>
    <p:sldId id="495" r:id="rId4"/>
    <p:sldId id="539" r:id="rId5"/>
    <p:sldId id="496" r:id="rId6"/>
    <p:sldId id="263" r:id="rId7"/>
    <p:sldId id="501" r:id="rId8"/>
    <p:sldId id="321" r:id="rId9"/>
    <p:sldId id="997" r:id="rId10"/>
    <p:sldId id="998" r:id="rId11"/>
    <p:sldId id="974" r:id="rId12"/>
    <p:sldId id="1050" r:id="rId13"/>
    <p:sldId id="1042" r:id="rId14"/>
    <p:sldId id="1044" r:id="rId15"/>
    <p:sldId id="1043" r:id="rId16"/>
    <p:sldId id="1045" r:id="rId17"/>
    <p:sldId id="1024" r:id="rId18"/>
    <p:sldId id="1046" r:id="rId19"/>
    <p:sldId id="1047" r:id="rId20"/>
    <p:sldId id="1048" r:id="rId21"/>
    <p:sldId id="1039" r:id="rId22"/>
    <p:sldId id="1049" r:id="rId23"/>
    <p:sldId id="1031" r:id="rId24"/>
    <p:sldId id="1032" r:id="rId25"/>
    <p:sldId id="1033" r:id="rId26"/>
    <p:sldId id="1035" r:id="rId27"/>
    <p:sldId id="1034" r:id="rId28"/>
    <p:sldId id="977" r:id="rId29"/>
    <p:sldId id="978" r:id="rId30"/>
    <p:sldId id="975" r:id="rId31"/>
    <p:sldId id="980" r:id="rId32"/>
    <p:sldId id="981" r:id="rId33"/>
    <p:sldId id="982" r:id="rId34"/>
    <p:sldId id="1051" r:id="rId35"/>
    <p:sldId id="1052" r:id="rId36"/>
    <p:sldId id="1053" r:id="rId37"/>
    <p:sldId id="1040" r:id="rId38"/>
    <p:sldId id="1041" r:id="rId39"/>
    <p:sldId id="1054" r:id="rId40"/>
    <p:sldId id="984" r:id="rId41"/>
    <p:sldId id="985" r:id="rId42"/>
    <p:sldId id="987" r:id="rId43"/>
    <p:sldId id="988" r:id="rId44"/>
    <p:sldId id="1003" r:id="rId45"/>
    <p:sldId id="1004" r:id="rId46"/>
    <p:sldId id="1000" r:id="rId47"/>
    <p:sldId id="1005" r:id="rId48"/>
    <p:sldId id="1007" r:id="rId49"/>
    <p:sldId id="1002" r:id="rId50"/>
    <p:sldId id="1008" r:id="rId51"/>
    <p:sldId id="335" r:id="rId52"/>
    <p:sldId id="507" r:id="rId53"/>
    <p:sldId id="336" r:id="rId54"/>
    <p:sldId id="337" r:id="rId55"/>
    <p:sldId id="357" r:id="rId56"/>
    <p:sldId id="1009" r:id="rId57"/>
    <p:sldId id="1011" r:id="rId58"/>
    <p:sldId id="1012" r:id="rId59"/>
    <p:sldId id="1013" r:id="rId60"/>
    <p:sldId id="1014" r:id="rId61"/>
    <p:sldId id="1019"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01"/>
    <p:restoredTop sz="95897"/>
  </p:normalViewPr>
  <p:slideViewPr>
    <p:cSldViewPr snapToGrid="0">
      <p:cViewPr varScale="1">
        <p:scale>
          <a:sx n="87" d="100"/>
          <a:sy n="87" d="100"/>
        </p:scale>
        <p:origin x="224"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E7DCE-670D-694A-9C5B-B020130C1671}" type="datetimeFigureOut">
              <a:rPr lang="fr-FR" smtClean="0"/>
              <a:t>04/02/2023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83DA4-6C02-7449-8B86-06EB989CDF42}" type="slidenum">
              <a:rPr lang="fr-FR" smtClean="0"/>
              <a:t>‹N°›</a:t>
            </a:fld>
            <a:endParaRPr lang="fr-FR"/>
          </a:p>
        </p:txBody>
      </p:sp>
    </p:spTree>
    <p:extLst>
      <p:ext uri="{BB962C8B-B14F-4D97-AF65-F5344CB8AC3E}">
        <p14:creationId xmlns:p14="http://schemas.microsoft.com/office/powerpoint/2010/main" val="184676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6724BA37-B9D6-8840-B298-099168E23E94}" type="slidenum">
              <a:rPr lang="fr-FR" altLang="en-US" sz="1200">
                <a:latin typeface="Arial" charset="0"/>
              </a:rPr>
              <a:pPr eaLnBrk="1" hangingPunct="1"/>
              <a:t>87</a:t>
            </a:fld>
            <a:endParaRPr lang="fr-FR" altLang="en-US" sz="1200">
              <a:latin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E1DBF80A-2F24-2F41-BDCF-0472E2FFAAA2}" type="slidenum">
              <a:rPr lang="fr-FR" altLang="en-US" sz="1200">
                <a:latin typeface="Arial" charset="0"/>
              </a:rPr>
              <a:pPr eaLnBrk="1" hangingPunct="1"/>
              <a:t>140</a:t>
            </a:fld>
            <a:endParaRPr lang="fr-FR" altLang="en-US" sz="1200">
              <a:latin typeface="Arial" charset="0"/>
            </a:endParaRP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E6ED2919-54A6-5E41-974C-4B7B9DDED0A5}" type="slidenum">
              <a:rPr lang="fr-FR" altLang="en-US" sz="1200">
                <a:latin typeface="Arial" charset="0"/>
              </a:rPr>
              <a:pPr eaLnBrk="1" hangingPunct="1"/>
              <a:t>141</a:t>
            </a:fld>
            <a:endParaRPr lang="fr-FR" altLang="en-US" sz="1200">
              <a:latin typeface="Arial" charset="0"/>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548CD2F3-889F-164E-8CEB-209F516FC30E}" type="slidenum">
              <a:rPr lang="fr-FR" altLang="en-US" sz="1200">
                <a:latin typeface="Arial" charset="0"/>
              </a:rPr>
              <a:pPr eaLnBrk="1" hangingPunct="1"/>
              <a:t>142</a:t>
            </a:fld>
            <a:endParaRPr lang="fr-FR" altLang="en-US" sz="1200">
              <a:latin typeface="Arial" charset="0"/>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548CD2F3-889F-164E-8CEB-209F516FC30E}" type="slidenum">
              <a:rPr lang="fr-FR" altLang="en-US" sz="1200">
                <a:latin typeface="Arial" charset="0"/>
              </a:rPr>
              <a:pPr eaLnBrk="1" hangingPunct="1"/>
              <a:t>143</a:t>
            </a:fld>
            <a:endParaRPr lang="fr-FR" altLang="en-US" sz="1200">
              <a:latin typeface="Arial" charset="0"/>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548CD2F3-889F-164E-8CEB-209F516FC30E}" type="slidenum">
              <a:rPr lang="fr-FR" altLang="en-US" sz="1200">
                <a:latin typeface="Arial" charset="0"/>
              </a:rPr>
              <a:pPr eaLnBrk="1" hangingPunct="1"/>
              <a:t>144</a:t>
            </a:fld>
            <a:endParaRPr lang="fr-FR" altLang="en-US" sz="1200">
              <a:latin typeface="Arial" charset="0"/>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548CD2F3-889F-164E-8CEB-209F516FC30E}" type="slidenum">
              <a:rPr lang="fr-FR" altLang="en-US" sz="1200">
                <a:latin typeface="Arial" charset="0"/>
              </a:rPr>
              <a:pPr eaLnBrk="1" hangingPunct="1"/>
              <a:t>145</a:t>
            </a:fld>
            <a:endParaRPr lang="fr-FR" altLang="en-US" sz="1200">
              <a:latin typeface="Arial" charset="0"/>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7B157B1D-4E7F-B743-82F9-24D6D8C59F8B}" type="slidenum">
              <a:rPr lang="fr-FR" altLang="en-US" sz="1200">
                <a:latin typeface="Arial" charset="0"/>
              </a:rPr>
              <a:pPr eaLnBrk="1" hangingPunct="1"/>
              <a:t>88</a:t>
            </a:fld>
            <a:endParaRPr lang="fr-FR" altLang="en-US" sz="12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8746929A-1266-004A-842D-967681921052}" type="slidenum">
              <a:rPr lang="fr-FR" altLang="en-US" sz="1200">
                <a:latin typeface="Arial" charset="0"/>
              </a:rPr>
              <a:pPr eaLnBrk="1" hangingPunct="1"/>
              <a:t>90</a:t>
            </a:fld>
            <a:endParaRPr lang="fr-FR" altLang="en-US" sz="1200">
              <a:latin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3B1F8FDF-1658-594D-A59C-6C57B9318727}" type="slidenum">
              <a:rPr lang="fr-FR" altLang="en-US" sz="1200">
                <a:latin typeface="Arial" charset="0"/>
              </a:rPr>
              <a:pPr eaLnBrk="1" hangingPunct="1"/>
              <a:t>91</a:t>
            </a:fld>
            <a:endParaRPr lang="fr-FR" altLang="en-US" sz="1200">
              <a:latin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163D2DF4-800D-C64E-8C58-513C07C211F2}" type="slidenum">
              <a:rPr lang="fr-FR" altLang="en-US" sz="1200">
                <a:latin typeface="Arial" charset="0"/>
              </a:rPr>
              <a:pPr eaLnBrk="1" hangingPunct="1"/>
              <a:t>93</a:t>
            </a:fld>
            <a:endParaRPr lang="fr-FR" altLang="en-US" sz="1200">
              <a:latin typeface="Arial"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23442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E1DAD9-B440-3E4A-B826-1A0B415DA456}" type="slidenum">
              <a:rPr lang="fr-FR" altLang="en-US" smtClean="0"/>
              <a:pPr/>
              <a:t>115</a:t>
            </a:fld>
            <a:endParaRPr lang="fr-FR" altLang="en-US"/>
          </a:p>
        </p:txBody>
      </p:sp>
    </p:spTree>
    <p:extLst>
      <p:ext uri="{BB962C8B-B14F-4D97-AF65-F5344CB8AC3E}">
        <p14:creationId xmlns:p14="http://schemas.microsoft.com/office/powerpoint/2010/main" val="301736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D0809F4F-15CF-3B48-957E-FE9E75A1063C}" type="slidenum">
              <a:rPr lang="fr-FR" altLang="en-US" sz="1200">
                <a:latin typeface="Arial" charset="0"/>
              </a:rPr>
              <a:pPr eaLnBrk="1" hangingPunct="1"/>
              <a:t>136</a:t>
            </a:fld>
            <a:endParaRPr lang="fr-FR" altLang="en-US" sz="1200">
              <a:latin typeface="Arial"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CB6653EC-AA13-AA41-AC81-C26BA5E0D1B2}" type="slidenum">
              <a:rPr lang="fr-FR" altLang="en-US" sz="1200">
                <a:latin typeface="Arial" charset="0"/>
              </a:rPr>
              <a:pPr eaLnBrk="1" hangingPunct="1"/>
              <a:t>138</a:t>
            </a:fld>
            <a:endParaRPr lang="fr-FR" altLang="en-US" sz="1200">
              <a:latin typeface="Arial" charset="0"/>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374FC098-441F-774A-93EC-A2C72F34A1F9}" type="slidenum">
              <a:rPr lang="fr-FR" altLang="en-US" sz="1200">
                <a:latin typeface="Arial" charset="0"/>
              </a:rPr>
              <a:pPr eaLnBrk="1" hangingPunct="1"/>
              <a:t>139</a:t>
            </a:fld>
            <a:endParaRPr lang="fr-FR" altLang="en-US" sz="1200">
              <a:latin typeface="Arial"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r>
              <a:rPr lang="fr-BE"/>
              <a:t>Michel Hermans</a:t>
            </a:r>
            <a:endParaRPr lang="fr-FR"/>
          </a:p>
        </p:txBody>
      </p:sp>
      <p:sp>
        <p:nvSpPr>
          <p:cNvPr id="8" name="Footer Placeholder 7"/>
          <p:cNvSpPr>
            <a:spLocks noGrp="1"/>
          </p:cNvSpPr>
          <p:nvPr>
            <p:ph type="ftr" sz="quarter" idx="11"/>
          </p:nvPr>
        </p:nvSpPr>
        <p:spPr/>
        <p:txBody>
          <a:bodyPr/>
          <a:lstStyle/>
          <a:p>
            <a:r>
              <a:rPr lang="fr-FR"/>
              <a:t>M. Hermans</a:t>
            </a:r>
          </a:p>
        </p:txBody>
      </p:sp>
      <p:sp>
        <p:nvSpPr>
          <p:cNvPr id="9" name="Slide Number Placeholder 8"/>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22883696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BE"/>
              <a:t>Michel Hermans</a:t>
            </a:r>
            <a:endParaRPr lang="fr-FR"/>
          </a:p>
        </p:txBody>
      </p:sp>
      <p:sp>
        <p:nvSpPr>
          <p:cNvPr id="5" name="Footer Placeholder 4"/>
          <p:cNvSpPr>
            <a:spLocks noGrp="1"/>
          </p:cNvSpPr>
          <p:nvPr>
            <p:ph type="ftr" sz="quarter" idx="11"/>
          </p:nvPr>
        </p:nvSpPr>
        <p:spPr/>
        <p:txBody>
          <a:bodyPr/>
          <a:lstStyle/>
          <a:p>
            <a:r>
              <a:rPr lang="fr-FR"/>
              <a:t>M. Hermans</a:t>
            </a:r>
          </a:p>
        </p:txBody>
      </p:sp>
      <p:sp>
        <p:nvSpPr>
          <p:cNvPr id="6" name="Slide Number Placeholder 5"/>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69721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BE"/>
              <a:t>Michel Hermans</a:t>
            </a:r>
            <a:endParaRPr lang="fr-FR"/>
          </a:p>
        </p:txBody>
      </p:sp>
      <p:sp>
        <p:nvSpPr>
          <p:cNvPr id="5" name="Footer Placeholder 4"/>
          <p:cNvSpPr>
            <a:spLocks noGrp="1"/>
          </p:cNvSpPr>
          <p:nvPr>
            <p:ph type="ftr" sz="quarter" idx="11"/>
          </p:nvPr>
        </p:nvSpPr>
        <p:spPr/>
        <p:txBody>
          <a:bodyPr/>
          <a:lstStyle/>
          <a:p>
            <a:r>
              <a:rPr lang="fr-FR"/>
              <a:t>M. Hermans</a:t>
            </a:r>
          </a:p>
        </p:txBody>
      </p:sp>
      <p:sp>
        <p:nvSpPr>
          <p:cNvPr id="6" name="Slide Number Placeholder 5"/>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417338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534585" y="214314"/>
            <a:ext cx="10390716" cy="1462087"/>
          </a:xfrm>
        </p:spPr>
        <p:txBody>
          <a:bodyPr/>
          <a:lstStyle/>
          <a:p>
            <a:r>
              <a:rPr lang="nl-BE"/>
              <a:t>Cliquez et modifiez le titre</a:t>
            </a:r>
            <a:endParaRPr lang="fr-FR"/>
          </a:p>
        </p:txBody>
      </p:sp>
      <p:sp>
        <p:nvSpPr>
          <p:cNvPr id="3" name="Espace réservé du graphique 2"/>
          <p:cNvSpPr>
            <a:spLocks noGrp="1"/>
          </p:cNvSpPr>
          <p:nvPr>
            <p:ph type="chart" idx="1"/>
          </p:nvPr>
        </p:nvSpPr>
        <p:spPr>
          <a:xfrm>
            <a:off x="1576917" y="2017713"/>
            <a:ext cx="10363200" cy="4114800"/>
          </a:xfrm>
        </p:spPr>
        <p:txBody>
          <a:bodyPr/>
          <a:lstStyle/>
          <a:p>
            <a:pPr lvl="0"/>
            <a:endParaRPr lang="fr-FR" noProof="0"/>
          </a:p>
        </p:txBody>
      </p:sp>
      <p:sp>
        <p:nvSpPr>
          <p:cNvPr id="4" name="Rectangle 11"/>
          <p:cNvSpPr>
            <a:spLocks noGrp="1" noChangeArrowheads="1"/>
          </p:cNvSpPr>
          <p:nvPr>
            <p:ph type="dt" sz="half" idx="10"/>
          </p:nvPr>
        </p:nvSpPr>
        <p:spPr>
          <a:ln/>
        </p:spPr>
        <p:txBody>
          <a:bodyPr/>
          <a:lstStyle>
            <a:lvl1pPr>
              <a:defRPr/>
            </a:lvl1pPr>
          </a:lstStyle>
          <a:p>
            <a:pPr>
              <a:defRPr/>
            </a:pPr>
            <a:r>
              <a:rPr lang="fr-BE"/>
              <a:t>Michel Hermans</a:t>
            </a:r>
            <a:endParaRPr lang="fr-FR"/>
          </a:p>
        </p:txBody>
      </p:sp>
      <p:sp>
        <p:nvSpPr>
          <p:cNvPr id="5" name="Rectangle 12"/>
          <p:cNvSpPr>
            <a:spLocks noGrp="1" noChangeArrowheads="1"/>
          </p:cNvSpPr>
          <p:nvPr>
            <p:ph type="ftr" sz="quarter" idx="11"/>
          </p:nvPr>
        </p:nvSpPr>
        <p:spPr>
          <a:ln/>
        </p:spPr>
        <p:txBody>
          <a:bodyPr/>
          <a:lstStyle>
            <a:lvl1pPr>
              <a:defRPr/>
            </a:lvl1pPr>
          </a:lstStyle>
          <a:p>
            <a:pPr>
              <a:defRPr/>
            </a:pPr>
            <a:r>
              <a:rPr lang="fr-FR"/>
              <a:t>M. Hermans</a:t>
            </a:r>
          </a:p>
        </p:txBody>
      </p:sp>
      <p:sp>
        <p:nvSpPr>
          <p:cNvPr id="6" name="Rectangle 13"/>
          <p:cNvSpPr>
            <a:spLocks noGrp="1" noChangeArrowheads="1"/>
          </p:cNvSpPr>
          <p:nvPr>
            <p:ph type="sldNum" sz="quarter" idx="12"/>
          </p:nvPr>
        </p:nvSpPr>
        <p:spPr>
          <a:ln/>
        </p:spPr>
        <p:txBody>
          <a:bodyPr/>
          <a:lstStyle>
            <a:lvl1pPr>
              <a:defRPr/>
            </a:lvl1pPr>
          </a:lstStyle>
          <a:p>
            <a:fld id="{01667E23-CCF1-8E4F-BBC7-59E79618E18C}" type="slidenum">
              <a:rPr lang="fr-FR" altLang="en-US"/>
              <a:pPr/>
              <a:t>‹N°›</a:t>
            </a:fld>
            <a:endParaRPr lang="fr-FR" altLang="en-US"/>
          </a:p>
        </p:txBody>
      </p:sp>
    </p:spTree>
    <p:extLst>
      <p:ext uri="{BB962C8B-B14F-4D97-AF65-F5344CB8AC3E}">
        <p14:creationId xmlns:p14="http://schemas.microsoft.com/office/powerpoint/2010/main" val="166719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BE"/>
              <a:t>Michel Hermans</a:t>
            </a:r>
            <a:endParaRPr lang="fr-FR"/>
          </a:p>
        </p:txBody>
      </p:sp>
      <p:sp>
        <p:nvSpPr>
          <p:cNvPr id="8" name="Footer Placeholder 7"/>
          <p:cNvSpPr>
            <a:spLocks noGrp="1"/>
          </p:cNvSpPr>
          <p:nvPr>
            <p:ph type="ftr" sz="quarter" idx="11"/>
          </p:nvPr>
        </p:nvSpPr>
        <p:spPr/>
        <p:txBody>
          <a:bodyPr/>
          <a:lstStyle/>
          <a:p>
            <a:r>
              <a:rPr lang="fr-FR"/>
              <a:t>M. Hermans</a:t>
            </a:r>
          </a:p>
        </p:txBody>
      </p:sp>
      <p:sp>
        <p:nvSpPr>
          <p:cNvPr id="9" name="Slide Number Placeholder 8"/>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271665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r>
              <a:rPr lang="fr-BE"/>
              <a:t>Michel Hermans</a:t>
            </a:r>
            <a:endParaRPr lang="fr-FR"/>
          </a:p>
        </p:txBody>
      </p:sp>
      <p:sp>
        <p:nvSpPr>
          <p:cNvPr id="8" name="Footer Placeholder 7"/>
          <p:cNvSpPr>
            <a:spLocks noGrp="1"/>
          </p:cNvSpPr>
          <p:nvPr>
            <p:ph type="ftr" sz="quarter" idx="11"/>
          </p:nvPr>
        </p:nvSpPr>
        <p:spPr/>
        <p:txBody>
          <a:bodyPr/>
          <a:lstStyle/>
          <a:p>
            <a:r>
              <a:rPr lang="fr-FR"/>
              <a:t>M. Hermans</a:t>
            </a:r>
          </a:p>
        </p:txBody>
      </p:sp>
      <p:sp>
        <p:nvSpPr>
          <p:cNvPr id="9" name="Slide Number Placeholder 8"/>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37913121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r>
              <a:rPr lang="fr-BE"/>
              <a:t>Michel Hermans</a:t>
            </a:r>
            <a:endParaRPr lang="fr-FR"/>
          </a:p>
        </p:txBody>
      </p:sp>
      <p:sp>
        <p:nvSpPr>
          <p:cNvPr id="9" name="Footer Placeholder 8"/>
          <p:cNvSpPr>
            <a:spLocks noGrp="1"/>
          </p:cNvSpPr>
          <p:nvPr>
            <p:ph type="ftr" sz="quarter" idx="11"/>
          </p:nvPr>
        </p:nvSpPr>
        <p:spPr/>
        <p:txBody>
          <a:bodyPr/>
          <a:lstStyle/>
          <a:p>
            <a:r>
              <a:rPr lang="fr-FR"/>
              <a:t>M. Hermans</a:t>
            </a:r>
          </a:p>
        </p:txBody>
      </p:sp>
      <p:sp>
        <p:nvSpPr>
          <p:cNvPr id="10" name="Slide Number Placeholder 9"/>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141291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r>
              <a:rPr lang="fr-BE"/>
              <a:t>Michel Hermans</a:t>
            </a:r>
            <a:endParaRPr lang="fr-FR"/>
          </a:p>
        </p:txBody>
      </p:sp>
      <p:sp>
        <p:nvSpPr>
          <p:cNvPr id="8" name="Footer Placeholder 7"/>
          <p:cNvSpPr>
            <a:spLocks noGrp="1"/>
          </p:cNvSpPr>
          <p:nvPr>
            <p:ph type="ftr" sz="quarter" idx="11"/>
          </p:nvPr>
        </p:nvSpPr>
        <p:spPr/>
        <p:txBody>
          <a:bodyPr/>
          <a:lstStyle/>
          <a:p>
            <a:r>
              <a:rPr lang="fr-FR"/>
              <a:t>M. Hermans</a:t>
            </a:r>
          </a:p>
        </p:txBody>
      </p:sp>
      <p:sp>
        <p:nvSpPr>
          <p:cNvPr id="9" name="Slide Number Placeholder 8"/>
          <p:cNvSpPr>
            <a:spLocks noGrp="1"/>
          </p:cNvSpPr>
          <p:nvPr>
            <p:ph type="sldNum" sz="quarter" idx="12"/>
          </p:nvPr>
        </p:nvSpPr>
        <p:spPr/>
        <p:txBody>
          <a:bodyPr/>
          <a:lstStyle/>
          <a:p>
            <a:fld id="{7755661D-0951-F841-8ADB-704281B514EA}"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6808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BE"/>
              <a:t>Michel Hermans</a:t>
            </a:r>
            <a:endParaRPr lang="fr-FR"/>
          </a:p>
        </p:txBody>
      </p:sp>
      <p:sp>
        <p:nvSpPr>
          <p:cNvPr id="4" name="Footer Placeholder 3"/>
          <p:cNvSpPr>
            <a:spLocks noGrp="1"/>
          </p:cNvSpPr>
          <p:nvPr>
            <p:ph type="ftr" sz="quarter" idx="11"/>
          </p:nvPr>
        </p:nvSpPr>
        <p:spPr/>
        <p:txBody>
          <a:bodyPr/>
          <a:lstStyle/>
          <a:p>
            <a:r>
              <a:rPr lang="fr-FR"/>
              <a:t>M. Hermans</a:t>
            </a:r>
          </a:p>
        </p:txBody>
      </p:sp>
      <p:sp>
        <p:nvSpPr>
          <p:cNvPr id="5" name="Slide Number Placeholder 4"/>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384214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BE"/>
              <a:t>Michel Hermans</a:t>
            </a:r>
            <a:endParaRPr lang="fr-FR"/>
          </a:p>
        </p:txBody>
      </p:sp>
      <p:sp>
        <p:nvSpPr>
          <p:cNvPr id="3" name="Footer Placeholder 2"/>
          <p:cNvSpPr>
            <a:spLocks noGrp="1"/>
          </p:cNvSpPr>
          <p:nvPr>
            <p:ph type="ftr" sz="quarter" idx="11"/>
          </p:nvPr>
        </p:nvSpPr>
        <p:spPr/>
        <p:txBody>
          <a:bodyPr/>
          <a:lstStyle/>
          <a:p>
            <a:r>
              <a:rPr lang="fr-FR"/>
              <a:t>M. Hermans</a:t>
            </a:r>
          </a:p>
        </p:txBody>
      </p:sp>
      <p:sp>
        <p:nvSpPr>
          <p:cNvPr id="4" name="Slide Number Placeholder 3"/>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150710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r>
              <a:rPr lang="fr-BE"/>
              <a:t>Michel Hermans</a:t>
            </a:r>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fr-FR"/>
              <a:t>M. Hermans</a:t>
            </a:r>
          </a:p>
        </p:txBody>
      </p:sp>
      <p:sp>
        <p:nvSpPr>
          <p:cNvPr id="11" name="Slide Number Placeholder 10"/>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27282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fr-BE"/>
              <a:t>Michel Hermans</a:t>
            </a:r>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fr-FR"/>
              <a:t>M. Hermans</a:t>
            </a:r>
          </a:p>
        </p:txBody>
      </p:sp>
      <p:sp>
        <p:nvSpPr>
          <p:cNvPr id="10" name="Slide Number Placeholder 9"/>
          <p:cNvSpPr>
            <a:spLocks noGrp="1"/>
          </p:cNvSpPr>
          <p:nvPr>
            <p:ph type="sldNum" sz="quarter" idx="12"/>
          </p:nvPr>
        </p:nvSpPr>
        <p:spPr/>
        <p:txBody>
          <a:bodyPr/>
          <a:lstStyle/>
          <a:p>
            <a:fld id="{7755661D-0951-F841-8ADB-704281B514EA}" type="slidenum">
              <a:rPr lang="fr-FR" smtClean="0"/>
              <a:t>‹N°›</a:t>
            </a:fld>
            <a:endParaRPr lang="fr-FR"/>
          </a:p>
        </p:txBody>
      </p:sp>
    </p:spTree>
    <p:extLst>
      <p:ext uri="{BB962C8B-B14F-4D97-AF65-F5344CB8AC3E}">
        <p14:creationId xmlns:p14="http://schemas.microsoft.com/office/powerpoint/2010/main" val="379300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fr-BE"/>
              <a:t>Michel Hermans</a:t>
            </a:r>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fr-FR"/>
              <a:t>M. Hermans</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755661D-0951-F841-8ADB-704281B514EA}" type="slidenum">
              <a:rPr lang="fr-FR" smtClean="0"/>
              <a:t>‹N°›</a:t>
            </a:fld>
            <a:endParaRPr lang="fr-FR"/>
          </a:p>
        </p:txBody>
      </p:sp>
    </p:spTree>
    <p:extLst>
      <p:ext uri="{BB962C8B-B14F-4D97-AF65-F5344CB8AC3E}">
        <p14:creationId xmlns:p14="http://schemas.microsoft.com/office/powerpoint/2010/main" val="9583105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84B81-A8A6-ECF3-2F58-8F3A850BC472}"/>
              </a:ext>
            </a:extLst>
          </p:cNvPr>
          <p:cNvSpPr>
            <a:spLocks noGrp="1"/>
          </p:cNvSpPr>
          <p:nvPr>
            <p:ph type="ctrTitle"/>
          </p:nvPr>
        </p:nvSpPr>
        <p:spPr>
          <a:xfrm>
            <a:off x="1524000" y="2275412"/>
            <a:ext cx="9144000" cy="2307175"/>
          </a:xfrm>
        </p:spPr>
        <p:txBody>
          <a:bodyPr>
            <a:noAutofit/>
          </a:bodyPr>
          <a:lstStyle/>
          <a:p>
            <a:r>
              <a:rPr lang="fr-FR" sz="3600" b="1" dirty="0">
                <a:latin typeface="Comic Sans MS" panose="030F0902030302020204" pitchFamily="66" charset="0"/>
              </a:rPr>
              <a:t>Géopolitique (les exemples de l’Ukraine et du Proche orient) et l’importance de la Cyber-Politique </a:t>
            </a:r>
          </a:p>
        </p:txBody>
      </p:sp>
      <p:sp>
        <p:nvSpPr>
          <p:cNvPr id="3" name="Sous-titre 2">
            <a:extLst>
              <a:ext uri="{FF2B5EF4-FFF2-40B4-BE49-F238E27FC236}">
                <a16:creationId xmlns:a16="http://schemas.microsoft.com/office/drawing/2014/main" id="{F123F267-274C-DC39-9E0E-3AD3932D512E}"/>
              </a:ext>
            </a:extLst>
          </p:cNvPr>
          <p:cNvSpPr>
            <a:spLocks noGrp="1"/>
          </p:cNvSpPr>
          <p:nvPr>
            <p:ph type="subTitle" idx="1"/>
          </p:nvPr>
        </p:nvSpPr>
        <p:spPr>
          <a:xfrm>
            <a:off x="1524000" y="4901057"/>
            <a:ext cx="9144000" cy="1187509"/>
          </a:xfrm>
        </p:spPr>
        <p:txBody>
          <a:bodyPr>
            <a:normAutofit lnSpcReduction="10000"/>
          </a:bodyPr>
          <a:lstStyle/>
          <a:p>
            <a:pPr algn="r"/>
            <a:r>
              <a:rPr lang="fr-FR" sz="2000" dirty="0">
                <a:solidFill>
                  <a:srgbClr val="0070C0"/>
                </a:solidFill>
                <a:latin typeface="Comic Sans MS" panose="030F0902030302020204" pitchFamily="66" charset="0"/>
              </a:rPr>
              <a:t>Michel Hermans</a:t>
            </a:r>
          </a:p>
          <a:p>
            <a:pPr algn="r"/>
            <a:r>
              <a:rPr lang="fr-FR" sz="2000" dirty="0">
                <a:solidFill>
                  <a:srgbClr val="0070C0"/>
                </a:solidFill>
                <a:latin typeface="Comic Sans MS" panose="030F0902030302020204" pitchFamily="66" charset="0"/>
              </a:rPr>
              <a:t>Professeur honoraire </a:t>
            </a:r>
            <a:r>
              <a:rPr lang="fr-FR" dirty="0">
                <a:solidFill>
                  <a:srgbClr val="0070C0"/>
                </a:solidFill>
                <a:latin typeface="Comic Sans MS" panose="030F0902030302020204" pitchFamily="66" charset="0"/>
              </a:rPr>
              <a:t>en</a:t>
            </a:r>
            <a:r>
              <a:rPr lang="fr-FR" sz="2000" dirty="0">
                <a:solidFill>
                  <a:srgbClr val="0070C0"/>
                </a:solidFill>
                <a:latin typeface="Comic Sans MS" panose="030F0902030302020204" pitchFamily="66" charset="0"/>
              </a:rPr>
              <a:t> Science politique </a:t>
            </a:r>
          </a:p>
          <a:p>
            <a:pPr algn="r"/>
            <a:r>
              <a:rPr lang="fr-FR" sz="2000" dirty="0">
                <a:solidFill>
                  <a:srgbClr val="0070C0"/>
                </a:solidFill>
                <a:latin typeface="Comic Sans MS" panose="030F0902030302020204" pitchFamily="66" charset="0"/>
              </a:rPr>
              <a:t>de l’Université de Liège</a:t>
            </a:r>
          </a:p>
        </p:txBody>
      </p:sp>
      <p:sp>
        <p:nvSpPr>
          <p:cNvPr id="6" name="Espace réservé du numéro de diapositive 5">
            <a:extLst>
              <a:ext uri="{FF2B5EF4-FFF2-40B4-BE49-F238E27FC236}">
                <a16:creationId xmlns:a16="http://schemas.microsoft.com/office/drawing/2014/main" id="{E25CA1F6-3912-CD33-D39B-C3EAF40C2BD1}"/>
              </a:ext>
            </a:extLst>
          </p:cNvPr>
          <p:cNvSpPr>
            <a:spLocks noGrp="1"/>
          </p:cNvSpPr>
          <p:nvPr>
            <p:ph type="sldNum" sz="quarter" idx="12"/>
          </p:nvPr>
        </p:nvSpPr>
        <p:spPr/>
        <p:txBody>
          <a:bodyPr/>
          <a:lstStyle/>
          <a:p>
            <a:fld id="{8CC6FE82-AFCE-9447-BEF1-E34AC8AADE90}" type="slidenum">
              <a:rPr lang="fr-FR" smtClean="0"/>
              <a:t>86</a:t>
            </a:fld>
            <a:endParaRPr lang="fr-FR"/>
          </a:p>
        </p:txBody>
      </p:sp>
      <p:pic>
        <p:nvPicPr>
          <p:cNvPr id="4" name="Image 3">
            <a:extLst>
              <a:ext uri="{FF2B5EF4-FFF2-40B4-BE49-F238E27FC236}">
                <a16:creationId xmlns:a16="http://schemas.microsoft.com/office/drawing/2014/main" id="{690FAAF4-EBB9-FF33-40C7-41AF33374758}"/>
              </a:ext>
            </a:extLst>
          </p:cNvPr>
          <p:cNvPicPr>
            <a:picLocks noChangeAspect="1"/>
          </p:cNvPicPr>
          <p:nvPr/>
        </p:nvPicPr>
        <p:blipFill>
          <a:blip r:embed="rId2"/>
          <a:stretch>
            <a:fillRect/>
          </a:stretch>
        </p:blipFill>
        <p:spPr>
          <a:xfrm>
            <a:off x="4681797" y="335175"/>
            <a:ext cx="2828406" cy="1254105"/>
          </a:xfrm>
          <a:prstGeom prst="rect">
            <a:avLst/>
          </a:prstGeom>
        </p:spPr>
      </p:pic>
      <p:sp>
        <p:nvSpPr>
          <p:cNvPr id="5" name="Espace réservé du pied de page 4">
            <a:extLst>
              <a:ext uri="{FF2B5EF4-FFF2-40B4-BE49-F238E27FC236}">
                <a16:creationId xmlns:a16="http://schemas.microsoft.com/office/drawing/2014/main" id="{35DC8687-CF79-82CE-B1EB-681915596601}"/>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86526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C67174-988A-2A4B-977C-F39C17A1FBEF}"/>
              </a:ext>
            </a:extLst>
          </p:cNvPr>
          <p:cNvSpPr>
            <a:spLocks noGrp="1"/>
          </p:cNvSpPr>
          <p:nvPr>
            <p:ph type="title"/>
          </p:nvPr>
        </p:nvSpPr>
        <p:spPr>
          <a:xfrm>
            <a:off x="2199482" y="1386348"/>
            <a:ext cx="7793037" cy="3770844"/>
          </a:xfrm>
        </p:spPr>
        <p:txBody>
          <a:bodyPr>
            <a:normAutofit fontScale="90000"/>
          </a:bodyPr>
          <a:lstStyle/>
          <a:p>
            <a:r>
              <a:rPr lang="fr-FR" b="1" dirty="0">
                <a:solidFill>
                  <a:srgbClr val="0070C0"/>
                </a:solidFill>
                <a:latin typeface="Comic Sans MS" panose="030F0902030302020204" pitchFamily="66" charset="0"/>
              </a:rPr>
              <a:t>+ Loi de Gordon Moore, patron co-fondateur d’Intel (San </a:t>
            </a:r>
            <a:r>
              <a:rPr lang="fr-FR" b="1" dirty="0" err="1">
                <a:solidFill>
                  <a:srgbClr val="0070C0"/>
                </a:solidFill>
                <a:latin typeface="Comic Sans MS" panose="030F0902030302020204" pitchFamily="66" charset="0"/>
              </a:rPr>
              <a:t>Fransisco</a:t>
            </a:r>
            <a:r>
              <a:rPr lang="fr-FR" b="1" dirty="0">
                <a:solidFill>
                  <a:srgbClr val="0070C0"/>
                </a:solidFill>
                <a:latin typeface="Comic Sans MS" panose="030F0902030302020204" pitchFamily="66" charset="0"/>
              </a:rPr>
              <a:t>), première société mondiale à produire des microprocesseurs à partir de 1968. </a:t>
            </a:r>
            <a:br>
              <a:rPr lang="fr-FR" b="1" dirty="0">
                <a:solidFill>
                  <a:srgbClr val="0070C0"/>
                </a:solidFill>
                <a:latin typeface="Comic Sans MS" panose="030F0902030302020204" pitchFamily="66" charset="0"/>
              </a:rPr>
            </a:br>
            <a:r>
              <a:rPr lang="fr-FR" b="1" dirty="0">
                <a:solidFill>
                  <a:srgbClr val="0070C0"/>
                </a:solidFill>
                <a:latin typeface="Comic Sans MS" panose="030F0902030302020204" pitchFamily="66" charset="0"/>
              </a:rPr>
              <a:t>En 1965, il déclare que les circuits électronique doubleront tous les dix-huit mois</a:t>
            </a:r>
            <a:br>
              <a:rPr lang="fr-FR" b="1" dirty="0">
                <a:solidFill>
                  <a:srgbClr val="0070C0"/>
                </a:solidFill>
                <a:latin typeface="Comic Sans MS" panose="030F0902030302020204" pitchFamily="66" charset="0"/>
              </a:rPr>
            </a:br>
            <a:r>
              <a:rPr lang="fr-FR" b="1" dirty="0">
                <a:solidFill>
                  <a:srgbClr val="0070C0"/>
                </a:solidFill>
                <a:latin typeface="Comic Sans MS" panose="030F0902030302020204" pitchFamily="66" charset="0"/>
              </a:rPr>
              <a:t>⬇️</a:t>
            </a:r>
            <a:br>
              <a:rPr lang="fr-FR" b="1" dirty="0">
                <a:solidFill>
                  <a:srgbClr val="0070C0"/>
                </a:solidFill>
                <a:latin typeface="Comic Sans MS" panose="030F0902030302020204" pitchFamily="66" charset="0"/>
              </a:rPr>
            </a:br>
            <a:r>
              <a:rPr lang="fr-FR" b="1" dirty="0">
                <a:solidFill>
                  <a:srgbClr val="0070C0"/>
                </a:solidFill>
                <a:latin typeface="Comic Sans MS" panose="030F0902030302020204" pitchFamily="66" charset="0"/>
              </a:rPr>
              <a:t>Domination américaine.</a:t>
            </a:r>
          </a:p>
        </p:txBody>
      </p:sp>
      <p:sp>
        <p:nvSpPr>
          <p:cNvPr id="4" name="Espace réservé du numéro de diapositive 3">
            <a:extLst>
              <a:ext uri="{FF2B5EF4-FFF2-40B4-BE49-F238E27FC236}">
                <a16:creationId xmlns:a16="http://schemas.microsoft.com/office/drawing/2014/main" id="{64C1D769-70B7-5842-8C5C-8597B114C3E7}"/>
              </a:ext>
            </a:extLst>
          </p:cNvPr>
          <p:cNvSpPr>
            <a:spLocks noGrp="1"/>
          </p:cNvSpPr>
          <p:nvPr>
            <p:ph type="sldNum" sz="quarter" idx="12"/>
          </p:nvPr>
        </p:nvSpPr>
        <p:spPr/>
        <p:txBody>
          <a:bodyPr/>
          <a:lstStyle/>
          <a:p>
            <a:fld id="{01667E23-CCF1-8E4F-BBC7-59E79618E18C}" type="slidenum">
              <a:rPr lang="fr-FR" altLang="en-US" smtClean="0"/>
              <a:pPr/>
              <a:t>95</a:t>
            </a:fld>
            <a:endParaRPr lang="fr-FR" altLang="en-US"/>
          </a:p>
        </p:txBody>
      </p:sp>
      <p:sp>
        <p:nvSpPr>
          <p:cNvPr id="3" name="Espace réservé du pied de page 2">
            <a:extLst>
              <a:ext uri="{FF2B5EF4-FFF2-40B4-BE49-F238E27FC236}">
                <a16:creationId xmlns:a16="http://schemas.microsoft.com/office/drawing/2014/main" id="{466BA087-95FE-9A9F-D1EE-B50ACA61F220}"/>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192351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E523A-B7B8-EF48-9E9C-228790BA98DB}"/>
              </a:ext>
            </a:extLst>
          </p:cNvPr>
          <p:cNvSpPr>
            <a:spLocks noGrp="1"/>
          </p:cNvSpPr>
          <p:nvPr>
            <p:ph type="title"/>
          </p:nvPr>
        </p:nvSpPr>
        <p:spPr>
          <a:xfrm>
            <a:off x="2199481" y="776950"/>
            <a:ext cx="7793037" cy="5304099"/>
          </a:xfrm>
        </p:spPr>
        <p:txBody>
          <a:bodyPr>
            <a:normAutofit/>
          </a:bodyPr>
          <a:lstStyle/>
          <a:p>
            <a:r>
              <a:rPr lang="fr-FR" b="1" dirty="0">
                <a:solidFill>
                  <a:srgbClr val="0070C0"/>
                </a:solidFill>
                <a:latin typeface="Comic Sans MS" panose="030F0902030302020204" pitchFamily="66" charset="0"/>
              </a:rPr>
              <a:t>. </a:t>
            </a:r>
            <a:r>
              <a:rPr lang="fr-FR" b="1" dirty="0" err="1">
                <a:solidFill>
                  <a:srgbClr val="0070C0"/>
                </a:solidFill>
                <a:latin typeface="Comic Sans MS" panose="030F0902030302020204" pitchFamily="66" charset="0"/>
              </a:rPr>
              <a:t>AccélÉration</a:t>
            </a:r>
            <a:r>
              <a:rPr lang="fr-FR" b="1" dirty="0">
                <a:solidFill>
                  <a:srgbClr val="0070C0"/>
                </a:solidFill>
                <a:latin typeface="Comic Sans MS" panose="030F0902030302020204" pitchFamily="66" charset="0"/>
              </a:rPr>
              <a:t> du </a:t>
            </a:r>
            <a:r>
              <a:rPr lang="fr-FR" b="1" dirty="0" err="1">
                <a:solidFill>
                  <a:srgbClr val="0070C0"/>
                </a:solidFill>
                <a:latin typeface="Comic Sans MS" panose="030F0902030302020204" pitchFamily="66" charset="0"/>
              </a:rPr>
              <a:t>dÉveloppement</a:t>
            </a:r>
            <a:r>
              <a:rPr lang="fr-FR" b="1" dirty="0">
                <a:solidFill>
                  <a:srgbClr val="0070C0"/>
                </a:solidFill>
                <a:latin typeface="Comic Sans MS" panose="030F0902030302020204" pitchFamily="66" charset="0"/>
              </a:rPr>
              <a:t> de la </a:t>
            </a:r>
            <a:r>
              <a:rPr lang="fr-FR" b="1" dirty="0" err="1">
                <a:solidFill>
                  <a:srgbClr val="0070C0"/>
                </a:solidFill>
                <a:latin typeface="Comic Sans MS" panose="030F0902030302020204" pitchFamily="66" charset="0"/>
              </a:rPr>
              <a:t>DÉmographie</a:t>
            </a:r>
            <a:br>
              <a:rPr lang="fr-FR" b="1" dirty="0">
                <a:solidFill>
                  <a:srgbClr val="0070C0"/>
                </a:solidFill>
                <a:latin typeface="Comic Sans MS" panose="030F0902030302020204" pitchFamily="66" charset="0"/>
              </a:rPr>
            </a:br>
            <a:br>
              <a:rPr lang="fr-FR" b="1" dirty="0">
                <a:solidFill>
                  <a:srgbClr val="0070C0"/>
                </a:solidFill>
                <a:latin typeface="Comic Sans MS" panose="030F0902030302020204" pitchFamily="66" charset="0"/>
              </a:rPr>
            </a:br>
            <a:r>
              <a:rPr lang="fr-FR" b="1" dirty="0">
                <a:solidFill>
                  <a:srgbClr val="0070C0"/>
                </a:solidFill>
                <a:latin typeface="Comic Sans MS" panose="030F0902030302020204" pitchFamily="66" charset="0"/>
              </a:rPr>
              <a:t>. Accélération des inventions</a:t>
            </a:r>
            <a:br>
              <a:rPr lang="fr-FR" b="1" dirty="0">
                <a:solidFill>
                  <a:srgbClr val="0070C0"/>
                </a:solidFill>
                <a:latin typeface="Comic Sans MS" panose="030F0902030302020204" pitchFamily="66" charset="0"/>
              </a:rPr>
            </a:br>
            <a:br>
              <a:rPr lang="fr-FR" b="1" dirty="0">
                <a:solidFill>
                  <a:srgbClr val="0070C0"/>
                </a:solidFill>
                <a:latin typeface="Comic Sans MS" panose="030F0902030302020204" pitchFamily="66" charset="0"/>
              </a:rPr>
            </a:br>
            <a:r>
              <a:rPr lang="fr-FR" b="1" dirty="0">
                <a:solidFill>
                  <a:srgbClr val="0070C0"/>
                </a:solidFill>
                <a:latin typeface="Comic Sans MS" panose="030F0902030302020204" pitchFamily="66" charset="0"/>
              </a:rPr>
              <a:t>. Accélération de l’histoire</a:t>
            </a:r>
            <a:br>
              <a:rPr lang="fr-FR" b="1" dirty="0">
                <a:solidFill>
                  <a:srgbClr val="0070C0"/>
                </a:solidFill>
                <a:latin typeface="Comic Sans MS" panose="030F0902030302020204" pitchFamily="66" charset="0"/>
              </a:rPr>
            </a:br>
            <a:br>
              <a:rPr lang="fr-FR" b="1" dirty="0">
                <a:solidFill>
                  <a:srgbClr val="0070C0"/>
                </a:solidFill>
                <a:latin typeface="Comic Sans MS" panose="030F0902030302020204" pitchFamily="66" charset="0"/>
              </a:rPr>
            </a:br>
            <a:r>
              <a:rPr lang="fr-FR" b="1" dirty="0">
                <a:solidFill>
                  <a:srgbClr val="0070C0"/>
                </a:solidFill>
                <a:latin typeface="Comic Sans MS" panose="030F0902030302020204" pitchFamily="66" charset="0"/>
              </a:rPr>
              <a:t>. Accélération des décisions politico-économiques</a:t>
            </a:r>
          </a:p>
        </p:txBody>
      </p:sp>
      <p:sp>
        <p:nvSpPr>
          <p:cNvPr id="5" name="Espace réservé du numéro de diapositive 4">
            <a:extLst>
              <a:ext uri="{FF2B5EF4-FFF2-40B4-BE49-F238E27FC236}">
                <a16:creationId xmlns:a16="http://schemas.microsoft.com/office/drawing/2014/main" id="{B31B1ADC-DBDD-3646-9E88-8EA1779F90F4}"/>
              </a:ext>
            </a:extLst>
          </p:cNvPr>
          <p:cNvSpPr>
            <a:spLocks noGrp="1"/>
          </p:cNvSpPr>
          <p:nvPr>
            <p:ph type="sldNum" sz="quarter" idx="12"/>
          </p:nvPr>
        </p:nvSpPr>
        <p:spPr/>
        <p:txBody>
          <a:bodyPr/>
          <a:lstStyle/>
          <a:p>
            <a:fld id="{01667E23-CCF1-8E4F-BBC7-59E79618E18C}" type="slidenum">
              <a:rPr lang="fr-FR" altLang="en-US" smtClean="0"/>
              <a:pPr/>
              <a:t>96</a:t>
            </a:fld>
            <a:endParaRPr lang="fr-FR" altLang="en-US"/>
          </a:p>
        </p:txBody>
      </p:sp>
      <p:sp>
        <p:nvSpPr>
          <p:cNvPr id="3" name="Espace réservé du pied de page 2">
            <a:extLst>
              <a:ext uri="{FF2B5EF4-FFF2-40B4-BE49-F238E27FC236}">
                <a16:creationId xmlns:a16="http://schemas.microsoft.com/office/drawing/2014/main" id="{F6D06386-DFBF-E131-6752-E69D41FC876A}"/>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351048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CA1D5-7F52-BF7D-888F-AB00B36E85C5}"/>
              </a:ext>
            </a:extLst>
          </p:cNvPr>
          <p:cNvSpPr>
            <a:spLocks noGrp="1"/>
          </p:cNvSpPr>
          <p:nvPr>
            <p:ph type="title"/>
          </p:nvPr>
        </p:nvSpPr>
        <p:spPr>
          <a:xfrm>
            <a:off x="900642" y="2697956"/>
            <a:ext cx="10390716" cy="1462087"/>
          </a:xfrm>
        </p:spPr>
        <p:txBody>
          <a:bodyPr/>
          <a:lstStyle/>
          <a:p>
            <a:r>
              <a:rPr lang="fr-FR" b="1" dirty="0">
                <a:solidFill>
                  <a:srgbClr val="0070C0"/>
                </a:solidFill>
                <a:latin typeface="Comic Sans MS" panose="030F0902030302020204" pitchFamily="66" charset="0"/>
              </a:rPr>
              <a:t>+ Utilisation d’Internet, des autres médias et des réseaux sociaux</a:t>
            </a:r>
          </a:p>
        </p:txBody>
      </p:sp>
      <p:sp>
        <p:nvSpPr>
          <p:cNvPr id="4" name="Espace réservé du numéro de diapositive 3">
            <a:extLst>
              <a:ext uri="{FF2B5EF4-FFF2-40B4-BE49-F238E27FC236}">
                <a16:creationId xmlns:a16="http://schemas.microsoft.com/office/drawing/2014/main" id="{0846D0B6-501C-FE6E-5DD5-66ED8835DDFD}"/>
              </a:ext>
            </a:extLst>
          </p:cNvPr>
          <p:cNvSpPr>
            <a:spLocks noGrp="1"/>
          </p:cNvSpPr>
          <p:nvPr>
            <p:ph type="sldNum" sz="quarter" idx="12"/>
          </p:nvPr>
        </p:nvSpPr>
        <p:spPr/>
        <p:txBody>
          <a:bodyPr/>
          <a:lstStyle/>
          <a:p>
            <a:fld id="{01667E23-CCF1-8E4F-BBC7-59E79618E18C}" type="slidenum">
              <a:rPr lang="fr-FR" altLang="en-US" smtClean="0"/>
              <a:pPr/>
              <a:t>97</a:t>
            </a:fld>
            <a:endParaRPr lang="fr-FR" altLang="en-US"/>
          </a:p>
        </p:txBody>
      </p:sp>
      <p:sp>
        <p:nvSpPr>
          <p:cNvPr id="3" name="Espace réservé du pied de page 2">
            <a:extLst>
              <a:ext uri="{FF2B5EF4-FFF2-40B4-BE49-F238E27FC236}">
                <a16:creationId xmlns:a16="http://schemas.microsoft.com/office/drawing/2014/main" id="{6D570977-31B7-A916-FF50-886D9D3651B6}"/>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406017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4CE94-A790-3806-2A08-22CB68BD3DD2}"/>
              </a:ext>
            </a:extLst>
          </p:cNvPr>
          <p:cNvSpPr>
            <a:spLocks noGrp="1"/>
          </p:cNvSpPr>
          <p:nvPr>
            <p:ph type="title"/>
          </p:nvPr>
        </p:nvSpPr>
        <p:spPr>
          <a:xfrm>
            <a:off x="2209800" y="523613"/>
            <a:ext cx="7729728" cy="1188720"/>
          </a:xfrm>
        </p:spPr>
        <p:txBody>
          <a:bodyPr/>
          <a:lstStyle/>
          <a:p>
            <a:r>
              <a:rPr lang="fr-FR" b="1" dirty="0">
                <a:solidFill>
                  <a:srgbClr val="7030A0"/>
                </a:solidFill>
                <a:latin typeface="Comic Sans MS" panose="030F0902030302020204" pitchFamily="66" charset="0"/>
              </a:rPr>
              <a:t>PRINCIPAUX MÉDIAS </a:t>
            </a:r>
            <a:r>
              <a:rPr lang="fr-FR" b="1" dirty="0" err="1">
                <a:solidFill>
                  <a:srgbClr val="7030A0"/>
                </a:solidFill>
                <a:latin typeface="Comic Sans MS" panose="030F0902030302020204" pitchFamily="66" charset="0"/>
              </a:rPr>
              <a:t>NUMéRIQUES</a:t>
            </a:r>
            <a:endParaRPr lang="fr-FR" b="1" dirty="0">
              <a:solidFill>
                <a:srgbClr val="7030A0"/>
              </a:solidFill>
              <a:latin typeface="Comic Sans MS" panose="030F0902030302020204" pitchFamily="66" charset="0"/>
            </a:endParaRPr>
          </a:p>
        </p:txBody>
      </p:sp>
      <p:sp>
        <p:nvSpPr>
          <p:cNvPr id="3" name="Espace réservé du contenu 2">
            <a:extLst>
              <a:ext uri="{FF2B5EF4-FFF2-40B4-BE49-F238E27FC236}">
                <a16:creationId xmlns:a16="http://schemas.microsoft.com/office/drawing/2014/main" id="{7DBC0949-DA9E-D15D-BD09-2ABFEBC6579D}"/>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560E2290-4155-3AF3-0E53-472BF89DC49D}"/>
              </a:ext>
            </a:extLst>
          </p:cNvPr>
          <p:cNvPicPr>
            <a:picLocks noChangeAspect="1"/>
          </p:cNvPicPr>
          <p:nvPr/>
        </p:nvPicPr>
        <p:blipFill>
          <a:blip r:embed="rId2"/>
          <a:stretch>
            <a:fillRect/>
          </a:stretch>
        </p:blipFill>
        <p:spPr>
          <a:xfrm>
            <a:off x="2167128" y="2101656"/>
            <a:ext cx="7772400" cy="4371975"/>
          </a:xfrm>
          <a:prstGeom prst="rect">
            <a:avLst/>
          </a:prstGeom>
        </p:spPr>
      </p:pic>
      <p:sp>
        <p:nvSpPr>
          <p:cNvPr id="5" name="Espace réservé du numéro de diapositive 4">
            <a:extLst>
              <a:ext uri="{FF2B5EF4-FFF2-40B4-BE49-F238E27FC236}">
                <a16:creationId xmlns:a16="http://schemas.microsoft.com/office/drawing/2014/main" id="{467088B1-A99B-E7F4-CEB5-874E9555A3C9}"/>
              </a:ext>
            </a:extLst>
          </p:cNvPr>
          <p:cNvSpPr>
            <a:spLocks noGrp="1"/>
          </p:cNvSpPr>
          <p:nvPr>
            <p:ph type="sldNum" sz="quarter" idx="12"/>
          </p:nvPr>
        </p:nvSpPr>
        <p:spPr/>
        <p:txBody>
          <a:bodyPr/>
          <a:lstStyle/>
          <a:p>
            <a:fld id="{A7869FA4-606F-7D4A-8531-3703B7C82974}" type="slidenum">
              <a:rPr lang="fr-FR" smtClean="0"/>
              <a:t>98</a:t>
            </a:fld>
            <a:endParaRPr lang="fr-FR"/>
          </a:p>
        </p:txBody>
      </p:sp>
      <p:sp>
        <p:nvSpPr>
          <p:cNvPr id="6" name="Espace réservé du pied de page 5">
            <a:extLst>
              <a:ext uri="{FF2B5EF4-FFF2-40B4-BE49-F238E27FC236}">
                <a16:creationId xmlns:a16="http://schemas.microsoft.com/office/drawing/2014/main" id="{F7139FB8-E0BA-2FA5-9CCB-69F3C7D17BA5}"/>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327178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4912ED-A89D-AE40-E6BC-A4C4FDAEC1EC}"/>
              </a:ext>
            </a:extLst>
          </p:cNvPr>
          <p:cNvSpPr>
            <a:spLocks noGrp="1"/>
          </p:cNvSpPr>
          <p:nvPr>
            <p:ph type="title"/>
          </p:nvPr>
        </p:nvSpPr>
        <p:spPr/>
        <p:txBody>
          <a:bodyPr/>
          <a:lstStyle/>
          <a:p>
            <a:r>
              <a:rPr lang="fr-FR" b="1" dirty="0">
                <a:solidFill>
                  <a:srgbClr val="7030A0"/>
                </a:solidFill>
                <a:latin typeface="Comic Sans MS" panose="030F0902030302020204" pitchFamily="66" charset="0"/>
              </a:rPr>
              <a:t>Temps moyen consacré à internet</a:t>
            </a:r>
          </a:p>
        </p:txBody>
      </p:sp>
      <p:pic>
        <p:nvPicPr>
          <p:cNvPr id="5" name="Espace réservé du contenu 4">
            <a:extLst>
              <a:ext uri="{FF2B5EF4-FFF2-40B4-BE49-F238E27FC236}">
                <a16:creationId xmlns:a16="http://schemas.microsoft.com/office/drawing/2014/main" id="{80A52F50-8CEA-CDBA-A08C-E9904027822B}"/>
              </a:ext>
            </a:extLst>
          </p:cNvPr>
          <p:cNvPicPr>
            <a:picLocks noGrp="1" noChangeAspect="1"/>
          </p:cNvPicPr>
          <p:nvPr>
            <p:ph idx="1"/>
          </p:nvPr>
        </p:nvPicPr>
        <p:blipFill>
          <a:blip r:embed="rId2"/>
          <a:stretch>
            <a:fillRect/>
          </a:stretch>
        </p:blipFill>
        <p:spPr>
          <a:xfrm>
            <a:off x="2231136" y="2638425"/>
            <a:ext cx="7729728" cy="3945255"/>
          </a:xfrm>
          <a:prstGeom prst="rect">
            <a:avLst/>
          </a:prstGeom>
        </p:spPr>
      </p:pic>
      <p:sp>
        <p:nvSpPr>
          <p:cNvPr id="4" name="Espace réservé du numéro de diapositive 3">
            <a:extLst>
              <a:ext uri="{FF2B5EF4-FFF2-40B4-BE49-F238E27FC236}">
                <a16:creationId xmlns:a16="http://schemas.microsoft.com/office/drawing/2014/main" id="{A294C71C-AB90-CED3-5E1F-F2745198ACCF}"/>
              </a:ext>
            </a:extLst>
          </p:cNvPr>
          <p:cNvSpPr>
            <a:spLocks noGrp="1"/>
          </p:cNvSpPr>
          <p:nvPr>
            <p:ph type="sldNum" sz="quarter" idx="12"/>
          </p:nvPr>
        </p:nvSpPr>
        <p:spPr/>
        <p:txBody>
          <a:bodyPr/>
          <a:lstStyle/>
          <a:p>
            <a:fld id="{A7869FA4-606F-7D4A-8531-3703B7C82974}" type="slidenum">
              <a:rPr lang="fr-FR" smtClean="0"/>
              <a:t>99</a:t>
            </a:fld>
            <a:endParaRPr lang="fr-FR"/>
          </a:p>
        </p:txBody>
      </p:sp>
      <p:sp>
        <p:nvSpPr>
          <p:cNvPr id="3" name="Espace réservé du pied de page 2">
            <a:extLst>
              <a:ext uri="{FF2B5EF4-FFF2-40B4-BE49-F238E27FC236}">
                <a16:creationId xmlns:a16="http://schemas.microsoft.com/office/drawing/2014/main" id="{1EF61D90-9D76-891F-44ED-2D5CD7D0E53B}"/>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364390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779E7C-0F4D-2848-9C39-B3586960681F}"/>
              </a:ext>
            </a:extLst>
          </p:cNvPr>
          <p:cNvSpPr>
            <a:spLocks noGrp="1"/>
          </p:cNvSpPr>
          <p:nvPr>
            <p:ph type="title"/>
          </p:nvPr>
        </p:nvSpPr>
        <p:spPr>
          <a:xfrm>
            <a:off x="3127121" y="152136"/>
            <a:ext cx="5937755" cy="965464"/>
          </a:xfrm>
        </p:spPr>
        <p:txBody>
          <a:bodyPr>
            <a:normAutofit fontScale="90000"/>
          </a:bodyPr>
          <a:lstStyle/>
          <a:p>
            <a:pPr algn="ctr"/>
            <a:r>
              <a:rPr lang="nl-BE" sz="2800" b="1" dirty="0">
                <a:solidFill>
                  <a:srgbClr val="7030A0"/>
                </a:solidFill>
                <a:latin typeface="Comic Sans MS" charset="0"/>
              </a:rPr>
              <a:t>Temps consacré </a:t>
            </a:r>
            <a:r>
              <a:rPr lang="nl-BE" b="1" dirty="0">
                <a:solidFill>
                  <a:srgbClr val="7030A0"/>
                </a:solidFill>
                <a:latin typeface="Comic Sans MS" charset="0"/>
              </a:rPr>
              <a:t>A</a:t>
            </a:r>
            <a:r>
              <a:rPr lang="nl-BE" sz="2800" b="1" dirty="0">
                <a:solidFill>
                  <a:srgbClr val="7030A0"/>
                </a:solidFill>
                <a:latin typeface="Comic Sans MS" charset="0"/>
              </a:rPr>
              <a:t> chaque mÉdia</a:t>
            </a:r>
            <a:endParaRPr lang="fr-FR" dirty="0">
              <a:solidFill>
                <a:srgbClr val="7030A0"/>
              </a:solidFill>
            </a:endParaRPr>
          </a:p>
        </p:txBody>
      </p:sp>
      <p:pic>
        <p:nvPicPr>
          <p:cNvPr id="5" name="Espace réservé du contenu 4">
            <a:extLst>
              <a:ext uri="{FF2B5EF4-FFF2-40B4-BE49-F238E27FC236}">
                <a16:creationId xmlns:a16="http://schemas.microsoft.com/office/drawing/2014/main" id="{93F328F4-83F4-0046-81EA-6A43CAC8AA44}"/>
              </a:ext>
            </a:extLst>
          </p:cNvPr>
          <p:cNvPicPr>
            <a:picLocks noGrp="1" noChangeAspect="1"/>
          </p:cNvPicPr>
          <p:nvPr>
            <p:ph idx="1"/>
          </p:nvPr>
        </p:nvPicPr>
        <p:blipFill>
          <a:blip r:embed="rId2"/>
          <a:stretch>
            <a:fillRect/>
          </a:stretch>
        </p:blipFill>
        <p:spPr>
          <a:xfrm>
            <a:off x="3954333" y="2638425"/>
            <a:ext cx="4283334" cy="3101975"/>
          </a:xfrm>
          <a:prstGeom prst="rect">
            <a:avLst/>
          </a:prstGeom>
        </p:spPr>
      </p:pic>
      <p:sp>
        <p:nvSpPr>
          <p:cNvPr id="4" name="Espace réservé du numéro de diapositive 3">
            <a:extLst>
              <a:ext uri="{FF2B5EF4-FFF2-40B4-BE49-F238E27FC236}">
                <a16:creationId xmlns:a16="http://schemas.microsoft.com/office/drawing/2014/main" id="{E63E0C61-22CC-E64D-A313-CF96386AE00C}"/>
              </a:ext>
            </a:extLst>
          </p:cNvPr>
          <p:cNvSpPr>
            <a:spLocks noGrp="1"/>
          </p:cNvSpPr>
          <p:nvPr>
            <p:ph type="sldNum" sz="quarter" idx="12"/>
          </p:nvPr>
        </p:nvSpPr>
        <p:spPr/>
        <p:txBody>
          <a:bodyPr/>
          <a:lstStyle/>
          <a:p>
            <a:fld id="{CAB14363-99A2-054D-B3D0-73FAF2767748}" type="slidenum">
              <a:rPr lang="fr-FR" altLang="en-US" smtClean="0"/>
              <a:pPr/>
              <a:t>100</a:t>
            </a:fld>
            <a:endParaRPr lang="fr-FR" altLang="en-US"/>
          </a:p>
        </p:txBody>
      </p:sp>
      <p:pic>
        <p:nvPicPr>
          <p:cNvPr id="3" name="Espace réservé du contenu 4">
            <a:extLst>
              <a:ext uri="{FF2B5EF4-FFF2-40B4-BE49-F238E27FC236}">
                <a16:creationId xmlns:a16="http://schemas.microsoft.com/office/drawing/2014/main" id="{2EFDABF0-B772-4A51-4F80-2ECC33E63935}"/>
              </a:ext>
            </a:extLst>
          </p:cNvPr>
          <p:cNvPicPr>
            <a:picLocks noChangeAspect="1"/>
          </p:cNvPicPr>
          <p:nvPr/>
        </p:nvPicPr>
        <p:blipFill>
          <a:blip r:embed="rId2"/>
          <a:stretch>
            <a:fillRect/>
          </a:stretch>
        </p:blipFill>
        <p:spPr>
          <a:xfrm>
            <a:off x="2096428" y="1398363"/>
            <a:ext cx="8263055" cy="5185317"/>
          </a:xfrm>
          <a:prstGeom prst="rect">
            <a:avLst/>
          </a:prstGeom>
        </p:spPr>
      </p:pic>
      <p:sp>
        <p:nvSpPr>
          <p:cNvPr id="6" name="Espace réservé du pied de page 5">
            <a:extLst>
              <a:ext uri="{FF2B5EF4-FFF2-40B4-BE49-F238E27FC236}">
                <a16:creationId xmlns:a16="http://schemas.microsoft.com/office/drawing/2014/main" id="{2D5CE845-1144-3B36-2297-C6F94DD88952}"/>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378639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2F5ED-2608-3D65-DB8C-42C13F2FDCB0}"/>
              </a:ext>
            </a:extLst>
          </p:cNvPr>
          <p:cNvSpPr>
            <a:spLocks noGrp="1"/>
          </p:cNvSpPr>
          <p:nvPr>
            <p:ph type="title"/>
          </p:nvPr>
        </p:nvSpPr>
        <p:spPr/>
        <p:txBody>
          <a:bodyPr/>
          <a:lstStyle/>
          <a:p>
            <a:r>
              <a:rPr lang="fr-FR" b="1" dirty="0">
                <a:solidFill>
                  <a:srgbClr val="7030A0"/>
                </a:solidFill>
                <a:latin typeface="Comic Sans MS" panose="030F0902030302020204" pitchFamily="66" charset="0"/>
              </a:rPr>
              <a:t>Croissance du nombre d’Internautes en 10 ans</a:t>
            </a:r>
          </a:p>
        </p:txBody>
      </p:sp>
      <p:pic>
        <p:nvPicPr>
          <p:cNvPr id="5" name="Espace réservé du contenu 4">
            <a:extLst>
              <a:ext uri="{FF2B5EF4-FFF2-40B4-BE49-F238E27FC236}">
                <a16:creationId xmlns:a16="http://schemas.microsoft.com/office/drawing/2014/main" id="{0DEBBA42-20AF-BBEE-4B4F-95F08AA9A4D3}"/>
              </a:ext>
            </a:extLst>
          </p:cNvPr>
          <p:cNvPicPr>
            <a:picLocks noGrp="1" noChangeAspect="1"/>
          </p:cNvPicPr>
          <p:nvPr>
            <p:ph idx="1"/>
          </p:nvPr>
        </p:nvPicPr>
        <p:blipFill>
          <a:blip r:embed="rId2"/>
          <a:stretch>
            <a:fillRect/>
          </a:stretch>
        </p:blipFill>
        <p:spPr>
          <a:xfrm>
            <a:off x="2231136" y="2638425"/>
            <a:ext cx="7729728" cy="3818131"/>
          </a:xfrm>
          <a:prstGeom prst="rect">
            <a:avLst/>
          </a:prstGeom>
        </p:spPr>
      </p:pic>
      <p:sp>
        <p:nvSpPr>
          <p:cNvPr id="4" name="Espace réservé du numéro de diapositive 3">
            <a:extLst>
              <a:ext uri="{FF2B5EF4-FFF2-40B4-BE49-F238E27FC236}">
                <a16:creationId xmlns:a16="http://schemas.microsoft.com/office/drawing/2014/main" id="{AAF2D63C-71BC-086B-03B6-1FED6CBF5720}"/>
              </a:ext>
            </a:extLst>
          </p:cNvPr>
          <p:cNvSpPr>
            <a:spLocks noGrp="1"/>
          </p:cNvSpPr>
          <p:nvPr>
            <p:ph type="sldNum" sz="quarter" idx="12"/>
          </p:nvPr>
        </p:nvSpPr>
        <p:spPr/>
        <p:txBody>
          <a:bodyPr/>
          <a:lstStyle/>
          <a:p>
            <a:fld id="{A7869FA4-606F-7D4A-8531-3703B7C82974}" type="slidenum">
              <a:rPr lang="fr-FR" smtClean="0"/>
              <a:t>101</a:t>
            </a:fld>
            <a:endParaRPr lang="fr-FR"/>
          </a:p>
        </p:txBody>
      </p:sp>
      <p:sp>
        <p:nvSpPr>
          <p:cNvPr id="3" name="Espace réservé du pied de page 2">
            <a:extLst>
              <a:ext uri="{FF2B5EF4-FFF2-40B4-BE49-F238E27FC236}">
                <a16:creationId xmlns:a16="http://schemas.microsoft.com/office/drawing/2014/main" id="{38A703D8-9397-5EC1-D01A-B3A3EB4B0B6B}"/>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290560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8D263D1-DBA9-4D47-9B39-60AAF889F412}"/>
              </a:ext>
            </a:extLst>
          </p:cNvPr>
          <p:cNvSpPr>
            <a:spLocks noGrp="1"/>
          </p:cNvSpPr>
          <p:nvPr>
            <p:ph type="sldNum" sz="quarter" idx="12"/>
          </p:nvPr>
        </p:nvSpPr>
        <p:spPr/>
        <p:txBody>
          <a:bodyPr/>
          <a:lstStyle/>
          <a:p>
            <a:fld id="{CAB14363-99A2-054D-B3D0-73FAF2767748}" type="slidenum">
              <a:rPr lang="fr-FR" altLang="en-US" smtClean="0"/>
              <a:pPr/>
              <a:t>102</a:t>
            </a:fld>
            <a:endParaRPr lang="fr-FR" altLang="en-US"/>
          </a:p>
        </p:txBody>
      </p:sp>
      <p:pic>
        <p:nvPicPr>
          <p:cNvPr id="5" name="Image 4">
            <a:extLst>
              <a:ext uri="{FF2B5EF4-FFF2-40B4-BE49-F238E27FC236}">
                <a16:creationId xmlns:a16="http://schemas.microsoft.com/office/drawing/2014/main" id="{5EF4E9C6-F1E2-7242-8A96-5BBA6DCF1B97}"/>
              </a:ext>
            </a:extLst>
          </p:cNvPr>
          <p:cNvPicPr>
            <a:picLocks noChangeAspect="1"/>
          </p:cNvPicPr>
          <p:nvPr/>
        </p:nvPicPr>
        <p:blipFill>
          <a:blip r:embed="rId2"/>
          <a:stretch>
            <a:fillRect/>
          </a:stretch>
        </p:blipFill>
        <p:spPr>
          <a:xfrm>
            <a:off x="1999546" y="1322766"/>
            <a:ext cx="7840871" cy="4410490"/>
          </a:xfrm>
          <a:prstGeom prst="rect">
            <a:avLst/>
          </a:prstGeom>
        </p:spPr>
      </p:pic>
      <p:sp>
        <p:nvSpPr>
          <p:cNvPr id="2" name="Espace réservé du pied de page 1">
            <a:extLst>
              <a:ext uri="{FF2B5EF4-FFF2-40B4-BE49-F238E27FC236}">
                <a16:creationId xmlns:a16="http://schemas.microsoft.com/office/drawing/2014/main" id="{90D4CE52-801C-E581-522C-D6A72EE6046A}"/>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152274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A4E1B-1177-6084-1196-6E5071F872CA}"/>
              </a:ext>
            </a:extLst>
          </p:cNvPr>
          <p:cNvSpPr>
            <a:spLocks noGrp="1"/>
          </p:cNvSpPr>
          <p:nvPr>
            <p:ph type="title"/>
          </p:nvPr>
        </p:nvSpPr>
        <p:spPr/>
        <p:txBody>
          <a:bodyPr/>
          <a:lstStyle/>
          <a:p>
            <a:r>
              <a:rPr lang="fr-FR" b="1" dirty="0">
                <a:solidFill>
                  <a:srgbClr val="7030A0"/>
                </a:solidFill>
                <a:latin typeface="Comic Sans MS" panose="030F0902030302020204" pitchFamily="66" charset="0"/>
              </a:rPr>
              <a:t>Croissance des utilisateurs des médias Sociaux en 10 ans</a:t>
            </a:r>
          </a:p>
        </p:txBody>
      </p:sp>
      <p:pic>
        <p:nvPicPr>
          <p:cNvPr id="5" name="Espace réservé du contenu 4">
            <a:extLst>
              <a:ext uri="{FF2B5EF4-FFF2-40B4-BE49-F238E27FC236}">
                <a16:creationId xmlns:a16="http://schemas.microsoft.com/office/drawing/2014/main" id="{B97C6E4B-4A25-52D5-B73B-5E60858583C8}"/>
              </a:ext>
            </a:extLst>
          </p:cNvPr>
          <p:cNvPicPr>
            <a:picLocks noGrp="1" noChangeAspect="1"/>
          </p:cNvPicPr>
          <p:nvPr>
            <p:ph idx="1"/>
          </p:nvPr>
        </p:nvPicPr>
        <p:blipFill>
          <a:blip r:embed="rId2"/>
          <a:stretch>
            <a:fillRect/>
          </a:stretch>
        </p:blipFill>
        <p:spPr>
          <a:xfrm>
            <a:off x="2231136" y="2638425"/>
            <a:ext cx="7729728" cy="3945255"/>
          </a:xfrm>
          <a:prstGeom prst="rect">
            <a:avLst/>
          </a:prstGeom>
        </p:spPr>
      </p:pic>
      <p:sp>
        <p:nvSpPr>
          <p:cNvPr id="4" name="Espace réservé du numéro de diapositive 3">
            <a:extLst>
              <a:ext uri="{FF2B5EF4-FFF2-40B4-BE49-F238E27FC236}">
                <a16:creationId xmlns:a16="http://schemas.microsoft.com/office/drawing/2014/main" id="{4501E61C-B720-E817-E12E-1D88CE451E08}"/>
              </a:ext>
            </a:extLst>
          </p:cNvPr>
          <p:cNvSpPr>
            <a:spLocks noGrp="1"/>
          </p:cNvSpPr>
          <p:nvPr>
            <p:ph type="sldNum" sz="quarter" idx="12"/>
          </p:nvPr>
        </p:nvSpPr>
        <p:spPr/>
        <p:txBody>
          <a:bodyPr/>
          <a:lstStyle/>
          <a:p>
            <a:fld id="{A7869FA4-606F-7D4A-8531-3703B7C82974}" type="slidenum">
              <a:rPr lang="fr-FR" smtClean="0"/>
              <a:t>103</a:t>
            </a:fld>
            <a:endParaRPr lang="fr-FR"/>
          </a:p>
        </p:txBody>
      </p:sp>
      <p:sp>
        <p:nvSpPr>
          <p:cNvPr id="3" name="Espace réservé du pied de page 2">
            <a:extLst>
              <a:ext uri="{FF2B5EF4-FFF2-40B4-BE49-F238E27FC236}">
                <a16:creationId xmlns:a16="http://schemas.microsoft.com/office/drawing/2014/main" id="{5F0992FB-DCE6-FAF6-1C17-ED7DEE0B8C08}"/>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425205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81239-64B9-CD3C-6A2C-D48DAC4091F6}"/>
              </a:ext>
            </a:extLst>
          </p:cNvPr>
          <p:cNvSpPr>
            <a:spLocks noGrp="1"/>
          </p:cNvSpPr>
          <p:nvPr>
            <p:ph type="title"/>
          </p:nvPr>
        </p:nvSpPr>
        <p:spPr>
          <a:xfrm>
            <a:off x="2188464" y="418282"/>
            <a:ext cx="7729728" cy="1188720"/>
          </a:xfrm>
        </p:spPr>
        <p:txBody>
          <a:bodyPr/>
          <a:lstStyle/>
          <a:p>
            <a:r>
              <a:rPr lang="fr-FR" b="1" dirty="0">
                <a:solidFill>
                  <a:srgbClr val="7030A0"/>
                </a:solidFill>
                <a:latin typeface="Comic Sans MS" panose="030F0902030302020204" pitchFamily="66" charset="0"/>
              </a:rPr>
              <a:t>Temps consacré aux médias sociaux par mois</a:t>
            </a:r>
          </a:p>
        </p:txBody>
      </p:sp>
      <p:sp>
        <p:nvSpPr>
          <p:cNvPr id="3" name="Espace réservé du contenu 2">
            <a:extLst>
              <a:ext uri="{FF2B5EF4-FFF2-40B4-BE49-F238E27FC236}">
                <a16:creationId xmlns:a16="http://schemas.microsoft.com/office/drawing/2014/main" id="{D64A5D8B-F48E-AC0F-81D2-7B2539B295CD}"/>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A774286-40DB-28F5-9575-48C0B504DE89}"/>
              </a:ext>
            </a:extLst>
          </p:cNvPr>
          <p:cNvSpPr>
            <a:spLocks noGrp="1"/>
          </p:cNvSpPr>
          <p:nvPr>
            <p:ph type="sldNum" sz="quarter" idx="12"/>
          </p:nvPr>
        </p:nvSpPr>
        <p:spPr/>
        <p:txBody>
          <a:bodyPr/>
          <a:lstStyle/>
          <a:p>
            <a:fld id="{A7869FA4-606F-7D4A-8531-3703B7C82974}" type="slidenum">
              <a:rPr lang="fr-FR" smtClean="0"/>
              <a:t>104</a:t>
            </a:fld>
            <a:endParaRPr lang="fr-FR"/>
          </a:p>
        </p:txBody>
      </p:sp>
      <p:pic>
        <p:nvPicPr>
          <p:cNvPr id="5" name="Image 4">
            <a:extLst>
              <a:ext uri="{FF2B5EF4-FFF2-40B4-BE49-F238E27FC236}">
                <a16:creationId xmlns:a16="http://schemas.microsoft.com/office/drawing/2014/main" id="{A56FE996-B913-3E82-AE8D-26A62464F7E7}"/>
              </a:ext>
            </a:extLst>
          </p:cNvPr>
          <p:cNvPicPr>
            <a:picLocks noChangeAspect="1"/>
          </p:cNvPicPr>
          <p:nvPr/>
        </p:nvPicPr>
        <p:blipFill>
          <a:blip r:embed="rId2"/>
          <a:stretch>
            <a:fillRect/>
          </a:stretch>
        </p:blipFill>
        <p:spPr>
          <a:xfrm>
            <a:off x="2188464" y="2211705"/>
            <a:ext cx="7772400" cy="4371975"/>
          </a:xfrm>
          <a:prstGeom prst="rect">
            <a:avLst/>
          </a:prstGeom>
        </p:spPr>
      </p:pic>
      <p:sp>
        <p:nvSpPr>
          <p:cNvPr id="6" name="Espace réservé du pied de page 5">
            <a:extLst>
              <a:ext uri="{FF2B5EF4-FFF2-40B4-BE49-F238E27FC236}">
                <a16:creationId xmlns:a16="http://schemas.microsoft.com/office/drawing/2014/main" id="{113F589F-948F-2FF8-0AAD-49274763820D}"/>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404171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127123" y="301083"/>
            <a:ext cx="5937755" cy="1292301"/>
          </a:xfrm>
          <a:noFill/>
        </p:spPr>
        <p:txBody>
          <a:bodyPr vert="horz" lIns="90488" tIns="44450" rIns="90488" bIns="44450" rtlCol="0" anchor="ctr">
            <a:normAutofit fontScale="90000"/>
          </a:bodyPr>
          <a:lstStyle/>
          <a:p>
            <a:pPr algn="ctr" eaLnBrk="1" hangingPunct="1"/>
            <a:r>
              <a:rPr lang="fr-BE" altLang="en-US" sz="4800" b="1" dirty="0">
                <a:solidFill>
                  <a:srgbClr val="0000FF"/>
                </a:solidFill>
                <a:latin typeface="Comic Sans MS" charset="0"/>
              </a:rPr>
              <a:t>4. La cyber-politique</a:t>
            </a:r>
            <a:endParaRPr lang="fr-FR" altLang="en-US" sz="4800" b="1" dirty="0">
              <a:solidFill>
                <a:srgbClr val="0000FF"/>
              </a:solidFill>
              <a:latin typeface="Comic Sans MS" charset="0"/>
            </a:endParaRPr>
          </a:p>
        </p:txBody>
      </p:sp>
      <p:sp>
        <p:nvSpPr>
          <p:cNvPr id="22531" name="Rectangle 3"/>
          <p:cNvSpPr>
            <a:spLocks noGrp="1" noChangeArrowheads="1"/>
          </p:cNvSpPr>
          <p:nvPr>
            <p:ph idx="1"/>
          </p:nvPr>
        </p:nvSpPr>
        <p:spPr>
          <a:xfrm>
            <a:off x="2209800" y="1817649"/>
            <a:ext cx="7772400" cy="4583151"/>
          </a:xfrm>
          <a:noFill/>
        </p:spPr>
        <p:txBody>
          <a:bodyPr vert="horz" lIns="90488" tIns="44450" rIns="90488" bIns="44450" rtlCol="0">
            <a:normAutofit fontScale="92500" lnSpcReduction="10000"/>
          </a:bodyPr>
          <a:lstStyle/>
          <a:p>
            <a:pPr eaLnBrk="1" hangingPunct="1">
              <a:lnSpc>
                <a:spcPct val="80000"/>
              </a:lnSpc>
            </a:pPr>
            <a:r>
              <a:rPr lang="fr-FR" altLang="en-US" sz="2800" dirty="0">
                <a:latin typeface="Comic Sans MS" charset="0"/>
              </a:rPr>
              <a:t>La communication numérique et l’Intelligence artificielle: la frontière ? (Google </a:t>
            </a:r>
            <a:r>
              <a:rPr lang="fr-FR" altLang="en-US" sz="2800" dirty="0">
                <a:latin typeface="Comic Sans MS" charset="0"/>
                <a:sym typeface="Wingdings" pitchFamily="2" charset="2"/>
              </a:rPr>
              <a:t>&lt; -- &gt; </a:t>
            </a:r>
            <a:r>
              <a:rPr lang="fr-FR" altLang="en-US" sz="2800" dirty="0" err="1">
                <a:latin typeface="Comic Sans MS" charset="0"/>
                <a:sym typeface="Wingdings" pitchFamily="2" charset="2"/>
              </a:rPr>
              <a:t>ChatGPT</a:t>
            </a:r>
            <a:r>
              <a:rPr lang="fr-FR" altLang="en-US" sz="2800" dirty="0">
                <a:latin typeface="Comic Sans MS" charset="0"/>
                <a:sym typeface="Wingdings" pitchFamily="2" charset="2"/>
              </a:rPr>
              <a:t>)</a:t>
            </a:r>
            <a:endParaRPr lang="fr-FR" altLang="en-US" sz="2800" dirty="0">
              <a:latin typeface="Comic Sans MS" charset="0"/>
            </a:endParaRPr>
          </a:p>
          <a:p>
            <a:pPr eaLnBrk="1" hangingPunct="1">
              <a:lnSpc>
                <a:spcPct val="80000"/>
              </a:lnSpc>
            </a:pPr>
            <a:r>
              <a:rPr lang="fr-FR" altLang="en-US" sz="2800" dirty="0">
                <a:latin typeface="Comic Sans MS" charset="0"/>
              </a:rPr>
              <a:t>La vitesse</a:t>
            </a:r>
          </a:p>
          <a:p>
            <a:pPr eaLnBrk="1" hangingPunct="1">
              <a:lnSpc>
                <a:spcPct val="80000"/>
              </a:lnSpc>
            </a:pPr>
            <a:r>
              <a:rPr lang="fr-FR" altLang="en-US" sz="2800" dirty="0">
                <a:latin typeface="Comic Sans MS" charset="0"/>
              </a:rPr>
              <a:t>La nouvelle guerre économique (USA-Chine)</a:t>
            </a:r>
          </a:p>
          <a:p>
            <a:pPr eaLnBrk="1" hangingPunct="1">
              <a:lnSpc>
                <a:spcPct val="80000"/>
              </a:lnSpc>
            </a:pPr>
            <a:r>
              <a:rPr lang="fr-FR" altLang="en-US" sz="2800" dirty="0">
                <a:latin typeface="Comic Sans MS" charset="0"/>
              </a:rPr>
              <a:t>La 4</a:t>
            </a:r>
            <a:r>
              <a:rPr lang="fr-FR" altLang="en-US" sz="2800" baseline="30000" dirty="0">
                <a:latin typeface="Comic Sans MS" charset="0"/>
              </a:rPr>
              <a:t>ème</a:t>
            </a:r>
            <a:r>
              <a:rPr lang="fr-FR" altLang="en-US" sz="2800" dirty="0">
                <a:latin typeface="Comic Sans MS" charset="0"/>
              </a:rPr>
              <a:t> arme dans les armées modernes</a:t>
            </a:r>
          </a:p>
          <a:p>
            <a:pPr eaLnBrk="1" hangingPunct="1">
              <a:lnSpc>
                <a:spcPct val="80000"/>
              </a:lnSpc>
            </a:pPr>
            <a:r>
              <a:rPr lang="fr-FR" altLang="en-US" sz="2800" dirty="0">
                <a:latin typeface="Comic Sans MS" charset="0"/>
              </a:rPr>
              <a:t>L’hyper-propagande</a:t>
            </a:r>
          </a:p>
          <a:p>
            <a:pPr eaLnBrk="1" hangingPunct="1">
              <a:lnSpc>
                <a:spcPct val="80000"/>
              </a:lnSpc>
            </a:pPr>
            <a:r>
              <a:rPr lang="fr-FR" altLang="en-US" sz="2800" dirty="0">
                <a:latin typeface="Comic Sans MS" charset="0"/>
              </a:rPr>
              <a:t>L</a:t>
            </a:r>
            <a:r>
              <a:rPr lang="fr-BE" altLang="en-US" sz="2800" dirty="0">
                <a:latin typeface="Comic Sans MS" charset="0"/>
              </a:rPr>
              <a:t>a domination des</a:t>
            </a:r>
            <a:r>
              <a:rPr lang="fr-FR" altLang="en-US" sz="2800" dirty="0">
                <a:latin typeface="Comic Sans MS" charset="0"/>
              </a:rPr>
              <a:t> médias digitaux et de l’Intelligence artificielle (contacts directs, robotisation, médecine …)</a:t>
            </a:r>
          </a:p>
          <a:p>
            <a:pPr eaLnBrk="1" hangingPunct="1">
              <a:lnSpc>
                <a:spcPct val="80000"/>
              </a:lnSpc>
            </a:pPr>
            <a:r>
              <a:rPr lang="fr-FR" altLang="en-US" sz="2800" dirty="0">
                <a:latin typeface="Comic Sans MS" charset="0"/>
              </a:rPr>
              <a:t>Risque pour la démocratie ?</a:t>
            </a:r>
          </a:p>
          <a:p>
            <a:pPr eaLnBrk="1" hangingPunct="1">
              <a:lnSpc>
                <a:spcPct val="80000"/>
              </a:lnSpc>
            </a:pPr>
            <a:r>
              <a:rPr lang="fr-FR" altLang="en-US" sz="2800" dirty="0">
                <a:latin typeface="Comic Sans MS" charset="0"/>
              </a:rPr>
              <a:t>Obsolescence de l’être humain ?</a:t>
            </a:r>
          </a:p>
          <a:p>
            <a:pPr eaLnBrk="1" hangingPunct="1">
              <a:lnSpc>
                <a:spcPct val="80000"/>
              </a:lnSpc>
            </a:pPr>
            <a:endParaRPr lang="fr-FR" altLang="en-US" sz="2800" dirty="0">
              <a:latin typeface="Comic Sans MS" charset="0"/>
            </a:endParaRPr>
          </a:p>
        </p:txBody>
      </p:sp>
      <p:sp>
        <p:nvSpPr>
          <p:cNvPr id="22529"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02BD4E7D-F513-1B4B-BFAC-E2FFB8DC45F1}" type="slidenum">
              <a:rPr lang="fr-FR" altLang="en-US" sz="1400"/>
              <a:pPr eaLnBrk="1" hangingPunct="1"/>
              <a:t>87</a:t>
            </a:fld>
            <a:endParaRPr lang="fr-FR" altLang="en-US" sz="1400"/>
          </a:p>
        </p:txBody>
      </p:sp>
      <p:sp>
        <p:nvSpPr>
          <p:cNvPr id="2" name="Espace réservé du pied de page 1">
            <a:extLst>
              <a:ext uri="{FF2B5EF4-FFF2-40B4-BE49-F238E27FC236}">
                <a16:creationId xmlns:a16="http://schemas.microsoft.com/office/drawing/2014/main" id="{4663ADE2-DADC-FB2B-B72D-73A366808EB7}"/>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7" dur="500"/>
                                        <p:tgtEl>
                                          <p:spTgt spid="22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blinds(horizontal)">
                                      <p:cBhvr>
                                        <p:cTn id="32" dur="5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blinds(horizontal)">
                                      <p:cBhvr>
                                        <p:cTn id="37" dur="500"/>
                                        <p:tgtEl>
                                          <p:spTgt spid="22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Effect transition="in" filter="blinds(horizontal)">
                                      <p:cBhvr>
                                        <p:cTn id="42"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ADE52E-2F4C-324E-790E-EBB4610DC6E8}"/>
              </a:ext>
            </a:extLst>
          </p:cNvPr>
          <p:cNvSpPr>
            <a:spLocks noGrp="1"/>
          </p:cNvSpPr>
          <p:nvPr>
            <p:ph type="title"/>
          </p:nvPr>
        </p:nvSpPr>
        <p:spPr>
          <a:xfrm>
            <a:off x="2231136" y="324612"/>
            <a:ext cx="7729728" cy="1188720"/>
          </a:xfrm>
        </p:spPr>
        <p:txBody>
          <a:bodyPr/>
          <a:lstStyle/>
          <a:p>
            <a:r>
              <a:rPr lang="fr-FR" b="1" dirty="0">
                <a:solidFill>
                  <a:srgbClr val="7030A0"/>
                </a:solidFill>
                <a:latin typeface="Comic Sans MS" panose="030F0902030302020204" pitchFamily="66" charset="0"/>
              </a:rPr>
              <a:t>Les réseaux sociaux préférés</a:t>
            </a:r>
          </a:p>
        </p:txBody>
      </p:sp>
      <p:sp>
        <p:nvSpPr>
          <p:cNvPr id="3" name="Espace réservé du contenu 2">
            <a:extLst>
              <a:ext uri="{FF2B5EF4-FFF2-40B4-BE49-F238E27FC236}">
                <a16:creationId xmlns:a16="http://schemas.microsoft.com/office/drawing/2014/main" id="{D732BAB2-73FC-7AF7-4D49-E7482FECC971}"/>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BD59459-8FD8-2B32-ED6B-657EF4A22C9B}"/>
              </a:ext>
            </a:extLst>
          </p:cNvPr>
          <p:cNvSpPr>
            <a:spLocks noGrp="1"/>
          </p:cNvSpPr>
          <p:nvPr>
            <p:ph type="sldNum" sz="quarter" idx="12"/>
          </p:nvPr>
        </p:nvSpPr>
        <p:spPr/>
        <p:txBody>
          <a:bodyPr/>
          <a:lstStyle/>
          <a:p>
            <a:fld id="{A7869FA4-606F-7D4A-8531-3703B7C82974}" type="slidenum">
              <a:rPr lang="fr-FR" smtClean="0"/>
              <a:t>105</a:t>
            </a:fld>
            <a:endParaRPr lang="fr-FR"/>
          </a:p>
        </p:txBody>
      </p:sp>
      <p:pic>
        <p:nvPicPr>
          <p:cNvPr id="5" name="Image 4">
            <a:extLst>
              <a:ext uri="{FF2B5EF4-FFF2-40B4-BE49-F238E27FC236}">
                <a16:creationId xmlns:a16="http://schemas.microsoft.com/office/drawing/2014/main" id="{38879BA0-53DB-AB99-B548-14DB270B2076}"/>
              </a:ext>
            </a:extLst>
          </p:cNvPr>
          <p:cNvPicPr>
            <a:picLocks noChangeAspect="1"/>
          </p:cNvPicPr>
          <p:nvPr/>
        </p:nvPicPr>
        <p:blipFill>
          <a:blip r:embed="rId2"/>
          <a:stretch>
            <a:fillRect/>
          </a:stretch>
        </p:blipFill>
        <p:spPr>
          <a:xfrm>
            <a:off x="2231136" y="2211705"/>
            <a:ext cx="7772400" cy="4371975"/>
          </a:xfrm>
          <a:prstGeom prst="rect">
            <a:avLst/>
          </a:prstGeom>
        </p:spPr>
      </p:pic>
      <p:sp>
        <p:nvSpPr>
          <p:cNvPr id="6" name="Espace réservé du pied de page 5">
            <a:extLst>
              <a:ext uri="{FF2B5EF4-FFF2-40B4-BE49-F238E27FC236}">
                <a16:creationId xmlns:a16="http://schemas.microsoft.com/office/drawing/2014/main" id="{193850DF-ED81-3BCC-996A-B14DEF2CDF2D}"/>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383589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E1EB4-EF98-BCA2-B664-036FD76EE7B8}"/>
              </a:ext>
            </a:extLst>
          </p:cNvPr>
          <p:cNvSpPr>
            <a:spLocks noGrp="1"/>
          </p:cNvSpPr>
          <p:nvPr>
            <p:ph type="title"/>
          </p:nvPr>
        </p:nvSpPr>
        <p:spPr>
          <a:xfrm>
            <a:off x="2231136" y="2588198"/>
            <a:ext cx="7729728" cy="1681604"/>
          </a:xfrm>
        </p:spPr>
        <p:txBody>
          <a:bodyPr>
            <a:normAutofit/>
          </a:bodyPr>
          <a:lstStyle/>
          <a:p>
            <a:r>
              <a:rPr lang="fr-FR" b="1" dirty="0">
                <a:solidFill>
                  <a:srgbClr val="0070C0"/>
                </a:solidFill>
                <a:latin typeface="Comic Sans MS" panose="030F0902030302020204" pitchFamily="66" charset="0"/>
              </a:rPr>
              <a:t>L’e-commerce représente 20% du commerce de détail (forte hausse avec la pandémie)</a:t>
            </a:r>
          </a:p>
        </p:txBody>
      </p:sp>
      <p:sp>
        <p:nvSpPr>
          <p:cNvPr id="4" name="Espace réservé du numéro de diapositive 3">
            <a:extLst>
              <a:ext uri="{FF2B5EF4-FFF2-40B4-BE49-F238E27FC236}">
                <a16:creationId xmlns:a16="http://schemas.microsoft.com/office/drawing/2014/main" id="{170BD1BC-E0EF-3EBF-CD7E-140BA4C87653}"/>
              </a:ext>
            </a:extLst>
          </p:cNvPr>
          <p:cNvSpPr>
            <a:spLocks noGrp="1"/>
          </p:cNvSpPr>
          <p:nvPr>
            <p:ph type="sldNum" sz="quarter" idx="12"/>
          </p:nvPr>
        </p:nvSpPr>
        <p:spPr/>
        <p:txBody>
          <a:bodyPr/>
          <a:lstStyle/>
          <a:p>
            <a:fld id="{A7869FA4-606F-7D4A-8531-3703B7C82974}" type="slidenum">
              <a:rPr lang="fr-FR" smtClean="0"/>
              <a:t>106</a:t>
            </a:fld>
            <a:endParaRPr lang="fr-FR"/>
          </a:p>
        </p:txBody>
      </p:sp>
      <p:sp>
        <p:nvSpPr>
          <p:cNvPr id="3" name="Espace réservé du pied de page 2">
            <a:extLst>
              <a:ext uri="{FF2B5EF4-FFF2-40B4-BE49-F238E27FC236}">
                <a16:creationId xmlns:a16="http://schemas.microsoft.com/office/drawing/2014/main" id="{64A9C0C6-8581-293F-3A26-8DBD28045157}"/>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69385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97A62-27D9-671D-0219-70F1BBDFAE4F}"/>
              </a:ext>
            </a:extLst>
          </p:cNvPr>
          <p:cNvSpPr>
            <a:spLocks noGrp="1"/>
          </p:cNvSpPr>
          <p:nvPr>
            <p:ph type="title"/>
          </p:nvPr>
        </p:nvSpPr>
        <p:spPr>
          <a:xfrm>
            <a:off x="2231136" y="362526"/>
            <a:ext cx="7729728" cy="1188720"/>
          </a:xfrm>
        </p:spPr>
        <p:txBody>
          <a:bodyPr>
            <a:normAutofit fontScale="90000"/>
          </a:bodyPr>
          <a:lstStyle/>
          <a:p>
            <a:r>
              <a:rPr lang="fr-FR" b="1" dirty="0">
                <a:solidFill>
                  <a:srgbClr val="0070C0"/>
                </a:solidFill>
                <a:latin typeface="Comic Sans MS" panose="030F0902030302020204" pitchFamily="66" charset="0"/>
              </a:rPr>
              <a:t>Aperçu du commerce électronique de biens de consommation</a:t>
            </a:r>
          </a:p>
        </p:txBody>
      </p:sp>
      <p:sp>
        <p:nvSpPr>
          <p:cNvPr id="4" name="Espace réservé du numéro de diapositive 3">
            <a:extLst>
              <a:ext uri="{FF2B5EF4-FFF2-40B4-BE49-F238E27FC236}">
                <a16:creationId xmlns:a16="http://schemas.microsoft.com/office/drawing/2014/main" id="{806E0ACB-8BF9-9711-F75B-9033279BAC76}"/>
              </a:ext>
            </a:extLst>
          </p:cNvPr>
          <p:cNvSpPr>
            <a:spLocks noGrp="1"/>
          </p:cNvSpPr>
          <p:nvPr>
            <p:ph type="sldNum" sz="quarter" idx="12"/>
          </p:nvPr>
        </p:nvSpPr>
        <p:spPr/>
        <p:txBody>
          <a:bodyPr/>
          <a:lstStyle/>
          <a:p>
            <a:fld id="{7755661D-0951-F841-8ADB-704281B514EA}" type="slidenum">
              <a:rPr lang="fr-FR" smtClean="0"/>
              <a:t>107</a:t>
            </a:fld>
            <a:endParaRPr lang="fr-FR"/>
          </a:p>
        </p:txBody>
      </p:sp>
      <p:pic>
        <p:nvPicPr>
          <p:cNvPr id="7" name="Image 6">
            <a:extLst>
              <a:ext uri="{FF2B5EF4-FFF2-40B4-BE49-F238E27FC236}">
                <a16:creationId xmlns:a16="http://schemas.microsoft.com/office/drawing/2014/main" id="{C717C89F-7DDB-823F-3BA1-0EBDC0F1166F}"/>
              </a:ext>
            </a:extLst>
          </p:cNvPr>
          <p:cNvPicPr>
            <a:picLocks noChangeAspect="1"/>
          </p:cNvPicPr>
          <p:nvPr/>
        </p:nvPicPr>
        <p:blipFill>
          <a:blip r:embed="rId2"/>
          <a:stretch>
            <a:fillRect/>
          </a:stretch>
        </p:blipFill>
        <p:spPr>
          <a:xfrm>
            <a:off x="2191566" y="2008312"/>
            <a:ext cx="7808868" cy="4392488"/>
          </a:xfrm>
          <a:prstGeom prst="rect">
            <a:avLst/>
          </a:prstGeom>
        </p:spPr>
      </p:pic>
      <p:sp>
        <p:nvSpPr>
          <p:cNvPr id="3" name="Espace réservé du pied de page 2">
            <a:extLst>
              <a:ext uri="{FF2B5EF4-FFF2-40B4-BE49-F238E27FC236}">
                <a16:creationId xmlns:a16="http://schemas.microsoft.com/office/drawing/2014/main" id="{A680C601-19FF-E327-EE27-C090F49BB57A}"/>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41197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7BD7F-2EA2-44E9-695C-6CC86D2512A1}"/>
              </a:ext>
            </a:extLst>
          </p:cNvPr>
          <p:cNvSpPr>
            <a:spLocks noGrp="1"/>
          </p:cNvSpPr>
          <p:nvPr>
            <p:ph type="title"/>
          </p:nvPr>
        </p:nvSpPr>
        <p:spPr>
          <a:xfrm>
            <a:off x="2209800" y="418282"/>
            <a:ext cx="7729728" cy="1188720"/>
          </a:xfrm>
        </p:spPr>
        <p:txBody>
          <a:bodyPr>
            <a:normAutofit fontScale="90000"/>
          </a:bodyPr>
          <a:lstStyle/>
          <a:p>
            <a:r>
              <a:rPr lang="fr-FR" b="1" dirty="0">
                <a:solidFill>
                  <a:srgbClr val="7030A0"/>
                </a:solidFill>
                <a:latin typeface="Comic Sans MS" panose="030F0902030302020204" pitchFamily="66" charset="0"/>
              </a:rPr>
              <a:t>Pourcentage des utilisateurs d’Internet qui achètent en ligne chaque semaine</a:t>
            </a:r>
          </a:p>
        </p:txBody>
      </p:sp>
      <p:sp>
        <p:nvSpPr>
          <p:cNvPr id="3" name="Espace réservé du contenu 2">
            <a:extLst>
              <a:ext uri="{FF2B5EF4-FFF2-40B4-BE49-F238E27FC236}">
                <a16:creationId xmlns:a16="http://schemas.microsoft.com/office/drawing/2014/main" id="{F02D778B-451E-6E1A-167F-2FAFCF7BEB81}"/>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F7972E1-92CA-E0BB-2555-FDC77DD755E5}"/>
              </a:ext>
            </a:extLst>
          </p:cNvPr>
          <p:cNvSpPr>
            <a:spLocks noGrp="1"/>
          </p:cNvSpPr>
          <p:nvPr>
            <p:ph type="sldNum" sz="quarter" idx="12"/>
          </p:nvPr>
        </p:nvSpPr>
        <p:spPr/>
        <p:txBody>
          <a:bodyPr/>
          <a:lstStyle/>
          <a:p>
            <a:fld id="{A7869FA4-606F-7D4A-8531-3703B7C82974}" type="slidenum">
              <a:rPr lang="fr-FR" smtClean="0"/>
              <a:t>108</a:t>
            </a:fld>
            <a:endParaRPr lang="fr-FR"/>
          </a:p>
        </p:txBody>
      </p:sp>
      <p:pic>
        <p:nvPicPr>
          <p:cNvPr id="5" name="Image 4">
            <a:extLst>
              <a:ext uri="{FF2B5EF4-FFF2-40B4-BE49-F238E27FC236}">
                <a16:creationId xmlns:a16="http://schemas.microsoft.com/office/drawing/2014/main" id="{395131C4-F23E-11E3-B2AD-911BAEF907FA}"/>
              </a:ext>
            </a:extLst>
          </p:cNvPr>
          <p:cNvPicPr>
            <a:picLocks noChangeAspect="1"/>
          </p:cNvPicPr>
          <p:nvPr/>
        </p:nvPicPr>
        <p:blipFill>
          <a:blip r:embed="rId2"/>
          <a:stretch>
            <a:fillRect/>
          </a:stretch>
        </p:blipFill>
        <p:spPr>
          <a:xfrm>
            <a:off x="2188464" y="2211705"/>
            <a:ext cx="7772400" cy="4371975"/>
          </a:xfrm>
          <a:prstGeom prst="rect">
            <a:avLst/>
          </a:prstGeom>
        </p:spPr>
      </p:pic>
      <p:sp>
        <p:nvSpPr>
          <p:cNvPr id="6" name="Espace réservé du pied de page 5">
            <a:extLst>
              <a:ext uri="{FF2B5EF4-FFF2-40B4-BE49-F238E27FC236}">
                <a16:creationId xmlns:a16="http://schemas.microsoft.com/office/drawing/2014/main" id="{8D1681D5-1586-18E2-D290-3B215BF4875D}"/>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89984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5594B-4D9A-40B5-4E12-2A48D0CE322D}"/>
              </a:ext>
            </a:extLst>
          </p:cNvPr>
          <p:cNvSpPr>
            <a:spLocks noGrp="1"/>
          </p:cNvSpPr>
          <p:nvPr>
            <p:ph type="title"/>
          </p:nvPr>
        </p:nvSpPr>
        <p:spPr>
          <a:xfrm>
            <a:off x="2209800" y="457200"/>
            <a:ext cx="7729728" cy="1188720"/>
          </a:xfrm>
        </p:spPr>
        <p:txBody>
          <a:bodyPr/>
          <a:lstStyle/>
          <a:p>
            <a:r>
              <a:rPr lang="fr-FR" b="1" dirty="0">
                <a:solidFill>
                  <a:srgbClr val="7030A0"/>
                </a:solidFill>
                <a:latin typeface="Comic Sans MS" panose="030F0902030302020204" pitchFamily="66" charset="0"/>
              </a:rPr>
              <a:t>Achats en ligne en milliards de dollars</a:t>
            </a:r>
          </a:p>
        </p:txBody>
      </p:sp>
      <p:sp>
        <p:nvSpPr>
          <p:cNvPr id="3" name="Espace réservé du contenu 2">
            <a:extLst>
              <a:ext uri="{FF2B5EF4-FFF2-40B4-BE49-F238E27FC236}">
                <a16:creationId xmlns:a16="http://schemas.microsoft.com/office/drawing/2014/main" id="{23B7221A-6494-F388-6790-AEBEC65FB166}"/>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0AE6228-91EC-9E57-EC8B-CC51DB17BFC9}"/>
              </a:ext>
            </a:extLst>
          </p:cNvPr>
          <p:cNvSpPr>
            <a:spLocks noGrp="1"/>
          </p:cNvSpPr>
          <p:nvPr>
            <p:ph type="sldNum" sz="quarter" idx="12"/>
          </p:nvPr>
        </p:nvSpPr>
        <p:spPr/>
        <p:txBody>
          <a:bodyPr/>
          <a:lstStyle/>
          <a:p>
            <a:fld id="{A7869FA4-606F-7D4A-8531-3703B7C82974}" type="slidenum">
              <a:rPr lang="fr-FR" smtClean="0"/>
              <a:t>109</a:t>
            </a:fld>
            <a:endParaRPr lang="fr-FR"/>
          </a:p>
        </p:txBody>
      </p:sp>
      <p:pic>
        <p:nvPicPr>
          <p:cNvPr id="5" name="Image 4">
            <a:extLst>
              <a:ext uri="{FF2B5EF4-FFF2-40B4-BE49-F238E27FC236}">
                <a16:creationId xmlns:a16="http://schemas.microsoft.com/office/drawing/2014/main" id="{AE9FD3CF-AE04-C1A3-38DC-42642E274E7F}"/>
              </a:ext>
            </a:extLst>
          </p:cNvPr>
          <p:cNvPicPr>
            <a:picLocks noChangeAspect="1"/>
          </p:cNvPicPr>
          <p:nvPr/>
        </p:nvPicPr>
        <p:blipFill>
          <a:blip r:embed="rId2"/>
          <a:stretch>
            <a:fillRect/>
          </a:stretch>
        </p:blipFill>
        <p:spPr>
          <a:xfrm>
            <a:off x="2188464" y="2028825"/>
            <a:ext cx="7772400" cy="4371975"/>
          </a:xfrm>
          <a:prstGeom prst="rect">
            <a:avLst/>
          </a:prstGeom>
        </p:spPr>
      </p:pic>
      <p:sp>
        <p:nvSpPr>
          <p:cNvPr id="6" name="Espace réservé du pied de page 5">
            <a:extLst>
              <a:ext uri="{FF2B5EF4-FFF2-40B4-BE49-F238E27FC236}">
                <a16:creationId xmlns:a16="http://schemas.microsoft.com/office/drawing/2014/main" id="{E3B0B204-2B05-307E-9B5D-3177AB1D9877}"/>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149157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83012A-E3D0-DCF4-846D-050A71F66826}"/>
              </a:ext>
            </a:extLst>
          </p:cNvPr>
          <p:cNvSpPr>
            <a:spLocks noGrp="1"/>
          </p:cNvSpPr>
          <p:nvPr>
            <p:ph type="title"/>
          </p:nvPr>
        </p:nvSpPr>
        <p:spPr>
          <a:xfrm>
            <a:off x="2188464" y="523613"/>
            <a:ext cx="7729728" cy="1188720"/>
          </a:xfrm>
        </p:spPr>
        <p:txBody>
          <a:bodyPr>
            <a:normAutofit fontScale="90000"/>
          </a:bodyPr>
          <a:lstStyle/>
          <a:p>
            <a:r>
              <a:rPr lang="fr-FR" b="1" dirty="0">
                <a:solidFill>
                  <a:srgbClr val="7030A0"/>
                </a:solidFill>
                <a:latin typeface="Comic Sans MS" panose="030F0902030302020204" pitchFamily="66" charset="0"/>
              </a:rPr>
              <a:t>Achats de voyages et de lieux de vacances en ligne (en milliards de dollars)</a:t>
            </a:r>
          </a:p>
        </p:txBody>
      </p:sp>
      <p:sp>
        <p:nvSpPr>
          <p:cNvPr id="3" name="Espace réservé du contenu 2">
            <a:extLst>
              <a:ext uri="{FF2B5EF4-FFF2-40B4-BE49-F238E27FC236}">
                <a16:creationId xmlns:a16="http://schemas.microsoft.com/office/drawing/2014/main" id="{CB6E6B9A-79D7-DDE1-C64F-6386208F14A2}"/>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78E1051-3E68-CB4C-AFA8-F7B0EFC9D785}"/>
              </a:ext>
            </a:extLst>
          </p:cNvPr>
          <p:cNvSpPr>
            <a:spLocks noGrp="1"/>
          </p:cNvSpPr>
          <p:nvPr>
            <p:ph type="sldNum" sz="quarter" idx="12"/>
          </p:nvPr>
        </p:nvSpPr>
        <p:spPr/>
        <p:txBody>
          <a:bodyPr/>
          <a:lstStyle/>
          <a:p>
            <a:fld id="{A7869FA4-606F-7D4A-8531-3703B7C82974}" type="slidenum">
              <a:rPr lang="fr-FR" smtClean="0"/>
              <a:t>110</a:t>
            </a:fld>
            <a:endParaRPr lang="fr-FR"/>
          </a:p>
        </p:txBody>
      </p:sp>
      <p:pic>
        <p:nvPicPr>
          <p:cNvPr id="5" name="Image 4">
            <a:extLst>
              <a:ext uri="{FF2B5EF4-FFF2-40B4-BE49-F238E27FC236}">
                <a16:creationId xmlns:a16="http://schemas.microsoft.com/office/drawing/2014/main" id="{1E0D6A3C-F643-37B4-574F-9B0D94846700}"/>
              </a:ext>
            </a:extLst>
          </p:cNvPr>
          <p:cNvPicPr>
            <a:picLocks noChangeAspect="1"/>
          </p:cNvPicPr>
          <p:nvPr/>
        </p:nvPicPr>
        <p:blipFill>
          <a:blip r:embed="rId2"/>
          <a:stretch>
            <a:fillRect/>
          </a:stretch>
        </p:blipFill>
        <p:spPr>
          <a:xfrm>
            <a:off x="2188464" y="2153412"/>
            <a:ext cx="7772400" cy="4371975"/>
          </a:xfrm>
          <a:prstGeom prst="rect">
            <a:avLst/>
          </a:prstGeom>
        </p:spPr>
      </p:pic>
      <p:sp>
        <p:nvSpPr>
          <p:cNvPr id="6" name="Espace réservé du pied de page 5">
            <a:extLst>
              <a:ext uri="{FF2B5EF4-FFF2-40B4-BE49-F238E27FC236}">
                <a16:creationId xmlns:a16="http://schemas.microsoft.com/office/drawing/2014/main" id="{D4FC3515-BAF8-0F5A-2E27-68DBABAF0796}"/>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152714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25A46-BE42-67BC-E24D-BA4728068ADD}"/>
              </a:ext>
            </a:extLst>
          </p:cNvPr>
          <p:cNvSpPr>
            <a:spLocks noGrp="1"/>
          </p:cNvSpPr>
          <p:nvPr>
            <p:ph type="title"/>
          </p:nvPr>
        </p:nvSpPr>
        <p:spPr>
          <a:xfrm>
            <a:off x="2231136" y="523613"/>
            <a:ext cx="7729728" cy="1188720"/>
          </a:xfrm>
        </p:spPr>
        <p:txBody>
          <a:bodyPr>
            <a:normAutofit fontScale="90000"/>
          </a:bodyPr>
          <a:lstStyle/>
          <a:p>
            <a:r>
              <a:rPr lang="fr-FR" b="1" dirty="0">
                <a:solidFill>
                  <a:srgbClr val="7030A0"/>
                </a:solidFill>
                <a:latin typeface="Comic Sans MS" panose="030F0902030302020204" pitchFamily="66" charset="0"/>
              </a:rPr>
              <a:t>Téléchargements des médias en ligne annuellement (en milliards de dollars)</a:t>
            </a:r>
          </a:p>
        </p:txBody>
      </p:sp>
      <p:sp>
        <p:nvSpPr>
          <p:cNvPr id="3" name="Espace réservé du contenu 2">
            <a:extLst>
              <a:ext uri="{FF2B5EF4-FFF2-40B4-BE49-F238E27FC236}">
                <a16:creationId xmlns:a16="http://schemas.microsoft.com/office/drawing/2014/main" id="{9FFB2F3A-C804-1480-B45D-2460F63FE01A}"/>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604EC50-4ECA-F2C2-DF92-403B1D3AEC18}"/>
              </a:ext>
            </a:extLst>
          </p:cNvPr>
          <p:cNvSpPr>
            <a:spLocks noGrp="1"/>
          </p:cNvSpPr>
          <p:nvPr>
            <p:ph type="sldNum" sz="quarter" idx="12"/>
          </p:nvPr>
        </p:nvSpPr>
        <p:spPr/>
        <p:txBody>
          <a:bodyPr/>
          <a:lstStyle/>
          <a:p>
            <a:fld id="{A7869FA4-606F-7D4A-8531-3703B7C82974}" type="slidenum">
              <a:rPr lang="fr-FR" smtClean="0"/>
              <a:t>111</a:t>
            </a:fld>
            <a:endParaRPr lang="fr-FR"/>
          </a:p>
        </p:txBody>
      </p:sp>
      <p:pic>
        <p:nvPicPr>
          <p:cNvPr id="5" name="Image 4">
            <a:extLst>
              <a:ext uri="{FF2B5EF4-FFF2-40B4-BE49-F238E27FC236}">
                <a16:creationId xmlns:a16="http://schemas.microsoft.com/office/drawing/2014/main" id="{8D291214-7121-E324-5DDE-5A5FAB52E9FA}"/>
              </a:ext>
            </a:extLst>
          </p:cNvPr>
          <p:cNvPicPr>
            <a:picLocks noChangeAspect="1"/>
          </p:cNvPicPr>
          <p:nvPr/>
        </p:nvPicPr>
        <p:blipFill>
          <a:blip r:embed="rId2"/>
          <a:stretch>
            <a:fillRect/>
          </a:stretch>
        </p:blipFill>
        <p:spPr>
          <a:xfrm>
            <a:off x="2231136" y="2153412"/>
            <a:ext cx="7772400" cy="4371975"/>
          </a:xfrm>
          <a:prstGeom prst="rect">
            <a:avLst/>
          </a:prstGeom>
        </p:spPr>
      </p:pic>
      <p:sp>
        <p:nvSpPr>
          <p:cNvPr id="6" name="Espace réservé du pied de page 5">
            <a:extLst>
              <a:ext uri="{FF2B5EF4-FFF2-40B4-BE49-F238E27FC236}">
                <a16:creationId xmlns:a16="http://schemas.microsoft.com/office/drawing/2014/main" id="{98D86672-6670-165E-FE20-7ADFBFF1B0F5}"/>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2891464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36506-09FB-8D75-519C-1E4A1800BC08}"/>
              </a:ext>
            </a:extLst>
          </p:cNvPr>
          <p:cNvSpPr>
            <a:spLocks noGrp="1"/>
          </p:cNvSpPr>
          <p:nvPr>
            <p:ph type="title"/>
          </p:nvPr>
        </p:nvSpPr>
        <p:spPr>
          <a:xfrm>
            <a:off x="2209800" y="523613"/>
            <a:ext cx="7729728" cy="1188720"/>
          </a:xfrm>
        </p:spPr>
        <p:txBody>
          <a:bodyPr>
            <a:normAutofit fontScale="90000"/>
          </a:bodyPr>
          <a:lstStyle/>
          <a:p>
            <a:r>
              <a:rPr lang="fr-FR" b="1" dirty="0">
                <a:solidFill>
                  <a:srgbClr val="7030A0"/>
                </a:solidFill>
                <a:latin typeface="Comic Sans MS" panose="030F0902030302020204" pitchFamily="66" charset="0"/>
              </a:rPr>
              <a:t>Utilisation des cryptomonnaies en ligne (en pourcentage par pays)</a:t>
            </a:r>
          </a:p>
        </p:txBody>
      </p:sp>
      <p:sp>
        <p:nvSpPr>
          <p:cNvPr id="3" name="Espace réservé du contenu 2">
            <a:extLst>
              <a:ext uri="{FF2B5EF4-FFF2-40B4-BE49-F238E27FC236}">
                <a16:creationId xmlns:a16="http://schemas.microsoft.com/office/drawing/2014/main" id="{44B72DFE-ED36-83B8-74E7-128A2C861190}"/>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67823CE-2EB3-AFA6-1267-9F867B1FFB94}"/>
              </a:ext>
            </a:extLst>
          </p:cNvPr>
          <p:cNvSpPr>
            <a:spLocks noGrp="1"/>
          </p:cNvSpPr>
          <p:nvPr>
            <p:ph type="sldNum" sz="quarter" idx="12"/>
          </p:nvPr>
        </p:nvSpPr>
        <p:spPr/>
        <p:txBody>
          <a:bodyPr/>
          <a:lstStyle/>
          <a:p>
            <a:fld id="{A7869FA4-606F-7D4A-8531-3703B7C82974}" type="slidenum">
              <a:rPr lang="fr-FR" smtClean="0"/>
              <a:t>112</a:t>
            </a:fld>
            <a:endParaRPr lang="fr-FR"/>
          </a:p>
        </p:txBody>
      </p:sp>
      <p:pic>
        <p:nvPicPr>
          <p:cNvPr id="5" name="Image 4">
            <a:extLst>
              <a:ext uri="{FF2B5EF4-FFF2-40B4-BE49-F238E27FC236}">
                <a16:creationId xmlns:a16="http://schemas.microsoft.com/office/drawing/2014/main" id="{E6B4AAFE-BCD9-155A-0B23-E0800B4ED6E2}"/>
              </a:ext>
            </a:extLst>
          </p:cNvPr>
          <p:cNvPicPr>
            <a:picLocks noChangeAspect="1"/>
          </p:cNvPicPr>
          <p:nvPr/>
        </p:nvPicPr>
        <p:blipFill>
          <a:blip r:embed="rId2"/>
          <a:stretch>
            <a:fillRect/>
          </a:stretch>
        </p:blipFill>
        <p:spPr>
          <a:xfrm>
            <a:off x="2188464" y="2153412"/>
            <a:ext cx="7772400" cy="4371975"/>
          </a:xfrm>
          <a:prstGeom prst="rect">
            <a:avLst/>
          </a:prstGeom>
        </p:spPr>
      </p:pic>
      <p:sp>
        <p:nvSpPr>
          <p:cNvPr id="6" name="Espace réservé du pied de page 5">
            <a:extLst>
              <a:ext uri="{FF2B5EF4-FFF2-40B4-BE49-F238E27FC236}">
                <a16:creationId xmlns:a16="http://schemas.microsoft.com/office/drawing/2014/main" id="{AF212196-80C4-6324-E6B6-5C5250E5BA06}"/>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1258399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B16CA-9288-DF44-AC36-EAA87B61BB3D}"/>
              </a:ext>
            </a:extLst>
          </p:cNvPr>
          <p:cNvSpPr>
            <a:spLocks noGrp="1"/>
          </p:cNvSpPr>
          <p:nvPr>
            <p:ph type="title"/>
          </p:nvPr>
        </p:nvSpPr>
        <p:spPr>
          <a:xfrm>
            <a:off x="2199482" y="274321"/>
            <a:ext cx="7793037" cy="1462087"/>
          </a:xfrm>
        </p:spPr>
        <p:txBody>
          <a:bodyPr>
            <a:normAutofit fontScale="90000"/>
          </a:bodyPr>
          <a:lstStyle/>
          <a:p>
            <a:r>
              <a:rPr lang="fr-BE" altLang="en-US" b="1" dirty="0">
                <a:solidFill>
                  <a:srgbClr val="0000FF"/>
                </a:solidFill>
                <a:latin typeface="Comic Sans MS" charset="0"/>
              </a:rPr>
              <a:t>+ Définitions de la </a:t>
            </a:r>
            <a:r>
              <a:rPr lang="fr-FR" altLang="en-US" b="1" dirty="0">
                <a:solidFill>
                  <a:srgbClr val="0000FF"/>
                </a:solidFill>
                <a:latin typeface="Comic Sans MS" charset="0"/>
              </a:rPr>
              <a:t>Communication et</a:t>
            </a:r>
            <a:r>
              <a:rPr lang="fr-BE" altLang="en-US" b="1" dirty="0">
                <a:solidFill>
                  <a:srgbClr val="0000FF"/>
                </a:solidFill>
                <a:latin typeface="Comic Sans MS" charset="0"/>
              </a:rPr>
              <a:t> de l</a:t>
            </a:r>
            <a:r>
              <a:rPr lang="fr-BE" altLang="fr-FR" b="1" dirty="0">
                <a:solidFill>
                  <a:srgbClr val="0000FF"/>
                </a:solidFill>
                <a:latin typeface="Comic Sans MS" charset="0"/>
              </a:rPr>
              <a:t>’</a:t>
            </a:r>
            <a:r>
              <a:rPr lang="fr-FR" altLang="ja-JP" b="1" dirty="0">
                <a:solidFill>
                  <a:srgbClr val="0000FF"/>
                </a:solidFill>
                <a:latin typeface="Comic Sans MS" charset="0"/>
              </a:rPr>
              <a:t>Information</a:t>
            </a:r>
            <a:endParaRPr lang="fr-FR" dirty="0"/>
          </a:p>
        </p:txBody>
      </p:sp>
      <p:sp>
        <p:nvSpPr>
          <p:cNvPr id="5" name="Espace réservé du numéro de diapositive 4">
            <a:extLst>
              <a:ext uri="{FF2B5EF4-FFF2-40B4-BE49-F238E27FC236}">
                <a16:creationId xmlns:a16="http://schemas.microsoft.com/office/drawing/2014/main" id="{8CC3A0A8-E242-F94F-9352-B24B62E9DE6D}"/>
              </a:ext>
            </a:extLst>
          </p:cNvPr>
          <p:cNvSpPr>
            <a:spLocks noGrp="1"/>
          </p:cNvSpPr>
          <p:nvPr>
            <p:ph type="sldNum" sz="quarter" idx="12"/>
          </p:nvPr>
        </p:nvSpPr>
        <p:spPr/>
        <p:txBody>
          <a:bodyPr/>
          <a:lstStyle/>
          <a:p>
            <a:fld id="{01667E23-CCF1-8E4F-BBC7-59E79618E18C}" type="slidenum">
              <a:rPr lang="fr-FR" altLang="en-US" smtClean="0"/>
              <a:pPr/>
              <a:t>113</a:t>
            </a:fld>
            <a:endParaRPr lang="fr-FR" altLang="en-US"/>
          </a:p>
        </p:txBody>
      </p:sp>
      <p:sp>
        <p:nvSpPr>
          <p:cNvPr id="7" name="Rectangle 6">
            <a:extLst>
              <a:ext uri="{FF2B5EF4-FFF2-40B4-BE49-F238E27FC236}">
                <a16:creationId xmlns:a16="http://schemas.microsoft.com/office/drawing/2014/main" id="{DB0CE837-7567-924B-BC15-0C9872545C3E}"/>
              </a:ext>
            </a:extLst>
          </p:cNvPr>
          <p:cNvSpPr/>
          <p:nvPr/>
        </p:nvSpPr>
        <p:spPr>
          <a:xfrm>
            <a:off x="2199481" y="2274839"/>
            <a:ext cx="7793037" cy="4062651"/>
          </a:xfrm>
          <a:prstGeom prst="rect">
            <a:avLst/>
          </a:prstGeom>
        </p:spPr>
        <p:txBody>
          <a:bodyPr wrap="square">
            <a:spAutoFit/>
          </a:bodyPr>
          <a:lstStyle/>
          <a:p>
            <a:pPr marL="285750" indent="-285750">
              <a:buFont typeface="Arial" panose="020B0604020202020204" pitchFamily="34" charset="0"/>
              <a:buChar char="•"/>
            </a:pPr>
            <a:r>
              <a:rPr lang="fr-FR" altLang="en-US" sz="2400" b="1" u="sng" dirty="0">
                <a:latin typeface="Comic Sans MS" charset="0"/>
              </a:rPr>
              <a:t>Information:</a:t>
            </a:r>
            <a:r>
              <a:rPr lang="fr-FR" altLang="en-US" sz="2400" dirty="0">
                <a:latin typeface="Comic Sans MS" charset="0"/>
              </a:rPr>
              <a:t> événement objectif - fait brut</a:t>
            </a:r>
            <a:r>
              <a:rPr lang="fr-BE" altLang="en-US" sz="2400" dirty="0">
                <a:latin typeface="Comic Sans MS" charset="0"/>
              </a:rPr>
              <a:t> - </a:t>
            </a:r>
            <a:r>
              <a:rPr lang="fr-FR" altLang="en-US" sz="2400" dirty="0">
                <a:latin typeface="Comic Sans MS" charset="0"/>
              </a:rPr>
              <a:t> repris dans un contexte et un environnement précis.</a:t>
            </a:r>
          </a:p>
          <a:p>
            <a:pPr marL="285750" indent="-285750">
              <a:buFont typeface="Arial" panose="020B0604020202020204" pitchFamily="34" charset="0"/>
              <a:buChar char="•"/>
            </a:pPr>
            <a:r>
              <a:rPr lang="fr-FR" altLang="en-US" sz="2400" b="1" u="sng" dirty="0">
                <a:latin typeface="Comic Sans MS" charset="0"/>
              </a:rPr>
              <a:t>Communication:</a:t>
            </a:r>
            <a:r>
              <a:rPr lang="fr-FR" altLang="en-US" sz="2400" dirty="0">
                <a:latin typeface="Comic Sans MS" charset="0"/>
              </a:rPr>
              <a:t> </a:t>
            </a:r>
            <a:r>
              <a:rPr lang="fr-BE" altLang="en-US" sz="2400" dirty="0">
                <a:latin typeface="Comic Sans MS" charset="0"/>
              </a:rPr>
              <a:t>vient du latin </a:t>
            </a:r>
            <a:r>
              <a:rPr lang="fr-BE" altLang="en-US" sz="2400" b="1" i="1" dirty="0" err="1">
                <a:latin typeface="Comic Sans MS" charset="0"/>
              </a:rPr>
              <a:t>communicare</a:t>
            </a:r>
            <a:r>
              <a:rPr lang="fr-BE" altLang="en-US" sz="2400" i="1" dirty="0">
                <a:latin typeface="Comic Sans MS" charset="0"/>
              </a:rPr>
              <a:t>, </a:t>
            </a:r>
            <a:r>
              <a:rPr lang="fr-BE" altLang="en-US" sz="2400" dirty="0">
                <a:latin typeface="Comic Sans MS" charset="0"/>
              </a:rPr>
              <a:t>c</a:t>
            </a:r>
            <a:r>
              <a:rPr lang="fr-BE" altLang="fr-FR" sz="2400" dirty="0">
                <a:latin typeface="Comic Sans MS" charset="0"/>
              </a:rPr>
              <a:t>’</a:t>
            </a:r>
            <a:r>
              <a:rPr lang="fr-BE" altLang="en-US" sz="2400" dirty="0">
                <a:latin typeface="Comic Sans MS" charset="0"/>
              </a:rPr>
              <a:t>est-à-dire</a:t>
            </a:r>
            <a:r>
              <a:rPr lang="fr-BE" altLang="en-US" sz="2400" i="1" dirty="0">
                <a:latin typeface="Comic Sans MS" charset="0"/>
              </a:rPr>
              <a:t> </a:t>
            </a:r>
            <a:r>
              <a:rPr lang="fr-BE" altLang="en-US" sz="2400" dirty="0">
                <a:latin typeface="Comic Sans MS" charset="0"/>
              </a:rPr>
              <a:t>séparer de son support. De cette façon, on </a:t>
            </a:r>
            <a:r>
              <a:rPr lang="fr-BE" altLang="en-US" sz="2400" dirty="0" err="1">
                <a:latin typeface="Comic Sans MS" charset="0"/>
              </a:rPr>
              <a:t>réinsére</a:t>
            </a:r>
            <a:r>
              <a:rPr lang="fr-BE" altLang="en-US" sz="2400" dirty="0">
                <a:latin typeface="Comic Sans MS" charset="0"/>
              </a:rPr>
              <a:t> l</a:t>
            </a:r>
            <a:r>
              <a:rPr lang="fr-BE" altLang="fr-FR" sz="2400" dirty="0">
                <a:latin typeface="Comic Sans MS" charset="0"/>
              </a:rPr>
              <a:t>’</a:t>
            </a:r>
            <a:r>
              <a:rPr lang="fr-BE" altLang="en-US" sz="2400" dirty="0">
                <a:latin typeface="Comic Sans MS" charset="0"/>
              </a:rPr>
              <a:t>information sur un autre support pour en élargir sa diffusion. Il y a p</a:t>
            </a:r>
            <a:r>
              <a:rPr lang="fr-FR" altLang="en-US" sz="2400" dirty="0" err="1">
                <a:latin typeface="Comic Sans MS" charset="0"/>
              </a:rPr>
              <a:t>résentation</a:t>
            </a:r>
            <a:r>
              <a:rPr lang="fr-FR" altLang="en-US" sz="2400" dirty="0">
                <a:latin typeface="Comic Sans MS" charset="0"/>
              </a:rPr>
              <a:t> subjective des informations prises hors contexte et avec les biais de toute interprétation sincère ou manipulatrice. </a:t>
            </a:r>
          </a:p>
          <a:p>
            <a:endParaRPr lang="fr-FR" dirty="0"/>
          </a:p>
        </p:txBody>
      </p:sp>
      <p:sp>
        <p:nvSpPr>
          <p:cNvPr id="3" name="Espace réservé du pied de page 2">
            <a:extLst>
              <a:ext uri="{FF2B5EF4-FFF2-40B4-BE49-F238E27FC236}">
                <a16:creationId xmlns:a16="http://schemas.microsoft.com/office/drawing/2014/main" id="{574F1205-EF49-3E16-1D5A-3BCFD63FCF44}"/>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2791741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CDE9A5-3E00-7749-980F-A129C53EFC74}"/>
              </a:ext>
            </a:extLst>
          </p:cNvPr>
          <p:cNvSpPr>
            <a:spLocks noGrp="1"/>
          </p:cNvSpPr>
          <p:nvPr>
            <p:ph type="title"/>
          </p:nvPr>
        </p:nvSpPr>
        <p:spPr>
          <a:xfrm>
            <a:off x="2199482" y="274321"/>
            <a:ext cx="7793037" cy="1462087"/>
          </a:xfrm>
        </p:spPr>
        <p:txBody>
          <a:bodyPr/>
          <a:lstStyle/>
          <a:p>
            <a:r>
              <a:rPr lang="fr-BE" altLang="en-US" b="1" dirty="0">
                <a:solidFill>
                  <a:srgbClr val="0000FF"/>
                </a:solidFill>
                <a:latin typeface="Comic Sans MS" charset="0"/>
              </a:rPr>
              <a:t>+ </a:t>
            </a:r>
            <a:r>
              <a:rPr lang="fr-BE" altLang="en-US" b="1" dirty="0" err="1">
                <a:solidFill>
                  <a:srgbClr val="0000FF"/>
                </a:solidFill>
                <a:latin typeface="Comic Sans MS" charset="0"/>
              </a:rPr>
              <a:t>dÉfinition</a:t>
            </a:r>
            <a:r>
              <a:rPr lang="fr-BE" altLang="en-US" b="1" dirty="0">
                <a:solidFill>
                  <a:srgbClr val="0000FF"/>
                </a:solidFill>
                <a:latin typeface="Comic Sans MS" charset="0"/>
              </a:rPr>
              <a:t> de deux  auteurs</a:t>
            </a:r>
            <a:endParaRPr lang="fr-FR" dirty="0"/>
          </a:p>
        </p:txBody>
      </p:sp>
      <p:sp>
        <p:nvSpPr>
          <p:cNvPr id="5" name="Espace réservé du numéro de diapositive 4">
            <a:extLst>
              <a:ext uri="{FF2B5EF4-FFF2-40B4-BE49-F238E27FC236}">
                <a16:creationId xmlns:a16="http://schemas.microsoft.com/office/drawing/2014/main" id="{11490804-BB2F-7D4E-A317-B9E83566A105}"/>
              </a:ext>
            </a:extLst>
          </p:cNvPr>
          <p:cNvSpPr>
            <a:spLocks noGrp="1"/>
          </p:cNvSpPr>
          <p:nvPr>
            <p:ph type="sldNum" sz="quarter" idx="12"/>
          </p:nvPr>
        </p:nvSpPr>
        <p:spPr/>
        <p:txBody>
          <a:bodyPr/>
          <a:lstStyle/>
          <a:p>
            <a:fld id="{01667E23-CCF1-8E4F-BBC7-59E79618E18C}" type="slidenum">
              <a:rPr lang="fr-FR" altLang="en-US" smtClean="0"/>
              <a:pPr/>
              <a:t>114</a:t>
            </a:fld>
            <a:endParaRPr lang="fr-FR" altLang="en-US"/>
          </a:p>
        </p:txBody>
      </p:sp>
      <p:sp>
        <p:nvSpPr>
          <p:cNvPr id="6" name="Rectangle 5">
            <a:extLst>
              <a:ext uri="{FF2B5EF4-FFF2-40B4-BE49-F238E27FC236}">
                <a16:creationId xmlns:a16="http://schemas.microsoft.com/office/drawing/2014/main" id="{30670870-81A9-7F49-A50E-DEC63D3B3C31}"/>
              </a:ext>
            </a:extLst>
          </p:cNvPr>
          <p:cNvSpPr/>
          <p:nvPr/>
        </p:nvSpPr>
        <p:spPr>
          <a:xfrm>
            <a:off x="1722847" y="3070662"/>
            <a:ext cx="8900193" cy="1723549"/>
          </a:xfrm>
          <a:prstGeom prst="rect">
            <a:avLst/>
          </a:prstGeom>
        </p:spPr>
        <p:txBody>
          <a:bodyPr wrap="none">
            <a:spAutoFit/>
          </a:bodyPr>
          <a:lstStyle/>
          <a:p>
            <a:pPr marL="285750" indent="-285750">
              <a:buFont typeface="Arial" panose="020B0604020202020204" pitchFamily="34" charset="0"/>
              <a:buChar char="•"/>
            </a:pPr>
            <a:r>
              <a:rPr lang="fr-BE" altLang="en-US" sz="2200" b="1" dirty="0">
                <a:latin typeface="Comic Sans MS" charset="0"/>
              </a:rPr>
              <a:t>Francis Balle:</a:t>
            </a:r>
            <a:r>
              <a:rPr lang="fr-BE" altLang="en-US" sz="2200" dirty="0">
                <a:latin typeface="Comic Sans MS" charset="0"/>
              </a:rPr>
              <a:t> L</a:t>
            </a:r>
            <a:r>
              <a:rPr lang="fr-BE" altLang="fr-FR" sz="2200" dirty="0">
                <a:latin typeface="Comic Sans MS" charset="0"/>
              </a:rPr>
              <a:t>’</a:t>
            </a:r>
            <a:r>
              <a:rPr lang="fr-BE" altLang="en-US" sz="2200" dirty="0">
                <a:latin typeface="Comic Sans MS" charset="0"/>
              </a:rPr>
              <a:t>information émerge de la communication.  Mais,  </a:t>
            </a:r>
          </a:p>
          <a:p>
            <a:pPr eaLnBrk="1" hangingPunct="1"/>
            <a:r>
              <a:rPr lang="fr-BE" altLang="en-US" sz="2200" dirty="0">
                <a:latin typeface="Comic Sans MS" charset="0"/>
              </a:rPr>
              <a:t>   elle peut être étouffée par elle.</a:t>
            </a:r>
          </a:p>
          <a:p>
            <a:pPr marL="285750" indent="-285750">
              <a:buFont typeface="Arial" panose="020B0604020202020204" pitchFamily="34" charset="0"/>
              <a:buChar char="•"/>
            </a:pPr>
            <a:r>
              <a:rPr lang="fr-BE" altLang="en-US" sz="2200" b="1" dirty="0">
                <a:latin typeface="Comic Sans MS" charset="0"/>
              </a:rPr>
              <a:t>Paul </a:t>
            </a:r>
            <a:r>
              <a:rPr lang="fr-BE" altLang="en-US" sz="2200" b="1" dirty="0" err="1">
                <a:latin typeface="Comic Sans MS" charset="0"/>
              </a:rPr>
              <a:t>Watzlawick</a:t>
            </a:r>
            <a:r>
              <a:rPr lang="fr-BE" altLang="en-US" sz="2200" b="1" dirty="0">
                <a:latin typeface="Comic Sans MS" charset="0"/>
              </a:rPr>
              <a:t>: </a:t>
            </a:r>
            <a:r>
              <a:rPr lang="fr-BE" altLang="en-US" sz="2200" dirty="0">
                <a:latin typeface="Comic Sans MS" charset="0"/>
              </a:rPr>
              <a:t>Toute communication présente deux aspects: </a:t>
            </a:r>
          </a:p>
          <a:p>
            <a:pPr eaLnBrk="1" hangingPunct="1"/>
            <a:r>
              <a:rPr lang="fr-BE" altLang="en-US" sz="2200" dirty="0">
                <a:latin typeface="Comic Sans MS" charset="0"/>
              </a:rPr>
              <a:t>   le contenu et la relation, telle que la seconde englobe le premier</a:t>
            </a:r>
            <a:endParaRPr lang="fr-FR" altLang="en-US" sz="2200" dirty="0">
              <a:latin typeface="Comic Sans MS" charset="0"/>
            </a:endParaRPr>
          </a:p>
          <a:p>
            <a:endParaRPr lang="fr-FR" dirty="0"/>
          </a:p>
        </p:txBody>
      </p:sp>
      <p:sp>
        <p:nvSpPr>
          <p:cNvPr id="3" name="Espace réservé du pied de page 2">
            <a:extLst>
              <a:ext uri="{FF2B5EF4-FFF2-40B4-BE49-F238E27FC236}">
                <a16:creationId xmlns:a16="http://schemas.microsoft.com/office/drawing/2014/main" id="{4DC5D3E1-C8AE-4A46-4D2C-F1714CE6EAD6}"/>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396803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xfrm>
            <a:off x="2336836" y="274320"/>
            <a:ext cx="7793037" cy="864394"/>
          </a:xfrm>
        </p:spPr>
        <p:txBody>
          <a:bodyPr>
            <a:normAutofit/>
          </a:bodyPr>
          <a:lstStyle/>
          <a:p>
            <a:pPr algn="ctr" eaLnBrk="1" hangingPunct="1"/>
            <a:r>
              <a:rPr lang="fr-BE" altLang="en-US" sz="3600" b="1" dirty="0">
                <a:solidFill>
                  <a:srgbClr val="0000FF"/>
                </a:solidFill>
                <a:latin typeface="Comic Sans MS" charset="0"/>
              </a:rPr>
              <a:t>+ éléments fondateurs ?</a:t>
            </a:r>
            <a:endParaRPr lang="fr-FR" altLang="en-US" sz="3600" b="1" dirty="0">
              <a:solidFill>
                <a:srgbClr val="0000FF"/>
              </a:solidFill>
              <a:latin typeface="Comic Sans MS" charset="0"/>
            </a:endParaRPr>
          </a:p>
        </p:txBody>
      </p:sp>
      <p:sp>
        <p:nvSpPr>
          <p:cNvPr id="25604" name="Rectangle 2"/>
          <p:cNvSpPr>
            <a:spLocks noGrp="1" noChangeArrowheads="1"/>
          </p:cNvSpPr>
          <p:nvPr>
            <p:ph idx="1"/>
          </p:nvPr>
        </p:nvSpPr>
        <p:spPr>
          <a:xfrm>
            <a:off x="2063750" y="1484784"/>
            <a:ext cx="8204200" cy="4828704"/>
          </a:xfrm>
          <a:noFill/>
        </p:spPr>
        <p:txBody>
          <a:bodyPr vert="horz" lIns="90488" tIns="44450" rIns="90488" bIns="44450" rtlCol="0">
            <a:normAutofit lnSpcReduction="10000"/>
          </a:bodyPr>
          <a:lstStyle/>
          <a:p>
            <a:pPr eaLnBrk="1" hangingPunct="1">
              <a:lnSpc>
                <a:spcPct val="80000"/>
              </a:lnSpc>
            </a:pPr>
            <a:r>
              <a:rPr lang="fr-FR" altLang="en-US" sz="2400" b="1" dirty="0">
                <a:latin typeface="Comic Sans MS" charset="0"/>
              </a:rPr>
              <a:t>Fin des guerres napoléoniennes, des guerres mondiales et de la guerre froide: </a:t>
            </a:r>
          </a:p>
          <a:p>
            <a:pPr lvl="1" eaLnBrk="1" hangingPunct="1">
              <a:lnSpc>
                <a:spcPct val="80000"/>
              </a:lnSpc>
            </a:pPr>
            <a:r>
              <a:rPr lang="fr-BE" altLang="en-US" sz="2000" dirty="0">
                <a:latin typeface="Comic Sans MS" charset="0"/>
              </a:rPr>
              <a:t>Apparition du télégraphe, de la radio, de la télévision et d</a:t>
            </a:r>
            <a:r>
              <a:rPr lang="fr-BE" altLang="fr-FR" sz="2000" dirty="0">
                <a:latin typeface="Comic Sans MS" charset="0"/>
              </a:rPr>
              <a:t>’</a:t>
            </a:r>
            <a:r>
              <a:rPr lang="fr-BE" altLang="en-US" sz="2000" dirty="0">
                <a:latin typeface="Comic Sans MS" charset="0"/>
              </a:rPr>
              <a:t>Internet, un changement majeur avant l’I.A.</a:t>
            </a:r>
            <a:endParaRPr lang="fr-FR" altLang="en-US" sz="2000" dirty="0">
              <a:latin typeface="Comic Sans MS" charset="0"/>
            </a:endParaRPr>
          </a:p>
          <a:p>
            <a:pPr eaLnBrk="1" hangingPunct="1">
              <a:lnSpc>
                <a:spcPct val="80000"/>
              </a:lnSpc>
            </a:pPr>
            <a:r>
              <a:rPr lang="fr-FR" altLang="en-US" sz="2400" b="1" dirty="0">
                <a:latin typeface="Comic Sans MS" charset="0"/>
              </a:rPr>
              <a:t>Libéralisation</a:t>
            </a:r>
            <a:r>
              <a:rPr lang="fr-BE" altLang="en-US" sz="2400" b="1" dirty="0">
                <a:latin typeface="Comic Sans MS" charset="0"/>
              </a:rPr>
              <a:t>,</a:t>
            </a:r>
            <a:r>
              <a:rPr lang="fr-FR" altLang="en-US" sz="2400" b="1" dirty="0">
                <a:latin typeface="Comic Sans MS" charset="0"/>
              </a:rPr>
              <a:t> mondialisation</a:t>
            </a:r>
            <a:r>
              <a:rPr lang="fr-BE" altLang="en-US" sz="2400" b="1" dirty="0">
                <a:latin typeface="Comic Sans MS" charset="0"/>
              </a:rPr>
              <a:t> et globalisation des médias</a:t>
            </a:r>
            <a:r>
              <a:rPr lang="fr-FR" altLang="en-US" sz="2400" b="1" dirty="0">
                <a:latin typeface="Comic Sans MS" charset="0"/>
              </a:rPr>
              <a:t>: </a:t>
            </a:r>
          </a:p>
          <a:p>
            <a:pPr lvl="1" eaLnBrk="1" hangingPunct="1">
              <a:lnSpc>
                <a:spcPct val="80000"/>
              </a:lnSpc>
            </a:pPr>
            <a:r>
              <a:rPr lang="fr-FR" altLang="en-US" sz="2000" dirty="0">
                <a:latin typeface="Comic Sans MS" charset="0"/>
              </a:rPr>
              <a:t>Domination américaine: exemples (C.N.N., Microsoft et Internet, Google, Facebook, Apple, Ted Turner, Bill Gates, Steve Jobs, Jef Bezos, Elon Musk, etc.).</a:t>
            </a:r>
          </a:p>
          <a:p>
            <a:pPr eaLnBrk="1" hangingPunct="1">
              <a:lnSpc>
                <a:spcPct val="80000"/>
              </a:lnSpc>
            </a:pPr>
            <a:r>
              <a:rPr lang="fr-FR" altLang="en-US" sz="2400" b="1" dirty="0">
                <a:latin typeface="Comic Sans MS" charset="0"/>
              </a:rPr>
              <a:t>Interpénétration des réseaux, la base d’Internet et de l’I.A.: </a:t>
            </a:r>
          </a:p>
          <a:p>
            <a:pPr lvl="1" eaLnBrk="1" hangingPunct="1">
              <a:lnSpc>
                <a:spcPct val="80000"/>
              </a:lnSpc>
            </a:pPr>
            <a:r>
              <a:rPr lang="fr-FR" altLang="en-US" sz="2000" dirty="0">
                <a:latin typeface="Comic Sans MS" charset="0"/>
              </a:rPr>
              <a:t>Télécommunications, audiovisuel et informatique.</a:t>
            </a:r>
            <a:endParaRPr lang="fr-BE" altLang="en-US" sz="2000" dirty="0">
              <a:latin typeface="Comic Sans MS" charset="0"/>
            </a:endParaRPr>
          </a:p>
          <a:p>
            <a:pPr eaLnBrk="1" hangingPunct="1">
              <a:lnSpc>
                <a:spcPct val="80000"/>
              </a:lnSpc>
            </a:pPr>
            <a:r>
              <a:rPr lang="fr-FR" altLang="en-US" sz="2400" b="1" dirty="0">
                <a:latin typeface="Comic Sans MS" charset="0"/>
              </a:rPr>
              <a:t>Economie et politique à impact direct: </a:t>
            </a:r>
          </a:p>
          <a:p>
            <a:pPr lvl="1" eaLnBrk="1" hangingPunct="1">
              <a:lnSpc>
                <a:spcPct val="80000"/>
              </a:lnSpc>
            </a:pPr>
            <a:r>
              <a:rPr lang="fr-FR" altLang="en-US" sz="2000" dirty="0">
                <a:latin typeface="Comic Sans MS" charset="0"/>
              </a:rPr>
              <a:t>Développement de grands groupes, des technologies et des contenus: capitaux et chiffres d</a:t>
            </a:r>
            <a:r>
              <a:rPr lang="nl-BE" altLang="fr-FR" sz="2000" dirty="0">
                <a:latin typeface="Comic Sans MS" charset="0"/>
              </a:rPr>
              <a:t>’</a:t>
            </a:r>
            <a:r>
              <a:rPr lang="fr-FR" altLang="ja-JP" sz="2000" dirty="0">
                <a:latin typeface="Comic Sans MS" charset="0"/>
              </a:rPr>
              <a:t>affaires (GAFA contre BATX) plus importants que de nombreux États.</a:t>
            </a:r>
          </a:p>
        </p:txBody>
      </p:sp>
      <p:sp>
        <p:nvSpPr>
          <p:cNvPr id="25601"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98BB2E5C-3D42-7440-845B-B205A0409409}" type="slidenum">
              <a:rPr lang="fr-FR" altLang="en-US" sz="1400"/>
              <a:pPr eaLnBrk="1" hangingPunct="1"/>
              <a:t>88</a:t>
            </a:fld>
            <a:endParaRPr lang="fr-FR" altLang="en-US" sz="1400"/>
          </a:p>
        </p:txBody>
      </p:sp>
      <p:sp>
        <p:nvSpPr>
          <p:cNvPr id="2" name="Espace réservé du pied de page 1">
            <a:extLst>
              <a:ext uri="{FF2B5EF4-FFF2-40B4-BE49-F238E27FC236}">
                <a16:creationId xmlns:a16="http://schemas.microsoft.com/office/drawing/2014/main" id="{639AEB5C-B1BA-F294-4317-AE622AB3BC14}"/>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1000"/>
                                        <p:tgtEl>
                                          <p:spTgt spid="25604">
                                            <p:txEl>
                                              <p:pRg st="0" end="0"/>
                                            </p:txEl>
                                          </p:spTgt>
                                        </p:tgtEl>
                                      </p:cBhvr>
                                    </p:animEffect>
                                    <p:anim calcmode="lin" valueType="num">
                                      <p:cBhvr>
                                        <p:cTn id="8" dur="10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560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5604">
                                            <p:txEl>
                                              <p:pRg st="1" end="1"/>
                                            </p:txEl>
                                          </p:spTgt>
                                        </p:tgtEl>
                                        <p:attrNameLst>
                                          <p:attrName>style.visibility</p:attrName>
                                        </p:attrNameLst>
                                      </p:cBhvr>
                                      <p:to>
                                        <p:strVal val="visible"/>
                                      </p:to>
                                    </p:set>
                                    <p:animEffect transition="in" filter="fade">
                                      <p:cBhvr>
                                        <p:cTn id="13" dur="1000"/>
                                        <p:tgtEl>
                                          <p:spTgt spid="25604">
                                            <p:txEl>
                                              <p:pRg st="1" end="1"/>
                                            </p:txEl>
                                          </p:spTgt>
                                        </p:tgtEl>
                                      </p:cBhvr>
                                    </p:animEffect>
                                    <p:anim calcmode="lin" valueType="num">
                                      <p:cBhvr>
                                        <p:cTn id="14" dur="10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560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560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5604">
                                            <p:txEl>
                                              <p:pRg st="2" end="2"/>
                                            </p:txEl>
                                          </p:spTgt>
                                        </p:tgtEl>
                                        <p:attrNameLst>
                                          <p:attrName>style.visibility</p:attrName>
                                        </p:attrNameLst>
                                      </p:cBhvr>
                                      <p:to>
                                        <p:strVal val="visible"/>
                                      </p:to>
                                    </p:set>
                                    <p:animEffect transition="in" filter="fade">
                                      <p:cBhvr>
                                        <p:cTn id="21" dur="1000"/>
                                        <p:tgtEl>
                                          <p:spTgt spid="25604">
                                            <p:txEl>
                                              <p:pRg st="2" end="2"/>
                                            </p:txEl>
                                          </p:spTgt>
                                        </p:tgtEl>
                                      </p:cBhvr>
                                    </p:animEffect>
                                    <p:anim calcmode="lin" valueType="num">
                                      <p:cBhvr>
                                        <p:cTn id="22" dur="10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560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5604">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5604">
                                            <p:txEl>
                                              <p:pRg st="3" end="3"/>
                                            </p:txEl>
                                          </p:spTgt>
                                        </p:tgtEl>
                                        <p:attrNameLst>
                                          <p:attrName>style.visibility</p:attrName>
                                        </p:attrNameLst>
                                      </p:cBhvr>
                                      <p:to>
                                        <p:strVal val="visible"/>
                                      </p:to>
                                    </p:set>
                                    <p:animEffect transition="in" filter="fade">
                                      <p:cBhvr>
                                        <p:cTn id="27" dur="1000"/>
                                        <p:tgtEl>
                                          <p:spTgt spid="25604">
                                            <p:txEl>
                                              <p:pRg st="3" end="3"/>
                                            </p:txEl>
                                          </p:spTgt>
                                        </p:tgtEl>
                                      </p:cBhvr>
                                    </p:animEffect>
                                    <p:anim calcmode="lin" valueType="num">
                                      <p:cBhvr>
                                        <p:cTn id="28" dur="10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5604">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560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5604">
                                            <p:txEl>
                                              <p:pRg st="4" end="4"/>
                                            </p:txEl>
                                          </p:spTgt>
                                        </p:tgtEl>
                                        <p:attrNameLst>
                                          <p:attrName>style.visibility</p:attrName>
                                        </p:attrNameLst>
                                      </p:cBhvr>
                                      <p:to>
                                        <p:strVal val="visible"/>
                                      </p:to>
                                    </p:set>
                                    <p:animEffect transition="in" filter="fade">
                                      <p:cBhvr>
                                        <p:cTn id="35" dur="1000"/>
                                        <p:tgtEl>
                                          <p:spTgt spid="25604">
                                            <p:txEl>
                                              <p:pRg st="4" end="4"/>
                                            </p:txEl>
                                          </p:spTgt>
                                        </p:tgtEl>
                                      </p:cBhvr>
                                    </p:animEffect>
                                    <p:anim calcmode="lin" valueType="num">
                                      <p:cBhvr>
                                        <p:cTn id="36" dur="1000" fill="hold"/>
                                        <p:tgtEl>
                                          <p:spTgt spid="25604">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5604">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5604">
                                            <p:txEl>
                                              <p:pRg st="4" end="4"/>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5604">
                                            <p:txEl>
                                              <p:pRg st="5" end="5"/>
                                            </p:txEl>
                                          </p:spTgt>
                                        </p:tgtEl>
                                        <p:attrNameLst>
                                          <p:attrName>style.visibility</p:attrName>
                                        </p:attrNameLst>
                                      </p:cBhvr>
                                      <p:to>
                                        <p:strVal val="visible"/>
                                      </p:to>
                                    </p:set>
                                    <p:animEffect transition="in" filter="fade">
                                      <p:cBhvr>
                                        <p:cTn id="41" dur="1000"/>
                                        <p:tgtEl>
                                          <p:spTgt spid="25604">
                                            <p:txEl>
                                              <p:pRg st="5" end="5"/>
                                            </p:txEl>
                                          </p:spTgt>
                                        </p:tgtEl>
                                      </p:cBhvr>
                                    </p:animEffect>
                                    <p:anim calcmode="lin" valueType="num">
                                      <p:cBhvr>
                                        <p:cTn id="42" dur="1000" fill="hold"/>
                                        <p:tgtEl>
                                          <p:spTgt spid="25604">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5604">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60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25604">
                                            <p:txEl>
                                              <p:pRg st="6" end="6"/>
                                            </p:txEl>
                                          </p:spTgt>
                                        </p:tgtEl>
                                        <p:attrNameLst>
                                          <p:attrName>style.visibility</p:attrName>
                                        </p:attrNameLst>
                                      </p:cBhvr>
                                      <p:to>
                                        <p:strVal val="visible"/>
                                      </p:to>
                                    </p:set>
                                    <p:animEffect transition="in" filter="fade">
                                      <p:cBhvr>
                                        <p:cTn id="49" dur="1000"/>
                                        <p:tgtEl>
                                          <p:spTgt spid="25604">
                                            <p:txEl>
                                              <p:pRg st="6" end="6"/>
                                            </p:txEl>
                                          </p:spTgt>
                                        </p:tgtEl>
                                      </p:cBhvr>
                                    </p:animEffect>
                                    <p:anim calcmode="lin" valueType="num">
                                      <p:cBhvr>
                                        <p:cTn id="50" dur="1000" fill="hold"/>
                                        <p:tgtEl>
                                          <p:spTgt spid="25604">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5604">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5604">
                                            <p:txEl>
                                              <p:pRg st="6" end="6"/>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25604">
                                            <p:txEl>
                                              <p:pRg st="7" end="7"/>
                                            </p:txEl>
                                          </p:spTgt>
                                        </p:tgtEl>
                                        <p:attrNameLst>
                                          <p:attrName>style.visibility</p:attrName>
                                        </p:attrNameLst>
                                      </p:cBhvr>
                                      <p:to>
                                        <p:strVal val="visible"/>
                                      </p:to>
                                    </p:set>
                                    <p:animEffect transition="in" filter="fade">
                                      <p:cBhvr>
                                        <p:cTn id="55" dur="1000"/>
                                        <p:tgtEl>
                                          <p:spTgt spid="25604">
                                            <p:txEl>
                                              <p:pRg st="7" end="7"/>
                                            </p:txEl>
                                          </p:spTgt>
                                        </p:tgtEl>
                                      </p:cBhvr>
                                    </p:animEffect>
                                    <p:anim calcmode="lin" valueType="num">
                                      <p:cBhvr>
                                        <p:cTn id="56" dur="1000" fill="hold"/>
                                        <p:tgtEl>
                                          <p:spTgt spid="25604">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5604">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5604">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89B19-4E65-AB47-89BA-0C0EEF38E241}"/>
              </a:ext>
            </a:extLst>
          </p:cNvPr>
          <p:cNvSpPr>
            <a:spLocks noGrp="1"/>
          </p:cNvSpPr>
          <p:nvPr>
            <p:ph type="title"/>
          </p:nvPr>
        </p:nvSpPr>
        <p:spPr>
          <a:xfrm>
            <a:off x="2199482" y="256684"/>
            <a:ext cx="7793037" cy="1462087"/>
          </a:xfrm>
        </p:spPr>
        <p:txBody>
          <a:bodyPr>
            <a:normAutofit/>
          </a:bodyPr>
          <a:lstStyle/>
          <a:p>
            <a:r>
              <a:rPr lang="fr-BE" altLang="en-US" b="1" dirty="0">
                <a:solidFill>
                  <a:srgbClr val="0000FF"/>
                </a:solidFill>
                <a:latin typeface="Comic Sans MS" charset="0"/>
              </a:rPr>
              <a:t>+</a:t>
            </a:r>
            <a:r>
              <a:rPr lang="fr-FR" altLang="en-US" b="1" dirty="0">
                <a:solidFill>
                  <a:srgbClr val="0000FF"/>
                </a:solidFill>
                <a:latin typeface="Comic Sans MS" charset="0"/>
              </a:rPr>
              <a:t> Les enjeux des contenus</a:t>
            </a:r>
            <a:r>
              <a:rPr lang="fr-BE" altLang="en-US" b="1" dirty="0">
                <a:solidFill>
                  <a:srgbClr val="0000FF"/>
                </a:solidFill>
                <a:latin typeface="Comic Sans MS" charset="0"/>
              </a:rPr>
              <a:t> de la communication</a:t>
            </a:r>
            <a:endParaRPr lang="fr-FR" dirty="0"/>
          </a:p>
        </p:txBody>
      </p:sp>
      <p:sp>
        <p:nvSpPr>
          <p:cNvPr id="5" name="Espace réservé du numéro de diapositive 4">
            <a:extLst>
              <a:ext uri="{FF2B5EF4-FFF2-40B4-BE49-F238E27FC236}">
                <a16:creationId xmlns:a16="http://schemas.microsoft.com/office/drawing/2014/main" id="{BA007BC3-92AB-3048-B31D-D3A0235B718E}"/>
              </a:ext>
            </a:extLst>
          </p:cNvPr>
          <p:cNvSpPr>
            <a:spLocks noGrp="1"/>
          </p:cNvSpPr>
          <p:nvPr>
            <p:ph type="sldNum" sz="quarter" idx="12"/>
          </p:nvPr>
        </p:nvSpPr>
        <p:spPr/>
        <p:txBody>
          <a:bodyPr/>
          <a:lstStyle/>
          <a:p>
            <a:fld id="{01667E23-CCF1-8E4F-BBC7-59E79618E18C}" type="slidenum">
              <a:rPr lang="fr-FR" altLang="en-US" smtClean="0"/>
              <a:pPr/>
              <a:t>115</a:t>
            </a:fld>
            <a:endParaRPr lang="fr-FR" altLang="en-US"/>
          </a:p>
        </p:txBody>
      </p:sp>
      <p:sp>
        <p:nvSpPr>
          <p:cNvPr id="6" name="Rectangle 5">
            <a:extLst>
              <a:ext uri="{FF2B5EF4-FFF2-40B4-BE49-F238E27FC236}">
                <a16:creationId xmlns:a16="http://schemas.microsoft.com/office/drawing/2014/main" id="{6B9F2E6E-A60D-FF4C-AECF-5A435A3618BF}"/>
              </a:ext>
            </a:extLst>
          </p:cNvPr>
          <p:cNvSpPr/>
          <p:nvPr/>
        </p:nvSpPr>
        <p:spPr>
          <a:xfrm>
            <a:off x="2199481" y="2060131"/>
            <a:ext cx="7793036" cy="3816429"/>
          </a:xfrm>
          <a:prstGeom prst="rect">
            <a:avLst/>
          </a:prstGeom>
        </p:spPr>
        <p:txBody>
          <a:bodyPr wrap="square">
            <a:spAutoFit/>
          </a:bodyPr>
          <a:lstStyle/>
          <a:p>
            <a:pPr marL="285750" indent="-285750">
              <a:buFont typeface="Arial" panose="020B0604020202020204" pitchFamily="34" charset="0"/>
              <a:buChar char="•"/>
            </a:pPr>
            <a:r>
              <a:rPr lang="fr-FR" altLang="en-US" sz="2200" dirty="0">
                <a:latin typeface="Comic Sans MS" charset="0"/>
              </a:rPr>
              <a:t>Les règles de la mondialisation de l</a:t>
            </a:r>
            <a:r>
              <a:rPr lang="nl-BE" altLang="en-US" sz="2200" dirty="0">
                <a:latin typeface="Comic Sans MS" charset="0"/>
              </a:rPr>
              <a:t>’</a:t>
            </a:r>
            <a:r>
              <a:rPr lang="fr-FR" altLang="ja-JP" sz="2200" dirty="0">
                <a:latin typeface="Comic Sans MS" charset="0"/>
              </a:rPr>
              <a:t>O.M.C. </a:t>
            </a:r>
            <a:r>
              <a:rPr lang="fr-BE" altLang="ja-JP" sz="2200" dirty="0">
                <a:latin typeface="Comic Sans MS" charset="0"/>
              </a:rPr>
              <a:t>sont </a:t>
            </a:r>
            <a:r>
              <a:rPr lang="fr-FR" altLang="ja-JP" sz="2200" dirty="0">
                <a:latin typeface="Comic Sans MS" charset="0"/>
              </a:rPr>
              <a:t>favorables aux grands marchés globalisés.</a:t>
            </a:r>
          </a:p>
          <a:p>
            <a:pPr marL="285750" indent="-285750">
              <a:buFont typeface="Arial" panose="020B0604020202020204" pitchFamily="34" charset="0"/>
              <a:buChar char="•"/>
            </a:pPr>
            <a:r>
              <a:rPr lang="fr-FR" altLang="en-US" sz="2200" dirty="0">
                <a:latin typeface="Comic Sans MS" charset="0"/>
              </a:rPr>
              <a:t>La domination culturelle anglophone</a:t>
            </a:r>
            <a:r>
              <a:rPr lang="fr-BE" altLang="en-US" sz="2200" dirty="0">
                <a:latin typeface="Comic Sans MS" charset="0"/>
              </a:rPr>
              <a:t> permet le développement d</a:t>
            </a:r>
            <a:r>
              <a:rPr lang="fr-BE" altLang="fr-FR" sz="2200" dirty="0">
                <a:latin typeface="Comic Sans MS" charset="0"/>
              </a:rPr>
              <a:t>’</a:t>
            </a:r>
            <a:r>
              <a:rPr lang="fr-BE" altLang="en-US" sz="2200" dirty="0">
                <a:latin typeface="Comic Sans MS" charset="0"/>
              </a:rPr>
              <a:t>un modèle de communication mondiale</a:t>
            </a:r>
            <a:r>
              <a:rPr lang="fr-FR" altLang="en-US" sz="2200" dirty="0">
                <a:latin typeface="Comic Sans MS" charset="0"/>
              </a:rPr>
              <a:t>.</a:t>
            </a:r>
          </a:p>
          <a:p>
            <a:pPr marL="285750" indent="-285750">
              <a:buFont typeface="Arial" panose="020B0604020202020204" pitchFamily="34" charset="0"/>
              <a:buChar char="•"/>
            </a:pPr>
            <a:r>
              <a:rPr lang="fr-FR" altLang="en-US" sz="2200" dirty="0">
                <a:latin typeface="Comic Sans MS" charset="0"/>
              </a:rPr>
              <a:t>Les multinationales des programmes, des softwares et des contenus divers</a:t>
            </a:r>
            <a:r>
              <a:rPr lang="fr-BE" altLang="en-US" sz="2200" dirty="0">
                <a:latin typeface="Comic Sans MS" charset="0"/>
              </a:rPr>
              <a:t> permettent de développer</a:t>
            </a:r>
            <a:r>
              <a:rPr lang="fr-FR" altLang="en-US" sz="2200" dirty="0">
                <a:latin typeface="Comic Sans MS" charset="0"/>
              </a:rPr>
              <a:t> un mode de vie unique entre cultures et États.</a:t>
            </a:r>
          </a:p>
          <a:p>
            <a:pPr marL="285750" indent="-285750">
              <a:buFont typeface="Arial" panose="020B0604020202020204" pitchFamily="34" charset="0"/>
              <a:buChar char="•"/>
            </a:pPr>
            <a:r>
              <a:rPr lang="fr-FR" altLang="en-US" sz="2200" dirty="0">
                <a:latin typeface="Comic Sans MS" charset="0"/>
              </a:rPr>
              <a:t>Le contrôle des contenus à des fins militaires et économiques par la N.S.A.</a:t>
            </a:r>
            <a:r>
              <a:rPr lang="fr-BE" altLang="en-US" sz="2200" dirty="0">
                <a:latin typeface="Comic Sans MS" charset="0"/>
              </a:rPr>
              <a:t> </a:t>
            </a:r>
            <a:r>
              <a:rPr lang="fr-BE" altLang="en-US" sz="2200" dirty="0">
                <a:latin typeface="Comic Sans MS" charset="0"/>
                <a:sym typeface="Wingdings 3" charset="2"/>
              </a:rPr>
              <a:t>se retrouve dans le</a:t>
            </a:r>
            <a:r>
              <a:rPr lang="fr-BE" altLang="en-US" sz="2200" dirty="0">
                <a:latin typeface="Comic Sans MS" charset="0"/>
              </a:rPr>
              <a:t> cas Echelon et l</a:t>
            </a:r>
            <a:r>
              <a:rPr lang="fr-BE" altLang="fr-FR" sz="2200" dirty="0">
                <a:latin typeface="Comic Sans MS" charset="0"/>
              </a:rPr>
              <a:t>’</a:t>
            </a:r>
            <a:r>
              <a:rPr lang="fr-BE" altLang="en-US" sz="2200" dirty="0">
                <a:latin typeface="Comic Sans MS" charset="0"/>
              </a:rPr>
              <a:t>affaire </a:t>
            </a:r>
            <a:r>
              <a:rPr lang="fr-BE" altLang="en-US" sz="2200" dirty="0" err="1">
                <a:latin typeface="Comic Sans MS" charset="0"/>
              </a:rPr>
              <a:t>Snowden</a:t>
            </a:r>
            <a:r>
              <a:rPr lang="fr-BE" altLang="en-US" sz="2200" dirty="0">
                <a:latin typeface="Comic Sans MS" charset="0"/>
              </a:rPr>
              <a:t> qui amplifia la problématique Echelon</a:t>
            </a:r>
            <a:r>
              <a:rPr lang="fr-FR" altLang="en-US" sz="2200" dirty="0">
                <a:latin typeface="Comic Sans MS" charset="0"/>
              </a:rPr>
              <a:t>.</a:t>
            </a:r>
            <a:endParaRPr lang="fr-FR" sz="2200" dirty="0"/>
          </a:p>
        </p:txBody>
      </p:sp>
      <p:sp>
        <p:nvSpPr>
          <p:cNvPr id="3" name="Espace réservé du pied de page 2">
            <a:extLst>
              <a:ext uri="{FF2B5EF4-FFF2-40B4-BE49-F238E27FC236}">
                <a16:creationId xmlns:a16="http://schemas.microsoft.com/office/drawing/2014/main" id="{1F1D9104-2A9C-D384-9BAB-41FB1DCDE867}"/>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512278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96EEB-10A7-2647-9369-D6C40174BC58}"/>
              </a:ext>
            </a:extLst>
          </p:cNvPr>
          <p:cNvSpPr>
            <a:spLocks noGrp="1"/>
          </p:cNvSpPr>
          <p:nvPr>
            <p:ph type="title"/>
          </p:nvPr>
        </p:nvSpPr>
        <p:spPr>
          <a:xfrm>
            <a:off x="2199482" y="274321"/>
            <a:ext cx="7793037" cy="1462087"/>
          </a:xfrm>
        </p:spPr>
        <p:txBody>
          <a:bodyPr/>
          <a:lstStyle/>
          <a:p>
            <a:r>
              <a:rPr lang="fr-FR" b="1" dirty="0">
                <a:solidFill>
                  <a:srgbClr val="7030A0"/>
                </a:solidFill>
                <a:latin typeface="Comic Sans MS" panose="030F0702030302020204" pitchFamily="66" charset="0"/>
              </a:rPr>
              <a:t>+ La communication numérique ou digitale (anglicisme)</a:t>
            </a:r>
          </a:p>
        </p:txBody>
      </p:sp>
      <p:sp>
        <p:nvSpPr>
          <p:cNvPr id="5" name="Espace réservé du numéro de diapositive 4">
            <a:extLst>
              <a:ext uri="{FF2B5EF4-FFF2-40B4-BE49-F238E27FC236}">
                <a16:creationId xmlns:a16="http://schemas.microsoft.com/office/drawing/2014/main" id="{84AF6110-2E1F-4F47-B4C1-00FC7ADD265D}"/>
              </a:ext>
            </a:extLst>
          </p:cNvPr>
          <p:cNvSpPr>
            <a:spLocks noGrp="1"/>
          </p:cNvSpPr>
          <p:nvPr>
            <p:ph type="sldNum" sz="quarter" idx="12"/>
          </p:nvPr>
        </p:nvSpPr>
        <p:spPr/>
        <p:txBody>
          <a:bodyPr/>
          <a:lstStyle/>
          <a:p>
            <a:fld id="{01667E23-CCF1-8E4F-BBC7-59E79618E18C}" type="slidenum">
              <a:rPr lang="fr-FR" altLang="en-US" smtClean="0"/>
              <a:pPr/>
              <a:t>116</a:t>
            </a:fld>
            <a:endParaRPr lang="fr-FR" altLang="en-US"/>
          </a:p>
        </p:txBody>
      </p:sp>
      <p:sp>
        <p:nvSpPr>
          <p:cNvPr id="6" name="Rectangle 5">
            <a:extLst>
              <a:ext uri="{FF2B5EF4-FFF2-40B4-BE49-F238E27FC236}">
                <a16:creationId xmlns:a16="http://schemas.microsoft.com/office/drawing/2014/main" id="{B0E71E0F-B9A2-7D4A-8170-D6A5C970A9B3}"/>
              </a:ext>
            </a:extLst>
          </p:cNvPr>
          <p:cNvSpPr/>
          <p:nvPr/>
        </p:nvSpPr>
        <p:spPr>
          <a:xfrm>
            <a:off x="2199481" y="2276872"/>
            <a:ext cx="7793037" cy="3785652"/>
          </a:xfrm>
          <a:prstGeom prst="rect">
            <a:avLst/>
          </a:prstGeom>
        </p:spPr>
        <p:txBody>
          <a:bodyPr wrap="square">
            <a:spAutoFit/>
          </a:bodyPr>
          <a:lstStyle/>
          <a:p>
            <a:pPr marL="285750" indent="-285750">
              <a:buFont typeface="Arial" panose="020B0604020202020204" pitchFamily="34" charset="0"/>
              <a:buChar char="•"/>
            </a:pPr>
            <a:r>
              <a:rPr lang="fr-BE" sz="2000" dirty="0">
                <a:latin typeface="Comic Sans MS" panose="030F0702030302020204" pitchFamily="66" charset="0"/>
              </a:rPr>
              <a:t>La communication numérique est un champ des sciences de la communication qui désigne l’ensemble des actions visant à diffuser des messages par le biais d’un média numérique, Web, médias sociaux, application mobile ou autres, par les chiffres 1 et 0, rendant la communication plus nette et précise.</a:t>
            </a:r>
          </a:p>
          <a:p>
            <a:pPr marL="285750" indent="-285750">
              <a:buFont typeface="Arial" panose="020B0604020202020204" pitchFamily="34" charset="0"/>
              <a:buChar char="•"/>
            </a:pPr>
            <a:r>
              <a:rPr lang="fr-BE" sz="2000" dirty="0">
                <a:latin typeface="Comic Sans MS" panose="030F0702030302020204" pitchFamily="66" charset="0"/>
              </a:rPr>
              <a:t>La communication sur les médias numériques se distingue de la communication traditionnelle par son évolution constante en termes d’usages et de technologies.</a:t>
            </a:r>
          </a:p>
          <a:p>
            <a:pPr marL="285750" indent="-285750">
              <a:buFont typeface="Arial" panose="020B0604020202020204" pitchFamily="34" charset="0"/>
              <a:buChar char="•"/>
            </a:pPr>
            <a:r>
              <a:rPr lang="fr-BE" sz="2000" dirty="0">
                <a:latin typeface="Comic Sans MS" panose="030F0702030302020204" pitchFamily="66" charset="0"/>
              </a:rPr>
              <a:t>La communication se globalise au profit des superpuissances politiques et économiques, même si les médias locaux continuent de subsister (neutralité du Web).</a:t>
            </a:r>
          </a:p>
        </p:txBody>
      </p:sp>
      <p:sp>
        <p:nvSpPr>
          <p:cNvPr id="3" name="Espace réservé du pied de page 2">
            <a:extLst>
              <a:ext uri="{FF2B5EF4-FFF2-40B4-BE49-F238E27FC236}">
                <a16:creationId xmlns:a16="http://schemas.microsoft.com/office/drawing/2014/main" id="{9B01B91F-1DFE-A4C3-5A75-BC646ABE29F6}"/>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3784384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5F38B-291B-C84D-B887-8D99400132AF}"/>
              </a:ext>
            </a:extLst>
          </p:cNvPr>
          <p:cNvSpPr>
            <a:spLocks noGrp="1"/>
          </p:cNvSpPr>
          <p:nvPr>
            <p:ph type="title"/>
          </p:nvPr>
        </p:nvSpPr>
        <p:spPr>
          <a:xfrm>
            <a:off x="2199482" y="281550"/>
            <a:ext cx="7793037" cy="1462087"/>
          </a:xfrm>
        </p:spPr>
        <p:txBody>
          <a:bodyPr/>
          <a:lstStyle/>
          <a:p>
            <a:r>
              <a:rPr lang="fr-FR" b="1" dirty="0">
                <a:solidFill>
                  <a:srgbClr val="0070C0"/>
                </a:solidFill>
                <a:latin typeface="Comic Sans MS" panose="030F0702030302020204" pitchFamily="66" charset="0"/>
              </a:rPr>
              <a:t>+ </a:t>
            </a:r>
            <a:r>
              <a:rPr lang="fr-FR" b="1" dirty="0" err="1">
                <a:solidFill>
                  <a:srgbClr val="0070C0"/>
                </a:solidFill>
                <a:latin typeface="Comic Sans MS" panose="030F0702030302020204" pitchFamily="66" charset="0"/>
              </a:rPr>
              <a:t>CaractÉristiques</a:t>
            </a:r>
            <a:r>
              <a:rPr lang="fr-FR" b="1" dirty="0">
                <a:solidFill>
                  <a:srgbClr val="0070C0"/>
                </a:solidFill>
                <a:latin typeface="Comic Sans MS" panose="030F0702030302020204" pitchFamily="66" charset="0"/>
              </a:rPr>
              <a:t> de la Communication numérique  </a:t>
            </a:r>
          </a:p>
        </p:txBody>
      </p:sp>
      <p:sp>
        <p:nvSpPr>
          <p:cNvPr id="5" name="Espace réservé du numéro de diapositive 4">
            <a:extLst>
              <a:ext uri="{FF2B5EF4-FFF2-40B4-BE49-F238E27FC236}">
                <a16:creationId xmlns:a16="http://schemas.microsoft.com/office/drawing/2014/main" id="{5F8BD708-EFD5-1F4D-8D6C-B9257B2D2833}"/>
              </a:ext>
            </a:extLst>
          </p:cNvPr>
          <p:cNvSpPr>
            <a:spLocks noGrp="1"/>
          </p:cNvSpPr>
          <p:nvPr>
            <p:ph type="sldNum" sz="quarter" idx="12"/>
          </p:nvPr>
        </p:nvSpPr>
        <p:spPr/>
        <p:txBody>
          <a:bodyPr/>
          <a:lstStyle/>
          <a:p>
            <a:fld id="{01667E23-CCF1-8E4F-BBC7-59E79618E18C}" type="slidenum">
              <a:rPr lang="fr-FR" altLang="en-US" smtClean="0"/>
              <a:pPr/>
              <a:t>117</a:t>
            </a:fld>
            <a:endParaRPr lang="fr-FR" altLang="en-US"/>
          </a:p>
        </p:txBody>
      </p:sp>
      <p:sp>
        <p:nvSpPr>
          <p:cNvPr id="6" name="ZoneTexte 5">
            <a:extLst>
              <a:ext uri="{FF2B5EF4-FFF2-40B4-BE49-F238E27FC236}">
                <a16:creationId xmlns:a16="http://schemas.microsoft.com/office/drawing/2014/main" id="{515BD2BA-0631-7245-9A4C-48F719047396}"/>
              </a:ext>
            </a:extLst>
          </p:cNvPr>
          <p:cNvSpPr txBox="1"/>
          <p:nvPr/>
        </p:nvSpPr>
        <p:spPr>
          <a:xfrm>
            <a:off x="1985740" y="2062117"/>
            <a:ext cx="8430741" cy="4524315"/>
          </a:xfrm>
          <a:prstGeom prst="rect">
            <a:avLst/>
          </a:prstGeom>
          <a:noFill/>
        </p:spPr>
        <p:txBody>
          <a:bodyPr wrap="square" rtlCol="0">
            <a:spAutoFit/>
          </a:bodyPr>
          <a:lstStyle/>
          <a:p>
            <a:pPr marL="285750" indent="-285750">
              <a:buFont typeface="Arial" panose="020B0604020202020204" pitchFamily="34" charset="0"/>
              <a:buChar char="•"/>
            </a:pPr>
            <a:r>
              <a:rPr lang="fr-BE" dirty="0">
                <a:latin typeface="Comic Sans MS" panose="030F0702030302020204" pitchFamily="66" charset="0"/>
              </a:rPr>
              <a:t>La convergence des médias, de la télévision, du livre, de la radio, et du téléphone mobile. </a:t>
            </a:r>
          </a:p>
          <a:p>
            <a:pPr marL="285750" indent="-285750">
              <a:buFont typeface="Arial" panose="020B0604020202020204" pitchFamily="34" charset="0"/>
              <a:buChar char="•"/>
            </a:pPr>
            <a:r>
              <a:rPr lang="fr-BE" dirty="0">
                <a:latin typeface="Comic Sans MS" panose="030F0702030302020204" pitchFamily="66" charset="0"/>
              </a:rPr>
              <a:t>La consommation de l'information numérique se fait de plus en plus hors des supports d’origine (exemple : la radio s’écoute en podcast, les émissions de télévisions se voient en VOD sur le net, etc.).</a:t>
            </a:r>
          </a:p>
          <a:p>
            <a:pPr marL="285750" indent="-285750">
              <a:buFont typeface="Arial" panose="020B0604020202020204" pitchFamily="34" charset="0"/>
              <a:buChar char="•"/>
            </a:pPr>
            <a:r>
              <a:rPr lang="fr-BE" dirty="0">
                <a:latin typeface="Comic Sans MS" panose="030F0702030302020204" pitchFamily="66" charset="0"/>
              </a:rPr>
              <a:t>Les médias sociaux sont devenus les principaux outils de la communication numérique, ils sont susceptibles de toucher une audience importante. Dans la plupart des domaines d'activités, les organisations et entreprises ont développé leur présence sur les principaux médias sociaux (Facebook, Twitter, </a:t>
            </a:r>
            <a:r>
              <a:rPr lang="fr-BE" dirty="0" err="1">
                <a:latin typeface="Comic Sans MS" panose="030F0702030302020204" pitchFamily="66" charset="0"/>
              </a:rPr>
              <a:t>Youtube</a:t>
            </a:r>
            <a:r>
              <a:rPr lang="fr-BE" dirty="0">
                <a:latin typeface="Comic Sans MS" panose="030F0702030302020204" pitchFamily="66" charset="0"/>
              </a:rPr>
              <a:t>, </a:t>
            </a:r>
            <a:r>
              <a:rPr lang="fr-BE" dirty="0" err="1">
                <a:latin typeface="Comic Sans MS" panose="030F0702030302020204" pitchFamily="66" charset="0"/>
              </a:rPr>
              <a:t>Instragram</a:t>
            </a:r>
            <a:r>
              <a:rPr lang="fr-BE" dirty="0">
                <a:latin typeface="Comic Sans MS" panose="030F0702030302020204" pitchFamily="66" charset="0"/>
              </a:rPr>
              <a:t>, </a:t>
            </a:r>
            <a:r>
              <a:rPr lang="fr-BE" dirty="0" err="1">
                <a:latin typeface="Comic Sans MS" panose="030F0702030302020204" pitchFamily="66" charset="0"/>
              </a:rPr>
              <a:t>TikTok</a:t>
            </a:r>
            <a:r>
              <a:rPr lang="fr-BE" dirty="0">
                <a:latin typeface="Comic Sans MS" panose="030F0702030302020204" pitchFamily="66" charset="0"/>
              </a:rPr>
              <a:t>, …).</a:t>
            </a:r>
          </a:p>
          <a:p>
            <a:pPr marL="285750" indent="-285750">
              <a:buFont typeface="Arial" panose="020B0604020202020204" pitchFamily="34" charset="0"/>
              <a:buChar char="•"/>
            </a:pPr>
            <a:r>
              <a:rPr lang="fr-BE" dirty="0">
                <a:latin typeface="Comic Sans MS" panose="030F0702030302020204" pitchFamily="66" charset="0"/>
              </a:rPr>
              <a:t>La mobilité : la communication mobile (smartphones ou tablettes) est un aspect important de la communication numérique face à l’ordinateur. </a:t>
            </a:r>
          </a:p>
          <a:p>
            <a:pPr marL="285750" indent="-285750">
              <a:buFont typeface="Arial" panose="020B0604020202020204" pitchFamily="34" charset="0"/>
              <a:buChar char="•"/>
            </a:pPr>
            <a:r>
              <a:rPr lang="fr-BE" dirty="0">
                <a:latin typeface="Comic Sans MS" panose="030F0702030302020204" pitchFamily="66" charset="0"/>
              </a:rPr>
              <a:t>Avec plus de 67 % de la population mondiale équipé de téléphone mobile en 2022, la communication numérique s'oriente de plus en plus vers la mobilité. </a:t>
            </a:r>
          </a:p>
          <a:p>
            <a:endParaRPr lang="fr-BE" dirty="0"/>
          </a:p>
        </p:txBody>
      </p:sp>
      <p:sp>
        <p:nvSpPr>
          <p:cNvPr id="3" name="Espace réservé du pied de page 2">
            <a:extLst>
              <a:ext uri="{FF2B5EF4-FFF2-40B4-BE49-F238E27FC236}">
                <a16:creationId xmlns:a16="http://schemas.microsoft.com/office/drawing/2014/main" id="{EB6FD888-1229-F35E-B5B5-9963899EA98F}"/>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1016267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A94E8-9EBE-1A4C-9829-62A0787958FC}"/>
              </a:ext>
            </a:extLst>
          </p:cNvPr>
          <p:cNvSpPr>
            <a:spLocks noGrp="1"/>
          </p:cNvSpPr>
          <p:nvPr>
            <p:ph type="title"/>
          </p:nvPr>
        </p:nvSpPr>
        <p:spPr>
          <a:xfrm>
            <a:off x="2723662" y="316992"/>
            <a:ext cx="7793037" cy="1462087"/>
          </a:xfrm>
        </p:spPr>
        <p:txBody>
          <a:bodyPr/>
          <a:lstStyle/>
          <a:p>
            <a:r>
              <a:rPr lang="fr-FR" b="1" dirty="0">
                <a:solidFill>
                  <a:srgbClr val="0070C0"/>
                </a:solidFill>
                <a:latin typeface="Comic Sans MS" panose="030F0702030302020204" pitchFamily="66" charset="0"/>
              </a:rPr>
              <a:t>+ Intelligence artificielle</a:t>
            </a:r>
          </a:p>
        </p:txBody>
      </p:sp>
      <p:sp>
        <p:nvSpPr>
          <p:cNvPr id="5" name="Espace réservé du numéro de diapositive 4">
            <a:extLst>
              <a:ext uri="{FF2B5EF4-FFF2-40B4-BE49-F238E27FC236}">
                <a16:creationId xmlns:a16="http://schemas.microsoft.com/office/drawing/2014/main" id="{7FCEFD2D-C0D6-A346-9165-D9FB5E6655AC}"/>
              </a:ext>
            </a:extLst>
          </p:cNvPr>
          <p:cNvSpPr>
            <a:spLocks noGrp="1"/>
          </p:cNvSpPr>
          <p:nvPr>
            <p:ph type="sldNum" sz="quarter" idx="12"/>
          </p:nvPr>
        </p:nvSpPr>
        <p:spPr/>
        <p:txBody>
          <a:bodyPr/>
          <a:lstStyle/>
          <a:p>
            <a:fld id="{01667E23-CCF1-8E4F-BBC7-59E79618E18C}" type="slidenum">
              <a:rPr lang="fr-FR" altLang="en-US" smtClean="0"/>
              <a:pPr/>
              <a:t>118</a:t>
            </a:fld>
            <a:endParaRPr lang="fr-FR" altLang="en-US"/>
          </a:p>
        </p:txBody>
      </p:sp>
      <p:sp>
        <p:nvSpPr>
          <p:cNvPr id="6" name="ZoneTexte 5">
            <a:extLst>
              <a:ext uri="{FF2B5EF4-FFF2-40B4-BE49-F238E27FC236}">
                <a16:creationId xmlns:a16="http://schemas.microsoft.com/office/drawing/2014/main" id="{0323FA2B-F8A4-F94D-837A-1F7B57EB7E63}"/>
              </a:ext>
            </a:extLst>
          </p:cNvPr>
          <p:cNvSpPr txBox="1"/>
          <p:nvPr/>
        </p:nvSpPr>
        <p:spPr>
          <a:xfrm>
            <a:off x="1307669" y="2028587"/>
            <a:ext cx="9576661" cy="4555093"/>
          </a:xfrm>
          <a:prstGeom prst="rect">
            <a:avLst/>
          </a:prstGeom>
          <a:noFill/>
        </p:spPr>
        <p:txBody>
          <a:bodyPr wrap="none" rtlCol="0">
            <a:spAutoFit/>
          </a:bodyPr>
          <a:lstStyle/>
          <a:p>
            <a:pPr marL="285750" indent="-285750">
              <a:buFont typeface="Arial" panose="020B0604020202020204" pitchFamily="34" charset="0"/>
              <a:buChar char="•"/>
            </a:pPr>
            <a:r>
              <a:rPr lang="fr-BE" sz="1600" dirty="0">
                <a:latin typeface="Comic Sans MS" panose="030F0702030302020204" pitchFamily="66" charset="0"/>
              </a:rPr>
              <a:t>L'intelligence artificielle (IA) est « l'ensemble des théories et des techniques </a:t>
            </a:r>
          </a:p>
          <a:p>
            <a:r>
              <a:rPr lang="fr-BE" sz="1600" dirty="0">
                <a:latin typeface="Comic Sans MS" panose="030F0702030302020204" pitchFamily="66" charset="0"/>
              </a:rPr>
              <a:t>     mises en œuvre pour réaliser des machines et des applications capables </a:t>
            </a:r>
          </a:p>
          <a:p>
            <a:r>
              <a:rPr lang="fr-BE" sz="1600" dirty="0">
                <a:latin typeface="Comic Sans MS" panose="030F0702030302020204" pitchFamily="66" charset="0"/>
              </a:rPr>
              <a:t>     de simuler l'intelligence humaine »</a:t>
            </a:r>
          </a:p>
          <a:p>
            <a:pPr marL="285750" indent="-285750">
              <a:buFont typeface="Arial" panose="020B0604020202020204" pitchFamily="34" charset="0"/>
              <a:buChar char="•"/>
            </a:pPr>
            <a:r>
              <a:rPr lang="fr-BE" sz="1600" dirty="0">
                <a:latin typeface="Comic Sans MS" panose="030F0702030302020204" pitchFamily="66" charset="0"/>
              </a:rPr>
              <a:t>Elle fait appel à l’informatique, aux « réseaux neuronaux » et</a:t>
            </a:r>
          </a:p>
          <a:p>
            <a:r>
              <a:rPr lang="fr-BE" sz="1600" dirty="0">
                <a:latin typeface="Comic Sans MS" panose="030F0702030302020204" pitchFamily="66" charset="0"/>
              </a:rPr>
              <a:t>     à la logique mathématique, en particulier aux algorithmes.</a:t>
            </a:r>
          </a:p>
          <a:p>
            <a:pPr marL="285750" indent="-285750">
              <a:buFont typeface="Arial" panose="020B0604020202020204" pitchFamily="34" charset="0"/>
              <a:buChar char="•"/>
            </a:pPr>
            <a:r>
              <a:rPr lang="fr-BE" sz="1600" dirty="0">
                <a:latin typeface="Comic Sans MS" panose="030F0702030302020204" pitchFamily="66" charset="0"/>
              </a:rPr>
              <a:t>Le terme  « intelligence » crée la polémique.</a:t>
            </a:r>
          </a:p>
          <a:p>
            <a:pPr marL="285750" indent="-285750">
              <a:buFont typeface="Arial" panose="020B0604020202020204" pitchFamily="34" charset="0"/>
              <a:buChar char="•"/>
            </a:pPr>
            <a:r>
              <a:rPr lang="fr-BE" sz="1600" dirty="0">
                <a:latin typeface="Comic Sans MS" panose="030F0702030302020204" pitchFamily="66" charset="0"/>
              </a:rPr>
              <a:t>Depuis ses premiers balbutiements, elle suscite de nombreuses interprétations, </a:t>
            </a:r>
          </a:p>
          <a:p>
            <a:r>
              <a:rPr lang="fr-BE" sz="1600" dirty="0">
                <a:latin typeface="Comic Sans MS" panose="030F0702030302020204" pitchFamily="66" charset="0"/>
              </a:rPr>
              <a:t>    de fantasmes ou des inquiétudes qui se retrouvent dans des films de Science fiction</a:t>
            </a:r>
          </a:p>
          <a:p>
            <a:r>
              <a:rPr lang="fr-BE" sz="1600" dirty="0">
                <a:latin typeface="Comic Sans MS" panose="030F0702030302020204" pitchFamily="66" charset="0"/>
              </a:rPr>
              <a:t>    ou dans des essais philosophiques.</a:t>
            </a:r>
          </a:p>
          <a:p>
            <a:pPr marL="285750" indent="-285750">
              <a:buFont typeface="Arial" panose="020B0604020202020204" pitchFamily="34" charset="0"/>
              <a:buChar char="•"/>
            </a:pPr>
            <a:r>
              <a:rPr lang="fr-BE" sz="1600" dirty="0">
                <a:latin typeface="Comic Sans MS" panose="030F0702030302020204" pitchFamily="66" charset="0"/>
              </a:rPr>
              <a:t>Elle est encore loin des capacités du vivant, mais elle progresse plus vite que</a:t>
            </a:r>
          </a:p>
          <a:p>
            <a:r>
              <a:rPr lang="fr-BE" sz="1600" dirty="0">
                <a:latin typeface="Comic Sans MS" panose="030F0702030302020204" pitchFamily="66" charset="0"/>
              </a:rPr>
              <a:t>     l’intelligence biologique.</a:t>
            </a:r>
          </a:p>
          <a:p>
            <a:pPr marL="285750" indent="-285750">
              <a:buFont typeface="Arial" panose="020B0604020202020204" pitchFamily="34" charset="0"/>
              <a:buChar char="•"/>
            </a:pPr>
            <a:r>
              <a:rPr lang="fr-BE" sz="1600" dirty="0">
                <a:latin typeface="Comic Sans MS" panose="030F0702030302020204" pitchFamily="66" charset="0"/>
              </a:rPr>
              <a:t>L’ADN synthétique sera nécessaire, à terme, pour remplacer le binaire numérique (0,1).  Quatre </a:t>
            </a:r>
          </a:p>
          <a:p>
            <a:r>
              <a:rPr lang="fr-BE" sz="1600" dirty="0">
                <a:latin typeface="Comic Sans MS" panose="030F0702030302020204" pitchFamily="66" charset="0"/>
              </a:rPr>
              <a:t>     lettres (A, C, G, </a:t>
            </a:r>
            <a:r>
              <a:rPr lang="fr-BE" sz="1600" dirty="0" err="1">
                <a:latin typeface="Comic Sans MS" panose="030F0702030302020204" pitchFamily="66" charset="0"/>
              </a:rPr>
              <a:t>T</a:t>
            </a:r>
            <a:r>
              <a:rPr lang="fr-BE" sz="1600" dirty="0">
                <a:latin typeface="Comic Sans MS" panose="030F0702030302020204" pitchFamily="66" charset="0"/>
              </a:rPr>
              <a:t>) permettront, avec 1 gramme d’ADN synthétique, de</a:t>
            </a:r>
          </a:p>
          <a:p>
            <a:r>
              <a:rPr lang="fr-BE" sz="1600" dirty="0">
                <a:latin typeface="Comic Sans MS" panose="030F0702030302020204" pitchFamily="66" charset="0"/>
              </a:rPr>
              <a:t>     stocker 455 </a:t>
            </a:r>
            <a:r>
              <a:rPr lang="fr-BE" sz="1600" dirty="0" err="1">
                <a:latin typeface="Comic Sans MS" panose="030F0702030302020204" pitchFamily="66" charset="0"/>
              </a:rPr>
              <a:t>exabits</a:t>
            </a:r>
            <a:r>
              <a:rPr lang="fr-BE" sz="1600" dirty="0">
                <a:latin typeface="Comic Sans MS" panose="030F0702030302020204" pitchFamily="66" charset="0"/>
              </a:rPr>
              <a:t> d’informations, soit 455 milliards de milliards de bits.   L’ADN</a:t>
            </a:r>
          </a:p>
          <a:p>
            <a:r>
              <a:rPr lang="fr-BE" sz="1600" dirty="0">
                <a:latin typeface="Comic Sans MS" panose="030F0702030302020204" pitchFamily="66" charset="0"/>
              </a:rPr>
              <a:t>     synthétique est au point, mais hors de prix … pour l’instant. </a:t>
            </a:r>
          </a:p>
          <a:p>
            <a:pPr marL="285750" indent="-285750">
              <a:buFont typeface="Arial" panose="020B0604020202020204" pitchFamily="34" charset="0"/>
              <a:buChar char="•"/>
            </a:pPr>
            <a:r>
              <a:rPr lang="fr-BE" sz="1600" dirty="0">
                <a:latin typeface="Comic Sans MS" panose="030F0702030302020204" pitchFamily="66" charset="0"/>
              </a:rPr>
              <a:t>Que va décider le politique au niveau national et surtout international ? - question</a:t>
            </a:r>
          </a:p>
          <a:p>
            <a:r>
              <a:rPr lang="fr-BE" sz="1600" dirty="0">
                <a:latin typeface="Comic Sans MS" panose="030F0702030302020204" pitchFamily="66" charset="0"/>
              </a:rPr>
              <a:t>     fondamentale !!</a:t>
            </a:r>
          </a:p>
          <a:p>
            <a:pPr marL="285750" indent="-285750">
              <a:buFont typeface="Arial" panose="020B0604020202020204" pitchFamily="34" charset="0"/>
              <a:buChar char="•"/>
            </a:pPr>
            <a:endParaRPr lang="fr-FR" dirty="0"/>
          </a:p>
        </p:txBody>
      </p:sp>
      <p:sp>
        <p:nvSpPr>
          <p:cNvPr id="3" name="Espace réservé du pied de page 2">
            <a:extLst>
              <a:ext uri="{FF2B5EF4-FFF2-40B4-BE49-F238E27FC236}">
                <a16:creationId xmlns:a16="http://schemas.microsoft.com/office/drawing/2014/main" id="{DDEE94EE-6F64-F446-85CA-24B18AFC059C}"/>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2430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572166-4F64-A5B4-E771-DF03B05A7F33}"/>
              </a:ext>
            </a:extLst>
          </p:cNvPr>
          <p:cNvSpPr>
            <a:spLocks noGrp="1"/>
          </p:cNvSpPr>
          <p:nvPr>
            <p:ph type="title"/>
          </p:nvPr>
        </p:nvSpPr>
        <p:spPr>
          <a:xfrm>
            <a:off x="900642" y="667954"/>
            <a:ext cx="10390716" cy="5522091"/>
          </a:xfrm>
        </p:spPr>
        <p:txBody>
          <a:bodyPr>
            <a:normAutofit/>
          </a:bodyPr>
          <a:lstStyle/>
          <a:p>
            <a:r>
              <a:rPr lang="fr-FR" sz="3600" b="1" dirty="0">
                <a:solidFill>
                  <a:srgbClr val="0070C0"/>
                </a:solidFill>
                <a:latin typeface="Comic Sans MS" panose="030F0902030302020204" pitchFamily="66" charset="0"/>
              </a:rPr>
              <a:t>Domination de l’Anglais: avantage culturel, politique, économique et militaire</a:t>
            </a:r>
            <a:br>
              <a:rPr lang="fr-FR" b="1" dirty="0">
                <a:solidFill>
                  <a:srgbClr val="0070C0"/>
                </a:solidFill>
                <a:latin typeface="Comic Sans MS" panose="030F0902030302020204" pitchFamily="66" charset="0"/>
              </a:rPr>
            </a:br>
            <a:br>
              <a:rPr lang="fr-FR" b="1" dirty="0">
                <a:solidFill>
                  <a:srgbClr val="0070C0"/>
                </a:solidFill>
                <a:latin typeface="Comic Sans MS" panose="030F0902030302020204" pitchFamily="66" charset="0"/>
              </a:rPr>
            </a:br>
            <a:r>
              <a:rPr lang="fr-FR" b="1" dirty="0">
                <a:solidFill>
                  <a:srgbClr val="0070C0"/>
                </a:solidFill>
                <a:latin typeface="Comic Sans MS" panose="030F0902030302020204" pitchFamily="66" charset="0"/>
              </a:rPr>
              <a:t>- 7.100 langues (ou dialectes) sont répertoriées dans le Monde</a:t>
            </a:r>
            <a:br>
              <a:rPr lang="fr-FR" b="1" dirty="0">
                <a:solidFill>
                  <a:srgbClr val="0070C0"/>
                </a:solidFill>
                <a:latin typeface="Comic Sans MS" panose="030F0902030302020204" pitchFamily="66" charset="0"/>
              </a:rPr>
            </a:br>
            <a:r>
              <a:rPr lang="fr-FR" b="1" dirty="0">
                <a:solidFill>
                  <a:srgbClr val="0070C0"/>
                </a:solidFill>
                <a:latin typeface="Comic Sans MS" panose="030F0902030302020204" pitchFamily="66" charset="0"/>
              </a:rPr>
              <a:t>- 2.500 sont menacées de disparition</a:t>
            </a:r>
            <a:br>
              <a:rPr lang="fr-FR" b="1" dirty="0">
                <a:solidFill>
                  <a:srgbClr val="0070C0"/>
                </a:solidFill>
                <a:latin typeface="Comic Sans MS" panose="030F0902030302020204" pitchFamily="66" charset="0"/>
              </a:rPr>
            </a:br>
            <a:r>
              <a:rPr lang="fr-FR" b="1" dirty="0">
                <a:solidFill>
                  <a:srgbClr val="0070C0"/>
                </a:solidFill>
                <a:latin typeface="Comic Sans MS" panose="030F0902030302020204" pitchFamily="66" charset="0"/>
              </a:rPr>
              <a:t>- Dont 916 considérées comme mourantes</a:t>
            </a:r>
          </a:p>
        </p:txBody>
      </p:sp>
      <p:sp>
        <p:nvSpPr>
          <p:cNvPr id="4" name="Espace réservé du numéro de diapositive 3">
            <a:extLst>
              <a:ext uri="{FF2B5EF4-FFF2-40B4-BE49-F238E27FC236}">
                <a16:creationId xmlns:a16="http://schemas.microsoft.com/office/drawing/2014/main" id="{82502832-8E1F-5BAC-14EF-5A599492DCFF}"/>
              </a:ext>
            </a:extLst>
          </p:cNvPr>
          <p:cNvSpPr>
            <a:spLocks noGrp="1"/>
          </p:cNvSpPr>
          <p:nvPr>
            <p:ph type="sldNum" sz="quarter" idx="12"/>
          </p:nvPr>
        </p:nvSpPr>
        <p:spPr/>
        <p:txBody>
          <a:bodyPr/>
          <a:lstStyle/>
          <a:p>
            <a:fld id="{01667E23-CCF1-8E4F-BBC7-59E79618E18C}" type="slidenum">
              <a:rPr lang="fr-FR" altLang="en-US" smtClean="0"/>
              <a:pPr/>
              <a:t>119</a:t>
            </a:fld>
            <a:endParaRPr lang="fr-FR" altLang="en-US"/>
          </a:p>
        </p:txBody>
      </p:sp>
      <p:sp>
        <p:nvSpPr>
          <p:cNvPr id="3" name="Espace réservé du pied de page 2">
            <a:extLst>
              <a:ext uri="{FF2B5EF4-FFF2-40B4-BE49-F238E27FC236}">
                <a16:creationId xmlns:a16="http://schemas.microsoft.com/office/drawing/2014/main" id="{71B9CA66-8A7F-A9EA-5A23-C0855FDBA8CB}"/>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3218941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F7D692F-44D9-9A36-EC55-61F945788B1D}"/>
              </a:ext>
            </a:extLst>
          </p:cNvPr>
          <p:cNvSpPr>
            <a:spLocks noGrp="1"/>
          </p:cNvSpPr>
          <p:nvPr>
            <p:ph type="sldNum" sz="quarter" idx="12"/>
          </p:nvPr>
        </p:nvSpPr>
        <p:spPr/>
        <p:txBody>
          <a:bodyPr/>
          <a:lstStyle/>
          <a:p>
            <a:fld id="{01667E23-CCF1-8E4F-BBC7-59E79618E18C}" type="slidenum">
              <a:rPr lang="fr-FR" altLang="en-US" smtClean="0"/>
              <a:pPr/>
              <a:t>120</a:t>
            </a:fld>
            <a:endParaRPr lang="fr-FR" altLang="en-US"/>
          </a:p>
        </p:txBody>
      </p:sp>
      <p:pic>
        <p:nvPicPr>
          <p:cNvPr id="5" name="Image 4">
            <a:extLst>
              <a:ext uri="{FF2B5EF4-FFF2-40B4-BE49-F238E27FC236}">
                <a16:creationId xmlns:a16="http://schemas.microsoft.com/office/drawing/2014/main" id="{21568E70-A096-A6C6-3076-1626F53B3751}"/>
              </a:ext>
            </a:extLst>
          </p:cNvPr>
          <p:cNvPicPr>
            <a:picLocks noChangeAspect="1"/>
          </p:cNvPicPr>
          <p:nvPr/>
        </p:nvPicPr>
        <p:blipFill>
          <a:blip r:embed="rId2"/>
          <a:stretch>
            <a:fillRect/>
          </a:stretch>
        </p:blipFill>
        <p:spPr>
          <a:xfrm>
            <a:off x="1696065" y="50769"/>
            <a:ext cx="9062857" cy="6724640"/>
          </a:xfrm>
          <a:prstGeom prst="rect">
            <a:avLst/>
          </a:prstGeom>
        </p:spPr>
      </p:pic>
      <p:sp>
        <p:nvSpPr>
          <p:cNvPr id="6" name="Espace réservé du pied de page 5">
            <a:extLst>
              <a:ext uri="{FF2B5EF4-FFF2-40B4-BE49-F238E27FC236}">
                <a16:creationId xmlns:a16="http://schemas.microsoft.com/office/drawing/2014/main" id="{D15B90B5-3ED9-53C5-BD02-DCA888484333}"/>
              </a:ext>
            </a:extLst>
          </p:cNvPr>
          <p:cNvSpPr>
            <a:spLocks noGrp="1"/>
          </p:cNvSpPr>
          <p:nvPr>
            <p:ph type="ftr" sz="quarter" idx="11"/>
          </p:nvPr>
        </p:nvSpPr>
        <p:spPr>
          <a:xfrm>
            <a:off x="641555" y="6240780"/>
            <a:ext cx="5901189" cy="320040"/>
          </a:xfrm>
        </p:spPr>
        <p:txBody>
          <a:bodyPr/>
          <a:lstStyle/>
          <a:p>
            <a:pPr>
              <a:defRPr/>
            </a:pPr>
            <a:r>
              <a:rPr lang="fr-FR" dirty="0"/>
              <a:t>M. Hermans</a:t>
            </a:r>
          </a:p>
        </p:txBody>
      </p:sp>
    </p:spTree>
    <p:extLst>
      <p:ext uri="{BB962C8B-B14F-4D97-AF65-F5344CB8AC3E}">
        <p14:creationId xmlns:p14="http://schemas.microsoft.com/office/powerpoint/2010/main" val="1633494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7037A-A471-D8E7-E9C7-B3C7DD7C844E}"/>
              </a:ext>
            </a:extLst>
          </p:cNvPr>
          <p:cNvSpPr>
            <a:spLocks noGrp="1"/>
          </p:cNvSpPr>
          <p:nvPr>
            <p:ph type="title"/>
          </p:nvPr>
        </p:nvSpPr>
        <p:spPr/>
        <p:txBody>
          <a:bodyPr>
            <a:normAutofit fontScale="90000"/>
          </a:bodyPr>
          <a:lstStyle/>
          <a:p>
            <a:r>
              <a:rPr lang="fr-FR" b="1" dirty="0">
                <a:solidFill>
                  <a:srgbClr val="0070C0"/>
                </a:solidFill>
                <a:latin typeface="Comic Sans MS" panose="030F0902030302020204" pitchFamily="66" charset="0"/>
              </a:rPr>
              <a:t>Publications de livres dans la langue maternelle (bleu) et traduit dans une autre langue (rouge)</a:t>
            </a:r>
          </a:p>
        </p:txBody>
      </p:sp>
      <p:sp>
        <p:nvSpPr>
          <p:cNvPr id="4" name="Espace réservé du pied de page 3">
            <a:extLst>
              <a:ext uri="{FF2B5EF4-FFF2-40B4-BE49-F238E27FC236}">
                <a16:creationId xmlns:a16="http://schemas.microsoft.com/office/drawing/2014/main" id="{00FFEC61-20BD-20AC-9EE8-A6BF1EB4D429}"/>
              </a:ext>
            </a:extLst>
          </p:cNvPr>
          <p:cNvSpPr>
            <a:spLocks noGrp="1"/>
          </p:cNvSpPr>
          <p:nvPr>
            <p:ph type="ftr" sz="quarter" idx="11"/>
          </p:nvPr>
        </p:nvSpPr>
        <p:spPr>
          <a:xfrm>
            <a:off x="700549" y="6254023"/>
            <a:ext cx="5901189" cy="320040"/>
          </a:xfrm>
        </p:spPr>
        <p:txBody>
          <a:bodyPr/>
          <a:lstStyle/>
          <a:p>
            <a:pPr>
              <a:defRPr/>
            </a:pPr>
            <a:r>
              <a:rPr lang="fr-FR" dirty="0"/>
              <a:t>M. Hermans</a:t>
            </a:r>
          </a:p>
        </p:txBody>
      </p:sp>
      <p:sp>
        <p:nvSpPr>
          <p:cNvPr id="5" name="Espace réservé du numéro de diapositive 4">
            <a:extLst>
              <a:ext uri="{FF2B5EF4-FFF2-40B4-BE49-F238E27FC236}">
                <a16:creationId xmlns:a16="http://schemas.microsoft.com/office/drawing/2014/main" id="{7ADA260D-EA30-FFEF-19D0-51C8AC044D7B}"/>
              </a:ext>
            </a:extLst>
          </p:cNvPr>
          <p:cNvSpPr>
            <a:spLocks noGrp="1"/>
          </p:cNvSpPr>
          <p:nvPr>
            <p:ph type="sldNum" sz="quarter" idx="12"/>
          </p:nvPr>
        </p:nvSpPr>
        <p:spPr/>
        <p:txBody>
          <a:bodyPr/>
          <a:lstStyle/>
          <a:p>
            <a:fld id="{01667E23-CCF1-8E4F-BBC7-59E79618E18C}" type="slidenum">
              <a:rPr lang="fr-FR" altLang="en-US" smtClean="0"/>
              <a:pPr/>
              <a:t>121</a:t>
            </a:fld>
            <a:endParaRPr lang="fr-FR" altLang="en-US"/>
          </a:p>
        </p:txBody>
      </p:sp>
      <p:pic>
        <p:nvPicPr>
          <p:cNvPr id="6" name="Image 5">
            <a:extLst>
              <a:ext uri="{FF2B5EF4-FFF2-40B4-BE49-F238E27FC236}">
                <a16:creationId xmlns:a16="http://schemas.microsoft.com/office/drawing/2014/main" id="{5F5D02AE-E8D6-5825-091B-E03E3B3B1B3A}"/>
              </a:ext>
            </a:extLst>
          </p:cNvPr>
          <p:cNvPicPr>
            <a:picLocks noChangeAspect="1"/>
          </p:cNvPicPr>
          <p:nvPr/>
        </p:nvPicPr>
        <p:blipFill>
          <a:blip r:embed="rId2"/>
          <a:stretch>
            <a:fillRect/>
          </a:stretch>
        </p:blipFill>
        <p:spPr>
          <a:xfrm>
            <a:off x="2564466" y="1820167"/>
            <a:ext cx="7063067" cy="4610130"/>
          </a:xfrm>
          <a:prstGeom prst="rect">
            <a:avLst/>
          </a:prstGeom>
        </p:spPr>
      </p:pic>
    </p:spTree>
    <p:extLst>
      <p:ext uri="{BB962C8B-B14F-4D97-AF65-F5344CB8AC3E}">
        <p14:creationId xmlns:p14="http://schemas.microsoft.com/office/powerpoint/2010/main" val="22456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D7D8A77-FD48-9A4D-BE79-F75F560862CA}"/>
              </a:ext>
            </a:extLst>
          </p:cNvPr>
          <p:cNvSpPr>
            <a:spLocks noGrp="1"/>
          </p:cNvSpPr>
          <p:nvPr>
            <p:ph type="sldNum" sz="quarter" idx="12"/>
          </p:nvPr>
        </p:nvSpPr>
        <p:spPr/>
        <p:txBody>
          <a:bodyPr/>
          <a:lstStyle/>
          <a:p>
            <a:fld id="{01667E23-CCF1-8E4F-BBC7-59E79618E18C}" type="slidenum">
              <a:rPr lang="fr-FR" altLang="en-US" smtClean="0"/>
              <a:pPr/>
              <a:t>122</a:t>
            </a:fld>
            <a:endParaRPr lang="fr-FR" altLang="en-US"/>
          </a:p>
        </p:txBody>
      </p:sp>
      <p:pic>
        <p:nvPicPr>
          <p:cNvPr id="6" name="Image 5">
            <a:extLst>
              <a:ext uri="{FF2B5EF4-FFF2-40B4-BE49-F238E27FC236}">
                <a16:creationId xmlns:a16="http://schemas.microsoft.com/office/drawing/2014/main" id="{4789DC68-59F9-2747-B047-52326269B522}"/>
              </a:ext>
            </a:extLst>
          </p:cNvPr>
          <p:cNvPicPr>
            <a:picLocks noChangeAspect="1"/>
          </p:cNvPicPr>
          <p:nvPr/>
        </p:nvPicPr>
        <p:blipFill>
          <a:blip r:embed="rId2"/>
          <a:stretch>
            <a:fillRect/>
          </a:stretch>
        </p:blipFill>
        <p:spPr>
          <a:xfrm>
            <a:off x="2028291" y="1916833"/>
            <a:ext cx="8439685" cy="4275357"/>
          </a:xfrm>
          <a:prstGeom prst="rect">
            <a:avLst/>
          </a:prstGeom>
        </p:spPr>
      </p:pic>
      <p:sp>
        <p:nvSpPr>
          <p:cNvPr id="7" name="Titre 1">
            <a:extLst>
              <a:ext uri="{FF2B5EF4-FFF2-40B4-BE49-F238E27FC236}">
                <a16:creationId xmlns:a16="http://schemas.microsoft.com/office/drawing/2014/main" id="{482F2A61-B650-CC4A-9D23-ACBAFB81CCFC}"/>
              </a:ext>
            </a:extLst>
          </p:cNvPr>
          <p:cNvSpPr txBox="1">
            <a:spLocks/>
          </p:cNvSpPr>
          <p:nvPr/>
        </p:nvSpPr>
        <p:spPr bwMode="black">
          <a:xfrm>
            <a:off x="2028291" y="240044"/>
            <a:ext cx="8439685" cy="1462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fr-FR" b="1">
                <a:solidFill>
                  <a:srgbClr val="0070C0"/>
                </a:solidFill>
                <a:latin typeface="Comic Sans MS" panose="030F0902030302020204" pitchFamily="66" charset="0"/>
              </a:rPr>
              <a:t>+ Langues des contenus et des usagers</a:t>
            </a:r>
            <a:endParaRPr lang="fr-FR" b="1" dirty="0">
              <a:solidFill>
                <a:srgbClr val="0070C0"/>
              </a:solidFill>
              <a:latin typeface="Comic Sans MS" panose="030F0902030302020204" pitchFamily="66" charset="0"/>
            </a:endParaRPr>
          </a:p>
        </p:txBody>
      </p:sp>
      <p:sp>
        <p:nvSpPr>
          <p:cNvPr id="2" name="Espace réservé du pied de page 1">
            <a:extLst>
              <a:ext uri="{FF2B5EF4-FFF2-40B4-BE49-F238E27FC236}">
                <a16:creationId xmlns:a16="http://schemas.microsoft.com/office/drawing/2014/main" id="{EF6421C4-6913-4680-A910-3D5A9B09A4FF}"/>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3747554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0C5812-EF1B-4945-BE39-0DBFF9AFA62D}"/>
              </a:ext>
            </a:extLst>
          </p:cNvPr>
          <p:cNvSpPr>
            <a:spLocks noGrp="1"/>
          </p:cNvSpPr>
          <p:nvPr>
            <p:ph type="title"/>
          </p:nvPr>
        </p:nvSpPr>
        <p:spPr>
          <a:xfrm>
            <a:off x="2131183" y="188641"/>
            <a:ext cx="7793037" cy="1462087"/>
          </a:xfrm>
        </p:spPr>
        <p:txBody>
          <a:bodyPr/>
          <a:lstStyle/>
          <a:p>
            <a:r>
              <a:rPr lang="fr-FR" b="1" dirty="0">
                <a:solidFill>
                  <a:srgbClr val="0070C0"/>
                </a:solidFill>
                <a:latin typeface="Comic Sans MS" panose="030F0902030302020204" pitchFamily="66" charset="0"/>
              </a:rPr>
              <a:t>Les langues utilisées sur Internet en 2017</a:t>
            </a:r>
            <a:endParaRPr lang="fr-FR" dirty="0">
              <a:solidFill>
                <a:srgbClr val="0070C0"/>
              </a:solidFill>
            </a:endParaRPr>
          </a:p>
        </p:txBody>
      </p:sp>
      <p:pic>
        <p:nvPicPr>
          <p:cNvPr id="6" name="Image 5">
            <a:extLst>
              <a:ext uri="{FF2B5EF4-FFF2-40B4-BE49-F238E27FC236}">
                <a16:creationId xmlns:a16="http://schemas.microsoft.com/office/drawing/2014/main" id="{5D2C0CFC-AB9E-7348-9D97-43E90BEC63D1}"/>
              </a:ext>
            </a:extLst>
          </p:cNvPr>
          <p:cNvPicPr>
            <a:picLocks noChangeAspect="1"/>
          </p:cNvPicPr>
          <p:nvPr/>
        </p:nvPicPr>
        <p:blipFill>
          <a:blip r:embed="rId2"/>
          <a:stretch>
            <a:fillRect/>
          </a:stretch>
        </p:blipFill>
        <p:spPr>
          <a:xfrm>
            <a:off x="2192933" y="1812407"/>
            <a:ext cx="7669534" cy="4401959"/>
          </a:xfrm>
          <a:prstGeom prst="rect">
            <a:avLst/>
          </a:prstGeom>
        </p:spPr>
      </p:pic>
      <p:sp>
        <p:nvSpPr>
          <p:cNvPr id="7" name="Espace réservé du numéro de diapositive 6">
            <a:extLst>
              <a:ext uri="{FF2B5EF4-FFF2-40B4-BE49-F238E27FC236}">
                <a16:creationId xmlns:a16="http://schemas.microsoft.com/office/drawing/2014/main" id="{A753D8C9-2B1F-9F4F-A2C9-4AAA18182436}"/>
              </a:ext>
            </a:extLst>
          </p:cNvPr>
          <p:cNvSpPr>
            <a:spLocks noGrp="1"/>
          </p:cNvSpPr>
          <p:nvPr>
            <p:ph type="sldNum" sz="quarter" idx="12"/>
          </p:nvPr>
        </p:nvSpPr>
        <p:spPr/>
        <p:txBody>
          <a:bodyPr/>
          <a:lstStyle/>
          <a:p>
            <a:fld id="{01667E23-CCF1-8E4F-BBC7-59E79618E18C}" type="slidenum">
              <a:rPr lang="fr-FR" altLang="en-US" smtClean="0"/>
              <a:pPr/>
              <a:t>123</a:t>
            </a:fld>
            <a:endParaRPr lang="fr-FR" altLang="en-US"/>
          </a:p>
        </p:txBody>
      </p:sp>
      <p:sp>
        <p:nvSpPr>
          <p:cNvPr id="3" name="Espace réservé du pied de page 2">
            <a:extLst>
              <a:ext uri="{FF2B5EF4-FFF2-40B4-BE49-F238E27FC236}">
                <a16:creationId xmlns:a16="http://schemas.microsoft.com/office/drawing/2014/main" id="{9BC54DB1-5462-C95B-B649-A83E6EE30AE7}"/>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3784006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71641DF-6EC7-06B9-87C9-7332640E661E}"/>
              </a:ext>
            </a:extLst>
          </p:cNvPr>
          <p:cNvSpPr>
            <a:spLocks noGrp="1"/>
          </p:cNvSpPr>
          <p:nvPr>
            <p:ph type="ftr" sz="quarter" idx="11"/>
          </p:nvPr>
        </p:nvSpPr>
        <p:spPr>
          <a:xfrm>
            <a:off x="597310" y="6263640"/>
            <a:ext cx="5901189" cy="320040"/>
          </a:xfrm>
        </p:spPr>
        <p:txBody>
          <a:bodyPr/>
          <a:lstStyle/>
          <a:p>
            <a:pPr>
              <a:defRPr/>
            </a:pPr>
            <a:r>
              <a:rPr lang="fr-FR" dirty="0"/>
              <a:t>M. Hermans</a:t>
            </a:r>
          </a:p>
        </p:txBody>
      </p:sp>
      <p:sp>
        <p:nvSpPr>
          <p:cNvPr id="5" name="Espace réservé du numéro de diapositive 4">
            <a:extLst>
              <a:ext uri="{FF2B5EF4-FFF2-40B4-BE49-F238E27FC236}">
                <a16:creationId xmlns:a16="http://schemas.microsoft.com/office/drawing/2014/main" id="{B25D97A3-5BCB-1441-E88B-BF2D7423AA50}"/>
              </a:ext>
            </a:extLst>
          </p:cNvPr>
          <p:cNvSpPr>
            <a:spLocks noGrp="1"/>
          </p:cNvSpPr>
          <p:nvPr>
            <p:ph type="sldNum" sz="quarter" idx="12"/>
          </p:nvPr>
        </p:nvSpPr>
        <p:spPr/>
        <p:txBody>
          <a:bodyPr/>
          <a:lstStyle/>
          <a:p>
            <a:fld id="{01667E23-CCF1-8E4F-BBC7-59E79618E18C}" type="slidenum">
              <a:rPr lang="fr-FR" altLang="en-US" smtClean="0"/>
              <a:pPr/>
              <a:t>124</a:t>
            </a:fld>
            <a:endParaRPr lang="fr-FR" altLang="en-US"/>
          </a:p>
        </p:txBody>
      </p:sp>
      <p:pic>
        <p:nvPicPr>
          <p:cNvPr id="6" name="Image 5">
            <a:extLst>
              <a:ext uri="{FF2B5EF4-FFF2-40B4-BE49-F238E27FC236}">
                <a16:creationId xmlns:a16="http://schemas.microsoft.com/office/drawing/2014/main" id="{50912ACA-D226-18BD-A457-50D27AF5E7C4}"/>
              </a:ext>
            </a:extLst>
          </p:cNvPr>
          <p:cNvPicPr>
            <a:picLocks noChangeAspect="1"/>
          </p:cNvPicPr>
          <p:nvPr/>
        </p:nvPicPr>
        <p:blipFill>
          <a:blip r:embed="rId2"/>
          <a:stretch>
            <a:fillRect/>
          </a:stretch>
        </p:blipFill>
        <p:spPr>
          <a:xfrm>
            <a:off x="2300748" y="0"/>
            <a:ext cx="7462684" cy="6858000"/>
          </a:xfrm>
          <a:prstGeom prst="rect">
            <a:avLst/>
          </a:prstGeom>
        </p:spPr>
      </p:pic>
    </p:spTree>
    <p:extLst>
      <p:ext uri="{BB962C8B-B14F-4D97-AF65-F5344CB8AC3E}">
        <p14:creationId xmlns:p14="http://schemas.microsoft.com/office/powerpoint/2010/main" val="59602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6281" y="1438507"/>
            <a:ext cx="8199438" cy="3980986"/>
          </a:xfrm>
        </p:spPr>
        <p:txBody>
          <a:bodyPr>
            <a:normAutofit/>
          </a:bodyPr>
          <a:lstStyle/>
          <a:p>
            <a:pPr eaLnBrk="1" hangingPunct="1">
              <a:lnSpc>
                <a:spcPct val="80000"/>
              </a:lnSpc>
            </a:pPr>
            <a:r>
              <a:rPr lang="fr-FR" altLang="en-US" sz="2800" b="1" dirty="0">
                <a:latin typeface="Comic Sans MS" charset="0"/>
              </a:rPr>
              <a:t>Economie et politique indirecte: </a:t>
            </a:r>
          </a:p>
          <a:p>
            <a:pPr lvl="1" eaLnBrk="1" hangingPunct="1">
              <a:lnSpc>
                <a:spcPct val="80000"/>
              </a:lnSpc>
            </a:pPr>
            <a:r>
              <a:rPr lang="fr-FR" altLang="en-US" sz="2400" dirty="0">
                <a:latin typeface="Comic Sans MS" charset="0"/>
              </a:rPr>
              <a:t>Moyens de conquête des marchés via le développement de certains modes de vie (Américain, Chinois ou … Européens ?) et de la communication publicitaire.</a:t>
            </a:r>
          </a:p>
          <a:p>
            <a:pPr eaLnBrk="1" hangingPunct="1">
              <a:lnSpc>
                <a:spcPct val="80000"/>
              </a:lnSpc>
            </a:pPr>
            <a:r>
              <a:rPr lang="fr-FR" altLang="en-US" sz="2800" b="1" dirty="0">
                <a:latin typeface="Comic Sans MS" charset="0"/>
              </a:rPr>
              <a:t>Les médias traditionnels et numériques:</a:t>
            </a:r>
            <a:endParaRPr lang="fr-BE" altLang="en-US" sz="2800" b="1" dirty="0">
              <a:solidFill>
                <a:schemeClr val="hlink"/>
              </a:solidFill>
              <a:latin typeface="Comic Sans MS" charset="0"/>
              <a:sym typeface="Wingdings" charset="2"/>
            </a:endParaRPr>
          </a:p>
          <a:p>
            <a:pPr lvl="1" eaLnBrk="1" hangingPunct="1">
              <a:lnSpc>
                <a:spcPct val="80000"/>
              </a:lnSpc>
            </a:pPr>
            <a:r>
              <a:rPr lang="fr-BE" altLang="en-US" sz="2400" dirty="0">
                <a:latin typeface="Comic Sans MS" charset="0"/>
                <a:sym typeface="Wingdings" charset="2"/>
              </a:rPr>
              <a:t>La modernité et</a:t>
            </a:r>
            <a:r>
              <a:rPr lang="fr-FR" altLang="en-US" sz="2400" dirty="0">
                <a:latin typeface="Comic Sans MS" charset="0"/>
              </a:rPr>
              <a:t> la postmodernité: tentatives de réponses politiques.</a:t>
            </a:r>
          </a:p>
          <a:p>
            <a:pPr>
              <a:lnSpc>
                <a:spcPct val="80000"/>
              </a:lnSpc>
            </a:pPr>
            <a:r>
              <a:rPr lang="fr-BE" altLang="en-US" sz="2800" b="1" dirty="0">
                <a:latin typeface="Comic Sans MS" charset="0"/>
              </a:rPr>
              <a:t>Influence</a:t>
            </a:r>
            <a:r>
              <a:rPr lang="fr-FR" altLang="en-US" sz="2800" b="1" dirty="0">
                <a:latin typeface="Comic Sans MS" charset="0"/>
              </a:rPr>
              <a:t> des médias</a:t>
            </a:r>
            <a:r>
              <a:rPr lang="fr-BE" altLang="en-US" sz="2800" b="1" dirty="0">
                <a:latin typeface="Comic Sans MS" charset="0"/>
              </a:rPr>
              <a:t> ?</a:t>
            </a:r>
            <a:r>
              <a:rPr lang="fr-FR" altLang="en-US" sz="2800" b="1" dirty="0">
                <a:latin typeface="Comic Sans MS" charset="0"/>
              </a:rPr>
              <a:t> </a:t>
            </a:r>
          </a:p>
          <a:p>
            <a:pPr lvl="1">
              <a:lnSpc>
                <a:spcPct val="80000"/>
              </a:lnSpc>
            </a:pPr>
            <a:r>
              <a:rPr lang="fr-FR" altLang="en-US" sz="2400" dirty="0">
                <a:latin typeface="Comic Sans MS" charset="0"/>
              </a:rPr>
              <a:t>Influence univoque ou interactive.</a:t>
            </a:r>
          </a:p>
        </p:txBody>
      </p:sp>
      <p:sp>
        <p:nvSpPr>
          <p:cNvPr id="27651"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9E07CBE1-2FF4-4A45-87D0-1FE06E244D5C}" type="slidenum">
              <a:rPr lang="fr-FR" altLang="en-US" sz="1400"/>
              <a:pPr eaLnBrk="1" hangingPunct="1"/>
              <a:t>89</a:t>
            </a:fld>
            <a:endParaRPr lang="fr-FR" altLang="en-US" sz="1400"/>
          </a:p>
        </p:txBody>
      </p:sp>
      <p:sp>
        <p:nvSpPr>
          <p:cNvPr id="2" name="Espace réservé du pied de page 1">
            <a:extLst>
              <a:ext uri="{FF2B5EF4-FFF2-40B4-BE49-F238E27FC236}">
                <a16:creationId xmlns:a16="http://schemas.microsoft.com/office/drawing/2014/main" id="{7FFD5C92-94A2-0349-C062-4739E772C8C8}"/>
              </a:ext>
            </a:extLst>
          </p:cNvPr>
          <p:cNvSpPr>
            <a:spLocks noGrp="1"/>
          </p:cNvSpPr>
          <p:nvPr>
            <p:ph type="ftr" sz="quarter" idx="11"/>
          </p:nvPr>
        </p:nvSpPr>
        <p:spPr/>
        <p:txBody>
          <a:bodyPr/>
          <a:lstStyle/>
          <a:p>
            <a:r>
              <a:rPr lang="fr-FR"/>
              <a:t>M. Hermans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B053D-F601-114C-BBC4-78F32A21AFB7}"/>
              </a:ext>
            </a:extLst>
          </p:cNvPr>
          <p:cNvSpPr>
            <a:spLocks noGrp="1"/>
          </p:cNvSpPr>
          <p:nvPr>
            <p:ph type="title"/>
          </p:nvPr>
        </p:nvSpPr>
        <p:spPr>
          <a:xfrm>
            <a:off x="2199482" y="476673"/>
            <a:ext cx="7793037" cy="1462087"/>
          </a:xfrm>
        </p:spPr>
        <p:txBody>
          <a:bodyPr/>
          <a:lstStyle/>
          <a:p>
            <a:r>
              <a:rPr lang="fr-FR" altLang="en-US" b="1" dirty="0">
                <a:solidFill>
                  <a:srgbClr val="0000FF"/>
                </a:solidFill>
                <a:latin typeface="Comic Sans MS" charset="0"/>
              </a:rPr>
              <a:t>+ L</a:t>
            </a:r>
            <a:r>
              <a:rPr lang="fr-BE" altLang="en-US" b="1" dirty="0">
                <a:solidFill>
                  <a:srgbClr val="0000FF"/>
                </a:solidFill>
                <a:latin typeface="Comic Sans MS" charset="0"/>
              </a:rPr>
              <a:t>es grandes inventions du télégraphe à l’I.A.</a:t>
            </a:r>
            <a:endParaRPr lang="fr-FR" dirty="0"/>
          </a:p>
        </p:txBody>
      </p:sp>
      <p:sp>
        <p:nvSpPr>
          <p:cNvPr id="4" name="Espace réservé du numéro de diapositive 3">
            <a:extLst>
              <a:ext uri="{FF2B5EF4-FFF2-40B4-BE49-F238E27FC236}">
                <a16:creationId xmlns:a16="http://schemas.microsoft.com/office/drawing/2014/main" id="{A89E47CC-D4E3-EF42-8BD8-6978FD85B382}"/>
              </a:ext>
            </a:extLst>
          </p:cNvPr>
          <p:cNvSpPr>
            <a:spLocks noGrp="1"/>
          </p:cNvSpPr>
          <p:nvPr>
            <p:ph type="sldNum" sz="quarter" idx="12"/>
          </p:nvPr>
        </p:nvSpPr>
        <p:spPr/>
        <p:txBody>
          <a:bodyPr/>
          <a:lstStyle/>
          <a:p>
            <a:fld id="{01667E23-CCF1-8E4F-BBC7-59E79618E18C}" type="slidenum">
              <a:rPr lang="fr-FR" altLang="en-US" smtClean="0"/>
              <a:pPr/>
              <a:t>125</a:t>
            </a:fld>
            <a:endParaRPr lang="fr-FR" altLang="en-US"/>
          </a:p>
        </p:txBody>
      </p:sp>
      <p:sp>
        <p:nvSpPr>
          <p:cNvPr id="5" name="ZoneTexte 4">
            <a:extLst>
              <a:ext uri="{FF2B5EF4-FFF2-40B4-BE49-F238E27FC236}">
                <a16:creationId xmlns:a16="http://schemas.microsoft.com/office/drawing/2014/main" id="{E18EB527-EAAF-874C-B33C-211E4E668CBA}"/>
              </a:ext>
            </a:extLst>
          </p:cNvPr>
          <p:cNvSpPr txBox="1"/>
          <p:nvPr/>
        </p:nvSpPr>
        <p:spPr>
          <a:xfrm>
            <a:off x="2336412" y="2924945"/>
            <a:ext cx="7519174" cy="2954655"/>
          </a:xfrm>
          <a:prstGeom prst="rect">
            <a:avLst/>
          </a:prstGeom>
          <a:noFill/>
        </p:spPr>
        <p:txBody>
          <a:bodyPr wrap="none" rtlCol="0">
            <a:spAutoFit/>
          </a:bodyPr>
          <a:lstStyle/>
          <a:p>
            <a:pPr marL="285750" indent="-285750" algn="ctr">
              <a:buFont typeface="Arial" panose="020B0604020202020204" pitchFamily="34" charset="0"/>
              <a:buChar char="•"/>
            </a:pPr>
            <a:r>
              <a:rPr lang="fr-FR" altLang="en-US" sz="2400" dirty="0">
                <a:latin typeface="Comic Sans MS" charset="0"/>
              </a:rPr>
              <a:t>Les révolutions industrielles 2 à 4 et les conflits </a:t>
            </a:r>
          </a:p>
          <a:p>
            <a:pPr algn="ctr" eaLnBrk="1" hangingPunct="1"/>
            <a:r>
              <a:rPr lang="fr-FR" altLang="en-US" sz="2400" dirty="0">
                <a:latin typeface="Comic Sans MS" charset="0"/>
              </a:rPr>
              <a:t>entre les États</a:t>
            </a:r>
          </a:p>
          <a:p>
            <a:pPr marL="285750" indent="-285750" algn="ctr">
              <a:buFont typeface="Arial" panose="020B0604020202020204" pitchFamily="34" charset="0"/>
              <a:buChar char="•"/>
            </a:pPr>
            <a:endParaRPr lang="fr-FR" altLang="en-US" sz="2400" dirty="0">
              <a:latin typeface="Comic Sans MS" charset="0"/>
            </a:endParaRPr>
          </a:p>
          <a:p>
            <a:pPr marL="285750" indent="-285750" algn="ctr">
              <a:buFont typeface="Arial" panose="020B0604020202020204" pitchFamily="34" charset="0"/>
              <a:buChar char="•"/>
            </a:pPr>
            <a:r>
              <a:rPr lang="fr-FR" altLang="en-US" sz="2400" dirty="0">
                <a:latin typeface="Comic Sans MS" charset="0"/>
              </a:rPr>
              <a:t>Chronologie des inventions technologiques du </a:t>
            </a:r>
          </a:p>
          <a:p>
            <a:pPr algn="ctr" eaLnBrk="1" hangingPunct="1"/>
            <a:r>
              <a:rPr lang="fr-FR" altLang="en-US" sz="2400" dirty="0" err="1">
                <a:latin typeface="Comic Sans MS" charset="0"/>
              </a:rPr>
              <a:t>XIX°siècle</a:t>
            </a:r>
            <a:r>
              <a:rPr lang="fr-FR" altLang="en-US" sz="2400" dirty="0">
                <a:latin typeface="Comic Sans MS" charset="0"/>
              </a:rPr>
              <a:t> à nos jours.</a:t>
            </a:r>
          </a:p>
          <a:p>
            <a:pPr algn="ctr" eaLnBrk="1" hangingPunct="1"/>
            <a:endParaRPr lang="fr-FR" altLang="en-US" sz="2400" dirty="0">
              <a:latin typeface="Comic Sans MS" charset="0"/>
            </a:endParaRPr>
          </a:p>
          <a:p>
            <a:pPr marL="285750" indent="-285750" algn="ctr">
              <a:buFont typeface="Arial" panose="020B0604020202020204" pitchFamily="34" charset="0"/>
              <a:buChar char="•"/>
            </a:pPr>
            <a:r>
              <a:rPr lang="fr-FR" altLang="en-US" sz="2400" dirty="0">
                <a:latin typeface="Comic Sans MS" charset="0"/>
              </a:rPr>
              <a:t>De Graham Bell à Mark Zuckerberg ! </a:t>
            </a:r>
          </a:p>
          <a:p>
            <a:endParaRPr lang="fr-FR" dirty="0"/>
          </a:p>
        </p:txBody>
      </p:sp>
      <p:sp>
        <p:nvSpPr>
          <p:cNvPr id="3" name="Espace réservé du pied de page 2">
            <a:extLst>
              <a:ext uri="{FF2B5EF4-FFF2-40B4-BE49-F238E27FC236}">
                <a16:creationId xmlns:a16="http://schemas.microsoft.com/office/drawing/2014/main" id="{FC02DBB6-A6D3-C630-43A1-C070E848D71F}"/>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1077530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E2F91-2082-0743-B915-AD9EDFC07872}"/>
              </a:ext>
            </a:extLst>
          </p:cNvPr>
          <p:cNvSpPr>
            <a:spLocks noGrp="1"/>
          </p:cNvSpPr>
          <p:nvPr>
            <p:ph type="title"/>
          </p:nvPr>
        </p:nvSpPr>
        <p:spPr>
          <a:xfrm>
            <a:off x="2199482" y="310774"/>
            <a:ext cx="7793037" cy="994440"/>
          </a:xfrm>
        </p:spPr>
        <p:txBody>
          <a:bodyPr/>
          <a:lstStyle/>
          <a:p>
            <a:r>
              <a:rPr lang="fr-FR" altLang="en-US" b="1" dirty="0">
                <a:solidFill>
                  <a:srgbClr val="0000FF"/>
                </a:solidFill>
                <a:latin typeface="Comic Sans MS" charset="0"/>
              </a:rPr>
              <a:t>+ Les étapes</a:t>
            </a:r>
            <a:endParaRPr lang="fr-FR" dirty="0"/>
          </a:p>
        </p:txBody>
      </p:sp>
      <p:sp>
        <p:nvSpPr>
          <p:cNvPr id="4" name="Espace réservé du numéro de diapositive 3">
            <a:extLst>
              <a:ext uri="{FF2B5EF4-FFF2-40B4-BE49-F238E27FC236}">
                <a16:creationId xmlns:a16="http://schemas.microsoft.com/office/drawing/2014/main" id="{10B516AD-79F6-7F43-BA52-36A8B11D7236}"/>
              </a:ext>
            </a:extLst>
          </p:cNvPr>
          <p:cNvSpPr>
            <a:spLocks noGrp="1"/>
          </p:cNvSpPr>
          <p:nvPr>
            <p:ph type="sldNum" sz="quarter" idx="12"/>
          </p:nvPr>
        </p:nvSpPr>
        <p:spPr/>
        <p:txBody>
          <a:bodyPr/>
          <a:lstStyle/>
          <a:p>
            <a:fld id="{01667E23-CCF1-8E4F-BBC7-59E79618E18C}" type="slidenum">
              <a:rPr lang="fr-FR" altLang="en-US" smtClean="0"/>
              <a:pPr/>
              <a:t>126</a:t>
            </a:fld>
            <a:endParaRPr lang="fr-FR" altLang="en-US"/>
          </a:p>
        </p:txBody>
      </p:sp>
      <p:sp>
        <p:nvSpPr>
          <p:cNvPr id="5" name="ZoneTexte 4">
            <a:extLst>
              <a:ext uri="{FF2B5EF4-FFF2-40B4-BE49-F238E27FC236}">
                <a16:creationId xmlns:a16="http://schemas.microsoft.com/office/drawing/2014/main" id="{E27F1650-BCB3-B645-9381-8E699D0D16DC}"/>
              </a:ext>
            </a:extLst>
          </p:cNvPr>
          <p:cNvSpPr txBox="1"/>
          <p:nvPr/>
        </p:nvSpPr>
        <p:spPr>
          <a:xfrm>
            <a:off x="1703512" y="1412776"/>
            <a:ext cx="8784976" cy="4985980"/>
          </a:xfrm>
          <a:prstGeom prst="rect">
            <a:avLst/>
          </a:prstGeom>
          <a:noFill/>
        </p:spPr>
        <p:txBody>
          <a:bodyPr wrap="square" rtlCol="0">
            <a:spAutoFit/>
          </a:bodyPr>
          <a:lstStyle/>
          <a:p>
            <a:pPr marL="285750" indent="-285750">
              <a:buFont typeface="Arial" panose="020B0604020202020204" pitchFamily="34" charset="0"/>
              <a:buChar char="•"/>
            </a:pPr>
            <a:r>
              <a:rPr lang="fr-FR" altLang="en-US" sz="2000" dirty="0">
                <a:solidFill>
                  <a:srgbClr val="000000"/>
                </a:solidFill>
                <a:latin typeface="Comic Sans MS" charset="0"/>
              </a:rPr>
              <a:t>Le XIX° siècle: Naissance du télégraphe (1832 – Morse), </a:t>
            </a:r>
          </a:p>
          <a:p>
            <a:pPr eaLnBrk="1" hangingPunct="1"/>
            <a:r>
              <a:rPr lang="fr-FR" altLang="en-US" sz="2000" dirty="0">
                <a:solidFill>
                  <a:srgbClr val="000000"/>
                </a:solidFill>
                <a:latin typeface="Comic Sans MS" charset="0"/>
              </a:rPr>
              <a:t>    du téléphone (1876 - Graham Bell) et du cinéma muet: opposition</a:t>
            </a:r>
          </a:p>
          <a:p>
            <a:pPr eaLnBrk="1" hangingPunct="1"/>
            <a:r>
              <a:rPr lang="fr-FR" altLang="en-US" sz="2000" dirty="0">
                <a:solidFill>
                  <a:srgbClr val="000000"/>
                </a:solidFill>
                <a:latin typeface="Comic Sans MS" charset="0"/>
              </a:rPr>
              <a:t>    entre Europe et USA. </a:t>
            </a:r>
            <a:r>
              <a:rPr lang="fr-FR" altLang="en-US" sz="2000" dirty="0">
                <a:solidFill>
                  <a:srgbClr val="0000FF"/>
                </a:solidFill>
                <a:latin typeface="Wingdings" charset="2"/>
              </a:rPr>
              <a:t></a:t>
            </a:r>
            <a:r>
              <a:rPr lang="fr-FR" altLang="en-US" sz="2000" dirty="0">
                <a:solidFill>
                  <a:srgbClr val="000000"/>
                </a:solidFill>
                <a:latin typeface="Comic Sans MS" charset="0"/>
              </a:rPr>
              <a:t> (1891 - Edison)</a:t>
            </a:r>
          </a:p>
          <a:p>
            <a:pPr eaLnBrk="1" hangingPunct="1"/>
            <a:endParaRPr lang="fr-FR" altLang="en-US" sz="2000" dirty="0">
              <a:solidFill>
                <a:srgbClr val="000000"/>
              </a:solidFill>
              <a:latin typeface="Comic Sans MS" charset="0"/>
            </a:endParaRPr>
          </a:p>
          <a:p>
            <a:pPr marL="285750" indent="-285750">
              <a:buFont typeface="Arial" panose="020B0604020202020204" pitchFamily="34" charset="0"/>
              <a:buChar char="•"/>
            </a:pPr>
            <a:r>
              <a:rPr lang="fr-FR" altLang="en-US" sz="2000" dirty="0">
                <a:solidFill>
                  <a:srgbClr val="000000"/>
                </a:solidFill>
                <a:latin typeface="Comic Sans MS" charset="0"/>
              </a:rPr>
              <a:t>1900-1950: invention de la radio, de la télévision, du cinéma parlant </a:t>
            </a:r>
          </a:p>
          <a:p>
            <a:pPr eaLnBrk="1" hangingPunct="1"/>
            <a:r>
              <a:rPr lang="fr-FR" altLang="en-US" sz="2000" dirty="0">
                <a:solidFill>
                  <a:srgbClr val="000000"/>
                </a:solidFill>
                <a:latin typeface="Comic Sans MS" charset="0"/>
              </a:rPr>
              <a:t>    début de la miniaturisation </a:t>
            </a:r>
            <a:r>
              <a:rPr lang="fr-FR" altLang="en-US" sz="2000" dirty="0">
                <a:solidFill>
                  <a:srgbClr val="0000FF"/>
                </a:solidFill>
                <a:latin typeface="Wingdings" charset="2"/>
              </a:rPr>
              <a:t></a:t>
            </a:r>
            <a:r>
              <a:rPr lang="fr-FR" altLang="en-US" sz="2000" dirty="0">
                <a:solidFill>
                  <a:srgbClr val="000000"/>
                </a:solidFill>
                <a:latin typeface="Comic Sans MS" charset="0"/>
              </a:rPr>
              <a:t> opposition entre Europe et USA.</a:t>
            </a:r>
          </a:p>
          <a:p>
            <a:pPr eaLnBrk="1" hangingPunct="1"/>
            <a:endParaRPr lang="fr-FR" altLang="en-US" sz="2000" dirty="0">
              <a:solidFill>
                <a:srgbClr val="000000"/>
              </a:solidFill>
              <a:latin typeface="Comic Sans MS" charset="0"/>
            </a:endParaRPr>
          </a:p>
          <a:p>
            <a:pPr marL="342900" indent="-342900">
              <a:buFont typeface="Arial" panose="020B0604020202020204" pitchFamily="34" charset="0"/>
              <a:buChar char="•"/>
            </a:pPr>
            <a:r>
              <a:rPr lang="fr-FR" altLang="en-US" sz="2000" dirty="0">
                <a:solidFill>
                  <a:srgbClr val="000000"/>
                </a:solidFill>
                <a:latin typeface="Comic Sans MS" charset="0"/>
              </a:rPr>
              <a:t>1950-1975: naissance de l</a:t>
            </a:r>
            <a:r>
              <a:rPr lang="nl-BE" altLang="fr-FR" sz="2000" dirty="0">
                <a:solidFill>
                  <a:srgbClr val="000000"/>
                </a:solidFill>
                <a:latin typeface="Comic Sans MS" charset="0"/>
              </a:rPr>
              <a:t>’</a:t>
            </a:r>
            <a:r>
              <a:rPr lang="fr-FR" altLang="ja-JP" sz="2000" dirty="0" err="1">
                <a:solidFill>
                  <a:srgbClr val="000000"/>
                </a:solidFill>
                <a:latin typeface="Comic Sans MS" charset="0"/>
              </a:rPr>
              <a:t>ordinateu</a:t>
            </a:r>
            <a:r>
              <a:rPr lang="fr-BE" altLang="ja-JP" sz="2000" dirty="0">
                <a:solidFill>
                  <a:srgbClr val="000000"/>
                </a:solidFill>
                <a:latin typeface="Comic Sans MS" charset="0"/>
              </a:rPr>
              <a:t>r, du magnétoscope, du laser</a:t>
            </a:r>
          </a:p>
          <a:p>
            <a:pPr eaLnBrk="1" hangingPunct="1"/>
            <a:r>
              <a:rPr lang="fr-BE" altLang="ja-JP" sz="2000" dirty="0">
                <a:solidFill>
                  <a:srgbClr val="000000"/>
                </a:solidFill>
                <a:latin typeface="Comic Sans MS" charset="0"/>
              </a:rPr>
              <a:t>    et du satellite de télécommunications </a:t>
            </a:r>
            <a:r>
              <a:rPr lang="fr-FR" altLang="ja-JP" sz="2000" dirty="0">
                <a:solidFill>
                  <a:srgbClr val="0000FF"/>
                </a:solidFill>
                <a:latin typeface="Wingdings" charset="2"/>
              </a:rPr>
              <a:t></a:t>
            </a:r>
            <a:r>
              <a:rPr lang="fr-FR" altLang="ja-JP" sz="2000" dirty="0">
                <a:solidFill>
                  <a:srgbClr val="000000"/>
                </a:solidFill>
                <a:latin typeface="Comic Sans MS" charset="0"/>
              </a:rPr>
              <a:t>opposition entre USA, </a:t>
            </a:r>
          </a:p>
          <a:p>
            <a:pPr eaLnBrk="1" hangingPunct="1"/>
            <a:r>
              <a:rPr lang="fr-FR" altLang="ja-JP" sz="2000" dirty="0">
                <a:solidFill>
                  <a:srgbClr val="000000"/>
                </a:solidFill>
                <a:latin typeface="Comic Sans MS" charset="0"/>
              </a:rPr>
              <a:t>    Europe et Japon</a:t>
            </a:r>
            <a:r>
              <a:rPr lang="fr-BE" altLang="ja-JP" sz="2000" dirty="0">
                <a:solidFill>
                  <a:srgbClr val="000000"/>
                </a:solidFill>
                <a:latin typeface="Comic Sans MS" charset="0"/>
              </a:rPr>
              <a:t>.</a:t>
            </a:r>
          </a:p>
          <a:p>
            <a:pPr eaLnBrk="1" hangingPunct="1"/>
            <a:endParaRPr lang="fr-FR" altLang="en-US" sz="2000" dirty="0">
              <a:solidFill>
                <a:srgbClr val="000000"/>
              </a:solidFill>
              <a:latin typeface="Comic Sans MS" charset="0"/>
            </a:endParaRPr>
          </a:p>
          <a:p>
            <a:pPr marL="342900" indent="-342900">
              <a:buFont typeface="Arial" panose="020B0604020202020204" pitchFamily="34" charset="0"/>
              <a:buChar char="•"/>
            </a:pPr>
            <a:r>
              <a:rPr lang="fr-FR" altLang="en-US" sz="2000" dirty="0">
                <a:solidFill>
                  <a:srgbClr val="000000"/>
                </a:solidFill>
                <a:latin typeface="Comic Sans MS" charset="0"/>
              </a:rPr>
              <a:t>1976-1989: apparition de l</a:t>
            </a:r>
            <a:r>
              <a:rPr lang="nl-BE" altLang="fr-FR" sz="2000" dirty="0">
                <a:solidFill>
                  <a:srgbClr val="000000"/>
                </a:solidFill>
                <a:latin typeface="Comic Sans MS" charset="0"/>
              </a:rPr>
              <a:t>’</a:t>
            </a:r>
            <a:r>
              <a:rPr lang="fr-FR" altLang="ja-JP" sz="2000" dirty="0">
                <a:solidFill>
                  <a:srgbClr val="000000"/>
                </a:solidFill>
                <a:latin typeface="Comic Sans MS" charset="0"/>
              </a:rPr>
              <a:t>ordinateur personnel, </a:t>
            </a:r>
          </a:p>
          <a:p>
            <a:pPr eaLnBrk="1" hangingPunct="1"/>
            <a:r>
              <a:rPr lang="fr-FR" altLang="ja-JP" sz="2000" dirty="0">
                <a:solidFill>
                  <a:srgbClr val="000000"/>
                </a:solidFill>
                <a:latin typeface="Comic Sans MS" charset="0"/>
              </a:rPr>
              <a:t>    de la télévision thématique, des réseaux informatiques et </a:t>
            </a:r>
          </a:p>
          <a:p>
            <a:pPr eaLnBrk="1" hangingPunct="1"/>
            <a:r>
              <a:rPr lang="fr-FR" altLang="ja-JP" sz="2000" dirty="0">
                <a:solidFill>
                  <a:srgbClr val="000000"/>
                </a:solidFill>
                <a:latin typeface="Comic Sans MS" charset="0"/>
              </a:rPr>
              <a:t>    du téléphone cellulaire </a:t>
            </a:r>
            <a:r>
              <a:rPr lang="fr-FR" altLang="ja-JP" sz="2000" dirty="0">
                <a:solidFill>
                  <a:srgbClr val="0000FF"/>
                </a:solidFill>
                <a:latin typeface="Wingdings" charset="2"/>
              </a:rPr>
              <a:t></a:t>
            </a:r>
            <a:r>
              <a:rPr lang="fr-FR" altLang="ja-JP" sz="2000" dirty="0">
                <a:solidFill>
                  <a:srgbClr val="000000"/>
                </a:solidFill>
                <a:latin typeface="Comic Sans MS" charset="0"/>
              </a:rPr>
              <a:t>opposition entre Japon, USA et Europe.</a:t>
            </a:r>
            <a:endParaRPr lang="fr-FR" altLang="ja-JP" sz="2000" dirty="0">
              <a:solidFill>
                <a:srgbClr val="000000"/>
              </a:solidFill>
            </a:endParaRPr>
          </a:p>
          <a:p>
            <a:pPr eaLnBrk="1" hangingPunct="1"/>
            <a:endParaRPr lang="fr-FR" altLang="en-US" sz="2000" dirty="0">
              <a:solidFill>
                <a:srgbClr val="000000"/>
              </a:solidFill>
              <a:latin typeface="Comic Sans MS" charset="0"/>
            </a:endParaRPr>
          </a:p>
          <a:p>
            <a:endParaRPr lang="fr-FR" dirty="0"/>
          </a:p>
        </p:txBody>
      </p:sp>
      <p:sp>
        <p:nvSpPr>
          <p:cNvPr id="3" name="Espace réservé du pied de page 2">
            <a:extLst>
              <a:ext uri="{FF2B5EF4-FFF2-40B4-BE49-F238E27FC236}">
                <a16:creationId xmlns:a16="http://schemas.microsoft.com/office/drawing/2014/main" id="{973EA2C4-95E2-21A1-029A-EBE4CC99352D}"/>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514606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AF27BD2-7B18-1D48-9AB8-F0BD6D1A46FB}"/>
              </a:ext>
            </a:extLst>
          </p:cNvPr>
          <p:cNvSpPr>
            <a:spLocks noGrp="1"/>
          </p:cNvSpPr>
          <p:nvPr>
            <p:ph type="sldNum" sz="quarter" idx="12"/>
          </p:nvPr>
        </p:nvSpPr>
        <p:spPr/>
        <p:txBody>
          <a:bodyPr/>
          <a:lstStyle/>
          <a:p>
            <a:fld id="{01667E23-CCF1-8E4F-BBC7-59E79618E18C}" type="slidenum">
              <a:rPr lang="fr-FR" altLang="en-US" smtClean="0"/>
              <a:pPr/>
              <a:t>127</a:t>
            </a:fld>
            <a:endParaRPr lang="fr-FR" altLang="en-US"/>
          </a:p>
        </p:txBody>
      </p:sp>
      <p:sp>
        <p:nvSpPr>
          <p:cNvPr id="5" name="ZoneTexte 4">
            <a:extLst>
              <a:ext uri="{FF2B5EF4-FFF2-40B4-BE49-F238E27FC236}">
                <a16:creationId xmlns:a16="http://schemas.microsoft.com/office/drawing/2014/main" id="{A5F9D6E8-333C-F44B-A561-3B414EBD030A}"/>
              </a:ext>
            </a:extLst>
          </p:cNvPr>
          <p:cNvSpPr txBox="1"/>
          <p:nvPr/>
        </p:nvSpPr>
        <p:spPr>
          <a:xfrm>
            <a:off x="1918824" y="1305342"/>
            <a:ext cx="8354352" cy="4247317"/>
          </a:xfrm>
          <a:prstGeom prst="rect">
            <a:avLst/>
          </a:prstGeom>
          <a:noFill/>
        </p:spPr>
        <p:txBody>
          <a:bodyPr wrap="square" rtlCol="0">
            <a:spAutoFit/>
          </a:bodyPr>
          <a:lstStyle/>
          <a:p>
            <a:pPr marL="285750" indent="-285750">
              <a:buFont typeface="Arial" panose="020B0604020202020204" pitchFamily="34" charset="0"/>
              <a:buChar char="•"/>
            </a:pPr>
            <a:r>
              <a:rPr lang="fr-FR" altLang="en-US" dirty="0">
                <a:latin typeface="Comic Sans MS" charset="0"/>
              </a:rPr>
              <a:t>1990-1995: apparition du téléphone portable, du multimédia </a:t>
            </a:r>
          </a:p>
          <a:p>
            <a:pPr eaLnBrk="1" hangingPunct="1"/>
            <a:r>
              <a:rPr lang="fr-FR" altLang="en-US" dirty="0">
                <a:latin typeface="Comic Sans MS" charset="0"/>
              </a:rPr>
              <a:t>    et tentative de développement de la haute définition </a:t>
            </a:r>
          </a:p>
          <a:p>
            <a:pPr eaLnBrk="1" hangingPunct="1"/>
            <a:r>
              <a:rPr lang="fr-FR" altLang="en-US" dirty="0">
                <a:solidFill>
                  <a:srgbClr val="0000FF"/>
                </a:solidFill>
                <a:latin typeface="Wingdings" charset="2"/>
              </a:rPr>
              <a:t> </a:t>
            </a:r>
            <a:r>
              <a:rPr lang="fr-FR" altLang="en-US" dirty="0">
                <a:latin typeface="Comic Sans MS" charset="0"/>
              </a:rPr>
              <a:t> opposition entre Japon, Europe et USA.</a:t>
            </a:r>
          </a:p>
          <a:p>
            <a:pPr eaLnBrk="1" hangingPunct="1"/>
            <a:endParaRPr lang="fr-FR" altLang="en-US" dirty="0">
              <a:latin typeface="Comic Sans MS" charset="0"/>
            </a:endParaRPr>
          </a:p>
          <a:p>
            <a:pPr marL="285750" indent="-285750">
              <a:buFont typeface="Arial" panose="020B0604020202020204" pitchFamily="34" charset="0"/>
              <a:buChar char="•"/>
            </a:pPr>
            <a:r>
              <a:rPr lang="fr-FR" altLang="en-US" dirty="0">
                <a:latin typeface="Comic Sans MS" charset="0"/>
              </a:rPr>
              <a:t>199</a:t>
            </a:r>
            <a:r>
              <a:rPr lang="fr-BE" altLang="en-US" dirty="0">
                <a:latin typeface="Comic Sans MS" charset="0"/>
              </a:rPr>
              <a:t>4</a:t>
            </a:r>
            <a:r>
              <a:rPr lang="fr-FR" altLang="en-US" dirty="0">
                <a:latin typeface="Comic Sans MS" charset="0"/>
              </a:rPr>
              <a:t>-</a:t>
            </a:r>
            <a:r>
              <a:rPr lang="fr-BE" altLang="en-US" dirty="0">
                <a:latin typeface="Comic Sans MS" charset="0"/>
              </a:rPr>
              <a:t>2005: </a:t>
            </a:r>
            <a:r>
              <a:rPr lang="fr-FR" altLang="en-US" dirty="0">
                <a:latin typeface="Comic Sans MS" charset="0"/>
              </a:rPr>
              <a:t>le triomphe de la mobilophonie </a:t>
            </a:r>
          </a:p>
          <a:p>
            <a:pPr eaLnBrk="1" hangingPunct="1"/>
            <a:r>
              <a:rPr lang="fr-FR" altLang="en-US" dirty="0">
                <a:solidFill>
                  <a:srgbClr val="0000FF"/>
                </a:solidFill>
                <a:latin typeface="Wingdings" charset="2"/>
              </a:rPr>
              <a:t> </a:t>
            </a:r>
            <a:r>
              <a:rPr lang="fr-FR" altLang="en-US" dirty="0">
                <a:latin typeface="Comic Sans MS" charset="0"/>
              </a:rPr>
              <a:t> opposition entre Europe et Japon.</a:t>
            </a:r>
          </a:p>
          <a:p>
            <a:pPr eaLnBrk="1" hangingPunct="1"/>
            <a:endParaRPr lang="fr-FR" altLang="en-US" dirty="0">
              <a:latin typeface="Comic Sans MS" charset="0"/>
            </a:endParaRPr>
          </a:p>
          <a:p>
            <a:pPr marL="285750" indent="-285750">
              <a:buFont typeface="Arial" panose="020B0604020202020204" pitchFamily="34" charset="0"/>
              <a:buChar char="•"/>
            </a:pPr>
            <a:r>
              <a:rPr lang="fr-FR" altLang="en-US" dirty="0">
                <a:latin typeface="Comic Sans MS" charset="0"/>
              </a:rPr>
              <a:t>2005-2010: généralisation du téléphone portable dans le monde </a:t>
            </a:r>
          </a:p>
          <a:p>
            <a:pPr eaLnBrk="1" hangingPunct="1"/>
            <a:r>
              <a:rPr lang="fr-FR" altLang="en-US" dirty="0">
                <a:latin typeface="Comic Sans MS" charset="0"/>
              </a:rPr>
              <a:t>    et</a:t>
            </a:r>
            <a:r>
              <a:rPr lang="fr-FR" altLang="en-US" dirty="0"/>
              <a:t> apparition </a:t>
            </a:r>
            <a:r>
              <a:rPr lang="fr-FR" altLang="en-US" dirty="0">
                <a:latin typeface="Comic Sans MS" charset="0"/>
              </a:rPr>
              <a:t>du web 2.0 ainsi que du téléphone intelligent</a:t>
            </a:r>
          </a:p>
          <a:p>
            <a:pPr eaLnBrk="1" hangingPunct="1"/>
            <a:r>
              <a:rPr lang="fr-FR" altLang="en-US" dirty="0">
                <a:solidFill>
                  <a:srgbClr val="0000FF"/>
                </a:solidFill>
                <a:latin typeface="Comic Sans MS" charset="0"/>
              </a:rPr>
              <a:t>    </a:t>
            </a:r>
            <a:r>
              <a:rPr lang="fr-FR" altLang="en-US" dirty="0">
                <a:solidFill>
                  <a:srgbClr val="0000FF"/>
                </a:solidFill>
                <a:latin typeface="Wingdings" charset="2"/>
              </a:rPr>
              <a:t></a:t>
            </a:r>
            <a:r>
              <a:rPr lang="fr-FR" altLang="en-US" dirty="0">
                <a:latin typeface="Comic Sans MS" charset="0"/>
              </a:rPr>
              <a:t>opposition entre USA et Japon.</a:t>
            </a:r>
          </a:p>
          <a:p>
            <a:pPr eaLnBrk="1" hangingPunct="1"/>
            <a:endParaRPr lang="fr-FR" altLang="en-US" dirty="0">
              <a:latin typeface="Comic Sans MS" charset="0"/>
            </a:endParaRPr>
          </a:p>
          <a:p>
            <a:pPr marL="285750" indent="-285750">
              <a:buFont typeface="Arial" panose="020B0604020202020204" pitchFamily="34" charset="0"/>
              <a:buChar char="•"/>
            </a:pPr>
            <a:r>
              <a:rPr lang="fr-FR" altLang="en-US" dirty="0">
                <a:latin typeface="Comic Sans MS" charset="0"/>
              </a:rPr>
              <a:t>2004-aujourd’hui: Développement des réseaux sociaux </a:t>
            </a:r>
          </a:p>
          <a:p>
            <a:r>
              <a:rPr lang="fr-FR" altLang="en-US" dirty="0">
                <a:latin typeface="Comic Sans MS" charset="0"/>
              </a:rPr>
              <a:t>    (</a:t>
            </a:r>
            <a:r>
              <a:rPr lang="fr-FR" altLang="en-US" dirty="0" err="1">
                <a:latin typeface="Comic Sans MS" charset="0"/>
              </a:rPr>
              <a:t>facebook</a:t>
            </a:r>
            <a:r>
              <a:rPr lang="fr-FR" altLang="en-US" dirty="0">
                <a:latin typeface="Comic Sans MS" charset="0"/>
              </a:rPr>
              <a:t>, twitter, Google +, </a:t>
            </a:r>
            <a:r>
              <a:rPr lang="fr-FR" altLang="en-US" dirty="0" err="1">
                <a:latin typeface="Comic Sans MS" charset="0"/>
              </a:rPr>
              <a:t>Youtube</a:t>
            </a:r>
            <a:r>
              <a:rPr lang="fr-FR" altLang="en-US" dirty="0">
                <a:latin typeface="Comic Sans MS" charset="0"/>
              </a:rPr>
              <a:t>, </a:t>
            </a:r>
            <a:r>
              <a:rPr lang="fr-FR" altLang="en-US" dirty="0" err="1">
                <a:latin typeface="Comic Sans MS" charset="0"/>
              </a:rPr>
              <a:t>Linkidin</a:t>
            </a:r>
            <a:r>
              <a:rPr lang="fr-FR" altLang="en-US" dirty="0">
                <a:latin typeface="Comic Sans MS" charset="0"/>
              </a:rPr>
              <a:t>, </a:t>
            </a:r>
            <a:r>
              <a:rPr lang="fr-FR" altLang="en-US" dirty="0" err="1">
                <a:latin typeface="Comic Sans MS" charset="0"/>
              </a:rPr>
              <a:t>TikTok</a:t>
            </a:r>
            <a:r>
              <a:rPr lang="fr-FR" altLang="en-US" dirty="0">
                <a:latin typeface="Comic Sans MS" charset="0"/>
              </a:rPr>
              <a:t>.) </a:t>
            </a:r>
          </a:p>
          <a:p>
            <a:r>
              <a:rPr lang="fr-FR" altLang="en-US" dirty="0">
                <a:solidFill>
                  <a:srgbClr val="0000FF"/>
                </a:solidFill>
                <a:latin typeface="Comic Sans MS" charset="0"/>
                <a:sym typeface="Wingdings" charset="2"/>
              </a:rPr>
              <a:t>    </a:t>
            </a:r>
            <a:r>
              <a:rPr lang="fr-FR" altLang="en-US" dirty="0">
                <a:solidFill>
                  <a:srgbClr val="0000FF"/>
                </a:solidFill>
                <a:latin typeface="Wingdings" charset="2"/>
                <a:sym typeface="Wingdings" charset="2"/>
              </a:rPr>
              <a:t></a:t>
            </a:r>
            <a:r>
              <a:rPr lang="fr-FR" altLang="en-US" dirty="0">
                <a:latin typeface="Comic Sans MS" charset="0"/>
              </a:rPr>
              <a:t>domination des USA et … de la Chine.</a:t>
            </a:r>
          </a:p>
          <a:p>
            <a:endParaRPr lang="fr-FR" altLang="en-US" dirty="0">
              <a:latin typeface="Comic Sans MS" charset="0"/>
            </a:endParaRPr>
          </a:p>
        </p:txBody>
      </p:sp>
      <p:sp>
        <p:nvSpPr>
          <p:cNvPr id="2" name="Espace réservé du pied de page 1">
            <a:extLst>
              <a:ext uri="{FF2B5EF4-FFF2-40B4-BE49-F238E27FC236}">
                <a16:creationId xmlns:a16="http://schemas.microsoft.com/office/drawing/2014/main" id="{97039AE3-6A82-498A-7B63-96BC4F6EA228}"/>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2757573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9E36DDA-70E0-3D47-A20B-2CD3FFE1CEBE}"/>
              </a:ext>
            </a:extLst>
          </p:cNvPr>
          <p:cNvSpPr>
            <a:spLocks noGrp="1"/>
          </p:cNvSpPr>
          <p:nvPr>
            <p:ph type="sldNum" sz="quarter" idx="12"/>
          </p:nvPr>
        </p:nvSpPr>
        <p:spPr/>
        <p:txBody>
          <a:bodyPr/>
          <a:lstStyle/>
          <a:p>
            <a:fld id="{01667E23-CCF1-8E4F-BBC7-59E79618E18C}" type="slidenum">
              <a:rPr lang="fr-FR" altLang="en-US" smtClean="0"/>
              <a:pPr/>
              <a:t>128</a:t>
            </a:fld>
            <a:endParaRPr lang="fr-FR" altLang="en-US"/>
          </a:p>
        </p:txBody>
      </p:sp>
      <p:sp>
        <p:nvSpPr>
          <p:cNvPr id="5" name="ZoneTexte 4">
            <a:extLst>
              <a:ext uri="{FF2B5EF4-FFF2-40B4-BE49-F238E27FC236}">
                <a16:creationId xmlns:a16="http://schemas.microsoft.com/office/drawing/2014/main" id="{5B688C4E-06BB-FC4E-AC16-C85DFD55AE8D}"/>
              </a:ext>
            </a:extLst>
          </p:cNvPr>
          <p:cNvSpPr txBox="1"/>
          <p:nvPr/>
        </p:nvSpPr>
        <p:spPr>
          <a:xfrm>
            <a:off x="2312753" y="2132857"/>
            <a:ext cx="7566495" cy="3447098"/>
          </a:xfrm>
          <a:prstGeom prst="rect">
            <a:avLst/>
          </a:prstGeom>
          <a:noFill/>
        </p:spPr>
        <p:txBody>
          <a:bodyPr wrap="none" rtlCol="0">
            <a:spAutoFit/>
          </a:bodyPr>
          <a:lstStyle/>
          <a:p>
            <a:pPr marL="285750" indent="-285750">
              <a:buFont typeface="Arial" panose="020B0604020202020204" pitchFamily="34" charset="0"/>
              <a:buChar char="•"/>
            </a:pPr>
            <a:r>
              <a:rPr lang="fr-FR" altLang="en-US" sz="2000" dirty="0">
                <a:latin typeface="Comic Sans MS" charset="0"/>
              </a:rPr>
              <a:t>2005-aujourd’hui: Développement des nouveaux médias </a:t>
            </a:r>
          </a:p>
          <a:p>
            <a:r>
              <a:rPr lang="fr-FR" altLang="en-US" sz="2000" dirty="0">
                <a:latin typeface="Comic Sans MS" charset="0"/>
              </a:rPr>
              <a:t>    dans les pays émergents qui dépassent les pays développés </a:t>
            </a:r>
          </a:p>
          <a:p>
            <a:r>
              <a:rPr lang="fr-FR" altLang="en-US" sz="2000" dirty="0">
                <a:solidFill>
                  <a:srgbClr val="0000FF"/>
                </a:solidFill>
                <a:latin typeface="Comic Sans MS" charset="0"/>
                <a:sym typeface="Wingdings" charset="2"/>
              </a:rPr>
              <a:t>    </a:t>
            </a:r>
            <a:r>
              <a:rPr lang="fr-FR" altLang="en-US" sz="2000" dirty="0">
                <a:solidFill>
                  <a:srgbClr val="0000FF"/>
                </a:solidFill>
                <a:latin typeface="Wingdings" charset="2"/>
                <a:sym typeface="Wingdings" charset="2"/>
              </a:rPr>
              <a:t></a:t>
            </a:r>
            <a:r>
              <a:rPr lang="fr-FR" altLang="en-US" sz="2000" dirty="0">
                <a:latin typeface="Comic Sans MS" charset="0"/>
              </a:rPr>
              <a:t>opposition entre les USA, la Corée du Sud et la Chine. </a:t>
            </a:r>
          </a:p>
          <a:p>
            <a:endParaRPr lang="fr-FR" altLang="en-US" sz="2000" dirty="0">
              <a:latin typeface="Comic Sans MS" charset="0"/>
            </a:endParaRPr>
          </a:p>
          <a:p>
            <a:pPr marL="285750" indent="-285750">
              <a:buFont typeface="Arial" panose="020B0604020202020204" pitchFamily="34" charset="0"/>
              <a:buChar char="•"/>
            </a:pPr>
            <a:r>
              <a:rPr lang="fr-FR" altLang="en-US" sz="2000" dirty="0">
                <a:latin typeface="Comic Sans MS" charset="0"/>
              </a:rPr>
              <a:t>2010-2017: La presse papier de plus en plus en danger </a:t>
            </a:r>
          </a:p>
          <a:p>
            <a:r>
              <a:rPr lang="fr-FR" altLang="en-US" sz="2000" dirty="0">
                <a:latin typeface="Comic Sans MS" charset="0"/>
              </a:rPr>
              <a:t>    face à la presse numérique à cause des smartphones et </a:t>
            </a:r>
          </a:p>
          <a:p>
            <a:r>
              <a:rPr lang="fr-FR" altLang="en-US" sz="2000" dirty="0">
                <a:latin typeface="Comic Sans MS" charset="0"/>
              </a:rPr>
              <a:t>    des tablettes.</a:t>
            </a:r>
          </a:p>
          <a:p>
            <a:endParaRPr lang="fr-FR" altLang="en-US" sz="2000" dirty="0">
              <a:latin typeface="Comic Sans MS" charset="0"/>
            </a:endParaRPr>
          </a:p>
          <a:p>
            <a:pPr marL="285750" indent="-285750">
              <a:buFont typeface="Arial" panose="020B0604020202020204" pitchFamily="34" charset="0"/>
              <a:buChar char="•"/>
            </a:pPr>
            <a:r>
              <a:rPr lang="fr-FR" altLang="en-US" sz="2000" dirty="0">
                <a:latin typeface="Comic Sans MS" charset="0"/>
              </a:rPr>
              <a:t>2015-2035: Le développement important de l’I.A. </a:t>
            </a:r>
          </a:p>
          <a:p>
            <a:r>
              <a:rPr lang="fr-FR" altLang="en-US" sz="2000" dirty="0">
                <a:latin typeface="Comic Sans MS" charset="0"/>
              </a:rPr>
              <a:t>    et de la guerre numérique.</a:t>
            </a:r>
          </a:p>
          <a:p>
            <a:endParaRPr lang="fr-FR" dirty="0"/>
          </a:p>
        </p:txBody>
      </p:sp>
      <p:sp>
        <p:nvSpPr>
          <p:cNvPr id="2" name="Espace réservé du pied de page 1">
            <a:extLst>
              <a:ext uri="{FF2B5EF4-FFF2-40B4-BE49-F238E27FC236}">
                <a16:creationId xmlns:a16="http://schemas.microsoft.com/office/drawing/2014/main" id="{5061849E-A3B3-7A8D-0DEA-ECF8F9CFCAAC}"/>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177044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642F44-1027-2043-90CA-886EBFD21AEF}"/>
              </a:ext>
            </a:extLst>
          </p:cNvPr>
          <p:cNvSpPr>
            <a:spLocks noGrp="1"/>
          </p:cNvSpPr>
          <p:nvPr>
            <p:ph type="title"/>
          </p:nvPr>
        </p:nvSpPr>
        <p:spPr>
          <a:xfrm>
            <a:off x="2336836" y="274320"/>
            <a:ext cx="7793037" cy="2002552"/>
          </a:xfrm>
        </p:spPr>
        <p:txBody>
          <a:bodyPr>
            <a:normAutofit fontScale="90000"/>
          </a:bodyPr>
          <a:lstStyle/>
          <a:p>
            <a:r>
              <a:rPr lang="fr-BE" altLang="en-US" b="1" dirty="0">
                <a:solidFill>
                  <a:srgbClr val="0000FF"/>
                </a:solidFill>
                <a:latin typeface="Comic Sans MS" charset="0"/>
              </a:rPr>
              <a:t>+</a:t>
            </a:r>
            <a:r>
              <a:rPr lang="fr-FR" altLang="en-US" b="1" dirty="0">
                <a:solidFill>
                  <a:srgbClr val="0000FF"/>
                </a:solidFill>
                <a:latin typeface="Comic Sans MS" charset="0"/>
              </a:rPr>
              <a:t> éléments technologiques </a:t>
            </a:r>
            <a:r>
              <a:rPr lang="fr-BE" altLang="en-US" b="1" dirty="0">
                <a:solidFill>
                  <a:srgbClr val="0000FF"/>
                </a:solidFill>
                <a:latin typeface="Comic Sans MS" charset="0"/>
              </a:rPr>
              <a:t>: base de la convergence entre les moyens de communication et de la confrontation entre les états</a:t>
            </a:r>
            <a:endParaRPr lang="fr-FR" dirty="0"/>
          </a:p>
        </p:txBody>
      </p:sp>
      <p:sp>
        <p:nvSpPr>
          <p:cNvPr id="4" name="Espace réservé du numéro de diapositive 3">
            <a:extLst>
              <a:ext uri="{FF2B5EF4-FFF2-40B4-BE49-F238E27FC236}">
                <a16:creationId xmlns:a16="http://schemas.microsoft.com/office/drawing/2014/main" id="{D2E91BD5-8903-5B44-8BA6-41742986C889}"/>
              </a:ext>
            </a:extLst>
          </p:cNvPr>
          <p:cNvSpPr>
            <a:spLocks noGrp="1"/>
          </p:cNvSpPr>
          <p:nvPr>
            <p:ph type="sldNum" sz="quarter" idx="12"/>
          </p:nvPr>
        </p:nvSpPr>
        <p:spPr/>
        <p:txBody>
          <a:bodyPr/>
          <a:lstStyle/>
          <a:p>
            <a:fld id="{01667E23-CCF1-8E4F-BBC7-59E79618E18C}" type="slidenum">
              <a:rPr lang="fr-FR" altLang="en-US" smtClean="0"/>
              <a:pPr/>
              <a:t>129</a:t>
            </a:fld>
            <a:endParaRPr lang="fr-FR" altLang="en-US"/>
          </a:p>
        </p:txBody>
      </p:sp>
      <p:sp>
        <p:nvSpPr>
          <p:cNvPr id="5" name="ZoneTexte 4">
            <a:extLst>
              <a:ext uri="{FF2B5EF4-FFF2-40B4-BE49-F238E27FC236}">
                <a16:creationId xmlns:a16="http://schemas.microsoft.com/office/drawing/2014/main" id="{A9E98600-8893-C343-9F58-09427126D813}"/>
              </a:ext>
            </a:extLst>
          </p:cNvPr>
          <p:cNvSpPr txBox="1"/>
          <p:nvPr/>
        </p:nvSpPr>
        <p:spPr>
          <a:xfrm>
            <a:off x="2572439" y="2780929"/>
            <a:ext cx="7047122" cy="3194721"/>
          </a:xfrm>
          <a:prstGeom prst="rect">
            <a:avLst/>
          </a:prstGeom>
          <a:noFill/>
        </p:spPr>
        <p:txBody>
          <a:bodyPr wrap="none" rtlCol="0">
            <a:spAutoFit/>
          </a:bodyPr>
          <a:lstStyle/>
          <a:p>
            <a:pPr marL="285750" indent="-285750" algn="ctr">
              <a:lnSpc>
                <a:spcPct val="90000"/>
              </a:lnSpc>
              <a:buFont typeface="Arial" panose="020B0604020202020204" pitchFamily="34" charset="0"/>
              <a:buChar char="•"/>
            </a:pPr>
            <a:r>
              <a:rPr lang="fr-FR" altLang="en-US" dirty="0">
                <a:latin typeface="Comic Sans MS" charset="0"/>
              </a:rPr>
              <a:t>La numérisation (USA, Japon, Europe).</a:t>
            </a:r>
          </a:p>
          <a:p>
            <a:pPr marL="285750" indent="-285750" algn="ctr">
              <a:lnSpc>
                <a:spcPct val="90000"/>
              </a:lnSpc>
              <a:buFont typeface="Arial" panose="020B0604020202020204" pitchFamily="34" charset="0"/>
              <a:buChar char="•"/>
            </a:pPr>
            <a:r>
              <a:rPr lang="fr-FR" altLang="en-US" dirty="0">
                <a:latin typeface="Comic Sans MS" charset="0"/>
              </a:rPr>
              <a:t>La miniaturisation</a:t>
            </a:r>
            <a:r>
              <a:rPr lang="fr-BE" altLang="en-US" dirty="0">
                <a:latin typeface="Comic Sans MS" charset="0"/>
              </a:rPr>
              <a:t> (loi de Moore) (USA)</a:t>
            </a:r>
            <a:r>
              <a:rPr lang="fr-FR" altLang="en-US" dirty="0">
                <a:latin typeface="Comic Sans MS" charset="0"/>
              </a:rPr>
              <a:t>.</a:t>
            </a:r>
          </a:p>
          <a:p>
            <a:pPr marL="285750" indent="-285750" algn="ctr">
              <a:lnSpc>
                <a:spcPct val="90000"/>
              </a:lnSpc>
              <a:buFont typeface="Arial" panose="020B0604020202020204" pitchFamily="34" charset="0"/>
              <a:buChar char="•"/>
            </a:pPr>
            <a:r>
              <a:rPr lang="fr-FR" altLang="en-US" dirty="0">
                <a:latin typeface="Comic Sans MS" charset="0"/>
              </a:rPr>
              <a:t>La fibre optique (Europe, USA et Japon).</a:t>
            </a:r>
          </a:p>
          <a:p>
            <a:pPr marL="285750" indent="-285750" algn="ctr">
              <a:lnSpc>
                <a:spcPct val="90000"/>
              </a:lnSpc>
              <a:buFont typeface="Arial" panose="020B0604020202020204" pitchFamily="34" charset="0"/>
              <a:buChar char="•"/>
            </a:pPr>
            <a:r>
              <a:rPr lang="fr-FR" altLang="en-US" dirty="0">
                <a:latin typeface="Comic Sans MS" charset="0"/>
              </a:rPr>
              <a:t>Le satellite (USA, Russie, Europe, Chine).</a:t>
            </a:r>
          </a:p>
          <a:p>
            <a:pPr marL="285750" indent="-285750" algn="ctr">
              <a:lnSpc>
                <a:spcPct val="90000"/>
              </a:lnSpc>
              <a:buFont typeface="Arial" panose="020B0604020202020204" pitchFamily="34" charset="0"/>
              <a:buChar char="•"/>
            </a:pPr>
            <a:r>
              <a:rPr lang="fr-FR" altLang="en-US" dirty="0">
                <a:latin typeface="Comic Sans MS" charset="0"/>
              </a:rPr>
              <a:t>Le laser (USA).</a:t>
            </a:r>
          </a:p>
          <a:p>
            <a:pPr marL="285750" indent="-285750" algn="ctr">
              <a:lnSpc>
                <a:spcPct val="90000"/>
              </a:lnSpc>
              <a:buFont typeface="Arial" panose="020B0604020202020204" pitchFamily="34" charset="0"/>
              <a:buChar char="•"/>
            </a:pPr>
            <a:r>
              <a:rPr lang="fr-FR" altLang="en-US" dirty="0">
                <a:latin typeface="Comic Sans MS" charset="0"/>
              </a:rPr>
              <a:t>Le supercalculateur (Conflit USA – Chine)</a:t>
            </a:r>
          </a:p>
          <a:p>
            <a:pPr marL="285750" indent="-285750" algn="ctr">
              <a:lnSpc>
                <a:spcPct val="90000"/>
              </a:lnSpc>
              <a:buFont typeface="Arial" panose="020B0604020202020204" pitchFamily="34" charset="0"/>
              <a:buChar char="•"/>
            </a:pPr>
            <a:r>
              <a:rPr lang="fr-FR" altLang="en-US" dirty="0">
                <a:latin typeface="Comic Sans MS" charset="0"/>
              </a:rPr>
              <a:t>Le </a:t>
            </a:r>
            <a:r>
              <a:rPr lang="fr-FR" altLang="en-US" dirty="0" err="1">
                <a:latin typeface="Comic Sans MS" charset="0"/>
              </a:rPr>
              <a:t>deep-learning</a:t>
            </a:r>
            <a:r>
              <a:rPr lang="fr-FR" altLang="en-US" dirty="0">
                <a:latin typeface="Comic Sans MS" charset="0"/>
              </a:rPr>
              <a:t> (USA)</a:t>
            </a:r>
          </a:p>
          <a:p>
            <a:pPr algn="ctr" eaLnBrk="1" hangingPunct="1">
              <a:lnSpc>
                <a:spcPct val="90000"/>
              </a:lnSpc>
            </a:pPr>
            <a:endParaRPr lang="fr-FR" altLang="en-US" dirty="0">
              <a:latin typeface="Comic Sans MS" charset="0"/>
            </a:endParaRPr>
          </a:p>
          <a:p>
            <a:pPr algn="ctr" eaLnBrk="1" hangingPunct="1">
              <a:lnSpc>
                <a:spcPct val="90000"/>
              </a:lnSpc>
              <a:buFont typeface="Wingdings" charset="2"/>
              <a:buNone/>
            </a:pPr>
            <a:r>
              <a:rPr lang="fr-FR" altLang="en-US" sz="2400" b="1" dirty="0">
                <a:solidFill>
                  <a:srgbClr val="FF0000"/>
                </a:solidFill>
                <a:latin typeface="Comic Sans MS" charset="0"/>
                <a:sym typeface="Wingdings 3" charset="2"/>
              </a:rPr>
              <a:t></a:t>
            </a:r>
            <a:endParaRPr lang="fr-FR" altLang="en-US" sz="2400" b="1" dirty="0">
              <a:solidFill>
                <a:srgbClr val="FF0000"/>
              </a:solidFill>
              <a:latin typeface="Comic Sans MS" charset="0"/>
            </a:endParaRPr>
          </a:p>
          <a:p>
            <a:pPr algn="ctr" eaLnBrk="1" hangingPunct="1">
              <a:lnSpc>
                <a:spcPct val="90000"/>
              </a:lnSpc>
              <a:buFont typeface="Wingdings" charset="2"/>
              <a:buNone/>
            </a:pPr>
            <a:r>
              <a:rPr lang="fr-FR" altLang="en-US" b="1" dirty="0">
                <a:latin typeface="Comic Sans MS" charset="0"/>
              </a:rPr>
              <a:t>Eléments de base de la capacité, de la vitesse et du virtuel </a:t>
            </a:r>
          </a:p>
          <a:p>
            <a:pPr algn="ctr" eaLnBrk="1" hangingPunct="1">
              <a:lnSpc>
                <a:spcPct val="90000"/>
              </a:lnSpc>
              <a:buFont typeface="Wingdings" charset="2"/>
              <a:buNone/>
            </a:pPr>
            <a:r>
              <a:rPr lang="fr-FR" altLang="en-US" b="1" dirty="0">
                <a:latin typeface="Comic Sans MS" charset="0"/>
              </a:rPr>
              <a:t>ainsi que de l’intelligence artificielle.</a:t>
            </a:r>
            <a:endParaRPr lang="fr-FR" altLang="en-US" dirty="0">
              <a:latin typeface="Comic Sans MS" charset="0"/>
            </a:endParaRPr>
          </a:p>
          <a:p>
            <a:endParaRPr lang="fr-FR" dirty="0"/>
          </a:p>
        </p:txBody>
      </p:sp>
      <p:sp>
        <p:nvSpPr>
          <p:cNvPr id="3" name="Espace réservé du pied de page 2">
            <a:extLst>
              <a:ext uri="{FF2B5EF4-FFF2-40B4-BE49-F238E27FC236}">
                <a16:creationId xmlns:a16="http://schemas.microsoft.com/office/drawing/2014/main" id="{C2B54FAA-1235-C455-40E6-831B67074779}"/>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258415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DB3F9-9B04-C84E-9BEF-91584149E380}"/>
              </a:ext>
            </a:extLst>
          </p:cNvPr>
          <p:cNvSpPr>
            <a:spLocks noGrp="1"/>
          </p:cNvSpPr>
          <p:nvPr>
            <p:ph type="title"/>
          </p:nvPr>
        </p:nvSpPr>
        <p:spPr>
          <a:xfrm>
            <a:off x="2199482" y="188641"/>
            <a:ext cx="7793037" cy="1462087"/>
          </a:xfrm>
        </p:spPr>
        <p:txBody>
          <a:bodyPr>
            <a:normAutofit fontScale="90000"/>
          </a:bodyPr>
          <a:lstStyle/>
          <a:p>
            <a:r>
              <a:rPr lang="fr-FR" b="1" dirty="0">
                <a:solidFill>
                  <a:srgbClr val="0070C0"/>
                </a:solidFill>
                <a:latin typeface="Comic Sans MS" panose="030F0902030302020204" pitchFamily="66" charset="0"/>
              </a:rPr>
              <a:t>+ L’enjeu politique des technologies de la communication  </a:t>
            </a:r>
          </a:p>
        </p:txBody>
      </p:sp>
      <p:sp>
        <p:nvSpPr>
          <p:cNvPr id="4" name="Espace réservé du numéro de diapositive 3">
            <a:extLst>
              <a:ext uri="{FF2B5EF4-FFF2-40B4-BE49-F238E27FC236}">
                <a16:creationId xmlns:a16="http://schemas.microsoft.com/office/drawing/2014/main" id="{0212321A-46FA-BE48-A4AF-90F8C7EC317B}"/>
              </a:ext>
            </a:extLst>
          </p:cNvPr>
          <p:cNvSpPr>
            <a:spLocks noGrp="1"/>
          </p:cNvSpPr>
          <p:nvPr>
            <p:ph type="sldNum" sz="quarter" idx="12"/>
          </p:nvPr>
        </p:nvSpPr>
        <p:spPr/>
        <p:txBody>
          <a:bodyPr/>
          <a:lstStyle/>
          <a:p>
            <a:fld id="{01667E23-CCF1-8E4F-BBC7-59E79618E18C}" type="slidenum">
              <a:rPr lang="fr-FR" altLang="en-US" smtClean="0"/>
              <a:pPr/>
              <a:t>130</a:t>
            </a:fld>
            <a:endParaRPr lang="fr-FR" altLang="en-US"/>
          </a:p>
        </p:txBody>
      </p:sp>
      <p:sp>
        <p:nvSpPr>
          <p:cNvPr id="5" name="ZoneTexte 4">
            <a:extLst>
              <a:ext uri="{FF2B5EF4-FFF2-40B4-BE49-F238E27FC236}">
                <a16:creationId xmlns:a16="http://schemas.microsoft.com/office/drawing/2014/main" id="{AE40F006-5B31-194F-80BE-F2C11AD2B7CA}"/>
              </a:ext>
            </a:extLst>
          </p:cNvPr>
          <p:cNvSpPr txBox="1"/>
          <p:nvPr/>
        </p:nvSpPr>
        <p:spPr>
          <a:xfrm>
            <a:off x="1882819" y="1813692"/>
            <a:ext cx="8426360" cy="4801314"/>
          </a:xfrm>
          <a:prstGeom prst="rect">
            <a:avLst/>
          </a:prstGeom>
          <a:noFill/>
        </p:spPr>
        <p:txBody>
          <a:bodyPr wrap="square" rtlCol="0">
            <a:spAutoFit/>
          </a:bodyPr>
          <a:lstStyle/>
          <a:p>
            <a:r>
              <a:rPr lang="fr-FR" dirty="0">
                <a:latin typeface="Comic Sans MS" panose="030F0902030302020204" pitchFamily="66" charset="0"/>
              </a:rPr>
              <a:t>-    Les puces électroniques sont utiles dans le secteur militaire.</a:t>
            </a:r>
          </a:p>
          <a:p>
            <a:r>
              <a:rPr lang="fr-FR" dirty="0">
                <a:latin typeface="Comic Sans MS" panose="030F0902030302020204" pitchFamily="66" charset="0"/>
              </a:rPr>
              <a:t>-    La conquête spatiale par les satellites a permis de surveiller les ennemis </a:t>
            </a:r>
          </a:p>
          <a:p>
            <a:r>
              <a:rPr lang="fr-FR" dirty="0">
                <a:latin typeface="Comic Sans MS" panose="030F0902030302020204" pitchFamily="66" charset="0"/>
              </a:rPr>
              <a:t>     et de communiquer plus rapidement</a:t>
            </a:r>
          </a:p>
          <a:p>
            <a:r>
              <a:rPr lang="fr-FR" dirty="0">
                <a:latin typeface="Comic Sans MS" panose="030F0902030302020204" pitchFamily="66" charset="0"/>
              </a:rPr>
              <a:t>-    La fibre optique a permis d’augmenter les capacités des contacts </a:t>
            </a:r>
          </a:p>
          <a:p>
            <a:r>
              <a:rPr lang="fr-FR" dirty="0">
                <a:latin typeface="Comic Sans MS" panose="030F0902030302020204" pitchFamily="66" charset="0"/>
              </a:rPr>
              <a:t>     entre continents, surtout par Internet</a:t>
            </a:r>
          </a:p>
          <a:p>
            <a:r>
              <a:rPr lang="fr-FR" dirty="0">
                <a:latin typeface="Comic Sans MS" panose="030F0902030302020204" pitchFamily="66" charset="0"/>
              </a:rPr>
              <a:t>-    Internet a été inventé par l’armée américaine pour lancer le </a:t>
            </a:r>
          </a:p>
          <a:p>
            <a:r>
              <a:rPr lang="fr-FR" dirty="0">
                <a:latin typeface="Comic Sans MS" panose="030F0902030302020204" pitchFamily="66" charset="0"/>
              </a:rPr>
              <a:t>     commandement du feu nucléaire de n’importe où: Arpanet </a:t>
            </a:r>
          </a:p>
          <a:p>
            <a:r>
              <a:rPr lang="fr-FR" dirty="0">
                <a:latin typeface="Comic Sans MS" panose="030F0902030302020204" pitchFamily="66" charset="0"/>
              </a:rPr>
              <a:t>     (</a:t>
            </a:r>
            <a:r>
              <a:rPr lang="fr-BE" dirty="0" err="1">
                <a:latin typeface="Comic Sans MS" panose="030F0902030302020204" pitchFamily="66" charset="0"/>
              </a:rPr>
              <a:t>Defense</a:t>
            </a:r>
            <a:r>
              <a:rPr lang="fr-BE" dirty="0">
                <a:latin typeface="Comic Sans MS" panose="030F0902030302020204" pitchFamily="66" charset="0"/>
              </a:rPr>
              <a:t> Advanced </a:t>
            </a:r>
            <a:r>
              <a:rPr lang="fr-BE" dirty="0" err="1">
                <a:latin typeface="Comic Sans MS" panose="030F0902030302020204" pitchFamily="66" charset="0"/>
              </a:rPr>
              <a:t>Research</a:t>
            </a:r>
            <a:r>
              <a:rPr lang="fr-BE" dirty="0">
                <a:latin typeface="Comic Sans MS" panose="030F0902030302020204" pitchFamily="66" charset="0"/>
              </a:rPr>
              <a:t> </a:t>
            </a:r>
            <a:r>
              <a:rPr lang="fr-BE" dirty="0" err="1">
                <a:latin typeface="Comic Sans MS" panose="030F0902030302020204" pitchFamily="66" charset="0"/>
              </a:rPr>
              <a:t>Projects</a:t>
            </a:r>
            <a:r>
              <a:rPr lang="fr-BE" dirty="0">
                <a:latin typeface="Comic Sans MS" panose="030F0902030302020204" pitchFamily="66" charset="0"/>
              </a:rPr>
              <a:t> Agency Network)</a:t>
            </a:r>
            <a:endParaRPr lang="fr-FR" dirty="0">
              <a:latin typeface="Comic Sans MS" panose="030F0902030302020204" pitchFamily="66" charset="0"/>
            </a:endParaRPr>
          </a:p>
          <a:p>
            <a:r>
              <a:rPr lang="fr-FR" dirty="0">
                <a:latin typeface="Comic Sans MS" panose="030F0902030302020204" pitchFamily="66" charset="0"/>
              </a:rPr>
              <a:t>-    Le GPS est également une invention de l’armée américaine </a:t>
            </a:r>
          </a:p>
          <a:p>
            <a:r>
              <a:rPr lang="fr-FR" dirty="0">
                <a:latin typeface="Comic Sans MS" panose="030F0902030302020204" pitchFamily="66" charset="0"/>
              </a:rPr>
              <a:t>     qui permet d’utiliser les satellites pour guider des missiles</a:t>
            </a:r>
          </a:p>
          <a:p>
            <a:r>
              <a:rPr lang="fr-FR" dirty="0">
                <a:latin typeface="Comic Sans MS" panose="030F0902030302020204" pitchFamily="66" charset="0"/>
              </a:rPr>
              <a:t>-    Le supercalculateur (ou superordinateur) a permis de développer </a:t>
            </a:r>
          </a:p>
          <a:p>
            <a:r>
              <a:rPr lang="fr-FR" dirty="0">
                <a:latin typeface="Comic Sans MS" panose="030F0902030302020204" pitchFamily="66" charset="0"/>
              </a:rPr>
              <a:t>     l’espionnage à distance par la NSA</a:t>
            </a:r>
          </a:p>
          <a:p>
            <a:pPr algn="ctr"/>
            <a:r>
              <a:rPr lang="fr-FR" dirty="0">
                <a:latin typeface="Comic Sans MS" panose="030F0902030302020204" pitchFamily="66" charset="0"/>
              </a:rPr>
              <a:t>🔽</a:t>
            </a:r>
          </a:p>
          <a:p>
            <a:pPr algn="ctr"/>
            <a:r>
              <a:rPr lang="fr-FR" dirty="0">
                <a:latin typeface="Comic Sans MS" panose="030F0902030302020204" pitchFamily="66" charset="0"/>
              </a:rPr>
              <a:t>Tous ces outils ont permis à l’armée américaine de prendre de l’avance </a:t>
            </a:r>
          </a:p>
          <a:p>
            <a:pPr algn="ctr"/>
            <a:r>
              <a:rPr lang="fr-FR" dirty="0">
                <a:latin typeface="Comic Sans MS" panose="030F0902030302020204" pitchFamily="66" charset="0"/>
              </a:rPr>
              <a:t>sur les Soviétiques ou Russes et les Chinois.  De plus, l’industrie américaine </a:t>
            </a:r>
          </a:p>
          <a:p>
            <a:pPr algn="ctr"/>
            <a:r>
              <a:rPr lang="fr-FR" dirty="0">
                <a:latin typeface="Comic Sans MS" panose="030F0902030302020204" pitchFamily="66" charset="0"/>
              </a:rPr>
              <a:t>a pu développer ces technologies dans plusieurs secteurs.</a:t>
            </a:r>
          </a:p>
          <a:p>
            <a:endParaRPr lang="fr-FR" dirty="0"/>
          </a:p>
        </p:txBody>
      </p:sp>
      <p:sp>
        <p:nvSpPr>
          <p:cNvPr id="3" name="Espace réservé du pied de page 2">
            <a:extLst>
              <a:ext uri="{FF2B5EF4-FFF2-40B4-BE49-F238E27FC236}">
                <a16:creationId xmlns:a16="http://schemas.microsoft.com/office/drawing/2014/main" id="{E9751D8D-ACAB-1AE1-D5CC-F060F668E92E}"/>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1700152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D5C3C-8A33-444E-80AC-258C24FB4889}"/>
              </a:ext>
            </a:extLst>
          </p:cNvPr>
          <p:cNvSpPr>
            <a:spLocks noGrp="1"/>
          </p:cNvSpPr>
          <p:nvPr>
            <p:ph type="title"/>
          </p:nvPr>
        </p:nvSpPr>
        <p:spPr>
          <a:xfrm>
            <a:off x="2199481" y="535259"/>
            <a:ext cx="7793037" cy="5787482"/>
          </a:xfrm>
        </p:spPr>
        <p:txBody>
          <a:bodyPr>
            <a:normAutofit fontScale="90000"/>
          </a:bodyPr>
          <a:lstStyle/>
          <a:p>
            <a:r>
              <a:rPr lang="fr-FR" b="1" dirty="0">
                <a:latin typeface="Comic Sans MS" panose="030F0902030302020204" pitchFamily="66" charset="0"/>
              </a:rPr>
              <a:t>Le contrôle absolu de la production des puces électroniques a été dans les mains des Américains pendant 20 ans</a:t>
            </a:r>
            <a:br>
              <a:rPr lang="fr-FR" b="1" dirty="0">
                <a:latin typeface="Comic Sans MS" panose="030F0902030302020204" pitchFamily="66" charset="0"/>
              </a:rPr>
            </a:br>
            <a:r>
              <a:rPr lang="fr-FR" b="1" dirty="0">
                <a:solidFill>
                  <a:srgbClr val="FF0000"/>
                </a:solidFill>
                <a:latin typeface="Comic Sans MS" panose="030F0902030302020204" pitchFamily="66" charset="0"/>
              </a:rPr>
              <a:t>▼</a:t>
            </a:r>
            <a:br>
              <a:rPr lang="fr-FR" b="1" dirty="0">
                <a:latin typeface="Comic Sans MS" panose="030F0902030302020204" pitchFamily="66" charset="0"/>
              </a:rPr>
            </a:br>
            <a:r>
              <a:rPr lang="fr-FR" b="1" dirty="0">
                <a:latin typeface="Comic Sans MS" panose="030F0902030302020204" pitchFamily="66" charset="0"/>
              </a:rPr>
              <a:t>- De 1955 à 1975: 100% USA</a:t>
            </a:r>
            <a:br>
              <a:rPr lang="fr-FR" b="1" dirty="0">
                <a:latin typeface="Comic Sans MS" panose="030F0902030302020204" pitchFamily="66" charset="0"/>
              </a:rPr>
            </a:br>
            <a:r>
              <a:rPr lang="fr-FR" b="1" dirty="0">
                <a:latin typeface="Comic Sans MS" panose="030F0902030302020204" pitchFamily="66" charset="0"/>
              </a:rPr>
              <a:t>- de 1975 à 1990: 60% USA et 40% Japon</a:t>
            </a:r>
            <a:br>
              <a:rPr lang="fr-FR" b="1" dirty="0">
                <a:latin typeface="Comic Sans MS" panose="030F0902030302020204" pitchFamily="66" charset="0"/>
              </a:rPr>
            </a:br>
            <a:r>
              <a:rPr lang="fr-FR" b="1" dirty="0">
                <a:latin typeface="Comic Sans MS" panose="030F0902030302020204" pitchFamily="66" charset="0"/>
              </a:rPr>
              <a:t>- 2000 à 2015: majorité de pays occidentaux (USA en tête)</a:t>
            </a:r>
            <a:br>
              <a:rPr lang="fr-FR" b="1" dirty="0">
                <a:latin typeface="Comic Sans MS" panose="030F0902030302020204" pitchFamily="66" charset="0"/>
              </a:rPr>
            </a:br>
            <a:r>
              <a:rPr lang="fr-FR" b="1" dirty="0">
                <a:latin typeface="Comic Sans MS" panose="030F0902030302020204" pitchFamily="66" charset="0"/>
              </a:rPr>
              <a:t>- 2018 à 2021: bataille entre USA et Chine</a:t>
            </a:r>
            <a:br>
              <a:rPr lang="fr-FR" b="1" dirty="0">
                <a:latin typeface="Comic Sans MS" panose="030F0902030302020204" pitchFamily="66" charset="0"/>
              </a:rPr>
            </a:br>
            <a:r>
              <a:rPr lang="fr-FR" b="1" dirty="0">
                <a:latin typeface="Comic Sans MS" panose="030F0902030302020204" pitchFamily="66" charset="0"/>
              </a:rPr>
              <a:t>- Depuis la crise sanitaire, manque de puces en </a:t>
            </a:r>
            <a:r>
              <a:rPr lang="fr-FR" b="1" dirty="0" err="1">
                <a:latin typeface="Comic Sans MS" panose="030F0902030302020204" pitchFamily="66" charset="0"/>
              </a:rPr>
              <a:t>europe</a:t>
            </a:r>
            <a:r>
              <a:rPr lang="fr-FR" b="1" dirty="0">
                <a:latin typeface="Comic Sans MS" panose="030F0902030302020204" pitchFamily="66" charset="0"/>
              </a:rPr>
              <a:t>  </a:t>
            </a:r>
          </a:p>
        </p:txBody>
      </p:sp>
      <p:sp>
        <p:nvSpPr>
          <p:cNvPr id="4" name="Espace réservé du numéro de diapositive 3">
            <a:extLst>
              <a:ext uri="{FF2B5EF4-FFF2-40B4-BE49-F238E27FC236}">
                <a16:creationId xmlns:a16="http://schemas.microsoft.com/office/drawing/2014/main" id="{366C154A-E306-E94B-87BA-3A5C2329EABD}"/>
              </a:ext>
            </a:extLst>
          </p:cNvPr>
          <p:cNvSpPr>
            <a:spLocks noGrp="1"/>
          </p:cNvSpPr>
          <p:nvPr>
            <p:ph type="sldNum" sz="quarter" idx="12"/>
          </p:nvPr>
        </p:nvSpPr>
        <p:spPr/>
        <p:txBody>
          <a:bodyPr/>
          <a:lstStyle/>
          <a:p>
            <a:fld id="{01667E23-CCF1-8E4F-BBC7-59E79618E18C}" type="slidenum">
              <a:rPr lang="fr-FR" altLang="en-US" smtClean="0"/>
              <a:pPr/>
              <a:t>131</a:t>
            </a:fld>
            <a:endParaRPr lang="fr-FR" altLang="en-US"/>
          </a:p>
        </p:txBody>
      </p:sp>
      <p:sp>
        <p:nvSpPr>
          <p:cNvPr id="3" name="Espace réservé du pied de page 2">
            <a:extLst>
              <a:ext uri="{FF2B5EF4-FFF2-40B4-BE49-F238E27FC236}">
                <a16:creationId xmlns:a16="http://schemas.microsoft.com/office/drawing/2014/main" id="{46866C51-F329-0232-8545-2A70B516515B}"/>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2974529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39352-9069-5349-8507-5C3B9C5C0A33}"/>
              </a:ext>
            </a:extLst>
          </p:cNvPr>
          <p:cNvSpPr>
            <a:spLocks noGrp="1"/>
          </p:cNvSpPr>
          <p:nvPr>
            <p:ph type="title"/>
          </p:nvPr>
        </p:nvSpPr>
        <p:spPr>
          <a:xfrm>
            <a:off x="2199482" y="2697957"/>
            <a:ext cx="7793037" cy="1462087"/>
          </a:xfrm>
        </p:spPr>
        <p:txBody>
          <a:bodyPr>
            <a:normAutofit fontScale="90000"/>
          </a:bodyPr>
          <a:lstStyle/>
          <a:p>
            <a:r>
              <a:rPr lang="fr-BE" altLang="en-US" b="1" dirty="0">
                <a:solidFill>
                  <a:srgbClr val="0070C0"/>
                </a:solidFill>
                <a:latin typeface="Comic Sans MS" charset="0"/>
              </a:rPr>
              <a:t>+ Les USA ont créé une quatrième arme, </a:t>
            </a:r>
            <a:br>
              <a:rPr lang="fr-BE" altLang="en-US" b="1" dirty="0">
                <a:solidFill>
                  <a:srgbClr val="0070C0"/>
                </a:solidFill>
                <a:latin typeface="Comic Sans MS" charset="0"/>
              </a:rPr>
            </a:br>
            <a:r>
              <a:rPr lang="fr-BE" altLang="en-US" b="1" dirty="0">
                <a:solidFill>
                  <a:srgbClr val="0070C0"/>
                </a:solidFill>
                <a:latin typeface="Comic Sans MS" charset="0"/>
              </a:rPr>
              <a:t>      « les forces digitales »</a:t>
            </a:r>
            <a:endParaRPr lang="fr-FR" b="1" dirty="0">
              <a:solidFill>
                <a:srgbClr val="0070C0"/>
              </a:solidFill>
            </a:endParaRPr>
          </a:p>
        </p:txBody>
      </p:sp>
      <p:sp>
        <p:nvSpPr>
          <p:cNvPr id="4" name="Espace réservé du numéro de diapositive 3">
            <a:extLst>
              <a:ext uri="{FF2B5EF4-FFF2-40B4-BE49-F238E27FC236}">
                <a16:creationId xmlns:a16="http://schemas.microsoft.com/office/drawing/2014/main" id="{A3781214-79A1-D044-9C7B-B20BAC2BFB9E}"/>
              </a:ext>
            </a:extLst>
          </p:cNvPr>
          <p:cNvSpPr>
            <a:spLocks noGrp="1"/>
          </p:cNvSpPr>
          <p:nvPr>
            <p:ph type="sldNum" sz="quarter" idx="12"/>
          </p:nvPr>
        </p:nvSpPr>
        <p:spPr/>
        <p:txBody>
          <a:bodyPr/>
          <a:lstStyle/>
          <a:p>
            <a:fld id="{01667E23-CCF1-8E4F-BBC7-59E79618E18C}" type="slidenum">
              <a:rPr lang="fr-FR" altLang="en-US" smtClean="0"/>
              <a:pPr/>
              <a:t>132</a:t>
            </a:fld>
            <a:endParaRPr lang="fr-FR" altLang="en-US"/>
          </a:p>
        </p:txBody>
      </p:sp>
      <p:sp>
        <p:nvSpPr>
          <p:cNvPr id="3" name="Espace réservé du pied de page 2">
            <a:extLst>
              <a:ext uri="{FF2B5EF4-FFF2-40B4-BE49-F238E27FC236}">
                <a16:creationId xmlns:a16="http://schemas.microsoft.com/office/drawing/2014/main" id="{4AEF1E58-652B-7E43-591E-D5AC92C6B7B7}"/>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791530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171BA-9F9E-B643-8D4E-0A37D37C983C}"/>
              </a:ext>
            </a:extLst>
          </p:cNvPr>
          <p:cNvSpPr>
            <a:spLocks noGrp="1"/>
          </p:cNvSpPr>
          <p:nvPr>
            <p:ph type="title"/>
          </p:nvPr>
        </p:nvSpPr>
        <p:spPr>
          <a:xfrm>
            <a:off x="2199482" y="272046"/>
            <a:ext cx="7793037" cy="1462087"/>
          </a:xfrm>
        </p:spPr>
        <p:txBody>
          <a:bodyPr>
            <a:normAutofit fontScale="90000"/>
          </a:bodyPr>
          <a:lstStyle/>
          <a:p>
            <a:r>
              <a:rPr lang="fr-BE" altLang="en-US" b="1" dirty="0">
                <a:solidFill>
                  <a:srgbClr val="0000FF"/>
                </a:solidFill>
                <a:latin typeface="Comic Sans MS" charset="0"/>
              </a:rPr>
              <a:t>+ Le outils de la communication numérique et de l’intelligence artificielle</a:t>
            </a:r>
            <a:endParaRPr lang="fr-FR" dirty="0"/>
          </a:p>
        </p:txBody>
      </p:sp>
      <p:sp>
        <p:nvSpPr>
          <p:cNvPr id="4" name="Espace réservé du numéro de diapositive 3">
            <a:extLst>
              <a:ext uri="{FF2B5EF4-FFF2-40B4-BE49-F238E27FC236}">
                <a16:creationId xmlns:a16="http://schemas.microsoft.com/office/drawing/2014/main" id="{5F80B4D6-9C90-6F4C-83A7-C69E9AF99540}"/>
              </a:ext>
            </a:extLst>
          </p:cNvPr>
          <p:cNvSpPr>
            <a:spLocks noGrp="1"/>
          </p:cNvSpPr>
          <p:nvPr>
            <p:ph type="sldNum" sz="quarter" idx="12"/>
          </p:nvPr>
        </p:nvSpPr>
        <p:spPr/>
        <p:txBody>
          <a:bodyPr/>
          <a:lstStyle/>
          <a:p>
            <a:fld id="{01667E23-CCF1-8E4F-BBC7-59E79618E18C}" type="slidenum">
              <a:rPr lang="fr-FR" altLang="en-US" smtClean="0"/>
              <a:pPr/>
              <a:t>133</a:t>
            </a:fld>
            <a:endParaRPr lang="fr-FR" altLang="en-US"/>
          </a:p>
        </p:txBody>
      </p:sp>
      <p:sp>
        <p:nvSpPr>
          <p:cNvPr id="5" name="ZoneTexte 4">
            <a:extLst>
              <a:ext uri="{FF2B5EF4-FFF2-40B4-BE49-F238E27FC236}">
                <a16:creationId xmlns:a16="http://schemas.microsoft.com/office/drawing/2014/main" id="{EE81EB62-BA80-264A-ADFE-F3893F45E72D}"/>
              </a:ext>
            </a:extLst>
          </p:cNvPr>
          <p:cNvSpPr txBox="1"/>
          <p:nvPr/>
        </p:nvSpPr>
        <p:spPr>
          <a:xfrm>
            <a:off x="855623" y="2579653"/>
            <a:ext cx="10480754" cy="3170099"/>
          </a:xfrm>
          <a:prstGeom prst="rect">
            <a:avLst/>
          </a:prstGeom>
          <a:noFill/>
        </p:spPr>
        <p:txBody>
          <a:bodyPr wrap="none" rtlCol="0">
            <a:spAutoFit/>
          </a:bodyPr>
          <a:lstStyle/>
          <a:p>
            <a:pPr marL="285750" indent="-285750">
              <a:buFont typeface="Arial" panose="020B0604020202020204" pitchFamily="34" charset="0"/>
              <a:buChar char="•"/>
            </a:pPr>
            <a:r>
              <a:rPr lang="fr-FR" altLang="en-US" sz="2000" b="1" dirty="0">
                <a:latin typeface="Comic Sans MS" charset="0"/>
              </a:rPr>
              <a:t>La télévision : </a:t>
            </a:r>
            <a:r>
              <a:rPr lang="fr-FR" altLang="en-US" sz="2000" dirty="0">
                <a:latin typeface="Comic Sans MS" charset="0"/>
              </a:rPr>
              <a:t>puissant moyen de diffusion </a:t>
            </a:r>
            <a:r>
              <a:rPr lang="fr-BE" altLang="en-US" sz="2000" dirty="0">
                <a:latin typeface="Comic Sans MS" charset="0"/>
              </a:rPr>
              <a:t>de masse </a:t>
            </a:r>
            <a:r>
              <a:rPr lang="fr-FR" altLang="en-US" sz="2000" dirty="0">
                <a:latin typeface="Comic Sans MS" charset="0"/>
              </a:rPr>
              <a:t>de l</a:t>
            </a:r>
            <a:r>
              <a:rPr lang="nl-BE" altLang="fr-FR" sz="2000" dirty="0">
                <a:latin typeface="Comic Sans MS" charset="0"/>
              </a:rPr>
              <a:t>’</a:t>
            </a:r>
            <a:r>
              <a:rPr lang="fr-FR" altLang="ja-JP" sz="2000" dirty="0">
                <a:latin typeface="Comic Sans MS" charset="0"/>
              </a:rPr>
              <a:t>information </a:t>
            </a:r>
          </a:p>
          <a:p>
            <a:pPr eaLnBrk="1" hangingPunct="1"/>
            <a:r>
              <a:rPr lang="fr-FR" altLang="ja-JP" sz="2000" dirty="0">
                <a:latin typeface="Comic Sans MS" charset="0"/>
              </a:rPr>
              <a:t>    et des différents moyens d</a:t>
            </a:r>
            <a:r>
              <a:rPr lang="nl-BE" altLang="ja-JP" sz="2000" dirty="0">
                <a:latin typeface="Comic Sans MS" charset="0"/>
              </a:rPr>
              <a:t>’</a:t>
            </a:r>
            <a:r>
              <a:rPr lang="fr-FR" altLang="ja-JP" sz="2000" dirty="0">
                <a:latin typeface="Comic Sans MS" charset="0"/>
              </a:rPr>
              <a:t>expression suivie d’une transformation </a:t>
            </a:r>
          </a:p>
          <a:p>
            <a:pPr eaLnBrk="1" hangingPunct="1"/>
            <a:r>
              <a:rPr lang="fr-FR" altLang="ja-JP" sz="2000" dirty="0">
                <a:latin typeface="Comic Sans MS" charset="0"/>
              </a:rPr>
              <a:t>    importante grâce au numérique (télévision personnalisée).</a:t>
            </a:r>
          </a:p>
          <a:p>
            <a:pPr marL="285750" indent="-285750">
              <a:buFont typeface="Arial" panose="020B0604020202020204" pitchFamily="34" charset="0"/>
              <a:buChar char="•"/>
            </a:pPr>
            <a:r>
              <a:rPr lang="fr-FR" altLang="en-US" sz="2000" b="1" dirty="0">
                <a:latin typeface="Comic Sans MS" charset="0"/>
              </a:rPr>
              <a:t>Internet et l’ordinateur : </a:t>
            </a:r>
            <a:r>
              <a:rPr lang="fr-FR" altLang="en-US" sz="2000" dirty="0">
                <a:latin typeface="Comic Sans MS" charset="0"/>
              </a:rPr>
              <a:t>moyen</a:t>
            </a:r>
            <a:r>
              <a:rPr lang="fr-BE" altLang="en-US" sz="2000" dirty="0">
                <a:latin typeface="Comic Sans MS" charset="0"/>
              </a:rPr>
              <a:t> de diffusion ou d</a:t>
            </a:r>
            <a:r>
              <a:rPr lang="fr-BE" altLang="fr-FR" sz="2000" dirty="0">
                <a:latin typeface="Comic Sans MS" charset="0"/>
              </a:rPr>
              <a:t>’</a:t>
            </a:r>
            <a:r>
              <a:rPr lang="fr-FR" altLang="ja-JP" sz="2000" dirty="0" err="1">
                <a:latin typeface="Comic Sans MS" charset="0"/>
              </a:rPr>
              <a:t>interacti</a:t>
            </a:r>
            <a:r>
              <a:rPr lang="fr-BE" altLang="ja-JP" sz="2000" dirty="0" err="1">
                <a:latin typeface="Comic Sans MS" charset="0"/>
              </a:rPr>
              <a:t>vité</a:t>
            </a:r>
            <a:r>
              <a:rPr lang="fr-BE" altLang="ja-JP" sz="2000" dirty="0">
                <a:latin typeface="Comic Sans MS" charset="0"/>
              </a:rPr>
              <a:t> de la communication</a:t>
            </a:r>
            <a:r>
              <a:rPr lang="fr-FR" altLang="ja-JP" sz="2000" dirty="0">
                <a:latin typeface="Comic Sans MS" charset="0"/>
              </a:rPr>
              <a:t> </a:t>
            </a:r>
          </a:p>
          <a:p>
            <a:pPr eaLnBrk="1" hangingPunct="1"/>
            <a:r>
              <a:rPr lang="fr-FR" altLang="ja-JP" sz="2000" dirty="0">
                <a:latin typeface="Comic Sans MS" charset="0"/>
              </a:rPr>
              <a:t>    pour les entreprises et les particuliers : instrument </a:t>
            </a:r>
          </a:p>
          <a:p>
            <a:pPr eaLnBrk="1" hangingPunct="1"/>
            <a:r>
              <a:rPr lang="fr-FR" altLang="ja-JP" sz="2000" dirty="0">
                <a:latin typeface="Comic Sans MS" charset="0"/>
              </a:rPr>
              <a:t>    de la mondialisation.  Première étape de l’I.A., grâce à la </a:t>
            </a:r>
          </a:p>
          <a:p>
            <a:pPr eaLnBrk="1" hangingPunct="1"/>
            <a:r>
              <a:rPr lang="fr-FR" altLang="ja-JP" sz="2000" dirty="0">
                <a:latin typeface="Comic Sans MS" charset="0"/>
              </a:rPr>
              <a:t>    cyber-politique  </a:t>
            </a:r>
          </a:p>
          <a:p>
            <a:pPr marL="285750" indent="-285750">
              <a:buFont typeface="Arial" panose="020B0604020202020204" pitchFamily="34" charset="0"/>
              <a:buChar char="•"/>
            </a:pPr>
            <a:r>
              <a:rPr lang="fr-FR" altLang="en-US" sz="2000" b="1" dirty="0">
                <a:latin typeface="Comic Sans MS" charset="0"/>
              </a:rPr>
              <a:t>Le portable : </a:t>
            </a:r>
            <a:r>
              <a:rPr lang="fr-FR" altLang="en-US" sz="2000" dirty="0">
                <a:latin typeface="Comic Sans MS" charset="0"/>
              </a:rPr>
              <a:t>individualisation et mobilité de la communication </a:t>
            </a:r>
          </a:p>
          <a:p>
            <a:pPr eaLnBrk="1" hangingPunct="1"/>
            <a:r>
              <a:rPr lang="fr-FR" altLang="en-US" sz="2000" dirty="0">
                <a:latin typeface="Comic Sans MS" charset="0"/>
              </a:rPr>
              <a:t>    interactive.  C’est l’outil de base de l’I.A. généralisée, </a:t>
            </a:r>
          </a:p>
          <a:p>
            <a:pPr eaLnBrk="1" hangingPunct="1"/>
            <a:r>
              <a:rPr lang="fr-FR" altLang="en-US" sz="2000" dirty="0">
                <a:latin typeface="Comic Sans MS" charset="0"/>
              </a:rPr>
              <a:t>    sous contrôle humain. </a:t>
            </a:r>
          </a:p>
        </p:txBody>
      </p:sp>
      <p:sp>
        <p:nvSpPr>
          <p:cNvPr id="3" name="Espace réservé du pied de page 2">
            <a:extLst>
              <a:ext uri="{FF2B5EF4-FFF2-40B4-BE49-F238E27FC236}">
                <a16:creationId xmlns:a16="http://schemas.microsoft.com/office/drawing/2014/main" id="{C0ED3B19-563E-4AEC-2F6F-34775713ED60}"/>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4146546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67B52-8386-5340-944F-E1ECABA0E34B}"/>
              </a:ext>
            </a:extLst>
          </p:cNvPr>
          <p:cNvSpPr>
            <a:spLocks noGrp="1"/>
          </p:cNvSpPr>
          <p:nvPr>
            <p:ph type="title"/>
          </p:nvPr>
        </p:nvSpPr>
        <p:spPr>
          <a:xfrm>
            <a:off x="2199482" y="262598"/>
            <a:ext cx="7793037" cy="1462087"/>
          </a:xfrm>
        </p:spPr>
        <p:txBody>
          <a:bodyPr/>
          <a:lstStyle/>
          <a:p>
            <a:r>
              <a:rPr lang="fr-FR" altLang="en-US" b="1" dirty="0">
                <a:solidFill>
                  <a:srgbClr val="0000FF"/>
                </a:solidFill>
                <a:latin typeface="Comic Sans MS" charset="0"/>
              </a:rPr>
              <a:t>La 4</a:t>
            </a:r>
            <a:r>
              <a:rPr lang="fr-BE" altLang="en-US" b="1" dirty="0">
                <a:solidFill>
                  <a:srgbClr val="0000FF"/>
                </a:solidFill>
                <a:latin typeface="Comic Sans MS" charset="0"/>
              </a:rPr>
              <a:t>°</a:t>
            </a:r>
            <a:r>
              <a:rPr lang="fr-FR" altLang="en-US" b="1" dirty="0">
                <a:solidFill>
                  <a:srgbClr val="0000FF"/>
                </a:solidFill>
                <a:latin typeface="Comic Sans MS" charset="0"/>
              </a:rPr>
              <a:t>guerre mondiale ?</a:t>
            </a:r>
            <a:endParaRPr lang="fr-FR" dirty="0"/>
          </a:p>
        </p:txBody>
      </p:sp>
      <p:sp>
        <p:nvSpPr>
          <p:cNvPr id="4" name="Espace réservé du numéro de diapositive 3">
            <a:extLst>
              <a:ext uri="{FF2B5EF4-FFF2-40B4-BE49-F238E27FC236}">
                <a16:creationId xmlns:a16="http://schemas.microsoft.com/office/drawing/2014/main" id="{ACD90C8A-CF80-5044-8C27-A2D35F0F4966}"/>
              </a:ext>
            </a:extLst>
          </p:cNvPr>
          <p:cNvSpPr>
            <a:spLocks noGrp="1"/>
          </p:cNvSpPr>
          <p:nvPr>
            <p:ph type="sldNum" sz="quarter" idx="12"/>
          </p:nvPr>
        </p:nvSpPr>
        <p:spPr/>
        <p:txBody>
          <a:bodyPr/>
          <a:lstStyle/>
          <a:p>
            <a:fld id="{01667E23-CCF1-8E4F-BBC7-59E79618E18C}" type="slidenum">
              <a:rPr lang="fr-FR" altLang="en-US" smtClean="0"/>
              <a:pPr/>
              <a:t>134</a:t>
            </a:fld>
            <a:endParaRPr lang="fr-FR" altLang="en-US"/>
          </a:p>
        </p:txBody>
      </p:sp>
      <p:sp>
        <p:nvSpPr>
          <p:cNvPr id="5" name="ZoneTexte 4">
            <a:extLst>
              <a:ext uri="{FF2B5EF4-FFF2-40B4-BE49-F238E27FC236}">
                <a16:creationId xmlns:a16="http://schemas.microsoft.com/office/drawing/2014/main" id="{458AB1D4-6B84-D843-9E39-E893A264C83D}"/>
              </a:ext>
            </a:extLst>
          </p:cNvPr>
          <p:cNvSpPr txBox="1"/>
          <p:nvPr/>
        </p:nvSpPr>
        <p:spPr>
          <a:xfrm>
            <a:off x="2199481" y="2450543"/>
            <a:ext cx="8087470" cy="3754874"/>
          </a:xfrm>
          <a:prstGeom prst="rect">
            <a:avLst/>
          </a:prstGeom>
          <a:noFill/>
        </p:spPr>
        <p:txBody>
          <a:bodyPr wrap="none" rtlCol="0">
            <a:spAutoFit/>
          </a:bodyPr>
          <a:lstStyle/>
          <a:p>
            <a:pPr eaLnBrk="1" hangingPunct="1"/>
            <a:r>
              <a:rPr lang="fr-FR" altLang="en-US" sz="2000" b="1" dirty="0">
                <a:latin typeface="Comic Sans MS" charset="0"/>
              </a:rPr>
              <a:t>1°guerre mondiale :</a:t>
            </a:r>
            <a:r>
              <a:rPr lang="fr-FR" altLang="en-US" sz="2000" dirty="0">
                <a:latin typeface="Comic Sans MS" charset="0"/>
              </a:rPr>
              <a:t> gagnée grâce au soutien des U.S.A.</a:t>
            </a:r>
          </a:p>
          <a:p>
            <a:pPr eaLnBrk="1" hangingPunct="1"/>
            <a:r>
              <a:rPr lang="fr-FR" altLang="en-US" sz="2000" b="1" dirty="0">
                <a:latin typeface="Comic Sans MS" charset="0"/>
              </a:rPr>
              <a:t>2°guerre mondiale :</a:t>
            </a:r>
            <a:r>
              <a:rPr lang="fr-FR" altLang="en-US" sz="2000" dirty="0">
                <a:latin typeface="Comic Sans MS" charset="0"/>
              </a:rPr>
              <a:t> gagnée par les U.S.A. et l</a:t>
            </a:r>
            <a:r>
              <a:rPr lang="nl-BE" altLang="en-US" sz="2000" dirty="0">
                <a:latin typeface="Comic Sans MS" charset="0"/>
              </a:rPr>
              <a:t>’</a:t>
            </a:r>
            <a:r>
              <a:rPr lang="fr-FR" altLang="ja-JP" sz="2000" dirty="0">
                <a:latin typeface="Comic Sans MS" charset="0"/>
              </a:rPr>
              <a:t>U.R.S.S.</a:t>
            </a:r>
          </a:p>
          <a:p>
            <a:pPr eaLnBrk="1" hangingPunct="1"/>
            <a:r>
              <a:rPr lang="fr-FR" altLang="en-US" sz="2000" b="1" dirty="0">
                <a:latin typeface="Comic Sans MS" charset="0"/>
              </a:rPr>
              <a:t>3°guerre mondiale</a:t>
            </a:r>
            <a:r>
              <a:rPr lang="fr-FR" altLang="en-US" sz="2000" dirty="0">
                <a:latin typeface="Comic Sans MS" charset="0"/>
              </a:rPr>
              <a:t> ou guerre froide : </a:t>
            </a:r>
          </a:p>
          <a:p>
            <a:pPr eaLnBrk="1" hangingPunct="1"/>
            <a:r>
              <a:rPr lang="fr-FR" altLang="en-US" sz="2000" dirty="0">
                <a:latin typeface="Comic Sans MS" charset="0"/>
              </a:rPr>
              <a:t>      gagnée par les U.S.A. et les alliés de l’</a:t>
            </a:r>
            <a:r>
              <a:rPr lang="fr-FR" altLang="ja-JP" sz="2000" dirty="0">
                <a:latin typeface="Comic Sans MS" charset="0"/>
              </a:rPr>
              <a:t>O.T.A.N.</a:t>
            </a:r>
          </a:p>
          <a:p>
            <a:pPr eaLnBrk="1" hangingPunct="1"/>
            <a:r>
              <a:rPr lang="fr-FR" altLang="en-US" sz="2000" b="1" dirty="0">
                <a:latin typeface="Comic Sans MS" charset="0"/>
              </a:rPr>
              <a:t>4°guerre mondiale :</a:t>
            </a:r>
            <a:r>
              <a:rPr lang="fr-BE" altLang="en-US" sz="2000" dirty="0">
                <a:latin typeface="Comic Sans MS" charset="0"/>
              </a:rPr>
              <a:t> essentiellement une </a:t>
            </a:r>
            <a:r>
              <a:rPr lang="fr-FR" altLang="en-US" sz="2000" dirty="0">
                <a:latin typeface="Comic Sans MS" charset="0"/>
              </a:rPr>
              <a:t>guerre économique </a:t>
            </a:r>
          </a:p>
          <a:p>
            <a:pPr eaLnBrk="1" hangingPunct="1"/>
            <a:r>
              <a:rPr lang="fr-FR" altLang="en-US" sz="2000" dirty="0">
                <a:latin typeface="Comic Sans MS" charset="0"/>
              </a:rPr>
              <a:t>      pour la globalisation et le contrôle de la communication</a:t>
            </a:r>
            <a:r>
              <a:rPr lang="fr-BE" altLang="en-US" sz="2000" dirty="0">
                <a:latin typeface="Comic Sans MS" charset="0"/>
              </a:rPr>
              <a:t>.</a:t>
            </a:r>
          </a:p>
          <a:p>
            <a:pPr eaLnBrk="1" hangingPunct="1"/>
            <a:r>
              <a:rPr lang="fr-BE" altLang="en-US" sz="2000" dirty="0">
                <a:latin typeface="Comic Sans MS" charset="0"/>
              </a:rPr>
              <a:t>      La géopolitique n’a plus la même importance.  Elle est dépassée</a:t>
            </a:r>
          </a:p>
          <a:p>
            <a:pPr eaLnBrk="1" hangingPunct="1"/>
            <a:r>
              <a:rPr lang="fr-BE" altLang="en-US" sz="2000" dirty="0">
                <a:latin typeface="Comic Sans MS" charset="0"/>
              </a:rPr>
              <a:t>      par la cyber-politique. </a:t>
            </a:r>
          </a:p>
          <a:p>
            <a:pPr algn="ctr" eaLnBrk="1" hangingPunct="1"/>
            <a:r>
              <a:rPr lang="fr-BE" altLang="en-US" sz="2000" dirty="0">
                <a:latin typeface="Comic Sans MS" charset="0"/>
              </a:rPr>
              <a:t>🔽</a:t>
            </a:r>
          </a:p>
          <a:p>
            <a:pPr algn="ctr" eaLnBrk="1" hangingPunct="1"/>
            <a:r>
              <a:rPr lang="fr-BE" altLang="en-US" sz="2000" dirty="0">
                <a:latin typeface="Comic Sans MS" charset="0"/>
              </a:rPr>
              <a:t>Elle pourrait être</a:t>
            </a:r>
            <a:r>
              <a:rPr lang="fr-FR" altLang="en-US" sz="2000" dirty="0">
                <a:latin typeface="Comic Sans MS" charset="0"/>
              </a:rPr>
              <a:t> gagnée par les U.S.A. ou la Chine ??</a:t>
            </a:r>
          </a:p>
          <a:p>
            <a:pPr algn="ctr" eaLnBrk="1" hangingPunct="1"/>
            <a:r>
              <a:rPr lang="fr-FR" altLang="en-US" sz="2000" dirty="0">
                <a:latin typeface="Comic Sans MS" charset="0"/>
              </a:rPr>
              <a:t>      Le Japon et l’U.E. sont en recul.  La Corée est l’outsider.  </a:t>
            </a:r>
          </a:p>
          <a:p>
            <a:endParaRPr lang="fr-FR" dirty="0"/>
          </a:p>
        </p:txBody>
      </p:sp>
      <p:sp>
        <p:nvSpPr>
          <p:cNvPr id="3" name="Espace réservé du pied de page 2">
            <a:extLst>
              <a:ext uri="{FF2B5EF4-FFF2-40B4-BE49-F238E27FC236}">
                <a16:creationId xmlns:a16="http://schemas.microsoft.com/office/drawing/2014/main" id="{789E6973-1605-D4F3-ABC7-227D5EC2513C}"/>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26508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279650" y="764704"/>
            <a:ext cx="7772400" cy="1671361"/>
          </a:xfrm>
        </p:spPr>
        <p:txBody>
          <a:bodyPr>
            <a:normAutofit fontScale="90000"/>
          </a:bodyPr>
          <a:lstStyle/>
          <a:p>
            <a:pPr algn="ctr" eaLnBrk="1" hangingPunct="1"/>
            <a:r>
              <a:rPr lang="fr-BE" altLang="en-US" sz="4000" b="1" dirty="0">
                <a:solidFill>
                  <a:srgbClr val="0000FF"/>
                </a:solidFill>
                <a:latin typeface="Comic Sans MS" charset="0"/>
              </a:rPr>
              <a:t>+ Comment nommer la « domination » du numérique ?</a:t>
            </a:r>
            <a:endParaRPr lang="fr-FR" altLang="en-US" sz="4000" dirty="0">
              <a:solidFill>
                <a:srgbClr val="0000FF"/>
              </a:solidFill>
              <a:latin typeface="Comic Sans MS" charset="0"/>
            </a:endParaRPr>
          </a:p>
        </p:txBody>
      </p:sp>
      <p:sp>
        <p:nvSpPr>
          <p:cNvPr id="27651" name="Rectangle 3"/>
          <p:cNvSpPr>
            <a:spLocks noGrp="1" noChangeArrowheads="1"/>
          </p:cNvSpPr>
          <p:nvPr>
            <p:ph type="subTitle" idx="1"/>
          </p:nvPr>
        </p:nvSpPr>
        <p:spPr>
          <a:xfrm>
            <a:off x="2281635" y="3284985"/>
            <a:ext cx="7848600" cy="2808311"/>
          </a:xfrm>
        </p:spPr>
        <p:txBody>
          <a:bodyPr>
            <a:normAutofit/>
          </a:bodyPr>
          <a:lstStyle/>
          <a:p>
            <a:pPr eaLnBrk="1" hangingPunct="1">
              <a:lnSpc>
                <a:spcPct val="80000"/>
              </a:lnSpc>
            </a:pPr>
            <a:r>
              <a:rPr lang="fr-FR" altLang="en-US" sz="2200" dirty="0">
                <a:latin typeface="Comic Sans MS" charset="0"/>
              </a:rPr>
              <a:t>- Nouvelle économie: peut-être !</a:t>
            </a:r>
          </a:p>
          <a:p>
            <a:pPr eaLnBrk="1" hangingPunct="1">
              <a:lnSpc>
                <a:spcPct val="80000"/>
              </a:lnSpc>
            </a:pPr>
            <a:r>
              <a:rPr lang="fr-FR" altLang="en-US" sz="2200" dirty="0">
                <a:latin typeface="Comic Sans MS" charset="0"/>
              </a:rPr>
              <a:t>- Globalisation ou repli sur soi ?</a:t>
            </a:r>
          </a:p>
          <a:p>
            <a:pPr eaLnBrk="1" hangingPunct="1">
              <a:lnSpc>
                <a:spcPct val="80000"/>
              </a:lnSpc>
              <a:buFontTx/>
              <a:buNone/>
            </a:pPr>
            <a:r>
              <a:rPr lang="fr-BE" altLang="en-US" sz="2200" dirty="0">
                <a:latin typeface="Comic Sans MS" charset="0"/>
              </a:rPr>
              <a:t>- </a:t>
            </a:r>
            <a:r>
              <a:rPr lang="fr-FR" altLang="en-US" sz="2200" dirty="0">
                <a:latin typeface="Comic Sans MS" charset="0"/>
              </a:rPr>
              <a:t>Nouvel Ordre International ?</a:t>
            </a:r>
            <a:endParaRPr lang="fr-BE" altLang="en-US" sz="2200" dirty="0">
              <a:latin typeface="Comic Sans MS" charset="0"/>
            </a:endParaRPr>
          </a:p>
          <a:p>
            <a:pPr eaLnBrk="1" hangingPunct="1">
              <a:lnSpc>
                <a:spcPct val="80000"/>
              </a:lnSpc>
            </a:pPr>
            <a:r>
              <a:rPr lang="fr-BE" altLang="en-US" sz="2200" dirty="0">
                <a:latin typeface="Comic Sans MS" charset="0"/>
              </a:rPr>
              <a:t>- Nouvelle démocratie ?</a:t>
            </a:r>
          </a:p>
          <a:p>
            <a:pPr eaLnBrk="1" hangingPunct="1">
              <a:lnSpc>
                <a:spcPct val="80000"/>
              </a:lnSpc>
              <a:buFontTx/>
              <a:buNone/>
            </a:pPr>
            <a:r>
              <a:rPr lang="fr-FR" altLang="en-US" sz="2200" dirty="0">
                <a:solidFill>
                  <a:schemeClr val="bg1"/>
                </a:solidFill>
                <a:latin typeface="Comic Sans MS" charset="0"/>
                <a:sym typeface="Wingdings 3" charset="2"/>
              </a:rPr>
              <a:t></a:t>
            </a:r>
            <a:endParaRPr lang="fr-BE" altLang="en-US" sz="2200" dirty="0">
              <a:solidFill>
                <a:schemeClr val="bg1"/>
              </a:solidFill>
              <a:latin typeface="Comic Sans MS" charset="0"/>
              <a:sym typeface="Wingdings 3" charset="2"/>
            </a:endParaRPr>
          </a:p>
          <a:p>
            <a:pPr eaLnBrk="1" hangingPunct="1">
              <a:lnSpc>
                <a:spcPct val="80000"/>
              </a:lnSpc>
              <a:buFontTx/>
              <a:buNone/>
            </a:pPr>
            <a:r>
              <a:rPr lang="fr-BE" altLang="en-US" sz="2200" b="1" dirty="0">
                <a:latin typeface="Comic Sans MS" charset="0"/>
                <a:sym typeface="Wingdings 3" charset="2"/>
              </a:rPr>
              <a:t>Domination de la machine: manque de contrôle et guerre numérique !</a:t>
            </a:r>
            <a:endParaRPr lang="fr-FR" altLang="en-US" sz="2200" b="1" dirty="0">
              <a:latin typeface="Comic Sans MS" charset="0"/>
            </a:endParaRPr>
          </a:p>
        </p:txBody>
      </p:sp>
      <p:sp>
        <p:nvSpPr>
          <p:cNvPr id="2" name="Espace réservé du numéro de diapositive 1">
            <a:extLst>
              <a:ext uri="{FF2B5EF4-FFF2-40B4-BE49-F238E27FC236}">
                <a16:creationId xmlns:a16="http://schemas.microsoft.com/office/drawing/2014/main" id="{64633E61-8F20-7DF5-53E8-8E4ACB80A238}"/>
              </a:ext>
            </a:extLst>
          </p:cNvPr>
          <p:cNvSpPr>
            <a:spLocks noGrp="1"/>
          </p:cNvSpPr>
          <p:nvPr>
            <p:ph type="sldNum" sz="quarter" idx="12"/>
          </p:nvPr>
        </p:nvSpPr>
        <p:spPr/>
        <p:txBody>
          <a:bodyPr/>
          <a:lstStyle/>
          <a:p>
            <a:fld id="{7755661D-0951-F841-8ADB-704281B514EA}" type="slidenum">
              <a:rPr lang="fr-FR" smtClean="0"/>
              <a:t>90</a:t>
            </a:fld>
            <a:endParaRPr lang="fr-FR"/>
          </a:p>
        </p:txBody>
      </p:sp>
      <p:sp>
        <p:nvSpPr>
          <p:cNvPr id="3" name="Espace réservé du pied de page 2">
            <a:extLst>
              <a:ext uri="{FF2B5EF4-FFF2-40B4-BE49-F238E27FC236}">
                <a16:creationId xmlns:a16="http://schemas.microsoft.com/office/drawing/2014/main" id="{DA1FEDF0-D890-0A93-3E84-846DFB176374}"/>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22" dur="500"/>
                                        <p:tgtEl>
                                          <p:spTgt spid="2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27" dur="500"/>
                                        <p:tgtEl>
                                          <p:spTgt spid="27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linds(horizontal)">
                                      <p:cBhvr>
                                        <p:cTn id="32"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CC12A-7F07-4342-8273-AF56C28B2D80}"/>
              </a:ext>
            </a:extLst>
          </p:cNvPr>
          <p:cNvSpPr>
            <a:spLocks noGrp="1"/>
          </p:cNvSpPr>
          <p:nvPr>
            <p:ph type="title"/>
          </p:nvPr>
        </p:nvSpPr>
        <p:spPr>
          <a:xfrm>
            <a:off x="2199482" y="259378"/>
            <a:ext cx="7793037" cy="1462087"/>
          </a:xfrm>
        </p:spPr>
        <p:txBody>
          <a:bodyPr>
            <a:normAutofit fontScale="90000"/>
          </a:bodyPr>
          <a:lstStyle/>
          <a:p>
            <a:r>
              <a:rPr lang="en-US" b="1" dirty="0">
                <a:solidFill>
                  <a:srgbClr val="0070C0"/>
                </a:solidFill>
                <a:latin typeface="Comic Sans MS" charset="0"/>
                <a:ea typeface="Comic Sans MS" charset="0"/>
                <a:cs typeface="Comic Sans MS" charset="0"/>
              </a:rPr>
              <a:t>+ </a:t>
            </a:r>
            <a:r>
              <a:rPr lang="en-US" b="1" dirty="0" err="1">
                <a:solidFill>
                  <a:srgbClr val="0070C0"/>
                </a:solidFill>
                <a:latin typeface="Comic Sans MS" charset="0"/>
                <a:ea typeface="Comic Sans MS" charset="0"/>
                <a:cs typeface="Comic Sans MS" charset="0"/>
              </a:rPr>
              <a:t>évolution</a:t>
            </a:r>
            <a:r>
              <a:rPr lang="en-US" b="1" dirty="0">
                <a:solidFill>
                  <a:srgbClr val="0070C0"/>
                </a:solidFill>
                <a:latin typeface="Comic Sans MS" charset="0"/>
                <a:ea typeface="Comic Sans MS" charset="0"/>
                <a:cs typeface="Comic Sans MS" charset="0"/>
              </a:rPr>
              <a:t> de </a:t>
            </a:r>
            <a:r>
              <a:rPr lang="en-US" b="1" dirty="0" err="1">
                <a:solidFill>
                  <a:srgbClr val="0070C0"/>
                </a:solidFill>
                <a:latin typeface="Comic Sans MS" charset="0"/>
                <a:ea typeface="Comic Sans MS" charset="0"/>
                <a:cs typeface="Comic Sans MS" charset="0"/>
              </a:rPr>
              <a:t>l’intelligence</a:t>
            </a:r>
            <a:r>
              <a:rPr lang="en-US" b="1" dirty="0">
                <a:solidFill>
                  <a:srgbClr val="0070C0"/>
                </a:solidFill>
                <a:latin typeface="Comic Sans MS" charset="0"/>
                <a:ea typeface="Comic Sans MS" charset="0"/>
                <a:cs typeface="Comic Sans MS" charset="0"/>
              </a:rPr>
              <a:t> </a:t>
            </a:r>
            <a:r>
              <a:rPr lang="en-US" b="1" dirty="0" err="1">
                <a:solidFill>
                  <a:srgbClr val="0070C0"/>
                </a:solidFill>
                <a:latin typeface="Comic Sans MS" charset="0"/>
                <a:ea typeface="Comic Sans MS" charset="0"/>
                <a:cs typeface="Comic Sans MS" charset="0"/>
              </a:rPr>
              <a:t>artificielle</a:t>
            </a:r>
            <a:r>
              <a:rPr lang="en-US" b="1" dirty="0">
                <a:solidFill>
                  <a:srgbClr val="0070C0"/>
                </a:solidFill>
                <a:latin typeface="Comic Sans MS" charset="0"/>
                <a:ea typeface="Comic Sans MS" charset="0"/>
                <a:cs typeface="Comic Sans MS" charset="0"/>
              </a:rPr>
              <a:t> </a:t>
            </a:r>
            <a:r>
              <a:rPr lang="en-US" b="1" dirty="0" err="1">
                <a:solidFill>
                  <a:srgbClr val="0070C0"/>
                </a:solidFill>
                <a:latin typeface="Comic Sans MS" charset="0"/>
                <a:ea typeface="Comic Sans MS" charset="0"/>
                <a:cs typeface="Comic Sans MS" charset="0"/>
              </a:rPr>
              <a:t>depuis</a:t>
            </a:r>
            <a:r>
              <a:rPr lang="en-US" b="1" dirty="0">
                <a:solidFill>
                  <a:srgbClr val="0070C0"/>
                </a:solidFill>
                <a:latin typeface="Comic Sans MS" charset="0"/>
                <a:ea typeface="Comic Sans MS" charset="0"/>
                <a:cs typeface="Comic Sans MS" charset="0"/>
              </a:rPr>
              <a:t> 2015: un avenir </a:t>
            </a:r>
            <a:r>
              <a:rPr lang="en-US" b="1" dirty="0" err="1">
                <a:solidFill>
                  <a:srgbClr val="0070C0"/>
                </a:solidFill>
                <a:latin typeface="Comic Sans MS" charset="0"/>
                <a:ea typeface="Comic Sans MS" charset="0"/>
                <a:cs typeface="Comic Sans MS" charset="0"/>
              </a:rPr>
              <a:t>incertain</a:t>
            </a:r>
            <a:r>
              <a:rPr lang="en-US" b="1" dirty="0">
                <a:solidFill>
                  <a:srgbClr val="0070C0"/>
                </a:solidFill>
                <a:latin typeface="Comic Sans MS" charset="0"/>
                <a:ea typeface="Comic Sans MS" charset="0"/>
                <a:cs typeface="Comic Sans MS" charset="0"/>
              </a:rPr>
              <a:t> …</a:t>
            </a:r>
            <a:endParaRPr lang="fr-FR" dirty="0"/>
          </a:p>
        </p:txBody>
      </p:sp>
      <p:sp>
        <p:nvSpPr>
          <p:cNvPr id="4" name="Espace réservé du numéro de diapositive 3">
            <a:extLst>
              <a:ext uri="{FF2B5EF4-FFF2-40B4-BE49-F238E27FC236}">
                <a16:creationId xmlns:a16="http://schemas.microsoft.com/office/drawing/2014/main" id="{16FFC3F5-D6B1-144E-AB2B-40FC23D33230}"/>
              </a:ext>
            </a:extLst>
          </p:cNvPr>
          <p:cNvSpPr>
            <a:spLocks noGrp="1"/>
          </p:cNvSpPr>
          <p:nvPr>
            <p:ph type="sldNum" sz="quarter" idx="12"/>
          </p:nvPr>
        </p:nvSpPr>
        <p:spPr/>
        <p:txBody>
          <a:bodyPr/>
          <a:lstStyle/>
          <a:p>
            <a:fld id="{01667E23-CCF1-8E4F-BBC7-59E79618E18C}" type="slidenum">
              <a:rPr lang="fr-FR" altLang="en-US" smtClean="0"/>
              <a:pPr/>
              <a:t>135</a:t>
            </a:fld>
            <a:endParaRPr lang="fr-FR" altLang="en-US"/>
          </a:p>
        </p:txBody>
      </p:sp>
      <p:sp>
        <p:nvSpPr>
          <p:cNvPr id="6" name="ZoneTexte 5">
            <a:extLst>
              <a:ext uri="{FF2B5EF4-FFF2-40B4-BE49-F238E27FC236}">
                <a16:creationId xmlns:a16="http://schemas.microsoft.com/office/drawing/2014/main" id="{1104C72A-2AAA-7C46-80FF-9405CF109ABF}"/>
              </a:ext>
            </a:extLst>
          </p:cNvPr>
          <p:cNvSpPr txBox="1"/>
          <p:nvPr/>
        </p:nvSpPr>
        <p:spPr>
          <a:xfrm>
            <a:off x="2199481" y="2564905"/>
            <a:ext cx="7792518" cy="3970318"/>
          </a:xfrm>
          <a:prstGeom prst="rect">
            <a:avLst/>
          </a:prstGeom>
          <a:noFill/>
        </p:spPr>
        <p:txBody>
          <a:bodyPr wrap="none" rtlCol="0">
            <a:spAutoFit/>
          </a:bodyPr>
          <a:lstStyle/>
          <a:p>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L’intelligence</a:t>
            </a:r>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artificielle</a:t>
            </a:r>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faible</a:t>
            </a:r>
            <a:r>
              <a:rPr lang="en-US" dirty="0">
                <a:latin typeface="Comic Sans MS" charset="0"/>
                <a:ea typeface="Comic Sans MS" charset="0"/>
                <a:cs typeface="Comic Sans MS" charset="0"/>
              </a:rPr>
              <a:t>, sous le </a:t>
            </a:r>
            <a:r>
              <a:rPr lang="en-US" dirty="0" err="1">
                <a:latin typeface="Comic Sans MS" charset="0"/>
                <a:ea typeface="Comic Sans MS" charset="0"/>
                <a:cs typeface="Comic Sans MS" charset="0"/>
              </a:rPr>
              <a:t>contrôle</a:t>
            </a:r>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humain</a:t>
            </a:r>
            <a:r>
              <a:rPr lang="en-US" dirty="0">
                <a:latin typeface="Comic Sans MS" charset="0"/>
                <a:ea typeface="Comic Sans MS" charset="0"/>
                <a:cs typeface="Comic Sans MS" charset="0"/>
              </a:rPr>
              <a:t>.</a:t>
            </a:r>
          </a:p>
          <a:p>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L’intelligence</a:t>
            </a:r>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artificielle</a:t>
            </a:r>
            <a:r>
              <a:rPr lang="en-US" dirty="0">
                <a:latin typeface="Comic Sans MS" charset="0"/>
                <a:ea typeface="Comic Sans MS" charset="0"/>
                <a:cs typeface="Comic Sans MS" charset="0"/>
              </a:rPr>
              <a:t> forte, de plus </a:t>
            </a:r>
            <a:r>
              <a:rPr lang="en-US" dirty="0" err="1">
                <a:latin typeface="Comic Sans MS" charset="0"/>
                <a:ea typeface="Comic Sans MS" charset="0"/>
                <a:cs typeface="Comic Sans MS" charset="0"/>
              </a:rPr>
              <a:t>en</a:t>
            </a:r>
            <a:r>
              <a:rPr lang="en-US" dirty="0">
                <a:latin typeface="Comic Sans MS" charset="0"/>
                <a:ea typeface="Comic Sans MS" charset="0"/>
                <a:cs typeface="Comic Sans MS" charset="0"/>
              </a:rPr>
              <a:t> plus </a:t>
            </a:r>
            <a:r>
              <a:rPr lang="en-US" dirty="0" err="1">
                <a:latin typeface="Comic Sans MS" charset="0"/>
                <a:ea typeface="Comic Sans MS" charset="0"/>
                <a:cs typeface="Comic Sans MS" charset="0"/>
              </a:rPr>
              <a:t>autonome</a:t>
            </a:r>
            <a:r>
              <a:rPr lang="en-US" dirty="0">
                <a:latin typeface="Comic Sans MS" charset="0"/>
                <a:ea typeface="Comic Sans MS" charset="0"/>
                <a:cs typeface="Comic Sans MS" charset="0"/>
              </a:rPr>
              <a:t> de </a:t>
            </a:r>
            <a:r>
              <a:rPr lang="en-US" dirty="0" err="1">
                <a:latin typeface="Comic Sans MS" charset="0"/>
                <a:ea typeface="Comic Sans MS" charset="0"/>
                <a:cs typeface="Comic Sans MS" charset="0"/>
              </a:rPr>
              <a:t>l’Homme</a:t>
            </a:r>
            <a:r>
              <a:rPr lang="en-US" dirty="0">
                <a:latin typeface="Comic Sans MS" charset="0"/>
                <a:ea typeface="Comic Sans MS" charset="0"/>
                <a:cs typeface="Comic Sans MS" charset="0"/>
              </a:rPr>
              <a:t>.</a:t>
            </a:r>
          </a:p>
          <a:p>
            <a:r>
              <a:rPr lang="en-US" dirty="0">
                <a:latin typeface="Comic Sans MS" charset="0"/>
                <a:ea typeface="Comic Sans MS" charset="0"/>
                <a:cs typeface="Comic Sans MS" charset="0"/>
              </a:rPr>
              <a:t>- La communication </a:t>
            </a:r>
            <a:r>
              <a:rPr lang="en-US" dirty="0" err="1">
                <a:latin typeface="Comic Sans MS" charset="0"/>
                <a:ea typeface="Comic Sans MS" charset="0"/>
                <a:cs typeface="Comic Sans MS" charset="0"/>
              </a:rPr>
              <a:t>totale</a:t>
            </a:r>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virtuelle</a:t>
            </a:r>
            <a:r>
              <a:rPr lang="en-US" dirty="0">
                <a:latin typeface="Comic Sans MS" charset="0"/>
                <a:ea typeface="Comic Sans MS" charset="0"/>
                <a:cs typeface="Comic Sans MS" charset="0"/>
              </a:rPr>
              <a:t> et </a:t>
            </a:r>
            <a:r>
              <a:rPr lang="en-US" dirty="0" err="1">
                <a:latin typeface="Comic Sans MS" charset="0"/>
                <a:ea typeface="Comic Sans MS" charset="0"/>
                <a:cs typeface="Comic Sans MS" charset="0"/>
              </a:rPr>
              <a:t>matérielle</a:t>
            </a:r>
            <a:r>
              <a:rPr lang="en-US" dirty="0">
                <a:latin typeface="Comic Sans MS" charset="0"/>
                <a:ea typeface="Comic Sans MS" charset="0"/>
                <a:cs typeface="Comic Sans MS" charset="0"/>
              </a:rPr>
              <a:t> </a:t>
            </a:r>
          </a:p>
          <a:p>
            <a:r>
              <a:rPr lang="en-US" dirty="0">
                <a:latin typeface="Comic Sans MS" charset="0"/>
                <a:ea typeface="Comic Sans MS" charset="0"/>
                <a:cs typeface="Comic Sans MS" charset="0"/>
              </a:rPr>
              <a:t>  entre les Hommes et les machines.</a:t>
            </a:r>
          </a:p>
          <a:p>
            <a:r>
              <a:rPr lang="en-US" dirty="0">
                <a:latin typeface="Comic Sans MS" charset="0"/>
                <a:ea typeface="Comic Sans MS" charset="0"/>
                <a:cs typeface="Comic Sans MS" charset="0"/>
              </a:rPr>
              <a:t>- La diminution de </a:t>
            </a:r>
            <a:r>
              <a:rPr lang="en-US" dirty="0" err="1">
                <a:latin typeface="Comic Sans MS" charset="0"/>
                <a:ea typeface="Comic Sans MS" charset="0"/>
                <a:cs typeface="Comic Sans MS" charset="0"/>
              </a:rPr>
              <a:t>l’importance</a:t>
            </a:r>
            <a:r>
              <a:rPr lang="en-US" dirty="0">
                <a:latin typeface="Comic Sans MS" charset="0"/>
                <a:ea typeface="Comic Sans MS" charset="0"/>
                <a:cs typeface="Comic Sans MS" charset="0"/>
              </a:rPr>
              <a:t> de la </a:t>
            </a:r>
            <a:r>
              <a:rPr lang="en-US" dirty="0" err="1">
                <a:latin typeface="Comic Sans MS" charset="0"/>
                <a:ea typeface="Comic Sans MS" charset="0"/>
                <a:cs typeface="Comic Sans MS" charset="0"/>
              </a:rPr>
              <a:t>géopolitique</a:t>
            </a:r>
            <a:r>
              <a:rPr lang="en-US" dirty="0">
                <a:latin typeface="Comic Sans MS" charset="0"/>
                <a:ea typeface="Comic Sans MS" charset="0"/>
                <a:cs typeface="Comic Sans MS" charset="0"/>
              </a:rPr>
              <a:t> par la </a:t>
            </a:r>
            <a:r>
              <a:rPr lang="en-US" dirty="0" err="1">
                <a:latin typeface="Comic Sans MS" charset="0"/>
                <a:ea typeface="Comic Sans MS" charset="0"/>
                <a:cs typeface="Comic Sans MS" charset="0"/>
              </a:rPr>
              <a:t>cyberpolitique</a:t>
            </a:r>
            <a:r>
              <a:rPr lang="en-US" dirty="0">
                <a:latin typeface="Comic Sans MS" charset="0"/>
                <a:ea typeface="Comic Sans MS" charset="0"/>
                <a:cs typeface="Comic Sans MS" charset="0"/>
              </a:rPr>
              <a:t>, </a:t>
            </a:r>
          </a:p>
          <a:p>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permettant</a:t>
            </a:r>
            <a:r>
              <a:rPr lang="en-US" dirty="0">
                <a:latin typeface="Comic Sans MS" charset="0"/>
                <a:ea typeface="Comic Sans MS" charset="0"/>
                <a:cs typeface="Comic Sans MS" charset="0"/>
              </a:rPr>
              <a:t> de </a:t>
            </a:r>
            <a:r>
              <a:rPr lang="en-US" dirty="0" err="1">
                <a:latin typeface="Comic Sans MS" charset="0"/>
                <a:ea typeface="Comic Sans MS" charset="0"/>
                <a:cs typeface="Comic Sans MS" charset="0"/>
              </a:rPr>
              <a:t>développer</a:t>
            </a:r>
            <a:r>
              <a:rPr lang="en-US" dirty="0">
                <a:latin typeface="Comic Sans MS" charset="0"/>
                <a:ea typeface="Comic Sans MS" charset="0"/>
                <a:cs typeface="Comic Sans MS" charset="0"/>
              </a:rPr>
              <a:t> des relations </a:t>
            </a:r>
            <a:r>
              <a:rPr lang="en-US" dirty="0" err="1">
                <a:latin typeface="Comic Sans MS" charset="0"/>
                <a:ea typeface="Comic Sans MS" charset="0"/>
                <a:cs typeface="Comic Sans MS" charset="0"/>
              </a:rPr>
              <a:t>virtuelles</a:t>
            </a:r>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ou</a:t>
            </a:r>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matérielles</a:t>
            </a:r>
            <a:r>
              <a:rPr lang="en-US" dirty="0">
                <a:latin typeface="Comic Sans MS" charset="0"/>
                <a:ea typeface="Comic Sans MS" charset="0"/>
                <a:cs typeface="Comic Sans MS" charset="0"/>
              </a:rPr>
              <a:t> </a:t>
            </a:r>
          </a:p>
          <a:p>
            <a:r>
              <a:rPr lang="en-US" dirty="0">
                <a:latin typeface="Comic Sans MS" charset="0"/>
                <a:ea typeface="Comic Sans MS" charset="0"/>
                <a:cs typeface="Comic Sans MS" charset="0"/>
              </a:rPr>
              <a:t>   </a:t>
            </a:r>
            <a:r>
              <a:rPr lang="en-US" dirty="0" err="1">
                <a:latin typeface="Comic Sans MS" charset="0"/>
                <a:ea typeface="Comic Sans MS" charset="0"/>
                <a:cs typeface="Comic Sans MS" charset="0"/>
              </a:rPr>
              <a:t>à</a:t>
            </a:r>
            <a:r>
              <a:rPr lang="en-US" dirty="0">
                <a:latin typeface="Comic Sans MS" charset="0"/>
                <a:ea typeface="Comic Sans MS" charset="0"/>
                <a:cs typeface="Comic Sans MS" charset="0"/>
              </a:rPr>
              <a:t> distance (</a:t>
            </a:r>
            <a:r>
              <a:rPr lang="en-US" dirty="0" err="1">
                <a:latin typeface="Comic Sans MS" charset="0"/>
                <a:ea typeface="Comic Sans MS" charset="0"/>
                <a:cs typeface="Comic Sans MS" charset="0"/>
              </a:rPr>
              <a:t>exemple</a:t>
            </a:r>
            <a:r>
              <a:rPr lang="en-US" dirty="0">
                <a:latin typeface="Comic Sans MS" charset="0"/>
                <a:ea typeface="Comic Sans MS" charset="0"/>
                <a:cs typeface="Comic Sans MS" charset="0"/>
              </a:rPr>
              <a:t> : le </a:t>
            </a:r>
            <a:r>
              <a:rPr lang="en-US" dirty="0" err="1">
                <a:latin typeface="Comic Sans MS" charset="0"/>
                <a:ea typeface="Comic Sans MS" charset="0"/>
                <a:cs typeface="Comic Sans MS" charset="0"/>
              </a:rPr>
              <a:t>télétravail</a:t>
            </a:r>
            <a:r>
              <a:rPr lang="en-US" dirty="0">
                <a:latin typeface="Comic Sans MS" charset="0"/>
                <a:ea typeface="Comic Sans MS" charset="0"/>
                <a:cs typeface="Comic Sans MS" charset="0"/>
              </a:rPr>
              <a:t>, la production </a:t>
            </a:r>
            <a:r>
              <a:rPr lang="en-US" dirty="0" err="1">
                <a:latin typeface="Comic Sans MS" charset="0"/>
                <a:ea typeface="Comic Sans MS" charset="0"/>
                <a:cs typeface="Comic Sans MS" charset="0"/>
              </a:rPr>
              <a:t>à</a:t>
            </a:r>
            <a:r>
              <a:rPr lang="en-US" dirty="0">
                <a:latin typeface="Comic Sans MS" charset="0"/>
                <a:ea typeface="Comic Sans MS" charset="0"/>
                <a:cs typeface="Comic Sans MS" charset="0"/>
              </a:rPr>
              <a:t> distance et la</a:t>
            </a:r>
          </a:p>
          <a:p>
            <a:r>
              <a:rPr lang="en-US" dirty="0">
                <a:latin typeface="Comic Sans MS" charset="0"/>
                <a:ea typeface="Comic Sans MS" charset="0"/>
                <a:cs typeface="Comic Sans MS" charset="0"/>
              </a:rPr>
              <a:t>   guerre numérique).</a:t>
            </a:r>
          </a:p>
          <a:p>
            <a:endParaRPr lang="en-US" dirty="0">
              <a:latin typeface="Comic Sans MS" charset="0"/>
              <a:ea typeface="Comic Sans MS" charset="0"/>
              <a:cs typeface="Comic Sans MS" charset="0"/>
            </a:endParaRPr>
          </a:p>
          <a:p>
            <a:pPr algn="ctr"/>
            <a:r>
              <a:rPr lang="en-US" dirty="0">
                <a:latin typeface="Comic Sans MS" charset="0"/>
                <a:ea typeface="Comic Sans MS" charset="0"/>
                <a:cs typeface="Comic Sans MS" charset="0"/>
              </a:rPr>
              <a:t>🔽</a:t>
            </a:r>
          </a:p>
          <a:p>
            <a:pPr algn="ctr"/>
            <a:endParaRPr lang="en-US" dirty="0">
              <a:latin typeface="Comic Sans MS" charset="0"/>
              <a:ea typeface="Comic Sans MS" charset="0"/>
              <a:cs typeface="Comic Sans MS" charset="0"/>
            </a:endParaRPr>
          </a:p>
          <a:p>
            <a:pPr algn="ctr"/>
            <a:r>
              <a:rPr lang="en-US" dirty="0">
                <a:latin typeface="Comic Sans MS" charset="0"/>
                <a:ea typeface="Comic Sans MS" charset="0"/>
                <a:cs typeface="Comic Sans MS" charset="0"/>
              </a:rPr>
              <a:t>Est-il possible </a:t>
            </a:r>
            <a:r>
              <a:rPr lang="en-US" dirty="0" err="1">
                <a:latin typeface="Comic Sans MS" charset="0"/>
                <a:ea typeface="Comic Sans MS" charset="0"/>
                <a:cs typeface="Comic Sans MS" charset="0"/>
              </a:rPr>
              <a:t>d’envisage</a:t>
            </a:r>
            <a:r>
              <a:rPr lang="fr-FR" dirty="0">
                <a:latin typeface="Comic Sans MS" charset="0"/>
                <a:ea typeface="Comic Sans MS" charset="0"/>
                <a:cs typeface="Comic Sans MS" charset="0"/>
              </a:rPr>
              <a:t>r une intelligence artificielle, indépendante</a:t>
            </a:r>
          </a:p>
          <a:p>
            <a:pPr algn="ctr"/>
            <a:r>
              <a:rPr lang="fr-FR" dirty="0">
                <a:latin typeface="Comic Sans MS" charset="0"/>
                <a:ea typeface="Comic Sans MS" charset="0"/>
                <a:cs typeface="Comic Sans MS" charset="0"/>
              </a:rPr>
              <a:t>de l’être humain et créée par lui (Homo Deus) ?</a:t>
            </a:r>
          </a:p>
          <a:p>
            <a:pPr algn="ctr"/>
            <a:r>
              <a:rPr lang="fr-FR" dirty="0">
                <a:latin typeface="Comic Sans MS" charset="0"/>
                <a:ea typeface="Comic Sans MS" charset="0"/>
                <a:cs typeface="Comic Sans MS" charset="0"/>
              </a:rPr>
              <a:t>Le </a:t>
            </a:r>
            <a:r>
              <a:rPr lang="fr-FR" dirty="0" err="1">
                <a:latin typeface="Comic Sans MS" charset="0"/>
                <a:ea typeface="Comic Sans MS" charset="0"/>
                <a:cs typeface="Comic Sans MS" charset="0"/>
              </a:rPr>
              <a:t>deep</a:t>
            </a:r>
            <a:r>
              <a:rPr lang="fr-FR" dirty="0">
                <a:latin typeface="Comic Sans MS" charset="0"/>
                <a:ea typeface="Comic Sans MS" charset="0"/>
                <a:cs typeface="Comic Sans MS" charset="0"/>
              </a:rPr>
              <a:t> </a:t>
            </a:r>
            <a:r>
              <a:rPr lang="fr-FR" dirty="0" err="1">
                <a:latin typeface="Comic Sans MS" charset="0"/>
                <a:ea typeface="Comic Sans MS" charset="0"/>
                <a:cs typeface="Comic Sans MS" charset="0"/>
              </a:rPr>
              <a:t>learning</a:t>
            </a:r>
            <a:r>
              <a:rPr lang="fr-FR" dirty="0">
                <a:latin typeface="Comic Sans MS" charset="0"/>
                <a:ea typeface="Comic Sans MS" charset="0"/>
                <a:cs typeface="Comic Sans MS" charset="0"/>
              </a:rPr>
              <a:t> est un élément central !</a:t>
            </a:r>
            <a:endParaRPr lang="en-US" dirty="0">
              <a:latin typeface="Comic Sans MS" charset="0"/>
              <a:ea typeface="Comic Sans MS" charset="0"/>
              <a:cs typeface="Comic Sans MS" charset="0"/>
            </a:endParaRPr>
          </a:p>
        </p:txBody>
      </p:sp>
      <p:sp>
        <p:nvSpPr>
          <p:cNvPr id="3" name="Espace réservé du pied de page 2">
            <a:extLst>
              <a:ext uri="{FF2B5EF4-FFF2-40B4-BE49-F238E27FC236}">
                <a16:creationId xmlns:a16="http://schemas.microsoft.com/office/drawing/2014/main" id="{A7938001-52C0-5006-DEB3-3E0B220C86D4}"/>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3960629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3071665" y="476672"/>
            <a:ext cx="5937755" cy="1188720"/>
          </a:xfrm>
        </p:spPr>
        <p:txBody>
          <a:bodyPr>
            <a:normAutofit fontScale="90000"/>
          </a:bodyPr>
          <a:lstStyle/>
          <a:p>
            <a:pPr algn="ctr" eaLnBrk="1" hangingPunct="1"/>
            <a:r>
              <a:rPr lang="fr-BE" altLang="en-US" sz="3600" b="1" dirty="0">
                <a:solidFill>
                  <a:srgbClr val="0000FF"/>
                </a:solidFill>
                <a:latin typeface="Comic Sans MS" charset="0"/>
              </a:rPr>
              <a:t>+ La société de la vitesse</a:t>
            </a:r>
            <a:endParaRPr lang="fr-FR" altLang="en-US" sz="3600" b="1" dirty="0">
              <a:solidFill>
                <a:srgbClr val="0000FF"/>
              </a:solidFill>
              <a:latin typeface="Comic Sans MS" charset="0"/>
            </a:endParaRPr>
          </a:p>
        </p:txBody>
      </p:sp>
      <p:sp>
        <p:nvSpPr>
          <p:cNvPr id="162820" name="Rectangle 3"/>
          <p:cNvSpPr>
            <a:spLocks noGrp="1" noChangeArrowheads="1"/>
          </p:cNvSpPr>
          <p:nvPr>
            <p:ph idx="1"/>
          </p:nvPr>
        </p:nvSpPr>
        <p:spPr>
          <a:xfrm>
            <a:off x="1981200" y="2133600"/>
            <a:ext cx="8421688" cy="4114800"/>
          </a:xfrm>
        </p:spPr>
        <p:txBody>
          <a:bodyPr>
            <a:normAutofit lnSpcReduction="10000"/>
          </a:bodyPr>
          <a:lstStyle/>
          <a:p>
            <a:r>
              <a:rPr lang="fr-BE" altLang="en-US" sz="2400" dirty="0">
                <a:latin typeface="Comic Sans MS" charset="0"/>
              </a:rPr>
              <a:t>L</a:t>
            </a:r>
            <a:r>
              <a:rPr lang="fr-BE" altLang="fr-FR" sz="2400" dirty="0">
                <a:latin typeface="Comic Sans MS" charset="0"/>
              </a:rPr>
              <a:t>’</a:t>
            </a:r>
            <a:r>
              <a:rPr lang="fr-BE" altLang="en-US" sz="2400" dirty="0">
                <a:latin typeface="Comic Sans MS" charset="0"/>
              </a:rPr>
              <a:t>information suppose une impossible objectivité pour l’être humain.  </a:t>
            </a:r>
          </a:p>
          <a:p>
            <a:pPr eaLnBrk="1" hangingPunct="1"/>
            <a:r>
              <a:rPr lang="fr-BE" altLang="en-US" sz="2400" dirty="0">
                <a:latin typeface="Comic Sans MS" charset="0"/>
              </a:rPr>
              <a:t> Internet, la nouvelle télévision et le smartphone ont développer un « nouveau mythe », à savoir l</a:t>
            </a:r>
            <a:r>
              <a:rPr lang="fr-BE" altLang="fr-FR" sz="2400" dirty="0">
                <a:latin typeface="Comic Sans MS" charset="0"/>
              </a:rPr>
              <a:t>’</a:t>
            </a:r>
            <a:r>
              <a:rPr lang="fr-BE" altLang="en-US" sz="2400" dirty="0">
                <a:latin typeface="Comic Sans MS" charset="0"/>
              </a:rPr>
              <a:t>accès à l</a:t>
            </a:r>
            <a:r>
              <a:rPr lang="fr-BE" altLang="fr-FR" sz="2400" dirty="0">
                <a:latin typeface="Comic Sans MS" charset="0"/>
              </a:rPr>
              <a:t>’</a:t>
            </a:r>
            <a:r>
              <a:rPr lang="fr-BE" altLang="en-US" sz="2400" dirty="0">
                <a:latin typeface="Comic Sans MS" charset="0"/>
              </a:rPr>
              <a:t>ensemble des connaissances et à la possibilité de tout vérifier par un simple « clic ». </a:t>
            </a:r>
            <a:r>
              <a:rPr lang="fr-BE" altLang="en-US" sz="2400" b="1" dirty="0">
                <a:latin typeface="Comic Sans MS" charset="0"/>
              </a:rPr>
              <a:t> </a:t>
            </a:r>
          </a:p>
          <a:p>
            <a:pPr eaLnBrk="1" hangingPunct="1"/>
            <a:r>
              <a:rPr lang="fr-BE" altLang="en-US" sz="2400" b="1" i="1" dirty="0">
                <a:latin typeface="Comic Sans MS" charset="0"/>
              </a:rPr>
              <a:t>C</a:t>
            </a:r>
            <a:r>
              <a:rPr lang="fr-BE" altLang="fr-FR" sz="2400" b="1" i="1" dirty="0">
                <a:latin typeface="Comic Sans MS" charset="0"/>
              </a:rPr>
              <a:t>’</a:t>
            </a:r>
            <a:r>
              <a:rPr lang="fr-BE" altLang="en-US" sz="2400" b="1" i="1" dirty="0">
                <a:latin typeface="Comic Sans MS" charset="0"/>
              </a:rPr>
              <a:t>est faux !</a:t>
            </a:r>
            <a:r>
              <a:rPr lang="fr-BE" altLang="en-US" sz="2400" b="1" dirty="0">
                <a:latin typeface="Comic Sans MS" charset="0"/>
              </a:rPr>
              <a:t> </a:t>
            </a:r>
            <a:r>
              <a:rPr lang="fr-BE" altLang="en-US" sz="2400" dirty="0">
                <a:latin typeface="Comic Sans MS" charset="0"/>
              </a:rPr>
              <a:t>Il faudrait que nous lisions chaque jour l</a:t>
            </a:r>
            <a:r>
              <a:rPr lang="fr-BE" altLang="fr-FR" sz="2400" dirty="0">
                <a:latin typeface="Comic Sans MS" charset="0"/>
              </a:rPr>
              <a:t>’</a:t>
            </a:r>
            <a:r>
              <a:rPr lang="fr-BE" altLang="en-US" sz="2400" dirty="0">
                <a:latin typeface="Comic Sans MS" charset="0"/>
              </a:rPr>
              <a:t>équivalent de 12.000 livres pour prendre connaissance de ce qui est mis sur le web quotidiennement.</a:t>
            </a:r>
            <a:r>
              <a:rPr lang="fr-BE" altLang="en-US" sz="2400" b="1" dirty="0">
                <a:latin typeface="Comic Sans MS" charset="0"/>
              </a:rPr>
              <a:t>  </a:t>
            </a:r>
            <a:r>
              <a:rPr lang="fr-BE" altLang="en-US" sz="2400" dirty="0">
                <a:latin typeface="Comic Sans MS" charset="0"/>
              </a:rPr>
              <a:t>Seul l’I.A. avec le </a:t>
            </a:r>
            <a:r>
              <a:rPr lang="fr-BE" altLang="en-US" sz="2400" dirty="0" err="1">
                <a:latin typeface="Comic Sans MS" charset="0"/>
              </a:rPr>
              <a:t>deep</a:t>
            </a:r>
            <a:r>
              <a:rPr lang="fr-BE" altLang="en-US" sz="2400" dirty="0">
                <a:latin typeface="Comic Sans MS" charset="0"/>
              </a:rPr>
              <a:t> </a:t>
            </a:r>
            <a:r>
              <a:rPr lang="fr-BE" altLang="en-US" sz="2400" dirty="0" err="1">
                <a:latin typeface="Comic Sans MS" charset="0"/>
              </a:rPr>
              <a:t>learning</a:t>
            </a:r>
            <a:r>
              <a:rPr lang="fr-BE" altLang="en-US" sz="2400" dirty="0">
                <a:latin typeface="Comic Sans MS" charset="0"/>
              </a:rPr>
              <a:t> pourrait y arriver.  Ce n’est pas encore le cas (</a:t>
            </a:r>
            <a:r>
              <a:rPr lang="fr-BE" altLang="en-US" sz="2400" dirty="0" err="1">
                <a:latin typeface="Comic Sans MS" charset="0"/>
              </a:rPr>
              <a:t>ChatGPT</a:t>
            </a:r>
            <a:r>
              <a:rPr lang="fr-BE" altLang="en-US" sz="2400" dirty="0">
                <a:latin typeface="Comic Sans MS" charset="0"/>
              </a:rPr>
              <a:t>).</a:t>
            </a:r>
            <a:endParaRPr lang="fr-FR" altLang="en-US" sz="2400" dirty="0">
              <a:latin typeface="Comic Sans MS" charset="0"/>
            </a:endParaRPr>
          </a:p>
        </p:txBody>
      </p:sp>
      <p:sp>
        <p:nvSpPr>
          <p:cNvPr id="165892" name="Rectangle 16"/>
          <p:cNvSpPr>
            <a:spLocks noGrp="1" noChangeArrowheads="1"/>
          </p:cNvSpPr>
          <p:nvPr>
            <p:ph type="sldNum" sz="quarter" idx="12"/>
          </p:nvPr>
        </p:nvSpPr>
        <p:spPr>
          <a:xfrm>
            <a:off x="10591800" y="6217920"/>
            <a:ext cx="532882" cy="365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D9CFF40F-0AE1-1B41-A31E-E49CA5E93930}" type="slidenum">
              <a:rPr lang="fr-FR" altLang="en-US" sz="1400" smtClean="0"/>
              <a:t>136</a:t>
            </a:fld>
            <a:endParaRPr lang="fr-FR" altLang="en-US" sz="1400" dirty="0"/>
          </a:p>
        </p:txBody>
      </p:sp>
      <p:sp>
        <p:nvSpPr>
          <p:cNvPr id="2" name="Espace réservé du pied de page 1">
            <a:extLst>
              <a:ext uri="{FF2B5EF4-FFF2-40B4-BE49-F238E27FC236}">
                <a16:creationId xmlns:a16="http://schemas.microsoft.com/office/drawing/2014/main" id="{D5902FD8-446E-ECF1-0B58-78DB3F60A72A}"/>
              </a:ext>
            </a:extLst>
          </p:cNvPr>
          <p:cNvSpPr>
            <a:spLocks noGrp="1"/>
          </p:cNvSpPr>
          <p:nvPr>
            <p:ph type="ftr" sz="quarter" idx="11"/>
          </p:nvPr>
        </p:nvSpPr>
        <p:spPr>
          <a:xfrm>
            <a:off x="1067318" y="6221308"/>
            <a:ext cx="5901189" cy="320040"/>
          </a:xfrm>
        </p:spPr>
        <p:txBody>
          <a:bodyPr/>
          <a:lstStyle/>
          <a:p>
            <a:r>
              <a:rPr lang="fr-FR" dirty="0"/>
              <a:t>M. Hermans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61356" y="1600200"/>
            <a:ext cx="8269288" cy="3657600"/>
          </a:xfrm>
        </p:spPr>
        <p:txBody>
          <a:bodyPr/>
          <a:lstStyle/>
          <a:p>
            <a:pPr eaLnBrk="1" hangingPunct="1"/>
            <a:r>
              <a:rPr lang="fr-BE" altLang="en-US" sz="2800" dirty="0">
                <a:latin typeface="Comic Sans MS" charset="0"/>
              </a:rPr>
              <a:t>La société de la communication développe simplement pour l’Homme </a:t>
            </a:r>
            <a:r>
              <a:rPr lang="fr-BE" altLang="en-US" sz="2800" b="1" dirty="0">
                <a:latin typeface="Comic Sans MS" charset="0"/>
              </a:rPr>
              <a:t>« la vitesse » </a:t>
            </a:r>
            <a:r>
              <a:rPr lang="fr-BE" altLang="en-US" sz="2800" dirty="0">
                <a:latin typeface="Comic Sans MS" charset="0"/>
              </a:rPr>
              <a:t>qui permet de façon virtuelle </a:t>
            </a:r>
            <a:r>
              <a:rPr lang="fr-BE" altLang="en-US" sz="2800" b="1" i="1" dirty="0">
                <a:latin typeface="Comic Sans MS" charset="0"/>
              </a:rPr>
              <a:t>d</a:t>
            </a:r>
            <a:r>
              <a:rPr lang="fr-BE" altLang="fr-FR" sz="2800" b="1" i="1" dirty="0">
                <a:latin typeface="Comic Sans MS" charset="0"/>
              </a:rPr>
              <a:t>’</a:t>
            </a:r>
            <a:r>
              <a:rPr lang="fr-BE" altLang="en-US" sz="2800" b="1" i="1" dirty="0">
                <a:latin typeface="Comic Sans MS" charset="0"/>
              </a:rPr>
              <a:t>accéder plus vite</a:t>
            </a:r>
            <a:r>
              <a:rPr lang="fr-BE" altLang="en-US" sz="2800" dirty="0">
                <a:latin typeface="Comic Sans MS" charset="0"/>
              </a:rPr>
              <a:t> à un ensemble de connaissances. </a:t>
            </a:r>
          </a:p>
          <a:p>
            <a:pPr eaLnBrk="1" hangingPunct="1"/>
            <a:r>
              <a:rPr lang="fr-BE" altLang="en-US" sz="2800" b="1" dirty="0">
                <a:latin typeface="Comic Sans MS" charset="0"/>
              </a:rPr>
              <a:t>L</a:t>
            </a:r>
            <a:r>
              <a:rPr lang="fr-FR" altLang="en-US" sz="2800" b="1" dirty="0">
                <a:latin typeface="Comic Sans MS" charset="0"/>
              </a:rPr>
              <a:t>e</a:t>
            </a:r>
            <a:r>
              <a:rPr lang="fr-BE" altLang="en-US" sz="2800" b="1" dirty="0">
                <a:latin typeface="Comic Sans MS" charset="0"/>
              </a:rPr>
              <a:t>s « sociétés » qui développent cette communication</a:t>
            </a:r>
            <a:r>
              <a:rPr lang="fr-FR" altLang="en-US" sz="2800" b="1" dirty="0">
                <a:latin typeface="Comic Sans MS" charset="0"/>
              </a:rPr>
              <a:t> seront sans doute les </a:t>
            </a:r>
            <a:r>
              <a:rPr lang="fr-BE" altLang="en-US" sz="2800" b="1" dirty="0">
                <a:latin typeface="Comic Sans MS" charset="0"/>
              </a:rPr>
              <a:t>détentrices</a:t>
            </a:r>
            <a:r>
              <a:rPr lang="fr-FR" altLang="en-US" sz="2800" b="1" dirty="0">
                <a:latin typeface="Comic Sans MS" charset="0"/>
              </a:rPr>
              <a:t> du pouvoir économique et politique du XXI° siècle.</a:t>
            </a:r>
            <a:r>
              <a:rPr lang="fr-FR" altLang="en-US" sz="2800" dirty="0">
                <a:latin typeface="Comic Sans MS" charset="0"/>
              </a:rPr>
              <a:t> </a:t>
            </a:r>
          </a:p>
          <a:p>
            <a:endParaRPr lang="fr-FR" altLang="en-US" dirty="0"/>
          </a:p>
        </p:txBody>
      </p:sp>
      <p:sp>
        <p:nvSpPr>
          <p:cNvPr id="167939"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8B883AFB-4ED9-6F48-81E0-C1E426CB7565}" type="slidenum">
              <a:rPr lang="fr-FR" altLang="en-US" sz="1400"/>
              <a:pPr eaLnBrk="1" hangingPunct="1"/>
              <a:t>137</a:t>
            </a:fld>
            <a:endParaRPr lang="fr-FR" altLang="en-US" sz="1400"/>
          </a:p>
        </p:txBody>
      </p:sp>
      <p:sp>
        <p:nvSpPr>
          <p:cNvPr id="2" name="Espace réservé du pied de page 1">
            <a:extLst>
              <a:ext uri="{FF2B5EF4-FFF2-40B4-BE49-F238E27FC236}">
                <a16:creationId xmlns:a16="http://schemas.microsoft.com/office/drawing/2014/main" id="{D741F4AC-33B2-F1E9-F154-523E3A5A15BD}"/>
              </a:ext>
            </a:extLst>
          </p:cNvPr>
          <p:cNvSpPr>
            <a:spLocks noGrp="1"/>
          </p:cNvSpPr>
          <p:nvPr>
            <p:ph type="ftr" sz="quarter" idx="11"/>
          </p:nvPr>
        </p:nvSpPr>
        <p:spPr/>
        <p:txBody>
          <a:bodyPr/>
          <a:lstStyle/>
          <a:p>
            <a:r>
              <a:rPr lang="fr-FR"/>
              <a:t>M. Hermans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323358" y="188640"/>
            <a:ext cx="7772400" cy="1287016"/>
          </a:xfrm>
        </p:spPr>
        <p:txBody>
          <a:bodyPr>
            <a:normAutofit fontScale="90000"/>
          </a:bodyPr>
          <a:lstStyle/>
          <a:p>
            <a:pPr algn="ctr" eaLnBrk="1" hangingPunct="1"/>
            <a:r>
              <a:rPr lang="fr-FR" altLang="en-US" sz="3600" b="1" dirty="0">
                <a:solidFill>
                  <a:srgbClr val="0000FF"/>
                </a:solidFill>
                <a:latin typeface="Comic Sans MS" charset="0"/>
              </a:rPr>
              <a:t>+ Caractéristiques de cette « vitesse »</a:t>
            </a:r>
            <a:endParaRPr lang="fr-FR" altLang="en-US" sz="3600" dirty="0">
              <a:solidFill>
                <a:srgbClr val="0000FF"/>
              </a:solidFill>
              <a:latin typeface="Comic Sans MS" charset="0"/>
            </a:endParaRPr>
          </a:p>
        </p:txBody>
      </p:sp>
      <p:sp>
        <p:nvSpPr>
          <p:cNvPr id="163845" name="Rectangle 3"/>
          <p:cNvSpPr>
            <a:spLocks noGrp="1" noChangeArrowheads="1"/>
          </p:cNvSpPr>
          <p:nvPr>
            <p:ph idx="1"/>
          </p:nvPr>
        </p:nvSpPr>
        <p:spPr>
          <a:xfrm>
            <a:off x="2063751" y="2276475"/>
            <a:ext cx="8424863" cy="4032250"/>
          </a:xfrm>
        </p:spPr>
        <p:txBody>
          <a:bodyPr>
            <a:normAutofit fontScale="92500" lnSpcReduction="10000"/>
          </a:bodyPr>
          <a:lstStyle/>
          <a:p>
            <a:pPr algn="ctr" eaLnBrk="1" hangingPunct="1">
              <a:lnSpc>
                <a:spcPct val="90000"/>
              </a:lnSpc>
              <a:buFont typeface="Wingdings" charset="2"/>
              <a:buNone/>
            </a:pPr>
            <a:r>
              <a:rPr lang="fr-BE" altLang="en-US" sz="2000" b="1" dirty="0">
                <a:latin typeface="Comic Sans MS" charset="0"/>
              </a:rPr>
              <a:t>La société de la communication ou de la « vitesse » se caractérise par les points suivants:</a:t>
            </a:r>
          </a:p>
          <a:p>
            <a:pPr algn="ctr" eaLnBrk="1" hangingPunct="1">
              <a:lnSpc>
                <a:spcPct val="90000"/>
              </a:lnSpc>
            </a:pPr>
            <a:r>
              <a:rPr lang="fr-BE" altLang="en-US" sz="2000" dirty="0">
                <a:latin typeface="Comic Sans MS" charset="0"/>
              </a:rPr>
              <a:t>Accès v</a:t>
            </a:r>
            <a:r>
              <a:rPr lang="fr-FR" altLang="en-US" sz="2000" dirty="0" err="1">
                <a:latin typeface="Comic Sans MS" charset="0"/>
              </a:rPr>
              <a:t>irtuel</a:t>
            </a:r>
            <a:r>
              <a:rPr lang="fr-FR" altLang="en-US" sz="2000" dirty="0">
                <a:latin typeface="Comic Sans MS" charset="0"/>
              </a:rPr>
              <a:t> (élément essentiel avec la crise sanitaire).</a:t>
            </a:r>
          </a:p>
          <a:p>
            <a:pPr algn="ctr" eaLnBrk="1" hangingPunct="1">
              <a:lnSpc>
                <a:spcPct val="90000"/>
              </a:lnSpc>
            </a:pPr>
            <a:r>
              <a:rPr lang="fr-BE" altLang="en-US" sz="2000" dirty="0">
                <a:latin typeface="Comic Sans MS" charset="0"/>
              </a:rPr>
              <a:t>Accès r</a:t>
            </a:r>
            <a:r>
              <a:rPr lang="fr-FR" altLang="en-US" sz="2000" dirty="0" err="1">
                <a:latin typeface="Comic Sans MS" charset="0"/>
              </a:rPr>
              <a:t>apide</a:t>
            </a:r>
            <a:r>
              <a:rPr lang="fr-FR" altLang="en-US" sz="2000" dirty="0">
                <a:latin typeface="Comic Sans MS" charset="0"/>
              </a:rPr>
              <a:t>.</a:t>
            </a:r>
          </a:p>
          <a:p>
            <a:pPr algn="ctr" eaLnBrk="1" hangingPunct="1">
              <a:lnSpc>
                <a:spcPct val="90000"/>
              </a:lnSpc>
            </a:pPr>
            <a:r>
              <a:rPr lang="fr-BE" altLang="en-US" sz="2000" dirty="0">
                <a:latin typeface="Comic Sans MS" charset="0"/>
              </a:rPr>
              <a:t>Contenu p</a:t>
            </a:r>
            <a:r>
              <a:rPr lang="fr-FR" altLang="en-US" sz="2000" dirty="0" err="1">
                <a:latin typeface="Comic Sans MS" charset="0"/>
              </a:rPr>
              <a:t>artiel</a:t>
            </a:r>
            <a:r>
              <a:rPr lang="fr-FR" altLang="en-US" sz="2000" dirty="0">
                <a:latin typeface="Comic Sans MS" charset="0"/>
              </a:rPr>
              <a:t> </a:t>
            </a:r>
            <a:r>
              <a:rPr lang="fr-BE" altLang="en-US" sz="2000" dirty="0">
                <a:latin typeface="Comic Sans MS" charset="0"/>
              </a:rPr>
              <a:t>et souvent</a:t>
            </a:r>
            <a:r>
              <a:rPr lang="fr-FR" altLang="en-US" sz="2000" dirty="0">
                <a:latin typeface="Comic Sans MS" charset="0"/>
              </a:rPr>
              <a:t> évolutif.</a:t>
            </a:r>
          </a:p>
          <a:p>
            <a:pPr algn="ctr" eaLnBrk="1" hangingPunct="1">
              <a:lnSpc>
                <a:spcPct val="90000"/>
              </a:lnSpc>
            </a:pPr>
            <a:r>
              <a:rPr lang="fr-BE" altLang="en-US" sz="2000" dirty="0">
                <a:latin typeface="Comic Sans MS" charset="0"/>
              </a:rPr>
              <a:t>Contenu p</a:t>
            </a:r>
            <a:r>
              <a:rPr lang="fr-FR" altLang="en-US" sz="2000" dirty="0" err="1">
                <a:latin typeface="Comic Sans MS" charset="0"/>
              </a:rPr>
              <a:t>arfois</a:t>
            </a:r>
            <a:r>
              <a:rPr lang="fr-FR" altLang="en-US" sz="2000" dirty="0">
                <a:latin typeface="Comic Sans MS" charset="0"/>
              </a:rPr>
              <a:t> non vérifiable (théorie du complot ou mensonges, Fake News).</a:t>
            </a:r>
          </a:p>
          <a:p>
            <a:pPr algn="ctr" eaLnBrk="1" hangingPunct="1">
              <a:lnSpc>
                <a:spcPct val="90000"/>
              </a:lnSpc>
            </a:pPr>
            <a:r>
              <a:rPr lang="fr-FR" altLang="en-US" sz="2000" dirty="0">
                <a:latin typeface="Comic Sans MS" charset="0"/>
              </a:rPr>
              <a:t>Intégrateur</a:t>
            </a:r>
            <a:r>
              <a:rPr lang="fr-BE" altLang="en-US" sz="2000" dirty="0">
                <a:latin typeface="Comic Sans MS" charset="0"/>
              </a:rPr>
              <a:t> des techniques et des contenus</a:t>
            </a:r>
            <a:r>
              <a:rPr lang="fr-FR" altLang="en-US" sz="2000" dirty="0">
                <a:latin typeface="Comic Sans MS" charset="0"/>
              </a:rPr>
              <a:t> </a:t>
            </a:r>
            <a:r>
              <a:rPr lang="fr-BE" altLang="en-US" sz="2000" dirty="0">
                <a:latin typeface="Comic Sans MS" charset="0"/>
              </a:rPr>
              <a:t>sans être</a:t>
            </a:r>
            <a:r>
              <a:rPr lang="fr-FR" altLang="en-US" sz="2000" dirty="0">
                <a:latin typeface="Comic Sans MS" charset="0"/>
              </a:rPr>
              <a:t> destructeur des</a:t>
            </a:r>
            <a:r>
              <a:rPr lang="fr-BE" altLang="en-US" sz="2000" dirty="0">
                <a:latin typeface="Comic Sans MS" charset="0"/>
              </a:rPr>
              <a:t> autres</a:t>
            </a:r>
            <a:r>
              <a:rPr lang="fr-FR" altLang="en-US" sz="2000" dirty="0">
                <a:latin typeface="Comic Sans MS" charset="0"/>
              </a:rPr>
              <a:t> médias.</a:t>
            </a:r>
          </a:p>
          <a:p>
            <a:pPr algn="ctr" eaLnBrk="1" hangingPunct="1">
              <a:lnSpc>
                <a:spcPct val="90000"/>
              </a:lnSpc>
              <a:buFont typeface="Wingdings" charset="2"/>
              <a:buNone/>
            </a:pPr>
            <a:r>
              <a:rPr lang="fr-FR" altLang="en-US" sz="2800" b="1" dirty="0">
                <a:solidFill>
                  <a:srgbClr val="FF0000"/>
                </a:solidFill>
                <a:latin typeface="Comic Sans MS" charset="0"/>
                <a:sym typeface="Wingdings 3" charset="2"/>
              </a:rPr>
              <a:t></a:t>
            </a:r>
            <a:endParaRPr lang="fr-FR" altLang="en-US" sz="2800" b="1" dirty="0">
              <a:solidFill>
                <a:srgbClr val="FF0000"/>
              </a:solidFill>
              <a:latin typeface="Comic Sans MS" charset="0"/>
            </a:endParaRPr>
          </a:p>
          <a:p>
            <a:pPr algn="ctr" eaLnBrk="1" hangingPunct="1">
              <a:lnSpc>
                <a:spcPct val="90000"/>
              </a:lnSpc>
              <a:buFont typeface="Wingdings" charset="2"/>
              <a:buNone/>
            </a:pPr>
            <a:r>
              <a:rPr lang="fr-FR" altLang="en-US" sz="2000" b="1" i="1" u="sng" dirty="0">
                <a:latin typeface="Comic Sans MS" charset="0"/>
              </a:rPr>
              <a:t>Nécessité de créer un nouveau concept: « </a:t>
            </a:r>
            <a:r>
              <a:rPr lang="fr-BE" altLang="en-US" sz="2000" b="1" i="1" u="sng" dirty="0">
                <a:latin typeface="Comic Sans MS" charset="0"/>
              </a:rPr>
              <a:t>la commutativité</a:t>
            </a:r>
            <a:r>
              <a:rPr lang="fr-BE" altLang="en-US" sz="2800" b="1" i="1" u="sng" dirty="0">
                <a:latin typeface="Comic Sans MS" charset="0"/>
              </a:rPr>
              <a:t> </a:t>
            </a:r>
            <a:r>
              <a:rPr lang="fr-BE" altLang="en-US" sz="2100" i="1" u="sng" dirty="0">
                <a:latin typeface="Comic Sans MS" charset="0"/>
              </a:rPr>
              <a:t>»</a:t>
            </a:r>
            <a:r>
              <a:rPr lang="fr-BE" altLang="en-US" sz="2800" i="1" u="sng" dirty="0">
                <a:latin typeface="Comic Sans MS" charset="0"/>
              </a:rPr>
              <a:t> </a:t>
            </a:r>
            <a:r>
              <a:rPr lang="fr-BE" altLang="en-US" sz="2000" b="1" i="1" u="sng" dirty="0">
                <a:latin typeface="Comic Sans MS" charset="0"/>
              </a:rPr>
              <a:t>(par des moteurs de recherche performants, comme Google ou plus demain).</a:t>
            </a:r>
            <a:endParaRPr lang="fr-FR" altLang="en-US" sz="2800" dirty="0">
              <a:solidFill>
                <a:schemeClr val="folHlink"/>
              </a:solidFill>
              <a:latin typeface="Comic Sans MS" charset="0"/>
            </a:endParaRPr>
          </a:p>
        </p:txBody>
      </p:sp>
      <p:sp>
        <p:nvSpPr>
          <p:cNvPr id="168961"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A4084674-E3D6-F647-886C-513A0D3A652A}" type="slidenum">
              <a:rPr lang="fr-FR" altLang="en-US" sz="1400"/>
              <a:pPr eaLnBrk="1" hangingPunct="1"/>
              <a:t>138</a:t>
            </a:fld>
            <a:endParaRPr lang="fr-FR" altLang="en-US" sz="1400"/>
          </a:p>
        </p:txBody>
      </p:sp>
      <p:sp>
        <p:nvSpPr>
          <p:cNvPr id="2" name="Espace réservé du pied de page 1">
            <a:extLst>
              <a:ext uri="{FF2B5EF4-FFF2-40B4-BE49-F238E27FC236}">
                <a16:creationId xmlns:a16="http://schemas.microsoft.com/office/drawing/2014/main" id="{DF6C344C-4FF6-032A-034E-B5380D0BBDC5}"/>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63845">
                                            <p:txEl>
                                              <p:pRg st="0" end="0"/>
                                            </p:txEl>
                                          </p:spTgt>
                                        </p:tgtEl>
                                        <p:attrNameLst>
                                          <p:attrName>style.visibility</p:attrName>
                                        </p:attrNameLst>
                                      </p:cBhvr>
                                      <p:to>
                                        <p:strVal val="visible"/>
                                      </p:to>
                                    </p:set>
                                    <p:anim calcmode="lin" valueType="num">
                                      <p:cBhvr additive="base">
                                        <p:cTn id="7" dur="500" fill="hold"/>
                                        <p:tgtEl>
                                          <p:spTgt spid="1638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63845">
                                            <p:txEl>
                                              <p:pRg st="1" end="1"/>
                                            </p:txEl>
                                          </p:spTgt>
                                        </p:tgtEl>
                                        <p:attrNameLst>
                                          <p:attrName>style.visibility</p:attrName>
                                        </p:attrNameLst>
                                      </p:cBhvr>
                                      <p:to>
                                        <p:strVal val="visible"/>
                                      </p:to>
                                    </p:set>
                                    <p:anim calcmode="lin" valueType="num">
                                      <p:cBhvr additive="base">
                                        <p:cTn id="13" dur="500" fill="hold"/>
                                        <p:tgtEl>
                                          <p:spTgt spid="16384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3845">
                                            <p:txEl>
                                              <p:pRg st="2" end="2"/>
                                            </p:txEl>
                                          </p:spTgt>
                                        </p:tgtEl>
                                        <p:attrNameLst>
                                          <p:attrName>style.visibility</p:attrName>
                                        </p:attrNameLst>
                                      </p:cBhvr>
                                      <p:to>
                                        <p:strVal val="visible"/>
                                      </p:to>
                                    </p:set>
                                    <p:anim calcmode="lin" valueType="num">
                                      <p:cBhvr additive="base">
                                        <p:cTn id="19" dur="500" fill="hold"/>
                                        <p:tgtEl>
                                          <p:spTgt spid="16384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3845">
                                            <p:txEl>
                                              <p:pRg st="3" end="3"/>
                                            </p:txEl>
                                          </p:spTgt>
                                        </p:tgtEl>
                                        <p:attrNameLst>
                                          <p:attrName>style.visibility</p:attrName>
                                        </p:attrNameLst>
                                      </p:cBhvr>
                                      <p:to>
                                        <p:strVal val="visible"/>
                                      </p:to>
                                    </p:set>
                                    <p:anim calcmode="lin" valueType="num">
                                      <p:cBhvr additive="base">
                                        <p:cTn id="25" dur="500" fill="hold"/>
                                        <p:tgtEl>
                                          <p:spTgt spid="16384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63845">
                                            <p:txEl>
                                              <p:pRg st="4" end="4"/>
                                            </p:txEl>
                                          </p:spTgt>
                                        </p:tgtEl>
                                        <p:attrNameLst>
                                          <p:attrName>style.visibility</p:attrName>
                                        </p:attrNameLst>
                                      </p:cBhvr>
                                      <p:to>
                                        <p:strVal val="visible"/>
                                      </p:to>
                                    </p:set>
                                    <p:anim calcmode="lin" valueType="num">
                                      <p:cBhvr additive="base">
                                        <p:cTn id="31" dur="500" fill="hold"/>
                                        <p:tgtEl>
                                          <p:spTgt spid="16384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63845">
                                            <p:txEl>
                                              <p:pRg st="5" end="5"/>
                                            </p:txEl>
                                          </p:spTgt>
                                        </p:tgtEl>
                                        <p:attrNameLst>
                                          <p:attrName>style.visibility</p:attrName>
                                        </p:attrNameLst>
                                      </p:cBhvr>
                                      <p:to>
                                        <p:strVal val="visible"/>
                                      </p:to>
                                    </p:set>
                                    <p:anim calcmode="lin" valueType="num">
                                      <p:cBhvr additive="base">
                                        <p:cTn id="37" dur="500" fill="hold"/>
                                        <p:tgtEl>
                                          <p:spTgt spid="16384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163845">
                                            <p:txEl>
                                              <p:pRg st="6" end="6"/>
                                            </p:txEl>
                                          </p:spTgt>
                                        </p:tgtEl>
                                        <p:attrNameLst>
                                          <p:attrName>style.visibility</p:attrName>
                                        </p:attrNameLst>
                                      </p:cBhvr>
                                      <p:to>
                                        <p:strVal val="visible"/>
                                      </p:to>
                                    </p:set>
                                    <p:anim calcmode="lin" valueType="num">
                                      <p:cBhvr additive="base">
                                        <p:cTn id="43" dur="500" fill="hold"/>
                                        <p:tgtEl>
                                          <p:spTgt spid="16384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4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163845">
                                            <p:txEl>
                                              <p:pRg st="7" end="7"/>
                                            </p:txEl>
                                          </p:spTgt>
                                        </p:tgtEl>
                                        <p:attrNameLst>
                                          <p:attrName>style.visibility</p:attrName>
                                        </p:attrNameLst>
                                      </p:cBhvr>
                                      <p:to>
                                        <p:strVal val="visible"/>
                                      </p:to>
                                    </p:set>
                                    <p:anim calcmode="lin" valueType="num">
                                      <p:cBhvr additive="base">
                                        <p:cTn id="49" dur="500" fill="hold"/>
                                        <p:tgtEl>
                                          <p:spTgt spid="16384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4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80EB03C3-C1DD-7642-9459-05975A6BC4B6}" type="slidenum">
              <a:rPr lang="fr-FR" altLang="en-US" sz="1400"/>
              <a:pPr eaLnBrk="1" hangingPunct="1"/>
              <a:t>139</a:t>
            </a:fld>
            <a:endParaRPr lang="fr-FR" altLang="en-US" sz="1400"/>
          </a:p>
        </p:txBody>
      </p:sp>
      <p:sp>
        <p:nvSpPr>
          <p:cNvPr id="171010" name="Rectangle 2"/>
          <p:cNvSpPr>
            <a:spLocks noGrp="1" noChangeArrowheads="1"/>
          </p:cNvSpPr>
          <p:nvPr>
            <p:ph type="title" idx="4294967295"/>
          </p:nvPr>
        </p:nvSpPr>
        <p:spPr>
          <a:xfrm>
            <a:off x="2362200" y="381000"/>
            <a:ext cx="7620000" cy="1219200"/>
          </a:xfrm>
        </p:spPr>
        <p:txBody>
          <a:bodyPr>
            <a:normAutofit fontScale="90000"/>
          </a:bodyPr>
          <a:lstStyle/>
          <a:p>
            <a:pPr algn="ctr" eaLnBrk="1" hangingPunct="1"/>
            <a:r>
              <a:rPr lang="fr-BE" altLang="en-US" sz="3600" b="1" dirty="0">
                <a:solidFill>
                  <a:srgbClr val="0000FF"/>
                </a:solidFill>
                <a:latin typeface="Comic Sans MS" charset="0"/>
              </a:rPr>
              <a:t>+ Les risques d</a:t>
            </a:r>
            <a:r>
              <a:rPr lang="fr-BE" altLang="fr-FR" sz="3600" b="1" dirty="0">
                <a:solidFill>
                  <a:srgbClr val="0000FF"/>
                </a:solidFill>
                <a:latin typeface="Comic Sans MS" charset="0"/>
              </a:rPr>
              <a:t>’</a:t>
            </a:r>
            <a:r>
              <a:rPr lang="fr-BE" altLang="en-US" sz="3600" b="1" dirty="0">
                <a:solidFill>
                  <a:srgbClr val="0000FF"/>
                </a:solidFill>
                <a:latin typeface="Comic Sans MS" charset="0"/>
              </a:rPr>
              <a:t>un nouveau Mythe</a:t>
            </a:r>
            <a:endParaRPr lang="fr-FR" altLang="en-US" sz="3600" b="1" dirty="0">
              <a:solidFill>
                <a:srgbClr val="0000FF"/>
              </a:solidFill>
              <a:latin typeface="Comic Sans MS" charset="0"/>
            </a:endParaRPr>
          </a:p>
        </p:txBody>
      </p:sp>
      <p:sp>
        <p:nvSpPr>
          <p:cNvPr id="171011" name="Text Box 3"/>
          <p:cNvSpPr txBox="1">
            <a:spLocks noChangeArrowheads="1"/>
          </p:cNvSpPr>
          <p:nvPr/>
        </p:nvSpPr>
        <p:spPr bwMode="auto">
          <a:xfrm>
            <a:off x="2362200" y="1600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spcBef>
                <a:spcPct val="50000"/>
              </a:spcBef>
            </a:pPr>
            <a:endParaRPr lang="en-US" altLang="en-US">
              <a:latin typeface="Times New Roman" charset="0"/>
            </a:endParaRPr>
          </a:p>
        </p:txBody>
      </p:sp>
      <p:sp>
        <p:nvSpPr>
          <p:cNvPr id="165894" name="Text Box 4"/>
          <p:cNvSpPr txBox="1">
            <a:spLocks noChangeArrowheads="1"/>
          </p:cNvSpPr>
          <p:nvPr/>
        </p:nvSpPr>
        <p:spPr bwMode="auto">
          <a:xfrm>
            <a:off x="2326992" y="2055229"/>
            <a:ext cx="7620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eaLnBrk="1" hangingPunct="1">
              <a:spcBef>
                <a:spcPct val="50000"/>
              </a:spcBef>
            </a:pPr>
            <a:r>
              <a:rPr lang="fr-BE" altLang="en-US" sz="2800" b="1" dirty="0">
                <a:latin typeface="Comic Sans MS" charset="0"/>
              </a:rPr>
              <a:t>La capacité des nouvelles technologies n</a:t>
            </a:r>
            <a:r>
              <a:rPr lang="fr-BE" altLang="fr-FR" sz="2800" b="1" dirty="0">
                <a:latin typeface="Comic Sans MS" charset="0"/>
              </a:rPr>
              <a:t>’</a:t>
            </a:r>
            <a:r>
              <a:rPr lang="fr-BE" altLang="en-US" sz="2800" b="1" dirty="0">
                <a:latin typeface="Comic Sans MS" charset="0"/>
              </a:rPr>
              <a:t>est pas synonyme de liberté d</a:t>
            </a:r>
            <a:r>
              <a:rPr lang="fr-BE" altLang="fr-FR" sz="2800" b="1" dirty="0">
                <a:latin typeface="Comic Sans MS" charset="0"/>
              </a:rPr>
              <a:t>’</a:t>
            </a:r>
            <a:r>
              <a:rPr lang="fr-BE" altLang="en-US" sz="2800" b="1" dirty="0">
                <a:latin typeface="Comic Sans MS" charset="0"/>
              </a:rPr>
              <a:t>accès.</a:t>
            </a:r>
          </a:p>
          <a:p>
            <a:pPr algn="ctr" eaLnBrk="1" hangingPunct="1">
              <a:spcBef>
                <a:spcPct val="50000"/>
              </a:spcBef>
            </a:pPr>
            <a:r>
              <a:rPr lang="fr-BE" altLang="en-US" sz="2800" b="1" dirty="0">
                <a:latin typeface="Comic Sans MS" charset="0"/>
                <a:sym typeface="Wingdings 3" charset="2"/>
              </a:rPr>
              <a:t>Il est nécessaire de détenir:</a:t>
            </a:r>
            <a:endParaRPr lang="fr-BE" altLang="en-US" sz="2800" b="1" dirty="0">
              <a:latin typeface="Comic Sans MS" charset="0"/>
            </a:endParaRPr>
          </a:p>
          <a:p>
            <a:pPr algn="ctr" eaLnBrk="1" hangingPunct="1">
              <a:spcBef>
                <a:spcPct val="50000"/>
              </a:spcBef>
            </a:pPr>
            <a:r>
              <a:rPr lang="fr-BE" altLang="en-US" dirty="0">
                <a:latin typeface="Comic Sans MS" charset="0"/>
              </a:rPr>
              <a:t>+ une capacité financière et une maîtrise des technologies.  Ce n’est pas encore le cas de tous les habitants de la planète. La communication est devenue la première dépense des foyers.</a:t>
            </a:r>
          </a:p>
          <a:p>
            <a:pPr algn="ctr" eaLnBrk="1" hangingPunct="1">
              <a:spcBef>
                <a:spcPct val="50000"/>
              </a:spcBef>
            </a:pPr>
            <a:r>
              <a:rPr lang="fr-BE" altLang="en-US" dirty="0">
                <a:latin typeface="Comic Sans MS" charset="0"/>
              </a:rPr>
              <a:t>+ Les nouveaux codes de ce type de communication évoluent sans cesse.</a:t>
            </a:r>
            <a:endParaRPr lang="fr-FR" altLang="en-US" dirty="0">
              <a:latin typeface="Comic Sans MS" charset="0"/>
            </a:endParaRPr>
          </a:p>
        </p:txBody>
      </p:sp>
      <p:sp>
        <p:nvSpPr>
          <p:cNvPr id="171013" name="Text Box 5"/>
          <p:cNvSpPr txBox="1">
            <a:spLocks noChangeArrowheads="1"/>
          </p:cNvSpPr>
          <p:nvPr/>
        </p:nvSpPr>
        <p:spPr bwMode="auto">
          <a:xfrm>
            <a:off x="2971800" y="5105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spcBef>
                <a:spcPct val="50000"/>
              </a:spcBef>
            </a:pPr>
            <a:endParaRPr lang="en-US" altLang="en-US">
              <a:latin typeface="Times New Roman" charset="0"/>
            </a:endParaRPr>
          </a:p>
        </p:txBody>
      </p:sp>
      <p:sp>
        <p:nvSpPr>
          <p:cNvPr id="2" name="Espace réservé du pied de page 1">
            <a:extLst>
              <a:ext uri="{FF2B5EF4-FFF2-40B4-BE49-F238E27FC236}">
                <a16:creationId xmlns:a16="http://schemas.microsoft.com/office/drawing/2014/main" id="{B78AC1A2-FFE3-DB9F-C543-6B684D47AB6F}"/>
              </a:ext>
            </a:extLst>
          </p:cNvPr>
          <p:cNvSpPr>
            <a:spLocks noGrp="1"/>
          </p:cNvSpPr>
          <p:nvPr>
            <p:ph type="ftr" sz="quarter" idx="11"/>
          </p:nvPr>
        </p:nvSpPr>
        <p:spPr/>
        <p:txBody>
          <a:bodyPr/>
          <a:lstStyle/>
          <a:p>
            <a:r>
              <a:rPr lang="fr-FR"/>
              <a:t>M. Hermans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2416969" y="299543"/>
            <a:ext cx="7358062" cy="1368152"/>
          </a:xfrm>
        </p:spPr>
        <p:txBody>
          <a:bodyPr>
            <a:normAutofit fontScale="90000"/>
          </a:bodyPr>
          <a:lstStyle/>
          <a:p>
            <a:pPr algn="ctr" eaLnBrk="1" hangingPunct="1"/>
            <a:r>
              <a:rPr lang="fr-BE" altLang="en-US" sz="3600" b="1" dirty="0">
                <a:solidFill>
                  <a:srgbClr val="0000FF"/>
                </a:solidFill>
                <a:latin typeface="Comic Sans MS" charset="0"/>
              </a:rPr>
              <a:t>+</a:t>
            </a:r>
            <a:r>
              <a:rPr lang="fr-FR" altLang="en-US" sz="3600" b="1" dirty="0">
                <a:solidFill>
                  <a:srgbClr val="0000FF"/>
                </a:solidFill>
                <a:latin typeface="Comic Sans MS" charset="0"/>
              </a:rPr>
              <a:t> Entreprises des contenus et des contenants</a:t>
            </a:r>
            <a:endParaRPr lang="fr-FR" altLang="en-US" sz="3600" dirty="0">
              <a:solidFill>
                <a:srgbClr val="0000FF"/>
              </a:solidFill>
              <a:latin typeface="Comic Sans MS" charset="0"/>
            </a:endParaRPr>
          </a:p>
        </p:txBody>
      </p:sp>
      <p:sp>
        <p:nvSpPr>
          <p:cNvPr id="206853" name="Rectangle 3"/>
          <p:cNvSpPr>
            <a:spLocks noGrp="1" noChangeArrowheads="1"/>
          </p:cNvSpPr>
          <p:nvPr>
            <p:ph idx="1"/>
          </p:nvPr>
        </p:nvSpPr>
        <p:spPr>
          <a:xfrm>
            <a:off x="2209800" y="1844824"/>
            <a:ext cx="7772400" cy="4608513"/>
          </a:xfrm>
        </p:spPr>
        <p:txBody>
          <a:bodyPr>
            <a:normAutofit fontScale="85000" lnSpcReduction="20000"/>
          </a:bodyPr>
          <a:lstStyle/>
          <a:p>
            <a:pPr eaLnBrk="1" hangingPunct="1"/>
            <a:r>
              <a:rPr lang="fr-FR" altLang="en-US" sz="2000" dirty="0">
                <a:latin typeface="Comic Sans MS" charset="0"/>
              </a:rPr>
              <a:t>Domination asiatique dans le secteur des contenants: Téléviseurs japonais et coréens, Smartphones coréens et chinois, Ordinateurs Chinois, même pour le dominant des GAFA qui est Apple.  Il est conçu aux USA et fabriqué en Chine.  C’est vrai pour tous les produits de la marque Apple.</a:t>
            </a:r>
          </a:p>
          <a:p>
            <a:pPr eaLnBrk="1" hangingPunct="1"/>
            <a:r>
              <a:rPr lang="fr-FR" altLang="en-US" sz="2000" dirty="0">
                <a:latin typeface="Comic Sans MS" charset="0"/>
              </a:rPr>
              <a:t>L’Europe reste un peu présente pour les téléviseurs.  C’est le cas de Philips, mais en recul, et des Smartphones Nokia qui ne sont plus que l’ombre d’eux-mêmes.</a:t>
            </a:r>
          </a:p>
          <a:p>
            <a:pPr eaLnBrk="1" hangingPunct="1"/>
            <a:r>
              <a:rPr lang="fr-FR" altLang="en-US" sz="2000" dirty="0">
                <a:latin typeface="Comic Sans MS" charset="0"/>
              </a:rPr>
              <a:t>Au niveau des contenus, la domination américaine est très forte avec les séries, les formats télévisuels (télé-réalité), Hollywood, Microsoft, Google et les différents réseaux sociaux, par exemples.  </a:t>
            </a:r>
          </a:p>
          <a:p>
            <a:pPr eaLnBrk="1" hangingPunct="1"/>
            <a:r>
              <a:rPr lang="fr-FR" altLang="en-US" sz="2000" dirty="0">
                <a:latin typeface="Comic Sans MS" charset="0"/>
              </a:rPr>
              <a:t>L’Asie, avec la Chine, pour les BATX, commence à concurrencer les USA et l’Inde, avec Bollywood, est le concurrent asiatique d’Hollywood, avec beaucoup plus de films et de séries qu’aux États-Unis, mais moins de revenus.</a:t>
            </a:r>
          </a:p>
          <a:p>
            <a:pPr eaLnBrk="1" hangingPunct="1"/>
            <a:r>
              <a:rPr lang="fr-FR" altLang="en-US" sz="2000" dirty="0">
                <a:latin typeface="Comic Sans MS" charset="0"/>
              </a:rPr>
              <a:t>L’Europe tient le coup mais le cinéma et les séries passent difficilement les frontières des États au sein de l’U.E., alors que les films et séries américaines sont très présents en Europe.</a:t>
            </a:r>
          </a:p>
          <a:p>
            <a:pPr eaLnBrk="1" hangingPunct="1"/>
            <a:endParaRPr lang="fr-FR" altLang="en-US" sz="2000" i="1" dirty="0">
              <a:latin typeface="Comic Sans MS" charset="0"/>
            </a:endParaRPr>
          </a:p>
        </p:txBody>
      </p:sp>
      <p:sp>
        <p:nvSpPr>
          <p:cNvPr id="20787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F2541C53-91F4-BE49-BC49-92B0D207CDDD}" type="slidenum">
              <a:rPr lang="fr-FR" altLang="en-US" sz="1400"/>
              <a:pPr eaLnBrk="1" hangingPunct="1"/>
              <a:t>140</a:t>
            </a:fld>
            <a:endParaRPr lang="fr-FR" altLang="en-US" sz="1400"/>
          </a:p>
        </p:txBody>
      </p:sp>
      <p:sp>
        <p:nvSpPr>
          <p:cNvPr id="2" name="Espace réservé du pied de page 1">
            <a:extLst>
              <a:ext uri="{FF2B5EF4-FFF2-40B4-BE49-F238E27FC236}">
                <a16:creationId xmlns:a16="http://schemas.microsoft.com/office/drawing/2014/main" id="{A3BF9639-E401-BCF5-5AE6-D73F83CB4781}"/>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Effect transition="in" filter="fade">
                                      <p:cBhvr>
                                        <p:cTn id="7" dur="1000"/>
                                        <p:tgtEl>
                                          <p:spTgt spid="206853">
                                            <p:txEl>
                                              <p:pRg st="0" end="0"/>
                                            </p:txEl>
                                          </p:spTgt>
                                        </p:tgtEl>
                                      </p:cBhvr>
                                    </p:animEffect>
                                    <p:anim calcmode="lin" valueType="num">
                                      <p:cBhvr>
                                        <p:cTn id="8" dur="1000" fill="hold"/>
                                        <p:tgtEl>
                                          <p:spTgt spid="20685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685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685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6853">
                                            <p:txEl>
                                              <p:pRg st="1" end="1"/>
                                            </p:txEl>
                                          </p:spTgt>
                                        </p:tgtEl>
                                        <p:attrNameLst>
                                          <p:attrName>style.visibility</p:attrName>
                                        </p:attrNameLst>
                                      </p:cBhvr>
                                      <p:to>
                                        <p:strVal val="visible"/>
                                      </p:to>
                                    </p:set>
                                    <p:animEffect transition="in" filter="fade">
                                      <p:cBhvr>
                                        <p:cTn id="15" dur="1000"/>
                                        <p:tgtEl>
                                          <p:spTgt spid="206853">
                                            <p:txEl>
                                              <p:pRg st="1" end="1"/>
                                            </p:txEl>
                                          </p:spTgt>
                                        </p:tgtEl>
                                      </p:cBhvr>
                                    </p:animEffect>
                                    <p:anim calcmode="lin" valueType="num">
                                      <p:cBhvr>
                                        <p:cTn id="16" dur="1000" fill="hold"/>
                                        <p:tgtEl>
                                          <p:spTgt spid="20685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0685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685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6853">
                                            <p:txEl>
                                              <p:pRg st="2" end="2"/>
                                            </p:txEl>
                                          </p:spTgt>
                                        </p:tgtEl>
                                        <p:attrNameLst>
                                          <p:attrName>style.visibility</p:attrName>
                                        </p:attrNameLst>
                                      </p:cBhvr>
                                      <p:to>
                                        <p:strVal val="visible"/>
                                      </p:to>
                                    </p:set>
                                    <p:animEffect transition="in" filter="fade">
                                      <p:cBhvr>
                                        <p:cTn id="23" dur="1000"/>
                                        <p:tgtEl>
                                          <p:spTgt spid="206853">
                                            <p:txEl>
                                              <p:pRg st="2" end="2"/>
                                            </p:txEl>
                                          </p:spTgt>
                                        </p:tgtEl>
                                      </p:cBhvr>
                                    </p:animEffect>
                                    <p:anim calcmode="lin" valueType="num">
                                      <p:cBhvr>
                                        <p:cTn id="24" dur="1000" fill="hold"/>
                                        <p:tgtEl>
                                          <p:spTgt spid="20685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0685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685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6853">
                                            <p:txEl>
                                              <p:pRg st="3" end="3"/>
                                            </p:txEl>
                                          </p:spTgt>
                                        </p:tgtEl>
                                        <p:attrNameLst>
                                          <p:attrName>style.visibility</p:attrName>
                                        </p:attrNameLst>
                                      </p:cBhvr>
                                      <p:to>
                                        <p:strVal val="visible"/>
                                      </p:to>
                                    </p:set>
                                    <p:animEffect transition="in" filter="fade">
                                      <p:cBhvr>
                                        <p:cTn id="31" dur="1000"/>
                                        <p:tgtEl>
                                          <p:spTgt spid="206853">
                                            <p:txEl>
                                              <p:pRg st="3" end="3"/>
                                            </p:txEl>
                                          </p:spTgt>
                                        </p:tgtEl>
                                      </p:cBhvr>
                                    </p:animEffect>
                                    <p:anim calcmode="lin" valueType="num">
                                      <p:cBhvr>
                                        <p:cTn id="32" dur="1000" fill="hold"/>
                                        <p:tgtEl>
                                          <p:spTgt spid="20685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0685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685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06853">
                                            <p:txEl>
                                              <p:pRg st="4" end="4"/>
                                            </p:txEl>
                                          </p:spTgt>
                                        </p:tgtEl>
                                        <p:attrNameLst>
                                          <p:attrName>style.visibility</p:attrName>
                                        </p:attrNameLst>
                                      </p:cBhvr>
                                      <p:to>
                                        <p:strVal val="visible"/>
                                      </p:to>
                                    </p:set>
                                    <p:animEffect transition="in" filter="fade">
                                      <p:cBhvr>
                                        <p:cTn id="39" dur="1000"/>
                                        <p:tgtEl>
                                          <p:spTgt spid="206853">
                                            <p:txEl>
                                              <p:pRg st="4" end="4"/>
                                            </p:txEl>
                                          </p:spTgt>
                                        </p:tgtEl>
                                      </p:cBhvr>
                                    </p:animEffect>
                                    <p:anim calcmode="lin" valueType="num">
                                      <p:cBhvr>
                                        <p:cTn id="40" dur="1000" fill="hold"/>
                                        <p:tgtEl>
                                          <p:spTgt spid="20685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0685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0685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365856" y="297917"/>
            <a:ext cx="7772400" cy="1340768"/>
          </a:xfrm>
          <a:noFill/>
        </p:spPr>
        <p:txBody>
          <a:bodyPr vert="horz" lIns="90488" tIns="44450" rIns="90488" bIns="44450" rtlCol="0" anchor="ctr">
            <a:normAutofit/>
          </a:bodyPr>
          <a:lstStyle/>
          <a:p>
            <a:pPr algn="ctr" eaLnBrk="1" hangingPunct="1"/>
            <a:r>
              <a:rPr lang="fr-FR" altLang="en-US" sz="3600" b="1" dirty="0">
                <a:solidFill>
                  <a:srgbClr val="0000FF"/>
                </a:solidFill>
                <a:latin typeface="Comic Sans MS" charset="0"/>
              </a:rPr>
              <a:t>+ Domination des grandes puissances</a:t>
            </a:r>
          </a:p>
        </p:txBody>
      </p:sp>
      <p:sp>
        <p:nvSpPr>
          <p:cNvPr id="200708" name="Rectangle 3"/>
          <p:cNvSpPr>
            <a:spLocks noGrp="1" noChangeArrowheads="1"/>
          </p:cNvSpPr>
          <p:nvPr>
            <p:ph idx="1"/>
          </p:nvPr>
        </p:nvSpPr>
        <p:spPr>
          <a:xfrm>
            <a:off x="2063750" y="1988840"/>
            <a:ext cx="8382000" cy="4464496"/>
          </a:xfrm>
          <a:noFill/>
        </p:spPr>
        <p:txBody>
          <a:bodyPr vert="horz" lIns="90488" tIns="44450" rIns="90488" bIns="44450" rtlCol="0">
            <a:normAutofit lnSpcReduction="10000"/>
          </a:bodyPr>
          <a:lstStyle/>
          <a:p>
            <a:pPr eaLnBrk="1" hangingPunct="1">
              <a:lnSpc>
                <a:spcPct val="90000"/>
              </a:lnSpc>
            </a:pPr>
            <a:r>
              <a:rPr lang="fr-FR" altLang="en-US" sz="2400" dirty="0">
                <a:latin typeface="Comic Sans MS" charset="0"/>
              </a:rPr>
              <a:t>Les États-Unis, la Chine et l’Inde, le Japon et la Corée du Sud dominent les États européens, manquant d’unité.</a:t>
            </a:r>
          </a:p>
          <a:p>
            <a:pPr eaLnBrk="1" hangingPunct="1">
              <a:lnSpc>
                <a:spcPct val="90000"/>
              </a:lnSpc>
            </a:pPr>
            <a:r>
              <a:rPr lang="fr-FR" altLang="en-US" sz="2400" dirty="0">
                <a:latin typeface="Comic Sans MS" charset="0"/>
              </a:rPr>
              <a:t>Les médias détiennent un rôle économique important, un rôle social, un rôle culturel et un rôle politique et de plus en plus militaire.</a:t>
            </a:r>
          </a:p>
          <a:p>
            <a:pPr eaLnBrk="1" hangingPunct="1">
              <a:lnSpc>
                <a:spcPct val="90000"/>
              </a:lnSpc>
            </a:pPr>
            <a:r>
              <a:rPr lang="fr-FR" altLang="en-US" sz="2400" dirty="0">
                <a:latin typeface="Comic Sans MS" charset="0"/>
              </a:rPr>
              <a:t>La communication numérique permet de réduire la distance physique entre les peuples.  C’est la domination de la cyber-politique sur la géopolitique.  Il n’est plus besoin de proximité physique.</a:t>
            </a:r>
          </a:p>
          <a:p>
            <a:pPr eaLnBrk="1" hangingPunct="1">
              <a:lnSpc>
                <a:spcPct val="90000"/>
              </a:lnSpc>
            </a:pPr>
            <a:r>
              <a:rPr lang="fr-FR" altLang="en-US" sz="2400" dirty="0">
                <a:latin typeface="Comic Sans MS" charset="0"/>
              </a:rPr>
              <a:t>Le numérique permet le développement de l’Intelligence artificielle.  La Russie devient une nouvelle puissance dans la communication numérique, au niveau militaire et dans l’espionnage.  </a:t>
            </a:r>
          </a:p>
        </p:txBody>
      </p:sp>
      <p:sp>
        <p:nvSpPr>
          <p:cNvPr id="199681"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1E15D4DF-2DF9-734E-AB07-23D71E41F7F1}" type="slidenum">
              <a:rPr lang="fr-FR" altLang="en-US" sz="1400"/>
              <a:pPr eaLnBrk="1" hangingPunct="1"/>
              <a:t>141</a:t>
            </a:fld>
            <a:endParaRPr lang="fr-FR" altLang="en-US" sz="1400"/>
          </a:p>
        </p:txBody>
      </p:sp>
      <p:sp>
        <p:nvSpPr>
          <p:cNvPr id="2" name="Espace réservé du pied de page 1">
            <a:extLst>
              <a:ext uri="{FF2B5EF4-FFF2-40B4-BE49-F238E27FC236}">
                <a16:creationId xmlns:a16="http://schemas.microsoft.com/office/drawing/2014/main" id="{92D03EB4-25E7-28D2-FECB-3CDEE26385F4}"/>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708">
                                            <p:txEl>
                                              <p:pRg st="0" end="0"/>
                                            </p:txEl>
                                          </p:spTgt>
                                        </p:tgtEl>
                                        <p:attrNameLst>
                                          <p:attrName>style.visibility</p:attrName>
                                        </p:attrNameLst>
                                      </p:cBhvr>
                                      <p:to>
                                        <p:strVal val="visible"/>
                                      </p:to>
                                    </p:set>
                                    <p:animEffect transition="in" filter="fade">
                                      <p:cBhvr>
                                        <p:cTn id="7" dur="2000"/>
                                        <p:tgtEl>
                                          <p:spTgt spid="2007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708">
                                            <p:txEl>
                                              <p:pRg st="1" end="1"/>
                                            </p:txEl>
                                          </p:spTgt>
                                        </p:tgtEl>
                                        <p:attrNameLst>
                                          <p:attrName>style.visibility</p:attrName>
                                        </p:attrNameLst>
                                      </p:cBhvr>
                                      <p:to>
                                        <p:strVal val="visible"/>
                                      </p:to>
                                    </p:set>
                                    <p:animEffect transition="in" filter="fade">
                                      <p:cBhvr>
                                        <p:cTn id="12" dur="2000"/>
                                        <p:tgtEl>
                                          <p:spTgt spid="2007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0708">
                                            <p:txEl>
                                              <p:pRg st="2" end="2"/>
                                            </p:txEl>
                                          </p:spTgt>
                                        </p:tgtEl>
                                        <p:attrNameLst>
                                          <p:attrName>style.visibility</p:attrName>
                                        </p:attrNameLst>
                                      </p:cBhvr>
                                      <p:to>
                                        <p:strVal val="visible"/>
                                      </p:to>
                                    </p:set>
                                    <p:animEffect transition="in" filter="fade">
                                      <p:cBhvr>
                                        <p:cTn id="17" dur="2000"/>
                                        <p:tgtEl>
                                          <p:spTgt spid="2007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0708">
                                            <p:txEl>
                                              <p:pRg st="3" end="3"/>
                                            </p:txEl>
                                          </p:spTgt>
                                        </p:tgtEl>
                                        <p:attrNameLst>
                                          <p:attrName>style.visibility</p:attrName>
                                        </p:attrNameLst>
                                      </p:cBhvr>
                                      <p:to>
                                        <p:strVal val="visible"/>
                                      </p:to>
                                    </p:set>
                                    <p:animEffect transition="in" filter="fade">
                                      <p:cBhvr>
                                        <p:cTn id="22" dur="2000"/>
                                        <p:tgtEl>
                                          <p:spTgt spid="2007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915724" y="295216"/>
            <a:ext cx="6356176" cy="1621616"/>
          </a:xfrm>
          <a:noFill/>
        </p:spPr>
        <p:txBody>
          <a:bodyPr vert="horz" lIns="90488" tIns="44450" rIns="90488" bIns="44450" rtlCol="0" anchor="ctr">
            <a:normAutofit fontScale="90000"/>
          </a:bodyPr>
          <a:lstStyle/>
          <a:p>
            <a:pPr algn="ctr" eaLnBrk="1" hangingPunct="1"/>
            <a:r>
              <a:rPr lang="fr-BE" altLang="en-US" sz="4000" b="1" dirty="0">
                <a:solidFill>
                  <a:srgbClr val="0000FF"/>
                </a:solidFill>
                <a:latin typeface="Comic Sans MS" charset="0"/>
              </a:rPr>
              <a:t>+</a:t>
            </a:r>
            <a:r>
              <a:rPr lang="fr-FR" altLang="en-US" sz="4000" b="1" dirty="0">
                <a:solidFill>
                  <a:srgbClr val="0000FF"/>
                </a:solidFill>
                <a:latin typeface="Comic Sans MS" charset="0"/>
              </a:rPr>
              <a:t> La crise sanitaire semble avoir tout changé</a:t>
            </a:r>
          </a:p>
        </p:txBody>
      </p:sp>
      <p:sp>
        <p:nvSpPr>
          <p:cNvPr id="200709" name="Rectangle 3"/>
          <p:cNvSpPr>
            <a:spLocks noGrp="1" noChangeArrowheads="1"/>
          </p:cNvSpPr>
          <p:nvPr>
            <p:ph idx="1"/>
          </p:nvPr>
        </p:nvSpPr>
        <p:spPr>
          <a:xfrm>
            <a:off x="2423512" y="2564904"/>
            <a:ext cx="7340600" cy="3673912"/>
          </a:xfrm>
          <a:noFill/>
        </p:spPr>
        <p:txBody>
          <a:bodyPr vert="horz" lIns="90488" tIns="44450" rIns="90488" bIns="44450" rtlCol="0">
            <a:normAutofit fontScale="92500" lnSpcReduction="20000"/>
          </a:bodyPr>
          <a:lstStyle/>
          <a:p>
            <a:pPr>
              <a:lnSpc>
                <a:spcPct val="90000"/>
              </a:lnSpc>
            </a:pPr>
            <a:r>
              <a:rPr lang="fr-FR" altLang="en-US" sz="2400" dirty="0">
                <a:solidFill>
                  <a:schemeClr val="tx1"/>
                </a:solidFill>
                <a:latin typeface="Comic Sans MS" charset="0"/>
              </a:rPr>
              <a:t>Les relations professionnelles se transforment au profit du travail à distance</a:t>
            </a:r>
            <a:r>
              <a:rPr lang="fr-BE" altLang="en-US" sz="2400" dirty="0">
                <a:solidFill>
                  <a:schemeClr val="tx1"/>
                </a:solidFill>
                <a:latin typeface="Comic Sans MS" charset="0"/>
              </a:rPr>
              <a:t>.</a:t>
            </a:r>
          </a:p>
          <a:p>
            <a:pPr>
              <a:lnSpc>
                <a:spcPct val="90000"/>
              </a:lnSpc>
            </a:pPr>
            <a:r>
              <a:rPr lang="fr-BE" altLang="en-US" sz="2400" dirty="0">
                <a:solidFill>
                  <a:schemeClr val="tx1"/>
                </a:solidFill>
                <a:latin typeface="Comic Sans MS" charset="0"/>
              </a:rPr>
              <a:t>L’enseignement pourrait utiliser beaucoup plus les cours en ligne (surtout les universités).</a:t>
            </a:r>
            <a:r>
              <a:rPr lang="fr-FR" altLang="en-US" sz="2400" dirty="0">
                <a:solidFill>
                  <a:schemeClr val="tx1"/>
                </a:solidFill>
                <a:latin typeface="Comic Sans MS" charset="0"/>
              </a:rPr>
              <a:t> </a:t>
            </a:r>
          </a:p>
          <a:p>
            <a:pPr>
              <a:lnSpc>
                <a:spcPct val="90000"/>
              </a:lnSpc>
            </a:pPr>
            <a:r>
              <a:rPr lang="fr-FR" altLang="en-US" sz="2400" dirty="0">
                <a:solidFill>
                  <a:schemeClr val="tx1"/>
                </a:solidFill>
                <a:latin typeface="Comic Sans MS" charset="0"/>
              </a:rPr>
              <a:t>Les échanges politiques se feront plus souvent en vidéo-conférences (G7).</a:t>
            </a:r>
          </a:p>
          <a:p>
            <a:pPr>
              <a:lnSpc>
                <a:spcPct val="90000"/>
              </a:lnSpc>
            </a:pPr>
            <a:r>
              <a:rPr lang="fr-FR" altLang="en-US" sz="2400" dirty="0">
                <a:solidFill>
                  <a:schemeClr val="tx1"/>
                </a:solidFill>
                <a:latin typeface="Comic Sans MS" charset="0"/>
              </a:rPr>
              <a:t>La Chine a développé ses ventes d’ordinateurs et a multiplié son réseau Internet (renforcement du numérique).</a:t>
            </a:r>
          </a:p>
          <a:p>
            <a:pPr>
              <a:lnSpc>
                <a:spcPct val="90000"/>
              </a:lnSpc>
            </a:pPr>
            <a:r>
              <a:rPr lang="fr-FR" altLang="en-US" sz="2400" dirty="0">
                <a:solidFill>
                  <a:schemeClr val="tx1"/>
                </a:solidFill>
                <a:latin typeface="Comic Sans MS" charset="0"/>
              </a:rPr>
              <a:t>Mais la consommation d’énergie risque de devenir trop importante: un problème pour les États qui recherchent une diminution de cette consommation (surtout depuis la crise énergétique). </a:t>
            </a:r>
          </a:p>
        </p:txBody>
      </p:sp>
      <p:sp>
        <p:nvSpPr>
          <p:cNvPr id="201729"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1BD805E4-3E20-1443-9DAD-651C8B53A03B}" type="slidenum">
              <a:rPr lang="fr-FR" altLang="en-US" sz="1400"/>
              <a:pPr eaLnBrk="1" hangingPunct="1"/>
              <a:t>142</a:t>
            </a:fld>
            <a:endParaRPr lang="fr-FR" altLang="en-US" sz="1400"/>
          </a:p>
        </p:txBody>
      </p:sp>
      <p:sp>
        <p:nvSpPr>
          <p:cNvPr id="2" name="Espace réservé du pied de page 1">
            <a:extLst>
              <a:ext uri="{FF2B5EF4-FFF2-40B4-BE49-F238E27FC236}">
                <a16:creationId xmlns:a16="http://schemas.microsoft.com/office/drawing/2014/main" id="{55A24E0B-F1BF-8D9E-BE97-FF725FE169C6}"/>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fade">
                                      <p:cBhvr>
                                        <p:cTn id="7" dur="1000"/>
                                        <p:tgtEl>
                                          <p:spTgt spid="200709">
                                            <p:txEl>
                                              <p:pRg st="0" end="0"/>
                                            </p:txEl>
                                          </p:spTgt>
                                        </p:tgtEl>
                                      </p:cBhvr>
                                    </p:animEffect>
                                    <p:anim calcmode="lin" valueType="num">
                                      <p:cBhvr>
                                        <p:cTn id="8" dur="1000" fill="hold"/>
                                        <p:tgtEl>
                                          <p:spTgt spid="20070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070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070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0709">
                                            <p:txEl>
                                              <p:pRg st="1" end="1"/>
                                            </p:txEl>
                                          </p:spTgt>
                                        </p:tgtEl>
                                        <p:attrNameLst>
                                          <p:attrName>style.visibility</p:attrName>
                                        </p:attrNameLst>
                                      </p:cBhvr>
                                      <p:to>
                                        <p:strVal val="visible"/>
                                      </p:to>
                                    </p:set>
                                    <p:animEffect transition="in" filter="fade">
                                      <p:cBhvr>
                                        <p:cTn id="15" dur="1000"/>
                                        <p:tgtEl>
                                          <p:spTgt spid="200709">
                                            <p:txEl>
                                              <p:pRg st="1" end="1"/>
                                            </p:txEl>
                                          </p:spTgt>
                                        </p:tgtEl>
                                      </p:cBhvr>
                                    </p:animEffect>
                                    <p:anim calcmode="lin" valueType="num">
                                      <p:cBhvr>
                                        <p:cTn id="16" dur="1000" fill="hold"/>
                                        <p:tgtEl>
                                          <p:spTgt spid="20070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0070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070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0709">
                                            <p:txEl>
                                              <p:pRg st="2" end="2"/>
                                            </p:txEl>
                                          </p:spTgt>
                                        </p:tgtEl>
                                        <p:attrNameLst>
                                          <p:attrName>style.visibility</p:attrName>
                                        </p:attrNameLst>
                                      </p:cBhvr>
                                      <p:to>
                                        <p:strVal val="visible"/>
                                      </p:to>
                                    </p:set>
                                    <p:animEffect transition="in" filter="fade">
                                      <p:cBhvr>
                                        <p:cTn id="23" dur="1000"/>
                                        <p:tgtEl>
                                          <p:spTgt spid="200709">
                                            <p:txEl>
                                              <p:pRg st="2" end="2"/>
                                            </p:txEl>
                                          </p:spTgt>
                                        </p:tgtEl>
                                      </p:cBhvr>
                                    </p:animEffect>
                                    <p:anim calcmode="lin" valueType="num">
                                      <p:cBhvr>
                                        <p:cTn id="24" dur="1000" fill="hold"/>
                                        <p:tgtEl>
                                          <p:spTgt spid="20070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0070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070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0709">
                                            <p:txEl>
                                              <p:pRg st="3" end="3"/>
                                            </p:txEl>
                                          </p:spTgt>
                                        </p:tgtEl>
                                        <p:attrNameLst>
                                          <p:attrName>style.visibility</p:attrName>
                                        </p:attrNameLst>
                                      </p:cBhvr>
                                      <p:to>
                                        <p:strVal val="visible"/>
                                      </p:to>
                                    </p:set>
                                    <p:animEffect transition="in" filter="fade">
                                      <p:cBhvr>
                                        <p:cTn id="31" dur="1000"/>
                                        <p:tgtEl>
                                          <p:spTgt spid="200709">
                                            <p:txEl>
                                              <p:pRg st="3" end="3"/>
                                            </p:txEl>
                                          </p:spTgt>
                                        </p:tgtEl>
                                      </p:cBhvr>
                                    </p:animEffect>
                                    <p:anim calcmode="lin" valueType="num">
                                      <p:cBhvr>
                                        <p:cTn id="32" dur="1000" fill="hold"/>
                                        <p:tgtEl>
                                          <p:spTgt spid="20070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0070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070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00709">
                                            <p:txEl>
                                              <p:pRg st="4" end="4"/>
                                            </p:txEl>
                                          </p:spTgt>
                                        </p:tgtEl>
                                        <p:attrNameLst>
                                          <p:attrName>style.visibility</p:attrName>
                                        </p:attrNameLst>
                                      </p:cBhvr>
                                      <p:to>
                                        <p:strVal val="visible"/>
                                      </p:to>
                                    </p:set>
                                    <p:animEffect transition="in" filter="fade">
                                      <p:cBhvr>
                                        <p:cTn id="39" dur="1000"/>
                                        <p:tgtEl>
                                          <p:spTgt spid="200709">
                                            <p:txEl>
                                              <p:pRg st="4" end="4"/>
                                            </p:txEl>
                                          </p:spTgt>
                                        </p:tgtEl>
                                      </p:cBhvr>
                                    </p:animEffect>
                                    <p:anim calcmode="lin" valueType="num">
                                      <p:cBhvr>
                                        <p:cTn id="40" dur="1000" fill="hold"/>
                                        <p:tgtEl>
                                          <p:spTgt spid="200709">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0070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0070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124935" y="441412"/>
            <a:ext cx="5937755" cy="1224136"/>
          </a:xfrm>
          <a:noFill/>
        </p:spPr>
        <p:txBody>
          <a:bodyPr vert="horz" lIns="90488" tIns="44450" rIns="90488" bIns="44450" rtlCol="0" anchor="ctr">
            <a:normAutofit/>
          </a:bodyPr>
          <a:lstStyle/>
          <a:p>
            <a:pPr algn="ctr" eaLnBrk="1" hangingPunct="1"/>
            <a:r>
              <a:rPr lang="fr-BE" altLang="en-US" sz="4000" b="1" dirty="0">
                <a:solidFill>
                  <a:srgbClr val="0000FF"/>
                </a:solidFill>
                <a:latin typeface="Comic Sans MS" charset="0"/>
              </a:rPr>
              <a:t>+</a:t>
            </a:r>
            <a:r>
              <a:rPr lang="fr-FR" altLang="en-US" sz="4000" b="1" dirty="0">
                <a:solidFill>
                  <a:srgbClr val="0000FF"/>
                </a:solidFill>
                <a:latin typeface="Comic Sans MS" charset="0"/>
              </a:rPr>
              <a:t> Le WEB 2.0 et les réseaux sociaux</a:t>
            </a:r>
          </a:p>
        </p:txBody>
      </p:sp>
      <p:sp>
        <p:nvSpPr>
          <p:cNvPr id="200709" name="Rectangle 3"/>
          <p:cNvSpPr>
            <a:spLocks noGrp="1" noChangeArrowheads="1"/>
          </p:cNvSpPr>
          <p:nvPr>
            <p:ph idx="1"/>
          </p:nvPr>
        </p:nvSpPr>
        <p:spPr>
          <a:xfrm>
            <a:off x="2423512" y="2276872"/>
            <a:ext cx="7340600" cy="3941048"/>
          </a:xfrm>
          <a:noFill/>
        </p:spPr>
        <p:txBody>
          <a:bodyPr vert="horz" lIns="90488" tIns="44450" rIns="90488" bIns="44450" rtlCol="0">
            <a:normAutofit fontScale="85000" lnSpcReduction="20000"/>
          </a:bodyPr>
          <a:lstStyle/>
          <a:p>
            <a:pPr eaLnBrk="1" hangingPunct="1">
              <a:lnSpc>
                <a:spcPct val="90000"/>
              </a:lnSpc>
            </a:pPr>
            <a:r>
              <a:rPr lang="fr-FR" altLang="en-US" sz="2800" b="1" dirty="0">
                <a:latin typeface="Comic Sans MS" charset="0"/>
              </a:rPr>
              <a:t>Interaction effective:</a:t>
            </a:r>
            <a:r>
              <a:rPr lang="fr-FR" altLang="en-US" sz="2800" dirty="0">
                <a:latin typeface="Comic Sans MS" charset="0"/>
              </a:rPr>
              <a:t>		</a:t>
            </a:r>
          </a:p>
          <a:p>
            <a:pPr lvl="1" eaLnBrk="1" hangingPunct="1">
              <a:lnSpc>
                <a:spcPct val="90000"/>
              </a:lnSpc>
            </a:pPr>
            <a:r>
              <a:rPr lang="fr-FR" altLang="en-US" sz="2400" dirty="0">
                <a:latin typeface="Comic Sans MS" charset="0"/>
              </a:rPr>
              <a:t>Communication directe entre citoyens.  </a:t>
            </a:r>
          </a:p>
          <a:p>
            <a:pPr lvl="1" eaLnBrk="1" hangingPunct="1">
              <a:lnSpc>
                <a:spcPct val="90000"/>
              </a:lnSpc>
            </a:pPr>
            <a:r>
              <a:rPr lang="fr-FR" altLang="en-US" sz="2400" dirty="0">
                <a:latin typeface="Comic Sans MS" charset="0"/>
              </a:rPr>
              <a:t>Concurrence avec la presse traditionnelle et crainte de dérives </a:t>
            </a:r>
            <a:r>
              <a:rPr lang="fr-FR" altLang="en-US" sz="2400" dirty="0" err="1">
                <a:latin typeface="Comic Sans MS" charset="0"/>
              </a:rPr>
              <a:t>complotistes</a:t>
            </a:r>
            <a:r>
              <a:rPr lang="fr-FR" altLang="en-US" sz="2400" dirty="0">
                <a:latin typeface="Comic Sans MS" charset="0"/>
              </a:rPr>
              <a:t>. </a:t>
            </a:r>
          </a:p>
          <a:p>
            <a:pPr lvl="1" eaLnBrk="1" hangingPunct="1">
              <a:lnSpc>
                <a:spcPct val="90000"/>
              </a:lnSpc>
            </a:pPr>
            <a:r>
              <a:rPr lang="fr-FR" altLang="en-US" sz="2400" dirty="0">
                <a:latin typeface="Comic Sans MS" charset="0"/>
              </a:rPr>
              <a:t>Action directe des entreprises vers les citoyens-consommateurs. </a:t>
            </a:r>
          </a:p>
          <a:p>
            <a:pPr eaLnBrk="1" hangingPunct="1">
              <a:lnSpc>
                <a:spcPct val="90000"/>
              </a:lnSpc>
            </a:pPr>
            <a:r>
              <a:rPr lang="fr-FR" altLang="en-US" sz="2800" b="1" dirty="0">
                <a:latin typeface="Comic Sans MS" charset="0"/>
              </a:rPr>
              <a:t>Point de départ de l’I.A.:</a:t>
            </a:r>
            <a:r>
              <a:rPr lang="fr-FR" altLang="en-US" sz="2800" dirty="0">
                <a:latin typeface="Comic Sans MS" charset="0"/>
              </a:rPr>
              <a:t>	</a:t>
            </a:r>
          </a:p>
          <a:p>
            <a:pPr lvl="1">
              <a:lnSpc>
                <a:spcPct val="90000"/>
              </a:lnSpc>
            </a:pPr>
            <a:r>
              <a:rPr lang="fr-FR" altLang="en-US" sz="2400" dirty="0">
                <a:latin typeface="Comic Sans MS" charset="0"/>
              </a:rPr>
              <a:t>Développement de l’identification précise du citoyen-travailleur-consommateur.</a:t>
            </a:r>
            <a:r>
              <a:rPr lang="fr-FR" altLang="en-US" sz="2000" dirty="0">
                <a:latin typeface="Comic Sans MS" charset="0"/>
              </a:rPr>
              <a:t>  </a:t>
            </a:r>
          </a:p>
          <a:p>
            <a:pPr lvl="1" eaLnBrk="1" hangingPunct="1">
              <a:lnSpc>
                <a:spcPct val="90000"/>
              </a:lnSpc>
            </a:pPr>
            <a:r>
              <a:rPr lang="fr-BE" altLang="en-US" sz="2400" dirty="0">
                <a:latin typeface="Comic Sans MS" charset="0"/>
              </a:rPr>
              <a:t>Nouvelle démocratie ou « manipulation interactive ».</a:t>
            </a:r>
            <a:r>
              <a:rPr lang="fr-FR" altLang="en-US" sz="2400" dirty="0">
                <a:latin typeface="Comic Sans MS" charset="0"/>
              </a:rPr>
              <a:t> </a:t>
            </a:r>
          </a:p>
          <a:p>
            <a:pPr lvl="1" eaLnBrk="1" hangingPunct="1">
              <a:lnSpc>
                <a:spcPct val="90000"/>
              </a:lnSpc>
            </a:pPr>
            <a:r>
              <a:rPr lang="fr-FR" altLang="en-US" sz="2400" dirty="0">
                <a:latin typeface="Comic Sans MS" charset="0"/>
              </a:rPr>
              <a:t>Triomphe de la postmodernité sur la modernité et isolement des êtres humains ?</a:t>
            </a:r>
          </a:p>
        </p:txBody>
      </p:sp>
      <p:sp>
        <p:nvSpPr>
          <p:cNvPr id="201729"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1BD805E4-3E20-1443-9DAD-651C8B53A03B}" type="slidenum">
              <a:rPr lang="fr-FR" altLang="en-US" sz="1400"/>
              <a:pPr eaLnBrk="1" hangingPunct="1"/>
              <a:t>143</a:t>
            </a:fld>
            <a:endParaRPr lang="fr-FR" altLang="en-US" sz="1400"/>
          </a:p>
        </p:txBody>
      </p:sp>
      <p:sp>
        <p:nvSpPr>
          <p:cNvPr id="2" name="Espace réservé du pied de page 1">
            <a:extLst>
              <a:ext uri="{FF2B5EF4-FFF2-40B4-BE49-F238E27FC236}">
                <a16:creationId xmlns:a16="http://schemas.microsoft.com/office/drawing/2014/main" id="{D4C8C676-A133-1B38-600B-7F3F5BB2EA62}"/>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fade">
                                      <p:cBhvr>
                                        <p:cTn id="7" dur="1000"/>
                                        <p:tgtEl>
                                          <p:spTgt spid="200709">
                                            <p:txEl>
                                              <p:pRg st="0" end="0"/>
                                            </p:txEl>
                                          </p:spTgt>
                                        </p:tgtEl>
                                      </p:cBhvr>
                                    </p:animEffect>
                                    <p:anim calcmode="lin" valueType="num">
                                      <p:cBhvr>
                                        <p:cTn id="8" dur="1000" fill="hold"/>
                                        <p:tgtEl>
                                          <p:spTgt spid="20070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070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070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00709">
                                            <p:txEl>
                                              <p:pRg st="1" end="1"/>
                                            </p:txEl>
                                          </p:spTgt>
                                        </p:tgtEl>
                                        <p:attrNameLst>
                                          <p:attrName>style.visibility</p:attrName>
                                        </p:attrNameLst>
                                      </p:cBhvr>
                                      <p:to>
                                        <p:strVal val="visible"/>
                                      </p:to>
                                    </p:set>
                                    <p:animEffect transition="in" filter="fade">
                                      <p:cBhvr>
                                        <p:cTn id="13" dur="1000"/>
                                        <p:tgtEl>
                                          <p:spTgt spid="200709">
                                            <p:txEl>
                                              <p:pRg st="1" end="1"/>
                                            </p:txEl>
                                          </p:spTgt>
                                        </p:tgtEl>
                                      </p:cBhvr>
                                    </p:animEffect>
                                    <p:anim calcmode="lin" valueType="num">
                                      <p:cBhvr>
                                        <p:cTn id="14" dur="1000" fill="hold"/>
                                        <p:tgtEl>
                                          <p:spTgt spid="200709">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0070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0709">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00709">
                                            <p:txEl>
                                              <p:pRg st="2" end="2"/>
                                            </p:txEl>
                                          </p:spTgt>
                                        </p:tgtEl>
                                        <p:attrNameLst>
                                          <p:attrName>style.visibility</p:attrName>
                                        </p:attrNameLst>
                                      </p:cBhvr>
                                      <p:to>
                                        <p:strVal val="visible"/>
                                      </p:to>
                                    </p:set>
                                    <p:animEffect transition="in" filter="fade">
                                      <p:cBhvr>
                                        <p:cTn id="19" dur="1000"/>
                                        <p:tgtEl>
                                          <p:spTgt spid="200709">
                                            <p:txEl>
                                              <p:pRg st="2" end="2"/>
                                            </p:txEl>
                                          </p:spTgt>
                                        </p:tgtEl>
                                      </p:cBhvr>
                                    </p:animEffect>
                                    <p:anim calcmode="lin" valueType="num">
                                      <p:cBhvr>
                                        <p:cTn id="20" dur="1000" fill="hold"/>
                                        <p:tgtEl>
                                          <p:spTgt spid="200709">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00709">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0709">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00709">
                                            <p:txEl>
                                              <p:pRg st="3" end="3"/>
                                            </p:txEl>
                                          </p:spTgt>
                                        </p:tgtEl>
                                        <p:attrNameLst>
                                          <p:attrName>style.visibility</p:attrName>
                                        </p:attrNameLst>
                                      </p:cBhvr>
                                      <p:to>
                                        <p:strVal val="visible"/>
                                      </p:to>
                                    </p:set>
                                    <p:animEffect transition="in" filter="fade">
                                      <p:cBhvr>
                                        <p:cTn id="25" dur="1000"/>
                                        <p:tgtEl>
                                          <p:spTgt spid="200709">
                                            <p:txEl>
                                              <p:pRg st="3" end="3"/>
                                            </p:txEl>
                                          </p:spTgt>
                                        </p:tgtEl>
                                      </p:cBhvr>
                                    </p:animEffect>
                                    <p:anim calcmode="lin" valueType="num">
                                      <p:cBhvr>
                                        <p:cTn id="26" dur="1000" fill="hold"/>
                                        <p:tgtEl>
                                          <p:spTgt spid="200709">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00709">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070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200709">
                                            <p:txEl>
                                              <p:pRg st="4" end="4"/>
                                            </p:txEl>
                                          </p:spTgt>
                                        </p:tgtEl>
                                        <p:attrNameLst>
                                          <p:attrName>style.visibility</p:attrName>
                                        </p:attrNameLst>
                                      </p:cBhvr>
                                      <p:to>
                                        <p:strVal val="visible"/>
                                      </p:to>
                                    </p:set>
                                    <p:animEffect transition="in" filter="fade">
                                      <p:cBhvr>
                                        <p:cTn id="33" dur="1000"/>
                                        <p:tgtEl>
                                          <p:spTgt spid="200709">
                                            <p:txEl>
                                              <p:pRg st="4" end="4"/>
                                            </p:txEl>
                                          </p:spTgt>
                                        </p:tgtEl>
                                      </p:cBhvr>
                                    </p:animEffect>
                                    <p:anim calcmode="lin" valueType="num">
                                      <p:cBhvr>
                                        <p:cTn id="34" dur="1000" fill="hold"/>
                                        <p:tgtEl>
                                          <p:spTgt spid="200709">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00709">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00709">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00709">
                                            <p:txEl>
                                              <p:pRg st="5" end="5"/>
                                            </p:txEl>
                                          </p:spTgt>
                                        </p:tgtEl>
                                        <p:attrNameLst>
                                          <p:attrName>style.visibility</p:attrName>
                                        </p:attrNameLst>
                                      </p:cBhvr>
                                      <p:to>
                                        <p:strVal val="visible"/>
                                      </p:to>
                                    </p:set>
                                    <p:animEffect transition="in" filter="fade">
                                      <p:cBhvr>
                                        <p:cTn id="39" dur="1000"/>
                                        <p:tgtEl>
                                          <p:spTgt spid="200709">
                                            <p:txEl>
                                              <p:pRg st="5" end="5"/>
                                            </p:txEl>
                                          </p:spTgt>
                                        </p:tgtEl>
                                      </p:cBhvr>
                                    </p:animEffect>
                                    <p:anim calcmode="lin" valueType="num">
                                      <p:cBhvr>
                                        <p:cTn id="40" dur="1000" fill="hold"/>
                                        <p:tgtEl>
                                          <p:spTgt spid="200709">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00709">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00709">
                                            <p:txEl>
                                              <p:pRg st="5" end="5"/>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200709">
                                            <p:txEl>
                                              <p:pRg st="6" end="6"/>
                                            </p:txEl>
                                          </p:spTgt>
                                        </p:tgtEl>
                                        <p:attrNameLst>
                                          <p:attrName>style.visibility</p:attrName>
                                        </p:attrNameLst>
                                      </p:cBhvr>
                                      <p:to>
                                        <p:strVal val="visible"/>
                                      </p:to>
                                    </p:set>
                                    <p:animEffect transition="in" filter="fade">
                                      <p:cBhvr>
                                        <p:cTn id="45" dur="1000"/>
                                        <p:tgtEl>
                                          <p:spTgt spid="200709">
                                            <p:txEl>
                                              <p:pRg st="6" end="6"/>
                                            </p:txEl>
                                          </p:spTgt>
                                        </p:tgtEl>
                                      </p:cBhvr>
                                    </p:animEffect>
                                    <p:anim calcmode="lin" valueType="num">
                                      <p:cBhvr>
                                        <p:cTn id="46" dur="1000" fill="hold"/>
                                        <p:tgtEl>
                                          <p:spTgt spid="200709">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00709">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00709">
                                            <p:txEl>
                                              <p:pRg st="6" end="6"/>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200709">
                                            <p:txEl>
                                              <p:pRg st="7" end="7"/>
                                            </p:txEl>
                                          </p:spTgt>
                                        </p:tgtEl>
                                        <p:attrNameLst>
                                          <p:attrName>style.visibility</p:attrName>
                                        </p:attrNameLst>
                                      </p:cBhvr>
                                      <p:to>
                                        <p:strVal val="visible"/>
                                      </p:to>
                                    </p:set>
                                    <p:animEffect transition="in" filter="fade">
                                      <p:cBhvr>
                                        <p:cTn id="51" dur="1000"/>
                                        <p:tgtEl>
                                          <p:spTgt spid="200709">
                                            <p:txEl>
                                              <p:pRg st="7" end="7"/>
                                            </p:txEl>
                                          </p:spTgt>
                                        </p:tgtEl>
                                      </p:cBhvr>
                                    </p:animEffect>
                                    <p:anim calcmode="lin" valueType="num">
                                      <p:cBhvr>
                                        <p:cTn id="52" dur="1000" fill="hold"/>
                                        <p:tgtEl>
                                          <p:spTgt spid="200709">
                                            <p:txEl>
                                              <p:pRg st="7" end="7"/>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200709">
                                            <p:txEl>
                                              <p:pRg st="7" end="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0070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130046" y="260648"/>
            <a:ext cx="5937755" cy="1892764"/>
          </a:xfrm>
          <a:noFill/>
        </p:spPr>
        <p:txBody>
          <a:bodyPr vert="horz" lIns="90488" tIns="44450" rIns="90488" bIns="44450" rtlCol="0" anchor="ctr">
            <a:normAutofit/>
          </a:bodyPr>
          <a:lstStyle/>
          <a:p>
            <a:pPr algn="ctr" eaLnBrk="1" hangingPunct="1"/>
            <a:r>
              <a:rPr lang="fr-BE" altLang="en-US" sz="4000" b="1" dirty="0">
                <a:solidFill>
                  <a:srgbClr val="0000FF"/>
                </a:solidFill>
                <a:latin typeface="Comic Sans MS" charset="0"/>
              </a:rPr>
              <a:t>+</a:t>
            </a:r>
            <a:r>
              <a:rPr lang="fr-FR" altLang="en-US" sz="4000" b="1" dirty="0">
                <a:solidFill>
                  <a:srgbClr val="0000FF"/>
                </a:solidFill>
                <a:latin typeface="Comic Sans MS" charset="0"/>
              </a:rPr>
              <a:t> Le Web 3.0 ou l’internet des objets</a:t>
            </a:r>
          </a:p>
        </p:txBody>
      </p:sp>
      <p:sp>
        <p:nvSpPr>
          <p:cNvPr id="200709" name="Rectangle 3"/>
          <p:cNvSpPr>
            <a:spLocks noGrp="1" noChangeArrowheads="1"/>
          </p:cNvSpPr>
          <p:nvPr>
            <p:ph idx="1"/>
          </p:nvPr>
        </p:nvSpPr>
        <p:spPr>
          <a:xfrm>
            <a:off x="2423512" y="2564904"/>
            <a:ext cx="7340600" cy="3239616"/>
          </a:xfrm>
          <a:noFill/>
        </p:spPr>
        <p:txBody>
          <a:bodyPr vert="horz" lIns="90488" tIns="44450" rIns="90488" bIns="44450" rtlCol="0">
            <a:normAutofit fontScale="92500" lnSpcReduction="20000"/>
          </a:bodyPr>
          <a:lstStyle/>
          <a:p>
            <a:pPr eaLnBrk="1" hangingPunct="1">
              <a:lnSpc>
                <a:spcPct val="90000"/>
              </a:lnSpc>
            </a:pPr>
            <a:r>
              <a:rPr lang="fr-FR" altLang="en-US" sz="2800" dirty="0">
                <a:latin typeface="Comic Sans MS" charset="0"/>
              </a:rPr>
              <a:t>Production à distance avec l’imprimante 3D.</a:t>
            </a:r>
          </a:p>
          <a:p>
            <a:pPr eaLnBrk="1" hangingPunct="1">
              <a:lnSpc>
                <a:spcPct val="90000"/>
              </a:lnSpc>
            </a:pPr>
            <a:r>
              <a:rPr lang="fr-FR" altLang="en-US" sz="2800" dirty="0">
                <a:latin typeface="Comic Sans MS" charset="0"/>
              </a:rPr>
              <a:t>Concurrence entre travailleurs humains et robots dans les entreprises.</a:t>
            </a:r>
          </a:p>
          <a:p>
            <a:pPr eaLnBrk="1" hangingPunct="1">
              <a:lnSpc>
                <a:spcPct val="90000"/>
              </a:lnSpc>
            </a:pPr>
            <a:r>
              <a:rPr lang="fr-FR" altLang="en-US" sz="2800" dirty="0">
                <a:latin typeface="Comic Sans MS" charset="0"/>
              </a:rPr>
              <a:t>Gestion automatique des transports et du commerce: la mise en danger du commerce local (Amazon, </a:t>
            </a:r>
            <a:r>
              <a:rPr lang="fr-FR" altLang="en-US" sz="2800" dirty="0" err="1">
                <a:latin typeface="Comic Sans MS" charset="0"/>
              </a:rPr>
              <a:t>Alibaba</a:t>
            </a:r>
            <a:r>
              <a:rPr lang="fr-FR" altLang="en-US" sz="2800" dirty="0">
                <a:latin typeface="Comic Sans MS" charset="0"/>
              </a:rPr>
              <a:t>, …).</a:t>
            </a:r>
          </a:p>
          <a:p>
            <a:pPr eaLnBrk="1" hangingPunct="1">
              <a:lnSpc>
                <a:spcPct val="90000"/>
              </a:lnSpc>
            </a:pPr>
            <a:r>
              <a:rPr lang="fr-FR" altLang="en-US" sz="2800" dirty="0">
                <a:latin typeface="Comic Sans MS" charset="0"/>
              </a:rPr>
              <a:t>La vraie mondialisation et le manque de contrôle des législations nationales.</a:t>
            </a:r>
          </a:p>
          <a:p>
            <a:pPr eaLnBrk="1" hangingPunct="1">
              <a:lnSpc>
                <a:spcPct val="90000"/>
              </a:lnSpc>
            </a:pPr>
            <a:r>
              <a:rPr lang="fr-FR" altLang="en-US" sz="2800" dirty="0">
                <a:latin typeface="Comic Sans MS" charset="0"/>
              </a:rPr>
              <a:t>Les armées robotisées.</a:t>
            </a:r>
            <a:r>
              <a:rPr lang="fr-FR" altLang="en-US" sz="2400" dirty="0">
                <a:latin typeface="Comic Sans MS" charset="0"/>
              </a:rPr>
              <a:t> </a:t>
            </a:r>
          </a:p>
        </p:txBody>
      </p:sp>
      <p:sp>
        <p:nvSpPr>
          <p:cNvPr id="201729"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1BD805E4-3E20-1443-9DAD-651C8B53A03B}" type="slidenum">
              <a:rPr lang="fr-FR" altLang="en-US" sz="1400"/>
              <a:pPr eaLnBrk="1" hangingPunct="1"/>
              <a:t>144</a:t>
            </a:fld>
            <a:endParaRPr lang="fr-FR" altLang="en-US" sz="1400"/>
          </a:p>
        </p:txBody>
      </p:sp>
      <p:sp>
        <p:nvSpPr>
          <p:cNvPr id="2" name="Espace réservé du pied de page 1">
            <a:extLst>
              <a:ext uri="{FF2B5EF4-FFF2-40B4-BE49-F238E27FC236}">
                <a16:creationId xmlns:a16="http://schemas.microsoft.com/office/drawing/2014/main" id="{2D0811E3-3CBA-2213-F2AD-7162E6B11508}"/>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fade">
                                      <p:cBhvr>
                                        <p:cTn id="7" dur="1000"/>
                                        <p:tgtEl>
                                          <p:spTgt spid="200709">
                                            <p:txEl>
                                              <p:pRg st="0" end="0"/>
                                            </p:txEl>
                                          </p:spTgt>
                                        </p:tgtEl>
                                      </p:cBhvr>
                                    </p:animEffect>
                                    <p:anim calcmode="lin" valueType="num">
                                      <p:cBhvr>
                                        <p:cTn id="8" dur="1000" fill="hold"/>
                                        <p:tgtEl>
                                          <p:spTgt spid="20070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070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070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0709">
                                            <p:txEl>
                                              <p:pRg st="1" end="1"/>
                                            </p:txEl>
                                          </p:spTgt>
                                        </p:tgtEl>
                                        <p:attrNameLst>
                                          <p:attrName>style.visibility</p:attrName>
                                        </p:attrNameLst>
                                      </p:cBhvr>
                                      <p:to>
                                        <p:strVal val="visible"/>
                                      </p:to>
                                    </p:set>
                                    <p:animEffect transition="in" filter="fade">
                                      <p:cBhvr>
                                        <p:cTn id="15" dur="1000"/>
                                        <p:tgtEl>
                                          <p:spTgt spid="200709">
                                            <p:txEl>
                                              <p:pRg st="1" end="1"/>
                                            </p:txEl>
                                          </p:spTgt>
                                        </p:tgtEl>
                                      </p:cBhvr>
                                    </p:animEffect>
                                    <p:anim calcmode="lin" valueType="num">
                                      <p:cBhvr>
                                        <p:cTn id="16" dur="1000" fill="hold"/>
                                        <p:tgtEl>
                                          <p:spTgt spid="20070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0070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070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0709">
                                            <p:txEl>
                                              <p:pRg st="2" end="2"/>
                                            </p:txEl>
                                          </p:spTgt>
                                        </p:tgtEl>
                                        <p:attrNameLst>
                                          <p:attrName>style.visibility</p:attrName>
                                        </p:attrNameLst>
                                      </p:cBhvr>
                                      <p:to>
                                        <p:strVal val="visible"/>
                                      </p:to>
                                    </p:set>
                                    <p:animEffect transition="in" filter="fade">
                                      <p:cBhvr>
                                        <p:cTn id="23" dur="1000"/>
                                        <p:tgtEl>
                                          <p:spTgt spid="200709">
                                            <p:txEl>
                                              <p:pRg st="2" end="2"/>
                                            </p:txEl>
                                          </p:spTgt>
                                        </p:tgtEl>
                                      </p:cBhvr>
                                    </p:animEffect>
                                    <p:anim calcmode="lin" valueType="num">
                                      <p:cBhvr>
                                        <p:cTn id="24" dur="1000" fill="hold"/>
                                        <p:tgtEl>
                                          <p:spTgt spid="20070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0070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070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0709">
                                            <p:txEl>
                                              <p:pRg st="3" end="3"/>
                                            </p:txEl>
                                          </p:spTgt>
                                        </p:tgtEl>
                                        <p:attrNameLst>
                                          <p:attrName>style.visibility</p:attrName>
                                        </p:attrNameLst>
                                      </p:cBhvr>
                                      <p:to>
                                        <p:strVal val="visible"/>
                                      </p:to>
                                    </p:set>
                                    <p:animEffect transition="in" filter="fade">
                                      <p:cBhvr>
                                        <p:cTn id="31" dur="1000"/>
                                        <p:tgtEl>
                                          <p:spTgt spid="200709">
                                            <p:txEl>
                                              <p:pRg st="3" end="3"/>
                                            </p:txEl>
                                          </p:spTgt>
                                        </p:tgtEl>
                                      </p:cBhvr>
                                    </p:animEffect>
                                    <p:anim calcmode="lin" valueType="num">
                                      <p:cBhvr>
                                        <p:cTn id="32" dur="1000" fill="hold"/>
                                        <p:tgtEl>
                                          <p:spTgt spid="20070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0070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070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00709">
                                            <p:txEl>
                                              <p:pRg st="4" end="4"/>
                                            </p:txEl>
                                          </p:spTgt>
                                        </p:tgtEl>
                                        <p:attrNameLst>
                                          <p:attrName>style.visibility</p:attrName>
                                        </p:attrNameLst>
                                      </p:cBhvr>
                                      <p:to>
                                        <p:strVal val="visible"/>
                                      </p:to>
                                    </p:set>
                                    <p:animEffect transition="in" filter="fade">
                                      <p:cBhvr>
                                        <p:cTn id="39" dur="1000"/>
                                        <p:tgtEl>
                                          <p:spTgt spid="200709">
                                            <p:txEl>
                                              <p:pRg st="4" end="4"/>
                                            </p:txEl>
                                          </p:spTgt>
                                        </p:tgtEl>
                                      </p:cBhvr>
                                    </p:animEffect>
                                    <p:anim calcmode="lin" valueType="num">
                                      <p:cBhvr>
                                        <p:cTn id="40" dur="1000" fill="hold"/>
                                        <p:tgtEl>
                                          <p:spTgt spid="200709">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0070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0070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35200" y="400050"/>
            <a:ext cx="7772400" cy="1143000"/>
          </a:xfrm>
          <a:noFill/>
        </p:spPr>
        <p:txBody>
          <a:bodyPr vert="horz" lIns="90488" tIns="44450" rIns="90488" bIns="44450" rtlCol="0" anchor="ctr">
            <a:normAutofit/>
          </a:bodyPr>
          <a:lstStyle/>
          <a:p>
            <a:pPr algn="ctr" eaLnBrk="1" hangingPunct="1"/>
            <a:r>
              <a:rPr lang="fr-BE" altLang="en-US" b="1" dirty="0">
                <a:solidFill>
                  <a:srgbClr val="0000FF"/>
                </a:solidFill>
                <a:latin typeface="Comic Sans MS" charset="0"/>
              </a:rPr>
              <a:t>+ Intégration ou spécificité</a:t>
            </a:r>
            <a:endParaRPr lang="fr-FR" altLang="en-US" b="1" dirty="0">
              <a:solidFill>
                <a:srgbClr val="0000FF"/>
              </a:solidFill>
              <a:latin typeface="Comic Sans MS" charset="0"/>
            </a:endParaRPr>
          </a:p>
        </p:txBody>
      </p:sp>
      <p:sp>
        <p:nvSpPr>
          <p:cNvPr id="29701" name="Rectangle 3"/>
          <p:cNvSpPr>
            <a:spLocks noGrp="1" noChangeArrowheads="1"/>
          </p:cNvSpPr>
          <p:nvPr>
            <p:ph idx="1"/>
          </p:nvPr>
        </p:nvSpPr>
        <p:spPr>
          <a:xfrm>
            <a:off x="1919288" y="1916832"/>
            <a:ext cx="8331200" cy="4392488"/>
          </a:xfrm>
          <a:noFill/>
        </p:spPr>
        <p:txBody>
          <a:bodyPr vert="horz" lIns="90488" tIns="44450" rIns="90488" bIns="44450" rtlCol="0">
            <a:normAutofit fontScale="85000" lnSpcReduction="20000"/>
          </a:bodyPr>
          <a:lstStyle/>
          <a:p>
            <a:pPr algn="ctr" eaLnBrk="1" hangingPunct="1">
              <a:buFont typeface="Wingdings" charset="2"/>
              <a:buNone/>
            </a:pPr>
            <a:r>
              <a:rPr lang="fr-BE" altLang="en-US" sz="2800" dirty="0">
                <a:latin typeface="Comic Sans MS" charset="0"/>
              </a:rPr>
              <a:t>Est-il pensable d</a:t>
            </a:r>
            <a:r>
              <a:rPr lang="fr-BE" altLang="fr-FR" sz="2800" dirty="0">
                <a:latin typeface="Comic Sans MS" charset="0"/>
              </a:rPr>
              <a:t>‘</a:t>
            </a:r>
            <a:r>
              <a:rPr lang="fr-BE" altLang="en-US" sz="2800" dirty="0">
                <a:latin typeface="Comic Sans MS" charset="0"/>
              </a:rPr>
              <a:t>envisager une i</a:t>
            </a:r>
            <a:r>
              <a:rPr lang="fr-FR" altLang="en-US" sz="2800" dirty="0" err="1">
                <a:latin typeface="Comic Sans MS" charset="0"/>
              </a:rPr>
              <a:t>ntégration</a:t>
            </a:r>
            <a:r>
              <a:rPr lang="fr-BE" altLang="en-US" sz="2800" dirty="0">
                <a:latin typeface="Comic Sans MS" charset="0"/>
              </a:rPr>
              <a:t> et une convergence des technologies, des groupes industriels et</a:t>
            </a:r>
            <a:r>
              <a:rPr lang="fr-FR" altLang="en-US" sz="2800" dirty="0">
                <a:latin typeface="Comic Sans MS" charset="0"/>
              </a:rPr>
              <a:t> des services </a:t>
            </a:r>
            <a:r>
              <a:rPr lang="fr-BE" altLang="en-US" sz="2800" dirty="0">
                <a:latin typeface="Comic Sans MS" charset="0"/>
              </a:rPr>
              <a:t>de l</a:t>
            </a:r>
            <a:r>
              <a:rPr lang="fr-BE" altLang="fr-FR" sz="2800" dirty="0">
                <a:latin typeface="Comic Sans MS" charset="0"/>
              </a:rPr>
              <a:t>’</a:t>
            </a:r>
            <a:r>
              <a:rPr lang="fr-BE" altLang="en-US" sz="2800" dirty="0">
                <a:latin typeface="Comic Sans MS" charset="0"/>
              </a:rPr>
              <a:t>audiovisuel, d</a:t>
            </a:r>
            <a:r>
              <a:rPr lang="fr-BE" altLang="fr-FR" sz="2800" dirty="0">
                <a:latin typeface="Comic Sans MS" charset="0"/>
              </a:rPr>
              <a:t>’</a:t>
            </a:r>
            <a:r>
              <a:rPr lang="fr-BE" altLang="en-US" sz="2800" dirty="0">
                <a:latin typeface="Comic Sans MS" charset="0"/>
              </a:rPr>
              <a:t>Internet et des télécommunications </a:t>
            </a:r>
            <a:r>
              <a:rPr lang="fr-FR" altLang="en-US" sz="2800" dirty="0">
                <a:latin typeface="Comic Sans MS" charset="0"/>
              </a:rPr>
              <a:t>ou de maint</a:t>
            </a:r>
            <a:r>
              <a:rPr lang="fr-BE" altLang="en-US" sz="2800" dirty="0" err="1">
                <a:latin typeface="Comic Sans MS" charset="0"/>
              </a:rPr>
              <a:t>enir</a:t>
            </a:r>
            <a:r>
              <a:rPr lang="fr-FR" altLang="en-US" sz="2800" dirty="0">
                <a:latin typeface="Comic Sans MS" charset="0"/>
              </a:rPr>
              <a:t> </a:t>
            </a:r>
            <a:r>
              <a:rPr lang="fr-BE" altLang="en-US" sz="2800" dirty="0">
                <a:latin typeface="Comic Sans MS" charset="0"/>
              </a:rPr>
              <a:t>l</a:t>
            </a:r>
            <a:r>
              <a:rPr lang="fr-FR" altLang="en-US" sz="2800" dirty="0">
                <a:latin typeface="Comic Sans MS" charset="0"/>
              </a:rPr>
              <a:t>es spécificités</a:t>
            </a:r>
            <a:r>
              <a:rPr lang="fr-BE" altLang="en-US" sz="2800" dirty="0">
                <a:latin typeface="Comic Sans MS" charset="0"/>
              </a:rPr>
              <a:t> des différents secteurs, conduisant à une Intelligence Artificielle réelle. </a:t>
            </a:r>
            <a:endParaRPr lang="fr-FR" altLang="en-US" sz="2800" dirty="0">
              <a:latin typeface="Comic Sans MS" charset="0"/>
            </a:endParaRPr>
          </a:p>
          <a:p>
            <a:pPr algn="ctr" eaLnBrk="1" hangingPunct="1">
              <a:buFont typeface="Wingdings" charset="2"/>
              <a:buNone/>
            </a:pPr>
            <a:r>
              <a:rPr lang="fr-BE" altLang="en-US" sz="2800" b="1" dirty="0">
                <a:solidFill>
                  <a:srgbClr val="FF0000"/>
                </a:solidFill>
                <a:latin typeface="Wingdings" charset="2"/>
              </a:rPr>
              <a:t></a:t>
            </a:r>
            <a:endParaRPr lang="fr-BE" altLang="en-US" sz="2800" b="1" dirty="0">
              <a:solidFill>
                <a:srgbClr val="FF0000"/>
              </a:solidFill>
              <a:latin typeface="Comic Sans MS" charset="0"/>
            </a:endParaRPr>
          </a:p>
          <a:p>
            <a:pPr algn="ctr" eaLnBrk="1" hangingPunct="1">
              <a:buFontTx/>
              <a:buChar char="-"/>
            </a:pPr>
            <a:r>
              <a:rPr lang="fr-BE" altLang="en-US" sz="3000" b="1" dirty="0">
                <a:latin typeface="Comic Sans MS" charset="0"/>
              </a:rPr>
              <a:t>Importance de l</a:t>
            </a:r>
            <a:r>
              <a:rPr lang="fr-BE" altLang="fr-FR" sz="3000" b="1" dirty="0">
                <a:latin typeface="Comic Sans MS" charset="0"/>
              </a:rPr>
              <a:t>’</a:t>
            </a:r>
            <a:r>
              <a:rPr lang="fr-BE" altLang="en-US" sz="3000" b="1" dirty="0">
                <a:latin typeface="Comic Sans MS" charset="0"/>
              </a:rPr>
              <a:t>émetteur (Homme ou/avec machine) et du récepteur (Homme ou/avec machine): convergence entre le politique et l’économique !</a:t>
            </a:r>
          </a:p>
          <a:p>
            <a:pPr algn="ctr" eaLnBrk="1" hangingPunct="1">
              <a:buFontTx/>
              <a:buChar char="-"/>
            </a:pPr>
            <a:r>
              <a:rPr lang="fr-FR" altLang="en-US" sz="3000" b="1" dirty="0">
                <a:latin typeface="Comic Sans MS" charset="0"/>
              </a:rPr>
              <a:t>Maîtrise de l’être humain ?? </a:t>
            </a:r>
          </a:p>
        </p:txBody>
      </p:sp>
      <p:sp>
        <p:nvSpPr>
          <p:cNvPr id="31745"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591FE9FD-18E8-5844-8981-AC91CD44E670}" type="slidenum">
              <a:rPr lang="fr-FR" altLang="en-US" sz="1400"/>
              <a:pPr eaLnBrk="1" hangingPunct="1"/>
              <a:t>91</a:t>
            </a:fld>
            <a:endParaRPr lang="fr-FR" altLang="en-US" sz="1400"/>
          </a:p>
        </p:txBody>
      </p:sp>
      <p:sp>
        <p:nvSpPr>
          <p:cNvPr id="2" name="Espace réservé du pied de page 1">
            <a:extLst>
              <a:ext uri="{FF2B5EF4-FFF2-40B4-BE49-F238E27FC236}">
                <a16:creationId xmlns:a16="http://schemas.microsoft.com/office/drawing/2014/main" id="{C1D7AA84-9BD7-1BB0-E600-372CC19D1E4B}"/>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fade">
                                      <p:cBhvr>
                                        <p:cTn id="7" dur="2000"/>
                                        <p:tgtEl>
                                          <p:spTgt spid="297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fade">
                                      <p:cBhvr>
                                        <p:cTn id="12" dur="2000"/>
                                        <p:tgtEl>
                                          <p:spTgt spid="297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1">
                                            <p:txEl>
                                              <p:pRg st="2" end="2"/>
                                            </p:txEl>
                                          </p:spTgt>
                                        </p:tgtEl>
                                        <p:attrNameLst>
                                          <p:attrName>style.visibility</p:attrName>
                                        </p:attrNameLst>
                                      </p:cBhvr>
                                      <p:to>
                                        <p:strVal val="visible"/>
                                      </p:to>
                                    </p:set>
                                    <p:animEffect transition="in" filter="fade">
                                      <p:cBhvr>
                                        <p:cTn id="17" dur="2000"/>
                                        <p:tgtEl>
                                          <p:spTgt spid="297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01">
                                            <p:txEl>
                                              <p:pRg st="3" end="3"/>
                                            </p:txEl>
                                          </p:spTgt>
                                        </p:tgtEl>
                                        <p:attrNameLst>
                                          <p:attrName>style.visibility</p:attrName>
                                        </p:attrNameLst>
                                      </p:cBhvr>
                                      <p:to>
                                        <p:strVal val="visible"/>
                                      </p:to>
                                    </p:set>
                                    <p:animEffect transition="in" filter="fade">
                                      <p:cBhvr>
                                        <p:cTn id="22" dur="2000"/>
                                        <p:tgtEl>
                                          <p:spTgt spid="297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130046" y="260648"/>
            <a:ext cx="5937755" cy="2088232"/>
          </a:xfrm>
          <a:noFill/>
        </p:spPr>
        <p:txBody>
          <a:bodyPr vert="horz" lIns="90488" tIns="44450" rIns="90488" bIns="44450" rtlCol="0" anchor="ctr">
            <a:normAutofit fontScale="90000"/>
          </a:bodyPr>
          <a:lstStyle/>
          <a:p>
            <a:pPr algn="ctr" eaLnBrk="1" hangingPunct="1"/>
            <a:r>
              <a:rPr lang="fr-BE" altLang="en-US" sz="4000" b="1" dirty="0">
                <a:solidFill>
                  <a:srgbClr val="0000FF"/>
                </a:solidFill>
                <a:latin typeface="Comic Sans MS" charset="0"/>
              </a:rPr>
              <a:t>+ Web 4.0: l’</a:t>
            </a:r>
            <a:r>
              <a:rPr lang="fr-BE" altLang="en-US" sz="4000" b="1" dirty="0" err="1">
                <a:solidFill>
                  <a:srgbClr val="0000FF"/>
                </a:solidFill>
                <a:latin typeface="Comic Sans MS" charset="0"/>
              </a:rPr>
              <a:t>i.A</a:t>
            </a:r>
            <a:r>
              <a:rPr lang="fr-BE" altLang="en-US" sz="4000" b="1" dirty="0">
                <a:solidFill>
                  <a:srgbClr val="0000FF"/>
                </a:solidFill>
                <a:latin typeface="Comic Sans MS" charset="0"/>
              </a:rPr>
              <a:t>. autonome ? De nombreuses interrogations</a:t>
            </a:r>
            <a:endParaRPr lang="fr-FR" altLang="en-US" sz="4000" b="1" dirty="0">
              <a:solidFill>
                <a:srgbClr val="0000FF"/>
              </a:solidFill>
              <a:latin typeface="Comic Sans MS" charset="0"/>
            </a:endParaRPr>
          </a:p>
        </p:txBody>
      </p:sp>
      <p:sp>
        <p:nvSpPr>
          <p:cNvPr id="200709" name="Rectangle 3"/>
          <p:cNvSpPr>
            <a:spLocks noGrp="1" noChangeArrowheads="1"/>
          </p:cNvSpPr>
          <p:nvPr>
            <p:ph idx="1"/>
          </p:nvPr>
        </p:nvSpPr>
        <p:spPr>
          <a:xfrm>
            <a:off x="2437778" y="2672165"/>
            <a:ext cx="7340600" cy="3673912"/>
          </a:xfrm>
          <a:noFill/>
        </p:spPr>
        <p:txBody>
          <a:bodyPr vert="horz" lIns="90488" tIns="44450" rIns="90488" bIns="44450" rtlCol="0">
            <a:normAutofit fontScale="77500" lnSpcReduction="20000"/>
          </a:bodyPr>
          <a:lstStyle/>
          <a:p>
            <a:pPr eaLnBrk="1" hangingPunct="1">
              <a:lnSpc>
                <a:spcPct val="90000"/>
              </a:lnSpc>
            </a:pPr>
            <a:r>
              <a:rPr lang="fr-FR" altLang="en-US" sz="2800" dirty="0">
                <a:latin typeface="Comic Sans MS" charset="0"/>
              </a:rPr>
              <a:t>Les menaces sur les professions intellectuelles ?</a:t>
            </a:r>
          </a:p>
          <a:p>
            <a:pPr eaLnBrk="1" hangingPunct="1">
              <a:lnSpc>
                <a:spcPct val="90000"/>
              </a:lnSpc>
            </a:pPr>
            <a:r>
              <a:rPr lang="fr-FR" altLang="en-US" sz="2800" dirty="0">
                <a:latin typeface="Comic Sans MS" charset="0"/>
              </a:rPr>
              <a:t>Le dialogue entre les hommes et les machines (</a:t>
            </a:r>
            <a:r>
              <a:rPr lang="fr-FR" altLang="en-US" sz="2800" dirty="0" err="1">
                <a:latin typeface="Comic Sans MS" charset="0"/>
              </a:rPr>
              <a:t>ChatGPT</a:t>
            </a:r>
            <a:r>
              <a:rPr lang="fr-FR" altLang="en-US" sz="2800" dirty="0">
                <a:latin typeface="Comic Sans MS" charset="0"/>
              </a:rPr>
              <a:t>) !</a:t>
            </a:r>
          </a:p>
          <a:p>
            <a:pPr eaLnBrk="1" hangingPunct="1">
              <a:lnSpc>
                <a:spcPct val="90000"/>
              </a:lnSpc>
            </a:pPr>
            <a:r>
              <a:rPr lang="fr-FR" altLang="en-US" sz="2800" dirty="0">
                <a:latin typeface="Comic Sans MS" charset="0"/>
              </a:rPr>
              <a:t>Le dialogue entre les machines: risque élevé de l’absence de contrôle de la machine par l’être humain: fin de la démocratie ?</a:t>
            </a:r>
          </a:p>
          <a:p>
            <a:pPr eaLnBrk="1" hangingPunct="1">
              <a:lnSpc>
                <a:spcPct val="90000"/>
              </a:lnSpc>
            </a:pPr>
            <a:r>
              <a:rPr lang="fr-FR" altLang="en-US" sz="2800" dirty="0">
                <a:latin typeface="Comic Sans MS" charset="0"/>
              </a:rPr>
              <a:t>Le </a:t>
            </a:r>
            <a:r>
              <a:rPr lang="fr-FR" altLang="en-US" sz="2800" dirty="0" err="1">
                <a:latin typeface="Comic Sans MS" charset="0"/>
              </a:rPr>
              <a:t>transhumanisme</a:t>
            </a:r>
            <a:r>
              <a:rPr lang="fr-FR" altLang="en-US" sz="2800" dirty="0">
                <a:latin typeface="Comic Sans MS" charset="0"/>
              </a:rPr>
              <a:t> et « Homo Deus »: science fiction ?   </a:t>
            </a:r>
          </a:p>
          <a:p>
            <a:pPr eaLnBrk="1" hangingPunct="1">
              <a:lnSpc>
                <a:spcPct val="90000"/>
              </a:lnSpc>
            </a:pPr>
            <a:r>
              <a:rPr lang="fr-BE" altLang="en-US" sz="2800" dirty="0">
                <a:latin typeface="Comic Sans MS" charset="0"/>
              </a:rPr>
              <a:t>Le changement radical des emplois de demain: 60% des emplois futurs sont inconnus ?</a:t>
            </a:r>
            <a:endParaRPr lang="fr-FR" altLang="en-US" sz="2400" dirty="0">
              <a:latin typeface="Comic Sans MS" charset="0"/>
            </a:endParaRPr>
          </a:p>
          <a:p>
            <a:pPr eaLnBrk="1" hangingPunct="1">
              <a:lnSpc>
                <a:spcPct val="90000"/>
              </a:lnSpc>
            </a:pPr>
            <a:r>
              <a:rPr lang="fr-FR" altLang="en-US" sz="2800" dirty="0">
                <a:latin typeface="Comic Sans MS" charset="0"/>
              </a:rPr>
              <a:t>Le pouvoir aux entreprises multinationales et la fin des États: oui et non !?!</a:t>
            </a:r>
          </a:p>
        </p:txBody>
      </p:sp>
      <p:sp>
        <p:nvSpPr>
          <p:cNvPr id="201729"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1BD805E4-3E20-1443-9DAD-651C8B53A03B}" type="slidenum">
              <a:rPr lang="fr-FR" altLang="en-US" sz="1400"/>
              <a:pPr eaLnBrk="1" hangingPunct="1"/>
              <a:t>145</a:t>
            </a:fld>
            <a:endParaRPr lang="fr-FR" altLang="en-US" sz="1400"/>
          </a:p>
        </p:txBody>
      </p:sp>
      <p:sp>
        <p:nvSpPr>
          <p:cNvPr id="2" name="Espace réservé du pied de page 1">
            <a:extLst>
              <a:ext uri="{FF2B5EF4-FFF2-40B4-BE49-F238E27FC236}">
                <a16:creationId xmlns:a16="http://schemas.microsoft.com/office/drawing/2014/main" id="{9EC100F0-F9B6-E088-7B4A-407A147DE835}"/>
              </a:ext>
            </a:extLst>
          </p:cNvPr>
          <p:cNvSpPr>
            <a:spLocks noGrp="1"/>
          </p:cNvSpPr>
          <p:nvPr>
            <p:ph type="ftr" sz="quarter" idx="11"/>
          </p:nvPr>
        </p:nvSpPr>
        <p:spPr/>
        <p:txBody>
          <a:bodyPr/>
          <a:lstStyle/>
          <a:p>
            <a:r>
              <a:rPr lang="fr-FR"/>
              <a:t>M. Hermans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fade">
                                      <p:cBhvr>
                                        <p:cTn id="7" dur="1000"/>
                                        <p:tgtEl>
                                          <p:spTgt spid="200709">
                                            <p:txEl>
                                              <p:pRg st="0" end="0"/>
                                            </p:txEl>
                                          </p:spTgt>
                                        </p:tgtEl>
                                      </p:cBhvr>
                                    </p:animEffect>
                                    <p:anim calcmode="lin" valueType="num">
                                      <p:cBhvr>
                                        <p:cTn id="8" dur="1000" fill="hold"/>
                                        <p:tgtEl>
                                          <p:spTgt spid="20070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070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070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0709">
                                            <p:txEl>
                                              <p:pRg st="1" end="1"/>
                                            </p:txEl>
                                          </p:spTgt>
                                        </p:tgtEl>
                                        <p:attrNameLst>
                                          <p:attrName>style.visibility</p:attrName>
                                        </p:attrNameLst>
                                      </p:cBhvr>
                                      <p:to>
                                        <p:strVal val="visible"/>
                                      </p:to>
                                    </p:set>
                                    <p:animEffect transition="in" filter="fade">
                                      <p:cBhvr>
                                        <p:cTn id="15" dur="1000"/>
                                        <p:tgtEl>
                                          <p:spTgt spid="200709">
                                            <p:txEl>
                                              <p:pRg st="1" end="1"/>
                                            </p:txEl>
                                          </p:spTgt>
                                        </p:tgtEl>
                                      </p:cBhvr>
                                    </p:animEffect>
                                    <p:anim calcmode="lin" valueType="num">
                                      <p:cBhvr>
                                        <p:cTn id="16" dur="1000" fill="hold"/>
                                        <p:tgtEl>
                                          <p:spTgt spid="20070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0070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070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0709">
                                            <p:txEl>
                                              <p:pRg st="2" end="2"/>
                                            </p:txEl>
                                          </p:spTgt>
                                        </p:tgtEl>
                                        <p:attrNameLst>
                                          <p:attrName>style.visibility</p:attrName>
                                        </p:attrNameLst>
                                      </p:cBhvr>
                                      <p:to>
                                        <p:strVal val="visible"/>
                                      </p:to>
                                    </p:set>
                                    <p:animEffect transition="in" filter="fade">
                                      <p:cBhvr>
                                        <p:cTn id="23" dur="1000"/>
                                        <p:tgtEl>
                                          <p:spTgt spid="200709">
                                            <p:txEl>
                                              <p:pRg st="2" end="2"/>
                                            </p:txEl>
                                          </p:spTgt>
                                        </p:tgtEl>
                                      </p:cBhvr>
                                    </p:animEffect>
                                    <p:anim calcmode="lin" valueType="num">
                                      <p:cBhvr>
                                        <p:cTn id="24" dur="1000" fill="hold"/>
                                        <p:tgtEl>
                                          <p:spTgt spid="20070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0070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070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0709">
                                            <p:txEl>
                                              <p:pRg st="3" end="3"/>
                                            </p:txEl>
                                          </p:spTgt>
                                        </p:tgtEl>
                                        <p:attrNameLst>
                                          <p:attrName>style.visibility</p:attrName>
                                        </p:attrNameLst>
                                      </p:cBhvr>
                                      <p:to>
                                        <p:strVal val="visible"/>
                                      </p:to>
                                    </p:set>
                                    <p:animEffect transition="in" filter="fade">
                                      <p:cBhvr>
                                        <p:cTn id="31" dur="1000"/>
                                        <p:tgtEl>
                                          <p:spTgt spid="200709">
                                            <p:txEl>
                                              <p:pRg st="3" end="3"/>
                                            </p:txEl>
                                          </p:spTgt>
                                        </p:tgtEl>
                                      </p:cBhvr>
                                    </p:animEffect>
                                    <p:anim calcmode="lin" valueType="num">
                                      <p:cBhvr>
                                        <p:cTn id="32" dur="1000" fill="hold"/>
                                        <p:tgtEl>
                                          <p:spTgt spid="20070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0070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0709">
                                            <p:txEl>
                                              <p:pRg st="3" end="3"/>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200709">
                                            <p:txEl>
                                              <p:pRg st="4" end="4"/>
                                            </p:txEl>
                                          </p:spTgt>
                                        </p:tgtEl>
                                        <p:attrNameLst>
                                          <p:attrName>style.visibility</p:attrName>
                                        </p:attrNameLst>
                                      </p:cBhvr>
                                      <p:to>
                                        <p:strVal val="visible"/>
                                      </p:to>
                                    </p:set>
                                    <p:animEffect transition="in" filter="fade">
                                      <p:cBhvr>
                                        <p:cTn id="37" dur="1000"/>
                                        <p:tgtEl>
                                          <p:spTgt spid="200709">
                                            <p:txEl>
                                              <p:pRg st="4" end="4"/>
                                            </p:txEl>
                                          </p:spTgt>
                                        </p:tgtEl>
                                      </p:cBhvr>
                                    </p:animEffect>
                                    <p:anim calcmode="lin" valueType="num">
                                      <p:cBhvr>
                                        <p:cTn id="38" dur="1000" fill="hold"/>
                                        <p:tgtEl>
                                          <p:spTgt spid="200709">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00709">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0070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200709">
                                            <p:txEl>
                                              <p:pRg st="5" end="5"/>
                                            </p:txEl>
                                          </p:spTgt>
                                        </p:tgtEl>
                                        <p:attrNameLst>
                                          <p:attrName>style.visibility</p:attrName>
                                        </p:attrNameLst>
                                      </p:cBhvr>
                                      <p:to>
                                        <p:strVal val="visible"/>
                                      </p:to>
                                    </p:set>
                                    <p:animEffect transition="in" filter="fade">
                                      <p:cBhvr>
                                        <p:cTn id="45" dur="1000"/>
                                        <p:tgtEl>
                                          <p:spTgt spid="200709">
                                            <p:txEl>
                                              <p:pRg st="5" end="5"/>
                                            </p:txEl>
                                          </p:spTgt>
                                        </p:tgtEl>
                                      </p:cBhvr>
                                    </p:animEffect>
                                    <p:anim calcmode="lin" valueType="num">
                                      <p:cBhvr>
                                        <p:cTn id="46" dur="1000" fill="hold"/>
                                        <p:tgtEl>
                                          <p:spTgt spid="200709">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00709">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0070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E80B92-C639-1D46-94D1-6C02FFEA3D48}"/>
              </a:ext>
            </a:extLst>
          </p:cNvPr>
          <p:cNvSpPr>
            <a:spLocks noGrp="1"/>
          </p:cNvSpPr>
          <p:nvPr>
            <p:ph type="title"/>
          </p:nvPr>
        </p:nvSpPr>
        <p:spPr/>
        <p:txBody>
          <a:bodyPr>
            <a:normAutofit/>
          </a:bodyPr>
          <a:lstStyle/>
          <a:p>
            <a:r>
              <a:rPr lang="fr-FR" sz="3200" b="1" dirty="0">
                <a:solidFill>
                  <a:srgbClr val="0070C0"/>
                </a:solidFill>
                <a:latin typeface="Comic Sans MS" panose="030F0902030302020204" pitchFamily="66" charset="0"/>
              </a:rPr>
              <a:t>Conclusions</a:t>
            </a:r>
          </a:p>
        </p:txBody>
      </p:sp>
      <p:sp>
        <p:nvSpPr>
          <p:cNvPr id="3" name="Espace réservé du contenu 2">
            <a:extLst>
              <a:ext uri="{FF2B5EF4-FFF2-40B4-BE49-F238E27FC236}">
                <a16:creationId xmlns:a16="http://schemas.microsoft.com/office/drawing/2014/main" id="{F19B23FE-73DC-144F-B5C3-3C16A6E9A769}"/>
              </a:ext>
            </a:extLst>
          </p:cNvPr>
          <p:cNvSpPr>
            <a:spLocks noGrp="1"/>
          </p:cNvSpPr>
          <p:nvPr>
            <p:ph idx="1"/>
          </p:nvPr>
        </p:nvSpPr>
        <p:spPr>
          <a:xfrm>
            <a:off x="2231136" y="2448232"/>
            <a:ext cx="7729728" cy="3769688"/>
          </a:xfrm>
        </p:spPr>
        <p:txBody>
          <a:bodyPr>
            <a:normAutofit/>
          </a:bodyPr>
          <a:lstStyle/>
          <a:p>
            <a:r>
              <a:rPr lang="fr-FR" dirty="0">
                <a:latin typeface="Comic Sans MS" panose="030F0902030302020204" pitchFamily="66" charset="0"/>
              </a:rPr>
              <a:t>Accélération des inventions en fonction de l’augmentation de la population et des révolutions industrielles.</a:t>
            </a:r>
          </a:p>
          <a:p>
            <a:r>
              <a:rPr lang="fr-FR" dirty="0">
                <a:latin typeface="Comic Sans MS" panose="030F0902030302020204" pitchFamily="66" charset="0"/>
              </a:rPr>
              <a:t>Nécessité de communiquer de plus en plus rapidement pour suivre ces révolutions industrielles et répondre à l’augmentation de la population mondiale.</a:t>
            </a:r>
          </a:p>
          <a:p>
            <a:r>
              <a:rPr lang="fr-FR" dirty="0">
                <a:latin typeface="Comic Sans MS" panose="030F0902030302020204" pitchFamily="66" charset="0"/>
              </a:rPr>
              <a:t>Réduction de la pénibilité du travail par les « robots intelligents » et nécessité d’une formation de plus en plus élevée au niveau scolaire et universitaire dans le domaine du numérique (collaboration de la machine avec les scientifiques).</a:t>
            </a:r>
          </a:p>
          <a:p>
            <a:r>
              <a:rPr lang="fr-FR" dirty="0">
                <a:latin typeface="Comic Sans MS" panose="030F0902030302020204" pitchFamily="66" charset="0"/>
              </a:rPr>
              <a:t>Intelligence artificielle: un adjoint très utile à Homo sapiens ou un danger pour sa survie ? (théorie de l’Homo Deus).</a:t>
            </a:r>
          </a:p>
          <a:p>
            <a:endParaRPr lang="fr-FR" dirty="0"/>
          </a:p>
        </p:txBody>
      </p:sp>
      <p:sp>
        <p:nvSpPr>
          <p:cNvPr id="4" name="Espace réservé du numéro de diapositive 3">
            <a:extLst>
              <a:ext uri="{FF2B5EF4-FFF2-40B4-BE49-F238E27FC236}">
                <a16:creationId xmlns:a16="http://schemas.microsoft.com/office/drawing/2014/main" id="{07F233EF-90FC-4043-BB67-2609E7978337}"/>
              </a:ext>
            </a:extLst>
          </p:cNvPr>
          <p:cNvSpPr>
            <a:spLocks noGrp="1"/>
          </p:cNvSpPr>
          <p:nvPr>
            <p:ph type="sldNum" sz="quarter" idx="12"/>
          </p:nvPr>
        </p:nvSpPr>
        <p:spPr/>
        <p:txBody>
          <a:bodyPr/>
          <a:lstStyle/>
          <a:p>
            <a:fld id="{CAB14363-99A2-054D-B3D0-73FAF2767748}" type="slidenum">
              <a:rPr lang="fr-FR" altLang="en-US" smtClean="0"/>
              <a:pPr/>
              <a:t>146</a:t>
            </a:fld>
            <a:endParaRPr lang="fr-FR" altLang="en-US"/>
          </a:p>
        </p:txBody>
      </p:sp>
      <p:sp>
        <p:nvSpPr>
          <p:cNvPr id="5" name="Espace réservé du pied de page 4">
            <a:extLst>
              <a:ext uri="{FF2B5EF4-FFF2-40B4-BE49-F238E27FC236}">
                <a16:creationId xmlns:a16="http://schemas.microsoft.com/office/drawing/2014/main" id="{3CE603A9-1DDF-2FFE-2459-E84CC99DFFDE}"/>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360180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5"/>
          <p:cNvSpPr>
            <a:spLocks noGrp="1"/>
          </p:cNvSpPr>
          <p:nvPr>
            <p:ph type="title"/>
          </p:nvPr>
        </p:nvSpPr>
        <p:spPr>
          <a:xfrm>
            <a:off x="1919536" y="836712"/>
            <a:ext cx="8305800" cy="4824536"/>
          </a:xfrm>
        </p:spPr>
        <p:txBody>
          <a:bodyPr>
            <a:normAutofit/>
          </a:bodyPr>
          <a:lstStyle/>
          <a:p>
            <a:pPr algn="ctr"/>
            <a:r>
              <a:rPr lang="fr-FR" altLang="en-US" sz="4000" b="1" dirty="0">
                <a:latin typeface="Comic Sans MS" charset="0"/>
              </a:rPr>
              <a:t>+ Intelligence artificielle: la 4</a:t>
            </a:r>
            <a:r>
              <a:rPr lang="fr-FR" altLang="en-US" sz="4000" b="1" baseline="30000" dirty="0">
                <a:latin typeface="Comic Sans MS" charset="0"/>
              </a:rPr>
              <a:t>ème</a:t>
            </a:r>
            <a:r>
              <a:rPr lang="fr-FR" altLang="en-US" sz="4000" b="1" dirty="0">
                <a:latin typeface="Comic Sans MS" charset="0"/>
              </a:rPr>
              <a:t> </a:t>
            </a:r>
            <a:r>
              <a:rPr lang="fr-FR" altLang="en-US" sz="4000" b="1" dirty="0" err="1">
                <a:latin typeface="Comic Sans MS" charset="0"/>
              </a:rPr>
              <a:t>rÉvolution</a:t>
            </a:r>
            <a:r>
              <a:rPr lang="fr-FR" altLang="en-US" sz="4000" b="1" dirty="0">
                <a:latin typeface="Comic Sans MS" charset="0"/>
              </a:rPr>
              <a:t> industrielle</a:t>
            </a:r>
          </a:p>
        </p:txBody>
      </p:sp>
      <p:sp>
        <p:nvSpPr>
          <p:cNvPr id="1945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AD887AAE-E241-B540-94B2-13547B6A7B83}" type="slidenum">
              <a:rPr lang="fr-FR" altLang="en-US" sz="1400"/>
              <a:pPr eaLnBrk="1" hangingPunct="1"/>
              <a:t>92</a:t>
            </a:fld>
            <a:endParaRPr lang="fr-FR" altLang="en-US" sz="1400"/>
          </a:p>
        </p:txBody>
      </p:sp>
      <p:sp>
        <p:nvSpPr>
          <p:cNvPr id="2" name="Espace réservé du pied de page 1">
            <a:extLst>
              <a:ext uri="{FF2B5EF4-FFF2-40B4-BE49-F238E27FC236}">
                <a16:creationId xmlns:a16="http://schemas.microsoft.com/office/drawing/2014/main" id="{0F066CAB-3A3C-06F4-50B4-25A3AEB561A0}"/>
              </a:ext>
            </a:extLst>
          </p:cNvPr>
          <p:cNvSpPr>
            <a:spLocks noGrp="1"/>
          </p:cNvSpPr>
          <p:nvPr>
            <p:ph type="ftr" sz="quarter" idx="11"/>
          </p:nvPr>
        </p:nvSpPr>
        <p:spPr/>
        <p:txBody>
          <a:bodyPr/>
          <a:lstStyle/>
          <a:p>
            <a:r>
              <a:rPr lang="fr-FR"/>
              <a:t>M. Hermans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linds(horizontal)">
                                      <p:cBhvr>
                                        <p:cTn id="7"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461744" y="632351"/>
            <a:ext cx="7268512" cy="1008422"/>
          </a:xfrm>
        </p:spPr>
        <p:txBody>
          <a:bodyPr>
            <a:noAutofit/>
          </a:bodyPr>
          <a:lstStyle/>
          <a:p>
            <a:pPr algn="ctr" eaLnBrk="1" hangingPunct="1"/>
            <a:r>
              <a:rPr lang="fr-BE" altLang="en-US" b="1" dirty="0">
                <a:solidFill>
                  <a:srgbClr val="0000FF"/>
                </a:solidFill>
                <a:latin typeface="Comic Sans MS" charset="0"/>
              </a:rPr>
              <a:t>+</a:t>
            </a:r>
            <a:r>
              <a:rPr lang="fr-FR" altLang="en-US" b="1" dirty="0">
                <a:solidFill>
                  <a:srgbClr val="0000FF"/>
                </a:solidFill>
                <a:latin typeface="Comic Sans MS" charset="0"/>
              </a:rPr>
              <a:t> </a:t>
            </a:r>
            <a:r>
              <a:rPr lang="fr-BE" altLang="en-US" b="1" dirty="0">
                <a:solidFill>
                  <a:srgbClr val="0000FF"/>
                </a:solidFill>
                <a:latin typeface="Comic Sans MS" charset="0"/>
              </a:rPr>
              <a:t>Quatre</a:t>
            </a:r>
            <a:r>
              <a:rPr lang="fr-FR" altLang="en-US" b="1" dirty="0">
                <a:solidFill>
                  <a:srgbClr val="0000FF"/>
                </a:solidFill>
                <a:latin typeface="Comic Sans MS" charset="0"/>
              </a:rPr>
              <a:t> révolutions industrielles</a:t>
            </a:r>
            <a:r>
              <a:rPr lang="fr-BE" altLang="en-US" b="1" i="1" dirty="0">
                <a:solidFill>
                  <a:srgbClr val="0000FF"/>
                </a:solidFill>
                <a:latin typeface="Comic Sans MS" charset="0"/>
              </a:rPr>
              <a:t> </a:t>
            </a:r>
            <a:r>
              <a:rPr lang="fr-BE" altLang="en-US" b="1" dirty="0">
                <a:solidFill>
                  <a:srgbClr val="0000FF"/>
                </a:solidFill>
                <a:latin typeface="Comic Sans MS" charset="0"/>
              </a:rPr>
              <a:t>?</a:t>
            </a:r>
            <a:endParaRPr lang="fr-FR" altLang="en-US" b="1" dirty="0">
              <a:solidFill>
                <a:srgbClr val="0000FF"/>
              </a:solidFill>
              <a:latin typeface="Comic Sans MS" charset="0"/>
            </a:endParaRPr>
          </a:p>
        </p:txBody>
      </p:sp>
      <p:sp>
        <p:nvSpPr>
          <p:cNvPr id="133125" name="Rectangle 3"/>
          <p:cNvSpPr>
            <a:spLocks noGrp="1" noChangeArrowheads="1"/>
          </p:cNvSpPr>
          <p:nvPr>
            <p:ph idx="1"/>
          </p:nvPr>
        </p:nvSpPr>
        <p:spPr>
          <a:xfrm>
            <a:off x="2389736" y="1916832"/>
            <a:ext cx="7412528" cy="4517422"/>
          </a:xfrm>
        </p:spPr>
        <p:txBody>
          <a:bodyPr>
            <a:noAutofit/>
          </a:bodyPr>
          <a:lstStyle/>
          <a:p>
            <a:pPr eaLnBrk="1" hangingPunct="1"/>
            <a:r>
              <a:rPr lang="fr-FR" altLang="en-US" sz="1900" b="1" dirty="0">
                <a:latin typeface="Comic Sans MS" charset="0"/>
              </a:rPr>
              <a:t>Avant: </a:t>
            </a:r>
            <a:r>
              <a:rPr lang="fr-FR" altLang="en-US" sz="1900" dirty="0">
                <a:latin typeface="Comic Sans MS" charset="0"/>
              </a:rPr>
              <a:t>la domination de la terre, des artisans et de l’aristocratie </a:t>
            </a:r>
            <a:r>
              <a:rPr lang="fr-FR" altLang="en-US" sz="1900" b="1" dirty="0">
                <a:latin typeface="Comic Sans MS" charset="0"/>
              </a:rPr>
              <a:t>- </a:t>
            </a:r>
            <a:r>
              <a:rPr lang="fr-FR" altLang="en-US" sz="1900" dirty="0">
                <a:latin typeface="Comic Sans MS" charset="0"/>
              </a:rPr>
              <a:t>11.720 ans . </a:t>
            </a:r>
          </a:p>
          <a:p>
            <a:pPr eaLnBrk="1" hangingPunct="1"/>
            <a:r>
              <a:rPr lang="fr-FR" altLang="en-US" sz="1900" b="1" dirty="0">
                <a:latin typeface="Comic Sans MS" charset="0"/>
              </a:rPr>
              <a:t>La première révolution  industrielle:</a:t>
            </a:r>
            <a:r>
              <a:rPr lang="fr-FR" altLang="en-US" sz="1900" dirty="0">
                <a:latin typeface="Comic Sans MS" charset="0"/>
              </a:rPr>
              <a:t> la machine à vapeur et la mécanisation, le capitalisme, la bourgeoisie et le prolétariat - 220 ans.</a:t>
            </a:r>
          </a:p>
          <a:p>
            <a:pPr eaLnBrk="1" hangingPunct="1"/>
            <a:r>
              <a:rPr lang="fr-FR" altLang="en-US" sz="1900" b="1" dirty="0">
                <a:latin typeface="Comic Sans MS" charset="0"/>
              </a:rPr>
              <a:t>La deuxième révolution industrielle:</a:t>
            </a:r>
            <a:r>
              <a:rPr lang="fr-FR" altLang="en-US" sz="1900" dirty="0">
                <a:latin typeface="Comic Sans MS" charset="0"/>
              </a:rPr>
              <a:t> l</a:t>
            </a:r>
            <a:r>
              <a:rPr lang="nl-BE" altLang="fr-FR" sz="1900" dirty="0">
                <a:latin typeface="Comic Sans MS" charset="0"/>
              </a:rPr>
              <a:t>’</a:t>
            </a:r>
            <a:r>
              <a:rPr lang="fr-FR" altLang="ja-JP" sz="1900" dirty="0">
                <a:latin typeface="Comic Sans MS" charset="0"/>
              </a:rPr>
              <a:t>électricité, la lutte des classes -  130 ans.</a:t>
            </a:r>
          </a:p>
          <a:p>
            <a:pPr eaLnBrk="1" hangingPunct="1"/>
            <a:r>
              <a:rPr lang="fr-FR" altLang="en-US" sz="1900" b="1" dirty="0">
                <a:latin typeface="Comic Sans MS" charset="0"/>
              </a:rPr>
              <a:t>La troisième révolution industrielle:</a:t>
            </a:r>
            <a:r>
              <a:rPr lang="fr-FR" altLang="en-US" sz="1900" dirty="0">
                <a:latin typeface="Comic Sans MS" charset="0"/>
              </a:rPr>
              <a:t> l</a:t>
            </a:r>
            <a:r>
              <a:rPr lang="nl-BE" altLang="fr-FR" sz="1900" dirty="0">
                <a:latin typeface="Comic Sans MS" charset="0"/>
              </a:rPr>
              <a:t>’</a:t>
            </a:r>
            <a:r>
              <a:rPr lang="fr-FR" altLang="ja-JP" sz="1900" dirty="0">
                <a:latin typeface="Comic Sans MS" charset="0"/>
              </a:rPr>
              <a:t>information, la communication, le multimédia, Internet et la société de la connaissance, le capital humain – 30 ans.</a:t>
            </a:r>
          </a:p>
          <a:p>
            <a:pPr eaLnBrk="1" hangingPunct="1"/>
            <a:r>
              <a:rPr lang="fr-FR" altLang="ja-JP" sz="1900" b="1" dirty="0">
                <a:latin typeface="Comic Sans MS" charset="0"/>
              </a:rPr>
              <a:t>La quatrième révolution industrielle: </a:t>
            </a:r>
            <a:r>
              <a:rPr lang="fr-FR" altLang="ja-JP" sz="1900" dirty="0">
                <a:latin typeface="Comic Sans MS" charset="0"/>
              </a:rPr>
              <a:t>la communication numérique et l’intelligence artificielle, la domination de la machine – 10 ans et les années futures.</a:t>
            </a:r>
            <a:endParaRPr lang="fr-FR" altLang="en-US" sz="1900" dirty="0">
              <a:latin typeface="Comic Sans MS" charset="0"/>
            </a:endParaRPr>
          </a:p>
        </p:txBody>
      </p:sp>
      <p:sp>
        <p:nvSpPr>
          <p:cNvPr id="13619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ahoma" charset="0"/>
                <a:ea typeface="ＭＳ Ｐゴシック" charset="-128"/>
              </a:defRPr>
            </a:lvl1pPr>
            <a:lvl2pPr marL="557213" indent="-214313" eaLnBrk="0" hangingPunct="0">
              <a:defRPr sz="1800">
                <a:solidFill>
                  <a:schemeClr val="tx1"/>
                </a:solidFill>
                <a:latin typeface="Tahoma" charset="0"/>
                <a:ea typeface="ＭＳ Ｐゴシック" charset="-128"/>
              </a:defRPr>
            </a:lvl2pPr>
            <a:lvl3pPr marL="857250" indent="-171450" eaLnBrk="0" hangingPunct="0">
              <a:defRPr sz="1800">
                <a:solidFill>
                  <a:schemeClr val="tx1"/>
                </a:solidFill>
                <a:latin typeface="Tahoma" charset="0"/>
                <a:ea typeface="ＭＳ Ｐゴシック" charset="-128"/>
              </a:defRPr>
            </a:lvl3pPr>
            <a:lvl4pPr marL="1200150" indent="-171450" eaLnBrk="0" hangingPunct="0">
              <a:defRPr sz="1800">
                <a:solidFill>
                  <a:schemeClr val="tx1"/>
                </a:solidFill>
                <a:latin typeface="Tahoma" charset="0"/>
                <a:ea typeface="ＭＳ Ｐゴシック" charset="-128"/>
              </a:defRPr>
            </a:lvl4pPr>
            <a:lvl5pPr marL="1543050" indent="-171450" eaLnBrk="0" hangingPunct="0">
              <a:defRPr sz="1800">
                <a:solidFill>
                  <a:schemeClr val="tx1"/>
                </a:solidFill>
                <a:latin typeface="Tahoma" charset="0"/>
                <a:ea typeface="ＭＳ Ｐゴシック" charset="-128"/>
              </a:defRPr>
            </a:lvl5pPr>
            <a:lvl6pPr marL="1885950" indent="-171450" eaLnBrk="0" fontAlgn="base" hangingPunct="0">
              <a:spcBef>
                <a:spcPct val="0"/>
              </a:spcBef>
              <a:spcAft>
                <a:spcPct val="0"/>
              </a:spcAft>
              <a:defRPr sz="1800">
                <a:solidFill>
                  <a:schemeClr val="tx1"/>
                </a:solidFill>
                <a:latin typeface="Tahoma" charset="0"/>
                <a:ea typeface="ＭＳ Ｐゴシック" charset="-128"/>
              </a:defRPr>
            </a:lvl6pPr>
            <a:lvl7pPr marL="2228850" indent="-171450" eaLnBrk="0" fontAlgn="base" hangingPunct="0">
              <a:spcBef>
                <a:spcPct val="0"/>
              </a:spcBef>
              <a:spcAft>
                <a:spcPct val="0"/>
              </a:spcAft>
              <a:defRPr sz="1800">
                <a:solidFill>
                  <a:schemeClr val="tx1"/>
                </a:solidFill>
                <a:latin typeface="Tahoma" charset="0"/>
                <a:ea typeface="ＭＳ Ｐゴシック" charset="-128"/>
              </a:defRPr>
            </a:lvl7pPr>
            <a:lvl8pPr marL="2571750" indent="-171450" eaLnBrk="0" fontAlgn="base" hangingPunct="0">
              <a:spcBef>
                <a:spcPct val="0"/>
              </a:spcBef>
              <a:spcAft>
                <a:spcPct val="0"/>
              </a:spcAft>
              <a:defRPr sz="1800">
                <a:solidFill>
                  <a:schemeClr val="tx1"/>
                </a:solidFill>
                <a:latin typeface="Tahoma" charset="0"/>
                <a:ea typeface="ＭＳ Ｐゴシック" charset="-128"/>
              </a:defRPr>
            </a:lvl8pPr>
            <a:lvl9pPr marL="2914650" indent="-171450" eaLnBrk="0" fontAlgn="base" hangingPunct="0">
              <a:spcBef>
                <a:spcPct val="0"/>
              </a:spcBef>
              <a:spcAft>
                <a:spcPct val="0"/>
              </a:spcAft>
              <a:defRPr sz="1800">
                <a:solidFill>
                  <a:schemeClr val="tx1"/>
                </a:solidFill>
                <a:latin typeface="Tahoma" charset="0"/>
                <a:ea typeface="ＭＳ Ｐゴシック" charset="-128"/>
              </a:defRPr>
            </a:lvl9pPr>
          </a:lstStyle>
          <a:p>
            <a:pPr eaLnBrk="1" hangingPunct="1"/>
            <a:fld id="{EB8400FC-383E-344E-8978-D24F4D890046}" type="slidenum">
              <a:rPr lang="fr-FR" altLang="en-US" sz="1050"/>
              <a:pPr eaLnBrk="1" hangingPunct="1"/>
              <a:t>93</a:t>
            </a:fld>
            <a:endParaRPr lang="fr-FR" altLang="en-US" sz="1050"/>
          </a:p>
        </p:txBody>
      </p:sp>
      <p:sp>
        <p:nvSpPr>
          <p:cNvPr id="2" name="Espace réservé du pied de page 1">
            <a:extLst>
              <a:ext uri="{FF2B5EF4-FFF2-40B4-BE49-F238E27FC236}">
                <a16:creationId xmlns:a16="http://schemas.microsoft.com/office/drawing/2014/main" id="{205DB83A-0DF7-AB9F-3D2F-65DC5A283B27}"/>
              </a:ext>
            </a:extLst>
          </p:cNvPr>
          <p:cNvSpPr>
            <a:spLocks noGrp="1"/>
          </p:cNvSpPr>
          <p:nvPr>
            <p:ph type="ftr" sz="quarter" idx="11"/>
          </p:nvPr>
        </p:nvSpPr>
        <p:spPr/>
        <p:txBody>
          <a:bodyPr/>
          <a:lstStyle/>
          <a:p>
            <a:r>
              <a:rPr lang="fr-FR"/>
              <a:t>M. Hermans</a:t>
            </a:r>
          </a:p>
        </p:txBody>
      </p:sp>
    </p:spTree>
    <p:extLst>
      <p:ext uri="{BB962C8B-B14F-4D97-AF65-F5344CB8AC3E}">
        <p14:creationId xmlns:p14="http://schemas.microsoft.com/office/powerpoint/2010/main" val="3280981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fade">
                                      <p:cBhvr>
                                        <p:cTn id="7" dur="1000"/>
                                        <p:tgtEl>
                                          <p:spTgt spid="133125">
                                            <p:txEl>
                                              <p:pRg st="0" end="0"/>
                                            </p:txEl>
                                          </p:spTgt>
                                        </p:tgtEl>
                                      </p:cBhvr>
                                    </p:animEffect>
                                    <p:anim calcmode="lin" valueType="num">
                                      <p:cBhvr>
                                        <p:cTn id="8" dur="1000" fill="hold"/>
                                        <p:tgtEl>
                                          <p:spTgt spid="13312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312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12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3125">
                                            <p:txEl>
                                              <p:pRg st="1" end="1"/>
                                            </p:txEl>
                                          </p:spTgt>
                                        </p:tgtEl>
                                        <p:attrNameLst>
                                          <p:attrName>style.visibility</p:attrName>
                                        </p:attrNameLst>
                                      </p:cBhvr>
                                      <p:to>
                                        <p:strVal val="visible"/>
                                      </p:to>
                                    </p:set>
                                    <p:animEffect transition="in" filter="fade">
                                      <p:cBhvr>
                                        <p:cTn id="15" dur="1000"/>
                                        <p:tgtEl>
                                          <p:spTgt spid="133125">
                                            <p:txEl>
                                              <p:pRg st="1" end="1"/>
                                            </p:txEl>
                                          </p:spTgt>
                                        </p:tgtEl>
                                      </p:cBhvr>
                                    </p:animEffect>
                                    <p:anim calcmode="lin" valueType="num">
                                      <p:cBhvr>
                                        <p:cTn id="16" dur="1000" fill="hold"/>
                                        <p:tgtEl>
                                          <p:spTgt spid="13312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312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312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3125">
                                            <p:txEl>
                                              <p:pRg st="2" end="2"/>
                                            </p:txEl>
                                          </p:spTgt>
                                        </p:tgtEl>
                                        <p:attrNameLst>
                                          <p:attrName>style.visibility</p:attrName>
                                        </p:attrNameLst>
                                      </p:cBhvr>
                                      <p:to>
                                        <p:strVal val="visible"/>
                                      </p:to>
                                    </p:set>
                                    <p:animEffect transition="in" filter="fade">
                                      <p:cBhvr>
                                        <p:cTn id="23" dur="1000"/>
                                        <p:tgtEl>
                                          <p:spTgt spid="133125">
                                            <p:txEl>
                                              <p:pRg st="2" end="2"/>
                                            </p:txEl>
                                          </p:spTgt>
                                        </p:tgtEl>
                                      </p:cBhvr>
                                    </p:animEffect>
                                    <p:anim calcmode="lin" valueType="num">
                                      <p:cBhvr>
                                        <p:cTn id="24" dur="1000" fill="hold"/>
                                        <p:tgtEl>
                                          <p:spTgt spid="13312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3312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312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33125">
                                            <p:txEl>
                                              <p:pRg st="3" end="3"/>
                                            </p:txEl>
                                          </p:spTgt>
                                        </p:tgtEl>
                                        <p:attrNameLst>
                                          <p:attrName>style.visibility</p:attrName>
                                        </p:attrNameLst>
                                      </p:cBhvr>
                                      <p:to>
                                        <p:strVal val="visible"/>
                                      </p:to>
                                    </p:set>
                                    <p:animEffect transition="in" filter="fade">
                                      <p:cBhvr>
                                        <p:cTn id="31" dur="1000"/>
                                        <p:tgtEl>
                                          <p:spTgt spid="133125">
                                            <p:txEl>
                                              <p:pRg st="3" end="3"/>
                                            </p:txEl>
                                          </p:spTgt>
                                        </p:tgtEl>
                                      </p:cBhvr>
                                    </p:animEffect>
                                    <p:anim calcmode="lin" valueType="num">
                                      <p:cBhvr>
                                        <p:cTn id="32" dur="1000" fill="hold"/>
                                        <p:tgtEl>
                                          <p:spTgt spid="133125">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3312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312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33125">
                                            <p:txEl>
                                              <p:pRg st="4" end="4"/>
                                            </p:txEl>
                                          </p:spTgt>
                                        </p:tgtEl>
                                        <p:attrNameLst>
                                          <p:attrName>style.visibility</p:attrName>
                                        </p:attrNameLst>
                                      </p:cBhvr>
                                      <p:to>
                                        <p:strVal val="visible"/>
                                      </p:to>
                                    </p:set>
                                    <p:animEffect transition="in" filter="fade">
                                      <p:cBhvr>
                                        <p:cTn id="39" dur="1000"/>
                                        <p:tgtEl>
                                          <p:spTgt spid="133125">
                                            <p:txEl>
                                              <p:pRg st="4" end="4"/>
                                            </p:txEl>
                                          </p:spTgt>
                                        </p:tgtEl>
                                      </p:cBhvr>
                                    </p:animEffect>
                                    <p:anim calcmode="lin" valueType="num">
                                      <p:cBhvr>
                                        <p:cTn id="40" dur="1000" fill="hold"/>
                                        <p:tgtEl>
                                          <p:spTgt spid="133125">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3312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312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4A90466-31F2-224F-9346-CDD8FDEEE60D}"/>
              </a:ext>
            </a:extLst>
          </p:cNvPr>
          <p:cNvSpPr>
            <a:spLocks noGrp="1"/>
          </p:cNvSpPr>
          <p:nvPr>
            <p:ph type="sldNum" sz="quarter" idx="12"/>
          </p:nvPr>
        </p:nvSpPr>
        <p:spPr/>
        <p:txBody>
          <a:bodyPr/>
          <a:lstStyle/>
          <a:p>
            <a:fld id="{01667E23-CCF1-8E4F-BBC7-59E79618E18C}" type="slidenum">
              <a:rPr lang="fr-FR" altLang="en-US" smtClean="0"/>
              <a:pPr/>
              <a:t>94</a:t>
            </a:fld>
            <a:endParaRPr lang="fr-FR" altLang="en-US"/>
          </a:p>
        </p:txBody>
      </p:sp>
      <p:pic>
        <p:nvPicPr>
          <p:cNvPr id="5" name="Image 1">
            <a:extLst>
              <a:ext uri="{FF2B5EF4-FFF2-40B4-BE49-F238E27FC236}">
                <a16:creationId xmlns:a16="http://schemas.microsoft.com/office/drawing/2014/main" id="{1F523F26-EFB4-2149-8078-A4AE2D9F6F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107" y="3516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461A0A27-9E56-4AC6-90D6-515670836865}"/>
              </a:ext>
            </a:extLst>
          </p:cNvPr>
          <p:cNvSpPr>
            <a:spLocks noGrp="1"/>
          </p:cNvSpPr>
          <p:nvPr>
            <p:ph type="ftr" sz="quarter" idx="11"/>
          </p:nvPr>
        </p:nvSpPr>
        <p:spPr/>
        <p:txBody>
          <a:bodyPr/>
          <a:lstStyle/>
          <a:p>
            <a:pPr>
              <a:defRPr/>
            </a:pPr>
            <a:r>
              <a:rPr lang="fr-FR"/>
              <a:t>M. Hermans</a:t>
            </a:r>
          </a:p>
        </p:txBody>
      </p:sp>
    </p:spTree>
    <p:extLst>
      <p:ext uri="{BB962C8B-B14F-4D97-AF65-F5344CB8AC3E}">
        <p14:creationId xmlns:p14="http://schemas.microsoft.com/office/powerpoint/2010/main" val="104403112"/>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{AD54CEB2-3602-8B44-B19B-81B3C1049FC4}tf10001120</Template>
  <TotalTime>11602</TotalTime>
  <Words>3942</Words>
  <Application>Microsoft Macintosh PowerPoint</Application>
  <PresentationFormat>Grand écran</PresentationFormat>
  <Paragraphs>426</Paragraphs>
  <Slides>61</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61</vt:i4>
      </vt:variant>
    </vt:vector>
  </HeadingPairs>
  <TitlesOfParts>
    <vt:vector size="69" baseType="lpstr">
      <vt:lpstr>Arial</vt:lpstr>
      <vt:lpstr>Calibri</vt:lpstr>
      <vt:lpstr>Comic Sans MS</vt:lpstr>
      <vt:lpstr>Gill Sans MT</vt:lpstr>
      <vt:lpstr>Tahoma</vt:lpstr>
      <vt:lpstr>Times New Roman</vt:lpstr>
      <vt:lpstr>Wingdings</vt:lpstr>
      <vt:lpstr>Colis</vt:lpstr>
      <vt:lpstr>Géopolitique (les exemples de l’Ukraine et du Proche orient) et l’importance de la Cyber-Politique </vt:lpstr>
      <vt:lpstr>4. La cyber-politique</vt:lpstr>
      <vt:lpstr>+ éléments fondateurs ?</vt:lpstr>
      <vt:lpstr>Présentation PowerPoint</vt:lpstr>
      <vt:lpstr>+ Comment nommer la « domination » du numérique ?</vt:lpstr>
      <vt:lpstr>+ Intégration ou spécificité</vt:lpstr>
      <vt:lpstr>+ Intelligence artificielle: la 4ème rÉvolution industrielle</vt:lpstr>
      <vt:lpstr>+ Quatre révolutions industrielles ?</vt:lpstr>
      <vt:lpstr>Présentation PowerPoint</vt:lpstr>
      <vt:lpstr>+ Loi de Gordon Moore, patron co-fondateur d’Intel (San Fransisco), première société mondiale à produire des microprocesseurs à partir de 1968.  En 1965, il déclare que les circuits électronique doubleront tous les dix-huit mois ⬇️ Domination américaine.</vt:lpstr>
      <vt:lpstr>. AccélÉration du dÉveloppement de la DÉmographie  . Accélération des inventions  . Accélération de l’histoire  . Accélération des décisions politico-économiques</vt:lpstr>
      <vt:lpstr>+ Utilisation d’Internet, des autres médias et des réseaux sociaux</vt:lpstr>
      <vt:lpstr>PRINCIPAUX MÉDIAS NUMéRIQUES</vt:lpstr>
      <vt:lpstr>Temps moyen consacré à internet</vt:lpstr>
      <vt:lpstr>Temps consacré A chaque mÉdia</vt:lpstr>
      <vt:lpstr>Croissance du nombre d’Internautes en 10 ans</vt:lpstr>
      <vt:lpstr>Présentation PowerPoint</vt:lpstr>
      <vt:lpstr>Croissance des utilisateurs des médias Sociaux en 10 ans</vt:lpstr>
      <vt:lpstr>Temps consacré aux médias sociaux par mois</vt:lpstr>
      <vt:lpstr>Les réseaux sociaux préférés</vt:lpstr>
      <vt:lpstr>L’e-commerce représente 20% du commerce de détail (forte hausse avec la pandémie)</vt:lpstr>
      <vt:lpstr>Aperçu du commerce électronique de biens de consommation</vt:lpstr>
      <vt:lpstr>Pourcentage des utilisateurs d’Internet qui achètent en ligne chaque semaine</vt:lpstr>
      <vt:lpstr>Achats en ligne en milliards de dollars</vt:lpstr>
      <vt:lpstr>Achats de voyages et de lieux de vacances en ligne (en milliards de dollars)</vt:lpstr>
      <vt:lpstr>Téléchargements des médias en ligne annuellement (en milliards de dollars)</vt:lpstr>
      <vt:lpstr>Utilisation des cryptomonnaies en ligne (en pourcentage par pays)</vt:lpstr>
      <vt:lpstr>+ Définitions de la Communication et de l’Information</vt:lpstr>
      <vt:lpstr>+ dÉfinition de deux  auteurs</vt:lpstr>
      <vt:lpstr>+ Les enjeux des contenus de la communication</vt:lpstr>
      <vt:lpstr>+ La communication numérique ou digitale (anglicisme)</vt:lpstr>
      <vt:lpstr>+ CaractÉristiques de la Communication numérique  </vt:lpstr>
      <vt:lpstr>+ Intelligence artificielle</vt:lpstr>
      <vt:lpstr>Domination de l’Anglais: avantage culturel, politique, économique et militaire  - 7.100 langues (ou dialectes) sont répertoriées dans le Monde - 2.500 sont menacées de disparition - Dont 916 considérées comme mourantes</vt:lpstr>
      <vt:lpstr>Présentation PowerPoint</vt:lpstr>
      <vt:lpstr>Publications de livres dans la langue maternelle (bleu) et traduit dans une autre langue (rouge)</vt:lpstr>
      <vt:lpstr>Présentation PowerPoint</vt:lpstr>
      <vt:lpstr>Les langues utilisées sur Internet en 2017</vt:lpstr>
      <vt:lpstr>Présentation PowerPoint</vt:lpstr>
      <vt:lpstr>+ Les grandes inventions du télégraphe à l’I.A.</vt:lpstr>
      <vt:lpstr>+ Les étapes</vt:lpstr>
      <vt:lpstr>Présentation PowerPoint</vt:lpstr>
      <vt:lpstr>Présentation PowerPoint</vt:lpstr>
      <vt:lpstr>+ éléments technologiques : base de la convergence entre les moyens de communication et de la confrontation entre les états</vt:lpstr>
      <vt:lpstr>+ L’enjeu politique des technologies de la communication  </vt:lpstr>
      <vt:lpstr>Le contrôle absolu de la production des puces électroniques a été dans les mains des Américains pendant 20 ans ▼ - De 1955 à 1975: 100% USA - de 1975 à 1990: 60% USA et 40% Japon - 2000 à 2015: majorité de pays occidentaux (USA en tête) - 2018 à 2021: bataille entre USA et Chine - Depuis la crise sanitaire, manque de puces en europe  </vt:lpstr>
      <vt:lpstr>+ Les USA ont créé une quatrième arme,        « les forces digitales »</vt:lpstr>
      <vt:lpstr>+ Le outils de la communication numérique et de l’intelligence artificielle</vt:lpstr>
      <vt:lpstr>La 4°guerre mondiale ?</vt:lpstr>
      <vt:lpstr>+ évolution de l’intelligence artificielle depuis 2015: un avenir incertain …</vt:lpstr>
      <vt:lpstr>+ La société de la vitesse</vt:lpstr>
      <vt:lpstr>Présentation PowerPoint</vt:lpstr>
      <vt:lpstr>+ Caractéristiques de cette « vitesse »</vt:lpstr>
      <vt:lpstr>+ Les risques d’un nouveau Mythe</vt:lpstr>
      <vt:lpstr>+ Entreprises des contenus et des contenants</vt:lpstr>
      <vt:lpstr>+ Domination des grandes puissances</vt:lpstr>
      <vt:lpstr>+ La crise sanitaire semble avoir tout changé</vt:lpstr>
      <vt:lpstr>+ Le WEB 2.0 et les réseaux sociaux</vt:lpstr>
      <vt:lpstr>+ Le Web 3.0 ou l’internet des objets</vt:lpstr>
      <vt:lpstr>+ Web 4.0: l’i.A. autonome ? De nombreuses interrogations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Utilisateur Microsoft Office</cp:lastModifiedBy>
  <cp:revision>23</cp:revision>
  <dcterms:created xsi:type="dcterms:W3CDTF">2022-10-22T11:10:51Z</dcterms:created>
  <dcterms:modified xsi:type="dcterms:W3CDTF">2023-02-05T14:00:22Z</dcterms:modified>
</cp:coreProperties>
</file>