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69" saveSubsetFonts="1" autoCompressPictures="0">
  <p:sldMasterIdLst>
    <p:sldMasterId id="2147483661" r:id="rId1"/>
  </p:sldMasterIdLst>
  <p:notesMasterIdLst>
    <p:notesMasterId r:id="rId19"/>
  </p:notesMasterIdLst>
  <p:sldIdLst>
    <p:sldId id="256" r:id="rId2"/>
    <p:sldId id="966" r:id="rId3"/>
    <p:sldId id="979" r:id="rId4"/>
    <p:sldId id="821" r:id="rId5"/>
    <p:sldId id="964" r:id="rId6"/>
    <p:sldId id="822" r:id="rId7"/>
    <p:sldId id="975" r:id="rId8"/>
    <p:sldId id="969" r:id="rId9"/>
    <p:sldId id="978" r:id="rId10"/>
    <p:sldId id="977" r:id="rId11"/>
    <p:sldId id="976" r:id="rId12"/>
    <p:sldId id="981" r:id="rId13"/>
    <p:sldId id="984" r:id="rId14"/>
    <p:sldId id="985" r:id="rId15"/>
    <p:sldId id="812" r:id="rId16"/>
    <p:sldId id="982" r:id="rId17"/>
    <p:sldId id="9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5"/>
    <p:restoredTop sz="95897"/>
  </p:normalViewPr>
  <p:slideViewPr>
    <p:cSldViewPr snapToGrid="0">
      <p:cViewPr varScale="1">
        <p:scale>
          <a:sx n="97" d="100"/>
          <a:sy n="97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7DCE-670D-694A-9C5B-B020130C1671}" type="datetimeFigureOut">
              <a:rPr lang="fr-FR" smtClean="0"/>
              <a:t>21/01/2023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83DA4-6C02-7449-8B86-06EB989CD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76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9B0AD9BC-305B-E8A2-3FD0-132BC672B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D09E85-BDF5-CF44-9470-18F217922434}" type="slidenum">
              <a:rPr lang="fr-FR" altLang="en-US" smtClean="0"/>
              <a:pPr>
                <a:spcBef>
                  <a:spcPct val="0"/>
                </a:spcBef>
              </a:pPr>
              <a:t>72</a:t>
            </a:fld>
            <a:endParaRPr lang="fr-FR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5D75C57-2285-22CF-B7AA-430504A1E2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6766562-64B2-06A4-EB50-937F7E7E6B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31551B8-613F-A82E-56A3-8B285D436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064625"/>
            <a:ext cx="2971800" cy="477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17726C-2D56-EB4D-8448-0E68FBE4F2A6}" type="slidenum">
              <a:rPr lang="fr-FR" altLang="en-US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73</a:t>
            </a:fld>
            <a:endParaRPr lang="fr-FR" altLang="en-US">
              <a:latin typeface="Tahoma" panose="020B0604030504040204" pitchFamily="34" charset="0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CCCEA1ED-43DC-EF96-B9C3-2E2434FCC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17F3C20-0908-B9CC-D90B-2AB15DC9D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3F00499B-51EB-DFDE-0132-4BEB35A654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756A60-5BC8-D04B-A4BB-D68CDE3C89E4}" type="slidenum">
              <a:rPr lang="fr-FR" altLang="en-US" smtClean="0"/>
              <a:pPr>
                <a:spcBef>
                  <a:spcPct val="0"/>
                </a:spcBef>
              </a:pPr>
              <a:t>74</a:t>
            </a:fld>
            <a:endParaRPr lang="fr-FR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9EBF8E18-48EF-2F74-A1E0-0A7E7A1DB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6E909797-F15D-4C52-504C-F90975B27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CE8C616A-B04E-7BF4-0663-A0F424A98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0894BE-7D6C-4A42-A03E-495775D27023}" type="slidenum">
              <a:rPr lang="fr-FR" altLang="en-US" smtClean="0"/>
              <a:pPr>
                <a:spcBef>
                  <a:spcPct val="0"/>
                </a:spcBef>
              </a:pPr>
              <a:t>83</a:t>
            </a:fld>
            <a:endParaRPr lang="fr-FR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4E41DEF-C6FD-7C03-F5C9-E73C60EE1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2DDC7D63-D423-F178-5176-F2460A16D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6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8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1576917" y="2017713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E0A80-44CB-AF0B-0BEA-5F3119E7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M.Hermans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4B9D4-B3E4-96E3-5C26-480A8476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M. Hermans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30040-E4EB-0DF3-0696-7A84A208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30CD1-3FFC-C04D-AB5A-618AFA2DDC8D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4543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65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312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91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14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10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Michel Hermans</a:t>
            </a:r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fr-FR"/>
              <a:t>M. Hermans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27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fr-BE"/>
              <a:t>Michel Hermans</a:t>
            </a:r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fr-FR"/>
              <a:t>M. Hermans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0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fr-BE"/>
              <a:t>Michel Hermans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fr-FR"/>
              <a:t>M. Hermans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755661D-0951-F841-8ADB-704281B514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31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2vDidU5mHc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284B81-A8A6-ECF3-2F58-8F3A850BC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5412"/>
            <a:ext cx="9144000" cy="2307175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Comic Sans MS" panose="030F0902030302020204" pitchFamily="66" charset="0"/>
              </a:rPr>
              <a:t>Géopolitique (les exemples de l’Ukraine et du Proche orient) et l’importance de la Cyber-Politique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23F267-274C-DC39-9E0E-3AD3932D5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1057"/>
            <a:ext cx="9144000" cy="1187509"/>
          </a:xfrm>
        </p:spPr>
        <p:txBody>
          <a:bodyPr>
            <a:normAutofit lnSpcReduction="10000"/>
          </a:bodyPr>
          <a:lstStyle/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Michel Hermans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Professeur honoraire </a:t>
            </a:r>
            <a:r>
              <a:rPr lang="fr-FR" dirty="0">
                <a:solidFill>
                  <a:srgbClr val="0070C0"/>
                </a:solidFill>
                <a:latin typeface="Comic Sans MS" panose="030F0902030302020204" pitchFamily="66" charset="0"/>
              </a:rPr>
              <a:t>en</a:t>
            </a:r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Science politique </a:t>
            </a:r>
          </a:p>
          <a:p>
            <a:pPr algn="r"/>
            <a:r>
              <a:rPr lang="fr-FR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de l’Université de Liège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5CA1F6-3912-CD33-D39B-C3EAF40C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FE82-AFCE-9447-BEF1-E34AC8AADE90}" type="slidenum">
              <a:rPr lang="fr-FR" smtClean="0"/>
              <a:t>69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0FAAF4-EBB9-FF33-40C7-41AF3337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97" y="335175"/>
            <a:ext cx="2828406" cy="1254105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65EB308-ACC0-B57D-0A2E-CC2AF6F1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</p:spTree>
    <p:extLst>
      <p:ext uri="{BB962C8B-B14F-4D97-AF65-F5344CB8AC3E}">
        <p14:creationId xmlns:p14="http://schemas.microsoft.com/office/powerpoint/2010/main" val="86526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A308CD-1482-E536-69A6-B620B086C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965835"/>
            <a:ext cx="7729728" cy="4926330"/>
          </a:xfrm>
        </p:spPr>
        <p:txBody>
          <a:bodyPr>
            <a:noAutofit/>
          </a:bodyPr>
          <a:lstStyle/>
          <a:p>
            <a:r>
              <a:rPr lang="fr-FR" sz="3200" dirty="0">
                <a:latin typeface="Comic Sans MS" panose="030F0902030302020204" pitchFamily="66" charset="0"/>
              </a:rPr>
              <a:t>En 2022, le dépassement est arrivé le 28 juillet.</a:t>
            </a:r>
          </a:p>
          <a:p>
            <a:r>
              <a:rPr lang="fr-FR" sz="3200" dirty="0">
                <a:latin typeface="Comic Sans MS" panose="030F0902030302020204" pitchFamily="66" charset="0"/>
              </a:rPr>
              <a:t>En 1971, le dépassement si situait fin décembre</a:t>
            </a:r>
          </a:p>
          <a:p>
            <a:r>
              <a:rPr lang="fr-FR" sz="3200" dirty="0">
                <a:latin typeface="Comic Sans MS" panose="030F0902030302020204" pitchFamily="66" charset="0"/>
              </a:rPr>
              <a:t>Il faudrait 1,75 planète pour vivre normalement</a:t>
            </a:r>
          </a:p>
          <a:p>
            <a:r>
              <a:rPr lang="fr-FR" sz="3200" dirty="0">
                <a:latin typeface="Comic Sans MS" panose="030F0902030302020204" pitchFamily="66" charset="0"/>
              </a:rPr>
              <a:t>55% de la biocapacité est utilisée pour nourrir l’être humain (système alimentaire non soutenable)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050D4-0880-DD5C-99A1-A1234A3C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A77FE0-BF39-B6A9-AB1E-3F9E1F6D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498E9-BB5E-1CAB-E104-C3243B6D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70C0"/>
                </a:solidFill>
                <a:latin typeface="Comic Sans MS" panose="030F0902030302020204" pitchFamily="66" charset="0"/>
              </a:rPr>
              <a:t>Augmentation des émissions de CO2 depuis 1992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0A585-79E6-7F49-F985-B16012A3D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598164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latin typeface="Comic Sans MS" panose="030F0902030302020204" pitchFamily="66" charset="0"/>
              </a:rPr>
              <a:t>Depuis la COP 1, en 1992, le COP 27 a augmenté de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Monde: + 59% mais, sans le Covid-19, cela aurait été + 65%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Amérique latine: + 73%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Afrique: + 93%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Hors OCDE (pays riches): + 134%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Inde: + 280%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Chine: + 311%</a:t>
            </a:r>
          </a:p>
          <a:p>
            <a:pPr lvl="1"/>
            <a:r>
              <a:rPr lang="fr-FR" dirty="0">
                <a:latin typeface="Comic Sans MS" panose="030F0902030302020204" pitchFamily="66" charset="0"/>
              </a:rPr>
              <a:t>Vietnam: + 1380%</a:t>
            </a:r>
          </a:p>
          <a:p>
            <a:r>
              <a:rPr lang="fr-FR" dirty="0">
                <a:latin typeface="Comic Sans MS" panose="030F0902030302020204" pitchFamily="66" charset="0"/>
              </a:rPr>
              <a:t>Mais le CO2, plus ancien, des pays industrialisés continue à agir pour encore au moins 60 ans.</a:t>
            </a:r>
          </a:p>
          <a:p>
            <a:r>
              <a:rPr lang="fr-FR" dirty="0">
                <a:latin typeface="Comic Sans MS" panose="030F0902030302020204" pitchFamily="66" charset="0"/>
              </a:rPr>
              <a:t>Il faudra plus s’habituer au réchauffement climatique que de le réduire ??? …</a:t>
            </a:r>
          </a:p>
          <a:p>
            <a:endParaRPr lang="fr-FR" dirty="0"/>
          </a:p>
          <a:p>
            <a:pPr marL="228600" lvl="1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1618C0-39F4-F67A-034C-6147F297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EC38B5-F428-4F66-C689-7A86A1F9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AAFFF5-41A5-E2F2-5652-71D5E6B7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0E43A5-2404-FFCA-97E7-9C53EB0F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80</a:t>
            </a:fld>
            <a:endParaRPr lang="fr-FR"/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42506B34-3562-19FC-7D38-33DE6647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97" y="628483"/>
            <a:ext cx="8316805" cy="55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EA6BA0-D6D0-060F-A295-47E60436633E}"/>
              </a:ext>
            </a:extLst>
          </p:cNvPr>
          <p:cNvSpPr txBox="1"/>
          <p:nvPr/>
        </p:nvSpPr>
        <p:spPr>
          <a:xfrm>
            <a:off x="2130574" y="5442234"/>
            <a:ext cx="3623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Comic Sans MS" panose="030F0902030302020204" pitchFamily="66" charset="0"/>
              </a:rPr>
              <a:t>Le Pacifique, première zone commerciale </a:t>
            </a:r>
          </a:p>
          <a:p>
            <a:pPr algn="ctr"/>
            <a:r>
              <a:rPr lang="fr-FR" sz="1400" b="1" dirty="0">
                <a:latin typeface="Comic Sans MS" panose="030F0902030302020204" pitchFamily="66" charset="0"/>
              </a:rPr>
              <a:t>entre les USA 1</a:t>
            </a:r>
            <a:r>
              <a:rPr lang="fr-FR" sz="1400" b="1" baseline="30000" dirty="0">
                <a:latin typeface="Comic Sans MS" panose="030F0902030302020204" pitchFamily="66" charset="0"/>
              </a:rPr>
              <a:t>ère</a:t>
            </a:r>
            <a:r>
              <a:rPr lang="fr-FR" sz="1400" b="1" dirty="0">
                <a:latin typeface="Comic Sans MS" panose="030F0902030302020204" pitchFamily="66" charset="0"/>
              </a:rPr>
              <a:t> et la Chine  2</a:t>
            </a:r>
            <a:r>
              <a:rPr lang="fr-FR" sz="1400" b="1" baseline="30000" dirty="0">
                <a:latin typeface="Comic Sans MS" panose="030F0902030302020204" pitchFamily="66" charset="0"/>
              </a:rPr>
              <a:t>ème</a:t>
            </a:r>
            <a:r>
              <a:rPr lang="fr-FR" sz="1400" b="1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066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Espace réservé du pied de page 3">
            <a:extLst>
              <a:ext uri="{FF2B5EF4-FFF2-40B4-BE49-F238E27FC236}">
                <a16:creationId xmlns:a16="http://schemas.microsoft.com/office/drawing/2014/main" id="{868739D1-C8BE-8D1D-DA83-2C535CAE1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  <p:sp>
        <p:nvSpPr>
          <p:cNvPr id="51202" name="Espace réservé du numéro de diapositive 4">
            <a:extLst>
              <a:ext uri="{FF2B5EF4-FFF2-40B4-BE49-F238E27FC236}">
                <a16:creationId xmlns:a16="http://schemas.microsoft.com/office/drawing/2014/main" id="{1CCDBAB4-03FA-8927-547E-B905D3EB5C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900AA89F-CE46-DA4B-B59A-E842D8B71B54}" type="slidenum">
              <a:rPr lang="fr-FR" altLang="en-US" sz="1200"/>
              <a:pPr/>
              <a:t>81</a:t>
            </a:fld>
            <a:endParaRPr lang="fr-FR" altLang="en-US" sz="1200"/>
          </a:p>
        </p:txBody>
      </p:sp>
      <p:pic>
        <p:nvPicPr>
          <p:cNvPr id="51203" name="Image 5">
            <a:extLst>
              <a:ext uri="{FF2B5EF4-FFF2-40B4-BE49-F238E27FC236}">
                <a16:creationId xmlns:a16="http://schemas.microsoft.com/office/drawing/2014/main" id="{BD2F7020-E2D9-763A-C4AA-2CEC658C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22264"/>
            <a:ext cx="22987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Image 6">
            <a:extLst>
              <a:ext uri="{FF2B5EF4-FFF2-40B4-BE49-F238E27FC236}">
                <a16:creationId xmlns:a16="http://schemas.microsoft.com/office/drawing/2014/main" id="{39BF1B7B-61D7-C6B4-33F2-7531BCE8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1" y="393700"/>
            <a:ext cx="47418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Image 7">
            <a:extLst>
              <a:ext uri="{FF2B5EF4-FFF2-40B4-BE49-F238E27FC236}">
                <a16:creationId xmlns:a16="http://schemas.microsoft.com/office/drawing/2014/main" id="{50487309-B59D-B130-5332-0DA745D8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3443288"/>
            <a:ext cx="762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 8">
            <a:extLst>
              <a:ext uri="{FF2B5EF4-FFF2-40B4-BE49-F238E27FC236}">
                <a16:creationId xmlns:a16="http://schemas.microsoft.com/office/drawing/2014/main" id="{031F684F-B09F-E520-1D22-F1C6C494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9" y="322264"/>
            <a:ext cx="5133975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A1E288-9548-FAE9-31C8-EFB0F7E8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42" y="2110978"/>
            <a:ext cx="10390716" cy="2636043"/>
          </a:xfrm>
        </p:spPr>
        <p:txBody>
          <a:bodyPr>
            <a:normAutofit/>
          </a:bodyPr>
          <a:lstStyle/>
          <a:p>
            <a:r>
              <a:rPr lang="fr-FR" b="1" dirty="0">
                <a:latin typeface="Comic Sans MS" panose="030F0902030302020204" pitchFamily="66" charset="0"/>
                <a:hlinkClick r:id="rId2"/>
              </a:rPr>
              <a:t>Évolution des frontières europÉennes de 1.000 à 2.000</a:t>
            </a:r>
            <a:br>
              <a:rPr lang="fr-FR" dirty="0">
                <a:latin typeface="Comic Sans MS" panose="030F0902030302020204" pitchFamily="66" charset="0"/>
                <a:hlinkClick r:id="rId2"/>
              </a:rPr>
            </a:br>
            <a:br>
              <a:rPr lang="fr-FR" dirty="0">
                <a:latin typeface="Comic Sans MS" panose="030F0902030302020204" pitchFamily="66" charset="0"/>
                <a:hlinkClick r:id="rId2"/>
              </a:rPr>
            </a:br>
            <a:r>
              <a:rPr lang="fr-FR" dirty="0">
                <a:latin typeface="Comic Sans MS" panose="030F0902030302020204" pitchFamily="66" charset="0"/>
                <a:hlinkClick r:id="rId2"/>
              </a:rPr>
              <a:t>https://www.youtube.com/watch?v=t2vDidU5mHc</a:t>
            </a:r>
            <a:endParaRPr lang="fr-FR" dirty="0">
              <a:latin typeface="Comic Sans MS" panose="030F0902030302020204" pitchFamily="66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F31750-F589-16A5-6761-980EBFD6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857074-8856-A5B9-66D3-28F20263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30CD1-3FFC-C04D-AB5A-618AFA2DDC8D}" type="slidenum">
              <a:rPr lang="fr-FR" altLang="en-US" smtClean="0"/>
              <a:pPr>
                <a:defRPr/>
              </a:pPr>
              <a:t>82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34755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>
            <a:extLst>
              <a:ext uri="{FF2B5EF4-FFF2-40B4-BE49-F238E27FC236}">
                <a16:creationId xmlns:a16="http://schemas.microsoft.com/office/drawing/2014/main" id="{EC26E60A-FFCC-DBC8-DFA5-6867B3BF0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6764"/>
            <a:ext cx="8229600" cy="7207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BE" b="1" dirty="0">
                <a:solidFill>
                  <a:srgbClr val="0070C0"/>
                </a:solidFill>
                <a:latin typeface="Comic Sans MS" charset="0"/>
                <a:ea typeface="+mj-ea"/>
                <a:cs typeface="+mj-cs"/>
              </a:rPr>
              <a:t>3. Le Facteur historique</a:t>
            </a:r>
            <a:endParaRPr lang="fr-FR" b="1" dirty="0">
              <a:solidFill>
                <a:srgbClr val="0070C0"/>
              </a:solidFill>
              <a:latin typeface="Comic Sans MS" charset="0"/>
              <a:ea typeface="+mj-ea"/>
              <a:cs typeface="+mj-cs"/>
            </a:endParaRPr>
          </a:p>
        </p:txBody>
      </p:sp>
      <p:sp>
        <p:nvSpPr>
          <p:cNvPr id="52226" name="Rectangle 4">
            <a:extLst>
              <a:ext uri="{FF2B5EF4-FFF2-40B4-BE49-F238E27FC236}">
                <a16:creationId xmlns:a16="http://schemas.microsoft.com/office/drawing/2014/main" id="{28B4A305-FA5A-FD1F-561C-CCAF825B6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14500"/>
            <a:ext cx="8229600" cy="4376736"/>
          </a:xfrm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 2" pitchFamily="2" charset="2"/>
              <a:buNone/>
            </a:pPr>
            <a:endParaRPr lang="fr-BE" altLang="en-US" sz="2600" b="1" dirty="0">
              <a:solidFill>
                <a:srgbClr val="0000FF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r>
              <a:rPr lang="fr-BE" altLang="en-US" sz="2800" dirty="0">
                <a:solidFill>
                  <a:srgbClr val="0070C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Définition de l’histoire: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analyse du passé en se basant sur un choix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événements.  Elle établit la chronologie et la « véracité des faits ».  Elle tente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expliquer les causes et les conséquences.  Le choix des événements et des arguments retenus relève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un projet politique.  L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est relative. </a:t>
            </a:r>
          </a:p>
          <a:p>
            <a:pPr eaLnBrk="1" hangingPunct="1">
              <a:lnSpc>
                <a:spcPct val="70000"/>
              </a:lnSpc>
            </a:pP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est un facteur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explication des relations internationales. </a:t>
            </a:r>
          </a:p>
          <a:p>
            <a:pPr eaLnBrk="1" hangingPunct="1">
              <a:lnSpc>
                <a:spcPct val="70000"/>
              </a:lnSpc>
            </a:pP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est constitutive du processus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élaboration de la politique étrangère.</a:t>
            </a:r>
            <a:endParaRPr lang="fr-FR" altLang="en-US" sz="28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2227" name="Rectangle 16">
            <a:extLst>
              <a:ext uri="{FF2B5EF4-FFF2-40B4-BE49-F238E27FC236}">
                <a16:creationId xmlns:a16="http://schemas.microsoft.com/office/drawing/2014/main" id="{24C7DDC8-1016-343C-8A91-6C4778DD8D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E5AA9D5-ADCE-B24A-9D4C-295BAA4AB38B}" type="slidenum">
              <a:rPr lang="fr-FR" altLang="en-US" sz="120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fr-FR" altLang="en-US" sz="12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2228" name="Espace réservé du pied de page 1">
            <a:extLst>
              <a:ext uri="{FF2B5EF4-FFF2-40B4-BE49-F238E27FC236}">
                <a16:creationId xmlns:a16="http://schemas.microsoft.com/office/drawing/2014/main" id="{5348951E-CF94-10F8-2AB8-F91392C3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>
                <a:solidFill>
                  <a:srgbClr val="000000"/>
                </a:solidFill>
                <a:latin typeface="Tahoma" panose="020B0604030504040204" pitchFamily="34" charset="0"/>
              </a:rPr>
              <a:t>M. Hermans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52B1D6-2BC5-1C56-BD7B-C1A951C65D09}"/>
              </a:ext>
            </a:extLst>
          </p:cNvPr>
          <p:cNvSpPr txBox="1"/>
          <p:nvPr/>
        </p:nvSpPr>
        <p:spPr>
          <a:xfrm>
            <a:off x="9846365" y="75669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A30AF6-C356-C59F-085C-52E3FD85402D}"/>
              </a:ext>
            </a:extLst>
          </p:cNvPr>
          <p:cNvSpPr txBox="1"/>
          <p:nvPr/>
        </p:nvSpPr>
        <p:spPr>
          <a:xfrm>
            <a:off x="9521952" y="72176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EE2787-5977-1CBB-0A42-C5890118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en-US" sz="2800" b="1" dirty="0">
                <a:solidFill>
                  <a:srgbClr val="0070C0"/>
                </a:solidFill>
                <a:latin typeface="Comic Sans MS" charset="0"/>
                <a:ea typeface="ＭＳ Ｐゴシック" charset="-128"/>
              </a:rPr>
              <a:t>Conception de l</a:t>
            </a:r>
            <a:r>
              <a:rPr lang="fr-BE" altLang="fr-FR" sz="2800" b="1" dirty="0">
                <a:solidFill>
                  <a:srgbClr val="0070C0"/>
                </a:solidFill>
                <a:latin typeface="Comic Sans MS" charset="0"/>
                <a:ea typeface="ＭＳ Ｐゴシック" charset="-128"/>
              </a:rPr>
              <a:t>’</a:t>
            </a:r>
            <a:r>
              <a:rPr lang="fr-BE" altLang="en-US" sz="2800" b="1" dirty="0">
                <a:solidFill>
                  <a:srgbClr val="0070C0"/>
                </a:solidFill>
                <a:latin typeface="Comic Sans MS" charset="0"/>
                <a:ea typeface="ＭＳ Ｐゴシック" charset="-128"/>
              </a:rPr>
              <a:t>histoire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E2E18F-DABC-7A74-1C11-E77F8AC18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29208"/>
            <a:ext cx="7729728" cy="3707000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est explicative: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les leçons de l</a:t>
            </a:r>
            <a:r>
              <a:rPr lang="fr-BE" altLang="fr-FR" sz="20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se font sur base de conceptions différentes (élitistes, racistes, théologiques, idéalistes et marxistes) et influencent la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 politique étrangère.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L</a:t>
            </a:r>
            <a:r>
              <a:rPr lang="fr-BE" altLang="fr-FR" sz="2000" b="1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histoire argument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: l</a:t>
            </a:r>
            <a:r>
              <a:rPr lang="fr-BE" altLang="fr-FR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invocation du passé permet de déterminer le futur.  La connaissance du passé est un élément de pouvoir. Mais la référence au passé n</a:t>
            </a:r>
            <a:r>
              <a:rPr lang="fr-BE" altLang="fr-FR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" pitchFamily="2" charset="2"/>
              </a:rPr>
              <a:t>est jamais neutre.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0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déterministe</a:t>
            </a:r>
            <a:r>
              <a:rPr lang="fr-BE" altLang="en-US" sz="20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: les alliés traditionnels, les ennemis héréditaires, la culpabilité colonialiste, la Shoah, le territoire historique, la grandeur du passé sont les éléments de ce déterminisme.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D0719D-5C88-FDA9-E42C-9829CFF3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706E00-5E5B-8692-50E6-BB68A5B2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28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024DB8-4423-86C6-3F86-A31820A46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858644"/>
            <a:ext cx="7729728" cy="488138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fondatrice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: les mythes fondateurs, comme la bataille des éperons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or de 1302 pour la Flandre, sont très présents.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 créatrice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: une utopie, par exemple les religions face aux Etats modernes sont des éléments créateurs de l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</a:pP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Les temps de l</a:t>
            </a:r>
            <a:r>
              <a:rPr lang="fr-BE" altLang="fr-FR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histoire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: une date de naissance d</a:t>
            </a:r>
            <a:r>
              <a:rPr lang="fr-BE" altLang="fr-FR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8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un événement ou la périodicité (millénaire, le siècle, le temps immédiat) sont largement utilisés.</a:t>
            </a:r>
            <a:endParaRPr lang="fr-FR" altLang="en-US" sz="28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08B98D-2B60-B257-4BD3-87B84A45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051AA4-E308-C9C1-F4C4-93969E0B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79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age 1">
            <a:extLst>
              <a:ext uri="{FF2B5EF4-FFF2-40B4-BE49-F238E27FC236}">
                <a16:creationId xmlns:a16="http://schemas.microsoft.com/office/drawing/2014/main" id="{FA33B439-D115-830E-2A61-54EDDFAB2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76250"/>
            <a:ext cx="8493125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Espace réservé du numéro de diapositive 4">
            <a:extLst>
              <a:ext uri="{FF2B5EF4-FFF2-40B4-BE49-F238E27FC236}">
                <a16:creationId xmlns:a16="http://schemas.microsoft.com/office/drawing/2014/main" id="{19931BA9-B583-8BF0-D221-B72A4FCE9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0002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4574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29146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3718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D14BF8-D1DA-CB4F-BAB5-02C5AC78481D}" type="slidenum">
              <a:rPr lang="fr-FR" altLang="fr-FR" sz="1000">
                <a:solidFill>
                  <a:schemeClr val="tx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fr-FR" altLang="fr-FR" sz="10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7587" name="Espace réservé du pied de page 1">
            <a:extLst>
              <a:ext uri="{FF2B5EF4-FFF2-40B4-BE49-F238E27FC236}">
                <a16:creationId xmlns:a16="http://schemas.microsoft.com/office/drawing/2014/main" id="{9E7736BA-E201-7AEC-5F6A-C1BF32A9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u pied de page 1">
            <a:extLst>
              <a:ext uri="{FF2B5EF4-FFF2-40B4-BE49-F238E27FC236}">
                <a16:creationId xmlns:a16="http://schemas.microsoft.com/office/drawing/2014/main" id="{93A6D4E3-B236-8752-3E25-B6E42949E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  <p:sp>
        <p:nvSpPr>
          <p:cNvPr id="68610" name="Espace réservé du numéro de diapositive 2">
            <a:extLst>
              <a:ext uri="{FF2B5EF4-FFF2-40B4-BE49-F238E27FC236}">
                <a16:creationId xmlns:a16="http://schemas.microsoft.com/office/drawing/2014/main" id="{DB84613F-5F4D-5571-8E12-6FE6895D9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7F7FE6D-10A0-E443-A575-6F91B3B37386}" type="slidenum">
              <a:rPr lang="fr-FR" altLang="en-US" sz="1200"/>
              <a:pPr/>
              <a:t>71</a:t>
            </a:fld>
            <a:endParaRPr lang="fr-FR" altLang="en-US" sz="1200"/>
          </a:p>
        </p:txBody>
      </p:sp>
      <p:pic>
        <p:nvPicPr>
          <p:cNvPr id="68611" name="Image 3">
            <a:extLst>
              <a:ext uri="{FF2B5EF4-FFF2-40B4-BE49-F238E27FC236}">
                <a16:creationId xmlns:a16="http://schemas.microsoft.com/office/drawing/2014/main" id="{BAFFBC59-7462-5BAA-7A48-1190916C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371475"/>
            <a:ext cx="46672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FF81CD22-D776-E033-20AC-708F0915B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404814"/>
            <a:ext cx="7793038" cy="13033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altLang="en-US" sz="3200" b="1" dirty="0">
                <a:solidFill>
                  <a:srgbClr val="0070C0"/>
                </a:solidFill>
                <a:latin typeface="Comic Sans MS" charset="0"/>
                <a:ea typeface="ＭＳ Ｐゴシック" charset="-128"/>
              </a:rPr>
              <a:t>Théories de la croissance des populations</a:t>
            </a:r>
            <a:endParaRPr lang="fr-FR" altLang="en-US" sz="3200" b="1" dirty="0">
              <a:solidFill>
                <a:srgbClr val="0070C0"/>
              </a:solidFill>
              <a:latin typeface="Comic Sans MS" charset="0"/>
              <a:ea typeface="ＭＳ Ｐゴシック" charset="-128"/>
            </a:endParaRP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2FC839C8-F327-3B81-C4E4-A51903B4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916114"/>
            <a:ext cx="8343900" cy="4395787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fr-BE" altLang="en-US" sz="2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Théorie populationniste: 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accroître la population par la natalité ou l</a:t>
            </a:r>
            <a:r>
              <a:rPr lang="fr-BE" altLang="fr-FR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immigration permet d</a:t>
            </a:r>
            <a:r>
              <a:rPr lang="fr-BE" altLang="fr-FR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accroître la production. C</a:t>
            </a:r>
            <a:r>
              <a:rPr lang="fr-BE" altLang="fr-FR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est la théorie inverse à celle de Malthus.</a:t>
            </a:r>
          </a:p>
          <a:p>
            <a:pPr eaLnBrk="1" hangingPunct="1">
              <a:lnSpc>
                <a:spcPct val="70000"/>
              </a:lnSpc>
            </a:pPr>
            <a:r>
              <a:rPr lang="fr-BE" altLang="en-US" sz="2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Théorie populationniste optimale de puissance: 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les besoins vitaux pour l</a:t>
            </a:r>
            <a:r>
              <a:rPr lang="fr-BE" altLang="fr-FR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Homme doivent être couvert lors de tout accroissement de population.</a:t>
            </a:r>
          </a:p>
          <a:p>
            <a:pPr eaLnBrk="1" hangingPunct="1">
              <a:lnSpc>
                <a:spcPct val="70000"/>
              </a:lnSpc>
            </a:pPr>
            <a:r>
              <a:rPr lang="fr-BE" altLang="en-US" sz="220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Théorie populationniste économique: 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la productivité marginale = la productivité moyenne pour chaque habitant supplémentaire 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  <a:sym typeface="Wingdings 3" pitchFamily="2" charset="2"/>
              </a:rPr>
              <a:t> la production économique suit le même rythme que la croissance démographique</a:t>
            </a:r>
            <a:r>
              <a:rPr lang="fr-BE" altLang="en-US" sz="2200">
                <a:latin typeface="Comic Sans MS" panose="030F0902030302020204" pitchFamily="66" charset="0"/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70000"/>
              </a:lnSpc>
            </a:pPr>
            <a:r>
              <a:rPr lang="fr-FR" altLang="en-US" sz="2200" b="1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Théorie de Malthus: </a:t>
            </a:r>
            <a:r>
              <a:rPr lang="fr-BE" altLang="en-US" sz="2200" b="1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FR" altLang="en-US" sz="220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a population mondiale croît de façon géométrique (2, 4, 8, 16, 32, ...), tandis que les moyens auraient tendance à croître de façon arithmétique</a:t>
            </a:r>
            <a:br>
              <a:rPr lang="fr-BE" altLang="en-US" sz="220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fr-FR" altLang="en-US" sz="220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(1, 2, 3, 4, 5, 6, ...).  La croissance de la population serait donc dangereuse - </a:t>
            </a:r>
            <a:r>
              <a:rPr lang="fr-FR" altLang="en-US" sz="2200" b="1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à prendre avec précaution</a:t>
            </a:r>
            <a:r>
              <a:rPr lang="fr-FR" altLang="en-US" sz="2200">
                <a:solidFill>
                  <a:srgbClr val="00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. </a:t>
            </a:r>
            <a:endParaRPr lang="fr-BE" altLang="en-US" sz="2200" b="1">
              <a:solidFill>
                <a:srgbClr val="000000"/>
              </a:solidFill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Espace réservé du numéro de diapositive 5">
            <a:extLst>
              <a:ext uri="{FF2B5EF4-FFF2-40B4-BE49-F238E27FC236}">
                <a16:creationId xmlns:a16="http://schemas.microsoft.com/office/drawing/2014/main" id="{76996218-0BB5-7FDA-9EF1-C810DA83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88C9976-0100-1141-855C-171F90E1835D}" type="slidenum">
              <a:rPr lang="fr-FR" altLang="en-US" sz="120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fr-FR" altLang="en-US" sz="12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2708" name="Espace réservé du pied de page 1">
            <a:extLst>
              <a:ext uri="{FF2B5EF4-FFF2-40B4-BE49-F238E27FC236}">
                <a16:creationId xmlns:a16="http://schemas.microsoft.com/office/drawing/2014/main" id="{48EE8095-6560-8247-EB75-D2068EB1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>
                <a:solidFill>
                  <a:schemeClr val="tx1"/>
                </a:solidFill>
                <a:latin typeface="Tahoma" panose="020B0604030504040204" pitchFamily="34" charset="0"/>
              </a:rPr>
              <a:t>M. Hermans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1" dur="indefinite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26" dur="indefinite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1" dur="indefinite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.0"/>
                                      </p:to>
                                    </p:set>
                                    <p:animEffect filter="image" prLst="opacity: 1.0">
                                      <p:cBhvr rctx="IE">
                                        <p:cTn id="36" dur="indefinite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 build="allAtOnce"/>
      <p:bldP spid="219139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44A35C25-81A5-053E-07A3-B77EE7DF2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42432" y="450825"/>
            <a:ext cx="6523038" cy="1016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BE" altLang="x-none" sz="3000" b="1" dirty="0">
                <a:solidFill>
                  <a:srgbClr val="0070C0"/>
                </a:solidFill>
                <a:latin typeface="Comic Sans MS" charset="0"/>
              </a:rPr>
              <a:t>Evolution de la pyramide des âges</a:t>
            </a:r>
            <a:endParaRPr lang="fr-FR" altLang="x-none" sz="3000" b="1" dirty="0">
              <a:solidFill>
                <a:srgbClr val="0070C0"/>
              </a:solidFill>
              <a:latin typeface="Comic Sans MS" charset="0"/>
            </a:endParaRPr>
          </a:p>
        </p:txBody>
      </p:sp>
      <p:sp>
        <p:nvSpPr>
          <p:cNvPr id="76803" name="Espace réservé du numéro de diapositive 4">
            <a:extLst>
              <a:ext uri="{FF2B5EF4-FFF2-40B4-BE49-F238E27FC236}">
                <a16:creationId xmlns:a16="http://schemas.microsoft.com/office/drawing/2014/main" id="{B5E53D2F-8A26-4603-DECD-FEE959E6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0002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4574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29146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371850" indent="-17145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02DFA7-FD7D-F942-ACD0-6B9B4840A9DE}" type="slidenum">
              <a:rPr lang="fr-FR" altLang="fr-FR" sz="1000">
                <a:solidFill>
                  <a:schemeClr val="bg1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fr-FR" altLang="fr-FR" sz="10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A3E28EF-F7B9-C11F-2FE9-C632EEE15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161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6564" name="Picture 4">
            <a:extLst>
              <a:ext uri="{FF2B5EF4-FFF2-40B4-BE49-F238E27FC236}">
                <a16:creationId xmlns:a16="http://schemas.microsoft.com/office/drawing/2014/main" id="{411E65E0-CC3A-8449-A7F2-DA1398AF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00214"/>
            <a:ext cx="7559675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Espace réservé du pied de page 1">
            <a:extLst>
              <a:ext uri="{FF2B5EF4-FFF2-40B4-BE49-F238E27FC236}">
                <a16:creationId xmlns:a16="http://schemas.microsoft.com/office/drawing/2014/main" id="{A82B8D62-352D-2CAD-F229-561EB94C42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580E4A17-BEB4-AACA-41B4-367E3F1BF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01651"/>
            <a:ext cx="8229600" cy="79851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en-US" sz="4100" b="1" dirty="0">
                <a:solidFill>
                  <a:srgbClr val="0070C0"/>
                </a:solidFill>
                <a:latin typeface="Comic Sans MS" charset="0"/>
                <a:ea typeface="ＭＳ Ｐゴシック" charset="-128"/>
              </a:rPr>
              <a:t>Problèmes de migration</a:t>
            </a: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4463FC40-3815-C436-DB9A-DF054EE12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138"/>
            <a:ext cx="8229600" cy="4875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FR" altLang="fr-FR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égoïsme</a:t>
            </a: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et la x</a:t>
            </a:r>
            <a:r>
              <a:rPr lang="fr-FR" altLang="en-US" sz="1500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énophobie</a:t>
            </a: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sont des conséquences de la migration.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1973, le constat d'Alger (C.N.U.C.E.D.) était le suivant: 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en-US" sz="1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70% de la population mondiale produisait 30 % de la richesse mondiale alors que 30% de cette population produisait 70% de cette richesse.</a:t>
            </a:r>
            <a:endParaRPr lang="fr-BE" altLang="en-US" sz="14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fr-BE" altLang="en-US" sz="1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</a:t>
            </a:r>
            <a:r>
              <a:rPr lang="fr-BE" altLang="fr-FR" sz="1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1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évolution du P.I.B. mondial consacré au développement entre 1973 et 2000 aurait dû passer de 1% </a:t>
            </a:r>
            <a:r>
              <a:rPr lang="fr-BE" altLang="en-US" sz="14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 3" pitchFamily="2" charset="2"/>
              </a:rPr>
              <a:t> </a:t>
            </a:r>
            <a:r>
              <a:rPr lang="fr-BE" altLang="en-US" sz="14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1,7%. </a:t>
            </a:r>
          </a:p>
          <a:p>
            <a:pPr eaLnBrk="1" hangingPunct="1">
              <a:lnSpc>
                <a:spcPct val="80000"/>
              </a:lnSpc>
            </a:pP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réalité, aujourd</a:t>
            </a:r>
            <a:r>
              <a:rPr lang="fr-BE" altLang="fr-FR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hui, il est passé de 1% </a:t>
            </a: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  <a:sym typeface="Wingdings 3" pitchFamily="2" charset="2"/>
              </a:rPr>
              <a:t> </a:t>
            </a: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0,6% et 20% de la population riche produit 86% de la richesse mondiale. </a:t>
            </a:r>
            <a:endParaRPr lang="fr-FR" altLang="en-US" sz="15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1960, le 1/5 de la population mondiale la plus riche gagnait </a:t>
            </a:r>
            <a:r>
              <a:rPr lang="fr-FR" altLang="en-US" sz="15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30 fois</a:t>
            </a: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plus que le 1/5 de la population la plus pauvre.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2000, le 1/5 de la population mondiale la plus riche gagnait </a:t>
            </a:r>
            <a:r>
              <a:rPr lang="fr-FR" altLang="en-US" sz="1500" b="1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74 fois</a:t>
            </a: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plus que le 1/5 de la population la plus pauvre.</a:t>
            </a:r>
          </a:p>
          <a:p>
            <a:pPr eaLnBrk="1" hangingPunct="1">
              <a:lnSpc>
                <a:spcPct val="80000"/>
              </a:lnSpc>
            </a:pP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La pression du Sud sur le Nord est de plus en plus forte par l</a:t>
            </a:r>
            <a:r>
              <a:rPr lang="fr-FR" altLang="fr-FR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FR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interdépendance des Etats, conséquence de la mondialisation.</a:t>
            </a:r>
          </a:p>
          <a:p>
            <a:pPr eaLnBrk="1" hangingPunct="1">
              <a:lnSpc>
                <a:spcPct val="80000"/>
              </a:lnSpc>
            </a:pP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En 10 ans (de 1990 à 2000), l</a:t>
            </a:r>
            <a:r>
              <a:rPr lang="fr-BE" altLang="fr-FR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fr-BE" altLang="en-US" sz="1500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aide publique au développement a chuté de 29%.</a:t>
            </a:r>
            <a:endParaRPr lang="fr-FR" altLang="en-US" sz="1500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74755" name="Espace réservé du numéro de diapositive 5">
            <a:extLst>
              <a:ext uri="{FF2B5EF4-FFF2-40B4-BE49-F238E27FC236}">
                <a16:creationId xmlns:a16="http://schemas.microsoft.com/office/drawing/2014/main" id="{6A252AB0-CE7C-B827-0A93-6912D5EF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2FF08C-DB6E-1949-8A0D-7D6ED9AF493D}" type="slidenum">
              <a:rPr lang="fr-FR" altLang="en-US" sz="120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fr-FR" altLang="en-US" sz="12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74756" name="Espace réservé du pied de page 1">
            <a:extLst>
              <a:ext uri="{FF2B5EF4-FFF2-40B4-BE49-F238E27FC236}">
                <a16:creationId xmlns:a16="http://schemas.microsoft.com/office/drawing/2014/main" id="{F2FF1944-7092-C94A-1754-4B5D99DF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20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4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 sz="22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 sz="2000"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600"/>
              </a:spcBef>
              <a:buClr>
                <a:srgbClr val="215D7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600"/>
              </a:spcBef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6FB7D7"/>
              </a:buClr>
              <a:buSzPct val="110000"/>
              <a:buFont typeface="Wingdings 2" pitchFamily="2" charset="2"/>
              <a:buChar char=""/>
              <a:defRPr>
                <a:solidFill>
                  <a:srgbClr val="595959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200">
                <a:solidFill>
                  <a:schemeClr val="tx1"/>
                </a:solidFill>
                <a:latin typeface="Tahoma" panose="020B0604030504040204" pitchFamily="34" charset="0"/>
              </a:rPr>
              <a:t>M. Hermans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0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0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0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0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0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0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0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01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2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CC40-953B-62DA-51EC-878F99AD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76" y="620713"/>
            <a:ext cx="8042275" cy="823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Risques</a:t>
            </a:r>
            <a:r>
              <a:rPr lang="en-US" sz="32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majeurs</a:t>
            </a:r>
            <a:r>
              <a:rPr lang="en-US" sz="32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d’ici</a:t>
            </a:r>
            <a:r>
              <a:rPr lang="en-US" sz="32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2050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DE07D-9FDE-61AD-2BDE-C88055F3F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28776"/>
            <a:ext cx="7886700" cy="4646613"/>
          </a:xfrm>
        </p:spPr>
        <p:txBody>
          <a:bodyPr>
            <a:normAutofit/>
          </a:bodyPr>
          <a:lstStyle/>
          <a:p>
            <a:pPr>
              <a:buFont typeface="Wingdings 2" charset="2"/>
              <a:buChar char=""/>
              <a:defRPr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Agriculture incapable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nourrir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9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à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10 milliards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d’habitants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sauf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changeant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les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règles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d’alimentation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?</a:t>
            </a:r>
          </a:p>
          <a:p>
            <a:pPr>
              <a:buFont typeface="Wingdings 2" charset="2"/>
              <a:buChar char=""/>
              <a:defRPr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Pollution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extrême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l’air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l’eau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et de la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terre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buFont typeface="Wingdings 2" charset="2"/>
              <a:buChar char=""/>
              <a:defRPr/>
            </a:pP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Risque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pénurie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matières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premières,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essentiellement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énergétiques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buFont typeface="Wingdings 2" charset="2"/>
              <a:buChar char=""/>
              <a:defRPr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earth overshoot day,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toujours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plus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plus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proche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dans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l’année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0" indent="0" algn="ctr">
              <a:buNone/>
              <a:defRPr/>
            </a:pPr>
            <a:r>
              <a:rPr lang="en-US" b="1" dirty="0" err="1">
                <a:latin typeface="Comic Sans MS" charset="0"/>
                <a:ea typeface="Comic Sans MS" charset="0"/>
                <a:cs typeface="Comic Sans MS" charset="0"/>
              </a:rPr>
              <a:t>Mais</a:t>
            </a:r>
            <a:endParaRPr lang="en-US" b="1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buFont typeface="Wingdings 2" charset="2"/>
              <a:buChar char=""/>
              <a:defRPr/>
            </a:pP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En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2100, la diminution de la population par la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baisse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des naissances et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également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les “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nouvelles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” maladies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devenues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épidémies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ainsi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que les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guerres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civiles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pourraient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provoquer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une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baisse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plus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importante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encore que le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chiffre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de 6,7 milliards </a:t>
            </a:r>
            <a:r>
              <a:rPr lang="en-US" dirty="0" err="1">
                <a:latin typeface="Comic Sans MS" charset="0"/>
                <a:ea typeface="Comic Sans MS" charset="0"/>
                <a:cs typeface="Comic Sans MS" charset="0"/>
              </a:rPr>
              <a:t>d’habitants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.  </a:t>
            </a: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1F3BD37E-01B6-A432-46E4-DCACC35E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154243A-1A1D-B048-A8FF-5D460B508EA5}" type="slidenum">
              <a:rPr lang="en-US" altLang="en-US" sz="1000"/>
              <a:pPr/>
              <a:t>75</a:t>
            </a:fld>
            <a:endParaRPr lang="en-US" altLang="en-US" sz="1000"/>
          </a:p>
        </p:txBody>
      </p:sp>
      <p:sp>
        <p:nvSpPr>
          <p:cNvPr id="78852" name="Espace réservé du pied de page 3">
            <a:extLst>
              <a:ext uri="{FF2B5EF4-FFF2-40B4-BE49-F238E27FC236}">
                <a16:creationId xmlns:a16="http://schemas.microsoft.com/office/drawing/2014/main" id="{C07603EC-1C71-7151-AB86-BC6AAD539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>
            <a:extLst>
              <a:ext uri="{FF2B5EF4-FFF2-40B4-BE49-F238E27FC236}">
                <a16:creationId xmlns:a16="http://schemas.microsoft.com/office/drawing/2014/main" id="{10DE0BE7-E967-D437-8574-012DA7BE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22EF572A-EB9E-3B4E-9D95-B52F0C6117BD}" type="slidenum">
              <a:rPr lang="en-US" altLang="en-US" sz="1000"/>
              <a:pPr/>
              <a:t>76</a:t>
            </a:fld>
            <a:endParaRPr lang="en-US" altLang="en-US" sz="1000"/>
          </a:p>
        </p:txBody>
      </p:sp>
      <p:pic>
        <p:nvPicPr>
          <p:cNvPr id="82946" name="Picture 4">
            <a:extLst>
              <a:ext uri="{FF2B5EF4-FFF2-40B4-BE49-F238E27FC236}">
                <a16:creationId xmlns:a16="http://schemas.microsoft.com/office/drawing/2014/main" id="{63D77D9B-A71D-7F70-FD81-BA87125EB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476250"/>
            <a:ext cx="7920037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Espace réservé du pied de page 1">
            <a:extLst>
              <a:ext uri="{FF2B5EF4-FFF2-40B4-BE49-F238E27FC236}">
                <a16:creationId xmlns:a16="http://schemas.microsoft.com/office/drawing/2014/main" id="{10ED864A-3619-B150-2365-D4F367D139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/>
              <a:t>M. Hermans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8B0C1A-3612-1126-22A4-4EB2D3FD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Hermans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852DC0-2771-A3CF-CCA3-51114A98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661D-0951-F841-8ADB-704281B514EA}" type="slidenum">
              <a:rPr lang="fr-FR" smtClean="0"/>
              <a:t>77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47C22C-6F17-2098-5E37-330EC16D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01752"/>
            <a:ext cx="7772400" cy="603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4830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{AD54CEB2-3602-8B44-B19B-81B3C1049FC4}tf10001120</Template>
  <TotalTime>5909</TotalTime>
  <Words>999</Words>
  <Application>Microsoft Macintosh PowerPoint</Application>
  <PresentationFormat>Grand écran</PresentationFormat>
  <Paragraphs>95</Paragraphs>
  <Slides>17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Gill Sans MT</vt:lpstr>
      <vt:lpstr>Tahoma</vt:lpstr>
      <vt:lpstr>Wingdings 2</vt:lpstr>
      <vt:lpstr>Colis</vt:lpstr>
      <vt:lpstr>Géopolitique (les exemples de l’Ukraine et du Proche orient) et l’importance de la Cyber-Politique </vt:lpstr>
      <vt:lpstr>Présentation PowerPoint</vt:lpstr>
      <vt:lpstr>Présentation PowerPoint</vt:lpstr>
      <vt:lpstr>Théories de la croissance des populations</vt:lpstr>
      <vt:lpstr>Evolution de la pyramide des âges</vt:lpstr>
      <vt:lpstr>Problèmes de migration</vt:lpstr>
      <vt:lpstr>Risques majeurs d’ici 2050</vt:lpstr>
      <vt:lpstr>Présentation PowerPoint</vt:lpstr>
      <vt:lpstr>Présentation PowerPoint</vt:lpstr>
      <vt:lpstr>Présentation PowerPoint</vt:lpstr>
      <vt:lpstr>Augmentation des émissions de CO2 depuis 1992</vt:lpstr>
      <vt:lpstr>Présentation PowerPoint</vt:lpstr>
      <vt:lpstr>Présentation PowerPoint</vt:lpstr>
      <vt:lpstr>Évolution des frontières europÉennes de 1.000 à 2.000  https://www.youtube.com/watch?v=t2vDidU5mHc</vt:lpstr>
      <vt:lpstr>3. Le Facteur historique</vt:lpstr>
      <vt:lpstr>Conception de l’histoire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13</cp:revision>
  <dcterms:created xsi:type="dcterms:W3CDTF">2022-10-22T11:10:51Z</dcterms:created>
  <dcterms:modified xsi:type="dcterms:W3CDTF">2023-01-21T23:00:15Z</dcterms:modified>
</cp:coreProperties>
</file>