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lsm" ContentType="application/vnd.ms-excel.sheet.macroEnabled.12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44" saveSubsetFonts="1" autoCompressPictures="0">
  <p:sldMasterIdLst>
    <p:sldMasterId id="2147483661" r:id="rId1"/>
  </p:sldMasterIdLst>
  <p:notesMasterIdLst>
    <p:notesMasterId r:id="rId27"/>
  </p:notesMasterIdLst>
  <p:sldIdLst>
    <p:sldId id="256" r:id="rId2"/>
    <p:sldId id="591" r:id="rId3"/>
    <p:sldId id="964" r:id="rId4"/>
    <p:sldId id="592" r:id="rId5"/>
    <p:sldId id="962" r:id="rId6"/>
    <p:sldId id="973" r:id="rId7"/>
    <p:sldId id="965" r:id="rId8"/>
    <p:sldId id="963" r:id="rId9"/>
    <p:sldId id="974" r:id="rId10"/>
    <p:sldId id="967" r:id="rId11"/>
    <p:sldId id="968" r:id="rId12"/>
    <p:sldId id="969" r:id="rId13"/>
    <p:sldId id="970" r:id="rId14"/>
    <p:sldId id="595" r:id="rId15"/>
    <p:sldId id="971" r:id="rId16"/>
    <p:sldId id="600" r:id="rId17"/>
    <p:sldId id="601" r:id="rId18"/>
    <p:sldId id="602" r:id="rId19"/>
    <p:sldId id="604" r:id="rId20"/>
    <p:sldId id="605" r:id="rId21"/>
    <p:sldId id="607" r:id="rId22"/>
    <p:sldId id="608" r:id="rId23"/>
    <p:sldId id="652" r:id="rId24"/>
    <p:sldId id="972" r:id="rId25"/>
    <p:sldId id="612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5897"/>
  </p:normalViewPr>
  <p:slideViewPr>
    <p:cSldViewPr snapToGrid="0">
      <p:cViewPr varScale="1">
        <p:scale>
          <a:sx n="114" d="100"/>
          <a:sy n="114" d="100"/>
        </p:scale>
        <p:origin x="47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Classeur3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ichel:Documents:Classeur2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Classeur2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_prenant_en_charge_les_macros.xlsm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F2F6-F64E-8814-5C5E16D14AD4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F2F6-F64E-8814-5C5E16D14AD4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F2F6-F64E-8814-5C5E16D14AD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Feuil1!$A$1:$O$1</c:f>
              <c:strCache>
                <c:ptCount val="15"/>
                <c:pt idx="0">
                  <c:v>1.000</c:v>
                </c:pt>
                <c:pt idx="1">
                  <c:v>1.250</c:v>
                </c:pt>
                <c:pt idx="2">
                  <c:v>1.500</c:v>
                </c:pt>
                <c:pt idx="3">
                  <c:v>1.750</c:v>
                </c:pt>
                <c:pt idx="4">
                  <c:v>1.800</c:v>
                </c:pt>
                <c:pt idx="5">
                  <c:v>1.804</c:v>
                </c:pt>
                <c:pt idx="6">
                  <c:v>1.850</c:v>
                </c:pt>
                <c:pt idx="7">
                  <c:v>1.900</c:v>
                </c:pt>
                <c:pt idx="8">
                  <c:v>1.918</c:v>
                </c:pt>
                <c:pt idx="9">
                  <c:v>1.950</c:v>
                </c:pt>
                <c:pt idx="10">
                  <c:v>1.960</c:v>
                </c:pt>
                <c:pt idx="11">
                  <c:v>2.000</c:v>
                </c:pt>
                <c:pt idx="12">
                  <c:v>2.005</c:v>
                </c:pt>
                <c:pt idx="13">
                  <c:v>2.011</c:v>
                </c:pt>
                <c:pt idx="14">
                  <c:v>2.050</c:v>
                </c:pt>
              </c:strCache>
            </c:strRef>
          </c:cat>
          <c:val>
            <c:numRef>
              <c:f>Feuil1!$A$2:$O$2</c:f>
              <c:numCache>
                <c:formatCode>General</c:formatCode>
                <c:ptCount val="15"/>
                <c:pt idx="0">
                  <c:v>310</c:v>
                </c:pt>
                <c:pt idx="1">
                  <c:v>400</c:v>
                </c:pt>
                <c:pt idx="2">
                  <c:v>500</c:v>
                </c:pt>
                <c:pt idx="3">
                  <c:v>790</c:v>
                </c:pt>
                <c:pt idx="4">
                  <c:v>980</c:v>
                </c:pt>
                <c:pt idx="5">
                  <c:v>1000</c:v>
                </c:pt>
                <c:pt idx="6">
                  <c:v>1260</c:v>
                </c:pt>
                <c:pt idx="7">
                  <c:v>1650</c:v>
                </c:pt>
                <c:pt idx="8">
                  <c:v>1850</c:v>
                </c:pt>
                <c:pt idx="9">
                  <c:v>2520</c:v>
                </c:pt>
                <c:pt idx="10">
                  <c:v>3000</c:v>
                </c:pt>
                <c:pt idx="11">
                  <c:v>6000</c:v>
                </c:pt>
                <c:pt idx="12">
                  <c:v>6500</c:v>
                </c:pt>
                <c:pt idx="13">
                  <c:v>7000</c:v>
                </c:pt>
                <c:pt idx="14">
                  <c:v>9500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F6-F64E-8814-5C5E16D14AD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83279295"/>
        <c:axId val="183280927"/>
      </c:barChart>
      <c:catAx>
        <c:axId val="1832792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3280927"/>
        <c:crosses val="autoZero"/>
        <c:auto val="1"/>
        <c:lblAlgn val="ctr"/>
        <c:lblOffset val="100"/>
        <c:noMultiLvlLbl val="0"/>
      </c:catAx>
      <c:valAx>
        <c:axId val="183280927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832792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bar"/>
        <c:grouping val="stacked"/>
        <c:varyColors val="0"/>
        <c:ser>
          <c:idx val="0"/>
          <c:order val="0"/>
          <c:spPr>
            <a:solidFill>
              <a:srgbClr val="3366FF"/>
            </a:solidFill>
          </c:spPr>
          <c:invertIfNegative val="0"/>
          <c:dPt>
            <c:idx val="2"/>
            <c:invertIfNegative val="0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1-1170-E040-9C91-30E4BB938FE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accent3">
                        <a:lumMod val="60000"/>
                        <a:lumOff val="40000"/>
                      </a:schemeClr>
                    </a:solidFill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Feuil1!$A$1:$A$11</c:f>
              <c:strCache>
                <c:ptCount val="11"/>
                <c:pt idx="0">
                  <c:v>Chine</c:v>
                </c:pt>
                <c:pt idx="1">
                  <c:v>Inde</c:v>
                </c:pt>
                <c:pt idx="2">
                  <c:v>U.E.</c:v>
                </c:pt>
                <c:pt idx="3">
                  <c:v>U.S.A.</c:v>
                </c:pt>
                <c:pt idx="4">
                  <c:v>Indonésie</c:v>
                </c:pt>
                <c:pt idx="5">
                  <c:v>Brésil</c:v>
                </c:pt>
                <c:pt idx="6">
                  <c:v>Pakistan</c:v>
                </c:pt>
                <c:pt idx="7">
                  <c:v>Nigéria</c:v>
                </c:pt>
                <c:pt idx="8">
                  <c:v>Bengladesh</c:v>
                </c:pt>
                <c:pt idx="9">
                  <c:v>Russie</c:v>
                </c:pt>
                <c:pt idx="10">
                  <c:v>Japon</c:v>
                </c:pt>
              </c:strCache>
            </c:strRef>
          </c:cat>
          <c:val>
            <c:numRef>
              <c:f>Feuil1!$B$1:$B$11</c:f>
              <c:numCache>
                <c:formatCode>General</c:formatCode>
                <c:ptCount val="11"/>
                <c:pt idx="0">
                  <c:v>1389</c:v>
                </c:pt>
                <c:pt idx="1">
                  <c:v>1258</c:v>
                </c:pt>
                <c:pt idx="2">
                  <c:v>509</c:v>
                </c:pt>
                <c:pt idx="3">
                  <c:v>321</c:v>
                </c:pt>
                <c:pt idx="4">
                  <c:v>251</c:v>
                </c:pt>
                <c:pt idx="5">
                  <c:v>201</c:v>
                </c:pt>
                <c:pt idx="6">
                  <c:v>183</c:v>
                </c:pt>
                <c:pt idx="7">
                  <c:v>176</c:v>
                </c:pt>
                <c:pt idx="8">
                  <c:v>157</c:v>
                </c:pt>
                <c:pt idx="9">
                  <c:v>143</c:v>
                </c:pt>
                <c:pt idx="10">
                  <c:v>127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170-E040-9C91-30E4BB938F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85028224"/>
        <c:axId val="1585030272"/>
      </c:barChart>
      <c:catAx>
        <c:axId val="158502822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latin typeface="Comic Sans MS"/>
                <a:cs typeface="Comic Sans MS"/>
              </a:defRPr>
            </a:pPr>
            <a:endParaRPr lang="fr-FR"/>
          </a:p>
        </c:txPr>
        <c:crossAx val="1585030272"/>
        <c:crosses val="autoZero"/>
        <c:auto val="1"/>
        <c:lblAlgn val="ctr"/>
        <c:lblOffset val="100"/>
        <c:noMultiLvlLbl val="0"/>
      </c:catAx>
      <c:valAx>
        <c:axId val="1585030272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58502822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00B050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0E79-DD4D-9D4C-22EFE60C105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FFFF00"/>
                    </a:solidFill>
                    <a:latin typeface="Comic Sans MS" panose="030F0902030302020204" pitchFamily="66" charset="0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Feuil1!$A$1:$A$11</c:f>
              <c:strCache>
                <c:ptCount val="11"/>
                <c:pt idx="0">
                  <c:v>Chine</c:v>
                </c:pt>
                <c:pt idx="1">
                  <c:v>inde</c:v>
                </c:pt>
                <c:pt idx="2">
                  <c:v>U.E.</c:v>
                </c:pt>
                <c:pt idx="3">
                  <c:v>USA</c:v>
                </c:pt>
                <c:pt idx="4">
                  <c:v>indonésie</c:v>
                </c:pt>
                <c:pt idx="5">
                  <c:v>Pakistan</c:v>
                </c:pt>
                <c:pt idx="6">
                  <c:v>Brésil</c:v>
                </c:pt>
                <c:pt idx="7">
                  <c:v>Nigéria</c:v>
                </c:pt>
                <c:pt idx="8">
                  <c:v>Bangladesh</c:v>
                </c:pt>
                <c:pt idx="9">
                  <c:v>Russie</c:v>
                </c:pt>
                <c:pt idx="10">
                  <c:v>Mexique</c:v>
                </c:pt>
              </c:strCache>
            </c:strRef>
          </c:cat>
          <c:val>
            <c:numRef>
              <c:f>Feuil1!$B$1:$B$11</c:f>
              <c:numCache>
                <c:formatCode>General</c:formatCode>
                <c:ptCount val="11"/>
                <c:pt idx="0">
                  <c:v>1440</c:v>
                </c:pt>
                <c:pt idx="1">
                  <c:v>1383</c:v>
                </c:pt>
                <c:pt idx="2">
                  <c:v>450</c:v>
                </c:pt>
                <c:pt idx="3">
                  <c:v>331</c:v>
                </c:pt>
                <c:pt idx="4">
                  <c:v>274</c:v>
                </c:pt>
                <c:pt idx="5">
                  <c:v>222</c:v>
                </c:pt>
                <c:pt idx="6">
                  <c:v>213</c:v>
                </c:pt>
                <c:pt idx="7">
                  <c:v>207</c:v>
                </c:pt>
                <c:pt idx="8">
                  <c:v>165</c:v>
                </c:pt>
                <c:pt idx="9">
                  <c:v>146</c:v>
                </c:pt>
                <c:pt idx="10">
                  <c:v>129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79-DD4D-9D4C-22EFE60C105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808497823"/>
        <c:axId val="623524383"/>
      </c:barChart>
      <c:catAx>
        <c:axId val="80849782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Comic Sans MS" panose="030F0902030302020204" pitchFamily="66" charset="0"/>
                <a:ea typeface="+mn-ea"/>
                <a:cs typeface="+mn-cs"/>
              </a:defRPr>
            </a:pPr>
            <a:endParaRPr lang="fr-FR"/>
          </a:p>
        </c:txPr>
        <c:crossAx val="623524383"/>
        <c:crosses val="autoZero"/>
        <c:auto val="1"/>
        <c:lblAlgn val="ctr"/>
        <c:lblOffset val="100"/>
        <c:noMultiLvlLbl val="0"/>
      </c:catAx>
      <c:valAx>
        <c:axId val="623524383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0849782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2101806239737313E-2"/>
          <c:y val="8.5820895522388002E-2"/>
          <c:w val="0.90476190476190488"/>
          <c:h val="0.518656716417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Pas d'accès aux égouts</c:v>
                </c:pt>
                <c:pt idx="1">
                  <c:v>Pas accès à l'électricité</c:v>
                </c:pt>
                <c:pt idx="2">
                  <c:v>Pas d'accès à l'eau potable</c:v>
                </c:pt>
                <c:pt idx="3">
                  <c:v>Personnes vivant avec moins d'1,25$ par jour</c:v>
                </c:pt>
                <c:pt idx="4">
                  <c:v>Personnes atteintes par la faim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2.5</c:v>
                </c:pt>
                <c:pt idx="1">
                  <c:v>2</c:v>
                </c:pt>
                <c:pt idx="2">
                  <c:v>1.2</c:v>
                </c:pt>
                <c:pt idx="3">
                  <c:v>1.2</c:v>
                </c:pt>
                <c:pt idx="4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23-644F-99D7-C7678B5B4386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Pas d'accès aux égouts</c:v>
                </c:pt>
                <c:pt idx="1">
                  <c:v>Pas accès à l'électricité</c:v>
                </c:pt>
                <c:pt idx="2">
                  <c:v>Pas d'accès à l'eau potable</c:v>
                </c:pt>
                <c:pt idx="3">
                  <c:v>Personnes vivant avec moins d'1,25$ par jour</c:v>
                </c:pt>
                <c:pt idx="4">
                  <c:v>Personnes atteintes par la faim</c:v>
                </c:pt>
              </c:strCache>
            </c:strRef>
          </c:cat>
          <c:val>
            <c:numRef>
              <c:f>Sheet1!$B$3:$F$3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1-D023-644F-99D7-C7678B5B4386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Pas d'accès aux égouts</c:v>
                </c:pt>
                <c:pt idx="1">
                  <c:v>Pas accès à l'électricité</c:v>
                </c:pt>
                <c:pt idx="2">
                  <c:v>Pas d'accès à l'eau potable</c:v>
                </c:pt>
                <c:pt idx="3">
                  <c:v>Personnes vivant avec moins d'1,25$ par jour</c:v>
                </c:pt>
                <c:pt idx="4">
                  <c:v>Personnes atteintes par la faim</c:v>
                </c:pt>
              </c:strCache>
            </c:strRef>
          </c:cat>
          <c:val>
            <c:numRef>
              <c:f>Sheet1!$B$4:$F$4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2-D023-644F-99D7-C7678B5B4386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Pas d'accès aux égouts</c:v>
                </c:pt>
                <c:pt idx="1">
                  <c:v>Pas accès à l'électricité</c:v>
                </c:pt>
                <c:pt idx="2">
                  <c:v>Pas d'accès à l'eau potable</c:v>
                </c:pt>
                <c:pt idx="3">
                  <c:v>Personnes vivant avec moins d'1,25$ par jour</c:v>
                </c:pt>
                <c:pt idx="4">
                  <c:v>Personnes atteintes par la faim</c:v>
                </c:pt>
              </c:strCache>
            </c:strRef>
          </c:cat>
          <c:val>
            <c:numRef>
              <c:f>Sheet1!$B$5:$F$5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3-D023-644F-99D7-C7678B5B43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31672864"/>
        <c:axId val="1"/>
      </c:barChart>
      <c:catAx>
        <c:axId val="531672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31672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</cdr:x>
      <cdr:y>0.28761</cdr:y>
    </cdr:from>
    <cdr:to>
      <cdr:x>0.61111</cdr:x>
      <cdr:y>0.49024</cdr:y>
    </cdr:to>
    <cdr:sp macro="" textlink="">
      <cdr:nvSpPr>
        <cdr:cNvPr id="2" name="ZoneTexte 1">
          <a:extLst xmlns:a="http://schemas.openxmlformats.org/drawingml/2006/main">
            <a:ext uri="{FF2B5EF4-FFF2-40B4-BE49-F238E27FC236}">
              <a16:creationId xmlns:a16="http://schemas.microsoft.com/office/drawing/2014/main" id="{C3ED7D99-AC0D-7B59-5236-BDFB212DFA64}"/>
            </a:ext>
          </a:extLst>
        </cdr:cNvPr>
        <cdr:cNvSpPr txBox="1"/>
      </cdr:nvSpPr>
      <cdr:spPr>
        <a:xfrm xmlns:a="http://schemas.openxmlformats.org/drawingml/2006/main">
          <a:off x="4114800" y="1297885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fr-FR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8E7DCE-670D-694A-9C5B-B020130C1671}" type="datetimeFigureOut">
              <a:rPr lang="fr-FR" smtClean="0"/>
              <a:t>03/12/2022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83DA4-6C02-7449-8B86-06EB989CDF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6763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4EE28F-91CF-B141-A17F-941645EFE609}" type="slidenum">
              <a:rPr lang="fr-FR"/>
              <a:pPr/>
              <a:t>45</a:t>
            </a:fld>
            <a:endParaRPr lang="fr-FR"/>
          </a:p>
        </p:txBody>
      </p:sp>
      <p:sp>
        <p:nvSpPr>
          <p:cNvPr id="1081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1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291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FEBB1B-2C9E-6D49-B41F-42E7F9D5402B}" type="slidenum">
              <a:rPr lang="fr-FR"/>
              <a:pPr/>
              <a:t>66</a:t>
            </a:fld>
            <a:endParaRPr lang="fr-FR"/>
          </a:p>
        </p:txBody>
      </p:sp>
      <p:sp>
        <p:nvSpPr>
          <p:cNvPr id="599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9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4767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65D0BA-5E55-BF40-8729-FAD4ACC603AC}" type="slidenum">
              <a:rPr lang="fr-FR"/>
              <a:pPr/>
              <a:t>68</a:t>
            </a:fld>
            <a:endParaRPr lang="fr-FR"/>
          </a:p>
        </p:txBody>
      </p:sp>
      <p:sp>
        <p:nvSpPr>
          <p:cNvPr id="1102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2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5807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Michel Hermans</a:t>
            </a:r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5661D-0951-F841-8ADB-704281B514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83696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Michel Hermans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5661D-0951-F841-8ADB-704281B514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7211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Michel Hermans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5661D-0951-F841-8ADB-704281B514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33885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r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34585" y="617538"/>
            <a:ext cx="10390716" cy="1143000"/>
          </a:xfrm>
        </p:spPr>
        <p:txBody>
          <a:bodyPr/>
          <a:lstStyle/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graphique 2"/>
          <p:cNvSpPr>
            <a:spLocks noGrp="1"/>
          </p:cNvSpPr>
          <p:nvPr>
            <p:ph type="chart" idx="1"/>
          </p:nvPr>
        </p:nvSpPr>
        <p:spPr>
          <a:xfrm>
            <a:off x="1576917" y="2017713"/>
            <a:ext cx="10363200" cy="4114800"/>
          </a:xfrm>
        </p:spPr>
        <p:txBody>
          <a:bodyPr/>
          <a:lstStyle/>
          <a:p>
            <a:pPr lvl="0"/>
            <a:endParaRPr lang="fr-FR" noProof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BE"/>
              <a:t>Michel Hermans</a:t>
            </a:r>
            <a:endParaRPr lang="fr-FR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D62615-7633-454B-8B83-C46F561A2ED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5537855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Michel Hermans</a:t>
            </a:r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5661D-0951-F841-8ADB-704281B514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6652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Michel Hermans</a:t>
            </a:r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5661D-0951-F841-8ADB-704281B514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13121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Michel Hermans</a:t>
            </a:r>
            <a:endParaRPr lang="fr-F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5661D-0951-F841-8ADB-704281B514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2918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Michel Hermans</a:t>
            </a:r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5661D-0951-F841-8ADB-704281B514EA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82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Michel Hermans</a:t>
            </a:r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5661D-0951-F841-8ADB-704281B514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2140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Michel Hermans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5661D-0951-F841-8ADB-704281B514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7100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Michel Hermans</a:t>
            </a:r>
            <a:endParaRPr lang="fr-F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fr-FR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5661D-0951-F841-8ADB-704281B514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8272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r>
              <a:rPr lang="fr-BE"/>
              <a:t>Michel Hermans</a:t>
            </a:r>
            <a:endParaRPr lang="fr-F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fr-F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5661D-0951-F841-8ADB-704281B514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3008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r>
              <a:rPr lang="fr-BE"/>
              <a:t>Michel Hermans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7755661D-0951-F841-8ADB-704281B514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8310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ft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284B81-A8A6-ECF3-2F58-8F3A850BC4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75412"/>
            <a:ext cx="9144000" cy="2307175"/>
          </a:xfrm>
        </p:spPr>
        <p:txBody>
          <a:bodyPr>
            <a:noAutofit/>
          </a:bodyPr>
          <a:lstStyle/>
          <a:p>
            <a:r>
              <a:rPr lang="fr-FR" sz="3600" b="1" dirty="0">
                <a:latin typeface="Comic Sans MS" panose="030F0902030302020204" pitchFamily="66" charset="0"/>
              </a:rPr>
              <a:t>Géopolitique (les exemples de l’Ukraine et du Proche orient) et l’importance de la Cyber-Politique 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123F267-274C-DC39-9E0E-3AD3932D51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01057"/>
            <a:ext cx="9144000" cy="1187509"/>
          </a:xfrm>
        </p:spPr>
        <p:txBody>
          <a:bodyPr>
            <a:normAutofit lnSpcReduction="10000"/>
          </a:bodyPr>
          <a:lstStyle/>
          <a:p>
            <a:pPr algn="r"/>
            <a:r>
              <a:rPr lang="fr-FR" sz="2000" dirty="0">
                <a:solidFill>
                  <a:srgbClr val="0070C0"/>
                </a:solidFill>
                <a:latin typeface="Comic Sans MS" panose="030F0902030302020204" pitchFamily="66" charset="0"/>
              </a:rPr>
              <a:t>Michel Hermans</a:t>
            </a:r>
          </a:p>
          <a:p>
            <a:pPr algn="r"/>
            <a:r>
              <a:rPr lang="fr-FR" sz="2000" dirty="0">
                <a:solidFill>
                  <a:srgbClr val="0070C0"/>
                </a:solidFill>
                <a:latin typeface="Comic Sans MS" panose="030F0902030302020204" pitchFamily="66" charset="0"/>
              </a:rPr>
              <a:t>Professeur honoraire </a:t>
            </a:r>
            <a:r>
              <a:rPr lang="fr-FR" dirty="0">
                <a:solidFill>
                  <a:srgbClr val="0070C0"/>
                </a:solidFill>
                <a:latin typeface="Comic Sans MS" panose="030F0902030302020204" pitchFamily="66" charset="0"/>
              </a:rPr>
              <a:t>en</a:t>
            </a:r>
            <a:r>
              <a:rPr lang="fr-FR" sz="2000" dirty="0">
                <a:solidFill>
                  <a:srgbClr val="0070C0"/>
                </a:solidFill>
                <a:latin typeface="Comic Sans MS" panose="030F0902030302020204" pitchFamily="66" charset="0"/>
              </a:rPr>
              <a:t> Science politique </a:t>
            </a:r>
          </a:p>
          <a:p>
            <a:pPr algn="r"/>
            <a:r>
              <a:rPr lang="fr-FR" sz="2000" dirty="0">
                <a:solidFill>
                  <a:srgbClr val="0070C0"/>
                </a:solidFill>
                <a:latin typeface="Comic Sans MS" panose="030F0902030302020204" pitchFamily="66" charset="0"/>
              </a:rPr>
              <a:t>de l’Université de Liège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EB25FFA-ACC8-8557-60F4-DB4FB054D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Michel Hermans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25CA1F6-3912-CD33-D39B-C3EAF40C2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6FE82-AFCE-9447-BEF1-E34AC8AADE90}" type="slidenum">
              <a:rPr lang="fr-FR" smtClean="0"/>
              <a:t>44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90FAAF4-EBB9-FF33-40C7-41AF33374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1797" y="335175"/>
            <a:ext cx="2828406" cy="125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2600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43851D-4C6A-054F-AE8A-7B92B1276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9481" y="2781604"/>
            <a:ext cx="7793037" cy="1294791"/>
          </a:xfrm>
        </p:spPr>
        <p:txBody>
          <a:bodyPr>
            <a:normAutofit/>
          </a:bodyPr>
          <a:lstStyle/>
          <a:p>
            <a:pPr algn="ctr"/>
            <a:r>
              <a:rPr lang="nl-BE" b="1" dirty="0">
                <a:solidFill>
                  <a:srgbClr val="0070C0"/>
                </a:solidFill>
                <a:latin typeface="Comic Sans MS" panose="030F0902030302020204" pitchFamily="66" charset="0"/>
              </a:rPr>
              <a:t>-</a:t>
            </a:r>
            <a:r>
              <a:rPr lang="fr-GR" b="1">
                <a:solidFill>
                  <a:srgbClr val="0070C0"/>
                </a:solidFill>
                <a:latin typeface="Comic Sans MS" panose="030F0902030302020204" pitchFamily="66" charset="0"/>
              </a:rPr>
              <a:t> Pourquoi</a:t>
            </a:r>
            <a:r>
              <a:rPr lang="nl-BE" b="1" dirty="0">
                <a:solidFill>
                  <a:srgbClr val="0070C0"/>
                </a:solidFill>
                <a:latin typeface="Comic Sans MS" panose="030F0902030302020204" pitchFamily="66" charset="0"/>
              </a:rPr>
              <a:t> cette progression lente et ensuite rapide</a:t>
            </a:r>
            <a:r>
              <a:rPr lang="fr-GR" b="1">
                <a:solidFill>
                  <a:srgbClr val="0070C0"/>
                </a:solidFill>
                <a:latin typeface="Comic Sans MS" panose="030F0902030302020204" pitchFamily="66" charset="0"/>
              </a:rPr>
              <a:t> </a:t>
            </a:r>
            <a:r>
              <a:rPr lang="fr-GR" b="1" dirty="0">
                <a:solidFill>
                  <a:srgbClr val="0070C0"/>
                </a:solidFill>
                <a:latin typeface="Comic Sans MS" panose="030F0902030302020204" pitchFamily="66" charset="0"/>
              </a:rPr>
              <a:t>?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90AF4A5-931D-1B4B-A2BE-BF173CA97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BE"/>
              <a:t>Michel Hermans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DBD0087-08C7-2840-A6AE-3529D0B9B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D62615-7633-454B-8B83-C46F561A2ED8}" type="slidenum">
              <a:rPr lang="fr-FR" smtClean="0"/>
              <a:pPr>
                <a:defRPr/>
              </a:pPr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2653504"/>
      </p:ext>
    </p:extLst>
  </p:cSld>
  <p:clrMapOvr>
    <a:masterClrMapping/>
  </p:clrMapOvr>
  <p:transition>
    <p:zo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A3A15828-0767-524E-AD39-E896EFD090FD}"/>
              </a:ext>
            </a:extLst>
          </p:cNvPr>
          <p:cNvSpPr txBox="1"/>
          <p:nvPr/>
        </p:nvSpPr>
        <p:spPr>
          <a:xfrm>
            <a:off x="1981200" y="704088"/>
            <a:ext cx="8229600" cy="1143000"/>
          </a:xfrm>
          <a:prstGeom prst="rect">
            <a:avLst/>
          </a:prstGeom>
        </p:spPr>
        <p:txBody>
          <a:bodyPr vert="horz" lIns="0" rIns="0" bIns="0" rtlCol="0" anchor="b">
            <a:normAutofit fontScale="925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fr-GR" sz="3100" b="1" dirty="0">
                <a:solidFill>
                  <a:srgbClr val="0070C0"/>
                </a:solidFill>
                <a:latin typeface="Comic Sans MS" panose="030F0902030302020204" pitchFamily="66" charset="0"/>
                <a:ea typeface="+mj-ea"/>
                <a:cs typeface="+mj-cs"/>
              </a:rPr>
              <a:t>Croissance démographique au XIXème siècle et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fr-GR" sz="3100" b="1" dirty="0">
                <a:solidFill>
                  <a:srgbClr val="0070C0"/>
                </a:solidFill>
                <a:latin typeface="Comic Sans MS" panose="030F0902030302020204" pitchFamily="66" charset="0"/>
                <a:ea typeface="+mj-ea"/>
                <a:cs typeface="+mj-cs"/>
              </a:rPr>
              <a:t>durant la </a:t>
            </a:r>
            <a:r>
              <a:rPr lang="fr-GR" sz="3100" b="1">
                <a:solidFill>
                  <a:srgbClr val="0070C0"/>
                </a:solidFill>
                <a:latin typeface="Comic Sans MS" panose="030F0902030302020204" pitchFamily="66" charset="0"/>
                <a:ea typeface="+mj-ea"/>
                <a:cs typeface="+mj-cs"/>
              </a:rPr>
              <a:t>deuxième moit</a:t>
            </a:r>
            <a:r>
              <a:rPr lang="nl-BE" sz="3100" b="1" dirty="0">
                <a:solidFill>
                  <a:srgbClr val="0070C0"/>
                </a:solidFill>
                <a:latin typeface="Comic Sans MS" panose="030F0902030302020204" pitchFamily="66" charset="0"/>
                <a:ea typeface="+mj-ea"/>
                <a:cs typeface="+mj-cs"/>
              </a:rPr>
              <a:t>ié du</a:t>
            </a:r>
            <a:r>
              <a:rPr lang="fr-GR" sz="3100" b="1">
                <a:solidFill>
                  <a:srgbClr val="0070C0"/>
                </a:solidFill>
                <a:latin typeface="Comic Sans MS" panose="030F0902030302020204" pitchFamily="66" charset="0"/>
                <a:ea typeface="+mj-ea"/>
                <a:cs typeface="+mj-cs"/>
              </a:rPr>
              <a:t> X</a:t>
            </a:r>
            <a:r>
              <a:rPr lang="fr-FR" sz="3100" b="1" dirty="0">
                <a:solidFill>
                  <a:srgbClr val="0070C0"/>
                </a:solidFill>
                <a:latin typeface="Comic Sans MS" panose="030F0902030302020204" pitchFamily="66" charset="0"/>
                <a:ea typeface="+mj-ea"/>
                <a:cs typeface="+mj-cs"/>
              </a:rPr>
              <a:t>X</a:t>
            </a:r>
            <a:r>
              <a:rPr lang="fr-GR" sz="3100" b="1">
                <a:solidFill>
                  <a:srgbClr val="0070C0"/>
                </a:solidFill>
                <a:latin typeface="Comic Sans MS" panose="030F0902030302020204" pitchFamily="66" charset="0"/>
                <a:ea typeface="+mj-ea"/>
                <a:cs typeface="+mj-cs"/>
              </a:rPr>
              <a:t>ème </a:t>
            </a:r>
            <a:r>
              <a:rPr lang="fr-GR" sz="3100" b="1" dirty="0">
                <a:solidFill>
                  <a:srgbClr val="0070C0"/>
                </a:solidFill>
                <a:latin typeface="Comic Sans MS" panose="030F0902030302020204" pitchFamily="66" charset="0"/>
                <a:ea typeface="+mj-ea"/>
                <a:cs typeface="+mj-cs"/>
              </a:rPr>
              <a:t>siècle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35F14A6-B4EB-FF40-AD9A-07816FB7E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8279" y="1935480"/>
            <a:ext cx="5435442" cy="4389120"/>
          </a:xfrm>
          <a:prstGeom prst="rect">
            <a:avLst/>
          </a:prstGeom>
          <a:noFill/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A6C3281-69EC-414C-A1AD-08BF7C8D39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81200" y="6515100"/>
            <a:ext cx="2133600" cy="206376"/>
          </a:xfrm>
        </p:spPr>
        <p:txBody>
          <a:bodyPr vert="horz" lIns="0" tIns="0" rIns="0" bIns="0" rtlCol="0" anchor="b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fr-BE"/>
              <a:t>Michel Hermans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7A9C764-7D10-2649-9321-314BE8613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56351"/>
            <a:ext cx="762000" cy="365125"/>
          </a:xfrm>
        </p:spPr>
        <p:txBody>
          <a:bodyPr vert="horz" lIns="0" tIns="0" rIns="0" bIns="0" rtlCol="0" anchor="b">
            <a:normAutofit/>
          </a:bodyPr>
          <a:lstStyle/>
          <a:p>
            <a:pPr>
              <a:spcAft>
                <a:spcPts val="600"/>
              </a:spcAft>
              <a:defRPr/>
            </a:pPr>
            <a:fld id="{DED62615-7633-454B-8B83-C46F561A2ED8}" type="slidenum">
              <a:rPr lang="fr-FR" smtClean="0"/>
              <a:pPr>
                <a:spcAft>
                  <a:spcPts val="600"/>
                </a:spcAft>
                <a:defRPr/>
              </a:pPr>
              <a:t>54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34140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FF7E61F1-BBD4-435B-A61F-9E80C3B28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0408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Comic Sans MS" panose="030F0902030302020204" pitchFamily="66" charset="0"/>
              </a:rPr>
              <a:t>Le </a:t>
            </a:r>
            <a:r>
              <a:rPr lang="en-US" sz="3200" b="1" dirty="0" err="1">
                <a:solidFill>
                  <a:srgbClr val="0070C0"/>
                </a:solidFill>
                <a:latin typeface="Comic Sans MS" panose="030F0902030302020204" pitchFamily="66" charset="0"/>
              </a:rPr>
              <a:t>taux</a:t>
            </a:r>
            <a:r>
              <a:rPr lang="en-US" sz="3200" b="1" dirty="0">
                <a:solidFill>
                  <a:srgbClr val="0070C0"/>
                </a:solidFill>
                <a:latin typeface="Comic Sans MS" panose="030F0902030302020204" pitchFamily="66" charset="0"/>
              </a:rPr>
              <a:t> de </a:t>
            </a:r>
            <a:r>
              <a:rPr lang="en-US" sz="3200" b="1" dirty="0" err="1">
                <a:solidFill>
                  <a:srgbClr val="0070C0"/>
                </a:solidFill>
                <a:latin typeface="Comic Sans MS" panose="030F0902030302020204" pitchFamily="66" charset="0"/>
              </a:rPr>
              <a:t>décroissance</a:t>
            </a:r>
            <a:r>
              <a:rPr lang="en-US" sz="3200" b="1" dirty="0">
                <a:solidFill>
                  <a:srgbClr val="0070C0"/>
                </a:solidFill>
                <a:latin typeface="Comic Sans MS" panose="030F0902030302020204" pitchFamily="66" charset="0"/>
              </a:rPr>
              <a:t> de la population </a:t>
            </a:r>
            <a:r>
              <a:rPr lang="en-US" sz="3200" b="1" dirty="0" err="1">
                <a:solidFill>
                  <a:srgbClr val="0070C0"/>
                </a:solidFill>
                <a:latin typeface="Comic Sans MS" panose="030F0902030302020204" pitchFamily="66" charset="0"/>
              </a:rPr>
              <a:t>mondiale</a:t>
            </a:r>
            <a:endParaRPr lang="en-US" sz="3200" b="1" dirty="0">
              <a:solidFill>
                <a:srgbClr val="0070C0"/>
              </a:solidFill>
              <a:latin typeface="Comic Sans MS" panose="030F0902030302020204" pitchFamily="66" charset="0"/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0464A46-EC09-6149-914A-6090BE040D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81200" y="6356351"/>
            <a:ext cx="2133600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fr-BE"/>
              <a:t>Michel Hermans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24EFE11-82CC-FB40-9D92-2E6D4930B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56351"/>
            <a:ext cx="762000" cy="365125"/>
          </a:xfrm>
        </p:spPr>
        <p:txBody>
          <a:bodyPr anchor="b">
            <a:normAutofit lnSpcReduction="10000"/>
          </a:bodyPr>
          <a:lstStyle/>
          <a:p>
            <a:pPr>
              <a:spcAft>
                <a:spcPts val="600"/>
              </a:spcAft>
            </a:pPr>
            <a:fld id="{B6C2A952-A043-F245-83F9-29C9F24D313C}" type="slidenum">
              <a:rPr lang="fr-FR" smtClean="0"/>
              <a:pPr>
                <a:spcAft>
                  <a:spcPts val="600"/>
                </a:spcAft>
              </a:pPr>
              <a:t>55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70C1AF8-C4DC-244A-A662-8B8739ED5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9285" y="1935480"/>
            <a:ext cx="8053431" cy="43891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476846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79D352-A83F-F64F-8450-0C7E149EC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533400"/>
            <a:ext cx="8229600" cy="1313688"/>
          </a:xfrm>
        </p:spPr>
        <p:txBody>
          <a:bodyPr>
            <a:noAutofit/>
          </a:bodyPr>
          <a:lstStyle/>
          <a:p>
            <a:pPr algn="ctr"/>
            <a:r>
              <a:rPr lang="fr-GR" sz="2400" b="1" dirty="0">
                <a:solidFill>
                  <a:srgbClr val="0070C0"/>
                </a:solidFill>
                <a:latin typeface="Comic Sans MS" panose="030F0902030302020204" pitchFamily="66" charset="0"/>
              </a:rPr>
              <a:t>La diminution de l’espérance de vie aux États-Unis et qui pourrait s’étendre en Europe ou en Chine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A50D555-9A41-ED41-B79F-2EA8FAFE28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2320063"/>
            <a:ext cx="8229600" cy="3396541"/>
          </a:xfrm>
        </p:spPr>
        <p:txBody>
          <a:bodyPr>
            <a:normAutofit/>
          </a:bodyPr>
          <a:lstStyle/>
          <a:p>
            <a:r>
              <a:rPr lang="fr-GR" sz="4800" b="1" dirty="0">
                <a:latin typeface="Comic Sans MS" panose="030F0902030302020204" pitchFamily="66" charset="0"/>
              </a:rPr>
              <a:t>Les drogues et les overdoses</a:t>
            </a:r>
          </a:p>
          <a:p>
            <a:r>
              <a:rPr lang="fr-GR" sz="4800" b="1" dirty="0">
                <a:latin typeface="Comic Sans MS" panose="030F0902030302020204" pitchFamily="66" charset="0"/>
              </a:rPr>
              <a:t>Les suicides</a:t>
            </a:r>
          </a:p>
          <a:p>
            <a:r>
              <a:rPr lang="fr-GR" sz="4800" b="1" dirty="0">
                <a:latin typeface="Comic Sans MS" panose="030F0902030302020204" pitchFamily="66" charset="0"/>
              </a:rPr>
              <a:t>L’obésité et la mal bouffe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9688E5-6878-BC4A-BF79-3409893AC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Michel Hermans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96DCCD0-FA4D-E046-BEFD-A4C1A83DA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2A952-A043-F245-83F9-29C9F24D313C}" type="slidenum">
              <a:rPr lang="fr-FR" smtClean="0"/>
              <a:pPr/>
              <a:t>56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667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Michel Hermans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C8D99-2466-CD46-9236-29F4DF4CD75A}" type="slidenum">
              <a:rPr lang="fr-FR" smtClean="0"/>
              <a:t>57</a:t>
            </a:fld>
            <a:endParaRPr lang="fr-FR"/>
          </a:p>
        </p:txBody>
      </p:sp>
      <p:graphicFrame>
        <p:nvGraphicFramePr>
          <p:cNvPr id="4" name="Graphiqu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7804336"/>
              </p:ext>
            </p:extLst>
          </p:nvPr>
        </p:nvGraphicFramePr>
        <p:xfrm>
          <a:off x="2019632" y="712520"/>
          <a:ext cx="8162419" cy="55762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2763432" y="250854"/>
            <a:ext cx="7340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000" b="1" dirty="0">
                <a:solidFill>
                  <a:srgbClr val="0000FF"/>
                </a:solidFill>
                <a:latin typeface="Comic Sans MS" charset="0"/>
              </a:rPr>
              <a:t>+ Les 10 pays les plus peuplés et la situation démographique </a:t>
            </a:r>
          </a:p>
          <a:p>
            <a:pPr algn="ctr"/>
            <a:r>
              <a:rPr lang="fr-BE" sz="2000" b="1" dirty="0">
                <a:solidFill>
                  <a:srgbClr val="0000FF"/>
                </a:solidFill>
                <a:latin typeface="Comic Sans MS" charset="0"/>
              </a:rPr>
              <a:t>de l’Union européenne en 2013</a:t>
            </a:r>
            <a:endParaRPr lang="fr-FR" sz="2000" b="1" dirty="0">
              <a:solidFill>
                <a:srgbClr val="0000FF"/>
              </a:solidFill>
              <a:latin typeface="Comic Sans MS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535512" y="1719340"/>
            <a:ext cx="409439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Comic Sans MS"/>
                <a:cs typeface="Comic Sans MS"/>
              </a:rPr>
              <a:t>60% en Asie</a:t>
            </a:r>
          </a:p>
          <a:p>
            <a:r>
              <a:rPr lang="fr-FR" b="1" dirty="0">
                <a:latin typeface="Comic Sans MS"/>
                <a:cs typeface="Comic Sans MS"/>
              </a:rPr>
              <a:t>15,5% en Afrique</a:t>
            </a:r>
          </a:p>
          <a:p>
            <a:r>
              <a:rPr lang="fr-FR" b="1" dirty="0">
                <a:latin typeface="Comic Sans MS"/>
                <a:cs typeface="Comic Sans MS"/>
              </a:rPr>
              <a:t>10,4% en Europe</a:t>
            </a:r>
          </a:p>
          <a:p>
            <a:r>
              <a:rPr lang="fr-FR" b="1" dirty="0">
                <a:latin typeface="Comic Sans MS"/>
                <a:cs typeface="Comic Sans MS"/>
              </a:rPr>
              <a:t>8,6% en Amérique latine et Caraïbes</a:t>
            </a:r>
          </a:p>
          <a:p>
            <a:r>
              <a:rPr lang="fr-FR" b="1" dirty="0">
                <a:latin typeface="Comic Sans MS"/>
                <a:cs typeface="Comic Sans MS"/>
              </a:rPr>
              <a:t>5% en Amérique du Nord</a:t>
            </a:r>
          </a:p>
          <a:p>
            <a:r>
              <a:rPr lang="fr-FR" b="1" dirty="0">
                <a:latin typeface="Comic Sans MS"/>
                <a:cs typeface="Comic Sans MS"/>
              </a:rPr>
              <a:t>0,5% en Océanie</a:t>
            </a:r>
          </a:p>
        </p:txBody>
      </p:sp>
    </p:spTree>
    <p:extLst>
      <p:ext uri="{BB962C8B-B14F-4D97-AF65-F5344CB8AC3E}">
        <p14:creationId xmlns:p14="http://schemas.microsoft.com/office/powerpoint/2010/main" val="33723885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3BAC7F1-4428-5D49-92B3-ED5224408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Michel Hermans</a:t>
            </a:r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A934ABE-06FB-8B49-8358-C34121975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2A952-A043-F245-83F9-29C9F24D313C}" type="slidenum">
              <a:rPr lang="fr-FR" smtClean="0"/>
              <a:pPr/>
              <a:t>58</a:t>
            </a:fld>
            <a:endParaRPr lang="fr-FR"/>
          </a:p>
        </p:txBody>
      </p:sp>
      <p:graphicFrame>
        <p:nvGraphicFramePr>
          <p:cNvPr id="4" name="Graphique 3">
            <a:extLst>
              <a:ext uri="{FF2B5EF4-FFF2-40B4-BE49-F238E27FC236}">
                <a16:creationId xmlns:a16="http://schemas.microsoft.com/office/drawing/2014/main" id="{AE959220-6147-FD45-9FA4-0BBADFA592EF}"/>
              </a:ext>
            </a:extLst>
          </p:cNvPr>
          <p:cNvGraphicFramePr>
            <a:graphicFrameLocks/>
          </p:cNvGraphicFramePr>
          <p:nvPr/>
        </p:nvGraphicFramePr>
        <p:xfrm>
          <a:off x="1981200" y="1757549"/>
          <a:ext cx="8229600" cy="45126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B9CAB318-32AE-374A-98EF-61426B0E6B7A}"/>
              </a:ext>
            </a:extLst>
          </p:cNvPr>
          <p:cNvSpPr txBox="1"/>
          <p:nvPr/>
        </p:nvSpPr>
        <p:spPr>
          <a:xfrm>
            <a:off x="1714031" y="843148"/>
            <a:ext cx="87639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400" b="1" dirty="0">
                <a:solidFill>
                  <a:srgbClr val="0000FF"/>
                </a:solidFill>
                <a:latin typeface="Comic Sans MS" charset="0"/>
              </a:rPr>
              <a:t>+ Les 10 pays les plus peuplés et la situation démographique </a:t>
            </a:r>
          </a:p>
          <a:p>
            <a:pPr algn="ctr"/>
            <a:r>
              <a:rPr lang="fr-BE" sz="2400" b="1" dirty="0">
                <a:solidFill>
                  <a:srgbClr val="0000FF"/>
                </a:solidFill>
                <a:latin typeface="Comic Sans MS" charset="0"/>
              </a:rPr>
              <a:t>de l’Union européenne en 2020</a:t>
            </a:r>
            <a:endParaRPr lang="fr-FR" sz="2400" b="1" dirty="0">
              <a:solidFill>
                <a:srgbClr val="0000FF"/>
              </a:solidFill>
              <a:latin typeface="Comic Sans MS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7F938F3-5426-686D-4F9D-318E4C1734A2}"/>
              </a:ext>
            </a:extLst>
          </p:cNvPr>
          <p:cNvSpPr txBox="1"/>
          <p:nvPr/>
        </p:nvSpPr>
        <p:spPr>
          <a:xfrm>
            <a:off x="5694096" y="2551837"/>
            <a:ext cx="407437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latin typeface="Comic Sans MS"/>
                <a:cs typeface="Comic Sans MS"/>
              </a:rPr>
              <a:t>60% en Asie</a:t>
            </a:r>
          </a:p>
          <a:p>
            <a:r>
              <a:rPr lang="fr-FR" b="1" dirty="0">
                <a:latin typeface="Comic Sans MS"/>
                <a:cs typeface="Comic Sans MS"/>
              </a:rPr>
              <a:t>15,5% en Afrique</a:t>
            </a:r>
          </a:p>
          <a:p>
            <a:r>
              <a:rPr lang="fr-FR" b="1" dirty="0">
                <a:latin typeface="Comic Sans MS"/>
                <a:cs typeface="Comic Sans MS"/>
              </a:rPr>
              <a:t>10,4% en Europe</a:t>
            </a:r>
          </a:p>
          <a:p>
            <a:r>
              <a:rPr lang="fr-FR" b="1" dirty="0">
                <a:latin typeface="Comic Sans MS"/>
                <a:cs typeface="Comic Sans MS"/>
              </a:rPr>
              <a:t>8,6% en Amérique latine et Caraïbes</a:t>
            </a:r>
          </a:p>
          <a:p>
            <a:r>
              <a:rPr lang="fr-FR" b="1" dirty="0">
                <a:latin typeface="Comic Sans MS"/>
                <a:cs typeface="Comic Sans MS"/>
              </a:rPr>
              <a:t>5% en Amérique du Nord</a:t>
            </a:r>
          </a:p>
          <a:p>
            <a:r>
              <a:rPr lang="fr-FR" b="1" dirty="0">
                <a:latin typeface="Comic Sans MS"/>
                <a:cs typeface="Comic Sans MS"/>
              </a:rPr>
              <a:t>0,5% en Océanie</a:t>
            </a:r>
          </a:p>
        </p:txBody>
      </p:sp>
    </p:spTree>
    <p:extLst>
      <p:ext uri="{BB962C8B-B14F-4D97-AF65-F5344CB8AC3E}">
        <p14:creationId xmlns:p14="http://schemas.microsoft.com/office/powerpoint/2010/main" val="36746772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04257" y="2419835"/>
            <a:ext cx="7583487" cy="2018330"/>
          </a:xfrm>
        </p:spPr>
        <p:txBody>
          <a:bodyPr>
            <a:normAutofit/>
          </a:bodyPr>
          <a:lstStyle/>
          <a:p>
            <a:pPr algn="ctr"/>
            <a:r>
              <a:rPr lang="fr-FR" b="1" dirty="0">
                <a:solidFill>
                  <a:srgbClr val="0070C0"/>
                </a:solidFill>
                <a:latin typeface="Comic Sans MS"/>
                <a:cs typeface="Comic Sans MS"/>
              </a:rPr>
              <a:t>- Analyse du boom démographique via des cartes et des graphiques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Michel Hermans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C8D99-2466-CD46-9236-29F4DF4CD75A}" type="slidenum">
              <a:rPr lang="fr-FR" smtClean="0"/>
              <a:t>59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7598474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-1"/>
            <a:ext cx="9144000" cy="6505613"/>
          </a:xfrm>
          <a:prstGeom prst="rect">
            <a:avLst/>
          </a:prstGeo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Michel Hermans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ABBDC-FEDE-E445-9934-7DDE82F1A126}" type="slidenum">
              <a:rPr lang="fr-FR" smtClean="0"/>
              <a:t>60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355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Michel Hermans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C8D99-2466-CD46-9236-29F4DF4CD75A}" type="slidenum">
              <a:rPr lang="fr-FR" smtClean="0"/>
              <a:t>61</a:t>
            </a:fld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35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9117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"/>
            <a:ext cx="9144000" cy="6505613"/>
          </a:xfrm>
          <a:prstGeom prst="rect">
            <a:avLst/>
          </a:prstGeom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Michel Hermans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C8D99-2466-CD46-9236-29F4DF4CD75A}" type="slidenum">
              <a:rPr lang="fr-FR" smtClean="0"/>
              <a:t>62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692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>
          <a:xfrm>
            <a:off x="2073275" y="1056907"/>
            <a:ext cx="8042276" cy="775250"/>
          </a:xfrm>
        </p:spPr>
        <p:txBody>
          <a:bodyPr>
            <a:noAutofit/>
          </a:bodyPr>
          <a:lstStyle/>
          <a:p>
            <a:pPr algn="ctr"/>
            <a:r>
              <a:rPr lang="fr-FR" sz="3200" b="1" dirty="0">
                <a:solidFill>
                  <a:srgbClr val="0070C0"/>
                </a:solidFill>
                <a:latin typeface="Comic Sans MS" charset="0"/>
                <a:ea typeface="Times New Roman" charset="0"/>
                <a:cs typeface="Times New Roman" charset="0"/>
              </a:rPr>
              <a:t>2. La géographie humaine</a:t>
            </a:r>
            <a:endParaRPr lang="fr-FR" sz="3200" dirty="0">
              <a:solidFill>
                <a:srgbClr val="0070C0"/>
              </a:solidFill>
              <a:latin typeface="Comic Sans MS" charset="0"/>
            </a:endParaRPr>
          </a:p>
        </p:txBody>
      </p:sp>
      <p:sp>
        <p:nvSpPr>
          <p:cNvPr id="201731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2355034"/>
            <a:ext cx="8497888" cy="3677031"/>
          </a:xfrm>
        </p:spPr>
        <p:txBody>
          <a:bodyPr>
            <a:normAutofit/>
          </a:bodyPr>
          <a:lstStyle/>
          <a:p>
            <a:pPr>
              <a:buFont typeface="Wingdings" charset="2"/>
              <a:buNone/>
            </a:pPr>
            <a:endParaRPr lang="fr-BE" dirty="0">
              <a:latin typeface="Comic Sans MS" charset="0"/>
              <a:ea typeface="Times New Roman" charset="0"/>
              <a:cs typeface="Times New Roman" charset="0"/>
            </a:endParaRPr>
          </a:p>
          <a:p>
            <a:pPr algn="ctr"/>
            <a:r>
              <a:rPr lang="fr-FR" sz="3200" dirty="0">
                <a:latin typeface="Comic Sans MS" charset="0"/>
                <a:ea typeface="Times New Roman" charset="0"/>
                <a:cs typeface="Times New Roman" charset="0"/>
              </a:rPr>
              <a:t>8 Milliards d’habitants depuis le 15/11/2022</a:t>
            </a:r>
            <a:endParaRPr lang="fr-BE" sz="3200" dirty="0">
              <a:latin typeface="Comic Sans MS" charset="0"/>
              <a:ea typeface="Times New Roman" charset="0"/>
              <a:cs typeface="Times New Roman" charset="0"/>
            </a:endParaRPr>
          </a:p>
          <a:p>
            <a:r>
              <a:rPr lang="fr-FR" sz="3200" dirty="0">
                <a:latin typeface="Comic Sans MS" charset="0"/>
                <a:ea typeface="Times New Roman" charset="0"/>
                <a:cs typeface="Times New Roman" charset="0"/>
              </a:rPr>
              <a:t>83 % de la population mondiale est située dans le Tiers Monde (BRICS, marchés émergents, marchés frontaliers et P.M.A.)</a:t>
            </a:r>
            <a:endParaRPr lang="fr-FR" sz="3200" dirty="0">
              <a:latin typeface="Comic Sans MS" charset="0"/>
            </a:endParaRP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Michel Hermans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B4B9-BCDA-F940-BDB8-8ABE96901643}" type="slidenum">
              <a:rPr lang="fr-FR"/>
              <a:pPr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8379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1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1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731" grpId="0" build="p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-1"/>
            <a:ext cx="9144000" cy="6505613"/>
          </a:xfrm>
          <a:prstGeom prst="rect">
            <a:avLst/>
          </a:prstGeom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Michel Hermans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C8D99-2466-CD46-9236-29F4DF4CD75A}" type="slidenum">
              <a:rPr lang="fr-FR" smtClean="0"/>
              <a:t>63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704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"/>
            <a:ext cx="9144000" cy="6505613"/>
          </a:xfrm>
          <a:prstGeom prst="rect">
            <a:avLst/>
          </a:prstGeom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Michel Hermans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C8D99-2466-CD46-9236-29F4DF4CD75A}" type="slidenum">
              <a:rPr lang="fr-FR" smtClean="0"/>
              <a:t>64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82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"/>
            <a:ext cx="9144000" cy="6288741"/>
          </a:xfrm>
          <a:prstGeom prst="rect">
            <a:avLst/>
          </a:prstGeom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Michel Hermans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C8D99-2466-CD46-9236-29F4DF4CD75A}" type="slidenum">
              <a:rPr lang="fr-FR" smtClean="0"/>
              <a:t>65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801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021" name="Rectangle 2"/>
          <p:cNvSpPr>
            <a:spLocks noGrp="1" noChangeArrowheads="1"/>
          </p:cNvSpPr>
          <p:nvPr>
            <p:ph type="title"/>
          </p:nvPr>
        </p:nvSpPr>
        <p:spPr>
          <a:xfrm>
            <a:off x="2590800" y="152401"/>
            <a:ext cx="7772400" cy="1554163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fr-BE" sz="3200" b="1" dirty="0">
                <a:solidFill>
                  <a:srgbClr val="0000FF"/>
                </a:solidFill>
                <a:latin typeface="Comic Sans MS" charset="0"/>
              </a:rPr>
              <a:t>Nombre de personnes dans le Monde atteintes par différents types de pauvreté (en milliards d’habitants)</a:t>
            </a:r>
            <a:endParaRPr lang="fr-FR" sz="3200" b="1" i="1" dirty="0">
              <a:solidFill>
                <a:srgbClr val="0000FF"/>
              </a:solidFill>
              <a:latin typeface="Comic Sans MS" charset="0"/>
            </a:endParaRPr>
          </a:p>
        </p:txBody>
      </p:sp>
      <p:graphicFrame>
        <p:nvGraphicFramePr>
          <p:cNvPr id="2" name="Object 3">
            <a:extLst>
              <a:ext uri="{FF2B5EF4-FFF2-40B4-BE49-F238E27FC236}">
                <a16:creationId xmlns:a16="http://schemas.microsoft.com/office/drawing/2014/main" id="{67EB506B-CB86-4E49-962E-D81974496C7F}"/>
              </a:ext>
            </a:extLst>
          </p:cNvPr>
          <p:cNvGraphicFramePr>
            <a:graphicFrameLocks noGrp="1" noChangeAspect="1"/>
          </p:cNvGraphicFramePr>
          <p:nvPr>
            <p:ph type="chart" idx="1"/>
          </p:nvPr>
        </p:nvGraphicFramePr>
        <p:xfrm>
          <a:off x="1574800" y="1838053"/>
          <a:ext cx="9042400" cy="43954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Espace réservé de la date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BE"/>
              <a:t>Michel Hermans</a:t>
            </a:r>
            <a:endParaRPr lang="fr-FR"/>
          </a:p>
        </p:txBody>
      </p:sp>
      <p:sp>
        <p:nvSpPr>
          <p:cNvPr id="59802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F1F691A-BCC2-F946-96A0-93942AB3A07F}" type="slidenum">
              <a:rPr lang="fr-FR" smtClean="0"/>
              <a:pPr/>
              <a:t>66</a:t>
            </a:fld>
            <a:endParaRPr lang="fr-FR"/>
          </a:p>
        </p:txBody>
      </p:sp>
      <p:sp>
        <p:nvSpPr>
          <p:cNvPr id="598022" name="Text Box 4"/>
          <p:cNvSpPr txBox="1">
            <a:spLocks noChangeArrowheads="1"/>
          </p:cNvSpPr>
          <p:nvPr/>
        </p:nvSpPr>
        <p:spPr bwMode="auto">
          <a:xfrm>
            <a:off x="6232526" y="2312988"/>
            <a:ext cx="311976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BE" sz="1600" b="1">
                <a:latin typeface="Comic Sans MS" charset="0"/>
              </a:rPr>
              <a:t>25% de la nourriture est jetée</a:t>
            </a:r>
            <a:endParaRPr lang="fr-FR" sz="1600" b="1">
              <a:latin typeface="Comic Sans MS" charset="0"/>
            </a:endParaRPr>
          </a:p>
        </p:txBody>
      </p:sp>
      <p:sp>
        <p:nvSpPr>
          <p:cNvPr id="598023" name="Text Box 5"/>
          <p:cNvSpPr txBox="1">
            <a:spLocks noChangeArrowheads="1"/>
          </p:cNvSpPr>
          <p:nvPr/>
        </p:nvSpPr>
        <p:spPr bwMode="auto">
          <a:xfrm>
            <a:off x="1847851" y="6092825"/>
            <a:ext cx="30210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BE" sz="1200" b="1">
                <a:latin typeface="Comic Sans MS" charset="0"/>
              </a:rPr>
              <a:t>Sources: Objectifs du millénaire ONU</a:t>
            </a:r>
            <a:endParaRPr lang="fr-FR" sz="1200" b="1"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648312"/>
      </p:ext>
    </p:extLst>
  </p:cSld>
  <p:clrMapOvr>
    <a:masterClrMapping/>
  </p:clrMapOvr>
  <p:transition>
    <p:zo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1489DD7-2C98-5E45-84C9-0DEFA1D42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Michel Hermans</a:t>
            </a:r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05684BE-B70B-5640-AFFD-53D21AC9E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2A952-A043-F245-83F9-29C9F24D313C}" type="slidenum">
              <a:rPr lang="fr-FR" smtClean="0"/>
              <a:pPr/>
              <a:t>67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66C8797-CCC0-8D4F-B737-01C98CC3C9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7777" y="1009403"/>
            <a:ext cx="7374577" cy="522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3933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title"/>
          </p:nvPr>
        </p:nvSpPr>
        <p:spPr>
          <a:xfrm>
            <a:off x="1981200" y="682830"/>
            <a:ext cx="8229600" cy="1164258"/>
          </a:xfrm>
        </p:spPr>
        <p:txBody>
          <a:bodyPr>
            <a:noAutofit/>
          </a:bodyPr>
          <a:lstStyle/>
          <a:p>
            <a:pPr algn="ctr"/>
            <a:r>
              <a:rPr lang="fr-FR" sz="3200" b="1" dirty="0">
                <a:solidFill>
                  <a:srgbClr val="0000FF"/>
                </a:solidFill>
                <a:latin typeface="Comic Sans MS"/>
                <a:cs typeface="Comic Sans MS"/>
              </a:rPr>
              <a:t>Périodes de croissance et de déclin</a:t>
            </a:r>
          </a:p>
        </p:txBody>
      </p:sp>
      <p:sp>
        <p:nvSpPr>
          <p:cNvPr id="216066" name="Rectangle 2"/>
          <p:cNvSpPr>
            <a:spLocks noGrp="1" noChangeArrowheads="1"/>
          </p:cNvSpPr>
          <p:nvPr>
            <p:ph idx="1"/>
          </p:nvPr>
        </p:nvSpPr>
        <p:spPr>
          <a:xfrm>
            <a:off x="1981200" y="2413744"/>
            <a:ext cx="8229600" cy="3761427"/>
          </a:xfrm>
        </p:spPr>
        <p:txBody>
          <a:bodyPr>
            <a:normAutofit fontScale="92500" lnSpcReduction="10000"/>
          </a:bodyPr>
          <a:lstStyle/>
          <a:p>
            <a:r>
              <a:rPr lang="fr-BE" dirty="0">
                <a:latin typeface="Comic Sans MS"/>
                <a:cs typeface="Comic Sans MS"/>
              </a:rPr>
              <a:t>Croissance en </a:t>
            </a:r>
            <a:r>
              <a:rPr lang="fr-FR" dirty="0">
                <a:latin typeface="Comic Sans MS"/>
                <a:cs typeface="Comic Sans MS"/>
              </a:rPr>
              <a:t>Europe au XIX° siècle.</a:t>
            </a:r>
          </a:p>
          <a:p>
            <a:r>
              <a:rPr lang="fr-BE" dirty="0">
                <a:latin typeface="Comic Sans MS"/>
                <a:cs typeface="Comic Sans MS"/>
              </a:rPr>
              <a:t>Au XX° et XXI° siècles, il y a opposition entre les p</a:t>
            </a:r>
            <a:r>
              <a:rPr lang="fr-FR" dirty="0">
                <a:latin typeface="Comic Sans MS"/>
                <a:cs typeface="Comic Sans MS"/>
              </a:rPr>
              <a:t>ays développés </a:t>
            </a:r>
            <a:r>
              <a:rPr lang="fr-BE" dirty="0">
                <a:latin typeface="Comic Sans MS"/>
                <a:cs typeface="Comic Sans MS"/>
                <a:sym typeface="Wingdings 3" charset="2"/>
              </a:rPr>
              <a:t>et les</a:t>
            </a:r>
            <a:r>
              <a:rPr lang="fr-FR" dirty="0">
                <a:latin typeface="Comic Sans MS"/>
                <a:cs typeface="Comic Sans MS"/>
              </a:rPr>
              <a:t> P.V.D. ainsi que les pays émergents.</a:t>
            </a:r>
            <a:r>
              <a:rPr lang="fr-BE" dirty="0">
                <a:latin typeface="Comic Sans MS"/>
                <a:cs typeface="Comic Sans MS"/>
              </a:rPr>
              <a:t> Dans les P.V.D., la population augmente par une </a:t>
            </a:r>
            <a:r>
              <a:rPr lang="fr-FR" dirty="0">
                <a:latin typeface="Comic Sans MS"/>
                <a:cs typeface="Comic Sans MS"/>
              </a:rPr>
              <a:t>médecine forte </a:t>
            </a:r>
            <a:r>
              <a:rPr lang="fr-BE" dirty="0">
                <a:latin typeface="Comic Sans MS"/>
                <a:cs typeface="Comic Sans MS"/>
              </a:rPr>
              <a:t>mais</a:t>
            </a:r>
            <a:r>
              <a:rPr lang="fr-FR" dirty="0">
                <a:latin typeface="Comic Sans MS"/>
                <a:cs typeface="Comic Sans MS"/>
              </a:rPr>
              <a:t> l’agriculture </a:t>
            </a:r>
            <a:r>
              <a:rPr lang="fr-BE" dirty="0">
                <a:latin typeface="Comic Sans MS"/>
                <a:cs typeface="Comic Sans MS"/>
              </a:rPr>
              <a:t>reste trop </a:t>
            </a:r>
            <a:r>
              <a:rPr lang="fr-FR" dirty="0">
                <a:latin typeface="Comic Sans MS"/>
                <a:cs typeface="Comic Sans MS"/>
              </a:rPr>
              <a:t>faible.</a:t>
            </a:r>
          </a:p>
          <a:p>
            <a:r>
              <a:rPr lang="fr-FR" dirty="0">
                <a:latin typeface="Comic Sans MS"/>
                <a:ea typeface="Times New Roman" charset="0"/>
                <a:cs typeface="Comic Sans MS"/>
              </a:rPr>
              <a:t>Expansion démographique dans le Tiers Monde et les pays émergents</a:t>
            </a:r>
            <a:endParaRPr lang="fr-FR" dirty="0">
              <a:latin typeface="Comic Sans MS"/>
              <a:cs typeface="Comic Sans MS"/>
            </a:endParaRPr>
          </a:p>
          <a:p>
            <a:pPr lvl="1"/>
            <a:r>
              <a:rPr lang="fr-FR" dirty="0">
                <a:latin typeface="Comic Sans MS"/>
                <a:cs typeface="Comic Sans MS"/>
              </a:rPr>
              <a:t>La durée de vie est trop faible pour permettre l'apprentissage des techniques.</a:t>
            </a:r>
          </a:p>
          <a:p>
            <a:pPr lvl="1"/>
            <a:r>
              <a:rPr lang="fr-FR" dirty="0">
                <a:latin typeface="Comic Sans MS"/>
                <a:cs typeface="Comic Sans MS"/>
              </a:rPr>
              <a:t>L’augmentation des naissances </a:t>
            </a:r>
            <a:r>
              <a:rPr lang="fr-FR" dirty="0">
                <a:latin typeface="Comic Sans MS"/>
                <a:cs typeface="Comic Sans MS"/>
                <a:sym typeface="Wingdings 3" charset="2"/>
              </a:rPr>
              <a:t>est en opposition avec l’</a:t>
            </a:r>
            <a:r>
              <a:rPr lang="fr-FR" dirty="0">
                <a:latin typeface="Comic Sans MS"/>
                <a:cs typeface="Comic Sans MS"/>
              </a:rPr>
              <a:t>augmentation du niveau de vie.</a:t>
            </a:r>
          </a:p>
          <a:p>
            <a:pPr lvl="1"/>
            <a:r>
              <a:rPr lang="fr-FR" dirty="0">
                <a:latin typeface="Comic Sans MS"/>
                <a:cs typeface="Comic Sans MS"/>
              </a:rPr>
              <a:t>La densité de la population et l’espace vital sont 2 critères de la situation réelle des PVD et des pays développés.</a:t>
            </a:r>
          </a:p>
          <a:p>
            <a:pPr lvl="1"/>
            <a:r>
              <a:rPr lang="fr-FR" dirty="0">
                <a:latin typeface="Comic Sans MS"/>
                <a:cs typeface="Comic Sans MS"/>
              </a:rPr>
              <a:t>La structure des âges fait apparaître une population trop jeune dans les PVD et trop vieille dans les pays développés.</a:t>
            </a:r>
          </a:p>
          <a:p>
            <a:pPr lvl="1"/>
            <a:r>
              <a:rPr lang="fr-FR" dirty="0">
                <a:latin typeface="Comic Sans MS"/>
                <a:cs typeface="Comic Sans MS"/>
              </a:rPr>
              <a:t>Les moyens de subsistance sont insuffisants face à la progression démographique.</a:t>
            </a:r>
            <a:endParaRPr lang="fr-FR" sz="3100" b="1" dirty="0">
              <a:solidFill>
                <a:srgbClr val="FF0000"/>
              </a:solidFill>
              <a:latin typeface="Comic Sans MS"/>
              <a:cs typeface="Comic Sans MS"/>
            </a:endParaRPr>
          </a:p>
          <a:p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Michel Hermans</a:t>
            </a: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1D2FA-F287-4C43-AF73-9A5E0A5DEB85}" type="slidenum">
              <a:rPr lang="fr-FR" smtClean="0"/>
              <a:pPr/>
              <a:t>68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745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60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60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60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60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60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60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60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60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066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D2BB7A-91E3-D54B-82CE-3D02AD240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501650"/>
            <a:ext cx="8229600" cy="718932"/>
          </a:xfrm>
        </p:spPr>
        <p:txBody>
          <a:bodyPr>
            <a:normAutofit fontScale="90000"/>
          </a:bodyPr>
          <a:lstStyle/>
          <a:p>
            <a:pPr algn="ctr"/>
            <a:r>
              <a:rPr lang="nl-BE" b="1" dirty="0">
                <a:solidFill>
                  <a:srgbClr val="0070C0"/>
                </a:solidFill>
                <a:latin typeface="Comic Sans MS" panose="030F0902030302020204" pitchFamily="66" charset="0"/>
              </a:rPr>
              <a:t>-</a:t>
            </a:r>
            <a:r>
              <a:rPr lang="fr-GR" b="1">
                <a:solidFill>
                  <a:srgbClr val="0070C0"/>
                </a:solidFill>
                <a:latin typeface="Comic Sans MS" panose="030F0902030302020204" pitchFamily="66" charset="0"/>
              </a:rPr>
              <a:t> </a:t>
            </a:r>
            <a:r>
              <a:rPr lang="fr-GR" b="1" dirty="0">
                <a:solidFill>
                  <a:srgbClr val="0070C0"/>
                </a:solidFill>
                <a:latin typeface="Comic Sans MS" panose="030F0902030302020204" pitchFamily="66" charset="0"/>
              </a:rPr>
              <a:t>Les premiers êtres humains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853E0C-3149-0941-A7B7-FDE7D4F643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487467"/>
            <a:ext cx="8229600" cy="4868883"/>
          </a:xfrm>
        </p:spPr>
        <p:txBody>
          <a:bodyPr>
            <a:normAutofit/>
          </a:bodyPr>
          <a:lstStyle/>
          <a:p>
            <a:r>
              <a:rPr lang="fr-GR" dirty="0">
                <a:latin typeface="Comic Sans MS" panose="030F0902030302020204" pitchFamily="66" charset="0"/>
              </a:rPr>
              <a:t>Homo Sapiens ou homme moderne ou être humain, autrement dit, « nous », apparaît en Afrique, il y a 300.000 ans, approximativement.</a:t>
            </a:r>
          </a:p>
          <a:p>
            <a:r>
              <a:rPr lang="fr-GR" dirty="0">
                <a:latin typeface="Comic Sans MS" panose="030F0902030302020204" pitchFamily="66" charset="0"/>
              </a:rPr>
              <a:t>Les hominidés, auxquels appartient Homo Sapiens, apparaissent, selon les découvertes récentes, il y a 2,3 millions d’années, sous le nom d’Homo habilis, toujours en Afrique</a:t>
            </a:r>
          </a:p>
          <a:p>
            <a:r>
              <a:rPr lang="fr-GR" dirty="0">
                <a:latin typeface="Comic Sans MS" panose="030F0902030302020204" pitchFamily="66" charset="0"/>
              </a:rPr>
              <a:t>Tous les primates, de type Homo dont l’être humain, cousins des grands singes, sont tous d’origine africaine.</a:t>
            </a:r>
          </a:p>
          <a:p>
            <a:r>
              <a:rPr lang="fr-GR" dirty="0">
                <a:latin typeface="Comic Sans MS" panose="030F0902030302020204" pitchFamily="66" charset="0"/>
              </a:rPr>
              <a:t>Homo sapiens est le seul à </a:t>
            </a:r>
            <a:r>
              <a:rPr lang="fr-GR">
                <a:latin typeface="Comic Sans MS" panose="030F0902030302020204" pitchFamily="66" charset="0"/>
              </a:rPr>
              <a:t>avoir survécu</a:t>
            </a:r>
            <a:r>
              <a:rPr lang="nl-BE" dirty="0">
                <a:latin typeface="Comic Sans MS" panose="030F0902030302020204" pitchFamily="66" charset="0"/>
              </a:rPr>
              <a:t>, notamment vis-à-vis de Néandertael</a:t>
            </a:r>
            <a:r>
              <a:rPr lang="fr-GR">
                <a:latin typeface="Comic Sans MS" panose="030F0902030302020204" pitchFamily="66" charset="0"/>
              </a:rPr>
              <a:t> </a:t>
            </a:r>
            <a:r>
              <a:rPr lang="fr-GR" dirty="0">
                <a:latin typeface="Comic Sans MS" panose="030F0902030302020204" pitchFamily="66" charset="0"/>
              </a:rPr>
              <a:t>(pourquoi ?) </a:t>
            </a:r>
          </a:p>
          <a:p>
            <a:r>
              <a:rPr lang="fr-GR" dirty="0">
                <a:latin typeface="Comic Sans MS" panose="030F0902030302020204" pitchFamily="66" charset="0"/>
              </a:rPr>
              <a:t>Les premiers européens venus d’Afrique, il y a 40.000 ans environ, étaient Noirs.</a:t>
            </a:r>
          </a:p>
          <a:p>
            <a:r>
              <a:rPr lang="fr-GR" dirty="0">
                <a:latin typeface="Comic Sans MS" panose="030F0902030302020204" pitchFamily="66" charset="0"/>
              </a:rPr>
              <a:t>L’Homme blanc ne se développe en Europe qu’il y a 8.000 ans environ. </a:t>
            </a:r>
            <a:r>
              <a:rPr lang="fr-FR" dirty="0">
                <a:latin typeface="Comic Sans MS" panose="030F0902030302020204" pitchFamily="66" charset="0"/>
              </a:rPr>
              <a:t>La dépigmentation de la peau est une adaptation génétique qui favorise la synthèse de la vitamine « D » en milieu faiblement ensoleillé.</a:t>
            </a:r>
            <a:endParaRPr lang="fr-GR" dirty="0">
              <a:latin typeface="Comic Sans MS" panose="030F0902030302020204" pitchFamily="66" charset="0"/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B2B8D5-86CB-214F-8A51-131417A60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Michel Hermans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2372034-30B3-3549-A981-49715D965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2A952-A043-F245-83F9-29C9F24D313C}" type="slidenum">
              <a:rPr lang="fr-FR" smtClean="0"/>
              <a:pPr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2829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981200" y="797946"/>
            <a:ext cx="8229600" cy="764134"/>
          </a:xfrm>
        </p:spPr>
        <p:txBody>
          <a:bodyPr anchor="b">
            <a:normAutofit/>
          </a:bodyPr>
          <a:lstStyle/>
          <a:p>
            <a:r>
              <a:rPr lang="fr-BE" b="1" dirty="0">
                <a:solidFill>
                  <a:srgbClr val="0070C0"/>
                </a:solidFill>
                <a:latin typeface="Comic Sans MS" panose="030F0902030302020204" pitchFamily="66" charset="0"/>
              </a:rPr>
              <a:t>- Perspective démographique</a:t>
            </a:r>
            <a:endParaRPr lang="fr-FR" dirty="0">
              <a:solidFill>
                <a:srgbClr val="0070C0"/>
              </a:solidFill>
              <a:latin typeface="Comic Sans MS" panose="030F0902030302020204" pitchFamily="66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AE0CE50-87C7-4675-A7CF-DC2EF74841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72200" y="2499963"/>
            <a:ext cx="4038600" cy="3275083"/>
          </a:xfrm>
        </p:spPr>
        <p:txBody>
          <a:bodyPr>
            <a:norm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Il a </a:t>
            </a:r>
            <a:r>
              <a:rPr lang="en-US" dirty="0" err="1">
                <a:latin typeface="Comic Sans MS" panose="030F0902030302020204" pitchFamily="66" charset="0"/>
              </a:rPr>
              <a:t>fallu</a:t>
            </a:r>
            <a:r>
              <a:rPr lang="en-US" dirty="0">
                <a:latin typeface="Comic Sans MS" panose="030F0902030302020204" pitchFamily="66" charset="0"/>
              </a:rPr>
              <a:t> 11.800 </a:t>
            </a:r>
            <a:r>
              <a:rPr lang="en-US" dirty="0" err="1">
                <a:latin typeface="Comic Sans MS" panose="030F0902030302020204" pitchFamily="66" charset="0"/>
              </a:rPr>
              <a:t>ans</a:t>
            </a:r>
            <a:r>
              <a:rPr lang="en-US" dirty="0">
                <a:latin typeface="Comic Sans MS" panose="030F0902030302020204" pitchFamily="66" charset="0"/>
              </a:rPr>
              <a:t> pour que la population </a:t>
            </a:r>
            <a:r>
              <a:rPr lang="en-US" dirty="0" err="1">
                <a:latin typeface="Comic Sans MS" panose="030F0902030302020204" pitchFamily="66" charset="0"/>
              </a:rPr>
              <a:t>humaine</a:t>
            </a:r>
            <a:r>
              <a:rPr lang="en-US" dirty="0">
                <a:latin typeface="Comic Sans MS" panose="030F0902030302020204" pitchFamily="66" charset="0"/>
              </a:rPr>
              <a:t> </a:t>
            </a:r>
            <a:r>
              <a:rPr lang="en-US" dirty="0" err="1">
                <a:latin typeface="Comic Sans MS" panose="030F0902030302020204" pitchFamily="66" charset="0"/>
              </a:rPr>
              <a:t>sédentarisée</a:t>
            </a:r>
            <a:r>
              <a:rPr lang="en-US" dirty="0">
                <a:latin typeface="Comic Sans MS" panose="030F0902030302020204" pitchFamily="66" charset="0"/>
              </a:rPr>
              <a:t> </a:t>
            </a:r>
            <a:r>
              <a:rPr lang="en-US" dirty="0" err="1">
                <a:latin typeface="Comic Sans MS" panose="030F0902030302020204" pitchFamily="66" charset="0"/>
              </a:rPr>
              <a:t>atteigne</a:t>
            </a:r>
            <a:r>
              <a:rPr lang="en-US" dirty="0">
                <a:latin typeface="Comic Sans MS" panose="030F0902030302020204" pitchFamily="66" charset="0"/>
              </a:rPr>
              <a:t> 1 milliard </a:t>
            </a:r>
            <a:r>
              <a:rPr lang="en-US" dirty="0" err="1">
                <a:latin typeface="Comic Sans MS" panose="030F0902030302020204" pitchFamily="66" charset="0"/>
              </a:rPr>
              <a:t>d’habitants</a:t>
            </a:r>
            <a:r>
              <a:rPr lang="en-US" dirty="0">
                <a:latin typeface="Comic Sans MS" panose="030F0902030302020204" pitchFamily="66" charset="0"/>
              </a:rPr>
              <a:t> (</a:t>
            </a:r>
            <a:r>
              <a:rPr lang="en-US" dirty="0" err="1">
                <a:latin typeface="Comic Sans MS" panose="030F0902030302020204" pitchFamily="66" charset="0"/>
              </a:rPr>
              <a:t>en</a:t>
            </a:r>
            <a:r>
              <a:rPr lang="en-US" dirty="0">
                <a:latin typeface="Comic Sans MS" panose="030F0902030302020204" pitchFamily="66" charset="0"/>
              </a:rPr>
              <a:t> 1.804).</a:t>
            </a:r>
          </a:p>
          <a:p>
            <a:r>
              <a:rPr lang="en-US" dirty="0">
                <a:latin typeface="Comic Sans MS" panose="030F0902030302020204" pitchFamily="66" charset="0"/>
              </a:rPr>
              <a:t>Il a </a:t>
            </a:r>
            <a:r>
              <a:rPr lang="en-US" dirty="0" err="1">
                <a:latin typeface="Comic Sans MS" panose="030F0902030302020204" pitchFamily="66" charset="0"/>
              </a:rPr>
              <a:t>fallu</a:t>
            </a:r>
            <a:r>
              <a:rPr lang="en-US" dirty="0">
                <a:latin typeface="Comic Sans MS" panose="030F0902030302020204" pitchFamily="66" charset="0"/>
              </a:rPr>
              <a:t> 220 </a:t>
            </a:r>
            <a:r>
              <a:rPr lang="en-US" dirty="0" err="1">
                <a:latin typeface="Comic Sans MS" panose="030F0902030302020204" pitchFamily="66" charset="0"/>
              </a:rPr>
              <a:t>ans</a:t>
            </a:r>
            <a:r>
              <a:rPr lang="en-US" dirty="0">
                <a:latin typeface="Comic Sans MS" panose="030F0902030302020204" pitchFamily="66" charset="0"/>
              </a:rPr>
              <a:t> pour multiplier la population </a:t>
            </a:r>
            <a:r>
              <a:rPr lang="en-US" dirty="0" err="1">
                <a:latin typeface="Comic Sans MS" panose="030F0902030302020204" pitchFamily="66" charset="0"/>
              </a:rPr>
              <a:t>mondiale</a:t>
            </a:r>
            <a:r>
              <a:rPr lang="en-US" dirty="0">
                <a:latin typeface="Comic Sans MS" panose="030F0902030302020204" pitchFamily="66" charset="0"/>
              </a:rPr>
              <a:t> par 8 (fin 2022). </a:t>
            </a:r>
          </a:p>
          <a:p>
            <a:r>
              <a:rPr lang="en-US" dirty="0">
                <a:latin typeface="Comic Sans MS" panose="030F0902030302020204" pitchFamily="66" charset="0"/>
              </a:rPr>
              <a:t>Est-</a:t>
            </a:r>
            <a:r>
              <a:rPr lang="en-US" dirty="0" err="1">
                <a:latin typeface="Comic Sans MS" panose="030F0902030302020204" pitchFamily="66" charset="0"/>
              </a:rPr>
              <a:t>ce</a:t>
            </a:r>
            <a:r>
              <a:rPr lang="en-US" dirty="0">
                <a:latin typeface="Comic Sans MS" panose="030F0902030302020204" pitchFamily="66" charset="0"/>
              </a:rPr>
              <a:t> normal ? </a:t>
            </a:r>
            <a:r>
              <a:rPr lang="en-US" dirty="0" err="1">
                <a:latin typeface="Comic Sans MS" panose="030F0902030302020204" pitchFamily="66" charset="0"/>
              </a:rPr>
              <a:t>Oui</a:t>
            </a:r>
            <a:r>
              <a:rPr lang="en-US" dirty="0">
                <a:latin typeface="Comic Sans MS" panose="030F0902030302020204" pitchFamily="66" charset="0"/>
              </a:rPr>
              <a:t> et Non – la </a:t>
            </a:r>
            <a:r>
              <a:rPr lang="en-US" dirty="0" err="1">
                <a:latin typeface="Comic Sans MS" panose="030F0902030302020204" pitchFamily="66" charset="0"/>
              </a:rPr>
              <a:t>sagesse</a:t>
            </a:r>
            <a:r>
              <a:rPr lang="en-US" dirty="0">
                <a:latin typeface="Comic Sans MS" panose="030F0902030302020204" pitchFamily="66" charset="0"/>
              </a:rPr>
              <a:t> </a:t>
            </a:r>
            <a:r>
              <a:rPr lang="en-US" dirty="0" err="1">
                <a:latin typeface="Comic Sans MS" panose="030F0902030302020204" pitchFamily="66" charset="0"/>
              </a:rPr>
              <a:t>n’est</a:t>
            </a:r>
            <a:r>
              <a:rPr lang="en-US" dirty="0">
                <a:latin typeface="Comic Sans MS" panose="030F0902030302020204" pitchFamily="66" charset="0"/>
              </a:rPr>
              <a:t> pas </a:t>
            </a:r>
            <a:r>
              <a:rPr lang="en-US" dirty="0" err="1">
                <a:latin typeface="Comic Sans MS" panose="030F0902030302020204" pitchFamily="66" charset="0"/>
              </a:rPr>
              <a:t>toujours</a:t>
            </a:r>
            <a:r>
              <a:rPr lang="en-US" dirty="0">
                <a:latin typeface="Comic Sans MS" panose="030F0902030302020204" pitchFamily="66" charset="0"/>
              </a:rPr>
              <a:t> </a:t>
            </a:r>
            <a:r>
              <a:rPr lang="en-US" dirty="0" err="1">
                <a:latin typeface="Comic Sans MS" panose="030F0902030302020204" pitchFamily="66" charset="0"/>
              </a:rPr>
              <a:t>une</a:t>
            </a:r>
            <a:r>
              <a:rPr lang="en-US" dirty="0">
                <a:latin typeface="Comic Sans MS" panose="030F0902030302020204" pitchFamily="66" charset="0"/>
              </a:rPr>
              <a:t> </a:t>
            </a:r>
            <a:r>
              <a:rPr lang="en-US" dirty="0" err="1">
                <a:latin typeface="Comic Sans MS" panose="030F0902030302020204" pitchFamily="66" charset="0"/>
              </a:rPr>
              <a:t>qualité</a:t>
            </a:r>
            <a:r>
              <a:rPr lang="en-US" dirty="0">
                <a:latin typeface="Comic Sans MS" panose="030F0902030302020204" pitchFamily="66" charset="0"/>
              </a:rPr>
              <a:t> </a:t>
            </a:r>
            <a:r>
              <a:rPr lang="en-US" dirty="0" err="1">
                <a:latin typeface="Comic Sans MS" panose="030F0902030302020204" pitchFamily="66" charset="0"/>
              </a:rPr>
              <a:t>d’Homo</a:t>
            </a:r>
            <a:r>
              <a:rPr lang="en-US" dirty="0">
                <a:latin typeface="Comic Sans MS" panose="030F0902030302020204" pitchFamily="66" charset="0"/>
              </a:rPr>
              <a:t> sapiens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1981200" y="6356351"/>
            <a:ext cx="2133600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fr-BE"/>
              <a:t>Michel Hermans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9448800" y="6356351"/>
            <a:ext cx="762000" cy="365125"/>
          </a:xfrm>
        </p:spPr>
        <p:txBody>
          <a:bodyPr anchor="b">
            <a:normAutofit lnSpcReduction="10000"/>
          </a:bodyPr>
          <a:lstStyle/>
          <a:p>
            <a:pPr>
              <a:spcAft>
                <a:spcPts val="600"/>
              </a:spcAft>
            </a:pPr>
            <a:fld id="{CAF0B587-635A-7A42-8FF3-91CD277374FD}" type="slidenum">
              <a:rPr lang="fr-FR" smtClean="0"/>
              <a:pPr>
                <a:spcAft>
                  <a:spcPts val="600"/>
                </a:spcAft>
              </a:pPr>
              <a:t>47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2499964"/>
            <a:ext cx="4038600" cy="32750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0177376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ED62162-9D25-4A6B-8A18-D20E12BC3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0" y="665018"/>
            <a:ext cx="8229600" cy="71893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Comic Sans MS" panose="030F0902030302020204" pitchFamily="66" charset="0"/>
              </a:rPr>
              <a:t>- La situation </a:t>
            </a:r>
            <a:r>
              <a:rPr lang="en-US" b="1" dirty="0" err="1">
                <a:solidFill>
                  <a:srgbClr val="0070C0"/>
                </a:solidFill>
                <a:latin typeface="Comic Sans MS" panose="030F0902030302020204" pitchFamily="66" charset="0"/>
              </a:rPr>
              <a:t>depuis</a:t>
            </a:r>
            <a:r>
              <a:rPr lang="en-US" b="1" dirty="0">
                <a:solidFill>
                  <a:srgbClr val="0070C0"/>
                </a:solidFill>
                <a:latin typeface="Comic Sans MS" panose="030F0902030302020204" pitchFamily="66" charset="0"/>
              </a:rPr>
              <a:t> 220 </a:t>
            </a:r>
            <a:r>
              <a:rPr lang="en-US" b="1" dirty="0" err="1">
                <a:solidFill>
                  <a:srgbClr val="0070C0"/>
                </a:solidFill>
                <a:latin typeface="Comic Sans MS" panose="030F0902030302020204" pitchFamily="66" charset="0"/>
              </a:rPr>
              <a:t>ans</a:t>
            </a:r>
            <a:endParaRPr lang="en-US" b="1" dirty="0">
              <a:solidFill>
                <a:srgbClr val="0070C0"/>
              </a:solidFill>
              <a:latin typeface="Comic Sans MS" panose="030F0902030302020204" pitchFamily="66" charset="0"/>
            </a:endParaRP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F09F62E0-0933-4A2C-9F2F-3F0B88E546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72200" y="1948562"/>
            <a:ext cx="4038600" cy="4377886"/>
          </a:xfrm>
        </p:spPr>
        <p:txBody>
          <a:bodyPr>
            <a:norm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Nous </a:t>
            </a:r>
            <a:r>
              <a:rPr lang="en-US" dirty="0" err="1">
                <a:latin typeface="Comic Sans MS" panose="030F0902030302020204" pitchFamily="66" charset="0"/>
              </a:rPr>
              <a:t>sommes</a:t>
            </a:r>
            <a:r>
              <a:rPr lang="en-US" dirty="0">
                <a:latin typeface="Comic Sans MS" panose="030F0902030302020204" pitchFamily="66" charset="0"/>
              </a:rPr>
              <a:t> 8 milliards </a:t>
            </a:r>
            <a:r>
              <a:rPr lang="en-US" dirty="0" err="1">
                <a:latin typeface="Comic Sans MS" panose="030F0902030302020204" pitchFamily="66" charset="0"/>
              </a:rPr>
              <a:t>d’habitants</a:t>
            </a:r>
            <a:r>
              <a:rPr lang="en-US" dirty="0">
                <a:latin typeface="Comic Sans MS" panose="030F0902030302020204" pitchFamily="66" charset="0"/>
              </a:rPr>
              <a:t>.</a:t>
            </a:r>
          </a:p>
          <a:p>
            <a:r>
              <a:rPr lang="en-US" dirty="0" err="1">
                <a:latin typeface="Comic Sans MS" panose="030F0902030302020204" pitchFamily="66" charset="0"/>
              </a:rPr>
              <a:t>L’espérance</a:t>
            </a:r>
            <a:r>
              <a:rPr lang="en-US" dirty="0">
                <a:latin typeface="Comic Sans MS" panose="030F0902030302020204" pitchFamily="66" charset="0"/>
              </a:rPr>
              <a:t> de vie </a:t>
            </a:r>
            <a:r>
              <a:rPr lang="en-US" dirty="0" err="1">
                <a:latin typeface="Comic Sans MS" panose="030F0902030302020204" pitchFamily="66" charset="0"/>
              </a:rPr>
              <a:t>augmente</a:t>
            </a:r>
            <a:r>
              <a:rPr lang="en-US" dirty="0">
                <a:latin typeface="Comic Sans MS" panose="030F0902030302020204" pitchFamily="66" charset="0"/>
              </a:rPr>
              <a:t> </a:t>
            </a:r>
            <a:r>
              <a:rPr lang="en-US" dirty="0" err="1">
                <a:latin typeface="Comic Sans MS" panose="030F0902030302020204" pitchFamily="66" charset="0"/>
              </a:rPr>
              <a:t>chaque</a:t>
            </a:r>
            <a:r>
              <a:rPr lang="en-US" dirty="0">
                <a:latin typeface="Comic Sans MS" panose="030F0902030302020204" pitchFamily="66" charset="0"/>
              </a:rPr>
              <a:t> </a:t>
            </a:r>
            <a:r>
              <a:rPr lang="en-US" dirty="0" err="1">
                <a:latin typeface="Comic Sans MS" panose="030F0902030302020204" pitchFamily="66" charset="0"/>
              </a:rPr>
              <a:t>année</a:t>
            </a:r>
            <a:r>
              <a:rPr lang="en-US" dirty="0">
                <a:latin typeface="Comic Sans MS" panose="030F0902030302020204" pitchFamily="66" charset="0"/>
              </a:rPr>
              <a:t>, </a:t>
            </a:r>
            <a:r>
              <a:rPr lang="en-US" dirty="0" err="1">
                <a:latin typeface="Comic Sans MS" panose="030F0902030302020204" pitchFamily="66" charset="0"/>
              </a:rPr>
              <a:t>à</a:t>
            </a:r>
            <a:r>
              <a:rPr lang="en-US" dirty="0">
                <a:latin typeface="Comic Sans MS" panose="030F0902030302020204" pitchFamily="66" charset="0"/>
              </a:rPr>
              <a:t> </a:t>
            </a:r>
            <a:r>
              <a:rPr lang="en-US" dirty="0" err="1">
                <a:latin typeface="Comic Sans MS" panose="030F0902030302020204" pitchFamily="66" charset="0"/>
              </a:rPr>
              <a:t>l’exception</a:t>
            </a:r>
            <a:r>
              <a:rPr lang="en-US" dirty="0">
                <a:latin typeface="Comic Sans MS" panose="030F0902030302020204" pitchFamily="66" charset="0"/>
              </a:rPr>
              <a:t> de la </a:t>
            </a:r>
            <a:r>
              <a:rPr lang="en-US" dirty="0" err="1">
                <a:latin typeface="Comic Sans MS" panose="030F0902030302020204" pitchFamily="66" charset="0"/>
              </a:rPr>
              <a:t>période</a:t>
            </a:r>
            <a:r>
              <a:rPr lang="en-US" dirty="0">
                <a:latin typeface="Comic Sans MS" panose="030F0902030302020204" pitchFamily="66" charset="0"/>
              </a:rPr>
              <a:t> Covid-19.</a:t>
            </a:r>
          </a:p>
          <a:p>
            <a:r>
              <a:rPr lang="en-US" dirty="0">
                <a:latin typeface="Comic Sans MS" panose="030F0902030302020204" pitchFamily="66" charset="0"/>
              </a:rPr>
              <a:t>La perspective du </a:t>
            </a:r>
            <a:r>
              <a:rPr lang="en-US" dirty="0" err="1">
                <a:latin typeface="Comic Sans MS" panose="030F0902030302020204" pitchFamily="66" charset="0"/>
              </a:rPr>
              <a:t>graphique</a:t>
            </a:r>
            <a:r>
              <a:rPr lang="en-US" dirty="0">
                <a:latin typeface="Comic Sans MS" panose="030F0902030302020204" pitchFamily="66" charset="0"/>
              </a:rPr>
              <a:t> </a:t>
            </a:r>
            <a:r>
              <a:rPr lang="en-US" dirty="0" err="1">
                <a:latin typeface="Comic Sans MS" panose="030F0902030302020204" pitchFamily="66" charset="0"/>
              </a:rPr>
              <a:t>pourrait</a:t>
            </a:r>
            <a:r>
              <a:rPr lang="en-US" dirty="0">
                <a:latin typeface="Comic Sans MS" panose="030F0902030302020204" pitchFamily="66" charset="0"/>
              </a:rPr>
              <a:t> changer </a:t>
            </a:r>
            <a:r>
              <a:rPr lang="en-US" dirty="0" err="1">
                <a:latin typeface="Comic Sans MS" panose="030F0902030302020204" pitchFamily="66" charset="0"/>
              </a:rPr>
              <a:t>à</a:t>
            </a:r>
            <a:r>
              <a:rPr lang="en-US" dirty="0">
                <a:latin typeface="Comic Sans MS" panose="030F0902030302020204" pitchFamily="66" charset="0"/>
              </a:rPr>
              <a:t> cause de </a:t>
            </a:r>
            <a:r>
              <a:rPr lang="en-US" dirty="0" err="1">
                <a:latin typeface="Comic Sans MS" panose="030F0902030302020204" pitchFamily="66" charset="0"/>
              </a:rPr>
              <a:t>différents</a:t>
            </a:r>
            <a:r>
              <a:rPr lang="en-US" dirty="0">
                <a:latin typeface="Comic Sans MS" panose="030F0902030302020204" pitchFamily="66" charset="0"/>
              </a:rPr>
              <a:t> </a:t>
            </a:r>
            <a:r>
              <a:rPr lang="en-US" dirty="0" err="1">
                <a:latin typeface="Comic Sans MS" panose="030F0902030302020204" pitchFamily="66" charset="0"/>
              </a:rPr>
              <a:t>facteurs</a:t>
            </a:r>
            <a:r>
              <a:rPr lang="en-US" dirty="0">
                <a:latin typeface="Comic Sans MS" panose="030F0902030302020204" pitchFamily="66" charset="0"/>
              </a:rPr>
              <a:t> </a:t>
            </a:r>
            <a:r>
              <a:rPr lang="en-US" dirty="0" err="1">
                <a:latin typeface="Comic Sans MS" panose="030F0902030302020204" pitchFamily="66" charset="0"/>
              </a:rPr>
              <a:t>dont</a:t>
            </a:r>
            <a:r>
              <a:rPr lang="en-US" dirty="0">
                <a:latin typeface="Comic Sans MS" panose="030F0902030302020204" pitchFamily="66" charset="0"/>
              </a:rPr>
              <a:t> </a:t>
            </a:r>
            <a:r>
              <a:rPr lang="en-US" dirty="0" err="1">
                <a:latin typeface="Comic Sans MS" panose="030F0902030302020204" pitchFamily="66" charset="0"/>
              </a:rPr>
              <a:t>une</a:t>
            </a:r>
            <a:r>
              <a:rPr lang="en-US" dirty="0">
                <a:latin typeface="Comic Sans MS" panose="030F0902030302020204" pitchFamily="66" charset="0"/>
              </a:rPr>
              <a:t> guerre, </a:t>
            </a:r>
            <a:r>
              <a:rPr lang="en-US" dirty="0" err="1">
                <a:latin typeface="Comic Sans MS" panose="030F0902030302020204" pitchFamily="66" charset="0"/>
              </a:rPr>
              <a:t>une</a:t>
            </a:r>
            <a:r>
              <a:rPr lang="en-US" dirty="0">
                <a:latin typeface="Comic Sans MS" panose="030F0902030302020204" pitchFamily="66" charset="0"/>
              </a:rPr>
              <a:t> crise sanitaire, la pollution </a:t>
            </a:r>
            <a:r>
              <a:rPr lang="en-US" dirty="0" err="1">
                <a:latin typeface="Comic Sans MS" panose="030F0902030302020204" pitchFamily="66" charset="0"/>
              </a:rPr>
              <a:t>ou</a:t>
            </a:r>
            <a:r>
              <a:rPr lang="en-US" dirty="0">
                <a:latin typeface="Comic Sans MS" panose="030F0902030302020204" pitchFamily="66" charset="0"/>
              </a:rPr>
              <a:t> </a:t>
            </a:r>
            <a:r>
              <a:rPr lang="en-US" dirty="0" err="1">
                <a:latin typeface="Comic Sans MS" panose="030F0902030302020204" pitchFamily="66" charset="0"/>
              </a:rPr>
              <a:t>une</a:t>
            </a:r>
            <a:r>
              <a:rPr lang="en-US" dirty="0">
                <a:latin typeface="Comic Sans MS" panose="030F0902030302020204" pitchFamily="66" charset="0"/>
              </a:rPr>
              <a:t> catastrophe naturelle.  Pour </a:t>
            </a:r>
            <a:r>
              <a:rPr lang="en-US" dirty="0" err="1">
                <a:latin typeface="Comic Sans MS" panose="030F0902030302020204" pitchFamily="66" charset="0"/>
              </a:rPr>
              <a:t>l’instant</a:t>
            </a:r>
            <a:r>
              <a:rPr lang="en-US" dirty="0">
                <a:latin typeface="Comic Sans MS" panose="030F0902030302020204" pitchFamily="66" charset="0"/>
              </a:rPr>
              <a:t>, </a:t>
            </a:r>
            <a:r>
              <a:rPr lang="en-US" dirty="0" err="1">
                <a:latin typeface="Comic Sans MS" panose="030F0902030302020204" pitchFamily="66" charset="0"/>
              </a:rPr>
              <a:t>ce</a:t>
            </a:r>
            <a:r>
              <a:rPr lang="en-US" dirty="0">
                <a:latin typeface="Comic Sans MS" panose="030F0902030302020204" pitchFamily="66" charset="0"/>
              </a:rPr>
              <a:t> </a:t>
            </a:r>
            <a:r>
              <a:rPr lang="en-US" dirty="0" err="1">
                <a:latin typeface="Comic Sans MS" panose="030F0902030302020204" pitchFamily="66" charset="0"/>
              </a:rPr>
              <a:t>n’est</a:t>
            </a:r>
            <a:r>
              <a:rPr lang="en-US" dirty="0">
                <a:latin typeface="Comic Sans MS" panose="030F0902030302020204" pitchFamily="66" charset="0"/>
              </a:rPr>
              <a:t> pas le </a:t>
            </a:r>
            <a:r>
              <a:rPr lang="en-US" dirty="0" err="1">
                <a:latin typeface="Comic Sans MS" panose="030F0902030302020204" pitchFamily="66" charset="0"/>
              </a:rPr>
              <a:t>cas</a:t>
            </a:r>
            <a:r>
              <a:rPr lang="en-US" dirty="0">
                <a:latin typeface="Comic Sans MS" panose="030F0902030302020204" pitchFamily="66" charset="0"/>
              </a:rPr>
              <a:t>.  </a:t>
            </a:r>
            <a:r>
              <a:rPr lang="en-US" dirty="0" err="1">
                <a:latin typeface="Comic Sans MS" panose="030F0902030302020204" pitchFamily="66" charset="0"/>
              </a:rPr>
              <a:t>Quoique</a:t>
            </a:r>
            <a:r>
              <a:rPr lang="en-US" dirty="0">
                <a:latin typeface="Comic Sans MS" panose="030F0902030302020204" pitchFamily="66" charset="0"/>
              </a:rPr>
              <a:t> …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D32B664-A046-F147-AA7D-BA07A9522D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81200" y="6356351"/>
            <a:ext cx="2133600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fr-BE"/>
              <a:t>Michel Hermans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07FC6DF-8DA4-E641-A1D8-44987A4E2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56351"/>
            <a:ext cx="762000" cy="365125"/>
          </a:xfrm>
        </p:spPr>
        <p:txBody>
          <a:bodyPr anchor="b">
            <a:normAutofit lnSpcReduction="10000"/>
          </a:bodyPr>
          <a:lstStyle/>
          <a:p>
            <a:pPr>
              <a:spcAft>
                <a:spcPts val="600"/>
              </a:spcAft>
            </a:pPr>
            <a:fld id="{B6C2A952-A043-F245-83F9-29C9F24D313C}" type="slidenum">
              <a:rPr lang="fr-FR" smtClean="0"/>
              <a:pPr>
                <a:spcAft>
                  <a:spcPts val="600"/>
                </a:spcAft>
              </a:pPr>
              <a:t>48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E4A15CF-4B7E-2046-96ED-A03E6FE9A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948562"/>
            <a:ext cx="4038600" cy="43778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71802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8F4961-CFF1-4A4A-BD64-A857DDACA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1362" y="501650"/>
            <a:ext cx="7793037" cy="1143000"/>
          </a:xfrm>
        </p:spPr>
        <p:txBody>
          <a:bodyPr>
            <a:noAutofit/>
          </a:bodyPr>
          <a:lstStyle/>
          <a:p>
            <a:pPr algn="ctr"/>
            <a:r>
              <a:rPr lang="nl-BE" b="1" dirty="0">
                <a:solidFill>
                  <a:srgbClr val="0070C0"/>
                </a:solidFill>
                <a:latin typeface="Comic Sans MS" panose="030F0902030302020204" pitchFamily="66" charset="0"/>
              </a:rPr>
              <a:t>-</a:t>
            </a:r>
            <a:r>
              <a:rPr lang="fr-GR" b="1">
                <a:solidFill>
                  <a:srgbClr val="0070C0"/>
                </a:solidFill>
                <a:latin typeface="Comic Sans MS" panose="030F0902030302020204" pitchFamily="66" charset="0"/>
              </a:rPr>
              <a:t> </a:t>
            </a:r>
            <a:r>
              <a:rPr lang="fr-GR" b="1" dirty="0">
                <a:solidFill>
                  <a:srgbClr val="0070C0"/>
                </a:solidFill>
                <a:latin typeface="Comic Sans MS" panose="030F0902030302020204" pitchFamily="66" charset="0"/>
              </a:rPr>
              <a:t>Évolution de la population mondiale (en millions)</a:t>
            </a:r>
            <a:endParaRPr lang="fr-G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7532949-7290-9141-9348-44112147D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BE"/>
              <a:t>Michel Hermans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59FBE7B-B461-BB4C-A6A0-184A13965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D62615-7633-454B-8B83-C46F561A2ED8}" type="slidenum">
              <a:rPr lang="fr-FR" smtClean="0"/>
              <a:pPr>
                <a:defRPr/>
              </a:pPr>
              <a:t>49</a:t>
            </a:fld>
            <a:endParaRPr lang="fr-FR"/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67BE1841-0068-0844-857E-1BF87D11602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1509935"/>
              </p:ext>
            </p:extLst>
          </p:nvPr>
        </p:nvGraphicFramePr>
        <p:xfrm>
          <a:off x="2246580" y="1844616"/>
          <a:ext cx="8102600" cy="4394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5C6D2EBE-EDBA-614D-9A11-8AAF24F9971B}"/>
              </a:ext>
            </a:extLst>
          </p:cNvPr>
          <p:cNvSpPr txBox="1"/>
          <p:nvPr/>
        </p:nvSpPr>
        <p:spPr>
          <a:xfrm>
            <a:off x="2414650" y="2078183"/>
            <a:ext cx="500649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200" b="1" dirty="0">
                <a:latin typeface="Comic Sans MS"/>
                <a:cs typeface="Comic Sans MS"/>
              </a:rPr>
              <a:t>En 2006, les Nations Unies envisageaient </a:t>
            </a:r>
          </a:p>
          <a:p>
            <a:r>
              <a:rPr lang="fr-FR" sz="1200" b="1" dirty="0">
                <a:latin typeface="Comic Sans MS"/>
                <a:cs typeface="Comic Sans MS"/>
              </a:rPr>
              <a:t>      9,2 milliards d’habitants pour 2050.</a:t>
            </a:r>
          </a:p>
          <a:p>
            <a:pPr marL="285750" indent="-285750">
              <a:buFontTx/>
              <a:buChar char="-"/>
            </a:pPr>
            <a:r>
              <a:rPr lang="fr-FR" sz="1200" b="1" dirty="0">
                <a:latin typeface="Comic Sans MS"/>
                <a:cs typeface="Comic Sans MS"/>
              </a:rPr>
              <a:t>En 2015, elle a revu ses prévisions </a:t>
            </a:r>
          </a:p>
          <a:p>
            <a:r>
              <a:rPr lang="fr-FR" sz="1200" b="1" dirty="0">
                <a:latin typeface="Comic Sans MS"/>
                <a:cs typeface="Comic Sans MS"/>
              </a:rPr>
              <a:t>      à la hausse, avec une perspective de 10 milliards d’habitants.</a:t>
            </a:r>
          </a:p>
          <a:p>
            <a:pPr marL="285750" indent="-285750">
              <a:buFontTx/>
              <a:buChar char="-"/>
            </a:pPr>
            <a:r>
              <a:rPr lang="fr-FR" sz="1200" b="1" dirty="0">
                <a:latin typeface="Comic Sans MS"/>
                <a:cs typeface="Comic Sans MS"/>
              </a:rPr>
              <a:t>En 2020, les perspectives diminuent à 9,5 milliards d’habitants.</a:t>
            </a:r>
          </a:p>
          <a:p>
            <a:pPr marL="285750" indent="-285750">
              <a:buFontTx/>
              <a:buChar char="-"/>
            </a:pPr>
            <a:r>
              <a:rPr lang="fr-FR" sz="1200" b="1" dirty="0">
                <a:latin typeface="Comic Sans MS"/>
                <a:cs typeface="Comic Sans MS"/>
              </a:rPr>
              <a:t>Il est complexe d’envisager une perspective de croissance </a:t>
            </a:r>
          </a:p>
          <a:p>
            <a:r>
              <a:rPr lang="fr-FR" sz="1200" b="1" dirty="0">
                <a:latin typeface="Comic Sans MS"/>
                <a:cs typeface="Comic Sans MS"/>
              </a:rPr>
              <a:t>      ou de décroissance sur plusieurs dizaines d’années.  </a:t>
            </a:r>
          </a:p>
        </p:txBody>
      </p:sp>
    </p:spTree>
    <p:extLst>
      <p:ext uri="{BB962C8B-B14F-4D97-AF65-F5344CB8AC3E}">
        <p14:creationId xmlns:p14="http://schemas.microsoft.com/office/powerpoint/2010/main" val="68062535"/>
      </p:ext>
    </p:extLst>
  </p:cSld>
  <p:clrMapOvr>
    <a:masterClrMapping/>
  </p:clrMapOvr>
  <p:transition>
    <p:zo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561769-B703-4749-B114-5B44461B6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9481" y="457200"/>
            <a:ext cx="7793037" cy="1375290"/>
          </a:xfrm>
        </p:spPr>
        <p:txBody>
          <a:bodyPr>
            <a:normAutofit/>
          </a:bodyPr>
          <a:lstStyle/>
          <a:p>
            <a:pPr algn="ctr"/>
            <a:r>
              <a:rPr lang="fr-GR" b="1" dirty="0">
                <a:solidFill>
                  <a:srgbClr val="0070C0"/>
                </a:solidFill>
                <a:latin typeface="Comic Sans MS" panose="030F0902030302020204" pitchFamily="66" charset="0"/>
              </a:rPr>
              <a:t>+ Évolution brute toute autre chose étant égale …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07ADD97-C0A5-BB46-AF50-A9660B9B9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BE"/>
              <a:t>Michel Hermans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45A36BD-ACC5-4046-810D-AC6195934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D62615-7633-454B-8B83-C46F561A2ED8}" type="slidenum">
              <a:rPr lang="fr-FR" smtClean="0"/>
              <a:pPr>
                <a:defRPr/>
              </a:pPr>
              <a:t>50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FDACE35-CFB8-6845-A406-F63775857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000" y="2153166"/>
            <a:ext cx="7101444" cy="4247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88857"/>
      </p:ext>
    </p:extLst>
  </p:cSld>
  <p:clrMapOvr>
    <a:masterClrMapping/>
  </p:clrMapOvr>
  <p:transition>
    <p:zo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1A5B0C-1CB0-3A44-9E7E-FEA7BACC8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641" y="460376"/>
            <a:ext cx="10390716" cy="1143000"/>
          </a:xfrm>
        </p:spPr>
        <p:txBody>
          <a:bodyPr>
            <a:noAutofit/>
          </a:bodyPr>
          <a:lstStyle/>
          <a:p>
            <a:pPr algn="ctr"/>
            <a:r>
              <a:rPr lang="nl-BE" sz="2000" b="1" dirty="0">
                <a:solidFill>
                  <a:srgbClr val="0070C0"/>
                </a:solidFill>
                <a:latin typeface="Comic Sans MS" panose="030F0902030302020204" pitchFamily="66" charset="0"/>
              </a:rPr>
              <a:t>-</a:t>
            </a:r>
            <a:r>
              <a:rPr lang="fr-GR" sz="2000" b="1">
                <a:solidFill>
                  <a:srgbClr val="0070C0"/>
                </a:solidFill>
                <a:latin typeface="Comic Sans MS" panose="030F0902030302020204" pitchFamily="66" charset="0"/>
              </a:rPr>
              <a:t> </a:t>
            </a:r>
            <a:r>
              <a:rPr lang="fr-GR" sz="2000" b="1" dirty="0">
                <a:solidFill>
                  <a:srgbClr val="0070C0"/>
                </a:solidFill>
                <a:latin typeface="Comic Sans MS" panose="030F0902030302020204" pitchFamily="66" charset="0"/>
              </a:rPr>
              <a:t>Un calcul sur </a:t>
            </a:r>
            <a:r>
              <a:rPr lang="fr-GR" sz="2000" b="1">
                <a:solidFill>
                  <a:srgbClr val="0070C0"/>
                </a:solidFill>
                <a:latin typeface="Comic Sans MS" panose="030F0902030302020204" pitchFamily="66" charset="0"/>
              </a:rPr>
              <a:t>80 ans</a:t>
            </a:r>
            <a:r>
              <a:rPr lang="nl-BE" sz="2000" b="1" dirty="0">
                <a:solidFill>
                  <a:srgbClr val="0070C0"/>
                </a:solidFill>
                <a:latin typeface="Comic Sans MS" panose="030F0902030302020204" pitchFamily="66" charset="0"/>
              </a:rPr>
              <a:t> à partir de 2020</a:t>
            </a:r>
            <a:r>
              <a:rPr lang="fr-GR" sz="2000" b="1">
                <a:solidFill>
                  <a:srgbClr val="0070C0"/>
                </a:solidFill>
                <a:latin typeface="Comic Sans MS" panose="030F0902030302020204" pitchFamily="66" charset="0"/>
              </a:rPr>
              <a:t>, donc </a:t>
            </a:r>
            <a:r>
              <a:rPr lang="nl-BE" sz="2000" b="1" dirty="0">
                <a:solidFill>
                  <a:srgbClr val="0070C0"/>
                </a:solidFill>
                <a:latin typeface="Comic Sans MS" panose="030F0902030302020204" pitchFamily="66" charset="0"/>
              </a:rPr>
              <a:t>en</a:t>
            </a:r>
            <a:r>
              <a:rPr lang="fr-GR" sz="2000" b="1">
                <a:solidFill>
                  <a:srgbClr val="0070C0"/>
                </a:solidFill>
                <a:latin typeface="Comic Sans MS" panose="030F0902030302020204" pitchFamily="66" charset="0"/>
              </a:rPr>
              <a:t> 2.100</a:t>
            </a:r>
            <a:r>
              <a:rPr lang="nl-BE" sz="2000" b="1" dirty="0">
                <a:solidFill>
                  <a:srgbClr val="0070C0"/>
                </a:solidFill>
                <a:latin typeface="Comic Sans MS" panose="030F0902030302020204" pitchFamily="66" charset="0"/>
              </a:rPr>
              <a:t>, met en place</a:t>
            </a:r>
            <a:r>
              <a:rPr lang="fr-GR" sz="2000" b="1">
                <a:solidFill>
                  <a:srgbClr val="0070C0"/>
                </a:solidFill>
                <a:latin typeface="Comic Sans MS" panose="030F0902030302020204" pitchFamily="66" charset="0"/>
              </a:rPr>
              <a:t>  </a:t>
            </a:r>
            <a:r>
              <a:rPr lang="nl-BE" sz="2000" b="1" dirty="0">
                <a:solidFill>
                  <a:srgbClr val="0070C0"/>
                </a:solidFill>
                <a:latin typeface="Comic Sans MS" panose="030F0902030302020204" pitchFamily="66" charset="0"/>
              </a:rPr>
              <a:t>u</a:t>
            </a:r>
            <a:r>
              <a:rPr lang="fr-GR" sz="2000" b="1">
                <a:solidFill>
                  <a:srgbClr val="0070C0"/>
                </a:solidFill>
                <a:latin typeface="Comic Sans MS" panose="030F0902030302020204" pitchFamily="66" charset="0"/>
              </a:rPr>
              <a:t>ne </a:t>
            </a:r>
            <a:r>
              <a:rPr lang="fr-GR" sz="2000" b="1" dirty="0">
                <a:solidFill>
                  <a:srgbClr val="0070C0"/>
                </a:solidFill>
                <a:latin typeface="Comic Sans MS" panose="030F0902030302020204" pitchFamily="66" charset="0"/>
              </a:rPr>
              <a:t>analyse plus prudente </a:t>
            </a:r>
            <a:r>
              <a:rPr lang="fr-GR" sz="2000" b="1">
                <a:solidFill>
                  <a:srgbClr val="0070C0"/>
                </a:solidFill>
                <a:latin typeface="Comic Sans MS" panose="030F0902030302020204" pitchFamily="66" charset="0"/>
              </a:rPr>
              <a:t>des démographes</a:t>
            </a:r>
            <a:r>
              <a:rPr lang="nl-BE" sz="2000" b="1" dirty="0">
                <a:solidFill>
                  <a:srgbClr val="0070C0"/>
                </a:solidFill>
                <a:latin typeface="Comic Sans MS" panose="030F0902030302020204" pitchFamily="66" charset="0"/>
              </a:rPr>
              <a:t> qui</a:t>
            </a:r>
            <a:r>
              <a:rPr lang="fr-GR" sz="2000" b="1">
                <a:solidFill>
                  <a:srgbClr val="0070C0"/>
                </a:solidFill>
                <a:latin typeface="Comic Sans MS" panose="030F0902030302020204" pitchFamily="66" charset="0"/>
              </a:rPr>
              <a:t> tien</a:t>
            </a:r>
            <a:r>
              <a:rPr lang="nl-BE" sz="2000" b="1" dirty="0">
                <a:solidFill>
                  <a:srgbClr val="0070C0"/>
                </a:solidFill>
                <a:latin typeface="Comic Sans MS" panose="030F0902030302020204" pitchFamily="66" charset="0"/>
              </a:rPr>
              <a:t>nen</a:t>
            </a:r>
            <a:r>
              <a:rPr lang="fr-GR" sz="2000" b="1">
                <a:solidFill>
                  <a:srgbClr val="0070C0"/>
                </a:solidFill>
                <a:latin typeface="Comic Sans MS" panose="030F0902030302020204" pitchFamily="66" charset="0"/>
              </a:rPr>
              <a:t>t </a:t>
            </a:r>
            <a:r>
              <a:rPr lang="fr-GR" sz="2000" b="1" dirty="0">
                <a:solidFill>
                  <a:srgbClr val="0070C0"/>
                </a:solidFill>
                <a:latin typeface="Comic Sans MS" panose="030F0902030302020204" pitchFamily="66" charset="0"/>
              </a:rPr>
              <a:t>compte de cette complexité de faire de la prospection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88A0DE-02A6-174B-8401-3A87D408F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BE"/>
              <a:t>Michel Hermans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A9953A5-952D-FE4E-9B51-81AD2AB71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D62615-7633-454B-8B83-C46F561A2ED8}" type="slidenum">
              <a:rPr lang="fr-FR" smtClean="0"/>
              <a:pPr>
                <a:defRPr/>
              </a:pPr>
              <a:t>51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FCB0100-2F08-B64D-8578-451A89021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9375" y="1774173"/>
            <a:ext cx="4453247" cy="4809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620196"/>
      </p:ext>
    </p:extLst>
  </p:cSld>
  <p:clrMapOvr>
    <a:masterClrMapping/>
  </p:clrMapOvr>
  <p:transition>
    <p:zo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CC243D-42E7-6546-A51D-FF283101E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9482" y="1313708"/>
            <a:ext cx="7793037" cy="4230584"/>
          </a:xfrm>
        </p:spPr>
        <p:txBody>
          <a:bodyPr>
            <a:normAutofit fontScale="90000"/>
          </a:bodyPr>
          <a:lstStyle/>
          <a:p>
            <a:pPr algn="ctr"/>
            <a:r>
              <a:rPr lang="fr-GR" b="1">
                <a:latin typeface="Comic Sans MS" panose="030F0902030302020204" pitchFamily="66" charset="0"/>
              </a:rPr>
              <a:t>Depuis 1</a:t>
            </a:r>
            <a:r>
              <a:rPr lang="nl-BE" b="1" dirty="0">
                <a:latin typeface="Comic Sans MS" panose="030F0902030302020204" pitchFamily="66" charset="0"/>
              </a:rPr>
              <a:t>2</a:t>
            </a:r>
            <a:r>
              <a:rPr lang="fr-GR" b="1">
                <a:latin typeface="Comic Sans MS" panose="030F0902030302020204" pitchFamily="66" charset="0"/>
              </a:rPr>
              <a:t>.</a:t>
            </a:r>
            <a:r>
              <a:rPr lang="nl-BE" b="1" dirty="0">
                <a:latin typeface="Comic Sans MS" panose="030F0902030302020204" pitchFamily="66" charset="0"/>
              </a:rPr>
              <a:t>0</a:t>
            </a:r>
            <a:r>
              <a:rPr lang="fr-GR" b="1">
                <a:latin typeface="Comic Sans MS" panose="030F0902030302020204" pitchFamily="66" charset="0"/>
              </a:rPr>
              <a:t>00 </a:t>
            </a:r>
            <a:r>
              <a:rPr lang="fr-GR" b="1" dirty="0">
                <a:latin typeface="Comic Sans MS" panose="030F0902030302020204" pitchFamily="66" charset="0"/>
              </a:rPr>
              <a:t>ans, une évaluation très approximative établit le nombre </a:t>
            </a:r>
            <a:r>
              <a:rPr lang="fr-GR" b="1">
                <a:latin typeface="Comic Sans MS" panose="030F0902030302020204" pitchFamily="66" charset="0"/>
              </a:rPr>
              <a:t>d’êtres humains</a:t>
            </a:r>
            <a:r>
              <a:rPr lang="nl-BE" b="1" dirty="0">
                <a:latin typeface="Comic Sans MS" panose="030F0902030302020204" pitchFamily="66" charset="0"/>
              </a:rPr>
              <a:t> (Homo Sapiens)</a:t>
            </a:r>
            <a:r>
              <a:rPr lang="fr-GR" b="1">
                <a:latin typeface="Comic Sans MS" panose="030F0902030302020204" pitchFamily="66" charset="0"/>
              </a:rPr>
              <a:t> </a:t>
            </a:r>
            <a:r>
              <a:rPr lang="fr-GR" b="1" dirty="0">
                <a:latin typeface="Comic Sans MS" panose="030F0902030302020204" pitchFamily="66" charset="0"/>
              </a:rPr>
              <a:t>qui ont vécu sur terre à 106 milliards de </a:t>
            </a:r>
            <a:r>
              <a:rPr lang="fr-GR" b="1">
                <a:latin typeface="Comic Sans MS" panose="030F0902030302020204" pitchFamily="66" charset="0"/>
              </a:rPr>
              <a:t>personnes.</a:t>
            </a:r>
            <a:r>
              <a:rPr lang="nl-BE" b="1" dirty="0">
                <a:latin typeface="Comic Sans MS" panose="030F0902030302020204" pitchFamily="66" charset="0"/>
              </a:rPr>
              <a:t> </a:t>
            </a:r>
            <a:br>
              <a:rPr lang="nl-BE" b="1" dirty="0">
                <a:latin typeface="Comic Sans MS" panose="030F0902030302020204" pitchFamily="66" charset="0"/>
              </a:rPr>
            </a:br>
            <a:br>
              <a:rPr lang="nl-BE" b="1" dirty="0">
                <a:latin typeface="Comic Sans MS" panose="030F0902030302020204" pitchFamily="66" charset="0"/>
              </a:rPr>
            </a:br>
            <a:r>
              <a:rPr lang="nl-BE" b="1" dirty="0">
                <a:latin typeface="Comic Sans MS" panose="030F0902030302020204" pitchFamily="66" charset="0"/>
              </a:rPr>
              <a:t>Il est impossible de remonter plus loin dans le passé en intégrant notamment l’Homme de Néandertael.</a:t>
            </a:r>
            <a:endParaRPr lang="fr-GR" b="1" dirty="0">
              <a:latin typeface="Comic Sans MS" panose="030F0902030302020204" pitchFamily="66" charset="0"/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9B01E4F-B5DA-BD40-819F-85EF8D1A7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BE"/>
              <a:t>Michel Hermans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0E72ED4-B0A0-AC44-AB41-9B3B0ABBF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D62615-7633-454B-8B83-C46F561A2ED8}" type="slidenum">
              <a:rPr lang="fr-FR" smtClean="0"/>
              <a:pPr>
                <a:defRPr/>
              </a:pPr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9227931"/>
      </p:ext>
    </p:extLst>
  </p:cSld>
  <p:clrMapOvr>
    <a:masterClrMapping/>
  </p:clrMapOvr>
  <p:transition>
    <p:zoom/>
  </p:transition>
</p:sld>
</file>

<file path=ppt/theme/theme1.xml><?xml version="1.0" encoding="utf-8"?>
<a:theme xmlns:a="http://schemas.openxmlformats.org/drawingml/2006/main" name="Colis">
  <a:themeElements>
    <a:clrScheme name="Colis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Colis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olis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{AD54CEB2-3602-8B44-B19B-81B3C1049FC4}tf10001120</Template>
  <TotalTime>1989</TotalTime>
  <Words>935</Words>
  <Application>Microsoft Macintosh PowerPoint</Application>
  <PresentationFormat>Grand écran</PresentationFormat>
  <Paragraphs>124</Paragraphs>
  <Slides>25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Comic Sans MS</vt:lpstr>
      <vt:lpstr>Gill Sans MT</vt:lpstr>
      <vt:lpstr>Wingdings</vt:lpstr>
      <vt:lpstr>Colis</vt:lpstr>
      <vt:lpstr>Géopolitique (les exemples de l’Ukraine et du Proche orient) et l’importance de la Cyber-Politique </vt:lpstr>
      <vt:lpstr>2. La géographie humaine</vt:lpstr>
      <vt:lpstr>- Les premiers êtres humains</vt:lpstr>
      <vt:lpstr>- Perspective démographique</vt:lpstr>
      <vt:lpstr>- La situation depuis 220 ans</vt:lpstr>
      <vt:lpstr>- Évolution de la population mondiale (en millions)</vt:lpstr>
      <vt:lpstr>+ Évolution brute toute autre chose étant égale …</vt:lpstr>
      <vt:lpstr>- Un calcul sur 80 ans à partir de 2020, donc en 2.100, met en place  une analyse plus prudente des démographes qui tiennent compte de cette complexité de faire de la prospection</vt:lpstr>
      <vt:lpstr>Depuis 12.000 ans, une évaluation très approximative établit le nombre d’êtres humains (Homo Sapiens) qui ont vécu sur terre à 106 milliards de personnes.   Il est impossible de remonter plus loin dans le passé en intégrant notamment l’Homme de Néandertael.</vt:lpstr>
      <vt:lpstr>- Pourquoi cette progression lente et ensuite rapide ?</vt:lpstr>
      <vt:lpstr>Présentation PowerPoint</vt:lpstr>
      <vt:lpstr>Le taux de décroissance de la population mondiale</vt:lpstr>
      <vt:lpstr>La diminution de l’espérance de vie aux États-Unis et qui pourrait s’étendre en Europe ou en Chine</vt:lpstr>
      <vt:lpstr>Présentation PowerPoint</vt:lpstr>
      <vt:lpstr>Présentation PowerPoint</vt:lpstr>
      <vt:lpstr>- Analyse du boom démographique via des cartes et des graphiques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Nombre de personnes dans le Monde atteintes par différents types de pauvreté (en milliards d’habitants)</vt:lpstr>
      <vt:lpstr>Présentation PowerPoint</vt:lpstr>
      <vt:lpstr>Périodes de croissance et de déclin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 Microsoft Office</dc:creator>
  <cp:lastModifiedBy>Utilisateur Microsoft Office</cp:lastModifiedBy>
  <cp:revision>8</cp:revision>
  <dcterms:created xsi:type="dcterms:W3CDTF">2022-10-22T11:10:51Z</dcterms:created>
  <dcterms:modified xsi:type="dcterms:W3CDTF">2022-12-04T00:02:48Z</dcterms:modified>
</cp:coreProperties>
</file>