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" saveSubsetFonts="1" autoCompressPictures="0">
  <p:sldMasterIdLst>
    <p:sldMasterId id="2147483700" r:id="rId1"/>
  </p:sldMasterIdLst>
  <p:notesMasterIdLst>
    <p:notesMasterId r:id="rId19"/>
  </p:notesMasterIdLst>
  <p:sldIdLst>
    <p:sldId id="256" r:id="rId2"/>
    <p:sldId id="983" r:id="rId3"/>
    <p:sldId id="637" r:id="rId4"/>
    <p:sldId id="681" r:id="rId5"/>
    <p:sldId id="682" r:id="rId6"/>
    <p:sldId id="639" r:id="rId7"/>
    <p:sldId id="640" r:id="rId8"/>
    <p:sldId id="950" r:id="rId9"/>
    <p:sldId id="662" r:id="rId10"/>
    <p:sldId id="663" r:id="rId11"/>
    <p:sldId id="280" r:id="rId12"/>
    <p:sldId id="654" r:id="rId13"/>
    <p:sldId id="949" r:id="rId14"/>
    <p:sldId id="651" r:id="rId15"/>
    <p:sldId id="650" r:id="rId16"/>
    <p:sldId id="648" r:id="rId17"/>
    <p:sldId id="6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5970"/>
  </p:normalViewPr>
  <p:slideViewPr>
    <p:cSldViewPr snapToGrid="0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Feuil1!$A$1:$A$10</c:f>
              <c:strCache>
                <c:ptCount val="10"/>
                <c:pt idx="0">
                  <c:v>Russie</c:v>
                </c:pt>
                <c:pt idx="1">
                  <c:v>Canada</c:v>
                </c:pt>
                <c:pt idx="2">
                  <c:v>Chine</c:v>
                </c:pt>
                <c:pt idx="3">
                  <c:v>USA</c:v>
                </c:pt>
                <c:pt idx="4">
                  <c:v>Brésil</c:v>
                </c:pt>
                <c:pt idx="5">
                  <c:v>Australie</c:v>
                </c:pt>
                <c:pt idx="6">
                  <c:v>Inde</c:v>
                </c:pt>
                <c:pt idx="7">
                  <c:v>Argentine</c:v>
                </c:pt>
                <c:pt idx="8">
                  <c:v>Kazakhstan</c:v>
                </c:pt>
                <c:pt idx="9">
                  <c:v>Alégrie</c:v>
                </c:pt>
              </c:strCache>
            </c:strRef>
          </c:cat>
          <c:val>
            <c:numRef>
              <c:f>Feuil1!$B$1:$B$10</c:f>
              <c:numCache>
                <c:formatCode>General</c:formatCode>
                <c:ptCount val="10"/>
                <c:pt idx="0">
                  <c:v>17098</c:v>
                </c:pt>
                <c:pt idx="1">
                  <c:v>9971</c:v>
                </c:pt>
                <c:pt idx="2">
                  <c:v>9597</c:v>
                </c:pt>
                <c:pt idx="3">
                  <c:v>9363</c:v>
                </c:pt>
                <c:pt idx="4">
                  <c:v>8547</c:v>
                </c:pt>
                <c:pt idx="5">
                  <c:v>7741</c:v>
                </c:pt>
                <c:pt idx="6">
                  <c:v>3288</c:v>
                </c:pt>
                <c:pt idx="7">
                  <c:v>2780</c:v>
                </c:pt>
                <c:pt idx="8">
                  <c:v>2717</c:v>
                </c:pt>
                <c:pt idx="9">
                  <c:v>2380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2-E741-92DC-7827496E9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85141439"/>
        <c:axId val="1055127359"/>
      </c:barChart>
      <c:catAx>
        <c:axId val="9851414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1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055127359"/>
        <c:crosses val="autoZero"/>
        <c:auto val="1"/>
        <c:lblAlgn val="ctr"/>
        <c:lblOffset val="100"/>
        <c:noMultiLvlLbl val="0"/>
      </c:catAx>
      <c:valAx>
        <c:axId val="10551273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514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i="1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0.62194</cdr:x>
      <cdr:y>0.43561</cdr:y>
    </cdr:from>
    <cdr:to>
      <cdr:x>0.72405</cdr:x>
      <cdr:y>0.62538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0754285B-337A-1841-B3BC-2EB0E036F787}"/>
            </a:ext>
          </a:extLst>
        </cdr:cNvPr>
        <cdr:cNvSpPr txBox="1"/>
      </cdr:nvSpPr>
      <cdr:spPr>
        <a:xfrm xmlns:a="http://schemas.openxmlformats.org/drawingml/2006/main">
          <a:off x="5569526" y="20989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G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054C-824A-014F-A3F7-3843F34EF588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2D89-0A2D-8843-A6A8-D34C34BDA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7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671"/>
            <a:ext cx="2971800" cy="4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14D60F-10D8-F646-B5FD-00060AFFE96B}" type="slidenum">
              <a:rPr lang="fr-FR" sz="1200"/>
              <a:pPr eaLnBrk="1" hangingPunct="1"/>
              <a:t>29</a:t>
            </a:fld>
            <a:endParaRPr lang="fr-FR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5E4AAF-2DE0-824C-B7B2-370A775EEE2F}" type="slidenum">
              <a:rPr lang="fr-FR" sz="1200">
                <a:latin typeface="Calibri" charset="0"/>
              </a:rPr>
              <a:pPr eaLnBrk="1" hangingPunct="1"/>
              <a:t>31</a:t>
            </a:fld>
            <a:endParaRPr lang="fr-FR" sz="1200">
              <a:latin typeface="Calibri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671"/>
            <a:ext cx="2971800" cy="4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ED4468A-4EB2-8044-A4E1-DE9ABE5A965C}" type="slidenum">
              <a:rPr lang="fr-FR" sz="1200"/>
              <a:pPr eaLnBrk="1" hangingPunct="1"/>
              <a:t>32</a:t>
            </a:fld>
            <a:endParaRPr lang="fr-F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671"/>
            <a:ext cx="2971800" cy="4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9C06AE9-CDBD-E047-A574-BF64F92B9604}" type="slidenum">
              <a:rPr lang="fr-FR" sz="1200"/>
              <a:pPr eaLnBrk="1" hangingPunct="1"/>
              <a:t>33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8AEB47C-AF1D-8C4A-981F-599BB55311F5}" type="slidenum">
              <a:rPr lang="fr-FR" sz="1200">
                <a:latin typeface="Arial" charset="0"/>
              </a:rPr>
              <a:pPr eaLnBrk="1" hangingPunct="1"/>
              <a:t>40</a:t>
            </a:fld>
            <a:endParaRPr lang="fr-FR" sz="1200">
              <a:latin typeface="Arial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7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1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24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Michel Hermans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2615-7633-454B-8B83-C46F561A2E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6611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30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39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5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1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73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fr-BE"/>
              <a:t>Michel Hermans</a:t>
            </a:r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54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fr-BE"/>
              <a:t>Michel Hermans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CC6FE82-AFCE-9447-BEF1-E34AC8AAD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84B81-A8A6-ECF3-2F58-8F3A850BC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5412"/>
            <a:ext cx="9144000" cy="2307175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Comic Sans MS" panose="030F0902030302020204" pitchFamily="66" charset="0"/>
              </a:rPr>
              <a:t>Géopolitique (les exemples de l’Ukraine et du Proche orient) et l’importance de la Cyber-Politique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23F267-274C-DC39-9E0E-3AD3932D5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1057"/>
            <a:ext cx="9144000" cy="118750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Michel Hermans</a:t>
            </a:r>
          </a:p>
          <a:p>
            <a:pPr algn="r"/>
            <a:r>
              <a:rPr lang="fr-FR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Professeur honoraire </a:t>
            </a:r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en</a:t>
            </a:r>
            <a:r>
              <a:rPr lang="fr-FR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Science politique </a:t>
            </a:r>
          </a:p>
          <a:p>
            <a:pPr algn="r"/>
            <a:r>
              <a:rPr lang="fr-FR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de l’Université de Liège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25FFA-ACC8-8557-60F4-DB4FB054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CA1F6-3912-CD33-D39B-C3EAF40C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6FE82-AFCE-9447-BEF1-E34AC8AADE90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0FAAF4-EBB9-FF33-40C7-41AF3337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97" y="335175"/>
            <a:ext cx="2828406" cy="12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736956"/>
            <a:ext cx="8229600" cy="890614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  <a:latin typeface="Comic Sans MS"/>
                <a:cs typeface="Comic Sans MS"/>
              </a:rPr>
              <a:t>- Le G 20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470775"/>
            <a:ext cx="7729728" cy="3101983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/>
                <a:cs typeface="Comic Sans MS"/>
              </a:rPr>
              <a:t>66% de la population mondiale</a:t>
            </a:r>
          </a:p>
          <a:p>
            <a:r>
              <a:rPr lang="fr-FR" dirty="0">
                <a:latin typeface="Comic Sans MS"/>
                <a:cs typeface="Comic Sans MS"/>
              </a:rPr>
              <a:t>88% de l’économie mondiale</a:t>
            </a:r>
          </a:p>
          <a:p>
            <a:r>
              <a:rPr lang="fr-FR" dirty="0">
                <a:latin typeface="Comic Sans MS"/>
                <a:cs typeface="Comic Sans MS"/>
              </a:rPr>
              <a:t>90% du PIB mondial</a:t>
            </a:r>
          </a:p>
          <a:p>
            <a:r>
              <a:rPr lang="fr-FR" dirty="0">
                <a:latin typeface="Comic Sans MS"/>
                <a:cs typeface="Comic Sans MS"/>
              </a:rPr>
              <a:t>Depuis 1999, c’est la première enceinte de l’économie mondiale face au G7-G8 (U.E., statut d’observateur) et même au G2 (Etats-Unis et Chine)</a:t>
            </a:r>
          </a:p>
          <a:p>
            <a:r>
              <a:rPr lang="fr-FR" dirty="0">
                <a:latin typeface="Comic Sans MS"/>
                <a:cs typeface="Comic Sans MS"/>
              </a:rPr>
              <a:t>L’Union européenne est présente en même temps que certains pays membres importants (faiblesse)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BDC-FEDE-E445-9934-7DDE82F1A12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re 1">
            <a:extLst>
              <a:ext uri="{FF2B5EF4-FFF2-40B4-BE49-F238E27FC236}">
                <a16:creationId xmlns:a16="http://schemas.microsoft.com/office/drawing/2014/main" id="{CCFE8DFC-72AA-A14E-9903-DEF4FD2F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25" y="526688"/>
            <a:ext cx="5797550" cy="1274907"/>
          </a:xfrm>
        </p:spPr>
        <p:txBody>
          <a:bodyPr>
            <a:normAutofit/>
          </a:bodyPr>
          <a:lstStyle/>
          <a:p>
            <a:pPr algn="ctr"/>
            <a:r>
              <a:rPr lang="fr-FR" altLang="fr-FR" b="1" dirty="0">
                <a:solidFill>
                  <a:srgbClr val="0070C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 Les associations régionales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4E9BEE-6B63-7647-86AD-9CB1540E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216067" name="Espace réservé du numéro de diapositive 4">
            <a:extLst>
              <a:ext uri="{FF2B5EF4-FFF2-40B4-BE49-F238E27FC236}">
                <a16:creationId xmlns:a16="http://schemas.microsoft.com/office/drawing/2014/main" id="{5C7F5FFB-D6F6-1A45-AE12-9A200FEC9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616D0F-3E8D-AD42-BE5B-2424A430274D}" type="slidenum">
              <a:rPr lang="en-US" altLang="fr-FR"/>
              <a:pPr/>
              <a:t>37</a:t>
            </a:fld>
            <a:endParaRPr lang="en-US" altLang="fr-FR"/>
          </a:p>
        </p:txBody>
      </p:sp>
      <p:pic>
        <p:nvPicPr>
          <p:cNvPr id="216068" name="Image 5">
            <a:extLst>
              <a:ext uri="{FF2B5EF4-FFF2-40B4-BE49-F238E27FC236}">
                <a16:creationId xmlns:a16="http://schemas.microsoft.com/office/drawing/2014/main" id="{4521E323-FDB3-214B-9A6C-D1176285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67" y="2029523"/>
            <a:ext cx="8396869" cy="420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2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38" y="624468"/>
            <a:ext cx="8631045" cy="559345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D99-2466-CD46-9236-29F4DF4CD75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4C7018-7301-0040-8E8D-4C2E90A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218113" name="Espace réservé du numéro de diapositive 2">
            <a:extLst>
              <a:ext uri="{FF2B5EF4-FFF2-40B4-BE49-F238E27FC236}">
                <a16:creationId xmlns:a16="http://schemas.microsoft.com/office/drawing/2014/main" id="{23F2E1A1-3BCF-BE41-952E-E598B8D0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4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 sz="22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 sz="2000"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2" charset="2"/>
              <a:buChar char=""/>
              <a:defRPr>
                <a:solidFill>
                  <a:srgbClr val="595959"/>
                </a:solidFill>
                <a:latin typeface="News Gothic MT" panose="020B0503020103020203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E2EFC-3C9C-B746-A52D-3FCD70CA12ED}" type="slidenum">
              <a:rPr lang="fr-FR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8114" name="Image 3">
            <a:extLst>
              <a:ext uri="{FF2B5EF4-FFF2-40B4-BE49-F238E27FC236}">
                <a16:creationId xmlns:a16="http://schemas.microsoft.com/office/drawing/2014/main" id="{F00E878D-7C67-D945-920F-FDF8A6A5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1303"/>
            <a:ext cx="9144000" cy="55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10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110545" y="6400800"/>
            <a:ext cx="1159727" cy="137796"/>
          </a:xfrm>
        </p:spPr>
        <p:txBody>
          <a:bodyPr/>
          <a:lstStyle/>
          <a:p>
            <a:pPr algn="ctr"/>
            <a:r>
              <a:rPr lang="fr-BE" dirty="0"/>
              <a:t>Michel Hermans</a:t>
            </a:r>
            <a:endParaRPr lang="fr-FR" dirty="0"/>
          </a:p>
        </p:txBody>
      </p:sp>
      <p:sp>
        <p:nvSpPr>
          <p:cNvPr id="12697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2B5AF03-ACF4-6C44-A0F3-C396A9718A90}" type="slidenum">
              <a:rPr lang="fr-FR" sz="1400">
                <a:cs typeface="Tahoma" charset="0"/>
              </a:rPr>
              <a:pPr eaLnBrk="1" hangingPunct="1"/>
              <a:t>40</a:t>
            </a:fld>
            <a:endParaRPr lang="fr-FR" sz="1400">
              <a:cs typeface="Tahoma" charset="0"/>
            </a:endParaRPr>
          </a:p>
        </p:txBody>
      </p:sp>
      <p:sp>
        <p:nvSpPr>
          <p:cNvPr id="126980" name="Line 3"/>
          <p:cNvSpPr>
            <a:spLocks noChangeShapeType="1"/>
          </p:cNvSpPr>
          <p:nvPr/>
        </p:nvSpPr>
        <p:spPr bwMode="auto">
          <a:xfrm>
            <a:off x="2362200" y="990600"/>
            <a:ext cx="8001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978695"/>
            <a:ext cx="89281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838700" y="6430963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sz="1000" dirty="0">
                <a:latin typeface="Comic Sans MS" charset="0"/>
              </a:rPr>
              <a:t>Source: </a:t>
            </a:r>
            <a:r>
              <a:rPr lang="fr-BE" sz="1000" dirty="0" err="1">
                <a:latin typeface="Comic Sans MS" charset="0"/>
              </a:rPr>
              <a:t>Gazeley</a:t>
            </a:r>
            <a:endParaRPr lang="fr-FR" sz="1000" dirty="0">
              <a:latin typeface="Comic Sans MS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566988" y="1"/>
            <a:ext cx="7796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sz="3200" b="1" dirty="0">
                <a:solidFill>
                  <a:srgbClr val="0000FF"/>
                </a:solidFill>
                <a:latin typeface="Comic Sans MS" charset="0"/>
              </a:rPr>
              <a:t>+ Le croissant d’or économique de la</a:t>
            </a:r>
          </a:p>
          <a:p>
            <a:pPr algn="ctr" eaLnBrk="1" hangingPunct="1"/>
            <a:r>
              <a:rPr lang="fr-BE" sz="3200" b="1" dirty="0">
                <a:solidFill>
                  <a:srgbClr val="0000FF"/>
                </a:solidFill>
                <a:latin typeface="Comic Sans MS" charset="0"/>
              </a:rPr>
              <a:t>distribution européenne</a:t>
            </a:r>
            <a:endParaRPr lang="fr-FR" sz="3200" dirty="0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79363"/>
      </p:ext>
    </p:ext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665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AA31920-29EA-604C-AC96-11863700F234}" type="slidenum">
              <a:rPr lang="fr-FR" sz="1400"/>
              <a:pPr eaLnBrk="1" hangingPunct="1"/>
              <a:t>41</a:t>
            </a:fld>
            <a:endParaRPr lang="fr-FR" sz="140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2971800" y="152401"/>
            <a:ext cx="5695950" cy="5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omic Sans MS" charset="0"/>
                <a:cs typeface="Times New Roman" charset="0"/>
              </a:rPr>
              <a:t>L'axe Rhin-Danube.</a:t>
            </a:r>
            <a:endParaRPr lang="fr-BE" b="1" dirty="0">
              <a:solidFill>
                <a:srgbClr val="0070C0"/>
              </a:solidFill>
              <a:latin typeface="Comic Sans MS" charset="0"/>
              <a:cs typeface="Times New Roman" charset="0"/>
            </a:endParaRPr>
          </a:p>
          <a:p>
            <a:pPr algn="ctr"/>
            <a:r>
              <a:rPr lang="fr-FR" sz="1400" dirty="0">
                <a:solidFill>
                  <a:srgbClr val="0070C0"/>
                </a:solidFill>
                <a:latin typeface="Comic Sans MS" charset="0"/>
                <a:cs typeface="Times New Roman" charset="0"/>
              </a:rPr>
              <a:t>par Philippe Rekacewicz</a:t>
            </a:r>
            <a:r>
              <a:rPr lang="fr-BE" sz="1400" dirty="0">
                <a:solidFill>
                  <a:srgbClr val="0070C0"/>
                </a:solidFill>
                <a:latin typeface="Comic Sans MS" charset="0"/>
                <a:cs typeface="Times New Roman" charset="0"/>
              </a:rPr>
              <a:t>, janvier 1993 (Monde Diplomatique)</a:t>
            </a:r>
            <a:endParaRPr lang="fr-FR" sz="1400" dirty="0">
              <a:solidFill>
                <a:srgbClr val="0070C0"/>
              </a:solidFill>
              <a:latin typeface="Comic Sans MS" charset="0"/>
              <a:cs typeface="Times New Roman" charset="0"/>
            </a:endParaRPr>
          </a:p>
        </p:txBody>
      </p:sp>
      <p:pic>
        <p:nvPicPr>
          <p:cNvPr id="523267" name="Picture 3" descr="[lo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90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a date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400"/>
              <a:t>Michel Hermans</a:t>
            </a:r>
            <a:endParaRPr lang="fr-FR" sz="1400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9050AC7-E7C1-494B-8B9A-13D919E84379}" type="slidenum">
              <a:rPr lang="fr-FR" sz="1400"/>
              <a:pPr eaLnBrk="1" hangingPunct="1"/>
              <a:t>42</a:t>
            </a:fld>
            <a:endParaRPr lang="fr-FR" sz="1400"/>
          </a:p>
        </p:txBody>
      </p:sp>
      <p:pic>
        <p:nvPicPr>
          <p:cNvPr id="196610" name="Picture 2" descr="oic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444"/>
            <a:ext cx="9144000" cy="581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30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oneTexte 2"/>
          <p:cNvSpPr txBox="1">
            <a:spLocks noChangeArrowheads="1"/>
          </p:cNvSpPr>
          <p:nvPr/>
        </p:nvSpPr>
        <p:spPr bwMode="auto">
          <a:xfrm>
            <a:off x="1662735" y="891639"/>
            <a:ext cx="83519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70C0"/>
                </a:solidFill>
                <a:latin typeface="Comic Sans MS" charset="0"/>
                <a:cs typeface="Comic Sans MS" charset="0"/>
              </a:rPr>
              <a:t>- Situation de la pollution par les fumées d</a:t>
            </a:r>
            <a:r>
              <a:rPr lang="nl-BE" sz="2000" b="1" dirty="0">
                <a:solidFill>
                  <a:srgbClr val="0070C0"/>
                </a:solidFill>
                <a:latin typeface="Comic Sans MS" charset="0"/>
                <a:cs typeface="Comic Sans MS" charset="0"/>
              </a:rPr>
              <a:t>e</a:t>
            </a:r>
            <a:r>
              <a:rPr lang="fr-FR" sz="2000" b="1" dirty="0">
                <a:solidFill>
                  <a:srgbClr val="0070C0"/>
                </a:solidFill>
                <a:latin typeface="Comic Sans MS" charset="0"/>
                <a:cs typeface="Comic Sans MS" charset="0"/>
              </a:rPr>
              <a:t> NO2 ou dioxyde d’azote</a:t>
            </a:r>
          </a:p>
          <a:p>
            <a:pPr algn="ctr" eaLnBrk="1" hangingPunct="1"/>
            <a:r>
              <a:rPr lang="fr-FR" altLang="ja-JP" sz="2000" b="1" dirty="0">
                <a:solidFill>
                  <a:srgbClr val="0070C0"/>
                </a:solidFill>
                <a:latin typeface="Comic Sans MS" charset="0"/>
                <a:cs typeface="Comic Sans MS" charset="0"/>
              </a:rPr>
              <a:t> en 2018 </a:t>
            </a:r>
            <a:endParaRPr lang="fr-FR" sz="2000" b="1" dirty="0">
              <a:solidFill>
                <a:srgbClr val="0070C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CD6506-0FF7-B44B-9751-C5C13475A5CE}" type="slidenum">
              <a:rPr lang="fr-FR" sz="1400"/>
              <a:pPr eaLnBrk="1" hangingPunct="1"/>
              <a:t>43</a:t>
            </a:fld>
            <a:endParaRPr lang="fr-FR" sz="1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3A29E9-4B1F-DD44-83A9-FDD69046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39" y="1955800"/>
            <a:ext cx="7809474" cy="38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602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2747772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>
                <a:solidFill>
                  <a:srgbClr val="0070C0"/>
                </a:solidFill>
                <a:latin typeface="Comic Sans MS"/>
                <a:cs typeface="Comic Sans MS"/>
              </a:rPr>
              <a:t>+ deux facteurs clés de la géopolitique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A952-A043-F245-83F9-29C9F24D313C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58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7762" y="447616"/>
            <a:ext cx="7793038" cy="1143000"/>
          </a:xfrm>
        </p:spPr>
        <p:txBody>
          <a:bodyPr/>
          <a:lstStyle/>
          <a:p>
            <a:pPr algn="ctr" eaLnBrk="1" hangingPunct="1"/>
            <a:r>
              <a:rPr lang="fr-BE" b="1" dirty="0">
                <a:solidFill>
                  <a:srgbClr val="0070C0"/>
                </a:solidFill>
                <a:latin typeface="Comic Sans MS" charset="0"/>
                <a:ea typeface="ＭＳ Ｐゴシック" charset="0"/>
                <a:cs typeface="Times New Roman" charset="0"/>
              </a:rPr>
              <a:t>1. </a:t>
            </a:r>
            <a:r>
              <a:rPr lang="fr-FR" b="1" dirty="0">
                <a:solidFill>
                  <a:srgbClr val="0070C0"/>
                </a:solidFill>
                <a:latin typeface="Comic Sans MS" charset="0"/>
                <a:ea typeface="ＭＳ Ｐゴシック" charset="0"/>
                <a:cs typeface="Times New Roman" charset="0"/>
              </a:rPr>
              <a:t>La géographie physique</a:t>
            </a:r>
            <a:r>
              <a:rPr lang="fr-FR" sz="4800" dirty="0">
                <a:solidFill>
                  <a:srgbClr val="0070C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05000"/>
            <a:ext cx="80010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S</a:t>
            </a:r>
            <a:r>
              <a:rPr lang="fr-BE" sz="2400" b="1" dirty="0">
                <a:latin typeface="Comic Sans MS" charset="0"/>
                <a:ea typeface="ＭＳ Ｐゴシック" charset="0"/>
                <a:cs typeface="Times New Roman" charset="0"/>
              </a:rPr>
              <a:t>uperficie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. 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Une superficie importante laisse supposer une abondance de ressources et de moyens.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Une superficie importante laisse aussi supposer l’existence de frontières difficiles à contrôler ou à défendre et un développement</a:t>
            </a:r>
            <a:r>
              <a:rPr lang="fr-FR" altLang="ja-JP" sz="2000" dirty="0">
                <a:latin typeface="Comic Sans MS" charset="0"/>
                <a:ea typeface="ＭＳ Ｐゴシック" charset="0"/>
                <a:cs typeface="Times New Roman" charset="0"/>
              </a:rPr>
              <a:t> d’infrastructures nombreuses et longues.</a:t>
            </a:r>
          </a:p>
          <a:p>
            <a:pPr eaLnBrk="1" hangingPunct="1">
              <a:lnSpc>
                <a:spcPct val="9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BE" sz="2400" b="1" dirty="0">
                <a:latin typeface="Comic Sans MS" charset="0"/>
                <a:ea typeface="ＭＳ Ｐゴシック" charset="0"/>
                <a:cs typeface="Times New Roman" charset="0"/>
              </a:rPr>
              <a:t>Climat.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Influence sur la santé et l’ardeur au travail.</a:t>
            </a:r>
            <a:endParaRPr lang="fr-BE" sz="2000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Influence sur la végétation</a:t>
            </a:r>
            <a:r>
              <a:rPr lang="fr-BE" sz="2000" dirty="0">
                <a:latin typeface="Comic Sans MS" charset="0"/>
                <a:ea typeface="ＭＳ Ｐゴシック" charset="0"/>
                <a:cs typeface="Times New Roman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Influence de la pollution des gaz à effet de serre sur le climat.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i="1" dirty="0">
                <a:latin typeface="Comic Sans MS" charset="0"/>
                <a:ea typeface="ＭＳ Ｐゴシック" charset="0"/>
                <a:cs typeface="Times New Roman" charset="0"/>
              </a:rPr>
              <a:t>Evolution des coûts des catastrophes météorologiques et météorologiques.</a:t>
            </a:r>
            <a:endParaRPr lang="fr-FR" sz="2000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fr-FR" sz="20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481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9735797-EC62-F44B-9DEE-2A2352BD03EF}" type="slidenum">
              <a:rPr lang="fr-FR" sz="1400"/>
              <a:pPr eaLnBrk="1" hangingPunct="1"/>
              <a:t>29</a:t>
            </a:fld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655792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a date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200">
                <a:solidFill>
                  <a:srgbClr val="898989"/>
                </a:solidFill>
                <a:latin typeface="Calibri" charset="0"/>
              </a:rPr>
              <a:t>Michel Hermans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1138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450367-571B-3A46-AF62-0EFE856B7F05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1139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185864"/>
            <a:ext cx="79756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ZoneTexte 4"/>
          <p:cNvSpPr txBox="1">
            <a:spLocks noChangeArrowheads="1"/>
          </p:cNvSpPr>
          <p:nvPr/>
        </p:nvSpPr>
        <p:spPr bwMode="auto">
          <a:xfrm>
            <a:off x="2475462" y="541339"/>
            <a:ext cx="7404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BE" b="1" dirty="0">
                <a:solidFill>
                  <a:srgbClr val="3366FF"/>
                </a:solidFill>
                <a:latin typeface="Comic Sans MS" charset="0"/>
              </a:rPr>
              <a:t>- Evolution du nombre des catastrophes naturelles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0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557338"/>
            <a:ext cx="7772400" cy="14144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BE" sz="3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Exemp</a:t>
            </a:r>
            <a:r>
              <a:rPr lang="fr-BE" sz="32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le des </a:t>
            </a:r>
            <a:r>
              <a:rPr lang="fr-BE" sz="32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Coûts des catastrophes naturelles</a:t>
            </a:r>
            <a:endParaRPr lang="fr-FR" sz="3200" b="1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7600" y="3763964"/>
            <a:ext cx="7823200" cy="16033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Char char="-"/>
            </a:pPr>
            <a:r>
              <a:rPr lang="fr-BE" sz="2800" dirty="0">
                <a:latin typeface="Comic Sans MS" charset="0"/>
                <a:ea typeface="ＭＳ Ｐゴシック" charset="0"/>
                <a:cs typeface="ＭＳ Ｐゴシック" charset="0"/>
              </a:rPr>
              <a:t> Coût de 1983 à 2013: 4000 milliards $</a:t>
            </a:r>
          </a:p>
          <a:p>
            <a:pPr algn="ctr" eaLnBrk="1" hangingPunct="1">
              <a:buFontTx/>
              <a:buChar char="-"/>
            </a:pPr>
            <a:r>
              <a:rPr lang="fr-BE" sz="2800" dirty="0">
                <a:latin typeface="Comic Sans MS" charset="0"/>
                <a:ea typeface="ＭＳ Ｐゴシック" charset="0"/>
                <a:cs typeface="ＭＳ Ｐゴシック" charset="0"/>
              </a:rPr>
              <a:t> De 2003 à 2013: 200 milliards $ par an</a:t>
            </a:r>
          </a:p>
          <a:p>
            <a:pPr algn="ctr" eaLnBrk="1" hangingPunct="1">
              <a:buFontTx/>
              <a:buChar char="-"/>
            </a:pPr>
            <a:r>
              <a:rPr lang="fr-BE" sz="2800" dirty="0">
                <a:latin typeface="Comic Sans MS" charset="0"/>
                <a:ea typeface="ＭＳ Ｐゴシック" charset="0"/>
                <a:cs typeface="ＭＳ Ｐゴシック" charset="0"/>
              </a:rPr>
              <a:t> De 1983 à 2013: coût annuel multiplié par 4 </a:t>
            </a:r>
            <a:endParaRPr lang="fr-FR" sz="28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Espace réservé de la date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BE" sz="1200">
                <a:solidFill>
                  <a:srgbClr val="898989"/>
                </a:solidFill>
                <a:latin typeface="Calibri" charset="0"/>
              </a:rPr>
              <a:t>Michel Hermans</a:t>
            </a:r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216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0D05E-4E1E-0D4A-A684-075FF689E742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708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035120" y="1225093"/>
            <a:ext cx="8175681" cy="50017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R</a:t>
            </a:r>
            <a:r>
              <a:rPr lang="fr-BE" sz="2400" b="1" dirty="0">
                <a:latin typeface="Comic Sans MS" charset="0"/>
                <a:ea typeface="ＭＳ Ｐゴシック" charset="0"/>
                <a:cs typeface="Times New Roman" charset="0"/>
              </a:rPr>
              <a:t>elief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Un relief compliqué, une hydrographie tumultueuse et une qualité des sols aride </a:t>
            </a:r>
            <a:r>
              <a:rPr lang="fr-FR" sz="2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Times New Roman" charset="0"/>
                <a:sym typeface="Wingdings" charset="0"/>
              </a:rPr>
              <a:t></a:t>
            </a: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 sécurité mais approvisionnement de l'Etat plus difficile.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La technologie a modifié cet élément (avions, tunnels, etc.).</a:t>
            </a:r>
            <a:endParaRPr lang="fr-FR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R</a:t>
            </a:r>
            <a:r>
              <a:rPr lang="fr-BE" sz="2400" b="1" dirty="0">
                <a:latin typeface="Comic Sans MS" charset="0"/>
                <a:ea typeface="ＭＳ Ｐゴシック" charset="0"/>
                <a:cs typeface="Times New Roman" charset="0"/>
              </a:rPr>
              <a:t>essources naturelles</a:t>
            </a:r>
            <a:r>
              <a:rPr lang="fr-FR" sz="2400" b="1" dirty="0">
                <a:latin typeface="Comic Sans MS" charset="0"/>
                <a:ea typeface="ＭＳ Ｐゴシック" charset="0"/>
                <a:cs typeface="Times New Roman" charset="0"/>
              </a:rPr>
              <a:t>. </a:t>
            </a:r>
            <a:endParaRPr lang="fr-BE" sz="2400" b="1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Matières premières et matières énergétiques importantes pour les négociations (pétrole et gaz pour les pays de l'O.P.E.P.+, notamment la Russie).</a:t>
            </a:r>
            <a:endParaRPr lang="fr-BE" sz="2000" b="1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BE" sz="2400" b="1" dirty="0">
                <a:latin typeface="Comic Sans MS" charset="0"/>
                <a:ea typeface="ＭＳ Ｐゴシック" charset="0"/>
                <a:cs typeface="Times New Roman" charset="0"/>
              </a:rPr>
              <a:t>Position géographique: élément favorable ou défavorable pour un pays.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</a:t>
            </a:r>
            <a:r>
              <a:rPr lang="ja-JP" altLang="fr-FR" sz="2000" dirty="0">
                <a:latin typeface="Comic Sans MS" charset="0"/>
                <a:ea typeface="ＭＳ Ｐゴシック" charset="0"/>
                <a:cs typeface="Times New Roman" charset="0"/>
              </a:rPr>
              <a:t>’</a:t>
            </a:r>
            <a:r>
              <a:rPr lang="fr-FR" altLang="ja-JP" sz="2000" dirty="0">
                <a:latin typeface="Comic Sans MS" charset="0"/>
                <a:ea typeface="ＭＳ Ｐゴシック" charset="0"/>
                <a:cs typeface="Times New Roman" charset="0"/>
              </a:rPr>
              <a:t>accès à la mer.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</a:t>
            </a:r>
            <a:r>
              <a:rPr lang="ja-JP" altLang="fr-FR" sz="2000" dirty="0">
                <a:latin typeface="Comic Sans MS" charset="0"/>
                <a:ea typeface="ＭＳ Ｐゴシック" charset="0"/>
                <a:cs typeface="Times New Roman" charset="0"/>
              </a:rPr>
              <a:t>’</a:t>
            </a:r>
            <a:r>
              <a:rPr lang="fr-FR" altLang="ja-JP" sz="2000" dirty="0">
                <a:latin typeface="Comic Sans MS" charset="0"/>
                <a:ea typeface="ＭＳ Ｐゴシック" charset="0"/>
                <a:cs typeface="Times New Roman" charset="0"/>
              </a:rPr>
              <a:t>existence de fleuves.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Les voies de passage.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120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6A29F8B-B16A-9A4F-9832-D35DE2C31986}" type="slidenum">
              <a:rPr lang="fr-FR" sz="1400"/>
              <a:pPr eaLnBrk="1" hangingPunct="1"/>
              <a:t>32</a:t>
            </a:fld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196948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57313"/>
            <a:ext cx="8229600" cy="41433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r>
              <a:rPr lang="fr-BE" sz="2400" dirty="0">
                <a:latin typeface="Comic Sans MS" charset="0"/>
                <a:ea typeface="ＭＳ Ｐゴシック" charset="0"/>
                <a:cs typeface="Times New Roman" charset="0"/>
              </a:rPr>
              <a:t>Frontières naturelles.</a:t>
            </a:r>
            <a:r>
              <a:rPr lang="fr-FR" sz="2400" u="sng" dirty="0">
                <a:latin typeface="Comic Sans MS" charset="0"/>
                <a:ea typeface="ＭＳ Ｐゴシック" charset="0"/>
                <a:cs typeface="Times New Roman" charset="0"/>
              </a:rPr>
              <a:t> </a:t>
            </a:r>
            <a:endParaRPr lang="fr-BE" sz="2400" u="sng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La théorie des obstacles naturelles qui marque les frontières entre les Etats (Exemples: Espagne-France ou le Royaume-Uni par rapport au reste de l’Europe).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Comic Sans MS" charset="0"/>
                <a:ea typeface="ＭＳ Ｐゴシック" charset="0"/>
                <a:cs typeface="Times New Roman" charset="0"/>
              </a:rPr>
              <a:t>L</a:t>
            </a:r>
            <a:r>
              <a:rPr lang="ja-JP" altLang="fr-FR" sz="2000" dirty="0">
                <a:latin typeface="Comic Sans MS" charset="0"/>
                <a:ea typeface="ＭＳ Ｐゴシック" charset="0"/>
                <a:cs typeface="Times New Roman" charset="0"/>
              </a:rPr>
              <a:t>’</a:t>
            </a:r>
            <a:r>
              <a:rPr lang="fr-FR" altLang="ja-JP" sz="2000" dirty="0">
                <a:latin typeface="Comic Sans MS" charset="0"/>
                <a:ea typeface="ＭＳ Ｐゴシック" charset="0"/>
                <a:cs typeface="Times New Roman" charset="0"/>
              </a:rPr>
              <a:t>absence de respect de la volonté des peuples (la division du Pays Basque ou la situation ukrainienne ?).</a:t>
            </a:r>
            <a:r>
              <a:rPr lang="fr-FR" altLang="ja-JP" sz="2000" b="1" dirty="0">
                <a:latin typeface="Comic Sans MS" charset="0"/>
                <a:ea typeface="ＭＳ Ｐゴシック" charset="0"/>
                <a:cs typeface="Times New Roman" charset="0"/>
              </a:rPr>
              <a:t> </a:t>
            </a:r>
            <a:endParaRPr lang="fr-FR" altLang="ja-JP" sz="2000" dirty="0">
              <a:latin typeface="Comic Sans MS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fr-FR" dirty="0">
                <a:latin typeface="Comic Sans MS" charset="0"/>
                <a:ea typeface="ＭＳ Ｐゴシック" charset="0"/>
                <a:cs typeface="Times New Roman" charset="0"/>
              </a:rPr>
              <a:t> 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400" b="1" dirty="0">
                <a:solidFill>
                  <a:srgbClr val="C00000"/>
                </a:solidFill>
                <a:latin typeface="Comic Sans MS" charset="0"/>
                <a:ea typeface="ＭＳ Ｐゴシック" charset="0"/>
                <a:cs typeface="Times New Roman" charset="0"/>
              </a:rPr>
              <a:t>En conclusion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Times New Roman" charset="0"/>
                <a:sym typeface="Wingdings 3" charset="0"/>
              </a:rPr>
              <a:t></a:t>
            </a:r>
            <a:endParaRPr lang="fr-FR" sz="2400" dirty="0">
              <a:solidFill>
                <a:srgbClr val="FF0000"/>
              </a:solidFill>
              <a:latin typeface="Comic Sans MS" charset="0"/>
              <a:ea typeface="ＭＳ Ｐゴシック" charset="0"/>
              <a:cs typeface="Times New Roman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fr-FR" sz="2800" b="1" dirty="0">
                <a:latin typeface="Comic Sans MS" charset="0"/>
                <a:ea typeface="ＭＳ Ｐゴシック" charset="0"/>
                <a:cs typeface="Times New Roman" charset="0"/>
              </a:rPr>
              <a:t>GEOPOLITIQUE (étude scientifique) ET GEOSTRATEGIE (application)</a:t>
            </a:r>
            <a:r>
              <a:rPr lang="fr-FR" sz="2800" dirty="0">
                <a:latin typeface="Comic Sans MS" charset="0"/>
                <a:ea typeface="ＭＳ Ｐゴシック" charset="0"/>
                <a:cs typeface="Times New Roman" charset="0"/>
              </a:rPr>
              <a:t> 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532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268BC9D-57B8-E743-A05A-2B7A6C90B509}" type="slidenum">
              <a:rPr lang="fr-FR" sz="1400"/>
              <a:pPr eaLnBrk="1" hangingPunct="1"/>
              <a:t>33</a:t>
            </a:fld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564653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4690D-18F9-DB45-9A66-6E6AC9E6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481" y="395418"/>
            <a:ext cx="7793037" cy="869889"/>
          </a:xfrm>
        </p:spPr>
        <p:txBody>
          <a:bodyPr>
            <a:noAutofit/>
          </a:bodyPr>
          <a:lstStyle/>
          <a:p>
            <a:pPr algn="ctr"/>
            <a:r>
              <a:rPr lang="fr-BE" altLang="en-US" sz="2000" b="1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 Les dix Etats qui disposent de la plus grande superficie (en milliers de kilomètres carrés) </a:t>
            </a:r>
            <a:endParaRPr lang="fr-GR" sz="2000" dirty="0">
              <a:latin typeface="Comic Sans MS" panose="030F0902030302020204" pitchFamily="66" charset="0"/>
            </a:endParaRPr>
          </a:p>
        </p:txBody>
      </p:sp>
      <p:graphicFrame>
        <p:nvGraphicFramePr>
          <p:cNvPr id="6" name="Espace réservé du graphique 5">
            <a:extLst>
              <a:ext uri="{FF2B5EF4-FFF2-40B4-BE49-F238E27FC236}">
                <a16:creationId xmlns:a16="http://schemas.microsoft.com/office/drawing/2014/main" id="{78B98EDE-8D49-BF4E-A77E-3214FFCB4342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38356463"/>
              </p:ext>
            </p:extLst>
          </p:nvPr>
        </p:nvGraphicFramePr>
        <p:xfrm>
          <a:off x="1434791" y="1464581"/>
          <a:ext cx="8955088" cy="481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5C45D-4E5C-6242-8571-A6B89192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Michel Hermans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FB6125-018B-9842-B4AA-E6F883B1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62615-7633-454B-8B83-C46F561A2ED8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AD0A7-3E6F-294D-AC31-48D47EB8B5AB}"/>
              </a:ext>
            </a:extLst>
          </p:cNvPr>
          <p:cNvSpPr/>
          <p:nvPr/>
        </p:nvSpPr>
        <p:spPr>
          <a:xfrm>
            <a:off x="6651914" y="2668105"/>
            <a:ext cx="3648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en-US" b="1" dirty="0">
                <a:latin typeface="Comic Sans MS" panose="030F0902030302020204" pitchFamily="66" charset="0"/>
              </a:rPr>
              <a:t>Source: Année stratégique 2019</a:t>
            </a:r>
            <a:endParaRPr lang="fr-FR" alt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6733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76" y="783942"/>
            <a:ext cx="8373247" cy="5290116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Michel Hermans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BBDC-FEDE-E445-9934-7DDE82F1A12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{AD54CEB2-3602-8B44-B19B-81B3C1049FC4}tf10001120</Template>
  <TotalTime>1582</TotalTime>
  <Words>522</Words>
  <Application>Microsoft Macintosh PowerPoint</Application>
  <PresentationFormat>Grand écran</PresentationFormat>
  <Paragraphs>90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Gill Sans MT</vt:lpstr>
      <vt:lpstr>Tahoma</vt:lpstr>
      <vt:lpstr>Wingdings</vt:lpstr>
      <vt:lpstr>Colis</vt:lpstr>
      <vt:lpstr>Géopolitique (les exemples de l’Ukraine et du Proche orient) et l’importance de la Cyber-Politique </vt:lpstr>
      <vt:lpstr>+ deux facteurs clés de la géopolitique</vt:lpstr>
      <vt:lpstr>1. La géographie physique </vt:lpstr>
      <vt:lpstr>Présentation PowerPoint</vt:lpstr>
      <vt:lpstr>Exemple des Coûts des catastrophes naturelles</vt:lpstr>
      <vt:lpstr>Présentation PowerPoint</vt:lpstr>
      <vt:lpstr>Présentation PowerPoint</vt:lpstr>
      <vt:lpstr>- Les dix Etats qui disposent de la plus grande superficie (en milliers de kilomètres carrés) </vt:lpstr>
      <vt:lpstr>Présentation PowerPoint</vt:lpstr>
      <vt:lpstr>- Le G 20</vt:lpstr>
      <vt:lpstr>- Les associations régionales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18</cp:revision>
  <dcterms:created xsi:type="dcterms:W3CDTF">2022-10-07T16:58:06Z</dcterms:created>
  <dcterms:modified xsi:type="dcterms:W3CDTF">2022-10-24T07:53:07Z</dcterms:modified>
</cp:coreProperties>
</file>