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8"/>
  </p:notesMasterIdLst>
  <p:sldIdLst>
    <p:sldId id="256" r:id="rId2"/>
    <p:sldId id="997" r:id="rId3"/>
    <p:sldId id="984" r:id="rId4"/>
    <p:sldId id="590" r:id="rId5"/>
    <p:sldId id="589" r:id="rId6"/>
    <p:sldId id="985" r:id="rId7"/>
    <p:sldId id="993" r:id="rId8"/>
    <p:sldId id="994" r:id="rId9"/>
    <p:sldId id="995" r:id="rId10"/>
    <p:sldId id="996" r:id="rId11"/>
    <p:sldId id="991" r:id="rId12"/>
    <p:sldId id="987" r:id="rId13"/>
    <p:sldId id="992" r:id="rId14"/>
    <p:sldId id="988" r:id="rId15"/>
    <p:sldId id="986" r:id="rId16"/>
    <p:sldId id="990" r:id="rId17"/>
    <p:sldId id="989" r:id="rId18"/>
    <p:sldId id="271" r:id="rId19"/>
    <p:sldId id="698" r:id="rId20"/>
    <p:sldId id="699" r:id="rId21"/>
    <p:sldId id="697" r:id="rId22"/>
    <p:sldId id="700" r:id="rId23"/>
    <p:sldId id="701" r:id="rId24"/>
    <p:sldId id="702" r:id="rId25"/>
    <p:sldId id="704" r:id="rId26"/>
    <p:sldId id="70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5"/>
    <p:restoredTop sz="95970"/>
  </p:normalViewPr>
  <p:slideViewPr>
    <p:cSldViewPr snapToGrid="0">
      <p:cViewPr varScale="1">
        <p:scale>
          <a:sx n="114" d="100"/>
          <a:sy n="114" d="100"/>
        </p:scale>
        <p:origin x="4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2054C-824A-014F-A3F7-3843F34EF588}" type="datetimeFigureOut">
              <a:rPr lang="fr-FR" smtClean="0"/>
              <a:t>24/10/2022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72D89-0A2D-8843-A6A8-D34C34BDA1EC}" type="slidenum">
              <a:rPr lang="fr-FR" smtClean="0"/>
              <a:t>‹N°›</a:t>
            </a:fld>
            <a:endParaRPr lang="fr-FR"/>
          </a:p>
        </p:txBody>
      </p:sp>
    </p:spTree>
    <p:extLst>
      <p:ext uri="{BB962C8B-B14F-4D97-AF65-F5344CB8AC3E}">
        <p14:creationId xmlns:p14="http://schemas.microsoft.com/office/powerpoint/2010/main" val="414027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r>
              <a:rPr lang="fr-BE"/>
              <a:t>Michel Hermans</a:t>
            </a:r>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30961990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BE"/>
              <a:t>Michel Hermans</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175024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BE"/>
              <a:t>Michel Hermans</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4015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BE"/>
              <a:t>Michel Hermans</a:t>
            </a:r>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1518307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r>
              <a:rPr lang="fr-BE"/>
              <a:t>Michel Hermans</a:t>
            </a:r>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38724393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r>
              <a:rPr lang="fr-BE"/>
              <a:t>Michel Hermans</a:t>
            </a:r>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8079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r>
              <a:rPr lang="fr-BE"/>
              <a:t>Michel Hermans</a:t>
            </a:r>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CC6FE82-AFCE-9447-BEF1-E34AC8AADE90}"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265575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BE"/>
              <a:t>Michel Hermans</a:t>
            </a:r>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168351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BE"/>
              <a:t>Michel Hermans</a:t>
            </a:r>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31098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r>
              <a:rPr lang="fr-BE"/>
              <a:t>Michel Hermans</a:t>
            </a:r>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3763735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fr-BE"/>
              <a:t>Michel Hermans</a:t>
            </a:r>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0" name="Slide Number Placeholder 9"/>
          <p:cNvSpPr>
            <a:spLocks noGrp="1"/>
          </p:cNvSpPr>
          <p:nvPr>
            <p:ph type="sldNum" sz="quarter" idx="12"/>
          </p:nvPr>
        </p:nvSpPr>
        <p:spPr/>
        <p:txBody>
          <a:bodyPr/>
          <a:lstStyle/>
          <a:p>
            <a:fld id="{8CC6FE82-AFCE-9447-BEF1-E34AC8AADE90}" type="slidenum">
              <a:rPr lang="fr-FR" smtClean="0"/>
              <a:t>‹N°›</a:t>
            </a:fld>
            <a:endParaRPr lang="fr-FR"/>
          </a:p>
        </p:txBody>
      </p:sp>
    </p:spTree>
    <p:extLst>
      <p:ext uri="{BB962C8B-B14F-4D97-AF65-F5344CB8AC3E}">
        <p14:creationId xmlns:p14="http://schemas.microsoft.com/office/powerpoint/2010/main" val="401154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fr-BE"/>
              <a:t>Michel Hermans</a:t>
            </a:r>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CC6FE82-AFCE-9447-BEF1-E34AC8AADE90}" type="slidenum">
              <a:rPr lang="fr-FR" smtClean="0"/>
              <a:t>‹N°›</a:t>
            </a:fld>
            <a:endParaRPr lang="fr-FR"/>
          </a:p>
        </p:txBody>
      </p:sp>
    </p:spTree>
    <p:extLst>
      <p:ext uri="{BB962C8B-B14F-4D97-AF65-F5344CB8AC3E}">
        <p14:creationId xmlns:p14="http://schemas.microsoft.com/office/powerpoint/2010/main" val="28392072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84B81-A8A6-ECF3-2F58-8F3A850BC472}"/>
              </a:ext>
            </a:extLst>
          </p:cNvPr>
          <p:cNvSpPr>
            <a:spLocks noGrp="1"/>
          </p:cNvSpPr>
          <p:nvPr>
            <p:ph type="ctrTitle"/>
          </p:nvPr>
        </p:nvSpPr>
        <p:spPr>
          <a:xfrm>
            <a:off x="1524000" y="2275412"/>
            <a:ext cx="9144000" cy="2307175"/>
          </a:xfrm>
        </p:spPr>
        <p:txBody>
          <a:bodyPr>
            <a:noAutofit/>
          </a:bodyPr>
          <a:lstStyle/>
          <a:p>
            <a:r>
              <a:rPr lang="fr-FR" sz="3600" b="1" dirty="0">
                <a:latin typeface="Comic Sans MS" panose="030F0902030302020204" pitchFamily="66" charset="0"/>
              </a:rPr>
              <a:t>Géopolitique (les exemples de l’Ukraine et du Proche orient) et l’importance de la Cyber-Politique </a:t>
            </a:r>
          </a:p>
        </p:txBody>
      </p:sp>
      <p:sp>
        <p:nvSpPr>
          <p:cNvPr id="3" name="Sous-titre 2">
            <a:extLst>
              <a:ext uri="{FF2B5EF4-FFF2-40B4-BE49-F238E27FC236}">
                <a16:creationId xmlns:a16="http://schemas.microsoft.com/office/drawing/2014/main" id="{F123F267-274C-DC39-9E0E-3AD3932D512E}"/>
              </a:ext>
            </a:extLst>
          </p:cNvPr>
          <p:cNvSpPr>
            <a:spLocks noGrp="1"/>
          </p:cNvSpPr>
          <p:nvPr>
            <p:ph type="subTitle" idx="1"/>
          </p:nvPr>
        </p:nvSpPr>
        <p:spPr>
          <a:xfrm>
            <a:off x="1524000" y="4901057"/>
            <a:ext cx="9144000" cy="1187509"/>
          </a:xfrm>
        </p:spPr>
        <p:txBody>
          <a:bodyPr>
            <a:normAutofit fontScale="92500" lnSpcReduction="10000"/>
          </a:bodyPr>
          <a:lstStyle/>
          <a:p>
            <a:pPr algn="r"/>
            <a:r>
              <a:rPr lang="fr-FR" sz="2000" dirty="0">
                <a:solidFill>
                  <a:srgbClr val="0070C0"/>
                </a:solidFill>
                <a:latin typeface="Comic Sans MS" panose="030F0902030302020204" pitchFamily="66" charset="0"/>
              </a:rPr>
              <a:t>Michel Hermans</a:t>
            </a:r>
          </a:p>
          <a:p>
            <a:pPr algn="r"/>
            <a:r>
              <a:rPr lang="fr-FR" sz="2000" dirty="0">
                <a:solidFill>
                  <a:srgbClr val="0070C0"/>
                </a:solidFill>
                <a:latin typeface="Comic Sans MS" panose="030F0902030302020204" pitchFamily="66" charset="0"/>
              </a:rPr>
              <a:t>Professeur honoraire </a:t>
            </a:r>
            <a:r>
              <a:rPr lang="fr-FR" dirty="0">
                <a:solidFill>
                  <a:srgbClr val="0070C0"/>
                </a:solidFill>
                <a:latin typeface="Comic Sans MS" panose="030F0902030302020204" pitchFamily="66" charset="0"/>
              </a:rPr>
              <a:t>en</a:t>
            </a:r>
            <a:r>
              <a:rPr lang="fr-FR" sz="2000" dirty="0">
                <a:solidFill>
                  <a:srgbClr val="0070C0"/>
                </a:solidFill>
                <a:latin typeface="Comic Sans MS" panose="030F0902030302020204" pitchFamily="66" charset="0"/>
              </a:rPr>
              <a:t> Science politique </a:t>
            </a:r>
          </a:p>
          <a:p>
            <a:pPr algn="r"/>
            <a:r>
              <a:rPr lang="fr-FR" sz="2000" dirty="0">
                <a:solidFill>
                  <a:srgbClr val="0070C0"/>
                </a:solidFill>
                <a:latin typeface="Comic Sans MS" panose="030F0902030302020204" pitchFamily="66" charset="0"/>
              </a:rPr>
              <a:t>de l’Université de Liège</a:t>
            </a:r>
          </a:p>
        </p:txBody>
      </p:sp>
      <p:sp>
        <p:nvSpPr>
          <p:cNvPr id="5" name="Espace réservé de la date 4">
            <a:extLst>
              <a:ext uri="{FF2B5EF4-FFF2-40B4-BE49-F238E27FC236}">
                <a16:creationId xmlns:a16="http://schemas.microsoft.com/office/drawing/2014/main" id="{8EB25FFA-ACC8-8557-60F4-DB4FB054D3BB}"/>
              </a:ext>
            </a:extLst>
          </p:cNvPr>
          <p:cNvSpPr>
            <a:spLocks noGrp="1"/>
          </p:cNvSpPr>
          <p:nvPr>
            <p:ph type="dt" sz="half" idx="10"/>
          </p:nvPr>
        </p:nvSpPr>
        <p:spPr/>
        <p:txBody>
          <a:bodyPr/>
          <a:lstStyle/>
          <a:p>
            <a:r>
              <a:rPr lang="fr-BE"/>
              <a:t>Michel Hermans</a:t>
            </a:r>
            <a:endParaRPr lang="fr-FR"/>
          </a:p>
        </p:txBody>
      </p:sp>
      <p:sp>
        <p:nvSpPr>
          <p:cNvPr id="6" name="Espace réservé du numéro de diapositive 5">
            <a:extLst>
              <a:ext uri="{FF2B5EF4-FFF2-40B4-BE49-F238E27FC236}">
                <a16:creationId xmlns:a16="http://schemas.microsoft.com/office/drawing/2014/main" id="{E25CA1F6-3912-CD33-D39B-C3EAF40C2BD1}"/>
              </a:ext>
            </a:extLst>
          </p:cNvPr>
          <p:cNvSpPr>
            <a:spLocks noGrp="1"/>
          </p:cNvSpPr>
          <p:nvPr>
            <p:ph type="sldNum" sz="quarter" idx="12"/>
          </p:nvPr>
        </p:nvSpPr>
        <p:spPr/>
        <p:txBody>
          <a:bodyPr/>
          <a:lstStyle/>
          <a:p>
            <a:fld id="{8CC6FE82-AFCE-9447-BEF1-E34AC8AADE90}" type="slidenum">
              <a:rPr lang="fr-FR" smtClean="0"/>
              <a:t>1</a:t>
            </a:fld>
            <a:endParaRPr lang="fr-FR"/>
          </a:p>
        </p:txBody>
      </p:sp>
      <p:pic>
        <p:nvPicPr>
          <p:cNvPr id="4" name="Image 3">
            <a:extLst>
              <a:ext uri="{FF2B5EF4-FFF2-40B4-BE49-F238E27FC236}">
                <a16:creationId xmlns:a16="http://schemas.microsoft.com/office/drawing/2014/main" id="{690FAAF4-EBB9-FF33-40C7-41AF33374758}"/>
              </a:ext>
            </a:extLst>
          </p:cNvPr>
          <p:cNvPicPr>
            <a:picLocks noChangeAspect="1"/>
          </p:cNvPicPr>
          <p:nvPr/>
        </p:nvPicPr>
        <p:blipFill>
          <a:blip r:embed="rId2"/>
          <a:stretch>
            <a:fillRect/>
          </a:stretch>
        </p:blipFill>
        <p:spPr>
          <a:xfrm>
            <a:off x="4681797" y="335175"/>
            <a:ext cx="2828406" cy="1254105"/>
          </a:xfrm>
          <a:prstGeom prst="rect">
            <a:avLst/>
          </a:prstGeom>
        </p:spPr>
      </p:pic>
    </p:spTree>
    <p:extLst>
      <p:ext uri="{BB962C8B-B14F-4D97-AF65-F5344CB8AC3E}">
        <p14:creationId xmlns:p14="http://schemas.microsoft.com/office/powerpoint/2010/main" val="86526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3124E69-75E2-915E-DEA2-17DE167197E0}"/>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25C6D70A-EA81-5386-CF93-B8250ACAB3B9}"/>
              </a:ext>
            </a:extLst>
          </p:cNvPr>
          <p:cNvSpPr>
            <a:spLocks noGrp="1"/>
          </p:cNvSpPr>
          <p:nvPr>
            <p:ph type="sldNum" sz="quarter" idx="12"/>
          </p:nvPr>
        </p:nvSpPr>
        <p:spPr/>
        <p:txBody>
          <a:bodyPr/>
          <a:lstStyle/>
          <a:p>
            <a:fld id="{8CC6FE82-AFCE-9447-BEF1-E34AC8AADE90}" type="slidenum">
              <a:rPr lang="fr-FR" smtClean="0"/>
              <a:t>10</a:t>
            </a:fld>
            <a:endParaRPr lang="fr-FR"/>
          </a:p>
        </p:txBody>
      </p:sp>
      <p:pic>
        <p:nvPicPr>
          <p:cNvPr id="6" name="Image 5">
            <a:extLst>
              <a:ext uri="{FF2B5EF4-FFF2-40B4-BE49-F238E27FC236}">
                <a16:creationId xmlns:a16="http://schemas.microsoft.com/office/drawing/2014/main" id="{D4952435-C99B-88FA-2809-906C3359FDFD}"/>
              </a:ext>
            </a:extLst>
          </p:cNvPr>
          <p:cNvPicPr>
            <a:picLocks noChangeAspect="1"/>
          </p:cNvPicPr>
          <p:nvPr/>
        </p:nvPicPr>
        <p:blipFill>
          <a:blip r:embed="rId2"/>
          <a:stretch>
            <a:fillRect/>
          </a:stretch>
        </p:blipFill>
        <p:spPr>
          <a:xfrm>
            <a:off x="2158180" y="538418"/>
            <a:ext cx="7875639" cy="5781163"/>
          </a:xfrm>
          <a:prstGeom prst="rect">
            <a:avLst/>
          </a:prstGeom>
        </p:spPr>
      </p:pic>
    </p:spTree>
    <p:extLst>
      <p:ext uri="{BB962C8B-B14F-4D97-AF65-F5344CB8AC3E}">
        <p14:creationId xmlns:p14="http://schemas.microsoft.com/office/powerpoint/2010/main" val="1757662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5DE63DD-42F4-8C63-6128-6795C28C7DDE}"/>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53D69079-0768-457D-5106-A376560CD7AF}"/>
              </a:ext>
            </a:extLst>
          </p:cNvPr>
          <p:cNvSpPr>
            <a:spLocks noGrp="1"/>
          </p:cNvSpPr>
          <p:nvPr>
            <p:ph type="sldNum" sz="quarter" idx="12"/>
          </p:nvPr>
        </p:nvSpPr>
        <p:spPr/>
        <p:txBody>
          <a:bodyPr/>
          <a:lstStyle/>
          <a:p>
            <a:fld id="{8CC6FE82-AFCE-9447-BEF1-E34AC8AADE90}" type="slidenum">
              <a:rPr lang="fr-FR" smtClean="0"/>
              <a:t>11</a:t>
            </a:fld>
            <a:endParaRPr lang="fr-FR"/>
          </a:p>
        </p:txBody>
      </p:sp>
      <p:pic>
        <p:nvPicPr>
          <p:cNvPr id="6" name="Image 5">
            <a:extLst>
              <a:ext uri="{FF2B5EF4-FFF2-40B4-BE49-F238E27FC236}">
                <a16:creationId xmlns:a16="http://schemas.microsoft.com/office/drawing/2014/main" id="{3AB13845-F4EA-DAC7-69A4-33CC1D11F4AD}"/>
              </a:ext>
            </a:extLst>
          </p:cNvPr>
          <p:cNvPicPr>
            <a:picLocks noChangeAspect="1"/>
          </p:cNvPicPr>
          <p:nvPr/>
        </p:nvPicPr>
        <p:blipFill>
          <a:blip r:embed="rId2"/>
          <a:stretch>
            <a:fillRect/>
          </a:stretch>
        </p:blipFill>
        <p:spPr>
          <a:xfrm>
            <a:off x="1376516" y="501445"/>
            <a:ext cx="9438968" cy="5854905"/>
          </a:xfrm>
          <a:prstGeom prst="rect">
            <a:avLst/>
          </a:prstGeom>
        </p:spPr>
      </p:pic>
    </p:spTree>
    <p:extLst>
      <p:ext uri="{BB962C8B-B14F-4D97-AF65-F5344CB8AC3E}">
        <p14:creationId xmlns:p14="http://schemas.microsoft.com/office/powerpoint/2010/main" val="2962486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421825E-EEB0-ECDB-CFAD-5086BFD9F64C}"/>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047DD96E-3036-8ADD-24E6-D2A1F6AB4112}"/>
              </a:ext>
            </a:extLst>
          </p:cNvPr>
          <p:cNvSpPr>
            <a:spLocks noGrp="1"/>
          </p:cNvSpPr>
          <p:nvPr>
            <p:ph type="sldNum" sz="quarter" idx="12"/>
          </p:nvPr>
        </p:nvSpPr>
        <p:spPr/>
        <p:txBody>
          <a:bodyPr/>
          <a:lstStyle/>
          <a:p>
            <a:fld id="{8CC6FE82-AFCE-9447-BEF1-E34AC8AADE90}" type="slidenum">
              <a:rPr lang="fr-FR" smtClean="0"/>
              <a:t>12</a:t>
            </a:fld>
            <a:endParaRPr lang="fr-FR"/>
          </a:p>
        </p:txBody>
      </p:sp>
      <p:pic>
        <p:nvPicPr>
          <p:cNvPr id="6" name="Image 5">
            <a:extLst>
              <a:ext uri="{FF2B5EF4-FFF2-40B4-BE49-F238E27FC236}">
                <a16:creationId xmlns:a16="http://schemas.microsoft.com/office/drawing/2014/main" id="{6599B5FB-3F51-AAD6-C9A7-0D34A2B6853C}"/>
              </a:ext>
            </a:extLst>
          </p:cNvPr>
          <p:cNvPicPr>
            <a:picLocks noChangeAspect="1"/>
          </p:cNvPicPr>
          <p:nvPr/>
        </p:nvPicPr>
        <p:blipFill>
          <a:blip r:embed="rId2"/>
          <a:stretch>
            <a:fillRect/>
          </a:stretch>
        </p:blipFill>
        <p:spPr>
          <a:xfrm>
            <a:off x="2084438" y="626909"/>
            <a:ext cx="8023123" cy="5604182"/>
          </a:xfrm>
          <a:prstGeom prst="rect">
            <a:avLst/>
          </a:prstGeom>
        </p:spPr>
      </p:pic>
    </p:spTree>
    <p:extLst>
      <p:ext uri="{BB962C8B-B14F-4D97-AF65-F5344CB8AC3E}">
        <p14:creationId xmlns:p14="http://schemas.microsoft.com/office/powerpoint/2010/main" val="94960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D8EFF74-5AF4-D603-829C-3CD025370710}"/>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8AA28341-2EC6-6BED-0324-0998023A0A63}"/>
              </a:ext>
            </a:extLst>
          </p:cNvPr>
          <p:cNvSpPr>
            <a:spLocks noGrp="1"/>
          </p:cNvSpPr>
          <p:nvPr>
            <p:ph type="sldNum" sz="quarter" idx="12"/>
          </p:nvPr>
        </p:nvSpPr>
        <p:spPr/>
        <p:txBody>
          <a:bodyPr/>
          <a:lstStyle/>
          <a:p>
            <a:fld id="{8CC6FE82-AFCE-9447-BEF1-E34AC8AADE90}" type="slidenum">
              <a:rPr lang="fr-FR" smtClean="0"/>
              <a:t>13</a:t>
            </a:fld>
            <a:endParaRPr lang="fr-FR"/>
          </a:p>
        </p:txBody>
      </p:sp>
      <p:pic>
        <p:nvPicPr>
          <p:cNvPr id="6" name="Image 5">
            <a:extLst>
              <a:ext uri="{FF2B5EF4-FFF2-40B4-BE49-F238E27FC236}">
                <a16:creationId xmlns:a16="http://schemas.microsoft.com/office/drawing/2014/main" id="{68DBFA6B-EB99-8986-FA61-D6E3D0714B48}"/>
              </a:ext>
            </a:extLst>
          </p:cNvPr>
          <p:cNvPicPr>
            <a:picLocks noChangeAspect="1"/>
          </p:cNvPicPr>
          <p:nvPr/>
        </p:nvPicPr>
        <p:blipFill>
          <a:blip r:embed="rId2"/>
          <a:stretch>
            <a:fillRect/>
          </a:stretch>
        </p:blipFill>
        <p:spPr>
          <a:xfrm>
            <a:off x="1361768" y="766916"/>
            <a:ext cx="9468464" cy="5324167"/>
          </a:xfrm>
          <a:prstGeom prst="rect">
            <a:avLst/>
          </a:prstGeom>
        </p:spPr>
      </p:pic>
    </p:spTree>
    <p:extLst>
      <p:ext uri="{BB962C8B-B14F-4D97-AF65-F5344CB8AC3E}">
        <p14:creationId xmlns:p14="http://schemas.microsoft.com/office/powerpoint/2010/main" val="237828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6B08CC9-3E20-9F2B-A6E2-074971921969}"/>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79406830-E46C-ECA1-ECBC-6E02B4658AC5}"/>
              </a:ext>
            </a:extLst>
          </p:cNvPr>
          <p:cNvSpPr>
            <a:spLocks noGrp="1"/>
          </p:cNvSpPr>
          <p:nvPr>
            <p:ph type="sldNum" sz="quarter" idx="12"/>
          </p:nvPr>
        </p:nvSpPr>
        <p:spPr/>
        <p:txBody>
          <a:bodyPr/>
          <a:lstStyle/>
          <a:p>
            <a:fld id="{8CC6FE82-AFCE-9447-BEF1-E34AC8AADE90}" type="slidenum">
              <a:rPr lang="fr-FR" smtClean="0"/>
              <a:t>14</a:t>
            </a:fld>
            <a:endParaRPr lang="fr-FR"/>
          </a:p>
        </p:txBody>
      </p:sp>
      <p:pic>
        <p:nvPicPr>
          <p:cNvPr id="6" name="Image 5">
            <a:extLst>
              <a:ext uri="{FF2B5EF4-FFF2-40B4-BE49-F238E27FC236}">
                <a16:creationId xmlns:a16="http://schemas.microsoft.com/office/drawing/2014/main" id="{947365EA-B11D-14AD-9350-69AB53CF5E58}"/>
              </a:ext>
            </a:extLst>
          </p:cNvPr>
          <p:cNvPicPr>
            <a:picLocks noChangeAspect="1"/>
          </p:cNvPicPr>
          <p:nvPr/>
        </p:nvPicPr>
        <p:blipFill>
          <a:blip r:embed="rId2"/>
          <a:stretch>
            <a:fillRect/>
          </a:stretch>
        </p:blipFill>
        <p:spPr>
          <a:xfrm>
            <a:off x="2349909" y="575289"/>
            <a:ext cx="7492181" cy="5707421"/>
          </a:xfrm>
          <a:prstGeom prst="rect">
            <a:avLst/>
          </a:prstGeom>
        </p:spPr>
      </p:pic>
    </p:spTree>
    <p:extLst>
      <p:ext uri="{BB962C8B-B14F-4D97-AF65-F5344CB8AC3E}">
        <p14:creationId xmlns:p14="http://schemas.microsoft.com/office/powerpoint/2010/main" val="608351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F640240-FA8B-D617-F0C6-B48460CBAF86}"/>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6CE08B55-B28E-D6FB-9576-659C7C3A257A}"/>
              </a:ext>
            </a:extLst>
          </p:cNvPr>
          <p:cNvSpPr>
            <a:spLocks noGrp="1"/>
          </p:cNvSpPr>
          <p:nvPr>
            <p:ph type="sldNum" sz="quarter" idx="12"/>
          </p:nvPr>
        </p:nvSpPr>
        <p:spPr/>
        <p:txBody>
          <a:bodyPr/>
          <a:lstStyle/>
          <a:p>
            <a:fld id="{8CC6FE82-AFCE-9447-BEF1-E34AC8AADE90}" type="slidenum">
              <a:rPr lang="fr-FR" smtClean="0"/>
              <a:t>15</a:t>
            </a:fld>
            <a:endParaRPr lang="fr-FR"/>
          </a:p>
        </p:txBody>
      </p:sp>
      <p:pic>
        <p:nvPicPr>
          <p:cNvPr id="6" name="Image 5">
            <a:extLst>
              <a:ext uri="{FF2B5EF4-FFF2-40B4-BE49-F238E27FC236}">
                <a16:creationId xmlns:a16="http://schemas.microsoft.com/office/drawing/2014/main" id="{72A05F47-7503-CBDE-6565-FE72C5E834CD}"/>
              </a:ext>
            </a:extLst>
          </p:cNvPr>
          <p:cNvPicPr>
            <a:picLocks noChangeAspect="1"/>
          </p:cNvPicPr>
          <p:nvPr/>
        </p:nvPicPr>
        <p:blipFill>
          <a:blip r:embed="rId2"/>
          <a:stretch>
            <a:fillRect/>
          </a:stretch>
        </p:blipFill>
        <p:spPr>
          <a:xfrm>
            <a:off x="1339645" y="538418"/>
            <a:ext cx="9512710" cy="5781163"/>
          </a:xfrm>
          <a:prstGeom prst="rect">
            <a:avLst/>
          </a:prstGeom>
        </p:spPr>
      </p:pic>
    </p:spTree>
    <p:extLst>
      <p:ext uri="{BB962C8B-B14F-4D97-AF65-F5344CB8AC3E}">
        <p14:creationId xmlns:p14="http://schemas.microsoft.com/office/powerpoint/2010/main" val="2963360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9FAF9D3-7A82-D036-0A5D-25B8BFBC7238}"/>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8C775C32-10FE-6975-16C5-F4E090E572CE}"/>
              </a:ext>
            </a:extLst>
          </p:cNvPr>
          <p:cNvSpPr>
            <a:spLocks noGrp="1"/>
          </p:cNvSpPr>
          <p:nvPr>
            <p:ph type="sldNum" sz="quarter" idx="12"/>
          </p:nvPr>
        </p:nvSpPr>
        <p:spPr/>
        <p:txBody>
          <a:bodyPr/>
          <a:lstStyle/>
          <a:p>
            <a:fld id="{8CC6FE82-AFCE-9447-BEF1-E34AC8AADE90}" type="slidenum">
              <a:rPr lang="fr-FR" smtClean="0"/>
              <a:t>16</a:t>
            </a:fld>
            <a:endParaRPr lang="fr-FR"/>
          </a:p>
        </p:txBody>
      </p:sp>
      <p:pic>
        <p:nvPicPr>
          <p:cNvPr id="6" name="Image 5">
            <a:extLst>
              <a:ext uri="{FF2B5EF4-FFF2-40B4-BE49-F238E27FC236}">
                <a16:creationId xmlns:a16="http://schemas.microsoft.com/office/drawing/2014/main" id="{C748C352-CB92-B048-D5FA-0DDDBECE9AEE}"/>
              </a:ext>
            </a:extLst>
          </p:cNvPr>
          <p:cNvPicPr>
            <a:picLocks noChangeAspect="1"/>
          </p:cNvPicPr>
          <p:nvPr/>
        </p:nvPicPr>
        <p:blipFill>
          <a:blip r:embed="rId2"/>
          <a:stretch>
            <a:fillRect/>
          </a:stretch>
        </p:blipFill>
        <p:spPr>
          <a:xfrm>
            <a:off x="2047568" y="693173"/>
            <a:ext cx="8096864" cy="5471653"/>
          </a:xfrm>
          <a:prstGeom prst="rect">
            <a:avLst/>
          </a:prstGeom>
        </p:spPr>
      </p:pic>
    </p:spTree>
    <p:extLst>
      <p:ext uri="{BB962C8B-B14F-4D97-AF65-F5344CB8AC3E}">
        <p14:creationId xmlns:p14="http://schemas.microsoft.com/office/powerpoint/2010/main" val="1087966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A7F55AE-0234-8B3D-CEBA-68C34E31D7DF}"/>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A55F539C-80AA-F509-2440-EDAB821FFA2A}"/>
              </a:ext>
            </a:extLst>
          </p:cNvPr>
          <p:cNvSpPr>
            <a:spLocks noGrp="1"/>
          </p:cNvSpPr>
          <p:nvPr>
            <p:ph type="sldNum" sz="quarter" idx="12"/>
          </p:nvPr>
        </p:nvSpPr>
        <p:spPr/>
        <p:txBody>
          <a:bodyPr/>
          <a:lstStyle/>
          <a:p>
            <a:fld id="{8CC6FE82-AFCE-9447-BEF1-E34AC8AADE90}" type="slidenum">
              <a:rPr lang="fr-FR" smtClean="0"/>
              <a:t>17</a:t>
            </a:fld>
            <a:endParaRPr lang="fr-FR"/>
          </a:p>
        </p:txBody>
      </p:sp>
      <p:pic>
        <p:nvPicPr>
          <p:cNvPr id="6" name="Image 5">
            <a:extLst>
              <a:ext uri="{FF2B5EF4-FFF2-40B4-BE49-F238E27FC236}">
                <a16:creationId xmlns:a16="http://schemas.microsoft.com/office/drawing/2014/main" id="{EBF1E344-F7A8-430A-E43E-A8D509F263FD}"/>
              </a:ext>
            </a:extLst>
          </p:cNvPr>
          <p:cNvPicPr>
            <a:picLocks noChangeAspect="1"/>
          </p:cNvPicPr>
          <p:nvPr/>
        </p:nvPicPr>
        <p:blipFill>
          <a:blip r:embed="rId2"/>
          <a:stretch>
            <a:fillRect/>
          </a:stretch>
        </p:blipFill>
        <p:spPr>
          <a:xfrm>
            <a:off x="1339645" y="333518"/>
            <a:ext cx="9512710" cy="5884402"/>
          </a:xfrm>
          <a:prstGeom prst="rect">
            <a:avLst/>
          </a:prstGeom>
        </p:spPr>
      </p:pic>
    </p:spTree>
    <p:extLst>
      <p:ext uri="{BB962C8B-B14F-4D97-AF65-F5344CB8AC3E}">
        <p14:creationId xmlns:p14="http://schemas.microsoft.com/office/powerpoint/2010/main" val="953060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9800" y="501650"/>
            <a:ext cx="7772400" cy="1087730"/>
          </a:xfrm>
        </p:spPr>
        <p:txBody>
          <a:bodyPr>
            <a:noAutofit/>
          </a:bodyPr>
          <a:lstStyle/>
          <a:p>
            <a:pPr algn="ctr"/>
            <a:r>
              <a:rPr lang="fr-FR" sz="2800" dirty="0">
                <a:solidFill>
                  <a:srgbClr val="0070C0"/>
                </a:solidFill>
                <a:latin typeface="Comic Sans MS"/>
                <a:cs typeface="Comic Sans MS"/>
              </a:rPr>
              <a:t>+ Approche de la géopolitique</a:t>
            </a:r>
          </a:p>
        </p:txBody>
      </p:sp>
      <p:sp>
        <p:nvSpPr>
          <p:cNvPr id="6" name="Espace réservé du texte 5"/>
          <p:cNvSpPr>
            <a:spLocks noGrp="1"/>
          </p:cNvSpPr>
          <p:nvPr>
            <p:ph type="body" idx="1"/>
          </p:nvPr>
        </p:nvSpPr>
        <p:spPr>
          <a:xfrm>
            <a:off x="1328854" y="1791812"/>
            <a:ext cx="9534292" cy="4244572"/>
          </a:xfrm>
        </p:spPr>
        <p:txBody>
          <a:bodyPr>
            <a:noAutofit/>
          </a:bodyPr>
          <a:lstStyle/>
          <a:p>
            <a:pPr marL="457200" indent="-457200">
              <a:buFont typeface="Arial" panose="020B0604020202020204" pitchFamily="34" charset="0"/>
              <a:buChar char="•"/>
            </a:pPr>
            <a:r>
              <a:rPr lang="fr-FR" sz="3200" dirty="0">
                <a:latin typeface="Comic Sans MS"/>
                <a:cs typeface="Comic Sans MS"/>
              </a:rPr>
              <a:t>La géopolitique est souvent présentée comme un élément essentiel des affrontements économiques et des différentes zones géographiques, partagées entre les acteurs que sont, principalement, les États et les grandes entreprises, comme les multinationales.</a:t>
            </a:r>
          </a:p>
          <a:p>
            <a:pPr marL="457200" indent="-457200">
              <a:buFont typeface="Arial" panose="020B0604020202020204" pitchFamily="34" charset="0"/>
              <a:buChar char="•"/>
            </a:pPr>
            <a:r>
              <a:rPr lang="fr-FR" sz="3200" dirty="0">
                <a:latin typeface="Comic Sans MS"/>
                <a:cs typeface="Comic Sans MS"/>
              </a:rPr>
              <a:t>En réalité, c’est plus complexe.</a:t>
            </a:r>
          </a:p>
        </p:txBody>
      </p:sp>
      <p:sp>
        <p:nvSpPr>
          <p:cNvPr id="8" name="Espace réservé de la date 7"/>
          <p:cNvSpPr>
            <a:spLocks noGrp="1"/>
          </p:cNvSpPr>
          <p:nvPr>
            <p:ph type="dt" sz="half" idx="10"/>
          </p:nvPr>
        </p:nvSpPr>
        <p:spPr/>
        <p:txBody>
          <a:bodyPr/>
          <a:lstStyle/>
          <a:p>
            <a:r>
              <a:rPr lang="fr-BE"/>
              <a:t>Michel Hermans</a:t>
            </a:r>
            <a:endParaRPr lang="fr-FR"/>
          </a:p>
        </p:txBody>
      </p:sp>
      <p:sp>
        <p:nvSpPr>
          <p:cNvPr id="5" name="Espace réservé du numéro de diapositive 4"/>
          <p:cNvSpPr>
            <a:spLocks noGrp="1"/>
          </p:cNvSpPr>
          <p:nvPr>
            <p:ph type="sldNum" sz="quarter" idx="12"/>
          </p:nvPr>
        </p:nvSpPr>
        <p:spPr/>
        <p:txBody>
          <a:bodyPr/>
          <a:lstStyle/>
          <a:p>
            <a:fld id="{B6C2A952-A043-F245-83F9-29C9F24D313C}" type="slidenum">
              <a:rPr lang="fr-FR" smtClean="0"/>
              <a:pPr/>
              <a:t>18</a:t>
            </a:fld>
            <a:endParaRPr lang="fr-FR"/>
          </a:p>
        </p:txBody>
      </p:sp>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0A77EF-BE68-C547-BC52-778C2D82EB10}"/>
              </a:ext>
            </a:extLst>
          </p:cNvPr>
          <p:cNvSpPr>
            <a:spLocks noGrp="1"/>
          </p:cNvSpPr>
          <p:nvPr>
            <p:ph type="title"/>
          </p:nvPr>
        </p:nvSpPr>
        <p:spPr>
          <a:xfrm>
            <a:off x="2231136" y="663609"/>
            <a:ext cx="7729728" cy="1188720"/>
          </a:xfrm>
        </p:spPr>
        <p:txBody>
          <a:bodyPr>
            <a:normAutofit/>
          </a:bodyPr>
          <a:lstStyle/>
          <a:p>
            <a:pPr algn="ctr"/>
            <a:r>
              <a:rPr lang="fr-GR" b="1" dirty="0">
                <a:solidFill>
                  <a:srgbClr val="0070C0"/>
                </a:solidFill>
                <a:latin typeface="Comic Sans MS" panose="030F0902030302020204" pitchFamily="66" charset="0"/>
              </a:rPr>
              <a:t>1. Définitions de trois auteurs</a:t>
            </a:r>
          </a:p>
        </p:txBody>
      </p:sp>
      <p:sp>
        <p:nvSpPr>
          <p:cNvPr id="3" name="Espace réservé du contenu 2">
            <a:extLst>
              <a:ext uri="{FF2B5EF4-FFF2-40B4-BE49-F238E27FC236}">
                <a16:creationId xmlns:a16="http://schemas.microsoft.com/office/drawing/2014/main" id="{80AC5BA2-4B36-854F-AF4B-4A3ED9BEF772}"/>
              </a:ext>
            </a:extLst>
          </p:cNvPr>
          <p:cNvSpPr>
            <a:spLocks noGrp="1"/>
          </p:cNvSpPr>
          <p:nvPr>
            <p:ph idx="1"/>
          </p:nvPr>
        </p:nvSpPr>
        <p:spPr>
          <a:xfrm>
            <a:off x="1981200" y="2473760"/>
            <a:ext cx="8229600" cy="3481574"/>
          </a:xfrm>
        </p:spPr>
        <p:txBody>
          <a:bodyPr>
            <a:normAutofit/>
          </a:bodyPr>
          <a:lstStyle/>
          <a:p>
            <a:r>
              <a:rPr lang="fr-GR" b="1" dirty="0">
                <a:latin typeface="Comic Sans MS" panose="030F0902030302020204" pitchFamily="66" charset="0"/>
              </a:rPr>
              <a:t>Pierre Gallois</a:t>
            </a:r>
            <a:r>
              <a:rPr lang="fr-GR" dirty="0">
                <a:latin typeface="Comic Sans MS" panose="030F0902030302020204" pitchFamily="66" charset="0"/>
              </a:rPr>
              <a:t>: « la géopolitique est l’étude des relations qui existent entre une conduite de puissance et le cadre géographique dans lequel elle s’exerce ».</a:t>
            </a:r>
          </a:p>
          <a:p>
            <a:r>
              <a:rPr lang="fr-GR" b="1" dirty="0">
                <a:latin typeface="Comic Sans MS" panose="030F0902030302020204" pitchFamily="66" charset="0"/>
              </a:rPr>
              <a:t>Yves Lacoste</a:t>
            </a:r>
            <a:r>
              <a:rPr lang="fr-GR" dirty="0">
                <a:latin typeface="Comic Sans MS" panose="030F0902030302020204" pitchFamily="66" charset="0"/>
              </a:rPr>
              <a:t>: « la géopolitique est une nouvelle manière de voir le monde qui dépasse la simple lecture des données politiques et économiques et propose d’autres mobiles que la recherche de profits ou la conquête de terres fertiles ».</a:t>
            </a:r>
          </a:p>
          <a:p>
            <a:r>
              <a:rPr lang="fr-GR" b="1" dirty="0">
                <a:latin typeface="Comic Sans MS" panose="030F0902030302020204" pitchFamily="66" charset="0"/>
              </a:rPr>
              <a:t>Paul Claval</a:t>
            </a:r>
            <a:r>
              <a:rPr lang="fr-GR" dirty="0">
                <a:latin typeface="Comic Sans MS" panose="030F0902030302020204" pitchFamily="66" charset="0"/>
              </a:rPr>
              <a:t>: « la géopolitique prend en compte l’ensemble des préoccupations des acteurs en présence sur la scène internationale (Hommes d’États, diplomates, armées, patrons de multinationales, ONG’s …) et s’interesse aux aspects spatiaux ».</a:t>
            </a:r>
          </a:p>
        </p:txBody>
      </p:sp>
      <p:sp>
        <p:nvSpPr>
          <p:cNvPr id="4" name="Espace réservé de la date 3">
            <a:extLst>
              <a:ext uri="{FF2B5EF4-FFF2-40B4-BE49-F238E27FC236}">
                <a16:creationId xmlns:a16="http://schemas.microsoft.com/office/drawing/2014/main" id="{E5CC4F9E-4ACC-0F48-8468-4B82AC9A3B2A}"/>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EBD1300A-4A86-A146-B2D3-BC91A6963593}"/>
              </a:ext>
            </a:extLst>
          </p:cNvPr>
          <p:cNvSpPr>
            <a:spLocks noGrp="1"/>
          </p:cNvSpPr>
          <p:nvPr>
            <p:ph type="sldNum" sz="quarter" idx="12"/>
          </p:nvPr>
        </p:nvSpPr>
        <p:spPr/>
        <p:txBody>
          <a:bodyPr/>
          <a:lstStyle/>
          <a:p>
            <a:fld id="{B6C2A952-A043-F245-83F9-29C9F24D313C}" type="slidenum">
              <a:rPr lang="fr-FR" smtClean="0"/>
              <a:pPr/>
              <a:t>19</a:t>
            </a:fld>
            <a:endParaRPr lang="fr-FR"/>
          </a:p>
        </p:txBody>
      </p:sp>
    </p:spTree>
    <p:extLst>
      <p:ext uri="{BB962C8B-B14F-4D97-AF65-F5344CB8AC3E}">
        <p14:creationId xmlns:p14="http://schemas.microsoft.com/office/powerpoint/2010/main" val="16480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27869-F53B-2883-D14C-64E80C889A2B}"/>
              </a:ext>
            </a:extLst>
          </p:cNvPr>
          <p:cNvSpPr>
            <a:spLocks noGrp="1"/>
          </p:cNvSpPr>
          <p:nvPr>
            <p:ph type="title"/>
          </p:nvPr>
        </p:nvSpPr>
        <p:spPr>
          <a:xfrm>
            <a:off x="2231136" y="2834640"/>
            <a:ext cx="7729728" cy="1188720"/>
          </a:xfrm>
        </p:spPr>
        <p:txBody>
          <a:bodyPr/>
          <a:lstStyle/>
          <a:p>
            <a:r>
              <a:rPr lang="fr-FR" dirty="0">
                <a:solidFill>
                  <a:srgbClr val="0070C0"/>
                </a:solidFill>
                <a:latin typeface="Times New Roman" panose="02020603050405020304" pitchFamily="18" charset="0"/>
                <a:cs typeface="Times New Roman" panose="02020603050405020304" pitchFamily="18" charset="0"/>
              </a:rPr>
              <a:t>https://</a:t>
            </a:r>
            <a:r>
              <a:rPr lang="fr-FR" dirty="0" err="1">
                <a:solidFill>
                  <a:srgbClr val="0070C0"/>
                </a:solidFill>
                <a:latin typeface="Times New Roman" panose="02020603050405020304" pitchFamily="18" charset="0"/>
                <a:cs typeface="Times New Roman" panose="02020603050405020304" pitchFamily="18" charset="0"/>
              </a:rPr>
              <a:t>orbi.uliege.be</a:t>
            </a:r>
            <a:r>
              <a:rPr lang="fr-FR" dirty="0">
                <a:solidFill>
                  <a:srgbClr val="0070C0"/>
                </a:solidFill>
                <a:latin typeface="Times New Roman" panose="02020603050405020304" pitchFamily="18" charset="0"/>
                <a:cs typeface="Times New Roman" panose="02020603050405020304" pitchFamily="18" charset="0"/>
              </a:rPr>
              <a:t>/</a:t>
            </a:r>
            <a:r>
              <a:rPr lang="fr-FR" dirty="0" err="1">
                <a:solidFill>
                  <a:srgbClr val="0070C0"/>
                </a:solidFill>
                <a:latin typeface="Times New Roman" panose="02020603050405020304" pitchFamily="18" charset="0"/>
                <a:cs typeface="Times New Roman" panose="02020603050405020304" pitchFamily="18" charset="0"/>
              </a:rPr>
              <a:t>handle</a:t>
            </a:r>
            <a:r>
              <a:rPr lang="fr-FR" dirty="0">
                <a:solidFill>
                  <a:srgbClr val="0070C0"/>
                </a:solidFill>
                <a:latin typeface="Times New Roman" panose="02020603050405020304" pitchFamily="18" charset="0"/>
                <a:cs typeface="Times New Roman" panose="02020603050405020304" pitchFamily="18" charset="0"/>
              </a:rPr>
              <a:t>/2268/295944</a:t>
            </a:r>
          </a:p>
        </p:txBody>
      </p:sp>
      <p:sp>
        <p:nvSpPr>
          <p:cNvPr id="4" name="Espace réservé de la date 3">
            <a:extLst>
              <a:ext uri="{FF2B5EF4-FFF2-40B4-BE49-F238E27FC236}">
                <a16:creationId xmlns:a16="http://schemas.microsoft.com/office/drawing/2014/main" id="{0E694BBC-5600-8A17-927D-AAD02158B97A}"/>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B4433CDB-10BC-3799-4D11-557FDAF38638}"/>
              </a:ext>
            </a:extLst>
          </p:cNvPr>
          <p:cNvSpPr>
            <a:spLocks noGrp="1"/>
          </p:cNvSpPr>
          <p:nvPr>
            <p:ph type="sldNum" sz="quarter" idx="12"/>
          </p:nvPr>
        </p:nvSpPr>
        <p:spPr/>
        <p:txBody>
          <a:bodyPr/>
          <a:lstStyle/>
          <a:p>
            <a:fld id="{8CC6FE82-AFCE-9447-BEF1-E34AC8AADE90}" type="slidenum">
              <a:rPr lang="fr-FR" smtClean="0"/>
              <a:t>2</a:t>
            </a:fld>
            <a:endParaRPr lang="fr-FR"/>
          </a:p>
        </p:txBody>
      </p:sp>
    </p:spTree>
    <p:extLst>
      <p:ext uri="{BB962C8B-B14F-4D97-AF65-F5344CB8AC3E}">
        <p14:creationId xmlns:p14="http://schemas.microsoft.com/office/powerpoint/2010/main" val="405743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09048-4240-854F-9D81-A3C106132A60}"/>
              </a:ext>
            </a:extLst>
          </p:cNvPr>
          <p:cNvSpPr>
            <a:spLocks noGrp="1"/>
          </p:cNvSpPr>
          <p:nvPr>
            <p:ph type="title"/>
          </p:nvPr>
        </p:nvSpPr>
        <p:spPr>
          <a:xfrm>
            <a:off x="1981200" y="1339686"/>
            <a:ext cx="8229600" cy="4178629"/>
          </a:xfrm>
        </p:spPr>
        <p:txBody>
          <a:bodyPr>
            <a:normAutofit/>
          </a:bodyPr>
          <a:lstStyle/>
          <a:p>
            <a:pPr algn="ctr"/>
            <a:r>
              <a:rPr lang="fr-GR" b="1" dirty="0">
                <a:latin typeface="Comic Sans MS" panose="030F0902030302020204" pitchFamily="66" charset="0"/>
              </a:rPr>
              <a:t>En définitive, à ce niveau, on étudie:</a:t>
            </a:r>
            <a:br>
              <a:rPr lang="fr-GR" b="1" dirty="0">
                <a:latin typeface="Comic Sans MS" panose="030F0902030302020204" pitchFamily="66" charset="0"/>
              </a:rPr>
            </a:br>
            <a:r>
              <a:rPr lang="fr-GR" b="1" dirty="0">
                <a:latin typeface="Comic Sans MS" panose="030F0902030302020204" pitchFamily="66" charset="0"/>
              </a:rPr>
              <a:t> - les différents acteurs</a:t>
            </a:r>
            <a:br>
              <a:rPr lang="fr-GR" b="1" dirty="0">
                <a:latin typeface="Comic Sans MS" panose="030F0902030302020204" pitchFamily="66" charset="0"/>
              </a:rPr>
            </a:br>
            <a:r>
              <a:rPr lang="fr-GR" b="1" dirty="0">
                <a:latin typeface="Comic Sans MS" panose="030F0902030302020204" pitchFamily="66" charset="0"/>
              </a:rPr>
              <a:t>- leurs pouvoirs</a:t>
            </a:r>
            <a:br>
              <a:rPr lang="fr-GR" b="1" dirty="0">
                <a:latin typeface="Comic Sans MS" panose="030F0902030302020204" pitchFamily="66" charset="0"/>
              </a:rPr>
            </a:br>
            <a:r>
              <a:rPr lang="fr-GR" b="1" dirty="0">
                <a:latin typeface="Comic Sans MS" panose="030F0902030302020204" pitchFamily="66" charset="0"/>
              </a:rPr>
              <a:t>- leurs intérêts dans un certain espace</a:t>
            </a:r>
          </a:p>
        </p:txBody>
      </p:sp>
      <p:sp>
        <p:nvSpPr>
          <p:cNvPr id="4" name="Espace réservé de la date 3">
            <a:extLst>
              <a:ext uri="{FF2B5EF4-FFF2-40B4-BE49-F238E27FC236}">
                <a16:creationId xmlns:a16="http://schemas.microsoft.com/office/drawing/2014/main" id="{437CA77A-3409-DD46-B1D3-CD8578B8CA6A}"/>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CD1D58E1-D0BD-5140-9976-8EE87DB4DDFC}"/>
              </a:ext>
            </a:extLst>
          </p:cNvPr>
          <p:cNvSpPr>
            <a:spLocks noGrp="1"/>
          </p:cNvSpPr>
          <p:nvPr>
            <p:ph type="sldNum" sz="quarter" idx="12"/>
          </p:nvPr>
        </p:nvSpPr>
        <p:spPr/>
        <p:txBody>
          <a:bodyPr/>
          <a:lstStyle/>
          <a:p>
            <a:fld id="{B6C2A952-A043-F245-83F9-29C9F24D313C}" type="slidenum">
              <a:rPr lang="fr-FR" smtClean="0"/>
              <a:pPr/>
              <a:t>20</a:t>
            </a:fld>
            <a:endParaRPr lang="fr-FR"/>
          </a:p>
        </p:txBody>
      </p:sp>
    </p:spTree>
    <p:extLst>
      <p:ext uri="{BB962C8B-B14F-4D97-AF65-F5344CB8AC3E}">
        <p14:creationId xmlns:p14="http://schemas.microsoft.com/office/powerpoint/2010/main" val="733633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40F5A-D270-494E-A84B-4A1817688B93}"/>
              </a:ext>
            </a:extLst>
          </p:cNvPr>
          <p:cNvSpPr>
            <a:spLocks noGrp="1"/>
          </p:cNvSpPr>
          <p:nvPr>
            <p:ph type="title"/>
          </p:nvPr>
        </p:nvSpPr>
        <p:spPr>
          <a:xfrm>
            <a:off x="1981200" y="724395"/>
            <a:ext cx="8229600" cy="1104207"/>
          </a:xfrm>
        </p:spPr>
        <p:txBody>
          <a:bodyPr>
            <a:noAutofit/>
          </a:bodyPr>
          <a:lstStyle/>
          <a:p>
            <a:pPr algn="ctr"/>
            <a:r>
              <a:rPr lang="fr-GR" b="1" dirty="0">
                <a:solidFill>
                  <a:srgbClr val="0070C0"/>
                </a:solidFill>
                <a:latin typeface="Comic Sans MS" panose="030F0902030302020204" pitchFamily="66" charset="0"/>
              </a:rPr>
              <a:t>2. Les différents éléments de la géopolitique, dans le désordre</a:t>
            </a:r>
          </a:p>
        </p:txBody>
      </p:sp>
      <p:sp>
        <p:nvSpPr>
          <p:cNvPr id="3" name="Espace réservé du contenu 2">
            <a:extLst>
              <a:ext uri="{FF2B5EF4-FFF2-40B4-BE49-F238E27FC236}">
                <a16:creationId xmlns:a16="http://schemas.microsoft.com/office/drawing/2014/main" id="{920C5812-5E86-8748-95DE-EAF174A94075}"/>
              </a:ext>
            </a:extLst>
          </p:cNvPr>
          <p:cNvSpPr>
            <a:spLocks noGrp="1"/>
          </p:cNvSpPr>
          <p:nvPr>
            <p:ph idx="1"/>
          </p:nvPr>
        </p:nvSpPr>
        <p:spPr>
          <a:xfrm>
            <a:off x="1981200" y="2005907"/>
            <a:ext cx="8229600" cy="4389120"/>
          </a:xfrm>
        </p:spPr>
        <p:txBody>
          <a:bodyPr>
            <a:normAutofit fontScale="85000" lnSpcReduction="20000"/>
          </a:bodyPr>
          <a:lstStyle/>
          <a:p>
            <a:r>
              <a:rPr lang="fr-GR" dirty="0">
                <a:latin typeface="Comic Sans MS" panose="030F0902030302020204" pitchFamily="66" charset="0"/>
              </a:rPr>
              <a:t>États et souveraineté</a:t>
            </a:r>
          </a:p>
          <a:p>
            <a:r>
              <a:rPr lang="fr-GR" dirty="0">
                <a:latin typeface="Comic Sans MS" panose="030F0902030302020204" pitchFamily="66" charset="0"/>
              </a:rPr>
              <a:t>Frontières et sécurité</a:t>
            </a:r>
          </a:p>
          <a:p>
            <a:r>
              <a:rPr lang="fr-GR" dirty="0">
                <a:latin typeface="Comic Sans MS" panose="030F0902030302020204" pitchFamily="66" charset="0"/>
              </a:rPr>
              <a:t>Langues et cultures</a:t>
            </a:r>
          </a:p>
          <a:p>
            <a:r>
              <a:rPr lang="fr-GR" dirty="0">
                <a:latin typeface="Comic Sans MS" panose="030F0902030302020204" pitchFamily="66" charset="0"/>
              </a:rPr>
              <a:t>Nations et nationalisme </a:t>
            </a:r>
          </a:p>
          <a:p>
            <a:r>
              <a:rPr lang="fr-GR" dirty="0">
                <a:latin typeface="Comic Sans MS" panose="030F0902030302020204" pitchFamily="66" charset="0"/>
              </a:rPr>
              <a:t>Institutions religieuses</a:t>
            </a:r>
          </a:p>
          <a:p>
            <a:r>
              <a:rPr lang="fr-GR" dirty="0">
                <a:latin typeface="Comic Sans MS" panose="030F0902030302020204" pitchFamily="66" charset="0"/>
              </a:rPr>
              <a:t>Idéologies </a:t>
            </a:r>
          </a:p>
          <a:p>
            <a:r>
              <a:rPr lang="fr-GR" dirty="0">
                <a:latin typeface="Comic Sans MS" panose="030F0902030302020204" pitchFamily="66" charset="0"/>
              </a:rPr>
              <a:t>Pouvoirs</a:t>
            </a:r>
          </a:p>
          <a:p>
            <a:r>
              <a:rPr lang="fr-GR" dirty="0">
                <a:latin typeface="Comic Sans MS" panose="030F0902030302020204" pitchFamily="66" charset="0"/>
              </a:rPr>
              <a:t>Organisations internationales</a:t>
            </a:r>
          </a:p>
          <a:p>
            <a:r>
              <a:rPr lang="fr-GR" dirty="0">
                <a:latin typeface="Comic Sans MS" panose="030F0902030302020204" pitchFamily="66" charset="0"/>
              </a:rPr>
              <a:t>ONG’s</a:t>
            </a:r>
          </a:p>
          <a:p>
            <a:r>
              <a:rPr lang="fr-GR" dirty="0">
                <a:latin typeface="Comic Sans MS" panose="030F0902030302020204" pitchFamily="66" charset="0"/>
              </a:rPr>
              <a:t>Multinationales</a:t>
            </a:r>
          </a:p>
          <a:p>
            <a:r>
              <a:rPr lang="fr-GR" dirty="0">
                <a:latin typeface="Comic Sans MS" panose="030F0902030302020204" pitchFamily="66" charset="0"/>
              </a:rPr>
              <a:t>Lobbies</a:t>
            </a:r>
          </a:p>
          <a:p>
            <a:r>
              <a:rPr lang="fr-GR" dirty="0">
                <a:latin typeface="Comic Sans MS" panose="030F0902030302020204" pitchFamily="66" charset="0"/>
              </a:rPr>
              <a:t>Groupes ethniques</a:t>
            </a:r>
          </a:p>
          <a:p>
            <a:r>
              <a:rPr lang="fr-GR" dirty="0">
                <a:latin typeface="Comic Sans MS" panose="030F0902030302020204" pitchFamily="66" charset="0"/>
              </a:rPr>
              <a:t>Partis politiques</a:t>
            </a:r>
          </a:p>
          <a:p>
            <a:r>
              <a:rPr lang="fr-GR" dirty="0">
                <a:latin typeface="Comic Sans MS" panose="030F0902030302020204" pitchFamily="66" charset="0"/>
              </a:rPr>
              <a:t>Guerre et paix (hard et soft power)</a:t>
            </a:r>
          </a:p>
          <a:p>
            <a:endParaRPr lang="fr-GR" dirty="0"/>
          </a:p>
          <a:p>
            <a:endParaRPr lang="fr-GR" dirty="0"/>
          </a:p>
        </p:txBody>
      </p:sp>
      <p:sp>
        <p:nvSpPr>
          <p:cNvPr id="4" name="Espace réservé de la date 3">
            <a:extLst>
              <a:ext uri="{FF2B5EF4-FFF2-40B4-BE49-F238E27FC236}">
                <a16:creationId xmlns:a16="http://schemas.microsoft.com/office/drawing/2014/main" id="{D55D52EC-5EF7-9441-B808-A4916A4FD27E}"/>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59483E61-4047-9E48-8BA7-F1D068B847DF}"/>
              </a:ext>
            </a:extLst>
          </p:cNvPr>
          <p:cNvSpPr>
            <a:spLocks noGrp="1"/>
          </p:cNvSpPr>
          <p:nvPr>
            <p:ph type="sldNum" sz="quarter" idx="12"/>
          </p:nvPr>
        </p:nvSpPr>
        <p:spPr/>
        <p:txBody>
          <a:bodyPr/>
          <a:lstStyle/>
          <a:p>
            <a:fld id="{B6C2A952-A043-F245-83F9-29C9F24D313C}" type="slidenum">
              <a:rPr lang="fr-FR" smtClean="0"/>
              <a:pPr/>
              <a:t>21</a:t>
            </a:fld>
            <a:endParaRPr lang="fr-FR"/>
          </a:p>
        </p:txBody>
      </p:sp>
    </p:spTree>
    <p:extLst>
      <p:ext uri="{BB962C8B-B14F-4D97-AF65-F5344CB8AC3E}">
        <p14:creationId xmlns:p14="http://schemas.microsoft.com/office/powerpoint/2010/main" val="308005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08854-019B-A048-8D73-6BAC620571CC}"/>
              </a:ext>
            </a:extLst>
          </p:cNvPr>
          <p:cNvSpPr>
            <a:spLocks noGrp="1"/>
          </p:cNvSpPr>
          <p:nvPr>
            <p:ph type="title"/>
          </p:nvPr>
        </p:nvSpPr>
        <p:spPr/>
        <p:txBody>
          <a:bodyPr>
            <a:noAutofit/>
          </a:bodyPr>
          <a:lstStyle/>
          <a:p>
            <a:pPr algn="ctr"/>
            <a:r>
              <a:rPr lang="fr-GR" sz="4000" b="1" dirty="0">
                <a:solidFill>
                  <a:srgbClr val="0070C0"/>
                </a:solidFill>
                <a:latin typeface="Comic Sans MS" panose="030F0902030302020204" pitchFamily="66" charset="0"/>
              </a:rPr>
              <a:t>3. La disposition des zones géopolitiques</a:t>
            </a:r>
          </a:p>
        </p:txBody>
      </p:sp>
      <p:sp>
        <p:nvSpPr>
          <p:cNvPr id="3" name="Espace réservé du contenu 2">
            <a:extLst>
              <a:ext uri="{FF2B5EF4-FFF2-40B4-BE49-F238E27FC236}">
                <a16:creationId xmlns:a16="http://schemas.microsoft.com/office/drawing/2014/main" id="{71AF6418-FC8C-0549-A070-C07DF03DE19D}"/>
              </a:ext>
            </a:extLst>
          </p:cNvPr>
          <p:cNvSpPr>
            <a:spLocks noGrp="1"/>
          </p:cNvSpPr>
          <p:nvPr>
            <p:ph idx="1"/>
          </p:nvPr>
        </p:nvSpPr>
        <p:spPr>
          <a:xfrm>
            <a:off x="1981200" y="2300606"/>
            <a:ext cx="8229600" cy="3669673"/>
          </a:xfrm>
        </p:spPr>
        <p:txBody>
          <a:bodyPr>
            <a:normAutofit/>
          </a:bodyPr>
          <a:lstStyle/>
          <a:p>
            <a:r>
              <a:rPr lang="fr-GR" sz="3600" dirty="0">
                <a:latin typeface="Comic Sans MS" panose="030F0902030302020204" pitchFamily="66" charset="0"/>
              </a:rPr>
              <a:t>Monde unipolaire: « Pax americana »: la frustration</a:t>
            </a:r>
          </a:p>
          <a:p>
            <a:r>
              <a:rPr lang="fr-GR" sz="3600" dirty="0">
                <a:latin typeface="Comic Sans MS" panose="030F0902030302020204" pitchFamily="66" charset="0"/>
              </a:rPr>
              <a:t>Monde bipolaire: la guerre froide entre les États-Unis et l’Union soviétique: l’affrontement</a:t>
            </a:r>
          </a:p>
          <a:p>
            <a:r>
              <a:rPr lang="fr-GR" sz="3600" dirty="0">
                <a:latin typeface="Comic Sans MS" panose="030F0902030302020204" pitchFamily="66" charset="0"/>
              </a:rPr>
              <a:t>Monde multipolaire</a:t>
            </a:r>
            <a:r>
              <a:rPr lang="fr-GR" sz="3600">
                <a:latin typeface="Comic Sans MS" panose="030F0902030302020204" pitchFamily="66" charset="0"/>
              </a:rPr>
              <a:t>: l’équilibre</a:t>
            </a:r>
            <a:r>
              <a:rPr lang="nl-BE" sz="3600" dirty="0">
                <a:latin typeface="Comic Sans MS" panose="030F0902030302020204" pitchFamily="66" charset="0"/>
              </a:rPr>
              <a:t> ???</a:t>
            </a:r>
            <a:endParaRPr lang="fr-GR" sz="3600" dirty="0">
              <a:latin typeface="Comic Sans MS" panose="030F0902030302020204" pitchFamily="66" charset="0"/>
            </a:endParaRPr>
          </a:p>
        </p:txBody>
      </p:sp>
      <p:sp>
        <p:nvSpPr>
          <p:cNvPr id="4" name="Espace réservé de la date 3">
            <a:extLst>
              <a:ext uri="{FF2B5EF4-FFF2-40B4-BE49-F238E27FC236}">
                <a16:creationId xmlns:a16="http://schemas.microsoft.com/office/drawing/2014/main" id="{7673900F-7235-514F-A123-4EB6477A7DBC}"/>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03157F57-C5F5-A54D-B406-DB521115E889}"/>
              </a:ext>
            </a:extLst>
          </p:cNvPr>
          <p:cNvSpPr>
            <a:spLocks noGrp="1"/>
          </p:cNvSpPr>
          <p:nvPr>
            <p:ph type="sldNum" sz="quarter" idx="12"/>
          </p:nvPr>
        </p:nvSpPr>
        <p:spPr/>
        <p:txBody>
          <a:bodyPr/>
          <a:lstStyle/>
          <a:p>
            <a:fld id="{B6C2A952-A043-F245-83F9-29C9F24D313C}" type="slidenum">
              <a:rPr lang="fr-FR" smtClean="0"/>
              <a:pPr/>
              <a:t>22</a:t>
            </a:fld>
            <a:endParaRPr lang="fr-FR"/>
          </a:p>
        </p:txBody>
      </p:sp>
    </p:spTree>
    <p:extLst>
      <p:ext uri="{BB962C8B-B14F-4D97-AF65-F5344CB8AC3E}">
        <p14:creationId xmlns:p14="http://schemas.microsoft.com/office/powerpoint/2010/main" val="145253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4024E-A10C-2C49-8083-FD46C6638277}"/>
              </a:ext>
            </a:extLst>
          </p:cNvPr>
          <p:cNvSpPr>
            <a:spLocks noGrp="1"/>
          </p:cNvSpPr>
          <p:nvPr>
            <p:ph type="title"/>
          </p:nvPr>
        </p:nvSpPr>
        <p:spPr>
          <a:xfrm>
            <a:off x="838200" y="443183"/>
            <a:ext cx="10515600" cy="1325563"/>
          </a:xfrm>
        </p:spPr>
        <p:txBody>
          <a:bodyPr/>
          <a:lstStyle/>
          <a:p>
            <a:pPr algn="ctr"/>
            <a:r>
              <a:rPr lang="fr-GR" b="1" dirty="0">
                <a:solidFill>
                  <a:srgbClr val="0070C0"/>
                </a:solidFill>
                <a:latin typeface="Comic Sans MS" panose="030F0902030302020204" pitchFamily="66" charset="0"/>
              </a:rPr>
              <a:t>4. L’élément important</a:t>
            </a:r>
          </a:p>
        </p:txBody>
      </p:sp>
      <p:sp>
        <p:nvSpPr>
          <p:cNvPr id="3" name="Espace réservé du contenu 2">
            <a:extLst>
              <a:ext uri="{FF2B5EF4-FFF2-40B4-BE49-F238E27FC236}">
                <a16:creationId xmlns:a16="http://schemas.microsoft.com/office/drawing/2014/main" id="{26938060-60DB-FE4A-A95C-C8C95BE47D5A}"/>
              </a:ext>
            </a:extLst>
          </p:cNvPr>
          <p:cNvSpPr>
            <a:spLocks noGrp="1"/>
          </p:cNvSpPr>
          <p:nvPr>
            <p:ph idx="1"/>
          </p:nvPr>
        </p:nvSpPr>
        <p:spPr>
          <a:xfrm>
            <a:off x="1981200" y="2910849"/>
            <a:ext cx="8229600" cy="2062595"/>
          </a:xfrm>
        </p:spPr>
        <p:txBody>
          <a:bodyPr>
            <a:normAutofit/>
          </a:bodyPr>
          <a:lstStyle/>
          <a:p>
            <a:pPr marL="0" indent="0" algn="ctr">
              <a:buNone/>
            </a:pPr>
            <a:r>
              <a:rPr lang="fr-GR" sz="2400" dirty="0">
                <a:latin typeface="Comic Sans MS" panose="030F0902030302020204" pitchFamily="66" charset="0"/>
              </a:rPr>
              <a:t>L’art du pouvoir, élément de contrôle de </a:t>
            </a:r>
            <a:r>
              <a:rPr lang="fr-GR" sz="2400">
                <a:latin typeface="Comic Sans MS" panose="030F0902030302020204" pitchFamily="66" charset="0"/>
              </a:rPr>
              <a:t>la géopolitique</a:t>
            </a:r>
            <a:endParaRPr lang="fr-GR" sz="2400" dirty="0">
              <a:latin typeface="Comic Sans MS" panose="030F0902030302020204" pitchFamily="66" charset="0"/>
            </a:endParaRPr>
          </a:p>
          <a:p>
            <a:pPr marL="0" indent="0" algn="ctr">
              <a:buNone/>
            </a:pPr>
            <a:endParaRPr lang="fr-GR" dirty="0">
              <a:latin typeface="Comic Sans MS" panose="030F0902030302020204" pitchFamily="66" charset="0"/>
            </a:endParaRPr>
          </a:p>
          <a:p>
            <a:pPr marL="0" indent="0" algn="ctr">
              <a:buNone/>
            </a:pPr>
            <a:r>
              <a:rPr lang="fr-GR" b="1" dirty="0">
                <a:latin typeface="Comic Sans MS" panose="030F0902030302020204" pitchFamily="66" charset="0"/>
              </a:rPr>
              <a:t>Selon Chas W. Freeman</a:t>
            </a:r>
            <a:r>
              <a:rPr lang="fr-GR" dirty="0">
                <a:latin typeface="Comic Sans MS" panose="030F0902030302020204" pitchFamily="66" charset="0"/>
              </a:rPr>
              <a:t>, le pouvoir, c’est la capacité de contrôler des événements, y compris les décisions des autres, pour qu’ils pensent et agissent, comme ceux qui contrôlent le pouvoir internationale le souhaitent</a:t>
            </a:r>
          </a:p>
        </p:txBody>
      </p:sp>
      <p:sp>
        <p:nvSpPr>
          <p:cNvPr id="4" name="Espace réservé de la date 3">
            <a:extLst>
              <a:ext uri="{FF2B5EF4-FFF2-40B4-BE49-F238E27FC236}">
                <a16:creationId xmlns:a16="http://schemas.microsoft.com/office/drawing/2014/main" id="{B30777ED-EDCF-914C-B142-C295660363CB}"/>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9CB12352-7578-C743-A694-9B7C1AC4560F}"/>
              </a:ext>
            </a:extLst>
          </p:cNvPr>
          <p:cNvSpPr>
            <a:spLocks noGrp="1"/>
          </p:cNvSpPr>
          <p:nvPr>
            <p:ph type="sldNum" sz="quarter" idx="12"/>
          </p:nvPr>
        </p:nvSpPr>
        <p:spPr/>
        <p:txBody>
          <a:bodyPr/>
          <a:lstStyle/>
          <a:p>
            <a:fld id="{B6C2A952-A043-F245-83F9-29C9F24D313C}" type="slidenum">
              <a:rPr lang="fr-FR" smtClean="0"/>
              <a:pPr/>
              <a:t>23</a:t>
            </a:fld>
            <a:endParaRPr lang="fr-FR"/>
          </a:p>
        </p:txBody>
      </p:sp>
    </p:spTree>
    <p:extLst>
      <p:ext uri="{BB962C8B-B14F-4D97-AF65-F5344CB8AC3E}">
        <p14:creationId xmlns:p14="http://schemas.microsoft.com/office/powerpoint/2010/main" val="425030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1670A4-D5EB-A24A-ACAB-9E9DA6169E97}"/>
              </a:ext>
            </a:extLst>
          </p:cNvPr>
          <p:cNvSpPr>
            <a:spLocks noGrp="1"/>
          </p:cNvSpPr>
          <p:nvPr>
            <p:ph type="title"/>
          </p:nvPr>
        </p:nvSpPr>
        <p:spPr/>
        <p:txBody>
          <a:bodyPr/>
          <a:lstStyle/>
          <a:p>
            <a:pPr algn="ctr"/>
            <a:r>
              <a:rPr lang="fr-GR" b="1" dirty="0">
                <a:solidFill>
                  <a:srgbClr val="0070C0"/>
                </a:solidFill>
                <a:latin typeface="Comic Sans MS" panose="030F0902030302020204" pitchFamily="66" charset="0"/>
              </a:rPr>
              <a:t>5. Hard et Soft Power</a:t>
            </a:r>
          </a:p>
        </p:txBody>
      </p:sp>
      <p:sp>
        <p:nvSpPr>
          <p:cNvPr id="3" name="Espace réservé du contenu 2">
            <a:extLst>
              <a:ext uri="{FF2B5EF4-FFF2-40B4-BE49-F238E27FC236}">
                <a16:creationId xmlns:a16="http://schemas.microsoft.com/office/drawing/2014/main" id="{CBB84726-8628-CC48-9022-D661DFA0511B}"/>
              </a:ext>
            </a:extLst>
          </p:cNvPr>
          <p:cNvSpPr>
            <a:spLocks noGrp="1"/>
          </p:cNvSpPr>
          <p:nvPr>
            <p:ph idx="1"/>
          </p:nvPr>
        </p:nvSpPr>
        <p:spPr/>
        <p:txBody>
          <a:bodyPr>
            <a:normAutofit/>
          </a:bodyPr>
          <a:lstStyle/>
          <a:p>
            <a:r>
              <a:rPr lang="fr-GR" dirty="0">
                <a:latin typeface="Comic Sans MS" panose="030F0902030302020204" pitchFamily="66" charset="0"/>
              </a:rPr>
              <a:t>Hard power: puissance militaire et économique qui cherchent à contraindre les autres acteurs à agir comme le souhaitent les États puissants (États-Unis, Chine, Russie, France, Royaume-Uni, Japon, Inde, Pakistan, etc.)</a:t>
            </a:r>
          </a:p>
          <a:p>
            <a:r>
              <a:rPr lang="fr-GR" dirty="0">
                <a:latin typeface="Comic Sans MS" panose="030F0902030302020204" pitchFamily="66" charset="0"/>
              </a:rPr>
              <a:t>Soft power: selon la définition de Joseph Nye, c’est la capacité à obtenir ce que l’on veut par le biais </a:t>
            </a:r>
            <a:r>
              <a:rPr lang="fr-GR">
                <a:latin typeface="Comic Sans MS" panose="030F0902030302020204" pitchFamily="66" charset="0"/>
              </a:rPr>
              <a:t>de l’attraction</a:t>
            </a:r>
            <a:r>
              <a:rPr lang="nl-BE" dirty="0">
                <a:latin typeface="Comic Sans MS" panose="030F0902030302020204" pitchFamily="66" charset="0"/>
              </a:rPr>
              <a:t> (cultures et langues)</a:t>
            </a:r>
            <a:r>
              <a:rPr lang="fr-GR">
                <a:latin typeface="Comic Sans MS" panose="030F0902030302020204" pitchFamily="66" charset="0"/>
              </a:rPr>
              <a:t>, </a:t>
            </a:r>
            <a:r>
              <a:rPr lang="fr-GR" dirty="0">
                <a:latin typeface="Comic Sans MS" panose="030F0902030302020204" pitchFamily="66" charset="0"/>
              </a:rPr>
              <a:t>plutôt que par la contrainte.</a:t>
            </a:r>
          </a:p>
          <a:p>
            <a:r>
              <a:rPr lang="fr-GR" dirty="0">
                <a:latin typeface="Comic Sans MS" panose="030F0902030302020204" pitchFamily="66" charset="0"/>
              </a:rPr>
              <a:t>Ces forces permettent de développer une volonté d’obtenir ce que l’on désire pour permettre d’aboutir à un potentiel plus ou moins important pour certains États.</a:t>
            </a:r>
          </a:p>
        </p:txBody>
      </p:sp>
      <p:sp>
        <p:nvSpPr>
          <p:cNvPr id="4" name="Espace réservé de la date 3">
            <a:extLst>
              <a:ext uri="{FF2B5EF4-FFF2-40B4-BE49-F238E27FC236}">
                <a16:creationId xmlns:a16="http://schemas.microsoft.com/office/drawing/2014/main" id="{5F9E5E47-B37B-6446-8E59-5D86AB400CD0}"/>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62303A70-4A5C-E140-ABE9-C65B44DBFDEF}"/>
              </a:ext>
            </a:extLst>
          </p:cNvPr>
          <p:cNvSpPr>
            <a:spLocks noGrp="1"/>
          </p:cNvSpPr>
          <p:nvPr>
            <p:ph type="sldNum" sz="quarter" idx="12"/>
          </p:nvPr>
        </p:nvSpPr>
        <p:spPr/>
        <p:txBody>
          <a:bodyPr/>
          <a:lstStyle/>
          <a:p>
            <a:fld id="{B6C2A952-A043-F245-83F9-29C9F24D313C}" type="slidenum">
              <a:rPr lang="fr-FR" smtClean="0"/>
              <a:pPr/>
              <a:t>24</a:t>
            </a:fld>
            <a:endParaRPr lang="fr-FR"/>
          </a:p>
        </p:txBody>
      </p:sp>
    </p:spTree>
    <p:extLst>
      <p:ext uri="{BB962C8B-B14F-4D97-AF65-F5344CB8AC3E}">
        <p14:creationId xmlns:p14="http://schemas.microsoft.com/office/powerpoint/2010/main" val="279643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3256C2-3860-9348-8818-C1FB2C92FFD2}"/>
              </a:ext>
            </a:extLst>
          </p:cNvPr>
          <p:cNvSpPr>
            <a:spLocks noGrp="1"/>
          </p:cNvSpPr>
          <p:nvPr>
            <p:ph type="title"/>
          </p:nvPr>
        </p:nvSpPr>
        <p:spPr/>
        <p:txBody>
          <a:bodyPr>
            <a:noAutofit/>
          </a:bodyPr>
          <a:lstStyle/>
          <a:p>
            <a:pPr algn="ctr"/>
            <a:r>
              <a:rPr lang="fr-GR" sz="3200" b="1" dirty="0">
                <a:solidFill>
                  <a:srgbClr val="0070C0"/>
                </a:solidFill>
                <a:latin typeface="Comic Sans MS" panose="030F0902030302020204" pitchFamily="66" charset="0"/>
              </a:rPr>
              <a:t>6. Un acteur de la géopolitique a un intérêt</a:t>
            </a:r>
          </a:p>
        </p:txBody>
      </p:sp>
      <p:sp>
        <p:nvSpPr>
          <p:cNvPr id="3" name="Espace réservé du contenu 2">
            <a:extLst>
              <a:ext uri="{FF2B5EF4-FFF2-40B4-BE49-F238E27FC236}">
                <a16:creationId xmlns:a16="http://schemas.microsoft.com/office/drawing/2014/main" id="{67C61E2E-B889-B54C-AA75-A6958D9A862E}"/>
              </a:ext>
            </a:extLst>
          </p:cNvPr>
          <p:cNvSpPr>
            <a:spLocks noGrp="1"/>
          </p:cNvSpPr>
          <p:nvPr>
            <p:ph idx="1"/>
          </p:nvPr>
        </p:nvSpPr>
        <p:spPr>
          <a:xfrm>
            <a:off x="1981200" y="2553629"/>
            <a:ext cx="8229600" cy="3479182"/>
          </a:xfrm>
        </p:spPr>
        <p:txBody>
          <a:bodyPr>
            <a:normAutofit/>
          </a:bodyPr>
          <a:lstStyle/>
          <a:p>
            <a:pPr marL="0" indent="0" algn="ctr">
              <a:buNone/>
            </a:pPr>
            <a:r>
              <a:rPr lang="fr-GR" b="1" dirty="0">
                <a:latin typeface="Comic Sans MS" panose="030F0902030302020204" pitchFamily="66" charset="0"/>
              </a:rPr>
              <a:t>Sans intérêt, l’acteur n’a pas de pouvoir ni de place dans les relations internationales</a:t>
            </a:r>
          </a:p>
          <a:p>
            <a:pPr algn="ctr"/>
            <a:endParaRPr lang="fr-GR" dirty="0"/>
          </a:p>
          <a:p>
            <a:r>
              <a:rPr lang="fr-GR" dirty="0">
                <a:latin typeface="Comic Sans MS" panose="030F0902030302020204" pitchFamily="66" charset="0"/>
              </a:rPr>
              <a:t>Pouvoir suprême: conserver la stabilité de l’État</a:t>
            </a:r>
          </a:p>
          <a:p>
            <a:r>
              <a:rPr lang="fr-GR" dirty="0">
                <a:latin typeface="Comic Sans MS" panose="030F0902030302020204" pitchFamily="66" charset="0"/>
              </a:rPr>
              <a:t>Pouvoirs vitaux: protéger ses frontières pour développer la sécurité des citoyens</a:t>
            </a:r>
          </a:p>
          <a:p>
            <a:r>
              <a:rPr lang="fr-GR" dirty="0">
                <a:latin typeface="Comic Sans MS" panose="030F0902030302020204" pitchFamily="66" charset="0"/>
              </a:rPr>
              <a:t>Pouvoir stratégique: création d’associations internationales pour renforcer ses intérêts grâce à un système gagnant – gagnant</a:t>
            </a:r>
          </a:p>
          <a:p>
            <a:r>
              <a:rPr lang="fr-GR" dirty="0">
                <a:latin typeface="Comic Sans MS" panose="030F0902030302020204" pitchFamily="66" charset="0"/>
              </a:rPr>
              <a:t>Pouvoir tactique: permettre le transport international, la défense des citoyens à l’étranger, rendre la monnaie convertible, etc …</a:t>
            </a:r>
          </a:p>
          <a:p>
            <a:endParaRPr lang="fr-GR" dirty="0"/>
          </a:p>
        </p:txBody>
      </p:sp>
      <p:sp>
        <p:nvSpPr>
          <p:cNvPr id="4" name="Espace réservé de la date 3">
            <a:extLst>
              <a:ext uri="{FF2B5EF4-FFF2-40B4-BE49-F238E27FC236}">
                <a16:creationId xmlns:a16="http://schemas.microsoft.com/office/drawing/2014/main" id="{0D51C2C3-711B-984C-A268-20EFF573406B}"/>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FBE9BB6A-00BD-1D40-8F6C-E4E8D83AD1DD}"/>
              </a:ext>
            </a:extLst>
          </p:cNvPr>
          <p:cNvSpPr>
            <a:spLocks noGrp="1"/>
          </p:cNvSpPr>
          <p:nvPr>
            <p:ph type="sldNum" sz="quarter" idx="12"/>
          </p:nvPr>
        </p:nvSpPr>
        <p:spPr/>
        <p:txBody>
          <a:bodyPr/>
          <a:lstStyle/>
          <a:p>
            <a:fld id="{B6C2A952-A043-F245-83F9-29C9F24D313C}" type="slidenum">
              <a:rPr lang="fr-FR" smtClean="0"/>
              <a:pPr/>
              <a:t>25</a:t>
            </a:fld>
            <a:endParaRPr lang="fr-FR"/>
          </a:p>
        </p:txBody>
      </p:sp>
    </p:spTree>
    <p:extLst>
      <p:ext uri="{BB962C8B-B14F-4D97-AF65-F5344CB8AC3E}">
        <p14:creationId xmlns:p14="http://schemas.microsoft.com/office/powerpoint/2010/main" val="316750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5A2D5-ECF5-7941-AB71-D2F457D94F11}"/>
              </a:ext>
            </a:extLst>
          </p:cNvPr>
          <p:cNvSpPr>
            <a:spLocks noGrp="1"/>
          </p:cNvSpPr>
          <p:nvPr>
            <p:ph type="title"/>
          </p:nvPr>
        </p:nvSpPr>
        <p:spPr>
          <a:xfrm>
            <a:off x="1981200" y="532975"/>
            <a:ext cx="8229600" cy="718932"/>
          </a:xfrm>
        </p:spPr>
        <p:txBody>
          <a:bodyPr>
            <a:normAutofit fontScale="90000"/>
          </a:bodyPr>
          <a:lstStyle/>
          <a:p>
            <a:pPr algn="ctr"/>
            <a:r>
              <a:rPr lang="fr-FR" b="1" dirty="0">
                <a:solidFill>
                  <a:srgbClr val="0070C0"/>
                </a:solidFill>
                <a:latin typeface="Comic Sans MS" panose="030F0902030302020204" pitchFamily="66" charset="0"/>
              </a:rPr>
              <a:t>7. L’ordre mondial</a:t>
            </a:r>
            <a:endParaRPr lang="fr-GR" b="1" dirty="0">
              <a:solidFill>
                <a:srgbClr val="0070C0"/>
              </a:solidFill>
              <a:latin typeface="Comic Sans MS" panose="030F0902030302020204" pitchFamily="66" charset="0"/>
            </a:endParaRPr>
          </a:p>
        </p:txBody>
      </p:sp>
      <p:sp>
        <p:nvSpPr>
          <p:cNvPr id="3" name="Espace réservé du contenu 2">
            <a:extLst>
              <a:ext uri="{FF2B5EF4-FFF2-40B4-BE49-F238E27FC236}">
                <a16:creationId xmlns:a16="http://schemas.microsoft.com/office/drawing/2014/main" id="{2F050D33-4A71-E947-AFB2-694AA3C46731}"/>
              </a:ext>
            </a:extLst>
          </p:cNvPr>
          <p:cNvSpPr>
            <a:spLocks noGrp="1"/>
          </p:cNvSpPr>
          <p:nvPr>
            <p:ph idx="1"/>
          </p:nvPr>
        </p:nvSpPr>
        <p:spPr>
          <a:xfrm>
            <a:off x="1981200" y="1827939"/>
            <a:ext cx="8229600" cy="4410877"/>
          </a:xfrm>
        </p:spPr>
        <p:txBody>
          <a:bodyPr>
            <a:normAutofit fontScale="62500" lnSpcReduction="20000"/>
          </a:bodyPr>
          <a:lstStyle/>
          <a:p>
            <a:r>
              <a:rPr lang="fr-GR" sz="3500" dirty="0">
                <a:latin typeface="Comic Sans MS" panose="030F0902030302020204" pitchFamily="66" charset="0"/>
              </a:rPr>
              <a:t>Les grandes puissances (États-Unis, Chine, Russie, France, Royaume-Uni, mais pas de critères précis)</a:t>
            </a:r>
          </a:p>
          <a:p>
            <a:r>
              <a:rPr lang="fr-GR" sz="3500" dirty="0">
                <a:latin typeface="Comic Sans MS" panose="030F0902030302020204" pitchFamily="66" charset="0"/>
              </a:rPr>
              <a:t>Le top 10 des plus grandes puissances économiques (États-Unis, Chine, Japon, Allemagne, Royaume-Uni, Inde, France, Italie, Brésil, Canada)</a:t>
            </a:r>
          </a:p>
          <a:p>
            <a:r>
              <a:rPr lang="fr-GR" sz="3500" dirty="0">
                <a:latin typeface="Comic Sans MS" panose="030F0902030302020204" pitchFamily="66" charset="0"/>
              </a:rPr>
              <a:t>BRICS: Brésil, Russie, Inde, Chine, Afrique du Sud</a:t>
            </a:r>
          </a:p>
          <a:p>
            <a:r>
              <a:rPr lang="fr-GR" sz="3500" dirty="0">
                <a:latin typeface="Comic Sans MS" panose="030F0902030302020204" pitchFamily="66" charset="0"/>
              </a:rPr>
              <a:t>Marchés émergents (taux de croissance élevé, classe moyenne en hausse, industries florissantes, bonnes infrastructures et économie équilibrée)</a:t>
            </a:r>
          </a:p>
          <a:p>
            <a:r>
              <a:rPr lang="fr-GR" sz="3500" dirty="0">
                <a:latin typeface="Comic Sans MS" panose="030F0902030302020204" pitchFamily="66" charset="0"/>
              </a:rPr>
              <a:t>Marchés frontaliers: États situés entre des États émergents et PVD, avec un taux de croissance à 2 chiffres </a:t>
            </a:r>
          </a:p>
          <a:p>
            <a:r>
              <a:rPr lang="fr-GR" sz="3500" dirty="0">
                <a:latin typeface="Comic Sans MS" panose="030F0902030302020204" pitchFamily="66" charset="0"/>
              </a:rPr>
              <a:t>PVD et pays les moins avancés (PMA): aide de donateurs (États développés et Organisations </a:t>
            </a:r>
            <a:r>
              <a:rPr lang="fr-GR" sz="3500">
                <a:latin typeface="Comic Sans MS" panose="030F0902030302020204" pitchFamily="66" charset="0"/>
              </a:rPr>
              <a:t>internationales)</a:t>
            </a:r>
            <a:endParaRPr lang="fr-GR" sz="3500" dirty="0">
              <a:latin typeface="Comic Sans MS" panose="030F0902030302020204" pitchFamily="66" charset="0"/>
            </a:endParaRPr>
          </a:p>
        </p:txBody>
      </p:sp>
      <p:sp>
        <p:nvSpPr>
          <p:cNvPr id="4" name="Espace réservé de la date 3">
            <a:extLst>
              <a:ext uri="{FF2B5EF4-FFF2-40B4-BE49-F238E27FC236}">
                <a16:creationId xmlns:a16="http://schemas.microsoft.com/office/drawing/2014/main" id="{F4534029-DDF5-0344-B4F5-E0BD7837E592}"/>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193B60AE-29D5-0D46-B124-A191EA7457FC}"/>
              </a:ext>
            </a:extLst>
          </p:cNvPr>
          <p:cNvSpPr>
            <a:spLocks noGrp="1"/>
          </p:cNvSpPr>
          <p:nvPr>
            <p:ph type="sldNum" sz="quarter" idx="12"/>
          </p:nvPr>
        </p:nvSpPr>
        <p:spPr/>
        <p:txBody>
          <a:bodyPr/>
          <a:lstStyle/>
          <a:p>
            <a:fld id="{B6C2A952-A043-F245-83F9-29C9F24D313C}" type="slidenum">
              <a:rPr lang="fr-FR" smtClean="0"/>
              <a:pPr/>
              <a:t>26</a:t>
            </a:fld>
            <a:endParaRPr lang="fr-FR"/>
          </a:p>
        </p:txBody>
      </p:sp>
    </p:spTree>
    <p:extLst>
      <p:ext uri="{BB962C8B-B14F-4D97-AF65-F5344CB8AC3E}">
        <p14:creationId xmlns:p14="http://schemas.microsoft.com/office/powerpoint/2010/main" val="168115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06D0E-6A71-985B-947D-449CA5E95928}"/>
              </a:ext>
            </a:extLst>
          </p:cNvPr>
          <p:cNvSpPr>
            <a:spLocks noGrp="1"/>
          </p:cNvSpPr>
          <p:nvPr>
            <p:ph type="title"/>
          </p:nvPr>
        </p:nvSpPr>
        <p:spPr>
          <a:xfrm>
            <a:off x="838200" y="2766218"/>
            <a:ext cx="10515600" cy="1325563"/>
          </a:xfrm>
        </p:spPr>
        <p:txBody>
          <a:bodyPr/>
          <a:lstStyle/>
          <a:p>
            <a:pPr algn="ctr"/>
            <a:r>
              <a:rPr lang="fr-FR" b="1" dirty="0">
                <a:solidFill>
                  <a:srgbClr val="0070C0"/>
                </a:solidFill>
                <a:latin typeface="Comic Sans MS" panose="030F0902030302020204" pitchFamily="66" charset="0"/>
              </a:rPr>
              <a:t>Quelques cartes pour expliquer la </a:t>
            </a:r>
            <a:r>
              <a:rPr lang="fr-FR" b="1" dirty="0" err="1">
                <a:solidFill>
                  <a:srgbClr val="0070C0"/>
                </a:solidFill>
                <a:latin typeface="Comic Sans MS" panose="030F0902030302020204" pitchFamily="66" charset="0"/>
              </a:rPr>
              <a:t>geopolitique</a:t>
            </a:r>
            <a:endParaRPr lang="fr-FR" b="1" dirty="0">
              <a:solidFill>
                <a:srgbClr val="0070C0"/>
              </a:solidFill>
              <a:latin typeface="Comic Sans MS" panose="030F0902030302020204" pitchFamily="66" charset="0"/>
            </a:endParaRPr>
          </a:p>
        </p:txBody>
      </p:sp>
      <p:sp>
        <p:nvSpPr>
          <p:cNvPr id="4" name="Espace réservé de la date 3">
            <a:extLst>
              <a:ext uri="{FF2B5EF4-FFF2-40B4-BE49-F238E27FC236}">
                <a16:creationId xmlns:a16="http://schemas.microsoft.com/office/drawing/2014/main" id="{C9DD9FBA-8145-D0E8-1CDA-16CB1915C444}"/>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859D4C0A-38C8-897F-2144-D410A0B25009}"/>
              </a:ext>
            </a:extLst>
          </p:cNvPr>
          <p:cNvSpPr>
            <a:spLocks noGrp="1"/>
          </p:cNvSpPr>
          <p:nvPr>
            <p:ph type="sldNum" sz="quarter" idx="12"/>
          </p:nvPr>
        </p:nvSpPr>
        <p:spPr/>
        <p:txBody>
          <a:bodyPr/>
          <a:lstStyle/>
          <a:p>
            <a:fld id="{8CC6FE82-AFCE-9447-BEF1-E34AC8AADE90}" type="slidenum">
              <a:rPr lang="fr-FR" smtClean="0"/>
              <a:t>3</a:t>
            </a:fld>
            <a:endParaRPr lang="fr-FR"/>
          </a:p>
        </p:txBody>
      </p:sp>
    </p:spTree>
    <p:extLst>
      <p:ext uri="{BB962C8B-B14F-4D97-AF65-F5344CB8AC3E}">
        <p14:creationId xmlns:p14="http://schemas.microsoft.com/office/powerpoint/2010/main" val="202521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057CC6E-2B45-8F8F-E916-4D1525C0A48D}"/>
              </a:ext>
            </a:extLst>
          </p:cNvPr>
          <p:cNvPicPr>
            <a:picLocks noGrp="1" noChangeAspect="1"/>
          </p:cNvPicPr>
          <p:nvPr>
            <p:ph idx="1"/>
          </p:nvPr>
        </p:nvPicPr>
        <p:blipFill>
          <a:blip r:embed="rId2"/>
          <a:stretch>
            <a:fillRect/>
          </a:stretch>
        </p:blipFill>
        <p:spPr>
          <a:xfrm>
            <a:off x="3074020" y="1410629"/>
            <a:ext cx="6043960" cy="4036741"/>
          </a:xfrm>
          <a:prstGeom prst="rect">
            <a:avLst/>
          </a:prstGeom>
        </p:spPr>
      </p:pic>
      <p:sp>
        <p:nvSpPr>
          <p:cNvPr id="3" name="Espace réservé de la date 2">
            <a:extLst>
              <a:ext uri="{FF2B5EF4-FFF2-40B4-BE49-F238E27FC236}">
                <a16:creationId xmlns:a16="http://schemas.microsoft.com/office/drawing/2014/main" id="{2CE80FD3-D721-37E8-B41D-6717EB42B185}"/>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A6CD3A93-3B98-9F73-AAF4-9FA6F3A98A9F}"/>
              </a:ext>
            </a:extLst>
          </p:cNvPr>
          <p:cNvSpPr>
            <a:spLocks noGrp="1"/>
          </p:cNvSpPr>
          <p:nvPr>
            <p:ph type="sldNum" sz="quarter" idx="12"/>
          </p:nvPr>
        </p:nvSpPr>
        <p:spPr/>
        <p:txBody>
          <a:bodyPr/>
          <a:lstStyle/>
          <a:p>
            <a:fld id="{8CC6FE82-AFCE-9447-BEF1-E34AC8AADE90}" type="slidenum">
              <a:rPr lang="fr-FR" smtClean="0"/>
              <a:t>4</a:t>
            </a:fld>
            <a:endParaRPr lang="fr-FR"/>
          </a:p>
        </p:txBody>
      </p:sp>
    </p:spTree>
    <p:extLst>
      <p:ext uri="{BB962C8B-B14F-4D97-AF65-F5344CB8AC3E}">
        <p14:creationId xmlns:p14="http://schemas.microsoft.com/office/powerpoint/2010/main" val="119499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E6CCE619-4765-4E4E-CD21-6FAA7B4E4F77}"/>
              </a:ext>
            </a:extLst>
          </p:cNvPr>
          <p:cNvPicPr>
            <a:picLocks noGrp="1" noChangeAspect="1"/>
          </p:cNvPicPr>
          <p:nvPr>
            <p:ph idx="1"/>
          </p:nvPr>
        </p:nvPicPr>
        <p:blipFill>
          <a:blip r:embed="rId2"/>
          <a:stretch>
            <a:fillRect/>
          </a:stretch>
        </p:blipFill>
        <p:spPr>
          <a:xfrm>
            <a:off x="2575932" y="1253331"/>
            <a:ext cx="6846848" cy="4351338"/>
          </a:xfrm>
          <a:prstGeom prst="rect">
            <a:avLst/>
          </a:prstGeom>
        </p:spPr>
      </p:pic>
      <p:sp>
        <p:nvSpPr>
          <p:cNvPr id="3" name="Espace réservé de la date 2">
            <a:extLst>
              <a:ext uri="{FF2B5EF4-FFF2-40B4-BE49-F238E27FC236}">
                <a16:creationId xmlns:a16="http://schemas.microsoft.com/office/drawing/2014/main" id="{176A7627-7B26-04CD-D48E-006C71EF7F6F}"/>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A9127441-34E0-7B08-CE5F-F79DA9E5C3ED}"/>
              </a:ext>
            </a:extLst>
          </p:cNvPr>
          <p:cNvSpPr>
            <a:spLocks noGrp="1"/>
          </p:cNvSpPr>
          <p:nvPr>
            <p:ph type="sldNum" sz="quarter" idx="12"/>
          </p:nvPr>
        </p:nvSpPr>
        <p:spPr/>
        <p:txBody>
          <a:bodyPr/>
          <a:lstStyle/>
          <a:p>
            <a:fld id="{8CC6FE82-AFCE-9447-BEF1-E34AC8AADE90}" type="slidenum">
              <a:rPr lang="fr-FR" smtClean="0"/>
              <a:t>5</a:t>
            </a:fld>
            <a:endParaRPr lang="fr-FR"/>
          </a:p>
        </p:txBody>
      </p:sp>
    </p:spTree>
    <p:extLst>
      <p:ext uri="{BB962C8B-B14F-4D97-AF65-F5344CB8AC3E}">
        <p14:creationId xmlns:p14="http://schemas.microsoft.com/office/powerpoint/2010/main" val="113181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04A6D83-6A2E-E1BC-148C-E555826EC904}"/>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26807409-CAEF-FB0E-811C-F48068239629}"/>
              </a:ext>
            </a:extLst>
          </p:cNvPr>
          <p:cNvSpPr>
            <a:spLocks noGrp="1"/>
          </p:cNvSpPr>
          <p:nvPr>
            <p:ph type="sldNum" sz="quarter" idx="12"/>
          </p:nvPr>
        </p:nvSpPr>
        <p:spPr/>
        <p:txBody>
          <a:bodyPr/>
          <a:lstStyle/>
          <a:p>
            <a:fld id="{8CC6FE82-AFCE-9447-BEF1-E34AC8AADE90}" type="slidenum">
              <a:rPr lang="fr-FR" smtClean="0"/>
              <a:t>6</a:t>
            </a:fld>
            <a:endParaRPr lang="fr-FR"/>
          </a:p>
        </p:txBody>
      </p:sp>
      <p:pic>
        <p:nvPicPr>
          <p:cNvPr id="6" name="Image 5">
            <a:extLst>
              <a:ext uri="{FF2B5EF4-FFF2-40B4-BE49-F238E27FC236}">
                <a16:creationId xmlns:a16="http://schemas.microsoft.com/office/drawing/2014/main" id="{C51E2051-11D0-91D2-CAA2-5CDA4EFAFF42}"/>
              </a:ext>
            </a:extLst>
          </p:cNvPr>
          <p:cNvPicPr>
            <a:picLocks noChangeAspect="1"/>
          </p:cNvPicPr>
          <p:nvPr/>
        </p:nvPicPr>
        <p:blipFill>
          <a:blip r:embed="rId2"/>
          <a:stretch>
            <a:fillRect/>
          </a:stretch>
        </p:blipFill>
        <p:spPr>
          <a:xfrm>
            <a:off x="3651250" y="165100"/>
            <a:ext cx="4889500" cy="6527800"/>
          </a:xfrm>
          <a:prstGeom prst="rect">
            <a:avLst/>
          </a:prstGeom>
        </p:spPr>
      </p:pic>
      <p:sp>
        <p:nvSpPr>
          <p:cNvPr id="7" name="ZoneTexte 6">
            <a:extLst>
              <a:ext uri="{FF2B5EF4-FFF2-40B4-BE49-F238E27FC236}">
                <a16:creationId xmlns:a16="http://schemas.microsoft.com/office/drawing/2014/main" id="{53992C2D-25FC-D3CE-7B0E-79E55422CF56}"/>
              </a:ext>
            </a:extLst>
          </p:cNvPr>
          <p:cNvSpPr txBox="1"/>
          <p:nvPr/>
        </p:nvSpPr>
        <p:spPr>
          <a:xfrm>
            <a:off x="0" y="559318"/>
            <a:ext cx="3651250" cy="2308324"/>
          </a:xfrm>
          <a:prstGeom prst="rect">
            <a:avLst/>
          </a:prstGeom>
          <a:noFill/>
        </p:spPr>
        <p:txBody>
          <a:bodyPr wrap="square" rtlCol="0">
            <a:spAutoFit/>
          </a:bodyPr>
          <a:lstStyle/>
          <a:p>
            <a:pPr algn="ctr"/>
            <a:r>
              <a:rPr lang="fr-FR" b="1" dirty="0">
                <a:solidFill>
                  <a:srgbClr val="0070C0"/>
                </a:solidFill>
                <a:latin typeface="Comic Sans MS" panose="030F0902030302020204" pitchFamily="66" charset="0"/>
              </a:rPr>
              <a:t>La Russie </a:t>
            </a:r>
            <a:r>
              <a:rPr lang="fr-FR" b="1" dirty="0" err="1">
                <a:solidFill>
                  <a:srgbClr val="0070C0"/>
                </a:solidFill>
                <a:latin typeface="Comic Sans MS" panose="030F0902030302020204" pitchFamily="66" charset="0"/>
              </a:rPr>
              <a:t>kievienne</a:t>
            </a:r>
            <a:r>
              <a:rPr lang="fr-FR" b="1" dirty="0">
                <a:solidFill>
                  <a:srgbClr val="0070C0"/>
                </a:solidFill>
                <a:latin typeface="Comic Sans MS" panose="030F0902030302020204" pitchFamily="66" charset="0"/>
              </a:rPr>
              <a:t>:</a:t>
            </a:r>
          </a:p>
          <a:p>
            <a:pPr algn="ctr"/>
            <a:r>
              <a:rPr lang="fr-FR" b="1" dirty="0">
                <a:solidFill>
                  <a:srgbClr val="0070C0"/>
                </a:solidFill>
                <a:latin typeface="Comic Sans MS" panose="030F0902030302020204" pitchFamily="66" charset="0"/>
              </a:rPr>
              <a:t>Rus’ de Kiev</a:t>
            </a:r>
          </a:p>
          <a:p>
            <a:pPr algn="ctr"/>
            <a:r>
              <a:rPr lang="fr-FR" b="1" dirty="0">
                <a:solidFill>
                  <a:srgbClr val="0070C0"/>
                </a:solidFill>
                <a:latin typeface="Comic Sans MS" panose="030F0902030302020204" pitchFamily="66" charset="0"/>
              </a:rPr>
              <a:t>882-1240</a:t>
            </a:r>
          </a:p>
          <a:p>
            <a:pPr algn="ctr"/>
            <a:r>
              <a:rPr lang="fr-BE" b="1" dirty="0">
                <a:solidFill>
                  <a:srgbClr val="0070C0"/>
                </a:solidFill>
                <a:latin typeface="Comic Sans MS" panose="030F0902030302020204" pitchFamily="66" charset="0"/>
              </a:rPr>
              <a:t>E</a:t>
            </a:r>
            <a:r>
              <a:rPr lang="fr-BE" b="1" i="0" u="none" strike="noStrike" dirty="0">
                <a:solidFill>
                  <a:srgbClr val="0070C0"/>
                </a:solidFill>
                <a:effectLst/>
                <a:latin typeface="Comic Sans MS" panose="030F0902030302020204" pitchFamily="66" charset="0"/>
              </a:rPr>
              <a:t>ntité politique commune</a:t>
            </a:r>
          </a:p>
          <a:p>
            <a:pPr algn="ctr"/>
            <a:r>
              <a:rPr lang="fr-BE" b="1" i="0" u="none" strike="noStrike" dirty="0">
                <a:solidFill>
                  <a:srgbClr val="0070C0"/>
                </a:solidFill>
                <a:effectLst/>
                <a:latin typeface="Comic Sans MS" panose="030F0902030302020204" pitchFamily="66" charset="0"/>
              </a:rPr>
              <a:t>à l'histoire des trois États slaves </a:t>
            </a:r>
          </a:p>
          <a:p>
            <a:pPr algn="ctr"/>
            <a:r>
              <a:rPr lang="fr-BE" b="1" i="0" u="none" strike="noStrike" dirty="0">
                <a:solidFill>
                  <a:srgbClr val="0070C0"/>
                </a:solidFill>
                <a:effectLst/>
                <a:latin typeface="Comic Sans MS" panose="030F0902030302020204" pitchFamily="66" charset="0"/>
              </a:rPr>
              <a:t>orientaux modernes:</a:t>
            </a:r>
          </a:p>
          <a:p>
            <a:pPr algn="ctr"/>
            <a:r>
              <a:rPr lang="fr-BE" b="1" dirty="0">
                <a:solidFill>
                  <a:srgbClr val="0070C0"/>
                </a:solidFill>
                <a:latin typeface="Comic Sans MS" panose="030F0902030302020204" pitchFamily="66" charset="0"/>
              </a:rPr>
              <a:t>Biélorussie, Russie, Ukraine</a:t>
            </a:r>
            <a:endParaRPr lang="fr-FR" b="1" dirty="0">
              <a:solidFill>
                <a:srgbClr val="0070C0"/>
              </a:solidFill>
              <a:latin typeface="Comic Sans MS" panose="030F0902030302020204" pitchFamily="66" charset="0"/>
            </a:endParaRPr>
          </a:p>
        </p:txBody>
      </p:sp>
      <p:sp>
        <p:nvSpPr>
          <p:cNvPr id="2" name="ZoneTexte 1">
            <a:extLst>
              <a:ext uri="{FF2B5EF4-FFF2-40B4-BE49-F238E27FC236}">
                <a16:creationId xmlns:a16="http://schemas.microsoft.com/office/drawing/2014/main" id="{2178B1CB-B125-CB1B-6EC9-6770E50A74B8}"/>
              </a:ext>
            </a:extLst>
          </p:cNvPr>
          <p:cNvSpPr txBox="1"/>
          <p:nvPr/>
        </p:nvSpPr>
        <p:spPr>
          <a:xfrm>
            <a:off x="8506285" y="928649"/>
            <a:ext cx="3549370" cy="1477328"/>
          </a:xfrm>
          <a:prstGeom prst="rect">
            <a:avLst/>
          </a:prstGeom>
          <a:noFill/>
        </p:spPr>
        <p:txBody>
          <a:bodyPr wrap="none" rtlCol="0">
            <a:spAutoFit/>
          </a:bodyPr>
          <a:lstStyle/>
          <a:p>
            <a:pPr algn="ctr"/>
            <a:r>
              <a:rPr lang="fr-FR" b="1" dirty="0">
                <a:solidFill>
                  <a:srgbClr val="0070C0"/>
                </a:solidFill>
                <a:latin typeface="Comic Sans MS" panose="030F0902030302020204" pitchFamily="66" charset="0"/>
              </a:rPr>
              <a:t>Empire russe créé par Pierre I </a:t>
            </a:r>
          </a:p>
          <a:p>
            <a:pPr algn="ctr"/>
            <a:r>
              <a:rPr lang="fr-FR" b="1" dirty="0">
                <a:solidFill>
                  <a:srgbClr val="0070C0"/>
                </a:solidFill>
                <a:latin typeface="Comic Sans MS" panose="030F0902030302020204" pitchFamily="66" charset="0"/>
              </a:rPr>
              <a:t>(le Grand)</a:t>
            </a:r>
          </a:p>
          <a:p>
            <a:pPr algn="ctr"/>
            <a:r>
              <a:rPr lang="fr-FR" b="1" dirty="0">
                <a:solidFill>
                  <a:srgbClr val="0070C0"/>
                </a:solidFill>
                <a:latin typeface="Comic Sans MS" panose="030F0902030302020204" pitchFamily="66" charset="0"/>
              </a:rPr>
              <a:t>En 1721</a:t>
            </a:r>
          </a:p>
          <a:p>
            <a:pPr algn="ctr"/>
            <a:r>
              <a:rPr lang="fr-FR" b="1" dirty="0">
                <a:solidFill>
                  <a:srgbClr val="0070C0"/>
                </a:solidFill>
                <a:latin typeface="Comic Sans MS" panose="030F0902030302020204" pitchFamily="66" charset="0"/>
              </a:rPr>
              <a:t>Plus de 90% de la population</a:t>
            </a:r>
          </a:p>
          <a:p>
            <a:pPr algn="ctr"/>
            <a:r>
              <a:rPr lang="fr-FR" b="1" dirty="0">
                <a:solidFill>
                  <a:srgbClr val="0070C0"/>
                </a:solidFill>
                <a:latin typeface="Comic Sans MS" panose="030F0902030302020204" pitchFamily="66" charset="0"/>
              </a:rPr>
              <a:t>se trouve en Europe</a:t>
            </a:r>
          </a:p>
        </p:txBody>
      </p:sp>
      <p:sp>
        <p:nvSpPr>
          <p:cNvPr id="3" name="ZoneTexte 2">
            <a:extLst>
              <a:ext uri="{FF2B5EF4-FFF2-40B4-BE49-F238E27FC236}">
                <a16:creationId xmlns:a16="http://schemas.microsoft.com/office/drawing/2014/main" id="{F7A409CD-1D8B-080A-8E73-FFEE15F4C56B}"/>
              </a:ext>
            </a:extLst>
          </p:cNvPr>
          <p:cNvSpPr txBox="1"/>
          <p:nvPr/>
        </p:nvSpPr>
        <p:spPr>
          <a:xfrm>
            <a:off x="8920976" y="2867642"/>
            <a:ext cx="2635017" cy="923330"/>
          </a:xfrm>
          <a:prstGeom prst="rect">
            <a:avLst/>
          </a:prstGeom>
          <a:noFill/>
        </p:spPr>
        <p:txBody>
          <a:bodyPr wrap="none" rtlCol="0">
            <a:spAutoFit/>
          </a:bodyPr>
          <a:lstStyle/>
          <a:p>
            <a:r>
              <a:rPr lang="fr-FR" b="1" dirty="0">
                <a:solidFill>
                  <a:srgbClr val="0070C0"/>
                </a:solidFill>
                <a:latin typeface="Comic Sans MS" panose="030F0902030302020204" pitchFamily="66" charset="0"/>
              </a:rPr>
              <a:t>Kiev fondée en 482</a:t>
            </a:r>
          </a:p>
          <a:p>
            <a:r>
              <a:rPr lang="fr-FR" b="1" dirty="0">
                <a:solidFill>
                  <a:srgbClr val="0070C0"/>
                </a:solidFill>
                <a:latin typeface="Comic Sans MS" panose="030F0902030302020204" pitchFamily="66" charset="0"/>
              </a:rPr>
              <a:t>Minsk fondée en 1067</a:t>
            </a:r>
          </a:p>
          <a:p>
            <a:r>
              <a:rPr lang="fr-FR" b="1" dirty="0">
                <a:solidFill>
                  <a:srgbClr val="0070C0"/>
                </a:solidFill>
                <a:latin typeface="Comic Sans MS" panose="030F0902030302020204" pitchFamily="66" charset="0"/>
              </a:rPr>
              <a:t>Moscou fondée en1147</a:t>
            </a:r>
          </a:p>
        </p:txBody>
      </p:sp>
    </p:spTree>
    <p:extLst>
      <p:ext uri="{BB962C8B-B14F-4D97-AF65-F5344CB8AC3E}">
        <p14:creationId xmlns:p14="http://schemas.microsoft.com/office/powerpoint/2010/main" val="2994023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8A8CC85-1F6C-DE22-60F5-A4DF1F4558CB}"/>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60DF2081-94CD-0387-80C0-03720AC45FC8}"/>
              </a:ext>
            </a:extLst>
          </p:cNvPr>
          <p:cNvSpPr>
            <a:spLocks noGrp="1"/>
          </p:cNvSpPr>
          <p:nvPr>
            <p:ph type="sldNum" sz="quarter" idx="12"/>
          </p:nvPr>
        </p:nvSpPr>
        <p:spPr/>
        <p:txBody>
          <a:bodyPr/>
          <a:lstStyle/>
          <a:p>
            <a:fld id="{8CC6FE82-AFCE-9447-BEF1-E34AC8AADE90}" type="slidenum">
              <a:rPr lang="fr-FR" smtClean="0"/>
              <a:t>7</a:t>
            </a:fld>
            <a:endParaRPr lang="fr-FR"/>
          </a:p>
        </p:txBody>
      </p:sp>
      <p:pic>
        <p:nvPicPr>
          <p:cNvPr id="6" name="Image 5">
            <a:extLst>
              <a:ext uri="{FF2B5EF4-FFF2-40B4-BE49-F238E27FC236}">
                <a16:creationId xmlns:a16="http://schemas.microsoft.com/office/drawing/2014/main" id="{C35E2AD0-28CB-5712-02B0-14F632F6678E}"/>
              </a:ext>
            </a:extLst>
          </p:cNvPr>
          <p:cNvPicPr>
            <a:picLocks noChangeAspect="1"/>
          </p:cNvPicPr>
          <p:nvPr/>
        </p:nvPicPr>
        <p:blipFill>
          <a:blip r:embed="rId2"/>
          <a:stretch>
            <a:fillRect/>
          </a:stretch>
        </p:blipFill>
        <p:spPr>
          <a:xfrm>
            <a:off x="1324897" y="1091380"/>
            <a:ext cx="9542206" cy="4675239"/>
          </a:xfrm>
          <a:prstGeom prst="rect">
            <a:avLst/>
          </a:prstGeom>
        </p:spPr>
      </p:pic>
    </p:spTree>
    <p:extLst>
      <p:ext uri="{BB962C8B-B14F-4D97-AF65-F5344CB8AC3E}">
        <p14:creationId xmlns:p14="http://schemas.microsoft.com/office/powerpoint/2010/main" val="3948590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BCF2F98-3639-9BF3-D1EE-205D61D53EFD}"/>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FD16CC98-50BD-0AD5-3DFC-AF0A75FA8F4B}"/>
              </a:ext>
            </a:extLst>
          </p:cNvPr>
          <p:cNvSpPr>
            <a:spLocks noGrp="1"/>
          </p:cNvSpPr>
          <p:nvPr>
            <p:ph type="sldNum" sz="quarter" idx="12"/>
          </p:nvPr>
        </p:nvSpPr>
        <p:spPr/>
        <p:txBody>
          <a:bodyPr/>
          <a:lstStyle/>
          <a:p>
            <a:fld id="{8CC6FE82-AFCE-9447-BEF1-E34AC8AADE90}" type="slidenum">
              <a:rPr lang="fr-FR" smtClean="0"/>
              <a:t>8</a:t>
            </a:fld>
            <a:endParaRPr lang="fr-FR"/>
          </a:p>
        </p:txBody>
      </p:sp>
      <p:pic>
        <p:nvPicPr>
          <p:cNvPr id="6" name="Image 5">
            <a:extLst>
              <a:ext uri="{FF2B5EF4-FFF2-40B4-BE49-F238E27FC236}">
                <a16:creationId xmlns:a16="http://schemas.microsoft.com/office/drawing/2014/main" id="{ECE9B592-F373-B125-A20B-82AC24EEE96F}"/>
              </a:ext>
            </a:extLst>
          </p:cNvPr>
          <p:cNvPicPr>
            <a:picLocks noChangeAspect="1"/>
          </p:cNvPicPr>
          <p:nvPr/>
        </p:nvPicPr>
        <p:blipFill>
          <a:blip r:embed="rId2"/>
          <a:stretch>
            <a:fillRect/>
          </a:stretch>
        </p:blipFill>
        <p:spPr>
          <a:xfrm>
            <a:off x="935293" y="309717"/>
            <a:ext cx="10321413" cy="5825408"/>
          </a:xfrm>
          <a:prstGeom prst="rect">
            <a:avLst/>
          </a:prstGeom>
        </p:spPr>
      </p:pic>
      <p:pic>
        <p:nvPicPr>
          <p:cNvPr id="7" name="Image 6">
            <a:extLst>
              <a:ext uri="{FF2B5EF4-FFF2-40B4-BE49-F238E27FC236}">
                <a16:creationId xmlns:a16="http://schemas.microsoft.com/office/drawing/2014/main" id="{FE7ECBC2-56B0-536F-0D95-0608DFFD3485}"/>
              </a:ext>
            </a:extLst>
          </p:cNvPr>
          <p:cNvPicPr>
            <a:picLocks noChangeAspect="1"/>
          </p:cNvPicPr>
          <p:nvPr/>
        </p:nvPicPr>
        <p:blipFill>
          <a:blip r:embed="rId2"/>
          <a:stretch>
            <a:fillRect/>
          </a:stretch>
        </p:blipFill>
        <p:spPr>
          <a:xfrm>
            <a:off x="935293" y="516296"/>
            <a:ext cx="10321413" cy="5825408"/>
          </a:xfrm>
          <a:prstGeom prst="rect">
            <a:avLst/>
          </a:prstGeom>
        </p:spPr>
      </p:pic>
    </p:spTree>
    <p:extLst>
      <p:ext uri="{BB962C8B-B14F-4D97-AF65-F5344CB8AC3E}">
        <p14:creationId xmlns:p14="http://schemas.microsoft.com/office/powerpoint/2010/main" val="128899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1EDB14B-37E4-967E-1FAA-8266244DCA73}"/>
              </a:ext>
            </a:extLst>
          </p:cNvPr>
          <p:cNvSpPr>
            <a:spLocks noGrp="1"/>
          </p:cNvSpPr>
          <p:nvPr>
            <p:ph type="dt" sz="half" idx="10"/>
          </p:nvPr>
        </p:nvSpPr>
        <p:spPr/>
        <p:txBody>
          <a:bodyPr/>
          <a:lstStyle/>
          <a:p>
            <a:r>
              <a:rPr lang="fr-BE"/>
              <a:t>Michel Hermans</a:t>
            </a:r>
            <a:endParaRPr lang="fr-FR"/>
          </a:p>
        </p:txBody>
      </p:sp>
      <p:sp>
        <p:nvSpPr>
          <p:cNvPr id="5" name="Espace réservé du numéro de diapositive 4">
            <a:extLst>
              <a:ext uri="{FF2B5EF4-FFF2-40B4-BE49-F238E27FC236}">
                <a16:creationId xmlns:a16="http://schemas.microsoft.com/office/drawing/2014/main" id="{F7E5AB60-BBDB-5165-5C1E-18B503D222B3}"/>
              </a:ext>
            </a:extLst>
          </p:cNvPr>
          <p:cNvSpPr>
            <a:spLocks noGrp="1"/>
          </p:cNvSpPr>
          <p:nvPr>
            <p:ph type="sldNum" sz="quarter" idx="12"/>
          </p:nvPr>
        </p:nvSpPr>
        <p:spPr/>
        <p:txBody>
          <a:bodyPr/>
          <a:lstStyle/>
          <a:p>
            <a:fld id="{8CC6FE82-AFCE-9447-BEF1-E34AC8AADE90}" type="slidenum">
              <a:rPr lang="fr-FR" smtClean="0"/>
              <a:t>9</a:t>
            </a:fld>
            <a:endParaRPr lang="fr-FR"/>
          </a:p>
        </p:txBody>
      </p:sp>
      <p:pic>
        <p:nvPicPr>
          <p:cNvPr id="6" name="Image 5">
            <a:extLst>
              <a:ext uri="{FF2B5EF4-FFF2-40B4-BE49-F238E27FC236}">
                <a16:creationId xmlns:a16="http://schemas.microsoft.com/office/drawing/2014/main" id="{00FCF841-2849-E784-A7E2-7CE9B2DE6BE2}"/>
              </a:ext>
            </a:extLst>
          </p:cNvPr>
          <p:cNvPicPr>
            <a:picLocks noChangeAspect="1"/>
          </p:cNvPicPr>
          <p:nvPr/>
        </p:nvPicPr>
        <p:blipFill>
          <a:blip r:embed="rId2"/>
          <a:stretch>
            <a:fillRect/>
          </a:stretch>
        </p:blipFill>
        <p:spPr>
          <a:xfrm>
            <a:off x="1745226" y="597412"/>
            <a:ext cx="8701548" cy="5663176"/>
          </a:xfrm>
          <a:prstGeom prst="rect">
            <a:avLst/>
          </a:prstGeom>
        </p:spPr>
      </p:pic>
    </p:spTree>
    <p:extLst>
      <p:ext uri="{BB962C8B-B14F-4D97-AF65-F5344CB8AC3E}">
        <p14:creationId xmlns:p14="http://schemas.microsoft.com/office/powerpoint/2010/main" val="2763868739"/>
      </p:ext>
    </p:extLst>
  </p:cSld>
  <p:clrMapOvr>
    <a:masterClrMapping/>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{AD54CEB2-3602-8B44-B19B-81B3C1049FC4}tf10001120</Template>
  <TotalTime>1582</TotalTime>
  <Words>826</Words>
  <Application>Microsoft Macintosh PowerPoint</Application>
  <PresentationFormat>Grand écran</PresentationFormat>
  <Paragraphs>122</Paragraphs>
  <Slides>26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Calibri</vt:lpstr>
      <vt:lpstr>Comic Sans MS</vt:lpstr>
      <vt:lpstr>Gill Sans MT</vt:lpstr>
      <vt:lpstr>Times New Roman</vt:lpstr>
      <vt:lpstr>Colis</vt:lpstr>
      <vt:lpstr>Géopolitique (les exemples de l’Ukraine et du Proche orient) et l’importance de la Cyber-Politique </vt:lpstr>
      <vt:lpstr>https://orbi.uliege.be/handle/2268/295944</vt:lpstr>
      <vt:lpstr>Quelques cartes pour expliquer la geopolitique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Approche de la géopolitique</vt:lpstr>
      <vt:lpstr>1. Définitions de trois auteurs</vt:lpstr>
      <vt:lpstr>En définitive, à ce niveau, on étudie:  - les différents acteurs - leurs pouvoirs - leurs intérêts dans un certain espace</vt:lpstr>
      <vt:lpstr>2. Les différents éléments de la géopolitique, dans le désordre</vt:lpstr>
      <vt:lpstr>3. La disposition des zones géopolitiques</vt:lpstr>
      <vt:lpstr>4. L’élément important</vt:lpstr>
      <vt:lpstr>5. Hard et Soft Power</vt:lpstr>
      <vt:lpstr>6. Un acteur de la géopolitique a un intérêt</vt:lpstr>
      <vt:lpstr>7. L’ordre mondial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Utilisateur Microsoft Office</cp:lastModifiedBy>
  <cp:revision>17</cp:revision>
  <dcterms:created xsi:type="dcterms:W3CDTF">2022-10-07T16:58:06Z</dcterms:created>
  <dcterms:modified xsi:type="dcterms:W3CDTF">2022-10-24T07:53:16Z</dcterms:modified>
</cp:coreProperties>
</file>