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8" r:id="rId2"/>
    <p:sldId id="257" r:id="rId3"/>
    <p:sldId id="287" r:id="rId4"/>
    <p:sldId id="259" r:id="rId5"/>
    <p:sldId id="260" r:id="rId6"/>
    <p:sldId id="289" r:id="rId7"/>
    <p:sldId id="270" r:id="rId8"/>
    <p:sldId id="269" r:id="rId9"/>
    <p:sldId id="256" r:id="rId10"/>
    <p:sldId id="262" r:id="rId11"/>
    <p:sldId id="263" r:id="rId12"/>
    <p:sldId id="271" r:id="rId13"/>
    <p:sldId id="272" r:id="rId14"/>
    <p:sldId id="264" r:id="rId15"/>
    <p:sldId id="273" r:id="rId16"/>
    <p:sldId id="274" r:id="rId17"/>
    <p:sldId id="275" r:id="rId18"/>
    <p:sldId id="276" r:id="rId19"/>
    <p:sldId id="265" r:id="rId20"/>
    <p:sldId id="277" r:id="rId21"/>
    <p:sldId id="266" r:id="rId22"/>
    <p:sldId id="278" r:id="rId23"/>
    <p:sldId id="279" r:id="rId24"/>
    <p:sldId id="280" r:id="rId25"/>
    <p:sldId id="267" r:id="rId26"/>
    <p:sldId id="281" r:id="rId27"/>
    <p:sldId id="282" r:id="rId28"/>
    <p:sldId id="283" r:id="rId29"/>
    <p:sldId id="284" r:id="rId30"/>
    <p:sldId id="268" r:id="rId31"/>
    <p:sldId id="285" r:id="rId32"/>
    <p:sldId id="286"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showGuides="1">
      <p:cViewPr varScale="1">
        <p:scale>
          <a:sx n="86" d="100"/>
          <a:sy n="86" d="100"/>
        </p:scale>
        <p:origin x="557" y="7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B3AA5BFD-2BBB-4E90-B14D-5C1DE4C678A1}"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486A234-DAA4-4387-89E9-EDAAD1BF1571}" type="slidenum">
              <a:rPr lang="en-US" smtClean="0"/>
              <a:t>‹N°›</a:t>
            </a:fld>
            <a:endParaRPr lang="en-US"/>
          </a:p>
        </p:txBody>
      </p:sp>
    </p:spTree>
    <p:extLst>
      <p:ext uri="{BB962C8B-B14F-4D97-AF65-F5344CB8AC3E}">
        <p14:creationId xmlns:p14="http://schemas.microsoft.com/office/powerpoint/2010/main" val="3019607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3AA5BFD-2BBB-4E90-B14D-5C1DE4C678A1}"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486A234-DAA4-4387-89E9-EDAAD1BF1571}" type="slidenum">
              <a:rPr lang="en-US" smtClean="0"/>
              <a:t>‹N°›</a:t>
            </a:fld>
            <a:endParaRPr lang="en-US"/>
          </a:p>
        </p:txBody>
      </p:sp>
    </p:spTree>
    <p:extLst>
      <p:ext uri="{BB962C8B-B14F-4D97-AF65-F5344CB8AC3E}">
        <p14:creationId xmlns:p14="http://schemas.microsoft.com/office/powerpoint/2010/main" val="3296392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3AA5BFD-2BBB-4E90-B14D-5C1DE4C678A1}"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486A234-DAA4-4387-89E9-EDAAD1BF1571}" type="slidenum">
              <a:rPr lang="en-US" smtClean="0"/>
              <a:t>‹N°›</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80041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B3AA5BFD-2BBB-4E90-B14D-5C1DE4C678A1}"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486A234-DAA4-4387-89E9-EDAAD1BF1571}" type="slidenum">
              <a:rPr lang="en-US" smtClean="0"/>
              <a:t>‹N°›</a:t>
            </a:fld>
            <a:endParaRPr lang="en-US"/>
          </a:p>
        </p:txBody>
      </p:sp>
    </p:spTree>
    <p:extLst>
      <p:ext uri="{BB962C8B-B14F-4D97-AF65-F5344CB8AC3E}">
        <p14:creationId xmlns:p14="http://schemas.microsoft.com/office/powerpoint/2010/main" val="144819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B3AA5BFD-2BBB-4E90-B14D-5C1DE4C678A1}"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486A234-DAA4-4387-89E9-EDAAD1BF1571}" type="slidenum">
              <a:rPr lang="en-US" smtClean="0"/>
              <a:t>‹N°›</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37250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B3AA5BFD-2BBB-4E90-B14D-5C1DE4C678A1}"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486A234-DAA4-4387-89E9-EDAAD1BF1571}" type="slidenum">
              <a:rPr lang="en-US" smtClean="0"/>
              <a:t>‹N°›</a:t>
            </a:fld>
            <a:endParaRPr lang="en-US"/>
          </a:p>
        </p:txBody>
      </p:sp>
    </p:spTree>
    <p:extLst>
      <p:ext uri="{BB962C8B-B14F-4D97-AF65-F5344CB8AC3E}">
        <p14:creationId xmlns:p14="http://schemas.microsoft.com/office/powerpoint/2010/main" val="2867449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3AA5BFD-2BBB-4E90-B14D-5C1DE4C678A1}"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486A234-DAA4-4387-89E9-EDAAD1BF1571}" type="slidenum">
              <a:rPr lang="en-US" smtClean="0"/>
              <a:t>‹N°›</a:t>
            </a:fld>
            <a:endParaRPr lang="en-US"/>
          </a:p>
        </p:txBody>
      </p:sp>
    </p:spTree>
    <p:extLst>
      <p:ext uri="{BB962C8B-B14F-4D97-AF65-F5344CB8AC3E}">
        <p14:creationId xmlns:p14="http://schemas.microsoft.com/office/powerpoint/2010/main" val="3775446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3AA5BFD-2BBB-4E90-B14D-5C1DE4C678A1}"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486A234-DAA4-4387-89E9-EDAAD1BF1571}" type="slidenum">
              <a:rPr lang="en-US" smtClean="0"/>
              <a:t>‹N°›</a:t>
            </a:fld>
            <a:endParaRPr lang="en-US"/>
          </a:p>
        </p:txBody>
      </p:sp>
    </p:spTree>
    <p:extLst>
      <p:ext uri="{BB962C8B-B14F-4D97-AF65-F5344CB8AC3E}">
        <p14:creationId xmlns:p14="http://schemas.microsoft.com/office/powerpoint/2010/main" val="2676437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3AA5BFD-2BBB-4E90-B14D-5C1DE4C678A1}"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486A234-DAA4-4387-89E9-EDAAD1BF1571}" type="slidenum">
              <a:rPr lang="en-US" smtClean="0"/>
              <a:t>‹N°›</a:t>
            </a:fld>
            <a:endParaRPr lang="en-US"/>
          </a:p>
        </p:txBody>
      </p:sp>
    </p:spTree>
    <p:extLst>
      <p:ext uri="{BB962C8B-B14F-4D97-AF65-F5344CB8AC3E}">
        <p14:creationId xmlns:p14="http://schemas.microsoft.com/office/powerpoint/2010/main" val="2285853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3AA5BFD-2BBB-4E90-B14D-5C1DE4C678A1}"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486A234-DAA4-4387-89E9-EDAAD1BF1571}" type="slidenum">
              <a:rPr lang="en-US" smtClean="0"/>
              <a:t>‹N°›</a:t>
            </a:fld>
            <a:endParaRPr lang="en-US"/>
          </a:p>
        </p:txBody>
      </p:sp>
    </p:spTree>
    <p:extLst>
      <p:ext uri="{BB962C8B-B14F-4D97-AF65-F5344CB8AC3E}">
        <p14:creationId xmlns:p14="http://schemas.microsoft.com/office/powerpoint/2010/main" val="10755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3AA5BFD-2BBB-4E90-B14D-5C1DE4C678A1}"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486A234-DAA4-4387-89E9-EDAAD1BF1571}" type="slidenum">
              <a:rPr lang="en-US" smtClean="0"/>
              <a:t>‹N°›</a:t>
            </a:fld>
            <a:endParaRPr lang="en-US"/>
          </a:p>
        </p:txBody>
      </p:sp>
    </p:spTree>
    <p:extLst>
      <p:ext uri="{BB962C8B-B14F-4D97-AF65-F5344CB8AC3E}">
        <p14:creationId xmlns:p14="http://schemas.microsoft.com/office/powerpoint/2010/main" val="230119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3AA5BFD-2BBB-4E90-B14D-5C1DE4C678A1}" type="datetimeFigureOut">
              <a:rPr lang="en-US" smtClean="0"/>
              <a:t>10/19/2022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486A234-DAA4-4387-89E9-EDAAD1BF1571}" type="slidenum">
              <a:rPr lang="en-US" smtClean="0"/>
              <a:t>‹N°›</a:t>
            </a:fld>
            <a:endParaRPr lang="en-US"/>
          </a:p>
        </p:txBody>
      </p:sp>
    </p:spTree>
    <p:extLst>
      <p:ext uri="{BB962C8B-B14F-4D97-AF65-F5344CB8AC3E}">
        <p14:creationId xmlns:p14="http://schemas.microsoft.com/office/powerpoint/2010/main" val="3481921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3AA5BFD-2BBB-4E90-B14D-5C1DE4C678A1}" type="datetimeFigureOut">
              <a:rPr lang="en-US" smtClean="0"/>
              <a:t>10/19/2022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486A234-DAA4-4387-89E9-EDAAD1BF1571}" type="slidenum">
              <a:rPr lang="en-US" smtClean="0"/>
              <a:t>‹N°›</a:t>
            </a:fld>
            <a:endParaRPr lang="en-US"/>
          </a:p>
        </p:txBody>
      </p:sp>
    </p:spTree>
    <p:extLst>
      <p:ext uri="{BB962C8B-B14F-4D97-AF65-F5344CB8AC3E}">
        <p14:creationId xmlns:p14="http://schemas.microsoft.com/office/powerpoint/2010/main" val="2633608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AA5BFD-2BBB-4E90-B14D-5C1DE4C678A1}" type="datetimeFigureOut">
              <a:rPr lang="en-US" smtClean="0"/>
              <a:t>10/19/2022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486A234-DAA4-4387-89E9-EDAAD1BF1571}" type="slidenum">
              <a:rPr lang="en-US" smtClean="0"/>
              <a:t>‹N°›</a:t>
            </a:fld>
            <a:endParaRPr lang="en-US"/>
          </a:p>
        </p:txBody>
      </p:sp>
    </p:spTree>
    <p:extLst>
      <p:ext uri="{BB962C8B-B14F-4D97-AF65-F5344CB8AC3E}">
        <p14:creationId xmlns:p14="http://schemas.microsoft.com/office/powerpoint/2010/main" val="4268651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3AA5BFD-2BBB-4E90-B14D-5C1DE4C678A1}"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486A234-DAA4-4387-89E9-EDAAD1BF1571}" type="slidenum">
              <a:rPr lang="en-US" smtClean="0"/>
              <a:t>‹N°›</a:t>
            </a:fld>
            <a:endParaRPr lang="en-US"/>
          </a:p>
        </p:txBody>
      </p:sp>
    </p:spTree>
    <p:extLst>
      <p:ext uri="{BB962C8B-B14F-4D97-AF65-F5344CB8AC3E}">
        <p14:creationId xmlns:p14="http://schemas.microsoft.com/office/powerpoint/2010/main" val="2391271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3AA5BFD-2BBB-4E90-B14D-5C1DE4C678A1}"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486A234-DAA4-4387-89E9-EDAAD1BF1571}" type="slidenum">
              <a:rPr lang="en-US" smtClean="0"/>
              <a:t>‹N°›</a:t>
            </a:fld>
            <a:endParaRPr lang="en-US"/>
          </a:p>
        </p:txBody>
      </p:sp>
    </p:spTree>
    <p:extLst>
      <p:ext uri="{BB962C8B-B14F-4D97-AF65-F5344CB8AC3E}">
        <p14:creationId xmlns:p14="http://schemas.microsoft.com/office/powerpoint/2010/main" val="3858246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3AA5BFD-2BBB-4E90-B14D-5C1DE4C678A1}" type="datetimeFigureOut">
              <a:rPr lang="en-US" smtClean="0"/>
              <a:t>10/19/2022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486A234-DAA4-4387-89E9-EDAAD1BF1571}" type="slidenum">
              <a:rPr lang="en-US" smtClean="0"/>
              <a:t>‹N°›</a:t>
            </a:fld>
            <a:endParaRPr lang="en-US"/>
          </a:p>
        </p:txBody>
      </p:sp>
    </p:spTree>
    <p:extLst>
      <p:ext uri="{BB962C8B-B14F-4D97-AF65-F5344CB8AC3E}">
        <p14:creationId xmlns:p14="http://schemas.microsoft.com/office/powerpoint/2010/main" val="123498610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1400" dirty="0" smtClean="0"/>
              <a:t>Namur, 21 octobre 2022</a:t>
            </a:r>
            <a:endParaRPr lang="en-US" sz="1400" dirty="0"/>
          </a:p>
        </p:txBody>
      </p:sp>
      <p:sp>
        <p:nvSpPr>
          <p:cNvPr id="3" name="Espace réservé du contenu 2"/>
          <p:cNvSpPr>
            <a:spLocks noGrp="1"/>
          </p:cNvSpPr>
          <p:nvPr>
            <p:ph idx="1"/>
          </p:nvPr>
        </p:nvSpPr>
        <p:spPr/>
        <p:txBody>
          <a:bodyPr/>
          <a:lstStyle/>
          <a:p>
            <a:pPr marL="0" indent="0" algn="ctr">
              <a:buNone/>
            </a:pPr>
            <a:r>
              <a:rPr lang="fr-BE" b="1" dirty="0" smtClean="0"/>
              <a:t>Bruno Rochette</a:t>
            </a:r>
          </a:p>
          <a:p>
            <a:pPr marL="0" indent="0" algn="ctr">
              <a:buNone/>
            </a:pPr>
            <a:r>
              <a:rPr lang="fr-BE" b="1" dirty="0" smtClean="0"/>
              <a:t>(</a:t>
            </a:r>
            <a:r>
              <a:rPr lang="fr-BE" b="1" dirty="0" err="1" smtClean="0"/>
              <a:t>ULiège</a:t>
            </a:r>
            <a:r>
              <a:rPr lang="fr-BE" b="1" dirty="0" smtClean="0"/>
              <a:t>)</a:t>
            </a:r>
          </a:p>
          <a:p>
            <a:pPr marL="0" indent="0" algn="ctr">
              <a:buNone/>
            </a:pPr>
            <a:endParaRPr lang="fr-BE" b="1" dirty="0"/>
          </a:p>
          <a:p>
            <a:pPr marL="0" indent="0" algn="ctr">
              <a:buNone/>
            </a:pPr>
            <a:r>
              <a:rPr lang="fr-BE" b="1" i="1" dirty="0" err="1" smtClean="0"/>
              <a:t>Honos</a:t>
            </a:r>
            <a:r>
              <a:rPr lang="fr-BE" b="1" i="1" dirty="0" smtClean="0"/>
              <a:t> </a:t>
            </a:r>
          </a:p>
          <a:p>
            <a:pPr marL="0" indent="0" algn="ctr">
              <a:buNone/>
            </a:pPr>
            <a:r>
              <a:rPr lang="fr-BE" b="1" dirty="0" smtClean="0"/>
              <a:t>Quelques </a:t>
            </a:r>
            <a:r>
              <a:rPr lang="fr-BE" b="1" dirty="0"/>
              <a:t>jalons pour une étude sémantique d’une notion polysémique</a:t>
            </a:r>
            <a:endParaRPr lang="en-US" dirty="0"/>
          </a:p>
          <a:p>
            <a:pPr marL="0" indent="0">
              <a:buNone/>
            </a:pPr>
            <a:r>
              <a:rPr lang="fr-BE" dirty="0"/>
              <a:t> </a:t>
            </a:r>
            <a:endParaRPr lang="en-US" dirty="0"/>
          </a:p>
          <a:p>
            <a:endParaRPr lang="en-US" dirty="0"/>
          </a:p>
        </p:txBody>
      </p:sp>
    </p:spTree>
    <p:extLst>
      <p:ext uri="{BB962C8B-B14F-4D97-AF65-F5344CB8AC3E}">
        <p14:creationId xmlns:p14="http://schemas.microsoft.com/office/powerpoint/2010/main" val="1743008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pPr marL="0" indent="0" algn="just">
              <a:buNone/>
            </a:pPr>
            <a:r>
              <a:rPr lang="fr-BE" dirty="0" smtClean="0"/>
              <a:t>Cicéron, </a:t>
            </a:r>
            <a:r>
              <a:rPr lang="fr-BE" i="1" dirty="0" smtClean="0"/>
              <a:t>De </a:t>
            </a:r>
            <a:r>
              <a:rPr lang="fr-BE" i="1" dirty="0" err="1"/>
              <a:t>natura</a:t>
            </a:r>
            <a:r>
              <a:rPr lang="fr-BE" i="1" dirty="0"/>
              <a:t> </a:t>
            </a:r>
            <a:r>
              <a:rPr lang="fr-BE" i="1" dirty="0" err="1" smtClean="0"/>
              <a:t>deorum</a:t>
            </a:r>
            <a:r>
              <a:rPr lang="fr-BE" dirty="0" smtClean="0"/>
              <a:t>, III</a:t>
            </a:r>
            <a:r>
              <a:rPr lang="fr-BE" dirty="0"/>
              <a:t>, 50 </a:t>
            </a:r>
            <a:r>
              <a:rPr lang="fr-BE" dirty="0" smtClean="0"/>
              <a:t>: </a:t>
            </a:r>
            <a:r>
              <a:rPr lang="fr-BE" dirty="0"/>
              <a:t>in </a:t>
            </a:r>
            <a:r>
              <a:rPr lang="fr-BE" dirty="0" err="1"/>
              <a:t>plerisque</a:t>
            </a:r>
            <a:r>
              <a:rPr lang="fr-BE" dirty="0"/>
              <a:t> </a:t>
            </a:r>
            <a:r>
              <a:rPr lang="fr-BE" dirty="0" err="1"/>
              <a:t>ciuitatibus</a:t>
            </a:r>
            <a:r>
              <a:rPr lang="fr-BE" dirty="0"/>
              <a:t> </a:t>
            </a:r>
            <a:r>
              <a:rPr lang="fr-BE" dirty="0" err="1"/>
              <a:t>intellegi</a:t>
            </a:r>
            <a:r>
              <a:rPr lang="fr-BE" dirty="0"/>
              <a:t> </a:t>
            </a:r>
            <a:r>
              <a:rPr lang="fr-BE" dirty="0" err="1"/>
              <a:t>potest</a:t>
            </a:r>
            <a:r>
              <a:rPr lang="fr-BE" dirty="0"/>
              <a:t> </a:t>
            </a:r>
            <a:r>
              <a:rPr lang="fr-BE" dirty="0" err="1"/>
              <a:t>augendae</a:t>
            </a:r>
            <a:r>
              <a:rPr lang="fr-BE" dirty="0"/>
              <a:t> </a:t>
            </a:r>
            <a:r>
              <a:rPr lang="fr-BE" dirty="0" err="1"/>
              <a:t>uirtutis</a:t>
            </a:r>
            <a:r>
              <a:rPr lang="fr-BE" dirty="0"/>
              <a:t> </a:t>
            </a:r>
            <a:r>
              <a:rPr lang="fr-BE" dirty="0" err="1"/>
              <a:t>gratia</a:t>
            </a:r>
            <a:r>
              <a:rPr lang="fr-BE" dirty="0"/>
              <a:t>, quoi </a:t>
            </a:r>
            <a:r>
              <a:rPr lang="fr-BE" dirty="0" err="1"/>
              <a:t>libentius</a:t>
            </a:r>
            <a:r>
              <a:rPr lang="fr-BE" dirty="0"/>
              <a:t> </a:t>
            </a:r>
            <a:r>
              <a:rPr lang="fr-BE" dirty="0" err="1"/>
              <a:t>rei</a:t>
            </a:r>
            <a:r>
              <a:rPr lang="fr-BE" dirty="0"/>
              <a:t> </a:t>
            </a:r>
            <a:r>
              <a:rPr lang="fr-BE" dirty="0" err="1"/>
              <a:t>publicae</a:t>
            </a:r>
            <a:r>
              <a:rPr lang="fr-BE" dirty="0"/>
              <a:t> causa </a:t>
            </a:r>
            <a:r>
              <a:rPr lang="fr-BE" dirty="0" err="1"/>
              <a:t>periculum</a:t>
            </a:r>
            <a:r>
              <a:rPr lang="fr-BE" dirty="0"/>
              <a:t> </a:t>
            </a:r>
            <a:r>
              <a:rPr lang="fr-BE" dirty="0" err="1"/>
              <a:t>adiret</a:t>
            </a:r>
            <a:r>
              <a:rPr lang="fr-BE" dirty="0"/>
              <a:t> </a:t>
            </a:r>
            <a:r>
              <a:rPr lang="fr-BE" dirty="0" err="1"/>
              <a:t>optimus</a:t>
            </a:r>
            <a:r>
              <a:rPr lang="fr-BE" dirty="0"/>
              <a:t> </a:t>
            </a:r>
            <a:r>
              <a:rPr lang="fr-BE" dirty="0" err="1"/>
              <a:t>quisque</a:t>
            </a:r>
            <a:r>
              <a:rPr lang="fr-BE" dirty="0"/>
              <a:t>, </a:t>
            </a:r>
            <a:r>
              <a:rPr lang="fr-BE" dirty="0" err="1"/>
              <a:t>uirorum</a:t>
            </a:r>
            <a:r>
              <a:rPr lang="fr-BE" dirty="0"/>
              <a:t> </a:t>
            </a:r>
            <a:r>
              <a:rPr lang="fr-BE" dirty="0" err="1"/>
              <a:t>fortium</a:t>
            </a:r>
            <a:r>
              <a:rPr lang="fr-BE" dirty="0"/>
              <a:t> memoriam </a:t>
            </a:r>
            <a:r>
              <a:rPr lang="fr-BE" b="1" dirty="0"/>
              <a:t>honore </a:t>
            </a:r>
            <a:r>
              <a:rPr lang="fr-BE" b="1" dirty="0" err="1"/>
              <a:t>deorum</a:t>
            </a:r>
            <a:r>
              <a:rPr lang="fr-BE" b="1" dirty="0"/>
              <a:t> </a:t>
            </a:r>
            <a:r>
              <a:rPr lang="fr-BE" b="1" dirty="0" err="1"/>
              <a:t>immortalium</a:t>
            </a:r>
            <a:r>
              <a:rPr lang="fr-BE" dirty="0"/>
              <a:t> </a:t>
            </a:r>
            <a:r>
              <a:rPr lang="fr-BE" dirty="0" err="1"/>
              <a:t>consecratam</a:t>
            </a:r>
            <a:r>
              <a:rPr lang="fr-BE" dirty="0"/>
              <a:t>. </a:t>
            </a:r>
            <a:endParaRPr lang="en-US" dirty="0"/>
          </a:p>
          <a:p>
            <a:pPr marL="0" indent="0" algn="just">
              <a:buNone/>
            </a:pPr>
            <a:r>
              <a:rPr lang="fr-BE" dirty="0"/>
              <a:t>« Ainsi dans la plupart des cités on peut comprendre comment, pour favoriser le courage, pour que chaque homme de valeur affronte plus volontiers la mort pour la patrie, on consacre la mémoire des héros </a:t>
            </a:r>
            <a:r>
              <a:rPr lang="fr-BE" b="1" dirty="0"/>
              <a:t>par une mise au rang des dieux immortels</a:t>
            </a:r>
            <a:r>
              <a:rPr lang="fr-BE" dirty="0"/>
              <a:t>. » (Trad. M. van den </a:t>
            </a:r>
            <a:r>
              <a:rPr lang="fr-BE" dirty="0" err="1" smtClean="0"/>
              <a:t>Bruwaene</a:t>
            </a:r>
            <a:r>
              <a:rPr lang="fr-BE" dirty="0"/>
              <a:t>)</a:t>
            </a:r>
            <a:endParaRPr lang="en-US" dirty="0"/>
          </a:p>
        </p:txBody>
      </p:sp>
    </p:spTree>
    <p:extLst>
      <p:ext uri="{BB962C8B-B14F-4D97-AF65-F5344CB8AC3E}">
        <p14:creationId xmlns:p14="http://schemas.microsoft.com/office/powerpoint/2010/main" val="3522137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Evolution sémantique d’</a:t>
            </a:r>
            <a:r>
              <a:rPr lang="fr-BE" i="1" dirty="0" err="1" smtClean="0"/>
              <a:t>honos</a:t>
            </a:r>
            <a:endParaRPr lang="en-US" i="1" dirty="0"/>
          </a:p>
        </p:txBody>
      </p:sp>
      <p:sp>
        <p:nvSpPr>
          <p:cNvPr id="3" name="Espace réservé du contenu 2"/>
          <p:cNvSpPr>
            <a:spLocks noGrp="1"/>
          </p:cNvSpPr>
          <p:nvPr>
            <p:ph idx="1"/>
          </p:nvPr>
        </p:nvSpPr>
        <p:spPr>
          <a:xfrm>
            <a:off x="1958897" y="2124722"/>
            <a:ext cx="8915400" cy="3777622"/>
          </a:xfrm>
        </p:spPr>
        <p:txBody>
          <a:bodyPr>
            <a:normAutofit/>
          </a:bodyPr>
          <a:lstStyle/>
          <a:p>
            <a:pPr marL="0" indent="0">
              <a:buNone/>
            </a:pPr>
            <a:r>
              <a:rPr lang="fr-BE" b="1" dirty="0" smtClean="0"/>
              <a:t>Plaute</a:t>
            </a:r>
          </a:p>
          <a:p>
            <a:pPr marL="0" indent="0">
              <a:buNone/>
            </a:pPr>
            <a:endParaRPr lang="fr-BE" dirty="0"/>
          </a:p>
          <a:p>
            <a:pPr marL="0" indent="0">
              <a:buNone/>
            </a:pPr>
            <a:endParaRPr lang="fr-BE" dirty="0" smtClean="0"/>
          </a:p>
          <a:p>
            <a:pPr marL="0" indent="0">
              <a:buNone/>
            </a:pPr>
            <a:endParaRPr lang="fr-BE" dirty="0"/>
          </a:p>
          <a:p>
            <a:pPr marL="0" indent="0">
              <a:buNone/>
            </a:pPr>
            <a:endParaRPr lang="fr-BE" dirty="0" smtClean="0"/>
          </a:p>
          <a:p>
            <a:pPr marL="0" indent="0">
              <a:buNone/>
            </a:pPr>
            <a:endParaRPr lang="fr-BE" dirty="0"/>
          </a:p>
          <a:p>
            <a:pPr marL="0" indent="0">
              <a:buNone/>
            </a:pPr>
            <a:endParaRPr lang="fr-BE" dirty="0" smtClean="0"/>
          </a:p>
          <a:p>
            <a:pPr marL="0" indent="0">
              <a:buNone/>
            </a:pPr>
            <a:r>
              <a:rPr lang="fr-BE" dirty="0" smtClean="0"/>
              <a:t>S. Hoffmann, « Der </a:t>
            </a:r>
            <a:r>
              <a:rPr lang="fr-BE" dirty="0" err="1"/>
              <a:t>Wertbegriff</a:t>
            </a:r>
            <a:r>
              <a:rPr lang="fr-BE" dirty="0"/>
              <a:t> </a:t>
            </a:r>
            <a:r>
              <a:rPr lang="fr-BE" i="1" dirty="0" err="1"/>
              <a:t>honos</a:t>
            </a:r>
            <a:r>
              <a:rPr lang="fr-BE" dirty="0"/>
              <a:t> in den </a:t>
            </a:r>
            <a:r>
              <a:rPr lang="fr-BE" dirty="0" err="1"/>
              <a:t>Komödien</a:t>
            </a:r>
            <a:r>
              <a:rPr lang="fr-BE" dirty="0"/>
              <a:t> </a:t>
            </a:r>
            <a:r>
              <a:rPr lang="fr-BE" dirty="0" err="1"/>
              <a:t>von</a:t>
            </a:r>
            <a:r>
              <a:rPr lang="fr-BE" dirty="0"/>
              <a:t> </a:t>
            </a:r>
            <a:r>
              <a:rPr lang="fr-BE" dirty="0" err="1" smtClean="0"/>
              <a:t>Plautus</a:t>
            </a:r>
            <a:r>
              <a:rPr lang="fr-BE" dirty="0" smtClean="0"/>
              <a:t> », </a:t>
            </a:r>
            <a:r>
              <a:rPr lang="fr-BE" i="1" dirty="0"/>
              <a:t>Acta </a:t>
            </a:r>
            <a:r>
              <a:rPr lang="fr-BE" i="1" dirty="0" err="1"/>
              <a:t>Classica</a:t>
            </a:r>
            <a:r>
              <a:rPr lang="fr-BE" i="1" dirty="0"/>
              <a:t> </a:t>
            </a:r>
            <a:r>
              <a:rPr lang="fr-BE" i="1" dirty="0" err="1"/>
              <a:t>Universitatis</a:t>
            </a:r>
            <a:r>
              <a:rPr lang="fr-BE" i="1" dirty="0"/>
              <a:t> </a:t>
            </a:r>
            <a:r>
              <a:rPr lang="fr-BE" i="1" dirty="0" err="1"/>
              <a:t>Scientiarum</a:t>
            </a:r>
            <a:r>
              <a:rPr lang="fr-BE" i="1" dirty="0"/>
              <a:t> </a:t>
            </a:r>
            <a:r>
              <a:rPr lang="fr-BE" i="1" dirty="0" err="1"/>
              <a:t>Debreceniensis</a:t>
            </a:r>
            <a:r>
              <a:rPr lang="fr-BE" dirty="0"/>
              <a:t>, </a:t>
            </a:r>
            <a:r>
              <a:rPr lang="fr-BE" dirty="0" smtClean="0"/>
              <a:t>24 </a:t>
            </a:r>
            <a:r>
              <a:rPr lang="fr-BE" dirty="0"/>
              <a:t>(1988</a:t>
            </a:r>
            <a:r>
              <a:rPr lang="fr-BE" dirty="0" smtClean="0"/>
              <a:t>), 29-35. </a:t>
            </a:r>
            <a:endParaRPr lang="en-US" dirty="0"/>
          </a:p>
        </p:txBody>
      </p:sp>
      <p:pic>
        <p:nvPicPr>
          <p:cNvPr id="4" name="Image 3"/>
          <p:cNvPicPr>
            <a:picLocks noChangeAspect="1"/>
          </p:cNvPicPr>
          <p:nvPr/>
        </p:nvPicPr>
        <p:blipFill>
          <a:blip r:embed="rId2"/>
          <a:stretch>
            <a:fillRect/>
          </a:stretch>
        </p:blipFill>
        <p:spPr>
          <a:xfrm>
            <a:off x="1814743" y="2512381"/>
            <a:ext cx="10258888" cy="2343704"/>
          </a:xfrm>
          <a:prstGeom prst="rect">
            <a:avLst/>
          </a:prstGeom>
        </p:spPr>
      </p:pic>
    </p:spTree>
    <p:extLst>
      <p:ext uri="{BB962C8B-B14F-4D97-AF65-F5344CB8AC3E}">
        <p14:creationId xmlns:p14="http://schemas.microsoft.com/office/powerpoint/2010/main" val="914477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Plaute</a:t>
            </a:r>
            <a:endParaRPr lang="en-US" dirty="0"/>
          </a:p>
        </p:txBody>
      </p:sp>
      <p:sp>
        <p:nvSpPr>
          <p:cNvPr id="3" name="Espace réservé du contenu 2"/>
          <p:cNvSpPr>
            <a:spLocks noGrp="1"/>
          </p:cNvSpPr>
          <p:nvPr>
            <p:ph idx="1"/>
          </p:nvPr>
        </p:nvSpPr>
        <p:spPr>
          <a:xfrm>
            <a:off x="2086252" y="2041864"/>
            <a:ext cx="9418360" cy="3869358"/>
          </a:xfrm>
        </p:spPr>
        <p:txBody>
          <a:bodyPr>
            <a:normAutofit fontScale="85000" lnSpcReduction="20000"/>
          </a:bodyPr>
          <a:lstStyle/>
          <a:p>
            <a:pPr marL="0" indent="0" algn="just">
              <a:buNone/>
            </a:pPr>
            <a:r>
              <a:rPr lang="fr-BE" dirty="0"/>
              <a:t>(1) Plaute, </a:t>
            </a:r>
            <a:r>
              <a:rPr lang="fr-BE" i="1" dirty="0" smtClean="0"/>
              <a:t>Captifs</a:t>
            </a:r>
            <a:r>
              <a:rPr lang="fr-BE" dirty="0" smtClean="0"/>
              <a:t>, </a:t>
            </a:r>
            <a:r>
              <a:rPr lang="fr-BE" dirty="0"/>
              <a:t>278-279 : quid </a:t>
            </a:r>
            <a:r>
              <a:rPr lang="fr-BE" dirty="0" err="1"/>
              <a:t>ipsus</a:t>
            </a:r>
            <a:r>
              <a:rPr lang="fr-BE" dirty="0"/>
              <a:t> hic ? </a:t>
            </a:r>
            <a:r>
              <a:rPr lang="fr-BE" b="1" dirty="0"/>
              <a:t>quo honore</a:t>
            </a:r>
            <a:r>
              <a:rPr lang="fr-BE" dirty="0"/>
              <a:t> est </a:t>
            </a:r>
            <a:r>
              <a:rPr lang="fr-BE" dirty="0" err="1"/>
              <a:t>illic</a:t>
            </a:r>
            <a:r>
              <a:rPr lang="fr-BE" dirty="0"/>
              <a:t> ?/</a:t>
            </a:r>
            <a:endParaRPr lang="en-US" dirty="0"/>
          </a:p>
          <a:p>
            <a:pPr marL="0" indent="0" algn="just">
              <a:buNone/>
            </a:pPr>
            <a:r>
              <a:rPr lang="en-US" b="1" dirty="0" err="1"/>
              <a:t>Summo</a:t>
            </a:r>
            <a:r>
              <a:rPr lang="en-US" b="1" dirty="0"/>
              <a:t> </a:t>
            </a:r>
            <a:r>
              <a:rPr lang="en-US" b="1" dirty="0" err="1"/>
              <a:t>atque</a:t>
            </a:r>
            <a:r>
              <a:rPr lang="en-US" b="1" dirty="0"/>
              <a:t> ab </a:t>
            </a:r>
            <a:r>
              <a:rPr lang="en-US" b="1" dirty="0" err="1"/>
              <a:t>summis</a:t>
            </a:r>
            <a:r>
              <a:rPr lang="en-US" b="1" dirty="0"/>
              <a:t> </a:t>
            </a:r>
            <a:r>
              <a:rPr lang="en-US" b="1" dirty="0" err="1"/>
              <a:t>uiris</a:t>
            </a:r>
            <a:r>
              <a:rPr lang="en-US" dirty="0"/>
              <a:t>.</a:t>
            </a:r>
          </a:p>
          <a:p>
            <a:pPr marL="0" indent="0" algn="just">
              <a:buNone/>
            </a:pPr>
            <a:r>
              <a:rPr lang="fr-BE" dirty="0"/>
              <a:t>« Et lui-même ? en quelle estime est-il tenu ?</a:t>
            </a:r>
            <a:endParaRPr lang="en-US" dirty="0"/>
          </a:p>
          <a:p>
            <a:pPr marL="0" lvl="0" indent="0" algn="just">
              <a:buNone/>
            </a:pPr>
            <a:r>
              <a:rPr lang="fr-BE" dirty="0"/>
              <a:t>En la plus haute, et par les plus hauts personnages. » </a:t>
            </a:r>
            <a:endParaRPr lang="en-US" dirty="0"/>
          </a:p>
          <a:p>
            <a:pPr marL="0" indent="0" algn="just">
              <a:buNone/>
            </a:pPr>
            <a:r>
              <a:rPr lang="fr-BE" dirty="0"/>
              <a:t>(2) </a:t>
            </a:r>
            <a:r>
              <a:rPr lang="fr-BE" i="1" dirty="0" err="1" smtClean="0"/>
              <a:t>Trinummus</a:t>
            </a:r>
            <a:r>
              <a:rPr lang="fr-BE" dirty="0" smtClean="0"/>
              <a:t>, 480-484 : </a:t>
            </a:r>
            <a:r>
              <a:rPr lang="fr-BE" dirty="0" err="1" smtClean="0"/>
              <a:t>Stasimus</a:t>
            </a:r>
            <a:r>
              <a:rPr lang="fr-BE" dirty="0" smtClean="0"/>
              <a:t> </a:t>
            </a:r>
            <a:r>
              <a:rPr lang="fr-BE" dirty="0" err="1"/>
              <a:t>servus</a:t>
            </a:r>
            <a:r>
              <a:rPr lang="fr-BE" dirty="0"/>
              <a:t> :</a:t>
            </a:r>
            <a:endParaRPr lang="en-US" dirty="0"/>
          </a:p>
          <a:p>
            <a:pPr marL="0" indent="0" algn="just">
              <a:buNone/>
            </a:pPr>
            <a:r>
              <a:rPr lang="fr-BE" dirty="0"/>
              <a:t>Non </a:t>
            </a:r>
            <a:r>
              <a:rPr lang="fr-BE" dirty="0" err="1"/>
              <a:t>tibi</a:t>
            </a:r>
            <a:r>
              <a:rPr lang="fr-BE" dirty="0"/>
              <a:t> </a:t>
            </a:r>
            <a:r>
              <a:rPr lang="fr-BE" dirty="0" err="1"/>
              <a:t>dicam</a:t>
            </a:r>
            <a:r>
              <a:rPr lang="fr-BE" dirty="0"/>
              <a:t> dolo :</a:t>
            </a:r>
            <a:endParaRPr lang="en-US" dirty="0"/>
          </a:p>
          <a:p>
            <a:pPr marL="0" indent="0" algn="just">
              <a:buNone/>
            </a:pPr>
            <a:r>
              <a:rPr lang="fr-BE" dirty="0" err="1"/>
              <a:t>Decedam</a:t>
            </a:r>
            <a:r>
              <a:rPr lang="fr-BE" dirty="0"/>
              <a:t> ego </a:t>
            </a:r>
            <a:r>
              <a:rPr lang="fr-BE" dirty="0" err="1"/>
              <a:t>illi</a:t>
            </a:r>
            <a:r>
              <a:rPr lang="fr-BE" dirty="0"/>
              <a:t> de via, de </a:t>
            </a:r>
            <a:r>
              <a:rPr lang="fr-BE" dirty="0" err="1"/>
              <a:t>semita</a:t>
            </a:r>
            <a:r>
              <a:rPr lang="fr-BE" dirty="0"/>
              <a:t>,</a:t>
            </a:r>
            <a:endParaRPr lang="en-US" dirty="0"/>
          </a:p>
          <a:p>
            <a:pPr marL="0" indent="0" algn="just">
              <a:buNone/>
            </a:pPr>
            <a:r>
              <a:rPr lang="fr-BE" b="1" dirty="0"/>
              <a:t>De honore populi</a:t>
            </a:r>
            <a:r>
              <a:rPr lang="fr-BE" dirty="0"/>
              <a:t> </a:t>
            </a:r>
            <a:r>
              <a:rPr lang="fr-BE" dirty="0" err="1"/>
              <a:t>verum</a:t>
            </a:r>
            <a:r>
              <a:rPr lang="fr-BE" dirty="0"/>
              <a:t> quod ad </a:t>
            </a:r>
            <a:r>
              <a:rPr lang="fr-BE" dirty="0" err="1"/>
              <a:t>ventrem</a:t>
            </a:r>
            <a:r>
              <a:rPr lang="fr-BE" dirty="0"/>
              <a:t> </a:t>
            </a:r>
            <a:r>
              <a:rPr lang="fr-BE" dirty="0" err="1"/>
              <a:t>attinet</a:t>
            </a:r>
            <a:r>
              <a:rPr lang="fr-BE" dirty="0"/>
              <a:t>,</a:t>
            </a:r>
            <a:endParaRPr lang="en-US" dirty="0"/>
          </a:p>
          <a:p>
            <a:pPr marL="0" indent="0" algn="just">
              <a:buNone/>
            </a:pPr>
            <a:r>
              <a:rPr lang="fr-BE" dirty="0"/>
              <a:t>Non </a:t>
            </a:r>
            <a:r>
              <a:rPr lang="fr-BE" dirty="0" err="1"/>
              <a:t>hercle</a:t>
            </a:r>
            <a:r>
              <a:rPr lang="fr-BE" dirty="0"/>
              <a:t> hoc longe, </a:t>
            </a:r>
            <a:r>
              <a:rPr lang="fr-BE" dirty="0" err="1"/>
              <a:t>nisi</a:t>
            </a:r>
            <a:r>
              <a:rPr lang="fr-BE" dirty="0"/>
              <a:t> me </a:t>
            </a:r>
            <a:r>
              <a:rPr lang="fr-BE" dirty="0" err="1"/>
              <a:t>pugnis</a:t>
            </a:r>
            <a:r>
              <a:rPr lang="fr-BE" dirty="0"/>
              <a:t> </a:t>
            </a:r>
            <a:r>
              <a:rPr lang="fr-BE" dirty="0" err="1"/>
              <a:t>vicerit</a:t>
            </a:r>
            <a:r>
              <a:rPr lang="fr-BE" dirty="0"/>
              <a:t>.</a:t>
            </a:r>
            <a:endParaRPr lang="en-US" dirty="0"/>
          </a:p>
          <a:p>
            <a:pPr marL="0" indent="0" algn="just">
              <a:buNone/>
            </a:pPr>
            <a:r>
              <a:rPr lang="fr-BE" dirty="0" err="1"/>
              <a:t>Cena</a:t>
            </a:r>
            <a:r>
              <a:rPr lang="fr-BE" dirty="0"/>
              <a:t> </a:t>
            </a:r>
            <a:r>
              <a:rPr lang="fr-BE" dirty="0" err="1"/>
              <a:t>hac</a:t>
            </a:r>
            <a:r>
              <a:rPr lang="fr-BE" dirty="0"/>
              <a:t> </a:t>
            </a:r>
            <a:r>
              <a:rPr lang="fr-BE" dirty="0" err="1"/>
              <a:t>annonast</a:t>
            </a:r>
            <a:r>
              <a:rPr lang="fr-BE" dirty="0"/>
              <a:t> sine sacris </a:t>
            </a:r>
            <a:r>
              <a:rPr lang="fr-BE" dirty="0" err="1"/>
              <a:t>hereditas</a:t>
            </a:r>
            <a:r>
              <a:rPr lang="fr-BE" dirty="0"/>
              <a:t>.</a:t>
            </a:r>
            <a:endParaRPr lang="en-US" dirty="0"/>
          </a:p>
          <a:p>
            <a:pPr marL="0" indent="0" algn="just">
              <a:buNone/>
            </a:pPr>
            <a:r>
              <a:rPr lang="fr-BE" dirty="0"/>
              <a:t>« Je </a:t>
            </a:r>
            <a:r>
              <a:rPr lang="fr-BE" dirty="0" smtClean="0"/>
              <a:t>ne </a:t>
            </a:r>
            <a:r>
              <a:rPr lang="fr-BE" dirty="0"/>
              <a:t>veux pas te mentir : je lui céderais le pas sur le chaussée, le trottoir, je lui abandonne les </a:t>
            </a:r>
            <a:r>
              <a:rPr lang="fr-BE" b="1" dirty="0"/>
              <a:t>honneurs publics</a:t>
            </a:r>
            <a:r>
              <a:rPr lang="fr-BE" dirty="0"/>
              <a:t> ; mais pour ce qui touche à mon ventre, je ne lui céderais pas de ça, sauf si ses poings triomphent de moi. Au prix où sont les vivres, un repas est un héritage sans les frais du culte. »</a:t>
            </a:r>
            <a:endParaRPr lang="en-US" dirty="0"/>
          </a:p>
          <a:p>
            <a:pPr marL="0" indent="0" algn="just">
              <a:buNone/>
            </a:pPr>
            <a:endParaRPr lang="en-US" dirty="0"/>
          </a:p>
        </p:txBody>
      </p:sp>
    </p:spTree>
    <p:extLst>
      <p:ext uri="{BB962C8B-B14F-4D97-AF65-F5344CB8AC3E}">
        <p14:creationId xmlns:p14="http://schemas.microsoft.com/office/powerpoint/2010/main" val="3215935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normAutofit fontScale="92500" lnSpcReduction="20000"/>
          </a:bodyPr>
          <a:lstStyle/>
          <a:p>
            <a:pPr marL="0" indent="0" algn="just">
              <a:buNone/>
            </a:pPr>
            <a:r>
              <a:rPr lang="fr-BE" dirty="0"/>
              <a:t>(3) </a:t>
            </a:r>
            <a:r>
              <a:rPr lang="fr-BE" i="1" dirty="0" err="1" smtClean="0"/>
              <a:t>Trinummus</a:t>
            </a:r>
            <a:r>
              <a:rPr lang="fr-BE" dirty="0" smtClean="0"/>
              <a:t>, 644-647 : </a:t>
            </a:r>
            <a:r>
              <a:rPr lang="fr-BE" dirty="0" err="1" smtClean="0"/>
              <a:t>Atqui</a:t>
            </a:r>
            <a:r>
              <a:rPr lang="fr-BE" dirty="0" smtClean="0"/>
              <a:t> </a:t>
            </a:r>
            <a:r>
              <a:rPr lang="fr-BE" b="1" dirty="0" err="1"/>
              <a:t>honori</a:t>
            </a:r>
            <a:r>
              <a:rPr lang="fr-BE" b="1" dirty="0"/>
              <a:t> </a:t>
            </a:r>
            <a:r>
              <a:rPr lang="fr-BE" b="1" dirty="0" err="1"/>
              <a:t>posterorum</a:t>
            </a:r>
            <a:r>
              <a:rPr lang="fr-BE" b="1" dirty="0"/>
              <a:t> </a:t>
            </a:r>
            <a:r>
              <a:rPr lang="fr-BE" b="1" dirty="0" err="1"/>
              <a:t>tuorum</a:t>
            </a:r>
            <a:r>
              <a:rPr lang="fr-BE" dirty="0"/>
              <a:t> ut </a:t>
            </a:r>
            <a:r>
              <a:rPr lang="fr-BE" dirty="0" err="1"/>
              <a:t>vindex</a:t>
            </a:r>
            <a:r>
              <a:rPr lang="fr-BE" dirty="0"/>
              <a:t> </a:t>
            </a:r>
            <a:r>
              <a:rPr lang="fr-BE" dirty="0" err="1"/>
              <a:t>fieres</a:t>
            </a:r>
            <a:r>
              <a:rPr lang="fr-BE" dirty="0"/>
              <a:t> ?</a:t>
            </a:r>
            <a:endParaRPr lang="en-US" dirty="0"/>
          </a:p>
          <a:p>
            <a:pPr marL="0" indent="0" algn="just">
              <a:buNone/>
            </a:pPr>
            <a:r>
              <a:rPr lang="fr-BE" dirty="0" err="1"/>
              <a:t>Tibi</a:t>
            </a:r>
            <a:r>
              <a:rPr lang="fr-BE" dirty="0"/>
              <a:t> </a:t>
            </a:r>
            <a:r>
              <a:rPr lang="fr-BE" dirty="0" err="1"/>
              <a:t>paterque</a:t>
            </a:r>
            <a:r>
              <a:rPr lang="fr-BE" dirty="0"/>
              <a:t> </a:t>
            </a:r>
            <a:r>
              <a:rPr lang="fr-BE" dirty="0" err="1"/>
              <a:t>avosque</a:t>
            </a:r>
            <a:r>
              <a:rPr lang="fr-BE" dirty="0"/>
              <a:t> </a:t>
            </a:r>
            <a:r>
              <a:rPr lang="fr-BE" dirty="0" err="1"/>
              <a:t>facilem</a:t>
            </a:r>
            <a:r>
              <a:rPr lang="fr-BE" dirty="0"/>
              <a:t> </a:t>
            </a:r>
            <a:r>
              <a:rPr lang="fr-BE" dirty="0" err="1"/>
              <a:t>fecit</a:t>
            </a:r>
            <a:r>
              <a:rPr lang="fr-BE" dirty="0"/>
              <a:t> et </a:t>
            </a:r>
            <a:r>
              <a:rPr lang="fr-BE" dirty="0" err="1"/>
              <a:t>planam</a:t>
            </a:r>
            <a:r>
              <a:rPr lang="fr-BE" dirty="0"/>
              <a:t> </a:t>
            </a:r>
            <a:r>
              <a:rPr lang="fr-BE" dirty="0" err="1"/>
              <a:t>viam</a:t>
            </a:r>
            <a:endParaRPr lang="en-US" dirty="0"/>
          </a:p>
          <a:p>
            <a:pPr marL="0" indent="0" algn="just">
              <a:buNone/>
            </a:pPr>
            <a:r>
              <a:rPr lang="fr-BE" b="1" dirty="0"/>
              <a:t>Ad </a:t>
            </a:r>
            <a:r>
              <a:rPr lang="fr-BE" b="1" dirty="0" err="1"/>
              <a:t>quaerendum</a:t>
            </a:r>
            <a:r>
              <a:rPr lang="fr-BE" b="1" dirty="0"/>
              <a:t> </a:t>
            </a:r>
            <a:r>
              <a:rPr lang="fr-BE" b="1" dirty="0" err="1" smtClean="0"/>
              <a:t>honorem</a:t>
            </a:r>
            <a:r>
              <a:rPr lang="fr-BE" b="1" dirty="0" smtClean="0"/>
              <a:t> </a:t>
            </a:r>
            <a:r>
              <a:rPr lang="fr-BE" dirty="0" smtClean="0"/>
              <a:t>;</a:t>
            </a:r>
            <a:endParaRPr lang="en-US" dirty="0"/>
          </a:p>
          <a:p>
            <a:pPr marL="0" indent="0" algn="just">
              <a:buNone/>
            </a:pPr>
            <a:r>
              <a:rPr lang="fr-BE" dirty="0"/>
              <a:t>« Et pourtant, pour te permettre de soutenir </a:t>
            </a:r>
            <a:r>
              <a:rPr lang="fr-BE" b="1" dirty="0"/>
              <a:t>l’honneur du nom que tu légueras à tes descendants</a:t>
            </a:r>
            <a:r>
              <a:rPr lang="fr-BE" dirty="0"/>
              <a:t>, ton père et ton grand-père t’avaient facilité et aplani </a:t>
            </a:r>
            <a:r>
              <a:rPr lang="fr-BE" b="1" dirty="0"/>
              <a:t>la carrière des honneurs</a:t>
            </a:r>
            <a:r>
              <a:rPr lang="fr-BE" dirty="0"/>
              <a:t>. </a:t>
            </a:r>
            <a:r>
              <a:rPr lang="fr-BE" dirty="0" smtClean="0"/>
              <a:t>»</a:t>
            </a:r>
          </a:p>
          <a:p>
            <a:pPr marL="0" indent="0" algn="just">
              <a:buNone/>
            </a:pPr>
            <a:r>
              <a:rPr lang="fr-BE" dirty="0" smtClean="0"/>
              <a:t>(4) </a:t>
            </a:r>
            <a:r>
              <a:rPr lang="fr-BE" i="1" dirty="0" err="1" smtClean="0"/>
              <a:t>Bacchides</a:t>
            </a:r>
            <a:r>
              <a:rPr lang="fr-BE" dirty="0" smtClean="0"/>
              <a:t>, 438-442 : Ph. </a:t>
            </a:r>
            <a:r>
              <a:rPr lang="fr-BE" dirty="0"/>
              <a:t>- </a:t>
            </a:r>
            <a:r>
              <a:rPr lang="fr-BE" dirty="0" err="1"/>
              <a:t>Alii</a:t>
            </a:r>
            <a:r>
              <a:rPr lang="fr-BE" dirty="0"/>
              <a:t>, </a:t>
            </a:r>
            <a:r>
              <a:rPr lang="fr-BE" dirty="0" err="1"/>
              <a:t>Lyde</a:t>
            </a:r>
            <a:r>
              <a:rPr lang="fr-BE" dirty="0"/>
              <a:t>, nunc </a:t>
            </a:r>
            <a:r>
              <a:rPr lang="fr-BE" dirty="0" err="1"/>
              <a:t>sunt</a:t>
            </a:r>
            <a:r>
              <a:rPr lang="fr-BE" dirty="0"/>
              <a:t> mores. </a:t>
            </a:r>
            <a:r>
              <a:rPr lang="fr-BE" dirty="0" err="1"/>
              <a:t>Lydus</a:t>
            </a:r>
            <a:r>
              <a:rPr lang="fr-BE" dirty="0"/>
              <a:t>. - Id </a:t>
            </a:r>
            <a:r>
              <a:rPr lang="fr-BE" dirty="0" err="1"/>
              <a:t>quidem</a:t>
            </a:r>
            <a:r>
              <a:rPr lang="fr-BE" dirty="0"/>
              <a:t> ego </a:t>
            </a:r>
            <a:r>
              <a:rPr lang="fr-BE" dirty="0" err="1"/>
              <a:t>certo</a:t>
            </a:r>
            <a:r>
              <a:rPr lang="fr-BE" dirty="0"/>
              <a:t> </a:t>
            </a:r>
            <a:r>
              <a:rPr lang="fr-BE" dirty="0" err="1"/>
              <a:t>scio</a:t>
            </a:r>
            <a:r>
              <a:rPr lang="fr-BE" dirty="0"/>
              <a:t>.</a:t>
            </a:r>
            <a:endParaRPr lang="en-US" dirty="0"/>
          </a:p>
          <a:p>
            <a:pPr marL="0" indent="0" algn="just">
              <a:buNone/>
            </a:pPr>
            <a:r>
              <a:rPr lang="fr-BE" dirty="0"/>
              <a:t>Nam olim populi </a:t>
            </a:r>
            <a:r>
              <a:rPr lang="fr-BE" dirty="0" err="1"/>
              <a:t>prius</a:t>
            </a:r>
            <a:r>
              <a:rPr lang="fr-BE" b="1" dirty="0"/>
              <a:t> </a:t>
            </a:r>
            <a:r>
              <a:rPr lang="fr-BE" b="1" dirty="0" err="1"/>
              <a:t>honorem</a:t>
            </a:r>
            <a:r>
              <a:rPr lang="fr-BE" dirty="0"/>
              <a:t> </a:t>
            </a:r>
            <a:r>
              <a:rPr lang="fr-BE" dirty="0" err="1"/>
              <a:t>capiebant</a:t>
            </a:r>
            <a:r>
              <a:rPr lang="fr-BE" dirty="0"/>
              <a:t> </a:t>
            </a:r>
            <a:r>
              <a:rPr lang="fr-BE" dirty="0" err="1"/>
              <a:t>suffragio</a:t>
            </a:r>
            <a:endParaRPr lang="en-US" dirty="0"/>
          </a:p>
          <a:p>
            <a:pPr marL="0" indent="0" algn="just">
              <a:buNone/>
            </a:pPr>
            <a:r>
              <a:rPr lang="fr-BE" dirty="0" err="1"/>
              <a:t>Quam</a:t>
            </a:r>
            <a:r>
              <a:rPr lang="fr-BE" dirty="0"/>
              <a:t> </a:t>
            </a:r>
            <a:r>
              <a:rPr lang="fr-BE" dirty="0" err="1"/>
              <a:t>magistro</a:t>
            </a:r>
            <a:r>
              <a:rPr lang="fr-BE" dirty="0"/>
              <a:t> </a:t>
            </a:r>
            <a:r>
              <a:rPr lang="fr-BE" dirty="0" err="1"/>
              <a:t>desinebat</a:t>
            </a:r>
            <a:r>
              <a:rPr lang="fr-BE" dirty="0"/>
              <a:t> esse </a:t>
            </a:r>
            <a:r>
              <a:rPr lang="fr-BE" dirty="0" err="1"/>
              <a:t>dicto</a:t>
            </a:r>
            <a:r>
              <a:rPr lang="fr-BE" dirty="0"/>
              <a:t> </a:t>
            </a:r>
            <a:r>
              <a:rPr lang="fr-BE" dirty="0" err="1" smtClean="0"/>
              <a:t>oboediens</a:t>
            </a:r>
            <a:r>
              <a:rPr lang="fr-BE" dirty="0" smtClean="0"/>
              <a:t>.</a:t>
            </a:r>
            <a:endParaRPr lang="en-US" dirty="0"/>
          </a:p>
          <a:p>
            <a:pPr marL="0" indent="0" algn="just">
              <a:buNone/>
            </a:pPr>
            <a:r>
              <a:rPr lang="fr-BE" dirty="0"/>
              <a:t>« Ph. </a:t>
            </a:r>
            <a:r>
              <a:rPr lang="fr-BE" dirty="0" smtClean="0"/>
              <a:t>‘Autres </a:t>
            </a:r>
            <a:r>
              <a:rPr lang="fr-BE" dirty="0"/>
              <a:t>temps, autres </a:t>
            </a:r>
            <a:r>
              <a:rPr lang="fr-BE" dirty="0" smtClean="0"/>
              <a:t>mœurs’, </a:t>
            </a:r>
            <a:r>
              <a:rPr lang="fr-BE" dirty="0" err="1" smtClean="0"/>
              <a:t>Lyd</a:t>
            </a:r>
            <a:r>
              <a:rPr lang="fr-BE" dirty="0"/>
              <a:t>. – </a:t>
            </a:r>
            <a:r>
              <a:rPr lang="fr-BE" dirty="0" smtClean="0"/>
              <a:t>‘Je </a:t>
            </a:r>
            <a:r>
              <a:rPr lang="fr-BE" dirty="0"/>
              <a:t>ne le sais que trop. Autrefois, on </a:t>
            </a:r>
            <a:r>
              <a:rPr lang="fr-BE" b="1" dirty="0"/>
              <a:t>sollicitait les </a:t>
            </a:r>
            <a:r>
              <a:rPr lang="fr-BE" b="1" dirty="0" smtClean="0"/>
              <a:t>honneurs </a:t>
            </a:r>
            <a:r>
              <a:rPr lang="fr-BE" dirty="0" smtClean="0"/>
              <a:t>et </a:t>
            </a:r>
            <a:r>
              <a:rPr lang="fr-BE" dirty="0"/>
              <a:t>les suffrages populaires qu’on n’avait pas cessé d’être sous la coupe de son maître</a:t>
            </a:r>
            <a:r>
              <a:rPr lang="fr-BE" dirty="0" smtClean="0"/>
              <a:t>.’</a:t>
            </a:r>
            <a:r>
              <a:rPr lang="fr-BE" dirty="0"/>
              <a:t> »</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5253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Lucilius</a:t>
            </a:r>
            <a:endParaRPr lang="en-US" dirty="0"/>
          </a:p>
        </p:txBody>
      </p:sp>
      <p:sp>
        <p:nvSpPr>
          <p:cNvPr id="3" name="Espace réservé du contenu 2"/>
          <p:cNvSpPr>
            <a:spLocks noGrp="1"/>
          </p:cNvSpPr>
          <p:nvPr>
            <p:ph idx="1"/>
          </p:nvPr>
        </p:nvSpPr>
        <p:spPr/>
        <p:txBody>
          <a:bodyPr/>
          <a:lstStyle/>
          <a:p>
            <a:pPr marL="0" indent="0" algn="just">
              <a:buNone/>
            </a:pPr>
            <a:r>
              <a:rPr lang="fr-BE" dirty="0" smtClean="0"/>
              <a:t>M. </a:t>
            </a:r>
            <a:r>
              <a:rPr lang="fr-BE" dirty="0" err="1" smtClean="0"/>
              <a:t>Jacotot</a:t>
            </a:r>
            <a:r>
              <a:rPr lang="fr-BE" dirty="0" smtClean="0"/>
              <a:t>, « L</a:t>
            </a:r>
            <a:r>
              <a:rPr lang="fr-BE" dirty="0"/>
              <a:t>' honneur et la gloire dans les </a:t>
            </a:r>
            <a:r>
              <a:rPr lang="fr-BE" dirty="0" smtClean="0"/>
              <a:t>‘Satires’ </a:t>
            </a:r>
            <a:r>
              <a:rPr lang="fr-BE" dirty="0"/>
              <a:t>de Lucilius’, in </a:t>
            </a:r>
            <a:r>
              <a:rPr lang="fr-BE" i="1" dirty="0" err="1"/>
              <a:t>Linguaggi</a:t>
            </a:r>
            <a:r>
              <a:rPr lang="fr-BE" i="1" dirty="0"/>
              <a:t> </a:t>
            </a:r>
            <a:r>
              <a:rPr lang="fr-BE" i="1" dirty="0" err="1"/>
              <a:t>del</a:t>
            </a:r>
            <a:r>
              <a:rPr lang="fr-BE" i="1" dirty="0"/>
              <a:t> </a:t>
            </a:r>
            <a:r>
              <a:rPr lang="fr-BE" i="1" dirty="0" err="1"/>
              <a:t>potere</a:t>
            </a:r>
            <a:r>
              <a:rPr lang="fr-BE" i="1" dirty="0"/>
              <a:t>, </a:t>
            </a:r>
            <a:r>
              <a:rPr lang="fr-BE" i="1" dirty="0" err="1"/>
              <a:t>poteri</a:t>
            </a:r>
            <a:r>
              <a:rPr lang="fr-BE" i="1" dirty="0"/>
              <a:t> </a:t>
            </a:r>
            <a:r>
              <a:rPr lang="fr-BE" i="1" dirty="0" err="1"/>
              <a:t>del</a:t>
            </a:r>
            <a:r>
              <a:rPr lang="fr-BE" i="1" dirty="0"/>
              <a:t> </a:t>
            </a:r>
            <a:r>
              <a:rPr lang="fr-BE" i="1" dirty="0" err="1"/>
              <a:t>linguaggio</a:t>
            </a:r>
            <a:r>
              <a:rPr lang="fr-BE" i="1" dirty="0"/>
              <a:t> = Langages du pouvoir, pouvoirs du langage</a:t>
            </a:r>
            <a:r>
              <a:rPr lang="fr-BE" dirty="0"/>
              <a:t>, </a:t>
            </a:r>
            <a:r>
              <a:rPr lang="fr-BE" dirty="0" err="1"/>
              <a:t>ed</a:t>
            </a:r>
            <a:r>
              <a:rPr lang="fr-BE" dirty="0"/>
              <a:t>. by </a:t>
            </a:r>
            <a:r>
              <a:rPr lang="fr-BE" dirty="0" err="1"/>
              <a:t>Edoardo</a:t>
            </a:r>
            <a:r>
              <a:rPr lang="fr-BE" dirty="0"/>
              <a:t> </a:t>
            </a:r>
            <a:r>
              <a:rPr lang="fr-BE" dirty="0" err="1"/>
              <a:t>Bona</a:t>
            </a:r>
            <a:r>
              <a:rPr lang="fr-BE" dirty="0"/>
              <a:t> and </a:t>
            </a:r>
            <a:r>
              <a:rPr lang="fr-BE" dirty="0" err="1"/>
              <a:t>Michele</a:t>
            </a:r>
            <a:r>
              <a:rPr lang="fr-BE" dirty="0"/>
              <a:t> </a:t>
            </a:r>
            <a:r>
              <a:rPr lang="fr-BE" dirty="0" err="1"/>
              <a:t>Curnis</a:t>
            </a:r>
            <a:r>
              <a:rPr lang="fr-BE" dirty="0"/>
              <a:t>, </a:t>
            </a:r>
            <a:r>
              <a:rPr lang="fr-BE" dirty="0" smtClean="0"/>
              <a:t>Alessandria, 2010 (Culture </a:t>
            </a:r>
            <a:r>
              <a:rPr lang="fr-BE" dirty="0" err="1"/>
              <a:t>Antiche</a:t>
            </a:r>
            <a:r>
              <a:rPr lang="fr-BE" dirty="0"/>
              <a:t>. </a:t>
            </a:r>
            <a:r>
              <a:rPr lang="fr-BE" dirty="0" err="1"/>
              <a:t>Studi</a:t>
            </a:r>
            <a:r>
              <a:rPr lang="fr-BE" dirty="0"/>
              <a:t> e </a:t>
            </a:r>
            <a:r>
              <a:rPr lang="fr-BE" dirty="0" err="1"/>
              <a:t>Testi</a:t>
            </a:r>
            <a:r>
              <a:rPr lang="fr-BE" dirty="0"/>
              <a:t>, </a:t>
            </a:r>
            <a:r>
              <a:rPr lang="fr-BE" dirty="0" smtClean="0"/>
              <a:t>23), 219-232.</a:t>
            </a:r>
            <a:endParaRPr lang="en-US" dirty="0"/>
          </a:p>
        </p:txBody>
      </p:sp>
      <p:pic>
        <p:nvPicPr>
          <p:cNvPr id="4" name="Image 3"/>
          <p:cNvPicPr>
            <a:picLocks noChangeAspect="1"/>
          </p:cNvPicPr>
          <p:nvPr/>
        </p:nvPicPr>
        <p:blipFill>
          <a:blip r:embed="rId2"/>
          <a:stretch>
            <a:fillRect/>
          </a:stretch>
        </p:blipFill>
        <p:spPr>
          <a:xfrm>
            <a:off x="2885475" y="5384363"/>
            <a:ext cx="8322871" cy="338430"/>
          </a:xfrm>
          <a:prstGeom prst="rect">
            <a:avLst/>
          </a:prstGeom>
        </p:spPr>
      </p:pic>
      <p:pic>
        <p:nvPicPr>
          <p:cNvPr id="5" name="Image 4"/>
          <p:cNvPicPr>
            <a:picLocks noChangeAspect="1"/>
          </p:cNvPicPr>
          <p:nvPr/>
        </p:nvPicPr>
        <p:blipFill>
          <a:blip r:embed="rId3"/>
          <a:stretch>
            <a:fillRect/>
          </a:stretch>
        </p:blipFill>
        <p:spPr>
          <a:xfrm>
            <a:off x="2742236" y="4468428"/>
            <a:ext cx="8609351" cy="885825"/>
          </a:xfrm>
          <a:prstGeom prst="rect">
            <a:avLst/>
          </a:prstGeom>
        </p:spPr>
      </p:pic>
    </p:spTree>
    <p:extLst>
      <p:ext uri="{BB962C8B-B14F-4D97-AF65-F5344CB8AC3E}">
        <p14:creationId xmlns:p14="http://schemas.microsoft.com/office/powerpoint/2010/main" val="640093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Lucilius</a:t>
            </a:r>
            <a:endParaRPr lang="en-US" dirty="0"/>
          </a:p>
        </p:txBody>
      </p:sp>
      <p:sp>
        <p:nvSpPr>
          <p:cNvPr id="3" name="Espace réservé du contenu 2"/>
          <p:cNvSpPr>
            <a:spLocks noGrp="1"/>
          </p:cNvSpPr>
          <p:nvPr>
            <p:ph idx="1"/>
          </p:nvPr>
        </p:nvSpPr>
        <p:spPr/>
        <p:txBody>
          <a:bodyPr/>
          <a:lstStyle/>
          <a:p>
            <a:pPr marL="0" indent="0" algn="just">
              <a:buNone/>
            </a:pPr>
            <a:r>
              <a:rPr lang="fr-BE" dirty="0"/>
              <a:t>(1) 450-451 Marx = 444-445 </a:t>
            </a:r>
            <a:r>
              <a:rPr lang="fr-BE" dirty="0" err="1"/>
              <a:t>Krenkel</a:t>
            </a:r>
            <a:endParaRPr lang="en-US" dirty="0"/>
          </a:p>
          <a:p>
            <a:pPr marL="0" indent="0" algn="just">
              <a:buNone/>
            </a:pPr>
            <a:r>
              <a:rPr lang="fr-BE" dirty="0" err="1"/>
              <a:t>Aut</a:t>
            </a:r>
            <a:r>
              <a:rPr lang="fr-BE" dirty="0"/>
              <a:t> forte </a:t>
            </a:r>
            <a:r>
              <a:rPr lang="fr-BE" dirty="0" err="1"/>
              <a:t>omnino</a:t>
            </a:r>
            <a:r>
              <a:rPr lang="fr-BE" dirty="0"/>
              <a:t> </a:t>
            </a:r>
            <a:r>
              <a:rPr lang="fr-BE" dirty="0" err="1"/>
              <a:t>ac</a:t>
            </a:r>
            <a:r>
              <a:rPr lang="fr-BE" dirty="0"/>
              <a:t> </a:t>
            </a:r>
            <a:r>
              <a:rPr lang="fr-BE" dirty="0" err="1"/>
              <a:t>fortuna</a:t>
            </a:r>
            <a:r>
              <a:rPr lang="fr-BE" dirty="0"/>
              <a:t> </a:t>
            </a:r>
            <a:r>
              <a:rPr lang="fr-BE" dirty="0" err="1"/>
              <a:t>vincere</a:t>
            </a:r>
            <a:r>
              <a:rPr lang="fr-BE" dirty="0"/>
              <a:t> </a:t>
            </a:r>
            <a:r>
              <a:rPr lang="fr-BE" dirty="0" err="1"/>
              <a:t>bello</a:t>
            </a:r>
            <a:r>
              <a:rPr lang="fr-BE" dirty="0"/>
              <a:t>.</a:t>
            </a:r>
            <a:endParaRPr lang="en-US" dirty="0"/>
          </a:p>
          <a:p>
            <a:pPr marL="0" indent="0" algn="just">
              <a:buNone/>
            </a:pPr>
            <a:r>
              <a:rPr lang="fr-BE" dirty="0"/>
              <a:t>Si forte </a:t>
            </a:r>
            <a:r>
              <a:rPr lang="fr-BE" dirty="0" err="1"/>
              <a:t>ac</a:t>
            </a:r>
            <a:r>
              <a:rPr lang="fr-BE" dirty="0"/>
              <a:t> </a:t>
            </a:r>
            <a:r>
              <a:rPr lang="fr-BE" dirty="0" err="1"/>
              <a:t>temere</a:t>
            </a:r>
            <a:r>
              <a:rPr lang="fr-BE" dirty="0"/>
              <a:t> </a:t>
            </a:r>
            <a:r>
              <a:rPr lang="fr-BE" dirty="0" err="1"/>
              <a:t>omnino</a:t>
            </a:r>
            <a:r>
              <a:rPr lang="fr-BE" b="1" dirty="0"/>
              <a:t>, quid </a:t>
            </a:r>
            <a:r>
              <a:rPr lang="fr-BE" b="1" dirty="0" err="1"/>
              <a:t>cursum</a:t>
            </a:r>
            <a:r>
              <a:rPr lang="fr-BE" b="1" dirty="0"/>
              <a:t> ad </a:t>
            </a:r>
            <a:r>
              <a:rPr lang="fr-BE" b="1" dirty="0" err="1"/>
              <a:t>honorem</a:t>
            </a:r>
            <a:r>
              <a:rPr lang="fr-BE" b="1" dirty="0"/>
              <a:t> </a:t>
            </a:r>
            <a:r>
              <a:rPr lang="fr-BE" dirty="0"/>
              <a:t>(</a:t>
            </a:r>
            <a:r>
              <a:rPr lang="fr-BE" dirty="0" err="1"/>
              <a:t>codd</a:t>
            </a:r>
            <a:r>
              <a:rPr lang="fr-BE" dirty="0" smtClean="0"/>
              <a:t>).</a:t>
            </a:r>
            <a:endParaRPr lang="en-US" dirty="0"/>
          </a:p>
          <a:p>
            <a:pPr marL="0" indent="0" algn="just">
              <a:buNone/>
            </a:pPr>
            <a:r>
              <a:rPr lang="fr-BE" b="1" dirty="0"/>
              <a:t>Quid ? </a:t>
            </a:r>
            <a:r>
              <a:rPr lang="fr-BE" b="1" dirty="0" err="1" smtClean="0"/>
              <a:t>quorsum</a:t>
            </a:r>
            <a:r>
              <a:rPr lang="fr-BE" b="1" dirty="0"/>
              <a:t> ? ad </a:t>
            </a:r>
            <a:r>
              <a:rPr lang="fr-BE" b="1" dirty="0" err="1"/>
              <a:t>honorem</a:t>
            </a:r>
            <a:r>
              <a:rPr lang="fr-BE" b="1" dirty="0"/>
              <a:t> ? </a:t>
            </a:r>
            <a:r>
              <a:rPr lang="fr-BE" dirty="0"/>
              <a:t>: Marx</a:t>
            </a:r>
            <a:endParaRPr lang="en-US" dirty="0"/>
          </a:p>
          <a:p>
            <a:pPr marL="0" indent="0" algn="just">
              <a:buNone/>
            </a:pPr>
            <a:r>
              <a:rPr lang="fr-BE" b="1" dirty="0"/>
              <a:t>Quid </a:t>
            </a:r>
            <a:r>
              <a:rPr lang="fr-BE" b="1" dirty="0" err="1"/>
              <a:t>rursum</a:t>
            </a:r>
            <a:r>
              <a:rPr lang="fr-BE" b="1" dirty="0"/>
              <a:t> ad </a:t>
            </a:r>
            <a:r>
              <a:rPr lang="fr-BE" b="1" dirty="0" err="1"/>
              <a:t>honorem</a:t>
            </a:r>
            <a:r>
              <a:rPr lang="fr-BE" b="1" dirty="0"/>
              <a:t> ? </a:t>
            </a:r>
            <a:r>
              <a:rPr lang="fr-BE" dirty="0"/>
              <a:t>: Müller et </a:t>
            </a:r>
            <a:r>
              <a:rPr lang="fr-BE" dirty="0" err="1"/>
              <a:t>Charpin</a:t>
            </a:r>
            <a:endParaRPr lang="en-US" dirty="0"/>
          </a:p>
          <a:p>
            <a:pPr marL="0" indent="0" algn="just">
              <a:buNone/>
            </a:pPr>
            <a:r>
              <a:rPr lang="fr-BE" b="1" dirty="0"/>
              <a:t> </a:t>
            </a:r>
            <a:r>
              <a:rPr lang="fr-BE" dirty="0"/>
              <a:t>« Ou bien c’est totalement par le hasard et la fortune qu’on </a:t>
            </a:r>
            <a:r>
              <a:rPr lang="fr-BE" dirty="0" smtClean="0"/>
              <a:t>vainc </a:t>
            </a:r>
            <a:r>
              <a:rPr lang="fr-BE" dirty="0"/>
              <a:t>à la guerre ; si c’est totalement par le hasard et par la chance, </a:t>
            </a:r>
            <a:r>
              <a:rPr lang="fr-BE" b="1" dirty="0"/>
              <a:t>pourquoi avoir couru après l’honneur </a:t>
            </a:r>
            <a:r>
              <a:rPr lang="fr-BE" dirty="0"/>
              <a:t>? » </a:t>
            </a:r>
            <a:endParaRPr lang="en-US" dirty="0"/>
          </a:p>
          <a:p>
            <a:endParaRPr lang="en-US" dirty="0"/>
          </a:p>
        </p:txBody>
      </p:sp>
    </p:spTree>
    <p:extLst>
      <p:ext uri="{BB962C8B-B14F-4D97-AF65-F5344CB8AC3E}">
        <p14:creationId xmlns:p14="http://schemas.microsoft.com/office/powerpoint/2010/main" val="2308762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pPr marL="0" indent="0">
              <a:buNone/>
            </a:pPr>
            <a:r>
              <a:rPr lang="fr-BE" dirty="0"/>
              <a:t>(2) 691 Marx = 738 </a:t>
            </a:r>
            <a:r>
              <a:rPr lang="fr-BE" dirty="0" err="1"/>
              <a:t>Krenkel</a:t>
            </a:r>
            <a:endParaRPr lang="en-US" dirty="0"/>
          </a:p>
          <a:p>
            <a:pPr marL="0" indent="0">
              <a:buNone/>
            </a:pPr>
            <a:r>
              <a:rPr lang="fr-BE" b="1" dirty="0" err="1"/>
              <a:t>Nullo</a:t>
            </a:r>
            <a:r>
              <a:rPr lang="fr-BE" b="1" dirty="0"/>
              <a:t> honore</a:t>
            </a:r>
            <a:r>
              <a:rPr lang="fr-BE" dirty="0"/>
              <a:t>, &lt;</a:t>
            </a:r>
            <a:r>
              <a:rPr lang="fr-BE" dirty="0" err="1"/>
              <a:t>here</a:t>
            </a:r>
            <a:r>
              <a:rPr lang="fr-BE" dirty="0"/>
              <a:t>&gt;dis </a:t>
            </a:r>
            <a:r>
              <a:rPr lang="fr-BE" dirty="0" err="1"/>
              <a:t>fletu</a:t>
            </a:r>
            <a:r>
              <a:rPr lang="fr-BE" dirty="0"/>
              <a:t> &lt;</a:t>
            </a:r>
            <a:r>
              <a:rPr lang="fr-BE" dirty="0" err="1"/>
              <a:t>nullo</a:t>
            </a:r>
            <a:r>
              <a:rPr lang="fr-BE" dirty="0"/>
              <a:t>&gt;, </a:t>
            </a:r>
            <a:r>
              <a:rPr lang="fr-BE" dirty="0" err="1"/>
              <a:t>nullo</a:t>
            </a:r>
            <a:r>
              <a:rPr lang="fr-BE" dirty="0"/>
              <a:t> </a:t>
            </a:r>
            <a:r>
              <a:rPr lang="fr-BE" dirty="0" err="1" smtClean="0"/>
              <a:t>funere</a:t>
            </a:r>
            <a:r>
              <a:rPr lang="fr-BE" dirty="0" smtClean="0"/>
              <a:t>.</a:t>
            </a:r>
            <a:endParaRPr lang="en-US" dirty="0"/>
          </a:p>
          <a:p>
            <a:pPr marL="0" indent="0">
              <a:buNone/>
            </a:pPr>
            <a:r>
              <a:rPr lang="fr-BE" dirty="0"/>
              <a:t>« </a:t>
            </a:r>
            <a:r>
              <a:rPr lang="fr-BE" dirty="0" smtClean="0"/>
              <a:t>Pas </a:t>
            </a:r>
            <a:r>
              <a:rPr lang="fr-BE" dirty="0"/>
              <a:t>d’honneur à sa mort, pas d’héritier pour le pleurer, pas de </a:t>
            </a:r>
            <a:r>
              <a:rPr lang="fr-BE" dirty="0" smtClean="0"/>
              <a:t>funérailles.</a:t>
            </a:r>
            <a:r>
              <a:rPr lang="fr-BE" dirty="0"/>
              <a:t> »</a:t>
            </a:r>
            <a:endParaRPr lang="en-US" dirty="0"/>
          </a:p>
          <a:p>
            <a:pPr marL="0" indent="0">
              <a:buNone/>
            </a:pPr>
            <a:r>
              <a:rPr lang="fr-BE" b="1" dirty="0"/>
              <a:t>(3) 1039-1040 Marx = 982-983</a:t>
            </a:r>
            <a:endParaRPr lang="en-US" dirty="0"/>
          </a:p>
          <a:p>
            <a:pPr marL="0" indent="0">
              <a:buNone/>
            </a:pPr>
            <a:r>
              <a:rPr lang="fr-BE" dirty="0" err="1"/>
              <a:t>Cuius</a:t>
            </a:r>
            <a:r>
              <a:rPr lang="fr-BE" dirty="0"/>
              <a:t> </a:t>
            </a:r>
            <a:r>
              <a:rPr lang="fr-BE" dirty="0" err="1"/>
              <a:t>vultu</a:t>
            </a:r>
            <a:r>
              <a:rPr lang="fr-BE" dirty="0"/>
              <a:t> </a:t>
            </a:r>
            <a:r>
              <a:rPr lang="fr-BE" dirty="0" err="1"/>
              <a:t>ac</a:t>
            </a:r>
            <a:r>
              <a:rPr lang="fr-BE" dirty="0"/>
              <a:t> </a:t>
            </a:r>
            <a:r>
              <a:rPr lang="fr-BE" dirty="0" err="1"/>
              <a:t>facie</a:t>
            </a:r>
            <a:r>
              <a:rPr lang="fr-BE" dirty="0"/>
              <a:t> </a:t>
            </a:r>
            <a:r>
              <a:rPr lang="fr-BE" dirty="0" err="1"/>
              <a:t>ludo</a:t>
            </a:r>
            <a:r>
              <a:rPr lang="fr-BE" dirty="0"/>
              <a:t> </a:t>
            </a:r>
            <a:r>
              <a:rPr lang="fr-BE" dirty="0" err="1"/>
              <a:t>ac</a:t>
            </a:r>
            <a:r>
              <a:rPr lang="fr-BE" dirty="0"/>
              <a:t> </a:t>
            </a:r>
            <a:r>
              <a:rPr lang="fr-BE" dirty="0" err="1"/>
              <a:t>sermonibus</a:t>
            </a:r>
            <a:r>
              <a:rPr lang="fr-BE" dirty="0"/>
              <a:t> </a:t>
            </a:r>
            <a:r>
              <a:rPr lang="fr-BE" dirty="0" err="1"/>
              <a:t>nostris</a:t>
            </a:r>
            <a:endParaRPr lang="en-US" dirty="0"/>
          </a:p>
          <a:p>
            <a:pPr marL="0" indent="0">
              <a:buNone/>
            </a:pPr>
            <a:r>
              <a:rPr lang="en-US" dirty="0" err="1"/>
              <a:t>Virginis</a:t>
            </a:r>
            <a:r>
              <a:rPr lang="en-US" dirty="0"/>
              <a:t> hoc </a:t>
            </a:r>
            <a:r>
              <a:rPr lang="en-US" dirty="0" err="1"/>
              <a:t>pretium</a:t>
            </a:r>
            <a:r>
              <a:rPr lang="en-US" dirty="0"/>
              <a:t> </a:t>
            </a:r>
            <a:r>
              <a:rPr lang="en-US" dirty="0" err="1"/>
              <a:t>atque</a:t>
            </a:r>
            <a:r>
              <a:rPr lang="en-US" dirty="0"/>
              <a:t> </a:t>
            </a:r>
            <a:r>
              <a:rPr lang="en-US" dirty="0" err="1"/>
              <a:t>hunc</a:t>
            </a:r>
            <a:r>
              <a:rPr lang="en-US" dirty="0"/>
              <a:t> </a:t>
            </a:r>
            <a:r>
              <a:rPr lang="en-US" dirty="0" err="1"/>
              <a:t>reddebamus</a:t>
            </a:r>
            <a:r>
              <a:rPr lang="en-US" dirty="0"/>
              <a:t> </a:t>
            </a:r>
            <a:r>
              <a:rPr lang="en-US" b="1" dirty="0" err="1" smtClean="0"/>
              <a:t>honorem</a:t>
            </a:r>
            <a:r>
              <a:rPr lang="en-US" b="1" dirty="0" smtClean="0"/>
              <a:t>.</a:t>
            </a:r>
            <a:endParaRPr lang="en-US" dirty="0"/>
          </a:p>
          <a:p>
            <a:pPr marL="0" indent="0">
              <a:buNone/>
            </a:pPr>
            <a:r>
              <a:rPr lang="fr-BE" dirty="0" smtClean="0"/>
              <a:t>« Au </a:t>
            </a:r>
            <a:r>
              <a:rPr lang="fr-BE" dirty="0"/>
              <a:t>visage et à la beauté de cette fille dans nos badinages et nos entretiens nous rendions cette offrande et cet hommage. »</a:t>
            </a:r>
            <a:endParaRPr lang="en-US" dirty="0"/>
          </a:p>
          <a:p>
            <a:endParaRPr lang="en-US" dirty="0"/>
          </a:p>
        </p:txBody>
      </p:sp>
    </p:spTree>
    <p:extLst>
      <p:ext uri="{BB962C8B-B14F-4D97-AF65-F5344CB8AC3E}">
        <p14:creationId xmlns:p14="http://schemas.microsoft.com/office/powerpoint/2010/main" val="1073104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normAutofit/>
          </a:bodyPr>
          <a:lstStyle/>
          <a:p>
            <a:pPr marL="0" indent="0" algn="just">
              <a:buNone/>
            </a:pPr>
            <a:r>
              <a:rPr lang="en-US" dirty="0"/>
              <a:t>(4) 1333 Marx </a:t>
            </a:r>
            <a:r>
              <a:rPr lang="en-US" dirty="0" smtClean="0"/>
              <a:t>= 1349 </a:t>
            </a:r>
            <a:r>
              <a:rPr lang="en-US" dirty="0" err="1"/>
              <a:t>Krenkel</a:t>
            </a:r>
            <a:endParaRPr lang="en-US" dirty="0"/>
          </a:p>
          <a:p>
            <a:pPr marL="0" indent="0" algn="just">
              <a:buNone/>
            </a:pPr>
            <a:r>
              <a:rPr lang="en-US" dirty="0" err="1"/>
              <a:t>Virtus</a:t>
            </a:r>
            <a:r>
              <a:rPr lang="en-US" dirty="0"/>
              <a:t>, id dare quod re </a:t>
            </a:r>
            <a:r>
              <a:rPr lang="en-US" dirty="0" err="1"/>
              <a:t>ipsa</a:t>
            </a:r>
            <a:r>
              <a:rPr lang="en-US" dirty="0"/>
              <a:t> </a:t>
            </a:r>
            <a:r>
              <a:rPr lang="en-US" dirty="0" err="1"/>
              <a:t>debetur</a:t>
            </a:r>
            <a:r>
              <a:rPr lang="en-US" dirty="0"/>
              <a:t> </a:t>
            </a:r>
            <a:r>
              <a:rPr lang="en-US" b="1" dirty="0" err="1" smtClean="0"/>
              <a:t>honori</a:t>
            </a:r>
            <a:r>
              <a:rPr lang="en-US" b="1" dirty="0" smtClean="0"/>
              <a:t>.</a:t>
            </a:r>
            <a:endParaRPr lang="en-US" dirty="0"/>
          </a:p>
          <a:p>
            <a:pPr marL="0" indent="0" algn="just">
              <a:buNone/>
            </a:pPr>
            <a:r>
              <a:rPr lang="fr-BE" dirty="0" smtClean="0"/>
              <a:t>« La </a:t>
            </a:r>
            <a:r>
              <a:rPr lang="fr-BE" dirty="0"/>
              <a:t>vertu c’est accorder de l’intérêt qui lui est réellement dû à </a:t>
            </a:r>
            <a:r>
              <a:rPr lang="fr-BE" dirty="0" smtClean="0"/>
              <a:t>l’</a:t>
            </a:r>
            <a:r>
              <a:rPr lang="fr-BE" i="1" dirty="0" err="1" smtClean="0"/>
              <a:t>honos</a:t>
            </a:r>
            <a:r>
              <a:rPr lang="fr-BE" dirty="0" smtClean="0"/>
              <a:t>.</a:t>
            </a:r>
            <a:r>
              <a:rPr lang="fr-BE" dirty="0"/>
              <a:t> </a:t>
            </a:r>
            <a:r>
              <a:rPr lang="fr-BE" dirty="0" smtClean="0"/>
              <a:t>»</a:t>
            </a:r>
            <a:endParaRPr lang="fr-BE" dirty="0"/>
          </a:p>
          <a:p>
            <a:pPr marL="0" indent="0" algn="just">
              <a:buNone/>
            </a:pPr>
            <a:r>
              <a:rPr lang="fr-BE" dirty="0" smtClean="0"/>
              <a:t>W. </a:t>
            </a:r>
            <a:r>
              <a:rPr lang="fr-BE" dirty="0" err="1"/>
              <a:t>Görler</a:t>
            </a:r>
            <a:r>
              <a:rPr lang="fr-BE" dirty="0"/>
              <a:t>, </a:t>
            </a:r>
            <a:r>
              <a:rPr lang="fr-BE" dirty="0" smtClean="0"/>
              <a:t>« </a:t>
            </a:r>
            <a:r>
              <a:rPr lang="fr-BE" dirty="0" err="1" smtClean="0"/>
              <a:t>Zum</a:t>
            </a:r>
            <a:r>
              <a:rPr lang="fr-BE" dirty="0" smtClean="0"/>
              <a:t> </a:t>
            </a:r>
            <a:r>
              <a:rPr lang="fr-BE" dirty="0"/>
              <a:t>Virtus-Fragment des Lucilius (1326-1338 Marx) </a:t>
            </a:r>
            <a:r>
              <a:rPr lang="fr-BE" dirty="0" err="1"/>
              <a:t>und</a:t>
            </a:r>
            <a:r>
              <a:rPr lang="fr-BE" dirty="0"/>
              <a:t> </a:t>
            </a:r>
            <a:r>
              <a:rPr lang="fr-BE" dirty="0" err="1"/>
              <a:t>zur</a:t>
            </a:r>
            <a:r>
              <a:rPr lang="fr-BE" dirty="0"/>
              <a:t> </a:t>
            </a:r>
            <a:r>
              <a:rPr lang="fr-BE" dirty="0" err="1"/>
              <a:t>Geschichte</a:t>
            </a:r>
            <a:r>
              <a:rPr lang="fr-BE" dirty="0"/>
              <a:t> der </a:t>
            </a:r>
            <a:r>
              <a:rPr lang="fr-BE" dirty="0" err="1"/>
              <a:t>stoischen</a:t>
            </a:r>
            <a:r>
              <a:rPr lang="fr-BE" dirty="0"/>
              <a:t> </a:t>
            </a:r>
            <a:r>
              <a:rPr lang="fr-BE" dirty="0" err="1" smtClean="0"/>
              <a:t>Güterlehre</a:t>
            </a:r>
            <a:r>
              <a:rPr lang="fr-BE" dirty="0" smtClean="0"/>
              <a:t> », </a:t>
            </a:r>
            <a:r>
              <a:rPr lang="fr-BE" i="1" dirty="0" err="1" smtClean="0"/>
              <a:t>Hermes</a:t>
            </a:r>
            <a:r>
              <a:rPr lang="fr-BE" dirty="0" smtClean="0"/>
              <a:t>, 112 (1984), 445-468.</a:t>
            </a:r>
          </a:p>
        </p:txBody>
      </p:sp>
    </p:spTree>
    <p:extLst>
      <p:ext uri="{BB962C8B-B14F-4D97-AF65-F5344CB8AC3E}">
        <p14:creationId xmlns:p14="http://schemas.microsoft.com/office/powerpoint/2010/main" val="1507931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1326-1338 Marx</a:t>
            </a:r>
            <a:endParaRPr lang="en-US" dirty="0"/>
          </a:p>
        </p:txBody>
      </p:sp>
      <p:sp>
        <p:nvSpPr>
          <p:cNvPr id="7" name="Espace réservé du texte 6"/>
          <p:cNvSpPr>
            <a:spLocks noGrp="1"/>
          </p:cNvSpPr>
          <p:nvPr>
            <p:ph type="body" idx="1"/>
          </p:nvPr>
        </p:nvSpPr>
        <p:spPr>
          <a:xfrm flipV="1">
            <a:off x="0" y="0"/>
            <a:ext cx="3992732" cy="45719"/>
          </a:xfrm>
        </p:spPr>
        <p:txBody>
          <a:bodyPr/>
          <a:lstStyle/>
          <a:p>
            <a:endParaRPr lang="en-US" dirty="0"/>
          </a:p>
        </p:txBody>
      </p:sp>
      <p:sp>
        <p:nvSpPr>
          <p:cNvPr id="3" name="Espace réservé du contenu 2"/>
          <p:cNvSpPr>
            <a:spLocks noGrp="1"/>
          </p:cNvSpPr>
          <p:nvPr>
            <p:ph sz="half" idx="2"/>
          </p:nvPr>
        </p:nvSpPr>
        <p:spPr>
          <a:xfrm>
            <a:off x="2589212" y="1322774"/>
            <a:ext cx="4342893" cy="5308846"/>
          </a:xfrm>
        </p:spPr>
        <p:txBody>
          <a:bodyPr>
            <a:normAutofit fontScale="92500"/>
          </a:bodyPr>
          <a:lstStyle/>
          <a:p>
            <a:pPr marL="0" indent="0">
              <a:buNone/>
            </a:pPr>
            <a:r>
              <a:rPr lang="en-US" sz="1600" dirty="0" err="1"/>
              <a:t>Virtus</a:t>
            </a:r>
            <a:r>
              <a:rPr lang="en-US" sz="1600" dirty="0"/>
              <a:t>, </a:t>
            </a:r>
            <a:r>
              <a:rPr lang="en-US" sz="1600" dirty="0" err="1"/>
              <a:t>Albine</a:t>
            </a:r>
            <a:r>
              <a:rPr lang="en-US" sz="1600" dirty="0"/>
              <a:t>, </a:t>
            </a:r>
            <a:r>
              <a:rPr lang="en-US" sz="1600" dirty="0" err="1"/>
              <a:t>est</a:t>
            </a:r>
            <a:r>
              <a:rPr lang="en-US" sz="1600" dirty="0"/>
              <a:t> </a:t>
            </a:r>
            <a:r>
              <a:rPr lang="en-US" sz="1600" dirty="0" err="1"/>
              <a:t>pretium</a:t>
            </a:r>
            <a:r>
              <a:rPr lang="en-US" sz="1600" dirty="0"/>
              <a:t> </a:t>
            </a:r>
            <a:r>
              <a:rPr lang="en-US" sz="1600" dirty="0" err="1"/>
              <a:t>persolvere</a:t>
            </a:r>
            <a:r>
              <a:rPr lang="en-US" sz="1600" dirty="0"/>
              <a:t> </a:t>
            </a:r>
            <a:r>
              <a:rPr lang="en-US" sz="1600" dirty="0" err="1"/>
              <a:t>verum</a:t>
            </a:r>
            <a:r>
              <a:rPr lang="en-US" sz="1600" dirty="0"/>
              <a:t>,</a:t>
            </a:r>
            <a:br>
              <a:rPr lang="en-US" sz="1600" dirty="0"/>
            </a:br>
            <a:r>
              <a:rPr lang="en-US" sz="1600" dirty="0" err="1"/>
              <a:t>quis</a:t>
            </a:r>
            <a:r>
              <a:rPr lang="en-US" sz="1600" dirty="0"/>
              <a:t> in </a:t>
            </a:r>
            <a:r>
              <a:rPr lang="en-US" sz="1600" dirty="0" err="1"/>
              <a:t>versamur</a:t>
            </a:r>
            <a:r>
              <a:rPr lang="en-US" sz="1600" dirty="0"/>
              <a:t>, </a:t>
            </a:r>
            <a:r>
              <a:rPr lang="en-US" sz="1600" dirty="0" err="1"/>
              <a:t>quis</a:t>
            </a:r>
            <a:r>
              <a:rPr lang="en-US" sz="1600" dirty="0"/>
              <a:t> </a:t>
            </a:r>
            <a:r>
              <a:rPr lang="en-US" sz="1600" dirty="0" err="1"/>
              <a:t>vivimus</a:t>
            </a:r>
            <a:r>
              <a:rPr lang="en-US" sz="1600" dirty="0"/>
              <a:t> rebus </a:t>
            </a:r>
            <a:r>
              <a:rPr lang="en-US" sz="1600" dirty="0" err="1"/>
              <a:t>potesse</a:t>
            </a:r>
            <a:r>
              <a:rPr lang="en-US" sz="1600" dirty="0"/>
              <a:t>;</a:t>
            </a:r>
            <a:br>
              <a:rPr lang="en-US" sz="1600" dirty="0"/>
            </a:br>
            <a:r>
              <a:rPr lang="en-US" sz="1600" dirty="0" err="1"/>
              <a:t>virtus</a:t>
            </a:r>
            <a:r>
              <a:rPr lang="en-US" sz="1600" dirty="0"/>
              <a:t> </a:t>
            </a:r>
            <a:r>
              <a:rPr lang="en-US" sz="1600" dirty="0" err="1"/>
              <a:t>est</a:t>
            </a:r>
            <a:r>
              <a:rPr lang="en-US" sz="1600" dirty="0"/>
              <a:t> </a:t>
            </a:r>
            <a:r>
              <a:rPr lang="en-US" sz="1600" dirty="0" err="1"/>
              <a:t>homini</a:t>
            </a:r>
            <a:r>
              <a:rPr lang="en-US" sz="1600" dirty="0"/>
              <a:t> </a:t>
            </a:r>
            <a:r>
              <a:rPr lang="en-US" sz="1600" dirty="0" err="1"/>
              <a:t>scire</a:t>
            </a:r>
            <a:r>
              <a:rPr lang="en-US" sz="1600" dirty="0"/>
              <a:t> id quod </a:t>
            </a:r>
            <a:r>
              <a:rPr lang="en-US" sz="1600" dirty="0" err="1"/>
              <a:t>quaeque</a:t>
            </a:r>
            <a:r>
              <a:rPr lang="en-US" sz="1600" dirty="0"/>
              <a:t> </a:t>
            </a:r>
            <a:r>
              <a:rPr lang="en-US" sz="1600" dirty="0" err="1"/>
              <a:t>habeat</a:t>
            </a:r>
            <a:r>
              <a:rPr lang="en-US" sz="1600" dirty="0"/>
              <a:t> res;</a:t>
            </a:r>
            <a:br>
              <a:rPr lang="en-US" sz="1600" dirty="0"/>
            </a:br>
            <a:r>
              <a:rPr lang="en-US" sz="1600" dirty="0" err="1"/>
              <a:t>virtus</a:t>
            </a:r>
            <a:r>
              <a:rPr lang="en-US" sz="1600" dirty="0"/>
              <a:t> </a:t>
            </a:r>
            <a:r>
              <a:rPr lang="en-US" sz="1600" dirty="0" err="1"/>
              <a:t>scire</a:t>
            </a:r>
            <a:r>
              <a:rPr lang="en-US" sz="1600" dirty="0"/>
              <a:t> </a:t>
            </a:r>
            <a:r>
              <a:rPr lang="en-US" sz="1600" dirty="0" err="1"/>
              <a:t>homini</a:t>
            </a:r>
            <a:r>
              <a:rPr lang="en-US" sz="1600" dirty="0"/>
              <a:t> rectum utile quid sit </a:t>
            </a:r>
            <a:r>
              <a:rPr lang="en-US" sz="1600" dirty="0" err="1"/>
              <a:t>honestum</a:t>
            </a:r>
            <a:r>
              <a:rPr lang="en-US" sz="1600" dirty="0"/>
              <a:t>,</a:t>
            </a:r>
            <a:br>
              <a:rPr lang="en-US" sz="1600" dirty="0"/>
            </a:br>
            <a:r>
              <a:rPr lang="en-US" sz="1600" dirty="0" smtClean="0"/>
              <a:t>quae </a:t>
            </a:r>
            <a:r>
              <a:rPr lang="en-US" sz="1600" dirty="0"/>
              <a:t>bona, quae mala item, quid inutile </a:t>
            </a:r>
            <a:r>
              <a:rPr lang="en-US" sz="1600" dirty="0" err="1"/>
              <a:t>turpe</a:t>
            </a:r>
            <a:r>
              <a:rPr lang="en-US" sz="1600" dirty="0"/>
              <a:t> </a:t>
            </a:r>
            <a:r>
              <a:rPr lang="en-US" sz="1600" dirty="0" err="1"/>
              <a:t>inhonestum</a:t>
            </a:r>
            <a:r>
              <a:rPr lang="en-US" sz="1600" dirty="0"/>
              <a:t>;</a:t>
            </a:r>
            <a:br>
              <a:rPr lang="en-US" sz="1600" dirty="0"/>
            </a:br>
            <a:r>
              <a:rPr lang="en-US" sz="1600" dirty="0" err="1"/>
              <a:t>virtus</a:t>
            </a:r>
            <a:r>
              <a:rPr lang="en-US" sz="1600" dirty="0"/>
              <a:t> </a:t>
            </a:r>
            <a:r>
              <a:rPr lang="en-US" sz="1600" dirty="0" err="1"/>
              <a:t>quaerendae</a:t>
            </a:r>
            <a:r>
              <a:rPr lang="en-US" sz="1600" dirty="0"/>
              <a:t> fin </a:t>
            </a:r>
            <a:r>
              <a:rPr lang="en-US" sz="1600" dirty="0" err="1"/>
              <a:t>em</a:t>
            </a:r>
            <a:r>
              <a:rPr lang="en-US" sz="1600" dirty="0"/>
              <a:t> re </a:t>
            </a:r>
            <a:r>
              <a:rPr lang="en-US" sz="1600" dirty="0" err="1"/>
              <a:t>scire</a:t>
            </a:r>
            <a:r>
              <a:rPr lang="en-US" sz="1600" dirty="0"/>
              <a:t> </a:t>
            </a:r>
            <a:r>
              <a:rPr lang="en-US" sz="1600" dirty="0" err="1"/>
              <a:t>modumque</a:t>
            </a:r>
            <a:r>
              <a:rPr lang="en-US" sz="1600" dirty="0"/>
              <a:t>;</a:t>
            </a:r>
            <a:br>
              <a:rPr lang="en-US" sz="1600" dirty="0"/>
            </a:br>
            <a:r>
              <a:rPr lang="en-US" sz="1600" dirty="0" err="1"/>
              <a:t>virtus</a:t>
            </a:r>
            <a:r>
              <a:rPr lang="en-US" sz="1600" dirty="0"/>
              <a:t> </a:t>
            </a:r>
            <a:r>
              <a:rPr lang="en-US" sz="1600" b="1" dirty="0" err="1"/>
              <a:t>divitiis</a:t>
            </a:r>
            <a:r>
              <a:rPr lang="en-US" sz="1600" dirty="0"/>
              <a:t> </a:t>
            </a:r>
            <a:r>
              <a:rPr lang="en-US" sz="1600" dirty="0" err="1"/>
              <a:t>pretium</a:t>
            </a:r>
            <a:r>
              <a:rPr lang="en-US" sz="1600" dirty="0"/>
              <a:t> </a:t>
            </a:r>
            <a:r>
              <a:rPr lang="en-US" sz="1600" dirty="0" err="1"/>
              <a:t>persolvere</a:t>
            </a:r>
            <a:r>
              <a:rPr lang="en-US" sz="1600" dirty="0"/>
              <a:t> posse,</a:t>
            </a:r>
            <a:br>
              <a:rPr lang="en-US" sz="1600" dirty="0"/>
            </a:br>
            <a:r>
              <a:rPr lang="en-US" sz="1600" b="1" dirty="0" err="1"/>
              <a:t>virtus</a:t>
            </a:r>
            <a:r>
              <a:rPr lang="en-US" sz="1600" b="1" dirty="0"/>
              <a:t> id dare quod re </a:t>
            </a:r>
            <a:r>
              <a:rPr lang="en-US" sz="1600" b="1" dirty="0" err="1"/>
              <a:t>ipsa</a:t>
            </a:r>
            <a:r>
              <a:rPr lang="en-US" sz="1600" b="1" dirty="0"/>
              <a:t> </a:t>
            </a:r>
            <a:r>
              <a:rPr lang="en-US" sz="1600" b="1" dirty="0" err="1"/>
              <a:t>debetur</a:t>
            </a:r>
            <a:r>
              <a:rPr lang="en-US" sz="1600" b="1" dirty="0"/>
              <a:t> </a:t>
            </a:r>
            <a:r>
              <a:rPr lang="en-US" sz="1600" b="1" dirty="0" err="1"/>
              <a:t>honori</a:t>
            </a:r>
            <a:r>
              <a:rPr lang="en-US" sz="1600" b="1" dirty="0"/>
              <a:t>;</a:t>
            </a:r>
            <a:br>
              <a:rPr lang="en-US" sz="1600" b="1" dirty="0"/>
            </a:br>
            <a:r>
              <a:rPr lang="en-US" sz="1600" dirty="0" err="1"/>
              <a:t>hostem</a:t>
            </a:r>
            <a:r>
              <a:rPr lang="en-US" sz="1600" dirty="0"/>
              <a:t> </a:t>
            </a:r>
            <a:r>
              <a:rPr lang="en-US" sz="1600" dirty="0" err="1"/>
              <a:t>esse</a:t>
            </a:r>
            <a:r>
              <a:rPr lang="en-US" sz="1600" dirty="0"/>
              <a:t> </a:t>
            </a:r>
            <a:r>
              <a:rPr lang="en-US" sz="1600" dirty="0" err="1"/>
              <a:t>atque</a:t>
            </a:r>
            <a:r>
              <a:rPr lang="en-US" sz="1600" dirty="0"/>
              <a:t> </a:t>
            </a:r>
            <a:r>
              <a:rPr lang="en-US" sz="1600" dirty="0" err="1"/>
              <a:t>inimicum</a:t>
            </a:r>
            <a:r>
              <a:rPr lang="en-US" sz="1600" dirty="0"/>
              <a:t> </a:t>
            </a:r>
            <a:r>
              <a:rPr lang="en-US" sz="1600" dirty="0" err="1"/>
              <a:t>hominum</a:t>
            </a:r>
            <a:r>
              <a:rPr lang="en-US" sz="1600" dirty="0"/>
              <a:t> </a:t>
            </a:r>
            <a:r>
              <a:rPr lang="en-US" sz="1600" dirty="0" err="1"/>
              <a:t>morumque</a:t>
            </a:r>
            <a:r>
              <a:rPr lang="en-US" sz="1600" dirty="0"/>
              <a:t> </a:t>
            </a:r>
            <a:r>
              <a:rPr lang="en-US" sz="1600" dirty="0" err="1"/>
              <a:t>malorum</a:t>
            </a:r>
            <a:r>
              <a:rPr lang="en-US" sz="1600" dirty="0"/>
              <a:t>,</a:t>
            </a:r>
            <a:br>
              <a:rPr lang="en-US" sz="1600" dirty="0"/>
            </a:br>
            <a:r>
              <a:rPr lang="en-US" sz="1600" dirty="0" smtClean="0"/>
              <a:t>contra </a:t>
            </a:r>
            <a:r>
              <a:rPr lang="en-US" sz="1600" dirty="0" err="1"/>
              <a:t>defensorem</a:t>
            </a:r>
            <a:r>
              <a:rPr lang="en-US" sz="1600" dirty="0"/>
              <a:t> </a:t>
            </a:r>
            <a:r>
              <a:rPr lang="en-US" sz="1600" dirty="0" err="1"/>
              <a:t>hominum</a:t>
            </a:r>
            <a:r>
              <a:rPr lang="en-US" sz="1600" dirty="0"/>
              <a:t> </a:t>
            </a:r>
            <a:r>
              <a:rPr lang="en-US" sz="1600" dirty="0" err="1"/>
              <a:t>morumque</a:t>
            </a:r>
            <a:r>
              <a:rPr lang="en-US" sz="1600" dirty="0"/>
              <a:t> </a:t>
            </a:r>
            <a:r>
              <a:rPr lang="en-US" sz="1600" dirty="0" err="1"/>
              <a:t>bonorum</a:t>
            </a:r>
            <a:r>
              <a:rPr lang="en-US" sz="1600" dirty="0"/>
              <a:t>:</a:t>
            </a:r>
            <a:br>
              <a:rPr lang="en-US" sz="1600" dirty="0"/>
            </a:br>
            <a:r>
              <a:rPr lang="en-US" sz="1600" dirty="0"/>
              <a:t>hos </a:t>
            </a:r>
            <a:r>
              <a:rPr lang="en-US" sz="1600" dirty="0" err="1"/>
              <a:t>magni</a:t>
            </a:r>
            <a:r>
              <a:rPr lang="en-US" sz="1600" dirty="0"/>
              <a:t> </a:t>
            </a:r>
            <a:r>
              <a:rPr lang="en-US" sz="1600" dirty="0" err="1"/>
              <a:t>facere</a:t>
            </a:r>
            <a:r>
              <a:rPr lang="en-US" sz="1600" dirty="0"/>
              <a:t>, his bene </a:t>
            </a:r>
            <a:r>
              <a:rPr lang="en-US" sz="1600" dirty="0" err="1"/>
              <a:t>velle</a:t>
            </a:r>
            <a:r>
              <a:rPr lang="en-US" sz="1600" dirty="0"/>
              <a:t>, his </a:t>
            </a:r>
            <a:r>
              <a:rPr lang="en-US" sz="1600" dirty="0" err="1"/>
              <a:t>vivere</a:t>
            </a:r>
            <a:r>
              <a:rPr lang="en-US" sz="1600" dirty="0"/>
              <a:t> </a:t>
            </a:r>
            <a:r>
              <a:rPr lang="en-US" sz="1600" dirty="0" err="1"/>
              <a:t>amicum</a:t>
            </a:r>
            <a:r>
              <a:rPr lang="en-US" sz="1600" dirty="0"/>
              <a:t>;</a:t>
            </a:r>
            <a:br>
              <a:rPr lang="en-US" sz="1600" dirty="0"/>
            </a:br>
            <a:r>
              <a:rPr lang="en-US" sz="1600" dirty="0" err="1"/>
              <a:t>commoda</a:t>
            </a:r>
            <a:r>
              <a:rPr lang="en-US" sz="1600" dirty="0"/>
              <a:t> </a:t>
            </a:r>
            <a:r>
              <a:rPr lang="en-US" sz="1600" dirty="0" err="1"/>
              <a:t>praeterea</a:t>
            </a:r>
            <a:r>
              <a:rPr lang="en-US" sz="1600" dirty="0"/>
              <a:t> </a:t>
            </a:r>
            <a:r>
              <a:rPr lang="en-US" sz="1600" dirty="0" err="1"/>
              <a:t>patriai</a:t>
            </a:r>
            <a:r>
              <a:rPr lang="en-US" sz="1600" dirty="0"/>
              <a:t> prima </a:t>
            </a:r>
            <a:r>
              <a:rPr lang="en-US" sz="1600" dirty="0" err="1"/>
              <a:t>putare</a:t>
            </a:r>
            <a:r>
              <a:rPr lang="en-US" sz="1600" dirty="0"/>
              <a:t>,</a:t>
            </a:r>
            <a:br>
              <a:rPr lang="en-US" sz="1600" dirty="0"/>
            </a:br>
            <a:r>
              <a:rPr lang="en-US" sz="1600" dirty="0" err="1"/>
              <a:t>deinde</a:t>
            </a:r>
            <a:r>
              <a:rPr lang="en-US" sz="1600" dirty="0"/>
              <a:t> </a:t>
            </a:r>
            <a:r>
              <a:rPr lang="en-US" sz="1600" dirty="0" err="1"/>
              <a:t>parentum</a:t>
            </a:r>
            <a:r>
              <a:rPr lang="en-US" sz="1600" dirty="0"/>
              <a:t>, </a:t>
            </a:r>
            <a:r>
              <a:rPr lang="en-US" sz="1600" dirty="0" err="1"/>
              <a:t>tertia</a:t>
            </a:r>
            <a:r>
              <a:rPr lang="en-US" sz="1600" dirty="0"/>
              <a:t> </a:t>
            </a:r>
            <a:r>
              <a:rPr lang="en-US" sz="1600" dirty="0" err="1"/>
              <a:t>iam</a:t>
            </a:r>
            <a:r>
              <a:rPr lang="en-US" sz="1600" dirty="0"/>
              <a:t> </a:t>
            </a:r>
            <a:r>
              <a:rPr lang="en-US" sz="1600" dirty="0" err="1"/>
              <a:t>postremaque</a:t>
            </a:r>
            <a:r>
              <a:rPr lang="en-US" sz="1600" dirty="0"/>
              <a:t> nostra. </a:t>
            </a:r>
          </a:p>
          <a:p>
            <a:endParaRPr lang="en-US" sz="1600" dirty="0"/>
          </a:p>
        </p:txBody>
      </p:sp>
      <p:sp>
        <p:nvSpPr>
          <p:cNvPr id="8" name="Espace réservé du texte 7"/>
          <p:cNvSpPr>
            <a:spLocks noGrp="1"/>
          </p:cNvSpPr>
          <p:nvPr>
            <p:ph type="body" sz="quarter" idx="3"/>
          </p:nvPr>
        </p:nvSpPr>
        <p:spPr>
          <a:xfrm flipV="1">
            <a:off x="7506629" y="1905000"/>
            <a:ext cx="3999001" cy="64475"/>
          </a:xfrm>
        </p:spPr>
        <p:txBody>
          <a:bodyPr/>
          <a:lstStyle/>
          <a:p>
            <a:endParaRPr lang="en-US" dirty="0"/>
          </a:p>
        </p:txBody>
      </p:sp>
      <p:sp>
        <p:nvSpPr>
          <p:cNvPr id="6" name="Espace réservé du contenu 5"/>
          <p:cNvSpPr>
            <a:spLocks noGrp="1"/>
          </p:cNvSpPr>
          <p:nvPr>
            <p:ph sz="quarter" idx="4"/>
          </p:nvPr>
        </p:nvSpPr>
        <p:spPr>
          <a:xfrm>
            <a:off x="7506629" y="204186"/>
            <a:ext cx="3999002" cy="5695612"/>
          </a:xfrm>
        </p:spPr>
        <p:txBody>
          <a:bodyPr>
            <a:noAutofit/>
          </a:bodyPr>
          <a:lstStyle/>
          <a:p>
            <a:r>
              <a:rPr lang="fr-FR" sz="1400" dirty="0"/>
              <a:t>« La vertu, </a:t>
            </a:r>
            <a:r>
              <a:rPr lang="fr-FR" sz="1400" dirty="0" err="1"/>
              <a:t>Albinus</a:t>
            </a:r>
            <a:r>
              <a:rPr lang="fr-FR" sz="1400" dirty="0"/>
              <a:t>, c’est pouvoir attribuer leur vraie valeur</a:t>
            </a:r>
            <a:br>
              <a:rPr lang="fr-FR" sz="1400" dirty="0"/>
            </a:br>
            <a:r>
              <a:rPr lang="fr-FR" sz="1400" dirty="0"/>
              <a:t>Aux choses auxquelles nous avons part, au milieu desquelles nous vivons ;</a:t>
            </a:r>
            <a:br>
              <a:rPr lang="fr-FR" sz="1400" dirty="0"/>
            </a:br>
            <a:r>
              <a:rPr lang="fr-FR" sz="1400" dirty="0"/>
              <a:t>La vertu c’est savoir ce que vaut pour l’homme chaque chose ;</a:t>
            </a:r>
            <a:br>
              <a:rPr lang="fr-FR" sz="1400" dirty="0"/>
            </a:br>
            <a:r>
              <a:rPr lang="fr-FR" sz="1400" dirty="0"/>
              <a:t>La vertu c’est savoir ce qui pour l’homme est droit</a:t>
            </a:r>
            <a:r>
              <a:rPr lang="fr-FR" sz="1400" dirty="0" smtClean="0"/>
              <a:t>,, </a:t>
            </a:r>
            <a:r>
              <a:rPr lang="fr-FR" sz="1400" dirty="0"/>
              <a:t>honnête,</a:t>
            </a:r>
            <a:br>
              <a:rPr lang="fr-FR" sz="1400" dirty="0"/>
            </a:br>
            <a:r>
              <a:rPr lang="fr-FR" sz="1400" dirty="0"/>
              <a:t>Quels sont les </a:t>
            </a:r>
            <a:r>
              <a:rPr lang="fr-FR" sz="1400" dirty="0" err="1" smtClean="0"/>
              <a:t>biensutiles</a:t>
            </a:r>
            <a:r>
              <a:rPr lang="fr-FR" sz="1400" dirty="0" smtClean="0"/>
              <a:t> </a:t>
            </a:r>
            <a:r>
              <a:rPr lang="fr-FR" sz="1400" dirty="0"/>
              <a:t>et de même quels sont les maux, ce qui est inutile,</a:t>
            </a:r>
            <a:br>
              <a:rPr lang="fr-FR" sz="1400" dirty="0"/>
            </a:br>
            <a:r>
              <a:rPr lang="fr-FR" sz="1400" dirty="0"/>
              <a:t>honteux, malhonnête ;</a:t>
            </a:r>
            <a:br>
              <a:rPr lang="fr-FR" sz="1400" dirty="0"/>
            </a:br>
            <a:r>
              <a:rPr lang="fr-FR" sz="1400" dirty="0"/>
              <a:t>La vertu c’est savoir limiter et modérer la recherche des possessions ;</a:t>
            </a:r>
            <a:br>
              <a:rPr lang="fr-FR" sz="1400" dirty="0"/>
            </a:br>
            <a:r>
              <a:rPr lang="fr-FR" sz="1400" dirty="0"/>
              <a:t>La vertu c’est pouvoir attribuer leur vraie valeur aux richesses ;</a:t>
            </a:r>
            <a:br>
              <a:rPr lang="fr-FR" sz="1400" dirty="0"/>
            </a:br>
            <a:r>
              <a:rPr lang="fr-FR" sz="1400" b="1" dirty="0"/>
              <a:t>La vertu c’est accorder l’intérêt qui lui est réellement dû à l’honneur</a:t>
            </a:r>
            <a:r>
              <a:rPr lang="fr-FR" sz="1400" dirty="0"/>
              <a:t> ;</a:t>
            </a:r>
            <a:br>
              <a:rPr lang="fr-FR" sz="1400" dirty="0"/>
            </a:br>
            <a:r>
              <a:rPr lang="fr-FR" sz="1400" dirty="0"/>
              <a:t>C’est être l’ennemi et l’adversaire des gens de mœurs mauvaises,</a:t>
            </a:r>
            <a:br>
              <a:rPr lang="fr-FR" sz="1400" dirty="0"/>
            </a:br>
            <a:r>
              <a:rPr lang="fr-FR" sz="1400" dirty="0"/>
              <a:t>Et à l’inverse le défenseur des gens de bien et des bonnes mœurs,</a:t>
            </a:r>
            <a:br>
              <a:rPr lang="fr-FR" sz="1400" dirty="0"/>
            </a:br>
            <a:r>
              <a:rPr lang="fr-FR" sz="1400" dirty="0"/>
              <a:t>Les estimer grandement, leur vouloir du bien, vivre en étant leur ami ;</a:t>
            </a:r>
            <a:br>
              <a:rPr lang="fr-FR" sz="1400" dirty="0"/>
            </a:br>
            <a:r>
              <a:rPr lang="fr-FR" sz="1400" dirty="0"/>
              <a:t>C’est en outre penser que l’intérêt de la patrie passe en premier,</a:t>
            </a:r>
            <a:br>
              <a:rPr lang="fr-FR" sz="1400" dirty="0"/>
            </a:br>
            <a:r>
              <a:rPr lang="fr-FR" sz="1400" dirty="0"/>
              <a:t>Puis celui de nos parents et en troisième et dernière position le nôtre. »</a:t>
            </a:r>
            <a:endParaRPr lang="en-US" sz="1400" dirty="0"/>
          </a:p>
        </p:txBody>
      </p:sp>
    </p:spTree>
    <p:extLst>
      <p:ext uri="{BB962C8B-B14F-4D97-AF65-F5344CB8AC3E}">
        <p14:creationId xmlns:p14="http://schemas.microsoft.com/office/powerpoint/2010/main" val="785668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Cicéron</a:t>
            </a:r>
            <a:endParaRPr lang="en-US" dirty="0"/>
          </a:p>
        </p:txBody>
      </p:sp>
      <p:sp>
        <p:nvSpPr>
          <p:cNvPr id="3" name="Espace réservé du contenu 2"/>
          <p:cNvSpPr>
            <a:spLocks noGrp="1"/>
          </p:cNvSpPr>
          <p:nvPr>
            <p:ph idx="1"/>
          </p:nvPr>
        </p:nvSpPr>
        <p:spPr>
          <a:xfrm>
            <a:off x="962488" y="1603683"/>
            <a:ext cx="10515600" cy="4351338"/>
          </a:xfrm>
        </p:spPr>
        <p:txBody>
          <a:bodyPr/>
          <a:lstStyle/>
          <a:p>
            <a:endParaRPr lang="en-US" dirty="0"/>
          </a:p>
        </p:txBody>
      </p:sp>
      <p:pic>
        <p:nvPicPr>
          <p:cNvPr id="4" name="Image 3"/>
          <p:cNvPicPr>
            <a:picLocks noChangeAspect="1"/>
          </p:cNvPicPr>
          <p:nvPr/>
        </p:nvPicPr>
        <p:blipFill>
          <a:blip r:embed="rId2"/>
          <a:stretch>
            <a:fillRect/>
          </a:stretch>
        </p:blipFill>
        <p:spPr>
          <a:xfrm>
            <a:off x="1447060" y="2121763"/>
            <a:ext cx="9694416" cy="1750149"/>
          </a:xfrm>
          <a:prstGeom prst="rect">
            <a:avLst/>
          </a:prstGeom>
        </p:spPr>
      </p:pic>
      <p:pic>
        <p:nvPicPr>
          <p:cNvPr id="5" name="Image 4"/>
          <p:cNvPicPr>
            <a:picLocks noChangeAspect="1"/>
          </p:cNvPicPr>
          <p:nvPr/>
        </p:nvPicPr>
        <p:blipFill>
          <a:blip r:embed="rId3"/>
          <a:stretch>
            <a:fillRect/>
          </a:stretch>
        </p:blipFill>
        <p:spPr>
          <a:xfrm>
            <a:off x="1447060" y="3871912"/>
            <a:ext cx="9694416" cy="1942962"/>
          </a:xfrm>
          <a:prstGeom prst="rect">
            <a:avLst/>
          </a:prstGeom>
        </p:spPr>
      </p:pic>
    </p:spTree>
    <p:extLst>
      <p:ext uri="{BB962C8B-B14F-4D97-AF65-F5344CB8AC3E}">
        <p14:creationId xmlns:p14="http://schemas.microsoft.com/office/powerpoint/2010/main" val="244440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dirty="0"/>
          </a:p>
        </p:txBody>
      </p:sp>
      <p:sp>
        <p:nvSpPr>
          <p:cNvPr id="3" name="Espace réservé du contenu 2"/>
          <p:cNvSpPr>
            <a:spLocks noGrp="1"/>
          </p:cNvSpPr>
          <p:nvPr>
            <p:ph idx="1"/>
          </p:nvPr>
        </p:nvSpPr>
        <p:spPr/>
        <p:txBody>
          <a:bodyPr>
            <a:normAutofit/>
          </a:bodyPr>
          <a:lstStyle/>
          <a:p>
            <a:pPr marL="0" indent="0" algn="just">
              <a:buNone/>
            </a:pPr>
            <a:r>
              <a:rPr lang="fr-BE" dirty="0" smtClean="0"/>
              <a:t>Plaute, </a:t>
            </a:r>
            <a:r>
              <a:rPr lang="fr-BE" i="1" dirty="0" err="1" smtClean="0"/>
              <a:t>Trinummus</a:t>
            </a:r>
            <a:r>
              <a:rPr lang="fr-BE" dirty="0" smtClean="0"/>
              <a:t>, 273-274 :</a:t>
            </a:r>
            <a:endParaRPr lang="en-US" dirty="0" smtClean="0"/>
          </a:p>
          <a:p>
            <a:pPr marL="0" indent="0" algn="just">
              <a:buNone/>
            </a:pPr>
            <a:r>
              <a:rPr lang="en-US" dirty="0" err="1" smtClean="0"/>
              <a:t>Boni</a:t>
            </a:r>
            <a:r>
              <a:rPr lang="en-US" dirty="0" smtClean="0"/>
              <a:t> </a:t>
            </a:r>
            <a:r>
              <a:rPr lang="en-US" dirty="0" err="1"/>
              <a:t>sibi</a:t>
            </a:r>
            <a:r>
              <a:rPr lang="en-US" dirty="0"/>
              <a:t> </a:t>
            </a:r>
            <a:r>
              <a:rPr lang="en-US" dirty="0" err="1"/>
              <a:t>haec</a:t>
            </a:r>
            <a:r>
              <a:rPr lang="en-US" dirty="0"/>
              <a:t> </a:t>
            </a:r>
            <a:r>
              <a:rPr lang="en-US" dirty="0" err="1"/>
              <a:t>expetunt</a:t>
            </a:r>
            <a:r>
              <a:rPr lang="en-US" dirty="0"/>
              <a:t>, </a:t>
            </a:r>
            <a:r>
              <a:rPr lang="en-US" b="1" dirty="0"/>
              <a:t>rem, </a:t>
            </a:r>
            <a:r>
              <a:rPr lang="en-US" b="1" dirty="0" err="1"/>
              <a:t>fidem</a:t>
            </a:r>
            <a:r>
              <a:rPr lang="en-US" b="1" dirty="0"/>
              <a:t>, </a:t>
            </a:r>
            <a:r>
              <a:rPr lang="en-US" b="1" dirty="0" err="1"/>
              <a:t>honorem</a:t>
            </a:r>
            <a:endParaRPr lang="en-US" b="1" dirty="0"/>
          </a:p>
          <a:p>
            <a:pPr marL="0" indent="0" algn="just">
              <a:buNone/>
            </a:pPr>
            <a:r>
              <a:rPr lang="fr-BE" b="1" dirty="0" err="1"/>
              <a:t>Gloriam</a:t>
            </a:r>
            <a:r>
              <a:rPr lang="fr-BE" b="1" dirty="0"/>
              <a:t> et </a:t>
            </a:r>
            <a:r>
              <a:rPr lang="fr-BE" b="1" dirty="0" err="1"/>
              <a:t>gratiam</a:t>
            </a:r>
            <a:r>
              <a:rPr lang="fr-BE" dirty="0"/>
              <a:t>; hoc </a:t>
            </a:r>
            <a:r>
              <a:rPr lang="fr-BE" dirty="0" err="1"/>
              <a:t>probis</a:t>
            </a:r>
            <a:r>
              <a:rPr lang="fr-BE" dirty="0"/>
              <a:t> </a:t>
            </a:r>
            <a:r>
              <a:rPr lang="fr-BE" dirty="0" err="1" smtClean="0"/>
              <a:t>pretiumst</a:t>
            </a:r>
            <a:r>
              <a:rPr lang="fr-BE" dirty="0" smtClean="0"/>
              <a:t>.</a:t>
            </a:r>
            <a:r>
              <a:rPr lang="fr-BE" dirty="0"/>
              <a:t> </a:t>
            </a:r>
            <a:endParaRPr lang="en-US" dirty="0"/>
          </a:p>
          <a:p>
            <a:pPr marL="0" indent="0" algn="just">
              <a:buNone/>
            </a:pPr>
            <a:r>
              <a:rPr lang="fr-BE" dirty="0"/>
              <a:t>« </a:t>
            </a:r>
            <a:r>
              <a:rPr lang="fr-BE" dirty="0" smtClean="0"/>
              <a:t>Voilà </a:t>
            </a:r>
            <a:r>
              <a:rPr lang="fr-BE" dirty="0"/>
              <a:t>ce que recherchent les gens de bien : la </a:t>
            </a:r>
            <a:r>
              <a:rPr lang="fr-BE" dirty="0" smtClean="0"/>
              <a:t>fortune, </a:t>
            </a:r>
            <a:r>
              <a:rPr lang="fr-BE" dirty="0"/>
              <a:t>le crédit, l’honneur, la gloire et l’influence : voilà le salaire des gens </a:t>
            </a:r>
            <a:r>
              <a:rPr lang="fr-BE" dirty="0" smtClean="0"/>
              <a:t>probes</a:t>
            </a:r>
            <a:r>
              <a:rPr lang="fr-BE" dirty="0"/>
              <a:t>. </a:t>
            </a:r>
            <a:r>
              <a:rPr lang="fr-BE" dirty="0" smtClean="0"/>
              <a:t>»</a:t>
            </a:r>
          </a:p>
          <a:p>
            <a:pPr marL="0" indent="0" algn="just">
              <a:buNone/>
            </a:pPr>
            <a:r>
              <a:rPr lang="en-US" dirty="0" smtClean="0"/>
              <a:t>Horace, </a:t>
            </a:r>
            <a:r>
              <a:rPr lang="en-US" i="1" dirty="0" smtClean="0"/>
              <a:t>Chant </a:t>
            </a:r>
            <a:r>
              <a:rPr lang="en-US" i="1" dirty="0" err="1" smtClean="0"/>
              <a:t>Séculaire</a:t>
            </a:r>
            <a:r>
              <a:rPr lang="en-US" dirty="0" smtClean="0"/>
              <a:t>, 57-58 : </a:t>
            </a:r>
            <a:r>
              <a:rPr lang="en-US" b="1" dirty="0" smtClean="0"/>
              <a:t>Fides </a:t>
            </a:r>
            <a:r>
              <a:rPr lang="en-US" b="1" dirty="0"/>
              <a:t>et </a:t>
            </a:r>
            <a:r>
              <a:rPr lang="en-US" b="1" dirty="0" err="1"/>
              <a:t>Pax</a:t>
            </a:r>
            <a:r>
              <a:rPr lang="en-US" b="1" dirty="0"/>
              <a:t> et Honor </a:t>
            </a:r>
            <a:r>
              <a:rPr lang="en-US" b="1" dirty="0" err="1" smtClean="0"/>
              <a:t>Pudorque</a:t>
            </a:r>
            <a:r>
              <a:rPr lang="en-US" dirty="0" smtClean="0"/>
              <a:t>/</a:t>
            </a:r>
            <a:r>
              <a:rPr lang="en-US" dirty="0" err="1" smtClean="0"/>
              <a:t>priscus</a:t>
            </a:r>
            <a:r>
              <a:rPr lang="en-US" dirty="0" smtClean="0"/>
              <a:t> </a:t>
            </a:r>
            <a:r>
              <a:rPr lang="en-US" dirty="0"/>
              <a:t>et </a:t>
            </a:r>
            <a:r>
              <a:rPr lang="en-US" dirty="0" err="1"/>
              <a:t>neglecta</a:t>
            </a:r>
            <a:r>
              <a:rPr lang="en-US" dirty="0"/>
              <a:t> </a:t>
            </a:r>
            <a:r>
              <a:rPr lang="en-US" dirty="0" err="1"/>
              <a:t>redire</a:t>
            </a:r>
            <a:r>
              <a:rPr lang="en-US" dirty="0"/>
              <a:t> </a:t>
            </a:r>
            <a:r>
              <a:rPr lang="en-US" dirty="0" err="1" smtClean="0"/>
              <a:t>Virtus</a:t>
            </a:r>
            <a:r>
              <a:rPr lang="en-US" dirty="0" smtClean="0"/>
              <a:t>/</a:t>
            </a:r>
            <a:r>
              <a:rPr lang="en-US" dirty="0" err="1" smtClean="0"/>
              <a:t>audet</a:t>
            </a:r>
            <a:r>
              <a:rPr lang="en-US" dirty="0" smtClean="0"/>
              <a:t> </a:t>
            </a:r>
            <a:r>
              <a:rPr lang="en-US" dirty="0" err="1"/>
              <a:t>apparetque</a:t>
            </a:r>
            <a:r>
              <a:rPr lang="en-US" dirty="0"/>
              <a:t> </a:t>
            </a:r>
            <a:r>
              <a:rPr lang="en-US" dirty="0" err="1"/>
              <a:t>beata</a:t>
            </a:r>
            <a:r>
              <a:rPr lang="en-US" dirty="0"/>
              <a:t> </a:t>
            </a:r>
            <a:r>
              <a:rPr lang="en-US" dirty="0" err="1" smtClean="0"/>
              <a:t>pleno</a:t>
            </a:r>
            <a:r>
              <a:rPr lang="en-US" dirty="0" smtClean="0"/>
              <a:t>/</a:t>
            </a:r>
            <a:r>
              <a:rPr lang="en-US" dirty="0" err="1" smtClean="0"/>
              <a:t>copia</a:t>
            </a:r>
            <a:r>
              <a:rPr lang="en-US" dirty="0" smtClean="0"/>
              <a:t> </a:t>
            </a:r>
            <a:r>
              <a:rPr lang="en-US" dirty="0" err="1"/>
              <a:t>cornu</a:t>
            </a:r>
            <a:r>
              <a:rPr lang="en-US" dirty="0"/>
              <a:t> </a:t>
            </a:r>
            <a:r>
              <a:rPr lang="en-US" dirty="0" smtClean="0"/>
              <a:t>;</a:t>
            </a:r>
          </a:p>
          <a:p>
            <a:pPr marL="0" indent="0" algn="just">
              <a:buNone/>
            </a:pPr>
            <a:r>
              <a:rPr lang="fr-FR" dirty="0" smtClean="0"/>
              <a:t>« La </a:t>
            </a:r>
            <a:r>
              <a:rPr lang="fr-FR" dirty="0"/>
              <a:t>Loyauté, la Paix, la Vertu, l'Innocence</a:t>
            </a:r>
            <a:r>
              <a:rPr lang="fr-FR" dirty="0" smtClean="0"/>
              <a:t>,/Le </a:t>
            </a:r>
            <a:r>
              <a:rPr lang="fr-FR" dirty="0"/>
              <a:t>vieil Honneur, longtemps exilé de nos bords</a:t>
            </a:r>
            <a:r>
              <a:rPr lang="fr-FR" dirty="0" smtClean="0"/>
              <a:t>,/Ose </a:t>
            </a:r>
            <a:r>
              <a:rPr lang="fr-FR" dirty="0"/>
              <a:t>enfin reparaître, et l'heureuse </a:t>
            </a:r>
            <a:r>
              <a:rPr lang="fr-FR" dirty="0" smtClean="0"/>
              <a:t>Abondance/De </a:t>
            </a:r>
            <a:r>
              <a:rPr lang="fr-FR" dirty="0"/>
              <a:t>sa corne féconde épanche les trésors</a:t>
            </a:r>
            <a:r>
              <a:rPr lang="fr-FR" dirty="0" smtClean="0"/>
              <a:t>. »</a:t>
            </a:r>
            <a:endParaRPr lang="en-US" dirty="0" smtClean="0"/>
          </a:p>
          <a:p>
            <a:pPr marL="0" indent="0" algn="just">
              <a:buNone/>
            </a:pPr>
            <a:endParaRPr lang="en-US" dirty="0"/>
          </a:p>
        </p:txBody>
      </p:sp>
    </p:spTree>
    <p:extLst>
      <p:ext uri="{BB962C8B-B14F-4D97-AF65-F5344CB8AC3E}">
        <p14:creationId xmlns:p14="http://schemas.microsoft.com/office/powerpoint/2010/main" val="4035992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normAutofit fontScale="92500" lnSpcReduction="20000"/>
          </a:bodyPr>
          <a:lstStyle/>
          <a:p>
            <a:pPr marL="0" indent="0" algn="just">
              <a:buNone/>
            </a:pPr>
            <a:r>
              <a:rPr lang="fr-BE" dirty="0" smtClean="0"/>
              <a:t>Cicéron, </a:t>
            </a:r>
            <a:r>
              <a:rPr lang="fr-BE" i="1" dirty="0" smtClean="0"/>
              <a:t>Brutus</a:t>
            </a:r>
            <a:r>
              <a:rPr lang="fr-BE" dirty="0" smtClean="0"/>
              <a:t>, 280 : Cum </a:t>
            </a:r>
            <a:r>
              <a:rPr lang="fr-BE" dirty="0" err="1"/>
              <a:t>honos</a:t>
            </a:r>
            <a:r>
              <a:rPr lang="fr-BE" dirty="0"/>
              <a:t> </a:t>
            </a:r>
            <a:r>
              <a:rPr lang="fr-BE" dirty="0" err="1"/>
              <a:t>sit</a:t>
            </a:r>
            <a:r>
              <a:rPr lang="fr-BE" dirty="0"/>
              <a:t> </a:t>
            </a:r>
            <a:r>
              <a:rPr lang="fr-BE" b="1" dirty="0" err="1"/>
              <a:t>praemium</a:t>
            </a:r>
            <a:r>
              <a:rPr lang="fr-BE" b="1" dirty="0"/>
              <a:t> </a:t>
            </a:r>
            <a:r>
              <a:rPr lang="fr-BE" b="1" dirty="0" err="1"/>
              <a:t>uirtutis</a:t>
            </a:r>
            <a:r>
              <a:rPr lang="fr-BE" dirty="0"/>
              <a:t> </a:t>
            </a:r>
            <a:r>
              <a:rPr lang="fr-BE" u="sng" dirty="0" err="1">
                <a:solidFill>
                  <a:srgbClr val="FF0000"/>
                </a:solidFill>
              </a:rPr>
              <a:t>iudicio</a:t>
            </a:r>
            <a:r>
              <a:rPr lang="fr-BE" u="sng" dirty="0">
                <a:solidFill>
                  <a:srgbClr val="FF0000"/>
                </a:solidFill>
              </a:rPr>
              <a:t> </a:t>
            </a:r>
            <a:r>
              <a:rPr lang="fr-BE" u="sng" dirty="0" err="1">
                <a:solidFill>
                  <a:srgbClr val="FF0000"/>
                </a:solidFill>
              </a:rPr>
              <a:t>studioque</a:t>
            </a:r>
            <a:r>
              <a:rPr lang="fr-BE" u="sng" dirty="0">
                <a:solidFill>
                  <a:srgbClr val="FF0000"/>
                </a:solidFill>
              </a:rPr>
              <a:t> </a:t>
            </a:r>
            <a:r>
              <a:rPr lang="fr-BE" u="sng" dirty="0" err="1">
                <a:solidFill>
                  <a:srgbClr val="FF0000"/>
                </a:solidFill>
              </a:rPr>
              <a:t>ciuium</a:t>
            </a:r>
            <a:r>
              <a:rPr lang="fr-BE" dirty="0">
                <a:solidFill>
                  <a:srgbClr val="FF0000"/>
                </a:solidFill>
              </a:rPr>
              <a:t> </a:t>
            </a:r>
            <a:r>
              <a:rPr lang="fr-BE" dirty="0" err="1">
                <a:solidFill>
                  <a:srgbClr val="FF0000"/>
                </a:solidFill>
              </a:rPr>
              <a:t>delatum</a:t>
            </a:r>
            <a:r>
              <a:rPr lang="fr-BE" dirty="0">
                <a:solidFill>
                  <a:srgbClr val="FF0000"/>
                </a:solidFill>
              </a:rPr>
              <a:t> ad </a:t>
            </a:r>
            <a:r>
              <a:rPr lang="fr-BE" dirty="0" err="1">
                <a:solidFill>
                  <a:srgbClr val="FF0000"/>
                </a:solidFill>
              </a:rPr>
              <a:t>aliquem</a:t>
            </a:r>
            <a:r>
              <a:rPr lang="fr-BE" dirty="0"/>
              <a:t>, qui </a:t>
            </a:r>
            <a:r>
              <a:rPr lang="fr-BE" dirty="0" err="1"/>
              <a:t>eum</a:t>
            </a:r>
            <a:r>
              <a:rPr lang="fr-BE" dirty="0"/>
              <a:t> </a:t>
            </a:r>
            <a:r>
              <a:rPr lang="fr-BE" u="sng" dirty="0" err="1">
                <a:solidFill>
                  <a:srgbClr val="FF0000"/>
                </a:solidFill>
              </a:rPr>
              <a:t>sententiis</a:t>
            </a:r>
            <a:r>
              <a:rPr lang="fr-BE" dirty="0"/>
              <a:t>, qui </a:t>
            </a:r>
            <a:r>
              <a:rPr lang="fr-BE" u="sng" dirty="0" err="1">
                <a:solidFill>
                  <a:srgbClr val="FF0000"/>
                </a:solidFill>
              </a:rPr>
              <a:t>suffragiis</a:t>
            </a:r>
            <a:r>
              <a:rPr lang="fr-BE" dirty="0"/>
              <a:t> </a:t>
            </a:r>
            <a:r>
              <a:rPr lang="fr-BE" dirty="0" err="1"/>
              <a:t>adeptus</a:t>
            </a:r>
            <a:r>
              <a:rPr lang="fr-BE" dirty="0"/>
              <a:t> est, </a:t>
            </a:r>
            <a:r>
              <a:rPr lang="fr-BE" dirty="0" err="1"/>
              <a:t>is</a:t>
            </a:r>
            <a:r>
              <a:rPr lang="fr-BE" dirty="0"/>
              <a:t> </a:t>
            </a:r>
            <a:r>
              <a:rPr lang="fr-BE" dirty="0" err="1"/>
              <a:t>mihi</a:t>
            </a:r>
            <a:r>
              <a:rPr lang="fr-BE" dirty="0"/>
              <a:t> et </a:t>
            </a:r>
            <a:r>
              <a:rPr lang="fr-BE" dirty="0" err="1"/>
              <a:t>honestus</a:t>
            </a:r>
            <a:r>
              <a:rPr lang="fr-BE" dirty="0"/>
              <a:t> et </a:t>
            </a:r>
            <a:r>
              <a:rPr lang="fr-BE" dirty="0" err="1"/>
              <a:t>honoratus</a:t>
            </a:r>
            <a:r>
              <a:rPr lang="fr-BE" dirty="0"/>
              <a:t> </a:t>
            </a:r>
            <a:r>
              <a:rPr lang="fr-BE" dirty="0" err="1" smtClean="0"/>
              <a:t>uidetus</a:t>
            </a:r>
            <a:r>
              <a:rPr lang="fr-BE" dirty="0" smtClean="0"/>
              <a:t>.</a:t>
            </a:r>
            <a:r>
              <a:rPr lang="fr-BE" dirty="0"/>
              <a:t> </a:t>
            </a:r>
            <a:endParaRPr lang="en-US" dirty="0"/>
          </a:p>
          <a:p>
            <a:pPr marL="0" indent="0" algn="just">
              <a:buNone/>
            </a:pPr>
            <a:r>
              <a:rPr lang="fr-BE" dirty="0"/>
              <a:t>« </a:t>
            </a:r>
            <a:r>
              <a:rPr lang="fr-BE" dirty="0" smtClean="0"/>
              <a:t>Puisque </a:t>
            </a:r>
            <a:r>
              <a:rPr lang="fr-BE" dirty="0"/>
              <a:t>l’honneur est </a:t>
            </a:r>
            <a:r>
              <a:rPr lang="fr-BE" b="1" dirty="0"/>
              <a:t>une récompense de la vertu accordée à quelqu’un par le jugement et l’affection des concitoyens</a:t>
            </a:r>
            <a:r>
              <a:rPr lang="fr-BE" dirty="0"/>
              <a:t>, celui qui l’obtient par leurs décisions et leurs suffrages me semble à la fois honorable et honoré. </a:t>
            </a:r>
            <a:r>
              <a:rPr lang="fr-BE" dirty="0" smtClean="0"/>
              <a:t>»</a:t>
            </a:r>
          </a:p>
          <a:p>
            <a:pPr marL="0" indent="0" algn="just">
              <a:buNone/>
            </a:pPr>
            <a:r>
              <a:rPr lang="fr-BE" dirty="0" smtClean="0"/>
              <a:t>Cicéron, </a:t>
            </a:r>
            <a:r>
              <a:rPr lang="fr-BE" i="1" dirty="0" smtClean="0"/>
              <a:t>De </a:t>
            </a:r>
            <a:r>
              <a:rPr lang="fr-BE" i="1" dirty="0" err="1" smtClean="0"/>
              <a:t>Republica</a:t>
            </a:r>
            <a:r>
              <a:rPr lang="fr-BE" dirty="0" smtClean="0"/>
              <a:t>, IV, 10 (d’après Augustin, </a:t>
            </a:r>
            <a:r>
              <a:rPr lang="fr-BE" i="1" dirty="0" smtClean="0"/>
              <a:t>CD</a:t>
            </a:r>
            <a:r>
              <a:rPr lang="fr-BE" dirty="0" smtClean="0"/>
              <a:t>, II, 13)</a:t>
            </a:r>
          </a:p>
          <a:p>
            <a:pPr marL="0" indent="0" algn="just">
              <a:buNone/>
            </a:pPr>
            <a:r>
              <a:rPr lang="en-US" dirty="0"/>
              <a:t>Cum </a:t>
            </a:r>
            <a:r>
              <a:rPr lang="en-US" dirty="0" err="1"/>
              <a:t>artem</a:t>
            </a:r>
            <a:r>
              <a:rPr lang="en-US" dirty="0"/>
              <a:t> </a:t>
            </a:r>
            <a:r>
              <a:rPr lang="en-US" dirty="0" err="1"/>
              <a:t>ludicram</a:t>
            </a:r>
            <a:r>
              <a:rPr lang="en-US" dirty="0"/>
              <a:t> </a:t>
            </a:r>
            <a:r>
              <a:rPr lang="en-US" dirty="0" err="1"/>
              <a:t>scaenamque</a:t>
            </a:r>
            <a:r>
              <a:rPr lang="en-US" dirty="0"/>
              <a:t> </a:t>
            </a:r>
            <a:r>
              <a:rPr lang="en-US" dirty="0" err="1"/>
              <a:t>totam</a:t>
            </a:r>
            <a:r>
              <a:rPr lang="en-US" dirty="0"/>
              <a:t> in </a:t>
            </a:r>
            <a:r>
              <a:rPr lang="en-US" dirty="0" err="1"/>
              <a:t>probro</a:t>
            </a:r>
            <a:r>
              <a:rPr lang="en-US" dirty="0"/>
              <a:t> </a:t>
            </a:r>
            <a:r>
              <a:rPr lang="en-US" dirty="0" err="1"/>
              <a:t>ducerent</a:t>
            </a:r>
            <a:r>
              <a:rPr lang="en-US" dirty="0"/>
              <a:t>, genus id </a:t>
            </a:r>
            <a:r>
              <a:rPr lang="en-US" dirty="0" err="1"/>
              <a:t>hominum</a:t>
            </a:r>
            <a:r>
              <a:rPr lang="en-US" dirty="0"/>
              <a:t> non </a:t>
            </a:r>
            <a:r>
              <a:rPr lang="en-US" dirty="0" err="1"/>
              <a:t>modo</a:t>
            </a:r>
            <a:r>
              <a:rPr lang="en-US" dirty="0"/>
              <a:t> </a:t>
            </a:r>
            <a:r>
              <a:rPr lang="en-US" b="1" dirty="0" err="1"/>
              <a:t>honore</a:t>
            </a:r>
            <a:r>
              <a:rPr lang="en-US" b="1" dirty="0"/>
              <a:t> </a:t>
            </a:r>
            <a:r>
              <a:rPr lang="en-US" b="1" dirty="0" err="1"/>
              <a:t>civium</a:t>
            </a:r>
            <a:r>
              <a:rPr lang="en-US" b="1" dirty="0"/>
              <a:t> </a:t>
            </a:r>
            <a:r>
              <a:rPr lang="en-US" b="1" dirty="0" err="1"/>
              <a:t>reliquorum</a:t>
            </a:r>
            <a:r>
              <a:rPr lang="en-US" dirty="0"/>
              <a:t> </a:t>
            </a:r>
            <a:r>
              <a:rPr lang="en-US" dirty="0" err="1"/>
              <a:t>carere</a:t>
            </a:r>
            <a:r>
              <a:rPr lang="en-US" dirty="0"/>
              <a:t>, </a:t>
            </a:r>
            <a:r>
              <a:rPr lang="en-US" dirty="0" err="1"/>
              <a:t>sed</a:t>
            </a:r>
            <a:r>
              <a:rPr lang="en-US" dirty="0"/>
              <a:t> </a:t>
            </a:r>
            <a:r>
              <a:rPr lang="en-US" dirty="0" err="1"/>
              <a:t>etiam</a:t>
            </a:r>
            <a:r>
              <a:rPr lang="en-US" dirty="0"/>
              <a:t> </a:t>
            </a:r>
            <a:r>
              <a:rPr lang="en-US" dirty="0" err="1"/>
              <a:t>tribu</a:t>
            </a:r>
            <a:r>
              <a:rPr lang="en-US" dirty="0"/>
              <a:t> </a:t>
            </a:r>
            <a:r>
              <a:rPr lang="en-US" dirty="0" err="1"/>
              <a:t>moveri</a:t>
            </a:r>
            <a:r>
              <a:rPr lang="en-US" dirty="0"/>
              <a:t> </a:t>
            </a:r>
            <a:r>
              <a:rPr lang="en-US" dirty="0" err="1"/>
              <a:t>notatione</a:t>
            </a:r>
            <a:r>
              <a:rPr lang="en-US" dirty="0"/>
              <a:t> </a:t>
            </a:r>
            <a:r>
              <a:rPr lang="en-US" dirty="0" err="1"/>
              <a:t>censoria</a:t>
            </a:r>
            <a:r>
              <a:rPr lang="en-US" dirty="0"/>
              <a:t> </a:t>
            </a:r>
            <a:r>
              <a:rPr lang="en-US" dirty="0" err="1"/>
              <a:t>voluerunt</a:t>
            </a:r>
            <a:r>
              <a:rPr lang="en-US" dirty="0"/>
              <a:t>. . . </a:t>
            </a:r>
            <a:endParaRPr lang="en-US" dirty="0" smtClean="0"/>
          </a:p>
          <a:p>
            <a:pPr marL="0" indent="0" algn="just">
              <a:buNone/>
            </a:pPr>
            <a:r>
              <a:rPr lang="fr-BE" dirty="0" smtClean="0"/>
              <a:t>« Comme ils (les anciens Romains) jugeaient déshonorant tout ce qui touche à l’art théâtral et à la scène</a:t>
            </a:r>
            <a:r>
              <a:rPr lang="fr-BE" b="1" dirty="0" smtClean="0"/>
              <a:t>, </a:t>
            </a:r>
            <a:r>
              <a:rPr lang="fr-BE" dirty="0" smtClean="0"/>
              <a:t>ils résolurent non seulement d’enlever à ceux qui s’y adonnaient</a:t>
            </a:r>
            <a:r>
              <a:rPr lang="fr-BE" b="1" dirty="0"/>
              <a:t> toute distinction que pouvaient obtenir les autre citoyens</a:t>
            </a:r>
            <a:r>
              <a:rPr lang="fr-BE" dirty="0" smtClean="0"/>
              <a:t>, mais encore de les exclure de leur tribu, en vertu d’une décision infamante des censeurs. »</a:t>
            </a:r>
            <a:endParaRPr lang="en-US" dirty="0"/>
          </a:p>
          <a:p>
            <a:pPr marL="0" indent="0">
              <a:buNone/>
            </a:pPr>
            <a:endParaRPr lang="en-US" dirty="0"/>
          </a:p>
        </p:txBody>
      </p:sp>
    </p:spTree>
    <p:extLst>
      <p:ext uri="{BB962C8B-B14F-4D97-AF65-F5344CB8AC3E}">
        <p14:creationId xmlns:p14="http://schemas.microsoft.com/office/powerpoint/2010/main" val="1051827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Juvénal</a:t>
            </a:r>
            <a:endParaRPr lang="en-US" dirty="0"/>
          </a:p>
        </p:txBody>
      </p:sp>
      <p:sp>
        <p:nvSpPr>
          <p:cNvPr id="3" name="Espace réservé du contenu 2"/>
          <p:cNvSpPr>
            <a:spLocks noGrp="1"/>
          </p:cNvSpPr>
          <p:nvPr>
            <p:ph idx="1"/>
          </p:nvPr>
        </p:nvSpPr>
        <p:spPr/>
        <p:txBody>
          <a:bodyPr/>
          <a:lstStyle/>
          <a:p>
            <a:pPr marL="0" indent="0">
              <a:buNone/>
            </a:pPr>
            <a:r>
              <a:rPr lang="fr-BE" dirty="0"/>
              <a:t>(1) 1.110  </a:t>
            </a:r>
            <a:r>
              <a:rPr lang="fr-BE" dirty="0" err="1"/>
              <a:t>expectent</a:t>
            </a:r>
            <a:r>
              <a:rPr lang="fr-BE" dirty="0"/>
              <a:t> ergo </a:t>
            </a:r>
            <a:r>
              <a:rPr lang="fr-BE" dirty="0" err="1"/>
              <a:t>tribuni</a:t>
            </a:r>
            <a:r>
              <a:rPr lang="fr-BE" dirty="0"/>
              <a:t>,</a:t>
            </a:r>
            <a:endParaRPr lang="en-US" dirty="0"/>
          </a:p>
          <a:p>
            <a:pPr marL="0" indent="0">
              <a:buNone/>
            </a:pPr>
            <a:r>
              <a:rPr lang="fr-BE" dirty="0" err="1"/>
              <a:t>uincant</a:t>
            </a:r>
            <a:r>
              <a:rPr lang="fr-BE" dirty="0"/>
              <a:t> </a:t>
            </a:r>
            <a:r>
              <a:rPr lang="fr-BE" dirty="0" err="1"/>
              <a:t>diuitiae</a:t>
            </a:r>
            <a:r>
              <a:rPr lang="fr-BE" dirty="0"/>
              <a:t>, </a:t>
            </a:r>
            <a:r>
              <a:rPr lang="fr-BE" b="1" dirty="0"/>
              <a:t>sacro</a:t>
            </a:r>
            <a:r>
              <a:rPr lang="fr-BE" dirty="0"/>
              <a:t> ne </a:t>
            </a:r>
            <a:r>
              <a:rPr lang="fr-BE" dirty="0" err="1"/>
              <a:t>cedat</a:t>
            </a:r>
            <a:r>
              <a:rPr lang="fr-BE" dirty="0"/>
              <a:t> </a:t>
            </a:r>
            <a:r>
              <a:rPr lang="fr-BE" b="1" dirty="0" err="1"/>
              <a:t>honori</a:t>
            </a:r>
            <a:r>
              <a:rPr lang="fr-BE" dirty="0"/>
              <a:t>  </a:t>
            </a:r>
            <a:endParaRPr lang="en-US" dirty="0"/>
          </a:p>
          <a:p>
            <a:pPr marL="0" indent="0">
              <a:buNone/>
            </a:pPr>
            <a:r>
              <a:rPr lang="fr-BE" dirty="0" err="1"/>
              <a:t>nuper</a:t>
            </a:r>
            <a:r>
              <a:rPr lang="fr-BE" dirty="0"/>
              <a:t> in </a:t>
            </a:r>
            <a:r>
              <a:rPr lang="fr-BE" dirty="0" err="1"/>
              <a:t>hanc</a:t>
            </a:r>
            <a:r>
              <a:rPr lang="fr-BE" dirty="0"/>
              <a:t> </a:t>
            </a:r>
            <a:r>
              <a:rPr lang="fr-BE" dirty="0" err="1"/>
              <a:t>urbem</a:t>
            </a:r>
            <a:r>
              <a:rPr lang="fr-BE" dirty="0"/>
              <a:t> pedibus qui </a:t>
            </a:r>
            <a:r>
              <a:rPr lang="fr-BE" dirty="0" err="1"/>
              <a:t>uenerat</a:t>
            </a:r>
            <a:r>
              <a:rPr lang="fr-BE" dirty="0"/>
              <a:t> </a:t>
            </a:r>
            <a:r>
              <a:rPr lang="fr-BE" dirty="0" err="1"/>
              <a:t>albis</a:t>
            </a:r>
            <a:r>
              <a:rPr lang="fr-BE" dirty="0"/>
              <a:t>, </a:t>
            </a:r>
            <a:endParaRPr lang="en-US" dirty="0"/>
          </a:p>
          <a:p>
            <a:pPr marL="0" indent="0">
              <a:buNone/>
            </a:pPr>
            <a:r>
              <a:rPr lang="fr-BE" dirty="0"/>
              <a:t>« magistrature sacrée »</a:t>
            </a:r>
            <a:endParaRPr lang="en-US" dirty="0"/>
          </a:p>
          <a:p>
            <a:pPr marL="0" indent="0">
              <a:buNone/>
            </a:pPr>
            <a:r>
              <a:rPr lang="fr-BE" dirty="0"/>
              <a:t> </a:t>
            </a:r>
            <a:endParaRPr lang="en-US" dirty="0"/>
          </a:p>
          <a:p>
            <a:pPr marL="0" indent="0">
              <a:buNone/>
            </a:pPr>
            <a:r>
              <a:rPr lang="en-US" dirty="0"/>
              <a:t>(2) 1.117  </a:t>
            </a:r>
            <a:r>
              <a:rPr lang="en-US" dirty="0" err="1"/>
              <a:t>sed</a:t>
            </a:r>
            <a:r>
              <a:rPr lang="en-US" dirty="0"/>
              <a:t> cum </a:t>
            </a:r>
            <a:r>
              <a:rPr lang="en-US" b="1" dirty="0" err="1"/>
              <a:t>summus</a:t>
            </a:r>
            <a:r>
              <a:rPr lang="en-US" b="1" dirty="0"/>
              <a:t> honor</a:t>
            </a:r>
            <a:r>
              <a:rPr lang="en-US" dirty="0"/>
              <a:t> </a:t>
            </a:r>
            <a:r>
              <a:rPr lang="en-US" dirty="0" err="1"/>
              <a:t>finito</a:t>
            </a:r>
            <a:r>
              <a:rPr lang="en-US" dirty="0"/>
              <a:t> </a:t>
            </a:r>
            <a:r>
              <a:rPr lang="en-US" dirty="0" err="1"/>
              <a:t>conputet</a:t>
            </a:r>
            <a:r>
              <a:rPr lang="en-US" dirty="0"/>
              <a:t> anno, </a:t>
            </a:r>
          </a:p>
          <a:p>
            <a:pPr marL="0" indent="0">
              <a:buNone/>
            </a:pPr>
            <a:r>
              <a:rPr lang="fr-BE" dirty="0" err="1"/>
              <a:t>sportula</a:t>
            </a:r>
            <a:r>
              <a:rPr lang="fr-BE" dirty="0"/>
              <a:t> quid </a:t>
            </a:r>
            <a:r>
              <a:rPr lang="fr-BE" dirty="0" err="1"/>
              <a:t>referat</a:t>
            </a:r>
            <a:r>
              <a:rPr lang="fr-BE" dirty="0"/>
              <a:t>, quantum </a:t>
            </a:r>
            <a:r>
              <a:rPr lang="fr-BE" dirty="0" err="1"/>
              <a:t>rationibus</a:t>
            </a:r>
            <a:r>
              <a:rPr lang="fr-BE" dirty="0"/>
              <a:t> </a:t>
            </a:r>
            <a:r>
              <a:rPr lang="fr-BE" dirty="0" err="1"/>
              <a:t>addat</a:t>
            </a:r>
            <a:r>
              <a:rPr lang="fr-BE" dirty="0"/>
              <a:t>,  </a:t>
            </a:r>
            <a:endParaRPr lang="en-US" dirty="0"/>
          </a:p>
          <a:p>
            <a:pPr marL="0" indent="0">
              <a:buNone/>
            </a:pPr>
            <a:r>
              <a:rPr lang="fr-BE" dirty="0"/>
              <a:t>quid </a:t>
            </a:r>
            <a:r>
              <a:rPr lang="fr-BE" dirty="0" err="1"/>
              <a:t>facient</a:t>
            </a:r>
            <a:r>
              <a:rPr lang="fr-BE" dirty="0"/>
              <a:t> comites </a:t>
            </a:r>
            <a:r>
              <a:rPr lang="fr-BE" dirty="0" err="1"/>
              <a:t>quibus</a:t>
            </a:r>
            <a:r>
              <a:rPr lang="fr-BE" dirty="0"/>
              <a:t> </a:t>
            </a:r>
            <a:r>
              <a:rPr lang="fr-BE" dirty="0" err="1"/>
              <a:t>hinc</a:t>
            </a:r>
            <a:r>
              <a:rPr lang="fr-BE" dirty="0"/>
              <a:t> </a:t>
            </a:r>
            <a:r>
              <a:rPr lang="fr-BE" dirty="0" err="1"/>
              <a:t>toga</a:t>
            </a:r>
            <a:r>
              <a:rPr lang="fr-BE" dirty="0"/>
              <a:t>, </a:t>
            </a:r>
            <a:r>
              <a:rPr lang="fr-BE" dirty="0" err="1"/>
              <a:t>calceus</a:t>
            </a:r>
            <a:r>
              <a:rPr lang="fr-BE" dirty="0"/>
              <a:t> </a:t>
            </a:r>
            <a:r>
              <a:rPr lang="fr-BE" dirty="0" err="1"/>
              <a:t>hinc</a:t>
            </a:r>
            <a:r>
              <a:rPr lang="fr-BE" dirty="0"/>
              <a:t> est  </a:t>
            </a:r>
            <a:endParaRPr lang="en-US" dirty="0"/>
          </a:p>
          <a:p>
            <a:pPr marL="0" indent="0">
              <a:buNone/>
            </a:pPr>
            <a:r>
              <a:rPr lang="fr-BE" dirty="0"/>
              <a:t>« les plus hauts magistrats»</a:t>
            </a:r>
            <a:endParaRPr lang="en-US" dirty="0"/>
          </a:p>
          <a:p>
            <a:endParaRPr lang="en-US" dirty="0"/>
          </a:p>
        </p:txBody>
      </p:sp>
    </p:spTree>
    <p:extLst>
      <p:ext uri="{BB962C8B-B14F-4D97-AF65-F5344CB8AC3E}">
        <p14:creationId xmlns:p14="http://schemas.microsoft.com/office/powerpoint/2010/main" val="3582128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normAutofit fontScale="70000" lnSpcReduction="20000"/>
          </a:bodyPr>
          <a:lstStyle/>
          <a:p>
            <a:pPr marL="0" indent="0">
              <a:buNone/>
            </a:pPr>
            <a:r>
              <a:rPr lang="fr-BE" dirty="0"/>
              <a:t>(3) 3.178  </a:t>
            </a:r>
            <a:r>
              <a:rPr lang="fr-BE" dirty="0" err="1"/>
              <a:t>aequales</a:t>
            </a:r>
            <a:r>
              <a:rPr lang="fr-BE" dirty="0"/>
              <a:t> habitus </a:t>
            </a:r>
            <a:r>
              <a:rPr lang="fr-BE" dirty="0" err="1"/>
              <a:t>illic</a:t>
            </a:r>
            <a:r>
              <a:rPr lang="fr-BE" dirty="0"/>
              <a:t> </a:t>
            </a:r>
            <a:r>
              <a:rPr lang="fr-BE" dirty="0" err="1"/>
              <a:t>similesque</a:t>
            </a:r>
            <a:r>
              <a:rPr lang="fr-BE" dirty="0"/>
              <a:t> </a:t>
            </a:r>
            <a:r>
              <a:rPr lang="fr-BE" dirty="0" err="1"/>
              <a:t>uidebis</a:t>
            </a:r>
            <a:r>
              <a:rPr lang="fr-BE" dirty="0"/>
              <a:t>  </a:t>
            </a:r>
            <a:endParaRPr lang="en-US" dirty="0"/>
          </a:p>
          <a:p>
            <a:pPr marL="0" indent="0">
              <a:buNone/>
            </a:pPr>
            <a:r>
              <a:rPr lang="fr-BE" dirty="0" err="1"/>
              <a:t>orchestram</a:t>
            </a:r>
            <a:r>
              <a:rPr lang="fr-BE" dirty="0"/>
              <a:t> et </a:t>
            </a:r>
            <a:r>
              <a:rPr lang="fr-BE" dirty="0" err="1"/>
              <a:t>populum</a:t>
            </a:r>
            <a:r>
              <a:rPr lang="fr-BE" dirty="0"/>
              <a:t>; </a:t>
            </a:r>
            <a:r>
              <a:rPr lang="fr-BE" b="1" dirty="0" err="1"/>
              <a:t>clari</a:t>
            </a:r>
            <a:r>
              <a:rPr lang="fr-BE" b="1" dirty="0"/>
              <a:t> </a:t>
            </a:r>
            <a:r>
              <a:rPr lang="fr-BE" dirty="0" err="1"/>
              <a:t>uelamen</a:t>
            </a:r>
            <a:r>
              <a:rPr lang="fr-BE" dirty="0"/>
              <a:t> </a:t>
            </a:r>
            <a:r>
              <a:rPr lang="fr-BE" b="1" dirty="0"/>
              <a:t>honoris</a:t>
            </a:r>
            <a:r>
              <a:rPr lang="fr-BE" dirty="0"/>
              <a:t>  </a:t>
            </a:r>
            <a:endParaRPr lang="en-US" dirty="0"/>
          </a:p>
          <a:p>
            <a:pPr marL="0" indent="0">
              <a:buNone/>
            </a:pPr>
            <a:r>
              <a:rPr lang="fr-BE" dirty="0" err="1"/>
              <a:t>sufficiunt</a:t>
            </a:r>
            <a:r>
              <a:rPr lang="fr-BE" dirty="0"/>
              <a:t> </a:t>
            </a:r>
            <a:r>
              <a:rPr lang="fr-BE" dirty="0" err="1"/>
              <a:t>tunicae</a:t>
            </a:r>
            <a:r>
              <a:rPr lang="fr-BE" dirty="0"/>
              <a:t> </a:t>
            </a:r>
            <a:r>
              <a:rPr lang="fr-BE" dirty="0" err="1"/>
              <a:t>summis</a:t>
            </a:r>
            <a:r>
              <a:rPr lang="fr-BE" dirty="0"/>
              <a:t> </a:t>
            </a:r>
            <a:r>
              <a:rPr lang="fr-BE" dirty="0" err="1"/>
              <a:t>aedilibus</a:t>
            </a:r>
            <a:r>
              <a:rPr lang="fr-BE" dirty="0"/>
              <a:t> </a:t>
            </a:r>
            <a:r>
              <a:rPr lang="fr-BE" dirty="0" err="1"/>
              <a:t>albae</a:t>
            </a:r>
            <a:r>
              <a:rPr lang="fr-BE" dirty="0"/>
              <a:t>. </a:t>
            </a:r>
            <a:endParaRPr lang="en-US" dirty="0"/>
          </a:p>
          <a:p>
            <a:pPr marL="0" indent="0">
              <a:buNone/>
            </a:pPr>
            <a:r>
              <a:rPr lang="fr-BE" dirty="0"/>
              <a:t>« Parure de leur haute dignité »</a:t>
            </a:r>
            <a:endParaRPr lang="en-US" dirty="0"/>
          </a:p>
          <a:p>
            <a:pPr marL="0" indent="0">
              <a:buNone/>
            </a:pPr>
            <a:r>
              <a:rPr lang="fr-BE" dirty="0"/>
              <a:t> </a:t>
            </a:r>
            <a:endParaRPr lang="en-US" dirty="0"/>
          </a:p>
          <a:p>
            <a:pPr marL="0" indent="0">
              <a:buNone/>
            </a:pPr>
            <a:r>
              <a:rPr lang="en-US" dirty="0"/>
              <a:t>(4) 5.136  o </a:t>
            </a:r>
            <a:r>
              <a:rPr lang="en-US" dirty="0" err="1"/>
              <a:t>nummi</a:t>
            </a:r>
            <a:r>
              <a:rPr lang="en-US" dirty="0"/>
              <a:t>, </a:t>
            </a:r>
            <a:r>
              <a:rPr lang="en-US" dirty="0" err="1"/>
              <a:t>uobis</a:t>
            </a:r>
            <a:r>
              <a:rPr lang="en-US" dirty="0"/>
              <a:t> </a:t>
            </a:r>
            <a:r>
              <a:rPr lang="en-US" dirty="0" err="1"/>
              <a:t>hunc</a:t>
            </a:r>
            <a:r>
              <a:rPr lang="en-US" dirty="0"/>
              <a:t> </a:t>
            </a:r>
            <a:r>
              <a:rPr lang="en-US" dirty="0" err="1"/>
              <a:t>praestat</a:t>
            </a:r>
            <a:r>
              <a:rPr lang="en-US" dirty="0"/>
              <a:t> </a:t>
            </a:r>
            <a:r>
              <a:rPr lang="en-US" b="1" dirty="0" err="1"/>
              <a:t>honorem</a:t>
            </a:r>
            <a:r>
              <a:rPr lang="en-US" dirty="0"/>
              <a:t>,  </a:t>
            </a:r>
          </a:p>
          <a:p>
            <a:pPr marL="0" indent="0">
              <a:buNone/>
            </a:pPr>
            <a:r>
              <a:rPr lang="fr-BE" dirty="0" err="1"/>
              <a:t>uos</a:t>
            </a:r>
            <a:r>
              <a:rPr lang="fr-BE" dirty="0"/>
              <a:t> </a:t>
            </a:r>
            <a:r>
              <a:rPr lang="fr-BE" dirty="0" err="1"/>
              <a:t>estis</a:t>
            </a:r>
            <a:r>
              <a:rPr lang="fr-BE" dirty="0"/>
              <a:t> </a:t>
            </a:r>
            <a:r>
              <a:rPr lang="fr-BE" dirty="0" err="1"/>
              <a:t>fratres</a:t>
            </a:r>
            <a:endParaRPr lang="en-US" dirty="0"/>
          </a:p>
          <a:p>
            <a:pPr marL="0" indent="0">
              <a:buNone/>
            </a:pPr>
            <a:r>
              <a:rPr lang="fr-BE" dirty="0"/>
              <a:t>« rendre hommage »</a:t>
            </a:r>
            <a:endParaRPr lang="en-US" dirty="0"/>
          </a:p>
          <a:p>
            <a:pPr marL="0" indent="0">
              <a:buNone/>
            </a:pPr>
            <a:r>
              <a:rPr lang="fr-BE" dirty="0"/>
              <a:t> </a:t>
            </a:r>
            <a:endParaRPr lang="en-US" dirty="0"/>
          </a:p>
          <a:p>
            <a:pPr marL="0" indent="0">
              <a:buNone/>
            </a:pPr>
            <a:r>
              <a:rPr lang="en-US" dirty="0"/>
              <a:t>(5) 6.532  ergo hic </a:t>
            </a:r>
            <a:r>
              <a:rPr lang="en-US" b="1" dirty="0" err="1"/>
              <a:t>praecipuum</a:t>
            </a:r>
            <a:r>
              <a:rPr lang="en-US" b="1" dirty="0"/>
              <a:t> </a:t>
            </a:r>
            <a:r>
              <a:rPr lang="en-US" b="1" dirty="0" err="1"/>
              <a:t>summumque</a:t>
            </a:r>
            <a:r>
              <a:rPr lang="en-US" dirty="0"/>
              <a:t> </a:t>
            </a:r>
            <a:r>
              <a:rPr lang="en-US" dirty="0" err="1"/>
              <a:t>meretur</a:t>
            </a:r>
            <a:r>
              <a:rPr lang="en-US" dirty="0"/>
              <a:t> </a:t>
            </a:r>
            <a:r>
              <a:rPr lang="en-US" b="1" dirty="0" err="1"/>
              <a:t>honorem</a:t>
            </a:r>
            <a:r>
              <a:rPr lang="en-US" dirty="0"/>
              <a:t>  </a:t>
            </a:r>
          </a:p>
          <a:p>
            <a:pPr marL="0" indent="0">
              <a:buNone/>
            </a:pPr>
            <a:r>
              <a:rPr lang="fr-BE" dirty="0"/>
              <a:t>qui </a:t>
            </a:r>
            <a:r>
              <a:rPr lang="fr-BE" dirty="0" err="1"/>
              <a:t>grege</a:t>
            </a:r>
            <a:r>
              <a:rPr lang="fr-BE" dirty="0"/>
              <a:t> </a:t>
            </a:r>
            <a:r>
              <a:rPr lang="fr-BE" dirty="0" err="1"/>
              <a:t>linigero</a:t>
            </a:r>
            <a:r>
              <a:rPr lang="fr-BE" dirty="0"/>
              <a:t> </a:t>
            </a:r>
            <a:r>
              <a:rPr lang="fr-BE" dirty="0" err="1"/>
              <a:t>circumdatus</a:t>
            </a:r>
            <a:r>
              <a:rPr lang="fr-BE" dirty="0"/>
              <a:t> et </a:t>
            </a:r>
            <a:r>
              <a:rPr lang="fr-BE" dirty="0" err="1"/>
              <a:t>grege</a:t>
            </a:r>
            <a:r>
              <a:rPr lang="fr-BE" dirty="0"/>
              <a:t> </a:t>
            </a:r>
            <a:r>
              <a:rPr lang="fr-BE" dirty="0" err="1"/>
              <a:t>caluo</a:t>
            </a:r>
            <a:r>
              <a:rPr lang="fr-BE" dirty="0"/>
              <a:t>  </a:t>
            </a:r>
            <a:endParaRPr lang="en-US" dirty="0"/>
          </a:p>
          <a:p>
            <a:pPr marL="0" indent="0">
              <a:buNone/>
            </a:pPr>
            <a:r>
              <a:rPr lang="fr-BE" dirty="0" err="1"/>
              <a:t>plangentis</a:t>
            </a:r>
            <a:r>
              <a:rPr lang="fr-BE" dirty="0"/>
              <a:t> populi </a:t>
            </a:r>
            <a:r>
              <a:rPr lang="fr-BE" dirty="0" err="1"/>
              <a:t>currit</a:t>
            </a:r>
            <a:r>
              <a:rPr lang="fr-BE" dirty="0"/>
              <a:t> </a:t>
            </a:r>
            <a:r>
              <a:rPr lang="fr-BE" dirty="0" err="1"/>
              <a:t>derisor</a:t>
            </a:r>
            <a:r>
              <a:rPr lang="fr-BE" dirty="0"/>
              <a:t> Anubis.    </a:t>
            </a:r>
            <a:endParaRPr lang="en-US" dirty="0"/>
          </a:p>
          <a:p>
            <a:pPr marL="0" indent="0">
              <a:buNone/>
            </a:pPr>
            <a:r>
              <a:rPr lang="fr-BE" dirty="0"/>
              <a:t>« Les suprêmes honneurs »</a:t>
            </a:r>
            <a:endParaRPr lang="en-US" dirty="0"/>
          </a:p>
          <a:p>
            <a:pPr marL="0" indent="0">
              <a:buNone/>
            </a:pPr>
            <a:endParaRPr lang="en-US" dirty="0"/>
          </a:p>
        </p:txBody>
      </p:sp>
    </p:spTree>
    <p:extLst>
      <p:ext uri="{BB962C8B-B14F-4D97-AF65-F5344CB8AC3E}">
        <p14:creationId xmlns:p14="http://schemas.microsoft.com/office/powerpoint/2010/main" val="3798807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noAutofit/>
          </a:bodyPr>
          <a:lstStyle/>
          <a:p>
            <a:pPr marL="0" indent="0">
              <a:buNone/>
            </a:pPr>
            <a:r>
              <a:rPr lang="fr-BE" sz="1400" dirty="0">
                <a:latin typeface="+mj-lt"/>
                <a:cs typeface="Times New Roman" panose="02020603050405020304" pitchFamily="18" charset="0"/>
              </a:rPr>
              <a:t>(6) 7.88  </a:t>
            </a:r>
            <a:r>
              <a:rPr lang="fr-BE" sz="1400" dirty="0" err="1">
                <a:latin typeface="+mj-lt"/>
                <a:cs typeface="Times New Roman" panose="02020603050405020304" pitchFamily="18" charset="0"/>
              </a:rPr>
              <a:t>ille</a:t>
            </a:r>
            <a:r>
              <a:rPr lang="fr-BE" sz="1400" dirty="0">
                <a:latin typeface="+mj-lt"/>
                <a:cs typeface="Times New Roman" panose="02020603050405020304" pitchFamily="18" charset="0"/>
              </a:rPr>
              <a:t> et </a:t>
            </a:r>
            <a:r>
              <a:rPr lang="fr-BE" sz="1400" u="sng" dirty="0" err="1">
                <a:latin typeface="+mj-lt"/>
                <a:cs typeface="Times New Roman" panose="02020603050405020304" pitchFamily="18" charset="0"/>
              </a:rPr>
              <a:t>militiae</a:t>
            </a:r>
            <a:r>
              <a:rPr lang="fr-BE" sz="1400" dirty="0">
                <a:latin typeface="+mj-lt"/>
                <a:cs typeface="Times New Roman" panose="02020603050405020304" pitchFamily="18" charset="0"/>
              </a:rPr>
              <a:t> </a:t>
            </a:r>
            <a:r>
              <a:rPr lang="fr-BE" sz="1400" dirty="0" err="1">
                <a:latin typeface="+mj-lt"/>
                <a:cs typeface="Times New Roman" panose="02020603050405020304" pitchFamily="18" charset="0"/>
              </a:rPr>
              <a:t>multis</a:t>
            </a:r>
            <a:r>
              <a:rPr lang="fr-BE" sz="1400" dirty="0">
                <a:latin typeface="+mj-lt"/>
                <a:cs typeface="Times New Roman" panose="02020603050405020304" pitchFamily="18" charset="0"/>
              </a:rPr>
              <a:t> </a:t>
            </a:r>
            <a:r>
              <a:rPr lang="fr-BE" sz="1400" dirty="0" err="1">
                <a:latin typeface="+mj-lt"/>
                <a:cs typeface="Times New Roman" panose="02020603050405020304" pitchFamily="18" charset="0"/>
              </a:rPr>
              <a:t>largitus</a:t>
            </a:r>
            <a:r>
              <a:rPr lang="fr-BE" sz="1400" dirty="0">
                <a:latin typeface="+mj-lt"/>
                <a:cs typeface="Times New Roman" panose="02020603050405020304" pitchFamily="18" charset="0"/>
              </a:rPr>
              <a:t> </a:t>
            </a:r>
            <a:r>
              <a:rPr lang="fr-BE" sz="1400" b="1" dirty="0" err="1">
                <a:latin typeface="+mj-lt"/>
                <a:cs typeface="Times New Roman" panose="02020603050405020304" pitchFamily="18" charset="0"/>
              </a:rPr>
              <a:t>honorem</a:t>
            </a:r>
            <a:r>
              <a:rPr lang="fr-BE" sz="1400" dirty="0">
                <a:latin typeface="+mj-lt"/>
                <a:cs typeface="Times New Roman" panose="02020603050405020304" pitchFamily="18" charset="0"/>
              </a:rPr>
              <a:t>  </a:t>
            </a:r>
            <a:endParaRPr lang="en-US" sz="1400" dirty="0">
              <a:latin typeface="+mj-lt"/>
              <a:cs typeface="Times New Roman" panose="02020603050405020304" pitchFamily="18" charset="0"/>
            </a:endParaRPr>
          </a:p>
          <a:p>
            <a:pPr marL="0" indent="0">
              <a:buNone/>
            </a:pPr>
            <a:r>
              <a:rPr lang="fr-BE" sz="1400" dirty="0" err="1">
                <a:latin typeface="+mj-lt"/>
                <a:cs typeface="Times New Roman" panose="02020603050405020304" pitchFamily="18" charset="0"/>
              </a:rPr>
              <a:t>semenstri</a:t>
            </a:r>
            <a:r>
              <a:rPr lang="fr-BE" sz="1400" dirty="0">
                <a:latin typeface="+mj-lt"/>
                <a:cs typeface="Times New Roman" panose="02020603050405020304" pitchFamily="18" charset="0"/>
              </a:rPr>
              <a:t> </a:t>
            </a:r>
            <a:r>
              <a:rPr lang="fr-BE" sz="1400" dirty="0" err="1">
                <a:latin typeface="+mj-lt"/>
                <a:cs typeface="Times New Roman" panose="02020603050405020304" pitchFamily="18" charset="0"/>
              </a:rPr>
              <a:t>uatum</a:t>
            </a:r>
            <a:r>
              <a:rPr lang="fr-BE" sz="1400" dirty="0">
                <a:latin typeface="+mj-lt"/>
                <a:cs typeface="Times New Roman" panose="02020603050405020304" pitchFamily="18" charset="0"/>
              </a:rPr>
              <a:t> </a:t>
            </a:r>
            <a:r>
              <a:rPr lang="fr-BE" sz="1400" dirty="0" err="1">
                <a:latin typeface="+mj-lt"/>
                <a:cs typeface="Times New Roman" panose="02020603050405020304" pitchFamily="18" charset="0"/>
              </a:rPr>
              <a:t>digitos</a:t>
            </a:r>
            <a:r>
              <a:rPr lang="fr-BE" sz="1400" dirty="0">
                <a:latin typeface="+mj-lt"/>
                <a:cs typeface="Times New Roman" panose="02020603050405020304" pitchFamily="18" charset="0"/>
              </a:rPr>
              <a:t> </a:t>
            </a:r>
            <a:r>
              <a:rPr lang="fr-BE" sz="1400" dirty="0" err="1">
                <a:latin typeface="+mj-lt"/>
                <a:cs typeface="Times New Roman" panose="02020603050405020304" pitchFamily="18" charset="0"/>
              </a:rPr>
              <a:t>circumligat</a:t>
            </a:r>
            <a:r>
              <a:rPr lang="fr-BE" sz="1400" dirty="0">
                <a:latin typeface="+mj-lt"/>
                <a:cs typeface="Times New Roman" panose="02020603050405020304" pitchFamily="18" charset="0"/>
              </a:rPr>
              <a:t> auro. </a:t>
            </a:r>
            <a:endParaRPr lang="en-US" sz="1400" dirty="0">
              <a:latin typeface="+mj-lt"/>
              <a:cs typeface="Times New Roman" panose="02020603050405020304" pitchFamily="18" charset="0"/>
            </a:endParaRPr>
          </a:p>
          <a:p>
            <a:pPr marL="0" indent="0">
              <a:buNone/>
            </a:pPr>
            <a:r>
              <a:rPr lang="fr-BE" sz="1400" dirty="0">
                <a:latin typeface="+mj-lt"/>
                <a:cs typeface="Times New Roman" panose="02020603050405020304" pitchFamily="18" charset="0"/>
              </a:rPr>
              <a:t>« L’honneur de servir à l’armée »</a:t>
            </a:r>
            <a:endParaRPr lang="en-US" sz="1400" dirty="0">
              <a:latin typeface="+mj-lt"/>
              <a:cs typeface="Times New Roman" panose="02020603050405020304" pitchFamily="18" charset="0"/>
            </a:endParaRPr>
          </a:p>
          <a:p>
            <a:pPr marL="0" indent="0">
              <a:buNone/>
            </a:pPr>
            <a:r>
              <a:rPr lang="fr-BE" sz="1400" dirty="0">
                <a:latin typeface="+mj-lt"/>
                <a:cs typeface="Times New Roman" panose="02020603050405020304" pitchFamily="18" charset="0"/>
              </a:rPr>
              <a:t> </a:t>
            </a:r>
            <a:endParaRPr lang="en-US" sz="1400" dirty="0">
              <a:latin typeface="+mj-lt"/>
              <a:cs typeface="Times New Roman" panose="02020603050405020304" pitchFamily="18" charset="0"/>
            </a:endParaRPr>
          </a:p>
          <a:p>
            <a:pPr marL="0" indent="0">
              <a:buNone/>
            </a:pPr>
            <a:r>
              <a:rPr lang="fr-BE" sz="1400" dirty="0">
                <a:latin typeface="+mj-lt"/>
                <a:cs typeface="Times New Roman" panose="02020603050405020304" pitchFamily="18" charset="0"/>
              </a:rPr>
              <a:t>(7) 8.69  ergo ut </a:t>
            </a:r>
            <a:r>
              <a:rPr lang="fr-BE" sz="1400" dirty="0" err="1">
                <a:latin typeface="+mj-lt"/>
                <a:cs typeface="Times New Roman" panose="02020603050405020304" pitchFamily="18" charset="0"/>
              </a:rPr>
              <a:t>miremur</a:t>
            </a:r>
            <a:r>
              <a:rPr lang="fr-BE" sz="1400" dirty="0">
                <a:latin typeface="+mj-lt"/>
                <a:cs typeface="Times New Roman" panose="02020603050405020304" pitchFamily="18" charset="0"/>
              </a:rPr>
              <a:t> te, non tua, </a:t>
            </a:r>
            <a:r>
              <a:rPr lang="fr-BE" sz="1400" dirty="0" err="1">
                <a:latin typeface="+mj-lt"/>
                <a:cs typeface="Times New Roman" panose="02020603050405020304" pitchFamily="18" charset="0"/>
              </a:rPr>
              <a:t>priuum</a:t>
            </a:r>
            <a:r>
              <a:rPr lang="fr-BE" sz="1400" dirty="0">
                <a:latin typeface="+mj-lt"/>
                <a:cs typeface="Times New Roman" panose="02020603050405020304" pitchFamily="18" charset="0"/>
              </a:rPr>
              <a:t> </a:t>
            </a:r>
            <a:r>
              <a:rPr lang="fr-BE" sz="1400" dirty="0" err="1">
                <a:latin typeface="+mj-lt"/>
                <a:cs typeface="Times New Roman" panose="02020603050405020304" pitchFamily="18" charset="0"/>
              </a:rPr>
              <a:t>aliquid</a:t>
            </a:r>
            <a:r>
              <a:rPr lang="fr-BE" sz="1400" dirty="0">
                <a:latin typeface="+mj-lt"/>
                <a:cs typeface="Times New Roman" panose="02020603050405020304" pitchFamily="18" charset="0"/>
              </a:rPr>
              <a:t> da </a:t>
            </a:r>
            <a:endParaRPr lang="en-US" sz="1400" dirty="0">
              <a:latin typeface="+mj-lt"/>
              <a:cs typeface="Times New Roman" panose="02020603050405020304" pitchFamily="18" charset="0"/>
            </a:endParaRPr>
          </a:p>
          <a:p>
            <a:pPr marL="0" indent="0">
              <a:buNone/>
            </a:pPr>
            <a:r>
              <a:rPr lang="en-US" sz="1400" dirty="0">
                <a:latin typeface="+mj-lt"/>
                <a:cs typeface="Times New Roman" panose="02020603050405020304" pitchFamily="18" charset="0"/>
              </a:rPr>
              <a:t>quod </a:t>
            </a:r>
            <a:r>
              <a:rPr lang="en-US" sz="1400" dirty="0" err="1">
                <a:latin typeface="+mj-lt"/>
                <a:cs typeface="Times New Roman" panose="02020603050405020304" pitchFamily="18" charset="0"/>
              </a:rPr>
              <a:t>possim</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titulis</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incidere</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praeter</a:t>
            </a:r>
            <a:r>
              <a:rPr lang="en-US" sz="1400" dirty="0">
                <a:latin typeface="+mj-lt"/>
                <a:cs typeface="Times New Roman" panose="02020603050405020304" pitchFamily="18" charset="0"/>
              </a:rPr>
              <a:t> </a:t>
            </a:r>
            <a:r>
              <a:rPr lang="en-US" sz="1400" b="1" dirty="0" err="1">
                <a:latin typeface="+mj-lt"/>
                <a:cs typeface="Times New Roman" panose="02020603050405020304" pitchFamily="18" charset="0"/>
              </a:rPr>
              <a:t>honores</a:t>
            </a:r>
            <a:r>
              <a:rPr lang="en-US" sz="1400" dirty="0">
                <a:latin typeface="+mj-lt"/>
                <a:cs typeface="Times New Roman" panose="02020603050405020304" pitchFamily="18" charset="0"/>
              </a:rPr>
              <a:t> </a:t>
            </a:r>
          </a:p>
          <a:p>
            <a:pPr marL="0" indent="0">
              <a:buNone/>
            </a:pPr>
            <a:r>
              <a:rPr lang="fr-BE" sz="1400" u="sng" dirty="0" err="1">
                <a:latin typeface="+mj-lt"/>
                <a:cs typeface="Times New Roman" panose="02020603050405020304" pitchFamily="18" charset="0"/>
              </a:rPr>
              <a:t>quos</a:t>
            </a:r>
            <a:r>
              <a:rPr lang="fr-BE" sz="1400" u="sng" dirty="0">
                <a:latin typeface="+mj-lt"/>
                <a:cs typeface="Times New Roman" panose="02020603050405020304" pitchFamily="18" charset="0"/>
              </a:rPr>
              <a:t> </a:t>
            </a:r>
            <a:r>
              <a:rPr lang="fr-BE" sz="1400" u="sng" dirty="0" err="1">
                <a:latin typeface="+mj-lt"/>
                <a:cs typeface="Times New Roman" panose="02020603050405020304" pitchFamily="18" charset="0"/>
              </a:rPr>
              <a:t>illis</a:t>
            </a:r>
            <a:r>
              <a:rPr lang="fr-BE" sz="1400" u="sng" dirty="0">
                <a:latin typeface="+mj-lt"/>
                <a:cs typeface="Times New Roman" panose="02020603050405020304" pitchFamily="18" charset="0"/>
              </a:rPr>
              <a:t> </a:t>
            </a:r>
            <a:r>
              <a:rPr lang="fr-BE" sz="1400" u="sng" dirty="0" err="1">
                <a:latin typeface="+mj-lt"/>
                <a:cs typeface="Times New Roman" panose="02020603050405020304" pitchFamily="18" charset="0"/>
              </a:rPr>
              <a:t>damus</a:t>
            </a:r>
            <a:r>
              <a:rPr lang="fr-BE" sz="1400" u="sng" dirty="0">
                <a:latin typeface="+mj-lt"/>
                <a:cs typeface="Times New Roman" panose="02020603050405020304" pitchFamily="18" charset="0"/>
              </a:rPr>
              <a:t> </a:t>
            </a:r>
            <a:r>
              <a:rPr lang="fr-BE" sz="1400" u="sng" dirty="0" err="1">
                <a:latin typeface="+mj-lt"/>
                <a:cs typeface="Times New Roman" panose="02020603050405020304" pitchFamily="18" charset="0"/>
              </a:rPr>
              <a:t>ac</a:t>
            </a:r>
            <a:r>
              <a:rPr lang="fr-BE" sz="1400" u="sng" dirty="0">
                <a:latin typeface="+mj-lt"/>
                <a:cs typeface="Times New Roman" panose="02020603050405020304" pitchFamily="18" charset="0"/>
              </a:rPr>
              <a:t> </a:t>
            </a:r>
            <a:r>
              <a:rPr lang="fr-BE" sz="1400" u="sng" dirty="0" err="1">
                <a:latin typeface="+mj-lt"/>
                <a:cs typeface="Times New Roman" panose="02020603050405020304" pitchFamily="18" charset="0"/>
              </a:rPr>
              <a:t>dedimus</a:t>
            </a:r>
            <a:r>
              <a:rPr lang="fr-BE" sz="1400" dirty="0">
                <a:latin typeface="+mj-lt"/>
                <a:cs typeface="Times New Roman" panose="02020603050405020304" pitchFamily="18" charset="0"/>
              </a:rPr>
              <a:t>, </a:t>
            </a:r>
            <a:r>
              <a:rPr lang="fr-BE" sz="1400" dirty="0" err="1">
                <a:latin typeface="+mj-lt"/>
                <a:cs typeface="Times New Roman" panose="02020603050405020304" pitchFamily="18" charset="0"/>
              </a:rPr>
              <a:t>quibus</a:t>
            </a:r>
            <a:r>
              <a:rPr lang="fr-BE" sz="1400" dirty="0">
                <a:latin typeface="+mj-lt"/>
                <a:cs typeface="Times New Roman" panose="02020603050405020304" pitchFamily="18" charset="0"/>
              </a:rPr>
              <a:t> </a:t>
            </a:r>
            <a:r>
              <a:rPr lang="fr-BE" sz="1400" dirty="0" err="1">
                <a:latin typeface="+mj-lt"/>
                <a:cs typeface="Times New Roman" panose="02020603050405020304" pitchFamily="18" charset="0"/>
              </a:rPr>
              <a:t>omnia</a:t>
            </a:r>
            <a:r>
              <a:rPr lang="fr-BE" sz="1400" dirty="0">
                <a:latin typeface="+mj-lt"/>
                <a:cs typeface="Times New Roman" panose="02020603050405020304" pitchFamily="18" charset="0"/>
              </a:rPr>
              <a:t> </a:t>
            </a:r>
            <a:r>
              <a:rPr lang="fr-BE" sz="1400" dirty="0" err="1">
                <a:latin typeface="+mj-lt"/>
                <a:cs typeface="Times New Roman" panose="02020603050405020304" pitchFamily="18" charset="0"/>
              </a:rPr>
              <a:t>debes</a:t>
            </a:r>
            <a:r>
              <a:rPr lang="fr-BE" sz="1400" dirty="0">
                <a:latin typeface="+mj-lt"/>
                <a:cs typeface="Times New Roman" panose="02020603050405020304" pitchFamily="18" charset="0"/>
              </a:rPr>
              <a:t>.</a:t>
            </a:r>
            <a:endParaRPr lang="en-US" sz="1400" dirty="0">
              <a:latin typeface="+mj-lt"/>
              <a:cs typeface="Times New Roman" panose="02020603050405020304" pitchFamily="18" charset="0"/>
            </a:endParaRPr>
          </a:p>
          <a:p>
            <a:pPr marL="0" indent="0">
              <a:buNone/>
            </a:pPr>
            <a:r>
              <a:rPr lang="fr-BE" sz="1400" dirty="0">
                <a:latin typeface="+mj-lt"/>
                <a:cs typeface="Times New Roman" panose="02020603050405020304" pitchFamily="18" charset="0"/>
              </a:rPr>
              <a:t>« les titres »</a:t>
            </a:r>
            <a:endParaRPr lang="en-US" sz="1400" dirty="0">
              <a:latin typeface="+mj-lt"/>
              <a:cs typeface="Times New Roman" panose="02020603050405020304" pitchFamily="18" charset="0"/>
            </a:endParaRPr>
          </a:p>
          <a:p>
            <a:pPr marL="0" indent="0">
              <a:buNone/>
            </a:pPr>
            <a:r>
              <a:rPr lang="fr-BE" sz="1400" dirty="0">
                <a:latin typeface="+mj-lt"/>
                <a:cs typeface="Times New Roman" panose="02020603050405020304" pitchFamily="18" charset="0"/>
              </a:rPr>
              <a:t> </a:t>
            </a:r>
            <a:endParaRPr lang="en-US" sz="1400" dirty="0">
              <a:latin typeface="+mj-lt"/>
              <a:cs typeface="Times New Roman" panose="02020603050405020304" pitchFamily="18" charset="0"/>
            </a:endParaRPr>
          </a:p>
          <a:p>
            <a:pPr marL="0" indent="0">
              <a:buNone/>
            </a:pPr>
            <a:r>
              <a:rPr lang="fr-BE" sz="1400" dirty="0">
                <a:latin typeface="+mj-lt"/>
                <a:cs typeface="Times New Roman" panose="02020603050405020304" pitchFamily="18" charset="0"/>
              </a:rPr>
              <a:t>(8) 8.150  </a:t>
            </a:r>
            <a:r>
              <a:rPr lang="fr-BE" sz="1400" dirty="0" err="1">
                <a:latin typeface="+mj-lt"/>
                <a:cs typeface="Times New Roman" panose="02020603050405020304" pitchFamily="18" charset="0"/>
              </a:rPr>
              <a:t>finitum</a:t>
            </a:r>
            <a:r>
              <a:rPr lang="fr-BE" sz="1400" dirty="0">
                <a:latin typeface="+mj-lt"/>
                <a:cs typeface="Times New Roman" panose="02020603050405020304" pitchFamily="18" charset="0"/>
              </a:rPr>
              <a:t> </a:t>
            </a:r>
            <a:r>
              <a:rPr lang="fr-BE" sz="1400" dirty="0" err="1">
                <a:latin typeface="+mj-lt"/>
                <a:cs typeface="Times New Roman" panose="02020603050405020304" pitchFamily="18" charset="0"/>
              </a:rPr>
              <a:t>tempus</a:t>
            </a:r>
            <a:r>
              <a:rPr lang="fr-BE" sz="1400" dirty="0">
                <a:latin typeface="+mj-lt"/>
                <a:cs typeface="Times New Roman" panose="02020603050405020304" pitchFamily="18" charset="0"/>
              </a:rPr>
              <a:t> </a:t>
            </a:r>
            <a:r>
              <a:rPr lang="fr-BE" sz="1400" b="1" dirty="0">
                <a:latin typeface="+mj-lt"/>
                <a:cs typeface="Times New Roman" panose="02020603050405020304" pitchFamily="18" charset="0"/>
              </a:rPr>
              <a:t>honoris</a:t>
            </a:r>
            <a:r>
              <a:rPr lang="fr-BE" sz="1400" dirty="0">
                <a:latin typeface="+mj-lt"/>
                <a:cs typeface="Times New Roman" panose="02020603050405020304" pitchFamily="18" charset="0"/>
              </a:rPr>
              <a:t>  </a:t>
            </a:r>
            <a:endParaRPr lang="en-US" sz="1400" dirty="0">
              <a:latin typeface="+mj-lt"/>
              <a:cs typeface="Times New Roman" panose="02020603050405020304" pitchFamily="18" charset="0"/>
            </a:endParaRPr>
          </a:p>
          <a:p>
            <a:pPr marL="0" indent="0">
              <a:buNone/>
            </a:pPr>
            <a:r>
              <a:rPr lang="fr-BE" sz="1400" dirty="0">
                <a:latin typeface="+mj-lt"/>
                <a:cs typeface="Times New Roman" panose="02020603050405020304" pitchFamily="18" charset="0"/>
              </a:rPr>
              <a:t>cum </a:t>
            </a:r>
            <a:r>
              <a:rPr lang="fr-BE" sz="1400" dirty="0" err="1">
                <a:latin typeface="+mj-lt"/>
                <a:cs typeface="Times New Roman" panose="02020603050405020304" pitchFamily="18" charset="0"/>
              </a:rPr>
              <a:t>fuerit</a:t>
            </a:r>
            <a:r>
              <a:rPr lang="fr-BE" sz="1400" dirty="0">
                <a:latin typeface="+mj-lt"/>
                <a:cs typeface="Times New Roman" panose="02020603050405020304" pitchFamily="18" charset="0"/>
              </a:rPr>
              <a:t>, </a:t>
            </a:r>
            <a:r>
              <a:rPr lang="fr-BE" sz="1400" dirty="0" err="1">
                <a:latin typeface="+mj-lt"/>
                <a:cs typeface="Times New Roman" panose="02020603050405020304" pitchFamily="18" charset="0"/>
              </a:rPr>
              <a:t>clara</a:t>
            </a:r>
            <a:r>
              <a:rPr lang="fr-BE" sz="1400" dirty="0">
                <a:latin typeface="+mj-lt"/>
                <a:cs typeface="Times New Roman" panose="02020603050405020304" pitchFamily="18" charset="0"/>
              </a:rPr>
              <a:t> </a:t>
            </a:r>
            <a:r>
              <a:rPr lang="fr-BE" sz="1400" dirty="0" err="1">
                <a:latin typeface="+mj-lt"/>
                <a:cs typeface="Times New Roman" panose="02020603050405020304" pitchFamily="18" charset="0"/>
              </a:rPr>
              <a:t>Lateranus</a:t>
            </a:r>
            <a:r>
              <a:rPr lang="fr-BE" sz="1400" dirty="0">
                <a:latin typeface="+mj-lt"/>
                <a:cs typeface="Times New Roman" panose="02020603050405020304" pitchFamily="18" charset="0"/>
              </a:rPr>
              <a:t> </a:t>
            </a:r>
            <a:r>
              <a:rPr lang="fr-BE" sz="1400" dirty="0" err="1">
                <a:latin typeface="+mj-lt"/>
                <a:cs typeface="Times New Roman" panose="02020603050405020304" pitchFamily="18" charset="0"/>
              </a:rPr>
              <a:t>luce</a:t>
            </a:r>
            <a:r>
              <a:rPr lang="fr-BE" sz="1400" dirty="0">
                <a:latin typeface="+mj-lt"/>
                <a:cs typeface="Times New Roman" panose="02020603050405020304" pitchFamily="18" charset="0"/>
              </a:rPr>
              <a:t> flagellum </a:t>
            </a:r>
            <a:endParaRPr lang="en-US" sz="1400" dirty="0">
              <a:latin typeface="+mj-lt"/>
              <a:cs typeface="Times New Roman" panose="02020603050405020304" pitchFamily="18" charset="0"/>
            </a:endParaRPr>
          </a:p>
          <a:p>
            <a:pPr marL="0" indent="0">
              <a:buNone/>
            </a:pPr>
            <a:r>
              <a:rPr lang="fr-BE" sz="1400" dirty="0" err="1">
                <a:latin typeface="+mj-lt"/>
                <a:cs typeface="Times New Roman" panose="02020603050405020304" pitchFamily="18" charset="0"/>
              </a:rPr>
              <a:t>sumet</a:t>
            </a:r>
            <a:r>
              <a:rPr lang="fr-BE" sz="1400" dirty="0">
                <a:latin typeface="+mj-lt"/>
                <a:cs typeface="Times New Roman" panose="02020603050405020304" pitchFamily="18" charset="0"/>
              </a:rPr>
              <a:t> et </a:t>
            </a:r>
            <a:r>
              <a:rPr lang="fr-BE" sz="1400" dirty="0" err="1">
                <a:latin typeface="+mj-lt"/>
                <a:cs typeface="Times New Roman" panose="02020603050405020304" pitchFamily="18" charset="0"/>
              </a:rPr>
              <a:t>occursum</a:t>
            </a:r>
            <a:r>
              <a:rPr lang="fr-BE" sz="1400" dirty="0">
                <a:latin typeface="+mj-lt"/>
                <a:cs typeface="Times New Roman" panose="02020603050405020304" pitchFamily="18" charset="0"/>
              </a:rPr>
              <a:t> </a:t>
            </a:r>
            <a:r>
              <a:rPr lang="fr-BE" sz="1400" dirty="0" err="1">
                <a:latin typeface="+mj-lt"/>
                <a:cs typeface="Times New Roman" panose="02020603050405020304" pitchFamily="18" charset="0"/>
              </a:rPr>
              <a:t>numquam</a:t>
            </a:r>
            <a:r>
              <a:rPr lang="fr-BE" sz="1400" dirty="0">
                <a:latin typeface="+mj-lt"/>
                <a:cs typeface="Times New Roman" panose="02020603050405020304" pitchFamily="18" charset="0"/>
              </a:rPr>
              <a:t> </a:t>
            </a:r>
            <a:r>
              <a:rPr lang="fr-BE" sz="1400" dirty="0" err="1">
                <a:latin typeface="+mj-lt"/>
                <a:cs typeface="Times New Roman" panose="02020603050405020304" pitchFamily="18" charset="0"/>
              </a:rPr>
              <a:t>trepidabit</a:t>
            </a:r>
            <a:r>
              <a:rPr lang="fr-BE" sz="1400" dirty="0">
                <a:latin typeface="+mj-lt"/>
                <a:cs typeface="Times New Roman" panose="02020603050405020304" pitchFamily="18" charset="0"/>
              </a:rPr>
              <a:t> </a:t>
            </a:r>
            <a:r>
              <a:rPr lang="fr-BE" sz="1400" dirty="0" err="1">
                <a:latin typeface="+mj-lt"/>
                <a:cs typeface="Times New Roman" panose="02020603050405020304" pitchFamily="18" charset="0"/>
              </a:rPr>
              <a:t>amici</a:t>
            </a:r>
            <a:r>
              <a:rPr lang="fr-BE" sz="1400" dirty="0">
                <a:latin typeface="+mj-lt"/>
                <a:cs typeface="Times New Roman" panose="02020603050405020304" pitchFamily="18" charset="0"/>
              </a:rPr>
              <a:t> </a:t>
            </a:r>
            <a:endParaRPr lang="en-US" sz="1400" dirty="0">
              <a:latin typeface="+mj-lt"/>
              <a:cs typeface="Times New Roman" panose="02020603050405020304" pitchFamily="18" charset="0"/>
            </a:endParaRPr>
          </a:p>
          <a:p>
            <a:pPr marL="0" indent="0">
              <a:buNone/>
            </a:pPr>
            <a:r>
              <a:rPr lang="fr-BE" sz="1400" dirty="0">
                <a:latin typeface="+mj-lt"/>
                <a:cs typeface="Times New Roman" panose="02020603050405020304" pitchFamily="18" charset="0"/>
              </a:rPr>
              <a:t>« le temps de sa charge » </a:t>
            </a:r>
            <a:endParaRPr lang="en-US" sz="1400" dirty="0">
              <a:latin typeface="+mj-lt"/>
              <a:cs typeface="Times New Roman" panose="02020603050405020304" pitchFamily="18" charset="0"/>
            </a:endParaRPr>
          </a:p>
        </p:txBody>
      </p:sp>
    </p:spTree>
    <p:extLst>
      <p:ext uri="{BB962C8B-B14F-4D97-AF65-F5344CB8AC3E}">
        <p14:creationId xmlns:p14="http://schemas.microsoft.com/office/powerpoint/2010/main" val="43115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normAutofit fontScale="70000" lnSpcReduction="20000"/>
          </a:bodyPr>
          <a:lstStyle/>
          <a:p>
            <a:pPr marL="0" indent="0">
              <a:buNone/>
            </a:pPr>
            <a:r>
              <a:rPr lang="fr-BE" dirty="0"/>
              <a:t>(9) 10.57  </a:t>
            </a:r>
            <a:r>
              <a:rPr lang="fr-BE" dirty="0" smtClean="0"/>
              <a:t>: </a:t>
            </a:r>
            <a:r>
              <a:rPr lang="fr-BE" dirty="0" err="1" smtClean="0"/>
              <a:t>quosdam</a:t>
            </a:r>
            <a:r>
              <a:rPr lang="fr-BE" dirty="0" smtClean="0"/>
              <a:t> </a:t>
            </a:r>
            <a:r>
              <a:rPr lang="fr-BE" dirty="0" err="1"/>
              <a:t>praecipitat</a:t>
            </a:r>
            <a:r>
              <a:rPr lang="fr-BE" dirty="0"/>
              <a:t> </a:t>
            </a:r>
            <a:r>
              <a:rPr lang="fr-BE" dirty="0" err="1"/>
              <a:t>subiecta</a:t>
            </a:r>
            <a:r>
              <a:rPr lang="fr-BE" dirty="0"/>
              <a:t> </a:t>
            </a:r>
            <a:r>
              <a:rPr lang="fr-BE" dirty="0" err="1"/>
              <a:t>potentia</a:t>
            </a:r>
            <a:r>
              <a:rPr lang="fr-BE" dirty="0"/>
              <a:t> </a:t>
            </a:r>
            <a:r>
              <a:rPr lang="fr-BE" dirty="0" err="1"/>
              <a:t>magnae</a:t>
            </a:r>
            <a:r>
              <a:rPr lang="fr-BE" dirty="0"/>
              <a:t>  </a:t>
            </a:r>
            <a:endParaRPr lang="en-US" dirty="0"/>
          </a:p>
          <a:p>
            <a:pPr marL="0" indent="0">
              <a:buNone/>
            </a:pPr>
            <a:r>
              <a:rPr lang="fr-BE" dirty="0" err="1"/>
              <a:t>inuidiae</a:t>
            </a:r>
            <a:r>
              <a:rPr lang="fr-BE" dirty="0"/>
              <a:t>, </a:t>
            </a:r>
            <a:r>
              <a:rPr lang="fr-BE" dirty="0" err="1"/>
              <a:t>mergit</a:t>
            </a:r>
            <a:r>
              <a:rPr lang="fr-BE" dirty="0"/>
              <a:t> </a:t>
            </a:r>
            <a:r>
              <a:rPr lang="fr-BE" dirty="0" err="1"/>
              <a:t>longa</a:t>
            </a:r>
            <a:r>
              <a:rPr lang="fr-BE" dirty="0"/>
              <a:t> </a:t>
            </a:r>
            <a:r>
              <a:rPr lang="fr-BE" dirty="0" err="1"/>
              <a:t>atque</a:t>
            </a:r>
            <a:r>
              <a:rPr lang="fr-BE" dirty="0"/>
              <a:t> </a:t>
            </a:r>
            <a:r>
              <a:rPr lang="fr-BE" dirty="0" err="1"/>
              <a:t>insignis</a:t>
            </a:r>
            <a:r>
              <a:rPr lang="fr-BE" dirty="0"/>
              <a:t> </a:t>
            </a:r>
            <a:r>
              <a:rPr lang="fr-BE" b="1" dirty="0" err="1"/>
              <a:t>honorum</a:t>
            </a:r>
            <a:r>
              <a:rPr lang="fr-BE" dirty="0"/>
              <a:t>  pagina. </a:t>
            </a:r>
            <a:endParaRPr lang="en-US" dirty="0"/>
          </a:p>
          <a:p>
            <a:pPr marL="0" indent="0">
              <a:buNone/>
            </a:pPr>
            <a:r>
              <a:rPr lang="fr-BE" dirty="0"/>
              <a:t>« Liste de leurs honneurs »</a:t>
            </a:r>
            <a:endParaRPr lang="en-US" dirty="0"/>
          </a:p>
          <a:p>
            <a:pPr marL="0" indent="0">
              <a:buNone/>
            </a:pPr>
            <a:r>
              <a:rPr lang="fr-BE" dirty="0"/>
              <a:t> </a:t>
            </a:r>
            <a:endParaRPr lang="en-US" dirty="0"/>
          </a:p>
          <a:p>
            <a:pPr marL="0" indent="0">
              <a:buNone/>
            </a:pPr>
            <a:r>
              <a:rPr lang="fr-BE" dirty="0"/>
              <a:t>(10) 10.104 </a:t>
            </a:r>
            <a:r>
              <a:rPr lang="fr-BE" dirty="0" smtClean="0"/>
              <a:t>:  </a:t>
            </a:r>
            <a:r>
              <a:rPr lang="fr-BE" dirty="0" err="1"/>
              <a:t>nam</a:t>
            </a:r>
            <a:r>
              <a:rPr lang="fr-BE" dirty="0"/>
              <a:t> qui </a:t>
            </a:r>
            <a:r>
              <a:rPr lang="fr-BE" b="1" dirty="0" err="1"/>
              <a:t>nimios</a:t>
            </a:r>
            <a:r>
              <a:rPr lang="fr-BE" dirty="0"/>
              <a:t> </a:t>
            </a:r>
            <a:r>
              <a:rPr lang="fr-BE" dirty="0" err="1"/>
              <a:t>optabat</a:t>
            </a:r>
            <a:r>
              <a:rPr lang="fr-BE" dirty="0"/>
              <a:t> </a:t>
            </a:r>
            <a:r>
              <a:rPr lang="fr-BE" b="1" dirty="0"/>
              <a:t>honores</a:t>
            </a:r>
            <a:r>
              <a:rPr lang="fr-BE" dirty="0"/>
              <a:t>  </a:t>
            </a:r>
            <a:endParaRPr lang="en-US" dirty="0"/>
          </a:p>
          <a:p>
            <a:pPr marL="0" indent="0">
              <a:buNone/>
            </a:pPr>
            <a:r>
              <a:rPr lang="fr-BE" dirty="0"/>
              <a:t>et </a:t>
            </a:r>
            <a:r>
              <a:rPr lang="fr-BE" dirty="0" err="1"/>
              <a:t>nimias</a:t>
            </a:r>
            <a:r>
              <a:rPr lang="fr-BE" dirty="0"/>
              <a:t> </a:t>
            </a:r>
            <a:r>
              <a:rPr lang="fr-BE" dirty="0" err="1"/>
              <a:t>poscebat</a:t>
            </a:r>
            <a:r>
              <a:rPr lang="fr-BE" dirty="0"/>
              <a:t> opes, </a:t>
            </a:r>
            <a:r>
              <a:rPr lang="fr-BE" dirty="0" err="1"/>
              <a:t>numerosa</a:t>
            </a:r>
            <a:r>
              <a:rPr lang="fr-BE" dirty="0"/>
              <a:t> </a:t>
            </a:r>
            <a:r>
              <a:rPr lang="fr-BE" dirty="0" err="1"/>
              <a:t>parabat</a:t>
            </a:r>
            <a:r>
              <a:rPr lang="fr-BE" dirty="0"/>
              <a:t>  </a:t>
            </a:r>
            <a:endParaRPr lang="en-US" dirty="0"/>
          </a:p>
          <a:p>
            <a:pPr marL="0" indent="0">
              <a:buNone/>
            </a:pPr>
            <a:r>
              <a:rPr lang="fr-BE" dirty="0" err="1"/>
              <a:t>excelsae</a:t>
            </a:r>
            <a:r>
              <a:rPr lang="fr-BE" dirty="0"/>
              <a:t> </a:t>
            </a:r>
            <a:r>
              <a:rPr lang="fr-BE" dirty="0" err="1"/>
              <a:t>turris</a:t>
            </a:r>
            <a:r>
              <a:rPr lang="fr-BE" dirty="0"/>
              <a:t> </a:t>
            </a:r>
            <a:r>
              <a:rPr lang="fr-BE" dirty="0" err="1"/>
              <a:t>tabulata</a:t>
            </a:r>
            <a:r>
              <a:rPr lang="fr-BE" dirty="0"/>
              <a:t>, </a:t>
            </a:r>
            <a:r>
              <a:rPr lang="fr-BE" dirty="0" err="1"/>
              <a:t>unde</a:t>
            </a:r>
            <a:r>
              <a:rPr lang="fr-BE" dirty="0"/>
              <a:t> </a:t>
            </a:r>
            <a:r>
              <a:rPr lang="fr-BE" dirty="0" err="1"/>
              <a:t>altior</a:t>
            </a:r>
            <a:r>
              <a:rPr lang="fr-BE" dirty="0"/>
              <a:t> </a:t>
            </a:r>
            <a:r>
              <a:rPr lang="fr-BE" dirty="0" err="1"/>
              <a:t>esset</a:t>
            </a:r>
            <a:r>
              <a:rPr lang="fr-BE" dirty="0"/>
              <a:t>  </a:t>
            </a:r>
            <a:endParaRPr lang="en-US" dirty="0"/>
          </a:p>
          <a:p>
            <a:pPr marL="0" indent="0">
              <a:buNone/>
            </a:pPr>
            <a:r>
              <a:rPr lang="fr-BE" dirty="0"/>
              <a:t>« un excès d’honneurs »</a:t>
            </a:r>
            <a:endParaRPr lang="en-US" dirty="0"/>
          </a:p>
          <a:p>
            <a:pPr marL="0" indent="0">
              <a:buNone/>
            </a:pPr>
            <a:r>
              <a:rPr lang="fr-BE" dirty="0"/>
              <a:t> </a:t>
            </a:r>
            <a:endParaRPr lang="en-US" dirty="0"/>
          </a:p>
          <a:p>
            <a:pPr marL="0" indent="0">
              <a:buNone/>
            </a:pPr>
            <a:r>
              <a:rPr lang="fr-BE" dirty="0"/>
              <a:t>(11) </a:t>
            </a:r>
            <a:r>
              <a:rPr lang="fr-BE" dirty="0" smtClean="0"/>
              <a:t>11.87: </a:t>
            </a:r>
            <a:r>
              <a:rPr lang="fr-BE" dirty="0" err="1" smtClean="0"/>
              <a:t>cognatorum</a:t>
            </a:r>
            <a:r>
              <a:rPr lang="fr-BE" dirty="0" smtClean="0"/>
              <a:t> </a:t>
            </a:r>
            <a:r>
              <a:rPr lang="fr-BE" dirty="0" err="1"/>
              <a:t>aliquis</a:t>
            </a:r>
            <a:r>
              <a:rPr lang="fr-BE" dirty="0"/>
              <a:t> </a:t>
            </a:r>
            <a:r>
              <a:rPr lang="fr-BE" dirty="0" err="1"/>
              <a:t>titulo</a:t>
            </a:r>
            <a:r>
              <a:rPr lang="fr-BE" dirty="0"/>
              <a:t> ter </a:t>
            </a:r>
            <a:r>
              <a:rPr lang="fr-BE" dirty="0" err="1"/>
              <a:t>consulis</a:t>
            </a:r>
            <a:r>
              <a:rPr lang="fr-BE" dirty="0"/>
              <a:t> </a:t>
            </a:r>
            <a:r>
              <a:rPr lang="fr-BE" dirty="0" err="1"/>
              <a:t>atque</a:t>
            </a:r>
            <a:r>
              <a:rPr lang="fr-BE" dirty="0"/>
              <a:t>  </a:t>
            </a:r>
            <a:endParaRPr lang="en-US" dirty="0"/>
          </a:p>
          <a:p>
            <a:pPr marL="0" indent="0">
              <a:buNone/>
            </a:pPr>
            <a:r>
              <a:rPr lang="fr-BE" dirty="0" err="1"/>
              <a:t>castrorum</a:t>
            </a:r>
            <a:r>
              <a:rPr lang="fr-BE" dirty="0"/>
              <a:t> </a:t>
            </a:r>
            <a:r>
              <a:rPr lang="fr-BE" dirty="0" err="1"/>
              <a:t>imperiis</a:t>
            </a:r>
            <a:r>
              <a:rPr lang="fr-BE" dirty="0"/>
              <a:t> et </a:t>
            </a:r>
            <a:r>
              <a:rPr lang="fr-BE" u="sng" dirty="0" err="1"/>
              <a:t>dictatoris</a:t>
            </a:r>
            <a:r>
              <a:rPr lang="fr-BE" dirty="0"/>
              <a:t> </a:t>
            </a:r>
            <a:r>
              <a:rPr lang="fr-BE" b="1" dirty="0"/>
              <a:t>honore</a:t>
            </a:r>
            <a:r>
              <a:rPr lang="fr-BE" dirty="0"/>
              <a:t> </a:t>
            </a:r>
            <a:endParaRPr lang="en-US" dirty="0"/>
          </a:p>
          <a:p>
            <a:pPr marL="0" indent="0">
              <a:buNone/>
            </a:pPr>
            <a:r>
              <a:rPr lang="fr-BE" dirty="0"/>
              <a:t> </a:t>
            </a:r>
            <a:r>
              <a:rPr lang="fr-BE" dirty="0" err="1"/>
              <a:t>functus</a:t>
            </a:r>
            <a:r>
              <a:rPr lang="fr-BE" dirty="0"/>
              <a:t> ad has </a:t>
            </a:r>
            <a:r>
              <a:rPr lang="fr-BE" dirty="0" err="1"/>
              <a:t>epulas</a:t>
            </a:r>
            <a:r>
              <a:rPr lang="fr-BE" dirty="0"/>
              <a:t> </a:t>
            </a:r>
            <a:r>
              <a:rPr lang="fr-BE" dirty="0" err="1"/>
              <a:t>solito</a:t>
            </a:r>
            <a:r>
              <a:rPr lang="fr-BE" dirty="0"/>
              <a:t> </a:t>
            </a:r>
            <a:r>
              <a:rPr lang="fr-BE" dirty="0" err="1"/>
              <a:t>maturius</a:t>
            </a:r>
            <a:r>
              <a:rPr lang="fr-BE" dirty="0"/>
              <a:t> </a:t>
            </a:r>
            <a:r>
              <a:rPr lang="fr-BE" dirty="0" err="1"/>
              <a:t>ibat</a:t>
            </a:r>
            <a:r>
              <a:rPr lang="fr-BE" dirty="0"/>
              <a:t> </a:t>
            </a:r>
            <a:endParaRPr lang="en-US" dirty="0"/>
          </a:p>
          <a:p>
            <a:pPr marL="0" indent="0">
              <a:buNone/>
            </a:pPr>
            <a:r>
              <a:rPr lang="fr-BE" dirty="0"/>
              <a:t>« Charge de dictateur »</a:t>
            </a:r>
            <a:endParaRPr lang="en-US" dirty="0"/>
          </a:p>
          <a:p>
            <a:endParaRPr lang="en-US" dirty="0"/>
          </a:p>
        </p:txBody>
      </p:sp>
    </p:spTree>
    <p:extLst>
      <p:ext uri="{BB962C8B-B14F-4D97-AF65-F5344CB8AC3E}">
        <p14:creationId xmlns:p14="http://schemas.microsoft.com/office/powerpoint/2010/main" val="348559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Apulée, </a:t>
            </a:r>
            <a:r>
              <a:rPr lang="fr-BE" i="1" dirty="0" smtClean="0"/>
              <a:t>Métamorphoses</a:t>
            </a:r>
            <a:endParaRPr lang="en-US" i="1" dirty="0"/>
          </a:p>
        </p:txBody>
      </p:sp>
      <p:sp>
        <p:nvSpPr>
          <p:cNvPr id="3" name="Espace réservé du contenu 2"/>
          <p:cNvSpPr>
            <a:spLocks noGrp="1"/>
          </p:cNvSpPr>
          <p:nvPr>
            <p:ph idx="1"/>
          </p:nvPr>
        </p:nvSpPr>
        <p:spPr/>
        <p:txBody>
          <a:bodyPr>
            <a:normAutofit/>
          </a:bodyPr>
          <a:lstStyle/>
          <a:p>
            <a:pPr marL="0" indent="0" algn="just">
              <a:buNone/>
            </a:pPr>
            <a:r>
              <a:rPr lang="fr-BE" dirty="0"/>
              <a:t>(1) III, 11 </a:t>
            </a:r>
            <a:r>
              <a:rPr lang="fr-BE" dirty="0" smtClean="0"/>
              <a:t>: At </a:t>
            </a:r>
            <a:r>
              <a:rPr lang="fr-BE" dirty="0" err="1"/>
              <a:t>tibi</a:t>
            </a:r>
            <a:r>
              <a:rPr lang="fr-BE" dirty="0"/>
              <a:t> </a:t>
            </a:r>
            <a:r>
              <a:rPr lang="fr-BE" dirty="0" err="1"/>
              <a:t>civitas</a:t>
            </a:r>
            <a:r>
              <a:rPr lang="fr-BE" dirty="0"/>
              <a:t> </a:t>
            </a:r>
            <a:r>
              <a:rPr lang="fr-BE" dirty="0" err="1"/>
              <a:t>omnis</a:t>
            </a:r>
            <a:r>
              <a:rPr lang="fr-BE" dirty="0"/>
              <a:t> pro </a:t>
            </a:r>
            <a:r>
              <a:rPr lang="fr-BE" dirty="0" err="1"/>
              <a:t>ista</a:t>
            </a:r>
            <a:r>
              <a:rPr lang="fr-BE" dirty="0"/>
              <a:t> </a:t>
            </a:r>
            <a:r>
              <a:rPr lang="fr-BE" dirty="0" err="1"/>
              <a:t>gratia</a:t>
            </a:r>
            <a:r>
              <a:rPr lang="fr-BE" dirty="0"/>
              <a:t> </a:t>
            </a:r>
            <a:r>
              <a:rPr lang="fr-BE" b="1" dirty="0"/>
              <a:t>honores </a:t>
            </a:r>
            <a:r>
              <a:rPr lang="fr-BE" b="1" dirty="0" err="1"/>
              <a:t>egregios</a:t>
            </a:r>
            <a:r>
              <a:rPr lang="fr-BE" dirty="0"/>
              <a:t> </a:t>
            </a:r>
            <a:r>
              <a:rPr lang="fr-BE" dirty="0" err="1"/>
              <a:t>obtulit</a:t>
            </a:r>
            <a:r>
              <a:rPr lang="fr-BE" dirty="0"/>
              <a:t>… </a:t>
            </a:r>
            <a:r>
              <a:rPr lang="fr-BE" dirty="0" err="1"/>
              <a:t>ibi</a:t>
            </a:r>
            <a:r>
              <a:rPr lang="fr-BE" dirty="0"/>
              <a:t> </a:t>
            </a:r>
            <a:r>
              <a:rPr lang="fr-BE" dirty="0" err="1"/>
              <a:t>quidem</a:t>
            </a:r>
            <a:r>
              <a:rPr lang="fr-BE" dirty="0"/>
              <a:t>, </a:t>
            </a:r>
            <a:r>
              <a:rPr lang="fr-BE" dirty="0" err="1"/>
              <a:t>inquam</a:t>
            </a:r>
            <a:r>
              <a:rPr lang="fr-BE" dirty="0"/>
              <a:t>, </a:t>
            </a:r>
            <a:r>
              <a:rPr lang="fr-BE" dirty="0" err="1"/>
              <a:t>splendidissima</a:t>
            </a:r>
            <a:r>
              <a:rPr lang="fr-BE" dirty="0"/>
              <a:t> et </a:t>
            </a:r>
            <a:r>
              <a:rPr lang="fr-BE" dirty="0" err="1"/>
              <a:t>unica</a:t>
            </a:r>
            <a:r>
              <a:rPr lang="fr-BE" dirty="0"/>
              <a:t> </a:t>
            </a:r>
            <a:r>
              <a:rPr lang="fr-BE" dirty="0" err="1"/>
              <a:t>Thessaliæ</a:t>
            </a:r>
            <a:r>
              <a:rPr lang="fr-BE" dirty="0"/>
              <a:t> </a:t>
            </a:r>
            <a:r>
              <a:rPr lang="fr-BE" dirty="0" err="1"/>
              <a:t>civitas</a:t>
            </a:r>
            <a:r>
              <a:rPr lang="fr-BE" dirty="0"/>
              <a:t>, </a:t>
            </a:r>
            <a:r>
              <a:rPr lang="fr-BE" b="1" dirty="0" err="1"/>
              <a:t>honorum</a:t>
            </a:r>
            <a:r>
              <a:rPr lang="fr-BE" b="1" dirty="0"/>
              <a:t> </a:t>
            </a:r>
            <a:r>
              <a:rPr lang="fr-BE" b="1" dirty="0" err="1"/>
              <a:t>talium</a:t>
            </a:r>
            <a:r>
              <a:rPr lang="fr-BE" b="1" dirty="0"/>
              <a:t> </a:t>
            </a:r>
            <a:r>
              <a:rPr lang="fr-BE" b="1" dirty="0" err="1"/>
              <a:t>parem</a:t>
            </a:r>
            <a:r>
              <a:rPr lang="fr-BE" b="1" dirty="0"/>
              <a:t> </a:t>
            </a:r>
            <a:r>
              <a:rPr lang="fr-BE" b="1" dirty="0" err="1"/>
              <a:t>gratiam</a:t>
            </a:r>
            <a:r>
              <a:rPr lang="fr-BE" dirty="0"/>
              <a:t> </a:t>
            </a:r>
            <a:r>
              <a:rPr lang="fr-BE" dirty="0" err="1"/>
              <a:t>memini</a:t>
            </a:r>
            <a:r>
              <a:rPr lang="fr-BE" dirty="0"/>
              <a:t>..</a:t>
            </a:r>
            <a:endParaRPr lang="en-US" dirty="0"/>
          </a:p>
          <a:p>
            <a:pPr marL="0" indent="0" algn="just">
              <a:buNone/>
            </a:pPr>
            <a:r>
              <a:rPr lang="fr-BE" dirty="0"/>
              <a:t>« des honneurs extraordinaires … pour de tels honneurs »</a:t>
            </a:r>
            <a:endParaRPr lang="en-US" dirty="0"/>
          </a:p>
          <a:p>
            <a:pPr marL="0" indent="0" algn="just">
              <a:buNone/>
            </a:pPr>
            <a:r>
              <a:rPr lang="fr-BE" dirty="0" smtClean="0"/>
              <a:t>Conte d’Amour </a:t>
            </a:r>
            <a:r>
              <a:rPr lang="fr-BE" dirty="0"/>
              <a:t>et </a:t>
            </a:r>
            <a:r>
              <a:rPr lang="fr-BE" dirty="0" err="1"/>
              <a:t>Psyche</a:t>
            </a:r>
            <a:endParaRPr lang="en-US" dirty="0"/>
          </a:p>
          <a:p>
            <a:pPr marL="0" indent="0" algn="just">
              <a:buNone/>
            </a:pPr>
            <a:r>
              <a:rPr lang="fr-BE" dirty="0"/>
              <a:t>(2) IV, 29 </a:t>
            </a:r>
            <a:r>
              <a:rPr lang="fr-BE" dirty="0" smtClean="0"/>
              <a:t>: </a:t>
            </a:r>
            <a:r>
              <a:rPr lang="fr-BE" b="1" dirty="0" err="1" smtClean="0"/>
              <a:t>Haec</a:t>
            </a:r>
            <a:r>
              <a:rPr lang="fr-BE" b="1" dirty="0" smtClean="0"/>
              <a:t> </a:t>
            </a:r>
            <a:r>
              <a:rPr lang="fr-BE" b="1" dirty="0" err="1"/>
              <a:t>honorum</a:t>
            </a:r>
            <a:r>
              <a:rPr lang="fr-BE" b="1" dirty="0"/>
              <a:t> </a:t>
            </a:r>
            <a:r>
              <a:rPr lang="fr-BE" b="1" dirty="0" err="1"/>
              <a:t>caelestium</a:t>
            </a:r>
            <a:r>
              <a:rPr lang="fr-BE" b="1" dirty="0"/>
              <a:t> ad </a:t>
            </a:r>
            <a:r>
              <a:rPr lang="fr-BE" b="1" dirty="0" err="1"/>
              <a:t>puellae</a:t>
            </a:r>
            <a:r>
              <a:rPr lang="fr-BE" b="1" dirty="0"/>
              <a:t> </a:t>
            </a:r>
            <a:r>
              <a:rPr lang="fr-BE" b="1" dirty="0" err="1"/>
              <a:t>mortalis</a:t>
            </a:r>
            <a:r>
              <a:rPr lang="fr-BE" b="1" dirty="0"/>
              <a:t> </a:t>
            </a:r>
            <a:r>
              <a:rPr lang="fr-BE" b="1" dirty="0" err="1"/>
              <a:t>cultum</a:t>
            </a:r>
            <a:r>
              <a:rPr lang="fr-BE" b="1" dirty="0"/>
              <a:t> </a:t>
            </a:r>
            <a:r>
              <a:rPr lang="fr-BE" b="1" dirty="0" err="1"/>
              <a:t>inmodica</a:t>
            </a:r>
            <a:r>
              <a:rPr lang="fr-BE" b="1" dirty="0"/>
              <a:t> </a:t>
            </a:r>
            <a:r>
              <a:rPr lang="fr-BE" b="1" dirty="0" err="1"/>
              <a:t>translatio</a:t>
            </a:r>
            <a:r>
              <a:rPr lang="fr-BE" dirty="0"/>
              <a:t> </a:t>
            </a:r>
            <a:r>
              <a:rPr lang="fr-BE" dirty="0" err="1"/>
              <a:t>verae</a:t>
            </a:r>
            <a:r>
              <a:rPr lang="fr-BE" dirty="0"/>
              <a:t> </a:t>
            </a:r>
            <a:r>
              <a:rPr lang="fr-BE" dirty="0" err="1"/>
              <a:t>Veneris</a:t>
            </a:r>
            <a:r>
              <a:rPr lang="fr-BE" dirty="0"/>
              <a:t> </a:t>
            </a:r>
            <a:r>
              <a:rPr lang="fr-BE" dirty="0" err="1"/>
              <a:t>vehementer</a:t>
            </a:r>
            <a:r>
              <a:rPr lang="fr-BE" dirty="0"/>
              <a:t> </a:t>
            </a:r>
            <a:r>
              <a:rPr lang="fr-BE" dirty="0" err="1"/>
              <a:t>incendit</a:t>
            </a:r>
            <a:r>
              <a:rPr lang="fr-BE" dirty="0"/>
              <a:t> </a:t>
            </a:r>
            <a:r>
              <a:rPr lang="fr-BE" dirty="0" err="1"/>
              <a:t>animos</a:t>
            </a:r>
            <a:r>
              <a:rPr lang="fr-BE" dirty="0"/>
              <a:t> et </a:t>
            </a:r>
            <a:r>
              <a:rPr lang="fr-BE" dirty="0" err="1"/>
              <a:t>inpatiens</a:t>
            </a:r>
            <a:r>
              <a:rPr lang="fr-BE" dirty="0"/>
              <a:t> </a:t>
            </a:r>
            <a:r>
              <a:rPr lang="fr-BE" dirty="0" err="1"/>
              <a:t>indignationis</a:t>
            </a:r>
            <a:r>
              <a:rPr lang="fr-BE" dirty="0"/>
              <a:t> </a:t>
            </a:r>
            <a:r>
              <a:rPr lang="fr-BE" dirty="0" err="1"/>
              <a:t>capite</a:t>
            </a:r>
            <a:r>
              <a:rPr lang="fr-BE" dirty="0"/>
              <a:t> </a:t>
            </a:r>
            <a:r>
              <a:rPr lang="fr-BE" dirty="0" err="1"/>
              <a:t>quassanti</a:t>
            </a:r>
            <a:r>
              <a:rPr lang="fr-BE" dirty="0"/>
              <a:t> </a:t>
            </a:r>
            <a:r>
              <a:rPr lang="fr-BE" dirty="0" err="1"/>
              <a:t>fremens</a:t>
            </a:r>
            <a:r>
              <a:rPr lang="fr-BE" dirty="0"/>
              <a:t> </a:t>
            </a:r>
            <a:r>
              <a:rPr lang="fr-BE" dirty="0" err="1"/>
              <a:t>altius</a:t>
            </a:r>
            <a:r>
              <a:rPr lang="fr-BE" dirty="0"/>
              <a:t> sic </a:t>
            </a:r>
            <a:r>
              <a:rPr lang="fr-BE" dirty="0" err="1"/>
              <a:t>secum</a:t>
            </a:r>
            <a:r>
              <a:rPr lang="fr-BE" dirty="0"/>
              <a:t> </a:t>
            </a:r>
            <a:r>
              <a:rPr lang="fr-BE" dirty="0" err="1"/>
              <a:t>disseri</a:t>
            </a:r>
            <a:endParaRPr lang="en-US" dirty="0"/>
          </a:p>
          <a:p>
            <a:pPr marL="0" indent="0" algn="just">
              <a:buNone/>
            </a:pPr>
            <a:r>
              <a:rPr lang="fr-BE" dirty="0"/>
              <a:t>« cet </a:t>
            </a:r>
            <a:r>
              <a:rPr lang="fr-BE" dirty="0" smtClean="0"/>
              <a:t>extravagant </a:t>
            </a:r>
            <a:r>
              <a:rPr lang="fr-BE" dirty="0"/>
              <a:t>transfert des honneurs célestes au culte d’une </a:t>
            </a:r>
            <a:r>
              <a:rPr lang="fr-BE" dirty="0" err="1"/>
              <a:t>mortellle</a:t>
            </a:r>
            <a:r>
              <a:rPr lang="fr-BE" dirty="0"/>
              <a:t> » </a:t>
            </a:r>
            <a:endParaRPr lang="en-US" dirty="0"/>
          </a:p>
          <a:p>
            <a:pPr algn="just"/>
            <a:endParaRPr lang="en-US" dirty="0"/>
          </a:p>
        </p:txBody>
      </p:sp>
    </p:spTree>
    <p:extLst>
      <p:ext uri="{BB962C8B-B14F-4D97-AF65-F5344CB8AC3E}">
        <p14:creationId xmlns:p14="http://schemas.microsoft.com/office/powerpoint/2010/main" val="3726808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pPr marL="0" indent="0" algn="just">
              <a:buNone/>
            </a:pPr>
            <a:r>
              <a:rPr lang="fr-BE" dirty="0"/>
              <a:t>(3) IV, 30 </a:t>
            </a:r>
            <a:r>
              <a:rPr lang="fr-BE" dirty="0" smtClean="0"/>
              <a:t>: 'En </a:t>
            </a:r>
            <a:r>
              <a:rPr lang="fr-BE" dirty="0" err="1"/>
              <a:t>rerum</a:t>
            </a:r>
            <a:r>
              <a:rPr lang="fr-BE" dirty="0"/>
              <a:t> </a:t>
            </a:r>
            <a:r>
              <a:rPr lang="fr-BE" dirty="0" err="1"/>
              <a:t>naturae</a:t>
            </a:r>
            <a:r>
              <a:rPr lang="fr-BE" dirty="0"/>
              <a:t> </a:t>
            </a:r>
            <a:r>
              <a:rPr lang="fr-BE" dirty="0" err="1"/>
              <a:t>prisca</a:t>
            </a:r>
            <a:r>
              <a:rPr lang="fr-BE" dirty="0"/>
              <a:t> </a:t>
            </a:r>
            <a:r>
              <a:rPr lang="fr-BE" dirty="0" err="1"/>
              <a:t>parens</a:t>
            </a:r>
            <a:r>
              <a:rPr lang="fr-BE" dirty="0"/>
              <a:t>, en </a:t>
            </a:r>
            <a:r>
              <a:rPr lang="fr-BE" dirty="0" err="1"/>
              <a:t>elementorum</a:t>
            </a:r>
            <a:r>
              <a:rPr lang="fr-BE" dirty="0"/>
              <a:t> </a:t>
            </a:r>
            <a:r>
              <a:rPr lang="fr-BE" dirty="0" err="1"/>
              <a:t>origo</a:t>
            </a:r>
            <a:r>
              <a:rPr lang="fr-BE" dirty="0"/>
              <a:t> </a:t>
            </a:r>
            <a:r>
              <a:rPr lang="fr-BE" dirty="0" err="1"/>
              <a:t>initialis</a:t>
            </a:r>
            <a:r>
              <a:rPr lang="fr-BE" dirty="0"/>
              <a:t>, en </a:t>
            </a:r>
            <a:r>
              <a:rPr lang="fr-BE" dirty="0" err="1"/>
              <a:t>orbis</a:t>
            </a:r>
            <a:r>
              <a:rPr lang="fr-BE" dirty="0"/>
              <a:t> </a:t>
            </a:r>
            <a:r>
              <a:rPr lang="fr-BE" dirty="0" err="1"/>
              <a:t>totius</a:t>
            </a:r>
            <a:r>
              <a:rPr lang="fr-BE" dirty="0"/>
              <a:t> alma Venus, </a:t>
            </a:r>
            <a:r>
              <a:rPr lang="fr-BE" dirty="0" err="1"/>
              <a:t>quae</a:t>
            </a:r>
            <a:r>
              <a:rPr lang="fr-BE" dirty="0"/>
              <a:t> cum </a:t>
            </a:r>
            <a:r>
              <a:rPr lang="fr-BE" dirty="0" err="1"/>
              <a:t>mortali</a:t>
            </a:r>
            <a:r>
              <a:rPr lang="fr-BE" dirty="0"/>
              <a:t> </a:t>
            </a:r>
            <a:r>
              <a:rPr lang="fr-BE" dirty="0" err="1"/>
              <a:t>puella</a:t>
            </a:r>
            <a:r>
              <a:rPr lang="fr-BE" dirty="0"/>
              <a:t> </a:t>
            </a:r>
            <a:r>
              <a:rPr lang="fr-BE" dirty="0" err="1"/>
              <a:t>partiario</a:t>
            </a:r>
            <a:r>
              <a:rPr lang="fr-BE" dirty="0"/>
              <a:t> </a:t>
            </a:r>
            <a:r>
              <a:rPr lang="fr-BE" b="1" dirty="0" err="1"/>
              <a:t>maiestatis</a:t>
            </a:r>
            <a:r>
              <a:rPr lang="fr-BE" b="1" dirty="0"/>
              <a:t> honore</a:t>
            </a:r>
            <a:r>
              <a:rPr lang="fr-BE" dirty="0"/>
              <a:t> </a:t>
            </a:r>
            <a:r>
              <a:rPr lang="fr-BE" dirty="0" err="1"/>
              <a:t>tractor</a:t>
            </a:r>
            <a:r>
              <a:rPr lang="fr-BE" dirty="0"/>
              <a:t> et </a:t>
            </a:r>
            <a:r>
              <a:rPr lang="fr-BE" dirty="0" err="1"/>
              <a:t>nomen</a:t>
            </a:r>
            <a:r>
              <a:rPr lang="fr-BE" dirty="0"/>
              <a:t> </a:t>
            </a:r>
            <a:r>
              <a:rPr lang="fr-BE" dirty="0" err="1"/>
              <a:t>meum</a:t>
            </a:r>
            <a:r>
              <a:rPr lang="fr-BE" dirty="0"/>
              <a:t> </a:t>
            </a:r>
            <a:r>
              <a:rPr lang="fr-BE" dirty="0" err="1"/>
              <a:t>caelo</a:t>
            </a:r>
            <a:r>
              <a:rPr lang="fr-BE" dirty="0"/>
              <a:t> </a:t>
            </a:r>
            <a:r>
              <a:rPr lang="fr-BE" dirty="0" err="1"/>
              <a:t>conditum</a:t>
            </a:r>
            <a:r>
              <a:rPr lang="fr-BE" dirty="0"/>
              <a:t> </a:t>
            </a:r>
            <a:r>
              <a:rPr lang="fr-BE" dirty="0" err="1"/>
              <a:t>terrenis</a:t>
            </a:r>
            <a:r>
              <a:rPr lang="fr-BE" dirty="0"/>
              <a:t> </a:t>
            </a:r>
            <a:r>
              <a:rPr lang="fr-BE" dirty="0" err="1"/>
              <a:t>sordibus</a:t>
            </a:r>
            <a:r>
              <a:rPr lang="fr-BE" dirty="0"/>
              <a:t> </a:t>
            </a:r>
            <a:r>
              <a:rPr lang="fr-BE" dirty="0" err="1"/>
              <a:t>profanatur</a:t>
            </a:r>
            <a:r>
              <a:rPr lang="fr-BE" dirty="0"/>
              <a:t>! </a:t>
            </a:r>
            <a:endParaRPr lang="en-US" dirty="0"/>
          </a:p>
          <a:p>
            <a:pPr marL="0" indent="0" algn="just">
              <a:buNone/>
            </a:pPr>
            <a:r>
              <a:rPr lang="fr-BE" dirty="0"/>
              <a:t>« les honneurs dus à ma majesté »</a:t>
            </a:r>
            <a:endParaRPr lang="en-US" dirty="0"/>
          </a:p>
          <a:p>
            <a:pPr marL="0" indent="0" algn="just">
              <a:buNone/>
            </a:pPr>
            <a:r>
              <a:rPr lang="fr-BE" dirty="0"/>
              <a:t>(4) IV, 34 </a:t>
            </a:r>
            <a:r>
              <a:rPr lang="fr-BE" dirty="0" smtClean="0"/>
              <a:t>: Cum </a:t>
            </a:r>
            <a:r>
              <a:rPr lang="fr-BE" dirty="0"/>
              <a:t>gentes et populi </a:t>
            </a:r>
            <a:r>
              <a:rPr lang="fr-BE" dirty="0" err="1"/>
              <a:t>celebrarent</a:t>
            </a:r>
            <a:r>
              <a:rPr lang="fr-BE" dirty="0"/>
              <a:t> nos </a:t>
            </a:r>
            <a:r>
              <a:rPr lang="fr-BE" b="1" dirty="0" err="1"/>
              <a:t>divinis</a:t>
            </a:r>
            <a:r>
              <a:rPr lang="fr-BE" b="1" dirty="0"/>
              <a:t> </a:t>
            </a:r>
            <a:r>
              <a:rPr lang="fr-BE" b="1" dirty="0" err="1"/>
              <a:t>honoribus</a:t>
            </a:r>
            <a:r>
              <a:rPr lang="fr-BE" dirty="0"/>
              <a:t>, cum </a:t>
            </a:r>
            <a:r>
              <a:rPr lang="fr-BE" dirty="0" err="1"/>
              <a:t>novam</a:t>
            </a:r>
            <a:r>
              <a:rPr lang="fr-BE" dirty="0"/>
              <a:t> me </a:t>
            </a:r>
            <a:r>
              <a:rPr lang="fr-BE" dirty="0" err="1"/>
              <a:t>Venerem</a:t>
            </a:r>
            <a:r>
              <a:rPr lang="fr-BE" dirty="0"/>
              <a:t> ore </a:t>
            </a:r>
            <a:r>
              <a:rPr lang="fr-BE" dirty="0" err="1"/>
              <a:t>consono</a:t>
            </a:r>
            <a:r>
              <a:rPr lang="fr-BE" dirty="0"/>
              <a:t> </a:t>
            </a:r>
            <a:r>
              <a:rPr lang="fr-BE" dirty="0" err="1"/>
              <a:t>nuncuparent</a:t>
            </a:r>
            <a:r>
              <a:rPr lang="fr-BE" dirty="0"/>
              <a:t>, </a:t>
            </a:r>
            <a:r>
              <a:rPr lang="fr-BE" dirty="0" err="1"/>
              <a:t>tunc</a:t>
            </a:r>
            <a:r>
              <a:rPr lang="fr-BE" dirty="0"/>
              <a:t> </a:t>
            </a:r>
            <a:r>
              <a:rPr lang="fr-BE" dirty="0" err="1"/>
              <a:t>dolere</a:t>
            </a:r>
            <a:r>
              <a:rPr lang="fr-BE" dirty="0"/>
              <a:t>, </a:t>
            </a:r>
            <a:r>
              <a:rPr lang="fr-BE" dirty="0" err="1"/>
              <a:t>tunc</a:t>
            </a:r>
            <a:r>
              <a:rPr lang="fr-BE" dirty="0"/>
              <a:t> </a:t>
            </a:r>
            <a:r>
              <a:rPr lang="fr-BE" dirty="0" err="1"/>
              <a:t>flere</a:t>
            </a:r>
            <a:r>
              <a:rPr lang="fr-BE" dirty="0"/>
              <a:t>, </a:t>
            </a:r>
            <a:r>
              <a:rPr lang="fr-BE" dirty="0" err="1"/>
              <a:t>tunc</a:t>
            </a:r>
            <a:r>
              <a:rPr lang="fr-BE" dirty="0"/>
              <a:t> me </a:t>
            </a:r>
            <a:r>
              <a:rPr lang="fr-BE" dirty="0" err="1"/>
              <a:t>iam</a:t>
            </a:r>
            <a:r>
              <a:rPr lang="fr-BE" dirty="0"/>
              <a:t> quasi </a:t>
            </a:r>
            <a:r>
              <a:rPr lang="fr-BE" dirty="0" err="1"/>
              <a:t>peremptam</a:t>
            </a:r>
            <a:r>
              <a:rPr lang="fr-BE" dirty="0"/>
              <a:t> </a:t>
            </a:r>
            <a:r>
              <a:rPr lang="fr-BE" dirty="0" err="1"/>
              <a:t>lugere</a:t>
            </a:r>
            <a:r>
              <a:rPr lang="fr-BE" dirty="0"/>
              <a:t> </a:t>
            </a:r>
            <a:r>
              <a:rPr lang="fr-BE" dirty="0" err="1"/>
              <a:t>debuistis</a:t>
            </a:r>
            <a:r>
              <a:rPr lang="fr-BE" dirty="0"/>
              <a:t>.</a:t>
            </a:r>
            <a:endParaRPr lang="en-US" dirty="0"/>
          </a:p>
          <a:p>
            <a:pPr marL="0" indent="0" algn="just">
              <a:buNone/>
            </a:pPr>
            <a:r>
              <a:rPr lang="fr-BE" dirty="0"/>
              <a:t>« honneurs divins »</a:t>
            </a:r>
            <a:endParaRPr lang="en-US" dirty="0"/>
          </a:p>
          <a:p>
            <a:endParaRPr lang="en-US" dirty="0"/>
          </a:p>
        </p:txBody>
      </p:sp>
    </p:spTree>
    <p:extLst>
      <p:ext uri="{BB962C8B-B14F-4D97-AF65-F5344CB8AC3E}">
        <p14:creationId xmlns:p14="http://schemas.microsoft.com/office/powerpoint/2010/main" val="1210847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normAutofit/>
          </a:bodyPr>
          <a:lstStyle/>
          <a:p>
            <a:pPr marL="0" indent="0" algn="just">
              <a:buNone/>
            </a:pPr>
            <a:r>
              <a:rPr lang="fr-BE" dirty="0"/>
              <a:t>(5) V, 25 </a:t>
            </a:r>
            <a:r>
              <a:rPr lang="fr-BE" dirty="0" smtClean="0"/>
              <a:t>: Sed </a:t>
            </a:r>
            <a:r>
              <a:rPr lang="fr-BE" dirty="0" err="1"/>
              <a:t>mitis</a:t>
            </a:r>
            <a:r>
              <a:rPr lang="fr-BE" dirty="0"/>
              <a:t> </a:t>
            </a:r>
            <a:r>
              <a:rPr lang="fr-BE" dirty="0" err="1"/>
              <a:t>fluvius</a:t>
            </a:r>
            <a:r>
              <a:rPr lang="fr-BE" dirty="0"/>
              <a:t> </a:t>
            </a:r>
            <a:r>
              <a:rPr lang="fr-BE" b="1" dirty="0"/>
              <a:t>in </a:t>
            </a:r>
            <a:r>
              <a:rPr lang="fr-BE" b="1" dirty="0" err="1"/>
              <a:t>honorem</a:t>
            </a:r>
            <a:r>
              <a:rPr lang="fr-BE" b="1" dirty="0"/>
              <a:t> dei </a:t>
            </a:r>
            <a:r>
              <a:rPr lang="fr-BE" b="1" dirty="0" err="1"/>
              <a:t>scilicet</a:t>
            </a:r>
            <a:r>
              <a:rPr lang="fr-BE" b="1" dirty="0"/>
              <a:t> </a:t>
            </a:r>
            <a:r>
              <a:rPr lang="fr-BE" dirty="0"/>
              <a:t>qui et </a:t>
            </a:r>
            <a:r>
              <a:rPr lang="fr-BE" dirty="0" err="1"/>
              <a:t>ipsas</a:t>
            </a:r>
            <a:r>
              <a:rPr lang="fr-BE" dirty="0"/>
              <a:t> </a:t>
            </a:r>
            <a:r>
              <a:rPr lang="fr-BE" dirty="0" err="1"/>
              <a:t>aquas</a:t>
            </a:r>
            <a:r>
              <a:rPr lang="fr-BE" dirty="0"/>
              <a:t> </a:t>
            </a:r>
            <a:r>
              <a:rPr lang="fr-BE" dirty="0" err="1"/>
              <a:t>urere</a:t>
            </a:r>
            <a:r>
              <a:rPr lang="fr-BE" dirty="0"/>
              <a:t> </a:t>
            </a:r>
            <a:r>
              <a:rPr lang="fr-BE" dirty="0" err="1"/>
              <a:t>consuevit</a:t>
            </a:r>
            <a:r>
              <a:rPr lang="fr-BE" dirty="0"/>
              <a:t> </a:t>
            </a:r>
            <a:r>
              <a:rPr lang="fr-BE" dirty="0" err="1"/>
              <a:t>metuens</a:t>
            </a:r>
            <a:r>
              <a:rPr lang="fr-BE" dirty="0"/>
              <a:t> </a:t>
            </a:r>
            <a:r>
              <a:rPr lang="fr-BE" dirty="0" err="1"/>
              <a:t>sibi</a:t>
            </a:r>
            <a:r>
              <a:rPr lang="fr-BE" dirty="0"/>
              <a:t> </a:t>
            </a:r>
            <a:r>
              <a:rPr lang="fr-BE" dirty="0" err="1"/>
              <a:t>confestim</a:t>
            </a:r>
            <a:r>
              <a:rPr lang="fr-BE" dirty="0"/>
              <a:t> </a:t>
            </a:r>
            <a:r>
              <a:rPr lang="fr-BE" dirty="0" err="1"/>
              <a:t>eam</a:t>
            </a:r>
            <a:r>
              <a:rPr lang="fr-BE" dirty="0"/>
              <a:t> </a:t>
            </a:r>
            <a:r>
              <a:rPr lang="fr-BE" dirty="0" err="1"/>
              <a:t>innoxio</a:t>
            </a:r>
            <a:r>
              <a:rPr lang="fr-BE" dirty="0"/>
              <a:t> </a:t>
            </a:r>
            <a:r>
              <a:rPr lang="fr-BE" dirty="0" err="1"/>
              <a:t>volumine</a:t>
            </a:r>
            <a:r>
              <a:rPr lang="fr-BE" dirty="0"/>
              <a:t> super </a:t>
            </a:r>
            <a:r>
              <a:rPr lang="fr-BE" dirty="0" err="1"/>
              <a:t>ripam</a:t>
            </a:r>
            <a:r>
              <a:rPr lang="fr-BE" dirty="0"/>
              <a:t> </a:t>
            </a:r>
            <a:r>
              <a:rPr lang="fr-BE" dirty="0" err="1"/>
              <a:t>florentem</a:t>
            </a:r>
            <a:r>
              <a:rPr lang="fr-BE" dirty="0"/>
              <a:t> </a:t>
            </a:r>
            <a:r>
              <a:rPr lang="fr-BE" dirty="0" err="1"/>
              <a:t>herbis</a:t>
            </a:r>
            <a:r>
              <a:rPr lang="fr-BE" dirty="0"/>
              <a:t> </a:t>
            </a:r>
            <a:r>
              <a:rPr lang="fr-BE" dirty="0" err="1"/>
              <a:t>exposuit</a:t>
            </a:r>
            <a:r>
              <a:rPr lang="fr-BE" dirty="0"/>
              <a:t>.</a:t>
            </a:r>
            <a:endParaRPr lang="en-US" dirty="0"/>
          </a:p>
          <a:p>
            <a:pPr marL="0" indent="0" algn="just">
              <a:buNone/>
            </a:pPr>
            <a:r>
              <a:rPr lang="fr-BE" dirty="0"/>
              <a:t>« par respect sans doute pour le dieu »</a:t>
            </a:r>
            <a:endParaRPr lang="en-US" dirty="0"/>
          </a:p>
          <a:p>
            <a:pPr marL="0" indent="0" algn="just">
              <a:buNone/>
            </a:pPr>
            <a:r>
              <a:rPr lang="fr-BE" dirty="0"/>
              <a:t>(6) VI, 22 </a:t>
            </a:r>
            <a:r>
              <a:rPr lang="fr-BE" dirty="0" smtClean="0"/>
              <a:t>: “</a:t>
            </a:r>
            <a:r>
              <a:rPr lang="fr-BE" dirty="0" err="1"/>
              <a:t>licet</a:t>
            </a:r>
            <a:r>
              <a:rPr lang="fr-BE" dirty="0"/>
              <a:t> tu – </a:t>
            </a:r>
            <a:r>
              <a:rPr lang="fr-BE" dirty="0" err="1"/>
              <a:t>inquit</a:t>
            </a:r>
            <a:r>
              <a:rPr lang="fr-BE" dirty="0"/>
              <a:t> – domine </a:t>
            </a:r>
            <a:r>
              <a:rPr lang="fr-BE" dirty="0" err="1"/>
              <a:t>fili</a:t>
            </a:r>
            <a:r>
              <a:rPr lang="fr-BE" dirty="0"/>
              <a:t>, </a:t>
            </a:r>
            <a:r>
              <a:rPr lang="fr-BE" dirty="0" err="1"/>
              <a:t>numquam</a:t>
            </a:r>
            <a:r>
              <a:rPr lang="fr-BE" dirty="0"/>
              <a:t> </a:t>
            </a:r>
            <a:r>
              <a:rPr lang="fr-BE" dirty="0" err="1"/>
              <a:t>mihi</a:t>
            </a:r>
            <a:r>
              <a:rPr lang="fr-BE" dirty="0"/>
              <a:t> </a:t>
            </a:r>
            <a:r>
              <a:rPr lang="fr-BE" dirty="0" err="1"/>
              <a:t>concessu</a:t>
            </a:r>
            <a:r>
              <a:rPr lang="fr-BE" dirty="0"/>
              <a:t> deum </a:t>
            </a:r>
            <a:r>
              <a:rPr lang="fr-BE" dirty="0" err="1"/>
              <a:t>decretum</a:t>
            </a:r>
            <a:r>
              <a:rPr lang="fr-BE" dirty="0"/>
              <a:t> </a:t>
            </a:r>
            <a:r>
              <a:rPr lang="fr-BE" dirty="0" err="1"/>
              <a:t>seruaris</a:t>
            </a:r>
            <a:r>
              <a:rPr lang="fr-BE" dirty="0"/>
              <a:t> </a:t>
            </a:r>
            <a:r>
              <a:rPr lang="fr-BE" b="1" dirty="0" err="1"/>
              <a:t>honorem</a:t>
            </a:r>
            <a:endParaRPr lang="en-US" b="1" dirty="0"/>
          </a:p>
          <a:p>
            <a:pPr marL="0" indent="0" algn="just">
              <a:buNone/>
            </a:pPr>
            <a:r>
              <a:rPr lang="fr-BE" dirty="0"/>
              <a:t>« jamais, mon sieur mon fils, tu ne m’as rendu l’honneur auquel j’ai droit du consentement des dieux </a:t>
            </a:r>
            <a:r>
              <a:rPr lang="fr-BE" dirty="0" smtClean="0"/>
              <a:t>»</a:t>
            </a:r>
          </a:p>
          <a:p>
            <a:pPr marL="0" indent="0" algn="just">
              <a:buNone/>
            </a:pPr>
            <a:r>
              <a:rPr lang="fr-BE" dirty="0" smtClean="0"/>
              <a:t>Fin du conte</a:t>
            </a:r>
            <a:endParaRPr lang="en-US" dirty="0"/>
          </a:p>
          <a:p>
            <a:pPr algn="just"/>
            <a:endParaRPr lang="en-US" dirty="0"/>
          </a:p>
        </p:txBody>
      </p:sp>
    </p:spTree>
    <p:extLst>
      <p:ext uri="{BB962C8B-B14F-4D97-AF65-F5344CB8AC3E}">
        <p14:creationId xmlns:p14="http://schemas.microsoft.com/office/powerpoint/2010/main" val="587104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normAutofit fontScale="92500" lnSpcReduction="20000"/>
          </a:bodyPr>
          <a:lstStyle/>
          <a:p>
            <a:pPr marL="0" indent="0" algn="just">
              <a:buNone/>
            </a:pPr>
            <a:r>
              <a:rPr lang="fr-BE" dirty="0"/>
              <a:t>(8) VII, 14 </a:t>
            </a:r>
            <a:r>
              <a:rPr lang="fr-BE" dirty="0" smtClean="0"/>
              <a:t>: Post </a:t>
            </a:r>
            <a:r>
              <a:rPr lang="fr-BE" dirty="0" err="1"/>
              <a:t>noctem</a:t>
            </a:r>
            <a:r>
              <a:rPr lang="fr-BE" dirty="0"/>
              <a:t> </a:t>
            </a:r>
            <a:r>
              <a:rPr lang="fr-BE" dirty="0" err="1"/>
              <a:t>unicam</a:t>
            </a:r>
            <a:r>
              <a:rPr lang="fr-BE" dirty="0"/>
              <a:t> et </a:t>
            </a:r>
            <a:r>
              <a:rPr lang="fr-BE" dirty="0" err="1"/>
              <a:t>rudimenta</a:t>
            </a:r>
            <a:r>
              <a:rPr lang="fr-BE" dirty="0"/>
              <a:t> </a:t>
            </a:r>
            <a:r>
              <a:rPr lang="fr-BE" dirty="0" err="1"/>
              <a:t>Veneris</a:t>
            </a:r>
            <a:r>
              <a:rPr lang="fr-BE" dirty="0"/>
              <a:t> </a:t>
            </a:r>
            <a:r>
              <a:rPr lang="fr-BE" dirty="0" err="1"/>
              <a:t>recens</a:t>
            </a:r>
            <a:r>
              <a:rPr lang="fr-BE" dirty="0"/>
              <a:t> </a:t>
            </a:r>
            <a:r>
              <a:rPr lang="fr-BE" dirty="0" err="1"/>
              <a:t>nupta</a:t>
            </a:r>
            <a:r>
              <a:rPr lang="fr-BE" dirty="0"/>
              <a:t> </a:t>
            </a:r>
            <a:r>
              <a:rPr lang="fr-BE" dirty="0" err="1"/>
              <a:t>gratias</a:t>
            </a:r>
            <a:r>
              <a:rPr lang="fr-BE" dirty="0"/>
              <a:t> </a:t>
            </a:r>
            <a:r>
              <a:rPr lang="fr-BE" dirty="0" err="1"/>
              <a:t>summas</a:t>
            </a:r>
            <a:r>
              <a:rPr lang="fr-BE" dirty="0"/>
              <a:t> </a:t>
            </a:r>
            <a:r>
              <a:rPr lang="fr-BE" dirty="0" err="1"/>
              <a:t>apud</a:t>
            </a:r>
            <a:r>
              <a:rPr lang="fr-BE" dirty="0"/>
              <a:t> </a:t>
            </a:r>
            <a:r>
              <a:rPr lang="fr-BE" dirty="0" err="1"/>
              <a:t>suos</a:t>
            </a:r>
            <a:r>
              <a:rPr lang="fr-BE" dirty="0"/>
              <a:t> parentes </a:t>
            </a:r>
            <a:r>
              <a:rPr lang="fr-BE" dirty="0" err="1"/>
              <a:t>ac</a:t>
            </a:r>
            <a:r>
              <a:rPr lang="fr-BE" dirty="0"/>
              <a:t> </a:t>
            </a:r>
            <a:r>
              <a:rPr lang="fr-BE" dirty="0" err="1"/>
              <a:t>maritum</a:t>
            </a:r>
            <a:r>
              <a:rPr lang="fr-BE" dirty="0"/>
              <a:t> </a:t>
            </a:r>
            <a:r>
              <a:rPr lang="fr-BE" dirty="0" err="1"/>
              <a:t>mihi</a:t>
            </a:r>
            <a:r>
              <a:rPr lang="fr-BE" dirty="0"/>
              <a:t> </a:t>
            </a:r>
            <a:r>
              <a:rPr lang="fr-BE" dirty="0" err="1"/>
              <a:t>meminisse</a:t>
            </a:r>
            <a:r>
              <a:rPr lang="fr-BE" dirty="0"/>
              <a:t> non </a:t>
            </a:r>
            <a:r>
              <a:rPr lang="fr-BE" dirty="0" err="1"/>
              <a:t>destitit</a:t>
            </a:r>
            <a:r>
              <a:rPr lang="fr-BE" dirty="0"/>
              <a:t>, </a:t>
            </a:r>
            <a:r>
              <a:rPr lang="fr-BE" dirty="0" err="1"/>
              <a:t>quoad</a:t>
            </a:r>
            <a:r>
              <a:rPr lang="fr-BE" dirty="0"/>
              <a:t> </a:t>
            </a:r>
            <a:r>
              <a:rPr lang="fr-BE" b="1" dirty="0" err="1"/>
              <a:t>summos</a:t>
            </a:r>
            <a:r>
              <a:rPr lang="fr-BE" dirty="0"/>
              <a:t> </a:t>
            </a:r>
            <a:r>
              <a:rPr lang="fr-BE" dirty="0" err="1"/>
              <a:t>illi</a:t>
            </a:r>
            <a:r>
              <a:rPr lang="fr-BE" dirty="0"/>
              <a:t> </a:t>
            </a:r>
            <a:r>
              <a:rPr lang="fr-BE" dirty="0" err="1"/>
              <a:t>promitterent</a:t>
            </a:r>
            <a:r>
              <a:rPr lang="fr-BE" dirty="0"/>
              <a:t> </a:t>
            </a:r>
            <a:r>
              <a:rPr lang="fr-BE" b="1" dirty="0"/>
              <a:t>honores</a:t>
            </a:r>
            <a:r>
              <a:rPr lang="fr-BE" dirty="0"/>
              <a:t> </a:t>
            </a:r>
            <a:r>
              <a:rPr lang="fr-BE" dirty="0" err="1"/>
              <a:t>habituri</a:t>
            </a:r>
            <a:r>
              <a:rPr lang="fr-BE" dirty="0"/>
              <a:t> </a:t>
            </a:r>
            <a:r>
              <a:rPr lang="fr-BE" dirty="0" err="1"/>
              <a:t>mihi</a:t>
            </a:r>
            <a:r>
              <a:rPr lang="fr-BE" dirty="0"/>
              <a:t>.</a:t>
            </a:r>
            <a:endParaRPr lang="en-US" dirty="0"/>
          </a:p>
          <a:p>
            <a:pPr marL="0" indent="0" algn="just">
              <a:buNone/>
            </a:pPr>
            <a:r>
              <a:rPr lang="fr-BE" dirty="0"/>
              <a:t>« les plus grands honneurs »</a:t>
            </a:r>
            <a:endParaRPr lang="en-US" dirty="0"/>
          </a:p>
          <a:p>
            <a:pPr marL="0" indent="0" algn="just">
              <a:buNone/>
            </a:pPr>
            <a:r>
              <a:rPr lang="fr-BE" dirty="0"/>
              <a:t>(9) VII, </a:t>
            </a:r>
            <a:r>
              <a:rPr lang="fr-BE" dirty="0" smtClean="0"/>
              <a:t>15 : </a:t>
            </a:r>
            <a:r>
              <a:rPr lang="fr-BE" dirty="0" err="1" smtClean="0"/>
              <a:t>Subibat</a:t>
            </a:r>
            <a:r>
              <a:rPr lang="fr-BE" dirty="0" smtClean="0"/>
              <a:t> </a:t>
            </a:r>
            <a:r>
              <a:rPr lang="fr-BE" dirty="0"/>
              <a:t>me </a:t>
            </a:r>
            <a:r>
              <a:rPr lang="fr-BE" dirty="0" err="1"/>
              <a:t>tamen</a:t>
            </a:r>
            <a:r>
              <a:rPr lang="fr-BE" dirty="0"/>
              <a:t> </a:t>
            </a:r>
            <a:r>
              <a:rPr lang="fr-BE" dirty="0" err="1"/>
              <a:t>illa</a:t>
            </a:r>
            <a:r>
              <a:rPr lang="fr-BE" dirty="0"/>
              <a:t> </a:t>
            </a:r>
            <a:r>
              <a:rPr lang="fr-BE" dirty="0" err="1"/>
              <a:t>etiam</a:t>
            </a:r>
            <a:r>
              <a:rPr lang="fr-BE" dirty="0"/>
              <a:t> </a:t>
            </a:r>
            <a:r>
              <a:rPr lang="fr-BE" dirty="0" err="1"/>
              <a:t>sequens</a:t>
            </a:r>
            <a:r>
              <a:rPr lang="fr-BE" dirty="0"/>
              <a:t> </a:t>
            </a:r>
            <a:r>
              <a:rPr lang="fr-BE" dirty="0" err="1"/>
              <a:t>cogitatio</a:t>
            </a:r>
            <a:r>
              <a:rPr lang="fr-BE" dirty="0"/>
              <a:t>, </a:t>
            </a:r>
            <a:r>
              <a:rPr lang="fr-BE" b="1" dirty="0"/>
              <a:t>quod </a:t>
            </a:r>
            <a:r>
              <a:rPr lang="fr-BE" b="1" dirty="0" err="1"/>
              <a:t>tantis</a:t>
            </a:r>
            <a:r>
              <a:rPr lang="fr-BE" b="1" dirty="0"/>
              <a:t> </a:t>
            </a:r>
            <a:r>
              <a:rPr lang="fr-BE" b="1" dirty="0" err="1"/>
              <a:t>actis</a:t>
            </a:r>
            <a:r>
              <a:rPr lang="fr-BE" b="1" dirty="0"/>
              <a:t> </a:t>
            </a:r>
            <a:r>
              <a:rPr lang="fr-BE" b="1" dirty="0" err="1"/>
              <a:t>gratiis</a:t>
            </a:r>
            <a:r>
              <a:rPr lang="fr-BE" b="1" dirty="0"/>
              <a:t> </a:t>
            </a:r>
            <a:r>
              <a:rPr lang="fr-BE" b="1" dirty="0" err="1"/>
              <a:t>honoribusque</a:t>
            </a:r>
            <a:r>
              <a:rPr lang="fr-BE" b="1" dirty="0"/>
              <a:t> </a:t>
            </a:r>
            <a:r>
              <a:rPr lang="fr-BE" b="1" dirty="0" err="1"/>
              <a:t>plurimis</a:t>
            </a:r>
            <a:r>
              <a:rPr lang="fr-BE" b="1" dirty="0"/>
              <a:t> </a:t>
            </a:r>
            <a:r>
              <a:rPr lang="fr-BE" b="1" dirty="0" err="1"/>
              <a:t>asino</a:t>
            </a:r>
            <a:r>
              <a:rPr lang="fr-BE" b="1" dirty="0"/>
              <a:t> </a:t>
            </a:r>
            <a:r>
              <a:rPr lang="fr-BE" b="1" dirty="0" err="1"/>
              <a:t>meo</a:t>
            </a:r>
            <a:r>
              <a:rPr lang="fr-BE" b="1" dirty="0"/>
              <a:t> </a:t>
            </a:r>
            <a:r>
              <a:rPr lang="fr-BE" b="1" dirty="0" err="1"/>
              <a:t>tributis</a:t>
            </a:r>
            <a:r>
              <a:rPr lang="fr-BE" dirty="0"/>
              <a:t>, </a:t>
            </a:r>
            <a:r>
              <a:rPr lang="fr-BE" dirty="0" err="1"/>
              <a:t>humana</a:t>
            </a:r>
            <a:r>
              <a:rPr lang="fr-BE" dirty="0"/>
              <a:t> </a:t>
            </a:r>
            <a:r>
              <a:rPr lang="fr-BE" dirty="0" err="1"/>
              <a:t>facie</a:t>
            </a:r>
            <a:r>
              <a:rPr lang="fr-BE" dirty="0"/>
              <a:t> </a:t>
            </a:r>
            <a:r>
              <a:rPr lang="fr-BE" dirty="0" err="1"/>
              <a:t>recepta</a:t>
            </a:r>
            <a:r>
              <a:rPr lang="fr-BE" dirty="0"/>
              <a:t> </a:t>
            </a:r>
            <a:r>
              <a:rPr lang="fr-BE" dirty="0" err="1"/>
              <a:t>multo</a:t>
            </a:r>
            <a:r>
              <a:rPr lang="fr-BE" dirty="0"/>
              <a:t> </a:t>
            </a:r>
            <a:r>
              <a:rPr lang="fr-BE" dirty="0" err="1"/>
              <a:t>tanta</a:t>
            </a:r>
            <a:r>
              <a:rPr lang="fr-BE" dirty="0"/>
              <a:t> </a:t>
            </a:r>
            <a:r>
              <a:rPr lang="fr-BE" dirty="0" err="1"/>
              <a:t>pluribus</a:t>
            </a:r>
            <a:r>
              <a:rPr lang="fr-BE" dirty="0"/>
              <a:t> </a:t>
            </a:r>
            <a:r>
              <a:rPr lang="fr-BE" dirty="0" err="1"/>
              <a:t>beneficiis</a:t>
            </a:r>
            <a:r>
              <a:rPr lang="fr-BE" dirty="0"/>
              <a:t> </a:t>
            </a:r>
            <a:r>
              <a:rPr lang="fr-BE" dirty="0" err="1"/>
              <a:t>honestarer</a:t>
            </a:r>
            <a:r>
              <a:rPr lang="fr-BE" dirty="0"/>
              <a:t>.</a:t>
            </a:r>
            <a:endParaRPr lang="en-US" dirty="0"/>
          </a:p>
          <a:p>
            <a:pPr marL="0" indent="0" algn="just">
              <a:buNone/>
            </a:pPr>
            <a:r>
              <a:rPr lang="fr-BE" dirty="0"/>
              <a:t>« tant d’actions de grâces et tant </a:t>
            </a:r>
            <a:r>
              <a:rPr lang="fr-BE" dirty="0" smtClean="0"/>
              <a:t>d’honneurs </a:t>
            </a:r>
            <a:r>
              <a:rPr lang="fr-BE" dirty="0"/>
              <a:t>étaient rendus à l’âne que j’étais »</a:t>
            </a:r>
            <a:endParaRPr lang="en-US" dirty="0"/>
          </a:p>
          <a:p>
            <a:pPr marL="0" indent="0" algn="just">
              <a:buNone/>
            </a:pPr>
            <a:r>
              <a:rPr lang="fr-BE" dirty="0"/>
              <a:t>(10) VIII, </a:t>
            </a:r>
            <a:r>
              <a:rPr lang="fr-BE" dirty="0" smtClean="0"/>
              <a:t>2 : </a:t>
            </a:r>
            <a:r>
              <a:rPr lang="fr-BE" dirty="0" err="1" smtClean="0"/>
              <a:t>Ac</a:t>
            </a:r>
            <a:r>
              <a:rPr lang="fr-BE" dirty="0" smtClean="0"/>
              <a:t> </a:t>
            </a:r>
            <a:r>
              <a:rPr lang="fr-BE" dirty="0"/>
              <a:t>die quo </a:t>
            </a:r>
            <a:r>
              <a:rPr lang="fr-BE" dirty="0" err="1"/>
              <a:t>praedonum</a:t>
            </a:r>
            <a:r>
              <a:rPr lang="fr-BE" dirty="0"/>
              <a:t> </a:t>
            </a:r>
            <a:r>
              <a:rPr lang="fr-BE" dirty="0" err="1"/>
              <a:t>infestis</a:t>
            </a:r>
            <a:r>
              <a:rPr lang="fr-BE" dirty="0"/>
              <a:t> </a:t>
            </a:r>
            <a:r>
              <a:rPr lang="fr-BE" dirty="0" err="1"/>
              <a:t>mucronibus</a:t>
            </a:r>
            <a:r>
              <a:rPr lang="fr-BE" dirty="0"/>
              <a:t> </a:t>
            </a:r>
            <a:r>
              <a:rPr lang="fr-BE" dirty="0" err="1"/>
              <a:t>puella</a:t>
            </a:r>
            <a:r>
              <a:rPr lang="fr-BE" dirty="0"/>
              <a:t> </a:t>
            </a:r>
            <a:r>
              <a:rPr lang="fr-BE" dirty="0" err="1"/>
              <a:t>fuerat</a:t>
            </a:r>
            <a:r>
              <a:rPr lang="fr-BE" dirty="0"/>
              <a:t> </a:t>
            </a:r>
            <a:r>
              <a:rPr lang="fr-BE" dirty="0" err="1"/>
              <a:t>astu</a:t>
            </a:r>
            <a:r>
              <a:rPr lang="fr-BE" dirty="0"/>
              <a:t> </a:t>
            </a:r>
            <a:r>
              <a:rPr lang="fr-BE" dirty="0" err="1"/>
              <a:t>virtutibusque</a:t>
            </a:r>
            <a:r>
              <a:rPr lang="fr-BE" dirty="0"/>
              <a:t> </a:t>
            </a:r>
            <a:r>
              <a:rPr lang="fr-BE" dirty="0" err="1"/>
              <a:t>sponsi</a:t>
            </a:r>
            <a:r>
              <a:rPr lang="fr-BE" dirty="0"/>
              <a:t> sui </a:t>
            </a:r>
            <a:r>
              <a:rPr lang="fr-BE" dirty="0" err="1"/>
              <a:t>liberata</a:t>
            </a:r>
            <a:r>
              <a:rPr lang="fr-BE" dirty="0"/>
              <a:t>, </a:t>
            </a:r>
            <a:r>
              <a:rPr lang="fr-BE" dirty="0" err="1"/>
              <a:t>turbae</a:t>
            </a:r>
            <a:r>
              <a:rPr lang="fr-BE" dirty="0"/>
              <a:t> </a:t>
            </a:r>
            <a:r>
              <a:rPr lang="fr-BE" dirty="0" err="1"/>
              <a:t>gratulantium</a:t>
            </a:r>
            <a:r>
              <a:rPr lang="fr-BE" dirty="0"/>
              <a:t> </a:t>
            </a:r>
            <a:r>
              <a:rPr lang="fr-BE" dirty="0" err="1"/>
              <a:t>exultans</a:t>
            </a:r>
            <a:r>
              <a:rPr lang="fr-BE" dirty="0"/>
              <a:t> </a:t>
            </a:r>
            <a:r>
              <a:rPr lang="fr-BE" dirty="0" err="1"/>
              <a:t>insigniter</a:t>
            </a:r>
            <a:r>
              <a:rPr lang="fr-BE" dirty="0"/>
              <a:t> </a:t>
            </a:r>
            <a:r>
              <a:rPr lang="fr-BE" dirty="0" err="1"/>
              <a:t>permiscuit</a:t>
            </a:r>
            <a:r>
              <a:rPr lang="fr-BE" dirty="0"/>
              <a:t> </a:t>
            </a:r>
            <a:r>
              <a:rPr lang="fr-BE" dirty="0" err="1"/>
              <a:t>sese</a:t>
            </a:r>
            <a:r>
              <a:rPr lang="fr-BE" dirty="0"/>
              <a:t> [5] </a:t>
            </a:r>
            <a:r>
              <a:rPr lang="fr-BE" dirty="0" err="1"/>
              <a:t>salutique</a:t>
            </a:r>
            <a:r>
              <a:rPr lang="fr-BE" dirty="0"/>
              <a:t> </a:t>
            </a:r>
            <a:r>
              <a:rPr lang="fr-BE" dirty="0" err="1"/>
              <a:t>praesenti</a:t>
            </a:r>
            <a:r>
              <a:rPr lang="fr-BE" dirty="0"/>
              <a:t> </a:t>
            </a:r>
            <a:r>
              <a:rPr lang="fr-BE" dirty="0" err="1"/>
              <a:t>ac</a:t>
            </a:r>
            <a:r>
              <a:rPr lang="fr-BE" dirty="0"/>
              <a:t> </a:t>
            </a:r>
            <a:r>
              <a:rPr lang="fr-BE" dirty="0" err="1"/>
              <a:t>futurae</a:t>
            </a:r>
            <a:r>
              <a:rPr lang="fr-BE" dirty="0"/>
              <a:t> </a:t>
            </a:r>
            <a:r>
              <a:rPr lang="fr-BE" dirty="0" err="1"/>
              <a:t>suboli</a:t>
            </a:r>
            <a:r>
              <a:rPr lang="fr-BE" dirty="0"/>
              <a:t> </a:t>
            </a:r>
            <a:r>
              <a:rPr lang="fr-BE" dirty="0" err="1"/>
              <a:t>novorum</a:t>
            </a:r>
            <a:r>
              <a:rPr lang="fr-BE" dirty="0"/>
              <a:t> </a:t>
            </a:r>
            <a:r>
              <a:rPr lang="fr-BE" dirty="0" err="1"/>
              <a:t>maritorum</a:t>
            </a:r>
            <a:r>
              <a:rPr lang="fr-BE" dirty="0"/>
              <a:t> </a:t>
            </a:r>
            <a:r>
              <a:rPr lang="fr-BE" dirty="0" err="1"/>
              <a:t>gaudibundus</a:t>
            </a:r>
            <a:r>
              <a:rPr lang="fr-BE" dirty="0"/>
              <a:t> </a:t>
            </a:r>
            <a:r>
              <a:rPr lang="fr-BE" b="1" dirty="0"/>
              <a:t>ad </a:t>
            </a:r>
            <a:r>
              <a:rPr lang="fr-BE" b="1" dirty="0" err="1"/>
              <a:t>honorem</a:t>
            </a:r>
            <a:r>
              <a:rPr lang="fr-BE" dirty="0"/>
              <a:t> </a:t>
            </a:r>
            <a:r>
              <a:rPr lang="fr-BE" dirty="0" err="1"/>
              <a:t>splendidae</a:t>
            </a:r>
            <a:r>
              <a:rPr lang="fr-BE" dirty="0"/>
              <a:t> </a:t>
            </a:r>
            <a:r>
              <a:rPr lang="fr-BE" dirty="0" err="1"/>
              <a:t>prosapiae</a:t>
            </a:r>
            <a:r>
              <a:rPr lang="fr-BE" dirty="0"/>
              <a:t> inter </a:t>
            </a:r>
            <a:r>
              <a:rPr lang="fr-BE" dirty="0" err="1"/>
              <a:t>praecipuos</a:t>
            </a:r>
            <a:r>
              <a:rPr lang="fr-BE" dirty="0"/>
              <a:t> </a:t>
            </a:r>
            <a:r>
              <a:rPr lang="fr-BE" dirty="0" err="1"/>
              <a:t>hospites</a:t>
            </a:r>
            <a:r>
              <a:rPr lang="fr-BE" dirty="0"/>
              <a:t> </a:t>
            </a:r>
            <a:r>
              <a:rPr lang="fr-BE" dirty="0" err="1"/>
              <a:t>domum</a:t>
            </a:r>
            <a:r>
              <a:rPr lang="fr-BE" dirty="0"/>
              <a:t> </a:t>
            </a:r>
            <a:r>
              <a:rPr lang="fr-BE" dirty="0" err="1"/>
              <a:t>nostram</a:t>
            </a:r>
            <a:r>
              <a:rPr lang="fr-BE" dirty="0"/>
              <a:t> </a:t>
            </a:r>
            <a:r>
              <a:rPr lang="fr-BE" dirty="0" err="1"/>
              <a:t>receptus</a:t>
            </a:r>
            <a:r>
              <a:rPr lang="fr-BE" dirty="0"/>
              <a:t>, </a:t>
            </a:r>
            <a:r>
              <a:rPr lang="fr-BE" dirty="0" err="1"/>
              <a:t>occultato</a:t>
            </a:r>
            <a:r>
              <a:rPr lang="fr-BE" dirty="0"/>
              <a:t> </a:t>
            </a:r>
            <a:r>
              <a:rPr lang="fr-BE" dirty="0" err="1"/>
              <a:t>consilio</a:t>
            </a:r>
            <a:r>
              <a:rPr lang="fr-BE" dirty="0"/>
              <a:t> </a:t>
            </a:r>
            <a:r>
              <a:rPr lang="fr-BE" dirty="0" err="1"/>
              <a:t>sceleris</a:t>
            </a:r>
            <a:r>
              <a:rPr lang="fr-BE" dirty="0"/>
              <a:t>, </a:t>
            </a:r>
            <a:r>
              <a:rPr lang="fr-BE" dirty="0" err="1"/>
              <a:t>amici</a:t>
            </a:r>
            <a:r>
              <a:rPr lang="fr-BE" dirty="0"/>
              <a:t> </a:t>
            </a:r>
            <a:r>
              <a:rPr lang="fr-BE" dirty="0" err="1"/>
              <a:t>fidelissimi</a:t>
            </a:r>
            <a:r>
              <a:rPr lang="fr-BE" dirty="0"/>
              <a:t> </a:t>
            </a:r>
            <a:r>
              <a:rPr lang="fr-BE" dirty="0" err="1"/>
              <a:t>personam</a:t>
            </a:r>
            <a:r>
              <a:rPr lang="fr-BE" dirty="0"/>
              <a:t> </a:t>
            </a:r>
            <a:r>
              <a:rPr lang="fr-BE" dirty="0" err="1"/>
              <a:t>mentiebatur</a:t>
            </a:r>
            <a:r>
              <a:rPr lang="fr-BE" dirty="0"/>
              <a:t>.</a:t>
            </a:r>
            <a:endParaRPr lang="en-US" b="1" dirty="0"/>
          </a:p>
          <a:p>
            <a:pPr marL="0" indent="0" algn="just">
              <a:buNone/>
            </a:pPr>
            <a:r>
              <a:rPr lang="fr-BE" dirty="0"/>
              <a:t>« pour honorer en lui une illustre famille »</a:t>
            </a:r>
            <a:endParaRPr lang="en-US" b="1" dirty="0"/>
          </a:p>
          <a:p>
            <a:endParaRPr lang="en-US" dirty="0"/>
          </a:p>
        </p:txBody>
      </p:sp>
    </p:spTree>
    <p:extLst>
      <p:ext uri="{BB962C8B-B14F-4D97-AF65-F5344CB8AC3E}">
        <p14:creationId xmlns:p14="http://schemas.microsoft.com/office/powerpoint/2010/main" val="321639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normAutofit fontScale="92500" lnSpcReduction="20000"/>
          </a:bodyPr>
          <a:lstStyle/>
          <a:p>
            <a:pPr marL="0" indent="0" algn="just">
              <a:buNone/>
            </a:pPr>
            <a:r>
              <a:rPr lang="fr-BE" dirty="0"/>
              <a:t>(11) VIII, </a:t>
            </a:r>
            <a:r>
              <a:rPr lang="fr-BE" dirty="0" smtClean="0"/>
              <a:t>7: </a:t>
            </a:r>
            <a:r>
              <a:rPr lang="fr-BE" dirty="0" err="1" smtClean="0"/>
              <a:t>diesque</a:t>
            </a:r>
            <a:r>
              <a:rPr lang="fr-BE" dirty="0" smtClean="0"/>
              <a:t> </a:t>
            </a:r>
            <a:r>
              <a:rPr lang="fr-BE" dirty="0"/>
              <a:t>totos </a:t>
            </a:r>
            <a:r>
              <a:rPr lang="fr-BE" dirty="0" err="1"/>
              <a:t>totasque</a:t>
            </a:r>
            <a:r>
              <a:rPr lang="fr-BE" dirty="0"/>
              <a:t> </a:t>
            </a:r>
            <a:r>
              <a:rPr lang="fr-BE" dirty="0" err="1"/>
              <a:t>noctes</a:t>
            </a:r>
            <a:r>
              <a:rPr lang="fr-BE" dirty="0"/>
              <a:t> </a:t>
            </a:r>
            <a:r>
              <a:rPr lang="fr-BE" dirty="0" err="1"/>
              <a:t>insumebat</a:t>
            </a:r>
            <a:r>
              <a:rPr lang="fr-BE" dirty="0"/>
              <a:t> </a:t>
            </a:r>
            <a:r>
              <a:rPr lang="fr-BE" dirty="0" err="1"/>
              <a:t>luctuoso</a:t>
            </a:r>
            <a:r>
              <a:rPr lang="fr-BE" dirty="0"/>
              <a:t> </a:t>
            </a:r>
            <a:r>
              <a:rPr lang="fr-BE" dirty="0" err="1"/>
              <a:t>desiderio</a:t>
            </a:r>
            <a:r>
              <a:rPr lang="fr-BE" dirty="0"/>
              <a:t>, et imagines </a:t>
            </a:r>
            <a:r>
              <a:rPr lang="fr-BE" dirty="0" err="1"/>
              <a:t>defuncti</a:t>
            </a:r>
            <a:r>
              <a:rPr lang="fr-BE" dirty="0"/>
              <a:t>, </a:t>
            </a:r>
            <a:r>
              <a:rPr lang="fr-BE" dirty="0" err="1"/>
              <a:t>quas</a:t>
            </a:r>
            <a:r>
              <a:rPr lang="fr-BE" dirty="0"/>
              <a:t> ad </a:t>
            </a:r>
            <a:r>
              <a:rPr lang="fr-BE" dirty="0" err="1"/>
              <a:t>habitum</a:t>
            </a:r>
            <a:r>
              <a:rPr lang="fr-BE" dirty="0"/>
              <a:t> dei </a:t>
            </a:r>
            <a:r>
              <a:rPr lang="fr-BE" dirty="0" err="1"/>
              <a:t>Liberi</a:t>
            </a:r>
            <a:r>
              <a:rPr lang="fr-BE" dirty="0"/>
              <a:t> </a:t>
            </a:r>
            <a:r>
              <a:rPr lang="fr-BE" dirty="0" err="1"/>
              <a:t>formaverat</a:t>
            </a:r>
            <a:r>
              <a:rPr lang="fr-BE" dirty="0"/>
              <a:t>, </a:t>
            </a:r>
            <a:r>
              <a:rPr lang="fr-BE" dirty="0" err="1"/>
              <a:t>adfixo</a:t>
            </a:r>
            <a:r>
              <a:rPr lang="fr-BE" dirty="0"/>
              <a:t> </a:t>
            </a:r>
            <a:r>
              <a:rPr lang="fr-BE" dirty="0" err="1"/>
              <a:t>servitio</a:t>
            </a:r>
            <a:r>
              <a:rPr lang="fr-BE" dirty="0"/>
              <a:t> </a:t>
            </a:r>
            <a:r>
              <a:rPr lang="fr-BE" b="1" dirty="0" err="1"/>
              <a:t>divinis</a:t>
            </a:r>
            <a:r>
              <a:rPr lang="fr-BE" b="1" dirty="0"/>
              <a:t> </a:t>
            </a:r>
            <a:r>
              <a:rPr lang="fr-BE" dirty="0" err="1"/>
              <a:t>percolens</a:t>
            </a:r>
            <a:r>
              <a:rPr lang="fr-BE" dirty="0"/>
              <a:t> </a:t>
            </a:r>
            <a:r>
              <a:rPr lang="fr-BE" b="1" dirty="0" err="1"/>
              <a:t>honoribus</a:t>
            </a:r>
            <a:r>
              <a:rPr lang="fr-BE" dirty="0"/>
              <a:t> ipso se </a:t>
            </a:r>
            <a:r>
              <a:rPr lang="fr-BE" dirty="0" err="1"/>
              <a:t>solacio</a:t>
            </a:r>
            <a:r>
              <a:rPr lang="fr-BE" dirty="0"/>
              <a:t> </a:t>
            </a:r>
            <a:r>
              <a:rPr lang="fr-BE" dirty="0" err="1"/>
              <a:t>cruciabat</a:t>
            </a:r>
            <a:r>
              <a:rPr lang="fr-BE" dirty="0"/>
              <a:t>. </a:t>
            </a:r>
            <a:endParaRPr lang="en-US" b="1" dirty="0"/>
          </a:p>
          <a:p>
            <a:pPr marL="0" indent="0" algn="just">
              <a:buNone/>
            </a:pPr>
            <a:r>
              <a:rPr lang="fr-BE" dirty="0"/>
              <a:t>« les honneurs divins »</a:t>
            </a:r>
            <a:endParaRPr lang="en-US" b="1" dirty="0"/>
          </a:p>
          <a:p>
            <a:pPr marL="0" indent="0" algn="just">
              <a:buNone/>
            </a:pPr>
            <a:r>
              <a:rPr lang="fr-BE" dirty="0"/>
              <a:t>(12) X, </a:t>
            </a:r>
            <a:r>
              <a:rPr lang="fr-BE" dirty="0" smtClean="0"/>
              <a:t>18 : </a:t>
            </a:r>
            <a:r>
              <a:rPr lang="fr-BE" dirty="0" err="1" smtClean="0"/>
              <a:t>Oriundus</a:t>
            </a:r>
            <a:r>
              <a:rPr lang="fr-BE" dirty="0" smtClean="0"/>
              <a:t> </a:t>
            </a:r>
            <a:r>
              <a:rPr lang="fr-BE" dirty="0" err="1"/>
              <a:t>patria</a:t>
            </a:r>
            <a:r>
              <a:rPr lang="fr-BE" dirty="0"/>
              <a:t> </a:t>
            </a:r>
            <a:r>
              <a:rPr lang="fr-BE" dirty="0" err="1"/>
              <a:t>Corintho</a:t>
            </a:r>
            <a:r>
              <a:rPr lang="fr-BE" dirty="0"/>
              <a:t>, quod </a:t>
            </a:r>
            <a:r>
              <a:rPr lang="fr-BE" dirty="0" err="1"/>
              <a:t>caput</a:t>
            </a:r>
            <a:r>
              <a:rPr lang="fr-BE" dirty="0"/>
              <a:t> est </a:t>
            </a:r>
            <a:r>
              <a:rPr lang="fr-BE" dirty="0" err="1"/>
              <a:t>totius</a:t>
            </a:r>
            <a:r>
              <a:rPr lang="fr-BE" dirty="0"/>
              <a:t> </a:t>
            </a:r>
            <a:r>
              <a:rPr lang="fr-BE" dirty="0" err="1"/>
              <a:t>Achaïæ</a:t>
            </a:r>
            <a:r>
              <a:rPr lang="fr-BE" dirty="0"/>
              <a:t> </a:t>
            </a:r>
            <a:r>
              <a:rPr lang="fr-BE" dirty="0" err="1"/>
              <a:t>provinciæ</a:t>
            </a:r>
            <a:r>
              <a:rPr lang="fr-BE" dirty="0"/>
              <a:t>, ut </a:t>
            </a:r>
            <a:r>
              <a:rPr lang="fr-BE" dirty="0" err="1"/>
              <a:t>ejus</a:t>
            </a:r>
            <a:r>
              <a:rPr lang="fr-BE" dirty="0"/>
              <a:t> </a:t>
            </a:r>
            <a:r>
              <a:rPr lang="fr-BE" dirty="0" err="1"/>
              <a:t>prosapia</a:t>
            </a:r>
            <a:r>
              <a:rPr lang="fr-BE" dirty="0"/>
              <a:t> </a:t>
            </a:r>
            <a:r>
              <a:rPr lang="fr-BE" dirty="0" err="1"/>
              <a:t>atque</a:t>
            </a:r>
            <a:r>
              <a:rPr lang="fr-BE" dirty="0"/>
              <a:t> </a:t>
            </a:r>
            <a:r>
              <a:rPr lang="fr-BE" dirty="0" err="1"/>
              <a:t>dignitas</a:t>
            </a:r>
            <a:r>
              <a:rPr lang="fr-BE" dirty="0"/>
              <a:t> </a:t>
            </a:r>
            <a:r>
              <a:rPr lang="fr-BE" dirty="0" err="1"/>
              <a:t>postulabat</a:t>
            </a:r>
            <a:r>
              <a:rPr lang="fr-BE" dirty="0"/>
              <a:t>, </a:t>
            </a:r>
            <a:r>
              <a:rPr lang="fr-BE" b="1" dirty="0" err="1"/>
              <a:t>gradatim</a:t>
            </a:r>
            <a:r>
              <a:rPr lang="fr-BE" b="1" dirty="0"/>
              <a:t> </a:t>
            </a:r>
            <a:r>
              <a:rPr lang="fr-BE" b="1" dirty="0" err="1"/>
              <a:t>permensis</a:t>
            </a:r>
            <a:r>
              <a:rPr lang="fr-BE" b="1" dirty="0"/>
              <a:t> </a:t>
            </a:r>
            <a:r>
              <a:rPr lang="fr-BE" b="1" dirty="0" err="1"/>
              <a:t>honoribus</a:t>
            </a:r>
            <a:r>
              <a:rPr lang="fr-BE" dirty="0"/>
              <a:t>, </a:t>
            </a:r>
            <a:r>
              <a:rPr lang="fr-BE" dirty="0" err="1"/>
              <a:t>quinquennali</a:t>
            </a:r>
            <a:r>
              <a:rPr lang="fr-BE" dirty="0"/>
              <a:t> </a:t>
            </a:r>
            <a:r>
              <a:rPr lang="fr-BE" dirty="0" err="1"/>
              <a:t>magistratui</a:t>
            </a:r>
            <a:r>
              <a:rPr lang="fr-BE" dirty="0"/>
              <a:t> </a:t>
            </a:r>
            <a:r>
              <a:rPr lang="fr-BE" dirty="0" err="1"/>
              <a:t>fuerat</a:t>
            </a:r>
            <a:r>
              <a:rPr lang="fr-BE" dirty="0"/>
              <a:t> </a:t>
            </a:r>
            <a:r>
              <a:rPr lang="fr-BE" dirty="0" err="1"/>
              <a:t>destinatus</a:t>
            </a:r>
            <a:endParaRPr lang="en-US" dirty="0"/>
          </a:p>
          <a:p>
            <a:pPr marL="0" indent="0" algn="just">
              <a:buNone/>
            </a:pPr>
            <a:r>
              <a:rPr lang="fr-BE" dirty="0"/>
              <a:t>« Après avoir franchi tous les degrés des honneurs, il avait été appelé à la magistrature quinquennale »</a:t>
            </a:r>
            <a:endParaRPr lang="en-US" dirty="0"/>
          </a:p>
          <a:p>
            <a:pPr marL="0" indent="0" algn="just">
              <a:buNone/>
            </a:pPr>
            <a:r>
              <a:rPr lang="fr-BE" dirty="0"/>
              <a:t>Allusion au cursus </a:t>
            </a:r>
            <a:r>
              <a:rPr lang="fr-BE" dirty="0" err="1"/>
              <a:t>honorum</a:t>
            </a:r>
            <a:endParaRPr lang="en-US" dirty="0"/>
          </a:p>
          <a:p>
            <a:pPr marL="0" indent="0" algn="just">
              <a:buNone/>
            </a:pPr>
            <a:r>
              <a:rPr lang="fr-BE" dirty="0"/>
              <a:t>(13) X, </a:t>
            </a:r>
            <a:r>
              <a:rPr lang="fr-BE" dirty="0" smtClean="0"/>
              <a:t>19 : non </a:t>
            </a:r>
            <a:r>
              <a:rPr lang="fr-BE" dirty="0" err="1"/>
              <a:t>tantum</a:t>
            </a:r>
            <a:r>
              <a:rPr lang="fr-BE" dirty="0"/>
              <a:t> </a:t>
            </a:r>
            <a:r>
              <a:rPr lang="fr-BE" dirty="0" err="1"/>
              <a:t>Thiasi</a:t>
            </a:r>
            <a:r>
              <a:rPr lang="fr-BE" dirty="0"/>
              <a:t> </a:t>
            </a:r>
            <a:r>
              <a:rPr lang="fr-BE" dirty="0" err="1"/>
              <a:t>dantes</a:t>
            </a:r>
            <a:r>
              <a:rPr lang="fr-BE" dirty="0"/>
              <a:t> </a:t>
            </a:r>
            <a:r>
              <a:rPr lang="fr-BE" b="1" dirty="0" err="1"/>
              <a:t>honori</a:t>
            </a:r>
            <a:r>
              <a:rPr lang="fr-BE" dirty="0"/>
              <a:t> </a:t>
            </a:r>
            <a:r>
              <a:rPr lang="fr-BE" dirty="0" err="1"/>
              <a:t>quam</a:t>
            </a:r>
            <a:r>
              <a:rPr lang="fr-BE" dirty="0"/>
              <a:t> </a:t>
            </a:r>
            <a:r>
              <a:rPr lang="fr-BE" dirty="0" err="1"/>
              <a:t>mei</a:t>
            </a:r>
            <a:r>
              <a:rPr lang="fr-BE" dirty="0"/>
              <a:t> </a:t>
            </a:r>
            <a:r>
              <a:rPr lang="fr-BE" dirty="0" err="1"/>
              <a:t>conspectus</a:t>
            </a:r>
            <a:r>
              <a:rPr lang="fr-BE" dirty="0"/>
              <a:t> </a:t>
            </a:r>
            <a:r>
              <a:rPr lang="fr-BE" dirty="0" err="1"/>
              <a:t>cupientes</a:t>
            </a:r>
            <a:r>
              <a:rPr lang="fr-BE" dirty="0"/>
              <a:t> : </a:t>
            </a:r>
            <a:r>
              <a:rPr lang="fr-BE" dirty="0" err="1"/>
              <a:t>nam</a:t>
            </a:r>
            <a:r>
              <a:rPr lang="fr-BE" dirty="0"/>
              <a:t> </a:t>
            </a:r>
            <a:r>
              <a:rPr lang="fr-BE" dirty="0" err="1"/>
              <a:t>tanta</a:t>
            </a:r>
            <a:r>
              <a:rPr lang="fr-BE" dirty="0"/>
              <a:t> </a:t>
            </a:r>
            <a:r>
              <a:rPr lang="fr-BE" dirty="0" err="1"/>
              <a:t>etiam</a:t>
            </a:r>
            <a:r>
              <a:rPr lang="fr-BE" dirty="0"/>
              <a:t> ibidem de me </a:t>
            </a:r>
            <a:r>
              <a:rPr lang="fr-BE" dirty="0" err="1"/>
              <a:t>fama</a:t>
            </a:r>
            <a:r>
              <a:rPr lang="fr-BE" dirty="0"/>
              <a:t> </a:t>
            </a:r>
            <a:r>
              <a:rPr lang="fr-BE" dirty="0" err="1"/>
              <a:t>pervaserat</a:t>
            </a:r>
            <a:r>
              <a:rPr lang="fr-BE" dirty="0"/>
              <a:t> , ut non </a:t>
            </a:r>
            <a:r>
              <a:rPr lang="fr-BE" dirty="0" err="1"/>
              <a:t>mediocri</a:t>
            </a:r>
            <a:r>
              <a:rPr lang="fr-BE" dirty="0"/>
              <a:t> </a:t>
            </a:r>
            <a:r>
              <a:rPr lang="fr-BE" dirty="0" err="1"/>
              <a:t>quaestui</a:t>
            </a:r>
            <a:r>
              <a:rPr lang="fr-BE" dirty="0"/>
              <a:t> </a:t>
            </a:r>
            <a:r>
              <a:rPr lang="fr-BE" dirty="0" err="1"/>
              <a:t>praeposito</a:t>
            </a:r>
            <a:r>
              <a:rPr lang="fr-BE" dirty="0"/>
              <a:t> </a:t>
            </a:r>
            <a:r>
              <a:rPr lang="fr-BE" dirty="0" err="1"/>
              <a:t>illi</a:t>
            </a:r>
            <a:r>
              <a:rPr lang="fr-BE" dirty="0"/>
              <a:t> </a:t>
            </a:r>
            <a:r>
              <a:rPr lang="fr-BE" dirty="0" err="1"/>
              <a:t>meo</a:t>
            </a:r>
            <a:r>
              <a:rPr lang="fr-BE" dirty="0"/>
              <a:t> </a:t>
            </a:r>
            <a:r>
              <a:rPr lang="fr-BE" dirty="0" err="1"/>
              <a:t>fuerim</a:t>
            </a:r>
            <a:r>
              <a:rPr lang="fr-BE" dirty="0"/>
              <a:t> . </a:t>
            </a:r>
            <a:endParaRPr lang="en-US" dirty="0"/>
          </a:p>
          <a:p>
            <a:pPr marL="0" indent="0" algn="just">
              <a:buNone/>
            </a:pPr>
            <a:r>
              <a:rPr lang="fr-BE" dirty="0"/>
              <a:t>« pour faire honneur à </a:t>
            </a:r>
            <a:r>
              <a:rPr lang="fr-BE" dirty="0" err="1"/>
              <a:t>Thiasus</a:t>
            </a:r>
            <a:r>
              <a:rPr lang="fr-BE" dirty="0"/>
              <a:t> »</a:t>
            </a:r>
            <a:endParaRPr lang="en-US" dirty="0"/>
          </a:p>
          <a:p>
            <a:endParaRPr lang="en-US" dirty="0"/>
          </a:p>
        </p:txBody>
      </p:sp>
    </p:spTree>
    <p:extLst>
      <p:ext uri="{BB962C8B-B14F-4D97-AF65-F5344CB8AC3E}">
        <p14:creationId xmlns:p14="http://schemas.microsoft.com/office/powerpoint/2010/main" val="3066667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pPr marL="0" indent="0" algn="just">
              <a:buNone/>
            </a:pPr>
            <a:r>
              <a:rPr lang="fr-BE" dirty="0"/>
              <a:t>Martial 10.50.3 : </a:t>
            </a:r>
            <a:r>
              <a:rPr lang="fr-BE" dirty="0" err="1"/>
              <a:t>Frangat</a:t>
            </a:r>
            <a:r>
              <a:rPr lang="fr-BE" dirty="0"/>
              <a:t> </a:t>
            </a:r>
            <a:r>
              <a:rPr lang="fr-BE" dirty="0" err="1"/>
              <a:t>Idumaeas</a:t>
            </a:r>
            <a:r>
              <a:rPr lang="fr-BE" dirty="0"/>
              <a:t> </a:t>
            </a:r>
            <a:r>
              <a:rPr lang="fr-BE" dirty="0" err="1"/>
              <a:t>tristis</a:t>
            </a:r>
            <a:r>
              <a:rPr lang="fr-BE" dirty="0"/>
              <a:t> Victoria palmas/</a:t>
            </a:r>
            <a:r>
              <a:rPr lang="fr-BE" dirty="0" err="1"/>
              <a:t>plange</a:t>
            </a:r>
            <a:r>
              <a:rPr lang="fr-BE" dirty="0"/>
              <a:t>, </a:t>
            </a:r>
            <a:r>
              <a:rPr lang="fr-BE" b="1" dirty="0" err="1"/>
              <a:t>Favor</a:t>
            </a:r>
            <a:r>
              <a:rPr lang="fr-BE" dirty="0"/>
              <a:t>, </a:t>
            </a:r>
            <a:r>
              <a:rPr lang="fr-BE" dirty="0" err="1"/>
              <a:t>saeva</a:t>
            </a:r>
            <a:r>
              <a:rPr lang="fr-BE" dirty="0"/>
              <a:t> </a:t>
            </a:r>
            <a:r>
              <a:rPr lang="fr-BE" dirty="0" err="1"/>
              <a:t>pectora</a:t>
            </a:r>
            <a:r>
              <a:rPr lang="fr-BE" dirty="0"/>
              <a:t> </a:t>
            </a:r>
            <a:r>
              <a:rPr lang="fr-BE" dirty="0" err="1"/>
              <a:t>nuda</a:t>
            </a:r>
            <a:r>
              <a:rPr lang="fr-BE" dirty="0"/>
              <a:t> manu ; /</a:t>
            </a:r>
            <a:r>
              <a:rPr lang="fr-BE" dirty="0" err="1"/>
              <a:t>Mutet</a:t>
            </a:r>
            <a:r>
              <a:rPr lang="fr-BE" dirty="0"/>
              <a:t> </a:t>
            </a:r>
            <a:r>
              <a:rPr lang="fr-BE" b="1" dirty="0"/>
              <a:t>Honor</a:t>
            </a:r>
            <a:r>
              <a:rPr lang="fr-BE" dirty="0"/>
              <a:t> </a:t>
            </a:r>
            <a:r>
              <a:rPr lang="fr-BE" dirty="0" err="1"/>
              <a:t>cultus</a:t>
            </a:r>
            <a:r>
              <a:rPr lang="fr-BE" dirty="0"/>
              <a:t>, et </a:t>
            </a:r>
            <a:r>
              <a:rPr lang="fr-BE" dirty="0" err="1"/>
              <a:t>iniquis</a:t>
            </a:r>
            <a:r>
              <a:rPr lang="fr-BE" dirty="0"/>
              <a:t> </a:t>
            </a:r>
            <a:r>
              <a:rPr lang="fr-BE" dirty="0" err="1"/>
              <a:t>munera</a:t>
            </a:r>
            <a:r>
              <a:rPr lang="fr-BE" dirty="0"/>
              <a:t> </a:t>
            </a:r>
            <a:r>
              <a:rPr lang="fr-BE" dirty="0" err="1"/>
              <a:t>flammis</a:t>
            </a:r>
            <a:r>
              <a:rPr lang="fr-BE" dirty="0"/>
              <a:t>/</a:t>
            </a:r>
            <a:r>
              <a:rPr lang="fr-BE" dirty="0" err="1"/>
              <a:t>mitte</a:t>
            </a:r>
            <a:r>
              <a:rPr lang="fr-BE" dirty="0"/>
              <a:t> </a:t>
            </a:r>
            <a:r>
              <a:rPr lang="fr-BE" dirty="0" err="1"/>
              <a:t>coronatas</a:t>
            </a:r>
            <a:r>
              <a:rPr lang="fr-BE" dirty="0"/>
              <a:t>, </a:t>
            </a:r>
            <a:r>
              <a:rPr lang="fr-BE" b="1" dirty="0"/>
              <a:t>Gloria</a:t>
            </a:r>
            <a:r>
              <a:rPr lang="fr-BE" dirty="0"/>
              <a:t> </a:t>
            </a:r>
            <a:r>
              <a:rPr lang="fr-BE" dirty="0" err="1"/>
              <a:t>maesta</a:t>
            </a:r>
            <a:r>
              <a:rPr lang="fr-BE" dirty="0"/>
              <a:t>, comas. </a:t>
            </a:r>
          </a:p>
          <a:p>
            <a:pPr marL="0" indent="0" algn="just">
              <a:buNone/>
            </a:pPr>
            <a:r>
              <a:rPr lang="fr-BE" dirty="0"/>
              <a:t>« Que dans sa douleur la victoire mette en pièces ses palmes </a:t>
            </a:r>
            <a:r>
              <a:rPr lang="fr-BE" dirty="0" err="1" smtClean="0"/>
              <a:t>iduméennes</a:t>
            </a:r>
            <a:r>
              <a:rPr lang="fr-BE" dirty="0"/>
              <a:t> ; frappe, Faveur, d’une main acharnée, ta poitrine nue ; que l’Honneur prenne le deuil, et toi, Gloire désolée, jette en offrande aux flammes iniques les couronnes dont se pare ta chevelure. »</a:t>
            </a:r>
          </a:p>
          <a:p>
            <a:pPr marL="0" indent="0" algn="just">
              <a:buNone/>
            </a:pPr>
            <a:r>
              <a:rPr lang="en-US" dirty="0"/>
              <a:t>H. </a:t>
            </a:r>
            <a:r>
              <a:rPr lang="en-US" dirty="0" err="1"/>
              <a:t>Oppermann</a:t>
            </a:r>
            <a:r>
              <a:rPr lang="en-US" dirty="0"/>
              <a:t>, </a:t>
            </a:r>
            <a:r>
              <a:rPr lang="en-US" i="1" dirty="0" err="1"/>
              <a:t>Römische</a:t>
            </a:r>
            <a:r>
              <a:rPr lang="en-US" i="1" dirty="0"/>
              <a:t> </a:t>
            </a:r>
            <a:r>
              <a:rPr lang="en-US" i="1" dirty="0" err="1"/>
              <a:t>Wertbegriffe</a:t>
            </a:r>
            <a:r>
              <a:rPr lang="en-US" dirty="0"/>
              <a:t>, </a:t>
            </a:r>
            <a:r>
              <a:rPr lang="en-US" dirty="0" err="1"/>
              <a:t>Wege</a:t>
            </a:r>
            <a:r>
              <a:rPr lang="en-US" dirty="0"/>
              <a:t> der </a:t>
            </a:r>
            <a:r>
              <a:rPr lang="en-US" dirty="0" err="1"/>
              <a:t>Forschung</a:t>
            </a:r>
            <a:r>
              <a:rPr lang="en-US" dirty="0"/>
              <a:t>, XXXIV (Darmstadt: </a:t>
            </a:r>
            <a:r>
              <a:rPr lang="en-US" dirty="0" err="1"/>
              <a:t>Wissenschaftliche</a:t>
            </a:r>
            <a:r>
              <a:rPr lang="en-US" dirty="0"/>
              <a:t> </a:t>
            </a:r>
            <a:r>
              <a:rPr lang="en-US" dirty="0" err="1"/>
              <a:t>Buchgesellschaft</a:t>
            </a:r>
            <a:r>
              <a:rPr lang="en-US" dirty="0"/>
              <a:t>, 1967). </a:t>
            </a:r>
          </a:p>
          <a:p>
            <a:pPr marL="0" indent="0" algn="just">
              <a:buNone/>
            </a:pPr>
            <a:r>
              <a:rPr lang="en-US" dirty="0" smtClean="0"/>
              <a:t>L. R. </a:t>
            </a:r>
            <a:r>
              <a:rPr lang="en-US" dirty="0"/>
              <a:t>Lind, </a:t>
            </a:r>
            <a:r>
              <a:rPr lang="en-US" dirty="0" smtClean="0"/>
              <a:t>“The </a:t>
            </a:r>
            <a:r>
              <a:rPr lang="en-US" dirty="0"/>
              <a:t>tradition of Roman moral conservatism, </a:t>
            </a:r>
            <a:r>
              <a:rPr lang="en-US" dirty="0" smtClean="0"/>
              <a:t>I”, </a:t>
            </a:r>
            <a:r>
              <a:rPr lang="en-US" dirty="0"/>
              <a:t>in </a:t>
            </a:r>
            <a:r>
              <a:rPr lang="en-US" i="1" dirty="0"/>
              <a:t>Studies in Latin </a:t>
            </a:r>
            <a:r>
              <a:rPr lang="en-US" i="1" dirty="0" smtClean="0"/>
              <a:t>Literature </a:t>
            </a:r>
            <a:r>
              <a:rPr lang="en-US" i="1" dirty="0"/>
              <a:t>and Roman history, I</a:t>
            </a:r>
            <a:r>
              <a:rPr lang="en-US" dirty="0"/>
              <a:t>, ed. by Carl </a:t>
            </a:r>
            <a:r>
              <a:rPr lang="en-US" dirty="0" err="1"/>
              <a:t>Deroux</a:t>
            </a:r>
            <a:r>
              <a:rPr lang="en-US" dirty="0"/>
              <a:t>, Collection </a:t>
            </a:r>
            <a:r>
              <a:rPr lang="en-US" dirty="0" err="1"/>
              <a:t>Latomus</a:t>
            </a:r>
            <a:r>
              <a:rPr lang="en-US" dirty="0"/>
              <a:t>, CLXIV (</a:t>
            </a:r>
            <a:r>
              <a:rPr lang="en-US" dirty="0" err="1"/>
              <a:t>Bruxelles</a:t>
            </a:r>
            <a:r>
              <a:rPr lang="en-US" dirty="0"/>
              <a:t>: </a:t>
            </a:r>
            <a:r>
              <a:rPr lang="en-US" dirty="0" err="1"/>
              <a:t>Latomus</a:t>
            </a:r>
            <a:r>
              <a:rPr lang="en-US" dirty="0"/>
              <a:t>, 1979), </a:t>
            </a:r>
            <a:r>
              <a:rPr lang="en-US" dirty="0" smtClean="0"/>
              <a:t>7-58</a:t>
            </a:r>
            <a:r>
              <a:rPr lang="en-US" dirty="0"/>
              <a:t>.</a:t>
            </a:r>
          </a:p>
          <a:p>
            <a:endParaRPr lang="en-US" dirty="0"/>
          </a:p>
        </p:txBody>
      </p:sp>
    </p:spTree>
    <p:extLst>
      <p:ext uri="{BB962C8B-B14F-4D97-AF65-F5344CB8AC3E}">
        <p14:creationId xmlns:p14="http://schemas.microsoft.com/office/powerpoint/2010/main" val="12782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Pline le Jeune, livre X</a:t>
            </a:r>
            <a:endParaRPr lang="en-US" dirty="0"/>
          </a:p>
        </p:txBody>
      </p:sp>
      <p:sp>
        <p:nvSpPr>
          <p:cNvPr id="3" name="Espace réservé du contenu 2"/>
          <p:cNvSpPr>
            <a:spLocks noGrp="1"/>
          </p:cNvSpPr>
          <p:nvPr>
            <p:ph idx="1"/>
          </p:nvPr>
        </p:nvSpPr>
        <p:spPr/>
        <p:txBody>
          <a:bodyPr>
            <a:normAutofit/>
          </a:bodyPr>
          <a:lstStyle/>
          <a:p>
            <a:pPr algn="just"/>
            <a:r>
              <a:rPr lang="fr-BE" dirty="0"/>
              <a:t>Susanna Gori, ‘Le </a:t>
            </a:r>
            <a:r>
              <a:rPr lang="fr-BE" dirty="0" err="1"/>
              <a:t>nozioni</a:t>
            </a:r>
            <a:r>
              <a:rPr lang="fr-BE" dirty="0"/>
              <a:t> di « </a:t>
            </a:r>
            <a:r>
              <a:rPr lang="fr-BE" dirty="0" err="1"/>
              <a:t>honos</a:t>
            </a:r>
            <a:r>
              <a:rPr lang="fr-BE" dirty="0"/>
              <a:t> » e « </a:t>
            </a:r>
            <a:r>
              <a:rPr lang="fr-BE" dirty="0" err="1"/>
              <a:t>munus</a:t>
            </a:r>
            <a:r>
              <a:rPr lang="fr-BE" dirty="0"/>
              <a:t> » in </a:t>
            </a:r>
            <a:r>
              <a:rPr lang="fr-BE" dirty="0" err="1"/>
              <a:t>Plinio</a:t>
            </a:r>
            <a:r>
              <a:rPr lang="fr-BE" dirty="0"/>
              <a:t> il </a:t>
            </a:r>
            <a:r>
              <a:rPr lang="fr-BE" dirty="0" err="1"/>
              <a:t>Giovane</a:t>
            </a:r>
            <a:r>
              <a:rPr lang="fr-BE" dirty="0"/>
              <a:t>’, in </a:t>
            </a:r>
            <a:r>
              <a:rPr lang="fr-BE" i="1" dirty="0" err="1"/>
              <a:t>Epigrafia</a:t>
            </a:r>
            <a:r>
              <a:rPr lang="fr-BE" i="1" dirty="0"/>
              <a:t> e </a:t>
            </a:r>
            <a:r>
              <a:rPr lang="fr-BE" i="1" dirty="0" err="1"/>
              <a:t>territorio</a:t>
            </a:r>
            <a:r>
              <a:rPr lang="fr-BE" i="1" dirty="0"/>
              <a:t>, </a:t>
            </a:r>
            <a:r>
              <a:rPr lang="fr-BE" i="1" dirty="0" err="1"/>
              <a:t>politica</a:t>
            </a:r>
            <a:r>
              <a:rPr lang="fr-BE" i="1" dirty="0"/>
              <a:t> e </a:t>
            </a:r>
            <a:r>
              <a:rPr lang="fr-BE" i="1" dirty="0" err="1"/>
              <a:t>società</a:t>
            </a:r>
            <a:r>
              <a:rPr lang="fr-BE" i="1" dirty="0"/>
              <a:t> : </a:t>
            </a:r>
            <a:r>
              <a:rPr lang="fr-BE" i="1" dirty="0" err="1"/>
              <a:t>temi</a:t>
            </a:r>
            <a:r>
              <a:rPr lang="fr-BE" i="1" dirty="0"/>
              <a:t> di </a:t>
            </a:r>
            <a:r>
              <a:rPr lang="fr-BE" i="1" dirty="0" err="1"/>
              <a:t>antichità</a:t>
            </a:r>
            <a:r>
              <a:rPr lang="fr-BE" i="1" dirty="0"/>
              <a:t> romane. </a:t>
            </a:r>
            <a:r>
              <a:rPr lang="en-US" i="1" dirty="0"/>
              <a:t>3</a:t>
            </a:r>
            <a:r>
              <a:rPr lang="en-US" dirty="0"/>
              <a:t>, ed. by Mario </a:t>
            </a:r>
            <a:r>
              <a:rPr lang="en-US" dirty="0" err="1"/>
              <a:t>Pani</a:t>
            </a:r>
            <a:r>
              <a:rPr lang="en-US" dirty="0"/>
              <a:t>, </a:t>
            </a:r>
            <a:r>
              <a:rPr lang="en-US" dirty="0" err="1"/>
              <a:t>Documenti</a:t>
            </a:r>
            <a:r>
              <a:rPr lang="en-US" dirty="0"/>
              <a:t> e </a:t>
            </a:r>
            <a:r>
              <a:rPr lang="en-US" dirty="0" err="1"/>
              <a:t>Studi</a:t>
            </a:r>
            <a:r>
              <a:rPr lang="en-US" dirty="0"/>
              <a:t>, 17 (Bari: </a:t>
            </a:r>
            <a:r>
              <a:rPr lang="en-US" dirty="0" err="1"/>
              <a:t>Edipuglia</a:t>
            </a:r>
            <a:r>
              <a:rPr lang="en-US" dirty="0"/>
              <a:t>, 1994), </a:t>
            </a:r>
            <a:r>
              <a:rPr lang="en-US" dirty="0" smtClean="0"/>
              <a:t>353-373.</a:t>
            </a:r>
          </a:p>
          <a:p>
            <a:pPr algn="just">
              <a:buAutoNum type="arabicParenBoth"/>
            </a:pPr>
            <a:r>
              <a:rPr lang="fr-BE" dirty="0" smtClean="0"/>
              <a:t>10.8.2</a:t>
            </a:r>
            <a:r>
              <a:rPr lang="fr-BE" dirty="0"/>
              <a:t> : </a:t>
            </a:r>
            <a:r>
              <a:rPr lang="fr-BE" dirty="0" err="1"/>
              <a:t>illi</a:t>
            </a:r>
            <a:r>
              <a:rPr lang="fr-BE" dirty="0"/>
              <a:t> </a:t>
            </a:r>
            <a:r>
              <a:rPr lang="fr-BE" b="1" dirty="0"/>
              <a:t>in </a:t>
            </a:r>
            <a:r>
              <a:rPr lang="fr-BE" b="1" dirty="0" err="1"/>
              <a:t>honorem</a:t>
            </a:r>
            <a:r>
              <a:rPr lang="fr-BE" b="1" dirty="0"/>
              <a:t> </a:t>
            </a:r>
            <a:r>
              <a:rPr lang="fr-BE" b="1" dirty="0" err="1"/>
              <a:t>operis</a:t>
            </a:r>
            <a:r>
              <a:rPr lang="fr-BE" b="1" dirty="0"/>
              <a:t> </a:t>
            </a:r>
            <a:r>
              <a:rPr lang="fr-BE" b="1" dirty="0" err="1"/>
              <a:t>ipsius</a:t>
            </a:r>
            <a:r>
              <a:rPr lang="fr-BE" dirty="0"/>
              <a:t> </a:t>
            </a:r>
            <a:r>
              <a:rPr lang="fr-BE" dirty="0" err="1"/>
              <a:t>electionem</a:t>
            </a:r>
            <a:r>
              <a:rPr lang="fr-BE" dirty="0"/>
              <a:t> </a:t>
            </a:r>
            <a:r>
              <a:rPr lang="fr-BE" dirty="0" err="1"/>
              <a:t>loci</a:t>
            </a:r>
            <a:r>
              <a:rPr lang="fr-BE" dirty="0"/>
              <a:t> </a:t>
            </a:r>
            <a:r>
              <a:rPr lang="fr-BE" dirty="0" err="1"/>
              <a:t>mihi</a:t>
            </a:r>
            <a:r>
              <a:rPr lang="fr-BE" dirty="0"/>
              <a:t> </a:t>
            </a:r>
            <a:r>
              <a:rPr lang="fr-BE" dirty="0" err="1" smtClean="0"/>
              <a:t>obtulerant</a:t>
            </a:r>
            <a:r>
              <a:rPr lang="fr-BE" dirty="0" smtClean="0"/>
              <a:t>. « pour </a:t>
            </a:r>
            <a:r>
              <a:rPr lang="fr-BE" dirty="0"/>
              <a:t>honorer mon </a:t>
            </a:r>
            <a:r>
              <a:rPr lang="fr-BE" dirty="0" smtClean="0"/>
              <a:t>entreprise »</a:t>
            </a:r>
            <a:endParaRPr lang="en-US" dirty="0"/>
          </a:p>
          <a:p>
            <a:pPr marL="0" indent="0" algn="just">
              <a:buNone/>
            </a:pPr>
            <a:r>
              <a:rPr lang="fr-BE" dirty="0"/>
              <a:t>(2) </a:t>
            </a:r>
            <a:r>
              <a:rPr lang="fr-BE" dirty="0"/>
              <a:t>10.9.1 </a:t>
            </a:r>
            <a:r>
              <a:rPr lang="fr-BE" dirty="0" smtClean="0"/>
              <a:t>(de </a:t>
            </a:r>
            <a:r>
              <a:rPr lang="fr-BE" dirty="0"/>
              <a:t>Trajan à </a:t>
            </a:r>
            <a:r>
              <a:rPr lang="fr-BE" dirty="0" smtClean="0"/>
              <a:t>Pline) </a:t>
            </a:r>
            <a:r>
              <a:rPr lang="fr-BE" dirty="0"/>
              <a:t> : </a:t>
            </a:r>
            <a:r>
              <a:rPr lang="fr-BE" dirty="0" err="1">
                <a:solidFill>
                  <a:srgbClr val="FF0000"/>
                </a:solidFill>
              </a:rPr>
              <a:t>statuam</a:t>
            </a:r>
            <a:r>
              <a:rPr lang="fr-BE" dirty="0"/>
              <a:t> </a:t>
            </a:r>
            <a:r>
              <a:rPr lang="fr-BE" dirty="0" err="1"/>
              <a:t>poni</a:t>
            </a:r>
            <a:r>
              <a:rPr lang="fr-BE" dirty="0"/>
              <a:t> </a:t>
            </a:r>
            <a:r>
              <a:rPr lang="fr-BE" dirty="0" err="1"/>
              <a:t>mihi</a:t>
            </a:r>
            <a:r>
              <a:rPr lang="fr-BE" dirty="0"/>
              <a:t> a te </a:t>
            </a:r>
            <a:r>
              <a:rPr lang="fr-BE" dirty="0" err="1"/>
              <a:t>eo</a:t>
            </a:r>
            <a:r>
              <a:rPr lang="fr-BE" dirty="0"/>
              <a:t> quoi </a:t>
            </a:r>
            <a:r>
              <a:rPr lang="fr-BE" dirty="0" err="1"/>
              <a:t>desideras</a:t>
            </a:r>
            <a:r>
              <a:rPr lang="fr-BE" dirty="0"/>
              <a:t> loco, </a:t>
            </a:r>
            <a:r>
              <a:rPr lang="fr-BE" b="1" dirty="0" err="1"/>
              <a:t>quamquam</a:t>
            </a:r>
            <a:r>
              <a:rPr lang="fr-BE" b="1" dirty="0"/>
              <a:t> </a:t>
            </a:r>
            <a:r>
              <a:rPr lang="fr-BE" b="1" dirty="0" err="1"/>
              <a:t>eius</a:t>
            </a:r>
            <a:r>
              <a:rPr lang="fr-BE" b="1" dirty="0"/>
              <a:t> </a:t>
            </a:r>
            <a:r>
              <a:rPr lang="fr-BE" b="1" dirty="0" err="1"/>
              <a:t>modi</a:t>
            </a:r>
            <a:r>
              <a:rPr lang="fr-BE" b="1" dirty="0"/>
              <a:t> </a:t>
            </a:r>
            <a:r>
              <a:rPr lang="fr-BE" b="1" dirty="0" err="1"/>
              <a:t>honorum</a:t>
            </a:r>
            <a:r>
              <a:rPr lang="fr-BE" b="1" dirty="0"/>
              <a:t> </a:t>
            </a:r>
            <a:r>
              <a:rPr lang="fr-BE" b="1" dirty="0" err="1"/>
              <a:t>parcissimus</a:t>
            </a:r>
            <a:r>
              <a:rPr lang="fr-BE" dirty="0"/>
              <a:t>, </a:t>
            </a:r>
            <a:r>
              <a:rPr lang="fr-BE" dirty="0" err="1"/>
              <a:t>tamen</a:t>
            </a:r>
            <a:r>
              <a:rPr lang="fr-BE" dirty="0"/>
              <a:t> </a:t>
            </a:r>
            <a:r>
              <a:rPr lang="fr-BE" dirty="0" err="1"/>
              <a:t>patior</a:t>
            </a:r>
            <a:r>
              <a:rPr lang="fr-BE" dirty="0"/>
              <a:t>, ne </a:t>
            </a:r>
            <a:r>
              <a:rPr lang="fr-BE" dirty="0" err="1"/>
              <a:t>impedisse</a:t>
            </a:r>
            <a:r>
              <a:rPr lang="fr-BE" dirty="0"/>
              <a:t> </a:t>
            </a:r>
            <a:r>
              <a:rPr lang="fr-BE" dirty="0" err="1"/>
              <a:t>cursum</a:t>
            </a:r>
            <a:r>
              <a:rPr lang="fr-BE" dirty="0"/>
              <a:t> erga me </a:t>
            </a:r>
            <a:r>
              <a:rPr lang="fr-BE" dirty="0" err="1"/>
              <a:t>pietatis</a:t>
            </a:r>
            <a:r>
              <a:rPr lang="fr-BE" dirty="0"/>
              <a:t> </a:t>
            </a:r>
            <a:r>
              <a:rPr lang="fr-BE" dirty="0" err="1"/>
              <a:t>tuae</a:t>
            </a:r>
            <a:r>
              <a:rPr lang="fr-BE" dirty="0"/>
              <a:t> </a:t>
            </a:r>
            <a:r>
              <a:rPr lang="fr-BE" dirty="0" err="1"/>
              <a:t>uidear</a:t>
            </a:r>
            <a:r>
              <a:rPr lang="fr-BE" dirty="0"/>
              <a:t>. </a:t>
            </a:r>
            <a:r>
              <a:rPr lang="fr-BE" dirty="0" smtClean="0"/>
              <a:t>« des honneurs </a:t>
            </a:r>
            <a:r>
              <a:rPr lang="fr-BE" dirty="0"/>
              <a:t>de ce genre ».</a:t>
            </a:r>
            <a:endParaRPr lang="en-US" dirty="0"/>
          </a:p>
          <a:p>
            <a:pPr marL="0" indent="0" algn="just">
              <a:buNone/>
            </a:pPr>
            <a:r>
              <a:rPr lang="fr-BE" dirty="0"/>
              <a:t>(3) 10.26.2 : </a:t>
            </a:r>
            <a:r>
              <a:rPr lang="fr-BE" dirty="0" err="1"/>
              <a:t>Parciorem</a:t>
            </a:r>
            <a:r>
              <a:rPr lang="fr-BE" dirty="0"/>
              <a:t> me in </a:t>
            </a:r>
            <a:r>
              <a:rPr lang="fr-BE" dirty="0" err="1"/>
              <a:t>laudando</a:t>
            </a:r>
            <a:r>
              <a:rPr lang="fr-BE" dirty="0"/>
              <a:t> </a:t>
            </a:r>
            <a:r>
              <a:rPr lang="fr-BE" dirty="0" err="1"/>
              <a:t>facit</a:t>
            </a:r>
            <a:r>
              <a:rPr lang="fr-BE" dirty="0"/>
              <a:t>, quod </a:t>
            </a:r>
            <a:r>
              <a:rPr lang="fr-BE" dirty="0" err="1"/>
              <a:t>spero</a:t>
            </a:r>
            <a:r>
              <a:rPr lang="fr-BE" dirty="0"/>
              <a:t> </a:t>
            </a:r>
            <a:r>
              <a:rPr lang="fr-BE" dirty="0" err="1"/>
              <a:t>tibi</a:t>
            </a:r>
            <a:r>
              <a:rPr lang="fr-BE" dirty="0"/>
              <a:t> et </a:t>
            </a:r>
            <a:r>
              <a:rPr lang="fr-BE" dirty="0" err="1"/>
              <a:t>integritatem</a:t>
            </a:r>
            <a:r>
              <a:rPr lang="fr-BE" dirty="0"/>
              <a:t> </a:t>
            </a:r>
            <a:r>
              <a:rPr lang="fr-BE" dirty="0" err="1"/>
              <a:t>eius</a:t>
            </a:r>
            <a:r>
              <a:rPr lang="fr-BE" dirty="0"/>
              <a:t> et </a:t>
            </a:r>
            <a:r>
              <a:rPr lang="fr-BE" dirty="0" err="1"/>
              <a:t>probitatem</a:t>
            </a:r>
            <a:r>
              <a:rPr lang="fr-BE" dirty="0"/>
              <a:t> et </a:t>
            </a:r>
            <a:r>
              <a:rPr lang="fr-BE" dirty="0" err="1"/>
              <a:t>industriam</a:t>
            </a:r>
            <a:r>
              <a:rPr lang="fr-BE" dirty="0"/>
              <a:t> non </a:t>
            </a:r>
            <a:r>
              <a:rPr lang="fr-BE" dirty="0" err="1"/>
              <a:t>solum</a:t>
            </a:r>
            <a:r>
              <a:rPr lang="fr-BE" dirty="0"/>
              <a:t> </a:t>
            </a:r>
            <a:r>
              <a:rPr lang="fr-BE" b="1" dirty="0"/>
              <a:t>ex </a:t>
            </a:r>
            <a:r>
              <a:rPr lang="fr-BE" b="1" dirty="0" err="1"/>
              <a:t>eius</a:t>
            </a:r>
            <a:r>
              <a:rPr lang="fr-BE" b="1" dirty="0"/>
              <a:t> </a:t>
            </a:r>
            <a:r>
              <a:rPr lang="fr-BE" b="1" dirty="0" err="1"/>
              <a:t>honoribus</a:t>
            </a:r>
            <a:r>
              <a:rPr lang="fr-BE" dirty="0"/>
              <a:t>, </a:t>
            </a:r>
            <a:r>
              <a:rPr lang="fr-BE" u="sng" dirty="0" err="1"/>
              <a:t>quos</a:t>
            </a:r>
            <a:r>
              <a:rPr lang="fr-BE" u="sng" dirty="0"/>
              <a:t> in </a:t>
            </a:r>
            <a:r>
              <a:rPr lang="fr-BE" u="sng" dirty="0" err="1"/>
              <a:t>urbe</a:t>
            </a:r>
            <a:r>
              <a:rPr lang="fr-BE" u="sng" dirty="0"/>
              <a:t> </a:t>
            </a:r>
            <a:r>
              <a:rPr lang="fr-BE" u="sng" dirty="0" err="1"/>
              <a:t>sub</a:t>
            </a:r>
            <a:r>
              <a:rPr lang="fr-BE" u="sng" dirty="0"/>
              <a:t> </a:t>
            </a:r>
            <a:r>
              <a:rPr lang="fr-BE" u="sng" dirty="0" err="1"/>
              <a:t>oculis</a:t>
            </a:r>
            <a:r>
              <a:rPr lang="fr-BE" u="sng" dirty="0"/>
              <a:t> </a:t>
            </a:r>
            <a:r>
              <a:rPr lang="fr-BE" u="sng" dirty="0" err="1"/>
              <a:t>tuis</a:t>
            </a:r>
            <a:r>
              <a:rPr lang="fr-BE" u="sng" dirty="0"/>
              <a:t> </a:t>
            </a:r>
            <a:r>
              <a:rPr lang="fr-BE" u="sng" dirty="0" err="1"/>
              <a:t>gessit</a:t>
            </a:r>
            <a:r>
              <a:rPr lang="fr-BE" dirty="0"/>
              <a:t>, </a:t>
            </a:r>
            <a:r>
              <a:rPr lang="fr-BE" dirty="0" err="1"/>
              <a:t>verum</a:t>
            </a:r>
            <a:r>
              <a:rPr lang="fr-BE" dirty="0"/>
              <a:t> </a:t>
            </a:r>
            <a:r>
              <a:rPr lang="fr-BE" dirty="0" err="1"/>
              <a:t>etiam</a:t>
            </a:r>
            <a:r>
              <a:rPr lang="fr-BE" dirty="0"/>
              <a:t> ex </a:t>
            </a:r>
            <a:r>
              <a:rPr lang="fr-BE" dirty="0" err="1"/>
              <a:t>commilitio</a:t>
            </a:r>
            <a:r>
              <a:rPr lang="fr-BE" dirty="0"/>
              <a:t> esse </a:t>
            </a:r>
            <a:r>
              <a:rPr lang="fr-BE" dirty="0" err="1" smtClean="0"/>
              <a:t>notissimam</a:t>
            </a:r>
            <a:r>
              <a:rPr lang="fr-BE" dirty="0"/>
              <a:t>. « </a:t>
            </a:r>
            <a:r>
              <a:rPr lang="fr-BE" dirty="0" smtClean="0"/>
              <a:t>les </a:t>
            </a:r>
            <a:r>
              <a:rPr lang="fr-BE" dirty="0"/>
              <a:t>charges qu’il a occupées à Rome sous tes yeux »</a:t>
            </a:r>
            <a:endParaRPr lang="en-US" dirty="0"/>
          </a:p>
        </p:txBody>
      </p:sp>
    </p:spTree>
    <p:extLst>
      <p:ext uri="{BB962C8B-B14F-4D97-AF65-F5344CB8AC3E}">
        <p14:creationId xmlns:p14="http://schemas.microsoft.com/office/powerpoint/2010/main" val="86351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normAutofit fontScale="85000" lnSpcReduction="20000"/>
          </a:bodyPr>
          <a:lstStyle/>
          <a:p>
            <a:pPr marL="0" indent="0" algn="just">
              <a:buNone/>
            </a:pPr>
            <a:r>
              <a:rPr lang="fr-BE" dirty="0"/>
              <a:t>(4) 10.58.3 </a:t>
            </a:r>
            <a:r>
              <a:rPr lang="fr-BE" dirty="0" smtClean="0"/>
              <a:t>: </a:t>
            </a:r>
            <a:r>
              <a:rPr lang="fr-BE" dirty="0" err="1" smtClean="0"/>
              <a:t>Recitata</a:t>
            </a:r>
            <a:r>
              <a:rPr lang="fr-BE" dirty="0" smtClean="0"/>
              <a:t> </a:t>
            </a:r>
            <a:r>
              <a:rPr lang="fr-BE" dirty="0"/>
              <a:t>est </a:t>
            </a:r>
            <a:r>
              <a:rPr lang="fr-BE" dirty="0" err="1"/>
              <a:t>sententia</a:t>
            </a:r>
            <a:r>
              <a:rPr lang="fr-BE" dirty="0"/>
              <a:t> </a:t>
            </a:r>
            <a:r>
              <a:rPr lang="fr-BE" dirty="0" err="1"/>
              <a:t>Veli</a:t>
            </a:r>
            <a:r>
              <a:rPr lang="fr-BE" dirty="0"/>
              <a:t> Pauli </a:t>
            </a:r>
            <a:r>
              <a:rPr lang="fr-BE" dirty="0" err="1"/>
              <a:t>proconsulis</a:t>
            </a:r>
            <a:r>
              <a:rPr lang="fr-BE" dirty="0"/>
              <a:t>, qua </a:t>
            </a:r>
            <a:r>
              <a:rPr lang="fr-BE" dirty="0" err="1"/>
              <a:t>probabatur</a:t>
            </a:r>
            <a:r>
              <a:rPr lang="fr-BE" dirty="0"/>
              <a:t> </a:t>
            </a:r>
            <a:r>
              <a:rPr lang="fr-BE" dirty="0" err="1"/>
              <a:t>Archippus</a:t>
            </a:r>
            <a:r>
              <a:rPr lang="fr-BE" dirty="0"/>
              <a:t> </a:t>
            </a:r>
            <a:r>
              <a:rPr lang="fr-BE" dirty="0" err="1"/>
              <a:t>crimine</a:t>
            </a:r>
            <a:r>
              <a:rPr lang="fr-BE" dirty="0"/>
              <a:t> </a:t>
            </a:r>
            <a:r>
              <a:rPr lang="fr-BE" dirty="0" err="1"/>
              <a:t>falsi</a:t>
            </a:r>
            <a:r>
              <a:rPr lang="fr-BE" dirty="0"/>
              <a:t> </a:t>
            </a:r>
            <a:r>
              <a:rPr lang="fr-BE" dirty="0" err="1"/>
              <a:t>damnatus</a:t>
            </a:r>
            <a:r>
              <a:rPr lang="fr-BE" dirty="0"/>
              <a:t> in </a:t>
            </a:r>
            <a:r>
              <a:rPr lang="fr-BE" dirty="0" err="1"/>
              <a:t>metallum</a:t>
            </a:r>
            <a:r>
              <a:rPr lang="fr-BE" dirty="0"/>
              <a:t>: </a:t>
            </a:r>
            <a:r>
              <a:rPr lang="fr-BE" dirty="0" err="1"/>
              <a:t>ille</a:t>
            </a:r>
            <a:r>
              <a:rPr lang="fr-BE" dirty="0"/>
              <a:t> nihil </a:t>
            </a:r>
            <a:r>
              <a:rPr lang="fr-BE" dirty="0" err="1"/>
              <a:t>proferebat</a:t>
            </a:r>
            <a:r>
              <a:rPr lang="fr-BE" dirty="0"/>
              <a:t>, quo </a:t>
            </a:r>
            <a:r>
              <a:rPr lang="fr-BE" dirty="0" err="1"/>
              <a:t>restitutum</a:t>
            </a:r>
            <a:r>
              <a:rPr lang="fr-BE" dirty="0"/>
              <a:t> se </a:t>
            </a:r>
            <a:r>
              <a:rPr lang="fr-BE" dirty="0" err="1"/>
              <a:t>doceret</a:t>
            </a:r>
            <a:r>
              <a:rPr lang="fr-BE" dirty="0"/>
              <a:t>; </a:t>
            </a:r>
            <a:r>
              <a:rPr lang="fr-BE" dirty="0" err="1"/>
              <a:t>allegabat</a:t>
            </a:r>
            <a:r>
              <a:rPr lang="fr-BE" dirty="0"/>
              <a:t> </a:t>
            </a:r>
            <a:r>
              <a:rPr lang="fr-BE" dirty="0" err="1"/>
              <a:t>tamen</a:t>
            </a:r>
            <a:r>
              <a:rPr lang="fr-BE" dirty="0"/>
              <a:t> pro </a:t>
            </a:r>
            <a:r>
              <a:rPr lang="fr-BE" dirty="0" err="1"/>
              <a:t>restitutione</a:t>
            </a:r>
            <a:r>
              <a:rPr lang="fr-BE" dirty="0"/>
              <a:t> et </a:t>
            </a:r>
            <a:r>
              <a:rPr lang="fr-BE" dirty="0" err="1"/>
              <a:t>libellum</a:t>
            </a:r>
            <a:r>
              <a:rPr lang="fr-BE" dirty="0"/>
              <a:t> a se </a:t>
            </a:r>
            <a:r>
              <a:rPr lang="fr-BE" dirty="0" err="1"/>
              <a:t>Domitiano</a:t>
            </a:r>
            <a:r>
              <a:rPr lang="fr-BE" dirty="0"/>
              <a:t> </a:t>
            </a:r>
            <a:r>
              <a:rPr lang="fr-BE" dirty="0" err="1"/>
              <a:t>datum</a:t>
            </a:r>
            <a:r>
              <a:rPr lang="fr-BE" dirty="0"/>
              <a:t> et </a:t>
            </a:r>
            <a:r>
              <a:rPr lang="fr-BE" b="1" dirty="0" err="1"/>
              <a:t>epistulas</a:t>
            </a:r>
            <a:r>
              <a:rPr lang="fr-BE" b="1" dirty="0"/>
              <a:t> </a:t>
            </a:r>
            <a:r>
              <a:rPr lang="fr-BE" b="1" dirty="0" err="1"/>
              <a:t>eius</a:t>
            </a:r>
            <a:r>
              <a:rPr lang="fr-BE" b="1" dirty="0"/>
              <a:t> ad </a:t>
            </a:r>
            <a:r>
              <a:rPr lang="fr-BE" b="1" dirty="0" err="1"/>
              <a:t>honorem</a:t>
            </a:r>
            <a:r>
              <a:rPr lang="fr-BE" b="1" dirty="0"/>
              <a:t> </a:t>
            </a:r>
            <a:r>
              <a:rPr lang="fr-BE" b="1" dirty="0" err="1"/>
              <a:t>suum</a:t>
            </a:r>
            <a:r>
              <a:rPr lang="fr-BE" b="1" dirty="0"/>
              <a:t> pertinentes</a:t>
            </a:r>
            <a:r>
              <a:rPr lang="fr-BE" dirty="0"/>
              <a:t> et </a:t>
            </a:r>
            <a:r>
              <a:rPr lang="fr-BE" dirty="0" err="1"/>
              <a:t>decretum</a:t>
            </a:r>
            <a:r>
              <a:rPr lang="fr-BE" dirty="0"/>
              <a:t> </a:t>
            </a:r>
            <a:r>
              <a:rPr lang="fr-BE" dirty="0" err="1"/>
              <a:t>Prusensium</a:t>
            </a:r>
            <a:r>
              <a:rPr lang="fr-BE" dirty="0"/>
              <a:t>. </a:t>
            </a:r>
            <a:r>
              <a:rPr lang="fr-BE" dirty="0" err="1"/>
              <a:t>Addebat</a:t>
            </a:r>
            <a:r>
              <a:rPr lang="fr-BE" dirty="0"/>
              <a:t> </a:t>
            </a:r>
            <a:r>
              <a:rPr lang="fr-BE" dirty="0" err="1"/>
              <a:t>his</a:t>
            </a:r>
            <a:r>
              <a:rPr lang="fr-BE" dirty="0"/>
              <a:t> et tuas </a:t>
            </a:r>
            <a:r>
              <a:rPr lang="fr-BE" dirty="0" err="1"/>
              <a:t>litteras</a:t>
            </a:r>
            <a:r>
              <a:rPr lang="fr-BE" dirty="0"/>
              <a:t> </a:t>
            </a:r>
            <a:r>
              <a:rPr lang="fr-BE" dirty="0" err="1"/>
              <a:t>scriptas</a:t>
            </a:r>
            <a:r>
              <a:rPr lang="fr-BE" dirty="0"/>
              <a:t> </a:t>
            </a:r>
            <a:r>
              <a:rPr lang="fr-BE" dirty="0" err="1"/>
              <a:t>sibi</a:t>
            </a:r>
            <a:r>
              <a:rPr lang="fr-BE" dirty="0"/>
              <a:t>, </a:t>
            </a:r>
            <a:r>
              <a:rPr lang="fr-BE" dirty="0" err="1"/>
              <a:t>addebat</a:t>
            </a:r>
            <a:r>
              <a:rPr lang="fr-BE" dirty="0"/>
              <a:t> et </a:t>
            </a:r>
            <a:r>
              <a:rPr lang="fr-BE" dirty="0" err="1"/>
              <a:t>patris</a:t>
            </a:r>
            <a:r>
              <a:rPr lang="fr-BE" dirty="0"/>
              <a:t> </a:t>
            </a:r>
            <a:r>
              <a:rPr lang="fr-BE" dirty="0" err="1"/>
              <a:t>tui</a:t>
            </a:r>
            <a:r>
              <a:rPr lang="fr-BE" dirty="0"/>
              <a:t> </a:t>
            </a:r>
            <a:r>
              <a:rPr lang="fr-BE" dirty="0" err="1"/>
              <a:t>edictum</a:t>
            </a:r>
            <a:r>
              <a:rPr lang="fr-BE" dirty="0"/>
              <a:t> et </a:t>
            </a:r>
            <a:r>
              <a:rPr lang="fr-BE" dirty="0" err="1"/>
              <a:t>epistulam</a:t>
            </a:r>
            <a:r>
              <a:rPr lang="fr-BE" dirty="0"/>
              <a:t>, </a:t>
            </a:r>
            <a:r>
              <a:rPr lang="fr-BE" dirty="0" err="1"/>
              <a:t>quibus</a:t>
            </a:r>
            <a:r>
              <a:rPr lang="fr-BE" dirty="0"/>
              <a:t> </a:t>
            </a:r>
            <a:r>
              <a:rPr lang="fr-BE" dirty="0" err="1"/>
              <a:t>confirmasset</a:t>
            </a:r>
            <a:r>
              <a:rPr lang="fr-BE" dirty="0"/>
              <a:t> </a:t>
            </a:r>
            <a:r>
              <a:rPr lang="fr-BE" dirty="0" err="1"/>
              <a:t>beneficia</a:t>
            </a:r>
            <a:r>
              <a:rPr lang="fr-BE" dirty="0"/>
              <a:t> a </a:t>
            </a:r>
            <a:r>
              <a:rPr lang="fr-BE" dirty="0" err="1"/>
              <a:t>Domitiano</a:t>
            </a:r>
            <a:r>
              <a:rPr lang="fr-BE" dirty="0"/>
              <a:t> data.</a:t>
            </a:r>
            <a:endParaRPr lang="en-US" dirty="0"/>
          </a:p>
          <a:p>
            <a:pPr marL="0" indent="0" algn="just">
              <a:buNone/>
            </a:pPr>
            <a:r>
              <a:rPr lang="fr-BE" dirty="0"/>
              <a:t>« des lettres de lui en son honneur »</a:t>
            </a:r>
            <a:endParaRPr lang="en-US" dirty="0"/>
          </a:p>
          <a:p>
            <a:pPr marL="0" indent="0" algn="just">
              <a:buNone/>
            </a:pPr>
            <a:r>
              <a:rPr lang="fr-BE" dirty="0"/>
              <a:t>(5) 10.60.1 </a:t>
            </a:r>
            <a:r>
              <a:rPr lang="fr-BE" dirty="0" smtClean="0"/>
              <a:t>: </a:t>
            </a:r>
            <a:r>
              <a:rPr lang="fr-BE" dirty="0" err="1" smtClean="0"/>
              <a:t>Potuit</a:t>
            </a:r>
            <a:r>
              <a:rPr lang="fr-BE" dirty="0" smtClean="0"/>
              <a:t> </a:t>
            </a:r>
            <a:r>
              <a:rPr lang="fr-BE" dirty="0" err="1"/>
              <a:t>quidem</a:t>
            </a:r>
            <a:r>
              <a:rPr lang="fr-BE" dirty="0"/>
              <a:t> ignorasse </a:t>
            </a:r>
            <a:r>
              <a:rPr lang="fr-BE" dirty="0" err="1"/>
              <a:t>Domitianus</a:t>
            </a:r>
            <a:r>
              <a:rPr lang="fr-BE" dirty="0"/>
              <a:t>, in quo statu </a:t>
            </a:r>
            <a:r>
              <a:rPr lang="fr-BE" dirty="0" err="1"/>
              <a:t>esset</a:t>
            </a:r>
            <a:r>
              <a:rPr lang="fr-BE" dirty="0"/>
              <a:t> </a:t>
            </a:r>
            <a:r>
              <a:rPr lang="fr-BE" dirty="0" err="1"/>
              <a:t>Archippus</a:t>
            </a:r>
            <a:r>
              <a:rPr lang="fr-BE" dirty="0"/>
              <a:t>, cum </a:t>
            </a:r>
            <a:r>
              <a:rPr lang="fr-BE" dirty="0" err="1"/>
              <a:t>tam</a:t>
            </a:r>
            <a:r>
              <a:rPr lang="fr-BE" dirty="0"/>
              <a:t> </a:t>
            </a:r>
            <a:r>
              <a:rPr lang="fr-BE" dirty="0" err="1"/>
              <a:t>multa</a:t>
            </a:r>
            <a:r>
              <a:rPr lang="fr-BE" dirty="0"/>
              <a:t> ad </a:t>
            </a:r>
            <a:r>
              <a:rPr lang="fr-BE" dirty="0" err="1"/>
              <a:t>honorem</a:t>
            </a:r>
            <a:r>
              <a:rPr lang="fr-BE" dirty="0"/>
              <a:t> </a:t>
            </a:r>
            <a:r>
              <a:rPr lang="fr-BE" dirty="0" err="1"/>
              <a:t>eius</a:t>
            </a:r>
            <a:r>
              <a:rPr lang="fr-BE" dirty="0"/>
              <a:t> </a:t>
            </a:r>
            <a:r>
              <a:rPr lang="fr-BE" dirty="0" err="1"/>
              <a:t>pertinentia</a:t>
            </a:r>
            <a:r>
              <a:rPr lang="fr-BE" dirty="0"/>
              <a:t> </a:t>
            </a:r>
            <a:r>
              <a:rPr lang="fr-BE" dirty="0" err="1"/>
              <a:t>scriberet</a:t>
            </a:r>
            <a:r>
              <a:rPr lang="fr-BE" dirty="0"/>
              <a:t>; </a:t>
            </a:r>
            <a:r>
              <a:rPr lang="fr-BE" dirty="0" err="1"/>
              <a:t>sed</a:t>
            </a:r>
            <a:r>
              <a:rPr lang="fr-BE" dirty="0"/>
              <a:t> </a:t>
            </a:r>
            <a:r>
              <a:rPr lang="fr-BE" dirty="0" err="1"/>
              <a:t>meae</a:t>
            </a:r>
            <a:r>
              <a:rPr lang="fr-BE" dirty="0"/>
              <a:t> </a:t>
            </a:r>
            <a:r>
              <a:rPr lang="fr-BE" dirty="0" err="1"/>
              <a:t>naturae</a:t>
            </a:r>
            <a:r>
              <a:rPr lang="fr-BE" dirty="0"/>
              <a:t> </a:t>
            </a:r>
            <a:r>
              <a:rPr lang="fr-BE" dirty="0" err="1"/>
              <a:t>accommodatius</a:t>
            </a:r>
            <a:r>
              <a:rPr lang="fr-BE" dirty="0"/>
              <a:t> est </a:t>
            </a:r>
            <a:r>
              <a:rPr lang="fr-BE" dirty="0" err="1"/>
              <a:t>credere</a:t>
            </a:r>
            <a:r>
              <a:rPr lang="fr-BE" dirty="0"/>
              <a:t> </a:t>
            </a:r>
            <a:r>
              <a:rPr lang="fr-BE" dirty="0" err="1"/>
              <a:t>etiam</a:t>
            </a:r>
            <a:r>
              <a:rPr lang="fr-BE" dirty="0"/>
              <a:t> </a:t>
            </a:r>
            <a:r>
              <a:rPr lang="fr-BE" dirty="0" err="1"/>
              <a:t>statui</a:t>
            </a:r>
            <a:r>
              <a:rPr lang="fr-BE" dirty="0"/>
              <a:t> </a:t>
            </a:r>
            <a:r>
              <a:rPr lang="fr-BE" dirty="0" err="1"/>
              <a:t>eius</a:t>
            </a:r>
            <a:r>
              <a:rPr lang="fr-BE" dirty="0"/>
              <a:t> </a:t>
            </a:r>
            <a:r>
              <a:rPr lang="fr-BE" dirty="0" err="1"/>
              <a:t>subventum</a:t>
            </a:r>
            <a:r>
              <a:rPr lang="fr-BE" dirty="0"/>
              <a:t> </a:t>
            </a:r>
            <a:r>
              <a:rPr lang="fr-BE" dirty="0" err="1"/>
              <a:t>interventu</a:t>
            </a:r>
            <a:r>
              <a:rPr lang="fr-BE" dirty="0"/>
              <a:t> </a:t>
            </a:r>
            <a:r>
              <a:rPr lang="fr-BE" dirty="0" err="1"/>
              <a:t>principis</a:t>
            </a:r>
            <a:r>
              <a:rPr lang="fr-BE" dirty="0"/>
              <a:t>, </a:t>
            </a:r>
            <a:r>
              <a:rPr lang="fr-BE" dirty="0" err="1"/>
              <a:t>praesertim</a:t>
            </a:r>
            <a:r>
              <a:rPr lang="fr-BE" dirty="0"/>
              <a:t> </a:t>
            </a:r>
            <a:r>
              <a:rPr lang="fr-BE" b="1" dirty="0"/>
              <a:t>cum </a:t>
            </a:r>
            <a:r>
              <a:rPr lang="fr-BE" b="1" dirty="0" err="1"/>
              <a:t>etiam</a:t>
            </a:r>
            <a:r>
              <a:rPr lang="fr-BE" b="1" dirty="0"/>
              <a:t> </a:t>
            </a:r>
            <a:r>
              <a:rPr lang="fr-BE" b="1" dirty="0" err="1"/>
              <a:t>statuarum</a:t>
            </a:r>
            <a:r>
              <a:rPr lang="fr-BE" b="1" dirty="0"/>
              <a:t> </a:t>
            </a:r>
            <a:r>
              <a:rPr lang="fr-BE" b="1" dirty="0" err="1"/>
              <a:t>ei</a:t>
            </a:r>
            <a:r>
              <a:rPr lang="fr-BE" b="1" dirty="0"/>
              <a:t> </a:t>
            </a:r>
            <a:r>
              <a:rPr lang="fr-BE" b="1" dirty="0" err="1"/>
              <a:t>honor</a:t>
            </a:r>
            <a:r>
              <a:rPr lang="fr-BE" b="1" dirty="0"/>
              <a:t> </a:t>
            </a:r>
            <a:r>
              <a:rPr lang="fr-BE" b="1" dirty="0" err="1"/>
              <a:t>totiens</a:t>
            </a:r>
            <a:r>
              <a:rPr lang="fr-BE" b="1" dirty="0"/>
              <a:t> </a:t>
            </a:r>
            <a:r>
              <a:rPr lang="fr-BE" b="1" dirty="0" err="1"/>
              <a:t>decretus</a:t>
            </a:r>
            <a:r>
              <a:rPr lang="fr-BE" b="1" dirty="0"/>
              <a:t> </a:t>
            </a:r>
            <a:r>
              <a:rPr lang="fr-BE" b="1" dirty="0" err="1"/>
              <a:t>sit</a:t>
            </a:r>
            <a:r>
              <a:rPr lang="fr-BE" b="1" dirty="0"/>
              <a:t> ab </a:t>
            </a:r>
            <a:r>
              <a:rPr lang="fr-BE" b="1" dirty="0" err="1"/>
              <a:t>iis</a:t>
            </a:r>
            <a:r>
              <a:rPr lang="fr-BE" dirty="0"/>
              <a:t>, qui non </a:t>
            </a:r>
            <a:r>
              <a:rPr lang="fr-BE" dirty="0" err="1"/>
              <a:t>ignorabant</a:t>
            </a:r>
            <a:r>
              <a:rPr lang="fr-BE" dirty="0"/>
              <a:t>, quid de </a:t>
            </a:r>
            <a:r>
              <a:rPr lang="fr-BE" dirty="0" err="1"/>
              <a:t>illo</a:t>
            </a:r>
            <a:r>
              <a:rPr lang="fr-BE" dirty="0"/>
              <a:t> Paulus proconsul </a:t>
            </a:r>
            <a:r>
              <a:rPr lang="fr-BE" dirty="0" err="1"/>
              <a:t>pronuntiasset</a:t>
            </a:r>
            <a:r>
              <a:rPr lang="fr-BE" dirty="0"/>
              <a:t>.</a:t>
            </a:r>
            <a:endParaRPr lang="en-US" dirty="0"/>
          </a:p>
          <a:p>
            <a:pPr marL="0" indent="0" algn="just">
              <a:buNone/>
            </a:pPr>
            <a:r>
              <a:rPr lang="fr-BE" dirty="0"/>
              <a:t>« d’autant plus que des statues honorifiques lui ont été tant de fois votées »</a:t>
            </a:r>
            <a:endParaRPr lang="en-US" dirty="0"/>
          </a:p>
          <a:p>
            <a:pPr marL="0" indent="0" algn="just">
              <a:buNone/>
            </a:pPr>
            <a:r>
              <a:rPr lang="en-US" dirty="0"/>
              <a:t>(6) </a:t>
            </a:r>
            <a:r>
              <a:rPr lang="en-US" dirty="0" smtClean="0"/>
              <a:t>10.78.1 : </a:t>
            </a:r>
            <a:r>
              <a:rPr lang="en-US" dirty="0" err="1" smtClean="0"/>
              <a:t>Ea</a:t>
            </a:r>
            <a:r>
              <a:rPr lang="en-US" dirty="0" smtClean="0"/>
              <a:t> </a:t>
            </a:r>
            <a:r>
              <a:rPr lang="en-US" dirty="0" err="1"/>
              <a:t>condicio</a:t>
            </a:r>
            <a:r>
              <a:rPr lang="en-US" dirty="0"/>
              <a:t> </a:t>
            </a:r>
            <a:r>
              <a:rPr lang="en-US" dirty="0" err="1"/>
              <a:t>est</a:t>
            </a:r>
            <a:r>
              <a:rPr lang="en-US" dirty="0"/>
              <a:t> </a:t>
            </a:r>
            <a:r>
              <a:rPr lang="en-US" dirty="0" err="1"/>
              <a:t>civitatis</a:t>
            </a:r>
            <a:r>
              <a:rPr lang="en-US" dirty="0"/>
              <a:t> </a:t>
            </a:r>
            <a:r>
              <a:rPr lang="en-US" dirty="0" err="1"/>
              <a:t>Byzantiorum</a:t>
            </a:r>
            <a:r>
              <a:rPr lang="en-US" dirty="0"/>
              <a:t> </a:t>
            </a:r>
            <a:r>
              <a:rPr lang="en-US" dirty="0" err="1"/>
              <a:t>confluente</a:t>
            </a:r>
            <a:r>
              <a:rPr lang="en-US" dirty="0"/>
              <a:t> </a:t>
            </a:r>
            <a:r>
              <a:rPr lang="en-US" dirty="0" err="1"/>
              <a:t>undique</a:t>
            </a:r>
            <a:r>
              <a:rPr lang="en-US" dirty="0"/>
              <a:t> in </a:t>
            </a:r>
            <a:r>
              <a:rPr lang="en-US" dirty="0" err="1"/>
              <a:t>eam</a:t>
            </a:r>
            <a:r>
              <a:rPr lang="en-US" dirty="0"/>
              <a:t> </a:t>
            </a:r>
            <a:r>
              <a:rPr lang="en-US" dirty="0" err="1"/>
              <a:t>commeantium</a:t>
            </a:r>
            <a:r>
              <a:rPr lang="en-US" dirty="0"/>
              <a:t> </a:t>
            </a:r>
            <a:r>
              <a:rPr lang="en-US" dirty="0" err="1"/>
              <a:t>turba</a:t>
            </a:r>
            <a:r>
              <a:rPr lang="en-US" dirty="0"/>
              <a:t>, </a:t>
            </a:r>
            <a:r>
              <a:rPr lang="en-US" dirty="0" err="1"/>
              <a:t>ut</a:t>
            </a:r>
            <a:r>
              <a:rPr lang="en-US" dirty="0"/>
              <a:t> </a:t>
            </a:r>
            <a:r>
              <a:rPr lang="en-US" dirty="0" err="1"/>
              <a:t>secundum</a:t>
            </a:r>
            <a:r>
              <a:rPr lang="en-US" dirty="0"/>
              <a:t> </a:t>
            </a:r>
            <a:r>
              <a:rPr lang="en-US" dirty="0" err="1"/>
              <a:t>consuetudinem</a:t>
            </a:r>
            <a:r>
              <a:rPr lang="en-US" dirty="0"/>
              <a:t> </a:t>
            </a:r>
            <a:r>
              <a:rPr lang="en-US" dirty="0" err="1"/>
              <a:t>praecedentium</a:t>
            </a:r>
            <a:r>
              <a:rPr lang="en-US" dirty="0"/>
              <a:t> </a:t>
            </a:r>
            <a:r>
              <a:rPr lang="en-US" dirty="0" err="1"/>
              <a:t>temporum</a:t>
            </a:r>
            <a:r>
              <a:rPr lang="en-US" dirty="0"/>
              <a:t> </a:t>
            </a:r>
            <a:r>
              <a:rPr lang="en-US" b="1" dirty="0" err="1"/>
              <a:t>honoribus</a:t>
            </a:r>
            <a:r>
              <a:rPr lang="en-US" b="1" dirty="0"/>
              <a:t> </a:t>
            </a:r>
            <a:r>
              <a:rPr lang="en-US" dirty="0" err="1"/>
              <a:t>eius</a:t>
            </a:r>
            <a:r>
              <a:rPr lang="en-US" dirty="0"/>
              <a:t> </a:t>
            </a:r>
            <a:r>
              <a:rPr lang="en-US" dirty="0" err="1"/>
              <a:t>praesidio</a:t>
            </a:r>
            <a:r>
              <a:rPr lang="en-US" dirty="0"/>
              <a:t> </a:t>
            </a:r>
            <a:r>
              <a:rPr lang="en-US" dirty="0" err="1"/>
              <a:t>centurionis</a:t>
            </a:r>
            <a:r>
              <a:rPr lang="en-US" dirty="0"/>
              <a:t> </a:t>
            </a:r>
            <a:r>
              <a:rPr lang="en-US" dirty="0" err="1"/>
              <a:t>legionarii</a:t>
            </a:r>
            <a:r>
              <a:rPr lang="en-US" dirty="0"/>
              <a:t> </a:t>
            </a:r>
            <a:r>
              <a:rPr lang="en-US" dirty="0" err="1"/>
              <a:t>consulendum</a:t>
            </a:r>
            <a:r>
              <a:rPr lang="en-US" dirty="0"/>
              <a:t> </a:t>
            </a:r>
            <a:r>
              <a:rPr lang="en-US" dirty="0" err="1"/>
              <a:t>habuerimus</a:t>
            </a:r>
            <a:r>
              <a:rPr lang="en-US" dirty="0"/>
              <a:t>.</a:t>
            </a:r>
          </a:p>
          <a:p>
            <a:pPr marL="0" indent="0" algn="just">
              <a:buNone/>
            </a:pPr>
            <a:r>
              <a:rPr lang="fr-BE" dirty="0" smtClean="0"/>
              <a:t>« les privilèges »</a:t>
            </a:r>
            <a:endParaRPr lang="en-US" dirty="0"/>
          </a:p>
        </p:txBody>
      </p:sp>
    </p:spTree>
    <p:extLst>
      <p:ext uri="{BB962C8B-B14F-4D97-AF65-F5344CB8AC3E}">
        <p14:creationId xmlns:p14="http://schemas.microsoft.com/office/powerpoint/2010/main" val="4066046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normAutofit/>
          </a:bodyPr>
          <a:lstStyle/>
          <a:p>
            <a:pPr marL="0" indent="0" algn="just">
              <a:buNone/>
            </a:pPr>
            <a:r>
              <a:rPr lang="fr-BE" dirty="0"/>
              <a:t>(7) </a:t>
            </a:r>
            <a:r>
              <a:rPr lang="fr-BE" dirty="0" smtClean="0"/>
              <a:t>10.87.3 : </a:t>
            </a:r>
            <a:r>
              <a:rPr lang="fr-BE" dirty="0" err="1" smtClean="0"/>
              <a:t>Meum</a:t>
            </a:r>
            <a:r>
              <a:rPr lang="fr-BE" dirty="0" smtClean="0"/>
              <a:t> </a:t>
            </a:r>
            <a:r>
              <a:rPr lang="fr-BE" dirty="0" err="1"/>
              <a:t>gaudium</a:t>
            </a:r>
            <a:r>
              <a:rPr lang="fr-BE" dirty="0"/>
              <a:t>, domine, </a:t>
            </a:r>
            <a:r>
              <a:rPr lang="fr-BE" dirty="0" err="1"/>
              <a:t>meamque</a:t>
            </a:r>
            <a:r>
              <a:rPr lang="fr-BE" dirty="0"/>
              <a:t> </a:t>
            </a:r>
            <a:r>
              <a:rPr lang="fr-BE" dirty="0" err="1"/>
              <a:t>gratulationem</a:t>
            </a:r>
            <a:r>
              <a:rPr lang="fr-BE" dirty="0"/>
              <a:t> </a:t>
            </a:r>
            <a:r>
              <a:rPr lang="fr-BE" b="1" dirty="0" err="1"/>
              <a:t>filii</a:t>
            </a:r>
            <a:r>
              <a:rPr lang="fr-BE" b="1" dirty="0"/>
              <a:t> honore</a:t>
            </a:r>
            <a:r>
              <a:rPr lang="fr-BE" dirty="0"/>
              <a:t> </a:t>
            </a:r>
            <a:r>
              <a:rPr lang="fr-BE" dirty="0" err="1"/>
              <a:t>cumulabis</a:t>
            </a:r>
            <a:r>
              <a:rPr lang="fr-BE" dirty="0"/>
              <a:t>/</a:t>
            </a:r>
            <a:r>
              <a:rPr lang="fr-BE" dirty="0" err="1"/>
              <a:t>continebis</a:t>
            </a:r>
            <a:r>
              <a:rPr lang="fr-BE" dirty="0"/>
              <a:t>.</a:t>
            </a:r>
            <a:endParaRPr lang="en-US" dirty="0"/>
          </a:p>
          <a:p>
            <a:pPr marL="0" indent="0" algn="just">
              <a:buNone/>
            </a:pPr>
            <a:r>
              <a:rPr lang="fr-BE" dirty="0"/>
              <a:t>« </a:t>
            </a:r>
            <a:r>
              <a:rPr lang="fr-BE" dirty="0" smtClean="0"/>
              <a:t>l’avancement </a:t>
            </a:r>
            <a:r>
              <a:rPr lang="fr-BE" dirty="0"/>
              <a:t>du fils »</a:t>
            </a:r>
            <a:endParaRPr lang="en-US" dirty="0"/>
          </a:p>
          <a:p>
            <a:pPr marL="0" indent="0" algn="just">
              <a:buNone/>
            </a:pPr>
            <a:r>
              <a:rPr lang="fr-BE" dirty="0" smtClean="0"/>
              <a:t>(</a:t>
            </a:r>
            <a:r>
              <a:rPr lang="fr-BE" dirty="0"/>
              <a:t>8) </a:t>
            </a:r>
            <a:r>
              <a:rPr lang="fr-BE" dirty="0" smtClean="0"/>
              <a:t>10.100.1 : Vota</a:t>
            </a:r>
            <a:r>
              <a:rPr lang="fr-BE" dirty="0"/>
              <a:t>, domine, </a:t>
            </a:r>
            <a:r>
              <a:rPr lang="fr-BE" dirty="0" err="1"/>
              <a:t>priore</a:t>
            </a:r>
            <a:r>
              <a:rPr lang="fr-BE" dirty="0"/>
              <a:t> </a:t>
            </a:r>
            <a:r>
              <a:rPr lang="fr-BE" dirty="0" err="1"/>
              <a:t>anno</a:t>
            </a:r>
            <a:r>
              <a:rPr lang="fr-BE" dirty="0"/>
              <a:t> </a:t>
            </a:r>
            <a:r>
              <a:rPr lang="fr-BE" dirty="0" err="1"/>
              <a:t>nuncupata</a:t>
            </a:r>
            <a:r>
              <a:rPr lang="fr-BE" dirty="0"/>
              <a:t> alacres </a:t>
            </a:r>
            <a:r>
              <a:rPr lang="fr-BE" dirty="0" err="1"/>
              <a:t>laetique</a:t>
            </a:r>
            <a:r>
              <a:rPr lang="fr-BE" dirty="0"/>
              <a:t> </a:t>
            </a:r>
            <a:r>
              <a:rPr lang="fr-BE" dirty="0" err="1"/>
              <a:t>persolvimus</a:t>
            </a:r>
            <a:r>
              <a:rPr lang="fr-BE" dirty="0"/>
              <a:t> </a:t>
            </a:r>
            <a:r>
              <a:rPr lang="fr-BE" dirty="0" err="1"/>
              <a:t>novaque</a:t>
            </a:r>
            <a:r>
              <a:rPr lang="fr-BE" dirty="0"/>
              <a:t> </a:t>
            </a:r>
            <a:r>
              <a:rPr lang="fr-BE" dirty="0" err="1"/>
              <a:t>rursus</a:t>
            </a:r>
            <a:r>
              <a:rPr lang="fr-BE" dirty="0"/>
              <a:t> </a:t>
            </a:r>
            <a:r>
              <a:rPr lang="fr-BE" dirty="0" err="1"/>
              <a:t>certante</a:t>
            </a:r>
            <a:r>
              <a:rPr lang="fr-BE" dirty="0"/>
              <a:t> </a:t>
            </a:r>
            <a:r>
              <a:rPr lang="fr-BE" dirty="0" err="1"/>
              <a:t>commilitonum</a:t>
            </a:r>
            <a:r>
              <a:rPr lang="fr-BE" dirty="0"/>
              <a:t> et </a:t>
            </a:r>
            <a:r>
              <a:rPr lang="fr-BE" dirty="0" err="1"/>
              <a:t>provincialium</a:t>
            </a:r>
            <a:r>
              <a:rPr lang="fr-BE" dirty="0"/>
              <a:t> </a:t>
            </a:r>
            <a:r>
              <a:rPr lang="fr-BE" dirty="0" err="1"/>
              <a:t>pietate</a:t>
            </a:r>
            <a:r>
              <a:rPr lang="fr-BE" dirty="0"/>
              <a:t> </a:t>
            </a:r>
            <a:r>
              <a:rPr lang="fr-BE" dirty="0" err="1"/>
              <a:t>suscepimus</a:t>
            </a:r>
            <a:r>
              <a:rPr lang="fr-BE" dirty="0"/>
              <a:t>, </a:t>
            </a:r>
            <a:r>
              <a:rPr lang="fr-BE" dirty="0" err="1"/>
              <a:t>precati</a:t>
            </a:r>
            <a:r>
              <a:rPr lang="fr-BE" dirty="0"/>
              <a:t> </a:t>
            </a:r>
            <a:r>
              <a:rPr lang="fr-BE" dirty="0" err="1"/>
              <a:t>deos</a:t>
            </a:r>
            <a:r>
              <a:rPr lang="fr-BE" dirty="0"/>
              <a:t> ut te </a:t>
            </a:r>
            <a:r>
              <a:rPr lang="fr-BE" dirty="0" err="1"/>
              <a:t>remque</a:t>
            </a:r>
            <a:r>
              <a:rPr lang="fr-BE" dirty="0"/>
              <a:t> </a:t>
            </a:r>
            <a:r>
              <a:rPr lang="fr-BE" dirty="0" err="1"/>
              <a:t>publicam</a:t>
            </a:r>
            <a:r>
              <a:rPr lang="fr-BE" dirty="0"/>
              <a:t> </a:t>
            </a:r>
            <a:r>
              <a:rPr lang="fr-BE" dirty="0" err="1"/>
              <a:t>florentem</a:t>
            </a:r>
            <a:r>
              <a:rPr lang="fr-BE" dirty="0"/>
              <a:t> et </a:t>
            </a:r>
            <a:r>
              <a:rPr lang="fr-BE" dirty="0" err="1"/>
              <a:t>incolumem</a:t>
            </a:r>
            <a:r>
              <a:rPr lang="fr-BE" dirty="0"/>
              <a:t> </a:t>
            </a:r>
            <a:r>
              <a:rPr lang="fr-BE" dirty="0" err="1"/>
              <a:t>ea</a:t>
            </a:r>
            <a:r>
              <a:rPr lang="fr-BE" dirty="0"/>
              <a:t> </a:t>
            </a:r>
            <a:r>
              <a:rPr lang="fr-BE" dirty="0" err="1"/>
              <a:t>benignitate</a:t>
            </a:r>
            <a:r>
              <a:rPr lang="fr-BE" dirty="0"/>
              <a:t> </a:t>
            </a:r>
            <a:r>
              <a:rPr lang="fr-BE" dirty="0" err="1"/>
              <a:t>servarent</a:t>
            </a:r>
            <a:r>
              <a:rPr lang="fr-BE" dirty="0"/>
              <a:t>, </a:t>
            </a:r>
            <a:r>
              <a:rPr lang="fr-BE" dirty="0" err="1"/>
              <a:t>quam</a:t>
            </a:r>
            <a:r>
              <a:rPr lang="fr-BE" dirty="0"/>
              <a:t> super magnas </a:t>
            </a:r>
            <a:r>
              <a:rPr lang="fr-BE" dirty="0" err="1"/>
              <a:t>plurimasque</a:t>
            </a:r>
            <a:r>
              <a:rPr lang="fr-BE" dirty="0"/>
              <a:t> </a:t>
            </a:r>
            <a:r>
              <a:rPr lang="fr-BE" dirty="0" err="1"/>
              <a:t>virtutes</a:t>
            </a:r>
            <a:r>
              <a:rPr lang="fr-BE" dirty="0"/>
              <a:t> </a:t>
            </a:r>
            <a:r>
              <a:rPr lang="fr-BE" dirty="0" err="1"/>
              <a:t>praecipua</a:t>
            </a:r>
            <a:r>
              <a:rPr lang="fr-BE" dirty="0"/>
              <a:t> </a:t>
            </a:r>
            <a:r>
              <a:rPr lang="fr-BE" dirty="0" err="1"/>
              <a:t>sanctitate</a:t>
            </a:r>
            <a:r>
              <a:rPr lang="fr-BE" dirty="0"/>
              <a:t> </a:t>
            </a:r>
            <a:r>
              <a:rPr lang="fr-BE" dirty="0" err="1"/>
              <a:t>obsequio</a:t>
            </a:r>
            <a:r>
              <a:rPr lang="fr-BE" dirty="0"/>
              <a:t> </a:t>
            </a:r>
            <a:r>
              <a:rPr lang="fr-BE" b="1" dirty="0" err="1"/>
              <a:t>deorum</a:t>
            </a:r>
            <a:r>
              <a:rPr lang="fr-BE" b="1" dirty="0"/>
              <a:t> honore</a:t>
            </a:r>
            <a:r>
              <a:rPr lang="fr-BE" dirty="0"/>
              <a:t> </a:t>
            </a:r>
            <a:r>
              <a:rPr lang="fr-BE" dirty="0" err="1"/>
              <a:t>meruisti</a:t>
            </a:r>
            <a:r>
              <a:rPr lang="fr-BE" dirty="0"/>
              <a:t>.</a:t>
            </a:r>
            <a:endParaRPr lang="en-US" dirty="0"/>
          </a:p>
          <a:p>
            <a:pPr marL="0" indent="0" algn="just">
              <a:buNone/>
            </a:pPr>
            <a:r>
              <a:rPr lang="fr-BE" dirty="0"/>
              <a:t>« respect à l’égard des dieux »</a:t>
            </a:r>
            <a:endParaRPr lang="en-US" dirty="0"/>
          </a:p>
          <a:p>
            <a:pPr marL="0" indent="0" algn="just">
              <a:buNone/>
            </a:pPr>
            <a:endParaRPr lang="en-US" dirty="0"/>
          </a:p>
        </p:txBody>
      </p:sp>
    </p:spTree>
    <p:extLst>
      <p:ext uri="{BB962C8B-B14F-4D97-AF65-F5344CB8AC3E}">
        <p14:creationId xmlns:p14="http://schemas.microsoft.com/office/powerpoint/2010/main" val="2209175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Conclusion</a:t>
            </a:r>
            <a:endParaRPr lang="en-US" dirty="0"/>
          </a:p>
        </p:txBody>
      </p:sp>
      <p:sp>
        <p:nvSpPr>
          <p:cNvPr id="3" name="Espace réservé du contenu 2"/>
          <p:cNvSpPr>
            <a:spLocks noGrp="1"/>
          </p:cNvSpPr>
          <p:nvPr>
            <p:ph idx="1"/>
          </p:nvPr>
        </p:nvSpPr>
        <p:spPr/>
        <p:txBody>
          <a:bodyPr>
            <a:normAutofit fontScale="92500"/>
          </a:bodyPr>
          <a:lstStyle/>
          <a:p>
            <a:pPr marL="0" indent="0" algn="just">
              <a:buNone/>
            </a:pPr>
            <a:r>
              <a:rPr lang="fr-BE" dirty="0"/>
              <a:t>La notion d’honneur est d’une </a:t>
            </a:r>
            <a:r>
              <a:rPr lang="fr-BE" b="1" dirty="0"/>
              <a:t>étonnante plasticité</a:t>
            </a:r>
            <a:r>
              <a:rPr lang="fr-BE" dirty="0"/>
              <a:t>. </a:t>
            </a:r>
            <a:endParaRPr lang="fr-BE" dirty="0" smtClean="0"/>
          </a:p>
          <a:p>
            <a:pPr marL="0" indent="0" algn="just">
              <a:buNone/>
            </a:pPr>
            <a:r>
              <a:rPr lang="fr-BE" b="1" i="1" dirty="0" err="1" smtClean="0"/>
              <a:t>Honos</a:t>
            </a:r>
            <a:r>
              <a:rPr lang="fr-BE" b="1" i="1" dirty="0" smtClean="0"/>
              <a:t> </a:t>
            </a:r>
            <a:r>
              <a:rPr lang="fr-BE" dirty="0"/>
              <a:t>signifie, dans presque la moitié des occurrences, </a:t>
            </a:r>
            <a:r>
              <a:rPr lang="fr-BE" b="1" dirty="0"/>
              <a:t>« marque d’honneur » </a:t>
            </a:r>
            <a:r>
              <a:rPr lang="fr-BE" dirty="0"/>
              <a:t>(l’acte même de rendre hommage ou le moyen par lequel on le fait) ; c’est le sens le plus ancien. Il s’agit du </a:t>
            </a:r>
            <a:r>
              <a:rPr lang="fr-BE" b="1" dirty="0"/>
              <a:t>prestige socio-politique reconnu par les autres et de ses marques extérieures. </a:t>
            </a:r>
            <a:endParaRPr lang="fr-BE" b="1" dirty="0" smtClean="0"/>
          </a:p>
          <a:p>
            <a:pPr marL="0" indent="0" algn="just">
              <a:buNone/>
            </a:pPr>
            <a:r>
              <a:rPr lang="fr-BE" dirty="0" smtClean="0"/>
              <a:t>Les </a:t>
            </a:r>
            <a:r>
              <a:rPr lang="fr-BE" dirty="0"/>
              <a:t>deux autres sens principaux sont « considération » et « charge publique ». La </a:t>
            </a:r>
            <a:r>
              <a:rPr lang="fr-BE" b="1" dirty="0" smtClean="0"/>
              <a:t>« </a:t>
            </a:r>
            <a:r>
              <a:rPr lang="fr-BE" b="1" dirty="0"/>
              <a:t>considération », </a:t>
            </a:r>
            <a:r>
              <a:rPr lang="fr-BE" dirty="0"/>
              <a:t>est toujours celle dont on jouit, et non celle qu’on éprouve. </a:t>
            </a:r>
            <a:endParaRPr lang="fr-BE" dirty="0" smtClean="0"/>
          </a:p>
          <a:p>
            <a:pPr marL="0" indent="0" algn="just">
              <a:buNone/>
            </a:pPr>
            <a:r>
              <a:rPr lang="fr-BE" dirty="0" smtClean="0"/>
              <a:t>Au </a:t>
            </a:r>
            <a:r>
              <a:rPr lang="fr-BE" dirty="0"/>
              <a:t>sens de </a:t>
            </a:r>
            <a:r>
              <a:rPr lang="fr-BE" b="1" dirty="0"/>
              <a:t>« fonction publique </a:t>
            </a:r>
            <a:r>
              <a:rPr lang="fr-BE" b="1" dirty="0" smtClean="0"/>
              <a:t>»,</a:t>
            </a:r>
            <a:r>
              <a:rPr lang="fr-BE" dirty="0" smtClean="0"/>
              <a:t> </a:t>
            </a:r>
            <a:r>
              <a:rPr lang="fr-BE" i="1" dirty="0" err="1"/>
              <a:t>honos</a:t>
            </a:r>
            <a:r>
              <a:rPr lang="fr-BE" dirty="0"/>
              <a:t> est réservé aux charges prestigieuses, qui apportent de l’éclat (contrairement à </a:t>
            </a:r>
            <a:r>
              <a:rPr lang="fr-BE" i="1" dirty="0" err="1"/>
              <a:t>magistratus</a:t>
            </a:r>
            <a:r>
              <a:rPr lang="fr-BE" dirty="0"/>
              <a:t>). </a:t>
            </a:r>
            <a:endParaRPr lang="fr-BE" dirty="0" smtClean="0"/>
          </a:p>
          <a:p>
            <a:pPr marL="0" indent="0" algn="just">
              <a:buNone/>
            </a:pPr>
            <a:r>
              <a:rPr lang="fr-BE" dirty="0" smtClean="0"/>
              <a:t>« Les </a:t>
            </a:r>
            <a:r>
              <a:rPr lang="fr-BE" dirty="0"/>
              <a:t>sèmes du bienfait, de l’estime, de la position sociale éminente et des mérites sont les plus fréquents et confèrent à </a:t>
            </a:r>
            <a:r>
              <a:rPr lang="fr-BE" i="1" dirty="0" err="1"/>
              <a:t>honos</a:t>
            </a:r>
            <a:r>
              <a:rPr lang="fr-BE" i="1" dirty="0"/>
              <a:t> </a:t>
            </a:r>
            <a:r>
              <a:rPr lang="fr-BE" dirty="0"/>
              <a:t>une réelle unité » </a:t>
            </a:r>
            <a:r>
              <a:rPr lang="fr-BE" dirty="0" smtClean="0"/>
              <a:t>(</a:t>
            </a:r>
            <a:r>
              <a:rPr lang="fr-BE" dirty="0" err="1" smtClean="0"/>
              <a:t>Jacotot</a:t>
            </a:r>
            <a:r>
              <a:rPr lang="fr-BE" dirty="0" smtClean="0"/>
              <a:t> : 106</a:t>
            </a:r>
            <a:r>
              <a:rPr lang="fr-BE" dirty="0"/>
              <a:t>).</a:t>
            </a:r>
            <a:endParaRPr lang="en-US" dirty="0"/>
          </a:p>
        </p:txBody>
      </p:sp>
    </p:spTree>
    <p:extLst>
      <p:ext uri="{BB962C8B-B14F-4D97-AF65-F5344CB8AC3E}">
        <p14:creationId xmlns:p14="http://schemas.microsoft.com/office/powerpoint/2010/main" val="194147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Espace réservé du contenu 3"/>
          <p:cNvPicPr>
            <a:picLocks noGrp="1"/>
          </p:cNvPicPr>
          <p:nvPr>
            <p:ph idx="1"/>
          </p:nvPr>
        </p:nvPicPr>
        <p:blipFill>
          <a:blip r:embed="rId2"/>
          <a:stretch>
            <a:fillRect/>
          </a:stretch>
        </p:blipFill>
        <p:spPr>
          <a:xfrm>
            <a:off x="1434462" y="365125"/>
            <a:ext cx="3161972" cy="4351338"/>
          </a:xfrm>
          <a:prstGeom prst="rect">
            <a:avLst/>
          </a:prstGeom>
        </p:spPr>
      </p:pic>
      <p:pic>
        <p:nvPicPr>
          <p:cNvPr id="3" name="Image 2"/>
          <p:cNvPicPr>
            <a:picLocks noChangeAspect="1"/>
          </p:cNvPicPr>
          <p:nvPr/>
        </p:nvPicPr>
        <p:blipFill>
          <a:blip r:embed="rId3"/>
          <a:stretch>
            <a:fillRect/>
          </a:stretch>
        </p:blipFill>
        <p:spPr>
          <a:xfrm>
            <a:off x="6096000" y="365125"/>
            <a:ext cx="4743450" cy="6302543"/>
          </a:xfrm>
          <a:prstGeom prst="rect">
            <a:avLst/>
          </a:prstGeom>
        </p:spPr>
      </p:pic>
      <p:sp>
        <p:nvSpPr>
          <p:cNvPr id="5" name="Rectangle 4"/>
          <p:cNvSpPr/>
          <p:nvPr/>
        </p:nvSpPr>
        <p:spPr>
          <a:xfrm>
            <a:off x="1548434" y="5112638"/>
            <a:ext cx="6096000" cy="1323439"/>
          </a:xfrm>
          <a:prstGeom prst="rect">
            <a:avLst/>
          </a:prstGeom>
        </p:spPr>
        <p:txBody>
          <a:bodyPr>
            <a:spAutoFit/>
          </a:bodyPr>
          <a:lstStyle/>
          <a:p>
            <a:pPr algn="just"/>
            <a:r>
              <a:rPr lang="fr-FR" sz="1600" dirty="0" smtClean="0">
                <a:latin typeface="+mj-lt"/>
                <a:ea typeface="Calibri" panose="020F0502020204030204" pitchFamily="34" charset="0"/>
              </a:rPr>
              <a:t>S. </a:t>
            </a:r>
            <a:r>
              <a:rPr lang="fr-FR" sz="1600" dirty="0" err="1" smtClean="0">
                <a:latin typeface="+mj-lt"/>
                <a:ea typeface="Calibri" panose="020F0502020204030204" pitchFamily="34" charset="0"/>
              </a:rPr>
              <a:t>Rebenich</a:t>
            </a:r>
            <a:r>
              <a:rPr lang="fr-FR" sz="1600" dirty="0" smtClean="0">
                <a:latin typeface="+mj-lt"/>
                <a:ea typeface="Calibri" panose="020F0502020204030204" pitchFamily="34" charset="0"/>
              </a:rPr>
              <a:t>, « </a:t>
            </a:r>
            <a:r>
              <a:rPr lang="fr-BE" sz="1600" dirty="0" err="1" smtClean="0">
                <a:latin typeface="+mj-lt"/>
                <a:ea typeface="Calibri" panose="020F0502020204030204" pitchFamily="34" charset="0"/>
              </a:rPr>
              <a:t>Römische</a:t>
            </a:r>
            <a:r>
              <a:rPr lang="fr-BE" sz="1600" dirty="0" smtClean="0">
                <a:latin typeface="+mj-lt"/>
                <a:ea typeface="Calibri" panose="020F0502020204030204" pitchFamily="34" charset="0"/>
              </a:rPr>
              <a:t> </a:t>
            </a:r>
            <a:r>
              <a:rPr lang="fr-BE" sz="1600" dirty="0" err="1" smtClean="0">
                <a:latin typeface="+mj-lt"/>
                <a:ea typeface="Calibri" panose="020F0502020204030204" pitchFamily="34" charset="0"/>
              </a:rPr>
              <a:t>Wertbegriffe</a:t>
            </a:r>
            <a:r>
              <a:rPr lang="fr-BE" sz="1600" dirty="0" smtClean="0">
                <a:latin typeface="+mj-lt"/>
                <a:ea typeface="Calibri" panose="020F0502020204030204" pitchFamily="34" charset="0"/>
              </a:rPr>
              <a:t>: </a:t>
            </a:r>
            <a:r>
              <a:rPr lang="fr-BE" sz="1600" dirty="0" err="1" smtClean="0">
                <a:latin typeface="+mj-lt"/>
                <a:ea typeface="Calibri" panose="020F0502020204030204" pitchFamily="34" charset="0"/>
              </a:rPr>
              <a:t>Wissenschaftsgeschichtliche</a:t>
            </a:r>
            <a:r>
              <a:rPr lang="fr-BE" sz="1600" dirty="0" smtClean="0">
                <a:latin typeface="+mj-lt"/>
                <a:ea typeface="Calibri" panose="020F0502020204030204" pitchFamily="34" charset="0"/>
              </a:rPr>
              <a:t> </a:t>
            </a:r>
            <a:r>
              <a:rPr lang="fr-BE" sz="1600" dirty="0" err="1">
                <a:latin typeface="+mj-lt"/>
                <a:ea typeface="Calibri" panose="020F0502020204030204" pitchFamily="34" charset="0"/>
              </a:rPr>
              <a:t>Anmerkungen</a:t>
            </a:r>
            <a:r>
              <a:rPr lang="fr-BE" sz="1600" dirty="0">
                <a:latin typeface="+mj-lt"/>
                <a:ea typeface="Calibri" panose="020F0502020204030204" pitchFamily="34" charset="0"/>
              </a:rPr>
              <a:t> </a:t>
            </a:r>
            <a:r>
              <a:rPr lang="fr-BE" sz="1600" dirty="0" err="1" smtClean="0">
                <a:latin typeface="+mj-lt"/>
                <a:ea typeface="Calibri" panose="020F0502020204030204" pitchFamily="34" charset="0"/>
              </a:rPr>
              <a:t>aus</a:t>
            </a:r>
            <a:r>
              <a:rPr lang="fr-BE" sz="1600" dirty="0" smtClean="0">
                <a:latin typeface="+mj-lt"/>
                <a:ea typeface="Calibri" panose="020F0502020204030204" pitchFamily="34" charset="0"/>
              </a:rPr>
              <a:t> </a:t>
            </a:r>
            <a:r>
              <a:rPr lang="fr-BE" sz="1600" dirty="0" err="1" smtClean="0">
                <a:latin typeface="+mj-lt"/>
                <a:ea typeface="Calibri" panose="020F0502020204030204" pitchFamily="34" charset="0"/>
              </a:rPr>
              <a:t>althistorischer</a:t>
            </a:r>
            <a:r>
              <a:rPr lang="fr-BE" sz="1600" dirty="0" smtClean="0">
                <a:latin typeface="+mj-lt"/>
                <a:ea typeface="Calibri" panose="020F0502020204030204" pitchFamily="34" charset="0"/>
              </a:rPr>
              <a:t> </a:t>
            </a:r>
            <a:r>
              <a:rPr lang="fr-BE" sz="1600" dirty="0" err="1" smtClean="0">
                <a:latin typeface="+mj-lt"/>
                <a:ea typeface="Calibri" panose="020F0502020204030204" pitchFamily="34" charset="0"/>
              </a:rPr>
              <a:t>Sicht</a:t>
            </a:r>
            <a:r>
              <a:rPr lang="fr-BE" sz="1600" dirty="0" smtClean="0">
                <a:latin typeface="+mj-lt"/>
                <a:ea typeface="Calibri" panose="020F0502020204030204" pitchFamily="34" charset="0"/>
              </a:rPr>
              <a:t> »</a:t>
            </a:r>
            <a:r>
              <a:rPr lang="de-DE" sz="1600" dirty="0" smtClean="0">
                <a:latin typeface="+mj-lt"/>
              </a:rPr>
              <a:t>, </a:t>
            </a:r>
            <a:r>
              <a:rPr lang="de-DE" sz="1600" dirty="0">
                <a:latin typeface="+mj-lt"/>
              </a:rPr>
              <a:t>in: A. </a:t>
            </a:r>
            <a:r>
              <a:rPr lang="de-DE" sz="1600" dirty="0" err="1">
                <a:latin typeface="+mj-lt"/>
              </a:rPr>
              <a:t>Haltenhoff</a:t>
            </a:r>
            <a:r>
              <a:rPr lang="de-DE" sz="1600" dirty="0">
                <a:latin typeface="+mj-lt"/>
              </a:rPr>
              <a:t>; A. Heil; F.-H. </a:t>
            </a:r>
            <a:r>
              <a:rPr lang="de-DE" sz="1600" dirty="0" smtClean="0">
                <a:latin typeface="+mj-lt"/>
              </a:rPr>
              <a:t>Mutschler (Hgg</a:t>
            </a:r>
            <a:r>
              <a:rPr lang="de-DE" sz="1600" dirty="0">
                <a:latin typeface="+mj-lt"/>
              </a:rPr>
              <a:t>.), </a:t>
            </a:r>
            <a:r>
              <a:rPr lang="de-DE" sz="1600" i="1" dirty="0" smtClean="0">
                <a:latin typeface="+mj-lt"/>
              </a:rPr>
              <a:t>Römische Werte als </a:t>
            </a:r>
            <a:r>
              <a:rPr lang="de-DE" sz="1600" i="1" dirty="0">
                <a:latin typeface="+mj-lt"/>
              </a:rPr>
              <a:t>Gegenstand </a:t>
            </a:r>
            <a:r>
              <a:rPr lang="de-DE" sz="1600" i="1" dirty="0" smtClean="0">
                <a:latin typeface="+mj-lt"/>
              </a:rPr>
              <a:t>der Altertumswissenschaft</a:t>
            </a:r>
            <a:r>
              <a:rPr lang="de-DE" sz="1600" dirty="0">
                <a:latin typeface="+mj-lt"/>
              </a:rPr>
              <a:t>, </a:t>
            </a:r>
            <a:r>
              <a:rPr lang="de-DE" sz="1600" dirty="0" smtClean="0">
                <a:latin typeface="+mj-lt"/>
              </a:rPr>
              <a:t>Leipzig, </a:t>
            </a:r>
            <a:r>
              <a:rPr lang="de-DE" sz="1600" dirty="0">
                <a:latin typeface="+mj-lt"/>
              </a:rPr>
              <a:t>2005, </a:t>
            </a:r>
            <a:r>
              <a:rPr lang="de-DE" sz="1600" dirty="0" smtClean="0">
                <a:latin typeface="+mj-lt"/>
              </a:rPr>
              <a:t>23-46.</a:t>
            </a:r>
            <a:endParaRPr lang="en-US" dirty="0"/>
          </a:p>
        </p:txBody>
      </p:sp>
    </p:spTree>
    <p:extLst>
      <p:ext uri="{BB962C8B-B14F-4D97-AF65-F5344CB8AC3E}">
        <p14:creationId xmlns:p14="http://schemas.microsoft.com/office/powerpoint/2010/main" val="4090349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Etymologie</a:t>
            </a:r>
            <a:endParaRPr lang="en-US" dirty="0"/>
          </a:p>
        </p:txBody>
      </p:sp>
      <p:sp>
        <p:nvSpPr>
          <p:cNvPr id="3" name="Espace réservé du contenu 2"/>
          <p:cNvSpPr>
            <a:spLocks noGrp="1"/>
          </p:cNvSpPr>
          <p:nvPr>
            <p:ph idx="1"/>
          </p:nvPr>
        </p:nvSpPr>
        <p:spPr/>
        <p:txBody>
          <a:bodyPr/>
          <a:lstStyle/>
          <a:p>
            <a:pPr marL="0" indent="0" algn="just">
              <a:buNone/>
            </a:pPr>
            <a:r>
              <a:rPr lang="fr-BE" dirty="0" smtClean="0"/>
              <a:t>Varron, </a:t>
            </a:r>
            <a:r>
              <a:rPr lang="fr-BE" i="1" dirty="0" smtClean="0"/>
              <a:t>De </a:t>
            </a:r>
            <a:r>
              <a:rPr lang="fr-BE" i="1" dirty="0"/>
              <a:t>lingua </a:t>
            </a:r>
            <a:r>
              <a:rPr lang="fr-BE" i="1" dirty="0" smtClean="0"/>
              <a:t>Latina</a:t>
            </a:r>
            <a:r>
              <a:rPr lang="fr-BE" i="1" dirty="0" smtClean="0"/>
              <a:t>, </a:t>
            </a:r>
            <a:r>
              <a:rPr lang="fr-BE" dirty="0" smtClean="0"/>
              <a:t>V</a:t>
            </a:r>
            <a:r>
              <a:rPr lang="fr-BE" dirty="0"/>
              <a:t>, </a:t>
            </a:r>
            <a:r>
              <a:rPr lang="fr-BE" dirty="0" smtClean="0"/>
              <a:t>73</a:t>
            </a:r>
            <a:r>
              <a:rPr lang="fr-BE" dirty="0"/>
              <a:t> : </a:t>
            </a:r>
            <a:r>
              <a:rPr lang="fr-BE" dirty="0" err="1"/>
              <a:t>honos</a:t>
            </a:r>
            <a:r>
              <a:rPr lang="fr-BE" dirty="0"/>
              <a:t> ab </a:t>
            </a:r>
            <a:r>
              <a:rPr lang="fr-BE" dirty="0" err="1" smtClean="0"/>
              <a:t>onere</a:t>
            </a:r>
            <a:r>
              <a:rPr lang="fr-BE" dirty="0"/>
              <a:t> ; </a:t>
            </a:r>
            <a:r>
              <a:rPr lang="fr-BE" dirty="0" err="1"/>
              <a:t>itaque</a:t>
            </a:r>
            <a:r>
              <a:rPr lang="fr-BE" dirty="0"/>
              <a:t> </a:t>
            </a:r>
            <a:r>
              <a:rPr lang="fr-BE" dirty="0" err="1"/>
              <a:t>honestum</a:t>
            </a:r>
            <a:r>
              <a:rPr lang="fr-BE" dirty="0"/>
              <a:t> </a:t>
            </a:r>
            <a:r>
              <a:rPr lang="fr-BE" dirty="0" err="1"/>
              <a:t>dicitur</a:t>
            </a:r>
            <a:r>
              <a:rPr lang="fr-BE" dirty="0"/>
              <a:t> quod </a:t>
            </a:r>
            <a:r>
              <a:rPr lang="fr-BE" dirty="0" err="1"/>
              <a:t>oneratum</a:t>
            </a:r>
            <a:r>
              <a:rPr lang="fr-BE" dirty="0"/>
              <a:t>, et </a:t>
            </a:r>
            <a:r>
              <a:rPr lang="fr-BE" dirty="0" err="1" smtClean="0"/>
              <a:t>dictum</a:t>
            </a:r>
            <a:r>
              <a:rPr lang="fr-BE" dirty="0" smtClean="0"/>
              <a:t> :</a:t>
            </a:r>
            <a:endParaRPr lang="en-US" dirty="0"/>
          </a:p>
          <a:p>
            <a:pPr marL="0" indent="0" algn="just">
              <a:buNone/>
            </a:pPr>
            <a:r>
              <a:rPr lang="fr-BE" dirty="0" smtClean="0"/>
              <a:t>« </a:t>
            </a:r>
            <a:r>
              <a:rPr lang="fr-BE" dirty="0" err="1" smtClean="0"/>
              <a:t>Onus</a:t>
            </a:r>
            <a:r>
              <a:rPr lang="fr-BE" dirty="0" smtClean="0"/>
              <a:t> </a:t>
            </a:r>
            <a:r>
              <a:rPr lang="fr-BE" dirty="0"/>
              <a:t>est </a:t>
            </a:r>
            <a:r>
              <a:rPr lang="fr-BE" dirty="0" err="1"/>
              <a:t>honos</a:t>
            </a:r>
            <a:r>
              <a:rPr lang="fr-BE" dirty="0"/>
              <a:t> qui </a:t>
            </a:r>
            <a:r>
              <a:rPr lang="fr-BE" dirty="0" err="1"/>
              <a:t>sustinet</a:t>
            </a:r>
            <a:r>
              <a:rPr lang="fr-BE" dirty="0"/>
              <a:t> rem </a:t>
            </a:r>
            <a:r>
              <a:rPr lang="fr-BE" dirty="0" err="1"/>
              <a:t>publicam</a:t>
            </a:r>
            <a:r>
              <a:rPr lang="fr-BE" dirty="0" smtClean="0"/>
              <a:t>. »</a:t>
            </a:r>
          </a:p>
          <a:p>
            <a:pPr marL="0" indent="0" algn="just">
              <a:buNone/>
            </a:pPr>
            <a:r>
              <a:rPr lang="fr-BE" i="1" dirty="0" err="1" smtClean="0"/>
              <a:t>Honos</a:t>
            </a:r>
            <a:r>
              <a:rPr lang="fr-BE" i="1" dirty="0" smtClean="0"/>
              <a:t> </a:t>
            </a:r>
            <a:r>
              <a:rPr lang="fr-BE" dirty="0" smtClean="0"/>
              <a:t>(l’Honneur), d’</a:t>
            </a:r>
            <a:r>
              <a:rPr lang="fr-BE" i="1" dirty="0" err="1" smtClean="0"/>
              <a:t>onus</a:t>
            </a:r>
            <a:r>
              <a:rPr lang="fr-BE" dirty="0" smtClean="0"/>
              <a:t> (fardeau) ; ainsi on qualifie d’</a:t>
            </a:r>
            <a:r>
              <a:rPr lang="fr-BE" i="1" dirty="0" err="1" smtClean="0"/>
              <a:t>honestum</a:t>
            </a:r>
            <a:r>
              <a:rPr lang="fr-BE" dirty="0" smtClean="0"/>
              <a:t> (lourd d’honneur) ce qui est en  fait </a:t>
            </a:r>
            <a:r>
              <a:rPr lang="fr-BE" i="1" dirty="0" err="1" smtClean="0"/>
              <a:t>oneratum</a:t>
            </a:r>
            <a:r>
              <a:rPr lang="fr-BE" dirty="0" smtClean="0"/>
              <a:t> (lourd de poids), et on a dit :</a:t>
            </a:r>
          </a:p>
          <a:p>
            <a:pPr marL="0" indent="0" algn="just">
              <a:buNone/>
            </a:pPr>
            <a:r>
              <a:rPr lang="fr-BE" dirty="0" smtClean="0"/>
              <a:t>« Vrai fardeau (</a:t>
            </a:r>
            <a:r>
              <a:rPr lang="fr-BE" i="1" dirty="0" err="1" smtClean="0"/>
              <a:t>onus</a:t>
            </a:r>
            <a:r>
              <a:rPr lang="fr-BE" dirty="0" smtClean="0"/>
              <a:t>) qu’une charge honorifique (</a:t>
            </a:r>
            <a:r>
              <a:rPr lang="fr-BE" i="1" dirty="0" err="1" smtClean="0"/>
              <a:t>honos</a:t>
            </a:r>
            <a:r>
              <a:rPr lang="fr-BE" dirty="0" smtClean="0"/>
              <a:t>) &lt;pour&gt; qui supporte le poids de l’Etat ». (Trad. J. </a:t>
            </a:r>
            <a:r>
              <a:rPr lang="fr-BE" dirty="0" err="1" smtClean="0"/>
              <a:t>Collart</a:t>
            </a:r>
            <a:r>
              <a:rPr lang="fr-BE" dirty="0" smtClean="0"/>
              <a:t>) </a:t>
            </a:r>
            <a:endParaRPr lang="en-US" dirty="0"/>
          </a:p>
          <a:p>
            <a:pPr marL="0" indent="0" algn="just">
              <a:buNone/>
            </a:pPr>
            <a:endParaRPr lang="en-US" dirty="0"/>
          </a:p>
        </p:txBody>
      </p:sp>
    </p:spTree>
    <p:extLst>
      <p:ext uri="{BB962C8B-B14F-4D97-AF65-F5344CB8AC3E}">
        <p14:creationId xmlns:p14="http://schemas.microsoft.com/office/powerpoint/2010/main" val="2735592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Espace réservé du contenu 3"/>
          <p:cNvPicPr>
            <a:picLocks noGrp="1" noChangeAspect="1"/>
          </p:cNvPicPr>
          <p:nvPr>
            <p:ph idx="1"/>
          </p:nvPr>
        </p:nvPicPr>
        <p:blipFill>
          <a:blip r:embed="rId2"/>
          <a:stretch>
            <a:fillRect/>
          </a:stretch>
        </p:blipFill>
        <p:spPr>
          <a:xfrm>
            <a:off x="4394447" y="976544"/>
            <a:ext cx="3971459" cy="5734974"/>
          </a:xfrm>
          <a:prstGeom prst="rect">
            <a:avLst/>
          </a:prstGeom>
        </p:spPr>
      </p:pic>
    </p:spTree>
    <p:extLst>
      <p:ext uri="{BB962C8B-B14F-4D97-AF65-F5344CB8AC3E}">
        <p14:creationId xmlns:p14="http://schemas.microsoft.com/office/powerpoint/2010/main" val="1093307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Polysémie</a:t>
            </a:r>
            <a:endParaRPr lang="en-US" dirty="0"/>
          </a:p>
        </p:txBody>
      </p:sp>
      <p:sp>
        <p:nvSpPr>
          <p:cNvPr id="3" name="Espace réservé du contenu 2"/>
          <p:cNvSpPr>
            <a:spLocks noGrp="1"/>
          </p:cNvSpPr>
          <p:nvPr>
            <p:ph idx="1"/>
          </p:nvPr>
        </p:nvSpPr>
        <p:spPr/>
        <p:txBody>
          <a:bodyPr>
            <a:normAutofit/>
          </a:bodyPr>
          <a:lstStyle/>
          <a:p>
            <a:pPr algn="just"/>
            <a:r>
              <a:rPr lang="fr-BE" dirty="0" smtClean="0"/>
              <a:t>Lexique de Gilbert </a:t>
            </a:r>
            <a:r>
              <a:rPr lang="fr-BE" dirty="0"/>
              <a:t>Etienne </a:t>
            </a:r>
            <a:r>
              <a:rPr lang="fr-BE" dirty="0" smtClean="0"/>
              <a:t>: (1) </a:t>
            </a:r>
            <a:r>
              <a:rPr lang="fr-BE" dirty="0"/>
              <a:t>Honneur (décerné à quelqu’un) et </a:t>
            </a:r>
            <a:r>
              <a:rPr lang="fr-BE" dirty="0" smtClean="0"/>
              <a:t>(2) </a:t>
            </a:r>
            <a:r>
              <a:rPr lang="fr-BE" dirty="0"/>
              <a:t>Magistrature (charge honorifique). L’entrée « </a:t>
            </a:r>
            <a:r>
              <a:rPr lang="fr-BE" dirty="0" err="1"/>
              <a:t>honos</a:t>
            </a:r>
            <a:r>
              <a:rPr lang="fr-BE" dirty="0"/>
              <a:t> » comporte aussi l’expression « cursus </a:t>
            </a:r>
            <a:r>
              <a:rPr lang="fr-BE" dirty="0" err="1"/>
              <a:t>honorum</a:t>
            </a:r>
            <a:r>
              <a:rPr lang="fr-BE" dirty="0"/>
              <a:t> ». </a:t>
            </a:r>
            <a:endParaRPr lang="fr-BE" dirty="0" smtClean="0"/>
          </a:p>
          <a:p>
            <a:pPr algn="just"/>
            <a:r>
              <a:rPr lang="fr-BE" dirty="0" smtClean="0"/>
              <a:t>Le </a:t>
            </a:r>
            <a:r>
              <a:rPr lang="fr-BE" dirty="0" err="1"/>
              <a:t>Gaffiot</a:t>
            </a:r>
            <a:r>
              <a:rPr lang="fr-BE" dirty="0"/>
              <a:t> </a:t>
            </a:r>
            <a:r>
              <a:rPr lang="fr-BE" dirty="0" smtClean="0"/>
              <a:t>: (1) </a:t>
            </a:r>
            <a:r>
              <a:rPr lang="fr-BE" dirty="0"/>
              <a:t>« honneur, témoignage de considération » ; </a:t>
            </a:r>
            <a:r>
              <a:rPr lang="fr-BE" dirty="0" smtClean="0"/>
              <a:t>(2) «</a:t>
            </a:r>
            <a:r>
              <a:rPr lang="fr-BE" dirty="0"/>
              <a:t> charge, magistrature » ; </a:t>
            </a:r>
            <a:r>
              <a:rPr lang="fr-BE" dirty="0" smtClean="0"/>
              <a:t>(3) «</a:t>
            </a:r>
            <a:r>
              <a:rPr lang="fr-BE" dirty="0"/>
              <a:t> honneurs » dans un contexte religieux ; </a:t>
            </a:r>
            <a:r>
              <a:rPr lang="fr-BE" dirty="0" smtClean="0"/>
              <a:t>(4) «</a:t>
            </a:r>
            <a:r>
              <a:rPr lang="fr-BE" dirty="0"/>
              <a:t> honoraires » ; </a:t>
            </a:r>
            <a:r>
              <a:rPr lang="fr-BE" dirty="0" smtClean="0"/>
              <a:t>(5) «</a:t>
            </a:r>
            <a:r>
              <a:rPr lang="fr-BE" dirty="0"/>
              <a:t> beauté ». </a:t>
            </a:r>
            <a:endParaRPr lang="fr-BE" dirty="0" smtClean="0"/>
          </a:p>
          <a:p>
            <a:pPr algn="just"/>
            <a:r>
              <a:rPr lang="fr-BE" dirty="0" smtClean="0"/>
              <a:t>Le Dictionnaire </a:t>
            </a:r>
            <a:r>
              <a:rPr lang="fr-BE" dirty="0"/>
              <a:t>d’Oxford </a:t>
            </a:r>
            <a:r>
              <a:rPr lang="fr-BE" dirty="0" smtClean="0"/>
              <a:t>: (1) </a:t>
            </a:r>
            <a:r>
              <a:rPr lang="fr-BE" dirty="0" smtClean="0"/>
              <a:t>«</a:t>
            </a:r>
            <a:r>
              <a:rPr lang="fr-BE" dirty="0"/>
              <a:t> marque d’estime », </a:t>
            </a:r>
            <a:r>
              <a:rPr lang="fr-BE" dirty="0" smtClean="0"/>
              <a:t>(2) </a:t>
            </a:r>
            <a:r>
              <a:rPr lang="fr-BE" dirty="0" smtClean="0"/>
              <a:t>«</a:t>
            </a:r>
            <a:r>
              <a:rPr lang="fr-BE" dirty="0"/>
              <a:t> privilège </a:t>
            </a:r>
            <a:r>
              <a:rPr lang="fr-BE" dirty="0" smtClean="0"/>
              <a:t>», (3) </a:t>
            </a:r>
            <a:r>
              <a:rPr lang="fr-BE" dirty="0" smtClean="0"/>
              <a:t>(</a:t>
            </a:r>
            <a:r>
              <a:rPr lang="fr-BE" dirty="0" smtClean="0"/>
              <a:t>haute) «</a:t>
            </a:r>
            <a:r>
              <a:rPr lang="fr-BE" dirty="0"/>
              <a:t> charge politique </a:t>
            </a:r>
            <a:r>
              <a:rPr lang="fr-BE" dirty="0" smtClean="0"/>
              <a:t>», (4) </a:t>
            </a:r>
            <a:r>
              <a:rPr lang="fr-BE" dirty="0"/>
              <a:t>« </a:t>
            </a:r>
            <a:r>
              <a:rPr lang="fr-BE" dirty="0" smtClean="0"/>
              <a:t>beauté</a:t>
            </a:r>
            <a:r>
              <a:rPr lang="fr-BE" dirty="0"/>
              <a:t>, grâce physique </a:t>
            </a:r>
            <a:r>
              <a:rPr lang="fr-BE" dirty="0" smtClean="0"/>
              <a:t>».</a:t>
            </a:r>
          </a:p>
          <a:p>
            <a:pPr algn="just"/>
            <a:r>
              <a:rPr lang="fr-BE" i="1" dirty="0" smtClean="0"/>
              <a:t>Thesaurus Linguae </a:t>
            </a:r>
            <a:r>
              <a:rPr lang="fr-BE" i="1" dirty="0" err="1" smtClean="0"/>
              <a:t>Latinae</a:t>
            </a:r>
            <a:r>
              <a:rPr lang="fr-BE" i="1" dirty="0" smtClean="0"/>
              <a:t> </a:t>
            </a:r>
            <a:r>
              <a:rPr lang="fr-BE" dirty="0" smtClean="0"/>
              <a:t>: distingue </a:t>
            </a:r>
            <a:r>
              <a:rPr lang="fr-BE" dirty="0"/>
              <a:t>deux grandes catégories de sens : </a:t>
            </a:r>
            <a:r>
              <a:rPr lang="fr-BE" i="1" dirty="0" err="1"/>
              <a:t>honos</a:t>
            </a:r>
            <a:r>
              <a:rPr lang="fr-BE" dirty="0"/>
              <a:t> désignant un </a:t>
            </a:r>
            <a:r>
              <a:rPr lang="fr-BE" b="1" dirty="0"/>
              <a:t>acte</a:t>
            </a:r>
            <a:r>
              <a:rPr lang="fr-BE" dirty="0"/>
              <a:t> et </a:t>
            </a:r>
            <a:r>
              <a:rPr lang="fr-BE" i="1" dirty="0" err="1"/>
              <a:t>honos</a:t>
            </a:r>
            <a:r>
              <a:rPr lang="fr-BE" dirty="0"/>
              <a:t> désignant une </a:t>
            </a:r>
            <a:r>
              <a:rPr lang="fr-BE" b="1" dirty="0"/>
              <a:t>chose</a:t>
            </a:r>
            <a:r>
              <a:rPr lang="fr-BE" dirty="0" smtClean="0"/>
              <a:t>. La charpente d’article est complexe. </a:t>
            </a:r>
            <a:endParaRPr lang="en-US" dirty="0"/>
          </a:p>
        </p:txBody>
      </p:sp>
    </p:spTree>
    <p:extLst>
      <p:ext uri="{BB962C8B-B14F-4D97-AF65-F5344CB8AC3E}">
        <p14:creationId xmlns:p14="http://schemas.microsoft.com/office/powerpoint/2010/main" val="1297088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Les sept sens identifiés par </a:t>
            </a:r>
            <a:r>
              <a:rPr lang="fr-BE" dirty="0" err="1" smtClean="0"/>
              <a:t>Jacotot</a:t>
            </a:r>
            <a:r>
              <a:rPr lang="fr-BE" dirty="0" smtClean="0"/>
              <a:t> </a:t>
            </a:r>
            <a:endParaRPr lang="en-US" dirty="0"/>
          </a:p>
        </p:txBody>
      </p:sp>
      <p:pic>
        <p:nvPicPr>
          <p:cNvPr id="4" name="Espace réservé du contenu 3"/>
          <p:cNvPicPr>
            <a:picLocks noGrp="1" noChangeAspect="1"/>
          </p:cNvPicPr>
          <p:nvPr>
            <p:ph idx="1"/>
          </p:nvPr>
        </p:nvPicPr>
        <p:blipFill>
          <a:blip r:embed="rId2"/>
          <a:stretch>
            <a:fillRect/>
          </a:stretch>
        </p:blipFill>
        <p:spPr>
          <a:xfrm>
            <a:off x="2769833" y="2290439"/>
            <a:ext cx="7528587" cy="2949845"/>
          </a:xfrm>
          <a:prstGeom prst="rect">
            <a:avLst/>
          </a:prstGeom>
        </p:spPr>
      </p:pic>
    </p:spTree>
    <p:extLst>
      <p:ext uri="{BB962C8B-B14F-4D97-AF65-F5344CB8AC3E}">
        <p14:creationId xmlns:p14="http://schemas.microsoft.com/office/powerpoint/2010/main" val="1595061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322773" y="2223857"/>
            <a:ext cx="9871968" cy="4536488"/>
          </a:xfrm>
          <a:prstGeom prst="rect">
            <a:avLst/>
          </a:prstGeom>
        </p:spPr>
      </p:pic>
      <p:sp>
        <p:nvSpPr>
          <p:cNvPr id="2" name="Titre 1"/>
          <p:cNvSpPr>
            <a:spLocks noGrp="1"/>
          </p:cNvSpPr>
          <p:nvPr>
            <p:ph type="ctrTitle"/>
          </p:nvPr>
        </p:nvSpPr>
        <p:spPr>
          <a:xfrm>
            <a:off x="1524000" y="479394"/>
            <a:ext cx="9144000" cy="1500326"/>
          </a:xfrm>
        </p:spPr>
        <p:txBody>
          <a:bodyPr>
            <a:normAutofit fontScale="90000"/>
          </a:bodyPr>
          <a:lstStyle/>
          <a:p>
            <a:r>
              <a:rPr lang="fr-BE" dirty="0" smtClean="0"/>
              <a:t>Relations sémantiques entre les différents sens d’</a:t>
            </a:r>
            <a:r>
              <a:rPr lang="fr-BE" i="1" dirty="0" err="1" smtClean="0"/>
              <a:t>honos</a:t>
            </a:r>
            <a:endParaRPr lang="en-US" i="1" dirty="0"/>
          </a:p>
        </p:txBody>
      </p:sp>
      <p:sp>
        <p:nvSpPr>
          <p:cNvPr id="3" name="Sous-titr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00809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340</TotalTime>
  <Words>870</Words>
  <Application>Microsoft Office PowerPoint</Application>
  <PresentationFormat>Grand écran</PresentationFormat>
  <Paragraphs>188</Paragraphs>
  <Slides>33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33</vt:i4>
      </vt:variant>
    </vt:vector>
  </HeadingPairs>
  <TitlesOfParts>
    <vt:vector size="39" baseType="lpstr">
      <vt:lpstr>Arial</vt:lpstr>
      <vt:lpstr>Calibri</vt:lpstr>
      <vt:lpstr>Century Gothic</vt:lpstr>
      <vt:lpstr>Times New Roman</vt:lpstr>
      <vt:lpstr>Wingdings 3</vt:lpstr>
      <vt:lpstr>Brin</vt:lpstr>
      <vt:lpstr>Namur, 21 octobre 2022</vt:lpstr>
      <vt:lpstr>Présentation PowerPoint</vt:lpstr>
      <vt:lpstr>Présentation PowerPoint</vt:lpstr>
      <vt:lpstr>Présentation PowerPoint</vt:lpstr>
      <vt:lpstr>Etymologie</vt:lpstr>
      <vt:lpstr>Présentation PowerPoint</vt:lpstr>
      <vt:lpstr>Polysémie</vt:lpstr>
      <vt:lpstr>Les sept sens identifiés par Jacotot </vt:lpstr>
      <vt:lpstr>Relations sémantiques entre les différents sens d’honos</vt:lpstr>
      <vt:lpstr>Présentation PowerPoint</vt:lpstr>
      <vt:lpstr>Evolution sémantique d’honos</vt:lpstr>
      <vt:lpstr>Plaute</vt:lpstr>
      <vt:lpstr>Présentation PowerPoint</vt:lpstr>
      <vt:lpstr>Lucilius</vt:lpstr>
      <vt:lpstr>Lucilius</vt:lpstr>
      <vt:lpstr>Présentation PowerPoint</vt:lpstr>
      <vt:lpstr>Présentation PowerPoint</vt:lpstr>
      <vt:lpstr>1326-1338 Marx</vt:lpstr>
      <vt:lpstr>Cicéron</vt:lpstr>
      <vt:lpstr>Présentation PowerPoint</vt:lpstr>
      <vt:lpstr>Juvénal</vt:lpstr>
      <vt:lpstr>Présentation PowerPoint</vt:lpstr>
      <vt:lpstr>Présentation PowerPoint</vt:lpstr>
      <vt:lpstr>Présentation PowerPoint</vt:lpstr>
      <vt:lpstr>Apulée, Métamorphoses</vt:lpstr>
      <vt:lpstr>Présentation PowerPoint</vt:lpstr>
      <vt:lpstr>Présentation PowerPoint</vt:lpstr>
      <vt:lpstr>Présentation PowerPoint</vt:lpstr>
      <vt:lpstr>Présentation PowerPoint</vt:lpstr>
      <vt:lpstr>Pline le Jeune, livre X</vt:lpstr>
      <vt:lpstr>Présentation PowerPoint</vt:lpstr>
      <vt:lpstr>Présentation PowerPoint</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Bruno Rochette</dc:creator>
  <cp:lastModifiedBy>Bruno Rochette</cp:lastModifiedBy>
  <cp:revision>38</cp:revision>
  <dcterms:created xsi:type="dcterms:W3CDTF">2022-10-13T20:33:15Z</dcterms:created>
  <dcterms:modified xsi:type="dcterms:W3CDTF">2022-10-19T09:48:43Z</dcterms:modified>
</cp:coreProperties>
</file>