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259" r:id="rId4"/>
    <p:sldId id="258" r:id="rId5"/>
    <p:sldId id="278" r:id="rId6"/>
    <p:sldId id="261" r:id="rId7"/>
    <p:sldId id="282" r:id="rId8"/>
    <p:sldId id="351" r:id="rId9"/>
    <p:sldId id="262" r:id="rId10"/>
    <p:sldId id="290" r:id="rId11"/>
    <p:sldId id="286" r:id="rId12"/>
    <p:sldId id="287" r:id="rId13"/>
    <p:sldId id="352" r:id="rId14"/>
    <p:sldId id="350" r:id="rId15"/>
    <p:sldId id="291" r:id="rId16"/>
    <p:sldId id="288" r:id="rId17"/>
    <p:sldId id="263" r:id="rId18"/>
    <p:sldId id="353" r:id="rId19"/>
    <p:sldId id="292" r:id="rId20"/>
    <p:sldId id="295" r:id="rId21"/>
    <p:sldId id="296" r:id="rId22"/>
    <p:sldId id="297" r:id="rId23"/>
    <p:sldId id="265" r:id="rId24"/>
    <p:sldId id="300" r:id="rId25"/>
    <p:sldId id="298" r:id="rId26"/>
    <p:sldId id="299" r:id="rId27"/>
    <p:sldId id="266" r:id="rId28"/>
    <p:sldId id="301" r:id="rId29"/>
    <p:sldId id="303" r:id="rId30"/>
    <p:sldId id="302" r:id="rId31"/>
    <p:sldId id="304" r:id="rId32"/>
    <p:sldId id="267" r:id="rId33"/>
    <p:sldId id="305" r:id="rId34"/>
    <p:sldId id="306" r:id="rId35"/>
    <p:sldId id="307" r:id="rId36"/>
    <p:sldId id="308" r:id="rId37"/>
    <p:sldId id="309" r:id="rId38"/>
    <p:sldId id="268" r:id="rId39"/>
    <p:sldId id="310" r:id="rId40"/>
    <p:sldId id="269" r:id="rId41"/>
    <p:sldId id="345" r:id="rId42"/>
    <p:sldId id="346" r:id="rId43"/>
    <p:sldId id="347" r:id="rId44"/>
    <p:sldId id="348" r:id="rId45"/>
    <p:sldId id="312" r:id="rId46"/>
    <p:sldId id="313" r:id="rId47"/>
    <p:sldId id="314" r:id="rId48"/>
    <p:sldId id="315" r:id="rId49"/>
    <p:sldId id="316" r:id="rId50"/>
    <p:sldId id="317" r:id="rId51"/>
    <p:sldId id="318" r:id="rId52"/>
    <p:sldId id="319" r:id="rId53"/>
    <p:sldId id="324" r:id="rId54"/>
    <p:sldId id="270" r:id="rId55"/>
    <p:sldId id="322" r:id="rId56"/>
    <p:sldId id="326" r:id="rId57"/>
    <p:sldId id="354" r:id="rId58"/>
    <p:sldId id="325" r:id="rId59"/>
    <p:sldId id="323" r:id="rId60"/>
    <p:sldId id="271" r:id="rId61"/>
    <p:sldId id="272" r:id="rId62"/>
    <p:sldId id="273" r:id="rId63"/>
    <p:sldId id="274" r:id="rId64"/>
    <p:sldId id="275" r:id="rId65"/>
    <p:sldId id="276" r:id="rId66"/>
    <p:sldId id="356" r:id="rId67"/>
    <p:sldId id="264" r:id="rId68"/>
    <p:sldId id="294" r:id="rId69"/>
    <p:sldId id="361" r:id="rId70"/>
    <p:sldId id="327" r:id="rId71"/>
    <p:sldId id="328" r:id="rId72"/>
    <p:sldId id="329" r:id="rId73"/>
    <p:sldId id="358" r:id="rId74"/>
    <p:sldId id="359" r:id="rId75"/>
    <p:sldId id="349" r:id="rId76"/>
    <p:sldId id="341" r:id="rId77"/>
    <p:sldId id="343" r:id="rId78"/>
    <p:sldId id="360" r:id="rId79"/>
    <p:sldId id="357" r:id="rId80"/>
    <p:sldId id="277" r:id="rId81"/>
    <p:sldId id="279" r:id="rId82"/>
    <p:sldId id="281" r:id="rId83"/>
    <p:sldId id="293" r:id="rId84"/>
    <p:sldId id="334" r:id="rId85"/>
    <p:sldId id="337" r:id="rId86"/>
    <p:sldId id="311" r:id="rId87"/>
    <p:sldId id="340" r:id="rId88"/>
    <p:sldId id="355" r:id="rId89"/>
    <p:sldId id="338" r:id="rId90"/>
    <p:sldId id="344" r:id="rId91"/>
    <p:sldId id="342" r:id="rId92"/>
    <p:sldId id="320" r:id="rId93"/>
    <p:sldId id="280" r:id="rId94"/>
    <p:sldId id="330" r:id="rId95"/>
    <p:sldId id="284" r:id="rId96"/>
    <p:sldId id="283" r:id="rId97"/>
    <p:sldId id="285" r:id="rId98"/>
    <p:sldId id="289" r:id="rId99"/>
    <p:sldId id="333" r:id="rId10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A2AB"/>
    <a:srgbClr val="0000FF"/>
    <a:srgbClr val="4B858C"/>
    <a:srgbClr val="538A91"/>
    <a:srgbClr val="F71414"/>
    <a:srgbClr val="7474B6"/>
    <a:srgbClr val="EED681"/>
    <a:srgbClr val="FF8788"/>
    <a:srgbClr val="43767D"/>
    <a:srgbClr val="B3D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1408" autoAdjust="0"/>
  </p:normalViewPr>
  <p:slideViewPr>
    <p:cSldViewPr snapToGrid="0">
      <p:cViewPr varScale="1">
        <p:scale>
          <a:sx n="80" d="100"/>
          <a:sy n="80" d="100"/>
        </p:scale>
        <p:origin x="49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E2191-6672-4ECF-BA2C-9677489E1A04}" type="datetimeFigureOut">
              <a:rPr lang="fr-BE" smtClean="0"/>
              <a:t>14-12-22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69A4A-87BA-49D4-8A1A-F6EBA1FE2AF5}" type="slidenum">
              <a:rPr lang="fr-BE" smtClean="0"/>
              <a:t>‹N°›</a:t>
            </a:fld>
            <a:endParaRPr lang="fr-BE"/>
          </a:p>
        </p:txBody>
      </p:sp>
    </p:spTree>
    <p:extLst>
      <p:ext uri="{BB962C8B-B14F-4D97-AF65-F5344CB8AC3E}">
        <p14:creationId xmlns:p14="http://schemas.microsoft.com/office/powerpoint/2010/main" val="113202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a:t>
            </a:fld>
            <a:endParaRPr lang="fr-BE"/>
          </a:p>
        </p:txBody>
      </p:sp>
    </p:spTree>
    <p:extLst>
      <p:ext uri="{BB962C8B-B14F-4D97-AF65-F5344CB8AC3E}">
        <p14:creationId xmlns:p14="http://schemas.microsoft.com/office/powerpoint/2010/main" val="114210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10</a:t>
            </a:fld>
            <a:endParaRPr lang="fr-BE"/>
          </a:p>
        </p:txBody>
      </p:sp>
    </p:spTree>
    <p:extLst>
      <p:ext uri="{BB962C8B-B14F-4D97-AF65-F5344CB8AC3E}">
        <p14:creationId xmlns:p14="http://schemas.microsoft.com/office/powerpoint/2010/main" val="290427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three signals corresponding of the three series of images are modeled with the Ernst equation</a:t>
            </a:r>
          </a:p>
          <a:p>
            <a:r>
              <a:rPr lang="en-US" sz="1200" b="0" i="0" u="none" strike="noStrike" kern="1200" baseline="0" dirty="0">
                <a:solidFill>
                  <a:schemeClr val="tx1"/>
                </a:solidFill>
                <a:latin typeface="+mn-lt"/>
                <a:ea typeface="+mn-ea"/>
                <a:cs typeface="+mn-cs"/>
              </a:rPr>
              <a:t>with an exponential decay based on the echo time TE. </a:t>
            </a:r>
          </a:p>
          <a:p>
            <a:r>
              <a:rPr lang="en-US" sz="1200" b="0" i="0" u="none" strike="noStrike" kern="1200" baseline="0" dirty="0">
                <a:solidFill>
                  <a:schemeClr val="tx1"/>
                </a:solidFill>
                <a:latin typeface="+mn-lt"/>
                <a:ea typeface="+mn-ea"/>
                <a:cs typeface="+mn-cs"/>
              </a:rPr>
              <a:t>ESTASTICS model, which gathers the </a:t>
            </a:r>
            <a:r>
              <a:rPr lang="fr-BE" sz="1200" b="0" i="0" u="none" strike="noStrike" kern="1200" baseline="0" dirty="0">
                <a:solidFill>
                  <a:schemeClr val="tx1"/>
                </a:solidFill>
                <a:latin typeface="+mn-lt"/>
                <a:ea typeface="+mn-ea"/>
                <a:cs typeface="+mn-cs"/>
              </a:rPr>
              <a:t>multi-</a:t>
            </a:r>
            <a:r>
              <a:rPr lang="fr-BE" sz="1200" b="0" i="0" u="none" strike="noStrike" kern="1200" baseline="0" dirty="0" err="1">
                <a:solidFill>
                  <a:schemeClr val="tx1"/>
                </a:solidFill>
                <a:latin typeface="+mn-lt"/>
                <a:ea typeface="+mn-ea"/>
                <a:cs typeface="+mn-cs"/>
              </a:rPr>
              <a:t>echo</a:t>
            </a:r>
            <a:r>
              <a:rPr lang="fr-BE" sz="1200" b="0" i="0" u="none" strike="noStrike" kern="1200" baseline="0" dirty="0">
                <a:solidFill>
                  <a:schemeClr val="tx1"/>
                </a:solidFill>
                <a:latin typeface="+mn-lt"/>
                <a:ea typeface="+mn-ea"/>
                <a:cs typeface="+mn-cs"/>
              </a:rPr>
              <a:t> data </a:t>
            </a:r>
            <a:r>
              <a:rPr lang="fr-BE" sz="1200" b="0" i="0" u="none" strike="noStrike" kern="1200" baseline="0" dirty="0" err="1">
                <a:solidFill>
                  <a:schemeClr val="tx1"/>
                </a:solidFill>
                <a:latin typeface="+mn-lt"/>
                <a:ea typeface="+mn-ea"/>
                <a:cs typeface="+mn-cs"/>
              </a:rPr>
              <a:t>from</a:t>
            </a:r>
            <a:r>
              <a:rPr lang="fr-B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all three contrasts into a single model.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Transmit bias field influences the flip angle which affects all maps, but the receive bias field influences only the PD map. </a:t>
            </a:r>
          </a:p>
          <a:p>
            <a:r>
              <a:rPr lang="en-US" sz="1200" b="0" i="0" u="none" strike="noStrike" kern="1200" baseline="0" dirty="0">
                <a:solidFill>
                  <a:schemeClr val="tx1"/>
                </a:solidFill>
                <a:latin typeface="+mn-lt"/>
                <a:ea typeface="+mn-ea"/>
                <a:cs typeface="+mn-cs"/>
              </a:rPr>
              <a:t>Here, those bias fields were estimated during the acquisition, but it is still possible to correct for them even when they are not measured.</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11</a:t>
            </a:fld>
            <a:endParaRPr lang="fr-BE"/>
          </a:p>
        </p:txBody>
      </p:sp>
    </p:spTree>
    <p:extLst>
      <p:ext uri="{BB962C8B-B14F-4D97-AF65-F5344CB8AC3E}">
        <p14:creationId xmlns:p14="http://schemas.microsoft.com/office/powerpoint/2010/main" val="157080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12</a:t>
            </a:fld>
            <a:endParaRPr lang="fr-BE"/>
          </a:p>
        </p:txBody>
      </p:sp>
    </p:spTree>
    <p:extLst>
      <p:ext uri="{BB962C8B-B14F-4D97-AF65-F5344CB8AC3E}">
        <p14:creationId xmlns:p14="http://schemas.microsoft.com/office/powerpoint/2010/main" val="63847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We</a:t>
            </a:r>
            <a:r>
              <a:rPr lang="fr-BE" baseline="0" dirty="0"/>
              <a:t> can </a:t>
            </a:r>
            <a:r>
              <a:rPr lang="fr-BE" baseline="0" dirty="0" err="1"/>
              <a:t>measure</a:t>
            </a:r>
            <a:r>
              <a:rPr lang="fr-BE" baseline="0" dirty="0"/>
              <a:t> </a:t>
            </a:r>
            <a:r>
              <a:rPr lang="fr-BE" baseline="0" dirty="0" err="1"/>
              <a:t>physical</a:t>
            </a:r>
            <a:r>
              <a:rPr lang="fr-BE" baseline="0" dirty="0"/>
              <a:t> MR </a:t>
            </a:r>
            <a:r>
              <a:rPr lang="fr-BE" baseline="0" dirty="0" err="1"/>
              <a:t>parameters</a:t>
            </a:r>
            <a:r>
              <a:rPr lang="fr-BE" baseline="0" dirty="0"/>
              <a:t> </a:t>
            </a:r>
            <a:r>
              <a:rPr lang="fr-BE" baseline="0" dirty="0" err="1"/>
              <a:t>such</a:t>
            </a:r>
            <a:r>
              <a:rPr lang="fr-BE" baseline="0" dirty="0"/>
              <a:t> as R1, R2, but </a:t>
            </a:r>
            <a:r>
              <a:rPr lang="fr-BE" baseline="0" dirty="0" err="1"/>
              <a:t>also</a:t>
            </a:r>
            <a:r>
              <a:rPr lang="fr-BE" baseline="0" dirty="0"/>
              <a:t> </a:t>
            </a:r>
            <a:r>
              <a:rPr lang="fr-BE" baseline="0" dirty="0" err="1"/>
              <a:t>properties</a:t>
            </a:r>
            <a:r>
              <a:rPr lang="fr-BE" baseline="0" dirty="0"/>
              <a:t> of the water </a:t>
            </a:r>
            <a:r>
              <a:rPr lang="fr-BE" baseline="0" dirty="0" err="1"/>
              <a:t>molecules</a:t>
            </a:r>
            <a:r>
              <a:rPr lang="fr-BE" baseline="0" dirty="0"/>
              <a:t> </a:t>
            </a:r>
            <a:r>
              <a:rPr lang="fr-BE" baseline="0" dirty="0" smtClean="0"/>
              <a:t>diffusion motion-&gt; </a:t>
            </a:r>
            <a:r>
              <a:rPr lang="fr-BE" baseline="0" dirty="0"/>
              <a:t>diffusion MRI</a:t>
            </a:r>
          </a:p>
          <a:p>
            <a:endParaRPr lang="fr-BE" baseline="0" dirty="0"/>
          </a:p>
          <a:p>
            <a:r>
              <a:rPr lang="fr-BE" baseline="0" dirty="0"/>
              <a:t>B value = </a:t>
            </a:r>
            <a:r>
              <a:rPr lang="fr-BE" baseline="0" dirty="0" err="1"/>
              <a:t>measures</a:t>
            </a:r>
            <a:r>
              <a:rPr lang="fr-BE" baseline="0" dirty="0"/>
              <a:t> the </a:t>
            </a:r>
            <a:r>
              <a:rPr lang="fr-BE" baseline="0" dirty="0" err="1"/>
              <a:t>degree</a:t>
            </a:r>
            <a:r>
              <a:rPr lang="fr-BE" baseline="0" dirty="0"/>
              <a:t> of diffusion </a:t>
            </a:r>
            <a:r>
              <a:rPr lang="fr-BE" baseline="0" dirty="0" err="1"/>
              <a:t>weighting</a:t>
            </a:r>
            <a:r>
              <a:rPr lang="fr-BE" baseline="0" dirty="0"/>
              <a:t> </a:t>
            </a:r>
            <a:r>
              <a:rPr lang="fr-BE" baseline="0" dirty="0" err="1"/>
              <a:t>applied</a:t>
            </a:r>
            <a:r>
              <a:rPr lang="fr-BE" baseline="0" dirty="0"/>
              <a:t> (</a:t>
            </a:r>
            <a:r>
              <a:rPr lang="fr-BE" baseline="0" dirty="0" err="1"/>
              <a:t>depends</a:t>
            </a:r>
            <a:r>
              <a:rPr lang="fr-BE" baseline="0" dirty="0"/>
              <a:t> on amplitude, time of application and duration </a:t>
            </a:r>
            <a:r>
              <a:rPr lang="fr-BE" baseline="0" dirty="0" err="1"/>
              <a:t>between</a:t>
            </a:r>
            <a:r>
              <a:rPr lang="fr-BE" baseline="0" dirty="0"/>
              <a:t> gradients)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4B858C"/>
                </a:solidFill>
                <a:latin typeface="Georgia" panose="02040502050405020303" pitchFamily="18" charset="0"/>
              </a:rPr>
              <a:t>b = 0 -&gt; no diffusion </a:t>
            </a:r>
            <a:r>
              <a:rPr lang="fr-BE" sz="1200" dirty="0" err="1">
                <a:solidFill>
                  <a:srgbClr val="4B858C"/>
                </a:solidFill>
                <a:latin typeface="Georgia" panose="02040502050405020303" pitchFamily="18" charset="0"/>
              </a:rPr>
              <a:t>attenuation</a:t>
            </a:r>
            <a:endParaRPr lang="fr-BE" sz="1200" dirty="0">
              <a:solidFill>
                <a:srgbClr val="4B858C"/>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4B858C"/>
                </a:solidFill>
                <a:latin typeface="Georgia" panose="02040502050405020303" pitchFamily="18" charset="0"/>
              </a:rPr>
              <a:t>Gradients = b-</a:t>
            </a:r>
            <a:r>
              <a:rPr lang="fr-BE" sz="1200" dirty="0" err="1">
                <a:solidFill>
                  <a:srgbClr val="4B858C"/>
                </a:solidFill>
                <a:latin typeface="Georgia" panose="02040502050405020303" pitchFamily="18" charset="0"/>
              </a:rPr>
              <a:t>vectors</a:t>
            </a:r>
            <a:r>
              <a:rPr lang="fr-BE" sz="1200" dirty="0">
                <a:solidFill>
                  <a:srgbClr val="4B858C"/>
                </a:solidFill>
                <a:latin typeface="Georgia" panose="02040502050405020303" pitchFamily="18" charset="0"/>
              </a:rPr>
              <a:t> in </a:t>
            </a:r>
            <a:r>
              <a:rPr lang="fr-BE" sz="1200" dirty="0" err="1">
                <a:solidFill>
                  <a:srgbClr val="4B858C"/>
                </a:solidFill>
                <a:latin typeface="Georgia" panose="02040502050405020303" pitchFamily="18" charset="0"/>
              </a:rPr>
              <a:t>different</a:t>
            </a:r>
            <a:r>
              <a:rPr lang="fr-BE" sz="1200" dirty="0">
                <a:solidFill>
                  <a:srgbClr val="4B858C"/>
                </a:solidFill>
                <a:latin typeface="Georgia" panose="02040502050405020303" pitchFamily="18" charset="0"/>
              </a:rPr>
              <a:t> direction in the </a:t>
            </a:r>
            <a:r>
              <a:rPr lang="fr-BE" sz="1200" dirty="0" err="1">
                <a:solidFill>
                  <a:srgbClr val="4B858C"/>
                </a:solidFill>
                <a:latin typeface="Georgia" panose="02040502050405020303" pitchFamily="18" charset="0"/>
              </a:rPr>
              <a:t>space</a:t>
            </a:r>
            <a:endParaRPr lang="fr-BE" sz="1200" dirty="0">
              <a:solidFill>
                <a:srgbClr val="4B858C"/>
              </a:solidFill>
              <a:latin typeface="Georgia" panose="02040502050405020303" pitchFamily="18" charset="0"/>
            </a:endParaRPr>
          </a:p>
          <a:p>
            <a:endParaRPr lang="fr-BE" baseline="0" dirty="0"/>
          </a:p>
          <a:p>
            <a:r>
              <a:rPr lang="fr-BE" baseline="0" dirty="0"/>
              <a:t>First </a:t>
            </a:r>
            <a:r>
              <a:rPr lang="fr-BE" baseline="0" dirty="0" err="1"/>
              <a:t>bubble</a:t>
            </a:r>
            <a:r>
              <a:rPr lang="fr-BE" baseline="0" dirty="0"/>
              <a:t> = basic diffusion </a:t>
            </a:r>
            <a:r>
              <a:rPr lang="fr-BE" baseline="0" dirty="0" err="1"/>
              <a:t>tensor</a:t>
            </a:r>
            <a:r>
              <a:rPr lang="fr-BE" baseline="0" dirty="0"/>
              <a:t> </a:t>
            </a:r>
            <a:r>
              <a:rPr lang="fr-BE" baseline="0" dirty="0" err="1"/>
              <a:t>imaging</a:t>
            </a:r>
            <a:r>
              <a:rPr lang="fr-BE" baseline="0" dirty="0"/>
              <a:t> </a:t>
            </a:r>
            <a:r>
              <a:rPr lang="en-US" baseline="0" dirty="0"/>
              <a:t>This is the simplest and well-established sampling technique, where only a few points are needed for the reconstruction of fiber streamlines. But represents only one fiber orientation per voxel (tensor)</a:t>
            </a:r>
            <a:endParaRPr lang="fr-BE" baseline="0" dirty="0"/>
          </a:p>
          <a:p>
            <a:r>
              <a:rPr lang="fr-BE" baseline="0" dirty="0"/>
              <a:t>Second : single </a:t>
            </a:r>
            <a:r>
              <a:rPr lang="fr-BE" baseline="0" dirty="0" err="1"/>
              <a:t>shell</a:t>
            </a:r>
            <a:r>
              <a:rPr lang="fr-BE" baseline="0" dirty="0"/>
              <a:t> high </a:t>
            </a:r>
            <a:r>
              <a:rPr lang="fr-BE" baseline="0" dirty="0" err="1"/>
              <a:t>angular</a:t>
            </a:r>
            <a:r>
              <a:rPr lang="fr-BE" baseline="0" dirty="0"/>
              <a:t> </a:t>
            </a:r>
            <a:r>
              <a:rPr lang="fr-BE" baseline="0" dirty="0" err="1"/>
              <a:t>resolution</a:t>
            </a:r>
            <a:r>
              <a:rPr lang="fr-BE" baseline="0" dirty="0"/>
              <a:t> diffusion </a:t>
            </a:r>
            <a:r>
              <a:rPr lang="fr-BE" baseline="0" dirty="0" err="1"/>
              <a:t>imaging</a:t>
            </a:r>
            <a:r>
              <a:rPr lang="fr-BE" baseline="0" dirty="0"/>
              <a:t> (HARDI)</a:t>
            </a:r>
          </a:p>
          <a:p>
            <a:r>
              <a:rPr lang="fr-BE" baseline="0" dirty="0" err="1"/>
              <a:t>Third</a:t>
            </a:r>
            <a:r>
              <a:rPr lang="fr-BE" baseline="0" dirty="0"/>
              <a:t> : Multi-</a:t>
            </a:r>
            <a:r>
              <a:rPr lang="fr-BE" baseline="0" dirty="0" err="1"/>
              <a:t>shell</a:t>
            </a:r>
            <a:r>
              <a:rPr lang="fr-BE" baseline="0" dirty="0"/>
              <a:t> HARDI</a:t>
            </a:r>
          </a:p>
          <a:p>
            <a:endParaRPr lang="fr-BE" baseline="0" dirty="0"/>
          </a:p>
          <a:p>
            <a:r>
              <a:rPr lang="fr-BE" baseline="0" dirty="0"/>
              <a:t>Figure : https://reader.elsevier.com/reader/sd/pii/S0730725X22000431?token=F9591E79F8DF2AC9A2E1B1F2CCD52A6A4D5A5CC839130B06F8D58B38CF8FBC504858428094BC20AD0B9F882F080E9F90&amp;originRegion=eu-west-1&amp;originCreation=20221213154119</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13</a:t>
            </a:fld>
            <a:endParaRPr lang="fr-BE"/>
          </a:p>
        </p:txBody>
      </p:sp>
    </p:spTree>
    <p:extLst>
      <p:ext uri="{BB962C8B-B14F-4D97-AF65-F5344CB8AC3E}">
        <p14:creationId xmlns:p14="http://schemas.microsoft.com/office/powerpoint/2010/main" val="4216021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displacement</a:t>
            </a:r>
            <a:r>
              <a:rPr lang="fr-BE" baseline="0" dirty="0"/>
              <a:t> of water </a:t>
            </a:r>
            <a:r>
              <a:rPr lang="fr-BE" baseline="0" dirty="0" err="1"/>
              <a:t>molecules</a:t>
            </a:r>
            <a:r>
              <a:rPr lang="fr-BE" baseline="0" dirty="0"/>
              <a:t> </a:t>
            </a:r>
          </a:p>
          <a:p>
            <a:r>
              <a:rPr lang="fr-BE" baseline="0" dirty="0"/>
              <a:t>set of sticks = </a:t>
            </a:r>
            <a:r>
              <a:rPr lang="fr-BE" baseline="0" dirty="0" err="1"/>
              <a:t>highly</a:t>
            </a:r>
            <a:r>
              <a:rPr lang="fr-BE" baseline="0" dirty="0"/>
              <a:t> </a:t>
            </a:r>
            <a:r>
              <a:rPr lang="fr-BE" baseline="0" dirty="0" err="1"/>
              <a:t>bouded</a:t>
            </a:r>
            <a:r>
              <a:rPr lang="fr-BE" baseline="0" dirty="0"/>
              <a:t> diffusion </a:t>
            </a:r>
            <a:r>
              <a:rPr lang="fr-BE" baseline="0" dirty="0" err="1"/>
              <a:t>inside</a:t>
            </a:r>
            <a:r>
              <a:rPr lang="fr-BE" baseline="0" dirty="0"/>
              <a:t> the </a:t>
            </a:r>
            <a:r>
              <a:rPr lang="fr-BE" baseline="0" dirty="0" err="1"/>
              <a:t>neurits</a:t>
            </a:r>
            <a:r>
              <a:rPr lang="fr-BE" baseline="0" dirty="0"/>
              <a:t>.</a:t>
            </a:r>
          </a:p>
          <a:p>
            <a:r>
              <a:rPr lang="fr-BE" baseline="0" dirty="0" err="1"/>
              <a:t>Gaussian</a:t>
            </a:r>
            <a:r>
              <a:rPr lang="fr-BE" baseline="0" dirty="0"/>
              <a:t> </a:t>
            </a:r>
            <a:r>
              <a:rPr lang="fr-BE" baseline="0" dirty="0" err="1"/>
              <a:t>anisotropic</a:t>
            </a:r>
            <a:r>
              <a:rPr lang="fr-BE" baseline="0" dirty="0"/>
              <a:t> </a:t>
            </a:r>
            <a:r>
              <a:rPr lang="fr-BE" baseline="0" dirty="0" err="1"/>
              <a:t>displacement</a:t>
            </a:r>
            <a:r>
              <a:rPr lang="fr-BE" baseline="0" dirty="0"/>
              <a:t> = </a:t>
            </a:r>
            <a:r>
              <a:rPr lang="fr-BE" baseline="0" dirty="0" err="1"/>
              <a:t>displacement</a:t>
            </a:r>
            <a:r>
              <a:rPr lang="fr-BE" baseline="0" dirty="0"/>
              <a:t> </a:t>
            </a:r>
            <a:r>
              <a:rPr lang="fr-BE" baseline="0" dirty="0" err="1"/>
              <a:t>around</a:t>
            </a:r>
            <a:r>
              <a:rPr lang="fr-BE" baseline="0" dirty="0"/>
              <a:t> glial </a:t>
            </a:r>
            <a:r>
              <a:rPr lang="fr-BE" baseline="0" dirty="0" err="1"/>
              <a:t>cells</a:t>
            </a:r>
            <a:r>
              <a:rPr lang="fr-BE" baseline="0" dirty="0"/>
              <a:t> </a:t>
            </a:r>
            <a:r>
              <a:rPr lang="fr-BE" baseline="0" dirty="0" err="1"/>
              <a:t>present</a:t>
            </a:r>
            <a:r>
              <a:rPr lang="fr-BE" baseline="0" dirty="0"/>
              <a:t> in the extra-cellular </a:t>
            </a:r>
            <a:r>
              <a:rPr lang="fr-BE" baseline="0" dirty="0" err="1"/>
              <a:t>environment</a:t>
            </a:r>
            <a:r>
              <a:rPr lang="fr-BE" baseline="0" dirty="0"/>
              <a:t>, but the </a:t>
            </a:r>
            <a:r>
              <a:rPr lang="fr-BE" baseline="0" dirty="0" err="1"/>
              <a:t>displacement</a:t>
            </a:r>
            <a:r>
              <a:rPr lang="fr-BE" baseline="0" dirty="0"/>
              <a:t> </a:t>
            </a:r>
            <a:r>
              <a:rPr lang="fr-BE" baseline="0" dirty="0" err="1"/>
              <a:t>is</a:t>
            </a:r>
            <a:r>
              <a:rPr lang="fr-BE" baseline="0" dirty="0"/>
              <a:t> not </a:t>
            </a:r>
            <a:r>
              <a:rPr lang="fr-BE" baseline="0" dirty="0" err="1"/>
              <a:t>restricted</a:t>
            </a:r>
            <a:r>
              <a:rPr lang="fr-BE" baseline="0" dirty="0"/>
              <a:t> to </a:t>
            </a:r>
            <a:r>
              <a:rPr lang="fr-BE" baseline="0" dirty="0" err="1"/>
              <a:t>them</a:t>
            </a:r>
            <a:r>
              <a:rPr lang="fr-BE" baseline="0" dirty="0"/>
              <a:t>.</a:t>
            </a:r>
          </a:p>
          <a:p>
            <a:r>
              <a:rPr lang="fr-BE" baseline="0" dirty="0"/>
              <a:t>In free water = </a:t>
            </a:r>
            <a:r>
              <a:rPr lang="fr-BE" baseline="0" dirty="0" err="1"/>
              <a:t>considered</a:t>
            </a:r>
            <a:r>
              <a:rPr lang="fr-BE" baseline="0" dirty="0"/>
              <a:t> in all directions, </a:t>
            </a:r>
            <a:r>
              <a:rPr lang="fr-BE" baseline="0" dirty="0" err="1"/>
              <a:t>so</a:t>
            </a:r>
            <a:r>
              <a:rPr lang="fr-BE" baseline="0" dirty="0"/>
              <a:t> </a:t>
            </a:r>
            <a:r>
              <a:rPr lang="fr-BE" baseline="0" dirty="0" err="1"/>
              <a:t>it</a:t>
            </a:r>
            <a:r>
              <a:rPr lang="fr-BE" baseline="0" dirty="0"/>
              <a:t> </a:t>
            </a:r>
            <a:r>
              <a:rPr lang="fr-BE" baseline="0" dirty="0" err="1"/>
              <a:t>is</a:t>
            </a:r>
            <a:r>
              <a:rPr lang="fr-BE" baseline="0" dirty="0"/>
              <a:t> </a:t>
            </a:r>
            <a:r>
              <a:rPr lang="fr-BE" baseline="0" dirty="0" err="1"/>
              <a:t>modeled</a:t>
            </a:r>
            <a:r>
              <a:rPr lang="fr-BE" baseline="0" dirty="0"/>
              <a:t> </a:t>
            </a:r>
            <a:r>
              <a:rPr lang="fr-BE" baseline="0" dirty="0" err="1"/>
              <a:t>with</a:t>
            </a:r>
            <a:r>
              <a:rPr lang="fr-BE" baseline="0" dirty="0"/>
              <a:t> an </a:t>
            </a:r>
            <a:r>
              <a:rPr lang="fr-BE" baseline="0" dirty="0" err="1"/>
              <a:t>isotropic</a:t>
            </a:r>
            <a:r>
              <a:rPr lang="fr-BE" baseline="0" dirty="0"/>
              <a:t> </a:t>
            </a:r>
            <a:r>
              <a:rPr lang="fr-BE" baseline="0" dirty="0" err="1"/>
              <a:t>Gaussian</a:t>
            </a:r>
            <a:r>
              <a:rPr lang="fr-BE" baseline="0" dirty="0"/>
              <a:t> diffusion.</a:t>
            </a:r>
          </a:p>
          <a:p>
            <a:endParaRPr lang="fr-BE" baseline="0" dirty="0"/>
          </a:p>
          <a:p>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14</a:t>
            </a:fld>
            <a:endParaRPr lang="fr-BE"/>
          </a:p>
        </p:txBody>
      </p:sp>
    </p:spTree>
    <p:extLst>
      <p:ext uri="{BB962C8B-B14F-4D97-AF65-F5344CB8AC3E}">
        <p14:creationId xmlns:p14="http://schemas.microsoft.com/office/powerpoint/2010/main" val="187512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15</a:t>
            </a:fld>
            <a:endParaRPr lang="fr-BE"/>
          </a:p>
        </p:txBody>
      </p:sp>
    </p:spTree>
    <p:extLst>
      <p:ext uri="{BB962C8B-B14F-4D97-AF65-F5344CB8AC3E}">
        <p14:creationId xmlns:p14="http://schemas.microsoft.com/office/powerpoint/2010/main" val="389596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hMRI</a:t>
            </a:r>
            <a:r>
              <a:rPr lang="fr-BE" baseline="0" dirty="0"/>
              <a:t> = goal </a:t>
            </a:r>
            <a:r>
              <a:rPr lang="fr-BE" baseline="0" dirty="0" err="1"/>
              <a:t>with</a:t>
            </a:r>
            <a:r>
              <a:rPr lang="fr-BE" baseline="0" dirty="0"/>
              <a:t> quantitative MRI, but </a:t>
            </a:r>
            <a:r>
              <a:rPr lang="fr-BE" baseline="0" dirty="0" err="1"/>
              <a:t>we</a:t>
            </a:r>
            <a:r>
              <a:rPr lang="fr-BE" baseline="0" dirty="0"/>
              <a:t> do not have </a:t>
            </a:r>
            <a:r>
              <a:rPr lang="fr-BE" baseline="0" dirty="0" err="1"/>
              <a:t>it</a:t>
            </a:r>
            <a:r>
              <a:rPr lang="fr-BE" baseline="0" dirty="0"/>
              <a:t> </a:t>
            </a:r>
            <a:r>
              <a:rPr lang="fr-BE" baseline="0" dirty="0" err="1"/>
              <a:t>yet</a:t>
            </a:r>
            <a:r>
              <a:rPr lang="fr-BE" baseline="0" dirty="0"/>
              <a:t>. </a:t>
            </a:r>
            <a:r>
              <a:rPr lang="fr-BE" baseline="0" dirty="0" err="1"/>
              <a:t>Here</a:t>
            </a:r>
            <a:r>
              <a:rPr lang="fr-BE" baseline="0" dirty="0"/>
              <a:t> </a:t>
            </a:r>
            <a:r>
              <a:rPr lang="fr-BE" baseline="0" dirty="0" err="1"/>
              <a:t>we</a:t>
            </a:r>
            <a:r>
              <a:rPr lang="fr-BE" baseline="0" dirty="0"/>
              <a:t> test the </a:t>
            </a:r>
            <a:r>
              <a:rPr lang="fr-BE" baseline="0" dirty="0" err="1"/>
              <a:t>interpretability</a:t>
            </a:r>
            <a:r>
              <a:rPr lang="fr-BE" baseline="0" dirty="0"/>
              <a:t> of </a:t>
            </a:r>
            <a:r>
              <a:rPr lang="fr-BE" baseline="0" dirty="0" err="1"/>
              <a:t>qMRI</a:t>
            </a:r>
            <a:endParaRPr lang="fr-BE" baseline="0" dirty="0"/>
          </a:p>
          <a:p>
            <a:r>
              <a:rPr lang="fr-BE" baseline="0" dirty="0" err="1"/>
              <a:t>Withi</a:t>
            </a:r>
            <a:r>
              <a:rPr lang="fr-BE" baseline="0" dirty="0"/>
              <a:t> the </a:t>
            </a:r>
            <a:r>
              <a:rPr lang="fr-BE" baseline="0" dirty="0" err="1"/>
              <a:t>biophysical</a:t>
            </a:r>
            <a:r>
              <a:rPr lang="fr-BE" baseline="0" dirty="0"/>
              <a:t> </a:t>
            </a:r>
            <a:r>
              <a:rPr lang="fr-BE" baseline="0" dirty="0" err="1"/>
              <a:t>modelling</a:t>
            </a:r>
            <a:r>
              <a:rPr lang="fr-BE" baseline="0" dirty="0"/>
              <a:t> </a:t>
            </a:r>
            <a:r>
              <a:rPr lang="fr-BE" baseline="0" dirty="0" err="1"/>
              <a:t>we</a:t>
            </a:r>
            <a:r>
              <a:rPr lang="fr-BE" baseline="0" dirty="0"/>
              <a:t> </a:t>
            </a:r>
            <a:r>
              <a:rPr lang="fr-BE" baseline="0" dirty="0" err="1"/>
              <a:t>can</a:t>
            </a:r>
            <a:r>
              <a:rPr lang="fr-BE" baseline="0" dirty="0"/>
              <a:t> go to macro to micro </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16</a:t>
            </a:fld>
            <a:endParaRPr lang="fr-BE"/>
          </a:p>
        </p:txBody>
      </p:sp>
    </p:spTree>
    <p:extLst>
      <p:ext uri="{BB962C8B-B14F-4D97-AF65-F5344CB8AC3E}">
        <p14:creationId xmlns:p14="http://schemas.microsoft.com/office/powerpoint/2010/main" val="340660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17</a:t>
            </a:fld>
            <a:endParaRPr lang="fr-BE"/>
          </a:p>
        </p:txBody>
      </p:sp>
    </p:spTree>
    <p:extLst>
      <p:ext uri="{BB962C8B-B14F-4D97-AF65-F5344CB8AC3E}">
        <p14:creationId xmlns:p14="http://schemas.microsoft.com/office/powerpoint/2010/main" val="173809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Segmentation </a:t>
            </a:r>
            <a:r>
              <a:rPr lang="fr-BE" baseline="0" dirty="0" err="1"/>
              <a:t>works</a:t>
            </a:r>
            <a:r>
              <a:rPr lang="fr-BE" baseline="0" dirty="0"/>
              <a:t> « fine » </a:t>
            </a:r>
            <a:r>
              <a:rPr lang="fr-BE" baseline="0" dirty="0" err="1"/>
              <a:t>with</a:t>
            </a:r>
            <a:r>
              <a:rPr lang="fr-BE" baseline="0" dirty="0"/>
              <a:t> FLAIR images, but quantitative nature of data </a:t>
            </a:r>
            <a:r>
              <a:rPr lang="fr-BE" baseline="0" dirty="0" err="1"/>
              <a:t>might</a:t>
            </a:r>
            <a:r>
              <a:rPr lang="fr-BE" baseline="0" dirty="0"/>
              <a:t> show more damage </a:t>
            </a:r>
            <a:r>
              <a:rPr lang="fr-BE" baseline="0" dirty="0" err="1"/>
              <a:t>than</a:t>
            </a:r>
            <a:r>
              <a:rPr lang="fr-BE" baseline="0" dirty="0"/>
              <a:t> </a:t>
            </a:r>
            <a:r>
              <a:rPr lang="fr-BE" baseline="0" dirty="0" err="1"/>
              <a:t>what</a:t>
            </a:r>
            <a:r>
              <a:rPr lang="fr-BE" baseline="0" dirty="0"/>
              <a:t> can </a:t>
            </a:r>
            <a:r>
              <a:rPr lang="fr-BE" baseline="0" dirty="0" err="1"/>
              <a:t>be</a:t>
            </a:r>
            <a:r>
              <a:rPr lang="fr-BE" baseline="0" dirty="0"/>
              <a:t> </a:t>
            </a:r>
            <a:r>
              <a:rPr lang="fr-BE" baseline="0" dirty="0" err="1"/>
              <a:t>seen</a:t>
            </a:r>
            <a:r>
              <a:rPr lang="fr-BE" baseline="0" dirty="0"/>
              <a:t> </a:t>
            </a:r>
            <a:r>
              <a:rPr lang="fr-BE" baseline="0" dirty="0" err="1"/>
              <a:t>with</a:t>
            </a:r>
            <a:r>
              <a:rPr lang="fr-BE" baseline="0" dirty="0"/>
              <a:t> </a:t>
            </a:r>
            <a:r>
              <a:rPr lang="fr-BE" baseline="0" dirty="0" err="1"/>
              <a:t>naked</a:t>
            </a:r>
            <a:r>
              <a:rPr lang="fr-BE" baseline="0" dirty="0"/>
              <a:t> </a:t>
            </a:r>
            <a:r>
              <a:rPr lang="fr-BE" baseline="0" dirty="0" err="1"/>
              <a:t>eye</a:t>
            </a:r>
            <a:r>
              <a:rPr lang="fr-BE" baseline="0" dirty="0"/>
              <a:t> on FLAIR images.</a:t>
            </a:r>
          </a:p>
          <a:p>
            <a:r>
              <a:rPr lang="fr-BE" baseline="0" dirty="0"/>
              <a:t>BUT must </a:t>
            </a:r>
            <a:r>
              <a:rPr lang="fr-BE" baseline="0" dirty="0" err="1"/>
              <a:t>be</a:t>
            </a:r>
            <a:r>
              <a:rPr lang="fr-BE" baseline="0" dirty="0"/>
              <a:t> </a:t>
            </a:r>
            <a:r>
              <a:rPr lang="fr-BE" baseline="0" dirty="0" err="1"/>
              <a:t>validated</a:t>
            </a:r>
            <a:r>
              <a:rPr lang="fr-BE" baseline="0" dirty="0"/>
              <a:t> </a:t>
            </a:r>
            <a:r>
              <a:rPr lang="fr-BE" baseline="0" dirty="0" err="1"/>
              <a:t>with</a:t>
            </a:r>
            <a:r>
              <a:rPr lang="fr-BE" baseline="0" dirty="0"/>
              <a:t> </a:t>
            </a:r>
            <a:r>
              <a:rPr lang="fr-BE" baseline="0" dirty="0" err="1"/>
              <a:t>histology</a:t>
            </a:r>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18</a:t>
            </a:fld>
            <a:endParaRPr lang="fr-BE"/>
          </a:p>
        </p:txBody>
      </p:sp>
    </p:spTree>
    <p:extLst>
      <p:ext uri="{BB962C8B-B14F-4D97-AF65-F5344CB8AC3E}">
        <p14:creationId xmlns:p14="http://schemas.microsoft.com/office/powerpoint/2010/main" val="167606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19</a:t>
            </a:fld>
            <a:endParaRPr lang="fr-BE"/>
          </a:p>
        </p:txBody>
      </p:sp>
    </p:spTree>
    <p:extLst>
      <p:ext uri="{BB962C8B-B14F-4D97-AF65-F5344CB8AC3E}">
        <p14:creationId xmlns:p14="http://schemas.microsoft.com/office/powerpoint/2010/main" val="16784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a:t>
            </a:fld>
            <a:endParaRPr lang="fr-BE"/>
          </a:p>
        </p:txBody>
      </p:sp>
    </p:spTree>
    <p:extLst>
      <p:ext uri="{BB962C8B-B14F-4D97-AF65-F5344CB8AC3E}">
        <p14:creationId xmlns:p14="http://schemas.microsoft.com/office/powerpoint/2010/main" val="1126506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20</a:t>
            </a:fld>
            <a:endParaRPr lang="fr-BE"/>
          </a:p>
        </p:txBody>
      </p:sp>
    </p:spTree>
    <p:extLst>
      <p:ext uri="{BB962C8B-B14F-4D97-AF65-F5344CB8AC3E}">
        <p14:creationId xmlns:p14="http://schemas.microsoft.com/office/powerpoint/2010/main" val="3340034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21</a:t>
            </a:fld>
            <a:endParaRPr lang="fr-BE"/>
          </a:p>
        </p:txBody>
      </p:sp>
    </p:spTree>
    <p:extLst>
      <p:ext uri="{BB962C8B-B14F-4D97-AF65-F5344CB8AC3E}">
        <p14:creationId xmlns:p14="http://schemas.microsoft.com/office/powerpoint/2010/main" val="2279966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22</a:t>
            </a:fld>
            <a:endParaRPr lang="fr-BE"/>
          </a:p>
        </p:txBody>
      </p:sp>
    </p:spTree>
    <p:extLst>
      <p:ext uri="{BB962C8B-B14F-4D97-AF65-F5344CB8AC3E}">
        <p14:creationId xmlns:p14="http://schemas.microsoft.com/office/powerpoint/2010/main" val="190435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23</a:t>
            </a:fld>
            <a:endParaRPr lang="fr-BE"/>
          </a:p>
        </p:txBody>
      </p:sp>
    </p:spTree>
    <p:extLst>
      <p:ext uri="{BB962C8B-B14F-4D97-AF65-F5344CB8AC3E}">
        <p14:creationId xmlns:p14="http://schemas.microsoft.com/office/powerpoint/2010/main" val="375642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TPMs</a:t>
            </a:r>
            <a:r>
              <a:rPr lang="fr-BE" baseline="0" dirty="0"/>
              <a:t>, are </a:t>
            </a:r>
            <a:r>
              <a:rPr lang="fr-BE" baseline="0" dirty="0" err="1"/>
              <a:t>included</a:t>
            </a:r>
            <a:r>
              <a:rPr lang="fr-BE" baseline="0" dirty="0"/>
              <a:t> as </a:t>
            </a:r>
            <a:r>
              <a:rPr lang="fr-BE" baseline="0" dirty="0" err="1"/>
              <a:t>priors</a:t>
            </a:r>
            <a:r>
              <a:rPr lang="fr-BE" baseline="0" dirty="0"/>
              <a:t> for the spatial </a:t>
            </a:r>
            <a:r>
              <a:rPr lang="fr-BE" baseline="0" dirty="0" err="1"/>
              <a:t>localization</a:t>
            </a:r>
            <a:r>
              <a:rPr lang="fr-BE" baseline="0" dirty="0"/>
              <a:t>.</a:t>
            </a:r>
          </a:p>
          <a:p>
            <a:endParaRPr lang="fr-BE" baseline="0" dirty="0"/>
          </a:p>
          <a:p>
            <a:r>
              <a:rPr lang="fr-BE" baseline="0" dirty="0" err="1"/>
              <a:t>Modified</a:t>
            </a:r>
            <a:r>
              <a:rPr lang="fr-BE" baseline="0" dirty="0"/>
              <a:t> set of </a:t>
            </a:r>
            <a:r>
              <a:rPr lang="fr-BE" baseline="0" dirty="0" err="1"/>
              <a:t>TPMs</a:t>
            </a:r>
            <a:r>
              <a:rPr lang="fr-BE" baseline="0" dirty="0"/>
              <a:t> </a:t>
            </a:r>
            <a:r>
              <a:rPr lang="fr-BE" baseline="0" dirty="0" err="1"/>
              <a:t>with</a:t>
            </a:r>
            <a:r>
              <a:rPr lang="fr-BE" baseline="0" dirty="0"/>
              <a:t> the gray </a:t>
            </a:r>
            <a:r>
              <a:rPr lang="fr-BE" baseline="0" dirty="0" err="1"/>
              <a:t>matter</a:t>
            </a:r>
            <a:r>
              <a:rPr lang="fr-BE" baseline="0" dirty="0"/>
              <a:t> class </a:t>
            </a:r>
            <a:r>
              <a:rPr lang="fr-BE" baseline="0" dirty="0" err="1"/>
              <a:t>divided</a:t>
            </a:r>
            <a:r>
              <a:rPr lang="fr-BE" baseline="0" dirty="0"/>
              <a:t> </a:t>
            </a:r>
            <a:r>
              <a:rPr lang="fr-BE" baseline="0" dirty="0" err="1"/>
              <a:t>into</a:t>
            </a:r>
            <a:r>
              <a:rPr lang="fr-BE" baseline="0" dirty="0"/>
              <a:t> cortical gray </a:t>
            </a:r>
            <a:r>
              <a:rPr lang="fr-BE" baseline="0" dirty="0" err="1"/>
              <a:t>matter</a:t>
            </a:r>
            <a:r>
              <a:rPr lang="fr-BE" baseline="0" dirty="0"/>
              <a:t>, and </a:t>
            </a:r>
            <a:r>
              <a:rPr lang="fr-BE" baseline="0" dirty="0" err="1"/>
              <a:t>deep</a:t>
            </a:r>
            <a:r>
              <a:rPr lang="fr-BE" baseline="0" dirty="0"/>
              <a:t> gray </a:t>
            </a:r>
            <a:r>
              <a:rPr lang="fr-BE" baseline="0" dirty="0" err="1"/>
              <a:t>matter</a:t>
            </a:r>
            <a:r>
              <a:rPr lang="fr-BE" baseline="0" dirty="0"/>
              <a:t> </a:t>
            </a:r>
            <a:r>
              <a:rPr lang="fr-BE" baseline="0" dirty="0" err="1"/>
              <a:t>because</a:t>
            </a:r>
            <a:r>
              <a:rPr lang="fr-BE" baseline="0" dirty="0"/>
              <a:t> </a:t>
            </a:r>
            <a:r>
              <a:rPr lang="fr-BE" baseline="0" dirty="0" err="1"/>
              <a:t>they</a:t>
            </a:r>
            <a:r>
              <a:rPr lang="fr-BE" baseline="0" dirty="0"/>
              <a:t> have </a:t>
            </a:r>
            <a:r>
              <a:rPr lang="fr-BE" baseline="0" dirty="0" err="1"/>
              <a:t>different</a:t>
            </a:r>
            <a:r>
              <a:rPr lang="fr-BE" baseline="0" dirty="0"/>
              <a:t> </a:t>
            </a:r>
            <a:r>
              <a:rPr lang="fr-BE" baseline="0" dirty="0" err="1"/>
              <a:t>intensities</a:t>
            </a:r>
            <a:r>
              <a:rPr lang="fr-BE" baseline="0" dirty="0"/>
              <a:t> in </a:t>
            </a:r>
            <a:r>
              <a:rPr lang="fr-BE" baseline="0" dirty="0" err="1"/>
              <a:t>qMRI</a:t>
            </a:r>
            <a:r>
              <a:rPr lang="fr-BE" baseline="0" dirty="0"/>
              <a:t> </a:t>
            </a:r>
            <a:r>
              <a:rPr lang="fr-BE" baseline="0" dirty="0" err="1"/>
              <a:t>maps</a:t>
            </a:r>
            <a:r>
              <a:rPr lang="fr-BE" baseline="0" dirty="0"/>
              <a:t> (</a:t>
            </a:r>
            <a:r>
              <a:rPr lang="fr-BE" baseline="0" dirty="0" err="1"/>
              <a:t>mostly</a:t>
            </a:r>
            <a:r>
              <a:rPr lang="fr-BE" baseline="0" dirty="0"/>
              <a:t> due to </a:t>
            </a:r>
            <a:r>
              <a:rPr lang="fr-BE" baseline="0" dirty="0" err="1"/>
              <a:t>iron</a:t>
            </a:r>
            <a:r>
              <a:rPr lang="fr-BE" baseline="0" dirty="0"/>
              <a:t> </a:t>
            </a:r>
            <a:r>
              <a:rPr lang="fr-BE" baseline="0" dirty="0" err="1"/>
              <a:t>deposition</a:t>
            </a:r>
            <a:r>
              <a:rPr lang="fr-BE" baseline="0"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24</a:t>
            </a:fld>
            <a:endParaRPr lang="fr-BE"/>
          </a:p>
        </p:txBody>
      </p:sp>
    </p:spTree>
    <p:extLst>
      <p:ext uri="{BB962C8B-B14F-4D97-AF65-F5344CB8AC3E}">
        <p14:creationId xmlns:p14="http://schemas.microsoft.com/office/powerpoint/2010/main" val="2391682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25</a:t>
            </a:fld>
            <a:endParaRPr lang="fr-BE"/>
          </a:p>
        </p:txBody>
      </p:sp>
    </p:spTree>
    <p:extLst>
      <p:ext uri="{BB962C8B-B14F-4D97-AF65-F5344CB8AC3E}">
        <p14:creationId xmlns:p14="http://schemas.microsoft.com/office/powerpoint/2010/main" val="385541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Mtsat</a:t>
            </a:r>
            <a:r>
              <a:rPr lang="fr-BE" dirty="0"/>
              <a:t> </a:t>
            </a:r>
            <a:r>
              <a:rPr lang="fr-BE" dirty="0" err="1"/>
              <a:t>map</a:t>
            </a:r>
            <a:r>
              <a:rPr lang="fr-BE" dirty="0"/>
              <a:t> = </a:t>
            </a:r>
            <a:r>
              <a:rPr lang="fr-BE" dirty="0" err="1"/>
              <a:t>because</a:t>
            </a:r>
            <a:r>
              <a:rPr lang="fr-BE" dirty="0"/>
              <a:t> </a:t>
            </a:r>
            <a:r>
              <a:rPr lang="fr-BE" dirty="0" err="1"/>
              <a:t>used</a:t>
            </a:r>
            <a:r>
              <a:rPr lang="fr-BE" dirty="0"/>
              <a:t> in </a:t>
            </a:r>
            <a:r>
              <a:rPr lang="fr-BE" dirty="0" err="1"/>
              <a:t>previous</a:t>
            </a:r>
            <a:r>
              <a:rPr lang="fr-BE" dirty="0"/>
              <a:t> </a:t>
            </a:r>
            <a:r>
              <a:rPr lang="fr-BE" dirty="0" err="1"/>
              <a:t>studies</a:t>
            </a:r>
            <a:r>
              <a:rPr lang="fr-BE" dirty="0"/>
              <a:t>, lead to </a:t>
            </a:r>
            <a:r>
              <a:rPr lang="fr-BE" dirty="0" err="1"/>
              <a:t>rather</a:t>
            </a:r>
            <a:r>
              <a:rPr lang="fr-BE" dirty="0"/>
              <a:t> good segmentation.</a:t>
            </a:r>
          </a:p>
          <a:p>
            <a:r>
              <a:rPr lang="fr-BE" dirty="0" err="1"/>
              <a:t>We</a:t>
            </a:r>
            <a:r>
              <a:rPr lang="fr-BE" dirty="0"/>
              <a:t> </a:t>
            </a:r>
            <a:r>
              <a:rPr lang="fr-BE" dirty="0" err="1"/>
              <a:t>want</a:t>
            </a:r>
            <a:r>
              <a:rPr lang="fr-BE" dirty="0"/>
              <a:t> to </a:t>
            </a:r>
            <a:r>
              <a:rPr lang="fr-BE" dirty="0" err="1"/>
              <a:t>see</a:t>
            </a:r>
            <a:r>
              <a:rPr lang="fr-BE" dirty="0"/>
              <a:t> if </a:t>
            </a:r>
            <a:r>
              <a:rPr lang="fr-BE" dirty="0" err="1"/>
              <a:t>we</a:t>
            </a:r>
            <a:r>
              <a:rPr lang="fr-BE" dirty="0"/>
              <a:t> do </a:t>
            </a:r>
            <a:r>
              <a:rPr lang="fr-BE" dirty="0" err="1"/>
              <a:t>better</a:t>
            </a:r>
            <a:r>
              <a:rPr lang="fr-BE" dirty="0"/>
              <a:t> </a:t>
            </a:r>
            <a:r>
              <a:rPr lang="fr-BE" dirty="0" err="1"/>
              <a:t>with</a:t>
            </a:r>
            <a:r>
              <a:rPr lang="fr-BE" dirty="0"/>
              <a:t> </a:t>
            </a:r>
            <a:r>
              <a:rPr lang="fr-BE" dirty="0" err="1"/>
              <a:t>other</a:t>
            </a:r>
            <a:r>
              <a:rPr lang="fr-BE" dirty="0"/>
              <a:t> combinations.</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26</a:t>
            </a:fld>
            <a:endParaRPr lang="fr-BE"/>
          </a:p>
        </p:txBody>
      </p:sp>
    </p:spTree>
    <p:extLst>
      <p:ext uri="{BB962C8B-B14F-4D97-AF65-F5344CB8AC3E}">
        <p14:creationId xmlns:p14="http://schemas.microsoft.com/office/powerpoint/2010/main" val="357236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Dice</a:t>
            </a:r>
            <a:r>
              <a:rPr lang="fr-BE" dirty="0"/>
              <a:t>, Jaccard, MCC = score of </a:t>
            </a:r>
            <a:r>
              <a:rPr lang="fr-BE" dirty="0" err="1"/>
              <a:t>accuracy</a:t>
            </a:r>
            <a:r>
              <a:rPr lang="fr-BE" dirty="0"/>
              <a:t>, </a:t>
            </a:r>
            <a:r>
              <a:rPr lang="fr-BE" dirty="0" err="1"/>
              <a:t>widely</a:t>
            </a:r>
            <a:r>
              <a:rPr lang="fr-BE" dirty="0"/>
              <a:t> </a:t>
            </a:r>
            <a:r>
              <a:rPr lang="fr-BE" dirty="0" err="1"/>
              <a:t>used</a:t>
            </a:r>
            <a:r>
              <a:rPr lang="fr-BE" dirty="0"/>
              <a:t> to </a:t>
            </a:r>
            <a:r>
              <a:rPr lang="fr-BE" dirty="0" err="1"/>
              <a:t>evaluate</a:t>
            </a:r>
            <a:r>
              <a:rPr lang="fr-BE" dirty="0"/>
              <a:t> </a:t>
            </a:r>
            <a:r>
              <a:rPr lang="fr-BE" dirty="0" err="1"/>
              <a:t>binary</a:t>
            </a:r>
            <a:r>
              <a:rPr lang="fr-BE" dirty="0"/>
              <a:t> segmentations</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27</a:t>
            </a:fld>
            <a:endParaRPr lang="fr-BE"/>
          </a:p>
        </p:txBody>
      </p:sp>
    </p:spTree>
    <p:extLst>
      <p:ext uri="{BB962C8B-B14F-4D97-AF65-F5344CB8AC3E}">
        <p14:creationId xmlns:p14="http://schemas.microsoft.com/office/powerpoint/2010/main" val="1792167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28</a:t>
            </a:fld>
            <a:endParaRPr lang="fr-BE"/>
          </a:p>
        </p:txBody>
      </p:sp>
    </p:spTree>
    <p:extLst>
      <p:ext uri="{BB962C8B-B14F-4D97-AF65-F5344CB8AC3E}">
        <p14:creationId xmlns:p14="http://schemas.microsoft.com/office/powerpoint/2010/main" val="521158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The segmentation </a:t>
            </a:r>
            <a:r>
              <a:rPr lang="fr-BE" dirty="0" err="1"/>
              <a:t>procedure</a:t>
            </a:r>
            <a:r>
              <a:rPr lang="fr-BE" dirty="0"/>
              <a:t> </a:t>
            </a:r>
            <a:r>
              <a:rPr lang="fr-BE" dirty="0" err="1"/>
              <a:t>is</a:t>
            </a:r>
            <a:r>
              <a:rPr lang="fr-BE" dirty="0"/>
              <a:t> </a:t>
            </a:r>
            <a:r>
              <a:rPr lang="fr-BE" dirty="0" err="1"/>
              <a:t>quite</a:t>
            </a:r>
            <a:r>
              <a:rPr lang="fr-BE" dirty="0"/>
              <a:t> intensive and if </a:t>
            </a:r>
            <a:r>
              <a:rPr lang="fr-BE" dirty="0" err="1"/>
              <a:t>we</a:t>
            </a:r>
            <a:r>
              <a:rPr lang="fr-BE" dirty="0"/>
              <a:t> </a:t>
            </a:r>
            <a:r>
              <a:rPr lang="fr-BE" dirty="0" err="1"/>
              <a:t>want</a:t>
            </a:r>
            <a:r>
              <a:rPr lang="fr-BE" dirty="0"/>
              <a:t> to test all the combinations </a:t>
            </a:r>
            <a:r>
              <a:rPr lang="fr-BE" dirty="0" err="1"/>
              <a:t>it</a:t>
            </a:r>
            <a:r>
              <a:rPr lang="fr-BE" dirty="0"/>
              <a:t> </a:t>
            </a:r>
            <a:r>
              <a:rPr lang="fr-BE" dirty="0" err="1"/>
              <a:t>would</a:t>
            </a:r>
            <a:r>
              <a:rPr lang="fr-BE" dirty="0"/>
              <a:t> </a:t>
            </a:r>
            <a:r>
              <a:rPr lang="fr-BE" dirty="0" err="1"/>
              <a:t>require</a:t>
            </a:r>
            <a:r>
              <a:rPr lang="fr-BE" dirty="0"/>
              <a:t> </a:t>
            </a:r>
            <a:r>
              <a:rPr lang="fr-BE" dirty="0" err="1"/>
              <a:t>too</a:t>
            </a:r>
            <a:r>
              <a:rPr lang="fr-BE" dirty="0"/>
              <a:t> </a:t>
            </a:r>
            <a:r>
              <a:rPr lang="fr-BE" dirty="0" err="1"/>
              <a:t>much</a:t>
            </a:r>
            <a:r>
              <a:rPr lang="fr-BE" dirty="0"/>
              <a:t> time (more </a:t>
            </a:r>
            <a:r>
              <a:rPr lang="fr-BE" dirty="0" err="1"/>
              <a:t>than</a:t>
            </a:r>
            <a:r>
              <a:rPr lang="fr-BE" dirty="0"/>
              <a:t> 200 </a:t>
            </a:r>
            <a:r>
              <a:rPr lang="fr-BE" dirty="0" err="1"/>
              <a:t>days</a:t>
            </a:r>
            <a:r>
              <a:rPr lang="fr-BE"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29</a:t>
            </a:fld>
            <a:endParaRPr lang="fr-BE"/>
          </a:p>
        </p:txBody>
      </p:sp>
    </p:spTree>
    <p:extLst>
      <p:ext uri="{BB962C8B-B14F-4D97-AF65-F5344CB8AC3E}">
        <p14:creationId xmlns:p14="http://schemas.microsoft.com/office/powerpoint/2010/main" val="61056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a:t>
            </a:fld>
            <a:endParaRPr lang="fr-BE"/>
          </a:p>
        </p:txBody>
      </p:sp>
    </p:spTree>
    <p:extLst>
      <p:ext uri="{BB962C8B-B14F-4D97-AF65-F5344CB8AC3E}">
        <p14:creationId xmlns:p14="http://schemas.microsoft.com/office/powerpoint/2010/main" val="549719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30</a:t>
            </a:fld>
            <a:endParaRPr lang="fr-BE"/>
          </a:p>
        </p:txBody>
      </p:sp>
    </p:spTree>
    <p:extLst>
      <p:ext uri="{BB962C8B-B14F-4D97-AF65-F5344CB8AC3E}">
        <p14:creationId xmlns:p14="http://schemas.microsoft.com/office/powerpoint/2010/main" val="2054713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31</a:t>
            </a:fld>
            <a:endParaRPr lang="fr-BE"/>
          </a:p>
        </p:txBody>
      </p:sp>
    </p:spTree>
    <p:extLst>
      <p:ext uri="{BB962C8B-B14F-4D97-AF65-F5344CB8AC3E}">
        <p14:creationId xmlns:p14="http://schemas.microsoft.com/office/powerpoint/2010/main" val="3400116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We</a:t>
            </a:r>
            <a:r>
              <a:rPr lang="fr-BE" dirty="0"/>
              <a:t> </a:t>
            </a:r>
            <a:r>
              <a:rPr lang="fr-BE" dirty="0" err="1"/>
              <a:t>used</a:t>
            </a:r>
            <a:r>
              <a:rPr lang="fr-BE" dirty="0"/>
              <a:t> the </a:t>
            </a:r>
            <a:r>
              <a:rPr lang="fr-BE" dirty="0" err="1"/>
              <a:t>parameters</a:t>
            </a:r>
            <a:r>
              <a:rPr lang="fr-BE" dirty="0"/>
              <a:t> </a:t>
            </a:r>
            <a:r>
              <a:rPr lang="fr-BE" dirty="0" err="1"/>
              <a:t>found</a:t>
            </a:r>
            <a:r>
              <a:rPr lang="fr-BE" dirty="0"/>
              <a:t> in </a:t>
            </a:r>
            <a:r>
              <a:rPr lang="fr-BE" dirty="0" err="1"/>
              <a:t>this</a:t>
            </a:r>
            <a:r>
              <a:rPr lang="fr-BE" dirty="0"/>
              <a:t> </a:t>
            </a:r>
            <a:r>
              <a:rPr lang="fr-BE" dirty="0" err="1"/>
              <a:t>analysis</a:t>
            </a:r>
            <a:r>
              <a:rPr lang="fr-BE" dirty="0"/>
              <a:t> for the segmentation of </a:t>
            </a:r>
            <a:r>
              <a:rPr lang="fr-BE" dirty="0" err="1"/>
              <a:t>lesions</a:t>
            </a:r>
            <a:r>
              <a:rPr lang="fr-BE" dirty="0"/>
              <a:t> </a:t>
            </a:r>
            <a:r>
              <a:rPr lang="fr-BE" dirty="0" err="1"/>
              <a:t>using</a:t>
            </a:r>
            <a:r>
              <a:rPr lang="fr-BE" dirty="0"/>
              <a:t> US </a:t>
            </a:r>
            <a:r>
              <a:rPr lang="fr-BE" dirty="0" err="1"/>
              <a:t>with</a:t>
            </a:r>
            <a:r>
              <a:rPr lang="fr-BE" dirty="0"/>
              <a:t> </a:t>
            </a:r>
            <a:r>
              <a:rPr lang="fr-BE" dirty="0" err="1"/>
              <a:t>Lesion</a:t>
            </a:r>
            <a:endParaRPr lang="fr-BE" dirty="0"/>
          </a:p>
          <a:p>
            <a:r>
              <a:rPr lang="fr-BE" dirty="0"/>
              <a:t>For</a:t>
            </a:r>
            <a:r>
              <a:rPr lang="fr-BE" baseline="0" dirty="0"/>
              <a:t> </a:t>
            </a:r>
            <a:r>
              <a:rPr lang="fr-BE" baseline="0" dirty="0" err="1"/>
              <a:t>brains</a:t>
            </a:r>
            <a:r>
              <a:rPr lang="fr-BE" baseline="0" dirty="0"/>
              <a:t> </a:t>
            </a:r>
            <a:r>
              <a:rPr lang="fr-BE" baseline="0" dirty="0" err="1"/>
              <a:t>with</a:t>
            </a:r>
            <a:r>
              <a:rPr lang="fr-BE" baseline="0" dirty="0"/>
              <a:t> focal </a:t>
            </a:r>
            <a:r>
              <a:rPr lang="fr-BE" baseline="0" dirty="0" err="1"/>
              <a:t>lesions</a:t>
            </a:r>
            <a:r>
              <a:rPr lang="fr-BE" baseline="0" dirty="0"/>
              <a:t>, the US </a:t>
            </a:r>
            <a:r>
              <a:rPr lang="fr-BE" baseline="0" dirty="0" err="1"/>
              <a:t>algorithm</a:t>
            </a:r>
            <a:r>
              <a:rPr lang="fr-BE" baseline="0" dirty="0"/>
              <a:t> </a:t>
            </a:r>
            <a:r>
              <a:rPr lang="fr-BE" baseline="0" dirty="0" err="1"/>
              <a:t>cannot</a:t>
            </a:r>
            <a:r>
              <a:rPr lang="fr-BE" baseline="0" dirty="0"/>
              <a:t> </a:t>
            </a:r>
            <a:r>
              <a:rPr lang="fr-BE" baseline="0" dirty="0" err="1"/>
              <a:t>account</a:t>
            </a:r>
            <a:r>
              <a:rPr lang="fr-BE" baseline="0" dirty="0"/>
              <a:t> for the </a:t>
            </a:r>
            <a:r>
              <a:rPr lang="fr-BE" baseline="0" dirty="0" err="1"/>
              <a:t>abonormal</a:t>
            </a:r>
            <a:r>
              <a:rPr lang="fr-BE" baseline="0" dirty="0"/>
              <a:t> tissue type</a:t>
            </a:r>
          </a:p>
          <a:p>
            <a:r>
              <a:rPr lang="fr-BE" baseline="0" dirty="0" err="1"/>
              <a:t>prior</a:t>
            </a:r>
            <a:r>
              <a:rPr lang="fr-BE" baseline="0" dirty="0"/>
              <a:t> </a:t>
            </a:r>
            <a:r>
              <a:rPr lang="fr-BE" baseline="0" dirty="0" err="1"/>
              <a:t>approximate</a:t>
            </a:r>
            <a:r>
              <a:rPr lang="fr-BE" baseline="0" dirty="0"/>
              <a:t> </a:t>
            </a:r>
            <a:r>
              <a:rPr lang="fr-BE" baseline="0" dirty="0" err="1"/>
              <a:t>mask</a:t>
            </a:r>
            <a:r>
              <a:rPr lang="fr-BE" baseline="0" dirty="0"/>
              <a:t> = </a:t>
            </a:r>
            <a:r>
              <a:rPr lang="fr-BE" baseline="0" dirty="0" err="1"/>
              <a:t>manually</a:t>
            </a:r>
            <a:r>
              <a:rPr lang="fr-BE" baseline="0" dirty="0"/>
              <a:t> </a:t>
            </a:r>
            <a:r>
              <a:rPr lang="fr-BE" baseline="0" dirty="0" err="1"/>
              <a:t>drawn</a:t>
            </a:r>
            <a:r>
              <a:rPr lang="fr-BE" baseline="0" dirty="0"/>
              <a:t> or </a:t>
            </a:r>
            <a:r>
              <a:rPr lang="fr-BE" baseline="0" dirty="0" err="1"/>
              <a:t>constructed</a:t>
            </a:r>
            <a:r>
              <a:rPr lang="fr-BE" baseline="0" dirty="0"/>
              <a:t> </a:t>
            </a:r>
            <a:r>
              <a:rPr lang="fr-BE" baseline="0" dirty="0" err="1"/>
              <a:t>with</a:t>
            </a:r>
            <a:r>
              <a:rPr lang="fr-BE" baseline="0" dirty="0"/>
              <a:t> an </a:t>
            </a:r>
            <a:r>
              <a:rPr lang="fr-BE" baseline="0" dirty="0" err="1"/>
              <a:t>automatic</a:t>
            </a:r>
            <a:r>
              <a:rPr lang="fr-BE" baseline="0" dirty="0"/>
              <a:t> </a:t>
            </a:r>
            <a:r>
              <a:rPr lang="fr-BE" baseline="0" dirty="0" err="1"/>
              <a:t>method</a:t>
            </a:r>
            <a:r>
              <a:rPr lang="fr-BE" baseline="0"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32</a:t>
            </a:fld>
            <a:endParaRPr lang="fr-BE"/>
          </a:p>
        </p:txBody>
      </p:sp>
    </p:spTree>
    <p:extLst>
      <p:ext uri="{BB962C8B-B14F-4D97-AF65-F5344CB8AC3E}">
        <p14:creationId xmlns:p14="http://schemas.microsoft.com/office/powerpoint/2010/main" val="1352190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33</a:t>
            </a:fld>
            <a:endParaRPr lang="fr-BE"/>
          </a:p>
        </p:txBody>
      </p:sp>
    </p:spTree>
    <p:extLst>
      <p:ext uri="{BB962C8B-B14F-4D97-AF65-F5344CB8AC3E}">
        <p14:creationId xmlns:p14="http://schemas.microsoft.com/office/powerpoint/2010/main" val="882505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Intersection = Most </a:t>
            </a:r>
            <a:r>
              <a:rPr lang="fr-BE" dirty="0" err="1"/>
              <a:t>likely</a:t>
            </a:r>
            <a:r>
              <a:rPr lang="fr-BE" dirty="0"/>
              <a:t> to cover </a:t>
            </a:r>
            <a:r>
              <a:rPr lang="fr-BE" dirty="0" err="1"/>
              <a:t>actual</a:t>
            </a:r>
            <a:r>
              <a:rPr lang="fr-BE" dirty="0"/>
              <a:t> </a:t>
            </a:r>
            <a:r>
              <a:rPr lang="fr-BE" dirty="0" err="1"/>
              <a:t>lesion</a:t>
            </a:r>
            <a:r>
              <a:rPr lang="fr-BE" dirty="0"/>
              <a:t> (FLAIR </a:t>
            </a:r>
            <a:r>
              <a:rPr lang="fr-BE" dirty="0" err="1"/>
              <a:t>hyperintensities</a:t>
            </a:r>
            <a:r>
              <a:rPr lang="fr-BE" dirty="0"/>
              <a:t> + MPM </a:t>
            </a:r>
            <a:r>
              <a:rPr lang="fr-BE" dirty="0" err="1"/>
              <a:t>alterations</a:t>
            </a:r>
            <a:r>
              <a:rPr lang="fr-BE" dirty="0"/>
              <a:t>)</a:t>
            </a:r>
          </a:p>
          <a:p>
            <a:r>
              <a:rPr lang="fr-BE" dirty="0" err="1"/>
              <a:t>Probably</a:t>
            </a:r>
            <a:r>
              <a:rPr lang="fr-BE" dirty="0"/>
              <a:t> </a:t>
            </a:r>
            <a:r>
              <a:rPr lang="fr-BE" dirty="0" err="1"/>
              <a:t>very</a:t>
            </a:r>
            <a:r>
              <a:rPr lang="fr-BE" dirty="0"/>
              <a:t> </a:t>
            </a:r>
            <a:r>
              <a:rPr lang="fr-BE" dirty="0" err="1"/>
              <a:t>specific</a:t>
            </a:r>
            <a:r>
              <a:rPr lang="fr-BE" dirty="0"/>
              <a:t> to </a:t>
            </a:r>
            <a:r>
              <a:rPr lang="fr-BE" dirty="0" err="1"/>
              <a:t>lesion</a:t>
            </a:r>
            <a:r>
              <a:rPr lang="fr-BE" dirty="0"/>
              <a:t>, but not sensitive. Ok </a:t>
            </a:r>
            <a:r>
              <a:rPr lang="fr-BE" dirty="0" err="1"/>
              <a:t>because</a:t>
            </a:r>
            <a:r>
              <a:rPr lang="fr-BE" dirty="0"/>
              <a:t> </a:t>
            </a:r>
            <a:r>
              <a:rPr lang="fr-BE" dirty="0" err="1"/>
              <a:t>we</a:t>
            </a:r>
            <a:r>
              <a:rPr lang="fr-BE" dirty="0"/>
              <a:t> look at voxels values (and not segmentation contours)</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34</a:t>
            </a:fld>
            <a:endParaRPr lang="fr-BE"/>
          </a:p>
        </p:txBody>
      </p:sp>
    </p:spTree>
    <p:extLst>
      <p:ext uri="{BB962C8B-B14F-4D97-AF65-F5344CB8AC3E}">
        <p14:creationId xmlns:p14="http://schemas.microsoft.com/office/powerpoint/2010/main" val="556606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Each</a:t>
            </a:r>
            <a:r>
              <a:rPr lang="fr-BE" dirty="0"/>
              <a:t> </a:t>
            </a:r>
            <a:r>
              <a:rPr lang="fr-BE" dirty="0" err="1"/>
              <a:t>violin</a:t>
            </a:r>
            <a:r>
              <a:rPr lang="fr-BE" dirty="0"/>
              <a:t> = distribution of the voxels </a:t>
            </a:r>
            <a:r>
              <a:rPr lang="fr-BE" dirty="0" err="1"/>
              <a:t>intensities</a:t>
            </a:r>
            <a:r>
              <a:rPr lang="fr-BE" dirty="0"/>
              <a:t> in </a:t>
            </a:r>
            <a:r>
              <a:rPr lang="fr-BE" dirty="0" err="1"/>
              <a:t>each</a:t>
            </a:r>
            <a:r>
              <a:rPr lang="fr-BE" dirty="0"/>
              <a:t> </a:t>
            </a:r>
            <a:r>
              <a:rPr lang="fr-BE" dirty="0" err="1"/>
              <a:t>region</a:t>
            </a:r>
            <a:r>
              <a:rPr lang="fr-BE" dirty="0"/>
              <a:t> </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35</a:t>
            </a:fld>
            <a:endParaRPr lang="fr-BE"/>
          </a:p>
        </p:txBody>
      </p:sp>
    </p:spTree>
    <p:extLst>
      <p:ext uri="{BB962C8B-B14F-4D97-AF65-F5344CB8AC3E}">
        <p14:creationId xmlns:p14="http://schemas.microsoft.com/office/powerpoint/2010/main" val="244524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Explain</a:t>
            </a:r>
            <a:r>
              <a:rPr lang="fr-BE" dirty="0"/>
              <a:t> </a:t>
            </a:r>
            <a:r>
              <a:rPr lang="fr-BE" dirty="0" err="1"/>
              <a:t>colors</a:t>
            </a:r>
            <a:r>
              <a:rPr lang="fr-BE" dirty="0"/>
              <a:t> !</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36</a:t>
            </a:fld>
            <a:endParaRPr lang="fr-BE"/>
          </a:p>
        </p:txBody>
      </p:sp>
    </p:spTree>
    <p:extLst>
      <p:ext uri="{BB962C8B-B14F-4D97-AF65-F5344CB8AC3E}">
        <p14:creationId xmlns:p14="http://schemas.microsoft.com/office/powerpoint/2010/main" val="270680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37</a:t>
            </a:fld>
            <a:endParaRPr lang="fr-BE"/>
          </a:p>
        </p:txBody>
      </p:sp>
    </p:spTree>
    <p:extLst>
      <p:ext uri="{BB962C8B-B14F-4D97-AF65-F5344CB8AC3E}">
        <p14:creationId xmlns:p14="http://schemas.microsoft.com/office/powerpoint/2010/main" val="3306701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38</a:t>
            </a:fld>
            <a:endParaRPr lang="fr-BE"/>
          </a:p>
        </p:txBody>
      </p:sp>
    </p:spTree>
    <p:extLst>
      <p:ext uri="{BB962C8B-B14F-4D97-AF65-F5344CB8AC3E}">
        <p14:creationId xmlns:p14="http://schemas.microsoft.com/office/powerpoint/2010/main" val="2087023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39</a:t>
            </a:fld>
            <a:endParaRPr lang="fr-BE"/>
          </a:p>
        </p:txBody>
      </p:sp>
    </p:spTree>
    <p:extLst>
      <p:ext uri="{BB962C8B-B14F-4D97-AF65-F5344CB8AC3E}">
        <p14:creationId xmlns:p14="http://schemas.microsoft.com/office/powerpoint/2010/main" val="256054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causes and pathogenesis </a:t>
            </a:r>
            <a:r>
              <a:rPr lang="fr-BE" sz="1200" b="0" i="0" u="none" strike="noStrike" kern="1200" baseline="0" dirty="0" err="1">
                <a:solidFill>
                  <a:schemeClr val="tx1"/>
                </a:solidFill>
                <a:latin typeface="+mn-lt"/>
                <a:ea typeface="+mn-ea"/>
                <a:cs typeface="+mn-cs"/>
              </a:rPr>
              <a:t>largely</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unknown</a:t>
            </a:r>
            <a:r>
              <a:rPr lang="fr-BE" sz="1200" b="0" i="0" u="none" strike="noStrike" kern="1200" baseline="0" dirty="0">
                <a:solidFill>
                  <a:schemeClr val="tx1"/>
                </a:solidFill>
                <a:latin typeface="+mn-lt"/>
                <a:ea typeface="+mn-ea"/>
                <a:cs typeface="+mn-cs"/>
              </a:rPr>
              <a:t>.</a:t>
            </a:r>
          </a:p>
          <a:p>
            <a:r>
              <a:rPr lang="fr-BE" sz="1200" b="0" i="0" u="none" strike="noStrike" kern="1200" baseline="0" dirty="0" err="1">
                <a:solidFill>
                  <a:schemeClr val="tx1"/>
                </a:solidFill>
                <a:latin typeface="+mn-lt"/>
                <a:ea typeface="+mn-ea"/>
                <a:cs typeface="+mn-cs"/>
              </a:rPr>
              <a:t>desctruction</a:t>
            </a:r>
            <a:r>
              <a:rPr lang="fr-BE" sz="1200" b="0" i="0" u="none" strike="noStrike" kern="1200" baseline="0" dirty="0">
                <a:solidFill>
                  <a:schemeClr val="tx1"/>
                </a:solidFill>
                <a:latin typeface="+mn-lt"/>
                <a:ea typeface="+mn-ea"/>
                <a:cs typeface="+mn-cs"/>
              </a:rPr>
              <a:t> of the </a:t>
            </a:r>
            <a:r>
              <a:rPr lang="fr-BE" sz="1200" b="0" i="0" u="none" strike="noStrike" kern="1200" baseline="0" dirty="0" err="1">
                <a:solidFill>
                  <a:schemeClr val="tx1"/>
                </a:solidFill>
                <a:latin typeface="+mn-lt"/>
                <a:ea typeface="+mn-ea"/>
                <a:cs typeface="+mn-cs"/>
              </a:rPr>
              <a:t>myelin</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sheaths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around</a:t>
            </a:r>
            <a:r>
              <a:rPr lang="fr-BE" sz="1200" b="0" i="0" u="none" strike="noStrike" kern="1200" baseline="0" dirty="0">
                <a:solidFill>
                  <a:schemeClr val="tx1"/>
                </a:solidFill>
                <a:latin typeface="+mn-lt"/>
                <a:ea typeface="+mn-ea"/>
                <a:cs typeface="+mn-cs"/>
              </a:rPr>
              <a:t> axons, and </a:t>
            </a:r>
            <a:r>
              <a:rPr lang="fr-BE" sz="1200" b="0" i="0" u="none" strike="noStrike" kern="1200" baseline="0" dirty="0" err="1">
                <a:solidFill>
                  <a:schemeClr val="tx1"/>
                </a:solidFill>
                <a:latin typeface="+mn-lt"/>
                <a:ea typeface="+mn-ea"/>
                <a:cs typeface="+mn-cs"/>
              </a:rPr>
              <a:t>thus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impairments</a:t>
            </a:r>
            <a:r>
              <a:rPr lang="fr-BE" sz="1200" b="0" i="0" u="none" strike="noStrike" kern="1200" baseline="0" dirty="0">
                <a:solidFill>
                  <a:schemeClr val="tx1"/>
                </a:solidFill>
                <a:latin typeface="+mn-lt"/>
                <a:ea typeface="+mn-ea"/>
                <a:cs typeface="+mn-cs"/>
              </a:rPr>
              <a:t> of the signal transmission </a:t>
            </a:r>
            <a:r>
              <a:rPr lang="fr-BE" sz="1200" b="0" i="0" u="none" strike="noStrike" kern="1200" baseline="0" dirty="0" err="1">
                <a:solidFill>
                  <a:schemeClr val="tx1"/>
                </a:solidFill>
                <a:latin typeface="+mn-lt"/>
                <a:ea typeface="+mn-ea"/>
                <a:cs typeface="+mn-cs"/>
              </a:rPr>
              <a:t>between</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neurons</a:t>
            </a:r>
            <a:r>
              <a:rPr lang="fr-BE" sz="1200" b="0" i="0" u="none" strike="noStrike" kern="1200" baseline="0" dirty="0">
                <a:solidFill>
                  <a:schemeClr val="tx1"/>
                </a:solidFill>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a:t>
            </a:fld>
            <a:endParaRPr lang="fr-BE"/>
          </a:p>
        </p:txBody>
      </p:sp>
    </p:spTree>
    <p:extLst>
      <p:ext uri="{BB962C8B-B14F-4D97-AF65-F5344CB8AC3E}">
        <p14:creationId xmlns:p14="http://schemas.microsoft.com/office/powerpoint/2010/main" val="334923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40</a:t>
            </a:fld>
            <a:endParaRPr lang="fr-BE"/>
          </a:p>
        </p:txBody>
      </p:sp>
    </p:spTree>
    <p:extLst>
      <p:ext uri="{BB962C8B-B14F-4D97-AF65-F5344CB8AC3E}">
        <p14:creationId xmlns:p14="http://schemas.microsoft.com/office/powerpoint/2010/main" val="14345766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longitudinal registration between serial images, because of the dependence of repeated measurements within-subject.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41</a:t>
            </a:fld>
            <a:endParaRPr lang="fr-BE"/>
          </a:p>
        </p:txBody>
      </p:sp>
    </p:spTree>
    <p:extLst>
      <p:ext uri="{BB962C8B-B14F-4D97-AF65-F5344CB8AC3E}">
        <p14:creationId xmlns:p14="http://schemas.microsoft.com/office/powerpoint/2010/main" val="3723495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42</a:t>
            </a:fld>
            <a:endParaRPr lang="fr-BE"/>
          </a:p>
        </p:txBody>
      </p:sp>
    </p:spTree>
    <p:extLst>
      <p:ext uri="{BB962C8B-B14F-4D97-AF65-F5344CB8AC3E}">
        <p14:creationId xmlns:p14="http://schemas.microsoft.com/office/powerpoint/2010/main" val="2845869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43</a:t>
            </a:fld>
            <a:endParaRPr lang="fr-BE"/>
          </a:p>
        </p:txBody>
      </p:sp>
    </p:spTree>
    <p:extLst>
      <p:ext uri="{BB962C8B-B14F-4D97-AF65-F5344CB8AC3E}">
        <p14:creationId xmlns:p14="http://schemas.microsoft.com/office/powerpoint/2010/main" val="493546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44</a:t>
            </a:fld>
            <a:endParaRPr lang="fr-BE"/>
          </a:p>
        </p:txBody>
      </p:sp>
    </p:spTree>
    <p:extLst>
      <p:ext uri="{BB962C8B-B14F-4D97-AF65-F5344CB8AC3E}">
        <p14:creationId xmlns:p14="http://schemas.microsoft.com/office/powerpoint/2010/main" val="478156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45</a:t>
            </a:fld>
            <a:endParaRPr lang="fr-BE"/>
          </a:p>
        </p:txBody>
      </p:sp>
    </p:spTree>
    <p:extLst>
      <p:ext uri="{BB962C8B-B14F-4D97-AF65-F5344CB8AC3E}">
        <p14:creationId xmlns:p14="http://schemas.microsoft.com/office/powerpoint/2010/main" val="3503559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global </a:t>
            </a:r>
            <a:r>
              <a:rPr lang="fr-BE" baseline="0" dirty="0" err="1"/>
              <a:t>median</a:t>
            </a:r>
            <a:r>
              <a:rPr lang="fr-BE" baseline="0" dirty="0"/>
              <a:t> values over the </a:t>
            </a:r>
            <a:r>
              <a:rPr lang="fr-BE" baseline="0" dirty="0" err="1"/>
              <a:t>entire</a:t>
            </a:r>
            <a:r>
              <a:rPr lang="fr-BE" baseline="0" dirty="0"/>
              <a:t> tissue</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46</a:t>
            </a:fld>
            <a:endParaRPr lang="fr-BE"/>
          </a:p>
        </p:txBody>
      </p:sp>
    </p:spTree>
    <p:extLst>
      <p:ext uri="{BB962C8B-B14F-4D97-AF65-F5344CB8AC3E}">
        <p14:creationId xmlns:p14="http://schemas.microsoft.com/office/powerpoint/2010/main" val="4234220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permutation tests for </a:t>
            </a:r>
            <a:r>
              <a:rPr lang="fr-BE" baseline="0" dirty="0" err="1"/>
              <a:t>inferences</a:t>
            </a:r>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47</a:t>
            </a:fld>
            <a:endParaRPr lang="fr-BE"/>
          </a:p>
        </p:txBody>
      </p:sp>
    </p:spTree>
    <p:extLst>
      <p:ext uri="{BB962C8B-B14F-4D97-AF65-F5344CB8AC3E}">
        <p14:creationId xmlns:p14="http://schemas.microsoft.com/office/powerpoint/2010/main" val="2900245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48</a:t>
            </a:fld>
            <a:endParaRPr lang="fr-BE"/>
          </a:p>
        </p:txBody>
      </p:sp>
    </p:spTree>
    <p:extLst>
      <p:ext uri="{BB962C8B-B14F-4D97-AF65-F5344CB8AC3E}">
        <p14:creationId xmlns:p14="http://schemas.microsoft.com/office/powerpoint/2010/main" val="2982501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 </a:t>
            </a:r>
            <a:r>
              <a:rPr lang="fr-BE" dirty="0" err="1"/>
              <a:t>our</a:t>
            </a:r>
            <a:r>
              <a:rPr lang="fr-BE" dirty="0"/>
              <a:t> case, </a:t>
            </a:r>
            <a:r>
              <a:rPr lang="fr-BE" dirty="0" err="1"/>
              <a:t>there</a:t>
            </a:r>
            <a:r>
              <a:rPr lang="fr-BE" dirty="0"/>
              <a:t> </a:t>
            </a:r>
            <a:r>
              <a:rPr lang="fr-BE" dirty="0" err="1"/>
              <a:t>were</a:t>
            </a:r>
            <a:r>
              <a:rPr lang="fr-BE" dirty="0"/>
              <a:t> no </a:t>
            </a:r>
            <a:r>
              <a:rPr lang="fr-BE" dirty="0" err="1"/>
              <a:t>significant</a:t>
            </a:r>
            <a:r>
              <a:rPr lang="fr-BE" dirty="0"/>
              <a:t> </a:t>
            </a:r>
            <a:r>
              <a:rPr lang="fr-BE" dirty="0" err="1"/>
              <a:t>correlation</a:t>
            </a:r>
            <a:r>
              <a:rPr lang="fr-BE" dirty="0"/>
              <a:t> </a:t>
            </a:r>
            <a:r>
              <a:rPr lang="fr-BE" dirty="0" err="1"/>
              <a:t>between</a:t>
            </a:r>
            <a:r>
              <a:rPr lang="fr-BE" dirty="0"/>
              <a:t> </a:t>
            </a:r>
            <a:r>
              <a:rPr lang="fr-BE" dirty="0" err="1"/>
              <a:t>volumetric</a:t>
            </a:r>
            <a:r>
              <a:rPr lang="fr-BE" dirty="0"/>
              <a:t> </a:t>
            </a:r>
            <a:r>
              <a:rPr lang="fr-BE" dirty="0" err="1"/>
              <a:t>measures</a:t>
            </a:r>
            <a:r>
              <a:rPr lang="fr-BE" dirty="0"/>
              <a:t> and </a:t>
            </a:r>
            <a:r>
              <a:rPr lang="fr-BE" dirty="0" err="1"/>
              <a:t>disease</a:t>
            </a:r>
            <a:r>
              <a:rPr lang="fr-BE" dirty="0"/>
              <a:t> </a:t>
            </a:r>
            <a:r>
              <a:rPr lang="fr-BE" dirty="0" err="1"/>
              <a:t>status</a:t>
            </a:r>
            <a:r>
              <a:rPr lang="fr-BE" dirty="0"/>
              <a:t>.</a:t>
            </a:r>
          </a:p>
          <a:p>
            <a:r>
              <a:rPr lang="fr-BE" dirty="0"/>
              <a:t>This </a:t>
            </a:r>
            <a:r>
              <a:rPr lang="fr-BE" dirty="0" err="1"/>
              <a:t>suggests</a:t>
            </a:r>
            <a:r>
              <a:rPr lang="fr-BE" dirty="0"/>
              <a:t> </a:t>
            </a:r>
            <a:r>
              <a:rPr lang="fr-BE" dirty="0" err="1"/>
              <a:t>that</a:t>
            </a:r>
            <a:r>
              <a:rPr lang="fr-BE" dirty="0"/>
              <a:t> MPM are more sensitive to possible </a:t>
            </a:r>
            <a:r>
              <a:rPr lang="fr-BE" dirty="0" err="1"/>
              <a:t>repair</a:t>
            </a:r>
            <a:r>
              <a:rPr lang="fr-BE" dirty="0"/>
              <a:t> </a:t>
            </a:r>
            <a:r>
              <a:rPr lang="fr-BE" dirty="0" err="1"/>
              <a:t>mechanisms</a:t>
            </a:r>
            <a:r>
              <a:rPr lang="fr-BE" dirty="0"/>
              <a:t> in patients </a:t>
            </a:r>
            <a:r>
              <a:rPr lang="fr-BE" dirty="0" err="1"/>
              <a:t>who</a:t>
            </a:r>
            <a:r>
              <a:rPr lang="fr-BE" dirty="0"/>
              <a:t> are </a:t>
            </a:r>
            <a:r>
              <a:rPr lang="fr-BE" dirty="0" err="1"/>
              <a:t>doing</a:t>
            </a:r>
            <a:r>
              <a:rPr lang="fr-BE" dirty="0"/>
              <a:t> </a:t>
            </a:r>
            <a:r>
              <a:rPr lang="fr-BE" dirty="0" err="1"/>
              <a:t>well</a:t>
            </a:r>
            <a:r>
              <a:rPr lang="fr-BE" dirty="0"/>
              <a:t>, </a:t>
            </a:r>
            <a:r>
              <a:rPr lang="fr-BE" dirty="0" err="1"/>
              <a:t>than</a:t>
            </a:r>
            <a:r>
              <a:rPr lang="fr-BE" dirty="0"/>
              <a:t> </a:t>
            </a:r>
            <a:r>
              <a:rPr lang="fr-BE" dirty="0" err="1"/>
              <a:t>volumetric</a:t>
            </a:r>
            <a:r>
              <a:rPr lang="fr-BE" dirty="0"/>
              <a:t> </a:t>
            </a:r>
            <a:r>
              <a:rPr lang="fr-BE" dirty="0" err="1"/>
              <a:t>measures</a:t>
            </a:r>
            <a:r>
              <a:rPr lang="fr-BE"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49</a:t>
            </a:fld>
            <a:endParaRPr lang="fr-BE"/>
          </a:p>
        </p:txBody>
      </p:sp>
    </p:spTree>
    <p:extLst>
      <p:ext uri="{BB962C8B-B14F-4D97-AF65-F5344CB8AC3E}">
        <p14:creationId xmlns:p14="http://schemas.microsoft.com/office/powerpoint/2010/main" val="380110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two</a:t>
            </a:r>
            <a:r>
              <a:rPr lang="fr-BE" baseline="0" dirty="0"/>
              <a:t> important </a:t>
            </a:r>
            <a:r>
              <a:rPr lang="fr-BE" baseline="0" dirty="0" err="1"/>
              <a:t>phenomena</a:t>
            </a:r>
            <a:r>
              <a:rPr lang="fr-BE" baseline="0" dirty="0"/>
              <a:t> : inflammation and </a:t>
            </a:r>
            <a:r>
              <a:rPr lang="fr-BE" baseline="0" dirty="0" err="1"/>
              <a:t>demyelination</a:t>
            </a:r>
            <a:r>
              <a:rPr lang="fr-BE" baseline="0" dirty="0"/>
              <a:t>.</a:t>
            </a:r>
          </a:p>
          <a:p>
            <a:r>
              <a:rPr lang="fr-BE" baseline="0" dirty="0" err="1"/>
              <a:t>vary</a:t>
            </a:r>
            <a:r>
              <a:rPr lang="fr-BE" baseline="0" dirty="0"/>
              <a:t> in size, location, and </a:t>
            </a:r>
            <a:r>
              <a:rPr lang="fr-BE" baseline="0" dirty="0" err="1"/>
              <a:t>might</a:t>
            </a:r>
            <a:r>
              <a:rPr lang="fr-BE" baseline="0" dirty="0"/>
              <a:t> </a:t>
            </a:r>
            <a:r>
              <a:rPr lang="fr-BE" baseline="0" dirty="0" err="1"/>
              <a:t>reflect</a:t>
            </a:r>
            <a:r>
              <a:rPr lang="fr-BE" baseline="0" dirty="0"/>
              <a:t> </a:t>
            </a:r>
            <a:r>
              <a:rPr lang="fr-BE" baseline="0" dirty="0" err="1"/>
              <a:t>different</a:t>
            </a:r>
            <a:r>
              <a:rPr lang="fr-BE" baseline="0" dirty="0"/>
              <a:t> </a:t>
            </a:r>
            <a:r>
              <a:rPr lang="fr-BE" baseline="0" dirty="0" err="1"/>
              <a:t>levels</a:t>
            </a:r>
            <a:r>
              <a:rPr lang="fr-BE" baseline="0" dirty="0"/>
              <a:t> of </a:t>
            </a:r>
            <a:r>
              <a:rPr lang="fr-BE" baseline="0" dirty="0" err="1"/>
              <a:t>activity</a:t>
            </a:r>
            <a:r>
              <a:rPr lang="fr-BE" baseline="0" dirty="0"/>
              <a:t>.</a:t>
            </a:r>
          </a:p>
          <a:p>
            <a:r>
              <a:rPr lang="fr-BE" baseline="0" dirty="0"/>
              <a:t>global diffuse </a:t>
            </a:r>
            <a:r>
              <a:rPr lang="fr-BE" baseline="0" dirty="0" err="1"/>
              <a:t>neurodegeneration</a:t>
            </a:r>
            <a:r>
              <a:rPr lang="fr-BE" baseline="0" dirty="0"/>
              <a:t> = </a:t>
            </a:r>
            <a:r>
              <a:rPr lang="fr-BE" baseline="0" dirty="0" err="1"/>
              <a:t>i</a:t>
            </a:r>
            <a:r>
              <a:rPr lang="fr-BE" sz="1200" b="0" i="0" u="none" strike="noStrike" kern="1200" baseline="0" dirty="0" err="1">
                <a:solidFill>
                  <a:schemeClr val="tx1"/>
                </a:solidFill>
                <a:latin typeface="+mn-lt"/>
                <a:ea typeface="+mn-ea"/>
                <a:cs typeface="+mn-cs"/>
              </a:rPr>
              <a:t>rreversible</a:t>
            </a:r>
            <a:r>
              <a:rPr lang="fr-BE" sz="1200" b="0" i="0" u="none" strike="noStrike" kern="1200" baseline="0" dirty="0">
                <a:solidFill>
                  <a:schemeClr val="tx1"/>
                </a:solidFill>
                <a:latin typeface="+mn-lt"/>
                <a:ea typeface="+mn-ea"/>
                <a:cs typeface="+mn-cs"/>
              </a:rPr>
              <a:t> neuronal tissue destruction. </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a:t>
            </a:fld>
            <a:endParaRPr lang="fr-BE"/>
          </a:p>
        </p:txBody>
      </p:sp>
    </p:spTree>
    <p:extLst>
      <p:ext uri="{BB962C8B-B14F-4D97-AF65-F5344CB8AC3E}">
        <p14:creationId xmlns:p14="http://schemas.microsoft.com/office/powerpoint/2010/main" val="2695371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50</a:t>
            </a:fld>
            <a:endParaRPr lang="fr-BE"/>
          </a:p>
        </p:txBody>
      </p:sp>
    </p:spTree>
    <p:extLst>
      <p:ext uri="{BB962C8B-B14F-4D97-AF65-F5344CB8AC3E}">
        <p14:creationId xmlns:p14="http://schemas.microsoft.com/office/powerpoint/2010/main" val="621600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51</a:t>
            </a:fld>
            <a:endParaRPr lang="fr-BE"/>
          </a:p>
        </p:txBody>
      </p:sp>
    </p:spTree>
    <p:extLst>
      <p:ext uri="{BB962C8B-B14F-4D97-AF65-F5344CB8AC3E}">
        <p14:creationId xmlns:p14="http://schemas.microsoft.com/office/powerpoint/2010/main" val="2601708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52</a:t>
            </a:fld>
            <a:endParaRPr lang="fr-BE"/>
          </a:p>
        </p:txBody>
      </p:sp>
    </p:spTree>
    <p:extLst>
      <p:ext uri="{BB962C8B-B14F-4D97-AF65-F5344CB8AC3E}">
        <p14:creationId xmlns:p14="http://schemas.microsoft.com/office/powerpoint/2010/main" val="973889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53</a:t>
            </a:fld>
            <a:endParaRPr lang="fr-BE"/>
          </a:p>
        </p:txBody>
      </p:sp>
    </p:spTree>
    <p:extLst>
      <p:ext uri="{BB962C8B-B14F-4D97-AF65-F5344CB8AC3E}">
        <p14:creationId xmlns:p14="http://schemas.microsoft.com/office/powerpoint/2010/main" val="2842879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54</a:t>
            </a:fld>
            <a:endParaRPr lang="fr-BE"/>
          </a:p>
        </p:txBody>
      </p:sp>
    </p:spTree>
    <p:extLst>
      <p:ext uri="{BB962C8B-B14F-4D97-AF65-F5344CB8AC3E}">
        <p14:creationId xmlns:p14="http://schemas.microsoft.com/office/powerpoint/2010/main" val="2515434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 relire discussion MPM NODDI</a:t>
            </a:r>
          </a:p>
          <a:p>
            <a:r>
              <a:rPr lang="fr-BE" baseline="0" dirty="0" err="1"/>
              <a:t>some</a:t>
            </a:r>
            <a:r>
              <a:rPr lang="fr-BE" baseline="0" dirty="0"/>
              <a:t> of the </a:t>
            </a:r>
            <a:r>
              <a:rPr lang="fr-BE" baseline="0" dirty="0" err="1"/>
              <a:t>significant</a:t>
            </a:r>
            <a:r>
              <a:rPr lang="fr-BE" baseline="0" dirty="0"/>
              <a:t> </a:t>
            </a:r>
            <a:r>
              <a:rPr lang="fr-BE" baseline="0" dirty="0" err="1"/>
              <a:t>correlations</a:t>
            </a:r>
            <a:endParaRPr lang="fr-BE" baseline="0" dirty="0"/>
          </a:p>
          <a:p>
            <a:r>
              <a:rPr lang="en-US" sz="1200" b="0" i="0" u="none" strike="noStrike" kern="1200" baseline="0" dirty="0" err="1">
                <a:solidFill>
                  <a:schemeClr val="tx1"/>
                </a:solidFill>
                <a:latin typeface="+mn-lt"/>
                <a:ea typeface="+mn-ea"/>
                <a:cs typeface="+mn-cs"/>
              </a:rPr>
              <a:t>Ficvf</a:t>
            </a:r>
            <a:r>
              <a:rPr lang="en-US" sz="1200" b="0" i="0" u="none" strike="noStrike" kern="1200" baseline="0" dirty="0">
                <a:solidFill>
                  <a:schemeClr val="tx1"/>
                </a:solidFill>
                <a:latin typeface="+mn-lt"/>
                <a:ea typeface="+mn-ea"/>
                <a:cs typeface="+mn-cs"/>
              </a:rPr>
              <a:t> (= density of neurites)  correlated to all MPM parameters (highly sensitive to the MPM measures, but its specificity is quite poor)</a:t>
            </a:r>
          </a:p>
          <a:p>
            <a:pPr algn="l"/>
            <a:r>
              <a:rPr lang="en-US" sz="1800" b="0" i="0" u="none" strike="noStrike" baseline="0" dirty="0">
                <a:latin typeface="LMRoman10-Regular"/>
              </a:rPr>
              <a:t>it seems that </a:t>
            </a:r>
            <a:r>
              <a:rPr lang="en-US" sz="1800" b="0" i="0" u="none" strike="noStrike" baseline="0" dirty="0" err="1">
                <a:latin typeface="LMRoman10-Regular"/>
              </a:rPr>
              <a:t>Ficvf</a:t>
            </a:r>
            <a:r>
              <a:rPr lang="en-US" sz="1800" b="0" i="0" u="none" strike="noStrike" baseline="0" dirty="0">
                <a:latin typeface="LMRoman10-Regular"/>
              </a:rPr>
              <a:t> indirectly indicates myelin content, a factor that picked up by </a:t>
            </a:r>
            <a:r>
              <a:rPr lang="en-US" sz="1800" b="0" i="0" u="none" strike="noStrike" baseline="0" dirty="0" err="1">
                <a:latin typeface="LMRoman10-Regular"/>
              </a:rPr>
              <a:t>MTsat</a:t>
            </a:r>
            <a:r>
              <a:rPr lang="en-US" sz="1800" b="0" i="0" u="none" strike="noStrike" baseline="0" dirty="0">
                <a:latin typeface="LMRoman10-Regular"/>
              </a:rPr>
              <a:t>, R1 and R2*. Its negative correlation with PD could be explained by the presence of edema where axonal content is missing.</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ODI is an index of the degree of dispersion of the fibers.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ODI correlated only in WM for </a:t>
            </a:r>
            <a:r>
              <a:rPr lang="en-US" sz="1200" b="0" i="0" u="none" strike="noStrike" kern="1200" baseline="0" dirty="0" err="1">
                <a:solidFill>
                  <a:schemeClr val="tx1"/>
                </a:solidFill>
                <a:latin typeface="+mn-lt"/>
                <a:ea typeface="+mn-ea"/>
                <a:cs typeface="+mn-cs"/>
              </a:rPr>
              <a:t>MTsat</a:t>
            </a:r>
            <a:r>
              <a:rPr lang="en-US" sz="1200" b="0" i="0" u="none" strike="noStrike" kern="1200" baseline="0" dirty="0">
                <a:solidFill>
                  <a:schemeClr val="tx1"/>
                </a:solidFill>
                <a:latin typeface="+mn-lt"/>
                <a:ea typeface="+mn-ea"/>
                <a:cs typeface="+mn-cs"/>
              </a:rPr>
              <a:t> and PD (</a:t>
            </a:r>
            <a:r>
              <a:rPr lang="fr-BE" sz="1200" b="0" i="0" u="none" strike="noStrike" kern="1200" baseline="0" dirty="0">
                <a:solidFill>
                  <a:schemeClr val="tx1"/>
                </a:solidFill>
                <a:latin typeface="+mn-lt"/>
                <a:ea typeface="+mn-ea"/>
                <a:cs typeface="+mn-cs"/>
              </a:rPr>
              <a:t>good candidates for </a:t>
            </a:r>
            <a:r>
              <a:rPr lang="fr-BE" sz="1200" b="0" i="0" u="none" strike="noStrike" kern="1200" baseline="0" dirty="0" err="1">
                <a:solidFill>
                  <a:schemeClr val="tx1"/>
                </a:solidFill>
                <a:latin typeface="+mn-lt"/>
                <a:ea typeface="+mn-ea"/>
                <a:cs typeface="+mn-cs"/>
              </a:rPr>
              <a:t>complementary</a:t>
            </a:r>
            <a:r>
              <a:rPr lang="fr-B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biomarkers of tissue microstructure beyond MPM maps)</a:t>
            </a:r>
          </a:p>
          <a:p>
            <a:pPr algn="l"/>
            <a:r>
              <a:rPr lang="en-US" sz="1800" b="0" i="0" u="none" strike="noStrike" baseline="0" dirty="0">
                <a:latin typeface="LMRoman10-Regular"/>
              </a:rPr>
              <a:t>The correlation between </a:t>
            </a:r>
            <a:r>
              <a:rPr lang="en-US" sz="1800" b="0" i="0" u="none" strike="noStrike" baseline="0" dirty="0" err="1">
                <a:latin typeface="LMRoman10-Regular"/>
              </a:rPr>
              <a:t>Mtsat</a:t>
            </a:r>
            <a:r>
              <a:rPr lang="en-US" sz="1800" b="0" i="0" u="none" strike="noStrike" baseline="0" dirty="0">
                <a:latin typeface="LMRoman10-Regular"/>
              </a:rPr>
              <a:t> and ODI is probably due to the fact that a loss of axonal content induces a dispersion of the axons, thus an increase of ODI. The correlation with PD might also be due to the loss of fibers replaced by extra cellular water.</a:t>
            </a:r>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55</a:t>
            </a:fld>
            <a:endParaRPr lang="fr-BE"/>
          </a:p>
        </p:txBody>
      </p:sp>
    </p:spTree>
    <p:extLst>
      <p:ext uri="{BB962C8B-B14F-4D97-AF65-F5344CB8AC3E}">
        <p14:creationId xmlns:p14="http://schemas.microsoft.com/office/powerpoint/2010/main" val="2359604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56</a:t>
            </a:fld>
            <a:endParaRPr lang="fr-BE"/>
          </a:p>
        </p:txBody>
      </p:sp>
    </p:spTree>
    <p:extLst>
      <p:ext uri="{BB962C8B-B14F-4D97-AF65-F5344CB8AC3E}">
        <p14:creationId xmlns:p14="http://schemas.microsoft.com/office/powerpoint/2010/main" val="2320329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Controlled</a:t>
            </a:r>
            <a:r>
              <a:rPr lang="fr-BE" dirty="0"/>
              <a:t> for </a:t>
            </a:r>
            <a:r>
              <a:rPr lang="fr-BE" dirty="0" err="1"/>
              <a:t>age</a:t>
            </a:r>
            <a:r>
              <a:rPr lang="fr-BE" dirty="0"/>
              <a:t>, </a:t>
            </a:r>
            <a:r>
              <a:rPr lang="fr-BE" dirty="0" err="1"/>
              <a:t>gender</a:t>
            </a:r>
            <a:r>
              <a:rPr lang="fr-BE" dirty="0"/>
              <a:t> and total intra </a:t>
            </a:r>
            <a:r>
              <a:rPr lang="fr-BE" dirty="0" err="1"/>
              <a:t>cranial</a:t>
            </a:r>
            <a:r>
              <a:rPr lang="fr-BE" dirty="0"/>
              <a:t> volume</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57</a:t>
            </a:fld>
            <a:endParaRPr lang="fr-BE"/>
          </a:p>
        </p:txBody>
      </p:sp>
    </p:spTree>
    <p:extLst>
      <p:ext uri="{BB962C8B-B14F-4D97-AF65-F5344CB8AC3E}">
        <p14:creationId xmlns:p14="http://schemas.microsoft.com/office/powerpoint/2010/main" val="1482960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This </a:t>
            </a:r>
            <a:r>
              <a:rPr lang="fr-BE" dirty="0" err="1"/>
              <a:t>is</a:t>
            </a:r>
            <a:r>
              <a:rPr lang="fr-BE" dirty="0"/>
              <a:t> the </a:t>
            </a:r>
            <a:r>
              <a:rPr lang="fr-BE" dirty="0" err="1"/>
              <a:t>Mtsap</a:t>
            </a:r>
            <a:r>
              <a:rPr lang="fr-BE" dirty="0"/>
              <a:t> </a:t>
            </a:r>
            <a:r>
              <a:rPr lang="fr-BE" dirty="0" err="1"/>
              <a:t>map</a:t>
            </a:r>
            <a:r>
              <a:rPr lang="fr-BE" dirty="0"/>
              <a:t> </a:t>
            </a:r>
            <a:r>
              <a:rPr lang="fr-BE" dirty="0" err="1"/>
              <a:t>averaged</a:t>
            </a:r>
            <a:r>
              <a:rPr lang="fr-BE" dirty="0"/>
              <a:t> </a:t>
            </a:r>
            <a:r>
              <a:rPr lang="fr-BE" dirty="0" err="1"/>
              <a:t>among</a:t>
            </a:r>
            <a:r>
              <a:rPr lang="fr-BE" dirty="0"/>
              <a:t> all </a:t>
            </a:r>
            <a:r>
              <a:rPr lang="fr-BE" dirty="0" err="1"/>
              <a:t>subjects</a:t>
            </a:r>
            <a:endParaRPr lang="fr-BE" dirty="0"/>
          </a:p>
          <a:p>
            <a:r>
              <a:rPr lang="fr-BE" dirty="0" err="1"/>
              <a:t>We</a:t>
            </a:r>
            <a:r>
              <a:rPr lang="fr-BE" dirty="0"/>
              <a:t> </a:t>
            </a:r>
            <a:r>
              <a:rPr lang="fr-BE" dirty="0" err="1"/>
              <a:t>conudcted</a:t>
            </a:r>
            <a:r>
              <a:rPr lang="fr-BE" dirty="0"/>
              <a:t> cluster-</a:t>
            </a:r>
            <a:r>
              <a:rPr lang="fr-BE" dirty="0" err="1"/>
              <a:t>level</a:t>
            </a:r>
            <a:r>
              <a:rPr lang="fr-BE" dirty="0"/>
              <a:t> </a:t>
            </a:r>
            <a:r>
              <a:rPr lang="fr-BE" dirty="0" err="1"/>
              <a:t>inferences</a:t>
            </a:r>
            <a:r>
              <a:rPr lang="fr-BE" dirty="0"/>
              <a:t> at a p value </a:t>
            </a:r>
            <a:r>
              <a:rPr lang="fr-BE" dirty="0" err="1"/>
              <a:t>under</a:t>
            </a:r>
            <a:r>
              <a:rPr lang="fr-BE" dirty="0"/>
              <a:t> .05 </a:t>
            </a:r>
            <a:r>
              <a:rPr lang="fr-BE" dirty="0" err="1"/>
              <a:t>after</a:t>
            </a:r>
            <a:r>
              <a:rPr lang="fr-BE" dirty="0"/>
              <a:t> </a:t>
            </a:r>
            <a:r>
              <a:rPr lang="fr-BE" dirty="0" err="1"/>
              <a:t>familiy</a:t>
            </a:r>
            <a:r>
              <a:rPr lang="fr-BE" dirty="0"/>
              <a:t> </a:t>
            </a:r>
            <a:r>
              <a:rPr lang="fr-BE" dirty="0" err="1"/>
              <a:t>wise</a:t>
            </a:r>
            <a:r>
              <a:rPr lang="fr-BE" dirty="0"/>
              <a:t> </a:t>
            </a:r>
            <a:r>
              <a:rPr lang="fr-BE" dirty="0" err="1"/>
              <a:t>error</a:t>
            </a:r>
            <a:r>
              <a:rPr lang="fr-BE" dirty="0"/>
              <a:t> rate correction for multiple </a:t>
            </a:r>
            <a:r>
              <a:rPr lang="fr-BE" dirty="0" err="1"/>
              <a:t>comparison</a:t>
            </a:r>
            <a:r>
              <a:rPr lang="fr-BE" dirty="0"/>
              <a:t> </a:t>
            </a:r>
            <a:r>
              <a:rPr lang="fr-BE" dirty="0" err="1"/>
              <a:t>across</a:t>
            </a:r>
            <a:r>
              <a:rPr lang="fr-BE" dirty="0"/>
              <a:t> the </a:t>
            </a:r>
            <a:r>
              <a:rPr lang="fr-BE" dirty="0" err="1"/>
              <a:t>entire</a:t>
            </a:r>
            <a:r>
              <a:rPr lang="fr-BE" dirty="0"/>
              <a:t> gray </a:t>
            </a:r>
            <a:r>
              <a:rPr lang="fr-BE" dirty="0" err="1"/>
              <a:t>matter</a:t>
            </a:r>
            <a:endParaRPr lang="fr-BE" dirty="0"/>
          </a:p>
          <a:p>
            <a:endParaRPr lang="fr-BE" dirty="0"/>
          </a:p>
          <a:p>
            <a:r>
              <a:rPr lang="fr-BE" dirty="0"/>
              <a:t>Red : clusters of </a:t>
            </a:r>
            <a:r>
              <a:rPr lang="fr-BE" dirty="0" err="1"/>
              <a:t>significant</a:t>
            </a:r>
            <a:r>
              <a:rPr lang="fr-BE" dirty="0"/>
              <a:t> </a:t>
            </a:r>
            <a:r>
              <a:rPr lang="fr-BE" dirty="0" err="1"/>
              <a:t>differences</a:t>
            </a:r>
            <a:r>
              <a:rPr lang="fr-BE" dirty="0"/>
              <a:t> </a:t>
            </a:r>
            <a:r>
              <a:rPr lang="fr-BE" dirty="0" err="1"/>
              <a:t>between</a:t>
            </a:r>
            <a:r>
              <a:rPr lang="fr-BE" dirty="0"/>
              <a:t> the </a:t>
            </a:r>
            <a:r>
              <a:rPr lang="fr-BE" dirty="0" err="1"/>
              <a:t>two</a:t>
            </a:r>
            <a:r>
              <a:rPr lang="fr-BE" dirty="0"/>
              <a:t> groups </a:t>
            </a:r>
            <a:r>
              <a:rPr lang="fr-BE" dirty="0" err="1"/>
              <a:t>with</a:t>
            </a:r>
            <a:r>
              <a:rPr lang="fr-BE" dirty="0"/>
              <a:t> the model </a:t>
            </a:r>
            <a:r>
              <a:rPr lang="fr-BE" dirty="0" err="1"/>
              <a:t>including</a:t>
            </a:r>
            <a:r>
              <a:rPr lang="fr-BE" dirty="0"/>
              <a:t> </a:t>
            </a:r>
            <a:r>
              <a:rPr lang="fr-BE" dirty="0" err="1"/>
              <a:t>only</a:t>
            </a:r>
            <a:r>
              <a:rPr lang="fr-BE" dirty="0"/>
              <a:t> MPM </a:t>
            </a:r>
            <a:r>
              <a:rPr lang="fr-BE" dirty="0" err="1"/>
              <a:t>parameters</a:t>
            </a:r>
            <a:endParaRPr lang="fr-BE" dirty="0"/>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58</a:t>
            </a:fld>
            <a:endParaRPr lang="fr-BE"/>
          </a:p>
        </p:txBody>
      </p:sp>
    </p:spTree>
    <p:extLst>
      <p:ext uri="{BB962C8B-B14F-4D97-AF65-F5344CB8AC3E}">
        <p14:creationId xmlns:p14="http://schemas.microsoft.com/office/powerpoint/2010/main" val="2668936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4B858C"/>
                </a:solidFill>
                <a:latin typeface="Georgia" panose="02040502050405020303" pitchFamily="18" charset="0"/>
              </a:rPr>
              <a:t>M</a:t>
            </a:r>
            <a:r>
              <a:rPr lang="fr-BE" sz="1200" dirty="0">
                <a:latin typeface="Georgia" panose="02040502050405020303" pitchFamily="18" charset="0"/>
              </a:rPr>
              <a:t>PM and NODDI </a:t>
            </a:r>
            <a:r>
              <a:rPr lang="fr-BE" sz="1200" dirty="0" err="1">
                <a:latin typeface="Georgia" panose="02040502050405020303" pitchFamily="18" charset="0"/>
              </a:rPr>
              <a:t>protocols</a:t>
            </a:r>
            <a:r>
              <a:rPr lang="fr-BE" sz="1200" dirty="0">
                <a:latin typeface="Georgia" panose="02040502050405020303" pitchFamily="18" charset="0"/>
              </a:rPr>
              <a:t> have </a:t>
            </a:r>
            <a:r>
              <a:rPr lang="fr-BE" sz="1200" dirty="0" err="1">
                <a:latin typeface="Georgia" panose="02040502050405020303" pitchFamily="18" charset="0"/>
              </a:rPr>
              <a:t>proven</a:t>
            </a:r>
            <a:r>
              <a:rPr lang="fr-BE" sz="1200" dirty="0">
                <a:latin typeface="Georgia" panose="02040502050405020303" pitchFamily="18" charset="0"/>
              </a:rPr>
              <a:t> </a:t>
            </a:r>
            <a:r>
              <a:rPr lang="fr-BE" sz="1200" dirty="0" err="1">
                <a:latin typeface="Georgia" panose="02040502050405020303" pitchFamily="18" charset="0"/>
              </a:rPr>
              <a:t>their</a:t>
            </a:r>
            <a:r>
              <a:rPr lang="fr-BE" sz="1200" dirty="0">
                <a:latin typeface="Georgia" panose="02040502050405020303" pitchFamily="18" charset="0"/>
              </a:rPr>
              <a:t> </a:t>
            </a:r>
            <a:r>
              <a:rPr lang="fr-BE" sz="1200" dirty="0" err="1">
                <a:latin typeface="Georgia" panose="02040502050405020303" pitchFamily="18" charset="0"/>
              </a:rPr>
              <a:t>efficiency</a:t>
            </a:r>
            <a:r>
              <a:rPr lang="fr-BE" sz="1200" dirty="0">
                <a:latin typeface="Georgia" panose="02040502050405020303" pitchFamily="18" charset="0"/>
              </a:rPr>
              <a:t> to </a:t>
            </a:r>
            <a:r>
              <a:rPr lang="fr-BE" sz="1200" dirty="0" err="1">
                <a:latin typeface="Georgia" panose="02040502050405020303" pitchFamily="18" charset="0"/>
              </a:rPr>
              <a:t>investigate</a:t>
            </a:r>
            <a:r>
              <a:rPr lang="fr-BE" sz="1200" dirty="0">
                <a:latin typeface="Georgia" panose="02040502050405020303" pitchFamily="18" charset="0"/>
              </a:rPr>
              <a:t> MS-</a:t>
            </a:r>
            <a:r>
              <a:rPr lang="fr-BE" sz="1200" dirty="0" err="1">
                <a:latin typeface="Georgia" panose="02040502050405020303" pitchFamily="18" charset="0"/>
              </a:rPr>
              <a:t>related</a:t>
            </a:r>
            <a:r>
              <a:rPr lang="fr-BE" sz="1200" dirty="0">
                <a:latin typeface="Georgia" panose="02040502050405020303" pitchFamily="18" charset="0"/>
              </a:rPr>
              <a:t> microstructural </a:t>
            </a:r>
            <a:r>
              <a:rPr lang="fr-BE" sz="1200" dirty="0" err="1">
                <a:latin typeface="Georgia" panose="02040502050405020303" pitchFamily="18" charset="0"/>
              </a:rPr>
              <a:t>alterations</a:t>
            </a:r>
            <a:r>
              <a:rPr lang="fr-BE" sz="1200" dirty="0">
                <a:latin typeface="Georgia" panose="02040502050405020303" pitchFamily="18" charset="0"/>
              </a:rPr>
              <a:t> but have not been </a:t>
            </a:r>
            <a:r>
              <a:rPr lang="fr-BE" sz="1200" dirty="0" err="1">
                <a:latin typeface="Georgia" panose="02040502050405020303" pitchFamily="18" charset="0"/>
              </a:rPr>
              <a:t>compared</a:t>
            </a:r>
            <a:r>
              <a:rPr lang="fr-BE" sz="1200" dirty="0">
                <a:latin typeface="Georgia" panose="02040502050405020303" pitchFamily="18" charset="0"/>
              </a:rPr>
              <a:t> to </a:t>
            </a:r>
            <a:r>
              <a:rPr lang="fr-BE" sz="1200" dirty="0" err="1">
                <a:latin typeface="Georgia" panose="02040502050405020303" pitchFamily="18" charset="0"/>
              </a:rPr>
              <a:t>each</a:t>
            </a:r>
            <a:r>
              <a:rPr lang="fr-BE" sz="1200" dirty="0">
                <a:latin typeface="Georgia" panose="02040502050405020303" pitchFamily="18" charset="0"/>
              </a:rPr>
              <a:t> </a:t>
            </a:r>
            <a:r>
              <a:rPr lang="fr-BE" sz="1200" dirty="0" err="1">
                <a:latin typeface="Georgia" panose="02040502050405020303" pitchFamily="18" charset="0"/>
              </a:rPr>
              <a:t>other</a:t>
            </a:r>
            <a:r>
              <a:rPr lang="fr-BE" sz="1200" dirty="0">
                <a:latin typeface="Georgia" panose="02040502050405020303" pitchFamily="18" charset="0"/>
              </a:rPr>
              <a:t> </a:t>
            </a:r>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59</a:t>
            </a:fld>
            <a:endParaRPr lang="fr-BE"/>
          </a:p>
        </p:txBody>
      </p:sp>
    </p:spTree>
    <p:extLst>
      <p:ext uri="{BB962C8B-B14F-4D97-AF65-F5344CB8AC3E}">
        <p14:creationId xmlns:p14="http://schemas.microsoft.com/office/powerpoint/2010/main" val="372086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born</a:t>
            </a:r>
            <a:r>
              <a:rPr lang="fr-BE" baseline="0" dirty="0"/>
              <a:t> in the seventies, </a:t>
            </a:r>
            <a:r>
              <a:rPr lang="fr-BE" baseline="0" dirty="0" err="1"/>
              <a:t>around</a:t>
            </a:r>
            <a:r>
              <a:rPr lang="fr-BE" baseline="0" dirty="0"/>
              <a:t> 30 </a:t>
            </a:r>
            <a:r>
              <a:rPr lang="fr-BE" baseline="0" dirty="0" err="1"/>
              <a:t>years</a:t>
            </a:r>
            <a:r>
              <a:rPr lang="fr-BE" baseline="0" dirty="0"/>
              <a:t> </a:t>
            </a:r>
            <a:r>
              <a:rPr lang="fr-BE" baseline="0" dirty="0" err="1"/>
              <a:t>after</a:t>
            </a:r>
            <a:r>
              <a:rPr lang="fr-BE" baseline="0" dirty="0"/>
              <a:t> the </a:t>
            </a:r>
            <a:r>
              <a:rPr lang="fr-BE" baseline="0" dirty="0" err="1"/>
              <a:t>discovery</a:t>
            </a:r>
            <a:r>
              <a:rPr lang="fr-BE" baseline="0" dirty="0"/>
              <a:t> of the </a:t>
            </a:r>
            <a:r>
              <a:rPr lang="fr-BE" baseline="0" dirty="0" err="1"/>
              <a:t>nuclear</a:t>
            </a:r>
            <a:r>
              <a:rPr lang="fr-BE" baseline="0" dirty="0"/>
              <a:t> </a:t>
            </a:r>
            <a:r>
              <a:rPr lang="fr-BE" baseline="0" dirty="0" err="1"/>
              <a:t>magnetic</a:t>
            </a:r>
            <a:r>
              <a:rPr lang="fr-BE" baseline="0" dirty="0"/>
              <a:t> </a:t>
            </a:r>
            <a:r>
              <a:rPr lang="fr-BE" baseline="0" dirty="0" err="1"/>
              <a:t>resonance</a:t>
            </a:r>
            <a:r>
              <a:rPr lang="fr-BE" baseline="0" dirty="0"/>
              <a:t>, or NMR, </a:t>
            </a:r>
            <a:r>
              <a:rPr lang="fr-BE" baseline="0" dirty="0" err="1"/>
              <a:t>phenomenon</a:t>
            </a:r>
            <a:r>
              <a:rPr lang="fr-BE" baseline="0"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a:t>
            </a:fld>
            <a:endParaRPr lang="fr-BE"/>
          </a:p>
        </p:txBody>
      </p:sp>
    </p:spTree>
    <p:extLst>
      <p:ext uri="{BB962C8B-B14F-4D97-AF65-F5344CB8AC3E}">
        <p14:creationId xmlns:p14="http://schemas.microsoft.com/office/powerpoint/2010/main" val="3062190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60</a:t>
            </a:fld>
            <a:endParaRPr lang="fr-BE"/>
          </a:p>
        </p:txBody>
      </p:sp>
    </p:spTree>
    <p:extLst>
      <p:ext uri="{BB962C8B-B14F-4D97-AF65-F5344CB8AC3E}">
        <p14:creationId xmlns:p14="http://schemas.microsoft.com/office/powerpoint/2010/main" val="938901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4B858C"/>
                </a:solidFill>
                <a:latin typeface="Georgia" panose="02040502050405020303" pitchFamily="18" charset="0"/>
              </a:rPr>
              <a:t>M</a:t>
            </a:r>
            <a:r>
              <a:rPr lang="fr-BE" sz="1200" dirty="0">
                <a:latin typeface="Georgia" panose="02040502050405020303" pitchFamily="18" charset="0"/>
              </a:rPr>
              <a:t>ultiple </a:t>
            </a:r>
            <a:r>
              <a:rPr lang="fr-BE" sz="1200" dirty="0" err="1">
                <a:latin typeface="Georgia" panose="02040502050405020303" pitchFamily="18" charset="0"/>
              </a:rPr>
              <a:t>sclerosis</a:t>
            </a:r>
            <a:r>
              <a:rPr lang="fr-BE" sz="1200" dirty="0">
                <a:latin typeface="Georgia" panose="02040502050405020303" pitchFamily="18" charset="0"/>
              </a:rPr>
              <a:t> </a:t>
            </a:r>
            <a:r>
              <a:rPr lang="fr-BE" sz="1200" dirty="0" err="1">
                <a:latin typeface="Georgia" panose="02040502050405020303" pitchFamily="18" charset="0"/>
              </a:rPr>
              <a:t>pathology</a:t>
            </a:r>
            <a:r>
              <a:rPr lang="fr-BE" sz="1200" dirty="0">
                <a:latin typeface="Georgia" panose="02040502050405020303" pitchFamily="18" charset="0"/>
              </a:rPr>
              <a:t> </a:t>
            </a:r>
            <a:r>
              <a:rPr lang="fr-BE" sz="1200" dirty="0" err="1">
                <a:latin typeface="Georgia" panose="02040502050405020303" pitchFamily="18" charset="0"/>
              </a:rPr>
              <a:t>lacks</a:t>
            </a:r>
            <a:r>
              <a:rPr lang="fr-BE" sz="1200" dirty="0">
                <a:latin typeface="Georgia" panose="02040502050405020303" pitchFamily="18" charset="0"/>
              </a:rPr>
              <a:t> of </a:t>
            </a:r>
            <a:r>
              <a:rPr lang="fr-BE" sz="1200" dirty="0" err="1">
                <a:latin typeface="Georgia" panose="02040502050405020303" pitchFamily="18" charset="0"/>
              </a:rPr>
              <a:t>imaging</a:t>
            </a:r>
            <a:r>
              <a:rPr lang="fr-BE" sz="1200" dirty="0">
                <a:latin typeface="Georgia" panose="02040502050405020303" pitchFamily="18" charset="0"/>
              </a:rPr>
              <a:t> </a:t>
            </a:r>
            <a:r>
              <a:rPr lang="fr-BE" sz="1200" dirty="0" err="1">
                <a:latin typeface="Georgia" panose="02040502050405020303" pitchFamily="18" charset="0"/>
              </a:rPr>
              <a:t>tools</a:t>
            </a:r>
            <a:r>
              <a:rPr lang="fr-BE" sz="1200" dirty="0">
                <a:latin typeface="Georgia" panose="02040502050405020303" pitchFamily="18" charset="0"/>
              </a:rPr>
              <a:t> for </a:t>
            </a:r>
            <a:r>
              <a:rPr lang="fr-BE" sz="1200" i="1" dirty="0">
                <a:latin typeface="Georgia" panose="02040502050405020303" pitchFamily="18" charset="0"/>
              </a:rPr>
              <a:t>in vivo</a:t>
            </a:r>
            <a:r>
              <a:rPr lang="fr-BE" sz="1200" dirty="0">
                <a:latin typeface="Georgia" panose="02040502050405020303" pitchFamily="18" charset="0"/>
              </a:rPr>
              <a:t> monitoring, as </a:t>
            </a:r>
            <a:r>
              <a:rPr lang="fr-BE" sz="1200" dirty="0" err="1">
                <a:latin typeface="Georgia" panose="02040502050405020303" pitchFamily="18" charset="0"/>
              </a:rPr>
              <a:t>conventional</a:t>
            </a:r>
            <a:r>
              <a:rPr lang="fr-BE" sz="1200" dirty="0">
                <a:latin typeface="Georgia" panose="02040502050405020303" pitchFamily="18" charset="0"/>
              </a:rPr>
              <a:t> MRI techniques </a:t>
            </a:r>
            <a:r>
              <a:rPr lang="fr-BE" sz="1200" dirty="0" err="1">
                <a:latin typeface="Georgia" panose="02040502050405020303" pitchFamily="18" charset="0"/>
              </a:rPr>
              <a:t>only</a:t>
            </a:r>
            <a:r>
              <a:rPr lang="fr-BE" sz="1200" dirty="0">
                <a:latin typeface="Georgia" panose="02040502050405020303" pitchFamily="18" charset="0"/>
              </a:rPr>
              <a:t> </a:t>
            </a:r>
            <a:r>
              <a:rPr lang="fr-BE" sz="1200" dirty="0" err="1">
                <a:latin typeface="Georgia" panose="02040502050405020303" pitchFamily="18" charset="0"/>
              </a:rPr>
              <a:t>depict</a:t>
            </a:r>
            <a:r>
              <a:rPr lang="fr-BE" sz="1200" dirty="0">
                <a:latin typeface="Georgia" panose="02040502050405020303" pitchFamily="18" charset="0"/>
              </a:rPr>
              <a:t> the « tip of the iceberg » and biopsies are not </a:t>
            </a:r>
            <a:r>
              <a:rPr lang="fr-BE" sz="1200" dirty="0" err="1">
                <a:latin typeface="Georgia" panose="02040502050405020303" pitchFamily="18" charset="0"/>
              </a:rPr>
              <a:t>always</a:t>
            </a:r>
            <a:r>
              <a:rPr lang="fr-BE" sz="1200" dirty="0">
                <a:latin typeface="Georgia" panose="02040502050405020303" pitchFamily="18" charset="0"/>
              </a:rPr>
              <a:t>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smtClean="0">
                <a:solidFill>
                  <a:srgbClr val="4B858C"/>
                </a:solidFill>
                <a:latin typeface="Georgia" panose="02040502050405020303" pitchFamily="18" charset="0"/>
              </a:rPr>
              <a:t>M</a:t>
            </a:r>
            <a:r>
              <a:rPr lang="fr-BE" sz="1200" dirty="0" smtClean="0">
                <a:latin typeface="Georgia" panose="02040502050405020303" pitchFamily="18" charset="0"/>
              </a:rPr>
              <a:t>PM and NODDI </a:t>
            </a:r>
            <a:r>
              <a:rPr lang="fr-BE" sz="1200" dirty="0" err="1" smtClean="0">
                <a:latin typeface="Georgia" panose="02040502050405020303" pitchFamily="18" charset="0"/>
              </a:rPr>
              <a:t>protocols</a:t>
            </a:r>
            <a:r>
              <a:rPr lang="fr-BE" sz="1200" dirty="0" smtClean="0">
                <a:latin typeface="Georgia" panose="02040502050405020303" pitchFamily="18" charset="0"/>
              </a:rPr>
              <a:t> are </a:t>
            </a:r>
            <a:r>
              <a:rPr lang="fr-BE" sz="1200" dirty="0" err="1" smtClean="0">
                <a:latin typeface="Georgia" panose="02040502050405020303" pitchFamily="18" charset="0"/>
              </a:rPr>
              <a:t>currently</a:t>
            </a:r>
            <a:r>
              <a:rPr lang="fr-BE" sz="1200" dirty="0" smtClean="0">
                <a:latin typeface="Georgia" panose="02040502050405020303" pitchFamily="18" charset="0"/>
              </a:rPr>
              <a:t> </a:t>
            </a:r>
            <a:r>
              <a:rPr lang="fr-BE" sz="1200" dirty="0" err="1" smtClean="0">
                <a:latin typeface="Georgia" panose="02040502050405020303" pitchFamily="18" charset="0"/>
              </a:rPr>
              <a:t>widely</a:t>
            </a:r>
            <a:r>
              <a:rPr lang="fr-BE" sz="1200" dirty="0" smtClean="0">
                <a:latin typeface="Georgia" panose="02040502050405020303" pitchFamily="18" charset="0"/>
              </a:rPr>
              <a:t> </a:t>
            </a:r>
            <a:r>
              <a:rPr lang="fr-BE" sz="1200" dirty="0" err="1" smtClean="0">
                <a:latin typeface="Georgia" panose="02040502050405020303" pitchFamily="18" charset="0"/>
              </a:rPr>
              <a:t>used</a:t>
            </a:r>
            <a:r>
              <a:rPr lang="fr-BE" sz="1200" dirty="0" smtClean="0">
                <a:latin typeface="Georgia" panose="02040502050405020303" pitchFamily="18" charset="0"/>
              </a:rPr>
              <a:t> in </a:t>
            </a:r>
            <a:r>
              <a:rPr lang="fr-BE" sz="1200" dirty="0" err="1" smtClean="0">
                <a:latin typeface="Georgia" panose="02040502050405020303" pitchFamily="18" charset="0"/>
              </a:rPr>
              <a:t>research</a:t>
            </a:r>
            <a:endParaRPr lang="fr-BE" sz="1200" smtClean="0">
              <a:latin typeface="Georgia" panose="02040502050405020303" pitchFamily="18" charset="0"/>
            </a:endParaRPr>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61</a:t>
            </a:fld>
            <a:endParaRPr lang="fr-BE"/>
          </a:p>
        </p:txBody>
      </p:sp>
    </p:spTree>
    <p:extLst>
      <p:ext uri="{BB962C8B-B14F-4D97-AF65-F5344CB8AC3E}">
        <p14:creationId xmlns:p14="http://schemas.microsoft.com/office/powerpoint/2010/main" val="2771369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62</a:t>
            </a:fld>
            <a:endParaRPr lang="fr-BE"/>
          </a:p>
        </p:txBody>
      </p:sp>
    </p:spTree>
    <p:extLst>
      <p:ext uri="{BB962C8B-B14F-4D97-AF65-F5344CB8AC3E}">
        <p14:creationId xmlns:p14="http://schemas.microsoft.com/office/powerpoint/2010/main" val="53160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63</a:t>
            </a:fld>
            <a:endParaRPr lang="fr-BE"/>
          </a:p>
        </p:txBody>
      </p:sp>
    </p:spTree>
    <p:extLst>
      <p:ext uri="{BB962C8B-B14F-4D97-AF65-F5344CB8AC3E}">
        <p14:creationId xmlns:p14="http://schemas.microsoft.com/office/powerpoint/2010/main" val="3937155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encouraged</a:t>
            </a:r>
            <a:endParaRPr lang="fr-BE" dirty="0"/>
          </a:p>
        </p:txBody>
      </p:sp>
      <p:sp>
        <p:nvSpPr>
          <p:cNvPr id="4" name="Espace réservé du numéro de diapositive 3"/>
          <p:cNvSpPr>
            <a:spLocks noGrp="1"/>
          </p:cNvSpPr>
          <p:nvPr>
            <p:ph type="sldNum" sz="quarter" idx="5"/>
          </p:nvPr>
        </p:nvSpPr>
        <p:spPr/>
        <p:txBody>
          <a:bodyPr/>
          <a:lstStyle/>
          <a:p>
            <a:fld id="{DC269A4A-87BA-49D4-8A1A-F6EBA1FE2AF5}" type="slidenum">
              <a:rPr lang="fr-BE" smtClean="0"/>
              <a:t>64</a:t>
            </a:fld>
            <a:endParaRPr lang="fr-BE"/>
          </a:p>
        </p:txBody>
      </p:sp>
    </p:spTree>
    <p:extLst>
      <p:ext uri="{BB962C8B-B14F-4D97-AF65-F5344CB8AC3E}">
        <p14:creationId xmlns:p14="http://schemas.microsoft.com/office/powerpoint/2010/main" val="1241703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65</a:t>
            </a:fld>
            <a:endParaRPr lang="fr-BE"/>
          </a:p>
        </p:txBody>
      </p:sp>
    </p:spTree>
    <p:extLst>
      <p:ext uri="{BB962C8B-B14F-4D97-AF65-F5344CB8AC3E}">
        <p14:creationId xmlns:p14="http://schemas.microsoft.com/office/powerpoint/2010/main" val="533429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66</a:t>
            </a:fld>
            <a:endParaRPr lang="fr-BE"/>
          </a:p>
        </p:txBody>
      </p:sp>
    </p:spTree>
    <p:extLst>
      <p:ext uri="{BB962C8B-B14F-4D97-AF65-F5344CB8AC3E}">
        <p14:creationId xmlns:p14="http://schemas.microsoft.com/office/powerpoint/2010/main" val="5494201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a:t>
            </a:r>
            <a:r>
              <a:rPr lang="fr-BE" baseline="0" dirty="0"/>
              <a:t> the </a:t>
            </a:r>
            <a:r>
              <a:rPr lang="fr-BE" baseline="0" dirty="0" err="1"/>
              <a:t>past</a:t>
            </a:r>
            <a:r>
              <a:rPr lang="fr-BE" baseline="0" dirty="0"/>
              <a:t>, </a:t>
            </a:r>
            <a:r>
              <a:rPr lang="fr-BE" baseline="0" dirty="0" err="1"/>
              <a:t>several</a:t>
            </a:r>
            <a:r>
              <a:rPr lang="fr-BE" baseline="0" dirty="0"/>
              <a:t> </a:t>
            </a:r>
            <a:r>
              <a:rPr lang="fr-BE" baseline="0" dirty="0" err="1"/>
              <a:t>studies</a:t>
            </a:r>
            <a:r>
              <a:rPr lang="fr-BE" baseline="0" dirty="0"/>
              <a:t> </a:t>
            </a:r>
            <a:r>
              <a:rPr lang="fr-BE" baseline="0" dirty="0" err="1"/>
              <a:t>combining</a:t>
            </a:r>
            <a:r>
              <a:rPr lang="fr-BE" baseline="0" dirty="0"/>
              <a:t> quantitative MRI and MS have been </a:t>
            </a:r>
            <a:r>
              <a:rPr lang="fr-BE" baseline="0" dirty="0" err="1"/>
              <a:t>conducted</a:t>
            </a:r>
            <a:r>
              <a:rPr lang="fr-BE" baseline="0" dirty="0"/>
              <a:t>, and in accordance </a:t>
            </a:r>
            <a:r>
              <a:rPr lang="fr-BE" baseline="0" dirty="0" err="1"/>
              <a:t>with</a:t>
            </a:r>
            <a:r>
              <a:rPr lang="fr-BE" baseline="0" dirty="0"/>
              <a:t> </a:t>
            </a:r>
            <a:r>
              <a:rPr lang="fr-BE" baseline="0" dirty="0" err="1"/>
              <a:t>histological</a:t>
            </a:r>
            <a:r>
              <a:rPr lang="fr-BE" baseline="0" dirty="0"/>
              <a:t> </a:t>
            </a:r>
            <a:r>
              <a:rPr lang="fr-BE" baseline="0" dirty="0" err="1"/>
              <a:t>results</a:t>
            </a:r>
            <a:r>
              <a:rPr lang="fr-BE" baseline="0" dirty="0"/>
              <a:t>.</a:t>
            </a:r>
          </a:p>
          <a:p>
            <a:r>
              <a:rPr lang="fr-BE" baseline="0" dirty="0"/>
              <a:t>For </a:t>
            </a:r>
            <a:r>
              <a:rPr lang="fr-BE" baseline="0" dirty="0" err="1"/>
              <a:t>example</a:t>
            </a:r>
            <a:r>
              <a:rPr lang="fr-BE" baseline="0" dirty="0"/>
              <a:t>, in a </a:t>
            </a:r>
            <a:r>
              <a:rPr lang="fr-BE" baseline="0" dirty="0" err="1"/>
              <a:t>study</a:t>
            </a:r>
            <a:r>
              <a:rPr lang="fr-BE" baseline="0" dirty="0"/>
              <a:t> </a:t>
            </a:r>
            <a:r>
              <a:rPr lang="fr-BE" baseline="0" dirty="0" err="1"/>
              <a:t>conducted</a:t>
            </a:r>
            <a:r>
              <a:rPr lang="fr-BE" baseline="0" dirty="0"/>
              <a:t> by Dr </a:t>
            </a:r>
            <a:r>
              <a:rPr lang="fr-BE" baseline="0" dirty="0" err="1"/>
              <a:t>Lommers</a:t>
            </a:r>
            <a:r>
              <a:rPr lang="fr-BE" baseline="0" dirty="0"/>
              <a:t> </a:t>
            </a:r>
            <a:r>
              <a:rPr lang="fr-BE" baseline="0" dirty="0" err="1"/>
              <a:t>here</a:t>
            </a:r>
            <a:r>
              <a:rPr lang="fr-BE" baseline="0" dirty="0"/>
              <a:t>, the </a:t>
            </a:r>
            <a:r>
              <a:rPr lang="fr-BE" baseline="0" dirty="0" err="1"/>
              <a:t>difference</a:t>
            </a:r>
            <a:r>
              <a:rPr lang="fr-BE" baseline="0" dirty="0"/>
              <a:t> in MPM </a:t>
            </a:r>
            <a:r>
              <a:rPr lang="fr-BE" baseline="0" dirty="0" err="1"/>
              <a:t>parameters</a:t>
            </a:r>
            <a:r>
              <a:rPr lang="fr-BE" baseline="0" dirty="0"/>
              <a:t> </a:t>
            </a:r>
            <a:r>
              <a:rPr lang="fr-BE" baseline="0" dirty="0" err="1"/>
              <a:t>between</a:t>
            </a:r>
            <a:r>
              <a:rPr lang="fr-BE" baseline="0" dirty="0"/>
              <a:t> MS patients and </a:t>
            </a:r>
            <a:r>
              <a:rPr lang="fr-BE" baseline="0" dirty="0" err="1"/>
              <a:t>healthy</a:t>
            </a:r>
            <a:r>
              <a:rPr lang="fr-BE" baseline="0" dirty="0"/>
              <a:t> </a:t>
            </a:r>
            <a:r>
              <a:rPr lang="fr-BE" baseline="0" dirty="0" err="1"/>
              <a:t>controls</a:t>
            </a:r>
            <a:r>
              <a:rPr lang="fr-BE" baseline="0" dirty="0"/>
              <a:t> </a:t>
            </a:r>
            <a:r>
              <a:rPr lang="fr-BE" baseline="0" dirty="0" err="1"/>
              <a:t>was</a:t>
            </a:r>
            <a:r>
              <a:rPr lang="fr-BE" baseline="0" dirty="0"/>
              <a:t> </a:t>
            </a:r>
            <a:r>
              <a:rPr lang="fr-BE" baseline="0" dirty="0" err="1"/>
              <a:t>assessed</a:t>
            </a:r>
            <a:r>
              <a:rPr lang="fr-BE" baseline="0" dirty="0"/>
              <a:t> </a:t>
            </a:r>
            <a:r>
              <a:rPr lang="fr-BE" baseline="0" dirty="0" err="1"/>
              <a:t>within</a:t>
            </a:r>
            <a:r>
              <a:rPr lang="fr-BE" baseline="0" dirty="0"/>
              <a:t> </a:t>
            </a:r>
            <a:r>
              <a:rPr lang="fr-BE" baseline="0" dirty="0" err="1"/>
              <a:t>their</a:t>
            </a:r>
            <a:r>
              <a:rPr lang="fr-BE" baseline="0" dirty="0"/>
              <a:t> normal </a:t>
            </a:r>
            <a:r>
              <a:rPr lang="fr-BE" baseline="0" dirty="0" err="1"/>
              <a:t>appearing</a:t>
            </a:r>
            <a:r>
              <a:rPr lang="fr-BE" baseline="0" dirty="0"/>
              <a:t> tissues, in white </a:t>
            </a:r>
            <a:r>
              <a:rPr lang="fr-BE" baseline="0" dirty="0" err="1"/>
              <a:t>matter</a:t>
            </a:r>
            <a:r>
              <a:rPr lang="fr-BE" baseline="0" dirty="0"/>
              <a:t>, as </a:t>
            </a:r>
            <a:r>
              <a:rPr lang="fr-BE" baseline="0" dirty="0" err="1"/>
              <a:t>well</a:t>
            </a:r>
            <a:r>
              <a:rPr lang="fr-BE" baseline="0" dirty="0"/>
              <a:t> as in cortical and </a:t>
            </a:r>
            <a:r>
              <a:rPr lang="fr-BE" baseline="0" dirty="0" err="1"/>
              <a:t>deep</a:t>
            </a:r>
            <a:r>
              <a:rPr lang="fr-BE" baseline="0" dirty="0"/>
              <a:t> gray </a:t>
            </a:r>
            <a:r>
              <a:rPr lang="fr-BE" baseline="0" dirty="0" err="1"/>
              <a:t>matter</a:t>
            </a:r>
            <a:r>
              <a:rPr lang="fr-BE" baseline="0" dirty="0"/>
              <a:t>.</a:t>
            </a:r>
          </a:p>
          <a:p>
            <a:r>
              <a:rPr lang="fr-BE" baseline="0" dirty="0"/>
              <a:t>It </a:t>
            </a:r>
            <a:r>
              <a:rPr lang="fr-BE" baseline="0" dirty="0" err="1"/>
              <a:t>mostly</a:t>
            </a:r>
            <a:r>
              <a:rPr lang="fr-BE" baseline="0" dirty="0"/>
              <a:t> arises in white </a:t>
            </a:r>
            <a:r>
              <a:rPr lang="fr-BE" baseline="0" dirty="0" err="1"/>
              <a:t>matter</a:t>
            </a:r>
            <a:r>
              <a:rPr lang="fr-BE" baseline="0" dirty="0"/>
              <a:t> and cortical gray </a:t>
            </a:r>
            <a:r>
              <a:rPr lang="fr-BE" baseline="0" dirty="0" err="1"/>
              <a:t>matter</a:t>
            </a:r>
            <a:r>
              <a:rPr lang="fr-BE" baseline="0" dirty="0"/>
              <a:t>, </a:t>
            </a:r>
            <a:r>
              <a:rPr lang="fr-BE" baseline="0" dirty="0" err="1"/>
              <a:t>where</a:t>
            </a:r>
            <a:r>
              <a:rPr lang="fr-BE" baseline="0" dirty="0"/>
              <a:t> </a:t>
            </a:r>
            <a:r>
              <a:rPr lang="fr-BE" baseline="0" dirty="0" err="1"/>
              <a:t>Mtsat</a:t>
            </a:r>
            <a:r>
              <a:rPr lang="fr-BE" baseline="0" dirty="0"/>
              <a:t>, R1 and R2* are </a:t>
            </a:r>
            <a:r>
              <a:rPr lang="fr-BE" baseline="0" dirty="0" err="1"/>
              <a:t>significantly</a:t>
            </a:r>
            <a:r>
              <a:rPr lang="fr-BE" baseline="0" dirty="0"/>
              <a:t> </a:t>
            </a:r>
            <a:r>
              <a:rPr lang="fr-BE" baseline="0" dirty="0" err="1"/>
              <a:t>reduced</a:t>
            </a:r>
            <a:r>
              <a:rPr lang="fr-BE" baseline="0" dirty="0"/>
              <a:t> in MS patients </a:t>
            </a:r>
            <a:r>
              <a:rPr lang="fr-BE" baseline="0" dirty="0" err="1"/>
              <a:t>compared</a:t>
            </a:r>
            <a:r>
              <a:rPr lang="fr-BE" baseline="0" dirty="0"/>
              <a:t> to </a:t>
            </a:r>
            <a:r>
              <a:rPr lang="fr-BE" baseline="0" dirty="0" err="1"/>
              <a:t>healty</a:t>
            </a:r>
            <a:r>
              <a:rPr lang="fr-BE" baseline="0" dirty="0"/>
              <a:t> </a:t>
            </a:r>
            <a:r>
              <a:rPr lang="fr-BE" baseline="0" dirty="0" err="1"/>
              <a:t>subjects</a:t>
            </a:r>
            <a:r>
              <a:rPr lang="fr-BE" baseline="0"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67</a:t>
            </a:fld>
            <a:endParaRPr lang="fr-BE"/>
          </a:p>
        </p:txBody>
      </p:sp>
    </p:spTree>
    <p:extLst>
      <p:ext uri="{BB962C8B-B14F-4D97-AF65-F5344CB8AC3E}">
        <p14:creationId xmlns:p14="http://schemas.microsoft.com/office/powerpoint/2010/main" val="1348309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 </a:t>
            </a:r>
            <a:r>
              <a:rPr lang="fr-BE" dirty="0" err="1"/>
              <a:t>her</a:t>
            </a:r>
            <a:r>
              <a:rPr lang="fr-BE" baseline="0" dirty="0"/>
              <a:t> second </a:t>
            </a:r>
            <a:r>
              <a:rPr lang="fr-BE" baseline="0" dirty="0" err="1"/>
              <a:t>study</a:t>
            </a:r>
            <a:r>
              <a:rPr lang="fr-BE" baseline="0" dirty="0"/>
              <a:t>, Dr </a:t>
            </a:r>
            <a:r>
              <a:rPr lang="fr-BE" baseline="0" dirty="0" err="1"/>
              <a:t>Lommers</a:t>
            </a:r>
            <a:r>
              <a:rPr lang="fr-BE" baseline="0" dirty="0"/>
              <a:t> has </a:t>
            </a:r>
            <a:r>
              <a:rPr lang="fr-BE" baseline="0" dirty="0" err="1"/>
              <a:t>also</a:t>
            </a:r>
            <a:r>
              <a:rPr lang="fr-BE" baseline="0" dirty="0"/>
              <a:t> </a:t>
            </a:r>
            <a:r>
              <a:rPr lang="fr-BE" baseline="0" dirty="0" err="1"/>
              <a:t>detected</a:t>
            </a:r>
            <a:r>
              <a:rPr lang="fr-BE" baseline="0" dirty="0"/>
              <a:t> a </a:t>
            </a:r>
            <a:r>
              <a:rPr lang="fr-BE" baseline="0" dirty="0" err="1"/>
              <a:t>number</a:t>
            </a:r>
            <a:r>
              <a:rPr lang="fr-BE" baseline="0" dirty="0"/>
              <a:t> of </a:t>
            </a:r>
            <a:r>
              <a:rPr lang="fr-BE" baseline="0" dirty="0" err="1"/>
              <a:t>loco-regional</a:t>
            </a:r>
            <a:r>
              <a:rPr lang="fr-BE" baseline="0" dirty="0"/>
              <a:t> </a:t>
            </a:r>
            <a:r>
              <a:rPr lang="fr-BE" baseline="0" dirty="0" err="1"/>
              <a:t>differences</a:t>
            </a:r>
            <a:r>
              <a:rPr lang="fr-BE" baseline="0" dirty="0"/>
              <a:t> </a:t>
            </a:r>
            <a:r>
              <a:rPr lang="fr-BE" baseline="0" dirty="0" err="1"/>
              <a:t>between</a:t>
            </a:r>
            <a:r>
              <a:rPr lang="fr-BE" baseline="0" dirty="0"/>
              <a:t> MS patients and </a:t>
            </a:r>
            <a:r>
              <a:rPr lang="fr-BE" baseline="0" dirty="0" err="1"/>
              <a:t>healthy</a:t>
            </a:r>
            <a:r>
              <a:rPr lang="fr-BE" baseline="0" dirty="0"/>
              <a:t> </a:t>
            </a:r>
            <a:r>
              <a:rPr lang="fr-BE" baseline="0" dirty="0" err="1"/>
              <a:t>controls</a:t>
            </a:r>
            <a:r>
              <a:rPr lang="fr-BE" baseline="0" dirty="0"/>
              <a:t>, </a:t>
            </a:r>
            <a:r>
              <a:rPr lang="fr-BE" baseline="0" dirty="0" err="1"/>
              <a:t>picked</a:t>
            </a:r>
            <a:r>
              <a:rPr lang="fr-BE" baseline="0" dirty="0"/>
              <a:t> up by the four MPM </a:t>
            </a:r>
            <a:r>
              <a:rPr lang="fr-BE" baseline="0" dirty="0" err="1"/>
              <a:t>parameters</a:t>
            </a:r>
            <a:r>
              <a:rPr lang="fr-BE" baseline="0" dirty="0"/>
              <a:t>.</a:t>
            </a:r>
          </a:p>
          <a:p>
            <a:r>
              <a:rPr lang="fr-BE" baseline="0" dirty="0"/>
              <a:t>The green spots correspond to the </a:t>
            </a:r>
            <a:r>
              <a:rPr lang="fr-BE" baseline="0" dirty="0" err="1"/>
              <a:t>average</a:t>
            </a:r>
            <a:r>
              <a:rPr lang="fr-BE" baseline="0" dirty="0"/>
              <a:t> </a:t>
            </a:r>
            <a:r>
              <a:rPr lang="fr-BE" baseline="0" dirty="0" err="1"/>
              <a:t>lesion</a:t>
            </a:r>
            <a:r>
              <a:rPr lang="fr-BE" baseline="0" dirty="0"/>
              <a:t> </a:t>
            </a:r>
            <a:r>
              <a:rPr lang="fr-BE" baseline="0" dirty="0" err="1"/>
              <a:t>probability</a:t>
            </a:r>
            <a:r>
              <a:rPr lang="fr-BE" baseline="0" dirty="0"/>
              <a:t>.</a:t>
            </a:r>
          </a:p>
          <a:p>
            <a:r>
              <a:rPr lang="fr-BE" baseline="0" dirty="0"/>
              <a:t>In </a:t>
            </a:r>
            <a:r>
              <a:rPr lang="fr-BE" baseline="0" dirty="0" err="1"/>
              <a:t>red</a:t>
            </a:r>
            <a:r>
              <a:rPr lang="fr-BE" baseline="0" dirty="0"/>
              <a:t> </a:t>
            </a:r>
            <a:r>
              <a:rPr lang="fr-BE" baseline="0" dirty="0" err="1"/>
              <a:t>we</a:t>
            </a:r>
            <a:r>
              <a:rPr lang="fr-BE" baseline="0" dirty="0"/>
              <a:t> </a:t>
            </a:r>
            <a:r>
              <a:rPr lang="fr-BE" baseline="0" dirty="0" err="1"/>
              <a:t>can</a:t>
            </a:r>
            <a:r>
              <a:rPr lang="fr-BE" baseline="0" dirty="0"/>
              <a:t> observe the </a:t>
            </a:r>
            <a:r>
              <a:rPr lang="fr-BE" baseline="0" dirty="0" err="1"/>
              <a:t>average</a:t>
            </a:r>
            <a:r>
              <a:rPr lang="fr-BE" baseline="0" dirty="0"/>
              <a:t> </a:t>
            </a:r>
            <a:r>
              <a:rPr lang="fr-BE" baseline="0" dirty="0" err="1"/>
              <a:t>brain</a:t>
            </a:r>
            <a:r>
              <a:rPr lang="fr-BE" baseline="0" dirty="0"/>
              <a:t> </a:t>
            </a:r>
            <a:r>
              <a:rPr lang="fr-BE" baseline="0" dirty="0" err="1"/>
              <a:t>atrophy</a:t>
            </a:r>
            <a:r>
              <a:rPr lang="fr-BE" baseline="0" dirty="0"/>
              <a:t> </a:t>
            </a:r>
            <a:r>
              <a:rPr lang="fr-BE" baseline="0" dirty="0" err="1"/>
              <a:t>estimated</a:t>
            </a:r>
            <a:r>
              <a:rPr lang="fr-BE" baseline="0" dirty="0"/>
              <a:t> by the </a:t>
            </a:r>
            <a:r>
              <a:rPr lang="fr-BE" baseline="0" dirty="0" err="1"/>
              <a:t>loss</a:t>
            </a:r>
            <a:r>
              <a:rPr lang="fr-BE" baseline="0" dirty="0"/>
              <a:t> of gray </a:t>
            </a:r>
            <a:r>
              <a:rPr lang="fr-BE" baseline="0" dirty="0" err="1"/>
              <a:t>matter</a:t>
            </a:r>
            <a:r>
              <a:rPr lang="fr-BE" baseline="0" dirty="0"/>
              <a:t>.</a:t>
            </a:r>
          </a:p>
          <a:p>
            <a:r>
              <a:rPr lang="fr-BE" baseline="0" dirty="0" err="1"/>
              <a:t>Here</a:t>
            </a:r>
            <a:r>
              <a:rPr lang="fr-BE" baseline="0" dirty="0"/>
              <a:t> in </a:t>
            </a:r>
            <a:r>
              <a:rPr lang="fr-BE" baseline="0" dirty="0" err="1"/>
              <a:t>blue</a:t>
            </a:r>
            <a:r>
              <a:rPr lang="fr-BE" baseline="0" dirty="0"/>
              <a:t> </a:t>
            </a:r>
            <a:r>
              <a:rPr lang="fr-BE" baseline="0" dirty="0" err="1"/>
              <a:t>we</a:t>
            </a:r>
            <a:r>
              <a:rPr lang="fr-BE" baseline="0" dirty="0"/>
              <a:t> </a:t>
            </a:r>
            <a:r>
              <a:rPr lang="fr-BE" baseline="0" dirty="0" err="1"/>
              <a:t>see</a:t>
            </a:r>
            <a:r>
              <a:rPr lang="fr-BE" baseline="0" dirty="0"/>
              <a:t> the </a:t>
            </a:r>
            <a:r>
              <a:rPr lang="fr-BE" baseline="0" dirty="0" err="1"/>
              <a:t>reduced</a:t>
            </a:r>
            <a:r>
              <a:rPr lang="fr-BE" baseline="0" dirty="0"/>
              <a:t> </a:t>
            </a:r>
            <a:r>
              <a:rPr lang="fr-BE" baseline="0" dirty="0" err="1"/>
              <a:t>Mtsat</a:t>
            </a:r>
            <a:r>
              <a:rPr lang="fr-BE" baseline="0" dirty="0"/>
              <a:t>, in </a:t>
            </a:r>
            <a:r>
              <a:rPr lang="fr-BE" baseline="0" dirty="0" err="1"/>
              <a:t>yellow</a:t>
            </a:r>
            <a:r>
              <a:rPr lang="fr-BE" baseline="0" dirty="0"/>
              <a:t> the </a:t>
            </a:r>
            <a:r>
              <a:rPr lang="fr-BE" baseline="0" dirty="0" err="1"/>
              <a:t>reduced</a:t>
            </a:r>
            <a:r>
              <a:rPr lang="fr-BE" baseline="0" dirty="0"/>
              <a:t> R1 and in </a:t>
            </a:r>
            <a:r>
              <a:rPr lang="fr-BE" baseline="0" dirty="0" err="1"/>
              <a:t>purple</a:t>
            </a:r>
            <a:r>
              <a:rPr lang="fr-BE" baseline="0" dirty="0"/>
              <a:t> the </a:t>
            </a:r>
            <a:r>
              <a:rPr lang="fr-BE" baseline="0" dirty="0" err="1"/>
              <a:t>reduced</a:t>
            </a:r>
            <a:r>
              <a:rPr lang="fr-BE" baseline="0" dirty="0"/>
              <a:t> R2*.</a:t>
            </a:r>
          </a:p>
          <a:p>
            <a:r>
              <a:rPr lang="fr-BE" baseline="0" dirty="0"/>
              <a:t>In </a:t>
            </a:r>
            <a:r>
              <a:rPr lang="fr-BE" baseline="0" dirty="0" err="1"/>
              <a:t>primary</a:t>
            </a:r>
            <a:r>
              <a:rPr lang="fr-BE" baseline="0" dirty="0"/>
              <a:t> </a:t>
            </a:r>
            <a:r>
              <a:rPr lang="fr-BE" baseline="0" dirty="0" err="1"/>
              <a:t>cortices</a:t>
            </a:r>
            <a:r>
              <a:rPr lang="fr-BE" baseline="0" dirty="0"/>
              <a:t>, </a:t>
            </a:r>
            <a:r>
              <a:rPr lang="fr-BE" baseline="0" dirty="0" err="1"/>
              <a:t>both</a:t>
            </a:r>
            <a:r>
              <a:rPr lang="fr-BE" baseline="0" dirty="0"/>
              <a:t> </a:t>
            </a:r>
            <a:r>
              <a:rPr lang="fr-BE" baseline="0" dirty="0" err="1"/>
              <a:t>atrophy</a:t>
            </a:r>
            <a:r>
              <a:rPr lang="fr-BE" baseline="0" dirty="0"/>
              <a:t> and MPM </a:t>
            </a:r>
            <a:r>
              <a:rPr lang="fr-BE" baseline="0" dirty="0" err="1"/>
              <a:t>alterations</a:t>
            </a:r>
            <a:r>
              <a:rPr lang="fr-BE" baseline="0" dirty="0"/>
              <a:t> are </a:t>
            </a:r>
            <a:r>
              <a:rPr lang="fr-BE" baseline="0" dirty="0" err="1"/>
              <a:t>observed</a:t>
            </a:r>
            <a:r>
              <a:rPr lang="fr-BE" baseline="0" dirty="0"/>
              <a:t>, </a:t>
            </a:r>
            <a:r>
              <a:rPr lang="fr-BE" baseline="0" dirty="0" err="1"/>
              <a:t>although</a:t>
            </a:r>
            <a:r>
              <a:rPr lang="fr-BE" baseline="0" dirty="0"/>
              <a:t> in the </a:t>
            </a:r>
            <a:r>
              <a:rPr lang="fr-BE" baseline="0" dirty="0" err="1"/>
              <a:t>deep</a:t>
            </a:r>
            <a:r>
              <a:rPr lang="fr-BE" baseline="0" dirty="0"/>
              <a:t> gray </a:t>
            </a:r>
            <a:r>
              <a:rPr lang="fr-BE" baseline="0" dirty="0" err="1"/>
              <a:t>matter</a:t>
            </a:r>
            <a:r>
              <a:rPr lang="fr-BE" baseline="0" dirty="0"/>
              <a:t> </a:t>
            </a:r>
            <a:r>
              <a:rPr lang="fr-BE" baseline="0" dirty="0" err="1"/>
              <a:t>nuclei</a:t>
            </a:r>
            <a:r>
              <a:rPr lang="fr-BE" baseline="0" dirty="0"/>
              <a:t> </a:t>
            </a:r>
            <a:r>
              <a:rPr lang="fr-BE" baseline="0" dirty="0" err="1"/>
              <a:t>we</a:t>
            </a:r>
            <a:r>
              <a:rPr lang="fr-BE" baseline="0" dirty="0"/>
              <a:t> </a:t>
            </a:r>
            <a:r>
              <a:rPr lang="fr-BE" baseline="0" dirty="0" err="1"/>
              <a:t>only</a:t>
            </a:r>
            <a:r>
              <a:rPr lang="fr-BE" baseline="0" dirty="0"/>
              <a:t> observe </a:t>
            </a:r>
            <a:r>
              <a:rPr lang="fr-BE" baseline="0" dirty="0" err="1"/>
              <a:t>atrophy</a:t>
            </a:r>
            <a:r>
              <a:rPr lang="fr-BE" baseline="0" dirty="0"/>
              <a:t>, </a:t>
            </a:r>
            <a:r>
              <a:rPr lang="fr-BE" baseline="0" dirty="0" err="1"/>
              <a:t>while</a:t>
            </a:r>
            <a:r>
              <a:rPr lang="fr-BE" baseline="0" dirty="0"/>
              <a:t> in </a:t>
            </a:r>
            <a:r>
              <a:rPr lang="fr-BE" sz="1200" b="0" i="0" u="none" strike="noStrike" kern="1200" baseline="0" dirty="0" err="1">
                <a:solidFill>
                  <a:schemeClr val="tx1"/>
                </a:solidFill>
                <a:latin typeface="+mn-lt"/>
                <a:ea typeface="+mn-ea"/>
                <a:cs typeface="+mn-cs"/>
              </a:rPr>
              <a:t>hippocampus</a:t>
            </a:r>
            <a:r>
              <a:rPr lang="fr-BE" sz="1200" b="0" i="0" u="none" strike="noStrike" kern="1200" baseline="0" dirty="0">
                <a:solidFill>
                  <a:schemeClr val="tx1"/>
                </a:solidFill>
                <a:latin typeface="+mn-lt"/>
                <a:ea typeface="+mn-ea"/>
                <a:cs typeface="+mn-cs"/>
              </a:rPr>
              <a:t> and </a:t>
            </a:r>
            <a:r>
              <a:rPr lang="fr-BE" sz="1200" b="0" i="0" u="none" strike="noStrike" kern="1200" baseline="0" dirty="0" err="1">
                <a:solidFill>
                  <a:schemeClr val="tx1"/>
                </a:solidFill>
                <a:latin typeface="+mn-lt"/>
                <a:ea typeface="+mn-ea"/>
                <a:cs typeface="+mn-cs"/>
              </a:rPr>
              <a:t>paralimbi</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cortices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see</a:t>
            </a:r>
            <a:r>
              <a:rPr lang="fr-BE" sz="1200" b="0" i="0" u="none" strike="noStrike" kern="1200" baseline="0" dirty="0">
                <a:solidFill>
                  <a:schemeClr val="tx1"/>
                </a:solidFill>
                <a:latin typeface="+mn-lt"/>
                <a:ea typeface="+mn-ea"/>
                <a:cs typeface="+mn-cs"/>
              </a:rPr>
              <a:t> a </a:t>
            </a:r>
            <a:r>
              <a:rPr lang="fr-BE" sz="1200" b="0" i="0" u="none" strike="noStrike" kern="1200" baseline="0" dirty="0" err="1">
                <a:solidFill>
                  <a:schemeClr val="tx1"/>
                </a:solidFill>
                <a:latin typeface="+mn-lt"/>
                <a:ea typeface="+mn-ea"/>
                <a:cs typeface="+mn-cs"/>
              </a:rPr>
              <a:t>reduction</a:t>
            </a:r>
            <a:r>
              <a:rPr lang="fr-BE" sz="1200" b="0" i="0" u="none" strike="noStrike" kern="1200" baseline="0" dirty="0">
                <a:solidFill>
                  <a:schemeClr val="tx1"/>
                </a:solidFill>
                <a:latin typeface="+mn-lt"/>
                <a:ea typeface="+mn-ea"/>
                <a:cs typeface="+mn-cs"/>
              </a:rPr>
              <a:t> of </a:t>
            </a:r>
            <a:r>
              <a:rPr lang="fr-BE" sz="1200" b="0" i="0" u="none" strike="noStrike" kern="1200" baseline="0" dirty="0" err="1">
                <a:solidFill>
                  <a:schemeClr val="tx1"/>
                </a:solidFill>
                <a:latin typeface="+mn-lt"/>
                <a:ea typeface="+mn-ea"/>
                <a:cs typeface="+mn-cs"/>
              </a:rPr>
              <a:t>Mtsat</a:t>
            </a:r>
            <a:r>
              <a:rPr lang="fr-BE" sz="1200" b="0" i="0" u="none" strike="noStrike" kern="1200" baseline="0" dirty="0">
                <a:solidFill>
                  <a:schemeClr val="tx1"/>
                </a:solidFill>
                <a:latin typeface="+mn-lt"/>
                <a:ea typeface="+mn-ea"/>
                <a:cs typeface="+mn-cs"/>
              </a:rPr>
              <a:t> and R1 </a:t>
            </a:r>
            <a:r>
              <a:rPr lang="fr-BE" sz="1200" b="0" i="0" u="none" strike="noStrike" kern="1200" baseline="0" dirty="0" err="1">
                <a:solidFill>
                  <a:schemeClr val="tx1"/>
                </a:solidFill>
                <a:latin typeface="+mn-lt"/>
                <a:ea typeface="+mn-ea"/>
                <a:cs typeface="+mn-cs"/>
              </a:rPr>
              <a:t>with</a:t>
            </a:r>
            <a:r>
              <a:rPr lang="fr-BE" sz="1200" b="0" i="0" u="none" strike="noStrike" kern="1200" baseline="0" dirty="0">
                <a:solidFill>
                  <a:schemeClr val="tx1"/>
                </a:solidFill>
                <a:latin typeface="+mn-lt"/>
                <a:ea typeface="+mn-ea"/>
                <a:cs typeface="+mn-cs"/>
              </a:rPr>
              <a:t> no </a:t>
            </a:r>
            <a:r>
              <a:rPr lang="fr-BE" sz="1200" b="0" i="0" u="none" strike="noStrike" kern="1200" baseline="0" dirty="0" err="1">
                <a:solidFill>
                  <a:schemeClr val="tx1"/>
                </a:solidFill>
                <a:latin typeface="+mn-lt"/>
                <a:ea typeface="+mn-ea"/>
                <a:cs typeface="+mn-cs"/>
              </a:rPr>
              <a:t>atrophy</a:t>
            </a:r>
            <a:r>
              <a:rPr lang="fr-BE" sz="1200" b="0" i="0" u="none" strike="noStrike" kern="1200" baseline="0" dirty="0">
                <a:solidFill>
                  <a:schemeClr val="tx1"/>
                </a:solidFill>
                <a:latin typeface="+mn-lt"/>
                <a:ea typeface="+mn-ea"/>
                <a:cs typeface="+mn-cs"/>
              </a:rPr>
              <a:t>.</a:t>
            </a:r>
            <a:endParaRPr lang="fr-BE" baseline="0" dirty="0"/>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68</a:t>
            </a:fld>
            <a:endParaRPr lang="fr-BE"/>
          </a:p>
        </p:txBody>
      </p:sp>
    </p:spTree>
    <p:extLst>
      <p:ext uri="{BB962C8B-B14F-4D97-AF65-F5344CB8AC3E}">
        <p14:creationId xmlns:p14="http://schemas.microsoft.com/office/powerpoint/2010/main" val="14914002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 </a:t>
            </a:r>
            <a:r>
              <a:rPr lang="fr-BE" dirty="0" err="1"/>
              <a:t>her</a:t>
            </a:r>
            <a:r>
              <a:rPr lang="fr-BE" baseline="0" dirty="0"/>
              <a:t> second </a:t>
            </a:r>
            <a:r>
              <a:rPr lang="fr-BE" baseline="0" dirty="0" err="1"/>
              <a:t>study</a:t>
            </a:r>
            <a:r>
              <a:rPr lang="fr-BE" baseline="0" dirty="0"/>
              <a:t>, Dr </a:t>
            </a:r>
            <a:r>
              <a:rPr lang="fr-BE" baseline="0" dirty="0" err="1"/>
              <a:t>Lommers</a:t>
            </a:r>
            <a:r>
              <a:rPr lang="fr-BE" baseline="0" dirty="0"/>
              <a:t> has </a:t>
            </a:r>
            <a:r>
              <a:rPr lang="fr-BE" baseline="0" dirty="0" err="1"/>
              <a:t>also</a:t>
            </a:r>
            <a:r>
              <a:rPr lang="fr-BE" baseline="0" dirty="0"/>
              <a:t> </a:t>
            </a:r>
            <a:r>
              <a:rPr lang="fr-BE" baseline="0" dirty="0" err="1"/>
              <a:t>detected</a:t>
            </a:r>
            <a:r>
              <a:rPr lang="fr-BE" baseline="0" dirty="0"/>
              <a:t> a </a:t>
            </a:r>
            <a:r>
              <a:rPr lang="fr-BE" baseline="0" dirty="0" err="1"/>
              <a:t>number</a:t>
            </a:r>
            <a:r>
              <a:rPr lang="fr-BE" baseline="0" dirty="0"/>
              <a:t> of </a:t>
            </a:r>
            <a:r>
              <a:rPr lang="fr-BE" baseline="0" dirty="0" err="1"/>
              <a:t>loco-regional</a:t>
            </a:r>
            <a:r>
              <a:rPr lang="fr-BE" baseline="0" dirty="0"/>
              <a:t> </a:t>
            </a:r>
            <a:r>
              <a:rPr lang="fr-BE" baseline="0" dirty="0" err="1"/>
              <a:t>differences</a:t>
            </a:r>
            <a:r>
              <a:rPr lang="fr-BE" baseline="0" dirty="0"/>
              <a:t> </a:t>
            </a:r>
            <a:r>
              <a:rPr lang="fr-BE" baseline="0" dirty="0" err="1"/>
              <a:t>between</a:t>
            </a:r>
            <a:r>
              <a:rPr lang="fr-BE" baseline="0" dirty="0"/>
              <a:t> MS patients and </a:t>
            </a:r>
            <a:r>
              <a:rPr lang="fr-BE" baseline="0" dirty="0" err="1"/>
              <a:t>healthy</a:t>
            </a:r>
            <a:r>
              <a:rPr lang="fr-BE" baseline="0" dirty="0"/>
              <a:t> </a:t>
            </a:r>
            <a:r>
              <a:rPr lang="fr-BE" baseline="0" dirty="0" err="1"/>
              <a:t>controls</a:t>
            </a:r>
            <a:r>
              <a:rPr lang="fr-BE" baseline="0" dirty="0"/>
              <a:t>, </a:t>
            </a:r>
            <a:r>
              <a:rPr lang="fr-BE" baseline="0" dirty="0" err="1"/>
              <a:t>picked</a:t>
            </a:r>
            <a:r>
              <a:rPr lang="fr-BE" baseline="0" dirty="0"/>
              <a:t> up by the four MPM </a:t>
            </a:r>
            <a:r>
              <a:rPr lang="fr-BE" baseline="0" dirty="0" err="1"/>
              <a:t>parameters</a:t>
            </a:r>
            <a:r>
              <a:rPr lang="fr-BE" baseline="0" dirty="0"/>
              <a:t>.</a:t>
            </a:r>
          </a:p>
          <a:p>
            <a:r>
              <a:rPr lang="fr-BE" baseline="0" dirty="0"/>
              <a:t>The green spots correspond to the </a:t>
            </a:r>
            <a:r>
              <a:rPr lang="fr-BE" baseline="0" dirty="0" err="1"/>
              <a:t>average</a:t>
            </a:r>
            <a:r>
              <a:rPr lang="fr-BE" baseline="0" dirty="0"/>
              <a:t> </a:t>
            </a:r>
            <a:r>
              <a:rPr lang="fr-BE" baseline="0" dirty="0" err="1"/>
              <a:t>lesion</a:t>
            </a:r>
            <a:r>
              <a:rPr lang="fr-BE" baseline="0" dirty="0"/>
              <a:t> </a:t>
            </a:r>
            <a:r>
              <a:rPr lang="fr-BE" baseline="0" dirty="0" err="1"/>
              <a:t>probability</a:t>
            </a:r>
            <a:r>
              <a:rPr lang="fr-BE" baseline="0" dirty="0"/>
              <a:t>.</a:t>
            </a:r>
          </a:p>
          <a:p>
            <a:r>
              <a:rPr lang="fr-BE" baseline="0" dirty="0"/>
              <a:t>In </a:t>
            </a:r>
            <a:r>
              <a:rPr lang="fr-BE" baseline="0" dirty="0" err="1"/>
              <a:t>red</a:t>
            </a:r>
            <a:r>
              <a:rPr lang="fr-BE" baseline="0" dirty="0"/>
              <a:t> </a:t>
            </a:r>
            <a:r>
              <a:rPr lang="fr-BE" baseline="0" dirty="0" err="1"/>
              <a:t>we</a:t>
            </a:r>
            <a:r>
              <a:rPr lang="fr-BE" baseline="0" dirty="0"/>
              <a:t> </a:t>
            </a:r>
            <a:r>
              <a:rPr lang="fr-BE" baseline="0" dirty="0" err="1"/>
              <a:t>can</a:t>
            </a:r>
            <a:r>
              <a:rPr lang="fr-BE" baseline="0" dirty="0"/>
              <a:t> observe the </a:t>
            </a:r>
            <a:r>
              <a:rPr lang="fr-BE" baseline="0" dirty="0" err="1"/>
              <a:t>average</a:t>
            </a:r>
            <a:r>
              <a:rPr lang="fr-BE" baseline="0" dirty="0"/>
              <a:t> </a:t>
            </a:r>
            <a:r>
              <a:rPr lang="fr-BE" baseline="0" dirty="0" err="1"/>
              <a:t>brain</a:t>
            </a:r>
            <a:r>
              <a:rPr lang="fr-BE" baseline="0" dirty="0"/>
              <a:t> </a:t>
            </a:r>
            <a:r>
              <a:rPr lang="fr-BE" baseline="0" dirty="0" err="1"/>
              <a:t>atrophy</a:t>
            </a:r>
            <a:r>
              <a:rPr lang="fr-BE" baseline="0" dirty="0"/>
              <a:t> </a:t>
            </a:r>
            <a:r>
              <a:rPr lang="fr-BE" baseline="0" dirty="0" err="1"/>
              <a:t>estimated</a:t>
            </a:r>
            <a:r>
              <a:rPr lang="fr-BE" baseline="0" dirty="0"/>
              <a:t> by the </a:t>
            </a:r>
            <a:r>
              <a:rPr lang="fr-BE" baseline="0" dirty="0" err="1"/>
              <a:t>loss</a:t>
            </a:r>
            <a:r>
              <a:rPr lang="fr-BE" baseline="0" dirty="0"/>
              <a:t> of gray </a:t>
            </a:r>
            <a:r>
              <a:rPr lang="fr-BE" baseline="0" dirty="0" err="1"/>
              <a:t>matter</a:t>
            </a:r>
            <a:r>
              <a:rPr lang="fr-BE" baseline="0" dirty="0"/>
              <a:t>.</a:t>
            </a:r>
          </a:p>
          <a:p>
            <a:r>
              <a:rPr lang="fr-BE" baseline="0" dirty="0" err="1"/>
              <a:t>Here</a:t>
            </a:r>
            <a:r>
              <a:rPr lang="fr-BE" baseline="0" dirty="0"/>
              <a:t> in </a:t>
            </a:r>
            <a:r>
              <a:rPr lang="fr-BE" baseline="0" dirty="0" err="1"/>
              <a:t>blue</a:t>
            </a:r>
            <a:r>
              <a:rPr lang="fr-BE" baseline="0" dirty="0"/>
              <a:t> </a:t>
            </a:r>
            <a:r>
              <a:rPr lang="fr-BE" baseline="0" dirty="0" err="1"/>
              <a:t>we</a:t>
            </a:r>
            <a:r>
              <a:rPr lang="fr-BE" baseline="0" dirty="0"/>
              <a:t> </a:t>
            </a:r>
            <a:r>
              <a:rPr lang="fr-BE" baseline="0" dirty="0" err="1"/>
              <a:t>see</a:t>
            </a:r>
            <a:r>
              <a:rPr lang="fr-BE" baseline="0" dirty="0"/>
              <a:t> the </a:t>
            </a:r>
            <a:r>
              <a:rPr lang="fr-BE" baseline="0" dirty="0" err="1"/>
              <a:t>reduced</a:t>
            </a:r>
            <a:r>
              <a:rPr lang="fr-BE" baseline="0" dirty="0"/>
              <a:t> </a:t>
            </a:r>
            <a:r>
              <a:rPr lang="fr-BE" baseline="0" dirty="0" err="1"/>
              <a:t>Mtsat</a:t>
            </a:r>
            <a:r>
              <a:rPr lang="fr-BE" baseline="0" dirty="0"/>
              <a:t>, in </a:t>
            </a:r>
            <a:r>
              <a:rPr lang="fr-BE" baseline="0" dirty="0" err="1"/>
              <a:t>yellow</a:t>
            </a:r>
            <a:r>
              <a:rPr lang="fr-BE" baseline="0" dirty="0"/>
              <a:t> the </a:t>
            </a:r>
            <a:r>
              <a:rPr lang="fr-BE" baseline="0" dirty="0" err="1"/>
              <a:t>reduced</a:t>
            </a:r>
            <a:r>
              <a:rPr lang="fr-BE" baseline="0" dirty="0"/>
              <a:t> R1 and in </a:t>
            </a:r>
            <a:r>
              <a:rPr lang="fr-BE" baseline="0" dirty="0" err="1"/>
              <a:t>purple</a:t>
            </a:r>
            <a:r>
              <a:rPr lang="fr-BE" baseline="0" dirty="0"/>
              <a:t> the </a:t>
            </a:r>
            <a:r>
              <a:rPr lang="fr-BE" baseline="0" dirty="0" err="1"/>
              <a:t>reduced</a:t>
            </a:r>
            <a:r>
              <a:rPr lang="fr-BE" baseline="0" dirty="0"/>
              <a:t> R2*.</a:t>
            </a:r>
          </a:p>
          <a:p>
            <a:r>
              <a:rPr lang="fr-BE" baseline="0" dirty="0"/>
              <a:t>In </a:t>
            </a:r>
            <a:r>
              <a:rPr lang="fr-BE" baseline="0" dirty="0" err="1"/>
              <a:t>primary</a:t>
            </a:r>
            <a:r>
              <a:rPr lang="fr-BE" baseline="0" dirty="0"/>
              <a:t> </a:t>
            </a:r>
            <a:r>
              <a:rPr lang="fr-BE" baseline="0" dirty="0" err="1"/>
              <a:t>cortices</a:t>
            </a:r>
            <a:r>
              <a:rPr lang="fr-BE" baseline="0" dirty="0"/>
              <a:t>, </a:t>
            </a:r>
            <a:r>
              <a:rPr lang="fr-BE" baseline="0" dirty="0" err="1"/>
              <a:t>both</a:t>
            </a:r>
            <a:r>
              <a:rPr lang="fr-BE" baseline="0" dirty="0"/>
              <a:t> </a:t>
            </a:r>
            <a:r>
              <a:rPr lang="fr-BE" baseline="0" dirty="0" err="1"/>
              <a:t>atrophy</a:t>
            </a:r>
            <a:r>
              <a:rPr lang="fr-BE" baseline="0" dirty="0"/>
              <a:t> and MPM </a:t>
            </a:r>
            <a:r>
              <a:rPr lang="fr-BE" baseline="0" dirty="0" err="1"/>
              <a:t>alterations</a:t>
            </a:r>
            <a:r>
              <a:rPr lang="fr-BE" baseline="0" dirty="0"/>
              <a:t> are </a:t>
            </a:r>
            <a:r>
              <a:rPr lang="fr-BE" baseline="0" dirty="0" err="1"/>
              <a:t>observed</a:t>
            </a:r>
            <a:r>
              <a:rPr lang="fr-BE" baseline="0" dirty="0"/>
              <a:t>, </a:t>
            </a:r>
            <a:r>
              <a:rPr lang="fr-BE" baseline="0" dirty="0" err="1"/>
              <a:t>although</a:t>
            </a:r>
            <a:r>
              <a:rPr lang="fr-BE" baseline="0" dirty="0"/>
              <a:t> in the </a:t>
            </a:r>
            <a:r>
              <a:rPr lang="fr-BE" baseline="0" dirty="0" err="1"/>
              <a:t>deep</a:t>
            </a:r>
            <a:r>
              <a:rPr lang="fr-BE" baseline="0" dirty="0"/>
              <a:t> gray </a:t>
            </a:r>
            <a:r>
              <a:rPr lang="fr-BE" baseline="0" dirty="0" err="1"/>
              <a:t>matter</a:t>
            </a:r>
            <a:r>
              <a:rPr lang="fr-BE" baseline="0" dirty="0"/>
              <a:t> </a:t>
            </a:r>
            <a:r>
              <a:rPr lang="fr-BE" baseline="0" dirty="0" err="1"/>
              <a:t>nuclei</a:t>
            </a:r>
            <a:r>
              <a:rPr lang="fr-BE" baseline="0" dirty="0"/>
              <a:t> </a:t>
            </a:r>
            <a:r>
              <a:rPr lang="fr-BE" baseline="0" dirty="0" err="1"/>
              <a:t>we</a:t>
            </a:r>
            <a:r>
              <a:rPr lang="fr-BE" baseline="0" dirty="0"/>
              <a:t> </a:t>
            </a:r>
            <a:r>
              <a:rPr lang="fr-BE" baseline="0" dirty="0" err="1"/>
              <a:t>only</a:t>
            </a:r>
            <a:r>
              <a:rPr lang="fr-BE" baseline="0" dirty="0"/>
              <a:t> observe </a:t>
            </a:r>
            <a:r>
              <a:rPr lang="fr-BE" baseline="0" dirty="0" err="1"/>
              <a:t>atrophy</a:t>
            </a:r>
            <a:r>
              <a:rPr lang="fr-BE" baseline="0" dirty="0"/>
              <a:t>, </a:t>
            </a:r>
            <a:r>
              <a:rPr lang="fr-BE" baseline="0" dirty="0" err="1"/>
              <a:t>while</a:t>
            </a:r>
            <a:r>
              <a:rPr lang="fr-BE" baseline="0" dirty="0"/>
              <a:t> in </a:t>
            </a:r>
            <a:r>
              <a:rPr lang="fr-BE" sz="1200" b="0" i="0" u="none" strike="noStrike" kern="1200" baseline="0" dirty="0" err="1">
                <a:solidFill>
                  <a:schemeClr val="tx1"/>
                </a:solidFill>
                <a:latin typeface="+mn-lt"/>
                <a:ea typeface="+mn-ea"/>
                <a:cs typeface="+mn-cs"/>
              </a:rPr>
              <a:t>hippocampus</a:t>
            </a:r>
            <a:r>
              <a:rPr lang="fr-BE" sz="1200" b="0" i="0" u="none" strike="noStrike" kern="1200" baseline="0" dirty="0">
                <a:solidFill>
                  <a:schemeClr val="tx1"/>
                </a:solidFill>
                <a:latin typeface="+mn-lt"/>
                <a:ea typeface="+mn-ea"/>
                <a:cs typeface="+mn-cs"/>
              </a:rPr>
              <a:t> and </a:t>
            </a:r>
            <a:r>
              <a:rPr lang="fr-BE" sz="1200" b="0" i="0" u="none" strike="noStrike" kern="1200" baseline="0" dirty="0" err="1">
                <a:solidFill>
                  <a:schemeClr val="tx1"/>
                </a:solidFill>
                <a:latin typeface="+mn-lt"/>
                <a:ea typeface="+mn-ea"/>
                <a:cs typeface="+mn-cs"/>
              </a:rPr>
              <a:t>paralimbi</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cortices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see</a:t>
            </a:r>
            <a:r>
              <a:rPr lang="fr-BE" sz="1200" b="0" i="0" u="none" strike="noStrike" kern="1200" baseline="0" dirty="0">
                <a:solidFill>
                  <a:schemeClr val="tx1"/>
                </a:solidFill>
                <a:latin typeface="+mn-lt"/>
                <a:ea typeface="+mn-ea"/>
                <a:cs typeface="+mn-cs"/>
              </a:rPr>
              <a:t> a </a:t>
            </a:r>
            <a:r>
              <a:rPr lang="fr-BE" sz="1200" b="0" i="0" u="none" strike="noStrike" kern="1200" baseline="0" dirty="0" err="1">
                <a:solidFill>
                  <a:schemeClr val="tx1"/>
                </a:solidFill>
                <a:latin typeface="+mn-lt"/>
                <a:ea typeface="+mn-ea"/>
                <a:cs typeface="+mn-cs"/>
              </a:rPr>
              <a:t>reduction</a:t>
            </a:r>
            <a:r>
              <a:rPr lang="fr-BE" sz="1200" b="0" i="0" u="none" strike="noStrike" kern="1200" baseline="0" dirty="0">
                <a:solidFill>
                  <a:schemeClr val="tx1"/>
                </a:solidFill>
                <a:latin typeface="+mn-lt"/>
                <a:ea typeface="+mn-ea"/>
                <a:cs typeface="+mn-cs"/>
              </a:rPr>
              <a:t> of </a:t>
            </a:r>
            <a:r>
              <a:rPr lang="fr-BE" sz="1200" b="0" i="0" u="none" strike="noStrike" kern="1200" baseline="0" dirty="0" err="1">
                <a:solidFill>
                  <a:schemeClr val="tx1"/>
                </a:solidFill>
                <a:latin typeface="+mn-lt"/>
                <a:ea typeface="+mn-ea"/>
                <a:cs typeface="+mn-cs"/>
              </a:rPr>
              <a:t>Mtsat</a:t>
            </a:r>
            <a:r>
              <a:rPr lang="fr-BE" sz="1200" b="0" i="0" u="none" strike="noStrike" kern="1200" baseline="0" dirty="0">
                <a:solidFill>
                  <a:schemeClr val="tx1"/>
                </a:solidFill>
                <a:latin typeface="+mn-lt"/>
                <a:ea typeface="+mn-ea"/>
                <a:cs typeface="+mn-cs"/>
              </a:rPr>
              <a:t> and R1 </a:t>
            </a:r>
            <a:r>
              <a:rPr lang="fr-BE" sz="1200" b="0" i="0" u="none" strike="noStrike" kern="1200" baseline="0" dirty="0" err="1">
                <a:solidFill>
                  <a:schemeClr val="tx1"/>
                </a:solidFill>
                <a:latin typeface="+mn-lt"/>
                <a:ea typeface="+mn-ea"/>
                <a:cs typeface="+mn-cs"/>
              </a:rPr>
              <a:t>with</a:t>
            </a:r>
            <a:r>
              <a:rPr lang="fr-BE" sz="1200" b="0" i="0" u="none" strike="noStrike" kern="1200" baseline="0" dirty="0">
                <a:solidFill>
                  <a:schemeClr val="tx1"/>
                </a:solidFill>
                <a:latin typeface="+mn-lt"/>
                <a:ea typeface="+mn-ea"/>
                <a:cs typeface="+mn-cs"/>
              </a:rPr>
              <a:t> no </a:t>
            </a:r>
            <a:r>
              <a:rPr lang="fr-BE" sz="1200" b="0" i="0" u="none" strike="noStrike" kern="1200" baseline="0" dirty="0" err="1">
                <a:solidFill>
                  <a:schemeClr val="tx1"/>
                </a:solidFill>
                <a:latin typeface="+mn-lt"/>
                <a:ea typeface="+mn-ea"/>
                <a:cs typeface="+mn-cs"/>
              </a:rPr>
              <a:t>atrophy</a:t>
            </a:r>
            <a:r>
              <a:rPr lang="fr-BE" sz="1200" b="0" i="0" u="none" strike="noStrike" kern="1200" baseline="0" dirty="0">
                <a:solidFill>
                  <a:schemeClr val="tx1"/>
                </a:solidFill>
                <a:latin typeface="+mn-lt"/>
                <a:ea typeface="+mn-ea"/>
                <a:cs typeface="+mn-cs"/>
              </a:rPr>
              <a:t>.</a:t>
            </a:r>
            <a:endParaRPr lang="fr-BE" baseline="0" dirty="0"/>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69</a:t>
            </a:fld>
            <a:endParaRPr lang="fr-BE"/>
          </a:p>
        </p:txBody>
      </p:sp>
    </p:spTree>
    <p:extLst>
      <p:ext uri="{BB962C8B-B14F-4D97-AF65-F5344CB8AC3E}">
        <p14:creationId xmlns:p14="http://schemas.microsoft.com/office/powerpoint/2010/main" val="106239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The NMR </a:t>
            </a:r>
            <a:r>
              <a:rPr lang="fr-BE" baseline="0" dirty="0" err="1"/>
              <a:t>phenomenon</a:t>
            </a:r>
            <a:r>
              <a:rPr lang="fr-BE" baseline="0" dirty="0"/>
              <a:t> </a:t>
            </a:r>
            <a:r>
              <a:rPr lang="fr-BE" baseline="0" dirty="0" err="1"/>
              <a:t>appears</a:t>
            </a:r>
            <a:r>
              <a:rPr lang="fr-BE" baseline="0" dirty="0"/>
              <a:t> </a:t>
            </a:r>
            <a:r>
              <a:rPr lang="fr-BE" baseline="0" dirty="0" err="1"/>
              <a:t>after</a:t>
            </a:r>
            <a:r>
              <a:rPr lang="fr-BE" baseline="0" dirty="0"/>
              <a:t> </a:t>
            </a:r>
            <a:r>
              <a:rPr lang="fr-BE" baseline="0" dirty="0" err="1"/>
              <a:t>this</a:t>
            </a:r>
            <a:r>
              <a:rPr lang="fr-BE" baseline="0" dirty="0"/>
              <a:t> perturbation, </a:t>
            </a:r>
            <a:r>
              <a:rPr lang="fr-BE" baseline="0" dirty="0" err="1"/>
              <a:t>when</a:t>
            </a:r>
            <a:r>
              <a:rPr lang="fr-BE" baseline="0" dirty="0"/>
              <a:t> the </a:t>
            </a:r>
            <a:r>
              <a:rPr lang="fr-BE" baseline="0" dirty="0" err="1"/>
              <a:t>particles</a:t>
            </a:r>
            <a:r>
              <a:rPr lang="fr-BE" baseline="0" dirty="0"/>
              <a:t> enter in relaxation.</a:t>
            </a:r>
          </a:p>
          <a:p>
            <a:r>
              <a:rPr lang="fr-BE" baseline="0" dirty="0"/>
              <a:t>The </a:t>
            </a:r>
            <a:r>
              <a:rPr lang="fr-BE" baseline="0" dirty="0" err="1"/>
              <a:t>shimming</a:t>
            </a:r>
            <a:r>
              <a:rPr lang="fr-BE" baseline="0" dirty="0"/>
              <a:t> and </a:t>
            </a:r>
            <a:r>
              <a:rPr lang="fr-BE" baseline="0" dirty="0" err="1"/>
              <a:t>imaging</a:t>
            </a:r>
            <a:r>
              <a:rPr lang="fr-BE" baseline="0" dirty="0"/>
              <a:t> gradients are </a:t>
            </a:r>
            <a:r>
              <a:rPr lang="fr-BE" baseline="0" dirty="0" err="1"/>
              <a:t>used</a:t>
            </a:r>
            <a:r>
              <a:rPr lang="fr-BE" baseline="0" dirty="0"/>
              <a:t> to encode the location in the </a:t>
            </a:r>
            <a:r>
              <a:rPr lang="fr-BE" baseline="0" dirty="0" err="1"/>
              <a:t>constructed</a:t>
            </a:r>
            <a:r>
              <a:rPr lang="fr-BE" baseline="0" dirty="0"/>
              <a:t> image.</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a:t>
            </a:fld>
            <a:endParaRPr lang="fr-BE"/>
          </a:p>
        </p:txBody>
      </p:sp>
    </p:spTree>
    <p:extLst>
      <p:ext uri="{BB962C8B-B14F-4D97-AF65-F5344CB8AC3E}">
        <p14:creationId xmlns:p14="http://schemas.microsoft.com/office/powerpoint/2010/main" val="96356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New </a:t>
            </a:r>
            <a:r>
              <a:rPr lang="fr-BE" dirty="0" err="1"/>
              <a:t>TPMs</a:t>
            </a:r>
            <a:r>
              <a:rPr lang="fr-BE" dirty="0"/>
              <a:t> </a:t>
            </a:r>
            <a:r>
              <a:rPr lang="fr-BE" dirty="0" err="1"/>
              <a:t>from</a:t>
            </a:r>
            <a:r>
              <a:rPr lang="fr-BE" dirty="0"/>
              <a:t> quantitative </a:t>
            </a:r>
            <a:r>
              <a:rPr lang="fr-BE" dirty="0" err="1"/>
              <a:t>maps</a:t>
            </a:r>
            <a:r>
              <a:rPr lang="fr-BE" dirty="0"/>
              <a:t> (</a:t>
            </a:r>
            <a:r>
              <a:rPr lang="fr-BE" dirty="0" err="1"/>
              <a:t>Mtsat</a:t>
            </a:r>
            <a:r>
              <a:rPr lang="fr-BE" dirty="0"/>
              <a:t> and R2*), </a:t>
            </a:r>
            <a:r>
              <a:rPr lang="fr-BE" dirty="0" err="1"/>
              <a:t>including</a:t>
            </a:r>
            <a:r>
              <a:rPr lang="fr-BE" dirty="0"/>
              <a:t> more gray </a:t>
            </a:r>
            <a:r>
              <a:rPr lang="fr-BE" dirty="0" err="1"/>
              <a:t>matter</a:t>
            </a:r>
            <a:r>
              <a:rPr lang="fr-BE" dirty="0"/>
              <a:t> in </a:t>
            </a:r>
            <a:r>
              <a:rPr lang="fr-BE" dirty="0" err="1"/>
              <a:t>subcortical</a:t>
            </a:r>
            <a:r>
              <a:rPr lang="fr-BE" baseline="0" dirty="0"/>
              <a:t> </a:t>
            </a:r>
            <a:r>
              <a:rPr lang="fr-BE" baseline="0" dirty="0" err="1"/>
              <a:t>regions</a:t>
            </a:r>
            <a:endParaRPr lang="fr-BE" baseline="0" dirty="0"/>
          </a:p>
          <a:p>
            <a:r>
              <a:rPr lang="fr-BE" baseline="0" dirty="0"/>
              <a:t>In addition, </a:t>
            </a:r>
            <a:r>
              <a:rPr lang="fr-BE" baseline="0" dirty="0" err="1"/>
              <a:t>separation</a:t>
            </a:r>
            <a:r>
              <a:rPr lang="fr-BE" baseline="0" dirty="0"/>
              <a:t> </a:t>
            </a:r>
            <a:r>
              <a:rPr lang="fr-BE" baseline="0" dirty="0" err="1"/>
              <a:t>between</a:t>
            </a:r>
            <a:r>
              <a:rPr lang="fr-BE" baseline="0" dirty="0"/>
              <a:t> CGM and DGM </a:t>
            </a:r>
            <a:r>
              <a:rPr lang="fr-BE" baseline="0" dirty="0" err="1"/>
              <a:t>because</a:t>
            </a:r>
            <a:r>
              <a:rPr lang="fr-BE" baseline="0" dirty="0"/>
              <a:t> quantitative </a:t>
            </a:r>
            <a:r>
              <a:rPr lang="fr-BE" baseline="0" dirty="0" err="1"/>
              <a:t>parameters</a:t>
            </a:r>
            <a:r>
              <a:rPr lang="fr-BE" baseline="0" dirty="0"/>
              <a:t> </a:t>
            </a:r>
            <a:r>
              <a:rPr lang="fr-BE" baseline="0" dirty="0" err="1"/>
              <a:t>inside</a:t>
            </a:r>
            <a:r>
              <a:rPr lang="fr-BE" baseline="0" dirty="0"/>
              <a:t> </a:t>
            </a:r>
            <a:r>
              <a:rPr lang="fr-BE" baseline="0" dirty="0" err="1"/>
              <a:t>them</a:t>
            </a:r>
            <a:r>
              <a:rPr lang="fr-BE" baseline="0" dirty="0"/>
              <a:t> </a:t>
            </a:r>
            <a:r>
              <a:rPr lang="fr-BE" baseline="0" dirty="0" err="1"/>
              <a:t>differ</a:t>
            </a:r>
            <a:r>
              <a:rPr lang="fr-BE" baseline="0" dirty="0"/>
              <a:t>, </a:t>
            </a:r>
            <a:r>
              <a:rPr lang="fr-BE" baseline="0" dirty="0" err="1"/>
              <a:t>mainly</a:t>
            </a:r>
            <a:r>
              <a:rPr lang="fr-BE" baseline="0" dirty="0"/>
              <a:t> due to </a:t>
            </a:r>
            <a:r>
              <a:rPr lang="fr-BE" baseline="0" dirty="0" err="1"/>
              <a:t>their</a:t>
            </a:r>
            <a:r>
              <a:rPr lang="fr-BE" baseline="0" dirty="0"/>
              <a:t> </a:t>
            </a:r>
            <a:r>
              <a:rPr lang="fr-BE" baseline="0" dirty="0" err="1"/>
              <a:t>different</a:t>
            </a:r>
            <a:r>
              <a:rPr lang="fr-BE" baseline="0" dirty="0"/>
              <a:t> </a:t>
            </a:r>
            <a:r>
              <a:rPr lang="fr-BE" baseline="0" dirty="0" err="1"/>
              <a:t>iron</a:t>
            </a:r>
            <a:r>
              <a:rPr lang="fr-BE" baseline="0" dirty="0"/>
              <a:t> contents</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70</a:t>
            </a:fld>
            <a:endParaRPr lang="fr-BE"/>
          </a:p>
        </p:txBody>
      </p:sp>
    </p:spTree>
    <p:extLst>
      <p:ext uri="{BB962C8B-B14F-4D97-AF65-F5344CB8AC3E}">
        <p14:creationId xmlns:p14="http://schemas.microsoft.com/office/powerpoint/2010/main" val="3175753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The</a:t>
            </a:r>
            <a:r>
              <a:rPr lang="fr-BE" baseline="0" dirty="0"/>
              <a:t> </a:t>
            </a:r>
            <a:r>
              <a:rPr lang="fr-BE" baseline="0" dirty="0" err="1"/>
              <a:t>lesion</a:t>
            </a:r>
            <a:r>
              <a:rPr lang="fr-BE" baseline="0" dirty="0"/>
              <a:t> </a:t>
            </a:r>
            <a:r>
              <a:rPr lang="fr-BE" baseline="0" dirty="0" err="1"/>
              <a:t>mask</a:t>
            </a:r>
            <a:r>
              <a:rPr lang="fr-BE" baseline="0" dirty="0"/>
              <a:t> </a:t>
            </a:r>
            <a:r>
              <a:rPr lang="fr-BE" baseline="0" dirty="0" err="1"/>
              <a:t>goes</a:t>
            </a:r>
            <a:r>
              <a:rPr lang="fr-BE" baseline="0" dirty="0"/>
              <a:t> </a:t>
            </a:r>
            <a:r>
              <a:rPr lang="fr-BE" baseline="0" dirty="0" err="1"/>
              <a:t>from</a:t>
            </a:r>
            <a:r>
              <a:rPr lang="fr-BE" baseline="0" dirty="0"/>
              <a:t> </a:t>
            </a:r>
            <a:r>
              <a:rPr lang="fr-BE" baseline="0" dirty="0" err="1"/>
              <a:t>subject</a:t>
            </a:r>
            <a:r>
              <a:rPr lang="fr-BE" baseline="0" dirty="0"/>
              <a:t> </a:t>
            </a:r>
            <a:r>
              <a:rPr lang="fr-BE" baseline="0" dirty="0" err="1"/>
              <a:t>space</a:t>
            </a:r>
            <a:r>
              <a:rPr lang="fr-BE" baseline="0" dirty="0"/>
              <a:t> to MNI </a:t>
            </a:r>
            <a:r>
              <a:rPr lang="fr-BE" baseline="0" dirty="0" err="1"/>
              <a:t>space</a:t>
            </a:r>
            <a:r>
              <a:rPr lang="fr-BE" baseline="0" dirty="0"/>
              <a:t> </a:t>
            </a:r>
            <a:r>
              <a:rPr lang="fr-BE" baseline="0" dirty="0" err="1"/>
              <a:t>thanks</a:t>
            </a:r>
            <a:r>
              <a:rPr lang="fr-BE" baseline="0" dirty="0"/>
              <a:t> to an </a:t>
            </a:r>
            <a:r>
              <a:rPr lang="fr-BE" baseline="0" dirty="0" err="1"/>
              <a:t>algorithm</a:t>
            </a:r>
            <a:r>
              <a:rPr lang="fr-BE" baseline="0" dirty="0"/>
              <a:t> </a:t>
            </a:r>
            <a:r>
              <a:rPr lang="fr-BE" baseline="0" dirty="0" err="1"/>
              <a:t>called</a:t>
            </a:r>
            <a:r>
              <a:rPr lang="fr-BE" baseline="0" dirty="0"/>
              <a:t> « </a:t>
            </a:r>
            <a:r>
              <a:rPr lang="fr-BE" baseline="0" dirty="0" err="1"/>
              <a:t>cost</a:t>
            </a:r>
            <a:r>
              <a:rPr lang="fr-BE" baseline="0" dirty="0"/>
              <a:t> </a:t>
            </a:r>
            <a:r>
              <a:rPr lang="fr-BE" baseline="0" dirty="0" err="1"/>
              <a:t>function</a:t>
            </a:r>
            <a:r>
              <a:rPr lang="fr-BE" baseline="0" dirty="0"/>
              <a:t> </a:t>
            </a:r>
            <a:r>
              <a:rPr lang="fr-BE" baseline="0" dirty="0" err="1"/>
              <a:t>masking</a:t>
            </a:r>
            <a:r>
              <a:rPr lang="fr-BE" baseline="0" dirty="0"/>
              <a:t> ».</a:t>
            </a:r>
          </a:p>
          <a:p>
            <a:r>
              <a:rPr lang="fr-BE" baseline="0" dirty="0" err="1"/>
              <a:t>With</a:t>
            </a:r>
            <a:r>
              <a:rPr lang="fr-BE" baseline="0" dirty="0"/>
              <a:t> </a:t>
            </a:r>
            <a:r>
              <a:rPr lang="fr-BE" baseline="0" dirty="0" err="1"/>
              <a:t>this</a:t>
            </a:r>
            <a:r>
              <a:rPr lang="fr-BE" baseline="0" dirty="0"/>
              <a:t> </a:t>
            </a:r>
            <a:r>
              <a:rPr lang="fr-BE" baseline="0" dirty="0" err="1"/>
              <a:t>process</a:t>
            </a:r>
            <a:r>
              <a:rPr lang="fr-BE" baseline="0" dirty="0"/>
              <a:t>, the </a:t>
            </a:r>
            <a:r>
              <a:rPr lang="fr-BE" baseline="0" dirty="0" err="1"/>
              <a:t>lesion</a:t>
            </a:r>
            <a:r>
              <a:rPr lang="fr-BE" baseline="0" dirty="0"/>
              <a:t> area </a:t>
            </a:r>
            <a:r>
              <a:rPr lang="fr-BE" baseline="0" dirty="0" err="1"/>
              <a:t>is</a:t>
            </a:r>
            <a:r>
              <a:rPr lang="fr-BE" baseline="0" dirty="0"/>
              <a:t> </a:t>
            </a:r>
            <a:r>
              <a:rPr lang="fr-BE" baseline="0" dirty="0" err="1"/>
              <a:t>masked</a:t>
            </a:r>
            <a:r>
              <a:rPr lang="fr-BE" baseline="0" dirty="0"/>
              <a:t> out of the image, and the </a:t>
            </a:r>
            <a:r>
              <a:rPr lang="fr-BE" baseline="0" dirty="0" err="1"/>
              <a:t>rest</a:t>
            </a:r>
            <a:r>
              <a:rPr lang="fr-BE" baseline="0" dirty="0"/>
              <a:t> of </a:t>
            </a:r>
            <a:r>
              <a:rPr lang="fr-BE" baseline="0" dirty="0" err="1"/>
              <a:t>healthy</a:t>
            </a:r>
            <a:r>
              <a:rPr lang="fr-BE" baseline="0" dirty="0"/>
              <a:t> tissue </a:t>
            </a:r>
            <a:r>
              <a:rPr lang="fr-BE" baseline="0" dirty="0" err="1"/>
              <a:t>is</a:t>
            </a:r>
            <a:r>
              <a:rPr lang="fr-BE" baseline="0" dirty="0"/>
              <a:t> </a:t>
            </a:r>
            <a:r>
              <a:rPr lang="fr-BE" baseline="0" dirty="0" err="1"/>
              <a:t>segmented</a:t>
            </a:r>
            <a:r>
              <a:rPr lang="fr-BE" baseline="0" dirty="0"/>
              <a:t> </a:t>
            </a:r>
            <a:r>
              <a:rPr lang="fr-BE" baseline="0" dirty="0" err="1"/>
              <a:t>with</a:t>
            </a:r>
            <a:r>
              <a:rPr lang="fr-BE" baseline="0" dirty="0"/>
              <a:t> the </a:t>
            </a:r>
            <a:r>
              <a:rPr lang="fr-BE" baseline="0" dirty="0" err="1"/>
              <a:t>traditionnal</a:t>
            </a:r>
            <a:r>
              <a:rPr lang="fr-BE" baseline="0" dirty="0"/>
              <a:t> US </a:t>
            </a:r>
            <a:r>
              <a:rPr lang="fr-BE" baseline="0" dirty="0" err="1"/>
              <a:t>algorithm</a:t>
            </a:r>
            <a:r>
              <a:rPr lang="fr-BE" baseline="0" dirty="0"/>
              <a:t>. This </a:t>
            </a:r>
            <a:r>
              <a:rPr lang="fr-BE" baseline="0" dirty="0" err="1"/>
              <a:t>provides</a:t>
            </a:r>
            <a:r>
              <a:rPr lang="fr-BE" baseline="0" dirty="0"/>
              <a:t> a first </a:t>
            </a:r>
            <a:r>
              <a:rPr lang="fr-BE" baseline="0" dirty="0" err="1"/>
              <a:t>warping</a:t>
            </a:r>
            <a:r>
              <a:rPr lang="fr-BE" baseline="0" dirty="0"/>
              <a:t> </a:t>
            </a:r>
            <a:r>
              <a:rPr lang="fr-BE" baseline="0" dirty="0" err="1"/>
              <a:t>between</a:t>
            </a:r>
            <a:r>
              <a:rPr lang="fr-BE" baseline="0" dirty="0"/>
              <a:t> </a:t>
            </a:r>
            <a:r>
              <a:rPr lang="fr-BE" baseline="0" dirty="0" err="1"/>
              <a:t>subject</a:t>
            </a:r>
            <a:r>
              <a:rPr lang="fr-BE" baseline="0" dirty="0"/>
              <a:t> and MNI </a:t>
            </a:r>
            <a:r>
              <a:rPr lang="fr-BE" baseline="0" dirty="0" err="1"/>
              <a:t>space</a:t>
            </a:r>
            <a:r>
              <a:rPr lang="fr-BE" baseline="0" dirty="0"/>
              <a:t>, </a:t>
            </a:r>
            <a:r>
              <a:rPr lang="fr-BE" baseline="0" dirty="0" err="1"/>
              <a:t>which</a:t>
            </a:r>
            <a:r>
              <a:rPr lang="fr-BE" baseline="0" dirty="0"/>
              <a:t> </a:t>
            </a:r>
            <a:r>
              <a:rPr lang="fr-BE" baseline="0" dirty="0" err="1"/>
              <a:t>can</a:t>
            </a:r>
            <a:r>
              <a:rPr lang="fr-BE" baseline="0" dirty="0"/>
              <a:t> </a:t>
            </a:r>
            <a:r>
              <a:rPr lang="fr-BE" baseline="0" dirty="0" err="1"/>
              <a:t>be</a:t>
            </a:r>
            <a:r>
              <a:rPr lang="fr-BE" baseline="0" dirty="0"/>
              <a:t> </a:t>
            </a:r>
            <a:r>
              <a:rPr lang="fr-BE" baseline="0" dirty="0" err="1"/>
              <a:t>applied</a:t>
            </a:r>
            <a:r>
              <a:rPr lang="fr-BE" baseline="0" dirty="0"/>
              <a:t> to the </a:t>
            </a:r>
            <a:r>
              <a:rPr lang="fr-BE" baseline="0" dirty="0" err="1"/>
              <a:t>lesion</a:t>
            </a:r>
            <a:r>
              <a:rPr lang="fr-BE" baseline="0" dirty="0"/>
              <a:t> </a:t>
            </a:r>
            <a:r>
              <a:rPr lang="fr-BE" baseline="0" dirty="0" err="1"/>
              <a:t>mask</a:t>
            </a:r>
            <a:r>
              <a:rPr lang="fr-BE" baseline="0" dirty="0"/>
              <a:t> to </a:t>
            </a:r>
            <a:r>
              <a:rPr lang="fr-BE" baseline="0" dirty="0" err="1"/>
              <a:t>approximately</a:t>
            </a:r>
            <a:r>
              <a:rPr lang="fr-BE" baseline="0" dirty="0"/>
              <a:t> </a:t>
            </a:r>
            <a:r>
              <a:rPr lang="fr-BE" baseline="0" dirty="0" err="1"/>
              <a:t>align</a:t>
            </a:r>
            <a:r>
              <a:rPr lang="fr-BE" baseline="0" dirty="0"/>
              <a:t> </a:t>
            </a:r>
            <a:r>
              <a:rPr lang="fr-BE" baseline="0" dirty="0" err="1"/>
              <a:t>it</a:t>
            </a:r>
            <a:r>
              <a:rPr lang="fr-BE" baseline="0" dirty="0"/>
              <a:t> to the </a:t>
            </a:r>
            <a:r>
              <a:rPr lang="fr-BE" baseline="0" dirty="0" err="1"/>
              <a:t>TPMs</a:t>
            </a:r>
            <a:endParaRPr lang="fr-BE" baseline="0" dirty="0"/>
          </a:p>
          <a:p>
            <a:r>
              <a:rPr lang="fr-BE" baseline="0" dirty="0"/>
              <a:t>The initial </a:t>
            </a:r>
            <a:r>
              <a:rPr lang="fr-BE" baseline="0" dirty="0" err="1"/>
              <a:t>mask</a:t>
            </a:r>
            <a:r>
              <a:rPr lang="fr-BE" baseline="0" dirty="0"/>
              <a:t> </a:t>
            </a:r>
            <a:r>
              <a:rPr lang="fr-BE" baseline="0" dirty="0" err="1"/>
              <a:t>can</a:t>
            </a:r>
            <a:r>
              <a:rPr lang="fr-BE" baseline="0" dirty="0"/>
              <a:t> </a:t>
            </a:r>
            <a:r>
              <a:rPr lang="fr-BE" baseline="0" dirty="0" err="1"/>
              <a:t>be</a:t>
            </a:r>
            <a:r>
              <a:rPr lang="fr-BE" baseline="0" dirty="0"/>
              <a:t> </a:t>
            </a:r>
            <a:r>
              <a:rPr lang="fr-BE" baseline="0" dirty="0" err="1"/>
              <a:t>dilated</a:t>
            </a:r>
            <a:r>
              <a:rPr lang="fr-BE" baseline="0" dirty="0"/>
              <a:t> of 1 or 2 </a:t>
            </a:r>
            <a:r>
              <a:rPr lang="fr-BE" baseline="0" dirty="0" err="1"/>
              <a:t>voxels</a:t>
            </a:r>
            <a:r>
              <a:rPr lang="fr-BE" baseline="0" dirty="0"/>
              <a:t> to </a:t>
            </a:r>
            <a:r>
              <a:rPr lang="fr-BE" baseline="0" dirty="0" err="1"/>
              <a:t>ensure</a:t>
            </a:r>
            <a:r>
              <a:rPr lang="fr-BE" baseline="0" dirty="0"/>
              <a:t> </a:t>
            </a:r>
            <a:r>
              <a:rPr lang="fr-BE" baseline="0" dirty="0" err="1"/>
              <a:t>complete</a:t>
            </a:r>
            <a:r>
              <a:rPr lang="fr-BE" baseline="0" dirty="0"/>
              <a:t> </a:t>
            </a:r>
            <a:r>
              <a:rPr lang="fr-BE" baseline="0" dirty="0" err="1"/>
              <a:t>coverage</a:t>
            </a:r>
            <a:endParaRPr lang="fr-BE" baseline="0" dirty="0"/>
          </a:p>
          <a:p>
            <a:r>
              <a:rPr lang="fr-BE" baseline="0" dirty="0" err="1"/>
              <a:t>Then</a:t>
            </a:r>
            <a:r>
              <a:rPr lang="fr-BE" baseline="0" dirty="0"/>
              <a:t>, </a:t>
            </a:r>
            <a:r>
              <a:rPr lang="fr-BE" baseline="0" dirty="0" err="1"/>
              <a:t>this</a:t>
            </a:r>
            <a:r>
              <a:rPr lang="fr-BE" baseline="0" dirty="0"/>
              <a:t> </a:t>
            </a:r>
            <a:r>
              <a:rPr lang="fr-BE" baseline="0" dirty="0" err="1"/>
              <a:t>mask</a:t>
            </a:r>
            <a:r>
              <a:rPr lang="fr-BE" baseline="0" dirty="0"/>
              <a:t> </a:t>
            </a:r>
            <a:r>
              <a:rPr lang="fr-BE" baseline="0" dirty="0" err="1"/>
              <a:t>is</a:t>
            </a:r>
            <a:r>
              <a:rPr lang="fr-BE" baseline="0" dirty="0"/>
              <a:t> </a:t>
            </a:r>
            <a:r>
              <a:rPr lang="fr-BE" baseline="0" dirty="0" err="1"/>
              <a:t>smoothed</a:t>
            </a:r>
            <a:r>
              <a:rPr lang="fr-BE" baseline="0" dirty="0"/>
              <a:t> </a:t>
            </a:r>
            <a:r>
              <a:rPr lang="fr-BE" baseline="0" dirty="0" err="1"/>
              <a:t>with</a:t>
            </a:r>
            <a:r>
              <a:rPr lang="fr-BE" baseline="0" dirty="0"/>
              <a:t> a 4 mm </a:t>
            </a:r>
            <a:r>
              <a:rPr lang="fr-BE" baseline="0" dirty="0" err="1"/>
              <a:t>kernel</a:t>
            </a:r>
            <a:r>
              <a:rPr lang="fr-BE" baseline="0" dirty="0"/>
              <a:t>.</a:t>
            </a:r>
          </a:p>
          <a:p>
            <a:r>
              <a:rPr lang="fr-BE" dirty="0"/>
              <a:t>The </a:t>
            </a:r>
            <a:r>
              <a:rPr lang="fr-BE" dirty="0" err="1"/>
              <a:t>the</a:t>
            </a:r>
            <a:r>
              <a:rPr lang="fr-BE" dirty="0"/>
              <a:t> </a:t>
            </a:r>
            <a:r>
              <a:rPr lang="fr-BE" dirty="0" err="1"/>
              <a:t>lesion</a:t>
            </a:r>
            <a:r>
              <a:rPr lang="fr-BE" dirty="0"/>
              <a:t> TPM </a:t>
            </a:r>
            <a:r>
              <a:rPr lang="fr-BE" dirty="0" err="1"/>
              <a:t>is</a:t>
            </a:r>
            <a:r>
              <a:rPr lang="fr-BE" dirty="0"/>
              <a:t> </a:t>
            </a:r>
            <a:r>
              <a:rPr lang="fr-BE" dirty="0" err="1"/>
              <a:t>computed</a:t>
            </a:r>
            <a:r>
              <a:rPr lang="fr-BE" dirty="0"/>
              <a:t> </a:t>
            </a:r>
            <a:r>
              <a:rPr lang="fr-BE" dirty="0" err="1"/>
              <a:t>based</a:t>
            </a:r>
            <a:r>
              <a:rPr lang="fr-BE" dirty="0"/>
              <a:t> on the</a:t>
            </a:r>
            <a:r>
              <a:rPr lang="fr-BE" baseline="0" dirty="0"/>
              <a:t> tissue classes </a:t>
            </a:r>
            <a:r>
              <a:rPr lang="fr-BE" baseline="0" dirty="0" err="1"/>
              <a:t>affected</a:t>
            </a:r>
            <a:r>
              <a:rPr lang="fr-BE" baseline="0" dirty="0"/>
              <a:t> and a </a:t>
            </a:r>
            <a:r>
              <a:rPr lang="fr-BE" baseline="0" dirty="0" err="1"/>
              <a:t>load</a:t>
            </a:r>
            <a:r>
              <a:rPr lang="fr-BE" baseline="0" dirty="0"/>
              <a:t> ratio.</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71</a:t>
            </a:fld>
            <a:endParaRPr lang="fr-BE"/>
          </a:p>
        </p:txBody>
      </p:sp>
    </p:spTree>
    <p:extLst>
      <p:ext uri="{BB962C8B-B14F-4D97-AF65-F5344CB8AC3E}">
        <p14:creationId xmlns:p14="http://schemas.microsoft.com/office/powerpoint/2010/main" val="16652758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The</a:t>
            </a:r>
            <a:r>
              <a:rPr lang="fr-BE" baseline="0" dirty="0"/>
              <a:t> </a:t>
            </a:r>
            <a:r>
              <a:rPr lang="fr-BE" baseline="0" dirty="0" err="1"/>
              <a:t>lesion</a:t>
            </a:r>
            <a:r>
              <a:rPr lang="fr-BE" baseline="0" dirty="0"/>
              <a:t> </a:t>
            </a:r>
            <a:r>
              <a:rPr lang="fr-BE" baseline="0" dirty="0" err="1"/>
              <a:t>mask</a:t>
            </a:r>
            <a:r>
              <a:rPr lang="fr-BE" baseline="0" dirty="0"/>
              <a:t> </a:t>
            </a:r>
            <a:r>
              <a:rPr lang="fr-BE" baseline="0" dirty="0" err="1"/>
              <a:t>goes</a:t>
            </a:r>
            <a:r>
              <a:rPr lang="fr-BE" baseline="0" dirty="0"/>
              <a:t> </a:t>
            </a:r>
            <a:r>
              <a:rPr lang="fr-BE" baseline="0" dirty="0" err="1"/>
              <a:t>from</a:t>
            </a:r>
            <a:r>
              <a:rPr lang="fr-BE" baseline="0" dirty="0"/>
              <a:t> </a:t>
            </a:r>
            <a:r>
              <a:rPr lang="fr-BE" baseline="0" dirty="0" err="1"/>
              <a:t>subject</a:t>
            </a:r>
            <a:r>
              <a:rPr lang="fr-BE" baseline="0" dirty="0"/>
              <a:t> </a:t>
            </a:r>
            <a:r>
              <a:rPr lang="fr-BE" baseline="0" dirty="0" err="1"/>
              <a:t>space</a:t>
            </a:r>
            <a:r>
              <a:rPr lang="fr-BE" baseline="0" dirty="0"/>
              <a:t> to MNI </a:t>
            </a:r>
            <a:r>
              <a:rPr lang="fr-BE" baseline="0" dirty="0" err="1"/>
              <a:t>space</a:t>
            </a:r>
            <a:r>
              <a:rPr lang="fr-BE" baseline="0" dirty="0"/>
              <a:t> </a:t>
            </a:r>
            <a:r>
              <a:rPr lang="fr-BE" baseline="0" dirty="0" err="1"/>
              <a:t>thanks</a:t>
            </a:r>
            <a:r>
              <a:rPr lang="fr-BE" baseline="0" dirty="0"/>
              <a:t> to an </a:t>
            </a:r>
            <a:r>
              <a:rPr lang="fr-BE" baseline="0" dirty="0" err="1"/>
              <a:t>algorithm</a:t>
            </a:r>
            <a:r>
              <a:rPr lang="fr-BE" baseline="0" dirty="0"/>
              <a:t> </a:t>
            </a:r>
            <a:r>
              <a:rPr lang="fr-BE" baseline="0" dirty="0" err="1"/>
              <a:t>called</a:t>
            </a:r>
            <a:r>
              <a:rPr lang="fr-BE" baseline="0" dirty="0"/>
              <a:t> « </a:t>
            </a:r>
            <a:r>
              <a:rPr lang="fr-BE" baseline="0" dirty="0" err="1"/>
              <a:t>cost</a:t>
            </a:r>
            <a:r>
              <a:rPr lang="fr-BE" baseline="0" dirty="0"/>
              <a:t> </a:t>
            </a:r>
            <a:r>
              <a:rPr lang="fr-BE" baseline="0" dirty="0" err="1"/>
              <a:t>function</a:t>
            </a:r>
            <a:r>
              <a:rPr lang="fr-BE" baseline="0" dirty="0"/>
              <a:t> </a:t>
            </a:r>
            <a:r>
              <a:rPr lang="fr-BE" baseline="0" dirty="0" err="1"/>
              <a:t>masking</a:t>
            </a:r>
            <a:r>
              <a:rPr lang="fr-BE" baseline="0" dirty="0"/>
              <a:t> ».</a:t>
            </a:r>
          </a:p>
          <a:p>
            <a:r>
              <a:rPr lang="fr-BE" baseline="0" dirty="0" err="1"/>
              <a:t>With</a:t>
            </a:r>
            <a:r>
              <a:rPr lang="fr-BE" baseline="0" dirty="0"/>
              <a:t> </a:t>
            </a:r>
            <a:r>
              <a:rPr lang="fr-BE" baseline="0" dirty="0" err="1"/>
              <a:t>this</a:t>
            </a:r>
            <a:r>
              <a:rPr lang="fr-BE" baseline="0" dirty="0"/>
              <a:t> </a:t>
            </a:r>
            <a:r>
              <a:rPr lang="fr-BE" baseline="0" dirty="0" err="1"/>
              <a:t>process</a:t>
            </a:r>
            <a:r>
              <a:rPr lang="fr-BE" baseline="0" dirty="0"/>
              <a:t>, the </a:t>
            </a:r>
            <a:r>
              <a:rPr lang="fr-BE" baseline="0" dirty="0" err="1"/>
              <a:t>lesion</a:t>
            </a:r>
            <a:r>
              <a:rPr lang="fr-BE" baseline="0" dirty="0"/>
              <a:t> area </a:t>
            </a:r>
            <a:r>
              <a:rPr lang="fr-BE" baseline="0" dirty="0" err="1"/>
              <a:t>is</a:t>
            </a:r>
            <a:r>
              <a:rPr lang="fr-BE" baseline="0" dirty="0"/>
              <a:t> </a:t>
            </a:r>
            <a:r>
              <a:rPr lang="fr-BE" baseline="0" dirty="0" err="1"/>
              <a:t>masked</a:t>
            </a:r>
            <a:r>
              <a:rPr lang="fr-BE" baseline="0" dirty="0"/>
              <a:t> out of the image, and the </a:t>
            </a:r>
            <a:r>
              <a:rPr lang="fr-BE" baseline="0" dirty="0" err="1"/>
              <a:t>rest</a:t>
            </a:r>
            <a:r>
              <a:rPr lang="fr-BE" baseline="0" dirty="0"/>
              <a:t> of </a:t>
            </a:r>
            <a:r>
              <a:rPr lang="fr-BE" baseline="0" dirty="0" err="1"/>
              <a:t>healthy</a:t>
            </a:r>
            <a:r>
              <a:rPr lang="fr-BE" baseline="0" dirty="0"/>
              <a:t> tissue </a:t>
            </a:r>
            <a:r>
              <a:rPr lang="fr-BE" baseline="0" dirty="0" err="1"/>
              <a:t>is</a:t>
            </a:r>
            <a:r>
              <a:rPr lang="fr-BE" baseline="0" dirty="0"/>
              <a:t> </a:t>
            </a:r>
            <a:r>
              <a:rPr lang="fr-BE" baseline="0" dirty="0" err="1"/>
              <a:t>segmented</a:t>
            </a:r>
            <a:r>
              <a:rPr lang="fr-BE" baseline="0" dirty="0"/>
              <a:t> </a:t>
            </a:r>
            <a:r>
              <a:rPr lang="fr-BE" baseline="0" dirty="0" err="1"/>
              <a:t>with</a:t>
            </a:r>
            <a:r>
              <a:rPr lang="fr-BE" baseline="0" dirty="0"/>
              <a:t> the </a:t>
            </a:r>
            <a:r>
              <a:rPr lang="fr-BE" baseline="0" dirty="0" err="1"/>
              <a:t>traditionnal</a:t>
            </a:r>
            <a:r>
              <a:rPr lang="fr-BE" baseline="0" dirty="0"/>
              <a:t> US </a:t>
            </a:r>
            <a:r>
              <a:rPr lang="fr-BE" baseline="0" dirty="0" err="1"/>
              <a:t>algorithm</a:t>
            </a:r>
            <a:r>
              <a:rPr lang="fr-BE" baseline="0" dirty="0"/>
              <a:t>. This </a:t>
            </a:r>
            <a:r>
              <a:rPr lang="fr-BE" baseline="0" dirty="0" err="1"/>
              <a:t>provides</a:t>
            </a:r>
            <a:r>
              <a:rPr lang="fr-BE" baseline="0" dirty="0"/>
              <a:t> a first </a:t>
            </a:r>
            <a:r>
              <a:rPr lang="fr-BE" baseline="0" dirty="0" err="1"/>
              <a:t>warping</a:t>
            </a:r>
            <a:r>
              <a:rPr lang="fr-BE" baseline="0"/>
              <a:t> </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72</a:t>
            </a:fld>
            <a:endParaRPr lang="fr-BE"/>
          </a:p>
        </p:txBody>
      </p:sp>
    </p:spTree>
    <p:extLst>
      <p:ext uri="{BB962C8B-B14F-4D97-AF65-F5344CB8AC3E}">
        <p14:creationId xmlns:p14="http://schemas.microsoft.com/office/powerpoint/2010/main" val="20880557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73</a:t>
            </a:fld>
            <a:endParaRPr lang="fr-BE"/>
          </a:p>
        </p:txBody>
      </p:sp>
    </p:spTree>
    <p:extLst>
      <p:ext uri="{BB962C8B-B14F-4D97-AF65-F5344CB8AC3E}">
        <p14:creationId xmlns:p14="http://schemas.microsoft.com/office/powerpoint/2010/main" val="2791117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74</a:t>
            </a:fld>
            <a:endParaRPr lang="fr-BE"/>
          </a:p>
        </p:txBody>
      </p:sp>
    </p:spTree>
    <p:extLst>
      <p:ext uri="{BB962C8B-B14F-4D97-AF65-F5344CB8AC3E}">
        <p14:creationId xmlns:p14="http://schemas.microsoft.com/office/powerpoint/2010/main" val="953782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75</a:t>
            </a:fld>
            <a:endParaRPr lang="fr-BE"/>
          </a:p>
        </p:txBody>
      </p:sp>
    </p:spTree>
    <p:extLst>
      <p:ext uri="{BB962C8B-B14F-4D97-AF65-F5344CB8AC3E}">
        <p14:creationId xmlns:p14="http://schemas.microsoft.com/office/powerpoint/2010/main" val="4192365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This </a:t>
            </a:r>
            <a:r>
              <a:rPr lang="fr-BE" dirty="0" err="1"/>
              <a:t>is</a:t>
            </a:r>
            <a:r>
              <a:rPr lang="fr-BE" dirty="0"/>
              <a:t> </a:t>
            </a:r>
            <a:r>
              <a:rPr lang="fr-BE" dirty="0" err="1"/>
              <a:t>why</a:t>
            </a:r>
            <a:r>
              <a:rPr lang="fr-BE" dirty="0"/>
              <a:t> </a:t>
            </a:r>
            <a:r>
              <a:rPr lang="fr-BE" dirty="0" err="1"/>
              <a:t>we</a:t>
            </a:r>
            <a:r>
              <a:rPr lang="fr-BE" dirty="0"/>
              <a:t> </a:t>
            </a:r>
            <a:r>
              <a:rPr lang="fr-BE" dirty="0" err="1"/>
              <a:t>tested</a:t>
            </a:r>
            <a:r>
              <a:rPr lang="fr-BE" dirty="0"/>
              <a:t> </a:t>
            </a:r>
            <a:r>
              <a:rPr lang="fr-BE" dirty="0" err="1"/>
              <a:t>its</a:t>
            </a:r>
            <a:r>
              <a:rPr lang="fr-BE" dirty="0"/>
              <a:t> </a:t>
            </a:r>
            <a:r>
              <a:rPr lang="fr-BE" dirty="0" err="1"/>
              <a:t>link</a:t>
            </a:r>
            <a:r>
              <a:rPr lang="fr-BE" dirty="0"/>
              <a:t> to the </a:t>
            </a:r>
            <a:r>
              <a:rPr lang="fr-BE" dirty="0" err="1"/>
              <a:t>disease</a:t>
            </a:r>
            <a:r>
              <a:rPr lang="fr-BE" dirty="0"/>
              <a:t> </a:t>
            </a:r>
            <a:r>
              <a:rPr lang="fr-BE" dirty="0" err="1"/>
              <a:t>status</a:t>
            </a:r>
            <a:r>
              <a:rPr lang="fr-BE" dirty="0"/>
              <a:t> </a:t>
            </a:r>
            <a:r>
              <a:rPr lang="fr-BE" dirty="0" err="1"/>
              <a:t>X_status</a:t>
            </a:r>
            <a:r>
              <a:rPr lang="fr-BE" dirty="0"/>
              <a:t> </a:t>
            </a:r>
            <a:r>
              <a:rPr lang="fr-BE" dirty="0" err="1"/>
              <a:t>with</a:t>
            </a:r>
            <a:r>
              <a:rPr lang="fr-BE" dirty="0"/>
              <a:t> the </a:t>
            </a:r>
            <a:r>
              <a:rPr lang="fr-BE" dirty="0" err="1"/>
              <a:t>regression</a:t>
            </a:r>
            <a:r>
              <a:rPr lang="fr-BE" dirty="0"/>
              <a:t> model I </a:t>
            </a:r>
            <a:r>
              <a:rPr lang="fr-BE" dirty="0" err="1"/>
              <a:t>presented</a:t>
            </a:r>
            <a:r>
              <a:rPr lang="fr-BE" dirty="0"/>
              <a:t> </a:t>
            </a:r>
            <a:r>
              <a:rPr lang="fr-BE" dirty="0" err="1"/>
              <a:t>just</a:t>
            </a:r>
            <a:r>
              <a:rPr lang="fr-BE" dirty="0"/>
              <a:t> </a:t>
            </a:r>
            <a:r>
              <a:rPr lang="fr-BE" dirty="0" err="1"/>
              <a:t>before</a:t>
            </a:r>
            <a:r>
              <a:rPr lang="fr-BE" dirty="0"/>
              <a:t>.</a:t>
            </a:r>
          </a:p>
          <a:p>
            <a:r>
              <a:rPr lang="fr-BE" dirty="0" err="1"/>
              <a:t>With</a:t>
            </a:r>
            <a:r>
              <a:rPr lang="fr-BE" baseline="0" dirty="0"/>
              <a:t> the permutation tests, </a:t>
            </a:r>
            <a:r>
              <a:rPr lang="fr-BE" baseline="0" dirty="0" err="1"/>
              <a:t>we</a:t>
            </a:r>
            <a:r>
              <a:rPr lang="fr-BE" baseline="0" dirty="0"/>
              <a:t> </a:t>
            </a:r>
            <a:r>
              <a:rPr lang="fr-BE" baseline="0" dirty="0" err="1"/>
              <a:t>found</a:t>
            </a:r>
            <a:r>
              <a:rPr lang="fr-BE" baseline="0" dirty="0"/>
              <a:t> </a:t>
            </a:r>
            <a:r>
              <a:rPr lang="fr-BE" baseline="0" dirty="0" err="1"/>
              <a:t>that</a:t>
            </a:r>
            <a:r>
              <a:rPr lang="fr-BE" baseline="0" dirty="0"/>
              <a:t> the </a:t>
            </a:r>
            <a:r>
              <a:rPr lang="fr-BE" baseline="0" dirty="0" err="1"/>
              <a:t>annual</a:t>
            </a:r>
            <a:r>
              <a:rPr lang="fr-BE" baseline="0" dirty="0"/>
              <a:t> rate of change </a:t>
            </a:r>
            <a:r>
              <a:rPr lang="fr-BE" baseline="0" dirty="0" err="1"/>
              <a:t>positively</a:t>
            </a:r>
            <a:r>
              <a:rPr lang="fr-BE" baseline="0" dirty="0"/>
              <a:t> </a:t>
            </a:r>
            <a:r>
              <a:rPr lang="fr-BE" baseline="0" dirty="0" err="1"/>
              <a:t>regressed</a:t>
            </a:r>
            <a:r>
              <a:rPr lang="fr-BE" baseline="0" dirty="0"/>
              <a:t> </a:t>
            </a:r>
            <a:r>
              <a:rPr lang="fr-BE" baseline="0" dirty="0" err="1"/>
              <a:t>with</a:t>
            </a:r>
            <a:r>
              <a:rPr lang="fr-BE" baseline="0" dirty="0"/>
              <a:t> the </a:t>
            </a:r>
            <a:r>
              <a:rPr lang="fr-BE" baseline="0" dirty="0" err="1"/>
              <a:t>disease</a:t>
            </a:r>
            <a:r>
              <a:rPr lang="fr-BE" baseline="0" dirty="0"/>
              <a:t> </a:t>
            </a:r>
            <a:r>
              <a:rPr lang="fr-BE" baseline="0" dirty="0" err="1"/>
              <a:t>status</a:t>
            </a:r>
            <a:r>
              <a:rPr lang="fr-BE" baseline="0" dirty="0"/>
              <a:t>, in normal </a:t>
            </a:r>
            <a:r>
              <a:rPr lang="fr-BE" baseline="0" dirty="0" err="1"/>
              <a:t>appearing</a:t>
            </a:r>
            <a:r>
              <a:rPr lang="fr-BE" baseline="0" dirty="0"/>
              <a:t> white </a:t>
            </a:r>
            <a:r>
              <a:rPr lang="fr-BE" baseline="0" dirty="0" err="1"/>
              <a:t>matter</a:t>
            </a:r>
            <a:r>
              <a:rPr lang="fr-BE" baseline="0" dirty="0"/>
              <a:t> for </a:t>
            </a:r>
            <a:r>
              <a:rPr lang="fr-BE" baseline="0" dirty="0" err="1"/>
              <a:t>Mtsat</a:t>
            </a:r>
            <a:r>
              <a:rPr lang="fr-BE" baseline="0" dirty="0"/>
              <a:t> and R2*, and </a:t>
            </a:r>
            <a:r>
              <a:rPr lang="fr-BE" baseline="0" dirty="0" err="1"/>
              <a:t>also</a:t>
            </a:r>
            <a:r>
              <a:rPr lang="fr-BE" baseline="0" dirty="0"/>
              <a:t> in normal </a:t>
            </a:r>
            <a:r>
              <a:rPr lang="fr-BE" baseline="0" dirty="0" err="1"/>
              <a:t>appearing</a:t>
            </a:r>
            <a:r>
              <a:rPr lang="fr-BE" baseline="0" dirty="0"/>
              <a:t> cortical gray </a:t>
            </a:r>
            <a:r>
              <a:rPr lang="fr-BE" baseline="0" dirty="0" err="1"/>
              <a:t>matter</a:t>
            </a:r>
            <a:r>
              <a:rPr lang="fr-BE" baseline="0" dirty="0"/>
              <a:t> for </a:t>
            </a:r>
            <a:r>
              <a:rPr lang="fr-BE" baseline="0" dirty="0" err="1"/>
              <a:t>Mtsat</a:t>
            </a:r>
            <a:r>
              <a:rPr lang="fr-BE" baseline="0" dirty="0"/>
              <a:t>.</a:t>
            </a:r>
          </a:p>
          <a:p>
            <a:r>
              <a:rPr lang="fr-BE" baseline="0" dirty="0"/>
              <a:t>In </a:t>
            </a:r>
            <a:r>
              <a:rPr lang="fr-BE" baseline="0" dirty="0" err="1"/>
              <a:t>these</a:t>
            </a:r>
            <a:r>
              <a:rPr lang="fr-BE" baseline="0" dirty="0"/>
              <a:t> </a:t>
            </a:r>
            <a:r>
              <a:rPr lang="fr-BE" baseline="0" dirty="0" err="1"/>
              <a:t>three</a:t>
            </a:r>
            <a:r>
              <a:rPr lang="fr-BE" baseline="0" dirty="0"/>
              <a:t> cases </a:t>
            </a:r>
            <a:r>
              <a:rPr lang="fr-BE" baseline="0" dirty="0" err="1"/>
              <a:t>we</a:t>
            </a:r>
            <a:r>
              <a:rPr lang="fr-BE" baseline="0" dirty="0"/>
              <a:t> </a:t>
            </a:r>
            <a:r>
              <a:rPr lang="fr-BE" baseline="0" dirty="0" err="1"/>
              <a:t>see</a:t>
            </a:r>
            <a:r>
              <a:rPr lang="fr-BE" baseline="0" dirty="0"/>
              <a:t> the </a:t>
            </a:r>
            <a:r>
              <a:rPr lang="fr-BE" baseline="0" dirty="0" err="1"/>
              <a:t>differences</a:t>
            </a:r>
            <a:r>
              <a:rPr lang="fr-BE" baseline="0" dirty="0"/>
              <a:t> in the </a:t>
            </a:r>
            <a:r>
              <a:rPr lang="fr-BE" baseline="0" dirty="0" err="1"/>
              <a:t>violins</a:t>
            </a:r>
            <a:r>
              <a:rPr lang="fr-BE" baseline="0" dirty="0"/>
              <a:t> </a:t>
            </a:r>
            <a:r>
              <a:rPr lang="fr-BE" baseline="0" dirty="0" err="1"/>
              <a:t>here</a:t>
            </a:r>
            <a:r>
              <a:rPr lang="fr-BE" baseline="0" dirty="0"/>
              <a:t>, </a:t>
            </a:r>
            <a:r>
              <a:rPr lang="fr-BE" baseline="0" dirty="0" err="1"/>
              <a:t>significantly</a:t>
            </a:r>
            <a:r>
              <a:rPr lang="fr-BE" baseline="0" dirty="0"/>
              <a:t> </a:t>
            </a:r>
            <a:r>
              <a:rPr lang="fr-BE" baseline="0" dirty="0" err="1"/>
              <a:t>different</a:t>
            </a:r>
            <a:r>
              <a:rPr lang="fr-BE" baseline="0" dirty="0"/>
              <a:t> </a:t>
            </a:r>
            <a:r>
              <a:rPr lang="fr-BE" baseline="0" dirty="0" err="1"/>
              <a:t>with</a:t>
            </a:r>
            <a:r>
              <a:rPr lang="fr-BE" baseline="0" dirty="0"/>
              <a:t> t-test.</a:t>
            </a:r>
          </a:p>
          <a:p>
            <a:r>
              <a:rPr lang="fr-BE" baseline="0" dirty="0" err="1"/>
              <a:t>However</a:t>
            </a:r>
            <a:r>
              <a:rPr lang="fr-BE" baseline="0" dirty="0"/>
              <a:t>, </a:t>
            </a:r>
            <a:r>
              <a:rPr lang="fr-BE" baseline="0" dirty="0" err="1"/>
              <a:t>we</a:t>
            </a:r>
            <a:r>
              <a:rPr lang="fr-BE" baseline="0" dirty="0"/>
              <a:t> </a:t>
            </a:r>
            <a:r>
              <a:rPr lang="fr-BE" baseline="0" dirty="0" err="1"/>
              <a:t>did</a:t>
            </a:r>
            <a:r>
              <a:rPr lang="fr-BE" baseline="0" dirty="0"/>
              <a:t> not </a:t>
            </a:r>
            <a:r>
              <a:rPr lang="fr-BE" baseline="0" dirty="0" err="1"/>
              <a:t>find</a:t>
            </a:r>
            <a:r>
              <a:rPr lang="fr-BE" baseline="0" dirty="0"/>
              <a:t> a </a:t>
            </a:r>
            <a:r>
              <a:rPr lang="fr-BE" baseline="0" dirty="0" err="1"/>
              <a:t>significant</a:t>
            </a:r>
            <a:r>
              <a:rPr lang="fr-BE" baseline="0" dirty="0"/>
              <a:t> </a:t>
            </a:r>
            <a:r>
              <a:rPr lang="fr-BE" baseline="0" dirty="0" err="1"/>
              <a:t>correlation</a:t>
            </a:r>
            <a:r>
              <a:rPr lang="fr-BE" baseline="0" dirty="0"/>
              <a:t> </a:t>
            </a:r>
            <a:r>
              <a:rPr lang="fr-BE" baseline="0" dirty="0" err="1"/>
              <a:t>between</a:t>
            </a:r>
            <a:r>
              <a:rPr lang="fr-BE" baseline="0" dirty="0"/>
              <a:t> the </a:t>
            </a:r>
            <a:r>
              <a:rPr lang="fr-BE" baseline="0" dirty="0" err="1"/>
              <a:t>two</a:t>
            </a:r>
            <a:r>
              <a:rPr lang="fr-BE" baseline="0" dirty="0"/>
              <a:t> </a:t>
            </a:r>
            <a:r>
              <a:rPr lang="fr-BE" baseline="0" dirty="0" err="1"/>
              <a:t>volumetric</a:t>
            </a:r>
            <a:r>
              <a:rPr lang="fr-BE" baseline="0" dirty="0"/>
              <a:t> </a:t>
            </a:r>
            <a:r>
              <a:rPr lang="fr-BE" baseline="0" dirty="0" err="1"/>
              <a:t>measures</a:t>
            </a:r>
            <a:r>
              <a:rPr lang="fr-BE" baseline="0" dirty="0"/>
              <a:t>, </a:t>
            </a:r>
            <a:r>
              <a:rPr lang="fr-BE" baseline="0" dirty="0" err="1"/>
              <a:t>brain</a:t>
            </a:r>
            <a:r>
              <a:rPr lang="fr-BE" baseline="0" dirty="0"/>
              <a:t> </a:t>
            </a:r>
            <a:r>
              <a:rPr lang="fr-BE" baseline="0" dirty="0" err="1"/>
              <a:t>parenchymal</a:t>
            </a:r>
            <a:r>
              <a:rPr lang="fr-BE" baseline="0" dirty="0"/>
              <a:t> fraction and </a:t>
            </a:r>
            <a:r>
              <a:rPr lang="fr-BE" baseline="0" dirty="0" err="1"/>
              <a:t>lesion</a:t>
            </a:r>
            <a:r>
              <a:rPr lang="fr-BE" baseline="0" dirty="0"/>
              <a:t> fraction </a:t>
            </a:r>
            <a:r>
              <a:rPr lang="fr-BE" baseline="0" dirty="0" err="1"/>
              <a:t>with</a:t>
            </a:r>
            <a:r>
              <a:rPr lang="fr-BE" baseline="0" dirty="0"/>
              <a:t> the </a:t>
            </a:r>
            <a:r>
              <a:rPr lang="fr-BE" baseline="0" dirty="0" err="1"/>
              <a:t>disease</a:t>
            </a:r>
            <a:r>
              <a:rPr lang="fr-BE" baseline="0" dirty="0"/>
              <a:t> </a:t>
            </a:r>
            <a:r>
              <a:rPr lang="fr-BE" baseline="0" dirty="0" err="1"/>
              <a:t>status</a:t>
            </a:r>
            <a:r>
              <a:rPr lang="fr-BE" baseline="0" dirty="0"/>
              <a:t>, </a:t>
            </a:r>
            <a:r>
              <a:rPr lang="fr-BE" baseline="0" dirty="0" err="1"/>
              <a:t>showing</a:t>
            </a:r>
            <a:r>
              <a:rPr lang="fr-BE" baseline="0" dirty="0"/>
              <a:t> </a:t>
            </a:r>
            <a:r>
              <a:rPr lang="fr-BE" baseline="0" dirty="0" err="1"/>
              <a:t>that</a:t>
            </a:r>
            <a:r>
              <a:rPr lang="fr-BE" baseline="0" dirty="0"/>
              <a:t> the MPM </a:t>
            </a:r>
            <a:r>
              <a:rPr lang="fr-BE" baseline="0" dirty="0" err="1"/>
              <a:t>parameters</a:t>
            </a:r>
            <a:r>
              <a:rPr lang="fr-BE" baseline="0" dirty="0"/>
              <a:t> are more sensitive to </a:t>
            </a:r>
            <a:r>
              <a:rPr lang="en-US" sz="1200" b="0" i="0" u="none" strike="noStrike" kern="1200" baseline="0" dirty="0">
                <a:solidFill>
                  <a:schemeClr val="tx1"/>
                </a:solidFill>
                <a:latin typeface="+mn-lt"/>
                <a:ea typeface="+mn-ea"/>
                <a:cs typeface="+mn-cs"/>
              </a:rPr>
              <a:t>microstructural changes in normal appearing brain tissues over time than global </a:t>
            </a:r>
            <a:r>
              <a:rPr lang="fr-BE" sz="1200" b="0" i="0" u="none" strike="noStrike" kern="1200" baseline="0" dirty="0" err="1">
                <a:solidFill>
                  <a:schemeClr val="tx1"/>
                </a:solidFill>
                <a:latin typeface="+mn-lt"/>
                <a:ea typeface="+mn-ea"/>
                <a:cs typeface="+mn-cs"/>
              </a:rPr>
              <a:t>morphological</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measurements</a:t>
            </a:r>
            <a:r>
              <a:rPr lang="fr-BE" sz="1200" b="0" i="0" u="none" strike="noStrike" kern="1200" baseline="0" dirty="0">
                <a:solidFill>
                  <a:schemeClr val="tx1"/>
                </a:solidFill>
                <a:latin typeface="+mn-lt"/>
                <a:ea typeface="+mn-ea"/>
                <a:cs typeface="+mn-cs"/>
              </a:rPr>
              <a:t>.</a:t>
            </a:r>
          </a:p>
          <a:p>
            <a:r>
              <a:rPr lang="fr-BE" sz="1200" b="0" i="0" u="none" strike="noStrike" kern="1200" baseline="0" dirty="0" err="1">
                <a:solidFill>
                  <a:schemeClr val="tx1"/>
                </a:solidFill>
                <a:latin typeface="+mn-lt"/>
                <a:ea typeface="+mn-ea"/>
                <a:cs typeface="+mn-cs"/>
              </a:rPr>
              <a:t>Since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Mtsat</a:t>
            </a:r>
            <a:r>
              <a:rPr lang="fr-B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R2* both correlate with myelin content, these results suggest the presence of repair mechanisms within normal appearing brain tissues in patients who are </a:t>
            </a:r>
            <a:r>
              <a:rPr lang="fr-BE" sz="1200" b="0" i="0" u="none" strike="noStrike" kern="1200" baseline="0" dirty="0" err="1">
                <a:solidFill>
                  <a:schemeClr val="tx1"/>
                </a:solidFill>
                <a:latin typeface="+mn-lt"/>
                <a:ea typeface="+mn-ea"/>
                <a:cs typeface="+mn-cs"/>
              </a:rPr>
              <a:t>improving</a:t>
            </a:r>
            <a:r>
              <a:rPr lang="fr-BE" sz="1200" b="0" i="0" u="none" strike="noStrike" kern="1200" baseline="0" dirty="0">
                <a:solidFill>
                  <a:schemeClr val="tx1"/>
                </a:solidFill>
                <a:latin typeface="+mn-lt"/>
                <a:ea typeface="+mn-ea"/>
                <a:cs typeface="+mn-cs"/>
              </a:rPr>
              <a:t>, or at least not </a:t>
            </a:r>
            <a:r>
              <a:rPr lang="fr-BE" sz="1200" b="0" i="0" u="none" strike="noStrike" kern="1200" baseline="0" dirty="0" err="1">
                <a:solidFill>
                  <a:schemeClr val="tx1"/>
                </a:solidFill>
                <a:latin typeface="+mn-lt"/>
                <a:ea typeface="+mn-ea"/>
                <a:cs typeface="+mn-cs"/>
              </a:rPr>
              <a:t>getting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worse</a:t>
            </a:r>
            <a:r>
              <a:rPr lang="fr-BE" sz="1200" b="0" i="0" u="none" strike="noStrike" kern="1200" baseline="0" dirty="0">
                <a:solidFill>
                  <a:schemeClr val="tx1"/>
                </a:solidFill>
                <a:latin typeface="+mn-lt"/>
                <a:ea typeface="+mn-ea"/>
                <a:cs typeface="+mn-cs"/>
              </a:rPr>
              <a:t>.</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76</a:t>
            </a:fld>
            <a:endParaRPr lang="fr-BE"/>
          </a:p>
        </p:txBody>
      </p:sp>
    </p:spTree>
    <p:extLst>
      <p:ext uri="{BB962C8B-B14F-4D97-AF65-F5344CB8AC3E}">
        <p14:creationId xmlns:p14="http://schemas.microsoft.com/office/powerpoint/2010/main" val="805879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 replication of literature findings, we found significant results for the intra-cellular volume fraction between healthy subjects and MS patients in NAWM; and in </a:t>
            </a:r>
            <a:r>
              <a:rPr lang="en-US" sz="1200" b="0" i="1" u="none" strike="noStrike" kern="1200" baseline="0" dirty="0">
                <a:solidFill>
                  <a:schemeClr val="tx1"/>
                </a:solidFill>
                <a:latin typeface="+mn-lt"/>
                <a:ea typeface="+mn-ea"/>
                <a:cs typeface="+mn-cs"/>
              </a:rPr>
              <a:t>the intra-cellular and isotropic volume fractions </a:t>
            </a:r>
            <a:r>
              <a:rPr lang="en-US" sz="1200" b="0" i="0" u="none" strike="noStrike" kern="1200" baseline="0" dirty="0">
                <a:solidFill>
                  <a:schemeClr val="tx1"/>
                </a:solidFill>
                <a:latin typeface="+mn-lt"/>
                <a:ea typeface="+mn-ea"/>
                <a:cs typeface="+mn-cs"/>
              </a:rPr>
              <a:t>between normal-appearing white matter and lesions in patients only. </a:t>
            </a:r>
          </a:p>
          <a:p>
            <a:r>
              <a:rPr lang="en-US" sz="1200" b="0" i="0" u="none" strike="noStrike" kern="1200" baseline="0" dirty="0">
                <a:solidFill>
                  <a:schemeClr val="tx1"/>
                </a:solidFill>
                <a:latin typeface="+mn-lt"/>
                <a:ea typeface="+mn-ea"/>
                <a:cs typeface="+mn-cs"/>
              </a:rPr>
              <a:t>Those results agree with literature.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Regarding ODI, we found no significant results, but we found an increasing tendency in normal appearing white matter compared either to the white matter of controls or the lesions in patients, which agrees with previous studies. </a:t>
            </a:r>
          </a:p>
          <a:p>
            <a:r>
              <a:rPr lang="en-US" sz="1200" b="0" i="0" u="none" strike="noStrike" kern="1200" baseline="0" dirty="0">
                <a:solidFill>
                  <a:schemeClr val="tx1"/>
                </a:solidFill>
                <a:latin typeface="+mn-lt"/>
                <a:ea typeface="+mn-ea"/>
                <a:cs typeface="+mn-cs"/>
              </a:rPr>
              <a:t>In addition, this tendency is verified with a significant difference comparing ODI in lesions and their normal appearing white matter contralateral region, in </a:t>
            </a:r>
            <a:r>
              <a:rPr lang="fr-BE" sz="1200" b="0" i="0" u="none" strike="noStrike" kern="1200" baseline="0" dirty="0" err="1">
                <a:solidFill>
                  <a:schemeClr val="tx1"/>
                </a:solidFill>
                <a:latin typeface="+mn-lt"/>
                <a:ea typeface="+mn-ea"/>
                <a:cs typeface="+mn-cs"/>
              </a:rPr>
              <a:t>restricted</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sample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proving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that</a:t>
            </a:r>
            <a:r>
              <a:rPr lang="fr-BE" sz="1200" b="0" i="0" u="none" strike="noStrike" kern="1200" baseline="0" dirty="0">
                <a:solidFill>
                  <a:schemeClr val="tx1"/>
                </a:solidFill>
                <a:latin typeface="+mn-lt"/>
                <a:ea typeface="+mn-ea"/>
                <a:cs typeface="+mn-cs"/>
              </a:rPr>
              <a:t> ODI </a:t>
            </a:r>
            <a:r>
              <a:rPr lang="fr-BE" sz="1200" b="0" i="0" u="none" strike="noStrike" kern="1200" baseline="0" dirty="0" err="1">
                <a:solidFill>
                  <a:schemeClr val="tx1"/>
                </a:solidFill>
                <a:latin typeface="+mn-lt"/>
                <a:ea typeface="+mn-ea"/>
                <a:cs typeface="+mn-cs"/>
              </a:rPr>
              <a:t>increases</a:t>
            </a:r>
            <a:r>
              <a:rPr lang="fr-BE" sz="1200" b="0" i="0" u="none" strike="noStrike" kern="1200" baseline="0" dirty="0">
                <a:solidFill>
                  <a:schemeClr val="tx1"/>
                </a:solidFill>
                <a:latin typeface="+mn-lt"/>
                <a:ea typeface="+mn-ea"/>
                <a:cs typeface="+mn-cs"/>
              </a:rPr>
              <a:t> in normal </a:t>
            </a:r>
            <a:r>
              <a:rPr lang="fr-BE" sz="1200" b="0" i="0" u="none" strike="noStrike" kern="1200" baseline="0" dirty="0" err="1">
                <a:solidFill>
                  <a:schemeClr val="tx1"/>
                </a:solidFill>
                <a:latin typeface="+mn-lt"/>
                <a:ea typeface="+mn-ea"/>
                <a:cs typeface="+mn-cs"/>
              </a:rPr>
              <a:t>appearing</a:t>
            </a:r>
            <a:r>
              <a:rPr lang="fr-BE" sz="1200" b="0" i="0" u="none" strike="noStrike" kern="1200" baseline="0" dirty="0">
                <a:solidFill>
                  <a:schemeClr val="tx1"/>
                </a:solidFill>
                <a:latin typeface="+mn-lt"/>
                <a:ea typeface="+mn-ea"/>
                <a:cs typeface="+mn-cs"/>
              </a:rPr>
              <a:t> white </a:t>
            </a:r>
            <a:r>
              <a:rPr lang="fr-BE" sz="1200" b="0" i="0" u="none" strike="noStrike" kern="1200" baseline="0" dirty="0" err="1">
                <a:solidFill>
                  <a:schemeClr val="tx1"/>
                </a:solidFill>
                <a:latin typeface="+mn-lt"/>
                <a:ea typeface="+mn-ea"/>
                <a:cs typeface="+mn-cs"/>
              </a:rPr>
              <a:t>matter</a:t>
            </a:r>
            <a:r>
              <a:rPr lang="fr-BE" sz="1200" b="0" i="0" u="none" strike="noStrike" kern="1200" baseline="0" dirty="0">
                <a:solidFill>
                  <a:schemeClr val="tx1"/>
                </a:solidFill>
                <a:latin typeface="+mn-lt"/>
                <a:ea typeface="+mn-ea"/>
                <a:cs typeface="+mn-cs"/>
              </a:rPr>
              <a:t>.</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77</a:t>
            </a:fld>
            <a:endParaRPr lang="fr-BE"/>
          </a:p>
        </p:txBody>
      </p:sp>
    </p:spTree>
    <p:extLst>
      <p:ext uri="{BB962C8B-B14F-4D97-AF65-F5344CB8AC3E}">
        <p14:creationId xmlns:p14="http://schemas.microsoft.com/office/powerpoint/2010/main" val="34187967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 replication of literature findings, we found significant results for the intra-cellular volume fraction between healthy subjects and MS patients in NAWM; and in </a:t>
            </a:r>
            <a:r>
              <a:rPr lang="en-US" sz="1200" b="0" i="1" u="none" strike="noStrike" kern="1200" baseline="0" dirty="0">
                <a:solidFill>
                  <a:schemeClr val="tx1"/>
                </a:solidFill>
                <a:latin typeface="+mn-lt"/>
                <a:ea typeface="+mn-ea"/>
                <a:cs typeface="+mn-cs"/>
              </a:rPr>
              <a:t>the intra-cellular and isotropic volume fractions </a:t>
            </a:r>
            <a:r>
              <a:rPr lang="en-US" sz="1200" b="0" i="0" u="none" strike="noStrike" kern="1200" baseline="0" dirty="0">
                <a:solidFill>
                  <a:schemeClr val="tx1"/>
                </a:solidFill>
                <a:latin typeface="+mn-lt"/>
                <a:ea typeface="+mn-ea"/>
                <a:cs typeface="+mn-cs"/>
              </a:rPr>
              <a:t>between normal-appearing white matter and lesions in patients only. </a:t>
            </a:r>
          </a:p>
          <a:p>
            <a:r>
              <a:rPr lang="en-US" sz="1200" b="0" i="0" u="none" strike="noStrike" kern="1200" baseline="0" dirty="0">
                <a:solidFill>
                  <a:schemeClr val="tx1"/>
                </a:solidFill>
                <a:latin typeface="+mn-lt"/>
                <a:ea typeface="+mn-ea"/>
                <a:cs typeface="+mn-cs"/>
              </a:rPr>
              <a:t>Those results agree with literature.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Regarding ODI, we found no significant results, but we found an increasing tendency in normal appearing white matter compared either to the white matter of controls or the lesions in patients, which agrees with previous studies. </a:t>
            </a:r>
          </a:p>
          <a:p>
            <a:r>
              <a:rPr lang="en-US" sz="1200" b="0" i="0" u="none" strike="noStrike" kern="1200" baseline="0" dirty="0">
                <a:solidFill>
                  <a:schemeClr val="tx1"/>
                </a:solidFill>
                <a:latin typeface="+mn-lt"/>
                <a:ea typeface="+mn-ea"/>
                <a:cs typeface="+mn-cs"/>
              </a:rPr>
              <a:t>In addition, this tendency is verified with a significant difference comparing ODI in lesions and their normal appearing white matter contralateral region, in </a:t>
            </a:r>
            <a:r>
              <a:rPr lang="fr-BE" sz="1200" b="0" i="0" u="none" strike="noStrike" kern="1200" baseline="0" dirty="0" err="1">
                <a:solidFill>
                  <a:schemeClr val="tx1"/>
                </a:solidFill>
                <a:latin typeface="+mn-lt"/>
                <a:ea typeface="+mn-ea"/>
                <a:cs typeface="+mn-cs"/>
              </a:rPr>
              <a:t>restricted</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sample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proving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that</a:t>
            </a:r>
            <a:r>
              <a:rPr lang="fr-BE" sz="1200" b="0" i="0" u="none" strike="noStrike" kern="1200" baseline="0" dirty="0">
                <a:solidFill>
                  <a:schemeClr val="tx1"/>
                </a:solidFill>
                <a:latin typeface="+mn-lt"/>
                <a:ea typeface="+mn-ea"/>
                <a:cs typeface="+mn-cs"/>
              </a:rPr>
              <a:t> ODI </a:t>
            </a:r>
            <a:r>
              <a:rPr lang="fr-BE" sz="1200" b="0" i="0" u="none" strike="noStrike" kern="1200" baseline="0" dirty="0" err="1">
                <a:solidFill>
                  <a:schemeClr val="tx1"/>
                </a:solidFill>
                <a:latin typeface="+mn-lt"/>
                <a:ea typeface="+mn-ea"/>
                <a:cs typeface="+mn-cs"/>
              </a:rPr>
              <a:t>increases</a:t>
            </a:r>
            <a:r>
              <a:rPr lang="fr-BE" sz="1200" b="0" i="0" u="none" strike="noStrike" kern="1200" baseline="0" dirty="0">
                <a:solidFill>
                  <a:schemeClr val="tx1"/>
                </a:solidFill>
                <a:latin typeface="+mn-lt"/>
                <a:ea typeface="+mn-ea"/>
                <a:cs typeface="+mn-cs"/>
              </a:rPr>
              <a:t> in normal </a:t>
            </a:r>
            <a:r>
              <a:rPr lang="fr-BE" sz="1200" b="0" i="0" u="none" strike="noStrike" kern="1200" baseline="0" dirty="0" err="1">
                <a:solidFill>
                  <a:schemeClr val="tx1"/>
                </a:solidFill>
                <a:latin typeface="+mn-lt"/>
                <a:ea typeface="+mn-ea"/>
                <a:cs typeface="+mn-cs"/>
              </a:rPr>
              <a:t>appearing</a:t>
            </a:r>
            <a:r>
              <a:rPr lang="fr-BE" sz="1200" b="0" i="0" u="none" strike="noStrike" kern="1200" baseline="0" dirty="0">
                <a:solidFill>
                  <a:schemeClr val="tx1"/>
                </a:solidFill>
                <a:latin typeface="+mn-lt"/>
                <a:ea typeface="+mn-ea"/>
                <a:cs typeface="+mn-cs"/>
              </a:rPr>
              <a:t> white </a:t>
            </a:r>
            <a:r>
              <a:rPr lang="fr-BE" sz="1200" b="0" i="0" u="none" strike="noStrike" kern="1200" baseline="0" dirty="0" err="1">
                <a:solidFill>
                  <a:schemeClr val="tx1"/>
                </a:solidFill>
                <a:latin typeface="+mn-lt"/>
                <a:ea typeface="+mn-ea"/>
                <a:cs typeface="+mn-cs"/>
              </a:rPr>
              <a:t>matter</a:t>
            </a:r>
            <a:r>
              <a:rPr lang="fr-BE" sz="1200" b="0" i="0" u="none" strike="noStrike" kern="1200" baseline="0" dirty="0">
                <a:solidFill>
                  <a:schemeClr val="tx1"/>
                </a:solidFill>
                <a:latin typeface="+mn-lt"/>
                <a:ea typeface="+mn-ea"/>
                <a:cs typeface="+mn-cs"/>
              </a:rPr>
              <a:t>.</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78</a:t>
            </a:fld>
            <a:endParaRPr lang="fr-BE"/>
          </a:p>
        </p:txBody>
      </p:sp>
    </p:spTree>
    <p:extLst>
      <p:ext uri="{BB962C8B-B14F-4D97-AF65-F5344CB8AC3E}">
        <p14:creationId xmlns:p14="http://schemas.microsoft.com/office/powerpoint/2010/main" val="34597886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79</a:t>
            </a:fld>
            <a:endParaRPr lang="fr-BE"/>
          </a:p>
        </p:txBody>
      </p:sp>
    </p:spTree>
    <p:extLst>
      <p:ext uri="{BB962C8B-B14F-4D97-AF65-F5344CB8AC3E}">
        <p14:creationId xmlns:p14="http://schemas.microsoft.com/office/powerpoint/2010/main" val="251282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a:t>inverse time constant </a:t>
            </a:r>
            <a:r>
              <a:rPr lang="fr-BE" baseline="0" dirty="0" err="1"/>
              <a:t>describing</a:t>
            </a:r>
            <a:r>
              <a:rPr lang="fr-BE" baseline="0" dirty="0"/>
              <a:t> the relaxation in the longitudinal plane.</a:t>
            </a:r>
          </a:p>
          <a:p>
            <a:r>
              <a:rPr lang="fr-BE" baseline="0" dirty="0"/>
              <a:t>Signal WEIGHTED in T1 but </a:t>
            </a:r>
            <a:r>
              <a:rPr lang="fr-BE" baseline="0" dirty="0" err="1"/>
              <a:t>acutally</a:t>
            </a:r>
            <a:r>
              <a:rPr lang="fr-BE" baseline="0" dirty="0"/>
              <a:t> a mixture of </a:t>
            </a:r>
            <a:r>
              <a:rPr lang="fr-BE" baseline="0" dirty="0" err="1"/>
              <a:t>other</a:t>
            </a:r>
            <a:r>
              <a:rPr lang="fr-BE" baseline="0" dirty="0"/>
              <a:t> </a:t>
            </a:r>
            <a:r>
              <a:rPr lang="fr-BE" baseline="0" dirty="0" err="1"/>
              <a:t>physical</a:t>
            </a:r>
            <a:r>
              <a:rPr lang="fr-BE" baseline="0" dirty="0"/>
              <a:t> </a:t>
            </a:r>
            <a:r>
              <a:rPr lang="fr-BE" baseline="0" dirty="0" err="1"/>
              <a:t>parameters</a:t>
            </a:r>
            <a:r>
              <a:rPr lang="fr-BE" baseline="0" dirty="0"/>
              <a:t> </a:t>
            </a:r>
          </a:p>
          <a:p>
            <a:pPr marL="171450" indent="-171450">
              <a:buFontTx/>
              <a:buChar char="-"/>
            </a:pP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a:t>
            </a:fld>
            <a:endParaRPr lang="fr-BE"/>
          </a:p>
        </p:txBody>
      </p:sp>
    </p:spTree>
    <p:extLst>
      <p:ext uri="{BB962C8B-B14F-4D97-AF65-F5344CB8AC3E}">
        <p14:creationId xmlns:p14="http://schemas.microsoft.com/office/powerpoint/2010/main" val="20083225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Multiple </a:t>
            </a:r>
            <a:r>
              <a:rPr lang="fr-BE" dirty="0" err="1"/>
              <a:t>sclerosis</a:t>
            </a:r>
            <a:r>
              <a:rPr lang="fr-BE" dirty="0"/>
              <a:t> </a:t>
            </a:r>
            <a:r>
              <a:rPr lang="fr-BE" dirty="0" err="1"/>
              <a:t>is</a:t>
            </a:r>
            <a:r>
              <a:rPr lang="fr-BE" dirty="0"/>
              <a:t> </a:t>
            </a:r>
            <a:r>
              <a:rPr lang="fr-BE" dirty="0" err="1"/>
              <a:t>characterized</a:t>
            </a:r>
            <a:r>
              <a:rPr lang="fr-BE" dirty="0"/>
              <a:t> by </a:t>
            </a:r>
            <a:r>
              <a:rPr lang="fr-BE" dirty="0" err="1"/>
              <a:t>different</a:t>
            </a:r>
            <a:r>
              <a:rPr lang="fr-BE" baseline="0" dirty="0"/>
              <a:t> </a:t>
            </a:r>
            <a:r>
              <a:rPr lang="fr-BE" baseline="0" dirty="0" err="1"/>
              <a:t>phenotypes</a:t>
            </a:r>
            <a:r>
              <a:rPr lang="fr-BE" baseline="0" dirty="0"/>
              <a:t>, </a:t>
            </a:r>
            <a:r>
              <a:rPr lang="fr-BE" baseline="0" dirty="0" err="1"/>
              <a:t>reflecting</a:t>
            </a:r>
            <a:r>
              <a:rPr lang="fr-BE" baseline="0" dirty="0"/>
              <a:t> </a:t>
            </a:r>
            <a:r>
              <a:rPr lang="fr-BE" baseline="0" dirty="0" err="1"/>
              <a:t>different</a:t>
            </a:r>
            <a:r>
              <a:rPr lang="fr-BE" baseline="0" dirty="0"/>
              <a:t> courses of the </a:t>
            </a:r>
            <a:r>
              <a:rPr lang="fr-BE" baseline="0" dirty="0" err="1"/>
              <a:t>disease</a:t>
            </a:r>
            <a:r>
              <a:rPr lang="fr-BE" baseline="0" dirty="0"/>
              <a:t>.</a:t>
            </a:r>
          </a:p>
          <a:p>
            <a:r>
              <a:rPr lang="fr-BE" baseline="0" dirty="0" err="1"/>
              <a:t>Those</a:t>
            </a:r>
            <a:r>
              <a:rPr lang="fr-BE" baseline="0" dirty="0"/>
              <a:t> courses </a:t>
            </a:r>
            <a:r>
              <a:rPr lang="fr-BE" baseline="0" dirty="0" err="1"/>
              <a:t>depend</a:t>
            </a:r>
            <a:r>
              <a:rPr lang="fr-BE" baseline="0" dirty="0"/>
              <a:t> on the expression of </a:t>
            </a:r>
            <a:r>
              <a:rPr lang="fr-BE" baseline="0" dirty="0" err="1"/>
              <a:t>two</a:t>
            </a:r>
            <a:r>
              <a:rPr lang="fr-BE" baseline="0" dirty="0"/>
              <a:t> distinct </a:t>
            </a:r>
            <a:r>
              <a:rPr lang="fr-BE" baseline="0" dirty="0" err="1"/>
              <a:t>phenomena</a:t>
            </a:r>
            <a:r>
              <a:rPr lang="fr-BE" baseline="0" dirty="0"/>
              <a:t> : first the relapses, </a:t>
            </a:r>
            <a:r>
              <a:rPr lang="fr-BE" baseline="0" dirty="0" err="1"/>
              <a:t>which</a:t>
            </a:r>
            <a:r>
              <a:rPr lang="fr-BE" baseline="0" dirty="0"/>
              <a:t> corresponds to </a:t>
            </a:r>
            <a:r>
              <a:rPr lang="fr-BE" baseline="0" dirty="0" err="1"/>
              <a:t>periods</a:t>
            </a:r>
            <a:r>
              <a:rPr lang="fr-BE" baseline="0" dirty="0"/>
              <a:t> of </a:t>
            </a:r>
            <a:r>
              <a:rPr lang="en-US" sz="1200" b="0" i="0" u="none" strike="noStrike" kern="1200" baseline="0" dirty="0">
                <a:solidFill>
                  <a:schemeClr val="tx1"/>
                </a:solidFill>
                <a:latin typeface="+mn-lt"/>
                <a:ea typeface="+mn-ea"/>
                <a:cs typeface="+mn-cs"/>
              </a:rPr>
              <a:t>acute neurological symptoms followed by partial or complete recovery, and second the progression, where a refers to the steady and irreversible worsening </a:t>
            </a:r>
            <a:r>
              <a:rPr lang="fr-BE" sz="1200" b="0" i="0" u="none" strike="noStrike" kern="1200" baseline="0" dirty="0">
                <a:solidFill>
                  <a:schemeClr val="tx1"/>
                </a:solidFill>
                <a:latin typeface="+mn-lt"/>
                <a:ea typeface="+mn-ea"/>
                <a:cs typeface="+mn-cs"/>
              </a:rPr>
              <a:t>of the </a:t>
            </a:r>
            <a:r>
              <a:rPr lang="fr-BE" sz="1200" b="0" i="0" u="none" strike="noStrike" kern="1200" baseline="0" dirty="0" err="1">
                <a:solidFill>
                  <a:schemeClr val="tx1"/>
                </a:solidFill>
                <a:latin typeface="+mn-lt"/>
                <a:ea typeface="+mn-ea"/>
                <a:cs typeface="+mn-cs"/>
              </a:rPr>
              <a:t>clinical</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status</a:t>
            </a:r>
            <a:r>
              <a:rPr lang="fr-BE" sz="1200" b="0" i="0" u="none" strike="noStrike" kern="1200" baseline="0" dirty="0">
                <a:solidFill>
                  <a:schemeClr val="tx1"/>
                </a:solidFill>
                <a:latin typeface="+mn-lt"/>
                <a:ea typeface="+mn-ea"/>
                <a:cs typeface="+mn-cs"/>
              </a:rPr>
              <a:t>.</a:t>
            </a:r>
          </a:p>
          <a:p>
            <a:r>
              <a:rPr lang="fr-BE" sz="1200" b="0" i="0" u="none" strike="noStrike" kern="1200" baseline="0" dirty="0">
                <a:solidFill>
                  <a:schemeClr val="tx1"/>
                </a:solidFill>
                <a:latin typeface="+mn-lt"/>
                <a:ea typeface="+mn-ea"/>
                <a:cs typeface="+mn-cs"/>
              </a:rPr>
              <a:t>Four </a:t>
            </a:r>
            <a:r>
              <a:rPr lang="fr-BE" sz="1200" b="0" i="0" u="none" strike="noStrike" kern="1200" baseline="0" dirty="0" err="1">
                <a:solidFill>
                  <a:schemeClr val="tx1"/>
                </a:solidFill>
                <a:latin typeface="+mn-lt"/>
                <a:ea typeface="+mn-ea"/>
                <a:cs typeface="+mn-cs"/>
              </a:rPr>
              <a:t>categories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can</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be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dinstincted</a:t>
            </a:r>
            <a:r>
              <a:rPr lang="fr-BE" sz="1200" b="0" i="0" u="none" strike="noStrike" kern="1200" baseline="0" dirty="0">
                <a:solidFill>
                  <a:schemeClr val="tx1"/>
                </a:solidFill>
                <a:latin typeface="+mn-lt"/>
                <a:ea typeface="+mn-ea"/>
                <a:cs typeface="+mn-cs"/>
              </a:rPr>
              <a:t> : a </a:t>
            </a:r>
            <a:r>
              <a:rPr lang="fr-BE" sz="1200" b="0" i="0" u="none" strike="noStrike" kern="1200" baseline="0" dirty="0" err="1">
                <a:solidFill>
                  <a:schemeClr val="tx1"/>
                </a:solidFill>
                <a:latin typeface="+mn-lt"/>
                <a:ea typeface="+mn-ea"/>
                <a:cs typeface="+mn-cs"/>
              </a:rPr>
              <a:t>relapsing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remitting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form</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corresponding</a:t>
            </a:r>
            <a:r>
              <a:rPr lang="fr-BE" sz="1200" b="0" i="0" u="none" strike="noStrike" kern="1200" baseline="0" dirty="0">
                <a:solidFill>
                  <a:schemeClr val="tx1"/>
                </a:solidFill>
                <a:latin typeface="+mn-lt"/>
                <a:ea typeface="+mn-ea"/>
                <a:cs typeface="+mn-cs"/>
              </a:rPr>
              <a:t> to the first </a:t>
            </a:r>
            <a:r>
              <a:rPr lang="fr-BE" sz="1200" b="0" i="0" u="none" strike="noStrike" kern="1200" baseline="0" dirty="0" err="1">
                <a:solidFill>
                  <a:schemeClr val="tx1"/>
                </a:solidFill>
                <a:latin typeface="+mn-lt"/>
                <a:ea typeface="+mn-ea"/>
                <a:cs typeface="+mn-cs"/>
              </a:rPr>
              <a:t>phenomenon</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which</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can</a:t>
            </a:r>
            <a:r>
              <a:rPr lang="fr-BE" sz="1200" b="0" i="0" u="none" strike="noStrike" kern="1200" baseline="0" dirty="0">
                <a:solidFill>
                  <a:schemeClr val="tx1"/>
                </a:solidFill>
                <a:latin typeface="+mn-lt"/>
                <a:ea typeface="+mn-ea"/>
                <a:cs typeface="+mn-cs"/>
              </a:rPr>
              <a:t> in time </a:t>
            </a:r>
            <a:r>
              <a:rPr lang="fr-BE" sz="1200" b="0" i="0" u="none" strike="noStrike" kern="1200" baseline="0" dirty="0" err="1">
                <a:solidFill>
                  <a:schemeClr val="tx1"/>
                </a:solidFill>
                <a:latin typeface="+mn-lt"/>
                <a:ea typeface="+mn-ea"/>
                <a:cs typeface="+mn-cs"/>
              </a:rPr>
              <a:t>be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associated</a:t>
            </a:r>
            <a:r>
              <a:rPr lang="fr-BE" sz="1200" b="0" i="0" u="none" strike="noStrike" kern="1200" baseline="0" dirty="0">
                <a:solidFill>
                  <a:schemeClr val="tx1"/>
                </a:solidFill>
                <a:latin typeface="+mn-lt"/>
                <a:ea typeface="+mn-ea"/>
                <a:cs typeface="+mn-cs"/>
              </a:rPr>
              <a:t> to a progression, the </a:t>
            </a:r>
            <a:r>
              <a:rPr lang="fr-BE" sz="1200" b="0" i="0" u="none" strike="noStrike" kern="1200" baseline="0" dirty="0" err="1">
                <a:solidFill>
                  <a:schemeClr val="tx1"/>
                </a:solidFill>
                <a:latin typeface="+mn-lt"/>
                <a:ea typeface="+mn-ea"/>
                <a:cs typeface="+mn-cs"/>
              </a:rPr>
              <a:t>secondary</a:t>
            </a:r>
            <a:r>
              <a:rPr lang="fr-BE" sz="1200" b="0" i="0" u="none" strike="noStrike" kern="1200" baseline="0" dirty="0">
                <a:solidFill>
                  <a:schemeClr val="tx1"/>
                </a:solidFill>
                <a:latin typeface="+mn-lt"/>
                <a:ea typeface="+mn-ea"/>
                <a:cs typeface="+mn-cs"/>
              </a:rPr>
              <a:t> progressive </a:t>
            </a:r>
            <a:r>
              <a:rPr lang="fr-BE" sz="1200" b="0" i="0" u="none" strike="noStrike" kern="1200" baseline="0" dirty="0" err="1">
                <a:solidFill>
                  <a:schemeClr val="tx1"/>
                </a:solidFill>
                <a:latin typeface="+mn-lt"/>
                <a:ea typeface="+mn-ea"/>
                <a:cs typeface="+mn-cs"/>
              </a:rPr>
              <a:t>form</a:t>
            </a:r>
            <a:r>
              <a:rPr lang="fr-BE" sz="1200" b="0" i="0" u="none" strike="noStrike" kern="1200" baseline="0" dirty="0">
                <a:solidFill>
                  <a:schemeClr val="tx1"/>
                </a:solidFill>
                <a:latin typeface="+mn-lt"/>
                <a:ea typeface="+mn-ea"/>
                <a:cs typeface="+mn-cs"/>
              </a:rPr>
              <a:t>.</a:t>
            </a:r>
          </a:p>
          <a:p>
            <a:r>
              <a:rPr lang="fr-BE" sz="1200" b="0" i="0" u="none" strike="noStrike" kern="1200" baseline="0" dirty="0" err="1">
                <a:solidFill>
                  <a:schemeClr val="tx1"/>
                </a:solidFill>
                <a:latin typeface="+mn-lt"/>
                <a:ea typeface="+mn-ea"/>
                <a:cs typeface="+mn-cs"/>
              </a:rPr>
              <a:t>Some</a:t>
            </a:r>
            <a:r>
              <a:rPr lang="fr-BE" sz="1200" b="0" i="0" u="none" strike="noStrike" kern="1200" baseline="0" dirty="0">
                <a:solidFill>
                  <a:schemeClr val="tx1"/>
                </a:solidFill>
                <a:latin typeface="+mn-lt"/>
                <a:ea typeface="+mn-ea"/>
                <a:cs typeface="+mn-cs"/>
              </a:rPr>
              <a:t> patients </a:t>
            </a:r>
            <a:r>
              <a:rPr lang="fr-BE" sz="1200" b="0" i="0" u="none" strike="noStrike" kern="1200" baseline="0" dirty="0" err="1">
                <a:solidFill>
                  <a:schemeClr val="tx1"/>
                </a:solidFill>
                <a:latin typeface="+mn-lt"/>
                <a:ea typeface="+mn-ea"/>
                <a:cs typeface="+mn-cs"/>
              </a:rPr>
              <a:t>directly</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start</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with</a:t>
            </a:r>
            <a:r>
              <a:rPr lang="fr-BE" sz="1200" b="0" i="0" u="none" strike="noStrike" kern="1200" baseline="0" dirty="0">
                <a:solidFill>
                  <a:schemeClr val="tx1"/>
                </a:solidFill>
                <a:latin typeface="+mn-lt"/>
                <a:ea typeface="+mn-ea"/>
                <a:cs typeface="+mn-cs"/>
              </a:rPr>
              <a:t> a progressive </a:t>
            </a:r>
            <a:r>
              <a:rPr lang="fr-BE" sz="1200" b="0" i="0" u="none" strike="noStrike" kern="1200" baseline="0" dirty="0" err="1">
                <a:solidFill>
                  <a:schemeClr val="tx1"/>
                </a:solidFill>
                <a:latin typeface="+mn-lt"/>
                <a:ea typeface="+mn-ea"/>
                <a:cs typeface="+mn-cs"/>
              </a:rPr>
              <a:t>form</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called</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primary</a:t>
            </a:r>
            <a:r>
              <a:rPr lang="fr-BE" sz="1200" b="0" i="0" u="none" strike="noStrike" kern="1200" baseline="0" dirty="0">
                <a:solidFill>
                  <a:schemeClr val="tx1"/>
                </a:solidFill>
                <a:latin typeface="+mn-lt"/>
                <a:ea typeface="+mn-ea"/>
                <a:cs typeface="+mn-cs"/>
              </a:rPr>
              <a:t> progressive, or progressive </a:t>
            </a:r>
            <a:r>
              <a:rPr lang="fr-BE" sz="1200" b="0" i="0" u="none" strike="noStrike" kern="1200" baseline="0" dirty="0" err="1">
                <a:solidFill>
                  <a:schemeClr val="tx1"/>
                </a:solidFill>
                <a:latin typeface="+mn-lt"/>
                <a:ea typeface="+mn-ea"/>
                <a:cs typeface="+mn-cs"/>
              </a:rPr>
              <a:t>relapsing</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when</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he</a:t>
            </a:r>
            <a:r>
              <a:rPr lang="fr-BE" sz="1200" b="0" i="0" u="none" strike="noStrike" kern="1200" baseline="0" dirty="0">
                <a:solidFill>
                  <a:schemeClr val="tx1"/>
                </a:solidFill>
                <a:latin typeface="+mn-lt"/>
                <a:ea typeface="+mn-ea"/>
                <a:cs typeface="+mn-cs"/>
              </a:rPr>
              <a:t> or </a:t>
            </a:r>
            <a:r>
              <a:rPr lang="fr-BE" sz="1200" b="0" i="0" u="none" strike="noStrike" kern="1200" baseline="0" dirty="0" err="1">
                <a:solidFill>
                  <a:schemeClr val="tx1"/>
                </a:solidFill>
                <a:latin typeface="+mn-lt"/>
                <a:ea typeface="+mn-ea"/>
                <a:cs typeface="+mn-cs"/>
              </a:rPr>
              <a:t>she</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also</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experiences</a:t>
            </a:r>
            <a:r>
              <a:rPr lang="fr-BE" sz="1200" b="0" i="0" u="none" strike="noStrike" kern="1200" baseline="0" dirty="0">
                <a:solidFill>
                  <a:schemeClr val="tx1"/>
                </a:solidFill>
                <a:latin typeface="+mn-lt"/>
                <a:ea typeface="+mn-ea"/>
                <a:cs typeface="+mn-cs"/>
              </a:rPr>
              <a:t> </a:t>
            </a:r>
            <a:r>
              <a:rPr lang="fr-BE" sz="1200" b="0" i="0" u="none" strike="noStrike" kern="1200" baseline="0" dirty="0" err="1">
                <a:solidFill>
                  <a:schemeClr val="tx1"/>
                </a:solidFill>
                <a:latin typeface="+mn-lt"/>
                <a:ea typeface="+mn-ea"/>
                <a:cs typeface="+mn-cs"/>
              </a:rPr>
              <a:t>episodes</a:t>
            </a:r>
            <a:r>
              <a:rPr lang="fr-BE" sz="1200" b="0" i="0" u="none" strike="noStrike" kern="1200" baseline="0" dirty="0">
                <a:solidFill>
                  <a:schemeClr val="tx1"/>
                </a:solidFill>
                <a:latin typeface="+mn-lt"/>
                <a:ea typeface="+mn-ea"/>
                <a:cs typeface="+mn-cs"/>
              </a:rPr>
              <a:t> of relapses.</a:t>
            </a:r>
            <a:endParaRPr lang="fr-BE" baseline="0"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80</a:t>
            </a:fld>
            <a:endParaRPr lang="fr-BE"/>
          </a:p>
        </p:txBody>
      </p:sp>
    </p:spTree>
    <p:extLst>
      <p:ext uri="{BB962C8B-B14F-4D97-AF65-F5344CB8AC3E}">
        <p14:creationId xmlns:p14="http://schemas.microsoft.com/office/powerpoint/2010/main" val="34048783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81</a:t>
            </a:fld>
            <a:endParaRPr lang="fr-BE"/>
          </a:p>
        </p:txBody>
      </p:sp>
    </p:spTree>
    <p:extLst>
      <p:ext uri="{BB962C8B-B14F-4D97-AF65-F5344CB8AC3E}">
        <p14:creationId xmlns:p14="http://schemas.microsoft.com/office/powerpoint/2010/main" val="18101545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err="1"/>
              <a:t>superconductive</a:t>
            </a:r>
            <a:r>
              <a:rPr lang="fr-BE" baseline="0" dirty="0"/>
              <a:t> magnet </a:t>
            </a:r>
          </a:p>
          <a:p>
            <a:r>
              <a:rPr lang="en-US" sz="1200" b="0" i="0" u="none" strike="noStrike" kern="1200" baseline="0" dirty="0">
                <a:solidFill>
                  <a:schemeClr val="tx1"/>
                </a:solidFill>
                <a:latin typeface="+mn-lt"/>
                <a:ea typeface="+mn-ea"/>
                <a:cs typeface="+mn-cs"/>
              </a:rPr>
              <a:t>distorts the main magnetic field in a slight but predictable pattern, which allows the spatial encoding of the </a:t>
            </a:r>
            <a:r>
              <a:rPr lang="fr-BE" sz="1200" b="0" i="0" u="none" strike="noStrike" kern="1200" baseline="0" dirty="0" err="1">
                <a:solidFill>
                  <a:schemeClr val="tx1"/>
                </a:solidFill>
                <a:latin typeface="+mn-lt"/>
                <a:ea typeface="+mn-ea"/>
                <a:cs typeface="+mn-cs"/>
              </a:rPr>
              <a:t>constructed</a:t>
            </a:r>
            <a:r>
              <a:rPr lang="fr-BE" sz="1200" b="0" i="0" u="none" strike="noStrike" kern="1200" baseline="0" dirty="0">
                <a:solidFill>
                  <a:schemeClr val="tx1"/>
                </a:solidFill>
                <a:latin typeface="+mn-lt"/>
                <a:ea typeface="+mn-ea"/>
                <a:cs typeface="+mn-cs"/>
              </a:rPr>
              <a:t> image.</a:t>
            </a:r>
            <a:endParaRPr lang="fr-BE" baseline="0" dirty="0"/>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82</a:t>
            </a:fld>
            <a:endParaRPr lang="fr-BE"/>
          </a:p>
        </p:txBody>
      </p:sp>
    </p:spTree>
    <p:extLst>
      <p:ext uri="{BB962C8B-B14F-4D97-AF65-F5344CB8AC3E}">
        <p14:creationId xmlns:p14="http://schemas.microsoft.com/office/powerpoint/2010/main" val="3640607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In agreement </a:t>
            </a:r>
            <a:r>
              <a:rPr lang="fr-BE" dirty="0" err="1"/>
              <a:t>with</a:t>
            </a:r>
            <a:r>
              <a:rPr lang="fr-BE" dirty="0"/>
              <a:t> </a:t>
            </a:r>
            <a:r>
              <a:rPr lang="fr-BE" dirty="0" err="1"/>
              <a:t>histo</a:t>
            </a:r>
            <a:r>
              <a:rPr lang="fr-BE" dirty="0"/>
              <a:t> </a:t>
            </a:r>
            <a:r>
              <a:rPr lang="fr-BE" dirty="0" err="1"/>
              <a:t>studies</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83</a:t>
            </a:fld>
            <a:endParaRPr lang="fr-BE"/>
          </a:p>
        </p:txBody>
      </p:sp>
    </p:spTree>
    <p:extLst>
      <p:ext uri="{BB962C8B-B14F-4D97-AF65-F5344CB8AC3E}">
        <p14:creationId xmlns:p14="http://schemas.microsoft.com/office/powerpoint/2010/main" val="23415598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Then</a:t>
            </a:r>
            <a:r>
              <a:rPr lang="fr-BE" dirty="0"/>
              <a:t>, </a:t>
            </a:r>
            <a:r>
              <a:rPr lang="fr-BE" dirty="0" err="1"/>
              <a:t>we</a:t>
            </a:r>
            <a:r>
              <a:rPr lang="fr-BE" dirty="0"/>
              <a:t> </a:t>
            </a:r>
            <a:r>
              <a:rPr lang="fr-BE" dirty="0" err="1"/>
              <a:t>used</a:t>
            </a:r>
            <a:r>
              <a:rPr lang="fr-BE" dirty="0"/>
              <a:t> the US-</a:t>
            </a:r>
            <a:r>
              <a:rPr lang="fr-BE" dirty="0" err="1"/>
              <a:t>with</a:t>
            </a:r>
            <a:r>
              <a:rPr lang="fr-BE" dirty="0"/>
              <a:t>-</a:t>
            </a:r>
            <a:r>
              <a:rPr lang="fr-BE" dirty="0" err="1"/>
              <a:t>Lesion</a:t>
            </a:r>
            <a:r>
              <a:rPr lang="fr-BE" dirty="0"/>
              <a:t> </a:t>
            </a:r>
            <a:r>
              <a:rPr lang="fr-BE" dirty="0" err="1"/>
              <a:t>method</a:t>
            </a:r>
            <a:r>
              <a:rPr lang="fr-BE" dirty="0"/>
              <a:t> to segment the white </a:t>
            </a:r>
            <a:r>
              <a:rPr lang="fr-BE" dirty="0" err="1"/>
              <a:t>matter</a:t>
            </a:r>
            <a:r>
              <a:rPr lang="fr-BE" dirty="0"/>
              <a:t> </a:t>
            </a:r>
            <a:r>
              <a:rPr lang="fr-BE" dirty="0" err="1"/>
              <a:t>lesions</a:t>
            </a:r>
            <a:r>
              <a:rPr lang="fr-BE" baseline="0" dirty="0"/>
              <a:t> and normal </a:t>
            </a:r>
            <a:r>
              <a:rPr lang="fr-BE" baseline="0" dirty="0" err="1"/>
              <a:t>appearing</a:t>
            </a:r>
            <a:r>
              <a:rPr lang="fr-BE" baseline="0" dirty="0"/>
              <a:t> tissues.</a:t>
            </a:r>
          </a:p>
          <a:p>
            <a:r>
              <a:rPr lang="fr-BE" baseline="0" dirty="0"/>
              <a:t>In T0, </a:t>
            </a:r>
            <a:r>
              <a:rPr lang="fr-BE" baseline="0" dirty="0" err="1"/>
              <a:t>we</a:t>
            </a:r>
            <a:r>
              <a:rPr lang="fr-BE" baseline="0" dirty="0"/>
              <a:t> </a:t>
            </a:r>
            <a:r>
              <a:rPr lang="fr-BE" baseline="0" dirty="0" err="1"/>
              <a:t>used</a:t>
            </a:r>
            <a:r>
              <a:rPr lang="fr-BE" baseline="0" dirty="0"/>
              <a:t> the FLAIR-</a:t>
            </a:r>
            <a:r>
              <a:rPr lang="fr-BE" baseline="0" dirty="0" err="1"/>
              <a:t>based</a:t>
            </a:r>
            <a:r>
              <a:rPr lang="fr-BE" baseline="0" dirty="0"/>
              <a:t> </a:t>
            </a:r>
            <a:r>
              <a:rPr lang="fr-BE" baseline="0" dirty="0" err="1"/>
              <a:t>mask</a:t>
            </a:r>
            <a:r>
              <a:rPr lang="fr-BE" baseline="0" dirty="0"/>
              <a:t>, </a:t>
            </a:r>
            <a:r>
              <a:rPr lang="fr-BE" baseline="0" dirty="0" err="1"/>
              <a:t>computed</a:t>
            </a:r>
            <a:r>
              <a:rPr lang="fr-BE" baseline="0" dirty="0"/>
              <a:t> </a:t>
            </a:r>
            <a:r>
              <a:rPr lang="fr-BE" baseline="0" dirty="0" err="1"/>
              <a:t>with</a:t>
            </a:r>
            <a:r>
              <a:rPr lang="fr-BE" baseline="0" dirty="0"/>
              <a:t> LST, as the </a:t>
            </a:r>
            <a:r>
              <a:rPr lang="fr-BE" baseline="0" dirty="0" err="1"/>
              <a:t>approximate</a:t>
            </a:r>
            <a:r>
              <a:rPr lang="fr-BE" baseline="0" dirty="0"/>
              <a:t> </a:t>
            </a:r>
            <a:r>
              <a:rPr lang="fr-BE" baseline="0" dirty="0" err="1"/>
              <a:t>mask</a:t>
            </a:r>
            <a:r>
              <a:rPr lang="fr-BE" baseline="0" dirty="0"/>
              <a:t>, </a:t>
            </a:r>
            <a:r>
              <a:rPr lang="fr-BE" baseline="0" dirty="0" err="1"/>
              <a:t>like</a:t>
            </a:r>
            <a:r>
              <a:rPr lang="fr-BE" baseline="0" dirty="0"/>
              <a:t> I </a:t>
            </a:r>
            <a:r>
              <a:rPr lang="fr-BE" baseline="0" dirty="0" err="1"/>
              <a:t>showed</a:t>
            </a:r>
            <a:r>
              <a:rPr lang="fr-BE" baseline="0" dirty="0"/>
              <a:t> in the </a:t>
            </a:r>
            <a:r>
              <a:rPr lang="fr-BE" baseline="0" dirty="0" err="1"/>
              <a:t>previous</a:t>
            </a:r>
            <a:r>
              <a:rPr lang="fr-BE" baseline="0" dirty="0"/>
              <a:t> section.</a:t>
            </a:r>
          </a:p>
          <a:p>
            <a:r>
              <a:rPr lang="fr-BE" baseline="0" dirty="0" err="1"/>
              <a:t>Then</a:t>
            </a:r>
            <a:r>
              <a:rPr lang="fr-BE" baseline="0" dirty="0"/>
              <a:t> the </a:t>
            </a:r>
            <a:r>
              <a:rPr lang="fr-BE" baseline="0" dirty="0" err="1"/>
              <a:t>mask</a:t>
            </a:r>
            <a:r>
              <a:rPr lang="fr-BE" baseline="0" dirty="0"/>
              <a:t> </a:t>
            </a:r>
            <a:r>
              <a:rPr lang="fr-BE" baseline="0" dirty="0" err="1"/>
              <a:t>constructed</a:t>
            </a:r>
            <a:r>
              <a:rPr lang="fr-BE" baseline="0" dirty="0"/>
              <a:t> </a:t>
            </a:r>
            <a:r>
              <a:rPr lang="fr-BE" baseline="0" dirty="0" err="1"/>
              <a:t>with</a:t>
            </a:r>
            <a:r>
              <a:rPr lang="fr-BE" baseline="0" dirty="0"/>
              <a:t> US-</a:t>
            </a:r>
            <a:r>
              <a:rPr lang="fr-BE" baseline="0" dirty="0" err="1"/>
              <a:t>with</a:t>
            </a:r>
            <a:r>
              <a:rPr lang="fr-BE" baseline="0" dirty="0"/>
              <a:t>-</a:t>
            </a:r>
            <a:r>
              <a:rPr lang="fr-BE" baseline="0" dirty="0" err="1"/>
              <a:t>Lesion</a:t>
            </a:r>
            <a:r>
              <a:rPr lang="fr-BE" baseline="0" dirty="0"/>
              <a:t> at T0 </a:t>
            </a:r>
            <a:r>
              <a:rPr lang="fr-BE" baseline="0" dirty="0" err="1"/>
              <a:t>was</a:t>
            </a:r>
            <a:r>
              <a:rPr lang="fr-BE" baseline="0" dirty="0"/>
              <a:t> </a:t>
            </a:r>
            <a:r>
              <a:rPr lang="fr-BE" baseline="0" dirty="0" err="1"/>
              <a:t>used</a:t>
            </a:r>
            <a:r>
              <a:rPr lang="fr-BE" baseline="0" dirty="0"/>
              <a:t> as the </a:t>
            </a:r>
            <a:r>
              <a:rPr lang="fr-BE" baseline="0" dirty="0" err="1"/>
              <a:t>prior</a:t>
            </a:r>
            <a:r>
              <a:rPr lang="fr-BE" baseline="0" dirty="0"/>
              <a:t> </a:t>
            </a:r>
            <a:r>
              <a:rPr lang="fr-BE" baseline="0" dirty="0" err="1"/>
              <a:t>lesion</a:t>
            </a:r>
            <a:r>
              <a:rPr lang="fr-BE" baseline="0" dirty="0"/>
              <a:t> </a:t>
            </a:r>
            <a:r>
              <a:rPr lang="fr-BE" baseline="0" dirty="0" err="1"/>
              <a:t>mask</a:t>
            </a:r>
            <a:r>
              <a:rPr lang="fr-BE" baseline="0" dirty="0"/>
              <a:t> in the T1 </a:t>
            </a:r>
            <a:r>
              <a:rPr lang="fr-BE" baseline="0" dirty="0" err="1"/>
              <a:t>dataset</a:t>
            </a:r>
            <a:r>
              <a:rPr lang="fr-BE" baseline="0" dirty="0"/>
              <a:t>.</a:t>
            </a:r>
          </a:p>
          <a:p>
            <a:r>
              <a:rPr lang="fr-BE" baseline="0" dirty="0" err="1"/>
              <a:t>We</a:t>
            </a:r>
            <a:r>
              <a:rPr lang="fr-BE" baseline="0" dirty="0"/>
              <a:t> </a:t>
            </a:r>
            <a:r>
              <a:rPr lang="fr-BE" baseline="0" dirty="0" err="1"/>
              <a:t>ran</a:t>
            </a:r>
            <a:r>
              <a:rPr lang="fr-BE" baseline="0" dirty="0"/>
              <a:t> US-</a:t>
            </a:r>
            <a:r>
              <a:rPr lang="fr-BE" baseline="0" dirty="0" err="1"/>
              <a:t>with</a:t>
            </a:r>
            <a:r>
              <a:rPr lang="fr-BE" baseline="0" dirty="0"/>
              <a:t>-</a:t>
            </a:r>
            <a:r>
              <a:rPr lang="fr-BE" baseline="0" dirty="0" err="1"/>
              <a:t>Lesion</a:t>
            </a:r>
            <a:r>
              <a:rPr lang="fr-BE" baseline="0" dirty="0"/>
              <a:t> a second time </a:t>
            </a:r>
            <a:r>
              <a:rPr lang="fr-BE" baseline="0" dirty="0" err="1"/>
              <a:t>with</a:t>
            </a:r>
            <a:r>
              <a:rPr lang="fr-BE" baseline="0" dirty="0"/>
              <a:t> the </a:t>
            </a:r>
            <a:r>
              <a:rPr lang="fr-BE" baseline="0" dirty="0" err="1"/>
              <a:t>prior</a:t>
            </a:r>
            <a:r>
              <a:rPr lang="fr-BE" baseline="0" dirty="0"/>
              <a:t> </a:t>
            </a:r>
            <a:r>
              <a:rPr lang="fr-BE" baseline="0" dirty="0" err="1"/>
              <a:t>mask</a:t>
            </a:r>
            <a:r>
              <a:rPr lang="fr-BE" baseline="0" dirty="0"/>
              <a:t> </a:t>
            </a:r>
            <a:r>
              <a:rPr lang="fr-BE" baseline="0" dirty="0" err="1"/>
              <a:t>from</a:t>
            </a:r>
            <a:r>
              <a:rPr lang="fr-BE" baseline="0" dirty="0"/>
              <a:t> the </a:t>
            </a:r>
            <a:r>
              <a:rPr lang="fr-BE" baseline="0" dirty="0" err="1"/>
              <a:t>previous</a:t>
            </a:r>
            <a:r>
              <a:rPr lang="fr-BE" baseline="0" dirty="0"/>
              <a:t> </a:t>
            </a:r>
            <a:r>
              <a:rPr lang="fr-BE" baseline="0" dirty="0" err="1"/>
              <a:t>dataset</a:t>
            </a:r>
            <a:r>
              <a:rPr lang="fr-BE" baseline="0" dirty="0"/>
              <a:t>, and </a:t>
            </a:r>
            <a:r>
              <a:rPr lang="fr-BE" baseline="0" dirty="0" err="1"/>
              <a:t>obtained</a:t>
            </a:r>
            <a:r>
              <a:rPr lang="fr-BE" baseline="0" dirty="0"/>
              <a:t> a new </a:t>
            </a:r>
            <a:r>
              <a:rPr lang="fr-BE" baseline="0" dirty="0" err="1"/>
              <a:t>lesion</a:t>
            </a:r>
            <a:r>
              <a:rPr lang="fr-BE" baseline="0" dirty="0"/>
              <a:t> </a:t>
            </a:r>
            <a:r>
              <a:rPr lang="fr-BE" baseline="0" dirty="0" err="1"/>
              <a:t>mask</a:t>
            </a:r>
            <a:r>
              <a:rPr lang="fr-BE" baseline="0" dirty="0"/>
              <a:t> for the T1 </a:t>
            </a:r>
            <a:r>
              <a:rPr lang="fr-BE" baseline="0" dirty="0" err="1"/>
              <a:t>dataset</a:t>
            </a:r>
            <a:r>
              <a:rPr lang="fr-BE" baseline="0" dirty="0"/>
              <a:t>.</a:t>
            </a:r>
          </a:p>
          <a:p>
            <a:r>
              <a:rPr lang="fr-BE" baseline="0" dirty="0"/>
              <a:t>In the case </a:t>
            </a:r>
            <a:r>
              <a:rPr lang="fr-BE" baseline="0" dirty="0" err="1"/>
              <a:t>where</a:t>
            </a:r>
            <a:r>
              <a:rPr lang="fr-BE" baseline="0" dirty="0"/>
              <a:t> a </a:t>
            </a:r>
            <a:r>
              <a:rPr lang="fr-BE" baseline="0" dirty="0" err="1"/>
              <a:t>third</a:t>
            </a:r>
            <a:r>
              <a:rPr lang="fr-BE" baseline="0" dirty="0"/>
              <a:t> </a:t>
            </a:r>
            <a:r>
              <a:rPr lang="fr-BE" baseline="0" dirty="0" err="1"/>
              <a:t>dataset</a:t>
            </a:r>
            <a:r>
              <a:rPr lang="fr-BE" baseline="0" dirty="0"/>
              <a:t> </a:t>
            </a:r>
            <a:r>
              <a:rPr lang="fr-BE" baseline="0" dirty="0" err="1"/>
              <a:t>was</a:t>
            </a:r>
            <a:r>
              <a:rPr lang="fr-BE" baseline="0" dirty="0"/>
              <a:t> </a:t>
            </a:r>
            <a:r>
              <a:rPr lang="fr-BE" baseline="0" dirty="0" err="1"/>
              <a:t>available</a:t>
            </a:r>
            <a:r>
              <a:rPr lang="fr-BE" baseline="0" dirty="0"/>
              <a:t>, </a:t>
            </a:r>
            <a:r>
              <a:rPr lang="fr-BE" baseline="0" dirty="0" err="1"/>
              <a:t>we</a:t>
            </a:r>
            <a:r>
              <a:rPr lang="fr-BE" baseline="0" dirty="0"/>
              <a:t> </a:t>
            </a:r>
            <a:r>
              <a:rPr lang="fr-BE" baseline="0" dirty="0" err="1"/>
              <a:t>did</a:t>
            </a:r>
            <a:r>
              <a:rPr lang="fr-BE" baseline="0" dirty="0"/>
              <a:t> the </a:t>
            </a:r>
            <a:r>
              <a:rPr lang="fr-BE" baseline="0" dirty="0" err="1"/>
              <a:t>same</a:t>
            </a:r>
            <a:r>
              <a:rPr lang="fr-BE" baseline="0" dirty="0"/>
              <a:t> </a:t>
            </a:r>
            <a:r>
              <a:rPr lang="fr-BE" baseline="0" dirty="0" err="1"/>
              <a:t>thing</a:t>
            </a:r>
            <a:r>
              <a:rPr lang="fr-BE" baseline="0" dirty="0"/>
              <a:t>, </a:t>
            </a:r>
            <a:r>
              <a:rPr lang="fr-BE" baseline="0" dirty="0" err="1"/>
              <a:t>we</a:t>
            </a:r>
            <a:r>
              <a:rPr lang="fr-BE" baseline="0" dirty="0"/>
              <a:t> </a:t>
            </a:r>
            <a:r>
              <a:rPr lang="fr-BE" baseline="0" dirty="0" err="1"/>
              <a:t>used</a:t>
            </a:r>
            <a:r>
              <a:rPr lang="fr-BE" baseline="0" dirty="0"/>
              <a:t> the </a:t>
            </a:r>
            <a:r>
              <a:rPr lang="fr-BE" baseline="0" dirty="0" err="1"/>
              <a:t>mask</a:t>
            </a:r>
            <a:r>
              <a:rPr lang="fr-BE" baseline="0" dirty="0"/>
              <a:t> </a:t>
            </a:r>
            <a:r>
              <a:rPr lang="fr-BE" baseline="0" dirty="0" err="1"/>
              <a:t>constructed</a:t>
            </a:r>
            <a:r>
              <a:rPr lang="fr-BE" baseline="0" dirty="0"/>
              <a:t> at T1 as </a:t>
            </a:r>
            <a:r>
              <a:rPr lang="fr-BE" baseline="0" dirty="0" err="1"/>
              <a:t>prior</a:t>
            </a:r>
            <a:r>
              <a:rPr lang="fr-BE" baseline="0" dirty="0"/>
              <a:t> in T2.</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84</a:t>
            </a:fld>
            <a:endParaRPr lang="fr-BE"/>
          </a:p>
        </p:txBody>
      </p:sp>
    </p:spTree>
    <p:extLst>
      <p:ext uri="{BB962C8B-B14F-4D97-AF65-F5344CB8AC3E}">
        <p14:creationId xmlns:p14="http://schemas.microsoft.com/office/powerpoint/2010/main" val="3061715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At the end, for </a:t>
            </a:r>
            <a:r>
              <a:rPr lang="fr-BE" dirty="0" err="1"/>
              <a:t>each</a:t>
            </a:r>
            <a:r>
              <a:rPr lang="fr-BE" dirty="0"/>
              <a:t> session, </a:t>
            </a:r>
            <a:r>
              <a:rPr lang="fr-BE" dirty="0" err="1"/>
              <a:t>we</a:t>
            </a:r>
            <a:r>
              <a:rPr lang="fr-BE" dirty="0"/>
              <a:t> </a:t>
            </a:r>
            <a:r>
              <a:rPr lang="fr-BE" dirty="0" err="1"/>
              <a:t>extract</a:t>
            </a:r>
            <a:r>
              <a:rPr lang="fr-BE" dirty="0"/>
              <a:t> the MPM </a:t>
            </a:r>
            <a:r>
              <a:rPr lang="fr-BE" dirty="0" err="1"/>
              <a:t>voxels</a:t>
            </a:r>
            <a:r>
              <a:rPr lang="fr-BE" baseline="0" dirty="0"/>
              <a:t> values </a:t>
            </a:r>
            <a:r>
              <a:rPr lang="fr-BE" baseline="0" dirty="0" err="1"/>
              <a:t>inside</a:t>
            </a:r>
            <a:r>
              <a:rPr lang="fr-BE" baseline="0" dirty="0"/>
              <a:t> </a:t>
            </a:r>
            <a:r>
              <a:rPr lang="fr-BE" baseline="0" dirty="0" err="1"/>
              <a:t>each</a:t>
            </a:r>
            <a:r>
              <a:rPr lang="fr-BE" baseline="0" dirty="0"/>
              <a:t> tissue of </a:t>
            </a:r>
            <a:r>
              <a:rPr lang="fr-BE" baseline="0" dirty="0" err="1"/>
              <a:t>interest</a:t>
            </a:r>
            <a:r>
              <a:rPr lang="fr-BE" baseline="0" dirty="0"/>
              <a:t>, cortical gray </a:t>
            </a:r>
            <a:r>
              <a:rPr lang="fr-BE" baseline="0" dirty="0" err="1"/>
              <a:t>matter</a:t>
            </a:r>
            <a:r>
              <a:rPr lang="fr-BE" baseline="0" dirty="0"/>
              <a:t>, </a:t>
            </a:r>
            <a:r>
              <a:rPr lang="fr-BE" baseline="0" dirty="0" err="1"/>
              <a:t>deep</a:t>
            </a:r>
            <a:r>
              <a:rPr lang="fr-BE" baseline="0" dirty="0"/>
              <a:t> gray </a:t>
            </a:r>
            <a:r>
              <a:rPr lang="fr-BE" baseline="0" dirty="0" err="1"/>
              <a:t>matter</a:t>
            </a:r>
            <a:r>
              <a:rPr lang="fr-BE" baseline="0" dirty="0"/>
              <a:t>, white </a:t>
            </a:r>
            <a:r>
              <a:rPr lang="fr-BE" baseline="0" dirty="0" err="1"/>
              <a:t>matter</a:t>
            </a:r>
            <a:r>
              <a:rPr lang="fr-BE" baseline="0" dirty="0"/>
              <a:t>, and the </a:t>
            </a:r>
            <a:r>
              <a:rPr lang="fr-BE" baseline="0" dirty="0" err="1"/>
              <a:t>lesions</a:t>
            </a:r>
            <a:r>
              <a:rPr lang="fr-BE" baseline="0" dirty="0"/>
              <a:t>.</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85</a:t>
            </a:fld>
            <a:endParaRPr lang="fr-BE"/>
          </a:p>
        </p:txBody>
      </p:sp>
    </p:spTree>
    <p:extLst>
      <p:ext uri="{BB962C8B-B14F-4D97-AF65-F5344CB8AC3E}">
        <p14:creationId xmlns:p14="http://schemas.microsoft.com/office/powerpoint/2010/main" val="21738688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This </a:t>
            </a:r>
            <a:r>
              <a:rPr lang="fr-BE" dirty="0" err="1"/>
              <a:t>is</a:t>
            </a:r>
            <a:r>
              <a:rPr lang="fr-BE" dirty="0"/>
              <a:t> the </a:t>
            </a:r>
            <a:r>
              <a:rPr lang="fr-BE" dirty="0" err="1"/>
              <a:t>entire</a:t>
            </a:r>
            <a:r>
              <a:rPr lang="fr-BE" baseline="0" dirty="0"/>
              <a:t> </a:t>
            </a:r>
            <a:r>
              <a:rPr lang="fr-BE" baseline="0" dirty="0" err="1"/>
              <a:t>process</a:t>
            </a:r>
            <a:r>
              <a:rPr lang="fr-BE" baseline="0" dirty="0"/>
              <a:t>, for the FLAIR images </a:t>
            </a:r>
            <a:r>
              <a:rPr lang="fr-BE" baseline="0" dirty="0" err="1"/>
              <a:t>we</a:t>
            </a:r>
            <a:r>
              <a:rPr lang="fr-BE" baseline="0" dirty="0"/>
              <a:t> </a:t>
            </a:r>
            <a:r>
              <a:rPr lang="fr-BE" baseline="0" dirty="0" err="1"/>
              <a:t>started</a:t>
            </a:r>
            <a:r>
              <a:rPr lang="fr-BE" baseline="0" dirty="0"/>
              <a:t> by </a:t>
            </a:r>
            <a:r>
              <a:rPr lang="fr-BE" baseline="0" dirty="0" err="1"/>
              <a:t>constructing</a:t>
            </a:r>
            <a:r>
              <a:rPr lang="fr-BE" baseline="0" dirty="0"/>
              <a:t> the </a:t>
            </a:r>
            <a:r>
              <a:rPr lang="fr-BE" baseline="0" dirty="0" err="1"/>
              <a:t>lesion</a:t>
            </a:r>
            <a:r>
              <a:rPr lang="fr-BE" baseline="0" dirty="0"/>
              <a:t> </a:t>
            </a:r>
            <a:r>
              <a:rPr lang="fr-BE" baseline="0" dirty="0" err="1"/>
              <a:t>mask</a:t>
            </a:r>
            <a:r>
              <a:rPr lang="fr-BE" baseline="0" dirty="0"/>
              <a:t> </a:t>
            </a:r>
            <a:r>
              <a:rPr lang="fr-BE" baseline="0" dirty="0" err="1"/>
              <a:t>with</a:t>
            </a:r>
            <a:r>
              <a:rPr lang="fr-BE" baseline="0" dirty="0"/>
              <a:t> LST, </a:t>
            </a:r>
            <a:r>
              <a:rPr lang="fr-BE" baseline="0" dirty="0" err="1"/>
              <a:t>then</a:t>
            </a:r>
            <a:r>
              <a:rPr lang="fr-BE" baseline="0" dirty="0"/>
              <a:t> all images, FLAIR and MPM at </a:t>
            </a:r>
            <a:r>
              <a:rPr lang="fr-BE" baseline="0" dirty="0" err="1"/>
              <a:t>following</a:t>
            </a:r>
            <a:r>
              <a:rPr lang="fr-BE" baseline="0" dirty="0"/>
              <a:t> sessions, </a:t>
            </a:r>
            <a:r>
              <a:rPr lang="fr-BE" baseline="0" dirty="0" err="1"/>
              <a:t>were</a:t>
            </a:r>
            <a:r>
              <a:rPr lang="fr-BE" baseline="0" dirty="0"/>
              <a:t> </a:t>
            </a:r>
            <a:r>
              <a:rPr lang="fr-BE" baseline="0" dirty="0" err="1"/>
              <a:t>brought</a:t>
            </a:r>
            <a:r>
              <a:rPr lang="fr-BE" baseline="0" dirty="0"/>
              <a:t> to the T0 </a:t>
            </a:r>
            <a:r>
              <a:rPr lang="fr-BE" baseline="0" dirty="0" err="1"/>
              <a:t>space</a:t>
            </a:r>
            <a:r>
              <a:rPr lang="fr-BE" baseline="0" dirty="0"/>
              <a:t>.</a:t>
            </a:r>
          </a:p>
          <a:p>
            <a:r>
              <a:rPr lang="fr-BE" baseline="0" dirty="0" err="1"/>
              <a:t>Then</a:t>
            </a:r>
            <a:r>
              <a:rPr lang="fr-BE" baseline="0" dirty="0"/>
              <a:t> the tissues </a:t>
            </a:r>
            <a:r>
              <a:rPr lang="fr-BE" baseline="0" dirty="0" err="1"/>
              <a:t>were</a:t>
            </a:r>
            <a:r>
              <a:rPr lang="fr-BE" baseline="0" dirty="0"/>
              <a:t> </a:t>
            </a:r>
            <a:r>
              <a:rPr lang="fr-BE" baseline="0" dirty="0" err="1"/>
              <a:t>segmented</a:t>
            </a:r>
            <a:r>
              <a:rPr lang="fr-BE" baseline="0" dirty="0"/>
              <a:t> </a:t>
            </a:r>
            <a:r>
              <a:rPr lang="fr-BE" baseline="0" dirty="0" err="1"/>
              <a:t>with</a:t>
            </a:r>
            <a:r>
              <a:rPr lang="fr-BE" baseline="0" dirty="0"/>
              <a:t> the </a:t>
            </a:r>
            <a:r>
              <a:rPr lang="fr-BE" baseline="0" dirty="0" err="1"/>
              <a:t>three</a:t>
            </a:r>
            <a:r>
              <a:rPr lang="fr-BE" baseline="0" dirty="0"/>
              <a:t> MPM </a:t>
            </a:r>
            <a:r>
              <a:rPr lang="fr-BE" baseline="0" dirty="0" err="1"/>
              <a:t>maps</a:t>
            </a:r>
            <a:r>
              <a:rPr lang="fr-BE" baseline="0" dirty="0"/>
              <a:t> </a:t>
            </a:r>
            <a:r>
              <a:rPr lang="fr-BE" baseline="0" dirty="0" err="1"/>
              <a:t>Mtsat</a:t>
            </a:r>
            <a:r>
              <a:rPr lang="fr-BE" baseline="0" dirty="0"/>
              <a:t>, PD and R1, and FLAIR.</a:t>
            </a:r>
          </a:p>
          <a:p>
            <a:r>
              <a:rPr lang="fr-BE" baseline="0" dirty="0" err="1"/>
              <a:t>Then</a:t>
            </a:r>
            <a:r>
              <a:rPr lang="fr-BE" baseline="0" dirty="0"/>
              <a:t> the images are </a:t>
            </a:r>
            <a:r>
              <a:rPr lang="fr-BE" baseline="0" dirty="0" err="1"/>
              <a:t>brought</a:t>
            </a:r>
            <a:r>
              <a:rPr lang="fr-BE" baseline="0" dirty="0"/>
              <a:t> back to </a:t>
            </a:r>
            <a:r>
              <a:rPr lang="fr-BE" baseline="0" dirty="0" err="1"/>
              <a:t>their</a:t>
            </a:r>
            <a:r>
              <a:rPr lang="fr-BE" baseline="0" dirty="0"/>
              <a:t> initial T0 </a:t>
            </a:r>
            <a:r>
              <a:rPr lang="fr-BE" baseline="0" dirty="0" err="1"/>
              <a:t>space</a:t>
            </a:r>
            <a:r>
              <a:rPr lang="fr-BE" baseline="0" dirty="0"/>
              <a:t>.</a:t>
            </a:r>
          </a:p>
          <a:p>
            <a:r>
              <a:rPr lang="fr-BE" baseline="0" dirty="0" err="1"/>
              <a:t>Then</a:t>
            </a:r>
            <a:r>
              <a:rPr lang="fr-BE" baseline="0" dirty="0"/>
              <a:t> </a:t>
            </a:r>
            <a:r>
              <a:rPr lang="fr-BE" baseline="0" dirty="0" err="1"/>
              <a:t>we</a:t>
            </a:r>
            <a:r>
              <a:rPr lang="fr-BE" baseline="0" dirty="0"/>
              <a:t> </a:t>
            </a:r>
            <a:r>
              <a:rPr lang="fr-BE" baseline="0" dirty="0" err="1"/>
              <a:t>used</a:t>
            </a:r>
            <a:r>
              <a:rPr lang="fr-BE" baseline="0" dirty="0"/>
              <a:t> the </a:t>
            </a:r>
            <a:r>
              <a:rPr lang="fr-BE" baseline="0" dirty="0" err="1"/>
              <a:t>maps</a:t>
            </a:r>
            <a:r>
              <a:rPr lang="fr-BE" baseline="0" dirty="0"/>
              <a:t> and the </a:t>
            </a:r>
            <a:r>
              <a:rPr lang="fr-BE" baseline="0" dirty="0" err="1"/>
              <a:t>segmented</a:t>
            </a:r>
            <a:r>
              <a:rPr lang="fr-BE" baseline="0" dirty="0"/>
              <a:t> tissues to </a:t>
            </a:r>
            <a:r>
              <a:rPr lang="fr-BE" baseline="0" dirty="0" err="1"/>
              <a:t>run</a:t>
            </a:r>
            <a:r>
              <a:rPr lang="fr-BE" baseline="0" dirty="0"/>
              <a:t> the </a:t>
            </a:r>
            <a:r>
              <a:rPr lang="fr-BE" baseline="0" dirty="0" err="1"/>
              <a:t>three</a:t>
            </a:r>
            <a:r>
              <a:rPr lang="fr-BE" baseline="0" dirty="0"/>
              <a:t> analyses </a:t>
            </a:r>
            <a:r>
              <a:rPr lang="fr-BE" baseline="0" dirty="0" err="1"/>
              <a:t>focusins</a:t>
            </a:r>
            <a:r>
              <a:rPr lang="fr-BE" baseline="0" dirty="0"/>
              <a:t> on volume changes, normal </a:t>
            </a:r>
            <a:r>
              <a:rPr lang="fr-BE" baseline="0" dirty="0" err="1"/>
              <a:t>appearing</a:t>
            </a:r>
            <a:r>
              <a:rPr lang="fr-BE" baseline="0" dirty="0"/>
              <a:t> tissues and </a:t>
            </a:r>
            <a:r>
              <a:rPr lang="fr-BE" baseline="0" dirty="0" err="1"/>
              <a:t>lesions</a:t>
            </a:r>
            <a:r>
              <a:rPr lang="fr-BE" baseline="0" dirty="0"/>
              <a:t>.</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86</a:t>
            </a:fld>
            <a:endParaRPr lang="fr-BE"/>
          </a:p>
        </p:txBody>
      </p:sp>
    </p:spTree>
    <p:extLst>
      <p:ext uri="{BB962C8B-B14F-4D97-AF65-F5344CB8AC3E}">
        <p14:creationId xmlns:p14="http://schemas.microsoft.com/office/powerpoint/2010/main" val="35105763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The analyses</a:t>
            </a:r>
            <a:r>
              <a:rPr lang="fr-BE" baseline="0" dirty="0"/>
              <a:t> </a:t>
            </a:r>
            <a:r>
              <a:rPr lang="fr-BE" baseline="0" dirty="0" err="1"/>
              <a:t>presented</a:t>
            </a:r>
            <a:r>
              <a:rPr lang="fr-BE" baseline="0" dirty="0"/>
              <a:t> a </a:t>
            </a:r>
            <a:r>
              <a:rPr lang="fr-BE" baseline="0" dirty="0" err="1"/>
              <a:t>number</a:t>
            </a:r>
            <a:r>
              <a:rPr lang="fr-BE" baseline="0" dirty="0"/>
              <a:t> of limitations.</a:t>
            </a:r>
          </a:p>
          <a:p>
            <a:r>
              <a:rPr lang="fr-BE" baseline="0" dirty="0"/>
              <a:t>First </a:t>
            </a:r>
            <a:r>
              <a:rPr lang="fr-BE" baseline="0" dirty="0" err="1"/>
              <a:t>regarding</a:t>
            </a:r>
            <a:r>
              <a:rPr lang="fr-BE" baseline="0" dirty="0"/>
              <a:t> the </a:t>
            </a:r>
            <a:r>
              <a:rPr lang="fr-BE" baseline="0" dirty="0" err="1"/>
              <a:t>dataset</a:t>
            </a:r>
            <a:r>
              <a:rPr lang="fr-BE" baseline="0" dirty="0"/>
              <a:t> </a:t>
            </a:r>
            <a:r>
              <a:rPr lang="fr-BE" baseline="0" dirty="0" err="1"/>
              <a:t>we</a:t>
            </a:r>
            <a:r>
              <a:rPr lang="fr-BE" baseline="0" dirty="0"/>
              <a:t> know </a:t>
            </a:r>
            <a:r>
              <a:rPr lang="fr-BE" baseline="0" dirty="0" err="1"/>
              <a:t>that</a:t>
            </a:r>
            <a:r>
              <a:rPr lang="fr-BE" baseline="0" dirty="0"/>
              <a:t> </a:t>
            </a:r>
            <a:r>
              <a:rPr lang="fr-BE" baseline="0" dirty="0" err="1"/>
              <a:t>its</a:t>
            </a:r>
            <a:r>
              <a:rPr lang="fr-BE" baseline="0" dirty="0"/>
              <a:t> size, </a:t>
            </a:r>
            <a:r>
              <a:rPr lang="fr-BE" baseline="0" dirty="0" err="1"/>
              <a:t>its</a:t>
            </a:r>
            <a:r>
              <a:rPr lang="fr-BE" baseline="0" dirty="0"/>
              <a:t> </a:t>
            </a:r>
            <a:r>
              <a:rPr lang="fr-BE" baseline="0" dirty="0" err="1"/>
              <a:t>heterogeneity</a:t>
            </a:r>
            <a:r>
              <a:rPr lang="fr-BE" baseline="0" dirty="0"/>
              <a:t> </a:t>
            </a:r>
            <a:r>
              <a:rPr lang="fr-BE" baseline="0" dirty="0" err="1"/>
              <a:t>regarding</a:t>
            </a:r>
            <a:r>
              <a:rPr lang="fr-BE" baseline="0" dirty="0"/>
              <a:t> the </a:t>
            </a:r>
            <a:r>
              <a:rPr lang="fr-BE" baseline="0" dirty="0" err="1"/>
              <a:t>age</a:t>
            </a:r>
            <a:r>
              <a:rPr lang="fr-BE" baseline="0" dirty="0"/>
              <a:t>, </a:t>
            </a:r>
            <a:r>
              <a:rPr lang="fr-BE" baseline="0" dirty="0" err="1"/>
              <a:t>sex</a:t>
            </a:r>
            <a:r>
              <a:rPr lang="fr-BE" baseline="0" dirty="0"/>
              <a:t>, MS </a:t>
            </a:r>
            <a:r>
              <a:rPr lang="fr-BE" baseline="0" dirty="0" err="1"/>
              <a:t>phenotypes</a:t>
            </a:r>
            <a:r>
              <a:rPr lang="fr-BE" baseline="0" dirty="0"/>
              <a:t> </a:t>
            </a:r>
            <a:r>
              <a:rPr lang="fr-BE" baseline="0" dirty="0" err="1"/>
              <a:t>etc</a:t>
            </a:r>
            <a:r>
              <a:rPr lang="fr-BE" baseline="0" dirty="0"/>
              <a:t> of the patients </a:t>
            </a:r>
            <a:r>
              <a:rPr lang="fr-BE" baseline="0" dirty="0" err="1"/>
              <a:t>constitute</a:t>
            </a:r>
            <a:r>
              <a:rPr lang="fr-BE" baseline="0" dirty="0"/>
              <a:t> a </a:t>
            </a:r>
            <a:r>
              <a:rPr lang="fr-BE" baseline="0" dirty="0" err="1"/>
              <a:t>great</a:t>
            </a:r>
            <a:endParaRPr lang="fr-BE" dirty="0"/>
          </a:p>
          <a:p>
            <a:r>
              <a:rPr lang="fr-BE" dirty="0" err="1"/>
              <a:t>Instabilities</a:t>
            </a:r>
            <a:r>
              <a:rPr lang="fr-BE" baseline="0" dirty="0"/>
              <a:t> = </a:t>
            </a:r>
            <a:r>
              <a:rPr lang="fr-BE" baseline="0" dirty="0" err="1"/>
              <a:t>different</a:t>
            </a:r>
            <a:r>
              <a:rPr lang="fr-BE" baseline="0" dirty="0"/>
              <a:t> scanners and/or </a:t>
            </a:r>
            <a:r>
              <a:rPr lang="fr-BE" baseline="0" dirty="0" err="1"/>
              <a:t>sequences</a:t>
            </a:r>
            <a:r>
              <a:rPr lang="fr-BE" baseline="0" dirty="0"/>
              <a:t> </a:t>
            </a:r>
            <a:r>
              <a:rPr lang="fr-BE" baseline="0" dirty="0" err="1"/>
              <a:t>used</a:t>
            </a:r>
            <a:endParaRPr lang="fr-BE" baseline="0" dirty="0"/>
          </a:p>
          <a:p>
            <a:r>
              <a:rPr lang="fr-BE" baseline="0" dirty="0" err="1"/>
              <a:t>Heterogeneity</a:t>
            </a:r>
            <a:r>
              <a:rPr lang="fr-BE" baseline="0" dirty="0"/>
              <a:t> = </a:t>
            </a:r>
            <a:r>
              <a:rPr lang="fr-BE" baseline="0" dirty="0" err="1"/>
              <a:t>age</a:t>
            </a:r>
            <a:r>
              <a:rPr lang="fr-BE" baseline="0" dirty="0"/>
              <a:t>, </a:t>
            </a:r>
            <a:r>
              <a:rPr lang="fr-BE" baseline="0" dirty="0" err="1"/>
              <a:t>sex</a:t>
            </a:r>
            <a:r>
              <a:rPr lang="fr-BE" baseline="0" dirty="0"/>
              <a:t>, </a:t>
            </a:r>
            <a:r>
              <a:rPr lang="fr-BE" baseline="0" dirty="0" err="1"/>
              <a:t>phenotype</a:t>
            </a:r>
            <a:r>
              <a:rPr lang="fr-BE" baseline="0" dirty="0"/>
              <a:t> </a:t>
            </a:r>
            <a:r>
              <a:rPr lang="fr-BE" baseline="0" dirty="0" err="1"/>
              <a:t>etc</a:t>
            </a:r>
            <a:r>
              <a:rPr lang="fr-BE" baseline="0" dirty="0"/>
              <a:t> of patients + time </a:t>
            </a:r>
            <a:r>
              <a:rPr lang="fr-BE" baseline="0" dirty="0" err="1"/>
              <a:t>period</a:t>
            </a:r>
            <a:r>
              <a:rPr lang="fr-BE" baseline="0" dirty="0"/>
              <a:t> </a:t>
            </a:r>
            <a:r>
              <a:rPr lang="fr-BE" baseline="0" dirty="0" err="1"/>
              <a:t>between</a:t>
            </a:r>
            <a:r>
              <a:rPr lang="fr-BE" baseline="0" dirty="0"/>
              <a:t> scans in longitudinal </a:t>
            </a:r>
            <a:r>
              <a:rPr lang="fr-BE" baseline="0" dirty="0" err="1"/>
              <a:t>study</a:t>
            </a:r>
            <a:endParaRPr lang="fr-BE" baseline="0" dirty="0"/>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87</a:t>
            </a:fld>
            <a:endParaRPr lang="fr-BE"/>
          </a:p>
        </p:txBody>
      </p:sp>
    </p:spTree>
    <p:extLst>
      <p:ext uri="{BB962C8B-B14F-4D97-AF65-F5344CB8AC3E}">
        <p14:creationId xmlns:p14="http://schemas.microsoft.com/office/powerpoint/2010/main" val="2159518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4B858C"/>
                </a:solidFill>
                <a:latin typeface="Georgia" panose="02040502050405020303" pitchFamily="18" charset="0"/>
              </a:rPr>
              <a:t>M</a:t>
            </a:r>
            <a:r>
              <a:rPr lang="fr-BE" sz="1200" dirty="0">
                <a:latin typeface="Georgia" panose="02040502050405020303" pitchFamily="18" charset="0"/>
              </a:rPr>
              <a:t>ultiple </a:t>
            </a:r>
            <a:r>
              <a:rPr lang="fr-BE" sz="1200" dirty="0" err="1">
                <a:latin typeface="Georgia" panose="02040502050405020303" pitchFamily="18" charset="0"/>
              </a:rPr>
              <a:t>sclerosis</a:t>
            </a:r>
            <a:r>
              <a:rPr lang="fr-BE" sz="1200" dirty="0">
                <a:latin typeface="Georgia" panose="02040502050405020303" pitchFamily="18" charset="0"/>
              </a:rPr>
              <a:t> </a:t>
            </a:r>
            <a:r>
              <a:rPr lang="fr-BE" sz="1200" dirty="0" err="1">
                <a:latin typeface="Georgia" panose="02040502050405020303" pitchFamily="18" charset="0"/>
              </a:rPr>
              <a:t>pathology</a:t>
            </a:r>
            <a:r>
              <a:rPr lang="fr-BE" sz="1200" dirty="0">
                <a:latin typeface="Georgia" panose="02040502050405020303" pitchFamily="18" charset="0"/>
              </a:rPr>
              <a:t> </a:t>
            </a:r>
            <a:r>
              <a:rPr lang="fr-BE" sz="1200" dirty="0" err="1">
                <a:latin typeface="Georgia" panose="02040502050405020303" pitchFamily="18" charset="0"/>
              </a:rPr>
              <a:t>lacks</a:t>
            </a:r>
            <a:r>
              <a:rPr lang="fr-BE" sz="1200" dirty="0">
                <a:latin typeface="Georgia" panose="02040502050405020303" pitchFamily="18" charset="0"/>
              </a:rPr>
              <a:t> of </a:t>
            </a:r>
            <a:r>
              <a:rPr lang="fr-BE" sz="1200" dirty="0" err="1">
                <a:latin typeface="Georgia" panose="02040502050405020303" pitchFamily="18" charset="0"/>
              </a:rPr>
              <a:t>imaging</a:t>
            </a:r>
            <a:r>
              <a:rPr lang="fr-BE" sz="1200" dirty="0">
                <a:latin typeface="Georgia" panose="02040502050405020303" pitchFamily="18" charset="0"/>
              </a:rPr>
              <a:t> </a:t>
            </a:r>
            <a:r>
              <a:rPr lang="fr-BE" sz="1200" dirty="0" err="1">
                <a:latin typeface="Georgia" panose="02040502050405020303" pitchFamily="18" charset="0"/>
              </a:rPr>
              <a:t>tools</a:t>
            </a:r>
            <a:r>
              <a:rPr lang="fr-BE" sz="1200" dirty="0">
                <a:latin typeface="Georgia" panose="02040502050405020303" pitchFamily="18" charset="0"/>
              </a:rPr>
              <a:t> for </a:t>
            </a:r>
            <a:r>
              <a:rPr lang="fr-BE" sz="1200" i="1" dirty="0">
                <a:latin typeface="Georgia" panose="02040502050405020303" pitchFamily="18" charset="0"/>
              </a:rPr>
              <a:t>in vivo</a:t>
            </a:r>
            <a:r>
              <a:rPr lang="fr-BE" sz="1200" dirty="0">
                <a:latin typeface="Georgia" panose="02040502050405020303" pitchFamily="18" charset="0"/>
              </a:rPr>
              <a:t> monitoring, as </a:t>
            </a:r>
            <a:r>
              <a:rPr lang="fr-BE" sz="1200" dirty="0" err="1">
                <a:latin typeface="Georgia" panose="02040502050405020303" pitchFamily="18" charset="0"/>
              </a:rPr>
              <a:t>conventional</a:t>
            </a:r>
            <a:r>
              <a:rPr lang="fr-BE" sz="1200" dirty="0">
                <a:latin typeface="Georgia" panose="02040502050405020303" pitchFamily="18" charset="0"/>
              </a:rPr>
              <a:t> MRI techniques </a:t>
            </a:r>
            <a:r>
              <a:rPr lang="fr-BE" sz="1200" dirty="0" err="1">
                <a:latin typeface="Georgia" panose="02040502050405020303" pitchFamily="18" charset="0"/>
              </a:rPr>
              <a:t>only</a:t>
            </a:r>
            <a:r>
              <a:rPr lang="fr-BE" sz="1200" dirty="0">
                <a:latin typeface="Georgia" panose="02040502050405020303" pitchFamily="18" charset="0"/>
              </a:rPr>
              <a:t> </a:t>
            </a:r>
            <a:r>
              <a:rPr lang="fr-BE" sz="1200" dirty="0" err="1">
                <a:latin typeface="Georgia" panose="02040502050405020303" pitchFamily="18" charset="0"/>
              </a:rPr>
              <a:t>depict</a:t>
            </a:r>
            <a:r>
              <a:rPr lang="fr-BE" sz="1200" dirty="0">
                <a:latin typeface="Georgia" panose="02040502050405020303" pitchFamily="18" charset="0"/>
              </a:rPr>
              <a:t> the « tip of the iceberg » and biopsies are not </a:t>
            </a:r>
            <a:r>
              <a:rPr lang="fr-BE" sz="1200" dirty="0" err="1">
                <a:latin typeface="Georgia" panose="02040502050405020303" pitchFamily="18" charset="0"/>
              </a:rPr>
              <a:t>always</a:t>
            </a:r>
            <a:r>
              <a:rPr lang="fr-BE" sz="1200" dirty="0">
                <a:latin typeface="Georgia" panose="02040502050405020303" pitchFamily="18" charset="0"/>
              </a:rPr>
              <a:t> possible</a:t>
            </a:r>
          </a:p>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88</a:t>
            </a:fld>
            <a:endParaRPr lang="fr-BE"/>
          </a:p>
        </p:txBody>
      </p:sp>
    </p:spTree>
    <p:extLst>
      <p:ext uri="{BB962C8B-B14F-4D97-AF65-F5344CB8AC3E}">
        <p14:creationId xmlns:p14="http://schemas.microsoft.com/office/powerpoint/2010/main" val="42102875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89</a:t>
            </a:fld>
            <a:endParaRPr lang="fr-BE"/>
          </a:p>
        </p:txBody>
      </p:sp>
    </p:spTree>
    <p:extLst>
      <p:ext uri="{BB962C8B-B14F-4D97-AF65-F5344CB8AC3E}">
        <p14:creationId xmlns:p14="http://schemas.microsoft.com/office/powerpoint/2010/main" val="168228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a:t>
            </a:fld>
            <a:endParaRPr lang="fr-BE"/>
          </a:p>
        </p:txBody>
      </p:sp>
    </p:spTree>
    <p:extLst>
      <p:ext uri="{BB962C8B-B14F-4D97-AF65-F5344CB8AC3E}">
        <p14:creationId xmlns:p14="http://schemas.microsoft.com/office/powerpoint/2010/main" val="21687127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To </a:t>
            </a:r>
            <a:r>
              <a:rPr lang="fr-BE" dirty="0" err="1"/>
              <a:t>conluce</a:t>
            </a:r>
            <a:r>
              <a:rPr lang="fr-BE" dirty="0"/>
              <a:t>, a</a:t>
            </a:r>
            <a:r>
              <a:rPr lang="fr-BE" baseline="0" dirty="0"/>
              <a:t> lot of </a:t>
            </a:r>
            <a:r>
              <a:rPr lang="fr-BE" baseline="0" dirty="0" err="1"/>
              <a:t>studies</a:t>
            </a:r>
            <a:r>
              <a:rPr lang="fr-BE" baseline="0" dirty="0"/>
              <a:t> </a:t>
            </a:r>
            <a:r>
              <a:rPr lang="fr-BE" baseline="0" dirty="0" err="1"/>
              <a:t>with</a:t>
            </a:r>
            <a:r>
              <a:rPr lang="fr-BE" baseline="0" dirty="0"/>
              <a:t> MPM and NODDI have </a:t>
            </a:r>
            <a:r>
              <a:rPr lang="fr-BE" baseline="0" dirty="0" err="1"/>
              <a:t>already</a:t>
            </a:r>
            <a:r>
              <a:rPr lang="fr-BE" baseline="0" dirty="0"/>
              <a:t> </a:t>
            </a:r>
            <a:r>
              <a:rPr lang="fr-BE" baseline="0" dirty="0" err="1"/>
              <a:t>proven</a:t>
            </a:r>
            <a:r>
              <a:rPr lang="fr-BE" baseline="0" dirty="0"/>
              <a:t> </a:t>
            </a:r>
            <a:r>
              <a:rPr lang="fr-BE" baseline="0" dirty="0" err="1"/>
              <a:t>their</a:t>
            </a:r>
            <a:r>
              <a:rPr lang="fr-BE" baseline="0" dirty="0"/>
              <a:t> </a:t>
            </a:r>
            <a:r>
              <a:rPr lang="fr-BE" baseline="0" dirty="0" err="1"/>
              <a:t>efficiency</a:t>
            </a:r>
            <a:r>
              <a:rPr lang="fr-BE" baseline="0" dirty="0"/>
              <a:t> to </a:t>
            </a:r>
            <a:r>
              <a:rPr lang="fr-BE" baseline="0" dirty="0" err="1"/>
              <a:t>study</a:t>
            </a:r>
            <a:r>
              <a:rPr lang="fr-BE" baseline="0" dirty="0"/>
              <a:t> multiple </a:t>
            </a:r>
            <a:r>
              <a:rPr lang="fr-BE" baseline="0" dirty="0" err="1"/>
              <a:t>sclerosis</a:t>
            </a:r>
            <a:r>
              <a:rPr lang="fr-BE" baseline="0" dirty="0"/>
              <a:t> but </a:t>
            </a:r>
            <a:r>
              <a:rPr lang="fr-BE" baseline="0" dirty="0" err="1"/>
              <a:t>they</a:t>
            </a:r>
            <a:r>
              <a:rPr lang="fr-BE" baseline="0" dirty="0"/>
              <a:t> have not been </a:t>
            </a:r>
            <a:r>
              <a:rPr lang="fr-BE" baseline="0" dirty="0" err="1"/>
              <a:t>compared</a:t>
            </a:r>
            <a:r>
              <a:rPr lang="fr-BE" baseline="0" dirty="0"/>
              <a:t> to one </a:t>
            </a:r>
            <a:r>
              <a:rPr lang="fr-BE" baseline="0" dirty="0" err="1"/>
              <a:t>another</a:t>
            </a:r>
            <a:r>
              <a:rPr lang="fr-BE" baseline="0" dirty="0"/>
              <a:t> </a:t>
            </a:r>
            <a:r>
              <a:rPr lang="fr-BE" baseline="0" dirty="0" err="1"/>
              <a:t>yet</a:t>
            </a:r>
            <a:r>
              <a:rPr lang="fr-BE" baseline="0" dirty="0"/>
              <a:t>.</a:t>
            </a:r>
          </a:p>
          <a:p>
            <a:r>
              <a:rPr lang="fr-BE" baseline="0" dirty="0"/>
              <a:t>There are a lot of </a:t>
            </a:r>
            <a:r>
              <a:rPr lang="fr-BE" baseline="0" dirty="0" err="1"/>
              <a:t>studies</a:t>
            </a:r>
            <a:r>
              <a:rPr lang="fr-BE" baseline="0" dirty="0"/>
              <a:t> </a:t>
            </a:r>
            <a:r>
              <a:rPr lang="fr-BE" baseline="0" dirty="0" err="1"/>
              <a:t>combining</a:t>
            </a:r>
            <a:r>
              <a:rPr lang="fr-BE" baseline="0" dirty="0"/>
              <a:t> NODDI and multiple </a:t>
            </a:r>
            <a:r>
              <a:rPr lang="fr-BE" baseline="0" dirty="0" err="1"/>
              <a:t>sclerosis</a:t>
            </a:r>
            <a:r>
              <a:rPr lang="fr-BE" baseline="0" dirty="0"/>
              <a:t>, </a:t>
            </a:r>
            <a:r>
              <a:rPr lang="fr-BE" baseline="0" dirty="0" err="1"/>
              <a:t>sometimes</a:t>
            </a:r>
            <a:r>
              <a:rPr lang="fr-BE" baseline="0" dirty="0"/>
              <a:t> </a:t>
            </a:r>
            <a:r>
              <a:rPr lang="fr-BE" baseline="0" dirty="0" err="1"/>
              <a:t>with</a:t>
            </a:r>
            <a:r>
              <a:rPr lang="fr-BE" baseline="0" dirty="0"/>
              <a:t> opposite </a:t>
            </a:r>
            <a:r>
              <a:rPr lang="fr-BE" baseline="0" dirty="0" err="1"/>
              <a:t>results</a:t>
            </a:r>
            <a:r>
              <a:rPr lang="fr-BE" baseline="0" dirty="0"/>
              <a:t>, in </a:t>
            </a:r>
            <a:r>
              <a:rPr lang="fr-BE" baseline="0" dirty="0" err="1"/>
              <a:t>our</a:t>
            </a:r>
            <a:r>
              <a:rPr lang="fr-BE" baseline="0" dirty="0"/>
              <a:t> case </a:t>
            </a:r>
            <a:r>
              <a:rPr lang="fr-BE" baseline="0" dirty="0" err="1"/>
              <a:t>we</a:t>
            </a:r>
            <a:r>
              <a:rPr lang="fr-BE" baseline="0" dirty="0"/>
              <a:t> </a:t>
            </a:r>
            <a:r>
              <a:rPr lang="fr-BE" baseline="0" dirty="0" err="1"/>
              <a:t>found</a:t>
            </a:r>
            <a:r>
              <a:rPr lang="fr-BE" baseline="0" dirty="0"/>
              <a:t> </a:t>
            </a:r>
            <a:r>
              <a:rPr lang="fr-BE" baseline="0" dirty="0" err="1"/>
              <a:t>similar</a:t>
            </a:r>
            <a:r>
              <a:rPr lang="fr-BE" baseline="0" dirty="0"/>
              <a:t> </a:t>
            </a:r>
            <a:r>
              <a:rPr lang="fr-BE" baseline="0" dirty="0" err="1"/>
              <a:t>results</a:t>
            </a:r>
            <a:r>
              <a:rPr lang="fr-BE" baseline="0" dirty="0"/>
              <a:t> as the </a:t>
            </a:r>
            <a:r>
              <a:rPr lang="fr-BE" baseline="0" dirty="0" err="1"/>
              <a:t>ones</a:t>
            </a:r>
            <a:r>
              <a:rPr lang="fr-BE" baseline="0" dirty="0"/>
              <a:t> </a:t>
            </a:r>
            <a:r>
              <a:rPr lang="fr-BE" baseline="0" dirty="0" err="1"/>
              <a:t>with</a:t>
            </a:r>
            <a:r>
              <a:rPr lang="fr-BE" baseline="0" dirty="0"/>
              <a:t> </a:t>
            </a:r>
            <a:r>
              <a:rPr lang="fr-BE" baseline="0" dirty="0" err="1"/>
              <a:t>similar</a:t>
            </a:r>
            <a:r>
              <a:rPr lang="fr-BE" baseline="0" dirty="0"/>
              <a:t> </a:t>
            </a:r>
            <a:r>
              <a:rPr lang="fr-BE" baseline="0" dirty="0" err="1"/>
              <a:t>datasets</a:t>
            </a:r>
            <a:r>
              <a:rPr lang="fr-BE" baseline="0" dirty="0"/>
              <a:t> as ours.</a:t>
            </a:r>
          </a:p>
          <a:p>
            <a:r>
              <a:rPr lang="fr-BE" baseline="0" dirty="0"/>
              <a:t>The </a:t>
            </a:r>
            <a:r>
              <a:rPr lang="fr-BE" baseline="0" dirty="0" err="1"/>
              <a:t>intracellular</a:t>
            </a:r>
            <a:r>
              <a:rPr lang="fr-BE" baseline="0" dirty="0"/>
              <a:t> volume fraction </a:t>
            </a:r>
            <a:r>
              <a:rPr lang="fr-BE" baseline="0" dirty="0" err="1"/>
              <a:t>is</a:t>
            </a:r>
            <a:r>
              <a:rPr lang="fr-BE" baseline="0" dirty="0"/>
              <a:t> </a:t>
            </a:r>
            <a:r>
              <a:rPr lang="fr-BE" baseline="0" dirty="0" err="1"/>
              <a:t>correlated</a:t>
            </a:r>
            <a:r>
              <a:rPr lang="fr-BE" baseline="0" dirty="0"/>
              <a:t> to all MPM </a:t>
            </a:r>
            <a:r>
              <a:rPr lang="fr-BE" baseline="0" dirty="0" err="1"/>
              <a:t>measures</a:t>
            </a:r>
            <a:r>
              <a:rPr lang="fr-BE" baseline="0" dirty="0"/>
              <a:t>, </a:t>
            </a:r>
            <a:r>
              <a:rPr lang="fr-BE" baseline="0" dirty="0" err="1"/>
              <a:t>so</a:t>
            </a:r>
            <a:r>
              <a:rPr lang="fr-BE" baseline="0" dirty="0"/>
              <a:t> </a:t>
            </a:r>
            <a:r>
              <a:rPr lang="fr-BE" baseline="0" dirty="0" err="1"/>
              <a:t>it</a:t>
            </a:r>
            <a:r>
              <a:rPr lang="fr-BE" baseline="0" dirty="0"/>
              <a:t> </a:t>
            </a:r>
            <a:r>
              <a:rPr lang="fr-BE" baseline="0" dirty="0" err="1"/>
              <a:t>seems</a:t>
            </a:r>
            <a:r>
              <a:rPr lang="fr-BE" baseline="0" dirty="0"/>
              <a:t> to </a:t>
            </a:r>
            <a:r>
              <a:rPr lang="fr-BE" baseline="0" dirty="0" err="1"/>
              <a:t>be</a:t>
            </a:r>
            <a:r>
              <a:rPr lang="fr-BE" baseline="0" dirty="0"/>
              <a:t> </a:t>
            </a:r>
            <a:r>
              <a:rPr lang="fr-BE" baseline="0" dirty="0" err="1"/>
              <a:t>related</a:t>
            </a:r>
            <a:r>
              <a:rPr lang="fr-BE" baseline="0" dirty="0"/>
              <a:t> to the </a:t>
            </a:r>
            <a:r>
              <a:rPr lang="fr-BE" baseline="0" dirty="0" err="1"/>
              <a:t>same</a:t>
            </a:r>
            <a:r>
              <a:rPr lang="fr-BE" baseline="0" dirty="0"/>
              <a:t> microstructural </a:t>
            </a:r>
            <a:r>
              <a:rPr lang="fr-BE" baseline="0" dirty="0" err="1"/>
              <a:t>characteristics</a:t>
            </a:r>
            <a:r>
              <a:rPr lang="fr-BE" baseline="0" dirty="0"/>
              <a:t> as the MPM </a:t>
            </a:r>
            <a:r>
              <a:rPr lang="fr-BE" baseline="0" dirty="0" err="1"/>
              <a:t>maps</a:t>
            </a:r>
            <a:endParaRPr lang="fr-BE" baseline="0" dirty="0"/>
          </a:p>
          <a:p>
            <a:r>
              <a:rPr lang="fr-BE" baseline="0" dirty="0"/>
              <a:t>On the </a:t>
            </a:r>
            <a:r>
              <a:rPr lang="fr-BE" baseline="0" dirty="0" err="1"/>
              <a:t>contrary</a:t>
            </a:r>
            <a:r>
              <a:rPr lang="fr-BE" baseline="0" dirty="0"/>
              <a:t>, the ODI </a:t>
            </a:r>
            <a:r>
              <a:rPr lang="fr-BE" baseline="0" dirty="0" err="1"/>
              <a:t>is</a:t>
            </a:r>
            <a:r>
              <a:rPr lang="fr-BE" baseline="0" dirty="0"/>
              <a:t> </a:t>
            </a:r>
            <a:r>
              <a:rPr lang="fr-BE" baseline="0" dirty="0" err="1"/>
              <a:t>correlated</a:t>
            </a:r>
            <a:r>
              <a:rPr lang="fr-BE" baseline="0" dirty="0"/>
              <a:t> to </a:t>
            </a:r>
            <a:r>
              <a:rPr lang="fr-BE" baseline="0" dirty="0" err="1"/>
              <a:t>Mtsat</a:t>
            </a:r>
            <a:r>
              <a:rPr lang="fr-BE" baseline="0" dirty="0"/>
              <a:t> and PD, and </a:t>
            </a:r>
            <a:r>
              <a:rPr lang="fr-BE" baseline="0" dirty="0" err="1"/>
              <a:t>this</a:t>
            </a:r>
            <a:r>
              <a:rPr lang="fr-BE" baseline="0" dirty="0"/>
              <a:t> </a:t>
            </a:r>
            <a:r>
              <a:rPr lang="fr-BE" baseline="0" dirty="0" err="1"/>
              <a:t>might</a:t>
            </a:r>
            <a:r>
              <a:rPr lang="fr-BE" baseline="0" dirty="0"/>
              <a:t> </a:t>
            </a:r>
            <a:r>
              <a:rPr lang="fr-BE" baseline="0" dirty="0" err="1"/>
              <a:t>be</a:t>
            </a:r>
            <a:r>
              <a:rPr lang="fr-BE" baseline="0" dirty="0"/>
              <a:t> </a:t>
            </a:r>
            <a:r>
              <a:rPr lang="fr-BE" baseline="0" dirty="0" err="1"/>
              <a:t>because</a:t>
            </a:r>
            <a:r>
              <a:rPr lang="fr-BE" baseline="0" dirty="0"/>
              <a:t> </a:t>
            </a:r>
            <a:r>
              <a:rPr lang="fr-BE" baseline="0" dirty="0" err="1"/>
              <a:t>it</a:t>
            </a:r>
            <a:r>
              <a:rPr lang="fr-BE" baseline="0" dirty="0"/>
              <a:t> </a:t>
            </a:r>
            <a:r>
              <a:rPr lang="fr-BE" baseline="0" dirty="0" err="1"/>
              <a:t>goes</a:t>
            </a:r>
            <a:r>
              <a:rPr lang="fr-BE" baseline="0" dirty="0"/>
              <a:t> </a:t>
            </a:r>
            <a:r>
              <a:rPr lang="fr-BE" baseline="0" dirty="0" err="1"/>
              <a:t>beyond</a:t>
            </a:r>
            <a:r>
              <a:rPr lang="fr-BE" baseline="0" dirty="0"/>
              <a:t> </a:t>
            </a:r>
            <a:r>
              <a:rPr lang="fr-BE" baseline="0" dirty="0" err="1"/>
              <a:t>what</a:t>
            </a:r>
            <a:r>
              <a:rPr lang="fr-BE" baseline="0" dirty="0"/>
              <a:t> </a:t>
            </a:r>
            <a:r>
              <a:rPr lang="fr-BE" baseline="0" dirty="0" err="1"/>
              <a:t>is</a:t>
            </a:r>
            <a:r>
              <a:rPr lang="fr-BE" baseline="0" dirty="0"/>
              <a:t> </a:t>
            </a:r>
            <a:r>
              <a:rPr lang="fr-BE" baseline="0" dirty="0" err="1"/>
              <a:t>captured</a:t>
            </a:r>
            <a:r>
              <a:rPr lang="fr-BE" baseline="0" dirty="0"/>
              <a:t> </a:t>
            </a:r>
            <a:r>
              <a:rPr lang="fr-BE" baseline="0" dirty="0" err="1"/>
              <a:t>with</a:t>
            </a:r>
            <a:r>
              <a:rPr lang="fr-BE" baseline="0" dirty="0"/>
              <a:t> MPM.</a:t>
            </a:r>
          </a:p>
          <a:p>
            <a:r>
              <a:rPr lang="fr-BE" baseline="0" dirty="0"/>
              <a:t>At the </a:t>
            </a:r>
            <a:r>
              <a:rPr lang="fr-BE" baseline="0" dirty="0" err="1"/>
              <a:t>voxel</a:t>
            </a:r>
            <a:r>
              <a:rPr lang="fr-BE" baseline="0" dirty="0"/>
              <a:t> </a:t>
            </a:r>
            <a:r>
              <a:rPr lang="fr-BE" baseline="0" dirty="0" err="1"/>
              <a:t>level</a:t>
            </a:r>
            <a:r>
              <a:rPr lang="fr-BE" baseline="0" dirty="0"/>
              <a:t>, the inclusion of NODDI </a:t>
            </a:r>
            <a:r>
              <a:rPr lang="fr-BE" baseline="0" dirty="0" err="1"/>
              <a:t>maps</a:t>
            </a:r>
            <a:r>
              <a:rPr lang="fr-BE" baseline="0" dirty="0"/>
              <a:t> </a:t>
            </a:r>
            <a:r>
              <a:rPr lang="fr-BE" baseline="0" dirty="0" err="1"/>
              <a:t>did</a:t>
            </a:r>
            <a:r>
              <a:rPr lang="fr-BE" baseline="0" dirty="0"/>
              <a:t> not </a:t>
            </a:r>
            <a:r>
              <a:rPr lang="fr-BE" baseline="0" dirty="0" err="1"/>
              <a:t>allow</a:t>
            </a:r>
            <a:r>
              <a:rPr lang="fr-BE" baseline="0" dirty="0"/>
              <a:t> to </a:t>
            </a:r>
            <a:r>
              <a:rPr lang="fr-BE" baseline="0" dirty="0" err="1"/>
              <a:t>highlight</a:t>
            </a:r>
            <a:r>
              <a:rPr lang="fr-BE" baseline="0" dirty="0"/>
              <a:t> </a:t>
            </a:r>
            <a:r>
              <a:rPr lang="fr-BE" baseline="0" dirty="0" err="1"/>
              <a:t>specific</a:t>
            </a:r>
            <a:r>
              <a:rPr lang="fr-BE" baseline="0" dirty="0"/>
              <a:t> </a:t>
            </a:r>
            <a:r>
              <a:rPr lang="fr-BE" baseline="0" dirty="0" err="1"/>
              <a:t>regions</a:t>
            </a:r>
            <a:r>
              <a:rPr lang="fr-BE" baseline="0" dirty="0"/>
              <a:t> </a:t>
            </a:r>
            <a:r>
              <a:rPr lang="fr-BE" baseline="0" dirty="0" err="1"/>
              <a:t>compared</a:t>
            </a:r>
            <a:r>
              <a:rPr lang="fr-BE" baseline="0" dirty="0"/>
              <a:t> to MPM.</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90</a:t>
            </a:fld>
            <a:endParaRPr lang="fr-BE"/>
          </a:p>
        </p:txBody>
      </p:sp>
    </p:spTree>
    <p:extLst>
      <p:ext uri="{BB962C8B-B14F-4D97-AF65-F5344CB8AC3E}">
        <p14:creationId xmlns:p14="http://schemas.microsoft.com/office/powerpoint/2010/main" val="36155535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The</a:t>
            </a:r>
            <a:r>
              <a:rPr lang="fr-BE" baseline="0" dirty="0"/>
              <a:t> second application </a:t>
            </a:r>
            <a:r>
              <a:rPr lang="fr-BE" baseline="0" dirty="0" err="1"/>
              <a:t>using</a:t>
            </a:r>
            <a:r>
              <a:rPr lang="fr-BE" baseline="0" dirty="0"/>
              <a:t> the </a:t>
            </a:r>
            <a:r>
              <a:rPr lang="fr-BE" baseline="0" dirty="0" err="1"/>
              <a:t>segmented</a:t>
            </a:r>
            <a:r>
              <a:rPr lang="fr-BE" baseline="0" dirty="0"/>
              <a:t> tissues </a:t>
            </a:r>
            <a:r>
              <a:rPr lang="fr-BE" baseline="0" dirty="0" err="1"/>
              <a:t>obtained</a:t>
            </a:r>
            <a:r>
              <a:rPr lang="fr-BE" baseline="0" dirty="0"/>
              <a:t> </a:t>
            </a:r>
            <a:r>
              <a:rPr lang="fr-BE" baseline="0" dirty="0" err="1"/>
              <a:t>with</a:t>
            </a:r>
            <a:r>
              <a:rPr lang="fr-BE" baseline="0" dirty="0"/>
              <a:t> US-</a:t>
            </a:r>
            <a:r>
              <a:rPr lang="fr-BE" baseline="0" dirty="0" err="1"/>
              <a:t>with</a:t>
            </a:r>
            <a:r>
              <a:rPr lang="fr-BE" baseline="0" dirty="0"/>
              <a:t>-</a:t>
            </a:r>
            <a:r>
              <a:rPr lang="fr-BE" baseline="0" dirty="0" err="1"/>
              <a:t>Lesion</a:t>
            </a:r>
            <a:r>
              <a:rPr lang="fr-BE" baseline="0" dirty="0"/>
              <a:t> </a:t>
            </a:r>
            <a:r>
              <a:rPr lang="fr-BE" baseline="0" dirty="0" err="1"/>
              <a:t>consisted</a:t>
            </a:r>
            <a:r>
              <a:rPr lang="fr-BE" baseline="0" dirty="0"/>
              <a:t> of a </a:t>
            </a:r>
            <a:r>
              <a:rPr lang="fr-BE" baseline="0" dirty="0" err="1"/>
              <a:t>study</a:t>
            </a:r>
            <a:r>
              <a:rPr lang="fr-BE" baseline="0" dirty="0"/>
              <a:t> </a:t>
            </a:r>
            <a:r>
              <a:rPr lang="fr-BE" baseline="0" dirty="0" err="1"/>
              <a:t>comparing</a:t>
            </a:r>
            <a:r>
              <a:rPr lang="fr-BE" baseline="0" dirty="0"/>
              <a:t> the </a:t>
            </a:r>
            <a:r>
              <a:rPr lang="fr-BE" baseline="0" dirty="0" err="1"/>
              <a:t>two</a:t>
            </a:r>
            <a:r>
              <a:rPr lang="fr-BE" baseline="0" dirty="0"/>
              <a:t> </a:t>
            </a:r>
            <a:r>
              <a:rPr lang="fr-BE" baseline="0" dirty="0" err="1"/>
              <a:t>families</a:t>
            </a:r>
            <a:r>
              <a:rPr lang="fr-BE" baseline="0" dirty="0"/>
              <a:t> of quantitative MRI </a:t>
            </a:r>
            <a:r>
              <a:rPr lang="fr-BE" baseline="0" dirty="0" err="1"/>
              <a:t>parameters</a:t>
            </a:r>
            <a:r>
              <a:rPr lang="fr-BE" baseline="0" dirty="0"/>
              <a:t> : MPM and NODDI.</a:t>
            </a:r>
          </a:p>
          <a:p>
            <a:r>
              <a:rPr lang="fr-BE" baseline="0" dirty="0"/>
              <a:t>The </a:t>
            </a:r>
            <a:r>
              <a:rPr lang="fr-BE" baseline="0" dirty="0" err="1"/>
              <a:t>study</a:t>
            </a:r>
            <a:r>
              <a:rPr lang="fr-BE" baseline="0" dirty="0"/>
              <a:t> </a:t>
            </a:r>
            <a:r>
              <a:rPr lang="fr-BE" baseline="0" dirty="0" err="1"/>
              <a:t>is</a:t>
            </a:r>
            <a:r>
              <a:rPr lang="fr-BE" baseline="0" dirty="0"/>
              <a:t> </a:t>
            </a:r>
            <a:r>
              <a:rPr lang="fr-BE" baseline="0" dirty="0" err="1"/>
              <a:t>divided</a:t>
            </a:r>
            <a:r>
              <a:rPr lang="fr-BE" baseline="0" dirty="0"/>
              <a:t> </a:t>
            </a:r>
            <a:r>
              <a:rPr lang="fr-BE" baseline="0" dirty="0" err="1"/>
              <a:t>into</a:t>
            </a:r>
            <a:r>
              <a:rPr lang="fr-BE" baseline="0" dirty="0"/>
              <a:t> </a:t>
            </a:r>
            <a:r>
              <a:rPr lang="fr-BE" baseline="0" dirty="0" err="1"/>
              <a:t>three</a:t>
            </a:r>
            <a:r>
              <a:rPr lang="fr-BE" baseline="0" dirty="0"/>
              <a:t> points :</a:t>
            </a:r>
          </a:p>
          <a:p>
            <a:r>
              <a:rPr lang="fr-BE" baseline="0" dirty="0"/>
              <a:t>First, </a:t>
            </a:r>
            <a:r>
              <a:rPr lang="fr-BE" baseline="0" dirty="0" err="1"/>
              <a:t>we</a:t>
            </a:r>
            <a:r>
              <a:rPr lang="fr-BE" baseline="0" dirty="0"/>
              <a:t> </a:t>
            </a:r>
            <a:r>
              <a:rPr lang="fr-BE" baseline="0" dirty="0" err="1"/>
              <a:t>tried</a:t>
            </a:r>
            <a:r>
              <a:rPr lang="fr-BE" baseline="0" dirty="0"/>
              <a:t> to </a:t>
            </a:r>
            <a:r>
              <a:rPr lang="fr-BE" baseline="0" dirty="0" err="1"/>
              <a:t>replicate</a:t>
            </a:r>
            <a:r>
              <a:rPr lang="fr-BE" baseline="0" dirty="0"/>
              <a:t> the </a:t>
            </a:r>
            <a:r>
              <a:rPr lang="fr-BE" baseline="0" dirty="0" err="1"/>
              <a:t>findings</a:t>
            </a:r>
            <a:r>
              <a:rPr lang="fr-BE" baseline="0" dirty="0"/>
              <a:t> </a:t>
            </a:r>
            <a:r>
              <a:rPr lang="fr-BE" baseline="0" dirty="0" err="1"/>
              <a:t>combining</a:t>
            </a:r>
            <a:r>
              <a:rPr lang="fr-BE" baseline="0" dirty="0"/>
              <a:t> NODDI and multiple </a:t>
            </a:r>
            <a:r>
              <a:rPr lang="fr-BE" baseline="0" dirty="0" err="1"/>
              <a:t>sclerosis</a:t>
            </a:r>
            <a:r>
              <a:rPr lang="fr-BE" baseline="0" dirty="0"/>
              <a:t> </a:t>
            </a:r>
            <a:r>
              <a:rPr lang="fr-BE" baseline="0" dirty="0" err="1"/>
              <a:t>present</a:t>
            </a:r>
            <a:r>
              <a:rPr lang="fr-BE" baseline="0" dirty="0"/>
              <a:t> in the </a:t>
            </a:r>
            <a:r>
              <a:rPr lang="fr-BE" baseline="0" dirty="0" err="1"/>
              <a:t>literature</a:t>
            </a:r>
            <a:r>
              <a:rPr lang="fr-BE" baseline="0" dirty="0"/>
              <a:t>.</a:t>
            </a:r>
          </a:p>
          <a:p>
            <a:r>
              <a:rPr lang="fr-BE" baseline="0" dirty="0" err="1"/>
              <a:t>Then</a:t>
            </a:r>
            <a:r>
              <a:rPr lang="fr-BE" baseline="0" dirty="0"/>
              <a:t>, </a:t>
            </a:r>
            <a:r>
              <a:rPr lang="fr-BE" baseline="0" dirty="0" err="1"/>
              <a:t>we</a:t>
            </a:r>
            <a:r>
              <a:rPr lang="fr-BE" baseline="0" dirty="0"/>
              <a:t> </a:t>
            </a:r>
            <a:r>
              <a:rPr lang="fr-BE" baseline="0" dirty="0" err="1"/>
              <a:t>compared</a:t>
            </a:r>
            <a:r>
              <a:rPr lang="fr-BE" baseline="0" dirty="0"/>
              <a:t> MPM and NODDI </a:t>
            </a:r>
            <a:r>
              <a:rPr lang="fr-BE" baseline="0" dirty="0" err="1"/>
              <a:t>parameters</a:t>
            </a:r>
            <a:r>
              <a:rPr lang="fr-BE" baseline="0" dirty="0"/>
              <a:t> at the global tissue </a:t>
            </a:r>
            <a:r>
              <a:rPr lang="fr-BE" baseline="0" dirty="0" err="1"/>
              <a:t>levels</a:t>
            </a:r>
            <a:r>
              <a:rPr lang="fr-BE" baseline="0" dirty="0"/>
              <a:t>, by </a:t>
            </a:r>
            <a:r>
              <a:rPr lang="fr-BE" baseline="0" dirty="0" err="1"/>
              <a:t>taking</a:t>
            </a:r>
            <a:r>
              <a:rPr lang="fr-BE" baseline="0" dirty="0"/>
              <a:t> the </a:t>
            </a:r>
            <a:r>
              <a:rPr lang="fr-BE" baseline="0" dirty="0" err="1"/>
              <a:t>median</a:t>
            </a:r>
            <a:r>
              <a:rPr lang="fr-BE" baseline="0" dirty="0"/>
              <a:t> value </a:t>
            </a:r>
            <a:r>
              <a:rPr lang="fr-BE" baseline="0" dirty="0" err="1"/>
              <a:t>inside</a:t>
            </a:r>
            <a:r>
              <a:rPr lang="fr-BE" baseline="0" dirty="0"/>
              <a:t> </a:t>
            </a:r>
            <a:r>
              <a:rPr lang="fr-BE" baseline="0" dirty="0" err="1"/>
              <a:t>each</a:t>
            </a:r>
            <a:r>
              <a:rPr lang="fr-BE" baseline="0" dirty="0"/>
              <a:t> </a:t>
            </a:r>
            <a:r>
              <a:rPr lang="fr-BE" baseline="0" dirty="0" err="1"/>
              <a:t>segmented</a:t>
            </a:r>
            <a:r>
              <a:rPr lang="fr-BE" baseline="0" dirty="0"/>
              <a:t> tissue.</a:t>
            </a:r>
          </a:p>
          <a:p>
            <a:r>
              <a:rPr lang="fr-BE" baseline="0" dirty="0"/>
              <a:t>And </a:t>
            </a:r>
            <a:r>
              <a:rPr lang="fr-BE" baseline="0" dirty="0" err="1"/>
              <a:t>finally</a:t>
            </a:r>
            <a:r>
              <a:rPr lang="fr-BE" baseline="0" dirty="0"/>
              <a:t>, </a:t>
            </a:r>
            <a:r>
              <a:rPr lang="fr-BE" baseline="0" dirty="0" err="1"/>
              <a:t>we</a:t>
            </a:r>
            <a:r>
              <a:rPr lang="fr-BE" baseline="0" dirty="0"/>
              <a:t> </a:t>
            </a:r>
            <a:r>
              <a:rPr lang="fr-BE" baseline="0" dirty="0" err="1"/>
              <a:t>ran</a:t>
            </a:r>
            <a:r>
              <a:rPr lang="fr-BE" baseline="0" dirty="0"/>
              <a:t> a </a:t>
            </a:r>
            <a:r>
              <a:rPr lang="fr-BE" baseline="0" dirty="0" err="1"/>
              <a:t>voxel-based</a:t>
            </a:r>
            <a:r>
              <a:rPr lang="fr-BE" baseline="0" dirty="0"/>
              <a:t> quantification </a:t>
            </a:r>
            <a:r>
              <a:rPr lang="fr-BE" baseline="0" dirty="0" err="1"/>
              <a:t>analysis</a:t>
            </a:r>
            <a:r>
              <a:rPr lang="fr-BE" baseline="0" dirty="0"/>
              <a:t> in a </a:t>
            </a:r>
            <a:r>
              <a:rPr lang="fr-BE" baseline="0" dirty="0" err="1"/>
              <a:t>multi-modal</a:t>
            </a:r>
            <a:r>
              <a:rPr lang="fr-BE" baseline="0" dirty="0"/>
              <a:t> </a:t>
            </a:r>
            <a:r>
              <a:rPr lang="fr-BE" baseline="0" dirty="0" err="1"/>
              <a:t>way</a:t>
            </a:r>
            <a:r>
              <a:rPr lang="fr-BE" baseline="0" dirty="0"/>
              <a:t> to </a:t>
            </a:r>
            <a:r>
              <a:rPr lang="fr-BE" baseline="0" dirty="0" err="1"/>
              <a:t>detect</a:t>
            </a:r>
            <a:r>
              <a:rPr lang="fr-BE" baseline="0" dirty="0"/>
              <a:t> </a:t>
            </a:r>
            <a:r>
              <a:rPr lang="fr-BE" baseline="0" dirty="0" err="1"/>
              <a:t>voxel-wise</a:t>
            </a:r>
            <a:r>
              <a:rPr lang="fr-BE" baseline="0" dirty="0"/>
              <a:t> </a:t>
            </a:r>
            <a:r>
              <a:rPr lang="fr-BE" baseline="0" dirty="0" err="1"/>
              <a:t>regions</a:t>
            </a:r>
            <a:r>
              <a:rPr lang="fr-BE" baseline="0" dirty="0"/>
              <a:t> </a:t>
            </a:r>
            <a:r>
              <a:rPr lang="fr-BE" baseline="0" dirty="0" err="1"/>
              <a:t>where</a:t>
            </a:r>
            <a:r>
              <a:rPr lang="fr-BE" baseline="0" dirty="0"/>
              <a:t> a </a:t>
            </a:r>
            <a:r>
              <a:rPr lang="fr-BE" baseline="0" dirty="0" err="1"/>
              <a:t>difference</a:t>
            </a:r>
            <a:r>
              <a:rPr lang="fr-BE" baseline="0" dirty="0"/>
              <a:t> </a:t>
            </a:r>
            <a:r>
              <a:rPr lang="fr-BE" baseline="0" dirty="0" err="1"/>
              <a:t>could</a:t>
            </a:r>
            <a:r>
              <a:rPr lang="fr-BE" baseline="0" dirty="0"/>
              <a:t> </a:t>
            </a:r>
            <a:r>
              <a:rPr lang="fr-BE" baseline="0" dirty="0" err="1"/>
              <a:t>appear</a:t>
            </a:r>
            <a:r>
              <a:rPr lang="fr-BE" baseline="0" dirty="0"/>
              <a:t> </a:t>
            </a:r>
            <a:r>
              <a:rPr lang="fr-BE" baseline="0" dirty="0" err="1"/>
              <a:t>between</a:t>
            </a:r>
            <a:r>
              <a:rPr lang="fr-BE" baseline="0" dirty="0"/>
              <a:t> patients and </a:t>
            </a:r>
            <a:r>
              <a:rPr lang="fr-BE" baseline="0" dirty="0" err="1"/>
              <a:t>controls</a:t>
            </a:r>
            <a:r>
              <a:rPr lang="fr-BE" baseline="0" dirty="0"/>
              <a:t>, </a:t>
            </a:r>
            <a:r>
              <a:rPr lang="fr-BE" baseline="0" dirty="0" err="1"/>
              <a:t>considering</a:t>
            </a:r>
            <a:r>
              <a:rPr lang="fr-BE" baseline="0" dirty="0"/>
              <a:t> NODDI and MPM </a:t>
            </a:r>
            <a:r>
              <a:rPr lang="fr-BE" baseline="0" dirty="0" err="1"/>
              <a:t>parameters</a:t>
            </a:r>
            <a:r>
              <a:rPr lang="fr-BE" baseline="0" dirty="0"/>
              <a:t> </a:t>
            </a:r>
            <a:r>
              <a:rPr lang="fr-BE" baseline="0" dirty="0" err="1"/>
              <a:t>together</a:t>
            </a:r>
            <a:r>
              <a:rPr lang="fr-BE" baseline="0" dirty="0"/>
              <a:t>.</a:t>
            </a:r>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91</a:t>
            </a:fld>
            <a:endParaRPr lang="fr-BE"/>
          </a:p>
        </p:txBody>
      </p:sp>
    </p:spTree>
    <p:extLst>
      <p:ext uri="{BB962C8B-B14F-4D97-AF65-F5344CB8AC3E}">
        <p14:creationId xmlns:p14="http://schemas.microsoft.com/office/powerpoint/2010/main" val="27405575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We</a:t>
            </a:r>
            <a:r>
              <a:rPr lang="fr-BE" dirty="0"/>
              <a:t> </a:t>
            </a:r>
            <a:r>
              <a:rPr lang="fr-BE" dirty="0" err="1"/>
              <a:t>focused</a:t>
            </a:r>
            <a:r>
              <a:rPr lang="fr-BE" baseline="0" dirty="0"/>
              <a:t> on </a:t>
            </a:r>
            <a:r>
              <a:rPr lang="fr-BE" baseline="0" dirty="0" err="1"/>
              <a:t>three</a:t>
            </a:r>
            <a:r>
              <a:rPr lang="fr-BE" baseline="0" dirty="0"/>
              <a:t> NODDI </a:t>
            </a:r>
            <a:r>
              <a:rPr lang="fr-BE" baseline="0" dirty="0" err="1"/>
              <a:t>parameters</a:t>
            </a:r>
            <a:r>
              <a:rPr lang="fr-BE" baseline="0" dirty="0"/>
              <a:t> </a:t>
            </a:r>
            <a:r>
              <a:rPr lang="fr-BE" baseline="0" dirty="0" err="1"/>
              <a:t>that</a:t>
            </a:r>
            <a:r>
              <a:rPr lang="fr-BE" baseline="0" dirty="0"/>
              <a:t> are </a:t>
            </a:r>
            <a:r>
              <a:rPr lang="fr-BE" baseline="0" dirty="0" err="1"/>
              <a:t>very</a:t>
            </a:r>
            <a:r>
              <a:rPr lang="fr-BE" baseline="0" dirty="0"/>
              <a:t> </a:t>
            </a:r>
            <a:r>
              <a:rPr lang="fr-BE" baseline="0" dirty="0" err="1"/>
              <a:t>present</a:t>
            </a:r>
            <a:r>
              <a:rPr lang="fr-BE" baseline="0" dirty="0"/>
              <a:t> in the </a:t>
            </a:r>
            <a:r>
              <a:rPr lang="fr-BE" baseline="0" dirty="0" err="1"/>
              <a:t>literature</a:t>
            </a:r>
            <a:endParaRPr lang="fr-BE" baseline="0" dirty="0"/>
          </a:p>
          <a:p>
            <a:r>
              <a:rPr lang="fr-BE" baseline="0" dirty="0"/>
              <a:t>First the orientation dispersion index, </a:t>
            </a:r>
            <a:r>
              <a:rPr lang="fr-BE" baseline="0" dirty="0" err="1"/>
              <a:t>which</a:t>
            </a:r>
            <a:r>
              <a:rPr lang="fr-BE" baseline="0" dirty="0"/>
              <a:t> </a:t>
            </a:r>
            <a:r>
              <a:rPr lang="fr-BE" baseline="0" dirty="0" err="1"/>
              <a:t>is</a:t>
            </a:r>
            <a:r>
              <a:rPr lang="fr-BE" baseline="0" dirty="0"/>
              <a:t> an index of the </a:t>
            </a:r>
            <a:r>
              <a:rPr lang="fr-BE" baseline="0" dirty="0" err="1"/>
              <a:t>bending</a:t>
            </a:r>
            <a:r>
              <a:rPr lang="fr-BE" baseline="0" dirty="0"/>
              <a:t> and </a:t>
            </a:r>
            <a:r>
              <a:rPr lang="fr-BE" baseline="0" dirty="0" err="1"/>
              <a:t>fanning</a:t>
            </a:r>
            <a:r>
              <a:rPr lang="fr-BE" baseline="0" dirty="0"/>
              <a:t> of axons and dendrites </a:t>
            </a:r>
            <a:r>
              <a:rPr lang="fr-BE" baseline="0" dirty="0" err="1"/>
              <a:t>within</a:t>
            </a:r>
            <a:r>
              <a:rPr lang="fr-BE" baseline="0" dirty="0"/>
              <a:t> white </a:t>
            </a:r>
            <a:r>
              <a:rPr lang="fr-BE" baseline="0" dirty="0" err="1"/>
              <a:t>matter</a:t>
            </a:r>
            <a:r>
              <a:rPr lang="fr-BE" baseline="0" dirty="0"/>
              <a:t> and gray </a:t>
            </a:r>
            <a:r>
              <a:rPr lang="fr-BE" baseline="0" dirty="0" err="1"/>
              <a:t>matter</a:t>
            </a:r>
            <a:r>
              <a:rPr lang="fr-BE" baseline="0" dirty="0"/>
              <a:t>. If ODI </a:t>
            </a:r>
            <a:r>
              <a:rPr lang="fr-BE" baseline="0" dirty="0" err="1"/>
              <a:t>is</a:t>
            </a:r>
            <a:r>
              <a:rPr lang="fr-BE" baseline="0" dirty="0"/>
              <a:t> </a:t>
            </a:r>
            <a:r>
              <a:rPr lang="fr-BE" baseline="0" dirty="0" err="1"/>
              <a:t>equal</a:t>
            </a:r>
            <a:r>
              <a:rPr lang="fr-BE" baseline="0" dirty="0"/>
              <a:t> to 0, </a:t>
            </a:r>
            <a:r>
              <a:rPr lang="fr-BE" baseline="0" dirty="0" err="1"/>
              <a:t>it</a:t>
            </a:r>
            <a:r>
              <a:rPr lang="fr-BE" baseline="0" dirty="0"/>
              <a:t> </a:t>
            </a:r>
            <a:r>
              <a:rPr lang="fr-BE" baseline="0" dirty="0" err="1"/>
              <a:t>means</a:t>
            </a:r>
            <a:r>
              <a:rPr lang="fr-BE" baseline="0" dirty="0"/>
              <a:t> </a:t>
            </a:r>
            <a:r>
              <a:rPr lang="fr-BE" baseline="0" dirty="0" err="1"/>
              <a:t>that</a:t>
            </a:r>
            <a:r>
              <a:rPr lang="fr-BE" baseline="0" dirty="0"/>
              <a:t> the </a:t>
            </a:r>
            <a:r>
              <a:rPr lang="fr-BE" baseline="0" dirty="0" err="1"/>
              <a:t>fibers</a:t>
            </a:r>
            <a:r>
              <a:rPr lang="fr-BE" baseline="0" dirty="0"/>
              <a:t> are </a:t>
            </a:r>
            <a:r>
              <a:rPr lang="fr-BE" baseline="0" dirty="0" err="1"/>
              <a:t>perfectly</a:t>
            </a:r>
            <a:r>
              <a:rPr lang="fr-BE" baseline="0" dirty="0"/>
              <a:t> </a:t>
            </a:r>
            <a:r>
              <a:rPr lang="fr-BE" baseline="0" dirty="0" err="1"/>
              <a:t>aligned</a:t>
            </a:r>
            <a:r>
              <a:rPr lang="fr-BE" baseline="0" dirty="0"/>
              <a:t>, and </a:t>
            </a:r>
            <a:r>
              <a:rPr lang="fr-BE" baseline="0" dirty="0" err="1"/>
              <a:t>when</a:t>
            </a:r>
            <a:r>
              <a:rPr lang="fr-BE" baseline="0" dirty="0"/>
              <a:t> </a:t>
            </a:r>
            <a:r>
              <a:rPr lang="fr-BE" baseline="0" dirty="0" err="1"/>
              <a:t>it</a:t>
            </a:r>
            <a:r>
              <a:rPr lang="fr-BE" baseline="0" dirty="0"/>
              <a:t> </a:t>
            </a:r>
            <a:r>
              <a:rPr lang="fr-BE" baseline="0" dirty="0" err="1"/>
              <a:t>is</a:t>
            </a:r>
            <a:r>
              <a:rPr lang="fr-BE" baseline="0" dirty="0"/>
              <a:t> </a:t>
            </a:r>
            <a:r>
              <a:rPr lang="fr-BE" baseline="0" dirty="0" err="1"/>
              <a:t>equal</a:t>
            </a:r>
            <a:r>
              <a:rPr lang="fr-BE" baseline="0" dirty="0"/>
              <a:t> to 1, </a:t>
            </a:r>
            <a:r>
              <a:rPr lang="fr-BE" baseline="0" dirty="0" err="1"/>
              <a:t>it</a:t>
            </a:r>
            <a:r>
              <a:rPr lang="fr-BE" baseline="0" dirty="0"/>
              <a:t> </a:t>
            </a:r>
            <a:r>
              <a:rPr lang="fr-BE" baseline="0" dirty="0" err="1"/>
              <a:t>means</a:t>
            </a:r>
            <a:r>
              <a:rPr lang="fr-BE" baseline="0" dirty="0"/>
              <a:t> </a:t>
            </a:r>
            <a:r>
              <a:rPr lang="fr-BE" baseline="0" dirty="0" err="1"/>
              <a:t>that</a:t>
            </a:r>
            <a:r>
              <a:rPr lang="fr-BE" baseline="0" dirty="0"/>
              <a:t> the </a:t>
            </a:r>
            <a:r>
              <a:rPr lang="fr-BE" baseline="0" dirty="0" err="1"/>
              <a:t>fibers</a:t>
            </a:r>
            <a:r>
              <a:rPr lang="fr-BE" baseline="0" dirty="0"/>
              <a:t> are </a:t>
            </a:r>
            <a:r>
              <a:rPr lang="fr-BE" baseline="0" dirty="0" err="1"/>
              <a:t>completely</a:t>
            </a:r>
            <a:r>
              <a:rPr lang="fr-BE" baseline="0" dirty="0"/>
              <a:t> </a:t>
            </a:r>
            <a:r>
              <a:rPr lang="fr-BE" baseline="0" dirty="0" err="1"/>
              <a:t>isotropic</a:t>
            </a:r>
            <a:r>
              <a:rPr lang="fr-BE" baseline="0" dirty="0"/>
              <a:t>.</a:t>
            </a:r>
          </a:p>
          <a:p>
            <a:r>
              <a:rPr lang="fr-BE" baseline="0" dirty="0"/>
              <a:t>The second one </a:t>
            </a:r>
            <a:r>
              <a:rPr lang="fr-BE" baseline="0" dirty="0" err="1"/>
              <a:t>is</a:t>
            </a:r>
            <a:r>
              <a:rPr lang="fr-BE" baseline="0" dirty="0"/>
              <a:t> the intra-cellular volume fraction, </a:t>
            </a:r>
            <a:r>
              <a:rPr lang="fr-BE" baseline="0" dirty="0" err="1"/>
              <a:t>describing</a:t>
            </a:r>
            <a:r>
              <a:rPr lang="fr-BE" baseline="0" dirty="0"/>
              <a:t> the </a:t>
            </a:r>
            <a:r>
              <a:rPr lang="fr-BE" baseline="0" dirty="0" err="1"/>
              <a:t>density</a:t>
            </a:r>
            <a:r>
              <a:rPr lang="fr-BE" baseline="0" dirty="0"/>
              <a:t> of axons and dendrites.</a:t>
            </a:r>
          </a:p>
          <a:p>
            <a:r>
              <a:rPr lang="fr-BE" baseline="0" dirty="0"/>
              <a:t>And </a:t>
            </a:r>
            <a:r>
              <a:rPr lang="fr-BE" baseline="0" dirty="0" err="1"/>
              <a:t>finally</a:t>
            </a:r>
            <a:r>
              <a:rPr lang="fr-BE" baseline="0" dirty="0"/>
              <a:t>, the </a:t>
            </a:r>
            <a:r>
              <a:rPr lang="fr-BE" baseline="0" dirty="0" err="1"/>
              <a:t>isotropic</a:t>
            </a:r>
            <a:r>
              <a:rPr lang="fr-BE" baseline="0" dirty="0"/>
              <a:t> volume fraction, </a:t>
            </a:r>
            <a:r>
              <a:rPr lang="fr-BE" baseline="0" dirty="0" err="1"/>
              <a:t>which</a:t>
            </a:r>
            <a:r>
              <a:rPr lang="fr-BE" baseline="0" dirty="0"/>
              <a:t> </a:t>
            </a:r>
            <a:r>
              <a:rPr lang="fr-BE" baseline="0" dirty="0" err="1"/>
              <a:t>is</a:t>
            </a:r>
            <a:r>
              <a:rPr lang="fr-BE" baseline="0" dirty="0"/>
              <a:t> an indirect </a:t>
            </a:r>
            <a:r>
              <a:rPr lang="fr-BE" baseline="0" dirty="0" err="1"/>
              <a:t>measure</a:t>
            </a:r>
            <a:r>
              <a:rPr lang="fr-BE" baseline="0" dirty="0"/>
              <a:t> of the CSF volume fraction </a:t>
            </a:r>
            <a:r>
              <a:rPr lang="fr-BE" baseline="0" dirty="0" err="1"/>
              <a:t>since</a:t>
            </a:r>
            <a:r>
              <a:rPr lang="fr-BE" baseline="0" dirty="0"/>
              <a:t> </a:t>
            </a:r>
            <a:r>
              <a:rPr lang="fr-BE" baseline="0" dirty="0" err="1"/>
              <a:t>it</a:t>
            </a:r>
            <a:r>
              <a:rPr lang="fr-BE" baseline="0" dirty="0"/>
              <a:t> </a:t>
            </a:r>
            <a:r>
              <a:rPr lang="fr-BE" baseline="0" dirty="0" err="1"/>
              <a:t>describes</a:t>
            </a:r>
            <a:r>
              <a:rPr lang="fr-BE" baseline="0" dirty="0"/>
              <a:t> the diffusion of free water.</a:t>
            </a:r>
          </a:p>
          <a:p>
            <a:r>
              <a:rPr lang="fr-BE" baseline="0" dirty="0" err="1"/>
              <a:t>We</a:t>
            </a:r>
            <a:r>
              <a:rPr lang="fr-BE" baseline="0" dirty="0"/>
              <a:t> </a:t>
            </a:r>
            <a:r>
              <a:rPr lang="fr-BE" baseline="0" dirty="0" err="1"/>
              <a:t>used</a:t>
            </a:r>
            <a:r>
              <a:rPr lang="fr-BE" baseline="0" dirty="0"/>
              <a:t> </a:t>
            </a:r>
            <a:r>
              <a:rPr lang="fr-BE" baseline="0" dirty="0" err="1"/>
              <a:t>those</a:t>
            </a:r>
            <a:r>
              <a:rPr lang="fr-BE" baseline="0" dirty="0"/>
              <a:t> </a:t>
            </a:r>
            <a:r>
              <a:rPr lang="fr-BE" baseline="0" dirty="0" err="1"/>
              <a:t>three</a:t>
            </a:r>
            <a:r>
              <a:rPr lang="fr-BE" baseline="0" dirty="0"/>
              <a:t> </a:t>
            </a:r>
            <a:r>
              <a:rPr lang="fr-BE" baseline="0" dirty="0" err="1"/>
              <a:t>parameters</a:t>
            </a:r>
            <a:r>
              <a:rPr lang="fr-BE" baseline="0" dirty="0"/>
              <a:t> first to </a:t>
            </a:r>
            <a:r>
              <a:rPr lang="fr-BE" baseline="0" dirty="0" err="1"/>
              <a:t>replicate</a:t>
            </a:r>
            <a:r>
              <a:rPr lang="fr-BE" baseline="0" dirty="0"/>
              <a:t> </a:t>
            </a:r>
            <a:r>
              <a:rPr lang="fr-BE" baseline="0" dirty="0" err="1"/>
              <a:t>literature</a:t>
            </a:r>
            <a:r>
              <a:rPr lang="fr-BE" baseline="0" dirty="0"/>
              <a:t> </a:t>
            </a:r>
            <a:r>
              <a:rPr lang="fr-BE" baseline="0" dirty="0" err="1"/>
              <a:t>findings</a:t>
            </a:r>
            <a:r>
              <a:rPr lang="fr-BE" baseline="0" dirty="0"/>
              <a:t>, </a:t>
            </a:r>
            <a:r>
              <a:rPr lang="fr-BE" baseline="0" dirty="0" err="1"/>
              <a:t>then</a:t>
            </a:r>
            <a:r>
              <a:rPr lang="fr-BE" baseline="0" dirty="0"/>
              <a:t> </a:t>
            </a:r>
            <a:r>
              <a:rPr lang="fr-BE" baseline="0" dirty="0" err="1"/>
              <a:t>along</a:t>
            </a:r>
            <a:r>
              <a:rPr lang="fr-BE" baseline="0" dirty="0"/>
              <a:t> </a:t>
            </a:r>
            <a:r>
              <a:rPr lang="fr-BE" baseline="0" dirty="0" err="1"/>
              <a:t>with</a:t>
            </a:r>
            <a:r>
              <a:rPr lang="fr-BE" baseline="0" dirty="0"/>
              <a:t> MPM </a:t>
            </a:r>
            <a:r>
              <a:rPr lang="fr-BE" baseline="0" dirty="0" err="1"/>
              <a:t>parameters</a:t>
            </a:r>
            <a:r>
              <a:rPr lang="fr-BE" baseline="0" dirty="0"/>
              <a:t> in global and </a:t>
            </a:r>
            <a:r>
              <a:rPr lang="fr-BE" baseline="0" dirty="0" err="1"/>
              <a:t>voxel-wise</a:t>
            </a:r>
            <a:r>
              <a:rPr lang="fr-BE" baseline="0" dirty="0"/>
              <a:t> analyses.</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92</a:t>
            </a:fld>
            <a:endParaRPr lang="fr-BE"/>
          </a:p>
        </p:txBody>
      </p:sp>
    </p:spTree>
    <p:extLst>
      <p:ext uri="{BB962C8B-B14F-4D97-AF65-F5344CB8AC3E}">
        <p14:creationId xmlns:p14="http://schemas.microsoft.com/office/powerpoint/2010/main" val="5832236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93</a:t>
            </a:fld>
            <a:endParaRPr lang="fr-BE"/>
          </a:p>
        </p:txBody>
      </p:sp>
    </p:spTree>
    <p:extLst>
      <p:ext uri="{BB962C8B-B14F-4D97-AF65-F5344CB8AC3E}">
        <p14:creationId xmlns:p14="http://schemas.microsoft.com/office/powerpoint/2010/main" val="11688574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94</a:t>
            </a:fld>
            <a:endParaRPr lang="fr-BE"/>
          </a:p>
        </p:txBody>
      </p:sp>
    </p:spTree>
    <p:extLst>
      <p:ext uri="{BB962C8B-B14F-4D97-AF65-F5344CB8AC3E}">
        <p14:creationId xmlns:p14="http://schemas.microsoft.com/office/powerpoint/2010/main" val="8921966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95</a:t>
            </a:fld>
            <a:endParaRPr lang="fr-BE"/>
          </a:p>
        </p:txBody>
      </p:sp>
    </p:spTree>
    <p:extLst>
      <p:ext uri="{BB962C8B-B14F-4D97-AF65-F5344CB8AC3E}">
        <p14:creationId xmlns:p14="http://schemas.microsoft.com/office/powerpoint/2010/main" val="23873105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96</a:t>
            </a:fld>
            <a:endParaRPr lang="fr-BE"/>
          </a:p>
        </p:txBody>
      </p:sp>
    </p:spTree>
    <p:extLst>
      <p:ext uri="{BB962C8B-B14F-4D97-AF65-F5344CB8AC3E}">
        <p14:creationId xmlns:p14="http://schemas.microsoft.com/office/powerpoint/2010/main" val="2718180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97</a:t>
            </a:fld>
            <a:endParaRPr lang="fr-BE"/>
          </a:p>
        </p:txBody>
      </p:sp>
    </p:spTree>
    <p:extLst>
      <p:ext uri="{BB962C8B-B14F-4D97-AF65-F5344CB8AC3E}">
        <p14:creationId xmlns:p14="http://schemas.microsoft.com/office/powerpoint/2010/main" val="5127676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Another</a:t>
            </a:r>
            <a:r>
              <a:rPr lang="fr-BE" dirty="0"/>
              <a:t> quantitative MRI </a:t>
            </a:r>
            <a:r>
              <a:rPr lang="fr-BE" dirty="0" err="1"/>
              <a:t>protocol</a:t>
            </a:r>
            <a:r>
              <a:rPr lang="fr-BE" dirty="0"/>
              <a:t> </a:t>
            </a:r>
            <a:r>
              <a:rPr lang="fr-BE" dirty="0" err="1"/>
              <a:t>used</a:t>
            </a:r>
            <a:r>
              <a:rPr lang="fr-BE" dirty="0"/>
              <a:t> in</a:t>
            </a:r>
            <a:r>
              <a:rPr lang="fr-BE" baseline="0" dirty="0"/>
              <a:t> </a:t>
            </a:r>
            <a:r>
              <a:rPr lang="fr-BE" baseline="0" dirty="0" err="1"/>
              <a:t>this</a:t>
            </a:r>
            <a:r>
              <a:rPr lang="fr-BE" baseline="0" dirty="0"/>
              <a:t> </a:t>
            </a:r>
            <a:r>
              <a:rPr lang="fr-BE" baseline="0" dirty="0" err="1"/>
              <a:t>study</a:t>
            </a:r>
            <a:r>
              <a:rPr lang="fr-BE" baseline="0" dirty="0"/>
              <a:t> in the </a:t>
            </a:r>
            <a:r>
              <a:rPr lang="fr-BE" baseline="0" dirty="0" err="1"/>
              <a:t>neurite</a:t>
            </a:r>
            <a:r>
              <a:rPr lang="fr-BE" baseline="0" dirty="0"/>
              <a:t> orientation dispersion and </a:t>
            </a:r>
            <a:r>
              <a:rPr lang="fr-BE" baseline="0" dirty="0" err="1"/>
              <a:t>density</a:t>
            </a:r>
            <a:r>
              <a:rPr lang="fr-BE" baseline="0" dirty="0"/>
              <a:t> </a:t>
            </a:r>
            <a:r>
              <a:rPr lang="fr-BE" baseline="0" dirty="0" err="1"/>
              <a:t>imaging</a:t>
            </a:r>
            <a:r>
              <a:rPr lang="fr-BE" baseline="0" dirty="0"/>
              <a:t> </a:t>
            </a:r>
            <a:r>
              <a:rPr lang="fr-BE" baseline="0" dirty="0" err="1"/>
              <a:t>protocol</a:t>
            </a:r>
            <a:r>
              <a:rPr lang="fr-BE" baseline="0" dirty="0"/>
              <a:t>, or NODDI.</a:t>
            </a:r>
          </a:p>
          <a:p>
            <a:r>
              <a:rPr lang="fr-BE" baseline="0" dirty="0"/>
              <a:t>This </a:t>
            </a:r>
            <a:r>
              <a:rPr lang="fr-BE" baseline="0" dirty="0" err="1"/>
              <a:t>is</a:t>
            </a:r>
            <a:r>
              <a:rPr lang="fr-BE" baseline="0" dirty="0"/>
              <a:t> </a:t>
            </a:r>
            <a:r>
              <a:rPr lang="fr-BE" baseline="0" dirty="0" err="1"/>
              <a:t>from</a:t>
            </a:r>
            <a:r>
              <a:rPr lang="fr-BE" baseline="0" dirty="0"/>
              <a:t> the </a:t>
            </a:r>
            <a:r>
              <a:rPr lang="fr-BE" baseline="0" dirty="0" err="1"/>
              <a:t>family</a:t>
            </a:r>
            <a:r>
              <a:rPr lang="fr-BE" baseline="0" dirty="0"/>
              <a:t> of diffusion </a:t>
            </a:r>
            <a:r>
              <a:rPr lang="fr-BE" baseline="0" dirty="0" err="1"/>
              <a:t>imaging</a:t>
            </a:r>
            <a:r>
              <a:rPr lang="fr-BE" baseline="0" dirty="0"/>
              <a:t>.</a:t>
            </a:r>
          </a:p>
          <a:p>
            <a:r>
              <a:rPr lang="fr-BE" baseline="0" dirty="0"/>
              <a:t>The NODDI </a:t>
            </a:r>
            <a:r>
              <a:rPr lang="fr-BE" baseline="0" dirty="0" err="1"/>
              <a:t>protocol</a:t>
            </a:r>
            <a:r>
              <a:rPr lang="fr-BE" baseline="0" dirty="0"/>
              <a:t> </a:t>
            </a:r>
            <a:r>
              <a:rPr lang="fr-BE" baseline="0" dirty="0" err="1"/>
              <a:t>consists</a:t>
            </a:r>
            <a:r>
              <a:rPr lang="fr-BE" baseline="0" dirty="0"/>
              <a:t> of an orientation-</a:t>
            </a:r>
            <a:r>
              <a:rPr lang="fr-BE" baseline="0" dirty="0" err="1"/>
              <a:t>dispersed</a:t>
            </a:r>
            <a:r>
              <a:rPr lang="fr-BE" baseline="0" dirty="0"/>
              <a:t> </a:t>
            </a:r>
            <a:r>
              <a:rPr lang="fr-BE" baseline="0" dirty="0" err="1"/>
              <a:t>cylinder</a:t>
            </a:r>
            <a:r>
              <a:rPr lang="fr-BE" baseline="0" dirty="0"/>
              <a:t> model </a:t>
            </a:r>
            <a:r>
              <a:rPr lang="fr-BE" baseline="0" dirty="0" err="1"/>
              <a:t>associated</a:t>
            </a:r>
            <a:r>
              <a:rPr lang="fr-BE" baseline="0" dirty="0"/>
              <a:t> </a:t>
            </a:r>
            <a:r>
              <a:rPr lang="fr-BE" baseline="0" dirty="0" err="1"/>
              <a:t>with</a:t>
            </a:r>
            <a:r>
              <a:rPr lang="fr-BE" baseline="0" dirty="0"/>
              <a:t> a </a:t>
            </a:r>
            <a:r>
              <a:rPr lang="fr-BE" baseline="0" dirty="0" err="1"/>
              <a:t>two-shell</a:t>
            </a:r>
            <a:r>
              <a:rPr lang="fr-BE" baseline="0" dirty="0"/>
              <a:t> HARDI </a:t>
            </a:r>
            <a:r>
              <a:rPr lang="fr-BE" baseline="0" dirty="0" err="1"/>
              <a:t>protocol</a:t>
            </a:r>
            <a:r>
              <a:rPr lang="fr-BE" baseline="0" dirty="0"/>
              <a:t>.</a:t>
            </a:r>
          </a:p>
          <a:p>
            <a:r>
              <a:rPr lang="fr-BE" baseline="0" dirty="0"/>
              <a:t>The acquisition </a:t>
            </a:r>
            <a:r>
              <a:rPr lang="fr-BE" baseline="0" dirty="0" err="1"/>
              <a:t>consists</a:t>
            </a:r>
            <a:r>
              <a:rPr lang="fr-BE" baseline="0" dirty="0"/>
              <a:t> of a </a:t>
            </a:r>
            <a:r>
              <a:rPr lang="fr-BE" baseline="0" dirty="0" err="1"/>
              <a:t>series</a:t>
            </a:r>
            <a:r>
              <a:rPr lang="fr-BE" baseline="0" dirty="0"/>
              <a:t> of diffusion-</a:t>
            </a:r>
            <a:r>
              <a:rPr lang="fr-BE" baseline="0" dirty="0" err="1"/>
              <a:t>weighted</a:t>
            </a:r>
            <a:r>
              <a:rPr lang="fr-BE" baseline="0" dirty="0"/>
              <a:t> EPI images </a:t>
            </a:r>
            <a:r>
              <a:rPr lang="fr-BE" baseline="0" dirty="0" err="1"/>
              <a:t>which</a:t>
            </a:r>
            <a:r>
              <a:rPr lang="fr-BE" baseline="0" dirty="0"/>
              <a:t> are </a:t>
            </a:r>
            <a:r>
              <a:rPr lang="fr-BE" baseline="0" dirty="0" err="1"/>
              <a:t>corrected</a:t>
            </a:r>
            <a:r>
              <a:rPr lang="fr-BE" baseline="0" dirty="0"/>
              <a:t> for </a:t>
            </a:r>
            <a:r>
              <a:rPr lang="fr-BE" baseline="0" dirty="0" err="1"/>
              <a:t>inhomogeneities</a:t>
            </a:r>
            <a:r>
              <a:rPr lang="fr-BE" baseline="0" dirty="0"/>
              <a:t> due to </a:t>
            </a:r>
            <a:r>
              <a:rPr lang="fr-BE" baseline="0" dirty="0" err="1"/>
              <a:t>head</a:t>
            </a:r>
            <a:r>
              <a:rPr lang="fr-BE" baseline="0" dirty="0"/>
              <a:t> </a:t>
            </a:r>
            <a:r>
              <a:rPr lang="fr-BE" baseline="0" dirty="0" err="1"/>
              <a:t>susceptibility</a:t>
            </a:r>
            <a:r>
              <a:rPr lang="fr-BE" baseline="0" dirty="0"/>
              <a:t> and </a:t>
            </a:r>
            <a:r>
              <a:rPr lang="fr-BE" baseline="0" dirty="0" err="1"/>
              <a:t>eddy</a:t>
            </a:r>
            <a:r>
              <a:rPr lang="fr-BE" baseline="0" dirty="0"/>
              <a:t> </a:t>
            </a:r>
            <a:r>
              <a:rPr lang="fr-BE" baseline="0" dirty="0" err="1"/>
              <a:t>currents</a:t>
            </a:r>
            <a:r>
              <a:rPr lang="fr-BE" baseline="0" dirty="0"/>
              <a:t>.</a:t>
            </a:r>
          </a:p>
          <a:p>
            <a:r>
              <a:rPr lang="fr-BE" dirty="0" err="1"/>
              <a:t>Then</a:t>
            </a:r>
            <a:r>
              <a:rPr lang="fr-BE" baseline="0" dirty="0"/>
              <a:t> the NODDI </a:t>
            </a:r>
            <a:r>
              <a:rPr lang="fr-BE" baseline="0" dirty="0" err="1"/>
              <a:t>maps</a:t>
            </a:r>
            <a:r>
              <a:rPr lang="fr-BE" baseline="0" dirty="0"/>
              <a:t> are </a:t>
            </a:r>
            <a:r>
              <a:rPr lang="fr-BE" baseline="0" dirty="0" err="1"/>
              <a:t>estimated</a:t>
            </a:r>
            <a:r>
              <a:rPr lang="fr-BE" baseline="0" dirty="0"/>
              <a:t> </a:t>
            </a:r>
            <a:r>
              <a:rPr lang="fr-BE" baseline="0" dirty="0" err="1"/>
              <a:t>with</a:t>
            </a:r>
            <a:r>
              <a:rPr lang="fr-BE" baseline="0" dirty="0"/>
              <a:t> a </a:t>
            </a:r>
            <a:r>
              <a:rPr lang="fr-BE" baseline="0" dirty="0" err="1"/>
              <a:t>three</a:t>
            </a:r>
            <a:r>
              <a:rPr lang="fr-BE" baseline="0" dirty="0"/>
              <a:t> </a:t>
            </a:r>
            <a:r>
              <a:rPr lang="fr-BE" baseline="0" dirty="0" err="1"/>
              <a:t>compartment</a:t>
            </a:r>
            <a:r>
              <a:rPr lang="fr-BE" baseline="0" dirty="0"/>
              <a:t> model, </a:t>
            </a:r>
            <a:r>
              <a:rPr lang="fr-BE" baseline="0" dirty="0" err="1"/>
              <a:t>which</a:t>
            </a:r>
            <a:r>
              <a:rPr lang="fr-BE" baseline="0" dirty="0"/>
              <a:t> </a:t>
            </a:r>
            <a:r>
              <a:rPr lang="fr-BE" baseline="0" dirty="0" err="1"/>
              <a:t>divides</a:t>
            </a:r>
            <a:r>
              <a:rPr lang="fr-BE" baseline="0" dirty="0"/>
              <a:t> the tissues </a:t>
            </a:r>
            <a:r>
              <a:rPr lang="fr-BE" baseline="0" dirty="0" err="1"/>
              <a:t>into</a:t>
            </a:r>
            <a:r>
              <a:rPr lang="fr-BE" baseline="0" dirty="0"/>
              <a:t> </a:t>
            </a:r>
            <a:r>
              <a:rPr lang="fr-BE" baseline="0" dirty="0" err="1"/>
              <a:t>compartments</a:t>
            </a:r>
            <a:r>
              <a:rPr lang="fr-BE" baseline="0" dirty="0"/>
              <a:t> </a:t>
            </a:r>
            <a:r>
              <a:rPr lang="fr-BE" baseline="0" dirty="0" err="1"/>
              <a:t>representing</a:t>
            </a:r>
            <a:r>
              <a:rPr lang="fr-BE" baseline="0" dirty="0"/>
              <a:t> the intra-cellular </a:t>
            </a:r>
            <a:r>
              <a:rPr lang="fr-BE" baseline="0" dirty="0" err="1"/>
              <a:t>material</a:t>
            </a:r>
            <a:r>
              <a:rPr lang="fr-BE" baseline="0" dirty="0"/>
              <a:t>, the extra-cellular </a:t>
            </a:r>
            <a:r>
              <a:rPr lang="fr-BE" baseline="0" dirty="0" err="1"/>
              <a:t>material</a:t>
            </a:r>
            <a:r>
              <a:rPr lang="fr-BE" baseline="0" dirty="0"/>
              <a:t> and the free water.</a:t>
            </a:r>
          </a:p>
          <a:p>
            <a:r>
              <a:rPr lang="fr-BE" baseline="0" dirty="0"/>
              <a:t>The </a:t>
            </a:r>
            <a:r>
              <a:rPr lang="fr-BE" baseline="0" dirty="0" err="1"/>
              <a:t>compartments</a:t>
            </a:r>
            <a:r>
              <a:rPr lang="fr-BE" baseline="0" dirty="0"/>
              <a:t> are </a:t>
            </a:r>
            <a:r>
              <a:rPr lang="fr-BE" baseline="0" dirty="0" err="1"/>
              <a:t>modelled</a:t>
            </a:r>
            <a:r>
              <a:rPr lang="fr-BE" baseline="0" dirty="0"/>
              <a:t> in </a:t>
            </a:r>
            <a:r>
              <a:rPr lang="fr-BE" baseline="0" dirty="0" err="1"/>
              <a:t>different</a:t>
            </a:r>
            <a:r>
              <a:rPr lang="fr-BE" baseline="0" dirty="0"/>
              <a:t> </a:t>
            </a:r>
            <a:r>
              <a:rPr lang="fr-BE" baseline="0" dirty="0" err="1"/>
              <a:t>ways</a:t>
            </a:r>
            <a:r>
              <a:rPr lang="fr-BE" baseline="0" dirty="0"/>
              <a:t> to </a:t>
            </a:r>
            <a:r>
              <a:rPr lang="fr-BE" baseline="0" dirty="0" err="1"/>
              <a:t>better</a:t>
            </a:r>
            <a:r>
              <a:rPr lang="fr-BE" baseline="0" dirty="0"/>
              <a:t> </a:t>
            </a:r>
            <a:r>
              <a:rPr lang="fr-BE" baseline="0" dirty="0" err="1"/>
              <a:t>represents</a:t>
            </a:r>
            <a:r>
              <a:rPr lang="fr-BE" baseline="0" dirty="0"/>
              <a:t> the </a:t>
            </a:r>
            <a:r>
              <a:rPr lang="fr-BE" baseline="0" dirty="0" err="1"/>
              <a:t>displacement</a:t>
            </a:r>
            <a:r>
              <a:rPr lang="fr-BE" baseline="0" dirty="0"/>
              <a:t> of water </a:t>
            </a:r>
            <a:r>
              <a:rPr lang="fr-BE" baseline="0" dirty="0" err="1"/>
              <a:t>molecules</a:t>
            </a:r>
            <a:r>
              <a:rPr lang="fr-BE" baseline="0" dirty="0"/>
              <a:t> in </a:t>
            </a:r>
            <a:r>
              <a:rPr lang="fr-BE" baseline="0" dirty="0" err="1"/>
              <a:t>each</a:t>
            </a:r>
            <a:r>
              <a:rPr lang="fr-BE" baseline="0" dirty="0"/>
              <a:t> case: </a:t>
            </a:r>
          </a:p>
          <a:p>
            <a:r>
              <a:rPr lang="fr-BE" baseline="0" dirty="0"/>
              <a:t>It corresponds to a set of sticks for the intra-cellular </a:t>
            </a:r>
            <a:r>
              <a:rPr lang="fr-BE" baseline="0" dirty="0" err="1"/>
              <a:t>compartment</a:t>
            </a:r>
            <a:r>
              <a:rPr lang="fr-BE" baseline="0" dirty="0"/>
              <a:t>, to </a:t>
            </a:r>
            <a:r>
              <a:rPr lang="fr-BE" baseline="0" dirty="0" err="1"/>
              <a:t>represent</a:t>
            </a:r>
            <a:r>
              <a:rPr lang="fr-BE" baseline="0" dirty="0"/>
              <a:t> the </a:t>
            </a:r>
            <a:r>
              <a:rPr lang="fr-BE" baseline="0" dirty="0" err="1"/>
              <a:t>highly</a:t>
            </a:r>
            <a:r>
              <a:rPr lang="fr-BE" baseline="0" dirty="0"/>
              <a:t> </a:t>
            </a:r>
            <a:r>
              <a:rPr lang="fr-BE" baseline="0" dirty="0" err="1"/>
              <a:t>bouded</a:t>
            </a:r>
            <a:r>
              <a:rPr lang="fr-BE" baseline="0" dirty="0"/>
              <a:t> diffusion </a:t>
            </a:r>
            <a:r>
              <a:rPr lang="fr-BE" baseline="0" dirty="0" err="1"/>
              <a:t>inside</a:t>
            </a:r>
            <a:r>
              <a:rPr lang="fr-BE" baseline="0" dirty="0"/>
              <a:t> the </a:t>
            </a:r>
            <a:r>
              <a:rPr lang="fr-BE" baseline="0" dirty="0" err="1"/>
              <a:t>neurits</a:t>
            </a:r>
            <a:r>
              <a:rPr lang="fr-BE" baseline="0" dirty="0"/>
              <a:t>.</a:t>
            </a:r>
          </a:p>
          <a:p>
            <a:r>
              <a:rPr lang="fr-BE" baseline="0" dirty="0"/>
              <a:t>The extra-cellular </a:t>
            </a:r>
            <a:r>
              <a:rPr lang="fr-BE" baseline="0" dirty="0" err="1"/>
              <a:t>material</a:t>
            </a:r>
            <a:r>
              <a:rPr lang="fr-BE" baseline="0" dirty="0"/>
              <a:t> </a:t>
            </a:r>
            <a:r>
              <a:rPr lang="fr-BE" baseline="0" dirty="0" err="1"/>
              <a:t>is</a:t>
            </a:r>
            <a:r>
              <a:rPr lang="fr-BE" baseline="0" dirty="0"/>
              <a:t> </a:t>
            </a:r>
            <a:r>
              <a:rPr lang="fr-BE" baseline="0" dirty="0" err="1"/>
              <a:t>characterized</a:t>
            </a:r>
            <a:r>
              <a:rPr lang="fr-BE" baseline="0" dirty="0"/>
              <a:t> by a </a:t>
            </a:r>
            <a:r>
              <a:rPr lang="fr-BE" baseline="0" dirty="0" err="1"/>
              <a:t>Gaussian</a:t>
            </a:r>
            <a:r>
              <a:rPr lang="fr-BE" baseline="0" dirty="0"/>
              <a:t> </a:t>
            </a:r>
            <a:r>
              <a:rPr lang="fr-BE" baseline="0" dirty="0" err="1"/>
              <a:t>anisotropic</a:t>
            </a:r>
            <a:r>
              <a:rPr lang="fr-BE" baseline="0" dirty="0"/>
              <a:t> </a:t>
            </a:r>
            <a:r>
              <a:rPr lang="fr-BE" baseline="0" dirty="0" err="1"/>
              <a:t>displacement</a:t>
            </a:r>
            <a:r>
              <a:rPr lang="fr-BE" baseline="0" dirty="0"/>
              <a:t> to </a:t>
            </a:r>
            <a:r>
              <a:rPr lang="fr-BE" baseline="0" dirty="0" err="1"/>
              <a:t>descibe</a:t>
            </a:r>
            <a:r>
              <a:rPr lang="fr-BE" baseline="0" dirty="0"/>
              <a:t> the </a:t>
            </a:r>
            <a:r>
              <a:rPr lang="fr-BE" baseline="0" dirty="0" err="1"/>
              <a:t>displacement</a:t>
            </a:r>
            <a:r>
              <a:rPr lang="fr-BE" baseline="0" dirty="0"/>
              <a:t> of water </a:t>
            </a:r>
            <a:r>
              <a:rPr lang="fr-BE" baseline="0" dirty="0" err="1"/>
              <a:t>molecules</a:t>
            </a:r>
            <a:r>
              <a:rPr lang="fr-BE" baseline="0" dirty="0"/>
              <a:t> </a:t>
            </a:r>
            <a:r>
              <a:rPr lang="fr-BE" baseline="0" dirty="0" err="1"/>
              <a:t>around</a:t>
            </a:r>
            <a:r>
              <a:rPr lang="fr-BE" baseline="0" dirty="0"/>
              <a:t> glial </a:t>
            </a:r>
            <a:r>
              <a:rPr lang="fr-BE" baseline="0" dirty="0" err="1"/>
              <a:t>cells</a:t>
            </a:r>
            <a:r>
              <a:rPr lang="fr-BE" baseline="0" dirty="0"/>
              <a:t> </a:t>
            </a:r>
            <a:r>
              <a:rPr lang="fr-BE" baseline="0" dirty="0" err="1"/>
              <a:t>present</a:t>
            </a:r>
            <a:r>
              <a:rPr lang="fr-BE" baseline="0" dirty="0"/>
              <a:t> in the extra-cellular </a:t>
            </a:r>
            <a:r>
              <a:rPr lang="fr-BE" baseline="0" dirty="0" err="1"/>
              <a:t>environment</a:t>
            </a:r>
            <a:r>
              <a:rPr lang="fr-BE" baseline="0" dirty="0"/>
              <a:t>, but the </a:t>
            </a:r>
            <a:r>
              <a:rPr lang="fr-BE" baseline="0" dirty="0" err="1"/>
              <a:t>displacement</a:t>
            </a:r>
            <a:r>
              <a:rPr lang="fr-BE" baseline="0" dirty="0"/>
              <a:t> </a:t>
            </a:r>
            <a:r>
              <a:rPr lang="fr-BE" baseline="0" dirty="0" err="1"/>
              <a:t>is</a:t>
            </a:r>
            <a:r>
              <a:rPr lang="fr-BE" baseline="0" dirty="0"/>
              <a:t> not </a:t>
            </a:r>
            <a:r>
              <a:rPr lang="fr-BE" baseline="0" dirty="0" err="1"/>
              <a:t>restricted</a:t>
            </a:r>
            <a:r>
              <a:rPr lang="fr-BE" baseline="0" dirty="0"/>
              <a:t> to </a:t>
            </a:r>
            <a:r>
              <a:rPr lang="fr-BE" baseline="0" dirty="0" err="1"/>
              <a:t>them</a:t>
            </a:r>
            <a:r>
              <a:rPr lang="fr-BE" baseline="0" dirty="0"/>
              <a:t>.</a:t>
            </a:r>
          </a:p>
          <a:p>
            <a:r>
              <a:rPr lang="fr-BE" baseline="0" dirty="0"/>
              <a:t>In free water, </a:t>
            </a:r>
            <a:r>
              <a:rPr lang="fr-BE" baseline="0" dirty="0" err="1"/>
              <a:t>basically</a:t>
            </a:r>
            <a:r>
              <a:rPr lang="fr-BE" baseline="0" dirty="0"/>
              <a:t> in the CSF, the </a:t>
            </a:r>
            <a:r>
              <a:rPr lang="fr-BE" baseline="0" dirty="0" err="1"/>
              <a:t>displacement</a:t>
            </a:r>
            <a:r>
              <a:rPr lang="fr-BE" baseline="0" dirty="0"/>
              <a:t> of water </a:t>
            </a:r>
            <a:r>
              <a:rPr lang="fr-BE" baseline="0" dirty="0" err="1"/>
              <a:t>molecules</a:t>
            </a:r>
            <a:r>
              <a:rPr lang="fr-BE" baseline="0" dirty="0"/>
              <a:t> </a:t>
            </a:r>
            <a:r>
              <a:rPr lang="fr-BE" baseline="0" dirty="0" err="1"/>
              <a:t>is</a:t>
            </a:r>
            <a:r>
              <a:rPr lang="fr-BE" baseline="0" dirty="0"/>
              <a:t> </a:t>
            </a:r>
            <a:r>
              <a:rPr lang="fr-BE" baseline="0" dirty="0" err="1"/>
              <a:t>considered</a:t>
            </a:r>
            <a:r>
              <a:rPr lang="fr-BE" baseline="0" dirty="0"/>
              <a:t> in all directions, </a:t>
            </a:r>
            <a:r>
              <a:rPr lang="fr-BE" baseline="0" dirty="0" err="1"/>
              <a:t>so</a:t>
            </a:r>
            <a:r>
              <a:rPr lang="fr-BE" baseline="0" dirty="0"/>
              <a:t> </a:t>
            </a:r>
            <a:r>
              <a:rPr lang="fr-BE" baseline="0" dirty="0" err="1"/>
              <a:t>it</a:t>
            </a:r>
            <a:r>
              <a:rPr lang="fr-BE" baseline="0" dirty="0"/>
              <a:t> </a:t>
            </a:r>
            <a:r>
              <a:rPr lang="fr-BE" baseline="0" dirty="0" err="1"/>
              <a:t>is</a:t>
            </a:r>
            <a:r>
              <a:rPr lang="fr-BE" baseline="0" dirty="0"/>
              <a:t> </a:t>
            </a:r>
            <a:r>
              <a:rPr lang="fr-BE" baseline="0" dirty="0" err="1"/>
              <a:t>modeled</a:t>
            </a:r>
            <a:r>
              <a:rPr lang="fr-BE" baseline="0" dirty="0"/>
              <a:t> </a:t>
            </a:r>
            <a:r>
              <a:rPr lang="fr-BE" baseline="0" dirty="0" err="1"/>
              <a:t>with</a:t>
            </a:r>
            <a:r>
              <a:rPr lang="fr-BE" baseline="0" dirty="0"/>
              <a:t> an </a:t>
            </a:r>
            <a:r>
              <a:rPr lang="fr-BE" baseline="0" dirty="0" err="1"/>
              <a:t>isotropic</a:t>
            </a:r>
            <a:r>
              <a:rPr lang="fr-BE" baseline="0" dirty="0"/>
              <a:t> </a:t>
            </a:r>
            <a:r>
              <a:rPr lang="fr-BE" baseline="0" dirty="0" err="1"/>
              <a:t>Gaussian</a:t>
            </a:r>
            <a:r>
              <a:rPr lang="fr-BE" baseline="0" dirty="0"/>
              <a:t> diffusion.</a:t>
            </a:r>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98</a:t>
            </a:fld>
            <a:endParaRPr lang="fr-BE"/>
          </a:p>
        </p:txBody>
      </p:sp>
    </p:spTree>
    <p:extLst>
      <p:ext uri="{BB962C8B-B14F-4D97-AF65-F5344CB8AC3E}">
        <p14:creationId xmlns:p14="http://schemas.microsoft.com/office/powerpoint/2010/main" val="35363817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C269A4A-87BA-49D4-8A1A-F6EBA1FE2AF5}" type="slidenum">
              <a:rPr lang="fr-BE" smtClean="0"/>
              <a:t>99</a:t>
            </a:fld>
            <a:endParaRPr lang="fr-BE"/>
          </a:p>
        </p:txBody>
      </p:sp>
    </p:spTree>
    <p:extLst>
      <p:ext uri="{BB962C8B-B14F-4D97-AF65-F5344CB8AC3E}">
        <p14:creationId xmlns:p14="http://schemas.microsoft.com/office/powerpoint/2010/main" val="354220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9289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146826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291824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195941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321080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8F235E77-6D72-4875-8139-9B62D5AE0BAA}" type="datetimeFigureOut">
              <a:rPr lang="fr-BE" smtClean="0"/>
              <a:t>14-12-22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159069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8F235E77-6D72-4875-8139-9B62D5AE0BAA}" type="datetimeFigureOut">
              <a:rPr lang="fr-BE" smtClean="0"/>
              <a:t>14-12-22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77089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8F235E77-6D72-4875-8139-9B62D5AE0BAA}" type="datetimeFigureOut">
              <a:rPr lang="fr-BE" smtClean="0"/>
              <a:t>14-12-22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131294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F235E77-6D72-4875-8139-9B62D5AE0BAA}" type="datetimeFigureOut">
              <a:rPr lang="fr-BE" smtClean="0"/>
              <a:t>14-12-22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97738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F235E77-6D72-4875-8139-9B62D5AE0BAA}" type="datetimeFigureOut">
              <a:rPr lang="fr-BE" smtClean="0"/>
              <a:t>14-12-22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89245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F235E77-6D72-4875-8139-9B62D5AE0BAA}" type="datetimeFigureOut">
              <a:rPr lang="fr-BE" smtClean="0"/>
              <a:t>14-12-22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81406720-B3F6-4AB1-B39D-140FF9BF708A}" type="slidenum">
              <a:rPr lang="fr-BE" smtClean="0"/>
              <a:t>‹N°›</a:t>
            </a:fld>
            <a:endParaRPr lang="fr-BE"/>
          </a:p>
        </p:txBody>
      </p:sp>
    </p:spTree>
    <p:extLst>
      <p:ext uri="{BB962C8B-B14F-4D97-AF65-F5344CB8AC3E}">
        <p14:creationId xmlns:p14="http://schemas.microsoft.com/office/powerpoint/2010/main" val="357329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35E77-6D72-4875-8139-9B62D5AE0BAA}" type="datetimeFigureOut">
              <a:rPr lang="fr-BE" smtClean="0"/>
              <a:t>14-12-22</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6720-B3F6-4AB1-B39D-140FF9BF708A}" type="slidenum">
              <a:rPr lang="fr-BE" smtClean="0"/>
              <a:t>‹N°›</a:t>
            </a:fld>
            <a:endParaRPr lang="fr-BE"/>
          </a:p>
        </p:txBody>
      </p:sp>
    </p:spTree>
    <p:extLst>
      <p:ext uri="{BB962C8B-B14F-4D97-AF65-F5344CB8AC3E}">
        <p14:creationId xmlns:p14="http://schemas.microsoft.com/office/powerpoint/2010/main" val="3467277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jpeg"/><Relationship Id="rId4" Type="http://schemas.openxmlformats.org/officeDocument/2006/relationships/image" Target="../media/image28.JP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59.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png"/><Relationship Id="rId1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4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40.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7.jpeg"/><Relationship Id="rId7"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10.png"/><Relationship Id="rId4" Type="http://schemas.openxmlformats.org/officeDocument/2006/relationships/image" Target="../media/image58.png"/><Relationship Id="rId9" Type="http://schemas.openxmlformats.org/officeDocument/2006/relationships/image" Target="../media/image109.png"/></Relationships>
</file>

<file path=ppt/slides/_rels/slide8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1.png"/><Relationship Id="rId7"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9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0.PNG"/></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61.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220.png"/><Relationship Id="rId4" Type="http://schemas.openxmlformats.org/officeDocument/2006/relationships/image" Target="../media/image210.pn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20.gif"/><Relationship Id="rId5" Type="http://schemas.openxmlformats.org/officeDocument/2006/relationships/image" Target="../media/image31.png"/><Relationship Id="rId4" Type="http://schemas.openxmlformats.org/officeDocument/2006/relationships/image" Target="../media/image30.png"/></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3.jpeg"/><Relationship Id="rId7" Type="http://schemas.openxmlformats.org/officeDocument/2006/relationships/image" Target="../media/image121.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0"/>
            <a:ext cx="12201331"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8107068" y="985546"/>
            <a:ext cx="3477196" cy="3140322"/>
          </a:xfrm>
          <a:prstGeom prst="rect">
            <a:avLst/>
          </a:prstGeom>
        </p:spPr>
      </p:pic>
      <p:sp>
        <p:nvSpPr>
          <p:cNvPr id="6" name="ZoneTexte 5"/>
          <p:cNvSpPr txBox="1"/>
          <p:nvPr/>
        </p:nvSpPr>
        <p:spPr>
          <a:xfrm>
            <a:off x="857810" y="609970"/>
            <a:ext cx="6555672" cy="4278094"/>
          </a:xfrm>
          <a:prstGeom prst="rect">
            <a:avLst/>
          </a:prstGeom>
          <a:noFill/>
        </p:spPr>
        <p:txBody>
          <a:bodyPr wrap="square" rtlCol="0">
            <a:spAutoFit/>
          </a:bodyPr>
          <a:lstStyle/>
          <a:p>
            <a:pPr algn="ctr"/>
            <a:r>
              <a:rPr lang="fr-BE" sz="4000" dirty="0">
                <a:solidFill>
                  <a:srgbClr val="4B858C"/>
                </a:solidFill>
                <a:latin typeface="Georgia" panose="02040502050405020303" pitchFamily="18" charset="0"/>
              </a:rPr>
              <a:t>PhD DEFENSE</a:t>
            </a:r>
          </a:p>
          <a:p>
            <a:pPr algn="ctr"/>
            <a:r>
              <a:rPr lang="fr-BE" sz="2000" b="1" dirty="0">
                <a:solidFill>
                  <a:srgbClr val="4B858C"/>
                </a:solidFill>
                <a:latin typeface="Georgia" panose="02040502050405020303" pitchFamily="18" charset="0"/>
              </a:rPr>
              <a:t>Nora </a:t>
            </a:r>
            <a:r>
              <a:rPr lang="fr-BE" sz="2000" b="1" dirty="0" err="1">
                <a:solidFill>
                  <a:srgbClr val="4B858C"/>
                </a:solidFill>
                <a:latin typeface="Georgia" panose="02040502050405020303" pitchFamily="18" charset="0"/>
              </a:rPr>
              <a:t>Vandeleene</a:t>
            </a:r>
            <a:endParaRPr lang="fr-BE" sz="2000" b="1" dirty="0">
              <a:solidFill>
                <a:srgbClr val="4B858C"/>
              </a:solidFill>
              <a:latin typeface="Georgia" panose="02040502050405020303" pitchFamily="18" charset="0"/>
            </a:endParaRPr>
          </a:p>
          <a:p>
            <a:pPr algn="ctr"/>
            <a:r>
              <a:rPr lang="fr-BE" sz="4000" b="1" dirty="0" err="1">
                <a:latin typeface="Georgia" panose="02040502050405020303" pitchFamily="18" charset="0"/>
              </a:rPr>
              <a:t>C</a:t>
            </a:r>
            <a:r>
              <a:rPr lang="fr-BE" sz="4000" b="1" dirty="0" err="1">
                <a:solidFill>
                  <a:srgbClr val="23222A"/>
                </a:solidFill>
                <a:latin typeface="Georgia" panose="02040502050405020303" pitchFamily="18" charset="0"/>
              </a:rPr>
              <a:t>haracterizing</a:t>
            </a:r>
            <a:r>
              <a:rPr lang="fr-BE" sz="4000" b="1" dirty="0">
                <a:solidFill>
                  <a:srgbClr val="23222A"/>
                </a:solidFill>
                <a:latin typeface="Georgia" panose="02040502050405020303" pitchFamily="18" charset="0"/>
              </a:rPr>
              <a:t> multiple </a:t>
            </a:r>
            <a:r>
              <a:rPr lang="fr-BE" sz="4000" b="1" dirty="0" err="1">
                <a:solidFill>
                  <a:srgbClr val="23222A"/>
                </a:solidFill>
                <a:latin typeface="Georgia" panose="02040502050405020303" pitchFamily="18" charset="0"/>
              </a:rPr>
              <a:t>sclerosis</a:t>
            </a:r>
            <a:r>
              <a:rPr lang="fr-BE" sz="4000" b="1" dirty="0">
                <a:solidFill>
                  <a:srgbClr val="23222A"/>
                </a:solidFill>
                <a:latin typeface="Georgia" panose="02040502050405020303" pitchFamily="18" charset="0"/>
              </a:rPr>
              <a:t> </a:t>
            </a:r>
            <a:r>
              <a:rPr lang="fr-BE" sz="4000" b="1" dirty="0" err="1">
                <a:solidFill>
                  <a:srgbClr val="23222A"/>
                </a:solidFill>
                <a:latin typeface="Georgia" panose="02040502050405020303" pitchFamily="18" charset="0"/>
              </a:rPr>
              <a:t>lesioned</a:t>
            </a:r>
            <a:r>
              <a:rPr lang="fr-BE" sz="4000" b="1" dirty="0">
                <a:solidFill>
                  <a:srgbClr val="23222A"/>
                </a:solidFill>
                <a:latin typeface="Georgia" panose="02040502050405020303" pitchFamily="18" charset="0"/>
              </a:rPr>
              <a:t> </a:t>
            </a:r>
            <a:r>
              <a:rPr lang="fr-BE" sz="4000" b="1" dirty="0" err="1">
                <a:solidFill>
                  <a:srgbClr val="23222A"/>
                </a:solidFill>
                <a:latin typeface="Georgia" panose="02040502050405020303" pitchFamily="18" charset="0"/>
              </a:rPr>
              <a:t>brain</a:t>
            </a:r>
            <a:r>
              <a:rPr lang="fr-BE" sz="4000" b="1" dirty="0">
                <a:solidFill>
                  <a:srgbClr val="23222A"/>
                </a:solidFill>
                <a:latin typeface="Georgia" panose="02040502050405020303" pitchFamily="18" charset="0"/>
              </a:rPr>
              <a:t> tissues </a:t>
            </a:r>
            <a:r>
              <a:rPr lang="fr-BE" sz="4000" b="1" dirty="0" err="1">
                <a:solidFill>
                  <a:srgbClr val="23222A"/>
                </a:solidFill>
                <a:latin typeface="Georgia" panose="02040502050405020303" pitchFamily="18" charset="0"/>
              </a:rPr>
              <a:t>using</a:t>
            </a:r>
            <a:r>
              <a:rPr lang="fr-BE" sz="4000" b="1" dirty="0">
                <a:solidFill>
                  <a:srgbClr val="23222A"/>
                </a:solidFill>
                <a:latin typeface="Georgia" panose="02040502050405020303" pitchFamily="18" charset="0"/>
              </a:rPr>
              <a:t> quantitative MRI</a:t>
            </a:r>
          </a:p>
          <a:p>
            <a:pPr algn="ctr"/>
            <a:endParaRPr lang="fr-BE" sz="1050" dirty="0">
              <a:solidFill>
                <a:srgbClr val="23222A"/>
              </a:solidFill>
              <a:latin typeface="Georgia" panose="02040502050405020303" pitchFamily="18" charset="0"/>
            </a:endParaRPr>
          </a:p>
          <a:p>
            <a:pPr algn="ctr"/>
            <a:r>
              <a:rPr lang="fr-BE" sz="1600" dirty="0" err="1">
                <a:solidFill>
                  <a:srgbClr val="4B858C"/>
                </a:solidFill>
                <a:latin typeface="Georgia" panose="02040502050405020303" pitchFamily="18" charset="0"/>
              </a:rPr>
              <a:t>December</a:t>
            </a:r>
            <a:r>
              <a:rPr lang="fr-BE" sz="1600" dirty="0">
                <a:solidFill>
                  <a:srgbClr val="4B858C"/>
                </a:solidFill>
                <a:latin typeface="Georgia" panose="02040502050405020303" pitchFamily="18" charset="0"/>
              </a:rPr>
              <a:t> 2022</a:t>
            </a:r>
          </a:p>
          <a:p>
            <a:endParaRPr lang="fr-BE"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
        <p:nvSpPr>
          <p:cNvPr id="9" name="ZoneTexte 8"/>
          <p:cNvSpPr txBox="1"/>
          <p:nvPr/>
        </p:nvSpPr>
        <p:spPr>
          <a:xfrm>
            <a:off x="7192296" y="4868462"/>
            <a:ext cx="5067546" cy="1954381"/>
          </a:xfrm>
          <a:prstGeom prst="rect">
            <a:avLst/>
          </a:prstGeom>
          <a:noFill/>
        </p:spPr>
        <p:txBody>
          <a:bodyPr wrap="square" rtlCol="0">
            <a:spAutoFit/>
          </a:bodyPr>
          <a:lstStyle/>
          <a:p>
            <a:r>
              <a:rPr lang="fr-BE" b="1" dirty="0">
                <a:solidFill>
                  <a:srgbClr val="4B858C"/>
                </a:solidFill>
                <a:latin typeface="Georgia" panose="02040502050405020303" pitchFamily="18" charset="0"/>
              </a:rPr>
              <a:t>Jury </a:t>
            </a:r>
            <a:r>
              <a:rPr lang="fr-BE" b="1" dirty="0" err="1">
                <a:solidFill>
                  <a:srgbClr val="4B858C"/>
                </a:solidFill>
                <a:latin typeface="Georgia" panose="02040502050405020303" pitchFamily="18" charset="0"/>
              </a:rPr>
              <a:t>members</a:t>
            </a:r>
            <a:r>
              <a:rPr lang="fr-BE" b="1" dirty="0">
                <a:solidFill>
                  <a:srgbClr val="4B858C"/>
                </a:solidFill>
                <a:latin typeface="Georgia" panose="02040502050405020303" pitchFamily="18" charset="0"/>
              </a:rPr>
              <a:t>:</a:t>
            </a:r>
          </a:p>
          <a:p>
            <a:pPr marL="285750" indent="-285750">
              <a:buFont typeface="Arial" panose="020B0604020202020204" pitchFamily="34" charset="0"/>
              <a:buChar char="•"/>
            </a:pPr>
            <a:r>
              <a:rPr lang="fr-BE" sz="1400" u="sng" dirty="0" err="1">
                <a:latin typeface="Georgia" panose="02040502050405020303" pitchFamily="18" charset="0"/>
              </a:rPr>
              <a:t>President</a:t>
            </a:r>
            <a:r>
              <a:rPr lang="fr-BE" sz="1400" u="sng" dirty="0">
                <a:latin typeface="Georgia" panose="02040502050405020303" pitchFamily="18" charset="0"/>
              </a:rPr>
              <a:t>:</a:t>
            </a:r>
            <a:r>
              <a:rPr lang="fr-BE" sz="1400" dirty="0">
                <a:latin typeface="Georgia" panose="02040502050405020303" pitchFamily="18" charset="0"/>
              </a:rPr>
              <a:t> Prof. Pierre </a:t>
            </a:r>
            <a:r>
              <a:rPr lang="fr-BE" sz="1400" dirty="0" err="1">
                <a:latin typeface="Georgia" panose="02040502050405020303" pitchFamily="18" charset="0"/>
              </a:rPr>
              <a:t>Geurts</a:t>
            </a:r>
            <a:r>
              <a:rPr lang="fr-BE" sz="1400" dirty="0">
                <a:latin typeface="Georgia" panose="02040502050405020303" pitchFamily="18" charset="0"/>
              </a:rPr>
              <a:t>, </a:t>
            </a:r>
            <a:r>
              <a:rPr lang="fr-BE" sz="1200" i="1" dirty="0" err="1">
                <a:latin typeface="Georgia" panose="02040502050405020303" pitchFamily="18" charset="0"/>
              </a:rPr>
              <a:t>ULiège</a:t>
            </a:r>
            <a:endParaRPr lang="fr-BE" sz="1400" i="1" dirty="0">
              <a:latin typeface="Georgia" panose="02040502050405020303" pitchFamily="18" charset="0"/>
            </a:endParaRPr>
          </a:p>
          <a:p>
            <a:pPr marL="285750" indent="-285750">
              <a:buFont typeface="Arial" panose="020B0604020202020204" pitchFamily="34" charset="0"/>
              <a:buChar char="•"/>
            </a:pPr>
            <a:r>
              <a:rPr lang="fr-BE" sz="1400" dirty="0">
                <a:latin typeface="Georgia" panose="02040502050405020303" pitchFamily="18" charset="0"/>
              </a:rPr>
              <a:t>Prof. Muhamed </a:t>
            </a:r>
            <a:r>
              <a:rPr lang="fr-BE" sz="1400" dirty="0" err="1">
                <a:latin typeface="Georgia" panose="02040502050405020303" pitchFamily="18" charset="0"/>
              </a:rPr>
              <a:t>Barakovic</a:t>
            </a:r>
            <a:r>
              <a:rPr lang="fr-BE" sz="1400" dirty="0">
                <a:latin typeface="Georgia" panose="02040502050405020303" pitchFamily="18" charset="0"/>
              </a:rPr>
              <a:t>, </a:t>
            </a:r>
            <a:r>
              <a:rPr lang="fr-BE" sz="1400" i="1" dirty="0" err="1">
                <a:latin typeface="Georgia" panose="02040502050405020303" pitchFamily="18" charset="0"/>
              </a:rPr>
              <a:t>University</a:t>
            </a:r>
            <a:r>
              <a:rPr lang="fr-BE" sz="1400" i="1" dirty="0">
                <a:latin typeface="Georgia" panose="02040502050405020303" pitchFamily="18" charset="0"/>
              </a:rPr>
              <a:t> of B</a:t>
            </a:r>
            <a:r>
              <a:rPr lang="fr-BE" sz="1200" i="1" dirty="0">
                <a:latin typeface="Georgia" panose="02040502050405020303" pitchFamily="18" charset="0"/>
              </a:rPr>
              <a:t>asel, </a:t>
            </a:r>
            <a:r>
              <a:rPr lang="fr-BE" sz="1200" i="1" dirty="0" err="1">
                <a:latin typeface="Georgia" panose="02040502050405020303" pitchFamily="18" charset="0"/>
              </a:rPr>
              <a:t>Switzerland</a:t>
            </a:r>
            <a:endParaRPr lang="fr-BE" sz="1200" i="1" dirty="0">
              <a:latin typeface="Georgia" panose="02040502050405020303" pitchFamily="18" charset="0"/>
            </a:endParaRPr>
          </a:p>
          <a:p>
            <a:pPr marL="285750" indent="-285750">
              <a:buFont typeface="Arial" panose="020B0604020202020204" pitchFamily="34" charset="0"/>
              <a:buChar char="•"/>
            </a:pPr>
            <a:r>
              <a:rPr lang="fr-BE" sz="1400" dirty="0">
                <a:latin typeface="Georgia" panose="02040502050405020303" pitchFamily="18" charset="0"/>
              </a:rPr>
              <a:t>Prof. Jeroen Van </a:t>
            </a:r>
            <a:r>
              <a:rPr lang="fr-BE" sz="1400" dirty="0" err="1">
                <a:latin typeface="Georgia" panose="02040502050405020303" pitchFamily="18" charset="0"/>
              </a:rPr>
              <a:t>Schependom</a:t>
            </a:r>
            <a:r>
              <a:rPr lang="fr-BE" sz="1400" dirty="0">
                <a:latin typeface="Georgia" panose="02040502050405020303" pitchFamily="18" charset="0"/>
              </a:rPr>
              <a:t>, </a:t>
            </a:r>
            <a:r>
              <a:rPr lang="fr-BE" sz="1200" i="1" dirty="0">
                <a:latin typeface="Georgia" panose="02040502050405020303" pitchFamily="18" charset="0"/>
              </a:rPr>
              <a:t>VUB, </a:t>
            </a:r>
            <a:r>
              <a:rPr lang="fr-BE" sz="1200" i="1" dirty="0" err="1">
                <a:latin typeface="Georgia" panose="02040502050405020303" pitchFamily="18" charset="0"/>
              </a:rPr>
              <a:t>Belgium</a:t>
            </a:r>
            <a:endParaRPr lang="fr-BE" sz="1200" i="1" dirty="0">
              <a:latin typeface="Georgia" panose="02040502050405020303" pitchFamily="18" charset="0"/>
            </a:endParaRPr>
          </a:p>
          <a:p>
            <a:pPr marL="285750" indent="-285750">
              <a:buFont typeface="Arial" panose="020B0604020202020204" pitchFamily="34" charset="0"/>
              <a:buChar char="•"/>
            </a:pPr>
            <a:r>
              <a:rPr lang="fr-BE" sz="1400" dirty="0" err="1">
                <a:latin typeface="Georgia" panose="02040502050405020303" pitchFamily="18" charset="0"/>
              </a:rPr>
              <a:t>Prof.Emilie</a:t>
            </a:r>
            <a:r>
              <a:rPr lang="fr-BE" sz="1400" dirty="0">
                <a:latin typeface="Georgia" panose="02040502050405020303" pitchFamily="18" charset="0"/>
              </a:rPr>
              <a:t> </a:t>
            </a:r>
            <a:r>
              <a:rPr lang="fr-BE" sz="1400" dirty="0" err="1">
                <a:latin typeface="Georgia" panose="02040502050405020303" pitchFamily="18" charset="0"/>
              </a:rPr>
              <a:t>Lommers</a:t>
            </a:r>
            <a:r>
              <a:rPr lang="fr-BE" sz="1400" dirty="0">
                <a:latin typeface="Georgia" panose="02040502050405020303" pitchFamily="18" charset="0"/>
              </a:rPr>
              <a:t>, </a:t>
            </a:r>
            <a:r>
              <a:rPr lang="fr-BE" sz="1200" i="1" dirty="0" err="1">
                <a:latin typeface="Georgia" panose="02040502050405020303" pitchFamily="18" charset="0"/>
              </a:rPr>
              <a:t>ULiège</a:t>
            </a:r>
            <a:endParaRPr lang="fr-BE" sz="1200" i="1" dirty="0">
              <a:latin typeface="Georgia" panose="02040502050405020303" pitchFamily="18" charset="0"/>
            </a:endParaRPr>
          </a:p>
          <a:p>
            <a:pPr marL="285750" indent="-285750">
              <a:buFont typeface="Arial" panose="020B0604020202020204" pitchFamily="34" charset="0"/>
              <a:buChar char="•"/>
            </a:pPr>
            <a:r>
              <a:rPr lang="fr-BE" sz="1400" dirty="0">
                <a:latin typeface="Georgia" panose="02040502050405020303" pitchFamily="18" charset="0"/>
              </a:rPr>
              <a:t>Prof. Pierre Sacré, </a:t>
            </a:r>
            <a:r>
              <a:rPr lang="fr-BE" sz="1200" i="1" dirty="0" err="1">
                <a:latin typeface="Georgia" panose="02040502050405020303" pitchFamily="18" charset="0"/>
              </a:rPr>
              <a:t>ULiège</a:t>
            </a:r>
            <a:endParaRPr lang="fr-BE" sz="1400" i="1" dirty="0">
              <a:latin typeface="Georgia" panose="02040502050405020303" pitchFamily="18" charset="0"/>
            </a:endParaRPr>
          </a:p>
          <a:p>
            <a:pPr marL="285750" indent="-285750">
              <a:buFont typeface="Arial" panose="020B0604020202020204" pitchFamily="34" charset="0"/>
              <a:buChar char="•"/>
            </a:pPr>
            <a:r>
              <a:rPr lang="fr-BE" sz="1400" dirty="0">
                <a:latin typeface="Georgia" panose="02040502050405020303" pitchFamily="18" charset="0"/>
              </a:rPr>
              <a:t>Dr. Laurent </a:t>
            </a:r>
            <a:r>
              <a:rPr lang="fr-BE" sz="1400" dirty="0" err="1">
                <a:latin typeface="Georgia" panose="02040502050405020303" pitchFamily="18" charset="0"/>
              </a:rPr>
              <a:t>Lamalle</a:t>
            </a:r>
            <a:r>
              <a:rPr lang="fr-BE" sz="1400" dirty="0">
                <a:latin typeface="Georgia" panose="02040502050405020303" pitchFamily="18" charset="0"/>
              </a:rPr>
              <a:t>, </a:t>
            </a:r>
            <a:r>
              <a:rPr lang="fr-BE" sz="1200" i="1" dirty="0" err="1">
                <a:latin typeface="Georgia" panose="02040502050405020303" pitchFamily="18" charset="0"/>
              </a:rPr>
              <a:t>ULiège</a:t>
            </a:r>
            <a:endParaRPr lang="fr-BE" sz="1400" i="1" dirty="0">
              <a:latin typeface="Georgia" panose="02040502050405020303" pitchFamily="18" charset="0"/>
            </a:endParaRPr>
          </a:p>
          <a:p>
            <a:pPr marL="285750" indent="-285750">
              <a:buFont typeface="Arial" panose="020B0604020202020204" pitchFamily="34" charset="0"/>
              <a:buChar char="•"/>
            </a:pPr>
            <a:r>
              <a:rPr lang="fr-BE" sz="1400" u="sng" dirty="0" err="1">
                <a:latin typeface="Georgia" panose="02040502050405020303" pitchFamily="18" charset="0"/>
              </a:rPr>
              <a:t>Supervisor</a:t>
            </a:r>
            <a:r>
              <a:rPr lang="fr-BE" sz="1400" u="sng" dirty="0">
                <a:latin typeface="Georgia" panose="02040502050405020303" pitchFamily="18" charset="0"/>
              </a:rPr>
              <a:t>:</a:t>
            </a:r>
            <a:r>
              <a:rPr lang="fr-BE" sz="1400" dirty="0">
                <a:latin typeface="Georgia" panose="02040502050405020303" pitchFamily="18" charset="0"/>
              </a:rPr>
              <a:t> Prof. Christophe Phillips, </a:t>
            </a:r>
            <a:r>
              <a:rPr lang="fr-BE" sz="1200" i="1" dirty="0" err="1">
                <a:latin typeface="Georgia" panose="02040502050405020303" pitchFamily="18" charset="0"/>
              </a:rPr>
              <a:t>ULiège</a:t>
            </a:r>
            <a:endParaRPr lang="fr-BE" sz="1400" i="1" dirty="0">
              <a:latin typeface="Georgia" panose="02040502050405020303" pitchFamily="18" charset="0"/>
            </a:endParaRPr>
          </a:p>
          <a:p>
            <a:endParaRPr lang="fr-BE" sz="500" dirty="0">
              <a:latin typeface="Georgia" panose="02040502050405020303" pitchFamily="18" charset="0"/>
            </a:endParaRPr>
          </a:p>
        </p:txBody>
      </p:sp>
    </p:spTree>
    <p:extLst>
      <p:ext uri="{BB962C8B-B14F-4D97-AF65-F5344CB8AC3E}">
        <p14:creationId xmlns:p14="http://schemas.microsoft.com/office/powerpoint/2010/main" val="3976324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1F620880-9764-4C85-BE24-AF4FB37A9198}"/>
              </a:ext>
            </a:extLst>
          </p:cNvPr>
          <p:cNvSpPr txBox="1"/>
          <p:nvPr/>
        </p:nvSpPr>
        <p:spPr>
          <a:xfrm>
            <a:off x="2581530" y="2050374"/>
            <a:ext cx="8293738" cy="1338828"/>
          </a:xfrm>
          <a:prstGeom prst="rect">
            <a:avLst/>
          </a:prstGeom>
          <a:noFill/>
        </p:spPr>
        <p:txBody>
          <a:bodyPr wrap="square" rtlCol="0">
            <a:spAutoFit/>
          </a:bodyPr>
          <a:lstStyle/>
          <a:p>
            <a:pPr>
              <a:lnSpc>
                <a:spcPct val="150000"/>
              </a:lnSpc>
            </a:pPr>
            <a:r>
              <a:rPr lang="fr-BE" b="1" dirty="0">
                <a:latin typeface="Georgia" panose="02040502050405020303" pitchFamily="18" charset="0"/>
              </a:rPr>
              <a:t>High </a:t>
            </a:r>
            <a:r>
              <a:rPr lang="fr-BE" b="1" dirty="0" err="1">
                <a:latin typeface="Georgia" panose="02040502050405020303" pitchFamily="18" charset="0"/>
              </a:rPr>
              <a:t>specificity</a:t>
            </a:r>
            <a:r>
              <a:rPr lang="fr-BE" b="1" dirty="0">
                <a:latin typeface="Georgia" panose="02040502050405020303" pitchFamily="18" charset="0"/>
              </a:rPr>
              <a:t> and </a:t>
            </a:r>
            <a:r>
              <a:rPr lang="fr-BE" b="1" dirty="0" err="1">
                <a:latin typeface="Georgia" panose="02040502050405020303" pitchFamily="18" charset="0"/>
              </a:rPr>
              <a:t>sensitivity</a:t>
            </a:r>
            <a:r>
              <a:rPr lang="fr-BE" b="1" dirty="0">
                <a:latin typeface="Georgia" panose="02040502050405020303" pitchFamily="18" charset="0"/>
              </a:rPr>
              <a:t> to microstructural </a:t>
            </a:r>
            <a:r>
              <a:rPr lang="fr-BE" b="1" dirty="0" err="1">
                <a:latin typeface="Georgia" panose="02040502050405020303" pitchFamily="18" charset="0"/>
              </a:rPr>
              <a:t>brain</a:t>
            </a:r>
            <a:r>
              <a:rPr lang="fr-BE" b="1" dirty="0">
                <a:latin typeface="Georgia" panose="02040502050405020303" pitchFamily="18" charset="0"/>
              </a:rPr>
              <a:t> tissues </a:t>
            </a:r>
            <a:r>
              <a:rPr lang="fr-BE" b="1" dirty="0" err="1">
                <a:latin typeface="Georgia" panose="02040502050405020303" pitchFamily="18" charset="0"/>
              </a:rPr>
              <a:t>properties</a:t>
            </a:r>
            <a:endParaRPr lang="fr-BE" b="1" dirty="0">
              <a:latin typeface="Georgia" panose="02040502050405020303" pitchFamily="18" charset="0"/>
            </a:endParaRPr>
          </a:p>
          <a:p>
            <a:pPr marL="342900" indent="-342900">
              <a:lnSpc>
                <a:spcPct val="150000"/>
              </a:lnSpc>
              <a:buFont typeface="Arial" panose="020B0604020202020204" pitchFamily="34" charset="0"/>
              <a:buChar char="•"/>
            </a:pPr>
            <a:r>
              <a:rPr lang="fr-BE" sz="1600" dirty="0" err="1">
                <a:latin typeface="Georgia" panose="02040502050405020303" pitchFamily="18" charset="0"/>
              </a:rPr>
              <a:t>Axon</a:t>
            </a:r>
            <a:r>
              <a:rPr lang="fr-BE" sz="1600" dirty="0">
                <a:latin typeface="Georgia" panose="02040502050405020303" pitchFamily="18" charset="0"/>
              </a:rPr>
              <a:t>, </a:t>
            </a:r>
            <a:r>
              <a:rPr lang="fr-BE" sz="1600" dirty="0" err="1">
                <a:latin typeface="Georgia" panose="02040502050405020303" pitchFamily="18" charset="0"/>
              </a:rPr>
              <a:t>Myelin</a:t>
            </a:r>
            <a:r>
              <a:rPr lang="fr-BE" sz="1600" dirty="0">
                <a:latin typeface="Georgia" panose="02040502050405020303" pitchFamily="18" charset="0"/>
              </a:rPr>
              <a:t>, Water concentration, </a:t>
            </a:r>
            <a:r>
              <a:rPr lang="fr-BE" sz="1600" dirty="0" err="1">
                <a:latin typeface="Georgia" panose="02040502050405020303" pitchFamily="18" charset="0"/>
              </a:rPr>
              <a:t>Iron</a:t>
            </a:r>
            <a:r>
              <a:rPr lang="fr-BE" sz="1600" dirty="0">
                <a:latin typeface="Georgia" panose="02040502050405020303" pitchFamily="18" charset="0"/>
              </a:rPr>
              <a:t>….</a:t>
            </a:r>
          </a:p>
        </p:txBody>
      </p:sp>
      <p:sp>
        <p:nvSpPr>
          <p:cNvPr id="5" name="ZoneTexte 4">
            <a:extLst>
              <a:ext uri="{FF2B5EF4-FFF2-40B4-BE49-F238E27FC236}">
                <a16:creationId xmlns="" xmlns:a16="http://schemas.microsoft.com/office/drawing/2014/main" id="{992BCBFB-AEDC-4283-8495-0D4D05CE62C7}"/>
              </a:ext>
            </a:extLst>
          </p:cNvPr>
          <p:cNvSpPr txBox="1"/>
          <p:nvPr/>
        </p:nvSpPr>
        <p:spPr>
          <a:xfrm>
            <a:off x="2581530" y="3723041"/>
            <a:ext cx="8293738" cy="1288366"/>
          </a:xfrm>
          <a:prstGeom prst="rect">
            <a:avLst/>
          </a:prstGeom>
          <a:noFill/>
        </p:spPr>
        <p:txBody>
          <a:bodyPr wrap="square" rtlCol="0">
            <a:spAutoFit/>
          </a:bodyPr>
          <a:lstStyle/>
          <a:p>
            <a:pPr>
              <a:lnSpc>
                <a:spcPct val="150000"/>
              </a:lnSpc>
            </a:pPr>
            <a:r>
              <a:rPr lang="fr-BE" b="1" dirty="0">
                <a:latin typeface="Georgia" panose="02040502050405020303" pitchFamily="18" charset="0"/>
              </a:rPr>
              <a:t>Physical/</a:t>
            </a:r>
            <a:r>
              <a:rPr lang="fr-BE" b="1" dirty="0" err="1">
                <a:latin typeface="Georgia" panose="02040502050405020303" pitchFamily="18" charset="0"/>
              </a:rPr>
              <a:t>chemical</a:t>
            </a:r>
            <a:r>
              <a:rPr lang="fr-BE" b="1" dirty="0">
                <a:latin typeface="Georgia" panose="02040502050405020303" pitchFamily="18" charset="0"/>
              </a:rPr>
              <a:t> variables </a:t>
            </a:r>
            <a:r>
              <a:rPr lang="fr-BE" b="1" dirty="0" err="1">
                <a:latin typeface="Georgia" panose="02040502050405020303" pitchFamily="18" charset="0"/>
              </a:rPr>
              <a:t>measured</a:t>
            </a:r>
            <a:r>
              <a:rPr lang="fr-BE" b="1" dirty="0">
                <a:latin typeface="Georgia" panose="02040502050405020303" pitchFamily="18" charset="0"/>
              </a:rPr>
              <a:t> in </a:t>
            </a:r>
            <a:r>
              <a:rPr lang="fr-BE" b="1" dirty="0" err="1">
                <a:latin typeface="Georgia" panose="02040502050405020303" pitchFamily="18" charset="0"/>
              </a:rPr>
              <a:t>physical</a:t>
            </a:r>
            <a:r>
              <a:rPr lang="fr-BE" b="1" dirty="0">
                <a:latin typeface="Georgia" panose="02040502050405020303" pitchFamily="18" charset="0"/>
              </a:rPr>
              <a:t> </a:t>
            </a:r>
            <a:r>
              <a:rPr lang="fr-BE" b="1" dirty="0" err="1">
                <a:latin typeface="Georgia" panose="02040502050405020303" pitchFamily="18" charset="0"/>
              </a:rPr>
              <a:t>units</a:t>
            </a:r>
            <a:r>
              <a:rPr lang="fr-BE" b="1" dirty="0">
                <a:latin typeface="Georgia" panose="02040502050405020303" pitchFamily="18" charset="0"/>
              </a:rPr>
              <a:t> and </a:t>
            </a:r>
            <a:r>
              <a:rPr lang="fr-BE" b="1" dirty="0" err="1">
                <a:latin typeface="Georgia" panose="02040502050405020303" pitchFamily="18" charset="0"/>
              </a:rPr>
              <a:t>compared</a:t>
            </a:r>
            <a:r>
              <a:rPr lang="fr-BE" b="1" dirty="0">
                <a:latin typeface="Georgia" panose="02040502050405020303" pitchFamily="18" charset="0"/>
              </a:rPr>
              <a:t> </a:t>
            </a:r>
            <a:r>
              <a:rPr lang="fr-BE" b="1" dirty="0" err="1">
                <a:latin typeface="Georgia" panose="02040502050405020303" pitchFamily="18" charset="0"/>
              </a:rPr>
              <a:t>between</a:t>
            </a:r>
            <a:r>
              <a:rPr lang="fr-BE" b="1" dirty="0">
                <a:latin typeface="Georgia" panose="02040502050405020303" pitchFamily="18" charset="0"/>
              </a:rPr>
              <a:t> tissue </a:t>
            </a:r>
            <a:r>
              <a:rPr lang="fr-BE" b="1" dirty="0" err="1">
                <a:latin typeface="Georgia" panose="02040502050405020303" pitchFamily="18" charset="0"/>
              </a:rPr>
              <a:t>regions</a:t>
            </a:r>
            <a:r>
              <a:rPr lang="fr-BE" b="1" dirty="0">
                <a:latin typeface="Georgia" panose="02040502050405020303" pitchFamily="18" charset="0"/>
              </a:rPr>
              <a:t> (voxels)</a:t>
            </a:r>
          </a:p>
          <a:p>
            <a:pPr>
              <a:lnSpc>
                <a:spcPct val="150000"/>
              </a:lnSpc>
            </a:pPr>
            <a:endParaRPr lang="fr-BE" sz="1600" dirty="0">
              <a:latin typeface="Georgia" panose="02040502050405020303" pitchFamily="18" charset="0"/>
            </a:endParaRPr>
          </a:p>
        </p:txBody>
      </p:sp>
      <p:sp>
        <p:nvSpPr>
          <p:cNvPr id="6" name="ZoneTexte 5">
            <a:extLst>
              <a:ext uri="{FF2B5EF4-FFF2-40B4-BE49-F238E27FC236}">
                <a16:creationId xmlns="" xmlns:a16="http://schemas.microsoft.com/office/drawing/2014/main" id="{A473CCD3-64A7-462C-A117-50B22759C993}"/>
              </a:ext>
            </a:extLst>
          </p:cNvPr>
          <p:cNvSpPr txBox="1"/>
          <p:nvPr/>
        </p:nvSpPr>
        <p:spPr>
          <a:xfrm>
            <a:off x="2581530" y="5263726"/>
            <a:ext cx="8293738" cy="457369"/>
          </a:xfrm>
          <a:prstGeom prst="rect">
            <a:avLst/>
          </a:prstGeom>
          <a:noFill/>
        </p:spPr>
        <p:txBody>
          <a:bodyPr wrap="square" rtlCol="0">
            <a:spAutoFit/>
          </a:bodyPr>
          <a:lstStyle/>
          <a:p>
            <a:pPr>
              <a:lnSpc>
                <a:spcPct val="150000"/>
              </a:lnSpc>
            </a:pPr>
            <a:r>
              <a:rPr lang="fr-BE" b="1" dirty="0" err="1">
                <a:latin typeface="Georgia" panose="02040502050405020303" pitchFamily="18" charset="0"/>
              </a:rPr>
              <a:t>Allows</a:t>
            </a:r>
            <a:r>
              <a:rPr lang="fr-BE" b="1" dirty="0">
                <a:latin typeface="Georgia" panose="02040502050405020303" pitchFamily="18" charset="0"/>
              </a:rPr>
              <a:t> </a:t>
            </a:r>
            <a:r>
              <a:rPr lang="fr-BE" b="1" dirty="0" err="1">
                <a:latin typeface="Georgia" panose="02040502050405020303" pitchFamily="18" charset="0"/>
              </a:rPr>
              <a:t>comparison</a:t>
            </a:r>
            <a:r>
              <a:rPr lang="fr-BE" b="1" dirty="0">
                <a:latin typeface="Georgia" panose="02040502050405020303" pitchFamily="18" charset="0"/>
              </a:rPr>
              <a:t> </a:t>
            </a:r>
            <a:r>
              <a:rPr lang="fr-BE" b="1" dirty="0" err="1">
                <a:latin typeface="Georgia" panose="02040502050405020303" pitchFamily="18" charset="0"/>
              </a:rPr>
              <a:t>across</a:t>
            </a:r>
            <a:r>
              <a:rPr lang="fr-BE" b="1" dirty="0">
                <a:latin typeface="Georgia" panose="02040502050405020303" pitchFamily="18" charset="0"/>
              </a:rPr>
              <a:t> sites, time points and participants</a:t>
            </a:r>
            <a:endParaRPr lang="fr-BE" sz="1600" dirty="0">
              <a:latin typeface="Georgia" panose="02040502050405020303" pitchFamily="18" charset="0"/>
            </a:endParaRPr>
          </a:p>
        </p:txBody>
      </p:sp>
      <p:sp>
        <p:nvSpPr>
          <p:cNvPr id="10" name="Rectangle 9"/>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4" name="Rectangle 13"/>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5" name="Rectangle 14"/>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8" name="Rectangle 17"/>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21" name="Rectangle 20"/>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5" name="ZoneTexte 24"/>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pic>
        <p:nvPicPr>
          <p:cNvPr id="3" name="Graphique 2" descr="Coche avec un remplissage uni">
            <a:extLst>
              <a:ext uri="{FF2B5EF4-FFF2-40B4-BE49-F238E27FC236}">
                <a16:creationId xmlns="" xmlns:a16="http://schemas.microsoft.com/office/drawing/2014/main" id="{9E3F92A6-00BE-4DEA-5AAC-5D25C46D6A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73389" y="2074588"/>
            <a:ext cx="648094" cy="648094"/>
          </a:xfrm>
          <a:prstGeom prst="rect">
            <a:avLst/>
          </a:prstGeom>
        </p:spPr>
      </p:pic>
      <p:pic>
        <p:nvPicPr>
          <p:cNvPr id="26" name="Graphique 25" descr="Coche avec un remplissage uni">
            <a:extLst>
              <a:ext uri="{FF2B5EF4-FFF2-40B4-BE49-F238E27FC236}">
                <a16:creationId xmlns="" xmlns:a16="http://schemas.microsoft.com/office/drawing/2014/main" id="{8FCD09BF-08EC-D969-754A-63920517E6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73389" y="3719130"/>
            <a:ext cx="648094" cy="648094"/>
          </a:xfrm>
          <a:prstGeom prst="rect">
            <a:avLst/>
          </a:prstGeom>
        </p:spPr>
      </p:pic>
      <p:pic>
        <p:nvPicPr>
          <p:cNvPr id="27" name="Graphique 26" descr="Coche avec un remplissage uni">
            <a:extLst>
              <a:ext uri="{FF2B5EF4-FFF2-40B4-BE49-F238E27FC236}">
                <a16:creationId xmlns="" xmlns:a16="http://schemas.microsoft.com/office/drawing/2014/main" id="{26FB4229-CD65-9AB3-1D23-4516E1C4D1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873389" y="5168363"/>
            <a:ext cx="648094" cy="648094"/>
          </a:xfrm>
          <a:prstGeom prst="rect">
            <a:avLst/>
          </a:prstGeom>
        </p:spPr>
      </p:pic>
      <p:sp>
        <p:nvSpPr>
          <p:cNvPr id="2" name="Espace réservé du numéro de diapositive 7">
            <a:extLst>
              <a:ext uri="{FF2B5EF4-FFF2-40B4-BE49-F238E27FC236}">
                <a16:creationId xmlns="" xmlns:a16="http://schemas.microsoft.com/office/drawing/2014/main" id="{B59DFD69-F900-2E85-79DA-670461AD61D1}"/>
              </a:ext>
            </a:extLst>
          </p:cNvPr>
          <p:cNvSpPr>
            <a:spLocks noGrp="1"/>
          </p:cNvSpPr>
          <p:nvPr>
            <p:ph type="sldNum" sz="quarter" idx="12"/>
          </p:nvPr>
        </p:nvSpPr>
        <p:spPr>
          <a:xfrm>
            <a:off x="8610600" y="6356350"/>
            <a:ext cx="2743200" cy="365125"/>
          </a:xfrm>
        </p:spPr>
        <p:txBody>
          <a:bodyPr/>
          <a:lstStyle/>
          <a:p>
            <a:fld id="{BFC3F378-09F2-4F4F-9FF5-D70431BC40B4}" type="slidenum">
              <a:rPr lang="fr-BE" smtClean="0"/>
              <a:t>10</a:t>
            </a:fld>
            <a:endParaRPr lang="fr-BE"/>
          </a:p>
        </p:txBody>
      </p:sp>
    </p:spTree>
    <p:extLst>
      <p:ext uri="{BB962C8B-B14F-4D97-AF65-F5344CB8AC3E}">
        <p14:creationId xmlns:p14="http://schemas.microsoft.com/office/powerpoint/2010/main" val="5890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9" y="2122573"/>
            <a:ext cx="7717154" cy="461665"/>
          </a:xfrm>
          <a:prstGeom prst="rect">
            <a:avLst/>
          </a:prstGeom>
          <a:noFill/>
        </p:spPr>
        <p:txBody>
          <a:bodyPr wrap="square" rtlCol="0">
            <a:spAutoFit/>
          </a:bodyPr>
          <a:lstStyle/>
          <a:p>
            <a:r>
              <a:rPr lang="fr-BE" sz="2400" b="1" dirty="0">
                <a:latin typeface="Georgia" panose="02040502050405020303" pitchFamily="18" charset="0"/>
              </a:rPr>
              <a:t>Multi-</a:t>
            </a:r>
            <a:r>
              <a:rPr lang="fr-BE" sz="2400" b="1" dirty="0" err="1">
                <a:latin typeface="Georgia" panose="02040502050405020303" pitchFamily="18" charset="0"/>
              </a:rPr>
              <a:t>parameter</a:t>
            </a:r>
            <a:r>
              <a:rPr lang="fr-BE" sz="2400" b="1" dirty="0">
                <a:latin typeface="Georgia" panose="02040502050405020303" pitchFamily="18" charset="0"/>
              </a:rPr>
              <a:t> </a:t>
            </a:r>
            <a:r>
              <a:rPr lang="fr-BE" sz="2400" b="1" dirty="0" err="1">
                <a:latin typeface="Georgia" panose="02040502050405020303" pitchFamily="18" charset="0"/>
              </a:rPr>
              <a:t>mapping</a:t>
            </a:r>
            <a:r>
              <a:rPr lang="fr-BE" sz="2400" b="1" dirty="0">
                <a:latin typeface="Georgia" panose="02040502050405020303" pitchFamily="18" charset="0"/>
              </a:rPr>
              <a:t> (MPM) </a:t>
            </a:r>
            <a:r>
              <a:rPr lang="fr-BE" sz="2400" b="1" dirty="0" err="1">
                <a:latin typeface="Georgia" panose="02040502050405020303" pitchFamily="18" charset="0"/>
              </a:rPr>
              <a:t>sequence</a:t>
            </a:r>
            <a:endParaRPr lang="fr-BE" dirty="0">
              <a:latin typeface="Georgia" panose="02040502050405020303" pitchFamily="18" charset="0"/>
            </a:endParaRPr>
          </a:p>
        </p:txBody>
      </p:sp>
      <p:sp>
        <p:nvSpPr>
          <p:cNvPr id="26" name="ZoneTexte 25"/>
          <p:cNvSpPr txBox="1"/>
          <p:nvPr/>
        </p:nvSpPr>
        <p:spPr>
          <a:xfrm>
            <a:off x="629599" y="2949238"/>
            <a:ext cx="10155831" cy="3816429"/>
          </a:xfrm>
          <a:prstGeom prst="rect">
            <a:avLst/>
          </a:prstGeom>
          <a:noFill/>
        </p:spPr>
        <p:txBody>
          <a:bodyPr wrap="square" rtlCol="0">
            <a:spAutoFit/>
          </a:bodyPr>
          <a:lstStyle/>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T</a:t>
            </a:r>
            <a:r>
              <a:rPr lang="fr-BE" sz="1600" dirty="0" err="1">
                <a:latin typeface="Georgia" panose="02040502050405020303" pitchFamily="18" charset="0"/>
              </a:rPr>
              <a:t>hree</a:t>
            </a:r>
            <a:r>
              <a:rPr lang="fr-BE" sz="1600" dirty="0">
                <a:latin typeface="Georgia" panose="02040502050405020303" pitchFamily="18" charset="0"/>
              </a:rPr>
              <a:t> </a:t>
            </a:r>
            <a:r>
              <a:rPr lang="fr-BE" sz="1600" dirty="0" err="1">
                <a:latin typeface="Georgia" panose="02040502050405020303" pitchFamily="18" charset="0"/>
              </a:rPr>
              <a:t>series</a:t>
            </a:r>
            <a:r>
              <a:rPr lang="fr-BE" sz="1600" dirty="0">
                <a:latin typeface="Georgia" panose="02040502050405020303" pitchFamily="18" charset="0"/>
              </a:rPr>
              <a:t> of images </a:t>
            </a:r>
            <a:r>
              <a:rPr lang="fr-BE" sz="1600" dirty="0" err="1">
                <a:latin typeface="Georgia" panose="02040502050405020303" pitchFamily="18" charset="0"/>
              </a:rPr>
              <a:t>taken</a:t>
            </a:r>
            <a:r>
              <a:rPr lang="fr-BE" sz="1600" dirty="0">
                <a:latin typeface="Georgia" panose="02040502050405020303" pitchFamily="18" charset="0"/>
              </a:rPr>
              <a:t> at </a:t>
            </a:r>
            <a:r>
              <a:rPr lang="fr-BE" sz="1600" dirty="0" err="1">
                <a:latin typeface="Georgia" panose="02040502050405020303" pitchFamily="18" charset="0"/>
              </a:rPr>
              <a:t>different</a:t>
            </a:r>
            <a:r>
              <a:rPr lang="fr-BE" sz="1600" dirty="0">
                <a:latin typeface="Georgia" panose="02040502050405020303" pitchFamily="18" charset="0"/>
              </a:rPr>
              <a:t> </a:t>
            </a:r>
            <a:r>
              <a:rPr lang="fr-BE" sz="1600" dirty="0" err="1">
                <a:latin typeface="Georgia" panose="02040502050405020303" pitchFamily="18" charset="0"/>
              </a:rPr>
              <a:t>echo</a:t>
            </a:r>
            <a:r>
              <a:rPr lang="fr-BE" sz="1600" dirty="0">
                <a:latin typeface="Georgia" panose="02040502050405020303" pitchFamily="18" charset="0"/>
              </a:rPr>
              <a:t> times: </a:t>
            </a:r>
            <a:r>
              <a:rPr lang="fr-BE" sz="1600" dirty="0" err="1">
                <a:latin typeface="Georgia" panose="02040502050405020303" pitchFamily="18" charset="0"/>
              </a:rPr>
              <a:t>MTw</a:t>
            </a:r>
            <a:r>
              <a:rPr lang="fr-BE" sz="1600" dirty="0">
                <a:latin typeface="Georgia" panose="02040502050405020303" pitchFamily="18" charset="0"/>
              </a:rPr>
              <a:t>, </a:t>
            </a:r>
            <a:r>
              <a:rPr lang="fr-BE" sz="1600" dirty="0" err="1">
                <a:latin typeface="Georgia" panose="02040502050405020303" pitchFamily="18" charset="0"/>
              </a:rPr>
              <a:t>PDw</a:t>
            </a:r>
            <a:r>
              <a:rPr lang="fr-BE" sz="1600" dirty="0">
                <a:latin typeface="Georgia" panose="02040502050405020303" pitchFamily="18" charset="0"/>
              </a:rPr>
              <a:t>, T1w</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S</a:t>
            </a:r>
            <a:r>
              <a:rPr lang="fr-BE" sz="1600" dirty="0" err="1">
                <a:latin typeface="Georgia" panose="02040502050405020303" pitchFamily="18" charset="0"/>
              </a:rPr>
              <a:t>ignals</a:t>
            </a:r>
            <a:r>
              <a:rPr lang="fr-BE" sz="1600" dirty="0">
                <a:latin typeface="Georgia" panose="02040502050405020303" pitchFamily="18" charset="0"/>
              </a:rPr>
              <a:t> are </a:t>
            </a:r>
            <a:r>
              <a:rPr lang="fr-BE" sz="1600" dirty="0" err="1">
                <a:latin typeface="Georgia" panose="02040502050405020303" pitchFamily="18" charset="0"/>
              </a:rPr>
              <a:t>modelled</a:t>
            </a:r>
            <a:r>
              <a:rPr lang="fr-BE" sz="1600" dirty="0">
                <a:latin typeface="Georgia" panose="02040502050405020303" pitchFamily="18" charset="0"/>
              </a:rPr>
              <a:t> </a:t>
            </a:r>
            <a:r>
              <a:rPr lang="fr-BE" sz="1600" dirty="0" err="1">
                <a:latin typeface="Georgia" panose="02040502050405020303" pitchFamily="18" charset="0"/>
              </a:rPr>
              <a:t>with</a:t>
            </a:r>
            <a:r>
              <a:rPr lang="fr-BE" sz="1600" dirty="0">
                <a:latin typeface="Georgia" panose="02040502050405020303" pitchFamily="18" charset="0"/>
              </a:rPr>
              <a:t> the Ernst </a:t>
            </a:r>
            <a:r>
              <a:rPr lang="fr-BE" sz="1600" dirty="0" err="1">
                <a:latin typeface="Georgia" panose="02040502050405020303" pitchFamily="18" charset="0"/>
              </a:rPr>
              <a:t>equation</a:t>
            </a:r>
            <a:endParaRPr lang="fr-BE" sz="1600" dirty="0">
              <a:latin typeface="Georgia" panose="02040502050405020303" pitchFamily="18" charset="0"/>
            </a:endParaRP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R</a:t>
            </a:r>
            <a:r>
              <a:rPr lang="fr-BE" sz="1600" dirty="0">
                <a:latin typeface="Georgia" panose="02040502050405020303" pitchFamily="18" charset="0"/>
              </a:rPr>
              <a:t>2* </a:t>
            </a:r>
            <a:r>
              <a:rPr lang="fr-BE" sz="1600" dirty="0" err="1">
                <a:latin typeface="Georgia" panose="02040502050405020303" pitchFamily="18" charset="0"/>
              </a:rPr>
              <a:t>map</a:t>
            </a:r>
            <a:r>
              <a:rPr lang="fr-BE" sz="1600" dirty="0">
                <a:latin typeface="Georgia" panose="02040502050405020303" pitchFamily="18" charset="0"/>
              </a:rPr>
              <a:t> </a:t>
            </a:r>
            <a:r>
              <a:rPr lang="fr-BE" sz="1600" dirty="0" err="1">
                <a:latin typeface="Georgia" panose="02040502050405020303" pitchFamily="18" charset="0"/>
              </a:rPr>
              <a:t>derived</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ESTATICS model (a)</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M</a:t>
            </a:r>
            <a:r>
              <a:rPr lang="fr-BE" sz="1600" dirty="0">
                <a:latin typeface="Georgia" panose="02040502050405020303" pitchFamily="18" charset="0"/>
              </a:rPr>
              <a:t>T, R1 and A* </a:t>
            </a:r>
            <a:r>
              <a:rPr lang="fr-BE" sz="1600" dirty="0" err="1">
                <a:latin typeface="Georgia" panose="02040502050405020303" pitchFamily="18" charset="0"/>
              </a:rPr>
              <a:t>maps</a:t>
            </a:r>
            <a:r>
              <a:rPr lang="fr-BE" sz="1600" dirty="0">
                <a:latin typeface="Georgia" panose="02040502050405020303" pitchFamily="18" charset="0"/>
              </a:rPr>
              <a:t> </a:t>
            </a:r>
            <a:r>
              <a:rPr lang="fr-BE" sz="1600" dirty="0" err="1">
                <a:latin typeface="Georgia" panose="02040502050405020303" pitchFamily="18" charset="0"/>
              </a:rPr>
              <a:t>estimated</a:t>
            </a:r>
            <a:r>
              <a:rPr lang="fr-BE" sz="1600" dirty="0">
                <a:latin typeface="Georgia" panose="02040502050405020303" pitchFamily="18" charset="0"/>
              </a:rPr>
              <a:t> </a:t>
            </a:r>
            <a:r>
              <a:rPr lang="fr-BE" sz="1600" dirty="0" err="1">
                <a:latin typeface="Georgia" panose="02040502050405020303" pitchFamily="18" charset="0"/>
              </a:rPr>
              <a:t>with</a:t>
            </a:r>
            <a:r>
              <a:rPr lang="fr-BE" sz="1600" dirty="0">
                <a:latin typeface="Georgia" panose="02040502050405020303" pitchFamily="18" charset="0"/>
              </a:rPr>
              <a:t> approximations</a:t>
            </a:r>
          </a:p>
          <a:p>
            <a:r>
              <a:rPr lang="fr-BE" sz="1600" dirty="0">
                <a:latin typeface="Georgia" panose="02040502050405020303" pitchFamily="18" charset="0"/>
              </a:rPr>
              <a:t>      of </a:t>
            </a:r>
            <a:r>
              <a:rPr lang="fr-BE" sz="1600" dirty="0" err="1">
                <a:latin typeface="Georgia" panose="02040502050405020303" pitchFamily="18" charset="0"/>
              </a:rPr>
              <a:t>small</a:t>
            </a:r>
            <a:r>
              <a:rPr lang="fr-BE" sz="1600" dirty="0">
                <a:latin typeface="Georgia" panose="02040502050405020303" pitchFamily="18" charset="0"/>
              </a:rPr>
              <a:t> TR and flip angle (b)</a:t>
            </a:r>
          </a:p>
          <a:p>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T</a:t>
            </a:r>
            <a:r>
              <a:rPr lang="fr-BE" sz="1600" dirty="0">
                <a:latin typeface="Georgia" panose="02040502050405020303" pitchFamily="18" charset="0"/>
              </a:rPr>
              <a:t>ransmit </a:t>
            </a:r>
            <a:r>
              <a:rPr lang="fr-BE" sz="1600" dirty="0" err="1">
                <a:latin typeface="Georgia" panose="02040502050405020303" pitchFamily="18" charset="0"/>
              </a:rPr>
              <a:t>bias</a:t>
            </a:r>
            <a:r>
              <a:rPr lang="fr-BE" sz="1600" dirty="0">
                <a:latin typeface="Georgia" panose="02040502050405020303" pitchFamily="18" charset="0"/>
              </a:rPr>
              <a:t> </a:t>
            </a:r>
            <a:r>
              <a:rPr lang="fr-BE" sz="1600" dirty="0" err="1">
                <a:latin typeface="Georgia" panose="02040502050405020303" pitchFamily="18" charset="0"/>
              </a:rPr>
              <a:t>field</a:t>
            </a:r>
            <a:r>
              <a:rPr lang="fr-BE" sz="1600" dirty="0">
                <a:latin typeface="Georgia" panose="02040502050405020303" pitchFamily="18" charset="0"/>
              </a:rPr>
              <a:t> </a:t>
            </a:r>
            <a:r>
              <a:rPr lang="fr-BE" sz="1600" dirty="0" err="1">
                <a:latin typeface="Georgia" panose="02040502050405020303" pitchFamily="18" charset="0"/>
              </a:rPr>
              <a:t>used</a:t>
            </a:r>
            <a:r>
              <a:rPr lang="fr-BE" sz="1600" dirty="0">
                <a:latin typeface="Georgia" panose="02040502050405020303" pitchFamily="18" charset="0"/>
              </a:rPr>
              <a:t> to correct for </a:t>
            </a:r>
            <a:r>
              <a:rPr lang="fr-BE" sz="1600" dirty="0" err="1">
                <a:latin typeface="Georgia" panose="02040502050405020303" pitchFamily="18" charset="0"/>
              </a:rPr>
              <a:t>inhomogeneties</a:t>
            </a:r>
            <a:endParaRPr lang="fr-BE" sz="1600" dirty="0">
              <a:latin typeface="Georgia" panose="02040502050405020303" pitchFamily="18" charset="0"/>
            </a:endParaRPr>
          </a:p>
          <a:p>
            <a:r>
              <a:rPr lang="fr-BE" sz="1600" dirty="0">
                <a:latin typeface="Georgia" panose="02040502050405020303" pitchFamily="18" charset="0"/>
              </a:rPr>
              <a:t>      in MT, R1 and A* </a:t>
            </a:r>
            <a:r>
              <a:rPr lang="fr-BE" sz="1600" dirty="0" err="1">
                <a:latin typeface="Georgia" panose="02040502050405020303" pitchFamily="18" charset="0"/>
              </a:rPr>
              <a:t>maps</a:t>
            </a:r>
            <a:r>
              <a:rPr lang="fr-BE" sz="1600" dirty="0">
                <a:latin typeface="Georgia" panose="02040502050405020303" pitchFamily="18" charset="0"/>
              </a:rPr>
              <a:t> (c)</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P</a:t>
            </a:r>
            <a:r>
              <a:rPr lang="fr-BE" sz="1600" dirty="0">
                <a:latin typeface="Georgia" panose="02040502050405020303" pitchFamily="18" charset="0"/>
              </a:rPr>
              <a:t>D </a:t>
            </a:r>
            <a:r>
              <a:rPr lang="fr-BE" sz="1600" dirty="0" err="1">
                <a:latin typeface="Georgia" panose="02040502050405020303" pitchFamily="18" charset="0"/>
              </a:rPr>
              <a:t>map</a:t>
            </a:r>
            <a:r>
              <a:rPr lang="fr-BE" sz="1600" dirty="0">
                <a:latin typeface="Georgia" panose="02040502050405020303" pitchFamily="18" charset="0"/>
              </a:rPr>
              <a:t> </a:t>
            </a:r>
            <a:r>
              <a:rPr lang="fr-BE" sz="1600" dirty="0" err="1">
                <a:latin typeface="Georgia" panose="02040502050405020303" pitchFamily="18" charset="0"/>
              </a:rPr>
              <a:t>derived</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 and </a:t>
            </a:r>
            <a:r>
              <a:rPr lang="fr-BE" sz="1600" dirty="0" err="1">
                <a:latin typeface="Georgia" panose="02040502050405020303" pitchFamily="18" charset="0"/>
              </a:rPr>
              <a:t>corrected</a:t>
            </a:r>
            <a:r>
              <a:rPr lang="fr-BE" sz="1600" dirty="0">
                <a:latin typeface="Georgia" panose="02040502050405020303" pitchFamily="18" charset="0"/>
              </a:rPr>
              <a:t> for instrumental</a:t>
            </a:r>
          </a:p>
          <a:p>
            <a:r>
              <a:rPr lang="fr-BE" sz="1600" dirty="0">
                <a:latin typeface="Georgia" panose="02040502050405020303" pitchFamily="18" charset="0"/>
              </a:rPr>
              <a:t>      </a:t>
            </a:r>
            <a:r>
              <a:rPr lang="fr-BE" sz="1600" dirty="0" err="1">
                <a:latin typeface="Georgia" panose="02040502050405020303" pitchFamily="18" charset="0"/>
              </a:rPr>
              <a:t>biases</a:t>
            </a:r>
            <a:r>
              <a:rPr lang="fr-BE" sz="1600" dirty="0">
                <a:latin typeface="Georgia" panose="02040502050405020303" pitchFamily="18" charset="0"/>
              </a:rPr>
              <a:t> </a:t>
            </a:r>
            <a:r>
              <a:rPr lang="fr-BE" sz="1600" dirty="0" err="1">
                <a:latin typeface="Georgia" panose="02040502050405020303" pitchFamily="18" charset="0"/>
              </a:rPr>
              <a:t>using</a:t>
            </a:r>
            <a:r>
              <a:rPr lang="fr-BE" sz="1600" dirty="0">
                <a:latin typeface="Georgia" panose="02040502050405020303" pitchFamily="18" charset="0"/>
              </a:rPr>
              <a:t> the </a:t>
            </a:r>
            <a:r>
              <a:rPr lang="fr-BE" sz="1600" dirty="0" err="1">
                <a:latin typeface="Georgia" panose="02040502050405020303" pitchFamily="18" charset="0"/>
              </a:rPr>
              <a:t>receive</a:t>
            </a:r>
            <a:r>
              <a:rPr lang="fr-BE" sz="1600" dirty="0">
                <a:latin typeface="Georgia" panose="02040502050405020303" pitchFamily="18" charset="0"/>
              </a:rPr>
              <a:t> </a:t>
            </a:r>
            <a:r>
              <a:rPr lang="fr-BE" sz="1600" dirty="0" err="1">
                <a:latin typeface="Georgia" panose="02040502050405020303" pitchFamily="18" charset="0"/>
              </a:rPr>
              <a:t>bias</a:t>
            </a:r>
            <a:r>
              <a:rPr lang="fr-BE" sz="1600" dirty="0">
                <a:latin typeface="Georgia" panose="02040502050405020303" pitchFamily="18" charset="0"/>
              </a:rPr>
              <a:t> </a:t>
            </a:r>
            <a:r>
              <a:rPr lang="fr-BE" sz="1600" dirty="0" err="1">
                <a:latin typeface="Georgia" panose="02040502050405020303" pitchFamily="18" charset="0"/>
              </a:rPr>
              <a:t>field</a:t>
            </a:r>
            <a:r>
              <a:rPr lang="fr-BE" sz="1600" dirty="0">
                <a:latin typeface="Georgia" panose="02040502050405020303" pitchFamily="18" charset="0"/>
              </a:rPr>
              <a:t> (d)</a:t>
            </a:r>
          </a:p>
          <a:p>
            <a:pPr marL="285750" indent="-285750">
              <a:buFont typeface="Arial" panose="020B0604020202020204" pitchFamily="34" charset="0"/>
              <a:buChar char="•"/>
            </a:pPr>
            <a:endParaRPr lang="fr-BE" dirty="0">
              <a:latin typeface="Georgia" panose="02040502050405020303" pitchFamily="18"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20203" r="47408"/>
          <a:stretch/>
        </p:blipFill>
        <p:spPr>
          <a:xfrm>
            <a:off x="7194884" y="3537324"/>
            <a:ext cx="1804737" cy="2790232"/>
          </a:xfrm>
          <a:prstGeom prst="rect">
            <a:avLst/>
          </a:prstGeom>
        </p:spPr>
      </p:pic>
      <p:pic>
        <p:nvPicPr>
          <p:cNvPr id="24" name="Image 23"/>
          <p:cNvPicPr>
            <a:picLocks noChangeAspect="1"/>
          </p:cNvPicPr>
          <p:nvPr/>
        </p:nvPicPr>
        <p:blipFill rotWithShape="1">
          <a:blip r:embed="rId3">
            <a:extLst>
              <a:ext uri="{28A0092B-C50C-407E-A947-70E740481C1C}">
                <a14:useLocalDpi xmlns:a14="http://schemas.microsoft.com/office/drawing/2010/main" val="0"/>
              </a:ext>
            </a:extLst>
          </a:blip>
          <a:srcRect l="-432" t="431" r="80023" b="-431"/>
          <a:stretch/>
        </p:blipFill>
        <p:spPr>
          <a:xfrm>
            <a:off x="6045676" y="3551721"/>
            <a:ext cx="1137177" cy="2790232"/>
          </a:xfrm>
          <a:prstGeom prst="rect">
            <a:avLst/>
          </a:prstGeom>
        </p:spPr>
      </p:pic>
      <p:pic>
        <p:nvPicPr>
          <p:cNvPr id="27" name="Image 26"/>
          <p:cNvPicPr>
            <a:picLocks noChangeAspect="1"/>
          </p:cNvPicPr>
          <p:nvPr/>
        </p:nvPicPr>
        <p:blipFill rotWithShape="1">
          <a:blip r:embed="rId3">
            <a:extLst>
              <a:ext uri="{28A0092B-C50C-407E-A947-70E740481C1C}">
                <a14:useLocalDpi xmlns:a14="http://schemas.microsoft.com/office/drawing/2010/main" val="0"/>
              </a:ext>
            </a:extLst>
          </a:blip>
          <a:srcRect l="53024" t="431" r="37259" b="-431"/>
          <a:stretch/>
        </p:blipFill>
        <p:spPr>
          <a:xfrm>
            <a:off x="8999619" y="3551721"/>
            <a:ext cx="541421" cy="2790232"/>
          </a:xfrm>
          <a:prstGeom prst="rect">
            <a:avLst/>
          </a:prstGeom>
        </p:spPr>
      </p:pic>
      <p:pic>
        <p:nvPicPr>
          <p:cNvPr id="28" name="Image 27"/>
          <p:cNvPicPr>
            <a:picLocks noChangeAspect="1"/>
          </p:cNvPicPr>
          <p:nvPr/>
        </p:nvPicPr>
        <p:blipFill rotWithShape="1">
          <a:blip r:embed="rId3">
            <a:extLst>
              <a:ext uri="{28A0092B-C50C-407E-A947-70E740481C1C}">
                <a14:useLocalDpi xmlns:a14="http://schemas.microsoft.com/office/drawing/2010/main" val="0"/>
              </a:ext>
            </a:extLst>
          </a:blip>
          <a:srcRect l="62093" t="431" r="13938" b="-431"/>
          <a:stretch/>
        </p:blipFill>
        <p:spPr>
          <a:xfrm>
            <a:off x="9516978" y="3551721"/>
            <a:ext cx="1335505" cy="2790232"/>
          </a:xfrm>
          <a:prstGeom prst="rect">
            <a:avLst/>
          </a:prstGeom>
        </p:spPr>
      </p:pic>
      <p:pic>
        <p:nvPicPr>
          <p:cNvPr id="29" name="Image 28"/>
          <p:cNvPicPr>
            <a:picLocks noChangeAspect="1"/>
          </p:cNvPicPr>
          <p:nvPr/>
        </p:nvPicPr>
        <p:blipFill rotWithShape="1">
          <a:blip r:embed="rId3">
            <a:extLst>
              <a:ext uri="{28A0092B-C50C-407E-A947-70E740481C1C}">
                <a14:useLocalDpi xmlns:a14="http://schemas.microsoft.com/office/drawing/2010/main" val="0"/>
              </a:ext>
            </a:extLst>
          </a:blip>
          <a:srcRect l="86279" t="431" r="117" b="-431"/>
          <a:stretch/>
        </p:blipFill>
        <p:spPr>
          <a:xfrm>
            <a:off x="10876547" y="3545181"/>
            <a:ext cx="757990" cy="2790232"/>
          </a:xfrm>
          <a:prstGeom prst="rect">
            <a:avLst/>
          </a:prstGeom>
        </p:spPr>
      </p:pic>
      <p:sp>
        <p:nvSpPr>
          <p:cNvPr id="3" name="Espace réservé du numéro de diapositive 7">
            <a:extLst>
              <a:ext uri="{FF2B5EF4-FFF2-40B4-BE49-F238E27FC236}">
                <a16:creationId xmlns="" xmlns:a16="http://schemas.microsoft.com/office/drawing/2014/main" id="{B02A1C45-776E-7F55-E104-D1B72437E240}"/>
              </a:ext>
            </a:extLst>
          </p:cNvPr>
          <p:cNvSpPr txBox="1">
            <a:spLocks/>
          </p:cNvSpPr>
          <p:nvPr/>
        </p:nvSpPr>
        <p:spPr>
          <a:xfrm>
            <a:off x="6809267" y="6392753"/>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Tabelow</a:t>
            </a:r>
            <a:r>
              <a:rPr lang="fr-BE" dirty="0"/>
              <a:t> et al., </a:t>
            </a:r>
            <a:r>
              <a:rPr lang="fr-BE" dirty="0" err="1"/>
              <a:t>NeuroImage</a:t>
            </a:r>
            <a:r>
              <a:rPr lang="fr-BE" dirty="0"/>
              <a:t>. 2019</a:t>
            </a:r>
          </a:p>
        </p:txBody>
      </p:sp>
    </p:spTree>
    <p:extLst>
      <p:ext uri="{BB962C8B-B14F-4D97-AF65-F5344CB8AC3E}">
        <p14:creationId xmlns:p14="http://schemas.microsoft.com/office/powerpoint/2010/main" val="181476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12</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9" y="2122573"/>
            <a:ext cx="7717154" cy="461665"/>
          </a:xfrm>
          <a:prstGeom prst="rect">
            <a:avLst/>
          </a:prstGeom>
          <a:noFill/>
        </p:spPr>
        <p:txBody>
          <a:bodyPr wrap="square" rtlCol="0">
            <a:spAutoFit/>
          </a:bodyPr>
          <a:lstStyle/>
          <a:p>
            <a:r>
              <a:rPr lang="fr-BE" sz="2400" b="1" dirty="0">
                <a:latin typeface="Georgia" panose="02040502050405020303" pitchFamily="18" charset="0"/>
              </a:rPr>
              <a:t>Multi-</a:t>
            </a:r>
            <a:r>
              <a:rPr lang="fr-BE" sz="2400" b="1" dirty="0" err="1">
                <a:latin typeface="Georgia" panose="02040502050405020303" pitchFamily="18" charset="0"/>
              </a:rPr>
              <a:t>parameter</a:t>
            </a:r>
            <a:r>
              <a:rPr lang="fr-BE" sz="2400" b="1" dirty="0">
                <a:latin typeface="Georgia" panose="02040502050405020303" pitchFamily="18" charset="0"/>
              </a:rPr>
              <a:t> </a:t>
            </a:r>
            <a:r>
              <a:rPr lang="fr-BE" sz="2400" b="1" dirty="0" err="1">
                <a:latin typeface="Georgia" panose="02040502050405020303" pitchFamily="18" charset="0"/>
              </a:rPr>
              <a:t>mapping</a:t>
            </a:r>
            <a:r>
              <a:rPr lang="fr-BE" sz="2400" b="1" dirty="0">
                <a:latin typeface="Georgia" panose="02040502050405020303" pitchFamily="18" charset="0"/>
              </a:rPr>
              <a:t> (MPM) </a:t>
            </a:r>
            <a:r>
              <a:rPr lang="fr-BE" sz="2400" b="1" dirty="0" err="1">
                <a:latin typeface="Georgia" panose="02040502050405020303" pitchFamily="18" charset="0"/>
              </a:rPr>
              <a:t>sequence</a:t>
            </a:r>
            <a:endParaRPr lang="fr-BE" dirty="0">
              <a:latin typeface="Georgia" panose="02040502050405020303" pitchFamily="18"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984" y="2759877"/>
            <a:ext cx="6761179" cy="2554818"/>
          </a:xfrm>
          <a:prstGeom prst="rect">
            <a:avLst/>
          </a:prstGeom>
        </p:spPr>
      </p:pic>
      <p:cxnSp>
        <p:nvCxnSpPr>
          <p:cNvPr id="24" name="Connecteur droit avec flèche 23"/>
          <p:cNvCxnSpPr/>
          <p:nvPr/>
        </p:nvCxnSpPr>
        <p:spPr>
          <a:xfrm flipH="1" flipV="1">
            <a:off x="1873389" y="4196997"/>
            <a:ext cx="1077686" cy="660753"/>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228085" y="3164979"/>
            <a:ext cx="2019300" cy="1692771"/>
          </a:xfrm>
          <a:prstGeom prst="rect">
            <a:avLst/>
          </a:prstGeom>
          <a:noFill/>
        </p:spPr>
        <p:txBody>
          <a:bodyPr wrap="square" rtlCol="0">
            <a:spAutoFit/>
          </a:bodyPr>
          <a:lstStyle/>
          <a:p>
            <a:pPr algn="ctr"/>
            <a:r>
              <a:rPr lang="fr-BE" sz="1300" dirty="0">
                <a:latin typeface="Georgia" panose="02040502050405020303" pitchFamily="18" charset="0"/>
              </a:rPr>
              <a:t>Arises </a:t>
            </a:r>
            <a:r>
              <a:rPr lang="fr-BE" sz="1300" dirty="0" err="1">
                <a:latin typeface="Georgia" panose="02040502050405020303" pitchFamily="18" charset="0"/>
              </a:rPr>
              <a:t>from</a:t>
            </a:r>
            <a:r>
              <a:rPr lang="fr-BE" sz="1300" dirty="0">
                <a:latin typeface="Georgia" panose="02040502050405020303" pitchFamily="18" charset="0"/>
              </a:rPr>
              <a:t> cross-relaxation </a:t>
            </a:r>
            <a:r>
              <a:rPr lang="fr-BE" sz="1300" dirty="0" err="1">
                <a:latin typeface="Georgia" panose="02040502050405020303" pitchFamily="18" charset="0"/>
              </a:rPr>
              <a:t>between</a:t>
            </a:r>
            <a:r>
              <a:rPr lang="fr-BE" sz="1300" dirty="0">
                <a:latin typeface="Georgia" panose="02040502050405020303" pitchFamily="18" charset="0"/>
              </a:rPr>
              <a:t> protons in « </a:t>
            </a:r>
            <a:r>
              <a:rPr lang="fr-BE" sz="1300" dirty="0" err="1">
                <a:latin typeface="Georgia" panose="02040502050405020303" pitchFamily="18" charset="0"/>
              </a:rPr>
              <a:t>bound</a:t>
            </a:r>
            <a:r>
              <a:rPr lang="fr-BE" sz="1300" dirty="0">
                <a:latin typeface="Georgia" panose="02040502050405020303" pitchFamily="18" charset="0"/>
              </a:rPr>
              <a:t> » and « free » water </a:t>
            </a:r>
            <a:r>
              <a:rPr lang="fr-BE" sz="1300" dirty="0" err="1">
                <a:latin typeface="Georgia" panose="02040502050405020303" pitchFamily="18" charset="0"/>
              </a:rPr>
              <a:t>compartments</a:t>
            </a:r>
            <a:r>
              <a:rPr lang="fr-BE" sz="1300" dirty="0">
                <a:latin typeface="Georgia" panose="02040502050405020303" pitchFamily="18" charset="0"/>
              </a:rPr>
              <a:t>. </a:t>
            </a:r>
          </a:p>
          <a:p>
            <a:pPr algn="ctr"/>
            <a:r>
              <a:rPr lang="fr-BE" sz="1300" dirty="0" err="1">
                <a:latin typeface="Georgia" panose="02040502050405020303" pitchFamily="18" charset="0"/>
              </a:rPr>
              <a:t>Proportional</a:t>
            </a:r>
            <a:r>
              <a:rPr lang="fr-BE" sz="1300" dirty="0">
                <a:latin typeface="Georgia" panose="02040502050405020303" pitchFamily="18" charset="0"/>
              </a:rPr>
              <a:t> to </a:t>
            </a:r>
          </a:p>
          <a:p>
            <a:pPr algn="ctr"/>
            <a:r>
              <a:rPr lang="fr-BE" sz="1300" b="1" dirty="0" err="1">
                <a:solidFill>
                  <a:srgbClr val="43767D"/>
                </a:solidFill>
                <a:latin typeface="Georgia" panose="02040502050405020303" pitchFamily="18" charset="0"/>
              </a:rPr>
              <a:t>myelin</a:t>
            </a:r>
            <a:r>
              <a:rPr lang="fr-BE" sz="1300" b="1" dirty="0">
                <a:solidFill>
                  <a:srgbClr val="43767D"/>
                </a:solidFill>
                <a:latin typeface="Georgia" panose="02040502050405020303" pitchFamily="18" charset="0"/>
              </a:rPr>
              <a:t>  and axonal contents</a:t>
            </a:r>
            <a:endParaRPr lang="fr-BE" sz="1300" dirty="0">
              <a:latin typeface="Georgia" panose="02040502050405020303" pitchFamily="18" charset="0"/>
            </a:endParaRPr>
          </a:p>
        </p:txBody>
      </p:sp>
      <p:cxnSp>
        <p:nvCxnSpPr>
          <p:cNvPr id="27" name="Connecteur droit avec flèche 26"/>
          <p:cNvCxnSpPr/>
          <p:nvPr/>
        </p:nvCxnSpPr>
        <p:spPr>
          <a:xfrm flipH="1">
            <a:off x="4344162" y="5100033"/>
            <a:ext cx="606673" cy="328780"/>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3108297" y="5428813"/>
            <a:ext cx="1650667" cy="1292662"/>
          </a:xfrm>
          <a:prstGeom prst="rect">
            <a:avLst/>
          </a:prstGeom>
          <a:noFill/>
        </p:spPr>
        <p:txBody>
          <a:bodyPr wrap="square" rtlCol="0">
            <a:spAutoFit/>
          </a:bodyPr>
          <a:lstStyle/>
          <a:p>
            <a:pPr algn="ctr"/>
            <a:r>
              <a:rPr lang="fr-BE" sz="1300" dirty="0">
                <a:latin typeface="Georgia" panose="02040502050405020303" pitchFamily="18" charset="0"/>
              </a:rPr>
              <a:t>Relates to the </a:t>
            </a:r>
            <a:r>
              <a:rPr lang="fr-BE" sz="1300" dirty="0" err="1">
                <a:latin typeface="Georgia" panose="02040502050405020303" pitchFamily="18" charset="0"/>
              </a:rPr>
              <a:t>number</a:t>
            </a:r>
            <a:r>
              <a:rPr lang="fr-BE" sz="1300" dirty="0">
                <a:latin typeface="Georgia" panose="02040502050405020303" pitchFamily="18" charset="0"/>
              </a:rPr>
              <a:t> of protons </a:t>
            </a:r>
            <a:r>
              <a:rPr lang="fr-BE" sz="1300" dirty="0" err="1">
                <a:latin typeface="Georgia" panose="02040502050405020303" pitchFamily="18" charset="0"/>
              </a:rPr>
              <a:t>participating</a:t>
            </a:r>
            <a:r>
              <a:rPr lang="fr-BE" sz="1300" dirty="0">
                <a:latin typeface="Georgia" panose="02040502050405020303" pitchFamily="18" charset="0"/>
              </a:rPr>
              <a:t> to the MRI signal.</a:t>
            </a:r>
          </a:p>
          <a:p>
            <a:pPr algn="ctr"/>
            <a:r>
              <a:rPr lang="fr-BE" sz="1300" dirty="0" err="1">
                <a:latin typeface="Georgia" panose="02040502050405020303" pitchFamily="18" charset="0"/>
              </a:rPr>
              <a:t>Proportional</a:t>
            </a:r>
            <a:r>
              <a:rPr lang="fr-BE" sz="1300" dirty="0">
                <a:latin typeface="Georgia" panose="02040502050405020303" pitchFamily="18" charset="0"/>
              </a:rPr>
              <a:t> to </a:t>
            </a:r>
            <a:r>
              <a:rPr lang="fr-BE" sz="1300" b="1" dirty="0">
                <a:solidFill>
                  <a:srgbClr val="43767D"/>
                </a:solidFill>
                <a:latin typeface="Georgia" panose="02040502050405020303" pitchFamily="18" charset="0"/>
              </a:rPr>
              <a:t>water content</a:t>
            </a:r>
          </a:p>
        </p:txBody>
      </p:sp>
      <p:cxnSp>
        <p:nvCxnSpPr>
          <p:cNvPr id="30" name="Connecteur droit avec flèche 29"/>
          <p:cNvCxnSpPr/>
          <p:nvPr/>
        </p:nvCxnSpPr>
        <p:spPr>
          <a:xfrm>
            <a:off x="6809267" y="5122094"/>
            <a:ext cx="568330" cy="385202"/>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364914" y="5499198"/>
            <a:ext cx="2934280" cy="1292662"/>
          </a:xfrm>
          <a:prstGeom prst="rect">
            <a:avLst/>
          </a:prstGeom>
          <a:noFill/>
        </p:spPr>
        <p:txBody>
          <a:bodyPr wrap="square" rtlCol="0">
            <a:spAutoFit/>
          </a:bodyPr>
          <a:lstStyle/>
          <a:p>
            <a:pPr algn="ctr"/>
            <a:r>
              <a:rPr lang="fr-BE" sz="1300" dirty="0">
                <a:latin typeface="Georgia" panose="02040502050405020303" pitchFamily="18" charset="0"/>
              </a:rPr>
              <a:t>Corresponds to 1/T1, </a:t>
            </a:r>
            <a:r>
              <a:rPr lang="fr-BE" sz="1300" dirty="0" err="1">
                <a:latin typeface="Georgia" panose="02040502050405020303" pitchFamily="18" charset="0"/>
              </a:rPr>
              <a:t>which</a:t>
            </a:r>
            <a:r>
              <a:rPr lang="fr-BE" sz="1300" dirty="0">
                <a:latin typeface="Georgia" panose="02040502050405020303" pitchFamily="18" charset="0"/>
              </a:rPr>
              <a:t> </a:t>
            </a:r>
            <a:r>
              <a:rPr lang="fr-BE" sz="1300" dirty="0" err="1">
                <a:latin typeface="Georgia" panose="02040502050405020303" pitchFamily="18" charset="0"/>
              </a:rPr>
              <a:t>characterizes</a:t>
            </a:r>
            <a:r>
              <a:rPr lang="fr-BE" sz="1300" dirty="0">
                <a:latin typeface="Georgia" panose="02040502050405020303" pitchFamily="18" charset="0"/>
              </a:rPr>
              <a:t> the longitudinal relaxation. </a:t>
            </a:r>
          </a:p>
          <a:p>
            <a:pPr algn="ctr"/>
            <a:r>
              <a:rPr lang="fr-BE" sz="1300" dirty="0" err="1">
                <a:latin typeface="Georgia" panose="02040502050405020303" pitchFamily="18" charset="0"/>
              </a:rPr>
              <a:t>Proportional</a:t>
            </a:r>
            <a:r>
              <a:rPr lang="fr-BE" sz="1300" dirty="0">
                <a:latin typeface="Georgia" panose="02040502050405020303" pitchFamily="18" charset="0"/>
              </a:rPr>
              <a:t> to </a:t>
            </a:r>
            <a:r>
              <a:rPr lang="fr-BE" sz="1300" b="1" dirty="0">
                <a:solidFill>
                  <a:srgbClr val="43767D"/>
                </a:solidFill>
                <a:latin typeface="Georgia" panose="02040502050405020303" pitchFamily="18" charset="0"/>
              </a:rPr>
              <a:t>water, </a:t>
            </a:r>
            <a:r>
              <a:rPr lang="fr-BE" sz="1300" b="1" dirty="0" err="1">
                <a:solidFill>
                  <a:srgbClr val="43767D"/>
                </a:solidFill>
                <a:latin typeface="Georgia" panose="02040502050405020303" pitchFamily="18" charset="0"/>
              </a:rPr>
              <a:t>iron</a:t>
            </a:r>
            <a:r>
              <a:rPr lang="fr-BE" sz="1300" b="1" dirty="0">
                <a:solidFill>
                  <a:srgbClr val="43767D"/>
                </a:solidFill>
                <a:latin typeface="Georgia" panose="02040502050405020303" pitchFamily="18" charset="0"/>
              </a:rPr>
              <a:t>, </a:t>
            </a:r>
            <a:r>
              <a:rPr lang="fr-BE" sz="1300" b="1" dirty="0" err="1">
                <a:solidFill>
                  <a:srgbClr val="43767D"/>
                </a:solidFill>
                <a:latin typeface="Georgia" panose="02040502050405020303" pitchFamily="18" charset="0"/>
              </a:rPr>
              <a:t>myelin</a:t>
            </a:r>
            <a:r>
              <a:rPr lang="fr-BE" sz="1300" b="1" dirty="0">
                <a:solidFill>
                  <a:srgbClr val="43767D"/>
                </a:solidFill>
                <a:latin typeface="Georgia" panose="02040502050405020303" pitchFamily="18" charset="0"/>
              </a:rPr>
              <a:t> contents, </a:t>
            </a:r>
            <a:r>
              <a:rPr lang="fr-BE" sz="1300" dirty="0">
                <a:latin typeface="Georgia" panose="02040502050405020303" pitchFamily="18" charset="0"/>
              </a:rPr>
              <a:t>as </a:t>
            </a:r>
            <a:r>
              <a:rPr lang="fr-BE" sz="1300" dirty="0" err="1">
                <a:latin typeface="Georgia" panose="02040502050405020303" pitchFamily="18" charset="0"/>
              </a:rPr>
              <a:t>well</a:t>
            </a:r>
            <a:r>
              <a:rPr lang="fr-BE" sz="1300" dirty="0">
                <a:latin typeface="Georgia" panose="02040502050405020303" pitchFamily="18" charset="0"/>
              </a:rPr>
              <a:t> as </a:t>
            </a:r>
            <a:r>
              <a:rPr lang="fr-BE" sz="1300" b="1" dirty="0" err="1">
                <a:solidFill>
                  <a:srgbClr val="43767D"/>
                </a:solidFill>
                <a:latin typeface="Georgia" panose="02040502050405020303" pitchFamily="18" charset="0"/>
              </a:rPr>
              <a:t>gliosis</a:t>
            </a:r>
            <a:r>
              <a:rPr lang="fr-BE" sz="1300" b="1" dirty="0">
                <a:solidFill>
                  <a:srgbClr val="43767D"/>
                </a:solidFill>
                <a:latin typeface="Georgia" panose="02040502050405020303" pitchFamily="18" charset="0"/>
              </a:rPr>
              <a:t> and axonal </a:t>
            </a:r>
            <a:r>
              <a:rPr lang="fr-BE" sz="1300" b="1" dirty="0" err="1">
                <a:solidFill>
                  <a:srgbClr val="43767D"/>
                </a:solidFill>
                <a:latin typeface="Georgia" panose="02040502050405020303" pitchFamily="18" charset="0"/>
              </a:rPr>
              <a:t>dysfunction</a:t>
            </a:r>
            <a:endParaRPr lang="fr-BE" sz="1300" b="1" dirty="0">
              <a:solidFill>
                <a:srgbClr val="43767D"/>
              </a:solidFill>
              <a:latin typeface="Georgia" panose="02040502050405020303" pitchFamily="18" charset="0"/>
            </a:endParaRPr>
          </a:p>
        </p:txBody>
      </p:sp>
      <p:cxnSp>
        <p:nvCxnSpPr>
          <p:cNvPr id="37" name="Connecteur droit avec flèche 36"/>
          <p:cNvCxnSpPr/>
          <p:nvPr/>
        </p:nvCxnSpPr>
        <p:spPr>
          <a:xfrm flipV="1">
            <a:off x="8750595" y="4771808"/>
            <a:ext cx="712382" cy="85227"/>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9383762" y="3799918"/>
            <a:ext cx="2439150" cy="1092607"/>
          </a:xfrm>
          <a:prstGeom prst="rect">
            <a:avLst/>
          </a:prstGeom>
          <a:noFill/>
        </p:spPr>
        <p:txBody>
          <a:bodyPr wrap="square" rtlCol="0">
            <a:spAutoFit/>
          </a:bodyPr>
          <a:lstStyle/>
          <a:p>
            <a:pPr algn="ctr"/>
            <a:r>
              <a:rPr lang="fr-BE" sz="1300" dirty="0">
                <a:latin typeface="Georgia" panose="02040502050405020303" pitchFamily="18" charset="0"/>
              </a:rPr>
              <a:t>Corresponds to 1/T2*, </a:t>
            </a:r>
            <a:r>
              <a:rPr lang="fr-BE" sz="1300" dirty="0" err="1">
                <a:latin typeface="Georgia" panose="02040502050405020303" pitchFamily="18" charset="0"/>
              </a:rPr>
              <a:t>which</a:t>
            </a:r>
            <a:r>
              <a:rPr lang="fr-BE" sz="1300" dirty="0">
                <a:latin typeface="Georgia" panose="02040502050405020303" pitchFamily="18" charset="0"/>
              </a:rPr>
              <a:t> </a:t>
            </a:r>
            <a:r>
              <a:rPr lang="fr-BE" sz="1300" dirty="0" err="1">
                <a:latin typeface="Georgia" panose="02040502050405020303" pitchFamily="18" charset="0"/>
              </a:rPr>
              <a:t>characterizes</a:t>
            </a:r>
            <a:r>
              <a:rPr lang="fr-BE" sz="1300" dirty="0">
                <a:latin typeface="Georgia" panose="02040502050405020303" pitchFamily="18" charset="0"/>
              </a:rPr>
              <a:t> the effective transverse relaxation. </a:t>
            </a:r>
          </a:p>
          <a:p>
            <a:pPr algn="ctr"/>
            <a:r>
              <a:rPr lang="fr-BE" sz="1300" dirty="0" err="1">
                <a:latin typeface="Georgia" panose="02040502050405020303" pitchFamily="18" charset="0"/>
              </a:rPr>
              <a:t>Proportional</a:t>
            </a:r>
            <a:r>
              <a:rPr lang="fr-BE" sz="1300" dirty="0">
                <a:latin typeface="Georgia" panose="02040502050405020303" pitchFamily="18" charset="0"/>
              </a:rPr>
              <a:t> to </a:t>
            </a:r>
            <a:r>
              <a:rPr lang="fr-BE" sz="1300" b="1" dirty="0" err="1">
                <a:solidFill>
                  <a:srgbClr val="43767D"/>
                </a:solidFill>
                <a:latin typeface="Georgia" panose="02040502050405020303" pitchFamily="18" charset="0"/>
              </a:rPr>
              <a:t>iron</a:t>
            </a:r>
            <a:r>
              <a:rPr lang="fr-BE" sz="1300" b="1" dirty="0">
                <a:solidFill>
                  <a:srgbClr val="43767D"/>
                </a:solidFill>
                <a:latin typeface="Georgia" panose="02040502050405020303" pitchFamily="18" charset="0"/>
              </a:rPr>
              <a:t> and </a:t>
            </a:r>
            <a:r>
              <a:rPr lang="fr-BE" sz="1300" b="1" dirty="0" err="1">
                <a:solidFill>
                  <a:srgbClr val="43767D"/>
                </a:solidFill>
                <a:latin typeface="Georgia" panose="02040502050405020303" pitchFamily="18" charset="0"/>
              </a:rPr>
              <a:t>myelin</a:t>
            </a:r>
            <a:r>
              <a:rPr lang="fr-BE" sz="1300" b="1" dirty="0">
                <a:solidFill>
                  <a:srgbClr val="43767D"/>
                </a:solidFill>
                <a:latin typeface="Georgia" panose="02040502050405020303" pitchFamily="18" charset="0"/>
              </a:rPr>
              <a:t> contents</a:t>
            </a:r>
          </a:p>
        </p:txBody>
      </p:sp>
    </p:spTree>
    <p:extLst>
      <p:ext uri="{BB962C8B-B14F-4D97-AF65-F5344CB8AC3E}">
        <p14:creationId xmlns:p14="http://schemas.microsoft.com/office/powerpoint/2010/main" val="38413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31"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8" y="2122573"/>
            <a:ext cx="10155831" cy="461665"/>
          </a:xfrm>
          <a:prstGeom prst="rect">
            <a:avLst/>
          </a:prstGeom>
          <a:noFill/>
        </p:spPr>
        <p:txBody>
          <a:bodyPr wrap="square" rtlCol="0">
            <a:spAutoFit/>
          </a:bodyPr>
          <a:lstStyle/>
          <a:p>
            <a:r>
              <a:rPr lang="fr-BE" sz="2400" b="1" dirty="0">
                <a:latin typeface="Georgia" panose="02040502050405020303" pitchFamily="18" charset="0"/>
              </a:rPr>
              <a:t>Diffusion MRI</a:t>
            </a:r>
            <a:endParaRPr lang="fr-BE" dirty="0">
              <a:latin typeface="Georgia" panose="02040502050405020303" pitchFamily="18" charset="0"/>
            </a:endParaRPr>
          </a:p>
        </p:txBody>
      </p:sp>
      <p:sp>
        <p:nvSpPr>
          <p:cNvPr id="2" name="ZoneTexte 1">
            <a:extLst>
              <a:ext uri="{FF2B5EF4-FFF2-40B4-BE49-F238E27FC236}">
                <a16:creationId xmlns="" xmlns:a16="http://schemas.microsoft.com/office/drawing/2014/main" id="{D1A06EA8-774B-C12F-84D2-75756C0D7617}"/>
              </a:ext>
            </a:extLst>
          </p:cNvPr>
          <p:cNvSpPr txBox="1"/>
          <p:nvPr/>
        </p:nvSpPr>
        <p:spPr>
          <a:xfrm>
            <a:off x="629599" y="2725667"/>
            <a:ext cx="10475724" cy="2062103"/>
          </a:xfrm>
          <a:prstGeom prst="rect">
            <a:avLst/>
          </a:prstGeom>
          <a:noFill/>
        </p:spPr>
        <p:txBody>
          <a:bodyPr wrap="square" rtlCol="0">
            <a:spAutoFit/>
          </a:bodyPr>
          <a:lstStyle/>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M</a:t>
            </a:r>
            <a:r>
              <a:rPr lang="fr-BE" sz="1600" dirty="0" err="1">
                <a:latin typeface="Georgia" panose="02040502050405020303" pitchFamily="18" charset="0"/>
              </a:rPr>
              <a:t>easures</a:t>
            </a:r>
            <a:r>
              <a:rPr lang="fr-BE" sz="1600" dirty="0">
                <a:latin typeface="Georgia" panose="02040502050405020303" pitchFamily="18" charset="0"/>
              </a:rPr>
              <a:t> </a:t>
            </a:r>
            <a:r>
              <a:rPr lang="fr-BE" sz="1600" dirty="0" err="1">
                <a:latin typeface="Georgia" panose="02040502050405020303" pitchFamily="18" charset="0"/>
              </a:rPr>
              <a:t>random</a:t>
            </a:r>
            <a:r>
              <a:rPr lang="fr-BE" sz="1600" dirty="0">
                <a:latin typeface="Georgia" panose="02040502050405020303" pitchFamily="18" charset="0"/>
              </a:rPr>
              <a:t> </a:t>
            </a:r>
            <a:r>
              <a:rPr lang="fr-BE" sz="1600" dirty="0" err="1">
                <a:latin typeface="Georgia" panose="02040502050405020303" pitchFamily="18" charset="0"/>
              </a:rPr>
              <a:t>Brownian</a:t>
            </a:r>
            <a:r>
              <a:rPr lang="fr-BE" sz="1600" dirty="0">
                <a:latin typeface="Georgia" panose="02040502050405020303" pitchFamily="18" charset="0"/>
              </a:rPr>
              <a:t> motion of water </a:t>
            </a:r>
            <a:r>
              <a:rPr lang="fr-BE" sz="1600" dirty="0" err="1">
                <a:latin typeface="Georgia" panose="02040502050405020303" pitchFamily="18" charset="0"/>
              </a:rPr>
              <a:t>molecules</a:t>
            </a:r>
            <a:endParaRPr lang="fr-BE" sz="1600" dirty="0">
              <a:latin typeface="Georgia" panose="02040502050405020303" pitchFamily="18" charset="0"/>
            </a:endParaRP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O</a:t>
            </a:r>
            <a:r>
              <a:rPr lang="fr-BE" sz="1600" dirty="0">
                <a:latin typeface="Georgia" panose="02040502050405020303" pitchFamily="18" charset="0"/>
              </a:rPr>
              <a:t>bstacles in the diffusion </a:t>
            </a:r>
            <a:r>
              <a:rPr lang="fr-BE" sz="1600" dirty="0">
                <a:latin typeface="Georgia" panose="02040502050405020303" pitchFamily="18" charset="0"/>
              </a:rPr>
              <a:t> </a:t>
            </a:r>
            <a:r>
              <a:rPr lang="fr-BE" sz="1600" dirty="0" smtClean="0">
                <a:latin typeface="Georgia" panose="02040502050405020303" pitchFamily="18" charset="0"/>
              </a:rPr>
              <a:t>   </a:t>
            </a:r>
            <a:r>
              <a:rPr lang="fr-BE" sz="1600" dirty="0" smtClean="0">
                <a:latin typeface="Georgia" panose="02040502050405020303" pitchFamily="18" charset="0"/>
              </a:rPr>
              <a:t>  information </a:t>
            </a:r>
            <a:r>
              <a:rPr lang="fr-BE" sz="1600" dirty="0">
                <a:latin typeface="Georgia" panose="02040502050405020303" pitchFamily="18" charset="0"/>
              </a:rPr>
              <a:t>on the tissue microstructure</a:t>
            </a:r>
          </a:p>
          <a:p>
            <a:pPr marL="285750" indent="-285750">
              <a:buFont typeface="Arial" panose="020B0604020202020204" pitchFamily="34" charset="0"/>
              <a:buChar char="•"/>
            </a:pPr>
            <a:endParaRPr lang="fr-BE" sz="1600" dirty="0">
              <a:latin typeface="Georgia" panose="02040502050405020303" pitchFamily="18" charset="0"/>
            </a:endParaRPr>
          </a:p>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D</a:t>
            </a:r>
            <a:r>
              <a:rPr lang="fr-BE" sz="1600" dirty="0" err="1">
                <a:latin typeface="Georgia" panose="02040502050405020303" pitchFamily="18" charset="0"/>
              </a:rPr>
              <a:t>ifferent</a:t>
            </a:r>
            <a:r>
              <a:rPr lang="fr-BE" sz="1600" dirty="0">
                <a:latin typeface="Georgia" panose="02040502050405020303" pitchFamily="18" charset="0"/>
              </a:rPr>
              <a:t> gradient directions</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M</a:t>
            </a:r>
            <a:r>
              <a:rPr lang="fr-BE" sz="1600" dirty="0">
                <a:latin typeface="Georgia" panose="02040502050405020303" pitchFamily="18" charset="0"/>
              </a:rPr>
              <a:t>ulti-</a:t>
            </a:r>
            <a:r>
              <a:rPr lang="fr-BE" sz="1600" dirty="0" err="1">
                <a:latin typeface="Georgia" panose="02040502050405020303" pitchFamily="18" charset="0"/>
              </a:rPr>
              <a:t>shell</a:t>
            </a:r>
            <a:r>
              <a:rPr lang="fr-BE" sz="1600" dirty="0">
                <a:latin typeface="Georgia" panose="02040502050405020303" pitchFamily="18" charset="0"/>
              </a:rPr>
              <a:t> diffusion </a:t>
            </a:r>
            <a:r>
              <a:rPr lang="fr-BE" sz="1600" dirty="0" err="1">
                <a:latin typeface="Georgia" panose="02040502050405020303" pitchFamily="18" charset="0"/>
              </a:rPr>
              <a:t>imaging</a:t>
            </a:r>
            <a:r>
              <a:rPr lang="fr-BE" sz="1600" dirty="0">
                <a:latin typeface="Georgia" panose="02040502050405020303" pitchFamily="18" charset="0"/>
              </a:rPr>
              <a:t> = </a:t>
            </a:r>
            <a:r>
              <a:rPr lang="fr-BE" sz="1600" dirty="0" err="1">
                <a:latin typeface="Georgia" panose="02040502050405020303" pitchFamily="18" charset="0"/>
              </a:rPr>
              <a:t>several</a:t>
            </a:r>
            <a:r>
              <a:rPr lang="fr-BE" sz="1600" dirty="0">
                <a:latin typeface="Georgia" panose="02040502050405020303" pitchFamily="18" charset="0"/>
              </a:rPr>
              <a:t> b-values</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p:txBody>
      </p:sp>
      <p:grpSp>
        <p:nvGrpSpPr>
          <p:cNvPr id="6" name="Groupe 5">
            <a:extLst>
              <a:ext uri="{FF2B5EF4-FFF2-40B4-BE49-F238E27FC236}">
                <a16:creationId xmlns="" xmlns:a16="http://schemas.microsoft.com/office/drawing/2014/main" id="{97B3A819-D6AF-7806-A674-1C67935CA432}"/>
              </a:ext>
            </a:extLst>
          </p:cNvPr>
          <p:cNvGrpSpPr/>
          <p:nvPr/>
        </p:nvGrpSpPr>
        <p:grpSpPr>
          <a:xfrm>
            <a:off x="3223335" y="4541549"/>
            <a:ext cx="5745329" cy="2058034"/>
            <a:chOff x="3876265" y="5009321"/>
            <a:chExt cx="4439469" cy="1590262"/>
          </a:xfrm>
        </p:grpSpPr>
        <p:pic>
          <p:nvPicPr>
            <p:cNvPr id="1026" name="Picture 2" descr="VRfRNet: Volumetric ROI fODF reconstruction network for estimation of  multi-tissue constrained spherical deconvolution with only single shell  dMRI - ScienceDirect">
              <a:extLst>
                <a:ext uri="{FF2B5EF4-FFF2-40B4-BE49-F238E27FC236}">
                  <a16:creationId xmlns="" xmlns:a16="http://schemas.microsoft.com/office/drawing/2014/main" id="{CBF48D88-737E-8F12-3A5E-31FBE143C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9" t="5726" r="3931" b="22925"/>
            <a:stretch/>
          </p:blipFill>
          <p:spPr bwMode="auto">
            <a:xfrm>
              <a:off x="3876265" y="5106854"/>
              <a:ext cx="4439469" cy="13234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73BA7728-6FDA-C330-42FF-C01A8E99F44A}"/>
                </a:ext>
              </a:extLst>
            </p:cNvPr>
            <p:cNvSpPr/>
            <p:nvPr/>
          </p:nvSpPr>
          <p:spPr>
            <a:xfrm>
              <a:off x="5176299" y="5009322"/>
              <a:ext cx="270344" cy="159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 xmlns:a16="http://schemas.microsoft.com/office/drawing/2014/main" id="{62DDC868-3555-1DBA-A19E-38BB70939550}"/>
                </a:ext>
              </a:extLst>
            </p:cNvPr>
            <p:cNvSpPr/>
            <p:nvPr/>
          </p:nvSpPr>
          <p:spPr>
            <a:xfrm>
              <a:off x="6743962" y="5009321"/>
              <a:ext cx="270344" cy="1590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 name="ZoneTexte 23">
            <a:extLst>
              <a:ext uri="{FF2B5EF4-FFF2-40B4-BE49-F238E27FC236}">
                <a16:creationId xmlns="" xmlns:a16="http://schemas.microsoft.com/office/drawing/2014/main" id="{05279E42-440D-6FEE-2E91-BBB88EA99641}"/>
              </a:ext>
            </a:extLst>
          </p:cNvPr>
          <p:cNvSpPr txBox="1"/>
          <p:nvPr/>
        </p:nvSpPr>
        <p:spPr>
          <a:xfrm>
            <a:off x="3048715" y="6429087"/>
            <a:ext cx="2019300" cy="292388"/>
          </a:xfrm>
          <a:prstGeom prst="rect">
            <a:avLst/>
          </a:prstGeom>
          <a:noFill/>
        </p:spPr>
        <p:txBody>
          <a:bodyPr wrap="square" rtlCol="0">
            <a:spAutoFit/>
          </a:bodyPr>
          <a:lstStyle/>
          <a:p>
            <a:pPr algn="ctr"/>
            <a:r>
              <a:rPr lang="fr-BE" sz="1300" b="1" dirty="0">
                <a:latin typeface="Georgia" panose="02040502050405020303" pitchFamily="18" charset="0"/>
              </a:rPr>
              <a:t>DTI</a:t>
            </a:r>
          </a:p>
        </p:txBody>
      </p:sp>
      <p:sp>
        <p:nvSpPr>
          <p:cNvPr id="26" name="ZoneTexte 25">
            <a:extLst>
              <a:ext uri="{FF2B5EF4-FFF2-40B4-BE49-F238E27FC236}">
                <a16:creationId xmlns="" xmlns:a16="http://schemas.microsoft.com/office/drawing/2014/main" id="{D8D82D9E-8222-EBEA-BDF8-D1D549D7EE66}"/>
              </a:ext>
            </a:extLst>
          </p:cNvPr>
          <p:cNvSpPr txBox="1"/>
          <p:nvPr/>
        </p:nvSpPr>
        <p:spPr>
          <a:xfrm>
            <a:off x="5090191" y="6429087"/>
            <a:ext cx="2019300" cy="292388"/>
          </a:xfrm>
          <a:prstGeom prst="rect">
            <a:avLst/>
          </a:prstGeom>
          <a:noFill/>
        </p:spPr>
        <p:txBody>
          <a:bodyPr wrap="square" rtlCol="0">
            <a:spAutoFit/>
          </a:bodyPr>
          <a:lstStyle/>
          <a:p>
            <a:pPr algn="ctr"/>
            <a:r>
              <a:rPr lang="fr-BE" sz="1300" b="1" dirty="0">
                <a:latin typeface="Georgia" panose="02040502050405020303" pitchFamily="18" charset="0"/>
              </a:rPr>
              <a:t>Single-</a:t>
            </a:r>
            <a:r>
              <a:rPr lang="fr-BE" sz="1300" b="1" dirty="0" err="1">
                <a:latin typeface="Georgia" panose="02040502050405020303" pitchFamily="18" charset="0"/>
              </a:rPr>
              <a:t>shell</a:t>
            </a:r>
            <a:r>
              <a:rPr lang="fr-BE" sz="1300" b="1" dirty="0">
                <a:latin typeface="Georgia" panose="02040502050405020303" pitchFamily="18" charset="0"/>
              </a:rPr>
              <a:t> HARDI</a:t>
            </a:r>
          </a:p>
        </p:txBody>
      </p:sp>
      <p:sp>
        <p:nvSpPr>
          <p:cNvPr id="27" name="ZoneTexte 26">
            <a:extLst>
              <a:ext uri="{FF2B5EF4-FFF2-40B4-BE49-F238E27FC236}">
                <a16:creationId xmlns="" xmlns:a16="http://schemas.microsoft.com/office/drawing/2014/main" id="{5A2153ED-7285-7F2A-3055-37BF40E4A6F3}"/>
              </a:ext>
            </a:extLst>
          </p:cNvPr>
          <p:cNvSpPr txBox="1"/>
          <p:nvPr/>
        </p:nvSpPr>
        <p:spPr>
          <a:xfrm>
            <a:off x="7175573" y="6429087"/>
            <a:ext cx="2019300" cy="292388"/>
          </a:xfrm>
          <a:prstGeom prst="rect">
            <a:avLst/>
          </a:prstGeom>
          <a:noFill/>
        </p:spPr>
        <p:txBody>
          <a:bodyPr wrap="square" rtlCol="0">
            <a:spAutoFit/>
          </a:bodyPr>
          <a:lstStyle/>
          <a:p>
            <a:pPr algn="ctr"/>
            <a:r>
              <a:rPr lang="fr-BE" sz="1300" b="1" dirty="0">
                <a:latin typeface="Georgia" panose="02040502050405020303" pitchFamily="18" charset="0"/>
              </a:rPr>
              <a:t>Multi-</a:t>
            </a:r>
            <a:r>
              <a:rPr lang="fr-BE" sz="1300" b="1" dirty="0" err="1">
                <a:latin typeface="Georgia" panose="02040502050405020303" pitchFamily="18" charset="0"/>
              </a:rPr>
              <a:t>shell</a:t>
            </a:r>
            <a:r>
              <a:rPr lang="fr-BE" sz="1300" b="1" dirty="0">
                <a:latin typeface="Georgia" panose="02040502050405020303" pitchFamily="18" charset="0"/>
              </a:rPr>
              <a:t> HARDI</a:t>
            </a:r>
          </a:p>
        </p:txBody>
      </p:sp>
      <p:cxnSp>
        <p:nvCxnSpPr>
          <p:cNvPr id="28" name="Connecteur droit avec flèche 27"/>
          <p:cNvCxnSpPr/>
          <p:nvPr/>
        </p:nvCxnSpPr>
        <p:spPr>
          <a:xfrm>
            <a:off x="3337533" y="3395396"/>
            <a:ext cx="252000" cy="0"/>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39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8" y="2122573"/>
            <a:ext cx="10155831" cy="461665"/>
          </a:xfrm>
          <a:prstGeom prst="rect">
            <a:avLst/>
          </a:prstGeom>
          <a:noFill/>
        </p:spPr>
        <p:txBody>
          <a:bodyPr wrap="square" rtlCol="0">
            <a:spAutoFit/>
          </a:bodyPr>
          <a:lstStyle/>
          <a:p>
            <a:r>
              <a:rPr lang="fr-BE" sz="2400" b="1" dirty="0" err="1">
                <a:latin typeface="Georgia" panose="02040502050405020303" pitchFamily="18" charset="0"/>
              </a:rPr>
              <a:t>Neurite</a:t>
            </a:r>
            <a:r>
              <a:rPr lang="fr-BE" sz="2400" b="1" dirty="0">
                <a:latin typeface="Georgia" panose="02040502050405020303" pitchFamily="18" charset="0"/>
              </a:rPr>
              <a:t> orientation dispersion and </a:t>
            </a:r>
            <a:r>
              <a:rPr lang="fr-BE" sz="2400" b="1" dirty="0" err="1">
                <a:latin typeface="Georgia" panose="02040502050405020303" pitchFamily="18" charset="0"/>
              </a:rPr>
              <a:t>density</a:t>
            </a:r>
            <a:r>
              <a:rPr lang="fr-BE" sz="2400" b="1" dirty="0">
                <a:latin typeface="Georgia" panose="02040502050405020303" pitchFamily="18" charset="0"/>
              </a:rPr>
              <a:t> </a:t>
            </a:r>
            <a:r>
              <a:rPr lang="fr-BE" sz="2400" b="1" dirty="0" err="1">
                <a:latin typeface="Georgia" panose="02040502050405020303" pitchFamily="18" charset="0"/>
              </a:rPr>
              <a:t>imaging</a:t>
            </a:r>
            <a:r>
              <a:rPr lang="fr-BE" sz="2400" b="1" dirty="0">
                <a:latin typeface="Georgia" panose="02040502050405020303" pitchFamily="18" charset="0"/>
              </a:rPr>
              <a:t> (NODDI) </a:t>
            </a:r>
            <a:endParaRPr lang="fr-BE" dirty="0">
              <a:latin typeface="Georgia" panose="02040502050405020303" pitchFamily="18" charset="0"/>
            </a:endParaRPr>
          </a:p>
        </p:txBody>
      </p:sp>
      <p:sp>
        <p:nvSpPr>
          <p:cNvPr id="26" name="ZoneTexte 25"/>
          <p:cNvSpPr txBox="1"/>
          <p:nvPr/>
        </p:nvSpPr>
        <p:spPr>
          <a:xfrm>
            <a:off x="629599" y="2725667"/>
            <a:ext cx="10475724" cy="1569660"/>
          </a:xfrm>
          <a:prstGeom prst="rect">
            <a:avLst/>
          </a:prstGeom>
          <a:noFill/>
        </p:spPr>
        <p:txBody>
          <a:bodyPr wrap="square" rtlCol="0">
            <a:spAutoFit/>
          </a:bodyPr>
          <a:lstStyle/>
          <a:p>
            <a:pPr marL="285750" indent="-285750">
              <a:buFont typeface="Arial" panose="020B0604020202020204" pitchFamily="34" charset="0"/>
              <a:buChar char="•"/>
            </a:pPr>
            <a:r>
              <a:rPr lang="fr-BE" sz="1600" dirty="0">
                <a:solidFill>
                  <a:srgbClr val="4B858C"/>
                </a:solidFill>
                <a:latin typeface="Georgia" panose="02040502050405020303" pitchFamily="18" charset="0"/>
              </a:rPr>
              <a:t>D</a:t>
            </a:r>
            <a:r>
              <a:rPr lang="fr-BE" sz="1600" dirty="0">
                <a:latin typeface="Georgia" panose="02040502050405020303" pitchFamily="18" charset="0"/>
              </a:rPr>
              <a:t>iffusion-</a:t>
            </a:r>
            <a:r>
              <a:rPr lang="fr-BE" sz="1600" dirty="0" err="1">
                <a:latin typeface="Georgia" panose="02040502050405020303" pitchFamily="18" charset="0"/>
              </a:rPr>
              <a:t>weighted</a:t>
            </a:r>
            <a:r>
              <a:rPr lang="fr-BE" sz="1600" dirty="0">
                <a:latin typeface="Georgia" panose="02040502050405020303" pitchFamily="18" charset="0"/>
              </a:rPr>
              <a:t> EPI images </a:t>
            </a:r>
            <a:r>
              <a:rPr lang="fr-BE" sz="1600" dirty="0" err="1">
                <a:latin typeface="Georgia" panose="02040502050405020303" pitchFamily="18" charset="0"/>
              </a:rPr>
              <a:t>with</a:t>
            </a:r>
            <a:r>
              <a:rPr lang="fr-BE" sz="1600" dirty="0">
                <a:latin typeface="Georgia" panose="02040502050405020303" pitchFamily="18" charset="0"/>
              </a:rPr>
              <a:t> a </a:t>
            </a:r>
            <a:r>
              <a:rPr lang="fr-BE" sz="1600" dirty="0" err="1">
                <a:latin typeface="Georgia" panose="02040502050405020303" pitchFamily="18" charset="0"/>
              </a:rPr>
              <a:t>two-shell</a:t>
            </a:r>
            <a:r>
              <a:rPr lang="fr-BE" sz="1600" dirty="0">
                <a:latin typeface="Georgia" panose="02040502050405020303" pitchFamily="18" charset="0"/>
              </a:rPr>
              <a:t> HARDI </a:t>
            </a:r>
            <a:r>
              <a:rPr lang="fr-BE" sz="1600" dirty="0" err="1">
                <a:latin typeface="Georgia" panose="02040502050405020303" pitchFamily="18" charset="0"/>
              </a:rPr>
              <a:t>protocol</a:t>
            </a:r>
            <a:endParaRPr lang="fr-BE" sz="1600" dirty="0">
              <a:latin typeface="Georgia" panose="02040502050405020303" pitchFamily="18" charset="0"/>
            </a:endParaRPr>
          </a:p>
          <a:p>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T</a:t>
            </a:r>
            <a:r>
              <a:rPr lang="fr-BE" sz="1600" dirty="0" err="1">
                <a:latin typeface="Georgia" panose="02040502050405020303" pitchFamily="18" charset="0"/>
              </a:rPr>
              <a:t>hen</a:t>
            </a:r>
            <a:r>
              <a:rPr lang="fr-BE" sz="1600" dirty="0">
                <a:latin typeface="Georgia" panose="02040502050405020303" pitchFamily="18" charset="0"/>
              </a:rPr>
              <a:t>, NODDI images </a:t>
            </a:r>
            <a:r>
              <a:rPr lang="fr-BE" sz="1600" dirty="0" err="1">
                <a:latin typeface="Georgia" panose="02040502050405020303" pitchFamily="18" charset="0"/>
              </a:rPr>
              <a:t>derived</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 </a:t>
            </a:r>
            <a:r>
              <a:rPr lang="fr-BE" sz="1600" b="1" dirty="0" err="1">
                <a:latin typeface="Georgia" panose="02040502050405020303" pitchFamily="18" charset="0"/>
              </a:rPr>
              <a:t>three</a:t>
            </a:r>
            <a:r>
              <a:rPr lang="fr-BE" sz="1600" b="1" dirty="0">
                <a:latin typeface="Georgia" panose="02040502050405020303" pitchFamily="18" charset="0"/>
              </a:rPr>
              <a:t> </a:t>
            </a:r>
            <a:r>
              <a:rPr lang="fr-BE" sz="1600" b="1" dirty="0" err="1">
                <a:latin typeface="Georgia" panose="02040502050405020303" pitchFamily="18" charset="0"/>
              </a:rPr>
              <a:t>compartment</a:t>
            </a:r>
            <a:r>
              <a:rPr lang="fr-BE" sz="1600" b="1" dirty="0">
                <a:latin typeface="Georgia" panose="02040502050405020303" pitchFamily="18" charset="0"/>
              </a:rPr>
              <a:t> tissue model </a:t>
            </a:r>
            <a:r>
              <a:rPr lang="fr-BE" sz="1600" dirty="0">
                <a:latin typeface="Georgia" panose="02040502050405020303" pitchFamily="18" charset="0"/>
              </a:rPr>
              <a:t>(free water, intra-cellular </a:t>
            </a:r>
            <a:r>
              <a:rPr lang="fr-BE" sz="1600" dirty="0" err="1">
                <a:latin typeface="Georgia" panose="02040502050405020303" pitchFamily="18" charset="0"/>
              </a:rPr>
              <a:t>material</a:t>
            </a:r>
            <a:r>
              <a:rPr lang="fr-BE" sz="1600" dirty="0">
                <a:latin typeface="Georgia" panose="02040502050405020303" pitchFamily="18" charset="0"/>
              </a:rPr>
              <a:t> and extra-cellular </a:t>
            </a:r>
            <a:r>
              <a:rPr lang="fr-BE" sz="1600" dirty="0" err="1">
                <a:latin typeface="Georgia" panose="02040502050405020303" pitchFamily="18" charset="0"/>
              </a:rPr>
              <a:t>material</a:t>
            </a:r>
            <a:r>
              <a:rPr lang="fr-BE" sz="1600" dirty="0">
                <a:latin typeface="Georgia" panose="02040502050405020303" pitchFamily="18" charset="0"/>
              </a:rPr>
              <a:t>)</a:t>
            </a:r>
          </a:p>
          <a:p>
            <a:endParaRPr lang="fr-BE" sz="1600" dirty="0">
              <a:solidFill>
                <a:srgbClr val="4B858C"/>
              </a:solidFill>
              <a:latin typeface="Georgia" panose="02040502050405020303" pitchFamily="18" charset="0"/>
            </a:endParaRPr>
          </a:p>
          <a:p>
            <a:endParaRPr lang="fr-BE" sz="1600" dirty="0">
              <a:latin typeface="Georgia" panose="02040502050405020303" pitchFamily="18"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810" y="3640284"/>
            <a:ext cx="3869528" cy="1764903"/>
          </a:xfrm>
          <a:prstGeom prst="rect">
            <a:avLst/>
          </a:prstGeom>
        </p:spPr>
      </p:pic>
      <mc:AlternateContent xmlns:mc="http://schemas.openxmlformats.org/markup-compatibility/2006" xmlns:a14="http://schemas.microsoft.com/office/drawing/2010/main">
        <mc:Choice Requires="a14">
          <p:sp>
            <p:nvSpPr>
              <p:cNvPr id="2" name="ZoneTexte 1"/>
              <p:cNvSpPr txBox="1"/>
              <p:nvPr/>
            </p:nvSpPr>
            <p:spPr>
              <a:xfrm>
                <a:off x="1340774" y="5526928"/>
                <a:ext cx="9510451" cy="461665"/>
              </a:xfrm>
              <a:prstGeom prst="rect">
                <a:avLst/>
              </a:prstGeom>
              <a:noFill/>
            </p:spPr>
            <p:txBody>
              <a:bodyPr wrap="square" rtlCol="0">
                <a:spAutoFit/>
              </a:bodyPr>
              <a:lstStyle/>
              <a:p>
                <a:r>
                  <a:rPr lang="fr-BE" sz="2000" b="0" dirty="0">
                    <a:latin typeface="Georgia" panose="02040502050405020303" pitchFamily="18" charset="0"/>
                  </a:rPr>
                  <a:t>Full </a:t>
                </a:r>
                <a:r>
                  <a:rPr lang="fr-BE" sz="2000" b="0" dirty="0" err="1">
                    <a:latin typeface="Georgia" panose="02040502050405020303" pitchFamily="18" charset="0"/>
                  </a:rPr>
                  <a:t>normalized</a:t>
                </a:r>
                <a:r>
                  <a:rPr lang="fr-BE" sz="2000" b="0" dirty="0">
                    <a:latin typeface="Georgia" panose="02040502050405020303" pitchFamily="18" charset="0"/>
                  </a:rPr>
                  <a:t> signal </a:t>
                </a:r>
                <a:r>
                  <a:rPr lang="fr-BE" sz="2400" b="0" dirty="0"/>
                  <a:t>: </a:t>
                </a:r>
                <a14:m>
                  <m:oMath xmlns:m="http://schemas.openxmlformats.org/officeDocument/2006/math">
                    <m:r>
                      <a:rPr lang="fr-BE" sz="2400" b="0" i="1" smtClean="0">
                        <a:latin typeface="Cambria Math" panose="02040503050406030204" pitchFamily="18" charset="0"/>
                      </a:rPr>
                      <m:t>𝐴</m:t>
                    </m:r>
                    <m:r>
                      <a:rPr lang="fr-BE" sz="2400" b="0" i="1" smtClean="0">
                        <a:latin typeface="Cambria Math" panose="02040503050406030204" pitchFamily="18" charset="0"/>
                      </a:rPr>
                      <m:t>=</m:t>
                    </m:r>
                    <m:d>
                      <m:dPr>
                        <m:ctrlPr>
                          <a:rPr lang="fr-BE" sz="2400" b="0" i="1" smtClean="0">
                            <a:latin typeface="Cambria Math" panose="02040503050406030204" pitchFamily="18" charset="0"/>
                          </a:rPr>
                        </m:ctrlPr>
                      </m:dPr>
                      <m:e>
                        <m:r>
                          <a:rPr lang="fr-BE" sz="2400" b="0" i="1" smtClean="0">
                            <a:latin typeface="Cambria Math" panose="02040503050406030204" pitchFamily="18" charset="0"/>
                          </a:rPr>
                          <m:t>1−</m:t>
                        </m:r>
                        <m:sSub>
                          <m:sSubPr>
                            <m:ctrlPr>
                              <a:rPr lang="fr-BE" sz="2400" b="0" i="1" smtClean="0">
                                <a:latin typeface="Cambria Math" panose="02040503050406030204" pitchFamily="18" charset="0"/>
                              </a:rPr>
                            </m:ctrlPr>
                          </m:sSubPr>
                          <m:e>
                            <m:r>
                              <a:rPr lang="fr-BE" sz="2400" b="0" i="1" smtClean="0">
                                <a:latin typeface="Cambria Math" panose="02040503050406030204" pitchFamily="18" charset="0"/>
                                <a:ea typeface="Cambria Math" panose="02040503050406030204" pitchFamily="18" charset="0"/>
                              </a:rPr>
                              <m:t>𝜐</m:t>
                            </m:r>
                          </m:e>
                          <m:sub>
                            <m:r>
                              <a:rPr lang="fr-BE" sz="2400" b="0" i="1" smtClean="0">
                                <a:latin typeface="Cambria Math" panose="02040503050406030204" pitchFamily="18" charset="0"/>
                              </a:rPr>
                              <m:t>𝑖𝑠𝑜</m:t>
                            </m:r>
                          </m:sub>
                        </m:sSub>
                      </m:e>
                    </m:d>
                    <m:d>
                      <m:dPr>
                        <m:ctrlPr>
                          <a:rPr lang="fr-BE" sz="2400" b="0" i="1" smtClean="0">
                            <a:latin typeface="Cambria Math" panose="02040503050406030204" pitchFamily="18" charset="0"/>
                          </a:rPr>
                        </m:ctrlPr>
                      </m:dPr>
                      <m:e>
                        <m:sSub>
                          <m:sSubPr>
                            <m:ctrlPr>
                              <a:rPr lang="fr-BE" sz="2400" i="1">
                                <a:latin typeface="Cambria Math" panose="02040503050406030204" pitchFamily="18" charset="0"/>
                              </a:rPr>
                            </m:ctrlPr>
                          </m:sSubPr>
                          <m:e>
                            <m:r>
                              <a:rPr lang="fr-BE" sz="2400" i="1">
                                <a:latin typeface="Cambria Math" panose="02040503050406030204" pitchFamily="18" charset="0"/>
                                <a:ea typeface="Cambria Math" panose="02040503050406030204" pitchFamily="18" charset="0"/>
                              </a:rPr>
                              <m:t>𝜐</m:t>
                            </m:r>
                          </m:e>
                          <m:sub>
                            <m:r>
                              <a:rPr lang="fr-BE" sz="2400" b="0" i="1" smtClean="0">
                                <a:latin typeface="Cambria Math" panose="02040503050406030204" pitchFamily="18" charset="0"/>
                              </a:rPr>
                              <m:t>𝑖𝑐</m:t>
                            </m:r>
                          </m:sub>
                        </m:sSub>
                        <m:sSub>
                          <m:sSubPr>
                            <m:ctrlPr>
                              <a:rPr lang="fr-BE" sz="2400" i="1">
                                <a:latin typeface="Cambria Math" panose="02040503050406030204" pitchFamily="18" charset="0"/>
                              </a:rPr>
                            </m:ctrlPr>
                          </m:sSubPr>
                          <m:e>
                            <m:r>
                              <a:rPr lang="fr-BE" sz="2400" b="0" i="1" smtClean="0">
                                <a:latin typeface="Cambria Math" panose="02040503050406030204" pitchFamily="18" charset="0"/>
                              </a:rPr>
                              <m:t>𝐴</m:t>
                            </m:r>
                          </m:e>
                          <m:sub>
                            <m:r>
                              <a:rPr lang="fr-BE" sz="2400" i="1">
                                <a:latin typeface="Cambria Math" panose="02040503050406030204" pitchFamily="18" charset="0"/>
                              </a:rPr>
                              <m:t>𝑖</m:t>
                            </m:r>
                            <m:r>
                              <a:rPr lang="fr-BE" sz="2400" b="0" i="1" smtClean="0">
                                <a:latin typeface="Cambria Math" panose="02040503050406030204" pitchFamily="18" charset="0"/>
                              </a:rPr>
                              <m:t>𝑐</m:t>
                            </m:r>
                          </m:sub>
                        </m:sSub>
                        <m:r>
                          <a:rPr lang="fr-BE" sz="2400" b="0" i="1" smtClean="0">
                            <a:latin typeface="Cambria Math" panose="02040503050406030204" pitchFamily="18" charset="0"/>
                          </a:rPr>
                          <m:t>+</m:t>
                        </m:r>
                        <m:d>
                          <m:dPr>
                            <m:ctrlPr>
                              <a:rPr lang="fr-BE" sz="2400" b="0" i="1" smtClean="0">
                                <a:latin typeface="Cambria Math" panose="02040503050406030204" pitchFamily="18" charset="0"/>
                              </a:rPr>
                            </m:ctrlPr>
                          </m:dPr>
                          <m:e>
                            <m:r>
                              <a:rPr lang="fr-BE" sz="2400" b="0" i="1" smtClean="0">
                                <a:latin typeface="Cambria Math" panose="02040503050406030204" pitchFamily="18" charset="0"/>
                              </a:rPr>
                              <m:t>1−</m:t>
                            </m:r>
                            <m:sSub>
                              <m:sSubPr>
                                <m:ctrlPr>
                                  <a:rPr lang="fr-BE" sz="2400" i="1">
                                    <a:latin typeface="Cambria Math" panose="02040503050406030204" pitchFamily="18" charset="0"/>
                                  </a:rPr>
                                </m:ctrlPr>
                              </m:sSubPr>
                              <m:e>
                                <m:r>
                                  <a:rPr lang="fr-BE" sz="2400" i="1">
                                    <a:latin typeface="Cambria Math" panose="02040503050406030204" pitchFamily="18" charset="0"/>
                                    <a:ea typeface="Cambria Math" panose="02040503050406030204" pitchFamily="18" charset="0"/>
                                  </a:rPr>
                                  <m:t>𝜐</m:t>
                                </m:r>
                              </m:e>
                              <m:sub>
                                <m:r>
                                  <a:rPr lang="fr-BE" sz="2400" i="1">
                                    <a:latin typeface="Cambria Math" panose="02040503050406030204" pitchFamily="18" charset="0"/>
                                  </a:rPr>
                                  <m:t>𝑖</m:t>
                                </m:r>
                                <m:r>
                                  <a:rPr lang="fr-BE" sz="2400" b="0" i="1" smtClean="0">
                                    <a:latin typeface="Cambria Math" panose="02040503050406030204" pitchFamily="18" charset="0"/>
                                  </a:rPr>
                                  <m:t>𝑐</m:t>
                                </m:r>
                              </m:sub>
                            </m:sSub>
                          </m:e>
                        </m:d>
                        <m:sSub>
                          <m:sSubPr>
                            <m:ctrlPr>
                              <a:rPr lang="fr-BE" sz="2400" i="1">
                                <a:latin typeface="Cambria Math" panose="02040503050406030204" pitchFamily="18" charset="0"/>
                              </a:rPr>
                            </m:ctrlPr>
                          </m:sSubPr>
                          <m:e>
                            <m:r>
                              <a:rPr lang="fr-BE" sz="2400" b="0" i="1" smtClean="0">
                                <a:latin typeface="Cambria Math" panose="02040503050406030204" pitchFamily="18" charset="0"/>
                              </a:rPr>
                              <m:t>𝐴</m:t>
                            </m:r>
                          </m:e>
                          <m:sub>
                            <m:r>
                              <a:rPr lang="fr-BE" sz="2400" b="0" i="1" smtClean="0">
                                <a:latin typeface="Cambria Math" panose="02040503050406030204" pitchFamily="18" charset="0"/>
                                <a:ea typeface="Cambria Math" panose="02040503050406030204" pitchFamily="18" charset="0"/>
                              </a:rPr>
                              <m:t>𝑒𝑐</m:t>
                            </m:r>
                          </m:sub>
                        </m:sSub>
                      </m:e>
                    </m:d>
                    <m:r>
                      <a:rPr lang="fr-BE" sz="2400" b="0" i="1" smtClean="0">
                        <a:latin typeface="Cambria Math" panose="02040503050406030204" pitchFamily="18" charset="0"/>
                      </a:rPr>
                      <m:t>+</m:t>
                    </m:r>
                    <m:sSub>
                      <m:sSubPr>
                        <m:ctrlPr>
                          <a:rPr lang="fr-BE" sz="2400" i="1">
                            <a:latin typeface="Cambria Math" panose="02040503050406030204" pitchFamily="18" charset="0"/>
                          </a:rPr>
                        </m:ctrlPr>
                      </m:sSubPr>
                      <m:e>
                        <m:r>
                          <a:rPr lang="fr-BE" sz="2400" i="1">
                            <a:latin typeface="Cambria Math" panose="02040503050406030204" pitchFamily="18" charset="0"/>
                            <a:ea typeface="Cambria Math" panose="02040503050406030204" pitchFamily="18" charset="0"/>
                          </a:rPr>
                          <m:t>𝜐</m:t>
                        </m:r>
                      </m:e>
                      <m:sub>
                        <m:r>
                          <a:rPr lang="fr-BE" sz="2400" i="1">
                            <a:latin typeface="Cambria Math" panose="02040503050406030204" pitchFamily="18" charset="0"/>
                          </a:rPr>
                          <m:t>𝑖𝑠𝑜</m:t>
                        </m:r>
                      </m:sub>
                    </m:sSub>
                    <m:sSub>
                      <m:sSubPr>
                        <m:ctrlPr>
                          <a:rPr lang="fr-BE" sz="2400" i="1">
                            <a:latin typeface="Cambria Math" panose="02040503050406030204" pitchFamily="18" charset="0"/>
                          </a:rPr>
                        </m:ctrlPr>
                      </m:sSubPr>
                      <m:e>
                        <m:r>
                          <a:rPr lang="fr-BE" sz="2400" b="0" i="1" smtClean="0">
                            <a:latin typeface="Cambria Math" panose="02040503050406030204" pitchFamily="18" charset="0"/>
                          </a:rPr>
                          <m:t>𝐴</m:t>
                        </m:r>
                      </m:e>
                      <m:sub>
                        <m:r>
                          <a:rPr lang="fr-BE" sz="2400" i="1">
                            <a:latin typeface="Cambria Math" panose="02040503050406030204" pitchFamily="18" charset="0"/>
                          </a:rPr>
                          <m:t>𝑖𝑠𝑜</m:t>
                        </m:r>
                      </m:sub>
                    </m:sSub>
                  </m:oMath>
                </a14:m>
                <a:endParaRPr lang="fr-BE" sz="2400" dirty="0"/>
              </a:p>
            </p:txBody>
          </p:sp>
        </mc:Choice>
        <mc:Fallback xmlns="">
          <p:sp>
            <p:nvSpPr>
              <p:cNvPr id="2" name="ZoneTexte 1"/>
              <p:cNvSpPr txBox="1">
                <a:spLocks noRot="1" noChangeAspect="1" noMove="1" noResize="1" noEditPoints="1" noAdjustHandles="1" noChangeArrowheads="1" noChangeShapeType="1" noTextEdit="1"/>
              </p:cNvSpPr>
              <p:nvPr/>
            </p:nvSpPr>
            <p:spPr>
              <a:xfrm>
                <a:off x="1340774" y="5526928"/>
                <a:ext cx="9510451" cy="461665"/>
              </a:xfrm>
              <a:prstGeom prst="rect">
                <a:avLst/>
              </a:prstGeom>
              <a:blipFill>
                <a:blip r:embed="rId4"/>
                <a:stretch>
                  <a:fillRect l="-705" t="-10667" b="-30667"/>
                </a:stretch>
              </a:blipFill>
            </p:spPr>
            <p:txBody>
              <a:bodyPr/>
              <a:lstStyle/>
              <a:p>
                <a:r>
                  <a:rPr lang="fr-BE">
                    <a:noFill/>
                  </a:rPr>
                  <a:t> </a:t>
                </a:r>
              </a:p>
            </p:txBody>
          </p:sp>
        </mc:Fallback>
      </mc:AlternateContent>
      <p:sp>
        <p:nvSpPr>
          <p:cNvPr id="4" name="Accolade ouvrante 3"/>
          <p:cNvSpPr/>
          <p:nvPr/>
        </p:nvSpPr>
        <p:spPr>
          <a:xfrm rot="16200000">
            <a:off x="6580294" y="5767427"/>
            <a:ext cx="207282" cy="437321"/>
          </a:xfrm>
          <a:prstGeom prst="leftBrace">
            <a:avLst/>
          </a:prstGeom>
          <a:ln>
            <a:solidFill>
              <a:srgbClr val="4B85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5" name="ZoneTexte 4"/>
          <p:cNvSpPr txBox="1"/>
          <p:nvPr/>
        </p:nvSpPr>
        <p:spPr>
          <a:xfrm>
            <a:off x="5790588" y="6082501"/>
            <a:ext cx="1786693" cy="523220"/>
          </a:xfrm>
          <a:prstGeom prst="rect">
            <a:avLst/>
          </a:prstGeom>
          <a:noFill/>
        </p:spPr>
        <p:txBody>
          <a:bodyPr wrap="square" rtlCol="0">
            <a:spAutoFit/>
          </a:bodyPr>
          <a:lstStyle/>
          <a:p>
            <a:pPr algn="ctr"/>
            <a:r>
              <a:rPr lang="fr-BE" sz="1400" dirty="0">
                <a:latin typeface="Georgia" panose="02040502050405020303" pitchFamily="18" charset="0"/>
              </a:rPr>
              <a:t>Collection of sticks </a:t>
            </a:r>
            <a:r>
              <a:rPr lang="fr-BE" sz="1400" dirty="0" err="1">
                <a:latin typeface="Georgia" panose="02040502050405020303" pitchFamily="18" charset="0"/>
              </a:rPr>
              <a:t>with</a:t>
            </a:r>
            <a:r>
              <a:rPr lang="fr-BE" sz="1400" dirty="0">
                <a:latin typeface="Georgia" panose="02040502050405020303" pitchFamily="18" charset="0"/>
              </a:rPr>
              <a:t> </a:t>
            </a:r>
            <a:r>
              <a:rPr lang="fr-BE" sz="1400" dirty="0" err="1">
                <a:latin typeface="Georgia" panose="02040502050405020303" pitchFamily="18" charset="0"/>
              </a:rPr>
              <a:t>zero</a:t>
            </a:r>
            <a:r>
              <a:rPr lang="fr-BE" sz="1400" dirty="0">
                <a:latin typeface="Georgia" panose="02040502050405020303" pitchFamily="18" charset="0"/>
              </a:rPr>
              <a:t> radius</a:t>
            </a:r>
          </a:p>
        </p:txBody>
      </p:sp>
      <p:sp>
        <p:nvSpPr>
          <p:cNvPr id="27" name="Accolade ouvrante 26"/>
          <p:cNvSpPr/>
          <p:nvPr/>
        </p:nvSpPr>
        <p:spPr>
          <a:xfrm rot="16200000">
            <a:off x="8578554" y="5774655"/>
            <a:ext cx="207282" cy="437321"/>
          </a:xfrm>
          <a:prstGeom prst="leftBrace">
            <a:avLst/>
          </a:prstGeom>
          <a:ln>
            <a:solidFill>
              <a:srgbClr val="4B85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8" name="ZoneTexte 27"/>
          <p:cNvSpPr txBox="1"/>
          <p:nvPr/>
        </p:nvSpPr>
        <p:spPr>
          <a:xfrm>
            <a:off x="7866888" y="6089729"/>
            <a:ext cx="1658165" cy="738664"/>
          </a:xfrm>
          <a:prstGeom prst="rect">
            <a:avLst/>
          </a:prstGeom>
          <a:noFill/>
        </p:spPr>
        <p:txBody>
          <a:bodyPr wrap="square" rtlCol="0">
            <a:spAutoFit/>
          </a:bodyPr>
          <a:lstStyle/>
          <a:p>
            <a:pPr algn="ctr"/>
            <a:r>
              <a:rPr lang="fr-BE" sz="1400" dirty="0" err="1">
                <a:latin typeface="Georgia" panose="02040502050405020303" pitchFamily="18" charset="0"/>
              </a:rPr>
              <a:t>Gaussian</a:t>
            </a:r>
            <a:r>
              <a:rPr lang="fr-BE" sz="1400" dirty="0">
                <a:latin typeface="Georgia" panose="02040502050405020303" pitchFamily="18" charset="0"/>
              </a:rPr>
              <a:t> </a:t>
            </a:r>
            <a:r>
              <a:rPr lang="fr-BE" sz="1400" dirty="0" err="1">
                <a:latin typeface="Georgia" panose="02040502050405020303" pitchFamily="18" charset="0"/>
              </a:rPr>
              <a:t>anisotropic</a:t>
            </a:r>
            <a:r>
              <a:rPr lang="fr-BE" sz="1400" dirty="0">
                <a:latin typeface="Georgia" panose="02040502050405020303" pitchFamily="18" charset="0"/>
              </a:rPr>
              <a:t> diffusion</a:t>
            </a:r>
          </a:p>
        </p:txBody>
      </p:sp>
      <p:sp>
        <p:nvSpPr>
          <p:cNvPr id="29" name="Accolade ouvrante 28"/>
          <p:cNvSpPr/>
          <p:nvPr/>
        </p:nvSpPr>
        <p:spPr>
          <a:xfrm rot="16200000">
            <a:off x="9977416" y="5803782"/>
            <a:ext cx="207282" cy="437321"/>
          </a:xfrm>
          <a:prstGeom prst="leftBrace">
            <a:avLst/>
          </a:prstGeom>
          <a:ln>
            <a:solidFill>
              <a:srgbClr val="4B85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0" name="ZoneTexte 29"/>
          <p:cNvSpPr txBox="1"/>
          <p:nvPr/>
        </p:nvSpPr>
        <p:spPr>
          <a:xfrm>
            <a:off x="9342586" y="6082501"/>
            <a:ext cx="1479848" cy="738664"/>
          </a:xfrm>
          <a:prstGeom prst="rect">
            <a:avLst/>
          </a:prstGeom>
          <a:noFill/>
        </p:spPr>
        <p:txBody>
          <a:bodyPr wrap="square" rtlCol="0">
            <a:spAutoFit/>
          </a:bodyPr>
          <a:lstStyle/>
          <a:p>
            <a:pPr algn="ctr"/>
            <a:r>
              <a:rPr lang="fr-BE" sz="1400" dirty="0" err="1">
                <a:latin typeface="Georgia" panose="02040502050405020303" pitchFamily="18" charset="0"/>
              </a:rPr>
              <a:t>Gaussian</a:t>
            </a:r>
            <a:r>
              <a:rPr lang="fr-BE" sz="1400" dirty="0">
                <a:latin typeface="Georgia" panose="02040502050405020303" pitchFamily="18" charset="0"/>
              </a:rPr>
              <a:t> </a:t>
            </a:r>
            <a:r>
              <a:rPr lang="fr-BE" sz="1400" dirty="0" err="1">
                <a:latin typeface="Georgia" panose="02040502050405020303" pitchFamily="18" charset="0"/>
              </a:rPr>
              <a:t>isotropic</a:t>
            </a:r>
            <a:r>
              <a:rPr lang="fr-BE" sz="1400" dirty="0">
                <a:latin typeface="Georgia" panose="02040502050405020303" pitchFamily="18" charset="0"/>
              </a:rPr>
              <a:t> diffusion</a:t>
            </a:r>
          </a:p>
        </p:txBody>
      </p:sp>
      <p:sp>
        <p:nvSpPr>
          <p:cNvPr id="6" name="Espace réservé du numéro de diapositive 7">
            <a:extLst>
              <a:ext uri="{FF2B5EF4-FFF2-40B4-BE49-F238E27FC236}">
                <a16:creationId xmlns="" xmlns:a16="http://schemas.microsoft.com/office/drawing/2014/main" id="{98C0DD04-BF89-2948-F5F8-EEC837A5353D}"/>
              </a:ext>
            </a:extLst>
          </p:cNvPr>
          <p:cNvSpPr txBox="1">
            <a:spLocks/>
          </p:cNvSpPr>
          <p:nvPr/>
        </p:nvSpPr>
        <p:spPr>
          <a:xfrm>
            <a:off x="7485418" y="509688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a:t>Zhang et al., </a:t>
            </a:r>
            <a:r>
              <a:rPr lang="fr-BE" dirty="0" err="1"/>
              <a:t>NeuroImage</a:t>
            </a:r>
            <a:r>
              <a:rPr lang="fr-BE" dirty="0"/>
              <a:t>. 2012</a:t>
            </a:r>
          </a:p>
        </p:txBody>
      </p:sp>
    </p:spTree>
    <p:extLst>
      <p:ext uri="{BB962C8B-B14F-4D97-AF65-F5344CB8AC3E}">
        <p14:creationId xmlns:p14="http://schemas.microsoft.com/office/powerpoint/2010/main" val="25522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27" grpId="0" animBg="1"/>
      <p:bldP spid="28" grpId="0"/>
      <p:bldP spid="29" grpId="0" animBg="1"/>
      <p:bldP spid="30"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8" y="2122573"/>
            <a:ext cx="10155831" cy="461665"/>
          </a:xfrm>
          <a:prstGeom prst="rect">
            <a:avLst/>
          </a:prstGeom>
          <a:noFill/>
        </p:spPr>
        <p:txBody>
          <a:bodyPr wrap="square" rtlCol="0">
            <a:spAutoFit/>
          </a:bodyPr>
          <a:lstStyle/>
          <a:p>
            <a:r>
              <a:rPr lang="fr-BE" sz="2400" b="1" dirty="0" err="1">
                <a:latin typeface="Georgia" panose="02040502050405020303" pitchFamily="18" charset="0"/>
              </a:rPr>
              <a:t>Neurite</a:t>
            </a:r>
            <a:r>
              <a:rPr lang="fr-BE" sz="2400" b="1" dirty="0">
                <a:latin typeface="Georgia" panose="02040502050405020303" pitchFamily="18" charset="0"/>
              </a:rPr>
              <a:t> orientation dispersion and </a:t>
            </a:r>
            <a:r>
              <a:rPr lang="fr-BE" sz="2400" b="1" dirty="0" err="1">
                <a:latin typeface="Georgia" panose="02040502050405020303" pitchFamily="18" charset="0"/>
              </a:rPr>
              <a:t>density</a:t>
            </a:r>
            <a:r>
              <a:rPr lang="fr-BE" sz="2400" b="1" dirty="0">
                <a:latin typeface="Georgia" panose="02040502050405020303" pitchFamily="18" charset="0"/>
              </a:rPr>
              <a:t> </a:t>
            </a:r>
            <a:r>
              <a:rPr lang="fr-BE" sz="2400" b="1" dirty="0" err="1">
                <a:latin typeface="Georgia" panose="02040502050405020303" pitchFamily="18" charset="0"/>
              </a:rPr>
              <a:t>imaging</a:t>
            </a:r>
            <a:r>
              <a:rPr lang="fr-BE" sz="2400" b="1" dirty="0">
                <a:latin typeface="Georgia" panose="02040502050405020303" pitchFamily="18" charset="0"/>
              </a:rPr>
              <a:t> (NODDI) </a:t>
            </a:r>
            <a:endParaRPr lang="fr-BE" dirty="0">
              <a:latin typeface="Georgia" panose="02040502050405020303"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13" y="2900705"/>
            <a:ext cx="5849166" cy="2829320"/>
          </a:xfrm>
          <a:prstGeom prst="rect">
            <a:avLst/>
          </a:prstGeom>
        </p:spPr>
      </p:pic>
      <p:cxnSp>
        <p:nvCxnSpPr>
          <p:cNvPr id="24" name="Connecteur droit avec flèche 23"/>
          <p:cNvCxnSpPr/>
          <p:nvPr/>
        </p:nvCxnSpPr>
        <p:spPr>
          <a:xfrm flipH="1" flipV="1">
            <a:off x="2702729" y="4809460"/>
            <a:ext cx="1114359" cy="479480"/>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057425" y="3777441"/>
            <a:ext cx="2019300" cy="892552"/>
          </a:xfrm>
          <a:prstGeom prst="rect">
            <a:avLst/>
          </a:prstGeom>
          <a:noFill/>
        </p:spPr>
        <p:txBody>
          <a:bodyPr wrap="square" rtlCol="0">
            <a:spAutoFit/>
          </a:bodyPr>
          <a:lstStyle/>
          <a:p>
            <a:pPr algn="ctr"/>
            <a:r>
              <a:rPr lang="fr-BE" sz="1300" dirty="0">
                <a:latin typeface="Georgia" panose="02040502050405020303" pitchFamily="18" charset="0"/>
              </a:rPr>
              <a:t>Intra-cellular volume fraction.</a:t>
            </a:r>
          </a:p>
          <a:p>
            <a:pPr algn="ctr"/>
            <a:r>
              <a:rPr lang="fr-BE" sz="1300" dirty="0">
                <a:latin typeface="Georgia" panose="02040502050405020303" pitchFamily="18" charset="0"/>
              </a:rPr>
              <a:t>It </a:t>
            </a:r>
            <a:r>
              <a:rPr lang="fr-BE" sz="1300" dirty="0" err="1">
                <a:latin typeface="Georgia" panose="02040502050405020303" pitchFamily="18" charset="0"/>
              </a:rPr>
              <a:t>describes</a:t>
            </a:r>
            <a:r>
              <a:rPr lang="fr-BE" sz="1300" dirty="0">
                <a:latin typeface="Georgia" panose="02040502050405020303" pitchFamily="18" charset="0"/>
              </a:rPr>
              <a:t> the </a:t>
            </a:r>
            <a:r>
              <a:rPr lang="fr-BE" sz="1300" b="1" dirty="0" err="1">
                <a:solidFill>
                  <a:srgbClr val="43767D"/>
                </a:solidFill>
                <a:latin typeface="Georgia" panose="02040502050405020303" pitchFamily="18" charset="0"/>
              </a:rPr>
              <a:t>density</a:t>
            </a:r>
            <a:r>
              <a:rPr lang="fr-BE" sz="1300" dirty="0">
                <a:solidFill>
                  <a:srgbClr val="43767D"/>
                </a:solidFill>
                <a:latin typeface="Georgia" panose="02040502050405020303" pitchFamily="18" charset="0"/>
              </a:rPr>
              <a:t> </a:t>
            </a:r>
            <a:r>
              <a:rPr lang="fr-BE" sz="1300" dirty="0">
                <a:latin typeface="Georgia" panose="02040502050405020303" pitchFamily="18" charset="0"/>
              </a:rPr>
              <a:t>of axons and dendrites.</a:t>
            </a:r>
          </a:p>
        </p:txBody>
      </p:sp>
      <p:cxnSp>
        <p:nvCxnSpPr>
          <p:cNvPr id="28" name="Connecteur droit avec flèche 27"/>
          <p:cNvCxnSpPr>
            <a:endCxn id="29" idx="0"/>
          </p:cNvCxnSpPr>
          <p:nvPr/>
        </p:nvCxnSpPr>
        <p:spPr>
          <a:xfrm>
            <a:off x="6334553" y="5586652"/>
            <a:ext cx="0" cy="393086"/>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752097" y="5979738"/>
            <a:ext cx="3164912" cy="492443"/>
          </a:xfrm>
          <a:prstGeom prst="rect">
            <a:avLst/>
          </a:prstGeom>
          <a:noFill/>
        </p:spPr>
        <p:txBody>
          <a:bodyPr wrap="square" rtlCol="0">
            <a:spAutoFit/>
          </a:bodyPr>
          <a:lstStyle/>
          <a:p>
            <a:pPr algn="ctr"/>
            <a:r>
              <a:rPr lang="fr-BE" sz="1300" dirty="0" err="1">
                <a:latin typeface="Georgia" panose="02040502050405020303" pitchFamily="18" charset="0"/>
              </a:rPr>
              <a:t>Isotropic</a:t>
            </a:r>
            <a:r>
              <a:rPr lang="fr-BE" sz="1300" dirty="0">
                <a:latin typeface="Georgia" panose="02040502050405020303" pitchFamily="18" charset="0"/>
              </a:rPr>
              <a:t> volume fraction.</a:t>
            </a:r>
          </a:p>
          <a:p>
            <a:pPr algn="ctr"/>
            <a:r>
              <a:rPr lang="fr-BE" sz="1300" dirty="0">
                <a:latin typeface="Georgia" panose="02040502050405020303" pitchFamily="18" charset="0"/>
              </a:rPr>
              <a:t>It </a:t>
            </a:r>
            <a:r>
              <a:rPr lang="fr-BE" sz="1300" dirty="0" err="1">
                <a:latin typeface="Georgia" panose="02040502050405020303" pitchFamily="18" charset="0"/>
              </a:rPr>
              <a:t>describes</a:t>
            </a:r>
            <a:r>
              <a:rPr lang="fr-BE" sz="1300" dirty="0">
                <a:latin typeface="Georgia" panose="02040502050405020303" pitchFamily="18" charset="0"/>
              </a:rPr>
              <a:t> the </a:t>
            </a:r>
            <a:r>
              <a:rPr lang="fr-BE" sz="1300" b="1" dirty="0">
                <a:solidFill>
                  <a:srgbClr val="43767D"/>
                </a:solidFill>
                <a:latin typeface="Georgia" panose="02040502050405020303" pitchFamily="18" charset="0"/>
              </a:rPr>
              <a:t>free water diffusion</a:t>
            </a:r>
            <a:r>
              <a:rPr lang="fr-BE" sz="1300" dirty="0">
                <a:latin typeface="Georgia" panose="02040502050405020303" pitchFamily="18" charset="0"/>
              </a:rPr>
              <a:t>.</a:t>
            </a:r>
            <a:endParaRPr lang="fr-BE" sz="1300" b="1" dirty="0">
              <a:solidFill>
                <a:srgbClr val="43767D"/>
              </a:solidFill>
              <a:latin typeface="Georgia" panose="02040502050405020303" pitchFamily="18" charset="0"/>
            </a:endParaRPr>
          </a:p>
        </p:txBody>
      </p:sp>
      <p:cxnSp>
        <p:nvCxnSpPr>
          <p:cNvPr id="31" name="Connecteur droit avec flèche 30"/>
          <p:cNvCxnSpPr/>
          <p:nvPr/>
        </p:nvCxnSpPr>
        <p:spPr>
          <a:xfrm flipV="1">
            <a:off x="8610600" y="4669993"/>
            <a:ext cx="876867" cy="618947"/>
          </a:xfrm>
          <a:prstGeom prst="straightConnector1">
            <a:avLst/>
          </a:prstGeom>
          <a:ln w="28575">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9487467" y="4197679"/>
            <a:ext cx="2691972" cy="892552"/>
          </a:xfrm>
          <a:prstGeom prst="rect">
            <a:avLst/>
          </a:prstGeom>
          <a:noFill/>
        </p:spPr>
        <p:txBody>
          <a:bodyPr wrap="square" rtlCol="0">
            <a:spAutoFit/>
          </a:bodyPr>
          <a:lstStyle/>
          <a:p>
            <a:pPr algn="ctr"/>
            <a:r>
              <a:rPr lang="fr-BE" sz="1300" dirty="0">
                <a:latin typeface="Georgia" panose="02040502050405020303" pitchFamily="18" charset="0"/>
              </a:rPr>
              <a:t>Orientation dispersion index.</a:t>
            </a:r>
          </a:p>
          <a:p>
            <a:pPr algn="ctr"/>
            <a:r>
              <a:rPr lang="fr-BE" sz="1300" dirty="0">
                <a:latin typeface="Georgia" panose="02040502050405020303" pitchFamily="18" charset="0"/>
              </a:rPr>
              <a:t>It </a:t>
            </a:r>
            <a:r>
              <a:rPr lang="fr-BE" sz="1300" dirty="0" err="1">
                <a:latin typeface="Georgia" panose="02040502050405020303" pitchFamily="18" charset="0"/>
              </a:rPr>
              <a:t>describes</a:t>
            </a:r>
            <a:r>
              <a:rPr lang="fr-BE" sz="1300" dirty="0">
                <a:latin typeface="Georgia" panose="02040502050405020303" pitchFamily="18" charset="0"/>
              </a:rPr>
              <a:t> the </a:t>
            </a:r>
            <a:r>
              <a:rPr lang="fr-BE" sz="1300" b="1" dirty="0" err="1">
                <a:solidFill>
                  <a:srgbClr val="43767D"/>
                </a:solidFill>
                <a:latin typeface="Georgia" panose="02040502050405020303" pitchFamily="18" charset="0"/>
              </a:rPr>
              <a:t>degree</a:t>
            </a:r>
            <a:r>
              <a:rPr lang="fr-BE" sz="1300" b="1" dirty="0">
                <a:solidFill>
                  <a:srgbClr val="43767D"/>
                </a:solidFill>
                <a:latin typeface="Georgia" panose="02040502050405020303" pitchFamily="18" charset="0"/>
              </a:rPr>
              <a:t> of </a:t>
            </a:r>
            <a:r>
              <a:rPr lang="fr-BE" sz="1300" b="1" dirty="0" err="1">
                <a:solidFill>
                  <a:srgbClr val="43767D"/>
                </a:solidFill>
                <a:latin typeface="Georgia" panose="02040502050405020303" pitchFamily="18" charset="0"/>
              </a:rPr>
              <a:t>bending</a:t>
            </a:r>
            <a:r>
              <a:rPr lang="fr-BE" sz="1300" b="1" dirty="0">
                <a:solidFill>
                  <a:srgbClr val="43767D"/>
                </a:solidFill>
                <a:latin typeface="Georgia" panose="02040502050405020303" pitchFamily="18" charset="0"/>
              </a:rPr>
              <a:t> and </a:t>
            </a:r>
            <a:r>
              <a:rPr lang="fr-BE" sz="1300" b="1" dirty="0" err="1">
                <a:solidFill>
                  <a:srgbClr val="43767D"/>
                </a:solidFill>
                <a:latin typeface="Georgia" panose="02040502050405020303" pitchFamily="18" charset="0"/>
              </a:rPr>
              <a:t>fanning</a:t>
            </a:r>
            <a:r>
              <a:rPr lang="fr-BE" sz="1300" b="1" dirty="0">
                <a:solidFill>
                  <a:srgbClr val="43767D"/>
                </a:solidFill>
                <a:latin typeface="Georgia" panose="02040502050405020303" pitchFamily="18" charset="0"/>
              </a:rPr>
              <a:t> </a:t>
            </a:r>
            <a:r>
              <a:rPr lang="fr-BE" sz="1300" dirty="0">
                <a:latin typeface="Georgia" panose="02040502050405020303" pitchFamily="18" charset="0"/>
              </a:rPr>
              <a:t>of axons and dendrites.</a:t>
            </a:r>
          </a:p>
        </p:txBody>
      </p:sp>
    </p:spTree>
    <p:extLst>
      <p:ext uri="{BB962C8B-B14F-4D97-AF65-F5344CB8AC3E}">
        <p14:creationId xmlns:p14="http://schemas.microsoft.com/office/powerpoint/2010/main" val="27686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16</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98" y="1809321"/>
            <a:ext cx="6398062" cy="4912154"/>
          </a:xfrm>
          <a:prstGeom prst="rect">
            <a:avLst/>
          </a:prstGeom>
        </p:spPr>
      </p:pic>
      <p:sp>
        <p:nvSpPr>
          <p:cNvPr id="4" name="ZoneTexte 3"/>
          <p:cNvSpPr txBox="1"/>
          <p:nvPr/>
        </p:nvSpPr>
        <p:spPr>
          <a:xfrm>
            <a:off x="7860664" y="2834237"/>
            <a:ext cx="3493136" cy="2400657"/>
          </a:xfrm>
          <a:prstGeom prst="rect">
            <a:avLst/>
          </a:prstGeom>
          <a:noFill/>
        </p:spPr>
        <p:txBody>
          <a:bodyPr wrap="square" rtlCol="0">
            <a:spAutoFit/>
          </a:bodyPr>
          <a:lstStyle/>
          <a:p>
            <a:pPr algn="ctr">
              <a:lnSpc>
                <a:spcPct val="150000"/>
              </a:lnSpc>
            </a:pPr>
            <a:r>
              <a:rPr lang="fr-BE" sz="2000" dirty="0" err="1">
                <a:latin typeface="Georgia" panose="02040502050405020303" pitchFamily="18" charset="0"/>
              </a:rPr>
              <a:t>Biophysical</a:t>
            </a:r>
            <a:r>
              <a:rPr lang="fr-BE" sz="2000" dirty="0">
                <a:latin typeface="Georgia" panose="02040502050405020303" pitchFamily="18" charset="0"/>
              </a:rPr>
              <a:t> </a:t>
            </a:r>
            <a:r>
              <a:rPr lang="fr-BE" sz="2000" dirty="0" err="1">
                <a:latin typeface="Georgia" panose="02040502050405020303" pitchFamily="18" charset="0"/>
              </a:rPr>
              <a:t>modelling</a:t>
            </a:r>
            <a:r>
              <a:rPr lang="fr-BE" sz="2000" dirty="0">
                <a:latin typeface="Georgia" panose="02040502050405020303" pitchFamily="18" charset="0"/>
              </a:rPr>
              <a:t> </a:t>
            </a:r>
            <a:r>
              <a:rPr lang="fr-BE" sz="2000" dirty="0" err="1">
                <a:latin typeface="Georgia" panose="02040502050405020303" pitchFamily="18" charset="0"/>
              </a:rPr>
              <a:t>combined</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a:t>
            </a:r>
            <a:r>
              <a:rPr lang="fr-BE" sz="2000" dirty="0" err="1">
                <a:latin typeface="Georgia" panose="02040502050405020303" pitchFamily="18" charset="0"/>
              </a:rPr>
              <a:t>qMRI</a:t>
            </a:r>
            <a:r>
              <a:rPr lang="fr-BE" sz="2000" dirty="0">
                <a:latin typeface="Georgia" panose="02040502050405020303" pitchFamily="18" charset="0"/>
              </a:rPr>
              <a:t> </a:t>
            </a:r>
            <a:r>
              <a:rPr lang="fr-BE" sz="2000" dirty="0" err="1">
                <a:latin typeface="Georgia" panose="02040502050405020303" pitchFamily="18" charset="0"/>
              </a:rPr>
              <a:t>measures</a:t>
            </a:r>
            <a:r>
              <a:rPr lang="fr-BE" sz="2000" dirty="0">
                <a:latin typeface="Georgia" panose="02040502050405020303" pitchFamily="18" charset="0"/>
              </a:rPr>
              <a:t> </a:t>
            </a:r>
            <a:r>
              <a:rPr lang="fr-BE" sz="2000" dirty="0" err="1">
                <a:latin typeface="Georgia" panose="02040502050405020303" pitchFamily="18" charset="0"/>
              </a:rPr>
              <a:t>allows</a:t>
            </a:r>
            <a:r>
              <a:rPr lang="fr-BE" sz="2000" dirty="0">
                <a:latin typeface="Georgia" panose="02040502050405020303" pitchFamily="18" charset="0"/>
              </a:rPr>
              <a:t> to </a:t>
            </a:r>
            <a:r>
              <a:rPr lang="fr-BE" sz="2000" dirty="0" err="1">
                <a:latin typeface="Georgia" panose="02040502050405020303" pitchFamily="18" charset="0"/>
              </a:rPr>
              <a:t>compute</a:t>
            </a:r>
            <a:r>
              <a:rPr lang="fr-BE" sz="2000" dirty="0">
                <a:latin typeface="Georgia" panose="02040502050405020303" pitchFamily="18" charset="0"/>
              </a:rPr>
              <a:t> </a:t>
            </a:r>
            <a:r>
              <a:rPr lang="fr-BE" sz="2000" dirty="0" err="1">
                <a:latin typeface="Georgia" panose="02040502050405020303" pitchFamily="18" charset="0"/>
              </a:rPr>
              <a:t>advanced</a:t>
            </a:r>
            <a:r>
              <a:rPr lang="fr-BE" sz="2000" dirty="0">
                <a:latin typeface="Georgia" panose="02040502050405020303" pitchFamily="18" charset="0"/>
              </a:rPr>
              <a:t> </a:t>
            </a:r>
            <a:r>
              <a:rPr lang="fr-BE" sz="2000" b="1" dirty="0">
                <a:solidFill>
                  <a:srgbClr val="43767D"/>
                </a:solidFill>
                <a:latin typeface="Georgia" panose="02040502050405020303" pitchFamily="18" charset="0"/>
              </a:rPr>
              <a:t>microstructural tissues </a:t>
            </a:r>
            <a:r>
              <a:rPr lang="fr-BE" sz="2000" b="1" dirty="0" err="1">
                <a:solidFill>
                  <a:srgbClr val="43767D"/>
                </a:solidFill>
                <a:latin typeface="Georgia" panose="02040502050405020303" pitchFamily="18" charset="0"/>
              </a:rPr>
              <a:t>characteristics</a:t>
            </a:r>
            <a:endParaRPr lang="fr-BE" sz="2000" b="1" dirty="0">
              <a:solidFill>
                <a:srgbClr val="43767D"/>
              </a:solidFill>
              <a:latin typeface="Georgia" panose="02040502050405020303" pitchFamily="18" charset="0"/>
            </a:endParaRPr>
          </a:p>
        </p:txBody>
      </p:sp>
      <p:sp>
        <p:nvSpPr>
          <p:cNvPr id="32" name="Espace réservé du numéro de diapositive 7"/>
          <p:cNvSpPr txBox="1">
            <a:spLocks/>
          </p:cNvSpPr>
          <p:nvPr/>
        </p:nvSpPr>
        <p:spPr>
          <a:xfrm>
            <a:off x="7383256" y="635634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Weiskopf</a:t>
            </a:r>
            <a:r>
              <a:rPr lang="fr-BE" dirty="0"/>
              <a:t> et al., CO </a:t>
            </a:r>
            <a:r>
              <a:rPr lang="fr-BE" dirty="0" err="1"/>
              <a:t>Neurology</a:t>
            </a:r>
            <a:r>
              <a:rPr lang="fr-BE" dirty="0"/>
              <a:t>, 2015</a:t>
            </a:r>
          </a:p>
        </p:txBody>
      </p:sp>
    </p:spTree>
    <p:extLst>
      <p:ext uri="{BB962C8B-B14F-4D97-AF65-F5344CB8AC3E}">
        <p14:creationId xmlns:p14="http://schemas.microsoft.com/office/powerpoint/2010/main" val="834822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1" y="2517367"/>
            <a:ext cx="2008521" cy="1813934"/>
          </a:xfrm>
          <a:prstGeom prst="rect">
            <a:avLst/>
          </a:prstGeom>
        </p:spPr>
      </p:pic>
      <p:sp>
        <p:nvSpPr>
          <p:cNvPr id="6" name="ZoneTexte 5"/>
          <p:cNvSpPr txBox="1"/>
          <p:nvPr/>
        </p:nvSpPr>
        <p:spPr>
          <a:xfrm>
            <a:off x="2219323" y="1442500"/>
            <a:ext cx="7865316" cy="1015663"/>
          </a:xfrm>
          <a:prstGeom prst="rect">
            <a:avLst/>
          </a:prstGeom>
          <a:noFill/>
        </p:spPr>
        <p:txBody>
          <a:bodyPr wrap="square" rtlCol="0">
            <a:spAutoFit/>
          </a:bodyPr>
          <a:lstStyle/>
          <a:p>
            <a:pPr algn="ctr"/>
            <a:r>
              <a:rPr lang="fr-BE" sz="6000" dirty="0" err="1">
                <a:solidFill>
                  <a:srgbClr val="4B858C"/>
                </a:solidFill>
                <a:latin typeface="Georgia" panose="02040502050405020303" pitchFamily="18" charset="0"/>
              </a:rPr>
              <a:t>Purpose</a:t>
            </a:r>
            <a:r>
              <a:rPr lang="fr-BE" sz="6000" dirty="0">
                <a:solidFill>
                  <a:srgbClr val="4B858C"/>
                </a:solidFill>
                <a:latin typeface="Georgia" panose="02040502050405020303" pitchFamily="18" charset="0"/>
              </a:rPr>
              <a:t> of the </a:t>
            </a:r>
            <a:r>
              <a:rPr lang="fr-BE" sz="6000" dirty="0" err="1">
                <a:solidFill>
                  <a:srgbClr val="4B858C"/>
                </a:solidFill>
                <a:latin typeface="Georgia" panose="02040502050405020303" pitchFamily="18" charset="0"/>
              </a:rPr>
              <a:t>study</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4240171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q</a:t>
            </a:r>
            <a:r>
              <a:rPr lang="fr-BE" sz="4800" dirty="0" err="1">
                <a:latin typeface="Georgia" panose="02040502050405020303" pitchFamily="18" charset="0"/>
              </a:rPr>
              <a:t>MRI</a:t>
            </a:r>
            <a:r>
              <a:rPr lang="fr-BE" sz="4800" dirty="0">
                <a:latin typeface="Georgia" panose="02040502050405020303" pitchFamily="18" charset="0"/>
              </a:rPr>
              <a:t> and </a:t>
            </a:r>
            <a:r>
              <a:rPr lang="fr-BE" sz="4800" dirty="0" smtClean="0">
                <a:latin typeface="Georgia" panose="02040502050405020303" pitchFamily="18" charset="0"/>
              </a:rPr>
              <a:t>Multiple </a:t>
            </a:r>
            <a:r>
              <a:rPr lang="fr-BE" sz="4800" dirty="0" err="1">
                <a:latin typeface="Georgia" panose="02040502050405020303" pitchFamily="18" charset="0"/>
              </a:rPr>
              <a:t>sclerosis</a:t>
            </a:r>
            <a:endParaRPr lang="fr-BE" sz="4800" dirty="0">
              <a:latin typeface="Georgia" panose="02040502050405020303" pitchFamily="18" charset="0"/>
            </a:endParaRPr>
          </a:p>
        </p:txBody>
      </p:sp>
      <p:cxnSp>
        <p:nvCxnSpPr>
          <p:cNvPr id="5" name="Connecteur droit avec flèche 4"/>
          <p:cNvCxnSpPr/>
          <p:nvPr/>
        </p:nvCxnSpPr>
        <p:spPr>
          <a:xfrm>
            <a:off x="5353707" y="3513222"/>
            <a:ext cx="1636294" cy="0"/>
          </a:xfrm>
          <a:prstGeom prst="straightConnector1">
            <a:avLst/>
          </a:prstGeom>
          <a:ln w="76200">
            <a:solidFill>
              <a:srgbClr val="61A2A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154932" y="2543726"/>
            <a:ext cx="3493136" cy="1938992"/>
          </a:xfrm>
          <a:prstGeom prst="rect">
            <a:avLst/>
          </a:prstGeom>
          <a:noFill/>
        </p:spPr>
        <p:txBody>
          <a:bodyPr wrap="square" rtlCol="0">
            <a:spAutoFit/>
          </a:bodyPr>
          <a:lstStyle/>
          <a:p>
            <a:pPr algn="ctr">
              <a:lnSpc>
                <a:spcPct val="150000"/>
              </a:lnSpc>
            </a:pPr>
            <a:r>
              <a:rPr lang="fr-BE" sz="2000" dirty="0" err="1" smtClean="0">
                <a:latin typeface="Georgia" panose="02040502050405020303" pitchFamily="18" charset="0"/>
              </a:rPr>
              <a:t>With</a:t>
            </a:r>
            <a:r>
              <a:rPr lang="fr-BE" sz="2000" dirty="0" smtClean="0">
                <a:latin typeface="Georgia" panose="02040502050405020303" pitchFamily="18" charset="0"/>
              </a:rPr>
              <a:t> FLAIR, </a:t>
            </a:r>
          </a:p>
          <a:p>
            <a:pPr algn="ctr">
              <a:lnSpc>
                <a:spcPct val="150000"/>
              </a:lnSpc>
            </a:pPr>
            <a:r>
              <a:rPr lang="fr-BE" sz="2000" dirty="0" err="1" smtClean="0">
                <a:latin typeface="Georgia" panose="02040502050405020303" pitchFamily="18" charset="0"/>
              </a:rPr>
              <a:t>Lesions</a:t>
            </a:r>
            <a:r>
              <a:rPr lang="fr-BE" sz="2000" dirty="0" smtClean="0">
                <a:latin typeface="Georgia" panose="02040502050405020303" pitchFamily="18" charset="0"/>
              </a:rPr>
              <a:t> </a:t>
            </a:r>
            <a:r>
              <a:rPr lang="fr-BE" sz="2000" b="1" dirty="0" smtClean="0">
                <a:solidFill>
                  <a:srgbClr val="61A2AB"/>
                </a:solidFill>
                <a:latin typeface="Georgia" panose="02040502050405020303" pitchFamily="18" charset="0"/>
              </a:rPr>
              <a:t>are </a:t>
            </a:r>
            <a:r>
              <a:rPr lang="fr-BE" sz="2000" b="1" dirty="0" err="1" smtClean="0">
                <a:solidFill>
                  <a:srgbClr val="61A2AB"/>
                </a:solidFill>
                <a:latin typeface="Georgia" panose="02040502050405020303" pitchFamily="18" charset="0"/>
              </a:rPr>
              <a:t>easily</a:t>
            </a:r>
            <a:r>
              <a:rPr lang="fr-BE" sz="2000" b="1" dirty="0" smtClean="0">
                <a:solidFill>
                  <a:srgbClr val="61A2AB"/>
                </a:solidFill>
                <a:latin typeface="Georgia" panose="02040502050405020303" pitchFamily="18" charset="0"/>
              </a:rPr>
              <a:t> </a:t>
            </a:r>
            <a:r>
              <a:rPr lang="fr-BE" sz="2000" b="1" dirty="0" err="1" smtClean="0">
                <a:solidFill>
                  <a:srgbClr val="61A2AB"/>
                </a:solidFill>
                <a:latin typeface="Georgia" panose="02040502050405020303" pitchFamily="18" charset="0"/>
              </a:rPr>
              <a:t>visually</a:t>
            </a:r>
            <a:r>
              <a:rPr lang="fr-BE" sz="2000" b="1" dirty="0" smtClean="0">
                <a:solidFill>
                  <a:srgbClr val="61A2AB"/>
                </a:solidFill>
                <a:latin typeface="Georgia" panose="02040502050405020303" pitchFamily="18" charset="0"/>
              </a:rPr>
              <a:t> </a:t>
            </a:r>
            <a:r>
              <a:rPr lang="fr-BE" sz="2000" b="1" dirty="0" err="1" smtClean="0">
                <a:solidFill>
                  <a:srgbClr val="61A2AB"/>
                </a:solidFill>
                <a:latin typeface="Georgia" panose="02040502050405020303" pitchFamily="18" charset="0"/>
              </a:rPr>
              <a:t>detectable</a:t>
            </a:r>
            <a:r>
              <a:rPr lang="fr-BE" sz="2000" b="1" dirty="0" smtClean="0">
                <a:solidFill>
                  <a:srgbClr val="61A2AB"/>
                </a:solidFill>
                <a:latin typeface="Georgia" panose="02040502050405020303" pitchFamily="18" charset="0"/>
              </a:rPr>
              <a:t> </a:t>
            </a:r>
            <a:r>
              <a:rPr lang="fr-BE" sz="2000" dirty="0" smtClean="0">
                <a:latin typeface="Georgia" panose="02040502050405020303" pitchFamily="18" charset="0"/>
              </a:rPr>
              <a:t>due to </a:t>
            </a:r>
            <a:r>
              <a:rPr lang="fr-BE" sz="2000" dirty="0" err="1" smtClean="0">
                <a:latin typeface="Georgia" panose="02040502050405020303" pitchFamily="18" charset="0"/>
              </a:rPr>
              <a:t>their</a:t>
            </a:r>
            <a:r>
              <a:rPr lang="fr-BE" sz="2000" dirty="0" smtClean="0">
                <a:latin typeface="Georgia" panose="02040502050405020303" pitchFamily="18" charset="0"/>
              </a:rPr>
              <a:t> </a:t>
            </a:r>
            <a:r>
              <a:rPr lang="fr-BE" sz="2000" dirty="0" err="1" smtClean="0">
                <a:latin typeface="Georgia" panose="02040502050405020303" pitchFamily="18" charset="0"/>
              </a:rPr>
              <a:t>hyperintensity</a:t>
            </a:r>
            <a:endParaRPr lang="fr-BE" sz="2000" dirty="0">
              <a:latin typeface="Georgia" panose="02040502050405020303" pitchFamily="18" charset="0"/>
            </a:endParaRPr>
          </a:p>
        </p:txBody>
      </p:sp>
      <p:sp>
        <p:nvSpPr>
          <p:cNvPr id="26" name="ZoneTexte 25"/>
          <p:cNvSpPr txBox="1"/>
          <p:nvPr/>
        </p:nvSpPr>
        <p:spPr>
          <a:xfrm>
            <a:off x="7552626" y="2312894"/>
            <a:ext cx="3493136" cy="2400657"/>
          </a:xfrm>
          <a:prstGeom prst="rect">
            <a:avLst/>
          </a:prstGeom>
          <a:noFill/>
        </p:spPr>
        <p:txBody>
          <a:bodyPr wrap="square" rtlCol="0">
            <a:spAutoFit/>
          </a:bodyPr>
          <a:lstStyle/>
          <a:p>
            <a:pPr algn="ctr">
              <a:lnSpc>
                <a:spcPct val="150000"/>
              </a:lnSpc>
            </a:pPr>
            <a:r>
              <a:rPr lang="fr-BE" sz="2000" dirty="0" err="1" smtClean="0">
                <a:latin typeface="Georgia" panose="02040502050405020303" pitchFamily="18" charset="0"/>
              </a:rPr>
              <a:t>With</a:t>
            </a:r>
            <a:r>
              <a:rPr lang="fr-BE" sz="2000" dirty="0" smtClean="0">
                <a:latin typeface="Georgia" panose="02040502050405020303" pitchFamily="18" charset="0"/>
              </a:rPr>
              <a:t> </a:t>
            </a:r>
            <a:r>
              <a:rPr lang="fr-BE" sz="2000" dirty="0" err="1" smtClean="0">
                <a:latin typeface="Georgia" panose="02040502050405020303" pitchFamily="18" charset="0"/>
              </a:rPr>
              <a:t>qMRI</a:t>
            </a:r>
            <a:r>
              <a:rPr lang="fr-BE" sz="2000" dirty="0" smtClean="0">
                <a:latin typeface="Georgia" panose="02040502050405020303" pitchFamily="18" charset="0"/>
              </a:rPr>
              <a:t>, </a:t>
            </a:r>
          </a:p>
          <a:p>
            <a:pPr algn="ctr">
              <a:lnSpc>
                <a:spcPct val="150000"/>
              </a:lnSpc>
            </a:pPr>
            <a:r>
              <a:rPr lang="fr-BE" sz="2000" dirty="0" smtClean="0">
                <a:latin typeface="Georgia" panose="02040502050405020303" pitchFamily="18" charset="0"/>
              </a:rPr>
              <a:t>Physical </a:t>
            </a:r>
            <a:r>
              <a:rPr lang="fr-BE" sz="2000" dirty="0" err="1" smtClean="0">
                <a:latin typeface="Georgia" panose="02040502050405020303" pitchFamily="18" charset="0"/>
              </a:rPr>
              <a:t>measurements</a:t>
            </a:r>
            <a:r>
              <a:rPr lang="fr-BE" sz="2000" dirty="0" smtClean="0">
                <a:latin typeface="Georgia" panose="02040502050405020303" pitchFamily="18" charset="0"/>
              </a:rPr>
              <a:t> </a:t>
            </a:r>
            <a:r>
              <a:rPr lang="fr-BE" sz="2000" dirty="0" err="1" smtClean="0">
                <a:latin typeface="Georgia" panose="02040502050405020303" pitchFamily="18" charset="0"/>
              </a:rPr>
              <a:t>can</a:t>
            </a:r>
            <a:r>
              <a:rPr lang="fr-BE" sz="2000" dirty="0" smtClean="0">
                <a:latin typeface="Georgia" panose="02040502050405020303" pitchFamily="18" charset="0"/>
              </a:rPr>
              <a:t> </a:t>
            </a:r>
            <a:r>
              <a:rPr lang="fr-BE" sz="2000" dirty="0" err="1" smtClean="0">
                <a:latin typeface="Georgia" panose="02040502050405020303" pitchFamily="18" charset="0"/>
              </a:rPr>
              <a:t>probably</a:t>
            </a:r>
            <a:r>
              <a:rPr lang="fr-BE" sz="2000" dirty="0" smtClean="0">
                <a:latin typeface="Georgia" panose="02040502050405020303" pitchFamily="18" charset="0"/>
              </a:rPr>
              <a:t> </a:t>
            </a:r>
            <a:r>
              <a:rPr lang="fr-BE" sz="2000" b="1" dirty="0" err="1" smtClean="0">
                <a:solidFill>
                  <a:srgbClr val="61A2AB"/>
                </a:solidFill>
                <a:latin typeface="Georgia" panose="02040502050405020303" pitchFamily="18" charset="0"/>
              </a:rPr>
              <a:t>detect</a:t>
            </a:r>
            <a:r>
              <a:rPr lang="fr-BE" sz="2000" b="1" dirty="0" smtClean="0">
                <a:solidFill>
                  <a:srgbClr val="61A2AB"/>
                </a:solidFill>
                <a:latin typeface="Georgia" panose="02040502050405020303" pitchFamily="18" charset="0"/>
              </a:rPr>
              <a:t> more damage</a:t>
            </a:r>
            <a:r>
              <a:rPr lang="fr-BE" sz="2000" dirty="0" smtClean="0">
                <a:latin typeface="Georgia" panose="02040502050405020303" pitchFamily="18" charset="0"/>
              </a:rPr>
              <a:t> </a:t>
            </a:r>
            <a:r>
              <a:rPr lang="fr-BE" sz="2000" dirty="0" err="1" smtClean="0">
                <a:latin typeface="Georgia" panose="02040502050405020303" pitchFamily="18" charset="0"/>
              </a:rPr>
              <a:t>than</a:t>
            </a:r>
            <a:r>
              <a:rPr lang="fr-BE" sz="2000" dirty="0" smtClean="0">
                <a:latin typeface="Georgia" panose="02040502050405020303" pitchFamily="18" charset="0"/>
              </a:rPr>
              <a:t> </a:t>
            </a:r>
            <a:r>
              <a:rPr lang="fr-BE" sz="2000" dirty="0" err="1" smtClean="0">
                <a:latin typeface="Georgia" panose="02040502050405020303" pitchFamily="18" charset="0"/>
              </a:rPr>
              <a:t>what</a:t>
            </a:r>
            <a:r>
              <a:rPr lang="fr-BE" sz="2000" dirty="0" smtClean="0">
                <a:latin typeface="Georgia" panose="02040502050405020303" pitchFamily="18" charset="0"/>
              </a:rPr>
              <a:t> </a:t>
            </a:r>
            <a:r>
              <a:rPr lang="fr-BE" sz="2000" dirty="0" err="1" smtClean="0">
                <a:latin typeface="Georgia" panose="02040502050405020303" pitchFamily="18" charset="0"/>
              </a:rPr>
              <a:t>is</a:t>
            </a:r>
            <a:r>
              <a:rPr lang="fr-BE" sz="2000" dirty="0" smtClean="0">
                <a:latin typeface="Georgia" panose="02040502050405020303" pitchFamily="18" charset="0"/>
              </a:rPr>
              <a:t> </a:t>
            </a:r>
            <a:r>
              <a:rPr lang="fr-BE" sz="2000" dirty="0" err="1" smtClean="0">
                <a:latin typeface="Georgia" panose="02040502050405020303" pitchFamily="18" charset="0"/>
              </a:rPr>
              <a:t>seen</a:t>
            </a:r>
            <a:r>
              <a:rPr lang="fr-BE" sz="2000" dirty="0" smtClean="0">
                <a:latin typeface="Georgia" panose="02040502050405020303" pitchFamily="18" charset="0"/>
              </a:rPr>
              <a:t> </a:t>
            </a:r>
            <a:r>
              <a:rPr lang="fr-BE" sz="2000" dirty="0" err="1" smtClean="0">
                <a:latin typeface="Georgia" panose="02040502050405020303" pitchFamily="18" charset="0"/>
              </a:rPr>
              <a:t>with</a:t>
            </a:r>
            <a:r>
              <a:rPr lang="fr-BE" sz="2000" dirty="0" smtClean="0">
                <a:latin typeface="Georgia" panose="02040502050405020303" pitchFamily="18" charset="0"/>
              </a:rPr>
              <a:t> the </a:t>
            </a:r>
            <a:r>
              <a:rPr lang="fr-BE" sz="2000" dirty="0" err="1" smtClean="0">
                <a:latin typeface="Georgia" panose="02040502050405020303" pitchFamily="18" charset="0"/>
              </a:rPr>
              <a:t>naked</a:t>
            </a:r>
            <a:r>
              <a:rPr lang="fr-BE" sz="2000" dirty="0" smtClean="0">
                <a:latin typeface="Georgia" panose="02040502050405020303" pitchFamily="18" charset="0"/>
              </a:rPr>
              <a:t> </a:t>
            </a:r>
            <a:r>
              <a:rPr lang="fr-BE" sz="2000" dirty="0" err="1" smtClean="0">
                <a:latin typeface="Georgia" panose="02040502050405020303" pitchFamily="18" charset="0"/>
              </a:rPr>
              <a:t>eye</a:t>
            </a:r>
            <a:endParaRPr lang="fr-BE" sz="2000" dirty="0">
              <a:latin typeface="Georgia" panose="02040502050405020303" pitchFamily="18" charset="0"/>
            </a:endParaRPr>
          </a:p>
        </p:txBody>
      </p:sp>
      <p:sp>
        <p:nvSpPr>
          <p:cNvPr id="27" name="ZoneTexte 26"/>
          <p:cNvSpPr txBox="1"/>
          <p:nvPr/>
        </p:nvSpPr>
        <p:spPr>
          <a:xfrm>
            <a:off x="2745382" y="5559048"/>
            <a:ext cx="6852943" cy="741357"/>
          </a:xfrm>
          <a:prstGeom prst="rect">
            <a:avLst/>
          </a:prstGeom>
          <a:noFill/>
        </p:spPr>
        <p:txBody>
          <a:bodyPr wrap="square" rtlCol="0">
            <a:spAutoFit/>
          </a:bodyPr>
          <a:lstStyle/>
          <a:p>
            <a:pPr algn="ctr">
              <a:lnSpc>
                <a:spcPct val="150000"/>
              </a:lnSpc>
            </a:pPr>
            <a:r>
              <a:rPr lang="fr-BE" sz="3200" b="1" dirty="0" err="1" smtClean="0">
                <a:latin typeface="Georgia" panose="02040502050405020303" pitchFamily="18" charset="0"/>
              </a:rPr>
              <a:t>Need</a:t>
            </a:r>
            <a:r>
              <a:rPr lang="fr-BE" sz="3200" b="1" dirty="0" smtClean="0">
                <a:latin typeface="Georgia" panose="02040502050405020303" pitchFamily="18" charset="0"/>
              </a:rPr>
              <a:t> </a:t>
            </a:r>
            <a:r>
              <a:rPr lang="fr-BE" sz="3200" b="1" dirty="0" err="1" smtClean="0">
                <a:latin typeface="Georgia" panose="02040502050405020303" pitchFamily="18" charset="0"/>
              </a:rPr>
              <a:t>histological</a:t>
            </a:r>
            <a:r>
              <a:rPr lang="fr-BE" sz="3200" b="1" dirty="0" smtClean="0">
                <a:latin typeface="Georgia" panose="02040502050405020303" pitchFamily="18" charset="0"/>
              </a:rPr>
              <a:t> validation !</a:t>
            </a:r>
            <a:endParaRPr lang="fr-BE" sz="3200" b="1" dirty="0">
              <a:latin typeface="Georgia" panose="02040502050405020303" pitchFamily="18" charset="0"/>
            </a:endParaRPr>
          </a:p>
        </p:txBody>
      </p:sp>
    </p:spTree>
    <p:extLst>
      <p:ext uri="{BB962C8B-B14F-4D97-AF65-F5344CB8AC3E}">
        <p14:creationId xmlns:p14="http://schemas.microsoft.com/office/powerpoint/2010/main" val="3803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19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G</a:t>
            </a:r>
            <a:r>
              <a:rPr lang="fr-BE" sz="4800" dirty="0">
                <a:latin typeface="Georgia" panose="02040502050405020303" pitchFamily="18" charset="0"/>
              </a:rPr>
              <a:t>eneral objectives</a:t>
            </a:r>
          </a:p>
        </p:txBody>
      </p:sp>
      <p:grpSp>
        <p:nvGrpSpPr>
          <p:cNvPr id="27" name="Groupe 26"/>
          <p:cNvGrpSpPr/>
          <p:nvPr/>
        </p:nvGrpSpPr>
        <p:grpSpPr>
          <a:xfrm>
            <a:off x="6128335" y="2205978"/>
            <a:ext cx="4964530" cy="1627841"/>
            <a:chOff x="2891246" y="2142309"/>
            <a:chExt cx="6287589" cy="2061664"/>
          </a:xfrm>
        </p:grpSpPr>
        <p:sp>
          <p:nvSpPr>
            <p:cNvPr id="28" name="Rectangle 27"/>
            <p:cNvSpPr/>
            <p:nvPr/>
          </p:nvSpPr>
          <p:spPr>
            <a:xfrm>
              <a:off x="2891246" y="2142309"/>
              <a:ext cx="6287589" cy="20616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346" y="2190804"/>
              <a:ext cx="1496202" cy="1724440"/>
            </a:xfrm>
            <a:prstGeom prst="rect">
              <a:avLst/>
            </a:prstGeom>
          </p:spPr>
        </p:pic>
        <p:pic>
          <p:nvPicPr>
            <p:cNvPr id="30" name="Imag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047" y="2232108"/>
              <a:ext cx="1507204" cy="1600528"/>
            </a:xfrm>
            <a:prstGeom prst="rect">
              <a:avLst/>
            </a:prstGeom>
          </p:spPr>
        </p:pic>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251" y="2234690"/>
              <a:ext cx="1534708" cy="1636669"/>
            </a:xfrm>
            <a:prstGeom prst="rect">
              <a:avLst/>
            </a:prstGeom>
          </p:spPr>
        </p:pic>
        <p:pic>
          <p:nvPicPr>
            <p:cNvPr id="32" name="Imag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7219" y="2234690"/>
              <a:ext cx="1540208" cy="1595365"/>
            </a:xfrm>
            <a:prstGeom prst="rect">
              <a:avLst/>
            </a:prstGeom>
          </p:spPr>
        </p:pic>
      </p:grpSp>
      <p:cxnSp>
        <p:nvCxnSpPr>
          <p:cNvPr id="33" name="Connecteur droit avec flèche 32"/>
          <p:cNvCxnSpPr/>
          <p:nvPr/>
        </p:nvCxnSpPr>
        <p:spPr>
          <a:xfrm>
            <a:off x="8588462" y="3962455"/>
            <a:ext cx="0" cy="4267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e 33"/>
          <p:cNvGrpSpPr/>
          <p:nvPr/>
        </p:nvGrpSpPr>
        <p:grpSpPr>
          <a:xfrm>
            <a:off x="6588776" y="4449282"/>
            <a:ext cx="4043647" cy="1404719"/>
            <a:chOff x="3546740" y="4737464"/>
            <a:chExt cx="5063860" cy="1759130"/>
          </a:xfrm>
        </p:grpSpPr>
        <p:sp>
          <p:nvSpPr>
            <p:cNvPr id="35" name="Rectangle 34"/>
            <p:cNvSpPr/>
            <p:nvPr/>
          </p:nvSpPr>
          <p:spPr>
            <a:xfrm>
              <a:off x="3546740" y="4737464"/>
              <a:ext cx="5063860" cy="1759130"/>
            </a:xfrm>
            <a:prstGeom prst="rect">
              <a:avLst/>
            </a:prstGeom>
            <a:solidFill>
              <a:schemeClr val="tx1"/>
            </a:solidFill>
            <a:ln>
              <a:solidFill>
                <a:srgbClr val="406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6" name="Imag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4768" y="4843268"/>
              <a:ext cx="887098" cy="1119835"/>
            </a:xfrm>
            <a:prstGeom prst="rect">
              <a:avLst/>
            </a:prstGeom>
          </p:spPr>
        </p:pic>
        <p:pic>
          <p:nvPicPr>
            <p:cNvPr id="37" name="Imag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2035" y="4897237"/>
              <a:ext cx="927574" cy="1011899"/>
            </a:xfrm>
            <a:prstGeom prst="rect">
              <a:avLst/>
            </a:prstGeom>
          </p:spPr>
        </p:pic>
        <p:pic>
          <p:nvPicPr>
            <p:cNvPr id="38" name="Imag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3410" y="4876999"/>
              <a:ext cx="823011" cy="1032137"/>
            </a:xfrm>
            <a:prstGeom prst="rect">
              <a:avLst/>
            </a:prstGeom>
          </p:spPr>
        </p:pic>
        <p:pic>
          <p:nvPicPr>
            <p:cNvPr id="39" name="Imag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2324" y="4897237"/>
              <a:ext cx="816265" cy="1011899"/>
            </a:xfrm>
            <a:prstGeom prst="rect">
              <a:avLst/>
            </a:prstGeom>
          </p:spPr>
        </p:pic>
      </p:grpSp>
      <p:sp>
        <p:nvSpPr>
          <p:cNvPr id="40" name="ZoneTexte 39"/>
          <p:cNvSpPr txBox="1"/>
          <p:nvPr/>
        </p:nvSpPr>
        <p:spPr>
          <a:xfrm>
            <a:off x="6392710" y="3485984"/>
            <a:ext cx="885580" cy="369332"/>
          </a:xfrm>
          <a:prstGeom prst="rect">
            <a:avLst/>
          </a:prstGeom>
          <a:noFill/>
        </p:spPr>
        <p:txBody>
          <a:bodyPr wrap="square" rtlCol="0">
            <a:spAutoFit/>
          </a:bodyPr>
          <a:lstStyle/>
          <a:p>
            <a:r>
              <a:rPr lang="fr-BE" dirty="0" err="1">
                <a:solidFill>
                  <a:schemeClr val="bg1"/>
                </a:solidFill>
                <a:latin typeface="Georgia" panose="02040502050405020303" pitchFamily="18" charset="0"/>
              </a:rPr>
              <a:t>MTsat</a:t>
            </a:r>
            <a:endParaRPr lang="fr-BE" dirty="0">
              <a:solidFill>
                <a:schemeClr val="bg1"/>
              </a:solidFill>
              <a:latin typeface="Georgia" panose="02040502050405020303" pitchFamily="18" charset="0"/>
            </a:endParaRPr>
          </a:p>
        </p:txBody>
      </p:sp>
      <p:sp>
        <p:nvSpPr>
          <p:cNvPr id="41" name="ZoneTexte 40"/>
          <p:cNvSpPr txBox="1"/>
          <p:nvPr/>
        </p:nvSpPr>
        <p:spPr>
          <a:xfrm>
            <a:off x="7746267" y="3499329"/>
            <a:ext cx="691894" cy="373918"/>
          </a:xfrm>
          <a:prstGeom prst="rect">
            <a:avLst/>
          </a:prstGeom>
          <a:noFill/>
        </p:spPr>
        <p:txBody>
          <a:bodyPr wrap="square" rtlCol="0">
            <a:spAutoFit/>
          </a:bodyPr>
          <a:lstStyle/>
          <a:p>
            <a:r>
              <a:rPr lang="fr-BE" dirty="0">
                <a:solidFill>
                  <a:schemeClr val="bg1"/>
                </a:solidFill>
                <a:latin typeface="Georgia" panose="02040502050405020303" pitchFamily="18" charset="0"/>
              </a:rPr>
              <a:t>PD</a:t>
            </a:r>
          </a:p>
        </p:txBody>
      </p:sp>
      <p:sp>
        <p:nvSpPr>
          <p:cNvPr id="42" name="ZoneTexte 41"/>
          <p:cNvSpPr txBox="1"/>
          <p:nvPr/>
        </p:nvSpPr>
        <p:spPr>
          <a:xfrm>
            <a:off x="8996198" y="3485984"/>
            <a:ext cx="691894" cy="373918"/>
          </a:xfrm>
          <a:prstGeom prst="rect">
            <a:avLst/>
          </a:prstGeom>
          <a:noFill/>
        </p:spPr>
        <p:txBody>
          <a:bodyPr wrap="square" rtlCol="0">
            <a:spAutoFit/>
          </a:bodyPr>
          <a:lstStyle/>
          <a:p>
            <a:r>
              <a:rPr lang="fr-BE" dirty="0">
                <a:solidFill>
                  <a:schemeClr val="bg1"/>
                </a:solidFill>
                <a:latin typeface="Georgia" panose="02040502050405020303" pitchFamily="18" charset="0"/>
              </a:rPr>
              <a:t>R1</a:t>
            </a:r>
          </a:p>
        </p:txBody>
      </p:sp>
      <p:sp>
        <p:nvSpPr>
          <p:cNvPr id="43" name="ZoneTexte 42"/>
          <p:cNvSpPr txBox="1"/>
          <p:nvPr/>
        </p:nvSpPr>
        <p:spPr>
          <a:xfrm>
            <a:off x="10148181" y="3459901"/>
            <a:ext cx="691894" cy="373918"/>
          </a:xfrm>
          <a:prstGeom prst="rect">
            <a:avLst/>
          </a:prstGeom>
          <a:noFill/>
        </p:spPr>
        <p:txBody>
          <a:bodyPr wrap="square" rtlCol="0">
            <a:spAutoFit/>
          </a:bodyPr>
          <a:lstStyle/>
          <a:p>
            <a:r>
              <a:rPr lang="fr-BE" dirty="0">
                <a:solidFill>
                  <a:schemeClr val="bg1"/>
                </a:solidFill>
                <a:latin typeface="Georgia" panose="02040502050405020303" pitchFamily="18" charset="0"/>
              </a:rPr>
              <a:t>R2*</a:t>
            </a:r>
          </a:p>
        </p:txBody>
      </p:sp>
      <p:sp>
        <p:nvSpPr>
          <p:cNvPr id="44" name="ZoneTexte 43"/>
          <p:cNvSpPr txBox="1"/>
          <p:nvPr/>
        </p:nvSpPr>
        <p:spPr>
          <a:xfrm>
            <a:off x="6640801" y="5369070"/>
            <a:ext cx="822856" cy="430887"/>
          </a:xfrm>
          <a:prstGeom prst="rect">
            <a:avLst/>
          </a:prstGeom>
          <a:noFill/>
        </p:spPr>
        <p:txBody>
          <a:bodyPr wrap="square" rtlCol="0">
            <a:spAutoFit/>
          </a:bodyPr>
          <a:lstStyle/>
          <a:p>
            <a:pPr algn="ctr"/>
            <a:r>
              <a:rPr lang="fr-BE" sz="1100" dirty="0">
                <a:solidFill>
                  <a:schemeClr val="bg1"/>
                </a:solidFill>
                <a:latin typeface="Georgia" panose="02040502050405020303" pitchFamily="18" charset="0"/>
              </a:rPr>
              <a:t>Gray </a:t>
            </a:r>
            <a:r>
              <a:rPr lang="fr-BE" sz="1100" dirty="0" err="1">
                <a:solidFill>
                  <a:schemeClr val="bg1"/>
                </a:solidFill>
                <a:latin typeface="Georgia" panose="02040502050405020303" pitchFamily="18" charset="0"/>
              </a:rPr>
              <a:t>matter</a:t>
            </a:r>
            <a:endParaRPr lang="fr-BE" sz="1100" dirty="0">
              <a:solidFill>
                <a:schemeClr val="bg1"/>
              </a:solidFill>
              <a:latin typeface="Georgia" panose="02040502050405020303" pitchFamily="18" charset="0"/>
            </a:endParaRPr>
          </a:p>
        </p:txBody>
      </p:sp>
      <p:sp>
        <p:nvSpPr>
          <p:cNvPr id="45" name="ZoneTexte 44"/>
          <p:cNvSpPr txBox="1"/>
          <p:nvPr/>
        </p:nvSpPr>
        <p:spPr>
          <a:xfrm>
            <a:off x="7498234" y="5369071"/>
            <a:ext cx="913729" cy="430887"/>
          </a:xfrm>
          <a:prstGeom prst="rect">
            <a:avLst/>
          </a:prstGeom>
          <a:noFill/>
        </p:spPr>
        <p:txBody>
          <a:bodyPr wrap="square" rtlCol="0">
            <a:spAutoFit/>
          </a:bodyPr>
          <a:lstStyle/>
          <a:p>
            <a:pPr algn="ctr"/>
            <a:r>
              <a:rPr lang="fr-BE" sz="1100" dirty="0">
                <a:solidFill>
                  <a:schemeClr val="bg1"/>
                </a:solidFill>
                <a:latin typeface="Georgia" panose="02040502050405020303" pitchFamily="18" charset="0"/>
              </a:rPr>
              <a:t>White </a:t>
            </a:r>
            <a:r>
              <a:rPr lang="fr-BE" sz="1100" dirty="0" err="1">
                <a:solidFill>
                  <a:schemeClr val="bg1"/>
                </a:solidFill>
                <a:latin typeface="Georgia" panose="02040502050405020303" pitchFamily="18" charset="0"/>
              </a:rPr>
              <a:t>matter</a:t>
            </a:r>
            <a:endParaRPr lang="fr-BE" sz="1100" dirty="0">
              <a:solidFill>
                <a:schemeClr val="bg1"/>
              </a:solidFill>
              <a:latin typeface="Georgia" panose="02040502050405020303" pitchFamily="18" charset="0"/>
            </a:endParaRPr>
          </a:p>
        </p:txBody>
      </p:sp>
      <p:sp>
        <p:nvSpPr>
          <p:cNvPr id="46" name="ZoneTexte 45"/>
          <p:cNvSpPr txBox="1"/>
          <p:nvPr/>
        </p:nvSpPr>
        <p:spPr>
          <a:xfrm>
            <a:off x="8248581" y="5384898"/>
            <a:ext cx="1231259" cy="430887"/>
          </a:xfrm>
          <a:prstGeom prst="rect">
            <a:avLst/>
          </a:prstGeom>
          <a:noFill/>
        </p:spPr>
        <p:txBody>
          <a:bodyPr wrap="square" rtlCol="0">
            <a:spAutoFit/>
          </a:bodyPr>
          <a:lstStyle/>
          <a:p>
            <a:pPr algn="ctr"/>
            <a:r>
              <a:rPr lang="fr-BE" sz="1100" dirty="0" err="1">
                <a:solidFill>
                  <a:schemeClr val="bg1"/>
                </a:solidFill>
                <a:latin typeface="Georgia" panose="02040502050405020303" pitchFamily="18" charset="0"/>
              </a:rPr>
              <a:t>Cerebrospinal</a:t>
            </a:r>
            <a:r>
              <a:rPr lang="fr-BE" sz="1100" dirty="0">
                <a:solidFill>
                  <a:schemeClr val="bg1"/>
                </a:solidFill>
                <a:latin typeface="Georgia" panose="02040502050405020303" pitchFamily="18" charset="0"/>
              </a:rPr>
              <a:t> </a:t>
            </a:r>
            <a:r>
              <a:rPr lang="fr-BE" sz="1100" dirty="0" err="1">
                <a:solidFill>
                  <a:schemeClr val="bg1"/>
                </a:solidFill>
                <a:latin typeface="Georgia" panose="02040502050405020303" pitchFamily="18" charset="0"/>
              </a:rPr>
              <a:t>fluid</a:t>
            </a:r>
            <a:endParaRPr lang="fr-BE" sz="1100" dirty="0">
              <a:solidFill>
                <a:schemeClr val="bg1"/>
              </a:solidFill>
              <a:latin typeface="Georgia" panose="02040502050405020303" pitchFamily="18" charset="0"/>
            </a:endParaRPr>
          </a:p>
        </p:txBody>
      </p:sp>
      <p:sp>
        <p:nvSpPr>
          <p:cNvPr id="47" name="ZoneTexte 46"/>
          <p:cNvSpPr txBox="1"/>
          <p:nvPr/>
        </p:nvSpPr>
        <p:spPr>
          <a:xfrm>
            <a:off x="9575325" y="5453708"/>
            <a:ext cx="1231259" cy="261610"/>
          </a:xfrm>
          <a:prstGeom prst="rect">
            <a:avLst/>
          </a:prstGeom>
          <a:noFill/>
        </p:spPr>
        <p:txBody>
          <a:bodyPr wrap="square" rtlCol="0">
            <a:spAutoFit/>
          </a:bodyPr>
          <a:lstStyle/>
          <a:p>
            <a:pPr algn="ctr"/>
            <a:r>
              <a:rPr lang="fr-BE" sz="1100" dirty="0" err="1">
                <a:solidFill>
                  <a:schemeClr val="bg1"/>
                </a:solidFill>
                <a:latin typeface="Georgia" panose="02040502050405020303" pitchFamily="18" charset="0"/>
              </a:rPr>
              <a:t>Lesion</a:t>
            </a:r>
            <a:endParaRPr lang="fr-BE" sz="1100" dirty="0">
              <a:solidFill>
                <a:schemeClr val="bg1"/>
              </a:solidFill>
              <a:latin typeface="Georgia" panose="02040502050405020303" pitchFamily="18" charset="0"/>
            </a:endParaRPr>
          </a:p>
        </p:txBody>
      </p:sp>
      <p:sp>
        <p:nvSpPr>
          <p:cNvPr id="48" name="ZoneTexte 47"/>
          <p:cNvSpPr txBox="1"/>
          <p:nvPr/>
        </p:nvSpPr>
        <p:spPr>
          <a:xfrm>
            <a:off x="645538" y="2413376"/>
            <a:ext cx="5272204" cy="3693319"/>
          </a:xfrm>
          <a:prstGeom prst="rect">
            <a:avLst/>
          </a:prstGeom>
          <a:noFill/>
        </p:spPr>
        <p:txBody>
          <a:bodyPr wrap="square" rtlCol="0">
            <a:spAutoFit/>
          </a:bodyPr>
          <a:lstStyle/>
          <a:p>
            <a:pPr marL="285750" indent="-285750">
              <a:buFont typeface="Arial" panose="020B0604020202020204" pitchFamily="34" charset="0"/>
              <a:buChar char="•"/>
            </a:pPr>
            <a:r>
              <a:rPr lang="fr-BE" dirty="0" err="1" smtClean="0">
                <a:solidFill>
                  <a:srgbClr val="4B858C"/>
                </a:solidFill>
                <a:latin typeface="Georgia" panose="02040502050405020303" pitchFamily="18" charset="0"/>
              </a:rPr>
              <a:t>I</a:t>
            </a:r>
            <a:r>
              <a:rPr lang="fr-BE" dirty="0" err="1" smtClean="0">
                <a:latin typeface="Georgia" panose="02040502050405020303" pitchFamily="18" charset="0"/>
              </a:rPr>
              <a:t>mprove</a:t>
            </a:r>
            <a:r>
              <a:rPr lang="fr-BE" dirty="0" smtClean="0">
                <a:latin typeface="Georgia" panose="02040502050405020303" pitchFamily="18" charset="0"/>
              </a:rPr>
              <a:t> the </a:t>
            </a:r>
            <a:r>
              <a:rPr lang="fr-BE" dirty="0" err="1" smtClean="0">
                <a:latin typeface="Georgia" panose="02040502050405020303" pitchFamily="18" charset="0"/>
              </a:rPr>
              <a:t>characterization</a:t>
            </a:r>
            <a:r>
              <a:rPr lang="fr-BE" dirty="0" smtClean="0">
                <a:latin typeface="Georgia" panose="02040502050405020303" pitchFamily="18" charset="0"/>
              </a:rPr>
              <a:t> of </a:t>
            </a:r>
            <a:r>
              <a:rPr lang="fr-BE" dirty="0">
                <a:latin typeface="Georgia" panose="02040502050405020303" pitchFamily="18" charset="0"/>
              </a:rPr>
              <a:t>tissues microstructural </a:t>
            </a:r>
            <a:r>
              <a:rPr lang="fr-BE" dirty="0" err="1">
                <a:latin typeface="Georgia" panose="02040502050405020303" pitchFamily="18" charset="0"/>
              </a:rPr>
              <a:t>properties</a:t>
            </a:r>
            <a:r>
              <a:rPr lang="fr-BE" dirty="0">
                <a:latin typeface="Georgia" panose="02040502050405020303" pitchFamily="18" charset="0"/>
              </a:rPr>
              <a:t> in </a:t>
            </a:r>
            <a:r>
              <a:rPr lang="fr-BE" dirty="0" smtClean="0">
                <a:latin typeface="Georgia" panose="02040502050405020303" pitchFamily="18" charset="0"/>
              </a:rPr>
              <a:t>MS </a:t>
            </a:r>
            <a:r>
              <a:rPr lang="fr-BE" dirty="0" err="1">
                <a:latin typeface="Georgia" panose="02040502050405020303" pitchFamily="18" charset="0"/>
              </a:rPr>
              <a:t>brains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D</a:t>
            </a:r>
            <a:r>
              <a:rPr lang="fr-BE" dirty="0" err="1">
                <a:latin typeface="Georgia" panose="02040502050405020303" pitchFamily="18" charset="0"/>
              </a:rPr>
              <a:t>evelop</a:t>
            </a:r>
            <a:r>
              <a:rPr lang="fr-BE" dirty="0">
                <a:latin typeface="Georgia" panose="02040502050405020303" pitchFamily="18" charset="0"/>
              </a:rPr>
              <a:t> </a:t>
            </a:r>
            <a:r>
              <a:rPr lang="fr-BE" dirty="0" err="1">
                <a:latin typeface="Georgia" panose="02040502050405020303" pitchFamily="18" charset="0"/>
              </a:rPr>
              <a:t>tools</a:t>
            </a:r>
            <a:r>
              <a:rPr lang="fr-BE" dirty="0">
                <a:latin typeface="Georgia" panose="02040502050405020303" pitchFamily="18" charset="0"/>
              </a:rPr>
              <a:t> to segment WM </a:t>
            </a:r>
            <a:r>
              <a:rPr lang="fr-BE" dirty="0" err="1">
                <a:latin typeface="Georgia" panose="02040502050405020303" pitchFamily="18" charset="0"/>
              </a:rPr>
              <a:t>lesions</a:t>
            </a:r>
            <a:r>
              <a:rPr lang="fr-BE" dirty="0">
                <a:latin typeface="Georgia" panose="02040502050405020303" pitchFamily="18" charset="0"/>
              </a:rPr>
              <a:t> by </a:t>
            </a:r>
            <a:r>
              <a:rPr lang="fr-BE" dirty="0" err="1">
                <a:latin typeface="Georgia" panose="02040502050405020303" pitchFamily="18" charset="0"/>
              </a:rPr>
              <a:t>taking</a:t>
            </a:r>
            <a:r>
              <a:rPr lang="fr-BE" dirty="0">
                <a:latin typeface="Georgia" panose="02040502050405020303" pitchFamily="18" charset="0"/>
              </a:rPr>
              <a:t> </a:t>
            </a:r>
            <a:r>
              <a:rPr lang="fr-BE" dirty="0" err="1">
                <a:latin typeface="Georgia" panose="02040502050405020303" pitchFamily="18" charset="0"/>
              </a:rPr>
              <a:t>advantage</a:t>
            </a:r>
            <a:r>
              <a:rPr lang="fr-BE" dirty="0">
                <a:latin typeface="Georgia" panose="02040502050405020303" pitchFamily="18" charset="0"/>
              </a:rPr>
              <a:t> of quantitative nature of </a:t>
            </a:r>
            <a:r>
              <a:rPr lang="fr-BE" dirty="0" err="1">
                <a:latin typeface="Georgia" panose="02040502050405020303" pitchFamily="18" charset="0"/>
              </a:rPr>
              <a:t>qMRI</a:t>
            </a:r>
            <a:r>
              <a:rPr lang="fr-BE" dirty="0">
                <a:latin typeface="Georgia" panose="02040502050405020303" pitchFamily="18" charset="0"/>
              </a:rPr>
              <a:t> data</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B</a:t>
            </a:r>
            <a:r>
              <a:rPr lang="fr-BE" dirty="0" err="1">
                <a:latin typeface="Georgia" panose="02040502050405020303" pitchFamily="18" charset="0"/>
              </a:rPr>
              <a:t>eing</a:t>
            </a:r>
            <a:r>
              <a:rPr lang="fr-BE" dirty="0">
                <a:latin typeface="Georgia" panose="02040502050405020303" pitchFamily="18" charset="0"/>
              </a:rPr>
              <a:t> able to </a:t>
            </a:r>
            <a:r>
              <a:rPr lang="fr-BE" dirty="0" err="1">
                <a:latin typeface="Georgia" panose="02040502050405020303" pitchFamily="18" charset="0"/>
              </a:rPr>
              <a:t>track</a:t>
            </a:r>
            <a:r>
              <a:rPr lang="fr-BE" dirty="0">
                <a:latin typeface="Georgia" panose="02040502050405020303" pitchFamily="18" charset="0"/>
              </a:rPr>
              <a:t> microstructural </a:t>
            </a:r>
            <a:r>
              <a:rPr lang="fr-BE" dirty="0" err="1">
                <a:latin typeface="Georgia" panose="02040502050405020303" pitchFamily="18" charset="0"/>
              </a:rPr>
              <a:t>alterations</a:t>
            </a:r>
            <a:r>
              <a:rPr lang="fr-BE" dirty="0">
                <a:latin typeface="Georgia" panose="02040502050405020303" pitchFamily="18" charset="0"/>
              </a:rPr>
              <a:t> over time</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I</a:t>
            </a:r>
            <a:r>
              <a:rPr lang="fr-BE" dirty="0" err="1">
                <a:latin typeface="Georgia" panose="02040502050405020303" pitchFamily="18" charset="0"/>
              </a:rPr>
              <a:t>mprove</a:t>
            </a:r>
            <a:r>
              <a:rPr lang="fr-BE" dirty="0">
                <a:latin typeface="Georgia" panose="02040502050405020303" pitchFamily="18" charset="0"/>
              </a:rPr>
              <a:t> </a:t>
            </a:r>
            <a:r>
              <a:rPr lang="fr-BE" dirty="0" err="1">
                <a:latin typeface="Georgia" panose="02040502050405020303" pitchFamily="18" charset="0"/>
              </a:rPr>
              <a:t>biophysical</a:t>
            </a:r>
            <a:r>
              <a:rPr lang="fr-BE" dirty="0">
                <a:latin typeface="Georgia" panose="02040502050405020303" pitchFamily="18" charset="0"/>
              </a:rPr>
              <a:t> </a:t>
            </a:r>
            <a:r>
              <a:rPr lang="fr-BE" dirty="0" err="1">
                <a:latin typeface="Georgia" panose="02040502050405020303" pitchFamily="18" charset="0"/>
              </a:rPr>
              <a:t>modelling</a:t>
            </a:r>
            <a:r>
              <a:rPr lang="fr-BE" dirty="0">
                <a:latin typeface="Georgia" panose="02040502050405020303" pitchFamily="18" charset="0"/>
              </a:rPr>
              <a:t> and </a:t>
            </a:r>
            <a:r>
              <a:rPr lang="fr-BE" dirty="0" err="1">
                <a:latin typeface="Georgia" panose="02040502050405020303" pitchFamily="18" charset="0"/>
              </a:rPr>
              <a:t>better</a:t>
            </a:r>
            <a:r>
              <a:rPr lang="fr-BE" dirty="0">
                <a:latin typeface="Georgia" panose="02040502050405020303" pitchFamily="18" charset="0"/>
              </a:rPr>
              <a:t> </a:t>
            </a:r>
            <a:r>
              <a:rPr lang="fr-BE" dirty="0" err="1">
                <a:latin typeface="Georgia" panose="02040502050405020303" pitchFamily="18" charset="0"/>
              </a:rPr>
              <a:t>define</a:t>
            </a:r>
            <a:r>
              <a:rPr lang="fr-BE" dirty="0">
                <a:latin typeface="Georgia" panose="02040502050405020303" pitchFamily="18" charset="0"/>
              </a:rPr>
              <a:t> </a:t>
            </a:r>
            <a:r>
              <a:rPr lang="fr-BE" dirty="0" err="1">
                <a:latin typeface="Georgia" panose="02040502050405020303" pitchFamily="18" charset="0"/>
              </a:rPr>
              <a:t>link</a:t>
            </a:r>
            <a:r>
              <a:rPr lang="fr-BE" dirty="0">
                <a:latin typeface="Georgia" panose="02040502050405020303" pitchFamily="18" charset="0"/>
              </a:rPr>
              <a:t> </a:t>
            </a:r>
            <a:r>
              <a:rPr lang="fr-BE" dirty="0" err="1">
                <a:latin typeface="Georgia" panose="02040502050405020303" pitchFamily="18" charset="0"/>
              </a:rPr>
              <a:t>between</a:t>
            </a:r>
            <a:r>
              <a:rPr lang="fr-BE" dirty="0">
                <a:latin typeface="Georgia" panose="02040502050405020303" pitchFamily="18" charset="0"/>
              </a:rPr>
              <a:t> </a:t>
            </a:r>
            <a:r>
              <a:rPr lang="fr-BE" dirty="0" err="1">
                <a:latin typeface="Georgia" panose="02040502050405020303" pitchFamily="18" charset="0"/>
              </a:rPr>
              <a:t>histological</a:t>
            </a:r>
            <a:r>
              <a:rPr lang="fr-BE" dirty="0">
                <a:latin typeface="Georgia" panose="02040502050405020303" pitchFamily="18" charset="0"/>
              </a:rPr>
              <a:t> and </a:t>
            </a:r>
            <a:r>
              <a:rPr lang="fr-BE" i="1" dirty="0">
                <a:latin typeface="Georgia" panose="02040502050405020303" pitchFamily="18" charset="0"/>
              </a:rPr>
              <a:t>in vivo</a:t>
            </a:r>
            <a:r>
              <a:rPr lang="fr-BE" dirty="0">
                <a:latin typeface="Georgia" panose="02040502050405020303" pitchFamily="18" charset="0"/>
              </a:rPr>
              <a:t> </a:t>
            </a:r>
            <a:r>
              <a:rPr lang="fr-BE" dirty="0" err="1">
                <a:latin typeface="Georgia" panose="02040502050405020303" pitchFamily="18" charset="0"/>
              </a:rPr>
              <a:t>measurements</a:t>
            </a:r>
            <a:endParaRPr lang="fr-BE" dirty="0">
              <a:latin typeface="Georgia" panose="02040502050405020303" pitchFamily="18" charset="0"/>
            </a:endParaRPr>
          </a:p>
          <a:p>
            <a:endParaRPr lang="fr-BE" dirty="0">
              <a:latin typeface="Georgia" panose="02040502050405020303" pitchFamily="18" charset="0"/>
            </a:endParaRPr>
          </a:p>
        </p:txBody>
      </p:sp>
    </p:spTree>
    <p:extLst>
      <p:ext uri="{BB962C8B-B14F-4D97-AF65-F5344CB8AC3E}">
        <p14:creationId xmlns:p14="http://schemas.microsoft.com/office/powerpoint/2010/main" val="2323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48715" y="316121"/>
            <a:ext cx="8481433"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P</a:t>
            </a:r>
            <a:r>
              <a:rPr lang="fr-BE" sz="4800" dirty="0" err="1">
                <a:latin typeface="Georgia" panose="02040502050405020303" pitchFamily="18" charset="0"/>
              </a:rPr>
              <a:t>resentation</a:t>
            </a:r>
            <a:r>
              <a:rPr lang="fr-BE" sz="4800" dirty="0">
                <a:latin typeface="Georgia" panose="02040502050405020303" pitchFamily="18" charset="0"/>
              </a:rPr>
              <a:t> plan</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a:t>
            </a:fld>
            <a:endParaRPr lang="fr-BE"/>
          </a:p>
        </p:txBody>
      </p:sp>
      <p:sp>
        <p:nvSpPr>
          <p:cNvPr id="11" name="Rectangle 10"/>
          <p:cNvSpPr/>
          <p:nvPr/>
        </p:nvSpPr>
        <p:spPr>
          <a:xfrm>
            <a:off x="795704" y="2608239"/>
            <a:ext cx="718457" cy="429209"/>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1514161" y="2606964"/>
            <a:ext cx="718457" cy="428459"/>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2232618" y="2610649"/>
            <a:ext cx="718457" cy="422749"/>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795704" y="2608239"/>
            <a:ext cx="2155372" cy="4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Georgia" panose="02040502050405020303" pitchFamily="18" charset="0"/>
              </a:rPr>
              <a:t>Introduction</a:t>
            </a:r>
          </a:p>
        </p:txBody>
      </p:sp>
      <p:cxnSp>
        <p:nvCxnSpPr>
          <p:cNvPr id="15" name="Connecteur droit avec flèche 14"/>
          <p:cNvCxnSpPr/>
          <p:nvPr/>
        </p:nvCxnSpPr>
        <p:spPr>
          <a:xfrm>
            <a:off x="1154932" y="3037448"/>
            <a:ext cx="0" cy="671804"/>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13149" y="3677772"/>
            <a:ext cx="1483566" cy="461665"/>
          </a:xfrm>
          <a:prstGeom prst="rect">
            <a:avLst/>
          </a:prstGeom>
          <a:noFill/>
        </p:spPr>
        <p:txBody>
          <a:bodyPr wrap="square" rtlCol="0">
            <a:spAutoFit/>
          </a:bodyPr>
          <a:lstStyle/>
          <a:p>
            <a:pPr algn="ctr"/>
            <a:r>
              <a:rPr lang="fr-BE" sz="1200" dirty="0">
                <a:solidFill>
                  <a:srgbClr val="4B858C"/>
                </a:solidFill>
                <a:latin typeface="Georgia" panose="02040502050405020303" pitchFamily="18" charset="0"/>
              </a:rPr>
              <a:t>Multiple </a:t>
            </a:r>
            <a:r>
              <a:rPr lang="fr-BE" sz="1200" dirty="0" err="1">
                <a:solidFill>
                  <a:srgbClr val="4B858C"/>
                </a:solidFill>
                <a:latin typeface="Georgia" panose="02040502050405020303" pitchFamily="18" charset="0"/>
              </a:rPr>
              <a:t>sclerosis</a:t>
            </a:r>
            <a:r>
              <a:rPr lang="fr-BE" sz="1200" dirty="0">
                <a:solidFill>
                  <a:srgbClr val="4B858C"/>
                </a:solidFill>
                <a:latin typeface="Georgia" panose="02040502050405020303" pitchFamily="18" charset="0"/>
              </a:rPr>
              <a:t> (MS)</a:t>
            </a:r>
          </a:p>
        </p:txBody>
      </p:sp>
      <p:cxnSp>
        <p:nvCxnSpPr>
          <p:cNvPr id="18" name="Connecteur droit avec flèche 17"/>
          <p:cNvCxnSpPr/>
          <p:nvPr/>
        </p:nvCxnSpPr>
        <p:spPr>
          <a:xfrm>
            <a:off x="1873389" y="3033398"/>
            <a:ext cx="0" cy="1170376"/>
          </a:xfrm>
          <a:prstGeom prst="straightConnector1">
            <a:avLst/>
          </a:prstGeom>
          <a:ln>
            <a:solidFill>
              <a:srgbClr val="2D5055"/>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108280" y="4203774"/>
            <a:ext cx="1483566" cy="646331"/>
          </a:xfrm>
          <a:prstGeom prst="rect">
            <a:avLst/>
          </a:prstGeom>
          <a:noFill/>
        </p:spPr>
        <p:txBody>
          <a:bodyPr wrap="square" rtlCol="0">
            <a:spAutoFit/>
          </a:bodyPr>
          <a:lstStyle/>
          <a:p>
            <a:pPr algn="ctr"/>
            <a:r>
              <a:rPr lang="fr-BE" sz="1200" dirty="0" err="1">
                <a:solidFill>
                  <a:srgbClr val="2D5055"/>
                </a:solidFill>
                <a:latin typeface="Georgia" panose="02040502050405020303" pitchFamily="18" charset="0"/>
              </a:rPr>
              <a:t>Magnetic</a:t>
            </a:r>
            <a:r>
              <a:rPr lang="fr-BE" sz="1200" dirty="0">
                <a:solidFill>
                  <a:srgbClr val="2D5055"/>
                </a:solidFill>
                <a:latin typeface="Georgia" panose="02040502050405020303" pitchFamily="18" charset="0"/>
              </a:rPr>
              <a:t> </a:t>
            </a:r>
            <a:r>
              <a:rPr lang="fr-BE" sz="1200" dirty="0" err="1">
                <a:solidFill>
                  <a:srgbClr val="2D5055"/>
                </a:solidFill>
                <a:latin typeface="Georgia" panose="02040502050405020303" pitchFamily="18" charset="0"/>
              </a:rPr>
              <a:t>Resonance</a:t>
            </a:r>
            <a:r>
              <a:rPr lang="fr-BE" sz="1200" dirty="0">
                <a:solidFill>
                  <a:srgbClr val="2D5055"/>
                </a:solidFill>
                <a:latin typeface="Georgia" panose="02040502050405020303" pitchFamily="18" charset="0"/>
              </a:rPr>
              <a:t> Imaging (MRI)</a:t>
            </a:r>
          </a:p>
        </p:txBody>
      </p:sp>
      <p:cxnSp>
        <p:nvCxnSpPr>
          <p:cNvPr id="20" name="Connecteur droit avec flèche 19"/>
          <p:cNvCxnSpPr/>
          <p:nvPr/>
        </p:nvCxnSpPr>
        <p:spPr>
          <a:xfrm>
            <a:off x="2591846" y="3041547"/>
            <a:ext cx="0" cy="509084"/>
          </a:xfrm>
          <a:prstGeom prst="straightConnector1">
            <a:avLst/>
          </a:prstGeom>
          <a:ln>
            <a:solidFill>
              <a:srgbClr val="43767D"/>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850063" y="3514567"/>
            <a:ext cx="1483566" cy="276999"/>
          </a:xfrm>
          <a:prstGeom prst="rect">
            <a:avLst/>
          </a:prstGeom>
          <a:noFill/>
        </p:spPr>
        <p:txBody>
          <a:bodyPr wrap="square" rtlCol="0">
            <a:spAutoFit/>
          </a:bodyPr>
          <a:lstStyle/>
          <a:p>
            <a:pPr algn="ctr"/>
            <a:r>
              <a:rPr lang="fr-BE" sz="1200" dirty="0">
                <a:solidFill>
                  <a:srgbClr val="43767D"/>
                </a:solidFill>
                <a:latin typeface="Georgia" panose="02040502050405020303" pitchFamily="18" charset="0"/>
              </a:rPr>
              <a:t>Quantitative MRI</a:t>
            </a:r>
          </a:p>
        </p:txBody>
      </p:sp>
      <p:sp>
        <p:nvSpPr>
          <p:cNvPr id="23" name="Rectangle 22"/>
          <p:cNvSpPr/>
          <p:nvPr/>
        </p:nvSpPr>
        <p:spPr>
          <a:xfrm>
            <a:off x="3016388" y="2610675"/>
            <a:ext cx="1810140" cy="42264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25" name="Rectangle 24"/>
          <p:cNvSpPr/>
          <p:nvPr/>
        </p:nvSpPr>
        <p:spPr>
          <a:xfrm>
            <a:off x="4891840" y="2610675"/>
            <a:ext cx="923734" cy="42264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5820229" y="2610674"/>
            <a:ext cx="923734" cy="420725"/>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p:cNvSpPr/>
          <p:nvPr/>
        </p:nvSpPr>
        <p:spPr>
          <a:xfrm>
            <a:off x="4891839" y="2604140"/>
            <a:ext cx="1852123" cy="4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latin typeface="Georgia" panose="02040502050405020303" pitchFamily="18" charset="0"/>
              </a:rPr>
              <a:t>Segmentation</a:t>
            </a:r>
          </a:p>
        </p:txBody>
      </p:sp>
      <p:cxnSp>
        <p:nvCxnSpPr>
          <p:cNvPr id="27" name="Connecteur droit avec flèche 26"/>
          <p:cNvCxnSpPr/>
          <p:nvPr/>
        </p:nvCxnSpPr>
        <p:spPr>
          <a:xfrm>
            <a:off x="5353701" y="3039858"/>
            <a:ext cx="3910" cy="380145"/>
          </a:xfrm>
          <a:prstGeom prst="straightConnector1">
            <a:avLst/>
          </a:prstGeom>
          <a:ln>
            <a:solidFill>
              <a:srgbClr val="5A9DA6"/>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504192" y="3445574"/>
            <a:ext cx="1744068" cy="461665"/>
          </a:xfrm>
          <a:prstGeom prst="rect">
            <a:avLst/>
          </a:prstGeom>
          <a:noFill/>
        </p:spPr>
        <p:txBody>
          <a:bodyPr wrap="square" rtlCol="0">
            <a:spAutoFit/>
          </a:bodyPr>
          <a:lstStyle/>
          <a:p>
            <a:pPr algn="ctr"/>
            <a:r>
              <a:rPr lang="fr-BE" sz="1200">
                <a:solidFill>
                  <a:srgbClr val="5A9DA6"/>
                </a:solidFill>
                <a:latin typeface="Georgia" panose="02040502050405020303" pitchFamily="18" charset="0"/>
              </a:rPr>
              <a:t>Unified</a:t>
            </a:r>
            <a:r>
              <a:rPr lang="fr-BE" sz="1200" dirty="0">
                <a:solidFill>
                  <a:srgbClr val="5A9DA6"/>
                </a:solidFill>
                <a:latin typeface="Georgia" panose="02040502050405020303" pitchFamily="18" charset="0"/>
              </a:rPr>
              <a:t> Segmentation (US)  on </a:t>
            </a:r>
            <a:r>
              <a:rPr lang="fr-BE" sz="1200" dirty="0" err="1">
                <a:solidFill>
                  <a:srgbClr val="5A9DA6"/>
                </a:solidFill>
                <a:latin typeface="Georgia" panose="02040502050405020303" pitchFamily="18" charset="0"/>
              </a:rPr>
              <a:t>healthy</a:t>
            </a:r>
            <a:r>
              <a:rPr lang="fr-BE" sz="1200" dirty="0">
                <a:solidFill>
                  <a:srgbClr val="5A9DA6"/>
                </a:solidFill>
                <a:latin typeface="Georgia" panose="02040502050405020303" pitchFamily="18" charset="0"/>
              </a:rPr>
              <a:t> </a:t>
            </a:r>
            <a:r>
              <a:rPr lang="fr-BE" sz="1200" dirty="0" err="1">
                <a:solidFill>
                  <a:srgbClr val="5A9DA6"/>
                </a:solidFill>
                <a:latin typeface="Georgia" panose="02040502050405020303" pitchFamily="18" charset="0"/>
              </a:rPr>
              <a:t>brains</a:t>
            </a:r>
            <a:endParaRPr lang="fr-BE" sz="1200" dirty="0">
              <a:solidFill>
                <a:srgbClr val="5A9DA6"/>
              </a:solidFill>
              <a:latin typeface="Georgia" panose="02040502050405020303" pitchFamily="18" charset="0"/>
            </a:endParaRPr>
          </a:p>
        </p:txBody>
      </p:sp>
      <p:cxnSp>
        <p:nvCxnSpPr>
          <p:cNvPr id="30" name="Connecteur droit avec flèche 29"/>
          <p:cNvCxnSpPr>
            <a:endCxn id="31" idx="0"/>
          </p:cNvCxnSpPr>
          <p:nvPr/>
        </p:nvCxnSpPr>
        <p:spPr>
          <a:xfrm>
            <a:off x="6271212" y="3035498"/>
            <a:ext cx="10884" cy="1010569"/>
          </a:xfrm>
          <a:prstGeom prst="straightConnector1">
            <a:avLst/>
          </a:prstGeom>
          <a:ln>
            <a:solidFill>
              <a:srgbClr val="8DBBC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540313" y="4046067"/>
            <a:ext cx="1483566" cy="461665"/>
          </a:xfrm>
          <a:prstGeom prst="rect">
            <a:avLst/>
          </a:prstGeom>
          <a:noFill/>
        </p:spPr>
        <p:txBody>
          <a:bodyPr wrap="square" rtlCol="0">
            <a:spAutoFit/>
          </a:bodyPr>
          <a:lstStyle/>
          <a:p>
            <a:pPr algn="ctr"/>
            <a:r>
              <a:rPr lang="fr-BE" sz="1200" dirty="0">
                <a:solidFill>
                  <a:srgbClr val="8DBBC1"/>
                </a:solidFill>
                <a:latin typeface="Georgia" panose="02040502050405020303" pitchFamily="18" charset="0"/>
              </a:rPr>
              <a:t>US-</a:t>
            </a:r>
            <a:r>
              <a:rPr lang="fr-BE" sz="1200" dirty="0" err="1">
                <a:solidFill>
                  <a:srgbClr val="8DBBC1"/>
                </a:solidFill>
                <a:latin typeface="Georgia" panose="02040502050405020303" pitchFamily="18" charset="0"/>
              </a:rPr>
              <a:t>with</a:t>
            </a:r>
            <a:r>
              <a:rPr lang="fr-BE" sz="1200" dirty="0">
                <a:solidFill>
                  <a:srgbClr val="8DBBC1"/>
                </a:solidFill>
                <a:latin typeface="Georgia" panose="02040502050405020303" pitchFamily="18" charset="0"/>
              </a:rPr>
              <a:t>-</a:t>
            </a:r>
            <a:r>
              <a:rPr lang="fr-BE" sz="1200" dirty="0" err="1">
                <a:solidFill>
                  <a:srgbClr val="8DBBC1"/>
                </a:solidFill>
                <a:latin typeface="Georgia" panose="02040502050405020303" pitchFamily="18" charset="0"/>
              </a:rPr>
              <a:t>Lesions</a:t>
            </a:r>
            <a:r>
              <a:rPr lang="fr-BE" sz="1200" dirty="0">
                <a:solidFill>
                  <a:srgbClr val="8DBBC1"/>
                </a:solidFill>
                <a:latin typeface="Georgia" panose="02040502050405020303" pitchFamily="18" charset="0"/>
              </a:rPr>
              <a:t> </a:t>
            </a:r>
          </a:p>
          <a:p>
            <a:pPr algn="ctr"/>
            <a:r>
              <a:rPr lang="fr-BE" sz="1200" dirty="0">
                <a:solidFill>
                  <a:srgbClr val="8DBBC1"/>
                </a:solidFill>
                <a:latin typeface="Georgia" panose="02040502050405020303" pitchFamily="18" charset="0"/>
              </a:rPr>
              <a:t>on MS </a:t>
            </a:r>
            <a:r>
              <a:rPr lang="fr-BE" sz="1200" dirty="0" err="1">
                <a:solidFill>
                  <a:srgbClr val="8DBBC1"/>
                </a:solidFill>
                <a:latin typeface="Georgia" panose="02040502050405020303" pitchFamily="18" charset="0"/>
              </a:rPr>
              <a:t>brains</a:t>
            </a:r>
            <a:endParaRPr lang="fr-BE" sz="1200" dirty="0">
              <a:solidFill>
                <a:srgbClr val="8DBBC1"/>
              </a:solidFill>
              <a:latin typeface="Georgia" panose="02040502050405020303" pitchFamily="18" charset="0"/>
            </a:endParaRPr>
          </a:p>
        </p:txBody>
      </p:sp>
      <p:sp>
        <p:nvSpPr>
          <p:cNvPr id="34" name="Rectangle 33"/>
          <p:cNvSpPr/>
          <p:nvPr/>
        </p:nvSpPr>
        <p:spPr>
          <a:xfrm>
            <a:off x="6809267" y="2610649"/>
            <a:ext cx="1012387" cy="422700"/>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5" name="Connecteur droit avec flèche 34"/>
          <p:cNvCxnSpPr>
            <a:endCxn id="36" idx="0"/>
          </p:cNvCxnSpPr>
          <p:nvPr/>
        </p:nvCxnSpPr>
        <p:spPr>
          <a:xfrm>
            <a:off x="7306891" y="3055729"/>
            <a:ext cx="8569" cy="1387574"/>
          </a:xfrm>
          <a:prstGeom prst="straightConnector1">
            <a:avLst/>
          </a:prstGeom>
          <a:ln>
            <a:solidFill>
              <a:srgbClr val="29494D"/>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6573677" y="4443303"/>
            <a:ext cx="1483566" cy="461665"/>
          </a:xfrm>
          <a:prstGeom prst="rect">
            <a:avLst/>
          </a:prstGeom>
          <a:noFill/>
        </p:spPr>
        <p:txBody>
          <a:bodyPr wrap="square" rtlCol="0">
            <a:spAutoFit/>
          </a:bodyPr>
          <a:lstStyle/>
          <a:p>
            <a:pPr algn="ctr"/>
            <a:r>
              <a:rPr lang="fr-BE" sz="1200" dirty="0">
                <a:solidFill>
                  <a:srgbClr val="29494D"/>
                </a:solidFill>
                <a:latin typeface="Georgia" panose="02040502050405020303" pitchFamily="18" charset="0"/>
              </a:rPr>
              <a:t>MS </a:t>
            </a:r>
          </a:p>
          <a:p>
            <a:pPr algn="ctr"/>
            <a:r>
              <a:rPr lang="fr-BE" sz="1200" dirty="0">
                <a:solidFill>
                  <a:srgbClr val="29494D"/>
                </a:solidFill>
                <a:latin typeface="Georgia" panose="02040502050405020303" pitchFamily="18" charset="0"/>
              </a:rPr>
              <a:t>Longitudinal </a:t>
            </a:r>
            <a:r>
              <a:rPr lang="fr-BE" sz="1200" dirty="0" err="1">
                <a:solidFill>
                  <a:srgbClr val="29494D"/>
                </a:solidFill>
                <a:latin typeface="Georgia" panose="02040502050405020303" pitchFamily="18" charset="0"/>
              </a:rPr>
              <a:t>study</a:t>
            </a:r>
            <a:endParaRPr lang="fr-BE" sz="1200" dirty="0">
              <a:solidFill>
                <a:srgbClr val="29494D"/>
              </a:solidFill>
              <a:latin typeface="Georgia" panose="02040502050405020303" pitchFamily="18" charset="0"/>
            </a:endParaRPr>
          </a:p>
        </p:txBody>
      </p:sp>
      <p:sp>
        <p:nvSpPr>
          <p:cNvPr id="38" name="Rectangle 37"/>
          <p:cNvSpPr/>
          <p:nvPr/>
        </p:nvSpPr>
        <p:spPr>
          <a:xfrm>
            <a:off x="7819294" y="2606964"/>
            <a:ext cx="1012387" cy="429209"/>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p:cNvSpPr/>
          <p:nvPr/>
        </p:nvSpPr>
        <p:spPr>
          <a:xfrm>
            <a:off x="6809273" y="2610649"/>
            <a:ext cx="2022408" cy="4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latin typeface="Georgia" panose="02040502050405020303" pitchFamily="18" charset="0"/>
              </a:rPr>
              <a:t>Applications</a:t>
            </a:r>
            <a:endParaRPr lang="fr-BE" dirty="0">
              <a:latin typeface="Georgia" panose="02040502050405020303" pitchFamily="18" charset="0"/>
            </a:endParaRPr>
          </a:p>
        </p:txBody>
      </p:sp>
      <p:cxnSp>
        <p:nvCxnSpPr>
          <p:cNvPr id="43" name="Connecteur droit avec flèche 42"/>
          <p:cNvCxnSpPr/>
          <p:nvPr/>
        </p:nvCxnSpPr>
        <p:spPr>
          <a:xfrm>
            <a:off x="8333247" y="3033349"/>
            <a:ext cx="0" cy="644423"/>
          </a:xfrm>
          <a:prstGeom prst="straightConnector1">
            <a:avLst/>
          </a:prstGeom>
          <a:ln>
            <a:solidFill>
              <a:srgbClr val="457C83"/>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7422740" y="3638807"/>
            <a:ext cx="1805494" cy="461665"/>
          </a:xfrm>
          <a:prstGeom prst="rect">
            <a:avLst/>
          </a:prstGeom>
          <a:noFill/>
        </p:spPr>
        <p:txBody>
          <a:bodyPr wrap="square" rtlCol="0">
            <a:spAutoFit/>
          </a:bodyPr>
          <a:lstStyle/>
          <a:p>
            <a:pPr algn="ctr"/>
            <a:r>
              <a:rPr lang="fr-BE" sz="1200" dirty="0" err="1">
                <a:solidFill>
                  <a:srgbClr val="457C83"/>
                </a:solidFill>
                <a:latin typeface="Georgia" panose="02040502050405020303" pitchFamily="18" charset="0"/>
              </a:rPr>
              <a:t>Comparison</a:t>
            </a:r>
            <a:r>
              <a:rPr lang="fr-BE" sz="1200" dirty="0">
                <a:solidFill>
                  <a:srgbClr val="457C83"/>
                </a:solidFill>
                <a:latin typeface="Georgia" panose="02040502050405020303" pitchFamily="18" charset="0"/>
              </a:rPr>
              <a:t> </a:t>
            </a:r>
            <a:r>
              <a:rPr lang="fr-BE" sz="1200" dirty="0" err="1">
                <a:solidFill>
                  <a:srgbClr val="457C83"/>
                </a:solidFill>
                <a:latin typeface="Georgia" panose="02040502050405020303" pitchFamily="18" charset="0"/>
              </a:rPr>
              <a:t>between</a:t>
            </a:r>
            <a:r>
              <a:rPr lang="fr-BE" sz="1200" dirty="0">
                <a:solidFill>
                  <a:srgbClr val="457C83"/>
                </a:solidFill>
                <a:latin typeface="Georgia" panose="02040502050405020303" pitchFamily="18" charset="0"/>
              </a:rPr>
              <a:t> MPM and NODDI</a:t>
            </a:r>
          </a:p>
        </p:txBody>
      </p:sp>
      <p:sp>
        <p:nvSpPr>
          <p:cNvPr id="47" name="Rectangle 46"/>
          <p:cNvSpPr/>
          <p:nvPr/>
        </p:nvSpPr>
        <p:spPr>
          <a:xfrm>
            <a:off x="8891952" y="2610650"/>
            <a:ext cx="814485" cy="420750"/>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9" name="Connecteur droit avec flèche 48"/>
          <p:cNvCxnSpPr/>
          <p:nvPr/>
        </p:nvCxnSpPr>
        <p:spPr>
          <a:xfrm>
            <a:off x="9307166" y="3055729"/>
            <a:ext cx="0" cy="1148045"/>
          </a:xfrm>
          <a:prstGeom prst="straightConnector1">
            <a:avLst/>
          </a:prstGeom>
          <a:ln>
            <a:solidFill>
              <a:srgbClr val="85B6BD"/>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8754126" y="4169128"/>
            <a:ext cx="1106080" cy="276999"/>
          </a:xfrm>
          <a:prstGeom prst="rect">
            <a:avLst/>
          </a:prstGeom>
          <a:noFill/>
        </p:spPr>
        <p:txBody>
          <a:bodyPr wrap="square" rtlCol="0">
            <a:spAutoFit/>
          </a:bodyPr>
          <a:lstStyle/>
          <a:p>
            <a:pPr algn="ctr"/>
            <a:r>
              <a:rPr lang="fr-BE" sz="1200" dirty="0">
                <a:solidFill>
                  <a:srgbClr val="85B6BD"/>
                </a:solidFill>
                <a:latin typeface="Georgia" panose="02040502050405020303" pitchFamily="18" charset="0"/>
              </a:rPr>
              <a:t>Discussion</a:t>
            </a:r>
          </a:p>
        </p:txBody>
      </p:sp>
      <p:sp>
        <p:nvSpPr>
          <p:cNvPr id="51" name="Rectangle 50"/>
          <p:cNvSpPr/>
          <p:nvPr/>
        </p:nvSpPr>
        <p:spPr>
          <a:xfrm>
            <a:off x="9716278" y="2604109"/>
            <a:ext cx="820356" cy="429209"/>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2" name="Connecteur droit avec flèche 51"/>
          <p:cNvCxnSpPr/>
          <p:nvPr/>
        </p:nvCxnSpPr>
        <p:spPr>
          <a:xfrm>
            <a:off x="10130969" y="3049189"/>
            <a:ext cx="0" cy="370814"/>
          </a:xfrm>
          <a:prstGeom prst="straightConnector1">
            <a:avLst/>
          </a:prstGeom>
          <a:ln>
            <a:solidFill>
              <a:srgbClr val="B3D3D7"/>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9575585" y="3376067"/>
            <a:ext cx="1106080" cy="276999"/>
          </a:xfrm>
          <a:prstGeom prst="rect">
            <a:avLst/>
          </a:prstGeom>
          <a:noFill/>
        </p:spPr>
        <p:txBody>
          <a:bodyPr wrap="square" rtlCol="0">
            <a:spAutoFit/>
          </a:bodyPr>
          <a:lstStyle/>
          <a:p>
            <a:pPr algn="ctr"/>
            <a:r>
              <a:rPr lang="fr-BE" sz="1200" dirty="0">
                <a:solidFill>
                  <a:srgbClr val="B3D3D7"/>
                </a:solidFill>
                <a:latin typeface="Georgia" panose="02040502050405020303" pitchFamily="18" charset="0"/>
              </a:rPr>
              <a:t>Limitations</a:t>
            </a:r>
          </a:p>
        </p:txBody>
      </p:sp>
      <p:sp>
        <p:nvSpPr>
          <p:cNvPr id="55" name="Rectangle 54"/>
          <p:cNvSpPr/>
          <p:nvPr/>
        </p:nvSpPr>
        <p:spPr>
          <a:xfrm>
            <a:off x="10548628" y="2608239"/>
            <a:ext cx="825936" cy="429209"/>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8886081" y="2610649"/>
            <a:ext cx="2488483" cy="4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latin typeface="Georgia" panose="02040502050405020303" pitchFamily="18" charset="0"/>
              </a:rPr>
              <a:t>Conclusion</a:t>
            </a:r>
            <a:endParaRPr lang="fr-BE" dirty="0">
              <a:latin typeface="Georgia" panose="02040502050405020303" pitchFamily="18" charset="0"/>
            </a:endParaRPr>
          </a:p>
        </p:txBody>
      </p:sp>
      <p:cxnSp>
        <p:nvCxnSpPr>
          <p:cNvPr id="56" name="Connecteur droit avec flèche 55"/>
          <p:cNvCxnSpPr/>
          <p:nvPr/>
        </p:nvCxnSpPr>
        <p:spPr>
          <a:xfrm>
            <a:off x="10998144" y="3033318"/>
            <a:ext cx="5252" cy="947030"/>
          </a:xfrm>
          <a:prstGeom prst="straightConnector1">
            <a:avLst/>
          </a:prstGeom>
          <a:ln>
            <a:solidFill>
              <a:srgbClr val="61A2AB"/>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10445104" y="3961379"/>
            <a:ext cx="1106080" cy="276999"/>
          </a:xfrm>
          <a:prstGeom prst="rect">
            <a:avLst/>
          </a:prstGeom>
          <a:noFill/>
        </p:spPr>
        <p:txBody>
          <a:bodyPr wrap="square" rtlCol="0">
            <a:spAutoFit/>
          </a:bodyPr>
          <a:lstStyle/>
          <a:p>
            <a:pPr algn="ctr"/>
            <a:r>
              <a:rPr lang="fr-BE" sz="1200" dirty="0">
                <a:solidFill>
                  <a:srgbClr val="61A2AB"/>
                </a:solidFill>
                <a:latin typeface="Georgia" panose="02040502050405020303" pitchFamily="18" charset="0"/>
              </a:rPr>
              <a:t>Perspectives</a:t>
            </a:r>
          </a:p>
        </p:txBody>
      </p:sp>
      <p:sp>
        <p:nvSpPr>
          <p:cNvPr id="8" name="Rectangle 7"/>
          <p:cNvSpPr/>
          <p:nvPr/>
        </p:nvSpPr>
        <p:spPr>
          <a:xfrm>
            <a:off x="795704" y="2608239"/>
            <a:ext cx="10578860" cy="4292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8462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9" grpId="0"/>
      <p:bldP spid="16" grpId="0"/>
      <p:bldP spid="19" grpId="0"/>
      <p:bldP spid="21" grpId="0"/>
      <p:bldP spid="23" grpId="0" animBg="1"/>
      <p:bldP spid="25" grpId="0" animBg="1"/>
      <p:bldP spid="26" grpId="0" animBg="1"/>
      <p:bldP spid="24" grpId="0"/>
      <p:bldP spid="28" grpId="0"/>
      <p:bldP spid="31" grpId="0"/>
      <p:bldP spid="34" grpId="0" animBg="1"/>
      <p:bldP spid="36" grpId="0"/>
      <p:bldP spid="38" grpId="0" animBg="1"/>
      <p:bldP spid="33" grpId="0"/>
      <p:bldP spid="44" grpId="0"/>
      <p:bldP spid="47" grpId="0" animBg="1"/>
      <p:bldP spid="50" grpId="0"/>
      <p:bldP spid="51" grpId="0" animBg="1"/>
      <p:bldP spid="53" grpId="0"/>
      <p:bldP spid="55" grpId="0" animBg="1"/>
      <p:bldP spid="46" grpId="0"/>
      <p:bldP spid="5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O</a:t>
            </a:r>
            <a:r>
              <a:rPr lang="fr-BE" sz="4800" dirty="0">
                <a:latin typeface="Georgia" panose="02040502050405020303" pitchFamily="18" charset="0"/>
              </a:rPr>
              <a:t>bjectives of </a:t>
            </a:r>
            <a:r>
              <a:rPr lang="fr-BE" sz="4800" dirty="0" err="1">
                <a:latin typeface="Georgia" panose="02040502050405020303" pitchFamily="18" charset="0"/>
              </a:rPr>
              <a:t>this</a:t>
            </a:r>
            <a:r>
              <a:rPr lang="fr-BE" sz="4800" dirty="0">
                <a:latin typeface="Georgia" panose="02040502050405020303" pitchFamily="18" charset="0"/>
              </a:rPr>
              <a:t> </a:t>
            </a:r>
            <a:r>
              <a:rPr lang="fr-BE" sz="4800" dirty="0" err="1">
                <a:latin typeface="Georgia" panose="02040502050405020303" pitchFamily="18" charset="0"/>
              </a:rPr>
              <a:t>thesis</a:t>
            </a:r>
            <a:endParaRPr lang="fr-BE" sz="4800" dirty="0">
              <a:latin typeface="Georgia" panose="02040502050405020303" pitchFamily="18" charset="0"/>
            </a:endParaRPr>
          </a:p>
        </p:txBody>
      </p:sp>
      <p:sp>
        <p:nvSpPr>
          <p:cNvPr id="48" name="ZoneTexte 47"/>
          <p:cNvSpPr txBox="1"/>
          <p:nvPr/>
        </p:nvSpPr>
        <p:spPr>
          <a:xfrm>
            <a:off x="739914" y="2116495"/>
            <a:ext cx="11104755" cy="3170099"/>
          </a:xfrm>
          <a:prstGeom prst="rect">
            <a:avLst/>
          </a:prstGeom>
          <a:noFill/>
        </p:spPr>
        <p:txBody>
          <a:bodyPr wrap="square" rtlCol="0">
            <a:spAutoFit/>
          </a:bodyPr>
          <a:lstStyle/>
          <a:p>
            <a:pPr marL="342900" indent="-342900">
              <a:buFont typeface="+mj-lt"/>
              <a:buAutoNum type="arabicPeriod"/>
            </a:pPr>
            <a:r>
              <a:rPr lang="fr-BE" sz="2800" dirty="0" err="1">
                <a:solidFill>
                  <a:srgbClr val="4B858C"/>
                </a:solidFill>
                <a:latin typeface="Georgia" panose="02040502050405020303" pitchFamily="18" charset="0"/>
              </a:rPr>
              <a:t>O</a:t>
            </a:r>
            <a:r>
              <a:rPr lang="fr-BE" sz="2800" dirty="0" err="1">
                <a:latin typeface="Georgia" panose="02040502050405020303" pitchFamily="18" charset="0"/>
              </a:rPr>
              <a:t>ptimize</a:t>
            </a:r>
            <a:r>
              <a:rPr lang="fr-BE" sz="2800" dirty="0">
                <a:latin typeface="Georgia" panose="02040502050405020303" pitchFamily="18" charset="0"/>
              </a:rPr>
              <a:t> a segmentation </a:t>
            </a:r>
            <a:r>
              <a:rPr lang="fr-BE" sz="2800" dirty="0" err="1">
                <a:latin typeface="Georgia" panose="02040502050405020303" pitchFamily="18" charset="0"/>
              </a:rPr>
              <a:t>tool</a:t>
            </a:r>
            <a:r>
              <a:rPr lang="fr-BE" sz="2800" dirty="0">
                <a:latin typeface="Georgia" panose="02040502050405020303" pitchFamily="18" charset="0"/>
              </a:rPr>
              <a:t> for WM </a:t>
            </a:r>
            <a:r>
              <a:rPr lang="fr-BE" sz="2800" dirty="0" err="1">
                <a:latin typeface="Georgia" panose="02040502050405020303" pitchFamily="18" charset="0"/>
              </a:rPr>
              <a:t>lesions</a:t>
            </a:r>
            <a:r>
              <a:rPr lang="fr-BE" sz="2800" dirty="0">
                <a:latin typeface="Georgia" panose="02040502050405020303" pitchFamily="18" charset="0"/>
              </a:rPr>
              <a:t> and normal </a:t>
            </a:r>
            <a:r>
              <a:rPr lang="fr-BE" sz="2800" dirty="0" err="1">
                <a:latin typeface="Georgia" panose="02040502050405020303" pitchFamily="18" charset="0"/>
              </a:rPr>
              <a:t>appearing</a:t>
            </a:r>
            <a:r>
              <a:rPr lang="fr-BE" sz="2800" dirty="0">
                <a:latin typeface="Georgia" panose="02040502050405020303" pitchFamily="18" charset="0"/>
              </a:rPr>
              <a:t> tissues </a:t>
            </a:r>
            <a:r>
              <a:rPr lang="fr-BE" sz="2800" dirty="0" err="1">
                <a:latin typeface="Georgia" panose="02040502050405020303" pitchFamily="18" charset="0"/>
              </a:rPr>
              <a:t>based</a:t>
            </a:r>
            <a:r>
              <a:rPr lang="fr-BE" sz="2800" dirty="0">
                <a:latin typeface="Georgia" panose="02040502050405020303" pitchFamily="18" charset="0"/>
              </a:rPr>
              <a:t> on MPM data</a:t>
            </a:r>
          </a:p>
          <a:p>
            <a:pPr marL="342900" indent="-342900">
              <a:buFont typeface="+mj-lt"/>
              <a:buAutoNum type="arabicPeriod"/>
            </a:pPr>
            <a:endParaRPr lang="fr-BE" sz="4000" dirty="0">
              <a:solidFill>
                <a:srgbClr val="4B858C"/>
              </a:solidFill>
              <a:latin typeface="Georgia" panose="02040502050405020303" pitchFamily="18" charset="0"/>
            </a:endParaRPr>
          </a:p>
          <a:p>
            <a:r>
              <a:rPr lang="fr-BE" sz="2800" dirty="0">
                <a:latin typeface="Georgia" panose="02040502050405020303" pitchFamily="18" charset="0"/>
              </a:rPr>
              <a:t>	</a:t>
            </a:r>
            <a:r>
              <a:rPr lang="fr-BE" sz="2400" dirty="0" err="1">
                <a:latin typeface="Georgia" panose="02040502050405020303" pitchFamily="18" charset="0"/>
              </a:rPr>
              <a:t>Optimize</a:t>
            </a:r>
            <a:r>
              <a:rPr lang="fr-BE" sz="2400" dirty="0">
                <a:latin typeface="Georgia" panose="02040502050405020303" pitchFamily="18" charset="0"/>
              </a:rPr>
              <a:t> </a:t>
            </a:r>
            <a:r>
              <a:rPr lang="fr-BE" sz="2400" dirty="0" err="1">
                <a:latin typeface="Georgia" panose="02040502050405020303" pitchFamily="18" charset="0"/>
              </a:rPr>
              <a:t>common</a:t>
            </a:r>
            <a:r>
              <a:rPr lang="fr-BE" sz="2400" dirty="0">
                <a:latin typeface="Georgia" panose="02040502050405020303" pitchFamily="18" charset="0"/>
              </a:rPr>
              <a:t> US </a:t>
            </a:r>
            <a:r>
              <a:rPr lang="fr-BE" sz="2400" dirty="0" err="1">
                <a:latin typeface="Georgia" panose="02040502050405020303" pitchFamily="18" charset="0"/>
              </a:rPr>
              <a:t>algorithm</a:t>
            </a:r>
            <a:r>
              <a:rPr lang="fr-BE" sz="2400" dirty="0">
                <a:latin typeface="Georgia" panose="02040502050405020303" pitchFamily="18" charset="0"/>
              </a:rPr>
              <a:t> </a:t>
            </a:r>
            <a:r>
              <a:rPr lang="fr-BE" sz="2400" dirty="0" err="1">
                <a:latin typeface="Georgia" panose="02040502050405020303" pitchFamily="18" charset="0"/>
              </a:rPr>
              <a:t>with</a:t>
            </a:r>
            <a:r>
              <a:rPr lang="fr-BE" sz="2400" dirty="0">
                <a:latin typeface="Georgia" panose="02040502050405020303" pitchFamily="18" charset="0"/>
              </a:rPr>
              <a:t> MPM data of </a:t>
            </a:r>
            <a:r>
              <a:rPr lang="fr-BE" sz="2400" dirty="0" err="1">
                <a:latin typeface="Georgia" panose="02040502050405020303" pitchFamily="18" charset="0"/>
              </a:rPr>
              <a:t>healthy</a:t>
            </a:r>
            <a:r>
              <a:rPr lang="fr-BE" sz="2400" dirty="0">
                <a:latin typeface="Georgia" panose="02040502050405020303" pitchFamily="18" charset="0"/>
              </a:rPr>
              <a:t> </a:t>
            </a:r>
            <a:r>
              <a:rPr lang="fr-BE" sz="2400" dirty="0" err="1">
                <a:latin typeface="Georgia" panose="02040502050405020303" pitchFamily="18" charset="0"/>
              </a:rPr>
              <a:t>subjects</a:t>
            </a:r>
            <a:r>
              <a:rPr lang="fr-BE" sz="2400" dirty="0">
                <a:latin typeface="Georgia" panose="02040502050405020303" pitchFamily="18" charset="0"/>
              </a:rPr>
              <a:t>, 	and </a:t>
            </a:r>
            <a:r>
              <a:rPr lang="fr-BE" sz="2400" dirty="0" err="1">
                <a:latin typeface="Georgia" panose="02040502050405020303" pitchFamily="18" charset="0"/>
              </a:rPr>
              <a:t>determine</a:t>
            </a:r>
            <a:r>
              <a:rPr lang="fr-BE" sz="2400" dirty="0">
                <a:latin typeface="Georgia" panose="02040502050405020303" pitchFamily="18" charset="0"/>
              </a:rPr>
              <a:t> optimal set of </a:t>
            </a:r>
            <a:r>
              <a:rPr lang="fr-BE" sz="2400" dirty="0" err="1">
                <a:latin typeface="Georgia" panose="02040502050405020303" pitchFamily="18" charset="0"/>
              </a:rPr>
              <a:t>parameters</a:t>
            </a:r>
            <a:r>
              <a:rPr lang="fr-BE" sz="2400" dirty="0">
                <a:latin typeface="Georgia" panose="02040502050405020303" pitchFamily="18" charset="0"/>
              </a:rPr>
              <a:t> </a:t>
            </a:r>
            <a:r>
              <a:rPr lang="fr-BE" sz="2000" dirty="0">
                <a:latin typeface="Georgia" panose="02040502050405020303" pitchFamily="18" charset="0"/>
              </a:rPr>
              <a:t>(N = 25, </a:t>
            </a:r>
            <a:r>
              <a:rPr lang="fr-BE" sz="2000" dirty="0" err="1">
                <a:latin typeface="Georgia" panose="02040502050405020303" pitchFamily="18" charset="0"/>
              </a:rPr>
              <a:t>med</a:t>
            </a:r>
            <a:r>
              <a:rPr lang="fr-BE" sz="2000" dirty="0">
                <a:latin typeface="Georgia" panose="02040502050405020303" pitchFamily="18" charset="0"/>
              </a:rPr>
              <a:t>. </a:t>
            </a:r>
            <a:r>
              <a:rPr lang="fr-BE" sz="2000" dirty="0" err="1">
                <a:latin typeface="Georgia" panose="02040502050405020303" pitchFamily="18" charset="0"/>
              </a:rPr>
              <a:t>age</a:t>
            </a:r>
            <a:r>
              <a:rPr lang="fr-BE" sz="2000" dirty="0">
                <a:latin typeface="Georgia" panose="02040502050405020303" pitchFamily="18" charset="0"/>
              </a:rPr>
              <a:t> = 50 y)</a:t>
            </a:r>
          </a:p>
          <a:p>
            <a:endParaRPr lang="fr-BE" sz="2800" dirty="0">
              <a:latin typeface="Georgia" panose="02040502050405020303" pitchFamily="18" charset="0"/>
            </a:endParaRPr>
          </a:p>
          <a:p>
            <a:r>
              <a:rPr lang="fr-BE" sz="2400" dirty="0">
                <a:latin typeface="Georgia" panose="02040502050405020303" pitchFamily="18" charset="0"/>
              </a:rPr>
              <a:t>	Use the </a:t>
            </a:r>
            <a:r>
              <a:rPr lang="fr-BE" sz="2400" dirty="0" err="1">
                <a:latin typeface="Georgia" panose="02040502050405020303" pitchFamily="18" charset="0"/>
              </a:rPr>
              <a:t>same</a:t>
            </a:r>
            <a:r>
              <a:rPr lang="fr-BE" sz="2400" dirty="0">
                <a:latin typeface="Georgia" panose="02040502050405020303" pitchFamily="18" charset="0"/>
              </a:rPr>
              <a:t> setting for </a:t>
            </a:r>
            <a:r>
              <a:rPr lang="fr-BE" sz="2400" dirty="0" err="1">
                <a:latin typeface="Georgia" panose="02040502050405020303" pitchFamily="18" charset="0"/>
              </a:rPr>
              <a:t>USwL</a:t>
            </a:r>
            <a:r>
              <a:rPr lang="fr-BE" sz="2400" dirty="0">
                <a:latin typeface="Georgia" panose="02040502050405020303" pitchFamily="18" charset="0"/>
              </a:rPr>
              <a:t> on MS patients </a:t>
            </a:r>
            <a:r>
              <a:rPr lang="fr-BE" sz="2000" dirty="0">
                <a:latin typeface="Georgia" panose="02040502050405020303" pitchFamily="18" charset="0"/>
              </a:rPr>
              <a:t>(N = 36, </a:t>
            </a:r>
            <a:r>
              <a:rPr lang="fr-BE" sz="2000" dirty="0" err="1">
                <a:latin typeface="Georgia" panose="02040502050405020303" pitchFamily="18" charset="0"/>
              </a:rPr>
              <a:t>med</a:t>
            </a:r>
            <a:r>
              <a:rPr lang="fr-BE" sz="2000" dirty="0">
                <a:latin typeface="Georgia" panose="02040502050405020303" pitchFamily="18" charset="0"/>
              </a:rPr>
              <a:t>. </a:t>
            </a:r>
            <a:r>
              <a:rPr lang="fr-BE" sz="2000" dirty="0" err="1">
                <a:latin typeface="Georgia" panose="02040502050405020303" pitchFamily="18" charset="0"/>
              </a:rPr>
              <a:t>age</a:t>
            </a:r>
            <a:r>
              <a:rPr lang="fr-BE" sz="2000" dirty="0">
                <a:latin typeface="Georgia" panose="02040502050405020303" pitchFamily="18" charset="0"/>
              </a:rPr>
              <a:t> = 46 y)</a:t>
            </a:r>
            <a:endParaRPr lang="fr-BE" sz="2400" dirty="0">
              <a:latin typeface="Georgia" panose="02040502050405020303" pitchFamily="18" charset="0"/>
            </a:endParaRPr>
          </a:p>
        </p:txBody>
      </p:sp>
      <p:cxnSp>
        <p:nvCxnSpPr>
          <p:cNvPr id="49" name="Connecteur droit avec flèche 48"/>
          <p:cNvCxnSpPr/>
          <p:nvPr/>
        </p:nvCxnSpPr>
        <p:spPr>
          <a:xfrm flipV="1">
            <a:off x="1154932" y="3847001"/>
            <a:ext cx="499936" cy="12608"/>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1148637" y="5007772"/>
            <a:ext cx="499936" cy="12608"/>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4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21</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O</a:t>
            </a:r>
            <a:r>
              <a:rPr lang="fr-BE" sz="4800" dirty="0">
                <a:latin typeface="Georgia" panose="02040502050405020303" pitchFamily="18" charset="0"/>
              </a:rPr>
              <a:t>bjectives of </a:t>
            </a:r>
            <a:r>
              <a:rPr lang="fr-BE" sz="4800" dirty="0" err="1">
                <a:latin typeface="Georgia" panose="02040502050405020303" pitchFamily="18" charset="0"/>
              </a:rPr>
              <a:t>this</a:t>
            </a:r>
            <a:r>
              <a:rPr lang="fr-BE" sz="4800" dirty="0">
                <a:latin typeface="Georgia" panose="02040502050405020303" pitchFamily="18" charset="0"/>
              </a:rPr>
              <a:t> </a:t>
            </a:r>
            <a:r>
              <a:rPr lang="fr-BE" sz="4800" dirty="0" err="1">
                <a:latin typeface="Georgia" panose="02040502050405020303" pitchFamily="18" charset="0"/>
              </a:rPr>
              <a:t>thesis</a:t>
            </a:r>
            <a:endParaRPr lang="fr-BE" sz="4800" dirty="0">
              <a:latin typeface="Georgia" panose="02040502050405020303" pitchFamily="18" charset="0"/>
            </a:endParaRPr>
          </a:p>
        </p:txBody>
      </p:sp>
      <p:sp>
        <p:nvSpPr>
          <p:cNvPr id="48" name="ZoneTexte 47"/>
          <p:cNvSpPr txBox="1"/>
          <p:nvPr/>
        </p:nvSpPr>
        <p:spPr>
          <a:xfrm>
            <a:off x="739914" y="2116495"/>
            <a:ext cx="11062225" cy="4216539"/>
          </a:xfrm>
          <a:prstGeom prst="rect">
            <a:avLst/>
          </a:prstGeom>
          <a:noFill/>
        </p:spPr>
        <p:txBody>
          <a:bodyPr wrap="square" rtlCol="0">
            <a:spAutoFit/>
          </a:bodyPr>
          <a:lstStyle/>
          <a:p>
            <a:pPr marL="342900" indent="-342900">
              <a:buFont typeface="+mj-lt"/>
              <a:buAutoNum type="arabicPeriod"/>
            </a:pPr>
            <a:r>
              <a:rPr lang="fr-BE" sz="2800" dirty="0" err="1">
                <a:solidFill>
                  <a:srgbClr val="4B858C"/>
                </a:solidFill>
                <a:latin typeface="Georgia" panose="02040502050405020303" pitchFamily="18" charset="0"/>
              </a:rPr>
              <a:t>O</a:t>
            </a:r>
            <a:r>
              <a:rPr lang="fr-BE" sz="2800" dirty="0" err="1">
                <a:latin typeface="Georgia" panose="02040502050405020303" pitchFamily="18" charset="0"/>
              </a:rPr>
              <a:t>ptimize</a:t>
            </a:r>
            <a:r>
              <a:rPr lang="fr-BE" sz="2800" dirty="0">
                <a:latin typeface="Georgia" panose="02040502050405020303" pitchFamily="18" charset="0"/>
              </a:rPr>
              <a:t> a segmentation </a:t>
            </a:r>
            <a:r>
              <a:rPr lang="fr-BE" sz="2800" dirty="0" err="1">
                <a:latin typeface="Georgia" panose="02040502050405020303" pitchFamily="18" charset="0"/>
              </a:rPr>
              <a:t>tool</a:t>
            </a:r>
            <a:r>
              <a:rPr lang="fr-BE" sz="2800" dirty="0">
                <a:latin typeface="Georgia" panose="02040502050405020303" pitchFamily="18" charset="0"/>
              </a:rPr>
              <a:t> for WM </a:t>
            </a:r>
            <a:r>
              <a:rPr lang="fr-BE" sz="2800" dirty="0" err="1">
                <a:latin typeface="Georgia" panose="02040502050405020303" pitchFamily="18" charset="0"/>
              </a:rPr>
              <a:t>lesions</a:t>
            </a:r>
            <a:r>
              <a:rPr lang="fr-BE" sz="2800" dirty="0">
                <a:latin typeface="Georgia" panose="02040502050405020303" pitchFamily="18" charset="0"/>
              </a:rPr>
              <a:t> and normal </a:t>
            </a:r>
            <a:r>
              <a:rPr lang="fr-BE" sz="2800" dirty="0" err="1">
                <a:latin typeface="Georgia" panose="02040502050405020303" pitchFamily="18" charset="0"/>
              </a:rPr>
              <a:t>appearing</a:t>
            </a:r>
            <a:r>
              <a:rPr lang="fr-BE" sz="2800" dirty="0">
                <a:latin typeface="Georgia" panose="02040502050405020303" pitchFamily="18" charset="0"/>
              </a:rPr>
              <a:t> tissues </a:t>
            </a:r>
            <a:r>
              <a:rPr lang="fr-BE" sz="2800" dirty="0" err="1">
                <a:latin typeface="Georgia" panose="02040502050405020303" pitchFamily="18" charset="0"/>
              </a:rPr>
              <a:t>based</a:t>
            </a:r>
            <a:r>
              <a:rPr lang="fr-BE" sz="2800" dirty="0">
                <a:latin typeface="Georgia" panose="02040502050405020303" pitchFamily="18" charset="0"/>
              </a:rPr>
              <a:t> on MPM data</a:t>
            </a:r>
          </a:p>
          <a:p>
            <a:pPr marL="342900" indent="-342900">
              <a:buFont typeface="+mj-lt"/>
              <a:buAutoNum type="arabicPeriod"/>
            </a:pPr>
            <a:endParaRPr lang="fr-BE" sz="2800" dirty="0">
              <a:solidFill>
                <a:srgbClr val="4B858C"/>
              </a:solidFill>
              <a:latin typeface="Georgia" panose="02040502050405020303" pitchFamily="18" charset="0"/>
            </a:endParaRPr>
          </a:p>
          <a:p>
            <a:pPr marL="342900" indent="-342900">
              <a:buFont typeface="+mj-lt"/>
              <a:buAutoNum type="arabicPeriod"/>
            </a:pPr>
            <a:r>
              <a:rPr lang="fr-BE" sz="2800" dirty="0" err="1">
                <a:solidFill>
                  <a:srgbClr val="4B858C"/>
                </a:solidFill>
                <a:latin typeface="Georgia" panose="02040502050405020303" pitchFamily="18" charset="0"/>
              </a:rPr>
              <a:t>E</a:t>
            </a:r>
            <a:r>
              <a:rPr lang="fr-BE" sz="2800" dirty="0" err="1">
                <a:latin typeface="Georgia" panose="02040502050405020303" pitchFamily="18" charset="0"/>
              </a:rPr>
              <a:t>valuate</a:t>
            </a:r>
            <a:r>
              <a:rPr lang="fr-BE" sz="2800" dirty="0">
                <a:latin typeface="Georgia" panose="02040502050405020303" pitchFamily="18" charset="0"/>
              </a:rPr>
              <a:t> the </a:t>
            </a:r>
            <a:r>
              <a:rPr lang="fr-BE" sz="2800" dirty="0" err="1">
                <a:latin typeface="Georgia" panose="02040502050405020303" pitchFamily="18" charset="0"/>
              </a:rPr>
              <a:t>evolution</a:t>
            </a:r>
            <a:r>
              <a:rPr lang="fr-BE" sz="2800" dirty="0">
                <a:latin typeface="Georgia" panose="02040502050405020303" pitchFamily="18" charset="0"/>
              </a:rPr>
              <a:t> of MPM </a:t>
            </a:r>
            <a:r>
              <a:rPr lang="fr-BE" sz="2800" dirty="0" err="1">
                <a:latin typeface="Georgia" panose="02040502050405020303" pitchFamily="18" charset="0"/>
              </a:rPr>
              <a:t>parameters</a:t>
            </a:r>
            <a:r>
              <a:rPr lang="fr-BE" sz="2800" dirty="0">
                <a:latin typeface="Georgia" panose="02040502050405020303" pitchFamily="18" charset="0"/>
              </a:rPr>
              <a:t> over time in MS </a:t>
            </a:r>
            <a:r>
              <a:rPr lang="fr-BE" sz="2800" dirty="0" err="1">
                <a:latin typeface="Georgia" panose="02040502050405020303" pitchFamily="18" charset="0"/>
              </a:rPr>
              <a:t>brains</a:t>
            </a:r>
            <a:r>
              <a:rPr lang="fr-BE" sz="2800" dirty="0">
                <a:latin typeface="Georgia" panose="02040502050405020303" pitchFamily="18" charset="0"/>
              </a:rPr>
              <a:t> tissues</a:t>
            </a:r>
          </a:p>
          <a:p>
            <a:pPr marL="342900" indent="-342900">
              <a:buFont typeface="+mj-lt"/>
              <a:buAutoNum type="arabicPeriod"/>
            </a:pPr>
            <a:endParaRPr lang="fr-BE" sz="2800" dirty="0">
              <a:solidFill>
                <a:srgbClr val="4B858C"/>
              </a:solidFill>
              <a:latin typeface="Georgia" panose="02040502050405020303" pitchFamily="18" charset="0"/>
            </a:endParaRPr>
          </a:p>
          <a:p>
            <a:r>
              <a:rPr lang="fr-BE" sz="2800" dirty="0">
                <a:solidFill>
                  <a:srgbClr val="4B858C"/>
                </a:solidFill>
                <a:latin typeface="Georgia" panose="02040502050405020303" pitchFamily="18" charset="0"/>
              </a:rPr>
              <a:t>	</a:t>
            </a:r>
            <a:r>
              <a:rPr lang="fr-BE" sz="2400" dirty="0">
                <a:latin typeface="Georgia" panose="02040502050405020303" pitchFamily="18" charset="0"/>
              </a:rPr>
              <a:t>MS patients </a:t>
            </a:r>
            <a:r>
              <a:rPr lang="fr-BE" sz="2000" dirty="0">
                <a:latin typeface="Georgia" panose="02040502050405020303" pitchFamily="18" charset="0"/>
              </a:rPr>
              <a:t>(N = 17, </a:t>
            </a:r>
            <a:r>
              <a:rPr lang="fr-BE" sz="2000" dirty="0" err="1">
                <a:latin typeface="Georgia" panose="02040502050405020303" pitchFamily="18" charset="0"/>
              </a:rPr>
              <a:t>med</a:t>
            </a:r>
            <a:r>
              <a:rPr lang="fr-BE" sz="2000" dirty="0">
                <a:latin typeface="Georgia" panose="02040502050405020303" pitchFamily="18" charset="0"/>
              </a:rPr>
              <a:t>. </a:t>
            </a:r>
            <a:r>
              <a:rPr lang="fr-BE" sz="2000" dirty="0" err="1">
                <a:latin typeface="Georgia" panose="02040502050405020303" pitchFamily="18" charset="0"/>
              </a:rPr>
              <a:t>age</a:t>
            </a:r>
            <a:r>
              <a:rPr lang="fr-BE" sz="2000" dirty="0">
                <a:latin typeface="Georgia" panose="02040502050405020303" pitchFamily="18" charset="0"/>
              </a:rPr>
              <a:t> = 36 y) </a:t>
            </a:r>
            <a:r>
              <a:rPr lang="fr-BE" sz="2400" dirty="0" err="1">
                <a:latin typeface="Georgia" panose="02040502050405020303" pitchFamily="18" charset="0"/>
              </a:rPr>
              <a:t>with</a:t>
            </a:r>
            <a:r>
              <a:rPr lang="fr-BE" sz="2400" dirty="0">
                <a:latin typeface="Georgia" panose="02040502050405020303" pitchFamily="18" charset="0"/>
              </a:rPr>
              <a:t> </a:t>
            </a:r>
            <a:r>
              <a:rPr lang="fr-BE" sz="2400" dirty="0" err="1">
                <a:latin typeface="Georgia" panose="02040502050405020303" pitchFamily="18" charset="0"/>
              </a:rPr>
              <a:t>two</a:t>
            </a:r>
            <a:r>
              <a:rPr lang="fr-BE" sz="2400" dirty="0">
                <a:latin typeface="Georgia" panose="02040502050405020303" pitchFamily="18" charset="0"/>
              </a:rPr>
              <a:t> scanning sessions </a:t>
            </a:r>
            <a:r>
              <a:rPr lang="fr-BE" sz="2400" dirty="0" err="1">
                <a:latin typeface="Georgia" panose="02040502050405020303" pitchFamily="18" charset="0"/>
              </a:rPr>
              <a:t>separated</a:t>
            </a:r>
            <a:r>
              <a:rPr lang="fr-BE" sz="2400" dirty="0">
                <a:latin typeface="Georgia" panose="02040502050405020303" pitchFamily="18" charset="0"/>
              </a:rPr>
              <a:t> by 	at least one </a:t>
            </a:r>
            <a:r>
              <a:rPr lang="fr-BE" sz="2400" dirty="0" err="1">
                <a:latin typeface="Georgia" panose="02040502050405020303" pitchFamily="18" charset="0"/>
              </a:rPr>
              <a:t>year</a:t>
            </a:r>
            <a:endParaRPr lang="fr-BE" sz="2400" dirty="0">
              <a:latin typeface="Georgia" panose="02040502050405020303" pitchFamily="18" charset="0"/>
            </a:endParaRPr>
          </a:p>
          <a:p>
            <a:endParaRPr lang="fr-BE" sz="2400" dirty="0">
              <a:latin typeface="Georgia" panose="02040502050405020303" pitchFamily="18" charset="0"/>
            </a:endParaRPr>
          </a:p>
          <a:p>
            <a:r>
              <a:rPr lang="fr-BE" sz="2400" dirty="0">
                <a:latin typeface="Georgia" panose="02040502050405020303" pitchFamily="18" charset="0"/>
              </a:rPr>
              <a:t>	In normal </a:t>
            </a:r>
            <a:r>
              <a:rPr lang="fr-BE" sz="2400" dirty="0" err="1">
                <a:latin typeface="Georgia" panose="02040502050405020303" pitchFamily="18" charset="0"/>
              </a:rPr>
              <a:t>appearing</a:t>
            </a:r>
            <a:r>
              <a:rPr lang="fr-BE" sz="2400" dirty="0">
                <a:latin typeface="Georgia" panose="02040502050405020303" pitchFamily="18" charset="0"/>
              </a:rPr>
              <a:t> tissues and WM </a:t>
            </a:r>
            <a:r>
              <a:rPr lang="fr-BE" sz="2400" dirty="0" err="1">
                <a:latin typeface="Georgia" panose="02040502050405020303" pitchFamily="18" charset="0"/>
              </a:rPr>
              <a:t>lesions</a:t>
            </a:r>
            <a:endParaRPr lang="fr-BE" sz="2400" dirty="0">
              <a:latin typeface="Georgia" panose="02040502050405020303" pitchFamily="18" charset="0"/>
            </a:endParaRPr>
          </a:p>
        </p:txBody>
      </p:sp>
      <p:cxnSp>
        <p:nvCxnSpPr>
          <p:cNvPr id="24" name="Connecteur droit avec flèche 23"/>
          <p:cNvCxnSpPr/>
          <p:nvPr/>
        </p:nvCxnSpPr>
        <p:spPr>
          <a:xfrm flipV="1">
            <a:off x="1154932" y="4920895"/>
            <a:ext cx="499936" cy="12608"/>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1154932" y="6058437"/>
            <a:ext cx="499936" cy="12608"/>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65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O</a:t>
            </a:r>
            <a:r>
              <a:rPr lang="fr-BE" sz="4800" dirty="0">
                <a:latin typeface="Georgia" panose="02040502050405020303" pitchFamily="18" charset="0"/>
              </a:rPr>
              <a:t>bjectives of </a:t>
            </a:r>
            <a:r>
              <a:rPr lang="fr-BE" sz="4800" dirty="0" err="1">
                <a:latin typeface="Georgia" panose="02040502050405020303" pitchFamily="18" charset="0"/>
              </a:rPr>
              <a:t>this</a:t>
            </a:r>
            <a:r>
              <a:rPr lang="fr-BE" sz="4800" dirty="0">
                <a:latin typeface="Georgia" panose="02040502050405020303" pitchFamily="18" charset="0"/>
              </a:rPr>
              <a:t> </a:t>
            </a:r>
            <a:r>
              <a:rPr lang="fr-BE" sz="4800" dirty="0" err="1">
                <a:latin typeface="Georgia" panose="02040502050405020303" pitchFamily="18" charset="0"/>
              </a:rPr>
              <a:t>thesis</a:t>
            </a:r>
            <a:endParaRPr lang="fr-BE" sz="4800" dirty="0">
              <a:latin typeface="Georgia" panose="02040502050405020303" pitchFamily="18" charset="0"/>
            </a:endParaRPr>
          </a:p>
        </p:txBody>
      </p:sp>
      <p:sp>
        <p:nvSpPr>
          <p:cNvPr id="48" name="ZoneTexte 47"/>
          <p:cNvSpPr txBox="1"/>
          <p:nvPr/>
        </p:nvSpPr>
        <p:spPr>
          <a:xfrm>
            <a:off x="739914" y="2116495"/>
            <a:ext cx="11157919" cy="4339650"/>
          </a:xfrm>
          <a:prstGeom prst="rect">
            <a:avLst/>
          </a:prstGeom>
          <a:noFill/>
        </p:spPr>
        <p:txBody>
          <a:bodyPr wrap="square" rtlCol="0">
            <a:spAutoFit/>
          </a:bodyPr>
          <a:lstStyle/>
          <a:p>
            <a:pPr marL="342900" indent="-342900">
              <a:buFont typeface="+mj-lt"/>
              <a:buAutoNum type="arabicPeriod"/>
            </a:pPr>
            <a:r>
              <a:rPr lang="fr-BE" sz="2800" dirty="0" err="1">
                <a:solidFill>
                  <a:srgbClr val="4B858C"/>
                </a:solidFill>
                <a:latin typeface="Georgia" panose="02040502050405020303" pitchFamily="18" charset="0"/>
              </a:rPr>
              <a:t>O</a:t>
            </a:r>
            <a:r>
              <a:rPr lang="fr-BE" sz="2800" dirty="0" err="1">
                <a:latin typeface="Georgia" panose="02040502050405020303" pitchFamily="18" charset="0"/>
              </a:rPr>
              <a:t>ptimize</a:t>
            </a:r>
            <a:r>
              <a:rPr lang="fr-BE" sz="2800" dirty="0">
                <a:latin typeface="Georgia" panose="02040502050405020303" pitchFamily="18" charset="0"/>
              </a:rPr>
              <a:t> a segmentation </a:t>
            </a:r>
            <a:r>
              <a:rPr lang="fr-BE" sz="2800" dirty="0" err="1">
                <a:latin typeface="Georgia" panose="02040502050405020303" pitchFamily="18" charset="0"/>
              </a:rPr>
              <a:t>tool</a:t>
            </a:r>
            <a:r>
              <a:rPr lang="fr-BE" sz="2800" dirty="0">
                <a:latin typeface="Georgia" panose="02040502050405020303" pitchFamily="18" charset="0"/>
              </a:rPr>
              <a:t> for WM </a:t>
            </a:r>
            <a:r>
              <a:rPr lang="fr-BE" sz="2800" dirty="0" err="1">
                <a:latin typeface="Georgia" panose="02040502050405020303" pitchFamily="18" charset="0"/>
              </a:rPr>
              <a:t>lesions</a:t>
            </a:r>
            <a:r>
              <a:rPr lang="fr-BE" sz="2800" dirty="0">
                <a:latin typeface="Georgia" panose="02040502050405020303" pitchFamily="18" charset="0"/>
              </a:rPr>
              <a:t> and normal </a:t>
            </a:r>
            <a:r>
              <a:rPr lang="fr-BE" sz="2800" dirty="0" err="1">
                <a:latin typeface="Georgia" panose="02040502050405020303" pitchFamily="18" charset="0"/>
              </a:rPr>
              <a:t>appearing</a:t>
            </a:r>
            <a:r>
              <a:rPr lang="fr-BE" sz="2800" dirty="0">
                <a:latin typeface="Georgia" panose="02040502050405020303" pitchFamily="18" charset="0"/>
              </a:rPr>
              <a:t> tissues </a:t>
            </a:r>
            <a:r>
              <a:rPr lang="fr-BE" sz="2800" dirty="0" err="1">
                <a:latin typeface="Georgia" panose="02040502050405020303" pitchFamily="18" charset="0"/>
              </a:rPr>
              <a:t>based</a:t>
            </a:r>
            <a:r>
              <a:rPr lang="fr-BE" sz="2800" dirty="0">
                <a:latin typeface="Georgia" panose="02040502050405020303" pitchFamily="18" charset="0"/>
              </a:rPr>
              <a:t> on MPM data</a:t>
            </a:r>
          </a:p>
          <a:p>
            <a:pPr marL="342900" indent="-342900">
              <a:buFont typeface="+mj-lt"/>
              <a:buAutoNum type="arabicPeriod"/>
            </a:pPr>
            <a:endParaRPr lang="fr-BE" sz="2800" dirty="0">
              <a:solidFill>
                <a:srgbClr val="4B858C"/>
              </a:solidFill>
              <a:latin typeface="Georgia" panose="02040502050405020303" pitchFamily="18" charset="0"/>
            </a:endParaRPr>
          </a:p>
          <a:p>
            <a:pPr marL="342900" indent="-342900">
              <a:buFont typeface="+mj-lt"/>
              <a:buAutoNum type="arabicPeriod"/>
            </a:pPr>
            <a:r>
              <a:rPr lang="fr-BE" sz="2800" dirty="0" err="1">
                <a:solidFill>
                  <a:srgbClr val="4B858C"/>
                </a:solidFill>
                <a:latin typeface="Georgia" panose="02040502050405020303" pitchFamily="18" charset="0"/>
              </a:rPr>
              <a:t>E</a:t>
            </a:r>
            <a:r>
              <a:rPr lang="fr-BE" sz="2800" dirty="0" err="1">
                <a:latin typeface="Georgia" panose="02040502050405020303" pitchFamily="18" charset="0"/>
              </a:rPr>
              <a:t>valuate</a:t>
            </a:r>
            <a:r>
              <a:rPr lang="fr-BE" sz="2800" dirty="0">
                <a:latin typeface="Georgia" panose="02040502050405020303" pitchFamily="18" charset="0"/>
              </a:rPr>
              <a:t> the </a:t>
            </a:r>
            <a:r>
              <a:rPr lang="fr-BE" sz="2800" dirty="0" err="1">
                <a:latin typeface="Georgia" panose="02040502050405020303" pitchFamily="18" charset="0"/>
              </a:rPr>
              <a:t>evolution</a:t>
            </a:r>
            <a:r>
              <a:rPr lang="fr-BE" sz="2800" dirty="0">
                <a:latin typeface="Georgia" panose="02040502050405020303" pitchFamily="18" charset="0"/>
              </a:rPr>
              <a:t> of MPM </a:t>
            </a:r>
            <a:r>
              <a:rPr lang="fr-BE" sz="2800" dirty="0" err="1">
                <a:latin typeface="Georgia" panose="02040502050405020303" pitchFamily="18" charset="0"/>
              </a:rPr>
              <a:t>parameters</a:t>
            </a:r>
            <a:r>
              <a:rPr lang="fr-BE" sz="2800" dirty="0">
                <a:latin typeface="Georgia" panose="02040502050405020303" pitchFamily="18" charset="0"/>
              </a:rPr>
              <a:t> over time in MS </a:t>
            </a:r>
            <a:r>
              <a:rPr lang="fr-BE" sz="2800" dirty="0" err="1">
                <a:latin typeface="Georgia" panose="02040502050405020303" pitchFamily="18" charset="0"/>
              </a:rPr>
              <a:t>brains</a:t>
            </a:r>
            <a:r>
              <a:rPr lang="fr-BE" sz="2800" dirty="0">
                <a:latin typeface="Georgia" panose="02040502050405020303" pitchFamily="18" charset="0"/>
              </a:rPr>
              <a:t> tissues</a:t>
            </a:r>
          </a:p>
          <a:p>
            <a:pPr marL="342900" indent="-342900">
              <a:buFont typeface="+mj-lt"/>
              <a:buAutoNum type="arabicPeriod"/>
            </a:pPr>
            <a:endParaRPr lang="fr-BE" sz="2800" dirty="0">
              <a:solidFill>
                <a:srgbClr val="4B858C"/>
              </a:solidFill>
              <a:latin typeface="Georgia" panose="02040502050405020303" pitchFamily="18" charset="0"/>
            </a:endParaRPr>
          </a:p>
          <a:p>
            <a:pPr marL="342900" indent="-342900">
              <a:buFont typeface="+mj-lt"/>
              <a:buAutoNum type="arabicPeriod"/>
            </a:pPr>
            <a:r>
              <a:rPr lang="fr-BE" sz="2800" dirty="0">
                <a:solidFill>
                  <a:srgbClr val="4B858C"/>
                </a:solidFill>
                <a:latin typeface="Georgia" panose="02040502050405020303" pitchFamily="18" charset="0"/>
              </a:rPr>
              <a:t>C</a:t>
            </a:r>
            <a:r>
              <a:rPr lang="fr-BE" sz="2800" dirty="0">
                <a:latin typeface="Georgia" panose="02040502050405020303" pitchFamily="18" charset="0"/>
              </a:rPr>
              <a:t>ompare MPM and NODDI </a:t>
            </a:r>
            <a:r>
              <a:rPr lang="fr-BE" sz="2800" dirty="0" err="1">
                <a:latin typeface="Georgia" panose="02040502050405020303" pitchFamily="18" charset="0"/>
              </a:rPr>
              <a:t>parameters</a:t>
            </a:r>
            <a:endParaRPr lang="fr-BE" sz="2800" dirty="0">
              <a:latin typeface="Georgia" panose="02040502050405020303" pitchFamily="18" charset="0"/>
            </a:endParaRPr>
          </a:p>
          <a:p>
            <a:pPr marL="342900" indent="-342900">
              <a:buFont typeface="+mj-lt"/>
              <a:buAutoNum type="arabicPeriod"/>
            </a:pPr>
            <a:endParaRPr lang="fr-BE" sz="2400" dirty="0">
              <a:latin typeface="Georgia" panose="02040502050405020303" pitchFamily="18" charset="0"/>
            </a:endParaRPr>
          </a:p>
          <a:p>
            <a:r>
              <a:rPr lang="fr-BE" sz="2800" dirty="0">
                <a:latin typeface="Georgia" panose="02040502050405020303" pitchFamily="18" charset="0"/>
              </a:rPr>
              <a:t>	</a:t>
            </a:r>
            <a:r>
              <a:rPr lang="fr-BE" sz="2400" dirty="0" err="1">
                <a:latin typeface="Georgia" panose="02040502050405020303" pitchFamily="18" charset="0"/>
              </a:rPr>
              <a:t>Both</a:t>
            </a:r>
            <a:r>
              <a:rPr lang="fr-BE" sz="2400" dirty="0">
                <a:latin typeface="Georgia" panose="02040502050405020303" pitchFamily="18" charset="0"/>
              </a:rPr>
              <a:t> </a:t>
            </a:r>
            <a:r>
              <a:rPr lang="fr-BE" sz="2400" dirty="0" err="1">
                <a:latin typeface="Georgia" panose="02040502050405020303" pitchFamily="18" charset="0"/>
              </a:rPr>
              <a:t>healthy</a:t>
            </a:r>
            <a:r>
              <a:rPr lang="fr-BE" sz="2400" dirty="0">
                <a:latin typeface="Georgia" panose="02040502050405020303" pitchFamily="18" charset="0"/>
              </a:rPr>
              <a:t> </a:t>
            </a:r>
            <a:r>
              <a:rPr lang="fr-BE" sz="2400" dirty="0" err="1">
                <a:latin typeface="Georgia" panose="02040502050405020303" pitchFamily="18" charset="0"/>
              </a:rPr>
              <a:t>subjects</a:t>
            </a:r>
            <a:r>
              <a:rPr lang="fr-BE" sz="2400" dirty="0">
                <a:latin typeface="Georgia" panose="02040502050405020303" pitchFamily="18" charset="0"/>
              </a:rPr>
              <a:t> </a:t>
            </a:r>
            <a:r>
              <a:rPr lang="fr-BE" sz="2000" dirty="0">
                <a:latin typeface="Georgia" panose="02040502050405020303" pitchFamily="18" charset="0"/>
              </a:rPr>
              <a:t>(N = 15, </a:t>
            </a:r>
            <a:r>
              <a:rPr lang="fr-BE" sz="2000" dirty="0" err="1">
                <a:latin typeface="Georgia" panose="02040502050405020303" pitchFamily="18" charset="0"/>
              </a:rPr>
              <a:t>med</a:t>
            </a:r>
            <a:r>
              <a:rPr lang="fr-BE" sz="2000" dirty="0">
                <a:latin typeface="Georgia" panose="02040502050405020303" pitchFamily="18" charset="0"/>
              </a:rPr>
              <a:t>. </a:t>
            </a:r>
            <a:r>
              <a:rPr lang="fr-BE" sz="2000" dirty="0" err="1">
                <a:latin typeface="Georgia" panose="02040502050405020303" pitchFamily="18" charset="0"/>
              </a:rPr>
              <a:t>age</a:t>
            </a:r>
            <a:r>
              <a:rPr lang="fr-BE" sz="2000" dirty="0">
                <a:latin typeface="Georgia" panose="02040502050405020303" pitchFamily="18" charset="0"/>
              </a:rPr>
              <a:t> = 50 y) </a:t>
            </a:r>
            <a:r>
              <a:rPr lang="fr-BE" sz="2400" dirty="0">
                <a:latin typeface="Georgia" panose="02040502050405020303" pitchFamily="18" charset="0"/>
              </a:rPr>
              <a:t>and MS patients </a:t>
            </a:r>
            <a:r>
              <a:rPr lang="fr-BE" sz="2000" dirty="0">
                <a:latin typeface="Georgia" panose="02040502050405020303" pitchFamily="18" charset="0"/>
              </a:rPr>
              <a:t>(N = 17, </a:t>
            </a:r>
            <a:r>
              <a:rPr lang="fr-BE" sz="2000" dirty="0" err="1">
                <a:latin typeface="Georgia" panose="02040502050405020303" pitchFamily="18" charset="0"/>
              </a:rPr>
              <a:t>med</a:t>
            </a:r>
            <a:r>
              <a:rPr lang="fr-BE" sz="2000" dirty="0">
                <a:latin typeface="Georgia" panose="02040502050405020303" pitchFamily="18" charset="0"/>
              </a:rPr>
              <a:t>. 	</a:t>
            </a:r>
            <a:r>
              <a:rPr lang="fr-BE" sz="2000" dirty="0" err="1">
                <a:latin typeface="Georgia" panose="02040502050405020303" pitchFamily="18" charset="0"/>
              </a:rPr>
              <a:t>age</a:t>
            </a:r>
            <a:r>
              <a:rPr lang="fr-BE" sz="2000" dirty="0">
                <a:latin typeface="Georgia" panose="02040502050405020303" pitchFamily="18" charset="0"/>
              </a:rPr>
              <a:t> = 48 y)</a:t>
            </a:r>
            <a:endParaRPr lang="fr-BE" sz="2400" dirty="0">
              <a:latin typeface="Georgia" panose="02040502050405020303" pitchFamily="18" charset="0"/>
            </a:endParaRPr>
          </a:p>
        </p:txBody>
      </p:sp>
      <p:cxnSp>
        <p:nvCxnSpPr>
          <p:cNvPr id="24" name="Connecteur droit avec flèche 23"/>
          <p:cNvCxnSpPr/>
          <p:nvPr/>
        </p:nvCxnSpPr>
        <p:spPr>
          <a:xfrm flipV="1">
            <a:off x="1154932" y="5751450"/>
            <a:ext cx="499936" cy="12608"/>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43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1" y="2517367"/>
            <a:ext cx="2008521" cy="1813934"/>
          </a:xfrm>
          <a:prstGeom prst="rect">
            <a:avLst/>
          </a:prstGeom>
        </p:spPr>
      </p:pic>
      <p:sp>
        <p:nvSpPr>
          <p:cNvPr id="6" name="ZoneTexte 5"/>
          <p:cNvSpPr txBox="1"/>
          <p:nvPr/>
        </p:nvSpPr>
        <p:spPr>
          <a:xfrm>
            <a:off x="2219323" y="1442500"/>
            <a:ext cx="7865316"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Segmentation</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1382496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795704" y="2068151"/>
            <a:ext cx="10932007" cy="3046988"/>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Unified</a:t>
            </a:r>
            <a:r>
              <a:rPr lang="fr-BE" sz="2800" b="1" dirty="0">
                <a:latin typeface="Georgia" panose="02040502050405020303" pitchFamily="18" charset="0"/>
              </a:rPr>
              <a:t> segmentation (US):</a:t>
            </a:r>
          </a:p>
          <a:p>
            <a:pPr>
              <a:lnSpc>
                <a:spcPct val="150000"/>
              </a:lnSpc>
            </a:pPr>
            <a:r>
              <a:rPr lang="fr-BE" sz="2400" dirty="0">
                <a:latin typeface="Georgia" panose="02040502050405020303" pitchFamily="18" charset="0"/>
              </a:rPr>
              <a:t>Segmentation and registration of </a:t>
            </a:r>
            <a:r>
              <a:rPr lang="fr-BE" sz="2400" dirty="0" err="1">
                <a:latin typeface="Georgia" panose="02040502050405020303" pitchFamily="18" charset="0"/>
              </a:rPr>
              <a:t>brain</a:t>
            </a:r>
            <a:r>
              <a:rPr lang="fr-BE" sz="2400" dirty="0">
                <a:latin typeface="Georgia" panose="02040502050405020303" pitchFamily="18" charset="0"/>
              </a:rPr>
              <a:t> tissues, </a:t>
            </a:r>
            <a:r>
              <a:rPr lang="fr-BE" sz="2400" dirty="0" err="1">
                <a:latin typeface="Georgia" panose="02040502050405020303" pitchFamily="18" charset="0"/>
              </a:rPr>
              <a:t>based</a:t>
            </a:r>
            <a:r>
              <a:rPr lang="fr-BE" sz="2400" dirty="0">
                <a:latin typeface="Georgia" panose="02040502050405020303" pitchFamily="18" charset="0"/>
              </a:rPr>
              <a:t> on mixture of </a:t>
            </a:r>
            <a:r>
              <a:rPr lang="fr-BE" sz="2400" dirty="0" err="1">
                <a:latin typeface="Georgia" panose="02040502050405020303" pitchFamily="18" charset="0"/>
              </a:rPr>
              <a:t>Gaussian</a:t>
            </a:r>
            <a:r>
              <a:rPr lang="fr-BE" sz="2400" dirty="0">
                <a:latin typeface="Georgia" panose="02040502050405020303" pitchFamily="18" charset="0"/>
              </a:rPr>
              <a:t> </a:t>
            </a:r>
            <a:r>
              <a:rPr lang="fr-BE" sz="2400" dirty="0" err="1">
                <a:latin typeface="Georgia" panose="02040502050405020303" pitchFamily="18" charset="0"/>
              </a:rPr>
              <a:t>models</a:t>
            </a:r>
            <a:r>
              <a:rPr lang="fr-BE" sz="2400" dirty="0">
                <a:latin typeface="Georgia" panose="02040502050405020303" pitchFamily="18" charset="0"/>
              </a:rPr>
              <a:t> of the </a:t>
            </a:r>
            <a:r>
              <a:rPr lang="fr-BE" sz="2400" dirty="0" err="1">
                <a:latin typeface="Georgia" panose="02040502050405020303" pitchFamily="18" charset="0"/>
              </a:rPr>
              <a:t>intensity</a:t>
            </a:r>
            <a:r>
              <a:rPr lang="fr-BE" sz="2400" dirty="0">
                <a:latin typeface="Georgia" panose="02040502050405020303" pitchFamily="18" charset="0"/>
              </a:rPr>
              <a:t> distribution of </a:t>
            </a:r>
            <a:r>
              <a:rPr lang="fr-BE" sz="2400" dirty="0" err="1">
                <a:latin typeface="Georgia" panose="02040502050405020303" pitchFamily="18" charset="0"/>
              </a:rPr>
              <a:t>each</a:t>
            </a:r>
            <a:r>
              <a:rPr lang="fr-BE" sz="2400" dirty="0">
                <a:latin typeface="Georgia" panose="02040502050405020303" pitchFamily="18" charset="0"/>
              </a:rPr>
              <a:t> tissue, and </a:t>
            </a:r>
            <a:r>
              <a:rPr lang="fr-BE" sz="2400" i="1" dirty="0">
                <a:latin typeface="Georgia" panose="02040502050405020303" pitchFamily="18" charset="0"/>
              </a:rPr>
              <a:t>a priori</a:t>
            </a:r>
            <a:r>
              <a:rPr lang="fr-BE" sz="2400" dirty="0">
                <a:latin typeface="Georgia" panose="02040502050405020303" pitchFamily="18" charset="0"/>
              </a:rPr>
              <a:t> tissue </a:t>
            </a:r>
            <a:r>
              <a:rPr lang="fr-BE" sz="2400" dirty="0" err="1">
                <a:latin typeface="Georgia" panose="02040502050405020303" pitchFamily="18" charset="0"/>
              </a:rPr>
              <a:t>probability</a:t>
            </a:r>
            <a:r>
              <a:rPr lang="fr-BE" sz="2400" dirty="0">
                <a:latin typeface="Georgia" panose="02040502050405020303" pitchFamily="18" charset="0"/>
              </a:rPr>
              <a:t> </a:t>
            </a:r>
            <a:r>
              <a:rPr lang="fr-BE" sz="2400" dirty="0" err="1">
                <a:latin typeface="Georgia" panose="02040502050405020303" pitchFamily="18" charset="0"/>
              </a:rPr>
              <a:t>maps</a:t>
            </a:r>
            <a:r>
              <a:rPr lang="fr-BE" sz="2400" dirty="0">
                <a:latin typeface="Georgia" panose="02040502050405020303" pitchFamily="18" charset="0"/>
              </a:rPr>
              <a:t> (</a:t>
            </a:r>
            <a:r>
              <a:rPr lang="fr-BE" sz="2400" dirty="0" err="1">
                <a:latin typeface="Georgia" panose="02040502050405020303" pitchFamily="18" charset="0"/>
              </a:rPr>
              <a:t>TPMs</a:t>
            </a:r>
            <a:r>
              <a:rPr lang="fr-BE" sz="2400" dirty="0">
                <a:latin typeface="Georgia" panose="02040502050405020303" pitchFamily="18" charset="0"/>
              </a:rPr>
              <a:t>), in a </a:t>
            </a:r>
            <a:r>
              <a:rPr lang="fr-BE" sz="2400" dirty="0" err="1">
                <a:latin typeface="Georgia" panose="02040502050405020303" pitchFamily="18" charset="0"/>
              </a:rPr>
              <a:t>common</a:t>
            </a:r>
            <a:r>
              <a:rPr lang="fr-BE" sz="2400" dirty="0">
                <a:latin typeface="Georgia" panose="02040502050405020303" pitchFamily="18" charset="0"/>
              </a:rPr>
              <a:t> </a:t>
            </a:r>
            <a:r>
              <a:rPr lang="fr-BE" sz="2400" dirty="0" err="1">
                <a:latin typeface="Georgia" panose="02040502050405020303" pitchFamily="18" charset="0"/>
              </a:rPr>
              <a:t>space</a:t>
            </a:r>
            <a:endParaRPr lang="fr-BE" sz="2400" dirty="0">
              <a:latin typeface="Georgia" panose="02040502050405020303" pitchFamily="18" charset="0"/>
            </a:endParaRPr>
          </a:p>
          <a:p>
            <a:pPr>
              <a:lnSpc>
                <a:spcPct val="150000"/>
              </a:lnSpc>
            </a:pPr>
            <a:endParaRPr lang="fr-BE" sz="2800" dirty="0">
              <a:latin typeface="Georgia" panose="02040502050405020303" pitchFamily="18"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4838" t="4495" r="34175" b="75761"/>
          <a:stretch/>
        </p:blipFill>
        <p:spPr>
          <a:xfrm>
            <a:off x="1933700" y="4645287"/>
            <a:ext cx="8048500" cy="1836142"/>
          </a:xfrm>
          <a:prstGeom prst="rect">
            <a:avLst/>
          </a:prstGeom>
        </p:spPr>
      </p:pic>
    </p:spTree>
    <p:extLst>
      <p:ext uri="{BB962C8B-B14F-4D97-AF65-F5344CB8AC3E}">
        <p14:creationId xmlns:p14="http://schemas.microsoft.com/office/powerpoint/2010/main" val="28842236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1067927" y="2068151"/>
            <a:ext cx="9787915" cy="1384995"/>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Goal:  </a:t>
            </a:r>
            <a:r>
              <a:rPr lang="fr-BE" sz="2800" dirty="0" err="1">
                <a:latin typeface="Georgia" panose="02040502050405020303" pitchFamily="18" charset="0"/>
              </a:rPr>
              <a:t>Find</a:t>
            </a:r>
            <a:r>
              <a:rPr lang="fr-BE" sz="2800" dirty="0">
                <a:latin typeface="Georgia" panose="02040502050405020303" pitchFamily="18" charset="0"/>
              </a:rPr>
              <a:t> </a:t>
            </a:r>
            <a:r>
              <a:rPr lang="fr-BE" sz="2800" dirty="0" err="1">
                <a:latin typeface="Georgia" panose="02040502050405020303" pitchFamily="18" charset="0"/>
              </a:rPr>
              <a:t>parameters</a:t>
            </a:r>
            <a:r>
              <a:rPr lang="fr-BE" sz="2800" dirty="0">
                <a:latin typeface="Georgia" panose="02040502050405020303" pitchFamily="18" charset="0"/>
              </a:rPr>
              <a:t> for optimal multi-</a:t>
            </a:r>
            <a:r>
              <a:rPr lang="fr-BE" sz="2800" dirty="0" err="1">
                <a:latin typeface="Georgia" panose="02040502050405020303" pitchFamily="18" charset="0"/>
              </a:rPr>
              <a:t>channel</a:t>
            </a:r>
            <a:r>
              <a:rPr lang="fr-BE" sz="2800" dirty="0">
                <a:latin typeface="Georgia" panose="02040502050405020303" pitchFamily="18" charset="0"/>
              </a:rPr>
              <a:t> 	   	             	   segmentation </a:t>
            </a:r>
            <a:r>
              <a:rPr lang="fr-BE" sz="2800" dirty="0" err="1">
                <a:latin typeface="Georgia" panose="02040502050405020303" pitchFamily="18" charset="0"/>
              </a:rPr>
              <a:t>with</a:t>
            </a:r>
            <a:r>
              <a:rPr lang="fr-BE" sz="2800" dirty="0">
                <a:latin typeface="Georgia" panose="02040502050405020303" pitchFamily="18" charset="0"/>
              </a:rPr>
              <a:t> MPM data of </a:t>
            </a:r>
            <a:r>
              <a:rPr lang="fr-BE" sz="2800" dirty="0" err="1">
                <a:latin typeface="Georgia" panose="02040502050405020303" pitchFamily="18" charset="0"/>
              </a:rPr>
              <a:t>healthy</a:t>
            </a:r>
            <a:r>
              <a:rPr lang="fr-BE" sz="2800" dirty="0">
                <a:latin typeface="Georgia" panose="02040502050405020303" pitchFamily="18" charset="0"/>
              </a:rPr>
              <a:t> </a:t>
            </a:r>
            <a:r>
              <a:rPr lang="fr-BE" sz="2800" dirty="0" err="1">
                <a:latin typeface="Georgia" panose="02040502050405020303" pitchFamily="18" charset="0"/>
              </a:rPr>
              <a:t>subjects</a:t>
            </a:r>
            <a:r>
              <a:rPr lang="fr-BE" sz="2800" dirty="0">
                <a:latin typeface="Georgia" panose="02040502050405020303" pitchFamily="18" charset="0"/>
              </a:rPr>
              <a:t>  </a:t>
            </a:r>
          </a:p>
        </p:txBody>
      </p:sp>
      <p:cxnSp>
        <p:nvCxnSpPr>
          <p:cNvPr id="25" name="Connecteur droit avec flèche 24">
            <a:extLst>
              <a:ext uri="{FF2B5EF4-FFF2-40B4-BE49-F238E27FC236}">
                <a16:creationId xmlns="" xmlns:a16="http://schemas.microsoft.com/office/drawing/2014/main" id="{5EC22041-AA9A-4BFB-ACE4-4819F2032785}"/>
              </a:ext>
            </a:extLst>
          </p:cNvPr>
          <p:cNvCxnSpPr>
            <a:cxnSpLocks/>
          </p:cNvCxnSpPr>
          <p:nvPr/>
        </p:nvCxnSpPr>
        <p:spPr>
          <a:xfrm rot="16200000">
            <a:off x="1472649" y="3798256"/>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 xmlns:a16="http://schemas.microsoft.com/office/drawing/2014/main" id="{1F620880-9764-4C85-BE24-AF4FB37A9198}"/>
              </a:ext>
            </a:extLst>
          </p:cNvPr>
          <p:cNvSpPr txBox="1"/>
          <p:nvPr/>
        </p:nvSpPr>
        <p:spPr>
          <a:xfrm>
            <a:off x="2113707" y="3805329"/>
            <a:ext cx="8242405" cy="1200329"/>
          </a:xfrm>
          <a:prstGeom prst="rect">
            <a:avLst/>
          </a:prstGeom>
          <a:noFill/>
        </p:spPr>
        <p:txBody>
          <a:bodyPr wrap="square" rtlCol="0">
            <a:spAutoFit/>
          </a:bodyPr>
          <a:lstStyle/>
          <a:p>
            <a:pPr>
              <a:lnSpc>
                <a:spcPct val="150000"/>
              </a:lnSpc>
            </a:pPr>
            <a:r>
              <a:rPr lang="fr-BE" sz="2400" dirty="0" err="1">
                <a:latin typeface="Georgia" panose="02040502050405020303" pitchFamily="18" charset="0"/>
              </a:rPr>
              <a:t>Number</a:t>
            </a:r>
            <a:r>
              <a:rPr lang="fr-BE" sz="2400" dirty="0">
                <a:latin typeface="Georgia" panose="02040502050405020303" pitchFamily="18" charset="0"/>
              </a:rPr>
              <a:t> of </a:t>
            </a:r>
            <a:r>
              <a:rPr lang="fr-BE" sz="2400" dirty="0" err="1">
                <a:latin typeface="Georgia" panose="02040502050405020303" pitchFamily="18" charset="0"/>
              </a:rPr>
              <a:t>Gaussians</a:t>
            </a:r>
            <a:r>
              <a:rPr lang="fr-BE" sz="2400" dirty="0">
                <a:latin typeface="Georgia" panose="02040502050405020303" pitchFamily="18" charset="0"/>
              </a:rPr>
              <a:t> </a:t>
            </a:r>
            <a:r>
              <a:rPr lang="fr-BE" sz="2400" dirty="0" err="1">
                <a:latin typeface="Georgia" panose="02040502050405020303" pitchFamily="18" charset="0"/>
              </a:rPr>
              <a:t>used</a:t>
            </a:r>
            <a:r>
              <a:rPr lang="fr-BE" sz="2400" dirty="0">
                <a:latin typeface="Georgia" panose="02040502050405020303" pitchFamily="18" charset="0"/>
              </a:rPr>
              <a:t> to model </a:t>
            </a:r>
            <a:r>
              <a:rPr lang="fr-BE" sz="2400" dirty="0" err="1">
                <a:latin typeface="Georgia" panose="02040502050405020303" pitchFamily="18" charset="0"/>
              </a:rPr>
              <a:t>each</a:t>
            </a:r>
            <a:r>
              <a:rPr lang="fr-BE" sz="2400" dirty="0">
                <a:latin typeface="Georgia" panose="02040502050405020303" pitchFamily="18" charset="0"/>
              </a:rPr>
              <a:t> tissue class (CGM, DGM, WM and CSF)</a:t>
            </a:r>
          </a:p>
        </p:txBody>
      </p:sp>
      <p:cxnSp>
        <p:nvCxnSpPr>
          <p:cNvPr id="27" name="Connecteur droit avec flèche 26">
            <a:extLst>
              <a:ext uri="{FF2B5EF4-FFF2-40B4-BE49-F238E27FC236}">
                <a16:creationId xmlns="" xmlns:a16="http://schemas.microsoft.com/office/drawing/2014/main" id="{5EC22041-AA9A-4BFB-ACE4-4819F2032785}"/>
              </a:ext>
            </a:extLst>
          </p:cNvPr>
          <p:cNvCxnSpPr>
            <a:cxnSpLocks/>
          </p:cNvCxnSpPr>
          <p:nvPr/>
        </p:nvCxnSpPr>
        <p:spPr>
          <a:xfrm rot="16200000">
            <a:off x="1472649" y="5146060"/>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 xmlns:a16="http://schemas.microsoft.com/office/drawing/2014/main" id="{1F620880-9764-4C85-BE24-AF4FB37A9198}"/>
              </a:ext>
            </a:extLst>
          </p:cNvPr>
          <p:cNvSpPr txBox="1"/>
          <p:nvPr/>
        </p:nvSpPr>
        <p:spPr>
          <a:xfrm>
            <a:off x="2113707" y="5132666"/>
            <a:ext cx="9114043" cy="646331"/>
          </a:xfrm>
          <a:prstGeom prst="rect">
            <a:avLst/>
          </a:prstGeom>
          <a:noFill/>
        </p:spPr>
        <p:txBody>
          <a:bodyPr wrap="square" rtlCol="0">
            <a:spAutoFit/>
          </a:bodyPr>
          <a:lstStyle/>
          <a:p>
            <a:pPr>
              <a:lnSpc>
                <a:spcPct val="150000"/>
              </a:lnSpc>
            </a:pPr>
            <a:r>
              <a:rPr lang="fr-BE" sz="2400" dirty="0" err="1">
                <a:latin typeface="Georgia" panose="02040502050405020303" pitchFamily="18" charset="0"/>
              </a:rPr>
              <a:t>Combination</a:t>
            </a:r>
            <a:r>
              <a:rPr lang="fr-BE" sz="2400" dirty="0">
                <a:latin typeface="Georgia" panose="02040502050405020303" pitchFamily="18" charset="0"/>
              </a:rPr>
              <a:t> of the four quantitative </a:t>
            </a:r>
            <a:r>
              <a:rPr lang="fr-BE" sz="2400" dirty="0" err="1">
                <a:latin typeface="Georgia" panose="02040502050405020303" pitchFamily="18" charset="0"/>
              </a:rPr>
              <a:t>maps</a:t>
            </a:r>
            <a:r>
              <a:rPr lang="fr-BE" sz="2400" dirty="0">
                <a:latin typeface="Georgia" panose="02040502050405020303" pitchFamily="18" charset="0"/>
              </a:rPr>
              <a:t> (</a:t>
            </a:r>
            <a:r>
              <a:rPr lang="fr-BE" sz="2400" dirty="0" err="1">
                <a:latin typeface="Georgia" panose="02040502050405020303" pitchFamily="18" charset="0"/>
              </a:rPr>
              <a:t>MTsat</a:t>
            </a:r>
            <a:r>
              <a:rPr lang="fr-BE" sz="2400" dirty="0">
                <a:latin typeface="Georgia" panose="02040502050405020303" pitchFamily="18" charset="0"/>
              </a:rPr>
              <a:t>, PD, R1, R2*)</a:t>
            </a:r>
          </a:p>
        </p:txBody>
      </p:sp>
    </p:spTree>
    <p:extLst>
      <p:ext uri="{BB962C8B-B14F-4D97-AF65-F5344CB8AC3E}">
        <p14:creationId xmlns:p14="http://schemas.microsoft.com/office/powerpoint/2010/main" val="184377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4557" b="41086"/>
          <a:stretch/>
        </p:blipFill>
        <p:spPr>
          <a:xfrm>
            <a:off x="4603898" y="1612415"/>
            <a:ext cx="5134792" cy="2959586"/>
          </a:xfrm>
          <a:prstGeom prst="rect">
            <a:avLst/>
          </a:prstGeom>
        </p:spPr>
      </p:pic>
      <p:cxnSp>
        <p:nvCxnSpPr>
          <p:cNvPr id="49" name="Connecteur droit avec flèche 48">
            <a:extLst>
              <a:ext uri="{FF2B5EF4-FFF2-40B4-BE49-F238E27FC236}">
                <a16:creationId xmlns="" xmlns:a16="http://schemas.microsoft.com/office/drawing/2014/main" id="{5EC22041-AA9A-4BFB-ACE4-4819F2032785}"/>
              </a:ext>
            </a:extLst>
          </p:cNvPr>
          <p:cNvCxnSpPr>
            <a:cxnSpLocks/>
          </p:cNvCxnSpPr>
          <p:nvPr/>
        </p:nvCxnSpPr>
        <p:spPr>
          <a:xfrm>
            <a:off x="5683142" y="4648861"/>
            <a:ext cx="0" cy="497297"/>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801179" y="5326912"/>
            <a:ext cx="3763926" cy="1200329"/>
          </a:xfrm>
          <a:prstGeom prst="rect">
            <a:avLst/>
          </a:prstGeom>
          <a:noFill/>
        </p:spPr>
        <p:txBody>
          <a:bodyPr wrap="square" rtlCol="0">
            <a:spAutoFit/>
          </a:bodyPr>
          <a:lstStyle/>
          <a:p>
            <a:pPr algn="ctr"/>
            <a:r>
              <a:rPr lang="fr-BE" b="1" dirty="0" err="1">
                <a:latin typeface="Georgia" panose="02040502050405020303" pitchFamily="18" charset="0"/>
              </a:rPr>
              <a:t>Starting</a:t>
            </a:r>
            <a:r>
              <a:rPr lang="fr-BE" b="1" dirty="0">
                <a:latin typeface="Georgia" panose="02040502050405020303" pitchFamily="18" charset="0"/>
              </a:rPr>
              <a:t> point: </a:t>
            </a:r>
          </a:p>
          <a:p>
            <a:pPr algn="ctr"/>
            <a:r>
              <a:rPr lang="fr-BE" dirty="0">
                <a:latin typeface="Georgia" panose="02040502050405020303" pitchFamily="18" charset="0"/>
              </a:rPr>
              <a:t>Test of the optimal </a:t>
            </a:r>
            <a:r>
              <a:rPr lang="fr-BE" dirty="0" err="1">
                <a:latin typeface="Georgia" panose="02040502050405020303" pitchFamily="18" charset="0"/>
              </a:rPr>
              <a:t>number</a:t>
            </a:r>
            <a:r>
              <a:rPr lang="fr-BE" dirty="0">
                <a:latin typeface="Georgia" panose="02040502050405020303" pitchFamily="18" charset="0"/>
              </a:rPr>
              <a:t> of </a:t>
            </a:r>
            <a:r>
              <a:rPr lang="fr-BE" dirty="0" err="1">
                <a:latin typeface="Georgia" panose="02040502050405020303" pitchFamily="18" charset="0"/>
              </a:rPr>
              <a:t>Gaussians</a:t>
            </a:r>
            <a:r>
              <a:rPr lang="fr-BE" dirty="0">
                <a:latin typeface="Georgia" panose="02040502050405020303" pitchFamily="18" charset="0"/>
              </a:rPr>
              <a:t> </a:t>
            </a:r>
            <a:r>
              <a:rPr lang="fr-BE" dirty="0" err="1">
                <a:latin typeface="Georgia" panose="02040502050405020303" pitchFamily="18" charset="0"/>
              </a:rPr>
              <a:t>with</a:t>
            </a:r>
            <a:r>
              <a:rPr lang="fr-BE" dirty="0">
                <a:latin typeface="Georgia" panose="02040502050405020303" pitchFamily="18" charset="0"/>
              </a:rPr>
              <a:t> a segmentation </a:t>
            </a:r>
            <a:r>
              <a:rPr lang="fr-BE" dirty="0" err="1">
                <a:latin typeface="Georgia" panose="02040502050405020303" pitchFamily="18" charset="0"/>
              </a:rPr>
              <a:t>using</a:t>
            </a:r>
            <a:r>
              <a:rPr lang="fr-BE" dirty="0">
                <a:latin typeface="Georgia" panose="02040502050405020303" pitchFamily="18" charset="0"/>
              </a:rPr>
              <a:t> </a:t>
            </a:r>
            <a:r>
              <a:rPr lang="fr-BE" dirty="0" err="1">
                <a:latin typeface="Georgia" panose="02040502050405020303" pitchFamily="18" charset="0"/>
              </a:rPr>
              <a:t>only</a:t>
            </a:r>
            <a:r>
              <a:rPr lang="fr-BE" dirty="0">
                <a:latin typeface="Georgia" panose="02040502050405020303" pitchFamily="18" charset="0"/>
              </a:rPr>
              <a:t> </a:t>
            </a:r>
            <a:r>
              <a:rPr lang="fr-BE" dirty="0" err="1">
                <a:latin typeface="Georgia" panose="02040502050405020303" pitchFamily="18" charset="0"/>
              </a:rPr>
              <a:t>MTsat</a:t>
            </a:r>
            <a:r>
              <a:rPr lang="fr-BE" dirty="0">
                <a:latin typeface="Georgia" panose="02040502050405020303" pitchFamily="18" charset="0"/>
              </a:rPr>
              <a:t> </a:t>
            </a:r>
            <a:r>
              <a:rPr lang="fr-BE" dirty="0" err="1">
                <a:latin typeface="Georgia" panose="02040502050405020303" pitchFamily="18" charset="0"/>
              </a:rPr>
              <a:t>map</a:t>
            </a:r>
            <a:endParaRPr lang="fr-BE" dirty="0">
              <a:latin typeface="Georgia" panose="02040502050405020303" pitchFamily="18" charset="0"/>
            </a:endParaRPr>
          </a:p>
        </p:txBody>
      </p:sp>
      <p:sp>
        <p:nvSpPr>
          <p:cNvPr id="3" name="Espace réservé du numéro de diapositive 7">
            <a:extLst>
              <a:ext uri="{FF2B5EF4-FFF2-40B4-BE49-F238E27FC236}">
                <a16:creationId xmlns="" xmlns:a16="http://schemas.microsoft.com/office/drawing/2014/main" id="{991204AA-D2C5-135F-09FC-87B9EAB4F31E}"/>
              </a:ext>
            </a:extLst>
          </p:cNvPr>
          <p:cNvSpPr txBox="1">
            <a:spLocks/>
          </p:cNvSpPr>
          <p:nvPr/>
        </p:nvSpPr>
        <p:spPr>
          <a:xfrm>
            <a:off x="3933611" y="6492875"/>
            <a:ext cx="3763926"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BE" dirty="0" err="1"/>
              <a:t>Weiskopf</a:t>
            </a:r>
            <a:r>
              <a:rPr lang="fr-BE" dirty="0"/>
              <a:t> et al., CO </a:t>
            </a:r>
            <a:r>
              <a:rPr lang="fr-BE" dirty="0" err="1"/>
              <a:t>Frontiers</a:t>
            </a:r>
            <a:r>
              <a:rPr lang="fr-BE" dirty="0"/>
              <a:t> in Neurosciences, 2013</a:t>
            </a:r>
          </a:p>
        </p:txBody>
      </p:sp>
    </p:spTree>
    <p:extLst>
      <p:ext uri="{BB962C8B-B14F-4D97-AF65-F5344CB8AC3E}">
        <p14:creationId xmlns:p14="http://schemas.microsoft.com/office/powerpoint/2010/main" val="20203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9" name="ZoneTexte 28">
            <a:extLst>
              <a:ext uri="{FF2B5EF4-FFF2-40B4-BE49-F238E27FC236}">
                <a16:creationId xmlns="" xmlns:a16="http://schemas.microsoft.com/office/drawing/2014/main" id="{1F620880-9764-4C85-BE24-AF4FB37A9198}"/>
              </a:ext>
            </a:extLst>
          </p:cNvPr>
          <p:cNvSpPr txBox="1"/>
          <p:nvPr/>
        </p:nvSpPr>
        <p:spPr>
          <a:xfrm>
            <a:off x="659218" y="1743464"/>
            <a:ext cx="11642651" cy="538545"/>
          </a:xfrm>
          <a:prstGeom prst="rect">
            <a:avLst/>
          </a:prstGeom>
          <a:noFill/>
        </p:spPr>
        <p:txBody>
          <a:bodyPr wrap="square" rtlCol="0">
            <a:spAutoFit/>
          </a:bodyPr>
          <a:lstStyle/>
          <a:p>
            <a:pPr>
              <a:lnSpc>
                <a:spcPct val="150000"/>
              </a:lnSpc>
            </a:pPr>
            <a:r>
              <a:rPr lang="fr-BE" sz="2200" b="1" dirty="0">
                <a:latin typeface="Georgia" panose="02040502050405020303" pitchFamily="18" charset="0"/>
              </a:rPr>
              <a:t>First </a:t>
            </a:r>
            <a:r>
              <a:rPr lang="fr-BE" sz="2200" b="1" dirty="0" err="1">
                <a:latin typeface="Georgia" panose="02040502050405020303" pitchFamily="18" charset="0"/>
              </a:rPr>
              <a:t>problem</a:t>
            </a:r>
            <a:r>
              <a:rPr lang="fr-BE" sz="2200" b="1" dirty="0">
                <a:latin typeface="Georgia" panose="02040502050405020303" pitchFamily="18" charset="0"/>
              </a:rPr>
              <a:t>:  </a:t>
            </a:r>
            <a:r>
              <a:rPr lang="fr-BE" sz="2200" dirty="0">
                <a:latin typeface="Georgia" panose="02040502050405020303" pitchFamily="18" charset="0"/>
              </a:rPr>
              <a:t>There </a:t>
            </a:r>
            <a:r>
              <a:rPr lang="fr-BE" sz="2200" dirty="0" err="1">
                <a:latin typeface="Georgia" panose="02040502050405020303" pitchFamily="18" charset="0"/>
              </a:rPr>
              <a:t>is</a:t>
            </a:r>
            <a:r>
              <a:rPr lang="fr-BE" sz="2200" dirty="0">
                <a:latin typeface="Georgia" panose="02040502050405020303" pitchFamily="18" charset="0"/>
              </a:rPr>
              <a:t> no </a:t>
            </a:r>
            <a:r>
              <a:rPr lang="fr-BE" sz="2200" dirty="0" err="1">
                <a:latin typeface="Georgia" panose="02040502050405020303" pitchFamily="18" charset="0"/>
              </a:rPr>
              <a:t>ground</a:t>
            </a:r>
            <a:r>
              <a:rPr lang="fr-BE" sz="2200" dirty="0">
                <a:latin typeface="Georgia" panose="02040502050405020303" pitchFamily="18" charset="0"/>
              </a:rPr>
              <a:t> </a:t>
            </a:r>
            <a:r>
              <a:rPr lang="fr-BE" sz="2200" dirty="0" err="1">
                <a:latin typeface="Georgia" panose="02040502050405020303" pitchFamily="18" charset="0"/>
              </a:rPr>
              <a:t>truth</a:t>
            </a:r>
            <a:r>
              <a:rPr lang="fr-BE" sz="2200" dirty="0">
                <a:latin typeface="Georgia" panose="02040502050405020303" pitchFamily="18" charset="0"/>
              </a:rPr>
              <a:t> </a:t>
            </a:r>
            <a:r>
              <a:rPr lang="fr-BE" sz="2200" dirty="0" err="1">
                <a:latin typeface="Georgia" panose="02040502050405020303" pitchFamily="18" charset="0"/>
              </a:rPr>
              <a:t>available</a:t>
            </a:r>
            <a:r>
              <a:rPr lang="fr-BE" sz="2200" dirty="0">
                <a:latin typeface="Georgia" panose="02040502050405020303" pitchFamily="18" charset="0"/>
              </a:rPr>
              <a:t> to test </a:t>
            </a:r>
            <a:r>
              <a:rPr lang="fr-BE" sz="2200" dirty="0" err="1">
                <a:latin typeface="Georgia" panose="02040502050405020303" pitchFamily="18" charset="0"/>
              </a:rPr>
              <a:t>accuracy</a:t>
            </a:r>
            <a:r>
              <a:rPr lang="fr-BE" sz="2200" dirty="0">
                <a:latin typeface="Georgia" panose="02040502050405020303" pitchFamily="18" charset="0"/>
              </a:rPr>
              <a:t> of segmentation </a:t>
            </a:r>
          </a:p>
        </p:txBody>
      </p:sp>
      <p:sp>
        <p:nvSpPr>
          <p:cNvPr id="31" name="ZoneTexte 30">
            <a:extLst>
              <a:ext uri="{FF2B5EF4-FFF2-40B4-BE49-F238E27FC236}">
                <a16:creationId xmlns="" xmlns:a16="http://schemas.microsoft.com/office/drawing/2014/main" id="{1F620880-9764-4C85-BE24-AF4FB37A9198}"/>
              </a:ext>
            </a:extLst>
          </p:cNvPr>
          <p:cNvSpPr txBox="1"/>
          <p:nvPr/>
        </p:nvSpPr>
        <p:spPr>
          <a:xfrm>
            <a:off x="1901055" y="2582915"/>
            <a:ext cx="5088955" cy="600164"/>
          </a:xfrm>
          <a:prstGeom prst="rect">
            <a:avLst/>
          </a:prstGeom>
          <a:noFill/>
        </p:spPr>
        <p:txBody>
          <a:bodyPr wrap="square" rtlCol="0">
            <a:spAutoFit/>
          </a:bodyPr>
          <a:lstStyle/>
          <a:p>
            <a:pPr>
              <a:lnSpc>
                <a:spcPct val="150000"/>
              </a:lnSpc>
            </a:pPr>
            <a:r>
              <a:rPr lang="fr-BE" sz="2200" dirty="0">
                <a:latin typeface="Georgia" panose="02040502050405020303" pitchFamily="18" charset="0"/>
              </a:rPr>
              <a:t>Use of</a:t>
            </a:r>
            <a:r>
              <a:rPr lang="fr-BE" sz="2200" b="1" dirty="0">
                <a:latin typeface="Georgia" panose="02040502050405020303" pitchFamily="18" charset="0"/>
              </a:rPr>
              <a:t> STAPLE </a:t>
            </a:r>
            <a:r>
              <a:rPr lang="fr-BE" sz="2200" b="1" dirty="0" err="1">
                <a:latin typeface="Georgia" panose="02040502050405020303" pitchFamily="18" charset="0"/>
              </a:rPr>
              <a:t>algorithm</a:t>
            </a:r>
            <a:r>
              <a:rPr lang="fr-BE" sz="2200" b="1" dirty="0">
                <a:latin typeface="Georgia" panose="02040502050405020303" pitchFamily="18" charset="0"/>
              </a:rPr>
              <a:t>  </a:t>
            </a:r>
            <a:r>
              <a:rPr lang="fr-BE" sz="2200" i="1" dirty="0">
                <a:latin typeface="Georgia" panose="02040502050405020303" pitchFamily="18" charset="0"/>
              </a:rPr>
              <a:t> </a:t>
            </a:r>
          </a:p>
        </p:txBody>
      </p:sp>
      <p:sp>
        <p:nvSpPr>
          <p:cNvPr id="33" name="ZoneTexte 32">
            <a:extLst>
              <a:ext uri="{FF2B5EF4-FFF2-40B4-BE49-F238E27FC236}">
                <a16:creationId xmlns="" xmlns:a16="http://schemas.microsoft.com/office/drawing/2014/main" id="{1F620880-9764-4C85-BE24-AF4FB37A9198}"/>
              </a:ext>
            </a:extLst>
          </p:cNvPr>
          <p:cNvSpPr txBox="1"/>
          <p:nvPr/>
        </p:nvSpPr>
        <p:spPr>
          <a:xfrm>
            <a:off x="1901056" y="3149021"/>
            <a:ext cx="7136618" cy="457369"/>
          </a:xfrm>
          <a:prstGeom prst="rect">
            <a:avLst/>
          </a:prstGeom>
          <a:noFill/>
        </p:spPr>
        <p:txBody>
          <a:bodyPr wrap="square" rtlCol="0">
            <a:spAutoFit/>
          </a:bodyPr>
          <a:lstStyle/>
          <a:p>
            <a:pPr>
              <a:lnSpc>
                <a:spcPct val="150000"/>
              </a:lnSpc>
            </a:pPr>
            <a:r>
              <a:rPr lang="fr-BE" dirty="0">
                <a:latin typeface="Georgia" panose="02040502050405020303" pitchFamily="18" charset="0"/>
              </a:rPr>
              <a:t>« </a:t>
            </a:r>
            <a:r>
              <a:rPr lang="fr-BE" dirty="0" err="1">
                <a:latin typeface="Georgia" panose="02040502050405020303" pitchFamily="18" charset="0"/>
              </a:rPr>
              <a:t>Simultaneous</a:t>
            </a:r>
            <a:r>
              <a:rPr lang="fr-BE" dirty="0">
                <a:latin typeface="Georgia" panose="02040502050405020303" pitchFamily="18" charset="0"/>
              </a:rPr>
              <a:t> Truth and Performance </a:t>
            </a:r>
            <a:r>
              <a:rPr lang="fr-BE" dirty="0" err="1">
                <a:latin typeface="Georgia" panose="02040502050405020303" pitchFamily="18" charset="0"/>
              </a:rPr>
              <a:t>Level</a:t>
            </a:r>
            <a:r>
              <a:rPr lang="fr-BE" dirty="0">
                <a:latin typeface="Georgia" panose="02040502050405020303" pitchFamily="18" charset="0"/>
              </a:rPr>
              <a:t> Estimation »</a:t>
            </a:r>
            <a:endParaRPr lang="fr-BE" i="1" dirty="0">
              <a:latin typeface="Georgia" panose="02040502050405020303" pitchFamily="18" charset="0"/>
            </a:endParaRPr>
          </a:p>
        </p:txBody>
      </p:sp>
      <p:grpSp>
        <p:nvGrpSpPr>
          <p:cNvPr id="34" name="Groupe 33"/>
          <p:cNvGrpSpPr/>
          <p:nvPr/>
        </p:nvGrpSpPr>
        <p:grpSpPr>
          <a:xfrm>
            <a:off x="1459720" y="4225192"/>
            <a:ext cx="1304227" cy="1447394"/>
            <a:chOff x="1318392" y="749642"/>
            <a:chExt cx="1633070" cy="1837041"/>
          </a:xfrm>
        </p:grpSpPr>
        <p:pic>
          <p:nvPicPr>
            <p:cNvPr id="35" name="Image 34"/>
            <p:cNvPicPr>
              <a:picLocks noChangeAspect="1"/>
            </p:cNvPicPr>
            <p:nvPr/>
          </p:nvPicPr>
          <p:blipFill rotWithShape="1">
            <a:blip r:embed="rId3">
              <a:extLst>
                <a:ext uri="{28A0092B-C50C-407E-A947-70E740481C1C}">
                  <a14:useLocalDpi xmlns:a14="http://schemas.microsoft.com/office/drawing/2010/main" val="0"/>
                </a:ext>
              </a:extLst>
            </a:blip>
            <a:srcRect l="14756" t="19591" r="12861" b="18166"/>
            <a:stretch/>
          </p:blipFill>
          <p:spPr>
            <a:xfrm>
              <a:off x="1318392" y="749642"/>
              <a:ext cx="930876" cy="1079156"/>
            </a:xfrm>
            <a:prstGeom prst="rect">
              <a:avLst/>
            </a:prstGeom>
          </p:spPr>
        </p:pic>
        <p:pic>
          <p:nvPicPr>
            <p:cNvPr id="36" name="Image 35"/>
            <p:cNvPicPr>
              <a:picLocks noChangeAspect="1"/>
            </p:cNvPicPr>
            <p:nvPr/>
          </p:nvPicPr>
          <p:blipFill rotWithShape="1">
            <a:blip r:embed="rId4">
              <a:extLst>
                <a:ext uri="{28A0092B-C50C-407E-A947-70E740481C1C}">
                  <a14:useLocalDpi xmlns:a14="http://schemas.microsoft.com/office/drawing/2010/main" val="0"/>
                </a:ext>
              </a:extLst>
            </a:blip>
            <a:srcRect l="14882" t="20373" r="12194" b="17173"/>
            <a:stretch/>
          </p:blipFill>
          <p:spPr>
            <a:xfrm>
              <a:off x="1660095" y="1136822"/>
              <a:ext cx="930876" cy="1070919"/>
            </a:xfrm>
            <a:prstGeom prst="rect">
              <a:avLst/>
            </a:prstGeom>
          </p:spPr>
        </p:pic>
        <p:pic>
          <p:nvPicPr>
            <p:cNvPr id="37" name="Image 36"/>
            <p:cNvPicPr>
              <a:picLocks noChangeAspect="1"/>
            </p:cNvPicPr>
            <p:nvPr/>
          </p:nvPicPr>
          <p:blipFill rotWithShape="1">
            <a:blip r:embed="rId5">
              <a:extLst>
                <a:ext uri="{28A0092B-C50C-407E-A947-70E740481C1C}">
                  <a14:useLocalDpi xmlns:a14="http://schemas.microsoft.com/office/drawing/2010/main" val="0"/>
                </a:ext>
              </a:extLst>
            </a:blip>
            <a:srcRect l="13539" t="20319" r="13538" b="18251"/>
            <a:stretch/>
          </p:blipFill>
          <p:spPr>
            <a:xfrm>
              <a:off x="2020586" y="1515764"/>
              <a:ext cx="930876" cy="1070919"/>
            </a:xfrm>
            <a:prstGeom prst="rect">
              <a:avLst/>
            </a:prstGeom>
          </p:spPr>
        </p:pic>
      </p:grpSp>
      <p:cxnSp>
        <p:nvCxnSpPr>
          <p:cNvPr id="38" name="Connecteur droit avec flèche 37">
            <a:extLst>
              <a:ext uri="{FF2B5EF4-FFF2-40B4-BE49-F238E27FC236}">
                <a16:creationId xmlns="" xmlns:a16="http://schemas.microsoft.com/office/drawing/2014/main" id="{5EC22041-AA9A-4BFB-ACE4-4819F2032785}"/>
              </a:ext>
            </a:extLst>
          </p:cNvPr>
          <p:cNvCxnSpPr>
            <a:cxnSpLocks/>
          </p:cNvCxnSpPr>
          <p:nvPr/>
        </p:nvCxnSpPr>
        <p:spPr>
          <a:xfrm flipV="1">
            <a:off x="3490776" y="4952134"/>
            <a:ext cx="940311" cy="4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 xmlns:a16="http://schemas.microsoft.com/office/drawing/2014/main" id="{1F620880-9764-4C85-BE24-AF4FB37A9198}"/>
              </a:ext>
            </a:extLst>
          </p:cNvPr>
          <p:cNvSpPr txBox="1"/>
          <p:nvPr/>
        </p:nvSpPr>
        <p:spPr>
          <a:xfrm>
            <a:off x="1097743" y="5641559"/>
            <a:ext cx="2013175" cy="344646"/>
          </a:xfrm>
          <a:prstGeom prst="rect">
            <a:avLst/>
          </a:prstGeom>
          <a:noFill/>
        </p:spPr>
        <p:txBody>
          <a:bodyPr wrap="square" rtlCol="0">
            <a:spAutoFit/>
          </a:bodyPr>
          <a:lstStyle/>
          <a:p>
            <a:pPr algn="ctr">
              <a:lnSpc>
                <a:spcPct val="150000"/>
              </a:lnSpc>
            </a:pPr>
            <a:r>
              <a:rPr lang="fr-BE" sz="1200" dirty="0">
                <a:latin typeface="Bell MT" panose="02020503060305020303" pitchFamily="18" charset="0"/>
              </a:rPr>
              <a:t>Collection of segmentations</a:t>
            </a:r>
          </a:p>
        </p:txBody>
      </p:sp>
      <p:grpSp>
        <p:nvGrpSpPr>
          <p:cNvPr id="40" name="Groupe 39"/>
          <p:cNvGrpSpPr/>
          <p:nvPr/>
        </p:nvGrpSpPr>
        <p:grpSpPr>
          <a:xfrm>
            <a:off x="5119279" y="4321998"/>
            <a:ext cx="1756476" cy="1260271"/>
            <a:chOff x="6474544" y="4782974"/>
            <a:chExt cx="1756476" cy="1260271"/>
          </a:xfrm>
        </p:grpSpPr>
        <p:pic>
          <p:nvPicPr>
            <p:cNvPr id="41" name="Image 40"/>
            <p:cNvPicPr>
              <a:picLocks noChangeAspect="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13539" t="20319" r="13538" b="18251"/>
            <a:stretch/>
          </p:blipFill>
          <p:spPr>
            <a:xfrm>
              <a:off x="6965845" y="4987979"/>
              <a:ext cx="743430" cy="843771"/>
            </a:xfrm>
            <a:prstGeom prst="rect">
              <a:avLst/>
            </a:prstGeom>
          </p:spPr>
        </p:pic>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4544" y="4782974"/>
              <a:ext cx="1756476" cy="1260271"/>
            </a:xfrm>
            <a:prstGeom prst="rect">
              <a:avLst/>
            </a:prstGeom>
          </p:spPr>
        </p:pic>
      </p:grpSp>
      <p:sp>
        <p:nvSpPr>
          <p:cNvPr id="43" name="ZoneTexte 42">
            <a:extLst>
              <a:ext uri="{FF2B5EF4-FFF2-40B4-BE49-F238E27FC236}">
                <a16:creationId xmlns="" xmlns:a16="http://schemas.microsoft.com/office/drawing/2014/main" id="{1F620880-9764-4C85-BE24-AF4FB37A9198}"/>
              </a:ext>
            </a:extLst>
          </p:cNvPr>
          <p:cNvSpPr txBox="1"/>
          <p:nvPr/>
        </p:nvSpPr>
        <p:spPr>
          <a:xfrm>
            <a:off x="5038243" y="5671050"/>
            <a:ext cx="2013175" cy="461665"/>
          </a:xfrm>
          <a:prstGeom prst="rect">
            <a:avLst/>
          </a:prstGeom>
          <a:noFill/>
        </p:spPr>
        <p:txBody>
          <a:bodyPr wrap="square" rtlCol="0">
            <a:spAutoFit/>
          </a:bodyPr>
          <a:lstStyle/>
          <a:p>
            <a:pPr algn="ctr"/>
            <a:r>
              <a:rPr lang="fr-BE" sz="1200" dirty="0" err="1">
                <a:latin typeface="Bell MT" panose="02020503060305020303" pitchFamily="18" charset="0"/>
              </a:rPr>
              <a:t>Probalistic</a:t>
            </a:r>
            <a:r>
              <a:rPr lang="fr-BE" sz="1200" dirty="0">
                <a:latin typeface="Bell MT" panose="02020503060305020303" pitchFamily="18" charset="0"/>
              </a:rPr>
              <a:t> </a:t>
            </a:r>
            <a:r>
              <a:rPr lang="fr-BE" sz="1200" dirty="0" err="1">
                <a:latin typeface="Bell MT" panose="02020503060305020303" pitchFamily="18" charset="0"/>
              </a:rPr>
              <a:t>estimate</a:t>
            </a:r>
            <a:r>
              <a:rPr lang="fr-BE" sz="1200" dirty="0">
                <a:latin typeface="Bell MT" panose="02020503060305020303" pitchFamily="18" charset="0"/>
              </a:rPr>
              <a:t> of </a:t>
            </a:r>
            <a:r>
              <a:rPr lang="fr-BE" sz="1200" dirty="0" err="1">
                <a:latin typeface="Bell MT" panose="02020503060305020303" pitchFamily="18" charset="0"/>
              </a:rPr>
              <a:t>true</a:t>
            </a:r>
            <a:r>
              <a:rPr lang="fr-BE" sz="1200" dirty="0">
                <a:latin typeface="Bell MT" panose="02020503060305020303" pitchFamily="18" charset="0"/>
              </a:rPr>
              <a:t> segmentation</a:t>
            </a:r>
          </a:p>
        </p:txBody>
      </p:sp>
      <p:cxnSp>
        <p:nvCxnSpPr>
          <p:cNvPr id="44" name="Connecteur droit 43"/>
          <p:cNvCxnSpPr/>
          <p:nvPr/>
        </p:nvCxnSpPr>
        <p:spPr>
          <a:xfrm>
            <a:off x="7012666" y="4828815"/>
            <a:ext cx="3416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rot="5400000">
            <a:off x="7012666" y="4831192"/>
            <a:ext cx="3416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Imag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3559" y="4609650"/>
            <a:ext cx="1029041" cy="616871"/>
          </a:xfrm>
          <a:prstGeom prst="rect">
            <a:avLst/>
          </a:prstGeom>
        </p:spPr>
      </p:pic>
      <p:sp>
        <p:nvSpPr>
          <p:cNvPr id="47" name="ZoneTexte 46">
            <a:extLst>
              <a:ext uri="{FF2B5EF4-FFF2-40B4-BE49-F238E27FC236}">
                <a16:creationId xmlns="" xmlns:a16="http://schemas.microsoft.com/office/drawing/2014/main" id="{1F620880-9764-4C85-BE24-AF4FB37A9198}"/>
              </a:ext>
            </a:extLst>
          </p:cNvPr>
          <p:cNvSpPr txBox="1"/>
          <p:nvPr/>
        </p:nvSpPr>
        <p:spPr>
          <a:xfrm>
            <a:off x="7191491" y="5676277"/>
            <a:ext cx="2013175" cy="461665"/>
          </a:xfrm>
          <a:prstGeom prst="rect">
            <a:avLst/>
          </a:prstGeom>
          <a:noFill/>
        </p:spPr>
        <p:txBody>
          <a:bodyPr wrap="square" rtlCol="0">
            <a:spAutoFit/>
          </a:bodyPr>
          <a:lstStyle/>
          <a:p>
            <a:pPr algn="ctr"/>
            <a:r>
              <a:rPr lang="fr-BE" sz="1200" dirty="0">
                <a:latin typeface="Bell MT" panose="02020503060305020303" pitchFamily="18" charset="0"/>
              </a:rPr>
              <a:t>Performance </a:t>
            </a:r>
            <a:r>
              <a:rPr lang="fr-BE" sz="1200" dirty="0" err="1">
                <a:latin typeface="Bell MT" panose="02020503060305020303" pitchFamily="18" charset="0"/>
              </a:rPr>
              <a:t>level</a:t>
            </a:r>
            <a:r>
              <a:rPr lang="fr-BE" sz="1200" dirty="0">
                <a:latin typeface="Bell MT" panose="02020503060305020303" pitchFamily="18" charset="0"/>
              </a:rPr>
              <a:t> for </a:t>
            </a:r>
            <a:r>
              <a:rPr lang="fr-BE" sz="1200" dirty="0" err="1">
                <a:latin typeface="Bell MT" panose="02020503060305020303" pitchFamily="18" charset="0"/>
              </a:rPr>
              <a:t>each</a:t>
            </a:r>
            <a:r>
              <a:rPr lang="fr-BE" sz="1200" dirty="0">
                <a:latin typeface="Bell MT" panose="02020503060305020303" pitchFamily="18" charset="0"/>
              </a:rPr>
              <a:t> segmentation</a:t>
            </a:r>
          </a:p>
        </p:txBody>
      </p:sp>
      <p:cxnSp>
        <p:nvCxnSpPr>
          <p:cNvPr id="49" name="Connecteur droit avec flèche 48">
            <a:extLst>
              <a:ext uri="{FF2B5EF4-FFF2-40B4-BE49-F238E27FC236}">
                <a16:creationId xmlns="" xmlns:a16="http://schemas.microsoft.com/office/drawing/2014/main" id="{5EC22041-AA9A-4BFB-ACE4-4819F2032785}"/>
              </a:ext>
            </a:extLst>
          </p:cNvPr>
          <p:cNvCxnSpPr>
            <a:cxnSpLocks/>
          </p:cNvCxnSpPr>
          <p:nvPr/>
        </p:nvCxnSpPr>
        <p:spPr>
          <a:xfrm rot="16200000">
            <a:off x="1472649" y="2522350"/>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9451067" y="4832354"/>
            <a:ext cx="3416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rot="5400000">
            <a:off x="9451067" y="4834731"/>
            <a:ext cx="3416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 xmlns:a16="http://schemas.microsoft.com/office/drawing/2014/main" id="{1F620880-9764-4C85-BE24-AF4FB37A9198}"/>
              </a:ext>
            </a:extLst>
          </p:cNvPr>
          <p:cNvSpPr txBox="1"/>
          <p:nvPr/>
        </p:nvSpPr>
        <p:spPr>
          <a:xfrm>
            <a:off x="9902884" y="4356327"/>
            <a:ext cx="1783453" cy="12003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fr-BE" sz="1200" dirty="0" err="1">
                <a:latin typeface="Georgia" panose="02040502050405020303" pitchFamily="18" charset="0"/>
              </a:rPr>
              <a:t>Dice</a:t>
            </a:r>
            <a:r>
              <a:rPr lang="fr-BE" sz="1200" dirty="0">
                <a:latin typeface="Georgia" panose="02040502050405020303" pitchFamily="18" charset="0"/>
              </a:rPr>
              <a:t> score</a:t>
            </a:r>
          </a:p>
          <a:p>
            <a:pPr marL="171450" indent="-171450">
              <a:lnSpc>
                <a:spcPct val="150000"/>
              </a:lnSpc>
              <a:buFont typeface="Arial" panose="020B0604020202020204" pitchFamily="34" charset="0"/>
              <a:buChar char="•"/>
            </a:pPr>
            <a:r>
              <a:rPr lang="fr-BE" sz="1200" dirty="0">
                <a:latin typeface="Georgia" panose="02040502050405020303" pitchFamily="18" charset="0"/>
              </a:rPr>
              <a:t>Jaccard score</a:t>
            </a:r>
          </a:p>
          <a:p>
            <a:pPr marL="171450" indent="-171450">
              <a:lnSpc>
                <a:spcPct val="150000"/>
              </a:lnSpc>
              <a:buFont typeface="Arial" panose="020B0604020202020204" pitchFamily="34" charset="0"/>
              <a:buChar char="•"/>
            </a:pPr>
            <a:r>
              <a:rPr lang="fr-BE" sz="1200" dirty="0">
                <a:latin typeface="Georgia" panose="02040502050405020303" pitchFamily="18" charset="0"/>
              </a:rPr>
              <a:t>Matthew </a:t>
            </a:r>
            <a:r>
              <a:rPr lang="fr-BE" sz="1200" dirty="0" err="1">
                <a:latin typeface="Georgia" panose="02040502050405020303" pitchFamily="18" charset="0"/>
              </a:rPr>
              <a:t>correlation</a:t>
            </a:r>
            <a:r>
              <a:rPr lang="fr-BE" sz="1200" dirty="0">
                <a:latin typeface="Georgia" panose="02040502050405020303" pitchFamily="18" charset="0"/>
              </a:rPr>
              <a:t> coefficient</a:t>
            </a:r>
          </a:p>
        </p:txBody>
      </p:sp>
    </p:spTree>
    <p:extLst>
      <p:ext uri="{BB962C8B-B14F-4D97-AF65-F5344CB8AC3E}">
        <p14:creationId xmlns:p14="http://schemas.microsoft.com/office/powerpoint/2010/main" val="41292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9" grpId="0"/>
      <p:bldP spid="43" grpId="0"/>
      <p:bldP spid="47"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4557" t="2" b="-1035"/>
          <a:stretch/>
        </p:blipFill>
        <p:spPr>
          <a:xfrm>
            <a:off x="4603898" y="1612415"/>
            <a:ext cx="5134792" cy="5075464"/>
          </a:xfrm>
          <a:prstGeom prst="rect">
            <a:avLst/>
          </a:prstGeom>
        </p:spPr>
      </p:pic>
      <p:cxnSp>
        <p:nvCxnSpPr>
          <p:cNvPr id="24" name="Connecteur droit avec flèche 23">
            <a:extLst>
              <a:ext uri="{FF2B5EF4-FFF2-40B4-BE49-F238E27FC236}">
                <a16:creationId xmlns="" xmlns:a16="http://schemas.microsoft.com/office/drawing/2014/main" id="{5EC22041-AA9A-4BFB-ACE4-4819F2032785}"/>
              </a:ext>
            </a:extLst>
          </p:cNvPr>
          <p:cNvCxnSpPr>
            <a:cxnSpLocks/>
          </p:cNvCxnSpPr>
          <p:nvPr/>
        </p:nvCxnSpPr>
        <p:spPr>
          <a:xfrm rot="5400000">
            <a:off x="4110590" y="4021542"/>
            <a:ext cx="0" cy="497297"/>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803078" y="3670025"/>
            <a:ext cx="2961332" cy="1200329"/>
          </a:xfrm>
          <a:prstGeom prst="rect">
            <a:avLst/>
          </a:prstGeom>
          <a:noFill/>
        </p:spPr>
        <p:txBody>
          <a:bodyPr wrap="square" rtlCol="0">
            <a:spAutoFit/>
          </a:bodyPr>
          <a:lstStyle/>
          <a:p>
            <a:pPr algn="ctr"/>
            <a:r>
              <a:rPr lang="fr-BE" dirty="0" err="1">
                <a:latin typeface="Georgia" panose="02040502050405020303" pitchFamily="18" charset="0"/>
              </a:rPr>
              <a:t>Compute</a:t>
            </a:r>
            <a:r>
              <a:rPr lang="fr-BE" dirty="0">
                <a:latin typeface="Georgia" panose="02040502050405020303" pitchFamily="18" charset="0"/>
              </a:rPr>
              <a:t> set of scores </a:t>
            </a:r>
            <a:r>
              <a:rPr lang="fr-BE" dirty="0" err="1">
                <a:latin typeface="Georgia" panose="02040502050405020303" pitchFamily="18" charset="0"/>
              </a:rPr>
              <a:t>between</a:t>
            </a:r>
            <a:r>
              <a:rPr lang="fr-BE" dirty="0">
                <a:latin typeface="Georgia" panose="02040502050405020303" pitchFamily="18" charset="0"/>
              </a:rPr>
              <a:t> </a:t>
            </a:r>
            <a:r>
              <a:rPr lang="fr-BE" dirty="0" err="1">
                <a:latin typeface="Georgia" panose="02040502050405020303" pitchFamily="18" charset="0"/>
              </a:rPr>
              <a:t>each</a:t>
            </a:r>
            <a:r>
              <a:rPr lang="fr-BE" dirty="0">
                <a:latin typeface="Georgia" panose="02040502050405020303" pitchFamily="18" charset="0"/>
              </a:rPr>
              <a:t> segmentation and the « </a:t>
            </a:r>
            <a:r>
              <a:rPr lang="fr-BE" dirty="0" err="1">
                <a:latin typeface="Georgia" panose="02040502050405020303" pitchFamily="18" charset="0"/>
              </a:rPr>
              <a:t>reference</a:t>
            </a:r>
            <a:r>
              <a:rPr lang="fr-BE" dirty="0">
                <a:latin typeface="Georgia" panose="02040502050405020303" pitchFamily="18" charset="0"/>
              </a:rPr>
              <a:t> » STAPLE</a:t>
            </a:r>
          </a:p>
        </p:txBody>
      </p:sp>
    </p:spTree>
    <p:extLst>
      <p:ext uri="{BB962C8B-B14F-4D97-AF65-F5344CB8AC3E}">
        <p14:creationId xmlns:p14="http://schemas.microsoft.com/office/powerpoint/2010/main" val="278187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29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9" name="ZoneTexte 28">
            <a:extLst>
              <a:ext uri="{FF2B5EF4-FFF2-40B4-BE49-F238E27FC236}">
                <a16:creationId xmlns="" xmlns:a16="http://schemas.microsoft.com/office/drawing/2014/main" id="{1F620880-9764-4C85-BE24-AF4FB37A9198}"/>
              </a:ext>
            </a:extLst>
          </p:cNvPr>
          <p:cNvSpPr txBox="1"/>
          <p:nvPr/>
        </p:nvSpPr>
        <p:spPr>
          <a:xfrm>
            <a:off x="659219" y="1743464"/>
            <a:ext cx="11302410" cy="538545"/>
          </a:xfrm>
          <a:prstGeom prst="rect">
            <a:avLst/>
          </a:prstGeom>
          <a:noFill/>
        </p:spPr>
        <p:txBody>
          <a:bodyPr wrap="square" rtlCol="0">
            <a:spAutoFit/>
          </a:bodyPr>
          <a:lstStyle/>
          <a:p>
            <a:pPr>
              <a:lnSpc>
                <a:spcPct val="150000"/>
              </a:lnSpc>
            </a:pPr>
            <a:r>
              <a:rPr lang="fr-BE" sz="2200" b="1" dirty="0">
                <a:latin typeface="Georgia" panose="02040502050405020303" pitchFamily="18" charset="0"/>
              </a:rPr>
              <a:t>Second </a:t>
            </a:r>
            <a:r>
              <a:rPr lang="fr-BE" sz="2200" b="1" dirty="0" err="1">
                <a:latin typeface="Georgia" panose="02040502050405020303" pitchFamily="18" charset="0"/>
              </a:rPr>
              <a:t>problem</a:t>
            </a:r>
            <a:r>
              <a:rPr lang="fr-BE" sz="2200" b="1" dirty="0">
                <a:latin typeface="Georgia" panose="02040502050405020303" pitchFamily="18" charset="0"/>
              </a:rPr>
              <a:t>:  </a:t>
            </a:r>
            <a:r>
              <a:rPr lang="fr-BE" sz="2200" dirty="0">
                <a:latin typeface="Georgia" panose="02040502050405020303" pitchFamily="18" charset="0"/>
              </a:rPr>
              <a:t>The </a:t>
            </a:r>
            <a:r>
              <a:rPr lang="fr-BE" sz="2200" dirty="0" err="1">
                <a:latin typeface="Georgia" panose="02040502050405020303" pitchFamily="18" charset="0"/>
              </a:rPr>
              <a:t>number</a:t>
            </a:r>
            <a:r>
              <a:rPr lang="fr-BE" sz="2200" dirty="0">
                <a:latin typeface="Georgia" panose="02040502050405020303" pitchFamily="18" charset="0"/>
              </a:rPr>
              <a:t> of segmentation tests </a:t>
            </a:r>
            <a:r>
              <a:rPr lang="fr-BE" sz="2200" dirty="0" err="1">
                <a:latin typeface="Georgia" panose="02040502050405020303" pitchFamily="18" charset="0"/>
              </a:rPr>
              <a:t>is</a:t>
            </a:r>
            <a:r>
              <a:rPr lang="fr-BE" sz="2200" dirty="0">
                <a:latin typeface="Georgia" panose="02040502050405020303" pitchFamily="18" charset="0"/>
              </a:rPr>
              <a:t> </a:t>
            </a:r>
            <a:r>
              <a:rPr lang="fr-BE" sz="2200" dirty="0" err="1">
                <a:latin typeface="Georgia" panose="02040502050405020303" pitchFamily="18" charset="0"/>
              </a:rPr>
              <a:t>too</a:t>
            </a:r>
            <a:r>
              <a:rPr lang="fr-BE" sz="2200" dirty="0">
                <a:latin typeface="Georgia" panose="02040502050405020303" pitchFamily="18" charset="0"/>
              </a:rPr>
              <a:t> high</a:t>
            </a:r>
          </a:p>
        </p:txBody>
      </p:sp>
      <p:sp>
        <p:nvSpPr>
          <p:cNvPr id="48" name="ZoneTexte 47">
            <a:extLst>
              <a:ext uri="{FF2B5EF4-FFF2-40B4-BE49-F238E27FC236}">
                <a16:creationId xmlns="" xmlns:a16="http://schemas.microsoft.com/office/drawing/2014/main" id="{1F620880-9764-4C85-BE24-AF4FB37A9198}"/>
              </a:ext>
            </a:extLst>
          </p:cNvPr>
          <p:cNvSpPr txBox="1"/>
          <p:nvPr/>
        </p:nvSpPr>
        <p:spPr>
          <a:xfrm>
            <a:off x="1901055" y="2582915"/>
            <a:ext cx="8093550" cy="600164"/>
          </a:xfrm>
          <a:prstGeom prst="rect">
            <a:avLst/>
          </a:prstGeom>
          <a:noFill/>
        </p:spPr>
        <p:txBody>
          <a:bodyPr wrap="square" rtlCol="0">
            <a:spAutoFit/>
          </a:bodyPr>
          <a:lstStyle/>
          <a:p>
            <a:pPr>
              <a:lnSpc>
                <a:spcPct val="150000"/>
              </a:lnSpc>
            </a:pPr>
            <a:r>
              <a:rPr lang="fr-BE" sz="2200" dirty="0">
                <a:latin typeface="Georgia" panose="02040502050405020303" pitchFamily="18" charset="0"/>
              </a:rPr>
              <a:t>Start </a:t>
            </a:r>
            <a:r>
              <a:rPr lang="fr-BE" sz="2200" dirty="0" err="1">
                <a:latin typeface="Georgia" panose="02040502050405020303" pitchFamily="18" charset="0"/>
              </a:rPr>
              <a:t>with</a:t>
            </a:r>
            <a:r>
              <a:rPr lang="fr-BE" sz="2200" dirty="0">
                <a:latin typeface="Georgia" panose="02040502050405020303" pitchFamily="18" charset="0"/>
              </a:rPr>
              <a:t> </a:t>
            </a:r>
            <a:r>
              <a:rPr lang="fr-BE" sz="2200" b="1" dirty="0" err="1">
                <a:latin typeface="Georgia" panose="02040502050405020303" pitchFamily="18" charset="0"/>
              </a:rPr>
              <a:t>equal</a:t>
            </a:r>
            <a:r>
              <a:rPr lang="fr-BE" sz="2200" b="1" dirty="0">
                <a:latin typeface="Georgia" panose="02040502050405020303" pitchFamily="18" charset="0"/>
              </a:rPr>
              <a:t> </a:t>
            </a:r>
            <a:r>
              <a:rPr lang="fr-BE" sz="2200" b="1" dirty="0" err="1">
                <a:latin typeface="Georgia" panose="02040502050405020303" pitchFamily="18" charset="0"/>
              </a:rPr>
              <a:t>number</a:t>
            </a:r>
            <a:r>
              <a:rPr lang="fr-BE" sz="2200" b="1" dirty="0">
                <a:latin typeface="Georgia" panose="02040502050405020303" pitchFamily="18" charset="0"/>
              </a:rPr>
              <a:t> of </a:t>
            </a:r>
            <a:r>
              <a:rPr lang="fr-BE" sz="2200" b="1" dirty="0" err="1">
                <a:latin typeface="Georgia" panose="02040502050405020303" pitchFamily="18" charset="0"/>
              </a:rPr>
              <a:t>Gaussians</a:t>
            </a:r>
            <a:r>
              <a:rPr lang="fr-BE" sz="2200" b="1" dirty="0">
                <a:latin typeface="Georgia" panose="02040502050405020303" pitchFamily="18" charset="0"/>
              </a:rPr>
              <a:t> </a:t>
            </a:r>
            <a:r>
              <a:rPr lang="fr-BE" sz="2200" dirty="0">
                <a:latin typeface="Georgia" panose="02040502050405020303" pitchFamily="18" charset="0"/>
              </a:rPr>
              <a:t>for </a:t>
            </a:r>
            <a:r>
              <a:rPr lang="fr-BE" sz="2200" dirty="0" err="1">
                <a:latin typeface="Georgia" panose="02040502050405020303" pitchFamily="18" charset="0"/>
              </a:rPr>
              <a:t>each</a:t>
            </a:r>
            <a:r>
              <a:rPr lang="fr-BE" sz="2200" dirty="0">
                <a:latin typeface="Georgia" panose="02040502050405020303" pitchFamily="18" charset="0"/>
              </a:rPr>
              <a:t> tissue class</a:t>
            </a:r>
            <a:endParaRPr lang="fr-BE" sz="2200" i="1" dirty="0">
              <a:latin typeface="Georgia" panose="02040502050405020303" pitchFamily="18" charset="0"/>
            </a:endParaRPr>
          </a:p>
        </p:txBody>
      </p:sp>
      <p:cxnSp>
        <p:nvCxnSpPr>
          <p:cNvPr id="54" name="Connecteur droit avec flèche 53">
            <a:extLst>
              <a:ext uri="{FF2B5EF4-FFF2-40B4-BE49-F238E27FC236}">
                <a16:creationId xmlns="" xmlns:a16="http://schemas.microsoft.com/office/drawing/2014/main" id="{5EC22041-AA9A-4BFB-ACE4-4819F2032785}"/>
              </a:ext>
            </a:extLst>
          </p:cNvPr>
          <p:cNvCxnSpPr>
            <a:cxnSpLocks/>
          </p:cNvCxnSpPr>
          <p:nvPr/>
        </p:nvCxnSpPr>
        <p:spPr>
          <a:xfrm rot="16200000">
            <a:off x="1472649" y="2522350"/>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 xmlns:a16="http://schemas.microsoft.com/office/drawing/2014/main" id="{1F620880-9764-4C85-BE24-AF4FB37A9198}"/>
              </a:ext>
            </a:extLst>
          </p:cNvPr>
          <p:cNvSpPr txBox="1"/>
          <p:nvPr/>
        </p:nvSpPr>
        <p:spPr>
          <a:xfrm>
            <a:off x="1901054" y="4166650"/>
            <a:ext cx="8647573" cy="538545"/>
          </a:xfrm>
          <a:prstGeom prst="rect">
            <a:avLst/>
          </a:prstGeom>
          <a:noFill/>
        </p:spPr>
        <p:txBody>
          <a:bodyPr wrap="square" rtlCol="0">
            <a:spAutoFit/>
          </a:bodyPr>
          <a:lstStyle/>
          <a:p>
            <a:pPr>
              <a:lnSpc>
                <a:spcPct val="150000"/>
              </a:lnSpc>
            </a:pPr>
            <a:r>
              <a:rPr lang="fr-BE" sz="2200" dirty="0">
                <a:latin typeface="Georgia" panose="02040502050405020303" pitchFamily="18" charset="0"/>
              </a:rPr>
              <a:t>Test </a:t>
            </a:r>
            <a:r>
              <a:rPr lang="fr-BE" sz="2200" dirty="0" err="1">
                <a:latin typeface="Georgia" panose="02040502050405020303" pitchFamily="18" charset="0"/>
              </a:rPr>
              <a:t>only</a:t>
            </a:r>
            <a:r>
              <a:rPr lang="fr-BE" sz="2200" b="1" dirty="0">
                <a:latin typeface="Georgia" panose="02040502050405020303" pitchFamily="18" charset="0"/>
              </a:rPr>
              <a:t> a range </a:t>
            </a:r>
            <a:r>
              <a:rPr lang="fr-BE" sz="2200" b="1" dirty="0" err="1">
                <a:latin typeface="Georgia" panose="02040502050405020303" pitchFamily="18" charset="0"/>
              </a:rPr>
              <a:t>around</a:t>
            </a:r>
            <a:r>
              <a:rPr lang="fr-BE" sz="2200" b="1" dirty="0">
                <a:latin typeface="Georgia" panose="02040502050405020303" pitchFamily="18" charset="0"/>
              </a:rPr>
              <a:t> </a:t>
            </a:r>
            <a:r>
              <a:rPr lang="fr-BE" sz="2200" dirty="0" err="1">
                <a:latin typeface="Georgia" panose="02040502050405020303" pitchFamily="18" charset="0"/>
              </a:rPr>
              <a:t>this</a:t>
            </a:r>
            <a:r>
              <a:rPr lang="fr-BE" sz="2200" dirty="0">
                <a:latin typeface="Georgia" panose="02040502050405020303" pitchFamily="18" charset="0"/>
              </a:rPr>
              <a:t> optimal </a:t>
            </a:r>
            <a:r>
              <a:rPr lang="fr-BE" sz="2200" dirty="0" err="1">
                <a:latin typeface="Georgia" panose="02040502050405020303" pitchFamily="18" charset="0"/>
              </a:rPr>
              <a:t>number</a:t>
            </a:r>
            <a:endParaRPr lang="fr-BE" sz="2200" i="1" dirty="0">
              <a:latin typeface="Georgia" panose="02040502050405020303" pitchFamily="18" charset="0"/>
            </a:endParaRPr>
          </a:p>
        </p:txBody>
      </p:sp>
      <p:cxnSp>
        <p:nvCxnSpPr>
          <p:cNvPr id="56" name="Connecteur droit avec flèche 55">
            <a:extLst>
              <a:ext uri="{FF2B5EF4-FFF2-40B4-BE49-F238E27FC236}">
                <a16:creationId xmlns="" xmlns:a16="http://schemas.microsoft.com/office/drawing/2014/main" id="{5EC22041-AA9A-4BFB-ACE4-4819F2032785}"/>
              </a:ext>
            </a:extLst>
          </p:cNvPr>
          <p:cNvCxnSpPr>
            <a:cxnSpLocks/>
          </p:cNvCxnSpPr>
          <p:nvPr/>
        </p:nvCxnSpPr>
        <p:spPr>
          <a:xfrm rot="16200000">
            <a:off x="1472649" y="4106085"/>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 xmlns:a16="http://schemas.microsoft.com/office/drawing/2014/main" id="{1F620880-9764-4C85-BE24-AF4FB37A9198}"/>
              </a:ext>
            </a:extLst>
          </p:cNvPr>
          <p:cNvSpPr txBox="1"/>
          <p:nvPr/>
        </p:nvSpPr>
        <p:spPr>
          <a:xfrm>
            <a:off x="1901056" y="4743917"/>
            <a:ext cx="7136618" cy="923330"/>
          </a:xfrm>
          <a:prstGeom prst="rect">
            <a:avLst/>
          </a:prstGeom>
          <a:noFill/>
        </p:spPr>
        <p:txBody>
          <a:bodyPr wrap="square" rtlCol="0">
            <a:spAutoFit/>
          </a:bodyPr>
          <a:lstStyle/>
          <a:p>
            <a:pPr>
              <a:lnSpc>
                <a:spcPct val="150000"/>
              </a:lnSpc>
            </a:pPr>
            <a:r>
              <a:rPr lang="fr-BE" dirty="0">
                <a:latin typeface="Georgia" panose="02040502050405020303" pitchFamily="18" charset="0"/>
              </a:rPr>
              <a:t>For WM, CGM and DGM</a:t>
            </a:r>
          </a:p>
          <a:p>
            <a:pPr>
              <a:lnSpc>
                <a:spcPct val="150000"/>
              </a:lnSpc>
            </a:pPr>
            <a:r>
              <a:rPr lang="fr-BE" dirty="0">
                <a:latin typeface="Georgia" panose="02040502050405020303" pitchFamily="18" charset="0"/>
              </a:rPr>
              <a:t>CSF </a:t>
            </a:r>
            <a:r>
              <a:rPr lang="fr-BE" dirty="0" err="1">
                <a:latin typeface="Georgia" panose="02040502050405020303" pitchFamily="18" charset="0"/>
              </a:rPr>
              <a:t>is</a:t>
            </a:r>
            <a:r>
              <a:rPr lang="fr-BE" dirty="0">
                <a:latin typeface="Georgia" panose="02040502050405020303" pitchFamily="18" charset="0"/>
              </a:rPr>
              <a:t> set to the optimal </a:t>
            </a:r>
            <a:r>
              <a:rPr lang="fr-BE" dirty="0" err="1">
                <a:latin typeface="Georgia" panose="02040502050405020303" pitchFamily="18" charset="0"/>
              </a:rPr>
              <a:t>number</a:t>
            </a:r>
            <a:endParaRPr lang="fr-BE" dirty="0">
              <a:latin typeface="Georgia" panose="02040502050405020303" pitchFamily="18" charset="0"/>
            </a:endParaRPr>
          </a:p>
        </p:txBody>
      </p:sp>
      <p:sp>
        <p:nvSpPr>
          <p:cNvPr id="58" name="ZoneTexte 57">
            <a:extLst>
              <a:ext uri="{FF2B5EF4-FFF2-40B4-BE49-F238E27FC236}">
                <a16:creationId xmlns="" xmlns:a16="http://schemas.microsoft.com/office/drawing/2014/main" id="{1F620880-9764-4C85-BE24-AF4FB37A9198}"/>
              </a:ext>
            </a:extLst>
          </p:cNvPr>
          <p:cNvSpPr txBox="1"/>
          <p:nvPr/>
        </p:nvSpPr>
        <p:spPr>
          <a:xfrm>
            <a:off x="1901056" y="3149021"/>
            <a:ext cx="7136618" cy="507831"/>
          </a:xfrm>
          <a:prstGeom prst="rect">
            <a:avLst/>
          </a:prstGeom>
          <a:noFill/>
        </p:spPr>
        <p:txBody>
          <a:bodyPr wrap="square" rtlCol="0">
            <a:spAutoFit/>
          </a:bodyPr>
          <a:lstStyle/>
          <a:p>
            <a:pPr>
              <a:lnSpc>
                <a:spcPct val="150000"/>
              </a:lnSpc>
            </a:pPr>
            <a:r>
              <a:rPr lang="fr-BE" dirty="0" err="1">
                <a:latin typeface="Georgia" panose="02040502050405020303" pitchFamily="18" charset="0"/>
              </a:rPr>
              <a:t>Ranging</a:t>
            </a:r>
            <a:r>
              <a:rPr lang="fr-BE" dirty="0">
                <a:latin typeface="Georgia" panose="02040502050405020303" pitchFamily="18" charset="0"/>
              </a:rPr>
              <a:t> </a:t>
            </a:r>
            <a:r>
              <a:rPr lang="fr-BE" dirty="0" err="1">
                <a:latin typeface="Georgia" panose="02040502050405020303" pitchFamily="18" charset="0"/>
              </a:rPr>
              <a:t>from</a:t>
            </a:r>
            <a:r>
              <a:rPr lang="fr-BE" dirty="0">
                <a:latin typeface="Georgia" panose="02040502050405020303" pitchFamily="18" charset="0"/>
              </a:rPr>
              <a:t> 1 to 8</a:t>
            </a:r>
            <a:endParaRPr lang="fr-BE" i="1" dirty="0">
              <a:latin typeface="Georgia" panose="02040502050405020303" pitchFamily="18" charset="0"/>
            </a:endParaRPr>
          </a:p>
        </p:txBody>
      </p:sp>
    </p:spTree>
    <p:extLst>
      <p:ext uri="{BB962C8B-B14F-4D97-AF65-F5344CB8AC3E}">
        <p14:creationId xmlns:p14="http://schemas.microsoft.com/office/powerpoint/2010/main" val="36661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5" grpId="0"/>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1" y="2517367"/>
            <a:ext cx="2008521" cy="1813934"/>
          </a:xfrm>
          <a:prstGeom prst="rect">
            <a:avLst/>
          </a:prstGeom>
        </p:spPr>
      </p:pic>
      <p:sp>
        <p:nvSpPr>
          <p:cNvPr id="6" name="ZoneTexte 5"/>
          <p:cNvSpPr txBox="1"/>
          <p:nvPr/>
        </p:nvSpPr>
        <p:spPr>
          <a:xfrm>
            <a:off x="2692814" y="1379169"/>
            <a:ext cx="6918337"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Introduction</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805513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 t="2" r="1" b="-1035"/>
          <a:stretch/>
        </p:blipFill>
        <p:spPr>
          <a:xfrm>
            <a:off x="1892595" y="1612415"/>
            <a:ext cx="7846095" cy="5075464"/>
          </a:xfrm>
          <a:prstGeom prst="rect">
            <a:avLst/>
          </a:prstGeom>
        </p:spPr>
      </p:pic>
    </p:spTree>
    <p:extLst>
      <p:ext uri="{BB962C8B-B14F-4D97-AF65-F5344CB8AC3E}">
        <p14:creationId xmlns:p14="http://schemas.microsoft.com/office/powerpoint/2010/main" val="3770727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on </a:t>
            </a:r>
            <a:r>
              <a:rPr lang="fr-BE" sz="4800" dirty="0" err="1">
                <a:latin typeface="Georgia" panose="02040502050405020303" pitchFamily="18" charset="0"/>
              </a:rPr>
              <a:t>healthy</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1067927" y="2068151"/>
            <a:ext cx="9787915" cy="1384995"/>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Goal:  </a:t>
            </a:r>
            <a:r>
              <a:rPr lang="fr-BE" sz="2800" dirty="0" err="1">
                <a:latin typeface="Georgia" panose="02040502050405020303" pitchFamily="18" charset="0"/>
              </a:rPr>
              <a:t>Find</a:t>
            </a:r>
            <a:r>
              <a:rPr lang="fr-BE" sz="2800" dirty="0">
                <a:latin typeface="Georgia" panose="02040502050405020303" pitchFamily="18" charset="0"/>
              </a:rPr>
              <a:t> </a:t>
            </a:r>
            <a:r>
              <a:rPr lang="fr-BE" sz="2800" dirty="0" err="1">
                <a:latin typeface="Georgia" panose="02040502050405020303" pitchFamily="18" charset="0"/>
              </a:rPr>
              <a:t>parameters</a:t>
            </a:r>
            <a:r>
              <a:rPr lang="fr-BE" sz="2800" dirty="0">
                <a:latin typeface="Georgia" panose="02040502050405020303" pitchFamily="18" charset="0"/>
              </a:rPr>
              <a:t> for optimal segmentation </a:t>
            </a:r>
            <a:r>
              <a:rPr lang="fr-BE" sz="2800" dirty="0" err="1">
                <a:latin typeface="Georgia" panose="02040502050405020303" pitchFamily="18" charset="0"/>
              </a:rPr>
              <a:t>with</a:t>
            </a:r>
            <a:r>
              <a:rPr lang="fr-BE" sz="2800" dirty="0">
                <a:latin typeface="Georgia" panose="02040502050405020303" pitchFamily="18" charset="0"/>
              </a:rPr>
              <a:t> MPM 	   data of </a:t>
            </a:r>
            <a:r>
              <a:rPr lang="fr-BE" sz="2800" dirty="0" err="1">
                <a:latin typeface="Georgia" panose="02040502050405020303" pitchFamily="18" charset="0"/>
              </a:rPr>
              <a:t>healthy</a:t>
            </a:r>
            <a:r>
              <a:rPr lang="fr-BE" sz="2800" dirty="0">
                <a:latin typeface="Georgia" panose="02040502050405020303" pitchFamily="18" charset="0"/>
              </a:rPr>
              <a:t> </a:t>
            </a:r>
            <a:r>
              <a:rPr lang="fr-BE" sz="2800" dirty="0" err="1">
                <a:latin typeface="Georgia" panose="02040502050405020303" pitchFamily="18" charset="0"/>
              </a:rPr>
              <a:t>subjects</a:t>
            </a:r>
            <a:r>
              <a:rPr lang="fr-BE" sz="2800" dirty="0">
                <a:latin typeface="Georgia" panose="02040502050405020303" pitchFamily="18" charset="0"/>
              </a:rPr>
              <a:t>  </a:t>
            </a:r>
          </a:p>
        </p:txBody>
      </p:sp>
      <p:cxnSp>
        <p:nvCxnSpPr>
          <p:cNvPr id="25" name="Connecteur droit avec flèche 24">
            <a:extLst>
              <a:ext uri="{FF2B5EF4-FFF2-40B4-BE49-F238E27FC236}">
                <a16:creationId xmlns="" xmlns:a16="http://schemas.microsoft.com/office/drawing/2014/main" id="{5EC22041-AA9A-4BFB-ACE4-4819F2032785}"/>
              </a:ext>
            </a:extLst>
          </p:cNvPr>
          <p:cNvCxnSpPr>
            <a:cxnSpLocks/>
          </p:cNvCxnSpPr>
          <p:nvPr/>
        </p:nvCxnSpPr>
        <p:spPr>
          <a:xfrm rot="16200000">
            <a:off x="1472649" y="3798256"/>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 xmlns:a16="http://schemas.microsoft.com/office/drawing/2014/main" id="{1F620880-9764-4C85-BE24-AF4FB37A9198}"/>
              </a:ext>
            </a:extLst>
          </p:cNvPr>
          <p:cNvSpPr txBox="1"/>
          <p:nvPr/>
        </p:nvSpPr>
        <p:spPr>
          <a:xfrm>
            <a:off x="2113707" y="3805329"/>
            <a:ext cx="8242405" cy="1200329"/>
          </a:xfrm>
          <a:prstGeom prst="rect">
            <a:avLst/>
          </a:prstGeom>
          <a:noFill/>
        </p:spPr>
        <p:txBody>
          <a:bodyPr wrap="square" rtlCol="0">
            <a:spAutoFit/>
          </a:bodyPr>
          <a:lstStyle/>
          <a:p>
            <a:pPr>
              <a:lnSpc>
                <a:spcPct val="150000"/>
              </a:lnSpc>
            </a:pPr>
            <a:r>
              <a:rPr lang="fr-BE" sz="2400" dirty="0" err="1">
                <a:latin typeface="Georgia" panose="02040502050405020303" pitchFamily="18" charset="0"/>
              </a:rPr>
              <a:t>Number</a:t>
            </a:r>
            <a:r>
              <a:rPr lang="fr-BE" sz="2400" dirty="0">
                <a:latin typeface="Georgia" panose="02040502050405020303" pitchFamily="18" charset="0"/>
              </a:rPr>
              <a:t> of </a:t>
            </a:r>
            <a:r>
              <a:rPr lang="fr-BE" sz="2400" dirty="0" err="1">
                <a:latin typeface="Georgia" panose="02040502050405020303" pitchFamily="18" charset="0"/>
              </a:rPr>
              <a:t>Gaussians</a:t>
            </a:r>
            <a:r>
              <a:rPr lang="fr-BE" sz="2400" dirty="0">
                <a:latin typeface="Georgia" panose="02040502050405020303" pitchFamily="18" charset="0"/>
              </a:rPr>
              <a:t> </a:t>
            </a:r>
            <a:r>
              <a:rPr lang="fr-BE" sz="2400" dirty="0" err="1">
                <a:latin typeface="Georgia" panose="02040502050405020303" pitchFamily="18" charset="0"/>
              </a:rPr>
              <a:t>used</a:t>
            </a:r>
            <a:r>
              <a:rPr lang="fr-BE" sz="2400" dirty="0">
                <a:latin typeface="Georgia" panose="02040502050405020303" pitchFamily="18" charset="0"/>
              </a:rPr>
              <a:t> to model </a:t>
            </a:r>
            <a:r>
              <a:rPr lang="fr-BE" sz="2400" dirty="0" err="1">
                <a:latin typeface="Georgia" panose="02040502050405020303" pitchFamily="18" charset="0"/>
              </a:rPr>
              <a:t>each</a:t>
            </a:r>
            <a:r>
              <a:rPr lang="fr-BE" sz="2400" dirty="0">
                <a:latin typeface="Georgia" panose="02040502050405020303" pitchFamily="18" charset="0"/>
              </a:rPr>
              <a:t> tissue class (CGM, DGM, WM and CSF) </a:t>
            </a:r>
            <a:r>
              <a:rPr lang="fr-BE" sz="2400" b="1" dirty="0">
                <a:solidFill>
                  <a:srgbClr val="FF0000"/>
                </a:solidFill>
                <a:latin typeface="Georgia" panose="02040502050405020303" pitchFamily="18" charset="0"/>
              </a:rPr>
              <a:t>= 5 – 5 – 6 – 5 </a:t>
            </a:r>
          </a:p>
        </p:txBody>
      </p:sp>
      <p:cxnSp>
        <p:nvCxnSpPr>
          <p:cNvPr id="27" name="Connecteur droit avec flèche 26">
            <a:extLst>
              <a:ext uri="{FF2B5EF4-FFF2-40B4-BE49-F238E27FC236}">
                <a16:creationId xmlns="" xmlns:a16="http://schemas.microsoft.com/office/drawing/2014/main" id="{5EC22041-AA9A-4BFB-ACE4-4819F2032785}"/>
              </a:ext>
            </a:extLst>
          </p:cNvPr>
          <p:cNvCxnSpPr>
            <a:cxnSpLocks/>
          </p:cNvCxnSpPr>
          <p:nvPr/>
        </p:nvCxnSpPr>
        <p:spPr>
          <a:xfrm rot="16200000">
            <a:off x="1472649" y="5146060"/>
            <a:ext cx="0" cy="762074"/>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 xmlns:a16="http://schemas.microsoft.com/office/drawing/2014/main" id="{1F620880-9764-4C85-BE24-AF4FB37A9198}"/>
              </a:ext>
            </a:extLst>
          </p:cNvPr>
          <p:cNvSpPr txBox="1"/>
          <p:nvPr/>
        </p:nvSpPr>
        <p:spPr>
          <a:xfrm>
            <a:off x="2113707" y="5132666"/>
            <a:ext cx="9114043" cy="1200329"/>
          </a:xfrm>
          <a:prstGeom prst="rect">
            <a:avLst/>
          </a:prstGeom>
          <a:noFill/>
        </p:spPr>
        <p:txBody>
          <a:bodyPr wrap="square" rtlCol="0">
            <a:spAutoFit/>
          </a:bodyPr>
          <a:lstStyle/>
          <a:p>
            <a:pPr>
              <a:lnSpc>
                <a:spcPct val="150000"/>
              </a:lnSpc>
            </a:pPr>
            <a:r>
              <a:rPr lang="fr-BE" sz="2400" dirty="0" err="1">
                <a:latin typeface="Georgia" panose="02040502050405020303" pitchFamily="18" charset="0"/>
              </a:rPr>
              <a:t>Combination</a:t>
            </a:r>
            <a:r>
              <a:rPr lang="fr-BE" sz="2400" dirty="0">
                <a:latin typeface="Georgia" panose="02040502050405020303" pitchFamily="18" charset="0"/>
              </a:rPr>
              <a:t> of the four quantitative </a:t>
            </a:r>
            <a:r>
              <a:rPr lang="fr-BE" sz="2400" dirty="0" err="1">
                <a:latin typeface="Georgia" panose="02040502050405020303" pitchFamily="18" charset="0"/>
              </a:rPr>
              <a:t>maps</a:t>
            </a:r>
            <a:r>
              <a:rPr lang="fr-BE" sz="2400" dirty="0">
                <a:latin typeface="Georgia" panose="02040502050405020303" pitchFamily="18" charset="0"/>
              </a:rPr>
              <a:t> (MT, PD, R1, R2*)</a:t>
            </a:r>
          </a:p>
          <a:p>
            <a:pPr>
              <a:lnSpc>
                <a:spcPct val="150000"/>
              </a:lnSpc>
            </a:pPr>
            <a:r>
              <a:rPr lang="fr-BE" sz="2400" b="1" dirty="0">
                <a:solidFill>
                  <a:srgbClr val="FF0000"/>
                </a:solidFill>
                <a:latin typeface="Georgia" panose="02040502050405020303" pitchFamily="18" charset="0"/>
              </a:rPr>
              <a:t>= </a:t>
            </a:r>
            <a:r>
              <a:rPr lang="fr-BE" sz="2400" b="1" dirty="0" err="1">
                <a:solidFill>
                  <a:srgbClr val="FF0000"/>
                </a:solidFill>
                <a:latin typeface="Georgia" panose="02040502050405020303" pitchFamily="18" charset="0"/>
              </a:rPr>
              <a:t>MTsat</a:t>
            </a:r>
            <a:r>
              <a:rPr lang="fr-BE" sz="2400" b="1" dirty="0">
                <a:solidFill>
                  <a:srgbClr val="FF0000"/>
                </a:solidFill>
                <a:latin typeface="Georgia" panose="02040502050405020303" pitchFamily="18" charset="0"/>
              </a:rPr>
              <a:t> + PD + R1</a:t>
            </a:r>
          </a:p>
        </p:txBody>
      </p:sp>
    </p:spTree>
    <p:extLst>
      <p:ext uri="{BB962C8B-B14F-4D97-AF65-F5344CB8AC3E}">
        <p14:creationId xmlns:p14="http://schemas.microsoft.com/office/powerpoint/2010/main" val="3016152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795704" y="2068151"/>
            <a:ext cx="10932007" cy="2492990"/>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Unified</a:t>
            </a:r>
            <a:r>
              <a:rPr lang="fr-BE" sz="2800" b="1" dirty="0">
                <a:latin typeface="Georgia" panose="02040502050405020303" pitchFamily="18" charset="0"/>
              </a:rPr>
              <a:t> segmentation </a:t>
            </a:r>
            <a:r>
              <a:rPr lang="fr-BE" sz="2800" b="1" dirty="0" err="1">
                <a:latin typeface="Georgia" panose="02040502050405020303" pitchFamily="18" charset="0"/>
              </a:rPr>
              <a:t>with</a:t>
            </a:r>
            <a:r>
              <a:rPr lang="fr-BE" sz="2800" b="1" dirty="0">
                <a:latin typeface="Georgia" panose="02040502050405020303" pitchFamily="18" charset="0"/>
              </a:rPr>
              <a:t> </a:t>
            </a:r>
            <a:r>
              <a:rPr lang="fr-BE" sz="2800" b="1" dirty="0" err="1">
                <a:latin typeface="Georgia" panose="02040502050405020303" pitchFamily="18" charset="0"/>
              </a:rPr>
              <a:t>lesion</a:t>
            </a:r>
            <a:r>
              <a:rPr lang="fr-BE" sz="2800" b="1" dirty="0">
                <a:latin typeface="Georgia" panose="02040502050405020303" pitchFamily="18" charset="0"/>
              </a:rPr>
              <a:t> (</a:t>
            </a:r>
            <a:r>
              <a:rPr lang="fr-BE" sz="2800" b="1" dirty="0" err="1">
                <a:latin typeface="Georgia" panose="02040502050405020303" pitchFamily="18" charset="0"/>
              </a:rPr>
              <a:t>USwL</a:t>
            </a:r>
            <a:r>
              <a:rPr lang="fr-BE" sz="2800" b="1" dirty="0">
                <a:latin typeface="Georgia" panose="02040502050405020303" pitchFamily="18" charset="0"/>
              </a:rPr>
              <a:t>):</a:t>
            </a:r>
          </a:p>
          <a:p>
            <a:pPr>
              <a:lnSpc>
                <a:spcPct val="150000"/>
              </a:lnSpc>
            </a:pPr>
            <a:r>
              <a:rPr lang="fr-BE" sz="2400" dirty="0" err="1">
                <a:latin typeface="Georgia" panose="02040502050405020303" pitchFamily="18" charset="0"/>
              </a:rPr>
              <a:t>Unified</a:t>
            </a:r>
            <a:r>
              <a:rPr lang="fr-BE" sz="2400" dirty="0">
                <a:latin typeface="Georgia" panose="02040502050405020303" pitchFamily="18" charset="0"/>
              </a:rPr>
              <a:t> segmentation </a:t>
            </a:r>
            <a:r>
              <a:rPr lang="fr-BE" sz="2400" dirty="0" err="1">
                <a:latin typeface="Georgia" panose="02040502050405020303" pitchFamily="18" charset="0"/>
              </a:rPr>
              <a:t>approach</a:t>
            </a:r>
            <a:r>
              <a:rPr lang="fr-BE" sz="2400" dirty="0">
                <a:latin typeface="Georgia" panose="02040502050405020303" pitchFamily="18" charset="0"/>
              </a:rPr>
              <a:t> </a:t>
            </a:r>
            <a:r>
              <a:rPr lang="fr-BE" sz="2400" dirty="0" err="1">
                <a:latin typeface="Georgia" panose="02040502050405020303" pitchFamily="18" charset="0"/>
              </a:rPr>
              <a:t>extended</a:t>
            </a:r>
            <a:r>
              <a:rPr lang="fr-BE" sz="2400" dirty="0">
                <a:latin typeface="Georgia" panose="02040502050405020303" pitchFamily="18" charset="0"/>
              </a:rPr>
              <a:t> to </a:t>
            </a:r>
            <a:r>
              <a:rPr lang="fr-BE" sz="2400" dirty="0" err="1">
                <a:latin typeface="Georgia" panose="02040502050405020303" pitchFamily="18" charset="0"/>
              </a:rPr>
              <a:t>account</a:t>
            </a:r>
            <a:r>
              <a:rPr lang="fr-BE" sz="2400" dirty="0">
                <a:latin typeface="Georgia" panose="02040502050405020303" pitchFamily="18" charset="0"/>
              </a:rPr>
              <a:t> for </a:t>
            </a:r>
            <a:r>
              <a:rPr lang="fr-BE" sz="2400" dirty="0" err="1">
                <a:latin typeface="Georgia" panose="02040502050405020303" pitchFamily="18" charset="0"/>
              </a:rPr>
              <a:t>lesion</a:t>
            </a:r>
            <a:r>
              <a:rPr lang="fr-BE" sz="2400" dirty="0">
                <a:latin typeface="Georgia" panose="02040502050405020303" pitchFamily="18" charset="0"/>
              </a:rPr>
              <a:t> tissue.</a:t>
            </a:r>
          </a:p>
          <a:p>
            <a:pPr>
              <a:lnSpc>
                <a:spcPct val="150000"/>
              </a:lnSpc>
            </a:pPr>
            <a:endParaRPr lang="fr-BE" sz="2400" dirty="0">
              <a:latin typeface="Georgia" panose="02040502050405020303" pitchFamily="18" charset="0"/>
            </a:endParaRPr>
          </a:p>
          <a:p>
            <a:pPr>
              <a:lnSpc>
                <a:spcPct val="150000"/>
              </a:lnSpc>
            </a:pPr>
            <a:endParaRPr lang="fr-BE" sz="2800" dirty="0">
              <a:latin typeface="Georgia" panose="02040502050405020303" pitchFamily="18" charset="0"/>
            </a:endParaRPr>
          </a:p>
        </p:txBody>
      </p:sp>
      <p:sp>
        <p:nvSpPr>
          <p:cNvPr id="25" name="ZoneTexte 24"/>
          <p:cNvSpPr txBox="1"/>
          <p:nvPr/>
        </p:nvSpPr>
        <p:spPr>
          <a:xfrm>
            <a:off x="816965" y="3522663"/>
            <a:ext cx="10083787" cy="2862322"/>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R</a:t>
            </a:r>
            <a:r>
              <a:rPr lang="fr-BE" dirty="0">
                <a:latin typeface="Georgia" panose="02040502050405020303" pitchFamily="18" charset="0"/>
              </a:rPr>
              <a:t>elies on a </a:t>
            </a:r>
            <a:r>
              <a:rPr lang="fr-BE" dirty="0" err="1">
                <a:latin typeface="Georgia" panose="02040502050405020303" pitchFamily="18" charset="0"/>
              </a:rPr>
              <a:t>prior</a:t>
            </a:r>
            <a:r>
              <a:rPr lang="fr-BE" dirty="0">
                <a:latin typeface="Georgia" panose="02040502050405020303" pitchFamily="18" charset="0"/>
              </a:rPr>
              <a:t> </a:t>
            </a:r>
            <a:r>
              <a:rPr lang="fr-BE" dirty="0" err="1">
                <a:latin typeface="Georgia" panose="02040502050405020303" pitchFamily="18" charset="0"/>
              </a:rPr>
              <a:t>approximated</a:t>
            </a:r>
            <a:r>
              <a:rPr lang="fr-BE" dirty="0">
                <a:latin typeface="Georgia" panose="02040502050405020303" pitchFamily="18" charset="0"/>
              </a:rPr>
              <a:t> </a:t>
            </a:r>
            <a:r>
              <a:rPr lang="fr-BE" dirty="0" err="1">
                <a:latin typeface="Georgia" panose="02040502050405020303" pitchFamily="18" charset="0"/>
              </a:rPr>
              <a:t>mask</a:t>
            </a:r>
            <a:r>
              <a:rPr lang="fr-BE" dirty="0">
                <a:latin typeface="Georgia" panose="02040502050405020303" pitchFamily="18" charset="0"/>
              </a:rPr>
              <a:t> of the </a:t>
            </a:r>
            <a:r>
              <a:rPr lang="fr-BE" dirty="0" err="1">
                <a:latin typeface="Georgia" panose="02040502050405020303" pitchFamily="18" charset="0"/>
              </a:rPr>
              <a:t>lesion</a:t>
            </a:r>
            <a:r>
              <a:rPr lang="fr-BE" dirty="0">
                <a:latin typeface="Georgia" panose="02040502050405020303" pitchFamily="18" charset="0"/>
              </a:rPr>
              <a:t>(s)</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E</a:t>
            </a:r>
            <a:r>
              <a:rPr lang="fr-BE" dirty="0" err="1">
                <a:latin typeface="Georgia" panose="02040502050405020303" pitchFamily="18" charset="0"/>
              </a:rPr>
              <a:t>xtends</a:t>
            </a:r>
            <a:r>
              <a:rPr lang="fr-BE" dirty="0">
                <a:latin typeface="Georgia" panose="02040502050405020303" pitchFamily="18" charset="0"/>
              </a:rPr>
              <a:t> the set of </a:t>
            </a:r>
            <a:r>
              <a:rPr lang="fr-BE" dirty="0" err="1">
                <a:latin typeface="Georgia" panose="02040502050405020303" pitchFamily="18" charset="0"/>
              </a:rPr>
              <a:t>TPMs</a:t>
            </a:r>
            <a:r>
              <a:rPr lang="fr-BE" dirty="0">
                <a:latin typeface="Georgia" panose="02040502050405020303" pitchFamily="18" charset="0"/>
              </a:rPr>
              <a:t> </a:t>
            </a:r>
            <a:r>
              <a:rPr lang="fr-BE" dirty="0" err="1">
                <a:latin typeface="Georgia" panose="02040502050405020303" pitchFamily="18" charset="0"/>
              </a:rPr>
              <a:t>with</a:t>
            </a:r>
            <a:r>
              <a:rPr lang="fr-BE" dirty="0">
                <a:latin typeface="Georgia" panose="02040502050405020303" pitchFamily="18" charset="0"/>
              </a:rPr>
              <a:t> an extra tissue class (and update the </a:t>
            </a:r>
            <a:r>
              <a:rPr lang="fr-BE" dirty="0" err="1">
                <a:latin typeface="Georgia" panose="02040502050405020303" pitchFamily="18" charset="0"/>
              </a:rPr>
              <a:t>others</a:t>
            </a:r>
            <a:r>
              <a:rPr lang="fr-BE" dirty="0">
                <a:latin typeface="Georgia" panose="02040502050405020303" pitchFamily="18" charset="0"/>
              </a:rPr>
              <a:t>)</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R</a:t>
            </a:r>
            <a:r>
              <a:rPr lang="fr-BE" dirty="0" err="1">
                <a:latin typeface="Georgia" panose="02040502050405020303" pitchFamily="18" charset="0"/>
              </a:rPr>
              <a:t>uns</a:t>
            </a:r>
            <a:r>
              <a:rPr lang="fr-BE" dirty="0">
                <a:latin typeface="Georgia" panose="02040502050405020303" pitchFamily="18" charset="0"/>
              </a:rPr>
              <a:t> as US </a:t>
            </a:r>
            <a:r>
              <a:rPr lang="fr-BE" dirty="0" err="1">
                <a:latin typeface="Georgia" panose="02040502050405020303" pitchFamily="18" charset="0"/>
              </a:rPr>
              <a:t>with</a:t>
            </a:r>
            <a:r>
              <a:rPr lang="fr-BE" dirty="0">
                <a:latin typeface="Georgia" panose="02040502050405020303" pitchFamily="18" charset="0"/>
              </a:rPr>
              <a:t> new set of </a:t>
            </a:r>
            <a:r>
              <a:rPr lang="fr-BE" dirty="0" err="1">
                <a:latin typeface="Georgia" panose="02040502050405020303" pitchFamily="18" charset="0"/>
              </a:rPr>
              <a:t>TPMs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G</a:t>
            </a:r>
            <a:r>
              <a:rPr lang="fr-BE" dirty="0" err="1">
                <a:latin typeface="Georgia" panose="02040502050405020303" pitchFamily="18" charset="0"/>
              </a:rPr>
              <a:t>enerates</a:t>
            </a:r>
            <a:r>
              <a:rPr lang="fr-BE" dirty="0">
                <a:latin typeface="Georgia" panose="02040502050405020303" pitchFamily="18" charset="0"/>
              </a:rPr>
              <a:t> </a:t>
            </a:r>
            <a:r>
              <a:rPr lang="fr-BE" dirty="0" err="1">
                <a:latin typeface="Georgia" panose="02040502050405020303" pitchFamily="18" charset="0"/>
              </a:rPr>
              <a:t>accurate</a:t>
            </a:r>
            <a:r>
              <a:rPr lang="fr-BE" dirty="0">
                <a:latin typeface="Georgia" panose="02040502050405020303" pitchFamily="18" charset="0"/>
              </a:rPr>
              <a:t> </a:t>
            </a:r>
            <a:r>
              <a:rPr lang="fr-BE" dirty="0" err="1">
                <a:latin typeface="Georgia" panose="02040502050405020303" pitchFamily="18" charset="0"/>
              </a:rPr>
              <a:t>warping</a:t>
            </a:r>
            <a:r>
              <a:rPr lang="fr-BE" dirty="0">
                <a:latin typeface="Georgia" panose="02040502050405020303" pitchFamily="18" charset="0"/>
              </a:rPr>
              <a:t> to </a:t>
            </a:r>
            <a:r>
              <a:rPr lang="fr-BE" dirty="0" err="1">
                <a:latin typeface="Georgia" panose="02040502050405020303" pitchFamily="18" charset="0"/>
              </a:rPr>
              <a:t>common</a:t>
            </a:r>
            <a:r>
              <a:rPr lang="fr-BE" dirty="0">
                <a:latin typeface="Georgia" panose="02040502050405020303" pitchFamily="18" charset="0"/>
              </a:rPr>
              <a:t> </a:t>
            </a:r>
            <a:r>
              <a:rPr lang="fr-BE" dirty="0" err="1">
                <a:latin typeface="Georgia" panose="02040502050405020303" pitchFamily="18" charset="0"/>
              </a:rPr>
              <a:t>space</a:t>
            </a:r>
            <a:r>
              <a:rPr lang="fr-BE" dirty="0">
                <a:latin typeface="Georgia" panose="02040502050405020303" pitchFamily="18" charset="0"/>
              </a:rPr>
              <a:t> for inter-</a:t>
            </a:r>
            <a:r>
              <a:rPr lang="fr-BE" dirty="0" err="1">
                <a:latin typeface="Georgia" panose="02040502050405020303" pitchFamily="18" charset="0"/>
              </a:rPr>
              <a:t>subject</a:t>
            </a:r>
            <a:r>
              <a:rPr lang="fr-BE" dirty="0">
                <a:latin typeface="Georgia" panose="02040502050405020303" pitchFamily="18" charset="0"/>
              </a:rPr>
              <a:t> </a:t>
            </a:r>
            <a:r>
              <a:rPr lang="fr-BE" dirty="0" err="1">
                <a:latin typeface="Georgia" panose="02040502050405020303" pitchFamily="18" charset="0"/>
              </a:rPr>
              <a:t>comparisons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P</a:t>
            </a:r>
            <a:r>
              <a:rPr lang="fr-BE" dirty="0" err="1">
                <a:latin typeface="Georgia" panose="02040502050405020303" pitchFamily="18" charset="0"/>
              </a:rPr>
              <a:t>rovides</a:t>
            </a:r>
            <a:r>
              <a:rPr lang="fr-BE" dirty="0">
                <a:latin typeface="Georgia" panose="02040502050405020303" pitchFamily="18" charset="0"/>
              </a:rPr>
              <a:t> more </a:t>
            </a:r>
            <a:r>
              <a:rPr lang="fr-BE" dirty="0" err="1">
                <a:latin typeface="Georgia" panose="02040502050405020303" pitchFamily="18" charset="0"/>
              </a:rPr>
              <a:t>precise</a:t>
            </a:r>
            <a:r>
              <a:rPr lang="fr-BE" dirty="0">
                <a:latin typeface="Georgia" panose="02040502050405020303" pitchFamily="18" charset="0"/>
              </a:rPr>
              <a:t> </a:t>
            </a:r>
            <a:r>
              <a:rPr lang="fr-BE" dirty="0" err="1">
                <a:latin typeface="Georgia" panose="02040502050405020303" pitchFamily="18" charset="0"/>
              </a:rPr>
              <a:t>delineation</a:t>
            </a:r>
            <a:r>
              <a:rPr lang="fr-BE" dirty="0">
                <a:latin typeface="Georgia" panose="02040502050405020303" pitchFamily="18" charset="0"/>
              </a:rPr>
              <a:t> of </a:t>
            </a:r>
            <a:r>
              <a:rPr lang="fr-BE" dirty="0" err="1">
                <a:latin typeface="Georgia" panose="02040502050405020303" pitchFamily="18" charset="0"/>
              </a:rPr>
              <a:t>lesion</a:t>
            </a:r>
            <a:r>
              <a:rPr lang="fr-BE" dirty="0">
                <a:latin typeface="Georgia" panose="02040502050405020303" pitchFamily="18" charset="0"/>
              </a:rPr>
              <a:t>(s)</a:t>
            </a:r>
          </a:p>
          <a:p>
            <a:pPr marL="285750" indent="-285750">
              <a:buFont typeface="Arial" panose="020B0604020202020204" pitchFamily="34" charset="0"/>
              <a:buChar char="•"/>
            </a:pPr>
            <a:endParaRPr lang="fr-BE" dirty="0">
              <a:latin typeface="Georgia" panose="02040502050405020303" pitchFamily="18" charset="0"/>
            </a:endParaRPr>
          </a:p>
        </p:txBody>
      </p:sp>
    </p:spTree>
    <p:extLst>
      <p:ext uri="{BB962C8B-B14F-4D97-AF65-F5344CB8AC3E}">
        <p14:creationId xmlns:p14="http://schemas.microsoft.com/office/powerpoint/2010/main" val="31621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25" y="4456151"/>
            <a:ext cx="3708604" cy="2373274"/>
          </a:xfrm>
          <a:prstGeom prst="rect">
            <a:avLst/>
          </a:prstGeom>
        </p:spPr>
      </p:pic>
      <p:pic>
        <p:nvPicPr>
          <p:cNvPr id="45" name="Image 44"/>
          <p:cNvPicPr>
            <a:picLocks noChangeAspect="1"/>
          </p:cNvPicPr>
          <p:nvPr/>
        </p:nvPicPr>
        <p:blipFill rotWithShape="1">
          <a:blip r:embed="rId4">
            <a:extLst>
              <a:ext uri="{28A0092B-C50C-407E-A947-70E740481C1C}">
                <a14:useLocalDpi xmlns:a14="http://schemas.microsoft.com/office/drawing/2010/main" val="0"/>
              </a:ext>
            </a:extLst>
          </a:blip>
          <a:srcRect b="23881"/>
          <a:stretch/>
        </p:blipFill>
        <p:spPr>
          <a:xfrm>
            <a:off x="4110598" y="2988215"/>
            <a:ext cx="4547628" cy="1488535"/>
          </a:xfrm>
          <a:prstGeom prst="rect">
            <a:avLst/>
          </a:prstGeom>
        </p:spPr>
      </p:pic>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pic>
        <p:nvPicPr>
          <p:cNvPr id="43" name="Imag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685" y="3596522"/>
            <a:ext cx="3381098" cy="2585203"/>
          </a:xfrm>
          <a:prstGeom prst="rect">
            <a:avLst/>
          </a:prstGeom>
        </p:spPr>
      </p:pic>
      <p:pic>
        <p:nvPicPr>
          <p:cNvPr id="44" name="Imag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686" y="1780163"/>
            <a:ext cx="6163890" cy="1227102"/>
          </a:xfrm>
          <a:prstGeom prst="rect">
            <a:avLst/>
          </a:prstGeom>
        </p:spPr>
      </p:pic>
      <p:pic>
        <p:nvPicPr>
          <p:cNvPr id="47" name="Image 46"/>
          <p:cNvPicPr>
            <a:picLocks noChangeAspect="1"/>
          </p:cNvPicPr>
          <p:nvPr/>
        </p:nvPicPr>
        <p:blipFill rotWithShape="1">
          <a:blip r:embed="rId4">
            <a:extLst>
              <a:ext uri="{28A0092B-C50C-407E-A947-70E740481C1C}">
                <a14:useLocalDpi xmlns:a14="http://schemas.microsoft.com/office/drawing/2010/main" val="0"/>
              </a:ext>
            </a:extLst>
          </a:blip>
          <a:srcRect l="45998" t="74991" r="32847" b="7961"/>
          <a:stretch/>
        </p:blipFill>
        <p:spPr>
          <a:xfrm>
            <a:off x="6196274" y="4417708"/>
            <a:ext cx="962025" cy="333376"/>
          </a:xfrm>
          <a:prstGeom prst="rect">
            <a:avLst/>
          </a:prstGeom>
        </p:spPr>
      </p:pic>
    </p:spTree>
    <p:extLst>
      <p:ext uri="{BB962C8B-B14F-4D97-AF65-F5344CB8AC3E}">
        <p14:creationId xmlns:p14="http://schemas.microsoft.com/office/powerpoint/2010/main" val="3772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9855" y="1738534"/>
            <a:ext cx="11211172"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Is the segmentation </a:t>
            </a:r>
            <a:r>
              <a:rPr lang="fr-BE" sz="2800" b="1" dirty="0" err="1">
                <a:latin typeface="Georgia" panose="02040502050405020303" pitchFamily="18" charset="0"/>
              </a:rPr>
              <a:t>better</a:t>
            </a:r>
            <a:r>
              <a:rPr lang="fr-BE" sz="2800" b="1" dirty="0">
                <a:latin typeface="Georgia" panose="02040502050405020303" pitchFamily="18" charset="0"/>
              </a:rPr>
              <a:t> </a:t>
            </a:r>
            <a:r>
              <a:rPr lang="fr-BE" sz="2800" b="1" dirty="0" err="1">
                <a:latin typeface="Georgia" panose="02040502050405020303" pitchFamily="18" charset="0"/>
              </a:rPr>
              <a:t>using</a:t>
            </a:r>
            <a:r>
              <a:rPr lang="fr-BE" sz="2800" b="1" dirty="0">
                <a:latin typeface="Georgia" panose="02040502050405020303" pitchFamily="18" charset="0"/>
              </a:rPr>
              <a:t> MPM </a:t>
            </a:r>
            <a:r>
              <a:rPr lang="fr-BE" sz="2800" b="1" dirty="0" err="1">
                <a:latin typeface="Georgia" panose="02040502050405020303" pitchFamily="18" charset="0"/>
              </a:rPr>
              <a:t>maps</a:t>
            </a:r>
            <a:r>
              <a:rPr lang="fr-BE" sz="2800" b="1" dirty="0">
                <a:latin typeface="Georgia" panose="02040502050405020303" pitchFamily="18" charset="0"/>
              </a:rPr>
              <a:t> </a:t>
            </a:r>
            <a:r>
              <a:rPr lang="fr-BE" sz="2800" b="1" dirty="0" err="1">
                <a:latin typeface="Georgia" panose="02040502050405020303" pitchFamily="18" charset="0"/>
              </a:rPr>
              <a:t>than</a:t>
            </a:r>
            <a:r>
              <a:rPr lang="fr-BE" sz="2800" b="1" dirty="0">
                <a:latin typeface="Georgia" panose="02040502050405020303" pitchFamily="18" charset="0"/>
              </a:rPr>
              <a:t> FLAIR ?</a:t>
            </a:r>
            <a:endParaRPr lang="fr-BE" sz="2800" dirty="0">
              <a:latin typeface="Georgia" panose="02040502050405020303" pitchFamily="18"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r="52781"/>
          <a:stretch/>
        </p:blipFill>
        <p:spPr>
          <a:xfrm>
            <a:off x="2022025" y="2810859"/>
            <a:ext cx="3783356" cy="3728053"/>
          </a:xfrm>
          <a:prstGeom prst="rect">
            <a:avLst/>
          </a:prstGeom>
        </p:spPr>
      </p:pic>
      <p:pic>
        <p:nvPicPr>
          <p:cNvPr id="26" name="Image 25"/>
          <p:cNvPicPr>
            <a:picLocks noChangeAspect="1"/>
          </p:cNvPicPr>
          <p:nvPr/>
        </p:nvPicPr>
        <p:blipFill rotWithShape="1">
          <a:blip r:embed="rId3">
            <a:extLst>
              <a:ext uri="{28A0092B-C50C-407E-A947-70E740481C1C}">
                <a14:useLocalDpi xmlns:a14="http://schemas.microsoft.com/office/drawing/2010/main" val="0"/>
              </a:ext>
            </a:extLst>
          </a:blip>
          <a:srcRect l="47349" r="-164"/>
          <a:stretch/>
        </p:blipFill>
        <p:spPr>
          <a:xfrm>
            <a:off x="5879807" y="2810858"/>
            <a:ext cx="4231758" cy="3728053"/>
          </a:xfrm>
          <a:prstGeom prst="rect">
            <a:avLst/>
          </a:prstGeom>
        </p:spPr>
      </p:pic>
      <p:cxnSp>
        <p:nvCxnSpPr>
          <p:cNvPr id="4" name="Connecteur droit avec flèche 3"/>
          <p:cNvCxnSpPr/>
          <p:nvPr/>
        </p:nvCxnSpPr>
        <p:spPr>
          <a:xfrm>
            <a:off x="8442251" y="5007935"/>
            <a:ext cx="0" cy="1010093"/>
          </a:xfrm>
          <a:prstGeom prst="straightConnector1">
            <a:avLst/>
          </a:prstGeom>
          <a:ln w="57150">
            <a:solidFill>
              <a:srgbClr val="FF8788"/>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7696682" y="6018028"/>
            <a:ext cx="1491137" cy="646331"/>
          </a:xfrm>
          <a:prstGeom prst="rect">
            <a:avLst/>
          </a:prstGeom>
          <a:noFill/>
        </p:spPr>
        <p:txBody>
          <a:bodyPr wrap="square" rtlCol="0">
            <a:spAutoFit/>
          </a:bodyPr>
          <a:lstStyle/>
          <a:p>
            <a:pPr algn="ctr"/>
            <a:r>
              <a:rPr lang="fr-BE" dirty="0" err="1">
                <a:latin typeface="Georgia" panose="02040502050405020303" pitchFamily="18" charset="0"/>
              </a:rPr>
              <a:t>Specific</a:t>
            </a:r>
            <a:r>
              <a:rPr lang="fr-BE" dirty="0">
                <a:latin typeface="Georgia" panose="02040502050405020303" pitchFamily="18" charset="0"/>
              </a:rPr>
              <a:t> to </a:t>
            </a:r>
            <a:r>
              <a:rPr lang="fr-BE" dirty="0" err="1">
                <a:latin typeface="Georgia" panose="02040502050405020303" pitchFamily="18" charset="0"/>
              </a:rPr>
              <a:t>lesion</a:t>
            </a:r>
            <a:endParaRPr lang="fr-BE" dirty="0">
              <a:latin typeface="Georgia" panose="02040502050405020303" pitchFamily="18" charset="0"/>
            </a:endParaRPr>
          </a:p>
        </p:txBody>
      </p:sp>
      <p:pic>
        <p:nvPicPr>
          <p:cNvPr id="3" name="Image 2"/>
          <p:cNvPicPr>
            <a:picLocks noChangeAspect="1"/>
          </p:cNvPicPr>
          <p:nvPr/>
        </p:nvPicPr>
        <p:blipFill>
          <a:blip r:embed="rId4"/>
          <a:stretch>
            <a:fillRect/>
          </a:stretch>
        </p:blipFill>
        <p:spPr>
          <a:xfrm>
            <a:off x="4313730" y="4006850"/>
            <a:ext cx="1160642" cy="1431961"/>
          </a:xfrm>
          <a:prstGeom prst="rect">
            <a:avLst/>
          </a:prstGeom>
        </p:spPr>
      </p:pic>
      <p:sp>
        <p:nvSpPr>
          <p:cNvPr id="27" name="Rectangle 26"/>
          <p:cNvSpPr/>
          <p:nvPr/>
        </p:nvSpPr>
        <p:spPr>
          <a:xfrm>
            <a:off x="2232617" y="2947737"/>
            <a:ext cx="1147683" cy="13595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a:blip r:embed="rId5"/>
          <a:stretch>
            <a:fillRect/>
          </a:stretch>
        </p:blipFill>
        <p:spPr>
          <a:xfrm>
            <a:off x="2196151" y="3065704"/>
            <a:ext cx="1046602" cy="1054594"/>
          </a:xfrm>
          <a:prstGeom prst="rect">
            <a:avLst/>
          </a:prstGeom>
        </p:spPr>
      </p:pic>
      <p:pic>
        <p:nvPicPr>
          <p:cNvPr id="28" name="Image 27"/>
          <p:cNvPicPr>
            <a:picLocks noChangeAspect="1"/>
          </p:cNvPicPr>
          <p:nvPr/>
        </p:nvPicPr>
        <p:blipFill>
          <a:blip r:embed="rId6"/>
          <a:stretch>
            <a:fillRect/>
          </a:stretch>
        </p:blipFill>
        <p:spPr>
          <a:xfrm>
            <a:off x="2132438" y="4861157"/>
            <a:ext cx="1174028" cy="1310910"/>
          </a:xfrm>
          <a:prstGeom prst="rect">
            <a:avLst/>
          </a:prstGeom>
        </p:spPr>
      </p:pic>
    </p:spTree>
    <p:extLst>
      <p:ext uri="{BB962C8B-B14F-4D97-AF65-F5344CB8AC3E}">
        <p14:creationId xmlns:p14="http://schemas.microsoft.com/office/powerpoint/2010/main" val="25983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9855" y="1738534"/>
            <a:ext cx="11211172"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Is the segmentation </a:t>
            </a:r>
            <a:r>
              <a:rPr lang="fr-BE" sz="2800" b="1" dirty="0" err="1">
                <a:latin typeface="Georgia" panose="02040502050405020303" pitchFamily="18" charset="0"/>
              </a:rPr>
              <a:t>better</a:t>
            </a:r>
            <a:r>
              <a:rPr lang="fr-BE" sz="2800" b="1" dirty="0">
                <a:latin typeface="Georgia" panose="02040502050405020303" pitchFamily="18" charset="0"/>
              </a:rPr>
              <a:t> </a:t>
            </a:r>
            <a:r>
              <a:rPr lang="fr-BE" sz="2800" b="1" dirty="0" err="1">
                <a:latin typeface="Georgia" panose="02040502050405020303" pitchFamily="18" charset="0"/>
              </a:rPr>
              <a:t>using</a:t>
            </a:r>
            <a:r>
              <a:rPr lang="fr-BE" sz="2800" b="1" dirty="0">
                <a:latin typeface="Georgia" panose="02040502050405020303" pitchFamily="18" charset="0"/>
              </a:rPr>
              <a:t> MPM </a:t>
            </a:r>
            <a:r>
              <a:rPr lang="fr-BE" sz="2800" b="1" dirty="0" err="1">
                <a:latin typeface="Georgia" panose="02040502050405020303" pitchFamily="18" charset="0"/>
              </a:rPr>
              <a:t>maps</a:t>
            </a:r>
            <a:r>
              <a:rPr lang="fr-BE" sz="2800" b="1" dirty="0">
                <a:latin typeface="Georgia" panose="02040502050405020303" pitchFamily="18" charset="0"/>
              </a:rPr>
              <a:t> </a:t>
            </a:r>
            <a:r>
              <a:rPr lang="fr-BE" sz="2800" b="1" dirty="0" err="1">
                <a:latin typeface="Georgia" panose="02040502050405020303" pitchFamily="18" charset="0"/>
              </a:rPr>
              <a:t>than</a:t>
            </a:r>
            <a:r>
              <a:rPr lang="fr-BE" sz="2800" b="1" dirty="0">
                <a:latin typeface="Georgia" panose="02040502050405020303" pitchFamily="18" charset="0"/>
              </a:rPr>
              <a:t> FLAIR ?</a:t>
            </a:r>
            <a:endParaRPr lang="fr-BE" sz="2800" dirty="0">
              <a:latin typeface="Georgia" panose="02040502050405020303" pitchFamily="18" charset="0"/>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2258" r="51443" b="65200"/>
          <a:stretch/>
        </p:blipFill>
        <p:spPr>
          <a:xfrm>
            <a:off x="2421361" y="2441102"/>
            <a:ext cx="3763539" cy="1457798"/>
          </a:xfrm>
          <a:prstGeom prst="rect">
            <a:avLst/>
          </a:prstGeom>
        </p:spPr>
      </p:pic>
      <p:pic>
        <p:nvPicPr>
          <p:cNvPr id="2" name="Image 1">
            <a:extLst>
              <a:ext uri="{FF2B5EF4-FFF2-40B4-BE49-F238E27FC236}">
                <a16:creationId xmlns="" xmlns:a16="http://schemas.microsoft.com/office/drawing/2014/main" id="{AFB795CA-5802-04CB-593C-51901EF243D3}"/>
              </a:ext>
            </a:extLst>
          </p:cNvPr>
          <p:cNvPicPr>
            <a:picLocks noChangeAspect="1"/>
          </p:cNvPicPr>
          <p:nvPr/>
        </p:nvPicPr>
        <p:blipFill rotWithShape="1">
          <a:blip r:embed="rId3">
            <a:extLst>
              <a:ext uri="{28A0092B-C50C-407E-A947-70E740481C1C}">
                <a14:useLocalDpi xmlns:a14="http://schemas.microsoft.com/office/drawing/2010/main" val="0"/>
              </a:ext>
            </a:extLst>
          </a:blip>
          <a:srcRect t="2258"/>
          <a:stretch/>
        </p:blipFill>
        <p:spPr>
          <a:xfrm>
            <a:off x="2421361" y="2441102"/>
            <a:ext cx="7750684" cy="4378618"/>
          </a:xfrm>
          <a:prstGeom prst="rect">
            <a:avLst/>
          </a:prstGeom>
        </p:spPr>
      </p:pic>
    </p:spTree>
    <p:extLst>
      <p:ext uri="{BB962C8B-B14F-4D97-AF65-F5344CB8AC3E}">
        <p14:creationId xmlns:p14="http://schemas.microsoft.com/office/powerpoint/2010/main" val="7753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9855" y="1738534"/>
            <a:ext cx="11211172"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Is the segmentation </a:t>
            </a:r>
            <a:r>
              <a:rPr lang="fr-BE" sz="2800" b="1" dirty="0" err="1">
                <a:latin typeface="Georgia" panose="02040502050405020303" pitchFamily="18" charset="0"/>
              </a:rPr>
              <a:t>better</a:t>
            </a:r>
            <a:r>
              <a:rPr lang="fr-BE" sz="2800" b="1" dirty="0">
                <a:latin typeface="Georgia" panose="02040502050405020303" pitchFamily="18" charset="0"/>
              </a:rPr>
              <a:t> </a:t>
            </a:r>
            <a:r>
              <a:rPr lang="fr-BE" sz="2800" b="1" dirty="0" err="1">
                <a:latin typeface="Georgia" panose="02040502050405020303" pitchFamily="18" charset="0"/>
              </a:rPr>
              <a:t>using</a:t>
            </a:r>
            <a:r>
              <a:rPr lang="fr-BE" sz="2800" b="1" dirty="0">
                <a:latin typeface="Georgia" panose="02040502050405020303" pitchFamily="18" charset="0"/>
              </a:rPr>
              <a:t> MPM </a:t>
            </a:r>
            <a:r>
              <a:rPr lang="fr-BE" sz="2800" b="1" dirty="0" err="1">
                <a:latin typeface="Georgia" panose="02040502050405020303" pitchFamily="18" charset="0"/>
              </a:rPr>
              <a:t>maps</a:t>
            </a:r>
            <a:r>
              <a:rPr lang="fr-BE" sz="2800" b="1" dirty="0">
                <a:latin typeface="Georgia" panose="02040502050405020303" pitchFamily="18" charset="0"/>
              </a:rPr>
              <a:t> </a:t>
            </a:r>
            <a:r>
              <a:rPr lang="fr-BE" sz="2800" b="1" dirty="0" err="1">
                <a:latin typeface="Georgia" panose="02040502050405020303" pitchFamily="18" charset="0"/>
              </a:rPr>
              <a:t>than</a:t>
            </a:r>
            <a:r>
              <a:rPr lang="fr-BE" sz="2800" b="1" dirty="0">
                <a:latin typeface="Georgia" panose="02040502050405020303" pitchFamily="18" charset="0"/>
              </a:rPr>
              <a:t> FLAIR ?</a:t>
            </a:r>
            <a:endParaRPr lang="fr-BE" sz="2800" dirty="0">
              <a:latin typeface="Georgia" panose="02040502050405020303" pitchFamily="18"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r="49373" b="49713"/>
          <a:stretch/>
        </p:blipFill>
        <p:spPr>
          <a:xfrm>
            <a:off x="1340163" y="2379263"/>
            <a:ext cx="4997137" cy="2230837"/>
          </a:xfrm>
          <a:prstGeom prst="rect">
            <a:avLst/>
          </a:prstGeom>
        </p:spPr>
      </p:pic>
      <p:cxnSp>
        <p:nvCxnSpPr>
          <p:cNvPr id="4" name="Connecteur droit avec flèche 3">
            <a:extLst>
              <a:ext uri="{FF2B5EF4-FFF2-40B4-BE49-F238E27FC236}">
                <a16:creationId xmlns="" xmlns:a16="http://schemas.microsoft.com/office/drawing/2014/main" id="{67D64E23-219F-A350-C3AD-164239B4CBC6}"/>
              </a:ext>
            </a:extLst>
          </p:cNvPr>
          <p:cNvCxnSpPr/>
          <p:nvPr/>
        </p:nvCxnSpPr>
        <p:spPr>
          <a:xfrm>
            <a:off x="2223823" y="5493580"/>
            <a:ext cx="706525" cy="0"/>
          </a:xfrm>
          <a:prstGeom prst="straightConnector1">
            <a:avLst/>
          </a:prstGeom>
          <a:ln w="76200">
            <a:solidFill>
              <a:srgbClr val="61A2AB"/>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AF3D41DB-DCC8-19C8-8DA5-7492010A8A74}"/>
              </a:ext>
            </a:extLst>
          </p:cNvPr>
          <p:cNvSpPr txBox="1"/>
          <p:nvPr/>
        </p:nvSpPr>
        <p:spPr>
          <a:xfrm>
            <a:off x="3106472" y="5078082"/>
            <a:ext cx="6609806" cy="830997"/>
          </a:xfrm>
          <a:prstGeom prst="rect">
            <a:avLst/>
          </a:prstGeom>
          <a:noFill/>
        </p:spPr>
        <p:txBody>
          <a:bodyPr wrap="square" rtlCol="0">
            <a:spAutoFit/>
          </a:bodyPr>
          <a:lstStyle/>
          <a:p>
            <a:r>
              <a:rPr lang="fr-BE" sz="2400" dirty="0" err="1">
                <a:latin typeface="Georgia" panose="02040502050405020303" pitchFamily="18" charset="0"/>
              </a:rPr>
              <a:t>Two</a:t>
            </a:r>
            <a:r>
              <a:rPr lang="fr-BE" sz="2400" dirty="0">
                <a:latin typeface="Georgia" panose="02040502050405020303" pitchFamily="18" charset="0"/>
              </a:rPr>
              <a:t> </a:t>
            </a:r>
            <a:r>
              <a:rPr lang="fr-BE" sz="2400" dirty="0" err="1">
                <a:latin typeface="Georgia" panose="02040502050405020303" pitchFamily="18" charset="0"/>
              </a:rPr>
              <a:t>peaks</a:t>
            </a:r>
            <a:r>
              <a:rPr lang="fr-BE" sz="2400" dirty="0">
                <a:latin typeface="Georgia" panose="02040502050405020303" pitchFamily="18" charset="0"/>
              </a:rPr>
              <a:t> </a:t>
            </a:r>
          </a:p>
          <a:p>
            <a:r>
              <a:rPr lang="fr-BE" sz="2400" dirty="0">
                <a:latin typeface="Georgia" panose="02040502050405020303" pitchFamily="18" charset="0"/>
              </a:rPr>
              <a:t>= possible set of voxels </a:t>
            </a:r>
            <a:r>
              <a:rPr lang="fr-BE" sz="2400" dirty="0" err="1">
                <a:latin typeface="Georgia" panose="02040502050405020303" pitchFamily="18" charset="0"/>
              </a:rPr>
              <a:t>misclassified</a:t>
            </a:r>
            <a:r>
              <a:rPr lang="fr-BE" sz="2400" dirty="0">
                <a:latin typeface="Georgia" panose="02040502050405020303" pitchFamily="18" charset="0"/>
              </a:rPr>
              <a:t> as </a:t>
            </a:r>
            <a:r>
              <a:rPr lang="fr-BE" sz="2400" dirty="0" err="1">
                <a:latin typeface="Georgia" panose="02040502050405020303" pitchFamily="18" charset="0"/>
              </a:rPr>
              <a:t>lesion</a:t>
            </a:r>
            <a:endParaRPr lang="fr-BE" sz="2400" dirty="0">
              <a:latin typeface="Georgia" panose="02040502050405020303" pitchFamily="18" charset="0"/>
            </a:endParaRPr>
          </a:p>
        </p:txBody>
      </p:sp>
      <p:pic>
        <p:nvPicPr>
          <p:cNvPr id="3" name="Image 2">
            <a:extLst>
              <a:ext uri="{FF2B5EF4-FFF2-40B4-BE49-F238E27FC236}">
                <a16:creationId xmlns="" xmlns:a16="http://schemas.microsoft.com/office/drawing/2014/main" id="{EEA6F82C-0E7C-703D-AB12-11C6E9C66B5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825"/>
          <a:stretch/>
        </p:blipFill>
        <p:spPr>
          <a:xfrm>
            <a:off x="1342863" y="2379263"/>
            <a:ext cx="9789175" cy="4436205"/>
          </a:xfrm>
          <a:prstGeom prst="rect">
            <a:avLst/>
          </a:prstGeom>
        </p:spPr>
      </p:pic>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36</a:t>
            </a:fld>
            <a:endParaRPr lang="fr-BE"/>
          </a:p>
        </p:txBody>
      </p:sp>
    </p:spTree>
    <p:extLst>
      <p:ext uri="{BB962C8B-B14F-4D97-AF65-F5344CB8AC3E}">
        <p14:creationId xmlns:p14="http://schemas.microsoft.com/office/powerpoint/2010/main" val="41972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U</a:t>
            </a:r>
            <a:r>
              <a:rPr lang="fr-BE" sz="4800" dirty="0" err="1">
                <a:latin typeface="Georgia" panose="02040502050405020303" pitchFamily="18" charset="0"/>
              </a:rPr>
              <a:t>SwL</a:t>
            </a:r>
            <a:r>
              <a:rPr lang="fr-BE" sz="4800" dirty="0">
                <a:latin typeface="Georgia" panose="02040502050405020303" pitchFamily="18" charset="0"/>
              </a:rPr>
              <a:t> for MS </a:t>
            </a:r>
            <a:r>
              <a:rPr lang="fr-BE" sz="4800" dirty="0" err="1">
                <a:latin typeface="Georgia" panose="02040502050405020303" pitchFamily="18" charset="0"/>
              </a:rPr>
              <a:t>lesioned</a:t>
            </a:r>
            <a:r>
              <a:rPr lang="fr-BE" sz="4800" dirty="0">
                <a:latin typeface="Georgia" panose="02040502050405020303" pitchFamily="18" charset="0"/>
              </a:rPr>
              <a:t> </a:t>
            </a:r>
            <a:r>
              <a:rPr lang="fr-BE" sz="4800" dirty="0" err="1">
                <a:latin typeface="Georgia" panose="02040502050405020303" pitchFamily="18" charset="0"/>
              </a:rPr>
              <a:t>brain</a:t>
            </a:r>
            <a:r>
              <a:rPr lang="fr-BE" sz="4800" dirty="0">
                <a:latin typeface="Georgia" panose="02040502050405020303" pitchFamily="18" charset="0"/>
              </a:rPr>
              <a:t> tissues</a:t>
            </a: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795704" y="2068151"/>
            <a:ext cx="10932007" cy="1384995"/>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Unified</a:t>
            </a:r>
            <a:r>
              <a:rPr lang="fr-BE" sz="2800" b="1" dirty="0">
                <a:latin typeface="Georgia" panose="02040502050405020303" pitchFamily="18" charset="0"/>
              </a:rPr>
              <a:t> segmentation </a:t>
            </a:r>
            <a:r>
              <a:rPr lang="fr-BE" sz="2800" b="1" dirty="0" err="1">
                <a:latin typeface="Georgia" panose="02040502050405020303" pitchFamily="18" charset="0"/>
              </a:rPr>
              <a:t>with</a:t>
            </a:r>
            <a:r>
              <a:rPr lang="fr-BE" sz="2800" b="1" dirty="0">
                <a:latin typeface="Georgia" panose="02040502050405020303" pitchFamily="18" charset="0"/>
              </a:rPr>
              <a:t> </a:t>
            </a:r>
            <a:r>
              <a:rPr lang="fr-BE" sz="2800" b="1" dirty="0" err="1">
                <a:latin typeface="Georgia" panose="02040502050405020303" pitchFamily="18" charset="0"/>
              </a:rPr>
              <a:t>lesion</a:t>
            </a:r>
            <a:r>
              <a:rPr lang="fr-BE" sz="2800" b="1" dirty="0">
                <a:latin typeface="Georgia" panose="02040502050405020303" pitchFamily="18" charset="0"/>
              </a:rPr>
              <a:t> (</a:t>
            </a:r>
            <a:r>
              <a:rPr lang="fr-BE" sz="2800" b="1" dirty="0" err="1">
                <a:latin typeface="Georgia" panose="02040502050405020303" pitchFamily="18" charset="0"/>
              </a:rPr>
              <a:t>USwL</a:t>
            </a:r>
            <a:r>
              <a:rPr lang="fr-BE" sz="2800" b="1" dirty="0">
                <a:latin typeface="Georgia" panose="02040502050405020303" pitchFamily="18" charset="0"/>
              </a:rPr>
              <a:t>):</a:t>
            </a:r>
          </a:p>
          <a:p>
            <a:pPr>
              <a:lnSpc>
                <a:spcPct val="150000"/>
              </a:lnSpc>
            </a:pPr>
            <a:r>
              <a:rPr lang="fr-BE" sz="2800" dirty="0" err="1">
                <a:latin typeface="Georgia" panose="02040502050405020303" pitchFamily="18" charset="0"/>
              </a:rPr>
              <a:t>With</a:t>
            </a:r>
            <a:r>
              <a:rPr lang="fr-BE" sz="2800" dirty="0">
                <a:latin typeface="Georgia" panose="02040502050405020303" pitchFamily="18" charset="0"/>
              </a:rPr>
              <a:t> MPM </a:t>
            </a:r>
            <a:r>
              <a:rPr lang="fr-BE" sz="2800" dirty="0" err="1">
                <a:latin typeface="Georgia" panose="02040502050405020303" pitchFamily="18" charset="0"/>
              </a:rPr>
              <a:t>maps</a:t>
            </a:r>
            <a:r>
              <a:rPr lang="fr-BE" sz="2800" dirty="0">
                <a:latin typeface="Georgia" panose="02040502050405020303" pitchFamily="18" charset="0"/>
              </a:rPr>
              <a:t> (</a:t>
            </a:r>
            <a:r>
              <a:rPr lang="fr-BE" sz="2800" dirty="0" err="1">
                <a:latin typeface="Georgia" panose="02040502050405020303" pitchFamily="18" charset="0"/>
              </a:rPr>
              <a:t>MTsat</a:t>
            </a:r>
            <a:r>
              <a:rPr lang="fr-BE" sz="2800" dirty="0">
                <a:latin typeface="Georgia" panose="02040502050405020303" pitchFamily="18" charset="0"/>
              </a:rPr>
              <a:t> + PD + R1) </a:t>
            </a:r>
          </a:p>
        </p:txBody>
      </p:sp>
      <p:sp>
        <p:nvSpPr>
          <p:cNvPr id="25" name="ZoneTexte 24"/>
          <p:cNvSpPr txBox="1"/>
          <p:nvPr/>
        </p:nvSpPr>
        <p:spPr>
          <a:xfrm>
            <a:off x="925202" y="3905989"/>
            <a:ext cx="10604947" cy="2554545"/>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B858C"/>
                </a:solidFill>
                <a:latin typeface="Georgia" panose="02040502050405020303" pitchFamily="18" charset="0"/>
              </a:rPr>
              <a:t>V</a:t>
            </a:r>
            <a:r>
              <a:rPr lang="fr-BE" sz="2000" dirty="0">
                <a:latin typeface="Georgia" panose="02040502050405020303" pitchFamily="18" charset="0"/>
              </a:rPr>
              <a:t>oxels </a:t>
            </a:r>
            <a:r>
              <a:rPr lang="fr-BE" sz="2000" dirty="0" err="1">
                <a:latin typeface="Georgia" panose="02040502050405020303" pitchFamily="18" charset="0"/>
              </a:rPr>
              <a:t>classified</a:t>
            </a:r>
            <a:r>
              <a:rPr lang="fr-BE" sz="2000" dirty="0">
                <a:latin typeface="Georgia" panose="02040502050405020303" pitchFamily="18" charset="0"/>
              </a:rPr>
              <a:t> as </a:t>
            </a:r>
            <a:r>
              <a:rPr lang="fr-BE" sz="2000" dirty="0" err="1">
                <a:latin typeface="Georgia" panose="02040502050405020303" pitchFamily="18" charset="0"/>
              </a:rPr>
              <a:t>lesion</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MPM-</a:t>
            </a:r>
            <a:r>
              <a:rPr lang="fr-BE" sz="2000" dirty="0" err="1">
                <a:latin typeface="Georgia" panose="02040502050405020303" pitchFamily="18" charset="0"/>
              </a:rPr>
              <a:t>derived</a:t>
            </a:r>
            <a:r>
              <a:rPr lang="fr-BE" sz="2000" dirty="0">
                <a:latin typeface="Georgia" panose="02040502050405020303" pitchFamily="18" charset="0"/>
              </a:rPr>
              <a:t> segmentation </a:t>
            </a:r>
            <a:r>
              <a:rPr lang="fr-BE" sz="2000" dirty="0" err="1">
                <a:latin typeface="Georgia" panose="02040502050405020303" pitchFamily="18" charset="0"/>
              </a:rPr>
              <a:t>only</a:t>
            </a:r>
            <a:r>
              <a:rPr lang="fr-BE" sz="2000" dirty="0">
                <a:latin typeface="Georgia" panose="02040502050405020303" pitchFamily="18" charset="0"/>
              </a:rPr>
              <a:t> are more </a:t>
            </a:r>
            <a:r>
              <a:rPr lang="fr-BE" sz="2000" dirty="0" err="1">
                <a:latin typeface="Georgia" panose="02040502050405020303" pitchFamily="18" charset="0"/>
              </a:rPr>
              <a:t>similar</a:t>
            </a:r>
            <a:r>
              <a:rPr lang="fr-BE" sz="2000" dirty="0">
                <a:latin typeface="Georgia" panose="02040502050405020303" pitchFamily="18" charset="0"/>
              </a:rPr>
              <a:t> to « </a:t>
            </a:r>
            <a:r>
              <a:rPr lang="fr-BE" sz="2000" dirty="0" err="1">
                <a:latin typeface="Georgia" panose="02040502050405020303" pitchFamily="18" charset="0"/>
              </a:rPr>
              <a:t>true</a:t>
            </a:r>
            <a:r>
              <a:rPr lang="fr-BE" sz="2000" dirty="0">
                <a:latin typeface="Georgia" panose="02040502050405020303" pitchFamily="18" charset="0"/>
              </a:rPr>
              <a:t> » </a:t>
            </a:r>
            <a:r>
              <a:rPr lang="fr-BE" sz="2000" dirty="0" err="1">
                <a:latin typeface="Georgia" panose="02040502050405020303" pitchFamily="18" charset="0"/>
              </a:rPr>
              <a:t>lesion</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err="1">
                <a:solidFill>
                  <a:srgbClr val="4B858C"/>
                </a:solidFill>
                <a:latin typeface="Georgia" panose="02040502050405020303" pitchFamily="18" charset="0"/>
              </a:rPr>
              <a:t>V</a:t>
            </a:r>
            <a:r>
              <a:rPr lang="fr-BE" sz="2000" dirty="0" err="1">
                <a:latin typeface="Georgia" panose="02040502050405020303" pitchFamily="18" charset="0"/>
              </a:rPr>
              <a:t>oxels</a:t>
            </a:r>
            <a:r>
              <a:rPr lang="fr-BE" sz="2000" dirty="0">
                <a:latin typeface="Georgia" panose="02040502050405020303" pitchFamily="18" charset="0"/>
              </a:rPr>
              <a:t> </a:t>
            </a:r>
            <a:r>
              <a:rPr lang="fr-BE" sz="2000" dirty="0" err="1">
                <a:latin typeface="Georgia" panose="02040502050405020303" pitchFamily="18" charset="0"/>
              </a:rPr>
              <a:t>classified</a:t>
            </a:r>
            <a:r>
              <a:rPr lang="fr-BE" sz="2000" dirty="0">
                <a:latin typeface="Georgia" panose="02040502050405020303" pitchFamily="18" charset="0"/>
              </a:rPr>
              <a:t> as </a:t>
            </a:r>
            <a:r>
              <a:rPr lang="fr-BE" sz="2000" dirty="0" err="1">
                <a:latin typeface="Georgia" panose="02040502050405020303" pitchFamily="18" charset="0"/>
              </a:rPr>
              <a:t>lesion</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FLAIR-</a:t>
            </a:r>
            <a:r>
              <a:rPr lang="fr-BE" sz="2000" dirty="0" err="1">
                <a:latin typeface="Georgia" panose="02040502050405020303" pitchFamily="18" charset="0"/>
              </a:rPr>
              <a:t>derived</a:t>
            </a:r>
            <a:r>
              <a:rPr lang="fr-BE" sz="2000" dirty="0">
                <a:latin typeface="Georgia" panose="02040502050405020303" pitchFamily="18" charset="0"/>
              </a:rPr>
              <a:t> segmentation </a:t>
            </a:r>
            <a:r>
              <a:rPr lang="fr-BE" sz="2000" dirty="0" err="1">
                <a:latin typeface="Georgia" panose="02040502050405020303" pitchFamily="18" charset="0"/>
              </a:rPr>
              <a:t>only</a:t>
            </a:r>
            <a:r>
              <a:rPr lang="fr-BE" sz="2000" dirty="0">
                <a:latin typeface="Georgia" panose="02040502050405020303" pitchFamily="18" charset="0"/>
              </a:rPr>
              <a:t> are more </a:t>
            </a:r>
            <a:r>
              <a:rPr lang="fr-BE" sz="2000" dirty="0" err="1">
                <a:latin typeface="Georgia" panose="02040502050405020303" pitchFamily="18" charset="0"/>
              </a:rPr>
              <a:t>similar</a:t>
            </a:r>
            <a:r>
              <a:rPr lang="fr-BE" sz="2000" dirty="0">
                <a:latin typeface="Georgia" panose="02040502050405020303" pitchFamily="18" charset="0"/>
              </a:rPr>
              <a:t> to NAWM</a:t>
            </a: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err="1">
                <a:solidFill>
                  <a:srgbClr val="4B858C"/>
                </a:solidFill>
                <a:latin typeface="Georgia" panose="02040502050405020303" pitchFamily="18" charset="0"/>
              </a:rPr>
              <a:t>T</a:t>
            </a:r>
            <a:r>
              <a:rPr lang="fr-BE" sz="2000" dirty="0" err="1">
                <a:latin typeface="Georgia" panose="02040502050405020303" pitchFamily="18" charset="0"/>
              </a:rPr>
              <a:t>rue</a:t>
            </a:r>
            <a:r>
              <a:rPr lang="fr-BE" sz="2000" dirty="0">
                <a:latin typeface="Georgia" panose="02040502050405020303" pitchFamily="18" charset="0"/>
              </a:rPr>
              <a:t> </a:t>
            </a:r>
            <a:r>
              <a:rPr lang="fr-BE" sz="2000" dirty="0" err="1">
                <a:latin typeface="Georgia" panose="02040502050405020303" pitchFamily="18" charset="0"/>
              </a:rPr>
              <a:t>reference</a:t>
            </a:r>
            <a:r>
              <a:rPr lang="fr-BE" sz="2000" dirty="0">
                <a:latin typeface="Georgia" panose="02040502050405020303" pitchFamily="18" charset="0"/>
              </a:rPr>
              <a:t> segmentation </a:t>
            </a:r>
            <a:r>
              <a:rPr lang="fr-BE" sz="2000" dirty="0" err="1">
                <a:latin typeface="Georgia" panose="02040502050405020303" pitchFamily="18" charset="0"/>
              </a:rPr>
              <a:t>would</a:t>
            </a:r>
            <a:r>
              <a:rPr lang="fr-BE" sz="2000" dirty="0">
                <a:latin typeface="Georgia" panose="02040502050405020303" pitchFamily="18" charset="0"/>
              </a:rPr>
              <a:t> have to come </a:t>
            </a:r>
            <a:r>
              <a:rPr lang="fr-BE" sz="2000" dirty="0" err="1">
                <a:latin typeface="Georgia" panose="02040502050405020303" pitchFamily="18" charset="0"/>
              </a:rPr>
              <a:t>from</a:t>
            </a:r>
            <a:r>
              <a:rPr lang="fr-BE" sz="2000" dirty="0">
                <a:latin typeface="Georgia" panose="02040502050405020303" pitchFamily="18" charset="0"/>
              </a:rPr>
              <a:t> </a:t>
            </a:r>
            <a:r>
              <a:rPr lang="fr-BE" sz="2000" dirty="0" err="1">
                <a:latin typeface="Georgia" panose="02040502050405020303" pitchFamily="18" charset="0"/>
              </a:rPr>
              <a:t>histology</a:t>
            </a:r>
            <a:r>
              <a:rPr lang="fr-BE" sz="2000" dirty="0">
                <a:latin typeface="Georgia" panose="02040502050405020303" pitchFamily="18" charset="0"/>
              </a:rPr>
              <a:t> </a:t>
            </a:r>
            <a:r>
              <a:rPr lang="fr-BE" sz="2000" dirty="0" err="1">
                <a:latin typeface="Georgia" panose="02040502050405020303" pitchFamily="18" charset="0"/>
              </a:rPr>
              <a:t>analysis</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latin typeface="Georgia" panose="02040502050405020303" pitchFamily="18" charset="0"/>
            </a:endParaRPr>
          </a:p>
        </p:txBody>
      </p:sp>
    </p:spTree>
    <p:extLst>
      <p:ext uri="{BB962C8B-B14F-4D97-AF65-F5344CB8AC3E}">
        <p14:creationId xmlns:p14="http://schemas.microsoft.com/office/powerpoint/2010/main" val="24815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1" y="2517367"/>
            <a:ext cx="2008521" cy="1813934"/>
          </a:xfrm>
          <a:prstGeom prst="rect">
            <a:avLst/>
          </a:prstGeom>
        </p:spPr>
      </p:pic>
      <p:sp>
        <p:nvSpPr>
          <p:cNvPr id="6" name="ZoneTexte 5"/>
          <p:cNvSpPr txBox="1"/>
          <p:nvPr/>
        </p:nvSpPr>
        <p:spPr>
          <a:xfrm>
            <a:off x="2219323" y="1442500"/>
            <a:ext cx="7865316"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Applications</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32083713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39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1289525" y="2134514"/>
            <a:ext cx="9259103" cy="3877985"/>
          </a:xfrm>
          <a:prstGeom prst="rect">
            <a:avLst/>
          </a:prstGeom>
          <a:noFill/>
          <a:ln>
            <a:noFill/>
          </a:ln>
        </p:spPr>
        <p:txBody>
          <a:bodyPr wrap="square" rtlCol="0">
            <a:spAutoFit/>
          </a:bodyPr>
          <a:lstStyle/>
          <a:p>
            <a:endParaRPr lang="fr-BE" sz="2000" dirty="0">
              <a:latin typeface="Georgia" panose="02040502050405020303" pitchFamily="18" charset="0"/>
              <a:ea typeface="Cambria" panose="02040503050406030204" pitchFamily="18" charset="0"/>
            </a:endParaRPr>
          </a:p>
          <a:p>
            <a:r>
              <a:rPr lang="fr-BE" sz="2400" b="1" dirty="0">
                <a:latin typeface="Georgia" panose="02040502050405020303" pitchFamily="18" charset="0"/>
                <a:ea typeface="Cambria" panose="02040503050406030204" pitchFamily="18" charset="0"/>
              </a:rPr>
              <a:t>Paper: </a:t>
            </a:r>
          </a:p>
          <a:p>
            <a:r>
              <a:rPr lang="fr-BE" sz="2400"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Using</a:t>
            </a:r>
            <a:r>
              <a:rPr lang="fr-BE" sz="2400" i="1" dirty="0">
                <a:latin typeface="Georgia" panose="02040502050405020303" pitchFamily="18" charset="0"/>
                <a:ea typeface="Cambria" panose="02040503050406030204" pitchFamily="18" charset="0"/>
              </a:rPr>
              <a:t> quantitative </a:t>
            </a:r>
            <a:r>
              <a:rPr lang="fr-BE" sz="2400" i="1" dirty="0" err="1">
                <a:latin typeface="Georgia" panose="02040502050405020303" pitchFamily="18" charset="0"/>
                <a:ea typeface="Cambria" panose="02040503050406030204" pitchFamily="18" charset="0"/>
              </a:rPr>
              <a:t>magnetic</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resonance</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imaging</a:t>
            </a:r>
            <a:r>
              <a:rPr lang="fr-BE" sz="2400" i="1" dirty="0">
                <a:latin typeface="Georgia" panose="02040502050405020303" pitchFamily="18" charset="0"/>
                <a:ea typeface="Cambria" panose="02040503050406030204" pitchFamily="18" charset="0"/>
              </a:rPr>
              <a:t> to </a:t>
            </a:r>
            <a:r>
              <a:rPr lang="fr-BE" sz="2400" i="1" dirty="0" err="1">
                <a:latin typeface="Georgia" panose="02040502050405020303" pitchFamily="18" charset="0"/>
                <a:ea typeface="Cambria" panose="02040503050406030204" pitchFamily="18" charset="0"/>
              </a:rPr>
              <a:t>track</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cerebral</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alterations</a:t>
            </a:r>
            <a:r>
              <a:rPr lang="fr-BE" sz="2400" i="1" dirty="0">
                <a:latin typeface="Georgia" panose="02040502050405020303" pitchFamily="18" charset="0"/>
                <a:ea typeface="Cambria" panose="02040503050406030204" pitchFamily="18" charset="0"/>
              </a:rPr>
              <a:t> in multiple </a:t>
            </a:r>
            <a:r>
              <a:rPr lang="fr-BE" sz="2400" i="1" dirty="0" err="1">
                <a:latin typeface="Georgia" panose="02040502050405020303" pitchFamily="18" charset="0"/>
                <a:ea typeface="Cambria" panose="02040503050406030204" pitchFamily="18" charset="0"/>
              </a:rPr>
              <a:t>sclerosis</a:t>
            </a:r>
            <a:r>
              <a:rPr lang="fr-BE" sz="2400" i="1" dirty="0">
                <a:latin typeface="Georgia" panose="02040502050405020303" pitchFamily="18" charset="0"/>
                <a:ea typeface="Cambria" panose="02040503050406030204" pitchFamily="18" charset="0"/>
              </a:rPr>
              <a:t>: a longitudinal </a:t>
            </a:r>
            <a:r>
              <a:rPr lang="fr-BE" sz="2400" i="1" dirty="0" err="1">
                <a:latin typeface="Georgia" panose="02040502050405020303" pitchFamily="18" charset="0"/>
                <a:ea typeface="Cambria" panose="02040503050406030204" pitchFamily="18" charset="0"/>
              </a:rPr>
              <a:t>study</a:t>
            </a:r>
            <a:r>
              <a:rPr lang="fr-BE" sz="2400" i="1" dirty="0">
                <a:latin typeface="Georgia" panose="02040502050405020303" pitchFamily="18" charset="0"/>
                <a:ea typeface="Cambria" panose="02040503050406030204" pitchFamily="18" charset="0"/>
              </a:rPr>
              <a:t> »</a:t>
            </a:r>
            <a:endParaRPr lang="fr-BE" sz="2400" b="1" dirty="0">
              <a:latin typeface="Georgia" panose="02040502050405020303" pitchFamily="18" charset="0"/>
              <a:ea typeface="Cambria" panose="02040503050406030204" pitchFamily="18" charset="0"/>
            </a:endParaRPr>
          </a:p>
          <a:p>
            <a:endParaRPr lang="fr-BE" sz="2400" b="1" dirty="0">
              <a:latin typeface="Georgia" panose="02040502050405020303" pitchFamily="18" charset="0"/>
              <a:ea typeface="Cambria" panose="02040503050406030204" pitchFamily="18" charset="0"/>
            </a:endParaRPr>
          </a:p>
          <a:p>
            <a:endParaRPr lang="fr-BE" sz="1200" b="1"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a:latin typeface="Georgia" panose="02040502050405020303" pitchFamily="18" charset="0"/>
                <a:ea typeface="Cambria" panose="02040503050406030204" pitchFamily="18" charset="0"/>
              </a:rPr>
              <a:t>Brain volume change</a:t>
            </a: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err="1">
                <a:latin typeface="Georgia" panose="02040502050405020303" pitchFamily="18" charset="0"/>
                <a:ea typeface="Cambria" panose="02040503050406030204" pitchFamily="18" charset="0"/>
              </a:rPr>
              <a:t>Analysis</a:t>
            </a:r>
            <a:r>
              <a:rPr lang="fr-BE" sz="2000" dirty="0">
                <a:latin typeface="Georgia" panose="02040502050405020303" pitchFamily="18" charset="0"/>
                <a:ea typeface="Cambria" panose="02040503050406030204" pitchFamily="18" charset="0"/>
              </a:rPr>
              <a:t> of normal </a:t>
            </a:r>
            <a:r>
              <a:rPr lang="fr-BE" sz="2000" dirty="0" err="1">
                <a:latin typeface="Georgia" panose="02040502050405020303" pitchFamily="18" charset="0"/>
                <a:ea typeface="Cambria" panose="02040503050406030204" pitchFamily="18" charset="0"/>
              </a:rPr>
              <a:t>appearing</a:t>
            </a:r>
            <a:r>
              <a:rPr lang="fr-BE" sz="2000" dirty="0">
                <a:latin typeface="Georgia" panose="02040502050405020303" pitchFamily="18" charset="0"/>
                <a:ea typeface="Cambria" panose="02040503050406030204" pitchFamily="18" charset="0"/>
              </a:rPr>
              <a:t> tissues</a:t>
            </a: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err="1">
                <a:latin typeface="Georgia" panose="02040502050405020303" pitchFamily="18" charset="0"/>
                <a:ea typeface="Cambria" panose="02040503050406030204" pitchFamily="18" charset="0"/>
              </a:rPr>
              <a:t>Analysis</a:t>
            </a:r>
            <a:r>
              <a:rPr lang="fr-BE" sz="2000" dirty="0">
                <a:latin typeface="Georgia" panose="02040502050405020303" pitchFamily="18" charset="0"/>
                <a:ea typeface="Cambria" panose="02040503050406030204" pitchFamily="18" charset="0"/>
              </a:rPr>
              <a:t> of </a:t>
            </a:r>
            <a:r>
              <a:rPr lang="fr-BE" sz="2000" dirty="0" err="1">
                <a:latin typeface="Georgia" panose="02040502050405020303" pitchFamily="18" charset="0"/>
                <a:ea typeface="Cambria" panose="02040503050406030204" pitchFamily="18" charset="0"/>
              </a:rPr>
              <a:t>lesions</a:t>
            </a:r>
            <a:r>
              <a:rPr lang="fr-BE" sz="2000" dirty="0">
                <a:latin typeface="Georgia" panose="02040502050405020303" pitchFamily="18" charset="0"/>
                <a:ea typeface="Cambria" panose="02040503050406030204" pitchFamily="18" charset="0"/>
              </a:rPr>
              <a:t> and </a:t>
            </a:r>
            <a:r>
              <a:rPr lang="fr-BE" sz="2000" dirty="0" err="1">
                <a:latin typeface="Georgia" panose="02040502050405020303" pitchFamily="18" charset="0"/>
                <a:ea typeface="Cambria" panose="02040503050406030204" pitchFamily="18" charset="0"/>
              </a:rPr>
              <a:t>peripheral</a:t>
            </a:r>
            <a:r>
              <a:rPr lang="fr-BE" sz="2000" dirty="0">
                <a:latin typeface="Georgia" panose="02040502050405020303" pitchFamily="18" charset="0"/>
                <a:ea typeface="Cambria" panose="02040503050406030204" pitchFamily="18" charset="0"/>
              </a:rPr>
              <a:t> tissues</a:t>
            </a: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2571779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M</a:t>
            </a:r>
            <a:r>
              <a:rPr lang="fr-BE" sz="4800" dirty="0">
                <a:latin typeface="Georgia" panose="02040502050405020303" pitchFamily="18" charset="0"/>
              </a:rPr>
              <a:t>ultiple </a:t>
            </a:r>
            <a:r>
              <a:rPr lang="fr-BE" sz="4800" dirty="0" err="1">
                <a:latin typeface="Georgia" panose="02040502050405020303" pitchFamily="18" charset="0"/>
              </a:rPr>
              <a:t>sclerosis</a:t>
            </a:r>
            <a:endParaRPr lang="fr-BE" sz="4800" dirty="0">
              <a:latin typeface="Georgia" panose="02040502050405020303" pitchFamily="18" charset="0"/>
            </a:endParaRPr>
          </a:p>
        </p:txBody>
      </p:sp>
      <p:sp>
        <p:nvSpPr>
          <p:cNvPr id="6" name="ZoneTexte 5"/>
          <p:cNvSpPr txBox="1"/>
          <p:nvPr/>
        </p:nvSpPr>
        <p:spPr>
          <a:xfrm>
            <a:off x="795704" y="2348314"/>
            <a:ext cx="7308977" cy="3693319"/>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O</a:t>
            </a:r>
            <a:r>
              <a:rPr lang="fr-BE" dirty="0">
                <a:latin typeface="Georgia" panose="02040502050405020303" pitchFamily="18" charset="0"/>
              </a:rPr>
              <a:t>ver </a:t>
            </a:r>
            <a:r>
              <a:rPr lang="fr-BE" dirty="0" err="1">
                <a:latin typeface="Georgia" panose="02040502050405020303" pitchFamily="18" charset="0"/>
              </a:rPr>
              <a:t>two</a:t>
            </a:r>
            <a:r>
              <a:rPr lang="fr-BE" dirty="0">
                <a:latin typeface="Georgia" panose="02040502050405020303" pitchFamily="18" charset="0"/>
              </a:rPr>
              <a:t> million people </a:t>
            </a:r>
            <a:r>
              <a:rPr lang="fr-BE" dirty="0" err="1">
                <a:latin typeface="Georgia" panose="02040502050405020303" pitchFamily="18" charset="0"/>
              </a:rPr>
              <a:t>affected</a:t>
            </a:r>
            <a:r>
              <a:rPr lang="fr-BE" dirty="0">
                <a:latin typeface="Georgia" panose="02040502050405020303" pitchFamily="18" charset="0"/>
              </a:rPr>
              <a:t> </a:t>
            </a:r>
            <a:r>
              <a:rPr lang="fr-BE" dirty="0" err="1">
                <a:latin typeface="Georgia" panose="02040502050405020303" pitchFamily="18" charset="0"/>
              </a:rPr>
              <a:t>worldwide</a:t>
            </a:r>
            <a:endParaRPr lang="fr-BE" dirty="0">
              <a:latin typeface="Georgia" panose="02040502050405020303" pitchFamily="18" charset="0"/>
            </a:endParaRPr>
          </a:p>
          <a:p>
            <a:endParaRPr lang="fr-BE" dirty="0">
              <a:latin typeface="Georgia" panose="02040502050405020303" pitchFamily="18" charset="0"/>
            </a:endParaRPr>
          </a:p>
          <a:p>
            <a:endParaRPr lang="fr-BE" dirty="0">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I</a:t>
            </a:r>
            <a:r>
              <a:rPr lang="fr-BE" dirty="0">
                <a:latin typeface="Georgia" panose="02040502050405020303" pitchFamily="18" charset="0"/>
              </a:rPr>
              <a:t>ncurable</a:t>
            </a: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C</a:t>
            </a:r>
            <a:r>
              <a:rPr lang="fr-BE" dirty="0" err="1">
                <a:latin typeface="Georgia" panose="02040502050405020303" pitchFamily="18" charset="0"/>
              </a:rPr>
              <a:t>hronic</a:t>
            </a:r>
            <a:r>
              <a:rPr lang="fr-BE" dirty="0">
                <a:latin typeface="Georgia" panose="02040502050405020303" pitchFamily="18" charset="0"/>
              </a:rPr>
              <a:t>, </a:t>
            </a:r>
            <a:r>
              <a:rPr lang="fr-BE" dirty="0" err="1">
                <a:latin typeface="Georgia" panose="02040502050405020303" pitchFamily="18" charset="0"/>
              </a:rPr>
              <a:t>inflammatory</a:t>
            </a:r>
            <a:r>
              <a:rPr lang="fr-BE" dirty="0">
                <a:latin typeface="Georgia" panose="02040502050405020303" pitchFamily="18" charset="0"/>
              </a:rPr>
              <a:t>, </a:t>
            </a:r>
            <a:r>
              <a:rPr lang="fr-BE" dirty="0" err="1">
                <a:latin typeface="Georgia" panose="02040502050405020303" pitchFamily="18" charset="0"/>
              </a:rPr>
              <a:t>autoimmune</a:t>
            </a:r>
            <a:r>
              <a:rPr lang="fr-BE" dirty="0">
                <a:latin typeface="Georgia" panose="02040502050405020303" pitchFamily="18" charset="0"/>
              </a:rPr>
              <a:t>, </a:t>
            </a:r>
            <a:r>
              <a:rPr lang="fr-BE" dirty="0" err="1">
                <a:latin typeface="Georgia" panose="02040502050405020303" pitchFamily="18" charset="0"/>
              </a:rPr>
              <a:t>neurological</a:t>
            </a:r>
            <a:r>
              <a:rPr lang="fr-BE" dirty="0">
                <a:latin typeface="Georgia" panose="02040502050405020303" pitchFamily="18" charset="0"/>
              </a:rPr>
              <a:t> </a:t>
            </a:r>
            <a:r>
              <a:rPr lang="fr-BE" dirty="0" err="1">
                <a:latin typeface="Georgia" panose="02040502050405020303" pitchFamily="18" charset="0"/>
              </a:rPr>
              <a:t>disease</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L</a:t>
            </a:r>
            <a:r>
              <a:rPr lang="fr-BE" dirty="0" err="1">
                <a:latin typeface="Georgia" panose="02040502050405020303" pitchFamily="18" charset="0"/>
              </a:rPr>
              <a:t>esions</a:t>
            </a:r>
            <a:r>
              <a:rPr lang="fr-BE" dirty="0">
                <a:latin typeface="Georgia" panose="02040502050405020303" pitchFamily="18" charset="0"/>
              </a:rPr>
              <a:t> in the CNS, </a:t>
            </a:r>
            <a:r>
              <a:rPr lang="fr-BE" dirty="0" err="1">
                <a:latin typeface="Georgia" panose="02040502050405020303" pitchFamily="18" charset="0"/>
              </a:rPr>
              <a:t>inducing</a:t>
            </a:r>
            <a:r>
              <a:rPr lang="fr-BE" dirty="0">
                <a:latin typeface="Georgia" panose="02040502050405020303" pitchFamily="18" charset="0"/>
              </a:rPr>
              <a:t> cognitive and </a:t>
            </a:r>
            <a:r>
              <a:rPr lang="fr-BE" dirty="0" err="1">
                <a:latin typeface="Georgia" panose="02040502050405020303" pitchFamily="18" charset="0"/>
              </a:rPr>
              <a:t>mobility</a:t>
            </a:r>
            <a:r>
              <a:rPr lang="fr-BE" dirty="0">
                <a:latin typeface="Georgia" panose="02040502050405020303" pitchFamily="18" charset="0"/>
              </a:rPr>
              <a:t> </a:t>
            </a:r>
            <a:r>
              <a:rPr lang="fr-BE" dirty="0" err="1">
                <a:latin typeface="Georgia" panose="02040502050405020303" pitchFamily="18" charset="0"/>
              </a:rPr>
              <a:t>impairments</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C</a:t>
            </a:r>
            <a:r>
              <a:rPr lang="fr-BE" dirty="0" err="1">
                <a:latin typeface="Georgia" panose="02040502050405020303" pitchFamily="18" charset="0"/>
              </a:rPr>
              <a:t>onventional</a:t>
            </a:r>
            <a:r>
              <a:rPr lang="fr-BE" dirty="0">
                <a:latin typeface="Georgia" panose="02040502050405020303" pitchFamily="18" charset="0"/>
              </a:rPr>
              <a:t> FLAIR images </a:t>
            </a:r>
            <a:r>
              <a:rPr lang="fr-BE" dirty="0" err="1">
                <a:latin typeface="Georgia" panose="02040502050405020303" pitchFamily="18" charset="0"/>
              </a:rPr>
              <a:t>depict</a:t>
            </a:r>
            <a:r>
              <a:rPr lang="fr-BE" dirty="0">
                <a:latin typeface="Georgia" panose="02040502050405020303" pitchFamily="18" charset="0"/>
              </a:rPr>
              <a:t> </a:t>
            </a:r>
            <a:r>
              <a:rPr lang="fr-BE" dirty="0" err="1">
                <a:latin typeface="Georgia" panose="02040502050405020303" pitchFamily="18" charset="0"/>
              </a:rPr>
              <a:t>demyelinated</a:t>
            </a:r>
            <a:r>
              <a:rPr lang="fr-BE" dirty="0">
                <a:latin typeface="Georgia" panose="02040502050405020303" pitchFamily="18" charset="0"/>
              </a:rPr>
              <a:t> </a:t>
            </a:r>
            <a:r>
              <a:rPr lang="fr-BE" dirty="0" err="1">
                <a:latin typeface="Georgia" panose="02040502050405020303" pitchFamily="18" charset="0"/>
              </a:rPr>
              <a:t>lesions</a:t>
            </a:r>
            <a:endParaRPr lang="fr-BE" dirty="0">
              <a:latin typeface="Georgia" panose="02040502050405020303" pitchFamily="18" charset="0"/>
            </a:endParaRP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79"/>
            <a:ext cx="718457" cy="23509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711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5"/>
            <a:ext cx="1012387" cy="23716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60313"/>
            <a:ext cx="820356"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3" name="Image 22">
            <a:extLst>
              <a:ext uri="{FF2B5EF4-FFF2-40B4-BE49-F238E27FC236}">
                <a16:creationId xmlns="" xmlns:a16="http://schemas.microsoft.com/office/drawing/2014/main" id="{1C864D47-4ACA-43C6-A4F5-3FD9A3D8B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448" y="2348314"/>
            <a:ext cx="3120116" cy="3670725"/>
          </a:xfrm>
          <a:prstGeom prst="rect">
            <a:avLst/>
          </a:prstGeom>
        </p:spPr>
      </p:pic>
    </p:spTree>
    <p:extLst>
      <p:ext uri="{BB962C8B-B14F-4D97-AF65-F5344CB8AC3E}">
        <p14:creationId xmlns:p14="http://schemas.microsoft.com/office/powerpoint/2010/main" val="4102981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5" name="ZoneTexte 24"/>
          <p:cNvSpPr txBox="1"/>
          <p:nvPr/>
        </p:nvSpPr>
        <p:spPr>
          <a:xfrm>
            <a:off x="773680" y="3054831"/>
            <a:ext cx="10083787" cy="3170099"/>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B858C"/>
                </a:solidFill>
                <a:latin typeface="Georgia" panose="02040502050405020303" pitchFamily="18" charset="0"/>
              </a:rPr>
              <a:t>1</a:t>
            </a:r>
            <a:r>
              <a:rPr lang="fr-BE" sz="2000" dirty="0">
                <a:latin typeface="Georgia" panose="02040502050405020303" pitchFamily="18" charset="0"/>
              </a:rPr>
              <a:t>7 MS patients (</a:t>
            </a:r>
            <a:r>
              <a:rPr lang="fr-BE" sz="2000" dirty="0" err="1">
                <a:latin typeface="Georgia" panose="02040502050405020303" pitchFamily="18" charset="0"/>
              </a:rPr>
              <a:t>age</a:t>
            </a:r>
            <a:r>
              <a:rPr lang="fr-BE" sz="2000" dirty="0">
                <a:latin typeface="Georgia" panose="02040502050405020303" pitchFamily="18" charset="0"/>
              </a:rPr>
              <a:t>: 25-65) </a:t>
            </a:r>
            <a:r>
              <a:rPr lang="fr-BE" sz="2000" dirty="0" err="1">
                <a:latin typeface="Georgia" panose="02040502050405020303" pitchFamily="18" charset="0"/>
              </a:rPr>
              <a:t>from</a:t>
            </a:r>
            <a:r>
              <a:rPr lang="fr-BE" sz="2000" dirty="0">
                <a:latin typeface="Georgia" panose="02040502050405020303" pitchFamily="18" charset="0"/>
              </a:rPr>
              <a:t> </a:t>
            </a:r>
            <a:r>
              <a:rPr lang="fr-BE" sz="2000" dirty="0" err="1">
                <a:latin typeface="Georgia" panose="02040502050405020303" pitchFamily="18" charset="0"/>
              </a:rPr>
              <a:t>two</a:t>
            </a:r>
            <a:r>
              <a:rPr lang="fr-BE" sz="2000" dirty="0">
                <a:latin typeface="Georgia" panose="02040502050405020303" pitchFamily="18" charset="0"/>
              </a:rPr>
              <a:t> </a:t>
            </a:r>
            <a:r>
              <a:rPr lang="fr-BE" sz="2000" dirty="0" err="1">
                <a:latin typeface="Georgia" panose="02040502050405020303" pitchFamily="18" charset="0"/>
              </a:rPr>
              <a:t>studies</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err="1">
                <a:solidFill>
                  <a:srgbClr val="4B858C"/>
                </a:solidFill>
                <a:latin typeface="Georgia" panose="02040502050405020303" pitchFamily="18" charset="0"/>
              </a:rPr>
              <a:t>S</a:t>
            </a:r>
            <a:r>
              <a:rPr lang="fr-BE" sz="2000" dirty="0" err="1">
                <a:latin typeface="Georgia" panose="02040502050405020303" pitchFamily="18" charset="0"/>
              </a:rPr>
              <a:t>canned</a:t>
            </a:r>
            <a:r>
              <a:rPr lang="fr-BE" sz="2000" dirty="0">
                <a:latin typeface="Georgia" panose="02040502050405020303" pitchFamily="18" charset="0"/>
              </a:rPr>
              <a:t> 2 or 3 times on the </a:t>
            </a:r>
            <a:r>
              <a:rPr lang="fr-BE" sz="2000" dirty="0" err="1">
                <a:latin typeface="Georgia" panose="02040502050405020303" pitchFamily="18" charset="0"/>
              </a:rPr>
              <a:t>same</a:t>
            </a:r>
            <a:r>
              <a:rPr lang="fr-BE" sz="2000" dirty="0">
                <a:latin typeface="Georgia" panose="02040502050405020303" pitchFamily="18" charset="0"/>
              </a:rPr>
              <a:t> MRI machine (3T PRISMA)</a:t>
            </a: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S</a:t>
            </a:r>
            <a:r>
              <a:rPr lang="fr-BE" sz="2000" dirty="0">
                <a:latin typeface="Georgia" panose="02040502050405020303" pitchFamily="18" charset="0"/>
              </a:rPr>
              <a:t>cans </a:t>
            </a:r>
            <a:r>
              <a:rPr lang="fr-BE" sz="2000" dirty="0" err="1">
                <a:latin typeface="Georgia" panose="02040502050405020303" pitchFamily="18" charset="0"/>
              </a:rPr>
              <a:t>separated</a:t>
            </a:r>
            <a:r>
              <a:rPr lang="fr-BE" sz="2000" dirty="0">
                <a:latin typeface="Georgia" panose="02040502050405020303" pitchFamily="18" charset="0"/>
              </a:rPr>
              <a:t> by a </a:t>
            </a:r>
            <a:r>
              <a:rPr lang="fr-BE" sz="2000" dirty="0" err="1">
                <a:latin typeface="Georgia" panose="02040502050405020303" pitchFamily="18" charset="0"/>
              </a:rPr>
              <a:t>median</a:t>
            </a:r>
            <a:r>
              <a:rPr lang="fr-BE" sz="2000" dirty="0">
                <a:latin typeface="Georgia" panose="02040502050405020303" pitchFamily="18" charset="0"/>
              </a:rPr>
              <a:t> time </a:t>
            </a:r>
            <a:r>
              <a:rPr lang="fr-BE" sz="2000" dirty="0" err="1">
                <a:latin typeface="Georgia" panose="02040502050405020303" pitchFamily="18" charset="0"/>
              </a:rPr>
              <a:t>period</a:t>
            </a:r>
            <a:r>
              <a:rPr lang="fr-BE" sz="2000" dirty="0">
                <a:latin typeface="Georgia" panose="02040502050405020303" pitchFamily="18" charset="0"/>
              </a:rPr>
              <a:t> of 30 </a:t>
            </a:r>
            <a:r>
              <a:rPr lang="fr-BE" sz="2000" dirty="0" err="1">
                <a:latin typeface="Georgia" panose="02040502050405020303" pitchFamily="18" charset="0"/>
              </a:rPr>
              <a:t>months</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M</a:t>
            </a:r>
            <a:r>
              <a:rPr lang="fr-BE" sz="2000" dirty="0">
                <a:latin typeface="Georgia" panose="02040502050405020303" pitchFamily="18" charset="0"/>
              </a:rPr>
              <a:t>PM and FLAIR acquisitions</a:t>
            </a:r>
          </a:p>
          <a:p>
            <a:pPr marL="285750" indent="-285750">
              <a:buFont typeface="Arial" panose="020B0604020202020204" pitchFamily="34" charset="0"/>
              <a:buChar char="•"/>
            </a:pPr>
            <a:endParaRPr lang="fr-BE" sz="20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err="1">
                <a:solidFill>
                  <a:srgbClr val="4B858C"/>
                </a:solidFill>
                <a:latin typeface="Georgia" panose="02040502050405020303" pitchFamily="18" charset="0"/>
              </a:rPr>
              <a:t>P</a:t>
            </a:r>
            <a:r>
              <a:rPr lang="fr-BE" sz="2000" dirty="0" err="1">
                <a:latin typeface="Georgia" panose="02040502050405020303" pitchFamily="18" charset="0"/>
              </a:rPr>
              <a:t>arameters</a:t>
            </a:r>
            <a:r>
              <a:rPr lang="fr-BE" sz="2000" dirty="0">
                <a:latin typeface="Georgia" panose="02040502050405020303" pitchFamily="18" charset="0"/>
              </a:rPr>
              <a:t> </a:t>
            </a:r>
            <a:r>
              <a:rPr lang="fr-BE" sz="2000" dirty="0" err="1">
                <a:latin typeface="Georgia" panose="02040502050405020303" pitchFamily="18" charset="0"/>
              </a:rPr>
              <a:t>extracted</a:t>
            </a:r>
            <a:r>
              <a:rPr lang="fr-BE" sz="2000" dirty="0">
                <a:latin typeface="Georgia" panose="02040502050405020303" pitchFamily="18" charset="0"/>
              </a:rPr>
              <a:t> in NA tissues and </a:t>
            </a:r>
            <a:r>
              <a:rPr lang="fr-BE" sz="2000" dirty="0" err="1">
                <a:latin typeface="Georgia" panose="02040502050405020303" pitchFamily="18" charset="0"/>
              </a:rPr>
              <a:t>lesions</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latin typeface="Georgia" panose="02040502050405020303" pitchFamily="18" charset="0"/>
            </a:endParaRPr>
          </a:p>
        </p:txBody>
      </p:sp>
      <p:sp>
        <p:nvSpPr>
          <p:cNvPr id="26" name="ZoneTexte 25">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Population and data acquisition</a:t>
            </a:r>
          </a:p>
        </p:txBody>
      </p:sp>
    </p:spTree>
    <p:extLst>
      <p:ext uri="{BB962C8B-B14F-4D97-AF65-F5344CB8AC3E}">
        <p14:creationId xmlns:p14="http://schemas.microsoft.com/office/powerpoint/2010/main" val="28559255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pic>
        <p:nvPicPr>
          <p:cNvPr id="24" name="Image 23"/>
          <p:cNvPicPr>
            <a:picLocks noChangeAspect="1"/>
          </p:cNvPicPr>
          <p:nvPr/>
        </p:nvPicPr>
        <p:blipFill rotWithShape="1">
          <a:blip r:embed="rId3" cstate="print">
            <a:extLst>
              <a:ext uri="{28A0092B-C50C-407E-A947-70E740481C1C}">
                <a14:useLocalDpi xmlns:a14="http://schemas.microsoft.com/office/drawing/2010/main" val="0"/>
              </a:ext>
            </a:extLst>
          </a:blip>
          <a:srcRect l="6290" t="6281" r="7171" b="5365"/>
          <a:stretch/>
        </p:blipFill>
        <p:spPr>
          <a:xfrm>
            <a:off x="3579407" y="3920233"/>
            <a:ext cx="1318781" cy="1428681"/>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596" y="3920797"/>
            <a:ext cx="1255247" cy="1432177"/>
          </a:xfrm>
          <a:prstGeom prst="rect">
            <a:avLst/>
          </a:prstGeom>
        </p:spPr>
      </p:pic>
      <p:pic>
        <p:nvPicPr>
          <p:cNvPr id="28" name="Image 27"/>
          <p:cNvPicPr>
            <a:picLocks noChangeAspect="1"/>
          </p:cNvPicPr>
          <p:nvPr/>
        </p:nvPicPr>
        <p:blipFill rotWithShape="1">
          <a:blip r:embed="rId5" cstate="print">
            <a:extLst>
              <a:ext uri="{28A0092B-C50C-407E-A947-70E740481C1C}">
                <a14:useLocalDpi xmlns:a14="http://schemas.microsoft.com/office/drawing/2010/main" val="0"/>
              </a:ext>
            </a:extLst>
          </a:blip>
          <a:srcRect b="4295"/>
          <a:stretch/>
        </p:blipFill>
        <p:spPr>
          <a:xfrm>
            <a:off x="5264704" y="3920234"/>
            <a:ext cx="1287759" cy="1428680"/>
          </a:xfrm>
          <a:prstGeom prst="rect">
            <a:avLst/>
          </a:prstGeom>
        </p:spPr>
      </p:pic>
      <p:sp>
        <p:nvSpPr>
          <p:cNvPr id="29" name="ZoneTexte 28"/>
          <p:cNvSpPr txBox="1"/>
          <p:nvPr/>
        </p:nvSpPr>
        <p:spPr>
          <a:xfrm>
            <a:off x="2423517" y="5313295"/>
            <a:ext cx="834702" cy="461665"/>
          </a:xfrm>
          <a:prstGeom prst="rect">
            <a:avLst/>
          </a:prstGeom>
          <a:noFill/>
        </p:spPr>
        <p:txBody>
          <a:bodyPr wrap="square" rtlCol="0">
            <a:spAutoFit/>
          </a:bodyPr>
          <a:lstStyle/>
          <a:p>
            <a:r>
              <a:rPr lang="fr-BE" sz="2400" b="1" dirty="0">
                <a:latin typeface="Georgia" panose="02040502050405020303" pitchFamily="18" charset="0"/>
              </a:rPr>
              <a:t>T0</a:t>
            </a:r>
            <a:endParaRPr lang="fr-BE" dirty="0">
              <a:latin typeface="Georgia" panose="02040502050405020303" pitchFamily="18" charset="0"/>
            </a:endParaRPr>
          </a:p>
        </p:txBody>
      </p:sp>
      <p:sp>
        <p:nvSpPr>
          <p:cNvPr id="30" name="ZoneTexte 29"/>
          <p:cNvSpPr txBox="1"/>
          <p:nvPr/>
        </p:nvSpPr>
        <p:spPr>
          <a:xfrm>
            <a:off x="4025778" y="5313297"/>
            <a:ext cx="834702" cy="461665"/>
          </a:xfrm>
          <a:prstGeom prst="rect">
            <a:avLst/>
          </a:prstGeom>
          <a:noFill/>
        </p:spPr>
        <p:txBody>
          <a:bodyPr wrap="square" rtlCol="0">
            <a:spAutoFit/>
          </a:bodyPr>
          <a:lstStyle/>
          <a:p>
            <a:r>
              <a:rPr lang="fr-BE" sz="2400" b="1" dirty="0">
                <a:latin typeface="Georgia" panose="02040502050405020303" pitchFamily="18" charset="0"/>
              </a:rPr>
              <a:t>T1</a:t>
            </a:r>
            <a:endParaRPr lang="fr-BE" dirty="0">
              <a:latin typeface="Georgia" panose="02040502050405020303" pitchFamily="18" charset="0"/>
            </a:endParaRPr>
          </a:p>
        </p:txBody>
      </p:sp>
      <p:sp>
        <p:nvSpPr>
          <p:cNvPr id="31" name="ZoneTexte 30"/>
          <p:cNvSpPr txBox="1"/>
          <p:nvPr/>
        </p:nvSpPr>
        <p:spPr>
          <a:xfrm>
            <a:off x="5676405" y="5313296"/>
            <a:ext cx="834702" cy="461665"/>
          </a:xfrm>
          <a:prstGeom prst="rect">
            <a:avLst/>
          </a:prstGeom>
          <a:noFill/>
        </p:spPr>
        <p:txBody>
          <a:bodyPr wrap="square" rtlCol="0">
            <a:spAutoFit/>
          </a:bodyPr>
          <a:lstStyle/>
          <a:p>
            <a:r>
              <a:rPr lang="fr-BE" sz="2400" b="1" dirty="0">
                <a:latin typeface="Georgia" panose="02040502050405020303" pitchFamily="18" charset="0"/>
              </a:rPr>
              <a:t>T2</a:t>
            </a:r>
            <a:endParaRPr lang="fr-BE" dirty="0">
              <a:latin typeface="Georgia" panose="02040502050405020303" pitchFamily="18" charset="0"/>
            </a:endParaRPr>
          </a:p>
        </p:txBody>
      </p:sp>
      <p:cxnSp>
        <p:nvCxnSpPr>
          <p:cNvPr id="32" name="Connecteur droit avec flèche 31"/>
          <p:cNvCxnSpPr/>
          <p:nvPr/>
        </p:nvCxnSpPr>
        <p:spPr>
          <a:xfrm>
            <a:off x="6852610" y="4728331"/>
            <a:ext cx="427978" cy="5706"/>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32"/>
          <p:cNvCxnSpPr>
            <a:cxnSpLocks/>
          </p:cNvCxnSpPr>
          <p:nvPr/>
        </p:nvCxnSpPr>
        <p:spPr>
          <a:xfrm flipV="1">
            <a:off x="7436999" y="3350193"/>
            <a:ext cx="1278132" cy="1225363"/>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724052" y="2757152"/>
            <a:ext cx="1767521" cy="830997"/>
          </a:xfrm>
          <a:prstGeom prst="rect">
            <a:avLst/>
          </a:prstGeom>
          <a:noFill/>
        </p:spPr>
        <p:txBody>
          <a:bodyPr wrap="square" rtlCol="0">
            <a:spAutoFit/>
          </a:bodyPr>
          <a:lstStyle/>
          <a:p>
            <a:pPr algn="ctr"/>
            <a:r>
              <a:rPr lang="fr-BE" sz="2400" dirty="0" err="1">
                <a:latin typeface="Georgia" panose="02040502050405020303" pitchFamily="18" charset="0"/>
              </a:rPr>
              <a:t>Mid</a:t>
            </a:r>
            <a:r>
              <a:rPr lang="fr-BE" sz="2400" dirty="0">
                <a:latin typeface="Georgia" panose="02040502050405020303" pitchFamily="18" charset="0"/>
              </a:rPr>
              <a:t>-point </a:t>
            </a:r>
            <a:r>
              <a:rPr lang="fr-BE" sz="2400" dirty="0" err="1">
                <a:latin typeface="Georgia" panose="02040502050405020303" pitchFamily="18" charset="0"/>
              </a:rPr>
              <a:t>average</a:t>
            </a:r>
            <a:endParaRPr lang="fr-BE" dirty="0">
              <a:latin typeface="Georgia" panose="02040502050405020303" pitchFamily="18" charset="0"/>
            </a:endParaRPr>
          </a:p>
        </p:txBody>
      </p:sp>
      <p:pic>
        <p:nvPicPr>
          <p:cNvPr id="35" name="Image 34"/>
          <p:cNvPicPr>
            <a:picLocks noChangeAspect="1"/>
          </p:cNvPicPr>
          <p:nvPr/>
        </p:nvPicPr>
        <p:blipFill>
          <a:blip r:embed="rId6"/>
          <a:stretch>
            <a:fillRect/>
          </a:stretch>
        </p:blipFill>
        <p:spPr>
          <a:xfrm>
            <a:off x="9153692" y="4003648"/>
            <a:ext cx="1052624" cy="1225363"/>
          </a:xfrm>
          <a:prstGeom prst="rect">
            <a:avLst/>
          </a:prstGeom>
        </p:spPr>
      </p:pic>
      <p:cxnSp>
        <p:nvCxnSpPr>
          <p:cNvPr id="36" name="Connecteur droit 35"/>
          <p:cNvCxnSpPr>
            <a:cxnSpLocks/>
          </p:cNvCxnSpPr>
          <p:nvPr/>
        </p:nvCxnSpPr>
        <p:spPr>
          <a:xfrm>
            <a:off x="7436999" y="4917272"/>
            <a:ext cx="1173589" cy="1023579"/>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8714534" y="5525353"/>
            <a:ext cx="1983806" cy="830997"/>
          </a:xfrm>
          <a:prstGeom prst="rect">
            <a:avLst/>
          </a:prstGeom>
          <a:noFill/>
        </p:spPr>
        <p:txBody>
          <a:bodyPr wrap="square" rtlCol="0">
            <a:spAutoFit/>
          </a:bodyPr>
          <a:lstStyle/>
          <a:p>
            <a:pPr algn="ctr"/>
            <a:r>
              <a:rPr lang="fr-BE" sz="2400" dirty="0" err="1">
                <a:latin typeface="Georgia" panose="02040502050405020303" pitchFamily="18" charset="0"/>
              </a:rPr>
              <a:t>Deformation</a:t>
            </a:r>
            <a:r>
              <a:rPr lang="fr-BE" sz="2400" dirty="0">
                <a:latin typeface="Georgia" panose="02040502050405020303" pitchFamily="18" charset="0"/>
              </a:rPr>
              <a:t> </a:t>
            </a:r>
            <a:r>
              <a:rPr lang="fr-BE" sz="2400" dirty="0" err="1">
                <a:latin typeface="Georgia" panose="02040502050405020303" pitchFamily="18" charset="0"/>
              </a:rPr>
              <a:t>field</a:t>
            </a:r>
            <a:endParaRPr lang="fr-BE" dirty="0">
              <a:latin typeface="Georgia" panose="02040502050405020303" pitchFamily="18" charset="0"/>
            </a:endParaRPr>
          </a:p>
        </p:txBody>
      </p:sp>
      <p:sp>
        <p:nvSpPr>
          <p:cNvPr id="39" name="Parenthèse ouvrante 38"/>
          <p:cNvSpPr/>
          <p:nvPr/>
        </p:nvSpPr>
        <p:spPr>
          <a:xfrm>
            <a:off x="5132511" y="3595683"/>
            <a:ext cx="216569" cy="213687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40" name="Parenthèse ouvrante 39"/>
          <p:cNvSpPr/>
          <p:nvPr/>
        </p:nvSpPr>
        <p:spPr>
          <a:xfrm flipH="1">
            <a:off x="6439840" y="3595683"/>
            <a:ext cx="216569" cy="213687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41" name="ZoneTexte 40">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Longitudinal registration </a:t>
            </a:r>
            <a:r>
              <a:rPr lang="fr-BE" sz="2800" b="1" dirty="0" err="1">
                <a:latin typeface="Georgia" panose="02040502050405020303" pitchFamily="18" charset="0"/>
              </a:rPr>
              <a:t>with</a:t>
            </a:r>
            <a:r>
              <a:rPr lang="fr-BE" sz="2800" b="1" dirty="0">
                <a:latin typeface="Georgia" panose="02040502050405020303" pitchFamily="18" charset="0"/>
              </a:rPr>
              <a:t> SPM</a:t>
            </a:r>
          </a:p>
        </p:txBody>
      </p:sp>
    </p:spTree>
    <p:extLst>
      <p:ext uri="{BB962C8B-B14F-4D97-AF65-F5344CB8AC3E}">
        <p14:creationId xmlns:p14="http://schemas.microsoft.com/office/powerpoint/2010/main" val="9898890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pic>
        <p:nvPicPr>
          <p:cNvPr id="42" name="Image 41"/>
          <p:cNvPicPr>
            <a:picLocks noChangeAspect="1"/>
          </p:cNvPicPr>
          <p:nvPr/>
        </p:nvPicPr>
        <p:blipFill rotWithShape="1">
          <a:blip r:embed="rId3" cstate="print">
            <a:extLst>
              <a:ext uri="{28A0092B-C50C-407E-A947-70E740481C1C}">
                <a14:useLocalDpi xmlns:a14="http://schemas.microsoft.com/office/drawing/2010/main" val="0"/>
              </a:ext>
            </a:extLst>
          </a:blip>
          <a:srcRect b="-3193"/>
          <a:stretch/>
        </p:blipFill>
        <p:spPr>
          <a:xfrm>
            <a:off x="1119071" y="3083556"/>
            <a:ext cx="1180324" cy="1346694"/>
          </a:xfrm>
          <a:prstGeom prst="rect">
            <a:avLst/>
          </a:prstGeom>
        </p:spPr>
      </p:pic>
      <p:pic>
        <p:nvPicPr>
          <p:cNvPr id="43" name="Image 42"/>
          <p:cNvPicPr>
            <a:picLocks noChangeAspect="1"/>
          </p:cNvPicPr>
          <p:nvPr/>
        </p:nvPicPr>
        <p:blipFill rotWithShape="1">
          <a:blip r:embed="rId4"/>
          <a:srcRect b="3815"/>
          <a:stretch/>
        </p:blipFill>
        <p:spPr>
          <a:xfrm>
            <a:off x="2485028" y="3082086"/>
            <a:ext cx="1262758" cy="1292146"/>
          </a:xfrm>
          <a:prstGeom prst="rect">
            <a:avLst/>
          </a:prstGeom>
        </p:spPr>
      </p:pic>
      <p:sp>
        <p:nvSpPr>
          <p:cNvPr id="44" name="ZoneTexte 43"/>
          <p:cNvSpPr txBox="1"/>
          <p:nvPr/>
        </p:nvSpPr>
        <p:spPr>
          <a:xfrm>
            <a:off x="2067677" y="4378302"/>
            <a:ext cx="834702" cy="584775"/>
          </a:xfrm>
          <a:prstGeom prst="rect">
            <a:avLst/>
          </a:prstGeom>
          <a:noFill/>
        </p:spPr>
        <p:txBody>
          <a:bodyPr wrap="square" rtlCol="0">
            <a:spAutoFit/>
          </a:bodyPr>
          <a:lstStyle/>
          <a:p>
            <a:r>
              <a:rPr lang="fr-BE" sz="3200" b="1" dirty="0">
                <a:latin typeface="Georgia" panose="02040502050405020303" pitchFamily="18" charset="0"/>
              </a:rPr>
              <a:t>T0</a:t>
            </a:r>
            <a:endParaRPr lang="fr-BE" sz="2400" dirty="0">
              <a:latin typeface="Georgia" panose="02040502050405020303" pitchFamily="18" charset="0"/>
            </a:endParaRPr>
          </a:p>
        </p:txBody>
      </p:sp>
      <p:pic>
        <p:nvPicPr>
          <p:cNvPr id="45" name="Image 44"/>
          <p:cNvPicPr>
            <a:picLocks noChangeAspect="1"/>
          </p:cNvPicPr>
          <p:nvPr/>
        </p:nvPicPr>
        <p:blipFill rotWithShape="1">
          <a:blip r:embed="rId5"/>
          <a:srcRect b="7029"/>
          <a:stretch/>
        </p:blipFill>
        <p:spPr>
          <a:xfrm>
            <a:off x="8289826" y="3085026"/>
            <a:ext cx="1208554" cy="1289206"/>
          </a:xfrm>
          <a:prstGeom prst="rect">
            <a:avLst/>
          </a:prstGeom>
        </p:spPr>
      </p:pic>
      <p:pic>
        <p:nvPicPr>
          <p:cNvPr id="46" name="Image 45"/>
          <p:cNvPicPr>
            <a:picLocks noChangeAspect="1"/>
          </p:cNvPicPr>
          <p:nvPr/>
        </p:nvPicPr>
        <p:blipFill>
          <a:blip r:embed="rId6"/>
          <a:stretch>
            <a:fillRect/>
          </a:stretch>
        </p:blipFill>
        <p:spPr>
          <a:xfrm>
            <a:off x="9667371" y="3086733"/>
            <a:ext cx="1219978" cy="1293654"/>
          </a:xfrm>
          <a:prstGeom prst="rect">
            <a:avLst/>
          </a:prstGeom>
        </p:spPr>
      </p:pic>
      <p:sp>
        <p:nvSpPr>
          <p:cNvPr id="47" name="ZoneTexte 46"/>
          <p:cNvSpPr txBox="1"/>
          <p:nvPr/>
        </p:nvSpPr>
        <p:spPr>
          <a:xfrm>
            <a:off x="9250020" y="4430250"/>
            <a:ext cx="834702" cy="584775"/>
          </a:xfrm>
          <a:prstGeom prst="rect">
            <a:avLst/>
          </a:prstGeom>
          <a:noFill/>
        </p:spPr>
        <p:txBody>
          <a:bodyPr wrap="square" rtlCol="0">
            <a:spAutoFit/>
          </a:bodyPr>
          <a:lstStyle/>
          <a:p>
            <a:r>
              <a:rPr lang="fr-BE" sz="3200" b="1" dirty="0">
                <a:latin typeface="Georgia" panose="02040502050405020303" pitchFamily="18" charset="0"/>
              </a:rPr>
              <a:t>T1</a:t>
            </a:r>
            <a:endParaRPr lang="fr-BE" sz="2400" dirty="0">
              <a:latin typeface="Georgia" panose="02040502050405020303" pitchFamily="18" charset="0"/>
            </a:endParaRPr>
          </a:p>
        </p:txBody>
      </p:sp>
      <p:pic>
        <p:nvPicPr>
          <p:cNvPr id="48" name="Image 47"/>
          <p:cNvPicPr>
            <a:picLocks noChangeAspect="1"/>
          </p:cNvPicPr>
          <p:nvPr/>
        </p:nvPicPr>
        <p:blipFill rotWithShape="1">
          <a:blip r:embed="rId7">
            <a:extLst>
              <a:ext uri="{28A0092B-C50C-407E-A947-70E740481C1C}">
                <a14:useLocalDpi xmlns:a14="http://schemas.microsoft.com/office/drawing/2010/main" val="0"/>
              </a:ext>
            </a:extLst>
          </a:blip>
          <a:srcRect l="3946" t="6800" r="67317" b="57200"/>
          <a:stretch/>
        </p:blipFill>
        <p:spPr>
          <a:xfrm rot="15298910" flipH="1" flipV="1">
            <a:off x="5215518" y="2926624"/>
            <a:ext cx="1506738" cy="3488130"/>
          </a:xfrm>
          <a:prstGeom prst="rect">
            <a:avLst/>
          </a:prstGeom>
        </p:spPr>
      </p:pic>
      <p:sp>
        <p:nvSpPr>
          <p:cNvPr id="49" name="ZoneTexte 48"/>
          <p:cNvSpPr txBox="1"/>
          <p:nvPr/>
        </p:nvSpPr>
        <p:spPr>
          <a:xfrm>
            <a:off x="5733848" y="5156073"/>
            <a:ext cx="3960397" cy="584775"/>
          </a:xfrm>
          <a:prstGeom prst="rect">
            <a:avLst/>
          </a:prstGeom>
          <a:noFill/>
        </p:spPr>
        <p:txBody>
          <a:bodyPr wrap="square" rtlCol="0">
            <a:spAutoFit/>
          </a:bodyPr>
          <a:lstStyle/>
          <a:p>
            <a:pPr algn="ctr"/>
            <a:r>
              <a:rPr lang="fr-BE" dirty="0">
                <a:latin typeface="Georgia" panose="02040502050405020303" pitchFamily="18" charset="0"/>
              </a:rPr>
              <a:t>Images are </a:t>
            </a:r>
            <a:r>
              <a:rPr lang="fr-BE" dirty="0" err="1">
                <a:latin typeface="Georgia" panose="02040502050405020303" pitchFamily="18" charset="0"/>
              </a:rPr>
              <a:t>brought</a:t>
            </a:r>
            <a:r>
              <a:rPr lang="fr-BE" dirty="0">
                <a:latin typeface="Georgia" panose="02040502050405020303" pitchFamily="18" charset="0"/>
              </a:rPr>
              <a:t> to T0 </a:t>
            </a:r>
            <a:r>
              <a:rPr lang="fr-BE" dirty="0" err="1">
                <a:latin typeface="Georgia" panose="02040502050405020303" pitchFamily="18" charset="0"/>
              </a:rPr>
              <a:t>space</a:t>
            </a:r>
            <a:endParaRPr lang="fr-BE" dirty="0">
              <a:latin typeface="Georgia" panose="02040502050405020303" pitchFamily="18" charset="0"/>
            </a:endParaRPr>
          </a:p>
          <a:p>
            <a:pPr algn="ctr"/>
            <a:r>
              <a:rPr lang="fr-BE" sz="1400" dirty="0" err="1">
                <a:latin typeface="Georgia" panose="02040502050405020303" pitchFamily="18" charset="0"/>
              </a:rPr>
              <a:t>Thanks</a:t>
            </a:r>
            <a:r>
              <a:rPr lang="fr-BE" sz="1400" dirty="0">
                <a:latin typeface="Georgia" panose="02040502050405020303" pitchFamily="18" charset="0"/>
              </a:rPr>
              <a:t> to </a:t>
            </a:r>
            <a:r>
              <a:rPr lang="fr-BE" sz="1400" dirty="0" err="1">
                <a:latin typeface="Georgia" panose="02040502050405020303" pitchFamily="18" charset="0"/>
              </a:rPr>
              <a:t>deformation</a:t>
            </a:r>
            <a:r>
              <a:rPr lang="fr-BE" sz="1400" dirty="0">
                <a:latin typeface="Georgia" panose="02040502050405020303" pitchFamily="18" charset="0"/>
              </a:rPr>
              <a:t> </a:t>
            </a:r>
            <a:r>
              <a:rPr lang="fr-BE" sz="1400" dirty="0" err="1">
                <a:latin typeface="Georgia" panose="02040502050405020303" pitchFamily="18" charset="0"/>
              </a:rPr>
              <a:t>field</a:t>
            </a:r>
            <a:endParaRPr lang="fr-BE" sz="1400" dirty="0">
              <a:latin typeface="Georgia" panose="02040502050405020303" pitchFamily="18" charset="0"/>
            </a:endParaRPr>
          </a:p>
        </p:txBody>
      </p:sp>
      <p:pic>
        <p:nvPicPr>
          <p:cNvPr id="50" name="Image 49"/>
          <p:cNvPicPr>
            <a:picLocks noChangeAspect="1"/>
          </p:cNvPicPr>
          <p:nvPr/>
        </p:nvPicPr>
        <p:blipFill>
          <a:blip r:embed="rId8"/>
          <a:stretch>
            <a:fillRect/>
          </a:stretch>
        </p:blipFill>
        <p:spPr>
          <a:xfrm>
            <a:off x="6660027" y="5840849"/>
            <a:ext cx="883542" cy="988148"/>
          </a:xfrm>
          <a:prstGeom prst="rect">
            <a:avLst/>
          </a:prstGeom>
        </p:spPr>
      </p:pic>
      <p:pic>
        <p:nvPicPr>
          <p:cNvPr id="51" name="Image 50"/>
          <p:cNvPicPr>
            <a:picLocks noChangeAspect="1"/>
          </p:cNvPicPr>
          <p:nvPr/>
        </p:nvPicPr>
        <p:blipFill>
          <a:blip r:embed="rId9"/>
          <a:stretch>
            <a:fillRect/>
          </a:stretch>
        </p:blipFill>
        <p:spPr>
          <a:xfrm>
            <a:off x="7915564" y="5840838"/>
            <a:ext cx="924056" cy="988054"/>
          </a:xfrm>
          <a:prstGeom prst="rect">
            <a:avLst/>
          </a:prstGeom>
        </p:spPr>
      </p:pic>
      <p:sp>
        <p:nvSpPr>
          <p:cNvPr id="52" name="ZoneTexte 51"/>
          <p:cNvSpPr txBox="1"/>
          <p:nvPr/>
        </p:nvSpPr>
        <p:spPr>
          <a:xfrm>
            <a:off x="4891839" y="3368903"/>
            <a:ext cx="2574039" cy="369332"/>
          </a:xfrm>
          <a:prstGeom prst="rect">
            <a:avLst/>
          </a:prstGeom>
          <a:noFill/>
        </p:spPr>
        <p:txBody>
          <a:bodyPr wrap="square" rtlCol="0">
            <a:spAutoFit/>
          </a:bodyPr>
          <a:lstStyle/>
          <a:p>
            <a:r>
              <a:rPr lang="fr-BE" i="1" dirty="0" err="1">
                <a:latin typeface="Georgia" panose="02040502050405020303" pitchFamily="18" charset="0"/>
              </a:rPr>
              <a:t>Before</a:t>
            </a:r>
            <a:r>
              <a:rPr lang="fr-BE" i="1" dirty="0">
                <a:latin typeface="Georgia" panose="02040502050405020303" pitchFamily="18" charset="0"/>
              </a:rPr>
              <a:t> segmentation…</a:t>
            </a:r>
            <a:endParaRPr lang="fr-BE" sz="1400" i="1" dirty="0">
              <a:latin typeface="Georgia" panose="02040502050405020303" pitchFamily="18" charset="0"/>
            </a:endParaRPr>
          </a:p>
        </p:txBody>
      </p:sp>
      <p:sp>
        <p:nvSpPr>
          <p:cNvPr id="53" name="ZoneTexte 52">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USwL</a:t>
            </a:r>
            <a:r>
              <a:rPr lang="fr-BE" sz="2800" b="1" dirty="0">
                <a:latin typeface="Georgia" panose="02040502050405020303" pitchFamily="18" charset="0"/>
              </a:rPr>
              <a:t> on </a:t>
            </a:r>
            <a:r>
              <a:rPr lang="fr-BE" sz="2800" b="1" dirty="0" err="1">
                <a:latin typeface="Georgia" panose="02040502050405020303" pitchFamily="18" charset="0"/>
              </a:rPr>
              <a:t>each</a:t>
            </a:r>
            <a:r>
              <a:rPr lang="fr-BE" sz="2800" b="1" dirty="0">
                <a:latin typeface="Georgia" panose="02040502050405020303" pitchFamily="18" charset="0"/>
              </a:rPr>
              <a:t> session</a:t>
            </a:r>
          </a:p>
        </p:txBody>
      </p:sp>
    </p:spTree>
    <p:extLst>
      <p:ext uri="{BB962C8B-B14F-4D97-AF65-F5344CB8AC3E}">
        <p14:creationId xmlns:p14="http://schemas.microsoft.com/office/powerpoint/2010/main" val="156440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31" name="ZoneTexte 30"/>
          <p:cNvSpPr txBox="1"/>
          <p:nvPr/>
        </p:nvSpPr>
        <p:spPr>
          <a:xfrm>
            <a:off x="730945" y="3182637"/>
            <a:ext cx="2475960" cy="461665"/>
          </a:xfrm>
          <a:prstGeom prst="rect">
            <a:avLst/>
          </a:prstGeom>
          <a:noFill/>
        </p:spPr>
        <p:txBody>
          <a:bodyPr wrap="square" rtlCol="0">
            <a:spAutoFit/>
          </a:bodyPr>
          <a:lstStyle/>
          <a:p>
            <a:pPr algn="ctr"/>
            <a:r>
              <a:rPr lang="fr-BE" sz="2400" b="1" dirty="0">
                <a:latin typeface="Georgia" panose="02040502050405020303" pitchFamily="18" charset="0"/>
              </a:rPr>
              <a:t>T1 </a:t>
            </a:r>
            <a:r>
              <a:rPr lang="fr-BE" sz="1400" b="1" dirty="0">
                <a:solidFill>
                  <a:schemeClr val="bg1">
                    <a:lumMod val="50000"/>
                  </a:schemeClr>
                </a:solidFill>
                <a:latin typeface="Georgia" panose="02040502050405020303" pitchFamily="18" charset="0"/>
              </a:rPr>
              <a:t>(in T0 </a:t>
            </a:r>
            <a:r>
              <a:rPr lang="fr-BE" sz="1400" b="1" dirty="0" err="1">
                <a:solidFill>
                  <a:schemeClr val="bg1">
                    <a:lumMod val="50000"/>
                  </a:schemeClr>
                </a:solidFill>
                <a:latin typeface="Georgia" panose="02040502050405020303" pitchFamily="18" charset="0"/>
              </a:rPr>
              <a:t>space</a:t>
            </a:r>
            <a:r>
              <a:rPr lang="fr-BE" sz="1400" b="1" dirty="0">
                <a:solidFill>
                  <a:schemeClr val="bg1">
                    <a:lumMod val="50000"/>
                  </a:schemeClr>
                </a:solidFill>
                <a:latin typeface="Georgia" panose="02040502050405020303" pitchFamily="18" charset="0"/>
              </a:rPr>
              <a:t>)</a:t>
            </a:r>
            <a:endParaRPr lang="fr-BE" sz="1100" dirty="0">
              <a:solidFill>
                <a:schemeClr val="bg1">
                  <a:lumMod val="50000"/>
                </a:schemeClr>
              </a:solidFill>
              <a:latin typeface="Georgia" panose="02040502050405020303" pitchFamily="18" charset="0"/>
            </a:endParaRPr>
          </a:p>
        </p:txBody>
      </p:sp>
      <p:pic>
        <p:nvPicPr>
          <p:cNvPr id="32" name="Image 31"/>
          <p:cNvPicPr>
            <a:picLocks noChangeAspect="1"/>
          </p:cNvPicPr>
          <p:nvPr/>
        </p:nvPicPr>
        <p:blipFill rotWithShape="1">
          <a:blip r:embed="rId3"/>
          <a:srcRect b="7029"/>
          <a:stretch/>
        </p:blipFill>
        <p:spPr>
          <a:xfrm>
            <a:off x="7558983" y="3726075"/>
            <a:ext cx="1092254" cy="1165144"/>
          </a:xfrm>
          <a:prstGeom prst="rect">
            <a:avLst/>
          </a:prstGeom>
        </p:spPr>
      </p:pic>
      <p:pic>
        <p:nvPicPr>
          <p:cNvPr id="33" name="Image 32"/>
          <p:cNvPicPr>
            <a:picLocks noChangeAspect="1"/>
          </p:cNvPicPr>
          <p:nvPr/>
        </p:nvPicPr>
        <p:blipFill>
          <a:blip r:embed="rId4"/>
          <a:stretch>
            <a:fillRect/>
          </a:stretch>
        </p:blipFill>
        <p:spPr>
          <a:xfrm>
            <a:off x="8938280" y="3740031"/>
            <a:ext cx="1095022" cy="1161152"/>
          </a:xfrm>
          <a:prstGeom prst="rect">
            <a:avLst/>
          </a:prstGeom>
        </p:spPr>
      </p:pic>
      <p:sp>
        <p:nvSpPr>
          <p:cNvPr id="34" name="ZoneTexte 33"/>
          <p:cNvSpPr txBox="1"/>
          <p:nvPr/>
        </p:nvSpPr>
        <p:spPr>
          <a:xfrm>
            <a:off x="9068440" y="3242068"/>
            <a:ext cx="834702" cy="461665"/>
          </a:xfrm>
          <a:prstGeom prst="rect">
            <a:avLst/>
          </a:prstGeom>
          <a:noFill/>
        </p:spPr>
        <p:txBody>
          <a:bodyPr wrap="square" rtlCol="0">
            <a:spAutoFit/>
          </a:bodyPr>
          <a:lstStyle/>
          <a:p>
            <a:pPr algn="ctr"/>
            <a:r>
              <a:rPr lang="fr-BE" sz="2400" b="1" dirty="0">
                <a:latin typeface="Georgia" panose="02040502050405020303" pitchFamily="18" charset="0"/>
              </a:rPr>
              <a:t>T1</a:t>
            </a:r>
            <a:endParaRPr lang="fr-BE" sz="2400" dirty="0">
              <a:latin typeface="Georgia" panose="02040502050405020303" pitchFamily="18" charset="0"/>
            </a:endParaRPr>
          </a:p>
        </p:txBody>
      </p:sp>
      <p:pic>
        <p:nvPicPr>
          <p:cNvPr id="35" name="Image 34"/>
          <p:cNvPicPr>
            <a:picLocks noChangeAspect="1"/>
          </p:cNvPicPr>
          <p:nvPr/>
        </p:nvPicPr>
        <p:blipFill>
          <a:blip r:embed="rId5"/>
          <a:stretch>
            <a:fillRect/>
          </a:stretch>
        </p:blipFill>
        <p:spPr>
          <a:xfrm>
            <a:off x="722770" y="3703733"/>
            <a:ext cx="1044018" cy="1167624"/>
          </a:xfrm>
          <a:prstGeom prst="rect">
            <a:avLst/>
          </a:prstGeom>
        </p:spPr>
      </p:pic>
      <p:pic>
        <p:nvPicPr>
          <p:cNvPr id="36" name="Image 35"/>
          <p:cNvPicPr>
            <a:picLocks noChangeAspect="1"/>
          </p:cNvPicPr>
          <p:nvPr/>
        </p:nvPicPr>
        <p:blipFill>
          <a:blip r:embed="rId6"/>
          <a:stretch>
            <a:fillRect/>
          </a:stretch>
        </p:blipFill>
        <p:spPr>
          <a:xfrm>
            <a:off x="1939433" y="3697235"/>
            <a:ext cx="1091998" cy="1167624"/>
          </a:xfrm>
          <a:prstGeom prst="rect">
            <a:avLst/>
          </a:prstGeom>
        </p:spPr>
      </p:pic>
      <p:sp>
        <p:nvSpPr>
          <p:cNvPr id="37" name="ZoneTexte 36"/>
          <p:cNvSpPr txBox="1"/>
          <p:nvPr/>
        </p:nvSpPr>
        <p:spPr>
          <a:xfrm>
            <a:off x="4433735" y="6180115"/>
            <a:ext cx="2574039" cy="369332"/>
          </a:xfrm>
          <a:prstGeom prst="rect">
            <a:avLst/>
          </a:prstGeom>
          <a:noFill/>
        </p:spPr>
        <p:txBody>
          <a:bodyPr wrap="square" rtlCol="0">
            <a:spAutoFit/>
          </a:bodyPr>
          <a:lstStyle/>
          <a:p>
            <a:r>
              <a:rPr lang="fr-BE" i="1" dirty="0" err="1">
                <a:latin typeface="Georgia" panose="02040502050405020303" pitchFamily="18" charset="0"/>
              </a:rPr>
              <a:t>After</a:t>
            </a:r>
            <a:r>
              <a:rPr lang="fr-BE" i="1" dirty="0">
                <a:latin typeface="Georgia" panose="02040502050405020303" pitchFamily="18" charset="0"/>
              </a:rPr>
              <a:t> segmentation…</a:t>
            </a:r>
            <a:endParaRPr lang="fr-BE" sz="1400" i="1" dirty="0">
              <a:latin typeface="Georgia" panose="02040502050405020303" pitchFamily="18" charset="0"/>
            </a:endParaRPr>
          </a:p>
        </p:txBody>
      </p:sp>
      <p:cxnSp>
        <p:nvCxnSpPr>
          <p:cNvPr id="38" name="Connecteur droit avec flèche 37"/>
          <p:cNvCxnSpPr/>
          <p:nvPr/>
        </p:nvCxnSpPr>
        <p:spPr>
          <a:xfrm>
            <a:off x="3437853" y="4275789"/>
            <a:ext cx="721895" cy="9625"/>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3332591" y="3809171"/>
            <a:ext cx="959260" cy="369332"/>
          </a:xfrm>
          <a:prstGeom prst="rect">
            <a:avLst/>
          </a:prstGeom>
          <a:noFill/>
        </p:spPr>
        <p:txBody>
          <a:bodyPr wrap="square" rtlCol="0">
            <a:spAutoFit/>
          </a:bodyPr>
          <a:lstStyle/>
          <a:p>
            <a:r>
              <a:rPr lang="fr-BE" b="1" dirty="0" err="1">
                <a:solidFill>
                  <a:srgbClr val="4B858C"/>
                </a:solidFill>
                <a:latin typeface="Georgia" panose="02040502050405020303" pitchFamily="18" charset="0"/>
              </a:rPr>
              <a:t>USwL</a:t>
            </a:r>
            <a:endParaRPr lang="fr-BE" sz="1400" dirty="0">
              <a:solidFill>
                <a:srgbClr val="4B858C"/>
              </a:solidFill>
              <a:latin typeface="Georgia" panose="02040502050405020303" pitchFamily="18" charset="0"/>
            </a:endParaRPr>
          </a:p>
        </p:txBody>
      </p:sp>
      <p:pic>
        <p:nvPicPr>
          <p:cNvPr id="40" name="Image 39"/>
          <p:cNvPicPr>
            <a:picLocks noChangeAspect="1"/>
          </p:cNvPicPr>
          <p:nvPr/>
        </p:nvPicPr>
        <p:blipFill>
          <a:blip r:embed="rId7"/>
          <a:stretch>
            <a:fillRect/>
          </a:stretch>
        </p:blipFill>
        <p:spPr>
          <a:xfrm>
            <a:off x="4567678" y="3744578"/>
            <a:ext cx="946414" cy="1152058"/>
          </a:xfrm>
          <a:prstGeom prst="rect">
            <a:avLst/>
          </a:prstGeom>
        </p:spPr>
      </p:pic>
      <p:cxnSp>
        <p:nvCxnSpPr>
          <p:cNvPr id="41" name="Connecteur droit avec flèche 40"/>
          <p:cNvCxnSpPr/>
          <p:nvPr/>
        </p:nvCxnSpPr>
        <p:spPr>
          <a:xfrm>
            <a:off x="6171494" y="4270976"/>
            <a:ext cx="721895" cy="9625"/>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5717126" y="3597332"/>
            <a:ext cx="1544903" cy="584775"/>
          </a:xfrm>
          <a:prstGeom prst="rect">
            <a:avLst/>
          </a:prstGeom>
          <a:noFill/>
        </p:spPr>
        <p:txBody>
          <a:bodyPr wrap="square" rtlCol="0">
            <a:spAutoFit/>
          </a:bodyPr>
          <a:lstStyle/>
          <a:p>
            <a:pPr algn="ctr"/>
            <a:r>
              <a:rPr lang="fr-BE" sz="1600" b="1" dirty="0">
                <a:solidFill>
                  <a:srgbClr val="4B858C"/>
                </a:solidFill>
                <a:latin typeface="Georgia" panose="02040502050405020303" pitchFamily="18" charset="0"/>
              </a:rPr>
              <a:t>Back to initial </a:t>
            </a:r>
            <a:r>
              <a:rPr lang="fr-BE" sz="1600" b="1" dirty="0" err="1">
                <a:solidFill>
                  <a:srgbClr val="4B858C"/>
                </a:solidFill>
                <a:latin typeface="Georgia" panose="02040502050405020303" pitchFamily="18" charset="0"/>
              </a:rPr>
              <a:t>space</a:t>
            </a:r>
            <a:endParaRPr lang="fr-BE" sz="1200" dirty="0">
              <a:solidFill>
                <a:srgbClr val="4B858C"/>
              </a:solidFill>
              <a:latin typeface="Georgia" panose="02040502050405020303" pitchFamily="18" charset="0"/>
            </a:endParaRPr>
          </a:p>
        </p:txBody>
      </p:sp>
      <p:pic>
        <p:nvPicPr>
          <p:cNvPr id="55" name="Image 54"/>
          <p:cNvPicPr>
            <a:picLocks noChangeAspect="1"/>
          </p:cNvPicPr>
          <p:nvPr/>
        </p:nvPicPr>
        <p:blipFill>
          <a:blip r:embed="rId8"/>
          <a:stretch>
            <a:fillRect/>
          </a:stretch>
        </p:blipFill>
        <p:spPr>
          <a:xfrm>
            <a:off x="10309373" y="3727345"/>
            <a:ext cx="1095022" cy="1176488"/>
          </a:xfrm>
          <a:prstGeom prst="rect">
            <a:avLst/>
          </a:prstGeom>
        </p:spPr>
      </p:pic>
      <p:pic>
        <p:nvPicPr>
          <p:cNvPr id="56" name="Image 55"/>
          <p:cNvPicPr>
            <a:picLocks noChangeAspect="1"/>
          </p:cNvPicPr>
          <p:nvPr/>
        </p:nvPicPr>
        <p:blipFill>
          <a:blip r:embed="rId9"/>
          <a:stretch>
            <a:fillRect/>
          </a:stretch>
        </p:blipFill>
        <p:spPr>
          <a:xfrm>
            <a:off x="4629150" y="5174155"/>
            <a:ext cx="552254" cy="601957"/>
          </a:xfrm>
          <a:prstGeom prst="rect">
            <a:avLst/>
          </a:prstGeom>
        </p:spPr>
      </p:pic>
      <p:pic>
        <p:nvPicPr>
          <p:cNvPr id="57" name="Image 56"/>
          <p:cNvPicPr>
            <a:picLocks noChangeAspect="1"/>
          </p:cNvPicPr>
          <p:nvPr/>
        </p:nvPicPr>
        <p:blipFill>
          <a:blip r:embed="rId10"/>
          <a:stretch>
            <a:fillRect/>
          </a:stretch>
        </p:blipFill>
        <p:spPr>
          <a:xfrm>
            <a:off x="5234568" y="5174155"/>
            <a:ext cx="610772" cy="601957"/>
          </a:xfrm>
          <a:prstGeom prst="rect">
            <a:avLst/>
          </a:prstGeom>
        </p:spPr>
      </p:pic>
      <p:pic>
        <p:nvPicPr>
          <p:cNvPr id="58" name="Image 57"/>
          <p:cNvPicPr>
            <a:picLocks noChangeAspect="1"/>
          </p:cNvPicPr>
          <p:nvPr/>
        </p:nvPicPr>
        <p:blipFill>
          <a:blip r:embed="rId11"/>
          <a:stretch>
            <a:fillRect/>
          </a:stretch>
        </p:blipFill>
        <p:spPr>
          <a:xfrm>
            <a:off x="5905829" y="5174155"/>
            <a:ext cx="542505" cy="601957"/>
          </a:xfrm>
          <a:prstGeom prst="rect">
            <a:avLst/>
          </a:prstGeom>
        </p:spPr>
      </p:pic>
      <p:sp>
        <p:nvSpPr>
          <p:cNvPr id="59" name="ZoneTexte 58"/>
          <p:cNvSpPr txBox="1"/>
          <p:nvPr/>
        </p:nvSpPr>
        <p:spPr>
          <a:xfrm>
            <a:off x="4196080" y="5209513"/>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pic>
        <p:nvPicPr>
          <p:cNvPr id="60" name="Image 59"/>
          <p:cNvPicPr>
            <a:picLocks noChangeAspect="1"/>
          </p:cNvPicPr>
          <p:nvPr/>
        </p:nvPicPr>
        <p:blipFill>
          <a:blip r:embed="rId12"/>
          <a:stretch>
            <a:fillRect/>
          </a:stretch>
        </p:blipFill>
        <p:spPr>
          <a:xfrm>
            <a:off x="9695570" y="5174155"/>
            <a:ext cx="570300" cy="587173"/>
          </a:xfrm>
          <a:prstGeom prst="rect">
            <a:avLst/>
          </a:prstGeom>
        </p:spPr>
      </p:pic>
      <p:pic>
        <p:nvPicPr>
          <p:cNvPr id="61" name="Image 60"/>
          <p:cNvPicPr>
            <a:picLocks noChangeAspect="1"/>
          </p:cNvPicPr>
          <p:nvPr/>
        </p:nvPicPr>
        <p:blipFill>
          <a:blip r:embed="rId13"/>
          <a:stretch>
            <a:fillRect/>
          </a:stretch>
        </p:blipFill>
        <p:spPr>
          <a:xfrm>
            <a:off x="10332636" y="5174155"/>
            <a:ext cx="607586" cy="587173"/>
          </a:xfrm>
          <a:prstGeom prst="rect">
            <a:avLst/>
          </a:prstGeom>
        </p:spPr>
      </p:pic>
      <p:pic>
        <p:nvPicPr>
          <p:cNvPr id="62" name="Image 61"/>
          <p:cNvPicPr>
            <a:picLocks noChangeAspect="1"/>
          </p:cNvPicPr>
          <p:nvPr/>
        </p:nvPicPr>
        <p:blipFill>
          <a:blip r:embed="rId14"/>
          <a:stretch>
            <a:fillRect/>
          </a:stretch>
        </p:blipFill>
        <p:spPr>
          <a:xfrm>
            <a:off x="10996355" y="5174155"/>
            <a:ext cx="533794" cy="587173"/>
          </a:xfrm>
          <a:prstGeom prst="rect">
            <a:avLst/>
          </a:prstGeom>
        </p:spPr>
      </p:pic>
      <p:sp>
        <p:nvSpPr>
          <p:cNvPr id="63" name="ZoneTexte 62"/>
          <p:cNvSpPr txBox="1"/>
          <p:nvPr/>
        </p:nvSpPr>
        <p:spPr>
          <a:xfrm>
            <a:off x="9227518" y="5209513"/>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sp>
        <p:nvSpPr>
          <p:cNvPr id="64" name="ZoneTexte 63">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USwL</a:t>
            </a:r>
            <a:r>
              <a:rPr lang="fr-BE" sz="2800" b="1" dirty="0">
                <a:latin typeface="Georgia" panose="02040502050405020303" pitchFamily="18" charset="0"/>
              </a:rPr>
              <a:t> on </a:t>
            </a:r>
            <a:r>
              <a:rPr lang="fr-BE" sz="2800" b="1" dirty="0" err="1">
                <a:latin typeface="Georgia" panose="02040502050405020303" pitchFamily="18" charset="0"/>
              </a:rPr>
              <a:t>each</a:t>
            </a:r>
            <a:r>
              <a:rPr lang="fr-BE" sz="2800" b="1" dirty="0">
                <a:latin typeface="Georgia" panose="02040502050405020303" pitchFamily="18" charset="0"/>
              </a:rPr>
              <a:t> session</a:t>
            </a:r>
          </a:p>
        </p:txBody>
      </p:sp>
    </p:spTree>
    <p:extLst>
      <p:ext uri="{BB962C8B-B14F-4D97-AF65-F5344CB8AC3E}">
        <p14:creationId xmlns:p14="http://schemas.microsoft.com/office/powerpoint/2010/main" val="16147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54" grpId="0"/>
      <p:bldP spid="59" grpId="0"/>
      <p:bldP spid="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1. Brain volume change</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5" name="ZoneTexte 24">
                <a:extLst>
                  <a:ext uri="{FF2B5EF4-FFF2-40B4-BE49-F238E27FC236}">
                    <a16:creationId xmlns="" xmlns:a16="http://schemas.microsoft.com/office/drawing/2014/main" id="{35E0D946-E5DC-491E-8D54-2FA28CADBB01}"/>
                  </a:ext>
                </a:extLst>
              </p:cNvPr>
              <p:cNvSpPr txBox="1"/>
              <p:nvPr/>
            </p:nvSpPr>
            <p:spPr>
              <a:xfrm>
                <a:off x="1049200" y="2924391"/>
                <a:ext cx="10325364" cy="3370346"/>
              </a:xfrm>
              <a:prstGeom prst="rect">
                <a:avLst/>
              </a:prstGeom>
              <a:noFill/>
              <a:ln>
                <a:noFill/>
              </a:ln>
            </p:spPr>
            <p:txBody>
              <a:bodyPr wrap="square" rtlCol="0">
                <a:spAutoFit/>
              </a:bodyPr>
              <a:lstStyle/>
              <a:p>
                <a:r>
                  <a:rPr lang="fr-BE" sz="2000" dirty="0">
                    <a:latin typeface="Georgia" panose="02040502050405020303" pitchFamily="18" charset="0"/>
                    <a:ea typeface="Cambria" panose="02040503050406030204" pitchFamily="18" charset="0"/>
                  </a:rPr>
                  <a:t>Evolution of </a:t>
                </a:r>
                <a:r>
                  <a:rPr lang="fr-BE" sz="2000" dirty="0" err="1">
                    <a:latin typeface="Georgia" panose="02040502050405020303" pitchFamily="18" charset="0"/>
                    <a:ea typeface="Cambria" panose="02040503050406030204" pitchFamily="18" charset="0"/>
                  </a:rPr>
                  <a:t>volumetric</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measurements</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measured</a:t>
                </a:r>
                <a:r>
                  <a:rPr lang="fr-BE" sz="2000" dirty="0">
                    <a:latin typeface="Georgia" panose="02040502050405020303" pitchFamily="18" charset="0"/>
                    <a:ea typeface="Cambria" panose="02040503050406030204" pitchFamily="18" charset="0"/>
                  </a:rPr>
                  <a:t> in %) </a:t>
                </a:r>
                <a:r>
                  <a:rPr lang="fr-BE" sz="2000" dirty="0" err="1">
                    <a:latin typeface="Georgia" panose="02040502050405020303" pitchFamily="18" charset="0"/>
                    <a:ea typeface="Cambria" panose="02040503050406030204" pitchFamily="18" charset="0"/>
                  </a:rPr>
                  <a:t>between</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both</a:t>
                </a:r>
                <a:r>
                  <a:rPr lang="fr-BE" sz="2000" dirty="0">
                    <a:latin typeface="Georgia" panose="02040502050405020303" pitchFamily="18" charset="0"/>
                    <a:ea typeface="Cambria" panose="02040503050406030204" pitchFamily="18" charset="0"/>
                  </a:rPr>
                  <a:t> scanning sessions:</a:t>
                </a:r>
              </a:p>
              <a:p>
                <a:endParaRPr lang="fr-BE" sz="1200" b="1" dirty="0">
                  <a:latin typeface="Georgia" panose="02040502050405020303" pitchFamily="18" charset="0"/>
                  <a:ea typeface="Cambria" panose="02040503050406030204" pitchFamily="18" charset="0"/>
                </a:endParaRPr>
              </a:p>
              <a:p>
                <a:endParaRPr lang="fr-BE" sz="1000" b="1"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dirty="0">
                    <a:latin typeface="Georgia" panose="02040502050405020303" pitchFamily="18" charset="0"/>
                    <a:ea typeface="Cambria" panose="02040503050406030204" pitchFamily="18" charset="0"/>
                  </a:rPr>
                  <a:t>Brain </a:t>
                </a:r>
                <a:r>
                  <a:rPr lang="fr-BE" dirty="0" err="1">
                    <a:latin typeface="Georgia" panose="02040502050405020303" pitchFamily="18" charset="0"/>
                    <a:ea typeface="Cambria" panose="02040503050406030204" pitchFamily="18" charset="0"/>
                  </a:rPr>
                  <a:t>parenchymal</a:t>
                </a:r>
                <a:r>
                  <a:rPr lang="fr-BE" dirty="0">
                    <a:latin typeface="Georgia" panose="02040502050405020303" pitchFamily="18" charset="0"/>
                    <a:ea typeface="Cambria" panose="02040503050406030204" pitchFamily="18" charset="0"/>
                  </a:rPr>
                  <a:t> fraction (BPF) = </a:t>
                </a:r>
                <a14:m>
                  <m:oMath xmlns:m="http://schemas.openxmlformats.org/officeDocument/2006/math">
                    <m:f>
                      <m:fPr>
                        <m:ctrlPr>
                          <a:rPr lang="fr-BE" i="1" smtClean="0">
                            <a:latin typeface="Cambria Math" panose="02040503050406030204" pitchFamily="18" charset="0"/>
                            <a:ea typeface="Cambria" panose="02040503050406030204" pitchFamily="18" charset="0"/>
                          </a:rPr>
                        </m:ctrlPr>
                      </m:fPr>
                      <m:num>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𝑊𝑀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𝐺𝑀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𝐿𝑒𝑠𝑖𝑜𝑛</m:t>
                        </m:r>
                        <m:r>
                          <a:rPr lang="fr-BE" b="0" i="1" smtClean="0">
                            <a:latin typeface="Cambria Math" panose="02040503050406030204" pitchFamily="18" charset="0"/>
                            <a:ea typeface="Cambria" panose="02040503050406030204" pitchFamily="18" charset="0"/>
                          </a:rPr>
                          <m:t>)</m:t>
                        </m:r>
                      </m:num>
                      <m:den>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𝑊𝑀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𝐺𝑀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𝐿𝑒𝑠𝑖𝑜𝑛</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𝐶𝑆𝐹</m:t>
                        </m:r>
                        <m:r>
                          <a:rPr lang="fr-BE" b="0" i="1" smtClean="0">
                            <a:latin typeface="Cambria Math" panose="02040503050406030204" pitchFamily="18" charset="0"/>
                            <a:ea typeface="Cambria" panose="02040503050406030204" pitchFamily="18" charset="0"/>
                          </a:rPr>
                          <m:t>)</m:t>
                        </m:r>
                      </m:den>
                    </m:f>
                  </m:oMath>
                </a14:m>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b="1"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sz="2400"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dirty="0">
                    <a:latin typeface="Georgia" panose="02040502050405020303" pitchFamily="18" charset="0"/>
                    <a:ea typeface="Cambria" panose="02040503050406030204" pitchFamily="18" charset="0"/>
                  </a:rPr>
                  <a:t>Gray </a:t>
                </a:r>
                <a:r>
                  <a:rPr lang="fr-BE" dirty="0" err="1">
                    <a:latin typeface="Georgia" panose="02040502050405020303" pitchFamily="18" charset="0"/>
                    <a:ea typeface="Cambria" panose="02040503050406030204" pitchFamily="18" charset="0"/>
                  </a:rPr>
                  <a:t>matter</a:t>
                </a:r>
                <a:r>
                  <a:rPr lang="fr-BE" dirty="0">
                    <a:latin typeface="Georgia" panose="02040502050405020303" pitchFamily="18" charset="0"/>
                    <a:ea typeface="Cambria" panose="02040503050406030204" pitchFamily="18" charset="0"/>
                  </a:rPr>
                  <a:t> fraction (GMF) = </a:t>
                </a:r>
                <a14:m>
                  <m:oMath xmlns:m="http://schemas.openxmlformats.org/officeDocument/2006/math">
                    <m:f>
                      <m:fPr>
                        <m:ctrlPr>
                          <a:rPr lang="fr-BE" i="1" smtClean="0">
                            <a:latin typeface="Cambria Math" panose="02040503050406030204" pitchFamily="18" charset="0"/>
                            <a:ea typeface="Cambria" panose="02040503050406030204" pitchFamily="18" charset="0"/>
                          </a:rPr>
                        </m:ctrlPr>
                      </m:fPr>
                      <m:num>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𝐺𝑀</m:t>
                        </m:r>
                        <m:r>
                          <a:rPr lang="fr-BE" b="0" i="1" smtClean="0">
                            <a:latin typeface="Cambria Math" panose="02040503050406030204" pitchFamily="18" charset="0"/>
                            <a:ea typeface="Cambria" panose="02040503050406030204" pitchFamily="18" charset="0"/>
                          </a:rPr>
                          <m:t>)</m:t>
                        </m:r>
                      </m:num>
                      <m:den>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𝑊𝑀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𝐺𝑀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𝐿𝑒𝑠𝑖𝑜𝑛</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𝐶𝑆𝐹</m:t>
                        </m:r>
                        <m:r>
                          <a:rPr lang="fr-BE" b="0" i="1" smtClean="0">
                            <a:latin typeface="Cambria Math" panose="02040503050406030204" pitchFamily="18" charset="0"/>
                            <a:ea typeface="Cambria" panose="02040503050406030204" pitchFamily="18" charset="0"/>
                          </a:rPr>
                          <m:t>)</m:t>
                        </m:r>
                      </m:den>
                    </m:f>
                  </m:oMath>
                </a14:m>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sz="800"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dirty="0" err="1">
                    <a:latin typeface="Georgia" panose="02040502050405020303" pitchFamily="18" charset="0"/>
                    <a:ea typeface="Cambria" panose="02040503050406030204" pitchFamily="18" charset="0"/>
                  </a:rPr>
                  <a:t>Lesion</a:t>
                </a:r>
                <a:r>
                  <a:rPr lang="fr-BE" dirty="0">
                    <a:latin typeface="Georgia" panose="02040502050405020303" pitchFamily="18" charset="0"/>
                    <a:ea typeface="Cambria" panose="02040503050406030204" pitchFamily="18" charset="0"/>
                  </a:rPr>
                  <a:t> fraction (LF) = </a:t>
                </a:r>
                <a14:m>
                  <m:oMath xmlns:m="http://schemas.openxmlformats.org/officeDocument/2006/math">
                    <m:f>
                      <m:fPr>
                        <m:ctrlPr>
                          <a:rPr lang="fr-BE" i="1" smtClean="0">
                            <a:latin typeface="Cambria Math" panose="02040503050406030204" pitchFamily="18" charset="0"/>
                            <a:ea typeface="Cambria" panose="02040503050406030204" pitchFamily="18" charset="0"/>
                          </a:rPr>
                        </m:ctrlPr>
                      </m:fPr>
                      <m:num>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𝐿𝑒𝑠𝑖𝑜𝑛</m:t>
                        </m:r>
                        <m:r>
                          <a:rPr lang="fr-BE" b="0" i="1" smtClean="0">
                            <a:latin typeface="Cambria Math" panose="02040503050406030204" pitchFamily="18" charset="0"/>
                            <a:ea typeface="Cambria" panose="02040503050406030204" pitchFamily="18" charset="0"/>
                          </a:rPr>
                          <m:t>)</m:t>
                        </m:r>
                      </m:num>
                      <m:den>
                        <m:r>
                          <a:rPr lang="fr-BE" b="0" i="1" smtClean="0">
                            <a:latin typeface="Cambria Math" panose="02040503050406030204" pitchFamily="18" charset="0"/>
                            <a:ea typeface="Cambria" panose="02040503050406030204" pitchFamily="18" charset="0"/>
                          </a:rPr>
                          <m:t>𝑣𝑜𝑙𝑢𝑚𝑒</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𝑊𝑀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𝐺𝑀</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𝐿𝑒𝑠𝑖𝑜𝑛</m:t>
                        </m:r>
                        <m:r>
                          <a:rPr lang="fr-BE" b="0" i="1" smtClean="0">
                            <a:latin typeface="Cambria Math" panose="02040503050406030204" pitchFamily="18" charset="0"/>
                            <a:ea typeface="Cambria" panose="02040503050406030204" pitchFamily="18" charset="0"/>
                          </a:rPr>
                          <m:t>+</m:t>
                        </m:r>
                        <m:r>
                          <a:rPr lang="fr-BE" b="0" i="1" smtClean="0">
                            <a:latin typeface="Cambria Math" panose="02040503050406030204" pitchFamily="18" charset="0"/>
                            <a:ea typeface="Cambria" panose="02040503050406030204" pitchFamily="18" charset="0"/>
                          </a:rPr>
                          <m:t>𝐶𝑆𝐹</m:t>
                        </m:r>
                        <m:r>
                          <a:rPr lang="fr-BE" b="0" i="1" smtClean="0">
                            <a:latin typeface="Cambria Math" panose="02040503050406030204" pitchFamily="18" charset="0"/>
                            <a:ea typeface="Cambria" panose="02040503050406030204" pitchFamily="18" charset="0"/>
                          </a:rPr>
                          <m:t>)</m:t>
                        </m:r>
                      </m:den>
                    </m:f>
                  </m:oMath>
                </a14:m>
                <a:endParaRPr lang="fr-BE" dirty="0">
                  <a:latin typeface="Georgia" panose="02040502050405020303" pitchFamily="18" charset="0"/>
                  <a:ea typeface="Cambria" panose="02040503050406030204" pitchFamily="18" charset="0"/>
                </a:endParaRP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mc:Choice>
        <mc:Fallback xmlns="">
          <p:sp>
            <p:nvSpPr>
              <p:cNvPr id="25" name="ZoneTexte 24">
                <a:extLst>
                  <a:ext uri="{FF2B5EF4-FFF2-40B4-BE49-F238E27FC236}">
                    <a16:creationId xmlns="" xmlns:a16="http://schemas.microsoft.com/office/drawing/2014/main" xmlns:a14="http://schemas.microsoft.com/office/drawing/2010/main" id="{35E0D946-E5DC-491E-8D54-2FA28CADBB01}"/>
                  </a:ext>
                </a:extLst>
              </p:cNvPr>
              <p:cNvSpPr txBox="1">
                <a:spLocks noRot="1" noChangeAspect="1" noMove="1" noResize="1" noEditPoints="1" noAdjustHandles="1" noChangeArrowheads="1" noChangeShapeType="1" noTextEdit="1"/>
              </p:cNvSpPr>
              <p:nvPr/>
            </p:nvSpPr>
            <p:spPr>
              <a:xfrm>
                <a:off x="1049200" y="2924391"/>
                <a:ext cx="10325364" cy="3370346"/>
              </a:xfrm>
              <a:prstGeom prst="rect">
                <a:avLst/>
              </a:prstGeom>
              <a:blipFill rotWithShape="0">
                <a:blip r:embed="rId3"/>
                <a:stretch>
                  <a:fillRect l="-590" t="-1266"/>
                </a:stretch>
              </a:blipFill>
              <a:ln>
                <a:noFill/>
              </a:ln>
            </p:spPr>
            <p:txBody>
              <a:bodyPr/>
              <a:lstStyle/>
              <a:p>
                <a:r>
                  <a:rPr lang="fr-BE">
                    <a:noFill/>
                  </a:rPr>
                  <a:t> </a:t>
                </a:r>
              </a:p>
            </p:txBody>
          </p:sp>
        </mc:Fallback>
      </mc:AlternateContent>
    </p:spTree>
    <p:extLst>
      <p:ext uri="{BB962C8B-B14F-4D97-AF65-F5344CB8AC3E}">
        <p14:creationId xmlns:p14="http://schemas.microsoft.com/office/powerpoint/2010/main" val="29325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1. Brain volume change</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5" name="ZoneTexte 24">
                <a:extLst>
                  <a:ext uri="{FF2B5EF4-FFF2-40B4-BE49-F238E27FC236}">
                    <a16:creationId xmlns="" xmlns:a16="http://schemas.microsoft.com/office/drawing/2014/main" id="{35E0D946-E5DC-491E-8D54-2FA28CADBB01}"/>
                  </a:ext>
                </a:extLst>
              </p:cNvPr>
              <p:cNvSpPr txBox="1"/>
              <p:nvPr/>
            </p:nvSpPr>
            <p:spPr>
              <a:xfrm>
                <a:off x="1049200" y="2924391"/>
                <a:ext cx="10325364" cy="3508653"/>
              </a:xfrm>
              <a:prstGeom prst="rect">
                <a:avLst/>
              </a:prstGeom>
              <a:noFill/>
              <a:ln>
                <a:noFill/>
              </a:ln>
            </p:spPr>
            <p:txBody>
              <a:bodyPr wrap="square" rtlCol="0">
                <a:spAutoFit/>
              </a:bodyPr>
              <a:lstStyle/>
              <a:p>
                <a:r>
                  <a:rPr lang="fr-BE" sz="2000" dirty="0">
                    <a:latin typeface="Georgia" panose="02040502050405020303" pitchFamily="18" charset="0"/>
                    <a:ea typeface="Cambria" panose="02040503050406030204" pitchFamily="18" charset="0"/>
                  </a:rPr>
                  <a:t>Evolution of </a:t>
                </a:r>
                <a:r>
                  <a:rPr lang="fr-BE" sz="2000" dirty="0" err="1">
                    <a:latin typeface="Georgia" panose="02040502050405020303" pitchFamily="18" charset="0"/>
                    <a:ea typeface="Cambria" panose="02040503050406030204" pitchFamily="18" charset="0"/>
                  </a:rPr>
                  <a:t>volumetric</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measurements</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measured</a:t>
                </a:r>
                <a:r>
                  <a:rPr lang="fr-BE" sz="2000" dirty="0">
                    <a:latin typeface="Georgia" panose="02040502050405020303" pitchFamily="18" charset="0"/>
                    <a:ea typeface="Cambria" panose="02040503050406030204" pitchFamily="18" charset="0"/>
                  </a:rPr>
                  <a:t> in %) </a:t>
                </a:r>
                <a:r>
                  <a:rPr lang="fr-BE" sz="2000" dirty="0" err="1">
                    <a:latin typeface="Georgia" panose="02040502050405020303" pitchFamily="18" charset="0"/>
                    <a:ea typeface="Cambria" panose="02040503050406030204" pitchFamily="18" charset="0"/>
                  </a:rPr>
                  <a:t>between</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both</a:t>
                </a:r>
                <a:r>
                  <a:rPr lang="fr-BE" sz="2000" dirty="0">
                    <a:latin typeface="Georgia" panose="02040502050405020303" pitchFamily="18" charset="0"/>
                    <a:ea typeface="Cambria" panose="02040503050406030204" pitchFamily="18" charset="0"/>
                  </a:rPr>
                  <a:t> scanning sessions:</a:t>
                </a:r>
              </a:p>
              <a:p>
                <a:endParaRPr lang="fr-BE" sz="1200" b="1" dirty="0">
                  <a:latin typeface="Georgia" panose="02040502050405020303" pitchFamily="18" charset="0"/>
                  <a:ea typeface="Cambria" panose="02040503050406030204" pitchFamily="18" charset="0"/>
                </a:endParaRPr>
              </a:p>
              <a:p>
                <a:endParaRPr lang="fr-BE" sz="1200" b="1"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b="1" dirty="0">
                    <a:latin typeface="Georgia" panose="02040502050405020303" pitchFamily="18" charset="0"/>
                    <a:ea typeface="Cambria" panose="02040503050406030204" pitchFamily="18" charset="0"/>
                  </a:rPr>
                  <a:t>Brain </a:t>
                </a:r>
                <a:r>
                  <a:rPr lang="fr-BE" b="1" dirty="0" err="1">
                    <a:latin typeface="Georgia" panose="02040502050405020303" pitchFamily="18" charset="0"/>
                    <a:ea typeface="Cambria" panose="02040503050406030204" pitchFamily="18" charset="0"/>
                  </a:rPr>
                  <a:t>parenchymal</a:t>
                </a:r>
                <a:r>
                  <a:rPr lang="fr-BE" b="1" dirty="0">
                    <a:latin typeface="Georgia" panose="02040502050405020303" pitchFamily="18" charset="0"/>
                    <a:ea typeface="Cambria" panose="02040503050406030204" pitchFamily="18" charset="0"/>
                  </a:rPr>
                  <a:t> fraction (BPF): -0,67 ± 1,12%</a:t>
                </a:r>
              </a:p>
              <a:p>
                <a:r>
                  <a:rPr lang="fr-BE" b="1" dirty="0">
                    <a:latin typeface="Georgia" panose="02040502050405020303" pitchFamily="18" charset="0"/>
                    <a:ea typeface="Cambria" panose="02040503050406030204" pitchFamily="18" charset="0"/>
                  </a:rPr>
                  <a:t>	-&gt; </a:t>
                </a:r>
                <a:r>
                  <a:rPr lang="fr-BE" b="1" dirty="0" err="1">
                    <a:latin typeface="Georgia" panose="02040502050405020303" pitchFamily="18" charset="0"/>
                    <a:ea typeface="Cambria" panose="02040503050406030204" pitchFamily="18" charset="0"/>
                  </a:rPr>
                  <a:t>Significantly</a:t>
                </a:r>
                <a:r>
                  <a:rPr lang="fr-BE" b="1" dirty="0">
                    <a:latin typeface="Georgia" panose="02040502050405020303" pitchFamily="18" charset="0"/>
                    <a:ea typeface="Cambria" panose="02040503050406030204" pitchFamily="18" charset="0"/>
                  </a:rPr>
                  <a:t> </a:t>
                </a:r>
                <a:r>
                  <a:rPr lang="fr-BE" b="1" dirty="0" err="1">
                    <a:latin typeface="Georgia" panose="02040502050405020303" pitchFamily="18" charset="0"/>
                    <a:ea typeface="Cambria" panose="02040503050406030204" pitchFamily="18" charset="0"/>
                  </a:rPr>
                  <a:t>different</a:t>
                </a:r>
                <a:r>
                  <a:rPr lang="fr-BE" b="1" dirty="0">
                    <a:latin typeface="Georgia" panose="02040502050405020303" pitchFamily="18" charset="0"/>
                    <a:ea typeface="Cambria" panose="02040503050406030204" pitchFamily="18" charset="0"/>
                  </a:rPr>
                  <a:t> </a:t>
                </a:r>
                <a:r>
                  <a:rPr lang="fr-BE" b="1" dirty="0" err="1">
                    <a:latin typeface="Georgia" panose="02040502050405020303" pitchFamily="18" charset="0"/>
                    <a:ea typeface="Cambria" panose="02040503050406030204" pitchFamily="18" charset="0"/>
                  </a:rPr>
                  <a:t>from</a:t>
                </a:r>
                <a:r>
                  <a:rPr lang="fr-BE" b="1" dirty="0">
                    <a:latin typeface="Georgia" panose="02040502050405020303" pitchFamily="18" charset="0"/>
                    <a:ea typeface="Cambria" panose="02040503050406030204" pitchFamily="18" charset="0"/>
                  </a:rPr>
                  <a:t> 0, t-test: </a:t>
                </a:r>
                <a14:m>
                  <m:oMath xmlns:m="http://schemas.openxmlformats.org/officeDocument/2006/math">
                    <m:r>
                      <a:rPr lang="en-US" b="1" i="1">
                        <a:latin typeface="Cambria Math" panose="02040503050406030204" pitchFamily="18" charset="0"/>
                      </a:rPr>
                      <m:t>𝒕</m:t>
                    </m:r>
                    <m:d>
                      <m:dPr>
                        <m:ctrlPr>
                          <a:rPr lang="fr-BE" b="1" i="1">
                            <a:latin typeface="Cambria Math" panose="02040503050406030204" pitchFamily="18" charset="0"/>
                          </a:rPr>
                        </m:ctrlPr>
                      </m:dPr>
                      <m:e>
                        <m:r>
                          <a:rPr lang="en-US" b="1" i="1">
                            <a:latin typeface="Cambria Math" panose="02040503050406030204" pitchFamily="18" charset="0"/>
                          </a:rPr>
                          <m:t>𝟏𝟔</m:t>
                        </m:r>
                      </m:e>
                    </m:d>
                    <m:r>
                      <a:rPr lang="en-US" b="1" i="1">
                        <a:latin typeface="Cambria Math" panose="02040503050406030204" pitchFamily="18" charset="0"/>
                      </a:rPr>
                      <m:t>=</m:t>
                    </m:r>
                    <m:r>
                      <a:rPr lang="en-US" b="1" i="1">
                        <a:latin typeface="Cambria Math" panose="02040503050406030204" pitchFamily="18" charset="0"/>
                      </a:rPr>
                      <m:t>𝟐</m:t>
                    </m:r>
                    <m:r>
                      <a:rPr lang="en-US" b="1" i="1">
                        <a:latin typeface="Cambria Math" panose="02040503050406030204" pitchFamily="18" charset="0"/>
                      </a:rPr>
                      <m:t>.</m:t>
                    </m:r>
                    <m:r>
                      <a:rPr lang="en-US" b="1" i="1">
                        <a:latin typeface="Cambria Math" panose="02040503050406030204" pitchFamily="18" charset="0"/>
                      </a:rPr>
                      <m:t>𝟓𝟕</m:t>
                    </m:r>
                    <m:r>
                      <a:rPr lang="en-US" b="1" i="1">
                        <a:latin typeface="Cambria Math" panose="02040503050406030204" pitchFamily="18" charset="0"/>
                      </a:rPr>
                      <m:t>;</m:t>
                    </m:r>
                    <m:r>
                      <a:rPr lang="en-US" b="1" i="1">
                        <a:latin typeface="Cambria Math" panose="02040503050406030204" pitchFamily="18" charset="0"/>
                      </a:rPr>
                      <m:t>𝒑</m:t>
                    </m:r>
                    <m:r>
                      <a:rPr lang="en-US" b="1" i="1">
                        <a:latin typeface="Cambria Math" panose="02040503050406030204" pitchFamily="18" charset="0"/>
                      </a:rPr>
                      <m:t>= .</m:t>
                    </m:r>
                    <m:r>
                      <a:rPr lang="en-US" b="1" i="1">
                        <a:latin typeface="Cambria Math" panose="02040503050406030204" pitchFamily="18" charset="0"/>
                      </a:rPr>
                      <m:t>𝟎𝟐𝟎𝟒</m:t>
                    </m:r>
                  </m:oMath>
                </a14:m>
                <a:endParaRPr lang="fr-BE" b="1"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dirty="0">
                    <a:latin typeface="Georgia" panose="02040502050405020303" pitchFamily="18" charset="0"/>
                    <a:ea typeface="Cambria" panose="02040503050406030204" pitchFamily="18" charset="0"/>
                  </a:rPr>
                  <a:t>Gray </a:t>
                </a:r>
                <a:r>
                  <a:rPr lang="fr-BE" dirty="0" err="1">
                    <a:latin typeface="Georgia" panose="02040502050405020303" pitchFamily="18" charset="0"/>
                    <a:ea typeface="Cambria" panose="02040503050406030204" pitchFamily="18" charset="0"/>
                  </a:rPr>
                  <a:t>matter</a:t>
                </a:r>
                <a:r>
                  <a:rPr lang="fr-BE" dirty="0">
                    <a:latin typeface="Georgia" panose="02040502050405020303" pitchFamily="18" charset="0"/>
                    <a:ea typeface="Cambria" panose="02040503050406030204" pitchFamily="18" charset="0"/>
                  </a:rPr>
                  <a:t> fraction (GMF): -0,30 ± 1,44%</a:t>
                </a:r>
              </a:p>
              <a:p>
                <a:pPr marL="457200" indent="-457200">
                  <a:buFont typeface="Arial" panose="020B0604020202020204" pitchFamily="34" charset="0"/>
                  <a:buChar char="•"/>
                </a:pPr>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endParaRPr lang="fr-BE" dirty="0">
                  <a:latin typeface="Georgia" panose="02040502050405020303" pitchFamily="18" charset="0"/>
                  <a:ea typeface="Cambria" panose="02040503050406030204" pitchFamily="18" charset="0"/>
                </a:endParaRPr>
              </a:p>
              <a:p>
                <a:pPr marL="457200" indent="-457200">
                  <a:buFont typeface="Arial" panose="020B0604020202020204" pitchFamily="34" charset="0"/>
                  <a:buChar char="•"/>
                </a:pPr>
                <a:r>
                  <a:rPr lang="fr-BE" b="1" dirty="0" err="1">
                    <a:latin typeface="Georgia" panose="02040502050405020303" pitchFamily="18" charset="0"/>
                    <a:ea typeface="Cambria" panose="02040503050406030204" pitchFamily="18" charset="0"/>
                  </a:rPr>
                  <a:t>Lesion</a:t>
                </a:r>
                <a:r>
                  <a:rPr lang="fr-BE" b="1" dirty="0">
                    <a:latin typeface="Georgia" panose="02040502050405020303" pitchFamily="18" charset="0"/>
                    <a:ea typeface="Cambria" panose="02040503050406030204" pitchFamily="18" charset="0"/>
                  </a:rPr>
                  <a:t> fraction (LF): 22,88 ± 26,13% </a:t>
                </a:r>
              </a:p>
              <a:p>
                <a:r>
                  <a:rPr lang="fr-BE" b="1" dirty="0">
                    <a:latin typeface="Georgia" panose="02040502050405020303" pitchFamily="18" charset="0"/>
                    <a:ea typeface="Cambria" panose="02040503050406030204" pitchFamily="18" charset="0"/>
                  </a:rPr>
                  <a:t>	-&gt; </a:t>
                </a:r>
                <a:r>
                  <a:rPr lang="fr-BE" b="1" dirty="0" err="1">
                    <a:latin typeface="Georgia" panose="02040502050405020303" pitchFamily="18" charset="0"/>
                    <a:ea typeface="Cambria" panose="02040503050406030204" pitchFamily="18" charset="0"/>
                  </a:rPr>
                  <a:t>Significantly</a:t>
                </a:r>
                <a:r>
                  <a:rPr lang="fr-BE" b="1" dirty="0">
                    <a:latin typeface="Georgia" panose="02040502050405020303" pitchFamily="18" charset="0"/>
                    <a:ea typeface="Cambria" panose="02040503050406030204" pitchFamily="18" charset="0"/>
                  </a:rPr>
                  <a:t> </a:t>
                </a:r>
                <a:r>
                  <a:rPr lang="fr-BE" b="1" dirty="0" err="1">
                    <a:latin typeface="Georgia" panose="02040502050405020303" pitchFamily="18" charset="0"/>
                    <a:ea typeface="Cambria" panose="02040503050406030204" pitchFamily="18" charset="0"/>
                  </a:rPr>
                  <a:t>different</a:t>
                </a:r>
                <a:r>
                  <a:rPr lang="fr-BE" b="1" dirty="0">
                    <a:latin typeface="Georgia" panose="02040502050405020303" pitchFamily="18" charset="0"/>
                    <a:ea typeface="Cambria" panose="02040503050406030204" pitchFamily="18" charset="0"/>
                  </a:rPr>
                  <a:t> </a:t>
                </a:r>
                <a:r>
                  <a:rPr lang="fr-BE" b="1" dirty="0" err="1">
                    <a:latin typeface="Georgia" panose="02040502050405020303" pitchFamily="18" charset="0"/>
                    <a:ea typeface="Cambria" panose="02040503050406030204" pitchFamily="18" charset="0"/>
                  </a:rPr>
                  <a:t>from</a:t>
                </a:r>
                <a:r>
                  <a:rPr lang="fr-BE" b="1" dirty="0">
                    <a:latin typeface="Georgia" panose="02040502050405020303" pitchFamily="18" charset="0"/>
                    <a:ea typeface="Cambria" panose="02040503050406030204" pitchFamily="18" charset="0"/>
                  </a:rPr>
                  <a:t> 0, t-test: </a:t>
                </a:r>
                <a14:m>
                  <m:oMath xmlns:m="http://schemas.openxmlformats.org/officeDocument/2006/math">
                    <m:r>
                      <a:rPr lang="en-US" b="1" i="1">
                        <a:latin typeface="Cambria Math" panose="02040503050406030204" pitchFamily="18" charset="0"/>
                      </a:rPr>
                      <m:t>𝒕</m:t>
                    </m:r>
                    <m:d>
                      <m:dPr>
                        <m:ctrlPr>
                          <a:rPr lang="fr-BE" b="1" i="1">
                            <a:latin typeface="Cambria Math" panose="02040503050406030204" pitchFamily="18" charset="0"/>
                          </a:rPr>
                        </m:ctrlPr>
                      </m:dPr>
                      <m:e>
                        <m:r>
                          <a:rPr lang="en-US" b="1" i="1">
                            <a:latin typeface="Cambria Math" panose="02040503050406030204" pitchFamily="18" charset="0"/>
                          </a:rPr>
                          <m:t>𝟏𝟔</m:t>
                        </m:r>
                      </m:e>
                    </m:d>
                    <m:r>
                      <a:rPr lang="en-US" b="1" i="1">
                        <a:latin typeface="Cambria Math" panose="02040503050406030204" pitchFamily="18" charset="0"/>
                      </a:rPr>
                      <m:t>= −</m:t>
                    </m:r>
                    <m:r>
                      <a:rPr lang="en-US" b="1" i="1">
                        <a:latin typeface="Cambria Math" panose="02040503050406030204" pitchFamily="18" charset="0"/>
                      </a:rPr>
                      <m:t>𝟑</m:t>
                    </m:r>
                    <m:r>
                      <a:rPr lang="en-US" b="1" i="1">
                        <a:latin typeface="Cambria Math" panose="02040503050406030204" pitchFamily="18" charset="0"/>
                      </a:rPr>
                      <m:t>.</m:t>
                    </m:r>
                    <m:r>
                      <a:rPr lang="en-US" b="1" i="1">
                        <a:latin typeface="Cambria Math" panose="02040503050406030204" pitchFamily="18" charset="0"/>
                      </a:rPr>
                      <m:t>𝟕𝟎</m:t>
                    </m:r>
                    <m:r>
                      <a:rPr lang="en-US" b="1" i="1">
                        <a:latin typeface="Cambria Math" panose="02040503050406030204" pitchFamily="18" charset="0"/>
                      </a:rPr>
                      <m:t>;</m:t>
                    </m:r>
                    <m:r>
                      <a:rPr lang="en-US" b="1" i="1">
                        <a:latin typeface="Cambria Math" panose="02040503050406030204" pitchFamily="18" charset="0"/>
                      </a:rPr>
                      <m:t>𝒑</m:t>
                    </m:r>
                    <m:r>
                      <a:rPr lang="en-US" b="1" i="1">
                        <a:latin typeface="Cambria Math" panose="02040503050406030204" pitchFamily="18" charset="0"/>
                      </a:rPr>
                      <m:t>= .</m:t>
                    </m:r>
                    <m:r>
                      <a:rPr lang="en-US" b="1" i="1">
                        <a:latin typeface="Cambria Math" panose="02040503050406030204" pitchFamily="18" charset="0"/>
                      </a:rPr>
                      <m:t>𝟎𝟎𝟏𝟗</m:t>
                    </m:r>
                  </m:oMath>
                </a14:m>
                <a:endParaRPr lang="fr-BE" b="1" dirty="0">
                  <a:latin typeface="Georgia" panose="02040502050405020303" pitchFamily="18" charset="0"/>
                  <a:ea typeface="Cambria" panose="02040503050406030204" pitchFamily="18" charset="0"/>
                </a:endParaRP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mc:Choice>
        <mc:Fallback xmlns="">
          <p:sp>
            <p:nvSpPr>
              <p:cNvPr id="25" name="ZoneTexte 24">
                <a:extLst>
                  <a:ext uri="{FF2B5EF4-FFF2-40B4-BE49-F238E27FC236}">
                    <a16:creationId xmlns="" xmlns:a16="http://schemas.microsoft.com/office/drawing/2014/main" xmlns:a14="http://schemas.microsoft.com/office/drawing/2010/main" id="{35E0D946-E5DC-491E-8D54-2FA28CADBB01}"/>
                  </a:ext>
                </a:extLst>
              </p:cNvPr>
              <p:cNvSpPr txBox="1">
                <a:spLocks noRot="1" noChangeAspect="1" noMove="1" noResize="1" noEditPoints="1" noAdjustHandles="1" noChangeArrowheads="1" noChangeShapeType="1" noTextEdit="1"/>
              </p:cNvSpPr>
              <p:nvPr/>
            </p:nvSpPr>
            <p:spPr>
              <a:xfrm>
                <a:off x="1049200" y="2924391"/>
                <a:ext cx="10325364" cy="3508653"/>
              </a:xfrm>
              <a:prstGeom prst="rect">
                <a:avLst/>
              </a:prstGeom>
              <a:blipFill rotWithShape="0">
                <a:blip r:embed="rId3"/>
                <a:stretch>
                  <a:fillRect l="-590" t="-1217"/>
                </a:stretch>
              </a:blipFill>
              <a:ln>
                <a:noFill/>
              </a:ln>
            </p:spPr>
            <p:txBody>
              <a:bodyPr/>
              <a:lstStyle/>
              <a:p>
                <a:r>
                  <a:rPr lang="fr-BE">
                    <a:noFill/>
                  </a:rPr>
                  <a:t> </a:t>
                </a:r>
              </a:p>
            </p:txBody>
          </p:sp>
        </mc:Fallback>
      </mc:AlternateContent>
    </p:spTree>
    <p:extLst>
      <p:ext uri="{BB962C8B-B14F-4D97-AF65-F5344CB8AC3E}">
        <p14:creationId xmlns:p14="http://schemas.microsoft.com/office/powerpoint/2010/main" val="41691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mc:AlternateContent xmlns:mc="http://schemas.openxmlformats.org/markup-compatibility/2006" xmlns:a14="http://schemas.microsoft.com/office/drawing/2010/main">
        <mc:Choice Requires="a14">
          <p:sp>
            <p:nvSpPr>
              <p:cNvPr id="27" name="ZoneTexte 26">
                <a:extLst>
                  <a:ext uri="{FF2B5EF4-FFF2-40B4-BE49-F238E27FC236}">
                    <a16:creationId xmlns="" xmlns:a16="http://schemas.microsoft.com/office/drawing/2014/main" id="{35E0D946-E5DC-491E-8D54-2FA28CADBB01}"/>
                  </a:ext>
                </a:extLst>
              </p:cNvPr>
              <p:cNvSpPr txBox="1"/>
              <p:nvPr/>
            </p:nvSpPr>
            <p:spPr>
              <a:xfrm>
                <a:off x="1125221" y="2871233"/>
                <a:ext cx="10327413" cy="3785652"/>
              </a:xfrm>
              <a:prstGeom prst="rect">
                <a:avLst/>
              </a:prstGeom>
              <a:noFill/>
              <a:ln>
                <a:noFill/>
              </a:ln>
            </p:spPr>
            <p:txBody>
              <a:bodyPr wrap="square" rtlCol="0">
                <a:spAutoFit/>
              </a:bodyPr>
              <a:lstStyle/>
              <a:p>
                <a:r>
                  <a:rPr lang="fr-BE" sz="2000" dirty="0">
                    <a:latin typeface="Georgia" panose="02040502050405020303" pitchFamily="18" charset="0"/>
                    <a:ea typeface="Cambria" panose="02040503050406030204" pitchFamily="18" charset="0"/>
                  </a:rPr>
                  <a:t>Evolution of </a:t>
                </a:r>
                <a:r>
                  <a:rPr lang="fr-BE" sz="2000" dirty="0" err="1">
                    <a:latin typeface="Georgia" panose="02040502050405020303" pitchFamily="18" charset="0"/>
                    <a:ea typeface="Cambria" panose="02040503050406030204" pitchFamily="18" charset="0"/>
                  </a:rPr>
                  <a:t>median</a:t>
                </a:r>
                <a:r>
                  <a:rPr lang="fr-BE" sz="2000" dirty="0">
                    <a:latin typeface="Georgia" panose="02040502050405020303" pitchFamily="18" charset="0"/>
                    <a:ea typeface="Cambria" panose="02040503050406030204" pitchFamily="18" charset="0"/>
                  </a:rPr>
                  <a:t> MPM values in NA tissues:</a:t>
                </a:r>
              </a:p>
              <a:p>
                <a:endParaRPr lang="fr-BE" sz="2000" dirty="0">
                  <a:latin typeface="Georgia" panose="02040502050405020303" pitchFamily="18" charset="0"/>
                  <a:ea typeface="Cambria" panose="02040503050406030204" pitchFamily="18" charset="0"/>
                </a:endParaRPr>
              </a:p>
              <a:p>
                <a:endParaRPr lang="fr-BE" sz="2000" dirty="0">
                  <a:latin typeface="Georgia" panose="02040502050405020303" pitchFamily="18" charset="0"/>
                  <a:ea typeface="Cambria" panose="02040503050406030204" pitchFamily="18" charset="0"/>
                </a:endParaRPr>
              </a:p>
              <a:p>
                <a:endParaRPr lang="fr-BE" sz="2000" dirty="0">
                  <a:latin typeface="Georgia" panose="02040502050405020303" pitchFamily="18" charset="0"/>
                  <a:ea typeface="Cambria" panose="02040503050406030204" pitchFamily="18" charset="0"/>
                </a:endParaRPr>
              </a:p>
              <a:p>
                <a:r>
                  <a:rPr lang="fr-BE" sz="2000" dirty="0" err="1">
                    <a:latin typeface="Georgia" panose="02040502050405020303" pitchFamily="18" charset="0"/>
                    <a:ea typeface="Cambria" panose="02040503050406030204" pitchFamily="18" charset="0"/>
                  </a:rPr>
                  <a:t>Where</a:t>
                </a:r>
                <a:endParaRPr lang="fr-BE" sz="20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14:m>
                  <m:oMath xmlns:m="http://schemas.openxmlformats.org/officeDocument/2006/math">
                    <m:r>
                      <a:rPr lang="fr-BE" sz="2000" i="1">
                        <a:latin typeface="Cambria Math" panose="02040503050406030204" pitchFamily="18" charset="0"/>
                      </a:rPr>
                      <m:t>𝑌</m:t>
                    </m:r>
                    <m:r>
                      <a:rPr lang="fr-BE" sz="2000" i="1">
                        <a:latin typeface="Cambria Math" panose="02040503050406030204" pitchFamily="18" charset="0"/>
                      </a:rPr>
                      <m:t> </m:t>
                    </m:r>
                  </m:oMath>
                </a14:m>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Annual</a:t>
                </a:r>
                <a:r>
                  <a:rPr lang="fr-BE" sz="2000" dirty="0">
                    <a:latin typeface="Georgia" panose="02040502050405020303" pitchFamily="18" charset="0"/>
                    <a:ea typeface="Cambria" panose="02040503050406030204" pitchFamily="18" charset="0"/>
                  </a:rPr>
                  <a:t> Rate of Change (</a:t>
                </a:r>
                <a:r>
                  <a:rPr lang="fr-BE" sz="2000" dirty="0" err="1">
                    <a:latin typeface="Georgia" panose="02040502050405020303" pitchFamily="18" charset="0"/>
                    <a:ea typeface="Cambria" panose="02040503050406030204" pitchFamily="18" charset="0"/>
                  </a:rPr>
                  <a:t>ARoC</a:t>
                </a:r>
                <a:r>
                  <a:rPr lang="fr-BE" sz="2000" dirty="0">
                    <a:latin typeface="Georgia" panose="02040502050405020303" pitchFamily="18" charset="0"/>
                    <a:ea typeface="Cambria" panose="02040503050406030204" pitchFamily="18" charset="0"/>
                  </a:rPr>
                  <a:t>) for one tissue and one </a:t>
                </a:r>
                <a:r>
                  <a:rPr lang="fr-BE" sz="2000" dirty="0" err="1">
                    <a:latin typeface="Georgia" panose="02040502050405020303" pitchFamily="18" charset="0"/>
                    <a:ea typeface="Cambria" panose="02040503050406030204" pitchFamily="18" charset="0"/>
                  </a:rPr>
                  <a:t>parameter</a:t>
                </a:r>
                <a:endParaRPr lang="fr-BE" sz="20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14:m>
                  <m:oMath xmlns:m="http://schemas.openxmlformats.org/officeDocument/2006/math">
                    <m:r>
                      <a:rPr lang="fr-BE" sz="2000" i="1">
                        <a:latin typeface="Cambria Math" panose="02040503050406030204" pitchFamily="18" charset="0"/>
                        <a:ea typeface="Cambria Math" panose="02040503050406030204" pitchFamily="18" charset="0"/>
                      </a:rPr>
                      <m:t>𝛽</m:t>
                    </m:r>
                  </m:oMath>
                </a14:m>
                <a:r>
                  <a:rPr lang="fr-BE" sz="2000" dirty="0">
                    <a:latin typeface="Georgia" panose="02040502050405020303" pitchFamily="18" charset="0"/>
                    <a:ea typeface="Cambria" panose="02040503050406030204" pitchFamily="18" charset="0"/>
                  </a:rPr>
                  <a:t> = </a:t>
                </a:r>
                <a:r>
                  <a:rPr lang="fr-BE" sz="2000" dirty="0" err="1">
                    <a:latin typeface="Georgia" panose="02040502050405020303" pitchFamily="18" charset="0"/>
                    <a:ea typeface="Cambria" panose="02040503050406030204" pitchFamily="18" charset="0"/>
                  </a:rPr>
                  <a:t>Regression</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parameters</a:t>
                </a:r>
                <a:endParaRPr lang="fr-BE" sz="20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14:m>
                  <m:oMath xmlns:m="http://schemas.openxmlformats.org/officeDocument/2006/math">
                    <m:r>
                      <a:rPr lang="fr-BE" sz="2000" i="1">
                        <a:latin typeface="Cambria Math" panose="02040503050406030204" pitchFamily="18" charset="0"/>
                        <a:ea typeface="Cambria Math" panose="02040503050406030204" pitchFamily="18" charset="0"/>
                      </a:rPr>
                      <m:t>𝜀</m:t>
                    </m:r>
                  </m:oMath>
                </a14:m>
                <a:r>
                  <a:rPr lang="fr-BE" sz="2000" dirty="0">
                    <a:latin typeface="Georgia" panose="02040502050405020303" pitchFamily="18" charset="0"/>
                  </a:rPr>
                  <a:t> = </a:t>
                </a:r>
                <a:r>
                  <a:rPr lang="fr-BE" sz="2000" dirty="0" err="1">
                    <a:latin typeface="Georgia" panose="02040502050405020303" pitchFamily="18" charset="0"/>
                  </a:rPr>
                  <a:t>Residuals</a:t>
                </a:r>
                <a:endParaRPr lang="fr-BE" sz="2000" dirty="0">
                  <a:latin typeface="Georgia" panose="02040502050405020303" pitchFamily="18" charset="0"/>
                </a:endParaRPr>
              </a:p>
              <a:p>
                <a:pPr marL="342900" indent="-342900">
                  <a:buFont typeface="Arial" panose="020B0604020202020204" pitchFamily="34" charset="0"/>
                  <a:buChar char="•"/>
                </a:pPr>
                <a14:m>
                  <m:oMath xmlns:m="http://schemas.openxmlformats.org/officeDocument/2006/math">
                    <m:sSub>
                      <m:sSubPr>
                        <m:ctrlPr>
                          <a:rPr lang="fr-BE" sz="2000" i="1">
                            <a:latin typeface="Cambria Math" panose="02040503050406030204" pitchFamily="18" charset="0"/>
                          </a:rPr>
                        </m:ctrlPr>
                      </m:sSubPr>
                      <m:e>
                        <m:r>
                          <a:rPr lang="fr-BE" sz="2000" i="1">
                            <a:latin typeface="Cambria Math" panose="02040503050406030204" pitchFamily="18" charset="0"/>
                          </a:rPr>
                          <m:t>𝑋</m:t>
                        </m:r>
                      </m:e>
                      <m:sub>
                        <m:r>
                          <a:rPr lang="fr-BE" sz="2000" b="0" i="1" smtClean="0">
                            <a:latin typeface="Cambria Math" panose="02040503050406030204" pitchFamily="18" charset="0"/>
                          </a:rPr>
                          <m:t>𝑠𝑡𝑎𝑡𝑢𝑠</m:t>
                        </m:r>
                      </m:sub>
                    </m:sSub>
                  </m:oMath>
                </a14:m>
                <a:r>
                  <a:rPr lang="fr-BE" sz="2000" dirty="0">
                    <a:latin typeface="Georgia" panose="02040502050405020303" pitchFamily="18" charset="0"/>
                  </a:rPr>
                  <a:t> = </a:t>
                </a:r>
                <a:r>
                  <a:rPr lang="fr-BE" sz="2000" dirty="0" err="1">
                    <a:latin typeface="Georgia" panose="02040502050405020303" pitchFamily="18" charset="0"/>
                  </a:rPr>
                  <a:t>Disease</a:t>
                </a:r>
                <a:r>
                  <a:rPr lang="fr-BE" sz="2000" dirty="0">
                    <a:latin typeface="Georgia" panose="02040502050405020303" pitchFamily="18" charset="0"/>
                  </a:rPr>
                  <a:t> </a:t>
                </a:r>
                <a:r>
                  <a:rPr lang="fr-BE" sz="2000" dirty="0" err="1">
                    <a:latin typeface="Georgia" panose="02040502050405020303" pitchFamily="18" charset="0"/>
                  </a:rPr>
                  <a:t>status</a:t>
                </a:r>
                <a:r>
                  <a:rPr lang="fr-BE" sz="2000" dirty="0">
                    <a:latin typeface="Georgia" panose="02040502050405020303" pitchFamily="18" charset="0"/>
                  </a:rPr>
                  <a:t> score, </a:t>
                </a:r>
                <a:r>
                  <a:rPr lang="fr-BE" sz="2000" dirty="0" err="1">
                    <a:latin typeface="Georgia" panose="02040502050405020303" pitchFamily="18" charset="0"/>
                  </a:rPr>
                  <a:t>based</a:t>
                </a:r>
                <a:r>
                  <a:rPr lang="fr-BE" sz="2000" dirty="0">
                    <a:latin typeface="Georgia" panose="02040502050405020303" pitchFamily="18" charset="0"/>
                  </a:rPr>
                  <a:t> on </a:t>
                </a:r>
                <a:r>
                  <a:rPr lang="fr-BE" sz="2000" dirty="0" err="1">
                    <a:latin typeface="Georgia" panose="02040502050405020303" pitchFamily="18" charset="0"/>
                  </a:rPr>
                  <a:t>clinical</a:t>
                </a:r>
                <a:r>
                  <a:rPr lang="fr-BE" sz="2000" dirty="0">
                    <a:latin typeface="Georgia" panose="02040502050405020303" pitchFamily="18" charset="0"/>
                  </a:rPr>
                  <a:t> </a:t>
                </a:r>
                <a:r>
                  <a:rPr lang="fr-BE" sz="2000" dirty="0" err="1">
                    <a:latin typeface="Georgia" panose="02040502050405020303" pitchFamily="18" charset="0"/>
                  </a:rPr>
                  <a:t>evolution</a:t>
                </a:r>
                <a:r>
                  <a:rPr lang="fr-BE" sz="2000" dirty="0">
                    <a:latin typeface="Georgia" panose="02040502050405020303" pitchFamily="18" charset="0"/>
                  </a:rPr>
                  <a:t> </a:t>
                </a:r>
                <a:r>
                  <a:rPr lang="fr-BE" sz="2000" dirty="0" err="1">
                    <a:latin typeface="Georgia" panose="02040502050405020303" pitchFamily="18" charset="0"/>
                  </a:rPr>
                  <a:t>between</a:t>
                </a:r>
                <a:r>
                  <a:rPr lang="fr-BE" sz="2000" dirty="0">
                    <a:latin typeface="Georgia" panose="02040502050405020303" pitchFamily="18" charset="0"/>
                  </a:rPr>
                  <a:t> scanning sessions (EDSS, relapses, new </a:t>
                </a:r>
                <a:r>
                  <a:rPr lang="fr-BE" sz="2000" dirty="0" err="1">
                    <a:latin typeface="Georgia" panose="02040502050405020303" pitchFamily="18" charset="0"/>
                  </a:rPr>
                  <a:t>lesions</a:t>
                </a:r>
                <a:r>
                  <a:rPr lang="fr-BE" sz="2000" dirty="0">
                    <a:latin typeface="Georgia" panose="02040502050405020303" pitchFamily="18" charset="0"/>
                  </a:rPr>
                  <a:t>) </a:t>
                </a:r>
              </a:p>
              <a:p>
                <a:r>
                  <a:rPr lang="fr-BE" sz="2000" dirty="0">
                    <a:latin typeface="Georgia" panose="02040502050405020303" pitchFamily="18" charset="0"/>
                  </a:rPr>
                  <a:t>     1 = </a:t>
                </a:r>
                <a:r>
                  <a:rPr lang="fr-BE" sz="2000" dirty="0" err="1">
                    <a:latin typeface="Georgia" panose="02040502050405020303" pitchFamily="18" charset="0"/>
                  </a:rPr>
                  <a:t>clinically</a:t>
                </a:r>
                <a:r>
                  <a:rPr lang="fr-BE" sz="2000" dirty="0">
                    <a:latin typeface="Georgia" panose="02040502050405020303" pitchFamily="18" charset="0"/>
                  </a:rPr>
                  <a:t> stable or </a:t>
                </a:r>
                <a:r>
                  <a:rPr lang="fr-BE" sz="2000" dirty="0" err="1">
                    <a:latin typeface="Georgia" panose="02040502050405020303" pitchFamily="18" charset="0"/>
                  </a:rPr>
                  <a:t>improving</a:t>
                </a:r>
                <a:r>
                  <a:rPr lang="fr-BE" sz="2000" dirty="0">
                    <a:latin typeface="Georgia" panose="02040502050405020303" pitchFamily="18" charset="0"/>
                  </a:rPr>
                  <a:t>, 0 </a:t>
                </a:r>
                <a:r>
                  <a:rPr lang="fr-BE" sz="2000" dirty="0" err="1">
                    <a:latin typeface="Georgia" panose="02040502050405020303" pitchFamily="18" charset="0"/>
                  </a:rPr>
                  <a:t>otherwise</a:t>
                </a:r>
                <a:endParaRPr lang="fr-BE" sz="2000" dirty="0">
                  <a:latin typeface="Georgia" panose="02040502050405020303" pitchFamily="18" charset="0"/>
                </a:endParaRPr>
              </a:p>
              <a:p>
                <a:pPr marL="342900" indent="-342900">
                  <a:buFont typeface="Arial" panose="020B0604020202020204" pitchFamily="34" charset="0"/>
                  <a:buChar char="•"/>
                </a:pPr>
                <a:endParaRPr lang="fr-BE" sz="2000" dirty="0">
                  <a:latin typeface="Georgia" panose="02040502050405020303" pitchFamily="18" charset="0"/>
                  <a:ea typeface="Cambria" panose="02040503050406030204" pitchFamily="18" charset="0"/>
                </a:endParaRPr>
              </a:p>
            </p:txBody>
          </p:sp>
        </mc:Choice>
        <mc:Fallback xmlns="">
          <p:sp>
            <p:nvSpPr>
              <p:cNvPr id="27" name="ZoneTexte 26">
                <a:extLst>
                  <a:ext uri="{FF2B5EF4-FFF2-40B4-BE49-F238E27FC236}">
                    <a16:creationId xmlns:a16="http://schemas.microsoft.com/office/drawing/2014/main" xmlns="" xmlns:a14="http://schemas.microsoft.com/office/drawing/2010/main" id="{35E0D946-E5DC-491E-8D54-2FA28CADBB01}"/>
                  </a:ext>
                </a:extLst>
              </p:cNvPr>
              <p:cNvSpPr txBox="1">
                <a:spLocks noRot="1" noChangeAspect="1" noMove="1" noResize="1" noEditPoints="1" noAdjustHandles="1" noChangeArrowheads="1" noChangeShapeType="1" noTextEdit="1"/>
              </p:cNvSpPr>
              <p:nvPr/>
            </p:nvSpPr>
            <p:spPr>
              <a:xfrm>
                <a:off x="1125221" y="2871233"/>
                <a:ext cx="10327413" cy="3785652"/>
              </a:xfrm>
              <a:prstGeom prst="rect">
                <a:avLst/>
              </a:prstGeom>
              <a:blipFill rotWithShape="0">
                <a:blip r:embed="rId3"/>
                <a:stretch>
                  <a:fillRect l="-649" t="-966"/>
                </a:stretch>
              </a:blipFill>
              <a:ln>
                <a:noFill/>
              </a:ln>
            </p:spPr>
            <p:txBody>
              <a:bodyPr/>
              <a:lstStyle/>
              <a:p>
                <a:r>
                  <a:rPr lang="fr-BE">
                    <a:noFill/>
                  </a:rPr>
                  <a:t> </a:t>
                </a:r>
              </a:p>
            </p:txBody>
          </p:sp>
        </mc:Fallback>
      </mc:AlternateContent>
      <mc:AlternateContent xmlns:mc="http://schemas.openxmlformats.org/markup-compatibility/2006" xmlns:a14="http://schemas.microsoft.com/office/drawing/2010/main">
        <mc:Choice Requires="a14">
          <p:sp>
            <p:nvSpPr>
              <p:cNvPr id="28" name="ZoneTexte 27"/>
              <p:cNvSpPr txBox="1"/>
              <p:nvPr/>
            </p:nvSpPr>
            <p:spPr>
              <a:xfrm>
                <a:off x="1125221" y="3433080"/>
                <a:ext cx="4826943"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BE" sz="2400" b="0" i="1" smtClean="0">
                          <a:latin typeface="Cambria Math" panose="02040503050406030204" pitchFamily="18" charset="0"/>
                        </a:rPr>
                        <m:t>𝑌</m:t>
                      </m:r>
                      <m:r>
                        <a:rPr lang="fr-BE" sz="2400" b="0" i="1" smtClean="0">
                          <a:latin typeface="Cambria Math" panose="02040503050406030204" pitchFamily="18" charset="0"/>
                        </a:rPr>
                        <m:t>=</m:t>
                      </m:r>
                      <m:sSub>
                        <m:sSubPr>
                          <m:ctrlPr>
                            <a:rPr lang="fr-BE" sz="2400" i="1">
                              <a:latin typeface="Cambria Math" panose="02040503050406030204" pitchFamily="18" charset="0"/>
                            </a:rPr>
                          </m:ctrlPr>
                        </m:sSubPr>
                        <m:e>
                          <m:r>
                            <a:rPr lang="fr-BE" sz="2400" i="1">
                              <a:latin typeface="Cambria Math" panose="02040503050406030204" pitchFamily="18" charset="0"/>
                              <a:ea typeface="Cambria Math" panose="02040503050406030204" pitchFamily="18" charset="0"/>
                            </a:rPr>
                            <m:t>𝛽</m:t>
                          </m:r>
                        </m:e>
                        <m:sub>
                          <m:r>
                            <a:rPr lang="fr-BE" sz="2400" b="0" i="1" smtClean="0">
                              <a:latin typeface="Cambria Math" panose="02040503050406030204" pitchFamily="18" charset="0"/>
                              <a:ea typeface="Cambria Math" panose="02040503050406030204" pitchFamily="18" charset="0"/>
                            </a:rPr>
                            <m:t>0</m:t>
                          </m:r>
                        </m:sub>
                      </m:sSub>
                      <m:r>
                        <a:rPr lang="fr-BE" sz="2400" b="0" i="1" smtClean="0">
                          <a:latin typeface="Cambria Math" panose="02040503050406030204" pitchFamily="18" charset="0"/>
                        </a:rPr>
                        <m:t>+</m:t>
                      </m:r>
                      <m:sSub>
                        <m:sSubPr>
                          <m:ctrlPr>
                            <a:rPr lang="fr-BE" sz="2400" b="0" i="1" smtClean="0">
                              <a:latin typeface="Cambria Math" panose="02040503050406030204" pitchFamily="18" charset="0"/>
                            </a:rPr>
                          </m:ctrlPr>
                        </m:sSubPr>
                        <m:e>
                          <m:r>
                            <a:rPr lang="fr-BE" sz="2400" b="0" i="1" smtClean="0">
                              <a:latin typeface="Cambria Math" panose="02040503050406030204" pitchFamily="18" charset="0"/>
                              <a:ea typeface="Cambria Math" panose="02040503050406030204" pitchFamily="18" charset="0"/>
                            </a:rPr>
                            <m:t>𝛽</m:t>
                          </m:r>
                        </m:e>
                        <m:sub>
                          <m:r>
                            <a:rPr lang="fr-BE" sz="2400" b="0" i="1" smtClean="0">
                              <a:latin typeface="Cambria Math" panose="02040503050406030204" pitchFamily="18" charset="0"/>
                            </a:rPr>
                            <m:t>1</m:t>
                          </m:r>
                        </m:sub>
                      </m:sSub>
                      <m:sSub>
                        <m:sSubPr>
                          <m:ctrlPr>
                            <a:rPr lang="fr-BE" sz="2400" b="0" i="1" smtClean="0">
                              <a:latin typeface="Cambria Math" panose="02040503050406030204" pitchFamily="18" charset="0"/>
                            </a:rPr>
                          </m:ctrlPr>
                        </m:sSubPr>
                        <m:e>
                          <m:r>
                            <a:rPr lang="fr-BE" sz="2400" b="0" i="1" smtClean="0">
                              <a:latin typeface="Cambria Math" panose="02040503050406030204" pitchFamily="18" charset="0"/>
                            </a:rPr>
                            <m:t>𝑋</m:t>
                          </m:r>
                        </m:e>
                        <m:sub>
                          <m:r>
                            <a:rPr lang="fr-BE" sz="2400" b="0" i="1" smtClean="0">
                              <a:latin typeface="Cambria Math" panose="02040503050406030204" pitchFamily="18" charset="0"/>
                            </a:rPr>
                            <m:t>𝑠𝑡𝑎𝑡𝑢𝑠</m:t>
                          </m:r>
                        </m:sub>
                      </m:sSub>
                      <m:r>
                        <a:rPr lang="fr-BE" sz="2400" b="0" i="1" smtClean="0">
                          <a:latin typeface="Cambria Math" panose="02040503050406030204" pitchFamily="18" charset="0"/>
                        </a:rPr>
                        <m:t>+ </m:t>
                      </m:r>
                      <m:r>
                        <a:rPr lang="fr-BE" sz="2400" b="0" i="1" smtClean="0">
                          <a:latin typeface="Cambria Math" panose="02040503050406030204" pitchFamily="18" charset="0"/>
                          <a:ea typeface="Cambria Math" panose="02040503050406030204" pitchFamily="18" charset="0"/>
                        </a:rPr>
                        <m:t>𝜀</m:t>
                      </m:r>
                    </m:oMath>
                  </m:oMathPara>
                </a14:m>
                <a:endParaRPr lang="fr-BE" sz="2400" dirty="0"/>
              </a:p>
            </p:txBody>
          </p:sp>
        </mc:Choice>
        <mc:Fallback xmlns="">
          <p:sp>
            <p:nvSpPr>
              <p:cNvPr id="28" name="ZoneTexte 27"/>
              <p:cNvSpPr txBox="1">
                <a:spLocks noRot="1" noChangeAspect="1" noMove="1" noResize="1" noEditPoints="1" noAdjustHandles="1" noChangeArrowheads="1" noChangeShapeType="1" noTextEdit="1"/>
              </p:cNvSpPr>
              <p:nvPr/>
            </p:nvSpPr>
            <p:spPr>
              <a:xfrm>
                <a:off x="1125221" y="3433080"/>
                <a:ext cx="4826943" cy="461665"/>
              </a:xfrm>
              <a:prstGeom prst="rect">
                <a:avLst/>
              </a:prstGeom>
              <a:blipFill rotWithShape="0">
                <a:blip r:embed="rId4"/>
                <a:stretch>
                  <a:fillRect l="-379" b="-17105"/>
                </a:stretch>
              </a:blipFill>
            </p:spPr>
            <p:txBody>
              <a:bodyPr/>
              <a:lstStyle/>
              <a:p>
                <a:r>
                  <a:rPr lang="fr-BE">
                    <a:noFill/>
                  </a:rPr>
                  <a:t> </a:t>
                </a:r>
              </a:p>
            </p:txBody>
          </p:sp>
        </mc:Fallback>
      </mc:AlternateContent>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normal </a:t>
            </a:r>
            <a:r>
              <a:rPr lang="fr-BE" sz="2400" b="1" dirty="0" err="1">
                <a:latin typeface="Georgia" panose="02040502050405020303" pitchFamily="18" charset="0"/>
                <a:ea typeface="Cambria" panose="02040503050406030204" pitchFamily="18" charset="0"/>
              </a:rPr>
              <a:t>appearing</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23108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normal </a:t>
            </a:r>
            <a:r>
              <a:rPr lang="fr-BE" sz="2400" b="1" dirty="0" err="1">
                <a:latin typeface="Georgia" panose="02040502050405020303" pitchFamily="18" charset="0"/>
                <a:ea typeface="Cambria" panose="02040503050406030204" pitchFamily="18" charset="0"/>
              </a:rPr>
              <a:t>appearing</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4" name="ZoneTexte 23">
                <a:extLst>
                  <a:ext uri="{FF2B5EF4-FFF2-40B4-BE49-F238E27FC236}">
                    <a16:creationId xmlns="" xmlns:a16="http://schemas.microsoft.com/office/drawing/2014/main" id="{35E0D946-E5DC-491E-8D54-2FA28CADBB01}"/>
                  </a:ext>
                </a:extLst>
              </p:cNvPr>
              <p:cNvSpPr txBox="1"/>
              <p:nvPr/>
            </p:nvSpPr>
            <p:spPr>
              <a:xfrm>
                <a:off x="1125221" y="2828706"/>
                <a:ext cx="10327413" cy="3115148"/>
              </a:xfrm>
              <a:prstGeom prst="rect">
                <a:avLst/>
              </a:prstGeom>
              <a:noFill/>
              <a:ln>
                <a:noFill/>
              </a:ln>
            </p:spPr>
            <p:txBody>
              <a:bodyPr wrap="square" rtlCol="0">
                <a:spAutoFit/>
              </a:bodyPr>
              <a:lstStyle/>
              <a:p>
                <a:r>
                  <a:rPr lang="fr-BE" sz="2000" dirty="0">
                    <a:latin typeface="Georgia" panose="02040502050405020303" pitchFamily="18" charset="0"/>
                    <a:ea typeface="Cambria" panose="02040503050406030204" pitchFamily="18" charset="0"/>
                  </a:rPr>
                  <a:t>Permutations tests (</a:t>
                </a:r>
                <a:r>
                  <a:rPr lang="fr-BE" sz="2000" i="1" dirty="0">
                    <a:latin typeface="Georgia" panose="02040502050405020303" pitchFamily="18" charset="0"/>
                    <a:ea typeface="Cambria" panose="02040503050406030204" pitchFamily="18" charset="0"/>
                  </a:rPr>
                  <a:t>n = 5000</a:t>
                </a:r>
                <a:r>
                  <a:rPr lang="fr-BE" sz="2000" dirty="0">
                    <a:latin typeface="Georgia" panose="02040502050405020303" pitchFamily="18" charset="0"/>
                    <a:ea typeface="Cambria" panose="02040503050406030204" pitchFamily="18" charset="0"/>
                  </a:rPr>
                  <a:t>) on the </a:t>
                </a:r>
                <a:r>
                  <a:rPr lang="fr-BE" sz="2000" dirty="0" err="1">
                    <a:latin typeface="Georgia" panose="02040502050405020303" pitchFamily="18" charset="0"/>
                    <a:ea typeface="Cambria" panose="02040503050406030204" pitchFamily="18" charset="0"/>
                  </a:rPr>
                  <a:t>observed</a:t>
                </a:r>
                <a:r>
                  <a:rPr lang="fr-BE" sz="2000" dirty="0">
                    <a:latin typeface="Georgia" panose="02040502050405020303" pitchFamily="18" charset="0"/>
                    <a:ea typeface="Cambria" panose="02040503050406030204" pitchFamily="18" charset="0"/>
                  </a:rPr>
                  <a:t> </a:t>
                </a:r>
                <a:r>
                  <a:rPr lang="fr-BE" sz="2000" i="1" dirty="0">
                    <a:latin typeface="Georgia" panose="02040502050405020303" pitchFamily="18" charset="0"/>
                    <a:ea typeface="Cambria" panose="02040503050406030204" pitchFamily="18" charset="0"/>
                  </a:rPr>
                  <a:t>R</a:t>
                </a:r>
                <a:r>
                  <a:rPr lang="fr-BE" sz="2000" dirty="0">
                    <a:latin typeface="Georgia" panose="02040502050405020303" pitchFamily="18" charset="0"/>
                    <a:ea typeface="Cambria" panose="02040503050406030204" pitchFamily="18" charset="0"/>
                  </a:rPr>
                  <a:t>-</a:t>
                </a:r>
                <a:r>
                  <a:rPr lang="fr-BE" sz="2000" dirty="0" err="1">
                    <a:latin typeface="Georgia" panose="02040502050405020303" pitchFamily="18" charset="0"/>
                    <a:ea typeface="Cambria" panose="02040503050406030204" pitchFamily="18" charset="0"/>
                  </a:rPr>
                  <a:t>squared</a:t>
                </a:r>
                <a:r>
                  <a:rPr lang="fr-BE" sz="2000" dirty="0">
                    <a:latin typeface="Georgia" panose="02040502050405020303" pitchFamily="18" charset="0"/>
                    <a:ea typeface="Cambria" panose="02040503050406030204" pitchFamily="18" charset="0"/>
                  </a:rPr>
                  <a:t> (</a:t>
                </a:r>
                <a14:m>
                  <m:oMath xmlns:m="http://schemas.openxmlformats.org/officeDocument/2006/math">
                    <m:sSub>
                      <m:sSubPr>
                        <m:ctrlPr>
                          <a:rPr lang="fr-BE"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𝑜𝑏𝑠</m:t>
                        </m:r>
                      </m:sub>
                    </m:sSub>
                  </m:oMath>
                </a14:m>
                <a:r>
                  <a:rPr lang="fr-BE" sz="2000" dirty="0">
                    <a:latin typeface="Georgia" panose="02040502050405020303" pitchFamily="18" charset="0"/>
                    <a:ea typeface="Cambria" panose="02040503050406030204" pitchFamily="18" charset="0"/>
                  </a:rPr>
                  <a:t>) value for one test:</a:t>
                </a:r>
              </a:p>
              <a:p>
                <a:endParaRPr lang="fr-BE" sz="2000" dirty="0">
                  <a:latin typeface="Georgia" panose="02040502050405020303"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 </m:t>
                      </m:r>
                      <m:f>
                        <m:fPr>
                          <m:ctrlPr>
                            <a:rPr lang="fr-BE" sz="2000" i="1">
                              <a:latin typeface="Cambria Math" panose="02040503050406030204" pitchFamily="18" charset="0"/>
                            </a:rPr>
                          </m:ctrlPr>
                        </m:fPr>
                        <m:num>
                          <m:r>
                            <a:rPr lang="en-US" sz="2000" i="1">
                              <a:latin typeface="Cambria Math" panose="02040503050406030204" pitchFamily="18" charset="0"/>
                            </a:rPr>
                            <m:t>#(</m:t>
                          </m:r>
                          <m:sSub>
                            <m:sSubPr>
                              <m:ctrlPr>
                                <a:rPr lang="fr-BE"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𝜋</m:t>
                              </m:r>
                            </m:sub>
                          </m:sSub>
                          <m:r>
                            <a:rPr lang="en-US" sz="2000" i="1">
                              <a:latin typeface="Cambria Math" panose="02040503050406030204" pitchFamily="18" charset="0"/>
                            </a:rPr>
                            <m:t>&gt;</m:t>
                          </m:r>
                          <m:sSub>
                            <m:sSubPr>
                              <m:ctrlPr>
                                <a:rPr lang="fr-BE"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𝑜𝑏𝑠</m:t>
                              </m:r>
                            </m:sub>
                          </m:sSub>
                          <m:r>
                            <a:rPr lang="en-US" sz="2000">
                              <a:latin typeface="Cambria Math" panose="02040503050406030204" pitchFamily="18" charset="0"/>
                            </a:rPr>
                            <m:t>) </m:t>
                          </m:r>
                        </m:num>
                        <m:den>
                          <m:r>
                            <a:rPr lang="en-US" sz="2000" i="1">
                              <a:latin typeface="Cambria Math" panose="02040503050406030204" pitchFamily="18" charset="0"/>
                            </a:rPr>
                            <m:t>𝑛</m:t>
                          </m:r>
                          <m:r>
                            <a:rPr lang="en-US" sz="2000" i="1">
                              <a:latin typeface="Cambria Math" panose="02040503050406030204" pitchFamily="18" charset="0"/>
                            </a:rPr>
                            <m:t>+1</m:t>
                          </m:r>
                        </m:den>
                      </m:f>
                    </m:oMath>
                  </m:oMathPara>
                </a14:m>
                <a:endParaRPr lang="fr-BE" sz="2000" dirty="0">
                  <a:latin typeface="Georgia" panose="02040502050405020303" pitchFamily="18" charset="0"/>
                </a:endParaRPr>
              </a:p>
              <a:p>
                <a:endParaRPr lang="fr-BE" sz="2000" dirty="0">
                  <a:latin typeface="Georgia" panose="02040502050405020303" pitchFamily="18" charset="0"/>
                </a:endParaRPr>
              </a:p>
              <a:p>
                <a:r>
                  <a:rPr lang="fr-BE" sz="2000" dirty="0" err="1">
                    <a:latin typeface="Georgia" panose="02040502050405020303" pitchFamily="18" charset="0"/>
                  </a:rPr>
                  <a:t>Which</a:t>
                </a:r>
                <a:r>
                  <a:rPr lang="fr-BE" sz="2000" dirty="0">
                    <a:latin typeface="Georgia" panose="02040502050405020303" pitchFamily="18" charset="0"/>
                  </a:rPr>
                  <a:t> </a:t>
                </a:r>
                <a:r>
                  <a:rPr lang="fr-BE" sz="2000" dirty="0" err="1">
                    <a:latin typeface="Georgia" panose="02040502050405020303" pitchFamily="18" charset="0"/>
                  </a:rPr>
                  <a:t>estimates</a:t>
                </a:r>
                <a:r>
                  <a:rPr lang="fr-BE" sz="2000" dirty="0">
                    <a:latin typeface="Georgia" panose="02040502050405020303" pitchFamily="18" charset="0"/>
                  </a:rPr>
                  <a:t> the </a:t>
                </a:r>
                <a:r>
                  <a:rPr lang="fr-BE" sz="2000" dirty="0" err="1">
                    <a:latin typeface="Georgia" panose="02040502050405020303" pitchFamily="18" charset="0"/>
                  </a:rPr>
                  <a:t>probability</a:t>
                </a:r>
                <a:r>
                  <a:rPr lang="fr-BE" sz="2000" dirty="0">
                    <a:latin typeface="Georgia" panose="02040502050405020303" pitchFamily="18" charset="0"/>
                  </a:rPr>
                  <a:t> of </a:t>
                </a:r>
                <a:r>
                  <a:rPr lang="fr-BE" sz="2000" dirty="0" err="1">
                    <a:latin typeface="Georgia" panose="02040502050405020303" pitchFamily="18" charset="0"/>
                  </a:rPr>
                  <a:t>obtaining</a:t>
                </a:r>
                <a:r>
                  <a:rPr lang="fr-BE" sz="2000" dirty="0">
                    <a:latin typeface="Georgia" panose="02040502050405020303" pitchFamily="18" charset="0"/>
                  </a:rPr>
                  <a:t> </a:t>
                </a:r>
                <a14:m>
                  <m:oMath xmlns:m="http://schemas.openxmlformats.org/officeDocument/2006/math">
                    <m:sSub>
                      <m:sSubPr>
                        <m:ctrlPr>
                          <a:rPr lang="fr-BE"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𝑜𝑏𝑠</m:t>
                        </m:r>
                      </m:sub>
                    </m:sSub>
                  </m:oMath>
                </a14:m>
                <a:r>
                  <a:rPr lang="fr-BE" sz="2000" dirty="0">
                    <a:latin typeface="Georgia" panose="02040502050405020303" pitchFamily="18" charset="0"/>
                  </a:rPr>
                  <a:t> </a:t>
                </a:r>
                <a:r>
                  <a:rPr lang="fr-BE" sz="2000" dirty="0" err="1">
                    <a:latin typeface="Georgia" panose="02040502050405020303" pitchFamily="18" charset="0"/>
                  </a:rPr>
                  <a:t>under</a:t>
                </a:r>
                <a:r>
                  <a:rPr lang="fr-BE" sz="2000" dirty="0">
                    <a:latin typeface="Georgia" panose="02040502050405020303" pitchFamily="18" charset="0"/>
                  </a:rPr>
                  <a:t> the </a:t>
                </a:r>
                <a:r>
                  <a:rPr lang="fr-BE" sz="2000" dirty="0" err="1">
                    <a:latin typeface="Georgia" panose="02040502050405020303" pitchFamily="18" charset="0"/>
                  </a:rPr>
                  <a:t>null</a:t>
                </a:r>
                <a:r>
                  <a:rPr lang="fr-BE" sz="2000" dirty="0">
                    <a:latin typeface="Georgia" panose="02040502050405020303" pitchFamily="18" charset="0"/>
                  </a:rPr>
                  <a:t> </a:t>
                </a:r>
                <a:r>
                  <a:rPr lang="fr-BE" sz="2000" dirty="0" err="1">
                    <a:latin typeface="Georgia" panose="02040502050405020303" pitchFamily="18" charset="0"/>
                  </a:rPr>
                  <a:t>hypothesis</a:t>
                </a:r>
                <a:r>
                  <a:rPr lang="fr-BE" sz="2000" dirty="0">
                    <a:latin typeface="Georgia" panose="02040502050405020303" pitchFamily="18" charset="0"/>
                  </a:rPr>
                  <a:t> </a:t>
                </a:r>
                <a:r>
                  <a:rPr lang="fr-BE" sz="2000" dirty="0" err="1">
                    <a:latin typeface="Georgia" panose="02040502050405020303" pitchFamily="18" charset="0"/>
                  </a:rPr>
                  <a:t>that</a:t>
                </a:r>
                <a:r>
                  <a:rPr lang="fr-BE" sz="2000" dirty="0">
                    <a:latin typeface="Georgia" panose="02040502050405020303" pitchFamily="18" charset="0"/>
                  </a:rPr>
                  <a:t> </a:t>
                </a:r>
                <a:r>
                  <a:rPr lang="fr-BE" sz="2000" i="1" dirty="0">
                    <a:latin typeface="Georgia" panose="02040502050405020303" pitchFamily="18" charset="0"/>
                  </a:rPr>
                  <a:t>Y</a:t>
                </a:r>
                <a:r>
                  <a:rPr lang="fr-BE" sz="2000" dirty="0">
                    <a:latin typeface="Georgia" panose="02040502050405020303" pitchFamily="18" charset="0"/>
                  </a:rPr>
                  <a:t> </a:t>
                </a:r>
                <a:r>
                  <a:rPr lang="fr-BE" sz="2000" dirty="0" err="1">
                    <a:latin typeface="Georgia" panose="02040502050405020303" pitchFamily="18" charset="0"/>
                  </a:rPr>
                  <a:t>is</a:t>
                </a:r>
                <a:r>
                  <a:rPr lang="fr-BE" sz="2000" dirty="0">
                    <a:latin typeface="Georgia" panose="02040502050405020303" pitchFamily="18" charset="0"/>
                  </a:rPr>
                  <a:t> not </a:t>
                </a:r>
                <a:r>
                  <a:rPr lang="fr-BE" sz="2000" dirty="0" err="1">
                    <a:latin typeface="Georgia" panose="02040502050405020303" pitchFamily="18" charset="0"/>
                  </a:rPr>
                  <a:t>correlated</a:t>
                </a:r>
                <a:r>
                  <a:rPr lang="fr-BE" sz="2000" dirty="0">
                    <a:latin typeface="Georgia" panose="02040502050405020303" pitchFamily="18" charset="0"/>
                  </a:rPr>
                  <a:t> to </a:t>
                </a:r>
                <a14:m>
                  <m:oMath xmlns:m="http://schemas.openxmlformats.org/officeDocument/2006/math">
                    <m:sSub>
                      <m:sSubPr>
                        <m:ctrlPr>
                          <a:rPr lang="fr-BE" sz="2000" i="1">
                            <a:latin typeface="Cambria Math" panose="02040503050406030204" pitchFamily="18" charset="0"/>
                          </a:rPr>
                        </m:ctrlPr>
                      </m:sSubPr>
                      <m:e>
                        <m:r>
                          <a:rPr lang="fr-BE" sz="2000" i="1">
                            <a:latin typeface="Cambria Math" panose="02040503050406030204" pitchFamily="18" charset="0"/>
                          </a:rPr>
                          <m:t>𝑋</m:t>
                        </m:r>
                      </m:e>
                      <m:sub>
                        <m:r>
                          <a:rPr lang="fr-BE" sz="2000" i="1">
                            <a:latin typeface="Cambria Math" panose="02040503050406030204" pitchFamily="18" charset="0"/>
                          </a:rPr>
                          <m:t>𝑠𝑡𝑎𝑡𝑢𝑠</m:t>
                        </m:r>
                      </m:sub>
                    </m:sSub>
                  </m:oMath>
                </a14:m>
                <a:r>
                  <a:rPr lang="fr-BE" sz="2000" dirty="0">
                    <a:latin typeface="Georgia" panose="02040502050405020303" pitchFamily="18" charset="0"/>
                  </a:rPr>
                  <a:t>.</a:t>
                </a:r>
              </a:p>
              <a:p>
                <a:endParaRPr lang="fr-BE" sz="2000" dirty="0">
                  <a:latin typeface="Georgia" panose="02040502050405020303" pitchFamily="18" charset="0"/>
                </a:endParaRPr>
              </a:p>
              <a:p>
                <a:r>
                  <a:rPr lang="fr-BE" sz="2000" dirty="0" err="1">
                    <a:latin typeface="Georgia" panose="02040502050405020303" pitchFamily="18" charset="0"/>
                  </a:rPr>
                  <a:t>Null</a:t>
                </a:r>
                <a:r>
                  <a:rPr lang="fr-BE" sz="2000" dirty="0">
                    <a:latin typeface="Georgia" panose="02040502050405020303" pitchFamily="18" charset="0"/>
                  </a:rPr>
                  <a:t> </a:t>
                </a:r>
                <a:r>
                  <a:rPr lang="fr-BE" sz="2000" dirty="0" err="1">
                    <a:latin typeface="Georgia" panose="02040502050405020303" pitchFamily="18" charset="0"/>
                  </a:rPr>
                  <a:t>hypothesis</a:t>
                </a:r>
                <a:r>
                  <a:rPr lang="fr-BE" sz="2000" dirty="0">
                    <a:latin typeface="Georgia" panose="02040502050405020303" pitchFamily="18" charset="0"/>
                  </a:rPr>
                  <a:t> </a:t>
                </a:r>
                <a:r>
                  <a:rPr lang="fr-BE" sz="2000" dirty="0" err="1">
                    <a:latin typeface="Georgia" panose="02040502050405020303" pitchFamily="18" charset="0"/>
                  </a:rPr>
                  <a:t>is</a:t>
                </a:r>
                <a:r>
                  <a:rPr lang="fr-BE" sz="2000" dirty="0">
                    <a:latin typeface="Georgia" panose="02040502050405020303" pitchFamily="18" charset="0"/>
                  </a:rPr>
                  <a:t> </a:t>
                </a:r>
                <a:r>
                  <a:rPr lang="fr-BE" sz="2000" dirty="0" err="1">
                    <a:latin typeface="Georgia" panose="02040502050405020303" pitchFamily="18" charset="0"/>
                  </a:rPr>
                  <a:t>rejected</a:t>
                </a:r>
                <a:r>
                  <a:rPr lang="fr-BE" sz="2000" dirty="0">
                    <a:latin typeface="Georgia" panose="02040502050405020303" pitchFamily="18" charset="0"/>
                  </a:rPr>
                  <a:t> if </a:t>
                </a:r>
                <a14:m>
                  <m:oMath xmlns:m="http://schemas.openxmlformats.org/officeDocument/2006/math">
                    <m:r>
                      <a:rPr lang="en-US" sz="2000" b="1" i="1">
                        <a:latin typeface="Cambria Math" panose="02040503050406030204" pitchFamily="18" charset="0"/>
                      </a:rPr>
                      <m:t>𝒑</m:t>
                    </m:r>
                    <m:r>
                      <a:rPr lang="fr-BE" sz="2000" b="1" i="1" smtClean="0">
                        <a:latin typeface="Cambria Math" panose="02040503050406030204" pitchFamily="18" charset="0"/>
                      </a:rPr>
                      <m:t>&lt; .</m:t>
                    </m:r>
                    <m:r>
                      <a:rPr lang="fr-BE" sz="2000" b="1" i="1" smtClean="0">
                        <a:latin typeface="Cambria Math" panose="02040503050406030204" pitchFamily="18" charset="0"/>
                      </a:rPr>
                      <m:t>𝟎𝟓</m:t>
                    </m:r>
                  </m:oMath>
                </a14:m>
                <a:r>
                  <a:rPr lang="fr-BE" sz="2000" b="1" dirty="0">
                    <a:latin typeface="Georgia" panose="02040502050405020303" pitchFamily="18" charset="0"/>
                  </a:rPr>
                  <a:t> FDR-</a:t>
                </a:r>
                <a:r>
                  <a:rPr lang="fr-BE" sz="2000" b="1" dirty="0" err="1">
                    <a:latin typeface="Georgia" panose="02040502050405020303" pitchFamily="18" charset="0"/>
                  </a:rPr>
                  <a:t>corrected</a:t>
                </a:r>
                <a:r>
                  <a:rPr lang="fr-BE" sz="2000" dirty="0">
                    <a:latin typeface="Georgia" panose="02040502050405020303" pitchFamily="18" charset="0"/>
                  </a:rPr>
                  <a:t> for multiple </a:t>
                </a:r>
                <a:r>
                  <a:rPr lang="fr-BE" sz="2000" dirty="0" err="1">
                    <a:latin typeface="Georgia" panose="02040502050405020303" pitchFamily="18" charset="0"/>
                  </a:rPr>
                  <a:t>comparison</a:t>
                </a:r>
                <a:endParaRPr lang="fr-BE" sz="1200" b="1" dirty="0">
                  <a:latin typeface="Georgia" panose="02040502050405020303" pitchFamily="18" charset="0"/>
                  <a:ea typeface="Cambria" panose="02040503050406030204" pitchFamily="18" charset="0"/>
                </a:endParaRP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mc:Choice>
        <mc:Fallback xmlns="">
          <p:sp>
            <p:nvSpPr>
              <p:cNvPr id="24" name="ZoneTexte 23">
                <a:extLst>
                  <a:ext uri="{FF2B5EF4-FFF2-40B4-BE49-F238E27FC236}">
                    <a16:creationId xmlns:a16="http://schemas.microsoft.com/office/drawing/2014/main" xmlns="" xmlns:a14="http://schemas.microsoft.com/office/drawing/2010/main" id="{35E0D946-E5DC-491E-8D54-2FA28CADBB01}"/>
                  </a:ext>
                </a:extLst>
              </p:cNvPr>
              <p:cNvSpPr txBox="1">
                <a:spLocks noRot="1" noChangeAspect="1" noMove="1" noResize="1" noEditPoints="1" noAdjustHandles="1" noChangeArrowheads="1" noChangeShapeType="1" noTextEdit="1"/>
              </p:cNvSpPr>
              <p:nvPr/>
            </p:nvSpPr>
            <p:spPr>
              <a:xfrm>
                <a:off x="1125221" y="2828706"/>
                <a:ext cx="10327413" cy="3115148"/>
              </a:xfrm>
              <a:prstGeom prst="rect">
                <a:avLst/>
              </a:prstGeom>
              <a:blipFill rotWithShape="0">
                <a:blip r:embed="rId3"/>
                <a:stretch>
                  <a:fillRect l="-649" t="-1174"/>
                </a:stretch>
              </a:blipFill>
              <a:ln>
                <a:noFill/>
              </a:ln>
            </p:spPr>
            <p:txBody>
              <a:bodyPr/>
              <a:lstStyle/>
              <a:p>
                <a:r>
                  <a:rPr lang="fr-BE">
                    <a:noFill/>
                  </a:rPr>
                  <a:t> </a:t>
                </a:r>
              </a:p>
            </p:txBody>
          </p:sp>
        </mc:Fallback>
      </mc:AlternateContent>
    </p:spTree>
    <p:extLst>
      <p:ext uri="{BB962C8B-B14F-4D97-AF65-F5344CB8AC3E}">
        <p14:creationId xmlns:p14="http://schemas.microsoft.com/office/powerpoint/2010/main" val="3358342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6694217" y="2688032"/>
            <a:ext cx="5209954" cy="4124044"/>
            <a:chOff x="6320195" y="2688032"/>
            <a:chExt cx="5209954" cy="4124044"/>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r="18800"/>
            <a:stretch/>
          </p:blipFill>
          <p:spPr>
            <a:xfrm>
              <a:off x="6320195" y="2688032"/>
              <a:ext cx="5209954" cy="4124044"/>
            </a:xfrm>
            <a:prstGeom prst="rect">
              <a:avLst/>
            </a:prstGeom>
          </p:spPr>
        </p:pic>
        <p:cxnSp>
          <p:nvCxnSpPr>
            <p:cNvPr id="5" name="Connecteur droit 4"/>
            <p:cNvCxnSpPr/>
            <p:nvPr/>
          </p:nvCxnSpPr>
          <p:spPr>
            <a:xfrm>
              <a:off x="11530149" y="3083442"/>
              <a:ext cx="0" cy="3272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normal </a:t>
            </a:r>
            <a:r>
              <a:rPr lang="fr-BE" sz="2400" b="1" dirty="0" err="1">
                <a:latin typeface="Georgia" panose="02040502050405020303" pitchFamily="18" charset="0"/>
                <a:ea typeface="Cambria" panose="02040503050406030204" pitchFamily="18" charset="0"/>
              </a:rPr>
              <a:t>appearing</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43" y="2700669"/>
            <a:ext cx="6409910" cy="4111407"/>
          </a:xfrm>
          <a:prstGeom prst="rect">
            <a:avLst/>
          </a:prstGeom>
        </p:spPr>
      </p:pic>
      <p:sp>
        <p:nvSpPr>
          <p:cNvPr id="4" name="ZoneTexte 3"/>
          <p:cNvSpPr txBox="1"/>
          <p:nvPr/>
        </p:nvSpPr>
        <p:spPr>
          <a:xfrm>
            <a:off x="1256340" y="2726142"/>
            <a:ext cx="924614" cy="369332"/>
          </a:xfrm>
          <a:prstGeom prst="rect">
            <a:avLst/>
          </a:prstGeom>
          <a:solidFill>
            <a:schemeClr val="bg1"/>
          </a:solidFill>
          <a:ln>
            <a:solidFill>
              <a:schemeClr val="tx1"/>
            </a:solidFill>
          </a:ln>
        </p:spPr>
        <p:txBody>
          <a:bodyPr wrap="square" rtlCol="0">
            <a:spAutoFit/>
          </a:bodyPr>
          <a:lstStyle/>
          <a:p>
            <a:pPr algn="ctr"/>
            <a:r>
              <a:rPr lang="fr-BE" dirty="0" err="1">
                <a:latin typeface="Georgia" panose="02040502050405020303" pitchFamily="18" charset="0"/>
              </a:rPr>
              <a:t>MTsat</a:t>
            </a:r>
            <a:endParaRPr lang="fr-BE" dirty="0">
              <a:latin typeface="Georgia" panose="02040502050405020303" pitchFamily="18" charset="0"/>
            </a:endParaRPr>
          </a:p>
        </p:txBody>
      </p:sp>
      <p:sp>
        <p:nvSpPr>
          <p:cNvPr id="25" name="ZoneTexte 24"/>
          <p:cNvSpPr txBox="1"/>
          <p:nvPr/>
        </p:nvSpPr>
        <p:spPr>
          <a:xfrm>
            <a:off x="7863180" y="2700064"/>
            <a:ext cx="924614" cy="369332"/>
          </a:xfrm>
          <a:prstGeom prst="rect">
            <a:avLst/>
          </a:prstGeom>
          <a:solidFill>
            <a:schemeClr val="bg1"/>
          </a:solidFill>
          <a:ln>
            <a:solidFill>
              <a:schemeClr val="tx1"/>
            </a:solidFill>
          </a:ln>
        </p:spPr>
        <p:txBody>
          <a:bodyPr wrap="square" rtlCol="0">
            <a:spAutoFit/>
          </a:bodyPr>
          <a:lstStyle/>
          <a:p>
            <a:pPr algn="ctr"/>
            <a:r>
              <a:rPr lang="fr-BE" dirty="0">
                <a:latin typeface="Georgia" panose="02040502050405020303" pitchFamily="18" charset="0"/>
              </a:rPr>
              <a:t>PD</a:t>
            </a:r>
          </a:p>
        </p:txBody>
      </p:sp>
      <p:sp>
        <p:nvSpPr>
          <p:cNvPr id="26" name="ZoneTexte 25"/>
          <p:cNvSpPr txBox="1"/>
          <p:nvPr/>
        </p:nvSpPr>
        <p:spPr>
          <a:xfrm>
            <a:off x="10474014" y="2693524"/>
            <a:ext cx="924614" cy="369332"/>
          </a:xfrm>
          <a:prstGeom prst="rect">
            <a:avLst/>
          </a:prstGeom>
          <a:solidFill>
            <a:schemeClr val="bg1"/>
          </a:solidFill>
          <a:ln>
            <a:solidFill>
              <a:schemeClr val="tx1"/>
            </a:solidFill>
          </a:ln>
        </p:spPr>
        <p:txBody>
          <a:bodyPr wrap="square" rtlCol="0">
            <a:spAutoFit/>
          </a:bodyPr>
          <a:lstStyle/>
          <a:p>
            <a:pPr algn="ctr"/>
            <a:r>
              <a:rPr lang="fr-BE" dirty="0">
                <a:latin typeface="Georgia" panose="02040502050405020303" pitchFamily="18" charset="0"/>
              </a:rPr>
              <a:t>R1</a:t>
            </a:r>
          </a:p>
        </p:txBody>
      </p:sp>
      <p:sp>
        <p:nvSpPr>
          <p:cNvPr id="27" name="ZoneTexte 26"/>
          <p:cNvSpPr txBox="1"/>
          <p:nvPr/>
        </p:nvSpPr>
        <p:spPr>
          <a:xfrm>
            <a:off x="4119428" y="2726142"/>
            <a:ext cx="924614" cy="369332"/>
          </a:xfrm>
          <a:prstGeom prst="rect">
            <a:avLst/>
          </a:prstGeom>
          <a:solidFill>
            <a:schemeClr val="bg1"/>
          </a:solidFill>
          <a:ln>
            <a:solidFill>
              <a:schemeClr val="tx1"/>
            </a:solidFill>
          </a:ln>
        </p:spPr>
        <p:txBody>
          <a:bodyPr wrap="square" rtlCol="0">
            <a:spAutoFit/>
          </a:bodyPr>
          <a:lstStyle/>
          <a:p>
            <a:pPr algn="ctr"/>
            <a:r>
              <a:rPr lang="fr-BE" dirty="0">
                <a:latin typeface="Georgia" panose="02040502050405020303" pitchFamily="18" charset="0"/>
              </a:rPr>
              <a:t>R2*</a:t>
            </a:r>
          </a:p>
        </p:txBody>
      </p:sp>
    </p:spTree>
    <p:extLst>
      <p:ext uri="{BB962C8B-B14F-4D97-AF65-F5344CB8AC3E}">
        <p14:creationId xmlns:p14="http://schemas.microsoft.com/office/powerpoint/2010/main" val="18588973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49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normal </a:t>
            </a:r>
            <a:r>
              <a:rPr lang="fr-BE" sz="2400" b="1" dirty="0" err="1">
                <a:latin typeface="Georgia" panose="02040502050405020303" pitchFamily="18" charset="0"/>
                <a:ea typeface="Cambria" panose="02040503050406030204" pitchFamily="18" charset="0"/>
              </a:rPr>
              <a:t>appearing</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pic>
        <p:nvPicPr>
          <p:cNvPr id="24" name="Image 23"/>
          <p:cNvPicPr>
            <a:picLocks noChangeAspect="1"/>
          </p:cNvPicPr>
          <p:nvPr/>
        </p:nvPicPr>
        <p:blipFill>
          <a:blip r:embed="rId3"/>
          <a:stretch>
            <a:fillRect/>
          </a:stretch>
        </p:blipFill>
        <p:spPr>
          <a:xfrm>
            <a:off x="1421938" y="3495144"/>
            <a:ext cx="4680063" cy="1890985"/>
          </a:xfrm>
          <a:prstGeom prst="rect">
            <a:avLst/>
          </a:prstGeom>
        </p:spPr>
      </p:pic>
      <p:sp>
        <p:nvSpPr>
          <p:cNvPr id="26" name="ZoneTexte 25"/>
          <p:cNvSpPr txBox="1"/>
          <p:nvPr/>
        </p:nvSpPr>
        <p:spPr>
          <a:xfrm>
            <a:off x="7485320" y="2763570"/>
            <a:ext cx="4144425" cy="3416320"/>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C</a:t>
            </a:r>
            <a:r>
              <a:rPr lang="fr-BE" dirty="0">
                <a:latin typeface="Georgia" panose="02040502050405020303" pitchFamily="18" charset="0"/>
              </a:rPr>
              <a:t>hanges in MPM </a:t>
            </a:r>
            <a:r>
              <a:rPr lang="fr-BE" dirty="0" err="1">
                <a:latin typeface="Georgia" panose="02040502050405020303" pitchFamily="18" charset="0"/>
              </a:rPr>
              <a:t>parameters</a:t>
            </a:r>
            <a:r>
              <a:rPr lang="fr-BE" dirty="0">
                <a:latin typeface="Georgia" panose="02040502050405020303" pitchFamily="18" charset="0"/>
              </a:rPr>
              <a:t> </a:t>
            </a:r>
            <a:r>
              <a:rPr lang="fr-BE" dirty="0" err="1">
                <a:latin typeface="Georgia" panose="02040502050405020303" pitchFamily="18" charset="0"/>
              </a:rPr>
              <a:t>varied</a:t>
            </a:r>
            <a:r>
              <a:rPr lang="fr-BE" dirty="0">
                <a:latin typeface="Georgia" panose="02040502050405020303" pitchFamily="18" charset="0"/>
              </a:rPr>
              <a:t> </a:t>
            </a:r>
            <a:r>
              <a:rPr lang="fr-BE" dirty="0" err="1">
                <a:latin typeface="Georgia" panose="02040502050405020303" pitchFamily="18" charset="0"/>
              </a:rPr>
              <a:t>across</a:t>
            </a:r>
            <a:r>
              <a:rPr lang="fr-BE" dirty="0">
                <a:latin typeface="Georgia" panose="02040502050405020303" pitchFamily="18" charset="0"/>
              </a:rPr>
              <a:t> </a:t>
            </a:r>
            <a:r>
              <a:rPr lang="fr-BE" dirty="0" err="1">
                <a:latin typeface="Georgia" panose="02040502050405020303" pitchFamily="18" charset="0"/>
              </a:rPr>
              <a:t>subjects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A</a:t>
            </a:r>
            <a:r>
              <a:rPr lang="fr-BE" dirty="0" err="1">
                <a:latin typeface="Georgia" panose="02040502050405020303" pitchFamily="18" charset="0"/>
              </a:rPr>
              <a:t>nnual</a:t>
            </a:r>
            <a:r>
              <a:rPr lang="fr-BE" dirty="0">
                <a:latin typeface="Georgia" panose="02040502050405020303" pitchFamily="18" charset="0"/>
              </a:rPr>
              <a:t> rate of change </a:t>
            </a:r>
            <a:r>
              <a:rPr lang="fr-BE" b="1" dirty="0" err="1">
                <a:latin typeface="Georgia" panose="02040502050405020303" pitchFamily="18" charset="0"/>
              </a:rPr>
              <a:t>positively</a:t>
            </a:r>
            <a:r>
              <a:rPr lang="fr-BE" b="1" dirty="0">
                <a:latin typeface="Georgia" panose="02040502050405020303" pitchFamily="18" charset="0"/>
              </a:rPr>
              <a:t> </a:t>
            </a:r>
            <a:r>
              <a:rPr lang="fr-BE" b="1" dirty="0" err="1">
                <a:latin typeface="Georgia" panose="02040502050405020303" pitchFamily="18" charset="0"/>
              </a:rPr>
              <a:t>regressed</a:t>
            </a:r>
            <a:r>
              <a:rPr lang="fr-BE" b="1" dirty="0">
                <a:latin typeface="Georgia" panose="02040502050405020303" pitchFamily="18" charset="0"/>
              </a:rPr>
              <a:t> </a:t>
            </a:r>
            <a:r>
              <a:rPr lang="fr-BE" b="1" dirty="0" err="1">
                <a:latin typeface="Georgia" panose="02040502050405020303" pitchFamily="18" charset="0"/>
              </a:rPr>
              <a:t>with</a:t>
            </a:r>
            <a:r>
              <a:rPr lang="fr-BE" b="1" dirty="0">
                <a:latin typeface="Georgia" panose="02040502050405020303" pitchFamily="18" charset="0"/>
              </a:rPr>
              <a:t> </a:t>
            </a:r>
            <a:r>
              <a:rPr lang="fr-BE" b="1" dirty="0" err="1">
                <a:latin typeface="Georgia" panose="02040502050405020303" pitchFamily="18" charset="0"/>
              </a:rPr>
              <a:t>disease</a:t>
            </a:r>
            <a:r>
              <a:rPr lang="fr-BE" b="1" dirty="0">
                <a:latin typeface="Georgia" panose="02040502050405020303" pitchFamily="18" charset="0"/>
              </a:rPr>
              <a:t> </a:t>
            </a:r>
            <a:r>
              <a:rPr lang="fr-BE" b="1" dirty="0" err="1">
                <a:latin typeface="Georgia" panose="02040502050405020303" pitchFamily="18" charset="0"/>
              </a:rPr>
              <a:t>status</a:t>
            </a:r>
            <a:r>
              <a:rPr lang="fr-BE" dirty="0">
                <a:latin typeface="Georgia" panose="02040502050405020303" pitchFamily="18" charset="0"/>
              </a:rPr>
              <a:t> (</a:t>
            </a:r>
            <a:r>
              <a:rPr lang="fr-BE" dirty="0" err="1">
                <a:latin typeface="Georgia" panose="02040502050405020303" pitchFamily="18" charset="0"/>
              </a:rPr>
              <a:t>MTsat</a:t>
            </a:r>
            <a:r>
              <a:rPr lang="fr-BE" dirty="0">
                <a:latin typeface="Georgia" panose="02040502050405020303" pitchFamily="18" charset="0"/>
              </a:rPr>
              <a:t> in NAWM and NACGM, R2* in NAWM)</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N</a:t>
            </a:r>
            <a:r>
              <a:rPr lang="fr-BE" dirty="0">
                <a:latin typeface="Georgia" panose="02040502050405020303" pitchFamily="18" charset="0"/>
              </a:rPr>
              <a:t>o </a:t>
            </a:r>
            <a:r>
              <a:rPr lang="fr-BE" dirty="0" err="1">
                <a:latin typeface="Georgia" panose="02040502050405020303" pitchFamily="18" charset="0"/>
              </a:rPr>
              <a:t>significant</a:t>
            </a:r>
            <a:r>
              <a:rPr lang="fr-BE" dirty="0">
                <a:latin typeface="Georgia" panose="02040502050405020303" pitchFamily="18" charset="0"/>
              </a:rPr>
              <a:t> </a:t>
            </a:r>
            <a:r>
              <a:rPr lang="fr-BE" dirty="0" err="1">
                <a:latin typeface="Georgia" panose="02040502050405020303" pitchFamily="18" charset="0"/>
              </a:rPr>
              <a:t>correlation</a:t>
            </a:r>
            <a:r>
              <a:rPr lang="fr-BE" dirty="0">
                <a:latin typeface="Georgia" panose="02040502050405020303" pitchFamily="18" charset="0"/>
              </a:rPr>
              <a:t> </a:t>
            </a:r>
            <a:r>
              <a:rPr lang="fr-BE" dirty="0" err="1">
                <a:latin typeface="Georgia" panose="02040502050405020303" pitchFamily="18" charset="0"/>
              </a:rPr>
              <a:t>between</a:t>
            </a:r>
            <a:r>
              <a:rPr lang="fr-BE" dirty="0">
                <a:latin typeface="Georgia" panose="02040502050405020303" pitchFamily="18" charset="0"/>
              </a:rPr>
              <a:t> </a:t>
            </a:r>
            <a:r>
              <a:rPr lang="fr-BE" dirty="0" err="1">
                <a:latin typeface="Georgia" panose="02040502050405020303" pitchFamily="18" charset="0"/>
              </a:rPr>
              <a:t>volumetric</a:t>
            </a:r>
            <a:r>
              <a:rPr lang="fr-BE" dirty="0">
                <a:latin typeface="Georgia" panose="02040502050405020303" pitchFamily="18" charset="0"/>
              </a:rPr>
              <a:t> </a:t>
            </a:r>
            <a:r>
              <a:rPr lang="fr-BE" dirty="0" err="1">
                <a:latin typeface="Georgia" panose="02040502050405020303" pitchFamily="18" charset="0"/>
              </a:rPr>
              <a:t>measures</a:t>
            </a:r>
            <a:r>
              <a:rPr lang="fr-BE" dirty="0">
                <a:latin typeface="Georgia" panose="02040502050405020303" pitchFamily="18" charset="0"/>
              </a:rPr>
              <a:t> and </a:t>
            </a:r>
            <a:r>
              <a:rPr lang="fr-BE" dirty="0" err="1">
                <a:latin typeface="Georgia" panose="02040502050405020303" pitchFamily="18" charset="0"/>
              </a:rPr>
              <a:t>disease</a:t>
            </a:r>
            <a:r>
              <a:rPr lang="fr-BE" dirty="0">
                <a:latin typeface="Georgia" panose="02040502050405020303" pitchFamily="18" charset="0"/>
              </a:rPr>
              <a:t> </a:t>
            </a:r>
            <a:r>
              <a:rPr lang="fr-BE" dirty="0" err="1">
                <a:latin typeface="Georgia" panose="02040502050405020303" pitchFamily="18" charset="0"/>
              </a:rPr>
              <a:t>status</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p:txBody>
      </p:sp>
      <p:sp>
        <p:nvSpPr>
          <p:cNvPr id="27" name="Rectangle 26"/>
          <p:cNvSpPr/>
          <p:nvPr/>
        </p:nvSpPr>
        <p:spPr>
          <a:xfrm>
            <a:off x="1431463" y="4816548"/>
            <a:ext cx="4631053" cy="518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166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M</a:t>
            </a:r>
            <a:r>
              <a:rPr lang="fr-BE" sz="4800" dirty="0">
                <a:latin typeface="Georgia" panose="02040502050405020303" pitchFamily="18" charset="0"/>
              </a:rPr>
              <a:t>ultiple </a:t>
            </a:r>
            <a:r>
              <a:rPr lang="fr-BE" sz="4800" dirty="0" err="1">
                <a:latin typeface="Georgia" panose="02040502050405020303" pitchFamily="18" charset="0"/>
              </a:rPr>
              <a:t>sclerosis</a:t>
            </a:r>
            <a:endParaRPr lang="fr-BE" sz="4800" dirty="0">
              <a:latin typeface="Georgia" panose="02040502050405020303" pitchFamily="18" charset="0"/>
            </a:endParaRP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3" name="ZoneTexte 2"/>
          <p:cNvSpPr txBox="1"/>
          <p:nvPr/>
        </p:nvSpPr>
        <p:spPr>
          <a:xfrm>
            <a:off x="3163325" y="1662786"/>
            <a:ext cx="5304497" cy="461665"/>
          </a:xfrm>
          <a:prstGeom prst="rect">
            <a:avLst/>
          </a:prstGeom>
          <a:noFill/>
        </p:spPr>
        <p:txBody>
          <a:bodyPr wrap="square" rtlCol="0">
            <a:spAutoFit/>
          </a:bodyPr>
          <a:lstStyle/>
          <a:p>
            <a:pPr algn="ctr"/>
            <a:r>
              <a:rPr lang="fr-BE" sz="2400" b="1" dirty="0">
                <a:latin typeface="Georgia" panose="02040502050405020303" pitchFamily="18" charset="0"/>
              </a:rPr>
              <a:t>Inflammation + </a:t>
            </a:r>
            <a:r>
              <a:rPr lang="fr-BE" sz="2400" b="1" dirty="0" err="1">
                <a:latin typeface="Georgia" panose="02040502050405020303" pitchFamily="18" charset="0"/>
              </a:rPr>
              <a:t>demyelination</a:t>
            </a:r>
            <a:endParaRPr lang="fr-BE" sz="2400" b="1" dirty="0">
              <a:latin typeface="Georgia" panose="02040502050405020303" pitchFamily="18" charset="0"/>
            </a:endParaRPr>
          </a:p>
        </p:txBody>
      </p:sp>
      <p:cxnSp>
        <p:nvCxnSpPr>
          <p:cNvPr id="6" name="Connecteur droit avec flèche 5"/>
          <p:cNvCxnSpPr/>
          <p:nvPr/>
        </p:nvCxnSpPr>
        <p:spPr>
          <a:xfrm flipH="1">
            <a:off x="3163325" y="2193757"/>
            <a:ext cx="2656106" cy="679907"/>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5819430" y="2204704"/>
            <a:ext cx="2791170" cy="743573"/>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1419725" y="2877763"/>
            <a:ext cx="5389541" cy="2031325"/>
          </a:xfrm>
          <a:prstGeom prst="rect">
            <a:avLst/>
          </a:prstGeom>
          <a:noFill/>
        </p:spPr>
        <p:txBody>
          <a:bodyPr wrap="square" rtlCol="0">
            <a:spAutoFit/>
          </a:bodyPr>
          <a:lstStyle/>
          <a:p>
            <a:r>
              <a:rPr lang="fr-BE" b="1" dirty="0">
                <a:latin typeface="Georgia" panose="02040502050405020303" pitchFamily="18" charset="0"/>
              </a:rPr>
              <a:t>Focal </a:t>
            </a:r>
            <a:r>
              <a:rPr lang="fr-BE" b="1" dirty="0" err="1">
                <a:latin typeface="Georgia" panose="02040502050405020303" pitchFamily="18" charset="0"/>
              </a:rPr>
              <a:t>lesions</a:t>
            </a:r>
            <a:endParaRPr lang="fr-BE" b="1" dirty="0">
              <a:latin typeface="Georgia" panose="02040502050405020303" pitchFamily="18" charset="0"/>
            </a:endParaRPr>
          </a:p>
          <a:p>
            <a:pPr marL="285750" indent="-285750">
              <a:lnSpc>
                <a:spcPct val="150000"/>
              </a:lnSpc>
              <a:buFont typeface="Arial" panose="020B0604020202020204" pitchFamily="34" charset="0"/>
              <a:buChar char="•"/>
            </a:pPr>
            <a:r>
              <a:rPr lang="fr-BE" sz="1600" dirty="0" err="1">
                <a:latin typeface="Georgia" panose="02040502050405020303" pitchFamily="18" charset="0"/>
              </a:rPr>
              <a:t>Within</a:t>
            </a:r>
            <a:r>
              <a:rPr lang="fr-BE" sz="1600" dirty="0">
                <a:latin typeface="Georgia" panose="02040502050405020303" pitchFamily="18" charset="0"/>
              </a:rPr>
              <a:t> white and gray </a:t>
            </a:r>
            <a:r>
              <a:rPr lang="fr-BE" sz="1600" dirty="0" err="1">
                <a:latin typeface="Georgia" panose="02040502050405020303" pitchFamily="18" charset="0"/>
              </a:rPr>
              <a:t>matter</a:t>
            </a:r>
            <a:endParaRPr lang="fr-BE" sz="1600" dirty="0">
              <a:latin typeface="Georgia" panose="02040502050405020303" pitchFamily="18" charset="0"/>
            </a:endParaRPr>
          </a:p>
          <a:p>
            <a:pPr marL="285750" indent="-285750">
              <a:lnSpc>
                <a:spcPct val="150000"/>
              </a:lnSpc>
              <a:buFont typeface="Arial" panose="020B0604020202020204" pitchFamily="34" charset="0"/>
              <a:buChar char="•"/>
            </a:pPr>
            <a:r>
              <a:rPr lang="fr-BE" sz="1600" dirty="0" err="1">
                <a:latin typeface="Georgia" panose="02040502050405020303" pitchFamily="18" charset="0"/>
              </a:rPr>
              <a:t>Different</a:t>
            </a:r>
            <a:r>
              <a:rPr lang="fr-BE" sz="1600" dirty="0">
                <a:latin typeface="Georgia" panose="02040502050405020303" pitchFamily="18" charset="0"/>
              </a:rPr>
              <a:t> types of </a:t>
            </a:r>
            <a:r>
              <a:rPr lang="fr-BE" sz="1600" dirty="0" err="1">
                <a:latin typeface="Georgia" panose="02040502050405020303" pitchFamily="18" charset="0"/>
              </a:rPr>
              <a:t>lesions</a:t>
            </a:r>
            <a:r>
              <a:rPr lang="fr-BE" sz="1600" dirty="0">
                <a:latin typeface="Georgia" panose="02040502050405020303" pitchFamily="18" charset="0"/>
              </a:rPr>
              <a:t> </a:t>
            </a:r>
            <a:r>
              <a:rPr lang="fr-BE" sz="1600" dirty="0" err="1">
                <a:latin typeface="Georgia" panose="02040502050405020303" pitchFamily="18" charset="0"/>
              </a:rPr>
              <a:t>reflecting</a:t>
            </a:r>
            <a:r>
              <a:rPr lang="fr-BE" sz="1600" dirty="0">
                <a:latin typeface="Georgia" panose="02040502050405020303" pitchFamily="18" charset="0"/>
              </a:rPr>
              <a:t> </a:t>
            </a:r>
            <a:r>
              <a:rPr lang="fr-BE" sz="1600" dirty="0" err="1">
                <a:latin typeface="Georgia" panose="02040502050405020303" pitchFamily="18" charset="0"/>
              </a:rPr>
              <a:t>different</a:t>
            </a:r>
            <a:r>
              <a:rPr lang="fr-BE" sz="1600" dirty="0">
                <a:latin typeface="Georgia" panose="02040502050405020303" pitchFamily="18" charset="0"/>
              </a:rPr>
              <a:t> </a:t>
            </a:r>
            <a:r>
              <a:rPr lang="fr-BE" sz="1600" dirty="0" err="1">
                <a:latin typeface="Georgia" panose="02040502050405020303" pitchFamily="18" charset="0"/>
              </a:rPr>
              <a:t>activity</a:t>
            </a:r>
            <a:endParaRPr lang="fr-BE" sz="1600" dirty="0">
              <a:latin typeface="Georgia" panose="02040502050405020303" pitchFamily="18" charset="0"/>
            </a:endParaRPr>
          </a:p>
          <a:p>
            <a:pPr marL="285750" indent="-285750">
              <a:lnSpc>
                <a:spcPct val="150000"/>
              </a:lnSpc>
              <a:buFont typeface="Arial" panose="020B0604020202020204" pitchFamily="34" charset="0"/>
              <a:buChar char="•"/>
            </a:pPr>
            <a:r>
              <a:rPr lang="fr-BE" sz="1600" dirty="0">
                <a:latin typeface="Georgia" panose="02040502050405020303" pitchFamily="18" charset="0"/>
              </a:rPr>
              <a:t>Visible on </a:t>
            </a:r>
            <a:r>
              <a:rPr lang="fr-BE" sz="1600" dirty="0" err="1">
                <a:latin typeface="Georgia" panose="02040502050405020303" pitchFamily="18" charset="0"/>
              </a:rPr>
              <a:t>conventional</a:t>
            </a:r>
            <a:r>
              <a:rPr lang="fr-BE" sz="1600" dirty="0">
                <a:latin typeface="Georgia" panose="02040502050405020303" pitchFamily="18" charset="0"/>
              </a:rPr>
              <a:t> MRI</a:t>
            </a: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p:txBody>
      </p:sp>
      <p:sp>
        <p:nvSpPr>
          <p:cNvPr id="33" name="ZoneTexte 32"/>
          <p:cNvSpPr txBox="1"/>
          <p:nvPr/>
        </p:nvSpPr>
        <p:spPr>
          <a:xfrm>
            <a:off x="7323116" y="2954817"/>
            <a:ext cx="3739686" cy="1477328"/>
          </a:xfrm>
          <a:prstGeom prst="rect">
            <a:avLst/>
          </a:prstGeom>
          <a:noFill/>
        </p:spPr>
        <p:txBody>
          <a:bodyPr wrap="square" rtlCol="0">
            <a:spAutoFit/>
          </a:bodyPr>
          <a:lstStyle/>
          <a:p>
            <a:r>
              <a:rPr lang="fr-BE" b="1" dirty="0">
                <a:latin typeface="Georgia" panose="02040502050405020303" pitchFamily="18" charset="0"/>
              </a:rPr>
              <a:t>Diffuse </a:t>
            </a:r>
            <a:r>
              <a:rPr lang="fr-BE" b="1" dirty="0" err="1">
                <a:latin typeface="Georgia" panose="02040502050405020303" pitchFamily="18" charset="0"/>
              </a:rPr>
              <a:t>neurodegeneration</a:t>
            </a:r>
            <a:endParaRPr lang="fr-BE" b="1" dirty="0">
              <a:latin typeface="Georgia" panose="02040502050405020303" pitchFamily="18" charset="0"/>
            </a:endParaRPr>
          </a:p>
          <a:p>
            <a:pPr marL="285750" indent="-285750">
              <a:lnSpc>
                <a:spcPct val="150000"/>
              </a:lnSpc>
              <a:buFont typeface="Arial" panose="020B0604020202020204" pitchFamily="34" charset="0"/>
              <a:buChar char="•"/>
            </a:pPr>
            <a:r>
              <a:rPr lang="fr-BE" sz="1600" dirty="0" err="1">
                <a:latin typeface="Georgia" panose="02040502050405020303" pitchFamily="18" charset="0"/>
              </a:rPr>
              <a:t>Within</a:t>
            </a:r>
            <a:r>
              <a:rPr lang="fr-BE" sz="1600" dirty="0">
                <a:latin typeface="Georgia" panose="02040502050405020303" pitchFamily="18" charset="0"/>
              </a:rPr>
              <a:t> normal </a:t>
            </a:r>
            <a:r>
              <a:rPr lang="fr-BE" sz="1600" dirty="0" err="1">
                <a:latin typeface="Georgia" panose="02040502050405020303" pitchFamily="18" charset="0"/>
              </a:rPr>
              <a:t>appearing</a:t>
            </a:r>
            <a:r>
              <a:rPr lang="fr-BE" sz="1600" dirty="0">
                <a:latin typeface="Georgia" panose="02040502050405020303" pitchFamily="18" charset="0"/>
              </a:rPr>
              <a:t> tissues</a:t>
            </a:r>
          </a:p>
          <a:p>
            <a:pPr marL="285750" indent="-285750">
              <a:lnSpc>
                <a:spcPct val="150000"/>
              </a:lnSpc>
              <a:buFont typeface="Arial" panose="020B0604020202020204" pitchFamily="34" charset="0"/>
              <a:buChar char="•"/>
            </a:pPr>
            <a:r>
              <a:rPr lang="fr-BE" sz="1600" dirty="0">
                <a:latin typeface="Georgia" panose="02040502050405020303" pitchFamily="18" charset="0"/>
              </a:rPr>
              <a:t>Not visible on </a:t>
            </a:r>
            <a:r>
              <a:rPr lang="fr-BE" sz="1600" dirty="0" err="1">
                <a:latin typeface="Georgia" panose="02040502050405020303" pitchFamily="18" charset="0"/>
              </a:rPr>
              <a:t>conventional</a:t>
            </a:r>
            <a:r>
              <a:rPr lang="fr-BE" sz="1600" dirty="0">
                <a:latin typeface="Georgia" panose="02040502050405020303" pitchFamily="18" charset="0"/>
              </a:rPr>
              <a:t> scans</a:t>
            </a:r>
          </a:p>
          <a:p>
            <a:pPr marL="285750" indent="-285750">
              <a:lnSpc>
                <a:spcPct val="150000"/>
              </a:lnSpc>
              <a:buFont typeface="Arial" panose="020B0604020202020204" pitchFamily="34" charset="0"/>
              <a:buChar char="•"/>
            </a:pPr>
            <a:r>
              <a:rPr lang="fr-BE" sz="1600" dirty="0" err="1">
                <a:latin typeface="Georgia" panose="02040502050405020303" pitchFamily="18" charset="0"/>
              </a:rPr>
              <a:t>Better</a:t>
            </a:r>
            <a:r>
              <a:rPr lang="fr-BE" sz="1600" dirty="0">
                <a:latin typeface="Georgia" panose="02040502050405020303" pitchFamily="18" charset="0"/>
              </a:rPr>
              <a:t> </a:t>
            </a:r>
            <a:r>
              <a:rPr lang="fr-BE" sz="1600" dirty="0" err="1">
                <a:latin typeface="Georgia" panose="02040502050405020303" pitchFamily="18" charset="0"/>
              </a:rPr>
              <a:t>correlated</a:t>
            </a:r>
            <a:r>
              <a:rPr lang="fr-BE" sz="1600" dirty="0">
                <a:latin typeface="Georgia" panose="02040502050405020303" pitchFamily="18" charset="0"/>
              </a:rPr>
              <a:t> to </a:t>
            </a:r>
            <a:r>
              <a:rPr lang="fr-BE" sz="1600" dirty="0" err="1">
                <a:latin typeface="Georgia" panose="02040502050405020303" pitchFamily="18" charset="0"/>
              </a:rPr>
              <a:t>disability</a:t>
            </a:r>
            <a:r>
              <a:rPr lang="fr-BE" sz="1600" dirty="0">
                <a:latin typeface="Georgia" panose="02040502050405020303" pitchFamily="18" charset="0"/>
              </a:rPr>
              <a:t> scores</a:t>
            </a:r>
          </a:p>
        </p:txBody>
      </p:sp>
      <p:pic>
        <p:nvPicPr>
          <p:cNvPr id="34" name="Imag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119" y="4692873"/>
            <a:ext cx="4197445" cy="1560996"/>
          </a:xfrm>
          <a:prstGeom prst="rect">
            <a:avLst/>
          </a:prstGeom>
        </p:spPr>
      </p:pic>
      <p:pic>
        <p:nvPicPr>
          <p:cNvPr id="35" name="Imag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6242" y="4467025"/>
            <a:ext cx="3364388" cy="2114249"/>
          </a:xfrm>
          <a:prstGeom prst="rect">
            <a:avLst/>
          </a:prstGeom>
        </p:spPr>
      </p:pic>
      <p:sp>
        <p:nvSpPr>
          <p:cNvPr id="36" name="Espace réservé du numéro de diapositive 7"/>
          <p:cNvSpPr txBox="1">
            <a:spLocks/>
          </p:cNvSpPr>
          <p:nvPr/>
        </p:nvSpPr>
        <p:spPr>
          <a:xfrm>
            <a:off x="7096222" y="625386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Lommers</a:t>
            </a:r>
            <a:r>
              <a:rPr lang="fr-BE" dirty="0"/>
              <a:t> et al., Hum. Brain </a:t>
            </a:r>
            <a:r>
              <a:rPr lang="fr-BE" dirty="0" err="1"/>
              <a:t>Map</a:t>
            </a:r>
            <a:r>
              <a:rPr lang="fr-BE" dirty="0"/>
              <a:t>. 2021</a:t>
            </a:r>
          </a:p>
        </p:txBody>
      </p:sp>
    </p:spTree>
    <p:extLst>
      <p:ext uri="{BB962C8B-B14F-4D97-AF65-F5344CB8AC3E}">
        <p14:creationId xmlns:p14="http://schemas.microsoft.com/office/powerpoint/2010/main" val="37050879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3.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a:t>
            </a:r>
            <a:r>
              <a:rPr lang="fr-BE" sz="2400" b="1" dirty="0" err="1">
                <a:latin typeface="Georgia" panose="02040502050405020303" pitchFamily="18" charset="0"/>
                <a:ea typeface="Cambria" panose="02040503050406030204" pitchFamily="18" charset="0"/>
              </a:rPr>
              <a:t>lesions</a:t>
            </a:r>
            <a:r>
              <a:rPr lang="fr-BE" sz="2400" b="1" dirty="0">
                <a:latin typeface="Georgia" panose="02040502050405020303" pitchFamily="18" charset="0"/>
                <a:ea typeface="Cambria" panose="02040503050406030204" pitchFamily="18" charset="0"/>
              </a:rPr>
              <a:t> and </a:t>
            </a:r>
            <a:r>
              <a:rPr lang="fr-BE" sz="2400" b="1" dirty="0" err="1">
                <a:latin typeface="Georgia" panose="02040502050405020303" pitchFamily="18" charset="0"/>
                <a:ea typeface="Cambria" panose="02040503050406030204" pitchFamily="18" charset="0"/>
              </a:rPr>
              <a:t>peripheral</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sp>
        <p:nvSpPr>
          <p:cNvPr id="27" name="ZoneTexte 26">
            <a:extLst>
              <a:ext uri="{FF2B5EF4-FFF2-40B4-BE49-F238E27FC236}">
                <a16:creationId xmlns="" xmlns:a16="http://schemas.microsoft.com/office/drawing/2014/main" id="{35E0D946-E5DC-491E-8D54-2FA28CADBB01}"/>
              </a:ext>
            </a:extLst>
          </p:cNvPr>
          <p:cNvSpPr txBox="1"/>
          <p:nvPr/>
        </p:nvSpPr>
        <p:spPr>
          <a:xfrm>
            <a:off x="795704" y="2955856"/>
            <a:ext cx="5473486" cy="3139321"/>
          </a:xfrm>
          <a:prstGeom prst="rect">
            <a:avLst/>
          </a:prstGeom>
          <a:noFill/>
          <a:ln>
            <a:noFill/>
          </a:ln>
        </p:spPr>
        <p:txBody>
          <a:bodyPr wrap="square" rtlCol="0">
            <a:spAutoFit/>
          </a:bodyPr>
          <a:lstStyle/>
          <a:p>
            <a:r>
              <a:rPr lang="fr-BE" dirty="0">
                <a:latin typeface="Georgia" panose="02040502050405020303" pitchFamily="18" charset="0"/>
                <a:ea typeface="Cambria" panose="02040503050406030204" pitchFamily="18" charset="0"/>
              </a:rPr>
              <a:t>Evolution of </a:t>
            </a:r>
            <a:r>
              <a:rPr lang="fr-BE" dirty="0" err="1">
                <a:latin typeface="Georgia" panose="02040502050405020303" pitchFamily="18" charset="0"/>
                <a:ea typeface="Cambria" panose="02040503050406030204" pitchFamily="18" charset="0"/>
              </a:rPr>
              <a:t>median</a:t>
            </a:r>
            <a:r>
              <a:rPr lang="fr-BE" dirty="0">
                <a:latin typeface="Georgia" panose="02040502050405020303" pitchFamily="18" charset="0"/>
                <a:ea typeface="Cambria" panose="02040503050406030204" pitchFamily="18" charset="0"/>
              </a:rPr>
              <a:t> MPM values in four </a:t>
            </a:r>
            <a:r>
              <a:rPr lang="fr-BE" dirty="0" err="1">
                <a:latin typeface="Georgia" panose="02040502050405020303" pitchFamily="18" charset="0"/>
                <a:ea typeface="Cambria" panose="02040503050406030204" pitchFamily="18" charset="0"/>
              </a:rPr>
              <a:t>regions</a:t>
            </a:r>
            <a:r>
              <a:rPr lang="fr-BE" dirty="0">
                <a:latin typeface="Georgia" panose="02040502050405020303" pitchFamily="18" charset="0"/>
                <a:ea typeface="Cambria" panose="02040503050406030204" pitchFamily="18" charset="0"/>
              </a:rPr>
              <a:t>:</a:t>
            </a:r>
          </a:p>
          <a:p>
            <a:endParaRPr lang="fr-BE"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r>
              <a:rPr lang="fr-BE" dirty="0">
                <a:latin typeface="Georgia" panose="02040502050405020303" pitchFamily="18" charset="0"/>
                <a:ea typeface="Cambria" panose="02040503050406030204" pitchFamily="18" charset="0"/>
              </a:rPr>
              <a:t>The </a:t>
            </a:r>
            <a:r>
              <a:rPr lang="fr-BE" dirty="0">
                <a:solidFill>
                  <a:srgbClr val="EED681"/>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focal FLAIR </a:t>
            </a:r>
            <a:r>
              <a:rPr lang="fr-BE" dirty="0" err="1">
                <a:solidFill>
                  <a:srgbClr val="EED681"/>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lesions</a:t>
            </a:r>
            <a:r>
              <a:rPr lang="fr-BE" dirty="0">
                <a:latin typeface="Georgia" panose="02040502050405020303" pitchFamily="18" charset="0"/>
                <a:ea typeface="Cambria" panose="02040503050406030204" pitchFamily="18" charset="0"/>
              </a:rPr>
              <a:t>, as </a:t>
            </a:r>
            <a:r>
              <a:rPr lang="fr-BE" dirty="0" err="1">
                <a:latin typeface="Georgia" panose="02040502050405020303" pitchFamily="18" charset="0"/>
                <a:ea typeface="Cambria" panose="02040503050406030204" pitchFamily="18" charset="0"/>
              </a:rPr>
              <a:t>clinically</a:t>
            </a:r>
            <a:r>
              <a:rPr lang="fr-BE" dirty="0">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defined</a:t>
            </a:r>
            <a:r>
              <a:rPr lang="fr-BE" dirty="0">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hyperintensity</a:t>
            </a:r>
            <a:r>
              <a:rPr lang="fr-BE" dirty="0">
                <a:latin typeface="Georgia" panose="02040502050405020303" pitchFamily="18" charset="0"/>
                <a:ea typeface="Cambria" panose="02040503050406030204" pitchFamily="18" charset="0"/>
              </a:rPr>
              <a:t> of T0 FLAIR)</a:t>
            </a:r>
          </a:p>
          <a:p>
            <a:endParaRPr lang="fr-BE" sz="11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r>
              <a:rPr lang="fr-BE" dirty="0">
                <a:latin typeface="Georgia" panose="02040502050405020303" pitchFamily="18" charset="0"/>
                <a:ea typeface="Cambria" panose="02040503050406030204" pitchFamily="18" charset="0"/>
              </a:rPr>
              <a:t>The </a:t>
            </a:r>
            <a:r>
              <a:rPr lang="fr-BE" dirty="0">
                <a:solidFill>
                  <a:srgbClr val="9FC966"/>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initial </a:t>
            </a:r>
            <a:r>
              <a:rPr lang="fr-BE" dirty="0" err="1">
                <a:solidFill>
                  <a:srgbClr val="9FC966"/>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peripheral</a:t>
            </a:r>
            <a:r>
              <a:rPr lang="fr-BE" dirty="0">
                <a:solidFill>
                  <a:srgbClr val="9FC966"/>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 </a:t>
            </a:r>
            <a:r>
              <a:rPr lang="fr-BE" dirty="0" err="1">
                <a:solidFill>
                  <a:srgbClr val="9FC966"/>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lesion</a:t>
            </a:r>
            <a:r>
              <a:rPr lang="fr-BE" dirty="0">
                <a:solidFill>
                  <a:srgbClr val="9FC966"/>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detected</a:t>
            </a:r>
            <a:r>
              <a:rPr lang="fr-BE" dirty="0">
                <a:latin typeface="Georgia" panose="02040502050405020303" pitchFamily="18" charset="0"/>
                <a:ea typeface="Cambria" panose="02040503050406030204" pitchFamily="18" charset="0"/>
              </a:rPr>
              <a:t> on </a:t>
            </a:r>
            <a:r>
              <a:rPr lang="fr-BE" dirty="0" err="1">
                <a:latin typeface="Georgia" panose="02040502050405020303" pitchFamily="18" charset="0"/>
                <a:ea typeface="Cambria" panose="02040503050406030204" pitchFamily="18" charset="0"/>
              </a:rPr>
              <a:t>qMRI</a:t>
            </a:r>
            <a:r>
              <a:rPr lang="fr-BE" dirty="0">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maps</a:t>
            </a:r>
            <a:r>
              <a:rPr lang="fr-BE" dirty="0">
                <a:latin typeface="Georgia" panose="02040502050405020303" pitchFamily="18" charset="0"/>
                <a:ea typeface="Cambria" panose="02040503050406030204" pitchFamily="18" charset="0"/>
              </a:rPr>
              <a:t> at T0</a:t>
            </a:r>
          </a:p>
          <a:p>
            <a:endParaRPr lang="fr-BE" sz="11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r>
              <a:rPr lang="fr-BE" dirty="0">
                <a:latin typeface="Georgia" panose="02040502050405020303" pitchFamily="18" charset="0"/>
                <a:ea typeface="Cambria" panose="02040503050406030204" pitchFamily="18" charset="0"/>
              </a:rPr>
              <a:t>The </a:t>
            </a:r>
            <a:r>
              <a:rPr lang="fr-BE" dirty="0" err="1">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later</a:t>
            </a:r>
            <a:r>
              <a:rPr lang="fr-BE" dirty="0">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 </a:t>
            </a:r>
            <a:r>
              <a:rPr lang="fr-BE" dirty="0" err="1">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peripheral</a:t>
            </a:r>
            <a:r>
              <a:rPr lang="fr-BE" dirty="0">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 </a:t>
            </a:r>
            <a:r>
              <a:rPr lang="fr-BE" dirty="0" err="1">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lesion</a:t>
            </a:r>
            <a:r>
              <a:rPr lang="fr-BE" dirty="0">
                <a:solidFill>
                  <a:srgbClr val="CDB0E4"/>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detected</a:t>
            </a:r>
            <a:r>
              <a:rPr lang="fr-BE" dirty="0">
                <a:latin typeface="Georgia" panose="02040502050405020303" pitchFamily="18" charset="0"/>
                <a:ea typeface="Cambria" panose="02040503050406030204" pitchFamily="18" charset="0"/>
              </a:rPr>
              <a:t> on </a:t>
            </a:r>
            <a:r>
              <a:rPr lang="fr-BE" dirty="0" err="1">
                <a:latin typeface="Georgia" panose="02040502050405020303" pitchFamily="18" charset="0"/>
                <a:ea typeface="Cambria" panose="02040503050406030204" pitchFamily="18" charset="0"/>
              </a:rPr>
              <a:t>qMRI</a:t>
            </a:r>
            <a:r>
              <a:rPr lang="fr-BE" dirty="0">
                <a:latin typeface="Georgia" panose="02040502050405020303" pitchFamily="18" charset="0"/>
                <a:ea typeface="Cambria" panose="02040503050406030204" pitchFamily="18" charset="0"/>
              </a:rPr>
              <a:t> </a:t>
            </a:r>
            <a:r>
              <a:rPr lang="fr-BE" dirty="0" err="1">
                <a:latin typeface="Georgia" panose="02040502050405020303" pitchFamily="18" charset="0"/>
                <a:ea typeface="Cambria" panose="02040503050406030204" pitchFamily="18" charset="0"/>
              </a:rPr>
              <a:t>maps</a:t>
            </a:r>
            <a:r>
              <a:rPr lang="fr-BE" dirty="0">
                <a:latin typeface="Georgia" panose="02040502050405020303" pitchFamily="18" charset="0"/>
                <a:ea typeface="Cambria" panose="02040503050406030204" pitchFamily="18" charset="0"/>
              </a:rPr>
              <a:t> at </a:t>
            </a:r>
            <a:r>
              <a:rPr lang="fr-BE" dirty="0" err="1">
                <a:latin typeface="Georgia" panose="02040502050405020303" pitchFamily="18" charset="0"/>
                <a:ea typeface="Cambria" panose="02040503050406030204" pitchFamily="18" charset="0"/>
              </a:rPr>
              <a:t>follow</a:t>
            </a:r>
            <a:r>
              <a:rPr lang="fr-BE" dirty="0">
                <a:latin typeface="Georgia" panose="02040502050405020303" pitchFamily="18" charset="0"/>
                <a:ea typeface="Cambria" panose="02040503050406030204" pitchFamily="18" charset="0"/>
              </a:rPr>
              <a:t>-up (T1) </a:t>
            </a:r>
          </a:p>
          <a:p>
            <a:endParaRPr lang="fr-BE" sz="1100" dirty="0">
              <a:latin typeface="Georgia" panose="02040502050405020303" pitchFamily="18" charset="0"/>
              <a:ea typeface="Cambria" panose="02040503050406030204" pitchFamily="18" charset="0"/>
            </a:endParaRPr>
          </a:p>
          <a:p>
            <a:pPr marL="342900" indent="-342900">
              <a:buFont typeface="Arial" panose="020B0604020202020204" pitchFamily="34" charset="0"/>
              <a:buChar char="•"/>
            </a:pPr>
            <a:r>
              <a:rPr lang="fr-BE" dirty="0">
                <a:latin typeface="Georgia" panose="02040502050405020303" pitchFamily="18" charset="0"/>
                <a:ea typeface="Cambria" panose="02040503050406030204" pitchFamily="18" charset="0"/>
              </a:rPr>
              <a:t>The </a:t>
            </a:r>
            <a:r>
              <a:rPr lang="fr-BE" dirty="0">
                <a:solidFill>
                  <a:srgbClr val="DF917A"/>
                </a:solidFill>
                <a:effectLst>
                  <a:outerShdw blurRad="38100" dist="38100" dir="2700000" algn="tl">
                    <a:srgbClr val="000000">
                      <a:alpha val="43137"/>
                    </a:srgbClr>
                  </a:outerShdw>
                </a:effectLst>
                <a:latin typeface="Georgia" panose="02040502050405020303" pitchFamily="18" charset="0"/>
                <a:ea typeface="Cambria" panose="02040503050406030204" pitchFamily="18" charset="0"/>
              </a:rPr>
              <a:t>NAWM</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525" y="3171182"/>
            <a:ext cx="5709557" cy="2708668"/>
          </a:xfrm>
          <a:prstGeom prst="rect">
            <a:avLst/>
          </a:prstGeom>
        </p:spPr>
      </p:pic>
    </p:spTree>
    <p:extLst>
      <p:ext uri="{BB962C8B-B14F-4D97-AF65-F5344CB8AC3E}">
        <p14:creationId xmlns:p14="http://schemas.microsoft.com/office/powerpoint/2010/main" val="29036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3.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a:t>
            </a:r>
            <a:r>
              <a:rPr lang="fr-BE" sz="2400" b="1" dirty="0" err="1">
                <a:latin typeface="Georgia" panose="02040502050405020303" pitchFamily="18" charset="0"/>
                <a:ea typeface="Cambria" panose="02040503050406030204" pitchFamily="18" charset="0"/>
              </a:rPr>
              <a:t>lesions</a:t>
            </a:r>
            <a:r>
              <a:rPr lang="fr-BE" sz="2400" b="1" dirty="0">
                <a:latin typeface="Georgia" panose="02040502050405020303" pitchFamily="18" charset="0"/>
                <a:ea typeface="Cambria" panose="02040503050406030204" pitchFamily="18" charset="0"/>
              </a:rPr>
              <a:t> and </a:t>
            </a:r>
            <a:r>
              <a:rPr lang="fr-BE" sz="2400" b="1" dirty="0" err="1">
                <a:latin typeface="Georgia" panose="02040502050405020303" pitchFamily="18" charset="0"/>
                <a:ea typeface="Cambria" panose="02040503050406030204" pitchFamily="18" charset="0"/>
              </a:rPr>
              <a:t>peripheral</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25840" b="49832"/>
          <a:stretch/>
        </p:blipFill>
        <p:spPr>
          <a:xfrm>
            <a:off x="1203997" y="4598591"/>
            <a:ext cx="4921118" cy="2122884"/>
          </a:xfrm>
          <a:prstGeom prst="rect">
            <a:avLst/>
          </a:prstGeom>
        </p:spPr>
      </p:pic>
      <p:pic>
        <p:nvPicPr>
          <p:cNvPr id="24" name="Image 23"/>
          <p:cNvPicPr>
            <a:picLocks noChangeAspect="1"/>
          </p:cNvPicPr>
          <p:nvPr/>
        </p:nvPicPr>
        <p:blipFill rotWithShape="1">
          <a:blip r:embed="rId3" cstate="print">
            <a:extLst>
              <a:ext uri="{28A0092B-C50C-407E-A947-70E740481C1C}">
                <a14:useLocalDpi xmlns:a14="http://schemas.microsoft.com/office/drawing/2010/main" val="0"/>
              </a:ext>
            </a:extLst>
          </a:blip>
          <a:srcRect t="50194"/>
          <a:stretch/>
        </p:blipFill>
        <p:spPr>
          <a:xfrm>
            <a:off x="6126172" y="2469835"/>
            <a:ext cx="4968856" cy="4388165"/>
          </a:xfrm>
          <a:prstGeom prst="rect">
            <a:avLst/>
          </a:prstGeom>
        </p:spPr>
      </p:pic>
      <p:sp>
        <p:nvSpPr>
          <p:cNvPr id="25" name="Rectangle 24"/>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pic>
        <p:nvPicPr>
          <p:cNvPr id="2" name="Image 1">
            <a:extLst>
              <a:ext uri="{FF2B5EF4-FFF2-40B4-BE49-F238E27FC236}">
                <a16:creationId xmlns="" xmlns:a16="http://schemas.microsoft.com/office/drawing/2014/main" id="{DDA44D60-0495-6D55-F47C-AADDF7E6E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74255"/>
          <a:stretch/>
        </p:blipFill>
        <p:spPr>
          <a:xfrm>
            <a:off x="1203997" y="2338518"/>
            <a:ext cx="4921118" cy="2246545"/>
          </a:xfrm>
          <a:prstGeom prst="rect">
            <a:avLst/>
          </a:prstGeom>
        </p:spPr>
      </p:pic>
    </p:spTree>
    <p:extLst>
      <p:ext uri="{BB962C8B-B14F-4D97-AF65-F5344CB8AC3E}">
        <p14:creationId xmlns:p14="http://schemas.microsoft.com/office/powerpoint/2010/main" val="919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Longitudinal </a:t>
            </a:r>
            <a:r>
              <a:rPr lang="fr-BE" sz="2400" b="1" dirty="0" err="1">
                <a:latin typeface="Georgia" panose="02040502050405020303" pitchFamily="18" charset="0"/>
                <a:ea typeface="Cambria" panose="02040503050406030204" pitchFamily="18" charset="0"/>
              </a:rPr>
              <a:t>study</a:t>
            </a:r>
            <a:r>
              <a:rPr lang="fr-BE" sz="2400" b="1" dirty="0">
                <a:latin typeface="Georgia" panose="02040502050405020303" pitchFamily="18" charset="0"/>
                <a:ea typeface="Cambria" panose="02040503050406030204" pitchFamily="18" charset="0"/>
              </a:rPr>
              <a:t>: conclusion</a:t>
            </a:r>
            <a:endParaRPr lang="fr-BE" sz="1600" dirty="0">
              <a:latin typeface="Georgia" panose="02040502050405020303" pitchFamily="18" charset="0"/>
              <a:ea typeface="Cambria" panose="02040503050406030204" pitchFamily="18" charset="0"/>
            </a:endParaRPr>
          </a:p>
        </p:txBody>
      </p:sp>
      <p:sp>
        <p:nvSpPr>
          <p:cNvPr id="25" name="Rectangle 24"/>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26" name="ZoneTexte 25"/>
          <p:cNvSpPr txBox="1"/>
          <p:nvPr/>
        </p:nvSpPr>
        <p:spPr>
          <a:xfrm>
            <a:off x="747414" y="2744520"/>
            <a:ext cx="10606386" cy="3416320"/>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B</a:t>
            </a:r>
            <a:r>
              <a:rPr lang="fr-BE" dirty="0">
                <a:latin typeface="Georgia" panose="02040502050405020303" pitchFamily="18" charset="0"/>
              </a:rPr>
              <a:t>rain </a:t>
            </a:r>
            <a:r>
              <a:rPr lang="fr-BE" dirty="0" err="1">
                <a:latin typeface="Georgia" panose="02040502050405020303" pitchFamily="18" charset="0"/>
              </a:rPr>
              <a:t>atrophy</a:t>
            </a:r>
            <a:r>
              <a:rPr lang="fr-BE" dirty="0">
                <a:latin typeface="Georgia" panose="02040502050405020303" pitchFamily="18" charset="0"/>
              </a:rPr>
              <a:t> </a:t>
            </a:r>
            <a:r>
              <a:rPr lang="fr-BE" dirty="0" err="1">
                <a:latin typeface="Georgia" panose="02040502050405020303" pitchFamily="18" charset="0"/>
              </a:rPr>
              <a:t>is</a:t>
            </a:r>
            <a:r>
              <a:rPr lang="fr-BE" dirty="0">
                <a:latin typeface="Georgia" panose="02040502050405020303" pitchFamily="18" charset="0"/>
              </a:rPr>
              <a:t> in accordance </a:t>
            </a:r>
            <a:r>
              <a:rPr lang="fr-BE" dirty="0" err="1">
                <a:latin typeface="Georgia" panose="02040502050405020303" pitchFamily="18" charset="0"/>
              </a:rPr>
              <a:t>with</a:t>
            </a:r>
            <a:r>
              <a:rPr lang="fr-BE" dirty="0">
                <a:latin typeface="Georgia" panose="02040502050405020303" pitchFamily="18" charset="0"/>
              </a:rPr>
              <a:t> </a:t>
            </a:r>
            <a:r>
              <a:rPr lang="fr-BE" dirty="0" err="1">
                <a:latin typeface="Georgia" panose="02040502050405020303" pitchFamily="18" charset="0"/>
              </a:rPr>
              <a:t>literature</a:t>
            </a:r>
            <a:r>
              <a:rPr lang="fr-BE" dirty="0">
                <a:latin typeface="Georgia" panose="02040502050405020303" pitchFamily="18" charset="0"/>
              </a:rPr>
              <a:t> but not </a:t>
            </a:r>
            <a:r>
              <a:rPr lang="fr-BE" dirty="0" err="1">
                <a:latin typeface="Georgia" panose="02040502050405020303" pitchFamily="18" charset="0"/>
              </a:rPr>
              <a:t>linked</a:t>
            </a:r>
            <a:r>
              <a:rPr lang="fr-BE" dirty="0">
                <a:latin typeface="Georgia" panose="02040502050405020303" pitchFamily="18" charset="0"/>
              </a:rPr>
              <a:t> to </a:t>
            </a:r>
            <a:r>
              <a:rPr lang="fr-BE" dirty="0" err="1">
                <a:latin typeface="Georgia" panose="02040502050405020303" pitchFamily="18" charset="0"/>
              </a:rPr>
              <a:t>disease</a:t>
            </a:r>
            <a:r>
              <a:rPr lang="fr-BE" dirty="0">
                <a:latin typeface="Georgia" panose="02040502050405020303" pitchFamily="18" charset="0"/>
              </a:rPr>
              <a:t> </a:t>
            </a:r>
            <a:r>
              <a:rPr lang="fr-BE" dirty="0" err="1">
                <a:latin typeface="Georgia" panose="02040502050405020303" pitchFamily="18" charset="0"/>
              </a:rPr>
              <a:t>status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q</a:t>
            </a:r>
            <a:r>
              <a:rPr lang="fr-BE" dirty="0" err="1">
                <a:latin typeface="Georgia" panose="02040502050405020303" pitchFamily="18" charset="0"/>
              </a:rPr>
              <a:t>MRI</a:t>
            </a:r>
            <a:r>
              <a:rPr lang="fr-BE" dirty="0">
                <a:latin typeface="Georgia" panose="02040502050405020303" pitchFamily="18" charset="0"/>
              </a:rPr>
              <a:t> </a:t>
            </a:r>
            <a:r>
              <a:rPr lang="fr-BE" dirty="0" err="1">
                <a:latin typeface="Georgia" panose="02040502050405020303" pitchFamily="18" charset="0"/>
              </a:rPr>
              <a:t>results</a:t>
            </a:r>
            <a:r>
              <a:rPr lang="fr-BE" dirty="0">
                <a:latin typeface="Georgia" panose="02040502050405020303" pitchFamily="18" charset="0"/>
              </a:rPr>
              <a:t> on normal </a:t>
            </a:r>
            <a:r>
              <a:rPr lang="fr-BE" dirty="0" err="1">
                <a:latin typeface="Georgia" panose="02040502050405020303" pitchFamily="18" charset="0"/>
              </a:rPr>
              <a:t>appearing</a:t>
            </a:r>
            <a:r>
              <a:rPr lang="fr-BE" dirty="0">
                <a:latin typeface="Georgia" panose="02040502050405020303" pitchFamily="18" charset="0"/>
              </a:rPr>
              <a:t> tissues </a:t>
            </a:r>
            <a:r>
              <a:rPr lang="fr-BE" dirty="0" err="1">
                <a:latin typeface="Georgia" panose="02040502050405020303" pitchFamily="18" charset="0"/>
              </a:rPr>
              <a:t>suggest</a:t>
            </a:r>
            <a:r>
              <a:rPr lang="fr-BE" dirty="0">
                <a:latin typeface="Georgia" panose="02040502050405020303" pitchFamily="18" charset="0"/>
              </a:rPr>
              <a:t> </a:t>
            </a:r>
            <a:r>
              <a:rPr lang="fr-BE" dirty="0" err="1">
                <a:latin typeface="Georgia" panose="02040502050405020303" pitchFamily="18" charset="0"/>
              </a:rPr>
              <a:t>repair</a:t>
            </a:r>
            <a:r>
              <a:rPr lang="fr-BE" dirty="0">
                <a:latin typeface="Georgia" panose="02040502050405020303" pitchFamily="18" charset="0"/>
              </a:rPr>
              <a:t> </a:t>
            </a:r>
            <a:r>
              <a:rPr lang="fr-BE" dirty="0" err="1">
                <a:latin typeface="Georgia" panose="02040502050405020303" pitchFamily="18" charset="0"/>
              </a:rPr>
              <a:t>mechanisms</a:t>
            </a:r>
            <a:r>
              <a:rPr lang="fr-BE" dirty="0">
                <a:latin typeface="Georgia" panose="02040502050405020303" pitchFamily="18" charset="0"/>
              </a:rPr>
              <a:t> in </a:t>
            </a:r>
            <a:r>
              <a:rPr lang="fr-BE" dirty="0" err="1">
                <a:latin typeface="Georgia" panose="02040502050405020303" pitchFamily="18" charset="0"/>
              </a:rPr>
              <a:t>terms</a:t>
            </a:r>
            <a:r>
              <a:rPr lang="fr-BE" dirty="0">
                <a:latin typeface="Georgia" panose="02040502050405020303" pitchFamily="18" charset="0"/>
              </a:rPr>
              <a:t> of </a:t>
            </a:r>
            <a:r>
              <a:rPr lang="fr-BE" dirty="0" err="1">
                <a:latin typeface="Georgia" panose="02040502050405020303" pitchFamily="18" charset="0"/>
              </a:rPr>
              <a:t>increased</a:t>
            </a:r>
            <a:r>
              <a:rPr lang="fr-BE" dirty="0">
                <a:latin typeface="Georgia" panose="02040502050405020303" pitchFamily="18" charset="0"/>
              </a:rPr>
              <a:t> </a:t>
            </a:r>
            <a:r>
              <a:rPr lang="fr-BE" dirty="0" err="1">
                <a:latin typeface="Georgia" panose="02040502050405020303" pitchFamily="18" charset="0"/>
              </a:rPr>
              <a:t>myelin</a:t>
            </a:r>
            <a:r>
              <a:rPr lang="fr-BE" dirty="0">
                <a:latin typeface="Georgia" panose="02040502050405020303" pitchFamily="18" charset="0"/>
              </a:rPr>
              <a:t> content and/or axonal </a:t>
            </a:r>
            <a:r>
              <a:rPr lang="fr-BE" dirty="0" err="1">
                <a:latin typeface="Georgia" panose="02040502050405020303" pitchFamily="18" charset="0"/>
              </a:rPr>
              <a:t>density</a:t>
            </a:r>
            <a:r>
              <a:rPr lang="fr-BE" dirty="0">
                <a:latin typeface="Georgia" panose="02040502050405020303" pitchFamily="18" charset="0"/>
              </a:rPr>
              <a:t> in patients </a:t>
            </a:r>
            <a:r>
              <a:rPr lang="fr-BE" dirty="0" err="1">
                <a:latin typeface="Georgia" panose="02040502050405020303" pitchFamily="18" charset="0"/>
              </a:rPr>
              <a:t>with</a:t>
            </a:r>
            <a:r>
              <a:rPr lang="fr-BE" dirty="0">
                <a:latin typeface="Georgia" panose="02040502050405020303" pitchFamily="18" charset="0"/>
              </a:rPr>
              <a:t> positive </a:t>
            </a:r>
            <a:r>
              <a:rPr lang="fr-BE" dirty="0" err="1">
                <a:latin typeface="Georgia" panose="02040502050405020303" pitchFamily="18" charset="0"/>
              </a:rPr>
              <a:t>disease</a:t>
            </a:r>
            <a:r>
              <a:rPr lang="fr-BE" dirty="0">
                <a:latin typeface="Georgia" panose="02040502050405020303" pitchFamily="18" charset="0"/>
              </a:rPr>
              <a:t> </a:t>
            </a:r>
            <a:r>
              <a:rPr lang="fr-BE" dirty="0" err="1">
                <a:latin typeface="Georgia" panose="02040502050405020303" pitchFamily="18" charset="0"/>
              </a:rPr>
              <a:t>status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I</a:t>
            </a:r>
            <a:r>
              <a:rPr lang="fr-BE" dirty="0">
                <a:latin typeface="Georgia" panose="02040502050405020303" pitchFamily="18" charset="0"/>
              </a:rPr>
              <a:t>n WM </a:t>
            </a:r>
            <a:r>
              <a:rPr lang="fr-BE" dirty="0" err="1">
                <a:latin typeface="Georgia" panose="02040502050405020303" pitchFamily="18" charset="0"/>
              </a:rPr>
              <a:t>lesions</a:t>
            </a:r>
            <a:r>
              <a:rPr lang="fr-BE" dirty="0">
                <a:latin typeface="Georgia" panose="02040502050405020303" pitchFamily="18" charset="0"/>
              </a:rPr>
              <a:t>, the </a:t>
            </a:r>
            <a:r>
              <a:rPr lang="fr-BE" dirty="0" err="1">
                <a:latin typeface="Georgia" panose="02040502050405020303" pitchFamily="18" charset="0"/>
              </a:rPr>
              <a:t>surrounding</a:t>
            </a:r>
            <a:r>
              <a:rPr lang="fr-BE" dirty="0">
                <a:latin typeface="Georgia" panose="02040502050405020303" pitchFamily="18" charset="0"/>
              </a:rPr>
              <a:t> NAWM </a:t>
            </a:r>
            <a:r>
              <a:rPr lang="fr-BE" dirty="0" err="1">
                <a:latin typeface="Georgia" panose="02040502050405020303" pitchFamily="18" charset="0"/>
              </a:rPr>
              <a:t>showed</a:t>
            </a:r>
            <a:r>
              <a:rPr lang="fr-BE" dirty="0">
                <a:latin typeface="Georgia" panose="02040502050405020303" pitchFamily="18" charset="0"/>
              </a:rPr>
              <a:t> microstructural modifications, </a:t>
            </a:r>
            <a:r>
              <a:rPr lang="fr-BE" dirty="0" err="1">
                <a:latin typeface="Georgia" panose="02040502050405020303" pitchFamily="18" charset="0"/>
              </a:rPr>
              <a:t>months</a:t>
            </a:r>
            <a:r>
              <a:rPr lang="fr-BE" dirty="0">
                <a:latin typeface="Georgia" panose="02040502050405020303" pitchFamily="18" charset="0"/>
              </a:rPr>
              <a:t> to </a:t>
            </a:r>
            <a:r>
              <a:rPr lang="fr-BE" dirty="0" err="1">
                <a:latin typeface="Georgia" panose="02040502050405020303" pitchFamily="18" charset="0"/>
              </a:rPr>
              <a:t>years</a:t>
            </a:r>
            <a:r>
              <a:rPr lang="fr-BE" dirty="0">
                <a:latin typeface="Georgia" panose="02040502050405020303" pitchFamily="18" charset="0"/>
              </a:rPr>
              <a:t> </a:t>
            </a:r>
            <a:r>
              <a:rPr lang="fr-BE" dirty="0" err="1">
                <a:latin typeface="Georgia" panose="02040502050405020303" pitchFamily="18" charset="0"/>
              </a:rPr>
              <a:t>before</a:t>
            </a:r>
            <a:r>
              <a:rPr lang="fr-BE" dirty="0">
                <a:latin typeface="Georgia" panose="02040502050405020303" pitchFamily="18" charset="0"/>
              </a:rPr>
              <a:t> </a:t>
            </a:r>
            <a:r>
              <a:rPr lang="fr-BE" dirty="0" err="1">
                <a:latin typeface="Georgia" panose="02040502050405020303" pitchFamily="18" charset="0"/>
              </a:rPr>
              <a:t>they</a:t>
            </a:r>
            <a:r>
              <a:rPr lang="fr-BE" dirty="0">
                <a:latin typeface="Georgia" panose="02040502050405020303" pitchFamily="18" charset="0"/>
              </a:rPr>
              <a:t> are visible on </a:t>
            </a:r>
            <a:r>
              <a:rPr lang="fr-BE" dirty="0" err="1">
                <a:latin typeface="Georgia" panose="02040502050405020303" pitchFamily="18" charset="0"/>
              </a:rPr>
              <a:t>conventional</a:t>
            </a:r>
            <a:r>
              <a:rPr lang="fr-BE" dirty="0">
                <a:latin typeface="Georgia" panose="02040502050405020303" pitchFamily="18" charset="0"/>
              </a:rPr>
              <a:t> MRI</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O</a:t>
            </a:r>
            <a:r>
              <a:rPr lang="fr-BE" dirty="0">
                <a:latin typeface="Georgia" panose="02040502050405020303" pitchFamily="18" charset="0"/>
              </a:rPr>
              <a:t>nce </a:t>
            </a:r>
            <a:r>
              <a:rPr lang="fr-BE" dirty="0" err="1">
                <a:latin typeface="Georgia" panose="02040502050405020303" pitchFamily="18" charset="0"/>
              </a:rPr>
              <a:t>again</a:t>
            </a:r>
            <a:r>
              <a:rPr lang="fr-BE" dirty="0">
                <a:latin typeface="Georgia" panose="02040502050405020303" pitchFamily="18" charset="0"/>
              </a:rPr>
              <a:t>, the relevance of </a:t>
            </a:r>
            <a:r>
              <a:rPr lang="fr-BE" dirty="0" err="1">
                <a:latin typeface="Georgia" panose="02040502050405020303" pitchFamily="18" charset="0"/>
              </a:rPr>
              <a:t>qMRI</a:t>
            </a:r>
            <a:r>
              <a:rPr lang="fr-BE" dirty="0">
                <a:latin typeface="Georgia" panose="02040502050405020303" pitchFamily="18" charset="0"/>
              </a:rPr>
              <a:t> to </a:t>
            </a:r>
            <a:r>
              <a:rPr lang="fr-BE" dirty="0" err="1">
                <a:latin typeface="Georgia" panose="02040502050405020303" pitchFamily="18" charset="0"/>
              </a:rPr>
              <a:t>study</a:t>
            </a:r>
            <a:r>
              <a:rPr lang="fr-BE" dirty="0">
                <a:latin typeface="Georgia" panose="02040502050405020303" pitchFamily="18" charset="0"/>
              </a:rPr>
              <a:t> MS </a:t>
            </a:r>
            <a:r>
              <a:rPr lang="fr-BE" dirty="0" err="1">
                <a:latin typeface="Georgia" panose="02040502050405020303" pitchFamily="18" charset="0"/>
              </a:rPr>
              <a:t>disease</a:t>
            </a:r>
            <a:r>
              <a:rPr lang="fr-BE" dirty="0">
                <a:latin typeface="Georgia" panose="02040502050405020303" pitchFamily="18" charset="0"/>
              </a:rPr>
              <a:t> </a:t>
            </a:r>
            <a:r>
              <a:rPr lang="fr-BE" dirty="0" err="1">
                <a:latin typeface="Georgia" panose="02040502050405020303" pitchFamily="18" charset="0"/>
              </a:rPr>
              <a:t>is</a:t>
            </a:r>
            <a:r>
              <a:rPr lang="fr-BE" dirty="0">
                <a:latin typeface="Georgia" panose="02040502050405020303" pitchFamily="18" charset="0"/>
              </a:rPr>
              <a:t> </a:t>
            </a:r>
            <a:r>
              <a:rPr lang="fr-BE" dirty="0" err="1">
                <a:latin typeface="Georgia" panose="02040502050405020303" pitchFamily="18" charset="0"/>
              </a:rPr>
              <a:t>highlighted</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N</a:t>
            </a:r>
            <a:r>
              <a:rPr lang="fr-BE" dirty="0" err="1">
                <a:latin typeface="Georgia" panose="02040502050405020303" pitchFamily="18" charset="0"/>
              </a:rPr>
              <a:t>eed</a:t>
            </a:r>
            <a:r>
              <a:rPr lang="fr-BE" dirty="0">
                <a:latin typeface="Georgia" panose="02040502050405020303" pitchFamily="18" charset="0"/>
              </a:rPr>
              <a:t> for </a:t>
            </a:r>
            <a:r>
              <a:rPr lang="fr-BE" dirty="0" err="1">
                <a:latin typeface="Georgia" panose="02040502050405020303" pitchFamily="18" charset="0"/>
              </a:rPr>
              <a:t>larger</a:t>
            </a:r>
            <a:r>
              <a:rPr lang="fr-BE" dirty="0">
                <a:latin typeface="Georgia" panose="02040502050405020303" pitchFamily="18" charset="0"/>
              </a:rPr>
              <a:t> </a:t>
            </a:r>
            <a:r>
              <a:rPr lang="fr-BE" dirty="0" err="1">
                <a:latin typeface="Georgia" panose="02040502050405020303" pitchFamily="18" charset="0"/>
              </a:rPr>
              <a:t>replication</a:t>
            </a:r>
            <a:r>
              <a:rPr lang="fr-BE" dirty="0">
                <a:latin typeface="Georgia" panose="02040502050405020303" pitchFamily="18" charset="0"/>
              </a:rPr>
              <a:t> </a:t>
            </a:r>
            <a:r>
              <a:rPr lang="fr-BE" dirty="0" err="1">
                <a:latin typeface="Georgia" panose="02040502050405020303" pitchFamily="18" charset="0"/>
              </a:rPr>
              <a:t>studies</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p:txBody>
      </p:sp>
    </p:spTree>
    <p:extLst>
      <p:ext uri="{BB962C8B-B14F-4D97-AF65-F5344CB8AC3E}">
        <p14:creationId xmlns:p14="http://schemas.microsoft.com/office/powerpoint/2010/main" val="24710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6" name="ZoneTexte 25">
            <a:extLst>
              <a:ext uri="{FF2B5EF4-FFF2-40B4-BE49-F238E27FC236}">
                <a16:creationId xmlns="" xmlns:a16="http://schemas.microsoft.com/office/drawing/2014/main" id="{35E0D946-E5DC-491E-8D54-2FA28CADBB01}"/>
              </a:ext>
            </a:extLst>
          </p:cNvPr>
          <p:cNvSpPr txBox="1"/>
          <p:nvPr/>
        </p:nvSpPr>
        <p:spPr>
          <a:xfrm>
            <a:off x="1289525" y="2134514"/>
            <a:ext cx="9259103" cy="3539430"/>
          </a:xfrm>
          <a:prstGeom prst="rect">
            <a:avLst/>
          </a:prstGeom>
          <a:noFill/>
          <a:ln>
            <a:noFill/>
          </a:ln>
        </p:spPr>
        <p:txBody>
          <a:bodyPr wrap="square" rtlCol="0">
            <a:spAutoFit/>
          </a:bodyPr>
          <a:lstStyle/>
          <a:p>
            <a:endParaRPr lang="fr-BE" sz="2000" dirty="0">
              <a:latin typeface="Georgia" panose="02040502050405020303" pitchFamily="18" charset="0"/>
              <a:ea typeface="Cambria" panose="02040503050406030204" pitchFamily="18" charset="0"/>
            </a:endParaRPr>
          </a:p>
          <a:p>
            <a:r>
              <a:rPr lang="fr-BE" sz="2400" b="1" dirty="0">
                <a:latin typeface="Georgia" panose="02040502050405020303" pitchFamily="18" charset="0"/>
                <a:ea typeface="Cambria" panose="02040503050406030204" pitchFamily="18" charset="0"/>
              </a:rPr>
              <a:t>Paper: </a:t>
            </a:r>
          </a:p>
          <a:p>
            <a:r>
              <a:rPr lang="fr-BE" sz="2400"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Exploring</a:t>
            </a:r>
            <a:r>
              <a:rPr lang="fr-BE" sz="2400" i="1" dirty="0">
                <a:latin typeface="Georgia" panose="02040502050405020303" pitchFamily="18" charset="0"/>
                <a:ea typeface="Cambria" panose="02040503050406030204" pitchFamily="18" charset="0"/>
              </a:rPr>
              <a:t> the </a:t>
            </a:r>
            <a:r>
              <a:rPr lang="fr-BE" sz="2400" i="1" dirty="0" err="1">
                <a:latin typeface="Georgia" panose="02040502050405020303" pitchFamily="18" charset="0"/>
                <a:ea typeface="Cambria" panose="02040503050406030204" pitchFamily="18" charset="0"/>
              </a:rPr>
              <a:t>link</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between</a:t>
            </a:r>
            <a:r>
              <a:rPr lang="fr-BE" sz="2400" i="1" dirty="0">
                <a:latin typeface="Georgia" panose="02040502050405020303" pitchFamily="18" charset="0"/>
                <a:ea typeface="Cambria" panose="02040503050406030204" pitchFamily="18" charset="0"/>
              </a:rPr>
              <a:t> MPM and NODDI </a:t>
            </a:r>
            <a:r>
              <a:rPr lang="fr-BE" sz="2400" i="1" dirty="0" err="1">
                <a:latin typeface="Georgia" panose="02040502050405020303" pitchFamily="18" charset="0"/>
                <a:ea typeface="Cambria" panose="02040503050406030204" pitchFamily="18" charset="0"/>
              </a:rPr>
              <a:t>measurements</a:t>
            </a:r>
            <a:r>
              <a:rPr lang="fr-BE" sz="2400" i="1" dirty="0">
                <a:latin typeface="Georgia" panose="02040502050405020303" pitchFamily="18" charset="0"/>
                <a:ea typeface="Cambria" panose="02040503050406030204" pitchFamily="18" charset="0"/>
              </a:rPr>
              <a:t> in </a:t>
            </a:r>
            <a:r>
              <a:rPr lang="fr-BE" sz="2400" i="1" dirty="0" err="1">
                <a:latin typeface="Georgia" panose="02040502050405020303" pitchFamily="18" charset="0"/>
                <a:ea typeface="Cambria" panose="02040503050406030204" pitchFamily="18" charset="0"/>
              </a:rPr>
              <a:t>healthy</a:t>
            </a:r>
            <a:r>
              <a:rPr lang="fr-BE" sz="2400" i="1" dirty="0">
                <a:latin typeface="Georgia" panose="02040502050405020303" pitchFamily="18" charset="0"/>
                <a:ea typeface="Cambria" panose="02040503050406030204" pitchFamily="18" charset="0"/>
              </a:rPr>
              <a:t> and multiple </a:t>
            </a:r>
            <a:r>
              <a:rPr lang="fr-BE" sz="2400" i="1" dirty="0" err="1">
                <a:latin typeface="Georgia" panose="02040502050405020303" pitchFamily="18" charset="0"/>
                <a:ea typeface="Cambria" panose="02040503050406030204" pitchFamily="18" charset="0"/>
              </a:rPr>
              <a:t>sclerosis</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brain</a:t>
            </a:r>
            <a:r>
              <a:rPr lang="fr-BE" sz="2400" i="1" dirty="0">
                <a:latin typeface="Georgia" panose="02040502050405020303" pitchFamily="18" charset="0"/>
                <a:ea typeface="Cambria" panose="02040503050406030204" pitchFamily="18" charset="0"/>
              </a:rPr>
              <a:t> tissues »</a:t>
            </a:r>
            <a:endParaRPr lang="fr-BE" sz="2400" b="1" dirty="0">
              <a:latin typeface="Georgia" panose="02040502050405020303" pitchFamily="18" charset="0"/>
              <a:ea typeface="Cambria" panose="02040503050406030204" pitchFamily="18" charset="0"/>
            </a:endParaRPr>
          </a:p>
          <a:p>
            <a:endParaRPr lang="fr-BE" sz="2400" b="1" dirty="0">
              <a:latin typeface="Georgia" panose="02040502050405020303" pitchFamily="18" charset="0"/>
              <a:ea typeface="Cambria" panose="02040503050406030204" pitchFamily="18" charset="0"/>
            </a:endParaRPr>
          </a:p>
          <a:p>
            <a:endParaRPr lang="fr-BE" sz="1200" b="1" dirty="0">
              <a:latin typeface="Georgia" panose="02040502050405020303" pitchFamily="18" charset="0"/>
              <a:ea typeface="Cambria" panose="02040503050406030204" pitchFamily="18" charset="0"/>
            </a:endParaRP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err="1">
                <a:latin typeface="Georgia" panose="02040502050405020303" pitchFamily="18" charset="0"/>
                <a:ea typeface="Cambria" panose="02040503050406030204" pitchFamily="18" charset="0"/>
              </a:rPr>
              <a:t>Analysis</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with</a:t>
            </a:r>
            <a:r>
              <a:rPr lang="fr-BE" sz="2000" dirty="0">
                <a:latin typeface="Georgia" panose="02040502050405020303" pitchFamily="18" charset="0"/>
                <a:ea typeface="Cambria" panose="02040503050406030204" pitchFamily="18" charset="0"/>
              </a:rPr>
              <a:t> global tissues </a:t>
            </a:r>
            <a:r>
              <a:rPr lang="fr-BE" sz="2000" dirty="0" err="1">
                <a:latin typeface="Georgia" panose="02040502050405020303" pitchFamily="18" charset="0"/>
                <a:ea typeface="Cambria" panose="02040503050406030204" pitchFamily="18" charset="0"/>
              </a:rPr>
              <a:t>measures</a:t>
            </a: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a:latin typeface="Georgia" panose="02040502050405020303" pitchFamily="18" charset="0"/>
                <a:ea typeface="Cambria" panose="02040503050406030204" pitchFamily="18" charset="0"/>
              </a:rPr>
              <a:t>Multimodal </a:t>
            </a:r>
            <a:r>
              <a:rPr lang="fr-BE" sz="2000" dirty="0" err="1">
                <a:latin typeface="Georgia" panose="02040502050405020303" pitchFamily="18" charset="0"/>
                <a:ea typeface="Cambria" panose="02040503050406030204" pitchFamily="18" charset="0"/>
              </a:rPr>
              <a:t>voxel-based</a:t>
            </a:r>
            <a:r>
              <a:rPr lang="fr-BE" sz="2000" dirty="0">
                <a:latin typeface="Georgia" panose="02040502050405020303" pitchFamily="18" charset="0"/>
                <a:ea typeface="Cambria" panose="02040503050406030204" pitchFamily="18" charset="0"/>
              </a:rPr>
              <a:t> quantification (VBQ) </a:t>
            </a:r>
            <a:r>
              <a:rPr lang="fr-BE" sz="2000" dirty="0" err="1">
                <a:latin typeface="Georgia" panose="02040502050405020303" pitchFamily="18" charset="0"/>
                <a:ea typeface="Cambria" panose="02040503050406030204" pitchFamily="18" charset="0"/>
              </a:rPr>
              <a:t>analysis</a:t>
            </a:r>
            <a:endParaRPr lang="fr-BE" sz="2000" dirty="0">
              <a:latin typeface="Georgia" panose="02040502050405020303" pitchFamily="18" charset="0"/>
              <a:ea typeface="Cambria" panose="02040503050406030204" pitchFamily="18" charset="0"/>
            </a:endParaRP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312653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142" y="1375642"/>
            <a:ext cx="3340022" cy="5518298"/>
          </a:xfrm>
          <a:prstGeom prst="rect">
            <a:avLst/>
          </a:prstGeom>
        </p:spPr>
      </p:pic>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mc:AlternateContent xmlns:mc="http://schemas.openxmlformats.org/markup-compatibility/2006">
        <mc:Choice xmlns:a14="http://schemas.microsoft.com/office/drawing/2010/main" Requires="a14">
          <p:sp>
            <p:nvSpPr>
              <p:cNvPr id="24" name="ZoneTexte 23"/>
              <p:cNvSpPr txBox="1"/>
              <p:nvPr/>
            </p:nvSpPr>
            <p:spPr>
              <a:xfrm>
                <a:off x="5076961" y="2965817"/>
                <a:ext cx="6497051" cy="2337948"/>
              </a:xfrm>
              <a:prstGeom prst="rect">
                <a:avLst/>
              </a:prstGeom>
              <a:noFill/>
            </p:spPr>
            <p:txBody>
              <a:bodyPr wrap="square" rtlCol="0">
                <a:spAutoFit/>
              </a:bodyPr>
              <a:lstStyle/>
              <a:p>
                <a:pPr marL="285750" indent="-285750">
                  <a:buFont typeface="Arial" panose="020B0604020202020204" pitchFamily="34" charset="0"/>
                  <a:buChar char="•"/>
                </a:pPr>
                <a:r>
                  <a:rPr lang="fr-BE" sz="2400" dirty="0">
                    <a:latin typeface="Georgia" panose="02040502050405020303" pitchFamily="18" charset="0"/>
                  </a:rPr>
                  <a:t> 17 MS patients</a:t>
                </a:r>
              </a:p>
              <a:p>
                <a:pPr marL="285750" indent="-285750">
                  <a:buFont typeface="Arial" panose="020B0604020202020204" pitchFamily="34" charset="0"/>
                  <a:buChar char="•"/>
                </a:pPr>
                <a:endParaRPr lang="fr-BE" sz="1600" dirty="0">
                  <a:latin typeface="Georgia" panose="02040502050405020303" pitchFamily="18" charset="0"/>
                </a:endParaRPr>
              </a:p>
              <a:p>
                <a:pPr marL="285750" indent="-285750">
                  <a:buFont typeface="Arial" panose="020B0604020202020204" pitchFamily="34" charset="0"/>
                  <a:buChar char="•"/>
                </a:pPr>
                <a:r>
                  <a:rPr lang="fr-BE" sz="2400" dirty="0">
                    <a:latin typeface="Georgia" panose="02040502050405020303" pitchFamily="18" charset="0"/>
                  </a:rPr>
                  <a:t> 15 </a:t>
                </a:r>
                <a:r>
                  <a:rPr lang="fr-BE" sz="2400" dirty="0" err="1">
                    <a:latin typeface="Georgia" panose="02040502050405020303" pitchFamily="18" charset="0"/>
                  </a:rPr>
                  <a:t>healthy</a:t>
                </a:r>
                <a:r>
                  <a:rPr lang="fr-BE" sz="2400" dirty="0">
                    <a:latin typeface="Georgia" panose="02040502050405020303" pitchFamily="18" charset="0"/>
                  </a:rPr>
                  <a:t> </a:t>
                </a:r>
                <a:r>
                  <a:rPr lang="fr-BE" sz="2400" dirty="0" err="1">
                    <a:latin typeface="Georgia" panose="02040502050405020303" pitchFamily="18" charset="0"/>
                  </a:rPr>
                  <a:t>controls</a:t>
                </a:r>
                <a:endParaRPr lang="fr-BE" sz="2400" dirty="0">
                  <a:latin typeface="Georgia" panose="02040502050405020303" pitchFamily="18" charset="0"/>
                </a:endParaRPr>
              </a:p>
              <a:p>
                <a:pPr marL="285750" indent="-285750">
                  <a:buFont typeface="Arial" panose="020B0604020202020204" pitchFamily="34" charset="0"/>
                  <a:buChar char="•"/>
                </a:pPr>
                <a:endParaRPr lang="fr-BE" sz="1600" dirty="0">
                  <a:latin typeface="Georgia" panose="02040502050405020303" pitchFamily="18" charset="0"/>
                </a:endParaRPr>
              </a:p>
              <a:p>
                <a:pPr marL="285750" indent="-285750">
                  <a:buFont typeface="Arial" panose="020B0604020202020204" pitchFamily="34" charset="0"/>
                  <a:buChar char="•"/>
                </a:pPr>
                <a:r>
                  <a:rPr lang="fr-BE" sz="2400" dirty="0" err="1">
                    <a:latin typeface="Georgia" panose="02040502050405020303" pitchFamily="18" charset="0"/>
                  </a:rPr>
                  <a:t>Creation</a:t>
                </a:r>
                <a:r>
                  <a:rPr lang="fr-BE" sz="2400" dirty="0">
                    <a:latin typeface="Georgia" panose="02040502050405020303" pitchFamily="18" charset="0"/>
                  </a:rPr>
                  <a:t> of NODDI </a:t>
                </a:r>
                <a:r>
                  <a:rPr lang="fr-BE" sz="2400" dirty="0" err="1">
                    <a:latin typeface="Georgia" panose="02040502050405020303" pitchFamily="18" charset="0"/>
                  </a:rPr>
                  <a:t>maps</a:t>
                </a:r>
                <a:r>
                  <a:rPr lang="fr-BE" sz="2400" dirty="0">
                    <a:latin typeface="Georgia" panose="02040502050405020303" pitchFamily="18" charset="0"/>
                  </a:rPr>
                  <a:t>: ODI, </a:t>
                </a:r>
                <a14:m>
                  <m:oMath xmlns:m="http://schemas.openxmlformats.org/officeDocument/2006/math">
                    <m:sSub>
                      <m:sSubPr>
                        <m:ctrlPr>
                          <a:rPr lang="fr-BE" sz="2400" i="1" smtClean="0">
                            <a:latin typeface="Cambria Math" panose="02040503050406030204" pitchFamily="18" charset="0"/>
                          </a:rPr>
                        </m:ctrlPr>
                      </m:sSubPr>
                      <m:e>
                        <m:r>
                          <a:rPr lang="fr-BE" sz="2400" b="0" i="1" smtClean="0">
                            <a:latin typeface="Cambria Math" panose="02040503050406030204" pitchFamily="18" charset="0"/>
                          </a:rPr>
                          <m:t>𝐹</m:t>
                        </m:r>
                      </m:e>
                      <m:sub>
                        <m:r>
                          <a:rPr lang="fr-BE" sz="2400" b="0" i="1" smtClean="0">
                            <a:latin typeface="Cambria Math" panose="02040503050406030204" pitchFamily="18" charset="0"/>
                          </a:rPr>
                          <m:t>𝑖𝑐𝑣𝑓</m:t>
                        </m:r>
                      </m:sub>
                    </m:sSub>
                  </m:oMath>
                </a14:m>
                <a:r>
                  <a:rPr lang="fr-BE" sz="2400" dirty="0">
                    <a:latin typeface="Georgia" panose="02040502050405020303" pitchFamily="18" charset="0"/>
                  </a:rPr>
                  <a:t>, </a:t>
                </a:r>
                <a14:m>
                  <m:oMath xmlns:m="http://schemas.openxmlformats.org/officeDocument/2006/math">
                    <m:sSub>
                      <m:sSubPr>
                        <m:ctrlPr>
                          <a:rPr lang="fr-BE" sz="2400" i="1">
                            <a:latin typeface="Cambria Math" panose="02040503050406030204" pitchFamily="18" charset="0"/>
                          </a:rPr>
                        </m:ctrlPr>
                      </m:sSubPr>
                      <m:e>
                        <m:r>
                          <a:rPr lang="fr-BE" sz="2400" i="1">
                            <a:latin typeface="Cambria Math" panose="02040503050406030204" pitchFamily="18" charset="0"/>
                          </a:rPr>
                          <m:t>𝐹</m:t>
                        </m:r>
                      </m:e>
                      <m:sub>
                        <m:r>
                          <a:rPr lang="fr-BE" sz="2400" i="1">
                            <a:latin typeface="Cambria Math" panose="02040503050406030204" pitchFamily="18" charset="0"/>
                          </a:rPr>
                          <m:t>𝑖</m:t>
                        </m:r>
                        <m:r>
                          <a:rPr lang="fr-BE" sz="2400" b="0" i="1" smtClean="0">
                            <a:latin typeface="Cambria Math" panose="02040503050406030204" pitchFamily="18" charset="0"/>
                          </a:rPr>
                          <m:t>𝑠𝑜</m:t>
                        </m:r>
                      </m:sub>
                    </m:sSub>
                  </m:oMath>
                </a14:m>
                <a:r>
                  <a:rPr lang="fr-BE" sz="2400" dirty="0">
                    <a:latin typeface="Georgia" panose="02040502050405020303" pitchFamily="18" charset="0"/>
                  </a:rPr>
                  <a:t> </a:t>
                </a:r>
              </a:p>
              <a:p>
                <a:pPr marL="285750" indent="-285750">
                  <a:buFont typeface="Arial" panose="020B0604020202020204" pitchFamily="34" charset="0"/>
                  <a:buChar char="•"/>
                </a:pPr>
                <a:endParaRPr lang="fr-BE" sz="1600" dirty="0">
                  <a:latin typeface="Georgia" panose="02040502050405020303" pitchFamily="18" charset="0"/>
                </a:endParaRPr>
              </a:p>
              <a:p>
                <a:pPr marL="285750" indent="-285750">
                  <a:buFont typeface="Arial" panose="020B0604020202020204" pitchFamily="34" charset="0"/>
                  <a:buChar char="•"/>
                </a:pPr>
                <a:r>
                  <a:rPr lang="fr-BE" sz="2400" dirty="0" err="1">
                    <a:latin typeface="Georgia" panose="02040502050405020303" pitchFamily="18" charset="0"/>
                  </a:rPr>
                  <a:t>Coregistered</a:t>
                </a:r>
                <a:r>
                  <a:rPr lang="fr-BE" sz="2400" dirty="0">
                    <a:latin typeface="Georgia" panose="02040502050405020303" pitchFamily="18" charset="0"/>
                  </a:rPr>
                  <a:t> to </a:t>
                </a:r>
                <a:r>
                  <a:rPr lang="fr-BE" sz="2400" dirty="0" err="1">
                    <a:latin typeface="Georgia" panose="02040502050405020303" pitchFamily="18" charset="0"/>
                  </a:rPr>
                  <a:t>corresponding</a:t>
                </a:r>
                <a:r>
                  <a:rPr lang="fr-BE" sz="2400" dirty="0">
                    <a:latin typeface="Georgia" panose="02040502050405020303" pitchFamily="18" charset="0"/>
                  </a:rPr>
                  <a:t> </a:t>
                </a:r>
                <a:r>
                  <a:rPr lang="fr-BE" sz="2400" dirty="0" err="1">
                    <a:latin typeface="Georgia" panose="02040502050405020303" pitchFamily="18" charset="0"/>
                  </a:rPr>
                  <a:t>hMRI</a:t>
                </a:r>
                <a:r>
                  <a:rPr lang="fr-BE" sz="2400" dirty="0">
                    <a:latin typeface="Georgia" panose="02040502050405020303" pitchFamily="18" charset="0"/>
                  </a:rPr>
                  <a:t> </a:t>
                </a:r>
                <a:r>
                  <a:rPr lang="fr-BE" sz="2400" dirty="0" err="1">
                    <a:latin typeface="Georgia" panose="02040502050405020303" pitchFamily="18" charset="0"/>
                  </a:rPr>
                  <a:t>maps</a:t>
                </a:r>
                <a:r>
                  <a:rPr lang="fr-BE" sz="2400" dirty="0">
                    <a:latin typeface="Georgia" panose="02040502050405020303" pitchFamily="18" charset="0"/>
                  </a:rPr>
                  <a:t> </a:t>
                </a:r>
              </a:p>
            </p:txBody>
          </p:sp>
        </mc:Choice>
        <mc:Fallback>
          <p:sp>
            <p:nvSpPr>
              <p:cNvPr id="24" name="ZoneTexte 23"/>
              <p:cNvSpPr txBox="1">
                <a:spLocks noRot="1" noChangeAspect="1" noMove="1" noResize="1" noEditPoints="1" noAdjustHandles="1" noChangeArrowheads="1" noChangeShapeType="1" noTextEdit="1"/>
              </p:cNvSpPr>
              <p:nvPr/>
            </p:nvSpPr>
            <p:spPr>
              <a:xfrm>
                <a:off x="5076961" y="2965817"/>
                <a:ext cx="6497051" cy="2337948"/>
              </a:xfrm>
              <a:prstGeom prst="rect">
                <a:avLst/>
              </a:prstGeom>
              <a:blipFill rotWithShape="0">
                <a:blip r:embed="rId4"/>
                <a:stretch>
                  <a:fillRect l="-1313" t="-2089" b="-5222"/>
                </a:stretch>
              </a:blipFill>
            </p:spPr>
            <p:txBody>
              <a:bodyPr/>
              <a:lstStyle/>
              <a:p>
                <a:r>
                  <a:rPr lang="fr-BE">
                    <a:noFill/>
                  </a:rPr>
                  <a:t> </a:t>
                </a:r>
              </a:p>
            </p:txBody>
          </p:sp>
        </mc:Fallback>
      </mc:AlternateContent>
    </p:spTree>
    <p:extLst>
      <p:ext uri="{BB962C8B-B14F-4D97-AF65-F5344CB8AC3E}">
        <p14:creationId xmlns:p14="http://schemas.microsoft.com/office/powerpoint/2010/main" val="26715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 xmlns:a16="http://schemas.microsoft.com/office/drawing/2014/main" id="{35E0D946-E5DC-491E-8D54-2FA28CADBB01}"/>
              </a:ext>
            </a:extLst>
          </p:cNvPr>
          <p:cNvSpPr txBox="1"/>
          <p:nvPr/>
        </p:nvSpPr>
        <p:spPr>
          <a:xfrm>
            <a:off x="795704" y="2090898"/>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1.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a:t>
            </a:r>
            <a:r>
              <a:rPr lang="fr-BE" sz="2400" b="1" dirty="0" err="1">
                <a:latin typeface="Georgia" panose="02040502050405020303" pitchFamily="18" charset="0"/>
                <a:ea typeface="Cambria" panose="02040503050406030204" pitchFamily="18" charset="0"/>
              </a:rPr>
              <a:t>with</a:t>
            </a:r>
            <a:r>
              <a:rPr lang="fr-BE" sz="2400" b="1" dirty="0">
                <a:latin typeface="Georgia" panose="02040502050405020303" pitchFamily="18" charset="0"/>
                <a:ea typeface="Cambria" panose="02040503050406030204" pitchFamily="18" charset="0"/>
              </a:rPr>
              <a:t> global tissues </a:t>
            </a:r>
            <a:r>
              <a:rPr lang="fr-BE" sz="2400" b="1" dirty="0" err="1">
                <a:latin typeface="Georgia" panose="02040502050405020303" pitchFamily="18" charset="0"/>
                <a:ea typeface="Cambria" panose="02040503050406030204" pitchFamily="18" charset="0"/>
              </a:rPr>
              <a:t>measures</a:t>
            </a:r>
            <a:endParaRPr lang="fr-BE" sz="1600" dirty="0">
              <a:latin typeface="Georgia" panose="02040502050405020303" pitchFamily="18" charset="0"/>
              <a:ea typeface="Cambria" panose="02040503050406030204" pitchFamily="18" charset="0"/>
            </a:endParaRP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5" name="Rectangle 4"/>
          <p:cNvSpPr/>
          <p:nvPr/>
        </p:nvSpPr>
        <p:spPr>
          <a:xfrm>
            <a:off x="781632" y="1695987"/>
            <a:ext cx="9948496" cy="4880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7" name="Image 26"/>
          <p:cNvPicPr>
            <a:picLocks noChangeAspect="1"/>
          </p:cNvPicPr>
          <p:nvPr/>
        </p:nvPicPr>
        <p:blipFill rotWithShape="1">
          <a:blip r:embed="rId3">
            <a:extLst>
              <a:ext uri="{28A0092B-C50C-407E-A947-70E740481C1C}">
                <a14:useLocalDpi xmlns:a14="http://schemas.microsoft.com/office/drawing/2010/main" val="0"/>
              </a:ext>
            </a:extLst>
          </a:blip>
          <a:srcRect l="31013" t="48499"/>
          <a:stretch/>
        </p:blipFill>
        <p:spPr>
          <a:xfrm>
            <a:off x="4355432" y="1766538"/>
            <a:ext cx="5477508" cy="2450691"/>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68740" b="52207"/>
          <a:stretch/>
        </p:blipFill>
        <p:spPr>
          <a:xfrm>
            <a:off x="1873389" y="1797842"/>
            <a:ext cx="2482043" cy="2274265"/>
          </a:xfrm>
          <a:prstGeom prst="rect">
            <a:avLst/>
          </a:prstGeom>
        </p:spPr>
      </p:pic>
      <p:sp>
        <p:nvSpPr>
          <p:cNvPr id="2" name="Rectangle 1"/>
          <p:cNvSpPr/>
          <p:nvPr/>
        </p:nvSpPr>
        <p:spPr>
          <a:xfrm>
            <a:off x="4343400" y="3801983"/>
            <a:ext cx="214271" cy="108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8494295" y="2720658"/>
            <a:ext cx="1422029" cy="847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Image 31"/>
          <p:cNvPicPr>
            <a:picLocks noChangeAspect="1"/>
          </p:cNvPicPr>
          <p:nvPr/>
        </p:nvPicPr>
        <p:blipFill rotWithShape="1">
          <a:blip r:embed="rId3">
            <a:extLst>
              <a:ext uri="{28A0092B-C50C-407E-A947-70E740481C1C}">
                <a14:useLocalDpi xmlns:a14="http://schemas.microsoft.com/office/drawing/2010/main" val="0"/>
              </a:ext>
            </a:extLst>
          </a:blip>
          <a:srcRect l="30801" r="6919" b="51654"/>
          <a:stretch/>
        </p:blipFill>
        <p:spPr>
          <a:xfrm>
            <a:off x="3489287" y="4355508"/>
            <a:ext cx="4944979" cy="2300564"/>
          </a:xfrm>
          <a:prstGeom prst="rect">
            <a:avLst/>
          </a:prstGeom>
        </p:spPr>
      </p:pic>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l="85064" t="72514" r="12511" b="16867"/>
          <a:stretch/>
        </p:blipFill>
        <p:spPr>
          <a:xfrm>
            <a:off x="8735428" y="2903615"/>
            <a:ext cx="192506" cy="505326"/>
          </a:xfrm>
          <a:prstGeom prst="rect">
            <a:avLst/>
          </a:prstGeom>
        </p:spPr>
      </p:pic>
      <p:sp>
        <p:nvSpPr>
          <p:cNvPr id="33" name="ZoneTexte 32"/>
          <p:cNvSpPr txBox="1"/>
          <p:nvPr/>
        </p:nvSpPr>
        <p:spPr>
          <a:xfrm>
            <a:off x="8698831" y="2830169"/>
            <a:ext cx="770021" cy="646331"/>
          </a:xfrm>
          <a:prstGeom prst="rect">
            <a:avLst/>
          </a:prstGeom>
          <a:noFill/>
          <a:ln w="19050">
            <a:solidFill>
              <a:schemeClr val="tx1"/>
            </a:solidFill>
          </a:ln>
        </p:spPr>
        <p:txBody>
          <a:bodyPr wrap="square" rtlCol="0">
            <a:spAutoFit/>
          </a:bodyPr>
          <a:lstStyle/>
          <a:p>
            <a:r>
              <a:rPr lang="fr-BE" dirty="0"/>
              <a:t>    MS</a:t>
            </a:r>
          </a:p>
          <a:p>
            <a:r>
              <a:rPr lang="fr-BE" dirty="0"/>
              <a:t>    HC</a:t>
            </a:r>
          </a:p>
        </p:txBody>
      </p:sp>
      <p:sp>
        <p:nvSpPr>
          <p:cNvPr id="3" name="ZoneTexte 2"/>
          <p:cNvSpPr txBox="1"/>
          <p:nvPr/>
        </p:nvSpPr>
        <p:spPr>
          <a:xfrm>
            <a:off x="3368173" y="3333248"/>
            <a:ext cx="854242" cy="430887"/>
          </a:xfrm>
          <a:prstGeom prst="rect">
            <a:avLst/>
          </a:prstGeom>
          <a:noFill/>
        </p:spPr>
        <p:txBody>
          <a:bodyPr wrap="square" rtlCol="0">
            <a:spAutoFit/>
          </a:bodyPr>
          <a:lstStyle/>
          <a:p>
            <a:r>
              <a:rPr lang="fr-BE" sz="1100" i="1" dirty="0"/>
              <a:t>r = 0.5587</a:t>
            </a:r>
          </a:p>
          <a:p>
            <a:r>
              <a:rPr lang="fr-BE" sz="1100" i="1" dirty="0"/>
              <a:t>p = .0009</a:t>
            </a:r>
          </a:p>
        </p:txBody>
      </p:sp>
      <p:sp>
        <p:nvSpPr>
          <p:cNvPr id="34" name="ZoneTexte 33"/>
          <p:cNvSpPr txBox="1"/>
          <p:nvPr/>
        </p:nvSpPr>
        <p:spPr>
          <a:xfrm>
            <a:off x="5812823" y="3349504"/>
            <a:ext cx="854242" cy="430887"/>
          </a:xfrm>
          <a:prstGeom prst="rect">
            <a:avLst/>
          </a:prstGeom>
          <a:noFill/>
        </p:spPr>
        <p:txBody>
          <a:bodyPr wrap="square" rtlCol="0">
            <a:spAutoFit/>
          </a:bodyPr>
          <a:lstStyle/>
          <a:p>
            <a:r>
              <a:rPr lang="fr-BE" sz="1100" i="1" dirty="0"/>
              <a:t>r = 0.7363</a:t>
            </a:r>
          </a:p>
          <a:p>
            <a:r>
              <a:rPr lang="fr-BE" sz="1100" i="1" dirty="0"/>
              <a:t>p = .0008</a:t>
            </a:r>
          </a:p>
        </p:txBody>
      </p:sp>
      <p:sp>
        <p:nvSpPr>
          <p:cNvPr id="35" name="ZoneTexte 34"/>
          <p:cNvSpPr txBox="1"/>
          <p:nvPr/>
        </p:nvSpPr>
        <p:spPr>
          <a:xfrm>
            <a:off x="7844589" y="3349503"/>
            <a:ext cx="854242" cy="430887"/>
          </a:xfrm>
          <a:prstGeom prst="rect">
            <a:avLst/>
          </a:prstGeom>
          <a:noFill/>
        </p:spPr>
        <p:txBody>
          <a:bodyPr wrap="square" rtlCol="0">
            <a:spAutoFit/>
          </a:bodyPr>
          <a:lstStyle/>
          <a:p>
            <a:r>
              <a:rPr lang="fr-BE" sz="1100" i="1" dirty="0"/>
              <a:t>r = 0.8658</a:t>
            </a:r>
          </a:p>
          <a:p>
            <a:r>
              <a:rPr lang="fr-BE" sz="1100" i="1" dirty="0"/>
              <a:t>p &lt; .0001</a:t>
            </a:r>
          </a:p>
        </p:txBody>
      </p:sp>
      <p:sp>
        <p:nvSpPr>
          <p:cNvPr id="36" name="ZoneTexte 35"/>
          <p:cNvSpPr txBox="1"/>
          <p:nvPr/>
        </p:nvSpPr>
        <p:spPr>
          <a:xfrm>
            <a:off x="4736431" y="5901882"/>
            <a:ext cx="854242" cy="430887"/>
          </a:xfrm>
          <a:prstGeom prst="rect">
            <a:avLst/>
          </a:prstGeom>
          <a:noFill/>
        </p:spPr>
        <p:txBody>
          <a:bodyPr wrap="square" rtlCol="0">
            <a:spAutoFit/>
          </a:bodyPr>
          <a:lstStyle/>
          <a:p>
            <a:r>
              <a:rPr lang="fr-BE" sz="1100" i="1" dirty="0"/>
              <a:t>r = 0.6828</a:t>
            </a:r>
          </a:p>
          <a:p>
            <a:r>
              <a:rPr lang="fr-BE" sz="1100" i="1" dirty="0"/>
              <a:t>p &lt; .0001</a:t>
            </a:r>
          </a:p>
        </p:txBody>
      </p:sp>
      <p:sp>
        <p:nvSpPr>
          <p:cNvPr id="37" name="ZoneTexte 36"/>
          <p:cNvSpPr txBox="1"/>
          <p:nvPr/>
        </p:nvSpPr>
        <p:spPr>
          <a:xfrm>
            <a:off x="6308122" y="5901881"/>
            <a:ext cx="854242" cy="430887"/>
          </a:xfrm>
          <a:prstGeom prst="rect">
            <a:avLst/>
          </a:prstGeom>
          <a:noFill/>
        </p:spPr>
        <p:txBody>
          <a:bodyPr wrap="square" rtlCol="0">
            <a:spAutoFit/>
          </a:bodyPr>
          <a:lstStyle/>
          <a:p>
            <a:r>
              <a:rPr lang="fr-BE" sz="1100" i="1" dirty="0"/>
              <a:t>r = -0.4603</a:t>
            </a:r>
          </a:p>
          <a:p>
            <a:r>
              <a:rPr lang="fr-BE" sz="1100" i="1" dirty="0"/>
              <a:t>p = .0012</a:t>
            </a:r>
          </a:p>
        </p:txBody>
      </p:sp>
    </p:spTree>
    <p:extLst>
      <p:ext uri="{BB962C8B-B14F-4D97-AF65-F5344CB8AC3E}">
        <p14:creationId xmlns:p14="http://schemas.microsoft.com/office/powerpoint/2010/main" val="3061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1" grpId="0" animBg="1"/>
      <p:bldP spid="33" grpId="0" animBg="1"/>
      <p:bldP spid="3" grpId="0"/>
      <p:bldP spid="34" grpId="0"/>
      <p:bldP spid="35" grpId="0"/>
      <p:bldP spid="36"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9740930"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Multimodal </a:t>
            </a:r>
            <a:r>
              <a:rPr lang="fr-BE" sz="2400" b="1" dirty="0" err="1">
                <a:latin typeface="Georgia" panose="02040502050405020303" pitchFamily="18" charset="0"/>
                <a:ea typeface="Cambria" panose="02040503050406030204" pitchFamily="18" charset="0"/>
              </a:rPr>
              <a:t>voxel-based</a:t>
            </a:r>
            <a:r>
              <a:rPr lang="fr-BE" sz="2400" b="1" dirty="0">
                <a:latin typeface="Georgia" panose="02040502050405020303" pitchFamily="18" charset="0"/>
                <a:ea typeface="Cambria" panose="02040503050406030204" pitchFamily="18" charset="0"/>
              </a:rPr>
              <a:t> quantification (VBQ) </a:t>
            </a:r>
            <a:r>
              <a:rPr lang="fr-BE" sz="2400" b="1" dirty="0" err="1">
                <a:latin typeface="Georgia" panose="02040502050405020303" pitchFamily="18" charset="0"/>
                <a:ea typeface="Cambria" panose="02040503050406030204" pitchFamily="18" charset="0"/>
              </a:rPr>
              <a:t>analysis</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27" name="ZoneTexte 26">
                <a:extLst>
                  <a:ext uri="{FF2B5EF4-FFF2-40B4-BE49-F238E27FC236}">
                    <a16:creationId xmlns="" xmlns:a16="http://schemas.microsoft.com/office/drawing/2014/main" id="{35E0D946-E5DC-491E-8D54-2FA28CADBB01}"/>
                  </a:ext>
                </a:extLst>
              </p:cNvPr>
              <p:cNvSpPr txBox="1"/>
              <p:nvPr/>
            </p:nvSpPr>
            <p:spPr>
              <a:xfrm>
                <a:off x="923739" y="2352018"/>
                <a:ext cx="10867207" cy="4235006"/>
              </a:xfrm>
              <a:prstGeom prst="rect">
                <a:avLst/>
              </a:prstGeom>
              <a:noFill/>
              <a:ln>
                <a:noFill/>
              </a:ln>
            </p:spPr>
            <p:txBody>
              <a:bodyPr wrap="square" rtlCol="0">
                <a:spAutoFit/>
              </a:bodyPr>
              <a:lstStyle/>
              <a:p>
                <a:endParaRPr lang="fr-BE" sz="1200" b="1" dirty="0">
                  <a:latin typeface="Georgia" panose="02040502050405020303" pitchFamily="18" charset="0"/>
                  <a:ea typeface="Cambria" panose="02040503050406030204" pitchFamily="18" charset="0"/>
                </a:endParaRPr>
              </a:p>
              <a:p>
                <a:pPr marL="342900" indent="-342900">
                  <a:lnSpc>
                    <a:spcPct val="200000"/>
                  </a:lnSpc>
                  <a:spcAft>
                    <a:spcPts val="600"/>
                  </a:spcAft>
                  <a:buFont typeface="Arial" panose="020B0604020202020204" pitchFamily="34" charset="0"/>
                  <a:buChar char="•"/>
                </a:pPr>
                <a:r>
                  <a:rPr lang="fr-BE" sz="2000" dirty="0">
                    <a:latin typeface="Georgia" panose="02040502050405020303" pitchFamily="18" charset="0"/>
                    <a:ea typeface="Cambria" panose="02040503050406030204" pitchFamily="18" charset="0"/>
                  </a:rPr>
                  <a:t>All images (MPM and NODDI) </a:t>
                </a:r>
                <a:r>
                  <a:rPr lang="fr-BE" sz="2000" dirty="0" err="1">
                    <a:latin typeface="Georgia" panose="02040502050405020303" pitchFamily="18" charset="0"/>
                    <a:ea typeface="Cambria" panose="02040503050406030204" pitchFamily="18" charset="0"/>
                  </a:rPr>
                  <a:t>transformed</a:t>
                </a:r>
                <a:r>
                  <a:rPr lang="fr-BE" sz="2000" dirty="0">
                    <a:latin typeface="Georgia" panose="02040502050405020303" pitchFamily="18" charset="0"/>
                    <a:ea typeface="Cambria" panose="02040503050406030204" pitchFamily="18" charset="0"/>
                  </a:rPr>
                  <a:t> to MNI </a:t>
                </a:r>
                <a:r>
                  <a:rPr lang="fr-BE" sz="2000" dirty="0" err="1">
                    <a:latin typeface="Georgia" panose="02040502050405020303" pitchFamily="18" charset="0"/>
                    <a:ea typeface="Cambria" panose="02040503050406030204" pitchFamily="18" charset="0"/>
                  </a:rPr>
                  <a:t>space</a:t>
                </a:r>
                <a:endParaRPr lang="fr-BE" sz="2000" dirty="0">
                  <a:latin typeface="Georgia" panose="02040502050405020303" pitchFamily="18" charset="0"/>
                  <a:ea typeface="Cambria" panose="02040503050406030204" pitchFamily="18" charset="0"/>
                </a:endParaRPr>
              </a:p>
              <a:p>
                <a:pPr marL="342900" indent="-342900">
                  <a:lnSpc>
                    <a:spcPct val="200000"/>
                  </a:lnSpc>
                  <a:spcAft>
                    <a:spcPts val="600"/>
                  </a:spcAft>
                  <a:buFont typeface="Arial" panose="020B0604020202020204" pitchFamily="34" charset="0"/>
                  <a:buChar char="•"/>
                </a:pPr>
                <a:r>
                  <a:rPr lang="fr-BE" sz="2000" dirty="0">
                    <a:latin typeface="Georgia" panose="02040502050405020303" pitchFamily="18" charset="0"/>
                    <a:ea typeface="Cambria" panose="02040503050406030204" pitchFamily="18" charset="0"/>
                  </a:rPr>
                  <a:t>Images </a:t>
                </a:r>
                <a:r>
                  <a:rPr lang="fr-BE" sz="2000" dirty="0" err="1">
                    <a:latin typeface="Georgia" panose="02040502050405020303" pitchFamily="18" charset="0"/>
                    <a:ea typeface="Cambria" panose="02040503050406030204" pitchFamily="18" charset="0"/>
                  </a:rPr>
                  <a:t>smoothed</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with</a:t>
                </a:r>
                <a:r>
                  <a:rPr lang="fr-BE" sz="2000" dirty="0">
                    <a:latin typeface="Georgia" panose="02040502050405020303" pitchFamily="18" charset="0"/>
                    <a:ea typeface="Cambria" panose="02040503050406030204" pitchFamily="18" charset="0"/>
                  </a:rPr>
                  <a:t> a FWHM = 3</a:t>
                </a:r>
              </a:p>
              <a:p>
                <a:pPr marL="342900" indent="-342900">
                  <a:lnSpc>
                    <a:spcPct val="200000"/>
                  </a:lnSpc>
                  <a:spcAft>
                    <a:spcPts val="600"/>
                  </a:spcAft>
                  <a:buFont typeface="Arial" panose="020B0604020202020204" pitchFamily="34" charset="0"/>
                  <a:buChar char="•"/>
                </a:pPr>
                <a:r>
                  <a:rPr lang="fr-BE" sz="2000" dirty="0">
                    <a:latin typeface="Georgia" panose="02040502050405020303" pitchFamily="18" charset="0"/>
                    <a:ea typeface="Cambria" panose="02040503050406030204" pitchFamily="18" charset="0"/>
                  </a:rPr>
                  <a:t>GM tissue </a:t>
                </a:r>
                <a:r>
                  <a:rPr lang="fr-BE" sz="2000" dirty="0" err="1">
                    <a:latin typeface="Georgia" panose="02040502050405020303" pitchFamily="18" charset="0"/>
                    <a:ea typeface="Cambria" panose="02040503050406030204" pitchFamily="18" charset="0"/>
                  </a:rPr>
                  <a:t>isolated</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examples</a:t>
                </a:r>
                <a:r>
                  <a:rPr lang="fr-BE" sz="2000" dirty="0">
                    <a:latin typeface="Georgia" panose="02040502050405020303" pitchFamily="18" charset="0"/>
                    <a:ea typeface="Cambria" panose="02040503050406030204" pitchFamily="18" charset="0"/>
                  </a:rPr>
                  <a:t> = </a:t>
                </a:r>
                <a:r>
                  <a:rPr lang="fr-BE" sz="2000" dirty="0" err="1">
                    <a:latin typeface="Georgia" panose="02040502050405020303" pitchFamily="18" charset="0"/>
                    <a:ea typeface="Cambria" panose="02040503050406030204" pitchFamily="18" charset="0"/>
                  </a:rPr>
                  <a:t>MTsat</a:t>
                </a:r>
                <a:r>
                  <a:rPr lang="fr-BE" sz="2000" dirty="0">
                    <a:latin typeface="Georgia" panose="02040502050405020303" pitchFamily="18" charset="0"/>
                    <a:ea typeface="Cambria" panose="02040503050406030204" pitchFamily="18" charset="0"/>
                  </a:rPr>
                  <a:t>, </a:t>
                </a:r>
                <a14:m>
                  <m:oMath xmlns:m="http://schemas.openxmlformats.org/officeDocument/2006/math">
                    <m:sSub>
                      <m:sSubPr>
                        <m:ctrlPr>
                          <a:rPr lang="fr-BE" sz="2000" i="1" smtClean="0">
                            <a:solidFill>
                              <a:schemeClr val="tx1"/>
                            </a:solidFill>
                            <a:latin typeface="Cambria Math" panose="02040503050406030204" pitchFamily="18" charset="0"/>
                          </a:rPr>
                        </m:ctrlPr>
                      </m:sSubPr>
                      <m:e>
                        <m:r>
                          <a:rPr lang="fr-BE" sz="2000" b="0" i="1">
                            <a:solidFill>
                              <a:schemeClr val="tx1"/>
                            </a:solidFill>
                            <a:latin typeface="Cambria Math" panose="02040503050406030204" pitchFamily="18" charset="0"/>
                          </a:rPr>
                          <m:t>𝐹</m:t>
                        </m:r>
                      </m:e>
                      <m:sub>
                        <m:r>
                          <a:rPr lang="fr-BE" sz="2000" b="0" i="1">
                            <a:solidFill>
                              <a:schemeClr val="tx1"/>
                            </a:solidFill>
                            <a:latin typeface="Cambria Math" panose="02040503050406030204" pitchFamily="18" charset="0"/>
                          </a:rPr>
                          <m:t>𝑖𝑐𝑣𝑓</m:t>
                        </m:r>
                      </m:sub>
                    </m:sSub>
                  </m:oMath>
                </a14:m>
                <a:r>
                  <a:rPr lang="fr-BE" sz="2000" dirty="0" smtClean="0">
                    <a:latin typeface="Georgia" panose="02040502050405020303" pitchFamily="18" charset="0"/>
                    <a:ea typeface="Cambria" panose="02040503050406030204" pitchFamily="18" charset="0"/>
                  </a:rPr>
                  <a:t>)</a:t>
                </a:r>
              </a:p>
              <a:p>
                <a:pPr marL="342900" indent="-342900">
                  <a:lnSpc>
                    <a:spcPct val="200000"/>
                  </a:lnSpc>
                  <a:spcAft>
                    <a:spcPts val="600"/>
                  </a:spcAft>
                  <a:buFont typeface="Arial" panose="020B0604020202020204" pitchFamily="34" charset="0"/>
                  <a:buChar char="•"/>
                </a:pPr>
                <a:endParaRPr lang="fr-BE" sz="500" dirty="0">
                  <a:latin typeface="Georgia" panose="02040502050405020303" pitchFamily="18" charset="0"/>
                  <a:ea typeface="Cambria" panose="02040503050406030204" pitchFamily="18" charset="0"/>
                </a:endParaRPr>
              </a:p>
              <a:p>
                <a:pPr marL="342900" indent="-342900">
                  <a:spcAft>
                    <a:spcPts val="600"/>
                  </a:spcAft>
                  <a:buFont typeface="Arial" panose="020B0604020202020204" pitchFamily="34" charset="0"/>
                  <a:buChar char="•"/>
                </a:pPr>
                <a:r>
                  <a:rPr lang="fr-BE" sz="2000" dirty="0">
                    <a:latin typeface="Georgia" panose="02040502050405020303" pitchFamily="18" charset="0"/>
                    <a:ea typeface="Cambria" panose="02040503050406030204" pitchFamily="18" charset="0"/>
                  </a:rPr>
                  <a:t>Test </a:t>
                </a:r>
                <a:r>
                  <a:rPr lang="fr-BE" sz="2000" dirty="0" err="1">
                    <a:latin typeface="Georgia" panose="02040502050405020303" pitchFamily="18" charset="0"/>
                    <a:ea typeface="Cambria" panose="02040503050406030204" pitchFamily="18" charset="0"/>
                  </a:rPr>
                  <a:t>voxel-wise</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difference</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among</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both</a:t>
                </a:r>
                <a:r>
                  <a:rPr lang="fr-BE" sz="2000" dirty="0">
                    <a:latin typeface="Georgia" panose="02040502050405020303" pitchFamily="18" charset="0"/>
                    <a:ea typeface="Cambria" panose="02040503050406030204" pitchFamily="18" charset="0"/>
                  </a:rPr>
                  <a:t> groups </a:t>
                </a:r>
              </a:p>
              <a:p>
                <a:pPr>
                  <a:spcAft>
                    <a:spcPts val="600"/>
                  </a:spcAft>
                </a:pPr>
                <a:r>
                  <a:rPr lang="fr-BE" sz="2000" dirty="0">
                    <a:latin typeface="Georgia" panose="02040502050405020303" pitchFamily="18" charset="0"/>
                    <a:ea typeface="Cambria" panose="02040503050406030204" pitchFamily="18" charset="0"/>
                  </a:rPr>
                  <a:t>      (MS patients vs </a:t>
                </a:r>
                <a:r>
                  <a:rPr lang="fr-BE" sz="2000" dirty="0" err="1">
                    <a:latin typeface="Georgia" panose="02040502050405020303" pitchFamily="18" charset="0"/>
                    <a:ea typeface="Cambria" panose="02040503050406030204" pitchFamily="18" charset="0"/>
                  </a:rPr>
                  <a:t>healthy</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controls</a:t>
                </a:r>
                <a:r>
                  <a:rPr lang="fr-BE" sz="2000" dirty="0" smtClean="0">
                    <a:latin typeface="Georgia" panose="02040502050405020303" pitchFamily="18" charset="0"/>
                    <a:ea typeface="Cambria" panose="02040503050406030204" pitchFamily="18" charset="0"/>
                  </a:rPr>
                  <a:t>)</a:t>
                </a:r>
              </a:p>
              <a:p>
                <a:pPr>
                  <a:spcAft>
                    <a:spcPts val="600"/>
                  </a:spcAft>
                </a:pPr>
                <a:endParaRPr lang="fr-BE" sz="500" dirty="0">
                  <a:latin typeface="Georgia" panose="02040502050405020303" pitchFamily="18" charset="0"/>
                  <a:ea typeface="Cambria" panose="02040503050406030204" pitchFamily="18" charset="0"/>
                </a:endParaRPr>
              </a:p>
              <a:p>
                <a:pPr marL="342900" indent="-342900">
                  <a:lnSpc>
                    <a:spcPct val="200000"/>
                  </a:lnSpc>
                  <a:spcAft>
                    <a:spcPts val="600"/>
                  </a:spcAft>
                  <a:buFont typeface="Arial" panose="020B0604020202020204" pitchFamily="34" charset="0"/>
                  <a:buChar char="•"/>
                </a:pPr>
                <a:r>
                  <a:rPr lang="fr-BE" sz="2000" dirty="0">
                    <a:latin typeface="Georgia" panose="02040502050405020303" pitchFamily="18" charset="0"/>
                    <a:ea typeface="Cambria" panose="02040503050406030204" pitchFamily="18" charset="0"/>
                  </a:rPr>
                  <a:t>MSPM </a:t>
                </a:r>
                <a:r>
                  <a:rPr lang="fr-BE" sz="2000" dirty="0" err="1">
                    <a:latin typeface="Georgia" panose="02040502050405020303" pitchFamily="18" charset="0"/>
                    <a:ea typeface="Cambria" panose="02040503050406030204" pitchFamily="18" charset="0"/>
                  </a:rPr>
                  <a:t>tool</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allows</a:t>
                </a:r>
                <a:r>
                  <a:rPr lang="fr-BE" sz="2000" dirty="0">
                    <a:latin typeface="Georgia" panose="02040502050405020303" pitchFamily="18" charset="0"/>
                    <a:ea typeface="Cambria" panose="02040503050406030204" pitchFamily="18" charset="0"/>
                  </a:rPr>
                  <a:t> multimodal analyses</a:t>
                </a:r>
              </a:p>
            </p:txBody>
          </p:sp>
        </mc:Choice>
        <mc:Fallback>
          <p:sp>
            <p:nvSpPr>
              <p:cNvPr id="27" name="ZoneTexte 26">
                <a:extLst>
                  <a:ext uri="{FF2B5EF4-FFF2-40B4-BE49-F238E27FC236}">
                    <a16:creationId xmlns="" xmlns:a16="http://schemas.microsoft.com/office/drawing/2014/main" xmlns:a14="http://schemas.microsoft.com/office/drawing/2010/main" id="{35E0D946-E5DC-491E-8D54-2FA28CADBB01}"/>
                  </a:ext>
                </a:extLst>
              </p:cNvPr>
              <p:cNvSpPr txBox="1">
                <a:spLocks noRot="1" noChangeAspect="1" noMove="1" noResize="1" noEditPoints="1" noAdjustHandles="1" noChangeArrowheads="1" noChangeShapeType="1" noTextEdit="1"/>
              </p:cNvSpPr>
              <p:nvPr/>
            </p:nvSpPr>
            <p:spPr>
              <a:xfrm>
                <a:off x="923739" y="2352018"/>
                <a:ext cx="10867207" cy="4235006"/>
              </a:xfrm>
              <a:prstGeom prst="rect">
                <a:avLst/>
              </a:prstGeom>
              <a:blipFill rotWithShape="0">
                <a:blip r:embed="rId3"/>
                <a:stretch>
                  <a:fillRect l="-505"/>
                </a:stretch>
              </a:blipFill>
              <a:ln>
                <a:noFill/>
              </a:ln>
            </p:spPr>
            <p:txBody>
              <a:bodyPr/>
              <a:lstStyle/>
              <a:p>
                <a:r>
                  <a:rPr lang="fr-BE">
                    <a:noFill/>
                  </a:rPr>
                  <a:t> </a:t>
                </a:r>
              </a:p>
            </p:txBody>
          </p:sp>
        </mc:Fallback>
      </mc:AlternateContent>
      <p:pic>
        <p:nvPicPr>
          <p:cNvPr id="28" name="Image 27"/>
          <p:cNvPicPr>
            <a:picLocks noChangeAspect="1"/>
          </p:cNvPicPr>
          <p:nvPr/>
        </p:nvPicPr>
        <p:blipFill>
          <a:blip r:embed="rId4"/>
          <a:stretch>
            <a:fillRect/>
          </a:stretch>
        </p:blipFill>
        <p:spPr>
          <a:xfrm>
            <a:off x="7228731" y="3661207"/>
            <a:ext cx="1657350" cy="1552575"/>
          </a:xfrm>
          <a:prstGeom prst="rect">
            <a:avLst/>
          </a:prstGeom>
        </p:spPr>
      </p:pic>
      <p:pic>
        <p:nvPicPr>
          <p:cNvPr id="31" name="Image 30"/>
          <p:cNvPicPr>
            <a:picLocks noChangeAspect="1"/>
          </p:cNvPicPr>
          <p:nvPr/>
        </p:nvPicPr>
        <p:blipFill>
          <a:blip r:embed="rId5"/>
          <a:stretch>
            <a:fillRect/>
          </a:stretch>
        </p:blipFill>
        <p:spPr>
          <a:xfrm>
            <a:off x="9112920" y="3661207"/>
            <a:ext cx="1657350" cy="1562100"/>
          </a:xfrm>
          <a:prstGeom prst="rect">
            <a:avLst/>
          </a:prstGeom>
        </p:spPr>
      </p:pic>
      <p:cxnSp>
        <p:nvCxnSpPr>
          <p:cNvPr id="4" name="Connecteur droit avec flèche 3"/>
          <p:cNvCxnSpPr/>
          <p:nvPr/>
        </p:nvCxnSpPr>
        <p:spPr>
          <a:xfrm>
            <a:off x="6533150" y="4391519"/>
            <a:ext cx="46923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9321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9740930"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Multimodal </a:t>
            </a:r>
            <a:r>
              <a:rPr lang="fr-BE" sz="2400" b="1" dirty="0" err="1">
                <a:latin typeface="Georgia" panose="02040502050405020303" pitchFamily="18" charset="0"/>
                <a:ea typeface="Cambria" panose="02040503050406030204" pitchFamily="18" charset="0"/>
              </a:rPr>
              <a:t>voxel-based</a:t>
            </a:r>
            <a:r>
              <a:rPr lang="fr-BE" sz="2400" b="1" dirty="0">
                <a:latin typeface="Georgia" panose="02040502050405020303" pitchFamily="18" charset="0"/>
                <a:ea typeface="Cambria" panose="02040503050406030204" pitchFamily="18" charset="0"/>
              </a:rPr>
              <a:t> quantification (VBQ) </a:t>
            </a:r>
            <a:r>
              <a:rPr lang="fr-BE" sz="2400" b="1" dirty="0" err="1">
                <a:latin typeface="Georgia" panose="02040502050405020303" pitchFamily="18" charset="0"/>
                <a:ea typeface="Cambria" panose="02040503050406030204" pitchFamily="18" charset="0"/>
              </a:rPr>
              <a:t>analysis</a:t>
            </a:r>
            <a:endParaRPr lang="fr-BE" sz="1600" dirty="0">
              <a:latin typeface="Georgia" panose="02040502050405020303" pitchFamily="18" charset="0"/>
              <a:ea typeface="Cambria" panose="02040503050406030204" pitchFamily="18" charset="0"/>
            </a:endParaRPr>
          </a:p>
        </p:txBody>
      </p:sp>
      <p:sp>
        <p:nvSpPr>
          <p:cNvPr id="3" name="ZoneTexte 2">
            <a:extLst>
              <a:ext uri="{FF2B5EF4-FFF2-40B4-BE49-F238E27FC236}">
                <a16:creationId xmlns="" xmlns:a16="http://schemas.microsoft.com/office/drawing/2014/main" id="{A1D2B897-190C-A4BA-39C4-DEC8699AD426}"/>
              </a:ext>
            </a:extLst>
          </p:cNvPr>
          <p:cNvSpPr txBox="1"/>
          <p:nvPr/>
        </p:nvSpPr>
        <p:spPr>
          <a:xfrm>
            <a:off x="3475384" y="2790501"/>
            <a:ext cx="4972785" cy="1077218"/>
          </a:xfrm>
          <a:prstGeom prst="rect">
            <a:avLst/>
          </a:prstGeom>
          <a:noFill/>
        </p:spPr>
        <p:txBody>
          <a:bodyPr wrap="square" rtlCol="0">
            <a:spAutoFit/>
          </a:bodyPr>
          <a:lstStyle/>
          <a:p>
            <a:pPr algn="ctr"/>
            <a:r>
              <a:rPr lang="fr-BE" sz="2400" b="1" dirty="0" err="1">
                <a:latin typeface="Georgia" panose="02040502050405020303" pitchFamily="18" charset="0"/>
              </a:rPr>
              <a:t>Two-sample</a:t>
            </a:r>
            <a:r>
              <a:rPr lang="fr-BE" sz="2400" b="1" dirty="0">
                <a:latin typeface="Georgia" panose="02040502050405020303" pitchFamily="18" charset="0"/>
              </a:rPr>
              <a:t> t-test</a:t>
            </a:r>
          </a:p>
          <a:p>
            <a:pPr algn="ctr"/>
            <a:r>
              <a:rPr lang="fr-BE" sz="2000" dirty="0" err="1">
                <a:latin typeface="Georgia" panose="02040502050405020303" pitchFamily="18" charset="0"/>
              </a:rPr>
              <a:t>Significant</a:t>
            </a:r>
            <a:r>
              <a:rPr lang="fr-BE" sz="2000" dirty="0">
                <a:latin typeface="Georgia" panose="02040502050405020303" pitchFamily="18" charset="0"/>
              </a:rPr>
              <a:t> </a:t>
            </a:r>
            <a:r>
              <a:rPr lang="fr-BE" sz="2000" dirty="0" err="1">
                <a:latin typeface="Georgia" panose="02040502050405020303" pitchFamily="18" charset="0"/>
              </a:rPr>
              <a:t>regional</a:t>
            </a:r>
            <a:r>
              <a:rPr lang="fr-BE" sz="2000" dirty="0">
                <a:latin typeface="Georgia" panose="02040502050405020303" pitchFamily="18" charset="0"/>
              </a:rPr>
              <a:t> </a:t>
            </a:r>
            <a:r>
              <a:rPr lang="fr-BE" sz="2000" dirty="0" err="1">
                <a:latin typeface="Georgia" panose="02040502050405020303" pitchFamily="18" charset="0"/>
              </a:rPr>
              <a:t>differences</a:t>
            </a:r>
            <a:r>
              <a:rPr lang="fr-BE" sz="2000" dirty="0">
                <a:latin typeface="Georgia" panose="02040502050405020303" pitchFamily="18" charset="0"/>
              </a:rPr>
              <a:t> </a:t>
            </a:r>
            <a:r>
              <a:rPr lang="fr-BE" sz="2000" dirty="0" err="1">
                <a:latin typeface="Georgia" panose="02040502050405020303" pitchFamily="18" charset="0"/>
              </a:rPr>
              <a:t>between</a:t>
            </a:r>
            <a:r>
              <a:rPr lang="fr-BE" sz="2000" dirty="0">
                <a:latin typeface="Georgia" panose="02040502050405020303" pitchFamily="18" charset="0"/>
              </a:rPr>
              <a:t> </a:t>
            </a:r>
            <a:r>
              <a:rPr lang="fr-BE" sz="2000" u="sng" dirty="0">
                <a:latin typeface="Georgia" panose="02040502050405020303" pitchFamily="18" charset="0"/>
              </a:rPr>
              <a:t>MS patients </a:t>
            </a:r>
            <a:r>
              <a:rPr lang="fr-BE" sz="2000" dirty="0">
                <a:latin typeface="Georgia" panose="02040502050405020303" pitchFamily="18" charset="0"/>
              </a:rPr>
              <a:t>and </a:t>
            </a:r>
            <a:r>
              <a:rPr lang="fr-BE" sz="2000" u="sng" dirty="0" err="1">
                <a:latin typeface="Georgia" panose="02040502050405020303" pitchFamily="18" charset="0"/>
              </a:rPr>
              <a:t>healthy</a:t>
            </a:r>
            <a:r>
              <a:rPr lang="fr-BE" sz="2000" u="sng" dirty="0">
                <a:latin typeface="Georgia" panose="02040502050405020303" pitchFamily="18" charset="0"/>
              </a:rPr>
              <a:t> </a:t>
            </a:r>
            <a:r>
              <a:rPr lang="fr-BE" sz="2000" u="sng" dirty="0" err="1">
                <a:latin typeface="Georgia" panose="02040502050405020303" pitchFamily="18" charset="0"/>
              </a:rPr>
              <a:t>controls</a:t>
            </a:r>
            <a:endParaRPr lang="fr-BE" sz="2000" u="sng" dirty="0">
              <a:latin typeface="Georgia" panose="02040502050405020303" pitchFamily="18" charset="0"/>
            </a:endParaRPr>
          </a:p>
        </p:txBody>
      </p:sp>
      <p:cxnSp>
        <p:nvCxnSpPr>
          <p:cNvPr id="4" name="Connecteur droit avec flèche 3">
            <a:extLst>
              <a:ext uri="{FF2B5EF4-FFF2-40B4-BE49-F238E27FC236}">
                <a16:creationId xmlns="" xmlns:a16="http://schemas.microsoft.com/office/drawing/2014/main" id="{912DA985-41E2-82A1-27EE-A5376457EEA3}"/>
              </a:ext>
            </a:extLst>
          </p:cNvPr>
          <p:cNvCxnSpPr>
            <a:cxnSpLocks/>
          </p:cNvCxnSpPr>
          <p:nvPr/>
        </p:nvCxnSpPr>
        <p:spPr>
          <a:xfrm flipH="1">
            <a:off x="2591846" y="4092603"/>
            <a:ext cx="3223728" cy="958368"/>
          </a:xfrm>
          <a:prstGeom prst="straightConnector1">
            <a:avLst/>
          </a:prstGeom>
          <a:ln w="28575">
            <a:solidFill>
              <a:srgbClr val="F71414"/>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AEF61A19-3D93-A2A7-B2CD-C27B8F6C4405}"/>
              </a:ext>
            </a:extLst>
          </p:cNvPr>
          <p:cNvSpPr txBox="1"/>
          <p:nvPr/>
        </p:nvSpPr>
        <p:spPr>
          <a:xfrm>
            <a:off x="1128504" y="5050971"/>
            <a:ext cx="2792954" cy="1200329"/>
          </a:xfrm>
          <a:prstGeom prst="rect">
            <a:avLst/>
          </a:prstGeom>
          <a:noFill/>
        </p:spPr>
        <p:txBody>
          <a:bodyPr wrap="square" rtlCol="0">
            <a:spAutoFit/>
          </a:bodyPr>
          <a:lstStyle/>
          <a:p>
            <a:pPr algn="ctr"/>
            <a:r>
              <a:rPr lang="fr-BE" sz="2400" dirty="0">
                <a:solidFill>
                  <a:srgbClr val="F71414"/>
                </a:solidFill>
                <a:latin typeface="Georgia" panose="02040502050405020303" pitchFamily="18" charset="0"/>
              </a:rPr>
              <a:t>1. </a:t>
            </a:r>
          </a:p>
          <a:p>
            <a:pPr algn="ctr"/>
            <a:r>
              <a:rPr lang="fr-BE" sz="2400" dirty="0" err="1">
                <a:solidFill>
                  <a:srgbClr val="F71414"/>
                </a:solidFill>
                <a:latin typeface="Georgia" panose="02040502050405020303" pitchFamily="18" charset="0"/>
              </a:rPr>
              <a:t>Including</a:t>
            </a:r>
            <a:r>
              <a:rPr lang="fr-BE" sz="2400" dirty="0">
                <a:solidFill>
                  <a:srgbClr val="F71414"/>
                </a:solidFill>
                <a:latin typeface="Georgia" panose="02040502050405020303" pitchFamily="18" charset="0"/>
              </a:rPr>
              <a:t> all MPM </a:t>
            </a:r>
            <a:r>
              <a:rPr lang="fr-BE" sz="2400" dirty="0" err="1">
                <a:solidFill>
                  <a:srgbClr val="F71414"/>
                </a:solidFill>
                <a:latin typeface="Georgia" panose="02040502050405020303" pitchFamily="18" charset="0"/>
              </a:rPr>
              <a:t>parameters</a:t>
            </a:r>
            <a:endParaRPr lang="fr-BE" sz="2400" dirty="0">
              <a:solidFill>
                <a:srgbClr val="F71414"/>
              </a:solidFill>
              <a:latin typeface="Georgia" panose="02040502050405020303" pitchFamily="18" charset="0"/>
            </a:endParaRPr>
          </a:p>
        </p:txBody>
      </p:sp>
      <p:cxnSp>
        <p:nvCxnSpPr>
          <p:cNvPr id="27" name="Connecteur droit avec flèche 26">
            <a:extLst>
              <a:ext uri="{FF2B5EF4-FFF2-40B4-BE49-F238E27FC236}">
                <a16:creationId xmlns="" xmlns:a16="http://schemas.microsoft.com/office/drawing/2014/main" id="{C312C90D-7044-9DF1-581A-F9AC510F3168}"/>
              </a:ext>
            </a:extLst>
          </p:cNvPr>
          <p:cNvCxnSpPr>
            <a:cxnSpLocks/>
          </p:cNvCxnSpPr>
          <p:nvPr/>
        </p:nvCxnSpPr>
        <p:spPr>
          <a:xfrm>
            <a:off x="6376428" y="4088793"/>
            <a:ext cx="3223728" cy="95836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 xmlns:a16="http://schemas.microsoft.com/office/drawing/2014/main" id="{838A3928-0CC8-79BD-5FE2-AF70BD829D22}"/>
              </a:ext>
            </a:extLst>
          </p:cNvPr>
          <p:cNvSpPr txBox="1"/>
          <p:nvPr/>
        </p:nvSpPr>
        <p:spPr>
          <a:xfrm>
            <a:off x="8448169" y="5050971"/>
            <a:ext cx="2792954" cy="1569660"/>
          </a:xfrm>
          <a:prstGeom prst="rect">
            <a:avLst/>
          </a:prstGeom>
          <a:noFill/>
        </p:spPr>
        <p:txBody>
          <a:bodyPr wrap="square" rtlCol="0">
            <a:spAutoFit/>
          </a:bodyPr>
          <a:lstStyle/>
          <a:p>
            <a:pPr algn="ctr"/>
            <a:r>
              <a:rPr lang="fr-BE" sz="2400" dirty="0">
                <a:solidFill>
                  <a:srgbClr val="0000FF"/>
                </a:solidFill>
                <a:latin typeface="Georgia" panose="02040502050405020303" pitchFamily="18" charset="0"/>
              </a:rPr>
              <a:t>2.</a:t>
            </a:r>
          </a:p>
          <a:p>
            <a:pPr algn="ctr"/>
            <a:r>
              <a:rPr lang="fr-BE" sz="2400" dirty="0" err="1">
                <a:solidFill>
                  <a:srgbClr val="0000FF"/>
                </a:solidFill>
                <a:latin typeface="Georgia" panose="02040502050405020303" pitchFamily="18" charset="0"/>
              </a:rPr>
              <a:t>Including</a:t>
            </a:r>
            <a:r>
              <a:rPr lang="fr-BE" sz="2400" dirty="0">
                <a:solidFill>
                  <a:srgbClr val="0000FF"/>
                </a:solidFill>
                <a:latin typeface="Georgia" panose="02040502050405020303" pitchFamily="18" charset="0"/>
              </a:rPr>
              <a:t> all MPM and NODDI </a:t>
            </a:r>
            <a:r>
              <a:rPr lang="fr-BE" sz="2400" dirty="0" err="1">
                <a:solidFill>
                  <a:srgbClr val="0000FF"/>
                </a:solidFill>
                <a:latin typeface="Georgia" panose="02040502050405020303" pitchFamily="18" charset="0"/>
              </a:rPr>
              <a:t>parameters</a:t>
            </a:r>
            <a:endParaRPr lang="fr-BE" sz="2400" dirty="0">
              <a:solidFill>
                <a:srgbClr val="0000FF"/>
              </a:solidFill>
              <a:latin typeface="Georgia" panose="02040502050405020303" pitchFamily="18" charset="0"/>
            </a:endParaRPr>
          </a:p>
        </p:txBody>
      </p:sp>
    </p:spTree>
    <p:extLst>
      <p:ext uri="{BB962C8B-B14F-4D97-AF65-F5344CB8AC3E}">
        <p14:creationId xmlns:p14="http://schemas.microsoft.com/office/powerpoint/2010/main" val="34581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9740930"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Multimodal </a:t>
            </a:r>
            <a:r>
              <a:rPr lang="fr-BE" sz="2400" b="1" dirty="0" err="1">
                <a:latin typeface="Georgia" panose="02040502050405020303" pitchFamily="18" charset="0"/>
                <a:ea typeface="Cambria" panose="02040503050406030204" pitchFamily="18" charset="0"/>
              </a:rPr>
              <a:t>voxel-based</a:t>
            </a:r>
            <a:r>
              <a:rPr lang="fr-BE" sz="2400" b="1" dirty="0">
                <a:latin typeface="Georgia" panose="02040502050405020303" pitchFamily="18" charset="0"/>
                <a:ea typeface="Cambria" panose="02040503050406030204" pitchFamily="18" charset="0"/>
              </a:rPr>
              <a:t> quantification (VBQ) </a:t>
            </a:r>
            <a:r>
              <a:rPr lang="fr-BE" sz="2400" b="1" dirty="0" err="1">
                <a:latin typeface="Georgia" panose="02040502050405020303" pitchFamily="18" charset="0"/>
                <a:ea typeface="Cambria" panose="02040503050406030204" pitchFamily="18" charset="0"/>
              </a:rPr>
              <a:t>analysis</a:t>
            </a:r>
            <a:endParaRPr lang="fr-BE" sz="1600" dirty="0">
              <a:latin typeface="Georgia" panose="02040502050405020303" pitchFamily="18" charset="0"/>
              <a:ea typeface="Cambria" panose="02040503050406030204"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272" y="2474687"/>
            <a:ext cx="4357455" cy="4295274"/>
          </a:xfrm>
          <a:prstGeom prst="rect">
            <a:avLst/>
          </a:prstGeom>
        </p:spPr>
      </p:pic>
      <p:cxnSp>
        <p:nvCxnSpPr>
          <p:cNvPr id="25" name="Connecteur droit avec flèche 24"/>
          <p:cNvCxnSpPr>
            <a:cxnSpLocks/>
          </p:cNvCxnSpPr>
          <p:nvPr/>
        </p:nvCxnSpPr>
        <p:spPr>
          <a:xfrm flipV="1">
            <a:off x="7197757" y="3393953"/>
            <a:ext cx="2373108" cy="224884"/>
          </a:xfrm>
          <a:prstGeom prst="straightConnector1">
            <a:avLst/>
          </a:prstGeom>
          <a:ln w="28575">
            <a:solidFill>
              <a:srgbClr val="F7141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cxnSpLocks/>
          </p:cNvCxnSpPr>
          <p:nvPr/>
        </p:nvCxnSpPr>
        <p:spPr>
          <a:xfrm flipH="1" flipV="1">
            <a:off x="2621134" y="4136571"/>
            <a:ext cx="1834752" cy="135255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8808843" y="2571187"/>
            <a:ext cx="3455581" cy="707886"/>
          </a:xfrm>
          <a:prstGeom prst="rect">
            <a:avLst/>
          </a:prstGeom>
          <a:noFill/>
        </p:spPr>
        <p:txBody>
          <a:bodyPr wrap="square" rtlCol="0">
            <a:spAutoFit/>
          </a:bodyPr>
          <a:lstStyle/>
          <a:p>
            <a:r>
              <a:rPr lang="fr-BE" sz="2000" dirty="0">
                <a:solidFill>
                  <a:srgbClr val="F71414"/>
                </a:solidFill>
                <a:latin typeface="Georgia" panose="02040502050405020303" pitchFamily="18" charset="0"/>
              </a:rPr>
              <a:t>All MPM </a:t>
            </a:r>
            <a:r>
              <a:rPr lang="fr-BE" sz="2000" dirty="0" err="1">
                <a:solidFill>
                  <a:srgbClr val="F71414"/>
                </a:solidFill>
                <a:latin typeface="Georgia" panose="02040502050405020303" pitchFamily="18" charset="0"/>
              </a:rPr>
              <a:t>parameters</a:t>
            </a:r>
            <a:r>
              <a:rPr lang="fr-BE" sz="2000" dirty="0">
                <a:solidFill>
                  <a:srgbClr val="F71414"/>
                </a:solidFill>
                <a:latin typeface="Georgia" panose="02040502050405020303" pitchFamily="18" charset="0"/>
              </a:rPr>
              <a:t>:</a:t>
            </a:r>
          </a:p>
          <a:p>
            <a:r>
              <a:rPr lang="fr-BE" sz="2000" dirty="0" err="1">
                <a:solidFill>
                  <a:srgbClr val="F71414"/>
                </a:solidFill>
                <a:latin typeface="Georgia" panose="02040502050405020303" pitchFamily="18" charset="0"/>
              </a:rPr>
              <a:t>MTsat</a:t>
            </a:r>
            <a:r>
              <a:rPr lang="fr-BE" sz="2000" dirty="0">
                <a:solidFill>
                  <a:srgbClr val="F71414"/>
                </a:solidFill>
                <a:latin typeface="Georgia" panose="02040502050405020303" pitchFamily="18" charset="0"/>
              </a:rPr>
              <a:t>, PD, R1 and R2*</a:t>
            </a:r>
          </a:p>
        </p:txBody>
      </p:sp>
      <mc:AlternateContent xmlns:mc="http://schemas.openxmlformats.org/markup-compatibility/2006" xmlns:a14="http://schemas.microsoft.com/office/drawing/2010/main">
        <mc:Choice Requires="a14">
          <p:sp>
            <p:nvSpPr>
              <p:cNvPr id="30" name="ZoneTexte 29"/>
              <p:cNvSpPr txBox="1"/>
              <p:nvPr/>
            </p:nvSpPr>
            <p:spPr>
              <a:xfrm>
                <a:off x="211093" y="3493569"/>
                <a:ext cx="3706179" cy="1352550"/>
              </a:xfrm>
              <a:prstGeom prst="rect">
                <a:avLst/>
              </a:prstGeom>
              <a:noFill/>
            </p:spPr>
            <p:txBody>
              <a:bodyPr wrap="square" rtlCol="0">
                <a:spAutoFit/>
              </a:bodyPr>
              <a:lstStyle/>
              <a:p>
                <a:r>
                  <a:rPr lang="fr-BE" sz="2000" dirty="0">
                    <a:solidFill>
                      <a:srgbClr val="0000FF"/>
                    </a:solidFill>
                    <a:latin typeface="Georgia" panose="02040502050405020303" pitchFamily="18" charset="0"/>
                  </a:rPr>
                  <a:t>All MPM and NODDI </a:t>
                </a:r>
                <a:r>
                  <a:rPr lang="fr-BE" sz="2000" dirty="0" err="1">
                    <a:solidFill>
                      <a:srgbClr val="0000FF"/>
                    </a:solidFill>
                    <a:latin typeface="Georgia" panose="02040502050405020303" pitchFamily="18" charset="0"/>
                  </a:rPr>
                  <a:t>parameters</a:t>
                </a:r>
                <a:r>
                  <a:rPr lang="fr-BE" sz="2000" dirty="0">
                    <a:solidFill>
                      <a:srgbClr val="0000FF"/>
                    </a:solidFill>
                    <a:latin typeface="Georgia" panose="02040502050405020303" pitchFamily="18" charset="0"/>
                  </a:rPr>
                  <a:t>:</a:t>
                </a:r>
              </a:p>
              <a:p>
                <a:r>
                  <a:rPr lang="fr-BE" sz="2000" dirty="0" err="1">
                    <a:solidFill>
                      <a:srgbClr val="0000FF"/>
                    </a:solidFill>
                    <a:latin typeface="Georgia" panose="02040502050405020303" pitchFamily="18" charset="0"/>
                  </a:rPr>
                  <a:t>MTsat</a:t>
                </a:r>
                <a:r>
                  <a:rPr lang="fr-BE" sz="2000" dirty="0">
                    <a:solidFill>
                      <a:srgbClr val="0000FF"/>
                    </a:solidFill>
                    <a:latin typeface="Georgia" panose="02040502050405020303" pitchFamily="18" charset="0"/>
                  </a:rPr>
                  <a:t>, PD, R1, R2*</a:t>
                </a:r>
              </a:p>
              <a:p>
                <a:r>
                  <a:rPr lang="fr-BE" sz="2000" dirty="0">
                    <a:solidFill>
                      <a:srgbClr val="0000FF"/>
                    </a:solidFill>
                    <a:latin typeface="Georgia" panose="02040502050405020303" pitchFamily="18" charset="0"/>
                  </a:rPr>
                  <a:t>+ ODI, </a:t>
                </a:r>
                <a14:m>
                  <m:oMath xmlns:m="http://schemas.openxmlformats.org/officeDocument/2006/math">
                    <m:sSub>
                      <m:sSubPr>
                        <m:ctrlPr>
                          <a:rPr lang="fr-BE" sz="2000" b="1" i="1" smtClean="0">
                            <a:solidFill>
                              <a:srgbClr val="0000FF"/>
                            </a:solidFill>
                            <a:latin typeface="Cambria Math" panose="02040503050406030204" pitchFamily="18" charset="0"/>
                          </a:rPr>
                        </m:ctrlPr>
                      </m:sSubPr>
                      <m:e>
                        <m:r>
                          <a:rPr lang="fr-BE" sz="2000" b="1" i="1">
                            <a:solidFill>
                              <a:srgbClr val="0000FF"/>
                            </a:solidFill>
                            <a:latin typeface="Cambria Math" panose="02040503050406030204" pitchFamily="18" charset="0"/>
                          </a:rPr>
                          <m:t>𝑭</m:t>
                        </m:r>
                      </m:e>
                      <m:sub>
                        <m:r>
                          <a:rPr lang="fr-BE" sz="2000" b="1" i="1">
                            <a:solidFill>
                              <a:srgbClr val="0000FF"/>
                            </a:solidFill>
                            <a:latin typeface="Cambria Math" panose="02040503050406030204" pitchFamily="18" charset="0"/>
                          </a:rPr>
                          <m:t>𝒊𝒄𝒗𝒇</m:t>
                        </m:r>
                      </m:sub>
                    </m:sSub>
                  </m:oMath>
                </a14:m>
                <a:r>
                  <a:rPr lang="fr-BE" sz="2000" dirty="0">
                    <a:solidFill>
                      <a:srgbClr val="0000FF"/>
                    </a:solidFill>
                    <a:latin typeface="Georgia" panose="02040502050405020303" pitchFamily="18" charset="0"/>
                  </a:rPr>
                  <a:t>, </a:t>
                </a:r>
                <a14:m>
                  <m:oMath xmlns:m="http://schemas.openxmlformats.org/officeDocument/2006/math">
                    <m:sSub>
                      <m:sSubPr>
                        <m:ctrlPr>
                          <a:rPr lang="fr-BE" sz="2000" b="1" i="1">
                            <a:solidFill>
                              <a:srgbClr val="0000FF"/>
                            </a:solidFill>
                            <a:latin typeface="Cambria Math" panose="02040503050406030204" pitchFamily="18" charset="0"/>
                          </a:rPr>
                        </m:ctrlPr>
                      </m:sSubPr>
                      <m:e>
                        <m:r>
                          <a:rPr lang="fr-BE" sz="2000" b="1" i="1">
                            <a:solidFill>
                              <a:srgbClr val="0000FF"/>
                            </a:solidFill>
                            <a:latin typeface="Cambria Math" panose="02040503050406030204" pitchFamily="18" charset="0"/>
                          </a:rPr>
                          <m:t>𝑭</m:t>
                        </m:r>
                      </m:e>
                      <m:sub>
                        <m:r>
                          <a:rPr lang="fr-BE" sz="2000" b="1" i="1">
                            <a:solidFill>
                              <a:srgbClr val="0000FF"/>
                            </a:solidFill>
                            <a:latin typeface="Cambria Math" panose="02040503050406030204" pitchFamily="18" charset="0"/>
                          </a:rPr>
                          <m:t>𝒊</m:t>
                        </m:r>
                        <m:r>
                          <a:rPr lang="fr-BE" sz="2000" b="1" i="1" smtClean="0">
                            <a:solidFill>
                              <a:srgbClr val="0000FF"/>
                            </a:solidFill>
                            <a:latin typeface="Cambria Math" panose="02040503050406030204" pitchFamily="18" charset="0"/>
                          </a:rPr>
                          <m:t>𝒔𝒐</m:t>
                        </m:r>
                      </m:sub>
                    </m:sSub>
                  </m:oMath>
                </a14:m>
                <a:endParaRPr lang="fr-BE" sz="2000" dirty="0">
                  <a:solidFill>
                    <a:srgbClr val="0000FF"/>
                  </a:solidFill>
                  <a:latin typeface="Georgia" panose="02040502050405020303" pitchFamily="18" charset="0"/>
                </a:endParaRPr>
              </a:p>
            </p:txBody>
          </p:sp>
        </mc:Choice>
        <mc:Fallback xmlns="">
          <p:sp>
            <p:nvSpPr>
              <p:cNvPr id="30" name="ZoneTexte 29"/>
              <p:cNvSpPr txBox="1">
                <a:spLocks noRot="1" noChangeAspect="1" noMove="1" noResize="1" noEditPoints="1" noAdjustHandles="1" noChangeArrowheads="1" noChangeShapeType="1" noTextEdit="1"/>
              </p:cNvSpPr>
              <p:nvPr/>
            </p:nvSpPr>
            <p:spPr>
              <a:xfrm>
                <a:off x="211093" y="3493569"/>
                <a:ext cx="3706179" cy="1352550"/>
              </a:xfrm>
              <a:prstGeom prst="rect">
                <a:avLst/>
              </a:prstGeom>
              <a:blipFill>
                <a:blip r:embed="rId4"/>
                <a:stretch>
                  <a:fillRect l="-1809" t="-2703" b="-4505"/>
                </a:stretch>
              </a:blipFill>
            </p:spPr>
            <p:txBody>
              <a:bodyPr/>
              <a:lstStyle/>
              <a:p>
                <a:r>
                  <a:rPr lang="fr-BE">
                    <a:noFill/>
                  </a:rPr>
                  <a:t> </a:t>
                </a:r>
              </a:p>
            </p:txBody>
          </p:sp>
        </mc:Fallback>
      </mc:AlternateContent>
    </p:spTree>
    <p:extLst>
      <p:ext uri="{BB962C8B-B14F-4D97-AF65-F5344CB8AC3E}">
        <p14:creationId xmlns:p14="http://schemas.microsoft.com/office/powerpoint/2010/main" val="21838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59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err="1">
                <a:latin typeface="Georgia" panose="02040502050405020303" pitchFamily="18" charset="0"/>
                <a:ea typeface="Cambria" panose="02040503050406030204" pitchFamily="18" charset="0"/>
              </a:rPr>
              <a:t>Comparison</a:t>
            </a:r>
            <a:r>
              <a:rPr lang="fr-BE" sz="2400" b="1" dirty="0">
                <a:latin typeface="Georgia" panose="02040502050405020303" pitchFamily="18" charset="0"/>
                <a:ea typeface="Cambria" panose="02040503050406030204" pitchFamily="18" charset="0"/>
              </a:rPr>
              <a:t> NODDI-MPM: conclusion</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5" name="ZoneTexte 24"/>
              <p:cNvSpPr txBox="1"/>
              <p:nvPr/>
            </p:nvSpPr>
            <p:spPr>
              <a:xfrm>
                <a:off x="795704" y="2543972"/>
                <a:ext cx="9993566" cy="3994940"/>
              </a:xfrm>
              <a:prstGeom prst="rect">
                <a:avLst/>
              </a:prstGeom>
              <a:noFill/>
            </p:spPr>
            <p:txBody>
              <a:bodyPr wrap="square" rtlCol="0">
                <a:spAutoFit/>
              </a:bodyPr>
              <a:lstStyle/>
              <a:p>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14:m>
                  <m:oMath xmlns:m="http://schemas.openxmlformats.org/officeDocument/2006/math">
                    <m:sSub>
                      <m:sSubPr>
                        <m:ctrlPr>
                          <a:rPr lang="fr-BE" sz="2000" i="1" smtClean="0">
                            <a:solidFill>
                              <a:srgbClr val="4B858C"/>
                            </a:solidFill>
                            <a:latin typeface="Cambria Math" panose="02040503050406030204" pitchFamily="18" charset="0"/>
                          </a:rPr>
                        </m:ctrlPr>
                      </m:sSubPr>
                      <m:e>
                        <m:r>
                          <a:rPr lang="fr-BE" sz="2000" b="0" i="1" smtClean="0">
                            <a:solidFill>
                              <a:srgbClr val="4B858C"/>
                            </a:solidFill>
                            <a:latin typeface="Cambria Math" panose="02040503050406030204" pitchFamily="18" charset="0"/>
                          </a:rPr>
                          <m:t>𝐹</m:t>
                        </m:r>
                      </m:e>
                      <m:sub>
                        <m:r>
                          <a:rPr lang="fr-BE" sz="2000" b="0" i="1" smtClean="0">
                            <a:solidFill>
                              <a:schemeClr val="tx1"/>
                            </a:solidFill>
                            <a:latin typeface="Cambria Math" panose="02040503050406030204" pitchFamily="18" charset="0"/>
                          </a:rPr>
                          <m:t>𝑖𝑐𝑣𝑓</m:t>
                        </m:r>
                      </m:sub>
                    </m:sSub>
                  </m:oMath>
                </a14:m>
                <a:r>
                  <a:rPr lang="fr-BE" sz="2000" dirty="0">
                    <a:solidFill>
                      <a:srgbClr val="4B858C"/>
                    </a:solidFill>
                    <a:latin typeface="Georgia" panose="02040502050405020303" pitchFamily="18" charset="0"/>
                  </a:rPr>
                  <a:t> </a:t>
                </a:r>
                <a:r>
                  <a:rPr lang="fr-BE" sz="2000" dirty="0" err="1">
                    <a:latin typeface="Georgia" panose="02040502050405020303" pitchFamily="18" charset="0"/>
                  </a:rPr>
                  <a:t>seems</a:t>
                </a:r>
                <a:r>
                  <a:rPr lang="fr-BE" sz="2000" dirty="0">
                    <a:latin typeface="Georgia" panose="02040502050405020303" pitchFamily="18" charset="0"/>
                  </a:rPr>
                  <a:t> to </a:t>
                </a:r>
                <a:r>
                  <a:rPr lang="fr-BE" sz="2000" dirty="0" err="1">
                    <a:latin typeface="Georgia" panose="02040502050405020303" pitchFamily="18" charset="0"/>
                  </a:rPr>
                  <a:t>be</a:t>
                </a:r>
                <a:r>
                  <a:rPr lang="fr-BE" sz="2000" dirty="0">
                    <a:latin typeface="Georgia" panose="02040502050405020303" pitchFamily="18" charset="0"/>
                  </a:rPr>
                  <a:t> </a:t>
                </a:r>
                <a:r>
                  <a:rPr lang="fr-BE" sz="2000" dirty="0" err="1">
                    <a:latin typeface="Georgia" panose="02040502050405020303" pitchFamily="18" charset="0"/>
                  </a:rPr>
                  <a:t>related</a:t>
                </a:r>
                <a:r>
                  <a:rPr lang="fr-BE" sz="2000" dirty="0">
                    <a:latin typeface="Georgia" panose="02040502050405020303" pitchFamily="18" charset="0"/>
                  </a:rPr>
                  <a:t> to all MPM </a:t>
                </a:r>
                <a:r>
                  <a:rPr lang="fr-BE" sz="2000" dirty="0" err="1">
                    <a:latin typeface="Georgia" panose="02040502050405020303" pitchFamily="18" charset="0"/>
                  </a:rPr>
                  <a:t>measures</a:t>
                </a:r>
                <a:r>
                  <a:rPr lang="fr-BE" sz="2000" dirty="0">
                    <a:latin typeface="Georgia" panose="02040502050405020303" pitchFamily="18" charset="0"/>
                  </a:rPr>
                  <a:t>, at least </a:t>
                </a:r>
                <a:r>
                  <a:rPr lang="fr-BE" sz="2000" dirty="0" err="1">
                    <a:latin typeface="Georgia" panose="02040502050405020303" pitchFamily="18" charset="0"/>
                  </a:rPr>
                  <a:t>considering</a:t>
                </a:r>
                <a:r>
                  <a:rPr lang="fr-BE" sz="2000" dirty="0">
                    <a:latin typeface="Georgia" panose="02040502050405020303" pitchFamily="18" charset="0"/>
                  </a:rPr>
                  <a:t> </a:t>
                </a:r>
                <a:r>
                  <a:rPr lang="fr-BE" sz="2000" dirty="0" err="1">
                    <a:latin typeface="Georgia" panose="02040502050405020303" pitchFamily="18" charset="0"/>
                  </a:rPr>
                  <a:t>myelin</a:t>
                </a:r>
                <a:r>
                  <a:rPr lang="fr-BE" sz="2000" dirty="0">
                    <a:latin typeface="Georgia" panose="02040502050405020303" pitchFamily="18" charset="0"/>
                  </a:rPr>
                  <a:t> and water contents</a:t>
                </a: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O</a:t>
                </a:r>
                <a:r>
                  <a:rPr lang="fr-BE" sz="2000" dirty="0">
                    <a:latin typeface="Georgia" panose="02040502050405020303" pitchFamily="18" charset="0"/>
                  </a:rPr>
                  <a:t>DI </a:t>
                </a:r>
                <a:r>
                  <a:rPr lang="fr-BE" sz="2000" dirty="0" err="1">
                    <a:latin typeface="Georgia" panose="02040502050405020303" pitchFamily="18" charset="0"/>
                  </a:rPr>
                  <a:t>is</a:t>
                </a:r>
                <a:r>
                  <a:rPr lang="fr-BE" sz="2000" dirty="0">
                    <a:latin typeface="Georgia" panose="02040502050405020303" pitchFamily="18" charset="0"/>
                  </a:rPr>
                  <a:t> </a:t>
                </a:r>
                <a:r>
                  <a:rPr lang="fr-BE" sz="2000" dirty="0" err="1">
                    <a:latin typeface="Georgia" panose="02040502050405020303" pitchFamily="18" charset="0"/>
                  </a:rPr>
                  <a:t>correlated</a:t>
                </a:r>
                <a:r>
                  <a:rPr lang="fr-BE" sz="2000" dirty="0">
                    <a:latin typeface="Georgia" panose="02040502050405020303" pitchFamily="18" charset="0"/>
                  </a:rPr>
                  <a:t> to </a:t>
                </a:r>
                <a:r>
                  <a:rPr lang="fr-BE" sz="2000" dirty="0" err="1">
                    <a:latin typeface="Georgia" panose="02040502050405020303" pitchFamily="18" charset="0"/>
                  </a:rPr>
                  <a:t>MTsat</a:t>
                </a:r>
                <a:r>
                  <a:rPr lang="fr-BE" sz="2000" dirty="0">
                    <a:latin typeface="Georgia" panose="02040502050405020303" pitchFamily="18" charset="0"/>
                  </a:rPr>
                  <a:t> and PD, </a:t>
                </a:r>
                <a:r>
                  <a:rPr lang="fr-BE" sz="2000" dirty="0" err="1">
                    <a:latin typeface="Georgia" panose="02040502050405020303" pitchFamily="18" charset="0"/>
                  </a:rPr>
                  <a:t>might</a:t>
                </a:r>
                <a:r>
                  <a:rPr lang="fr-BE" sz="2000" dirty="0">
                    <a:latin typeface="Georgia" panose="02040502050405020303" pitchFamily="18" charset="0"/>
                  </a:rPr>
                  <a:t> go </a:t>
                </a:r>
                <a:r>
                  <a:rPr lang="fr-BE" sz="2000" dirty="0" err="1">
                    <a:latin typeface="Georgia" panose="02040502050405020303" pitchFamily="18" charset="0"/>
                  </a:rPr>
                  <a:t>beyond</a:t>
                </a:r>
                <a:r>
                  <a:rPr lang="fr-BE" sz="2000" dirty="0">
                    <a:latin typeface="Georgia" panose="02040502050405020303" pitchFamily="18" charset="0"/>
                  </a:rPr>
                  <a:t> MPM </a:t>
                </a:r>
                <a:r>
                  <a:rPr lang="fr-BE" sz="2000" dirty="0" err="1">
                    <a:latin typeface="Georgia" panose="02040502050405020303" pitchFamily="18" charset="0"/>
                  </a:rPr>
                  <a:t>measures</a:t>
                </a:r>
                <a:endParaRPr lang="fr-BE" sz="2000" dirty="0">
                  <a:latin typeface="Georgia" panose="02040502050405020303" pitchFamily="18" charset="0"/>
                </a:endParaRP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A</a:t>
                </a:r>
                <a:r>
                  <a:rPr lang="fr-BE" sz="2000" dirty="0">
                    <a:latin typeface="Georgia" panose="02040502050405020303" pitchFamily="18" charset="0"/>
                  </a:rPr>
                  <a:t>t the voxel </a:t>
                </a:r>
                <a:r>
                  <a:rPr lang="fr-BE" sz="2000" dirty="0" err="1">
                    <a:latin typeface="Georgia" panose="02040502050405020303" pitchFamily="18" charset="0"/>
                  </a:rPr>
                  <a:t>level</a:t>
                </a:r>
                <a:r>
                  <a:rPr lang="fr-BE" sz="2000" dirty="0">
                    <a:latin typeface="Georgia" panose="02040502050405020303" pitchFamily="18" charset="0"/>
                  </a:rPr>
                  <a:t>, NODDI </a:t>
                </a:r>
                <a:r>
                  <a:rPr lang="fr-BE" sz="2000" dirty="0" err="1">
                    <a:latin typeface="Georgia" panose="02040502050405020303" pitchFamily="18" charset="0"/>
                  </a:rPr>
                  <a:t>maps</a:t>
                </a:r>
                <a:r>
                  <a:rPr lang="fr-BE" sz="2000" dirty="0">
                    <a:latin typeface="Georgia" panose="02040502050405020303" pitchFamily="18" charset="0"/>
                  </a:rPr>
                  <a:t> do not </a:t>
                </a:r>
                <a:r>
                  <a:rPr lang="fr-BE" sz="2000" dirty="0" err="1">
                    <a:latin typeface="Georgia" panose="02040502050405020303" pitchFamily="18" charset="0"/>
                  </a:rPr>
                  <a:t>seem</a:t>
                </a:r>
                <a:r>
                  <a:rPr lang="fr-BE" sz="2000" dirty="0">
                    <a:latin typeface="Georgia" panose="02040502050405020303" pitchFamily="18" charset="0"/>
                  </a:rPr>
                  <a:t> to </a:t>
                </a:r>
                <a:r>
                  <a:rPr lang="fr-BE" sz="2000" dirty="0" err="1">
                    <a:latin typeface="Georgia" panose="02040502050405020303" pitchFamily="18" charset="0"/>
                  </a:rPr>
                  <a:t>bring</a:t>
                </a:r>
                <a:r>
                  <a:rPr lang="fr-BE" sz="2000" dirty="0">
                    <a:latin typeface="Georgia" panose="02040502050405020303" pitchFamily="18" charset="0"/>
                  </a:rPr>
                  <a:t> </a:t>
                </a:r>
                <a:r>
                  <a:rPr lang="fr-BE" sz="2000" dirty="0" err="1">
                    <a:latin typeface="Georgia" panose="02040502050405020303" pitchFamily="18" charset="0"/>
                  </a:rPr>
                  <a:t>additional</a:t>
                </a:r>
                <a:r>
                  <a:rPr lang="fr-BE" sz="2000" dirty="0">
                    <a:latin typeface="Georgia" panose="02040502050405020303" pitchFamily="18" charset="0"/>
                  </a:rPr>
                  <a:t> information to </a:t>
                </a:r>
                <a:r>
                  <a:rPr lang="fr-BE" sz="2000" dirty="0" err="1">
                    <a:latin typeface="Georgia" panose="02040502050405020303" pitchFamily="18" charset="0"/>
                  </a:rPr>
                  <a:t>what</a:t>
                </a:r>
                <a:r>
                  <a:rPr lang="fr-BE" sz="2000" dirty="0">
                    <a:latin typeface="Georgia" panose="02040502050405020303" pitchFamily="18" charset="0"/>
                  </a:rPr>
                  <a:t> </a:t>
                </a:r>
                <a:r>
                  <a:rPr lang="fr-BE" sz="2000" dirty="0" err="1">
                    <a:latin typeface="Georgia" panose="02040502050405020303" pitchFamily="18" charset="0"/>
                  </a:rPr>
                  <a:t>is</a:t>
                </a:r>
                <a:r>
                  <a:rPr lang="fr-BE" sz="2000" dirty="0">
                    <a:latin typeface="Georgia" panose="02040502050405020303" pitchFamily="18" charset="0"/>
                  </a:rPr>
                  <a:t> </a:t>
                </a:r>
                <a:r>
                  <a:rPr lang="fr-BE" sz="2000" dirty="0" err="1">
                    <a:latin typeface="Georgia" panose="02040502050405020303" pitchFamily="18" charset="0"/>
                  </a:rPr>
                  <a:t>captured</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MPM </a:t>
                </a:r>
                <a:r>
                  <a:rPr lang="fr-BE" sz="2000" dirty="0" err="1">
                    <a:latin typeface="Georgia" panose="02040502050405020303" pitchFamily="18" charset="0"/>
                  </a:rPr>
                  <a:t>parameters</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N</a:t>
                </a:r>
                <a:r>
                  <a:rPr lang="fr-BE" sz="2000" dirty="0">
                    <a:latin typeface="Georgia" panose="02040502050405020303" pitchFamily="18" charset="0"/>
                  </a:rPr>
                  <a:t>ODDI </a:t>
                </a:r>
                <a:r>
                  <a:rPr lang="fr-BE" sz="2000" dirty="0" err="1">
                    <a:latin typeface="Georgia" panose="02040502050405020303" pitchFamily="18" charset="0"/>
                  </a:rPr>
                  <a:t>protocol</a:t>
                </a:r>
                <a:r>
                  <a:rPr lang="fr-BE" sz="2000" dirty="0">
                    <a:latin typeface="Georgia" panose="02040502050405020303" pitchFamily="18" charset="0"/>
                  </a:rPr>
                  <a:t> </a:t>
                </a:r>
                <a:r>
                  <a:rPr lang="fr-BE" sz="2000" dirty="0" err="1">
                    <a:latin typeface="Georgia" panose="02040502050405020303" pitchFamily="18" charset="0"/>
                  </a:rPr>
                  <a:t>might</a:t>
                </a:r>
                <a:r>
                  <a:rPr lang="fr-BE" sz="2000" dirty="0">
                    <a:latin typeface="Georgia" panose="02040502050405020303" pitchFamily="18" charset="0"/>
                  </a:rPr>
                  <a:t> </a:t>
                </a:r>
                <a:r>
                  <a:rPr lang="fr-BE" sz="2000" dirty="0" err="1">
                    <a:latin typeface="Georgia" panose="02040502050405020303" pitchFamily="18" charset="0"/>
                  </a:rPr>
                  <a:t>be</a:t>
                </a:r>
                <a:r>
                  <a:rPr lang="fr-BE" sz="2000" dirty="0">
                    <a:latin typeface="Georgia" panose="02040502050405020303" pitchFamily="18" charset="0"/>
                  </a:rPr>
                  <a:t> more </a:t>
                </a:r>
                <a:r>
                  <a:rPr lang="fr-BE" sz="2000" dirty="0" err="1">
                    <a:latin typeface="Georgia" panose="02040502050405020303" pitchFamily="18" charset="0"/>
                  </a:rPr>
                  <a:t>useful</a:t>
                </a:r>
                <a:r>
                  <a:rPr lang="fr-BE" sz="2000" dirty="0">
                    <a:latin typeface="Georgia" panose="02040502050405020303" pitchFamily="18" charset="0"/>
                  </a:rPr>
                  <a:t> to </a:t>
                </a:r>
                <a:r>
                  <a:rPr lang="fr-BE" sz="2000" dirty="0" err="1">
                    <a:latin typeface="Georgia" panose="02040502050405020303" pitchFamily="18" charset="0"/>
                  </a:rPr>
                  <a:t>study</a:t>
                </a:r>
                <a:r>
                  <a:rPr lang="fr-BE" sz="2000" dirty="0">
                    <a:latin typeface="Georgia" panose="02040502050405020303" pitchFamily="18" charset="0"/>
                  </a:rPr>
                  <a:t> global </a:t>
                </a:r>
                <a:r>
                  <a:rPr lang="fr-BE" sz="2000" dirty="0" err="1">
                    <a:latin typeface="Georgia" panose="02040502050405020303" pitchFamily="18" charset="0"/>
                  </a:rPr>
                  <a:t>measurements</a:t>
                </a:r>
                <a:r>
                  <a:rPr lang="fr-BE" sz="2000" dirty="0">
                    <a:latin typeface="Georgia" panose="02040502050405020303" pitchFamily="18" charset="0"/>
                  </a:rPr>
                  <a:t> or </a:t>
                </a:r>
                <a:r>
                  <a:rPr lang="fr-BE" sz="2000" dirty="0" err="1">
                    <a:latin typeface="Georgia" panose="02040502050405020303" pitchFamily="18" charset="0"/>
                  </a:rPr>
                  <a:t>with</a:t>
                </a:r>
                <a:r>
                  <a:rPr lang="fr-BE" sz="2000" dirty="0">
                    <a:latin typeface="Georgia" panose="02040502050405020303" pitchFamily="18" charset="0"/>
                  </a:rPr>
                  <a:t> </a:t>
                </a:r>
                <a:r>
                  <a:rPr lang="fr-BE" sz="2000" dirty="0" err="1">
                    <a:latin typeface="Georgia" panose="02040502050405020303" pitchFamily="18" charset="0"/>
                  </a:rPr>
                  <a:t>tractogtaphy</a:t>
                </a:r>
                <a:endParaRPr lang="fr-BE" sz="2000" dirty="0">
                  <a:latin typeface="Georgia" panose="02040502050405020303" pitchFamily="18" charset="0"/>
                </a:endParaRPr>
              </a:p>
              <a:p>
                <a:endParaRPr lang="fr-BE" sz="2000" dirty="0">
                  <a:latin typeface="Georgia" panose="02040502050405020303" pitchFamily="18" charset="0"/>
                </a:endParaRPr>
              </a:p>
            </p:txBody>
          </p:sp>
        </mc:Choice>
        <mc:Fallback xmlns="">
          <p:sp>
            <p:nvSpPr>
              <p:cNvPr id="25" name="ZoneTexte 24"/>
              <p:cNvSpPr txBox="1">
                <a:spLocks noRot="1" noChangeAspect="1" noMove="1" noResize="1" noEditPoints="1" noAdjustHandles="1" noChangeArrowheads="1" noChangeShapeType="1" noTextEdit="1"/>
              </p:cNvSpPr>
              <p:nvPr/>
            </p:nvSpPr>
            <p:spPr>
              <a:xfrm>
                <a:off x="795704" y="2543972"/>
                <a:ext cx="9993566" cy="3994940"/>
              </a:xfrm>
              <a:prstGeom prst="rect">
                <a:avLst/>
              </a:prstGeom>
              <a:blipFill>
                <a:blip r:embed="rId3"/>
                <a:stretch>
                  <a:fillRect l="-549" r="-793"/>
                </a:stretch>
              </a:blipFill>
            </p:spPr>
            <p:txBody>
              <a:bodyPr/>
              <a:lstStyle/>
              <a:p>
                <a:r>
                  <a:rPr lang="fr-BE">
                    <a:noFill/>
                  </a:rPr>
                  <a:t> </a:t>
                </a:r>
              </a:p>
            </p:txBody>
          </p:sp>
        </mc:Fallback>
      </mc:AlternateContent>
    </p:spTree>
    <p:extLst>
      <p:ext uri="{BB962C8B-B14F-4D97-AF65-F5344CB8AC3E}">
        <p14:creationId xmlns:p14="http://schemas.microsoft.com/office/powerpoint/2010/main" val="324008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4" name="Image 23" descr="Une image contenant ciel&#10;&#10;Description générée avec un niveau de confiance très élevé">
            <a:extLst>
              <a:ext uri="{FF2B5EF4-FFF2-40B4-BE49-F238E27FC236}">
                <a16:creationId xmlns="" xmlns:a16="http://schemas.microsoft.com/office/drawing/2014/main" id="{37C7E148-E0B8-4975-8422-A7679B2A6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37" t="9849" r="13872" b="11913"/>
          <a:stretch/>
        </p:blipFill>
        <p:spPr>
          <a:xfrm>
            <a:off x="5087987" y="3471798"/>
            <a:ext cx="2461257" cy="1878901"/>
          </a:xfrm>
          <a:prstGeom prst="rect">
            <a:avLst/>
          </a:prstGeom>
        </p:spPr>
      </p:pic>
      <p:cxnSp>
        <p:nvCxnSpPr>
          <p:cNvPr id="26" name="Connecteur droit 25">
            <a:extLst>
              <a:ext uri="{FF2B5EF4-FFF2-40B4-BE49-F238E27FC236}">
                <a16:creationId xmlns="" xmlns:a16="http://schemas.microsoft.com/office/drawing/2014/main" id="{8A01E1D6-5391-4AA8-8190-81DDC5D9BABB}"/>
              </a:ext>
            </a:extLst>
          </p:cNvPr>
          <p:cNvCxnSpPr>
            <a:cxnSpLocks/>
          </p:cNvCxnSpPr>
          <p:nvPr/>
        </p:nvCxnSpPr>
        <p:spPr>
          <a:xfrm flipV="1">
            <a:off x="4384048" y="4411249"/>
            <a:ext cx="1127820" cy="516"/>
          </a:xfrm>
          <a:prstGeom prst="line">
            <a:avLst/>
          </a:prstGeom>
          <a:ln w="57150">
            <a:solidFill>
              <a:srgbClr val="0976C0"/>
            </a:solidFill>
          </a:ln>
        </p:spPr>
        <p:style>
          <a:lnRef idx="1">
            <a:schemeClr val="accent1"/>
          </a:lnRef>
          <a:fillRef idx="0">
            <a:schemeClr val="accent1"/>
          </a:fillRef>
          <a:effectRef idx="0">
            <a:schemeClr val="accent1"/>
          </a:effectRef>
          <a:fontRef idx="minor">
            <a:schemeClr val="tx1"/>
          </a:fontRef>
        </p:style>
      </p:cxnSp>
      <p:pic>
        <p:nvPicPr>
          <p:cNvPr id="27" name="Image 26" descr="Une image contenant intérieur, équipement électronique&#10;&#10;Description générée avec un niveau de confiance très élevé">
            <a:extLst>
              <a:ext uri="{FF2B5EF4-FFF2-40B4-BE49-F238E27FC236}">
                <a16:creationId xmlns="" xmlns:a16="http://schemas.microsoft.com/office/drawing/2014/main" id="{7834E8E9-430E-42C7-98E1-CDCE284B09B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78" b="95929" l="5060" r="96471">
                        <a14:foregroundMark x1="47670" y1="16539" x2="34487" y2="13401"/>
                        <a14:foregroundMark x1="34487" y1="13401" x2="32024" y2="10687"/>
                        <a14:foregroundMark x1="43875" y1="7803" x2="37883" y2="8312"/>
                        <a14:foregroundMark x1="56591" y1="5937" x2="63715" y2="5937"/>
                        <a14:foregroundMark x1="59920" y1="3562" x2="75699" y2="5937"/>
                        <a14:foregroundMark x1="75699" y1="5937" x2="89547" y2="17133"/>
                        <a14:foregroundMark x1="59321" y1="35708" x2="45672" y2="73113"/>
                        <a14:foregroundMark x1="45672" y1="73113" x2="44940" y2="93299"/>
                        <a14:foregroundMark x1="5126" y1="52163" x2="17044" y2="57167"/>
                        <a14:foregroundMark x1="17044" y1="57167" x2="24501" y2="63783"/>
                        <a14:foregroundMark x1="23502" y1="92197" x2="32623" y2="95929"/>
                        <a14:foregroundMark x1="89281" y1="73622" x2="89414" y2="49618"/>
                        <a14:foregroundMark x1="89414" y1="49618" x2="93076" y2="33079"/>
                        <a14:foregroundMark x1="93076" y1="33079" x2="92410" y2="22392"/>
                        <a14:foregroundMark x1="94341" y1="27990" x2="96471" y2="44784"/>
                        <a14:foregroundMark x1="96471" y1="44784" x2="95539" y2="47583"/>
                      </a14:backgroundRemoval>
                    </a14:imgEffect>
                  </a14:imgLayer>
                </a14:imgProps>
              </a:ext>
              <a:ext uri="{28A0092B-C50C-407E-A947-70E740481C1C}">
                <a14:useLocalDpi xmlns:a14="http://schemas.microsoft.com/office/drawing/2010/main" val="0"/>
              </a:ext>
            </a:extLst>
          </a:blip>
          <a:stretch>
            <a:fillRect/>
          </a:stretch>
        </p:blipFill>
        <p:spPr>
          <a:xfrm>
            <a:off x="1390218" y="3368432"/>
            <a:ext cx="3083752" cy="2420602"/>
          </a:xfrm>
          <a:prstGeom prst="rect">
            <a:avLst/>
          </a:prstGeom>
        </p:spPr>
      </p:pic>
      <p:sp>
        <p:nvSpPr>
          <p:cNvPr id="28" name="ZoneTexte 27">
            <a:extLst>
              <a:ext uri="{FF2B5EF4-FFF2-40B4-BE49-F238E27FC236}">
                <a16:creationId xmlns="" xmlns:a16="http://schemas.microsoft.com/office/drawing/2014/main" id="{CAAD6962-3EC9-4B99-BFC2-D9F2C8EFBAC2}"/>
              </a:ext>
            </a:extLst>
          </p:cNvPr>
          <p:cNvSpPr txBox="1"/>
          <p:nvPr/>
        </p:nvSpPr>
        <p:spPr>
          <a:xfrm>
            <a:off x="4295451" y="2370574"/>
            <a:ext cx="3896178" cy="707886"/>
          </a:xfrm>
          <a:prstGeom prst="rect">
            <a:avLst/>
          </a:prstGeom>
          <a:noFill/>
          <a:ln>
            <a:noFill/>
          </a:ln>
        </p:spPr>
        <p:txBody>
          <a:bodyPr wrap="square" rtlCol="0">
            <a:spAutoFit/>
          </a:bodyPr>
          <a:lstStyle/>
          <a:p>
            <a:pPr algn="ctr"/>
            <a:r>
              <a:rPr lang="fr-BE" sz="2000" dirty="0" err="1">
                <a:latin typeface="Georgia" panose="02040502050405020303" pitchFamily="18" charset="0"/>
              </a:rPr>
              <a:t>Powerful</a:t>
            </a:r>
            <a:r>
              <a:rPr lang="fr-BE" sz="2000" dirty="0">
                <a:latin typeface="Georgia" panose="02040502050405020303" pitchFamily="18" charset="0"/>
              </a:rPr>
              <a:t> </a:t>
            </a:r>
            <a:r>
              <a:rPr lang="fr-BE" sz="2000" dirty="0" err="1">
                <a:latin typeface="Georgia" panose="02040502050405020303" pitchFamily="18" charset="0"/>
              </a:rPr>
              <a:t>tool</a:t>
            </a:r>
            <a:r>
              <a:rPr lang="fr-BE" sz="2000" dirty="0">
                <a:latin typeface="Georgia" panose="02040502050405020303" pitchFamily="18" charset="0"/>
              </a:rPr>
              <a:t> for in-vivo </a:t>
            </a:r>
          </a:p>
          <a:p>
            <a:pPr algn="ctr"/>
            <a:r>
              <a:rPr lang="fr-BE" sz="2000" dirty="0">
                <a:latin typeface="Georgia" panose="02040502050405020303" pitchFamily="18" charset="0"/>
              </a:rPr>
              <a:t>visualisation of </a:t>
            </a:r>
            <a:r>
              <a:rPr lang="fr-BE" sz="2000" dirty="0" err="1">
                <a:latin typeface="Georgia" panose="02040502050405020303" pitchFamily="18" charset="0"/>
              </a:rPr>
              <a:t>brain</a:t>
            </a:r>
            <a:r>
              <a:rPr lang="fr-BE" sz="2000" dirty="0">
                <a:latin typeface="Georgia" panose="02040502050405020303" pitchFamily="18" charset="0"/>
              </a:rPr>
              <a:t> tissues</a:t>
            </a:r>
          </a:p>
        </p:txBody>
      </p:sp>
      <p:cxnSp>
        <p:nvCxnSpPr>
          <p:cNvPr id="23" name="Connecteur droit 22">
            <a:extLst>
              <a:ext uri="{FF2B5EF4-FFF2-40B4-BE49-F238E27FC236}">
                <a16:creationId xmlns="" xmlns:a16="http://schemas.microsoft.com/office/drawing/2014/main" id="{12818E5A-242B-439D-96EE-180C5667623B}"/>
              </a:ext>
            </a:extLst>
          </p:cNvPr>
          <p:cNvCxnSpPr>
            <a:cxnSpLocks/>
          </p:cNvCxnSpPr>
          <p:nvPr/>
        </p:nvCxnSpPr>
        <p:spPr>
          <a:xfrm>
            <a:off x="7073577" y="4388721"/>
            <a:ext cx="1902429" cy="1890"/>
          </a:xfrm>
          <a:prstGeom prst="line">
            <a:avLst/>
          </a:prstGeom>
          <a:ln w="57150">
            <a:solidFill>
              <a:srgbClr val="0976C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 xmlns:a16="http://schemas.microsoft.com/office/drawing/2014/main" id="{4E03F167-7524-4B05-9F88-0BEC98EFE53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930" b="99377" l="47390" r="93715">
                        <a14:foregroundMark x1="56513" y1="53271" x2="61379" y2="73624"/>
                        <a14:foregroundMark x1="61379" y1="73624" x2="69032" y2="60644"/>
                        <a14:foregroundMark x1="69032" y1="60644" x2="71668" y2="63655"/>
                        <a14:foregroundMark x1="67461" y1="58671" x2="75469" y2="51713"/>
                        <a14:foregroundMark x1="75469" y1="51713" x2="79980" y2="39875"/>
                        <a14:foregroundMark x1="89255" y1="47560" x2="92245" y2="65005"/>
                        <a14:foregroundMark x1="92245" y1="65005" x2="92296" y2="65109"/>
                        <a14:foregroundMark x1="89407" y1="69263" x2="84187" y2="87539"/>
                        <a14:foregroundMark x1="84187" y1="87539" x2="83071" y2="70405"/>
                        <a14:foregroundMark x1="83071" y1="70405" x2="80335" y2="88577"/>
                        <a14:foregroundMark x1="80335" y1="88577" x2="72124" y2="85358"/>
                        <a14:foregroundMark x1="72124" y1="85358" x2="77192" y2="66044"/>
                        <a14:foregroundMark x1="58439" y1="79128" x2="53472" y2="65213"/>
                        <a14:foregroundMark x1="53472" y1="65213" x2="55043" y2="48390"/>
                        <a14:foregroundMark x1="55043" y1="48390" x2="63305" y2="17238"/>
                        <a14:foregroundMark x1="63305" y1="17238" x2="72073" y2="13707"/>
                        <a14:foregroundMark x1="72073" y1="13707" x2="84541" y2="16926"/>
                        <a14:foregroundMark x1="84187" y1="12253" x2="85504" y2="14226"/>
                        <a14:foregroundMark x1="55550" y1="91070" x2="62494" y2="91277"/>
                        <a14:foregroundMark x1="67207" y1="70301" x2="67461" y2="78920"/>
                        <a14:foregroundMark x1="61936" y1="96677" x2="84592" y2="95431"/>
                        <a14:foregroundMark x1="84592" y1="95431" x2="86113" y2="95431"/>
                        <a14:foregroundMark x1="68525" y1="99377" x2="75874" y2="99377"/>
                        <a14:foregroundMark x1="50482" y1="91277" x2="51191" y2="74766"/>
                        <a14:foregroundMark x1="49975" y1="73936" x2="49975" y2="73936"/>
                        <a14:foregroundMark x1="49366" y1="79647" x2="49366" y2="79647"/>
                        <a14:foregroundMark x1="49975" y1="60125" x2="49975" y2="60125"/>
                        <a14:foregroundMark x1="47440" y1="61163" x2="48555" y2="63863"/>
                        <a14:foregroundMark x1="59149" y1="20872" x2="59149" y2="20872"/>
                        <a14:foregroundMark x1="65535" y1="12565" x2="65535" y2="12565"/>
                        <a14:foregroundMark x1="71921" y1="11007" x2="71921" y2="11007"/>
                        <a14:foregroundMark x1="72631" y1="10280" x2="72631" y2="10280"/>
                        <a14:foregroundMark x1="76837" y1="10073" x2="76837" y2="10073"/>
                        <a14:foregroundMark x1="80132" y1="10073" x2="80132" y2="10073"/>
                        <a14:foregroundMark x1="82615" y1="10800" x2="82615" y2="10800"/>
                        <a14:foregroundMark x1="78054" y1="9034" x2="78054" y2="9034"/>
                        <a14:foregroundMark x1="80335" y1="9553" x2="80335" y2="9553"/>
                        <a14:foregroundMark x1="93715" y1="48287" x2="93715" y2="48287"/>
                        <a14:foregroundMark x1="93462" y1="45794" x2="93462" y2="45794"/>
                        <a14:foregroundMark x1="49366" y1="55244" x2="49366" y2="55244"/>
                        <a14:foregroundMark x1="79118" y1="9034" x2="79118" y2="9034"/>
                        <a14:foregroundMark x1="76736" y1="9034" x2="76736" y2="9034"/>
                        <a14:foregroundMark x1="68069" y1="10073" x2="68069" y2="10073"/>
                      </a14:backgroundRemoval>
                    </a14:imgEffect>
                  </a14:imgLayer>
                </a14:imgProps>
              </a:ext>
              <a:ext uri="{28A0092B-C50C-407E-A947-70E740481C1C}">
                <a14:useLocalDpi xmlns:a14="http://schemas.microsoft.com/office/drawing/2010/main" val="0"/>
              </a:ext>
            </a:extLst>
          </a:blip>
          <a:srcRect l="47063" r="5221"/>
          <a:stretch/>
        </p:blipFill>
        <p:spPr>
          <a:xfrm>
            <a:off x="8352573" y="3112857"/>
            <a:ext cx="2103498" cy="2151673"/>
          </a:xfrm>
          <a:prstGeom prst="rect">
            <a:avLst/>
          </a:prstGeom>
        </p:spPr>
      </p:pic>
    </p:spTree>
    <p:extLst>
      <p:ext uri="{BB962C8B-B14F-4D97-AF65-F5344CB8AC3E}">
        <p14:creationId xmlns:p14="http://schemas.microsoft.com/office/powerpoint/2010/main" val="25953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1" y="2517367"/>
            <a:ext cx="2008521" cy="1813934"/>
          </a:xfrm>
          <a:prstGeom prst="rect">
            <a:avLst/>
          </a:prstGeom>
        </p:spPr>
      </p:pic>
      <p:sp>
        <p:nvSpPr>
          <p:cNvPr id="6" name="ZoneTexte 5"/>
          <p:cNvSpPr txBox="1"/>
          <p:nvPr/>
        </p:nvSpPr>
        <p:spPr>
          <a:xfrm>
            <a:off x="2219323" y="1442500"/>
            <a:ext cx="7865316"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Conclusion</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162479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D</a:t>
            </a:r>
            <a:r>
              <a:rPr lang="fr-BE" sz="4800" dirty="0">
                <a:latin typeface="Georgia" panose="02040502050405020303" pitchFamily="18" charset="0"/>
              </a:rPr>
              <a:t>iscussion</a:t>
            </a:r>
          </a:p>
        </p:txBody>
      </p:sp>
      <p:sp>
        <p:nvSpPr>
          <p:cNvPr id="24" name="ZoneTexte 23"/>
          <p:cNvSpPr txBox="1"/>
          <p:nvPr/>
        </p:nvSpPr>
        <p:spPr>
          <a:xfrm>
            <a:off x="903989" y="1930413"/>
            <a:ext cx="10470575" cy="4524315"/>
          </a:xfrm>
          <a:prstGeom prst="rect">
            <a:avLst/>
          </a:prstGeom>
          <a:noFill/>
        </p:spPr>
        <p:txBody>
          <a:bodyPr wrap="square" rtlCol="0">
            <a:spAutoFit/>
          </a:bodyPr>
          <a:lstStyle/>
          <a:p>
            <a:pPr marL="285750" indent="-285750">
              <a:buFont typeface="Arial" panose="020B0604020202020204" pitchFamily="34" charset="0"/>
              <a:buChar char="•"/>
            </a:pPr>
            <a:r>
              <a:rPr lang="fr-BE" dirty="0" smtClean="0">
                <a:solidFill>
                  <a:srgbClr val="4B858C"/>
                </a:solidFill>
                <a:latin typeface="Georgia" panose="02040502050405020303" pitchFamily="18" charset="0"/>
              </a:rPr>
              <a:t>R</a:t>
            </a:r>
            <a:r>
              <a:rPr lang="fr-BE" dirty="0" smtClean="0">
                <a:latin typeface="Georgia" panose="02040502050405020303" pitchFamily="18" charset="0"/>
              </a:rPr>
              <a:t>elevance of </a:t>
            </a:r>
            <a:r>
              <a:rPr lang="fr-BE" dirty="0" err="1" smtClean="0">
                <a:latin typeface="Georgia" panose="02040502050405020303" pitchFamily="18" charset="0"/>
              </a:rPr>
              <a:t>using</a:t>
            </a:r>
            <a:r>
              <a:rPr lang="fr-BE" dirty="0" smtClean="0">
                <a:latin typeface="Georgia" panose="02040502050405020303" pitchFamily="18" charset="0"/>
              </a:rPr>
              <a:t> </a:t>
            </a:r>
            <a:r>
              <a:rPr lang="fr-BE" dirty="0" err="1" smtClean="0">
                <a:latin typeface="Georgia" panose="02040502050405020303" pitchFamily="18" charset="0"/>
              </a:rPr>
              <a:t>qMRI</a:t>
            </a:r>
            <a:r>
              <a:rPr lang="fr-BE" dirty="0" smtClean="0">
                <a:latin typeface="Georgia" panose="02040502050405020303" pitchFamily="18" charset="0"/>
              </a:rPr>
              <a:t> to </a:t>
            </a:r>
            <a:r>
              <a:rPr lang="fr-BE" dirty="0" err="1" smtClean="0">
                <a:latin typeface="Georgia" panose="02040502050405020303" pitchFamily="18" charset="0"/>
              </a:rPr>
              <a:t>study</a:t>
            </a:r>
            <a:r>
              <a:rPr lang="fr-BE" dirty="0" smtClean="0">
                <a:latin typeface="Georgia" panose="02040502050405020303" pitchFamily="18" charset="0"/>
              </a:rPr>
              <a:t> MS-</a:t>
            </a:r>
            <a:r>
              <a:rPr lang="fr-BE" dirty="0" err="1" smtClean="0">
                <a:latin typeface="Georgia" panose="02040502050405020303" pitchFamily="18" charset="0"/>
              </a:rPr>
              <a:t>related</a:t>
            </a:r>
            <a:r>
              <a:rPr lang="fr-BE" dirty="0" smtClean="0">
                <a:latin typeface="Georgia" panose="02040502050405020303" pitchFamily="18" charset="0"/>
              </a:rPr>
              <a:t> microstructural </a:t>
            </a:r>
            <a:r>
              <a:rPr lang="fr-BE" dirty="0" err="1" smtClean="0">
                <a:latin typeface="Georgia" panose="02040502050405020303" pitchFamily="18" charset="0"/>
              </a:rPr>
              <a:t>properties</a:t>
            </a:r>
            <a:endParaRPr lang="fr-BE" dirty="0" smtClean="0">
              <a:latin typeface="Georgia" panose="02040502050405020303" pitchFamily="18" charset="0"/>
            </a:endParaRPr>
          </a:p>
          <a:p>
            <a:pPr marL="285750" indent="-285750">
              <a:buFont typeface="Arial" panose="020B0604020202020204" pitchFamily="34" charset="0"/>
              <a:buChar char="•"/>
            </a:pPr>
            <a:endParaRPr lang="fr-BE" dirty="0" smtClean="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smtClean="0">
                <a:solidFill>
                  <a:srgbClr val="4B858C"/>
                </a:solidFill>
                <a:latin typeface="Georgia" panose="02040502050405020303" pitchFamily="18" charset="0"/>
              </a:rPr>
              <a:t>O</a:t>
            </a:r>
            <a:r>
              <a:rPr lang="fr-BE" dirty="0" err="1" smtClean="0">
                <a:latin typeface="Georgia" panose="02040502050405020303" pitchFamily="18" charset="0"/>
              </a:rPr>
              <a:t>ptimization</a:t>
            </a:r>
            <a:r>
              <a:rPr lang="fr-BE" dirty="0" smtClean="0">
                <a:latin typeface="Georgia" panose="02040502050405020303" pitchFamily="18" charset="0"/>
              </a:rPr>
              <a:t> of </a:t>
            </a:r>
            <a:r>
              <a:rPr lang="fr-BE" dirty="0" err="1" smtClean="0">
                <a:latin typeface="Georgia" panose="02040502050405020303" pitchFamily="18" charset="0"/>
              </a:rPr>
              <a:t>existing</a:t>
            </a:r>
            <a:r>
              <a:rPr lang="fr-BE" dirty="0" smtClean="0">
                <a:latin typeface="Georgia" panose="02040502050405020303" pitchFamily="18" charset="0"/>
              </a:rPr>
              <a:t> </a:t>
            </a:r>
            <a:r>
              <a:rPr lang="fr-BE" dirty="0" err="1" smtClean="0">
                <a:latin typeface="Georgia" panose="02040502050405020303" pitchFamily="18" charset="0"/>
              </a:rPr>
              <a:t>algorithm</a:t>
            </a:r>
            <a:r>
              <a:rPr lang="fr-BE" dirty="0" smtClean="0">
                <a:latin typeface="Georgia" panose="02040502050405020303" pitchFamily="18" charset="0"/>
              </a:rPr>
              <a:t> for segmentation </a:t>
            </a:r>
            <a:r>
              <a:rPr lang="fr-BE" dirty="0" err="1" smtClean="0">
                <a:latin typeface="Georgia" panose="02040502050405020303" pitchFamily="18" charset="0"/>
              </a:rPr>
              <a:t>based</a:t>
            </a:r>
            <a:r>
              <a:rPr lang="fr-BE" dirty="0" smtClean="0">
                <a:latin typeface="Georgia" panose="02040502050405020303" pitchFamily="18" charset="0"/>
              </a:rPr>
              <a:t> on MPM</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smtClean="0">
                <a:solidFill>
                  <a:srgbClr val="4B858C"/>
                </a:solidFill>
                <a:latin typeface="Georgia" panose="02040502050405020303" pitchFamily="18" charset="0"/>
              </a:rPr>
              <a:t>M</a:t>
            </a:r>
            <a:r>
              <a:rPr lang="fr-BE" dirty="0" smtClean="0">
                <a:latin typeface="Georgia" panose="02040502050405020303" pitchFamily="18" charset="0"/>
              </a:rPr>
              <a:t>PM-</a:t>
            </a:r>
            <a:r>
              <a:rPr lang="fr-BE" dirty="0" err="1" smtClean="0">
                <a:latin typeface="Georgia" panose="02040502050405020303" pitchFamily="18" charset="0"/>
              </a:rPr>
              <a:t>based</a:t>
            </a:r>
            <a:r>
              <a:rPr lang="fr-BE" dirty="0" smtClean="0">
                <a:latin typeface="Georgia" panose="02040502050405020303" pitchFamily="18" charset="0"/>
              </a:rPr>
              <a:t> </a:t>
            </a:r>
            <a:r>
              <a:rPr lang="fr-BE" dirty="0" err="1" smtClean="0">
                <a:latin typeface="Georgia" panose="02040502050405020303" pitchFamily="18" charset="0"/>
              </a:rPr>
              <a:t>lesions</a:t>
            </a:r>
            <a:r>
              <a:rPr lang="fr-BE" dirty="0" smtClean="0">
                <a:latin typeface="Georgia" panose="02040502050405020303" pitchFamily="18" charset="0"/>
              </a:rPr>
              <a:t> segmentation </a:t>
            </a:r>
            <a:r>
              <a:rPr lang="fr-BE" dirty="0" err="1" smtClean="0">
                <a:latin typeface="Georgia" panose="02040502050405020303" pitchFamily="18" charset="0"/>
              </a:rPr>
              <a:t>seems</a:t>
            </a:r>
            <a:r>
              <a:rPr lang="fr-BE" dirty="0" smtClean="0">
                <a:latin typeface="Georgia" panose="02040502050405020303" pitchFamily="18" charset="0"/>
              </a:rPr>
              <a:t> to </a:t>
            </a:r>
            <a:r>
              <a:rPr lang="fr-BE" dirty="0" err="1" smtClean="0">
                <a:latin typeface="Georgia" panose="02040502050405020303" pitchFamily="18" charset="0"/>
              </a:rPr>
              <a:t>incorporate</a:t>
            </a:r>
            <a:r>
              <a:rPr lang="fr-BE" dirty="0" smtClean="0">
                <a:latin typeface="Georgia" panose="02040502050405020303" pitchFamily="18" charset="0"/>
              </a:rPr>
              <a:t> more </a:t>
            </a:r>
            <a:r>
              <a:rPr lang="fr-BE" dirty="0" err="1" smtClean="0">
                <a:latin typeface="Georgia" panose="02040502050405020303" pitchFamily="18" charset="0"/>
              </a:rPr>
              <a:t>actually</a:t>
            </a:r>
            <a:r>
              <a:rPr lang="fr-BE" dirty="0" smtClean="0">
                <a:latin typeface="Georgia" panose="02040502050405020303" pitchFamily="18" charset="0"/>
              </a:rPr>
              <a:t> </a:t>
            </a:r>
            <a:r>
              <a:rPr lang="fr-BE" dirty="0" err="1" smtClean="0">
                <a:latin typeface="Georgia" panose="02040502050405020303" pitchFamily="18" charset="0"/>
              </a:rPr>
              <a:t>lesioned</a:t>
            </a:r>
            <a:r>
              <a:rPr lang="fr-BE" dirty="0" smtClean="0">
                <a:latin typeface="Georgia" panose="02040502050405020303" pitchFamily="18" charset="0"/>
              </a:rPr>
              <a:t> tissue </a:t>
            </a:r>
            <a:r>
              <a:rPr lang="fr-BE" dirty="0" err="1" smtClean="0">
                <a:latin typeface="Georgia" panose="02040502050405020303" pitchFamily="18" charset="0"/>
              </a:rPr>
              <a:t>than</a:t>
            </a:r>
            <a:r>
              <a:rPr lang="fr-BE" dirty="0" smtClean="0">
                <a:latin typeface="Georgia" panose="02040502050405020303" pitchFamily="18" charset="0"/>
              </a:rPr>
              <a:t> </a:t>
            </a:r>
            <a:r>
              <a:rPr lang="fr-BE" dirty="0" err="1" smtClean="0">
                <a:latin typeface="Georgia" panose="02040502050405020303" pitchFamily="18" charset="0"/>
              </a:rPr>
              <a:t>conventional</a:t>
            </a:r>
            <a:r>
              <a:rPr lang="fr-BE" dirty="0" smtClean="0">
                <a:latin typeface="Georgia" panose="02040502050405020303" pitchFamily="18" charset="0"/>
              </a:rPr>
              <a:t> FLAIR </a:t>
            </a:r>
            <a:r>
              <a:rPr lang="fr-BE" dirty="0" err="1" smtClean="0">
                <a:latin typeface="Georgia" panose="02040502050405020303" pitchFamily="18" charset="0"/>
              </a:rPr>
              <a:t>imaging</a:t>
            </a:r>
            <a:endParaRPr lang="fr-BE" dirty="0" smtClean="0">
              <a:latin typeface="Georgia" panose="02040502050405020303" pitchFamily="18" charset="0"/>
            </a:endParaRPr>
          </a:p>
          <a:p>
            <a:pPr marL="285750" indent="-285750">
              <a:buFont typeface="Arial" panose="020B0604020202020204" pitchFamily="34" charset="0"/>
              <a:buChar char="•"/>
            </a:pPr>
            <a:endParaRPr lang="fr-BE" dirty="0" smtClean="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smtClean="0">
                <a:solidFill>
                  <a:srgbClr val="4B858C"/>
                </a:solidFill>
                <a:latin typeface="Georgia" panose="02040502050405020303" pitchFamily="18" charset="0"/>
              </a:rPr>
              <a:t>D</a:t>
            </a:r>
            <a:r>
              <a:rPr lang="fr-BE" dirty="0" err="1" smtClean="0">
                <a:latin typeface="Georgia" panose="02040502050405020303" pitchFamily="18" charset="0"/>
              </a:rPr>
              <a:t>etection</a:t>
            </a:r>
            <a:r>
              <a:rPr lang="fr-BE" dirty="0" smtClean="0">
                <a:latin typeface="Georgia" panose="02040502050405020303" pitchFamily="18" charset="0"/>
              </a:rPr>
              <a:t> of possible microstructural </a:t>
            </a:r>
            <a:r>
              <a:rPr lang="fr-BE" dirty="0" err="1" smtClean="0">
                <a:latin typeface="Georgia" panose="02040502050405020303" pitchFamily="18" charset="0"/>
              </a:rPr>
              <a:t>repair</a:t>
            </a:r>
            <a:r>
              <a:rPr lang="fr-BE" dirty="0" smtClean="0">
                <a:latin typeface="Georgia" panose="02040502050405020303" pitchFamily="18" charset="0"/>
              </a:rPr>
              <a:t> </a:t>
            </a:r>
            <a:r>
              <a:rPr lang="fr-BE" dirty="0" err="1" smtClean="0">
                <a:latin typeface="Georgia" panose="02040502050405020303" pitchFamily="18" charset="0"/>
              </a:rPr>
              <a:t>mechanisms</a:t>
            </a:r>
            <a:r>
              <a:rPr lang="fr-BE" dirty="0" smtClean="0">
                <a:latin typeface="Georgia" panose="02040502050405020303" pitchFamily="18" charset="0"/>
              </a:rPr>
              <a:t>       </a:t>
            </a:r>
            <a:r>
              <a:rPr lang="fr-BE" dirty="0" err="1" smtClean="0">
                <a:latin typeface="Georgia" panose="02040502050405020303" pitchFamily="18" charset="0"/>
              </a:rPr>
              <a:t>treatments</a:t>
            </a:r>
            <a:r>
              <a:rPr lang="fr-BE" dirty="0" smtClean="0">
                <a:latin typeface="Georgia" panose="02040502050405020303" pitchFamily="18" charset="0"/>
              </a:rPr>
              <a:t> ?</a:t>
            </a:r>
          </a:p>
          <a:p>
            <a:pPr marL="285750" indent="-285750">
              <a:buFont typeface="Arial" panose="020B0604020202020204" pitchFamily="34" charset="0"/>
              <a:buChar char="•"/>
            </a:pPr>
            <a:endParaRPr lang="fr-BE" dirty="0" smtClean="0">
              <a:solidFill>
                <a:srgbClr val="4B858C"/>
              </a:solidFill>
              <a:latin typeface="Georgia" panose="02040502050405020303" pitchFamily="18" charset="0"/>
            </a:endParaRPr>
          </a:p>
          <a:p>
            <a:pPr marL="285750" indent="-285750">
              <a:buFont typeface="Arial" panose="020B0604020202020204" pitchFamily="34" charset="0"/>
              <a:buChar char="•"/>
            </a:pPr>
            <a:r>
              <a:rPr lang="fr-BE" dirty="0" smtClean="0">
                <a:solidFill>
                  <a:srgbClr val="4B858C"/>
                </a:solidFill>
                <a:latin typeface="Georgia" panose="02040502050405020303" pitchFamily="18" charset="0"/>
              </a:rPr>
              <a:t>E</a:t>
            </a:r>
            <a:r>
              <a:rPr lang="fr-BE" dirty="0" smtClean="0">
                <a:latin typeface="Georgia" panose="02040502050405020303" pitchFamily="18" charset="0"/>
              </a:rPr>
              <a:t>vidence of </a:t>
            </a:r>
            <a:r>
              <a:rPr lang="fr-BE" dirty="0" err="1" smtClean="0">
                <a:latin typeface="Georgia" panose="02040502050405020303" pitchFamily="18" charset="0"/>
              </a:rPr>
              <a:t>alterations</a:t>
            </a:r>
            <a:r>
              <a:rPr lang="fr-BE" dirty="0" smtClean="0">
                <a:latin typeface="Georgia" panose="02040502050405020303" pitchFamily="18" charset="0"/>
              </a:rPr>
              <a:t> </a:t>
            </a:r>
            <a:r>
              <a:rPr lang="fr-BE" dirty="0" err="1" smtClean="0">
                <a:latin typeface="Georgia" panose="02040502050405020303" pitchFamily="18" charset="0"/>
              </a:rPr>
              <a:t>months</a:t>
            </a:r>
            <a:r>
              <a:rPr lang="fr-BE" dirty="0" smtClean="0">
                <a:latin typeface="Georgia" panose="02040502050405020303" pitchFamily="18" charset="0"/>
              </a:rPr>
              <a:t> </a:t>
            </a:r>
            <a:r>
              <a:rPr lang="fr-BE" dirty="0" err="1" smtClean="0">
                <a:latin typeface="Georgia" panose="02040502050405020303" pitchFamily="18" charset="0"/>
              </a:rPr>
              <a:t>before</a:t>
            </a:r>
            <a:r>
              <a:rPr lang="fr-BE" dirty="0" smtClean="0">
                <a:latin typeface="Georgia" panose="02040502050405020303" pitchFamily="18" charset="0"/>
              </a:rPr>
              <a:t> visible on </a:t>
            </a:r>
            <a:r>
              <a:rPr lang="fr-BE" dirty="0" err="1" smtClean="0">
                <a:latin typeface="Georgia" panose="02040502050405020303" pitchFamily="18" charset="0"/>
              </a:rPr>
              <a:t>cMRI</a:t>
            </a:r>
            <a:r>
              <a:rPr lang="fr-BE" dirty="0" smtClean="0">
                <a:latin typeface="Georgia" panose="02040502050405020303" pitchFamily="18" charset="0"/>
              </a:rPr>
              <a:t>       </a:t>
            </a:r>
            <a:r>
              <a:rPr lang="fr-BE" dirty="0" err="1" smtClean="0">
                <a:latin typeface="Georgia" panose="02040502050405020303" pitchFamily="18" charset="0"/>
              </a:rPr>
              <a:t>prediction</a:t>
            </a:r>
            <a:r>
              <a:rPr lang="fr-BE" dirty="0" smtClean="0">
                <a:latin typeface="Georgia" panose="02040502050405020303" pitchFamily="18" charset="0"/>
              </a:rPr>
              <a:t> </a:t>
            </a:r>
            <a:r>
              <a:rPr lang="fr-BE" dirty="0" err="1" smtClean="0">
                <a:latin typeface="Georgia" panose="02040502050405020303" pitchFamily="18" charset="0"/>
              </a:rPr>
              <a:t>with</a:t>
            </a:r>
            <a:r>
              <a:rPr lang="fr-BE" dirty="0" smtClean="0">
                <a:latin typeface="Georgia" panose="02040502050405020303" pitchFamily="18" charset="0"/>
              </a:rPr>
              <a:t> </a:t>
            </a:r>
            <a:r>
              <a:rPr lang="fr-BE" dirty="0" err="1" smtClean="0">
                <a:latin typeface="Georgia" panose="02040502050405020303" pitchFamily="18" charset="0"/>
              </a:rPr>
              <a:t>qMRI</a:t>
            </a:r>
            <a:r>
              <a:rPr lang="fr-BE" dirty="0" smtClean="0">
                <a:latin typeface="Georgia" panose="02040502050405020303" pitchFamily="18" charset="0"/>
              </a:rPr>
              <a:t> ?</a:t>
            </a:r>
          </a:p>
          <a:p>
            <a:endParaRPr lang="fr-BE" dirty="0" smtClean="0">
              <a:solidFill>
                <a:srgbClr val="4B858C"/>
              </a:solidFill>
              <a:latin typeface="Georgia" panose="02040502050405020303" pitchFamily="18" charset="0"/>
            </a:endParaRPr>
          </a:p>
          <a:p>
            <a:pPr marL="285750" indent="-285750">
              <a:buFont typeface="Arial" panose="020B0604020202020204" pitchFamily="34" charset="0"/>
              <a:buChar char="•"/>
            </a:pPr>
            <a:r>
              <a:rPr lang="fr-BE" dirty="0" smtClean="0">
                <a:solidFill>
                  <a:srgbClr val="4B858C"/>
                </a:solidFill>
                <a:latin typeface="Georgia" panose="02040502050405020303" pitchFamily="18" charset="0"/>
              </a:rPr>
              <a:t>M</a:t>
            </a:r>
            <a:r>
              <a:rPr lang="fr-BE" dirty="0" smtClean="0">
                <a:latin typeface="Georgia" panose="02040502050405020303" pitchFamily="18" charset="0"/>
              </a:rPr>
              <a:t>PM and NODDI </a:t>
            </a:r>
            <a:r>
              <a:rPr lang="fr-BE" dirty="0" err="1" smtClean="0">
                <a:latin typeface="Georgia" panose="02040502050405020303" pitchFamily="18" charset="0"/>
              </a:rPr>
              <a:t>seem</a:t>
            </a:r>
            <a:r>
              <a:rPr lang="fr-BE" dirty="0" smtClean="0">
                <a:latin typeface="Georgia" panose="02040502050405020303" pitchFamily="18" charset="0"/>
              </a:rPr>
              <a:t> to </a:t>
            </a:r>
            <a:r>
              <a:rPr lang="fr-BE" dirty="0" err="1" smtClean="0">
                <a:latin typeface="Georgia" panose="02040502050405020303" pitchFamily="18" charset="0"/>
              </a:rPr>
              <a:t>provide</a:t>
            </a:r>
            <a:r>
              <a:rPr lang="fr-BE" dirty="0" smtClean="0">
                <a:latin typeface="Georgia" panose="02040502050405020303" pitchFamily="18" charset="0"/>
              </a:rPr>
              <a:t> </a:t>
            </a:r>
            <a:r>
              <a:rPr lang="fr-BE" dirty="0" err="1" smtClean="0">
                <a:latin typeface="Georgia" panose="02040502050405020303" pitchFamily="18" charset="0"/>
              </a:rPr>
              <a:t>complementary</a:t>
            </a:r>
            <a:r>
              <a:rPr lang="fr-BE" dirty="0" smtClean="0">
                <a:latin typeface="Georgia" panose="02040502050405020303" pitchFamily="18" charset="0"/>
              </a:rPr>
              <a:t> </a:t>
            </a:r>
            <a:r>
              <a:rPr lang="fr-BE" dirty="0" err="1" smtClean="0">
                <a:latin typeface="Georgia" panose="02040502050405020303" pitchFamily="18" charset="0"/>
              </a:rPr>
              <a:t>biomarkers</a:t>
            </a:r>
            <a:r>
              <a:rPr lang="fr-BE" dirty="0" smtClean="0">
                <a:latin typeface="Georgia" panose="02040502050405020303" pitchFamily="18" charset="0"/>
              </a:rPr>
              <a:t> of tissue </a:t>
            </a:r>
            <a:r>
              <a:rPr lang="fr-BE" dirty="0" err="1" smtClean="0">
                <a:latin typeface="Georgia" panose="02040502050405020303" pitchFamily="18" charset="0"/>
              </a:rPr>
              <a:t>microsctructure</a:t>
            </a:r>
            <a:endParaRPr lang="fr-BE" dirty="0">
              <a:latin typeface="Georgia" panose="02040502050405020303" pitchFamily="18" charset="0"/>
            </a:endParaRPr>
          </a:p>
          <a:p>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smtClean="0">
                <a:solidFill>
                  <a:srgbClr val="4B858C"/>
                </a:solidFill>
                <a:latin typeface="Georgia" panose="02040502050405020303" pitchFamily="18" charset="0"/>
              </a:rPr>
              <a:t>T</a:t>
            </a:r>
            <a:r>
              <a:rPr lang="fr-BE" dirty="0" err="1" smtClean="0">
                <a:latin typeface="Georgia" panose="02040502050405020303" pitchFamily="18" charset="0"/>
              </a:rPr>
              <a:t>hesis</a:t>
            </a:r>
            <a:r>
              <a:rPr lang="fr-BE" dirty="0" smtClean="0">
                <a:latin typeface="Georgia" panose="02040502050405020303" pitchFamily="18" charset="0"/>
              </a:rPr>
              <a:t> </a:t>
            </a:r>
            <a:r>
              <a:rPr lang="fr-BE" dirty="0" err="1" smtClean="0">
                <a:latin typeface="Georgia" panose="02040502050405020303" pitchFamily="18" charset="0"/>
              </a:rPr>
              <a:t>c</a:t>
            </a:r>
            <a:r>
              <a:rPr lang="fr-BE" dirty="0" err="1" smtClean="0">
                <a:latin typeface="Georgia" panose="02040502050405020303" pitchFamily="18" charset="0"/>
              </a:rPr>
              <a:t>onnects</a:t>
            </a:r>
            <a:r>
              <a:rPr lang="fr-BE" dirty="0" smtClean="0">
                <a:latin typeface="Georgia" panose="02040502050405020303" pitchFamily="18" charset="0"/>
              </a:rPr>
              <a:t> </a:t>
            </a:r>
            <a:r>
              <a:rPr lang="fr-BE" dirty="0" err="1" smtClean="0">
                <a:latin typeface="Georgia" panose="02040502050405020303" pitchFamily="18" charset="0"/>
              </a:rPr>
              <a:t>with</a:t>
            </a:r>
            <a:r>
              <a:rPr lang="fr-BE" dirty="0" smtClean="0">
                <a:latin typeface="Georgia" panose="02040502050405020303" pitchFamily="18" charset="0"/>
              </a:rPr>
              <a:t> </a:t>
            </a:r>
            <a:r>
              <a:rPr lang="fr-BE" dirty="0">
                <a:latin typeface="Georgia" panose="02040502050405020303" pitchFamily="18" charset="0"/>
              </a:rPr>
              <a:t>a collection of </a:t>
            </a:r>
            <a:r>
              <a:rPr lang="fr-BE" dirty="0" err="1">
                <a:latin typeface="Georgia" panose="02040502050405020303" pitchFamily="18" charset="0"/>
              </a:rPr>
              <a:t>studies</a:t>
            </a:r>
            <a:r>
              <a:rPr lang="fr-BE" dirty="0">
                <a:latin typeface="Georgia" panose="02040502050405020303" pitchFamily="18" charset="0"/>
              </a:rPr>
              <a:t> on </a:t>
            </a:r>
            <a:r>
              <a:rPr lang="fr-BE" dirty="0" err="1">
                <a:latin typeface="Georgia" panose="02040502050405020303" pitchFamily="18" charset="0"/>
              </a:rPr>
              <a:t>neurological</a:t>
            </a:r>
            <a:r>
              <a:rPr lang="fr-BE" dirty="0">
                <a:latin typeface="Georgia" panose="02040502050405020303" pitchFamily="18" charset="0"/>
              </a:rPr>
              <a:t> conditions </a:t>
            </a:r>
            <a:r>
              <a:rPr lang="fr-BE" dirty="0" err="1">
                <a:latin typeface="Georgia" panose="02040502050405020303" pitchFamily="18" charset="0"/>
              </a:rPr>
              <a:t>using</a:t>
            </a:r>
            <a:r>
              <a:rPr lang="fr-BE" dirty="0">
                <a:latin typeface="Georgia" panose="02040502050405020303" pitchFamily="18" charset="0"/>
              </a:rPr>
              <a:t> </a:t>
            </a:r>
            <a:r>
              <a:rPr lang="fr-BE" dirty="0" err="1">
                <a:latin typeface="Georgia" panose="02040502050405020303" pitchFamily="18" charset="0"/>
              </a:rPr>
              <a:t>qMRI</a:t>
            </a:r>
            <a:r>
              <a:rPr lang="fr-BE" dirty="0">
                <a:latin typeface="Georgia" panose="02040502050405020303" pitchFamily="18" charset="0"/>
              </a:rPr>
              <a:t>, </a:t>
            </a:r>
            <a:r>
              <a:rPr lang="fr-BE" dirty="0" err="1">
                <a:latin typeface="Georgia" panose="02040502050405020303" pitchFamily="18" charset="0"/>
              </a:rPr>
              <a:t>bringing</a:t>
            </a:r>
            <a:r>
              <a:rPr lang="fr-BE" dirty="0">
                <a:latin typeface="Georgia" panose="02040502050405020303" pitchFamily="18" charset="0"/>
              </a:rPr>
              <a:t> </a:t>
            </a:r>
            <a:r>
              <a:rPr lang="fr-BE" dirty="0" err="1">
                <a:latin typeface="Georgia" panose="02040502050405020303" pitchFamily="18" charset="0"/>
              </a:rPr>
              <a:t>closer</a:t>
            </a:r>
            <a:r>
              <a:rPr lang="fr-BE" dirty="0">
                <a:latin typeface="Georgia" panose="02040502050405020303" pitchFamily="18" charset="0"/>
              </a:rPr>
              <a:t> </a:t>
            </a:r>
            <a:r>
              <a:rPr lang="fr-BE" dirty="0" err="1">
                <a:latin typeface="Georgia" panose="02040502050405020303" pitchFamily="18" charset="0"/>
              </a:rPr>
              <a:t>its</a:t>
            </a:r>
            <a:r>
              <a:rPr lang="fr-BE" dirty="0">
                <a:latin typeface="Georgia" panose="02040502050405020303" pitchFamily="18" charset="0"/>
              </a:rPr>
              <a:t> </a:t>
            </a:r>
            <a:r>
              <a:rPr lang="fr-BE" dirty="0" err="1">
                <a:latin typeface="Georgia" panose="02040502050405020303" pitchFamily="18" charset="0"/>
              </a:rPr>
              <a:t>implementation</a:t>
            </a:r>
            <a:r>
              <a:rPr lang="fr-BE" dirty="0">
                <a:latin typeface="Georgia" panose="02040502050405020303" pitchFamily="18" charset="0"/>
              </a:rPr>
              <a:t> in </a:t>
            </a:r>
            <a:r>
              <a:rPr lang="fr-BE" dirty="0" err="1">
                <a:latin typeface="Georgia" panose="02040502050405020303" pitchFamily="18" charset="0"/>
              </a:rPr>
              <a:t>clinical</a:t>
            </a:r>
            <a:r>
              <a:rPr lang="fr-BE" dirty="0">
                <a:latin typeface="Georgia" panose="02040502050405020303" pitchFamily="18" charset="0"/>
              </a:rPr>
              <a:t> routines</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p:txBody>
      </p:sp>
      <p:cxnSp>
        <p:nvCxnSpPr>
          <p:cNvPr id="25" name="Connecteur droit avec flèche 24"/>
          <p:cNvCxnSpPr/>
          <p:nvPr/>
        </p:nvCxnSpPr>
        <p:spPr>
          <a:xfrm>
            <a:off x="7103418" y="4057138"/>
            <a:ext cx="252000" cy="0"/>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6833331" y="4606581"/>
            <a:ext cx="252000" cy="0"/>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62</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imitations</a:t>
            </a:r>
          </a:p>
        </p:txBody>
      </p:sp>
      <p:cxnSp>
        <p:nvCxnSpPr>
          <p:cNvPr id="3" name="Connecteur droit avec flèche 2"/>
          <p:cNvCxnSpPr>
            <a:endCxn id="4" idx="0"/>
          </p:cNvCxnSpPr>
          <p:nvPr/>
        </p:nvCxnSpPr>
        <p:spPr>
          <a:xfrm flipH="1">
            <a:off x="1715311" y="1708484"/>
            <a:ext cx="2387457" cy="93938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95704" y="2647870"/>
            <a:ext cx="1839213" cy="646331"/>
          </a:xfrm>
          <a:prstGeom prst="rect">
            <a:avLst/>
          </a:prstGeom>
          <a:noFill/>
        </p:spPr>
        <p:txBody>
          <a:bodyPr wrap="square" rtlCol="0">
            <a:spAutoFit/>
          </a:bodyPr>
          <a:lstStyle/>
          <a:p>
            <a:pPr algn="ctr"/>
            <a:r>
              <a:rPr lang="fr-BE" dirty="0">
                <a:latin typeface="Georgia" panose="02040502050405020303" pitchFamily="18" charset="0"/>
              </a:rPr>
              <a:t>Small </a:t>
            </a:r>
            <a:r>
              <a:rPr lang="fr-BE" dirty="0" err="1">
                <a:latin typeface="Georgia" panose="02040502050405020303" pitchFamily="18" charset="0"/>
              </a:rPr>
              <a:t>sample</a:t>
            </a:r>
            <a:r>
              <a:rPr lang="fr-BE" dirty="0">
                <a:latin typeface="Georgia" panose="02040502050405020303" pitchFamily="18" charset="0"/>
              </a:rPr>
              <a:t> size</a:t>
            </a:r>
          </a:p>
        </p:txBody>
      </p:sp>
      <p:cxnSp>
        <p:nvCxnSpPr>
          <p:cNvPr id="24" name="Connecteur droit avec flèche 23"/>
          <p:cNvCxnSpPr/>
          <p:nvPr/>
        </p:nvCxnSpPr>
        <p:spPr>
          <a:xfrm flipH="1">
            <a:off x="2837250" y="1734396"/>
            <a:ext cx="2149862" cy="2444859"/>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989432" y="4313942"/>
            <a:ext cx="1839213" cy="369332"/>
          </a:xfrm>
          <a:prstGeom prst="rect">
            <a:avLst/>
          </a:prstGeom>
          <a:noFill/>
        </p:spPr>
        <p:txBody>
          <a:bodyPr wrap="square" rtlCol="0">
            <a:spAutoFit/>
          </a:bodyPr>
          <a:lstStyle/>
          <a:p>
            <a:pPr algn="ctr"/>
            <a:r>
              <a:rPr lang="fr-BE" dirty="0" err="1">
                <a:latin typeface="Georgia" panose="02040502050405020303" pitchFamily="18" charset="0"/>
              </a:rPr>
              <a:t>Heterogeneity</a:t>
            </a:r>
            <a:endParaRPr lang="fr-BE" dirty="0">
              <a:latin typeface="Georgia" panose="02040502050405020303" pitchFamily="18" charset="0"/>
            </a:endParaRPr>
          </a:p>
        </p:txBody>
      </p:sp>
      <p:cxnSp>
        <p:nvCxnSpPr>
          <p:cNvPr id="26" name="Connecteur droit avec flèche 25"/>
          <p:cNvCxnSpPr/>
          <p:nvPr/>
        </p:nvCxnSpPr>
        <p:spPr>
          <a:xfrm flipH="1">
            <a:off x="5628191" y="1734396"/>
            <a:ext cx="97383" cy="179641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757275" y="3617366"/>
            <a:ext cx="1839213" cy="646331"/>
          </a:xfrm>
          <a:prstGeom prst="rect">
            <a:avLst/>
          </a:prstGeom>
          <a:noFill/>
        </p:spPr>
        <p:txBody>
          <a:bodyPr wrap="square" rtlCol="0">
            <a:spAutoFit/>
          </a:bodyPr>
          <a:lstStyle/>
          <a:p>
            <a:pPr algn="ctr"/>
            <a:r>
              <a:rPr lang="fr-BE" dirty="0">
                <a:latin typeface="Georgia" panose="02040502050405020303" pitchFamily="18" charset="0"/>
              </a:rPr>
              <a:t>Acquisition </a:t>
            </a:r>
            <a:r>
              <a:rPr lang="fr-BE" dirty="0" err="1">
                <a:latin typeface="Georgia" panose="02040502050405020303" pitchFamily="18" charset="0"/>
              </a:rPr>
              <a:t>instabilities</a:t>
            </a:r>
            <a:endParaRPr lang="fr-BE" dirty="0">
              <a:latin typeface="Georgia" panose="02040502050405020303" pitchFamily="18" charset="0"/>
            </a:endParaRPr>
          </a:p>
        </p:txBody>
      </p:sp>
      <p:cxnSp>
        <p:nvCxnSpPr>
          <p:cNvPr id="29" name="Connecteur droit avec flèche 28"/>
          <p:cNvCxnSpPr/>
          <p:nvPr/>
        </p:nvCxnSpPr>
        <p:spPr>
          <a:xfrm>
            <a:off x="6720893" y="1734396"/>
            <a:ext cx="1080883" cy="2444859"/>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052739" y="4208830"/>
            <a:ext cx="1839213" cy="923330"/>
          </a:xfrm>
          <a:prstGeom prst="rect">
            <a:avLst/>
          </a:prstGeom>
          <a:noFill/>
        </p:spPr>
        <p:txBody>
          <a:bodyPr wrap="square" rtlCol="0">
            <a:spAutoFit/>
          </a:bodyPr>
          <a:lstStyle/>
          <a:p>
            <a:pPr algn="ctr"/>
            <a:r>
              <a:rPr lang="fr-BE" dirty="0">
                <a:latin typeface="Georgia" panose="02040502050405020303" pitchFamily="18" charset="0"/>
              </a:rPr>
              <a:t>Absence of longitudinal control group</a:t>
            </a:r>
            <a:endParaRPr lang="fr-BE" sz="1400" dirty="0">
              <a:latin typeface="Georgia" panose="02040502050405020303" pitchFamily="18" charset="0"/>
            </a:endParaRPr>
          </a:p>
        </p:txBody>
      </p:sp>
      <p:sp>
        <p:nvSpPr>
          <p:cNvPr id="40" name="ZoneTexte 39"/>
          <p:cNvSpPr txBox="1"/>
          <p:nvPr/>
        </p:nvSpPr>
        <p:spPr>
          <a:xfrm>
            <a:off x="8985589" y="2971035"/>
            <a:ext cx="2420525" cy="646331"/>
          </a:xfrm>
          <a:prstGeom prst="rect">
            <a:avLst/>
          </a:prstGeom>
          <a:noFill/>
        </p:spPr>
        <p:txBody>
          <a:bodyPr wrap="square" rtlCol="0">
            <a:spAutoFit/>
          </a:bodyPr>
          <a:lstStyle/>
          <a:p>
            <a:pPr algn="ctr"/>
            <a:r>
              <a:rPr lang="fr-BE" dirty="0">
                <a:latin typeface="Georgia" panose="02040502050405020303" pitchFamily="18" charset="0"/>
              </a:rPr>
              <a:t>Absence of </a:t>
            </a:r>
            <a:r>
              <a:rPr lang="fr-BE" dirty="0" err="1">
                <a:latin typeface="Georgia" panose="02040502050405020303" pitchFamily="18" charset="0"/>
              </a:rPr>
              <a:t>histological</a:t>
            </a:r>
            <a:r>
              <a:rPr lang="fr-BE" dirty="0">
                <a:latin typeface="Georgia" panose="02040502050405020303" pitchFamily="18" charset="0"/>
              </a:rPr>
              <a:t> validation</a:t>
            </a:r>
            <a:endParaRPr lang="fr-BE" sz="1400" dirty="0">
              <a:latin typeface="Georgia" panose="02040502050405020303" pitchFamily="18" charset="0"/>
            </a:endParaRPr>
          </a:p>
        </p:txBody>
      </p:sp>
      <p:cxnSp>
        <p:nvCxnSpPr>
          <p:cNvPr id="45" name="Connecteur droit avec flèche 44"/>
          <p:cNvCxnSpPr>
            <a:endCxn id="40" idx="0"/>
          </p:cNvCxnSpPr>
          <p:nvPr/>
        </p:nvCxnSpPr>
        <p:spPr>
          <a:xfrm>
            <a:off x="7570331" y="1714987"/>
            <a:ext cx="2625521" cy="1256048"/>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393405" y="4841231"/>
            <a:ext cx="2935011" cy="1477328"/>
          </a:xfrm>
          <a:prstGeom prst="rect">
            <a:avLst/>
          </a:prstGeom>
          <a:noFill/>
        </p:spPr>
        <p:txBody>
          <a:bodyPr wrap="square" rtlCol="0">
            <a:spAutoFit/>
          </a:bodyPr>
          <a:lstStyle/>
          <a:p>
            <a:r>
              <a:rPr lang="fr-BE" b="1" dirty="0">
                <a:solidFill>
                  <a:srgbClr val="61A2AB"/>
                </a:solidFill>
                <a:latin typeface="Georgia" panose="02040502050405020303" pitchFamily="18" charset="0"/>
              </a:rPr>
              <a:t>      But</a:t>
            </a:r>
          </a:p>
          <a:p>
            <a:r>
              <a:rPr lang="fr-BE" dirty="0" err="1">
                <a:solidFill>
                  <a:srgbClr val="61A2AB"/>
                </a:solidFill>
                <a:latin typeface="Georgia" panose="02040502050405020303" pitchFamily="18" charset="0"/>
              </a:rPr>
              <a:t>Difficulties</a:t>
            </a:r>
            <a:r>
              <a:rPr lang="fr-BE" dirty="0">
                <a:solidFill>
                  <a:srgbClr val="61A2AB"/>
                </a:solidFill>
                <a:latin typeface="Georgia" panose="02040502050405020303" pitchFamily="18" charset="0"/>
              </a:rPr>
              <a:t> of acquisition </a:t>
            </a:r>
            <a:r>
              <a:rPr lang="fr-BE" dirty="0" err="1">
                <a:solidFill>
                  <a:srgbClr val="61A2AB"/>
                </a:solidFill>
                <a:latin typeface="Georgia" panose="02040502050405020303" pitchFamily="18" charset="0"/>
              </a:rPr>
              <a:t>when</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clinical</a:t>
            </a:r>
            <a:r>
              <a:rPr lang="fr-BE" dirty="0">
                <a:solidFill>
                  <a:srgbClr val="61A2AB"/>
                </a:solidFill>
                <a:latin typeface="Georgia" panose="02040502050405020303" pitchFamily="18" charset="0"/>
              </a:rPr>
              <a:t> population to </a:t>
            </a:r>
            <a:r>
              <a:rPr lang="fr-BE" dirty="0" err="1">
                <a:solidFill>
                  <a:srgbClr val="61A2AB"/>
                </a:solidFill>
                <a:latin typeface="Georgia" panose="02040502050405020303" pitchFamily="18" charset="0"/>
              </a:rPr>
              <a:t>be</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scanned</a:t>
            </a:r>
            <a:r>
              <a:rPr lang="fr-BE" dirty="0">
                <a:solidFill>
                  <a:srgbClr val="61A2AB"/>
                </a:solidFill>
                <a:latin typeface="Georgia" panose="02040502050405020303" pitchFamily="18" charset="0"/>
              </a:rPr>
              <a:t> on </a:t>
            </a:r>
            <a:r>
              <a:rPr lang="fr-BE" dirty="0" err="1">
                <a:solidFill>
                  <a:srgbClr val="61A2AB"/>
                </a:solidFill>
                <a:latin typeface="Georgia" panose="02040502050405020303" pitchFamily="18" charset="0"/>
              </a:rPr>
              <a:t>research</a:t>
            </a:r>
            <a:r>
              <a:rPr lang="fr-BE" dirty="0">
                <a:solidFill>
                  <a:srgbClr val="61A2AB"/>
                </a:solidFill>
                <a:latin typeface="Georgia" panose="02040502050405020303" pitchFamily="18" charset="0"/>
              </a:rPr>
              <a:t> machines</a:t>
            </a:r>
          </a:p>
        </p:txBody>
      </p:sp>
      <p:sp>
        <p:nvSpPr>
          <p:cNvPr id="42" name="ZoneTexte 41"/>
          <p:cNvSpPr txBox="1"/>
          <p:nvPr/>
        </p:nvSpPr>
        <p:spPr>
          <a:xfrm>
            <a:off x="4491893" y="4531995"/>
            <a:ext cx="2560846" cy="923330"/>
          </a:xfrm>
          <a:prstGeom prst="rect">
            <a:avLst/>
          </a:prstGeom>
          <a:noFill/>
        </p:spPr>
        <p:txBody>
          <a:bodyPr wrap="square" rtlCol="0">
            <a:spAutoFit/>
          </a:bodyPr>
          <a:lstStyle/>
          <a:p>
            <a:r>
              <a:rPr lang="fr-BE" b="1" dirty="0">
                <a:solidFill>
                  <a:srgbClr val="61A2AB"/>
                </a:solidFill>
                <a:latin typeface="Georgia" panose="02040502050405020303" pitchFamily="18" charset="0"/>
              </a:rPr>
              <a:t>      But</a:t>
            </a:r>
          </a:p>
          <a:p>
            <a:r>
              <a:rPr lang="fr-BE" dirty="0">
                <a:solidFill>
                  <a:srgbClr val="61A2AB"/>
                </a:solidFill>
                <a:latin typeface="Georgia" panose="02040502050405020303" pitchFamily="18" charset="0"/>
              </a:rPr>
              <a:t>Possible corrections </a:t>
            </a:r>
            <a:r>
              <a:rPr lang="fr-BE" dirty="0" err="1">
                <a:solidFill>
                  <a:srgbClr val="61A2AB"/>
                </a:solidFill>
                <a:latin typeface="Georgia" panose="02040502050405020303" pitchFamily="18" charset="0"/>
              </a:rPr>
              <a:t>with</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recent</a:t>
            </a:r>
            <a:r>
              <a:rPr lang="fr-BE" dirty="0">
                <a:solidFill>
                  <a:srgbClr val="61A2AB"/>
                </a:solidFill>
                <a:latin typeface="Georgia" panose="02040502050405020303" pitchFamily="18" charset="0"/>
              </a:rPr>
              <a:t> techniques</a:t>
            </a:r>
          </a:p>
        </p:txBody>
      </p:sp>
      <p:sp>
        <p:nvSpPr>
          <p:cNvPr id="44" name="ZoneTexte 43"/>
          <p:cNvSpPr txBox="1"/>
          <p:nvPr/>
        </p:nvSpPr>
        <p:spPr>
          <a:xfrm>
            <a:off x="7649410" y="5248354"/>
            <a:ext cx="2467361" cy="923330"/>
          </a:xfrm>
          <a:prstGeom prst="rect">
            <a:avLst/>
          </a:prstGeom>
          <a:noFill/>
        </p:spPr>
        <p:txBody>
          <a:bodyPr wrap="square" rtlCol="0">
            <a:spAutoFit/>
          </a:bodyPr>
          <a:lstStyle/>
          <a:p>
            <a:r>
              <a:rPr lang="fr-BE" b="1" dirty="0">
                <a:solidFill>
                  <a:srgbClr val="61A2AB"/>
                </a:solidFill>
                <a:latin typeface="Georgia" panose="02040502050405020303" pitchFamily="18" charset="0"/>
              </a:rPr>
              <a:t>       But</a:t>
            </a:r>
          </a:p>
          <a:p>
            <a:r>
              <a:rPr lang="fr-BE" dirty="0" err="1">
                <a:solidFill>
                  <a:srgbClr val="61A2AB"/>
                </a:solidFill>
                <a:latin typeface="Georgia" panose="02040502050405020303" pitchFamily="18" charset="0"/>
              </a:rPr>
              <a:t>Results</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from</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other</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studies</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can</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be</a:t>
            </a:r>
            <a:r>
              <a:rPr lang="fr-BE" dirty="0">
                <a:solidFill>
                  <a:srgbClr val="61A2AB"/>
                </a:solidFill>
                <a:latin typeface="Georgia" panose="02040502050405020303" pitchFamily="18" charset="0"/>
              </a:rPr>
              <a:t> </a:t>
            </a:r>
            <a:r>
              <a:rPr lang="fr-BE" dirty="0" err="1">
                <a:solidFill>
                  <a:srgbClr val="61A2AB"/>
                </a:solidFill>
                <a:latin typeface="Georgia" panose="02040502050405020303" pitchFamily="18" charset="0"/>
              </a:rPr>
              <a:t>used</a:t>
            </a:r>
            <a:endParaRPr lang="fr-BE" dirty="0">
              <a:solidFill>
                <a:srgbClr val="61A2AB"/>
              </a:solidFill>
              <a:latin typeface="Georgia" panose="02040502050405020303" pitchFamily="18" charset="0"/>
            </a:endParaRPr>
          </a:p>
        </p:txBody>
      </p:sp>
      <p:cxnSp>
        <p:nvCxnSpPr>
          <p:cNvPr id="39" name="Connecteur droit avec flèche 38"/>
          <p:cNvCxnSpPr/>
          <p:nvPr/>
        </p:nvCxnSpPr>
        <p:spPr>
          <a:xfrm>
            <a:off x="487680" y="5023104"/>
            <a:ext cx="308024" cy="0"/>
          </a:xfrm>
          <a:prstGeom prst="straightConnector1">
            <a:avLst/>
          </a:prstGeom>
          <a:ln w="38100">
            <a:solidFill>
              <a:srgbClr val="61A2AB"/>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4583815" y="4707658"/>
            <a:ext cx="308024" cy="0"/>
          </a:xfrm>
          <a:prstGeom prst="straightConnector1">
            <a:avLst/>
          </a:prstGeom>
          <a:ln w="38100">
            <a:solidFill>
              <a:srgbClr val="61A2AB"/>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a:off x="7777392" y="5433082"/>
            <a:ext cx="308024" cy="0"/>
          </a:xfrm>
          <a:prstGeom prst="straightConnector1">
            <a:avLst/>
          </a:prstGeom>
          <a:ln w="38100">
            <a:solidFill>
              <a:srgbClr val="61A2AB"/>
            </a:solidFill>
            <a:tailEnd type="triangle"/>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9386384" y="3768288"/>
            <a:ext cx="2633163" cy="1477328"/>
          </a:xfrm>
          <a:prstGeom prst="rect">
            <a:avLst/>
          </a:prstGeom>
          <a:noFill/>
        </p:spPr>
        <p:txBody>
          <a:bodyPr wrap="square" rtlCol="0">
            <a:spAutoFit/>
          </a:bodyPr>
          <a:lstStyle/>
          <a:p>
            <a:r>
              <a:rPr lang="fr-BE" b="1" dirty="0">
                <a:solidFill>
                  <a:srgbClr val="61A2AB"/>
                </a:solidFill>
                <a:latin typeface="Georgia" panose="02040502050405020303" pitchFamily="18" charset="0"/>
              </a:rPr>
              <a:t>       But</a:t>
            </a:r>
          </a:p>
          <a:p>
            <a:pPr marL="285750" indent="-285750">
              <a:buFont typeface="Arial" panose="020B0604020202020204" pitchFamily="34" charset="0"/>
              <a:buChar char="•"/>
            </a:pPr>
            <a:r>
              <a:rPr lang="fr-BE" dirty="0" err="1">
                <a:solidFill>
                  <a:srgbClr val="61A2AB"/>
                </a:solidFill>
                <a:latin typeface="Georgia" panose="02040502050405020303" pitchFamily="18" charset="0"/>
              </a:rPr>
              <a:t>Difficult</a:t>
            </a:r>
            <a:r>
              <a:rPr lang="fr-BE" dirty="0">
                <a:solidFill>
                  <a:srgbClr val="61A2AB"/>
                </a:solidFill>
                <a:latin typeface="Georgia" panose="02040502050405020303" pitchFamily="18" charset="0"/>
              </a:rPr>
              <a:t> and possible </a:t>
            </a:r>
            <a:r>
              <a:rPr lang="fr-BE" dirty="0" err="1">
                <a:solidFill>
                  <a:srgbClr val="61A2AB"/>
                </a:solidFill>
                <a:latin typeface="Georgia" panose="02040502050405020303" pitchFamily="18" charset="0"/>
              </a:rPr>
              <a:t>only</a:t>
            </a:r>
            <a:r>
              <a:rPr lang="fr-BE" dirty="0">
                <a:solidFill>
                  <a:srgbClr val="61A2AB"/>
                </a:solidFill>
                <a:latin typeface="Georgia" panose="02040502050405020303" pitchFamily="18" charset="0"/>
              </a:rPr>
              <a:t> in a few </a:t>
            </a:r>
            <a:r>
              <a:rPr lang="fr-BE" dirty="0" err="1" smtClean="0">
                <a:solidFill>
                  <a:srgbClr val="61A2AB"/>
                </a:solidFill>
                <a:latin typeface="Georgia" panose="02040502050405020303" pitchFamily="18" charset="0"/>
              </a:rPr>
              <a:t>labs</a:t>
            </a:r>
            <a:endParaRPr lang="fr-BE" dirty="0" smtClean="0">
              <a:solidFill>
                <a:srgbClr val="61A2AB"/>
              </a:solidFill>
              <a:latin typeface="Georgia" panose="02040502050405020303" pitchFamily="18" charset="0"/>
            </a:endParaRPr>
          </a:p>
          <a:p>
            <a:pPr marL="285750" indent="-285750">
              <a:buFont typeface="Arial" panose="020B0604020202020204" pitchFamily="34" charset="0"/>
              <a:buChar char="•"/>
            </a:pPr>
            <a:r>
              <a:rPr lang="fr-BE" dirty="0" err="1" smtClean="0">
                <a:solidFill>
                  <a:srgbClr val="61A2AB"/>
                </a:solidFill>
                <a:latin typeface="Georgia" panose="02040502050405020303" pitchFamily="18" charset="0"/>
              </a:rPr>
              <a:t>Done</a:t>
            </a:r>
            <a:r>
              <a:rPr lang="fr-BE" dirty="0" smtClean="0">
                <a:solidFill>
                  <a:srgbClr val="61A2AB"/>
                </a:solidFill>
                <a:latin typeface="Georgia" panose="02040502050405020303" pitchFamily="18" charset="0"/>
              </a:rPr>
              <a:t> on </a:t>
            </a:r>
            <a:r>
              <a:rPr lang="fr-BE" dirty="0" err="1" smtClean="0">
                <a:solidFill>
                  <a:srgbClr val="61A2AB"/>
                </a:solidFill>
                <a:latin typeface="Georgia" panose="02040502050405020303" pitchFamily="18" charset="0"/>
              </a:rPr>
              <a:t>other</a:t>
            </a:r>
            <a:r>
              <a:rPr lang="fr-BE" dirty="0" smtClean="0">
                <a:solidFill>
                  <a:srgbClr val="61A2AB"/>
                </a:solidFill>
                <a:latin typeface="Georgia" panose="02040502050405020303" pitchFamily="18" charset="0"/>
              </a:rPr>
              <a:t> </a:t>
            </a:r>
            <a:r>
              <a:rPr lang="fr-BE" dirty="0" err="1" smtClean="0">
                <a:solidFill>
                  <a:srgbClr val="61A2AB"/>
                </a:solidFill>
                <a:latin typeface="Georgia" panose="02040502050405020303" pitchFamily="18" charset="0"/>
              </a:rPr>
              <a:t>qMRI</a:t>
            </a:r>
            <a:r>
              <a:rPr lang="fr-BE" dirty="0" smtClean="0">
                <a:solidFill>
                  <a:srgbClr val="61A2AB"/>
                </a:solidFill>
                <a:latin typeface="Georgia" panose="02040502050405020303" pitchFamily="18" charset="0"/>
              </a:rPr>
              <a:t> </a:t>
            </a:r>
            <a:r>
              <a:rPr lang="fr-BE" dirty="0" err="1" smtClean="0">
                <a:solidFill>
                  <a:srgbClr val="61A2AB"/>
                </a:solidFill>
                <a:latin typeface="Georgia" panose="02040502050405020303" pitchFamily="18" charset="0"/>
              </a:rPr>
              <a:t>sequences</a:t>
            </a:r>
            <a:endParaRPr lang="fr-BE" dirty="0">
              <a:solidFill>
                <a:srgbClr val="61A2AB"/>
              </a:solidFill>
              <a:latin typeface="Georgia" panose="02040502050405020303" pitchFamily="18" charset="0"/>
            </a:endParaRPr>
          </a:p>
        </p:txBody>
      </p:sp>
      <p:cxnSp>
        <p:nvCxnSpPr>
          <p:cNvPr id="49" name="Connecteur droit avec flèche 48"/>
          <p:cNvCxnSpPr/>
          <p:nvPr/>
        </p:nvCxnSpPr>
        <p:spPr>
          <a:xfrm>
            <a:off x="9514366" y="3953016"/>
            <a:ext cx="308024" cy="0"/>
          </a:xfrm>
          <a:prstGeom prst="straightConnector1">
            <a:avLst/>
          </a:prstGeom>
          <a:ln w="38100">
            <a:solidFill>
              <a:srgbClr val="61A2A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6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3" grpId="0"/>
      <p:bldP spid="40" grpId="0"/>
      <p:bldP spid="35" grpId="0"/>
      <p:bldP spid="42" grpId="0"/>
      <p:bldP spid="44" grpId="0"/>
      <p:bldP spid="4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P</a:t>
            </a:r>
            <a:r>
              <a:rPr lang="fr-BE" sz="4800" dirty="0">
                <a:latin typeface="Georgia" panose="02040502050405020303" pitchFamily="18" charset="0"/>
              </a:rPr>
              <a:t>erspectives</a:t>
            </a:r>
          </a:p>
        </p:txBody>
      </p:sp>
      <p:cxnSp>
        <p:nvCxnSpPr>
          <p:cNvPr id="3" name="Connecteur droit 2"/>
          <p:cNvCxnSpPr/>
          <p:nvPr/>
        </p:nvCxnSpPr>
        <p:spPr>
          <a:xfrm>
            <a:off x="4018548" y="1997242"/>
            <a:ext cx="0" cy="4359108"/>
          </a:xfrm>
          <a:prstGeom prst="line">
            <a:avLst/>
          </a:prstGeom>
          <a:ln w="28575">
            <a:solidFill>
              <a:srgbClr val="4B858C"/>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8009021" y="1997242"/>
            <a:ext cx="0" cy="4359108"/>
          </a:xfrm>
          <a:prstGeom prst="line">
            <a:avLst/>
          </a:prstGeom>
          <a:ln w="28575">
            <a:solidFill>
              <a:srgbClr val="4B858C"/>
            </a:solidFill>
            <a:prstDash val="sysDash"/>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655909" y="1812576"/>
            <a:ext cx="2734806" cy="369332"/>
          </a:xfrm>
          <a:prstGeom prst="rect">
            <a:avLst/>
          </a:prstGeom>
          <a:noFill/>
        </p:spPr>
        <p:txBody>
          <a:bodyPr wrap="square" rtlCol="0">
            <a:spAutoFit/>
          </a:bodyPr>
          <a:lstStyle/>
          <a:p>
            <a:pPr algn="ctr"/>
            <a:r>
              <a:rPr lang="fr-BE" b="1" dirty="0" err="1">
                <a:solidFill>
                  <a:srgbClr val="4B858C"/>
                </a:solidFill>
              </a:rPr>
              <a:t>Technology</a:t>
            </a:r>
            <a:r>
              <a:rPr lang="fr-BE" b="1" dirty="0">
                <a:solidFill>
                  <a:srgbClr val="4B858C"/>
                </a:solidFill>
              </a:rPr>
              <a:t> &amp; acquisition</a:t>
            </a:r>
          </a:p>
        </p:txBody>
      </p:sp>
      <p:sp>
        <p:nvSpPr>
          <p:cNvPr id="25" name="ZoneTexte 24"/>
          <p:cNvSpPr txBox="1"/>
          <p:nvPr/>
        </p:nvSpPr>
        <p:spPr>
          <a:xfrm>
            <a:off x="4512030" y="1812575"/>
            <a:ext cx="3003510" cy="369332"/>
          </a:xfrm>
          <a:prstGeom prst="rect">
            <a:avLst/>
          </a:prstGeom>
          <a:noFill/>
        </p:spPr>
        <p:txBody>
          <a:bodyPr wrap="square" rtlCol="0">
            <a:spAutoFit/>
          </a:bodyPr>
          <a:lstStyle/>
          <a:p>
            <a:pPr algn="ctr"/>
            <a:r>
              <a:rPr lang="fr-BE" b="1" dirty="0">
                <a:solidFill>
                  <a:srgbClr val="4B858C"/>
                </a:solidFill>
              </a:rPr>
              <a:t>Data sharing and </a:t>
            </a:r>
            <a:r>
              <a:rPr lang="fr-BE" b="1" dirty="0" err="1">
                <a:solidFill>
                  <a:srgbClr val="4B858C"/>
                </a:solidFill>
              </a:rPr>
              <a:t>processing</a:t>
            </a:r>
            <a:endParaRPr lang="fr-BE" b="1" dirty="0">
              <a:solidFill>
                <a:srgbClr val="4B858C"/>
              </a:solidFill>
            </a:endParaRPr>
          </a:p>
        </p:txBody>
      </p:sp>
      <p:sp>
        <p:nvSpPr>
          <p:cNvPr id="26" name="ZoneTexte 25"/>
          <p:cNvSpPr txBox="1"/>
          <p:nvPr/>
        </p:nvSpPr>
        <p:spPr>
          <a:xfrm>
            <a:off x="8689365" y="1812575"/>
            <a:ext cx="2734806" cy="369332"/>
          </a:xfrm>
          <a:prstGeom prst="rect">
            <a:avLst/>
          </a:prstGeom>
          <a:noFill/>
        </p:spPr>
        <p:txBody>
          <a:bodyPr wrap="square" rtlCol="0">
            <a:spAutoFit/>
          </a:bodyPr>
          <a:lstStyle/>
          <a:p>
            <a:pPr algn="ctr"/>
            <a:r>
              <a:rPr lang="fr-BE" b="1" dirty="0" err="1">
                <a:solidFill>
                  <a:srgbClr val="4B858C"/>
                </a:solidFill>
              </a:rPr>
              <a:t>Moving</a:t>
            </a:r>
            <a:r>
              <a:rPr lang="fr-BE" b="1" dirty="0">
                <a:solidFill>
                  <a:srgbClr val="4B858C"/>
                </a:solidFill>
              </a:rPr>
              <a:t> to </a:t>
            </a:r>
            <a:r>
              <a:rPr lang="fr-BE" b="1" dirty="0" err="1">
                <a:solidFill>
                  <a:srgbClr val="4B858C"/>
                </a:solidFill>
              </a:rPr>
              <a:t>clinical</a:t>
            </a:r>
            <a:r>
              <a:rPr lang="fr-BE" b="1" dirty="0">
                <a:solidFill>
                  <a:srgbClr val="4B858C"/>
                </a:solidFill>
              </a:rPr>
              <a:t> routine</a:t>
            </a:r>
          </a:p>
        </p:txBody>
      </p:sp>
      <p:sp>
        <p:nvSpPr>
          <p:cNvPr id="5" name="ZoneTexte 4"/>
          <p:cNvSpPr txBox="1"/>
          <p:nvPr/>
        </p:nvSpPr>
        <p:spPr>
          <a:xfrm>
            <a:off x="477524" y="2658979"/>
            <a:ext cx="797721" cy="707886"/>
          </a:xfrm>
          <a:prstGeom prst="rect">
            <a:avLst/>
          </a:prstGeom>
          <a:noFill/>
        </p:spPr>
        <p:txBody>
          <a:bodyPr wrap="square" rtlCol="0">
            <a:spAutoFit/>
          </a:bodyPr>
          <a:lstStyle/>
          <a:p>
            <a:pPr algn="ctr"/>
            <a:r>
              <a:rPr lang="fr-BE" sz="4000" i="1" dirty="0">
                <a:latin typeface="Georgia" panose="02040502050405020303" pitchFamily="18" charset="0"/>
              </a:rPr>
              <a:t>3T</a:t>
            </a:r>
          </a:p>
        </p:txBody>
      </p:sp>
      <p:pic>
        <p:nvPicPr>
          <p:cNvPr id="27" name="Image 26"/>
          <p:cNvPicPr>
            <a:picLocks noChangeAspect="1"/>
          </p:cNvPicPr>
          <p:nvPr/>
        </p:nvPicPr>
        <p:blipFill rotWithShape="1">
          <a:blip r:embed="rId3">
            <a:extLst>
              <a:ext uri="{28A0092B-C50C-407E-A947-70E740481C1C}">
                <a14:useLocalDpi xmlns:a14="http://schemas.microsoft.com/office/drawing/2010/main" val="0"/>
              </a:ext>
            </a:extLst>
          </a:blip>
          <a:srcRect r="62982" b="53852"/>
          <a:stretch/>
        </p:blipFill>
        <p:spPr>
          <a:xfrm rot="16428579">
            <a:off x="1190181" y="2606973"/>
            <a:ext cx="848655" cy="1351004"/>
          </a:xfrm>
          <a:prstGeom prst="rect">
            <a:avLst/>
          </a:prstGeom>
        </p:spPr>
      </p:pic>
      <p:sp>
        <p:nvSpPr>
          <p:cNvPr id="28" name="ZoneTexte 27"/>
          <p:cNvSpPr txBox="1"/>
          <p:nvPr/>
        </p:nvSpPr>
        <p:spPr>
          <a:xfrm>
            <a:off x="1635843" y="3552028"/>
            <a:ext cx="797721" cy="707886"/>
          </a:xfrm>
          <a:prstGeom prst="rect">
            <a:avLst/>
          </a:prstGeom>
          <a:noFill/>
        </p:spPr>
        <p:txBody>
          <a:bodyPr wrap="square" rtlCol="0">
            <a:spAutoFit/>
          </a:bodyPr>
          <a:lstStyle/>
          <a:p>
            <a:pPr algn="ctr"/>
            <a:r>
              <a:rPr lang="fr-BE" sz="4000" i="1" dirty="0">
                <a:latin typeface="Georgia" panose="02040502050405020303" pitchFamily="18" charset="0"/>
              </a:rPr>
              <a:t>7T</a:t>
            </a:r>
          </a:p>
        </p:txBody>
      </p:sp>
      <p:sp>
        <p:nvSpPr>
          <p:cNvPr id="29" name="ZoneTexte 28"/>
          <p:cNvSpPr txBox="1"/>
          <p:nvPr/>
        </p:nvSpPr>
        <p:spPr>
          <a:xfrm>
            <a:off x="787579" y="4383042"/>
            <a:ext cx="3218260" cy="1631216"/>
          </a:xfrm>
          <a:prstGeom prst="rect">
            <a:avLst/>
          </a:prstGeom>
          <a:noFill/>
        </p:spPr>
        <p:txBody>
          <a:bodyPr wrap="square" rtlCol="0">
            <a:spAutoFit/>
          </a:bodyPr>
          <a:lstStyle/>
          <a:p>
            <a:r>
              <a:rPr lang="fr-BE" sz="2000" i="1" dirty="0">
                <a:latin typeface="Georgia" panose="02040502050405020303" pitchFamily="18" charset="0"/>
              </a:rPr>
              <a:t>+ </a:t>
            </a:r>
            <a:r>
              <a:rPr lang="fr-BE" sz="2000" i="1" dirty="0" err="1">
                <a:latin typeface="Georgia" panose="02040502050405020303" pitchFamily="18" charset="0"/>
              </a:rPr>
              <a:t>improved</a:t>
            </a:r>
            <a:r>
              <a:rPr lang="fr-BE" sz="2000" i="1" dirty="0">
                <a:latin typeface="Georgia" panose="02040502050405020303" pitchFamily="18" charset="0"/>
              </a:rPr>
              <a:t> B0 and B1 corrections</a:t>
            </a:r>
          </a:p>
          <a:p>
            <a:r>
              <a:rPr lang="fr-BE" sz="2000" i="1" dirty="0">
                <a:latin typeface="Georgia" panose="02040502050405020303" pitchFamily="18" charset="0"/>
              </a:rPr>
              <a:t>+ </a:t>
            </a:r>
            <a:r>
              <a:rPr lang="fr-BE" sz="2000" i="1" dirty="0" err="1">
                <a:latin typeface="Georgia" panose="02040502050405020303" pitchFamily="18" charset="0"/>
              </a:rPr>
              <a:t>reduce</a:t>
            </a:r>
            <a:r>
              <a:rPr lang="fr-BE" sz="2000" i="1" dirty="0">
                <a:latin typeface="Georgia" panose="02040502050405020303" pitchFamily="18" charset="0"/>
              </a:rPr>
              <a:t> artefacts and </a:t>
            </a:r>
            <a:r>
              <a:rPr lang="fr-BE" sz="2000" i="1" dirty="0" err="1">
                <a:latin typeface="Georgia" panose="02040502050405020303" pitchFamily="18" charset="0"/>
              </a:rPr>
              <a:t>intensity</a:t>
            </a:r>
            <a:r>
              <a:rPr lang="fr-BE" sz="2000" i="1" dirty="0">
                <a:latin typeface="Georgia" panose="02040502050405020303" pitchFamily="18" charset="0"/>
              </a:rPr>
              <a:t> </a:t>
            </a:r>
            <a:r>
              <a:rPr lang="fr-BE" sz="2000" i="1" dirty="0" err="1">
                <a:latin typeface="Georgia" panose="02040502050405020303" pitchFamily="18" charset="0"/>
              </a:rPr>
              <a:t>inhomogeneities</a:t>
            </a:r>
            <a:endParaRPr lang="fr-BE" sz="2000" i="1" dirty="0">
              <a:latin typeface="Georgia" panose="02040502050405020303" pitchFamily="18" charset="0"/>
            </a:endParaRPr>
          </a:p>
          <a:p>
            <a:r>
              <a:rPr lang="fr-BE" sz="2000" i="1" dirty="0">
                <a:latin typeface="Georgia" panose="02040502050405020303" pitchFamily="18" charset="0"/>
              </a:rPr>
              <a:t>+  </a:t>
            </a:r>
            <a:r>
              <a:rPr lang="fr-BE" sz="2000" i="1" dirty="0" err="1">
                <a:latin typeface="Georgia" panose="02040502050405020303" pitchFamily="18" charset="0"/>
              </a:rPr>
              <a:t>shorter</a:t>
            </a:r>
            <a:r>
              <a:rPr lang="fr-BE" sz="2000" i="1" dirty="0">
                <a:latin typeface="Georgia" panose="02040502050405020303" pitchFamily="18" charset="0"/>
              </a:rPr>
              <a:t> </a:t>
            </a:r>
            <a:r>
              <a:rPr lang="fr-BE" sz="2000" i="1" dirty="0" err="1">
                <a:latin typeface="Georgia" panose="02040502050405020303" pitchFamily="18" charset="0"/>
              </a:rPr>
              <a:t>sequences</a:t>
            </a:r>
            <a:endParaRPr lang="fr-BE" sz="2000" i="1" dirty="0">
              <a:latin typeface="Georgia" panose="02040502050405020303" pitchFamily="18" charset="0"/>
            </a:endParaRPr>
          </a:p>
        </p:txBody>
      </p:sp>
      <p:sp>
        <p:nvSpPr>
          <p:cNvPr id="30" name="ZoneTexte 29">
            <a:extLst>
              <a:ext uri="{FF2B5EF4-FFF2-40B4-BE49-F238E27FC236}">
                <a16:creationId xmlns="" xmlns:a16="http://schemas.microsoft.com/office/drawing/2014/main" id="{67DFE27C-59C7-4341-B5BF-81D2FDF64601}"/>
              </a:ext>
            </a:extLst>
          </p:cNvPr>
          <p:cNvSpPr txBox="1"/>
          <p:nvPr/>
        </p:nvSpPr>
        <p:spPr>
          <a:xfrm>
            <a:off x="4191956" y="2696823"/>
            <a:ext cx="3643657" cy="507831"/>
          </a:xfrm>
          <a:prstGeom prst="rect">
            <a:avLst/>
          </a:prstGeom>
          <a:noFill/>
        </p:spPr>
        <p:txBody>
          <a:bodyPr wrap="square" rtlCol="0">
            <a:spAutoFit/>
          </a:bodyPr>
          <a:lstStyle/>
          <a:p>
            <a:pPr algn="ctr">
              <a:lnSpc>
                <a:spcPct val="150000"/>
              </a:lnSpc>
            </a:pPr>
            <a:r>
              <a:rPr lang="fr-BE" dirty="0">
                <a:latin typeface="Georgia" panose="02040502050405020303" pitchFamily="18" charset="0"/>
              </a:rPr>
              <a:t>Sharing </a:t>
            </a:r>
            <a:r>
              <a:rPr lang="fr-BE" dirty="0" err="1">
                <a:latin typeface="Georgia" panose="02040502050405020303" pitchFamily="18" charset="0"/>
              </a:rPr>
              <a:t>qMRI</a:t>
            </a:r>
            <a:r>
              <a:rPr lang="fr-BE" dirty="0">
                <a:latin typeface="Georgia" panose="02040502050405020303" pitchFamily="18" charset="0"/>
              </a:rPr>
              <a:t> data </a:t>
            </a:r>
            <a:r>
              <a:rPr lang="fr-BE" dirty="0" err="1">
                <a:latin typeface="Georgia" panose="02040502050405020303" pitchFamily="18" charset="0"/>
              </a:rPr>
              <a:t>across</a:t>
            </a:r>
            <a:r>
              <a:rPr lang="fr-BE" dirty="0">
                <a:latin typeface="Georgia" panose="02040502050405020303" pitchFamily="18" charset="0"/>
              </a:rPr>
              <a:t> </a:t>
            </a:r>
            <a:r>
              <a:rPr lang="fr-BE" dirty="0" err="1">
                <a:latin typeface="Georgia" panose="02040502050405020303" pitchFamily="18" charset="0"/>
              </a:rPr>
              <a:t>centers</a:t>
            </a:r>
            <a:endParaRPr lang="fr-BE" sz="1600" dirty="0">
              <a:latin typeface="Georgia" panose="02040502050405020303" pitchFamily="18" charset="0"/>
            </a:endParaRPr>
          </a:p>
        </p:txBody>
      </p:sp>
      <p:cxnSp>
        <p:nvCxnSpPr>
          <p:cNvPr id="31" name="Connecteur droit avec flèche 30">
            <a:extLst>
              <a:ext uri="{FF2B5EF4-FFF2-40B4-BE49-F238E27FC236}">
                <a16:creationId xmlns="" xmlns:a16="http://schemas.microsoft.com/office/drawing/2014/main" id="{2CAB17C4-5E30-4D0A-B352-F80252F6CCBB}"/>
              </a:ext>
            </a:extLst>
          </p:cNvPr>
          <p:cNvCxnSpPr>
            <a:cxnSpLocks/>
          </p:cNvCxnSpPr>
          <p:nvPr/>
        </p:nvCxnSpPr>
        <p:spPr>
          <a:xfrm>
            <a:off x="6013784" y="3192622"/>
            <a:ext cx="0" cy="417339"/>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pic>
        <p:nvPicPr>
          <p:cNvPr id="35" name="Image 34">
            <a:extLst>
              <a:ext uri="{FF2B5EF4-FFF2-40B4-BE49-F238E27FC236}">
                <a16:creationId xmlns="" xmlns:a16="http://schemas.microsoft.com/office/drawing/2014/main" id="{3613ECAE-48AA-4031-A6BC-813EC82DA44A}"/>
              </a:ext>
            </a:extLst>
          </p:cNvPr>
          <p:cNvPicPr>
            <a:picLocks noChangeAspect="1"/>
          </p:cNvPicPr>
          <p:nvPr/>
        </p:nvPicPr>
        <p:blipFill rotWithShape="1">
          <a:blip r:embed="rId4">
            <a:extLst>
              <a:ext uri="{28A0092B-C50C-407E-A947-70E740481C1C}">
                <a14:useLocalDpi xmlns:a14="http://schemas.microsoft.com/office/drawing/2010/main" val="0"/>
              </a:ext>
            </a:extLst>
          </a:blip>
          <a:srcRect l="25340" r="21007" b="39289"/>
          <a:stretch/>
        </p:blipFill>
        <p:spPr>
          <a:xfrm>
            <a:off x="5019647" y="4693315"/>
            <a:ext cx="1913021" cy="2164685"/>
          </a:xfrm>
          <a:prstGeom prst="rect">
            <a:avLst/>
          </a:prstGeom>
        </p:spPr>
      </p:pic>
      <p:sp>
        <p:nvSpPr>
          <p:cNvPr id="37" name="ZoneTexte 36">
            <a:extLst>
              <a:ext uri="{FF2B5EF4-FFF2-40B4-BE49-F238E27FC236}">
                <a16:creationId xmlns="" xmlns:a16="http://schemas.microsoft.com/office/drawing/2014/main" id="{67DFE27C-59C7-4341-B5BF-81D2FDF64601}"/>
              </a:ext>
            </a:extLst>
          </p:cNvPr>
          <p:cNvSpPr txBox="1"/>
          <p:nvPr/>
        </p:nvSpPr>
        <p:spPr>
          <a:xfrm>
            <a:off x="4154328" y="3449833"/>
            <a:ext cx="3643657" cy="507831"/>
          </a:xfrm>
          <a:prstGeom prst="rect">
            <a:avLst/>
          </a:prstGeom>
          <a:noFill/>
        </p:spPr>
        <p:txBody>
          <a:bodyPr wrap="square" rtlCol="0">
            <a:spAutoFit/>
          </a:bodyPr>
          <a:lstStyle/>
          <a:p>
            <a:pPr algn="ctr">
              <a:lnSpc>
                <a:spcPct val="150000"/>
              </a:lnSpc>
            </a:pPr>
            <a:r>
              <a:rPr lang="fr-BE" dirty="0">
                <a:latin typeface="Georgia" panose="02040502050405020303" pitchFamily="18" charset="0"/>
              </a:rPr>
              <a:t>More </a:t>
            </a:r>
            <a:r>
              <a:rPr lang="fr-BE" dirty="0" err="1">
                <a:latin typeface="Georgia" panose="02040502050405020303" pitchFamily="18" charset="0"/>
              </a:rPr>
              <a:t>robust</a:t>
            </a:r>
            <a:r>
              <a:rPr lang="fr-BE" dirty="0">
                <a:latin typeface="Georgia" panose="02040502050405020303" pitchFamily="18" charset="0"/>
              </a:rPr>
              <a:t> </a:t>
            </a:r>
            <a:r>
              <a:rPr lang="fr-BE" dirty="0" err="1">
                <a:latin typeface="Georgia" panose="02040502050405020303" pitchFamily="18" charset="0"/>
              </a:rPr>
              <a:t>algorithms</a:t>
            </a:r>
            <a:endParaRPr lang="fr-BE" sz="1600" dirty="0">
              <a:latin typeface="Georgia" panose="02040502050405020303" pitchFamily="18" charset="0"/>
            </a:endParaRPr>
          </a:p>
        </p:txBody>
      </p:sp>
      <p:cxnSp>
        <p:nvCxnSpPr>
          <p:cNvPr id="42" name="Connecteur droit avec flèche 41">
            <a:extLst>
              <a:ext uri="{FF2B5EF4-FFF2-40B4-BE49-F238E27FC236}">
                <a16:creationId xmlns="" xmlns:a16="http://schemas.microsoft.com/office/drawing/2014/main" id="{2CAB17C4-5E30-4D0A-B352-F80252F6CCBB}"/>
              </a:ext>
            </a:extLst>
          </p:cNvPr>
          <p:cNvCxnSpPr>
            <a:cxnSpLocks/>
          </p:cNvCxnSpPr>
          <p:nvPr/>
        </p:nvCxnSpPr>
        <p:spPr>
          <a:xfrm>
            <a:off x="6021800" y="3958639"/>
            <a:ext cx="0" cy="417339"/>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 xmlns:a16="http://schemas.microsoft.com/office/drawing/2014/main" id="{67DFE27C-59C7-4341-B5BF-81D2FDF64601}"/>
              </a:ext>
            </a:extLst>
          </p:cNvPr>
          <p:cNvSpPr txBox="1"/>
          <p:nvPr/>
        </p:nvSpPr>
        <p:spPr>
          <a:xfrm>
            <a:off x="4191955" y="4248191"/>
            <a:ext cx="3643657" cy="457369"/>
          </a:xfrm>
          <a:prstGeom prst="rect">
            <a:avLst/>
          </a:prstGeom>
          <a:noFill/>
        </p:spPr>
        <p:txBody>
          <a:bodyPr wrap="square" rtlCol="0">
            <a:spAutoFit/>
          </a:bodyPr>
          <a:lstStyle/>
          <a:p>
            <a:pPr algn="ctr">
              <a:lnSpc>
                <a:spcPct val="150000"/>
              </a:lnSpc>
            </a:pPr>
            <a:r>
              <a:rPr lang="fr-BE" dirty="0" err="1">
                <a:latin typeface="Georgia" panose="02040502050405020303" pitchFamily="18" charset="0"/>
              </a:rPr>
              <a:t>Better</a:t>
            </a:r>
            <a:r>
              <a:rPr lang="fr-BE" dirty="0">
                <a:latin typeface="Georgia" panose="02040502050405020303" pitchFamily="18" charset="0"/>
              </a:rPr>
              <a:t> </a:t>
            </a:r>
            <a:r>
              <a:rPr lang="fr-BE" dirty="0" err="1">
                <a:latin typeface="Georgia" panose="02040502050405020303" pitchFamily="18" charset="0"/>
              </a:rPr>
              <a:t>disease</a:t>
            </a:r>
            <a:r>
              <a:rPr lang="fr-BE" dirty="0">
                <a:latin typeface="Georgia" panose="02040502050405020303" pitchFamily="18" charset="0"/>
              </a:rPr>
              <a:t> monitoring</a:t>
            </a:r>
            <a:endParaRPr lang="fr-BE" sz="1600" dirty="0">
              <a:latin typeface="Georgia" panose="02040502050405020303" pitchFamily="18" charset="0"/>
            </a:endParaRPr>
          </a:p>
        </p:txBody>
      </p:sp>
      <p:pic>
        <p:nvPicPr>
          <p:cNvPr id="44" name="Image 43"/>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3743" t="11053" r="24152" b="24035"/>
          <a:stretch/>
        </p:blipFill>
        <p:spPr>
          <a:xfrm>
            <a:off x="9103342" y="2515087"/>
            <a:ext cx="1757716" cy="2189747"/>
          </a:xfrm>
          <a:prstGeom prst="rect">
            <a:avLst/>
          </a:prstGeom>
        </p:spPr>
      </p:pic>
      <p:sp>
        <p:nvSpPr>
          <p:cNvPr id="45" name="ZoneTexte 44">
            <a:extLst>
              <a:ext uri="{FF2B5EF4-FFF2-40B4-BE49-F238E27FC236}">
                <a16:creationId xmlns="" xmlns:a16="http://schemas.microsoft.com/office/drawing/2014/main" id="{67DFE27C-59C7-4341-B5BF-81D2FDF64601}"/>
              </a:ext>
            </a:extLst>
          </p:cNvPr>
          <p:cNvSpPr txBox="1"/>
          <p:nvPr/>
        </p:nvSpPr>
        <p:spPr>
          <a:xfrm>
            <a:off x="8141028" y="4791928"/>
            <a:ext cx="3682343" cy="1477328"/>
          </a:xfrm>
          <a:prstGeom prst="rect">
            <a:avLst/>
          </a:prstGeom>
          <a:noFill/>
        </p:spPr>
        <p:txBody>
          <a:bodyPr wrap="square" rtlCol="0">
            <a:spAutoFit/>
          </a:bodyPr>
          <a:lstStyle/>
          <a:p>
            <a:pPr algn="ctr"/>
            <a:r>
              <a:rPr lang="fr-BE" dirty="0" err="1">
                <a:latin typeface="Georgia" panose="02040502050405020303" pitchFamily="18" charset="0"/>
              </a:rPr>
              <a:t>Benefits</a:t>
            </a:r>
            <a:r>
              <a:rPr lang="fr-BE" dirty="0">
                <a:latin typeface="Georgia" panose="02040502050405020303" pitchFamily="18" charset="0"/>
              </a:rPr>
              <a:t> </a:t>
            </a:r>
            <a:r>
              <a:rPr lang="fr-BE" dirty="0" err="1">
                <a:latin typeface="Georgia" panose="02040502050405020303" pitchFamily="18" charset="0"/>
              </a:rPr>
              <a:t>surpassing</a:t>
            </a:r>
            <a:r>
              <a:rPr lang="fr-BE" dirty="0">
                <a:latin typeface="Georgia" panose="02040502050405020303" pitchFamily="18" charset="0"/>
              </a:rPr>
              <a:t> drawbacks must </a:t>
            </a:r>
            <a:r>
              <a:rPr lang="fr-BE" dirty="0" err="1">
                <a:latin typeface="Georgia" panose="02040502050405020303" pitchFamily="18" charset="0"/>
              </a:rPr>
              <a:t>be</a:t>
            </a:r>
            <a:r>
              <a:rPr lang="fr-BE" dirty="0">
                <a:latin typeface="Georgia" panose="02040502050405020303" pitchFamily="18" charset="0"/>
              </a:rPr>
              <a:t> </a:t>
            </a:r>
            <a:r>
              <a:rPr lang="fr-BE" dirty="0" err="1">
                <a:latin typeface="Georgia" panose="02040502050405020303" pitchFamily="18" charset="0"/>
              </a:rPr>
              <a:t>validated</a:t>
            </a:r>
            <a:r>
              <a:rPr lang="fr-BE" dirty="0">
                <a:latin typeface="Georgia" panose="02040502050405020303" pitchFamily="18" charset="0"/>
              </a:rPr>
              <a:t> for </a:t>
            </a:r>
            <a:r>
              <a:rPr lang="fr-BE" dirty="0" err="1">
                <a:latin typeface="Georgia" panose="02040502050405020303" pitchFamily="18" charset="0"/>
              </a:rPr>
              <a:t>implementation</a:t>
            </a:r>
            <a:r>
              <a:rPr lang="fr-BE" dirty="0">
                <a:latin typeface="Georgia" panose="02040502050405020303" pitchFamily="18" charset="0"/>
              </a:rPr>
              <a:t> in </a:t>
            </a:r>
            <a:r>
              <a:rPr lang="fr-BE" dirty="0" err="1">
                <a:latin typeface="Georgia" panose="02040502050405020303" pitchFamily="18" charset="0"/>
              </a:rPr>
              <a:t>clinical</a:t>
            </a:r>
            <a:r>
              <a:rPr lang="fr-BE" dirty="0">
                <a:latin typeface="Georgia" panose="02040502050405020303" pitchFamily="18" charset="0"/>
              </a:rPr>
              <a:t> routines (to replace </a:t>
            </a:r>
            <a:r>
              <a:rPr lang="fr-BE" dirty="0" err="1">
                <a:latin typeface="Georgia" panose="02040502050405020303" pitchFamily="18" charset="0"/>
              </a:rPr>
              <a:t>some</a:t>
            </a:r>
            <a:r>
              <a:rPr lang="fr-BE" dirty="0">
                <a:latin typeface="Georgia" panose="02040502050405020303" pitchFamily="18" charset="0"/>
              </a:rPr>
              <a:t> </a:t>
            </a:r>
            <a:r>
              <a:rPr lang="fr-BE" dirty="0" err="1">
                <a:latin typeface="Georgia" panose="02040502050405020303" pitchFamily="18" charset="0"/>
              </a:rPr>
              <a:t>sequences</a:t>
            </a:r>
            <a:r>
              <a:rPr lang="fr-BE" dirty="0">
                <a:latin typeface="Georgia" panose="02040502050405020303" pitchFamily="18" charset="0"/>
              </a:rPr>
              <a:t> or </a:t>
            </a:r>
            <a:r>
              <a:rPr lang="fr-BE" dirty="0" err="1">
                <a:latin typeface="Georgia" panose="02040502050405020303" pitchFamily="18" charset="0"/>
              </a:rPr>
              <a:t>evaluate</a:t>
            </a:r>
            <a:r>
              <a:rPr lang="fr-BE" dirty="0">
                <a:latin typeface="Georgia" panose="02040502050405020303" pitchFamily="18" charset="0"/>
              </a:rPr>
              <a:t> </a:t>
            </a:r>
            <a:r>
              <a:rPr lang="fr-BE" dirty="0" err="1">
                <a:latin typeface="Georgia" panose="02040502050405020303" pitchFamily="18" charset="0"/>
              </a:rPr>
              <a:t>treatments</a:t>
            </a:r>
            <a:r>
              <a:rPr lang="fr-BE" dirty="0">
                <a:latin typeface="Georgia" panose="02040502050405020303" pitchFamily="18" charset="0"/>
              </a:rPr>
              <a:t>)</a:t>
            </a:r>
            <a:endParaRPr lang="fr-BE" sz="1600" dirty="0">
              <a:latin typeface="Georgia" panose="02040502050405020303" pitchFamily="18" charset="0"/>
            </a:endParaRPr>
          </a:p>
        </p:txBody>
      </p:sp>
    </p:spTree>
    <p:extLst>
      <p:ext uri="{BB962C8B-B14F-4D97-AF65-F5344CB8AC3E}">
        <p14:creationId xmlns:p14="http://schemas.microsoft.com/office/powerpoint/2010/main" val="34786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5" grpId="0"/>
      <p:bldP spid="28" grpId="0"/>
      <p:bldP spid="30" grpId="0"/>
      <p:bldP spid="37" grpId="0"/>
      <p:bldP spid="43" grpId="0"/>
      <p:bldP spid="4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C</a:t>
            </a:r>
            <a:r>
              <a:rPr lang="fr-BE" sz="4800" dirty="0">
                <a:latin typeface="Georgia" panose="02040502050405020303" pitchFamily="18" charset="0"/>
              </a:rPr>
              <a:t>onclusion</a:t>
            </a:r>
          </a:p>
        </p:txBody>
      </p:sp>
      <p:sp>
        <p:nvSpPr>
          <p:cNvPr id="24" name="ZoneTexte 23">
            <a:extLst>
              <a:ext uri="{FF2B5EF4-FFF2-40B4-BE49-F238E27FC236}">
                <a16:creationId xmlns="" xmlns:a16="http://schemas.microsoft.com/office/drawing/2014/main" id="{7B1CB1A0-C4F3-4F93-9FA8-E1FC01EE269B}"/>
              </a:ext>
            </a:extLst>
          </p:cNvPr>
          <p:cNvSpPr txBox="1"/>
          <p:nvPr/>
        </p:nvSpPr>
        <p:spPr>
          <a:xfrm>
            <a:off x="786772" y="1734549"/>
            <a:ext cx="8512422" cy="24006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fr-BE" sz="2000" dirty="0" err="1">
                <a:latin typeface="Georgia" panose="02040502050405020303" pitchFamily="18" charset="0"/>
              </a:rPr>
              <a:t>Lack</a:t>
            </a:r>
            <a:r>
              <a:rPr lang="fr-BE" sz="2000" dirty="0">
                <a:latin typeface="Georgia" panose="02040502050405020303" pitchFamily="18" charset="0"/>
              </a:rPr>
              <a:t> of standard </a:t>
            </a:r>
            <a:r>
              <a:rPr lang="fr-BE" sz="2000" dirty="0" err="1">
                <a:latin typeface="Georgia" panose="02040502050405020303" pitchFamily="18" charset="0"/>
              </a:rPr>
              <a:t>tool</a:t>
            </a:r>
            <a:r>
              <a:rPr lang="fr-BE" sz="2000" dirty="0">
                <a:latin typeface="Georgia" panose="02040502050405020303" pitchFamily="18" charset="0"/>
              </a:rPr>
              <a:t> to </a:t>
            </a:r>
            <a:r>
              <a:rPr lang="fr-BE" sz="2000" dirty="0" err="1">
                <a:latin typeface="Georgia" panose="02040502050405020303" pitchFamily="18" charset="0"/>
              </a:rPr>
              <a:t>process</a:t>
            </a:r>
            <a:r>
              <a:rPr lang="fr-BE" sz="2000" dirty="0">
                <a:latin typeface="Georgia" panose="02040502050405020303" pitchFamily="18" charset="0"/>
              </a:rPr>
              <a:t> data/</a:t>
            </a:r>
            <a:r>
              <a:rPr lang="fr-BE" sz="2000" dirty="0" err="1">
                <a:latin typeface="Georgia" panose="02040502050405020303" pitchFamily="18" charset="0"/>
              </a:rPr>
              <a:t>diagnosis</a:t>
            </a:r>
            <a:endParaRPr lang="fr-BE" sz="2000" dirty="0">
              <a:latin typeface="Georgia" panose="02040502050405020303" pitchFamily="18" charset="0"/>
            </a:endParaRPr>
          </a:p>
          <a:p>
            <a:pPr marL="342900" indent="-342900">
              <a:lnSpc>
                <a:spcPct val="150000"/>
              </a:lnSpc>
              <a:buFont typeface="Arial" panose="020B0604020202020204" pitchFamily="34" charset="0"/>
              <a:buChar char="•"/>
            </a:pPr>
            <a:r>
              <a:rPr lang="fr-BE" sz="2000" dirty="0" err="1">
                <a:latin typeface="Georgia" panose="02040502050405020303" pitchFamily="18" charset="0"/>
              </a:rPr>
              <a:t>qMRI</a:t>
            </a:r>
            <a:r>
              <a:rPr lang="fr-BE" sz="2000" dirty="0">
                <a:latin typeface="Georgia" panose="02040502050405020303" pitchFamily="18" charset="0"/>
              </a:rPr>
              <a:t> </a:t>
            </a:r>
            <a:r>
              <a:rPr lang="fr-BE" sz="2000" dirty="0" err="1">
                <a:latin typeface="Georgia" panose="02040502050405020303" pitchFamily="18" charset="0"/>
              </a:rPr>
              <a:t>is</a:t>
            </a:r>
            <a:r>
              <a:rPr lang="fr-BE" sz="2000" dirty="0">
                <a:latin typeface="Georgia" panose="02040502050405020303" pitchFamily="18" charset="0"/>
              </a:rPr>
              <a:t> </a:t>
            </a:r>
            <a:r>
              <a:rPr lang="fr-BE" sz="2000" dirty="0" err="1">
                <a:latin typeface="Georgia" panose="02040502050405020303" pitchFamily="18" charset="0"/>
              </a:rPr>
              <a:t>interesting</a:t>
            </a:r>
            <a:r>
              <a:rPr lang="fr-BE" sz="2000" dirty="0">
                <a:latin typeface="Georgia" panose="02040502050405020303" pitchFamily="18" charset="0"/>
              </a:rPr>
              <a:t> for </a:t>
            </a:r>
            <a:r>
              <a:rPr lang="fr-BE" sz="2000" dirty="0" err="1">
                <a:latin typeface="Georgia" panose="02040502050405020303" pitchFamily="18" charset="0"/>
              </a:rPr>
              <a:t>that</a:t>
            </a:r>
            <a:r>
              <a:rPr lang="fr-BE" sz="2000" dirty="0">
                <a:latin typeface="Georgia" panose="02040502050405020303" pitchFamily="18" charset="0"/>
              </a:rPr>
              <a:t> </a:t>
            </a:r>
            <a:r>
              <a:rPr lang="fr-BE" sz="2000" dirty="0" err="1">
                <a:latin typeface="Georgia" panose="02040502050405020303" pitchFamily="18" charset="0"/>
              </a:rPr>
              <a:t>purpose</a:t>
            </a:r>
            <a:endParaRPr lang="fr-BE" sz="2000" dirty="0">
              <a:latin typeface="Georgia" panose="02040502050405020303" pitchFamily="18" charset="0"/>
            </a:endParaRPr>
          </a:p>
          <a:p>
            <a:pPr marL="342900" indent="-342900">
              <a:lnSpc>
                <a:spcPct val="150000"/>
              </a:lnSpc>
              <a:buFont typeface="Arial" panose="020B0604020202020204" pitchFamily="34" charset="0"/>
              <a:buChar char="•"/>
            </a:pPr>
            <a:r>
              <a:rPr lang="fr-BE" sz="2000" dirty="0" err="1">
                <a:latin typeface="Georgia" panose="02040502050405020303" pitchFamily="18" charset="0"/>
              </a:rPr>
              <a:t>Neurologists</a:t>
            </a:r>
            <a:r>
              <a:rPr lang="fr-BE" sz="2000" dirty="0">
                <a:latin typeface="Georgia" panose="02040502050405020303" pitchFamily="18" charset="0"/>
              </a:rPr>
              <a:t>/</a:t>
            </a:r>
            <a:r>
              <a:rPr lang="fr-BE" sz="2000" dirty="0" err="1">
                <a:latin typeface="Georgia" panose="02040502050405020303" pitchFamily="18" charset="0"/>
              </a:rPr>
              <a:t>engineers</a:t>
            </a:r>
            <a:r>
              <a:rPr lang="fr-BE" sz="2000" dirty="0">
                <a:latin typeface="Georgia" panose="02040502050405020303" pitchFamily="18" charset="0"/>
              </a:rPr>
              <a:t> </a:t>
            </a:r>
            <a:r>
              <a:rPr lang="fr-BE" sz="2000" dirty="0" err="1">
                <a:latin typeface="Georgia" panose="02040502050405020303" pitchFamily="18" charset="0"/>
              </a:rPr>
              <a:t>integration</a:t>
            </a:r>
            <a:r>
              <a:rPr lang="fr-BE" sz="2000" dirty="0">
                <a:latin typeface="Georgia" panose="02040502050405020303" pitchFamily="18" charset="0"/>
              </a:rPr>
              <a:t> for </a:t>
            </a:r>
            <a:r>
              <a:rPr lang="fr-BE" sz="2000" dirty="0" err="1">
                <a:latin typeface="Georgia" panose="02040502050405020303" pitchFamily="18" charset="0"/>
              </a:rPr>
              <a:t>eased</a:t>
            </a:r>
            <a:r>
              <a:rPr lang="fr-BE" sz="2000" dirty="0">
                <a:latin typeface="Georgia" panose="02040502050405020303" pitchFamily="18" charset="0"/>
              </a:rPr>
              <a:t> </a:t>
            </a:r>
            <a:r>
              <a:rPr lang="fr-BE" sz="2000" dirty="0" err="1">
                <a:latin typeface="Georgia" panose="02040502050405020303" pitchFamily="18" charset="0"/>
              </a:rPr>
              <a:t>processing</a:t>
            </a:r>
            <a:r>
              <a:rPr lang="fr-BE" sz="2000" dirty="0">
                <a:latin typeface="Georgia" panose="02040502050405020303" pitchFamily="18" charset="0"/>
              </a:rPr>
              <a:t> and analyses</a:t>
            </a:r>
          </a:p>
          <a:p>
            <a:pPr marL="342900" indent="-342900">
              <a:lnSpc>
                <a:spcPct val="150000"/>
              </a:lnSpc>
              <a:buFont typeface="Arial" panose="020B0604020202020204" pitchFamily="34" charset="0"/>
              <a:buChar char="•"/>
            </a:pPr>
            <a:r>
              <a:rPr lang="fr-BE" sz="2000" dirty="0">
                <a:latin typeface="Georgia" panose="02040502050405020303" pitchFamily="18" charset="0"/>
              </a:rPr>
              <a:t>New links </a:t>
            </a:r>
            <a:r>
              <a:rPr lang="fr-BE" sz="2000" dirty="0" err="1">
                <a:latin typeface="Georgia" panose="02040502050405020303" pitchFamily="18" charset="0"/>
              </a:rPr>
              <a:t>between</a:t>
            </a:r>
            <a:r>
              <a:rPr lang="fr-BE" sz="2000" dirty="0">
                <a:latin typeface="Georgia" panose="02040502050405020303" pitchFamily="18" charset="0"/>
              </a:rPr>
              <a:t> </a:t>
            </a:r>
            <a:r>
              <a:rPr lang="fr-BE" sz="2000" dirty="0" err="1">
                <a:latin typeface="Georgia" panose="02040502050405020303" pitchFamily="18" charset="0"/>
              </a:rPr>
              <a:t>brain</a:t>
            </a:r>
            <a:r>
              <a:rPr lang="fr-BE" sz="2000" dirty="0">
                <a:latin typeface="Georgia" panose="02040502050405020303" pitchFamily="18" charset="0"/>
              </a:rPr>
              <a:t> and </a:t>
            </a:r>
            <a:r>
              <a:rPr lang="fr-BE" sz="2000" dirty="0" err="1">
                <a:latin typeface="Georgia" panose="02040502050405020303" pitchFamily="18" charset="0"/>
              </a:rPr>
              <a:t>symptoms</a:t>
            </a:r>
            <a:endParaRPr lang="fr-BE" sz="2000" dirty="0">
              <a:latin typeface="Georgia" panose="02040502050405020303" pitchFamily="18" charset="0"/>
            </a:endParaRPr>
          </a:p>
          <a:p>
            <a:pPr marL="342900" indent="-342900">
              <a:lnSpc>
                <a:spcPct val="150000"/>
              </a:lnSpc>
              <a:buFont typeface="Arial" panose="020B0604020202020204" pitchFamily="34" charset="0"/>
              <a:buChar char="•"/>
            </a:pPr>
            <a:r>
              <a:rPr lang="fr-BE" sz="2000" dirty="0" err="1">
                <a:latin typeface="Georgia" panose="02040502050405020303" pitchFamily="18" charset="0"/>
              </a:rPr>
              <a:t>Still</a:t>
            </a:r>
            <a:r>
              <a:rPr lang="fr-BE" sz="2000" dirty="0">
                <a:latin typeface="Georgia" panose="02040502050405020303" pitchFamily="18" charset="0"/>
              </a:rPr>
              <a:t> gaps to </a:t>
            </a:r>
            <a:r>
              <a:rPr lang="fr-BE" sz="2000" dirty="0" err="1">
                <a:latin typeface="Georgia" panose="02040502050405020303" pitchFamily="18" charset="0"/>
              </a:rPr>
              <a:t>fill</a:t>
            </a:r>
            <a:r>
              <a:rPr lang="fr-BE" sz="2000" dirty="0">
                <a:latin typeface="Georgia" panose="02040502050405020303" pitchFamily="18" charset="0"/>
              </a:rPr>
              <a:t> but </a:t>
            </a:r>
            <a:r>
              <a:rPr lang="fr-BE" sz="2000" dirty="0" err="1">
                <a:latin typeface="Georgia" panose="02040502050405020303" pitchFamily="18" charset="0"/>
              </a:rPr>
              <a:t>promising</a:t>
            </a:r>
            <a:r>
              <a:rPr lang="fr-BE" sz="2000" dirty="0">
                <a:latin typeface="Georgia" panose="02040502050405020303" pitchFamily="18" charset="0"/>
              </a:rPr>
              <a:t> for the future</a:t>
            </a:r>
          </a:p>
        </p:txBody>
      </p:sp>
      <p:grpSp>
        <p:nvGrpSpPr>
          <p:cNvPr id="25" name="Groupe 24">
            <a:extLst>
              <a:ext uri="{FF2B5EF4-FFF2-40B4-BE49-F238E27FC236}">
                <a16:creationId xmlns="" xmlns:a16="http://schemas.microsoft.com/office/drawing/2014/main" id="{D0A326BC-F586-42BF-8883-CFA612392E9B}"/>
              </a:ext>
            </a:extLst>
          </p:cNvPr>
          <p:cNvGrpSpPr/>
          <p:nvPr/>
        </p:nvGrpSpPr>
        <p:grpSpPr>
          <a:xfrm>
            <a:off x="5539933" y="3934326"/>
            <a:ext cx="6158771" cy="2474932"/>
            <a:chOff x="2515240" y="3545789"/>
            <a:chExt cx="8086499" cy="3175686"/>
          </a:xfrm>
        </p:grpSpPr>
        <p:pic>
          <p:nvPicPr>
            <p:cNvPr id="26" name="Image 25">
              <a:extLst>
                <a:ext uri="{FF2B5EF4-FFF2-40B4-BE49-F238E27FC236}">
                  <a16:creationId xmlns="" xmlns:a16="http://schemas.microsoft.com/office/drawing/2014/main" id="{3CE8BB37-AC41-4403-8882-42868D607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0000">
              <a:off x="5725667" y="4274605"/>
              <a:ext cx="1591086" cy="1495750"/>
            </a:xfrm>
            <a:prstGeom prst="rect">
              <a:avLst/>
            </a:prstGeom>
          </p:spPr>
        </p:pic>
        <p:pic>
          <p:nvPicPr>
            <p:cNvPr id="27" name="Image 26">
              <a:extLst>
                <a:ext uri="{FF2B5EF4-FFF2-40B4-BE49-F238E27FC236}">
                  <a16:creationId xmlns="" xmlns:a16="http://schemas.microsoft.com/office/drawing/2014/main" id="{64A818D8-B8FB-4B23-9E83-2C9C087E9B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2275" y="3776870"/>
              <a:ext cx="2899464" cy="2792808"/>
            </a:xfrm>
            <a:prstGeom prst="rect">
              <a:avLst/>
            </a:prstGeom>
          </p:spPr>
        </p:pic>
        <p:pic>
          <p:nvPicPr>
            <p:cNvPr id="28" name="Image 27" descr="Une image contenant clipart&#10;&#10;Description générée avec un niveau de confiance très élevé">
              <a:extLst>
                <a:ext uri="{FF2B5EF4-FFF2-40B4-BE49-F238E27FC236}">
                  <a16:creationId xmlns="" xmlns:a16="http://schemas.microsoft.com/office/drawing/2014/main" id="{15BA928B-C404-4E90-9A65-8C4F3005195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276" b="98980" l="2308" r="99077">
                          <a14:foregroundMark x1="26000" y1="22321" x2="26000" y2="22321"/>
                          <a14:foregroundMark x1="30769" y1="12117" x2="30769" y2="12117"/>
                          <a14:foregroundMark x1="31077" y1="9311" x2="31077" y2="9311"/>
                          <a14:foregroundMark x1="26000" y1="15306" x2="26000" y2="15306"/>
                          <a14:foregroundMark x1="40000" y1="4847" x2="40000" y2="4847"/>
                          <a14:foregroundMark x1="52769" y1="1276" x2="52769" y2="1276"/>
                          <a14:foregroundMark x1="41077" y1="60332" x2="41077" y2="60332"/>
                          <a14:foregroundMark x1="42923" y1="54592" x2="42923" y2="54592"/>
                          <a14:foregroundMark x1="47385" y1="55102" x2="47385" y2="55102"/>
                          <a14:foregroundMark x1="54769" y1="54464" x2="54769" y2="54464"/>
                          <a14:foregroundMark x1="53385" y1="65944" x2="53385" y2="65944"/>
                          <a14:foregroundMark x1="51385" y1="61862" x2="51385" y2="61862"/>
                          <a14:foregroundMark x1="52308" y1="56378" x2="52308" y2="56378"/>
                          <a14:foregroundMark x1="53385" y1="55357" x2="53385" y2="55357"/>
                          <a14:foregroundMark x1="54000" y1="57653" x2="54000" y2="57653"/>
                          <a14:foregroundMark x1="54769" y1="59439" x2="54769" y2="59439"/>
                          <a14:foregroundMark x1="54923" y1="61862" x2="54923" y2="61862"/>
                          <a14:foregroundMark x1="52923" y1="61480" x2="52923" y2="61480"/>
                          <a14:foregroundMark x1="54308" y1="64286" x2="54308" y2="64286"/>
                          <a14:foregroundMark x1="53692" y1="70281" x2="53692" y2="70281"/>
                          <a14:foregroundMark x1="53846" y1="73852" x2="53846" y2="73852"/>
                          <a14:foregroundMark x1="48615" y1="94898" x2="48615" y2="94898"/>
                          <a14:foregroundMark x1="46000" y1="58036" x2="46000" y2="58036"/>
                          <a14:foregroundMark x1="53692" y1="67730" x2="53692" y2="67730"/>
                          <a14:foregroundMark x1="52769" y1="71046" x2="52769" y2="71046"/>
                          <a14:foregroundMark x1="54769" y1="72449" x2="54769" y2="72449"/>
                          <a14:foregroundMark x1="54769" y1="72449" x2="54769" y2="72449"/>
                          <a14:foregroundMark x1="54769" y1="72449" x2="54769" y2="72449"/>
                          <a14:foregroundMark x1="54769" y1="71046" x2="54769" y2="71046"/>
                          <a14:foregroundMark x1="82308" y1="60204" x2="82308" y2="60204"/>
                          <a14:foregroundMark x1="81385" y1="57143" x2="81385" y2="57143"/>
                          <a14:foregroundMark x1="43846" y1="57270" x2="43846" y2="57270"/>
                          <a14:foregroundMark x1="43385" y1="59949" x2="43385" y2="59949"/>
                          <a14:foregroundMark x1="41846" y1="67730" x2="41846" y2="67730"/>
                          <a14:foregroundMark x1="45385" y1="74362" x2="45385" y2="74362"/>
                          <a14:foregroundMark x1="45077" y1="77296" x2="45077" y2="77296"/>
                          <a14:foregroundMark x1="46308" y1="73852" x2="46308" y2="73852"/>
                          <a14:foregroundMark x1="46462" y1="75893" x2="46462" y2="75893"/>
                          <a14:foregroundMark x1="45385" y1="76913" x2="45385" y2="76913"/>
                          <a14:foregroundMark x1="43846" y1="77806" x2="43846" y2="77806"/>
                          <a14:foregroundMark x1="44769" y1="79082" x2="44769" y2="79082"/>
                          <a14:foregroundMark x1="42923" y1="78954" x2="42923" y2="78954"/>
                          <a14:foregroundMark x1="41077" y1="77296" x2="41077" y2="77296"/>
                          <a14:foregroundMark x1="40615" y1="75638" x2="40615" y2="75638"/>
                          <a14:foregroundMark x1="40615" y1="77679" x2="40615" y2="77679"/>
                          <a14:foregroundMark x1="40769" y1="72832" x2="40769" y2="72832"/>
                          <a14:foregroundMark x1="41385" y1="75510" x2="41385" y2="75510"/>
                          <a14:foregroundMark x1="41231" y1="75510" x2="41231" y2="75510"/>
                          <a14:foregroundMark x1="41231" y1="75510" x2="41231" y2="75510"/>
                          <a14:foregroundMark x1="40615" y1="74617" x2="40615" y2="74617"/>
                          <a14:foregroundMark x1="41231" y1="74617" x2="41231" y2="74617"/>
                          <a14:foregroundMark x1="42923" y1="74362" x2="42923" y2="74362"/>
                          <a14:foregroundMark x1="41077" y1="74235" x2="41077" y2="74235"/>
                          <a14:foregroundMark x1="51385" y1="57526" x2="51385" y2="57526"/>
                          <a14:foregroundMark x1="53231" y1="74235" x2="53231" y2="74235"/>
                          <a14:foregroundMark x1="52769" y1="76403" x2="52769" y2="76403"/>
                          <a14:foregroundMark x1="51385" y1="75510" x2="51385" y2="75510"/>
                          <a14:foregroundMark x1="55846" y1="77296" x2="55846" y2="77296"/>
                          <a14:foregroundMark x1="55846" y1="77296" x2="55846" y2="77296"/>
                          <a14:foregroundMark x1="55846" y1="77296" x2="55846" y2="77296"/>
                          <a14:foregroundMark x1="55077" y1="75128" x2="55077" y2="75128"/>
                          <a14:foregroundMark x1="57077" y1="72959" x2="57077" y2="72959"/>
                          <a14:foregroundMark x1="58769" y1="72959" x2="58769" y2="72959"/>
                          <a14:foregroundMark x1="62154" y1="72959" x2="62154" y2="72959"/>
                          <a14:foregroundMark x1="59692" y1="74107" x2="59692" y2="74107"/>
                          <a14:foregroundMark x1="58154" y1="71301" x2="58154" y2="71301"/>
                          <a14:foregroundMark x1="58462" y1="74617" x2="58462" y2="74617"/>
                          <a14:foregroundMark x1="54308" y1="77296" x2="54308" y2="77296"/>
                          <a14:foregroundMark x1="58000" y1="81760" x2="58000" y2="81760"/>
                          <a14:foregroundMark x1="54769" y1="80867" x2="54769" y2="80867"/>
                          <a14:foregroundMark x1="54769" y1="80867" x2="54769" y2="80867"/>
                          <a14:foregroundMark x1="54769" y1="80867" x2="54769" y2="80867"/>
                          <a14:foregroundMark x1="54769" y1="80867" x2="54769" y2="80867"/>
                          <a14:foregroundMark x1="54769" y1="80867" x2="54769" y2="80867"/>
                          <a14:foregroundMark x1="54769" y1="80867" x2="54769" y2="80867"/>
                          <a14:foregroundMark x1="54769" y1="80867" x2="54769" y2="80867"/>
                          <a14:foregroundMark x1="57692" y1="79847" x2="57692" y2="79847"/>
                          <a14:foregroundMark x1="57692" y1="78061" x2="57692" y2="78061"/>
                          <a14:foregroundMark x1="54000" y1="79082" x2="54000" y2="79082"/>
                          <a14:foregroundMark x1="60000" y1="77296" x2="60000" y2="77296"/>
                          <a14:foregroundMark x1="63231" y1="76020" x2="63231" y2="76020"/>
                          <a14:foregroundMark x1="39231" y1="81250" x2="39231" y2="81250"/>
                          <a14:foregroundMark x1="37077" y1="79337" x2="37077" y2="79337"/>
                          <a14:foregroundMark x1="37538" y1="76786" x2="37538" y2="76786"/>
                          <a14:foregroundMark x1="39077" y1="78189" x2="39077" y2="78189"/>
                          <a14:foregroundMark x1="36308" y1="78189" x2="36308" y2="78189"/>
                          <a14:foregroundMark x1="33846" y1="77423" x2="33846" y2="77423"/>
                          <a14:foregroundMark x1="36462" y1="77423" x2="36462" y2="77423"/>
                          <a14:foregroundMark x1="36462" y1="77296" x2="36462" y2="77296"/>
                          <a14:foregroundMark x1="36462" y1="77296" x2="36462" y2="77296"/>
                          <a14:foregroundMark x1="34769" y1="75638" x2="34769" y2="75638"/>
                          <a14:foregroundMark x1="34769" y1="75638" x2="34769" y2="75638"/>
                          <a14:foregroundMark x1="34769" y1="75638" x2="34769" y2="75638"/>
                          <a14:foregroundMark x1="34769" y1="75638" x2="34769" y2="75638"/>
                          <a14:foregroundMark x1="34769" y1="75638" x2="34769" y2="75638"/>
                          <a14:foregroundMark x1="42615" y1="82143" x2="42615" y2="82143"/>
                          <a14:foregroundMark x1="44769" y1="82526" x2="44769" y2="82526"/>
                          <a14:foregroundMark x1="39231" y1="82908" x2="39231" y2="82908"/>
                          <a14:foregroundMark x1="40308" y1="85459" x2="40308" y2="85459"/>
                          <a14:foregroundMark x1="36923" y1="83418" x2="36923" y2="83418"/>
                          <a14:foregroundMark x1="36923" y1="83418" x2="36923" y2="83418"/>
                          <a14:foregroundMark x1="34923" y1="81505" x2="34923" y2="81505"/>
                          <a14:foregroundMark x1="42308" y1="85969" x2="42308" y2="85969"/>
                          <a14:foregroundMark x1="46615" y1="57143" x2="46615" y2="57143"/>
                          <a14:foregroundMark x1="53692" y1="87755" x2="53692" y2="87755"/>
                          <a14:foregroundMark x1="52308" y1="83546" x2="52308" y2="83546"/>
                          <a14:foregroundMark x1="54308" y1="82653" x2="54308" y2="82653"/>
                          <a14:foregroundMark x1="60154" y1="81250" x2="60154" y2="81250"/>
                          <a14:foregroundMark x1="61846" y1="70791" x2="61846" y2="70791"/>
                          <a14:foregroundMark x1="61846" y1="67602" x2="61846" y2="67602"/>
                          <a14:foregroundMark x1="61846" y1="63903" x2="61846" y2="63903"/>
                          <a14:foregroundMark x1="59538" y1="63776" x2="59538" y2="63776"/>
                          <a14:foregroundMark x1="64000" y1="64668" x2="64000" y2="64668"/>
                          <a14:foregroundMark x1="64000" y1="66071" x2="64000" y2="66071"/>
                          <a14:foregroundMark x1="60154" y1="59821" x2="60154" y2="59821"/>
                          <a14:foregroundMark x1="62308" y1="60204" x2="62308" y2="60204"/>
                          <a14:foregroundMark x1="64308" y1="62372" x2="64308" y2="62372"/>
                          <a14:foregroundMark x1="67692" y1="64923" x2="67692" y2="64923"/>
                          <a14:foregroundMark x1="66154" y1="66709" x2="66154" y2="66709"/>
                          <a14:foregroundMark x1="71231" y1="69388" x2="71231" y2="69388"/>
                          <a14:foregroundMark x1="70615" y1="71173" x2="70615" y2="71173"/>
                          <a14:foregroundMark x1="73385" y1="69388" x2="73385" y2="69388"/>
                          <a14:foregroundMark x1="74769" y1="75128" x2="74769" y2="75128"/>
                          <a14:foregroundMark x1="70154" y1="68878" x2="70154" y2="68878"/>
                          <a14:foregroundMark x1="75077" y1="74745" x2="75077" y2="74745"/>
                          <a14:foregroundMark x1="76462" y1="73214" x2="76462" y2="73214"/>
                          <a14:foregroundMark x1="80308" y1="70663" x2="80308" y2="70663"/>
                          <a14:foregroundMark x1="80769" y1="66327" x2="80769" y2="66327"/>
                          <a14:foregroundMark x1="34769" y1="68240" x2="34769" y2="68240"/>
                          <a14:foregroundMark x1="34462" y1="74235" x2="34462" y2="74235"/>
                          <a14:foregroundMark x1="34000" y1="71939" x2="34000" y2="71939"/>
                          <a14:foregroundMark x1="57692" y1="86607" x2="57692" y2="86607"/>
                          <a14:foregroundMark x1="60308" y1="86352" x2="60308" y2="86352"/>
                          <a14:foregroundMark x1="63231" y1="85204" x2="63231" y2="85204"/>
                          <a14:foregroundMark x1="51692" y1="92092" x2="51692" y2="92092"/>
                          <a14:foregroundMark x1="55846" y1="91582" x2="55846" y2="91582"/>
                          <a14:foregroundMark x1="62154" y1="91199" x2="62154" y2="91199"/>
                          <a14:foregroundMark x1="46615" y1="61224" x2="46615" y2="61224"/>
                          <a14:foregroundMark x1="63385" y1="91199" x2="63385" y2="91199"/>
                          <a14:foregroundMark x1="52923" y1="95918" x2="52923" y2="95918"/>
                          <a14:foregroundMark x1="59077" y1="95918" x2="59077" y2="95918"/>
                          <a14:foregroundMark x1="56615" y1="98597" x2="56615" y2="98597"/>
                          <a14:foregroundMark x1="82308" y1="65816" x2="82308" y2="65816"/>
                          <a14:foregroundMark x1="35077" y1="66837" x2="35077" y2="66837"/>
                          <a14:foregroundMark x1="26308" y1="81250" x2="26308" y2="81250"/>
                          <a14:foregroundMark x1="26308" y1="81250" x2="26308" y2="81250"/>
                          <a14:foregroundMark x1="27385" y1="77806" x2="27385" y2="77806"/>
                          <a14:foregroundMark x1="28923" y1="74107" x2="28923" y2="74107"/>
                          <a14:foregroundMark x1="27385" y1="82143" x2="27385" y2="82143"/>
                          <a14:foregroundMark x1="24000" y1="92985" x2="24000" y2="92985"/>
                          <a14:foregroundMark x1="25538" y1="94005" x2="25538" y2="94005"/>
                          <a14:foregroundMark x1="26615" y1="94643" x2="26615" y2="94643"/>
                          <a14:foregroundMark x1="26923" y1="90689" x2="26923" y2="90689"/>
                          <a14:foregroundMark x1="74462" y1="47577" x2="74462" y2="47577"/>
                          <a14:foregroundMark x1="71385" y1="56378" x2="71385" y2="56378"/>
                          <a14:foregroundMark x1="70308" y1="52296" x2="70308" y2="52296"/>
                          <a14:foregroundMark x1="75385" y1="50510" x2="75385" y2="50510"/>
                          <a14:foregroundMark x1="75846" y1="53189" x2="75846" y2="53189"/>
                          <a14:foregroundMark x1="24769" y1="85969" x2="24769" y2="85969"/>
                          <a14:foregroundMark x1="24462" y1="85714" x2="24462" y2="85714"/>
                          <a14:foregroundMark x1="23231" y1="85714" x2="23231" y2="85714"/>
                          <a14:foregroundMark x1="22308" y1="84566" x2="22308" y2="84566"/>
                          <a14:foregroundMark x1="22769" y1="82015" x2="22769" y2="82015"/>
                          <a14:foregroundMark x1="31077" y1="87372" x2="31077" y2="87372"/>
                          <a14:foregroundMark x1="29538" y1="85587" x2="29538" y2="85587"/>
                          <a14:foregroundMark x1="29538" y1="85587" x2="29538" y2="85587"/>
                          <a14:foregroundMark x1="83846" y1="63265" x2="83846" y2="63265"/>
                          <a14:foregroundMark x1="29077" y1="90306" x2="29077" y2="90306"/>
                          <a14:foregroundMark x1="30615" y1="91199" x2="30615" y2="91199"/>
                          <a14:foregroundMark x1="30615" y1="91199" x2="30615" y2="91199"/>
                          <a14:foregroundMark x1="30615" y1="86097" x2="30615" y2="86097"/>
                          <a14:foregroundMark x1="30615" y1="86097" x2="30615" y2="86097"/>
                          <a14:foregroundMark x1="30615" y1="82015" x2="30615" y2="82015"/>
                          <a14:foregroundMark x1="30615" y1="82015" x2="30615" y2="82015"/>
                          <a14:foregroundMark x1="31077" y1="79464" x2="31077" y2="79464"/>
                          <a14:foregroundMark x1="31077" y1="79337" x2="30154" y2="88265"/>
                          <a14:foregroundMark x1="30154" y1="88265" x2="30154" y2="88265"/>
                          <a14:foregroundMark x1="30154" y1="92730" x2="30154" y2="92730"/>
                          <a14:foregroundMark x1="21692" y1="89541" x2="21692" y2="89541"/>
                          <a14:foregroundMark x1="22615" y1="92092" x2="22615" y2="92092"/>
                          <a14:foregroundMark x1="67077" y1="73214" x2="67077" y2="73214"/>
                          <a14:foregroundMark x1="65846" y1="71173" x2="65846" y2="71173"/>
                          <a14:foregroundMark x1="68154" y1="71939" x2="68154" y2="71939"/>
                          <a14:foregroundMark x1="68462" y1="75255" x2="68462" y2="75255"/>
                          <a14:foregroundMark x1="44000" y1="60842" x2="44000" y2="60842"/>
                          <a14:foregroundMark x1="44000" y1="60842" x2="44000" y2="60842"/>
                          <a14:foregroundMark x1="69846" y1="74362" x2="69846" y2="74362"/>
                          <a14:foregroundMark x1="68769" y1="78954" x2="68769" y2="78954"/>
                          <a14:foregroundMark x1="69538" y1="85204" x2="69538" y2="85204"/>
                          <a14:foregroundMark x1="71077" y1="79592" x2="71077" y2="79592"/>
                          <a14:foregroundMark x1="71231" y1="75893" x2="71231" y2="75893"/>
                          <a14:foregroundMark x1="65077" y1="76276" x2="65077" y2="76276"/>
                          <a14:foregroundMark x1="67538" y1="76403" x2="67538" y2="76403"/>
                          <a14:foregroundMark x1="66462" y1="75893" x2="66462" y2="75893"/>
                          <a14:foregroundMark x1="69077" y1="78316" x2="69077" y2="78316"/>
                          <a14:foregroundMark x1="74923" y1="78316" x2="74923" y2="78316"/>
                          <a14:foregroundMark x1="66154" y1="82398" x2="66154" y2="82398"/>
                          <a14:foregroundMark x1="69538" y1="82398" x2="69538" y2="82398"/>
                          <a14:foregroundMark x1="73692" y1="81633" x2="73692" y2="81633"/>
                          <a14:foregroundMark x1="73692" y1="77806" x2="73692" y2="77806"/>
                          <a14:foregroundMark x1="66000" y1="79847" x2="66000" y2="79847"/>
                          <a14:foregroundMark x1="71692" y1="80485" x2="71692" y2="80485"/>
                          <a14:foregroundMark x1="74000" y1="83418" x2="74000" y2="83418"/>
                          <a14:foregroundMark x1="77077" y1="79592" x2="77077" y2="79592"/>
                          <a14:foregroundMark x1="74462" y1="80867" x2="74462" y2="80867"/>
                          <a14:foregroundMark x1="69077" y1="84184" x2="69077" y2="84184"/>
                          <a14:foregroundMark x1="68769" y1="84311" x2="68769" y2="84311"/>
                          <a14:foregroundMark x1="68769" y1="84311" x2="68769" y2="84311"/>
                          <a14:foregroundMark x1="72769" y1="87372" x2="72769" y2="87372"/>
                          <a14:foregroundMark x1="69077" y1="88648" x2="69077" y2="88648"/>
                          <a14:foregroundMark x1="67538" y1="85459" x2="67538" y2="85459"/>
                          <a14:foregroundMark x1="71846" y1="84566" x2="71846" y2="84566"/>
                          <a14:foregroundMark x1="77538" y1="81122" x2="77538" y2="81122"/>
                          <a14:foregroundMark x1="79692" y1="78699" x2="79692" y2="78699"/>
                          <a14:foregroundMark x1="80308" y1="82015" x2="80308" y2="82015"/>
                          <a14:foregroundMark x1="77538" y1="83036" x2="77538" y2="83036"/>
                          <a14:foregroundMark x1="77077" y1="83801" x2="77077" y2="83801"/>
                          <a14:foregroundMark x1="74462" y1="85459" x2="74462" y2="85459"/>
                          <a14:foregroundMark x1="79077" y1="85587" x2="79077" y2="85587"/>
                          <a14:foregroundMark x1="78462" y1="88648" x2="78462" y2="88648"/>
                          <a14:foregroundMark x1="70308" y1="92219" x2="70308" y2="92219"/>
                          <a14:foregroundMark x1="65538" y1="94260" x2="65538" y2="94260"/>
                          <a14:foregroundMark x1="65538" y1="94260" x2="65538" y2="94260"/>
                          <a14:foregroundMark x1="70308" y1="93367" x2="70308" y2="93367"/>
                          <a14:foregroundMark x1="67692" y1="93750" x2="67692" y2="93750"/>
                          <a14:foregroundMark x1="67692" y1="89668" x2="67692" y2="89668"/>
                          <a14:foregroundMark x1="66615" y1="87245" x2="66615" y2="87245"/>
                          <a14:foregroundMark x1="71077" y1="90306" x2="71077" y2="90306"/>
                          <a14:foregroundMark x1="73385" y1="91327" x2="73385" y2="91327"/>
                          <a14:foregroundMark x1="75538" y1="92602" x2="75538" y2="92602"/>
                          <a14:foregroundMark x1="80154" y1="90816" x2="80154" y2="90816"/>
                          <a14:foregroundMark x1="82154" y1="88138" x2="82154" y2="88138"/>
                          <a14:foregroundMark x1="82923" y1="84694" x2="82923" y2="84694"/>
                          <a14:foregroundMark x1="82769" y1="80867" x2="82769" y2="80867"/>
                          <a14:foregroundMark x1="82462" y1="78189" x2="82462" y2="78189"/>
                          <a14:foregroundMark x1="82462" y1="75255" x2="82462" y2="75255"/>
                          <a14:foregroundMark x1="81077" y1="82398" x2="81077" y2="82398"/>
                          <a14:foregroundMark x1="78154" y1="86352" x2="78154" y2="86352"/>
                          <a14:foregroundMark x1="82308" y1="73342" x2="82308" y2="73342"/>
                          <a14:foregroundMark x1="85538" y1="74745" x2="85538" y2="74745"/>
                          <a14:foregroundMark x1="88615" y1="77806" x2="88615" y2="77806"/>
                          <a14:foregroundMark x1="91385" y1="79464" x2="91385" y2="79464"/>
                          <a14:foregroundMark x1="77692" y1="70408" x2="77692" y2="70408"/>
                          <a14:foregroundMark x1="80769" y1="73342" x2="80769" y2="73342"/>
                          <a14:foregroundMark x1="76923" y1="73469" x2="76923" y2="73469"/>
                          <a14:foregroundMark x1="32308" y1="62755" x2="32308" y2="62755"/>
                          <a14:foregroundMark x1="36308" y1="60204" x2="36308" y2="60204"/>
                          <a14:foregroundMark x1="36308" y1="60204" x2="36308" y2="60204"/>
                          <a14:foregroundMark x1="29077" y1="76913" x2="29077" y2="76913"/>
                          <a14:foregroundMark x1="29077" y1="76913" x2="29077" y2="76913"/>
                          <a14:foregroundMark x1="28615" y1="72194" x2="28615" y2="72194"/>
                          <a14:foregroundMark x1="26000" y1="86097" x2="26000" y2="86097"/>
                          <a14:foregroundMark x1="79846" y1="71556" x2="79846" y2="71556"/>
                          <a14:foregroundMark x1="80615" y1="65561" x2="80615" y2="65561"/>
                          <a14:foregroundMark x1="84000" y1="59694" x2="84000" y2="59694"/>
                          <a14:foregroundMark x1="73692" y1="81250" x2="73692" y2="81250"/>
                          <a14:foregroundMark x1="68462" y1="77679" x2="68462" y2="77679"/>
                          <a14:foregroundMark x1="75846" y1="87628" x2="75846" y2="87628"/>
                          <a14:foregroundMark x1="70769" y1="94388" x2="70769" y2="94388"/>
                          <a14:foregroundMark x1="72308" y1="88776" x2="72308" y2="88776"/>
                          <a14:foregroundMark x1="80615" y1="86607" x2="80615" y2="86607"/>
                          <a14:foregroundMark x1="85385" y1="79082" x2="85385" y2="79082"/>
                          <a14:foregroundMark x1="85385" y1="79082" x2="85385" y2="79082"/>
                          <a14:foregroundMark x1="85538" y1="83291" x2="85538" y2="83291"/>
                          <a14:foregroundMark x1="88000" y1="82653" x2="88000" y2="82653"/>
                          <a14:foregroundMark x1="81692" y1="82526" x2="81692" y2="82526"/>
                          <a14:foregroundMark x1="87538" y1="71173" x2="87538" y2="71173"/>
                          <a14:foregroundMark x1="86000" y1="73852" x2="86000" y2="73852"/>
                          <a14:foregroundMark x1="88154" y1="78061" x2="88154" y2="78061"/>
                          <a14:foregroundMark x1="88000" y1="81122" x2="88000" y2="81122"/>
                          <a14:foregroundMark x1="83231" y1="84184" x2="83231" y2="84184"/>
                          <a14:foregroundMark x1="85077" y1="86607" x2="85077" y2="86607"/>
                          <a14:foregroundMark x1="86615" y1="82653" x2="86615" y2="82653"/>
                          <a14:foregroundMark x1="82462" y1="80485" x2="82462" y2="80485"/>
                          <a14:foregroundMark x1="83538" y1="76531" x2="83538" y2="76531"/>
                          <a14:foregroundMark x1="87077" y1="76403" x2="87077" y2="76403"/>
                          <a14:foregroundMark x1="84923" y1="70791" x2="84923" y2="70791"/>
                          <a14:foregroundMark x1="89077" y1="70791" x2="89077" y2="70791"/>
                          <a14:foregroundMark x1="91846" y1="71684" x2="91846" y2="71684"/>
                          <a14:foregroundMark x1="93385" y1="73214" x2="93385" y2="73214"/>
                          <a14:foregroundMark x1="93385" y1="76786" x2="93385" y2="76786"/>
                          <a14:foregroundMark x1="89231" y1="75638" x2="89231" y2="75638"/>
                          <a14:foregroundMark x1="86615" y1="72577" x2="86615" y2="72577"/>
                          <a14:foregroundMark x1="90615" y1="71939" x2="90615" y2="71939"/>
                          <a14:foregroundMark x1="83846" y1="68240" x2="83846" y2="68240"/>
                          <a14:foregroundMark x1="83846" y1="68240" x2="83846" y2="68240"/>
                          <a14:foregroundMark x1="87538" y1="68878" x2="87538" y2="68878"/>
                          <a14:foregroundMark x1="91692" y1="68878" x2="91692" y2="68878"/>
                          <a14:foregroundMark x1="91846" y1="69005" x2="91846" y2="69005"/>
                          <a14:foregroundMark x1="91846" y1="69005" x2="91846" y2="69005"/>
                          <a14:foregroundMark x1="95385" y1="70791" x2="95385" y2="70791"/>
                          <a14:foregroundMark x1="88769" y1="68112" x2="88769" y2="68112"/>
                          <a14:foregroundMark x1="86000" y1="67219" x2="86000" y2="67219"/>
                          <a14:foregroundMark x1="87231" y1="64286" x2="87231" y2="64286"/>
                          <a14:foregroundMark x1="90769" y1="64923" x2="90769" y2="64923"/>
                          <a14:foregroundMark x1="94000" y1="66454" x2="94000" y2="66454"/>
                          <a14:foregroundMark x1="94308" y1="66709" x2="94308" y2="66709"/>
                          <a14:foregroundMark x1="94308" y1="66709" x2="94308" y2="66709"/>
                          <a14:foregroundMark x1="88769" y1="63393" x2="88769" y2="63393"/>
                          <a14:foregroundMark x1="88769" y1="63393" x2="88769" y2="63393"/>
                          <a14:foregroundMark x1="88769" y1="63393" x2="88769" y2="63393"/>
                          <a14:foregroundMark x1="92769" y1="65561" x2="92769" y2="65561"/>
                          <a14:foregroundMark x1="92769" y1="63265" x2="92769" y2="63265"/>
                          <a14:foregroundMark x1="92769" y1="63265" x2="92769" y2="63265"/>
                          <a14:foregroundMark x1="92769" y1="63265" x2="92769" y2="63265"/>
                          <a14:foregroundMark x1="89846" y1="60842" x2="89846" y2="60842"/>
                          <a14:foregroundMark x1="89231" y1="67347" x2="89231" y2="67347"/>
                          <a14:foregroundMark x1="93538" y1="69005" x2="93538" y2="69005"/>
                          <a14:foregroundMark x1="90615" y1="66454" x2="90615" y2="66454"/>
                          <a14:foregroundMark x1="86923" y1="65816" x2="86923" y2="65816"/>
                          <a14:foregroundMark x1="86923" y1="61862" x2="86923" y2="61862"/>
                          <a14:foregroundMark x1="91077" y1="62883" x2="91077" y2="62883"/>
                          <a14:foregroundMark x1="94308" y1="64923" x2="94308" y2="64923"/>
                          <a14:foregroundMark x1="96923" y1="66071" x2="96923" y2="66071"/>
                          <a14:foregroundMark x1="95538" y1="64286" x2="95538" y2="64286"/>
                          <a14:foregroundMark x1="89538" y1="60204" x2="89538" y2="60204"/>
                          <a14:foregroundMark x1="89538" y1="60204" x2="89538" y2="60204"/>
                          <a14:foregroundMark x1="88154" y1="56760" x2="88154" y2="56760"/>
                          <a14:foregroundMark x1="94000" y1="61990" x2="94000" y2="61990"/>
                          <a14:foregroundMark x1="96154" y1="62500" x2="96154" y2="62500"/>
                          <a14:foregroundMark x1="92923" y1="59949" x2="92923" y2="59949"/>
                          <a14:foregroundMark x1="89846" y1="59439" x2="89846" y2="59439"/>
                          <a14:foregroundMark x1="94462" y1="57270" x2="94462" y2="57270"/>
                          <a14:foregroundMark x1="97231" y1="61480" x2="97231" y2="61480"/>
                          <a14:foregroundMark x1="97231" y1="61480" x2="97231" y2="61480"/>
                          <a14:foregroundMark x1="93385" y1="58801" x2="93385" y2="58801"/>
                          <a14:foregroundMark x1="89692" y1="57526" x2="89692" y2="57526"/>
                          <a14:foregroundMark x1="89077" y1="54209" x2="89077" y2="54209"/>
                          <a14:foregroundMark x1="94000" y1="55612" x2="94000" y2="55612"/>
                          <a14:foregroundMark x1="95846" y1="57781" x2="95846" y2="57781"/>
                          <a14:foregroundMark x1="88769" y1="56760" x2="88769" y2="56760"/>
                          <a14:foregroundMark x1="86154" y1="54974" x2="86154" y2="54974"/>
                          <a14:foregroundMark x1="84923" y1="51913" x2="84923" y2="51913"/>
                          <a14:foregroundMark x1="89692" y1="51913" x2="89692" y2="51913"/>
                          <a14:foregroundMark x1="95077" y1="55612" x2="95077" y2="55612"/>
                          <a14:foregroundMark x1="97692" y1="57526" x2="97692" y2="57526"/>
                          <a14:foregroundMark x1="94923" y1="54082" x2="94923" y2="54082"/>
                          <a14:foregroundMark x1="88769" y1="54209" x2="88769" y2="54209"/>
                          <a14:foregroundMark x1="85077" y1="54209" x2="85077" y2="54209"/>
                          <a14:foregroundMark x1="94769" y1="53827" x2="94769" y2="53827"/>
                          <a14:foregroundMark x1="97692" y1="54592" x2="97692" y2="54592"/>
                          <a14:foregroundMark x1="93846" y1="51403" x2="93846" y2="51403"/>
                          <a14:foregroundMark x1="95385" y1="53571" x2="95385" y2="53571"/>
                          <a14:foregroundMark x1="99077" y1="53189" x2="99077" y2="53189"/>
                          <a14:foregroundMark x1="96154" y1="52934" x2="96154" y2="52934"/>
                          <a14:foregroundMark x1="93385" y1="54974" x2="93385" y2="54974"/>
                          <a14:foregroundMark x1="89231" y1="54719" x2="89231" y2="54719"/>
                          <a14:foregroundMark x1="83846" y1="54592" x2="83846" y2="54592"/>
                          <a14:foregroundMark x1="81077" y1="54592" x2="81077" y2="54592"/>
                          <a14:foregroundMark x1="77385" y1="55102" x2="77385" y2="55102"/>
                          <a14:foregroundMark x1="77385" y1="56760" x2="77385" y2="56760"/>
                          <a14:foregroundMark x1="80615" y1="54592" x2="80615" y2="54592"/>
                          <a14:foregroundMark x1="80615" y1="52041" x2="80615" y2="52041"/>
                          <a14:foregroundMark x1="84923" y1="51531" x2="84923" y2="51531"/>
                          <a14:foregroundMark x1="88154" y1="49362" x2="88154" y2="49362"/>
                          <a14:foregroundMark x1="90615" y1="52934" x2="90615" y2="52934"/>
                          <a14:foregroundMark x1="92462" y1="53571" x2="92462" y2="53571"/>
                          <a14:foregroundMark x1="94462" y1="51020" x2="94462" y2="51020"/>
                          <a14:foregroundMark x1="93231" y1="48852" x2="93231" y2="48852"/>
                          <a14:foregroundMark x1="96923" y1="51148" x2="96923" y2="51148"/>
                          <a14:foregroundMark x1="94308" y1="48342" x2="94308" y2="48342"/>
                          <a14:foregroundMark x1="88615" y1="49490" x2="88615" y2="49490"/>
                          <a14:foregroundMark x1="81692" y1="49745" x2="81692" y2="49745"/>
                          <a14:foregroundMark x1="84000" y1="53571" x2="84000" y2="53571"/>
                          <a14:foregroundMark x1="79077" y1="52806" x2="79077" y2="52806"/>
                          <a14:foregroundMark x1="84923" y1="48852" x2="84923" y2="48852"/>
                          <a14:foregroundMark x1="91231" y1="48342" x2="91231" y2="48342"/>
                          <a14:foregroundMark x1="87538" y1="47194" x2="87538" y2="47194"/>
                          <a14:foregroundMark x1="81077" y1="48852" x2="81077" y2="48852"/>
                          <a14:foregroundMark x1="77077" y1="52296" x2="77077" y2="52296"/>
                          <a14:foregroundMark x1="77077" y1="56760" x2="77077" y2="56760"/>
                          <a14:foregroundMark x1="76615" y1="60204" x2="76615" y2="60204"/>
                          <a14:foregroundMark x1="76615" y1="60204" x2="76615" y2="60204"/>
                          <a14:foregroundMark x1="76615" y1="60204" x2="76615" y2="60204"/>
                          <a14:foregroundMark x1="78000" y1="58163" x2="78000" y2="58163"/>
                          <a14:foregroundMark x1="78000" y1="58163" x2="78000" y2="58163"/>
                          <a14:foregroundMark x1="74923" y1="55612" x2="74923" y2="55612"/>
                          <a14:foregroundMark x1="73692" y1="55612" x2="73692" y2="55612"/>
                          <a14:foregroundMark x1="71846" y1="58929" x2="71846" y2="58929"/>
                          <a14:foregroundMark x1="71846" y1="58929" x2="71846" y2="58929"/>
                          <a14:foregroundMark x1="73692" y1="61097" x2="73692" y2="61097"/>
                          <a14:foregroundMark x1="77538" y1="64668" x2="77538" y2="64668"/>
                          <a14:foregroundMark x1="79538" y1="60714" x2="79538" y2="60714"/>
                          <a14:foregroundMark x1="77385" y1="58418" x2="77385" y2="58418"/>
                          <a14:foregroundMark x1="74769" y1="58546" x2="74769" y2="58546"/>
                          <a14:foregroundMark x1="73692" y1="59311" x2="73692" y2="59311"/>
                          <a14:foregroundMark x1="73692" y1="61224" x2="73692" y2="61224"/>
                          <a14:foregroundMark x1="75077" y1="64286" x2="75077" y2="64286"/>
                          <a14:foregroundMark x1="75077" y1="64286" x2="75077" y2="64286"/>
                          <a14:foregroundMark x1="75077" y1="64286" x2="75077" y2="64286"/>
                          <a14:foregroundMark x1="76615" y1="66327" x2="76615" y2="66327"/>
                          <a14:foregroundMark x1="76615" y1="66327" x2="76615" y2="66327"/>
                          <a14:foregroundMark x1="76615" y1="66327" x2="76615" y2="66327"/>
                          <a14:foregroundMark x1="71385" y1="63648" x2="71385" y2="63648"/>
                          <a14:foregroundMark x1="76923" y1="61862" x2="76923" y2="61862"/>
                          <a14:foregroundMark x1="69077" y1="58929" x2="69077" y2="58929"/>
                          <a14:foregroundMark x1="66923" y1="55612" x2="66923" y2="55612"/>
                          <a14:foregroundMark x1="66923" y1="55612" x2="66923" y2="55612"/>
                          <a14:foregroundMark x1="69692" y1="52934" x2="69692" y2="52934"/>
                          <a14:foregroundMark x1="73692" y1="49235" x2="77692" y2="47959"/>
                          <a14:foregroundMark x1="77692" y1="47959" x2="77692" y2="47959"/>
                          <a14:foregroundMark x1="80615" y1="47704" x2="80769" y2="40561"/>
                          <a14:foregroundMark x1="80769" y1="40561" x2="89077" y2="42474"/>
                          <a14:foregroundMark x1="89077" y1="42474" x2="81846" y2="38520"/>
                          <a14:foregroundMark x1="81846" y1="38520" x2="80308" y2="31378"/>
                          <a14:foregroundMark x1="80308" y1="31378" x2="92308" y2="42730"/>
                          <a14:foregroundMark x1="56154" y1="52423" x2="64923" y2="52168"/>
                          <a14:foregroundMark x1="64923" y1="52168" x2="71231" y2="46811"/>
                          <a14:foregroundMark x1="71231" y1="46811" x2="78308" y2="33291"/>
                          <a14:foregroundMark x1="78308" y1="33291" x2="77846" y2="25893"/>
                          <a14:foregroundMark x1="77846" y1="25893" x2="91231" y2="36097"/>
                          <a14:foregroundMark x1="42769" y1="89668" x2="39538" y2="94260"/>
                          <a14:foregroundMark x1="22615" y1="92985" x2="30154" y2="56250"/>
                          <a14:foregroundMark x1="24308" y1="23214" x2="11692" y2="33546"/>
                          <a14:foregroundMark x1="11692" y1="33546" x2="3538" y2="46939"/>
                          <a14:foregroundMark x1="3538" y1="46939" x2="3385" y2="61862"/>
                          <a14:foregroundMark x1="3385" y1="61862" x2="8615" y2="76276"/>
                          <a14:foregroundMark x1="8615" y1="76276" x2="18308" y2="89923"/>
                          <a14:foregroundMark x1="18308" y1="89923" x2="19538" y2="90689"/>
                          <a14:foregroundMark x1="44000" y1="58163" x2="44000" y2="61607"/>
                          <a14:foregroundMark x1="45385" y1="64541" x2="45385" y2="69388"/>
                          <a14:foregroundMark x1="20308" y1="78699" x2="22769" y2="42730"/>
                          <a14:foregroundMark x1="13231" y1="61990" x2="17538" y2="37245"/>
                          <a14:foregroundMark x1="12769" y1="75893" x2="8308" y2="55357"/>
                          <a14:foregroundMark x1="8308" y1="55357" x2="14769" y2="36352"/>
                          <a14:foregroundMark x1="14769" y1="36352" x2="15231" y2="36097"/>
                          <a14:foregroundMark x1="60615" y1="82526" x2="54923" y2="92474"/>
                          <a14:foregroundMark x1="33692" y1="87755" x2="42923" y2="88903"/>
                          <a14:foregroundMark x1="42923" y1="88903" x2="42923" y2="89031"/>
                          <a14:foregroundMark x1="53231" y1="98724" x2="63692" y2="87755"/>
                          <a14:foregroundMark x1="33692" y1="91199" x2="41692" y2="94260"/>
                          <a14:foregroundMark x1="41692" y1="94260" x2="45538" y2="97832"/>
                          <a14:foregroundMark x1="59231" y1="98980" x2="62462" y2="95281"/>
                          <a14:foregroundMark x1="61077" y1="56888" x2="66462" y2="63138"/>
                          <a14:foregroundMark x1="66462" y1="63138" x2="67077" y2="63393"/>
                          <a14:foregroundMark x1="34769" y1="63393" x2="38154" y2="58163"/>
                          <a14:foregroundMark x1="41077" y1="71173" x2="40615" y2="69005"/>
                          <a14:foregroundMark x1="34308" y1="93750" x2="41385" y2="96556"/>
                          <a14:foregroundMark x1="42308" y1="52296" x2="32000" y2="52423"/>
                          <a14:foregroundMark x1="32000" y1="52423" x2="25385" y2="47449"/>
                          <a14:foregroundMark x1="25385" y1="47449" x2="24462" y2="40306"/>
                          <a14:foregroundMark x1="24462" y1="40306" x2="18462" y2="34311"/>
                          <a14:foregroundMark x1="18462" y1="34311" x2="19231" y2="36990"/>
                          <a14:foregroundMark x1="4769" y1="52551" x2="2308" y2="63903"/>
                        </a14:backgroundRemoval>
                      </a14:imgEffect>
                    </a14:imgLayer>
                  </a14:imgProps>
                </a:ext>
                <a:ext uri="{28A0092B-C50C-407E-A947-70E740481C1C}">
                  <a14:useLocalDpi xmlns:a14="http://schemas.microsoft.com/office/drawing/2010/main" val="0"/>
                </a:ext>
              </a:extLst>
            </a:blip>
            <a:stretch>
              <a:fillRect/>
            </a:stretch>
          </p:blipFill>
          <p:spPr>
            <a:xfrm>
              <a:off x="2515240" y="3545789"/>
              <a:ext cx="2632903" cy="3175686"/>
            </a:xfrm>
            <a:prstGeom prst="rect">
              <a:avLst/>
            </a:prstGeom>
          </p:spPr>
        </p:pic>
      </p:grpSp>
    </p:spTree>
    <p:extLst>
      <p:ext uri="{BB962C8B-B14F-4D97-AF65-F5344CB8AC3E}">
        <p14:creationId xmlns:p14="http://schemas.microsoft.com/office/powerpoint/2010/main" val="283304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0" y="3711230"/>
            <a:ext cx="2008521" cy="1813934"/>
          </a:xfrm>
          <a:prstGeom prst="rect">
            <a:avLst/>
          </a:prstGeom>
        </p:spPr>
      </p:pic>
      <p:sp>
        <p:nvSpPr>
          <p:cNvPr id="6" name="ZoneTexte 5"/>
          <p:cNvSpPr txBox="1"/>
          <p:nvPr/>
        </p:nvSpPr>
        <p:spPr>
          <a:xfrm>
            <a:off x="2971404" y="1485342"/>
            <a:ext cx="6361151" cy="1938992"/>
          </a:xfrm>
          <a:prstGeom prst="rect">
            <a:avLst/>
          </a:prstGeom>
          <a:noFill/>
        </p:spPr>
        <p:txBody>
          <a:bodyPr wrap="square" rtlCol="0">
            <a:spAutoFit/>
          </a:bodyPr>
          <a:lstStyle/>
          <a:p>
            <a:pPr algn="ctr"/>
            <a:r>
              <a:rPr lang="fr-BE" sz="6000" dirty="0" err="1">
                <a:solidFill>
                  <a:srgbClr val="4B858C"/>
                </a:solidFill>
                <a:latin typeface="Georgia" panose="02040502050405020303" pitchFamily="18" charset="0"/>
              </a:rPr>
              <a:t>Thank</a:t>
            </a:r>
            <a:r>
              <a:rPr lang="fr-BE" sz="6000" dirty="0">
                <a:solidFill>
                  <a:srgbClr val="4B858C"/>
                </a:solidFill>
                <a:latin typeface="Georgia" panose="02040502050405020303" pitchFamily="18" charset="0"/>
              </a:rPr>
              <a:t> </a:t>
            </a:r>
            <a:r>
              <a:rPr lang="fr-BE" sz="6000" dirty="0" err="1">
                <a:solidFill>
                  <a:srgbClr val="4B858C"/>
                </a:solidFill>
                <a:latin typeface="Georgia" panose="02040502050405020303" pitchFamily="18" charset="0"/>
              </a:rPr>
              <a:t>you</a:t>
            </a:r>
            <a:r>
              <a:rPr lang="fr-BE" sz="6000" dirty="0">
                <a:solidFill>
                  <a:srgbClr val="4B858C"/>
                </a:solidFill>
                <a:latin typeface="Georgia" panose="02040502050405020303" pitchFamily="18" charset="0"/>
              </a:rPr>
              <a:t> for </a:t>
            </a:r>
            <a:r>
              <a:rPr lang="fr-BE" sz="6000" dirty="0" err="1">
                <a:solidFill>
                  <a:srgbClr val="4B858C"/>
                </a:solidFill>
                <a:latin typeface="Georgia" panose="02040502050405020303" pitchFamily="18" charset="0"/>
              </a:rPr>
              <a:t>your</a:t>
            </a:r>
            <a:r>
              <a:rPr lang="fr-BE" sz="6000" dirty="0">
                <a:solidFill>
                  <a:srgbClr val="4B858C"/>
                </a:solidFill>
                <a:latin typeface="Georgia" panose="02040502050405020303" pitchFamily="18" charset="0"/>
              </a:rPr>
              <a:t> attention !</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40029273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0" y="3711230"/>
            <a:ext cx="2008521" cy="1813934"/>
          </a:xfrm>
          <a:prstGeom prst="rect">
            <a:avLst/>
          </a:prstGeom>
        </p:spPr>
      </p:pic>
      <p:sp>
        <p:nvSpPr>
          <p:cNvPr id="6" name="ZoneTexte 5"/>
          <p:cNvSpPr txBox="1"/>
          <p:nvPr/>
        </p:nvSpPr>
        <p:spPr>
          <a:xfrm>
            <a:off x="2971404" y="1485342"/>
            <a:ext cx="6361151"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Back up slides</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3995620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67</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P</a:t>
            </a:r>
            <a:r>
              <a:rPr lang="fr-BE" sz="4800" dirty="0" err="1">
                <a:latin typeface="Georgia" panose="02040502050405020303" pitchFamily="18" charset="0"/>
              </a:rPr>
              <a:t>revious</a:t>
            </a:r>
            <a:r>
              <a:rPr lang="fr-BE" sz="4800" dirty="0">
                <a:latin typeface="Georgia" panose="02040502050405020303" pitchFamily="18" charset="0"/>
              </a:rPr>
              <a:t> </a:t>
            </a:r>
            <a:r>
              <a:rPr lang="fr-BE" sz="4800" dirty="0" err="1">
                <a:latin typeface="Georgia" panose="02040502050405020303" pitchFamily="18" charset="0"/>
              </a:rPr>
              <a:t>results</a:t>
            </a:r>
            <a:endParaRPr lang="fr-BE" sz="4800" dirty="0">
              <a:latin typeface="Georgia" panose="02040502050405020303"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415" y="1770705"/>
            <a:ext cx="8808213" cy="4468400"/>
          </a:xfrm>
          <a:prstGeom prst="rect">
            <a:avLst/>
          </a:prstGeom>
        </p:spPr>
      </p:pic>
      <p:sp>
        <p:nvSpPr>
          <p:cNvPr id="24" name="Espace réservé du numéro de diapositive 7"/>
          <p:cNvSpPr txBox="1">
            <a:spLocks/>
          </p:cNvSpPr>
          <p:nvPr/>
        </p:nvSpPr>
        <p:spPr>
          <a:xfrm>
            <a:off x="142561"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Lommers</a:t>
            </a:r>
            <a:r>
              <a:rPr lang="fr-BE" dirty="0"/>
              <a:t> et al., NI: </a:t>
            </a:r>
            <a:r>
              <a:rPr lang="fr-BE" dirty="0" err="1"/>
              <a:t>Clinical</a:t>
            </a:r>
            <a:r>
              <a:rPr lang="fr-BE" dirty="0"/>
              <a:t>, 2019</a:t>
            </a:r>
          </a:p>
        </p:txBody>
      </p:sp>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9" name="Rectangle 28"/>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0" name="Rectangle 29"/>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3" name="Rectangle 32"/>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6" name="Rectangle 35"/>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Tree>
    <p:extLst>
      <p:ext uri="{BB962C8B-B14F-4D97-AF65-F5344CB8AC3E}">
        <p14:creationId xmlns:p14="http://schemas.microsoft.com/office/powerpoint/2010/main" val="27729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68</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P</a:t>
            </a:r>
            <a:r>
              <a:rPr lang="fr-BE" sz="4800" dirty="0" err="1">
                <a:latin typeface="Georgia" panose="02040502050405020303" pitchFamily="18" charset="0"/>
              </a:rPr>
              <a:t>revious</a:t>
            </a:r>
            <a:r>
              <a:rPr lang="fr-BE" sz="4800" dirty="0">
                <a:latin typeface="Georgia" panose="02040502050405020303" pitchFamily="18" charset="0"/>
              </a:rPr>
              <a:t> </a:t>
            </a:r>
            <a:r>
              <a:rPr lang="fr-BE" sz="4800" dirty="0" err="1">
                <a:latin typeface="Georgia" panose="02040502050405020303" pitchFamily="18" charset="0"/>
              </a:rPr>
              <a:t>results</a:t>
            </a:r>
            <a:endParaRPr lang="fr-BE" sz="4800" dirty="0">
              <a:latin typeface="Georgia" panose="02040502050405020303" pitchFamily="18" charset="0"/>
            </a:endParaRPr>
          </a:p>
        </p:txBody>
      </p:sp>
      <p:sp>
        <p:nvSpPr>
          <p:cNvPr id="24" name="Espace réservé du numéro de diapositive 7"/>
          <p:cNvSpPr txBox="1">
            <a:spLocks/>
          </p:cNvSpPr>
          <p:nvPr/>
        </p:nvSpPr>
        <p:spPr>
          <a:xfrm>
            <a:off x="142561"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Lommers</a:t>
            </a:r>
            <a:r>
              <a:rPr lang="fr-BE" dirty="0"/>
              <a:t> et al., Hum. Brain </a:t>
            </a:r>
            <a:r>
              <a:rPr lang="fr-BE" dirty="0" err="1"/>
              <a:t>Map</a:t>
            </a:r>
            <a:r>
              <a:rPr lang="fr-BE" dirty="0"/>
              <a:t>., 2021</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393" y="1695625"/>
            <a:ext cx="7917405" cy="4660645"/>
          </a:xfrm>
          <a:prstGeom prst="rect">
            <a:avLst/>
          </a:prstGeom>
        </p:spPr>
      </p:pic>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9" name="Rectangle 28"/>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0" name="Rectangle 29"/>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3" name="Rectangle 32"/>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6" name="Rectangle 35"/>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Tree>
    <p:extLst>
      <p:ext uri="{BB962C8B-B14F-4D97-AF65-F5344CB8AC3E}">
        <p14:creationId xmlns:p14="http://schemas.microsoft.com/office/powerpoint/2010/main" val="18712886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69</a:t>
            </a:fld>
            <a:endParaRPr lang="fr-BE"/>
          </a:p>
        </p:txBody>
      </p:sp>
      <p:sp>
        <p:nvSpPr>
          <p:cNvPr id="23" name="ZoneTexte 22"/>
          <p:cNvSpPr txBox="1"/>
          <p:nvPr/>
        </p:nvSpPr>
        <p:spPr>
          <a:xfrm>
            <a:off x="1251285" y="316121"/>
            <a:ext cx="10278864" cy="830997"/>
          </a:xfrm>
          <a:prstGeom prst="rect">
            <a:avLst/>
          </a:prstGeom>
          <a:noFill/>
        </p:spPr>
        <p:txBody>
          <a:bodyPr wrap="square" rtlCol="0">
            <a:spAutoFit/>
          </a:bodyPr>
          <a:lstStyle/>
          <a:p>
            <a:pPr algn="r"/>
            <a:r>
              <a:rPr lang="fr-BE" sz="4800" b="1" dirty="0" smtClean="0">
                <a:solidFill>
                  <a:srgbClr val="4B858C"/>
                </a:solidFill>
                <a:latin typeface="Georgia" panose="02040502050405020303" pitchFamily="18" charset="0"/>
              </a:rPr>
              <a:t>R</a:t>
            </a:r>
            <a:r>
              <a:rPr lang="fr-BE" sz="4800" dirty="0" smtClean="0">
                <a:latin typeface="Georgia" panose="02040502050405020303" pitchFamily="18" charset="0"/>
              </a:rPr>
              <a:t>2*, </a:t>
            </a:r>
            <a:r>
              <a:rPr lang="fr-BE" sz="4800" dirty="0" err="1" smtClean="0">
                <a:latin typeface="Georgia" panose="02040502050405020303" pitchFamily="18" charset="0"/>
              </a:rPr>
              <a:t>atrophy</a:t>
            </a:r>
            <a:r>
              <a:rPr lang="fr-BE" sz="4800" dirty="0">
                <a:latin typeface="Georgia" panose="02040502050405020303" pitchFamily="18" charset="0"/>
              </a:rPr>
              <a:t> </a:t>
            </a:r>
            <a:r>
              <a:rPr lang="fr-BE" sz="4800" dirty="0" smtClean="0">
                <a:latin typeface="Georgia" panose="02040502050405020303" pitchFamily="18" charset="0"/>
              </a:rPr>
              <a:t>and </a:t>
            </a:r>
            <a:r>
              <a:rPr lang="fr-BE" sz="4800" dirty="0" err="1" smtClean="0">
                <a:latin typeface="Georgia" panose="02040502050405020303" pitchFamily="18" charset="0"/>
              </a:rPr>
              <a:t>iron</a:t>
            </a:r>
            <a:r>
              <a:rPr lang="fr-BE" sz="4800" dirty="0" smtClean="0">
                <a:latin typeface="Georgia" panose="02040502050405020303" pitchFamily="18" charset="0"/>
              </a:rPr>
              <a:t> </a:t>
            </a:r>
            <a:r>
              <a:rPr lang="fr-BE" sz="4800" dirty="0" err="1" smtClean="0">
                <a:latin typeface="Georgia" panose="02040502050405020303" pitchFamily="18" charset="0"/>
              </a:rPr>
              <a:t>accumularion</a:t>
            </a:r>
            <a:endParaRPr lang="fr-BE" sz="4800" dirty="0">
              <a:latin typeface="Georgia" panose="02040502050405020303" pitchFamily="18" charset="0"/>
            </a:endParaRPr>
          </a:p>
        </p:txBody>
      </p:sp>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9" name="Rectangle 28"/>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0" name="Rectangle 29"/>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3" name="Rectangle 32"/>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6" name="Rectangle 35"/>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 name="Image 1"/>
          <p:cNvPicPr>
            <a:picLocks noChangeAspect="1"/>
          </p:cNvPicPr>
          <p:nvPr/>
        </p:nvPicPr>
        <p:blipFill>
          <a:blip r:embed="rId3"/>
          <a:stretch>
            <a:fillRect/>
          </a:stretch>
        </p:blipFill>
        <p:spPr>
          <a:xfrm>
            <a:off x="3858612" y="2085402"/>
            <a:ext cx="4177256" cy="4022224"/>
          </a:xfrm>
          <a:prstGeom prst="rect">
            <a:avLst/>
          </a:prstGeom>
        </p:spPr>
      </p:pic>
      <p:pic>
        <p:nvPicPr>
          <p:cNvPr id="4" name="Image 3"/>
          <p:cNvPicPr>
            <a:picLocks noChangeAspect="1"/>
          </p:cNvPicPr>
          <p:nvPr/>
        </p:nvPicPr>
        <p:blipFill>
          <a:blip r:embed="rId4"/>
          <a:stretch>
            <a:fillRect/>
          </a:stretch>
        </p:blipFill>
        <p:spPr>
          <a:xfrm>
            <a:off x="7833584" y="2116778"/>
            <a:ext cx="4178854" cy="3990848"/>
          </a:xfrm>
          <a:prstGeom prst="rect">
            <a:avLst/>
          </a:prstGeom>
        </p:spPr>
      </p:pic>
      <p:sp>
        <p:nvSpPr>
          <p:cNvPr id="40" name="ZoneTexte 39"/>
          <p:cNvSpPr txBox="1"/>
          <p:nvPr/>
        </p:nvSpPr>
        <p:spPr>
          <a:xfrm>
            <a:off x="492121" y="2219376"/>
            <a:ext cx="3149917" cy="3785652"/>
          </a:xfrm>
          <a:prstGeom prst="rect">
            <a:avLst/>
          </a:prstGeom>
          <a:noFill/>
        </p:spPr>
        <p:txBody>
          <a:bodyPr wrap="square" rtlCol="0">
            <a:spAutoFit/>
          </a:bodyPr>
          <a:lstStyle/>
          <a:p>
            <a:pPr>
              <a:lnSpc>
                <a:spcPct val="150000"/>
              </a:lnSpc>
            </a:pPr>
            <a:r>
              <a:rPr lang="fr-BE" sz="2000" dirty="0" err="1" smtClean="0">
                <a:latin typeface="Georgia" panose="02040502050405020303" pitchFamily="18" charset="0"/>
              </a:rPr>
              <a:t>When</a:t>
            </a:r>
            <a:r>
              <a:rPr lang="fr-BE" sz="2000" dirty="0" smtClean="0">
                <a:latin typeface="Georgia" panose="02040502050405020303" pitchFamily="18" charset="0"/>
              </a:rPr>
              <a:t> </a:t>
            </a:r>
            <a:r>
              <a:rPr lang="fr-BE" sz="2000" dirty="0" err="1" smtClean="0">
                <a:latin typeface="Georgia" panose="02040502050405020303" pitchFamily="18" charset="0"/>
              </a:rPr>
              <a:t>interpreting</a:t>
            </a:r>
            <a:r>
              <a:rPr lang="fr-BE" sz="2000" dirty="0" smtClean="0">
                <a:latin typeface="Georgia" panose="02040502050405020303" pitchFamily="18" charset="0"/>
              </a:rPr>
              <a:t> </a:t>
            </a:r>
            <a:r>
              <a:rPr lang="fr-BE" sz="2000" b="1" dirty="0" smtClean="0">
                <a:latin typeface="Georgia" panose="02040502050405020303" pitchFamily="18" charset="0"/>
              </a:rPr>
              <a:t>R2* changes</a:t>
            </a:r>
            <a:r>
              <a:rPr lang="fr-BE" sz="2000" dirty="0" smtClean="0">
                <a:latin typeface="Georgia" panose="02040502050405020303" pitchFamily="18" charset="0"/>
              </a:rPr>
              <a:t> (</a:t>
            </a:r>
            <a:r>
              <a:rPr lang="fr-BE" sz="2000" dirty="0" err="1" smtClean="0">
                <a:latin typeface="Georgia" panose="02040502050405020303" pitchFamily="18" charset="0"/>
              </a:rPr>
              <a:t>especially</a:t>
            </a:r>
            <a:r>
              <a:rPr lang="fr-BE" sz="2000" dirty="0" smtClean="0">
                <a:latin typeface="Georgia" panose="02040502050405020303" pitchFamily="18" charset="0"/>
              </a:rPr>
              <a:t> in DGM), one must </a:t>
            </a:r>
            <a:r>
              <a:rPr lang="fr-BE" sz="2000" dirty="0" err="1" smtClean="0">
                <a:latin typeface="Georgia" panose="02040502050405020303" pitchFamily="18" charset="0"/>
              </a:rPr>
              <a:t>make</a:t>
            </a:r>
            <a:r>
              <a:rPr lang="fr-BE" sz="2000" dirty="0" smtClean="0">
                <a:latin typeface="Georgia" panose="02040502050405020303" pitchFamily="18" charset="0"/>
              </a:rPr>
              <a:t> the </a:t>
            </a:r>
            <a:r>
              <a:rPr lang="fr-BE" sz="2000" dirty="0" err="1" smtClean="0">
                <a:latin typeface="Georgia" panose="02040502050405020303" pitchFamily="18" charset="0"/>
              </a:rPr>
              <a:t>difference</a:t>
            </a:r>
            <a:r>
              <a:rPr lang="fr-BE" sz="2000" dirty="0" smtClean="0">
                <a:latin typeface="Georgia" panose="02040502050405020303" pitchFamily="18" charset="0"/>
              </a:rPr>
              <a:t> </a:t>
            </a:r>
            <a:r>
              <a:rPr lang="fr-BE" sz="2000" dirty="0" err="1" smtClean="0">
                <a:latin typeface="Georgia" panose="02040502050405020303" pitchFamily="18" charset="0"/>
              </a:rPr>
              <a:t>between</a:t>
            </a:r>
            <a:r>
              <a:rPr lang="fr-BE" sz="2000" dirty="0" smtClean="0">
                <a:latin typeface="Georgia" panose="02040502050405020303" pitchFamily="18" charset="0"/>
              </a:rPr>
              <a:t> </a:t>
            </a:r>
            <a:r>
              <a:rPr lang="fr-BE" sz="2000" b="1" dirty="0" err="1" smtClean="0">
                <a:latin typeface="Georgia" panose="02040502050405020303" pitchFamily="18" charset="0"/>
              </a:rPr>
              <a:t>iron</a:t>
            </a:r>
            <a:r>
              <a:rPr lang="fr-BE" sz="2000" b="1" dirty="0" smtClean="0">
                <a:latin typeface="Georgia" panose="02040502050405020303" pitchFamily="18" charset="0"/>
              </a:rPr>
              <a:t> concentration</a:t>
            </a:r>
            <a:r>
              <a:rPr lang="fr-BE" sz="2000" dirty="0" smtClean="0">
                <a:latin typeface="Georgia" panose="02040502050405020303" pitchFamily="18" charset="0"/>
              </a:rPr>
              <a:t> and </a:t>
            </a:r>
            <a:r>
              <a:rPr lang="fr-BE" sz="2000" b="1" dirty="0" err="1" smtClean="0">
                <a:latin typeface="Georgia" panose="02040502050405020303" pitchFamily="18" charset="0"/>
              </a:rPr>
              <a:t>iron</a:t>
            </a:r>
            <a:r>
              <a:rPr lang="fr-BE" sz="2000" b="1" dirty="0" smtClean="0">
                <a:latin typeface="Georgia" panose="02040502050405020303" pitchFamily="18" charset="0"/>
              </a:rPr>
              <a:t> accumulation</a:t>
            </a:r>
            <a:r>
              <a:rPr lang="fr-BE" sz="2000" dirty="0" smtClean="0">
                <a:latin typeface="Georgia" panose="02040502050405020303" pitchFamily="18" charset="0"/>
              </a:rPr>
              <a:t>.</a:t>
            </a:r>
          </a:p>
          <a:p>
            <a:pPr>
              <a:lnSpc>
                <a:spcPct val="150000"/>
              </a:lnSpc>
            </a:pPr>
            <a:r>
              <a:rPr lang="fr-BE" sz="2000" dirty="0" err="1" smtClean="0">
                <a:latin typeface="Georgia" panose="02040502050405020303" pitchFamily="18" charset="0"/>
              </a:rPr>
              <a:t>Mean</a:t>
            </a:r>
            <a:r>
              <a:rPr lang="fr-BE" sz="2000" dirty="0" smtClean="0">
                <a:latin typeface="Georgia" panose="02040502050405020303" pitchFamily="18" charset="0"/>
              </a:rPr>
              <a:t> R2* value </a:t>
            </a:r>
            <a:r>
              <a:rPr lang="fr-BE" sz="2000" dirty="0" err="1" smtClean="0">
                <a:latin typeface="Georgia" panose="02040502050405020303" pitchFamily="18" charset="0"/>
              </a:rPr>
              <a:t>does</a:t>
            </a:r>
            <a:r>
              <a:rPr lang="fr-BE" sz="2000" dirty="0" smtClean="0">
                <a:latin typeface="Georgia" panose="02040502050405020303" pitchFamily="18" charset="0"/>
              </a:rPr>
              <a:t> not </a:t>
            </a:r>
            <a:r>
              <a:rPr lang="fr-BE" sz="2000" dirty="0" err="1" smtClean="0">
                <a:latin typeface="Georgia" panose="02040502050405020303" pitchFamily="18" charset="0"/>
              </a:rPr>
              <a:t>take</a:t>
            </a:r>
            <a:r>
              <a:rPr lang="fr-BE" sz="2000" dirty="0" smtClean="0">
                <a:latin typeface="Georgia" panose="02040502050405020303" pitchFamily="18" charset="0"/>
              </a:rPr>
              <a:t> </a:t>
            </a:r>
            <a:r>
              <a:rPr lang="fr-BE" sz="2000" dirty="0" err="1" smtClean="0">
                <a:latin typeface="Georgia" panose="02040502050405020303" pitchFamily="18" charset="0"/>
              </a:rPr>
              <a:t>atrophy</a:t>
            </a:r>
            <a:r>
              <a:rPr lang="fr-BE" sz="2000" dirty="0" smtClean="0">
                <a:latin typeface="Georgia" panose="02040502050405020303" pitchFamily="18" charset="0"/>
              </a:rPr>
              <a:t> </a:t>
            </a:r>
            <a:r>
              <a:rPr lang="fr-BE" sz="2000" dirty="0" err="1" smtClean="0">
                <a:latin typeface="Georgia" panose="02040502050405020303" pitchFamily="18" charset="0"/>
              </a:rPr>
              <a:t>into</a:t>
            </a:r>
            <a:r>
              <a:rPr lang="fr-BE" sz="2000" dirty="0" smtClean="0">
                <a:latin typeface="Georgia" panose="02040502050405020303" pitchFamily="18" charset="0"/>
              </a:rPr>
              <a:t> </a:t>
            </a:r>
            <a:r>
              <a:rPr lang="fr-BE" sz="2000" dirty="0" err="1" smtClean="0">
                <a:latin typeface="Georgia" panose="02040502050405020303" pitchFamily="18" charset="0"/>
              </a:rPr>
              <a:t>account</a:t>
            </a:r>
            <a:endParaRPr lang="fr-BE" sz="2000" dirty="0">
              <a:latin typeface="Georgia" panose="02040502050405020303" pitchFamily="18" charset="0"/>
            </a:endParaRPr>
          </a:p>
        </p:txBody>
      </p:sp>
    </p:spTree>
    <p:extLst>
      <p:ext uri="{BB962C8B-B14F-4D97-AF65-F5344CB8AC3E}">
        <p14:creationId xmlns:p14="http://schemas.microsoft.com/office/powerpoint/2010/main" val="768474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4117655" y="1948305"/>
            <a:ext cx="3925957" cy="461665"/>
          </a:xfrm>
          <a:prstGeom prst="rect">
            <a:avLst/>
          </a:prstGeom>
          <a:noFill/>
        </p:spPr>
        <p:txBody>
          <a:bodyPr wrap="square" rtlCol="0">
            <a:spAutoFit/>
          </a:bodyPr>
          <a:lstStyle/>
          <a:p>
            <a:pPr algn="ctr"/>
            <a:r>
              <a:rPr lang="fr-BE" sz="2400" b="1" dirty="0" err="1">
                <a:latin typeface="Georgia" panose="02040502050405020303" pitchFamily="18" charset="0"/>
              </a:rPr>
              <a:t>Ingredients</a:t>
            </a:r>
            <a:r>
              <a:rPr lang="fr-BE" sz="2400" b="1" dirty="0">
                <a:latin typeface="Georgia" panose="02040502050405020303" pitchFamily="18" charset="0"/>
              </a:rPr>
              <a:t> for MRI</a:t>
            </a:r>
            <a:endParaRPr lang="fr-BE" dirty="0">
              <a:latin typeface="Georgia" panose="02040502050405020303" pitchFamily="18" charset="0"/>
            </a:endParaRPr>
          </a:p>
        </p:txBody>
      </p:sp>
      <p:cxnSp>
        <p:nvCxnSpPr>
          <p:cNvPr id="24" name="Connecteur droit avec flèche 23"/>
          <p:cNvCxnSpPr>
            <a:cxnSpLocks/>
          </p:cNvCxnSpPr>
          <p:nvPr/>
        </p:nvCxnSpPr>
        <p:spPr>
          <a:xfrm flipH="1">
            <a:off x="1944547" y="2520123"/>
            <a:ext cx="2518123" cy="1195350"/>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ZoneTexte 24"/>
              <p:cNvSpPr txBox="1"/>
              <p:nvPr/>
            </p:nvSpPr>
            <p:spPr>
              <a:xfrm>
                <a:off x="657307" y="3839548"/>
                <a:ext cx="2449794" cy="1554272"/>
              </a:xfrm>
              <a:prstGeom prst="rect">
                <a:avLst/>
              </a:prstGeom>
              <a:noFill/>
            </p:spPr>
            <p:txBody>
              <a:bodyPr wrap="square" rtlCol="0">
                <a:spAutoFit/>
              </a:bodyPr>
              <a:lstStyle/>
              <a:p>
                <a:pPr algn="ctr"/>
                <a:r>
                  <a:rPr lang="fr-BE" dirty="0">
                    <a:latin typeface="Georgia" panose="02040502050405020303" pitchFamily="18" charset="0"/>
                  </a:rPr>
                  <a:t>External </a:t>
                </a:r>
                <a:r>
                  <a:rPr lang="fr-BE" dirty="0" err="1">
                    <a:latin typeface="Georgia" panose="02040502050405020303" pitchFamily="18" charset="0"/>
                  </a:rPr>
                  <a:t>magnetic</a:t>
                </a:r>
                <a:r>
                  <a:rPr lang="fr-BE" dirty="0">
                    <a:latin typeface="Georgia" panose="02040502050405020303" pitchFamily="18" charset="0"/>
                  </a:rPr>
                  <a:t> </a:t>
                </a:r>
                <a:r>
                  <a:rPr lang="fr-BE" dirty="0" err="1">
                    <a:latin typeface="Georgia" panose="02040502050405020303" pitchFamily="18" charset="0"/>
                  </a:rPr>
                  <a:t>field</a:t>
                </a:r>
                <a:endParaRPr lang="fr-BE" dirty="0">
                  <a:latin typeface="Georgia" panose="02040502050405020303" pitchFamily="18" charset="0"/>
                </a:endParaRPr>
              </a:p>
              <a:p>
                <a:pPr algn="ctr"/>
                <a:endParaRPr lang="fr-BE" sz="1100" dirty="0">
                  <a:latin typeface="Georgia" panose="02040502050405020303" pitchFamily="18" charset="0"/>
                </a:endParaRPr>
              </a:p>
              <a:p>
                <a:pPr algn="ctr"/>
                <a14:m>
                  <m:oMathPara xmlns:m="http://schemas.openxmlformats.org/officeDocument/2006/math">
                    <m:oMathParaPr>
                      <m:jc m:val="centerGroup"/>
                    </m:oMathParaPr>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𝐵</m:t>
                          </m:r>
                        </m:e>
                        <m:sub>
                          <m:r>
                            <a:rPr lang="fr-BE" sz="2000" b="0" i="1" smtClean="0">
                              <a:latin typeface="Cambria Math" panose="02040503050406030204" pitchFamily="18" charset="0"/>
                            </a:rPr>
                            <m:t>0</m:t>
                          </m:r>
                        </m:sub>
                      </m:sSub>
                      <m:r>
                        <a:rPr lang="fr-BE" sz="2000" b="0" i="1" smtClean="0">
                          <a:latin typeface="Cambria Math" panose="02040503050406030204" pitchFamily="18" charset="0"/>
                        </a:rPr>
                        <m:t>=1.5</m:t>
                      </m:r>
                      <m:r>
                        <a:rPr lang="fr-BE" sz="2000" b="0" i="0" smtClean="0">
                          <a:latin typeface="Cambria Math" panose="02040503050406030204" pitchFamily="18" charset="0"/>
                        </a:rPr>
                        <m:t>, </m:t>
                      </m:r>
                      <m:r>
                        <a:rPr lang="fr-BE" sz="2000" b="0" i="1" smtClean="0">
                          <a:latin typeface="Cambria Math" panose="02040503050406030204" pitchFamily="18" charset="0"/>
                        </a:rPr>
                        <m:t>3</m:t>
                      </m:r>
                      <m:r>
                        <a:rPr lang="fr-BE" sz="2000" b="0" i="0" smtClean="0">
                          <a:latin typeface="Cambria Math" panose="02040503050406030204" pitchFamily="18" charset="0"/>
                        </a:rPr>
                        <m:t> </m:t>
                      </m:r>
                      <m:r>
                        <m:rPr>
                          <m:sty m:val="p"/>
                        </m:rPr>
                        <a:rPr lang="fr-BE" sz="2000" b="0" i="0" smtClean="0">
                          <a:latin typeface="Cambria Math" panose="02040503050406030204" pitchFamily="18" charset="0"/>
                        </a:rPr>
                        <m:t>or</m:t>
                      </m:r>
                      <m:r>
                        <a:rPr lang="fr-BE" sz="2000" b="0" i="0" smtClean="0">
                          <a:latin typeface="Cambria Math" panose="02040503050406030204" pitchFamily="18" charset="0"/>
                        </a:rPr>
                        <m:t> </m:t>
                      </m:r>
                      <m:r>
                        <a:rPr lang="fr-BE" sz="2000" b="0" i="1" smtClean="0">
                          <a:latin typeface="Cambria Math" panose="02040503050406030204" pitchFamily="18" charset="0"/>
                        </a:rPr>
                        <m:t>7</m:t>
                      </m:r>
                      <m:r>
                        <a:rPr lang="fr-BE" sz="2000" b="0" i="1" smtClean="0">
                          <a:latin typeface="Cambria Math" panose="02040503050406030204" pitchFamily="18" charset="0"/>
                        </a:rPr>
                        <m:t>𝑇</m:t>
                      </m:r>
                    </m:oMath>
                  </m:oMathPara>
                </a14:m>
                <a:endParaRPr lang="fr-BE" sz="2000" dirty="0">
                  <a:latin typeface="Georgia" panose="02040502050405020303" pitchFamily="18" charset="0"/>
                </a:endParaRPr>
              </a:p>
              <a:p>
                <a:pPr algn="ctr"/>
                <a:endParaRPr lang="fr-BE" sz="600" dirty="0">
                  <a:latin typeface="Georgia" panose="02040502050405020303" pitchFamily="18" charset="0"/>
                </a:endParaRPr>
              </a:p>
              <a:p>
                <a:pPr algn="ctr"/>
                <a:r>
                  <a:rPr lang="fr-BE" sz="1100" dirty="0">
                    <a:latin typeface="Georgia" panose="02040502050405020303" pitchFamily="18" charset="0"/>
                  </a:rPr>
                  <a:t>  </a:t>
                </a:r>
                <a:r>
                  <a:rPr lang="fr-BE" sz="1100" dirty="0" err="1">
                    <a:latin typeface="Georgia" panose="02040502050405020303" pitchFamily="18" charset="0"/>
                  </a:rPr>
                  <a:t>Earth’s</a:t>
                </a:r>
                <a:r>
                  <a:rPr lang="fr-BE" sz="1100" dirty="0">
                    <a:latin typeface="Georgia" panose="02040502050405020303" pitchFamily="18" charset="0"/>
                  </a:rPr>
                  <a:t> </a:t>
                </a:r>
                <a:r>
                  <a:rPr lang="fr-BE" sz="1100" dirty="0" err="1">
                    <a:latin typeface="Georgia" panose="02040502050405020303" pitchFamily="18" charset="0"/>
                  </a:rPr>
                  <a:t>magnetic</a:t>
                </a:r>
                <a:r>
                  <a:rPr lang="fr-BE" sz="1100" dirty="0">
                    <a:latin typeface="Georgia" panose="02040502050405020303" pitchFamily="18" charset="0"/>
                  </a:rPr>
                  <a:t> </a:t>
                </a:r>
                <a:r>
                  <a:rPr lang="fr-BE" sz="1100" dirty="0" err="1">
                    <a:latin typeface="Georgia" panose="02040502050405020303" pitchFamily="18" charset="0"/>
                  </a:rPr>
                  <a:t>field</a:t>
                </a:r>
                <a:r>
                  <a:rPr lang="fr-BE" sz="1100" dirty="0">
                    <a:latin typeface="Georgia" panose="02040502050405020303" pitchFamily="18" charset="0"/>
                  </a:rPr>
                  <a:t> </a:t>
                </a:r>
                <a:r>
                  <a:rPr lang="fr-BE" sz="1100" dirty="0" err="1">
                    <a:latin typeface="Georgia" panose="02040502050405020303" pitchFamily="18" charset="0"/>
                  </a:rPr>
                  <a:t>is</a:t>
                </a:r>
                <a:r>
                  <a:rPr lang="fr-BE" sz="1100" dirty="0">
                    <a:latin typeface="Georgia" panose="02040502050405020303" pitchFamily="18" charset="0"/>
                  </a:rPr>
                  <a:t> </a:t>
                </a:r>
                <a:r>
                  <a:rPr lang="fr-BE" sz="1100" dirty="0" err="1">
                    <a:latin typeface="Georgia" panose="02040502050405020303" pitchFamily="18" charset="0"/>
                  </a:rPr>
                  <a:t>between</a:t>
                </a:r>
                <a:r>
                  <a:rPr lang="fr-BE" sz="1100" dirty="0">
                    <a:latin typeface="Georgia" panose="02040502050405020303" pitchFamily="18" charset="0"/>
                  </a:rPr>
                  <a:t> 25 and 65 µT</a:t>
                </a:r>
              </a:p>
            </p:txBody>
          </p:sp>
        </mc:Choice>
        <mc:Fallback xmlns="">
          <p:sp>
            <p:nvSpPr>
              <p:cNvPr id="25" name="ZoneTexte 24"/>
              <p:cNvSpPr txBox="1">
                <a:spLocks noRot="1" noChangeAspect="1" noMove="1" noResize="1" noEditPoints="1" noAdjustHandles="1" noChangeArrowheads="1" noChangeShapeType="1" noTextEdit="1"/>
              </p:cNvSpPr>
              <p:nvPr/>
            </p:nvSpPr>
            <p:spPr>
              <a:xfrm>
                <a:off x="657307" y="3839548"/>
                <a:ext cx="2449794" cy="1554272"/>
              </a:xfrm>
              <a:prstGeom prst="rect">
                <a:avLst/>
              </a:prstGeom>
              <a:blipFill>
                <a:blip r:embed="rId3"/>
                <a:stretch>
                  <a:fillRect t="-2353" b="-1569"/>
                </a:stretch>
              </a:blipFill>
            </p:spPr>
            <p:txBody>
              <a:bodyPr/>
              <a:lstStyle/>
              <a:p>
                <a:r>
                  <a:rPr lang="fr-BE">
                    <a:noFill/>
                  </a:rPr>
                  <a:t> </a:t>
                </a:r>
              </a:p>
            </p:txBody>
          </p:sp>
        </mc:Fallback>
      </mc:AlternateContent>
      <p:cxnSp>
        <p:nvCxnSpPr>
          <p:cNvPr id="28" name="Connecteur droit avec flèche 27"/>
          <p:cNvCxnSpPr/>
          <p:nvPr/>
        </p:nvCxnSpPr>
        <p:spPr>
          <a:xfrm>
            <a:off x="5900912" y="2649599"/>
            <a:ext cx="8436" cy="902741"/>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ZoneTexte 29"/>
              <p:cNvSpPr txBox="1"/>
              <p:nvPr/>
            </p:nvSpPr>
            <p:spPr>
              <a:xfrm>
                <a:off x="4822062" y="3828183"/>
                <a:ext cx="2174571" cy="1123384"/>
              </a:xfrm>
              <a:prstGeom prst="rect">
                <a:avLst/>
              </a:prstGeom>
              <a:noFill/>
            </p:spPr>
            <p:txBody>
              <a:bodyPr wrap="square" rtlCol="0">
                <a:spAutoFit/>
              </a:bodyPr>
              <a:lstStyle/>
              <a:p>
                <a:pPr algn="ctr"/>
                <a:r>
                  <a:rPr lang="fr-BE" dirty="0">
                    <a:latin typeface="Georgia" panose="02040502050405020303" pitchFamily="18" charset="0"/>
                  </a:rPr>
                  <a:t>Electromagnetic </a:t>
                </a:r>
                <a:r>
                  <a:rPr lang="fr-BE" dirty="0" err="1">
                    <a:latin typeface="Georgia" panose="02040502050405020303" pitchFamily="18" charset="0"/>
                  </a:rPr>
                  <a:t>field</a:t>
                </a:r>
                <a:r>
                  <a:rPr lang="fr-BE" dirty="0">
                    <a:latin typeface="Georgia" panose="02040502050405020303" pitchFamily="18" charset="0"/>
                  </a:rPr>
                  <a:t> </a:t>
                </a:r>
                <a14:m>
                  <m:oMath xmlns:m="http://schemas.openxmlformats.org/officeDocument/2006/math">
                    <m:sSub>
                      <m:sSubPr>
                        <m:ctrlPr>
                          <a:rPr lang="fr-BE" i="1">
                            <a:latin typeface="Cambria Math" panose="02040503050406030204" pitchFamily="18" charset="0"/>
                          </a:rPr>
                        </m:ctrlPr>
                      </m:sSubPr>
                      <m:e>
                        <m:r>
                          <a:rPr lang="fr-BE" i="1">
                            <a:latin typeface="Cambria Math" panose="02040503050406030204" pitchFamily="18" charset="0"/>
                          </a:rPr>
                          <m:t>𝐵</m:t>
                        </m:r>
                      </m:e>
                      <m:sub>
                        <m:r>
                          <a:rPr lang="fr-BE" b="0" i="1" smtClean="0">
                            <a:latin typeface="Cambria Math" panose="02040503050406030204" pitchFamily="18" charset="0"/>
                          </a:rPr>
                          <m:t>1</m:t>
                        </m:r>
                      </m:sub>
                    </m:sSub>
                  </m:oMath>
                </a14:m>
                <a:r>
                  <a:rPr lang="fr-BE" dirty="0">
                    <a:latin typeface="Georgia" panose="02040502050405020303" pitchFamily="18" charset="0"/>
                  </a:rPr>
                  <a:t> </a:t>
                </a:r>
              </a:p>
              <a:p>
                <a:pPr algn="ctr"/>
                <a:endParaRPr lang="fr-BE" sz="500" dirty="0">
                  <a:latin typeface="Georgia" panose="02040502050405020303" pitchFamily="18" charset="0"/>
                </a:endParaRPr>
              </a:p>
              <a:p>
                <a:pPr algn="ctr"/>
                <a:r>
                  <a:rPr lang="fr-BE" sz="1400" dirty="0">
                    <a:latin typeface="Georgia" panose="02040502050405020303" pitchFamily="18" charset="0"/>
                  </a:rPr>
                  <a:t>(Radio-</a:t>
                </a:r>
                <a:r>
                  <a:rPr lang="fr-BE" sz="1400" dirty="0" err="1">
                    <a:latin typeface="Georgia" panose="02040502050405020303" pitchFamily="18" charset="0"/>
                  </a:rPr>
                  <a:t>frequency</a:t>
                </a:r>
                <a:r>
                  <a:rPr lang="fr-BE" sz="1400" dirty="0">
                    <a:latin typeface="Georgia" panose="02040502050405020303" pitchFamily="18" charset="0"/>
                  </a:rPr>
                  <a:t>  or RF)</a:t>
                </a:r>
              </a:p>
              <a:p>
                <a:pPr algn="ctr"/>
                <a:endParaRPr lang="fr-BE" sz="1100" dirty="0">
                  <a:latin typeface="Georgia" panose="02040502050405020303" pitchFamily="18" charset="0"/>
                </a:endParaRPr>
              </a:p>
            </p:txBody>
          </p:sp>
        </mc:Choice>
        <mc:Fallback xmlns="">
          <p:sp>
            <p:nvSpPr>
              <p:cNvPr id="30" name="ZoneTexte 29"/>
              <p:cNvSpPr txBox="1">
                <a:spLocks noRot="1" noChangeAspect="1" noMove="1" noResize="1" noEditPoints="1" noAdjustHandles="1" noChangeArrowheads="1" noChangeShapeType="1" noTextEdit="1"/>
              </p:cNvSpPr>
              <p:nvPr/>
            </p:nvSpPr>
            <p:spPr>
              <a:xfrm>
                <a:off x="4822062" y="3828183"/>
                <a:ext cx="2174571" cy="1123384"/>
              </a:xfrm>
              <a:prstGeom prst="rect">
                <a:avLst/>
              </a:prstGeom>
              <a:blipFill>
                <a:blip r:embed="rId4"/>
                <a:stretch>
                  <a:fillRect l="-280" t="-3261"/>
                </a:stretch>
              </a:blipFill>
            </p:spPr>
            <p:txBody>
              <a:bodyPr/>
              <a:lstStyle/>
              <a:p>
                <a:r>
                  <a:rPr lang="fr-BE">
                    <a:noFill/>
                  </a:rPr>
                  <a:t> </a:t>
                </a:r>
              </a:p>
            </p:txBody>
          </p:sp>
        </mc:Fallback>
      </mc:AlternateContent>
      <p:cxnSp>
        <p:nvCxnSpPr>
          <p:cNvPr id="33" name="Connecteur droit avec flèche 32"/>
          <p:cNvCxnSpPr>
            <a:cxnSpLocks/>
          </p:cNvCxnSpPr>
          <p:nvPr/>
        </p:nvCxnSpPr>
        <p:spPr>
          <a:xfrm>
            <a:off x="7581096" y="2520123"/>
            <a:ext cx="2442580" cy="1319425"/>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9084901" y="3987441"/>
            <a:ext cx="2199837" cy="1369606"/>
          </a:xfrm>
          <a:prstGeom prst="rect">
            <a:avLst/>
          </a:prstGeom>
          <a:noFill/>
        </p:spPr>
        <p:txBody>
          <a:bodyPr wrap="square" rtlCol="0">
            <a:spAutoFit/>
          </a:bodyPr>
          <a:lstStyle/>
          <a:p>
            <a:pPr algn="ctr"/>
            <a:r>
              <a:rPr lang="fr-BE" dirty="0" err="1">
                <a:latin typeface="Georgia" panose="02040502050405020303" pitchFamily="18" charset="0"/>
              </a:rPr>
              <a:t>Magnetic</a:t>
            </a:r>
            <a:r>
              <a:rPr lang="fr-BE" dirty="0">
                <a:latin typeface="Georgia" panose="02040502050405020303" pitchFamily="18" charset="0"/>
              </a:rPr>
              <a:t> </a:t>
            </a:r>
            <a:r>
              <a:rPr lang="fr-BE" dirty="0" err="1">
                <a:latin typeface="Georgia" panose="02040502050405020303" pitchFamily="18" charset="0"/>
              </a:rPr>
              <a:t>properties</a:t>
            </a:r>
            <a:r>
              <a:rPr lang="fr-BE" dirty="0">
                <a:latin typeface="Georgia" panose="02040502050405020303" pitchFamily="18" charset="0"/>
              </a:rPr>
              <a:t> of the </a:t>
            </a:r>
            <a:r>
              <a:rPr lang="fr-BE" b="1" dirty="0">
                <a:latin typeface="Georgia" panose="02040502050405020303" pitchFamily="18" charset="0"/>
              </a:rPr>
              <a:t>NUCLEI</a:t>
            </a:r>
          </a:p>
          <a:p>
            <a:pPr algn="ctr"/>
            <a:r>
              <a:rPr lang="fr-BE" sz="1600" dirty="0">
                <a:latin typeface="Georgia" panose="02040502050405020303" pitchFamily="18" charset="0"/>
              </a:rPr>
              <a:t>(protons)</a:t>
            </a:r>
          </a:p>
          <a:p>
            <a:pPr algn="ctr"/>
            <a:endParaRPr lang="fr-BE" sz="1100" dirty="0">
              <a:latin typeface="Georgia" panose="02040502050405020303" pitchFamily="18" charset="0"/>
            </a:endParaRPr>
          </a:p>
        </p:txBody>
      </p:sp>
      <p:cxnSp>
        <p:nvCxnSpPr>
          <p:cNvPr id="3" name="Connecteur droit avec flèche 2"/>
          <p:cNvCxnSpPr/>
          <p:nvPr/>
        </p:nvCxnSpPr>
        <p:spPr>
          <a:xfrm>
            <a:off x="1106905" y="4415590"/>
            <a:ext cx="1082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249881" y="3995735"/>
            <a:ext cx="1889567" cy="1138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4131" y="3831253"/>
            <a:ext cx="2422969" cy="15536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4858642" y="3776466"/>
            <a:ext cx="2137991" cy="10557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9" name="Connecteur droit avec flèche 28"/>
          <p:cNvCxnSpPr/>
          <p:nvPr/>
        </p:nvCxnSpPr>
        <p:spPr>
          <a:xfrm>
            <a:off x="4206427" y="5678509"/>
            <a:ext cx="5304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4659543" y="5510836"/>
            <a:ext cx="2921553" cy="746358"/>
          </a:xfrm>
          <a:prstGeom prst="rect">
            <a:avLst/>
          </a:prstGeom>
          <a:noFill/>
        </p:spPr>
        <p:txBody>
          <a:bodyPr wrap="square" rtlCol="0">
            <a:spAutoFit/>
          </a:bodyPr>
          <a:lstStyle/>
          <a:p>
            <a:pPr algn="ctr"/>
            <a:r>
              <a:rPr lang="fr-BE" sz="1600" dirty="0" err="1">
                <a:solidFill>
                  <a:srgbClr val="FF0000"/>
                </a:solidFill>
                <a:latin typeface="Georgia" panose="02040502050405020303" pitchFamily="18" charset="0"/>
              </a:rPr>
              <a:t>Nuclear</a:t>
            </a:r>
            <a:r>
              <a:rPr lang="fr-BE" sz="1600" dirty="0">
                <a:solidFill>
                  <a:srgbClr val="FF0000"/>
                </a:solidFill>
                <a:latin typeface="Georgia" panose="02040502050405020303" pitchFamily="18" charset="0"/>
              </a:rPr>
              <a:t> </a:t>
            </a:r>
            <a:r>
              <a:rPr lang="fr-BE" sz="1600" dirty="0" err="1">
                <a:solidFill>
                  <a:srgbClr val="FF0000"/>
                </a:solidFill>
                <a:latin typeface="Georgia" panose="02040502050405020303" pitchFamily="18" charset="0"/>
              </a:rPr>
              <a:t>magnetic</a:t>
            </a:r>
            <a:r>
              <a:rPr lang="fr-BE" sz="1600" dirty="0">
                <a:solidFill>
                  <a:srgbClr val="FF0000"/>
                </a:solidFill>
                <a:latin typeface="Georgia" panose="02040502050405020303" pitchFamily="18" charset="0"/>
              </a:rPr>
              <a:t> </a:t>
            </a:r>
            <a:r>
              <a:rPr lang="fr-BE" sz="1600" dirty="0" err="1">
                <a:solidFill>
                  <a:srgbClr val="FF0000"/>
                </a:solidFill>
                <a:latin typeface="Georgia" panose="02040502050405020303" pitchFamily="18" charset="0"/>
              </a:rPr>
              <a:t>resonance</a:t>
            </a:r>
            <a:r>
              <a:rPr lang="fr-BE" sz="1600" dirty="0">
                <a:solidFill>
                  <a:srgbClr val="FF0000"/>
                </a:solidFill>
                <a:latin typeface="Georgia" panose="02040502050405020303" pitchFamily="18" charset="0"/>
              </a:rPr>
              <a:t> (NMR) </a:t>
            </a:r>
            <a:r>
              <a:rPr lang="fr-BE" sz="1600" dirty="0" err="1">
                <a:solidFill>
                  <a:srgbClr val="FF0000"/>
                </a:solidFill>
                <a:latin typeface="Georgia" panose="02040502050405020303" pitchFamily="18" charset="0"/>
              </a:rPr>
              <a:t>phenomenon</a:t>
            </a:r>
            <a:endParaRPr lang="fr-BE" sz="1600" dirty="0">
              <a:solidFill>
                <a:srgbClr val="FF0000"/>
              </a:solidFill>
              <a:latin typeface="Georgia" panose="02040502050405020303" pitchFamily="18" charset="0"/>
            </a:endParaRPr>
          </a:p>
          <a:p>
            <a:pPr algn="ctr"/>
            <a:endParaRPr lang="fr-BE" sz="105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27309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36" grpId="0" animBg="1"/>
      <p:bldP spid="3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70</a:t>
            </a:fld>
            <a:endParaRPr lang="fr-BE"/>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4968" y="1612414"/>
            <a:ext cx="5617128"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Standard vs </a:t>
            </a:r>
            <a:r>
              <a:rPr lang="fr-BE" sz="2800" b="1" dirty="0" err="1">
                <a:latin typeface="Georgia" panose="02040502050405020303" pitchFamily="18" charset="0"/>
              </a:rPr>
              <a:t>updated</a:t>
            </a:r>
            <a:r>
              <a:rPr lang="fr-BE" sz="2800" b="1" dirty="0">
                <a:latin typeface="Georgia" panose="02040502050405020303" pitchFamily="18" charset="0"/>
              </a:rPr>
              <a:t> </a:t>
            </a:r>
            <a:r>
              <a:rPr lang="fr-BE" sz="2800" b="1" dirty="0" err="1">
                <a:latin typeface="Georgia" panose="02040502050405020303" pitchFamily="18" charset="0"/>
              </a:rPr>
              <a:t>TPMs</a:t>
            </a:r>
            <a:endParaRPr lang="fr-BE" sz="2800" b="1" dirty="0">
              <a:latin typeface="Georgia" panose="02040502050405020303" pitchFamily="18" charset="0"/>
            </a:endParaRPr>
          </a:p>
        </p:txBody>
      </p:sp>
      <p:pic>
        <p:nvPicPr>
          <p:cNvPr id="3" name="Image 2"/>
          <p:cNvPicPr>
            <a:picLocks noChangeAspect="1"/>
          </p:cNvPicPr>
          <p:nvPr/>
        </p:nvPicPr>
        <p:blipFill rotWithShape="1">
          <a:blip r:embed="rId3"/>
          <a:srcRect l="-1" r="3610" b="3521"/>
          <a:stretch/>
        </p:blipFill>
        <p:spPr>
          <a:xfrm>
            <a:off x="2702119" y="3376018"/>
            <a:ext cx="2077830" cy="1992049"/>
          </a:xfrm>
          <a:prstGeom prst="rect">
            <a:avLst/>
          </a:prstGeom>
        </p:spPr>
      </p:pic>
      <p:sp>
        <p:nvSpPr>
          <p:cNvPr id="25" name="ZoneTexte 24"/>
          <p:cNvSpPr txBox="1"/>
          <p:nvPr/>
        </p:nvSpPr>
        <p:spPr>
          <a:xfrm>
            <a:off x="1709245" y="4141209"/>
            <a:ext cx="1042454" cy="461665"/>
          </a:xfrm>
          <a:prstGeom prst="rect">
            <a:avLst/>
          </a:prstGeom>
          <a:noFill/>
        </p:spPr>
        <p:txBody>
          <a:bodyPr wrap="square" rtlCol="0">
            <a:spAutoFit/>
          </a:bodyPr>
          <a:lstStyle/>
          <a:p>
            <a:pPr algn="ctr"/>
            <a:r>
              <a:rPr lang="fr-BE" sz="2400" dirty="0">
                <a:latin typeface="Georgia" panose="02040502050405020303" pitchFamily="18" charset="0"/>
              </a:rPr>
              <a:t>GM</a:t>
            </a:r>
          </a:p>
        </p:txBody>
      </p:sp>
      <p:grpSp>
        <p:nvGrpSpPr>
          <p:cNvPr id="5" name="Groupe 4"/>
          <p:cNvGrpSpPr/>
          <p:nvPr/>
        </p:nvGrpSpPr>
        <p:grpSpPr>
          <a:xfrm>
            <a:off x="6898575" y="2272659"/>
            <a:ext cx="2077830" cy="1992049"/>
            <a:chOff x="3848233" y="2860943"/>
            <a:chExt cx="2301399" cy="2206388"/>
          </a:xfrm>
        </p:grpSpPr>
        <p:sp>
          <p:nvSpPr>
            <p:cNvPr id="4" name="Rectangle 3"/>
            <p:cNvSpPr/>
            <p:nvPr/>
          </p:nvSpPr>
          <p:spPr>
            <a:xfrm>
              <a:off x="3848233" y="2860943"/>
              <a:ext cx="2301399" cy="22063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14838" t="7854" r="78264" b="80546"/>
            <a:stretch/>
          </p:blipFill>
          <p:spPr>
            <a:xfrm>
              <a:off x="3848233" y="2922621"/>
              <a:ext cx="2164875" cy="2144710"/>
            </a:xfrm>
            <a:prstGeom prst="rect">
              <a:avLst/>
            </a:prstGeom>
          </p:spPr>
        </p:pic>
      </p:grpSp>
      <p:grpSp>
        <p:nvGrpSpPr>
          <p:cNvPr id="6" name="Groupe 5"/>
          <p:cNvGrpSpPr/>
          <p:nvPr/>
        </p:nvGrpSpPr>
        <p:grpSpPr>
          <a:xfrm>
            <a:off x="6898575" y="4602874"/>
            <a:ext cx="2077830" cy="1992049"/>
            <a:chOff x="6039143" y="4730444"/>
            <a:chExt cx="2077830" cy="1992049"/>
          </a:xfrm>
        </p:grpSpPr>
        <p:sp>
          <p:nvSpPr>
            <p:cNvPr id="27" name="Rectangle 26"/>
            <p:cNvSpPr/>
            <p:nvPr/>
          </p:nvSpPr>
          <p:spPr>
            <a:xfrm>
              <a:off x="6039143" y="4730444"/>
              <a:ext cx="2077830" cy="199204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6" name="Image 25"/>
            <p:cNvPicPr>
              <a:picLocks noChangeAspect="1"/>
            </p:cNvPicPr>
            <p:nvPr/>
          </p:nvPicPr>
          <p:blipFill rotWithShape="1">
            <a:blip r:embed="rId4">
              <a:extLst>
                <a:ext uri="{28A0092B-C50C-407E-A947-70E740481C1C}">
                  <a14:useLocalDpi xmlns:a14="http://schemas.microsoft.com/office/drawing/2010/main" val="0"/>
                </a:ext>
              </a:extLst>
            </a:blip>
            <a:srcRect l="57558" t="8743" r="36954" b="82201"/>
            <a:stretch/>
          </p:blipFill>
          <p:spPr>
            <a:xfrm>
              <a:off x="6490378" y="5040542"/>
              <a:ext cx="1411048" cy="1371852"/>
            </a:xfrm>
            <a:prstGeom prst="rect">
              <a:avLst/>
            </a:prstGeom>
          </p:spPr>
        </p:pic>
      </p:grpSp>
      <p:sp>
        <p:nvSpPr>
          <p:cNvPr id="28" name="ZoneTexte 27"/>
          <p:cNvSpPr txBox="1"/>
          <p:nvPr/>
        </p:nvSpPr>
        <p:spPr>
          <a:xfrm>
            <a:off x="9087536" y="3037850"/>
            <a:ext cx="1042454" cy="461665"/>
          </a:xfrm>
          <a:prstGeom prst="rect">
            <a:avLst/>
          </a:prstGeom>
          <a:noFill/>
        </p:spPr>
        <p:txBody>
          <a:bodyPr wrap="square" rtlCol="0">
            <a:spAutoFit/>
          </a:bodyPr>
          <a:lstStyle/>
          <a:p>
            <a:pPr algn="ctr"/>
            <a:r>
              <a:rPr lang="fr-BE" sz="2400" dirty="0">
                <a:latin typeface="Georgia" panose="02040502050405020303" pitchFamily="18" charset="0"/>
              </a:rPr>
              <a:t>CGM</a:t>
            </a:r>
          </a:p>
        </p:txBody>
      </p:sp>
      <p:sp>
        <p:nvSpPr>
          <p:cNvPr id="29" name="ZoneTexte 28"/>
          <p:cNvSpPr txBox="1"/>
          <p:nvPr/>
        </p:nvSpPr>
        <p:spPr>
          <a:xfrm>
            <a:off x="9087536" y="5390247"/>
            <a:ext cx="1042454" cy="461665"/>
          </a:xfrm>
          <a:prstGeom prst="rect">
            <a:avLst/>
          </a:prstGeom>
          <a:noFill/>
        </p:spPr>
        <p:txBody>
          <a:bodyPr wrap="square" rtlCol="0">
            <a:spAutoFit/>
          </a:bodyPr>
          <a:lstStyle/>
          <a:p>
            <a:pPr algn="ctr"/>
            <a:r>
              <a:rPr lang="fr-BE" sz="2400" dirty="0">
                <a:latin typeface="Georgia" panose="02040502050405020303" pitchFamily="18" charset="0"/>
              </a:rPr>
              <a:t>DGM</a:t>
            </a:r>
          </a:p>
        </p:txBody>
      </p:sp>
      <p:cxnSp>
        <p:nvCxnSpPr>
          <p:cNvPr id="31" name="Connecteur droit avec flèche 30"/>
          <p:cNvCxnSpPr>
            <a:endCxn id="4" idx="1"/>
          </p:cNvCxnSpPr>
          <p:nvPr/>
        </p:nvCxnSpPr>
        <p:spPr>
          <a:xfrm flipV="1">
            <a:off x="4799768" y="3268684"/>
            <a:ext cx="2098807" cy="996024"/>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4799767" y="4394223"/>
            <a:ext cx="2098807" cy="996024"/>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7" name="Rectangle 36"/>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8" name="Rectangle 37"/>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41" name="Rectangle 40"/>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4" name="Rectangle 43"/>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48" name="ZoneTexte 47"/>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and </a:t>
            </a:r>
            <a:r>
              <a:rPr lang="fr-BE" sz="4800" dirty="0" err="1">
                <a:latin typeface="Georgia" panose="02040502050405020303" pitchFamily="18" charset="0"/>
              </a:rPr>
              <a:t>USwL</a:t>
            </a:r>
            <a:endParaRPr lang="fr-BE" sz="4800" dirty="0">
              <a:latin typeface="Georgia" panose="02040502050405020303" pitchFamily="18" charset="0"/>
            </a:endParaRPr>
          </a:p>
        </p:txBody>
      </p:sp>
    </p:spTree>
    <p:extLst>
      <p:ext uri="{BB962C8B-B14F-4D97-AF65-F5344CB8AC3E}">
        <p14:creationId xmlns:p14="http://schemas.microsoft.com/office/powerpoint/2010/main" val="3594396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71</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and </a:t>
            </a:r>
            <a:r>
              <a:rPr lang="fr-BE" sz="4800" dirty="0" err="1">
                <a:latin typeface="Georgia" panose="02040502050405020303" pitchFamily="18" charset="0"/>
              </a:rPr>
              <a:t>USwL</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4968" y="1612414"/>
            <a:ext cx="8422568"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Lesion</a:t>
            </a:r>
            <a:r>
              <a:rPr lang="fr-BE" sz="2800" b="1" dirty="0">
                <a:latin typeface="Georgia" panose="02040502050405020303" pitchFamily="18" charset="0"/>
              </a:rPr>
              <a:t> </a:t>
            </a:r>
            <a:r>
              <a:rPr lang="fr-BE" sz="2800" b="1" dirty="0" err="1">
                <a:latin typeface="Georgia" panose="02040502050405020303" pitchFamily="18" charset="0"/>
              </a:rPr>
              <a:t>mask</a:t>
            </a:r>
            <a:r>
              <a:rPr lang="fr-BE" sz="2800" b="1" dirty="0">
                <a:latin typeface="Georgia" panose="02040502050405020303" pitchFamily="18" charset="0"/>
              </a:rPr>
              <a:t> </a:t>
            </a:r>
            <a:r>
              <a:rPr lang="fr-BE" sz="2800" b="1" dirty="0" err="1">
                <a:latin typeface="Georgia" panose="02040502050405020303" pitchFamily="18" charset="0"/>
              </a:rPr>
              <a:t>from</a:t>
            </a:r>
            <a:r>
              <a:rPr lang="fr-BE" sz="2800" b="1" dirty="0">
                <a:latin typeface="Georgia" panose="02040502050405020303" pitchFamily="18" charset="0"/>
              </a:rPr>
              <a:t> </a:t>
            </a:r>
            <a:r>
              <a:rPr lang="fr-BE" sz="2800" b="1" dirty="0" err="1">
                <a:latin typeface="Georgia" panose="02040502050405020303" pitchFamily="18" charset="0"/>
              </a:rPr>
              <a:t>subject</a:t>
            </a:r>
            <a:r>
              <a:rPr lang="fr-BE" sz="2800" b="1" dirty="0">
                <a:latin typeface="Georgia" panose="02040502050405020303" pitchFamily="18" charset="0"/>
              </a:rPr>
              <a:t> to MNI </a:t>
            </a:r>
            <a:r>
              <a:rPr lang="fr-BE" sz="2800" b="1" dirty="0" err="1">
                <a:latin typeface="Georgia" panose="02040502050405020303" pitchFamily="18" charset="0"/>
              </a:rPr>
              <a:t>space</a:t>
            </a:r>
            <a:endParaRPr lang="fr-BE" sz="2800" b="1" dirty="0">
              <a:latin typeface="Georgia" panose="02040502050405020303" pitchFamily="18" charset="0"/>
            </a:endParaRPr>
          </a:p>
        </p:txBody>
      </p:sp>
      <p:sp>
        <p:nvSpPr>
          <p:cNvPr id="33" name="Rectangle 3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7" name="Rectangle 36"/>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8" name="Rectangle 37"/>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41" name="Rectangle 40"/>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4" name="Rectangle 43"/>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48" name="Image 47"/>
          <p:cNvPicPr>
            <a:picLocks noChangeAspect="1"/>
          </p:cNvPicPr>
          <p:nvPr/>
        </p:nvPicPr>
        <p:blipFill rotWithShape="1">
          <a:blip r:embed="rId3">
            <a:extLst>
              <a:ext uri="{28A0092B-C50C-407E-A947-70E740481C1C}">
                <a14:useLocalDpi xmlns:a14="http://schemas.microsoft.com/office/drawing/2010/main" val="0"/>
              </a:ext>
            </a:extLst>
          </a:blip>
          <a:srcRect b="23881"/>
          <a:stretch/>
        </p:blipFill>
        <p:spPr>
          <a:xfrm>
            <a:off x="4349252" y="3664490"/>
            <a:ext cx="4547628" cy="1488535"/>
          </a:xfrm>
          <a:prstGeom prst="rect">
            <a:avLst/>
          </a:prstGeom>
        </p:spPr>
      </p:pic>
      <p:pic>
        <p:nvPicPr>
          <p:cNvPr id="49" name="Imag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339" y="4272797"/>
            <a:ext cx="3381098" cy="2585203"/>
          </a:xfrm>
          <a:prstGeom prst="rect">
            <a:avLst/>
          </a:prstGeom>
        </p:spPr>
      </p:pic>
      <p:pic>
        <p:nvPicPr>
          <p:cNvPr id="50" name="Imag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340" y="2456438"/>
            <a:ext cx="6163890" cy="1227102"/>
          </a:xfrm>
          <a:prstGeom prst="rect">
            <a:avLst/>
          </a:prstGeom>
        </p:spPr>
      </p:pic>
      <p:pic>
        <p:nvPicPr>
          <p:cNvPr id="51" name="Image 50"/>
          <p:cNvPicPr>
            <a:picLocks noChangeAspect="1"/>
          </p:cNvPicPr>
          <p:nvPr/>
        </p:nvPicPr>
        <p:blipFill rotWithShape="1">
          <a:blip r:embed="rId3">
            <a:extLst>
              <a:ext uri="{28A0092B-C50C-407E-A947-70E740481C1C}">
                <a14:useLocalDpi xmlns:a14="http://schemas.microsoft.com/office/drawing/2010/main" val="0"/>
              </a:ext>
            </a:extLst>
          </a:blip>
          <a:srcRect l="45998" t="74991" r="32847" b="7961"/>
          <a:stretch/>
        </p:blipFill>
        <p:spPr>
          <a:xfrm>
            <a:off x="6434928" y="5093983"/>
            <a:ext cx="962025" cy="333376"/>
          </a:xfrm>
          <a:prstGeom prst="rect">
            <a:avLst/>
          </a:prstGeom>
        </p:spPr>
      </p:pic>
      <p:sp>
        <p:nvSpPr>
          <p:cNvPr id="52" name="ZoneTexte 51"/>
          <p:cNvSpPr txBox="1"/>
          <p:nvPr/>
        </p:nvSpPr>
        <p:spPr>
          <a:xfrm>
            <a:off x="8610600" y="3554403"/>
            <a:ext cx="3253612" cy="2585323"/>
          </a:xfrm>
          <a:prstGeom prst="rect">
            <a:avLst/>
          </a:prstGeom>
          <a:noFill/>
        </p:spPr>
        <p:txBody>
          <a:bodyPr wrap="square" rtlCol="0">
            <a:spAutoFit/>
          </a:bodyPr>
          <a:lstStyle/>
          <a:p>
            <a:pPr marL="285750" indent="-285750">
              <a:buFont typeface="Arial" panose="020B0604020202020204" pitchFamily="34" charset="0"/>
              <a:buChar char="•"/>
            </a:pPr>
            <a:r>
              <a:rPr lang="fr-BE" dirty="0">
                <a:latin typeface="Georgia" panose="02040502050405020303" pitchFamily="18" charset="0"/>
              </a:rPr>
              <a:t>CFM + US on </a:t>
            </a:r>
            <a:r>
              <a:rPr lang="fr-BE" dirty="0" err="1">
                <a:latin typeface="Georgia" panose="02040502050405020303" pitchFamily="18" charset="0"/>
              </a:rPr>
              <a:t>healthy</a:t>
            </a:r>
            <a:r>
              <a:rPr lang="fr-BE" dirty="0">
                <a:latin typeface="Georgia" panose="02040502050405020303" pitchFamily="18" charset="0"/>
              </a:rPr>
              <a:t> tissues</a:t>
            </a:r>
          </a:p>
          <a:p>
            <a:pPr marL="285750" indent="-285750">
              <a:buFont typeface="Arial" panose="020B0604020202020204" pitchFamily="34" charset="0"/>
              <a:buChar char="•"/>
            </a:pPr>
            <a:r>
              <a:rPr lang="fr-BE" dirty="0">
                <a:latin typeface="Georgia" panose="02040502050405020303" pitchFamily="18" charset="0"/>
              </a:rPr>
              <a:t>Approximative </a:t>
            </a:r>
            <a:r>
              <a:rPr lang="fr-BE" dirty="0" err="1">
                <a:latin typeface="Georgia" panose="02040502050405020303" pitchFamily="18" charset="0"/>
              </a:rPr>
              <a:t>alignment</a:t>
            </a:r>
            <a:r>
              <a:rPr lang="fr-BE" dirty="0">
                <a:latin typeface="Georgia" panose="02040502050405020303" pitchFamily="18" charset="0"/>
              </a:rPr>
              <a:t> to MNI </a:t>
            </a:r>
            <a:r>
              <a:rPr lang="fr-BE" dirty="0" err="1">
                <a:latin typeface="Georgia" panose="02040502050405020303" pitchFamily="18" charset="0"/>
              </a:rPr>
              <a:t>space</a:t>
            </a:r>
            <a:endParaRPr lang="fr-BE" dirty="0">
              <a:latin typeface="Georgia" panose="02040502050405020303" pitchFamily="18" charset="0"/>
            </a:endParaRPr>
          </a:p>
          <a:p>
            <a:pPr marL="285750" indent="-285750">
              <a:buFont typeface="Arial" panose="020B0604020202020204" pitchFamily="34" charset="0"/>
              <a:buChar char="•"/>
            </a:pPr>
            <a:r>
              <a:rPr lang="fr-BE" dirty="0" err="1">
                <a:latin typeface="Georgia" panose="02040502050405020303" pitchFamily="18" charset="0"/>
              </a:rPr>
              <a:t>Smoothing</a:t>
            </a:r>
            <a:endParaRPr lang="fr-BE" dirty="0">
              <a:latin typeface="Georgia" panose="02040502050405020303" pitchFamily="18" charset="0"/>
            </a:endParaRPr>
          </a:p>
          <a:p>
            <a:pPr marL="285750" indent="-285750">
              <a:buFont typeface="Arial" panose="020B0604020202020204" pitchFamily="34" charset="0"/>
              <a:buChar char="•"/>
            </a:pPr>
            <a:r>
              <a:rPr lang="fr-BE" dirty="0" err="1">
                <a:latin typeface="Georgia" panose="02040502050405020303" pitchFamily="18" charset="0"/>
              </a:rPr>
              <a:t>Lesion</a:t>
            </a:r>
            <a:r>
              <a:rPr lang="fr-BE" dirty="0">
                <a:latin typeface="Georgia" panose="02040502050405020303" pitchFamily="18" charset="0"/>
              </a:rPr>
              <a:t> TPM </a:t>
            </a:r>
            <a:r>
              <a:rPr lang="fr-BE" dirty="0" err="1">
                <a:latin typeface="Georgia" panose="02040502050405020303" pitchFamily="18" charset="0"/>
              </a:rPr>
              <a:t>computed</a:t>
            </a:r>
            <a:r>
              <a:rPr lang="fr-BE" dirty="0">
                <a:latin typeface="Georgia" panose="02040502050405020303" pitchFamily="18" charset="0"/>
              </a:rPr>
              <a:t> </a:t>
            </a:r>
            <a:r>
              <a:rPr lang="fr-BE" dirty="0" err="1">
                <a:latin typeface="Georgia" panose="02040502050405020303" pitchFamily="18" charset="0"/>
              </a:rPr>
              <a:t>based</a:t>
            </a:r>
            <a:r>
              <a:rPr lang="fr-BE" dirty="0">
                <a:latin typeface="Georgia" panose="02040502050405020303" pitchFamily="18" charset="0"/>
              </a:rPr>
              <a:t> on classe(s) </a:t>
            </a:r>
            <a:r>
              <a:rPr lang="fr-BE" dirty="0" err="1">
                <a:latin typeface="Georgia" panose="02040502050405020303" pitchFamily="18" charset="0"/>
              </a:rPr>
              <a:t>affected</a:t>
            </a:r>
            <a:r>
              <a:rPr lang="fr-BE" dirty="0">
                <a:latin typeface="Georgia" panose="02040502050405020303" pitchFamily="18" charset="0"/>
              </a:rPr>
              <a:t> and </a:t>
            </a:r>
            <a:r>
              <a:rPr lang="fr-BE" dirty="0" err="1">
                <a:latin typeface="Georgia" panose="02040502050405020303" pitchFamily="18" charset="0"/>
              </a:rPr>
              <a:t>load</a:t>
            </a:r>
            <a:r>
              <a:rPr lang="fr-BE" dirty="0">
                <a:latin typeface="Georgia" panose="02040502050405020303" pitchFamily="18" charset="0"/>
              </a:rPr>
              <a:t> ratio</a:t>
            </a:r>
          </a:p>
          <a:p>
            <a:pPr marL="285750" indent="-285750">
              <a:buFont typeface="Arial" panose="020B0604020202020204" pitchFamily="34" charset="0"/>
              <a:buChar char="•"/>
            </a:pPr>
            <a:endParaRPr lang="fr-BE" dirty="0">
              <a:latin typeface="Georgia" panose="02040502050405020303" pitchFamily="18" charset="0"/>
            </a:endParaRPr>
          </a:p>
        </p:txBody>
      </p:sp>
    </p:spTree>
    <p:extLst>
      <p:ext uri="{BB962C8B-B14F-4D97-AF65-F5344CB8AC3E}">
        <p14:creationId xmlns:p14="http://schemas.microsoft.com/office/powerpoint/2010/main" val="40782163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72</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and </a:t>
            </a:r>
            <a:r>
              <a:rPr lang="fr-BE" sz="4800" dirty="0" err="1">
                <a:latin typeface="Georgia" panose="02040502050405020303" pitchFamily="18" charset="0"/>
              </a:rPr>
              <a:t>USwL</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4968" y="1612414"/>
            <a:ext cx="8422568"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USwL</a:t>
            </a:r>
            <a:r>
              <a:rPr lang="fr-BE" sz="2800" b="1" dirty="0">
                <a:latin typeface="Georgia" panose="02040502050405020303" pitchFamily="18" charset="0"/>
              </a:rPr>
              <a:t> </a:t>
            </a:r>
            <a:r>
              <a:rPr lang="fr-BE" sz="2800" b="1" dirty="0" err="1">
                <a:latin typeface="Georgia" panose="02040502050405020303" pitchFamily="18" charset="0"/>
              </a:rPr>
              <a:t>schematic</a:t>
            </a:r>
            <a:r>
              <a:rPr lang="fr-BE" sz="2800" b="1" dirty="0">
                <a:latin typeface="Georgia" panose="02040502050405020303" pitchFamily="18" charset="0"/>
              </a:rPr>
              <a:t> </a:t>
            </a:r>
            <a:r>
              <a:rPr lang="fr-BE" sz="2800" b="1" dirty="0" err="1">
                <a:latin typeface="Georgia" panose="02040502050405020303" pitchFamily="18" charset="0"/>
              </a:rPr>
              <a:t>process</a:t>
            </a:r>
            <a:endParaRPr lang="fr-BE" sz="2800" b="1" dirty="0">
              <a:latin typeface="Georgia" panose="02040502050405020303" pitchFamily="18" charset="0"/>
            </a:endParaRPr>
          </a:p>
        </p:txBody>
      </p:sp>
      <p:sp>
        <p:nvSpPr>
          <p:cNvPr id="33" name="Rectangle 3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7" name="Rectangle 36"/>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8" name="Rectangle 37"/>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41" name="Rectangle 40"/>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4" name="Rectangle 43"/>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010" y="2351078"/>
            <a:ext cx="6642171" cy="4238685"/>
          </a:xfrm>
          <a:prstGeom prst="rect">
            <a:avLst/>
          </a:prstGeom>
        </p:spPr>
      </p:pic>
    </p:spTree>
    <p:extLst>
      <p:ext uri="{BB962C8B-B14F-4D97-AF65-F5344CB8AC3E}">
        <p14:creationId xmlns:p14="http://schemas.microsoft.com/office/powerpoint/2010/main" val="9057917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73</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and </a:t>
            </a:r>
            <a:r>
              <a:rPr lang="fr-BE" sz="4800" dirty="0" err="1">
                <a:latin typeface="Georgia" panose="02040502050405020303" pitchFamily="18" charset="0"/>
              </a:rPr>
              <a:t>USwL</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4968" y="1692211"/>
            <a:ext cx="10865180" cy="579069"/>
          </a:xfrm>
          <a:prstGeom prst="rect">
            <a:avLst/>
          </a:prstGeom>
          <a:noFill/>
        </p:spPr>
        <p:txBody>
          <a:bodyPr wrap="square" rtlCol="0">
            <a:spAutoFit/>
          </a:bodyPr>
          <a:lstStyle/>
          <a:p>
            <a:pPr>
              <a:lnSpc>
                <a:spcPct val="150000"/>
              </a:lnSpc>
            </a:pPr>
            <a:r>
              <a:rPr lang="en-US" sz="2400" b="1" dirty="0">
                <a:latin typeface="Georgia" panose="02040502050405020303" pitchFamily="18" charset="0"/>
              </a:rPr>
              <a:t>G</a:t>
            </a:r>
            <a:r>
              <a:rPr lang="en-US" sz="2400" b="1" dirty="0" smtClean="0">
                <a:latin typeface="Georgia" panose="02040502050405020303" pitchFamily="18" charset="0"/>
              </a:rPr>
              <a:t>roup </a:t>
            </a:r>
            <a:r>
              <a:rPr lang="en-US" sz="2400" b="1" dirty="0">
                <a:latin typeface="Georgia" panose="02040502050405020303" pitchFamily="18" charset="0"/>
              </a:rPr>
              <a:t>mean value differences between each lesion region</a:t>
            </a:r>
            <a:endParaRPr lang="fr-BE" sz="2400" b="1" dirty="0">
              <a:latin typeface="Georgia" panose="02040502050405020303" pitchFamily="18" charset="0"/>
            </a:endParaRPr>
          </a:p>
        </p:txBody>
      </p:sp>
      <p:sp>
        <p:nvSpPr>
          <p:cNvPr id="33" name="Rectangle 3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7" name="Rectangle 36"/>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8" name="Rectangle 37"/>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41" name="Rectangle 40"/>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4" name="Rectangle 43"/>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3" name="Image 2"/>
          <p:cNvPicPr>
            <a:picLocks noChangeAspect="1"/>
          </p:cNvPicPr>
          <p:nvPr/>
        </p:nvPicPr>
        <p:blipFill>
          <a:blip r:embed="rId3"/>
          <a:stretch>
            <a:fillRect/>
          </a:stretch>
        </p:blipFill>
        <p:spPr>
          <a:xfrm>
            <a:off x="1571272" y="2816374"/>
            <a:ext cx="9120501" cy="3352165"/>
          </a:xfrm>
          <a:prstGeom prst="rect">
            <a:avLst/>
          </a:prstGeom>
        </p:spPr>
      </p:pic>
    </p:spTree>
    <p:extLst>
      <p:ext uri="{BB962C8B-B14F-4D97-AF65-F5344CB8AC3E}">
        <p14:creationId xmlns:p14="http://schemas.microsoft.com/office/powerpoint/2010/main" val="10813180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74</a:t>
            </a:fld>
            <a:endParaRPr lang="fr-BE"/>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U</a:t>
            </a:r>
            <a:r>
              <a:rPr lang="fr-BE" sz="4800" dirty="0">
                <a:latin typeface="Georgia" panose="02040502050405020303" pitchFamily="18" charset="0"/>
              </a:rPr>
              <a:t>S and </a:t>
            </a:r>
            <a:r>
              <a:rPr lang="fr-BE" sz="4800" dirty="0" err="1">
                <a:latin typeface="Georgia" panose="02040502050405020303" pitchFamily="18" charset="0"/>
              </a:rPr>
              <a:t>USwL</a:t>
            </a:r>
            <a:endParaRPr lang="fr-BE" sz="4800" dirty="0">
              <a:latin typeface="Georgia" panose="02040502050405020303" pitchFamily="18" charset="0"/>
            </a:endParaRPr>
          </a:p>
        </p:txBody>
      </p:sp>
      <p:sp>
        <p:nvSpPr>
          <p:cNvPr id="24" name="ZoneTexte 23">
            <a:extLst>
              <a:ext uri="{FF2B5EF4-FFF2-40B4-BE49-F238E27FC236}">
                <a16:creationId xmlns="" xmlns:a16="http://schemas.microsoft.com/office/drawing/2014/main" id="{1F620880-9764-4C85-BE24-AF4FB37A9198}"/>
              </a:ext>
            </a:extLst>
          </p:cNvPr>
          <p:cNvSpPr txBox="1"/>
          <p:nvPr/>
        </p:nvSpPr>
        <p:spPr>
          <a:xfrm>
            <a:off x="664968" y="1692211"/>
            <a:ext cx="10865180" cy="646331"/>
          </a:xfrm>
          <a:prstGeom prst="rect">
            <a:avLst/>
          </a:prstGeom>
          <a:noFill/>
        </p:spPr>
        <p:txBody>
          <a:bodyPr wrap="square" rtlCol="0">
            <a:spAutoFit/>
          </a:bodyPr>
          <a:lstStyle/>
          <a:p>
            <a:pPr>
              <a:lnSpc>
                <a:spcPct val="150000"/>
              </a:lnSpc>
            </a:pPr>
            <a:r>
              <a:rPr lang="en-US" sz="2400" b="1" dirty="0" smtClean="0">
                <a:latin typeface="Georgia" panose="02040502050405020303" pitchFamily="18" charset="0"/>
              </a:rPr>
              <a:t>Histograms metrics</a:t>
            </a:r>
            <a:endParaRPr lang="fr-BE" sz="2400" b="1" dirty="0">
              <a:latin typeface="Georgia" panose="02040502050405020303" pitchFamily="18" charset="0"/>
            </a:endParaRPr>
          </a:p>
        </p:txBody>
      </p:sp>
      <p:sp>
        <p:nvSpPr>
          <p:cNvPr id="33" name="Rectangle 3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7" name="Rectangle 36"/>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8" name="Rectangle 37"/>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41" name="Rectangle 40"/>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4" name="Rectangle 43"/>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 name="Image 1"/>
          <p:cNvPicPr>
            <a:picLocks noChangeAspect="1"/>
          </p:cNvPicPr>
          <p:nvPr/>
        </p:nvPicPr>
        <p:blipFill>
          <a:blip r:embed="rId3"/>
          <a:stretch>
            <a:fillRect/>
          </a:stretch>
        </p:blipFill>
        <p:spPr>
          <a:xfrm>
            <a:off x="1977995" y="4741350"/>
            <a:ext cx="8239125" cy="1885950"/>
          </a:xfrm>
          <a:prstGeom prst="rect">
            <a:avLst/>
          </a:prstGeom>
        </p:spPr>
      </p:pic>
      <p:pic>
        <p:nvPicPr>
          <p:cNvPr id="4" name="Image 3"/>
          <p:cNvPicPr>
            <a:picLocks noChangeAspect="1"/>
          </p:cNvPicPr>
          <p:nvPr/>
        </p:nvPicPr>
        <p:blipFill>
          <a:blip r:embed="rId4"/>
          <a:stretch>
            <a:fillRect/>
          </a:stretch>
        </p:blipFill>
        <p:spPr>
          <a:xfrm>
            <a:off x="3532198" y="2271280"/>
            <a:ext cx="5130717" cy="2329808"/>
          </a:xfrm>
          <a:prstGeom prst="rect">
            <a:avLst/>
          </a:prstGeom>
        </p:spPr>
      </p:pic>
    </p:spTree>
    <p:extLst>
      <p:ext uri="{BB962C8B-B14F-4D97-AF65-F5344CB8AC3E}">
        <p14:creationId xmlns:p14="http://schemas.microsoft.com/office/powerpoint/2010/main" val="25362321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ZoneTexte 43"/>
          <p:cNvSpPr txBox="1"/>
          <p:nvPr/>
        </p:nvSpPr>
        <p:spPr>
          <a:xfrm>
            <a:off x="1063257" y="316121"/>
            <a:ext cx="10466892"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D</a:t>
            </a:r>
            <a:r>
              <a:rPr lang="fr-BE" sz="4800" dirty="0" err="1">
                <a:latin typeface="Georgia" panose="02040502050405020303" pitchFamily="18" charset="0"/>
              </a:rPr>
              <a:t>isease</a:t>
            </a:r>
            <a:r>
              <a:rPr lang="fr-BE" sz="4800" dirty="0">
                <a:latin typeface="Georgia" panose="02040502050405020303" pitchFamily="18" charset="0"/>
              </a:rPr>
              <a:t> </a:t>
            </a:r>
            <a:r>
              <a:rPr lang="fr-BE" sz="4800" dirty="0" err="1">
                <a:latin typeface="Georgia" panose="02040502050405020303" pitchFamily="18" charset="0"/>
              </a:rPr>
              <a:t>status</a:t>
            </a:r>
            <a:r>
              <a:rPr lang="fr-BE" sz="4800" dirty="0">
                <a:latin typeface="Georgia" panose="02040502050405020303" pitchFamily="18" charset="0"/>
              </a:rPr>
              <a:t> score</a:t>
            </a:r>
          </a:p>
        </p:txBody>
      </p:sp>
      <p:sp>
        <p:nvSpPr>
          <p:cNvPr id="46" name="Espace réservé du numéro de diapositive 7"/>
          <p:cNvSpPr>
            <a:spLocks noGrp="1"/>
          </p:cNvSpPr>
          <p:nvPr>
            <p:ph type="sldNum" sz="quarter" idx="12"/>
          </p:nvPr>
        </p:nvSpPr>
        <p:spPr>
          <a:xfrm>
            <a:off x="8610600" y="6356350"/>
            <a:ext cx="2743200" cy="365125"/>
          </a:xfrm>
        </p:spPr>
        <p:txBody>
          <a:bodyPr/>
          <a:lstStyle/>
          <a:p>
            <a:r>
              <a:rPr lang="fr-BE" dirty="0"/>
              <a:t>70</a:t>
            </a:r>
          </a:p>
        </p:txBody>
      </p:sp>
      <p:pic>
        <p:nvPicPr>
          <p:cNvPr id="6" name="Image 5"/>
          <p:cNvPicPr>
            <a:picLocks noChangeAspect="1"/>
          </p:cNvPicPr>
          <p:nvPr/>
        </p:nvPicPr>
        <p:blipFill>
          <a:blip r:embed="rId3"/>
          <a:stretch>
            <a:fillRect/>
          </a:stretch>
        </p:blipFill>
        <p:spPr>
          <a:xfrm>
            <a:off x="2205382" y="1637844"/>
            <a:ext cx="8153427" cy="5062357"/>
          </a:xfrm>
          <a:prstGeom prst="rect">
            <a:avLst/>
          </a:prstGeom>
        </p:spPr>
      </p:pic>
      <p:sp>
        <p:nvSpPr>
          <p:cNvPr id="20" name="Rectangle 19"/>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6" name="Rectangle 25"/>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27" name="Rectangle 26"/>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2" name="Rectangle 31"/>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Rectangle 46"/>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8" name="Rectangle 47"/>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Rectangle 49"/>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Tree>
    <p:extLst>
      <p:ext uri="{BB962C8B-B14F-4D97-AF65-F5344CB8AC3E}">
        <p14:creationId xmlns:p14="http://schemas.microsoft.com/office/powerpoint/2010/main" val="3672195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76</a:t>
            </a:fld>
            <a:endParaRPr lang="fr-BE"/>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29" name="ZoneTexte 28">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2.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of normal </a:t>
            </a:r>
            <a:r>
              <a:rPr lang="fr-BE" sz="2400" b="1" dirty="0" err="1">
                <a:latin typeface="Georgia" panose="02040502050405020303" pitchFamily="18" charset="0"/>
                <a:ea typeface="Cambria" panose="02040503050406030204" pitchFamily="18" charset="0"/>
              </a:rPr>
              <a:t>appearing</a:t>
            </a:r>
            <a:r>
              <a:rPr lang="fr-BE" sz="2400" b="1" dirty="0">
                <a:latin typeface="Georgia" panose="02040502050405020303" pitchFamily="18" charset="0"/>
                <a:ea typeface="Cambria" panose="02040503050406030204" pitchFamily="18" charset="0"/>
              </a:rPr>
              <a:t> tissues</a:t>
            </a:r>
            <a:endParaRPr lang="fr-BE" sz="1600" dirty="0">
              <a:latin typeface="Georgia" panose="02040502050405020303" pitchFamily="18" charset="0"/>
              <a:ea typeface="Cambria" panose="02040503050406030204" pitchFamily="18" charset="0"/>
            </a:endParaRPr>
          </a:p>
        </p:txBody>
      </p:sp>
      <p:pic>
        <p:nvPicPr>
          <p:cNvPr id="24" name="Image 23"/>
          <p:cNvPicPr>
            <a:picLocks noChangeAspect="1"/>
          </p:cNvPicPr>
          <p:nvPr/>
        </p:nvPicPr>
        <p:blipFill rotWithShape="1">
          <a:blip r:embed="rId3"/>
          <a:srcRect b="28419"/>
          <a:stretch/>
        </p:blipFill>
        <p:spPr>
          <a:xfrm>
            <a:off x="3645424" y="2456307"/>
            <a:ext cx="4680063" cy="1353581"/>
          </a:xfrm>
          <a:prstGeom prst="rect">
            <a:avLst/>
          </a:prstGeom>
        </p:spPr>
      </p:pic>
      <p:pic>
        <p:nvPicPr>
          <p:cNvPr id="28" name="Image 27"/>
          <p:cNvPicPr/>
          <p:nvPr/>
        </p:nvPicPr>
        <p:blipFill>
          <a:blip r:embed="rId4" cstate="print">
            <a:extLst>
              <a:ext uri="{28A0092B-C50C-407E-A947-70E740481C1C}">
                <a14:useLocalDpi xmlns:a14="http://schemas.microsoft.com/office/drawing/2010/main" val="0"/>
              </a:ext>
            </a:extLst>
          </a:blip>
          <a:stretch>
            <a:fillRect/>
          </a:stretch>
        </p:blipFill>
        <p:spPr>
          <a:xfrm>
            <a:off x="1281346" y="3821920"/>
            <a:ext cx="9408217" cy="2938019"/>
          </a:xfrm>
          <a:prstGeom prst="rect">
            <a:avLst/>
          </a:prstGeom>
        </p:spPr>
      </p:pic>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29"/>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1" name="Rectangle 30"/>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2" name="Rectangle 31"/>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5" name="Rectangle 34"/>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8" name="Rectangle 37"/>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Tree>
    <p:extLst>
      <p:ext uri="{BB962C8B-B14F-4D97-AF65-F5344CB8AC3E}">
        <p14:creationId xmlns:p14="http://schemas.microsoft.com/office/powerpoint/2010/main" val="24983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77</a:t>
            </a:fld>
            <a:endParaRPr lang="fr-BE"/>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491" y="2475118"/>
            <a:ext cx="4063658" cy="3423610"/>
          </a:xfrm>
          <a:prstGeom prst="rect">
            <a:avLst/>
          </a:prstGeom>
        </p:spPr>
      </p:pic>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1. </a:t>
            </a:r>
            <a:r>
              <a:rPr lang="fr-BE" sz="2400" b="1" dirty="0" err="1">
                <a:latin typeface="Georgia" panose="02040502050405020303" pitchFamily="18" charset="0"/>
                <a:ea typeface="Cambria" panose="02040503050406030204" pitchFamily="18" charset="0"/>
              </a:rPr>
              <a:t>Replication</a:t>
            </a:r>
            <a:r>
              <a:rPr lang="fr-BE" sz="2400" b="1" dirty="0">
                <a:latin typeface="Georgia" panose="02040502050405020303" pitchFamily="18" charset="0"/>
                <a:ea typeface="Cambria" panose="02040503050406030204" pitchFamily="18" charset="0"/>
              </a:rPr>
              <a:t> of </a:t>
            </a:r>
            <a:r>
              <a:rPr lang="fr-BE" sz="2400" b="1" dirty="0" err="1">
                <a:latin typeface="Georgia" panose="02040502050405020303" pitchFamily="18" charset="0"/>
                <a:ea typeface="Cambria" panose="02040503050406030204" pitchFamily="18" charset="0"/>
              </a:rPr>
              <a:t>literature</a:t>
            </a:r>
            <a:r>
              <a:rPr lang="fr-BE" sz="2400" b="1" dirty="0">
                <a:latin typeface="Georgia" panose="02040502050405020303" pitchFamily="18" charset="0"/>
                <a:ea typeface="Cambria" panose="02040503050406030204" pitchFamily="18" charset="0"/>
              </a:rPr>
              <a:t> </a:t>
            </a:r>
            <a:r>
              <a:rPr lang="fr-BE" sz="2400" b="1" dirty="0" err="1">
                <a:latin typeface="Georgia" panose="02040502050405020303" pitchFamily="18" charset="0"/>
                <a:ea typeface="Cambria" panose="02040503050406030204" pitchFamily="18" charset="0"/>
              </a:rPr>
              <a:t>findings</a:t>
            </a:r>
            <a:endParaRPr lang="fr-BE" sz="1600" dirty="0">
              <a:latin typeface="Georgia" panose="02040502050405020303" pitchFamily="18" charset="0"/>
              <a:ea typeface="Cambria" panose="02040503050406030204" pitchFamily="18" charset="0"/>
            </a:endParaRPr>
          </a:p>
        </p:txBody>
      </p:sp>
      <p:grpSp>
        <p:nvGrpSpPr>
          <p:cNvPr id="5" name="Groupe 4"/>
          <p:cNvGrpSpPr/>
          <p:nvPr/>
        </p:nvGrpSpPr>
        <p:grpSpPr>
          <a:xfrm>
            <a:off x="393405" y="1591148"/>
            <a:ext cx="6415862" cy="5266852"/>
            <a:chOff x="294932" y="1490969"/>
            <a:chExt cx="6514335" cy="5367031"/>
          </a:xfrm>
        </p:grpSpPr>
        <p:sp>
          <p:nvSpPr>
            <p:cNvPr id="4" name="Rectangle 3"/>
            <p:cNvSpPr/>
            <p:nvPr/>
          </p:nvSpPr>
          <p:spPr>
            <a:xfrm>
              <a:off x="300789" y="1490969"/>
              <a:ext cx="6443173" cy="5367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932" y="1515846"/>
              <a:ext cx="6514335" cy="5342154"/>
            </a:xfrm>
            <a:prstGeom prst="rect">
              <a:avLst/>
            </a:prstGeom>
          </p:spPr>
        </p:pic>
      </p:grpSp>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9" name="Rectangle 28"/>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0" name="Rectangle 29"/>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3" name="Rectangle 32"/>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6" name="Rectangle 35"/>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Tree>
    <p:extLst>
      <p:ext uri="{BB962C8B-B14F-4D97-AF65-F5344CB8AC3E}">
        <p14:creationId xmlns:p14="http://schemas.microsoft.com/office/powerpoint/2010/main" val="271013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78</a:t>
            </a:fld>
            <a:endParaRPr lang="fr-BE"/>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5" name="Rectangle 2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29" name="Rectangle 28"/>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0" name="Rectangle 29"/>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3" name="Rectangle 32"/>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36" name="Rectangle 35"/>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10548628" y="1257905"/>
            <a:ext cx="825936" cy="230654"/>
          </a:xfrm>
          <a:prstGeom prst="rect">
            <a:avLst/>
          </a:prstGeom>
          <a:solidFill>
            <a:srgbClr val="61A2AB"/>
          </a:solidFill>
          <a:ln>
            <a:solidFill>
              <a:srgbClr val="61A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6" name="Image 5"/>
          <p:cNvPicPr>
            <a:picLocks noChangeAspect="1"/>
          </p:cNvPicPr>
          <p:nvPr/>
        </p:nvPicPr>
        <p:blipFill>
          <a:blip r:embed="rId3"/>
          <a:stretch>
            <a:fillRect/>
          </a:stretch>
        </p:blipFill>
        <p:spPr>
          <a:xfrm>
            <a:off x="3138091" y="2171817"/>
            <a:ext cx="6288010" cy="4549658"/>
          </a:xfrm>
          <a:prstGeom prst="rect">
            <a:avLst/>
          </a:prstGeom>
        </p:spPr>
      </p:pic>
      <p:sp>
        <p:nvSpPr>
          <p:cNvPr id="40" name="ZoneTexte 39">
            <a:extLst>
              <a:ext uri="{FF2B5EF4-FFF2-40B4-BE49-F238E27FC236}">
                <a16:creationId xmlns="" xmlns:a16="http://schemas.microsoft.com/office/drawing/2014/main" id="{35E0D946-E5DC-491E-8D54-2FA28CADBB01}"/>
              </a:ext>
            </a:extLst>
          </p:cNvPr>
          <p:cNvSpPr txBox="1"/>
          <p:nvPr/>
        </p:nvSpPr>
        <p:spPr>
          <a:xfrm>
            <a:off x="795704" y="1706053"/>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1. </a:t>
            </a:r>
            <a:r>
              <a:rPr lang="fr-BE" sz="2400" b="1" dirty="0" err="1">
                <a:latin typeface="Georgia" panose="02040502050405020303" pitchFamily="18" charset="0"/>
                <a:ea typeface="Cambria" panose="02040503050406030204" pitchFamily="18" charset="0"/>
              </a:rPr>
              <a:t>Analysis</a:t>
            </a:r>
            <a:r>
              <a:rPr lang="fr-BE" sz="2400" b="1" dirty="0">
                <a:latin typeface="Georgia" panose="02040502050405020303" pitchFamily="18" charset="0"/>
                <a:ea typeface="Cambria" panose="02040503050406030204" pitchFamily="18" charset="0"/>
              </a:rPr>
              <a:t> </a:t>
            </a:r>
            <a:r>
              <a:rPr lang="fr-BE" sz="2400" b="1" dirty="0" err="1">
                <a:latin typeface="Georgia" panose="02040502050405020303" pitchFamily="18" charset="0"/>
                <a:ea typeface="Cambria" panose="02040503050406030204" pitchFamily="18" charset="0"/>
              </a:rPr>
              <a:t>with</a:t>
            </a:r>
            <a:r>
              <a:rPr lang="fr-BE" sz="2400" b="1" dirty="0">
                <a:latin typeface="Georgia" panose="02040502050405020303" pitchFamily="18" charset="0"/>
                <a:ea typeface="Cambria" panose="02040503050406030204" pitchFamily="18" charset="0"/>
              </a:rPr>
              <a:t> global tissues </a:t>
            </a:r>
            <a:r>
              <a:rPr lang="fr-BE" sz="2400" b="1" dirty="0" err="1">
                <a:latin typeface="Georgia" panose="02040502050405020303" pitchFamily="18" charset="0"/>
                <a:ea typeface="Cambria" panose="02040503050406030204" pitchFamily="18" charset="0"/>
              </a:rPr>
              <a:t>measures</a:t>
            </a: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41785654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31" y="-9331"/>
            <a:ext cx="12322629" cy="6867331"/>
          </a:xfrm>
          <a:prstGeom prst="rect">
            <a:avLst/>
          </a:prstGeom>
          <a:gradFill flip="none" rotWithShape="1">
            <a:gsLst>
              <a:gs pos="0">
                <a:srgbClr val="60ACB2">
                  <a:tint val="66000"/>
                  <a:satMod val="160000"/>
                </a:srgbClr>
              </a:gs>
              <a:gs pos="50000">
                <a:srgbClr val="60ACB2">
                  <a:tint val="44500"/>
                  <a:satMod val="160000"/>
                </a:srgbClr>
              </a:gs>
              <a:gs pos="100000">
                <a:srgbClr val="60ACB2">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60ACB2"/>
              </a:solidFill>
            </a:endParaRPr>
          </a:p>
        </p:txBody>
      </p:sp>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96" b="97702" l="9911" r="89932">
                        <a14:foregroundMark x1="62611" y1="13786" x2="62611" y2="13786"/>
                        <a14:foregroundMark x1="65705" y1="19281" x2="66282" y2="19281"/>
                        <a14:foregroundMark x1="70320" y1="59840" x2="70320" y2="59840"/>
                        <a14:foregroundMark x1="71631" y1="60040" x2="71631" y2="60040"/>
                        <a14:foregroundMark x1="68222" y1="66933" x2="68222" y2="66933"/>
                        <a14:foregroundMark x1="66597" y1="70929" x2="66597" y2="70929"/>
                        <a14:foregroundMark x1="37598" y1="59840" x2="37598" y2="59840"/>
                        <a14:foregroundMark x1="45359" y1="62537" x2="45359" y2="62537"/>
                      </a14:backgroundRemoval>
                    </a14:imgEffect>
                  </a14:imgLayer>
                </a14:imgProps>
              </a:ext>
              <a:ext uri="{28A0092B-C50C-407E-A947-70E740481C1C}">
                <a14:useLocalDpi xmlns:a14="http://schemas.microsoft.com/office/drawing/2010/main" val="0"/>
              </a:ext>
            </a:extLst>
          </a:blip>
          <a:srcRect l="18352" r="23517"/>
          <a:stretch/>
        </p:blipFill>
        <p:spPr>
          <a:xfrm>
            <a:off x="5147720" y="3711230"/>
            <a:ext cx="2008521" cy="1813934"/>
          </a:xfrm>
          <a:prstGeom prst="rect">
            <a:avLst/>
          </a:prstGeom>
        </p:spPr>
      </p:pic>
      <p:sp>
        <p:nvSpPr>
          <p:cNvPr id="6" name="ZoneTexte 5"/>
          <p:cNvSpPr txBox="1"/>
          <p:nvPr/>
        </p:nvSpPr>
        <p:spPr>
          <a:xfrm>
            <a:off x="2971404" y="1485342"/>
            <a:ext cx="6361151" cy="1015663"/>
          </a:xfrm>
          <a:prstGeom prst="rect">
            <a:avLst/>
          </a:prstGeom>
          <a:noFill/>
        </p:spPr>
        <p:txBody>
          <a:bodyPr wrap="square" rtlCol="0">
            <a:spAutoFit/>
          </a:bodyPr>
          <a:lstStyle/>
          <a:p>
            <a:pPr algn="ctr"/>
            <a:r>
              <a:rPr lang="fr-BE" sz="6000" dirty="0">
                <a:solidFill>
                  <a:srgbClr val="4B858C"/>
                </a:solidFill>
                <a:latin typeface="Georgia" panose="02040502050405020303" pitchFamily="18" charset="0"/>
              </a:rPr>
              <a:t>OUT</a:t>
            </a:r>
            <a:endParaRPr lang="fr-BE" sz="3200" dirty="0">
              <a:latin typeface="Georgia" panose="02040502050405020303" pitchFamily="18"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187" y="5924459"/>
            <a:ext cx="1752836" cy="530047"/>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141" y="5185073"/>
            <a:ext cx="2577737" cy="680182"/>
          </a:xfrm>
          <a:prstGeom prst="rect">
            <a:avLst/>
          </a:prstGeom>
        </p:spPr>
      </p:pic>
    </p:spTree>
    <p:extLst>
      <p:ext uri="{BB962C8B-B14F-4D97-AF65-F5344CB8AC3E}">
        <p14:creationId xmlns:p14="http://schemas.microsoft.com/office/powerpoint/2010/main" val="240418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795610" y="1837852"/>
            <a:ext cx="10441790" cy="1323439"/>
          </a:xfrm>
          <a:prstGeom prst="rect">
            <a:avLst/>
          </a:prstGeom>
          <a:noFill/>
        </p:spPr>
        <p:txBody>
          <a:bodyPr wrap="square" rtlCol="0">
            <a:spAutoFit/>
          </a:bodyPr>
          <a:lstStyle/>
          <a:p>
            <a:r>
              <a:rPr lang="fr-BE" sz="2000" dirty="0">
                <a:latin typeface="Georgia" panose="02040502050405020303" pitchFamily="18" charset="0"/>
              </a:rPr>
              <a:t>The </a:t>
            </a:r>
            <a:r>
              <a:rPr lang="fr-BE" sz="2000" dirty="0" err="1">
                <a:latin typeface="Georgia" panose="02040502050405020303" pitchFamily="18" charset="0"/>
              </a:rPr>
              <a:t>acquired</a:t>
            </a:r>
            <a:r>
              <a:rPr lang="fr-BE" sz="2000" dirty="0">
                <a:latin typeface="Georgia" panose="02040502050405020303" pitchFamily="18" charset="0"/>
              </a:rPr>
              <a:t> signal </a:t>
            </a:r>
            <a:r>
              <a:rPr lang="fr-BE" sz="2000" dirty="0" err="1">
                <a:latin typeface="Georgia" panose="02040502050405020303" pitchFamily="18" charset="0"/>
              </a:rPr>
              <a:t>is</a:t>
            </a:r>
            <a:r>
              <a:rPr lang="fr-BE" sz="2000" dirty="0">
                <a:latin typeface="Georgia" panose="02040502050405020303" pitchFamily="18" charset="0"/>
              </a:rPr>
              <a:t> a composite of </a:t>
            </a:r>
            <a:r>
              <a:rPr lang="fr-BE" sz="2000" dirty="0" err="1">
                <a:latin typeface="Georgia" panose="02040502050405020303" pitchFamily="18" charset="0"/>
              </a:rPr>
              <a:t>different</a:t>
            </a:r>
            <a:r>
              <a:rPr lang="fr-BE" sz="2000" dirty="0">
                <a:latin typeface="Georgia" panose="02040502050405020303" pitchFamily="18" charset="0"/>
              </a:rPr>
              <a:t> </a:t>
            </a:r>
            <a:r>
              <a:rPr lang="fr-BE" sz="2000" dirty="0" err="1">
                <a:latin typeface="Georgia" panose="02040502050405020303" pitchFamily="18" charset="0"/>
              </a:rPr>
              <a:t>physical</a:t>
            </a:r>
            <a:r>
              <a:rPr lang="fr-BE" sz="2000" dirty="0">
                <a:latin typeface="Georgia" panose="02040502050405020303" pitchFamily="18" charset="0"/>
              </a:rPr>
              <a:t> MR </a:t>
            </a:r>
            <a:r>
              <a:rPr lang="fr-BE" sz="2000" dirty="0" err="1">
                <a:latin typeface="Georgia" panose="02040502050405020303" pitchFamily="18" charset="0"/>
              </a:rPr>
              <a:t>parameters</a:t>
            </a:r>
            <a:r>
              <a:rPr lang="fr-BE" sz="2000" dirty="0">
                <a:latin typeface="Georgia" panose="02040502050405020303" pitchFamily="18" charset="0"/>
              </a:rPr>
              <a:t>, </a:t>
            </a:r>
            <a:r>
              <a:rPr lang="fr-BE" sz="2000" dirty="0" err="1">
                <a:latin typeface="Georgia" panose="02040502050405020303" pitchFamily="18" charset="0"/>
              </a:rPr>
              <a:t>such</a:t>
            </a:r>
            <a:r>
              <a:rPr lang="fr-BE" sz="2000" dirty="0">
                <a:latin typeface="Georgia" panose="02040502050405020303" pitchFamily="18" charset="0"/>
              </a:rPr>
              <a:t> as:</a:t>
            </a:r>
          </a:p>
          <a:p>
            <a:endParaRPr lang="fr-BE" sz="6000" dirty="0">
              <a:solidFill>
                <a:srgbClr val="4B858C"/>
              </a:solidFill>
              <a:latin typeface="Georgia" panose="02040502050405020303" pitchFamily="18" charset="0"/>
            </a:endParaRPr>
          </a:p>
        </p:txBody>
      </p:sp>
      <p:cxnSp>
        <p:nvCxnSpPr>
          <p:cNvPr id="38" name="Connecteur droit avec flèche 37"/>
          <p:cNvCxnSpPr>
            <a:cxnSpLocks/>
          </p:cNvCxnSpPr>
          <p:nvPr/>
        </p:nvCxnSpPr>
        <p:spPr>
          <a:xfrm flipH="1">
            <a:off x="3156373" y="3696710"/>
            <a:ext cx="1161627" cy="309739"/>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a:cxnSpLocks/>
          </p:cNvCxnSpPr>
          <p:nvPr/>
        </p:nvCxnSpPr>
        <p:spPr>
          <a:xfrm>
            <a:off x="6298544" y="4816469"/>
            <a:ext cx="0" cy="396000"/>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 xmlns:a16="http://schemas.microsoft.com/office/drawing/2014/main" id="{262A1E71-2E17-D0E1-1592-B0A8BDF25AC6}"/>
              </a:ext>
            </a:extLst>
          </p:cNvPr>
          <p:cNvGrpSpPr/>
          <p:nvPr/>
        </p:nvGrpSpPr>
        <p:grpSpPr>
          <a:xfrm>
            <a:off x="4373523" y="2340213"/>
            <a:ext cx="3740034" cy="2398184"/>
            <a:chOff x="6931694" y="1690494"/>
            <a:chExt cx="3056741" cy="1891899"/>
          </a:xfrm>
        </p:grpSpPr>
        <p:pic>
          <p:nvPicPr>
            <p:cNvPr id="37" name="Image 36"/>
            <p:cNvPicPr>
              <a:picLocks noChangeAspect="1"/>
            </p:cNvPicPr>
            <p:nvPr/>
          </p:nvPicPr>
          <p:blipFill>
            <a:blip r:embed="rId3"/>
            <a:stretch>
              <a:fillRect/>
            </a:stretch>
          </p:blipFill>
          <p:spPr>
            <a:xfrm>
              <a:off x="6963795" y="1708975"/>
              <a:ext cx="3024640" cy="1873418"/>
            </a:xfrm>
            <a:prstGeom prst="rect">
              <a:avLst/>
            </a:prstGeom>
          </p:spPr>
        </p:pic>
        <p:sp>
          <p:nvSpPr>
            <p:cNvPr id="3" name="ZoneTexte 2"/>
            <p:cNvSpPr txBox="1"/>
            <p:nvPr/>
          </p:nvSpPr>
          <p:spPr>
            <a:xfrm>
              <a:off x="6931694" y="1690494"/>
              <a:ext cx="601579" cy="369332"/>
            </a:xfrm>
            <a:prstGeom prst="rect">
              <a:avLst/>
            </a:prstGeom>
            <a:noFill/>
          </p:spPr>
          <p:txBody>
            <a:bodyPr wrap="square" rtlCol="0">
              <a:spAutoFit/>
            </a:bodyPr>
            <a:lstStyle/>
            <a:p>
              <a:r>
                <a:rPr lang="fr-BE" dirty="0">
                  <a:solidFill>
                    <a:schemeClr val="bg1"/>
                  </a:solidFill>
                </a:rPr>
                <a:t>T1w</a:t>
              </a:r>
            </a:p>
          </p:txBody>
        </p:sp>
      </p:grpSp>
      <p:grpSp>
        <p:nvGrpSpPr>
          <p:cNvPr id="2" name="Groupe 1">
            <a:extLst>
              <a:ext uri="{FF2B5EF4-FFF2-40B4-BE49-F238E27FC236}">
                <a16:creationId xmlns="" xmlns:a16="http://schemas.microsoft.com/office/drawing/2014/main" id="{A925E2A8-E2CF-328F-96AA-23A7C53F47F3}"/>
              </a:ext>
            </a:extLst>
          </p:cNvPr>
          <p:cNvGrpSpPr/>
          <p:nvPr/>
        </p:nvGrpSpPr>
        <p:grpSpPr>
          <a:xfrm>
            <a:off x="492257" y="4144250"/>
            <a:ext cx="2988659" cy="1320370"/>
            <a:chOff x="4891839" y="3961144"/>
            <a:chExt cx="2988659" cy="1320370"/>
          </a:xfrm>
        </p:grpSpPr>
        <p:grpSp>
          <p:nvGrpSpPr>
            <p:cNvPr id="43" name="Groupe 42"/>
            <p:cNvGrpSpPr/>
            <p:nvPr/>
          </p:nvGrpSpPr>
          <p:grpSpPr>
            <a:xfrm>
              <a:off x="4959876" y="4016583"/>
              <a:ext cx="2920622" cy="1264931"/>
              <a:chOff x="4462821" y="4890122"/>
              <a:chExt cx="2649326" cy="1147431"/>
            </a:xfrm>
          </p:grpSpPr>
          <p:pic>
            <p:nvPicPr>
              <p:cNvPr id="40" name="Image 39"/>
              <p:cNvPicPr>
                <a:picLocks noChangeAspect="1"/>
              </p:cNvPicPr>
              <p:nvPr/>
            </p:nvPicPr>
            <p:blipFill rotWithShape="1">
              <a:blip r:embed="rId4"/>
              <a:srcRect r="44423"/>
              <a:stretch/>
            </p:blipFill>
            <p:spPr>
              <a:xfrm>
                <a:off x="4462821" y="4894553"/>
                <a:ext cx="2022200" cy="1143000"/>
              </a:xfrm>
              <a:prstGeom prst="rect">
                <a:avLst/>
              </a:prstGeom>
            </p:spPr>
          </p:pic>
          <p:pic>
            <p:nvPicPr>
              <p:cNvPr id="41" name="Image 40"/>
              <p:cNvPicPr>
                <a:picLocks noChangeAspect="1"/>
              </p:cNvPicPr>
              <p:nvPr/>
            </p:nvPicPr>
            <p:blipFill rotWithShape="1">
              <a:blip r:embed="rId4"/>
              <a:srcRect l="82596"/>
              <a:stretch/>
            </p:blipFill>
            <p:spPr>
              <a:xfrm>
                <a:off x="6478901" y="4890122"/>
                <a:ext cx="633246" cy="1143000"/>
              </a:xfrm>
              <a:prstGeom prst="rect">
                <a:avLst/>
              </a:prstGeom>
            </p:spPr>
          </p:pic>
        </p:grpSp>
        <p:sp>
          <p:nvSpPr>
            <p:cNvPr id="35" name="ZoneTexte 34"/>
            <p:cNvSpPr txBox="1"/>
            <p:nvPr/>
          </p:nvSpPr>
          <p:spPr>
            <a:xfrm>
              <a:off x="4891839" y="3961144"/>
              <a:ext cx="601579" cy="369332"/>
            </a:xfrm>
            <a:prstGeom prst="rect">
              <a:avLst/>
            </a:prstGeom>
            <a:noFill/>
          </p:spPr>
          <p:txBody>
            <a:bodyPr wrap="square" rtlCol="0">
              <a:spAutoFit/>
            </a:bodyPr>
            <a:lstStyle/>
            <a:p>
              <a:r>
                <a:rPr lang="fr-BE" dirty="0">
                  <a:solidFill>
                    <a:schemeClr val="bg1"/>
                  </a:solidFill>
                </a:rPr>
                <a:t>R1</a:t>
              </a:r>
            </a:p>
          </p:txBody>
        </p:sp>
      </p:grpSp>
      <p:grpSp>
        <p:nvGrpSpPr>
          <p:cNvPr id="6" name="Groupe 5">
            <a:extLst>
              <a:ext uri="{FF2B5EF4-FFF2-40B4-BE49-F238E27FC236}">
                <a16:creationId xmlns="" xmlns:a16="http://schemas.microsoft.com/office/drawing/2014/main" id="{5BD9A182-9BE3-F044-C819-CC30DD436A8A}"/>
              </a:ext>
            </a:extLst>
          </p:cNvPr>
          <p:cNvGrpSpPr/>
          <p:nvPr/>
        </p:nvGrpSpPr>
        <p:grpSpPr>
          <a:xfrm>
            <a:off x="8951624" y="4132529"/>
            <a:ext cx="2935900" cy="1327206"/>
            <a:chOff x="9099968" y="3959584"/>
            <a:chExt cx="2935900" cy="1327206"/>
          </a:xfrm>
        </p:grpSpPr>
        <p:grpSp>
          <p:nvGrpSpPr>
            <p:cNvPr id="57" name="Groupe 56"/>
            <p:cNvGrpSpPr/>
            <p:nvPr/>
          </p:nvGrpSpPr>
          <p:grpSpPr>
            <a:xfrm>
              <a:off x="9116173" y="4006449"/>
              <a:ext cx="2919695" cy="1280341"/>
              <a:chOff x="9116173" y="4006449"/>
              <a:chExt cx="2919695" cy="1280341"/>
            </a:xfrm>
          </p:grpSpPr>
          <p:pic>
            <p:nvPicPr>
              <p:cNvPr id="51" name="Image 50"/>
              <p:cNvPicPr>
                <a:picLocks noChangeAspect="1"/>
              </p:cNvPicPr>
              <p:nvPr/>
            </p:nvPicPr>
            <p:blipFill rotWithShape="1">
              <a:blip r:embed="rId5"/>
              <a:srcRect r="45461"/>
              <a:stretch/>
            </p:blipFill>
            <p:spPr>
              <a:xfrm>
                <a:off x="9116173" y="4011308"/>
                <a:ext cx="2237627" cy="1275482"/>
              </a:xfrm>
              <a:prstGeom prst="rect">
                <a:avLst/>
              </a:prstGeom>
            </p:spPr>
          </p:pic>
          <p:pic>
            <p:nvPicPr>
              <p:cNvPr id="52" name="Image 51"/>
              <p:cNvPicPr>
                <a:picLocks noChangeAspect="1"/>
              </p:cNvPicPr>
              <p:nvPr/>
            </p:nvPicPr>
            <p:blipFill rotWithShape="1">
              <a:blip r:embed="rId5"/>
              <a:srcRect l="83376"/>
              <a:stretch/>
            </p:blipFill>
            <p:spPr>
              <a:xfrm>
                <a:off x="11353800" y="4006449"/>
                <a:ext cx="682068" cy="1275482"/>
              </a:xfrm>
              <a:prstGeom prst="rect">
                <a:avLst/>
              </a:prstGeom>
            </p:spPr>
          </p:pic>
        </p:grpSp>
        <p:sp>
          <p:nvSpPr>
            <p:cNvPr id="36" name="ZoneTexte 35"/>
            <p:cNvSpPr txBox="1"/>
            <p:nvPr/>
          </p:nvSpPr>
          <p:spPr>
            <a:xfrm>
              <a:off x="9099968" y="3959584"/>
              <a:ext cx="601579" cy="369332"/>
            </a:xfrm>
            <a:prstGeom prst="rect">
              <a:avLst/>
            </a:prstGeom>
            <a:noFill/>
          </p:spPr>
          <p:txBody>
            <a:bodyPr wrap="square" rtlCol="0">
              <a:spAutoFit/>
            </a:bodyPr>
            <a:lstStyle/>
            <a:p>
              <a:r>
                <a:rPr lang="fr-BE" dirty="0">
                  <a:solidFill>
                    <a:schemeClr val="bg1"/>
                  </a:solidFill>
                </a:rPr>
                <a:t>R2</a:t>
              </a:r>
            </a:p>
          </p:txBody>
        </p:sp>
      </p:grpSp>
      <p:grpSp>
        <p:nvGrpSpPr>
          <p:cNvPr id="4" name="Groupe 3">
            <a:extLst>
              <a:ext uri="{FF2B5EF4-FFF2-40B4-BE49-F238E27FC236}">
                <a16:creationId xmlns="" xmlns:a16="http://schemas.microsoft.com/office/drawing/2014/main" id="{137E9260-875E-9F39-0686-F17C6FCDBE3B}"/>
              </a:ext>
            </a:extLst>
          </p:cNvPr>
          <p:cNvGrpSpPr/>
          <p:nvPr/>
        </p:nvGrpSpPr>
        <p:grpSpPr>
          <a:xfrm>
            <a:off x="4737584" y="5443262"/>
            <a:ext cx="3011911" cy="1311005"/>
            <a:chOff x="7184139" y="5316702"/>
            <a:chExt cx="3011911" cy="1311005"/>
          </a:xfrm>
        </p:grpSpPr>
        <p:grpSp>
          <p:nvGrpSpPr>
            <p:cNvPr id="47" name="Groupe 46"/>
            <p:cNvGrpSpPr/>
            <p:nvPr/>
          </p:nvGrpSpPr>
          <p:grpSpPr>
            <a:xfrm>
              <a:off x="7218843" y="5367660"/>
              <a:ext cx="2977207" cy="1260047"/>
              <a:chOff x="7486256" y="4770502"/>
              <a:chExt cx="2977207" cy="1260047"/>
            </a:xfrm>
          </p:grpSpPr>
          <p:pic>
            <p:nvPicPr>
              <p:cNvPr id="45" name="Image 44"/>
              <p:cNvPicPr>
                <a:picLocks noChangeAspect="1"/>
              </p:cNvPicPr>
              <p:nvPr/>
            </p:nvPicPr>
            <p:blipFill rotWithShape="1">
              <a:blip r:embed="rId6"/>
              <a:srcRect r="45728"/>
              <a:stretch/>
            </p:blipFill>
            <p:spPr>
              <a:xfrm>
                <a:off x="7486256" y="4770502"/>
                <a:ext cx="2283386" cy="1260047"/>
              </a:xfrm>
              <a:prstGeom prst="rect">
                <a:avLst/>
              </a:prstGeom>
            </p:spPr>
          </p:pic>
          <p:pic>
            <p:nvPicPr>
              <p:cNvPr id="46" name="Image 45"/>
              <p:cNvPicPr>
                <a:picLocks noChangeAspect="1"/>
              </p:cNvPicPr>
              <p:nvPr/>
            </p:nvPicPr>
            <p:blipFill rotWithShape="1">
              <a:blip r:embed="rId6"/>
              <a:srcRect l="83509"/>
              <a:stretch/>
            </p:blipFill>
            <p:spPr>
              <a:xfrm>
                <a:off x="9769642" y="4770502"/>
                <a:ext cx="693821" cy="1260047"/>
              </a:xfrm>
              <a:prstGeom prst="rect">
                <a:avLst/>
              </a:prstGeom>
            </p:spPr>
          </p:pic>
        </p:grpSp>
        <p:sp>
          <p:nvSpPr>
            <p:cNvPr id="39" name="ZoneTexte 38"/>
            <p:cNvSpPr txBox="1"/>
            <p:nvPr/>
          </p:nvSpPr>
          <p:spPr>
            <a:xfrm>
              <a:off x="7184139" y="5316702"/>
              <a:ext cx="601579" cy="369332"/>
            </a:xfrm>
            <a:prstGeom prst="rect">
              <a:avLst/>
            </a:prstGeom>
            <a:noFill/>
          </p:spPr>
          <p:txBody>
            <a:bodyPr wrap="square" rtlCol="0">
              <a:spAutoFit/>
            </a:bodyPr>
            <a:lstStyle/>
            <a:p>
              <a:r>
                <a:rPr lang="fr-BE" dirty="0">
                  <a:solidFill>
                    <a:schemeClr val="bg1"/>
                  </a:solidFill>
                </a:rPr>
                <a:t>PD</a:t>
              </a:r>
            </a:p>
          </p:txBody>
        </p:sp>
      </p:grpSp>
      <p:sp>
        <p:nvSpPr>
          <p:cNvPr id="26" name="ZoneTexte 25">
            <a:extLst>
              <a:ext uri="{FF2B5EF4-FFF2-40B4-BE49-F238E27FC236}">
                <a16:creationId xmlns="" xmlns:a16="http://schemas.microsoft.com/office/drawing/2014/main" id="{919B5DF8-5A4B-2D94-1A84-2C762FB980A8}"/>
              </a:ext>
            </a:extLst>
          </p:cNvPr>
          <p:cNvSpPr txBox="1"/>
          <p:nvPr/>
        </p:nvSpPr>
        <p:spPr>
          <a:xfrm>
            <a:off x="342524" y="3887027"/>
            <a:ext cx="3322983" cy="307777"/>
          </a:xfrm>
          <a:prstGeom prst="rect">
            <a:avLst/>
          </a:prstGeom>
          <a:noFill/>
        </p:spPr>
        <p:txBody>
          <a:bodyPr wrap="square" rtlCol="0">
            <a:spAutoFit/>
          </a:bodyPr>
          <a:lstStyle/>
          <a:p>
            <a:pPr algn="ctr"/>
            <a:r>
              <a:rPr lang="fr-BE" sz="1400" dirty="0">
                <a:latin typeface="Georgia" panose="02040502050405020303" pitchFamily="18" charset="0"/>
              </a:rPr>
              <a:t>Longitudinal relaxation rate</a:t>
            </a:r>
          </a:p>
        </p:txBody>
      </p:sp>
      <p:sp>
        <p:nvSpPr>
          <p:cNvPr id="27" name="ZoneTexte 26">
            <a:extLst>
              <a:ext uri="{FF2B5EF4-FFF2-40B4-BE49-F238E27FC236}">
                <a16:creationId xmlns="" xmlns:a16="http://schemas.microsoft.com/office/drawing/2014/main" id="{FC42BB2B-A798-C8B6-505E-D278D131A850}"/>
              </a:ext>
            </a:extLst>
          </p:cNvPr>
          <p:cNvSpPr txBox="1"/>
          <p:nvPr/>
        </p:nvSpPr>
        <p:spPr>
          <a:xfrm>
            <a:off x="4595091" y="5188348"/>
            <a:ext cx="3322983" cy="307777"/>
          </a:xfrm>
          <a:prstGeom prst="rect">
            <a:avLst/>
          </a:prstGeom>
          <a:noFill/>
        </p:spPr>
        <p:txBody>
          <a:bodyPr wrap="square" rtlCol="0">
            <a:spAutoFit/>
          </a:bodyPr>
          <a:lstStyle/>
          <a:p>
            <a:pPr algn="ctr"/>
            <a:r>
              <a:rPr lang="fr-BE" sz="1400" dirty="0">
                <a:latin typeface="Georgia" panose="02040502050405020303" pitchFamily="18" charset="0"/>
              </a:rPr>
              <a:t>Proton </a:t>
            </a:r>
            <a:r>
              <a:rPr lang="fr-BE" sz="1400" dirty="0" err="1">
                <a:latin typeface="Georgia" panose="02040502050405020303" pitchFamily="18" charset="0"/>
              </a:rPr>
              <a:t>density</a:t>
            </a:r>
            <a:endParaRPr lang="fr-BE" sz="1400" dirty="0">
              <a:latin typeface="Georgia" panose="02040502050405020303" pitchFamily="18" charset="0"/>
            </a:endParaRPr>
          </a:p>
        </p:txBody>
      </p:sp>
      <p:sp>
        <p:nvSpPr>
          <p:cNvPr id="29" name="ZoneTexte 28">
            <a:extLst>
              <a:ext uri="{FF2B5EF4-FFF2-40B4-BE49-F238E27FC236}">
                <a16:creationId xmlns="" xmlns:a16="http://schemas.microsoft.com/office/drawing/2014/main" id="{79E00730-B4D5-B3F0-A368-88F854C971C0}"/>
              </a:ext>
            </a:extLst>
          </p:cNvPr>
          <p:cNvSpPr txBox="1"/>
          <p:nvPr/>
        </p:nvSpPr>
        <p:spPr>
          <a:xfrm>
            <a:off x="8831681" y="3887026"/>
            <a:ext cx="3322983" cy="307777"/>
          </a:xfrm>
          <a:prstGeom prst="rect">
            <a:avLst/>
          </a:prstGeom>
          <a:noFill/>
        </p:spPr>
        <p:txBody>
          <a:bodyPr wrap="square" rtlCol="0">
            <a:spAutoFit/>
          </a:bodyPr>
          <a:lstStyle/>
          <a:p>
            <a:pPr algn="ctr"/>
            <a:r>
              <a:rPr lang="fr-BE" sz="1400" dirty="0">
                <a:latin typeface="Georgia" panose="02040502050405020303" pitchFamily="18" charset="0"/>
              </a:rPr>
              <a:t>Transverse relaxation rate</a:t>
            </a:r>
          </a:p>
        </p:txBody>
      </p:sp>
      <p:cxnSp>
        <p:nvCxnSpPr>
          <p:cNvPr id="31" name="Connecteur droit avec flèche 30">
            <a:extLst>
              <a:ext uri="{FF2B5EF4-FFF2-40B4-BE49-F238E27FC236}">
                <a16:creationId xmlns="" xmlns:a16="http://schemas.microsoft.com/office/drawing/2014/main" id="{50D48E3E-34FF-1913-B742-DB3C6ABDB901}"/>
              </a:ext>
            </a:extLst>
          </p:cNvPr>
          <p:cNvCxnSpPr>
            <a:cxnSpLocks/>
          </p:cNvCxnSpPr>
          <p:nvPr/>
        </p:nvCxnSpPr>
        <p:spPr>
          <a:xfrm>
            <a:off x="8235500" y="3696710"/>
            <a:ext cx="1161627" cy="309739"/>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83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M</a:t>
            </a:r>
            <a:r>
              <a:rPr lang="fr-BE" sz="4800" dirty="0">
                <a:latin typeface="Georgia" panose="02040502050405020303" pitchFamily="18" charset="0"/>
              </a:rPr>
              <a:t>ultiple </a:t>
            </a:r>
            <a:r>
              <a:rPr lang="fr-BE" sz="4800" dirty="0" err="1">
                <a:latin typeface="Georgia" panose="02040502050405020303" pitchFamily="18" charset="0"/>
              </a:rPr>
              <a:t>sclerosis</a:t>
            </a:r>
            <a:endParaRPr lang="fr-BE" sz="4800" dirty="0">
              <a:latin typeface="Georgia" panose="02040502050405020303" pitchFamily="18" charset="0"/>
            </a:endParaRP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205" y="2020638"/>
            <a:ext cx="5798737" cy="4673023"/>
          </a:xfrm>
          <a:prstGeom prst="rect">
            <a:avLst/>
          </a:prstGeom>
        </p:spPr>
      </p:pic>
      <p:sp>
        <p:nvSpPr>
          <p:cNvPr id="24" name="Espace réservé du numéro de diapositive 7"/>
          <p:cNvSpPr txBox="1">
            <a:spLocks/>
          </p:cNvSpPr>
          <p:nvPr/>
        </p:nvSpPr>
        <p:spPr>
          <a:xfrm>
            <a:off x="1799481" y="6328536"/>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BE" dirty="0" err="1"/>
              <a:t>Confavreux</a:t>
            </a:r>
            <a:r>
              <a:rPr lang="fr-BE" dirty="0"/>
              <a:t> and </a:t>
            </a:r>
            <a:r>
              <a:rPr lang="fr-BE" dirty="0" err="1"/>
              <a:t>Vukusic</a:t>
            </a:r>
            <a:r>
              <a:rPr lang="fr-BE" dirty="0"/>
              <a:t>, 2014</a:t>
            </a:r>
          </a:p>
        </p:txBody>
      </p:sp>
    </p:spTree>
    <p:extLst>
      <p:ext uri="{BB962C8B-B14F-4D97-AF65-F5344CB8AC3E}">
        <p14:creationId xmlns:p14="http://schemas.microsoft.com/office/powerpoint/2010/main" val="915824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M</a:t>
            </a:r>
            <a:r>
              <a:rPr lang="fr-BE" sz="4800" dirty="0">
                <a:latin typeface="Georgia" panose="02040502050405020303" pitchFamily="18" charset="0"/>
              </a:rPr>
              <a:t>ultiple </a:t>
            </a:r>
            <a:r>
              <a:rPr lang="fr-BE" sz="4800" dirty="0" err="1">
                <a:latin typeface="Georgia" panose="02040502050405020303" pitchFamily="18" charset="0"/>
              </a:rPr>
              <a:t>sclerosis</a:t>
            </a:r>
            <a:endParaRPr lang="fr-BE" sz="4800" dirty="0">
              <a:latin typeface="Georgia" panose="02040502050405020303" pitchFamily="18" charset="0"/>
            </a:endParaRP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3" name="ZoneTexte 2"/>
          <p:cNvSpPr txBox="1"/>
          <p:nvPr/>
        </p:nvSpPr>
        <p:spPr>
          <a:xfrm>
            <a:off x="1053816" y="3728142"/>
            <a:ext cx="2489756" cy="584775"/>
          </a:xfrm>
          <a:prstGeom prst="rect">
            <a:avLst/>
          </a:prstGeom>
          <a:noFill/>
        </p:spPr>
        <p:txBody>
          <a:bodyPr wrap="square" rtlCol="0">
            <a:spAutoFit/>
          </a:bodyPr>
          <a:lstStyle/>
          <a:p>
            <a:r>
              <a:rPr lang="fr-BE" sz="3200" b="1" dirty="0" err="1">
                <a:latin typeface="Georgia" panose="02040502050405020303" pitchFamily="18" charset="0"/>
              </a:rPr>
              <a:t>Diagnosis</a:t>
            </a:r>
            <a:endParaRPr lang="fr-BE" sz="2400" b="1" dirty="0">
              <a:latin typeface="Georgia" panose="02040502050405020303" pitchFamily="18" charset="0"/>
            </a:endParaRPr>
          </a:p>
        </p:txBody>
      </p:sp>
      <p:cxnSp>
        <p:nvCxnSpPr>
          <p:cNvPr id="24" name="Connecteur droit avec flèche 23"/>
          <p:cNvCxnSpPr/>
          <p:nvPr/>
        </p:nvCxnSpPr>
        <p:spPr>
          <a:xfrm flipV="1">
            <a:off x="3777916" y="2731168"/>
            <a:ext cx="1744579" cy="842212"/>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3777916" y="4030579"/>
            <a:ext cx="1648326" cy="0"/>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3777916" y="4436028"/>
            <a:ext cx="1564105" cy="855835"/>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5887180" y="2164421"/>
            <a:ext cx="5642968" cy="707886"/>
          </a:xfrm>
          <a:prstGeom prst="rect">
            <a:avLst/>
          </a:prstGeom>
          <a:noFill/>
        </p:spPr>
        <p:txBody>
          <a:bodyPr wrap="square" rtlCol="0">
            <a:spAutoFit/>
          </a:bodyPr>
          <a:lstStyle/>
          <a:p>
            <a:r>
              <a:rPr lang="fr-BE" sz="2000" u="sng" dirty="0" err="1">
                <a:latin typeface="Georgia" panose="02040502050405020303" pitchFamily="18" charset="0"/>
              </a:rPr>
              <a:t>Space</a:t>
            </a:r>
            <a:r>
              <a:rPr lang="fr-BE" sz="2000" u="sng" dirty="0">
                <a:latin typeface="Georgia" panose="02040502050405020303" pitchFamily="18" charset="0"/>
              </a:rPr>
              <a:t> </a:t>
            </a:r>
            <a:r>
              <a:rPr lang="fr-BE" sz="2000" u="sng" dirty="0" err="1">
                <a:latin typeface="Georgia" panose="02040502050405020303" pitchFamily="18" charset="0"/>
              </a:rPr>
              <a:t>dissemination</a:t>
            </a:r>
            <a:r>
              <a:rPr lang="fr-BE" sz="2000" u="sng" dirty="0">
                <a:latin typeface="Georgia" panose="02040502050405020303" pitchFamily="18" charset="0"/>
              </a:rPr>
              <a:t> </a:t>
            </a:r>
            <a:r>
              <a:rPr lang="fr-BE" sz="2000" u="sng" dirty="0" err="1">
                <a:latin typeface="Georgia" panose="02040502050405020303" pitchFamily="18" charset="0"/>
              </a:rPr>
              <a:t>criterion</a:t>
            </a:r>
            <a:r>
              <a:rPr lang="fr-BE" sz="2000" dirty="0">
                <a:latin typeface="Georgia" panose="02040502050405020303" pitchFamily="18" charset="0"/>
              </a:rPr>
              <a:t>: at least </a:t>
            </a:r>
            <a:r>
              <a:rPr lang="fr-BE" sz="2000" dirty="0" err="1">
                <a:latin typeface="Georgia" panose="02040502050405020303" pitchFamily="18" charset="0"/>
              </a:rPr>
              <a:t>two</a:t>
            </a:r>
            <a:r>
              <a:rPr lang="fr-BE" sz="2000" dirty="0">
                <a:latin typeface="Georgia" panose="02040502050405020303" pitchFamily="18" charset="0"/>
              </a:rPr>
              <a:t> </a:t>
            </a:r>
            <a:r>
              <a:rPr lang="fr-BE" sz="2000" dirty="0" err="1">
                <a:latin typeface="Georgia" panose="02040502050405020303" pitchFamily="18" charset="0"/>
              </a:rPr>
              <a:t>lesions</a:t>
            </a:r>
            <a:r>
              <a:rPr lang="fr-BE" sz="2000" dirty="0">
                <a:latin typeface="Georgia" panose="02040502050405020303" pitchFamily="18" charset="0"/>
              </a:rPr>
              <a:t> in the CNS</a:t>
            </a:r>
            <a:endParaRPr lang="fr-BE" sz="1600" dirty="0">
              <a:latin typeface="Georgia" panose="02040502050405020303" pitchFamily="18" charset="0"/>
            </a:endParaRPr>
          </a:p>
        </p:txBody>
      </p:sp>
      <p:sp>
        <p:nvSpPr>
          <p:cNvPr id="36" name="ZoneTexte 35"/>
          <p:cNvSpPr txBox="1"/>
          <p:nvPr/>
        </p:nvSpPr>
        <p:spPr>
          <a:xfrm>
            <a:off x="5887180" y="3728142"/>
            <a:ext cx="5642968" cy="707886"/>
          </a:xfrm>
          <a:prstGeom prst="rect">
            <a:avLst/>
          </a:prstGeom>
          <a:noFill/>
        </p:spPr>
        <p:txBody>
          <a:bodyPr wrap="square" rtlCol="0">
            <a:spAutoFit/>
          </a:bodyPr>
          <a:lstStyle/>
          <a:p>
            <a:r>
              <a:rPr lang="fr-BE" sz="2000" u="sng" dirty="0">
                <a:latin typeface="Georgia" panose="02040502050405020303" pitchFamily="18" charset="0"/>
              </a:rPr>
              <a:t>Time </a:t>
            </a:r>
            <a:r>
              <a:rPr lang="fr-BE" sz="2000" u="sng" dirty="0" err="1">
                <a:latin typeface="Georgia" panose="02040502050405020303" pitchFamily="18" charset="0"/>
              </a:rPr>
              <a:t>dissemination</a:t>
            </a:r>
            <a:r>
              <a:rPr lang="fr-BE" sz="2000" u="sng" dirty="0">
                <a:latin typeface="Georgia" panose="02040502050405020303" pitchFamily="18" charset="0"/>
              </a:rPr>
              <a:t> </a:t>
            </a:r>
            <a:r>
              <a:rPr lang="fr-BE" sz="2000" u="sng" dirty="0" err="1">
                <a:latin typeface="Georgia" panose="02040502050405020303" pitchFamily="18" charset="0"/>
              </a:rPr>
              <a:t>criterion</a:t>
            </a:r>
            <a:r>
              <a:rPr lang="fr-BE" sz="2000" dirty="0">
                <a:latin typeface="Georgia" panose="02040502050405020303" pitchFamily="18" charset="0"/>
              </a:rPr>
              <a:t>: at least </a:t>
            </a:r>
            <a:r>
              <a:rPr lang="fr-BE" sz="2000" dirty="0" err="1">
                <a:latin typeface="Georgia" panose="02040502050405020303" pitchFamily="18" charset="0"/>
              </a:rPr>
              <a:t>two</a:t>
            </a:r>
            <a:r>
              <a:rPr lang="fr-BE" sz="2000" dirty="0">
                <a:latin typeface="Georgia" panose="02040502050405020303" pitchFamily="18" charset="0"/>
              </a:rPr>
              <a:t> </a:t>
            </a:r>
            <a:r>
              <a:rPr lang="fr-BE" sz="2000" dirty="0" err="1">
                <a:latin typeface="Georgia" panose="02040502050405020303" pitchFamily="18" charset="0"/>
              </a:rPr>
              <a:t>episodes</a:t>
            </a:r>
            <a:r>
              <a:rPr lang="fr-BE" sz="2000" dirty="0">
                <a:latin typeface="Georgia" panose="02040502050405020303" pitchFamily="18" charset="0"/>
              </a:rPr>
              <a:t> of the </a:t>
            </a:r>
            <a:r>
              <a:rPr lang="fr-BE" sz="2000" dirty="0" err="1">
                <a:latin typeface="Georgia" panose="02040502050405020303" pitchFamily="18" charset="0"/>
              </a:rPr>
              <a:t>disease</a:t>
            </a:r>
            <a:endParaRPr lang="fr-BE" sz="1600" dirty="0">
              <a:latin typeface="Georgia" panose="02040502050405020303" pitchFamily="18" charset="0"/>
            </a:endParaRPr>
          </a:p>
        </p:txBody>
      </p:sp>
      <p:sp>
        <p:nvSpPr>
          <p:cNvPr id="37" name="ZoneTexte 36"/>
          <p:cNvSpPr txBox="1"/>
          <p:nvPr/>
        </p:nvSpPr>
        <p:spPr>
          <a:xfrm>
            <a:off x="5858541" y="5291863"/>
            <a:ext cx="5642968" cy="707886"/>
          </a:xfrm>
          <a:prstGeom prst="rect">
            <a:avLst/>
          </a:prstGeom>
          <a:noFill/>
        </p:spPr>
        <p:txBody>
          <a:bodyPr wrap="square" rtlCol="0">
            <a:spAutoFit/>
          </a:bodyPr>
          <a:lstStyle/>
          <a:p>
            <a:r>
              <a:rPr lang="fr-BE" sz="2000" u="sng" dirty="0">
                <a:latin typeface="Georgia" panose="02040502050405020303" pitchFamily="18" charset="0"/>
              </a:rPr>
              <a:t>Inflammation </a:t>
            </a:r>
            <a:r>
              <a:rPr lang="fr-BE" sz="2000" u="sng" dirty="0" err="1">
                <a:latin typeface="Georgia" panose="02040502050405020303" pitchFamily="18" charset="0"/>
              </a:rPr>
              <a:t>criterion</a:t>
            </a:r>
            <a:r>
              <a:rPr lang="fr-BE" sz="2000" dirty="0">
                <a:latin typeface="Georgia" panose="02040502050405020303" pitchFamily="18" charset="0"/>
              </a:rPr>
              <a:t>: inflammation </a:t>
            </a:r>
            <a:r>
              <a:rPr lang="fr-BE" sz="2000" dirty="0" err="1">
                <a:latin typeface="Georgia" panose="02040502050405020303" pitchFamily="18" charset="0"/>
              </a:rPr>
              <a:t>detected</a:t>
            </a:r>
            <a:r>
              <a:rPr lang="fr-BE" sz="2000" dirty="0">
                <a:latin typeface="Georgia" panose="02040502050405020303" pitchFamily="18" charset="0"/>
              </a:rPr>
              <a:t> in a CSF </a:t>
            </a:r>
            <a:r>
              <a:rPr lang="fr-BE" sz="2000" dirty="0" err="1">
                <a:latin typeface="Georgia" panose="02040502050405020303" pitchFamily="18" charset="0"/>
              </a:rPr>
              <a:t>analysis</a:t>
            </a:r>
            <a:endParaRPr lang="fr-BE" sz="1600" dirty="0">
              <a:latin typeface="Georgia" panose="02040502050405020303" pitchFamily="18" charset="0"/>
            </a:endParaRPr>
          </a:p>
        </p:txBody>
      </p:sp>
    </p:spTree>
    <p:extLst>
      <p:ext uri="{BB962C8B-B14F-4D97-AF65-F5344CB8AC3E}">
        <p14:creationId xmlns:p14="http://schemas.microsoft.com/office/powerpoint/2010/main" val="4246822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029" y="1649325"/>
            <a:ext cx="10157588" cy="4278137"/>
          </a:xfrm>
          <a:prstGeom prst="rect">
            <a:avLst/>
          </a:prstGeom>
        </p:spPr>
      </p:pic>
      <p:sp>
        <p:nvSpPr>
          <p:cNvPr id="25" name="Rectangle 24"/>
          <p:cNvSpPr/>
          <p:nvPr/>
        </p:nvSpPr>
        <p:spPr>
          <a:xfrm>
            <a:off x="1017591" y="1549710"/>
            <a:ext cx="10325292" cy="193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Rectangle 25"/>
          <p:cNvSpPr/>
          <p:nvPr/>
        </p:nvSpPr>
        <p:spPr>
          <a:xfrm>
            <a:off x="1017591" y="5837454"/>
            <a:ext cx="10325292"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791680" y="1693785"/>
            <a:ext cx="1376980" cy="4506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1017591" y="4975321"/>
            <a:ext cx="1376980"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29"/>
          <p:cNvSpPr/>
          <p:nvPr/>
        </p:nvSpPr>
        <p:spPr>
          <a:xfrm>
            <a:off x="5989417" y="1576665"/>
            <a:ext cx="1376980"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9283050" y="1878912"/>
            <a:ext cx="1376980"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Rectangle 31"/>
          <p:cNvSpPr/>
          <p:nvPr/>
        </p:nvSpPr>
        <p:spPr>
          <a:xfrm>
            <a:off x="10660030" y="2576898"/>
            <a:ext cx="850557"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Rectangle 32"/>
          <p:cNvSpPr/>
          <p:nvPr/>
        </p:nvSpPr>
        <p:spPr>
          <a:xfrm>
            <a:off x="7387913" y="5564482"/>
            <a:ext cx="850557"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Rectangle 33"/>
          <p:cNvSpPr/>
          <p:nvPr/>
        </p:nvSpPr>
        <p:spPr>
          <a:xfrm>
            <a:off x="6819553" y="4975321"/>
            <a:ext cx="1029144"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5749517" y="2241891"/>
            <a:ext cx="1029144"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5790409" y="3240197"/>
            <a:ext cx="1029144" cy="725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ZoneTexte 36"/>
          <p:cNvSpPr txBox="1"/>
          <p:nvPr/>
        </p:nvSpPr>
        <p:spPr>
          <a:xfrm>
            <a:off x="5643388" y="2701497"/>
            <a:ext cx="1135273" cy="307777"/>
          </a:xfrm>
          <a:prstGeom prst="rect">
            <a:avLst/>
          </a:prstGeom>
          <a:noFill/>
        </p:spPr>
        <p:txBody>
          <a:bodyPr wrap="square" rtlCol="0">
            <a:spAutoFit/>
          </a:bodyPr>
          <a:lstStyle/>
          <a:p>
            <a:r>
              <a:rPr lang="fr-BE" sz="1400" dirty="0"/>
              <a:t>Patient</a:t>
            </a:r>
            <a:endParaRPr lang="fr-BE" dirty="0"/>
          </a:p>
        </p:txBody>
      </p:sp>
      <p:sp>
        <p:nvSpPr>
          <p:cNvPr id="38" name="ZoneTexte 37"/>
          <p:cNvSpPr txBox="1"/>
          <p:nvPr/>
        </p:nvSpPr>
        <p:spPr>
          <a:xfrm>
            <a:off x="7813191" y="5601970"/>
            <a:ext cx="1135273" cy="307777"/>
          </a:xfrm>
          <a:prstGeom prst="rect">
            <a:avLst/>
          </a:prstGeom>
          <a:noFill/>
        </p:spPr>
        <p:txBody>
          <a:bodyPr wrap="square" rtlCol="0">
            <a:spAutoFit/>
          </a:bodyPr>
          <a:lstStyle/>
          <a:p>
            <a:r>
              <a:rPr lang="fr-BE" sz="1400" dirty="0"/>
              <a:t>Patient</a:t>
            </a:r>
            <a:endParaRPr lang="fr-BE" dirty="0"/>
          </a:p>
        </p:txBody>
      </p:sp>
      <p:sp>
        <p:nvSpPr>
          <p:cNvPr id="39" name="ZoneTexte 38"/>
          <p:cNvSpPr txBox="1"/>
          <p:nvPr/>
        </p:nvSpPr>
        <p:spPr>
          <a:xfrm>
            <a:off x="5749517" y="3719937"/>
            <a:ext cx="1135273" cy="307777"/>
          </a:xfrm>
          <a:prstGeom prst="rect">
            <a:avLst/>
          </a:prstGeom>
          <a:noFill/>
        </p:spPr>
        <p:txBody>
          <a:bodyPr wrap="square" rtlCol="0">
            <a:spAutoFit/>
          </a:bodyPr>
          <a:lstStyle/>
          <a:p>
            <a:r>
              <a:rPr lang="fr-BE" sz="1400" dirty="0"/>
              <a:t>Patient table</a:t>
            </a:r>
          </a:p>
        </p:txBody>
      </p:sp>
      <p:sp>
        <p:nvSpPr>
          <p:cNvPr id="40" name="ZoneTexte 39"/>
          <p:cNvSpPr txBox="1"/>
          <p:nvPr/>
        </p:nvSpPr>
        <p:spPr>
          <a:xfrm>
            <a:off x="1994638" y="5062797"/>
            <a:ext cx="1135273" cy="307777"/>
          </a:xfrm>
          <a:prstGeom prst="rect">
            <a:avLst/>
          </a:prstGeom>
          <a:noFill/>
        </p:spPr>
        <p:txBody>
          <a:bodyPr wrap="square" rtlCol="0">
            <a:spAutoFit/>
          </a:bodyPr>
          <a:lstStyle/>
          <a:p>
            <a:r>
              <a:rPr lang="fr-BE" sz="1400" dirty="0" err="1"/>
              <a:t>Magnet</a:t>
            </a:r>
            <a:endParaRPr lang="fr-BE" dirty="0"/>
          </a:p>
        </p:txBody>
      </p:sp>
      <p:sp>
        <p:nvSpPr>
          <p:cNvPr id="41" name="ZoneTexte 40"/>
          <p:cNvSpPr txBox="1"/>
          <p:nvPr/>
        </p:nvSpPr>
        <p:spPr>
          <a:xfrm>
            <a:off x="817032" y="2939877"/>
            <a:ext cx="1519332" cy="646331"/>
          </a:xfrm>
          <a:prstGeom prst="rect">
            <a:avLst/>
          </a:prstGeom>
          <a:noFill/>
        </p:spPr>
        <p:txBody>
          <a:bodyPr wrap="square" rtlCol="0">
            <a:spAutoFit/>
          </a:bodyPr>
          <a:lstStyle/>
          <a:p>
            <a:r>
              <a:rPr lang="fr-BE" sz="1400" dirty="0"/>
              <a:t>Radio-</a:t>
            </a:r>
            <a:r>
              <a:rPr lang="fr-BE" sz="1400" dirty="0" err="1"/>
              <a:t>frequency</a:t>
            </a:r>
            <a:r>
              <a:rPr lang="fr-BE" sz="1400" dirty="0"/>
              <a:t> </a:t>
            </a:r>
            <a:r>
              <a:rPr lang="fr-BE" sz="1100" dirty="0" err="1"/>
              <a:t>transmitter</a:t>
            </a:r>
            <a:r>
              <a:rPr lang="fr-BE" sz="1100" dirty="0"/>
              <a:t> and </a:t>
            </a:r>
            <a:r>
              <a:rPr lang="fr-BE" sz="1100" dirty="0" err="1"/>
              <a:t>receiver</a:t>
            </a:r>
            <a:endParaRPr lang="fr-BE" sz="1400" dirty="0"/>
          </a:p>
        </p:txBody>
      </p:sp>
      <p:sp>
        <p:nvSpPr>
          <p:cNvPr id="42" name="ZoneTexte 41"/>
          <p:cNvSpPr txBox="1"/>
          <p:nvPr/>
        </p:nvSpPr>
        <p:spPr>
          <a:xfrm>
            <a:off x="6856718" y="5038927"/>
            <a:ext cx="1519332" cy="646331"/>
          </a:xfrm>
          <a:prstGeom prst="rect">
            <a:avLst/>
          </a:prstGeom>
          <a:noFill/>
        </p:spPr>
        <p:txBody>
          <a:bodyPr wrap="square" rtlCol="0">
            <a:spAutoFit/>
          </a:bodyPr>
          <a:lstStyle/>
          <a:p>
            <a:r>
              <a:rPr lang="fr-BE" sz="1400" dirty="0"/>
              <a:t>Radio-</a:t>
            </a:r>
            <a:r>
              <a:rPr lang="fr-BE" sz="1400" dirty="0" err="1"/>
              <a:t>frequency</a:t>
            </a:r>
            <a:r>
              <a:rPr lang="fr-BE" sz="1400" dirty="0"/>
              <a:t> </a:t>
            </a:r>
            <a:r>
              <a:rPr lang="fr-BE" sz="1100" dirty="0" err="1"/>
              <a:t>transmitter</a:t>
            </a:r>
            <a:r>
              <a:rPr lang="fr-BE" sz="1100" dirty="0"/>
              <a:t> and </a:t>
            </a:r>
            <a:r>
              <a:rPr lang="fr-BE" sz="1100" dirty="0" err="1"/>
              <a:t>receiver</a:t>
            </a:r>
            <a:endParaRPr lang="fr-BE" sz="1400" dirty="0"/>
          </a:p>
        </p:txBody>
      </p:sp>
      <p:sp>
        <p:nvSpPr>
          <p:cNvPr id="43" name="ZoneTexte 42"/>
          <p:cNvSpPr txBox="1"/>
          <p:nvPr/>
        </p:nvSpPr>
        <p:spPr>
          <a:xfrm>
            <a:off x="1017591" y="4240394"/>
            <a:ext cx="1519332" cy="307777"/>
          </a:xfrm>
          <a:prstGeom prst="rect">
            <a:avLst/>
          </a:prstGeom>
          <a:noFill/>
        </p:spPr>
        <p:txBody>
          <a:bodyPr wrap="square" rtlCol="0">
            <a:spAutoFit/>
          </a:bodyPr>
          <a:lstStyle/>
          <a:p>
            <a:r>
              <a:rPr lang="fr-BE" sz="1400" dirty="0"/>
              <a:t>Gradient </a:t>
            </a:r>
            <a:r>
              <a:rPr lang="fr-BE" sz="1400" dirty="0" err="1"/>
              <a:t>coils</a:t>
            </a:r>
            <a:endParaRPr lang="fr-BE" sz="1400" dirty="0"/>
          </a:p>
        </p:txBody>
      </p:sp>
      <p:sp>
        <p:nvSpPr>
          <p:cNvPr id="44" name="ZoneTexte 43"/>
          <p:cNvSpPr txBox="1"/>
          <p:nvPr/>
        </p:nvSpPr>
        <p:spPr>
          <a:xfrm>
            <a:off x="6920200" y="2021801"/>
            <a:ext cx="1519332" cy="307777"/>
          </a:xfrm>
          <a:prstGeom prst="rect">
            <a:avLst/>
          </a:prstGeom>
          <a:noFill/>
        </p:spPr>
        <p:txBody>
          <a:bodyPr wrap="square" rtlCol="0">
            <a:spAutoFit/>
          </a:bodyPr>
          <a:lstStyle/>
          <a:p>
            <a:r>
              <a:rPr lang="fr-BE" sz="1400" dirty="0"/>
              <a:t>Y </a:t>
            </a:r>
            <a:r>
              <a:rPr lang="fr-BE" sz="1400" dirty="0" err="1"/>
              <a:t>coil</a:t>
            </a:r>
            <a:endParaRPr lang="fr-BE" sz="1400" dirty="0"/>
          </a:p>
        </p:txBody>
      </p:sp>
      <p:sp>
        <p:nvSpPr>
          <p:cNvPr id="45" name="ZoneTexte 44"/>
          <p:cNvSpPr txBox="1"/>
          <p:nvPr/>
        </p:nvSpPr>
        <p:spPr>
          <a:xfrm>
            <a:off x="9667822" y="2269121"/>
            <a:ext cx="1519332" cy="307777"/>
          </a:xfrm>
          <a:prstGeom prst="rect">
            <a:avLst/>
          </a:prstGeom>
          <a:noFill/>
        </p:spPr>
        <p:txBody>
          <a:bodyPr wrap="square" rtlCol="0">
            <a:spAutoFit/>
          </a:bodyPr>
          <a:lstStyle/>
          <a:p>
            <a:r>
              <a:rPr lang="fr-BE" sz="1400" dirty="0"/>
              <a:t>Z </a:t>
            </a:r>
            <a:r>
              <a:rPr lang="fr-BE" sz="1400" dirty="0" err="1"/>
              <a:t>coil</a:t>
            </a:r>
            <a:endParaRPr lang="fr-BE" sz="1400" dirty="0"/>
          </a:p>
        </p:txBody>
      </p:sp>
      <p:sp>
        <p:nvSpPr>
          <p:cNvPr id="46" name="ZoneTexte 45"/>
          <p:cNvSpPr txBox="1"/>
          <p:nvPr/>
        </p:nvSpPr>
        <p:spPr>
          <a:xfrm>
            <a:off x="10750921" y="2998189"/>
            <a:ext cx="943045" cy="307777"/>
          </a:xfrm>
          <a:prstGeom prst="rect">
            <a:avLst/>
          </a:prstGeom>
          <a:noFill/>
        </p:spPr>
        <p:txBody>
          <a:bodyPr wrap="square" rtlCol="0">
            <a:spAutoFit/>
          </a:bodyPr>
          <a:lstStyle/>
          <a:p>
            <a:r>
              <a:rPr lang="fr-BE" sz="1400" dirty="0"/>
              <a:t>X </a:t>
            </a:r>
            <a:r>
              <a:rPr lang="fr-BE" sz="1400" dirty="0" err="1"/>
              <a:t>coil</a:t>
            </a:r>
            <a:endParaRPr lang="fr-BE" sz="1400" dirty="0"/>
          </a:p>
        </p:txBody>
      </p:sp>
      <p:pic>
        <p:nvPicPr>
          <p:cNvPr id="47" name="Imag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84" y="5362092"/>
            <a:ext cx="1943262" cy="1315593"/>
          </a:xfrm>
          <a:prstGeom prst="rect">
            <a:avLst/>
          </a:prstGeom>
        </p:spPr>
      </p:pic>
    </p:spTree>
    <p:extLst>
      <p:ext uri="{BB962C8B-B14F-4D97-AF65-F5344CB8AC3E}">
        <p14:creationId xmlns:p14="http://schemas.microsoft.com/office/powerpoint/2010/main" val="17244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83</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P</a:t>
            </a:r>
            <a:r>
              <a:rPr lang="fr-BE" sz="4800" dirty="0" err="1">
                <a:latin typeface="Georgia" panose="02040502050405020303" pitchFamily="18" charset="0"/>
              </a:rPr>
              <a:t>revious</a:t>
            </a:r>
            <a:r>
              <a:rPr lang="fr-BE" sz="4800" dirty="0">
                <a:latin typeface="Georgia" panose="02040502050405020303" pitchFamily="18" charset="0"/>
              </a:rPr>
              <a:t> </a:t>
            </a:r>
            <a:r>
              <a:rPr lang="fr-BE" sz="4800" dirty="0" err="1">
                <a:latin typeface="Georgia" panose="02040502050405020303" pitchFamily="18" charset="0"/>
              </a:rPr>
              <a:t>results</a:t>
            </a:r>
            <a:endParaRPr lang="fr-BE" sz="4800" dirty="0">
              <a:latin typeface="Georgia" panose="02040502050405020303" pitchFamily="18" charset="0"/>
            </a:endParaRPr>
          </a:p>
        </p:txBody>
      </p:sp>
      <p:sp>
        <p:nvSpPr>
          <p:cNvPr id="25" name="ZoneTexte 24"/>
          <p:cNvSpPr txBox="1"/>
          <p:nvPr/>
        </p:nvSpPr>
        <p:spPr>
          <a:xfrm>
            <a:off x="773680" y="2197716"/>
            <a:ext cx="10083787" cy="4247317"/>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A </a:t>
            </a:r>
            <a:r>
              <a:rPr lang="fr-BE" dirty="0" err="1">
                <a:latin typeface="Georgia" panose="02040502050405020303" pitchFamily="18" charset="0"/>
              </a:rPr>
              <a:t>number</a:t>
            </a:r>
            <a:r>
              <a:rPr lang="fr-BE" dirty="0">
                <a:latin typeface="Georgia" panose="02040502050405020303" pitchFamily="18" charset="0"/>
              </a:rPr>
              <a:t> of </a:t>
            </a:r>
            <a:r>
              <a:rPr lang="fr-BE" dirty="0" err="1">
                <a:latin typeface="Georgia" panose="02040502050405020303" pitchFamily="18" charset="0"/>
              </a:rPr>
              <a:t>studies</a:t>
            </a:r>
            <a:r>
              <a:rPr lang="fr-BE" dirty="0">
                <a:latin typeface="Georgia" panose="02040502050405020303" pitchFamily="18" charset="0"/>
              </a:rPr>
              <a:t> </a:t>
            </a:r>
            <a:r>
              <a:rPr lang="fr-BE" dirty="0" err="1">
                <a:latin typeface="Georgia" panose="02040502050405020303" pitchFamily="18" charset="0"/>
              </a:rPr>
              <a:t>combined</a:t>
            </a:r>
            <a:r>
              <a:rPr lang="fr-BE" dirty="0">
                <a:latin typeface="Georgia" panose="02040502050405020303" pitchFamily="18" charset="0"/>
              </a:rPr>
              <a:t> </a:t>
            </a:r>
            <a:r>
              <a:rPr lang="fr-BE" dirty="0" err="1">
                <a:latin typeface="Georgia" panose="02040502050405020303" pitchFamily="18" charset="0"/>
              </a:rPr>
              <a:t>qMRI</a:t>
            </a:r>
            <a:r>
              <a:rPr lang="fr-BE" dirty="0">
                <a:latin typeface="Georgia" panose="02040502050405020303" pitchFamily="18" charset="0"/>
              </a:rPr>
              <a:t> </a:t>
            </a:r>
            <a:r>
              <a:rPr lang="fr-BE" dirty="0" err="1">
                <a:latin typeface="Georgia" panose="02040502050405020303" pitchFamily="18" charset="0"/>
              </a:rPr>
              <a:t>estimates</a:t>
            </a:r>
            <a:r>
              <a:rPr lang="fr-BE" dirty="0">
                <a:latin typeface="Georgia" panose="02040502050405020303" pitchFamily="18" charset="0"/>
              </a:rPr>
              <a:t> and multiple </a:t>
            </a:r>
            <a:r>
              <a:rPr lang="fr-BE" dirty="0" err="1">
                <a:latin typeface="Georgia" panose="02040502050405020303" pitchFamily="18" charset="0"/>
              </a:rPr>
              <a:t>sclerosis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en-US" dirty="0">
                <a:solidFill>
                  <a:srgbClr val="4B858C"/>
                </a:solidFill>
                <a:latin typeface="Georgia" panose="02040502050405020303" pitchFamily="18" charset="0"/>
              </a:rPr>
              <a:t>M</a:t>
            </a:r>
            <a:r>
              <a:rPr lang="en-US" dirty="0">
                <a:latin typeface="Georgia" panose="02040502050405020303" pitchFamily="18" charset="0"/>
              </a:rPr>
              <a:t>T (MTR and </a:t>
            </a:r>
            <a:r>
              <a:rPr lang="en-US" dirty="0" err="1">
                <a:latin typeface="Georgia" panose="02040502050405020303" pitchFamily="18" charset="0"/>
              </a:rPr>
              <a:t>MTsat</a:t>
            </a:r>
            <a:r>
              <a:rPr lang="en-US" dirty="0">
                <a:latin typeface="Georgia" panose="02040502050405020303" pitchFamily="18" charset="0"/>
              </a:rPr>
              <a:t>) imaging has been largely employed to quantify the extent of damage in focal WM lesions as well as in normal appearing tissues, especially </a:t>
            </a:r>
            <a:r>
              <a:rPr lang="fr-BE" dirty="0" err="1">
                <a:latin typeface="Georgia" panose="02040502050405020303" pitchFamily="18" charset="0"/>
              </a:rPr>
              <a:t>regarding</a:t>
            </a:r>
            <a:r>
              <a:rPr lang="fr-BE" dirty="0">
                <a:latin typeface="Georgia" panose="02040502050405020303" pitchFamily="18" charset="0"/>
              </a:rPr>
              <a:t> </a:t>
            </a:r>
            <a:r>
              <a:rPr lang="fr-BE" dirty="0" err="1">
                <a:latin typeface="Georgia" panose="02040502050405020303" pitchFamily="18" charset="0"/>
              </a:rPr>
              <a:t>myelin</a:t>
            </a:r>
            <a:r>
              <a:rPr lang="fr-BE" dirty="0">
                <a:latin typeface="Georgia" panose="02040502050405020303" pitchFamily="18" charset="0"/>
              </a:rPr>
              <a:t> destruction.</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en-US" dirty="0">
                <a:solidFill>
                  <a:srgbClr val="4B858C"/>
                </a:solidFill>
                <a:latin typeface="Georgia" panose="02040502050405020303" pitchFamily="18" charset="0"/>
              </a:rPr>
              <a:t>M</a:t>
            </a:r>
            <a:r>
              <a:rPr lang="en-US" dirty="0">
                <a:latin typeface="Georgia" panose="02040502050405020303" pitchFamily="18" charset="0"/>
              </a:rPr>
              <a:t>TR and R1 measurements show a similar behavior, decreasing in normal appearing tissues (indicating a progressive loss of myelin outside of lesions) comparing MS patients and HC, and globally decreasing in focal lesions.</a:t>
            </a:r>
          </a:p>
          <a:p>
            <a:pPr marL="285750" indent="-285750">
              <a:buFont typeface="Arial" panose="020B0604020202020204" pitchFamily="34" charset="0"/>
              <a:buChar char="•"/>
            </a:pPr>
            <a:endParaRPr lang="en-US" dirty="0">
              <a:solidFill>
                <a:srgbClr val="4B858C"/>
              </a:solidFill>
              <a:latin typeface="Georgia" panose="02040502050405020303" pitchFamily="18" charset="0"/>
            </a:endParaRPr>
          </a:p>
          <a:p>
            <a:pPr marL="285750" indent="-285750">
              <a:buFont typeface="Arial" panose="020B0604020202020204" pitchFamily="34" charset="0"/>
              <a:buChar char="•"/>
            </a:pPr>
            <a:r>
              <a:rPr lang="en-US" dirty="0">
                <a:solidFill>
                  <a:srgbClr val="4B858C"/>
                </a:solidFill>
                <a:latin typeface="Georgia" panose="02040502050405020303" pitchFamily="18" charset="0"/>
              </a:rPr>
              <a:t>R</a:t>
            </a:r>
            <a:r>
              <a:rPr lang="en-US" dirty="0">
                <a:latin typeface="Georgia" panose="02040502050405020303" pitchFamily="18" charset="0"/>
              </a:rPr>
              <a:t>2* values are decreased in normal appearing </a:t>
            </a:r>
            <a:r>
              <a:rPr lang="fr-BE" dirty="0">
                <a:latin typeface="Georgia" panose="02040502050405020303" pitchFamily="18" charset="0"/>
              </a:rPr>
              <a:t>WM and CGM </a:t>
            </a:r>
            <a:r>
              <a:rPr lang="en-US" dirty="0">
                <a:latin typeface="Georgia" panose="02040502050405020303" pitchFamily="18" charset="0"/>
              </a:rPr>
              <a:t>in MS patients compared to controls (indicating the presence of subtle </a:t>
            </a:r>
            <a:r>
              <a:rPr lang="en-US" dirty="0" err="1">
                <a:latin typeface="Georgia" panose="02040502050405020303" pitchFamily="18" charset="0"/>
              </a:rPr>
              <a:t>microedema</a:t>
            </a:r>
            <a:r>
              <a:rPr lang="en-US" dirty="0">
                <a:latin typeface="Georgia" panose="02040502050405020303" pitchFamily="18" charset="0"/>
              </a:rPr>
              <a:t>), </a:t>
            </a:r>
            <a:r>
              <a:rPr lang="fr-BE" dirty="0" err="1">
                <a:latin typeface="Georgia" panose="02040502050405020303" pitchFamily="18" charset="0"/>
              </a:rPr>
              <a:t>while</a:t>
            </a:r>
            <a:r>
              <a:rPr lang="fr-BE" dirty="0">
                <a:latin typeface="Georgia" panose="02040502050405020303" pitchFamily="18" charset="0"/>
              </a:rPr>
              <a:t> </a:t>
            </a:r>
            <a:r>
              <a:rPr lang="fr-BE" dirty="0" err="1">
                <a:latin typeface="Georgia" panose="02040502050405020303" pitchFamily="18" charset="0"/>
              </a:rPr>
              <a:t>increased</a:t>
            </a:r>
            <a:r>
              <a:rPr lang="fr-BE" dirty="0">
                <a:latin typeface="Georgia" panose="02040502050405020303" pitchFamily="18" charset="0"/>
              </a:rPr>
              <a:t> in normal </a:t>
            </a:r>
            <a:r>
              <a:rPr lang="fr-BE" dirty="0" err="1">
                <a:latin typeface="Georgia" panose="02040502050405020303" pitchFamily="18" charset="0"/>
              </a:rPr>
              <a:t>appearing</a:t>
            </a:r>
            <a:r>
              <a:rPr lang="fr-BE" dirty="0">
                <a:latin typeface="Georgia" panose="02040502050405020303" pitchFamily="18" charset="0"/>
              </a:rPr>
              <a:t> DGM.</a:t>
            </a:r>
          </a:p>
          <a:p>
            <a:pPr marL="285750" indent="-285750">
              <a:buFont typeface="Arial" panose="020B0604020202020204" pitchFamily="34" charset="0"/>
              <a:buChar char="•"/>
            </a:pPr>
            <a:endParaRPr lang="fr-BE" dirty="0">
              <a:latin typeface="Georgia" panose="02040502050405020303" pitchFamily="18" charset="0"/>
            </a:endParaRPr>
          </a:p>
          <a:p>
            <a:endParaRPr lang="fr-BE" dirty="0">
              <a:latin typeface="Georgia" panose="02040502050405020303" pitchFamily="18" charset="0"/>
            </a:endParaRPr>
          </a:p>
        </p:txBody>
      </p:sp>
    </p:spTree>
    <p:extLst>
      <p:ext uri="{BB962C8B-B14F-4D97-AF65-F5344CB8AC3E}">
        <p14:creationId xmlns:p14="http://schemas.microsoft.com/office/powerpoint/2010/main" val="3093257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211" y="3448644"/>
            <a:ext cx="952652" cy="1086932"/>
          </a:xfrm>
          <a:prstGeom prst="rect">
            <a:avLst/>
          </a:prstGeom>
        </p:spPr>
      </p:pic>
      <p:sp>
        <p:nvSpPr>
          <p:cNvPr id="24" name="ZoneTexte 23"/>
          <p:cNvSpPr txBox="1"/>
          <p:nvPr/>
        </p:nvSpPr>
        <p:spPr>
          <a:xfrm>
            <a:off x="1198690" y="4490820"/>
            <a:ext cx="2195657" cy="584775"/>
          </a:xfrm>
          <a:prstGeom prst="rect">
            <a:avLst/>
          </a:prstGeom>
          <a:noFill/>
        </p:spPr>
        <p:txBody>
          <a:bodyPr wrap="square" rtlCol="0">
            <a:spAutoFit/>
          </a:bodyPr>
          <a:lstStyle/>
          <a:p>
            <a:pPr algn="ctr"/>
            <a:r>
              <a:rPr lang="fr-BE" sz="1600" b="1" dirty="0">
                <a:latin typeface="Georgia" panose="02040502050405020303" pitchFamily="18" charset="0"/>
              </a:rPr>
              <a:t>T0: </a:t>
            </a:r>
            <a:r>
              <a:rPr lang="fr-BE" sz="1600" dirty="0">
                <a:latin typeface="Georgia" panose="02040502050405020303" pitchFamily="18" charset="0"/>
              </a:rPr>
              <a:t>MPM + FLAIR </a:t>
            </a:r>
            <a:r>
              <a:rPr lang="fr-BE" sz="1600" dirty="0" err="1">
                <a:latin typeface="Georgia" panose="02040502050405020303" pitchFamily="18" charset="0"/>
              </a:rPr>
              <a:t>with</a:t>
            </a:r>
            <a:r>
              <a:rPr lang="fr-BE" sz="1600" dirty="0">
                <a:latin typeface="Georgia" panose="02040502050405020303" pitchFamily="18" charset="0"/>
              </a:rPr>
              <a:t> </a:t>
            </a:r>
            <a:r>
              <a:rPr lang="fr-BE" sz="1600" dirty="0" err="1">
                <a:latin typeface="Georgia" panose="02040502050405020303" pitchFamily="18" charset="0"/>
              </a:rPr>
              <a:t>mask</a:t>
            </a:r>
            <a:endParaRPr lang="fr-BE" sz="1200" dirty="0">
              <a:latin typeface="Georgia" panose="02040502050405020303" pitchFamily="18" charset="0"/>
            </a:endParaRPr>
          </a:p>
        </p:txBody>
      </p:sp>
      <p:pic>
        <p:nvPicPr>
          <p:cNvPr id="3" name="Image 2"/>
          <p:cNvPicPr>
            <a:picLocks noChangeAspect="1"/>
          </p:cNvPicPr>
          <p:nvPr/>
        </p:nvPicPr>
        <p:blipFill>
          <a:blip r:embed="rId4"/>
          <a:stretch>
            <a:fillRect/>
          </a:stretch>
        </p:blipFill>
        <p:spPr>
          <a:xfrm>
            <a:off x="2460638" y="3451298"/>
            <a:ext cx="1019188" cy="1084278"/>
          </a:xfrm>
          <a:prstGeom prst="rect">
            <a:avLst/>
          </a:prstGeom>
        </p:spPr>
      </p:pic>
      <p:sp>
        <p:nvSpPr>
          <p:cNvPr id="29" name="ZoneTexte 28"/>
          <p:cNvSpPr txBox="1"/>
          <p:nvPr/>
        </p:nvSpPr>
        <p:spPr>
          <a:xfrm>
            <a:off x="2059022" y="3748240"/>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sp>
        <p:nvSpPr>
          <p:cNvPr id="6" name="Ellipse 5"/>
          <p:cNvSpPr/>
          <p:nvPr/>
        </p:nvSpPr>
        <p:spPr>
          <a:xfrm>
            <a:off x="494054" y="3135161"/>
            <a:ext cx="3477127" cy="2023328"/>
          </a:xfrm>
          <a:prstGeom prst="ellipse">
            <a:avLst/>
          </a:prstGeom>
          <a:noFill/>
          <a:ln w="76200">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0" name="Connecteur droit avec flèche 29"/>
          <p:cNvCxnSpPr/>
          <p:nvPr/>
        </p:nvCxnSpPr>
        <p:spPr>
          <a:xfrm>
            <a:off x="4025121" y="4651381"/>
            <a:ext cx="597107" cy="735160"/>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3441828" y="5042106"/>
            <a:ext cx="959260" cy="369332"/>
          </a:xfrm>
          <a:prstGeom prst="rect">
            <a:avLst/>
          </a:prstGeom>
          <a:noFill/>
        </p:spPr>
        <p:txBody>
          <a:bodyPr wrap="square" rtlCol="0">
            <a:spAutoFit/>
          </a:bodyPr>
          <a:lstStyle/>
          <a:p>
            <a:r>
              <a:rPr lang="fr-BE" b="1" dirty="0" err="1">
                <a:solidFill>
                  <a:srgbClr val="4B858C"/>
                </a:solidFill>
                <a:latin typeface="Georgia" panose="02040502050405020303" pitchFamily="18" charset="0"/>
              </a:rPr>
              <a:t>USwL</a:t>
            </a:r>
            <a:endParaRPr lang="fr-BE" sz="1400" dirty="0">
              <a:solidFill>
                <a:srgbClr val="4B858C"/>
              </a:solidFill>
              <a:latin typeface="Georgia" panose="02040502050405020303" pitchFamily="18" charset="0"/>
            </a:endParaRPr>
          </a:p>
        </p:txBody>
      </p:sp>
      <p:sp>
        <p:nvSpPr>
          <p:cNvPr id="35" name="ZoneTexte 34"/>
          <p:cNvSpPr txBox="1"/>
          <p:nvPr/>
        </p:nvSpPr>
        <p:spPr>
          <a:xfrm>
            <a:off x="5847540" y="5228015"/>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pic>
        <p:nvPicPr>
          <p:cNvPr id="15" name="Image 14"/>
          <p:cNvPicPr>
            <a:picLocks noChangeAspect="1"/>
          </p:cNvPicPr>
          <p:nvPr/>
        </p:nvPicPr>
        <p:blipFill>
          <a:blip r:embed="rId5"/>
          <a:stretch>
            <a:fillRect/>
          </a:stretch>
        </p:blipFill>
        <p:spPr>
          <a:xfrm>
            <a:off x="4982215" y="5026378"/>
            <a:ext cx="831474" cy="929916"/>
          </a:xfrm>
          <a:prstGeom prst="rect">
            <a:avLst/>
          </a:prstGeom>
        </p:spPr>
      </p:pic>
      <p:pic>
        <p:nvPicPr>
          <p:cNvPr id="17" name="Image 16"/>
          <p:cNvPicPr>
            <a:picLocks noChangeAspect="1"/>
          </p:cNvPicPr>
          <p:nvPr/>
        </p:nvPicPr>
        <p:blipFill>
          <a:blip r:embed="rId6"/>
          <a:stretch>
            <a:fillRect/>
          </a:stretch>
        </p:blipFill>
        <p:spPr>
          <a:xfrm>
            <a:off x="6257441" y="5026378"/>
            <a:ext cx="901750" cy="964202"/>
          </a:xfrm>
          <a:prstGeom prst="rect">
            <a:avLst/>
          </a:prstGeom>
        </p:spPr>
      </p:pic>
      <p:sp>
        <p:nvSpPr>
          <p:cNvPr id="36" name="ZoneTexte 35"/>
          <p:cNvSpPr txBox="1"/>
          <p:nvPr/>
        </p:nvSpPr>
        <p:spPr>
          <a:xfrm>
            <a:off x="7195458" y="5240599"/>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pic>
        <p:nvPicPr>
          <p:cNvPr id="37" name="Image 36"/>
          <p:cNvPicPr>
            <a:picLocks noChangeAspect="1"/>
          </p:cNvPicPr>
          <p:nvPr/>
        </p:nvPicPr>
        <p:blipFill>
          <a:blip r:embed="rId7"/>
          <a:stretch>
            <a:fillRect/>
          </a:stretch>
        </p:blipFill>
        <p:spPr>
          <a:xfrm>
            <a:off x="7602943" y="5042106"/>
            <a:ext cx="796638" cy="969738"/>
          </a:xfrm>
          <a:prstGeom prst="rect">
            <a:avLst/>
          </a:prstGeom>
        </p:spPr>
      </p:pic>
      <p:sp>
        <p:nvSpPr>
          <p:cNvPr id="38" name="ZoneTexte 37"/>
          <p:cNvSpPr txBox="1"/>
          <p:nvPr/>
        </p:nvSpPr>
        <p:spPr>
          <a:xfrm>
            <a:off x="5473929" y="6074489"/>
            <a:ext cx="2773562" cy="584775"/>
          </a:xfrm>
          <a:prstGeom prst="rect">
            <a:avLst/>
          </a:prstGeom>
          <a:noFill/>
        </p:spPr>
        <p:txBody>
          <a:bodyPr wrap="square" rtlCol="0">
            <a:spAutoFit/>
          </a:bodyPr>
          <a:lstStyle/>
          <a:p>
            <a:pPr algn="ctr"/>
            <a:r>
              <a:rPr lang="fr-BE" sz="1600" b="1" dirty="0">
                <a:latin typeface="Georgia" panose="02040502050405020303" pitchFamily="18" charset="0"/>
              </a:rPr>
              <a:t>T1: </a:t>
            </a:r>
            <a:r>
              <a:rPr lang="fr-BE" sz="1600" dirty="0">
                <a:latin typeface="Georgia" panose="02040502050405020303" pitchFamily="18" charset="0"/>
              </a:rPr>
              <a:t>MPM + FLAIR + </a:t>
            </a:r>
            <a:r>
              <a:rPr lang="fr-BE" sz="1600" dirty="0" err="1">
                <a:latin typeface="Georgia" panose="02040502050405020303" pitchFamily="18" charset="0"/>
              </a:rPr>
              <a:t>mask</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t>
            </a:r>
            <a:r>
              <a:rPr lang="fr-BE" sz="1600" dirty="0" err="1">
                <a:latin typeface="Georgia" panose="02040502050405020303" pitchFamily="18" charset="0"/>
              </a:rPr>
              <a:t>USwL</a:t>
            </a:r>
            <a:endParaRPr lang="fr-BE" sz="1200" dirty="0">
              <a:latin typeface="Georgia" panose="02040502050405020303" pitchFamily="18" charset="0"/>
            </a:endParaRPr>
          </a:p>
        </p:txBody>
      </p:sp>
      <p:sp>
        <p:nvSpPr>
          <p:cNvPr id="39" name="Ellipse 38"/>
          <p:cNvSpPr/>
          <p:nvPr/>
        </p:nvSpPr>
        <p:spPr>
          <a:xfrm>
            <a:off x="4725780" y="4513614"/>
            <a:ext cx="4036364" cy="2208296"/>
          </a:xfrm>
          <a:prstGeom prst="ellipse">
            <a:avLst/>
          </a:prstGeom>
          <a:noFill/>
          <a:ln w="76200">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40" name="Connecteur droit avec flèche 39"/>
          <p:cNvCxnSpPr/>
          <p:nvPr/>
        </p:nvCxnSpPr>
        <p:spPr>
          <a:xfrm flipV="1">
            <a:off x="8206303" y="3870401"/>
            <a:ext cx="774019" cy="859191"/>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8593313" y="4299997"/>
            <a:ext cx="959260" cy="369332"/>
          </a:xfrm>
          <a:prstGeom prst="rect">
            <a:avLst/>
          </a:prstGeom>
          <a:noFill/>
        </p:spPr>
        <p:txBody>
          <a:bodyPr wrap="square" rtlCol="0">
            <a:spAutoFit/>
          </a:bodyPr>
          <a:lstStyle/>
          <a:p>
            <a:r>
              <a:rPr lang="fr-BE" b="1" dirty="0" err="1">
                <a:solidFill>
                  <a:srgbClr val="4B858C"/>
                </a:solidFill>
                <a:latin typeface="Georgia" panose="02040502050405020303" pitchFamily="18" charset="0"/>
              </a:rPr>
              <a:t>USwL</a:t>
            </a:r>
            <a:endParaRPr lang="fr-BE" sz="1400" dirty="0">
              <a:solidFill>
                <a:srgbClr val="4B858C"/>
              </a:solidFill>
              <a:latin typeface="Georgia" panose="02040502050405020303" pitchFamily="18" charset="0"/>
            </a:endParaRPr>
          </a:p>
        </p:txBody>
      </p:sp>
      <p:pic>
        <p:nvPicPr>
          <p:cNvPr id="43" name="Image 42"/>
          <p:cNvPicPr>
            <a:picLocks noChangeAspect="1"/>
          </p:cNvPicPr>
          <p:nvPr/>
        </p:nvPicPr>
        <p:blipFill>
          <a:blip r:embed="rId8"/>
          <a:stretch>
            <a:fillRect/>
          </a:stretch>
        </p:blipFill>
        <p:spPr>
          <a:xfrm>
            <a:off x="7963039" y="2246819"/>
            <a:ext cx="923808" cy="995272"/>
          </a:xfrm>
          <a:prstGeom prst="rect">
            <a:avLst/>
          </a:prstGeom>
        </p:spPr>
      </p:pic>
      <p:pic>
        <p:nvPicPr>
          <p:cNvPr id="44" name="Image 43"/>
          <p:cNvPicPr>
            <a:picLocks noChangeAspect="1"/>
          </p:cNvPicPr>
          <p:nvPr/>
        </p:nvPicPr>
        <p:blipFill>
          <a:blip r:embed="rId9"/>
          <a:stretch>
            <a:fillRect/>
          </a:stretch>
        </p:blipFill>
        <p:spPr>
          <a:xfrm>
            <a:off x="9303154" y="2257830"/>
            <a:ext cx="901726" cy="995272"/>
          </a:xfrm>
          <a:prstGeom prst="rect">
            <a:avLst/>
          </a:prstGeom>
        </p:spPr>
      </p:pic>
      <p:pic>
        <p:nvPicPr>
          <p:cNvPr id="45" name="Image 44"/>
          <p:cNvPicPr>
            <a:picLocks noChangeAspect="1"/>
          </p:cNvPicPr>
          <p:nvPr/>
        </p:nvPicPr>
        <p:blipFill>
          <a:blip r:embed="rId10"/>
          <a:stretch>
            <a:fillRect/>
          </a:stretch>
        </p:blipFill>
        <p:spPr>
          <a:xfrm>
            <a:off x="10621187" y="2257830"/>
            <a:ext cx="849718" cy="995272"/>
          </a:xfrm>
          <a:prstGeom prst="rect">
            <a:avLst/>
          </a:prstGeom>
        </p:spPr>
      </p:pic>
      <p:sp>
        <p:nvSpPr>
          <p:cNvPr id="46" name="ZoneTexte 45"/>
          <p:cNvSpPr txBox="1"/>
          <p:nvPr/>
        </p:nvSpPr>
        <p:spPr>
          <a:xfrm>
            <a:off x="8923842" y="2493115"/>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sp>
        <p:nvSpPr>
          <p:cNvPr id="47" name="ZoneTexte 46"/>
          <p:cNvSpPr txBox="1"/>
          <p:nvPr/>
        </p:nvSpPr>
        <p:spPr>
          <a:xfrm>
            <a:off x="10226770" y="2493115"/>
            <a:ext cx="468052" cy="461665"/>
          </a:xfrm>
          <a:prstGeom prst="rect">
            <a:avLst/>
          </a:prstGeom>
          <a:noFill/>
        </p:spPr>
        <p:txBody>
          <a:bodyPr wrap="square" rtlCol="0">
            <a:spAutoFit/>
          </a:bodyPr>
          <a:lstStyle/>
          <a:p>
            <a:r>
              <a:rPr lang="fr-BE" sz="2400" b="1" dirty="0">
                <a:latin typeface="Georgia" panose="02040502050405020303" pitchFamily="18" charset="0"/>
              </a:rPr>
              <a:t>+</a:t>
            </a:r>
            <a:endParaRPr lang="fr-BE" dirty="0">
              <a:latin typeface="Georgia" panose="02040502050405020303" pitchFamily="18" charset="0"/>
            </a:endParaRPr>
          </a:p>
        </p:txBody>
      </p:sp>
      <p:sp>
        <p:nvSpPr>
          <p:cNvPr id="48" name="ZoneTexte 47"/>
          <p:cNvSpPr txBox="1"/>
          <p:nvPr/>
        </p:nvSpPr>
        <p:spPr>
          <a:xfrm>
            <a:off x="8406234" y="3290702"/>
            <a:ext cx="2700454" cy="584775"/>
          </a:xfrm>
          <a:prstGeom prst="rect">
            <a:avLst/>
          </a:prstGeom>
          <a:noFill/>
        </p:spPr>
        <p:txBody>
          <a:bodyPr wrap="square" rtlCol="0">
            <a:spAutoFit/>
          </a:bodyPr>
          <a:lstStyle/>
          <a:p>
            <a:pPr algn="ctr"/>
            <a:r>
              <a:rPr lang="fr-BE" sz="1600" b="1" dirty="0">
                <a:latin typeface="Georgia" panose="02040502050405020303" pitchFamily="18" charset="0"/>
              </a:rPr>
              <a:t>T2: </a:t>
            </a:r>
            <a:r>
              <a:rPr lang="fr-BE" sz="1600" dirty="0">
                <a:latin typeface="Georgia" panose="02040502050405020303" pitchFamily="18" charset="0"/>
              </a:rPr>
              <a:t>MPM + FLAIR + </a:t>
            </a:r>
            <a:r>
              <a:rPr lang="fr-BE" sz="1600" dirty="0" err="1">
                <a:latin typeface="Georgia" panose="02040502050405020303" pitchFamily="18" charset="0"/>
              </a:rPr>
              <a:t>mask</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t>
            </a:r>
            <a:r>
              <a:rPr lang="fr-BE" sz="1600" dirty="0" err="1">
                <a:latin typeface="Georgia" panose="02040502050405020303" pitchFamily="18" charset="0"/>
              </a:rPr>
              <a:t>USwL</a:t>
            </a:r>
            <a:endParaRPr lang="fr-BE" sz="1200" dirty="0">
              <a:latin typeface="Georgia" panose="02040502050405020303" pitchFamily="18" charset="0"/>
            </a:endParaRPr>
          </a:p>
        </p:txBody>
      </p:sp>
      <p:sp>
        <p:nvSpPr>
          <p:cNvPr id="26" name="Rectangle 25"/>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2" name="Rectangle 3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4" name="Rectangle 33"/>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50" name="Rectangle 49"/>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53" name="Rectangle 52"/>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Rectangle 53"/>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Rectangle 54"/>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Rectangle 55"/>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57" name="ZoneTexte 56"/>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58" name="ZoneTexte 57">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USwL</a:t>
            </a:r>
            <a:r>
              <a:rPr lang="fr-BE" sz="2800" b="1" dirty="0">
                <a:latin typeface="Georgia" panose="02040502050405020303" pitchFamily="18" charset="0"/>
              </a:rPr>
              <a:t> on </a:t>
            </a:r>
            <a:r>
              <a:rPr lang="fr-BE" sz="2800" b="1" dirty="0" err="1">
                <a:latin typeface="Georgia" panose="02040502050405020303" pitchFamily="18" charset="0"/>
              </a:rPr>
              <a:t>each</a:t>
            </a:r>
            <a:r>
              <a:rPr lang="fr-BE" sz="2800" b="1" dirty="0">
                <a:latin typeface="Georgia" panose="02040502050405020303" pitchFamily="18" charset="0"/>
              </a:rPr>
              <a:t> session</a:t>
            </a:r>
          </a:p>
        </p:txBody>
      </p:sp>
      <p:sp>
        <p:nvSpPr>
          <p:cNvPr id="59" name="Espace réservé du numéro de diapositive 7"/>
          <p:cNvSpPr>
            <a:spLocks noGrp="1"/>
          </p:cNvSpPr>
          <p:nvPr>
            <p:ph type="sldNum" sz="quarter" idx="12"/>
          </p:nvPr>
        </p:nvSpPr>
        <p:spPr>
          <a:xfrm>
            <a:off x="8610600" y="6356350"/>
            <a:ext cx="2743200" cy="365125"/>
          </a:xfrm>
        </p:spPr>
        <p:txBody>
          <a:bodyPr/>
          <a:lstStyle/>
          <a:p>
            <a:r>
              <a:rPr lang="fr-BE" dirty="0"/>
              <a:t>71</a:t>
            </a:r>
          </a:p>
        </p:txBody>
      </p:sp>
    </p:spTree>
    <p:extLst>
      <p:ext uri="{BB962C8B-B14F-4D97-AF65-F5344CB8AC3E}">
        <p14:creationId xmlns:p14="http://schemas.microsoft.com/office/powerpoint/2010/main" val="17598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p:bldP spid="35" grpId="0"/>
      <p:bldP spid="36" grpId="0"/>
      <p:bldP spid="38" grpId="0"/>
      <p:bldP spid="39" grpId="0" animBg="1"/>
      <p:bldP spid="42" grpId="0"/>
      <p:bldP spid="46" grpId="0"/>
      <p:bldP spid="47" grpId="0"/>
      <p:bldP spid="4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1068233" y="3518814"/>
            <a:ext cx="1199506" cy="1272392"/>
          </a:xfrm>
          <a:prstGeom prst="rect">
            <a:avLst/>
          </a:prstGeom>
        </p:spPr>
      </p:pic>
      <p:pic>
        <p:nvPicPr>
          <p:cNvPr id="13" name="Image 12"/>
          <p:cNvPicPr>
            <a:picLocks noChangeAspect="1"/>
          </p:cNvPicPr>
          <p:nvPr/>
        </p:nvPicPr>
        <p:blipFill>
          <a:blip r:embed="rId4"/>
          <a:stretch>
            <a:fillRect/>
          </a:stretch>
        </p:blipFill>
        <p:spPr>
          <a:xfrm>
            <a:off x="1606593" y="3921042"/>
            <a:ext cx="1165194" cy="1233146"/>
          </a:xfrm>
          <a:prstGeom prst="rect">
            <a:avLst/>
          </a:prstGeom>
        </p:spPr>
      </p:pic>
      <p:pic>
        <p:nvPicPr>
          <p:cNvPr id="12" name="Image 11"/>
          <p:cNvPicPr>
            <a:picLocks noChangeAspect="1"/>
          </p:cNvPicPr>
          <p:nvPr/>
        </p:nvPicPr>
        <p:blipFill>
          <a:blip r:embed="rId5"/>
          <a:stretch>
            <a:fillRect/>
          </a:stretch>
        </p:blipFill>
        <p:spPr>
          <a:xfrm>
            <a:off x="2166629" y="4273732"/>
            <a:ext cx="1154872" cy="1272480"/>
          </a:xfrm>
          <a:prstGeom prst="rect">
            <a:avLst/>
          </a:prstGeom>
        </p:spPr>
      </p:pic>
      <p:pic>
        <p:nvPicPr>
          <p:cNvPr id="2" name="Image 1"/>
          <p:cNvPicPr>
            <a:picLocks noChangeAspect="1"/>
          </p:cNvPicPr>
          <p:nvPr/>
        </p:nvPicPr>
        <p:blipFill rotWithShape="1">
          <a:blip r:embed="rId6"/>
          <a:srcRect b="7029"/>
          <a:stretch/>
        </p:blipFill>
        <p:spPr>
          <a:xfrm>
            <a:off x="2782781" y="4741565"/>
            <a:ext cx="1192874" cy="1272480"/>
          </a:xfrm>
          <a:prstGeom prst="rect">
            <a:avLst/>
          </a:prstGeom>
        </p:spPr>
      </p:pic>
      <p:pic>
        <p:nvPicPr>
          <p:cNvPr id="3" name="Image 2"/>
          <p:cNvPicPr>
            <a:picLocks noChangeAspect="1"/>
          </p:cNvPicPr>
          <p:nvPr/>
        </p:nvPicPr>
        <p:blipFill>
          <a:blip r:embed="rId7"/>
          <a:stretch>
            <a:fillRect/>
          </a:stretch>
        </p:blipFill>
        <p:spPr>
          <a:xfrm>
            <a:off x="6396588" y="5669542"/>
            <a:ext cx="831710" cy="893588"/>
          </a:xfrm>
          <a:prstGeom prst="rect">
            <a:avLst/>
          </a:prstGeom>
        </p:spPr>
      </p:pic>
      <p:pic>
        <p:nvPicPr>
          <p:cNvPr id="9" name="Image 8"/>
          <p:cNvPicPr>
            <a:picLocks noChangeAspect="1"/>
          </p:cNvPicPr>
          <p:nvPr/>
        </p:nvPicPr>
        <p:blipFill>
          <a:blip r:embed="rId8"/>
          <a:stretch>
            <a:fillRect/>
          </a:stretch>
        </p:blipFill>
        <p:spPr>
          <a:xfrm>
            <a:off x="6375569" y="4504158"/>
            <a:ext cx="852729" cy="876456"/>
          </a:xfrm>
          <a:prstGeom prst="rect">
            <a:avLst/>
          </a:prstGeom>
        </p:spPr>
      </p:pic>
      <p:cxnSp>
        <p:nvCxnSpPr>
          <p:cNvPr id="30" name="Connecteur droit 29"/>
          <p:cNvCxnSpPr/>
          <p:nvPr/>
        </p:nvCxnSpPr>
        <p:spPr>
          <a:xfrm flipV="1">
            <a:off x="4315349" y="2484720"/>
            <a:ext cx="1827592" cy="1789012"/>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4265026" y="3765884"/>
            <a:ext cx="1924678" cy="810147"/>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4266568" y="4737729"/>
            <a:ext cx="1940595" cy="204657"/>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4266568" y="4942386"/>
            <a:ext cx="1923136" cy="1071659"/>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pic>
        <p:nvPicPr>
          <p:cNvPr id="39" name="Image 38"/>
          <p:cNvPicPr>
            <a:picLocks noChangeAspect="1"/>
          </p:cNvPicPr>
          <p:nvPr/>
        </p:nvPicPr>
        <p:blipFill>
          <a:blip r:embed="rId9"/>
          <a:stretch>
            <a:fillRect/>
          </a:stretch>
        </p:blipFill>
        <p:spPr>
          <a:xfrm>
            <a:off x="6343277" y="2023661"/>
            <a:ext cx="906424" cy="922118"/>
          </a:xfrm>
          <a:prstGeom prst="rect">
            <a:avLst/>
          </a:prstGeom>
        </p:spPr>
      </p:pic>
      <p:grpSp>
        <p:nvGrpSpPr>
          <p:cNvPr id="43" name="Groupe 42"/>
          <p:cNvGrpSpPr/>
          <p:nvPr/>
        </p:nvGrpSpPr>
        <p:grpSpPr>
          <a:xfrm>
            <a:off x="6375568" y="3234707"/>
            <a:ext cx="852729" cy="1014708"/>
            <a:chOff x="0" y="553595"/>
            <a:chExt cx="4805916" cy="5553075"/>
          </a:xfrm>
        </p:grpSpPr>
        <p:sp>
          <p:nvSpPr>
            <p:cNvPr id="42" name="Rectangle 41"/>
            <p:cNvSpPr/>
            <p:nvPr/>
          </p:nvSpPr>
          <p:spPr>
            <a:xfrm>
              <a:off x="0" y="553595"/>
              <a:ext cx="4805916" cy="55530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0" name="Image 39"/>
            <p:cNvPicPr>
              <a:picLocks noChangeAspect="1"/>
            </p:cNvPicPr>
            <p:nvPr/>
          </p:nvPicPr>
          <p:blipFill>
            <a:blip r:embed="rId10"/>
            <a:stretch>
              <a:fillRect/>
            </a:stretch>
          </p:blipFill>
          <p:spPr>
            <a:xfrm>
              <a:off x="138664" y="989032"/>
              <a:ext cx="4467225" cy="4286250"/>
            </a:xfrm>
            <a:prstGeom prst="rect">
              <a:avLst/>
            </a:prstGeom>
          </p:spPr>
        </p:pic>
      </p:grpSp>
      <p:sp>
        <p:nvSpPr>
          <p:cNvPr id="44" name="Accolade fermante 43"/>
          <p:cNvSpPr/>
          <p:nvPr/>
        </p:nvSpPr>
        <p:spPr>
          <a:xfrm>
            <a:off x="7929623" y="2234731"/>
            <a:ext cx="587811" cy="4123194"/>
          </a:xfrm>
          <a:prstGeom prst="rightBrace">
            <a:avLst/>
          </a:prstGeom>
          <a:ln>
            <a:solidFill>
              <a:srgbClr val="4B85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47" name="ZoneTexte 46"/>
          <p:cNvSpPr txBox="1"/>
          <p:nvPr/>
        </p:nvSpPr>
        <p:spPr>
          <a:xfrm>
            <a:off x="8811999" y="3692066"/>
            <a:ext cx="2515102" cy="1477328"/>
          </a:xfrm>
          <a:prstGeom prst="rect">
            <a:avLst/>
          </a:prstGeom>
          <a:noFill/>
        </p:spPr>
        <p:txBody>
          <a:bodyPr wrap="square" rtlCol="0">
            <a:spAutoFit/>
          </a:bodyPr>
          <a:lstStyle/>
          <a:p>
            <a:pPr algn="ctr"/>
            <a:r>
              <a:rPr lang="fr-BE" i="1" dirty="0" err="1">
                <a:latin typeface="Georgia" panose="02040502050405020303" pitchFamily="18" charset="0"/>
              </a:rPr>
              <a:t>Median</a:t>
            </a:r>
            <a:r>
              <a:rPr lang="fr-BE" i="1" dirty="0">
                <a:latin typeface="Georgia" panose="02040502050405020303" pitchFamily="18" charset="0"/>
              </a:rPr>
              <a:t> value for </a:t>
            </a:r>
            <a:r>
              <a:rPr lang="fr-BE" i="1" dirty="0" err="1">
                <a:latin typeface="Georgia" panose="02040502050405020303" pitchFamily="18" charset="0"/>
              </a:rPr>
              <a:t>each</a:t>
            </a:r>
            <a:r>
              <a:rPr lang="fr-BE" i="1" dirty="0">
                <a:latin typeface="Georgia" panose="02040502050405020303" pitchFamily="18" charset="0"/>
              </a:rPr>
              <a:t> </a:t>
            </a:r>
            <a:r>
              <a:rPr lang="fr-BE" i="1" dirty="0" err="1">
                <a:latin typeface="Georgia" panose="02040502050405020303" pitchFamily="18" charset="0"/>
              </a:rPr>
              <a:t>parameter</a:t>
            </a:r>
            <a:r>
              <a:rPr lang="fr-BE" i="1" dirty="0">
                <a:latin typeface="Georgia" panose="02040502050405020303" pitchFamily="18" charset="0"/>
              </a:rPr>
              <a:t> (</a:t>
            </a:r>
            <a:r>
              <a:rPr lang="fr-BE" i="1" dirty="0" err="1">
                <a:latin typeface="Georgia" panose="02040502050405020303" pitchFamily="18" charset="0"/>
              </a:rPr>
              <a:t>MTsat</a:t>
            </a:r>
            <a:r>
              <a:rPr lang="fr-BE" i="1" dirty="0">
                <a:latin typeface="Georgia" panose="02040502050405020303" pitchFamily="18" charset="0"/>
              </a:rPr>
              <a:t>, PD, R1 and R2*) in </a:t>
            </a:r>
            <a:r>
              <a:rPr lang="fr-BE" i="1" dirty="0" err="1">
                <a:latin typeface="Georgia" panose="02040502050405020303" pitchFamily="18" charset="0"/>
              </a:rPr>
              <a:t>each</a:t>
            </a:r>
            <a:r>
              <a:rPr lang="fr-BE" i="1" dirty="0">
                <a:latin typeface="Georgia" panose="02040502050405020303" pitchFamily="18" charset="0"/>
              </a:rPr>
              <a:t> tissue class, for </a:t>
            </a:r>
            <a:r>
              <a:rPr lang="fr-BE" i="1" dirty="0" err="1">
                <a:latin typeface="Georgia" panose="02040502050405020303" pitchFamily="18" charset="0"/>
              </a:rPr>
              <a:t>each</a:t>
            </a:r>
            <a:r>
              <a:rPr lang="fr-BE" i="1" dirty="0">
                <a:latin typeface="Georgia" panose="02040502050405020303" pitchFamily="18" charset="0"/>
              </a:rPr>
              <a:t> session</a:t>
            </a:r>
            <a:endParaRPr lang="fr-BE" sz="1400" i="1" dirty="0">
              <a:latin typeface="Georgia" panose="02040502050405020303" pitchFamily="18" charset="0"/>
            </a:endParaRPr>
          </a:p>
        </p:txBody>
      </p:sp>
      <p:sp>
        <p:nvSpPr>
          <p:cNvPr id="48" name="ZoneTexte 47"/>
          <p:cNvSpPr txBox="1"/>
          <p:nvPr/>
        </p:nvSpPr>
        <p:spPr>
          <a:xfrm>
            <a:off x="1165653" y="3052200"/>
            <a:ext cx="2877716" cy="461665"/>
          </a:xfrm>
          <a:prstGeom prst="rect">
            <a:avLst/>
          </a:prstGeom>
          <a:noFill/>
        </p:spPr>
        <p:txBody>
          <a:bodyPr wrap="square" rtlCol="0">
            <a:spAutoFit/>
          </a:bodyPr>
          <a:lstStyle/>
          <a:p>
            <a:pPr algn="ctr"/>
            <a:r>
              <a:rPr lang="fr-BE" sz="2400" b="1" dirty="0">
                <a:latin typeface="Georgia" panose="02040502050405020303" pitchFamily="18" charset="0"/>
              </a:rPr>
              <a:t>T0, T1, T2...</a:t>
            </a:r>
            <a:endParaRPr lang="fr-BE" dirty="0">
              <a:latin typeface="Georgia" panose="02040502050405020303" pitchFamily="18" charset="0"/>
            </a:endParaRPr>
          </a:p>
        </p:txBody>
      </p:sp>
      <p:sp>
        <p:nvSpPr>
          <p:cNvPr id="4" name="ZoneTexte 3"/>
          <p:cNvSpPr txBox="1"/>
          <p:nvPr/>
        </p:nvSpPr>
        <p:spPr>
          <a:xfrm>
            <a:off x="2707401" y="5988593"/>
            <a:ext cx="849960" cy="369332"/>
          </a:xfrm>
          <a:prstGeom prst="rect">
            <a:avLst/>
          </a:prstGeom>
          <a:noFill/>
        </p:spPr>
        <p:txBody>
          <a:bodyPr wrap="square" rtlCol="0">
            <a:spAutoFit/>
          </a:bodyPr>
          <a:lstStyle/>
          <a:p>
            <a:r>
              <a:rPr lang="fr-BE" dirty="0" err="1">
                <a:latin typeface="Georgia" panose="02040502050405020303" pitchFamily="18" charset="0"/>
              </a:rPr>
              <a:t>MTsat</a:t>
            </a:r>
            <a:endParaRPr lang="fr-BE" dirty="0">
              <a:latin typeface="Georgia" panose="02040502050405020303" pitchFamily="18" charset="0"/>
            </a:endParaRPr>
          </a:p>
        </p:txBody>
      </p:sp>
      <p:sp>
        <p:nvSpPr>
          <p:cNvPr id="22" name="ZoneTexte 21"/>
          <p:cNvSpPr txBox="1"/>
          <p:nvPr/>
        </p:nvSpPr>
        <p:spPr>
          <a:xfrm>
            <a:off x="2092983" y="5522650"/>
            <a:ext cx="849960" cy="369332"/>
          </a:xfrm>
          <a:prstGeom prst="rect">
            <a:avLst/>
          </a:prstGeom>
          <a:noFill/>
        </p:spPr>
        <p:txBody>
          <a:bodyPr wrap="square" rtlCol="0">
            <a:spAutoFit/>
          </a:bodyPr>
          <a:lstStyle/>
          <a:p>
            <a:r>
              <a:rPr lang="fr-BE" dirty="0">
                <a:latin typeface="Georgia" panose="02040502050405020303" pitchFamily="18" charset="0"/>
              </a:rPr>
              <a:t>PD</a:t>
            </a:r>
          </a:p>
        </p:txBody>
      </p:sp>
      <p:sp>
        <p:nvSpPr>
          <p:cNvPr id="23" name="ZoneTexte 22"/>
          <p:cNvSpPr txBox="1"/>
          <p:nvPr/>
        </p:nvSpPr>
        <p:spPr>
          <a:xfrm>
            <a:off x="1512475" y="5125514"/>
            <a:ext cx="849960" cy="369332"/>
          </a:xfrm>
          <a:prstGeom prst="rect">
            <a:avLst/>
          </a:prstGeom>
          <a:noFill/>
        </p:spPr>
        <p:txBody>
          <a:bodyPr wrap="square" rtlCol="0">
            <a:spAutoFit/>
          </a:bodyPr>
          <a:lstStyle/>
          <a:p>
            <a:r>
              <a:rPr lang="fr-BE" dirty="0">
                <a:latin typeface="Georgia" panose="02040502050405020303" pitchFamily="18" charset="0"/>
              </a:rPr>
              <a:t>R1</a:t>
            </a:r>
          </a:p>
        </p:txBody>
      </p:sp>
      <p:sp>
        <p:nvSpPr>
          <p:cNvPr id="24" name="ZoneTexte 23"/>
          <p:cNvSpPr txBox="1"/>
          <p:nvPr/>
        </p:nvSpPr>
        <p:spPr>
          <a:xfrm>
            <a:off x="979019" y="4760535"/>
            <a:ext cx="849960" cy="369332"/>
          </a:xfrm>
          <a:prstGeom prst="rect">
            <a:avLst/>
          </a:prstGeom>
          <a:noFill/>
        </p:spPr>
        <p:txBody>
          <a:bodyPr wrap="square" rtlCol="0">
            <a:spAutoFit/>
          </a:bodyPr>
          <a:lstStyle/>
          <a:p>
            <a:r>
              <a:rPr lang="fr-BE" dirty="0">
                <a:latin typeface="Georgia" panose="02040502050405020303" pitchFamily="18" charset="0"/>
              </a:rPr>
              <a:t>R2*</a:t>
            </a:r>
          </a:p>
        </p:txBody>
      </p:sp>
      <p:sp>
        <p:nvSpPr>
          <p:cNvPr id="35" name="Rectangle 34"/>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41" name="Rectangle 40"/>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45" name="Rectangle 44"/>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Rectangle 48"/>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50" name="Rectangle 49"/>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53" name="Rectangle 52"/>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Rectangle 53"/>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Rectangle 54"/>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Rectangle 55"/>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57" name="ZoneTexte 56"/>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58" name="ZoneTexte 57">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err="1">
                <a:latin typeface="Georgia" panose="02040502050405020303" pitchFamily="18" charset="0"/>
              </a:rPr>
              <a:t>USwL</a:t>
            </a:r>
            <a:r>
              <a:rPr lang="fr-BE" sz="2800" b="1" dirty="0">
                <a:latin typeface="Georgia" panose="02040502050405020303" pitchFamily="18" charset="0"/>
              </a:rPr>
              <a:t> on </a:t>
            </a:r>
            <a:r>
              <a:rPr lang="fr-BE" sz="2800" b="1" dirty="0" err="1">
                <a:latin typeface="Georgia" panose="02040502050405020303" pitchFamily="18" charset="0"/>
              </a:rPr>
              <a:t>each</a:t>
            </a:r>
            <a:r>
              <a:rPr lang="fr-BE" sz="2800" b="1" dirty="0">
                <a:latin typeface="Georgia" panose="02040502050405020303" pitchFamily="18" charset="0"/>
              </a:rPr>
              <a:t> session</a:t>
            </a:r>
          </a:p>
        </p:txBody>
      </p:sp>
      <p:sp>
        <p:nvSpPr>
          <p:cNvPr id="59" name="Espace réservé du numéro de diapositive 7"/>
          <p:cNvSpPr>
            <a:spLocks noGrp="1"/>
          </p:cNvSpPr>
          <p:nvPr>
            <p:ph type="sldNum" sz="quarter" idx="12"/>
          </p:nvPr>
        </p:nvSpPr>
        <p:spPr>
          <a:xfrm>
            <a:off x="8610600" y="6356350"/>
            <a:ext cx="2743200" cy="365125"/>
          </a:xfrm>
        </p:spPr>
        <p:txBody>
          <a:bodyPr/>
          <a:lstStyle/>
          <a:p>
            <a:r>
              <a:rPr lang="fr-BE" dirty="0"/>
              <a:t>72</a:t>
            </a:r>
          </a:p>
        </p:txBody>
      </p:sp>
    </p:spTree>
    <p:extLst>
      <p:ext uri="{BB962C8B-B14F-4D97-AF65-F5344CB8AC3E}">
        <p14:creationId xmlns:p14="http://schemas.microsoft.com/office/powerpoint/2010/main" val="21188652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grpSp>
        <p:nvGrpSpPr>
          <p:cNvPr id="3" name="Groupe 2"/>
          <p:cNvGrpSpPr/>
          <p:nvPr/>
        </p:nvGrpSpPr>
        <p:grpSpPr>
          <a:xfrm>
            <a:off x="2832478" y="1688169"/>
            <a:ext cx="6330903" cy="4961114"/>
            <a:chOff x="3041697" y="2596360"/>
            <a:chExt cx="5546296" cy="4169491"/>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25678"/>
            <a:stretch/>
          </p:blipFill>
          <p:spPr>
            <a:xfrm>
              <a:off x="3043154" y="2935704"/>
              <a:ext cx="5544839" cy="3830147"/>
            </a:xfrm>
            <a:prstGeom prst="rect">
              <a:avLst/>
            </a:prstGeom>
          </p:spPr>
        </p:pic>
        <p:pic>
          <p:nvPicPr>
            <p:cNvPr id="24" name="Image 23"/>
            <p:cNvPicPr>
              <a:picLocks noChangeAspect="1"/>
            </p:cNvPicPr>
            <p:nvPr/>
          </p:nvPicPr>
          <p:blipFill rotWithShape="1">
            <a:blip r:embed="rId3">
              <a:extLst>
                <a:ext uri="{28A0092B-C50C-407E-A947-70E740481C1C}">
                  <a14:useLocalDpi xmlns:a14="http://schemas.microsoft.com/office/drawing/2010/main" val="0"/>
                </a:ext>
              </a:extLst>
            </a:blip>
            <a:srcRect b="93389"/>
            <a:stretch/>
          </p:blipFill>
          <p:spPr>
            <a:xfrm>
              <a:off x="3041697" y="2596360"/>
              <a:ext cx="5544839" cy="340712"/>
            </a:xfrm>
            <a:prstGeom prst="rect">
              <a:avLst/>
            </a:prstGeom>
          </p:spPr>
        </p:pic>
      </p:grpSp>
    </p:spTree>
    <p:extLst>
      <p:ext uri="{BB962C8B-B14F-4D97-AF65-F5344CB8AC3E}">
        <p14:creationId xmlns:p14="http://schemas.microsoft.com/office/powerpoint/2010/main" val="2878579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87</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imitations</a:t>
            </a:r>
          </a:p>
        </p:txBody>
      </p:sp>
      <p:cxnSp>
        <p:nvCxnSpPr>
          <p:cNvPr id="3" name="Connecteur droit avec flèche 2"/>
          <p:cNvCxnSpPr>
            <a:endCxn id="4" idx="0"/>
          </p:cNvCxnSpPr>
          <p:nvPr/>
        </p:nvCxnSpPr>
        <p:spPr>
          <a:xfrm flipH="1">
            <a:off x="1715311" y="1708484"/>
            <a:ext cx="2387457" cy="93938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95704" y="2647870"/>
            <a:ext cx="1839213" cy="646331"/>
          </a:xfrm>
          <a:prstGeom prst="rect">
            <a:avLst/>
          </a:prstGeom>
          <a:noFill/>
        </p:spPr>
        <p:txBody>
          <a:bodyPr wrap="square" rtlCol="0">
            <a:spAutoFit/>
          </a:bodyPr>
          <a:lstStyle/>
          <a:p>
            <a:pPr algn="ctr"/>
            <a:r>
              <a:rPr lang="fr-BE" dirty="0">
                <a:latin typeface="Georgia" panose="02040502050405020303" pitchFamily="18" charset="0"/>
              </a:rPr>
              <a:t>Small </a:t>
            </a:r>
            <a:r>
              <a:rPr lang="fr-BE" dirty="0" err="1">
                <a:latin typeface="Georgia" panose="02040502050405020303" pitchFamily="18" charset="0"/>
              </a:rPr>
              <a:t>sample</a:t>
            </a:r>
            <a:r>
              <a:rPr lang="fr-BE" dirty="0">
                <a:latin typeface="Georgia" panose="02040502050405020303" pitchFamily="18" charset="0"/>
              </a:rPr>
              <a:t> size</a:t>
            </a:r>
          </a:p>
        </p:txBody>
      </p:sp>
      <p:cxnSp>
        <p:nvCxnSpPr>
          <p:cNvPr id="24" name="Connecteur droit avec flèche 23"/>
          <p:cNvCxnSpPr>
            <a:endCxn id="25" idx="0"/>
          </p:cNvCxnSpPr>
          <p:nvPr/>
        </p:nvCxnSpPr>
        <p:spPr>
          <a:xfrm flipH="1">
            <a:off x="1514161" y="1701919"/>
            <a:ext cx="3062896" cy="3123667"/>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594554" y="4825586"/>
            <a:ext cx="1839213" cy="369332"/>
          </a:xfrm>
          <a:prstGeom prst="rect">
            <a:avLst/>
          </a:prstGeom>
          <a:noFill/>
        </p:spPr>
        <p:txBody>
          <a:bodyPr wrap="square" rtlCol="0">
            <a:spAutoFit/>
          </a:bodyPr>
          <a:lstStyle/>
          <a:p>
            <a:pPr algn="ctr"/>
            <a:r>
              <a:rPr lang="fr-BE" dirty="0" err="1">
                <a:latin typeface="Georgia" panose="02040502050405020303" pitchFamily="18" charset="0"/>
              </a:rPr>
              <a:t>Heterogeneity</a:t>
            </a:r>
            <a:endParaRPr lang="fr-BE" dirty="0">
              <a:latin typeface="Georgia" panose="02040502050405020303" pitchFamily="18" charset="0"/>
            </a:endParaRPr>
          </a:p>
        </p:txBody>
      </p:sp>
      <p:cxnSp>
        <p:nvCxnSpPr>
          <p:cNvPr id="26" name="Connecteur droit avec flèche 25"/>
          <p:cNvCxnSpPr/>
          <p:nvPr/>
        </p:nvCxnSpPr>
        <p:spPr>
          <a:xfrm flipH="1">
            <a:off x="3921458" y="1695354"/>
            <a:ext cx="1115402" cy="2070530"/>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001851" y="3741737"/>
            <a:ext cx="1839213" cy="646331"/>
          </a:xfrm>
          <a:prstGeom prst="rect">
            <a:avLst/>
          </a:prstGeom>
          <a:noFill/>
        </p:spPr>
        <p:txBody>
          <a:bodyPr wrap="square" rtlCol="0">
            <a:spAutoFit/>
          </a:bodyPr>
          <a:lstStyle/>
          <a:p>
            <a:pPr algn="ctr"/>
            <a:r>
              <a:rPr lang="fr-BE" dirty="0">
                <a:latin typeface="Georgia" panose="02040502050405020303" pitchFamily="18" charset="0"/>
              </a:rPr>
              <a:t>Acquisition </a:t>
            </a:r>
            <a:r>
              <a:rPr lang="fr-BE" dirty="0" err="1">
                <a:latin typeface="Georgia" panose="02040502050405020303" pitchFamily="18" charset="0"/>
              </a:rPr>
              <a:t>instabilities</a:t>
            </a:r>
            <a:endParaRPr lang="fr-BE" dirty="0">
              <a:latin typeface="Georgia" panose="02040502050405020303" pitchFamily="18" charset="0"/>
            </a:endParaRPr>
          </a:p>
        </p:txBody>
      </p:sp>
      <p:cxnSp>
        <p:nvCxnSpPr>
          <p:cNvPr id="29" name="Connecteur droit avec flèche 28"/>
          <p:cNvCxnSpPr/>
          <p:nvPr/>
        </p:nvCxnSpPr>
        <p:spPr>
          <a:xfrm flipH="1">
            <a:off x="4891840" y="1714987"/>
            <a:ext cx="626186" cy="3479931"/>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5353707" y="3927739"/>
            <a:ext cx="1839213" cy="861774"/>
          </a:xfrm>
          <a:prstGeom prst="rect">
            <a:avLst/>
          </a:prstGeom>
          <a:noFill/>
        </p:spPr>
        <p:txBody>
          <a:bodyPr wrap="square" rtlCol="0">
            <a:spAutoFit/>
          </a:bodyPr>
          <a:lstStyle/>
          <a:p>
            <a:pPr algn="ctr"/>
            <a:r>
              <a:rPr lang="fr-BE" dirty="0" err="1">
                <a:latin typeface="Georgia" panose="02040502050405020303" pitchFamily="18" charset="0"/>
              </a:rPr>
              <a:t>Different</a:t>
            </a:r>
            <a:r>
              <a:rPr lang="fr-BE" dirty="0">
                <a:latin typeface="Georgia" panose="02040502050405020303" pitchFamily="18" charset="0"/>
              </a:rPr>
              <a:t> spatial </a:t>
            </a:r>
            <a:r>
              <a:rPr lang="fr-BE" dirty="0" err="1">
                <a:latin typeface="Georgia" panose="02040502050405020303" pitchFamily="18" charset="0"/>
              </a:rPr>
              <a:t>resolutions</a:t>
            </a:r>
            <a:endParaRPr lang="fr-BE" dirty="0">
              <a:latin typeface="Georgia" panose="02040502050405020303" pitchFamily="18" charset="0"/>
            </a:endParaRPr>
          </a:p>
          <a:p>
            <a:pPr algn="ctr"/>
            <a:r>
              <a:rPr lang="fr-BE" sz="1400" dirty="0">
                <a:latin typeface="Georgia" panose="02040502050405020303" pitchFamily="18" charset="0"/>
              </a:rPr>
              <a:t>(MPM and NODDI)</a:t>
            </a:r>
          </a:p>
        </p:txBody>
      </p:sp>
      <p:cxnSp>
        <p:nvCxnSpPr>
          <p:cNvPr id="32" name="Connecteur droit avec flèche 31"/>
          <p:cNvCxnSpPr/>
          <p:nvPr/>
        </p:nvCxnSpPr>
        <p:spPr>
          <a:xfrm>
            <a:off x="6004396" y="1714987"/>
            <a:ext cx="223594" cy="2248825"/>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3972232" y="5180236"/>
            <a:ext cx="1839213" cy="923330"/>
          </a:xfrm>
          <a:prstGeom prst="rect">
            <a:avLst/>
          </a:prstGeom>
          <a:noFill/>
        </p:spPr>
        <p:txBody>
          <a:bodyPr wrap="square" rtlCol="0">
            <a:spAutoFit/>
          </a:bodyPr>
          <a:lstStyle/>
          <a:p>
            <a:pPr algn="ctr"/>
            <a:r>
              <a:rPr lang="fr-BE" dirty="0">
                <a:latin typeface="Georgia" panose="02040502050405020303" pitchFamily="18" charset="0"/>
              </a:rPr>
              <a:t>Absence of longitudinal control group</a:t>
            </a:r>
            <a:endParaRPr lang="fr-BE" sz="1400" dirty="0">
              <a:latin typeface="Georgia" panose="02040502050405020303" pitchFamily="18" charset="0"/>
            </a:endParaRPr>
          </a:p>
        </p:txBody>
      </p:sp>
      <p:cxnSp>
        <p:nvCxnSpPr>
          <p:cNvPr id="36" name="Connecteur droit avec flèche 35"/>
          <p:cNvCxnSpPr>
            <a:endCxn id="37" idx="0"/>
          </p:cNvCxnSpPr>
          <p:nvPr/>
        </p:nvCxnSpPr>
        <p:spPr>
          <a:xfrm>
            <a:off x="6528040" y="1714987"/>
            <a:ext cx="1720027" cy="314011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7147597" y="4855103"/>
            <a:ext cx="2200940" cy="923330"/>
          </a:xfrm>
          <a:prstGeom prst="rect">
            <a:avLst/>
          </a:prstGeom>
          <a:noFill/>
        </p:spPr>
        <p:txBody>
          <a:bodyPr wrap="square" rtlCol="0">
            <a:spAutoFit/>
          </a:bodyPr>
          <a:lstStyle/>
          <a:p>
            <a:pPr algn="ctr"/>
            <a:r>
              <a:rPr lang="fr-BE" dirty="0">
                <a:latin typeface="Georgia" panose="02040502050405020303" pitchFamily="18" charset="0"/>
              </a:rPr>
              <a:t>Absence of public </a:t>
            </a:r>
            <a:r>
              <a:rPr lang="fr-BE" dirty="0" err="1">
                <a:latin typeface="Georgia" panose="02040502050405020303" pitchFamily="18" charset="0"/>
              </a:rPr>
              <a:t>datasets</a:t>
            </a:r>
            <a:r>
              <a:rPr lang="fr-BE" dirty="0">
                <a:latin typeface="Georgia" panose="02040502050405020303" pitchFamily="18" charset="0"/>
              </a:rPr>
              <a:t> to test </a:t>
            </a:r>
            <a:r>
              <a:rPr lang="fr-BE" dirty="0" err="1">
                <a:latin typeface="Georgia" panose="02040502050405020303" pitchFamily="18" charset="0"/>
              </a:rPr>
              <a:t>algorithms</a:t>
            </a:r>
            <a:endParaRPr lang="fr-BE" sz="1400" dirty="0">
              <a:latin typeface="Georgia" panose="02040502050405020303" pitchFamily="18" charset="0"/>
            </a:endParaRPr>
          </a:p>
        </p:txBody>
      </p:sp>
      <p:sp>
        <p:nvSpPr>
          <p:cNvPr id="40" name="ZoneTexte 39"/>
          <p:cNvSpPr txBox="1"/>
          <p:nvPr/>
        </p:nvSpPr>
        <p:spPr>
          <a:xfrm>
            <a:off x="9480884" y="2407453"/>
            <a:ext cx="2420525" cy="646331"/>
          </a:xfrm>
          <a:prstGeom prst="rect">
            <a:avLst/>
          </a:prstGeom>
          <a:noFill/>
        </p:spPr>
        <p:txBody>
          <a:bodyPr wrap="square" rtlCol="0">
            <a:spAutoFit/>
          </a:bodyPr>
          <a:lstStyle/>
          <a:p>
            <a:pPr algn="ctr"/>
            <a:r>
              <a:rPr lang="fr-BE" dirty="0">
                <a:latin typeface="Georgia" panose="02040502050405020303" pitchFamily="18" charset="0"/>
              </a:rPr>
              <a:t>Absence of </a:t>
            </a:r>
            <a:r>
              <a:rPr lang="fr-BE" dirty="0" err="1">
                <a:latin typeface="Georgia" panose="02040502050405020303" pitchFamily="18" charset="0"/>
              </a:rPr>
              <a:t>histological</a:t>
            </a:r>
            <a:r>
              <a:rPr lang="fr-BE" dirty="0">
                <a:latin typeface="Georgia" panose="02040502050405020303" pitchFamily="18" charset="0"/>
              </a:rPr>
              <a:t> validation</a:t>
            </a:r>
            <a:endParaRPr lang="fr-BE" sz="1400" dirty="0">
              <a:latin typeface="Georgia" panose="02040502050405020303" pitchFamily="18" charset="0"/>
            </a:endParaRPr>
          </a:p>
        </p:txBody>
      </p:sp>
      <p:cxnSp>
        <p:nvCxnSpPr>
          <p:cNvPr id="43" name="Connecteur droit avec flèche 42"/>
          <p:cNvCxnSpPr>
            <a:endCxn id="53" idx="0"/>
          </p:cNvCxnSpPr>
          <p:nvPr/>
        </p:nvCxnSpPr>
        <p:spPr>
          <a:xfrm>
            <a:off x="7129826" y="1708453"/>
            <a:ext cx="1999098" cy="186463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a:endCxn id="40" idx="0"/>
          </p:cNvCxnSpPr>
          <p:nvPr/>
        </p:nvCxnSpPr>
        <p:spPr>
          <a:xfrm>
            <a:off x="7738302" y="1694127"/>
            <a:ext cx="2952845" cy="713326"/>
          </a:xfrm>
          <a:prstGeom prst="straightConnector1">
            <a:avLst/>
          </a:prstGeom>
          <a:ln w="19050">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8028454" y="3573089"/>
            <a:ext cx="2200940" cy="646331"/>
          </a:xfrm>
          <a:prstGeom prst="rect">
            <a:avLst/>
          </a:prstGeom>
          <a:noFill/>
        </p:spPr>
        <p:txBody>
          <a:bodyPr wrap="square" rtlCol="0">
            <a:spAutoFit/>
          </a:bodyPr>
          <a:lstStyle/>
          <a:p>
            <a:pPr algn="ctr"/>
            <a:r>
              <a:rPr lang="fr-BE" dirty="0" err="1">
                <a:latin typeface="Georgia" panose="02040502050405020303" pitchFamily="18" charset="0"/>
              </a:rPr>
              <a:t>Low</a:t>
            </a:r>
            <a:r>
              <a:rPr lang="fr-BE" dirty="0">
                <a:latin typeface="Georgia" panose="02040502050405020303" pitchFamily="18" charset="0"/>
              </a:rPr>
              <a:t> SNR in NODDI </a:t>
            </a:r>
            <a:r>
              <a:rPr lang="fr-BE" dirty="0" err="1">
                <a:latin typeface="Georgia" panose="02040502050405020303" pitchFamily="18" charset="0"/>
              </a:rPr>
              <a:t>maps</a:t>
            </a:r>
            <a:endParaRPr lang="fr-BE" sz="1400" dirty="0">
              <a:latin typeface="Georgia" panose="02040502050405020303" pitchFamily="18" charset="0"/>
            </a:endParaRPr>
          </a:p>
        </p:txBody>
      </p:sp>
    </p:spTree>
    <p:extLst>
      <p:ext uri="{BB962C8B-B14F-4D97-AF65-F5344CB8AC3E}">
        <p14:creationId xmlns:p14="http://schemas.microsoft.com/office/powerpoint/2010/main" val="303878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0" grpId="0"/>
      <p:bldP spid="33" grpId="0"/>
      <p:bldP spid="37" grpId="0"/>
      <p:bldP spid="40" grpId="0"/>
      <p:bldP spid="5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D</a:t>
            </a:r>
            <a:r>
              <a:rPr lang="fr-BE" sz="4800" dirty="0">
                <a:latin typeface="Georgia" panose="02040502050405020303" pitchFamily="18" charset="0"/>
              </a:rPr>
              <a:t>iscussion</a:t>
            </a:r>
          </a:p>
        </p:txBody>
      </p:sp>
      <p:sp>
        <p:nvSpPr>
          <p:cNvPr id="24" name="ZoneTexte 23"/>
          <p:cNvSpPr txBox="1"/>
          <p:nvPr/>
        </p:nvSpPr>
        <p:spPr>
          <a:xfrm>
            <a:off x="928052" y="2291595"/>
            <a:ext cx="10333507" cy="4216539"/>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B858C"/>
                </a:solidFill>
                <a:latin typeface="Georgia" panose="02040502050405020303" pitchFamily="18" charset="0"/>
              </a:rPr>
              <a:t>M</a:t>
            </a:r>
            <a:r>
              <a:rPr lang="fr-BE" sz="2000" dirty="0">
                <a:latin typeface="Georgia" panose="02040502050405020303" pitchFamily="18" charset="0"/>
              </a:rPr>
              <a:t>ultiple </a:t>
            </a:r>
            <a:r>
              <a:rPr lang="fr-BE" sz="2000" dirty="0" err="1">
                <a:latin typeface="Georgia" panose="02040502050405020303" pitchFamily="18" charset="0"/>
              </a:rPr>
              <a:t>sclerosis</a:t>
            </a:r>
            <a:r>
              <a:rPr lang="fr-BE" sz="2000" dirty="0">
                <a:latin typeface="Georgia" panose="02040502050405020303" pitchFamily="18" charset="0"/>
              </a:rPr>
              <a:t> </a:t>
            </a:r>
            <a:r>
              <a:rPr lang="fr-BE" sz="2000" dirty="0" err="1">
                <a:latin typeface="Georgia" panose="02040502050405020303" pitchFamily="18" charset="0"/>
              </a:rPr>
              <a:t>pathology</a:t>
            </a:r>
            <a:r>
              <a:rPr lang="fr-BE" sz="2000" dirty="0">
                <a:latin typeface="Georgia" panose="02040502050405020303" pitchFamily="18" charset="0"/>
              </a:rPr>
              <a:t> </a:t>
            </a:r>
            <a:r>
              <a:rPr lang="fr-BE" sz="2000" dirty="0" err="1">
                <a:latin typeface="Georgia" panose="02040502050405020303" pitchFamily="18" charset="0"/>
              </a:rPr>
              <a:t>lacks</a:t>
            </a:r>
            <a:r>
              <a:rPr lang="fr-BE" sz="2000" dirty="0">
                <a:latin typeface="Georgia" panose="02040502050405020303" pitchFamily="18" charset="0"/>
              </a:rPr>
              <a:t> of </a:t>
            </a:r>
            <a:r>
              <a:rPr lang="fr-BE" sz="2000" dirty="0" err="1">
                <a:latin typeface="Georgia" panose="02040502050405020303" pitchFamily="18" charset="0"/>
              </a:rPr>
              <a:t>imaging</a:t>
            </a:r>
            <a:r>
              <a:rPr lang="fr-BE" sz="2000" dirty="0">
                <a:latin typeface="Georgia" panose="02040502050405020303" pitchFamily="18" charset="0"/>
              </a:rPr>
              <a:t> </a:t>
            </a:r>
            <a:r>
              <a:rPr lang="fr-BE" sz="2000" dirty="0" err="1">
                <a:latin typeface="Georgia" panose="02040502050405020303" pitchFamily="18" charset="0"/>
              </a:rPr>
              <a:t>tools</a:t>
            </a:r>
            <a:r>
              <a:rPr lang="fr-BE" sz="2000" dirty="0">
                <a:latin typeface="Georgia" panose="02040502050405020303" pitchFamily="18" charset="0"/>
              </a:rPr>
              <a:t> for </a:t>
            </a:r>
            <a:r>
              <a:rPr lang="fr-BE" sz="2000" i="1" dirty="0">
                <a:latin typeface="Georgia" panose="02040502050405020303" pitchFamily="18" charset="0"/>
              </a:rPr>
              <a:t>in vivo</a:t>
            </a:r>
            <a:r>
              <a:rPr lang="fr-BE" sz="2000" dirty="0">
                <a:latin typeface="Georgia" panose="02040502050405020303" pitchFamily="18" charset="0"/>
              </a:rPr>
              <a:t> monitoring, as </a:t>
            </a:r>
            <a:r>
              <a:rPr lang="fr-BE" sz="2000" dirty="0" err="1">
                <a:latin typeface="Georgia" panose="02040502050405020303" pitchFamily="18" charset="0"/>
              </a:rPr>
              <a:t>conventional</a:t>
            </a:r>
            <a:r>
              <a:rPr lang="fr-BE" sz="2000" dirty="0">
                <a:latin typeface="Georgia" panose="02040502050405020303" pitchFamily="18" charset="0"/>
              </a:rPr>
              <a:t> MRI techniques </a:t>
            </a:r>
            <a:r>
              <a:rPr lang="fr-BE" sz="2000" dirty="0" err="1">
                <a:latin typeface="Georgia" panose="02040502050405020303" pitchFamily="18" charset="0"/>
              </a:rPr>
              <a:t>only</a:t>
            </a:r>
            <a:r>
              <a:rPr lang="fr-BE" sz="2000" dirty="0">
                <a:latin typeface="Georgia" panose="02040502050405020303" pitchFamily="18" charset="0"/>
              </a:rPr>
              <a:t> </a:t>
            </a:r>
            <a:r>
              <a:rPr lang="fr-BE" sz="2000" dirty="0" err="1">
                <a:latin typeface="Georgia" panose="02040502050405020303" pitchFamily="18" charset="0"/>
              </a:rPr>
              <a:t>depict</a:t>
            </a:r>
            <a:r>
              <a:rPr lang="fr-BE" sz="2000" dirty="0">
                <a:latin typeface="Georgia" panose="02040502050405020303" pitchFamily="18" charset="0"/>
              </a:rPr>
              <a:t> the « tip of the iceberg » and biopsies are not </a:t>
            </a:r>
            <a:r>
              <a:rPr lang="fr-BE" sz="2000" dirty="0" err="1">
                <a:latin typeface="Georgia" panose="02040502050405020303" pitchFamily="18" charset="0"/>
              </a:rPr>
              <a:t>always</a:t>
            </a:r>
            <a:r>
              <a:rPr lang="fr-BE" sz="2000" dirty="0">
                <a:latin typeface="Georgia" panose="02040502050405020303" pitchFamily="18" charset="0"/>
              </a:rPr>
              <a:t> possible</a:t>
            </a: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T</a:t>
            </a:r>
            <a:r>
              <a:rPr lang="fr-BE" sz="2000" dirty="0">
                <a:latin typeface="Georgia" panose="02040502050405020303" pitchFamily="18" charset="0"/>
              </a:rPr>
              <a:t>he MPM </a:t>
            </a:r>
            <a:r>
              <a:rPr lang="fr-BE" sz="2000" dirty="0" err="1">
                <a:latin typeface="Georgia" panose="02040502050405020303" pitchFamily="18" charset="0"/>
              </a:rPr>
              <a:t>protocol</a:t>
            </a:r>
            <a:r>
              <a:rPr lang="fr-BE" sz="2000" dirty="0">
                <a:latin typeface="Georgia" panose="02040502050405020303" pitchFamily="18" charset="0"/>
              </a:rPr>
              <a:t> </a:t>
            </a:r>
            <a:r>
              <a:rPr lang="fr-BE" sz="2000" dirty="0" err="1">
                <a:latin typeface="Georgia" panose="02040502050405020303" pitchFamily="18" charset="0"/>
              </a:rPr>
              <a:t>gathers</a:t>
            </a:r>
            <a:r>
              <a:rPr lang="fr-BE" sz="2000" dirty="0">
                <a:latin typeface="Georgia" panose="02040502050405020303" pitchFamily="18" charset="0"/>
              </a:rPr>
              <a:t> 4 </a:t>
            </a:r>
            <a:r>
              <a:rPr lang="fr-BE" sz="2000" dirty="0" err="1">
                <a:latin typeface="Georgia" panose="02040502050405020303" pitchFamily="18" charset="0"/>
              </a:rPr>
              <a:t>interesting</a:t>
            </a:r>
            <a:r>
              <a:rPr lang="fr-BE" sz="2000" dirty="0">
                <a:latin typeface="Georgia" panose="02040502050405020303" pitchFamily="18" charset="0"/>
              </a:rPr>
              <a:t> quantitative </a:t>
            </a:r>
            <a:r>
              <a:rPr lang="fr-BE" sz="2000" dirty="0" err="1">
                <a:latin typeface="Georgia" panose="02040502050405020303" pitchFamily="18" charset="0"/>
              </a:rPr>
              <a:t>maps</a:t>
            </a:r>
            <a:r>
              <a:rPr lang="fr-BE" sz="2000" dirty="0">
                <a:latin typeface="Georgia" panose="02040502050405020303" pitchFamily="18" charset="0"/>
              </a:rPr>
              <a:t> </a:t>
            </a:r>
            <a:r>
              <a:rPr lang="fr-BE" sz="2000" dirty="0" err="1">
                <a:latin typeface="Georgia" panose="02040502050405020303" pitchFamily="18" charset="0"/>
              </a:rPr>
              <a:t>gathered</a:t>
            </a:r>
            <a:r>
              <a:rPr lang="fr-BE" sz="2000" dirty="0">
                <a:latin typeface="Georgia" panose="02040502050405020303" pitchFamily="18" charset="0"/>
              </a:rPr>
              <a:t> in one (</a:t>
            </a:r>
            <a:r>
              <a:rPr lang="fr-BE" sz="2000" dirty="0" err="1">
                <a:latin typeface="Georgia" panose="02040502050405020303" pitchFamily="18" charset="0"/>
              </a:rPr>
              <a:t>relatively</a:t>
            </a:r>
            <a:r>
              <a:rPr lang="fr-BE" sz="2000" dirty="0">
                <a:latin typeface="Georgia" panose="02040502050405020303" pitchFamily="18" charset="0"/>
              </a:rPr>
              <a:t> short) acquisition</a:t>
            </a: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M</a:t>
            </a:r>
            <a:r>
              <a:rPr lang="fr-BE" sz="2000" dirty="0">
                <a:latin typeface="Georgia" panose="02040502050405020303" pitchFamily="18" charset="0"/>
              </a:rPr>
              <a:t>PM and NODDI </a:t>
            </a:r>
            <a:r>
              <a:rPr lang="fr-BE" sz="2000" dirty="0" err="1">
                <a:latin typeface="Georgia" panose="02040502050405020303" pitchFamily="18" charset="0"/>
              </a:rPr>
              <a:t>protocols</a:t>
            </a:r>
            <a:r>
              <a:rPr lang="fr-BE" sz="2000" dirty="0">
                <a:latin typeface="Georgia" panose="02040502050405020303" pitchFamily="18" charset="0"/>
              </a:rPr>
              <a:t> are </a:t>
            </a:r>
            <a:r>
              <a:rPr lang="fr-BE" sz="2000" dirty="0" err="1">
                <a:latin typeface="Georgia" panose="02040502050405020303" pitchFamily="18" charset="0"/>
              </a:rPr>
              <a:t>currently</a:t>
            </a:r>
            <a:r>
              <a:rPr lang="fr-BE" sz="2000" dirty="0">
                <a:latin typeface="Georgia" panose="02040502050405020303" pitchFamily="18" charset="0"/>
              </a:rPr>
              <a:t> </a:t>
            </a:r>
            <a:r>
              <a:rPr lang="fr-BE" sz="2000" dirty="0" err="1">
                <a:latin typeface="Georgia" panose="02040502050405020303" pitchFamily="18" charset="0"/>
              </a:rPr>
              <a:t>widely</a:t>
            </a:r>
            <a:r>
              <a:rPr lang="fr-BE" sz="2000" dirty="0">
                <a:latin typeface="Georgia" panose="02040502050405020303" pitchFamily="18" charset="0"/>
              </a:rPr>
              <a:t> </a:t>
            </a:r>
            <a:r>
              <a:rPr lang="fr-BE" sz="2000" dirty="0" err="1">
                <a:latin typeface="Georgia" panose="02040502050405020303" pitchFamily="18" charset="0"/>
              </a:rPr>
              <a:t>used</a:t>
            </a:r>
            <a:r>
              <a:rPr lang="fr-BE" sz="2000" dirty="0">
                <a:latin typeface="Georgia" panose="02040502050405020303" pitchFamily="18" charset="0"/>
              </a:rPr>
              <a:t> in </a:t>
            </a:r>
            <a:r>
              <a:rPr lang="fr-BE" sz="2000" dirty="0" err="1">
                <a:latin typeface="Georgia" panose="02040502050405020303" pitchFamily="18" charset="0"/>
              </a:rPr>
              <a:t>research</a:t>
            </a:r>
            <a:endParaRPr lang="fr-BE" sz="2000" dirty="0">
              <a:latin typeface="Georgia" panose="02040502050405020303" pitchFamily="18" charset="0"/>
            </a:endParaRP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T</a:t>
            </a:r>
            <a:r>
              <a:rPr lang="fr-BE" sz="2000" dirty="0">
                <a:latin typeface="Georgia" panose="02040502050405020303" pitchFamily="18" charset="0"/>
              </a:rPr>
              <a:t>his </a:t>
            </a:r>
            <a:r>
              <a:rPr lang="fr-BE" sz="2000" dirty="0" err="1">
                <a:latin typeface="Georgia" panose="02040502050405020303" pitchFamily="18" charset="0"/>
              </a:rPr>
              <a:t>thesis</a:t>
            </a:r>
            <a:r>
              <a:rPr lang="fr-BE" sz="2000" dirty="0">
                <a:latin typeface="Georgia" panose="02040502050405020303" pitchFamily="18" charset="0"/>
              </a:rPr>
              <a:t> </a:t>
            </a:r>
            <a:r>
              <a:rPr lang="fr-BE" sz="2000" dirty="0" err="1">
                <a:latin typeface="Georgia" panose="02040502050405020303" pitchFamily="18" charset="0"/>
              </a:rPr>
              <a:t>connects</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a collection of </a:t>
            </a:r>
            <a:r>
              <a:rPr lang="fr-BE" sz="2000" dirty="0" err="1">
                <a:latin typeface="Georgia" panose="02040502050405020303" pitchFamily="18" charset="0"/>
              </a:rPr>
              <a:t>studies</a:t>
            </a:r>
            <a:r>
              <a:rPr lang="fr-BE" sz="2000" dirty="0">
                <a:latin typeface="Georgia" panose="02040502050405020303" pitchFamily="18" charset="0"/>
              </a:rPr>
              <a:t> on </a:t>
            </a:r>
            <a:r>
              <a:rPr lang="fr-BE" sz="2000" dirty="0" err="1">
                <a:latin typeface="Georgia" panose="02040502050405020303" pitchFamily="18" charset="0"/>
              </a:rPr>
              <a:t>neurological</a:t>
            </a:r>
            <a:r>
              <a:rPr lang="fr-BE" sz="2000" dirty="0">
                <a:latin typeface="Georgia" panose="02040502050405020303" pitchFamily="18" charset="0"/>
              </a:rPr>
              <a:t> conditions </a:t>
            </a:r>
            <a:r>
              <a:rPr lang="fr-BE" sz="2000" dirty="0" err="1">
                <a:latin typeface="Georgia" panose="02040502050405020303" pitchFamily="18" charset="0"/>
              </a:rPr>
              <a:t>using</a:t>
            </a:r>
            <a:r>
              <a:rPr lang="fr-BE" sz="2000" dirty="0">
                <a:latin typeface="Georgia" panose="02040502050405020303" pitchFamily="18" charset="0"/>
              </a:rPr>
              <a:t> </a:t>
            </a:r>
            <a:r>
              <a:rPr lang="fr-BE" sz="2000" dirty="0" err="1">
                <a:latin typeface="Georgia" panose="02040502050405020303" pitchFamily="18" charset="0"/>
              </a:rPr>
              <a:t>qMRI</a:t>
            </a:r>
            <a:r>
              <a:rPr lang="fr-BE" sz="2000" dirty="0">
                <a:latin typeface="Georgia" panose="02040502050405020303" pitchFamily="18" charset="0"/>
              </a:rPr>
              <a:t>, </a:t>
            </a:r>
            <a:r>
              <a:rPr lang="fr-BE" sz="2000" dirty="0" err="1">
                <a:latin typeface="Georgia" panose="02040502050405020303" pitchFamily="18" charset="0"/>
              </a:rPr>
              <a:t>bringing</a:t>
            </a:r>
            <a:r>
              <a:rPr lang="fr-BE" sz="2000" dirty="0">
                <a:latin typeface="Georgia" panose="02040502050405020303" pitchFamily="18" charset="0"/>
              </a:rPr>
              <a:t> </a:t>
            </a:r>
            <a:r>
              <a:rPr lang="fr-BE" sz="2000" dirty="0" err="1">
                <a:latin typeface="Georgia" panose="02040502050405020303" pitchFamily="18" charset="0"/>
              </a:rPr>
              <a:t>closer</a:t>
            </a:r>
            <a:r>
              <a:rPr lang="fr-BE" sz="2000" dirty="0">
                <a:latin typeface="Georgia" panose="02040502050405020303" pitchFamily="18" charset="0"/>
              </a:rPr>
              <a:t> </a:t>
            </a:r>
            <a:r>
              <a:rPr lang="fr-BE" sz="2000" dirty="0" err="1">
                <a:latin typeface="Georgia" panose="02040502050405020303" pitchFamily="18" charset="0"/>
              </a:rPr>
              <a:t>its</a:t>
            </a:r>
            <a:r>
              <a:rPr lang="fr-BE" sz="2000" dirty="0">
                <a:latin typeface="Georgia" panose="02040502050405020303" pitchFamily="18" charset="0"/>
              </a:rPr>
              <a:t> </a:t>
            </a:r>
            <a:r>
              <a:rPr lang="fr-BE" sz="2000" dirty="0" err="1">
                <a:latin typeface="Georgia" panose="02040502050405020303" pitchFamily="18" charset="0"/>
              </a:rPr>
              <a:t>implementation</a:t>
            </a:r>
            <a:r>
              <a:rPr lang="fr-BE" sz="2000" dirty="0">
                <a:latin typeface="Georgia" panose="02040502050405020303" pitchFamily="18" charset="0"/>
              </a:rPr>
              <a:t> in </a:t>
            </a:r>
            <a:r>
              <a:rPr lang="fr-BE" sz="2000" dirty="0" err="1">
                <a:latin typeface="Georgia" panose="02040502050405020303" pitchFamily="18" charset="0"/>
              </a:rPr>
              <a:t>clinical</a:t>
            </a:r>
            <a:r>
              <a:rPr lang="fr-BE" sz="2000" dirty="0">
                <a:latin typeface="Georgia" panose="02040502050405020303" pitchFamily="18" charset="0"/>
              </a:rPr>
              <a:t> routines</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endParaRPr lang="fr-BE" dirty="0">
              <a:solidFill>
                <a:srgbClr val="4B858C"/>
              </a:solidFill>
              <a:latin typeface="Georgia" panose="02040502050405020303" pitchFamily="18" charset="0"/>
            </a:endParaRPr>
          </a:p>
        </p:txBody>
      </p:sp>
    </p:spTree>
    <p:extLst>
      <p:ext uri="{BB962C8B-B14F-4D97-AF65-F5344CB8AC3E}">
        <p14:creationId xmlns:p14="http://schemas.microsoft.com/office/powerpoint/2010/main" val="36877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89</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rgbClr val="85B6BD"/>
          </a:solidFill>
          <a:ln>
            <a:solidFill>
              <a:srgbClr val="8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rgbClr val="B3D3D7"/>
          </a:solidFill>
          <a:ln>
            <a:solidFill>
              <a:srgbClr val="B3D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imitations</a:t>
            </a:r>
          </a:p>
        </p:txBody>
      </p:sp>
      <p:sp>
        <p:nvSpPr>
          <p:cNvPr id="35" name="ZoneTexte 34"/>
          <p:cNvSpPr txBox="1"/>
          <p:nvPr/>
        </p:nvSpPr>
        <p:spPr>
          <a:xfrm>
            <a:off x="795023" y="2845593"/>
            <a:ext cx="10333507" cy="3693319"/>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L</a:t>
            </a:r>
            <a:r>
              <a:rPr lang="fr-BE" dirty="0">
                <a:latin typeface="Georgia" panose="02040502050405020303" pitchFamily="18" charset="0"/>
              </a:rPr>
              <a:t>arge </a:t>
            </a:r>
            <a:r>
              <a:rPr lang="fr-BE" dirty="0" err="1">
                <a:latin typeface="Georgia" panose="02040502050405020303" pitchFamily="18" charset="0"/>
              </a:rPr>
              <a:t>datasets</a:t>
            </a:r>
            <a:r>
              <a:rPr lang="fr-BE" dirty="0">
                <a:latin typeface="Georgia" panose="02040502050405020303" pitchFamily="18" charset="0"/>
              </a:rPr>
              <a:t> are </a:t>
            </a:r>
            <a:r>
              <a:rPr lang="fr-BE" dirty="0" err="1">
                <a:latin typeface="Georgia" panose="02040502050405020303" pitchFamily="18" charset="0"/>
              </a:rPr>
              <a:t>difficult</a:t>
            </a:r>
            <a:r>
              <a:rPr lang="fr-BE" dirty="0">
                <a:latin typeface="Georgia" panose="02040502050405020303" pitchFamily="18" charset="0"/>
              </a:rPr>
              <a:t> to </a:t>
            </a:r>
            <a:r>
              <a:rPr lang="fr-BE" dirty="0" err="1">
                <a:latin typeface="Georgia" panose="02040502050405020303" pitchFamily="18" charset="0"/>
              </a:rPr>
              <a:t>acquire</a:t>
            </a:r>
            <a:r>
              <a:rPr lang="fr-BE" dirty="0">
                <a:latin typeface="Georgia" panose="02040502050405020303" pitchFamily="18" charset="0"/>
              </a:rPr>
              <a:t> </a:t>
            </a:r>
            <a:r>
              <a:rPr lang="fr-BE" dirty="0" err="1">
                <a:latin typeface="Georgia" panose="02040502050405020303" pitchFamily="18" charset="0"/>
              </a:rPr>
              <a:t>with</a:t>
            </a:r>
            <a:r>
              <a:rPr lang="fr-BE" dirty="0">
                <a:latin typeface="Georgia" panose="02040502050405020303" pitchFamily="18" charset="0"/>
              </a:rPr>
              <a:t> </a:t>
            </a:r>
            <a:r>
              <a:rPr lang="fr-BE" dirty="0" err="1">
                <a:latin typeface="Georgia" panose="02040502050405020303" pitchFamily="18" charset="0"/>
              </a:rPr>
              <a:t>advanced</a:t>
            </a:r>
            <a:r>
              <a:rPr lang="fr-BE" dirty="0">
                <a:latin typeface="Georgia" panose="02040502050405020303" pitchFamily="18" charset="0"/>
              </a:rPr>
              <a:t> techniques in </a:t>
            </a:r>
            <a:r>
              <a:rPr lang="fr-BE" dirty="0" err="1">
                <a:latin typeface="Georgia" panose="02040502050405020303" pitchFamily="18" charset="0"/>
              </a:rPr>
              <a:t>research</a:t>
            </a:r>
            <a:r>
              <a:rPr lang="fr-BE" dirty="0">
                <a:latin typeface="Georgia" panose="02040502050405020303" pitchFamily="18" charset="0"/>
              </a:rPr>
              <a:t> </a:t>
            </a:r>
            <a:r>
              <a:rPr lang="fr-BE" dirty="0" err="1">
                <a:latin typeface="Georgia" panose="02040502050405020303" pitchFamily="18" charset="0"/>
              </a:rPr>
              <a:t>dedicated</a:t>
            </a:r>
            <a:r>
              <a:rPr lang="fr-BE" dirty="0">
                <a:latin typeface="Georgia" panose="02040502050405020303" pitchFamily="18" charset="0"/>
              </a:rPr>
              <a:t> machines, </a:t>
            </a:r>
            <a:r>
              <a:rPr lang="fr-BE" dirty="0" err="1">
                <a:latin typeface="Georgia" panose="02040502050405020303" pitchFamily="18" charset="0"/>
              </a:rPr>
              <a:t>especially</a:t>
            </a:r>
            <a:r>
              <a:rPr lang="fr-BE" dirty="0">
                <a:latin typeface="Georgia" panose="02040502050405020303" pitchFamily="18" charset="0"/>
              </a:rPr>
              <a:t> in longitudinal settings</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T</a:t>
            </a:r>
            <a:r>
              <a:rPr lang="fr-BE" dirty="0">
                <a:latin typeface="Georgia" panose="02040502050405020303" pitchFamily="18" charset="0"/>
              </a:rPr>
              <a:t>he </a:t>
            </a:r>
            <a:r>
              <a:rPr lang="fr-BE" dirty="0" err="1">
                <a:latin typeface="Georgia" panose="02040502050405020303" pitchFamily="18" charset="0"/>
              </a:rPr>
              <a:t>clinical</a:t>
            </a:r>
            <a:r>
              <a:rPr lang="fr-BE" dirty="0">
                <a:latin typeface="Georgia" panose="02040502050405020303" pitchFamily="18" charset="0"/>
              </a:rPr>
              <a:t> situation of participants must </a:t>
            </a:r>
            <a:r>
              <a:rPr lang="fr-BE" dirty="0" err="1">
                <a:latin typeface="Georgia" panose="02040502050405020303" pitchFamily="18" charset="0"/>
              </a:rPr>
              <a:t>also</a:t>
            </a:r>
            <a:r>
              <a:rPr lang="fr-BE" dirty="0">
                <a:latin typeface="Georgia" panose="02040502050405020303" pitchFamily="18" charset="0"/>
              </a:rPr>
              <a:t> </a:t>
            </a:r>
            <a:r>
              <a:rPr lang="fr-BE" dirty="0" err="1">
                <a:latin typeface="Georgia" panose="02040502050405020303" pitchFamily="18" charset="0"/>
              </a:rPr>
              <a:t>be</a:t>
            </a:r>
            <a:r>
              <a:rPr lang="fr-BE" dirty="0">
                <a:latin typeface="Georgia" panose="02040502050405020303" pitchFamily="18" charset="0"/>
              </a:rPr>
              <a:t> </a:t>
            </a:r>
            <a:r>
              <a:rPr lang="fr-BE" dirty="0" err="1">
                <a:latin typeface="Georgia" panose="02040502050405020303" pitchFamily="18" charset="0"/>
              </a:rPr>
              <a:t>taken</a:t>
            </a:r>
            <a:r>
              <a:rPr lang="fr-BE" dirty="0">
                <a:latin typeface="Georgia" panose="02040502050405020303" pitchFamily="18" charset="0"/>
              </a:rPr>
              <a:t> </a:t>
            </a:r>
            <a:r>
              <a:rPr lang="fr-BE" dirty="0" err="1">
                <a:latin typeface="Georgia" panose="02040502050405020303" pitchFamily="18" charset="0"/>
              </a:rPr>
              <a:t>into</a:t>
            </a:r>
            <a:r>
              <a:rPr lang="fr-BE" dirty="0">
                <a:latin typeface="Georgia" panose="02040502050405020303" pitchFamily="18" charset="0"/>
              </a:rPr>
              <a:t> </a:t>
            </a:r>
            <a:r>
              <a:rPr lang="fr-BE" dirty="0" err="1">
                <a:latin typeface="Georgia" panose="02040502050405020303" pitchFamily="18" charset="0"/>
              </a:rPr>
              <a:t>account</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err="1">
                <a:solidFill>
                  <a:srgbClr val="4B858C"/>
                </a:solidFill>
                <a:latin typeface="Georgia" panose="02040502050405020303" pitchFamily="18" charset="0"/>
              </a:rPr>
              <a:t>q</a:t>
            </a:r>
            <a:r>
              <a:rPr lang="fr-BE" dirty="0" err="1">
                <a:latin typeface="Georgia" panose="02040502050405020303" pitchFamily="18" charset="0"/>
              </a:rPr>
              <a:t>MRI</a:t>
            </a:r>
            <a:r>
              <a:rPr lang="fr-BE" dirty="0">
                <a:latin typeface="Georgia" panose="02040502050405020303" pitchFamily="18" charset="0"/>
              </a:rPr>
              <a:t> </a:t>
            </a:r>
            <a:r>
              <a:rPr lang="fr-BE" dirty="0" err="1">
                <a:latin typeface="Georgia" panose="02040502050405020303" pitchFamily="18" charset="0"/>
              </a:rPr>
              <a:t>still</a:t>
            </a:r>
            <a:r>
              <a:rPr lang="fr-BE" dirty="0">
                <a:latin typeface="Georgia" panose="02040502050405020303" pitchFamily="18" charset="0"/>
              </a:rPr>
              <a:t> </a:t>
            </a:r>
            <a:r>
              <a:rPr lang="fr-BE" dirty="0" err="1">
                <a:latin typeface="Georgia" panose="02040502050405020303" pitchFamily="18" charset="0"/>
              </a:rPr>
              <a:t>allows</a:t>
            </a:r>
            <a:r>
              <a:rPr lang="fr-BE" dirty="0">
                <a:latin typeface="Georgia" panose="02040502050405020303" pitchFamily="18" charset="0"/>
              </a:rPr>
              <a:t> </a:t>
            </a:r>
            <a:r>
              <a:rPr lang="fr-BE" dirty="0" err="1">
                <a:latin typeface="Georgia" panose="02040502050405020303" pitchFamily="18" charset="0"/>
              </a:rPr>
              <a:t>multicenter</a:t>
            </a:r>
            <a:r>
              <a:rPr lang="fr-BE" dirty="0">
                <a:latin typeface="Georgia" panose="02040502050405020303" pitchFamily="18" charset="0"/>
              </a:rPr>
              <a:t> and/or longitudinal </a:t>
            </a:r>
            <a:r>
              <a:rPr lang="fr-BE" dirty="0" err="1">
                <a:latin typeface="Georgia" panose="02040502050405020303" pitchFamily="18" charset="0"/>
              </a:rPr>
              <a:t>studies</a:t>
            </a:r>
            <a:r>
              <a:rPr lang="fr-BE" dirty="0">
                <a:latin typeface="Georgia" panose="02040502050405020303" pitchFamily="18" charset="0"/>
              </a:rPr>
              <a:t> </a:t>
            </a:r>
            <a:r>
              <a:rPr lang="fr-BE" dirty="0" err="1">
                <a:latin typeface="Georgia" panose="02040502050405020303" pitchFamily="18" charset="0"/>
              </a:rPr>
              <a:t>when</a:t>
            </a:r>
            <a:r>
              <a:rPr lang="fr-BE" dirty="0">
                <a:latin typeface="Georgia" panose="02040502050405020303" pitchFamily="18" charset="0"/>
              </a:rPr>
              <a:t> </a:t>
            </a:r>
            <a:r>
              <a:rPr lang="fr-BE" dirty="0" err="1">
                <a:latin typeface="Georgia" panose="02040502050405020303" pitchFamily="18" charset="0"/>
              </a:rPr>
              <a:t>identical</a:t>
            </a:r>
            <a:r>
              <a:rPr lang="fr-BE" dirty="0">
                <a:latin typeface="Georgia" panose="02040502050405020303" pitchFamily="18" charset="0"/>
              </a:rPr>
              <a:t> </a:t>
            </a:r>
            <a:r>
              <a:rPr lang="fr-BE" dirty="0" err="1">
                <a:latin typeface="Georgia" panose="02040502050405020303" pitchFamily="18" charset="0"/>
              </a:rPr>
              <a:t>protocols</a:t>
            </a:r>
            <a:r>
              <a:rPr lang="fr-BE" dirty="0">
                <a:latin typeface="Georgia" panose="02040502050405020303" pitchFamily="18" charset="0"/>
              </a:rPr>
              <a:t> are </a:t>
            </a:r>
            <a:r>
              <a:rPr lang="fr-BE" dirty="0" err="1">
                <a:latin typeface="Georgia" panose="02040502050405020303" pitchFamily="18" charset="0"/>
              </a:rPr>
              <a:t>used</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C</a:t>
            </a:r>
            <a:r>
              <a:rPr lang="fr-BE" dirty="0">
                <a:latin typeface="Georgia" panose="02040502050405020303" pitchFamily="18" charset="0"/>
              </a:rPr>
              <a:t>ontrol group </a:t>
            </a:r>
            <a:r>
              <a:rPr lang="fr-BE" dirty="0" err="1">
                <a:latin typeface="Georgia" panose="02040502050405020303" pitchFamily="18" charset="0"/>
              </a:rPr>
              <a:t>might</a:t>
            </a:r>
            <a:r>
              <a:rPr lang="fr-BE" dirty="0">
                <a:latin typeface="Georgia" panose="02040502050405020303" pitchFamily="18" charset="0"/>
              </a:rPr>
              <a:t> not </a:t>
            </a:r>
            <a:r>
              <a:rPr lang="fr-BE" dirty="0" err="1">
                <a:latin typeface="Georgia" panose="02040502050405020303" pitchFamily="18" charset="0"/>
              </a:rPr>
              <a:t>be</a:t>
            </a:r>
            <a:r>
              <a:rPr lang="fr-BE" dirty="0">
                <a:latin typeface="Georgia" panose="02040502050405020303" pitchFamily="18" charset="0"/>
              </a:rPr>
              <a:t> </a:t>
            </a:r>
            <a:r>
              <a:rPr lang="fr-BE" dirty="0" err="1">
                <a:latin typeface="Georgia" panose="02040502050405020303" pitchFamily="18" charset="0"/>
              </a:rPr>
              <a:t>necessary</a:t>
            </a:r>
            <a:r>
              <a:rPr lang="fr-BE" dirty="0">
                <a:latin typeface="Georgia" panose="02040502050405020303" pitchFamily="18" charset="0"/>
              </a:rPr>
              <a:t> due to quantitative nature of data</a:t>
            </a: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dirty="0" err="1">
                <a:solidFill>
                  <a:srgbClr val="538A91"/>
                </a:solidFill>
                <a:latin typeface="Georgia" panose="02040502050405020303" pitchFamily="18" charset="0"/>
              </a:rPr>
              <a:t>T</a:t>
            </a:r>
            <a:r>
              <a:rPr lang="fr-BE" dirty="0" err="1">
                <a:latin typeface="Georgia" panose="02040502050405020303" pitchFamily="18" charset="0"/>
              </a:rPr>
              <a:t>echnical</a:t>
            </a:r>
            <a:r>
              <a:rPr lang="fr-BE" dirty="0">
                <a:latin typeface="Georgia" panose="02040502050405020303" pitchFamily="18" charset="0"/>
              </a:rPr>
              <a:t> </a:t>
            </a:r>
            <a:r>
              <a:rPr lang="fr-BE" dirty="0" err="1">
                <a:latin typeface="Georgia" panose="02040502050405020303" pitchFamily="18" charset="0"/>
              </a:rPr>
              <a:t>improvements</a:t>
            </a:r>
            <a:r>
              <a:rPr lang="fr-BE" dirty="0">
                <a:latin typeface="Georgia" panose="02040502050405020303" pitchFamily="18" charset="0"/>
              </a:rPr>
              <a:t> are </a:t>
            </a:r>
            <a:r>
              <a:rPr lang="fr-BE" dirty="0" err="1">
                <a:latin typeface="Georgia" panose="02040502050405020303" pitchFamily="18" charset="0"/>
              </a:rPr>
              <a:t>constantly</a:t>
            </a:r>
            <a:r>
              <a:rPr lang="fr-BE" dirty="0">
                <a:latin typeface="Georgia" panose="02040502050405020303" pitchFamily="18" charset="0"/>
              </a:rPr>
              <a:t> </a:t>
            </a:r>
            <a:r>
              <a:rPr lang="fr-BE" dirty="0" err="1">
                <a:latin typeface="Georgia" panose="02040502050405020303" pitchFamily="18" charset="0"/>
              </a:rPr>
              <a:t>under</a:t>
            </a:r>
            <a:r>
              <a:rPr lang="fr-BE" dirty="0">
                <a:latin typeface="Georgia" panose="02040502050405020303" pitchFamily="18" charset="0"/>
              </a:rPr>
              <a:t> </a:t>
            </a:r>
            <a:r>
              <a:rPr lang="fr-BE" dirty="0" err="1">
                <a:latin typeface="Georgia" panose="02040502050405020303" pitchFamily="18" charset="0"/>
              </a:rPr>
              <a:t>study</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T</a:t>
            </a:r>
            <a:r>
              <a:rPr lang="fr-BE" dirty="0">
                <a:latin typeface="Georgia" panose="02040502050405020303" pitchFamily="18" charset="0"/>
              </a:rPr>
              <a:t>he </a:t>
            </a:r>
            <a:r>
              <a:rPr lang="fr-BE" dirty="0" err="1">
                <a:latin typeface="Georgia" panose="02040502050405020303" pitchFamily="18" charset="0"/>
              </a:rPr>
              <a:t>current</a:t>
            </a:r>
            <a:r>
              <a:rPr lang="fr-BE" dirty="0">
                <a:latin typeface="Georgia" panose="02040502050405020303" pitchFamily="18" charset="0"/>
              </a:rPr>
              <a:t> </a:t>
            </a:r>
            <a:r>
              <a:rPr lang="fr-BE" dirty="0" err="1">
                <a:latin typeface="Georgia" panose="02040502050405020303" pitchFamily="18" charset="0"/>
              </a:rPr>
              <a:t>methodology</a:t>
            </a:r>
            <a:r>
              <a:rPr lang="fr-BE" dirty="0">
                <a:latin typeface="Georgia" panose="02040502050405020303" pitchFamily="18" charset="0"/>
              </a:rPr>
              <a:t> </a:t>
            </a:r>
            <a:r>
              <a:rPr lang="fr-BE" dirty="0" err="1">
                <a:latin typeface="Georgia" panose="02040502050405020303" pitchFamily="18" charset="0"/>
              </a:rPr>
              <a:t>might</a:t>
            </a:r>
            <a:r>
              <a:rPr lang="fr-BE" dirty="0">
                <a:latin typeface="Georgia" panose="02040502050405020303" pitchFamily="18" charset="0"/>
              </a:rPr>
              <a:t> help </a:t>
            </a:r>
            <a:r>
              <a:rPr lang="fr-BE" dirty="0" err="1">
                <a:latin typeface="Georgia" panose="02040502050405020303" pitchFamily="18" charset="0"/>
              </a:rPr>
              <a:t>further</a:t>
            </a:r>
            <a:r>
              <a:rPr lang="fr-BE" dirty="0">
                <a:latin typeface="Georgia" panose="02040502050405020303" pitchFamily="18" charset="0"/>
              </a:rPr>
              <a:t> </a:t>
            </a:r>
            <a:r>
              <a:rPr lang="fr-BE" dirty="0" err="1">
                <a:latin typeface="Georgia" panose="02040502050405020303" pitchFamily="18" charset="0"/>
              </a:rPr>
              <a:t>larger</a:t>
            </a:r>
            <a:r>
              <a:rPr lang="fr-BE" dirty="0">
                <a:latin typeface="Georgia" panose="02040502050405020303" pitchFamily="18" charset="0"/>
              </a:rPr>
              <a:t> </a:t>
            </a:r>
            <a:r>
              <a:rPr lang="fr-BE" dirty="0" err="1">
                <a:latin typeface="Georgia" panose="02040502050405020303" pitchFamily="18" charset="0"/>
              </a:rPr>
              <a:t>studies</a:t>
            </a:r>
            <a:endParaRPr lang="fr-BE" dirty="0">
              <a:latin typeface="Georgia" panose="02040502050405020303" pitchFamily="18" charset="0"/>
            </a:endParaRPr>
          </a:p>
          <a:p>
            <a:endParaRPr lang="fr-BE" dirty="0">
              <a:solidFill>
                <a:srgbClr val="4B858C"/>
              </a:solidFill>
              <a:latin typeface="Georgia" panose="02040502050405020303" pitchFamily="18" charset="0"/>
            </a:endParaRPr>
          </a:p>
        </p:txBody>
      </p:sp>
      <p:sp>
        <p:nvSpPr>
          <p:cNvPr id="38" name="ZoneTexte 37">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BUT…</a:t>
            </a: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307317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61" name="ZoneTexte 60">
            <a:extLst>
              <a:ext uri="{FF2B5EF4-FFF2-40B4-BE49-F238E27FC236}">
                <a16:creationId xmlns="" xmlns:a16="http://schemas.microsoft.com/office/drawing/2014/main" id="{8FEE0341-1FAF-48B3-A5B1-A70385710060}"/>
              </a:ext>
            </a:extLst>
          </p:cNvPr>
          <p:cNvSpPr txBox="1"/>
          <p:nvPr/>
        </p:nvSpPr>
        <p:spPr>
          <a:xfrm>
            <a:off x="1066799" y="2058344"/>
            <a:ext cx="3469860" cy="400110"/>
          </a:xfrm>
          <a:prstGeom prst="rect">
            <a:avLst/>
          </a:prstGeom>
          <a:noFill/>
          <a:ln>
            <a:noFill/>
          </a:ln>
        </p:spPr>
        <p:txBody>
          <a:bodyPr wrap="square" rtlCol="0">
            <a:spAutoFit/>
          </a:bodyPr>
          <a:lstStyle/>
          <a:p>
            <a:pPr algn="ctr"/>
            <a:r>
              <a:rPr lang="fr-BE" sz="2000" b="1" dirty="0" err="1">
                <a:latin typeface="Georgia" panose="02040502050405020303" pitchFamily="18" charset="0"/>
              </a:rPr>
              <a:t>Conventional</a:t>
            </a:r>
            <a:r>
              <a:rPr lang="fr-BE" sz="2000" b="1" dirty="0">
                <a:latin typeface="Georgia" panose="02040502050405020303" pitchFamily="18" charset="0"/>
              </a:rPr>
              <a:t> MRI</a:t>
            </a:r>
            <a:endParaRPr lang="fr-BE" sz="1600" b="1" i="1" dirty="0">
              <a:latin typeface="Georgia" panose="02040502050405020303" pitchFamily="18" charset="0"/>
            </a:endParaRPr>
          </a:p>
        </p:txBody>
      </p:sp>
      <p:sp>
        <p:nvSpPr>
          <p:cNvPr id="62" name="ZoneTexte 61">
            <a:extLst>
              <a:ext uri="{FF2B5EF4-FFF2-40B4-BE49-F238E27FC236}">
                <a16:creationId xmlns="" xmlns:a16="http://schemas.microsoft.com/office/drawing/2014/main" id="{4F0D13C5-F377-4C05-8C81-3E6F0402A51D}"/>
              </a:ext>
            </a:extLst>
          </p:cNvPr>
          <p:cNvSpPr txBox="1"/>
          <p:nvPr/>
        </p:nvSpPr>
        <p:spPr>
          <a:xfrm>
            <a:off x="7322999" y="2058344"/>
            <a:ext cx="3469860" cy="400110"/>
          </a:xfrm>
          <a:prstGeom prst="rect">
            <a:avLst/>
          </a:prstGeom>
          <a:noFill/>
          <a:ln>
            <a:noFill/>
          </a:ln>
        </p:spPr>
        <p:txBody>
          <a:bodyPr wrap="square" rtlCol="0">
            <a:spAutoFit/>
          </a:bodyPr>
          <a:lstStyle/>
          <a:p>
            <a:pPr algn="ctr"/>
            <a:r>
              <a:rPr lang="fr-BE" sz="2000" b="1" dirty="0">
                <a:latin typeface="Georgia" panose="02040502050405020303" pitchFamily="18" charset="0"/>
              </a:rPr>
              <a:t>Quantitative MRI</a:t>
            </a:r>
            <a:endParaRPr lang="fr-BE" sz="1600" b="1" i="1" dirty="0">
              <a:latin typeface="Georgia" panose="02040502050405020303" pitchFamily="18" charset="0"/>
            </a:endParaRPr>
          </a:p>
        </p:txBody>
      </p:sp>
      <p:sp>
        <p:nvSpPr>
          <p:cNvPr id="63" name="ZoneTexte 62">
            <a:extLst>
              <a:ext uri="{FF2B5EF4-FFF2-40B4-BE49-F238E27FC236}">
                <a16:creationId xmlns="" xmlns:a16="http://schemas.microsoft.com/office/drawing/2014/main" id="{35E0D946-E5DC-491E-8D54-2FA28CADBB01}"/>
              </a:ext>
            </a:extLst>
          </p:cNvPr>
          <p:cNvSpPr txBox="1"/>
          <p:nvPr/>
        </p:nvSpPr>
        <p:spPr>
          <a:xfrm>
            <a:off x="617524" y="2532583"/>
            <a:ext cx="5198050" cy="1969770"/>
          </a:xfrm>
          <a:prstGeom prst="rect">
            <a:avLst/>
          </a:prstGeom>
          <a:noFill/>
          <a:ln>
            <a:noFill/>
          </a:ln>
        </p:spPr>
        <p:txBody>
          <a:bodyPr wrap="square" rtlCol="0">
            <a:spAutoFit/>
          </a:bodyPr>
          <a:lstStyle/>
          <a:p>
            <a:pPr marL="285750" indent="-285750">
              <a:buFont typeface="Arial" panose="020B0604020202020204" pitchFamily="34" charset="0"/>
              <a:buChar char="•"/>
            </a:pPr>
            <a:r>
              <a:rPr lang="fr-BE" dirty="0">
                <a:latin typeface="Georgia" panose="02040502050405020303" pitchFamily="18" charset="0"/>
              </a:rPr>
              <a:t>Qualitative </a:t>
            </a:r>
            <a:r>
              <a:rPr lang="fr-BE" dirty="0" err="1">
                <a:latin typeface="Georgia" panose="02040502050405020303" pitchFamily="18" charset="0"/>
              </a:rPr>
              <a:t>representation</a:t>
            </a:r>
            <a:r>
              <a:rPr lang="fr-BE" dirty="0">
                <a:latin typeface="Georgia" panose="02040502050405020303" pitchFamily="18" charset="0"/>
              </a:rPr>
              <a:t> of tissues</a:t>
            </a: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dirty="0">
                <a:latin typeface="Georgia" panose="02040502050405020303" pitchFamily="18" charset="0"/>
              </a:rPr>
              <a:t>Value of voxel </a:t>
            </a:r>
            <a:r>
              <a:rPr lang="fr-BE" dirty="0" err="1">
                <a:latin typeface="Georgia" panose="02040502050405020303" pitchFamily="18" charset="0"/>
              </a:rPr>
              <a:t>is</a:t>
            </a:r>
            <a:r>
              <a:rPr lang="fr-BE" dirty="0">
                <a:latin typeface="Georgia" panose="02040502050405020303" pitchFamily="18" charset="0"/>
              </a:rPr>
              <a:t> </a:t>
            </a:r>
            <a:r>
              <a:rPr lang="fr-BE" dirty="0" err="1">
                <a:latin typeface="Georgia" panose="02040502050405020303" pitchFamily="18" charset="0"/>
              </a:rPr>
              <a:t>meaningless</a:t>
            </a:r>
            <a:endParaRPr lang="fr-BE" dirty="0">
              <a:latin typeface="Georgia" panose="02040502050405020303" pitchFamily="18" charset="0"/>
            </a:endParaRPr>
          </a:p>
          <a:p>
            <a:endParaRPr lang="fr-BE" dirty="0">
              <a:latin typeface="Georgia" panose="02040502050405020303" pitchFamily="18" charset="0"/>
            </a:endParaRPr>
          </a:p>
          <a:p>
            <a:pPr marL="285750" indent="-285750">
              <a:buFont typeface="Arial" panose="020B0604020202020204" pitchFamily="34" charset="0"/>
              <a:buChar char="•"/>
            </a:pPr>
            <a:r>
              <a:rPr lang="fr-BE" dirty="0" err="1">
                <a:latin typeface="Georgia" panose="02040502050405020303" pitchFamily="18" charset="0"/>
              </a:rPr>
              <a:t>Different</a:t>
            </a:r>
            <a:r>
              <a:rPr lang="fr-BE" dirty="0">
                <a:latin typeface="Georgia" panose="02040502050405020303" pitchFamily="18" charset="0"/>
              </a:rPr>
              <a:t> </a:t>
            </a:r>
            <a:r>
              <a:rPr lang="fr-BE" dirty="0" err="1">
                <a:latin typeface="Georgia" panose="02040502050405020303" pitchFamily="18" charset="0"/>
              </a:rPr>
              <a:t>contrasts</a:t>
            </a:r>
            <a:r>
              <a:rPr lang="fr-BE" dirty="0">
                <a:latin typeface="Georgia" panose="02040502050405020303" pitchFamily="18" charset="0"/>
              </a:rPr>
              <a:t> </a:t>
            </a:r>
            <a:r>
              <a:rPr lang="fr-BE" dirty="0" err="1">
                <a:latin typeface="Georgia" panose="02040502050405020303" pitchFamily="18" charset="0"/>
              </a:rPr>
              <a:t>depending</a:t>
            </a:r>
            <a:r>
              <a:rPr lang="fr-BE" dirty="0">
                <a:latin typeface="Georgia" panose="02040502050405020303" pitchFamily="18" charset="0"/>
              </a:rPr>
              <a:t> on the </a:t>
            </a:r>
            <a:r>
              <a:rPr lang="fr-BE" dirty="0" err="1">
                <a:latin typeface="Georgia" panose="02040502050405020303" pitchFamily="18" charset="0"/>
              </a:rPr>
              <a:t>sequence</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endParaRPr lang="fr-BE" sz="1400" dirty="0">
              <a:latin typeface="Georgia" panose="02040502050405020303" pitchFamily="18" charset="0"/>
            </a:endParaRPr>
          </a:p>
        </p:txBody>
      </p:sp>
      <p:sp>
        <p:nvSpPr>
          <p:cNvPr id="64" name="ZoneTexte 63">
            <a:extLst>
              <a:ext uri="{FF2B5EF4-FFF2-40B4-BE49-F238E27FC236}">
                <a16:creationId xmlns="" xmlns:a16="http://schemas.microsoft.com/office/drawing/2014/main" id="{55C6DC28-7E51-4DC4-B8B8-6A9197F900FF}"/>
              </a:ext>
            </a:extLst>
          </p:cNvPr>
          <p:cNvSpPr txBox="1"/>
          <p:nvPr/>
        </p:nvSpPr>
        <p:spPr>
          <a:xfrm>
            <a:off x="6541381" y="2563361"/>
            <a:ext cx="5033095" cy="1692771"/>
          </a:xfrm>
          <a:prstGeom prst="rect">
            <a:avLst/>
          </a:prstGeom>
          <a:noFill/>
          <a:ln>
            <a:noFill/>
          </a:ln>
        </p:spPr>
        <p:txBody>
          <a:bodyPr wrap="square" rtlCol="0">
            <a:spAutoFit/>
          </a:bodyPr>
          <a:lstStyle/>
          <a:p>
            <a:pPr marL="285750" indent="-285750">
              <a:buFont typeface="Arial" panose="020B0604020202020204" pitchFamily="34" charset="0"/>
              <a:buChar char="•"/>
            </a:pPr>
            <a:r>
              <a:rPr lang="fr-BE" dirty="0">
                <a:latin typeface="Georgia" panose="02040502050405020303" pitchFamily="18" charset="0"/>
              </a:rPr>
              <a:t>Quantitative </a:t>
            </a:r>
            <a:r>
              <a:rPr lang="fr-BE" dirty="0" err="1">
                <a:latin typeface="Georgia" panose="02040502050405020303" pitchFamily="18" charset="0"/>
              </a:rPr>
              <a:t>representation</a:t>
            </a:r>
            <a:r>
              <a:rPr lang="fr-BE" dirty="0">
                <a:latin typeface="Georgia" panose="02040502050405020303" pitchFamily="18" charset="0"/>
              </a:rPr>
              <a:t> of tissues</a:t>
            </a:r>
          </a:p>
          <a:p>
            <a:endParaRPr lang="fr-BE" dirty="0">
              <a:latin typeface="Georgia" panose="02040502050405020303" pitchFamily="18" charset="0"/>
            </a:endParaRPr>
          </a:p>
          <a:p>
            <a:pPr marL="285750" indent="-285750">
              <a:buFont typeface="Arial" panose="020B0604020202020204" pitchFamily="34" charset="0"/>
              <a:buChar char="•"/>
            </a:pPr>
            <a:r>
              <a:rPr lang="fr-BE" dirty="0">
                <a:latin typeface="Georgia" panose="02040502050405020303" pitchFamily="18" charset="0"/>
              </a:rPr>
              <a:t>Value of voxel </a:t>
            </a:r>
            <a:r>
              <a:rPr lang="fr-BE" dirty="0" err="1">
                <a:latin typeface="Georgia" panose="02040502050405020303" pitchFamily="18" charset="0"/>
              </a:rPr>
              <a:t>reflects</a:t>
            </a:r>
            <a:r>
              <a:rPr lang="fr-BE" dirty="0">
                <a:latin typeface="Georgia" panose="02040502050405020303" pitchFamily="18" charset="0"/>
              </a:rPr>
              <a:t> </a:t>
            </a:r>
            <a:r>
              <a:rPr lang="fr-BE" dirty="0" err="1">
                <a:latin typeface="Georgia" panose="02040502050405020303" pitchFamily="18" charset="0"/>
              </a:rPr>
              <a:t>physical</a:t>
            </a:r>
            <a:r>
              <a:rPr lang="fr-BE" dirty="0">
                <a:latin typeface="Georgia" panose="02040502050405020303" pitchFamily="18" charset="0"/>
              </a:rPr>
              <a:t> </a:t>
            </a:r>
            <a:r>
              <a:rPr lang="fr-BE" dirty="0" err="1">
                <a:latin typeface="Georgia" panose="02040502050405020303" pitchFamily="18" charset="0"/>
              </a:rPr>
              <a:t>properties</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dirty="0" err="1">
                <a:latin typeface="Georgia" panose="02040502050405020303" pitchFamily="18" charset="0"/>
              </a:rPr>
              <a:t>Maps</a:t>
            </a:r>
            <a:r>
              <a:rPr lang="fr-BE" dirty="0">
                <a:latin typeface="Georgia" panose="02040502050405020303" pitchFamily="18" charset="0"/>
              </a:rPr>
              <a:t> of </a:t>
            </a:r>
            <a:r>
              <a:rPr lang="fr-BE" dirty="0" err="1">
                <a:latin typeface="Georgia" panose="02040502050405020303" pitchFamily="18" charset="0"/>
              </a:rPr>
              <a:t>individual</a:t>
            </a:r>
            <a:r>
              <a:rPr lang="fr-BE" dirty="0">
                <a:latin typeface="Georgia" panose="02040502050405020303" pitchFamily="18" charset="0"/>
              </a:rPr>
              <a:t> </a:t>
            </a:r>
            <a:r>
              <a:rPr lang="fr-BE" dirty="0" err="1">
                <a:latin typeface="Georgia" panose="02040502050405020303" pitchFamily="18" charset="0"/>
              </a:rPr>
              <a:t>parameters</a:t>
            </a:r>
            <a:endParaRPr lang="fr-BE" dirty="0">
              <a:latin typeface="Georgia" panose="02040502050405020303" pitchFamily="18" charset="0"/>
            </a:endParaRPr>
          </a:p>
          <a:p>
            <a:pPr marL="285750" indent="-285750">
              <a:buFont typeface="Arial" panose="020B0604020202020204" pitchFamily="34" charset="0"/>
              <a:buChar char="•"/>
            </a:pPr>
            <a:endParaRPr lang="fr-BE" sz="1400" dirty="0">
              <a:latin typeface="Georgia" panose="02040502050405020303" pitchFamily="18" charset="0"/>
            </a:endParaRPr>
          </a:p>
        </p:txBody>
      </p:sp>
      <p:pic>
        <p:nvPicPr>
          <p:cNvPr id="65" name="Image 64" descr="Une image contenant animal, invertébré, photo&#10;&#10;Description générée avec un niveau de confiance élevé">
            <a:extLst>
              <a:ext uri="{FF2B5EF4-FFF2-40B4-BE49-F238E27FC236}">
                <a16:creationId xmlns="" xmlns:a16="http://schemas.microsoft.com/office/drawing/2014/main" id="{BDEDE921-E3A6-41F5-A273-998D1E1086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362" r="55831"/>
          <a:stretch/>
        </p:blipFill>
        <p:spPr>
          <a:xfrm>
            <a:off x="1909392" y="4330261"/>
            <a:ext cx="1784674" cy="2160965"/>
          </a:xfrm>
          <a:prstGeom prst="rect">
            <a:avLst/>
          </a:prstGeom>
        </p:spPr>
      </p:pic>
      <p:pic>
        <p:nvPicPr>
          <p:cNvPr id="66" name="Image 65" descr="Une image contenant objet, photo&#10;&#10;Description générée avec un niveau de confiance élevé">
            <a:extLst>
              <a:ext uri="{FF2B5EF4-FFF2-40B4-BE49-F238E27FC236}">
                <a16:creationId xmlns="" xmlns:a16="http://schemas.microsoft.com/office/drawing/2014/main" id="{D789580A-A245-443C-8752-2C32F3CED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57" r="54251"/>
          <a:stretch/>
        </p:blipFill>
        <p:spPr>
          <a:xfrm>
            <a:off x="8133660" y="4330261"/>
            <a:ext cx="1848540" cy="2165165"/>
          </a:xfrm>
          <a:prstGeom prst="rect">
            <a:avLst/>
          </a:prstGeom>
        </p:spPr>
      </p:pic>
    </p:spTree>
    <p:extLst>
      <p:ext uri="{BB962C8B-B14F-4D97-AF65-F5344CB8AC3E}">
        <p14:creationId xmlns:p14="http://schemas.microsoft.com/office/powerpoint/2010/main" val="218500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90</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4" name="ZoneTexte 23">
            <a:extLst>
              <a:ext uri="{FF2B5EF4-FFF2-40B4-BE49-F238E27FC236}">
                <a16:creationId xmlns="" xmlns:a16="http://schemas.microsoft.com/office/drawing/2014/main" id="{35E0D946-E5DC-491E-8D54-2FA28CADBB01}"/>
              </a:ext>
            </a:extLst>
          </p:cNvPr>
          <p:cNvSpPr txBox="1"/>
          <p:nvPr/>
        </p:nvSpPr>
        <p:spPr>
          <a:xfrm>
            <a:off x="795704" y="1994642"/>
            <a:ext cx="7547998" cy="461665"/>
          </a:xfrm>
          <a:prstGeom prst="rect">
            <a:avLst/>
          </a:prstGeom>
          <a:noFill/>
          <a:ln>
            <a:noFill/>
          </a:ln>
        </p:spPr>
        <p:txBody>
          <a:bodyPr wrap="square" rtlCol="0">
            <a:spAutoFit/>
          </a:bodyPr>
          <a:lstStyle/>
          <a:p>
            <a:r>
              <a:rPr lang="fr-BE" sz="2400" b="1" dirty="0">
                <a:latin typeface="Georgia" panose="02040502050405020303" pitchFamily="18" charset="0"/>
                <a:ea typeface="Cambria" panose="02040503050406030204" pitchFamily="18" charset="0"/>
              </a:rPr>
              <a:t>Conclusion</a:t>
            </a:r>
            <a:endParaRPr lang="fr-BE" sz="1600" dirty="0">
              <a:latin typeface="Georgia" panose="02040502050405020303"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5" name="ZoneTexte 24"/>
              <p:cNvSpPr txBox="1"/>
              <p:nvPr/>
            </p:nvSpPr>
            <p:spPr>
              <a:xfrm>
                <a:off x="747414" y="2744520"/>
                <a:ext cx="10606386" cy="3438570"/>
              </a:xfrm>
              <a:prstGeom prst="rect">
                <a:avLst/>
              </a:prstGeom>
              <a:noFill/>
            </p:spPr>
            <p:txBody>
              <a:bodyPr wrap="square" rtlCol="0">
                <a:spAutoFit/>
              </a:bodyPr>
              <a:lstStyle/>
              <a:p>
                <a:pPr marL="285750" indent="-285750">
                  <a:buFont typeface="Arial" panose="020B0604020202020204" pitchFamily="34" charset="0"/>
                  <a:buChar char="•"/>
                </a:pPr>
                <a:r>
                  <a:rPr lang="fr-BE" dirty="0">
                    <a:solidFill>
                      <a:srgbClr val="4B858C"/>
                    </a:solidFill>
                    <a:latin typeface="Georgia" panose="02040502050405020303" pitchFamily="18" charset="0"/>
                  </a:rPr>
                  <a:t>M</a:t>
                </a:r>
                <a:r>
                  <a:rPr lang="fr-BE" dirty="0">
                    <a:latin typeface="Georgia" panose="02040502050405020303" pitchFamily="18" charset="0"/>
                  </a:rPr>
                  <a:t>PM and NODDI </a:t>
                </a:r>
                <a:r>
                  <a:rPr lang="fr-BE" dirty="0" err="1">
                    <a:latin typeface="Georgia" panose="02040502050405020303" pitchFamily="18" charset="0"/>
                  </a:rPr>
                  <a:t>protocols</a:t>
                </a:r>
                <a:r>
                  <a:rPr lang="fr-BE" dirty="0">
                    <a:latin typeface="Georgia" panose="02040502050405020303" pitchFamily="18" charset="0"/>
                  </a:rPr>
                  <a:t> have </a:t>
                </a:r>
                <a:r>
                  <a:rPr lang="fr-BE" dirty="0" err="1">
                    <a:latin typeface="Georgia" panose="02040502050405020303" pitchFamily="18" charset="0"/>
                  </a:rPr>
                  <a:t>proven</a:t>
                </a:r>
                <a:r>
                  <a:rPr lang="fr-BE" dirty="0">
                    <a:latin typeface="Georgia" panose="02040502050405020303" pitchFamily="18" charset="0"/>
                  </a:rPr>
                  <a:t> </a:t>
                </a:r>
                <a:r>
                  <a:rPr lang="fr-BE" dirty="0" err="1">
                    <a:latin typeface="Georgia" panose="02040502050405020303" pitchFamily="18" charset="0"/>
                  </a:rPr>
                  <a:t>their</a:t>
                </a:r>
                <a:r>
                  <a:rPr lang="fr-BE" dirty="0">
                    <a:latin typeface="Georgia" panose="02040502050405020303" pitchFamily="18" charset="0"/>
                  </a:rPr>
                  <a:t> </a:t>
                </a:r>
                <a:r>
                  <a:rPr lang="fr-BE" dirty="0" err="1">
                    <a:latin typeface="Georgia" panose="02040502050405020303" pitchFamily="18" charset="0"/>
                  </a:rPr>
                  <a:t>efficiency</a:t>
                </a:r>
                <a:r>
                  <a:rPr lang="fr-BE" dirty="0">
                    <a:latin typeface="Georgia" panose="02040502050405020303" pitchFamily="18" charset="0"/>
                  </a:rPr>
                  <a:t> to </a:t>
                </a:r>
                <a:r>
                  <a:rPr lang="fr-BE" dirty="0" err="1">
                    <a:latin typeface="Georgia" panose="02040502050405020303" pitchFamily="18" charset="0"/>
                  </a:rPr>
                  <a:t>investigate</a:t>
                </a:r>
                <a:r>
                  <a:rPr lang="fr-BE" dirty="0">
                    <a:latin typeface="Georgia" panose="02040502050405020303" pitchFamily="18" charset="0"/>
                  </a:rPr>
                  <a:t> MS-</a:t>
                </a:r>
                <a:r>
                  <a:rPr lang="fr-BE" dirty="0" err="1">
                    <a:latin typeface="Georgia" panose="02040502050405020303" pitchFamily="18" charset="0"/>
                  </a:rPr>
                  <a:t>related</a:t>
                </a:r>
                <a:r>
                  <a:rPr lang="fr-BE" dirty="0">
                    <a:latin typeface="Georgia" panose="02040502050405020303" pitchFamily="18" charset="0"/>
                  </a:rPr>
                  <a:t> microstructural </a:t>
                </a:r>
                <a:r>
                  <a:rPr lang="fr-BE" dirty="0" err="1">
                    <a:latin typeface="Georgia" panose="02040502050405020303" pitchFamily="18" charset="0"/>
                  </a:rPr>
                  <a:t>alterations</a:t>
                </a:r>
                <a:r>
                  <a:rPr lang="fr-BE" dirty="0">
                    <a:latin typeface="Georgia" panose="02040502050405020303" pitchFamily="18" charset="0"/>
                  </a:rPr>
                  <a:t> but have not been </a:t>
                </a:r>
                <a:r>
                  <a:rPr lang="fr-BE" dirty="0" err="1">
                    <a:latin typeface="Georgia" panose="02040502050405020303" pitchFamily="18" charset="0"/>
                  </a:rPr>
                  <a:t>compared</a:t>
                </a:r>
                <a:r>
                  <a:rPr lang="fr-BE" dirty="0">
                    <a:latin typeface="Georgia" panose="02040502050405020303" pitchFamily="18" charset="0"/>
                  </a:rPr>
                  <a:t> to </a:t>
                </a:r>
                <a:r>
                  <a:rPr lang="fr-BE" dirty="0" err="1">
                    <a:latin typeface="Georgia" panose="02040502050405020303" pitchFamily="18" charset="0"/>
                  </a:rPr>
                  <a:t>each</a:t>
                </a:r>
                <a:r>
                  <a:rPr lang="fr-BE" dirty="0">
                    <a:latin typeface="Georgia" panose="02040502050405020303" pitchFamily="18" charset="0"/>
                  </a:rPr>
                  <a:t> </a:t>
                </a:r>
                <a:r>
                  <a:rPr lang="fr-BE" dirty="0" err="1">
                    <a:latin typeface="Georgia" panose="02040502050405020303" pitchFamily="18" charset="0"/>
                  </a:rPr>
                  <a:t>other</a:t>
                </a:r>
                <a:r>
                  <a:rPr lang="fr-BE" dirty="0">
                    <a:latin typeface="Georgia" panose="02040502050405020303" pitchFamily="18" charset="0"/>
                  </a:rPr>
                  <a:t> </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N</a:t>
                </a:r>
                <a:r>
                  <a:rPr lang="fr-BE" dirty="0">
                    <a:latin typeface="Georgia" panose="02040502050405020303" pitchFamily="18" charset="0"/>
                  </a:rPr>
                  <a:t>ODDI </a:t>
                </a:r>
                <a:r>
                  <a:rPr lang="fr-BE" dirty="0" err="1">
                    <a:latin typeface="Georgia" panose="02040502050405020303" pitchFamily="18" charset="0"/>
                  </a:rPr>
                  <a:t>maps</a:t>
                </a:r>
                <a:r>
                  <a:rPr lang="fr-BE" dirty="0">
                    <a:latin typeface="Georgia" panose="02040502050405020303" pitchFamily="18" charset="0"/>
                  </a:rPr>
                  <a:t> </a:t>
                </a:r>
                <a:r>
                  <a:rPr lang="fr-BE" dirty="0" err="1">
                    <a:latin typeface="Georgia" panose="02040502050405020303" pitchFamily="18" charset="0"/>
                  </a:rPr>
                  <a:t>alone</a:t>
                </a:r>
                <a:r>
                  <a:rPr lang="fr-BE" dirty="0">
                    <a:latin typeface="Georgia" panose="02040502050405020303" pitchFamily="18" charset="0"/>
                  </a:rPr>
                  <a:t> </a:t>
                </a:r>
                <a:r>
                  <a:rPr lang="fr-BE" dirty="0" err="1">
                    <a:latin typeface="Georgia" panose="02040502050405020303" pitchFamily="18" charset="0"/>
                  </a:rPr>
                  <a:t>showed</a:t>
                </a:r>
                <a:r>
                  <a:rPr lang="fr-BE" dirty="0">
                    <a:latin typeface="Georgia" panose="02040502050405020303" pitchFamily="18" charset="0"/>
                  </a:rPr>
                  <a:t> </a:t>
                </a:r>
                <a:r>
                  <a:rPr lang="fr-BE" dirty="0" err="1">
                    <a:latin typeface="Georgia" panose="02040502050405020303" pitchFamily="18" charset="0"/>
                  </a:rPr>
                  <a:t>similar</a:t>
                </a:r>
                <a:r>
                  <a:rPr lang="fr-BE" dirty="0">
                    <a:latin typeface="Georgia" panose="02040502050405020303" pitchFamily="18" charset="0"/>
                  </a:rPr>
                  <a:t> </a:t>
                </a:r>
                <a:r>
                  <a:rPr lang="fr-BE" dirty="0" err="1">
                    <a:latin typeface="Georgia" panose="02040502050405020303" pitchFamily="18" charset="0"/>
                  </a:rPr>
                  <a:t>results</a:t>
                </a:r>
                <a:r>
                  <a:rPr lang="fr-BE" dirty="0">
                    <a:latin typeface="Georgia" panose="02040502050405020303" pitchFamily="18" charset="0"/>
                  </a:rPr>
                  <a:t> as in the </a:t>
                </a:r>
                <a:r>
                  <a:rPr lang="fr-BE" dirty="0" err="1">
                    <a:latin typeface="Georgia" panose="02040502050405020303" pitchFamily="18" charset="0"/>
                  </a:rPr>
                  <a:t>literature</a:t>
                </a:r>
                <a:r>
                  <a:rPr lang="fr-BE" dirty="0">
                    <a:latin typeface="Georgia" panose="02040502050405020303" pitchFamily="18" charset="0"/>
                  </a:rPr>
                  <a:t>, at least </a:t>
                </a:r>
                <a:r>
                  <a:rPr lang="fr-BE" dirty="0" err="1">
                    <a:latin typeface="Georgia" panose="02040502050405020303" pitchFamily="18" charset="0"/>
                  </a:rPr>
                  <a:t>with</a:t>
                </a:r>
                <a:r>
                  <a:rPr lang="fr-BE" dirty="0">
                    <a:latin typeface="Georgia" panose="02040502050405020303" pitchFamily="18" charset="0"/>
                  </a:rPr>
                  <a:t> </a:t>
                </a:r>
                <a:r>
                  <a:rPr lang="fr-BE" dirty="0" err="1">
                    <a:latin typeface="Georgia" panose="02040502050405020303" pitchFamily="18" charset="0"/>
                  </a:rPr>
                  <a:t>similar</a:t>
                </a:r>
                <a:r>
                  <a:rPr lang="fr-BE" dirty="0">
                    <a:latin typeface="Georgia" panose="02040502050405020303" pitchFamily="18" charset="0"/>
                  </a:rPr>
                  <a:t> </a:t>
                </a:r>
                <a:r>
                  <a:rPr lang="fr-BE" dirty="0" err="1">
                    <a:latin typeface="Georgia" panose="02040502050405020303" pitchFamily="18" charset="0"/>
                  </a:rPr>
                  <a:t>samples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14:m>
                  <m:oMath xmlns:m="http://schemas.openxmlformats.org/officeDocument/2006/math">
                    <m:sSub>
                      <m:sSubPr>
                        <m:ctrlPr>
                          <a:rPr lang="fr-BE" i="1" smtClean="0">
                            <a:solidFill>
                              <a:srgbClr val="4B858C"/>
                            </a:solidFill>
                            <a:latin typeface="Cambria Math" panose="02040503050406030204" pitchFamily="18" charset="0"/>
                          </a:rPr>
                        </m:ctrlPr>
                      </m:sSubPr>
                      <m:e>
                        <m:r>
                          <a:rPr lang="fr-BE" b="0" i="1" smtClean="0">
                            <a:solidFill>
                              <a:srgbClr val="4B858C"/>
                            </a:solidFill>
                            <a:latin typeface="Cambria Math" panose="02040503050406030204" pitchFamily="18" charset="0"/>
                          </a:rPr>
                          <m:t>𝐹</m:t>
                        </m:r>
                      </m:e>
                      <m:sub>
                        <m:r>
                          <a:rPr lang="fr-BE" b="0" i="1" smtClean="0">
                            <a:solidFill>
                              <a:schemeClr val="tx1"/>
                            </a:solidFill>
                            <a:latin typeface="Cambria Math" panose="02040503050406030204" pitchFamily="18" charset="0"/>
                          </a:rPr>
                          <m:t>𝑖𝑐𝑣𝑓</m:t>
                        </m:r>
                      </m:sub>
                    </m:sSub>
                  </m:oMath>
                </a14:m>
                <a:r>
                  <a:rPr lang="fr-BE" dirty="0">
                    <a:solidFill>
                      <a:srgbClr val="4B858C"/>
                    </a:solidFill>
                    <a:latin typeface="Georgia" panose="02040502050405020303" pitchFamily="18" charset="0"/>
                  </a:rPr>
                  <a:t> </a:t>
                </a:r>
                <a:r>
                  <a:rPr lang="fr-BE" dirty="0" err="1">
                    <a:latin typeface="Georgia" panose="02040502050405020303" pitchFamily="18" charset="0"/>
                  </a:rPr>
                  <a:t>seems</a:t>
                </a:r>
                <a:r>
                  <a:rPr lang="fr-BE" dirty="0">
                    <a:latin typeface="Georgia" panose="02040502050405020303" pitchFamily="18" charset="0"/>
                  </a:rPr>
                  <a:t> to </a:t>
                </a:r>
                <a:r>
                  <a:rPr lang="fr-BE" dirty="0" err="1">
                    <a:latin typeface="Georgia" panose="02040502050405020303" pitchFamily="18" charset="0"/>
                  </a:rPr>
                  <a:t>be</a:t>
                </a:r>
                <a:r>
                  <a:rPr lang="fr-BE" dirty="0">
                    <a:latin typeface="Georgia" panose="02040502050405020303" pitchFamily="18" charset="0"/>
                  </a:rPr>
                  <a:t> </a:t>
                </a:r>
                <a:r>
                  <a:rPr lang="fr-BE" dirty="0" err="1">
                    <a:latin typeface="Georgia" panose="02040502050405020303" pitchFamily="18" charset="0"/>
                  </a:rPr>
                  <a:t>related</a:t>
                </a:r>
                <a:r>
                  <a:rPr lang="fr-BE" dirty="0">
                    <a:latin typeface="Georgia" panose="02040502050405020303" pitchFamily="18" charset="0"/>
                  </a:rPr>
                  <a:t> to all MPM </a:t>
                </a:r>
                <a:r>
                  <a:rPr lang="fr-BE" dirty="0" err="1">
                    <a:latin typeface="Georgia" panose="02040502050405020303" pitchFamily="18" charset="0"/>
                  </a:rPr>
                  <a:t>measures</a:t>
                </a:r>
                <a:r>
                  <a:rPr lang="fr-BE" dirty="0">
                    <a:latin typeface="Georgia" panose="02040502050405020303" pitchFamily="18" charset="0"/>
                  </a:rPr>
                  <a:t>, at least </a:t>
                </a:r>
                <a:r>
                  <a:rPr lang="fr-BE" dirty="0" err="1">
                    <a:latin typeface="Georgia" panose="02040502050405020303" pitchFamily="18" charset="0"/>
                  </a:rPr>
                  <a:t>considering</a:t>
                </a:r>
                <a:r>
                  <a:rPr lang="fr-BE" dirty="0">
                    <a:latin typeface="Georgia" panose="02040502050405020303" pitchFamily="18" charset="0"/>
                  </a:rPr>
                  <a:t> </a:t>
                </a:r>
                <a:r>
                  <a:rPr lang="fr-BE" dirty="0" err="1">
                    <a:latin typeface="Georgia" panose="02040502050405020303" pitchFamily="18" charset="0"/>
                  </a:rPr>
                  <a:t>myelin</a:t>
                </a:r>
                <a:r>
                  <a:rPr lang="fr-BE" dirty="0">
                    <a:latin typeface="Georgia" panose="02040502050405020303" pitchFamily="18" charset="0"/>
                  </a:rPr>
                  <a:t> and water contents</a:t>
                </a: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O</a:t>
                </a:r>
                <a:r>
                  <a:rPr lang="fr-BE" dirty="0">
                    <a:latin typeface="Georgia" panose="02040502050405020303" pitchFamily="18" charset="0"/>
                  </a:rPr>
                  <a:t>DI </a:t>
                </a:r>
                <a:r>
                  <a:rPr lang="fr-BE" dirty="0" err="1">
                    <a:latin typeface="Georgia" panose="02040502050405020303" pitchFamily="18" charset="0"/>
                  </a:rPr>
                  <a:t>is</a:t>
                </a:r>
                <a:r>
                  <a:rPr lang="fr-BE" dirty="0">
                    <a:latin typeface="Georgia" panose="02040502050405020303" pitchFamily="18" charset="0"/>
                  </a:rPr>
                  <a:t> </a:t>
                </a:r>
                <a:r>
                  <a:rPr lang="fr-BE" dirty="0" err="1">
                    <a:latin typeface="Georgia" panose="02040502050405020303" pitchFamily="18" charset="0"/>
                  </a:rPr>
                  <a:t>correlated</a:t>
                </a:r>
                <a:r>
                  <a:rPr lang="fr-BE" dirty="0">
                    <a:latin typeface="Georgia" panose="02040502050405020303" pitchFamily="18" charset="0"/>
                  </a:rPr>
                  <a:t> to </a:t>
                </a:r>
                <a:r>
                  <a:rPr lang="fr-BE" dirty="0" err="1">
                    <a:latin typeface="Georgia" panose="02040502050405020303" pitchFamily="18" charset="0"/>
                  </a:rPr>
                  <a:t>MTsat</a:t>
                </a:r>
                <a:r>
                  <a:rPr lang="fr-BE" dirty="0">
                    <a:latin typeface="Georgia" panose="02040502050405020303" pitchFamily="18" charset="0"/>
                  </a:rPr>
                  <a:t> and PD, </a:t>
                </a:r>
                <a:r>
                  <a:rPr lang="fr-BE" dirty="0" err="1">
                    <a:latin typeface="Georgia" panose="02040502050405020303" pitchFamily="18" charset="0"/>
                  </a:rPr>
                  <a:t>might</a:t>
                </a:r>
                <a:r>
                  <a:rPr lang="fr-BE" dirty="0">
                    <a:latin typeface="Georgia" panose="02040502050405020303" pitchFamily="18" charset="0"/>
                  </a:rPr>
                  <a:t> go </a:t>
                </a:r>
                <a:r>
                  <a:rPr lang="fr-BE" dirty="0" err="1">
                    <a:latin typeface="Georgia" panose="02040502050405020303" pitchFamily="18" charset="0"/>
                  </a:rPr>
                  <a:t>beyond</a:t>
                </a:r>
                <a:r>
                  <a:rPr lang="fr-BE" dirty="0">
                    <a:latin typeface="Georgia" panose="02040502050405020303" pitchFamily="18" charset="0"/>
                  </a:rPr>
                  <a:t> MPM </a:t>
                </a:r>
                <a:r>
                  <a:rPr lang="fr-BE" dirty="0" err="1">
                    <a:latin typeface="Georgia" panose="02040502050405020303" pitchFamily="18" charset="0"/>
                  </a:rPr>
                  <a:t>measures</a:t>
                </a:r>
                <a:endParaRPr lang="fr-BE"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dirty="0">
                    <a:solidFill>
                      <a:srgbClr val="4B858C"/>
                    </a:solidFill>
                    <a:latin typeface="Georgia" panose="02040502050405020303" pitchFamily="18" charset="0"/>
                  </a:rPr>
                  <a:t>A</a:t>
                </a:r>
                <a:r>
                  <a:rPr lang="fr-BE" dirty="0">
                    <a:latin typeface="Georgia" panose="02040502050405020303" pitchFamily="18" charset="0"/>
                  </a:rPr>
                  <a:t>t the </a:t>
                </a:r>
                <a:r>
                  <a:rPr lang="fr-BE" dirty="0" err="1">
                    <a:latin typeface="Georgia" panose="02040502050405020303" pitchFamily="18" charset="0"/>
                  </a:rPr>
                  <a:t>voxel</a:t>
                </a:r>
                <a:r>
                  <a:rPr lang="fr-BE" dirty="0">
                    <a:latin typeface="Georgia" panose="02040502050405020303" pitchFamily="18" charset="0"/>
                  </a:rPr>
                  <a:t> </a:t>
                </a:r>
                <a:r>
                  <a:rPr lang="fr-BE" dirty="0" err="1">
                    <a:latin typeface="Georgia" panose="02040502050405020303" pitchFamily="18" charset="0"/>
                  </a:rPr>
                  <a:t>level</a:t>
                </a:r>
                <a:r>
                  <a:rPr lang="fr-BE" dirty="0">
                    <a:latin typeface="Georgia" panose="02040502050405020303" pitchFamily="18" charset="0"/>
                  </a:rPr>
                  <a:t>, NODDI </a:t>
                </a:r>
                <a:r>
                  <a:rPr lang="fr-BE" dirty="0" err="1">
                    <a:latin typeface="Georgia" panose="02040502050405020303" pitchFamily="18" charset="0"/>
                  </a:rPr>
                  <a:t>maps</a:t>
                </a:r>
                <a:r>
                  <a:rPr lang="fr-BE" dirty="0">
                    <a:latin typeface="Georgia" panose="02040502050405020303" pitchFamily="18" charset="0"/>
                  </a:rPr>
                  <a:t> do not </a:t>
                </a:r>
                <a:r>
                  <a:rPr lang="fr-BE" dirty="0" err="1">
                    <a:latin typeface="Georgia" panose="02040502050405020303" pitchFamily="18" charset="0"/>
                  </a:rPr>
                  <a:t>bring</a:t>
                </a:r>
                <a:r>
                  <a:rPr lang="fr-BE" dirty="0">
                    <a:latin typeface="Georgia" panose="02040502050405020303" pitchFamily="18" charset="0"/>
                  </a:rPr>
                  <a:t> </a:t>
                </a:r>
                <a:r>
                  <a:rPr lang="fr-BE" dirty="0" err="1">
                    <a:latin typeface="Georgia" panose="02040502050405020303" pitchFamily="18" charset="0"/>
                  </a:rPr>
                  <a:t>additional</a:t>
                </a:r>
                <a:r>
                  <a:rPr lang="fr-BE" dirty="0">
                    <a:latin typeface="Georgia" panose="02040502050405020303" pitchFamily="18" charset="0"/>
                  </a:rPr>
                  <a:t> information to </a:t>
                </a:r>
                <a:r>
                  <a:rPr lang="fr-BE" dirty="0" err="1">
                    <a:latin typeface="Georgia" panose="02040502050405020303" pitchFamily="18" charset="0"/>
                  </a:rPr>
                  <a:t>what</a:t>
                </a:r>
                <a:r>
                  <a:rPr lang="fr-BE" dirty="0">
                    <a:latin typeface="Georgia" panose="02040502050405020303" pitchFamily="18" charset="0"/>
                  </a:rPr>
                  <a:t> </a:t>
                </a:r>
                <a:r>
                  <a:rPr lang="fr-BE" dirty="0" err="1">
                    <a:latin typeface="Georgia" panose="02040502050405020303" pitchFamily="18" charset="0"/>
                  </a:rPr>
                  <a:t>is</a:t>
                </a:r>
                <a:r>
                  <a:rPr lang="fr-BE" dirty="0">
                    <a:latin typeface="Georgia" panose="02040502050405020303" pitchFamily="18" charset="0"/>
                  </a:rPr>
                  <a:t> </a:t>
                </a:r>
                <a:r>
                  <a:rPr lang="fr-BE" dirty="0" err="1">
                    <a:latin typeface="Georgia" panose="02040502050405020303" pitchFamily="18" charset="0"/>
                  </a:rPr>
                  <a:t>captured</a:t>
                </a:r>
                <a:r>
                  <a:rPr lang="fr-BE" dirty="0">
                    <a:latin typeface="Georgia" panose="02040502050405020303" pitchFamily="18" charset="0"/>
                  </a:rPr>
                  <a:t> </a:t>
                </a:r>
                <a:r>
                  <a:rPr lang="fr-BE" dirty="0" err="1">
                    <a:latin typeface="Georgia" panose="02040502050405020303" pitchFamily="18" charset="0"/>
                  </a:rPr>
                  <a:t>with</a:t>
                </a:r>
                <a:r>
                  <a:rPr lang="fr-BE" dirty="0">
                    <a:latin typeface="Georgia" panose="02040502050405020303" pitchFamily="18" charset="0"/>
                  </a:rPr>
                  <a:t> MPM </a:t>
                </a:r>
                <a:r>
                  <a:rPr lang="fr-BE" dirty="0" err="1">
                    <a:latin typeface="Georgia" panose="02040502050405020303" pitchFamily="18" charset="0"/>
                  </a:rPr>
                  <a:t>parameters</a:t>
                </a:r>
                <a:endParaRPr lang="fr-BE"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p:txBody>
          </p:sp>
        </mc:Choice>
        <mc:Fallback xmlns="">
          <p:sp>
            <p:nvSpPr>
              <p:cNvPr id="25" name="ZoneTexte 24"/>
              <p:cNvSpPr txBox="1">
                <a:spLocks noRot="1" noChangeAspect="1" noMove="1" noResize="1" noEditPoints="1" noAdjustHandles="1" noChangeArrowheads="1" noChangeShapeType="1" noTextEdit="1"/>
              </p:cNvSpPr>
              <p:nvPr/>
            </p:nvSpPr>
            <p:spPr>
              <a:xfrm>
                <a:off x="747414" y="2744520"/>
                <a:ext cx="10606386" cy="3438570"/>
              </a:xfrm>
              <a:prstGeom prst="rect">
                <a:avLst/>
              </a:prstGeom>
              <a:blipFill rotWithShape="0">
                <a:blip r:embed="rId3"/>
                <a:stretch>
                  <a:fillRect l="-402" t="-887"/>
                </a:stretch>
              </a:blipFill>
            </p:spPr>
            <p:txBody>
              <a:bodyPr/>
              <a:lstStyle/>
              <a:p>
                <a:r>
                  <a:rPr lang="fr-BE">
                    <a:noFill/>
                  </a:rPr>
                  <a:t> </a:t>
                </a:r>
              </a:p>
            </p:txBody>
          </p:sp>
        </mc:Fallback>
      </mc:AlternateContent>
    </p:spTree>
    <p:extLst>
      <p:ext uri="{BB962C8B-B14F-4D97-AF65-F5344CB8AC3E}">
        <p14:creationId xmlns:p14="http://schemas.microsoft.com/office/powerpoint/2010/main" val="447802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91</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p:sp>
        <p:nvSpPr>
          <p:cNvPr id="26" name="ZoneTexte 25">
            <a:extLst>
              <a:ext uri="{FF2B5EF4-FFF2-40B4-BE49-F238E27FC236}">
                <a16:creationId xmlns="" xmlns:a16="http://schemas.microsoft.com/office/drawing/2014/main" id="{35E0D946-E5DC-491E-8D54-2FA28CADBB01}"/>
              </a:ext>
            </a:extLst>
          </p:cNvPr>
          <p:cNvSpPr txBox="1"/>
          <p:nvPr/>
        </p:nvSpPr>
        <p:spPr>
          <a:xfrm>
            <a:off x="1289525" y="2134514"/>
            <a:ext cx="9259103" cy="3847207"/>
          </a:xfrm>
          <a:prstGeom prst="rect">
            <a:avLst/>
          </a:prstGeom>
          <a:noFill/>
          <a:ln>
            <a:noFill/>
          </a:ln>
        </p:spPr>
        <p:txBody>
          <a:bodyPr wrap="square" rtlCol="0">
            <a:spAutoFit/>
          </a:bodyPr>
          <a:lstStyle/>
          <a:p>
            <a:endParaRPr lang="fr-BE" sz="2000" dirty="0">
              <a:latin typeface="Georgia" panose="02040502050405020303" pitchFamily="18" charset="0"/>
              <a:ea typeface="Cambria" panose="02040503050406030204" pitchFamily="18" charset="0"/>
            </a:endParaRPr>
          </a:p>
          <a:p>
            <a:r>
              <a:rPr lang="fr-BE" sz="2400" b="1" dirty="0">
                <a:latin typeface="Georgia" panose="02040502050405020303" pitchFamily="18" charset="0"/>
                <a:ea typeface="Cambria" panose="02040503050406030204" pitchFamily="18" charset="0"/>
              </a:rPr>
              <a:t>Paper: </a:t>
            </a:r>
          </a:p>
          <a:p>
            <a:r>
              <a:rPr lang="fr-BE" sz="2400"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Exploring</a:t>
            </a:r>
            <a:r>
              <a:rPr lang="fr-BE" sz="2400" i="1" dirty="0">
                <a:latin typeface="Georgia" panose="02040502050405020303" pitchFamily="18" charset="0"/>
                <a:ea typeface="Cambria" panose="02040503050406030204" pitchFamily="18" charset="0"/>
              </a:rPr>
              <a:t> the </a:t>
            </a:r>
            <a:r>
              <a:rPr lang="fr-BE" sz="2400" i="1" dirty="0" err="1">
                <a:latin typeface="Georgia" panose="02040502050405020303" pitchFamily="18" charset="0"/>
                <a:ea typeface="Cambria" panose="02040503050406030204" pitchFamily="18" charset="0"/>
              </a:rPr>
              <a:t>link</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between</a:t>
            </a:r>
            <a:r>
              <a:rPr lang="fr-BE" sz="2400" i="1" dirty="0">
                <a:latin typeface="Georgia" panose="02040502050405020303" pitchFamily="18" charset="0"/>
                <a:ea typeface="Cambria" panose="02040503050406030204" pitchFamily="18" charset="0"/>
              </a:rPr>
              <a:t> MPM and NODDI </a:t>
            </a:r>
            <a:r>
              <a:rPr lang="fr-BE" sz="2400" i="1" dirty="0" err="1">
                <a:latin typeface="Georgia" panose="02040502050405020303" pitchFamily="18" charset="0"/>
                <a:ea typeface="Cambria" panose="02040503050406030204" pitchFamily="18" charset="0"/>
              </a:rPr>
              <a:t>measurements</a:t>
            </a:r>
            <a:r>
              <a:rPr lang="fr-BE" sz="2400" i="1" dirty="0">
                <a:latin typeface="Georgia" panose="02040502050405020303" pitchFamily="18" charset="0"/>
                <a:ea typeface="Cambria" panose="02040503050406030204" pitchFamily="18" charset="0"/>
              </a:rPr>
              <a:t> in </a:t>
            </a:r>
            <a:r>
              <a:rPr lang="fr-BE" sz="2400" i="1" dirty="0" err="1">
                <a:latin typeface="Georgia" panose="02040502050405020303" pitchFamily="18" charset="0"/>
                <a:ea typeface="Cambria" panose="02040503050406030204" pitchFamily="18" charset="0"/>
              </a:rPr>
              <a:t>healthy</a:t>
            </a:r>
            <a:r>
              <a:rPr lang="fr-BE" sz="2400" i="1" dirty="0">
                <a:latin typeface="Georgia" panose="02040502050405020303" pitchFamily="18" charset="0"/>
                <a:ea typeface="Cambria" panose="02040503050406030204" pitchFamily="18" charset="0"/>
              </a:rPr>
              <a:t> and multiple </a:t>
            </a:r>
            <a:r>
              <a:rPr lang="fr-BE" sz="2400" i="1" dirty="0" err="1">
                <a:latin typeface="Georgia" panose="02040502050405020303" pitchFamily="18" charset="0"/>
                <a:ea typeface="Cambria" panose="02040503050406030204" pitchFamily="18" charset="0"/>
              </a:rPr>
              <a:t>sclerosis</a:t>
            </a:r>
            <a:r>
              <a:rPr lang="fr-BE" sz="2400" i="1" dirty="0">
                <a:latin typeface="Georgia" panose="02040502050405020303" pitchFamily="18" charset="0"/>
                <a:ea typeface="Cambria" panose="02040503050406030204" pitchFamily="18" charset="0"/>
              </a:rPr>
              <a:t> </a:t>
            </a:r>
            <a:r>
              <a:rPr lang="fr-BE" sz="2400" i="1" dirty="0" err="1">
                <a:latin typeface="Georgia" panose="02040502050405020303" pitchFamily="18" charset="0"/>
                <a:ea typeface="Cambria" panose="02040503050406030204" pitchFamily="18" charset="0"/>
              </a:rPr>
              <a:t>brain</a:t>
            </a:r>
            <a:r>
              <a:rPr lang="fr-BE" sz="2400" i="1" dirty="0">
                <a:latin typeface="Georgia" panose="02040502050405020303" pitchFamily="18" charset="0"/>
                <a:ea typeface="Cambria" panose="02040503050406030204" pitchFamily="18" charset="0"/>
              </a:rPr>
              <a:t> tissues »</a:t>
            </a:r>
            <a:endParaRPr lang="fr-BE" sz="2400" b="1" dirty="0">
              <a:latin typeface="Georgia" panose="02040502050405020303" pitchFamily="18" charset="0"/>
              <a:ea typeface="Cambria" panose="02040503050406030204" pitchFamily="18" charset="0"/>
            </a:endParaRPr>
          </a:p>
          <a:p>
            <a:endParaRPr lang="fr-BE" sz="2400" b="1" dirty="0">
              <a:latin typeface="Georgia" panose="02040502050405020303" pitchFamily="18" charset="0"/>
              <a:ea typeface="Cambria" panose="02040503050406030204" pitchFamily="18" charset="0"/>
            </a:endParaRPr>
          </a:p>
          <a:p>
            <a:endParaRPr lang="fr-BE" sz="1200" b="1"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err="1">
                <a:latin typeface="Georgia" panose="02040502050405020303" pitchFamily="18" charset="0"/>
                <a:ea typeface="Cambria" panose="02040503050406030204" pitchFamily="18" charset="0"/>
              </a:rPr>
              <a:t>Replication</a:t>
            </a:r>
            <a:r>
              <a:rPr lang="fr-BE" sz="2000" dirty="0">
                <a:latin typeface="Georgia" panose="02040502050405020303" pitchFamily="18" charset="0"/>
                <a:ea typeface="Cambria" panose="02040503050406030204" pitchFamily="18" charset="0"/>
              </a:rPr>
              <a:t> of </a:t>
            </a:r>
            <a:r>
              <a:rPr lang="fr-BE" sz="2000" dirty="0" err="1">
                <a:latin typeface="Georgia" panose="02040502050405020303" pitchFamily="18" charset="0"/>
                <a:ea typeface="Cambria" panose="02040503050406030204" pitchFamily="18" charset="0"/>
              </a:rPr>
              <a:t>literature</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findings</a:t>
            </a: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err="1">
                <a:latin typeface="Georgia" panose="02040502050405020303" pitchFamily="18" charset="0"/>
                <a:ea typeface="Cambria" panose="02040503050406030204" pitchFamily="18" charset="0"/>
              </a:rPr>
              <a:t>Analysis</a:t>
            </a:r>
            <a:r>
              <a:rPr lang="fr-BE" sz="2000" dirty="0">
                <a:latin typeface="Georgia" panose="02040502050405020303" pitchFamily="18" charset="0"/>
                <a:ea typeface="Cambria" panose="02040503050406030204" pitchFamily="18" charset="0"/>
              </a:rPr>
              <a:t> </a:t>
            </a:r>
            <a:r>
              <a:rPr lang="fr-BE" sz="2000" dirty="0" err="1">
                <a:latin typeface="Georgia" panose="02040502050405020303" pitchFamily="18" charset="0"/>
                <a:ea typeface="Cambria" panose="02040503050406030204" pitchFamily="18" charset="0"/>
              </a:rPr>
              <a:t>with</a:t>
            </a:r>
            <a:r>
              <a:rPr lang="fr-BE" sz="2000" dirty="0">
                <a:latin typeface="Georgia" panose="02040502050405020303" pitchFamily="18" charset="0"/>
                <a:ea typeface="Cambria" panose="02040503050406030204" pitchFamily="18" charset="0"/>
              </a:rPr>
              <a:t> global tissues </a:t>
            </a:r>
            <a:r>
              <a:rPr lang="fr-BE" sz="2000" dirty="0" err="1">
                <a:latin typeface="Georgia" panose="02040502050405020303" pitchFamily="18" charset="0"/>
                <a:ea typeface="Cambria" panose="02040503050406030204" pitchFamily="18" charset="0"/>
              </a:rPr>
              <a:t>measures</a:t>
            </a: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endParaRPr lang="fr-BE" sz="2000" dirty="0">
              <a:latin typeface="Georgia" panose="02040502050405020303" pitchFamily="18" charset="0"/>
              <a:ea typeface="Cambria" panose="02040503050406030204" pitchFamily="18" charset="0"/>
            </a:endParaRPr>
          </a:p>
          <a:p>
            <a:pPr marL="457200" indent="-457200">
              <a:buFont typeface="+mj-lt"/>
              <a:buAutoNum type="arabicPeriod"/>
            </a:pPr>
            <a:r>
              <a:rPr lang="fr-BE" sz="2000" dirty="0">
                <a:latin typeface="Georgia" panose="02040502050405020303" pitchFamily="18" charset="0"/>
                <a:ea typeface="Cambria" panose="02040503050406030204" pitchFamily="18" charset="0"/>
              </a:rPr>
              <a:t>Multimodal </a:t>
            </a:r>
            <a:r>
              <a:rPr lang="fr-BE" sz="2000" dirty="0" err="1">
                <a:latin typeface="Georgia" panose="02040502050405020303" pitchFamily="18" charset="0"/>
                <a:ea typeface="Cambria" panose="02040503050406030204" pitchFamily="18" charset="0"/>
              </a:rPr>
              <a:t>voxel-based</a:t>
            </a:r>
            <a:r>
              <a:rPr lang="fr-BE" sz="2000" dirty="0">
                <a:latin typeface="Georgia" panose="02040502050405020303" pitchFamily="18" charset="0"/>
                <a:ea typeface="Cambria" panose="02040503050406030204" pitchFamily="18" charset="0"/>
              </a:rPr>
              <a:t> quantification (VBQ) </a:t>
            </a:r>
            <a:r>
              <a:rPr lang="fr-BE" sz="2000" dirty="0" err="1">
                <a:latin typeface="Georgia" panose="02040502050405020303" pitchFamily="18" charset="0"/>
                <a:ea typeface="Cambria" panose="02040503050406030204" pitchFamily="18" charset="0"/>
              </a:rPr>
              <a:t>analysis</a:t>
            </a:r>
            <a:endParaRPr lang="fr-BE" sz="2000" dirty="0">
              <a:latin typeface="Georgia" panose="02040502050405020303" pitchFamily="18" charset="0"/>
              <a:ea typeface="Cambria" panose="02040503050406030204" pitchFamily="18" charset="0"/>
            </a:endParaRPr>
          </a:p>
          <a:p>
            <a:pPr marL="285750" indent="-285750">
              <a:buFont typeface="Arial" panose="020B0604020202020204" pitchFamily="34" charset="0"/>
              <a:buChar char="•"/>
            </a:pPr>
            <a:endParaRPr lang="fr-BE" sz="1600" dirty="0">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205487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92</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64439"/>
            <a:ext cx="1852123" cy="230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rgbClr val="457C83"/>
          </a:solidFill>
          <a:ln>
            <a:solidFill>
              <a:srgbClr val="457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93405" y="316121"/>
            <a:ext cx="11136744"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C</a:t>
            </a:r>
            <a:r>
              <a:rPr lang="fr-BE" sz="4800" dirty="0" err="1">
                <a:latin typeface="Georgia" panose="02040502050405020303" pitchFamily="18" charset="0"/>
              </a:rPr>
              <a:t>omparison</a:t>
            </a:r>
            <a:r>
              <a:rPr lang="fr-BE" sz="4800" dirty="0">
                <a:latin typeface="Georgia" panose="02040502050405020303" pitchFamily="18" charset="0"/>
              </a:rPr>
              <a:t> </a:t>
            </a:r>
            <a:r>
              <a:rPr lang="fr-BE" sz="4800" dirty="0" err="1">
                <a:latin typeface="Georgia" panose="02040502050405020303" pitchFamily="18" charset="0"/>
              </a:rPr>
              <a:t>between</a:t>
            </a:r>
            <a:r>
              <a:rPr lang="fr-BE" sz="4800" dirty="0">
                <a:latin typeface="Georgia" panose="02040502050405020303" pitchFamily="18" charset="0"/>
              </a:rPr>
              <a:t> MPM and NODDI</a:t>
            </a:r>
          </a:p>
        </p:txBody>
      </p:sp>
      <mc:AlternateContent xmlns:mc="http://schemas.openxmlformats.org/markup-compatibility/2006" xmlns:a14="http://schemas.microsoft.com/office/drawing/2010/main">
        <mc:Choice Requires="a14">
          <p:sp>
            <p:nvSpPr>
              <p:cNvPr id="26" name="ZoneTexte 25"/>
              <p:cNvSpPr txBox="1"/>
              <p:nvPr/>
            </p:nvSpPr>
            <p:spPr>
              <a:xfrm>
                <a:off x="1096379" y="2054236"/>
                <a:ext cx="10652703" cy="3970318"/>
              </a:xfrm>
              <a:prstGeom prst="rect">
                <a:avLst/>
              </a:prstGeom>
              <a:noFill/>
            </p:spPr>
            <p:txBody>
              <a:bodyPr wrap="square" rtlCol="0">
                <a:spAutoFit/>
              </a:bodyPr>
              <a:lstStyle/>
              <a:p>
                <a:pPr marL="285750" indent="-285750">
                  <a:buFont typeface="Arial" panose="020B0604020202020204" pitchFamily="34" charset="0"/>
                  <a:buChar char="•"/>
                </a:pPr>
                <a:r>
                  <a:rPr lang="fr-BE" sz="2400" b="1" dirty="0">
                    <a:latin typeface="Georgia" panose="02040502050405020303" pitchFamily="18" charset="0"/>
                  </a:rPr>
                  <a:t> ODI = Orientation Dispersion Index</a:t>
                </a:r>
              </a:p>
              <a:p>
                <a:r>
                  <a:rPr lang="fr-BE" sz="2400" dirty="0">
                    <a:latin typeface="Georgia" panose="02040502050405020303" pitchFamily="18" charset="0"/>
                  </a:rPr>
                  <a:t>	</a:t>
                </a:r>
                <a:r>
                  <a:rPr lang="fr-BE" sz="2000" dirty="0" err="1">
                    <a:latin typeface="Georgia" panose="02040502050405020303" pitchFamily="18" charset="0"/>
                  </a:rPr>
                  <a:t>Describes</a:t>
                </a:r>
                <a:r>
                  <a:rPr lang="fr-BE" sz="2000" dirty="0">
                    <a:latin typeface="Georgia" panose="02040502050405020303" pitchFamily="18" charset="0"/>
                  </a:rPr>
                  <a:t> the </a:t>
                </a:r>
                <a:r>
                  <a:rPr lang="fr-BE" sz="2000" dirty="0" err="1">
                    <a:latin typeface="Georgia" panose="02040502050405020303" pitchFamily="18" charset="0"/>
                  </a:rPr>
                  <a:t>degree</a:t>
                </a:r>
                <a:r>
                  <a:rPr lang="fr-BE" sz="2000" dirty="0">
                    <a:latin typeface="Georgia" panose="02040502050405020303" pitchFamily="18" charset="0"/>
                  </a:rPr>
                  <a:t> of the </a:t>
                </a:r>
                <a:r>
                  <a:rPr lang="fr-BE" sz="2000" dirty="0" err="1">
                    <a:latin typeface="Georgia" panose="02040502050405020303" pitchFamily="18" charset="0"/>
                  </a:rPr>
                  <a:t>bending</a:t>
                </a:r>
                <a:r>
                  <a:rPr lang="fr-BE" sz="2000" dirty="0">
                    <a:latin typeface="Georgia" panose="02040502050405020303" pitchFamily="18" charset="0"/>
                  </a:rPr>
                  <a:t> and </a:t>
                </a:r>
                <a:r>
                  <a:rPr lang="fr-BE" sz="2000" dirty="0" err="1">
                    <a:latin typeface="Georgia" panose="02040502050405020303" pitchFamily="18" charset="0"/>
                  </a:rPr>
                  <a:t>fanning</a:t>
                </a:r>
                <a:r>
                  <a:rPr lang="fr-BE" sz="2000" dirty="0">
                    <a:latin typeface="Georgia" panose="02040502050405020303" pitchFamily="18" charset="0"/>
                  </a:rPr>
                  <a:t> of axons and dendrites </a:t>
                </a:r>
                <a:r>
                  <a:rPr lang="fr-BE" sz="2000" dirty="0" err="1">
                    <a:latin typeface="Georgia" panose="02040502050405020303" pitchFamily="18" charset="0"/>
                  </a:rPr>
                  <a:t>that</a:t>
                </a:r>
                <a:r>
                  <a:rPr lang="fr-BE" sz="2000" dirty="0">
                    <a:latin typeface="Georgia" panose="02040502050405020303" pitchFamily="18" charset="0"/>
                  </a:rPr>
                  <a:t> are 	</a:t>
                </a:r>
                <a:r>
                  <a:rPr lang="fr-BE" sz="2000" dirty="0" err="1">
                    <a:latin typeface="Georgia" panose="02040502050405020303" pitchFamily="18" charset="0"/>
                  </a:rPr>
                  <a:t>widespread</a:t>
                </a:r>
                <a:r>
                  <a:rPr lang="fr-BE" sz="2000" dirty="0">
                    <a:latin typeface="Georgia" panose="02040502050405020303" pitchFamily="18" charset="0"/>
                  </a:rPr>
                  <a:t> </a:t>
                </a:r>
                <a:r>
                  <a:rPr lang="fr-BE" sz="2000" dirty="0" err="1">
                    <a:latin typeface="Georgia" panose="02040502050405020303" pitchFamily="18" charset="0"/>
                  </a:rPr>
                  <a:t>troughout</a:t>
                </a:r>
                <a:r>
                  <a:rPr lang="fr-BE" sz="2000" dirty="0">
                    <a:latin typeface="Georgia" panose="02040502050405020303" pitchFamily="18" charset="0"/>
                  </a:rPr>
                  <a:t> the WM and GM</a:t>
                </a:r>
              </a:p>
              <a:p>
                <a:r>
                  <a:rPr lang="fr-BE" sz="2000" dirty="0">
                    <a:latin typeface="Georgia" panose="02040502050405020303" pitchFamily="18" charset="0"/>
                  </a:rPr>
                  <a:t>	</a:t>
                </a:r>
              </a:p>
              <a:p>
                <a:r>
                  <a:rPr lang="fr-BE" sz="2000" dirty="0">
                    <a:latin typeface="Georgia" panose="02040502050405020303" pitchFamily="18" charset="0"/>
                  </a:rPr>
                  <a:t>	The more </a:t>
                </a:r>
                <a:r>
                  <a:rPr lang="fr-BE" sz="2000" dirty="0" err="1">
                    <a:latin typeface="Georgia" panose="02040502050405020303" pitchFamily="18" charset="0"/>
                  </a:rPr>
                  <a:t>structured</a:t>
                </a:r>
                <a:r>
                  <a:rPr lang="fr-BE" sz="2000" dirty="0">
                    <a:latin typeface="Georgia" panose="02040502050405020303" pitchFamily="18" charset="0"/>
                  </a:rPr>
                  <a:t> the tissue, the </a:t>
                </a:r>
                <a:r>
                  <a:rPr lang="fr-BE" sz="2000" dirty="0" err="1">
                    <a:latin typeface="Georgia" panose="02040502050405020303" pitchFamily="18" charset="0"/>
                  </a:rPr>
                  <a:t>smaller</a:t>
                </a:r>
                <a:r>
                  <a:rPr lang="fr-BE" sz="2000" dirty="0">
                    <a:latin typeface="Georgia" panose="02040502050405020303" pitchFamily="18" charset="0"/>
                  </a:rPr>
                  <a:t> ODI value</a:t>
                </a:r>
              </a:p>
              <a:p>
                <a:r>
                  <a:rPr lang="fr-BE" sz="2400" dirty="0">
                    <a:latin typeface="Georgia" panose="02040502050405020303" pitchFamily="18" charset="0"/>
                  </a:rPr>
                  <a:t>	</a:t>
                </a:r>
              </a:p>
              <a:p>
                <a:pPr marL="285750" indent="-285750">
                  <a:buFont typeface="Arial" panose="020B0604020202020204" pitchFamily="34" charset="0"/>
                  <a:buChar char="•"/>
                </a:pPr>
                <a:r>
                  <a:rPr lang="fr-BE" sz="2400" b="1" dirty="0">
                    <a:latin typeface="Georgia" panose="02040502050405020303" pitchFamily="18" charset="0"/>
                  </a:rPr>
                  <a:t> </a:t>
                </a:r>
                <a14:m>
                  <m:oMath xmlns:m="http://schemas.openxmlformats.org/officeDocument/2006/math">
                    <m:sSub>
                      <m:sSubPr>
                        <m:ctrlPr>
                          <a:rPr lang="fr-BE" sz="2400" b="1" i="1">
                            <a:latin typeface="Cambria Math" panose="02040503050406030204" pitchFamily="18" charset="0"/>
                          </a:rPr>
                        </m:ctrlPr>
                      </m:sSubPr>
                      <m:e>
                        <m:r>
                          <a:rPr lang="fr-BE" sz="2400" b="1" i="1">
                            <a:latin typeface="Cambria Math" panose="02040503050406030204" pitchFamily="18" charset="0"/>
                          </a:rPr>
                          <m:t>𝑭</m:t>
                        </m:r>
                      </m:e>
                      <m:sub>
                        <m:r>
                          <a:rPr lang="fr-BE" sz="2400" b="1" i="1">
                            <a:latin typeface="Cambria Math" panose="02040503050406030204" pitchFamily="18" charset="0"/>
                          </a:rPr>
                          <m:t>𝒊𝒄𝒗𝒇</m:t>
                        </m:r>
                      </m:sub>
                    </m:sSub>
                  </m:oMath>
                </a14:m>
                <a:r>
                  <a:rPr lang="fr-BE" sz="2400" b="1" dirty="0">
                    <a:latin typeface="Georgia" panose="02040502050405020303" pitchFamily="18" charset="0"/>
                  </a:rPr>
                  <a:t> = Intra-cellular volume fraction</a:t>
                </a:r>
              </a:p>
              <a:p>
                <a:r>
                  <a:rPr lang="fr-BE" sz="2400" dirty="0">
                    <a:latin typeface="Georgia" panose="02040502050405020303" pitchFamily="18" charset="0"/>
                  </a:rPr>
                  <a:t>	</a:t>
                </a:r>
                <a:r>
                  <a:rPr lang="fr-BE" sz="2000" dirty="0" err="1">
                    <a:latin typeface="Georgia" panose="02040502050405020303" pitchFamily="18" charset="0"/>
                  </a:rPr>
                  <a:t>Describes</a:t>
                </a:r>
                <a:r>
                  <a:rPr lang="fr-BE" sz="2000" dirty="0">
                    <a:latin typeface="Georgia" panose="02040502050405020303" pitchFamily="18" charset="0"/>
                  </a:rPr>
                  <a:t> the </a:t>
                </a:r>
                <a:r>
                  <a:rPr lang="fr-BE" sz="2000" dirty="0" err="1">
                    <a:latin typeface="Georgia" panose="02040502050405020303" pitchFamily="18" charset="0"/>
                  </a:rPr>
                  <a:t>density</a:t>
                </a:r>
                <a:r>
                  <a:rPr lang="fr-BE" sz="2000" dirty="0">
                    <a:latin typeface="Georgia" panose="02040502050405020303" pitchFamily="18" charset="0"/>
                  </a:rPr>
                  <a:t> of the axons and dendrites</a:t>
                </a:r>
              </a:p>
              <a:p>
                <a:endParaRPr lang="fr-BE" sz="2000" dirty="0">
                  <a:latin typeface="Georgia" panose="02040502050405020303" pitchFamily="18" charset="0"/>
                </a:endParaRPr>
              </a:p>
              <a:p>
                <a:pPr marL="342900" indent="-342900">
                  <a:buFont typeface="Arial" panose="020B0604020202020204" pitchFamily="34" charset="0"/>
                  <a:buChar char="•"/>
                </a:pPr>
                <a14:m>
                  <m:oMath xmlns:m="http://schemas.openxmlformats.org/officeDocument/2006/math">
                    <m:sSub>
                      <m:sSubPr>
                        <m:ctrlPr>
                          <a:rPr lang="fr-BE" sz="2400" b="1" i="1">
                            <a:latin typeface="Cambria Math" panose="02040503050406030204" pitchFamily="18" charset="0"/>
                          </a:rPr>
                        </m:ctrlPr>
                      </m:sSubPr>
                      <m:e>
                        <m:r>
                          <a:rPr lang="fr-BE" sz="2400" b="1" i="1">
                            <a:latin typeface="Cambria Math" panose="02040503050406030204" pitchFamily="18" charset="0"/>
                          </a:rPr>
                          <m:t>𝑭</m:t>
                        </m:r>
                      </m:e>
                      <m:sub>
                        <m:r>
                          <a:rPr lang="fr-BE" sz="2400" b="1" i="1">
                            <a:latin typeface="Cambria Math" panose="02040503050406030204" pitchFamily="18" charset="0"/>
                          </a:rPr>
                          <m:t>𝒊</m:t>
                        </m:r>
                        <m:r>
                          <a:rPr lang="fr-BE" sz="2400" b="1" i="1" smtClean="0">
                            <a:latin typeface="Cambria Math" panose="02040503050406030204" pitchFamily="18" charset="0"/>
                          </a:rPr>
                          <m:t>𝒔𝒐</m:t>
                        </m:r>
                      </m:sub>
                    </m:sSub>
                  </m:oMath>
                </a14:m>
                <a:r>
                  <a:rPr lang="fr-BE" sz="2400" b="1" dirty="0">
                    <a:latin typeface="Georgia" panose="02040502050405020303" pitchFamily="18" charset="0"/>
                  </a:rPr>
                  <a:t> = </a:t>
                </a:r>
                <a:r>
                  <a:rPr lang="fr-BE" sz="2400" b="1" dirty="0" err="1">
                    <a:latin typeface="Georgia" panose="02040502050405020303" pitchFamily="18" charset="0"/>
                  </a:rPr>
                  <a:t>Isotropic</a:t>
                </a:r>
                <a:r>
                  <a:rPr lang="fr-BE" sz="2400" b="1" dirty="0">
                    <a:latin typeface="Georgia" panose="02040502050405020303" pitchFamily="18" charset="0"/>
                  </a:rPr>
                  <a:t> volume fraction</a:t>
                </a:r>
              </a:p>
              <a:p>
                <a:r>
                  <a:rPr lang="fr-BE" sz="2400" b="1" dirty="0">
                    <a:latin typeface="Georgia" panose="02040502050405020303" pitchFamily="18" charset="0"/>
                  </a:rPr>
                  <a:t>	</a:t>
                </a:r>
                <a:r>
                  <a:rPr lang="fr-BE" sz="2000" dirty="0" err="1">
                    <a:latin typeface="Georgia" panose="02040502050405020303" pitchFamily="18" charset="0"/>
                  </a:rPr>
                  <a:t>Describes</a:t>
                </a:r>
                <a:r>
                  <a:rPr lang="fr-BE" sz="2000" dirty="0">
                    <a:latin typeface="Georgia" panose="02040502050405020303" pitchFamily="18" charset="0"/>
                  </a:rPr>
                  <a:t> the free water diffusion (indirect value of the CSF volume fraction)</a:t>
                </a:r>
                <a:endParaRPr lang="fr-BE" sz="2800" b="1" dirty="0">
                  <a:latin typeface="Georgia" panose="02040502050405020303" pitchFamily="18" charset="0"/>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1096379" y="2054236"/>
                <a:ext cx="10652703" cy="3970318"/>
              </a:xfrm>
              <a:prstGeom prst="rect">
                <a:avLst/>
              </a:prstGeom>
              <a:blipFill rotWithShape="0">
                <a:blip r:embed="rId3"/>
                <a:stretch>
                  <a:fillRect l="-801" t="-1229" b="-768"/>
                </a:stretch>
              </a:blipFill>
            </p:spPr>
            <p:txBody>
              <a:bodyPr/>
              <a:lstStyle/>
              <a:p>
                <a:r>
                  <a:rPr lang="fr-BE">
                    <a:noFill/>
                  </a:rPr>
                  <a:t> </a:t>
                </a:r>
              </a:p>
            </p:txBody>
          </p:sp>
        </mc:Fallback>
      </mc:AlternateContent>
    </p:spTree>
    <p:extLst>
      <p:ext uri="{BB962C8B-B14F-4D97-AF65-F5344CB8AC3E}">
        <p14:creationId xmlns:p14="http://schemas.microsoft.com/office/powerpoint/2010/main" val="2804808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93</a:t>
            </a:fld>
            <a:endParaRPr lang="fr-BE" dirty="0"/>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mc:AlternateContent xmlns:mc="http://schemas.openxmlformats.org/markup-compatibility/2006" xmlns:a14="http://schemas.microsoft.com/office/drawing/2010/main">
        <mc:Choice Requires="a14">
          <p:sp>
            <p:nvSpPr>
              <p:cNvPr id="29" name="ZoneTexte 28"/>
              <p:cNvSpPr txBox="1"/>
              <p:nvPr/>
            </p:nvSpPr>
            <p:spPr>
              <a:xfrm>
                <a:off x="795704" y="2129874"/>
                <a:ext cx="10441790" cy="4278094"/>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B858C"/>
                    </a:solidFill>
                    <a:latin typeface="Georgia" panose="02040502050405020303" pitchFamily="18" charset="0"/>
                  </a:rPr>
                  <a:t>S</a:t>
                </a:r>
                <a:r>
                  <a:rPr lang="fr-BE" sz="2000" dirty="0">
                    <a:latin typeface="Georgia" panose="02040502050405020303" pitchFamily="18" charset="0"/>
                  </a:rPr>
                  <a:t>ome</a:t>
                </a:r>
                <a:r>
                  <a:rPr lang="fr-BE" sz="2000" dirty="0">
                    <a:solidFill>
                      <a:srgbClr val="4B858C"/>
                    </a:solidFill>
                    <a:latin typeface="Georgia" panose="02040502050405020303" pitchFamily="18" charset="0"/>
                  </a:rPr>
                  <a:t> </a:t>
                </a:r>
                <a:r>
                  <a:rPr lang="fr-BE" sz="2000" dirty="0" err="1">
                    <a:latin typeface="Georgia" panose="02040502050405020303" pitchFamily="18" charset="0"/>
                  </a:rPr>
                  <a:t>particles</a:t>
                </a:r>
                <a:r>
                  <a:rPr lang="fr-BE" sz="2000" dirty="0">
                    <a:latin typeface="Georgia" panose="02040502050405020303" pitchFamily="18" charset="0"/>
                  </a:rPr>
                  <a:t> </a:t>
                </a:r>
                <a:r>
                  <a:rPr lang="fr-BE" sz="2000" dirty="0" err="1">
                    <a:latin typeface="Georgia" panose="02040502050405020303" pitchFamily="18" charset="0"/>
                  </a:rPr>
                  <a:t>possess</a:t>
                </a:r>
                <a:r>
                  <a:rPr lang="fr-BE" sz="2000" dirty="0">
                    <a:latin typeface="Georgia" panose="02040502050405020303" pitchFamily="18" charset="0"/>
                  </a:rPr>
                  <a:t> a « </a:t>
                </a:r>
                <a:r>
                  <a:rPr lang="fr-BE" sz="2000" b="1" dirty="0">
                    <a:latin typeface="Georgia" panose="02040502050405020303" pitchFamily="18" charset="0"/>
                  </a:rPr>
                  <a:t>spin </a:t>
                </a:r>
                <a:r>
                  <a:rPr lang="fr-BE" sz="2000" b="1" dirty="0" err="1">
                    <a:latin typeface="Georgia" panose="02040502050405020303" pitchFamily="18" charset="0"/>
                  </a:rPr>
                  <a:t>angular</a:t>
                </a:r>
                <a:r>
                  <a:rPr lang="fr-BE" sz="2000" b="1" dirty="0">
                    <a:latin typeface="Georgia" panose="02040502050405020303" pitchFamily="18" charset="0"/>
                  </a:rPr>
                  <a:t> </a:t>
                </a:r>
                <a:r>
                  <a:rPr lang="fr-BE" sz="2000" b="1" dirty="0" err="1">
                    <a:latin typeface="Georgia" panose="02040502050405020303" pitchFamily="18" charset="0"/>
                  </a:rPr>
                  <a:t>momentum</a:t>
                </a:r>
                <a:r>
                  <a:rPr lang="fr-BE" sz="2000" dirty="0">
                    <a:latin typeface="Georgia" panose="02040502050405020303" pitchFamily="18" charset="0"/>
                  </a:rPr>
                  <a:t> » </a:t>
                </a:r>
                <a:r>
                  <a:rPr lang="fr-BE" sz="2000" dirty="0" err="1">
                    <a:latin typeface="Georgia" panose="02040502050405020303" pitchFamily="18" charset="0"/>
                  </a:rPr>
                  <a:t>characterized</a:t>
                </a:r>
                <a:r>
                  <a:rPr lang="fr-BE" sz="2000" dirty="0">
                    <a:latin typeface="Georgia" panose="02040502050405020303" pitchFamily="18" charset="0"/>
                  </a:rPr>
                  <a:t> by a </a:t>
                </a:r>
                <a:r>
                  <a:rPr lang="fr-BE" sz="2000" dirty="0" err="1">
                    <a:latin typeface="Georgia" panose="02040502050405020303" pitchFamily="18" charset="0"/>
                  </a:rPr>
                  <a:t>precession</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a:t>
                </a:r>
                <a:r>
                  <a:rPr lang="fr-BE" sz="2000" dirty="0" err="1">
                    <a:latin typeface="Georgia" panose="02040502050405020303" pitchFamily="18" charset="0"/>
                  </a:rPr>
                  <a:t>specific</a:t>
                </a:r>
                <a:r>
                  <a:rPr lang="fr-BE" sz="2000" dirty="0">
                    <a:latin typeface="Georgia" panose="02040502050405020303" pitchFamily="18" charset="0"/>
                  </a:rPr>
                  <a:t> </a:t>
                </a:r>
                <a:r>
                  <a:rPr lang="fr-BE" sz="2000" dirty="0" err="1">
                    <a:latin typeface="Georgia" panose="02040502050405020303" pitchFamily="18" charset="0"/>
                  </a:rPr>
                  <a:t>frequency</a:t>
                </a:r>
                <a:endParaRPr lang="fr-BE" sz="2000" dirty="0">
                  <a:latin typeface="Georgia" panose="02040502050405020303" pitchFamily="18" charset="0"/>
                </a:endParaRPr>
              </a:p>
              <a:p>
                <a:pPr marL="285750" indent="-285750">
                  <a:buFont typeface="Arial" panose="020B0604020202020204" pitchFamily="34" charset="0"/>
                  <a:buChar char="•"/>
                </a:pPr>
                <a:endParaRPr lang="fr-BE" sz="2400" dirty="0">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I</a:t>
                </a:r>
                <a:r>
                  <a:rPr lang="fr-BE" sz="2000" dirty="0">
                    <a:latin typeface="Georgia" panose="02040502050405020303" pitchFamily="18" charset="0"/>
                  </a:rPr>
                  <a:t>n MRI, the </a:t>
                </a:r>
                <a:r>
                  <a:rPr lang="fr-BE" sz="2000" dirty="0" err="1">
                    <a:latin typeface="Georgia" panose="02040502050405020303" pitchFamily="18" charset="0"/>
                  </a:rPr>
                  <a:t>targeted</a:t>
                </a:r>
                <a:r>
                  <a:rPr lang="fr-BE" sz="2000" dirty="0">
                    <a:latin typeface="Georgia" panose="02040502050405020303" pitchFamily="18" charset="0"/>
                  </a:rPr>
                  <a:t> </a:t>
                </a:r>
                <a:r>
                  <a:rPr lang="fr-BE" sz="2000" dirty="0" err="1">
                    <a:latin typeface="Georgia" panose="02040502050405020303" pitchFamily="18" charset="0"/>
                  </a:rPr>
                  <a:t>particles</a:t>
                </a:r>
                <a:r>
                  <a:rPr lang="fr-BE" sz="2000" dirty="0">
                    <a:latin typeface="Georgia" panose="02040502050405020303" pitchFamily="18" charset="0"/>
                  </a:rPr>
                  <a:t> are the </a:t>
                </a:r>
                <a:r>
                  <a:rPr lang="fr-BE" sz="2000" b="1" dirty="0">
                    <a:latin typeface="Georgia" panose="02040502050405020303" pitchFamily="18" charset="0"/>
                  </a:rPr>
                  <a:t>protons</a:t>
                </a:r>
                <a:r>
                  <a:rPr lang="fr-BE" sz="2000" dirty="0">
                    <a:latin typeface="Georgia" panose="02040502050405020303" pitchFamily="18" charset="0"/>
                  </a:rPr>
                  <a:t> (</a:t>
                </a:r>
                <a:r>
                  <a:rPr lang="fr-BE" sz="2000" dirty="0" err="1">
                    <a:latin typeface="Georgia" panose="02040502050405020303" pitchFamily="18" charset="0"/>
                  </a:rPr>
                  <a:t>mostly</a:t>
                </a:r>
                <a:r>
                  <a:rPr lang="fr-BE" sz="2000" dirty="0">
                    <a:latin typeface="Georgia" panose="02040502050405020303" pitchFamily="18" charset="0"/>
                  </a:rPr>
                  <a:t> in water and fat)</a:t>
                </a:r>
              </a:p>
              <a:p>
                <a:endParaRPr lang="fr-BE" sz="2400" dirty="0">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T</a:t>
                </a:r>
                <a:r>
                  <a:rPr lang="fr-BE" sz="2000" dirty="0">
                    <a:solidFill>
                      <a:schemeClr val="tx1"/>
                    </a:solidFill>
                    <a:latin typeface="Georgia" panose="02040502050405020303" pitchFamily="18" charset="0"/>
                  </a:rPr>
                  <a:t>he spins </a:t>
                </a:r>
                <a:r>
                  <a:rPr lang="fr-BE" sz="2000" dirty="0" err="1">
                    <a:solidFill>
                      <a:schemeClr val="tx1"/>
                    </a:solidFill>
                    <a:latin typeface="Georgia" panose="02040502050405020303" pitchFamily="18" charset="0"/>
                  </a:rPr>
                  <a:t>align</a:t>
                </a:r>
                <a:r>
                  <a:rPr lang="fr-BE" sz="2000" dirty="0">
                    <a:solidFill>
                      <a:schemeClr val="tx1"/>
                    </a:solidFill>
                    <a:latin typeface="Georgia" panose="02040502050405020303" pitchFamily="18" charset="0"/>
                  </a:rPr>
                  <a:t> to the </a:t>
                </a:r>
                <a:r>
                  <a:rPr lang="fr-BE" sz="2000" dirty="0" err="1">
                    <a:solidFill>
                      <a:schemeClr val="tx1"/>
                    </a:solidFill>
                    <a:latin typeface="Georgia" panose="02040502050405020303" pitchFamily="18" charset="0"/>
                  </a:rPr>
                  <a:t>fixed</a:t>
                </a:r>
                <a:r>
                  <a:rPr lang="fr-BE" sz="2000" dirty="0">
                    <a:solidFill>
                      <a:schemeClr val="tx1"/>
                    </a:solidFill>
                    <a:latin typeface="Georgia" panose="02040502050405020303" pitchFamily="18" charset="0"/>
                  </a:rPr>
                  <a:t> </a:t>
                </a:r>
                <a:r>
                  <a:rPr lang="fr-BE" sz="2000" dirty="0" err="1">
                    <a:solidFill>
                      <a:schemeClr val="tx1"/>
                    </a:solidFill>
                    <a:latin typeface="Georgia" panose="02040502050405020303" pitchFamily="18" charset="0"/>
                  </a:rPr>
                  <a:t>magnetic</a:t>
                </a:r>
                <a:r>
                  <a:rPr lang="fr-BE" sz="2000" dirty="0">
                    <a:solidFill>
                      <a:schemeClr val="tx1"/>
                    </a:solidFill>
                    <a:latin typeface="Georgia" panose="02040502050405020303" pitchFamily="18" charset="0"/>
                  </a:rPr>
                  <a:t> </a:t>
                </a:r>
                <a:r>
                  <a:rPr lang="fr-BE" sz="2000" dirty="0" err="1">
                    <a:solidFill>
                      <a:schemeClr val="tx1"/>
                    </a:solidFill>
                    <a:latin typeface="Georgia" panose="02040502050405020303" pitchFamily="18" charset="0"/>
                  </a:rPr>
                  <a:t>field</a:t>
                </a:r>
                <a:r>
                  <a:rPr lang="fr-BE" sz="2000" dirty="0">
                    <a:solidFill>
                      <a:schemeClr val="tx1"/>
                    </a:solidFill>
                    <a:latin typeface="Georgia" panose="02040502050405020303" pitchFamily="18" charset="0"/>
                  </a:rPr>
                  <a:t> (</a:t>
                </a:r>
                <a14:m>
                  <m:oMath xmlns:m="http://schemas.openxmlformats.org/officeDocument/2006/math">
                    <m:sSub>
                      <m:sSubPr>
                        <m:ctrlPr>
                          <a:rPr lang="fr-BE" sz="2000" i="1" smtClean="0">
                            <a:solidFill>
                              <a:schemeClr val="tx1"/>
                            </a:solidFill>
                            <a:latin typeface="Cambria Math" panose="02040503050406030204" pitchFamily="18" charset="0"/>
                          </a:rPr>
                        </m:ctrlPr>
                      </m:sSubPr>
                      <m:e>
                        <m:r>
                          <a:rPr lang="fr-BE" sz="2000" b="0" i="1" smtClean="0">
                            <a:solidFill>
                              <a:schemeClr val="tx1"/>
                            </a:solidFill>
                            <a:latin typeface="Cambria Math" panose="02040503050406030204" pitchFamily="18" charset="0"/>
                          </a:rPr>
                          <m:t>𝐵</m:t>
                        </m:r>
                      </m:e>
                      <m:sub>
                        <m:r>
                          <a:rPr lang="fr-BE" sz="2000" b="0" i="1" smtClean="0">
                            <a:solidFill>
                              <a:schemeClr val="tx1"/>
                            </a:solidFill>
                            <a:latin typeface="Cambria Math" panose="02040503050406030204" pitchFamily="18" charset="0"/>
                          </a:rPr>
                          <m:t>0</m:t>
                        </m:r>
                      </m:sub>
                    </m:sSub>
                  </m:oMath>
                </a14:m>
                <a:r>
                  <a:rPr lang="fr-BE" sz="2000" dirty="0">
                    <a:solidFill>
                      <a:schemeClr val="tx1"/>
                    </a:solidFill>
                    <a:latin typeface="Georgia" panose="02040502050405020303" pitchFamily="18" charset="0"/>
                  </a:rPr>
                  <a:t>)</a:t>
                </a:r>
              </a:p>
              <a:p>
                <a:endParaRPr lang="fr-BE" sz="2000" dirty="0">
                  <a:latin typeface="Georgia" panose="02040502050405020303" pitchFamily="18" charset="0"/>
                </a:endParaRPr>
              </a:p>
              <a:p>
                <a:pPr marL="285750" indent="-285750">
                  <a:buFont typeface="Arial" panose="020B0604020202020204" pitchFamily="34" charset="0"/>
                  <a:buChar char="•"/>
                </a:pPr>
                <a:r>
                  <a:rPr lang="fr-BE" sz="2000" dirty="0" err="1">
                    <a:solidFill>
                      <a:srgbClr val="4B858C"/>
                    </a:solidFill>
                    <a:latin typeface="Georgia" panose="02040502050405020303" pitchFamily="18" charset="0"/>
                  </a:rPr>
                  <a:t>P</a:t>
                </a:r>
                <a:r>
                  <a:rPr lang="fr-BE" sz="2000" dirty="0" err="1">
                    <a:latin typeface="Georgia" panose="02040502050405020303" pitchFamily="18" charset="0"/>
                  </a:rPr>
                  <a:t>articles</a:t>
                </a:r>
                <a:r>
                  <a:rPr lang="fr-BE" sz="2000" dirty="0">
                    <a:latin typeface="Georgia" panose="02040502050405020303" pitchFamily="18" charset="0"/>
                  </a:rPr>
                  <a:t> are </a:t>
                </a:r>
                <a:r>
                  <a:rPr lang="fr-BE" sz="2000" dirty="0" err="1">
                    <a:latin typeface="Georgia" panose="02040502050405020303" pitchFamily="18" charset="0"/>
                  </a:rPr>
                  <a:t>stimulated</a:t>
                </a:r>
                <a:r>
                  <a:rPr lang="fr-BE" sz="2000" dirty="0">
                    <a:latin typeface="Georgia" panose="02040502050405020303" pitchFamily="18" charset="0"/>
                  </a:rPr>
                  <a:t> </a:t>
                </a:r>
                <a:r>
                  <a:rPr lang="fr-BE" sz="2000" dirty="0" err="1">
                    <a:latin typeface="Georgia" panose="02040502050405020303" pitchFamily="18" charset="0"/>
                  </a:rPr>
                  <a:t>with</a:t>
                </a:r>
                <a:r>
                  <a:rPr lang="fr-BE" sz="2000" dirty="0">
                    <a:latin typeface="Georgia" panose="02040502050405020303" pitchFamily="18" charset="0"/>
                  </a:rPr>
                  <a:t> an </a:t>
                </a:r>
                <a:r>
                  <a:rPr lang="fr-BE" sz="2000" dirty="0" err="1">
                    <a:latin typeface="Georgia" panose="02040502050405020303" pitchFamily="18" charset="0"/>
                  </a:rPr>
                  <a:t>electromagnetic</a:t>
                </a:r>
                <a:r>
                  <a:rPr lang="fr-BE" sz="2000" dirty="0">
                    <a:latin typeface="Georgia" panose="02040502050405020303" pitchFamily="18" charset="0"/>
                  </a:rPr>
                  <a:t> </a:t>
                </a:r>
                <a:r>
                  <a:rPr lang="fr-BE" sz="2000" dirty="0" err="1">
                    <a:latin typeface="Georgia" panose="02040502050405020303" pitchFamily="18" charset="0"/>
                  </a:rPr>
                  <a:t>wave</a:t>
                </a:r>
                <a:r>
                  <a:rPr lang="fr-BE" sz="2000" dirty="0">
                    <a:latin typeface="Georgia" panose="02040502050405020303" pitchFamily="18" charset="0"/>
                  </a:rPr>
                  <a:t> at the </a:t>
                </a:r>
                <a:r>
                  <a:rPr lang="fr-BE" sz="2000" dirty="0" err="1">
                    <a:latin typeface="Georgia" panose="02040502050405020303" pitchFamily="18" charset="0"/>
                  </a:rPr>
                  <a:t>same</a:t>
                </a:r>
                <a:r>
                  <a:rPr lang="fr-BE" sz="2000" dirty="0">
                    <a:latin typeface="Georgia" panose="02040502050405020303" pitchFamily="18" charset="0"/>
                  </a:rPr>
                  <a:t> </a:t>
                </a:r>
                <a:r>
                  <a:rPr lang="fr-BE" sz="2000" dirty="0" err="1">
                    <a:latin typeface="Georgia" panose="02040502050405020303" pitchFamily="18" charset="0"/>
                  </a:rPr>
                  <a:t>frequency</a:t>
                </a:r>
                <a:r>
                  <a:rPr lang="fr-BE" sz="2000" dirty="0">
                    <a:latin typeface="Georgia" panose="02040502050405020303" pitchFamily="18" charset="0"/>
                  </a:rPr>
                  <a:t> of </a:t>
                </a:r>
                <a:r>
                  <a:rPr lang="fr-BE" sz="2000" dirty="0" err="1">
                    <a:latin typeface="Georgia" panose="02040502050405020303" pitchFamily="18" charset="0"/>
                  </a:rPr>
                  <a:t>their</a:t>
                </a:r>
                <a:r>
                  <a:rPr lang="fr-BE" sz="2000" dirty="0">
                    <a:latin typeface="Georgia" panose="02040502050405020303" pitchFamily="18" charset="0"/>
                  </a:rPr>
                  <a:t> </a:t>
                </a:r>
                <a:r>
                  <a:rPr lang="fr-BE" sz="2000" dirty="0" err="1">
                    <a:latin typeface="Georgia" panose="02040502050405020303" pitchFamily="18" charset="0"/>
                  </a:rPr>
                  <a:t>precession</a:t>
                </a:r>
                <a:endParaRPr lang="fr-BE" sz="2000" dirty="0">
                  <a:latin typeface="Georgia" panose="02040502050405020303" pitchFamily="18" charset="0"/>
                </a:endParaRPr>
              </a:p>
              <a:p>
                <a:pPr marL="285750" indent="-285750">
                  <a:buFont typeface="Arial" panose="020B0604020202020204" pitchFamily="34" charset="0"/>
                  <a:buChar char="•"/>
                </a:pPr>
                <a:endParaRPr lang="fr-BE" sz="2000" dirty="0">
                  <a:latin typeface="Georgia" panose="02040502050405020303" pitchFamily="18" charset="0"/>
                </a:endParaRPr>
              </a:p>
              <a:p>
                <a:pPr marL="285750" indent="-285750">
                  <a:buFont typeface="Arial" panose="020B0604020202020204" pitchFamily="34" charset="0"/>
                  <a:buChar char="•"/>
                </a:pPr>
                <a:r>
                  <a:rPr lang="fr-BE" sz="2000" dirty="0">
                    <a:solidFill>
                      <a:srgbClr val="4B858C"/>
                    </a:solidFill>
                    <a:latin typeface="Georgia" panose="02040502050405020303" pitchFamily="18" charset="0"/>
                  </a:rPr>
                  <a:t>T</a:t>
                </a:r>
                <a:r>
                  <a:rPr lang="fr-BE" sz="2000" dirty="0">
                    <a:latin typeface="Georgia" panose="02040502050405020303" pitchFamily="18" charset="0"/>
                  </a:rPr>
                  <a:t>he MRI signal arises </a:t>
                </a:r>
                <a:r>
                  <a:rPr lang="fr-BE" sz="2000" dirty="0" err="1">
                    <a:latin typeface="Georgia" panose="02040502050405020303" pitchFamily="18" charset="0"/>
                  </a:rPr>
                  <a:t>from</a:t>
                </a:r>
                <a:r>
                  <a:rPr lang="fr-BE" sz="2000" dirty="0">
                    <a:latin typeface="Georgia" panose="02040502050405020303" pitchFamily="18" charset="0"/>
                  </a:rPr>
                  <a:t> the « </a:t>
                </a:r>
                <a:r>
                  <a:rPr lang="fr-BE" sz="2000" b="1" dirty="0" err="1">
                    <a:latin typeface="Georgia" panose="02040502050405020303" pitchFamily="18" charset="0"/>
                  </a:rPr>
                  <a:t>nuclear</a:t>
                </a:r>
                <a:r>
                  <a:rPr lang="fr-BE" sz="2000" b="1" dirty="0">
                    <a:latin typeface="Georgia" panose="02040502050405020303" pitchFamily="18" charset="0"/>
                  </a:rPr>
                  <a:t> </a:t>
                </a:r>
                <a:r>
                  <a:rPr lang="fr-BE" sz="2000" b="1" dirty="0" err="1">
                    <a:latin typeface="Georgia" panose="02040502050405020303" pitchFamily="18" charset="0"/>
                  </a:rPr>
                  <a:t>magnetic</a:t>
                </a:r>
                <a:r>
                  <a:rPr lang="fr-BE" sz="2000" b="1" dirty="0">
                    <a:latin typeface="Georgia" panose="02040502050405020303" pitchFamily="18" charset="0"/>
                  </a:rPr>
                  <a:t> </a:t>
                </a:r>
                <a:r>
                  <a:rPr lang="fr-BE" sz="2000" b="1" dirty="0" err="1">
                    <a:latin typeface="Georgia" panose="02040502050405020303" pitchFamily="18" charset="0"/>
                  </a:rPr>
                  <a:t>resonance</a:t>
                </a:r>
                <a:r>
                  <a:rPr lang="fr-BE" sz="2000" dirty="0">
                    <a:latin typeface="Georgia" panose="02040502050405020303" pitchFamily="18" charset="0"/>
                  </a:rPr>
                  <a:t> » </a:t>
                </a:r>
                <a:r>
                  <a:rPr lang="fr-BE" sz="2000" dirty="0" err="1">
                    <a:latin typeface="Georgia" panose="02040502050405020303" pitchFamily="18" charset="0"/>
                  </a:rPr>
                  <a:t>phenomenon</a:t>
                </a:r>
                <a:r>
                  <a:rPr lang="fr-BE" sz="2000" dirty="0">
                    <a:latin typeface="Georgia" panose="02040502050405020303" pitchFamily="18" charset="0"/>
                  </a:rPr>
                  <a:t> </a:t>
                </a:r>
                <a:r>
                  <a:rPr lang="fr-BE" sz="2000" dirty="0" err="1">
                    <a:latin typeface="Georgia" panose="02040502050405020303" pitchFamily="18" charset="0"/>
                  </a:rPr>
                  <a:t>following</a:t>
                </a:r>
                <a:r>
                  <a:rPr lang="fr-BE" sz="2000" dirty="0">
                    <a:latin typeface="Georgia" panose="02040502050405020303" pitchFamily="18" charset="0"/>
                  </a:rPr>
                  <a:t> the perturbation</a:t>
                </a:r>
                <a:endParaRPr lang="fr-BE" sz="2400" dirty="0">
                  <a:latin typeface="Georgia" panose="02040502050405020303" pitchFamily="18" charset="0"/>
                </a:endParaRPr>
              </a:p>
              <a:p>
                <a:pPr marL="285750" indent="-285750">
                  <a:buFont typeface="Arial" panose="020B0604020202020204" pitchFamily="34" charset="0"/>
                  <a:buChar char="•"/>
                </a:pPr>
                <a:endParaRPr lang="fr-BE" sz="2400" dirty="0">
                  <a:solidFill>
                    <a:srgbClr val="4B858C"/>
                  </a:solidFill>
                  <a:latin typeface="Georgia" panose="02040502050405020303" pitchFamily="18" charset="0"/>
                </a:endParaRPr>
              </a:p>
            </p:txBody>
          </p:sp>
        </mc:Choice>
        <mc:Fallback xmlns="">
          <p:sp>
            <p:nvSpPr>
              <p:cNvPr id="29" name="ZoneTexte 28"/>
              <p:cNvSpPr txBox="1">
                <a:spLocks noRot="1" noChangeAspect="1" noMove="1" noResize="1" noEditPoints="1" noAdjustHandles="1" noChangeArrowheads="1" noChangeShapeType="1" noTextEdit="1"/>
              </p:cNvSpPr>
              <p:nvPr/>
            </p:nvSpPr>
            <p:spPr>
              <a:xfrm>
                <a:off x="795704" y="2129874"/>
                <a:ext cx="10441790" cy="4278094"/>
              </a:xfrm>
              <a:prstGeom prst="rect">
                <a:avLst/>
              </a:prstGeom>
              <a:blipFill rotWithShape="0">
                <a:blip r:embed="rId3"/>
                <a:stretch>
                  <a:fillRect l="-526" t="-855"/>
                </a:stretch>
              </a:blipFill>
            </p:spPr>
            <p:txBody>
              <a:bodyPr/>
              <a:lstStyle/>
              <a:p>
                <a:r>
                  <a:rPr lang="fr-BE">
                    <a:noFill/>
                  </a:rPr>
                  <a:t> </a:t>
                </a:r>
              </a:p>
            </p:txBody>
          </p:sp>
        </mc:Fallback>
      </mc:AlternateContent>
    </p:spTree>
    <p:extLst>
      <p:ext uri="{BB962C8B-B14F-4D97-AF65-F5344CB8AC3E}">
        <p14:creationId xmlns:p14="http://schemas.microsoft.com/office/powerpoint/2010/main" val="2177298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94</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902" y="2351192"/>
            <a:ext cx="6284112" cy="2083893"/>
          </a:xfrm>
          <a:prstGeom prst="rect">
            <a:avLst/>
          </a:prstGeom>
        </p:spPr>
      </p:pic>
      <mc:AlternateContent xmlns:mc="http://schemas.openxmlformats.org/markup-compatibility/2006" xmlns:a14="http://schemas.microsoft.com/office/drawing/2010/main">
        <mc:Choice Requires="a14">
          <p:sp>
            <p:nvSpPr>
              <p:cNvPr id="29" name="ZoneTexte 28"/>
              <p:cNvSpPr txBox="1"/>
              <p:nvPr/>
            </p:nvSpPr>
            <p:spPr>
              <a:xfrm>
                <a:off x="475340" y="2129874"/>
                <a:ext cx="4713348" cy="3908762"/>
              </a:xfrm>
              <a:prstGeom prst="rect">
                <a:avLst/>
              </a:prstGeom>
              <a:noFill/>
            </p:spPr>
            <p:txBody>
              <a:bodyPr wrap="square" rtlCol="0">
                <a:spAutoFit/>
              </a:bodyPr>
              <a:lstStyle/>
              <a:p>
                <a:pPr marL="285750" indent="-285750">
                  <a:buFont typeface="Arial" panose="020B0604020202020204" pitchFamily="34" charset="0"/>
                  <a:buChar char="•"/>
                </a:pPr>
                <a:r>
                  <a:rPr lang="fr-BE" sz="1600" dirty="0">
                    <a:solidFill>
                      <a:srgbClr val="4B858C"/>
                    </a:solidFill>
                    <a:latin typeface="Georgia" panose="02040502050405020303" pitchFamily="18" charset="0"/>
                  </a:rPr>
                  <a:t>S</a:t>
                </a:r>
                <a:r>
                  <a:rPr lang="fr-BE" sz="1600" dirty="0">
                    <a:latin typeface="Georgia" panose="02040502050405020303" pitchFamily="18" charset="0"/>
                  </a:rPr>
                  <a:t>ome</a:t>
                </a:r>
                <a:r>
                  <a:rPr lang="fr-BE" sz="1600" dirty="0">
                    <a:solidFill>
                      <a:srgbClr val="4B858C"/>
                    </a:solidFill>
                    <a:latin typeface="Georgia" panose="02040502050405020303" pitchFamily="18" charset="0"/>
                  </a:rPr>
                  <a:t> </a:t>
                </a:r>
                <a:r>
                  <a:rPr lang="fr-BE" sz="1600" dirty="0" err="1">
                    <a:latin typeface="Georgia" panose="02040502050405020303" pitchFamily="18" charset="0"/>
                  </a:rPr>
                  <a:t>particles</a:t>
                </a:r>
                <a:r>
                  <a:rPr lang="fr-BE" sz="1600" dirty="0">
                    <a:latin typeface="Georgia" panose="02040502050405020303" pitchFamily="18" charset="0"/>
                  </a:rPr>
                  <a:t> </a:t>
                </a:r>
                <a:r>
                  <a:rPr lang="fr-BE" sz="1600" dirty="0" err="1">
                    <a:latin typeface="Georgia" panose="02040502050405020303" pitchFamily="18" charset="0"/>
                  </a:rPr>
                  <a:t>possess</a:t>
                </a:r>
                <a:r>
                  <a:rPr lang="fr-BE" sz="1600" dirty="0">
                    <a:latin typeface="Georgia" panose="02040502050405020303" pitchFamily="18" charset="0"/>
                  </a:rPr>
                  <a:t> a « </a:t>
                </a:r>
                <a:r>
                  <a:rPr lang="fr-BE" sz="1600" b="1" dirty="0">
                    <a:latin typeface="Georgia" panose="02040502050405020303" pitchFamily="18" charset="0"/>
                  </a:rPr>
                  <a:t>spin </a:t>
                </a:r>
                <a:r>
                  <a:rPr lang="fr-BE" sz="1600" b="1" dirty="0" err="1">
                    <a:latin typeface="Georgia" panose="02040502050405020303" pitchFamily="18" charset="0"/>
                  </a:rPr>
                  <a:t>angular</a:t>
                </a:r>
                <a:r>
                  <a:rPr lang="fr-BE" sz="1600" b="1" dirty="0">
                    <a:latin typeface="Georgia" panose="02040502050405020303" pitchFamily="18" charset="0"/>
                  </a:rPr>
                  <a:t> </a:t>
                </a:r>
                <a:r>
                  <a:rPr lang="fr-BE" sz="1600" b="1" dirty="0" err="1">
                    <a:latin typeface="Georgia" panose="02040502050405020303" pitchFamily="18" charset="0"/>
                  </a:rPr>
                  <a:t>momentum</a:t>
                </a:r>
                <a:r>
                  <a:rPr lang="fr-BE" sz="1600" dirty="0">
                    <a:latin typeface="Georgia" panose="02040502050405020303" pitchFamily="18" charset="0"/>
                  </a:rPr>
                  <a:t> » </a:t>
                </a:r>
                <a:r>
                  <a:rPr lang="fr-BE" sz="1600" dirty="0" err="1">
                    <a:latin typeface="Georgia" panose="02040502050405020303" pitchFamily="18" charset="0"/>
                  </a:rPr>
                  <a:t>characterized</a:t>
                </a:r>
                <a:r>
                  <a:rPr lang="fr-BE" sz="1600" dirty="0">
                    <a:latin typeface="Georgia" panose="02040502050405020303" pitchFamily="18" charset="0"/>
                  </a:rPr>
                  <a:t> by a </a:t>
                </a:r>
                <a:r>
                  <a:rPr lang="fr-BE" sz="1600" dirty="0" err="1">
                    <a:latin typeface="Georgia" panose="02040502050405020303" pitchFamily="18" charset="0"/>
                  </a:rPr>
                  <a:t>precession</a:t>
                </a:r>
                <a:r>
                  <a:rPr lang="fr-BE" sz="1600" dirty="0">
                    <a:latin typeface="Georgia" panose="02040502050405020303" pitchFamily="18" charset="0"/>
                  </a:rPr>
                  <a:t> </a:t>
                </a:r>
                <a:r>
                  <a:rPr lang="fr-BE" sz="1600" dirty="0" err="1">
                    <a:latin typeface="Georgia" panose="02040502050405020303" pitchFamily="18" charset="0"/>
                  </a:rPr>
                  <a:t>with</a:t>
                </a:r>
                <a:r>
                  <a:rPr lang="fr-BE" sz="1600" dirty="0">
                    <a:latin typeface="Georgia" panose="02040502050405020303" pitchFamily="18" charset="0"/>
                  </a:rPr>
                  <a:t> </a:t>
                </a:r>
                <a:r>
                  <a:rPr lang="fr-BE" sz="1600" dirty="0" err="1">
                    <a:latin typeface="Georgia" panose="02040502050405020303" pitchFamily="18" charset="0"/>
                  </a:rPr>
                  <a:t>specific</a:t>
                </a:r>
                <a:r>
                  <a:rPr lang="fr-BE" sz="1600" dirty="0">
                    <a:latin typeface="Georgia" panose="02040502050405020303" pitchFamily="18" charset="0"/>
                  </a:rPr>
                  <a:t> </a:t>
                </a:r>
                <a:r>
                  <a:rPr lang="fr-BE" sz="1600" dirty="0" err="1">
                    <a:latin typeface="Georgia" panose="02040502050405020303" pitchFamily="18" charset="0"/>
                  </a:rPr>
                  <a:t>frequency</a:t>
                </a:r>
                <a:endParaRPr lang="fr-BE" sz="1600" dirty="0">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I</a:t>
                </a:r>
                <a:r>
                  <a:rPr lang="fr-BE" sz="1600" dirty="0">
                    <a:latin typeface="Georgia" panose="02040502050405020303" pitchFamily="18" charset="0"/>
                  </a:rPr>
                  <a:t>n MRI, the </a:t>
                </a:r>
                <a:r>
                  <a:rPr lang="fr-BE" sz="1600" dirty="0" err="1">
                    <a:latin typeface="Georgia" panose="02040502050405020303" pitchFamily="18" charset="0"/>
                  </a:rPr>
                  <a:t>targeted</a:t>
                </a:r>
                <a:r>
                  <a:rPr lang="fr-BE" sz="1600" dirty="0">
                    <a:latin typeface="Georgia" panose="02040502050405020303" pitchFamily="18" charset="0"/>
                  </a:rPr>
                  <a:t> </a:t>
                </a:r>
                <a:r>
                  <a:rPr lang="fr-BE" sz="1600" dirty="0" err="1">
                    <a:latin typeface="Georgia" panose="02040502050405020303" pitchFamily="18" charset="0"/>
                  </a:rPr>
                  <a:t>particles</a:t>
                </a:r>
                <a:r>
                  <a:rPr lang="fr-BE" sz="1600" dirty="0">
                    <a:latin typeface="Georgia" panose="02040502050405020303" pitchFamily="18" charset="0"/>
                  </a:rPr>
                  <a:t> are the </a:t>
                </a:r>
                <a:r>
                  <a:rPr lang="fr-BE" sz="1600" b="1" dirty="0">
                    <a:latin typeface="Georgia" panose="02040502050405020303" pitchFamily="18" charset="0"/>
                  </a:rPr>
                  <a:t>protons</a:t>
                </a:r>
                <a:r>
                  <a:rPr lang="fr-BE" sz="1600" dirty="0">
                    <a:latin typeface="Georgia" panose="02040502050405020303" pitchFamily="18" charset="0"/>
                  </a:rPr>
                  <a:t> (</a:t>
                </a:r>
                <a:r>
                  <a:rPr lang="fr-BE" sz="1600" dirty="0" err="1">
                    <a:latin typeface="Georgia" panose="02040502050405020303" pitchFamily="18" charset="0"/>
                  </a:rPr>
                  <a:t>mostly</a:t>
                </a:r>
                <a:r>
                  <a:rPr lang="fr-BE" sz="1600" dirty="0">
                    <a:latin typeface="Georgia" panose="02040502050405020303" pitchFamily="18" charset="0"/>
                  </a:rPr>
                  <a:t> in water and fat)</a:t>
                </a:r>
              </a:p>
              <a:p>
                <a:endParaRPr lang="fr-BE" dirty="0">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T</a:t>
                </a:r>
                <a:r>
                  <a:rPr lang="fr-BE" sz="1600" dirty="0">
                    <a:solidFill>
                      <a:schemeClr val="tx1"/>
                    </a:solidFill>
                    <a:latin typeface="Georgia" panose="02040502050405020303" pitchFamily="18" charset="0"/>
                  </a:rPr>
                  <a:t>he spins </a:t>
                </a:r>
                <a:r>
                  <a:rPr lang="fr-BE" sz="1600" dirty="0" err="1">
                    <a:solidFill>
                      <a:schemeClr val="tx1"/>
                    </a:solidFill>
                    <a:latin typeface="Georgia" panose="02040502050405020303" pitchFamily="18" charset="0"/>
                  </a:rPr>
                  <a:t>align</a:t>
                </a:r>
                <a:r>
                  <a:rPr lang="fr-BE" sz="1600" dirty="0">
                    <a:solidFill>
                      <a:schemeClr val="tx1"/>
                    </a:solidFill>
                    <a:latin typeface="Georgia" panose="02040502050405020303" pitchFamily="18" charset="0"/>
                  </a:rPr>
                  <a:t> to the </a:t>
                </a:r>
                <a:r>
                  <a:rPr lang="fr-BE" sz="1600" dirty="0" err="1">
                    <a:solidFill>
                      <a:schemeClr val="tx1"/>
                    </a:solidFill>
                    <a:latin typeface="Georgia" panose="02040502050405020303" pitchFamily="18" charset="0"/>
                  </a:rPr>
                  <a:t>fixed</a:t>
                </a:r>
                <a:r>
                  <a:rPr lang="fr-BE" sz="1600" dirty="0">
                    <a:solidFill>
                      <a:schemeClr val="tx1"/>
                    </a:solidFill>
                    <a:latin typeface="Georgia" panose="02040502050405020303" pitchFamily="18" charset="0"/>
                  </a:rPr>
                  <a:t> </a:t>
                </a:r>
                <a:r>
                  <a:rPr lang="fr-BE" sz="1600" dirty="0" err="1">
                    <a:solidFill>
                      <a:schemeClr val="tx1"/>
                    </a:solidFill>
                    <a:latin typeface="Georgia" panose="02040502050405020303" pitchFamily="18" charset="0"/>
                  </a:rPr>
                  <a:t>magnetic</a:t>
                </a:r>
                <a:r>
                  <a:rPr lang="fr-BE" sz="1600" dirty="0">
                    <a:solidFill>
                      <a:schemeClr val="tx1"/>
                    </a:solidFill>
                    <a:latin typeface="Georgia" panose="02040502050405020303" pitchFamily="18" charset="0"/>
                  </a:rPr>
                  <a:t> </a:t>
                </a:r>
                <a:r>
                  <a:rPr lang="fr-BE" sz="1600" dirty="0" err="1">
                    <a:solidFill>
                      <a:schemeClr val="tx1"/>
                    </a:solidFill>
                    <a:latin typeface="Georgia" panose="02040502050405020303" pitchFamily="18" charset="0"/>
                  </a:rPr>
                  <a:t>field</a:t>
                </a:r>
                <a:r>
                  <a:rPr lang="fr-BE" sz="1600" dirty="0">
                    <a:solidFill>
                      <a:schemeClr val="tx1"/>
                    </a:solidFill>
                    <a:latin typeface="Georgia" panose="02040502050405020303" pitchFamily="18" charset="0"/>
                  </a:rPr>
                  <a:t> (</a:t>
                </a:r>
                <a14:m>
                  <m:oMath xmlns:m="http://schemas.openxmlformats.org/officeDocument/2006/math">
                    <m:sSub>
                      <m:sSubPr>
                        <m:ctrlPr>
                          <a:rPr lang="fr-BE" sz="1600" i="1" smtClean="0">
                            <a:solidFill>
                              <a:schemeClr val="tx1"/>
                            </a:solidFill>
                            <a:latin typeface="Cambria Math" panose="02040503050406030204" pitchFamily="18" charset="0"/>
                          </a:rPr>
                        </m:ctrlPr>
                      </m:sSubPr>
                      <m:e>
                        <m:r>
                          <a:rPr lang="fr-BE" sz="1600" b="0" i="1" smtClean="0">
                            <a:solidFill>
                              <a:schemeClr val="tx1"/>
                            </a:solidFill>
                            <a:latin typeface="Cambria Math" panose="02040503050406030204" pitchFamily="18" charset="0"/>
                          </a:rPr>
                          <m:t>𝐵</m:t>
                        </m:r>
                      </m:e>
                      <m:sub>
                        <m:r>
                          <a:rPr lang="fr-BE" sz="1600" b="0" i="1" smtClean="0">
                            <a:solidFill>
                              <a:schemeClr val="tx1"/>
                            </a:solidFill>
                            <a:latin typeface="Cambria Math" panose="02040503050406030204" pitchFamily="18" charset="0"/>
                          </a:rPr>
                          <m:t>0</m:t>
                        </m:r>
                      </m:sub>
                    </m:sSub>
                  </m:oMath>
                </a14:m>
                <a:r>
                  <a:rPr lang="fr-BE" sz="1600" dirty="0">
                    <a:solidFill>
                      <a:schemeClr val="tx1"/>
                    </a:solidFill>
                    <a:latin typeface="Georgia" panose="02040502050405020303" pitchFamily="18" charset="0"/>
                  </a:rPr>
                  <a:t>) </a:t>
                </a:r>
                <a:r>
                  <a:rPr lang="fr-BE" sz="1600" dirty="0" err="1">
                    <a:solidFill>
                      <a:schemeClr val="tx1"/>
                    </a:solidFill>
                    <a:latin typeface="Georgia" panose="02040502050405020303" pitchFamily="18" charset="0"/>
                  </a:rPr>
                  <a:t>with</a:t>
                </a:r>
                <a:r>
                  <a:rPr lang="fr-BE" sz="1600" dirty="0">
                    <a:solidFill>
                      <a:schemeClr val="tx1"/>
                    </a:solidFill>
                    <a:latin typeface="Georgia" panose="02040502050405020303" pitchFamily="18" charset="0"/>
                  </a:rPr>
                  <a:t> </a:t>
                </a:r>
                <a:r>
                  <a:rPr lang="fr-BE" sz="1600" dirty="0" err="1">
                    <a:solidFill>
                      <a:schemeClr val="tx1"/>
                    </a:solidFill>
                    <a:latin typeface="Georgia" panose="02040502050405020303" pitchFamily="18" charset="0"/>
                  </a:rPr>
                  <a:t>two</a:t>
                </a:r>
                <a:r>
                  <a:rPr lang="fr-BE" sz="1600" dirty="0">
                    <a:solidFill>
                      <a:schemeClr val="tx1"/>
                    </a:solidFill>
                    <a:latin typeface="Georgia" panose="02040502050405020303" pitchFamily="18" charset="0"/>
                  </a:rPr>
                  <a:t> distinct </a:t>
                </a:r>
                <a:r>
                  <a:rPr lang="fr-BE" sz="1600" dirty="0" err="1">
                    <a:solidFill>
                      <a:schemeClr val="tx1"/>
                    </a:solidFill>
                    <a:latin typeface="Georgia" panose="02040502050405020303" pitchFamily="18" charset="0"/>
                  </a:rPr>
                  <a:t>levels</a:t>
                </a:r>
                <a:r>
                  <a:rPr lang="fr-BE" sz="1600" dirty="0">
                    <a:solidFill>
                      <a:schemeClr val="tx1"/>
                    </a:solidFill>
                    <a:latin typeface="Georgia" panose="02040502050405020303" pitchFamily="18" charset="0"/>
                  </a:rPr>
                  <a:t> of </a:t>
                </a:r>
                <a:r>
                  <a:rPr lang="fr-BE" sz="1600" dirty="0" err="1">
                    <a:solidFill>
                      <a:schemeClr val="tx1"/>
                    </a:solidFill>
                    <a:latin typeface="Georgia" panose="02040502050405020303" pitchFamily="18" charset="0"/>
                  </a:rPr>
                  <a:t>energy</a:t>
                </a:r>
                <a:endParaRPr lang="fr-BE" sz="1600" dirty="0">
                  <a:solidFill>
                    <a:schemeClr val="tx1"/>
                  </a:solidFill>
                  <a:latin typeface="Georgia" panose="02040502050405020303" pitchFamily="18" charset="0"/>
                </a:endParaRPr>
              </a:p>
              <a:p>
                <a:pPr marL="285750" indent="-285750">
                  <a:buFont typeface="Arial" panose="020B0604020202020204" pitchFamily="34" charset="0"/>
                  <a:buChar char="•"/>
                </a:pPr>
                <a:endParaRPr lang="fr-BE" dirty="0">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A </a:t>
                </a:r>
                <a:r>
                  <a:rPr lang="fr-BE" sz="1600" dirty="0" err="1">
                    <a:latin typeface="Georgia" panose="02040502050405020303" pitchFamily="18" charset="0"/>
                  </a:rPr>
                  <a:t>greater</a:t>
                </a:r>
                <a:r>
                  <a:rPr lang="fr-BE" sz="1600" dirty="0">
                    <a:latin typeface="Georgia" panose="02040502050405020303" pitchFamily="18" charset="0"/>
                  </a:rPr>
                  <a:t> </a:t>
                </a:r>
                <a:r>
                  <a:rPr lang="fr-BE" sz="1600" dirty="0" err="1">
                    <a:latin typeface="Georgia" panose="02040502050405020303" pitchFamily="18" charset="0"/>
                  </a:rPr>
                  <a:t>number</a:t>
                </a:r>
                <a:r>
                  <a:rPr lang="fr-BE" sz="1600" dirty="0">
                    <a:latin typeface="Georgia" panose="02040502050405020303" pitchFamily="18" charset="0"/>
                  </a:rPr>
                  <a:t> of spins </a:t>
                </a:r>
                <a:r>
                  <a:rPr lang="fr-BE" sz="1600" dirty="0" err="1">
                    <a:latin typeface="Georgia" panose="02040502050405020303" pitchFamily="18" charset="0"/>
                  </a:rPr>
                  <a:t>align</a:t>
                </a:r>
                <a:r>
                  <a:rPr lang="fr-BE" sz="1600" dirty="0">
                    <a:latin typeface="Georgia" panose="02040502050405020303" pitchFamily="18" charset="0"/>
                  </a:rPr>
                  <a:t> </a:t>
                </a:r>
                <a:r>
                  <a:rPr lang="fr-BE" sz="1600" dirty="0" err="1">
                    <a:latin typeface="Georgia" panose="02040502050405020303" pitchFamily="18" charset="0"/>
                  </a:rPr>
                  <a:t>with</a:t>
                </a:r>
                <a:r>
                  <a:rPr lang="fr-BE" sz="1600" dirty="0">
                    <a:latin typeface="Georgia" panose="02040502050405020303" pitchFamily="18" charset="0"/>
                  </a:rPr>
                  <a:t> a </a:t>
                </a:r>
                <a:r>
                  <a:rPr lang="fr-BE" sz="1600" dirty="0" err="1">
                    <a:latin typeface="Georgia" panose="02040502050405020303" pitchFamily="18" charset="0"/>
                  </a:rPr>
                  <a:t>lower</a:t>
                </a:r>
                <a:r>
                  <a:rPr lang="fr-BE" sz="1600" dirty="0">
                    <a:latin typeface="Georgia" panose="02040502050405020303" pitchFamily="18" charset="0"/>
                  </a:rPr>
                  <a:t> </a:t>
                </a:r>
                <a:r>
                  <a:rPr lang="fr-BE" sz="1600" dirty="0" err="1">
                    <a:latin typeface="Georgia" panose="02040502050405020303" pitchFamily="18" charset="0"/>
                  </a:rPr>
                  <a:t>level</a:t>
                </a:r>
                <a:r>
                  <a:rPr lang="fr-BE" sz="1600" dirty="0">
                    <a:latin typeface="Georgia" panose="02040502050405020303" pitchFamily="18" charset="0"/>
                  </a:rPr>
                  <a:t> of </a:t>
                </a:r>
                <a:r>
                  <a:rPr lang="fr-BE" sz="1600" dirty="0" err="1">
                    <a:latin typeface="Georgia" panose="02040502050405020303" pitchFamily="18" charset="0"/>
                  </a:rPr>
                  <a:t>energy</a:t>
                </a:r>
                <a:r>
                  <a:rPr lang="fr-BE" sz="1600" dirty="0">
                    <a:latin typeface="Georgia" panose="02040502050405020303" pitchFamily="18" charset="0"/>
                  </a:rPr>
                  <a:t> (E1), in the « spin up » </a:t>
                </a:r>
                <a:r>
                  <a:rPr lang="fr-BE" sz="1600" dirty="0" err="1">
                    <a:latin typeface="Georgia" panose="02040502050405020303" pitchFamily="18" charset="0"/>
                  </a:rPr>
                  <a:t>status</a:t>
                </a:r>
                <a:endParaRPr lang="fr-BE" sz="1600" dirty="0">
                  <a:latin typeface="Georgia" panose="02040502050405020303" pitchFamily="18" charset="0"/>
                </a:endParaRPr>
              </a:p>
              <a:p>
                <a:pPr marL="285750" indent="-285750">
                  <a:buFont typeface="Arial" panose="020B0604020202020204" pitchFamily="34" charset="0"/>
                  <a:buChar char="•"/>
                </a:pPr>
                <a:endParaRPr lang="fr-BE"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A </a:t>
                </a:r>
                <a:r>
                  <a:rPr lang="fr-BE" sz="1600" b="1" dirty="0">
                    <a:solidFill>
                      <a:schemeClr val="tx1"/>
                    </a:solidFill>
                    <a:latin typeface="Georgia" panose="02040502050405020303" pitchFamily="18" charset="0"/>
                  </a:rPr>
                  <a:t>longitudinal </a:t>
                </a:r>
                <a:r>
                  <a:rPr lang="fr-BE" sz="1600" b="1" dirty="0" err="1">
                    <a:solidFill>
                      <a:schemeClr val="tx1"/>
                    </a:solidFill>
                    <a:latin typeface="Georgia" panose="02040502050405020303" pitchFamily="18" charset="0"/>
                  </a:rPr>
                  <a:t>magnetization</a:t>
                </a:r>
                <a:r>
                  <a:rPr lang="fr-BE" sz="1600" b="1" dirty="0">
                    <a:solidFill>
                      <a:schemeClr val="tx1"/>
                    </a:solidFill>
                    <a:latin typeface="Georgia" panose="02040502050405020303" pitchFamily="18" charset="0"/>
                  </a:rPr>
                  <a:t> </a:t>
                </a:r>
                <a:r>
                  <a:rPr lang="fr-BE" sz="1600" dirty="0">
                    <a:solidFill>
                      <a:schemeClr val="tx1"/>
                    </a:solidFill>
                    <a:latin typeface="Georgia" panose="02040502050405020303" pitchFamily="18" charset="0"/>
                  </a:rPr>
                  <a:t>in the direction of </a:t>
                </a:r>
                <a14:m>
                  <m:oMath xmlns:m="http://schemas.openxmlformats.org/officeDocument/2006/math">
                    <m:sSub>
                      <m:sSubPr>
                        <m:ctrlPr>
                          <a:rPr lang="fr-BE" sz="1600" i="1">
                            <a:solidFill>
                              <a:schemeClr val="tx1"/>
                            </a:solidFill>
                            <a:latin typeface="Cambria Math" panose="02040503050406030204" pitchFamily="18" charset="0"/>
                          </a:rPr>
                        </m:ctrlPr>
                      </m:sSubPr>
                      <m:e>
                        <m:r>
                          <a:rPr lang="fr-BE" sz="1600" i="1">
                            <a:solidFill>
                              <a:schemeClr val="tx1"/>
                            </a:solidFill>
                            <a:latin typeface="Cambria Math" panose="02040503050406030204" pitchFamily="18" charset="0"/>
                          </a:rPr>
                          <m:t>𝐵</m:t>
                        </m:r>
                      </m:e>
                      <m:sub>
                        <m:r>
                          <a:rPr lang="fr-BE" sz="1600" i="1">
                            <a:solidFill>
                              <a:schemeClr val="tx1"/>
                            </a:solidFill>
                            <a:latin typeface="Cambria Math" panose="02040503050406030204" pitchFamily="18" charset="0"/>
                          </a:rPr>
                          <m:t>0</m:t>
                        </m:r>
                      </m:sub>
                    </m:sSub>
                  </m:oMath>
                </a14:m>
                <a:r>
                  <a:rPr lang="fr-BE" sz="1600" dirty="0">
                    <a:solidFill>
                      <a:schemeClr val="tx1"/>
                    </a:solidFill>
                    <a:latin typeface="Georgia" panose="02040502050405020303" pitchFamily="18" charset="0"/>
                  </a:rPr>
                  <a:t> arises</a:t>
                </a:r>
              </a:p>
            </p:txBody>
          </p:sp>
        </mc:Choice>
        <mc:Fallback xmlns="">
          <p:sp>
            <p:nvSpPr>
              <p:cNvPr id="29" name="ZoneTexte 28"/>
              <p:cNvSpPr txBox="1">
                <a:spLocks noRot="1" noChangeAspect="1" noMove="1" noResize="1" noEditPoints="1" noAdjustHandles="1" noChangeArrowheads="1" noChangeShapeType="1" noTextEdit="1"/>
              </p:cNvSpPr>
              <p:nvPr/>
            </p:nvSpPr>
            <p:spPr>
              <a:xfrm>
                <a:off x="475340" y="2129874"/>
                <a:ext cx="4713348" cy="3908762"/>
              </a:xfrm>
              <a:prstGeom prst="rect">
                <a:avLst/>
              </a:prstGeom>
              <a:blipFill rotWithShape="0">
                <a:blip r:embed="rId6"/>
                <a:stretch>
                  <a:fillRect l="-517" t="-467" r="-129" b="-935"/>
                </a:stretch>
              </a:blipFill>
            </p:spPr>
            <p:txBody>
              <a:bodyPr/>
              <a:lstStyle/>
              <a:p>
                <a:r>
                  <a:rPr lang="fr-BE">
                    <a:noFill/>
                  </a:rPr>
                  <a:t> </a:t>
                </a:r>
              </a:p>
            </p:txBody>
          </p:sp>
        </mc:Fallback>
      </mc:AlternateContent>
      <p:cxnSp>
        <p:nvCxnSpPr>
          <p:cNvPr id="30" name="Connecteur droit avec flèche 29"/>
          <p:cNvCxnSpPr/>
          <p:nvPr/>
        </p:nvCxnSpPr>
        <p:spPr>
          <a:xfrm>
            <a:off x="5940345" y="5246180"/>
            <a:ext cx="566781" cy="0"/>
          </a:xfrm>
          <a:prstGeom prst="straightConnector1">
            <a:avLst/>
          </a:prstGeom>
          <a:ln w="28575">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560014" y="5061584"/>
            <a:ext cx="5210228" cy="1200329"/>
          </a:xfrm>
          <a:prstGeom prst="rect">
            <a:avLst/>
          </a:prstGeom>
          <a:noFill/>
        </p:spPr>
        <p:txBody>
          <a:bodyPr wrap="square" rtlCol="0">
            <a:spAutoFit/>
          </a:bodyPr>
          <a:lstStyle/>
          <a:p>
            <a:r>
              <a:rPr lang="fr-BE" dirty="0">
                <a:latin typeface="Georgia" panose="02040502050405020303" pitchFamily="18" charset="0"/>
              </a:rPr>
              <a:t>The MRI signal arises </a:t>
            </a:r>
            <a:r>
              <a:rPr lang="fr-BE" dirty="0" err="1">
                <a:latin typeface="Georgia" panose="02040502050405020303" pitchFamily="18" charset="0"/>
              </a:rPr>
              <a:t>from</a:t>
            </a:r>
            <a:r>
              <a:rPr lang="fr-BE" dirty="0">
                <a:latin typeface="Georgia" panose="02040502050405020303" pitchFamily="18" charset="0"/>
              </a:rPr>
              <a:t> the « </a:t>
            </a:r>
            <a:r>
              <a:rPr lang="fr-BE" b="1" dirty="0" err="1">
                <a:latin typeface="Georgia" panose="02040502050405020303" pitchFamily="18" charset="0"/>
              </a:rPr>
              <a:t>nuclear</a:t>
            </a:r>
            <a:r>
              <a:rPr lang="fr-BE" b="1" dirty="0">
                <a:latin typeface="Georgia" panose="02040502050405020303" pitchFamily="18" charset="0"/>
              </a:rPr>
              <a:t> </a:t>
            </a:r>
            <a:r>
              <a:rPr lang="fr-BE" b="1" dirty="0" err="1">
                <a:latin typeface="Georgia" panose="02040502050405020303" pitchFamily="18" charset="0"/>
              </a:rPr>
              <a:t>magnetic</a:t>
            </a:r>
            <a:r>
              <a:rPr lang="fr-BE" b="1" dirty="0">
                <a:latin typeface="Georgia" panose="02040502050405020303" pitchFamily="18" charset="0"/>
              </a:rPr>
              <a:t> </a:t>
            </a:r>
            <a:r>
              <a:rPr lang="fr-BE" b="1" dirty="0" err="1">
                <a:latin typeface="Georgia" panose="02040502050405020303" pitchFamily="18" charset="0"/>
              </a:rPr>
              <a:t>resonance</a:t>
            </a:r>
            <a:r>
              <a:rPr lang="fr-BE" dirty="0">
                <a:latin typeface="Georgia" panose="02040502050405020303" pitchFamily="18" charset="0"/>
              </a:rPr>
              <a:t> » </a:t>
            </a:r>
            <a:r>
              <a:rPr lang="fr-BE" dirty="0" err="1">
                <a:latin typeface="Georgia" panose="02040502050405020303" pitchFamily="18" charset="0"/>
              </a:rPr>
              <a:t>phenomenon</a:t>
            </a:r>
            <a:r>
              <a:rPr lang="fr-BE" dirty="0">
                <a:latin typeface="Georgia" panose="02040502050405020303" pitchFamily="18" charset="0"/>
              </a:rPr>
              <a:t> </a:t>
            </a:r>
            <a:r>
              <a:rPr lang="fr-BE" dirty="0" err="1">
                <a:latin typeface="Georgia" panose="02040502050405020303" pitchFamily="18" charset="0"/>
              </a:rPr>
              <a:t>when</a:t>
            </a:r>
            <a:r>
              <a:rPr lang="fr-BE" dirty="0">
                <a:latin typeface="Georgia" panose="02040502050405020303" pitchFamily="18" charset="0"/>
              </a:rPr>
              <a:t> the </a:t>
            </a:r>
            <a:r>
              <a:rPr lang="fr-BE" dirty="0" err="1">
                <a:latin typeface="Georgia" panose="02040502050405020303" pitchFamily="18" charset="0"/>
              </a:rPr>
              <a:t>particles</a:t>
            </a:r>
            <a:r>
              <a:rPr lang="fr-BE" dirty="0">
                <a:latin typeface="Georgia" panose="02040502050405020303" pitchFamily="18" charset="0"/>
              </a:rPr>
              <a:t> are </a:t>
            </a:r>
            <a:r>
              <a:rPr lang="fr-BE" dirty="0" err="1">
                <a:latin typeface="Georgia" panose="02040502050405020303" pitchFamily="18" charset="0"/>
              </a:rPr>
              <a:t>stimulated</a:t>
            </a:r>
            <a:r>
              <a:rPr lang="fr-BE" dirty="0">
                <a:latin typeface="Georgia" panose="02040502050405020303" pitchFamily="18" charset="0"/>
              </a:rPr>
              <a:t> </a:t>
            </a:r>
            <a:r>
              <a:rPr lang="fr-BE" dirty="0" err="1">
                <a:latin typeface="Georgia" panose="02040502050405020303" pitchFamily="18" charset="0"/>
              </a:rPr>
              <a:t>with</a:t>
            </a:r>
            <a:r>
              <a:rPr lang="fr-BE" dirty="0">
                <a:latin typeface="Georgia" panose="02040502050405020303" pitchFamily="18" charset="0"/>
              </a:rPr>
              <a:t> an </a:t>
            </a:r>
            <a:r>
              <a:rPr lang="fr-BE" dirty="0" err="1">
                <a:latin typeface="Georgia" panose="02040502050405020303" pitchFamily="18" charset="0"/>
              </a:rPr>
              <a:t>electromagnetic</a:t>
            </a:r>
            <a:r>
              <a:rPr lang="fr-BE" dirty="0">
                <a:latin typeface="Georgia" panose="02040502050405020303" pitchFamily="18" charset="0"/>
              </a:rPr>
              <a:t> </a:t>
            </a:r>
            <a:r>
              <a:rPr lang="fr-BE" dirty="0" err="1">
                <a:latin typeface="Georgia" panose="02040502050405020303" pitchFamily="18" charset="0"/>
              </a:rPr>
              <a:t>wave</a:t>
            </a:r>
            <a:r>
              <a:rPr lang="fr-BE" dirty="0">
                <a:latin typeface="Georgia" panose="02040502050405020303" pitchFamily="18" charset="0"/>
              </a:rPr>
              <a:t> at the </a:t>
            </a:r>
            <a:r>
              <a:rPr lang="fr-BE" dirty="0" err="1">
                <a:latin typeface="Georgia" panose="02040502050405020303" pitchFamily="18" charset="0"/>
              </a:rPr>
              <a:t>same</a:t>
            </a:r>
            <a:r>
              <a:rPr lang="fr-BE" dirty="0">
                <a:latin typeface="Georgia" panose="02040502050405020303" pitchFamily="18" charset="0"/>
              </a:rPr>
              <a:t> </a:t>
            </a:r>
            <a:r>
              <a:rPr lang="fr-BE" dirty="0" err="1">
                <a:latin typeface="Georgia" panose="02040502050405020303" pitchFamily="18" charset="0"/>
              </a:rPr>
              <a:t>frequency</a:t>
            </a:r>
            <a:r>
              <a:rPr lang="fr-BE" dirty="0">
                <a:latin typeface="Georgia" panose="02040502050405020303" pitchFamily="18" charset="0"/>
              </a:rPr>
              <a:t> of </a:t>
            </a:r>
            <a:r>
              <a:rPr lang="fr-BE" dirty="0" err="1">
                <a:latin typeface="Georgia" panose="02040502050405020303" pitchFamily="18" charset="0"/>
              </a:rPr>
              <a:t>their</a:t>
            </a:r>
            <a:r>
              <a:rPr lang="fr-BE" dirty="0">
                <a:latin typeface="Georgia" panose="02040502050405020303" pitchFamily="18" charset="0"/>
              </a:rPr>
              <a:t> </a:t>
            </a:r>
            <a:r>
              <a:rPr lang="fr-BE" dirty="0" err="1">
                <a:latin typeface="Georgia" panose="02040502050405020303" pitchFamily="18" charset="0"/>
              </a:rPr>
              <a:t>precession</a:t>
            </a:r>
            <a:endParaRPr lang="fr-BE" dirty="0">
              <a:latin typeface="Georgia" panose="02040502050405020303" pitchFamily="18" charset="0"/>
            </a:endParaRPr>
          </a:p>
        </p:txBody>
      </p:sp>
    </p:spTree>
    <p:extLst>
      <p:ext uri="{BB962C8B-B14F-4D97-AF65-F5344CB8AC3E}">
        <p14:creationId xmlns:p14="http://schemas.microsoft.com/office/powerpoint/2010/main" val="323467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95</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grpSp>
        <p:nvGrpSpPr>
          <p:cNvPr id="23" name="Groupe 22"/>
          <p:cNvGrpSpPr/>
          <p:nvPr/>
        </p:nvGrpSpPr>
        <p:grpSpPr>
          <a:xfrm>
            <a:off x="975671" y="2782104"/>
            <a:ext cx="10275241" cy="2573012"/>
            <a:chOff x="533929" y="2264959"/>
            <a:chExt cx="10275241" cy="2573012"/>
          </a:xfrm>
        </p:grpSpPr>
        <mc:AlternateContent xmlns:mc="http://schemas.openxmlformats.org/markup-compatibility/2006" xmlns:a14="http://schemas.microsoft.com/office/drawing/2010/main">
          <mc:Choice Requires="a14">
            <p:sp>
              <p:nvSpPr>
                <p:cNvPr id="24" name="ZoneTexte 23"/>
                <p:cNvSpPr txBox="1"/>
                <p:nvPr/>
              </p:nvSpPr>
              <p:spPr>
                <a:xfrm>
                  <a:off x="533929" y="2264959"/>
                  <a:ext cx="10275241" cy="2573012"/>
                </a:xfrm>
                <a:prstGeom prst="rect">
                  <a:avLst/>
                </a:prstGeom>
                <a:noFill/>
              </p:spPr>
              <p:txBody>
                <a:bodyPr wrap="square" rtlCol="0">
                  <a:spAutoFit/>
                </a:bodyPr>
                <a:lstStyle/>
                <a:p>
                  <a:pPr marL="285750" indent="-285750">
                    <a:buFont typeface="Arial" panose="020B0604020202020204" pitchFamily="34" charset="0"/>
                    <a:buChar char="•"/>
                  </a:pPr>
                  <a:r>
                    <a:rPr lang="fr-BE" sz="2000" dirty="0">
                      <a:solidFill>
                        <a:srgbClr val="4B858C"/>
                      </a:solidFill>
                      <a:latin typeface="Georgia" panose="02040502050405020303" pitchFamily="18" charset="0"/>
                    </a:rPr>
                    <a:t>T</a:t>
                  </a:r>
                  <a:r>
                    <a:rPr lang="fr-BE" sz="2000" dirty="0">
                      <a:solidFill>
                        <a:schemeClr val="tx1"/>
                      </a:solidFill>
                      <a:latin typeface="Georgia" panose="02040502050405020303" pitchFamily="18" charset="0"/>
                    </a:rPr>
                    <a:t>he interaction </a:t>
                  </a:r>
                  <a:r>
                    <a:rPr lang="fr-BE" sz="2000" dirty="0" err="1">
                      <a:solidFill>
                        <a:schemeClr val="tx1"/>
                      </a:solidFill>
                      <a:latin typeface="Georgia" panose="02040502050405020303" pitchFamily="18" charset="0"/>
                    </a:rPr>
                    <a:t>with</a:t>
                  </a:r>
                  <a:r>
                    <a:rPr lang="fr-BE" sz="2000" dirty="0">
                      <a:solidFill>
                        <a:schemeClr val="tx1"/>
                      </a:solidFill>
                      <a:latin typeface="Georgia" panose="02040502050405020303" pitchFamily="18" charset="0"/>
                    </a:rPr>
                    <a:t> </a:t>
                  </a:r>
                  <a14:m>
                    <m:oMath xmlns:m="http://schemas.openxmlformats.org/officeDocument/2006/math">
                      <m:sSub>
                        <m:sSubPr>
                          <m:ctrlPr>
                            <a:rPr lang="fr-BE" sz="2000" i="1">
                              <a:solidFill>
                                <a:schemeClr val="tx1"/>
                              </a:solidFill>
                              <a:latin typeface="Cambria Math" panose="02040503050406030204" pitchFamily="18" charset="0"/>
                            </a:rPr>
                          </m:ctrlPr>
                        </m:sSubPr>
                        <m:e>
                          <m:r>
                            <m:rPr>
                              <m:sty m:val="p"/>
                            </m:rPr>
                            <a:rPr lang="fr-BE" sz="2000" i="1">
                              <a:solidFill>
                                <a:schemeClr val="tx1"/>
                              </a:solidFill>
                              <a:latin typeface="Cambria Math" panose="02040503050406030204" pitchFamily="18" charset="0"/>
                            </a:rPr>
                            <m:t>B</m:t>
                          </m:r>
                        </m:e>
                        <m:sub>
                          <m:r>
                            <a:rPr lang="fr-BE" sz="2000" i="1">
                              <a:solidFill>
                                <a:schemeClr val="tx1"/>
                              </a:solidFill>
                              <a:latin typeface="Cambria Math" panose="02040503050406030204" pitchFamily="18" charset="0"/>
                            </a:rPr>
                            <m:t>1</m:t>
                          </m:r>
                        </m:sub>
                      </m:sSub>
                    </m:oMath>
                  </a14:m>
                  <a:r>
                    <a:rPr lang="fr-BE" sz="2000" dirty="0">
                      <a:solidFill>
                        <a:schemeClr val="tx1"/>
                      </a:solidFill>
                      <a:latin typeface="Georgia" panose="02040502050405020303" pitchFamily="18" charset="0"/>
                    </a:rPr>
                    <a:t> </a:t>
                  </a:r>
                  <a:r>
                    <a:rPr lang="fr-BE" sz="2000" dirty="0" err="1">
                      <a:solidFill>
                        <a:schemeClr val="tx1"/>
                      </a:solidFill>
                      <a:latin typeface="Georgia" panose="02040502050405020303" pitchFamily="18" charset="0"/>
                    </a:rPr>
                    <a:t>is</a:t>
                  </a:r>
                  <a:r>
                    <a:rPr lang="fr-BE" sz="2000" dirty="0">
                      <a:solidFill>
                        <a:schemeClr val="tx1"/>
                      </a:solidFill>
                      <a:latin typeface="Georgia" panose="02040502050405020303" pitchFamily="18" charset="0"/>
                    </a:rPr>
                    <a:t> by </a:t>
                  </a:r>
                  <a:r>
                    <a:rPr lang="fr-BE" sz="2000" dirty="0" err="1">
                      <a:solidFill>
                        <a:schemeClr val="tx1"/>
                      </a:solidFill>
                      <a:latin typeface="Georgia" panose="02040502050405020303" pitchFamily="18" charset="0"/>
                    </a:rPr>
                    <a:t>means</a:t>
                  </a:r>
                  <a:r>
                    <a:rPr lang="fr-BE" sz="2000" dirty="0">
                      <a:solidFill>
                        <a:schemeClr val="tx1"/>
                      </a:solidFill>
                      <a:latin typeface="Georgia" panose="02040502050405020303" pitchFamily="18" charset="0"/>
                    </a:rPr>
                    <a:t> of an </a:t>
                  </a:r>
                  <a:r>
                    <a:rPr lang="fr-BE" sz="2000" b="1" dirty="0">
                      <a:solidFill>
                        <a:schemeClr val="tx1"/>
                      </a:solidFill>
                      <a:latin typeface="Georgia" panose="02040502050405020303" pitchFamily="18" charset="0"/>
                    </a:rPr>
                    <a:t>RF pulse</a:t>
                  </a:r>
                  <a:r>
                    <a:rPr lang="fr-BE" sz="2000" dirty="0">
                      <a:solidFill>
                        <a:schemeClr val="tx1"/>
                      </a:solidFill>
                      <a:latin typeface="Georgia" panose="02040502050405020303" pitchFamily="18" charset="0"/>
                    </a:rPr>
                    <a:t> </a:t>
                  </a:r>
                  <a:r>
                    <a:rPr lang="fr-BE" sz="2000" dirty="0" err="1">
                      <a:solidFill>
                        <a:schemeClr val="tx1"/>
                      </a:solidFill>
                      <a:latin typeface="Georgia" panose="02040502050405020303" pitchFamily="18" charset="0"/>
                    </a:rPr>
                    <a:t>which</a:t>
                  </a:r>
                  <a:r>
                    <a:rPr lang="fr-BE" sz="2000" dirty="0">
                      <a:solidFill>
                        <a:schemeClr val="tx1"/>
                      </a:solidFill>
                      <a:latin typeface="Georgia" panose="02040502050405020303" pitchFamily="18" charset="0"/>
                    </a:rPr>
                    <a:t> </a:t>
                  </a:r>
                  <a:r>
                    <a:rPr lang="fr-BE" sz="2000" dirty="0" err="1">
                      <a:solidFill>
                        <a:schemeClr val="tx1"/>
                      </a:solidFill>
                      <a:latin typeface="Georgia" panose="02040502050405020303" pitchFamily="18" charset="0"/>
                    </a:rPr>
                    <a:t>disturbs</a:t>
                  </a:r>
                  <a:r>
                    <a:rPr lang="fr-BE" sz="2000" dirty="0">
                      <a:solidFill>
                        <a:schemeClr val="tx1"/>
                      </a:solidFill>
                      <a:latin typeface="Georgia" panose="02040502050405020303" pitchFamily="18" charset="0"/>
                    </a:rPr>
                    <a:t> the spin </a:t>
                  </a:r>
                  <a:r>
                    <a:rPr lang="fr-BE" sz="2000" dirty="0" err="1">
                      <a:solidFill>
                        <a:schemeClr val="tx1"/>
                      </a:solidFill>
                      <a:latin typeface="Georgia" panose="02040502050405020303" pitchFamily="18" charset="0"/>
                    </a:rPr>
                    <a:t>properties</a:t>
                  </a:r>
                  <a:r>
                    <a:rPr lang="fr-BE" sz="2000" dirty="0">
                      <a:solidFill>
                        <a:schemeClr val="tx1"/>
                      </a:solidFill>
                      <a:latin typeface="Georgia" panose="02040502050405020303" pitchFamily="18" charset="0"/>
                    </a:rPr>
                    <a:t>:</a:t>
                  </a:r>
                  <a:endParaRPr lang="fr-BE" sz="2000" dirty="0">
                    <a:latin typeface="Georgia" panose="02040502050405020303" pitchFamily="18" charset="0"/>
                  </a:endParaRPr>
                </a:p>
                <a:p>
                  <a:pPr lvl="1"/>
                  <a:endParaRPr lang="fr-BE" sz="1100" dirty="0">
                    <a:latin typeface="Georgia" panose="02040502050405020303" pitchFamily="18" charset="0"/>
                  </a:endParaRPr>
                </a:p>
                <a:p>
                  <a:pPr marL="914400" lvl="1" indent="-457200">
                    <a:buFont typeface="+mj-lt"/>
                    <a:buAutoNum type="arabicPeriod"/>
                  </a:pPr>
                  <a:r>
                    <a:rPr lang="fr-BE" sz="2000" dirty="0">
                      <a:latin typeface="Georgia" panose="02040502050405020303" pitchFamily="18" charset="0"/>
                    </a:rPr>
                    <a:t>In the </a:t>
                  </a:r>
                  <a:r>
                    <a:rPr lang="fr-BE" sz="2000" i="1" dirty="0">
                      <a:latin typeface="Georgia" panose="02040502050405020303" pitchFamily="18" charset="0"/>
                    </a:rPr>
                    <a:t>z</a:t>
                  </a:r>
                  <a:r>
                    <a:rPr lang="fr-BE" sz="2000" dirty="0">
                      <a:latin typeface="Georgia" panose="02040502050405020303" pitchFamily="18" charset="0"/>
                    </a:rPr>
                    <a:t> plane: There </a:t>
                  </a:r>
                  <a:r>
                    <a:rPr lang="fr-BE" sz="2000" dirty="0" err="1">
                      <a:latin typeface="Georgia" panose="02040502050405020303" pitchFamily="18" charset="0"/>
                    </a:rPr>
                    <a:t>is</a:t>
                  </a:r>
                  <a:r>
                    <a:rPr lang="fr-BE" sz="2000" dirty="0">
                      <a:latin typeface="Georgia" panose="02040502050405020303" pitchFamily="18" charset="0"/>
                    </a:rPr>
                    <a:t> a transition </a:t>
                  </a:r>
                  <a:r>
                    <a:rPr lang="fr-BE" sz="2000" dirty="0" err="1">
                      <a:latin typeface="Georgia" panose="02040502050405020303" pitchFamily="18" charset="0"/>
                    </a:rPr>
                    <a:t>from</a:t>
                  </a:r>
                  <a:r>
                    <a:rPr lang="fr-BE" sz="2000" dirty="0">
                      <a:latin typeface="Georgia" panose="02040502050405020303" pitchFamily="18" charset="0"/>
                    </a:rPr>
                    <a:t> </a:t>
                  </a:r>
                  <a14:m>
                    <m:oMath xmlns:m="http://schemas.openxmlformats.org/officeDocument/2006/math">
                      <m:sSub>
                        <m:sSubPr>
                          <m:ctrlPr>
                            <a:rPr lang="fr-BE" sz="2000" i="1" smtClean="0">
                              <a:latin typeface="Cambria Math" panose="02040503050406030204" pitchFamily="18" charset="0"/>
                            </a:rPr>
                          </m:ctrlPr>
                        </m:sSubPr>
                        <m:e>
                          <m:r>
                            <a:rPr lang="fr-BE" sz="2000" b="0" i="1" smtClean="0">
                              <a:latin typeface="Cambria Math" panose="02040503050406030204" pitchFamily="18" charset="0"/>
                            </a:rPr>
                            <m:t>𝐸</m:t>
                          </m:r>
                        </m:e>
                        <m:sub>
                          <m:r>
                            <a:rPr lang="fr-BE" sz="2000" b="0" i="1" smtClean="0">
                              <a:latin typeface="Cambria Math" panose="02040503050406030204" pitchFamily="18" charset="0"/>
                            </a:rPr>
                            <m:t>1</m:t>
                          </m:r>
                        </m:sub>
                      </m:sSub>
                    </m:oMath>
                  </a14:m>
                  <a:r>
                    <a:rPr lang="fr-BE" sz="2000" dirty="0">
                      <a:latin typeface="Georgia" panose="02040502050405020303" pitchFamily="18" charset="0"/>
                    </a:rPr>
                    <a:t> to </a:t>
                  </a:r>
                  <a14:m>
                    <m:oMath xmlns:m="http://schemas.openxmlformats.org/officeDocument/2006/math">
                      <m:sSub>
                        <m:sSubPr>
                          <m:ctrlPr>
                            <a:rPr lang="fr-BE" sz="2000" i="1">
                              <a:latin typeface="Cambria Math" panose="02040503050406030204" pitchFamily="18" charset="0"/>
                            </a:rPr>
                          </m:ctrlPr>
                        </m:sSubPr>
                        <m:e>
                          <m:r>
                            <a:rPr lang="fr-BE" sz="2000" i="1">
                              <a:latin typeface="Cambria Math" panose="02040503050406030204" pitchFamily="18" charset="0"/>
                            </a:rPr>
                            <m:t>𝐸</m:t>
                          </m:r>
                        </m:e>
                        <m:sub>
                          <m:r>
                            <a:rPr lang="fr-BE" sz="2000" b="0" i="1" smtClean="0">
                              <a:latin typeface="Cambria Math" panose="02040503050406030204" pitchFamily="18" charset="0"/>
                            </a:rPr>
                            <m:t>2</m:t>
                          </m:r>
                        </m:sub>
                      </m:sSub>
                    </m:oMath>
                  </a14:m>
                  <a:r>
                    <a:rPr lang="fr-BE" sz="2000" dirty="0">
                      <a:latin typeface="Georgia" panose="02040502050405020303" pitchFamily="18" charset="0"/>
                    </a:rPr>
                    <a:t> for a lot of spins</a:t>
                  </a:r>
                </a:p>
                <a:p>
                  <a:pPr lvl="1"/>
                  <a:r>
                    <a:rPr lang="fr-BE" sz="1400" dirty="0">
                      <a:latin typeface="Georgia" panose="02040502050405020303" pitchFamily="18" charset="0"/>
                    </a:rPr>
                    <a:t>		</a:t>
                  </a:r>
                  <a14:m>
                    <m:oMath xmlns:m="http://schemas.openxmlformats.org/officeDocument/2006/math">
                      <m:sSub>
                        <m:sSubPr>
                          <m:ctrlPr>
                            <a:rPr lang="fr-BE" sz="2400" b="1" i="1">
                              <a:latin typeface="Cambria Math" panose="02040503050406030204" pitchFamily="18" charset="0"/>
                            </a:rPr>
                          </m:ctrlPr>
                        </m:sSubPr>
                        <m:e>
                          <m:r>
                            <a:rPr lang="fr-BE" sz="2400" b="1" i="1">
                              <a:latin typeface="Cambria Math" panose="02040503050406030204" pitchFamily="18" charset="0"/>
                            </a:rPr>
                            <m:t>𝑴</m:t>
                          </m:r>
                        </m:e>
                        <m:sub>
                          <m:r>
                            <a:rPr lang="fr-BE" sz="2400" b="1" i="1">
                              <a:latin typeface="Cambria Math" panose="02040503050406030204" pitchFamily="18" charset="0"/>
                            </a:rPr>
                            <m:t>𝒛</m:t>
                          </m:r>
                        </m:sub>
                      </m:sSub>
                    </m:oMath>
                  </a14:m>
                  <a:r>
                    <a:rPr lang="fr-BE" sz="2400" b="1" dirty="0">
                      <a:latin typeface="Georgia" panose="02040502050405020303" pitchFamily="18" charset="0"/>
                    </a:rPr>
                    <a:t> decreases</a:t>
                  </a:r>
                  <a:endParaRPr lang="fr-BE" sz="2000" dirty="0">
                    <a:latin typeface="Georgia" panose="02040502050405020303" pitchFamily="18" charset="0"/>
                  </a:endParaRPr>
                </a:p>
                <a:p>
                  <a:pPr marL="914400" lvl="1" indent="-457200">
                    <a:buFont typeface="+mj-lt"/>
                    <a:buAutoNum type="arabicPeriod"/>
                  </a:pPr>
                  <a:endParaRPr lang="fr-BE" sz="2000" dirty="0">
                    <a:latin typeface="Georgia" panose="02040502050405020303" pitchFamily="18" charset="0"/>
                  </a:endParaRPr>
                </a:p>
                <a:p>
                  <a:pPr marL="914400" lvl="1" indent="-457200">
                    <a:buFont typeface="+mj-lt"/>
                    <a:buAutoNum type="arabicPeriod" startAt="2"/>
                  </a:pPr>
                  <a:r>
                    <a:rPr lang="fr-BE" sz="2000" dirty="0">
                      <a:latin typeface="Georgia" panose="02040502050405020303" pitchFamily="18" charset="0"/>
                    </a:rPr>
                    <a:t>In the </a:t>
                  </a:r>
                  <a:r>
                    <a:rPr lang="fr-BE" sz="2000" i="1" dirty="0" err="1">
                      <a:latin typeface="Georgia" panose="02040502050405020303" pitchFamily="18" charset="0"/>
                    </a:rPr>
                    <a:t>xy</a:t>
                  </a:r>
                  <a:r>
                    <a:rPr lang="fr-BE" sz="2000" i="1" dirty="0">
                      <a:latin typeface="Georgia" panose="02040502050405020303" pitchFamily="18" charset="0"/>
                    </a:rPr>
                    <a:t> </a:t>
                  </a:r>
                  <a:r>
                    <a:rPr lang="fr-BE" sz="2000" dirty="0">
                      <a:latin typeface="Georgia" panose="02040502050405020303" pitchFamily="18" charset="0"/>
                    </a:rPr>
                    <a:t>plane: There </a:t>
                  </a:r>
                  <a:r>
                    <a:rPr lang="fr-BE" sz="2000" dirty="0" err="1">
                      <a:latin typeface="Georgia" panose="02040502050405020303" pitchFamily="18" charset="0"/>
                    </a:rPr>
                    <a:t>is</a:t>
                  </a:r>
                  <a:r>
                    <a:rPr lang="fr-BE" sz="2000" dirty="0">
                      <a:latin typeface="Georgia" panose="02040502050405020303" pitchFamily="18" charset="0"/>
                    </a:rPr>
                    <a:t> a </a:t>
                  </a:r>
                  <a:r>
                    <a:rPr lang="fr-BE" sz="2000" dirty="0" err="1">
                      <a:latin typeface="Georgia" panose="02040502050405020303" pitchFamily="18" charset="0"/>
                    </a:rPr>
                    <a:t>rephasing</a:t>
                  </a:r>
                  <a:r>
                    <a:rPr lang="fr-BE" sz="2000" dirty="0">
                      <a:latin typeface="Georgia" panose="02040502050405020303" pitchFamily="18" charset="0"/>
                    </a:rPr>
                    <a:t> of the spins (phase </a:t>
                  </a:r>
                  <a:r>
                    <a:rPr lang="fr-BE" sz="2000" dirty="0" err="1">
                      <a:latin typeface="Georgia" panose="02040502050405020303" pitchFamily="18" charset="0"/>
                    </a:rPr>
                    <a:t>coherence</a:t>
                  </a:r>
                  <a:r>
                    <a:rPr lang="fr-BE" sz="2000" dirty="0">
                      <a:latin typeface="Georgia" panose="02040502050405020303" pitchFamily="18" charset="0"/>
                    </a:rPr>
                    <a:t>)</a:t>
                  </a:r>
                </a:p>
                <a:p>
                  <a:pPr lvl="1"/>
                  <a:r>
                    <a:rPr lang="fr-BE" sz="2400" dirty="0">
                      <a:latin typeface="Georgia" panose="02040502050405020303" pitchFamily="18" charset="0"/>
                    </a:rPr>
                    <a:t>		</a:t>
                  </a:r>
                  <a14:m>
                    <m:oMath xmlns:m="http://schemas.openxmlformats.org/officeDocument/2006/math">
                      <m:sSub>
                        <m:sSubPr>
                          <m:ctrlPr>
                            <a:rPr lang="fr-BE" sz="2400" b="1" i="1">
                              <a:latin typeface="Cambria Math" panose="02040503050406030204" pitchFamily="18" charset="0"/>
                            </a:rPr>
                          </m:ctrlPr>
                        </m:sSubPr>
                        <m:e>
                          <m:r>
                            <a:rPr lang="fr-BE" sz="2400" b="1" i="1">
                              <a:latin typeface="Cambria Math" panose="02040503050406030204" pitchFamily="18" charset="0"/>
                            </a:rPr>
                            <m:t>𝑴</m:t>
                          </m:r>
                        </m:e>
                        <m:sub>
                          <m:r>
                            <a:rPr lang="fr-BE" sz="2400" b="1" i="1" smtClean="0">
                              <a:latin typeface="Cambria Math" panose="02040503050406030204" pitchFamily="18" charset="0"/>
                            </a:rPr>
                            <m:t>𝒙𝒚</m:t>
                          </m:r>
                        </m:sub>
                      </m:sSub>
                    </m:oMath>
                  </a14:m>
                  <a:r>
                    <a:rPr lang="fr-BE" sz="2400" b="1" dirty="0">
                      <a:latin typeface="Georgia" panose="02040502050405020303" pitchFamily="18" charset="0"/>
                    </a:rPr>
                    <a:t> increases</a:t>
                  </a:r>
                  <a:endParaRPr lang="fr-BE" sz="2400" dirty="0">
                    <a:latin typeface="Georgia" panose="02040502050405020303" pitchFamily="18" charset="0"/>
                  </a:endParaRPr>
                </a:p>
                <a:p>
                  <a:pPr lvl="1"/>
                  <a:endParaRPr lang="fr-BE" sz="2000" dirty="0">
                    <a:latin typeface="Georgia" panose="02040502050405020303" pitchFamily="18" charset="0"/>
                  </a:endParaRPr>
                </a:p>
              </p:txBody>
            </p:sp>
          </mc:Choice>
          <mc:Fallback xmlns="">
            <p:sp>
              <p:nvSpPr>
                <p:cNvPr id="24" name="ZoneTexte 23"/>
                <p:cNvSpPr txBox="1">
                  <a:spLocks noRot="1" noChangeAspect="1" noMove="1" noResize="1" noEditPoints="1" noAdjustHandles="1" noChangeArrowheads="1" noChangeShapeType="1" noTextEdit="1"/>
                </p:cNvSpPr>
                <p:nvPr/>
              </p:nvSpPr>
              <p:spPr>
                <a:xfrm>
                  <a:off x="533929" y="2264959"/>
                  <a:ext cx="10275241" cy="2573012"/>
                </a:xfrm>
                <a:prstGeom prst="rect">
                  <a:avLst/>
                </a:prstGeom>
                <a:blipFill rotWithShape="0">
                  <a:blip r:embed="rId5"/>
                  <a:stretch>
                    <a:fillRect l="-534" t="-1422" r="-415"/>
                  </a:stretch>
                </a:blipFill>
              </p:spPr>
              <p:txBody>
                <a:bodyPr/>
                <a:lstStyle/>
                <a:p>
                  <a:r>
                    <a:rPr lang="fr-BE">
                      <a:noFill/>
                    </a:rPr>
                    <a:t> </a:t>
                  </a:r>
                </a:p>
              </p:txBody>
            </p:sp>
          </mc:Fallback>
        </mc:AlternateContent>
        <p:cxnSp>
          <p:nvCxnSpPr>
            <p:cNvPr id="25" name="Connecteur droit avec flèche 24"/>
            <p:cNvCxnSpPr/>
            <p:nvPr/>
          </p:nvCxnSpPr>
          <p:spPr>
            <a:xfrm>
              <a:off x="1568917" y="3288343"/>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1568917" y="4278870"/>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ZoneTexte 26"/>
              <p:cNvSpPr txBox="1"/>
              <p:nvPr/>
            </p:nvSpPr>
            <p:spPr>
              <a:xfrm>
                <a:off x="2309045" y="5481042"/>
                <a:ext cx="7608495" cy="707886"/>
              </a:xfrm>
              <a:prstGeom prst="rect">
                <a:avLst/>
              </a:prstGeom>
              <a:noFill/>
            </p:spPr>
            <p:txBody>
              <a:bodyPr wrap="square" rtlCol="0">
                <a:spAutoFit/>
              </a:bodyPr>
              <a:lstStyle/>
              <a:p>
                <a:pPr algn="ctr"/>
                <a:r>
                  <a:rPr lang="fr-BE" sz="2000" b="1" dirty="0" err="1">
                    <a:solidFill>
                      <a:srgbClr val="FF0000"/>
                    </a:solidFill>
                    <a:latin typeface="Georgia" panose="02040502050405020303" pitchFamily="18" charset="0"/>
                  </a:rPr>
                  <a:t>Resonance</a:t>
                </a:r>
                <a:r>
                  <a:rPr lang="fr-BE" sz="2000" b="1" dirty="0">
                    <a:solidFill>
                      <a:srgbClr val="FF0000"/>
                    </a:solidFill>
                    <a:latin typeface="Georgia" panose="02040502050405020303" pitchFamily="18" charset="0"/>
                  </a:rPr>
                  <a:t> condition : The RF </a:t>
                </a:r>
                <a:r>
                  <a:rPr lang="fr-BE" sz="2000" b="1" dirty="0" err="1">
                    <a:solidFill>
                      <a:srgbClr val="FF0000"/>
                    </a:solidFill>
                    <a:latin typeface="Georgia" panose="02040502050405020303" pitchFamily="18" charset="0"/>
                  </a:rPr>
                  <a:t>frequency</a:t>
                </a:r>
                <a:r>
                  <a:rPr lang="fr-BE" sz="2000" b="1" dirty="0">
                    <a:solidFill>
                      <a:srgbClr val="FF0000"/>
                    </a:solidFill>
                    <a:latin typeface="Georgia" panose="02040502050405020303" pitchFamily="18" charset="0"/>
                  </a:rPr>
                  <a:t> </a:t>
                </a:r>
                <a14:m>
                  <m:oMath xmlns:m="http://schemas.openxmlformats.org/officeDocument/2006/math">
                    <m:sSub>
                      <m:sSubPr>
                        <m:ctrlPr>
                          <a:rPr lang="fr-BE" sz="2000" b="1" i="1" smtClean="0">
                            <a:solidFill>
                              <a:srgbClr val="FF0000"/>
                            </a:solidFill>
                            <a:latin typeface="Cambria Math" panose="02040503050406030204" pitchFamily="18" charset="0"/>
                          </a:rPr>
                        </m:ctrlPr>
                      </m:sSubPr>
                      <m:e>
                        <m:r>
                          <a:rPr lang="fr-BE" sz="2000" b="1" i="1" smtClean="0">
                            <a:solidFill>
                              <a:srgbClr val="FF0000"/>
                            </a:solidFill>
                            <a:latin typeface="Cambria Math" panose="02040503050406030204" pitchFamily="18" charset="0"/>
                            <a:ea typeface="Cambria Math" panose="02040503050406030204" pitchFamily="18" charset="0"/>
                          </a:rPr>
                          <m:t>𝝎</m:t>
                        </m:r>
                      </m:e>
                      <m:sub>
                        <m:r>
                          <a:rPr lang="fr-BE" sz="2000" b="1" i="1" smtClean="0">
                            <a:solidFill>
                              <a:srgbClr val="FF0000"/>
                            </a:solidFill>
                            <a:latin typeface="Cambria Math" panose="02040503050406030204" pitchFamily="18" charset="0"/>
                          </a:rPr>
                          <m:t>𝑹𝑭</m:t>
                        </m:r>
                      </m:sub>
                    </m:sSub>
                  </m:oMath>
                </a14:m>
                <a:r>
                  <a:rPr lang="fr-BE" sz="2000" b="1" dirty="0">
                    <a:solidFill>
                      <a:srgbClr val="FF0000"/>
                    </a:solidFill>
                    <a:latin typeface="Georgia" panose="02040502050405020303" pitchFamily="18" charset="0"/>
                  </a:rPr>
                  <a:t> must </a:t>
                </a:r>
                <a:r>
                  <a:rPr lang="fr-BE" sz="2000" b="1" dirty="0" err="1">
                    <a:solidFill>
                      <a:srgbClr val="FF0000"/>
                    </a:solidFill>
                    <a:latin typeface="Georgia" panose="02040502050405020303" pitchFamily="18" charset="0"/>
                  </a:rPr>
                  <a:t>be</a:t>
                </a:r>
                <a:r>
                  <a:rPr lang="fr-BE" sz="2000" b="1" dirty="0">
                    <a:solidFill>
                      <a:srgbClr val="FF0000"/>
                    </a:solidFill>
                    <a:latin typeface="Georgia" panose="02040502050405020303" pitchFamily="18" charset="0"/>
                  </a:rPr>
                  <a:t> </a:t>
                </a:r>
                <a:r>
                  <a:rPr lang="fr-BE" sz="2000" b="1" dirty="0" err="1">
                    <a:solidFill>
                      <a:srgbClr val="FF0000"/>
                    </a:solidFill>
                    <a:latin typeface="Georgia" panose="02040502050405020303" pitchFamily="18" charset="0"/>
                  </a:rPr>
                  <a:t>equal</a:t>
                </a:r>
                <a:r>
                  <a:rPr lang="fr-BE" sz="2000" b="1" dirty="0">
                    <a:solidFill>
                      <a:srgbClr val="FF0000"/>
                    </a:solidFill>
                    <a:latin typeface="Georgia" panose="02040502050405020303" pitchFamily="18" charset="0"/>
                  </a:rPr>
                  <a:t> to the Larmor </a:t>
                </a:r>
                <a:r>
                  <a:rPr lang="fr-BE" sz="2000" b="1" dirty="0" err="1">
                    <a:solidFill>
                      <a:srgbClr val="FF0000"/>
                    </a:solidFill>
                    <a:latin typeface="Georgia" panose="02040502050405020303" pitchFamily="18" charset="0"/>
                  </a:rPr>
                  <a:t>frequency</a:t>
                </a:r>
                <a:r>
                  <a:rPr lang="fr-BE" sz="2000" b="1" dirty="0">
                    <a:solidFill>
                      <a:srgbClr val="FF0000"/>
                    </a:solidFill>
                    <a:latin typeface="Georgia" panose="02040502050405020303" pitchFamily="18" charset="0"/>
                  </a:rPr>
                  <a:t> </a:t>
                </a:r>
                <a14:m>
                  <m:oMath xmlns:m="http://schemas.openxmlformats.org/officeDocument/2006/math">
                    <m:sSub>
                      <m:sSubPr>
                        <m:ctrlPr>
                          <a:rPr lang="fr-BE" sz="2000" b="1" i="1">
                            <a:solidFill>
                              <a:srgbClr val="FF0000"/>
                            </a:solidFill>
                            <a:latin typeface="Cambria Math" panose="02040503050406030204" pitchFamily="18" charset="0"/>
                          </a:rPr>
                        </m:ctrlPr>
                      </m:sSubPr>
                      <m:e>
                        <m:r>
                          <a:rPr lang="fr-BE" sz="2000" b="1" i="1">
                            <a:solidFill>
                              <a:srgbClr val="FF0000"/>
                            </a:solidFill>
                            <a:latin typeface="Cambria Math" panose="02040503050406030204" pitchFamily="18" charset="0"/>
                            <a:ea typeface="Cambria Math" panose="02040503050406030204" pitchFamily="18" charset="0"/>
                          </a:rPr>
                          <m:t>𝝎</m:t>
                        </m:r>
                      </m:e>
                      <m:sub>
                        <m:r>
                          <a:rPr lang="fr-BE" sz="2000" b="1" i="1" smtClean="0">
                            <a:solidFill>
                              <a:srgbClr val="FF0000"/>
                            </a:solidFill>
                            <a:latin typeface="Cambria Math" panose="02040503050406030204" pitchFamily="18" charset="0"/>
                            <a:ea typeface="Cambria Math" panose="02040503050406030204" pitchFamily="18" charset="0"/>
                          </a:rPr>
                          <m:t>𝟎</m:t>
                        </m:r>
                      </m:sub>
                    </m:sSub>
                  </m:oMath>
                </a14:m>
                <a:r>
                  <a:rPr lang="fr-BE" sz="2000" b="1" dirty="0">
                    <a:solidFill>
                      <a:srgbClr val="FF0000"/>
                    </a:solidFill>
                    <a:latin typeface="Georgia" panose="02040502050405020303" pitchFamily="18" charset="0"/>
                  </a:rPr>
                  <a:t>  </a:t>
                </a:r>
                <a:endParaRPr lang="fr-BE" sz="1600" b="1" dirty="0">
                  <a:solidFill>
                    <a:srgbClr val="FF0000"/>
                  </a:solidFill>
                  <a:latin typeface="Georgia" panose="02040502050405020303" pitchFamily="18" charset="0"/>
                </a:endParaRPr>
              </a:p>
            </p:txBody>
          </p:sp>
        </mc:Choice>
        <mc:Fallback xmlns="">
          <p:sp>
            <p:nvSpPr>
              <p:cNvPr id="27" name="ZoneTexte 26"/>
              <p:cNvSpPr txBox="1">
                <a:spLocks noRot="1" noChangeAspect="1" noMove="1" noResize="1" noEditPoints="1" noAdjustHandles="1" noChangeArrowheads="1" noChangeShapeType="1" noTextEdit="1"/>
              </p:cNvSpPr>
              <p:nvPr/>
            </p:nvSpPr>
            <p:spPr>
              <a:xfrm>
                <a:off x="2309045" y="5481042"/>
                <a:ext cx="7608495" cy="707886"/>
              </a:xfrm>
              <a:prstGeom prst="rect">
                <a:avLst/>
              </a:prstGeom>
              <a:blipFill rotWithShape="0">
                <a:blip r:embed="rId6"/>
                <a:stretch>
                  <a:fillRect t="-5172" b="-13793"/>
                </a:stretch>
              </a:blipFill>
            </p:spPr>
            <p:txBody>
              <a:bodyPr/>
              <a:lstStyle/>
              <a:p>
                <a:r>
                  <a:rPr lang="fr-BE">
                    <a:noFill/>
                  </a:rPr>
                  <a:t> </a:t>
                </a:r>
              </a:p>
            </p:txBody>
          </p:sp>
        </mc:Fallback>
      </mc:AlternateContent>
      <p:sp>
        <p:nvSpPr>
          <p:cNvPr id="28" name="ZoneTexte 27"/>
          <p:cNvSpPr txBox="1"/>
          <p:nvPr/>
        </p:nvSpPr>
        <p:spPr>
          <a:xfrm>
            <a:off x="622426" y="2128020"/>
            <a:ext cx="5252735" cy="461665"/>
          </a:xfrm>
          <a:prstGeom prst="rect">
            <a:avLst/>
          </a:prstGeom>
          <a:noFill/>
        </p:spPr>
        <p:txBody>
          <a:bodyPr wrap="square" rtlCol="0">
            <a:spAutoFit/>
          </a:bodyPr>
          <a:lstStyle/>
          <a:p>
            <a:r>
              <a:rPr lang="fr-BE" sz="2400" b="1" dirty="0" err="1">
                <a:latin typeface="Georgia" panose="02040502050405020303" pitchFamily="18" charset="0"/>
              </a:rPr>
              <a:t>Resonance</a:t>
            </a:r>
            <a:r>
              <a:rPr lang="fr-BE" sz="2400" b="1" dirty="0">
                <a:latin typeface="Georgia" panose="02040502050405020303" pitchFamily="18" charset="0"/>
              </a:rPr>
              <a:t> </a:t>
            </a:r>
            <a:r>
              <a:rPr lang="fr-BE" sz="2400" b="1" dirty="0" err="1">
                <a:latin typeface="Georgia" panose="02040502050405020303" pitchFamily="18" charset="0"/>
              </a:rPr>
              <a:t>phenomenom</a:t>
            </a:r>
            <a:endParaRPr lang="fr-BE" dirty="0">
              <a:latin typeface="Georgia" panose="02040502050405020303" pitchFamily="18" charset="0"/>
            </a:endParaRPr>
          </a:p>
        </p:txBody>
      </p:sp>
    </p:spTree>
    <p:extLst>
      <p:ext uri="{BB962C8B-B14F-4D97-AF65-F5344CB8AC3E}">
        <p14:creationId xmlns:p14="http://schemas.microsoft.com/office/powerpoint/2010/main" val="1253315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96</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pic>
        <p:nvPicPr>
          <p:cNvPr id="23" name="Image 22"/>
          <p:cNvPicPr>
            <a:picLocks noChangeAspect="1"/>
          </p:cNvPicPr>
          <p:nvPr/>
        </p:nvPicPr>
        <p:blipFill rotWithShape="1">
          <a:blip r:embed="rId3" cstate="print">
            <a:extLst>
              <a:ext uri="{28A0092B-C50C-407E-A947-70E740481C1C}">
                <a14:useLocalDpi xmlns:a14="http://schemas.microsoft.com/office/drawing/2010/main" val="0"/>
              </a:ext>
            </a:extLst>
          </a:blip>
          <a:srcRect b="14445"/>
          <a:stretch/>
        </p:blipFill>
        <p:spPr>
          <a:xfrm>
            <a:off x="4704699" y="2238342"/>
            <a:ext cx="613932" cy="543637"/>
          </a:xfrm>
          <a:prstGeom prst="rect">
            <a:avLst/>
          </a:prstGeom>
        </p:spPr>
      </p:pic>
      <mc:AlternateContent xmlns:mc="http://schemas.openxmlformats.org/markup-compatibility/2006" xmlns:a14="http://schemas.microsoft.com/office/drawing/2010/main">
        <mc:Choice Requires="a14">
          <p:sp>
            <p:nvSpPr>
              <p:cNvPr id="24" name="ZoneTexte 23"/>
              <p:cNvSpPr txBox="1"/>
              <p:nvPr/>
            </p:nvSpPr>
            <p:spPr>
              <a:xfrm>
                <a:off x="1266331" y="2087156"/>
                <a:ext cx="3932773" cy="861774"/>
              </a:xfrm>
              <a:prstGeom prst="rect">
                <a:avLst/>
              </a:prstGeom>
              <a:noFill/>
            </p:spPr>
            <p:txBody>
              <a:bodyPr wrap="square" rtlCol="0">
                <a:spAutoFit/>
              </a:bodyPr>
              <a:lstStyle/>
              <a:p>
                <a:r>
                  <a:rPr lang="fr-BE" sz="3200" dirty="0">
                    <a:solidFill>
                      <a:srgbClr val="4B858C"/>
                    </a:solidFill>
                    <a:latin typeface="Georgia" panose="02040502050405020303" pitchFamily="18" charset="0"/>
                  </a:rPr>
                  <a:t>1. </a:t>
                </a:r>
              </a:p>
              <a:p>
                <a:r>
                  <a:rPr lang="fr-BE" dirty="0">
                    <a:solidFill>
                      <a:schemeClr val="tx1"/>
                    </a:solidFill>
                    <a:latin typeface="Georgia" panose="02040502050405020303" pitchFamily="18" charset="0"/>
                  </a:rPr>
                  <a:t>The </a:t>
                </a:r>
                <a:r>
                  <a:rPr lang="fr-BE" dirty="0" err="1">
                    <a:solidFill>
                      <a:schemeClr val="tx1"/>
                    </a:solidFill>
                    <a:latin typeface="Georgia" panose="02040502050405020303" pitchFamily="18" charset="0"/>
                  </a:rPr>
                  <a:t>external</a:t>
                </a:r>
                <a:r>
                  <a:rPr lang="fr-BE" dirty="0">
                    <a:solidFill>
                      <a:schemeClr val="tx1"/>
                    </a:solidFill>
                    <a:latin typeface="Georgia" panose="02040502050405020303" pitchFamily="18" charset="0"/>
                  </a:rPr>
                  <a:t> </a:t>
                </a:r>
                <a:r>
                  <a:rPr lang="fr-BE" dirty="0" err="1">
                    <a:solidFill>
                      <a:schemeClr val="tx1"/>
                    </a:solidFill>
                    <a:latin typeface="Georgia" panose="02040502050405020303" pitchFamily="18" charset="0"/>
                  </a:rPr>
                  <a:t>magnetic</a:t>
                </a:r>
                <a:r>
                  <a:rPr lang="fr-BE" dirty="0">
                    <a:solidFill>
                      <a:schemeClr val="tx1"/>
                    </a:solidFill>
                    <a:latin typeface="Georgia" panose="02040502050405020303" pitchFamily="18" charset="0"/>
                  </a:rPr>
                  <a:t> </a:t>
                </a:r>
                <a:r>
                  <a:rPr lang="fr-BE" dirty="0" err="1">
                    <a:solidFill>
                      <a:schemeClr val="tx1"/>
                    </a:solidFill>
                    <a:latin typeface="Georgia" panose="02040502050405020303" pitchFamily="18" charset="0"/>
                  </a:rPr>
                  <a:t>field</a:t>
                </a:r>
                <a:r>
                  <a:rPr lang="fr-BE" dirty="0">
                    <a:solidFill>
                      <a:schemeClr val="tx1"/>
                    </a:solidFill>
                    <a:latin typeface="Georgia" panose="02040502050405020303" pitchFamily="18" charset="0"/>
                  </a:rPr>
                  <a:t> </a:t>
                </a:r>
                <a14:m>
                  <m:oMath xmlns:m="http://schemas.openxmlformats.org/officeDocument/2006/math">
                    <m:sSub>
                      <m:sSubPr>
                        <m:ctrlPr>
                          <a:rPr lang="fr-BE" i="1" smtClean="0">
                            <a:solidFill>
                              <a:schemeClr val="tx1"/>
                            </a:solidFill>
                            <a:latin typeface="Cambria Math" panose="02040503050406030204" pitchFamily="18" charset="0"/>
                          </a:rPr>
                        </m:ctrlPr>
                      </m:sSubPr>
                      <m:e>
                        <m:r>
                          <m:rPr>
                            <m:sty m:val="p"/>
                          </m:rPr>
                          <a:rPr lang="fr-BE" b="0" i="0">
                            <a:solidFill>
                              <a:schemeClr val="tx1"/>
                            </a:solidFill>
                            <a:latin typeface="Cambria Math" panose="02040503050406030204" pitchFamily="18" charset="0"/>
                          </a:rPr>
                          <m:t>B</m:t>
                        </m:r>
                      </m:e>
                      <m:sub>
                        <m:r>
                          <a:rPr lang="fr-BE" b="0" i="0">
                            <a:solidFill>
                              <a:schemeClr val="tx1"/>
                            </a:solidFill>
                            <a:latin typeface="Cambria Math" panose="02040503050406030204" pitchFamily="18" charset="0"/>
                          </a:rPr>
                          <m:t>0</m:t>
                        </m:r>
                      </m:sub>
                    </m:sSub>
                  </m:oMath>
                </a14:m>
                <a:r>
                  <a:rPr lang="fr-BE" dirty="0">
                    <a:solidFill>
                      <a:schemeClr val="tx1"/>
                    </a:solidFill>
                    <a:latin typeface="Georgia" panose="02040502050405020303" pitchFamily="18" charset="0"/>
                  </a:rPr>
                  <a:t> </a:t>
                </a:r>
                <a:endParaRPr lang="fr-BE" sz="1400" dirty="0">
                  <a:solidFill>
                    <a:schemeClr val="tx1"/>
                  </a:solidFill>
                  <a:latin typeface="Georgia" panose="02040502050405020303" pitchFamily="18" charset="0"/>
                </a:endParaRPr>
              </a:p>
            </p:txBody>
          </p:sp>
        </mc:Choice>
        <mc:Fallback xmlns="">
          <p:sp>
            <p:nvSpPr>
              <p:cNvPr id="24" name="ZoneTexte 23"/>
              <p:cNvSpPr txBox="1">
                <a:spLocks noRot="1" noChangeAspect="1" noMove="1" noResize="1" noEditPoints="1" noAdjustHandles="1" noChangeArrowheads="1" noChangeShapeType="1" noTextEdit="1"/>
              </p:cNvSpPr>
              <p:nvPr/>
            </p:nvSpPr>
            <p:spPr>
              <a:xfrm>
                <a:off x="1266331" y="2087156"/>
                <a:ext cx="3932773" cy="861774"/>
              </a:xfrm>
              <a:prstGeom prst="rect">
                <a:avLst/>
              </a:prstGeom>
              <a:blipFill rotWithShape="0">
                <a:blip r:embed="rId4"/>
                <a:stretch>
                  <a:fillRect l="-4031" t="-8451" b="-9859"/>
                </a:stretch>
              </a:blipFill>
            </p:spPr>
            <p:txBody>
              <a:bodyPr/>
              <a:lstStyle/>
              <a:p>
                <a:r>
                  <a:rPr lang="fr-BE">
                    <a:noFill/>
                  </a:rPr>
                  <a:t> </a:t>
                </a:r>
              </a:p>
            </p:txBody>
          </p:sp>
        </mc:Fallback>
      </mc:AlternateContent>
      <p:cxnSp>
        <p:nvCxnSpPr>
          <p:cNvPr id="25" name="Connecteur droit avec flèche 24"/>
          <p:cNvCxnSpPr/>
          <p:nvPr/>
        </p:nvCxnSpPr>
        <p:spPr>
          <a:xfrm>
            <a:off x="4838451" y="2846094"/>
            <a:ext cx="2551403" cy="588446"/>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ZoneTexte 25"/>
              <p:cNvSpPr txBox="1"/>
              <p:nvPr/>
            </p:nvSpPr>
            <p:spPr>
              <a:xfrm>
                <a:off x="7019431" y="3054139"/>
                <a:ext cx="3932773" cy="861774"/>
              </a:xfrm>
              <a:prstGeom prst="rect">
                <a:avLst/>
              </a:prstGeom>
              <a:noFill/>
            </p:spPr>
            <p:txBody>
              <a:bodyPr wrap="square" rtlCol="0">
                <a:spAutoFit/>
              </a:bodyPr>
              <a:lstStyle/>
              <a:p>
                <a:pPr algn="r"/>
                <a:r>
                  <a:rPr lang="fr-BE" sz="3200" dirty="0">
                    <a:solidFill>
                      <a:srgbClr val="4B858C"/>
                    </a:solidFill>
                    <a:latin typeface="Georgia" panose="02040502050405020303" pitchFamily="18" charset="0"/>
                  </a:rPr>
                  <a:t>2.</a:t>
                </a:r>
              </a:p>
              <a:p>
                <a:pPr algn="r"/>
                <a:r>
                  <a:rPr lang="fr-BE" dirty="0">
                    <a:solidFill>
                      <a:schemeClr val="tx1"/>
                    </a:solidFill>
                    <a:latin typeface="Georgia" panose="02040502050405020303" pitchFamily="18" charset="0"/>
                  </a:rPr>
                  <a:t>The </a:t>
                </a:r>
                <a:r>
                  <a:rPr lang="fr-BE" dirty="0" err="1">
                    <a:solidFill>
                      <a:schemeClr val="tx1"/>
                    </a:solidFill>
                    <a:latin typeface="Georgia" panose="02040502050405020303" pitchFamily="18" charset="0"/>
                  </a:rPr>
                  <a:t>electromagnetic</a:t>
                </a:r>
                <a:r>
                  <a:rPr lang="fr-BE" dirty="0">
                    <a:solidFill>
                      <a:schemeClr val="tx1"/>
                    </a:solidFill>
                    <a:latin typeface="Georgia" panose="02040502050405020303" pitchFamily="18" charset="0"/>
                  </a:rPr>
                  <a:t> </a:t>
                </a:r>
                <a:r>
                  <a:rPr lang="fr-BE" dirty="0" err="1">
                    <a:solidFill>
                      <a:schemeClr val="tx1"/>
                    </a:solidFill>
                    <a:latin typeface="Georgia" panose="02040502050405020303" pitchFamily="18" charset="0"/>
                  </a:rPr>
                  <a:t>field</a:t>
                </a:r>
                <a:r>
                  <a:rPr lang="fr-BE" dirty="0">
                    <a:solidFill>
                      <a:schemeClr val="tx1"/>
                    </a:solidFill>
                    <a:latin typeface="Georgia" panose="02040502050405020303" pitchFamily="18" charset="0"/>
                  </a:rPr>
                  <a:t> (RF) </a:t>
                </a:r>
                <a14:m>
                  <m:oMath xmlns:m="http://schemas.openxmlformats.org/officeDocument/2006/math">
                    <m:sSub>
                      <m:sSubPr>
                        <m:ctrlPr>
                          <a:rPr lang="fr-BE" i="1">
                            <a:latin typeface="Cambria Math" panose="02040503050406030204" pitchFamily="18" charset="0"/>
                          </a:rPr>
                        </m:ctrlPr>
                      </m:sSubPr>
                      <m:e>
                        <m:r>
                          <m:rPr>
                            <m:sty m:val="p"/>
                          </m:rPr>
                          <a:rPr lang="fr-BE">
                            <a:latin typeface="Cambria Math" panose="02040503050406030204" pitchFamily="18" charset="0"/>
                          </a:rPr>
                          <m:t>B</m:t>
                        </m:r>
                      </m:e>
                      <m:sub>
                        <m:r>
                          <a:rPr lang="fr-BE" b="0" i="0" smtClean="0">
                            <a:latin typeface="Cambria Math" panose="02040503050406030204" pitchFamily="18" charset="0"/>
                          </a:rPr>
                          <m:t>1</m:t>
                        </m:r>
                      </m:sub>
                    </m:sSub>
                  </m:oMath>
                </a14:m>
                <a:r>
                  <a:rPr lang="fr-BE" dirty="0">
                    <a:solidFill>
                      <a:schemeClr val="tx1"/>
                    </a:solidFill>
                    <a:latin typeface="Georgia" panose="02040502050405020303" pitchFamily="18" charset="0"/>
                  </a:rPr>
                  <a:t> </a:t>
                </a:r>
                <a:endParaRPr lang="fr-BE" sz="1400" dirty="0">
                  <a:solidFill>
                    <a:schemeClr val="tx1"/>
                  </a:solidFill>
                  <a:latin typeface="Georgia" panose="02040502050405020303" pitchFamily="18" charset="0"/>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7019431" y="3054139"/>
                <a:ext cx="3932773" cy="861774"/>
              </a:xfrm>
              <a:prstGeom prst="rect">
                <a:avLst/>
              </a:prstGeom>
              <a:blipFill rotWithShape="0">
                <a:blip r:embed="rId5"/>
                <a:stretch>
                  <a:fillRect t="-8511" r="-3870" b="-10638"/>
                </a:stretch>
              </a:blipFill>
            </p:spPr>
            <p:txBody>
              <a:bodyPr/>
              <a:lstStyle/>
              <a:p>
                <a:r>
                  <a:rPr lang="fr-BE">
                    <a:noFill/>
                  </a:rPr>
                  <a:t> </a:t>
                </a:r>
              </a:p>
            </p:txBody>
          </p:sp>
        </mc:Fallback>
      </mc:AlternateContent>
      <p:cxnSp>
        <p:nvCxnSpPr>
          <p:cNvPr id="27" name="Connecteur droit avec flèche 26"/>
          <p:cNvCxnSpPr/>
          <p:nvPr/>
        </p:nvCxnSpPr>
        <p:spPr>
          <a:xfrm flipH="1">
            <a:off x="5132429" y="4329890"/>
            <a:ext cx="2085975" cy="790575"/>
          </a:xfrm>
          <a:prstGeom prst="straightConnector1">
            <a:avLst/>
          </a:prstGeom>
          <a:ln>
            <a:solidFill>
              <a:srgbClr val="4B858C"/>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14230" y="4751851"/>
            <a:ext cx="2094449" cy="861774"/>
          </a:xfrm>
          <a:prstGeom prst="rect">
            <a:avLst/>
          </a:prstGeom>
          <a:noFill/>
        </p:spPr>
        <p:txBody>
          <a:bodyPr wrap="square" rtlCol="0">
            <a:spAutoFit/>
          </a:bodyPr>
          <a:lstStyle/>
          <a:p>
            <a:r>
              <a:rPr lang="fr-BE" sz="3200" dirty="0">
                <a:solidFill>
                  <a:srgbClr val="4B858C"/>
                </a:solidFill>
                <a:latin typeface="Georgia" panose="02040502050405020303" pitchFamily="18" charset="0"/>
              </a:rPr>
              <a:t>3. </a:t>
            </a:r>
          </a:p>
          <a:p>
            <a:r>
              <a:rPr lang="fr-BE" dirty="0">
                <a:solidFill>
                  <a:schemeClr val="tx1"/>
                </a:solidFill>
                <a:latin typeface="Georgia" panose="02040502050405020303" pitchFamily="18" charset="0"/>
              </a:rPr>
              <a:t>Relaxation</a:t>
            </a:r>
            <a:endParaRPr lang="fr-BE" sz="1400" dirty="0">
              <a:solidFill>
                <a:schemeClr val="tx1"/>
              </a:solidFill>
              <a:latin typeface="Georgia" panose="02040502050405020303" pitchFamily="18" charset="0"/>
            </a:endParaRPr>
          </a:p>
        </p:txBody>
      </p:sp>
      <p:cxnSp>
        <p:nvCxnSpPr>
          <p:cNvPr id="30" name="Connecteur droit avec flèche 29"/>
          <p:cNvCxnSpPr/>
          <p:nvPr/>
        </p:nvCxnSpPr>
        <p:spPr>
          <a:xfrm>
            <a:off x="1379579" y="3092838"/>
            <a:ext cx="228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566678" y="2949503"/>
            <a:ext cx="2009775" cy="276999"/>
          </a:xfrm>
          <a:prstGeom prst="rect">
            <a:avLst/>
          </a:prstGeom>
          <a:noFill/>
        </p:spPr>
        <p:txBody>
          <a:bodyPr wrap="square" rtlCol="0">
            <a:spAutoFit/>
          </a:bodyPr>
          <a:lstStyle/>
          <a:p>
            <a:r>
              <a:rPr lang="fr-BE" sz="1200" b="1" dirty="0" err="1">
                <a:latin typeface="Georgia" panose="02040502050405020303" pitchFamily="18" charset="0"/>
              </a:rPr>
              <a:t>Equilibrium</a:t>
            </a:r>
            <a:r>
              <a:rPr lang="fr-BE" sz="1200" b="1" dirty="0">
                <a:latin typeface="Georgia" panose="02040502050405020303" pitchFamily="18" charset="0"/>
              </a:rPr>
              <a:t> state</a:t>
            </a:r>
            <a:endParaRPr lang="fr-BE" sz="1050" dirty="0">
              <a:latin typeface="Georgia" panose="02040502050405020303" pitchFamily="18" charset="0"/>
            </a:endParaRPr>
          </a:p>
        </p:txBody>
      </p:sp>
      <p:cxnSp>
        <p:nvCxnSpPr>
          <p:cNvPr id="32" name="Connecteur droit avec flèche 31"/>
          <p:cNvCxnSpPr/>
          <p:nvPr/>
        </p:nvCxnSpPr>
        <p:spPr>
          <a:xfrm>
            <a:off x="7523204" y="4059248"/>
            <a:ext cx="228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710303" y="3915913"/>
            <a:ext cx="2009775" cy="276999"/>
          </a:xfrm>
          <a:prstGeom prst="rect">
            <a:avLst/>
          </a:prstGeom>
          <a:noFill/>
        </p:spPr>
        <p:txBody>
          <a:bodyPr wrap="square" rtlCol="0">
            <a:spAutoFit/>
          </a:bodyPr>
          <a:lstStyle/>
          <a:p>
            <a:r>
              <a:rPr lang="fr-BE" sz="1200" b="1" dirty="0" err="1">
                <a:latin typeface="Georgia" panose="02040502050405020303" pitchFamily="18" charset="0"/>
              </a:rPr>
              <a:t>Disturbance</a:t>
            </a:r>
            <a:endParaRPr lang="fr-BE" sz="1200" b="1" dirty="0">
              <a:latin typeface="Georgia" panose="02040502050405020303" pitchFamily="18" charset="0"/>
            </a:endParaRPr>
          </a:p>
        </p:txBody>
      </p:sp>
      <p:cxnSp>
        <p:nvCxnSpPr>
          <p:cNvPr id="34" name="Connecteur droit avec flèche 33"/>
          <p:cNvCxnSpPr/>
          <p:nvPr/>
        </p:nvCxnSpPr>
        <p:spPr>
          <a:xfrm>
            <a:off x="3646464" y="5756960"/>
            <a:ext cx="2286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3833563" y="5613625"/>
            <a:ext cx="2337091" cy="276999"/>
          </a:xfrm>
          <a:prstGeom prst="rect">
            <a:avLst/>
          </a:prstGeom>
          <a:noFill/>
        </p:spPr>
        <p:txBody>
          <a:bodyPr wrap="square" rtlCol="0">
            <a:spAutoFit/>
          </a:bodyPr>
          <a:lstStyle/>
          <a:p>
            <a:r>
              <a:rPr lang="fr-BE" sz="1200" b="1" dirty="0">
                <a:latin typeface="Georgia" panose="02040502050405020303" pitchFamily="18" charset="0"/>
              </a:rPr>
              <a:t>Back to </a:t>
            </a:r>
            <a:r>
              <a:rPr lang="fr-BE" sz="1200" b="1" dirty="0" err="1">
                <a:latin typeface="Georgia" panose="02040502050405020303" pitchFamily="18" charset="0"/>
              </a:rPr>
              <a:t>equilibrium</a:t>
            </a:r>
            <a:r>
              <a:rPr lang="fr-BE" sz="1200" b="1" dirty="0">
                <a:latin typeface="Georgia" panose="02040502050405020303" pitchFamily="18" charset="0"/>
              </a:rPr>
              <a:t> state</a:t>
            </a:r>
            <a:endParaRPr lang="fr-BE" sz="1050" dirty="0">
              <a:latin typeface="Georgia" panose="02040502050405020303" pitchFamily="18" charset="0"/>
            </a:endParaRPr>
          </a:p>
        </p:txBody>
      </p:sp>
      <p:cxnSp>
        <p:nvCxnSpPr>
          <p:cNvPr id="36" name="Connecteur droit avec flèche 35"/>
          <p:cNvCxnSpPr/>
          <p:nvPr/>
        </p:nvCxnSpPr>
        <p:spPr>
          <a:xfrm flipV="1">
            <a:off x="4499297" y="2236967"/>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V="1">
            <a:off x="4608666" y="2236967"/>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V="1">
            <a:off x="4727897" y="2236967"/>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p:cNvPicPr>
            <a:picLocks noChangeAspect="1"/>
          </p:cNvPicPr>
          <p:nvPr/>
        </p:nvPicPr>
        <p:blipFill rotWithShape="1">
          <a:blip r:embed="rId6"/>
          <a:srcRect t="22910" r="53045" b="32090"/>
          <a:stretch/>
        </p:blipFill>
        <p:spPr>
          <a:xfrm>
            <a:off x="9943365" y="3915913"/>
            <a:ext cx="873857" cy="559774"/>
          </a:xfrm>
          <a:prstGeom prst="rect">
            <a:avLst/>
          </a:prstGeom>
        </p:spPr>
      </p:pic>
      <p:cxnSp>
        <p:nvCxnSpPr>
          <p:cNvPr id="40" name="Connecteur droit avec flèche 39"/>
          <p:cNvCxnSpPr/>
          <p:nvPr/>
        </p:nvCxnSpPr>
        <p:spPr>
          <a:xfrm rot="1740000" flipV="1">
            <a:off x="5566097" y="6003936"/>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rot="1740000" flipV="1">
            <a:off x="5675466" y="6003936"/>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rot="1740000" flipV="1">
            <a:off x="5794697" y="6003936"/>
            <a:ext cx="0" cy="4953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rotWithShape="1">
          <a:blip r:embed="rId7">
            <a:extLst>
              <a:ext uri="{28A0092B-C50C-407E-A947-70E740481C1C}">
                <a14:useLocalDpi xmlns:a14="http://schemas.microsoft.com/office/drawing/2010/main" val="0"/>
              </a:ext>
            </a:extLst>
          </a:blip>
          <a:srcRect l="3946" t="6800" r="67317" b="57200"/>
          <a:stretch/>
        </p:blipFill>
        <p:spPr>
          <a:xfrm rot="19278454" flipV="1">
            <a:off x="5901135" y="5748645"/>
            <a:ext cx="265714" cy="572681"/>
          </a:xfrm>
          <a:prstGeom prst="rect">
            <a:avLst/>
          </a:prstGeom>
        </p:spPr>
      </p:pic>
    </p:spTree>
    <p:extLst>
      <p:ext uri="{BB962C8B-B14F-4D97-AF65-F5344CB8AC3E}">
        <p14:creationId xmlns:p14="http://schemas.microsoft.com/office/powerpoint/2010/main" val="73869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3" grpId="0"/>
      <p:bldP spid="35"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956931" y="316121"/>
            <a:ext cx="10573218" cy="830997"/>
          </a:xfrm>
          <a:prstGeom prst="rect">
            <a:avLst/>
          </a:prstGeom>
          <a:noFill/>
        </p:spPr>
        <p:txBody>
          <a:bodyPr wrap="square" rtlCol="0">
            <a:spAutoFit/>
          </a:bodyPr>
          <a:lstStyle/>
          <a:p>
            <a:pPr algn="r"/>
            <a:r>
              <a:rPr lang="fr-BE" sz="4800" b="1" dirty="0" err="1">
                <a:solidFill>
                  <a:srgbClr val="4B858C"/>
                </a:solidFill>
                <a:latin typeface="Georgia" panose="02040502050405020303" pitchFamily="18" charset="0"/>
              </a:rPr>
              <a:t>M</a:t>
            </a:r>
            <a:r>
              <a:rPr lang="fr-BE" sz="4800" dirty="0" err="1">
                <a:latin typeface="Georgia" panose="02040502050405020303" pitchFamily="18" charset="0"/>
              </a:rPr>
              <a:t>agnetic</a:t>
            </a:r>
            <a:r>
              <a:rPr lang="fr-BE" sz="4800" dirty="0">
                <a:latin typeface="Georgia" panose="02040502050405020303" pitchFamily="18" charset="0"/>
              </a:rPr>
              <a:t> </a:t>
            </a:r>
            <a:r>
              <a:rPr lang="fr-BE" sz="4800" dirty="0" err="1">
                <a:latin typeface="Georgia" panose="02040502050405020303" pitchFamily="18" charset="0"/>
              </a:rPr>
              <a:t>Resonance</a:t>
            </a:r>
            <a:r>
              <a:rPr lang="fr-BE" sz="4800" dirty="0">
                <a:latin typeface="Georgia" panose="02040502050405020303" pitchFamily="18" charset="0"/>
              </a:rPr>
              <a:t> Imaging (MRI)</a:t>
            </a:r>
          </a:p>
        </p:txBody>
      </p:sp>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97</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9" name="ZoneTexte 28"/>
          <p:cNvSpPr txBox="1"/>
          <p:nvPr/>
        </p:nvSpPr>
        <p:spPr>
          <a:xfrm>
            <a:off x="629599" y="2122573"/>
            <a:ext cx="7717154" cy="461665"/>
          </a:xfrm>
          <a:prstGeom prst="rect">
            <a:avLst/>
          </a:prstGeom>
          <a:noFill/>
        </p:spPr>
        <p:txBody>
          <a:bodyPr wrap="square" rtlCol="0">
            <a:spAutoFit/>
          </a:bodyPr>
          <a:lstStyle/>
          <a:p>
            <a:r>
              <a:rPr lang="fr-BE" sz="2400" b="1" dirty="0">
                <a:latin typeface="Georgia" panose="02040502050405020303" pitchFamily="18" charset="0"/>
              </a:rPr>
              <a:t>Relaxation – Back to </a:t>
            </a:r>
            <a:r>
              <a:rPr lang="fr-BE" sz="2400" b="1" dirty="0" err="1">
                <a:latin typeface="Georgia" panose="02040502050405020303" pitchFamily="18" charset="0"/>
              </a:rPr>
              <a:t>equilibrium</a:t>
            </a:r>
            <a:r>
              <a:rPr lang="fr-BE" sz="2400" b="1" dirty="0">
                <a:latin typeface="Georgia" panose="02040502050405020303" pitchFamily="18" charset="0"/>
              </a:rPr>
              <a:t> state</a:t>
            </a:r>
            <a:endParaRPr lang="fr-BE" dirty="0">
              <a:latin typeface="Georgia" panose="02040502050405020303" pitchFamily="18" charset="0"/>
            </a:endParaRPr>
          </a:p>
        </p:txBody>
      </p:sp>
      <mc:AlternateContent xmlns:mc="http://schemas.openxmlformats.org/markup-compatibility/2006" xmlns:a14="http://schemas.microsoft.com/office/drawing/2010/main">
        <mc:Choice Requires="a14">
          <p:sp>
            <p:nvSpPr>
              <p:cNvPr id="30" name="ZoneTexte 29"/>
              <p:cNvSpPr txBox="1"/>
              <p:nvPr/>
            </p:nvSpPr>
            <p:spPr>
              <a:xfrm>
                <a:off x="438494" y="2985894"/>
                <a:ext cx="10275241" cy="584775"/>
              </a:xfrm>
              <a:prstGeom prst="rect">
                <a:avLst/>
              </a:prstGeom>
              <a:noFill/>
            </p:spPr>
            <p:txBody>
              <a:bodyPr wrap="square" rtlCol="0">
                <a:spAutoFit/>
              </a:bodyPr>
              <a:lstStyle/>
              <a:p>
                <a:pPr lvl="1"/>
                <a:endParaRPr lang="fr-BE" sz="1200" dirty="0">
                  <a:latin typeface="Georgia" panose="02040502050405020303" pitchFamily="18" charset="0"/>
                </a:endParaRPr>
              </a:p>
              <a:p>
                <a:pPr marL="914400" lvl="1" indent="-457200">
                  <a:buFont typeface="+mj-lt"/>
                  <a:buAutoNum type="arabicPeriod"/>
                </a:pPr>
                <a:r>
                  <a:rPr lang="fr-BE" sz="2000" dirty="0">
                    <a:latin typeface="Georgia" panose="02040502050405020303" pitchFamily="18" charset="0"/>
                  </a:rPr>
                  <a:t>In the </a:t>
                </a:r>
                <a:r>
                  <a:rPr lang="fr-BE" sz="2000" i="1" dirty="0">
                    <a:latin typeface="Georgia" panose="02040502050405020303" pitchFamily="18" charset="0"/>
                  </a:rPr>
                  <a:t>z</a:t>
                </a:r>
                <a:r>
                  <a:rPr lang="fr-BE" sz="2000" dirty="0">
                    <a:latin typeface="Georgia" panose="02040502050405020303" pitchFamily="18" charset="0"/>
                  </a:rPr>
                  <a:t> plane: There </a:t>
                </a:r>
                <a:r>
                  <a:rPr lang="fr-BE" sz="2000" dirty="0" err="1">
                    <a:latin typeface="Georgia" panose="02040502050405020303" pitchFamily="18" charset="0"/>
                  </a:rPr>
                  <a:t>is</a:t>
                </a:r>
                <a:r>
                  <a:rPr lang="fr-BE" sz="2000" dirty="0">
                    <a:latin typeface="Georgia" panose="02040502050405020303" pitchFamily="18" charset="0"/>
                  </a:rPr>
                  <a:t> a transition </a:t>
                </a:r>
                <a:r>
                  <a:rPr lang="fr-BE" sz="2000" dirty="0" err="1">
                    <a:latin typeface="Georgia" panose="02040502050405020303" pitchFamily="18" charset="0"/>
                  </a:rPr>
                  <a:t>from</a:t>
                </a:r>
                <a:r>
                  <a:rPr lang="fr-BE" sz="2000" dirty="0">
                    <a:latin typeface="Georgia" panose="02040502050405020303" pitchFamily="18" charset="0"/>
                  </a:rPr>
                  <a:t> </a:t>
                </a:r>
                <a14:m>
                  <m:oMath xmlns:m="http://schemas.openxmlformats.org/officeDocument/2006/math">
                    <m:sSub>
                      <m:sSubPr>
                        <m:ctrlPr>
                          <a:rPr lang="fr-BE" sz="2000" b="1" i="1" smtClean="0">
                            <a:solidFill>
                              <a:srgbClr val="FF0000"/>
                            </a:solidFill>
                            <a:latin typeface="Cambria Math" panose="02040503050406030204" pitchFamily="18" charset="0"/>
                          </a:rPr>
                        </m:ctrlPr>
                      </m:sSubPr>
                      <m:e>
                        <m:r>
                          <a:rPr lang="fr-BE" sz="2000" b="1" i="1" smtClean="0">
                            <a:solidFill>
                              <a:srgbClr val="FF0000"/>
                            </a:solidFill>
                            <a:latin typeface="Cambria Math" panose="02040503050406030204" pitchFamily="18" charset="0"/>
                          </a:rPr>
                          <m:t>𝑬</m:t>
                        </m:r>
                      </m:e>
                      <m:sub>
                        <m:r>
                          <a:rPr lang="fr-BE" sz="2000" b="1" i="1" smtClean="0">
                            <a:solidFill>
                              <a:srgbClr val="FF0000"/>
                            </a:solidFill>
                            <a:latin typeface="Cambria Math" panose="02040503050406030204" pitchFamily="18" charset="0"/>
                          </a:rPr>
                          <m:t>𝟐</m:t>
                        </m:r>
                      </m:sub>
                    </m:sSub>
                  </m:oMath>
                </a14:m>
                <a:r>
                  <a:rPr lang="fr-BE" sz="2000" b="1" dirty="0">
                    <a:solidFill>
                      <a:srgbClr val="FF0000"/>
                    </a:solidFill>
                    <a:latin typeface="Georgia" panose="02040502050405020303" pitchFamily="18" charset="0"/>
                  </a:rPr>
                  <a:t> to </a:t>
                </a:r>
                <a14:m>
                  <m:oMath xmlns:m="http://schemas.openxmlformats.org/officeDocument/2006/math">
                    <m:sSub>
                      <m:sSubPr>
                        <m:ctrlPr>
                          <a:rPr lang="fr-BE" sz="2000" b="1" i="1">
                            <a:solidFill>
                              <a:srgbClr val="FF0000"/>
                            </a:solidFill>
                            <a:latin typeface="Cambria Math" panose="02040503050406030204" pitchFamily="18" charset="0"/>
                          </a:rPr>
                        </m:ctrlPr>
                      </m:sSubPr>
                      <m:e>
                        <m:r>
                          <a:rPr lang="fr-BE" sz="2000" b="1" i="1">
                            <a:solidFill>
                              <a:srgbClr val="FF0000"/>
                            </a:solidFill>
                            <a:latin typeface="Cambria Math" panose="02040503050406030204" pitchFamily="18" charset="0"/>
                          </a:rPr>
                          <m:t>𝑬</m:t>
                        </m:r>
                      </m:e>
                      <m:sub>
                        <m:r>
                          <a:rPr lang="fr-BE" sz="2000" b="1" i="1" smtClean="0">
                            <a:solidFill>
                              <a:srgbClr val="FF0000"/>
                            </a:solidFill>
                            <a:latin typeface="Cambria Math" panose="02040503050406030204" pitchFamily="18" charset="0"/>
                          </a:rPr>
                          <m:t>𝟏</m:t>
                        </m:r>
                      </m:sub>
                    </m:sSub>
                  </m:oMath>
                </a14:m>
                <a:r>
                  <a:rPr lang="fr-BE" sz="2000" dirty="0">
                    <a:latin typeface="Georgia" panose="02040502050405020303" pitchFamily="18" charset="0"/>
                  </a:rPr>
                  <a:t> 		</a:t>
                </a:r>
              </a:p>
            </p:txBody>
          </p:sp>
        </mc:Choice>
        <mc:Fallback xmlns="">
          <p:sp>
            <p:nvSpPr>
              <p:cNvPr id="30" name="ZoneTexte 29"/>
              <p:cNvSpPr txBox="1">
                <a:spLocks noRot="1" noChangeAspect="1" noMove="1" noResize="1" noEditPoints="1" noAdjustHandles="1" noChangeArrowheads="1" noChangeShapeType="1" noTextEdit="1"/>
              </p:cNvSpPr>
              <p:nvPr/>
            </p:nvSpPr>
            <p:spPr>
              <a:xfrm>
                <a:off x="438494" y="2985894"/>
                <a:ext cx="10275241" cy="584775"/>
              </a:xfrm>
              <a:prstGeom prst="rect">
                <a:avLst/>
              </a:prstGeom>
              <a:blipFill rotWithShape="0">
                <a:blip r:embed="rId3"/>
                <a:stretch>
                  <a:fillRect b="-16667"/>
                </a:stretch>
              </a:blipFill>
            </p:spPr>
            <p:txBody>
              <a:bodyPr/>
              <a:lstStyle/>
              <a:p>
                <a:r>
                  <a:rPr lang="fr-BE">
                    <a:noFill/>
                  </a:rPr>
                  <a:t> </a:t>
                </a:r>
              </a:p>
            </p:txBody>
          </p:sp>
        </mc:Fallback>
      </mc:AlternateContent>
      <p:sp>
        <p:nvSpPr>
          <p:cNvPr id="31" name="Rectangle 30"/>
          <p:cNvSpPr/>
          <p:nvPr/>
        </p:nvSpPr>
        <p:spPr>
          <a:xfrm>
            <a:off x="9617277" y="3493725"/>
            <a:ext cx="1670439" cy="1103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2" name="Connecteur droit avec flèche 31"/>
          <p:cNvCxnSpPr/>
          <p:nvPr/>
        </p:nvCxnSpPr>
        <p:spPr>
          <a:xfrm>
            <a:off x="1473483" y="3795855"/>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1473482" y="4141659"/>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ZoneTexte 33"/>
              <p:cNvSpPr txBox="1"/>
              <p:nvPr/>
            </p:nvSpPr>
            <p:spPr>
              <a:xfrm>
                <a:off x="628652" y="3370614"/>
                <a:ext cx="10275241" cy="584775"/>
              </a:xfrm>
              <a:prstGeom prst="rect">
                <a:avLst/>
              </a:prstGeom>
              <a:noFill/>
            </p:spPr>
            <p:txBody>
              <a:bodyPr wrap="square" rtlCol="0">
                <a:spAutoFit/>
              </a:bodyPr>
              <a:lstStyle/>
              <a:p>
                <a:pPr lvl="1"/>
                <a:endParaRPr lang="fr-BE" sz="1200" dirty="0">
                  <a:latin typeface="Georgia" panose="02040502050405020303" pitchFamily="18" charset="0"/>
                </a:endParaRPr>
              </a:p>
              <a:p>
                <a:pPr lvl="1"/>
                <a:r>
                  <a:rPr lang="fr-BE" sz="2000" dirty="0">
                    <a:latin typeface="Georgia" panose="02040502050405020303" pitchFamily="18" charset="0"/>
                  </a:rPr>
                  <a:t>		</a:t>
                </a:r>
                <a14:m>
                  <m:oMath xmlns:m="http://schemas.openxmlformats.org/officeDocument/2006/math">
                    <m:sSub>
                      <m:sSubPr>
                        <m:ctrlPr>
                          <a:rPr lang="fr-BE" sz="2000" b="1" i="1">
                            <a:latin typeface="Cambria Math" panose="02040503050406030204" pitchFamily="18" charset="0"/>
                          </a:rPr>
                        </m:ctrlPr>
                      </m:sSubPr>
                      <m:e>
                        <m:r>
                          <a:rPr lang="fr-BE" sz="2000" b="1" i="1">
                            <a:latin typeface="Cambria Math" panose="02040503050406030204" pitchFamily="18" charset="0"/>
                          </a:rPr>
                          <m:t>𝑴</m:t>
                        </m:r>
                      </m:e>
                      <m:sub>
                        <m:r>
                          <a:rPr lang="fr-BE" sz="2000" b="1" i="1">
                            <a:latin typeface="Cambria Math" panose="02040503050406030204" pitchFamily="18" charset="0"/>
                          </a:rPr>
                          <m:t>𝒛</m:t>
                        </m:r>
                      </m:sub>
                    </m:sSub>
                  </m:oMath>
                </a14:m>
                <a:r>
                  <a:rPr lang="fr-BE" sz="2000" b="1" dirty="0">
                    <a:latin typeface="Georgia" panose="02040502050405020303" pitchFamily="18" charset="0"/>
                  </a:rPr>
                  <a:t> increases</a:t>
                </a:r>
                <a:endParaRPr lang="fr-BE" dirty="0">
                  <a:latin typeface="Georgia" panose="02040502050405020303" pitchFamily="18" charset="0"/>
                </a:endParaRPr>
              </a:p>
            </p:txBody>
          </p:sp>
        </mc:Choice>
        <mc:Fallback xmlns="">
          <p:sp>
            <p:nvSpPr>
              <p:cNvPr id="34" name="ZoneTexte 33"/>
              <p:cNvSpPr txBox="1">
                <a:spLocks noRot="1" noChangeAspect="1" noMove="1" noResize="1" noEditPoints="1" noAdjustHandles="1" noChangeArrowheads="1" noChangeShapeType="1" noTextEdit="1"/>
              </p:cNvSpPr>
              <p:nvPr/>
            </p:nvSpPr>
            <p:spPr>
              <a:xfrm>
                <a:off x="628652" y="3370614"/>
                <a:ext cx="10275241" cy="584775"/>
              </a:xfrm>
              <a:prstGeom prst="rect">
                <a:avLst/>
              </a:prstGeom>
              <a:blipFill rotWithShape="0">
                <a:blip r:embed="rId4"/>
                <a:stretch>
                  <a:fillRect b="-16667"/>
                </a:stretch>
              </a:blipFill>
            </p:spPr>
            <p:txBody>
              <a:bodyPr/>
              <a:lstStyle/>
              <a:p>
                <a:r>
                  <a:rPr lang="fr-BE">
                    <a:noFill/>
                  </a:rPr>
                  <a:t> </a:t>
                </a:r>
              </a:p>
            </p:txBody>
          </p:sp>
        </mc:Fallback>
      </mc:AlternateContent>
      <p:sp>
        <p:nvSpPr>
          <p:cNvPr id="35" name="ZoneTexte 34"/>
          <p:cNvSpPr txBox="1"/>
          <p:nvPr/>
        </p:nvSpPr>
        <p:spPr>
          <a:xfrm>
            <a:off x="628651" y="3736835"/>
            <a:ext cx="10275241" cy="584775"/>
          </a:xfrm>
          <a:prstGeom prst="rect">
            <a:avLst/>
          </a:prstGeom>
          <a:noFill/>
        </p:spPr>
        <p:txBody>
          <a:bodyPr wrap="square" rtlCol="0">
            <a:spAutoFit/>
          </a:bodyPr>
          <a:lstStyle/>
          <a:p>
            <a:pPr lvl="1"/>
            <a:endParaRPr lang="fr-BE" sz="1200" dirty="0">
              <a:latin typeface="Georgia" panose="02040502050405020303" pitchFamily="18" charset="0"/>
            </a:endParaRPr>
          </a:p>
          <a:p>
            <a:pPr lvl="1"/>
            <a:r>
              <a:rPr lang="fr-BE" sz="2000" dirty="0">
                <a:latin typeface="Georgia" panose="02040502050405020303" pitchFamily="18" charset="0"/>
              </a:rPr>
              <a:t>		</a:t>
            </a:r>
            <a:r>
              <a:rPr lang="fr-BE" sz="2000" b="1" dirty="0">
                <a:latin typeface="Georgia" panose="02040502050405020303" pitchFamily="18" charset="0"/>
              </a:rPr>
              <a:t>T1 relaxation</a:t>
            </a:r>
            <a:endParaRPr lang="fr-BE" dirty="0">
              <a:latin typeface="Georgia" panose="02040502050405020303" pitchFamily="18" charset="0"/>
            </a:endParaRPr>
          </a:p>
        </p:txBody>
      </p:sp>
      <p:sp>
        <p:nvSpPr>
          <p:cNvPr id="37" name="ZoneTexte 36"/>
          <p:cNvSpPr txBox="1"/>
          <p:nvPr/>
        </p:nvSpPr>
        <p:spPr>
          <a:xfrm>
            <a:off x="404481" y="4264157"/>
            <a:ext cx="10275241" cy="830997"/>
          </a:xfrm>
          <a:prstGeom prst="rect">
            <a:avLst/>
          </a:prstGeom>
          <a:noFill/>
        </p:spPr>
        <p:txBody>
          <a:bodyPr wrap="square" rtlCol="0">
            <a:spAutoFit/>
          </a:bodyPr>
          <a:lstStyle/>
          <a:p>
            <a:pPr lvl="1"/>
            <a:endParaRPr lang="fr-BE" sz="1200" dirty="0">
              <a:latin typeface="Georgia" panose="02040502050405020303" pitchFamily="18" charset="0"/>
            </a:endParaRPr>
          </a:p>
          <a:p>
            <a:pPr marL="914400" lvl="1" indent="-457200">
              <a:buFont typeface="+mj-lt"/>
              <a:buAutoNum type="arabicPeriod" startAt="2"/>
            </a:pPr>
            <a:r>
              <a:rPr lang="fr-BE" sz="2000" dirty="0">
                <a:latin typeface="Georgia" panose="02040502050405020303" pitchFamily="18" charset="0"/>
              </a:rPr>
              <a:t>In the </a:t>
            </a:r>
            <a:r>
              <a:rPr lang="fr-BE" sz="2000" i="1" dirty="0" err="1">
                <a:latin typeface="Georgia" panose="02040502050405020303" pitchFamily="18" charset="0"/>
              </a:rPr>
              <a:t>xy</a:t>
            </a:r>
            <a:r>
              <a:rPr lang="fr-BE" sz="2000" i="1" dirty="0">
                <a:latin typeface="Georgia" panose="02040502050405020303" pitchFamily="18" charset="0"/>
              </a:rPr>
              <a:t> </a:t>
            </a:r>
            <a:r>
              <a:rPr lang="fr-BE" sz="2000" dirty="0">
                <a:latin typeface="Georgia" panose="02040502050405020303" pitchFamily="18" charset="0"/>
              </a:rPr>
              <a:t>plane: There </a:t>
            </a:r>
            <a:r>
              <a:rPr lang="fr-BE" sz="2000" dirty="0" err="1">
                <a:latin typeface="Georgia" panose="02040502050405020303" pitchFamily="18" charset="0"/>
              </a:rPr>
              <a:t>is</a:t>
            </a:r>
            <a:r>
              <a:rPr lang="fr-BE" sz="2000" dirty="0">
                <a:latin typeface="Georgia" panose="02040502050405020303" pitchFamily="18" charset="0"/>
              </a:rPr>
              <a:t> a </a:t>
            </a:r>
            <a:r>
              <a:rPr lang="fr-BE" sz="2000" b="1" dirty="0" err="1">
                <a:solidFill>
                  <a:srgbClr val="FF0000"/>
                </a:solidFill>
                <a:latin typeface="Georgia" panose="02040502050405020303" pitchFamily="18" charset="0"/>
              </a:rPr>
              <a:t>dephasing</a:t>
            </a:r>
            <a:r>
              <a:rPr lang="fr-BE" sz="2000" dirty="0">
                <a:latin typeface="Georgia" panose="02040502050405020303" pitchFamily="18" charset="0"/>
              </a:rPr>
              <a:t> of the spins</a:t>
            </a:r>
          </a:p>
          <a:p>
            <a:pPr lvl="1"/>
            <a:r>
              <a:rPr lang="fr-BE" sz="1600" dirty="0">
                <a:latin typeface="Georgia" panose="02040502050405020303" pitchFamily="18" charset="0"/>
              </a:rPr>
              <a:t>	</a:t>
            </a:r>
            <a:endParaRPr lang="fr-BE" sz="2400" dirty="0">
              <a:latin typeface="Georgia" panose="02040502050405020303" pitchFamily="18" charset="0"/>
            </a:endParaRPr>
          </a:p>
        </p:txBody>
      </p:sp>
      <p:sp>
        <p:nvSpPr>
          <p:cNvPr id="38" name="Rectangle 37"/>
          <p:cNvSpPr/>
          <p:nvPr/>
        </p:nvSpPr>
        <p:spPr>
          <a:xfrm>
            <a:off x="9583264" y="4771988"/>
            <a:ext cx="1670439" cy="1103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9" name="Connecteur droit avec flèche 38"/>
          <p:cNvCxnSpPr/>
          <p:nvPr/>
        </p:nvCxnSpPr>
        <p:spPr>
          <a:xfrm>
            <a:off x="1439470" y="5074118"/>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1439469" y="5419922"/>
            <a:ext cx="721895" cy="9625"/>
          </a:xfrm>
          <a:prstGeom prst="straightConnector1">
            <a:avLst/>
          </a:prstGeom>
          <a:ln w="57150">
            <a:solidFill>
              <a:srgbClr val="4B858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ZoneTexte 40"/>
              <p:cNvSpPr txBox="1"/>
              <p:nvPr/>
            </p:nvSpPr>
            <p:spPr>
              <a:xfrm>
                <a:off x="594639" y="4648877"/>
                <a:ext cx="10275241" cy="612925"/>
              </a:xfrm>
              <a:prstGeom prst="rect">
                <a:avLst/>
              </a:prstGeom>
              <a:noFill/>
            </p:spPr>
            <p:txBody>
              <a:bodyPr wrap="square" rtlCol="0">
                <a:spAutoFit/>
              </a:bodyPr>
              <a:lstStyle/>
              <a:p>
                <a:pPr lvl="1"/>
                <a:endParaRPr lang="fr-BE" sz="1200" dirty="0">
                  <a:latin typeface="Georgia" panose="02040502050405020303" pitchFamily="18" charset="0"/>
                </a:endParaRPr>
              </a:p>
              <a:p>
                <a:pPr lvl="1"/>
                <a:r>
                  <a:rPr lang="fr-BE" sz="2000" dirty="0">
                    <a:latin typeface="Georgia" panose="02040502050405020303" pitchFamily="18" charset="0"/>
                  </a:rPr>
                  <a:t>		</a:t>
                </a:r>
                <a14:m>
                  <m:oMath xmlns:m="http://schemas.openxmlformats.org/officeDocument/2006/math">
                    <m:sSub>
                      <m:sSubPr>
                        <m:ctrlPr>
                          <a:rPr lang="fr-BE" sz="2000" b="1" i="1">
                            <a:latin typeface="Cambria Math" panose="02040503050406030204" pitchFamily="18" charset="0"/>
                          </a:rPr>
                        </m:ctrlPr>
                      </m:sSubPr>
                      <m:e>
                        <m:r>
                          <a:rPr lang="fr-BE" sz="2000" b="1" i="1">
                            <a:latin typeface="Cambria Math" panose="02040503050406030204" pitchFamily="18" charset="0"/>
                          </a:rPr>
                          <m:t>𝑴</m:t>
                        </m:r>
                      </m:e>
                      <m:sub>
                        <m:r>
                          <a:rPr lang="fr-BE" sz="2000" b="1" i="1" smtClean="0">
                            <a:latin typeface="Cambria Math" panose="02040503050406030204" pitchFamily="18" charset="0"/>
                          </a:rPr>
                          <m:t>𝒙𝒚</m:t>
                        </m:r>
                      </m:sub>
                    </m:sSub>
                  </m:oMath>
                </a14:m>
                <a:r>
                  <a:rPr lang="fr-BE" sz="2000" b="1" dirty="0">
                    <a:latin typeface="Georgia" panose="02040502050405020303" pitchFamily="18" charset="0"/>
                  </a:rPr>
                  <a:t> decreases</a:t>
                </a:r>
                <a:endParaRPr lang="fr-BE" dirty="0">
                  <a:latin typeface="Georgia" panose="02040502050405020303" pitchFamily="18" charset="0"/>
                </a:endParaRPr>
              </a:p>
            </p:txBody>
          </p:sp>
        </mc:Choice>
        <mc:Fallback xmlns="">
          <p:sp>
            <p:nvSpPr>
              <p:cNvPr id="41" name="ZoneTexte 40"/>
              <p:cNvSpPr txBox="1">
                <a:spLocks noRot="1" noChangeAspect="1" noMove="1" noResize="1" noEditPoints="1" noAdjustHandles="1" noChangeArrowheads="1" noChangeShapeType="1" noTextEdit="1"/>
              </p:cNvSpPr>
              <p:nvPr/>
            </p:nvSpPr>
            <p:spPr>
              <a:xfrm>
                <a:off x="594639" y="4648877"/>
                <a:ext cx="10275241" cy="612925"/>
              </a:xfrm>
              <a:prstGeom prst="rect">
                <a:avLst/>
              </a:prstGeom>
              <a:blipFill rotWithShape="0">
                <a:blip r:embed="rId5"/>
                <a:stretch>
                  <a:fillRect b="-12000"/>
                </a:stretch>
              </a:blipFill>
            </p:spPr>
            <p:txBody>
              <a:bodyPr/>
              <a:lstStyle/>
              <a:p>
                <a:r>
                  <a:rPr lang="fr-BE">
                    <a:noFill/>
                  </a:rPr>
                  <a:t> </a:t>
                </a:r>
              </a:p>
            </p:txBody>
          </p:sp>
        </mc:Fallback>
      </mc:AlternateContent>
      <p:sp>
        <p:nvSpPr>
          <p:cNvPr id="42" name="ZoneTexte 41"/>
          <p:cNvSpPr txBox="1"/>
          <p:nvPr/>
        </p:nvSpPr>
        <p:spPr>
          <a:xfrm>
            <a:off x="594638" y="5015098"/>
            <a:ext cx="10275241" cy="584775"/>
          </a:xfrm>
          <a:prstGeom prst="rect">
            <a:avLst/>
          </a:prstGeom>
          <a:noFill/>
        </p:spPr>
        <p:txBody>
          <a:bodyPr wrap="square" rtlCol="0">
            <a:spAutoFit/>
          </a:bodyPr>
          <a:lstStyle/>
          <a:p>
            <a:pPr lvl="1"/>
            <a:endParaRPr lang="fr-BE" sz="1200" dirty="0">
              <a:latin typeface="Georgia" panose="02040502050405020303" pitchFamily="18" charset="0"/>
            </a:endParaRPr>
          </a:p>
          <a:p>
            <a:pPr lvl="1"/>
            <a:r>
              <a:rPr lang="fr-BE" sz="2000" dirty="0">
                <a:latin typeface="Georgia" panose="02040502050405020303" pitchFamily="18" charset="0"/>
              </a:rPr>
              <a:t>		</a:t>
            </a:r>
            <a:r>
              <a:rPr lang="fr-BE" sz="2000" b="1" dirty="0">
                <a:latin typeface="Georgia" panose="02040502050405020303" pitchFamily="18" charset="0"/>
              </a:rPr>
              <a:t>T2 (T2*) relaxation</a:t>
            </a:r>
            <a:endParaRPr lang="fr-BE" dirty="0">
              <a:latin typeface="Georgia" panose="02040502050405020303" pitchFamily="18" charset="0"/>
            </a:endParaRPr>
          </a:p>
        </p:txBody>
      </p:sp>
      <p:pic>
        <p:nvPicPr>
          <p:cNvPr id="36" name="Image 35"/>
          <p:cNvPicPr>
            <a:picLocks noChangeAspect="1"/>
          </p:cNvPicPr>
          <p:nvPr/>
        </p:nvPicPr>
        <p:blipFill rotWithShape="1">
          <a:blip r:embed="rId6">
            <a:extLst>
              <a:ext uri="{28A0092B-C50C-407E-A947-70E740481C1C}">
                <a14:useLocalDpi xmlns:a14="http://schemas.microsoft.com/office/drawing/2010/main" val="0"/>
              </a:ext>
            </a:extLst>
          </a:blip>
          <a:srcRect t="50380"/>
          <a:stretch/>
        </p:blipFill>
        <p:spPr>
          <a:xfrm>
            <a:off x="7819292" y="4235115"/>
            <a:ext cx="3705259" cy="1793893"/>
          </a:xfrm>
          <a:prstGeom prst="rect">
            <a:avLst/>
          </a:prstGeom>
        </p:spPr>
      </p:pic>
      <p:pic>
        <p:nvPicPr>
          <p:cNvPr id="2" name="Image 1"/>
          <p:cNvPicPr>
            <a:picLocks noChangeAspect="1"/>
          </p:cNvPicPr>
          <p:nvPr/>
        </p:nvPicPr>
        <p:blipFill rotWithShape="1">
          <a:blip r:embed="rId6">
            <a:extLst>
              <a:ext uri="{28A0092B-C50C-407E-A947-70E740481C1C}">
                <a14:useLocalDpi xmlns:a14="http://schemas.microsoft.com/office/drawing/2010/main" val="0"/>
              </a:ext>
            </a:extLst>
          </a:blip>
          <a:srcRect b="51768"/>
          <a:stretch/>
        </p:blipFill>
        <p:spPr>
          <a:xfrm>
            <a:off x="7819293" y="2407195"/>
            <a:ext cx="3705259" cy="1743700"/>
          </a:xfrm>
          <a:prstGeom prst="rect">
            <a:avLst/>
          </a:prstGeom>
        </p:spPr>
      </p:pic>
    </p:spTree>
    <p:extLst>
      <p:ext uri="{BB962C8B-B14F-4D97-AF65-F5344CB8AC3E}">
        <p14:creationId xmlns:p14="http://schemas.microsoft.com/office/powerpoint/2010/main" val="18371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4" grpId="0"/>
      <p:bldP spid="35" grpId="0"/>
      <p:bldP spid="37" grpId="0"/>
      <p:bldP spid="41" grpId="0"/>
      <p:bldP spid="42"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Espace réservé du numéro de diapositive 7"/>
          <p:cNvSpPr>
            <a:spLocks noGrp="1"/>
          </p:cNvSpPr>
          <p:nvPr>
            <p:ph type="sldNum" sz="quarter" idx="12"/>
          </p:nvPr>
        </p:nvSpPr>
        <p:spPr>
          <a:xfrm>
            <a:off x="8610600" y="6356350"/>
            <a:ext cx="2743200" cy="365125"/>
          </a:xfrm>
        </p:spPr>
        <p:txBody>
          <a:bodyPr/>
          <a:lstStyle/>
          <a:p>
            <a:fld id="{BFC3F378-09F2-4F4F-9FF5-D70431BC40B4}" type="slidenum">
              <a:rPr lang="fr-BE" smtClean="0"/>
              <a:t>98</a:t>
            </a:fld>
            <a:endParaRPr lang="fr-BE"/>
          </a:p>
        </p:txBody>
      </p:sp>
      <p:sp>
        <p:nvSpPr>
          <p:cNvPr id="8" name="Rectangle 7"/>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12" name="Rectangle 11"/>
          <p:cNvSpPr/>
          <p:nvPr/>
        </p:nvSpPr>
        <p:spPr>
          <a:xfrm>
            <a:off x="3016388" y="1260340"/>
            <a:ext cx="1810140"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13" name="Rectangle 12"/>
          <p:cNvSpPr/>
          <p:nvPr/>
        </p:nvSpPr>
        <p:spPr>
          <a:xfrm>
            <a:off x="4891840"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820229" y="1260340"/>
            <a:ext cx="923734"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4891839" y="1253806"/>
            <a:ext cx="185212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16" name="Rectangle 15"/>
          <p:cNvSpPr/>
          <p:nvPr/>
        </p:nvSpPr>
        <p:spPr>
          <a:xfrm>
            <a:off x="6809267" y="1253806"/>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6809273" y="1260314"/>
            <a:ext cx="2022408" cy="2241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19" name="Rectangle 18"/>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23" name="ZoneTexte 22"/>
          <p:cNvSpPr txBox="1"/>
          <p:nvPr/>
        </p:nvSpPr>
        <p:spPr>
          <a:xfrm>
            <a:off x="3048715" y="316121"/>
            <a:ext cx="8481433"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Q</a:t>
            </a:r>
            <a:r>
              <a:rPr lang="fr-BE" sz="4800" dirty="0">
                <a:latin typeface="Georgia" panose="02040502050405020303" pitchFamily="18" charset="0"/>
              </a:rPr>
              <a:t>uantitative MRI</a:t>
            </a:r>
          </a:p>
        </p:txBody>
      </p:sp>
      <p:sp>
        <p:nvSpPr>
          <p:cNvPr id="25" name="ZoneTexte 24"/>
          <p:cNvSpPr txBox="1"/>
          <p:nvPr/>
        </p:nvSpPr>
        <p:spPr>
          <a:xfrm>
            <a:off x="629598" y="2122573"/>
            <a:ext cx="10155831" cy="461665"/>
          </a:xfrm>
          <a:prstGeom prst="rect">
            <a:avLst/>
          </a:prstGeom>
          <a:noFill/>
        </p:spPr>
        <p:txBody>
          <a:bodyPr wrap="square" rtlCol="0">
            <a:spAutoFit/>
          </a:bodyPr>
          <a:lstStyle/>
          <a:p>
            <a:r>
              <a:rPr lang="fr-BE" sz="2400" b="1" dirty="0" err="1">
                <a:latin typeface="Georgia" panose="02040502050405020303" pitchFamily="18" charset="0"/>
              </a:rPr>
              <a:t>Neurite</a:t>
            </a:r>
            <a:r>
              <a:rPr lang="fr-BE" sz="2400" b="1" dirty="0">
                <a:latin typeface="Georgia" panose="02040502050405020303" pitchFamily="18" charset="0"/>
              </a:rPr>
              <a:t> orientation dispersion and </a:t>
            </a:r>
            <a:r>
              <a:rPr lang="fr-BE" sz="2400" b="1" dirty="0" err="1">
                <a:latin typeface="Georgia" panose="02040502050405020303" pitchFamily="18" charset="0"/>
              </a:rPr>
              <a:t>density</a:t>
            </a:r>
            <a:r>
              <a:rPr lang="fr-BE" sz="2400" b="1" dirty="0">
                <a:latin typeface="Georgia" panose="02040502050405020303" pitchFamily="18" charset="0"/>
              </a:rPr>
              <a:t> </a:t>
            </a:r>
            <a:r>
              <a:rPr lang="fr-BE" sz="2400" b="1" dirty="0" err="1">
                <a:latin typeface="Georgia" panose="02040502050405020303" pitchFamily="18" charset="0"/>
              </a:rPr>
              <a:t>imaging</a:t>
            </a:r>
            <a:r>
              <a:rPr lang="fr-BE" sz="2400" b="1" dirty="0">
                <a:latin typeface="Georgia" panose="02040502050405020303" pitchFamily="18" charset="0"/>
              </a:rPr>
              <a:t> (NODDI) </a:t>
            </a:r>
            <a:endParaRPr lang="fr-BE" dirty="0">
              <a:latin typeface="Georgia" panose="02040502050405020303" pitchFamily="18" charset="0"/>
            </a:endParaRPr>
          </a:p>
        </p:txBody>
      </p:sp>
      <p:sp>
        <p:nvSpPr>
          <p:cNvPr id="26" name="ZoneTexte 25"/>
          <p:cNvSpPr txBox="1"/>
          <p:nvPr/>
        </p:nvSpPr>
        <p:spPr>
          <a:xfrm>
            <a:off x="629599" y="2949238"/>
            <a:ext cx="10155831" cy="3539430"/>
          </a:xfrm>
          <a:prstGeom prst="rect">
            <a:avLst/>
          </a:prstGeom>
          <a:noFill/>
        </p:spPr>
        <p:txBody>
          <a:bodyPr wrap="square" rtlCol="0">
            <a:spAutoFit/>
          </a:bodyPr>
          <a:lstStyle/>
          <a:p>
            <a:pPr marL="285750" indent="-285750">
              <a:buFont typeface="Arial" panose="020B0604020202020204" pitchFamily="34" charset="0"/>
              <a:buChar char="•"/>
            </a:pPr>
            <a:r>
              <a:rPr lang="fr-BE" sz="1600" dirty="0">
                <a:solidFill>
                  <a:srgbClr val="4B858C"/>
                </a:solidFill>
                <a:latin typeface="Georgia" panose="02040502050405020303" pitchFamily="18" charset="0"/>
              </a:rPr>
              <a:t>O</a:t>
            </a:r>
            <a:r>
              <a:rPr lang="fr-BE" sz="1600" dirty="0">
                <a:latin typeface="Georgia" panose="02040502050405020303" pitchFamily="18" charset="0"/>
              </a:rPr>
              <a:t>rientation-</a:t>
            </a:r>
            <a:r>
              <a:rPr lang="fr-BE" sz="1600" dirty="0" err="1">
                <a:latin typeface="Georgia" panose="02040502050405020303" pitchFamily="18" charset="0"/>
              </a:rPr>
              <a:t>dispersed</a:t>
            </a:r>
            <a:r>
              <a:rPr lang="fr-BE" sz="1600" dirty="0">
                <a:latin typeface="Georgia" panose="02040502050405020303" pitchFamily="18" charset="0"/>
              </a:rPr>
              <a:t> </a:t>
            </a:r>
            <a:r>
              <a:rPr lang="fr-BE" sz="1600" dirty="0" err="1">
                <a:latin typeface="Georgia" panose="02040502050405020303" pitchFamily="18" charset="0"/>
              </a:rPr>
              <a:t>cylinder</a:t>
            </a:r>
            <a:r>
              <a:rPr lang="fr-BE" sz="1600" dirty="0">
                <a:latin typeface="Georgia" panose="02040502050405020303" pitchFamily="18" charset="0"/>
              </a:rPr>
              <a:t> model </a:t>
            </a:r>
            <a:r>
              <a:rPr lang="fr-BE" sz="1600" dirty="0" err="1">
                <a:latin typeface="Georgia" panose="02040502050405020303" pitchFamily="18" charset="0"/>
              </a:rPr>
              <a:t>associated</a:t>
            </a:r>
            <a:r>
              <a:rPr lang="fr-BE" sz="1600" dirty="0">
                <a:latin typeface="Georgia" panose="02040502050405020303" pitchFamily="18" charset="0"/>
              </a:rPr>
              <a:t> </a:t>
            </a:r>
            <a:r>
              <a:rPr lang="fr-BE" sz="1600" dirty="0" err="1">
                <a:latin typeface="Georgia" panose="02040502050405020303" pitchFamily="18" charset="0"/>
              </a:rPr>
              <a:t>with</a:t>
            </a:r>
            <a:r>
              <a:rPr lang="fr-BE" sz="1600" dirty="0">
                <a:latin typeface="Georgia" panose="02040502050405020303" pitchFamily="18" charset="0"/>
              </a:rPr>
              <a:t> a </a:t>
            </a:r>
            <a:r>
              <a:rPr lang="fr-BE" sz="1600" dirty="0" err="1">
                <a:latin typeface="Georgia" panose="02040502050405020303" pitchFamily="18" charset="0"/>
              </a:rPr>
              <a:t>two-shell</a:t>
            </a:r>
            <a:r>
              <a:rPr lang="fr-BE" sz="1600" dirty="0">
                <a:latin typeface="Georgia" panose="02040502050405020303" pitchFamily="18" charset="0"/>
              </a:rPr>
              <a:t> HARDI </a:t>
            </a:r>
            <a:r>
              <a:rPr lang="fr-BE" sz="1600" dirty="0" err="1">
                <a:latin typeface="Georgia" panose="02040502050405020303" pitchFamily="18" charset="0"/>
              </a:rPr>
              <a:t>protocol</a:t>
            </a:r>
            <a:endParaRPr lang="fr-BE" sz="1600" dirty="0">
              <a:latin typeface="Georgia" panose="02040502050405020303" pitchFamily="18" charset="0"/>
            </a:endParaRP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D</a:t>
            </a:r>
            <a:r>
              <a:rPr lang="fr-BE" sz="1600" dirty="0">
                <a:latin typeface="Georgia" panose="02040502050405020303" pitchFamily="18" charset="0"/>
              </a:rPr>
              <a:t>iffusion-</a:t>
            </a:r>
            <a:r>
              <a:rPr lang="fr-BE" sz="1600" dirty="0" err="1">
                <a:latin typeface="Georgia" panose="02040502050405020303" pitchFamily="18" charset="0"/>
              </a:rPr>
              <a:t>weighted</a:t>
            </a:r>
            <a:r>
              <a:rPr lang="fr-BE" sz="1600" dirty="0">
                <a:latin typeface="Georgia" panose="02040502050405020303" pitchFamily="18" charset="0"/>
              </a:rPr>
              <a:t> EPI images, </a:t>
            </a:r>
            <a:r>
              <a:rPr lang="fr-BE" sz="1600" dirty="0" err="1">
                <a:latin typeface="Georgia" panose="02040502050405020303" pitchFamily="18" charset="0"/>
              </a:rPr>
              <a:t>which</a:t>
            </a:r>
            <a:r>
              <a:rPr lang="fr-BE" sz="1600" dirty="0">
                <a:latin typeface="Georgia" panose="02040502050405020303" pitchFamily="18" charset="0"/>
              </a:rPr>
              <a:t> </a:t>
            </a:r>
            <a:r>
              <a:rPr lang="fr-BE" sz="1600" dirty="0" err="1">
                <a:latin typeface="Georgia" panose="02040502050405020303" pitchFamily="18" charset="0"/>
              </a:rPr>
              <a:t>further</a:t>
            </a:r>
            <a:r>
              <a:rPr lang="fr-BE" sz="1600" dirty="0">
                <a:latin typeface="Georgia" panose="02040502050405020303" pitchFamily="18" charset="0"/>
              </a:rPr>
              <a:t> </a:t>
            </a:r>
            <a:r>
              <a:rPr lang="fr-BE" sz="1600" dirty="0" err="1">
                <a:latin typeface="Georgia" panose="02040502050405020303" pitchFamily="18" charset="0"/>
              </a:rPr>
              <a:t>need</a:t>
            </a:r>
            <a:r>
              <a:rPr lang="fr-BE" sz="1600" dirty="0">
                <a:latin typeface="Georgia" panose="02040502050405020303" pitchFamily="18" charset="0"/>
              </a:rPr>
              <a:t> correction for</a:t>
            </a:r>
          </a:p>
          <a:p>
            <a:r>
              <a:rPr lang="fr-BE" sz="1600" dirty="0">
                <a:latin typeface="Georgia" panose="02040502050405020303" pitchFamily="18" charset="0"/>
              </a:rPr>
              <a:t>      off-</a:t>
            </a:r>
            <a:r>
              <a:rPr lang="fr-BE" sz="1600" dirty="0" err="1">
                <a:latin typeface="Georgia" panose="02040502050405020303" pitchFamily="18" charset="0"/>
              </a:rPr>
              <a:t>resonance</a:t>
            </a:r>
            <a:r>
              <a:rPr lang="fr-BE" sz="1600" dirty="0">
                <a:latin typeface="Georgia" panose="02040502050405020303" pitchFamily="18" charset="0"/>
              </a:rPr>
              <a:t> </a:t>
            </a:r>
            <a:r>
              <a:rPr lang="fr-BE" sz="1600" dirty="0" err="1">
                <a:latin typeface="Georgia" panose="02040502050405020303" pitchFamily="18" charset="0"/>
              </a:rPr>
              <a:t>fields</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t>
            </a:r>
            <a:r>
              <a:rPr lang="fr-BE" sz="1600" dirty="0" err="1">
                <a:latin typeface="Georgia" panose="02040502050405020303" pitchFamily="18" charset="0"/>
              </a:rPr>
              <a:t>head</a:t>
            </a:r>
            <a:r>
              <a:rPr lang="fr-BE" sz="1600" dirty="0">
                <a:latin typeface="Georgia" panose="02040502050405020303" pitchFamily="18" charset="0"/>
              </a:rPr>
              <a:t> </a:t>
            </a:r>
            <a:r>
              <a:rPr lang="fr-BE" sz="1600" dirty="0" err="1">
                <a:latin typeface="Georgia" panose="02040502050405020303" pitchFamily="18" charset="0"/>
              </a:rPr>
              <a:t>susceptibility</a:t>
            </a:r>
            <a:r>
              <a:rPr lang="fr-BE" sz="1600" dirty="0">
                <a:latin typeface="Georgia" panose="02040502050405020303" pitchFamily="18" charset="0"/>
              </a:rPr>
              <a:t> and </a:t>
            </a:r>
            <a:r>
              <a:rPr lang="fr-BE" sz="1600" dirty="0" err="1">
                <a:latin typeface="Georgia" panose="02040502050405020303" pitchFamily="18" charset="0"/>
              </a:rPr>
              <a:t>eddy</a:t>
            </a:r>
            <a:r>
              <a:rPr lang="fr-BE" sz="1600" dirty="0">
                <a:latin typeface="Georgia" panose="02040502050405020303" pitchFamily="18" charset="0"/>
              </a:rPr>
              <a:t> </a:t>
            </a:r>
            <a:r>
              <a:rPr lang="fr-BE" sz="1600" dirty="0" err="1">
                <a:latin typeface="Georgia" panose="02040502050405020303" pitchFamily="18" charset="0"/>
              </a:rPr>
              <a:t>currents</a:t>
            </a:r>
            <a:endParaRPr lang="fr-BE" sz="1600" dirty="0">
              <a:latin typeface="Georgia" panose="02040502050405020303" pitchFamily="18" charset="0"/>
            </a:endParaRPr>
          </a:p>
          <a:p>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err="1">
                <a:solidFill>
                  <a:srgbClr val="4B858C"/>
                </a:solidFill>
                <a:latin typeface="Georgia" panose="02040502050405020303" pitchFamily="18" charset="0"/>
              </a:rPr>
              <a:t>T</a:t>
            </a:r>
            <a:r>
              <a:rPr lang="fr-BE" sz="1600" dirty="0" err="1">
                <a:latin typeface="Georgia" panose="02040502050405020303" pitchFamily="18" charset="0"/>
              </a:rPr>
              <a:t>hen</a:t>
            </a:r>
            <a:r>
              <a:rPr lang="fr-BE" sz="1600" dirty="0">
                <a:latin typeface="Georgia" panose="02040502050405020303" pitchFamily="18" charset="0"/>
              </a:rPr>
              <a:t>, NODDI images </a:t>
            </a:r>
            <a:r>
              <a:rPr lang="fr-BE" sz="1600" dirty="0" err="1">
                <a:latin typeface="Georgia" panose="02040502050405020303" pitchFamily="18" charset="0"/>
              </a:rPr>
              <a:t>derived</a:t>
            </a:r>
            <a:r>
              <a:rPr lang="fr-BE" sz="1600" dirty="0">
                <a:latin typeface="Georgia" panose="02040502050405020303" pitchFamily="18" charset="0"/>
              </a:rPr>
              <a:t> </a:t>
            </a:r>
            <a:r>
              <a:rPr lang="fr-BE" sz="1600" dirty="0" err="1">
                <a:latin typeface="Georgia" panose="02040502050405020303" pitchFamily="18" charset="0"/>
              </a:rPr>
              <a:t>from</a:t>
            </a:r>
            <a:r>
              <a:rPr lang="fr-BE" sz="1600" dirty="0">
                <a:latin typeface="Georgia" panose="02040502050405020303" pitchFamily="18" charset="0"/>
              </a:rPr>
              <a:t> a </a:t>
            </a:r>
            <a:r>
              <a:rPr lang="fr-BE" sz="1600" dirty="0" err="1">
                <a:latin typeface="Georgia" panose="02040502050405020303" pitchFamily="18" charset="0"/>
              </a:rPr>
              <a:t>three</a:t>
            </a:r>
            <a:r>
              <a:rPr lang="fr-BE" sz="1600" dirty="0">
                <a:latin typeface="Georgia" panose="02040502050405020303" pitchFamily="18" charset="0"/>
              </a:rPr>
              <a:t> </a:t>
            </a:r>
            <a:r>
              <a:rPr lang="fr-BE" sz="1600" dirty="0" err="1">
                <a:latin typeface="Georgia" panose="02040502050405020303" pitchFamily="18" charset="0"/>
              </a:rPr>
              <a:t>compartment</a:t>
            </a:r>
            <a:r>
              <a:rPr lang="fr-BE" sz="1600" dirty="0">
                <a:latin typeface="Georgia" panose="02040502050405020303" pitchFamily="18" charset="0"/>
              </a:rPr>
              <a:t> tissue</a:t>
            </a:r>
          </a:p>
          <a:p>
            <a:r>
              <a:rPr lang="fr-BE" sz="1600" dirty="0">
                <a:latin typeface="Georgia" panose="02040502050405020303" pitchFamily="18" charset="0"/>
              </a:rPr>
              <a:t>      model (free water, intra-cellular and extra-cellular </a:t>
            </a:r>
            <a:r>
              <a:rPr lang="fr-BE" sz="1600" dirty="0" err="1">
                <a:latin typeface="Georgia" panose="02040502050405020303" pitchFamily="18" charset="0"/>
              </a:rPr>
              <a:t>material</a:t>
            </a:r>
            <a:r>
              <a:rPr lang="fr-BE" sz="1600" dirty="0">
                <a:latin typeface="Georgia" panose="02040502050405020303" pitchFamily="18" charset="0"/>
              </a:rPr>
              <a:t>)</a:t>
            </a:r>
          </a:p>
          <a:p>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I</a:t>
            </a:r>
            <a:r>
              <a:rPr lang="fr-BE" sz="1600" dirty="0">
                <a:latin typeface="Georgia" panose="02040502050405020303" pitchFamily="18" charset="0"/>
              </a:rPr>
              <a:t>ntra-cellular: collection of sticks to capture </a:t>
            </a:r>
            <a:r>
              <a:rPr lang="fr-BE" sz="1600" dirty="0" err="1">
                <a:latin typeface="Georgia" panose="02040502050405020303" pitchFamily="18" charset="0"/>
              </a:rPr>
              <a:t>bounded</a:t>
            </a:r>
            <a:r>
              <a:rPr lang="fr-BE" sz="1600" dirty="0">
                <a:latin typeface="Georgia" panose="02040502050405020303" pitchFamily="18" charset="0"/>
              </a:rPr>
              <a:t> diffusion</a:t>
            </a: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E</a:t>
            </a:r>
            <a:r>
              <a:rPr lang="fr-BE" sz="1600" dirty="0">
                <a:latin typeface="Georgia" panose="02040502050405020303" pitchFamily="18" charset="0"/>
              </a:rPr>
              <a:t>xtra-cellular: </a:t>
            </a:r>
            <a:r>
              <a:rPr lang="fr-BE" sz="1600" dirty="0" err="1">
                <a:latin typeface="Georgia" panose="02040502050405020303" pitchFamily="18" charset="0"/>
              </a:rPr>
              <a:t>Gaussian</a:t>
            </a:r>
            <a:r>
              <a:rPr lang="fr-BE" sz="1600" dirty="0">
                <a:latin typeface="Georgia" panose="02040502050405020303" pitchFamily="18" charset="0"/>
              </a:rPr>
              <a:t> </a:t>
            </a:r>
            <a:r>
              <a:rPr lang="fr-BE" sz="1600" dirty="0" err="1">
                <a:latin typeface="Georgia" panose="02040502050405020303" pitchFamily="18" charset="0"/>
              </a:rPr>
              <a:t>anisotropic</a:t>
            </a:r>
            <a:r>
              <a:rPr lang="fr-BE" sz="1600" dirty="0">
                <a:latin typeface="Georgia" panose="02040502050405020303" pitchFamily="18" charset="0"/>
              </a:rPr>
              <a:t> </a:t>
            </a:r>
            <a:r>
              <a:rPr lang="fr-BE" sz="1600" dirty="0" err="1">
                <a:latin typeface="Georgia" panose="02040502050405020303" pitchFamily="18" charset="0"/>
              </a:rPr>
              <a:t>displacement</a:t>
            </a:r>
            <a:endParaRPr lang="fr-BE" sz="1600" dirty="0">
              <a:latin typeface="Georgia" panose="02040502050405020303" pitchFamily="18" charset="0"/>
            </a:endParaRPr>
          </a:p>
          <a:p>
            <a:pPr marL="285750" indent="-285750">
              <a:buFont typeface="Arial" panose="020B0604020202020204" pitchFamily="34" charset="0"/>
              <a:buChar char="•"/>
            </a:pPr>
            <a:endParaRPr lang="fr-BE" sz="1600" dirty="0">
              <a:solidFill>
                <a:srgbClr val="4B858C"/>
              </a:solidFill>
              <a:latin typeface="Georgia" panose="02040502050405020303" pitchFamily="18" charset="0"/>
            </a:endParaRPr>
          </a:p>
          <a:p>
            <a:pPr marL="285750" indent="-285750">
              <a:buFont typeface="Arial" panose="020B0604020202020204" pitchFamily="34" charset="0"/>
              <a:buChar char="•"/>
            </a:pPr>
            <a:r>
              <a:rPr lang="fr-BE" sz="1600" dirty="0">
                <a:solidFill>
                  <a:srgbClr val="4B858C"/>
                </a:solidFill>
                <a:latin typeface="Georgia" panose="02040502050405020303" pitchFamily="18" charset="0"/>
              </a:rPr>
              <a:t>F</a:t>
            </a:r>
            <a:r>
              <a:rPr lang="fr-BE" sz="1600" dirty="0">
                <a:latin typeface="Georgia" panose="02040502050405020303" pitchFamily="18" charset="0"/>
              </a:rPr>
              <a:t>ree water: </a:t>
            </a:r>
            <a:r>
              <a:rPr lang="fr-BE" sz="1600" dirty="0" err="1">
                <a:latin typeface="Georgia" panose="02040502050405020303" pitchFamily="18" charset="0"/>
              </a:rPr>
              <a:t>isotropic</a:t>
            </a:r>
            <a:r>
              <a:rPr lang="fr-BE" sz="1600" dirty="0">
                <a:latin typeface="Georgia" panose="02040502050405020303" pitchFamily="18" charset="0"/>
              </a:rPr>
              <a:t> </a:t>
            </a:r>
            <a:r>
              <a:rPr lang="fr-BE" sz="1600" dirty="0" err="1">
                <a:latin typeface="Georgia" panose="02040502050405020303" pitchFamily="18" charset="0"/>
              </a:rPr>
              <a:t>Gaussian</a:t>
            </a:r>
            <a:r>
              <a:rPr lang="fr-BE" sz="1600" dirty="0">
                <a:latin typeface="Georgia" panose="02040502050405020303" pitchFamily="18" charset="0"/>
              </a:rPr>
              <a:t> diffusion</a:t>
            </a:r>
          </a:p>
          <a:p>
            <a:endParaRPr lang="fr-BE" sz="1600" dirty="0">
              <a:latin typeface="Georgia" panose="02040502050405020303" pitchFamily="18"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796" y="3659495"/>
            <a:ext cx="4448796" cy="2029108"/>
          </a:xfrm>
          <a:prstGeom prst="rect">
            <a:avLst/>
          </a:prstGeom>
        </p:spPr>
      </p:pic>
    </p:spTree>
    <p:extLst>
      <p:ext uri="{BB962C8B-B14F-4D97-AF65-F5344CB8AC3E}">
        <p14:creationId xmlns:p14="http://schemas.microsoft.com/office/powerpoint/2010/main" val="162008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6290" t="6281" r="7171" b="5365"/>
          <a:stretch/>
        </p:blipFill>
        <p:spPr>
          <a:xfrm>
            <a:off x="2128559" y="4054345"/>
            <a:ext cx="1318781" cy="1428681"/>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748" y="4054909"/>
            <a:ext cx="1255247" cy="1432177"/>
          </a:xfrm>
          <a:prstGeom prst="rect">
            <a:avLst/>
          </a:prstGeom>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b="4295"/>
          <a:stretch/>
        </p:blipFill>
        <p:spPr>
          <a:xfrm>
            <a:off x="3813856" y="4054346"/>
            <a:ext cx="1287759" cy="1428680"/>
          </a:xfrm>
          <a:prstGeom prst="rect">
            <a:avLst/>
          </a:prstGeom>
        </p:spPr>
      </p:pic>
      <p:sp>
        <p:nvSpPr>
          <p:cNvPr id="11" name="ZoneTexte 10"/>
          <p:cNvSpPr txBox="1"/>
          <p:nvPr/>
        </p:nvSpPr>
        <p:spPr>
          <a:xfrm>
            <a:off x="972669" y="5447407"/>
            <a:ext cx="834702" cy="461665"/>
          </a:xfrm>
          <a:prstGeom prst="rect">
            <a:avLst/>
          </a:prstGeom>
          <a:noFill/>
        </p:spPr>
        <p:txBody>
          <a:bodyPr wrap="square" rtlCol="0">
            <a:spAutoFit/>
          </a:bodyPr>
          <a:lstStyle/>
          <a:p>
            <a:r>
              <a:rPr lang="fr-BE" sz="2400" b="1" dirty="0">
                <a:latin typeface="Georgia" panose="02040502050405020303" pitchFamily="18" charset="0"/>
              </a:rPr>
              <a:t>T0</a:t>
            </a:r>
            <a:endParaRPr lang="fr-BE" dirty="0">
              <a:latin typeface="Georgia" panose="02040502050405020303" pitchFamily="18" charset="0"/>
            </a:endParaRPr>
          </a:p>
        </p:txBody>
      </p:sp>
      <p:sp>
        <p:nvSpPr>
          <p:cNvPr id="12" name="ZoneTexte 11"/>
          <p:cNvSpPr txBox="1"/>
          <p:nvPr/>
        </p:nvSpPr>
        <p:spPr>
          <a:xfrm>
            <a:off x="2574930" y="5447409"/>
            <a:ext cx="834702" cy="461665"/>
          </a:xfrm>
          <a:prstGeom prst="rect">
            <a:avLst/>
          </a:prstGeom>
          <a:noFill/>
        </p:spPr>
        <p:txBody>
          <a:bodyPr wrap="square" rtlCol="0">
            <a:spAutoFit/>
          </a:bodyPr>
          <a:lstStyle/>
          <a:p>
            <a:r>
              <a:rPr lang="fr-BE" sz="2400" b="1" dirty="0">
                <a:latin typeface="Georgia" panose="02040502050405020303" pitchFamily="18" charset="0"/>
              </a:rPr>
              <a:t>T1</a:t>
            </a:r>
            <a:endParaRPr lang="fr-BE" dirty="0">
              <a:latin typeface="Georgia" panose="02040502050405020303" pitchFamily="18" charset="0"/>
            </a:endParaRPr>
          </a:p>
        </p:txBody>
      </p:sp>
      <p:sp>
        <p:nvSpPr>
          <p:cNvPr id="14" name="ZoneTexte 13"/>
          <p:cNvSpPr txBox="1"/>
          <p:nvPr/>
        </p:nvSpPr>
        <p:spPr>
          <a:xfrm>
            <a:off x="4225557" y="5447408"/>
            <a:ext cx="834702" cy="461665"/>
          </a:xfrm>
          <a:prstGeom prst="rect">
            <a:avLst/>
          </a:prstGeom>
          <a:noFill/>
        </p:spPr>
        <p:txBody>
          <a:bodyPr wrap="square" rtlCol="0">
            <a:spAutoFit/>
          </a:bodyPr>
          <a:lstStyle/>
          <a:p>
            <a:r>
              <a:rPr lang="fr-BE" sz="2400" b="1" dirty="0">
                <a:latin typeface="Georgia" panose="02040502050405020303" pitchFamily="18" charset="0"/>
              </a:rPr>
              <a:t>T2</a:t>
            </a:r>
            <a:endParaRPr lang="fr-BE" dirty="0">
              <a:latin typeface="Georgia" panose="02040502050405020303" pitchFamily="18" charset="0"/>
            </a:endParaRPr>
          </a:p>
        </p:txBody>
      </p:sp>
      <p:cxnSp>
        <p:nvCxnSpPr>
          <p:cNvPr id="16" name="Connecteur droit avec flèche 15"/>
          <p:cNvCxnSpPr/>
          <p:nvPr/>
        </p:nvCxnSpPr>
        <p:spPr>
          <a:xfrm>
            <a:off x="5401762" y="4862443"/>
            <a:ext cx="427978" cy="5706"/>
          </a:xfrm>
          <a:prstGeom prst="straightConnector1">
            <a:avLst/>
          </a:prstGeom>
          <a:ln w="76200">
            <a:solidFill>
              <a:srgbClr val="4B858C"/>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5986151" y="3763372"/>
            <a:ext cx="850301" cy="946296"/>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674998" y="3210734"/>
            <a:ext cx="1150282" cy="523220"/>
          </a:xfrm>
          <a:prstGeom prst="rect">
            <a:avLst/>
          </a:prstGeom>
          <a:noFill/>
        </p:spPr>
        <p:txBody>
          <a:bodyPr wrap="square" rtlCol="0">
            <a:spAutoFit/>
          </a:bodyPr>
          <a:lstStyle/>
          <a:p>
            <a:pPr algn="ctr"/>
            <a:r>
              <a:rPr lang="fr-BE" sz="1400" dirty="0" err="1">
                <a:latin typeface="Georgia" panose="02040502050405020303" pitchFamily="18" charset="0"/>
              </a:rPr>
              <a:t>Mid</a:t>
            </a:r>
            <a:r>
              <a:rPr lang="fr-BE" sz="1400" dirty="0">
                <a:latin typeface="Georgia" panose="02040502050405020303" pitchFamily="18" charset="0"/>
              </a:rPr>
              <a:t>-point </a:t>
            </a:r>
            <a:r>
              <a:rPr lang="fr-BE" sz="1400" dirty="0" err="1">
                <a:latin typeface="Georgia" panose="02040502050405020303" pitchFamily="18" charset="0"/>
              </a:rPr>
              <a:t>average</a:t>
            </a:r>
            <a:endParaRPr lang="fr-BE" sz="1100" dirty="0">
              <a:latin typeface="Georgia" panose="02040502050405020303" pitchFamily="18" charset="0"/>
            </a:endParaRPr>
          </a:p>
        </p:txBody>
      </p:sp>
      <p:pic>
        <p:nvPicPr>
          <p:cNvPr id="9" name="Image 8"/>
          <p:cNvPicPr>
            <a:picLocks noChangeAspect="1"/>
          </p:cNvPicPr>
          <p:nvPr/>
        </p:nvPicPr>
        <p:blipFill>
          <a:blip r:embed="rId6"/>
          <a:stretch>
            <a:fillRect/>
          </a:stretch>
        </p:blipFill>
        <p:spPr>
          <a:xfrm>
            <a:off x="7825280" y="2853071"/>
            <a:ext cx="1052624" cy="1225363"/>
          </a:xfrm>
          <a:prstGeom prst="rect">
            <a:avLst/>
          </a:prstGeom>
        </p:spPr>
      </p:pic>
      <p:cxnSp>
        <p:nvCxnSpPr>
          <p:cNvPr id="20" name="Connecteur droit 19"/>
          <p:cNvCxnSpPr/>
          <p:nvPr/>
        </p:nvCxnSpPr>
        <p:spPr>
          <a:xfrm flipV="1">
            <a:off x="6242876" y="4029185"/>
            <a:ext cx="3164807" cy="783634"/>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9291591" y="3681365"/>
            <a:ext cx="1150282" cy="307777"/>
          </a:xfrm>
          <a:prstGeom prst="rect">
            <a:avLst/>
          </a:prstGeom>
          <a:noFill/>
        </p:spPr>
        <p:txBody>
          <a:bodyPr wrap="square" rtlCol="0">
            <a:spAutoFit/>
          </a:bodyPr>
          <a:lstStyle/>
          <a:p>
            <a:pPr algn="ctr"/>
            <a:r>
              <a:rPr lang="fr-BE" sz="1400" dirty="0" err="1">
                <a:latin typeface="Georgia" panose="02040502050405020303" pitchFamily="18" charset="0"/>
              </a:rPr>
              <a:t>Jacobian</a:t>
            </a:r>
            <a:endParaRPr lang="fr-BE" sz="1100" dirty="0">
              <a:latin typeface="Georgia" panose="02040502050405020303" pitchFamily="18" charset="0"/>
            </a:endParaRPr>
          </a:p>
        </p:txBody>
      </p:sp>
      <p:pic>
        <p:nvPicPr>
          <p:cNvPr id="19" name="Image 18"/>
          <p:cNvPicPr>
            <a:picLocks noChangeAspect="1"/>
          </p:cNvPicPr>
          <p:nvPr/>
        </p:nvPicPr>
        <p:blipFill>
          <a:blip r:embed="rId7"/>
          <a:stretch>
            <a:fillRect/>
          </a:stretch>
        </p:blipFill>
        <p:spPr>
          <a:xfrm>
            <a:off x="10441873" y="2956025"/>
            <a:ext cx="1184639" cy="1202825"/>
          </a:xfrm>
          <a:prstGeom prst="rect">
            <a:avLst/>
          </a:prstGeom>
        </p:spPr>
      </p:pic>
      <p:cxnSp>
        <p:nvCxnSpPr>
          <p:cNvPr id="25" name="Connecteur droit 24"/>
          <p:cNvCxnSpPr/>
          <p:nvPr/>
        </p:nvCxnSpPr>
        <p:spPr>
          <a:xfrm>
            <a:off x="6242875" y="4987857"/>
            <a:ext cx="2369821" cy="90775"/>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8612696" y="4812819"/>
            <a:ext cx="1278132" cy="523220"/>
          </a:xfrm>
          <a:prstGeom prst="rect">
            <a:avLst/>
          </a:prstGeom>
          <a:noFill/>
        </p:spPr>
        <p:txBody>
          <a:bodyPr wrap="square" rtlCol="0">
            <a:spAutoFit/>
          </a:bodyPr>
          <a:lstStyle/>
          <a:p>
            <a:pPr algn="ctr"/>
            <a:r>
              <a:rPr lang="fr-BE" sz="1400" dirty="0">
                <a:latin typeface="Georgia" panose="02040502050405020303" pitchFamily="18" charset="0"/>
              </a:rPr>
              <a:t>Divergence of </a:t>
            </a:r>
            <a:r>
              <a:rPr lang="fr-BE" sz="1400" dirty="0" err="1">
                <a:latin typeface="Georgia" panose="02040502050405020303" pitchFamily="18" charset="0"/>
              </a:rPr>
              <a:t>velocity</a:t>
            </a:r>
            <a:r>
              <a:rPr lang="fr-BE" sz="1400" dirty="0">
                <a:latin typeface="Georgia" panose="02040502050405020303" pitchFamily="18" charset="0"/>
              </a:rPr>
              <a:t> </a:t>
            </a:r>
            <a:r>
              <a:rPr lang="fr-BE" sz="1400" dirty="0" err="1">
                <a:latin typeface="Georgia" panose="02040502050405020303" pitchFamily="18" charset="0"/>
              </a:rPr>
              <a:t>field</a:t>
            </a:r>
            <a:endParaRPr lang="fr-BE" sz="1100" dirty="0">
              <a:latin typeface="Georgia" panose="02040502050405020303" pitchFamily="18" charset="0"/>
            </a:endParaRPr>
          </a:p>
        </p:txBody>
      </p:sp>
      <p:pic>
        <p:nvPicPr>
          <p:cNvPr id="27" name="Image 26"/>
          <p:cNvPicPr>
            <a:picLocks noChangeAspect="1"/>
          </p:cNvPicPr>
          <p:nvPr/>
        </p:nvPicPr>
        <p:blipFill>
          <a:blip r:embed="rId8"/>
          <a:stretch>
            <a:fillRect/>
          </a:stretch>
        </p:blipFill>
        <p:spPr>
          <a:xfrm>
            <a:off x="10000038" y="4755648"/>
            <a:ext cx="1113352" cy="1160782"/>
          </a:xfrm>
          <a:prstGeom prst="rect">
            <a:avLst/>
          </a:prstGeom>
        </p:spPr>
      </p:pic>
      <p:cxnSp>
        <p:nvCxnSpPr>
          <p:cNvPr id="28" name="Connecteur droit 27"/>
          <p:cNvCxnSpPr/>
          <p:nvPr/>
        </p:nvCxnSpPr>
        <p:spPr>
          <a:xfrm>
            <a:off x="5986151" y="5051384"/>
            <a:ext cx="605753" cy="636480"/>
          </a:xfrm>
          <a:prstGeom prst="line">
            <a:avLst/>
          </a:prstGeom>
          <a:ln>
            <a:solidFill>
              <a:srgbClr val="4B858C"/>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6611073" y="5493685"/>
            <a:ext cx="1278132" cy="523220"/>
          </a:xfrm>
          <a:prstGeom prst="rect">
            <a:avLst/>
          </a:prstGeom>
          <a:noFill/>
        </p:spPr>
        <p:txBody>
          <a:bodyPr wrap="square" rtlCol="0">
            <a:spAutoFit/>
          </a:bodyPr>
          <a:lstStyle/>
          <a:p>
            <a:pPr algn="ctr"/>
            <a:r>
              <a:rPr lang="fr-BE" sz="1400" dirty="0" err="1">
                <a:latin typeface="Georgia" panose="02040502050405020303" pitchFamily="18" charset="0"/>
              </a:rPr>
              <a:t>Deformation</a:t>
            </a:r>
            <a:r>
              <a:rPr lang="fr-BE" sz="1400" dirty="0">
                <a:latin typeface="Georgia" panose="02040502050405020303" pitchFamily="18" charset="0"/>
              </a:rPr>
              <a:t> </a:t>
            </a:r>
            <a:r>
              <a:rPr lang="fr-BE" sz="1400" dirty="0" err="1">
                <a:latin typeface="Georgia" panose="02040502050405020303" pitchFamily="18" charset="0"/>
              </a:rPr>
              <a:t>field</a:t>
            </a:r>
            <a:endParaRPr lang="fr-BE" sz="1100" dirty="0">
              <a:latin typeface="Georgia" panose="02040502050405020303" pitchFamily="18" charset="0"/>
            </a:endParaRPr>
          </a:p>
        </p:txBody>
      </p:sp>
      <p:pic>
        <p:nvPicPr>
          <p:cNvPr id="32" name="Image 31"/>
          <p:cNvPicPr>
            <a:picLocks noChangeAspect="1"/>
          </p:cNvPicPr>
          <p:nvPr/>
        </p:nvPicPr>
        <p:blipFill>
          <a:blip r:embed="rId9"/>
          <a:stretch>
            <a:fillRect/>
          </a:stretch>
        </p:blipFill>
        <p:spPr>
          <a:xfrm>
            <a:off x="7927284" y="5511077"/>
            <a:ext cx="938995" cy="1167647"/>
          </a:xfrm>
          <a:prstGeom prst="rect">
            <a:avLst/>
          </a:prstGeom>
        </p:spPr>
      </p:pic>
      <p:sp>
        <p:nvSpPr>
          <p:cNvPr id="23" name="Rectangle 22"/>
          <p:cNvSpPr/>
          <p:nvPr/>
        </p:nvSpPr>
        <p:spPr>
          <a:xfrm>
            <a:off x="795704" y="1257905"/>
            <a:ext cx="718457" cy="230654"/>
          </a:xfrm>
          <a:prstGeom prst="rect">
            <a:avLst/>
          </a:prstGeom>
          <a:solidFill>
            <a:srgbClr val="4B858C"/>
          </a:solidFill>
          <a:ln>
            <a:solidFill>
              <a:srgbClr val="4B8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Rectangle 23"/>
          <p:cNvSpPr/>
          <p:nvPr/>
        </p:nvSpPr>
        <p:spPr>
          <a:xfrm>
            <a:off x="1514161" y="1255880"/>
            <a:ext cx="718457" cy="230654"/>
          </a:xfrm>
          <a:prstGeom prst="rect">
            <a:avLst/>
          </a:prstGeom>
          <a:solidFill>
            <a:srgbClr val="2D5055"/>
          </a:solidFill>
          <a:ln>
            <a:solidFill>
              <a:srgbClr val="2D5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p:cNvSpPr/>
          <p:nvPr/>
        </p:nvSpPr>
        <p:spPr>
          <a:xfrm>
            <a:off x="2232618" y="1253855"/>
            <a:ext cx="718457" cy="230654"/>
          </a:xfrm>
          <a:prstGeom prst="rect">
            <a:avLst/>
          </a:prstGeom>
          <a:solidFill>
            <a:srgbClr val="43767D"/>
          </a:solidFill>
          <a:ln>
            <a:solidFill>
              <a:srgbClr val="437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Rectangle 29"/>
          <p:cNvSpPr/>
          <p:nvPr/>
        </p:nvSpPr>
        <p:spPr>
          <a:xfrm>
            <a:off x="795704" y="1257904"/>
            <a:ext cx="2155372" cy="22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Introduction</a:t>
            </a:r>
            <a:endParaRPr lang="fr-BE" dirty="0">
              <a:latin typeface="Georgia" panose="02040502050405020303" pitchFamily="18" charset="0"/>
            </a:endParaRPr>
          </a:p>
        </p:txBody>
      </p:sp>
      <p:sp>
        <p:nvSpPr>
          <p:cNvPr id="33" name="Rectangle 32"/>
          <p:cNvSpPr/>
          <p:nvPr/>
        </p:nvSpPr>
        <p:spPr>
          <a:xfrm>
            <a:off x="3016388" y="1260340"/>
            <a:ext cx="1810140" cy="230654"/>
          </a:xfrm>
          <a:prstGeom prst="rect">
            <a:avLst/>
          </a:prstGeom>
          <a:solidFill>
            <a:srgbClr val="A0C7CC"/>
          </a:solidFill>
          <a:ln>
            <a:solidFill>
              <a:srgbClr val="A0C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err="1">
                <a:latin typeface="Georgia" panose="02040502050405020303" pitchFamily="18" charset="0"/>
              </a:rPr>
              <a:t>Purpose</a:t>
            </a:r>
            <a:r>
              <a:rPr lang="fr-BE" sz="1400" dirty="0">
                <a:latin typeface="Georgia" panose="02040502050405020303" pitchFamily="18" charset="0"/>
              </a:rPr>
              <a:t> of the </a:t>
            </a:r>
            <a:r>
              <a:rPr lang="fr-BE" sz="1400" dirty="0" err="1">
                <a:latin typeface="Georgia" panose="02040502050405020303" pitchFamily="18" charset="0"/>
              </a:rPr>
              <a:t>study</a:t>
            </a:r>
            <a:endParaRPr lang="fr-BE" sz="1400" dirty="0">
              <a:latin typeface="Georgia" panose="02040502050405020303" pitchFamily="18" charset="0"/>
            </a:endParaRPr>
          </a:p>
        </p:txBody>
      </p:sp>
      <p:sp>
        <p:nvSpPr>
          <p:cNvPr id="34" name="Rectangle 33"/>
          <p:cNvSpPr/>
          <p:nvPr/>
        </p:nvSpPr>
        <p:spPr>
          <a:xfrm>
            <a:off x="4891840" y="1260340"/>
            <a:ext cx="923734" cy="230654"/>
          </a:xfrm>
          <a:prstGeom prst="rect">
            <a:avLst/>
          </a:prstGeom>
          <a:solidFill>
            <a:srgbClr val="5A9DA6"/>
          </a:solidFill>
          <a:ln>
            <a:solidFill>
              <a:srgbClr val="5A9D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Rectangle 34"/>
          <p:cNvSpPr/>
          <p:nvPr/>
        </p:nvSpPr>
        <p:spPr>
          <a:xfrm>
            <a:off x="5820229" y="1260340"/>
            <a:ext cx="923734" cy="230654"/>
          </a:xfrm>
          <a:prstGeom prst="rect">
            <a:avLst/>
          </a:prstGeom>
          <a:solidFill>
            <a:srgbClr val="8DBBC1"/>
          </a:solidFill>
          <a:ln>
            <a:solidFill>
              <a:srgbClr val="8DB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4891839" y="1264439"/>
            <a:ext cx="1852123" cy="23065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Segmentation</a:t>
            </a:r>
            <a:endParaRPr lang="fr-BE" dirty="0">
              <a:latin typeface="Georgia" panose="02040502050405020303" pitchFamily="18" charset="0"/>
            </a:endParaRPr>
          </a:p>
        </p:txBody>
      </p:sp>
      <p:sp>
        <p:nvSpPr>
          <p:cNvPr id="37" name="Rectangle 36"/>
          <p:cNvSpPr/>
          <p:nvPr/>
        </p:nvSpPr>
        <p:spPr>
          <a:xfrm>
            <a:off x="6809267" y="1253806"/>
            <a:ext cx="1012387" cy="230654"/>
          </a:xfrm>
          <a:prstGeom prst="rect">
            <a:avLst/>
          </a:prstGeom>
          <a:solidFill>
            <a:srgbClr val="29494D"/>
          </a:solidFill>
          <a:ln>
            <a:solidFill>
              <a:srgbClr val="294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7819294" y="1256630"/>
            <a:ext cx="1012387"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6809273" y="1260314"/>
            <a:ext cx="2022408" cy="224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Applications</a:t>
            </a:r>
            <a:endParaRPr lang="fr-BE" dirty="0">
              <a:latin typeface="Georgia" panose="02040502050405020303" pitchFamily="18" charset="0"/>
            </a:endParaRPr>
          </a:p>
        </p:txBody>
      </p:sp>
      <p:sp>
        <p:nvSpPr>
          <p:cNvPr id="40" name="Rectangle 39"/>
          <p:cNvSpPr/>
          <p:nvPr/>
        </p:nvSpPr>
        <p:spPr>
          <a:xfrm>
            <a:off x="8891952" y="1260315"/>
            <a:ext cx="814485"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9716278" y="1253775"/>
            <a:ext cx="82035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41"/>
          <p:cNvSpPr/>
          <p:nvPr/>
        </p:nvSpPr>
        <p:spPr>
          <a:xfrm>
            <a:off x="10548628" y="1257905"/>
            <a:ext cx="825936"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8886081" y="1260315"/>
            <a:ext cx="2488483" cy="23065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latin typeface="Georgia" panose="02040502050405020303" pitchFamily="18" charset="0"/>
              </a:rPr>
              <a:t>Conclusion</a:t>
            </a:r>
            <a:endParaRPr lang="fr-BE" sz="1200" dirty="0">
              <a:latin typeface="Georgia" panose="02040502050405020303" pitchFamily="18" charset="0"/>
            </a:endParaRPr>
          </a:p>
        </p:txBody>
      </p:sp>
      <p:sp>
        <p:nvSpPr>
          <p:cNvPr id="44" name="ZoneTexte 43"/>
          <p:cNvSpPr txBox="1"/>
          <p:nvPr/>
        </p:nvSpPr>
        <p:spPr>
          <a:xfrm>
            <a:off x="1063257" y="316121"/>
            <a:ext cx="10466892" cy="830997"/>
          </a:xfrm>
          <a:prstGeom prst="rect">
            <a:avLst/>
          </a:prstGeom>
          <a:noFill/>
        </p:spPr>
        <p:txBody>
          <a:bodyPr wrap="square" rtlCol="0">
            <a:spAutoFit/>
          </a:bodyPr>
          <a:lstStyle/>
          <a:p>
            <a:pPr algn="r"/>
            <a:r>
              <a:rPr lang="fr-BE" sz="4800" b="1" dirty="0">
                <a:solidFill>
                  <a:srgbClr val="4B858C"/>
                </a:solidFill>
                <a:latin typeface="Georgia" panose="02040502050405020303" pitchFamily="18" charset="0"/>
              </a:rPr>
              <a:t>L</a:t>
            </a:r>
            <a:r>
              <a:rPr lang="fr-BE" sz="4800" dirty="0">
                <a:latin typeface="Georgia" panose="02040502050405020303" pitchFamily="18" charset="0"/>
              </a:rPr>
              <a:t>ongitudinal </a:t>
            </a:r>
            <a:r>
              <a:rPr lang="fr-BE" sz="4800" dirty="0" err="1">
                <a:latin typeface="Georgia" panose="02040502050405020303" pitchFamily="18" charset="0"/>
              </a:rPr>
              <a:t>study</a:t>
            </a:r>
            <a:endParaRPr lang="fr-BE" sz="4800" dirty="0">
              <a:latin typeface="Georgia" panose="02040502050405020303" pitchFamily="18" charset="0"/>
            </a:endParaRPr>
          </a:p>
        </p:txBody>
      </p:sp>
      <p:sp>
        <p:nvSpPr>
          <p:cNvPr id="3" name="Parenthèse ouvrante 2"/>
          <p:cNvSpPr/>
          <p:nvPr/>
        </p:nvSpPr>
        <p:spPr>
          <a:xfrm>
            <a:off x="3681663" y="3729795"/>
            <a:ext cx="216569" cy="213687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45" name="Parenthèse ouvrante 44"/>
          <p:cNvSpPr/>
          <p:nvPr/>
        </p:nvSpPr>
        <p:spPr>
          <a:xfrm flipH="1">
            <a:off x="4988992" y="3729795"/>
            <a:ext cx="216569" cy="213687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47" name="ZoneTexte 46">
            <a:extLst>
              <a:ext uri="{FF2B5EF4-FFF2-40B4-BE49-F238E27FC236}">
                <a16:creationId xmlns="" xmlns:a16="http://schemas.microsoft.com/office/drawing/2014/main" id="{1F620880-9764-4C85-BE24-AF4FB37A9198}"/>
              </a:ext>
            </a:extLst>
          </p:cNvPr>
          <p:cNvSpPr txBox="1"/>
          <p:nvPr/>
        </p:nvSpPr>
        <p:spPr>
          <a:xfrm>
            <a:off x="795704" y="2068151"/>
            <a:ext cx="10932007" cy="738664"/>
          </a:xfrm>
          <a:prstGeom prst="rect">
            <a:avLst/>
          </a:prstGeom>
          <a:noFill/>
        </p:spPr>
        <p:txBody>
          <a:bodyPr wrap="square" rtlCol="0">
            <a:spAutoFit/>
          </a:bodyPr>
          <a:lstStyle/>
          <a:p>
            <a:pPr>
              <a:lnSpc>
                <a:spcPct val="150000"/>
              </a:lnSpc>
            </a:pPr>
            <a:r>
              <a:rPr lang="fr-BE" sz="2800" b="1" dirty="0">
                <a:latin typeface="Georgia" panose="02040502050405020303" pitchFamily="18" charset="0"/>
              </a:rPr>
              <a:t>Longitudinal registration </a:t>
            </a:r>
            <a:r>
              <a:rPr lang="fr-BE" sz="2800" b="1" dirty="0" err="1">
                <a:latin typeface="Georgia" panose="02040502050405020303" pitchFamily="18" charset="0"/>
              </a:rPr>
              <a:t>with</a:t>
            </a:r>
            <a:r>
              <a:rPr lang="fr-BE" sz="2800" b="1" dirty="0">
                <a:latin typeface="Georgia" panose="02040502050405020303" pitchFamily="18" charset="0"/>
              </a:rPr>
              <a:t> SPM</a:t>
            </a:r>
          </a:p>
        </p:txBody>
      </p:sp>
      <p:sp>
        <p:nvSpPr>
          <p:cNvPr id="46" name="Espace réservé du numéro de diapositive 7"/>
          <p:cNvSpPr>
            <a:spLocks noGrp="1"/>
          </p:cNvSpPr>
          <p:nvPr>
            <p:ph type="sldNum" sz="quarter" idx="12"/>
          </p:nvPr>
        </p:nvSpPr>
        <p:spPr>
          <a:xfrm>
            <a:off x="8610600" y="6356350"/>
            <a:ext cx="2743200" cy="365125"/>
          </a:xfrm>
        </p:spPr>
        <p:txBody>
          <a:bodyPr/>
          <a:lstStyle/>
          <a:p>
            <a:r>
              <a:rPr lang="fr-BE" dirty="0"/>
              <a:t>70</a:t>
            </a:r>
          </a:p>
        </p:txBody>
      </p:sp>
    </p:spTree>
    <p:extLst>
      <p:ext uri="{BB962C8B-B14F-4D97-AF65-F5344CB8AC3E}">
        <p14:creationId xmlns:p14="http://schemas.microsoft.com/office/powerpoint/2010/main" val="2806642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49171</TotalTime>
  <Words>6936</Words>
  <Application>Microsoft Office PowerPoint</Application>
  <PresentationFormat>Grand écran</PresentationFormat>
  <Paragraphs>1534</Paragraphs>
  <Slides>99</Slides>
  <Notes>99</Notes>
  <HiddenSlides>11</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99</vt:i4>
      </vt:variant>
    </vt:vector>
  </HeadingPairs>
  <TitlesOfParts>
    <vt:vector size="108" baseType="lpstr">
      <vt:lpstr>Arial</vt:lpstr>
      <vt:lpstr>Bell MT</vt:lpstr>
      <vt:lpstr>Calibri</vt:lpstr>
      <vt:lpstr>Calibri Light</vt:lpstr>
      <vt:lpstr>Cambria</vt:lpstr>
      <vt:lpstr>Cambria Math</vt:lpstr>
      <vt:lpstr>Georgia</vt:lpstr>
      <vt:lpstr>LMRoman10-Regular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Liège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PRIMINFO</dc:creator>
  <cp:lastModifiedBy>PRIMINFO</cp:lastModifiedBy>
  <cp:revision>277</cp:revision>
  <dcterms:created xsi:type="dcterms:W3CDTF">2022-10-25T11:44:24Z</dcterms:created>
  <dcterms:modified xsi:type="dcterms:W3CDTF">2022-12-14T22:25:51Z</dcterms:modified>
</cp:coreProperties>
</file>