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64" r:id="rId5"/>
    <p:sldId id="313" r:id="rId6"/>
    <p:sldId id="265" r:id="rId7"/>
    <p:sldId id="314" r:id="rId8"/>
    <p:sldId id="315" r:id="rId9"/>
    <p:sldId id="327" r:id="rId10"/>
    <p:sldId id="316" r:id="rId11"/>
    <p:sldId id="317" r:id="rId12"/>
    <p:sldId id="318" r:id="rId13"/>
    <p:sldId id="320" r:id="rId14"/>
    <p:sldId id="321" r:id="rId15"/>
    <p:sldId id="328" r:id="rId16"/>
    <p:sldId id="322" r:id="rId17"/>
    <p:sldId id="329" r:id="rId18"/>
    <p:sldId id="324" r:id="rId19"/>
    <p:sldId id="306" r:id="rId20"/>
  </p:sldIdLst>
  <p:sldSz cx="9144000" cy="5143500" type="screen16x9"/>
  <p:notesSz cx="6858000" cy="9144000"/>
  <p:embeddedFontLst>
    <p:embeddedFont>
      <p:font typeface="EB Garamond"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65565"/>
  </p:normalViewPr>
  <p:slideViewPr>
    <p:cSldViewPr snapToGrid="0">
      <p:cViewPr varScale="1">
        <p:scale>
          <a:sx n="90" d="100"/>
          <a:sy n="90" d="100"/>
        </p:scale>
        <p:origin x="132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BE" dirty="0"/>
          </a:p>
        </p:txBody>
      </p:sp>
    </p:spTree>
    <p:extLst>
      <p:ext uri="{BB962C8B-B14F-4D97-AF65-F5344CB8AC3E}">
        <p14:creationId xmlns:p14="http://schemas.microsoft.com/office/powerpoint/2010/main" val="371973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doing so, we note a wide variety of practices from one partner to another, with some not willing to make the support provided more conditional, while others adding additional admission criteria:</a:t>
            </a:r>
            <a:endParaRPr lang="en-BE"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diversity of practices across the various social partners also extends to concrete payment systems adopted, bringing along different degrees of control performed by the practitioner. Some of the social partners go shopping with the children or families, others ask the bills afterwards or work with coupons: </a:t>
            </a:r>
            <a:endParaRPr lang="en-BE" sz="1100" b="0" i="0" u="none" strike="noStrike" cap="none" dirty="0">
              <a:solidFill>
                <a:srgbClr val="000000"/>
              </a:solidFill>
              <a:effectLst/>
              <a:latin typeface="Arial"/>
              <a:ea typeface="Arial"/>
              <a:cs typeface="Arial"/>
              <a:sym typeface="Arial"/>
            </a:endParaRPr>
          </a:p>
          <a:p>
            <a:pPr marL="158750" indent="0">
              <a:buNone/>
            </a:pPr>
            <a:endParaRPr lang="en-BE"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diversity of practices across the various social partners also extends to concrete payment systems adopted, bringing along different degrees of control performed by the practitioner. Some of the social partners go shopping with the children or families, others ask the bills afterwards or work with coupons: </a:t>
            </a:r>
            <a:endParaRPr lang="en-BE" sz="1100" b="0" i="0" u="none" strike="noStrike" cap="none" dirty="0">
              <a:solidFill>
                <a:srgbClr val="000000"/>
              </a:solidFill>
              <a:effectLst/>
              <a:latin typeface="Arial"/>
              <a:ea typeface="Arial"/>
              <a:cs typeface="Arial"/>
              <a:sym typeface="Arial"/>
            </a:endParaRPr>
          </a:p>
          <a:p>
            <a:pPr marL="158750" indent="0">
              <a:buNone/>
            </a:pPr>
            <a:endParaRPr lang="en-BE"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workload involved in follow-up can also lead to further </a:t>
            </a:r>
            <a:r>
              <a:rPr lang="en-US" sz="1100" b="0" i="0" u="none" strike="noStrike" cap="none" dirty="0" err="1">
                <a:solidFill>
                  <a:srgbClr val="000000"/>
                </a:solidFill>
                <a:effectLst/>
                <a:latin typeface="Arial"/>
                <a:ea typeface="Arial"/>
                <a:cs typeface="Arial"/>
                <a:sym typeface="Arial"/>
              </a:rPr>
              <a:t>conditionalisation</a:t>
            </a:r>
            <a:r>
              <a:rPr lang="en-US" sz="1100" b="0" i="0" u="none" strike="noStrike" cap="none" dirty="0">
                <a:solidFill>
                  <a:srgbClr val="000000"/>
                </a:solidFill>
                <a:effectLst/>
                <a:latin typeface="Arial"/>
                <a:ea typeface="Arial"/>
                <a:cs typeface="Arial"/>
                <a:sym typeface="Arial"/>
              </a:rPr>
              <a:t> and ultimately directly affect the child/youngster support. Although the collaboration with </a:t>
            </a:r>
            <a:r>
              <a:rPr lang="en-US" sz="1100" b="0" i="0" u="none" strike="noStrike" cap="none" dirty="0" err="1">
                <a:solidFill>
                  <a:srgbClr val="000000"/>
                </a:solidFill>
                <a:effectLst/>
                <a:latin typeface="Arial"/>
                <a:ea typeface="Arial"/>
                <a:cs typeface="Arial"/>
                <a:sym typeface="Arial"/>
              </a:rPr>
              <a:t>Pelicano</a:t>
            </a:r>
            <a:r>
              <a:rPr lang="en-US" sz="1100" b="0" i="0" u="none" strike="noStrike" cap="none" dirty="0">
                <a:solidFill>
                  <a:srgbClr val="000000"/>
                </a:solidFill>
                <a:effectLst/>
                <a:latin typeface="Arial"/>
                <a:ea typeface="Arial"/>
                <a:cs typeface="Arial"/>
                <a:sym typeface="Arial"/>
              </a:rPr>
              <a:t> is smooth and fast, the fact that partners have to deal with one or more </a:t>
            </a:r>
            <a:r>
              <a:rPr lang="en-US" sz="1100" b="0" i="0" u="none" strike="noStrike" cap="none" dirty="0" err="1">
                <a:solidFill>
                  <a:srgbClr val="000000"/>
                </a:solidFill>
                <a:effectLst/>
                <a:latin typeface="Arial"/>
                <a:ea typeface="Arial"/>
                <a:cs typeface="Arial"/>
                <a:sym typeface="Arial"/>
              </a:rPr>
              <a:t>Pelicano</a:t>
            </a:r>
            <a:r>
              <a:rPr lang="en-US" sz="1100" b="0" i="0" u="none" strike="noStrike" cap="none" dirty="0">
                <a:solidFill>
                  <a:srgbClr val="000000"/>
                </a:solidFill>
                <a:effectLst/>
                <a:latin typeface="Arial"/>
                <a:ea typeface="Arial"/>
                <a:cs typeface="Arial"/>
                <a:sym typeface="Arial"/>
              </a:rPr>
              <a:t> cases can be time-consuming and difficult to integrate into their daily practice. The role that the social partner has to take on can be more difficult to manage for some of them, especially when the missions of the partner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differ from those required in the collaboration with the Foundation:</a:t>
            </a:r>
            <a:endParaRPr lang="en-BE" sz="1100" b="0" i="0" u="none" strike="noStrike" cap="none" dirty="0">
              <a:solidFill>
                <a:srgbClr val="000000"/>
              </a:solidFill>
              <a:effectLst/>
              <a:latin typeface="Arial"/>
              <a:ea typeface="Arial"/>
              <a:cs typeface="Arial"/>
              <a:sym typeface="Arial"/>
            </a:endParaRPr>
          </a:p>
          <a:p>
            <a:pPr marL="158750" indent="0">
              <a:buNone/>
            </a:pPr>
            <a:endParaRPr lang="en-BE"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size of the team in the partner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that deals with </a:t>
            </a:r>
            <a:r>
              <a:rPr lang="en-US" sz="1100" b="0" i="0" u="none" strike="noStrike" cap="none" dirty="0" err="1">
                <a:solidFill>
                  <a:srgbClr val="000000"/>
                </a:solidFill>
                <a:effectLst/>
                <a:latin typeface="Arial"/>
                <a:ea typeface="Arial"/>
                <a:cs typeface="Arial"/>
                <a:sym typeface="Arial"/>
              </a:rPr>
              <a:t>Pelicano</a:t>
            </a:r>
            <a:r>
              <a:rPr lang="en-US" sz="1100" b="0" i="0" u="none" strike="noStrike" cap="none" dirty="0">
                <a:solidFill>
                  <a:srgbClr val="000000"/>
                </a:solidFill>
                <a:effectLst/>
                <a:latin typeface="Arial"/>
                <a:ea typeface="Arial"/>
                <a:cs typeface="Arial"/>
                <a:sym typeface="Arial"/>
              </a:rPr>
              <a:t> cases can also have an impact on the follow-up of the child and youngster, but also on the introduction of new applications within the structure. This can lead to more conditionality. This is illustrated in the following extract:</a:t>
            </a:r>
            <a:endParaRPr lang="en-BE"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extra workload for the partner, when it impinges on the partner's daily tasks, can lead to a loss of investment by the partner in the follow-up of the case:</a:t>
            </a:r>
            <a:endParaRPr lang="en-BE"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BE"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addition to the above, one social partner explained that it had already made the continuation of the Foundation's financial intervention conditional for a reason inherent to its organization. This is a school that threatened the parents of a child supported by </a:t>
            </a:r>
            <a:r>
              <a:rPr lang="en-US" sz="1100" b="0" i="0" u="none" strike="noStrike" cap="none" dirty="0" err="1">
                <a:solidFill>
                  <a:srgbClr val="000000"/>
                </a:solidFill>
                <a:effectLst/>
                <a:latin typeface="Arial"/>
                <a:ea typeface="Arial"/>
                <a:cs typeface="Arial"/>
                <a:sym typeface="Arial"/>
              </a:rPr>
              <a:t>Pelicano</a:t>
            </a:r>
            <a:r>
              <a:rPr lang="en-US" sz="1100" b="0" i="0" u="none" strike="noStrike" cap="none" dirty="0">
                <a:solidFill>
                  <a:srgbClr val="000000"/>
                </a:solidFill>
                <a:effectLst/>
                <a:latin typeface="Arial"/>
                <a:ea typeface="Arial"/>
                <a:cs typeface="Arial"/>
                <a:sym typeface="Arial"/>
              </a:rPr>
              <a:t> to stop the follow-up if they did not put their child in school: </a:t>
            </a:r>
            <a:endParaRPr lang="en-BE" sz="1100" b="0" i="0" u="none" strike="noStrike" cap="none" dirty="0">
              <a:solidFill>
                <a:srgbClr val="000000"/>
              </a:solidFill>
              <a:effectLst/>
              <a:latin typeface="Arial"/>
              <a:ea typeface="Arial"/>
              <a:cs typeface="Arial"/>
              <a:sym typeface="Arial"/>
            </a:endParaRPr>
          </a:p>
          <a:p>
            <a:pPr marL="158750" indent="0">
              <a:buNone/>
            </a:pPr>
            <a:endParaRPr lang="en-BE" dirty="0"/>
          </a:p>
        </p:txBody>
      </p:sp>
    </p:spTree>
    <p:extLst>
      <p:ext uri="{BB962C8B-B14F-4D97-AF65-F5344CB8AC3E}">
        <p14:creationId xmlns:p14="http://schemas.microsoft.com/office/powerpoint/2010/main" val="400418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3dfd00d31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3dfd00d31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99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3dfd00d31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3dfd00d31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09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3dfd00d31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3dfd00d31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23dfd00d31_4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23dfd00d31_4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3dfd00d31_4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3dfd00d31_4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3dfd00d31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3dfd00d31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73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360a5344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2360a5344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t" latinLnBrk="0" hangingPunct="1">
              <a:lnSpc>
                <a:spcPct val="100000"/>
              </a:lnSpc>
              <a:spcBef>
                <a:spcPts val="0"/>
              </a:spcBef>
              <a:spcAft>
                <a:spcPts val="0"/>
              </a:spcAft>
              <a:buClr>
                <a:srgbClr val="000000"/>
              </a:buClr>
              <a:buSzPts val="1100"/>
              <a:buFont typeface="Arial"/>
              <a:buChar char="●"/>
              <a:tabLst/>
              <a:defRPr/>
            </a:pPr>
            <a:r>
              <a:rPr lang="fr-FR" sz="1100" b="0" i="0" u="none" strike="noStrike" cap="none" dirty="0">
                <a:solidFill>
                  <a:srgbClr val="000000"/>
                </a:solidFill>
                <a:effectLst/>
                <a:latin typeface="Arial"/>
                <a:ea typeface="Arial"/>
                <a:cs typeface="Arial"/>
                <a:sym typeface="Arial"/>
              </a:rPr>
              <a:t>Type of organisation</a:t>
            </a:r>
            <a:r>
              <a:rPr lang="en-BE" sz="1100" b="0" i="0" u="none" strike="noStrike" cap="none" dirty="0">
                <a:solidFill>
                  <a:srgbClr val="000000"/>
                </a:solidFill>
                <a:effectLst/>
                <a:latin typeface="Arial"/>
                <a:ea typeface="Arial"/>
                <a:cs typeface="Arial"/>
                <a:sym typeface="Arial"/>
              </a:rPr>
              <a:t> :  8 schools + 4 </a:t>
            </a:r>
            <a:r>
              <a:rPr lang="fr-FR" sz="1100" b="0" i="0" u="none" strike="noStrike" cap="none" dirty="0">
                <a:solidFill>
                  <a:srgbClr val="000000"/>
                </a:solidFill>
                <a:effectLst/>
                <a:latin typeface="Arial"/>
                <a:ea typeface="Arial"/>
                <a:cs typeface="Arial"/>
                <a:sym typeface="Arial"/>
              </a:rPr>
              <a:t>PCSW + 2 </a:t>
            </a:r>
            <a:r>
              <a:rPr lang="fr-FR" sz="1100" b="0" i="0" u="none" strike="noStrike" cap="none" dirty="0" err="1">
                <a:solidFill>
                  <a:srgbClr val="000000"/>
                </a:solidFill>
                <a:effectLst/>
                <a:latin typeface="Arial"/>
                <a:ea typeface="Arial"/>
                <a:cs typeface="Arial"/>
                <a:sym typeface="Arial"/>
              </a:rPr>
              <a:t>Orthopedagogical</a:t>
            </a:r>
            <a:r>
              <a:rPr lang="fr-FR" sz="1100" b="0" i="0" u="none" strike="noStrike" cap="none" dirty="0">
                <a:solidFill>
                  <a:srgbClr val="000000"/>
                </a:solidFill>
                <a:effectLst/>
                <a:latin typeface="Arial"/>
                <a:ea typeface="Arial"/>
                <a:cs typeface="Arial"/>
                <a:sym typeface="Arial"/>
              </a:rPr>
              <a:t> Centre +  2 Foster Care Institution + 1 </a:t>
            </a:r>
            <a:r>
              <a:rPr lang="fr-FR" sz="1100" b="0" i="0" u="none" strike="noStrike" cap="none" dirty="0" err="1">
                <a:solidFill>
                  <a:srgbClr val="000000"/>
                </a:solidFill>
                <a:effectLst/>
                <a:latin typeface="Arial"/>
                <a:ea typeface="Arial"/>
                <a:cs typeface="Arial"/>
                <a:sym typeface="Arial"/>
              </a:rPr>
              <a:t>Medical</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Pedagogical</a:t>
            </a:r>
            <a:r>
              <a:rPr lang="fr-FR" sz="1100" b="0" i="0" u="none" strike="noStrike" cap="none" dirty="0">
                <a:solidFill>
                  <a:srgbClr val="000000"/>
                </a:solidFill>
                <a:effectLst/>
                <a:latin typeface="Arial"/>
                <a:ea typeface="Arial"/>
                <a:cs typeface="Arial"/>
                <a:sym typeface="Arial"/>
              </a:rPr>
              <a:t> Institute + 1 </a:t>
            </a:r>
            <a:r>
              <a:rPr lang="fr-FR" sz="1100" b="0" i="0" u="none" strike="noStrike" cap="none" dirty="0" err="1">
                <a:solidFill>
                  <a:srgbClr val="000000"/>
                </a:solidFill>
                <a:effectLst/>
                <a:latin typeface="Arial"/>
                <a:ea typeface="Arial"/>
                <a:cs typeface="Arial"/>
                <a:sym typeface="Arial"/>
              </a:rPr>
              <a:t>Foodbank</a:t>
            </a:r>
            <a:endParaRPr lang="en-BE" sz="1100" b="0" i="0" u="none" strike="noStrike" cap="none" dirty="0">
              <a:solidFill>
                <a:srgbClr val="000000"/>
              </a:solidFill>
              <a:effectLst/>
              <a:latin typeface="Arial"/>
              <a:ea typeface="Arial"/>
              <a:cs typeface="Arial"/>
              <a:sym typeface="Arial"/>
            </a:endParaRPr>
          </a:p>
          <a:p>
            <a:pPr marL="457200" marR="0" lvl="0" indent="-298450" algn="l" defTabSz="914400" rtl="0" eaLnBrk="1" fontAlgn="t" latinLnBrk="0" hangingPunct="1">
              <a:lnSpc>
                <a:spcPct val="100000"/>
              </a:lnSpc>
              <a:spcBef>
                <a:spcPts val="0"/>
              </a:spcBef>
              <a:spcAft>
                <a:spcPts val="0"/>
              </a:spcAft>
              <a:buClr>
                <a:srgbClr val="000000"/>
              </a:buClr>
              <a:buSzPts val="1100"/>
              <a:buFont typeface="Arial"/>
              <a:buChar char="●"/>
              <a:tabLst/>
              <a:defRPr/>
            </a:pPr>
            <a:endParaRPr lang="en-BE" sz="1100" b="0" i="0" u="none" strike="noStrike" cap="none" dirty="0">
              <a:solidFill>
                <a:srgbClr val="000000"/>
              </a:solidFill>
              <a:effectLst/>
              <a:latin typeface="Arial"/>
              <a:ea typeface="Arial"/>
              <a:cs typeface="Arial"/>
              <a:sym typeface="Arial"/>
            </a:endParaRPr>
          </a:p>
          <a:p>
            <a:pPr marL="457200" marR="0" lvl="0" indent="-298450" algn="l" defTabSz="914400" rtl="0" eaLnBrk="1" fontAlgn="t" latinLnBrk="0" hangingPunct="1">
              <a:lnSpc>
                <a:spcPct val="100000"/>
              </a:lnSpc>
              <a:spcBef>
                <a:spcPts val="0"/>
              </a:spcBef>
              <a:spcAft>
                <a:spcPts val="0"/>
              </a:spcAft>
              <a:buClr>
                <a:srgbClr val="000000"/>
              </a:buClr>
              <a:buSzPts val="1100"/>
              <a:buFont typeface="Arial"/>
              <a:buChar char="●"/>
              <a:tabLst/>
              <a:defRPr/>
            </a:pPr>
            <a:endParaRPr lang="en-BE" sz="1100" b="0" i="0" u="none" strike="noStrike" cap="none" dirty="0">
              <a:solidFill>
                <a:srgbClr val="000000"/>
              </a:solidFill>
              <a:effectLst/>
              <a:latin typeface="Arial"/>
              <a:ea typeface="Arial"/>
              <a:cs typeface="Arial"/>
              <a:sym typeface="Arial"/>
            </a:endParaRPr>
          </a:p>
          <a:p>
            <a:pPr rtl="0" fontAlgn="t"/>
            <a:endParaRPr lang="en-BE"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3dfd00d31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3dfd00d31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96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3dfd00d31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3dfd00d31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61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3dfd00d31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3dfd00d31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95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79C47-58EE-4CCA-9CD6-3FFA8DFBC10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0519C43-A6D0-4028-970C-747D8712D17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87696BC-3B6A-4B04-B7C6-9C7ED991C299}"/>
              </a:ext>
            </a:extLst>
          </p:cNvPr>
          <p:cNvSpPr>
            <a:spLocks noGrp="1"/>
          </p:cNvSpPr>
          <p:nvPr>
            <p:ph type="dt" sz="half" idx="10"/>
          </p:nvPr>
        </p:nvSpPr>
        <p:spPr/>
        <p:txBody>
          <a:bodyPr/>
          <a:lstStyle/>
          <a:p>
            <a:fld id="{FF6557A5-74C0-4B1B-9A78-F08ACB447CC0}" type="datetimeFigureOut">
              <a:rPr lang="nl-BE" smtClean="0"/>
              <a:t>22/08/2022</a:t>
            </a:fld>
            <a:endParaRPr lang="nl-BE"/>
          </a:p>
        </p:txBody>
      </p:sp>
      <p:sp>
        <p:nvSpPr>
          <p:cNvPr id="5" name="Tijdelijke aanduiding voor voettekst 4">
            <a:extLst>
              <a:ext uri="{FF2B5EF4-FFF2-40B4-BE49-F238E27FC236}">
                <a16:creationId xmlns:a16="http://schemas.microsoft.com/office/drawing/2014/main" id="{E2130CD5-DFE3-4B1D-B410-C43AB0DE18B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F43B7AA-88E4-4721-BFCA-0D28743B6B7E}"/>
              </a:ext>
            </a:extLst>
          </p:cNvPr>
          <p:cNvSpPr>
            <a:spLocks noGrp="1"/>
          </p:cNvSpPr>
          <p:nvPr>
            <p:ph type="sldNum" sz="quarter" idx="12"/>
          </p:nvPr>
        </p:nvSpPr>
        <p:spPr/>
        <p:txBody>
          <a:bodyPr/>
          <a:lstStyle/>
          <a:p>
            <a:fld id="{8A3E26DE-29C5-41C7-BF40-F9CDAE2F8E1D}" type="slidenum">
              <a:rPr lang="nl-BE" smtClean="0"/>
              <a:t>‹#›</a:t>
            </a:fld>
            <a:endParaRPr lang="nl-BE"/>
          </a:p>
        </p:txBody>
      </p:sp>
    </p:spTree>
    <p:extLst>
      <p:ext uri="{BB962C8B-B14F-4D97-AF65-F5344CB8AC3E}">
        <p14:creationId xmlns:p14="http://schemas.microsoft.com/office/powerpoint/2010/main" val="212081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03377"/>
            <a:ext cx="8520600" cy="1389288"/>
          </a:xfrm>
          <a:prstGeom prst="rect">
            <a:avLst/>
          </a:prstGeom>
        </p:spPr>
        <p:txBody>
          <a:bodyPr spcFirstLastPara="1" wrap="square" lIns="91425" tIns="91425" rIns="91425" bIns="91425" anchor="b" anchorCtr="0">
            <a:noAutofit/>
          </a:bodyPr>
          <a:lstStyle/>
          <a:p>
            <a:r>
              <a:rPr lang="en-US" sz="3200" dirty="0">
                <a:solidFill>
                  <a:schemeClr val="bg1"/>
                </a:solidFill>
              </a:rPr>
              <a:t>The Un/Deserving Child </a:t>
            </a:r>
            <a:r>
              <a:rPr lang="en-US" sz="2400" dirty="0">
                <a:solidFill>
                  <a:schemeClr val="bg1"/>
                </a:solidFill>
              </a:rPr>
              <a:t>:</a:t>
            </a:r>
            <a:br>
              <a:rPr lang="en-US" sz="2400" dirty="0">
                <a:solidFill>
                  <a:schemeClr val="bg1"/>
                </a:solidFill>
              </a:rPr>
            </a:br>
            <a:br>
              <a:rPr lang="en-US" sz="2400" dirty="0">
                <a:solidFill>
                  <a:schemeClr val="bg1"/>
                </a:solidFill>
              </a:rPr>
            </a:br>
            <a:r>
              <a:rPr lang="en-GB" sz="2400" dirty="0">
                <a:solidFill>
                  <a:schemeClr val="bg1"/>
                </a:solidFill>
              </a:rPr>
              <a:t>Philanthropic philosophies and practices in Combating child poverty</a:t>
            </a:r>
            <a:r>
              <a:rPr lang="en-US" sz="2400" dirty="0">
                <a:solidFill>
                  <a:schemeClr val="bg1"/>
                </a:solidFill>
              </a:rPr>
              <a:t> </a:t>
            </a:r>
            <a:endParaRPr sz="2400" dirty="0">
              <a:solidFill>
                <a:schemeClr val="bg1"/>
              </a:solidFill>
            </a:endParaRPr>
          </a:p>
        </p:txBody>
      </p:sp>
      <p:sp>
        <p:nvSpPr>
          <p:cNvPr id="55" name="Google Shape;55;p13"/>
          <p:cNvSpPr txBox="1">
            <a:spLocks noGrp="1"/>
          </p:cNvSpPr>
          <p:nvPr>
            <p:ph type="subTitle" idx="1"/>
          </p:nvPr>
        </p:nvSpPr>
        <p:spPr>
          <a:xfrm>
            <a:off x="384271" y="3487933"/>
            <a:ext cx="8520600" cy="792600"/>
          </a:xfrm>
          <a:prstGeom prst="rect">
            <a:avLst/>
          </a:prstGeom>
        </p:spPr>
        <p:txBody>
          <a:bodyPr spcFirstLastPara="1" wrap="square" lIns="91425" tIns="91425" rIns="91425" bIns="91425" anchor="t" anchorCtr="0">
            <a:normAutofit/>
          </a:bodyPr>
          <a:lstStyle/>
          <a:p>
            <a:pPr marL="0" lvl="0" indent="0"/>
            <a:r>
              <a:rPr lang="en-GB" sz="2000" dirty="0">
                <a:solidFill>
                  <a:schemeClr val="bg1"/>
                </a:solidFill>
              </a:rPr>
              <a:t>Tissa Conference, Ghent</a:t>
            </a:r>
          </a:p>
        </p:txBody>
      </p:sp>
      <p:pic>
        <p:nvPicPr>
          <p:cNvPr id="56" name="Google Shape;56;p13"/>
          <p:cNvPicPr preferRelativeResize="0"/>
          <p:nvPr/>
        </p:nvPicPr>
        <p:blipFill>
          <a:blip r:embed="rId4">
            <a:alphaModFix/>
          </a:blip>
          <a:stretch>
            <a:fillRect/>
          </a:stretch>
        </p:blipFill>
        <p:spPr>
          <a:xfrm>
            <a:off x="7333530" y="4280533"/>
            <a:ext cx="1571341" cy="725081"/>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BED04-3B78-C422-DB3A-F89EC7D10BE1}"/>
              </a:ext>
            </a:extLst>
          </p:cNvPr>
          <p:cNvSpPr>
            <a:spLocks noGrp="1"/>
          </p:cNvSpPr>
          <p:nvPr>
            <p:ph idx="1"/>
          </p:nvPr>
        </p:nvSpPr>
        <p:spPr>
          <a:xfrm>
            <a:off x="311700" y="298383"/>
            <a:ext cx="8520600" cy="4649001"/>
          </a:xfrm>
        </p:spPr>
        <p:txBody>
          <a:bodyPr>
            <a:normAutofit/>
          </a:bodyPr>
          <a:lstStyle/>
          <a:p>
            <a:pPr marL="114300" indent="0">
              <a:buClr>
                <a:schemeClr val="bg1"/>
              </a:buClr>
              <a:buNone/>
            </a:pPr>
            <a:r>
              <a:rPr lang="nl-BE" sz="2400" dirty="0">
                <a:solidFill>
                  <a:schemeClr val="bg1"/>
                </a:solidFill>
              </a:rPr>
              <a:t>Partners </a:t>
            </a:r>
            <a:r>
              <a:rPr lang="en-BE" sz="2400" dirty="0">
                <a:solidFill>
                  <a:schemeClr val="bg1"/>
                </a:solidFill>
              </a:rPr>
              <a:t>are glad to get the support</a:t>
            </a:r>
          </a:p>
          <a:p>
            <a:pPr lvl="1">
              <a:buClr>
                <a:schemeClr val="bg1"/>
              </a:buClr>
            </a:pPr>
            <a:r>
              <a:rPr lang="en-GB" sz="2000" dirty="0">
                <a:solidFill>
                  <a:schemeClr val="bg1"/>
                </a:solidFill>
              </a:rPr>
              <a:t>fast, simple, flexible and long-run</a:t>
            </a:r>
          </a:p>
          <a:p>
            <a:pPr lvl="1">
              <a:buClr>
                <a:schemeClr val="bg1"/>
              </a:buClr>
            </a:pPr>
            <a:r>
              <a:rPr lang="en-GB" sz="2000" dirty="0">
                <a:solidFill>
                  <a:schemeClr val="bg1"/>
                </a:solidFill>
              </a:rPr>
              <a:t>in contrast with bureaucracy and short-term support (PCSW)</a:t>
            </a:r>
          </a:p>
          <a:p>
            <a:pPr marL="114300" indent="0">
              <a:buClr>
                <a:schemeClr val="bg1"/>
              </a:buClr>
              <a:buNone/>
            </a:pPr>
            <a:endParaRPr lang="en-GB" sz="2400" dirty="0">
              <a:solidFill>
                <a:schemeClr val="bg1"/>
              </a:solidFill>
            </a:endParaRPr>
          </a:p>
          <a:p>
            <a:pPr marL="114300" indent="0">
              <a:buClr>
                <a:schemeClr val="bg1"/>
              </a:buClr>
              <a:buNone/>
            </a:pPr>
            <a:endParaRPr lang="en-GB" sz="2400" dirty="0">
              <a:solidFill>
                <a:schemeClr val="bg1"/>
              </a:solidFill>
            </a:endParaRPr>
          </a:p>
          <a:p>
            <a:pPr marL="114300" indent="0">
              <a:buClr>
                <a:schemeClr val="bg1"/>
              </a:buClr>
              <a:buNone/>
            </a:pPr>
            <a:r>
              <a:rPr lang="en-GB" sz="2400" dirty="0">
                <a:solidFill>
                  <a:schemeClr val="bg1"/>
                </a:solidFill>
              </a:rPr>
              <a:t>New-charity model</a:t>
            </a:r>
          </a:p>
          <a:p>
            <a:pPr lvl="1">
              <a:buClr>
                <a:schemeClr val="bg1"/>
              </a:buClr>
            </a:pPr>
            <a:r>
              <a:rPr lang="en-GB" sz="2000" dirty="0">
                <a:solidFill>
                  <a:schemeClr val="bg1"/>
                </a:solidFill>
              </a:rPr>
              <a:t>transformation of the welfare state (on its back)</a:t>
            </a:r>
          </a:p>
          <a:p>
            <a:pPr lvl="1">
              <a:buClr>
                <a:schemeClr val="bg1"/>
              </a:buClr>
            </a:pPr>
            <a:r>
              <a:rPr lang="en-GB" sz="2000" dirty="0">
                <a:solidFill>
                  <a:schemeClr val="bg1"/>
                </a:solidFill>
              </a:rPr>
              <a:t>redistribute financial resources to children living in poverty</a:t>
            </a:r>
          </a:p>
          <a:p>
            <a:pPr lvl="1">
              <a:buClr>
                <a:schemeClr val="bg1"/>
              </a:buClr>
            </a:pPr>
            <a:r>
              <a:rPr lang="en-GB" sz="2000" dirty="0">
                <a:solidFill>
                  <a:schemeClr val="bg1"/>
                </a:solidFill>
              </a:rPr>
              <a:t>charity and business development case</a:t>
            </a:r>
          </a:p>
          <a:p>
            <a:pPr lvl="1">
              <a:buClr>
                <a:schemeClr val="bg1"/>
              </a:buClr>
            </a:pPr>
            <a:r>
              <a:rPr lang="en-GB" sz="2000" dirty="0">
                <a:solidFill>
                  <a:schemeClr val="bg1"/>
                </a:solidFill>
              </a:rPr>
              <a:t>redistribution of financial resources from civil society commitment that plays into market dynamics</a:t>
            </a:r>
          </a:p>
          <a:p>
            <a:pPr>
              <a:buClr>
                <a:schemeClr val="bg1"/>
              </a:buClr>
            </a:pPr>
            <a:endParaRPr lang="en-GB" sz="2400" dirty="0">
              <a:solidFill>
                <a:schemeClr val="bg1"/>
              </a:solidFill>
            </a:endParaRPr>
          </a:p>
          <a:p>
            <a:pPr>
              <a:buClr>
                <a:schemeClr val="bg1"/>
              </a:buClr>
            </a:pPr>
            <a:endParaRPr lang="en-BE" dirty="0">
              <a:solidFill>
                <a:schemeClr val="bg1"/>
              </a:solidFill>
            </a:endParaRPr>
          </a:p>
        </p:txBody>
      </p:sp>
    </p:spTree>
    <p:extLst>
      <p:ext uri="{BB962C8B-B14F-4D97-AF65-F5344CB8AC3E}">
        <p14:creationId xmlns:p14="http://schemas.microsoft.com/office/powerpoint/2010/main" val="312853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0" y="3090900"/>
            <a:ext cx="8520600" cy="2052600"/>
          </a:xfrm>
          <a:prstGeom prst="rect">
            <a:avLst/>
          </a:prstGeom>
        </p:spPr>
        <p:txBody>
          <a:bodyPr spcFirstLastPara="1" wrap="square" lIns="91425" tIns="91425" rIns="91425" bIns="91425" anchor="b" anchorCtr="0">
            <a:normAutofit fontScale="90000"/>
          </a:bodyPr>
          <a:lstStyle/>
          <a:p>
            <a:pPr marL="114300">
              <a:buClr>
                <a:schemeClr val="bg1"/>
              </a:buClr>
            </a:pPr>
            <a:r>
              <a:rPr lang="fr" dirty="0" err="1">
                <a:solidFill>
                  <a:schemeClr val="bg1"/>
                </a:solidFill>
              </a:rPr>
              <a:t>Selective</a:t>
            </a:r>
            <a:r>
              <a:rPr lang="fr" dirty="0">
                <a:solidFill>
                  <a:schemeClr val="bg1"/>
                </a:solidFill>
              </a:rPr>
              <a:t> vs </a:t>
            </a:r>
            <a:r>
              <a:rPr lang="fr" dirty="0" err="1">
                <a:solidFill>
                  <a:schemeClr val="bg1"/>
                </a:solidFill>
              </a:rPr>
              <a:t>universal</a:t>
            </a:r>
            <a:br>
              <a:rPr lang="fr" dirty="0">
                <a:solidFill>
                  <a:schemeClr val="bg1"/>
                </a:solidFill>
              </a:rPr>
            </a:br>
            <a:br>
              <a:rPr lang="fr" dirty="0">
                <a:solidFill>
                  <a:schemeClr val="bg1"/>
                </a:solidFill>
              </a:rPr>
            </a:br>
            <a:br>
              <a:rPr lang="en-BE" dirty="0">
                <a:solidFill>
                  <a:schemeClr val="bg1"/>
                </a:solidFill>
              </a:rPr>
            </a:br>
            <a:endParaRPr dirty="0">
              <a:solidFill>
                <a:schemeClr val="bg1"/>
              </a:solidFill>
            </a:endParaRPr>
          </a:p>
        </p:txBody>
      </p:sp>
    </p:spTree>
    <p:extLst>
      <p:ext uri="{BB962C8B-B14F-4D97-AF65-F5344CB8AC3E}">
        <p14:creationId xmlns:p14="http://schemas.microsoft.com/office/powerpoint/2010/main" val="324161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229CB7-F98C-8BC4-F185-A920D606DE4E}"/>
              </a:ext>
            </a:extLst>
          </p:cNvPr>
          <p:cNvSpPr>
            <a:spLocks noGrp="1"/>
          </p:cNvSpPr>
          <p:nvPr>
            <p:ph type="body" idx="1"/>
          </p:nvPr>
        </p:nvSpPr>
        <p:spPr>
          <a:xfrm>
            <a:off x="311700" y="423512"/>
            <a:ext cx="8520600" cy="4572000"/>
          </a:xfrm>
        </p:spPr>
        <p:txBody>
          <a:bodyPr/>
          <a:lstStyle/>
          <a:p>
            <a:pPr marL="114300" indent="0">
              <a:buClr>
                <a:schemeClr val="bg1"/>
              </a:buClr>
              <a:buNone/>
            </a:pPr>
            <a:r>
              <a:rPr lang="en-GB" sz="2400" dirty="0">
                <a:solidFill>
                  <a:schemeClr val="bg1"/>
                </a:solidFill>
              </a:rPr>
              <a:t>Foundation approach is selective</a:t>
            </a:r>
          </a:p>
          <a:p>
            <a:pPr lvl="1">
              <a:buClr>
                <a:schemeClr val="bg1"/>
              </a:buClr>
            </a:pPr>
            <a:r>
              <a:rPr lang="en-GB" sz="2000" dirty="0">
                <a:solidFill>
                  <a:schemeClr val="bg1"/>
                </a:solidFill>
              </a:rPr>
              <a:t>social partners select the children</a:t>
            </a:r>
          </a:p>
          <a:p>
            <a:pPr lvl="1">
              <a:buClr>
                <a:schemeClr val="bg1"/>
              </a:buClr>
            </a:pPr>
            <a:r>
              <a:rPr lang="en-GB" sz="2000" dirty="0">
                <a:solidFill>
                  <a:schemeClr val="bg1"/>
                </a:solidFill>
              </a:rPr>
              <a:t>criteria : e</a:t>
            </a:r>
            <a:r>
              <a:rPr lang="en-BE" sz="2000" dirty="0">
                <a:solidFill>
                  <a:schemeClr val="bg1"/>
                </a:solidFill>
              </a:rPr>
              <a:t>xtreme poverty</a:t>
            </a:r>
          </a:p>
          <a:p>
            <a:pPr lvl="1">
              <a:buClr>
                <a:schemeClr val="bg1"/>
              </a:buClr>
            </a:pPr>
            <a:r>
              <a:rPr lang="en-GB" sz="2000" dirty="0">
                <a:solidFill>
                  <a:schemeClr val="bg1"/>
                </a:solidFill>
              </a:rPr>
              <a:t>w</a:t>
            </a:r>
            <a:r>
              <a:rPr lang="en-BE" sz="2000" dirty="0">
                <a:solidFill>
                  <a:schemeClr val="bg1"/>
                </a:solidFill>
              </a:rPr>
              <a:t>hat does it mean? </a:t>
            </a:r>
            <a:r>
              <a:rPr lang="en-GB" sz="2000" dirty="0">
                <a:solidFill>
                  <a:schemeClr val="bg1"/>
                </a:solidFill>
              </a:rPr>
              <a:t>H</a:t>
            </a:r>
            <a:r>
              <a:rPr lang="en-BE" sz="2000" dirty="0">
                <a:solidFill>
                  <a:schemeClr val="bg1"/>
                </a:solidFill>
              </a:rPr>
              <a:t>ow frontline practitioners mesure it?</a:t>
            </a:r>
          </a:p>
          <a:p>
            <a:pPr>
              <a:buClr>
                <a:schemeClr val="bg1"/>
              </a:buClr>
            </a:pPr>
            <a:endParaRPr lang="en-GB" sz="2000" dirty="0">
              <a:solidFill>
                <a:schemeClr val="bg1"/>
              </a:solidFill>
            </a:endParaRPr>
          </a:p>
          <a:p>
            <a:pPr marL="114300" indent="0">
              <a:buClr>
                <a:schemeClr val="bg1"/>
              </a:buClr>
              <a:buNone/>
            </a:pPr>
            <a:r>
              <a:rPr lang="en-GB" sz="2400" dirty="0">
                <a:solidFill>
                  <a:schemeClr val="bg1"/>
                </a:solidFill>
              </a:rPr>
              <a:t>V</a:t>
            </a:r>
            <a:r>
              <a:rPr lang="en-BE" sz="2400" dirty="0">
                <a:solidFill>
                  <a:schemeClr val="bg1"/>
                </a:solidFill>
              </a:rPr>
              <a:t>aries from of partner to another</a:t>
            </a:r>
          </a:p>
          <a:p>
            <a:pPr lvl="1">
              <a:buClr>
                <a:schemeClr val="bg1"/>
              </a:buClr>
            </a:pPr>
            <a:r>
              <a:rPr lang="en-BE" sz="2000" dirty="0">
                <a:solidFill>
                  <a:schemeClr val="bg1"/>
                </a:solidFill>
              </a:rPr>
              <a:t>more selective than Foundation Philosophy (un/deserving)</a:t>
            </a:r>
          </a:p>
          <a:p>
            <a:pPr lvl="1">
              <a:buClr>
                <a:schemeClr val="bg1"/>
              </a:buClr>
            </a:pPr>
            <a:r>
              <a:rPr lang="en-GB" sz="2000" dirty="0">
                <a:solidFill>
                  <a:schemeClr val="bg1"/>
                </a:solidFill>
              </a:rPr>
              <a:t>parents habits / parents stigmatization</a:t>
            </a:r>
          </a:p>
          <a:p>
            <a:pPr lvl="1">
              <a:buClr>
                <a:schemeClr val="bg1"/>
              </a:buClr>
            </a:pPr>
            <a:r>
              <a:rPr lang="en-GB" sz="2000" dirty="0">
                <a:solidFill>
                  <a:schemeClr val="bg1"/>
                </a:solidFill>
              </a:rPr>
              <a:t>competition between children across communities</a:t>
            </a:r>
          </a:p>
          <a:p>
            <a:pPr lvl="1">
              <a:buClr>
                <a:schemeClr val="bg1"/>
              </a:buClr>
            </a:pPr>
            <a:r>
              <a:rPr lang="en-GB" sz="2000" dirty="0">
                <a:solidFill>
                  <a:schemeClr val="bg1"/>
                </a:solidFill>
              </a:rPr>
              <a:t>p</a:t>
            </a:r>
            <a:r>
              <a:rPr lang="en-BE" sz="2000" dirty="0">
                <a:solidFill>
                  <a:schemeClr val="bg1"/>
                </a:solidFill>
              </a:rPr>
              <a:t>overty diagnoses can be problematic</a:t>
            </a:r>
          </a:p>
          <a:p>
            <a:pPr lvl="1">
              <a:buClr>
                <a:schemeClr val="bg1"/>
              </a:buClr>
            </a:pPr>
            <a:r>
              <a:rPr lang="en-GB" sz="2000" dirty="0">
                <a:solidFill>
                  <a:schemeClr val="bg1"/>
                </a:solidFill>
              </a:rPr>
              <a:t>intrusive strategy </a:t>
            </a:r>
            <a:r>
              <a:rPr lang="en-BE" sz="2000" dirty="0">
                <a:solidFill>
                  <a:schemeClr val="bg1"/>
                </a:solidFill>
              </a:rPr>
              <a:t>can be stigmatizing (home visit)</a:t>
            </a:r>
          </a:p>
          <a:p>
            <a:pPr lvl="1">
              <a:buClr>
                <a:schemeClr val="bg1"/>
              </a:buClr>
            </a:pPr>
            <a:endParaRPr lang="en-BE" dirty="0">
              <a:solidFill>
                <a:schemeClr val="bg1"/>
              </a:solidFill>
            </a:endParaRPr>
          </a:p>
          <a:p>
            <a:pPr>
              <a:buClr>
                <a:schemeClr val="bg1"/>
              </a:buClr>
            </a:pPr>
            <a:endParaRPr lang="en-BE" dirty="0">
              <a:solidFill>
                <a:schemeClr val="bg1"/>
              </a:solidFill>
            </a:endParaRPr>
          </a:p>
          <a:p>
            <a:pPr>
              <a:buClr>
                <a:schemeClr val="bg1"/>
              </a:buClr>
            </a:pPr>
            <a:endParaRPr lang="en-BE" dirty="0">
              <a:solidFill>
                <a:schemeClr val="bg1"/>
              </a:solidFill>
            </a:endParaRPr>
          </a:p>
        </p:txBody>
      </p:sp>
    </p:spTree>
    <p:extLst>
      <p:ext uri="{BB962C8B-B14F-4D97-AF65-F5344CB8AC3E}">
        <p14:creationId xmlns:p14="http://schemas.microsoft.com/office/powerpoint/2010/main" val="142193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dirty="0">
                <a:solidFill>
                  <a:schemeClr val="bg1"/>
                </a:solidFill>
              </a:rPr>
              <a:t>Un/</a:t>
            </a:r>
            <a:r>
              <a:rPr lang="fr" dirty="0" err="1">
                <a:solidFill>
                  <a:schemeClr val="bg1"/>
                </a:solidFill>
              </a:rPr>
              <a:t>conditional</a:t>
            </a:r>
            <a:endParaRPr dirty="0">
              <a:solidFill>
                <a:schemeClr val="bg1"/>
              </a:solidFill>
            </a:endParaRPr>
          </a:p>
        </p:txBody>
      </p:sp>
    </p:spTree>
    <p:extLst>
      <p:ext uri="{BB962C8B-B14F-4D97-AF65-F5344CB8AC3E}">
        <p14:creationId xmlns:p14="http://schemas.microsoft.com/office/powerpoint/2010/main" val="309167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229CB7-F98C-8BC4-F185-A920D606DE4E}"/>
              </a:ext>
            </a:extLst>
          </p:cNvPr>
          <p:cNvSpPr>
            <a:spLocks noGrp="1"/>
          </p:cNvSpPr>
          <p:nvPr>
            <p:ph type="body" idx="1"/>
          </p:nvPr>
        </p:nvSpPr>
        <p:spPr>
          <a:xfrm>
            <a:off x="311700" y="269507"/>
            <a:ext cx="8520600" cy="4726005"/>
          </a:xfrm>
        </p:spPr>
        <p:txBody>
          <a:bodyPr>
            <a:normAutofit/>
          </a:bodyPr>
          <a:lstStyle/>
          <a:p>
            <a:pPr marL="114300" indent="0">
              <a:buClr>
                <a:schemeClr val="bg1"/>
              </a:buClr>
              <a:buNone/>
            </a:pPr>
            <a:r>
              <a:rPr lang="en-BE" sz="2400" dirty="0">
                <a:solidFill>
                  <a:schemeClr val="bg1"/>
                </a:solidFill>
              </a:rPr>
              <a:t>Foundation is almost unconditional with children</a:t>
            </a:r>
          </a:p>
          <a:p>
            <a:pPr lvl="1">
              <a:buClr>
                <a:schemeClr val="bg1"/>
              </a:buClr>
            </a:pPr>
            <a:r>
              <a:rPr lang="en-BE" sz="2000" dirty="0">
                <a:solidFill>
                  <a:schemeClr val="bg1"/>
                </a:solidFill>
              </a:rPr>
              <a:t>1250€/year betwe</a:t>
            </a:r>
            <a:r>
              <a:rPr lang="en-GB" sz="2000" dirty="0">
                <a:solidFill>
                  <a:schemeClr val="bg1"/>
                </a:solidFill>
              </a:rPr>
              <a:t>e</a:t>
            </a:r>
            <a:r>
              <a:rPr lang="en-BE" sz="2000" dirty="0">
                <a:solidFill>
                  <a:schemeClr val="bg1"/>
                </a:solidFill>
              </a:rPr>
              <a:t>n 0 and 12 years old</a:t>
            </a:r>
          </a:p>
          <a:p>
            <a:pPr lvl="1">
              <a:buClr>
                <a:schemeClr val="bg1"/>
              </a:buClr>
            </a:pPr>
            <a:r>
              <a:rPr lang="en-BE" sz="2000" dirty="0">
                <a:solidFill>
                  <a:schemeClr val="bg1"/>
                </a:solidFill>
              </a:rPr>
              <a:t>2000€/year between 12 and 18 or 25 years old</a:t>
            </a:r>
          </a:p>
          <a:p>
            <a:pPr lvl="1">
              <a:buClr>
                <a:schemeClr val="bg1"/>
              </a:buClr>
            </a:pPr>
            <a:r>
              <a:rPr lang="en-GB" sz="2000" dirty="0">
                <a:solidFill>
                  <a:schemeClr val="bg1"/>
                </a:solidFill>
              </a:rPr>
              <a:t>schools'</a:t>
            </a:r>
            <a:r>
              <a:rPr lang="en-BE" sz="2000" dirty="0">
                <a:solidFill>
                  <a:schemeClr val="bg1"/>
                </a:solidFill>
              </a:rPr>
              <a:t> bills, medical bills, shoes, clothes, summer camps, glasses etc. </a:t>
            </a:r>
          </a:p>
          <a:p>
            <a:pPr lvl="1">
              <a:buClr>
                <a:schemeClr val="bg1"/>
              </a:buClr>
            </a:pPr>
            <a:r>
              <a:rPr lang="en-GB" sz="2000" dirty="0">
                <a:solidFill>
                  <a:schemeClr val="bg1"/>
                </a:solidFill>
              </a:rPr>
              <a:t>S</a:t>
            </a:r>
            <a:r>
              <a:rPr lang="en-BE" sz="2000" dirty="0">
                <a:solidFill>
                  <a:schemeClr val="bg1"/>
                </a:solidFill>
              </a:rPr>
              <a:t>upport stops when </a:t>
            </a:r>
            <a:r>
              <a:rPr lang="en-GB" sz="2000" dirty="0">
                <a:solidFill>
                  <a:schemeClr val="bg1"/>
                </a:solidFill>
              </a:rPr>
              <a:t>parents'</a:t>
            </a:r>
            <a:r>
              <a:rPr lang="en-BE" sz="2000" dirty="0">
                <a:solidFill>
                  <a:schemeClr val="bg1"/>
                </a:solidFill>
              </a:rPr>
              <a:t> economical situation improves</a:t>
            </a:r>
          </a:p>
          <a:p>
            <a:pPr marL="596900" lvl="1" indent="0">
              <a:buClr>
                <a:schemeClr val="bg1"/>
              </a:buClr>
              <a:buNone/>
            </a:pPr>
            <a:endParaRPr lang="en-BE" sz="2000" dirty="0">
              <a:solidFill>
                <a:schemeClr val="bg1"/>
              </a:solidFill>
            </a:endParaRPr>
          </a:p>
          <a:p>
            <a:pPr marL="596900" lvl="1" indent="0">
              <a:buClr>
                <a:schemeClr val="bg1"/>
              </a:buClr>
              <a:buNone/>
            </a:pPr>
            <a:endParaRPr lang="en-BE" sz="2000" dirty="0">
              <a:solidFill>
                <a:schemeClr val="bg1"/>
              </a:solidFill>
            </a:endParaRPr>
          </a:p>
          <a:p>
            <a:pPr marL="114300" indent="0">
              <a:buClr>
                <a:schemeClr val="bg1"/>
              </a:buClr>
              <a:buNone/>
            </a:pPr>
            <a:r>
              <a:rPr lang="en-BE" sz="2400" dirty="0">
                <a:solidFill>
                  <a:schemeClr val="bg1"/>
                </a:solidFill>
              </a:rPr>
              <a:t>Foundation is almost unconditional with social partners</a:t>
            </a:r>
          </a:p>
          <a:p>
            <a:pPr lvl="1">
              <a:buClr>
                <a:schemeClr val="bg1"/>
              </a:buClr>
            </a:pPr>
            <a:r>
              <a:rPr lang="en-GB" sz="2000" dirty="0">
                <a:solidFill>
                  <a:schemeClr val="bg1"/>
                </a:solidFill>
              </a:rPr>
              <a:t>f</a:t>
            </a:r>
            <a:r>
              <a:rPr lang="en-BE" sz="2000" dirty="0">
                <a:solidFill>
                  <a:schemeClr val="bg1"/>
                </a:solidFill>
              </a:rPr>
              <a:t>reedom to manage the budget</a:t>
            </a:r>
          </a:p>
          <a:p>
            <a:pPr lvl="1">
              <a:buClr>
                <a:schemeClr val="bg1"/>
              </a:buClr>
            </a:pPr>
            <a:r>
              <a:rPr lang="en-GB" sz="2000" dirty="0">
                <a:solidFill>
                  <a:schemeClr val="bg1"/>
                </a:solidFill>
              </a:rPr>
              <a:t>u</a:t>
            </a:r>
            <a:r>
              <a:rPr lang="en-BE" sz="2000" dirty="0">
                <a:solidFill>
                  <a:schemeClr val="bg1"/>
                </a:solidFill>
              </a:rPr>
              <a:t>nusual for partners that are </a:t>
            </a:r>
            <a:r>
              <a:rPr lang="en-GB" sz="2000" dirty="0">
                <a:solidFill>
                  <a:schemeClr val="bg1"/>
                </a:solidFill>
              </a:rPr>
              <a:t>used</a:t>
            </a:r>
            <a:r>
              <a:rPr lang="en-BE" sz="2000" dirty="0">
                <a:solidFill>
                  <a:schemeClr val="bg1"/>
                </a:solidFill>
              </a:rPr>
              <a:t> to bureaucracy</a:t>
            </a:r>
          </a:p>
          <a:p>
            <a:pPr marL="114300" indent="0">
              <a:buClr>
                <a:schemeClr val="bg1"/>
              </a:buClr>
              <a:buNone/>
            </a:pPr>
            <a:endParaRPr lang="en-BE" dirty="0">
              <a:solidFill>
                <a:schemeClr val="bg1"/>
              </a:solidFill>
            </a:endParaRPr>
          </a:p>
        </p:txBody>
      </p:sp>
    </p:spTree>
    <p:extLst>
      <p:ext uri="{BB962C8B-B14F-4D97-AF65-F5344CB8AC3E}">
        <p14:creationId xmlns:p14="http://schemas.microsoft.com/office/powerpoint/2010/main" val="161328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229CB7-F98C-8BC4-F185-A920D606DE4E}"/>
              </a:ext>
            </a:extLst>
          </p:cNvPr>
          <p:cNvSpPr>
            <a:spLocks noGrp="1"/>
          </p:cNvSpPr>
          <p:nvPr>
            <p:ph type="body" idx="1"/>
          </p:nvPr>
        </p:nvSpPr>
        <p:spPr>
          <a:xfrm>
            <a:off x="311700" y="269507"/>
            <a:ext cx="8520600" cy="4726005"/>
          </a:xfrm>
        </p:spPr>
        <p:txBody>
          <a:bodyPr>
            <a:normAutofit/>
          </a:bodyPr>
          <a:lstStyle/>
          <a:p>
            <a:pPr marL="114300" indent="0">
              <a:buClr>
                <a:schemeClr val="bg1"/>
              </a:buClr>
              <a:buNone/>
            </a:pPr>
            <a:r>
              <a:rPr lang="en-GB" sz="2400" dirty="0">
                <a:solidFill>
                  <a:schemeClr val="bg1"/>
                </a:solidFill>
              </a:rPr>
              <a:t>S</a:t>
            </a:r>
            <a:r>
              <a:rPr lang="en-BE" sz="2400" dirty="0">
                <a:solidFill>
                  <a:schemeClr val="bg1"/>
                </a:solidFill>
              </a:rPr>
              <a:t>ocial partners with children</a:t>
            </a:r>
          </a:p>
          <a:p>
            <a:pPr lvl="1">
              <a:buClr>
                <a:schemeClr val="bg1"/>
              </a:buClr>
            </a:pPr>
            <a:r>
              <a:rPr lang="en-GB" sz="2000" dirty="0">
                <a:solidFill>
                  <a:schemeClr val="bg1"/>
                </a:solidFill>
              </a:rPr>
              <a:t>p</a:t>
            </a:r>
            <a:r>
              <a:rPr lang="en-BE" sz="2000" dirty="0">
                <a:solidFill>
                  <a:schemeClr val="bg1"/>
                </a:solidFill>
              </a:rPr>
              <a:t>arents’ expected behavior  (merit, motivation, habits)</a:t>
            </a:r>
          </a:p>
          <a:p>
            <a:pPr lvl="1">
              <a:buClr>
                <a:schemeClr val="bg1"/>
              </a:buClr>
            </a:pPr>
            <a:r>
              <a:rPr lang="en-GB" sz="2000" dirty="0">
                <a:solidFill>
                  <a:schemeClr val="bg1"/>
                </a:solidFill>
              </a:rPr>
              <a:t>p</a:t>
            </a:r>
            <a:r>
              <a:rPr lang="en-BE" sz="2000" dirty="0">
                <a:solidFill>
                  <a:schemeClr val="bg1"/>
                </a:solidFill>
              </a:rPr>
              <a:t>arents don’t know the exact amount of money that is available</a:t>
            </a:r>
          </a:p>
          <a:p>
            <a:pPr lvl="1">
              <a:buClr>
                <a:schemeClr val="bg1"/>
              </a:buClr>
            </a:pPr>
            <a:r>
              <a:rPr lang="en-US" sz="2000" dirty="0">
                <a:solidFill>
                  <a:schemeClr val="bg1"/>
                </a:solidFill>
              </a:rPr>
              <a:t>wide variety of practices from one partner to another</a:t>
            </a:r>
          </a:p>
          <a:p>
            <a:pPr marL="114300" indent="0">
              <a:buClr>
                <a:schemeClr val="bg1"/>
              </a:buClr>
              <a:buNone/>
            </a:pPr>
            <a:endParaRPr lang="en-US" sz="2800" dirty="0">
              <a:solidFill>
                <a:schemeClr val="bg1"/>
              </a:solidFill>
            </a:endParaRPr>
          </a:p>
          <a:p>
            <a:pPr marL="114300" indent="0">
              <a:buClr>
                <a:schemeClr val="bg1"/>
              </a:buClr>
              <a:buNone/>
            </a:pPr>
            <a:endParaRPr lang="en-US" sz="2800" dirty="0">
              <a:solidFill>
                <a:schemeClr val="bg1"/>
              </a:solidFill>
            </a:endParaRPr>
          </a:p>
          <a:p>
            <a:pPr marL="114300" indent="0">
              <a:buClr>
                <a:schemeClr val="bg1"/>
              </a:buClr>
              <a:buNone/>
            </a:pPr>
            <a:r>
              <a:rPr lang="en-US" sz="2400" dirty="0">
                <a:solidFill>
                  <a:schemeClr val="bg1"/>
                </a:solidFill>
              </a:rPr>
              <a:t>Social partners workload is problematic</a:t>
            </a:r>
          </a:p>
          <a:p>
            <a:pPr marL="114300" indent="0">
              <a:buClr>
                <a:schemeClr val="bg1"/>
              </a:buClr>
              <a:buNone/>
            </a:pPr>
            <a:endParaRPr lang="en-US" sz="2400" dirty="0">
              <a:solidFill>
                <a:schemeClr val="bg1"/>
              </a:solidFill>
            </a:endParaRPr>
          </a:p>
          <a:p>
            <a:pPr marL="114300" indent="0">
              <a:buClr>
                <a:schemeClr val="bg1"/>
              </a:buClr>
              <a:buNone/>
            </a:pPr>
            <a:endParaRPr lang="en-US" sz="2400" dirty="0">
              <a:solidFill>
                <a:schemeClr val="bg1"/>
              </a:solidFill>
            </a:endParaRPr>
          </a:p>
          <a:p>
            <a:pPr marL="114300" indent="0">
              <a:buClr>
                <a:schemeClr val="bg1"/>
              </a:buClr>
              <a:buNone/>
            </a:pPr>
            <a:r>
              <a:rPr lang="en-US" sz="2400" dirty="0">
                <a:solidFill>
                  <a:schemeClr val="bg1"/>
                </a:solidFill>
              </a:rPr>
              <a:t>Foundation support as a threat to parents</a:t>
            </a:r>
            <a:endParaRPr lang="en-BE" sz="2400" dirty="0">
              <a:solidFill>
                <a:schemeClr val="bg1"/>
              </a:solidFill>
            </a:endParaRPr>
          </a:p>
        </p:txBody>
      </p:sp>
    </p:spTree>
    <p:extLst>
      <p:ext uri="{BB962C8B-B14F-4D97-AF65-F5344CB8AC3E}">
        <p14:creationId xmlns:p14="http://schemas.microsoft.com/office/powerpoint/2010/main" val="141133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0" y="1728787"/>
            <a:ext cx="8520600" cy="2052600"/>
          </a:xfrm>
          <a:prstGeom prst="rect">
            <a:avLst/>
          </a:prstGeom>
        </p:spPr>
        <p:txBody>
          <a:bodyPr spcFirstLastPara="1" wrap="square" lIns="91425" tIns="91425" rIns="91425" bIns="91425" anchor="b" anchorCtr="0">
            <a:normAutofit/>
          </a:bodyPr>
          <a:lstStyle/>
          <a:p>
            <a:pPr marL="114300">
              <a:buClr>
                <a:schemeClr val="bg1"/>
              </a:buClr>
            </a:pPr>
            <a:r>
              <a:rPr lang="fr" dirty="0">
                <a:solidFill>
                  <a:schemeClr val="bg1"/>
                </a:solidFill>
              </a:rPr>
              <a:t>Instrumental/life-world</a:t>
            </a:r>
            <a:br>
              <a:rPr lang="fr" dirty="0">
                <a:solidFill>
                  <a:schemeClr val="bg1"/>
                </a:solidFill>
              </a:rPr>
            </a:br>
            <a:br>
              <a:rPr lang="fr" dirty="0">
                <a:solidFill>
                  <a:schemeClr val="bg1"/>
                </a:solidFill>
              </a:rPr>
            </a:br>
            <a:endParaRPr sz="1300" dirty="0">
              <a:solidFill>
                <a:schemeClr val="bg1"/>
              </a:solidFill>
            </a:endParaRPr>
          </a:p>
        </p:txBody>
      </p:sp>
    </p:spTree>
    <p:extLst>
      <p:ext uri="{BB962C8B-B14F-4D97-AF65-F5344CB8AC3E}">
        <p14:creationId xmlns:p14="http://schemas.microsoft.com/office/powerpoint/2010/main" val="135520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229CB7-F98C-8BC4-F185-A920D606DE4E}"/>
              </a:ext>
            </a:extLst>
          </p:cNvPr>
          <p:cNvSpPr>
            <a:spLocks noGrp="1"/>
          </p:cNvSpPr>
          <p:nvPr>
            <p:ph type="body" idx="1"/>
          </p:nvPr>
        </p:nvSpPr>
        <p:spPr>
          <a:xfrm>
            <a:off x="311700" y="650308"/>
            <a:ext cx="8520600" cy="4350318"/>
          </a:xfrm>
        </p:spPr>
        <p:txBody>
          <a:bodyPr/>
          <a:lstStyle/>
          <a:p>
            <a:pPr marL="114300" indent="0">
              <a:buClr>
                <a:schemeClr val="bg1"/>
              </a:buClr>
              <a:buNone/>
            </a:pPr>
            <a:r>
              <a:rPr lang="en-BE" sz="2400" dirty="0">
                <a:solidFill>
                  <a:schemeClr val="bg1"/>
                </a:solidFill>
              </a:rPr>
              <a:t>Foundation approche is life-world oriented</a:t>
            </a:r>
          </a:p>
          <a:p>
            <a:pPr lvl="1">
              <a:buClr>
                <a:schemeClr val="bg1"/>
              </a:buClr>
            </a:pPr>
            <a:r>
              <a:rPr lang="en-GB" sz="2000" dirty="0">
                <a:solidFill>
                  <a:schemeClr val="bg1"/>
                </a:solidFill>
              </a:rPr>
              <a:t>e</a:t>
            </a:r>
            <a:r>
              <a:rPr lang="en-BE" sz="2000" dirty="0">
                <a:solidFill>
                  <a:schemeClr val="bg1"/>
                </a:solidFill>
              </a:rPr>
              <a:t>xcept for parents</a:t>
            </a:r>
          </a:p>
          <a:p>
            <a:pPr lvl="1">
              <a:buClr>
                <a:schemeClr val="bg1"/>
              </a:buClr>
            </a:pPr>
            <a:r>
              <a:rPr lang="en-GB" sz="2000" dirty="0">
                <a:solidFill>
                  <a:schemeClr val="bg1"/>
                </a:solidFill>
              </a:rPr>
              <a:t>long terms as innovative (//child benefit)</a:t>
            </a:r>
          </a:p>
          <a:p>
            <a:pPr lvl="1">
              <a:buClr>
                <a:schemeClr val="bg1"/>
              </a:buClr>
            </a:pPr>
            <a:r>
              <a:rPr lang="en-GB" sz="2000" dirty="0">
                <a:solidFill>
                  <a:schemeClr val="bg1"/>
                </a:solidFill>
              </a:rPr>
              <a:t>diplomas and jobs to escape poverty</a:t>
            </a:r>
          </a:p>
          <a:p>
            <a:pPr marL="114300" indent="0">
              <a:buClr>
                <a:schemeClr val="bg1"/>
              </a:buClr>
              <a:buNone/>
            </a:pPr>
            <a:endParaRPr lang="en-GB" sz="2800" dirty="0">
              <a:solidFill>
                <a:schemeClr val="bg1"/>
              </a:solidFill>
            </a:endParaRPr>
          </a:p>
          <a:p>
            <a:pPr marL="114300" indent="0">
              <a:buClr>
                <a:schemeClr val="bg1"/>
              </a:buClr>
              <a:buNone/>
            </a:pPr>
            <a:endParaRPr lang="en-GB" sz="2800" dirty="0">
              <a:solidFill>
                <a:schemeClr val="bg1"/>
              </a:solidFill>
            </a:endParaRPr>
          </a:p>
          <a:p>
            <a:pPr marL="114300" indent="0">
              <a:buClr>
                <a:schemeClr val="bg1"/>
              </a:buClr>
              <a:buNone/>
            </a:pPr>
            <a:r>
              <a:rPr lang="en-GB" sz="2400" dirty="0">
                <a:solidFill>
                  <a:schemeClr val="bg1"/>
                </a:solidFill>
              </a:rPr>
              <a:t>S</a:t>
            </a:r>
            <a:r>
              <a:rPr lang="en-BE" sz="2400" dirty="0">
                <a:solidFill>
                  <a:schemeClr val="bg1"/>
                </a:solidFill>
              </a:rPr>
              <a:t>ocial partners are in the here and now</a:t>
            </a:r>
          </a:p>
          <a:p>
            <a:pPr lvl="1">
              <a:buClr>
                <a:schemeClr val="bg1"/>
              </a:buClr>
            </a:pPr>
            <a:r>
              <a:rPr lang="en-GB" sz="2000" dirty="0">
                <a:solidFill>
                  <a:schemeClr val="bg1"/>
                </a:solidFill>
              </a:rPr>
              <a:t>P</a:t>
            </a:r>
            <a:r>
              <a:rPr lang="en-BE" sz="2000" dirty="0">
                <a:solidFill>
                  <a:schemeClr val="bg1"/>
                </a:solidFill>
              </a:rPr>
              <a:t>artners un-able to follow up </a:t>
            </a:r>
            <a:r>
              <a:rPr lang="en-GB" sz="2000" dirty="0">
                <a:solidFill>
                  <a:schemeClr val="bg1"/>
                </a:solidFill>
              </a:rPr>
              <a:t>children's</a:t>
            </a:r>
            <a:r>
              <a:rPr lang="en-BE" sz="2000" dirty="0">
                <a:solidFill>
                  <a:schemeClr val="bg1"/>
                </a:solidFill>
              </a:rPr>
              <a:t> trajectories</a:t>
            </a:r>
          </a:p>
          <a:p>
            <a:pPr lvl="1">
              <a:buClr>
                <a:schemeClr val="bg1"/>
              </a:buClr>
            </a:pPr>
            <a:endParaRPr lang="en-BE" dirty="0">
              <a:solidFill>
                <a:schemeClr val="bg1"/>
              </a:solidFill>
            </a:endParaRPr>
          </a:p>
          <a:p>
            <a:pPr lvl="1">
              <a:buClr>
                <a:schemeClr val="bg1"/>
              </a:buClr>
            </a:pPr>
            <a:endParaRPr lang="en-BE" dirty="0">
              <a:solidFill>
                <a:schemeClr val="bg1"/>
              </a:solidFill>
            </a:endParaRPr>
          </a:p>
          <a:p>
            <a:pPr lvl="1">
              <a:buClr>
                <a:schemeClr val="bg1"/>
              </a:buClr>
            </a:pPr>
            <a:endParaRPr lang="en-BE" dirty="0">
              <a:solidFill>
                <a:schemeClr val="bg1"/>
              </a:solidFill>
            </a:endParaRPr>
          </a:p>
          <a:p>
            <a:pPr marL="114300" indent="0">
              <a:buClr>
                <a:schemeClr val="bg1"/>
              </a:buClr>
              <a:buNone/>
            </a:pPr>
            <a:endParaRPr lang="en-BE" dirty="0">
              <a:solidFill>
                <a:schemeClr val="bg1"/>
              </a:solidFill>
            </a:endParaRPr>
          </a:p>
          <a:p>
            <a:pPr lvl="1">
              <a:buClr>
                <a:schemeClr val="bg1"/>
              </a:buClr>
            </a:pPr>
            <a:endParaRPr lang="en-BE" dirty="0">
              <a:solidFill>
                <a:schemeClr val="bg1"/>
              </a:solidFill>
            </a:endParaRPr>
          </a:p>
        </p:txBody>
      </p:sp>
    </p:spTree>
    <p:extLst>
      <p:ext uri="{BB962C8B-B14F-4D97-AF65-F5344CB8AC3E}">
        <p14:creationId xmlns:p14="http://schemas.microsoft.com/office/powerpoint/2010/main" val="302823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dirty="0">
                <a:solidFill>
                  <a:schemeClr val="bg1"/>
                </a:solidFill>
              </a:rPr>
              <a:t>Discussion</a:t>
            </a:r>
            <a:endParaRPr dirty="0">
              <a:solidFill>
                <a:schemeClr val="bg1"/>
              </a:solidFill>
            </a:endParaRPr>
          </a:p>
        </p:txBody>
      </p:sp>
    </p:spTree>
    <p:extLst>
      <p:ext uri="{BB962C8B-B14F-4D97-AF65-F5344CB8AC3E}">
        <p14:creationId xmlns:p14="http://schemas.microsoft.com/office/powerpoint/2010/main" val="174662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11700" y="250256"/>
            <a:ext cx="8520600" cy="4664644"/>
          </a:xfrm>
        </p:spPr>
        <p:txBody>
          <a:bodyPr>
            <a:normAutofit/>
          </a:bodyPr>
          <a:lstStyle/>
          <a:p>
            <a:pPr marL="114300" indent="0">
              <a:buNone/>
            </a:pPr>
            <a:r>
              <a:rPr lang="fr-FR" sz="2000" dirty="0">
                <a:solidFill>
                  <a:schemeClr val="bg1"/>
                </a:solidFill>
              </a:rPr>
              <a:t>New </a:t>
            </a:r>
            <a:r>
              <a:rPr lang="fr-FR" sz="2000" dirty="0" err="1">
                <a:solidFill>
                  <a:schemeClr val="bg1"/>
                </a:solidFill>
              </a:rPr>
              <a:t>charity</a:t>
            </a:r>
            <a:r>
              <a:rPr lang="fr-FR" sz="2000" dirty="0">
                <a:solidFill>
                  <a:schemeClr val="bg1"/>
                </a:solidFill>
              </a:rPr>
              <a:t> model</a:t>
            </a:r>
          </a:p>
          <a:p>
            <a:pPr lvl="1">
              <a:buClr>
                <a:schemeClr val="bg1"/>
              </a:buClr>
            </a:pPr>
            <a:r>
              <a:rPr lang="fr-FR" sz="1600" dirty="0">
                <a:solidFill>
                  <a:schemeClr val="bg1"/>
                </a:solidFill>
              </a:rPr>
              <a:t>back to </a:t>
            </a:r>
            <a:r>
              <a:rPr lang="fr-FR" sz="1600" dirty="0" err="1">
                <a:solidFill>
                  <a:schemeClr val="bg1"/>
                </a:solidFill>
              </a:rPr>
              <a:t>charity</a:t>
            </a:r>
            <a:r>
              <a:rPr lang="fr-FR" sz="1600" dirty="0">
                <a:solidFill>
                  <a:schemeClr val="bg1"/>
                </a:solidFill>
              </a:rPr>
              <a:t> and </a:t>
            </a:r>
            <a:r>
              <a:rPr lang="fr-FR" sz="1600" dirty="0" err="1">
                <a:solidFill>
                  <a:schemeClr val="bg1"/>
                </a:solidFill>
              </a:rPr>
              <a:t>wilingness</a:t>
            </a:r>
            <a:r>
              <a:rPr lang="fr-FR" sz="1600" dirty="0">
                <a:solidFill>
                  <a:schemeClr val="bg1"/>
                </a:solidFill>
              </a:rPr>
              <a:t> to « </a:t>
            </a:r>
            <a:r>
              <a:rPr lang="fr-FR" sz="1600" dirty="0" err="1">
                <a:solidFill>
                  <a:schemeClr val="bg1"/>
                </a:solidFill>
              </a:rPr>
              <a:t>redistribute</a:t>
            </a:r>
            <a:r>
              <a:rPr lang="fr-FR" sz="1600" dirty="0">
                <a:solidFill>
                  <a:schemeClr val="bg1"/>
                </a:solidFill>
              </a:rPr>
              <a:t> » </a:t>
            </a:r>
          </a:p>
          <a:p>
            <a:pPr lvl="1">
              <a:buClr>
                <a:schemeClr val="bg1"/>
              </a:buClr>
            </a:pPr>
            <a:r>
              <a:rPr lang="fr-FR" sz="1600" dirty="0" err="1">
                <a:solidFill>
                  <a:schemeClr val="bg1"/>
                </a:solidFill>
              </a:rPr>
              <a:t>avoiding</a:t>
            </a:r>
            <a:r>
              <a:rPr lang="fr-FR" sz="1600" dirty="0">
                <a:solidFill>
                  <a:schemeClr val="bg1"/>
                </a:solidFill>
              </a:rPr>
              <a:t> </a:t>
            </a:r>
            <a:r>
              <a:rPr lang="fr-FR" sz="1600" dirty="0" err="1">
                <a:solidFill>
                  <a:schemeClr val="bg1"/>
                </a:solidFill>
              </a:rPr>
              <a:t>welfare</a:t>
            </a:r>
            <a:r>
              <a:rPr lang="fr-FR" sz="1600" dirty="0">
                <a:solidFill>
                  <a:schemeClr val="bg1"/>
                </a:solidFill>
              </a:rPr>
              <a:t> state </a:t>
            </a:r>
            <a:r>
              <a:rPr lang="fr-FR" sz="1600" dirty="0" err="1">
                <a:solidFill>
                  <a:schemeClr val="bg1"/>
                </a:solidFill>
              </a:rPr>
              <a:t>mechanisms</a:t>
            </a:r>
            <a:endParaRPr lang="fr-FR" sz="1600" dirty="0">
              <a:solidFill>
                <a:schemeClr val="bg1"/>
              </a:solidFill>
            </a:endParaRPr>
          </a:p>
          <a:p>
            <a:pPr marL="114300" indent="0">
              <a:buClr>
                <a:schemeClr val="bg1"/>
              </a:buClr>
              <a:buNone/>
            </a:pPr>
            <a:endParaRPr lang="fr-FR" sz="2000" dirty="0">
              <a:solidFill>
                <a:schemeClr val="bg1"/>
              </a:solidFill>
            </a:endParaRPr>
          </a:p>
          <a:p>
            <a:pPr marL="114300" indent="0">
              <a:buNone/>
            </a:pPr>
            <a:r>
              <a:rPr lang="fr-FR" sz="2000" dirty="0">
                <a:solidFill>
                  <a:schemeClr val="bg1"/>
                </a:solidFill>
                <a:effectLst>
                  <a:outerShdw blurRad="38100" dist="38100" dir="2700000" algn="tl">
                    <a:srgbClr val="000000">
                      <a:alpha val="43137"/>
                    </a:srgbClr>
                  </a:outerShdw>
                </a:effectLst>
              </a:rPr>
              <a:t>UFO in social </a:t>
            </a:r>
            <a:r>
              <a:rPr lang="fr-FR" sz="2000" dirty="0" err="1">
                <a:solidFill>
                  <a:schemeClr val="bg1"/>
                </a:solidFill>
                <a:effectLst>
                  <a:outerShdw blurRad="38100" dist="38100" dir="2700000" algn="tl">
                    <a:srgbClr val="000000">
                      <a:alpha val="43137"/>
                    </a:srgbClr>
                  </a:outerShdw>
                </a:effectLst>
              </a:rPr>
              <a:t>policies</a:t>
            </a:r>
            <a:r>
              <a:rPr lang="fr-FR" sz="2000" dirty="0">
                <a:solidFill>
                  <a:schemeClr val="bg1"/>
                </a:solidFill>
                <a:effectLst>
                  <a:outerShdw blurRad="38100" dist="38100" dir="2700000" algn="tl">
                    <a:srgbClr val="000000">
                      <a:alpha val="43137"/>
                    </a:srgbClr>
                  </a:outerShdw>
                </a:effectLst>
              </a:rPr>
              <a:t> </a:t>
            </a:r>
            <a:r>
              <a:rPr lang="fr-FR" sz="2000" dirty="0" err="1">
                <a:solidFill>
                  <a:schemeClr val="bg1"/>
                </a:solidFill>
                <a:effectLst>
                  <a:outerShdw blurRad="38100" dist="38100" dir="2700000" algn="tl">
                    <a:srgbClr val="000000">
                      <a:alpha val="43137"/>
                    </a:srgbClr>
                  </a:outerShdw>
                </a:effectLst>
              </a:rPr>
              <a:t>field</a:t>
            </a:r>
            <a:endParaRPr lang="fr-FR" sz="2000" dirty="0">
              <a:solidFill>
                <a:schemeClr val="bg1"/>
              </a:solidFill>
              <a:effectLst>
                <a:outerShdw blurRad="38100" dist="38100" dir="2700000" algn="tl">
                  <a:srgbClr val="000000">
                    <a:alpha val="43137"/>
                  </a:srgbClr>
                </a:outerShdw>
              </a:effectLst>
            </a:endParaRPr>
          </a:p>
          <a:p>
            <a:pPr lvl="1">
              <a:buClr>
                <a:schemeClr val="bg1"/>
              </a:buClr>
            </a:pPr>
            <a:r>
              <a:rPr lang="fr-FR" sz="1600" dirty="0" err="1">
                <a:solidFill>
                  <a:schemeClr val="bg1"/>
                </a:solidFill>
                <a:effectLst>
                  <a:outerShdw blurRad="38100" dist="38100" dir="2700000" algn="tl">
                    <a:srgbClr val="000000">
                      <a:alpha val="43137"/>
                    </a:srgbClr>
                  </a:outerShdw>
                </a:effectLst>
              </a:rPr>
              <a:t>children</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trajectories</a:t>
            </a:r>
            <a:r>
              <a:rPr lang="fr-FR" sz="1600" dirty="0">
                <a:solidFill>
                  <a:schemeClr val="bg1"/>
                </a:solidFill>
                <a:effectLst>
                  <a:outerShdw blurRad="38100" dist="38100" dir="2700000" algn="tl">
                    <a:srgbClr val="000000">
                      <a:alpha val="43137"/>
                    </a:srgbClr>
                  </a:outerShdw>
                </a:effectLst>
              </a:rPr>
              <a:t> (long-</a:t>
            </a:r>
            <a:r>
              <a:rPr lang="fr-FR" sz="1600" dirty="0" err="1">
                <a:solidFill>
                  <a:schemeClr val="bg1"/>
                </a:solidFill>
                <a:effectLst>
                  <a:outerShdw blurRad="38100" dist="38100" dir="2700000" algn="tl">
                    <a:srgbClr val="000000">
                      <a:alpha val="43137"/>
                    </a:srgbClr>
                  </a:outerShdw>
                </a:effectLst>
              </a:rPr>
              <a:t>term</a:t>
            </a:r>
            <a:r>
              <a:rPr lang="fr-FR" sz="1600" dirty="0">
                <a:solidFill>
                  <a:schemeClr val="bg1"/>
                </a:solidFill>
                <a:effectLst>
                  <a:outerShdw blurRad="38100" dist="38100" dir="2700000" algn="tl">
                    <a:srgbClr val="000000">
                      <a:alpha val="43137"/>
                    </a:srgbClr>
                  </a:outerShdw>
                </a:effectLst>
              </a:rPr>
              <a:t> support)</a:t>
            </a:r>
          </a:p>
          <a:p>
            <a:pPr marL="114300" indent="0">
              <a:buClr>
                <a:schemeClr val="bg1"/>
              </a:buClr>
              <a:buNone/>
            </a:pPr>
            <a:endParaRPr lang="fr-FR" sz="2000" dirty="0">
              <a:solidFill>
                <a:schemeClr val="bg1"/>
              </a:solidFill>
              <a:effectLst>
                <a:outerShdw blurRad="38100" dist="38100" dir="2700000" algn="tl">
                  <a:srgbClr val="000000">
                    <a:alpha val="43137"/>
                  </a:srgbClr>
                </a:outerShdw>
              </a:effectLst>
            </a:endParaRPr>
          </a:p>
          <a:p>
            <a:pPr marL="114300" indent="0">
              <a:buClr>
                <a:schemeClr val="bg1"/>
              </a:buClr>
              <a:buNone/>
            </a:pPr>
            <a:r>
              <a:rPr lang="fr-FR" sz="2000" dirty="0" err="1">
                <a:solidFill>
                  <a:schemeClr val="bg1"/>
                </a:solidFill>
                <a:effectLst>
                  <a:outerShdw blurRad="38100" dist="38100" dir="2700000" algn="tl">
                    <a:srgbClr val="000000">
                      <a:alpha val="43137"/>
                    </a:srgbClr>
                  </a:outerShdw>
                </a:effectLst>
              </a:rPr>
              <a:t>Foundation</a:t>
            </a:r>
            <a:r>
              <a:rPr lang="fr-FR" sz="2000" dirty="0">
                <a:solidFill>
                  <a:schemeClr val="bg1"/>
                </a:solidFill>
                <a:effectLst>
                  <a:outerShdw blurRad="38100" dist="38100" dir="2700000" algn="tl">
                    <a:srgbClr val="000000">
                      <a:alpha val="43137"/>
                    </a:srgbClr>
                  </a:outerShdw>
                </a:effectLst>
              </a:rPr>
              <a:t> </a:t>
            </a:r>
            <a:r>
              <a:rPr lang="fr-FR" sz="2000" dirty="0" err="1">
                <a:solidFill>
                  <a:schemeClr val="bg1"/>
                </a:solidFill>
                <a:effectLst>
                  <a:outerShdw blurRad="38100" dist="38100" dir="2700000" algn="tl">
                    <a:srgbClr val="000000">
                      <a:alpha val="43137"/>
                    </a:srgbClr>
                  </a:outerShdw>
                </a:effectLst>
              </a:rPr>
              <a:t>limits</a:t>
            </a:r>
            <a:endParaRPr lang="fr-FR" sz="2000" dirty="0">
              <a:solidFill>
                <a:schemeClr val="bg1"/>
              </a:solidFill>
              <a:effectLst>
                <a:outerShdw blurRad="38100" dist="38100" dir="2700000" algn="tl">
                  <a:srgbClr val="000000">
                    <a:alpha val="43137"/>
                  </a:srgbClr>
                </a:outerShdw>
              </a:effectLst>
            </a:endParaRPr>
          </a:p>
          <a:p>
            <a:pPr lvl="1">
              <a:buClr>
                <a:schemeClr val="bg1"/>
              </a:buClr>
            </a:pPr>
            <a:r>
              <a:rPr lang="fr-FR" sz="1600" dirty="0" err="1">
                <a:solidFill>
                  <a:schemeClr val="bg1"/>
                </a:solidFill>
                <a:effectLst>
                  <a:outerShdw blurRad="38100" dist="38100" dir="2700000" algn="tl">
                    <a:srgbClr val="000000">
                      <a:alpha val="43137"/>
                    </a:srgbClr>
                  </a:outerShdw>
                </a:effectLst>
              </a:rPr>
              <a:t>market</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based</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approached</a:t>
            </a:r>
            <a:r>
              <a:rPr lang="fr-FR" sz="1600" dirty="0">
                <a:solidFill>
                  <a:schemeClr val="bg1"/>
                </a:solidFill>
                <a:effectLst>
                  <a:outerShdw blurRad="38100" dist="38100" dir="2700000" algn="tl">
                    <a:srgbClr val="000000">
                      <a:alpha val="43137"/>
                    </a:srgbClr>
                  </a:outerShdw>
                </a:effectLst>
              </a:rPr>
              <a:t> =&gt; new </a:t>
            </a:r>
            <a:r>
              <a:rPr lang="fr-FR" sz="1600" dirty="0" err="1">
                <a:solidFill>
                  <a:schemeClr val="bg1"/>
                </a:solidFill>
                <a:effectLst>
                  <a:outerShdw blurRad="38100" dist="38100" dir="2700000" algn="tl">
                    <a:srgbClr val="000000">
                      <a:alpha val="43137"/>
                    </a:srgbClr>
                  </a:outerShdw>
                </a:effectLst>
              </a:rPr>
              <a:t>charity</a:t>
            </a:r>
            <a:r>
              <a:rPr lang="fr-FR" sz="1600" dirty="0">
                <a:solidFill>
                  <a:schemeClr val="bg1"/>
                </a:solidFill>
                <a:effectLst>
                  <a:outerShdw blurRad="38100" dist="38100" dir="2700000" algn="tl">
                    <a:srgbClr val="000000">
                      <a:alpha val="43137"/>
                    </a:srgbClr>
                  </a:outerShdw>
                </a:effectLst>
              </a:rPr>
              <a:t> business case</a:t>
            </a:r>
          </a:p>
          <a:p>
            <a:pPr lvl="1">
              <a:buClr>
                <a:schemeClr val="bg1"/>
              </a:buClr>
            </a:pPr>
            <a:r>
              <a:rPr lang="fr-FR" sz="1600" dirty="0" err="1">
                <a:solidFill>
                  <a:schemeClr val="bg1"/>
                </a:solidFill>
                <a:effectLst>
                  <a:outerShdw blurRad="38100" dist="38100" dir="2700000" algn="tl">
                    <a:srgbClr val="000000">
                      <a:alpha val="43137"/>
                    </a:srgbClr>
                  </a:outerShdw>
                </a:effectLst>
              </a:rPr>
              <a:t>political</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actor</a:t>
            </a:r>
            <a:r>
              <a:rPr lang="fr-FR" sz="1600" dirty="0">
                <a:solidFill>
                  <a:schemeClr val="bg1"/>
                </a:solidFill>
                <a:effectLst>
                  <a:outerShdw blurRad="38100" dist="38100" dir="2700000" algn="tl">
                    <a:srgbClr val="000000">
                      <a:alpha val="43137"/>
                    </a:srgbClr>
                  </a:outerShdw>
                </a:effectLst>
              </a:rPr>
              <a:t> in </a:t>
            </a:r>
            <a:r>
              <a:rPr lang="fr-FR" sz="1600" dirty="0" err="1">
                <a:solidFill>
                  <a:schemeClr val="bg1"/>
                </a:solidFill>
                <a:effectLst>
                  <a:outerShdw blurRad="38100" dist="38100" dir="2700000" algn="tl">
                    <a:srgbClr val="000000">
                      <a:alpha val="43137"/>
                    </a:srgbClr>
                  </a:outerShdw>
                </a:effectLst>
              </a:rPr>
              <a:t>constructing</a:t>
            </a:r>
            <a:r>
              <a:rPr lang="fr-FR" sz="1600" dirty="0">
                <a:solidFill>
                  <a:schemeClr val="bg1"/>
                </a:solidFill>
                <a:effectLst>
                  <a:outerShdw blurRad="38100" dist="38100" dir="2700000" algn="tl">
                    <a:srgbClr val="000000">
                      <a:alpha val="43137"/>
                    </a:srgbClr>
                  </a:outerShdw>
                </a:effectLst>
              </a:rPr>
              <a:t> and </a:t>
            </a:r>
            <a:r>
              <a:rPr lang="fr-FR" sz="1600" dirty="0" err="1">
                <a:solidFill>
                  <a:schemeClr val="bg1"/>
                </a:solidFill>
                <a:effectLst>
                  <a:outerShdw blurRad="38100" dist="38100" dir="2700000" algn="tl">
                    <a:srgbClr val="000000">
                      <a:alpha val="43137"/>
                    </a:srgbClr>
                  </a:outerShdw>
                </a:effectLst>
              </a:rPr>
              <a:t>definying</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what</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is</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chlid</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poverty</a:t>
            </a:r>
            <a:endParaRPr lang="fr-FR" sz="1600" dirty="0">
              <a:solidFill>
                <a:schemeClr val="bg1"/>
              </a:solidFill>
              <a:effectLst>
                <a:outerShdw blurRad="38100" dist="38100" dir="2700000" algn="tl">
                  <a:srgbClr val="000000">
                    <a:alpha val="43137"/>
                  </a:srgbClr>
                </a:outerShdw>
              </a:effectLst>
            </a:endParaRPr>
          </a:p>
          <a:p>
            <a:pPr lvl="1">
              <a:buClr>
                <a:schemeClr val="bg1"/>
              </a:buClr>
            </a:pPr>
            <a:r>
              <a:rPr lang="fr-FR" sz="1600" dirty="0">
                <a:solidFill>
                  <a:schemeClr val="bg1"/>
                </a:solidFill>
                <a:effectLst>
                  <a:outerShdw blurRad="38100" dist="38100" dir="2700000" algn="tl">
                    <a:srgbClr val="000000">
                      <a:alpha val="43137"/>
                    </a:srgbClr>
                  </a:outerShdw>
                </a:effectLst>
              </a:rPr>
              <a:t>parents are </a:t>
            </a:r>
            <a:r>
              <a:rPr lang="fr-FR" sz="1600" dirty="0" err="1">
                <a:solidFill>
                  <a:schemeClr val="bg1"/>
                </a:solidFill>
                <a:effectLst>
                  <a:outerShdw blurRad="38100" dist="38100" dir="2700000" algn="tl">
                    <a:srgbClr val="000000">
                      <a:alpha val="43137"/>
                    </a:srgbClr>
                  </a:outerShdw>
                </a:effectLst>
              </a:rPr>
              <a:t>left</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aside</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undeserving</a:t>
            </a:r>
            <a:r>
              <a:rPr lang="fr-FR" sz="1600" dirty="0">
                <a:solidFill>
                  <a:schemeClr val="bg1"/>
                </a:solidFill>
                <a:effectLst>
                  <a:outerShdw blurRad="38100" dist="38100" dir="2700000" algn="tl">
                    <a:srgbClr val="000000">
                      <a:alpha val="43137"/>
                    </a:srgbClr>
                  </a:outerShdw>
                </a:effectLst>
              </a:rPr>
              <a:t>)</a:t>
            </a:r>
          </a:p>
          <a:p>
            <a:pPr lvl="1">
              <a:buClr>
                <a:schemeClr val="bg1"/>
              </a:buClr>
            </a:pPr>
            <a:r>
              <a:rPr lang="fr-FR" sz="1600" dirty="0" err="1">
                <a:solidFill>
                  <a:schemeClr val="bg1"/>
                </a:solidFill>
              </a:rPr>
              <a:t>great</a:t>
            </a:r>
            <a:r>
              <a:rPr lang="fr-FR" sz="1600" dirty="0">
                <a:solidFill>
                  <a:schemeClr val="bg1"/>
                </a:solidFill>
              </a:rPr>
              <a:t> </a:t>
            </a:r>
            <a:r>
              <a:rPr lang="fr-FR" sz="1600" dirty="0" err="1">
                <a:solidFill>
                  <a:schemeClr val="bg1"/>
                </a:solidFill>
              </a:rPr>
              <a:t>disparity</a:t>
            </a:r>
            <a:r>
              <a:rPr lang="fr-FR" sz="1600" dirty="0">
                <a:solidFill>
                  <a:schemeClr val="bg1"/>
                </a:solidFill>
              </a:rPr>
              <a:t> in practices </a:t>
            </a:r>
            <a:r>
              <a:rPr lang="fr-FR" sz="1600" dirty="0" err="1">
                <a:solidFill>
                  <a:schemeClr val="bg1"/>
                </a:solidFill>
              </a:rPr>
              <a:t>between</a:t>
            </a:r>
            <a:r>
              <a:rPr lang="fr-FR" sz="1600" dirty="0">
                <a:solidFill>
                  <a:schemeClr val="bg1"/>
                </a:solidFill>
              </a:rPr>
              <a:t> the social </a:t>
            </a:r>
            <a:r>
              <a:rPr lang="fr-FR" sz="1600" dirty="0" err="1">
                <a:solidFill>
                  <a:schemeClr val="bg1"/>
                </a:solidFill>
              </a:rPr>
              <a:t>partners</a:t>
            </a:r>
            <a:r>
              <a:rPr lang="fr-FR" sz="1600" dirty="0">
                <a:solidFill>
                  <a:schemeClr val="bg1"/>
                </a:solidFill>
              </a:rPr>
              <a:t> </a:t>
            </a:r>
          </a:p>
          <a:p>
            <a:pPr lvl="1">
              <a:buClr>
                <a:schemeClr val="bg1"/>
              </a:buClr>
            </a:pPr>
            <a:r>
              <a:rPr lang="fr-FR" sz="1600" dirty="0" err="1">
                <a:solidFill>
                  <a:schemeClr val="bg1"/>
                </a:solidFill>
                <a:effectLst>
                  <a:outerShdw blurRad="38100" dist="38100" dir="2700000" algn="tl">
                    <a:srgbClr val="000000">
                      <a:alpha val="43137"/>
                    </a:srgbClr>
                  </a:outerShdw>
                </a:effectLst>
              </a:rPr>
              <a:t>competitition</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between</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children</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between</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territories</a:t>
            </a:r>
            <a:endParaRPr lang="fr-FR" sz="1600" dirty="0">
              <a:solidFill>
                <a:schemeClr val="bg1"/>
              </a:solidFill>
              <a:effectLst>
                <a:outerShdw blurRad="38100" dist="38100" dir="2700000" algn="tl">
                  <a:srgbClr val="000000">
                    <a:alpha val="43137"/>
                  </a:srgbClr>
                </a:outerShdw>
              </a:effectLst>
            </a:endParaRPr>
          </a:p>
          <a:p>
            <a:pPr lvl="1">
              <a:buClr>
                <a:schemeClr val="bg1"/>
              </a:buClr>
            </a:pPr>
            <a:r>
              <a:rPr lang="fr-FR" sz="1600" dirty="0" err="1">
                <a:solidFill>
                  <a:schemeClr val="bg1"/>
                </a:solidFill>
                <a:effectLst>
                  <a:outerShdw blurRad="38100" dist="38100" dir="2700000" algn="tl">
                    <a:srgbClr val="000000">
                      <a:alpha val="43137"/>
                    </a:srgbClr>
                  </a:outerShdw>
                </a:effectLst>
              </a:rPr>
              <a:t>foundation</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victim</a:t>
            </a:r>
            <a:r>
              <a:rPr lang="fr-FR" sz="1600" dirty="0">
                <a:solidFill>
                  <a:schemeClr val="bg1"/>
                </a:solidFill>
                <a:effectLst>
                  <a:outerShdw blurRad="38100" dist="38100" dir="2700000" algn="tl">
                    <a:srgbClr val="000000">
                      <a:alpha val="43137"/>
                    </a:srgbClr>
                  </a:outerShdw>
                </a:effectLst>
              </a:rPr>
              <a:t> of </a:t>
            </a:r>
            <a:r>
              <a:rPr lang="fr-FR" sz="1600" dirty="0" err="1">
                <a:solidFill>
                  <a:schemeClr val="bg1"/>
                </a:solidFill>
                <a:effectLst>
                  <a:outerShdw blurRad="38100" dist="38100" dir="2700000" algn="tl">
                    <a:srgbClr val="000000">
                      <a:alpha val="43137"/>
                    </a:srgbClr>
                  </a:outerShdw>
                </a:effectLst>
              </a:rPr>
              <a:t>its</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success</a:t>
            </a:r>
            <a:r>
              <a:rPr lang="fr-FR" sz="1600" dirty="0">
                <a:solidFill>
                  <a:schemeClr val="bg1"/>
                </a:solidFill>
                <a:effectLst>
                  <a:outerShdw blurRad="38100" dist="38100" dir="2700000" algn="tl">
                    <a:srgbClr val="000000">
                      <a:alpha val="43137"/>
                    </a:srgbClr>
                  </a:outerShdw>
                </a:effectLst>
              </a:rPr>
              <a:t> (</a:t>
            </a:r>
            <a:r>
              <a:rPr lang="fr-FR" sz="1600" dirty="0" err="1">
                <a:solidFill>
                  <a:schemeClr val="bg1"/>
                </a:solidFill>
                <a:effectLst>
                  <a:outerShdw blurRad="38100" dist="38100" dir="2700000" algn="tl">
                    <a:srgbClr val="000000">
                      <a:alpha val="43137"/>
                    </a:srgbClr>
                  </a:outerShdw>
                </a:effectLst>
              </a:rPr>
              <a:t>Flanders</a:t>
            </a:r>
            <a:r>
              <a:rPr lang="fr-FR" sz="1600" dirty="0">
                <a:solidFill>
                  <a:schemeClr val="bg1"/>
                </a:solidFill>
                <a:effectLst>
                  <a:outerShdw blurRad="38100" dist="38100" dir="2700000" algn="tl">
                    <a:srgbClr val="000000">
                      <a:alpha val="43137"/>
                    </a:srgbClr>
                  </a:outerShdw>
                </a:effectLst>
              </a:rPr>
              <a:t>)</a:t>
            </a:r>
          </a:p>
          <a:p>
            <a:endParaRPr lang="fr-FR" sz="2000" dirty="0">
              <a:solidFill>
                <a:schemeClr val="bg1"/>
              </a:solidFill>
            </a:endParaRPr>
          </a:p>
          <a:p>
            <a:endParaRPr lang="fr-FR" sz="2000" dirty="0">
              <a:solidFill>
                <a:schemeClr val="bg1"/>
              </a:solidFill>
            </a:endParaRPr>
          </a:p>
          <a:p>
            <a:endParaRPr lang="fr-FR" sz="2000" dirty="0">
              <a:solidFill>
                <a:schemeClr val="bg1"/>
              </a:solidFill>
            </a:endParaRPr>
          </a:p>
          <a:p>
            <a:pPr marL="596900" lvl="1" indent="0">
              <a:buNone/>
            </a:pPr>
            <a:endParaRPr lang="fr-FR" sz="1600" dirty="0">
              <a:solidFill>
                <a:schemeClr val="bg1"/>
              </a:solidFill>
            </a:endParaRPr>
          </a:p>
          <a:p>
            <a:pPr marL="596900" lvl="1" indent="0">
              <a:buNone/>
            </a:pPr>
            <a:endParaRPr lang="fr-BE" sz="1600" dirty="0">
              <a:solidFill>
                <a:schemeClr val="bg1"/>
              </a:solidFill>
            </a:endParaRPr>
          </a:p>
        </p:txBody>
      </p:sp>
    </p:spTree>
    <p:extLst>
      <p:ext uri="{BB962C8B-B14F-4D97-AF65-F5344CB8AC3E}">
        <p14:creationId xmlns:p14="http://schemas.microsoft.com/office/powerpoint/2010/main" val="204790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dirty="0">
                <a:solidFill>
                  <a:schemeClr val="bg1"/>
                </a:solidFill>
              </a:rPr>
              <a:t>Setting the </a:t>
            </a:r>
            <a:r>
              <a:rPr lang="fr" dirty="0" err="1">
                <a:solidFill>
                  <a:schemeClr val="bg1"/>
                </a:solidFill>
              </a:rPr>
              <a:t>Scene</a:t>
            </a:r>
            <a:endParaRPr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667475" y="1285450"/>
            <a:ext cx="2674526" cy="2718000"/>
          </a:xfrm>
          <a:prstGeom prst="rect">
            <a:avLst/>
          </a:prstGeom>
          <a:noFill/>
          <a:ln>
            <a:noFill/>
          </a:ln>
        </p:spPr>
      </p:pic>
      <p:sp>
        <p:nvSpPr>
          <p:cNvPr id="70" name="Google Shape;70;p15"/>
          <p:cNvSpPr txBox="1"/>
          <p:nvPr/>
        </p:nvSpPr>
        <p:spPr>
          <a:xfrm>
            <a:off x="1715238" y="4142275"/>
            <a:ext cx="57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solidFill>
                  <a:schemeClr val="bg1"/>
                </a:solidFill>
                <a:latin typeface="EB Garamond"/>
                <a:ea typeface="EB Garamond"/>
                <a:cs typeface="EB Garamond"/>
                <a:sym typeface="EB Garamond"/>
              </a:rPr>
              <a:t>2020</a:t>
            </a:r>
            <a:endParaRPr dirty="0">
              <a:solidFill>
                <a:schemeClr val="bg1"/>
              </a:solidFill>
              <a:latin typeface="EB Garamond"/>
              <a:ea typeface="EB Garamond"/>
              <a:cs typeface="EB Garamond"/>
              <a:sym typeface="EB Garamond"/>
            </a:endParaRPr>
          </a:p>
        </p:txBody>
      </p:sp>
      <p:pic>
        <p:nvPicPr>
          <p:cNvPr id="72" name="Google Shape;72;p15"/>
          <p:cNvPicPr preferRelativeResize="0"/>
          <p:nvPr/>
        </p:nvPicPr>
        <p:blipFill>
          <a:blip r:embed="rId4">
            <a:alphaModFix/>
          </a:blip>
          <a:stretch>
            <a:fillRect/>
          </a:stretch>
        </p:blipFill>
        <p:spPr>
          <a:xfrm>
            <a:off x="3955750" y="1285450"/>
            <a:ext cx="4782232" cy="3217750"/>
          </a:xfrm>
          <a:prstGeom prst="rect">
            <a:avLst/>
          </a:prstGeom>
          <a:noFill/>
          <a:ln>
            <a:noFill/>
          </a:ln>
        </p:spPr>
      </p:pic>
      <p:sp>
        <p:nvSpPr>
          <p:cNvPr id="3" name="TextBox 2">
            <a:extLst>
              <a:ext uri="{FF2B5EF4-FFF2-40B4-BE49-F238E27FC236}">
                <a16:creationId xmlns:a16="http://schemas.microsoft.com/office/drawing/2014/main" id="{BCB14730-B050-6D93-BC25-8DD9DA1D0738}"/>
              </a:ext>
            </a:extLst>
          </p:cNvPr>
          <p:cNvSpPr txBox="1"/>
          <p:nvPr/>
        </p:nvSpPr>
        <p:spPr>
          <a:xfrm>
            <a:off x="1715238" y="409467"/>
            <a:ext cx="6261651" cy="461665"/>
          </a:xfrm>
          <a:prstGeom prst="rect">
            <a:avLst/>
          </a:prstGeom>
          <a:noFill/>
        </p:spPr>
        <p:txBody>
          <a:bodyPr wrap="none" rtlCol="0">
            <a:spAutoFit/>
          </a:bodyPr>
          <a:lstStyle/>
          <a:p>
            <a:r>
              <a:rPr lang="en-BE" sz="2400" dirty="0">
                <a:solidFill>
                  <a:schemeClr val="bg1"/>
                </a:solidFill>
              </a:rPr>
              <a:t>Children at risk of poverty or social exclusion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subTitle" idx="1"/>
          </p:nvPr>
        </p:nvSpPr>
        <p:spPr>
          <a:xfrm>
            <a:off x="311700" y="433137"/>
            <a:ext cx="8520600" cy="4302491"/>
          </a:xfrm>
          <a:prstGeom prst="rect">
            <a:avLst/>
          </a:prstGeom>
        </p:spPr>
        <p:txBody>
          <a:bodyPr spcFirstLastPara="1" wrap="square" lIns="91425" tIns="91425" rIns="91425" bIns="91425" anchor="t" anchorCtr="0">
            <a:normAutofit/>
          </a:bodyPr>
          <a:lstStyle/>
          <a:p>
            <a:pPr marL="0" lvl="0" indent="0" algn="just"/>
            <a:r>
              <a:rPr lang="nl-BE" dirty="0">
                <a:solidFill>
                  <a:schemeClr val="bg1"/>
                </a:solidFill>
              </a:rPr>
              <a:t>Child poverty is always a </a:t>
            </a:r>
            <a:r>
              <a:rPr lang="nl-BE" u="sng" dirty="0">
                <a:solidFill>
                  <a:schemeClr val="bg1"/>
                </a:solidFill>
              </a:rPr>
              <a:t>normative construct</a:t>
            </a:r>
          </a:p>
          <a:p>
            <a:pPr lvl="0" indent="-457200" algn="just">
              <a:buClr>
                <a:schemeClr val="bg1"/>
              </a:buClr>
              <a:buFont typeface="Arial" panose="020B0604020202020204" pitchFamily="34" charset="0"/>
              <a:buChar char="•"/>
            </a:pPr>
            <a:r>
              <a:rPr lang="nl-BE" dirty="0">
                <a:solidFill>
                  <a:schemeClr val="bg1"/>
                </a:solidFill>
              </a:rPr>
              <a:t>grasp the implicit conceptions of social question</a:t>
            </a:r>
          </a:p>
          <a:p>
            <a:pPr lvl="0" indent="-457200" algn="just">
              <a:buClr>
                <a:schemeClr val="bg1"/>
              </a:buClr>
              <a:buFont typeface="Arial" panose="020B0604020202020204" pitchFamily="34" charset="0"/>
              <a:buChar char="•"/>
            </a:pPr>
            <a:r>
              <a:rPr lang="nl-BE" dirty="0">
                <a:solidFill>
                  <a:schemeClr val="bg1"/>
                </a:solidFill>
              </a:rPr>
              <a:t>social state, civil society and the market it supports</a:t>
            </a:r>
          </a:p>
          <a:p>
            <a:pPr marL="0" lvl="0" indent="0" algn="just"/>
            <a:endParaRPr lang="nl-BE" dirty="0">
              <a:solidFill>
                <a:schemeClr val="bg1"/>
              </a:solidFill>
            </a:endParaRPr>
          </a:p>
          <a:p>
            <a:pPr marL="0" lvl="0" indent="0" algn="just"/>
            <a:endParaRPr lang="nl-BE" dirty="0">
              <a:solidFill>
                <a:schemeClr val="bg1"/>
              </a:solidFill>
            </a:endParaRPr>
          </a:p>
          <a:p>
            <a:pPr marL="0" lvl="0" indent="0" algn="just"/>
            <a:r>
              <a:rPr lang="nl-BE" dirty="0">
                <a:solidFill>
                  <a:schemeClr val="bg1"/>
                </a:solidFill>
              </a:rPr>
              <a:t>Social workers collaborating with private actors?</a:t>
            </a:r>
          </a:p>
          <a:p>
            <a:pPr marL="0" lvl="0" indent="0" algn="just"/>
            <a:endParaRPr lang="nl-BE" dirty="0">
              <a:solidFill>
                <a:schemeClr val="bg1"/>
              </a:solidFill>
            </a:endParaRPr>
          </a:p>
          <a:p>
            <a:pPr marL="0" lvl="0" indent="0" algn="just"/>
            <a:r>
              <a:rPr lang="nl-BE" dirty="0">
                <a:solidFill>
                  <a:schemeClr val="bg1"/>
                </a:solidFill>
              </a:rPr>
              <a:t>Child poverty reduction strategies in practice?</a:t>
            </a:r>
          </a:p>
          <a:p>
            <a:pPr marL="0" lvl="0" indent="0" algn="just" rtl="0">
              <a:spcBef>
                <a:spcPts val="0"/>
              </a:spcBef>
              <a:spcAft>
                <a:spcPts val="0"/>
              </a:spcAft>
              <a:buNone/>
            </a:pPr>
            <a:endParaRPr lang="nl-BE" dirty="0">
              <a:solidFill>
                <a:schemeClr val="bg1"/>
              </a:solidFill>
            </a:endParaRPr>
          </a:p>
          <a:p>
            <a:pPr marL="0" lvl="0" indent="0" algn="just" rtl="0">
              <a:spcBef>
                <a:spcPts val="0"/>
              </a:spcBef>
              <a:spcAft>
                <a:spcPts val="0"/>
              </a:spcAft>
              <a:buNone/>
            </a:pPr>
            <a:endParaRP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dirty="0">
                <a:solidFill>
                  <a:schemeClr val="bg1"/>
                </a:solidFill>
              </a:rPr>
              <a:t>Methodology</a:t>
            </a:r>
          </a:p>
        </p:txBody>
      </p:sp>
    </p:spTree>
    <p:extLst>
      <p:ext uri="{BB962C8B-B14F-4D97-AF65-F5344CB8AC3E}">
        <p14:creationId xmlns:p14="http://schemas.microsoft.com/office/powerpoint/2010/main" val="150877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Text Placeholder 2">
            <a:extLst>
              <a:ext uri="{FF2B5EF4-FFF2-40B4-BE49-F238E27FC236}">
                <a16:creationId xmlns:a16="http://schemas.microsoft.com/office/drawing/2014/main" id="{CD3C108A-B76D-994A-9DCB-02E3435AC7CF}"/>
              </a:ext>
            </a:extLst>
          </p:cNvPr>
          <p:cNvSpPr>
            <a:spLocks noGrp="1"/>
          </p:cNvSpPr>
          <p:nvPr>
            <p:ph type="body" idx="1"/>
          </p:nvPr>
        </p:nvSpPr>
        <p:spPr>
          <a:xfrm>
            <a:off x="311700" y="330870"/>
            <a:ext cx="8520600" cy="4641180"/>
          </a:xfrm>
        </p:spPr>
        <p:txBody>
          <a:bodyPr>
            <a:normAutofit fontScale="92500" lnSpcReduction="20000"/>
          </a:bodyPr>
          <a:lstStyle/>
          <a:p>
            <a:pPr marL="114300" indent="0">
              <a:buClr>
                <a:schemeClr val="bg1"/>
              </a:buClr>
              <a:buNone/>
            </a:pPr>
            <a:r>
              <a:rPr lang="en-GB" sz="2400" dirty="0">
                <a:solidFill>
                  <a:schemeClr val="bg1"/>
                </a:solidFill>
              </a:rPr>
              <a:t>Q</a:t>
            </a:r>
            <a:r>
              <a:rPr lang="en-BE" sz="2400" dirty="0">
                <a:solidFill>
                  <a:schemeClr val="bg1"/>
                </a:solidFill>
              </a:rPr>
              <a:t>ualitative research with semistructured interviews </a:t>
            </a:r>
          </a:p>
          <a:p>
            <a:pPr lvl="1">
              <a:buClr>
                <a:schemeClr val="bg1"/>
              </a:buClr>
            </a:pPr>
            <a:r>
              <a:rPr lang="en-GB" sz="2200" dirty="0">
                <a:solidFill>
                  <a:schemeClr val="bg1"/>
                </a:solidFill>
              </a:rPr>
              <a:t>F</a:t>
            </a:r>
            <a:r>
              <a:rPr lang="en-BE" sz="2200" dirty="0">
                <a:solidFill>
                  <a:schemeClr val="bg1"/>
                </a:solidFill>
              </a:rPr>
              <a:t>landers and Walllonia (Belgium)</a:t>
            </a:r>
          </a:p>
          <a:p>
            <a:pPr marL="114300" indent="0">
              <a:buClr>
                <a:schemeClr val="bg1"/>
              </a:buClr>
              <a:buNone/>
            </a:pPr>
            <a:endParaRPr lang="en-GB" sz="3200" dirty="0">
              <a:solidFill>
                <a:schemeClr val="bg1"/>
              </a:solidFill>
            </a:endParaRPr>
          </a:p>
          <a:p>
            <a:pPr marL="114300" indent="0">
              <a:buClr>
                <a:schemeClr val="bg1"/>
              </a:buClr>
              <a:buNone/>
            </a:pPr>
            <a:r>
              <a:rPr lang="en-GB" sz="2400" dirty="0">
                <a:solidFill>
                  <a:schemeClr val="bg1"/>
                </a:solidFill>
              </a:rPr>
              <a:t>A “new” Foundation</a:t>
            </a:r>
          </a:p>
          <a:p>
            <a:pPr lvl="1">
              <a:buClr>
                <a:schemeClr val="bg1"/>
              </a:buClr>
            </a:pPr>
            <a:r>
              <a:rPr lang="en-GB" sz="2200" dirty="0">
                <a:solidFill>
                  <a:schemeClr val="bg1"/>
                </a:solidFill>
              </a:rPr>
              <a:t>S</a:t>
            </a:r>
            <a:r>
              <a:rPr lang="en-BE" sz="2200" dirty="0">
                <a:solidFill>
                  <a:schemeClr val="bg1"/>
                </a:solidFill>
              </a:rPr>
              <a:t>ocial commissions (Fondation’s administrators, n=7) </a:t>
            </a:r>
          </a:p>
          <a:p>
            <a:pPr lvl="1">
              <a:buClr>
                <a:schemeClr val="bg1"/>
              </a:buClr>
            </a:pPr>
            <a:r>
              <a:rPr lang="en-BE" sz="2400" dirty="0">
                <a:solidFill>
                  <a:schemeClr val="bg1"/>
                </a:solidFill>
              </a:rPr>
              <a:t>Social partners (social workers, n=20)</a:t>
            </a:r>
          </a:p>
          <a:p>
            <a:pPr marL="114300" indent="0">
              <a:buClr>
                <a:schemeClr val="bg1"/>
              </a:buClr>
              <a:buNone/>
            </a:pPr>
            <a:endParaRPr lang="en-GB" sz="2400" dirty="0">
              <a:solidFill>
                <a:schemeClr val="bg1"/>
              </a:solidFill>
            </a:endParaRPr>
          </a:p>
          <a:p>
            <a:pPr marL="114300" indent="0">
              <a:lnSpc>
                <a:spcPct val="125000"/>
              </a:lnSpc>
              <a:buClr>
                <a:schemeClr val="bg1"/>
              </a:buClr>
              <a:buNone/>
            </a:pPr>
            <a:r>
              <a:rPr lang="en-GB" sz="2400" dirty="0">
                <a:solidFill>
                  <a:schemeClr val="bg1"/>
                </a:solidFill>
              </a:rPr>
              <a:t>H</a:t>
            </a:r>
            <a:r>
              <a:rPr lang="en-BE" sz="2400" dirty="0">
                <a:solidFill>
                  <a:schemeClr val="bg1"/>
                </a:solidFill>
              </a:rPr>
              <a:t>uge diversity of organisations</a:t>
            </a:r>
          </a:p>
          <a:p>
            <a:pPr>
              <a:buClr>
                <a:schemeClr val="bg1"/>
              </a:buClr>
            </a:pPr>
            <a:endParaRPr lang="en-BE" sz="2400" dirty="0">
              <a:solidFill>
                <a:schemeClr val="bg1"/>
              </a:solidFill>
            </a:endParaRPr>
          </a:p>
          <a:p>
            <a:pPr marL="114300" indent="0">
              <a:lnSpc>
                <a:spcPct val="125000"/>
              </a:lnSpc>
              <a:buClr>
                <a:schemeClr val="bg1"/>
              </a:buClr>
              <a:buNone/>
            </a:pPr>
            <a:r>
              <a:rPr lang="en-BE" sz="2400" dirty="0">
                <a:solidFill>
                  <a:schemeClr val="bg1"/>
                </a:solidFill>
              </a:rPr>
              <a:t>4 dimensions to analyse poverty reduction practices</a:t>
            </a:r>
          </a:p>
          <a:p>
            <a:pPr lvl="1">
              <a:buClr>
                <a:schemeClr val="bg1"/>
              </a:buClr>
            </a:pPr>
            <a:r>
              <a:rPr lang="en-GB" sz="2200" dirty="0">
                <a:solidFill>
                  <a:schemeClr val="bg1"/>
                </a:solidFill>
              </a:rPr>
              <a:t>Governance model </a:t>
            </a:r>
          </a:p>
          <a:p>
            <a:pPr lvl="1">
              <a:buClr>
                <a:schemeClr val="bg1"/>
              </a:buClr>
            </a:pPr>
            <a:r>
              <a:rPr lang="en-BE" sz="2200" dirty="0">
                <a:solidFill>
                  <a:schemeClr val="bg1"/>
                </a:solidFill>
              </a:rPr>
              <a:t>Selective vs universal, </a:t>
            </a:r>
            <a:r>
              <a:rPr lang="en-GB" sz="2200" dirty="0">
                <a:solidFill>
                  <a:schemeClr val="bg1"/>
                </a:solidFill>
              </a:rPr>
              <a:t>Un/conditionality, I</a:t>
            </a:r>
            <a:r>
              <a:rPr lang="en-BE" sz="2200" dirty="0">
                <a:solidFill>
                  <a:schemeClr val="bg1"/>
                </a:solidFill>
              </a:rPr>
              <a:t>nstrumental vs lifeworld oriented</a:t>
            </a:r>
            <a:r>
              <a:rPr lang="en-US" sz="2400" dirty="0">
                <a:solidFill>
                  <a:schemeClr val="bg1"/>
                </a:solidFill>
              </a:rPr>
              <a:t> (</a:t>
            </a:r>
            <a:r>
              <a:rPr lang="en-US" sz="2400" dirty="0" err="1">
                <a:solidFill>
                  <a:schemeClr val="bg1"/>
                </a:solidFill>
              </a:rPr>
              <a:t>Maeseele</a:t>
            </a:r>
            <a:r>
              <a:rPr lang="en-US" sz="2400" dirty="0">
                <a:solidFill>
                  <a:schemeClr val="bg1"/>
                </a:solidFill>
              </a:rPr>
              <a:t> 2012)</a:t>
            </a:r>
            <a:endParaRPr lang="en-BE" sz="2200" dirty="0">
              <a:solidFill>
                <a:schemeClr val="bg1"/>
              </a:solidFill>
            </a:endParaRPr>
          </a:p>
        </p:txBody>
      </p:sp>
      <p:pic>
        <p:nvPicPr>
          <p:cNvPr id="7" name="image2.jpg">
            <a:extLst>
              <a:ext uri="{FF2B5EF4-FFF2-40B4-BE49-F238E27FC236}">
                <a16:creationId xmlns:a16="http://schemas.microsoft.com/office/drawing/2014/main" id="{21103CFA-0393-D0FB-2495-2FF524F177D7}"/>
              </a:ext>
            </a:extLst>
          </p:cNvPr>
          <p:cNvPicPr/>
          <p:nvPr/>
        </p:nvPicPr>
        <p:blipFill>
          <a:blip r:embed="rId3"/>
          <a:srcRect/>
          <a:stretch>
            <a:fillRect/>
          </a:stretch>
        </p:blipFill>
        <p:spPr>
          <a:xfrm>
            <a:off x="8065971" y="821165"/>
            <a:ext cx="766329" cy="622968"/>
          </a:xfrm>
          <a:prstGeom prst="rect">
            <a:avLst/>
          </a:prstGeom>
          <a:ln/>
        </p:spPr>
      </p:pic>
      <p:pic>
        <p:nvPicPr>
          <p:cNvPr id="8" name="image4.png">
            <a:extLst>
              <a:ext uri="{FF2B5EF4-FFF2-40B4-BE49-F238E27FC236}">
                <a16:creationId xmlns:a16="http://schemas.microsoft.com/office/drawing/2014/main" id="{E9A989E1-FF8F-643F-5318-C2C1BD6D8605}"/>
              </a:ext>
            </a:extLst>
          </p:cNvPr>
          <p:cNvPicPr/>
          <p:nvPr/>
        </p:nvPicPr>
        <p:blipFill>
          <a:blip r:embed="rId4"/>
          <a:srcRect/>
          <a:stretch>
            <a:fillRect/>
          </a:stretch>
        </p:blipFill>
        <p:spPr>
          <a:xfrm>
            <a:off x="5687160" y="865063"/>
            <a:ext cx="713038" cy="579070"/>
          </a:xfrm>
          <a:prstGeom prst="rect">
            <a:avLst/>
          </a:prstGeom>
          <a:ln/>
        </p:spPr>
      </p:pic>
      <p:pic>
        <p:nvPicPr>
          <p:cNvPr id="9" name="image3.jpg">
            <a:extLst>
              <a:ext uri="{FF2B5EF4-FFF2-40B4-BE49-F238E27FC236}">
                <a16:creationId xmlns:a16="http://schemas.microsoft.com/office/drawing/2014/main" id="{5225C2D2-CF73-BA39-D3FB-F9B101BA0E1C}"/>
              </a:ext>
            </a:extLst>
          </p:cNvPr>
          <p:cNvPicPr/>
          <p:nvPr/>
        </p:nvPicPr>
        <p:blipFill>
          <a:blip r:embed="rId5"/>
          <a:srcRect/>
          <a:stretch>
            <a:fillRect/>
          </a:stretch>
        </p:blipFill>
        <p:spPr>
          <a:xfrm>
            <a:off x="6668887" y="933326"/>
            <a:ext cx="1128395" cy="510807"/>
          </a:xfrm>
          <a:prstGeom prst="rect">
            <a:avLst/>
          </a:prstGeo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dirty="0" err="1">
                <a:solidFill>
                  <a:schemeClr val="bg1"/>
                </a:solidFill>
              </a:rPr>
              <a:t>Governance</a:t>
            </a:r>
            <a:r>
              <a:rPr lang="fr" dirty="0">
                <a:solidFill>
                  <a:schemeClr val="bg1"/>
                </a:solidFill>
              </a:rPr>
              <a:t> model</a:t>
            </a:r>
            <a:endParaRPr dirty="0">
              <a:solidFill>
                <a:schemeClr val="bg1"/>
              </a:solidFill>
            </a:endParaRPr>
          </a:p>
        </p:txBody>
      </p:sp>
    </p:spTree>
    <p:extLst>
      <p:ext uri="{BB962C8B-B14F-4D97-AF65-F5344CB8AC3E}">
        <p14:creationId xmlns:p14="http://schemas.microsoft.com/office/powerpoint/2010/main" val="50008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7CEEC-6532-0733-31F6-C9A7D75311AE}"/>
              </a:ext>
            </a:extLst>
          </p:cNvPr>
          <p:cNvSpPr>
            <a:spLocks noGrp="1"/>
          </p:cNvSpPr>
          <p:nvPr>
            <p:ph idx="1"/>
          </p:nvPr>
        </p:nvSpPr>
        <p:spPr>
          <a:xfrm>
            <a:off x="311700" y="490888"/>
            <a:ext cx="8520600" cy="4417996"/>
          </a:xfrm>
        </p:spPr>
        <p:txBody>
          <a:bodyPr>
            <a:normAutofit/>
          </a:bodyPr>
          <a:lstStyle/>
          <a:p>
            <a:pPr marL="114300" indent="0">
              <a:buClr>
                <a:schemeClr val="bg1"/>
              </a:buClr>
              <a:buNone/>
            </a:pPr>
            <a:r>
              <a:rPr lang="en-BE" sz="2400" dirty="0">
                <a:solidFill>
                  <a:schemeClr val="bg1"/>
                </a:solidFill>
              </a:rPr>
              <a:t>Foundation goals and singularities</a:t>
            </a:r>
          </a:p>
          <a:p>
            <a:pPr lvl="1">
              <a:buClr>
                <a:schemeClr val="bg1"/>
              </a:buClr>
            </a:pPr>
            <a:r>
              <a:rPr lang="en-GB" sz="2000" dirty="0">
                <a:solidFill>
                  <a:schemeClr val="bg1"/>
                </a:solidFill>
              </a:rPr>
              <a:t>support children living in extreme poverty (residual)</a:t>
            </a:r>
          </a:p>
          <a:p>
            <a:pPr lvl="1">
              <a:buClr>
                <a:schemeClr val="bg1"/>
              </a:buClr>
            </a:pPr>
            <a:r>
              <a:rPr lang="en-GB" sz="2000" dirty="0">
                <a:solidFill>
                  <a:schemeClr val="bg1"/>
                </a:solidFill>
              </a:rPr>
              <a:t>long-term basis (from 1</a:t>
            </a:r>
            <a:r>
              <a:rPr lang="en-GB" sz="2000" baseline="30000" dirty="0">
                <a:solidFill>
                  <a:schemeClr val="bg1"/>
                </a:solidFill>
              </a:rPr>
              <a:t>st</a:t>
            </a:r>
            <a:r>
              <a:rPr lang="en-GB" sz="2000" dirty="0">
                <a:solidFill>
                  <a:schemeClr val="bg1"/>
                </a:solidFill>
              </a:rPr>
              <a:t> demand until 18st of 25st birthday of the child)</a:t>
            </a:r>
          </a:p>
          <a:p>
            <a:pPr lvl="1">
              <a:buClr>
                <a:schemeClr val="bg1"/>
              </a:buClr>
            </a:pPr>
            <a:r>
              <a:rPr lang="en-GB" sz="2000" dirty="0">
                <a:solidFill>
                  <a:schemeClr val="bg1"/>
                </a:solidFill>
              </a:rPr>
              <a:t>every domains</a:t>
            </a:r>
          </a:p>
          <a:p>
            <a:pPr lvl="1">
              <a:buClr>
                <a:schemeClr val="bg1"/>
              </a:buClr>
            </a:pPr>
            <a:r>
              <a:rPr lang="en-GB" sz="2000" dirty="0">
                <a:solidFill>
                  <a:schemeClr val="bg1"/>
                </a:solidFill>
              </a:rPr>
              <a:t>break poverty reproduction (welfare dependency)</a:t>
            </a:r>
          </a:p>
          <a:p>
            <a:pPr marL="114300" indent="0">
              <a:buClr>
                <a:schemeClr val="bg1"/>
              </a:buClr>
              <a:buNone/>
            </a:pPr>
            <a:endParaRPr lang="en-GB" sz="2000" dirty="0">
              <a:solidFill>
                <a:schemeClr val="bg1"/>
              </a:solidFill>
            </a:endParaRPr>
          </a:p>
          <a:p>
            <a:pPr marL="114300" indent="0">
              <a:buClr>
                <a:schemeClr val="bg1"/>
              </a:buClr>
              <a:buNone/>
            </a:pPr>
            <a:r>
              <a:rPr lang="en-GB" sz="2400" dirty="0">
                <a:solidFill>
                  <a:schemeClr val="bg1"/>
                </a:solidFill>
              </a:rPr>
              <a:t>Via its social partners (front-line social practitioners)</a:t>
            </a:r>
          </a:p>
          <a:p>
            <a:pPr lvl="1">
              <a:buClr>
                <a:schemeClr val="bg1"/>
              </a:buClr>
            </a:pPr>
            <a:r>
              <a:rPr lang="en-GB" sz="2000" dirty="0">
                <a:solidFill>
                  <a:schemeClr val="bg1"/>
                </a:solidFill>
              </a:rPr>
              <a:t>partnership in almost every communities</a:t>
            </a:r>
          </a:p>
          <a:p>
            <a:pPr lvl="1">
              <a:buClr>
                <a:schemeClr val="bg1"/>
              </a:buClr>
            </a:pPr>
            <a:r>
              <a:rPr lang="en-GB" sz="2000" dirty="0">
                <a:solidFill>
                  <a:schemeClr val="bg1"/>
                </a:solidFill>
              </a:rPr>
              <a:t>wide range of structures (including PCSW)</a:t>
            </a:r>
          </a:p>
          <a:p>
            <a:pPr lvl="1">
              <a:buClr>
                <a:schemeClr val="bg1"/>
              </a:buClr>
            </a:pPr>
            <a:r>
              <a:rPr lang="en-GB" sz="2000" dirty="0">
                <a:solidFill>
                  <a:schemeClr val="bg1"/>
                </a:solidFill>
              </a:rPr>
              <a:t>partners receive the money and spread it to children</a:t>
            </a:r>
            <a:endParaRPr lang="en-BE" sz="2000" dirty="0">
              <a:solidFill>
                <a:schemeClr val="bg1"/>
              </a:solidFill>
            </a:endParaRPr>
          </a:p>
          <a:p>
            <a:pPr lvl="1">
              <a:buClr>
                <a:schemeClr val="bg1"/>
              </a:buClr>
            </a:pPr>
            <a:endParaRPr lang="en-BE" sz="1600" dirty="0">
              <a:solidFill>
                <a:schemeClr val="bg1"/>
              </a:solidFill>
            </a:endParaRPr>
          </a:p>
        </p:txBody>
      </p:sp>
    </p:spTree>
    <p:extLst>
      <p:ext uri="{BB962C8B-B14F-4D97-AF65-F5344CB8AC3E}">
        <p14:creationId xmlns:p14="http://schemas.microsoft.com/office/powerpoint/2010/main" val="349328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32BF4-4435-F901-1613-E0D6B514183E}"/>
              </a:ext>
            </a:extLst>
          </p:cNvPr>
          <p:cNvSpPr>
            <a:spLocks noGrp="1"/>
          </p:cNvSpPr>
          <p:nvPr>
            <p:ph idx="1"/>
          </p:nvPr>
        </p:nvSpPr>
        <p:spPr/>
        <p:txBody>
          <a:bodyPr/>
          <a:lstStyle/>
          <a:p>
            <a:pPr marL="114300" indent="0">
              <a:buClr>
                <a:schemeClr val="bg1"/>
              </a:buClr>
              <a:buNone/>
            </a:pPr>
            <a:r>
              <a:rPr lang="en-GB" sz="2400" dirty="0">
                <a:solidFill>
                  <a:schemeClr val="bg1"/>
                </a:solidFill>
              </a:rPr>
              <a:t>3 different strategies of fundraising</a:t>
            </a:r>
            <a:endParaRPr lang="en-BE" sz="2400" dirty="0">
              <a:solidFill>
                <a:schemeClr val="bg1"/>
              </a:solidFill>
            </a:endParaRPr>
          </a:p>
          <a:p>
            <a:pPr lvl="1">
              <a:buClr>
                <a:schemeClr val="bg1"/>
              </a:buClr>
            </a:pPr>
            <a:r>
              <a:rPr lang="en-GB" sz="2000" dirty="0">
                <a:solidFill>
                  <a:schemeClr val="bg1"/>
                </a:solidFill>
              </a:rPr>
              <a:t>short-term and ad hoc gifts</a:t>
            </a:r>
          </a:p>
          <a:p>
            <a:pPr lvl="1">
              <a:buClr>
                <a:schemeClr val="bg1"/>
              </a:buClr>
            </a:pPr>
            <a:r>
              <a:rPr lang="en-GB" sz="2000" dirty="0">
                <a:solidFill>
                  <a:schemeClr val="bg1"/>
                </a:solidFill>
              </a:rPr>
              <a:t>testaments and legacies</a:t>
            </a:r>
          </a:p>
          <a:p>
            <a:pPr lvl="1">
              <a:buClr>
                <a:schemeClr val="bg1"/>
              </a:buClr>
            </a:pPr>
            <a:r>
              <a:rPr lang="en-GB" sz="2000" dirty="0">
                <a:solidFill>
                  <a:schemeClr val="bg1"/>
                </a:solidFill>
              </a:rPr>
              <a:t>long-term social commitment from companies</a:t>
            </a:r>
          </a:p>
          <a:p>
            <a:pPr marL="114300" indent="0">
              <a:buClr>
                <a:schemeClr val="bg1"/>
              </a:buClr>
              <a:buNone/>
            </a:pPr>
            <a:endParaRPr lang="en-GB" sz="2400" dirty="0">
              <a:solidFill>
                <a:schemeClr val="bg1"/>
              </a:solidFill>
            </a:endParaRPr>
          </a:p>
          <a:p>
            <a:pPr marL="114300" indent="0">
              <a:buClr>
                <a:schemeClr val="bg1"/>
              </a:buClr>
              <a:buNone/>
            </a:pPr>
            <a:r>
              <a:rPr lang="en-GB" sz="2400" dirty="0">
                <a:solidFill>
                  <a:schemeClr val="bg1"/>
                </a:solidFill>
              </a:rPr>
              <a:t>Avoiding welfare state ways of redistribution </a:t>
            </a:r>
            <a:endParaRPr lang="en-BE" sz="2400" dirty="0">
              <a:solidFill>
                <a:schemeClr val="bg1"/>
              </a:solidFill>
            </a:endParaRPr>
          </a:p>
          <a:p>
            <a:endParaRPr lang="en-BE" dirty="0"/>
          </a:p>
        </p:txBody>
      </p:sp>
    </p:spTree>
    <p:extLst>
      <p:ext uri="{BB962C8B-B14F-4D97-AF65-F5344CB8AC3E}">
        <p14:creationId xmlns:p14="http://schemas.microsoft.com/office/powerpoint/2010/main" val="68108581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562</TotalTime>
  <Words>1032</Words>
  <Application>Microsoft Macintosh PowerPoint</Application>
  <PresentationFormat>On-screen Show (16:9)</PresentationFormat>
  <Paragraphs>133</Paragraphs>
  <Slides>19</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EB Garamond</vt:lpstr>
      <vt:lpstr>Arial</vt:lpstr>
      <vt:lpstr>Simple Light</vt:lpstr>
      <vt:lpstr>The Un/Deserving Child :  Philanthropic philosophies and practices in Combating child poverty </vt:lpstr>
      <vt:lpstr>Setting the Scene</vt:lpstr>
      <vt:lpstr>PowerPoint Presentation</vt:lpstr>
      <vt:lpstr>PowerPoint Presentation</vt:lpstr>
      <vt:lpstr>Methodology</vt:lpstr>
      <vt:lpstr>PowerPoint Presentation</vt:lpstr>
      <vt:lpstr>Governance model</vt:lpstr>
      <vt:lpstr>PowerPoint Presentation</vt:lpstr>
      <vt:lpstr>PowerPoint Presentation</vt:lpstr>
      <vt:lpstr>PowerPoint Presentation</vt:lpstr>
      <vt:lpstr>Selective vs universal   </vt:lpstr>
      <vt:lpstr>PowerPoint Presentation</vt:lpstr>
      <vt:lpstr>Un/conditional</vt:lpstr>
      <vt:lpstr>PowerPoint Presentation</vt:lpstr>
      <vt:lpstr>PowerPoint Presentation</vt:lpstr>
      <vt:lpstr>Instrumental/life-world  </vt:lpstr>
      <vt:lpstr>PowerPoint Presentation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de recherche Pelicano</dc:title>
  <cp:lastModifiedBy>Jacquet Nicolas</cp:lastModifiedBy>
  <cp:revision>12</cp:revision>
  <dcterms:modified xsi:type="dcterms:W3CDTF">2022-08-22T11:46:09Z</dcterms:modified>
</cp:coreProperties>
</file>