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57" r:id="rId4"/>
    <p:sldId id="259" r:id="rId5"/>
    <p:sldId id="323" r:id="rId6"/>
    <p:sldId id="324" r:id="rId7"/>
    <p:sldId id="325" r:id="rId8"/>
    <p:sldId id="280" r:id="rId9"/>
    <p:sldId id="326" r:id="rId10"/>
    <p:sldId id="327" r:id="rId11"/>
    <p:sldId id="328" r:id="rId12"/>
    <p:sldId id="331" r:id="rId13"/>
    <p:sldId id="329" r:id="rId14"/>
    <p:sldId id="330" r:id="rId15"/>
    <p:sldId id="305" r:id="rId16"/>
    <p:sldId id="332" r:id="rId17"/>
    <p:sldId id="362" r:id="rId18"/>
    <p:sldId id="363" r:id="rId19"/>
    <p:sldId id="364" r:id="rId20"/>
    <p:sldId id="340" r:id="rId21"/>
    <p:sldId id="341" r:id="rId22"/>
    <p:sldId id="342" r:id="rId23"/>
    <p:sldId id="343" r:id="rId24"/>
    <p:sldId id="344" r:id="rId25"/>
    <p:sldId id="345" r:id="rId26"/>
    <p:sldId id="366" r:id="rId27"/>
    <p:sldId id="346" r:id="rId28"/>
    <p:sldId id="347" r:id="rId29"/>
    <p:sldId id="36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5"/>
    <p:restoredTop sz="95878"/>
  </p:normalViewPr>
  <p:slideViewPr>
    <p:cSldViewPr snapToGrid="0">
      <p:cViewPr varScale="1">
        <p:scale>
          <a:sx n="87" d="100"/>
          <a:sy n="87" d="100"/>
        </p:scale>
        <p:origin x="208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erjanspierre:Documents:recherche:Art2018:Elections:Scruti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Roy!$K$3</c:f>
              <c:strCache>
                <c:ptCount val="1"/>
                <c:pt idx="0">
                  <c:v>Chrétiens</c:v>
                </c:pt>
              </c:strCache>
            </c:strRef>
          </c:tx>
          <c:spPr>
            <a:solidFill>
              <a:srgbClr val="FF6600"/>
            </a:solidFill>
          </c:spPr>
          <c:cat>
            <c:numRef>
              <c:f>Roy!$J$4:$J$33</c:f>
              <c:numCache>
                <c:formatCode>General</c:formatCode>
                <c:ptCount val="30"/>
                <c:pt idx="0">
                  <c:v>1919</c:v>
                </c:pt>
                <c:pt idx="1">
                  <c:v>1921</c:v>
                </c:pt>
                <c:pt idx="2">
                  <c:v>1925</c:v>
                </c:pt>
                <c:pt idx="3">
                  <c:v>1929</c:v>
                </c:pt>
                <c:pt idx="4">
                  <c:v>1932</c:v>
                </c:pt>
                <c:pt idx="5">
                  <c:v>1936</c:v>
                </c:pt>
                <c:pt idx="6">
                  <c:v>1939</c:v>
                </c:pt>
                <c:pt idx="7">
                  <c:v>1946</c:v>
                </c:pt>
                <c:pt idx="8">
                  <c:v>1949</c:v>
                </c:pt>
                <c:pt idx="9">
                  <c:v>1950</c:v>
                </c:pt>
                <c:pt idx="10">
                  <c:v>1954</c:v>
                </c:pt>
                <c:pt idx="11">
                  <c:v>1958</c:v>
                </c:pt>
                <c:pt idx="12">
                  <c:v>1961</c:v>
                </c:pt>
                <c:pt idx="13">
                  <c:v>1965</c:v>
                </c:pt>
                <c:pt idx="14">
                  <c:v>1968</c:v>
                </c:pt>
                <c:pt idx="15">
                  <c:v>1971</c:v>
                </c:pt>
                <c:pt idx="16">
                  <c:v>1974</c:v>
                </c:pt>
                <c:pt idx="17">
                  <c:v>1977</c:v>
                </c:pt>
                <c:pt idx="18">
                  <c:v>1978</c:v>
                </c:pt>
                <c:pt idx="19">
                  <c:v>1981</c:v>
                </c:pt>
                <c:pt idx="20">
                  <c:v>1985</c:v>
                </c:pt>
                <c:pt idx="21">
                  <c:v>1987</c:v>
                </c:pt>
                <c:pt idx="22">
                  <c:v>1991</c:v>
                </c:pt>
                <c:pt idx="23">
                  <c:v>1995</c:v>
                </c:pt>
                <c:pt idx="24">
                  <c:v>1999</c:v>
                </c:pt>
                <c:pt idx="25">
                  <c:v>2003</c:v>
                </c:pt>
                <c:pt idx="26">
                  <c:v>2007</c:v>
                </c:pt>
                <c:pt idx="27">
                  <c:v>2010</c:v>
                </c:pt>
                <c:pt idx="28">
                  <c:v>2014</c:v>
                </c:pt>
                <c:pt idx="29">
                  <c:v>2019</c:v>
                </c:pt>
              </c:numCache>
            </c:numRef>
          </c:cat>
          <c:val>
            <c:numRef>
              <c:f>Roy!$K$4:$K$33</c:f>
              <c:numCache>
                <c:formatCode>General</c:formatCode>
                <c:ptCount val="30"/>
                <c:pt idx="0">
                  <c:v>29.5</c:v>
                </c:pt>
                <c:pt idx="1">
                  <c:v>29.5</c:v>
                </c:pt>
                <c:pt idx="2">
                  <c:v>33.200000000000003</c:v>
                </c:pt>
                <c:pt idx="3">
                  <c:v>31.6</c:v>
                </c:pt>
                <c:pt idx="4">
                  <c:v>33.5</c:v>
                </c:pt>
                <c:pt idx="5">
                  <c:v>24.6</c:v>
                </c:pt>
                <c:pt idx="6">
                  <c:v>22.3</c:v>
                </c:pt>
                <c:pt idx="7">
                  <c:v>36.9</c:v>
                </c:pt>
                <c:pt idx="8">
                  <c:v>38.9</c:v>
                </c:pt>
                <c:pt idx="9">
                  <c:v>41.8</c:v>
                </c:pt>
                <c:pt idx="10">
                  <c:v>36.200000000000003</c:v>
                </c:pt>
                <c:pt idx="11">
                  <c:v>41.4</c:v>
                </c:pt>
                <c:pt idx="12">
                  <c:v>36.200000000000003</c:v>
                </c:pt>
                <c:pt idx="13">
                  <c:v>29.3</c:v>
                </c:pt>
                <c:pt idx="14">
                  <c:v>26.6</c:v>
                </c:pt>
                <c:pt idx="15">
                  <c:v>25.3</c:v>
                </c:pt>
                <c:pt idx="16">
                  <c:v>26.9</c:v>
                </c:pt>
                <c:pt idx="17">
                  <c:v>31.8</c:v>
                </c:pt>
                <c:pt idx="18">
                  <c:v>31.5</c:v>
                </c:pt>
                <c:pt idx="19">
                  <c:v>22.6</c:v>
                </c:pt>
                <c:pt idx="20">
                  <c:v>25.3</c:v>
                </c:pt>
                <c:pt idx="21">
                  <c:v>24</c:v>
                </c:pt>
                <c:pt idx="22">
                  <c:v>21.2</c:v>
                </c:pt>
                <c:pt idx="23">
                  <c:v>21</c:v>
                </c:pt>
                <c:pt idx="24">
                  <c:v>16.899999999999999</c:v>
                </c:pt>
                <c:pt idx="25">
                  <c:v>16.3</c:v>
                </c:pt>
                <c:pt idx="26">
                  <c:v>21.2</c:v>
                </c:pt>
                <c:pt idx="27">
                  <c:v>13.8</c:v>
                </c:pt>
                <c:pt idx="28">
                  <c:v>14.2</c:v>
                </c:pt>
                <c:pt idx="29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B-8542-9FDC-6A0713D90F89}"/>
            </c:ext>
          </c:extLst>
        </c:ser>
        <c:ser>
          <c:idx val="1"/>
          <c:order val="1"/>
          <c:tx>
            <c:strRef>
              <c:f>Roy!$L$3</c:f>
              <c:strCache>
                <c:ptCount val="1"/>
                <c:pt idx="0">
                  <c:v>Socialistes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Roy!$J$4:$J$33</c:f>
              <c:numCache>
                <c:formatCode>General</c:formatCode>
                <c:ptCount val="30"/>
                <c:pt idx="0">
                  <c:v>1919</c:v>
                </c:pt>
                <c:pt idx="1">
                  <c:v>1921</c:v>
                </c:pt>
                <c:pt idx="2">
                  <c:v>1925</c:v>
                </c:pt>
                <c:pt idx="3">
                  <c:v>1929</c:v>
                </c:pt>
                <c:pt idx="4">
                  <c:v>1932</c:v>
                </c:pt>
                <c:pt idx="5">
                  <c:v>1936</c:v>
                </c:pt>
                <c:pt idx="6">
                  <c:v>1939</c:v>
                </c:pt>
                <c:pt idx="7">
                  <c:v>1946</c:v>
                </c:pt>
                <c:pt idx="8">
                  <c:v>1949</c:v>
                </c:pt>
                <c:pt idx="9">
                  <c:v>1950</c:v>
                </c:pt>
                <c:pt idx="10">
                  <c:v>1954</c:v>
                </c:pt>
                <c:pt idx="11">
                  <c:v>1958</c:v>
                </c:pt>
                <c:pt idx="12">
                  <c:v>1961</c:v>
                </c:pt>
                <c:pt idx="13">
                  <c:v>1965</c:v>
                </c:pt>
                <c:pt idx="14">
                  <c:v>1968</c:v>
                </c:pt>
                <c:pt idx="15">
                  <c:v>1971</c:v>
                </c:pt>
                <c:pt idx="16">
                  <c:v>1974</c:v>
                </c:pt>
                <c:pt idx="17">
                  <c:v>1977</c:v>
                </c:pt>
                <c:pt idx="18">
                  <c:v>1978</c:v>
                </c:pt>
                <c:pt idx="19">
                  <c:v>1981</c:v>
                </c:pt>
                <c:pt idx="20">
                  <c:v>1985</c:v>
                </c:pt>
                <c:pt idx="21">
                  <c:v>1987</c:v>
                </c:pt>
                <c:pt idx="22">
                  <c:v>1991</c:v>
                </c:pt>
                <c:pt idx="23">
                  <c:v>1995</c:v>
                </c:pt>
                <c:pt idx="24">
                  <c:v>1999</c:v>
                </c:pt>
                <c:pt idx="25">
                  <c:v>2003</c:v>
                </c:pt>
                <c:pt idx="26">
                  <c:v>2007</c:v>
                </c:pt>
                <c:pt idx="27">
                  <c:v>2010</c:v>
                </c:pt>
                <c:pt idx="28">
                  <c:v>2014</c:v>
                </c:pt>
                <c:pt idx="29">
                  <c:v>2019</c:v>
                </c:pt>
              </c:numCache>
            </c:numRef>
          </c:cat>
          <c:val>
            <c:numRef>
              <c:f>Roy!$L$4:$L$33</c:f>
              <c:numCache>
                <c:formatCode>General</c:formatCode>
                <c:ptCount val="30"/>
                <c:pt idx="0">
                  <c:v>30.7</c:v>
                </c:pt>
                <c:pt idx="1">
                  <c:v>30.2</c:v>
                </c:pt>
                <c:pt idx="2">
                  <c:v>35</c:v>
                </c:pt>
                <c:pt idx="3">
                  <c:v>32.200000000000003</c:v>
                </c:pt>
                <c:pt idx="4">
                  <c:v>32.299999999999997</c:v>
                </c:pt>
                <c:pt idx="5">
                  <c:v>28.6</c:v>
                </c:pt>
                <c:pt idx="6">
                  <c:v>21.6</c:v>
                </c:pt>
                <c:pt idx="7">
                  <c:v>27.4</c:v>
                </c:pt>
                <c:pt idx="8">
                  <c:v>26.6</c:v>
                </c:pt>
                <c:pt idx="9">
                  <c:v>31.8</c:v>
                </c:pt>
                <c:pt idx="10">
                  <c:v>34.700000000000003</c:v>
                </c:pt>
                <c:pt idx="11">
                  <c:v>33.799999999999997</c:v>
                </c:pt>
                <c:pt idx="12">
                  <c:v>32</c:v>
                </c:pt>
                <c:pt idx="13">
                  <c:v>24.1</c:v>
                </c:pt>
                <c:pt idx="14">
                  <c:v>22.7</c:v>
                </c:pt>
                <c:pt idx="15">
                  <c:v>21.3</c:v>
                </c:pt>
                <c:pt idx="16">
                  <c:v>26.1</c:v>
                </c:pt>
                <c:pt idx="17">
                  <c:v>23.3</c:v>
                </c:pt>
                <c:pt idx="18">
                  <c:v>22.1</c:v>
                </c:pt>
                <c:pt idx="19">
                  <c:v>21.5</c:v>
                </c:pt>
                <c:pt idx="20">
                  <c:v>24.5</c:v>
                </c:pt>
                <c:pt idx="21">
                  <c:v>26.6</c:v>
                </c:pt>
                <c:pt idx="22">
                  <c:v>22</c:v>
                </c:pt>
                <c:pt idx="23">
                  <c:v>20.6</c:v>
                </c:pt>
                <c:pt idx="24">
                  <c:v>16.7</c:v>
                </c:pt>
                <c:pt idx="25">
                  <c:v>24.2</c:v>
                </c:pt>
                <c:pt idx="26">
                  <c:v>18.3</c:v>
                </c:pt>
                <c:pt idx="27">
                  <c:v>19.3</c:v>
                </c:pt>
                <c:pt idx="28">
                  <c:v>17.5</c:v>
                </c:pt>
                <c:pt idx="29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9B-8542-9FDC-6A0713D90F89}"/>
            </c:ext>
          </c:extLst>
        </c:ser>
        <c:ser>
          <c:idx val="2"/>
          <c:order val="2"/>
          <c:tx>
            <c:strRef>
              <c:f>Roy!$M$3</c:f>
              <c:strCache>
                <c:ptCount val="1"/>
                <c:pt idx="0">
                  <c:v>Libéraux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Roy!$J$4:$J$33</c:f>
              <c:numCache>
                <c:formatCode>General</c:formatCode>
                <c:ptCount val="30"/>
                <c:pt idx="0">
                  <c:v>1919</c:v>
                </c:pt>
                <c:pt idx="1">
                  <c:v>1921</c:v>
                </c:pt>
                <c:pt idx="2">
                  <c:v>1925</c:v>
                </c:pt>
                <c:pt idx="3">
                  <c:v>1929</c:v>
                </c:pt>
                <c:pt idx="4">
                  <c:v>1932</c:v>
                </c:pt>
                <c:pt idx="5">
                  <c:v>1936</c:v>
                </c:pt>
                <c:pt idx="6">
                  <c:v>1939</c:v>
                </c:pt>
                <c:pt idx="7">
                  <c:v>1946</c:v>
                </c:pt>
                <c:pt idx="8">
                  <c:v>1949</c:v>
                </c:pt>
                <c:pt idx="9">
                  <c:v>1950</c:v>
                </c:pt>
                <c:pt idx="10">
                  <c:v>1954</c:v>
                </c:pt>
                <c:pt idx="11">
                  <c:v>1958</c:v>
                </c:pt>
                <c:pt idx="12">
                  <c:v>1961</c:v>
                </c:pt>
                <c:pt idx="13">
                  <c:v>1965</c:v>
                </c:pt>
                <c:pt idx="14">
                  <c:v>1968</c:v>
                </c:pt>
                <c:pt idx="15">
                  <c:v>1971</c:v>
                </c:pt>
                <c:pt idx="16">
                  <c:v>1974</c:v>
                </c:pt>
                <c:pt idx="17">
                  <c:v>1977</c:v>
                </c:pt>
                <c:pt idx="18">
                  <c:v>1978</c:v>
                </c:pt>
                <c:pt idx="19">
                  <c:v>1981</c:v>
                </c:pt>
                <c:pt idx="20">
                  <c:v>1985</c:v>
                </c:pt>
                <c:pt idx="21">
                  <c:v>1987</c:v>
                </c:pt>
                <c:pt idx="22">
                  <c:v>1991</c:v>
                </c:pt>
                <c:pt idx="23">
                  <c:v>1995</c:v>
                </c:pt>
                <c:pt idx="24">
                  <c:v>1999</c:v>
                </c:pt>
                <c:pt idx="25">
                  <c:v>2003</c:v>
                </c:pt>
                <c:pt idx="26">
                  <c:v>2007</c:v>
                </c:pt>
                <c:pt idx="27">
                  <c:v>2010</c:v>
                </c:pt>
                <c:pt idx="28">
                  <c:v>2014</c:v>
                </c:pt>
                <c:pt idx="29">
                  <c:v>2019</c:v>
                </c:pt>
              </c:numCache>
            </c:numRef>
          </c:cat>
          <c:val>
            <c:numRef>
              <c:f>Roy!$M$4:$M$33</c:f>
              <c:numCache>
                <c:formatCode>General</c:formatCode>
                <c:ptCount val="30"/>
                <c:pt idx="0">
                  <c:v>14.8</c:v>
                </c:pt>
                <c:pt idx="1">
                  <c:v>15.4</c:v>
                </c:pt>
                <c:pt idx="2">
                  <c:v>13</c:v>
                </c:pt>
                <c:pt idx="3">
                  <c:v>14.8</c:v>
                </c:pt>
                <c:pt idx="4">
                  <c:v>12.3</c:v>
                </c:pt>
                <c:pt idx="5">
                  <c:v>11</c:v>
                </c:pt>
                <c:pt idx="6">
                  <c:v>12.6</c:v>
                </c:pt>
                <c:pt idx="7">
                  <c:v>7.7</c:v>
                </c:pt>
                <c:pt idx="8">
                  <c:v>13.6</c:v>
                </c:pt>
                <c:pt idx="9">
                  <c:v>9.9</c:v>
                </c:pt>
                <c:pt idx="10">
                  <c:v>10.7</c:v>
                </c:pt>
                <c:pt idx="11">
                  <c:v>9.8000000000000007</c:v>
                </c:pt>
                <c:pt idx="12">
                  <c:v>10.8</c:v>
                </c:pt>
                <c:pt idx="13">
                  <c:v>18.399999999999999</c:v>
                </c:pt>
                <c:pt idx="14">
                  <c:v>17.5</c:v>
                </c:pt>
                <c:pt idx="15">
                  <c:v>13.8</c:v>
                </c:pt>
                <c:pt idx="16">
                  <c:v>12.6</c:v>
                </c:pt>
                <c:pt idx="17">
                  <c:v>12</c:v>
                </c:pt>
                <c:pt idx="18">
                  <c:v>14.2</c:v>
                </c:pt>
                <c:pt idx="19">
                  <c:v>18.3</c:v>
                </c:pt>
                <c:pt idx="20">
                  <c:v>18.2</c:v>
                </c:pt>
                <c:pt idx="21">
                  <c:v>18.3</c:v>
                </c:pt>
                <c:pt idx="22">
                  <c:v>17.399999999999999</c:v>
                </c:pt>
                <c:pt idx="23">
                  <c:v>19.7</c:v>
                </c:pt>
                <c:pt idx="24">
                  <c:v>20.7</c:v>
                </c:pt>
                <c:pt idx="25">
                  <c:v>23.2</c:v>
                </c:pt>
                <c:pt idx="26">
                  <c:v>21.3</c:v>
                </c:pt>
                <c:pt idx="27">
                  <c:v>15.1</c:v>
                </c:pt>
                <c:pt idx="28">
                  <c:v>16.600000000000001</c:v>
                </c:pt>
                <c:pt idx="29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9B-8542-9FDC-6A0713D90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7050552"/>
        <c:axId val="-2127753688"/>
      </c:areaChart>
      <c:catAx>
        <c:axId val="-2127050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7753688"/>
        <c:crosses val="autoZero"/>
        <c:auto val="1"/>
        <c:lblAlgn val="ctr"/>
        <c:lblOffset val="100"/>
        <c:noMultiLvlLbl val="0"/>
      </c:catAx>
      <c:valAx>
        <c:axId val="-2127753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7050552"/>
        <c:crosses val="autoZero"/>
        <c:crossBetween val="midCat"/>
      </c:valAx>
    </c:plotArea>
    <c:legend>
      <c:legendPos val="b"/>
      <c:overlay val="0"/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8D7CC-FD59-134D-AD57-90D8D1AA0620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538B7-79C1-4C49-B0EA-5D1DD75D2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27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8E9C10-A06D-5C4F-932C-03C17832513F}" type="datetime1">
              <a:rPr lang="fr-BE" smtClean="0"/>
              <a:t>19/10/22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fr-FR"/>
              <a:t>BCEEAL6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BB21D2-971F-1E48-A41B-48FC3389F6A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28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A356-58A6-DA41-A8C4-0B2DBC7D9234}" type="datetime1">
              <a:rPr lang="fr-BE" smtClean="0"/>
              <a:t>19/10/22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21D2-971F-1E48-A41B-48FC3389F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76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0277-99B0-614E-817A-E0158EE312AC}" type="datetime1">
              <a:rPr lang="fr-BE" smtClean="0"/>
              <a:t>19/10/22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21D2-971F-1E48-A41B-48FC3389F6A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8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E5BB-6BE5-0F49-B31C-4FBAE06D27EF}" type="datetime1">
              <a:rPr lang="fr-BE" smtClean="0"/>
              <a:t>19/10/22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21D2-971F-1E48-A41B-48FC3389F6A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138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40C8-56C6-2B4C-99E9-ED96D1FC02AF}" type="datetime1">
              <a:rPr lang="fr-BE" smtClean="0"/>
              <a:t>19/10/22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21D2-971F-1E48-A41B-48FC3389F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098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C16B-3E45-A54C-9516-D006B74BCBAC}" type="datetime1">
              <a:rPr lang="fr-BE" smtClean="0"/>
              <a:t>19/10/22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21D2-971F-1E48-A41B-48FC3389F6A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562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51F2-E34A-4743-AF8B-90E97A6D5206}" type="datetime1">
              <a:rPr lang="fr-BE" smtClean="0"/>
              <a:t>19/10/22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21D2-971F-1E48-A41B-48FC3389F6A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86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AFAA-2D1A-8F4A-9718-C4B9FBE4897B}" type="datetime1">
              <a:rPr lang="fr-BE" smtClean="0"/>
              <a:t>19/10/22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21D2-971F-1E48-A41B-48FC3389F6A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27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CDC4-AB7A-AF45-A3F1-846EC84AA929}" type="datetime1">
              <a:rPr lang="fr-BE" smtClean="0"/>
              <a:t>19/10/22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21D2-971F-1E48-A41B-48FC3389F6A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66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A9C6-9518-1D4B-A043-58ADE4E562E8}" type="datetime1">
              <a:rPr lang="fr-BE" smtClean="0"/>
              <a:t>19/10/22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21D2-971F-1E48-A41B-48FC3389F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87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7BD1-8517-F640-ACEA-7F978736CC42}" type="datetime1">
              <a:rPr lang="fr-BE" smtClean="0"/>
              <a:t>19/10/22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21D2-971F-1E48-A41B-48FC3389F6A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3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64DF-EC0A-3F47-9EE4-E99D00004A32}" type="datetime1">
              <a:rPr lang="fr-BE" smtClean="0"/>
              <a:t>19/10/22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21D2-971F-1E48-A41B-48FC3389F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59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AA01-D5E5-194B-8203-887BD4269812}" type="datetime1">
              <a:rPr lang="fr-BE" smtClean="0"/>
              <a:t>19/10/22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21D2-971F-1E48-A41B-48FC3389F6A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63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A0094-642A-CC44-85B6-82D43729596C}" type="datetime1">
              <a:rPr lang="fr-BE" smtClean="0"/>
              <a:t>19/10/22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21D2-971F-1E48-A41B-48FC3389F6A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32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7566-0F91-FC4C-82E7-0909FE807835}" type="datetime1">
              <a:rPr lang="fr-BE" smtClean="0"/>
              <a:t>19/10/22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21D2-971F-1E48-A41B-48FC3389F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15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3A33-9810-464A-BB7B-9E55A76654AB}" type="datetime1">
              <a:rPr lang="fr-BE" smtClean="0"/>
              <a:t>19/10/22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21D2-971F-1E48-A41B-48FC3389F6A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92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E06-D135-5146-9376-C306E435DC14}" type="datetime1">
              <a:rPr lang="fr-BE" smtClean="0"/>
              <a:t>19/10/22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21D2-971F-1E48-A41B-48FC3389F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69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2C2011-0DF3-3943-9D03-BF0A42E44A2F}" type="datetime1">
              <a:rPr lang="fr-BE" smtClean="0"/>
              <a:t>19/10/22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fr-FR"/>
              <a:t>BCEEAL6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BB21D2-971F-1E48-A41B-48FC3389F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89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Document_Microsoft_Word.docx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EAA353-ABFD-F2C4-6AE6-9D42FA8BC1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Belgique: comment en est-on arrivé là?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475C49-EEF6-5024-2E2C-CFBAFF1AC5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Cours en ligne Histoire(s) de Belgique Module 2</a:t>
            </a:r>
          </a:p>
          <a:p>
            <a:r>
              <a:rPr lang="fr-FR" dirty="0"/>
              <a:t>Séquence 1</a:t>
            </a:r>
          </a:p>
          <a:p>
            <a:r>
              <a:rPr lang="fr-FR" dirty="0"/>
              <a:t>UCTL 2022-2023, 19 octobre 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EECAD5-2672-3EDF-FF0F-0B16DF2D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</p:spTree>
    <p:extLst>
      <p:ext uri="{BB962C8B-B14F-4D97-AF65-F5344CB8AC3E}">
        <p14:creationId xmlns:p14="http://schemas.microsoft.com/office/powerpoint/2010/main" val="657185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228A2-E3FD-CA61-7FEC-0FED1699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Coup d’Etat de </a:t>
            </a:r>
            <a:r>
              <a:rPr lang="fr-FR" dirty="0" err="1"/>
              <a:t>Loppem</a:t>
            </a:r>
            <a:r>
              <a:rPr lang="fr-FR" dirty="0"/>
              <a:t>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86FF3E-FB62-CB42-43FF-9976F533A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Albert I, le « roi chevalier »:  « révolution bolchévique » !!</a:t>
            </a:r>
          </a:p>
          <a:p>
            <a:pPr lvl="1"/>
            <a:r>
              <a:rPr lang="fr-FR" dirty="0"/>
              <a:t>Suffrage universel masculin pur et simple</a:t>
            </a:r>
          </a:p>
          <a:p>
            <a:pPr lvl="1"/>
            <a:r>
              <a:rPr lang="fr-FR" dirty="0"/>
              <a:t>Huit heures de travail maximum dans l’industrie</a:t>
            </a:r>
          </a:p>
          <a:p>
            <a:pPr lvl="1"/>
            <a:r>
              <a:rPr lang="fr-FR" dirty="0" err="1"/>
              <a:t>Néerlandisation</a:t>
            </a:r>
            <a:r>
              <a:rPr lang="fr-FR" dirty="0"/>
              <a:t> de l’enseignement en Flandre</a:t>
            </a:r>
          </a:p>
          <a:p>
            <a:r>
              <a:rPr lang="fr-FR" dirty="0"/>
              <a:t>Elections 1919, révision constitution 1921</a:t>
            </a:r>
          </a:p>
          <a:p>
            <a:r>
              <a:rPr lang="fr-FR" dirty="0"/>
              <a:t>Hommes et femmes si résistantes, veuves de guerre ou mère de soldat mort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4BEC51A-FB9B-32C5-47D6-258219A5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</p:spTree>
    <p:extLst>
      <p:ext uri="{BB962C8B-B14F-4D97-AF65-F5344CB8AC3E}">
        <p14:creationId xmlns:p14="http://schemas.microsoft.com/office/powerpoint/2010/main" val="24080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AAA7FB-EEDA-F9C1-577A-910FEB3E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Justification du vote masculin 1919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4700C3-4772-7EB5-074A-14C46AFA7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Vote: prix du sang</a:t>
            </a:r>
          </a:p>
          <a:p>
            <a:endParaRPr lang="fr-FR" dirty="0"/>
          </a:p>
          <a:p>
            <a:r>
              <a:rPr lang="fr-FR" dirty="0"/>
              <a:t>Réalité: « le pouvoir est </a:t>
            </a:r>
            <a:r>
              <a:rPr lang="fr-FR"/>
              <a:t>au bout </a:t>
            </a:r>
            <a:r>
              <a:rPr lang="fr-FR" dirty="0"/>
              <a:t>du fusil »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82B925-865B-A123-7409-04C77619C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</p:spTree>
    <p:extLst>
      <p:ext uri="{BB962C8B-B14F-4D97-AF65-F5344CB8AC3E}">
        <p14:creationId xmlns:p14="http://schemas.microsoft.com/office/powerpoint/2010/main" val="433114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64C6E-DADA-CAF3-6CD8-ACEC678FD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Vote des femmes, des jeunes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320DB3-134F-E68F-F85A-5A31E0ECC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Question de capacité et d’indépendance, toujours</a:t>
            </a:r>
          </a:p>
          <a:p>
            <a:r>
              <a:rPr lang="fr-FR" dirty="0"/>
              <a:t>Réticences anticléricales: peur de la présences des femmes à la messe</a:t>
            </a:r>
          </a:p>
          <a:p>
            <a:r>
              <a:rPr lang="fr-FR" dirty="0"/>
              <a:t>1948, intenable…</a:t>
            </a:r>
          </a:p>
          <a:p>
            <a:r>
              <a:rPr lang="fr-FR" dirty="0"/>
              <a:t>Mai 68, vote 1981 à 18 ans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431EBB-A046-2689-5FB3-75CA6FD8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</p:spTree>
    <p:extLst>
      <p:ext uri="{BB962C8B-B14F-4D97-AF65-F5344CB8AC3E}">
        <p14:creationId xmlns:p14="http://schemas.microsoft.com/office/powerpoint/2010/main" val="93480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B7AED1-9C66-BA5B-4546-FFBA337C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Vote communal test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C38164-B398-C529-AB76-9D8574497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Expériences de démocratisation:</a:t>
            </a:r>
          </a:p>
          <a:p>
            <a:pPr lvl="1"/>
            <a:r>
              <a:rPr lang="fr-FR" dirty="0"/>
              <a:t>1860: baisse du cens électoral communal (revendication libérale)</a:t>
            </a:r>
          </a:p>
          <a:p>
            <a:pPr lvl="1"/>
            <a:r>
              <a:rPr lang="fr-FR" dirty="0"/>
              <a:t>1919: vote communal femmes sauf prostituées et femmes adultères</a:t>
            </a:r>
          </a:p>
          <a:p>
            <a:pPr lvl="1"/>
            <a:r>
              <a:rPr lang="fr-FR" dirty="0"/>
              <a:t>1999: vote étrangers UE si inscription sur registre électoral</a:t>
            </a:r>
          </a:p>
          <a:p>
            <a:pPr lvl="1"/>
            <a:r>
              <a:rPr lang="fr-FR" dirty="0"/>
              <a:t>2003: vote étrangers même non UE si inscription et serment respect DUDH (pas les Belges ni UE!)</a:t>
            </a:r>
          </a:p>
          <a:p>
            <a:pPr lvl="1"/>
            <a:r>
              <a:rPr lang="fr-FR" dirty="0"/>
              <a:t>Réflexion participation citoyenne par tirage au sort</a:t>
            </a:r>
          </a:p>
          <a:p>
            <a:pPr lvl="1"/>
            <a:r>
              <a:rPr lang="fr-FR" dirty="0"/>
              <a:t>Flandre 2021 vote communal facultatif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E18CF9-6448-486D-BEBD-76A4BBFB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</p:spTree>
    <p:extLst>
      <p:ext uri="{BB962C8B-B14F-4D97-AF65-F5344CB8AC3E}">
        <p14:creationId xmlns:p14="http://schemas.microsoft.com/office/powerpoint/2010/main" val="379936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3C345B-3F9C-09D8-6FB1-C98CDF59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modes de participation politique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D9520F-31C7-F9BA-DCA0-F4DF84147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Tirage au sort, soumission à l’expertise (?) et délibération</a:t>
            </a:r>
          </a:p>
          <a:p>
            <a:r>
              <a:rPr lang="fr-FR" dirty="0"/>
              <a:t>Manifestation</a:t>
            </a:r>
          </a:p>
          <a:p>
            <a:r>
              <a:rPr lang="fr-FR" dirty="0"/>
              <a:t>Pétition</a:t>
            </a:r>
          </a:p>
          <a:p>
            <a:r>
              <a:rPr lang="fr-FR" dirty="0"/>
              <a:t>Association</a:t>
            </a:r>
          </a:p>
          <a:p>
            <a:r>
              <a:rPr lang="fr-FR" dirty="0"/>
              <a:t>Sabotage</a:t>
            </a:r>
          </a:p>
          <a:p>
            <a:r>
              <a:rPr lang="fr-FR" dirty="0"/>
              <a:t>Escapisme…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7328B4-C3EC-5A6B-FC3E-0318F369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</p:spTree>
    <p:extLst>
      <p:ext uri="{BB962C8B-B14F-4D97-AF65-F5344CB8AC3E}">
        <p14:creationId xmlns:p14="http://schemas.microsoft.com/office/powerpoint/2010/main" val="4553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Quota de genre et effets parlementaires</a:t>
            </a:r>
          </a:p>
        </p:txBody>
      </p:sp>
      <p:sp>
        <p:nvSpPr>
          <p:cNvPr id="112642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1200">
              <a:solidFill>
                <a:srgbClr val="B5A788"/>
              </a:solidFill>
              <a:latin typeface="Gill Sans MT" charset="0"/>
            </a:endParaRPr>
          </a:p>
        </p:txBody>
      </p:sp>
      <p:graphicFrame>
        <p:nvGraphicFramePr>
          <p:cNvPr id="112643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662523"/>
              </p:ext>
            </p:extLst>
          </p:nvPr>
        </p:nvGraphicFramePr>
        <p:xfrm>
          <a:off x="2525713" y="2543919"/>
          <a:ext cx="7789862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67400" imgH="2603500" progId="Word.Document.12">
                  <p:embed/>
                </p:oleObj>
              </mc:Choice>
              <mc:Fallback>
                <p:oleObj name="Document" r:id="rId2" imgW="5867400" imgH="2603500" progId="Word.Document.12">
                  <p:embed/>
                  <p:pic>
                    <p:nvPicPr>
                      <p:cNvPr id="112643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2543919"/>
                        <a:ext cx="7789862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69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E048776-15D9-4E50-95B8-29627C615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Quota linguistiques et quota de genres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6983DF2-7B54-3821-4AD3-1F083DCF8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Petra Meier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28039B-6531-F0BD-E635-87BCD1AA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</p:spTree>
    <p:extLst>
      <p:ext uri="{BB962C8B-B14F-4D97-AF65-F5344CB8AC3E}">
        <p14:creationId xmlns:p14="http://schemas.microsoft.com/office/powerpoint/2010/main" val="190870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Flandre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250144" y="1964265"/>
          <a:ext cx="8096123" cy="3725335"/>
        </p:xfrm>
        <a:graphic>
          <a:graphicData uri="http://schemas.openxmlformats.org/drawingml/2006/table">
            <a:tbl>
              <a:tblPr/>
              <a:tblGrid>
                <a:gridCol w="115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6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6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0386">
                <a:tc>
                  <a:txBody>
                    <a:bodyPr/>
                    <a:lstStyle/>
                    <a:p>
                      <a:pPr algn="l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2009PE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2012Pr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2018Pr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2019 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NVA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28,0%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21,6%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cs typeface="Garamond"/>
                        </a:rPr>
                        <a:t>21,8%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CD&amp;V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Groen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7,2%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7,4%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7,7%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cs typeface="Garamond"/>
                        </a:rPr>
                        <a:t>15,9%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OVLD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spa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PVDA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0,9%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autres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Hors Jeu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47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inscrits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393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Wallonie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9562533" y="6418162"/>
          <a:ext cx="976079" cy="1779712"/>
        </p:xfrm>
        <a:graphic>
          <a:graphicData uri="http://schemas.openxmlformats.org/drawingml/2006/table">
            <a:tbl>
              <a:tblPr/>
              <a:tblGrid>
                <a:gridCol w="75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C0FAC29-BA5D-FC48-8114-2E8523A2AC5F}"/>
              </a:ext>
            </a:extLst>
          </p:cNvPr>
          <p:cNvGraphicFramePr>
            <a:graphicFrameLocks noGrp="1"/>
          </p:cNvGraphicFramePr>
          <p:nvPr/>
        </p:nvGraphicFramePr>
        <p:xfrm>
          <a:off x="1864555" y="2133600"/>
          <a:ext cx="8452661" cy="3006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7523">
                  <a:extLst>
                    <a:ext uri="{9D8B030D-6E8A-4147-A177-3AD203B41FA5}">
                      <a16:colId xmlns:a16="http://schemas.microsoft.com/office/drawing/2014/main" val="2136921234"/>
                    </a:ext>
                  </a:extLst>
                </a:gridCol>
                <a:gridCol w="1207523">
                  <a:extLst>
                    <a:ext uri="{9D8B030D-6E8A-4147-A177-3AD203B41FA5}">
                      <a16:colId xmlns:a16="http://schemas.microsoft.com/office/drawing/2014/main" val="4065189044"/>
                    </a:ext>
                  </a:extLst>
                </a:gridCol>
                <a:gridCol w="1207523">
                  <a:extLst>
                    <a:ext uri="{9D8B030D-6E8A-4147-A177-3AD203B41FA5}">
                      <a16:colId xmlns:a16="http://schemas.microsoft.com/office/drawing/2014/main" val="410772405"/>
                    </a:ext>
                  </a:extLst>
                </a:gridCol>
                <a:gridCol w="1207523">
                  <a:extLst>
                    <a:ext uri="{9D8B030D-6E8A-4147-A177-3AD203B41FA5}">
                      <a16:colId xmlns:a16="http://schemas.microsoft.com/office/drawing/2014/main" val="3135267962"/>
                    </a:ext>
                  </a:extLst>
                </a:gridCol>
                <a:gridCol w="1207523">
                  <a:extLst>
                    <a:ext uri="{9D8B030D-6E8A-4147-A177-3AD203B41FA5}">
                      <a16:colId xmlns:a16="http://schemas.microsoft.com/office/drawing/2014/main" val="1450443302"/>
                    </a:ext>
                  </a:extLst>
                </a:gridCol>
                <a:gridCol w="1207523">
                  <a:extLst>
                    <a:ext uri="{9D8B030D-6E8A-4147-A177-3AD203B41FA5}">
                      <a16:colId xmlns:a16="http://schemas.microsoft.com/office/drawing/2014/main" val="10355536"/>
                    </a:ext>
                  </a:extLst>
                </a:gridCol>
                <a:gridCol w="1207523">
                  <a:extLst>
                    <a:ext uri="{9D8B030D-6E8A-4147-A177-3AD203B41FA5}">
                      <a16:colId xmlns:a16="http://schemas.microsoft.com/office/drawing/2014/main" val="577814992"/>
                    </a:ext>
                  </a:extLst>
                </a:gridCol>
              </a:tblGrid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effectLst/>
                        </a:rPr>
                        <a:t>Wallonie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PW09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ChF10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Pr12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PW14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Pr18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PW19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926196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PS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26,9%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30,6%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25,4%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25,1%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20,1%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20,6%</a:t>
                      </a:r>
                      <a:endParaRPr lang="fr-B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9433129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CDH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13,3%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11,9%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13,5%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12,3%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10,2%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8,4%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8885695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MR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19,2%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18,1%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22,0%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21,7%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18,8%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16,2%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7895560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ECO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15,2%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10,0%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10,5%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7,0%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12,8%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11,7%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4585195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ExD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3,7%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3,0%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1,3%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2,6%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4,5%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4,9%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5810993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PTB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1,0%%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1,6%%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2,2%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4,7%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7,9%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10,9%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6235999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effectLst/>
                        </a:rPr>
                        <a:t>Autres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3,8%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7,8%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4,6%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6,5%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5,0%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5,6%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8939145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effectLst/>
                        </a:rPr>
                        <a:t>Hors Jeu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17,8%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18,7%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20,5%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18,6%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20,8%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21,1%</a:t>
                      </a:r>
                      <a:endParaRPr lang="fr-B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0961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848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Minorités en Belgique en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dirty="0"/>
              <a:t>Néerlandophones à Bruxelles: </a:t>
            </a:r>
          </a:p>
          <a:p>
            <a:pPr lvl="1">
              <a:defRPr/>
            </a:pPr>
            <a:r>
              <a:rPr lang="fr-FR" dirty="0"/>
              <a:t>41.898 voix = 8,4% des votes valables à Bruxelles</a:t>
            </a:r>
          </a:p>
          <a:p>
            <a:pPr marL="0" indent="0">
              <a:buNone/>
              <a:defRPr/>
            </a:pPr>
            <a:r>
              <a:rPr lang="fr-FR" dirty="0"/>
              <a:t>Francophones en Flandre</a:t>
            </a:r>
          </a:p>
          <a:p>
            <a:pPr lvl="1">
              <a:defRPr/>
            </a:pPr>
            <a:r>
              <a:rPr lang="fr-FR" dirty="0"/>
              <a:t>UF: </a:t>
            </a:r>
            <a:r>
              <a:rPr lang="fr-BE" dirty="0"/>
              <a:t>28.804 </a:t>
            </a:r>
            <a:r>
              <a:rPr lang="fr-FR" dirty="0"/>
              <a:t>/4.838.566 = 0,59% des votes flamands</a:t>
            </a:r>
          </a:p>
          <a:p>
            <a:pPr lvl="1">
              <a:defRPr/>
            </a:pPr>
            <a:r>
              <a:rPr lang="fr-FR" dirty="0"/>
              <a:t>Canton </a:t>
            </a:r>
            <a:r>
              <a:rPr lang="fr-FR" dirty="0" err="1"/>
              <a:t>Rhode</a:t>
            </a:r>
            <a:r>
              <a:rPr lang="fr-FR" dirty="0"/>
              <a:t>-St-Genèse, Chambre: inscrits: 45.236</a:t>
            </a:r>
          </a:p>
          <a:p>
            <a:pPr lvl="2">
              <a:defRPr/>
            </a:pPr>
            <a:r>
              <a:rPr lang="fr-FR" dirty="0"/>
              <a:t>Votes valables Bruxelles-Capitale:23.538 = 52% EI	</a:t>
            </a:r>
          </a:p>
          <a:p>
            <a:pPr lvl="2">
              <a:defRPr/>
            </a:pPr>
            <a:r>
              <a:rPr lang="fr-FR" dirty="0"/>
              <a:t>Votes valable Brabant flamand: 13.337 = 29% EI</a:t>
            </a:r>
          </a:p>
        </p:txBody>
      </p:sp>
      <p:sp>
        <p:nvSpPr>
          <p:cNvPr id="58371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1200">
              <a:solidFill>
                <a:srgbClr val="B5A788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4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stoire politique de la Belgique - De 1830 à... - Els Witte - Livres ...">
            <a:extLst>
              <a:ext uri="{FF2B5EF4-FFF2-40B4-BE49-F238E27FC236}">
                <a16:creationId xmlns:a16="http://schemas.microsoft.com/office/drawing/2014/main" id="{2B54D96F-B624-D184-EF55-77321582D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89" y="113323"/>
            <a:ext cx="4064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uvelle histoire de Belgique - Volume 1,... de Els Witte - Livre - Decitre">
            <a:extLst>
              <a:ext uri="{FF2B5EF4-FFF2-40B4-BE49-F238E27FC236}">
                <a16:creationId xmlns:a16="http://schemas.microsoft.com/office/drawing/2014/main" id="{E1E307DC-6ACF-8848-7545-A13BDA94B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80" y="113323"/>
            <a:ext cx="42037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1CA4464-341C-D39B-8B2D-66172CDD60F9}"/>
              </a:ext>
            </a:extLst>
          </p:cNvPr>
          <p:cNvSpPr txBox="1"/>
          <p:nvPr/>
        </p:nvSpPr>
        <p:spPr>
          <a:xfrm>
            <a:off x="4911969" y="808892"/>
            <a:ext cx="16482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Els Witte (1941)</a:t>
            </a:r>
          </a:p>
          <a:p>
            <a:endParaRPr lang="fr-FR" dirty="0"/>
          </a:p>
          <a:p>
            <a:r>
              <a:rPr lang="fr-FR" dirty="0"/>
              <a:t>VUB</a:t>
            </a:r>
          </a:p>
          <a:p>
            <a:endParaRPr lang="fr-FR" dirty="0"/>
          </a:p>
          <a:p>
            <a:r>
              <a:rPr lang="fr-FR" dirty="0"/>
              <a:t>Rectrice 1994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E5FE91-5AA5-F26F-3C60-685E6FA8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</p:spTree>
    <p:extLst>
      <p:ext uri="{BB962C8B-B14F-4D97-AF65-F5344CB8AC3E}">
        <p14:creationId xmlns:p14="http://schemas.microsoft.com/office/powerpoint/2010/main" val="2675405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100 ans, 30 élections, 3 « familles » de &gt;80% à 37%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/>
        </p:nvGraphicFramePr>
        <p:xfrm>
          <a:off x="1947333" y="1982902"/>
          <a:ext cx="8382000" cy="438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8241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Evolution: tout le pays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994813"/>
              </p:ext>
            </p:extLst>
          </p:nvPr>
        </p:nvGraphicFramePr>
        <p:xfrm>
          <a:off x="2802194" y="2503952"/>
          <a:ext cx="648929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16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Moyenne</a:t>
                      </a:r>
                    </a:p>
                    <a:p>
                      <a:pPr algn="ctr"/>
                      <a:r>
                        <a:rPr lang="fr-FR" dirty="0"/>
                        <a:t>1919 - 1961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Moyenne</a:t>
                      </a:r>
                    </a:p>
                    <a:p>
                      <a:pPr algn="ctr"/>
                      <a:r>
                        <a:rPr lang="fr-FR" dirty="0"/>
                        <a:t>1965 - 2010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Moyenne</a:t>
                      </a:r>
                    </a:p>
                    <a:p>
                      <a:pPr algn="ctr"/>
                      <a:r>
                        <a:rPr lang="fr-FR" dirty="0"/>
                        <a:t>2010</a:t>
                      </a:r>
                      <a:r>
                        <a:rPr lang="fr-FR" baseline="0" dirty="0"/>
                        <a:t> - 2019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376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Chrétiens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33,5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24,3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376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Socialistes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30,5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22,4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18,4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549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Libéraux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Hors</a:t>
                      </a:r>
                      <a:r>
                        <a:rPr lang="fr-FR" baseline="0" dirty="0"/>
                        <a:t> jeu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12,0</a:t>
                      </a:r>
                    </a:p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17,5</a:t>
                      </a:r>
                    </a:p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15,9</a:t>
                      </a:r>
                    </a:p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072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Evolution par parti traditionnel par région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27201" y="2150532"/>
          <a:ext cx="8737601" cy="3379006"/>
        </p:xfrm>
        <a:graphic>
          <a:graphicData uri="http://schemas.openxmlformats.org/drawingml/2006/table">
            <a:tbl>
              <a:tblPr/>
              <a:tblGrid>
                <a:gridCol w="805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92158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% 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Socialistes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Chrétiens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Libéraux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58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inscrits</a:t>
                      </a:r>
                    </a:p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 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Flandre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Brux</a:t>
                      </a:r>
                      <a:endParaRPr lang="fr-FR" sz="1800" b="1" i="1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Flandre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Brux</a:t>
                      </a:r>
                      <a:endParaRPr lang="fr-FR" sz="1800" b="1" i="1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Flandre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Brux</a:t>
                      </a:r>
                      <a:endParaRPr lang="fr-FR" sz="1800" b="1" i="1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293"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Moy 19-61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/>
                          <a:cs typeface="Garamond"/>
                        </a:rPr>
                        <a:t>40,1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28,1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/>
                          <a:cs typeface="Garamond"/>
                        </a:rPr>
                        <a:t>42,7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25,8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26,6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12,8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17,2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293"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Moy. 65-07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30,4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16,2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29,8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18,1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18,6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18,9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19,9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6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Moy 10-19</a:t>
                      </a:r>
                    </a:p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11,6</a:t>
                      </a:r>
                    </a:p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25,8</a:t>
                      </a:r>
                    </a:p>
                    <a:p>
                      <a:pPr algn="ctr" fontAlgn="b"/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20,6</a:t>
                      </a:r>
                    </a:p>
                    <a:p>
                      <a:pPr algn="ctr" fontAlgn="b"/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14,5</a:t>
                      </a:r>
                    </a:p>
                    <a:p>
                      <a:pPr algn="ctr" fontAlgn="b"/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10,6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8,7</a:t>
                      </a:r>
                    </a:p>
                    <a:p>
                      <a:pPr algn="ctr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12,3</a:t>
                      </a:r>
                    </a:p>
                    <a:p>
                      <a:pPr algn="ctr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18,5</a:t>
                      </a:r>
                    </a:p>
                    <a:p>
                      <a:pPr algn="ctr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20,4</a:t>
                      </a:r>
                    </a:p>
                    <a:p>
                      <a:pPr algn="ctr" fontAlgn="b"/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450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Différence communautaire </a:t>
            </a:r>
            <a:r>
              <a:rPr lang="fr-FR" sz="2000" dirty="0"/>
              <a:t>2019 PE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250140" y="2506117"/>
          <a:ext cx="7454906" cy="3060700"/>
        </p:xfrm>
        <a:graphic>
          <a:graphicData uri="http://schemas.openxmlformats.org/drawingml/2006/table">
            <a:tbl>
              <a:tblPr/>
              <a:tblGrid>
                <a:gridCol w="1945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Gauche</a:t>
                      </a:r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(?)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Sud</a:t>
                      </a:r>
                    </a:p>
                    <a:p>
                      <a:pPr algn="ctr" fontAlgn="b"/>
                      <a:r>
                        <a:rPr lang="mr-IN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61,2%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Nord</a:t>
                      </a:r>
                    </a:p>
                    <a:p>
                      <a:pPr algn="ctr" fontAlgn="b"/>
                      <a:r>
                        <a:rPr lang="mr-I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27,5%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Centre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4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4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Droite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57,5%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871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vieille histoire?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690952"/>
              </p:ext>
            </p:extLst>
          </p:nvPr>
        </p:nvGraphicFramePr>
        <p:xfrm>
          <a:off x="2414688" y="2444133"/>
          <a:ext cx="7059540" cy="351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9966">
                <a:tc>
                  <a:txBody>
                    <a:bodyPr/>
                    <a:lstStyle/>
                    <a:p>
                      <a:r>
                        <a:rPr lang="fr-FR" sz="2400" dirty="0"/>
                        <a:t>Elections de 1870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Flandre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Bruxelles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Wallonie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346">
                <a:tc>
                  <a:txBody>
                    <a:bodyPr/>
                    <a:lstStyle/>
                    <a:p>
                      <a:r>
                        <a:rPr lang="fr-FR" sz="2400" dirty="0"/>
                        <a:t>Parti libéral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54,7%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64,2%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346">
                <a:tc>
                  <a:txBody>
                    <a:bodyPr/>
                    <a:lstStyle/>
                    <a:p>
                      <a:r>
                        <a:rPr lang="fr-FR" sz="2400" dirty="0"/>
                        <a:t>Votes catholiques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69,8%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36,9%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35,8%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650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vieille histoire?</a:t>
            </a:r>
          </a:p>
        </p:txBody>
      </p:sp>
      <p:graphicFrame>
        <p:nvGraphicFramePr>
          <p:cNvPr id="3" name="Espace réservé du contenu 10"/>
          <p:cNvGraphicFramePr>
            <a:graphicFrameLocks/>
          </p:cNvGraphicFramePr>
          <p:nvPr/>
        </p:nvGraphicFramePr>
        <p:xfrm>
          <a:off x="2434178" y="2389189"/>
          <a:ext cx="7499349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9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/>
                        <a:t>Jules Destrée </a:t>
                      </a:r>
                      <a:r>
                        <a:rPr lang="fr-FR" sz="2400" i="1" dirty="0"/>
                        <a:t>Lettre au Roi</a:t>
                      </a:r>
                      <a:r>
                        <a:rPr lang="fr-FR" sz="2400" dirty="0"/>
                        <a:t>, 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Arrondissements</a:t>
                      </a:r>
                      <a:r>
                        <a:rPr lang="fr-FR" sz="2400" baseline="0" dirty="0"/>
                        <a:t> f</a:t>
                      </a:r>
                      <a:r>
                        <a:rPr lang="fr-FR" sz="2400" dirty="0"/>
                        <a:t>rançais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Arrondissements</a:t>
                      </a:r>
                      <a:r>
                        <a:rPr lang="fr-FR" sz="2400" baseline="0" dirty="0"/>
                        <a:t> f</a:t>
                      </a:r>
                      <a:r>
                        <a:rPr lang="fr-FR" sz="2400" dirty="0"/>
                        <a:t>lamands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Votes anticléricaux</a:t>
                      </a:r>
                    </a:p>
                    <a:p>
                      <a:pPr algn="ctr" fontAlgn="b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60,3%</a:t>
                      </a:r>
                      <a:endParaRPr lang="nl-BE" sz="24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34,3%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Votes cléricaux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39,7%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65,7%</a:t>
                      </a:r>
                      <a:endParaRPr lang="nl-BE" sz="24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720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303204-D5ED-27E6-F92D-B05BE549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248FD4-B4DA-4145-6CA3-1A1B3D6C7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866" y="0"/>
            <a:ext cx="6432267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60E2541-0D2B-6093-566C-C75662D12A35}"/>
              </a:ext>
            </a:extLst>
          </p:cNvPr>
          <p:cNvSpPr txBox="1"/>
          <p:nvPr/>
        </p:nvSpPr>
        <p:spPr>
          <a:xfrm>
            <a:off x="9556955" y="1047135"/>
            <a:ext cx="18870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sillon industriel:</a:t>
            </a:r>
          </a:p>
          <a:p>
            <a:endParaRPr lang="fr-FR" dirty="0"/>
          </a:p>
          <a:p>
            <a:r>
              <a:rPr lang="fr-FR" dirty="0"/>
              <a:t>3 illustrations</a:t>
            </a:r>
          </a:p>
          <a:p>
            <a:endParaRPr lang="fr-FR" dirty="0"/>
          </a:p>
          <a:p>
            <a:r>
              <a:rPr lang="fr-FR" dirty="0"/>
              <a:t>à travers</a:t>
            </a:r>
          </a:p>
          <a:p>
            <a:endParaRPr lang="fr-FR" dirty="0"/>
          </a:p>
          <a:p>
            <a:r>
              <a:rPr lang="fr-FR" dirty="0"/>
              <a:t>le temps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847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1524001" y="314325"/>
            <a:ext cx="7693025" cy="1143000"/>
          </a:xfrm>
        </p:spPr>
        <p:txBody>
          <a:bodyPr/>
          <a:lstStyle/>
          <a:p>
            <a:r>
              <a:rPr lang="fr-FR" dirty="0"/>
              <a:t>Une vieille histoire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0501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11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42900"/>
            <a:ext cx="89789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72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Chambre: extrême droite 2019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250145" y="2707608"/>
          <a:ext cx="7691719" cy="1493374"/>
        </p:xfrm>
        <a:graphic>
          <a:graphicData uri="http://schemas.openxmlformats.org/drawingml/2006/table">
            <a:tbl>
              <a:tblPr/>
              <a:tblGrid>
                <a:gridCol w="1098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6687"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CH19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Hainaut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Liège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BrabW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Namur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Lux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687">
                <a:tc>
                  <a:txBody>
                    <a:bodyPr/>
                    <a:lstStyle/>
                    <a:p>
                      <a:pPr algn="ctr" fontAlgn="b"/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6,19%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6,54%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5,38%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5,61%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5,07%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6,03%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36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56F9E1-A8AD-A1AB-055F-C9DED67C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du droit de vote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058941-0DE6-37E5-6C60-D29C8C424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Luttes pour modifier les politiques publiques -&gt; luttes pour droit de vote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284B7E-54A7-E2B8-5BB3-E9CDEC88C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</p:spTree>
    <p:extLst>
      <p:ext uri="{BB962C8B-B14F-4D97-AF65-F5344CB8AC3E}">
        <p14:creationId xmlns:p14="http://schemas.microsoft.com/office/powerpoint/2010/main" val="11181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AA8DF-A184-5E2F-AFA7-AF4474F6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2AC633-0867-59D4-40F5-C63594BCA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1831: Censitaire</a:t>
            </a:r>
          </a:p>
          <a:p>
            <a:r>
              <a:rPr lang="fr-FR" dirty="0"/>
              <a:t>1893: Plural: masculin, + censitaire + capacitaire + paternel</a:t>
            </a:r>
          </a:p>
          <a:p>
            <a:r>
              <a:rPr lang="fr-FR" dirty="0"/>
              <a:t>1919: « Universel masculin »</a:t>
            </a:r>
          </a:p>
          <a:p>
            <a:r>
              <a:rPr lang="fr-FR" dirty="0"/>
              <a:t>1948: Universel 21 ans</a:t>
            </a:r>
          </a:p>
          <a:p>
            <a:r>
              <a:rPr lang="fr-FR" dirty="0"/>
              <a:t>1981: Universel 18 ans</a:t>
            </a:r>
          </a:p>
          <a:p>
            <a:r>
              <a:rPr lang="fr-FR" dirty="0"/>
              <a:t>1999 – 2004: Vote étrangers: communales, européennes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9B4B53-E9A3-0292-8A02-9EA490DC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</p:spTree>
    <p:extLst>
      <p:ext uri="{BB962C8B-B14F-4D97-AF65-F5344CB8AC3E}">
        <p14:creationId xmlns:p14="http://schemas.microsoft.com/office/powerpoint/2010/main" val="295701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D2C357-528B-B54A-B8BB-9B2BB481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fr-FR" sz="28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Augmentation du nombre d</a:t>
            </a:r>
            <a:r>
              <a:rPr lang="ja-JP" altLang="fr-FR" sz="28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’</a:t>
            </a:r>
            <a:r>
              <a:rPr lang="fr-FR" altLang="ja-JP" sz="28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habitants et de la proportion d</a:t>
            </a:r>
            <a:r>
              <a:rPr lang="ja-JP" altLang="fr-FR" sz="28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’</a:t>
            </a:r>
            <a:r>
              <a:rPr lang="fr-FR" altLang="ja-JP" sz="28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électeurs</a:t>
            </a:r>
            <a:endParaRPr lang="fr-FR" altLang="fr-FR" sz="280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80A3B4CC-321E-CD4F-AB39-E16B40CAE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372131"/>
              </p:ext>
            </p:extLst>
          </p:nvPr>
        </p:nvGraphicFramePr>
        <p:xfrm>
          <a:off x="2665761" y="2280696"/>
          <a:ext cx="6735336" cy="4110642"/>
        </p:xfrm>
        <a:graphic>
          <a:graphicData uri="http://schemas.openxmlformats.org/drawingml/2006/table">
            <a:tbl>
              <a:tblPr/>
              <a:tblGrid>
                <a:gridCol w="1683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974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Année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Habitants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Electeurs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% d’électeurs 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1831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3.786.556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明朝" panose="02020609040205080304" pitchFamily="49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46.009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1,2%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1848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4.337.196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79.000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1,8%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1893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6.069.000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136.755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2,2%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1894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6.069.000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1.370.687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22,6%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1932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8.213.449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2.335.203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28,4%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1950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8.653.653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4.942.807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57,1%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1981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9.848.647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明朝" panose="02020609040205080304" pitchFamily="49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6.877.466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69,8%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9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2019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  <a:cs typeface="+mn-cs"/>
                        </a:rPr>
                        <a:t>11.492.641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  <a:cs typeface="+mn-cs"/>
                        </a:rPr>
                        <a:t>8.122.985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70,7%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9206" name="Espace réservé du pied de page 2">
            <a:extLst>
              <a:ext uri="{FF2B5EF4-FFF2-40B4-BE49-F238E27FC236}">
                <a16:creationId xmlns:a16="http://schemas.microsoft.com/office/drawing/2014/main" id="{0786D197-B267-344D-BC4E-28BD4D11F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BCEEAL6</a:t>
            </a:r>
          </a:p>
        </p:txBody>
      </p:sp>
    </p:spTree>
    <p:extLst>
      <p:ext uri="{BB962C8B-B14F-4D97-AF65-F5344CB8AC3E}">
        <p14:creationId xmlns:p14="http://schemas.microsoft.com/office/powerpoint/2010/main" val="210576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AF457A-3157-AAF6-D5F4-6578D14DC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Justifications du vote censitaire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ECF430-E992-E6C0-41AC-E81EBFD1E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Conservateurs libéraux et catholiques:</a:t>
            </a:r>
          </a:p>
          <a:p>
            <a:r>
              <a:rPr lang="fr-FR" dirty="0"/>
              <a:t>Plus riches: garantie de pouvoir se mêler de politique</a:t>
            </a:r>
          </a:p>
          <a:p>
            <a:r>
              <a:rPr lang="fr-FR" dirty="0"/>
              <a:t>Indépendance </a:t>
            </a:r>
          </a:p>
          <a:p>
            <a:r>
              <a:rPr lang="fr-FR" dirty="0"/>
              <a:t>Intérêts société globale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E94FA2-DE57-D802-D362-627F534E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</p:spTree>
    <p:extLst>
      <p:ext uri="{BB962C8B-B14F-4D97-AF65-F5344CB8AC3E}">
        <p14:creationId xmlns:p14="http://schemas.microsoft.com/office/powerpoint/2010/main" val="10106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24BB69-F8A5-7BB6-3C16-D0A9BA43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Révolte des classes moyennes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C0C9B1-6FAF-6BA1-022B-01F1511F9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Chez les libéraux et les catholiques:</a:t>
            </a:r>
          </a:p>
          <a:p>
            <a:r>
              <a:rPr lang="fr-FR" dirty="0"/>
              <a:t>Capital économique et social mais pas politique</a:t>
            </a:r>
          </a:p>
          <a:p>
            <a:r>
              <a:rPr lang="fr-FR" dirty="0"/>
              <a:t>1880: manifestations ouvrières pour suffrage universel</a:t>
            </a:r>
          </a:p>
          <a:p>
            <a:r>
              <a:rPr lang="fr-FR" dirty="0"/>
              <a:t>Stratégie socialiste: droit de vote pour modifier les politiques publiques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6848DD-EE17-F372-9AA4-57B5182C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</p:spTree>
    <p:extLst>
      <p:ext uri="{BB962C8B-B14F-4D97-AF65-F5344CB8AC3E}">
        <p14:creationId xmlns:p14="http://schemas.microsoft.com/office/powerpoint/2010/main" val="395949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117" y="274638"/>
            <a:ext cx="10959353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1886, émeutes en Wallonie</a:t>
            </a:r>
            <a:r>
              <a:rPr lang="fr-FR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, émeutes charbonnage et 15</a:t>
            </a:r>
            <a:r>
              <a:rPr lang="fr-FR" sz="180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e</a:t>
            </a:r>
            <a:r>
              <a:rPr lang="fr-FR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 anniversaire de la Commune de Paris,</a:t>
            </a:r>
            <a:br>
              <a:rPr lang="fr-FR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</a:br>
            <a:r>
              <a:rPr lang="fr-FR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Liège, pont des Arches, manifestation arrêtée par l</a:t>
            </a:r>
            <a:r>
              <a:rPr lang="nl-BE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r>
              <a:rPr lang="fr-FR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armée; Roux (Charleroi),  la répression fait12 tués</a:t>
            </a:r>
          </a:p>
        </p:txBody>
      </p:sp>
      <p:sp>
        <p:nvSpPr>
          <p:cNvPr id="55298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1200">
              <a:solidFill>
                <a:srgbClr val="B5A788"/>
              </a:solidFill>
              <a:latin typeface="Gill Sans MT" charset="0"/>
            </a:endParaRPr>
          </a:p>
        </p:txBody>
      </p:sp>
      <p:pic>
        <p:nvPicPr>
          <p:cNvPr id="55299" name="Picture 2" descr="Emeutes 18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30376"/>
            <a:ext cx="86868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15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8CFE4B3-BB48-303F-F4F7-359E735B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Compromis 1893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1216097-147E-03EF-AAEE-EF4767FF8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Droit de vote </a:t>
            </a:r>
            <a:r>
              <a:rPr lang="fr-FR" b="1" dirty="0"/>
              <a:t>obligatoire</a:t>
            </a:r>
            <a:r>
              <a:rPr lang="fr-FR" dirty="0"/>
              <a:t> aux hommes de plus de 25 ans</a:t>
            </a:r>
          </a:p>
          <a:p>
            <a:r>
              <a:rPr lang="fr-FR" dirty="0"/>
              <a:t>Vote supplémentaire (3 maximum): </a:t>
            </a:r>
          </a:p>
          <a:p>
            <a:pPr lvl="1"/>
            <a:r>
              <a:rPr lang="fr-FR" dirty="0"/>
              <a:t>Fortune, maison (censitaire)</a:t>
            </a:r>
          </a:p>
          <a:p>
            <a:pPr lvl="1"/>
            <a:r>
              <a:rPr lang="fr-FR" dirty="0"/>
              <a:t>Diplômes (capacitaire)</a:t>
            </a:r>
          </a:p>
          <a:p>
            <a:pPr lvl="1"/>
            <a:r>
              <a:rPr lang="fr-FR" dirty="0"/>
              <a:t>Chefs de famille (patriarcal) </a:t>
            </a:r>
          </a:p>
          <a:p>
            <a:r>
              <a:rPr lang="fr-FR" dirty="0"/>
              <a:t>Inversion de la pyramide sociale par le vote: les plus </a:t>
            </a:r>
            <a:r>
              <a:rPr lang="fr-FR" b="1" i="1" dirty="0"/>
              <a:t>hauts</a:t>
            </a:r>
            <a:r>
              <a:rPr lang="fr-FR" dirty="0"/>
              <a:t> ont plus de poids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039D82-F1C2-1CDD-7263-9969C200D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BCEEAL6</a:t>
            </a:r>
          </a:p>
        </p:txBody>
      </p:sp>
    </p:spTree>
    <p:extLst>
      <p:ext uri="{BB962C8B-B14F-4D97-AF65-F5344CB8AC3E}">
        <p14:creationId xmlns:p14="http://schemas.microsoft.com/office/powerpoint/2010/main" val="3621784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{8EE85167-B9ED-4C41-812B-D4E0BE99D74C}tf10001064</Template>
  <TotalTime>1094</TotalTime>
  <Words>1070</Words>
  <Application>Microsoft Macintosh PowerPoint</Application>
  <PresentationFormat>Grand écran</PresentationFormat>
  <Paragraphs>416</Paragraphs>
  <Slides>29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Garamond</vt:lpstr>
      <vt:lpstr>Gill Sans MT</vt:lpstr>
      <vt:lpstr>Organique</vt:lpstr>
      <vt:lpstr>Document</vt:lpstr>
      <vt:lpstr>Belgique: comment en est-on arrivé là?</vt:lpstr>
      <vt:lpstr>Présentation PowerPoint</vt:lpstr>
      <vt:lpstr>Evolution du droit de vote</vt:lpstr>
      <vt:lpstr>Evolution</vt:lpstr>
      <vt:lpstr>Augmentation du nombre d’habitants et de la proportion d’électeurs</vt:lpstr>
      <vt:lpstr>Justifications du vote censitaire</vt:lpstr>
      <vt:lpstr>Révolte des classes moyennes</vt:lpstr>
      <vt:lpstr>1886, émeutes en Wallonie, émeutes charbonnage et 15e anniversaire de la Commune de Paris, Liège, pont des Arches, manifestation arrêtée par l’armée; Roux (Charleroi),  la répression fait12 tués</vt:lpstr>
      <vt:lpstr>Compromis 1893</vt:lpstr>
      <vt:lpstr>« Coup d’Etat de Loppem »</vt:lpstr>
      <vt:lpstr>Justification du vote masculin 1919</vt:lpstr>
      <vt:lpstr>Vote des femmes, des jeunes</vt:lpstr>
      <vt:lpstr>Vote communal test</vt:lpstr>
      <vt:lpstr>Autres modes de participation politique</vt:lpstr>
      <vt:lpstr>Quota de genre et effets parlementaires</vt:lpstr>
      <vt:lpstr>Quota linguistiques et quota de genres</vt:lpstr>
      <vt:lpstr>Evolution Flandre</vt:lpstr>
      <vt:lpstr>Evolution Wallonie</vt:lpstr>
      <vt:lpstr>Minorités en Belgique en 2019</vt:lpstr>
      <vt:lpstr>100 ans, 30 élections, 3 « familles » de &gt;80% à 37%</vt:lpstr>
      <vt:lpstr>Evolution: tout le pays</vt:lpstr>
      <vt:lpstr>Evolution par parti traditionnel par région</vt:lpstr>
      <vt:lpstr>Différence communautaire 2019 PE</vt:lpstr>
      <vt:lpstr>Une vieille histoire?</vt:lpstr>
      <vt:lpstr>Une vieille histoire?</vt:lpstr>
      <vt:lpstr>Présentation PowerPoint</vt:lpstr>
      <vt:lpstr>Une vieille histoire</vt:lpstr>
      <vt:lpstr>Présentation PowerPoint</vt:lpstr>
      <vt:lpstr>Chambre: extrême droite 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Belgique: comment en est-on arrivé là?</dc:title>
  <dc:creator>Verjans Pierre</dc:creator>
  <cp:lastModifiedBy>Verjans Pierre</cp:lastModifiedBy>
  <cp:revision>10</cp:revision>
  <dcterms:created xsi:type="dcterms:W3CDTF">2022-10-11T18:22:33Z</dcterms:created>
  <dcterms:modified xsi:type="dcterms:W3CDTF">2022-10-20T08:14:10Z</dcterms:modified>
</cp:coreProperties>
</file>