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346" r:id="rId2"/>
    <p:sldId id="347" r:id="rId3"/>
    <p:sldId id="349" r:id="rId4"/>
    <p:sldId id="361" r:id="rId5"/>
    <p:sldId id="350" r:id="rId6"/>
    <p:sldId id="348" r:id="rId7"/>
    <p:sldId id="373" r:id="rId8"/>
    <p:sldId id="354" r:id="rId9"/>
    <p:sldId id="364" r:id="rId10"/>
    <p:sldId id="369" r:id="rId11"/>
    <p:sldId id="371" r:id="rId12"/>
    <p:sldId id="356" r:id="rId13"/>
    <p:sldId id="362" r:id="rId14"/>
    <p:sldId id="363" r:id="rId15"/>
    <p:sldId id="368" r:id="rId16"/>
    <p:sldId id="359" r:id="rId17"/>
    <p:sldId id="360" r:id="rId18"/>
    <p:sldId id="365" r:id="rId19"/>
    <p:sldId id="366" r:id="rId20"/>
    <p:sldId id="367" r:id="rId21"/>
    <p:sldId id="355" r:id="rId22"/>
    <p:sldId id="358" r:id="rId23"/>
    <p:sldId id="357" r:id="rId24"/>
    <p:sldId id="351" r:id="rId25"/>
    <p:sldId id="352" r:id="rId26"/>
    <p:sldId id="353" r:id="rId27"/>
    <p:sldId id="370" r:id="rId28"/>
    <p:sldId id="372"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86"/>
    <p:restoredTop sz="94461"/>
  </p:normalViewPr>
  <p:slideViewPr>
    <p:cSldViewPr snapToGrid="0">
      <p:cViewPr varScale="1">
        <p:scale>
          <a:sx n="107" d="100"/>
          <a:sy n="107" d="100"/>
        </p:scale>
        <p:origin x="3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3D0D0-209E-4144-98BE-1FFBC40518F6}" type="datetimeFigureOut">
              <a:rPr lang="fr-FR" smtClean="0"/>
              <a:t>18/10/2022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B2649-29BF-A842-8D39-C5867D6DB3A6}" type="slidenum">
              <a:rPr lang="fr-FR" smtClean="0"/>
              <a:t>‹N°›</a:t>
            </a:fld>
            <a:endParaRPr lang="fr-FR"/>
          </a:p>
        </p:txBody>
      </p:sp>
    </p:spTree>
    <p:extLst>
      <p:ext uri="{BB962C8B-B14F-4D97-AF65-F5344CB8AC3E}">
        <p14:creationId xmlns:p14="http://schemas.microsoft.com/office/powerpoint/2010/main" val="3596029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9B2649-29BF-A842-8D39-C5867D6DB3A6}" type="slidenum">
              <a:rPr lang="fr-FR" smtClean="0"/>
              <a:t>1</a:t>
            </a:fld>
            <a:endParaRPr lang="fr-FR"/>
          </a:p>
        </p:txBody>
      </p:sp>
    </p:spTree>
    <p:extLst>
      <p:ext uri="{BB962C8B-B14F-4D97-AF65-F5344CB8AC3E}">
        <p14:creationId xmlns:p14="http://schemas.microsoft.com/office/powerpoint/2010/main" val="878361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01B998D6-4537-7836-7511-C18B5965098D}"/>
              </a:ext>
            </a:extLst>
          </p:cNvPr>
          <p:cNvGrpSpPr>
            <a:grpSpLocks/>
          </p:cNvGrpSpPr>
          <p:nvPr/>
        </p:nvGrpSpPr>
        <p:grpSpPr bwMode="auto">
          <a:xfrm>
            <a:off x="0" y="-7938"/>
            <a:ext cx="12192000" cy="6865938"/>
            <a:chOff x="0" y="-8467"/>
            <a:chExt cx="12192000" cy="6866467"/>
          </a:xfrm>
        </p:grpSpPr>
        <p:cxnSp>
          <p:nvCxnSpPr>
            <p:cNvPr id="5" name="Straight Connector 31">
              <a:extLst>
                <a:ext uri="{FF2B5EF4-FFF2-40B4-BE49-F238E27FC236}">
                  <a16:creationId xmlns:a16="http://schemas.microsoft.com/office/drawing/2014/main" id="{6D808142-F1EF-01B4-CF03-567564D077B9}"/>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20">
              <a:extLst>
                <a:ext uri="{FF2B5EF4-FFF2-40B4-BE49-F238E27FC236}">
                  <a16:creationId xmlns:a16="http://schemas.microsoft.com/office/drawing/2014/main" id="{73572799-7041-3808-8C98-B27B92907E84}"/>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a:extLst>
                <a:ext uri="{FF2B5EF4-FFF2-40B4-BE49-F238E27FC236}">
                  <a16:creationId xmlns:a16="http://schemas.microsoft.com/office/drawing/2014/main" id="{93134DD5-8640-A6E1-B621-66440EFEC4F8}"/>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a:extLst>
                <a:ext uri="{FF2B5EF4-FFF2-40B4-BE49-F238E27FC236}">
                  <a16:creationId xmlns:a16="http://schemas.microsoft.com/office/drawing/2014/main" id="{723841C6-7294-4722-E45C-D9AF28483049}"/>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6">
              <a:extLst>
                <a:ext uri="{FF2B5EF4-FFF2-40B4-BE49-F238E27FC236}">
                  <a16:creationId xmlns:a16="http://schemas.microsoft.com/office/drawing/2014/main" id="{081C6F35-2F3E-9D8E-CBC2-CE5CD96ED14A}"/>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FE26983C-DFF2-93FB-2DDE-9C43D198D8EF}"/>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a:extLst>
                <a:ext uri="{FF2B5EF4-FFF2-40B4-BE49-F238E27FC236}">
                  <a16:creationId xmlns:a16="http://schemas.microsoft.com/office/drawing/2014/main" id="{D2433EB6-87D5-7FF2-8F44-B4315CF72B08}"/>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9E787819-B50C-CDA6-787B-56C7F35A6139}"/>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30">
              <a:extLst>
                <a:ext uri="{FF2B5EF4-FFF2-40B4-BE49-F238E27FC236}">
                  <a16:creationId xmlns:a16="http://schemas.microsoft.com/office/drawing/2014/main" id="{B1F7F2B2-9A88-794E-32A3-52ED90C14E6D}"/>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8">
              <a:extLst>
                <a:ext uri="{FF2B5EF4-FFF2-40B4-BE49-F238E27FC236}">
                  <a16:creationId xmlns:a16="http://schemas.microsoft.com/office/drawing/2014/main" id="{25790ADC-F73F-7A85-DD21-B5789E0EDD3F}"/>
                </a:ext>
              </a:extLst>
            </p:cNvPr>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15" name="Date Placeholder 3">
            <a:extLst>
              <a:ext uri="{FF2B5EF4-FFF2-40B4-BE49-F238E27FC236}">
                <a16:creationId xmlns:a16="http://schemas.microsoft.com/office/drawing/2014/main" id="{A04E2627-810F-3508-2DE7-2A8A4E040AC4}"/>
              </a:ext>
            </a:extLst>
          </p:cNvPr>
          <p:cNvSpPr>
            <a:spLocks noGrp="1"/>
          </p:cNvSpPr>
          <p:nvPr>
            <p:ph type="dt" sz="half" idx="10"/>
          </p:nvPr>
        </p:nvSpPr>
        <p:spPr/>
        <p:txBody>
          <a:bodyPr/>
          <a:lstStyle>
            <a:lvl1pPr>
              <a:defRPr/>
            </a:lvl1pPr>
          </a:lstStyle>
          <a:p>
            <a:pPr>
              <a:defRPr/>
            </a:pPr>
            <a:fld id="{011A4266-382D-264F-91E5-DFAA16AE2585}" type="datetimeFigureOut">
              <a:rPr lang="en-US"/>
              <a:pPr>
                <a:defRPr/>
              </a:pPr>
              <a:t>10/18/22</a:t>
            </a:fld>
            <a:endParaRPr lang="en-US" dirty="0"/>
          </a:p>
        </p:txBody>
      </p:sp>
      <p:sp>
        <p:nvSpPr>
          <p:cNvPr id="16" name="Footer Placeholder 4">
            <a:extLst>
              <a:ext uri="{FF2B5EF4-FFF2-40B4-BE49-F238E27FC236}">
                <a16:creationId xmlns:a16="http://schemas.microsoft.com/office/drawing/2014/main" id="{6854287B-CD10-2506-1270-47D06B96FF0A}"/>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FEBAF69B-9E38-D895-36F4-7DCE924D1AA5}"/>
              </a:ext>
            </a:extLst>
          </p:cNvPr>
          <p:cNvSpPr>
            <a:spLocks noGrp="1"/>
          </p:cNvSpPr>
          <p:nvPr>
            <p:ph type="sldNum" sz="quarter" idx="12"/>
          </p:nvPr>
        </p:nvSpPr>
        <p:spPr/>
        <p:txBody>
          <a:bodyPr/>
          <a:lstStyle>
            <a:lvl1pPr>
              <a:defRPr/>
            </a:lvl1pPr>
          </a:lstStyle>
          <a:p>
            <a:fld id="{E5C684E2-9A79-7740-BE63-CB7DDDF4693A}" type="slidenum">
              <a:rPr lang="en-US" altLang="fr-FR"/>
              <a:pPr/>
              <a:t>‹N°›</a:t>
            </a:fld>
            <a:endParaRPr lang="en-US" altLang="fr-FR"/>
          </a:p>
        </p:txBody>
      </p:sp>
    </p:spTree>
    <p:extLst>
      <p:ext uri="{BB962C8B-B14F-4D97-AF65-F5344CB8AC3E}">
        <p14:creationId xmlns:p14="http://schemas.microsoft.com/office/powerpoint/2010/main" val="57859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a:extLst>
              <a:ext uri="{FF2B5EF4-FFF2-40B4-BE49-F238E27FC236}">
                <a16:creationId xmlns:a16="http://schemas.microsoft.com/office/drawing/2014/main" id="{5AE62A8B-9EB8-4D32-30A7-F59C643F016C}"/>
              </a:ext>
            </a:extLst>
          </p:cNvPr>
          <p:cNvSpPr>
            <a:spLocks noGrp="1"/>
          </p:cNvSpPr>
          <p:nvPr>
            <p:ph type="dt" sz="half" idx="10"/>
          </p:nvPr>
        </p:nvSpPr>
        <p:spPr/>
        <p:txBody>
          <a:bodyPr/>
          <a:lstStyle>
            <a:lvl1pPr>
              <a:defRPr/>
            </a:lvl1pPr>
          </a:lstStyle>
          <a:p>
            <a:pPr>
              <a:defRPr/>
            </a:pPr>
            <a:fld id="{DF978D46-9419-1C44-806B-E4F90B3D4CDE}" type="datetimeFigureOut">
              <a:rPr lang="en-US"/>
              <a:pPr>
                <a:defRPr/>
              </a:pPr>
              <a:t>10/18/22</a:t>
            </a:fld>
            <a:endParaRPr lang="en-US" dirty="0"/>
          </a:p>
        </p:txBody>
      </p:sp>
      <p:sp>
        <p:nvSpPr>
          <p:cNvPr id="5" name="Footer Placeholder 4">
            <a:extLst>
              <a:ext uri="{FF2B5EF4-FFF2-40B4-BE49-F238E27FC236}">
                <a16:creationId xmlns:a16="http://schemas.microsoft.com/office/drawing/2014/main" id="{450149EA-0156-0B35-66ED-098459D6A8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73DD1F-93F4-393E-44F7-3DB660DE446A}"/>
              </a:ext>
            </a:extLst>
          </p:cNvPr>
          <p:cNvSpPr>
            <a:spLocks noGrp="1"/>
          </p:cNvSpPr>
          <p:nvPr>
            <p:ph type="sldNum" sz="quarter" idx="12"/>
          </p:nvPr>
        </p:nvSpPr>
        <p:spPr/>
        <p:txBody>
          <a:bodyPr/>
          <a:lstStyle>
            <a:lvl1pPr>
              <a:defRPr/>
            </a:lvl1pPr>
          </a:lstStyle>
          <a:p>
            <a:fld id="{E1DFB825-0471-2748-8904-B4F0334CEF3E}" type="slidenum">
              <a:rPr lang="en-US" altLang="fr-FR"/>
              <a:pPr/>
              <a:t>‹N°›</a:t>
            </a:fld>
            <a:endParaRPr lang="en-US" altLang="fr-FR"/>
          </a:p>
        </p:txBody>
      </p:sp>
    </p:spTree>
    <p:extLst>
      <p:ext uri="{BB962C8B-B14F-4D97-AF65-F5344CB8AC3E}">
        <p14:creationId xmlns:p14="http://schemas.microsoft.com/office/powerpoint/2010/main" val="2945350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55EE12DF-B69C-B842-B9AA-E229C8C64896}"/>
              </a:ext>
            </a:extLst>
          </p:cNvPr>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fr-FR" sz="8000" dirty="0">
                <a:solidFill>
                  <a:srgbClr val="9D5ACF"/>
                </a:solidFill>
                <a:latin typeface="Arial" panose="020B0604020202020204" pitchFamily="34" charset="0"/>
              </a:rPr>
              <a:t>“</a:t>
            </a:r>
          </a:p>
        </p:txBody>
      </p:sp>
      <p:sp>
        <p:nvSpPr>
          <p:cNvPr id="5" name="TextBox 21">
            <a:extLst>
              <a:ext uri="{FF2B5EF4-FFF2-40B4-BE49-F238E27FC236}">
                <a16:creationId xmlns:a16="http://schemas.microsoft.com/office/drawing/2014/main" id="{CF6DB946-9D40-DA77-0A9B-0EA90E9858EA}"/>
              </a:ext>
            </a:extLst>
          </p:cNvPr>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fr-FR" sz="8000" dirty="0">
                <a:solidFill>
                  <a:srgbClr val="9D5ACF"/>
                </a:solidFill>
                <a:latin typeface="Arial" panose="020B0604020202020204" pitchFamily="34" charset="0"/>
              </a:rPr>
              <a:t>”</a:t>
            </a:r>
            <a:endParaRPr lang="en-US" altLang="fr-FR" dirty="0">
              <a:solidFill>
                <a:srgbClr val="9D5ACF"/>
              </a:solidFill>
              <a:latin typeface="Arial" panose="020B0604020202020204" pitchFamily="34" charset="0"/>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6" name="Date Placeholder 3">
            <a:extLst>
              <a:ext uri="{FF2B5EF4-FFF2-40B4-BE49-F238E27FC236}">
                <a16:creationId xmlns:a16="http://schemas.microsoft.com/office/drawing/2014/main" id="{2BFCDBA0-DFEC-20B7-E228-95F6F736BD71}"/>
              </a:ext>
            </a:extLst>
          </p:cNvPr>
          <p:cNvSpPr>
            <a:spLocks noGrp="1"/>
          </p:cNvSpPr>
          <p:nvPr>
            <p:ph type="dt" sz="half" idx="14"/>
          </p:nvPr>
        </p:nvSpPr>
        <p:spPr/>
        <p:txBody>
          <a:bodyPr/>
          <a:lstStyle>
            <a:lvl1pPr>
              <a:defRPr/>
            </a:lvl1pPr>
          </a:lstStyle>
          <a:p>
            <a:pPr>
              <a:defRPr/>
            </a:pPr>
            <a:fld id="{A1456A83-2324-D547-A6AA-1BFB23A69D5B}" type="datetimeFigureOut">
              <a:rPr lang="en-US"/>
              <a:pPr>
                <a:defRPr/>
              </a:pPr>
              <a:t>10/18/22</a:t>
            </a:fld>
            <a:endParaRPr lang="en-US" dirty="0"/>
          </a:p>
        </p:txBody>
      </p:sp>
      <p:sp>
        <p:nvSpPr>
          <p:cNvPr id="7" name="Footer Placeholder 4">
            <a:extLst>
              <a:ext uri="{FF2B5EF4-FFF2-40B4-BE49-F238E27FC236}">
                <a16:creationId xmlns:a16="http://schemas.microsoft.com/office/drawing/2014/main" id="{91DDCB5A-7A49-4519-0D0A-E00040ABD4B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43DE99D-A80D-7402-B7EF-DD5C82DF87A2}"/>
              </a:ext>
            </a:extLst>
          </p:cNvPr>
          <p:cNvSpPr>
            <a:spLocks noGrp="1"/>
          </p:cNvSpPr>
          <p:nvPr>
            <p:ph type="sldNum" sz="quarter" idx="16"/>
          </p:nvPr>
        </p:nvSpPr>
        <p:spPr/>
        <p:txBody>
          <a:bodyPr/>
          <a:lstStyle>
            <a:lvl1pPr>
              <a:defRPr/>
            </a:lvl1pPr>
          </a:lstStyle>
          <a:p>
            <a:fld id="{CD416D5F-F125-E545-8741-7B9BA4B3D1CE}" type="slidenum">
              <a:rPr lang="en-US" altLang="fr-FR"/>
              <a:pPr/>
              <a:t>‹N°›</a:t>
            </a:fld>
            <a:endParaRPr lang="en-US" altLang="fr-FR"/>
          </a:p>
        </p:txBody>
      </p:sp>
    </p:spTree>
    <p:extLst>
      <p:ext uri="{BB962C8B-B14F-4D97-AF65-F5344CB8AC3E}">
        <p14:creationId xmlns:p14="http://schemas.microsoft.com/office/powerpoint/2010/main" val="4280162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a:extLst>
              <a:ext uri="{FF2B5EF4-FFF2-40B4-BE49-F238E27FC236}">
                <a16:creationId xmlns:a16="http://schemas.microsoft.com/office/drawing/2014/main" id="{93F48D28-E40B-2708-71DE-792FAAEE58AC}"/>
              </a:ext>
            </a:extLst>
          </p:cNvPr>
          <p:cNvSpPr>
            <a:spLocks noGrp="1"/>
          </p:cNvSpPr>
          <p:nvPr>
            <p:ph type="dt" sz="half" idx="10"/>
          </p:nvPr>
        </p:nvSpPr>
        <p:spPr/>
        <p:txBody>
          <a:bodyPr/>
          <a:lstStyle>
            <a:lvl1pPr>
              <a:defRPr/>
            </a:lvl1pPr>
          </a:lstStyle>
          <a:p>
            <a:pPr>
              <a:defRPr/>
            </a:pPr>
            <a:fld id="{ACEC742B-FF88-3747-842A-C5EC2ADB1825}" type="datetimeFigureOut">
              <a:rPr lang="en-US"/>
              <a:pPr>
                <a:defRPr/>
              </a:pPr>
              <a:t>10/18/22</a:t>
            </a:fld>
            <a:endParaRPr lang="en-US" dirty="0"/>
          </a:p>
        </p:txBody>
      </p:sp>
      <p:sp>
        <p:nvSpPr>
          <p:cNvPr id="5" name="Footer Placeholder 4">
            <a:extLst>
              <a:ext uri="{FF2B5EF4-FFF2-40B4-BE49-F238E27FC236}">
                <a16:creationId xmlns:a16="http://schemas.microsoft.com/office/drawing/2014/main" id="{2B225C3D-154F-BC5B-C88C-5685CD0030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61925C-58C4-B03F-B822-62DBF3851AB9}"/>
              </a:ext>
            </a:extLst>
          </p:cNvPr>
          <p:cNvSpPr>
            <a:spLocks noGrp="1"/>
          </p:cNvSpPr>
          <p:nvPr>
            <p:ph type="sldNum" sz="quarter" idx="12"/>
          </p:nvPr>
        </p:nvSpPr>
        <p:spPr/>
        <p:txBody>
          <a:bodyPr/>
          <a:lstStyle>
            <a:lvl1pPr>
              <a:defRPr/>
            </a:lvl1pPr>
          </a:lstStyle>
          <a:p>
            <a:fld id="{F0D0B2E4-DB62-E741-BB84-61557C2CF28C}" type="slidenum">
              <a:rPr lang="en-US" altLang="fr-FR"/>
              <a:pPr/>
              <a:t>‹N°›</a:t>
            </a:fld>
            <a:endParaRPr lang="en-US" altLang="fr-FR"/>
          </a:p>
        </p:txBody>
      </p:sp>
    </p:spTree>
    <p:extLst>
      <p:ext uri="{BB962C8B-B14F-4D97-AF65-F5344CB8AC3E}">
        <p14:creationId xmlns:p14="http://schemas.microsoft.com/office/powerpoint/2010/main" val="3249996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4" name="TextBox 23">
            <a:extLst>
              <a:ext uri="{FF2B5EF4-FFF2-40B4-BE49-F238E27FC236}">
                <a16:creationId xmlns:a16="http://schemas.microsoft.com/office/drawing/2014/main" id="{D0C46682-6DB3-0D6C-3384-26B158BEE193}"/>
              </a:ext>
            </a:extLst>
          </p:cNvPr>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fr-FR" sz="8000" dirty="0">
                <a:solidFill>
                  <a:srgbClr val="9D5ACF"/>
                </a:solidFill>
                <a:latin typeface="Arial" panose="020B0604020202020204" pitchFamily="34" charset="0"/>
              </a:rPr>
              <a:t>“</a:t>
            </a:r>
          </a:p>
        </p:txBody>
      </p:sp>
      <p:sp>
        <p:nvSpPr>
          <p:cNvPr id="5" name="TextBox 24">
            <a:extLst>
              <a:ext uri="{FF2B5EF4-FFF2-40B4-BE49-F238E27FC236}">
                <a16:creationId xmlns:a16="http://schemas.microsoft.com/office/drawing/2014/main" id="{0D245004-B83B-E37A-D468-FBA2021E0C83}"/>
              </a:ext>
            </a:extLst>
          </p:cNvPr>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fr-FR" sz="8000" dirty="0">
                <a:solidFill>
                  <a:srgbClr val="9D5ACF"/>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6" name="Date Placeholder 3">
            <a:extLst>
              <a:ext uri="{FF2B5EF4-FFF2-40B4-BE49-F238E27FC236}">
                <a16:creationId xmlns:a16="http://schemas.microsoft.com/office/drawing/2014/main" id="{2308748A-7A01-7611-C8D0-9B4DBDD239EC}"/>
              </a:ext>
            </a:extLst>
          </p:cNvPr>
          <p:cNvSpPr>
            <a:spLocks noGrp="1"/>
          </p:cNvSpPr>
          <p:nvPr>
            <p:ph type="dt" sz="half" idx="14"/>
          </p:nvPr>
        </p:nvSpPr>
        <p:spPr/>
        <p:txBody>
          <a:bodyPr/>
          <a:lstStyle>
            <a:lvl1pPr>
              <a:defRPr/>
            </a:lvl1pPr>
          </a:lstStyle>
          <a:p>
            <a:pPr>
              <a:defRPr/>
            </a:pPr>
            <a:fld id="{E6EC0F00-D1CB-4B45-8F9B-7D3F7C1DBF2F}" type="datetimeFigureOut">
              <a:rPr lang="en-US"/>
              <a:pPr>
                <a:defRPr/>
              </a:pPr>
              <a:t>10/18/22</a:t>
            </a:fld>
            <a:endParaRPr lang="en-US" dirty="0"/>
          </a:p>
        </p:txBody>
      </p:sp>
      <p:sp>
        <p:nvSpPr>
          <p:cNvPr id="7" name="Footer Placeholder 4">
            <a:extLst>
              <a:ext uri="{FF2B5EF4-FFF2-40B4-BE49-F238E27FC236}">
                <a16:creationId xmlns:a16="http://schemas.microsoft.com/office/drawing/2014/main" id="{C60AC0C1-BBDA-AC5A-E103-967FD3EFFEA4}"/>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10596D9-0C71-0B85-3150-832B8A30DCE9}"/>
              </a:ext>
            </a:extLst>
          </p:cNvPr>
          <p:cNvSpPr>
            <a:spLocks noGrp="1"/>
          </p:cNvSpPr>
          <p:nvPr>
            <p:ph type="sldNum" sz="quarter" idx="16"/>
          </p:nvPr>
        </p:nvSpPr>
        <p:spPr/>
        <p:txBody>
          <a:bodyPr/>
          <a:lstStyle>
            <a:lvl1pPr>
              <a:defRPr/>
            </a:lvl1pPr>
          </a:lstStyle>
          <a:p>
            <a:fld id="{AD347F01-4437-7145-9D60-E2F040B5DCEA}" type="slidenum">
              <a:rPr lang="en-US" altLang="fr-FR"/>
              <a:pPr/>
              <a:t>‹N°›</a:t>
            </a:fld>
            <a:endParaRPr lang="en-US" altLang="fr-FR"/>
          </a:p>
        </p:txBody>
      </p:sp>
    </p:spTree>
    <p:extLst>
      <p:ext uri="{BB962C8B-B14F-4D97-AF65-F5344CB8AC3E}">
        <p14:creationId xmlns:p14="http://schemas.microsoft.com/office/powerpoint/2010/main" val="400133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a:extLst>
              <a:ext uri="{FF2B5EF4-FFF2-40B4-BE49-F238E27FC236}">
                <a16:creationId xmlns:a16="http://schemas.microsoft.com/office/drawing/2014/main" id="{D160CA5E-6D0D-DA08-EB31-95A7F1E3DD10}"/>
              </a:ext>
            </a:extLst>
          </p:cNvPr>
          <p:cNvSpPr>
            <a:spLocks noGrp="1"/>
          </p:cNvSpPr>
          <p:nvPr>
            <p:ph type="dt" sz="half" idx="14"/>
          </p:nvPr>
        </p:nvSpPr>
        <p:spPr/>
        <p:txBody>
          <a:bodyPr/>
          <a:lstStyle>
            <a:lvl1pPr>
              <a:defRPr/>
            </a:lvl1pPr>
          </a:lstStyle>
          <a:p>
            <a:pPr>
              <a:defRPr/>
            </a:pPr>
            <a:fld id="{E9343A58-C2CD-2343-8FE9-108371AAEA07}" type="datetimeFigureOut">
              <a:rPr lang="en-US"/>
              <a:pPr>
                <a:defRPr/>
              </a:pPr>
              <a:t>10/18/22</a:t>
            </a:fld>
            <a:endParaRPr lang="en-US" dirty="0"/>
          </a:p>
        </p:txBody>
      </p:sp>
      <p:sp>
        <p:nvSpPr>
          <p:cNvPr id="5" name="Footer Placeholder 4">
            <a:extLst>
              <a:ext uri="{FF2B5EF4-FFF2-40B4-BE49-F238E27FC236}">
                <a16:creationId xmlns:a16="http://schemas.microsoft.com/office/drawing/2014/main" id="{B729A2F7-F28E-F8A6-4522-C4237A87351C}"/>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438BDB-FB35-7CE1-C366-B1699A66E695}"/>
              </a:ext>
            </a:extLst>
          </p:cNvPr>
          <p:cNvSpPr>
            <a:spLocks noGrp="1"/>
          </p:cNvSpPr>
          <p:nvPr>
            <p:ph type="sldNum" sz="quarter" idx="16"/>
          </p:nvPr>
        </p:nvSpPr>
        <p:spPr/>
        <p:txBody>
          <a:bodyPr/>
          <a:lstStyle>
            <a:lvl1pPr>
              <a:defRPr/>
            </a:lvl1pPr>
          </a:lstStyle>
          <a:p>
            <a:fld id="{CB5D304B-83E0-9D4A-A61A-2477BC078148}" type="slidenum">
              <a:rPr lang="en-US" altLang="fr-FR"/>
              <a:pPr/>
              <a:t>‹N°›</a:t>
            </a:fld>
            <a:endParaRPr lang="en-US" altLang="fr-FR"/>
          </a:p>
        </p:txBody>
      </p:sp>
    </p:spTree>
    <p:extLst>
      <p:ext uri="{BB962C8B-B14F-4D97-AF65-F5344CB8AC3E}">
        <p14:creationId xmlns:p14="http://schemas.microsoft.com/office/powerpoint/2010/main" val="3874962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479C4BD6-DC71-93AC-6A84-FD2D71F0EB2B}"/>
              </a:ext>
            </a:extLst>
          </p:cNvPr>
          <p:cNvSpPr>
            <a:spLocks noGrp="1"/>
          </p:cNvSpPr>
          <p:nvPr>
            <p:ph type="dt" sz="half" idx="10"/>
          </p:nvPr>
        </p:nvSpPr>
        <p:spPr/>
        <p:txBody>
          <a:bodyPr/>
          <a:lstStyle>
            <a:lvl1pPr>
              <a:defRPr/>
            </a:lvl1pPr>
          </a:lstStyle>
          <a:p>
            <a:pPr>
              <a:defRPr/>
            </a:pPr>
            <a:fld id="{E112D2CB-6BFB-1644-A793-02494A22A975}" type="datetimeFigureOut">
              <a:rPr lang="en-US"/>
              <a:pPr>
                <a:defRPr/>
              </a:pPr>
              <a:t>10/18/22</a:t>
            </a:fld>
            <a:endParaRPr lang="en-US" dirty="0"/>
          </a:p>
        </p:txBody>
      </p:sp>
      <p:sp>
        <p:nvSpPr>
          <p:cNvPr id="5" name="Footer Placeholder 4">
            <a:extLst>
              <a:ext uri="{FF2B5EF4-FFF2-40B4-BE49-F238E27FC236}">
                <a16:creationId xmlns:a16="http://schemas.microsoft.com/office/drawing/2014/main" id="{2DADD85A-28A6-B1ED-C29C-67AD7FB02A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357AD1-1BF4-FD25-1802-63EC7AB8F113}"/>
              </a:ext>
            </a:extLst>
          </p:cNvPr>
          <p:cNvSpPr>
            <a:spLocks noGrp="1"/>
          </p:cNvSpPr>
          <p:nvPr>
            <p:ph type="sldNum" sz="quarter" idx="12"/>
          </p:nvPr>
        </p:nvSpPr>
        <p:spPr/>
        <p:txBody>
          <a:bodyPr/>
          <a:lstStyle>
            <a:lvl1pPr>
              <a:defRPr/>
            </a:lvl1pPr>
          </a:lstStyle>
          <a:p>
            <a:fld id="{ED7DB21F-4BA5-4D4D-ACDD-2EE4D54AD023}" type="slidenum">
              <a:rPr lang="en-US" altLang="fr-FR"/>
              <a:pPr/>
              <a:t>‹N°›</a:t>
            </a:fld>
            <a:endParaRPr lang="en-US" altLang="fr-FR"/>
          </a:p>
        </p:txBody>
      </p:sp>
    </p:spTree>
    <p:extLst>
      <p:ext uri="{BB962C8B-B14F-4D97-AF65-F5344CB8AC3E}">
        <p14:creationId xmlns:p14="http://schemas.microsoft.com/office/powerpoint/2010/main" val="136448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664E8BA2-A25A-E45F-0CBD-743AE2F793DA}"/>
              </a:ext>
            </a:extLst>
          </p:cNvPr>
          <p:cNvSpPr>
            <a:spLocks noGrp="1"/>
          </p:cNvSpPr>
          <p:nvPr>
            <p:ph type="dt" sz="half" idx="10"/>
          </p:nvPr>
        </p:nvSpPr>
        <p:spPr/>
        <p:txBody>
          <a:bodyPr/>
          <a:lstStyle>
            <a:lvl1pPr>
              <a:defRPr/>
            </a:lvl1pPr>
          </a:lstStyle>
          <a:p>
            <a:pPr>
              <a:defRPr/>
            </a:pPr>
            <a:fld id="{CAEA478B-46C4-7D47-8DF0-739A79ADEDBC}" type="datetimeFigureOut">
              <a:rPr lang="en-US"/>
              <a:pPr>
                <a:defRPr/>
              </a:pPr>
              <a:t>10/18/22</a:t>
            </a:fld>
            <a:endParaRPr lang="en-US" dirty="0"/>
          </a:p>
        </p:txBody>
      </p:sp>
      <p:sp>
        <p:nvSpPr>
          <p:cNvPr id="5" name="Footer Placeholder 4">
            <a:extLst>
              <a:ext uri="{FF2B5EF4-FFF2-40B4-BE49-F238E27FC236}">
                <a16:creationId xmlns:a16="http://schemas.microsoft.com/office/drawing/2014/main" id="{67BBF6BC-EA13-A2C0-0D38-4E6F04E3B4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7C8444-9200-B0FB-3DA5-1ADF7F255966}"/>
              </a:ext>
            </a:extLst>
          </p:cNvPr>
          <p:cNvSpPr>
            <a:spLocks noGrp="1"/>
          </p:cNvSpPr>
          <p:nvPr>
            <p:ph type="sldNum" sz="quarter" idx="12"/>
          </p:nvPr>
        </p:nvSpPr>
        <p:spPr/>
        <p:txBody>
          <a:bodyPr/>
          <a:lstStyle>
            <a:lvl1pPr>
              <a:defRPr/>
            </a:lvl1pPr>
          </a:lstStyle>
          <a:p>
            <a:fld id="{0FBA7310-99B8-6343-9FF5-253B459C8D3D}" type="slidenum">
              <a:rPr lang="en-US" altLang="fr-FR"/>
              <a:pPr/>
              <a:t>‹N°›</a:t>
            </a:fld>
            <a:endParaRPr lang="en-US" altLang="fr-FR"/>
          </a:p>
        </p:txBody>
      </p:sp>
    </p:spTree>
    <p:extLst>
      <p:ext uri="{BB962C8B-B14F-4D97-AF65-F5344CB8AC3E}">
        <p14:creationId xmlns:p14="http://schemas.microsoft.com/office/powerpoint/2010/main" val="394107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DB54AEF0-98F0-ACF7-49AD-FFF240EE5715}"/>
              </a:ext>
            </a:extLst>
          </p:cNvPr>
          <p:cNvSpPr>
            <a:spLocks noGrp="1"/>
          </p:cNvSpPr>
          <p:nvPr>
            <p:ph type="dt" sz="half" idx="10"/>
          </p:nvPr>
        </p:nvSpPr>
        <p:spPr/>
        <p:txBody>
          <a:bodyPr/>
          <a:lstStyle>
            <a:lvl1pPr>
              <a:defRPr/>
            </a:lvl1pPr>
          </a:lstStyle>
          <a:p>
            <a:pPr>
              <a:defRPr/>
            </a:pPr>
            <a:fld id="{D5A12F79-3B07-0947-A773-D411193FDA56}" type="datetimeFigureOut">
              <a:rPr lang="en-US"/>
              <a:pPr>
                <a:defRPr/>
              </a:pPr>
              <a:t>10/18/22</a:t>
            </a:fld>
            <a:endParaRPr lang="en-US" dirty="0"/>
          </a:p>
        </p:txBody>
      </p:sp>
      <p:sp>
        <p:nvSpPr>
          <p:cNvPr id="5" name="Footer Placeholder 4">
            <a:extLst>
              <a:ext uri="{FF2B5EF4-FFF2-40B4-BE49-F238E27FC236}">
                <a16:creationId xmlns:a16="http://schemas.microsoft.com/office/drawing/2014/main" id="{F004DB39-5C63-09D1-1DCB-7074772E98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A05AF6-28B9-C8EF-9290-83AC10316B7E}"/>
              </a:ext>
            </a:extLst>
          </p:cNvPr>
          <p:cNvSpPr>
            <a:spLocks noGrp="1"/>
          </p:cNvSpPr>
          <p:nvPr>
            <p:ph type="sldNum" sz="quarter" idx="12"/>
          </p:nvPr>
        </p:nvSpPr>
        <p:spPr/>
        <p:txBody>
          <a:bodyPr/>
          <a:lstStyle>
            <a:lvl1pPr>
              <a:defRPr/>
            </a:lvl1pPr>
          </a:lstStyle>
          <a:p>
            <a:fld id="{A1F72080-97EA-874E-ABD6-DB3A6425B492}" type="slidenum">
              <a:rPr lang="en-US" altLang="fr-FR"/>
              <a:pPr/>
              <a:t>‹N°›</a:t>
            </a:fld>
            <a:endParaRPr lang="en-US" altLang="fr-FR"/>
          </a:p>
        </p:txBody>
      </p:sp>
    </p:spTree>
    <p:extLst>
      <p:ext uri="{BB962C8B-B14F-4D97-AF65-F5344CB8AC3E}">
        <p14:creationId xmlns:p14="http://schemas.microsoft.com/office/powerpoint/2010/main" val="233693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a:extLst>
              <a:ext uri="{FF2B5EF4-FFF2-40B4-BE49-F238E27FC236}">
                <a16:creationId xmlns:a16="http://schemas.microsoft.com/office/drawing/2014/main" id="{23D290E0-B517-11B1-E5AF-AB6B3EEA2621}"/>
              </a:ext>
            </a:extLst>
          </p:cNvPr>
          <p:cNvSpPr>
            <a:spLocks noGrp="1"/>
          </p:cNvSpPr>
          <p:nvPr>
            <p:ph type="dt" sz="half" idx="10"/>
          </p:nvPr>
        </p:nvSpPr>
        <p:spPr/>
        <p:txBody>
          <a:bodyPr/>
          <a:lstStyle>
            <a:lvl1pPr>
              <a:defRPr/>
            </a:lvl1pPr>
          </a:lstStyle>
          <a:p>
            <a:pPr>
              <a:defRPr/>
            </a:pPr>
            <a:fld id="{69487976-EDC5-C64A-841C-4C89F2F68D1A}" type="datetimeFigureOut">
              <a:rPr lang="en-US"/>
              <a:pPr>
                <a:defRPr/>
              </a:pPr>
              <a:t>10/18/22</a:t>
            </a:fld>
            <a:endParaRPr lang="en-US" dirty="0"/>
          </a:p>
        </p:txBody>
      </p:sp>
      <p:sp>
        <p:nvSpPr>
          <p:cNvPr id="5" name="Footer Placeholder 4">
            <a:extLst>
              <a:ext uri="{FF2B5EF4-FFF2-40B4-BE49-F238E27FC236}">
                <a16:creationId xmlns:a16="http://schemas.microsoft.com/office/drawing/2014/main" id="{46796D6C-2810-1F53-6526-F58BBA0F34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27D9FE-5160-8789-9CCD-8B482F270809}"/>
              </a:ext>
            </a:extLst>
          </p:cNvPr>
          <p:cNvSpPr>
            <a:spLocks noGrp="1"/>
          </p:cNvSpPr>
          <p:nvPr>
            <p:ph type="sldNum" sz="quarter" idx="12"/>
          </p:nvPr>
        </p:nvSpPr>
        <p:spPr/>
        <p:txBody>
          <a:bodyPr/>
          <a:lstStyle>
            <a:lvl1pPr>
              <a:defRPr/>
            </a:lvl1pPr>
          </a:lstStyle>
          <a:p>
            <a:fld id="{4660AEFB-92E1-DC4B-A18D-C5706DB3E6E1}" type="slidenum">
              <a:rPr lang="en-US" altLang="fr-FR"/>
              <a:pPr/>
              <a:t>‹N°›</a:t>
            </a:fld>
            <a:endParaRPr lang="en-US" altLang="fr-FR"/>
          </a:p>
        </p:txBody>
      </p:sp>
    </p:spTree>
    <p:extLst>
      <p:ext uri="{BB962C8B-B14F-4D97-AF65-F5344CB8AC3E}">
        <p14:creationId xmlns:p14="http://schemas.microsoft.com/office/powerpoint/2010/main" val="318045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FD35452A-3E5C-01E9-A9AA-8F62EF923D11}"/>
              </a:ext>
            </a:extLst>
          </p:cNvPr>
          <p:cNvSpPr>
            <a:spLocks noGrp="1"/>
          </p:cNvSpPr>
          <p:nvPr>
            <p:ph type="dt" sz="half" idx="10"/>
          </p:nvPr>
        </p:nvSpPr>
        <p:spPr/>
        <p:txBody>
          <a:bodyPr/>
          <a:lstStyle>
            <a:lvl1pPr>
              <a:defRPr/>
            </a:lvl1pPr>
          </a:lstStyle>
          <a:p>
            <a:pPr>
              <a:defRPr/>
            </a:pPr>
            <a:fld id="{AA802CAF-0F28-3448-8C49-0F579207ABEE}" type="datetimeFigureOut">
              <a:rPr lang="en-US"/>
              <a:pPr>
                <a:defRPr/>
              </a:pPr>
              <a:t>10/18/22</a:t>
            </a:fld>
            <a:endParaRPr lang="en-US" dirty="0"/>
          </a:p>
        </p:txBody>
      </p:sp>
      <p:sp>
        <p:nvSpPr>
          <p:cNvPr id="6" name="Footer Placeholder 4">
            <a:extLst>
              <a:ext uri="{FF2B5EF4-FFF2-40B4-BE49-F238E27FC236}">
                <a16:creationId xmlns:a16="http://schemas.microsoft.com/office/drawing/2014/main" id="{B73A1DC8-5C29-7C96-61A3-476199980F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330F20-6120-0863-BFDA-2B2B58D53575}"/>
              </a:ext>
            </a:extLst>
          </p:cNvPr>
          <p:cNvSpPr>
            <a:spLocks noGrp="1"/>
          </p:cNvSpPr>
          <p:nvPr>
            <p:ph type="sldNum" sz="quarter" idx="12"/>
          </p:nvPr>
        </p:nvSpPr>
        <p:spPr/>
        <p:txBody>
          <a:bodyPr/>
          <a:lstStyle>
            <a:lvl1pPr>
              <a:defRPr/>
            </a:lvl1pPr>
          </a:lstStyle>
          <a:p>
            <a:fld id="{4A946635-F2E8-1646-8B82-D4EAE3D737ED}" type="slidenum">
              <a:rPr lang="en-US" altLang="fr-FR"/>
              <a:pPr/>
              <a:t>‹N°›</a:t>
            </a:fld>
            <a:endParaRPr lang="en-US" altLang="fr-FR"/>
          </a:p>
        </p:txBody>
      </p:sp>
    </p:spTree>
    <p:extLst>
      <p:ext uri="{BB962C8B-B14F-4D97-AF65-F5344CB8AC3E}">
        <p14:creationId xmlns:p14="http://schemas.microsoft.com/office/powerpoint/2010/main" val="1549662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a:extLst>
              <a:ext uri="{FF2B5EF4-FFF2-40B4-BE49-F238E27FC236}">
                <a16:creationId xmlns:a16="http://schemas.microsoft.com/office/drawing/2014/main" id="{9DCF10F6-D10D-9522-17B5-5682A728477B}"/>
              </a:ext>
            </a:extLst>
          </p:cNvPr>
          <p:cNvSpPr>
            <a:spLocks noGrp="1"/>
          </p:cNvSpPr>
          <p:nvPr>
            <p:ph type="dt" sz="half" idx="10"/>
          </p:nvPr>
        </p:nvSpPr>
        <p:spPr/>
        <p:txBody>
          <a:bodyPr/>
          <a:lstStyle>
            <a:lvl1pPr>
              <a:defRPr/>
            </a:lvl1pPr>
          </a:lstStyle>
          <a:p>
            <a:pPr>
              <a:defRPr/>
            </a:pPr>
            <a:fld id="{20F9F687-2109-2043-91EA-617EE963B533}" type="datetimeFigureOut">
              <a:rPr lang="en-US"/>
              <a:pPr>
                <a:defRPr/>
              </a:pPr>
              <a:t>10/18/22</a:t>
            </a:fld>
            <a:endParaRPr lang="en-US" dirty="0"/>
          </a:p>
        </p:txBody>
      </p:sp>
      <p:sp>
        <p:nvSpPr>
          <p:cNvPr id="8" name="Footer Placeholder 4">
            <a:extLst>
              <a:ext uri="{FF2B5EF4-FFF2-40B4-BE49-F238E27FC236}">
                <a16:creationId xmlns:a16="http://schemas.microsoft.com/office/drawing/2014/main" id="{317FB862-D314-3D56-FA98-2021B114C7D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93A8AD5-D63D-5856-A530-4CEE4C4C298B}"/>
              </a:ext>
            </a:extLst>
          </p:cNvPr>
          <p:cNvSpPr>
            <a:spLocks noGrp="1"/>
          </p:cNvSpPr>
          <p:nvPr>
            <p:ph type="sldNum" sz="quarter" idx="12"/>
          </p:nvPr>
        </p:nvSpPr>
        <p:spPr/>
        <p:txBody>
          <a:bodyPr/>
          <a:lstStyle>
            <a:lvl1pPr>
              <a:defRPr/>
            </a:lvl1pPr>
          </a:lstStyle>
          <a:p>
            <a:fld id="{8217C0A0-8D75-0149-AA16-A0EADF73EF1F}" type="slidenum">
              <a:rPr lang="en-US" altLang="fr-FR"/>
              <a:pPr/>
              <a:t>‹N°›</a:t>
            </a:fld>
            <a:endParaRPr lang="en-US" altLang="fr-FR"/>
          </a:p>
        </p:txBody>
      </p:sp>
    </p:spTree>
    <p:extLst>
      <p:ext uri="{BB962C8B-B14F-4D97-AF65-F5344CB8AC3E}">
        <p14:creationId xmlns:p14="http://schemas.microsoft.com/office/powerpoint/2010/main" val="360980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3">
            <a:extLst>
              <a:ext uri="{FF2B5EF4-FFF2-40B4-BE49-F238E27FC236}">
                <a16:creationId xmlns:a16="http://schemas.microsoft.com/office/drawing/2014/main" id="{67F50C9F-D15B-E4C1-95BB-F2880AA343A7}"/>
              </a:ext>
            </a:extLst>
          </p:cNvPr>
          <p:cNvSpPr>
            <a:spLocks noGrp="1"/>
          </p:cNvSpPr>
          <p:nvPr>
            <p:ph type="dt" sz="half" idx="10"/>
          </p:nvPr>
        </p:nvSpPr>
        <p:spPr/>
        <p:txBody>
          <a:bodyPr/>
          <a:lstStyle>
            <a:lvl1pPr>
              <a:defRPr/>
            </a:lvl1pPr>
          </a:lstStyle>
          <a:p>
            <a:pPr>
              <a:defRPr/>
            </a:pPr>
            <a:fld id="{B4F1B3BF-67B0-E447-B820-C7B65AA86309}" type="datetimeFigureOut">
              <a:rPr lang="en-US"/>
              <a:pPr>
                <a:defRPr/>
              </a:pPr>
              <a:t>10/18/22</a:t>
            </a:fld>
            <a:endParaRPr lang="en-US" dirty="0"/>
          </a:p>
        </p:txBody>
      </p:sp>
      <p:sp>
        <p:nvSpPr>
          <p:cNvPr id="4" name="Footer Placeholder 4">
            <a:extLst>
              <a:ext uri="{FF2B5EF4-FFF2-40B4-BE49-F238E27FC236}">
                <a16:creationId xmlns:a16="http://schemas.microsoft.com/office/drawing/2014/main" id="{23463387-8B56-EC33-6D63-63492611A0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D64AC7-29CB-8B3E-80E0-58705129E02E}"/>
              </a:ext>
            </a:extLst>
          </p:cNvPr>
          <p:cNvSpPr>
            <a:spLocks noGrp="1"/>
          </p:cNvSpPr>
          <p:nvPr>
            <p:ph type="sldNum" sz="quarter" idx="12"/>
          </p:nvPr>
        </p:nvSpPr>
        <p:spPr/>
        <p:txBody>
          <a:bodyPr/>
          <a:lstStyle>
            <a:lvl1pPr>
              <a:defRPr/>
            </a:lvl1pPr>
          </a:lstStyle>
          <a:p>
            <a:fld id="{23DDEF36-F295-3E43-BD44-262B22C9FA26}" type="slidenum">
              <a:rPr lang="en-US" altLang="fr-FR"/>
              <a:pPr/>
              <a:t>‹N°›</a:t>
            </a:fld>
            <a:endParaRPr lang="en-US" altLang="fr-FR"/>
          </a:p>
        </p:txBody>
      </p:sp>
    </p:spTree>
    <p:extLst>
      <p:ext uri="{BB962C8B-B14F-4D97-AF65-F5344CB8AC3E}">
        <p14:creationId xmlns:p14="http://schemas.microsoft.com/office/powerpoint/2010/main" val="308500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6588CD5-FDCF-5024-2F94-E1C0978B8696}"/>
              </a:ext>
            </a:extLst>
          </p:cNvPr>
          <p:cNvSpPr>
            <a:spLocks noGrp="1"/>
          </p:cNvSpPr>
          <p:nvPr>
            <p:ph type="dt" sz="half" idx="10"/>
          </p:nvPr>
        </p:nvSpPr>
        <p:spPr/>
        <p:txBody>
          <a:bodyPr/>
          <a:lstStyle>
            <a:lvl1pPr>
              <a:defRPr/>
            </a:lvl1pPr>
          </a:lstStyle>
          <a:p>
            <a:pPr>
              <a:defRPr/>
            </a:pPr>
            <a:fld id="{4CF20E76-6700-1947-8754-BC9EA55A0644}" type="datetimeFigureOut">
              <a:rPr lang="en-US"/>
              <a:pPr>
                <a:defRPr/>
              </a:pPr>
              <a:t>10/18/22</a:t>
            </a:fld>
            <a:endParaRPr lang="en-US" dirty="0"/>
          </a:p>
        </p:txBody>
      </p:sp>
      <p:sp>
        <p:nvSpPr>
          <p:cNvPr id="3" name="Footer Placeholder 4">
            <a:extLst>
              <a:ext uri="{FF2B5EF4-FFF2-40B4-BE49-F238E27FC236}">
                <a16:creationId xmlns:a16="http://schemas.microsoft.com/office/drawing/2014/main" id="{B84756B5-16B5-6FF9-1668-52EB442D97E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E388B32-4483-D603-ECFE-58664D7557D3}"/>
              </a:ext>
            </a:extLst>
          </p:cNvPr>
          <p:cNvSpPr>
            <a:spLocks noGrp="1"/>
          </p:cNvSpPr>
          <p:nvPr>
            <p:ph type="sldNum" sz="quarter" idx="12"/>
          </p:nvPr>
        </p:nvSpPr>
        <p:spPr/>
        <p:txBody>
          <a:bodyPr/>
          <a:lstStyle>
            <a:lvl1pPr>
              <a:defRPr/>
            </a:lvl1pPr>
          </a:lstStyle>
          <a:p>
            <a:fld id="{6A681CB9-A69E-8942-A5FD-86EE50FC291D}" type="slidenum">
              <a:rPr lang="en-US" altLang="fr-FR"/>
              <a:pPr/>
              <a:t>‹N°›</a:t>
            </a:fld>
            <a:endParaRPr lang="en-US" altLang="fr-FR"/>
          </a:p>
        </p:txBody>
      </p:sp>
    </p:spTree>
    <p:extLst>
      <p:ext uri="{BB962C8B-B14F-4D97-AF65-F5344CB8AC3E}">
        <p14:creationId xmlns:p14="http://schemas.microsoft.com/office/powerpoint/2010/main" val="96120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a:t>
            </a:r>
          </a:p>
        </p:txBody>
      </p:sp>
      <p:sp>
        <p:nvSpPr>
          <p:cNvPr id="5" name="Date Placeholder 3">
            <a:extLst>
              <a:ext uri="{FF2B5EF4-FFF2-40B4-BE49-F238E27FC236}">
                <a16:creationId xmlns:a16="http://schemas.microsoft.com/office/drawing/2014/main" id="{3963CDDD-A0AF-93D8-C584-15F26916E19E}"/>
              </a:ext>
            </a:extLst>
          </p:cNvPr>
          <p:cNvSpPr>
            <a:spLocks noGrp="1"/>
          </p:cNvSpPr>
          <p:nvPr>
            <p:ph type="dt" sz="half" idx="10"/>
          </p:nvPr>
        </p:nvSpPr>
        <p:spPr/>
        <p:txBody>
          <a:bodyPr/>
          <a:lstStyle>
            <a:lvl1pPr>
              <a:defRPr/>
            </a:lvl1pPr>
          </a:lstStyle>
          <a:p>
            <a:pPr>
              <a:defRPr/>
            </a:pPr>
            <a:fld id="{90AC443B-2042-3C40-8415-B5E8BA84C0D4}" type="datetimeFigureOut">
              <a:rPr lang="en-US"/>
              <a:pPr>
                <a:defRPr/>
              </a:pPr>
              <a:t>10/18/22</a:t>
            </a:fld>
            <a:endParaRPr lang="en-US" dirty="0"/>
          </a:p>
        </p:txBody>
      </p:sp>
      <p:sp>
        <p:nvSpPr>
          <p:cNvPr id="6" name="Footer Placeholder 4">
            <a:extLst>
              <a:ext uri="{FF2B5EF4-FFF2-40B4-BE49-F238E27FC236}">
                <a16:creationId xmlns:a16="http://schemas.microsoft.com/office/drawing/2014/main" id="{224CD3ED-F85B-B063-05A4-A9404C83A1F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5015FA-556D-183C-9526-119C6B548BEA}"/>
              </a:ext>
            </a:extLst>
          </p:cNvPr>
          <p:cNvSpPr>
            <a:spLocks noGrp="1"/>
          </p:cNvSpPr>
          <p:nvPr>
            <p:ph type="sldNum" sz="quarter" idx="12"/>
          </p:nvPr>
        </p:nvSpPr>
        <p:spPr/>
        <p:txBody>
          <a:bodyPr/>
          <a:lstStyle>
            <a:lvl1pPr>
              <a:defRPr/>
            </a:lvl1pPr>
          </a:lstStyle>
          <a:p>
            <a:fld id="{C9970CC4-3DDB-D044-AE9D-25EAB0597587}" type="slidenum">
              <a:rPr lang="en-US" altLang="fr-FR"/>
              <a:pPr/>
              <a:t>‹N°›</a:t>
            </a:fld>
            <a:endParaRPr lang="en-US" altLang="fr-FR"/>
          </a:p>
        </p:txBody>
      </p:sp>
    </p:spTree>
    <p:extLst>
      <p:ext uri="{BB962C8B-B14F-4D97-AF65-F5344CB8AC3E}">
        <p14:creationId xmlns:p14="http://schemas.microsoft.com/office/powerpoint/2010/main" val="350747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noProof="0" dirty="0"/>
              <a:t>Cliquez sur l'icône pour ajouter une image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3">
            <a:extLst>
              <a:ext uri="{FF2B5EF4-FFF2-40B4-BE49-F238E27FC236}">
                <a16:creationId xmlns:a16="http://schemas.microsoft.com/office/drawing/2014/main" id="{BF09334C-2AFA-95A3-8819-259E4884D806}"/>
              </a:ext>
            </a:extLst>
          </p:cNvPr>
          <p:cNvSpPr>
            <a:spLocks noGrp="1"/>
          </p:cNvSpPr>
          <p:nvPr>
            <p:ph type="dt" sz="half" idx="10"/>
          </p:nvPr>
        </p:nvSpPr>
        <p:spPr/>
        <p:txBody>
          <a:bodyPr/>
          <a:lstStyle>
            <a:lvl1pPr>
              <a:defRPr/>
            </a:lvl1pPr>
          </a:lstStyle>
          <a:p>
            <a:pPr>
              <a:defRPr/>
            </a:pPr>
            <a:fld id="{886A164D-3975-8A4E-9261-041E1A213825}" type="datetimeFigureOut">
              <a:rPr lang="en-US"/>
              <a:pPr>
                <a:defRPr/>
              </a:pPr>
              <a:t>10/18/22</a:t>
            </a:fld>
            <a:endParaRPr lang="en-US" dirty="0"/>
          </a:p>
        </p:txBody>
      </p:sp>
      <p:sp>
        <p:nvSpPr>
          <p:cNvPr id="6" name="Footer Placeholder 4">
            <a:extLst>
              <a:ext uri="{FF2B5EF4-FFF2-40B4-BE49-F238E27FC236}">
                <a16:creationId xmlns:a16="http://schemas.microsoft.com/office/drawing/2014/main" id="{2FD84B8D-86E6-0C38-DA67-B474AB7302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354650-6353-595E-ED8B-A6AD5090B0CB}"/>
              </a:ext>
            </a:extLst>
          </p:cNvPr>
          <p:cNvSpPr>
            <a:spLocks noGrp="1"/>
          </p:cNvSpPr>
          <p:nvPr>
            <p:ph type="sldNum" sz="quarter" idx="12"/>
          </p:nvPr>
        </p:nvSpPr>
        <p:spPr/>
        <p:txBody>
          <a:bodyPr/>
          <a:lstStyle>
            <a:lvl1pPr>
              <a:defRPr/>
            </a:lvl1pPr>
          </a:lstStyle>
          <a:p>
            <a:fld id="{8EDABCF9-4F28-0849-BE7A-D48A48B6BEED}" type="slidenum">
              <a:rPr lang="en-US" altLang="fr-FR"/>
              <a:pPr/>
              <a:t>‹N°›</a:t>
            </a:fld>
            <a:endParaRPr lang="en-US" altLang="fr-FR"/>
          </a:p>
        </p:txBody>
      </p:sp>
    </p:spTree>
    <p:extLst>
      <p:ext uri="{BB962C8B-B14F-4D97-AF65-F5344CB8AC3E}">
        <p14:creationId xmlns:p14="http://schemas.microsoft.com/office/powerpoint/2010/main" val="3612848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62A408A1-B248-9030-6EA8-7BDCC16EAE76}"/>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913FA058-1C0E-1AD5-5025-7F707D7A7C0D}"/>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6B41004-CA90-D5FF-CFEF-FEAFFE1A6910}"/>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52987046-033E-E34B-07F0-9684662C6BAE}"/>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C57F51FE-D69B-DF20-CEC9-A9892F0B3673}"/>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FFDB7BD3-C63B-7F28-8EA9-A066EB4EA93A}"/>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81CC5439-DE6C-AE3F-62B7-8D1A90D57F4A}"/>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843BF6D3-D540-E8CC-4A86-F2137819BD5F}"/>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6F1F71C4-AFEC-3C14-6365-0F74EA5A8645}"/>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F9203CD9-FE26-5A36-09FD-8CA3542A3BE6}"/>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8833D3CB-7F8B-CC6D-BC24-7450918667CD}"/>
                </a:ext>
              </a:extLst>
            </p:cNvPr>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5C4F1346-2389-3534-931D-6DB66EE1B04E}"/>
              </a:ext>
            </a:extLst>
          </p:cNvPr>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 style du titre</a:t>
            </a:r>
            <a:endParaRPr lang="en-US" altLang="fr-FR"/>
          </a:p>
        </p:txBody>
      </p:sp>
      <p:sp>
        <p:nvSpPr>
          <p:cNvPr id="1028" name="Text Placeholder 2">
            <a:extLst>
              <a:ext uri="{FF2B5EF4-FFF2-40B4-BE49-F238E27FC236}">
                <a16:creationId xmlns:a16="http://schemas.microsoft.com/office/drawing/2014/main" id="{C1019A55-5E1A-B97B-0351-833F62D6359C}"/>
              </a:ext>
            </a:extLst>
          </p:cNvPr>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DCADBD8F-721F-25A9-225D-DA5F1D720337}"/>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1D9EB197-73F7-5041-AEA7-B8BE63BEEF32}" type="datetimeFigureOut">
              <a:rPr lang="en-US"/>
              <a:pPr>
                <a:defRPr/>
              </a:pPr>
              <a:t>10/18/22</a:t>
            </a:fld>
            <a:endParaRPr lang="en-US" dirty="0"/>
          </a:p>
        </p:txBody>
      </p:sp>
      <p:sp>
        <p:nvSpPr>
          <p:cNvPr id="5" name="Footer Placeholder 4">
            <a:extLst>
              <a:ext uri="{FF2B5EF4-FFF2-40B4-BE49-F238E27FC236}">
                <a16:creationId xmlns:a16="http://schemas.microsoft.com/office/drawing/2014/main" id="{CDF798D8-18CF-DCFB-E9FD-BB50C1419460}"/>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05619DE2-4565-FD74-5AEF-9836C3C1FD7A}"/>
              </a:ext>
            </a:extLst>
          </p:cNvPr>
          <p:cNvSpPr>
            <a:spLocks noGrp="1"/>
          </p:cNvSpPr>
          <p:nvPr>
            <p:ph type="sldNum" sz="quarter" idx="4"/>
          </p:nvPr>
        </p:nvSpPr>
        <p:spPr>
          <a:xfrm>
            <a:off x="8589963" y="6042025"/>
            <a:ext cx="6842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defRPr>
            </a:lvl1pPr>
          </a:lstStyle>
          <a:p>
            <a:fld id="{01B53EAE-0E67-EB45-B401-5CE2DAF2399A}" type="slidenum">
              <a:rPr lang="en-US" altLang="fr-FR"/>
              <a:pPr/>
              <a:t>‹N°›</a:t>
            </a:fld>
            <a:endParaRPr lang="en-US" altLang="fr-FR"/>
          </a:p>
        </p:txBody>
      </p:sp>
    </p:spTree>
    <p:extLst>
      <p:ext uri="{BB962C8B-B14F-4D97-AF65-F5344CB8AC3E}">
        <p14:creationId xmlns:p14="http://schemas.microsoft.com/office/powerpoint/2010/main" val="2364657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2"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2"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2"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2"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2"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mailto:Nathan.flore@uliege.be"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hyperlink" Target="https://www.larcier.com/fr/histoire-de-la-construction-europeenne-2020-9782802739708.html" TargetMode="External"/><Relationship Id="rId2" Type="http://schemas.openxmlformats.org/officeDocument/2006/relationships/hyperlink" Target="https://www.cairn.info/revue-internationale-et-strategique-2013-3-page-151.ht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6" name="Rectangle 8">
            <a:extLst>
              <a:ext uri="{FF2B5EF4-FFF2-40B4-BE49-F238E27FC236}">
                <a16:creationId xmlns:a16="http://schemas.microsoft.com/office/drawing/2014/main" id="{BEC1F3D1-EB59-027D-5736-92D0F9EEBC9F}"/>
              </a:ext>
            </a:extLst>
          </p:cNvPr>
          <p:cNvSpPr>
            <a:spLocks noGrp="1" noChangeArrowheads="1"/>
          </p:cNvSpPr>
          <p:nvPr>
            <p:ph type="ctrTitle"/>
          </p:nvPr>
        </p:nvSpPr>
        <p:spPr>
          <a:xfrm>
            <a:off x="1184275" y="1462087"/>
            <a:ext cx="10059988" cy="2679700"/>
          </a:xfrm>
        </p:spPr>
        <p:txBody>
          <a:bodyPr rtlCol="0"/>
          <a:lstStyle/>
          <a:p>
            <a:pPr algn="l" eaLnBrk="1" fontAlgn="auto" hangingPunct="1">
              <a:spcAft>
                <a:spcPts val="0"/>
              </a:spcAft>
              <a:defRPr/>
            </a:pPr>
            <a:r>
              <a:rPr lang="fr-FR" sz="4800" dirty="0"/>
              <a:t>Le Royaume-Uni et la construction européenne : une grande histoire de désamour</a:t>
            </a:r>
            <a:endParaRPr lang="fr-FR" sz="4800" b="1" noProof="1">
              <a:solidFill>
                <a:schemeClr val="tx1">
                  <a:lumMod val="75000"/>
                  <a:lumOff val="25000"/>
                </a:schemeClr>
              </a:solidFill>
              <a:latin typeface="Garamond" panose="02020404030301010803" pitchFamily="18" charset="0"/>
              <a:cs typeface="Arial" panose="020B0604020202020204" pitchFamily="34" charset="0"/>
            </a:endParaRPr>
          </a:p>
        </p:txBody>
      </p:sp>
      <p:sp>
        <p:nvSpPr>
          <p:cNvPr id="3" name="Sous-titre 2">
            <a:extLst>
              <a:ext uri="{FF2B5EF4-FFF2-40B4-BE49-F238E27FC236}">
                <a16:creationId xmlns:a16="http://schemas.microsoft.com/office/drawing/2014/main" id="{9DCB7ACC-9C6D-AA3A-655D-6B8CE21C04BC}"/>
              </a:ext>
            </a:extLst>
          </p:cNvPr>
          <p:cNvSpPr>
            <a:spLocks noGrp="1"/>
          </p:cNvSpPr>
          <p:nvPr>
            <p:ph type="subTitle" idx="1"/>
          </p:nvPr>
        </p:nvSpPr>
        <p:spPr>
          <a:xfrm>
            <a:off x="502445" y="4433090"/>
            <a:ext cx="7767637" cy="1096963"/>
          </a:xfrm>
        </p:spPr>
        <p:txBody>
          <a:bodyPr rtlCol="0">
            <a:normAutofit/>
          </a:bodyPr>
          <a:lstStyle/>
          <a:p>
            <a:pPr eaLnBrk="1" fontAlgn="auto" hangingPunct="1">
              <a:spcAft>
                <a:spcPts val="0"/>
              </a:spcAft>
              <a:buFont typeface="Wingdings 3" charset="2"/>
              <a:buNone/>
              <a:defRPr/>
            </a:pPr>
            <a:r>
              <a:rPr lang="fr-FR" sz="4400" dirty="0">
                <a:solidFill>
                  <a:schemeClr val="tx1"/>
                </a:solidFill>
                <a:latin typeface="Garamond" panose="02020404030301010803" pitchFamily="18" charset="0"/>
              </a:rPr>
              <a:t>Nathan Flore</a:t>
            </a:r>
          </a:p>
        </p:txBody>
      </p:sp>
      <p:pic>
        <p:nvPicPr>
          <p:cNvPr id="4" name="Graphique 3">
            <a:extLst>
              <a:ext uri="{FF2B5EF4-FFF2-40B4-BE49-F238E27FC236}">
                <a16:creationId xmlns:a16="http://schemas.microsoft.com/office/drawing/2014/main" id="{695EF4B3-8ABD-A177-6897-6C34BEA2C7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600" y="218508"/>
            <a:ext cx="4994768" cy="667317"/>
          </a:xfrm>
          <a:prstGeom prst="rect">
            <a:avLst/>
          </a:prstGeom>
        </p:spPr>
      </p:pic>
      <p:sp>
        <p:nvSpPr>
          <p:cNvPr id="7" name="ZoneTexte 6">
            <a:extLst>
              <a:ext uri="{FF2B5EF4-FFF2-40B4-BE49-F238E27FC236}">
                <a16:creationId xmlns:a16="http://schemas.microsoft.com/office/drawing/2014/main" id="{AB18856D-8E72-FD63-1A69-D70612194A9C}"/>
              </a:ext>
            </a:extLst>
          </p:cNvPr>
          <p:cNvSpPr txBox="1"/>
          <p:nvPr/>
        </p:nvSpPr>
        <p:spPr>
          <a:xfrm>
            <a:off x="5971259" y="218508"/>
            <a:ext cx="6135013" cy="461665"/>
          </a:xfrm>
          <a:prstGeom prst="rect">
            <a:avLst/>
          </a:prstGeom>
          <a:noFill/>
        </p:spPr>
        <p:txBody>
          <a:bodyPr wrap="none" rtlCol="0">
            <a:spAutoFit/>
          </a:bodyPr>
          <a:lstStyle/>
          <a:p>
            <a:r>
              <a:rPr lang="fr-FR" sz="2400" dirty="0" err="1"/>
              <a:t>Ham-sur-heure</a:t>
            </a:r>
            <a:r>
              <a:rPr lang="fr-FR" sz="2400" dirty="0"/>
              <a:t> – </a:t>
            </a:r>
            <a:r>
              <a:rPr lang="fr-FR" sz="2400" dirty="0" err="1"/>
              <a:t>Nalinnes</a:t>
            </a:r>
            <a:r>
              <a:rPr lang="fr-FR" sz="2400" dirty="0"/>
              <a:t>, 18 octobre 2022</a:t>
            </a:r>
          </a:p>
        </p:txBody>
      </p:sp>
    </p:spTree>
    <p:extLst>
      <p:ext uri="{BB962C8B-B14F-4D97-AF65-F5344CB8AC3E}">
        <p14:creationId xmlns:p14="http://schemas.microsoft.com/office/powerpoint/2010/main" val="231728364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8054F9-2DCA-D009-6056-CA8CC5F925F4}"/>
              </a:ext>
            </a:extLst>
          </p:cNvPr>
          <p:cNvSpPr>
            <a:spLocks noGrp="1"/>
          </p:cNvSpPr>
          <p:nvPr>
            <p:ph type="title"/>
          </p:nvPr>
        </p:nvSpPr>
        <p:spPr>
          <a:xfrm>
            <a:off x="402472" y="1120876"/>
            <a:ext cx="10323512" cy="1320800"/>
          </a:xfrm>
        </p:spPr>
        <p:txBody>
          <a:bodyPr>
            <a:normAutofit/>
          </a:bodyPr>
          <a:lstStyle/>
          <a:p>
            <a:r>
              <a:rPr lang="fr-FR" sz="2800" dirty="0"/>
              <a:t>Communauté économique européenne (CEE) et Association européenne de libre-échange (AELE)</a:t>
            </a:r>
          </a:p>
        </p:txBody>
      </p:sp>
      <p:sp>
        <p:nvSpPr>
          <p:cNvPr id="3" name="Espace réservé du contenu 2">
            <a:extLst>
              <a:ext uri="{FF2B5EF4-FFF2-40B4-BE49-F238E27FC236}">
                <a16:creationId xmlns:a16="http://schemas.microsoft.com/office/drawing/2014/main" id="{70C30132-A30C-5AB1-246F-D3129E9EC048}"/>
              </a:ext>
            </a:extLst>
          </p:cNvPr>
          <p:cNvSpPr>
            <a:spLocks noGrp="1"/>
          </p:cNvSpPr>
          <p:nvPr>
            <p:ph idx="1"/>
          </p:nvPr>
        </p:nvSpPr>
        <p:spPr>
          <a:xfrm>
            <a:off x="735013" y="2441676"/>
            <a:ext cx="8596312" cy="3881437"/>
          </a:xfrm>
        </p:spPr>
        <p:txBody>
          <a:bodyPr/>
          <a:lstStyle/>
          <a:p>
            <a:r>
              <a:rPr lang="fr-FR" sz="2400" dirty="0"/>
              <a:t>1957 : Traités de Rome : CEE, Euratom</a:t>
            </a:r>
          </a:p>
          <a:p>
            <a:r>
              <a:rPr lang="fr-FR" sz="2400" dirty="0"/>
              <a:t>1960 : création de l’AELE comprenant le Royaume-Uni, l’Autriche, le Danemark, la Norvège, le Portugal, la Suède et la Suisse</a:t>
            </a:r>
          </a:p>
          <a:p>
            <a:r>
              <a:rPr lang="fr-FR" sz="2400" dirty="0"/>
              <a:t>Deux organisations internationales, deux philosophies : </a:t>
            </a:r>
          </a:p>
          <a:p>
            <a:pPr lvl="1"/>
            <a:r>
              <a:rPr lang="fr-FR" sz="2400" dirty="0"/>
              <a:t>CEE : vers le marché commun</a:t>
            </a:r>
          </a:p>
          <a:p>
            <a:pPr lvl="1"/>
            <a:r>
              <a:rPr lang="fr-FR" sz="2400" dirty="0"/>
              <a:t>AELE : zone de libre échange</a:t>
            </a:r>
          </a:p>
        </p:txBody>
      </p:sp>
      <p:pic>
        <p:nvPicPr>
          <p:cNvPr id="4" name="Graphique 3">
            <a:extLst>
              <a:ext uri="{FF2B5EF4-FFF2-40B4-BE49-F238E27FC236}">
                <a16:creationId xmlns:a16="http://schemas.microsoft.com/office/drawing/2014/main" id="{F04EF751-5024-B20B-2704-F824C8FB5C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472" y="287336"/>
            <a:ext cx="4226678" cy="576365"/>
          </a:xfrm>
          <a:prstGeom prst="rect">
            <a:avLst/>
          </a:prstGeom>
        </p:spPr>
      </p:pic>
    </p:spTree>
    <p:extLst>
      <p:ext uri="{BB962C8B-B14F-4D97-AF65-F5344CB8AC3E}">
        <p14:creationId xmlns:p14="http://schemas.microsoft.com/office/powerpoint/2010/main" val="2036009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5C68D9-CDA4-5882-37E3-FF7F016E71DF}"/>
              </a:ext>
            </a:extLst>
          </p:cNvPr>
          <p:cNvSpPr>
            <a:spLocks noGrp="1"/>
          </p:cNvSpPr>
          <p:nvPr>
            <p:ph type="title"/>
          </p:nvPr>
        </p:nvSpPr>
        <p:spPr>
          <a:xfrm>
            <a:off x="1181891" y="866081"/>
            <a:ext cx="8596312" cy="890588"/>
          </a:xfrm>
        </p:spPr>
        <p:txBody>
          <a:bodyPr>
            <a:normAutofit/>
          </a:bodyPr>
          <a:lstStyle/>
          <a:p>
            <a:r>
              <a:rPr lang="fr-FR" sz="2400" dirty="0"/>
              <a:t>1961 : 1° demande d’adhésion du Royaume-Uni à la CEE</a:t>
            </a:r>
          </a:p>
        </p:txBody>
      </p:sp>
      <p:sp>
        <p:nvSpPr>
          <p:cNvPr id="3" name="Espace réservé du contenu 2">
            <a:extLst>
              <a:ext uri="{FF2B5EF4-FFF2-40B4-BE49-F238E27FC236}">
                <a16:creationId xmlns:a16="http://schemas.microsoft.com/office/drawing/2014/main" id="{F77748F2-A226-C227-B797-337433C482B6}"/>
              </a:ext>
            </a:extLst>
          </p:cNvPr>
          <p:cNvSpPr>
            <a:spLocks noGrp="1"/>
          </p:cNvSpPr>
          <p:nvPr>
            <p:ph idx="1"/>
          </p:nvPr>
        </p:nvSpPr>
        <p:spPr>
          <a:xfrm>
            <a:off x="545307" y="1528758"/>
            <a:ext cx="10615611" cy="4784726"/>
          </a:xfrm>
        </p:spPr>
        <p:txBody>
          <a:bodyPr/>
          <a:lstStyle/>
          <a:p>
            <a:pPr marL="0" indent="0">
              <a:buNone/>
            </a:pPr>
            <a:r>
              <a:rPr lang="fr-BE" sz="2000" dirty="0"/>
              <a:t>« Monsieur le Président,</a:t>
            </a:r>
            <a:br>
              <a:rPr lang="fr-BE" sz="2000" dirty="0"/>
            </a:br>
            <a:r>
              <a:rPr lang="fr-BE" sz="2000" dirty="0"/>
              <a:t>J’ai l’honneur d’informer Votre Excellence que, conformément aux termes de la résolution approuvée le 3 août par les deux Chambres du Parlement, le gouvernement de Sa Majesté la reine du Royaume-Uni de Grande-Bretagne et d’Irlande du Nord souhaite entamer des négociations en vue d’adhérer au traité de Rome, en vertu des dispositions de l’article 237.</a:t>
            </a:r>
            <a:br>
              <a:rPr lang="fr-BE" sz="2000" dirty="0"/>
            </a:br>
            <a:r>
              <a:rPr lang="fr-BE" sz="2000" dirty="0"/>
              <a:t>Comme le savent les gouvernements membres de la Communauté économique européenne, </a:t>
            </a:r>
            <a:r>
              <a:rPr lang="fr-BE" sz="2000" b="1" dirty="0"/>
              <a:t>le gouvernement de Sa Majesté doit tenir compte de ses relations particulières avec le Commonwealth, ainsi que des intérêts essentiels de l’agriculture britannique et des autres membres de l’Association européenne de libre-échange</a:t>
            </a:r>
            <a:r>
              <a:rPr lang="fr-BE" sz="2000" dirty="0"/>
              <a:t>. Le gouvernement de Sa Majesté est convaincu que les gouvernements membres considéreront ces problèmes avec bienveillance et a, dès lors, toute confiance dans le succès des négociations. Leur issue heureuse constituerait une étape historique dans la voie de cette union plus étroite entre peuples d’Europe qui représente le but commun du Royaume-Uni et des membres de la Communauté.</a:t>
            </a:r>
          </a:p>
          <a:p>
            <a:r>
              <a:rPr lang="fr-BE" sz="2000" dirty="0"/>
              <a:t>(s.) Harold Macmillan » (</a:t>
            </a:r>
            <a:r>
              <a:rPr lang="fr-BE" sz="2000" dirty="0" err="1"/>
              <a:t>CVCE.eu</a:t>
            </a:r>
            <a:r>
              <a:rPr lang="fr-BE" sz="2000" dirty="0"/>
              <a:t>)</a:t>
            </a:r>
            <a:endParaRPr lang="fr-FR" sz="2000" dirty="0"/>
          </a:p>
        </p:txBody>
      </p:sp>
      <p:pic>
        <p:nvPicPr>
          <p:cNvPr id="4" name="Graphique 3">
            <a:extLst>
              <a:ext uri="{FF2B5EF4-FFF2-40B4-BE49-F238E27FC236}">
                <a16:creationId xmlns:a16="http://schemas.microsoft.com/office/drawing/2014/main" id="{4FF21E2C-EB88-0E1F-94B9-65A4F14B00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472" y="287336"/>
            <a:ext cx="3440866" cy="469209"/>
          </a:xfrm>
          <a:prstGeom prst="rect">
            <a:avLst/>
          </a:prstGeom>
        </p:spPr>
      </p:pic>
    </p:spTree>
    <p:extLst>
      <p:ext uri="{BB962C8B-B14F-4D97-AF65-F5344CB8AC3E}">
        <p14:creationId xmlns:p14="http://schemas.microsoft.com/office/powerpoint/2010/main" val="2552252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40E76B-DEA1-67F6-046E-12EE733FF98F}"/>
              </a:ext>
            </a:extLst>
          </p:cNvPr>
          <p:cNvSpPr>
            <a:spLocks noGrp="1"/>
          </p:cNvSpPr>
          <p:nvPr>
            <p:ph type="title"/>
          </p:nvPr>
        </p:nvSpPr>
        <p:spPr>
          <a:xfrm>
            <a:off x="1925638" y="966094"/>
            <a:ext cx="10266362" cy="1320800"/>
          </a:xfrm>
        </p:spPr>
        <p:txBody>
          <a:bodyPr>
            <a:normAutofit/>
          </a:bodyPr>
          <a:lstStyle/>
          <a:p>
            <a:r>
              <a:rPr lang="fr-FR" sz="3200" dirty="0"/>
              <a:t>De Gaulle 1963, « Le Royaume-Uni et l’Europe »</a:t>
            </a:r>
          </a:p>
        </p:txBody>
      </p:sp>
      <p:pic>
        <p:nvPicPr>
          <p:cNvPr id="4" name="Brexit  De Gaulle La Grande Bretagne et lEurope  Archive INA.mp4">
            <a:hlinkClick r:id="" action="ppaction://media"/>
            <a:extLst>
              <a:ext uri="{FF2B5EF4-FFF2-40B4-BE49-F238E27FC236}">
                <a16:creationId xmlns:a16="http://schemas.microsoft.com/office/drawing/2014/main" id="{95BE94D6-47B9-67B5-A573-234A97593B6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59857" y="1644852"/>
            <a:ext cx="6872286" cy="4941982"/>
          </a:xfrm>
        </p:spPr>
      </p:pic>
      <p:pic>
        <p:nvPicPr>
          <p:cNvPr id="5" name="Graphique 4">
            <a:extLst>
              <a:ext uri="{FF2B5EF4-FFF2-40B4-BE49-F238E27FC236}">
                <a16:creationId xmlns:a16="http://schemas.microsoft.com/office/drawing/2014/main" id="{B0C74E75-43F4-0CF5-5E8D-6E1894CE2E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2472" y="287336"/>
            <a:ext cx="4977562" cy="678758"/>
          </a:xfrm>
          <a:prstGeom prst="rect">
            <a:avLst/>
          </a:prstGeom>
        </p:spPr>
      </p:pic>
      <p:sp>
        <p:nvSpPr>
          <p:cNvPr id="7" name="ZoneTexte 6">
            <a:extLst>
              <a:ext uri="{FF2B5EF4-FFF2-40B4-BE49-F238E27FC236}">
                <a16:creationId xmlns:a16="http://schemas.microsoft.com/office/drawing/2014/main" id="{60494AE0-8CA4-C22B-1E12-344908744ACD}"/>
              </a:ext>
            </a:extLst>
          </p:cNvPr>
          <p:cNvSpPr txBox="1"/>
          <p:nvPr/>
        </p:nvSpPr>
        <p:spPr>
          <a:xfrm>
            <a:off x="8236743" y="144461"/>
            <a:ext cx="6100762" cy="369332"/>
          </a:xfrm>
          <a:prstGeom prst="rect">
            <a:avLst/>
          </a:prstGeom>
          <a:noFill/>
        </p:spPr>
        <p:txBody>
          <a:bodyPr wrap="square">
            <a:spAutoFit/>
          </a:bodyPr>
          <a:lstStyle/>
          <a:p>
            <a:r>
              <a:rPr lang="fr-FR" dirty="0"/>
              <a:t>https://</a:t>
            </a:r>
            <a:r>
              <a:rPr lang="fr-FR" dirty="0" err="1"/>
              <a:t>youtu.be</a:t>
            </a:r>
            <a:r>
              <a:rPr lang="fr-FR" dirty="0"/>
              <a:t>/w87GNWJHtFM</a:t>
            </a:r>
          </a:p>
        </p:txBody>
      </p:sp>
    </p:spTree>
    <p:extLst>
      <p:ext uri="{BB962C8B-B14F-4D97-AF65-F5344CB8AC3E}">
        <p14:creationId xmlns:p14="http://schemas.microsoft.com/office/powerpoint/2010/main" val="348566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70A69A-BFC2-77DC-9194-640116F2837A}"/>
              </a:ext>
            </a:extLst>
          </p:cNvPr>
          <p:cNvSpPr>
            <a:spLocks noGrp="1"/>
          </p:cNvSpPr>
          <p:nvPr>
            <p:ph type="title"/>
          </p:nvPr>
        </p:nvSpPr>
        <p:spPr>
          <a:xfrm>
            <a:off x="214313" y="155575"/>
            <a:ext cx="11758612" cy="660400"/>
          </a:xfrm>
        </p:spPr>
        <p:txBody>
          <a:bodyPr/>
          <a:lstStyle/>
          <a:p>
            <a:r>
              <a:rPr lang="fr-FR" dirty="0"/>
              <a:t>Paul-Henri Spaak, entretien pour Opera Mundi (1962)</a:t>
            </a:r>
          </a:p>
        </p:txBody>
      </p:sp>
      <p:sp>
        <p:nvSpPr>
          <p:cNvPr id="3" name="Espace réservé du contenu 2">
            <a:extLst>
              <a:ext uri="{FF2B5EF4-FFF2-40B4-BE49-F238E27FC236}">
                <a16:creationId xmlns:a16="http://schemas.microsoft.com/office/drawing/2014/main" id="{A28C5D89-9632-5516-33D4-9BBCFEAC1254}"/>
              </a:ext>
            </a:extLst>
          </p:cNvPr>
          <p:cNvSpPr>
            <a:spLocks noGrp="1"/>
          </p:cNvSpPr>
          <p:nvPr>
            <p:ph idx="1"/>
          </p:nvPr>
        </p:nvSpPr>
        <p:spPr>
          <a:xfrm>
            <a:off x="405606" y="1017589"/>
            <a:ext cx="10723562" cy="5556249"/>
          </a:xfrm>
        </p:spPr>
        <p:txBody>
          <a:bodyPr/>
          <a:lstStyle/>
          <a:p>
            <a:pPr marL="0" indent="0">
              <a:buNone/>
            </a:pPr>
            <a:r>
              <a:rPr lang="fr-BE" sz="2100" dirty="0"/>
              <a:t>« J’ai </a:t>
            </a:r>
            <a:r>
              <a:rPr lang="fr-BE" sz="2100" dirty="0" err="1"/>
              <a:t>éte</a:t>
            </a:r>
            <a:r>
              <a:rPr lang="fr-BE" sz="2100" dirty="0"/>
              <a:t>́, je suis et je reste un partisan convaincu de ce que l’on appelle </a:t>
            </a:r>
            <a:r>
              <a:rPr lang="fr-BE" sz="2100" b="1" dirty="0"/>
              <a:t>« l’Europe supranationale </a:t>
            </a:r>
            <a:r>
              <a:rPr lang="fr-BE" sz="2100" dirty="0"/>
              <a:t>», c’est-à- dire une Europe </a:t>
            </a:r>
            <a:r>
              <a:rPr lang="fr-BE" sz="2100" dirty="0" err="1"/>
              <a:t>organisée</a:t>
            </a:r>
            <a:r>
              <a:rPr lang="fr-BE" sz="2100" dirty="0"/>
              <a:t> de telle </a:t>
            </a:r>
            <a:r>
              <a:rPr lang="fr-BE" sz="2100" dirty="0" err="1"/>
              <a:t>façon</a:t>
            </a:r>
            <a:r>
              <a:rPr lang="fr-BE" sz="2100" dirty="0"/>
              <a:t> qu’en fin de compte, lorsque les discussions aussi </a:t>
            </a:r>
            <a:r>
              <a:rPr lang="fr-BE" sz="2100" dirty="0" err="1"/>
              <a:t>complètes</a:t>
            </a:r>
            <a:r>
              <a:rPr lang="fr-BE" sz="2100" dirty="0"/>
              <a:t> que possible ont eu lieu et que l’on doit prendre une </a:t>
            </a:r>
            <a:r>
              <a:rPr lang="fr-BE" sz="2100" dirty="0" err="1"/>
              <a:t>décision</a:t>
            </a:r>
            <a:r>
              <a:rPr lang="fr-BE" sz="2100" dirty="0"/>
              <a:t>, celle-ci soit prise à la </a:t>
            </a:r>
            <a:r>
              <a:rPr lang="fr-BE" sz="2100" dirty="0" err="1"/>
              <a:t>majorite</a:t>
            </a:r>
            <a:r>
              <a:rPr lang="fr-BE" sz="2100" dirty="0"/>
              <a:t>́, afin d’</a:t>
            </a:r>
            <a:r>
              <a:rPr lang="fr-BE" sz="2100" dirty="0" err="1"/>
              <a:t>éviter</a:t>
            </a:r>
            <a:r>
              <a:rPr lang="fr-BE" sz="2100" dirty="0"/>
              <a:t> les impasses, les </a:t>
            </a:r>
            <a:r>
              <a:rPr lang="fr-BE" sz="2100" dirty="0" err="1"/>
              <a:t>dead-lock</a:t>
            </a:r>
            <a:r>
              <a:rPr lang="fr-BE" sz="2100" dirty="0"/>
              <a:t>. </a:t>
            </a:r>
            <a:endParaRPr lang="fr-BE" sz="2100" dirty="0">
              <a:effectLst/>
            </a:endParaRPr>
          </a:p>
          <a:p>
            <a:pPr marL="0" indent="0">
              <a:buNone/>
            </a:pPr>
            <a:r>
              <a:rPr lang="fr-BE" sz="2100" dirty="0"/>
              <a:t>J’accepte bien volontiers toutes les </a:t>
            </a:r>
            <a:r>
              <a:rPr lang="fr-BE" sz="2100" dirty="0" err="1"/>
              <a:t>majorités</a:t>
            </a:r>
            <a:r>
              <a:rPr lang="fr-BE" sz="2100" dirty="0"/>
              <a:t> </a:t>
            </a:r>
            <a:r>
              <a:rPr lang="fr-BE" sz="2100" dirty="0" err="1"/>
              <a:t>qualifiées</a:t>
            </a:r>
            <a:r>
              <a:rPr lang="fr-BE" sz="2100" dirty="0"/>
              <a:t>. J’accepte aussi que les grandes puissances dans une Europe supranationale aient plus de poids que les petites, comme nous l’avons fait dans le Marché Commun. Mais je continue à croire que c’est cela qu’on peut appeler « l’Europe ». Toute conception se situant en dehors de cela, ou demeurant en </a:t>
            </a:r>
            <a:r>
              <a:rPr lang="fr-BE" sz="2100" dirty="0" err="1"/>
              <a:t>deça</a:t>
            </a:r>
            <a:r>
              <a:rPr lang="fr-BE" sz="2100" dirty="0"/>
              <a:t>̀, me </a:t>
            </a:r>
            <a:r>
              <a:rPr lang="fr-BE" sz="2100" dirty="0" err="1"/>
              <a:t>paraît</a:t>
            </a:r>
            <a:r>
              <a:rPr lang="fr-BE" sz="2100" dirty="0"/>
              <a:t> celle d’une Europe mal </a:t>
            </a:r>
            <a:r>
              <a:rPr lang="fr-BE" sz="2100" dirty="0" err="1"/>
              <a:t>organisée</a:t>
            </a:r>
            <a:r>
              <a:rPr lang="fr-BE" sz="2100" dirty="0"/>
              <a:t> et inefficace. </a:t>
            </a:r>
            <a:endParaRPr lang="fr-BE" sz="2100" dirty="0">
              <a:effectLst/>
            </a:endParaRPr>
          </a:p>
          <a:p>
            <a:pPr marL="0" indent="0">
              <a:buNone/>
            </a:pPr>
            <a:r>
              <a:rPr lang="fr-BE" sz="2100" dirty="0"/>
              <a:t>J’ajoute que, ces derniers temps, je me suis rendu compte que </a:t>
            </a:r>
            <a:r>
              <a:rPr lang="fr-BE" sz="2100" b="1" dirty="0"/>
              <a:t>c’</a:t>
            </a:r>
            <a:r>
              <a:rPr lang="fr-BE" sz="2100" b="1" dirty="0" err="1"/>
              <a:t>était</a:t>
            </a:r>
            <a:r>
              <a:rPr lang="fr-BE" sz="2100" b="1" dirty="0"/>
              <a:t> seulement une Europe </a:t>
            </a:r>
            <a:r>
              <a:rPr lang="fr-BE" sz="2100" b="1" dirty="0" err="1"/>
              <a:t>organisée</a:t>
            </a:r>
            <a:r>
              <a:rPr lang="fr-BE" sz="2100" b="1" dirty="0"/>
              <a:t> </a:t>
            </a:r>
            <a:r>
              <a:rPr lang="fr-BE" sz="2100" b="1" dirty="0" err="1"/>
              <a:t>supranationalement</a:t>
            </a:r>
            <a:r>
              <a:rPr lang="fr-BE" sz="2100" b="1" dirty="0"/>
              <a:t> qui donnait aux petits pays de </a:t>
            </a:r>
            <a:r>
              <a:rPr lang="fr-BE" sz="2100" b="1" dirty="0" err="1"/>
              <a:t>réelles</a:t>
            </a:r>
            <a:r>
              <a:rPr lang="fr-BE" sz="2100" b="1" dirty="0"/>
              <a:t> garanties</a:t>
            </a:r>
            <a:r>
              <a:rPr lang="fr-BE" sz="2100" dirty="0"/>
              <a:t>. Je m’explique. S’il n’y a pas d’organisation, s’il s’agit simplement de se rencontrer et de discuter, en cas de </a:t>
            </a:r>
            <a:r>
              <a:rPr lang="fr-BE" sz="2100" dirty="0" err="1"/>
              <a:t>désaccord</a:t>
            </a:r>
            <a:r>
              <a:rPr lang="fr-BE" sz="2100" dirty="0"/>
              <a:t>, les grandes puissances pourront toujours continuer leur politique car l’objection des petites puissances est sans poids, tandis qu’elles sont </a:t>
            </a:r>
            <a:r>
              <a:rPr lang="fr-BE" sz="2100" dirty="0" err="1"/>
              <a:t>liées</a:t>
            </a:r>
            <a:r>
              <a:rPr lang="fr-BE" sz="2100" dirty="0"/>
              <a:t> à la politique voulue par les grandes. »</a:t>
            </a:r>
            <a:endParaRPr lang="fr-BE" sz="2100" dirty="0">
              <a:effectLst/>
            </a:endParaRPr>
          </a:p>
          <a:p>
            <a:pPr marL="0" indent="0">
              <a:buNone/>
            </a:pPr>
            <a:endParaRPr lang="fr-FR" sz="2100" dirty="0"/>
          </a:p>
        </p:txBody>
      </p:sp>
    </p:spTree>
    <p:extLst>
      <p:ext uri="{BB962C8B-B14F-4D97-AF65-F5344CB8AC3E}">
        <p14:creationId xmlns:p14="http://schemas.microsoft.com/office/powerpoint/2010/main" val="910884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CA65BE9-25B8-1060-CA32-B8567CFAB6DC}"/>
              </a:ext>
            </a:extLst>
          </p:cNvPr>
          <p:cNvSpPr>
            <a:spLocks noGrp="1"/>
          </p:cNvSpPr>
          <p:nvPr>
            <p:ph idx="1"/>
          </p:nvPr>
        </p:nvSpPr>
        <p:spPr>
          <a:xfrm>
            <a:off x="677862" y="920848"/>
            <a:ext cx="9837737" cy="5700712"/>
          </a:xfrm>
        </p:spPr>
        <p:txBody>
          <a:bodyPr/>
          <a:lstStyle/>
          <a:p>
            <a:pPr marL="0" indent="0">
              <a:buNone/>
            </a:pPr>
            <a:r>
              <a:rPr lang="fr-BE" sz="2400" dirty="0"/>
              <a:t>« Je reste donc plus que jamais partisan de cette organisation-là, mais je constate qu’il est bien improbable que, dans l’</a:t>
            </a:r>
            <a:r>
              <a:rPr lang="fr-BE" sz="2400" dirty="0" err="1"/>
              <a:t>état</a:t>
            </a:r>
            <a:r>
              <a:rPr lang="fr-BE" sz="2400" dirty="0"/>
              <a:t> actuel des choses, cette organisation soit possible en raison de la </a:t>
            </a:r>
            <a:r>
              <a:rPr lang="fr-BE" sz="2400" b="1" dirty="0"/>
              <a:t>conception essentiellement </a:t>
            </a:r>
            <a:r>
              <a:rPr lang="fr-BE" sz="2400" b="1" dirty="0" err="1"/>
              <a:t>française</a:t>
            </a:r>
            <a:r>
              <a:rPr lang="fr-BE" sz="2400" b="1" dirty="0"/>
              <a:t> de l’Europe. Je dis « essentiellement </a:t>
            </a:r>
            <a:r>
              <a:rPr lang="fr-BE" sz="2400" b="1" dirty="0" err="1"/>
              <a:t>française</a:t>
            </a:r>
            <a:r>
              <a:rPr lang="fr-BE" sz="2400" b="1" dirty="0"/>
              <a:t> » car les autres puissances ne font que s’y rallier par esprit de compromis.</a:t>
            </a:r>
            <a:r>
              <a:rPr lang="fr-BE" sz="2400" dirty="0"/>
              <a:t> </a:t>
            </a:r>
            <a:endParaRPr lang="fr-BE" sz="2400" dirty="0">
              <a:effectLst/>
            </a:endParaRPr>
          </a:p>
          <a:p>
            <a:pPr marL="0" indent="0">
              <a:buNone/>
            </a:pPr>
            <a:r>
              <a:rPr lang="fr-BE" sz="2400" dirty="0"/>
              <a:t>Alors, je dis ceci : </a:t>
            </a:r>
            <a:r>
              <a:rPr lang="fr-BE" sz="2400" dirty="0" err="1"/>
              <a:t>dès</a:t>
            </a:r>
            <a:r>
              <a:rPr lang="fr-BE" sz="2400" dirty="0"/>
              <a:t> lors que je ne peux pas avoir l’Europe que je </a:t>
            </a:r>
            <a:r>
              <a:rPr lang="fr-BE" sz="2400" dirty="0" err="1"/>
              <a:t>désire</a:t>
            </a:r>
            <a:r>
              <a:rPr lang="fr-BE" sz="2400" dirty="0"/>
              <a:t>, je puis envisager d’en avoir une autre, « l’Europe des patries », c’est-à-dire l’Europe </a:t>
            </a:r>
            <a:r>
              <a:rPr lang="fr-BE" sz="2400" dirty="0" err="1"/>
              <a:t>inorganisée</a:t>
            </a:r>
            <a:r>
              <a:rPr lang="fr-BE" sz="2400" dirty="0"/>
              <a:t> et, à mes yeux, inefficace; mais, à partir de ce </a:t>
            </a:r>
            <a:r>
              <a:rPr lang="fr-BE" sz="2400" dirty="0" err="1"/>
              <a:t>moment-la</a:t>
            </a:r>
            <a:r>
              <a:rPr lang="fr-BE" sz="2400" dirty="0"/>
              <a:t>̀, je trouve que dans cette Europe la </a:t>
            </a:r>
            <a:r>
              <a:rPr lang="fr-BE" sz="2400" dirty="0" err="1"/>
              <a:t>présence</a:t>
            </a:r>
            <a:r>
              <a:rPr lang="fr-BE" sz="2400" dirty="0"/>
              <a:t> de l’Angleterre est un </a:t>
            </a:r>
            <a:r>
              <a:rPr lang="fr-BE" sz="2400" dirty="0" err="1"/>
              <a:t>élément</a:t>
            </a:r>
            <a:r>
              <a:rPr lang="fr-BE" sz="2400" dirty="0"/>
              <a:t> </a:t>
            </a:r>
            <a:r>
              <a:rPr lang="fr-BE" sz="2400" dirty="0" err="1"/>
              <a:t>très</a:t>
            </a:r>
            <a:r>
              <a:rPr lang="fr-BE" sz="2400" dirty="0"/>
              <a:t> important, pour ne pas dire essentiel, parce que l’Angleterre apporte sa </a:t>
            </a:r>
            <a:r>
              <a:rPr lang="fr-BE" sz="2400" dirty="0" err="1"/>
              <a:t>stabilite</a:t>
            </a:r>
            <a:r>
              <a:rPr lang="fr-BE" sz="2400" dirty="0"/>
              <a:t>́, son </a:t>
            </a:r>
            <a:r>
              <a:rPr lang="fr-BE" sz="2400" dirty="0" err="1"/>
              <a:t>expérience</a:t>
            </a:r>
            <a:r>
              <a:rPr lang="fr-BE" sz="2400" dirty="0"/>
              <a:t> et que, pour les petits pays, elle est une </a:t>
            </a:r>
            <a:r>
              <a:rPr lang="fr-BE" sz="2400" dirty="0" err="1"/>
              <a:t>possibilite</a:t>
            </a:r>
            <a:r>
              <a:rPr lang="fr-BE" sz="2400" dirty="0"/>
              <a:t>́ d’</a:t>
            </a:r>
            <a:r>
              <a:rPr lang="fr-BE" sz="2400" dirty="0" err="1"/>
              <a:t>équilibre</a:t>
            </a:r>
            <a:r>
              <a:rPr lang="fr-BE" sz="2400" dirty="0"/>
              <a:t>. »</a:t>
            </a:r>
            <a:endParaRPr lang="fr-BE" sz="2400" dirty="0">
              <a:effectLst/>
            </a:endParaRPr>
          </a:p>
          <a:p>
            <a:pPr marL="0" indent="0">
              <a:buNone/>
            </a:pPr>
            <a:r>
              <a:rPr lang="fr-FR" sz="2400" dirty="0"/>
              <a:t>(</a:t>
            </a:r>
            <a:r>
              <a:rPr lang="fr-FR" sz="2400" dirty="0" err="1"/>
              <a:t>Cvce.eu</a:t>
            </a:r>
            <a:r>
              <a:rPr lang="fr-FR" sz="2400" dirty="0"/>
              <a:t>)</a:t>
            </a:r>
          </a:p>
        </p:txBody>
      </p:sp>
      <p:pic>
        <p:nvPicPr>
          <p:cNvPr id="4" name="Graphique 3">
            <a:extLst>
              <a:ext uri="{FF2B5EF4-FFF2-40B4-BE49-F238E27FC236}">
                <a16:creationId xmlns:a16="http://schemas.microsoft.com/office/drawing/2014/main" id="{5703D570-0A3F-CB3A-25E8-5B081BD32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472" y="287336"/>
            <a:ext cx="4226678" cy="576365"/>
          </a:xfrm>
          <a:prstGeom prst="rect">
            <a:avLst/>
          </a:prstGeom>
        </p:spPr>
      </p:pic>
    </p:spTree>
    <p:extLst>
      <p:ext uri="{BB962C8B-B14F-4D97-AF65-F5344CB8AC3E}">
        <p14:creationId xmlns:p14="http://schemas.microsoft.com/office/powerpoint/2010/main" val="3171762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C544EB-DA0D-6498-1C8D-A98B20BA861A}"/>
              </a:ext>
            </a:extLst>
          </p:cNvPr>
          <p:cNvSpPr>
            <a:spLocks noGrp="1"/>
          </p:cNvSpPr>
          <p:nvPr>
            <p:ph type="title"/>
          </p:nvPr>
        </p:nvSpPr>
        <p:spPr>
          <a:xfrm>
            <a:off x="209550" y="1154112"/>
            <a:ext cx="11772900" cy="1320800"/>
          </a:xfrm>
        </p:spPr>
        <p:txBody>
          <a:bodyPr>
            <a:normAutofit/>
          </a:bodyPr>
          <a:lstStyle/>
          <a:p>
            <a:r>
              <a:rPr lang="fr-FR" sz="3200" dirty="0"/>
              <a:t>Supranationalisme et intergouvernementalisme au sein des OI</a:t>
            </a:r>
          </a:p>
        </p:txBody>
      </p:sp>
      <p:graphicFrame>
        <p:nvGraphicFramePr>
          <p:cNvPr id="5" name="Tableau 5">
            <a:extLst>
              <a:ext uri="{FF2B5EF4-FFF2-40B4-BE49-F238E27FC236}">
                <a16:creationId xmlns:a16="http://schemas.microsoft.com/office/drawing/2014/main" id="{227299DC-BFD5-7801-8F8F-9BD047AAFD18}"/>
              </a:ext>
            </a:extLst>
          </p:cNvPr>
          <p:cNvGraphicFramePr>
            <a:graphicFrameLocks noGrp="1"/>
          </p:cNvGraphicFramePr>
          <p:nvPr>
            <p:ph idx="1"/>
            <p:extLst>
              <p:ext uri="{D42A27DB-BD31-4B8C-83A1-F6EECF244321}">
                <p14:modId xmlns:p14="http://schemas.microsoft.com/office/powerpoint/2010/main" val="1828718407"/>
              </p:ext>
            </p:extLst>
          </p:nvPr>
        </p:nvGraphicFramePr>
        <p:xfrm>
          <a:off x="949324" y="2017714"/>
          <a:ext cx="9151938" cy="3268662"/>
        </p:xfrm>
        <a:graphic>
          <a:graphicData uri="http://schemas.openxmlformats.org/drawingml/2006/table">
            <a:tbl>
              <a:tblPr firstRow="1" bandRow="1">
                <a:tableStyleId>{5C22544A-7EE6-4342-B048-85BDC9FD1C3A}</a:tableStyleId>
              </a:tblPr>
              <a:tblGrid>
                <a:gridCol w="4575969">
                  <a:extLst>
                    <a:ext uri="{9D8B030D-6E8A-4147-A177-3AD203B41FA5}">
                      <a16:colId xmlns:a16="http://schemas.microsoft.com/office/drawing/2014/main" val="3875177681"/>
                    </a:ext>
                  </a:extLst>
                </a:gridCol>
                <a:gridCol w="4575969">
                  <a:extLst>
                    <a:ext uri="{9D8B030D-6E8A-4147-A177-3AD203B41FA5}">
                      <a16:colId xmlns:a16="http://schemas.microsoft.com/office/drawing/2014/main" val="3059094008"/>
                    </a:ext>
                  </a:extLst>
                </a:gridCol>
              </a:tblGrid>
              <a:tr h="506608">
                <a:tc>
                  <a:txBody>
                    <a:bodyPr/>
                    <a:lstStyle/>
                    <a:p>
                      <a:pPr algn="ctr"/>
                      <a:r>
                        <a:rPr lang="fr-FR" dirty="0">
                          <a:solidFill>
                            <a:srgbClr val="0070C0"/>
                          </a:solidFill>
                        </a:rPr>
                        <a:t>Supranationalisme</a:t>
                      </a:r>
                    </a:p>
                  </a:txBody>
                  <a:tcPr/>
                </a:tc>
                <a:tc>
                  <a:txBody>
                    <a:bodyPr/>
                    <a:lstStyle/>
                    <a:p>
                      <a:pPr algn="ctr"/>
                      <a:r>
                        <a:rPr lang="fr-FR" dirty="0">
                          <a:solidFill>
                            <a:srgbClr val="FF0000"/>
                          </a:solidFill>
                        </a:rPr>
                        <a:t>Intergouvernementalisme</a:t>
                      </a:r>
                    </a:p>
                  </a:txBody>
                  <a:tcPr/>
                </a:tc>
                <a:extLst>
                  <a:ext uri="{0D108BD9-81ED-4DB2-BD59-A6C34878D82A}">
                    <a16:rowId xmlns:a16="http://schemas.microsoft.com/office/drawing/2014/main" val="4033843107"/>
                  </a:ext>
                </a:extLst>
              </a:tr>
              <a:tr h="506608">
                <a:tc>
                  <a:txBody>
                    <a:bodyPr/>
                    <a:lstStyle/>
                    <a:p>
                      <a:r>
                        <a:rPr lang="fr-FR" dirty="0">
                          <a:solidFill>
                            <a:srgbClr val="0070C0"/>
                          </a:solidFill>
                        </a:rPr>
                        <a:t>Compétences de l’institution</a:t>
                      </a:r>
                    </a:p>
                  </a:txBody>
                  <a:tcPr/>
                </a:tc>
                <a:tc>
                  <a:txBody>
                    <a:bodyPr/>
                    <a:lstStyle/>
                    <a:p>
                      <a:r>
                        <a:rPr lang="fr-FR" dirty="0">
                          <a:solidFill>
                            <a:srgbClr val="FF0000"/>
                          </a:solidFill>
                        </a:rPr>
                        <a:t>Compétence des Etats</a:t>
                      </a:r>
                    </a:p>
                  </a:txBody>
                  <a:tcPr/>
                </a:tc>
                <a:extLst>
                  <a:ext uri="{0D108BD9-81ED-4DB2-BD59-A6C34878D82A}">
                    <a16:rowId xmlns:a16="http://schemas.microsoft.com/office/drawing/2014/main" val="2248853285"/>
                  </a:ext>
                </a:extLst>
              </a:tr>
              <a:tr h="506608">
                <a:tc>
                  <a:txBody>
                    <a:bodyPr/>
                    <a:lstStyle/>
                    <a:p>
                      <a:r>
                        <a:rPr lang="fr-FR" dirty="0">
                          <a:solidFill>
                            <a:srgbClr val="0070C0"/>
                          </a:solidFill>
                        </a:rPr>
                        <a:t>Représentants de l’institution</a:t>
                      </a:r>
                    </a:p>
                  </a:txBody>
                  <a:tcPr/>
                </a:tc>
                <a:tc>
                  <a:txBody>
                    <a:bodyPr/>
                    <a:lstStyle/>
                    <a:p>
                      <a:r>
                        <a:rPr lang="fr-FR" dirty="0">
                          <a:solidFill>
                            <a:srgbClr val="FF0000"/>
                          </a:solidFill>
                        </a:rPr>
                        <a:t>Représentants des Etats</a:t>
                      </a:r>
                    </a:p>
                  </a:txBody>
                  <a:tcPr/>
                </a:tc>
                <a:extLst>
                  <a:ext uri="{0D108BD9-81ED-4DB2-BD59-A6C34878D82A}">
                    <a16:rowId xmlns:a16="http://schemas.microsoft.com/office/drawing/2014/main" val="1204595521"/>
                  </a:ext>
                </a:extLst>
              </a:tr>
              <a:tr h="874419">
                <a:tc>
                  <a:txBody>
                    <a:bodyPr/>
                    <a:lstStyle/>
                    <a:p>
                      <a:r>
                        <a:rPr lang="fr-FR" dirty="0">
                          <a:solidFill>
                            <a:srgbClr val="0070C0"/>
                          </a:solidFill>
                        </a:rPr>
                        <a:t>Vote à la majorité qualifiée (mode politique)</a:t>
                      </a:r>
                    </a:p>
                  </a:txBody>
                  <a:tcPr/>
                </a:tc>
                <a:tc>
                  <a:txBody>
                    <a:bodyPr/>
                    <a:lstStyle/>
                    <a:p>
                      <a:r>
                        <a:rPr lang="fr-FR" dirty="0">
                          <a:solidFill>
                            <a:srgbClr val="FF0000"/>
                          </a:solidFill>
                        </a:rPr>
                        <a:t>Unanimité (mode diplomatique)</a:t>
                      </a:r>
                    </a:p>
                  </a:txBody>
                  <a:tcPr/>
                </a:tc>
                <a:extLst>
                  <a:ext uri="{0D108BD9-81ED-4DB2-BD59-A6C34878D82A}">
                    <a16:rowId xmlns:a16="http://schemas.microsoft.com/office/drawing/2014/main" val="485975349"/>
                  </a:ext>
                </a:extLst>
              </a:tr>
              <a:tr h="874419">
                <a:tc>
                  <a:txBody>
                    <a:bodyPr/>
                    <a:lstStyle/>
                    <a:p>
                      <a:r>
                        <a:rPr lang="fr-FR" dirty="0">
                          <a:solidFill>
                            <a:srgbClr val="0070C0"/>
                          </a:solidFill>
                        </a:rPr>
                        <a:t>Application immédiate et directe des normes (ex. règlements européens)</a:t>
                      </a:r>
                    </a:p>
                  </a:txBody>
                  <a:tcPr/>
                </a:tc>
                <a:tc>
                  <a:txBody>
                    <a:bodyPr/>
                    <a:lstStyle/>
                    <a:p>
                      <a:r>
                        <a:rPr lang="fr-FR" dirty="0">
                          <a:solidFill>
                            <a:srgbClr val="FF0000"/>
                          </a:solidFill>
                        </a:rPr>
                        <a:t>Réception et transposition requises</a:t>
                      </a:r>
                    </a:p>
                  </a:txBody>
                  <a:tcPr/>
                </a:tc>
                <a:extLst>
                  <a:ext uri="{0D108BD9-81ED-4DB2-BD59-A6C34878D82A}">
                    <a16:rowId xmlns:a16="http://schemas.microsoft.com/office/drawing/2014/main" val="892931844"/>
                  </a:ext>
                </a:extLst>
              </a:tr>
            </a:tbl>
          </a:graphicData>
        </a:graphic>
      </p:graphicFrame>
      <p:pic>
        <p:nvPicPr>
          <p:cNvPr id="4" name="Graphique 3">
            <a:extLst>
              <a:ext uri="{FF2B5EF4-FFF2-40B4-BE49-F238E27FC236}">
                <a16:creationId xmlns:a16="http://schemas.microsoft.com/office/drawing/2014/main" id="{D2B7FAD2-7C73-CB96-3935-B7C123C597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472" y="287336"/>
            <a:ext cx="4226678" cy="576365"/>
          </a:xfrm>
          <a:prstGeom prst="rect">
            <a:avLst/>
          </a:prstGeom>
        </p:spPr>
      </p:pic>
      <p:sp>
        <p:nvSpPr>
          <p:cNvPr id="6" name="Flèche vers le bas 5">
            <a:extLst>
              <a:ext uri="{FF2B5EF4-FFF2-40B4-BE49-F238E27FC236}">
                <a16:creationId xmlns:a16="http://schemas.microsoft.com/office/drawing/2014/main" id="{4017121B-DF7E-1360-A28F-1FAA0945702D}"/>
              </a:ext>
            </a:extLst>
          </p:cNvPr>
          <p:cNvSpPr/>
          <p:nvPr/>
        </p:nvSpPr>
        <p:spPr>
          <a:xfrm>
            <a:off x="7386637" y="5057776"/>
            <a:ext cx="314325" cy="457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ZoneTexte 6">
            <a:extLst>
              <a:ext uri="{FF2B5EF4-FFF2-40B4-BE49-F238E27FC236}">
                <a16:creationId xmlns:a16="http://schemas.microsoft.com/office/drawing/2014/main" id="{CAF02E92-B96A-A1CC-183D-14E8942838F2}"/>
              </a:ext>
            </a:extLst>
          </p:cNvPr>
          <p:cNvSpPr txBox="1"/>
          <p:nvPr/>
        </p:nvSpPr>
        <p:spPr>
          <a:xfrm>
            <a:off x="6346067" y="5649397"/>
            <a:ext cx="2650341" cy="369332"/>
          </a:xfrm>
          <a:prstGeom prst="rect">
            <a:avLst/>
          </a:prstGeom>
          <a:noFill/>
        </p:spPr>
        <p:txBody>
          <a:bodyPr wrap="none" rtlCol="0">
            <a:spAutoFit/>
          </a:bodyPr>
          <a:lstStyle/>
          <a:p>
            <a:r>
              <a:rPr lang="fr-FR" dirty="0">
                <a:solidFill>
                  <a:srgbClr val="FF0000"/>
                </a:solidFill>
              </a:rPr>
              <a:t>France, Royaume-Uni…</a:t>
            </a:r>
          </a:p>
        </p:txBody>
      </p:sp>
      <p:sp>
        <p:nvSpPr>
          <p:cNvPr id="8" name="Flèche vers le bas 7">
            <a:extLst>
              <a:ext uri="{FF2B5EF4-FFF2-40B4-BE49-F238E27FC236}">
                <a16:creationId xmlns:a16="http://schemas.microsoft.com/office/drawing/2014/main" id="{FCCF0E55-F1E6-41AF-A8BF-3A98DE531E26}"/>
              </a:ext>
            </a:extLst>
          </p:cNvPr>
          <p:cNvSpPr/>
          <p:nvPr/>
        </p:nvSpPr>
        <p:spPr>
          <a:xfrm>
            <a:off x="2724149" y="5140880"/>
            <a:ext cx="314325" cy="45720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ZoneTexte 8">
            <a:extLst>
              <a:ext uri="{FF2B5EF4-FFF2-40B4-BE49-F238E27FC236}">
                <a16:creationId xmlns:a16="http://schemas.microsoft.com/office/drawing/2014/main" id="{F922B23D-EA77-BA2B-F561-28CE56FC8F78}"/>
              </a:ext>
            </a:extLst>
          </p:cNvPr>
          <p:cNvSpPr txBox="1"/>
          <p:nvPr/>
        </p:nvSpPr>
        <p:spPr>
          <a:xfrm>
            <a:off x="1510583" y="5635109"/>
            <a:ext cx="2741456" cy="369332"/>
          </a:xfrm>
          <a:prstGeom prst="rect">
            <a:avLst/>
          </a:prstGeom>
          <a:noFill/>
        </p:spPr>
        <p:txBody>
          <a:bodyPr wrap="none" rtlCol="0">
            <a:spAutoFit/>
          </a:bodyPr>
          <a:lstStyle/>
          <a:p>
            <a:r>
              <a:rPr lang="fr-FR" dirty="0">
                <a:solidFill>
                  <a:srgbClr val="00B0F0"/>
                </a:solidFill>
              </a:rPr>
              <a:t>Belgique, Luxembourg…</a:t>
            </a:r>
          </a:p>
        </p:txBody>
      </p:sp>
    </p:spTree>
    <p:extLst>
      <p:ext uri="{BB962C8B-B14F-4D97-AF65-F5344CB8AC3E}">
        <p14:creationId xmlns:p14="http://schemas.microsoft.com/office/powerpoint/2010/main" val="4152816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55D4A1F-E4DC-A2CC-8DF3-E9D0D8BF14AE}"/>
              </a:ext>
            </a:extLst>
          </p:cNvPr>
          <p:cNvPicPr>
            <a:picLocks noGrp="1" noChangeAspect="1"/>
          </p:cNvPicPr>
          <p:nvPr>
            <p:ph idx="1"/>
          </p:nvPr>
        </p:nvPicPr>
        <p:blipFill>
          <a:blip r:embed="rId2"/>
          <a:stretch>
            <a:fillRect/>
          </a:stretch>
        </p:blipFill>
        <p:spPr>
          <a:xfrm>
            <a:off x="4100514" y="221030"/>
            <a:ext cx="7865964" cy="6349634"/>
          </a:xfrm>
        </p:spPr>
      </p:pic>
      <p:sp>
        <p:nvSpPr>
          <p:cNvPr id="2" name="Titre 1">
            <a:extLst>
              <a:ext uri="{FF2B5EF4-FFF2-40B4-BE49-F238E27FC236}">
                <a16:creationId xmlns:a16="http://schemas.microsoft.com/office/drawing/2014/main" id="{C0462A9E-817D-46AA-2E75-49C0A0071032}"/>
              </a:ext>
            </a:extLst>
          </p:cNvPr>
          <p:cNvSpPr>
            <a:spLocks noGrp="1"/>
          </p:cNvSpPr>
          <p:nvPr>
            <p:ph type="title"/>
          </p:nvPr>
        </p:nvSpPr>
        <p:spPr>
          <a:xfrm>
            <a:off x="92157" y="1150479"/>
            <a:ext cx="3916202" cy="1320800"/>
          </a:xfrm>
        </p:spPr>
        <p:txBody>
          <a:bodyPr>
            <a:noAutofit/>
          </a:bodyPr>
          <a:lstStyle/>
          <a:p>
            <a:r>
              <a:rPr lang="fr-BE" sz="2400" dirty="0"/>
              <a:t>Caricature de Behrendt sur les difficiles négociations d'adhésion du Royaume-Uni aux CE (1967) (</a:t>
            </a:r>
            <a:r>
              <a:rPr lang="fr-BE" sz="2400" dirty="0" err="1"/>
              <a:t>cvce.eu</a:t>
            </a:r>
            <a:r>
              <a:rPr lang="fr-BE" sz="2400" dirty="0"/>
              <a:t>)</a:t>
            </a:r>
            <a:br>
              <a:rPr lang="fr-BE" sz="2400" dirty="0"/>
            </a:br>
            <a:endParaRPr lang="fr-FR" sz="2400" dirty="0"/>
          </a:p>
        </p:txBody>
      </p:sp>
      <p:pic>
        <p:nvPicPr>
          <p:cNvPr id="8" name="Graphique 7">
            <a:extLst>
              <a:ext uri="{FF2B5EF4-FFF2-40B4-BE49-F238E27FC236}">
                <a16:creationId xmlns:a16="http://schemas.microsoft.com/office/drawing/2014/main" id="{4CCC7EF0-E979-33E3-E25B-513B748759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312" y="221030"/>
            <a:ext cx="3731892" cy="508894"/>
          </a:xfrm>
          <a:prstGeom prst="rect">
            <a:avLst/>
          </a:prstGeom>
        </p:spPr>
      </p:pic>
      <p:sp>
        <p:nvSpPr>
          <p:cNvPr id="9" name="ZoneTexte 8">
            <a:extLst>
              <a:ext uri="{FF2B5EF4-FFF2-40B4-BE49-F238E27FC236}">
                <a16:creationId xmlns:a16="http://schemas.microsoft.com/office/drawing/2014/main" id="{4AA5E91B-480F-EC33-CA5E-676F671636BB}"/>
              </a:ext>
            </a:extLst>
          </p:cNvPr>
          <p:cNvSpPr txBox="1"/>
          <p:nvPr/>
        </p:nvSpPr>
        <p:spPr>
          <a:xfrm>
            <a:off x="845441" y="4017390"/>
            <a:ext cx="2409634" cy="369332"/>
          </a:xfrm>
          <a:prstGeom prst="rect">
            <a:avLst/>
          </a:prstGeom>
          <a:noFill/>
        </p:spPr>
        <p:txBody>
          <a:bodyPr wrap="none" rtlCol="0">
            <a:spAutoFit/>
          </a:bodyPr>
          <a:lstStyle/>
          <a:p>
            <a:r>
              <a:rPr lang="fr-FR" dirty="0"/>
              <a:t>De Gaulle et son veto</a:t>
            </a:r>
          </a:p>
        </p:txBody>
      </p:sp>
    </p:spTree>
    <p:extLst>
      <p:ext uri="{BB962C8B-B14F-4D97-AF65-F5344CB8AC3E}">
        <p14:creationId xmlns:p14="http://schemas.microsoft.com/office/powerpoint/2010/main" val="327188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A73C6-98C9-377F-E49B-4819983F83EA}"/>
              </a:ext>
            </a:extLst>
          </p:cNvPr>
          <p:cNvSpPr>
            <a:spLocks noGrp="1"/>
          </p:cNvSpPr>
          <p:nvPr>
            <p:ph type="title"/>
          </p:nvPr>
        </p:nvSpPr>
        <p:spPr>
          <a:xfrm>
            <a:off x="892175" y="985509"/>
            <a:ext cx="11809412" cy="678758"/>
          </a:xfrm>
        </p:spPr>
        <p:txBody>
          <a:bodyPr>
            <a:normAutofit/>
          </a:bodyPr>
          <a:lstStyle/>
          <a:p>
            <a:r>
              <a:rPr lang="fr-FR" sz="2800" dirty="0"/>
              <a:t>Adhésion du R-U aux Communautés Européennes (1972)</a:t>
            </a:r>
          </a:p>
        </p:txBody>
      </p:sp>
      <p:pic>
        <p:nvPicPr>
          <p:cNvPr id="6" name="Espace réservé du contenu 5">
            <a:extLst>
              <a:ext uri="{FF2B5EF4-FFF2-40B4-BE49-F238E27FC236}">
                <a16:creationId xmlns:a16="http://schemas.microsoft.com/office/drawing/2014/main" id="{7DB7A84D-4F03-7A42-0BD4-520AC6396394}"/>
              </a:ext>
            </a:extLst>
          </p:cNvPr>
          <p:cNvPicPr>
            <a:picLocks noGrp="1" noChangeAspect="1"/>
          </p:cNvPicPr>
          <p:nvPr>
            <p:ph idx="1"/>
          </p:nvPr>
        </p:nvPicPr>
        <p:blipFill>
          <a:blip r:embed="rId2"/>
          <a:stretch>
            <a:fillRect/>
          </a:stretch>
        </p:blipFill>
        <p:spPr>
          <a:xfrm>
            <a:off x="2355137" y="2148186"/>
            <a:ext cx="6049794" cy="4473146"/>
          </a:xfrm>
        </p:spPr>
      </p:pic>
      <p:pic>
        <p:nvPicPr>
          <p:cNvPr id="4" name="Graphique 3">
            <a:extLst>
              <a:ext uri="{FF2B5EF4-FFF2-40B4-BE49-F238E27FC236}">
                <a16:creationId xmlns:a16="http://schemas.microsoft.com/office/drawing/2014/main" id="{1CDA865F-34B9-CFE5-DCF8-726CD414B2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329" y="236668"/>
            <a:ext cx="3650690" cy="497821"/>
          </a:xfrm>
          <a:prstGeom prst="rect">
            <a:avLst/>
          </a:prstGeom>
        </p:spPr>
      </p:pic>
      <p:sp>
        <p:nvSpPr>
          <p:cNvPr id="7" name="ZoneTexte 6">
            <a:extLst>
              <a:ext uri="{FF2B5EF4-FFF2-40B4-BE49-F238E27FC236}">
                <a16:creationId xmlns:a16="http://schemas.microsoft.com/office/drawing/2014/main" id="{231AE469-035E-A0D4-ED10-39315BBAFF3C}"/>
              </a:ext>
            </a:extLst>
          </p:cNvPr>
          <p:cNvSpPr txBox="1"/>
          <p:nvPr/>
        </p:nvSpPr>
        <p:spPr>
          <a:xfrm>
            <a:off x="85729" y="1673088"/>
            <a:ext cx="12063412" cy="338554"/>
          </a:xfrm>
          <a:prstGeom prst="rect">
            <a:avLst/>
          </a:prstGeom>
          <a:noFill/>
        </p:spPr>
        <p:txBody>
          <a:bodyPr wrap="square" rtlCol="0">
            <a:spAutoFit/>
          </a:bodyPr>
          <a:lstStyle/>
          <a:p>
            <a:r>
              <a:rPr lang="fr-FR" sz="1600" dirty="0"/>
              <a:t>Alec Douglas-Home, ministre des affaires étrangères; Edward Heath, premier ministre, Geoffrey </a:t>
            </a:r>
            <a:r>
              <a:rPr lang="fr-FR" sz="1600" dirty="0" err="1"/>
              <a:t>Rippon</a:t>
            </a:r>
            <a:r>
              <a:rPr lang="fr-FR" sz="1600" dirty="0"/>
              <a:t>, chargé des négociations</a:t>
            </a:r>
          </a:p>
        </p:txBody>
      </p:sp>
    </p:spTree>
    <p:extLst>
      <p:ext uri="{BB962C8B-B14F-4D97-AF65-F5344CB8AC3E}">
        <p14:creationId xmlns:p14="http://schemas.microsoft.com/office/powerpoint/2010/main" val="3110986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6D740-2628-A4A7-DB5B-3F57A4FA6174}"/>
              </a:ext>
            </a:extLst>
          </p:cNvPr>
          <p:cNvSpPr>
            <a:spLocks noGrp="1"/>
          </p:cNvSpPr>
          <p:nvPr>
            <p:ph type="title"/>
          </p:nvPr>
        </p:nvSpPr>
        <p:spPr>
          <a:xfrm>
            <a:off x="2106613" y="948979"/>
            <a:ext cx="8596312" cy="1320800"/>
          </a:xfrm>
        </p:spPr>
        <p:txBody>
          <a:bodyPr/>
          <a:lstStyle/>
          <a:p>
            <a:r>
              <a:rPr lang="fr-FR" dirty="0"/>
              <a:t>1974 : Wilson renégocie déjà</a:t>
            </a:r>
          </a:p>
        </p:txBody>
      </p:sp>
      <p:sp>
        <p:nvSpPr>
          <p:cNvPr id="3" name="Espace réservé du contenu 2">
            <a:extLst>
              <a:ext uri="{FF2B5EF4-FFF2-40B4-BE49-F238E27FC236}">
                <a16:creationId xmlns:a16="http://schemas.microsoft.com/office/drawing/2014/main" id="{AFB8D4D5-5B50-1B4E-97CB-D2A064087FF8}"/>
              </a:ext>
            </a:extLst>
          </p:cNvPr>
          <p:cNvSpPr>
            <a:spLocks noGrp="1"/>
          </p:cNvSpPr>
          <p:nvPr>
            <p:ph idx="1"/>
          </p:nvPr>
        </p:nvSpPr>
        <p:spPr>
          <a:xfrm>
            <a:off x="677863" y="1743076"/>
            <a:ext cx="8596312" cy="5000624"/>
          </a:xfrm>
        </p:spPr>
        <p:txBody>
          <a:bodyPr/>
          <a:lstStyle/>
          <a:p>
            <a:r>
              <a:rPr lang="fr-FR" sz="2000" dirty="0"/>
              <a:t>Exigences : </a:t>
            </a:r>
          </a:p>
          <a:p>
            <a:pPr lvl="1"/>
            <a:r>
              <a:rPr lang="fr-FR" sz="2000" dirty="0"/>
              <a:t>Allongement de la période de transition</a:t>
            </a:r>
          </a:p>
          <a:p>
            <a:pPr lvl="1"/>
            <a:r>
              <a:rPr lang="fr-FR" sz="2000" dirty="0"/>
              <a:t>Diminution de la contribution britannique</a:t>
            </a:r>
          </a:p>
          <a:p>
            <a:pPr lvl="1"/>
            <a:r>
              <a:rPr lang="fr-FR" sz="2000" dirty="0"/>
              <a:t>Prise en compte des intérêts du Commonwealth</a:t>
            </a:r>
          </a:p>
          <a:p>
            <a:pPr indent="-285750"/>
            <a:r>
              <a:rPr lang="fr-FR" sz="2000" dirty="0"/>
              <a:t>1975 : </a:t>
            </a:r>
          </a:p>
          <a:p>
            <a:pPr lvl="1"/>
            <a:r>
              <a:rPr lang="fr-FR" sz="2000" dirty="0"/>
              <a:t>Création du Fonds européen de développement régional (FEDER)</a:t>
            </a:r>
          </a:p>
          <a:p>
            <a:pPr lvl="1"/>
            <a:r>
              <a:rPr lang="fr-FR" sz="2000" dirty="0"/>
              <a:t>Mécanisme correcteur</a:t>
            </a:r>
          </a:p>
          <a:p>
            <a:pPr lvl="1"/>
            <a:r>
              <a:rPr lang="fr-FR" sz="2000" dirty="0"/>
              <a:t>Avantages commerciaux pour le Commonwealth et convention de Lomé</a:t>
            </a:r>
          </a:p>
          <a:p>
            <a:r>
              <a:rPr lang="fr-FR" sz="2200" dirty="0"/>
              <a:t>Référendum et rapport sur les conséquences d’une sortie potentielle</a:t>
            </a:r>
          </a:p>
        </p:txBody>
      </p:sp>
      <p:pic>
        <p:nvPicPr>
          <p:cNvPr id="4" name="Graphique 3">
            <a:extLst>
              <a:ext uri="{FF2B5EF4-FFF2-40B4-BE49-F238E27FC236}">
                <a16:creationId xmlns:a16="http://schemas.microsoft.com/office/drawing/2014/main" id="{BA7A4FDE-6F03-8079-F75C-2B89A03233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884" y="270221"/>
            <a:ext cx="4977562" cy="678758"/>
          </a:xfrm>
          <a:prstGeom prst="rect">
            <a:avLst/>
          </a:prstGeom>
        </p:spPr>
      </p:pic>
    </p:spTree>
    <p:extLst>
      <p:ext uri="{BB962C8B-B14F-4D97-AF65-F5344CB8AC3E}">
        <p14:creationId xmlns:p14="http://schemas.microsoft.com/office/powerpoint/2010/main" val="408937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A51FA-7D4F-446F-5A4C-6E7BF86CE1C2}"/>
              </a:ext>
            </a:extLst>
          </p:cNvPr>
          <p:cNvSpPr>
            <a:spLocks noGrp="1"/>
          </p:cNvSpPr>
          <p:nvPr>
            <p:ph type="title"/>
          </p:nvPr>
        </p:nvSpPr>
        <p:spPr>
          <a:xfrm>
            <a:off x="677862" y="1281113"/>
            <a:ext cx="10309226" cy="1320800"/>
          </a:xfrm>
        </p:spPr>
        <p:txBody>
          <a:bodyPr>
            <a:normAutofit/>
          </a:bodyPr>
          <a:lstStyle/>
          <a:p>
            <a:r>
              <a:rPr lang="fr-FR" dirty="0"/>
              <a:t>Thatcher (1979-1990) et les rabais britanniques</a:t>
            </a:r>
          </a:p>
        </p:txBody>
      </p:sp>
      <p:sp>
        <p:nvSpPr>
          <p:cNvPr id="3" name="Espace réservé du contenu 2">
            <a:extLst>
              <a:ext uri="{FF2B5EF4-FFF2-40B4-BE49-F238E27FC236}">
                <a16:creationId xmlns:a16="http://schemas.microsoft.com/office/drawing/2014/main" id="{487E8BF0-1A97-25D4-1B14-80F8C6B4579E}"/>
              </a:ext>
            </a:extLst>
          </p:cNvPr>
          <p:cNvSpPr>
            <a:spLocks noGrp="1"/>
          </p:cNvSpPr>
          <p:nvPr>
            <p:ph idx="1"/>
          </p:nvPr>
        </p:nvSpPr>
        <p:spPr>
          <a:xfrm>
            <a:off x="677862" y="2459038"/>
            <a:ext cx="8596312" cy="3881437"/>
          </a:xfrm>
        </p:spPr>
        <p:txBody>
          <a:bodyPr/>
          <a:lstStyle/>
          <a:p>
            <a:r>
              <a:rPr lang="fr-FR" sz="3200" dirty="0"/>
              <a:t>Conseil européen de Dublin, 1979 : « </a:t>
            </a:r>
            <a:r>
              <a:rPr lang="fr-FR" sz="3200" dirty="0" err="1"/>
              <a:t>We</a:t>
            </a:r>
            <a:r>
              <a:rPr lang="fr-FR" sz="3200" dirty="0"/>
              <a:t> </a:t>
            </a:r>
            <a:r>
              <a:rPr lang="fr-FR" sz="3200" dirty="0" err="1"/>
              <a:t>want</a:t>
            </a:r>
            <a:r>
              <a:rPr lang="fr-FR" sz="3200" dirty="0"/>
              <a:t> </a:t>
            </a:r>
            <a:r>
              <a:rPr lang="fr-FR" sz="3200" dirty="0" err="1"/>
              <a:t>our</a:t>
            </a:r>
            <a:r>
              <a:rPr lang="fr-FR" sz="3200" dirty="0"/>
              <a:t> money back » </a:t>
            </a:r>
          </a:p>
          <a:p>
            <a:r>
              <a:rPr lang="fr-FR" sz="3200" dirty="0"/>
              <a:t>2° Réduction de la contribution britannique</a:t>
            </a:r>
          </a:p>
          <a:p>
            <a:r>
              <a:rPr lang="fr-FR" sz="3200" dirty="0"/>
              <a:t>Conseil Européen de Fontainebleau, 1984 : 3° réduction de la contribution britannique</a:t>
            </a:r>
          </a:p>
          <a:p>
            <a:endParaRPr lang="fr-FR" sz="3200" dirty="0"/>
          </a:p>
        </p:txBody>
      </p:sp>
      <p:pic>
        <p:nvPicPr>
          <p:cNvPr id="4" name="Graphique 3">
            <a:extLst>
              <a:ext uri="{FF2B5EF4-FFF2-40B4-BE49-F238E27FC236}">
                <a16:creationId xmlns:a16="http://schemas.microsoft.com/office/drawing/2014/main" id="{2D27A12A-16AA-3B64-051E-7D595DB3A8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884" y="270221"/>
            <a:ext cx="4326691" cy="590003"/>
          </a:xfrm>
          <a:prstGeom prst="rect">
            <a:avLst/>
          </a:prstGeom>
        </p:spPr>
      </p:pic>
    </p:spTree>
    <p:extLst>
      <p:ext uri="{BB962C8B-B14F-4D97-AF65-F5344CB8AC3E}">
        <p14:creationId xmlns:p14="http://schemas.microsoft.com/office/powerpoint/2010/main" val="1444979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id="{695EF4B3-8ABD-A177-6897-6C34BEA2C7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4275" y="290201"/>
            <a:ext cx="4487864" cy="599593"/>
          </a:xfrm>
          <a:prstGeom prst="rect">
            <a:avLst/>
          </a:prstGeom>
        </p:spPr>
      </p:pic>
      <p:sp>
        <p:nvSpPr>
          <p:cNvPr id="2" name="Titre 1">
            <a:extLst>
              <a:ext uri="{FF2B5EF4-FFF2-40B4-BE49-F238E27FC236}">
                <a16:creationId xmlns:a16="http://schemas.microsoft.com/office/drawing/2014/main" id="{665A4092-F49C-9834-0A83-8EAE558D5C8A}"/>
              </a:ext>
            </a:extLst>
          </p:cNvPr>
          <p:cNvSpPr>
            <a:spLocks noGrp="1"/>
          </p:cNvSpPr>
          <p:nvPr>
            <p:ph type="ctrTitle"/>
          </p:nvPr>
        </p:nvSpPr>
        <p:spPr>
          <a:xfrm>
            <a:off x="4175303" y="1350405"/>
            <a:ext cx="7766936" cy="838863"/>
          </a:xfrm>
        </p:spPr>
        <p:txBody>
          <a:bodyPr/>
          <a:lstStyle/>
          <a:p>
            <a:pPr algn="l"/>
            <a:r>
              <a:rPr lang="fr-FR" sz="3600" dirty="0"/>
              <a:t>Qui</a:t>
            </a:r>
            <a:r>
              <a:rPr lang="fr-FR" sz="4400" dirty="0"/>
              <a:t> </a:t>
            </a:r>
            <a:r>
              <a:rPr lang="fr-FR" sz="3600" dirty="0"/>
              <a:t>suis-je</a:t>
            </a:r>
            <a:r>
              <a:rPr lang="fr-FR" sz="4400" dirty="0"/>
              <a:t> ?</a:t>
            </a:r>
          </a:p>
        </p:txBody>
      </p:sp>
      <p:sp>
        <p:nvSpPr>
          <p:cNvPr id="5" name="Sous-titre 4">
            <a:extLst>
              <a:ext uri="{FF2B5EF4-FFF2-40B4-BE49-F238E27FC236}">
                <a16:creationId xmlns:a16="http://schemas.microsoft.com/office/drawing/2014/main" id="{EF587299-A262-3951-AB89-B0E3588CD25A}"/>
              </a:ext>
            </a:extLst>
          </p:cNvPr>
          <p:cNvSpPr>
            <a:spLocks noGrp="1"/>
          </p:cNvSpPr>
          <p:nvPr>
            <p:ph type="subTitle" idx="1"/>
          </p:nvPr>
        </p:nvSpPr>
        <p:spPr>
          <a:xfrm>
            <a:off x="3875265" y="2649879"/>
            <a:ext cx="6421484" cy="2193584"/>
          </a:xfrm>
        </p:spPr>
        <p:txBody>
          <a:bodyPr/>
          <a:lstStyle/>
          <a:p>
            <a:pPr marL="285750" indent="-285750" algn="l">
              <a:buFont typeface="Wingdings" pitchFamily="2" charset="2"/>
              <a:buChar char="Ø"/>
            </a:pPr>
            <a:r>
              <a:rPr lang="fr-FR" sz="2000" dirty="0">
                <a:solidFill>
                  <a:schemeClr val="tx1"/>
                </a:solidFill>
              </a:rPr>
              <a:t>Politologue</a:t>
            </a:r>
          </a:p>
          <a:p>
            <a:pPr marL="285750" indent="-285750" algn="l">
              <a:buFont typeface="Wingdings" pitchFamily="2" charset="2"/>
              <a:buChar char="Ø"/>
            </a:pPr>
            <a:r>
              <a:rPr lang="fr-FR" sz="2000" dirty="0">
                <a:solidFill>
                  <a:schemeClr val="tx1"/>
                </a:solidFill>
              </a:rPr>
              <a:t>Chercheur au département de science politique de l’université de Liège</a:t>
            </a:r>
          </a:p>
          <a:p>
            <a:pPr marL="285750" indent="-285750" algn="l">
              <a:buFont typeface="Wingdings" pitchFamily="2" charset="2"/>
              <a:buChar char="Ø"/>
            </a:pPr>
            <a:r>
              <a:rPr lang="fr-FR" sz="2000" dirty="0">
                <a:solidFill>
                  <a:schemeClr val="tx1"/>
                </a:solidFill>
              </a:rPr>
              <a:t>Expertise : science politique générale, smart cities, IA, histoire politique</a:t>
            </a:r>
          </a:p>
        </p:txBody>
      </p:sp>
      <p:pic>
        <p:nvPicPr>
          <p:cNvPr id="7" name="Image 6">
            <a:extLst>
              <a:ext uri="{FF2B5EF4-FFF2-40B4-BE49-F238E27FC236}">
                <a16:creationId xmlns:a16="http://schemas.microsoft.com/office/drawing/2014/main" id="{C7AEE836-BE43-03D1-F1AC-DCB649D22C51}"/>
              </a:ext>
            </a:extLst>
          </p:cNvPr>
          <p:cNvPicPr>
            <a:picLocks noChangeAspect="1"/>
          </p:cNvPicPr>
          <p:nvPr/>
        </p:nvPicPr>
        <p:blipFill>
          <a:blip r:embed="rId4"/>
          <a:stretch>
            <a:fillRect/>
          </a:stretch>
        </p:blipFill>
        <p:spPr>
          <a:xfrm>
            <a:off x="1040607" y="1757771"/>
            <a:ext cx="2601913" cy="3342457"/>
          </a:xfrm>
          <a:prstGeom prst="rect">
            <a:avLst/>
          </a:prstGeom>
        </p:spPr>
      </p:pic>
      <p:sp>
        <p:nvSpPr>
          <p:cNvPr id="8" name="ZoneTexte 7">
            <a:extLst>
              <a:ext uri="{FF2B5EF4-FFF2-40B4-BE49-F238E27FC236}">
                <a16:creationId xmlns:a16="http://schemas.microsoft.com/office/drawing/2014/main" id="{47256393-9706-8811-3507-AD25CDE9D1C1}"/>
              </a:ext>
            </a:extLst>
          </p:cNvPr>
          <p:cNvSpPr txBox="1"/>
          <p:nvPr/>
        </p:nvSpPr>
        <p:spPr>
          <a:xfrm>
            <a:off x="4315838" y="4764645"/>
            <a:ext cx="2712602" cy="369332"/>
          </a:xfrm>
          <a:prstGeom prst="rect">
            <a:avLst/>
          </a:prstGeom>
          <a:noFill/>
        </p:spPr>
        <p:txBody>
          <a:bodyPr wrap="none" rtlCol="0">
            <a:spAutoFit/>
          </a:bodyPr>
          <a:lstStyle/>
          <a:p>
            <a:r>
              <a:rPr lang="fr-FR" dirty="0">
                <a:hlinkClick r:id="rId5"/>
              </a:rPr>
              <a:t>Nathan.flore@uliege.be</a:t>
            </a:r>
            <a:endParaRPr lang="fr-FR" dirty="0"/>
          </a:p>
        </p:txBody>
      </p:sp>
      <p:sp>
        <p:nvSpPr>
          <p:cNvPr id="9" name="ZoneTexte 8">
            <a:extLst>
              <a:ext uri="{FF2B5EF4-FFF2-40B4-BE49-F238E27FC236}">
                <a16:creationId xmlns:a16="http://schemas.microsoft.com/office/drawing/2014/main" id="{8D24DBF6-2F5C-5142-CA94-4D3F9F6728BF}"/>
              </a:ext>
            </a:extLst>
          </p:cNvPr>
          <p:cNvSpPr txBox="1"/>
          <p:nvPr/>
        </p:nvSpPr>
        <p:spPr>
          <a:xfrm>
            <a:off x="1582381" y="5243513"/>
            <a:ext cx="1518364" cy="369332"/>
          </a:xfrm>
          <a:prstGeom prst="rect">
            <a:avLst/>
          </a:prstGeom>
          <a:noFill/>
        </p:spPr>
        <p:txBody>
          <a:bodyPr wrap="none" rtlCol="0">
            <a:spAutoFit/>
          </a:bodyPr>
          <a:lstStyle/>
          <a:p>
            <a:r>
              <a:rPr lang="fr-FR" dirty="0"/>
              <a:t>Nathan Flore</a:t>
            </a:r>
          </a:p>
        </p:txBody>
      </p:sp>
    </p:spTree>
    <p:extLst>
      <p:ext uri="{BB962C8B-B14F-4D97-AF65-F5344CB8AC3E}">
        <p14:creationId xmlns:p14="http://schemas.microsoft.com/office/powerpoint/2010/main" val="2667928158"/>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39025F-8F2B-8B66-B545-334D7E12899A}"/>
              </a:ext>
            </a:extLst>
          </p:cNvPr>
          <p:cNvSpPr>
            <a:spLocks noGrp="1"/>
          </p:cNvSpPr>
          <p:nvPr>
            <p:ph type="title"/>
          </p:nvPr>
        </p:nvSpPr>
        <p:spPr>
          <a:xfrm>
            <a:off x="1255713" y="1095275"/>
            <a:ext cx="8596312" cy="658812"/>
          </a:xfrm>
        </p:spPr>
        <p:txBody>
          <a:bodyPr/>
          <a:lstStyle/>
          <a:p>
            <a:r>
              <a:rPr lang="fr-FR" dirty="0"/>
              <a:t>Discours de Thatcher à Bruges, 1988</a:t>
            </a:r>
          </a:p>
        </p:txBody>
      </p:sp>
      <p:sp>
        <p:nvSpPr>
          <p:cNvPr id="3" name="Espace réservé du contenu 2">
            <a:extLst>
              <a:ext uri="{FF2B5EF4-FFF2-40B4-BE49-F238E27FC236}">
                <a16:creationId xmlns:a16="http://schemas.microsoft.com/office/drawing/2014/main" id="{E07CFBED-616A-40C5-B321-6CC1B10D04D6}"/>
              </a:ext>
            </a:extLst>
          </p:cNvPr>
          <p:cNvSpPr>
            <a:spLocks noGrp="1"/>
          </p:cNvSpPr>
          <p:nvPr>
            <p:ph idx="1"/>
          </p:nvPr>
        </p:nvSpPr>
        <p:spPr>
          <a:xfrm>
            <a:off x="677863" y="1989138"/>
            <a:ext cx="9752012" cy="4397375"/>
          </a:xfrm>
        </p:spPr>
        <p:txBody>
          <a:bodyPr/>
          <a:lstStyle/>
          <a:p>
            <a:r>
              <a:rPr lang="fr-BE" sz="2200" dirty="0"/>
              <a:t>« Si nous avons </a:t>
            </a:r>
            <a:r>
              <a:rPr lang="fr-BE" sz="2200" dirty="0" err="1"/>
              <a:t>réussi</a:t>
            </a:r>
            <a:r>
              <a:rPr lang="fr-BE" sz="2200" dirty="0"/>
              <a:t> à faire reculer chez nous les </a:t>
            </a:r>
            <a:r>
              <a:rPr lang="fr-BE" sz="2200" dirty="0" err="1"/>
              <a:t>frontières</a:t>
            </a:r>
            <a:r>
              <a:rPr lang="fr-BE" sz="2200" dirty="0"/>
              <a:t> de l’Etat, ce n’est pas pour les voir </a:t>
            </a:r>
            <a:r>
              <a:rPr lang="fr-BE" sz="2200" dirty="0" err="1"/>
              <a:t>réimposées</a:t>
            </a:r>
            <a:r>
              <a:rPr lang="fr-BE" sz="2200" dirty="0"/>
              <a:t> au niveau </a:t>
            </a:r>
            <a:r>
              <a:rPr lang="fr-BE" sz="2200" dirty="0" err="1"/>
              <a:t>européen</a:t>
            </a:r>
            <a:r>
              <a:rPr lang="fr-BE" sz="2200" dirty="0"/>
              <a:t>, avec un super-Etat </a:t>
            </a:r>
            <a:r>
              <a:rPr lang="fr-BE" sz="2200" dirty="0" err="1"/>
              <a:t>européen</a:t>
            </a:r>
            <a:r>
              <a:rPr lang="fr-BE" sz="2200" dirty="0"/>
              <a:t> </a:t>
            </a:r>
            <a:r>
              <a:rPr lang="fr-BE" sz="2200" dirty="0" err="1"/>
              <a:t>exerçant</a:t>
            </a:r>
            <a:r>
              <a:rPr lang="fr-BE" sz="2200" dirty="0"/>
              <a:t> à partir de Bruxelles une domination nouvelle. Nous voulons </a:t>
            </a:r>
            <a:r>
              <a:rPr lang="fr-BE" sz="2200" dirty="0" err="1"/>
              <a:t>assurément</a:t>
            </a:r>
            <a:r>
              <a:rPr lang="fr-BE" sz="2200" dirty="0"/>
              <a:t> voir une Europe plus unie, avec une plus grande </a:t>
            </a:r>
            <a:r>
              <a:rPr lang="fr-BE" sz="2200" dirty="0" err="1"/>
              <a:t>détermination</a:t>
            </a:r>
            <a:r>
              <a:rPr lang="fr-BE" sz="2200" dirty="0"/>
              <a:t>. Mais il faut que ce nouvel </a:t>
            </a:r>
            <a:r>
              <a:rPr lang="fr-BE" sz="2200" dirty="0" err="1"/>
              <a:t>état</a:t>
            </a:r>
            <a:r>
              <a:rPr lang="fr-BE" sz="2200" dirty="0"/>
              <a:t> de choses se fasse en </a:t>
            </a:r>
            <a:r>
              <a:rPr lang="fr-BE" sz="2200" b="1" dirty="0" err="1"/>
              <a:t>préservant</a:t>
            </a:r>
            <a:r>
              <a:rPr lang="fr-BE" sz="2200" b="1" dirty="0"/>
              <a:t> les </a:t>
            </a:r>
            <a:r>
              <a:rPr lang="fr-BE" sz="2200" b="1" dirty="0" err="1"/>
              <a:t>différentes</a:t>
            </a:r>
            <a:r>
              <a:rPr lang="fr-BE" sz="2200" b="1" dirty="0"/>
              <a:t> traditions, les pouvoirs parlementaires et les sentiments de </a:t>
            </a:r>
            <a:r>
              <a:rPr lang="fr-BE" sz="2200" b="1" dirty="0" err="1"/>
              <a:t>fierte</a:t>
            </a:r>
            <a:r>
              <a:rPr lang="fr-BE" sz="2200" b="1" dirty="0"/>
              <a:t>́ nationale</a:t>
            </a:r>
            <a:r>
              <a:rPr lang="fr-BE" sz="2200" dirty="0"/>
              <a:t>, car tel a </a:t>
            </a:r>
            <a:r>
              <a:rPr lang="fr-BE" sz="2200" dirty="0" err="1"/>
              <a:t>éte</a:t>
            </a:r>
            <a:r>
              <a:rPr lang="fr-BE" sz="2200" dirty="0"/>
              <a:t>́ au cours des </a:t>
            </a:r>
            <a:r>
              <a:rPr lang="fr-BE" sz="2200" dirty="0" err="1"/>
              <a:t>siècles</a:t>
            </a:r>
            <a:r>
              <a:rPr lang="fr-BE" sz="2200" dirty="0"/>
              <a:t> le nerf de l’Europe. »</a:t>
            </a:r>
            <a:endParaRPr lang="fr-BE" sz="2200" dirty="0">
              <a:effectLst/>
            </a:endParaRPr>
          </a:p>
          <a:p>
            <a:r>
              <a:rPr lang="fr-BE" sz="2200" dirty="0"/>
              <a:t>« Ayons donc une Europe qui joue tout son </a:t>
            </a:r>
            <a:r>
              <a:rPr lang="fr-BE" sz="2200" dirty="0" err="1"/>
              <a:t>rôle</a:t>
            </a:r>
            <a:r>
              <a:rPr lang="fr-BE" sz="2200" dirty="0"/>
              <a:t> dans le monde, qui se tourne vers l’</a:t>
            </a:r>
            <a:r>
              <a:rPr lang="fr-BE" sz="2200" dirty="0" err="1"/>
              <a:t>extérieur</a:t>
            </a:r>
            <a:r>
              <a:rPr lang="fr-BE" sz="2200" dirty="0"/>
              <a:t> non vers l’</a:t>
            </a:r>
            <a:r>
              <a:rPr lang="fr-BE" sz="2200" dirty="0" err="1"/>
              <a:t>intérieur</a:t>
            </a:r>
            <a:r>
              <a:rPr lang="fr-BE" sz="2200" dirty="0"/>
              <a:t>, et qui </a:t>
            </a:r>
            <a:r>
              <a:rPr lang="fr-BE" sz="2200" dirty="0" err="1"/>
              <a:t>préserve</a:t>
            </a:r>
            <a:r>
              <a:rPr lang="fr-BE" sz="2200" dirty="0"/>
              <a:t> cette </a:t>
            </a:r>
            <a:r>
              <a:rPr lang="fr-BE" sz="2200" b="1" dirty="0" err="1"/>
              <a:t>Communaute</a:t>
            </a:r>
            <a:r>
              <a:rPr lang="fr-BE" sz="2200" b="1" dirty="0"/>
              <a:t>́ atlantique</a:t>
            </a:r>
            <a:r>
              <a:rPr lang="fr-BE" sz="2200" dirty="0"/>
              <a:t> – cette Europe de part et d’autre de l’Atlantique – qui est notre premier </a:t>
            </a:r>
            <a:r>
              <a:rPr lang="fr-BE" sz="2200" dirty="0" err="1"/>
              <a:t>héritage</a:t>
            </a:r>
            <a:r>
              <a:rPr lang="fr-BE" sz="2200" dirty="0"/>
              <a:t> et notre plus grande force. »  (</a:t>
            </a:r>
            <a:r>
              <a:rPr lang="fr-BE" sz="2200" dirty="0" err="1"/>
              <a:t>cvce.eu</a:t>
            </a:r>
            <a:r>
              <a:rPr lang="fr-BE" sz="2200" dirty="0"/>
              <a:t>)</a:t>
            </a:r>
            <a:endParaRPr lang="fr-BE" sz="2200" dirty="0">
              <a:effectLst/>
            </a:endParaRPr>
          </a:p>
          <a:p>
            <a:endParaRPr lang="fr-FR" sz="2200" dirty="0"/>
          </a:p>
        </p:txBody>
      </p:sp>
      <p:pic>
        <p:nvPicPr>
          <p:cNvPr id="6" name="Graphique 5">
            <a:extLst>
              <a:ext uri="{FF2B5EF4-FFF2-40B4-BE49-F238E27FC236}">
                <a16:creationId xmlns:a16="http://schemas.microsoft.com/office/drawing/2014/main" id="{24268269-CE24-876A-9DB1-23E7D454A3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884" y="270221"/>
            <a:ext cx="4326691" cy="590003"/>
          </a:xfrm>
          <a:prstGeom prst="rect">
            <a:avLst/>
          </a:prstGeom>
        </p:spPr>
      </p:pic>
    </p:spTree>
    <p:extLst>
      <p:ext uri="{BB962C8B-B14F-4D97-AF65-F5344CB8AC3E}">
        <p14:creationId xmlns:p14="http://schemas.microsoft.com/office/powerpoint/2010/main" val="3953242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EDE5B3-38B6-3AD8-E823-C60B005DC11C}"/>
              </a:ext>
            </a:extLst>
          </p:cNvPr>
          <p:cNvSpPr>
            <a:spLocks noGrp="1"/>
          </p:cNvSpPr>
          <p:nvPr>
            <p:ph type="title"/>
          </p:nvPr>
        </p:nvSpPr>
        <p:spPr>
          <a:xfrm>
            <a:off x="663574" y="1352550"/>
            <a:ext cx="11280775" cy="1320800"/>
          </a:xfrm>
        </p:spPr>
        <p:txBody>
          <a:bodyPr>
            <a:normAutofit/>
          </a:bodyPr>
          <a:lstStyle/>
          <a:p>
            <a:r>
              <a:rPr lang="fr-FR" sz="2800" dirty="0"/>
              <a:t>Margaret Thatcher (House of </a:t>
            </a:r>
            <a:r>
              <a:rPr lang="fr-FR" sz="2800" dirty="0" err="1"/>
              <a:t>commons</a:t>
            </a:r>
            <a:r>
              <a:rPr lang="fr-FR" sz="2800" dirty="0"/>
              <a:t>, 1990, après CE de Rome)</a:t>
            </a:r>
          </a:p>
        </p:txBody>
      </p:sp>
      <p:pic>
        <p:nvPicPr>
          <p:cNvPr id="4" name="Margaret Thatcher No No No.mp4">
            <a:hlinkClick r:id="" action="ppaction://media"/>
            <a:extLst>
              <a:ext uri="{FF2B5EF4-FFF2-40B4-BE49-F238E27FC236}">
                <a16:creationId xmlns:a16="http://schemas.microsoft.com/office/drawing/2014/main" id="{24D418E4-8EB2-DFA8-C239-0A137E4D1C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89188" y="2160588"/>
            <a:ext cx="5175250" cy="3881437"/>
          </a:xfrm>
        </p:spPr>
      </p:pic>
      <p:pic>
        <p:nvPicPr>
          <p:cNvPr id="7" name="Graphique 6">
            <a:extLst>
              <a:ext uri="{FF2B5EF4-FFF2-40B4-BE49-F238E27FC236}">
                <a16:creationId xmlns:a16="http://schemas.microsoft.com/office/drawing/2014/main" id="{2FE72A41-B737-897E-926A-FC872D467B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897" y="269773"/>
            <a:ext cx="4977562" cy="678758"/>
          </a:xfrm>
          <a:prstGeom prst="rect">
            <a:avLst/>
          </a:prstGeom>
        </p:spPr>
      </p:pic>
    </p:spTree>
    <p:extLst>
      <p:ext uri="{BB962C8B-B14F-4D97-AF65-F5344CB8AC3E}">
        <p14:creationId xmlns:p14="http://schemas.microsoft.com/office/powerpoint/2010/main" val="28176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553CC2-0E63-839C-2E79-F59884F55000}"/>
              </a:ext>
            </a:extLst>
          </p:cNvPr>
          <p:cNvSpPr>
            <a:spLocks noGrp="1"/>
          </p:cNvSpPr>
          <p:nvPr>
            <p:ph type="title"/>
          </p:nvPr>
        </p:nvSpPr>
        <p:spPr>
          <a:xfrm>
            <a:off x="2469356" y="961646"/>
            <a:ext cx="8596312" cy="619125"/>
          </a:xfrm>
        </p:spPr>
        <p:txBody>
          <a:bodyPr>
            <a:normAutofit fontScale="90000"/>
          </a:bodyPr>
          <a:lstStyle/>
          <a:p>
            <a:r>
              <a:rPr lang="fr-FR" dirty="0"/>
              <a:t>Cameron annonce le référendum</a:t>
            </a:r>
          </a:p>
        </p:txBody>
      </p:sp>
      <p:pic>
        <p:nvPicPr>
          <p:cNvPr id="7" name="EU referendum The choice is in your hands David Cameron  - BBC News.mp4">
            <a:hlinkClick r:id="" action="ppaction://media"/>
            <a:extLst>
              <a:ext uri="{FF2B5EF4-FFF2-40B4-BE49-F238E27FC236}">
                <a16:creationId xmlns:a16="http://schemas.microsoft.com/office/drawing/2014/main" id="{03446664-7B41-D787-81DA-5B2988CA9AC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82258" y="1717744"/>
            <a:ext cx="8475662" cy="4767194"/>
          </a:xfrm>
        </p:spPr>
      </p:pic>
      <p:sp>
        <p:nvSpPr>
          <p:cNvPr id="6" name="ZoneTexte 5">
            <a:extLst>
              <a:ext uri="{FF2B5EF4-FFF2-40B4-BE49-F238E27FC236}">
                <a16:creationId xmlns:a16="http://schemas.microsoft.com/office/drawing/2014/main" id="{430AFAB4-371A-38EA-08AA-19C7AD81EC6C}"/>
              </a:ext>
            </a:extLst>
          </p:cNvPr>
          <p:cNvSpPr txBox="1"/>
          <p:nvPr/>
        </p:nvSpPr>
        <p:spPr>
          <a:xfrm>
            <a:off x="8426450" y="643770"/>
            <a:ext cx="3640740" cy="369332"/>
          </a:xfrm>
          <a:prstGeom prst="rect">
            <a:avLst/>
          </a:prstGeom>
          <a:noFill/>
        </p:spPr>
        <p:txBody>
          <a:bodyPr wrap="none" rtlCol="0">
            <a:spAutoFit/>
          </a:bodyPr>
          <a:lstStyle/>
          <a:p>
            <a:r>
              <a:rPr lang="fr-FR" dirty="0"/>
              <a:t>https://</a:t>
            </a:r>
            <a:r>
              <a:rPr lang="fr-FR" dirty="0" err="1"/>
              <a:t>youtu.be</a:t>
            </a:r>
            <a:r>
              <a:rPr lang="fr-FR" dirty="0"/>
              <a:t>/w87GNWJHtFM</a:t>
            </a:r>
          </a:p>
        </p:txBody>
      </p:sp>
      <p:pic>
        <p:nvPicPr>
          <p:cNvPr id="8" name="Graphique 7">
            <a:extLst>
              <a:ext uri="{FF2B5EF4-FFF2-40B4-BE49-F238E27FC236}">
                <a16:creationId xmlns:a16="http://schemas.microsoft.com/office/drawing/2014/main" id="{2788762F-62D9-2669-EDAB-5FB94757D8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459" y="214402"/>
            <a:ext cx="4977562" cy="678758"/>
          </a:xfrm>
          <a:prstGeom prst="rect">
            <a:avLst/>
          </a:prstGeom>
        </p:spPr>
      </p:pic>
      <p:sp>
        <p:nvSpPr>
          <p:cNvPr id="9" name="ZoneTexte 8">
            <a:extLst>
              <a:ext uri="{FF2B5EF4-FFF2-40B4-BE49-F238E27FC236}">
                <a16:creationId xmlns:a16="http://schemas.microsoft.com/office/drawing/2014/main" id="{6D3DBC50-AAEA-254D-192F-F836CDFD2C59}"/>
              </a:ext>
            </a:extLst>
          </p:cNvPr>
          <p:cNvSpPr txBox="1"/>
          <p:nvPr/>
        </p:nvSpPr>
        <p:spPr>
          <a:xfrm>
            <a:off x="485775" y="3500438"/>
            <a:ext cx="635110" cy="369332"/>
          </a:xfrm>
          <a:prstGeom prst="rect">
            <a:avLst/>
          </a:prstGeom>
          <a:noFill/>
        </p:spPr>
        <p:txBody>
          <a:bodyPr wrap="none" rtlCol="0">
            <a:spAutoFit/>
          </a:bodyPr>
          <a:lstStyle/>
          <a:p>
            <a:r>
              <a:rPr lang="fr-FR" dirty="0"/>
              <a:t>3’00</a:t>
            </a:r>
          </a:p>
        </p:txBody>
      </p:sp>
    </p:spTree>
    <p:extLst>
      <p:ext uri="{BB962C8B-B14F-4D97-AF65-F5344CB8AC3E}">
        <p14:creationId xmlns:p14="http://schemas.microsoft.com/office/powerpoint/2010/main" val="51277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2D789-FB5B-E896-5D08-79E46BA5A8F5}"/>
              </a:ext>
            </a:extLst>
          </p:cNvPr>
          <p:cNvSpPr>
            <a:spLocks noGrp="1"/>
          </p:cNvSpPr>
          <p:nvPr>
            <p:ph type="title"/>
          </p:nvPr>
        </p:nvSpPr>
        <p:spPr>
          <a:xfrm>
            <a:off x="3878263" y="1181100"/>
            <a:ext cx="8596312" cy="633413"/>
          </a:xfrm>
        </p:spPr>
        <p:txBody>
          <a:bodyPr>
            <a:normAutofit fontScale="90000"/>
          </a:bodyPr>
          <a:lstStyle/>
          <a:p>
            <a:r>
              <a:rPr lang="fr-FR" dirty="0"/>
              <a:t>Résultats du Brexit (2016)</a:t>
            </a:r>
          </a:p>
        </p:txBody>
      </p:sp>
      <p:pic>
        <p:nvPicPr>
          <p:cNvPr id="5" name="Espace réservé du contenu 4">
            <a:extLst>
              <a:ext uri="{FF2B5EF4-FFF2-40B4-BE49-F238E27FC236}">
                <a16:creationId xmlns:a16="http://schemas.microsoft.com/office/drawing/2014/main" id="{08014270-AF95-0B85-DE48-6C48B7E844DE}"/>
              </a:ext>
            </a:extLst>
          </p:cNvPr>
          <p:cNvPicPr>
            <a:picLocks noGrp="1" noChangeAspect="1"/>
          </p:cNvPicPr>
          <p:nvPr>
            <p:ph idx="1"/>
          </p:nvPr>
        </p:nvPicPr>
        <p:blipFill>
          <a:blip r:embed="rId2"/>
          <a:stretch>
            <a:fillRect/>
          </a:stretch>
        </p:blipFill>
        <p:spPr>
          <a:xfrm>
            <a:off x="1525853" y="2160588"/>
            <a:ext cx="6900332" cy="4087812"/>
          </a:xfrm>
        </p:spPr>
      </p:pic>
      <p:pic>
        <p:nvPicPr>
          <p:cNvPr id="6" name="Graphique 5">
            <a:extLst>
              <a:ext uri="{FF2B5EF4-FFF2-40B4-BE49-F238E27FC236}">
                <a16:creationId xmlns:a16="http://schemas.microsoft.com/office/drawing/2014/main" id="{41602ADC-2D59-64A6-785F-19DB0E5C27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047" y="270221"/>
            <a:ext cx="4977562" cy="678758"/>
          </a:xfrm>
          <a:prstGeom prst="rect">
            <a:avLst/>
          </a:prstGeom>
        </p:spPr>
      </p:pic>
    </p:spTree>
    <p:extLst>
      <p:ext uri="{BB962C8B-B14F-4D97-AF65-F5344CB8AC3E}">
        <p14:creationId xmlns:p14="http://schemas.microsoft.com/office/powerpoint/2010/main" val="1373136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30291BF8-59AF-0791-FD20-CFD91F4ADEDC}"/>
              </a:ext>
            </a:extLst>
          </p:cNvPr>
          <p:cNvPicPr>
            <a:picLocks noGrp="1" noChangeAspect="1"/>
          </p:cNvPicPr>
          <p:nvPr>
            <p:ph idx="1"/>
          </p:nvPr>
        </p:nvPicPr>
        <p:blipFill>
          <a:blip r:embed="rId2"/>
          <a:stretch>
            <a:fillRect/>
          </a:stretch>
        </p:blipFill>
        <p:spPr>
          <a:xfrm>
            <a:off x="837114" y="1214439"/>
            <a:ext cx="9541486" cy="5384800"/>
          </a:xfrm>
        </p:spPr>
      </p:pic>
      <p:pic>
        <p:nvPicPr>
          <p:cNvPr id="4" name="Graphique 3">
            <a:extLst>
              <a:ext uri="{FF2B5EF4-FFF2-40B4-BE49-F238E27FC236}">
                <a16:creationId xmlns:a16="http://schemas.microsoft.com/office/drawing/2014/main" id="{04EF849F-5DE0-DA8C-469C-5A5D654191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847" y="384857"/>
            <a:ext cx="4977562" cy="678758"/>
          </a:xfrm>
          <a:prstGeom prst="rect">
            <a:avLst/>
          </a:prstGeom>
        </p:spPr>
      </p:pic>
    </p:spTree>
    <p:extLst>
      <p:ext uri="{BB962C8B-B14F-4D97-AF65-F5344CB8AC3E}">
        <p14:creationId xmlns:p14="http://schemas.microsoft.com/office/powerpoint/2010/main" val="1742582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B5861C9-D254-16F7-90B4-9C5676C1D097}"/>
              </a:ext>
            </a:extLst>
          </p:cNvPr>
          <p:cNvPicPr>
            <a:picLocks noGrp="1" noChangeAspect="1"/>
          </p:cNvPicPr>
          <p:nvPr>
            <p:ph idx="1"/>
          </p:nvPr>
        </p:nvPicPr>
        <p:blipFill>
          <a:blip r:embed="rId2"/>
          <a:stretch>
            <a:fillRect/>
          </a:stretch>
        </p:blipFill>
        <p:spPr>
          <a:xfrm>
            <a:off x="1738244" y="1314451"/>
            <a:ext cx="7140706" cy="5416737"/>
          </a:xfrm>
        </p:spPr>
      </p:pic>
      <p:sp>
        <p:nvSpPr>
          <p:cNvPr id="6" name="ZoneTexte 5">
            <a:extLst>
              <a:ext uri="{FF2B5EF4-FFF2-40B4-BE49-F238E27FC236}">
                <a16:creationId xmlns:a16="http://schemas.microsoft.com/office/drawing/2014/main" id="{06483265-2645-32FD-D8B1-DDC348B8729A}"/>
              </a:ext>
            </a:extLst>
          </p:cNvPr>
          <p:cNvSpPr txBox="1"/>
          <p:nvPr/>
        </p:nvSpPr>
        <p:spPr>
          <a:xfrm>
            <a:off x="6575319" y="1027112"/>
            <a:ext cx="3573671" cy="369332"/>
          </a:xfrm>
          <a:prstGeom prst="rect">
            <a:avLst/>
          </a:prstGeom>
          <a:noFill/>
        </p:spPr>
        <p:txBody>
          <a:bodyPr wrap="none" rtlCol="0">
            <a:spAutoFit/>
          </a:bodyPr>
          <a:lstStyle/>
          <a:p>
            <a:r>
              <a:rPr lang="fr-FR" dirty="0"/>
              <a:t>Trust in the EU (</a:t>
            </a:r>
            <a:r>
              <a:rPr lang="fr-FR" dirty="0" err="1"/>
              <a:t>Clingendael.org</a:t>
            </a:r>
            <a:r>
              <a:rPr lang="fr-FR" dirty="0"/>
              <a:t>)</a:t>
            </a:r>
          </a:p>
        </p:txBody>
      </p:sp>
      <p:pic>
        <p:nvPicPr>
          <p:cNvPr id="7" name="Graphique 6">
            <a:extLst>
              <a:ext uri="{FF2B5EF4-FFF2-40B4-BE49-F238E27FC236}">
                <a16:creationId xmlns:a16="http://schemas.microsoft.com/office/drawing/2014/main" id="{1C728A74-F2FC-80CD-74BC-40E3E1011C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035" y="348354"/>
            <a:ext cx="4977562" cy="678758"/>
          </a:xfrm>
          <a:prstGeom prst="rect">
            <a:avLst/>
          </a:prstGeom>
        </p:spPr>
      </p:pic>
    </p:spTree>
    <p:extLst>
      <p:ext uri="{BB962C8B-B14F-4D97-AF65-F5344CB8AC3E}">
        <p14:creationId xmlns:p14="http://schemas.microsoft.com/office/powerpoint/2010/main" val="3735297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B1C79D0-08A5-2398-3499-E807E119BD2D}"/>
              </a:ext>
            </a:extLst>
          </p:cNvPr>
          <p:cNvPicPr>
            <a:picLocks noGrp="1" noChangeAspect="1"/>
          </p:cNvPicPr>
          <p:nvPr>
            <p:ph idx="1"/>
          </p:nvPr>
        </p:nvPicPr>
        <p:blipFill>
          <a:blip r:embed="rId2"/>
          <a:stretch>
            <a:fillRect/>
          </a:stretch>
        </p:blipFill>
        <p:spPr>
          <a:xfrm>
            <a:off x="535096" y="1243014"/>
            <a:ext cx="7406278" cy="5384800"/>
          </a:xfrm>
        </p:spPr>
      </p:pic>
      <p:pic>
        <p:nvPicPr>
          <p:cNvPr id="6" name="Graphique 5">
            <a:extLst>
              <a:ext uri="{FF2B5EF4-FFF2-40B4-BE49-F238E27FC236}">
                <a16:creationId xmlns:a16="http://schemas.microsoft.com/office/drawing/2014/main" id="{B906DE51-DC22-4D16-5511-0E3CAC2D95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322" y="356282"/>
            <a:ext cx="4977562" cy="678758"/>
          </a:xfrm>
          <a:prstGeom prst="rect">
            <a:avLst/>
          </a:prstGeom>
        </p:spPr>
      </p:pic>
      <p:sp>
        <p:nvSpPr>
          <p:cNvPr id="7" name="ZoneTexte 6">
            <a:extLst>
              <a:ext uri="{FF2B5EF4-FFF2-40B4-BE49-F238E27FC236}">
                <a16:creationId xmlns:a16="http://schemas.microsoft.com/office/drawing/2014/main" id="{38F4399F-E8E8-A71B-CF54-E9D058F6574D}"/>
              </a:ext>
            </a:extLst>
          </p:cNvPr>
          <p:cNvSpPr txBox="1"/>
          <p:nvPr/>
        </p:nvSpPr>
        <p:spPr>
          <a:xfrm>
            <a:off x="6243637" y="954361"/>
            <a:ext cx="3676391" cy="369332"/>
          </a:xfrm>
          <a:prstGeom prst="rect">
            <a:avLst/>
          </a:prstGeom>
          <a:noFill/>
        </p:spPr>
        <p:txBody>
          <a:bodyPr wrap="none" rtlCol="0">
            <a:spAutoFit/>
          </a:bodyPr>
          <a:lstStyle/>
          <a:p>
            <a:r>
              <a:rPr lang="fr-FR" dirty="0"/>
              <a:t>Perception d’identité individuelle</a:t>
            </a:r>
          </a:p>
        </p:txBody>
      </p:sp>
    </p:spTree>
    <p:extLst>
      <p:ext uri="{BB962C8B-B14F-4D97-AF65-F5344CB8AC3E}">
        <p14:creationId xmlns:p14="http://schemas.microsoft.com/office/powerpoint/2010/main" val="217623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F656AA-9529-426A-FC5F-C31CC6F975B1}"/>
              </a:ext>
            </a:extLst>
          </p:cNvPr>
          <p:cNvSpPr>
            <a:spLocks noGrp="1"/>
          </p:cNvSpPr>
          <p:nvPr>
            <p:ph type="title"/>
          </p:nvPr>
        </p:nvSpPr>
        <p:spPr>
          <a:xfrm>
            <a:off x="677863" y="562100"/>
            <a:ext cx="8596312" cy="1320800"/>
          </a:xfrm>
        </p:spPr>
        <p:txBody>
          <a:bodyPr/>
          <a:lstStyle/>
          <a:p>
            <a:r>
              <a:rPr lang="fr-FR" dirty="0"/>
              <a:t>Pour aller plus loin…</a:t>
            </a:r>
          </a:p>
        </p:txBody>
      </p:sp>
      <p:sp>
        <p:nvSpPr>
          <p:cNvPr id="3" name="Espace réservé du contenu 2">
            <a:extLst>
              <a:ext uri="{FF2B5EF4-FFF2-40B4-BE49-F238E27FC236}">
                <a16:creationId xmlns:a16="http://schemas.microsoft.com/office/drawing/2014/main" id="{B2595869-6E3C-07F7-D235-6B42DA5021B1}"/>
              </a:ext>
            </a:extLst>
          </p:cNvPr>
          <p:cNvSpPr>
            <a:spLocks noGrp="1"/>
          </p:cNvSpPr>
          <p:nvPr>
            <p:ph idx="1"/>
          </p:nvPr>
        </p:nvSpPr>
        <p:spPr>
          <a:xfrm>
            <a:off x="677863" y="1462521"/>
            <a:ext cx="8596312" cy="4413250"/>
          </a:xfrm>
        </p:spPr>
        <p:txBody>
          <a:bodyPr/>
          <a:lstStyle/>
          <a:p>
            <a:r>
              <a:rPr lang="fr-BE" dirty="0" err="1"/>
              <a:t>Bossuat</a:t>
            </a:r>
            <a:r>
              <a:rPr lang="fr-BE" dirty="0"/>
              <a:t>, G. (2009). </a:t>
            </a:r>
            <a:r>
              <a:rPr lang="fr-BE" i="1" dirty="0"/>
              <a:t>Histoire de l'Union européenne: fondations, élargissements, avenir</a:t>
            </a:r>
            <a:r>
              <a:rPr lang="fr-BE" dirty="0"/>
              <a:t>. Belin.</a:t>
            </a:r>
          </a:p>
          <a:p>
            <a:r>
              <a:rPr lang="fr-BE" dirty="0"/>
              <a:t>CHAOUAD Robert, « Le Royaume-Uni et l'Europe : </a:t>
            </a:r>
            <a:r>
              <a:rPr lang="fr-BE" i="1" dirty="0"/>
              <a:t>in and out</a:t>
            </a:r>
            <a:r>
              <a:rPr lang="fr-BE" dirty="0"/>
              <a:t> », </a:t>
            </a:r>
            <a:r>
              <a:rPr lang="fr-BE" i="1" dirty="0"/>
              <a:t>Revue internationale et stratégique</a:t>
            </a:r>
            <a:r>
              <a:rPr lang="fr-BE" dirty="0"/>
              <a:t>, 2013/3 (n° 91), p. 151-161. DOI : 10.3917/ris.091.0151. URL : </a:t>
            </a:r>
            <a:r>
              <a:rPr lang="fr-BE" dirty="0">
                <a:hlinkClick r:id="rId2"/>
              </a:rPr>
              <a:t>https://www.cairn.info/revue-internationale-et-strategique-2013-3-page-151.htm</a:t>
            </a:r>
            <a:r>
              <a:rPr lang="fr-BE" dirty="0"/>
              <a:t>. </a:t>
            </a:r>
          </a:p>
          <a:p>
            <a:r>
              <a:rPr lang="fr-BE" dirty="0"/>
              <a:t>Grandjean, G. (2021). </a:t>
            </a:r>
            <a:r>
              <a:rPr lang="fr-BE" i="1" dirty="0"/>
              <a:t>Histoire de la construction européenne</a:t>
            </a:r>
            <a:r>
              <a:rPr lang="fr-BE" dirty="0"/>
              <a:t>. Bruylant. (</a:t>
            </a:r>
            <a:r>
              <a:rPr lang="fr-BE" dirty="0">
                <a:hlinkClick r:id="rId3"/>
              </a:rPr>
              <a:t>https://www.larcier.com/fr/histoire-de-la-construction-europeenne-2020-9782802739708.html</a:t>
            </a:r>
            <a:r>
              <a:rPr lang="fr-BE" dirty="0"/>
              <a:t>).  Base de cette conférence.</a:t>
            </a:r>
          </a:p>
          <a:p>
            <a:r>
              <a:rPr lang="fr-BE" dirty="0"/>
              <a:t>Marie-Thérèse, B. (2004). Histoire de la construction européenne. </a:t>
            </a:r>
            <a:r>
              <a:rPr lang="fr-BE" i="1" dirty="0"/>
              <a:t>Bruxelles, Éditions Complexe</a:t>
            </a:r>
            <a:r>
              <a:rPr lang="fr-BE" dirty="0"/>
              <a:t>.</a:t>
            </a:r>
          </a:p>
          <a:p>
            <a:r>
              <a:rPr lang="fr-BE" dirty="0"/>
              <a:t>Michel, Q., &amp; </a:t>
            </a:r>
            <a:r>
              <a:rPr lang="fr-BE" dirty="0" err="1"/>
              <a:t>Habran</a:t>
            </a:r>
            <a:r>
              <a:rPr lang="fr-BE" dirty="0"/>
              <a:t>, M. (2016). </a:t>
            </a:r>
            <a:r>
              <a:rPr lang="fr-BE" i="1" dirty="0"/>
              <a:t>Le labyrinthe européen - Éléments et principes de l’Union européenne</a:t>
            </a:r>
            <a:r>
              <a:rPr lang="fr-BE" dirty="0"/>
              <a:t>. Presses universitaire de Liège.</a:t>
            </a:r>
          </a:p>
          <a:p>
            <a:r>
              <a:rPr lang="fr-BE" dirty="0"/>
              <a:t>Schnapper, P., &amp; Avril, E. (2019). </a:t>
            </a:r>
            <a:r>
              <a:rPr lang="fr-BE" i="1" dirty="0"/>
              <a:t>Où va le Royaume-Uni?: le Brexit et après</a:t>
            </a:r>
            <a:r>
              <a:rPr lang="fr-BE" dirty="0"/>
              <a:t>. Odile Jacob.</a:t>
            </a:r>
          </a:p>
          <a:p>
            <a:endParaRPr lang="fr-BE" dirty="0"/>
          </a:p>
          <a:p>
            <a:endParaRPr lang="fr-FR" dirty="0"/>
          </a:p>
        </p:txBody>
      </p:sp>
    </p:spTree>
    <p:extLst>
      <p:ext uri="{BB962C8B-B14F-4D97-AF65-F5344CB8AC3E}">
        <p14:creationId xmlns:p14="http://schemas.microsoft.com/office/powerpoint/2010/main" val="765649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171E5-0373-9BEC-1D02-02588CC0EE64}"/>
              </a:ext>
            </a:extLst>
          </p:cNvPr>
          <p:cNvSpPr>
            <a:spLocks noGrp="1"/>
          </p:cNvSpPr>
          <p:nvPr>
            <p:ph type="title"/>
          </p:nvPr>
        </p:nvSpPr>
        <p:spPr>
          <a:xfrm>
            <a:off x="1543793" y="654339"/>
            <a:ext cx="8596312" cy="1320800"/>
          </a:xfrm>
        </p:spPr>
        <p:txBody>
          <a:bodyPr>
            <a:normAutofit/>
          </a:bodyPr>
          <a:lstStyle/>
          <a:p>
            <a:r>
              <a:rPr lang="fr-FR" sz="4400" dirty="0"/>
              <a:t>Place au débat !</a:t>
            </a:r>
          </a:p>
        </p:txBody>
      </p:sp>
      <p:pic>
        <p:nvPicPr>
          <p:cNvPr id="5" name="Espace réservé du contenu 4">
            <a:extLst>
              <a:ext uri="{FF2B5EF4-FFF2-40B4-BE49-F238E27FC236}">
                <a16:creationId xmlns:a16="http://schemas.microsoft.com/office/drawing/2014/main" id="{538F6E37-A72E-4A7A-4141-EA3AAC444E17}"/>
              </a:ext>
            </a:extLst>
          </p:cNvPr>
          <p:cNvPicPr>
            <a:picLocks noGrp="1" noChangeAspect="1"/>
          </p:cNvPicPr>
          <p:nvPr>
            <p:ph idx="1"/>
          </p:nvPr>
        </p:nvPicPr>
        <p:blipFill>
          <a:blip r:embed="rId2"/>
          <a:stretch>
            <a:fillRect/>
          </a:stretch>
        </p:blipFill>
        <p:spPr>
          <a:xfrm>
            <a:off x="1318162" y="1856951"/>
            <a:ext cx="6838116" cy="4346710"/>
          </a:xfrm>
        </p:spPr>
      </p:pic>
      <p:sp>
        <p:nvSpPr>
          <p:cNvPr id="6" name="ZoneTexte 5">
            <a:extLst>
              <a:ext uri="{FF2B5EF4-FFF2-40B4-BE49-F238E27FC236}">
                <a16:creationId xmlns:a16="http://schemas.microsoft.com/office/drawing/2014/main" id="{CE3A0C3D-CE6B-77AA-D026-0D6D4F7FEBD8}"/>
              </a:ext>
            </a:extLst>
          </p:cNvPr>
          <p:cNvSpPr txBox="1"/>
          <p:nvPr/>
        </p:nvSpPr>
        <p:spPr>
          <a:xfrm>
            <a:off x="8573276" y="2627699"/>
            <a:ext cx="2767205" cy="461665"/>
          </a:xfrm>
          <a:prstGeom prst="rect">
            <a:avLst/>
          </a:prstGeom>
          <a:noFill/>
        </p:spPr>
        <p:txBody>
          <a:bodyPr wrap="square" rtlCol="0">
            <a:spAutoFit/>
          </a:bodyPr>
          <a:lstStyle/>
          <a:p>
            <a:r>
              <a:rPr lang="fr-FR" sz="1200" dirty="0"/>
              <a:t>John </a:t>
            </a:r>
            <a:r>
              <a:rPr lang="fr-FR" sz="1200" dirty="0" err="1"/>
              <a:t>Bercow</a:t>
            </a:r>
            <a:r>
              <a:rPr lang="fr-FR" sz="1200" dirty="0"/>
              <a:t>, ancien speaker de la Chambre des Communes</a:t>
            </a:r>
          </a:p>
        </p:txBody>
      </p:sp>
    </p:spTree>
    <p:extLst>
      <p:ext uri="{BB962C8B-B14F-4D97-AF65-F5344CB8AC3E}">
        <p14:creationId xmlns:p14="http://schemas.microsoft.com/office/powerpoint/2010/main" val="2399267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87583-DD86-B593-EB4A-3C09EB94B58E}"/>
              </a:ext>
            </a:extLst>
          </p:cNvPr>
          <p:cNvSpPr>
            <a:spLocks noGrp="1"/>
          </p:cNvSpPr>
          <p:nvPr>
            <p:ph type="title"/>
          </p:nvPr>
        </p:nvSpPr>
        <p:spPr>
          <a:xfrm>
            <a:off x="673893" y="1766888"/>
            <a:ext cx="8596312" cy="1320800"/>
          </a:xfrm>
        </p:spPr>
        <p:txBody>
          <a:bodyPr/>
          <a:lstStyle/>
          <a:p>
            <a:r>
              <a:rPr lang="fr-FR" dirty="0"/>
              <a:t>Le Royaume-Uni</a:t>
            </a:r>
          </a:p>
        </p:txBody>
      </p:sp>
      <p:pic>
        <p:nvPicPr>
          <p:cNvPr id="4" name="Graphique 3">
            <a:extLst>
              <a:ext uri="{FF2B5EF4-FFF2-40B4-BE49-F238E27FC236}">
                <a16:creationId xmlns:a16="http://schemas.microsoft.com/office/drawing/2014/main" id="{E1F293AD-8F73-F402-48C3-06FAB59BD9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3893" y="309803"/>
            <a:ext cx="4487864" cy="599593"/>
          </a:xfrm>
          <a:prstGeom prst="rect">
            <a:avLst/>
          </a:prstGeom>
        </p:spPr>
      </p:pic>
      <p:pic>
        <p:nvPicPr>
          <p:cNvPr id="9" name="Espace réservé du contenu 8">
            <a:extLst>
              <a:ext uri="{FF2B5EF4-FFF2-40B4-BE49-F238E27FC236}">
                <a16:creationId xmlns:a16="http://schemas.microsoft.com/office/drawing/2014/main" id="{67B18038-3AF1-869D-2A10-F57926388AC7}"/>
              </a:ext>
            </a:extLst>
          </p:cNvPr>
          <p:cNvPicPr>
            <a:picLocks noGrp="1" noChangeAspect="1"/>
          </p:cNvPicPr>
          <p:nvPr>
            <p:ph idx="1"/>
          </p:nvPr>
        </p:nvPicPr>
        <p:blipFill>
          <a:blip r:embed="rId4"/>
          <a:stretch>
            <a:fillRect/>
          </a:stretch>
        </p:blipFill>
        <p:spPr>
          <a:xfrm>
            <a:off x="5487193" y="1338263"/>
            <a:ext cx="2971007" cy="4991292"/>
          </a:xfrm>
        </p:spPr>
      </p:pic>
      <p:sp>
        <p:nvSpPr>
          <p:cNvPr id="10" name="ZoneTexte 9">
            <a:extLst>
              <a:ext uri="{FF2B5EF4-FFF2-40B4-BE49-F238E27FC236}">
                <a16:creationId xmlns:a16="http://schemas.microsoft.com/office/drawing/2014/main" id="{3F512BCA-4851-BD6A-6EA0-ABB2EFAE769C}"/>
              </a:ext>
            </a:extLst>
          </p:cNvPr>
          <p:cNvSpPr txBox="1"/>
          <p:nvPr/>
        </p:nvSpPr>
        <p:spPr>
          <a:xfrm>
            <a:off x="673893" y="2864413"/>
            <a:ext cx="3870994" cy="1938992"/>
          </a:xfrm>
          <a:prstGeom prst="rect">
            <a:avLst/>
          </a:prstGeom>
          <a:noFill/>
        </p:spPr>
        <p:txBody>
          <a:bodyPr wrap="square" rtlCol="0">
            <a:spAutoFit/>
          </a:bodyPr>
          <a:lstStyle/>
          <a:p>
            <a:pPr marL="342900" indent="-342900">
              <a:buFont typeface="Wingdings" pitchFamily="2" charset="2"/>
              <a:buChar char="v"/>
            </a:pPr>
            <a:r>
              <a:rPr lang="fr-FR" sz="2400" dirty="0"/>
              <a:t>Angleterre (Londres)</a:t>
            </a:r>
          </a:p>
          <a:p>
            <a:pPr marL="342900" indent="-342900">
              <a:buFont typeface="Wingdings" pitchFamily="2" charset="2"/>
              <a:buChar char="v"/>
            </a:pPr>
            <a:r>
              <a:rPr lang="fr-FR" sz="2400" dirty="0"/>
              <a:t>Ecosse (Edimbourg)</a:t>
            </a:r>
          </a:p>
          <a:p>
            <a:pPr marL="342900" indent="-342900">
              <a:buFont typeface="Wingdings" pitchFamily="2" charset="2"/>
              <a:buChar char="v"/>
            </a:pPr>
            <a:r>
              <a:rPr lang="fr-FR" sz="2400" dirty="0"/>
              <a:t>Pays de Galles (Cardiff)</a:t>
            </a:r>
          </a:p>
          <a:p>
            <a:pPr marL="342900" indent="-342900">
              <a:buFont typeface="Wingdings" pitchFamily="2" charset="2"/>
              <a:buChar char="v"/>
            </a:pPr>
            <a:r>
              <a:rPr lang="fr-FR" sz="2400" dirty="0"/>
              <a:t>Irlande du Nord (Belfast)</a:t>
            </a:r>
          </a:p>
        </p:txBody>
      </p:sp>
    </p:spTree>
    <p:extLst>
      <p:ext uri="{BB962C8B-B14F-4D97-AF65-F5344CB8AC3E}">
        <p14:creationId xmlns:p14="http://schemas.microsoft.com/office/powerpoint/2010/main" val="140104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8938705-DD39-56DF-3E65-2F61046E5725}"/>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964235" y="1143000"/>
            <a:ext cx="5601157" cy="5441952"/>
          </a:xfrm>
        </p:spPr>
      </p:pic>
      <p:pic>
        <p:nvPicPr>
          <p:cNvPr id="8" name="Graphique 7">
            <a:extLst>
              <a:ext uri="{FF2B5EF4-FFF2-40B4-BE49-F238E27FC236}">
                <a16:creationId xmlns:a16="http://schemas.microsoft.com/office/drawing/2014/main" id="{23B8574B-7297-724E-F805-1B4FB00BCF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418" y="273048"/>
            <a:ext cx="4487864" cy="599593"/>
          </a:xfrm>
          <a:prstGeom prst="rect">
            <a:avLst/>
          </a:prstGeom>
        </p:spPr>
      </p:pic>
    </p:spTree>
    <p:extLst>
      <p:ext uri="{BB962C8B-B14F-4D97-AF65-F5344CB8AC3E}">
        <p14:creationId xmlns:p14="http://schemas.microsoft.com/office/powerpoint/2010/main" val="568614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9605B8-E826-8AA8-441A-A109BDD4E8D1}"/>
              </a:ext>
            </a:extLst>
          </p:cNvPr>
          <p:cNvSpPr>
            <a:spLocks noGrp="1"/>
          </p:cNvSpPr>
          <p:nvPr>
            <p:ph type="title"/>
          </p:nvPr>
        </p:nvSpPr>
        <p:spPr>
          <a:xfrm>
            <a:off x="673893" y="1109663"/>
            <a:ext cx="8596312" cy="1320800"/>
          </a:xfrm>
        </p:spPr>
        <p:txBody>
          <a:bodyPr/>
          <a:lstStyle/>
          <a:p>
            <a:r>
              <a:rPr lang="fr-FR" dirty="0"/>
              <a:t>La Construction européenne</a:t>
            </a:r>
          </a:p>
        </p:txBody>
      </p:sp>
      <p:pic>
        <p:nvPicPr>
          <p:cNvPr id="6" name="Espace réservé du contenu 5">
            <a:extLst>
              <a:ext uri="{FF2B5EF4-FFF2-40B4-BE49-F238E27FC236}">
                <a16:creationId xmlns:a16="http://schemas.microsoft.com/office/drawing/2014/main" id="{54FCF1A9-6913-F4C7-4AAD-D37DB50C7665}"/>
              </a:ext>
            </a:extLst>
          </p:cNvPr>
          <p:cNvPicPr>
            <a:picLocks noGrp="1" noChangeAspect="1"/>
          </p:cNvPicPr>
          <p:nvPr>
            <p:ph idx="1"/>
          </p:nvPr>
        </p:nvPicPr>
        <p:blipFill>
          <a:blip r:embed="rId2"/>
          <a:stretch>
            <a:fillRect/>
          </a:stretch>
        </p:blipFill>
        <p:spPr>
          <a:xfrm>
            <a:off x="4612103" y="1942380"/>
            <a:ext cx="7275381" cy="4082727"/>
          </a:xfrm>
        </p:spPr>
      </p:pic>
      <p:pic>
        <p:nvPicPr>
          <p:cNvPr id="4" name="Graphique 3">
            <a:extLst>
              <a:ext uri="{FF2B5EF4-FFF2-40B4-BE49-F238E27FC236}">
                <a16:creationId xmlns:a16="http://schemas.microsoft.com/office/drawing/2014/main" id="{DC0DDCD3-A6FE-5824-9920-49E5827305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893" y="309803"/>
            <a:ext cx="4487864" cy="599593"/>
          </a:xfrm>
          <a:prstGeom prst="rect">
            <a:avLst/>
          </a:prstGeom>
        </p:spPr>
      </p:pic>
      <p:sp>
        <p:nvSpPr>
          <p:cNvPr id="7" name="ZoneTexte 6">
            <a:extLst>
              <a:ext uri="{FF2B5EF4-FFF2-40B4-BE49-F238E27FC236}">
                <a16:creationId xmlns:a16="http://schemas.microsoft.com/office/drawing/2014/main" id="{DE9C533E-EEDD-9FEE-2A1C-82A5EC827190}"/>
              </a:ext>
            </a:extLst>
          </p:cNvPr>
          <p:cNvSpPr txBox="1"/>
          <p:nvPr/>
        </p:nvSpPr>
        <p:spPr>
          <a:xfrm>
            <a:off x="673893" y="2237963"/>
            <a:ext cx="3412469" cy="2308324"/>
          </a:xfrm>
          <a:prstGeom prst="rect">
            <a:avLst/>
          </a:prstGeom>
          <a:noFill/>
        </p:spPr>
        <p:txBody>
          <a:bodyPr wrap="square" rtlCol="0">
            <a:spAutoFit/>
          </a:bodyPr>
          <a:lstStyle/>
          <a:p>
            <a:r>
              <a:rPr lang="fr-FR" sz="2400" dirty="0"/>
              <a:t>9 mai 1950 : déclaration Schuman proposant la création de la Communauté européenne du charbon et de l’acier</a:t>
            </a:r>
          </a:p>
        </p:txBody>
      </p:sp>
      <p:sp>
        <p:nvSpPr>
          <p:cNvPr id="8" name="ZoneTexte 7">
            <a:extLst>
              <a:ext uri="{FF2B5EF4-FFF2-40B4-BE49-F238E27FC236}">
                <a16:creationId xmlns:a16="http://schemas.microsoft.com/office/drawing/2014/main" id="{2F5E3DAA-03D4-237E-73E1-CFBEB8BBE14E}"/>
              </a:ext>
            </a:extLst>
          </p:cNvPr>
          <p:cNvSpPr txBox="1"/>
          <p:nvPr/>
        </p:nvSpPr>
        <p:spPr>
          <a:xfrm>
            <a:off x="304515" y="4874899"/>
            <a:ext cx="4307589" cy="369332"/>
          </a:xfrm>
          <a:prstGeom prst="rect">
            <a:avLst/>
          </a:prstGeom>
          <a:noFill/>
        </p:spPr>
        <p:txBody>
          <a:bodyPr wrap="none" rtlCol="0">
            <a:spAutoFit/>
          </a:bodyPr>
          <a:lstStyle/>
          <a:p>
            <a:r>
              <a:rPr lang="fr-FR" dirty="0"/>
              <a:t>Les projets antérieurs : </a:t>
            </a:r>
            <a:r>
              <a:rPr lang="fr-FR" dirty="0" err="1"/>
              <a:t>Crucé</a:t>
            </a:r>
            <a:r>
              <a:rPr lang="fr-FR" dirty="0"/>
              <a:t>, Kant, …</a:t>
            </a:r>
          </a:p>
        </p:txBody>
      </p:sp>
    </p:spTree>
    <p:extLst>
      <p:ext uri="{BB962C8B-B14F-4D97-AF65-F5344CB8AC3E}">
        <p14:creationId xmlns:p14="http://schemas.microsoft.com/office/powerpoint/2010/main" val="2338799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5A4092-F49C-9834-0A83-8EAE558D5C8A}"/>
              </a:ext>
            </a:extLst>
          </p:cNvPr>
          <p:cNvSpPr>
            <a:spLocks noGrp="1"/>
          </p:cNvSpPr>
          <p:nvPr>
            <p:ph type="ctrTitle"/>
          </p:nvPr>
        </p:nvSpPr>
        <p:spPr>
          <a:xfrm>
            <a:off x="5800727" y="1948937"/>
            <a:ext cx="4116214" cy="1650536"/>
          </a:xfrm>
        </p:spPr>
        <p:txBody>
          <a:bodyPr>
            <a:normAutofit/>
          </a:bodyPr>
          <a:lstStyle/>
          <a:p>
            <a:r>
              <a:rPr lang="fr-FR" sz="5000" dirty="0"/>
              <a:t>De désamour, vraiment ?</a:t>
            </a:r>
          </a:p>
        </p:txBody>
      </p:sp>
      <p:sp>
        <p:nvSpPr>
          <p:cNvPr id="5" name="Sous-titre 4">
            <a:extLst>
              <a:ext uri="{FF2B5EF4-FFF2-40B4-BE49-F238E27FC236}">
                <a16:creationId xmlns:a16="http://schemas.microsoft.com/office/drawing/2014/main" id="{EF587299-A262-3951-AB89-B0E3588CD25A}"/>
              </a:ext>
            </a:extLst>
          </p:cNvPr>
          <p:cNvSpPr>
            <a:spLocks noGrp="1"/>
          </p:cNvSpPr>
          <p:nvPr>
            <p:ph type="subTitle" idx="1"/>
          </p:nvPr>
        </p:nvSpPr>
        <p:spPr>
          <a:xfrm>
            <a:off x="1601119" y="4679483"/>
            <a:ext cx="6942807" cy="1990529"/>
          </a:xfrm>
        </p:spPr>
        <p:txBody>
          <a:bodyPr>
            <a:normAutofit/>
          </a:bodyPr>
          <a:lstStyle/>
          <a:p>
            <a:pPr marL="285750" indent="-285750" algn="l">
              <a:lnSpc>
                <a:spcPct val="90000"/>
              </a:lnSpc>
              <a:buFont typeface="Wingdings" pitchFamily="2" charset="2"/>
              <a:buChar char="Ø"/>
            </a:pPr>
            <a:r>
              <a:rPr lang="fr-FR" sz="2000" dirty="0">
                <a:solidFill>
                  <a:schemeClr val="tx1"/>
                </a:solidFill>
              </a:rPr>
              <a:t>Distinguer les nations composant le Royaume</a:t>
            </a:r>
          </a:p>
          <a:p>
            <a:pPr marL="285750" indent="-285750" algn="l">
              <a:lnSpc>
                <a:spcPct val="90000"/>
              </a:lnSpc>
              <a:buFont typeface="Wingdings" pitchFamily="2" charset="2"/>
              <a:buChar char="Ø"/>
            </a:pPr>
            <a:r>
              <a:rPr lang="fr-FR" sz="2000" dirty="0">
                <a:solidFill>
                  <a:schemeClr val="tx1"/>
                </a:solidFill>
              </a:rPr>
              <a:t>Initiatives politiques britanniques</a:t>
            </a:r>
          </a:p>
          <a:p>
            <a:pPr marL="285750" indent="-285750" algn="l">
              <a:lnSpc>
                <a:spcPct val="90000"/>
              </a:lnSpc>
              <a:buFont typeface="Wingdings" pitchFamily="2" charset="2"/>
              <a:buChar char="Ø"/>
            </a:pPr>
            <a:r>
              <a:rPr lang="fr-FR" sz="2000" dirty="0">
                <a:solidFill>
                  <a:schemeClr val="tx1"/>
                </a:solidFill>
              </a:rPr>
              <a:t>Le Royaume-Uni contre </a:t>
            </a:r>
            <a:r>
              <a:rPr lang="fr-FR" sz="2000" i="1" dirty="0">
                <a:solidFill>
                  <a:schemeClr val="tx1"/>
                </a:solidFill>
              </a:rPr>
              <a:t>une certaine vision </a:t>
            </a:r>
            <a:r>
              <a:rPr lang="fr-FR" sz="2000" dirty="0">
                <a:solidFill>
                  <a:schemeClr val="tx1"/>
                </a:solidFill>
              </a:rPr>
              <a:t>de la construction Européenne </a:t>
            </a:r>
          </a:p>
        </p:txBody>
      </p:sp>
      <p:pic>
        <p:nvPicPr>
          <p:cNvPr id="6" name="Image 5">
            <a:extLst>
              <a:ext uri="{FF2B5EF4-FFF2-40B4-BE49-F238E27FC236}">
                <a16:creationId xmlns:a16="http://schemas.microsoft.com/office/drawing/2014/main" id="{EDBFBA00-0C7C-53A9-0C11-792357052827}"/>
              </a:ext>
            </a:extLst>
          </p:cNvPr>
          <p:cNvPicPr>
            <a:picLocks noChangeAspect="1"/>
          </p:cNvPicPr>
          <p:nvPr/>
        </p:nvPicPr>
        <p:blipFill>
          <a:blip r:embed="rId2"/>
          <a:stretch>
            <a:fillRect/>
          </a:stretch>
        </p:blipFill>
        <p:spPr>
          <a:xfrm>
            <a:off x="898471" y="1377940"/>
            <a:ext cx="4613464" cy="2987218"/>
          </a:xfrm>
          <a:prstGeom prst="rect">
            <a:avLst/>
          </a:prstGeom>
        </p:spPr>
      </p:pic>
      <p:pic>
        <p:nvPicPr>
          <p:cNvPr id="4" name="Graphique 3">
            <a:extLst>
              <a:ext uri="{FF2B5EF4-FFF2-40B4-BE49-F238E27FC236}">
                <a16:creationId xmlns:a16="http://schemas.microsoft.com/office/drawing/2014/main" id="{695EF4B3-8ABD-A177-6897-6C34BEA2C7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847" y="384857"/>
            <a:ext cx="4977562" cy="678758"/>
          </a:xfrm>
          <a:prstGeom prst="rect">
            <a:avLst/>
          </a:prstGeom>
        </p:spPr>
      </p:pic>
    </p:spTree>
    <p:extLst>
      <p:ext uri="{BB962C8B-B14F-4D97-AF65-F5344CB8AC3E}">
        <p14:creationId xmlns:p14="http://schemas.microsoft.com/office/powerpoint/2010/main" val="281751942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CBDDD6-53F7-5756-11FB-0712C8A33D78}"/>
              </a:ext>
            </a:extLst>
          </p:cNvPr>
          <p:cNvSpPr>
            <a:spLocks noGrp="1"/>
          </p:cNvSpPr>
          <p:nvPr>
            <p:ph type="title"/>
          </p:nvPr>
        </p:nvSpPr>
        <p:spPr>
          <a:xfrm>
            <a:off x="2546350" y="1150299"/>
            <a:ext cx="8596312" cy="1320800"/>
          </a:xfrm>
        </p:spPr>
        <p:txBody>
          <a:bodyPr/>
          <a:lstStyle/>
          <a:p>
            <a:r>
              <a:rPr lang="fr-FR" dirty="0"/>
              <a:t>Ma proposition…</a:t>
            </a:r>
          </a:p>
        </p:txBody>
      </p:sp>
      <p:sp>
        <p:nvSpPr>
          <p:cNvPr id="3" name="Espace réservé du contenu 2">
            <a:extLst>
              <a:ext uri="{FF2B5EF4-FFF2-40B4-BE49-F238E27FC236}">
                <a16:creationId xmlns:a16="http://schemas.microsoft.com/office/drawing/2014/main" id="{2EABCB7B-1E82-1D53-41E8-314F397C51FA}"/>
              </a:ext>
            </a:extLst>
          </p:cNvPr>
          <p:cNvSpPr>
            <a:spLocks noGrp="1"/>
          </p:cNvSpPr>
          <p:nvPr>
            <p:ph idx="1"/>
          </p:nvPr>
        </p:nvSpPr>
        <p:spPr>
          <a:xfrm>
            <a:off x="677863" y="2366963"/>
            <a:ext cx="8596312" cy="3881437"/>
          </a:xfrm>
        </p:spPr>
        <p:txBody>
          <a:bodyPr/>
          <a:lstStyle/>
          <a:p>
            <a:r>
              <a:rPr lang="fr-FR" sz="3200" dirty="0"/>
              <a:t>Un voyage chronologique dans l’histoire de la construction européenne,</a:t>
            </a:r>
          </a:p>
          <a:p>
            <a:r>
              <a:rPr lang="fr-FR" sz="3200" dirty="0"/>
              <a:t>Illustré par des textes, photos, caricatures, vidéos, et </a:t>
            </a:r>
            <a:r>
              <a:rPr lang="fr-FR" sz="3200" dirty="0" err="1"/>
              <a:t>caetera</a:t>
            </a:r>
            <a:r>
              <a:rPr lang="fr-FR" sz="3200" dirty="0"/>
              <a:t>,</a:t>
            </a:r>
          </a:p>
          <a:p>
            <a:r>
              <a:rPr lang="fr-FR" sz="3200" dirty="0"/>
              <a:t>Entrecoupé de réflexions théoriques</a:t>
            </a:r>
          </a:p>
          <a:p>
            <a:r>
              <a:rPr lang="fr-FR" sz="3200" dirty="0"/>
              <a:t>Suivi par des questions et un débat avec l’audience </a:t>
            </a:r>
          </a:p>
        </p:txBody>
      </p:sp>
      <p:pic>
        <p:nvPicPr>
          <p:cNvPr id="4" name="Graphique 3">
            <a:extLst>
              <a:ext uri="{FF2B5EF4-FFF2-40B4-BE49-F238E27FC236}">
                <a16:creationId xmlns:a16="http://schemas.microsoft.com/office/drawing/2014/main" id="{C1928CA6-31AB-4B30-4796-DF97878EF3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2418" y="309803"/>
            <a:ext cx="4487864" cy="599593"/>
          </a:xfrm>
          <a:prstGeom prst="rect">
            <a:avLst/>
          </a:prstGeom>
        </p:spPr>
      </p:pic>
    </p:spTree>
    <p:extLst>
      <p:ext uri="{BB962C8B-B14F-4D97-AF65-F5344CB8AC3E}">
        <p14:creationId xmlns:p14="http://schemas.microsoft.com/office/powerpoint/2010/main" val="1694471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859961-D6F0-1533-3504-B9C0479D4791}"/>
              </a:ext>
            </a:extLst>
          </p:cNvPr>
          <p:cNvSpPr>
            <a:spLocks noGrp="1"/>
          </p:cNvSpPr>
          <p:nvPr>
            <p:ph type="title"/>
          </p:nvPr>
        </p:nvSpPr>
        <p:spPr>
          <a:xfrm>
            <a:off x="835026" y="944720"/>
            <a:ext cx="10797382" cy="733425"/>
          </a:xfrm>
        </p:spPr>
        <p:txBody>
          <a:bodyPr>
            <a:noAutofit/>
          </a:bodyPr>
          <a:lstStyle/>
          <a:p>
            <a:r>
              <a:rPr lang="fr-FR" sz="2400" dirty="0"/>
              <a:t>Churchill : Discours à l’université de Zurich (19 septembre 1946)</a:t>
            </a:r>
          </a:p>
        </p:txBody>
      </p:sp>
      <p:sp>
        <p:nvSpPr>
          <p:cNvPr id="3" name="Espace réservé du contenu 2">
            <a:extLst>
              <a:ext uri="{FF2B5EF4-FFF2-40B4-BE49-F238E27FC236}">
                <a16:creationId xmlns:a16="http://schemas.microsoft.com/office/drawing/2014/main" id="{AA60A7C1-B91C-CD7F-7708-A875E4140A4F}"/>
              </a:ext>
            </a:extLst>
          </p:cNvPr>
          <p:cNvSpPr>
            <a:spLocks noGrp="1"/>
          </p:cNvSpPr>
          <p:nvPr>
            <p:ph idx="1"/>
          </p:nvPr>
        </p:nvSpPr>
        <p:spPr>
          <a:xfrm>
            <a:off x="7793038" y="290201"/>
            <a:ext cx="8596312" cy="3881437"/>
          </a:xfrm>
        </p:spPr>
        <p:txBody>
          <a:bodyPr/>
          <a:lstStyle/>
          <a:p>
            <a:r>
              <a:rPr lang="fr-FR" dirty="0"/>
              <a:t>https://</a:t>
            </a:r>
            <a:r>
              <a:rPr lang="fr-FR" dirty="0" err="1"/>
              <a:t>youtu.be</a:t>
            </a:r>
            <a:r>
              <a:rPr lang="fr-FR" dirty="0"/>
              <a:t>/XW9LBookviI?t=512</a:t>
            </a:r>
          </a:p>
        </p:txBody>
      </p:sp>
      <p:pic>
        <p:nvPicPr>
          <p:cNvPr id="4" name="Graphique 3">
            <a:extLst>
              <a:ext uri="{FF2B5EF4-FFF2-40B4-BE49-F238E27FC236}">
                <a16:creationId xmlns:a16="http://schemas.microsoft.com/office/drawing/2014/main" id="{25D9C209-9674-FB21-6CCE-FC15C9322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430" y="275914"/>
            <a:ext cx="4487864" cy="599593"/>
          </a:xfrm>
          <a:prstGeom prst="rect">
            <a:avLst/>
          </a:prstGeom>
        </p:spPr>
      </p:pic>
      <p:pic>
        <p:nvPicPr>
          <p:cNvPr id="5" name="Winston Churchills speech in favour of the creation of the European Union [Zürich 19.09.1946].mp4">
            <a:hlinkClick r:id="" action="ppaction://media"/>
            <a:extLst>
              <a:ext uri="{FF2B5EF4-FFF2-40B4-BE49-F238E27FC236}">
                <a16:creationId xmlns:a16="http://schemas.microsoft.com/office/drawing/2014/main" id="{BABF0D78-C345-DA23-71AF-A96F35159B8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90775" y="1637506"/>
            <a:ext cx="6410326" cy="4807745"/>
          </a:xfrm>
          <a:prstGeom prst="rect">
            <a:avLst/>
          </a:prstGeom>
        </p:spPr>
      </p:pic>
      <p:sp>
        <p:nvSpPr>
          <p:cNvPr id="6" name="ZoneTexte 5">
            <a:extLst>
              <a:ext uri="{FF2B5EF4-FFF2-40B4-BE49-F238E27FC236}">
                <a16:creationId xmlns:a16="http://schemas.microsoft.com/office/drawing/2014/main" id="{E8C9D652-20AA-7855-0421-C144D34E626C}"/>
              </a:ext>
            </a:extLst>
          </p:cNvPr>
          <p:cNvSpPr txBox="1"/>
          <p:nvPr/>
        </p:nvSpPr>
        <p:spPr>
          <a:xfrm>
            <a:off x="642938" y="4886325"/>
            <a:ext cx="904671" cy="923330"/>
          </a:xfrm>
          <a:prstGeom prst="rect">
            <a:avLst/>
          </a:prstGeom>
          <a:noFill/>
        </p:spPr>
        <p:txBody>
          <a:bodyPr wrap="none" rtlCol="0">
            <a:spAutoFit/>
          </a:bodyPr>
          <a:lstStyle/>
          <a:p>
            <a:r>
              <a:rPr lang="fr-FR" dirty="0"/>
              <a:t>8’32’’</a:t>
            </a:r>
          </a:p>
          <a:p>
            <a:r>
              <a:rPr lang="fr-FR" dirty="0"/>
              <a:t>13’28’’</a:t>
            </a:r>
          </a:p>
          <a:p>
            <a:r>
              <a:rPr lang="fr-FR" dirty="0"/>
              <a:t>17’08’’</a:t>
            </a:r>
          </a:p>
        </p:txBody>
      </p:sp>
    </p:spTree>
    <p:extLst>
      <p:ext uri="{BB962C8B-B14F-4D97-AF65-F5344CB8AC3E}">
        <p14:creationId xmlns:p14="http://schemas.microsoft.com/office/powerpoint/2010/main" val="363434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1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A58FB-8F8B-F996-23DD-D648406A8A9F}"/>
              </a:ext>
            </a:extLst>
          </p:cNvPr>
          <p:cNvSpPr>
            <a:spLocks noGrp="1"/>
          </p:cNvSpPr>
          <p:nvPr>
            <p:ph type="title"/>
          </p:nvPr>
        </p:nvSpPr>
        <p:spPr>
          <a:xfrm>
            <a:off x="214313" y="1028459"/>
            <a:ext cx="11536362" cy="1081881"/>
          </a:xfrm>
        </p:spPr>
        <p:txBody>
          <a:bodyPr>
            <a:normAutofit/>
          </a:bodyPr>
          <a:lstStyle/>
          <a:p>
            <a:r>
              <a:rPr lang="fr-FR" sz="3200" dirty="0"/>
              <a:t>1955 : relance de Messine après les échecs de la CED et de la CPE (Spaak dirige les travaux)</a:t>
            </a:r>
          </a:p>
        </p:txBody>
      </p:sp>
      <p:sp>
        <p:nvSpPr>
          <p:cNvPr id="3" name="Espace réservé du contenu 2">
            <a:extLst>
              <a:ext uri="{FF2B5EF4-FFF2-40B4-BE49-F238E27FC236}">
                <a16:creationId xmlns:a16="http://schemas.microsoft.com/office/drawing/2014/main" id="{DE7E5708-CD6F-3615-757F-96136B710E4F}"/>
              </a:ext>
            </a:extLst>
          </p:cNvPr>
          <p:cNvSpPr>
            <a:spLocks noGrp="1"/>
          </p:cNvSpPr>
          <p:nvPr>
            <p:ph idx="1"/>
          </p:nvPr>
        </p:nvSpPr>
        <p:spPr>
          <a:xfrm>
            <a:off x="477837" y="2249006"/>
            <a:ext cx="10594975" cy="4318793"/>
          </a:xfrm>
        </p:spPr>
        <p:txBody>
          <a:bodyPr/>
          <a:lstStyle/>
          <a:p>
            <a:r>
              <a:rPr lang="fr-FR" sz="2000" dirty="0"/>
              <a:t>Royaume-Uni, invité aux travaux, quitte les discussions : </a:t>
            </a:r>
          </a:p>
          <a:p>
            <a:pPr marL="0" indent="0">
              <a:buNone/>
            </a:pPr>
            <a:r>
              <a:rPr lang="fr-FR" sz="2000" dirty="0"/>
              <a:t>« Enfin, un jour, il demanda la parole, à la surprise générale. C’était pour tenir le discours d’adieu suivant : « Monsieur le président, messieurs, je voulais vous remercier pour votre hospitalité et vous indiquer qu’elle va cesser à partir d’aujourd’hui. En effet, je regagne Londres. Fonctionnaire sérieux, il me gêne de perdre mon temps et de ne pas justifier le modeste salaire que me verse mon gouvernement. J’ai suivi ave intérêt et sympathie vos travaux. </a:t>
            </a:r>
          </a:p>
          <a:p>
            <a:pPr marL="0" indent="0">
              <a:buNone/>
            </a:pPr>
            <a:r>
              <a:rPr lang="fr-FR" sz="2000" dirty="0"/>
              <a:t>Je dois dire que le futur traité dont vous parlez et que vous êtes chargés d’élaborer a) n’a aucune chance d’être conclu; b) n’a aucune chance d’être ratifié; c) s’il est ratifié, n’a aucune chance d’être appliqué. </a:t>
            </a:r>
            <a:r>
              <a:rPr lang="fr-FR" sz="2000" i="1" dirty="0"/>
              <a:t>Nota bene</a:t>
            </a:r>
            <a:r>
              <a:rPr lang="fr-FR" sz="2000" dirty="0"/>
              <a:t> : </a:t>
            </a:r>
            <a:r>
              <a:rPr lang="fr-FR" sz="2000" b="1" dirty="0"/>
              <a:t>S’il l’était, il serait d’ailleurs totalement inacceptable pour la Grande-Bretagne. On y parle d’agriculture, ce que nous n’aimons pas; de droits de douane, ce que nous récusons, et d’institutions, ce qui nous fait horreur</a:t>
            </a:r>
            <a:r>
              <a:rPr lang="fr-FR" sz="2000" dirty="0"/>
              <a:t>. Monsieur le président, messieurs, au revoir et bonne chance » ». (</a:t>
            </a:r>
            <a:r>
              <a:rPr lang="fr-FR" sz="2000" dirty="0" err="1"/>
              <a:t>Vaisse</a:t>
            </a:r>
            <a:r>
              <a:rPr lang="fr-FR" sz="2000" dirty="0"/>
              <a:t>, 2016)</a:t>
            </a:r>
          </a:p>
        </p:txBody>
      </p:sp>
      <p:pic>
        <p:nvPicPr>
          <p:cNvPr id="4" name="Graphique 3">
            <a:extLst>
              <a:ext uri="{FF2B5EF4-FFF2-40B4-BE49-F238E27FC236}">
                <a16:creationId xmlns:a16="http://schemas.microsoft.com/office/drawing/2014/main" id="{99ADCD03-2C9D-991C-6D1A-A94BF57FD1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2455" y="290201"/>
            <a:ext cx="4487864" cy="599593"/>
          </a:xfrm>
          <a:prstGeom prst="rect">
            <a:avLst/>
          </a:prstGeom>
        </p:spPr>
      </p:pic>
    </p:spTree>
    <p:extLst>
      <p:ext uri="{BB962C8B-B14F-4D97-AF65-F5344CB8AC3E}">
        <p14:creationId xmlns:p14="http://schemas.microsoft.com/office/powerpoint/2010/main" val="1545844769"/>
      </p:ext>
    </p:extLst>
  </p:cSld>
  <p:clrMapOvr>
    <a:masterClrMapping/>
  </p:clrMapOvr>
</p:sld>
</file>

<file path=ppt/theme/theme1.xml><?xml version="1.0" encoding="utf-8"?>
<a:theme xmlns:a="http://schemas.openxmlformats.org/drawingml/2006/main" name="Facette">
  <a:themeElements>
    <a:clrScheme name="Personnalisé 2">
      <a:dk1>
        <a:sysClr val="windowText" lastClr="000000"/>
      </a:dk1>
      <a:lt1>
        <a:sysClr val="window" lastClr="FFFFFF"/>
      </a:lt1>
      <a:dk2>
        <a:srgbClr val="2C3C43"/>
      </a:dk2>
      <a:lt2>
        <a:srgbClr val="EBEBEB"/>
      </a:lt2>
      <a:accent1>
        <a:srgbClr val="542378"/>
      </a:accent1>
      <a:accent2>
        <a:srgbClr val="D1C8E2"/>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2929</TotalTime>
  <Words>1729</Words>
  <Application>Microsoft Macintosh PowerPoint</Application>
  <PresentationFormat>Grand écran</PresentationFormat>
  <Paragraphs>104</Paragraphs>
  <Slides>28</Slides>
  <Notes>1</Notes>
  <HiddenSlides>0</HiddenSlides>
  <MMClips>4</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28</vt:i4>
      </vt:variant>
    </vt:vector>
  </HeadingPairs>
  <TitlesOfParts>
    <vt:vector size="35" baseType="lpstr">
      <vt:lpstr>Arial</vt:lpstr>
      <vt:lpstr>Calibri</vt:lpstr>
      <vt:lpstr>Garamond</vt:lpstr>
      <vt:lpstr>Trebuchet MS</vt:lpstr>
      <vt:lpstr>Wingdings</vt:lpstr>
      <vt:lpstr>Wingdings 3</vt:lpstr>
      <vt:lpstr>Facette</vt:lpstr>
      <vt:lpstr>Le Royaume-Uni et la construction européenne : une grande histoire de désamour</vt:lpstr>
      <vt:lpstr>Qui suis-je ?</vt:lpstr>
      <vt:lpstr>Le Royaume-Uni</vt:lpstr>
      <vt:lpstr>Présentation PowerPoint</vt:lpstr>
      <vt:lpstr>La Construction européenne</vt:lpstr>
      <vt:lpstr>De désamour, vraiment ?</vt:lpstr>
      <vt:lpstr>Ma proposition…</vt:lpstr>
      <vt:lpstr>Churchill : Discours à l’université de Zurich (19 septembre 1946)</vt:lpstr>
      <vt:lpstr>1955 : relance de Messine après les échecs de la CED et de la CPE (Spaak dirige les travaux)</vt:lpstr>
      <vt:lpstr>Communauté économique européenne (CEE) et Association européenne de libre-échange (AELE)</vt:lpstr>
      <vt:lpstr>1961 : 1° demande d’adhésion du Royaume-Uni à la CEE</vt:lpstr>
      <vt:lpstr>De Gaulle 1963, « Le Royaume-Uni et l’Europe »</vt:lpstr>
      <vt:lpstr>Paul-Henri Spaak, entretien pour Opera Mundi (1962)</vt:lpstr>
      <vt:lpstr>Présentation PowerPoint</vt:lpstr>
      <vt:lpstr>Supranationalisme et intergouvernementalisme au sein des OI</vt:lpstr>
      <vt:lpstr>Caricature de Behrendt sur les difficiles négociations d'adhésion du Royaume-Uni aux CE (1967) (cvce.eu) </vt:lpstr>
      <vt:lpstr>Adhésion du R-U aux Communautés Européennes (1972)</vt:lpstr>
      <vt:lpstr>1974 : Wilson renégocie déjà</vt:lpstr>
      <vt:lpstr>Thatcher (1979-1990) et les rabais britanniques</vt:lpstr>
      <vt:lpstr>Discours de Thatcher à Bruges, 1988</vt:lpstr>
      <vt:lpstr>Margaret Thatcher (House of commons, 1990, après CE de Rome)</vt:lpstr>
      <vt:lpstr>Cameron annonce le référendum</vt:lpstr>
      <vt:lpstr>Résultats du Brexit (2016)</vt:lpstr>
      <vt:lpstr>Présentation PowerPoint</vt:lpstr>
      <vt:lpstr>Présentation PowerPoint</vt:lpstr>
      <vt:lpstr>Présentation PowerPoint</vt:lpstr>
      <vt:lpstr>Pour aller plus loin…</vt:lpstr>
      <vt:lpstr>Place au débat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Royaume-Uni et la construction européenne : une grande histoire de désamour</dc:title>
  <dc:subject/>
  <dc:creator>Flore Nathan</dc:creator>
  <cp:keywords/>
  <dc:description/>
  <cp:lastModifiedBy>Flore Nathan</cp:lastModifiedBy>
  <cp:revision>140</cp:revision>
  <dcterms:created xsi:type="dcterms:W3CDTF">2022-10-16T17:36:59Z</dcterms:created>
  <dcterms:modified xsi:type="dcterms:W3CDTF">2022-10-18T18:27:30Z</dcterms:modified>
  <cp:category/>
</cp:coreProperties>
</file>