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8"/>
  </p:notesMasterIdLst>
  <p:sldIdLst>
    <p:sldId id="256" r:id="rId2"/>
    <p:sldId id="259" r:id="rId3"/>
    <p:sldId id="257" r:id="rId4"/>
    <p:sldId id="305" r:id="rId5"/>
    <p:sldId id="306" r:id="rId6"/>
    <p:sldId id="298" r:id="rId7"/>
    <p:sldId id="299" r:id="rId8"/>
    <p:sldId id="300" r:id="rId9"/>
    <p:sldId id="295" r:id="rId10"/>
    <p:sldId id="297" r:id="rId11"/>
    <p:sldId id="301" r:id="rId12"/>
    <p:sldId id="303" r:id="rId13"/>
    <p:sldId id="304" r:id="rId14"/>
    <p:sldId id="302" r:id="rId15"/>
    <p:sldId id="296" r:id="rId16"/>
    <p:sldId id="288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750CCA-7F48-E8D0-631F-5D5C67616876}" v="168" dt="2022-10-12T11:43:32.255"/>
    <p1510:client id="{144F0818-DB90-9DB7-C173-02809D839005}" v="608" dt="2022-10-06T09:12:26.167"/>
    <p1510:client id="{18C39AFA-7B05-246C-6162-03EF219994B2}" v="421" dt="2022-10-12T04:24:13.024"/>
    <p1510:client id="{58314B4D-BAFC-F0B9-F830-D5857204265A}" v="2361" dt="2022-10-13T07:40:46.310"/>
    <p1510:client id="{5B52929E-1D09-456C-9678-7F3370821E1E}" v="664" dt="2022-10-05T16:38:15.915"/>
    <p1510:client id="{9B7862AB-DC4E-EBA4-069B-3CD6611A44B9}" v="55" dt="2022-10-12T10:06:22.958"/>
    <p1510:client id="{A8CAE8BB-BB17-8D5E-59B6-D6E38CE971D9}" v="58" dt="2022-10-12T09:29:20.197"/>
    <p1510:client id="{CE2E9F39-A1C8-213D-BE86-4B2EFFD25919}" v="286" dt="2022-10-05T18:05:56.737"/>
    <p1510:client id="{DBC138DA-601B-0DCA-8C00-5DAA2317001C}" v="390" dt="2022-10-06T14:46:31.355"/>
    <p1510:client id="{DE5EE101-31E6-52B1-7A84-87F5D39B307A}" v="82" dt="2022-10-06T13:09:59.817"/>
    <p1510:client id="{E00E2063-2B68-6559-EE41-994DDF405BC8}" v="674" dt="2022-10-05T13:07:26.545"/>
    <p1510:client id="{EBFC8405-E7B6-5922-DFFF-6DEC991B2E4C}" v="559" dt="2022-10-07T13:45:21.180"/>
  </p1510:revLst>
</p1510:revInfo>
</file>

<file path=ppt/tableStyles.xml><?xml version="1.0" encoding="utf-8"?>
<a:tblStyleLst xmlns:a="http://schemas.openxmlformats.org/drawingml/2006/main" def="{BBB713A6-5156-4448-B144-822046962AE8}">
  <a:tblStyle styleId="{BBB713A6-5156-4448-B144-822046962A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886E1FF-FDF2-4410-8487-3ABA108AFFF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9159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5457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581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408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3588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0679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c3be106221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c3be106221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1775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390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4242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5638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376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136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012325" y="2220413"/>
            <a:ext cx="5445900" cy="180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208125" y="4214588"/>
            <a:ext cx="22500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CF775A9B-F64F-CC28-1BE2-C53BD6759D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68135" y="102342"/>
            <a:ext cx="1761564" cy="7233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5680600" y="0"/>
            <a:ext cx="34632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2897794"/>
            <a:ext cx="4505400" cy="14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101100" y="2863389"/>
            <a:ext cx="2446500" cy="14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691200" y="152400"/>
            <a:ext cx="7761600" cy="6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691200" y="1511100"/>
            <a:ext cx="7761600" cy="28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▣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691200" y="869873"/>
            <a:ext cx="15336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0" y="0"/>
            <a:ext cx="100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54B5B67B-3E01-55E7-A642-9203769650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00" y="4714249"/>
            <a:ext cx="1045321" cy="4292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0" y="0"/>
            <a:ext cx="100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813273" y="1205841"/>
            <a:ext cx="15336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91200" y="1393425"/>
            <a:ext cx="3767400" cy="29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▣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685500" y="1393425"/>
            <a:ext cx="3767400" cy="29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▣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0" y="0"/>
            <a:ext cx="100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813273" y="1205841"/>
            <a:ext cx="15336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-4" y="5040225"/>
            <a:ext cx="9144000" cy="10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1200" y="1511100"/>
            <a:ext cx="77616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▣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□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unicef.org/regionalclassification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hyperlink" Target="https://figshare.com/articles/dataset/Gold_Open_Access_6_2015-2020/1478788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rect.mit.edu/qss/article/1/1/183/15573/Practical-method-to-reclassify-Web-of-Scienc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ctrTitle"/>
          </p:nvPr>
        </p:nvSpPr>
        <p:spPr>
          <a:xfrm>
            <a:off x="1000125" y="814388"/>
            <a:ext cx="7629550" cy="22601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“Counting Back”: </a:t>
            </a:r>
            <a:r>
              <a:rPr lang="en-US" sz="3600"/>
              <a:t>What kind of </a:t>
            </a:r>
            <a:r>
              <a:rPr lang="en-US" sz="3600" err="1"/>
              <a:t>bibliodiversity</a:t>
            </a:r>
            <a:r>
              <a:rPr lang="en-US" sz="3600"/>
              <a:t> does the Impact Factor brand reflect? </a:t>
            </a:r>
            <a:endParaRPr sz="3600"/>
          </a:p>
        </p:txBody>
      </p:sp>
      <p:sp>
        <p:nvSpPr>
          <p:cNvPr id="2" name="Google Shape;79;p13">
            <a:extLst>
              <a:ext uri="{FF2B5EF4-FFF2-40B4-BE49-F238E27FC236}">
                <a16:creationId xmlns:a16="http://schemas.microsoft.com/office/drawing/2014/main" id="{0C61A87D-981E-6CA9-1DCE-7DAA10C16E6E}"/>
              </a:ext>
            </a:extLst>
          </p:cNvPr>
          <p:cNvSpPr txBox="1">
            <a:spLocks/>
          </p:cNvSpPr>
          <p:nvPr/>
        </p:nvSpPr>
        <p:spPr>
          <a:xfrm>
            <a:off x="1964575" y="3020363"/>
            <a:ext cx="6665100" cy="1015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▣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□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76200" indent="0" algn="r">
              <a:buNone/>
            </a:pPr>
            <a:r>
              <a:rPr lang="en-US" sz="2000" b="1">
                <a:solidFill>
                  <a:schemeClr val="bg2"/>
                </a:solidFill>
              </a:rPr>
              <a:t>A case study of IF journals included in the 2021 Journal Citations Report</a:t>
            </a:r>
          </a:p>
        </p:txBody>
      </p:sp>
      <p:sp>
        <p:nvSpPr>
          <p:cNvPr id="3" name="Google Shape;79;p13">
            <a:extLst>
              <a:ext uri="{FF2B5EF4-FFF2-40B4-BE49-F238E27FC236}">
                <a16:creationId xmlns:a16="http://schemas.microsoft.com/office/drawing/2014/main" id="{698194E5-AD72-C528-C25E-931F333FAFBD}"/>
              </a:ext>
            </a:extLst>
          </p:cNvPr>
          <p:cNvSpPr txBox="1">
            <a:spLocks/>
          </p:cNvSpPr>
          <p:nvPr/>
        </p:nvSpPr>
        <p:spPr>
          <a:xfrm>
            <a:off x="1157288" y="4329112"/>
            <a:ext cx="7472387" cy="786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▣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□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76200" indent="0" algn="r">
              <a:buNone/>
            </a:pPr>
            <a:r>
              <a:rPr lang="en-US" sz="1600"/>
              <a:t>Marjorie </a:t>
            </a:r>
            <a:r>
              <a:rPr lang="en-US" sz="1600" err="1"/>
              <a:t>Bardiau</a:t>
            </a:r>
            <a:r>
              <a:rPr lang="en-US" sz="1600"/>
              <a:t> &amp; Christophe Dony – LIS Bibliometrics 2022</a:t>
            </a:r>
          </a:p>
        </p:txBody>
      </p:sp>
      <p:sp>
        <p:nvSpPr>
          <p:cNvPr id="4" name="Google Shape;31;p6">
            <a:extLst>
              <a:ext uri="{FF2B5EF4-FFF2-40B4-BE49-F238E27FC236}">
                <a16:creationId xmlns:a16="http://schemas.microsoft.com/office/drawing/2014/main" id="{37BD0DBF-F107-5BFF-89F3-22AC3344AF52}"/>
              </a:ext>
            </a:extLst>
          </p:cNvPr>
          <p:cNvSpPr/>
          <p:nvPr/>
        </p:nvSpPr>
        <p:spPr>
          <a:xfrm>
            <a:off x="0" y="0"/>
            <a:ext cx="100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56A0224-00D5-5191-554A-54FD5D885F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0" t="2979" r="2576" b="5314"/>
          <a:stretch/>
        </p:blipFill>
        <p:spPr>
          <a:xfrm>
            <a:off x="4386263" y="472780"/>
            <a:ext cx="4757737" cy="4670720"/>
          </a:xfrm>
          <a:prstGeom prst="rect">
            <a:avLst/>
          </a:prstGeom>
        </p:spPr>
      </p:pic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584044" y="220745"/>
            <a:ext cx="4757737" cy="5927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bg2"/>
                </a:solidFill>
              </a:rPr>
              <a:t>Distribution of journals per APC price-band and publishers’ ensembles</a:t>
            </a:r>
            <a:endParaRPr sz="1800">
              <a:solidFill>
                <a:schemeClr val="bg2"/>
              </a:solidFill>
            </a:endParaRPr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5" name="Google Shape;100;p16">
            <a:extLst>
              <a:ext uri="{FF2B5EF4-FFF2-40B4-BE49-F238E27FC236}">
                <a16:creationId xmlns:a16="http://schemas.microsoft.com/office/drawing/2014/main" id="{CCEA4607-D907-74A6-C4AD-610E91042BF9}"/>
              </a:ext>
            </a:extLst>
          </p:cNvPr>
          <p:cNvSpPr txBox="1">
            <a:spLocks/>
          </p:cNvSpPr>
          <p:nvPr/>
        </p:nvSpPr>
        <p:spPr>
          <a:xfrm>
            <a:off x="584044" y="1150758"/>
            <a:ext cx="3180712" cy="3334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▣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□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71450" indent="-171450">
              <a:buSzPts val="1100"/>
              <a:buFont typeface="Wingdings" panose="020B0604020202020204" pitchFamily="34" charset="0"/>
              <a:buChar char="§"/>
            </a:pPr>
            <a:r>
              <a:rPr lang="en-US" sz="1200" dirty="0">
                <a:solidFill>
                  <a:schemeClr val="accent4"/>
                </a:solidFill>
              </a:rPr>
              <a:t>Oligopoly publishers have more journals with higher publication fees</a:t>
            </a:r>
            <a:endParaRPr lang="fr-FR">
              <a:solidFill>
                <a:schemeClr val="accent4"/>
              </a:solidFill>
            </a:endParaRPr>
          </a:p>
          <a:p>
            <a:pPr marL="628650" lvl="1" indent="-171450">
              <a:buSzPts val="1100"/>
              <a:buFont typeface="Wingdings" panose="020B0604020202020204" pitchFamily="34" charset="0"/>
              <a:buChar char="§"/>
            </a:pPr>
            <a:r>
              <a:rPr lang="en-US" sz="1200" dirty="0">
                <a:solidFill>
                  <a:schemeClr val="accent4"/>
                </a:solidFill>
              </a:rPr>
              <a:t>Hybrid: 85% between $2201 and $4000</a:t>
            </a:r>
            <a:endParaRPr lang="en-US" sz="1200">
              <a:solidFill>
                <a:schemeClr val="accent4"/>
              </a:solidFill>
            </a:endParaRPr>
          </a:p>
          <a:p>
            <a:pPr marL="628650" lvl="1" indent="-171450">
              <a:buSzPts val="1100"/>
              <a:buFont typeface="Wingdings" panose="020B0604020202020204" pitchFamily="34" charset="0"/>
              <a:buChar char="§"/>
            </a:pPr>
            <a:r>
              <a:rPr lang="en-US" sz="1200" dirty="0">
                <a:solidFill>
                  <a:schemeClr val="accent4"/>
                </a:solidFill>
              </a:rPr>
              <a:t>OA-APC: 74% between $1401 and 3000$</a:t>
            </a:r>
          </a:p>
          <a:p>
            <a:pPr marL="171450" indent="-171450">
              <a:buSzPts val="1100"/>
              <a:buFont typeface="Wingdings" panose="020B0604020202020204" pitchFamily="34" charset="0"/>
              <a:buChar char="§"/>
            </a:pPr>
            <a:r>
              <a:rPr lang="en-US" sz="1200" dirty="0">
                <a:solidFill>
                  <a:schemeClr val="accent4"/>
                </a:solidFill>
              </a:rPr>
              <a:t>"Other publishers":</a:t>
            </a:r>
          </a:p>
          <a:p>
            <a:pPr marL="628650" lvl="1" indent="-171450">
              <a:buSzPts val="1100"/>
              <a:buFont typeface="Wingdings,Sans-Serif" panose="020B0604020202020204" pitchFamily="34" charset="0"/>
              <a:buChar char="§"/>
            </a:pPr>
            <a:r>
              <a:rPr lang="en-US" sz="1200" dirty="0">
                <a:solidFill>
                  <a:schemeClr val="accent4"/>
                </a:solidFill>
              </a:rPr>
              <a:t>Hybrid: 42%between $2201 and $4000</a:t>
            </a:r>
          </a:p>
          <a:p>
            <a:pPr marL="628650" lvl="1" indent="-171450">
              <a:buSzPts val="1100"/>
              <a:buFont typeface="Wingdings,Sans-Serif" panose="020B0604020202020204" pitchFamily="34" charset="0"/>
              <a:buChar char="§"/>
            </a:pPr>
            <a:r>
              <a:rPr lang="en-US" sz="1200" dirty="0">
                <a:solidFill>
                  <a:schemeClr val="accent4"/>
                </a:solidFill>
              </a:rPr>
              <a:t>OA-APC: </a:t>
            </a:r>
            <a:endParaRPr lang="en-US" sz="1200">
              <a:solidFill>
                <a:schemeClr val="accent4"/>
              </a:solidFill>
            </a:endParaRPr>
          </a:p>
          <a:p>
            <a:pPr marL="1085850" lvl="2">
              <a:buSzPts val="1100"/>
              <a:buFont typeface="Wingdings,Sans-Serif" panose="020B0604020202020204" pitchFamily="34" charset="0"/>
              <a:buChar char="§"/>
            </a:pPr>
            <a:r>
              <a:rPr lang="en-US" sz="1200" dirty="0">
                <a:solidFill>
                  <a:schemeClr val="accent4"/>
                </a:solidFill>
              </a:rPr>
              <a:t>19% between $1401 and 3000$</a:t>
            </a:r>
            <a:endParaRPr lang="en-US" sz="1200">
              <a:solidFill>
                <a:schemeClr val="accent4"/>
              </a:solidFill>
            </a:endParaRPr>
          </a:p>
          <a:p>
            <a:pPr marL="1085850" lvl="2">
              <a:buClr>
                <a:srgbClr val="00707F"/>
              </a:buClr>
              <a:buSzPts val="1100"/>
              <a:buFont typeface="Wingdings,Sans-Serif" panose="020B0604020202020204" pitchFamily="34" charset="0"/>
              <a:buChar char="§"/>
            </a:pPr>
            <a:r>
              <a:rPr lang="en-US" sz="1200" dirty="0">
                <a:solidFill>
                  <a:schemeClr val="accent4"/>
                </a:solidFill>
              </a:rPr>
              <a:t>77% between 1$ and $1400</a:t>
            </a:r>
          </a:p>
          <a:p>
            <a:pPr marL="457200" lvl="1" indent="0">
              <a:buSzPts val="1100"/>
              <a:buNone/>
            </a:pPr>
            <a:endParaRPr lang="en-US" sz="1200" dirty="0">
              <a:solidFill>
                <a:schemeClr val="accent4"/>
              </a:solidFill>
            </a:endParaRPr>
          </a:p>
          <a:p>
            <a:pPr marL="457200" lvl="1" indent="0">
              <a:buSzPts val="1100"/>
              <a:buNone/>
            </a:pPr>
            <a:endParaRPr lang="en-US" sz="1200" dirty="0">
              <a:solidFill>
                <a:schemeClr val="accent4"/>
              </a:solidFill>
              <a:highlight>
                <a:srgbClr val="FFFF00"/>
              </a:highlight>
            </a:endParaRPr>
          </a:p>
          <a:p>
            <a:pPr marL="171450" indent="-171450">
              <a:buSzPts val="1100"/>
              <a:buFont typeface="Wingdings" panose="020B0604020202020204" pitchFamily="34" charset="0"/>
              <a:buChar char="§"/>
            </a:pPr>
            <a:endParaRPr lang="en-US" sz="1200" dirty="0">
              <a:solidFill>
                <a:schemeClr val="accent4"/>
              </a:solidFill>
            </a:endParaRPr>
          </a:p>
          <a:p>
            <a:pPr marL="171450" indent="-171450">
              <a:buSzPts val="1100"/>
              <a:buFont typeface="Wingdings" panose="020B0604020202020204" pitchFamily="34" charset="0"/>
              <a:buChar char="§"/>
            </a:pPr>
            <a:endParaRPr lang="en-US" sz="1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99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ctrTitle"/>
          </p:nvPr>
        </p:nvSpPr>
        <p:spPr>
          <a:xfrm>
            <a:off x="0" y="2897794"/>
            <a:ext cx="5191200" cy="14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2"/>
                </a:solidFill>
              </a:rPr>
              <a:t>3.</a:t>
            </a:r>
            <a:endParaRPr sz="9600">
              <a:solidFill>
                <a:schemeClr val="accent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 and recommendations</a:t>
            </a:r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54F33F5C-5CDC-04D6-C03F-9299DC2B6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029" y="76067"/>
            <a:ext cx="1304363" cy="53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36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0;p16">
            <a:extLst>
              <a:ext uri="{FF2B5EF4-FFF2-40B4-BE49-F238E27FC236}">
                <a16:creationId xmlns:a16="http://schemas.microsoft.com/office/drawing/2014/main" id="{A197EEAE-6948-E053-1A42-7039AC7901C0}"/>
              </a:ext>
            </a:extLst>
          </p:cNvPr>
          <p:cNvSpPr txBox="1">
            <a:spLocks/>
          </p:cNvSpPr>
          <p:nvPr/>
        </p:nvSpPr>
        <p:spPr>
          <a:xfrm>
            <a:off x="649441" y="972851"/>
            <a:ext cx="3854790" cy="378544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▣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□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chemeClr val="accent1"/>
                </a:solidFill>
              </a:rPr>
              <a:t>SUPPORTING THE IF BRAND:</a:t>
            </a:r>
            <a:endParaRPr lang="fr-FR" dirty="0">
              <a:solidFill>
                <a:schemeClr val="accent1"/>
              </a:solidFill>
            </a:endParaRPr>
          </a:p>
          <a:p>
            <a:pPr marL="171450" indent="-171450">
              <a:buSzPts val="1100"/>
              <a:buFont typeface="Wingdings"/>
              <a:buChar char="§"/>
            </a:pPr>
            <a:r>
              <a:rPr lang="en-US" sz="1200" dirty="0">
                <a:solidFill>
                  <a:schemeClr val="accent4"/>
                </a:solidFill>
              </a:rPr>
              <a:t>Perpetuates publishing concentration </a:t>
            </a:r>
            <a:endParaRPr lang="fr-FR" sz="1000">
              <a:solidFill>
                <a:schemeClr val="accent4"/>
              </a:solidFill>
            </a:endParaRPr>
          </a:p>
          <a:p>
            <a:pPr marL="628650" lvl="1" indent="-171450">
              <a:buSzPts val="1100"/>
              <a:buFont typeface="Wingdings"/>
              <a:buChar char="§"/>
            </a:pPr>
            <a:r>
              <a:rPr lang="en-US" sz="1000" dirty="0">
                <a:solidFill>
                  <a:schemeClr val="accent4"/>
                </a:solidFill>
              </a:rPr>
              <a:t>(25 publishers produce 75% of IF journals; oligopoly = 59%)</a:t>
            </a:r>
            <a:endParaRPr lang="fr-FR" sz="1000">
              <a:solidFill>
                <a:schemeClr val="accent4"/>
              </a:solidFill>
            </a:endParaRPr>
          </a:p>
          <a:p>
            <a:pPr marL="171450" indent="-171450">
              <a:buSzPts val="1100"/>
              <a:buFont typeface="Wingdings"/>
              <a:buChar char="§"/>
            </a:pPr>
            <a:r>
              <a:rPr lang="en-US" sz="1200" dirty="0">
                <a:solidFill>
                  <a:schemeClr val="accent4"/>
                </a:solidFill>
              </a:rPr>
              <a:t>Maintains a domination of the Global North and its artificial image of quality/mega producer of scholarly content</a:t>
            </a:r>
          </a:p>
          <a:p>
            <a:pPr marL="628650" lvl="1" indent="-171450">
              <a:buSzPts val="1100"/>
              <a:buFont typeface="Wingdings"/>
              <a:buChar char="§"/>
            </a:pPr>
            <a:r>
              <a:rPr lang="en-US" sz="1000" dirty="0">
                <a:solidFill>
                  <a:schemeClr val="accent4"/>
                </a:solidFill>
              </a:rPr>
              <a:t>(West EU and NA produce 85% of journals)</a:t>
            </a:r>
            <a:endParaRPr lang="en-US">
              <a:solidFill>
                <a:schemeClr val="accent4"/>
              </a:solidFill>
            </a:endParaRPr>
          </a:p>
          <a:p>
            <a:pPr marL="171450" indent="-171450">
              <a:buSzPts val="11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4"/>
                </a:solidFill>
              </a:rPr>
              <a:t>Does not promote linguistic diversity</a:t>
            </a:r>
            <a:r>
              <a:rPr lang="en-US" sz="1000" dirty="0">
                <a:solidFill>
                  <a:schemeClr val="accent4"/>
                </a:solidFill>
              </a:rPr>
              <a:t> (84% of journals in English only)</a:t>
            </a:r>
          </a:p>
          <a:p>
            <a:pPr marL="171450" indent="-171450">
              <a:buSzPts val="11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4"/>
                </a:solidFill>
              </a:rPr>
              <a:t>Entrenches an unfair model that discriminates against particular authors and institutions (hybrid = 68% of journals)</a:t>
            </a:r>
          </a:p>
          <a:p>
            <a:pPr marL="171450" indent="-171450">
              <a:buSzPts val="11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4"/>
                </a:solidFill>
              </a:rPr>
              <a:t>De-incentivizes fair and equitable open access publishing in journals ( OA journals without fees = 6%)</a:t>
            </a:r>
          </a:p>
          <a:p>
            <a:pPr marL="171450" indent="-171450">
              <a:buSzPts val="11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4"/>
                </a:solidFill>
              </a:rPr>
              <a:t>Encourages APC inflation by maintaining OA publishing options with high APCs </a:t>
            </a:r>
          </a:p>
          <a:p>
            <a:pPr marL="628650" lvl="1" indent="-171450">
              <a:buSzPts val="1100"/>
              <a:buFont typeface="Wingdings" panose="05000000000000000000" pitchFamily="2" charset="2"/>
              <a:buChar char="§"/>
            </a:pPr>
            <a:endParaRPr lang="en-US" sz="1200">
              <a:solidFill>
                <a:schemeClr val="accent3"/>
              </a:solidFill>
            </a:endParaRPr>
          </a:p>
          <a:p>
            <a:pPr marL="628650" lvl="1" indent="-171450">
              <a:buSzPts val="1100"/>
              <a:buFont typeface="Wingdings" panose="05000000000000000000" pitchFamily="2" charset="2"/>
              <a:buChar char="§"/>
            </a:pPr>
            <a:endParaRPr lang="en-US" sz="1200">
              <a:solidFill>
                <a:schemeClr val="accent3"/>
              </a:solidFill>
            </a:endParaRPr>
          </a:p>
          <a:p>
            <a:pPr marL="628650" lvl="1" indent="-171450">
              <a:buSzPts val="1100"/>
              <a:buFont typeface="Wingdings" panose="05000000000000000000" pitchFamily="2" charset="2"/>
              <a:buChar char="§"/>
            </a:pPr>
            <a:endParaRPr lang="en-US" sz="1200">
              <a:solidFill>
                <a:schemeClr val="accent3"/>
              </a:solidFill>
            </a:endParaRPr>
          </a:p>
          <a:p>
            <a:pPr marL="628650" lvl="1" indent="-171450">
              <a:buSzPts val="1100"/>
              <a:buFont typeface="Wingdings" panose="05000000000000000000" pitchFamily="2" charset="2"/>
              <a:buChar char="§"/>
            </a:pPr>
            <a:endParaRPr lang="en-US" sz="1200">
              <a:solidFill>
                <a:schemeClr val="accent3"/>
              </a:solidFill>
            </a:endParaRPr>
          </a:p>
          <a:p>
            <a:pPr marL="171450" indent="-171450">
              <a:buSzPts val="1100"/>
              <a:buFont typeface="Wingdings" panose="05000000000000000000" pitchFamily="2" charset="2"/>
              <a:buChar char="§"/>
            </a:pPr>
            <a:endParaRPr lang="en-US" sz="1200">
              <a:solidFill>
                <a:schemeClr val="accent3"/>
              </a:solidFill>
            </a:endParaRPr>
          </a:p>
          <a:p>
            <a:pPr marL="628650" lvl="1" indent="-171450">
              <a:buSzPts val="1100"/>
              <a:buFont typeface="Wingdings" panose="05000000000000000000" pitchFamily="2" charset="2"/>
              <a:buChar char="§"/>
            </a:pPr>
            <a:endParaRPr lang="en-US" sz="1200">
              <a:solidFill>
                <a:schemeClr val="accent3"/>
              </a:solidFill>
            </a:endParaRPr>
          </a:p>
          <a:p>
            <a:pPr marL="0" indent="0">
              <a:buSzPts val="1100"/>
              <a:buNone/>
            </a:pPr>
            <a:endParaRPr lang="en-US" sz="1200">
              <a:solidFill>
                <a:schemeClr val="accent3"/>
              </a:solidFill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569757" y="300038"/>
            <a:ext cx="8317068" cy="5962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1800">
                <a:solidFill>
                  <a:schemeClr val="bg2"/>
                </a:solidFill>
              </a:rPr>
              <a:t>Concluding remarks, recommendations and perspectives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6" name="Google Shape;100;p16">
            <a:extLst>
              <a:ext uri="{FF2B5EF4-FFF2-40B4-BE49-F238E27FC236}">
                <a16:creationId xmlns:a16="http://schemas.microsoft.com/office/drawing/2014/main" id="{BB84A5D4-7CD4-8CBC-1882-EA11282B896B}"/>
              </a:ext>
            </a:extLst>
          </p:cNvPr>
          <p:cNvSpPr txBox="1">
            <a:spLocks/>
          </p:cNvSpPr>
          <p:nvPr/>
        </p:nvSpPr>
        <p:spPr>
          <a:xfrm>
            <a:off x="4729202" y="972852"/>
            <a:ext cx="4098722" cy="41270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▣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□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SzPts val="1100"/>
              <a:buNone/>
            </a:pPr>
            <a:r>
              <a:rPr lang="en-US" sz="1200" b="1" dirty="0">
                <a:solidFill>
                  <a:schemeClr val="accent1"/>
                </a:solidFill>
              </a:rPr>
              <a:t>RECOMMENDATIONS &amp; PERSPECTIVES</a:t>
            </a:r>
          </a:p>
          <a:p>
            <a:pPr marL="171450" indent="-171450">
              <a:buSzPts val="11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4"/>
                </a:solidFill>
              </a:rPr>
              <a:t>Inform stakeholders involved in research assessment (reforms) of </a:t>
            </a:r>
            <a:r>
              <a:rPr lang="en-US" sz="1200" dirty="0" err="1">
                <a:solidFill>
                  <a:schemeClr val="accent4"/>
                </a:solidFill>
              </a:rPr>
              <a:t>bibliodiversity</a:t>
            </a:r>
            <a:r>
              <a:rPr lang="en-US" sz="1200" dirty="0">
                <a:solidFill>
                  <a:schemeClr val="accent4"/>
                </a:solidFill>
              </a:rPr>
              <a:t> issues  of the IF-brand (and raise awareness)</a:t>
            </a:r>
            <a:endParaRPr lang="fr-FR">
              <a:solidFill>
                <a:schemeClr val="accent4"/>
              </a:solidFill>
            </a:endParaRPr>
          </a:p>
          <a:p>
            <a:pPr marL="171450" indent="-171450">
              <a:buSzPts val="11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4"/>
                </a:solidFill>
              </a:rPr>
              <a:t>Encourage stakeholders involved in research assessment (reforms) to question the sustainability and ethical dimensions underlying the </a:t>
            </a:r>
            <a:r>
              <a:rPr lang="en-US" sz="1200" dirty="0" err="1">
                <a:solidFill>
                  <a:schemeClr val="accent4"/>
                </a:solidFill>
              </a:rPr>
              <a:t>bibliodiversity</a:t>
            </a:r>
            <a:r>
              <a:rPr lang="en-US" sz="1200" dirty="0">
                <a:solidFill>
                  <a:schemeClr val="accent4"/>
                </a:solidFill>
              </a:rPr>
              <a:t> issues of the IF-brand or similar journal-based lists</a:t>
            </a:r>
          </a:p>
          <a:p>
            <a:pPr marL="628650" lvl="1" indent="-171450">
              <a:buSzPts val="1100"/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accent4"/>
                </a:solidFill>
              </a:rPr>
              <a:t>Counter homogenizing and provide expression for unheard voices</a:t>
            </a:r>
          </a:p>
          <a:p>
            <a:pPr marL="171450" indent="-171450">
              <a:buSzPts val="11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4"/>
                </a:solidFill>
              </a:rPr>
              <a:t>Replicate this "counting-back" method as applied to IF journals for every newly released IF list to monitor the development of </a:t>
            </a:r>
            <a:r>
              <a:rPr lang="en-US" sz="1200" dirty="0" err="1">
                <a:solidFill>
                  <a:schemeClr val="accent4"/>
                </a:solidFill>
              </a:rPr>
              <a:t>bibliodiversity</a:t>
            </a:r>
            <a:r>
              <a:rPr lang="en-US" sz="1200" dirty="0">
                <a:solidFill>
                  <a:schemeClr val="accent4"/>
                </a:solidFill>
              </a:rPr>
              <a:t> results</a:t>
            </a:r>
          </a:p>
          <a:p>
            <a:pPr marL="628650" lvl="1" indent="-171450">
              <a:buSzPts val="1100"/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accent4"/>
                </a:solidFill>
              </a:rPr>
              <a:t>Possible conversion rate for Hybrid journals?</a:t>
            </a:r>
          </a:p>
          <a:p>
            <a:pPr marL="628650" lvl="1" indent="-171450">
              <a:buSzPts val="1100"/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accent4"/>
                </a:solidFill>
              </a:rPr>
              <a:t>See if correlations exist between IF score and APC</a:t>
            </a:r>
          </a:p>
          <a:p>
            <a:pPr marL="171450" indent="-171450">
              <a:buSzPts val="11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4"/>
                </a:solidFill>
              </a:rPr>
              <a:t>Apply this "counting-back" strategy to other journal-based lists used in research evaluation and compare with IF-brand results</a:t>
            </a:r>
            <a:endParaRPr lang="en-US" dirty="0">
              <a:solidFill>
                <a:schemeClr val="accent4"/>
              </a:solidFill>
            </a:endParaRPr>
          </a:p>
          <a:p>
            <a:pPr marL="171450" indent="-171450">
              <a:buSzPts val="1100"/>
              <a:buFont typeface="Wingdings" panose="05000000000000000000" pitchFamily="2" charset="2"/>
              <a:buChar char="§"/>
            </a:pPr>
            <a:endParaRPr lang="en-US" sz="1200">
              <a:solidFill>
                <a:schemeClr val="accent3"/>
              </a:solidFill>
            </a:endParaRPr>
          </a:p>
          <a:p>
            <a:pPr marL="628650" lvl="1" indent="-171450">
              <a:buSzPts val="1100"/>
              <a:buFont typeface="Wingdings" panose="05000000000000000000" pitchFamily="2" charset="2"/>
              <a:buChar char="§"/>
            </a:pPr>
            <a:endParaRPr lang="en-US" sz="1200">
              <a:solidFill>
                <a:schemeClr val="accent3"/>
              </a:solidFill>
            </a:endParaRPr>
          </a:p>
          <a:p>
            <a:pPr marL="0" indent="0">
              <a:buSzPts val="1100"/>
              <a:buNone/>
            </a:pPr>
            <a:endParaRPr lang="en-US" sz="12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6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ctrTitle"/>
          </p:nvPr>
        </p:nvSpPr>
        <p:spPr>
          <a:xfrm>
            <a:off x="53915" y="1285180"/>
            <a:ext cx="5557822" cy="34358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600">
                <a:solidFill>
                  <a:schemeClr val="accent2"/>
                </a:solidFill>
              </a:rPr>
              <a:t>4.</a:t>
            </a:r>
          </a:p>
          <a:p>
            <a:r>
              <a:rPr lang="fr-FR" err="1"/>
              <a:t>Other</a:t>
            </a:r>
            <a:r>
              <a:rPr lang="fr-FR"/>
              <a:t> graphs </a:t>
            </a:r>
            <a:r>
              <a:rPr lang="fr-FR" err="1"/>
              <a:t>we</a:t>
            </a:r>
            <a:r>
              <a:rPr lang="fr-FR"/>
              <a:t> </a:t>
            </a:r>
            <a:r>
              <a:rPr lang="fr-FR" err="1"/>
              <a:t>probably</a:t>
            </a:r>
            <a:r>
              <a:rPr lang="fr-FR"/>
              <a:t> </a:t>
            </a:r>
            <a:r>
              <a:rPr lang="fr-FR" err="1"/>
              <a:t>won't</a:t>
            </a:r>
            <a:r>
              <a:rPr lang="fr-FR"/>
              <a:t> have the time to show </a:t>
            </a:r>
            <a:r>
              <a:rPr lang="fr-FR" err="1"/>
              <a:t>you</a:t>
            </a:r>
            <a:r>
              <a:rPr lang="fr-FR"/>
              <a:t> and </a:t>
            </a:r>
            <a:r>
              <a:rPr lang="fr-FR" err="1"/>
              <a:t>discuss</a:t>
            </a:r>
            <a:r>
              <a:rPr lang="fr-FR" b="0"/>
              <a:t>😅</a:t>
            </a:r>
            <a:endParaRPr lang="fr-FR"/>
          </a:p>
        </p:txBody>
      </p:sp>
      <p:sp>
        <p:nvSpPr>
          <p:cNvPr id="88" name="Google Shape;88;p14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54F33F5C-5CDC-04D6-C03F-9299DC2B6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029" y="76067"/>
            <a:ext cx="1304363" cy="53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19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584043" y="242176"/>
            <a:ext cx="8302781" cy="5927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1800">
                <a:solidFill>
                  <a:schemeClr val="bg2"/>
                </a:solidFill>
              </a:rPr>
              <a:t>Distribution of journals per subject and publisher’s ensembles</a:t>
            </a:r>
            <a:endParaRPr lang="fr-FR" sz="1800">
              <a:solidFill>
                <a:schemeClr val="bg2"/>
              </a:solidFill>
            </a:endParaRPr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FBD1FF2-9918-71F0-FDA7-170F79F0C08D}"/>
              </a:ext>
            </a:extLst>
          </p:cNvPr>
          <p:cNvSpPr txBox="1"/>
          <p:nvPr/>
        </p:nvSpPr>
        <p:spPr>
          <a:xfrm>
            <a:off x="6284378" y="425410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2"/>
                </a:solidFill>
              </a:rPr>
              <a:t>*</a:t>
            </a:r>
            <a:endParaRPr lang="fr-BE">
              <a:solidFill>
                <a:schemeClr val="bg2"/>
              </a:solidFill>
            </a:endParaRPr>
          </a:p>
        </p:txBody>
      </p:sp>
      <p:sp>
        <p:nvSpPr>
          <p:cNvPr id="8" name="Google Shape;100;p16">
            <a:extLst>
              <a:ext uri="{FF2B5EF4-FFF2-40B4-BE49-F238E27FC236}">
                <a16:creationId xmlns:a16="http://schemas.microsoft.com/office/drawing/2014/main" id="{BE9FD1F9-6621-ADBD-D7D7-A7E1A182A4BA}"/>
              </a:ext>
            </a:extLst>
          </p:cNvPr>
          <p:cNvSpPr txBox="1">
            <a:spLocks/>
          </p:cNvSpPr>
          <p:nvPr/>
        </p:nvSpPr>
        <p:spPr>
          <a:xfrm>
            <a:off x="1189099" y="4565224"/>
            <a:ext cx="7399182" cy="108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▣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□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Montserrat"/>
              <a:buNone/>
            </a:pPr>
            <a:r>
              <a:rPr lang="en-US" sz="1000" dirty="0">
                <a:solidFill>
                  <a:schemeClr val="accent4"/>
                </a:solidFill>
              </a:rPr>
              <a:t>* ACS, Annual Reviews, APA, Bentham, BMJ, CUP, De Gruyter, Emerald, Karger, Frontiers, IEEE, IOP Publishing, Mary Ann Liebert, MDPI, OUP, Thieme, Uni. Of Chicago Press, Wolters Kluwer, World Scientific Pub.</a:t>
            </a:r>
          </a:p>
          <a:p>
            <a:pPr marL="0" indent="0">
              <a:buClr>
                <a:schemeClr val="dk1"/>
              </a:buClr>
              <a:buSzPts val="1100"/>
              <a:buFont typeface="Montserrat"/>
              <a:buNone/>
            </a:pPr>
            <a:endParaRPr lang="en-US" sz="1000"/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D721DACB-F79D-FDD3-E07B-4976F8A07E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8" t="4618" r="3094" b="3917"/>
          <a:stretch/>
        </p:blipFill>
        <p:spPr>
          <a:xfrm>
            <a:off x="3603381" y="767753"/>
            <a:ext cx="5542366" cy="376916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E380425-EFA2-06ED-599A-D3C23A0C724B}"/>
              </a:ext>
            </a:extLst>
          </p:cNvPr>
          <p:cNvSpPr txBox="1"/>
          <p:nvPr/>
        </p:nvSpPr>
        <p:spPr>
          <a:xfrm>
            <a:off x="6286523" y="4224132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2"/>
                </a:solidFill>
              </a:rPr>
              <a:t>*</a:t>
            </a:r>
            <a:endParaRPr lang="fr-BE">
              <a:solidFill>
                <a:schemeClr val="bg2"/>
              </a:solidFill>
            </a:endParaRPr>
          </a:p>
        </p:txBody>
      </p:sp>
      <p:sp>
        <p:nvSpPr>
          <p:cNvPr id="9" name="Google Shape;100;p16">
            <a:extLst>
              <a:ext uri="{FF2B5EF4-FFF2-40B4-BE49-F238E27FC236}">
                <a16:creationId xmlns:a16="http://schemas.microsoft.com/office/drawing/2014/main" id="{B7196F58-64AF-1E73-9970-4A7A47556B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0775" y="1018873"/>
            <a:ext cx="3297942" cy="31067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SzPts val="11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/>
                </a:solidFill>
              </a:rPr>
              <a:t>SCIE journals represent 77% of all IF journals </a:t>
            </a:r>
            <a:endParaRPr lang="en-US" sz="1200">
              <a:solidFill>
                <a:schemeClr val="accent4"/>
              </a:solidFill>
            </a:endParaRPr>
          </a:p>
          <a:p>
            <a:pPr marL="171450" indent="-171450">
              <a:buSzPts val="11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/>
                </a:solidFill>
              </a:rPr>
              <a:t>SSCI journals represent 29% of all IF journals</a:t>
            </a:r>
          </a:p>
          <a:p>
            <a:pPr marL="628650" lvl="1">
              <a:buSzPts val="11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4"/>
                </a:solidFill>
              </a:rPr>
              <a:t>701 journals are included in both indexes ! </a:t>
            </a:r>
          </a:p>
          <a:p>
            <a:pPr marL="171450" indent="-171450">
              <a:buSzPts val="11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/>
                </a:solidFill>
              </a:rPr>
              <a:t>More publisher diversity for Agricultural Sciences and Multidisciplinary Sciences categories (&lt;60% published in top 25)</a:t>
            </a:r>
            <a:endParaRPr lang="en-US" sz="1200">
              <a:solidFill>
                <a:schemeClr val="accent4"/>
              </a:solidFill>
            </a:endParaRPr>
          </a:p>
          <a:p>
            <a:pPr marL="171450" indent="-171450">
              <a:buSzPts val="11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/>
                </a:solidFill>
              </a:rPr>
              <a:t>Less diversity in terms of publishing structures for Psychology, Social sciences, Astronomy (&gt;80% published in top 25)</a:t>
            </a:r>
            <a:endParaRPr lang="en-US" sz="1200">
              <a:solidFill>
                <a:schemeClr val="accent4"/>
              </a:solidFill>
            </a:endParaRPr>
          </a:p>
          <a:p>
            <a:pPr marL="171450" indent="-171450">
              <a:buSzPts val="1100"/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4"/>
              </a:solidFill>
            </a:endParaRPr>
          </a:p>
          <a:p>
            <a:pPr marL="171450" indent="-171450">
              <a:buSzPts val="1100"/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4"/>
              </a:solidFill>
              <a:latin typeface="Montserrat"/>
              <a:ea typeface="Montserrat"/>
              <a:cs typeface="Montserrat"/>
            </a:endParaRPr>
          </a:p>
          <a:p>
            <a:pPr marL="171450" indent="-171450">
              <a:buSzPts val="1100"/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98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42EE088-422B-F5E8-F825-0A9E2D11E8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8" t="6187" r="23934" b="3229"/>
          <a:stretch/>
        </p:blipFill>
        <p:spPr>
          <a:xfrm>
            <a:off x="4577779" y="0"/>
            <a:ext cx="4566222" cy="5143500"/>
          </a:xfrm>
          <a:prstGeom prst="rect">
            <a:avLst/>
          </a:prstGeom>
        </p:spPr>
      </p:pic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584043" y="242176"/>
            <a:ext cx="3537218" cy="5927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bg2"/>
                </a:solidFill>
              </a:rPr>
              <a:t>Distribution of journals per model and world region</a:t>
            </a:r>
            <a:endParaRPr sz="1800">
              <a:solidFill>
                <a:schemeClr val="bg2"/>
              </a:solidFill>
            </a:endParaRPr>
          </a:p>
        </p:txBody>
      </p:sp>
      <p:sp>
        <p:nvSpPr>
          <p:cNvPr id="4" name="Google Shape;100;p16">
            <a:extLst>
              <a:ext uri="{FF2B5EF4-FFF2-40B4-BE49-F238E27FC236}">
                <a16:creationId xmlns:a16="http://schemas.microsoft.com/office/drawing/2014/main" id="{94D6004C-B90D-8A3E-9372-01451996B1F4}"/>
              </a:ext>
            </a:extLst>
          </p:cNvPr>
          <p:cNvSpPr txBox="1">
            <a:spLocks/>
          </p:cNvSpPr>
          <p:nvPr/>
        </p:nvSpPr>
        <p:spPr>
          <a:xfrm>
            <a:off x="1132685" y="4247710"/>
            <a:ext cx="3259672" cy="892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▣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□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71450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4"/>
                </a:solidFill>
              </a:rPr>
              <a:t>* ‘Models’ not included in the graph:</a:t>
            </a:r>
          </a:p>
          <a:p>
            <a:pPr marL="171450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4"/>
                </a:solidFill>
              </a:rPr>
              <a:t>- unidentified (n=19)</a:t>
            </a:r>
          </a:p>
          <a:p>
            <a:pPr marL="171450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4"/>
                </a:solidFill>
              </a:rPr>
              <a:t>- OA possible presence of fees undetermined (n=303)</a:t>
            </a:r>
          </a:p>
          <a:p>
            <a:pPr marL="0" indent="0">
              <a:buClr>
                <a:schemeClr val="dk1"/>
              </a:buClr>
              <a:buSzPts val="1100"/>
              <a:buFont typeface="Montserrat"/>
              <a:buNone/>
            </a:pPr>
            <a:endParaRPr lang="en-US" sz="1000" dirty="0">
              <a:solidFill>
                <a:schemeClr val="accent4"/>
              </a:solidFill>
            </a:endParaRPr>
          </a:p>
        </p:txBody>
      </p:sp>
      <p:sp>
        <p:nvSpPr>
          <p:cNvPr id="9" name="Google Shape;100;p16">
            <a:extLst>
              <a:ext uri="{FF2B5EF4-FFF2-40B4-BE49-F238E27FC236}">
                <a16:creationId xmlns:a16="http://schemas.microsoft.com/office/drawing/2014/main" id="{B7196F58-64AF-1E73-9970-4A7A47556B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0679" y="1040854"/>
            <a:ext cx="3950038" cy="3186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SzPts val="1100"/>
              <a:buFont typeface="Wingdings" panose="020B0604020202020204" pitchFamily="34" charset="0"/>
              <a:buChar char="§"/>
            </a:pPr>
            <a:r>
              <a:rPr lang="en-US" sz="1200" dirty="0">
                <a:solidFill>
                  <a:schemeClr val="accent4"/>
                </a:solidFill>
              </a:rPr>
              <a:t>Publishing models vary widely according to world regions</a:t>
            </a:r>
            <a:endParaRPr lang="fr-FR" dirty="0">
              <a:solidFill>
                <a:schemeClr val="accent4"/>
              </a:solidFill>
            </a:endParaRPr>
          </a:p>
          <a:p>
            <a:pPr marL="171450" indent="-171450">
              <a:buSzPts val="1100"/>
              <a:buFont typeface="Wingdings" panose="020B0604020202020204" pitchFamily="34" charset="0"/>
              <a:buChar char="§"/>
            </a:pPr>
            <a:r>
              <a:rPr lang="en-US" sz="1200" dirty="0">
                <a:solidFill>
                  <a:schemeClr val="accent4"/>
                </a:solidFill>
              </a:rPr>
              <a:t>Hybrid journals are dominant in</a:t>
            </a:r>
          </a:p>
          <a:p>
            <a:pPr marL="628650" lvl="1" indent="-171450">
              <a:buSzPts val="1100"/>
              <a:buFont typeface="Wingdings" panose="020B0604020202020204" pitchFamily="34" charset="0"/>
              <a:buChar char="§"/>
            </a:pPr>
            <a:r>
              <a:rPr lang="en-US" sz="1200" dirty="0">
                <a:solidFill>
                  <a:schemeClr val="accent4"/>
                </a:solidFill>
              </a:rPr>
              <a:t>Western EU (74%)</a:t>
            </a:r>
            <a:endParaRPr lang="en-US" dirty="0">
              <a:solidFill>
                <a:schemeClr val="accent4"/>
              </a:solidFill>
            </a:endParaRPr>
          </a:p>
          <a:p>
            <a:pPr marL="628650" lvl="1" indent="-171450">
              <a:buSzPts val="1100"/>
              <a:buFont typeface="Wingdings" panose="020B0604020202020204" pitchFamily="34" charset="0"/>
              <a:buChar char="§"/>
            </a:pPr>
            <a:r>
              <a:rPr lang="en-US" sz="1200" dirty="0">
                <a:solidFill>
                  <a:schemeClr val="accent4"/>
                </a:solidFill>
              </a:rPr>
              <a:t>North America (78%)</a:t>
            </a:r>
            <a:endParaRPr lang="en-US" dirty="0">
              <a:solidFill>
                <a:schemeClr val="accent4"/>
              </a:solidFill>
            </a:endParaRPr>
          </a:p>
          <a:p>
            <a:pPr marL="628650" lvl="1" indent="-171450">
              <a:buSzPts val="1100"/>
              <a:buFont typeface="Wingdings" panose="020B0604020202020204" pitchFamily="34" charset="0"/>
              <a:buChar char="§"/>
            </a:pPr>
            <a:r>
              <a:rPr lang="en-US" sz="1200" dirty="0">
                <a:solidFill>
                  <a:schemeClr val="accent4"/>
                </a:solidFill>
              </a:rPr>
              <a:t>East Asia and Pacific (51%)</a:t>
            </a:r>
            <a:endParaRPr lang="en-US" dirty="0">
              <a:solidFill>
                <a:schemeClr val="accent4"/>
              </a:solidFill>
            </a:endParaRPr>
          </a:p>
          <a:p>
            <a:pPr marL="171450" indent="-171450">
              <a:buSzPts val="1100"/>
              <a:buFont typeface="Wingdings" panose="020B0604020202020204" pitchFamily="34" charset="0"/>
              <a:buChar char="§"/>
            </a:pPr>
            <a:r>
              <a:rPr lang="en-US" sz="1200" dirty="0">
                <a:solidFill>
                  <a:schemeClr val="accent4"/>
                </a:solidFill>
              </a:rPr>
              <a:t>A big share of OA-APC journals are produced in Western EU </a:t>
            </a:r>
            <a:r>
              <a:rPr lang="en-US" sz="1000" dirty="0">
                <a:solidFill>
                  <a:schemeClr val="accent4"/>
                </a:solidFill>
              </a:rPr>
              <a:t>(54% of all OA-APC journals)</a:t>
            </a:r>
            <a:endParaRPr lang="en-US" dirty="0">
              <a:solidFill>
                <a:schemeClr val="accent4"/>
              </a:solidFill>
            </a:endParaRPr>
          </a:p>
          <a:p>
            <a:pPr marL="171450" indent="-171450">
              <a:buSzPts val="1100"/>
              <a:buFont typeface="Wingdings" panose="020B0604020202020204" pitchFamily="34" charset="0"/>
              <a:buChar char="§"/>
            </a:pPr>
            <a:r>
              <a:rPr lang="en-US" sz="1200" dirty="0">
                <a:solidFill>
                  <a:schemeClr val="accent4"/>
                </a:solidFill>
              </a:rPr>
              <a:t>Proportionally, more OA journals without fees are published in other regions than Western Europe, North America, and East Asia and Pacific (esp. In Latin America and Caribbean)</a:t>
            </a:r>
            <a:endParaRPr lang="en-US" dirty="0">
              <a:solidFill>
                <a:schemeClr val="accent4"/>
              </a:solidFill>
            </a:endParaRPr>
          </a:p>
          <a:p>
            <a:pPr marL="171450" indent="-171450">
              <a:buSzPts val="1100"/>
              <a:buFont typeface="Wingdings" panose="020B0604020202020204" pitchFamily="34" charset="0"/>
              <a:buChar char="§"/>
            </a:pPr>
            <a:r>
              <a:rPr lang="en-US" sz="1200" dirty="0">
                <a:solidFill>
                  <a:schemeClr val="accent4"/>
                </a:solidFill>
              </a:rPr>
              <a:t>All in all, more publishing models diversity in the least represented regions</a:t>
            </a:r>
          </a:p>
          <a:p>
            <a:pPr marL="171450" indent="-171450">
              <a:buSzPts val="1100"/>
              <a:buFont typeface="Wingdings" panose="020B0604020202020204" pitchFamily="34" charset="0"/>
              <a:buChar char="§"/>
            </a:pPr>
            <a:endParaRPr lang="en-US" sz="1200" dirty="0">
              <a:solidFill>
                <a:schemeClr val="accent4"/>
              </a:solidFill>
            </a:endParaRPr>
          </a:p>
          <a:p>
            <a:pPr marL="171450" indent="-171450">
              <a:buSzPts val="1100"/>
              <a:buFont typeface="Wingdings" panose="020B0604020202020204" pitchFamily="34" charset="0"/>
              <a:buChar char="§"/>
            </a:pPr>
            <a:endParaRPr lang="en-US" sz="1200" dirty="0">
              <a:solidFill>
                <a:schemeClr val="accent4"/>
              </a:solidFill>
            </a:endParaRPr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FBD1FF2-9918-71F0-FDA7-170F79F0C08D}"/>
              </a:ext>
            </a:extLst>
          </p:cNvPr>
          <p:cNvSpPr txBox="1"/>
          <p:nvPr/>
        </p:nvSpPr>
        <p:spPr>
          <a:xfrm>
            <a:off x="4921069" y="4524982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2"/>
                </a:solidFill>
              </a:rPr>
              <a:t>*</a:t>
            </a:r>
            <a:endParaRPr lang="fr-BE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63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3"/>
          <p:cNvSpPr txBox="1">
            <a:spLocks noGrp="1"/>
          </p:cNvSpPr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>
                <a:solidFill>
                  <a:schemeClr val="bg2"/>
                </a:solidFill>
              </a:rPr>
              <a:t>Thanks for your attention!</a:t>
            </a:r>
          </a:p>
        </p:txBody>
      </p:sp>
      <p:sp>
        <p:nvSpPr>
          <p:cNvPr id="570" name="Google Shape;570;p43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571" name="Google Shape;571;p43"/>
          <p:cNvSpPr txBox="1"/>
          <p:nvPr/>
        </p:nvSpPr>
        <p:spPr>
          <a:xfrm>
            <a:off x="869304" y="3682978"/>
            <a:ext cx="2544275" cy="990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" b="1" dirty="0">
                <a:solidFill>
                  <a:schemeClr val="bg2"/>
                </a:solidFill>
                <a:latin typeface="Montserrat"/>
                <a:sym typeface="Montserrat"/>
              </a:rPr>
              <a:t>Marjorie </a:t>
            </a:r>
            <a:r>
              <a:rPr lang="en" b="1" dirty="0" err="1">
                <a:solidFill>
                  <a:schemeClr val="bg2"/>
                </a:solidFill>
                <a:latin typeface="Montserrat"/>
                <a:sym typeface="Montserrat"/>
              </a:rPr>
              <a:t>Bardiau</a:t>
            </a:r>
            <a:endParaRPr lang="fr-FR" dirty="0">
              <a:solidFill>
                <a:schemeClr val="bg2"/>
              </a:solidFill>
            </a:endParaRPr>
          </a:p>
          <a:p>
            <a:pPr algn="ctr">
              <a:spcBef>
                <a:spcPts val="400"/>
              </a:spcBef>
            </a:pPr>
            <a:r>
              <a:rPr lang="en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Librarian, University of Liège (Belgium)</a:t>
            </a:r>
            <a:endParaRPr lang="en" sz="1200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ctr">
              <a:spcBef>
                <a:spcPts val="400"/>
              </a:spcBef>
              <a:buNone/>
            </a:pPr>
            <a:r>
              <a:rPr lang="en" sz="1200" dirty="0">
                <a:solidFill>
                  <a:schemeClr val="accent2"/>
                </a:solidFill>
                <a:latin typeface="Montserrat"/>
              </a:rPr>
              <a:t>mbardiau@uliege.be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fr-FR">
              <a:latin typeface="Montserrat"/>
              <a:ea typeface="Montserrat"/>
              <a:cs typeface="Montserrat"/>
            </a:endParaRPr>
          </a:p>
        </p:txBody>
      </p:sp>
      <p:pic>
        <p:nvPicPr>
          <p:cNvPr id="575" name="Google Shape;575;p43" descr="Une image contenant personne, mur, souriant&#10;&#10;Description générée automatiquement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1470761" y="2167825"/>
            <a:ext cx="1255471" cy="125719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77" name="Google Shape;577;p43" descr="Une image contenant homme&#10;&#10;Description générée automatiquement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5891807" y="2167825"/>
            <a:ext cx="1255471" cy="1257196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Google Shape;571;p43">
            <a:extLst>
              <a:ext uri="{FF2B5EF4-FFF2-40B4-BE49-F238E27FC236}">
                <a16:creationId xmlns:a16="http://schemas.microsoft.com/office/drawing/2014/main" id="{AEE97754-8567-0678-4E3D-A9B121208CBA}"/>
              </a:ext>
            </a:extLst>
          </p:cNvPr>
          <p:cNvSpPr txBox="1"/>
          <p:nvPr/>
        </p:nvSpPr>
        <p:spPr>
          <a:xfrm>
            <a:off x="5296171" y="3682978"/>
            <a:ext cx="2544275" cy="990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" b="1" dirty="0">
                <a:solidFill>
                  <a:schemeClr val="bg2"/>
                </a:solidFill>
                <a:latin typeface="Montserrat"/>
                <a:sym typeface="Montserrat"/>
              </a:rPr>
              <a:t>Christophe Dony</a:t>
            </a:r>
            <a:endParaRPr lang="fr-FR" dirty="0">
              <a:solidFill>
                <a:schemeClr val="bg2"/>
              </a:solidFill>
            </a:endParaRPr>
          </a:p>
          <a:p>
            <a:pPr algn="ctr">
              <a:spcBef>
                <a:spcPts val="400"/>
              </a:spcBef>
            </a:pPr>
            <a:r>
              <a:rPr lang="en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Librarian, University of Liège (Belgium)</a:t>
            </a:r>
            <a:endParaRPr lang="en" sz="1200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ctr">
              <a:spcBef>
                <a:spcPts val="400"/>
              </a:spcBef>
              <a:buNone/>
            </a:pPr>
            <a:r>
              <a:rPr lang="en" sz="1200" dirty="0">
                <a:solidFill>
                  <a:schemeClr val="accent2"/>
                </a:solidFill>
                <a:latin typeface="Montserrat"/>
              </a:rPr>
              <a:t>cdony@uliege.be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fr-FR">
              <a:latin typeface="Montserrat"/>
              <a:ea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ctrTitle"/>
          </p:nvPr>
        </p:nvSpPr>
        <p:spPr>
          <a:xfrm>
            <a:off x="685800" y="2897794"/>
            <a:ext cx="4505400" cy="14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2"/>
                </a:solidFill>
              </a:rPr>
              <a:t>1.</a:t>
            </a:r>
            <a:endParaRPr sz="9600">
              <a:solidFill>
                <a:schemeClr val="accent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 &amp; context</a:t>
            </a:r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3866DA29-7626-36AB-8871-EBBDC0B90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029" y="76067"/>
            <a:ext cx="1304363" cy="5356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691200" y="307181"/>
            <a:ext cx="7345519" cy="8144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bg2"/>
                </a:solidFill>
              </a:rPr>
              <a:t>What do we mean by “counting back” and  </a:t>
            </a:r>
            <a:r>
              <a:rPr lang="fr-BE" sz="1800" err="1">
                <a:solidFill>
                  <a:schemeClr val="bg2"/>
                </a:solidFill>
              </a:rPr>
              <a:t>bibliodiversity</a:t>
            </a:r>
            <a:r>
              <a:rPr lang="en" sz="1800">
                <a:solidFill>
                  <a:schemeClr val="bg2"/>
                </a:solidFill>
              </a:rPr>
              <a:t>?</a:t>
            </a:r>
            <a:endParaRPr sz="1800">
              <a:solidFill>
                <a:schemeClr val="bg2"/>
              </a:solidFill>
            </a:endParaRPr>
          </a:p>
        </p:txBody>
      </p:sp>
      <p:sp>
        <p:nvSpPr>
          <p:cNvPr id="68" name="Google Shape;68;p12"/>
          <p:cNvSpPr txBox="1"/>
          <p:nvPr/>
        </p:nvSpPr>
        <p:spPr>
          <a:xfrm>
            <a:off x="691199" y="1411979"/>
            <a:ext cx="3669300" cy="22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Critique of the IF </a:t>
            </a:r>
            <a:r>
              <a:rPr lang="fr-FR" sz="1200" b="1" dirty="0" err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mainly</a:t>
            </a:r>
            <a:r>
              <a:rPr lang="fr-FR" sz="1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200" b="1" dirty="0" err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focuses</a:t>
            </a:r>
            <a:r>
              <a:rPr lang="fr-FR" sz="1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on how the </a:t>
            </a:r>
            <a:r>
              <a:rPr lang="fr-FR" sz="1200" b="1" dirty="0" err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metric</a:t>
            </a:r>
            <a:r>
              <a:rPr lang="fr-FR" sz="1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200" b="1" dirty="0" err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is</a:t>
            </a:r>
            <a:r>
              <a:rPr lang="fr-FR" sz="1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200" b="1" dirty="0" err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flawed</a:t>
            </a:r>
            <a:endParaRPr sz="1200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- how the IF favors citation-dense fields</a:t>
            </a:r>
            <a:endParaRPr lang="en-US" sz="1200" dirty="0">
              <a:solidFill>
                <a:schemeClr val="accent4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- how it presents skewed citation distribution in using average data</a:t>
            </a:r>
            <a:endParaRPr lang="en-US" sz="1200" dirty="0">
              <a:solidFill>
                <a:schemeClr val="accent4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- how it does not correlate with quality of research, nor its reliability</a:t>
            </a:r>
            <a:endParaRPr lang="en-US" sz="1200" dirty="0">
              <a:solidFill>
                <a:schemeClr val="accent4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- …</a:t>
            </a:r>
            <a:endParaRPr lang="en-US" sz="1200" dirty="0">
              <a:solidFill>
                <a:schemeClr val="accent4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BE" sz="12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2"/>
          <p:cNvSpPr txBox="1"/>
          <p:nvPr/>
        </p:nvSpPr>
        <p:spPr>
          <a:xfrm>
            <a:off x="4681891" y="1352739"/>
            <a:ext cx="4022628" cy="296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fr-FR" sz="1200" b="1" dirty="0" err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Assessing</a:t>
            </a:r>
            <a:r>
              <a:rPr lang="fr-FR" sz="1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the type of </a:t>
            </a:r>
            <a:r>
              <a:rPr lang="fr-FR" sz="1200" b="1" dirty="0" err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bibliodiversity</a:t>
            </a:r>
            <a:r>
              <a:rPr lang="fr-FR" sz="1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200" b="1" dirty="0" err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that</a:t>
            </a:r>
            <a:r>
              <a:rPr lang="fr-FR" sz="1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the IF brand </a:t>
            </a:r>
            <a:r>
              <a:rPr lang="fr-FR" sz="1200" b="1" dirty="0" err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reflects</a:t>
            </a:r>
            <a:r>
              <a:rPr lang="fr-FR" sz="1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200" b="1" dirty="0" err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matters</a:t>
            </a:r>
            <a:r>
              <a:rPr lang="fr-FR" sz="1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200" b="1" dirty="0" err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too</a:t>
            </a:r>
            <a:r>
              <a:rPr lang="fr-FR" sz="1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in a </a:t>
            </a:r>
            <a:r>
              <a:rPr lang="fr-FR" sz="1200" b="1" dirty="0" err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research</a:t>
            </a:r>
            <a:r>
              <a:rPr lang="fr-FR" sz="1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200" b="1" dirty="0" err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assessment</a:t>
            </a:r>
            <a:r>
              <a:rPr lang="fr-FR" sz="1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perspective </a:t>
            </a:r>
            <a:r>
              <a:rPr lang="fr-FR" sz="1200" b="1" dirty="0" err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focusing</a:t>
            </a:r>
            <a:r>
              <a:rPr lang="fr-FR" sz="1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on DEI</a:t>
            </a:r>
            <a:endParaRPr sz="1200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spcBef>
                <a:spcPts val="600"/>
              </a:spcBef>
            </a:pPr>
            <a:r>
              <a:rPr lang="fr-FR" sz="1200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For the </a:t>
            </a:r>
            <a:r>
              <a:rPr lang="fr-FR" sz="1200" dirty="0" err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purpose</a:t>
            </a:r>
            <a:r>
              <a:rPr lang="fr-FR" sz="1200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of </a:t>
            </a:r>
            <a:r>
              <a:rPr lang="fr-FR" sz="1200" dirty="0" err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this</a:t>
            </a:r>
            <a:r>
              <a:rPr lang="fr-FR" sz="1200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200" dirty="0" err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study</a:t>
            </a:r>
            <a:r>
              <a:rPr lang="fr-FR" sz="1200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fr-FR" sz="1200" dirty="0" err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bibliodiversity</a:t>
            </a:r>
            <a:r>
              <a:rPr lang="fr-FR" sz="1200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= </a:t>
            </a:r>
            <a:r>
              <a:rPr lang="fr-FR" sz="1200" dirty="0" err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measuring</a:t>
            </a:r>
            <a:r>
              <a:rPr lang="fr-FR" sz="1200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the </a:t>
            </a:r>
            <a:r>
              <a:rPr lang="fr-FR" sz="1200" dirty="0" err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number</a:t>
            </a:r>
            <a:r>
              <a:rPr lang="fr-FR" sz="1200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of </a:t>
            </a:r>
            <a:r>
              <a:rPr lang="fr-FR" sz="1200" dirty="0" err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journals</a:t>
            </a:r>
            <a:r>
              <a:rPr lang="fr-FR" sz="1200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per:</a:t>
            </a:r>
            <a:endParaRPr lang="fr-FR" sz="1200" dirty="0">
              <a:solidFill>
                <a:schemeClr val="accent4"/>
              </a:solidFill>
              <a:latin typeface="Montserrat"/>
              <a:ea typeface="Montserrat"/>
              <a:cs typeface="Montserrat"/>
            </a:endParaRP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fr-FR" sz="1200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Publisher</a:t>
            </a:r>
            <a:endParaRPr lang="fr-FR" sz="1200" dirty="0">
              <a:solidFill>
                <a:schemeClr val="accent4"/>
              </a:solidFill>
              <a:latin typeface="Montserrat"/>
              <a:ea typeface="Montserrat"/>
              <a:cs typeface="Montserrat"/>
            </a:endParaRP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fr-FR" sz="1200" dirty="0" err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Publishing</a:t>
            </a:r>
            <a:r>
              <a:rPr lang="fr-FR" sz="1200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model</a:t>
            </a:r>
            <a:endParaRPr lang="fr-FR" sz="1200" dirty="0">
              <a:solidFill>
                <a:schemeClr val="accent4"/>
              </a:solidFill>
              <a:latin typeface="Montserrat"/>
              <a:ea typeface="Montserrat"/>
              <a:cs typeface="Montserrat"/>
            </a:endParaRP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fr-FR" sz="1200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Country/world </a:t>
            </a:r>
            <a:r>
              <a:rPr lang="fr-FR" sz="1200" dirty="0" err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region</a:t>
            </a:r>
            <a:r>
              <a:rPr lang="fr-FR" sz="1200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200" dirty="0" err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where</a:t>
            </a:r>
            <a:r>
              <a:rPr lang="fr-FR" sz="1200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200" dirty="0" err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journals</a:t>
            </a:r>
            <a:r>
              <a:rPr lang="fr-FR" sz="1200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are </a:t>
            </a:r>
            <a:r>
              <a:rPr lang="fr-FR" sz="1200" dirty="0" err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produced</a:t>
            </a:r>
            <a:endParaRPr lang="fr-FR" sz="1200" dirty="0">
              <a:solidFill>
                <a:schemeClr val="accent4"/>
              </a:solidFill>
              <a:latin typeface="Montserrat"/>
              <a:ea typeface="Montserrat"/>
              <a:cs typeface="Montserrat"/>
            </a:endParaRP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fr-FR" sz="1200" dirty="0" err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Language</a:t>
            </a:r>
            <a:r>
              <a:rPr lang="fr-FR" sz="1200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(s) of publication</a:t>
            </a:r>
            <a:endParaRPr lang="fr-FR" sz="1200" dirty="0">
              <a:solidFill>
                <a:schemeClr val="accent4"/>
              </a:solidFill>
              <a:latin typeface="Montserrat"/>
              <a:ea typeface="Montserrat"/>
              <a:cs typeface="Montserrat"/>
            </a:endParaRP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fr-FR" sz="1200" dirty="0" err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Subject</a:t>
            </a:r>
            <a:r>
              <a:rPr lang="fr-FR" sz="1200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(macro-discipline)</a:t>
            </a:r>
            <a:endParaRPr lang="fr-FR" sz="1200" dirty="0">
              <a:solidFill>
                <a:schemeClr val="accent4"/>
              </a:solidFill>
              <a:latin typeface="Montserrat"/>
              <a:ea typeface="Montserrat"/>
              <a:cs typeface="Montserrat"/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fr-FR" sz="1200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APC </a:t>
            </a:r>
            <a:r>
              <a:rPr lang="fr-FR" sz="1200" dirty="0" err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price</a:t>
            </a:r>
            <a:r>
              <a:rPr lang="fr-FR" sz="1200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(if </a:t>
            </a:r>
            <a:r>
              <a:rPr lang="fr-FR" sz="1200" dirty="0" err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any</a:t>
            </a:r>
            <a:r>
              <a:rPr lang="fr-FR" sz="1200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200" dirty="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2"/>
          <p:cNvSpPr txBox="1"/>
          <p:nvPr/>
        </p:nvSpPr>
        <p:spPr>
          <a:xfrm>
            <a:off x="626905" y="4410566"/>
            <a:ext cx="8312193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lang="fr-FR" sz="1200" b="1" dirty="0" err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Counting</a:t>
            </a:r>
            <a:r>
              <a:rPr lang="fr-FR" sz="1200" b="1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Back’ </a:t>
            </a:r>
            <a:r>
              <a:rPr lang="fr-FR" sz="1200" b="1" dirty="0" err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approach</a:t>
            </a:r>
            <a:r>
              <a:rPr lang="fr-FR" sz="1200" b="1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fr-FR" sz="1200" b="1" dirty="0" err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applied</a:t>
            </a:r>
            <a:r>
              <a:rPr lang="fr-FR" sz="1200" b="1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to IF </a:t>
            </a:r>
            <a:r>
              <a:rPr lang="fr-FR" sz="1200" b="1" dirty="0" err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journals</a:t>
            </a:r>
            <a:r>
              <a:rPr lang="fr-FR" sz="1200" b="1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200" b="1" dirty="0" err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included</a:t>
            </a:r>
            <a:r>
              <a:rPr lang="fr-FR" sz="1200" b="1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in the 2021 Journal Citations Report (JCR) </a:t>
            </a:r>
            <a:endParaRPr lang="fr-FR" sz="1200" b="1" dirty="0">
              <a:solidFill>
                <a:schemeClr val="accent4"/>
              </a:solidFill>
              <a:latin typeface="Montserrat"/>
              <a:ea typeface="Montserrat"/>
              <a:cs typeface="Montserrat"/>
            </a:endParaRPr>
          </a:p>
          <a:p>
            <a:pPr>
              <a:spcBef>
                <a:spcPts val="1000"/>
              </a:spcBef>
            </a:pPr>
            <a:r>
              <a:rPr lang="fr-FR" sz="1200" b="1" dirty="0">
                <a:solidFill>
                  <a:schemeClr val="accent4"/>
                </a:solidFill>
                <a:latin typeface="Montserrat"/>
                <a:ea typeface="Montserrat"/>
                <a:cs typeface="Montserrat"/>
              </a:rPr>
              <a:t>&gt; 12391 </a:t>
            </a:r>
            <a:r>
              <a:rPr lang="fr-FR" sz="1200" b="1" dirty="0" err="1">
                <a:solidFill>
                  <a:schemeClr val="accent4"/>
                </a:solidFill>
                <a:latin typeface="Montserrat"/>
                <a:ea typeface="Montserrat"/>
                <a:cs typeface="Montserrat"/>
              </a:rPr>
              <a:t>journals</a:t>
            </a:r>
            <a:r>
              <a:rPr lang="fr-FR" sz="1200" b="1" dirty="0">
                <a:solidFill>
                  <a:schemeClr val="accent4"/>
                </a:solidFill>
                <a:latin typeface="Montserrat"/>
                <a:ea typeface="Montserrat"/>
                <a:cs typeface="Montserrat"/>
              </a:rPr>
              <a:t> &gt; SSCI = 3593 </a:t>
            </a:r>
            <a:r>
              <a:rPr lang="fr-FR" sz="1200" b="1" dirty="0" err="1">
                <a:solidFill>
                  <a:schemeClr val="accent4"/>
                </a:solidFill>
                <a:latin typeface="Montserrat"/>
                <a:ea typeface="Montserrat"/>
                <a:cs typeface="Montserrat"/>
              </a:rPr>
              <a:t>journals</a:t>
            </a:r>
            <a:r>
              <a:rPr lang="fr-FR" sz="1200" b="1" dirty="0">
                <a:solidFill>
                  <a:schemeClr val="accent4"/>
                </a:solidFill>
                <a:latin typeface="Montserrat"/>
                <a:ea typeface="Montserrat"/>
                <a:cs typeface="Montserrat"/>
              </a:rPr>
              <a:t>; SCIE 7541 </a:t>
            </a:r>
            <a:r>
              <a:rPr lang="fr-FR" sz="1200" b="1" dirty="0" err="1">
                <a:solidFill>
                  <a:schemeClr val="accent4"/>
                </a:solidFill>
                <a:latin typeface="Montserrat"/>
                <a:ea typeface="Montserrat"/>
                <a:cs typeface="Montserrat"/>
              </a:rPr>
              <a:t>journals</a:t>
            </a:r>
            <a:r>
              <a:rPr lang="fr-FR" sz="1200" b="1" dirty="0">
                <a:solidFill>
                  <a:schemeClr val="accent4"/>
                </a:solidFill>
                <a:latin typeface="Montserrat"/>
                <a:ea typeface="Montserrat"/>
                <a:cs typeface="Montserrat"/>
              </a:rPr>
              <a:t> (701 </a:t>
            </a:r>
            <a:r>
              <a:rPr lang="fr-FR" sz="1200" b="1" dirty="0" err="1">
                <a:solidFill>
                  <a:schemeClr val="accent4"/>
                </a:solidFill>
                <a:latin typeface="Montserrat"/>
                <a:ea typeface="Montserrat"/>
                <a:cs typeface="Montserrat"/>
              </a:rPr>
              <a:t>journals</a:t>
            </a:r>
            <a:r>
              <a:rPr lang="fr-FR" sz="1200" b="1" dirty="0">
                <a:solidFill>
                  <a:schemeClr val="accent4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fr-FR" sz="1200" b="1" dirty="0" err="1">
                <a:solidFill>
                  <a:schemeClr val="accent4"/>
                </a:solidFill>
                <a:latin typeface="Montserrat"/>
                <a:ea typeface="Montserrat"/>
                <a:cs typeface="Montserrat"/>
              </a:rPr>
              <a:t>included</a:t>
            </a:r>
            <a:r>
              <a:rPr lang="fr-FR" sz="1200" b="1" dirty="0">
                <a:solidFill>
                  <a:schemeClr val="accent4"/>
                </a:solidFill>
                <a:latin typeface="Montserrat"/>
                <a:ea typeface="Montserrat"/>
                <a:cs typeface="Montserrat"/>
              </a:rPr>
              <a:t> in </a:t>
            </a:r>
            <a:r>
              <a:rPr lang="fr-FR" sz="1200" b="1" dirty="0" err="1">
                <a:solidFill>
                  <a:schemeClr val="accent4"/>
                </a:solidFill>
                <a:latin typeface="Montserrat"/>
                <a:ea typeface="Montserrat"/>
                <a:cs typeface="Montserrat"/>
              </a:rPr>
              <a:t>both</a:t>
            </a:r>
            <a:r>
              <a:rPr lang="fr-FR" sz="1200" b="1" dirty="0">
                <a:solidFill>
                  <a:schemeClr val="accent4"/>
                </a:solidFill>
                <a:latin typeface="Montserrat"/>
                <a:ea typeface="Montserrat"/>
                <a:cs typeface="Montserrat"/>
              </a:rPr>
              <a:t> indexes)</a:t>
            </a:r>
          </a:p>
          <a:p>
            <a:pPr marL="0" lvl="0" indent="0" algn="l" rtl="0">
              <a:spcBef>
                <a:spcPts val="1000"/>
              </a:spcBef>
              <a:buNone/>
            </a:pPr>
            <a:endParaRPr sz="1200">
              <a:solidFill>
                <a:srgbClr val="454F5B"/>
              </a:solidFill>
              <a:latin typeface="Montserrat"/>
              <a:ea typeface="Montserrat"/>
              <a:cs typeface="Montserrat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fr-FR" sz="1200">
              <a:solidFill>
                <a:srgbClr val="454F5B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E70F3635-55F2-A7C3-B22A-372F05111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029" y="76067"/>
            <a:ext cx="1304363" cy="535624"/>
          </a:xfrm>
          <a:prstGeom prst="rect">
            <a:avLst/>
          </a:prstGeom>
        </p:spPr>
      </p:pic>
      <p:grpSp>
        <p:nvGrpSpPr>
          <p:cNvPr id="2" name="Google Shape;1100;p47">
            <a:extLst>
              <a:ext uri="{FF2B5EF4-FFF2-40B4-BE49-F238E27FC236}">
                <a16:creationId xmlns:a16="http://schemas.microsoft.com/office/drawing/2014/main" id="{DA2AB34A-FE42-A324-CFE1-829B45390EE9}"/>
              </a:ext>
            </a:extLst>
          </p:cNvPr>
          <p:cNvGrpSpPr/>
          <p:nvPr/>
        </p:nvGrpSpPr>
        <p:grpSpPr>
          <a:xfrm>
            <a:off x="8667782" y="1123283"/>
            <a:ext cx="328821" cy="403533"/>
            <a:chOff x="6506504" y="937343"/>
            <a:chExt cx="744273" cy="793950"/>
          </a:xfrm>
        </p:grpSpPr>
        <p:sp>
          <p:nvSpPr>
            <p:cNvPr id="3" name="Google Shape;1101;p47">
              <a:extLst>
                <a:ext uri="{FF2B5EF4-FFF2-40B4-BE49-F238E27FC236}">
                  <a16:creationId xmlns:a16="http://schemas.microsoft.com/office/drawing/2014/main" id="{103CA067-9273-E692-C63C-FEB5347CDCE3}"/>
                </a:ext>
              </a:extLst>
            </p:cNvPr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1102;p47">
              <a:extLst>
                <a:ext uri="{FF2B5EF4-FFF2-40B4-BE49-F238E27FC236}">
                  <a16:creationId xmlns:a16="http://schemas.microsoft.com/office/drawing/2014/main" id="{C35EA52F-DC49-7AC4-37EE-B6B9912B407B}"/>
                </a:ext>
              </a:extLst>
            </p:cNvPr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103;p47">
              <a:extLst>
                <a:ext uri="{FF2B5EF4-FFF2-40B4-BE49-F238E27FC236}">
                  <a16:creationId xmlns:a16="http://schemas.microsoft.com/office/drawing/2014/main" id="{FFF3241E-EB25-20C7-0FC1-23343D1D4E11}"/>
                </a:ext>
              </a:extLst>
            </p:cNvPr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" name="Google Shape;1104;p47">
              <a:extLst>
                <a:ext uri="{FF2B5EF4-FFF2-40B4-BE49-F238E27FC236}">
                  <a16:creationId xmlns:a16="http://schemas.microsoft.com/office/drawing/2014/main" id="{8340F9F4-44D0-3688-25DD-EF29F8EE9756}"/>
                </a:ext>
              </a:extLst>
            </p:cNvPr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8" name="Google Shape;1105;p47">
                <a:extLst>
                  <a:ext uri="{FF2B5EF4-FFF2-40B4-BE49-F238E27FC236}">
                    <a16:creationId xmlns:a16="http://schemas.microsoft.com/office/drawing/2014/main" id="{6C9A4CC6-6857-D444-C4B6-FD5C1D2029DB}"/>
                  </a:ext>
                </a:extLst>
              </p:cNvPr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1106;p47">
                <a:extLst>
                  <a:ext uri="{FF2B5EF4-FFF2-40B4-BE49-F238E27FC236}">
                    <a16:creationId xmlns:a16="http://schemas.microsoft.com/office/drawing/2014/main" id="{D587B292-393C-81A6-D371-0024B96DA288}"/>
                  </a:ext>
                </a:extLst>
              </p:cNvPr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1107;p47">
                <a:extLst>
                  <a:ext uri="{FF2B5EF4-FFF2-40B4-BE49-F238E27FC236}">
                    <a16:creationId xmlns:a16="http://schemas.microsoft.com/office/drawing/2014/main" id="{9BBBF70F-FD97-DACA-A7B7-B29AB36B33B4}"/>
                  </a:ext>
                </a:extLst>
              </p:cNvPr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108;p47">
                <a:extLst>
                  <a:ext uri="{FF2B5EF4-FFF2-40B4-BE49-F238E27FC236}">
                    <a16:creationId xmlns:a16="http://schemas.microsoft.com/office/drawing/2014/main" id="{C939B976-F4F1-9D54-7452-B0D87F8370B3}"/>
                  </a:ext>
                </a:extLst>
              </p:cNvPr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109;p47">
                <a:extLst>
                  <a:ext uri="{FF2B5EF4-FFF2-40B4-BE49-F238E27FC236}">
                    <a16:creationId xmlns:a16="http://schemas.microsoft.com/office/drawing/2014/main" id="{9008FDA6-47E4-DD17-54A8-E4FCC1D38205}"/>
                  </a:ext>
                </a:extLst>
              </p:cNvPr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110;p47">
                <a:extLst>
                  <a:ext uri="{FF2B5EF4-FFF2-40B4-BE49-F238E27FC236}">
                    <a16:creationId xmlns:a16="http://schemas.microsoft.com/office/drawing/2014/main" id="{42F70B63-2177-E041-F430-41D0BF986208}"/>
                  </a:ext>
                </a:extLst>
              </p:cNvPr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111;p47">
                <a:extLst>
                  <a:ext uri="{FF2B5EF4-FFF2-40B4-BE49-F238E27FC236}">
                    <a16:creationId xmlns:a16="http://schemas.microsoft.com/office/drawing/2014/main" id="{79A7A552-D1DE-DB62-D9AB-431E44CB7423}"/>
                  </a:ext>
                </a:extLst>
              </p:cNvPr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112;p47">
                <a:extLst>
                  <a:ext uri="{FF2B5EF4-FFF2-40B4-BE49-F238E27FC236}">
                    <a16:creationId xmlns:a16="http://schemas.microsoft.com/office/drawing/2014/main" id="{494DFC29-3C13-89C2-ECAD-DF764112F3D3}"/>
                  </a:ext>
                </a:extLst>
              </p:cNvPr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113;p47">
                <a:extLst>
                  <a:ext uri="{FF2B5EF4-FFF2-40B4-BE49-F238E27FC236}">
                    <a16:creationId xmlns:a16="http://schemas.microsoft.com/office/drawing/2014/main" id="{4E936CBF-2C01-A946-4519-B7D4A14867ED}"/>
                  </a:ext>
                </a:extLst>
              </p:cNvPr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114;p47">
                <a:extLst>
                  <a:ext uri="{FF2B5EF4-FFF2-40B4-BE49-F238E27FC236}">
                    <a16:creationId xmlns:a16="http://schemas.microsoft.com/office/drawing/2014/main" id="{C6EF0CD0-1FA4-94A1-AD60-A5ECB78268DF}"/>
                  </a:ext>
                </a:extLst>
              </p:cNvPr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691200" y="307181"/>
            <a:ext cx="7345519" cy="8144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1800" dirty="0">
                <a:solidFill>
                  <a:schemeClr val="bg2"/>
                </a:solidFill>
              </a:rPr>
              <a:t>Methodological notes (1)</a:t>
            </a:r>
            <a:endParaRPr lang="fr-FR" dirty="0"/>
          </a:p>
        </p:txBody>
      </p:sp>
      <p:sp>
        <p:nvSpPr>
          <p:cNvPr id="68" name="Google Shape;68;p12"/>
          <p:cNvSpPr txBox="1"/>
          <p:nvPr/>
        </p:nvSpPr>
        <p:spPr>
          <a:xfrm>
            <a:off x="509991" y="1328345"/>
            <a:ext cx="8119333" cy="373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fr-FR" sz="1200" b="1" dirty="0" err="1">
                <a:solidFill>
                  <a:schemeClr val="accent1"/>
                </a:solidFill>
                <a:latin typeface="Montserrat"/>
                <a:ea typeface="Montserrat"/>
              </a:rPr>
              <a:t>Grouping</a:t>
            </a:r>
            <a:r>
              <a:rPr lang="fr-FR" sz="1200" b="1" dirty="0">
                <a:solidFill>
                  <a:schemeClr val="accent1"/>
                </a:solidFill>
                <a:latin typeface="Montserrat"/>
                <a:ea typeface="Montserrat"/>
              </a:rPr>
              <a:t> Publishers</a:t>
            </a:r>
          </a:p>
          <a:p>
            <a:pPr>
              <a:spcBef>
                <a:spcPts val="600"/>
              </a:spcBef>
            </a:pP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- The Web of Science (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WoS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) uses 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imprints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, brands, and client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organizations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for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its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publisher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data.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We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standardized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these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by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grouping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them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with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their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parent/distribution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company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. For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example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, Elsevier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includes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Academic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Press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,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Cell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Press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,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Pergamon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Press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, etc.</a:t>
            </a:r>
          </a:p>
          <a:p>
            <a:pPr lvl="2">
              <a:spcBef>
                <a:spcPts val="600"/>
              </a:spcBef>
            </a:pPr>
            <a:r>
              <a:rPr lang="fr-FR" sz="1200" b="1" dirty="0">
                <a:solidFill>
                  <a:schemeClr val="accent1"/>
                </a:solidFill>
                <a:latin typeface="Montserrat"/>
              </a:rPr>
              <a:t>World </a:t>
            </a:r>
            <a:r>
              <a:rPr lang="fr-FR" sz="1200" b="1" dirty="0" err="1">
                <a:solidFill>
                  <a:schemeClr val="accent1"/>
                </a:solidFill>
                <a:latin typeface="Montserrat"/>
              </a:rPr>
              <a:t>regions</a:t>
            </a:r>
            <a:endParaRPr lang="fr-FR" sz="1200" b="1">
              <a:solidFill>
                <a:schemeClr val="accent1"/>
              </a:solidFill>
              <a:latin typeface="Montserrat"/>
            </a:endParaRPr>
          </a:p>
          <a:p>
            <a:pPr>
              <a:spcBef>
                <a:spcPts val="600"/>
              </a:spcBef>
            </a:pP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-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WoS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data for country (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based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on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WoS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publishers's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adress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)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was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used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to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map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World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Regions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data. - The 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Unicef Regional Classification scheme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was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 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used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for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this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mapping. </a:t>
            </a:r>
          </a:p>
          <a:p>
            <a:pPr>
              <a:spcBef>
                <a:spcPts val="600"/>
              </a:spcBef>
            </a:pPr>
            <a:r>
              <a:rPr lang="fr-FR" sz="1200" b="1" dirty="0" err="1">
                <a:solidFill>
                  <a:schemeClr val="accent1"/>
                </a:solidFill>
                <a:latin typeface="Montserrat"/>
              </a:rPr>
              <a:t>Languages</a:t>
            </a:r>
            <a:endParaRPr lang="fr-FR" sz="1200" b="1">
              <a:solidFill>
                <a:schemeClr val="accent1"/>
              </a:solidFill>
              <a:latin typeface="Montserrat"/>
            </a:endParaRPr>
          </a:p>
          <a:p>
            <a:pPr>
              <a:spcBef>
                <a:spcPts val="600"/>
              </a:spcBef>
            </a:pPr>
            <a:r>
              <a:rPr lang="fr-FR" sz="1000" dirty="0">
                <a:solidFill>
                  <a:schemeClr val="accent4"/>
                </a:solidFill>
                <a:latin typeface="Montserrat"/>
              </a:rPr>
              <a:t>-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WoS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data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was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used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for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languages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(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except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for 88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journals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for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which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this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info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was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missing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;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it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was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collected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manually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on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journals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'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websites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).</a:t>
            </a:r>
          </a:p>
          <a:p>
            <a:pPr>
              <a:spcBef>
                <a:spcPts val="600"/>
              </a:spcBef>
            </a:pPr>
            <a:r>
              <a:rPr lang="fr-FR" sz="1000" dirty="0">
                <a:solidFill>
                  <a:schemeClr val="accent4"/>
                </a:solidFill>
                <a:latin typeface="Montserrat"/>
              </a:rPr>
              <a:t>-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WoS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structures data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regarding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multilingualism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in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two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fashions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,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either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enumerating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languages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or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using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the tag "Multi-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Language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" (n=715).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We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considered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every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journal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tagged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with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this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“Multi-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Language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” label as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joournals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using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English in addition to at least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another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language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fr-FR" sz="1200" b="1" dirty="0" err="1">
                <a:solidFill>
                  <a:schemeClr val="accent1"/>
                </a:solidFill>
                <a:latin typeface="Montserrat"/>
              </a:rPr>
              <a:t>Models</a:t>
            </a:r>
            <a:endParaRPr lang="fr-FR" sz="1200">
              <a:solidFill>
                <a:schemeClr val="accent1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1000" dirty="0">
                <a:solidFill>
                  <a:schemeClr val="accent4"/>
                </a:solidFill>
                <a:latin typeface="Montserrat"/>
              </a:rPr>
              <a:t>- Information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gathered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from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publishers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'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lists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and </a:t>
            </a:r>
            <a:r>
              <a:rPr lang="fr-FR" sz="1000" dirty="0">
                <a:solidFill>
                  <a:schemeClr val="accent4"/>
                </a:solidFill>
                <a:latin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W. Crawford's GOA6 data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(i.e. DOAJ). Manual data collection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was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used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for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journals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that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did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not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get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an ISSN match in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these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lists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-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Journals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labelling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themselves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as "transformative"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were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tagged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as "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Hybrid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".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Journals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participating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in a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Subscribe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to Open Model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were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tagged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as "OA-no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fees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"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journals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(n=28).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Delayed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OA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journals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were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tagged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as "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Subscription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".</a:t>
            </a:r>
          </a:p>
          <a:p>
            <a:pPr>
              <a:spcBef>
                <a:spcPts val="600"/>
              </a:spcBef>
            </a:pPr>
            <a:endParaRPr lang="fr-FR" sz="1000" b="1">
              <a:solidFill>
                <a:srgbClr val="5FA4B0"/>
              </a:solidFill>
              <a:ea typeface="Montserrat"/>
            </a:endParaRPr>
          </a:p>
          <a:p>
            <a:pPr marL="0" indent="0" algn="l" rtl="0">
              <a:spcBef>
                <a:spcPts val="600"/>
              </a:spcBef>
              <a:spcAft>
                <a:spcPts val="0"/>
              </a:spcAft>
              <a:buFont typeface="Arial"/>
              <a:buNone/>
            </a:pPr>
            <a:endParaRPr lang="fr-FR" sz="1000" dirty="0">
              <a:solidFill>
                <a:srgbClr val="738498"/>
              </a:solidFill>
              <a:latin typeface="Montserrat"/>
              <a:ea typeface="Montserrat"/>
            </a:endParaRPr>
          </a:p>
          <a:p>
            <a:pPr mar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fr-FR" sz="1000" dirty="0">
              <a:solidFill>
                <a:srgbClr val="738498"/>
              </a:solidFill>
              <a:latin typeface="Montserrat"/>
              <a:ea typeface="Montserrat"/>
            </a:endParaRPr>
          </a:p>
          <a:p>
            <a:pPr lvl="2">
              <a:spcBef>
                <a:spcPts val="600"/>
              </a:spcBef>
            </a:pPr>
            <a:endParaRPr lang="fr-FR" sz="1200" b="1" dirty="0">
              <a:solidFill>
                <a:srgbClr val="5FA4B0"/>
              </a:solidFill>
              <a:ea typeface="Montserrat"/>
            </a:endParaRPr>
          </a:p>
          <a:p>
            <a:pPr>
              <a:spcBef>
                <a:spcPts val="600"/>
              </a:spcBef>
            </a:pPr>
            <a:endParaRPr lang="en-US" sz="1000" dirty="0">
              <a:solidFill>
                <a:srgbClr val="454F5B"/>
              </a:solidFill>
              <a:latin typeface="Montserrat"/>
              <a:ea typeface="Montserrat"/>
            </a:endParaRPr>
          </a:p>
          <a:p>
            <a:pPr>
              <a:spcBef>
                <a:spcPts val="600"/>
              </a:spcBef>
            </a:pPr>
            <a:endParaRPr lang="en-US" sz="1200" dirty="0">
              <a:solidFill>
                <a:srgbClr val="454F5B"/>
              </a:solidFill>
              <a:latin typeface="Montserrat"/>
              <a:ea typeface="Montserrat"/>
            </a:endParaRPr>
          </a:p>
          <a:p>
            <a:pPr>
              <a:spcBef>
                <a:spcPts val="600"/>
              </a:spcBef>
              <a:buClr>
                <a:srgbClr val="FFFFFF"/>
              </a:buClr>
              <a:buSzPts val="1100"/>
            </a:pPr>
            <a:endParaRPr lang="en-US" sz="1200">
              <a:solidFill>
                <a:srgbClr val="454F5B"/>
              </a:solidFill>
              <a:latin typeface="Montserrat"/>
              <a:ea typeface="Montserrat"/>
            </a:endParaRPr>
          </a:p>
          <a:p>
            <a:pPr>
              <a:spcBef>
                <a:spcPts val="600"/>
              </a:spcBef>
            </a:pPr>
            <a:endParaRPr lang="fr-FR" sz="1200" dirty="0">
              <a:solidFill>
                <a:srgbClr val="454F5B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E70F3635-55F2-A7C3-B22A-372F05111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9029" y="76067"/>
            <a:ext cx="1304363" cy="53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66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691200" y="307181"/>
            <a:ext cx="7345519" cy="8144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1800" dirty="0">
                <a:solidFill>
                  <a:schemeClr val="bg2"/>
                </a:solidFill>
              </a:rPr>
              <a:t>Methodological notes (2)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8" name="Google Shape;68;p12"/>
          <p:cNvSpPr txBox="1"/>
          <p:nvPr/>
        </p:nvSpPr>
        <p:spPr>
          <a:xfrm>
            <a:off x="593625" y="1328345"/>
            <a:ext cx="8119333" cy="373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fr-FR" sz="1200" b="1" dirty="0" err="1">
                <a:solidFill>
                  <a:schemeClr val="accent1"/>
                </a:solidFill>
                <a:latin typeface="Montserrat"/>
              </a:rPr>
              <a:t>APCs</a:t>
            </a:r>
            <a:endParaRPr lang="fr-FR" sz="1200" b="1">
              <a:solidFill>
                <a:schemeClr val="accent1"/>
              </a:solidFill>
              <a:latin typeface="Montserrat"/>
            </a:endParaRPr>
          </a:p>
          <a:p>
            <a:pPr lvl="2">
              <a:spcBef>
                <a:spcPts val="600"/>
              </a:spcBef>
            </a:pP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- APC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prices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were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colleced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is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$US for US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authors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without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 taxes,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membership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, or society discounts for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what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comes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closest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to “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traditional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”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research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articles in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terms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of output type. Possible extra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fees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were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not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taken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into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account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. </a:t>
            </a:r>
            <a:endParaRPr lang="fr-FR" sz="1200" b="1" dirty="0">
              <a:solidFill>
                <a:schemeClr val="accent4"/>
              </a:solidFill>
              <a:latin typeface="Montserrat"/>
              <a:ea typeface="Montserrat"/>
            </a:endParaRPr>
          </a:p>
          <a:p>
            <a:pPr>
              <a:spcBef>
                <a:spcPts val="600"/>
              </a:spcBef>
            </a:pP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-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When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APC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price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varied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according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to licences,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we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collected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prices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for a CC-BY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license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. 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When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APC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varied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according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to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length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, the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limit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of 10 pages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was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used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.</a:t>
            </a:r>
            <a:endParaRPr lang="fr-FR" sz="1200" b="1" dirty="0">
              <a:solidFill>
                <a:schemeClr val="accent4"/>
              </a:solidFill>
              <a:latin typeface="Montserrat"/>
              <a:ea typeface="Montserrat"/>
            </a:endParaRPr>
          </a:p>
          <a:p>
            <a:pPr>
              <a:spcBef>
                <a:spcPts val="600"/>
              </a:spcBef>
            </a:pP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- Currency conversion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was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applied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when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necessary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,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using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the date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when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data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was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collected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on the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journals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'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websites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(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usually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with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a date-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stamped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wayback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machine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link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to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ensure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replicability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).</a:t>
            </a:r>
          </a:p>
          <a:p>
            <a:pPr marL="0" indent="0" algn="l">
              <a:spcBef>
                <a:spcPts val="600"/>
              </a:spcBef>
              <a:spcAft>
                <a:spcPts val="0"/>
              </a:spcAft>
              <a:buFont typeface="Arial"/>
              <a:buNone/>
            </a:pPr>
            <a:endParaRPr lang="fr-FR" sz="1000" dirty="0">
              <a:solidFill>
                <a:schemeClr val="accent4"/>
              </a:solidFill>
              <a:latin typeface="Montserrat"/>
              <a:ea typeface="Montserrat"/>
            </a:endParaRPr>
          </a:p>
          <a:p>
            <a:pPr marL="0" indent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200" b="1" dirty="0" err="1">
                <a:solidFill>
                  <a:schemeClr val="accent1"/>
                </a:solidFill>
                <a:latin typeface="Montserrat"/>
              </a:rPr>
              <a:t>Subjects</a:t>
            </a:r>
            <a:endParaRPr lang="fr-FR" sz="1200" dirty="0" err="1">
              <a:solidFill>
                <a:schemeClr val="accent1"/>
              </a:solidFill>
              <a:latin typeface="Montserrat"/>
            </a:endParaRPr>
          </a:p>
          <a:p>
            <a:pPr>
              <a:spcBef>
                <a:spcPts val="600"/>
              </a:spcBef>
            </a:pPr>
            <a:r>
              <a:rPr lang="fr-FR" sz="1000" dirty="0">
                <a:solidFill>
                  <a:schemeClr val="accent4"/>
                </a:solidFill>
                <a:latin typeface="Montserrat"/>
              </a:rPr>
              <a:t>-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WoS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uses over 250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subject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categories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to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classify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the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journals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that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it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indexes. To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facilitate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the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analysis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for the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present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study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,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we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used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</a:t>
            </a:r>
            <a:r>
              <a:rPr lang="fr-FR" sz="1000" dirty="0">
                <a:solidFill>
                  <a:schemeClr val="accent4"/>
                </a:solidFill>
                <a:latin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Milojević’s reclassification scheme of WoS content (Milojević 2020)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to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recategorize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the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WoS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categories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from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our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preliminary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dataset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into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broad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subject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</a:rPr>
              <a:t>categories</a:t>
            </a:r>
            <a:r>
              <a:rPr lang="fr-FR" sz="1000" dirty="0">
                <a:solidFill>
                  <a:schemeClr val="accent4"/>
                </a:solidFill>
                <a:latin typeface="Montserra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fr-FR" sz="1000" dirty="0">
                <a:solidFill>
                  <a:schemeClr val="accent4"/>
                </a:solidFill>
                <a:ea typeface="Montserrat"/>
              </a:rPr>
              <a:t>- 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Most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journals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with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more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than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one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WoS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category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fall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into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the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same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broad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area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after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reclassification. But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this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was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not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true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in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some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cases. As a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result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,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we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made the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arbitrary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decision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to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assign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a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broad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area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based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on the reclassification of the first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WoS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category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appearing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in the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WoS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data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that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we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used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- The 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WoS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category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scheme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contains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the “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Multidisciplinary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Sciences” label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that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has no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equivalent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in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Milojević’s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reclassification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scheme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.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We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kept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this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category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since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we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are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working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at the journal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level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, not at the article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level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(as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Milojević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 </a:t>
            </a:r>
            <a:r>
              <a:rPr lang="fr-FR" sz="1000" dirty="0" err="1">
                <a:solidFill>
                  <a:schemeClr val="accent4"/>
                </a:solidFill>
                <a:latin typeface="Montserrat"/>
                <a:ea typeface="Montserrat"/>
              </a:rPr>
              <a:t>does</a:t>
            </a:r>
            <a:r>
              <a:rPr lang="fr-FR" sz="1000" dirty="0">
                <a:solidFill>
                  <a:schemeClr val="accent4"/>
                </a:solidFill>
                <a:latin typeface="Montserrat"/>
                <a:ea typeface="Montserrat"/>
              </a:rPr>
              <a:t>).</a:t>
            </a:r>
          </a:p>
          <a:p>
            <a:pPr>
              <a:spcBef>
                <a:spcPts val="600"/>
              </a:spcBef>
            </a:pPr>
            <a:endParaRPr lang="fr-FR" sz="1000" dirty="0">
              <a:solidFill>
                <a:srgbClr val="738498"/>
              </a:solidFill>
              <a:latin typeface="Montserrat"/>
              <a:ea typeface="Montserrat"/>
            </a:endParaRPr>
          </a:p>
          <a:p>
            <a:pPr>
              <a:spcBef>
                <a:spcPts val="600"/>
              </a:spcBef>
            </a:pPr>
            <a:endParaRPr lang="fr-FR" sz="1000" dirty="0">
              <a:solidFill>
                <a:srgbClr val="738498"/>
              </a:solidFill>
              <a:latin typeface="Montserrat"/>
              <a:ea typeface="Montserrat"/>
            </a:endParaRPr>
          </a:p>
          <a:p>
            <a:pPr lvl="2">
              <a:spcBef>
                <a:spcPts val="600"/>
              </a:spcBef>
            </a:pPr>
            <a:endParaRPr lang="fr-FR" sz="1200" b="1" dirty="0">
              <a:solidFill>
                <a:srgbClr val="5FA4B0"/>
              </a:solidFill>
              <a:ea typeface="Montserrat"/>
            </a:endParaRPr>
          </a:p>
          <a:p>
            <a:pPr>
              <a:spcBef>
                <a:spcPts val="600"/>
              </a:spcBef>
            </a:pPr>
            <a:endParaRPr lang="en-US" sz="1000" dirty="0">
              <a:solidFill>
                <a:srgbClr val="454F5B"/>
              </a:solidFill>
              <a:latin typeface="Montserrat"/>
              <a:ea typeface="Montserrat"/>
            </a:endParaRPr>
          </a:p>
          <a:p>
            <a:pPr>
              <a:spcBef>
                <a:spcPts val="600"/>
              </a:spcBef>
            </a:pPr>
            <a:endParaRPr lang="en-US" sz="1200" dirty="0">
              <a:solidFill>
                <a:srgbClr val="454F5B"/>
              </a:solidFill>
              <a:latin typeface="Montserrat"/>
              <a:ea typeface="Montserrat"/>
            </a:endParaRPr>
          </a:p>
          <a:p>
            <a:pPr>
              <a:spcBef>
                <a:spcPts val="600"/>
              </a:spcBef>
              <a:buClr>
                <a:srgbClr val="FFFFFF"/>
              </a:buClr>
              <a:buSzPts val="1100"/>
            </a:pPr>
            <a:endParaRPr lang="en-US" sz="1200">
              <a:solidFill>
                <a:srgbClr val="454F5B"/>
              </a:solidFill>
              <a:latin typeface="Montserrat"/>
              <a:ea typeface="Montserrat"/>
            </a:endParaRPr>
          </a:p>
          <a:p>
            <a:pPr>
              <a:spcBef>
                <a:spcPts val="600"/>
              </a:spcBef>
            </a:pPr>
            <a:endParaRPr lang="fr-FR" sz="1200" dirty="0">
              <a:solidFill>
                <a:srgbClr val="454F5B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E70F3635-55F2-A7C3-B22A-372F05111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9029" y="76067"/>
            <a:ext cx="1304363" cy="53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56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ctrTitle"/>
          </p:nvPr>
        </p:nvSpPr>
        <p:spPr>
          <a:xfrm>
            <a:off x="685800" y="2897794"/>
            <a:ext cx="4505400" cy="14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2"/>
                </a:solidFill>
              </a:rPr>
              <a:t>2.</a:t>
            </a:r>
            <a:endParaRPr sz="9600">
              <a:solidFill>
                <a:schemeClr val="accent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54F33F5C-5CDC-04D6-C03F-9299DC2B6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029" y="76067"/>
            <a:ext cx="1304363" cy="53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23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F47048D-43C1-CF5B-3169-3344F04F27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8" t="4861" b="4861"/>
          <a:stretch/>
        </p:blipFill>
        <p:spPr>
          <a:xfrm>
            <a:off x="3352906" y="1114969"/>
            <a:ext cx="5791094" cy="3807619"/>
          </a:xfrm>
          <a:prstGeom prst="rect">
            <a:avLst/>
          </a:prstGeom>
        </p:spPr>
      </p:pic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569757" y="300038"/>
            <a:ext cx="8317068" cy="5962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bg2"/>
                </a:solidFill>
              </a:rPr>
              <a:t>Geographic distribution of journals per publishers’ensembles</a:t>
            </a:r>
            <a:endParaRPr sz="1800">
              <a:solidFill>
                <a:schemeClr val="bg2"/>
              </a:solidFill>
            </a:endParaRPr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203257" y="1250770"/>
            <a:ext cx="3180712" cy="23707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SzPts val="11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25 publishers publish </a:t>
            </a:r>
            <a:r>
              <a:rPr lang="en-US" sz="1200" dirty="0">
                <a:solidFill>
                  <a:schemeClr val="accent4"/>
                </a:solidFill>
              </a:rPr>
              <a:t>75</a:t>
            </a:r>
            <a:r>
              <a:rPr lang="en-US" sz="1200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% of all IF journals</a:t>
            </a:r>
            <a:endParaRPr lang="en-US" sz="1200" dirty="0">
              <a:solidFill>
                <a:schemeClr val="accent4"/>
              </a:solidFill>
              <a:latin typeface="Montserrat"/>
              <a:ea typeface="Montserrat"/>
              <a:cs typeface="Montserrat"/>
            </a:endParaRPr>
          </a:p>
          <a:p>
            <a:pPr marL="628650" lvl="1" indent="-171450">
              <a:buSzPts val="11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4"/>
                </a:solidFill>
              </a:rPr>
              <a:t>59% by the Oligopoly </a:t>
            </a:r>
          </a:p>
          <a:p>
            <a:pPr marL="457200" lvl="1" indent="0">
              <a:buSzPts val="1100"/>
              <a:buNone/>
            </a:pPr>
            <a:r>
              <a:rPr lang="en-US" sz="1000" dirty="0">
                <a:solidFill>
                  <a:schemeClr val="accent4"/>
                </a:solidFill>
              </a:rPr>
              <a:t>(five publishers: Springer Nature, Elsevier, Wiley, T&amp;F, Sage)</a:t>
            </a:r>
            <a:endParaRPr lang="en-US">
              <a:solidFill>
                <a:schemeClr val="accent4"/>
              </a:solidFill>
            </a:endParaRP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4"/>
                </a:solidFill>
              </a:rPr>
              <a:t>85</a:t>
            </a:r>
            <a:r>
              <a:rPr lang="en-US" sz="1200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% of IF journals are produced in Western Europe and North America</a:t>
            </a:r>
            <a:endParaRPr lang="en-US" sz="1200" dirty="0">
              <a:solidFill>
                <a:schemeClr val="accent4"/>
              </a:solidFill>
              <a:latin typeface="Montserrat"/>
              <a:ea typeface="Montserrat"/>
              <a:cs typeface="Montserrat"/>
            </a:endParaRP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4"/>
                </a:solidFill>
              </a:rPr>
              <a:t>More diversity in terms of publishing structures outside Western Europe, North America, and East Asia and Pacific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100"/>
              <a:buNone/>
            </a:pPr>
            <a:endParaRPr lang="en-US" sz="1200" dirty="0">
              <a:solidFill>
                <a:schemeClr val="accent4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C5E86EB-3A2A-DA57-DDD3-4B1B87CE2FF8}"/>
              </a:ext>
            </a:extLst>
          </p:cNvPr>
          <p:cNvSpPr txBox="1"/>
          <p:nvPr/>
        </p:nvSpPr>
        <p:spPr>
          <a:xfrm>
            <a:off x="6365082" y="47687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2"/>
                </a:solidFill>
              </a:rPr>
              <a:t>*</a:t>
            </a:r>
            <a:endParaRPr lang="fr-BE">
              <a:solidFill>
                <a:schemeClr val="bg2"/>
              </a:solidFill>
            </a:endParaRPr>
          </a:p>
        </p:txBody>
      </p:sp>
      <p:sp>
        <p:nvSpPr>
          <p:cNvPr id="4" name="Google Shape;100;p16">
            <a:extLst>
              <a:ext uri="{FF2B5EF4-FFF2-40B4-BE49-F238E27FC236}">
                <a16:creationId xmlns:a16="http://schemas.microsoft.com/office/drawing/2014/main" id="{94D6004C-B90D-8A3E-9372-01451996B1F4}"/>
              </a:ext>
            </a:extLst>
          </p:cNvPr>
          <p:cNvSpPr txBox="1">
            <a:spLocks/>
          </p:cNvSpPr>
          <p:nvPr/>
        </p:nvSpPr>
        <p:spPr>
          <a:xfrm>
            <a:off x="314998" y="3492945"/>
            <a:ext cx="3068971" cy="108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▣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□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Montserrat"/>
              <a:buNone/>
            </a:pPr>
            <a:r>
              <a:rPr lang="en-US" sz="1000" dirty="0">
                <a:solidFill>
                  <a:schemeClr val="accent4"/>
                </a:solidFill>
              </a:rPr>
              <a:t>* ACS, Annual Reviews, APA, Bentham, BMJ, CUP, De Gruyter, Emerald, Karger, Frontiers, IEEE, IOP Publishing, Mary Ann Liebert, MDPI, OUP, Thieme, Uni. Of Chicago Press, Wolters Kluwer, World Scientific Pub.</a:t>
            </a:r>
          </a:p>
          <a:p>
            <a:pPr marL="0" indent="0">
              <a:buClr>
                <a:schemeClr val="dk1"/>
              </a:buClr>
              <a:buSzPts val="1100"/>
              <a:buFont typeface="Montserrat"/>
              <a:buNone/>
            </a:pPr>
            <a:endParaRPr lang="en-US" sz="1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3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584043" y="242176"/>
            <a:ext cx="8302781" cy="5927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bg2"/>
                </a:solidFill>
              </a:rPr>
              <a:t>Distribution of journals per language(s) and publisher’s ensembles</a:t>
            </a:r>
            <a:endParaRPr sz="1800">
              <a:solidFill>
                <a:schemeClr val="bg2"/>
              </a:solidFill>
            </a:endParaRPr>
          </a:p>
        </p:txBody>
      </p:sp>
      <p:sp>
        <p:nvSpPr>
          <p:cNvPr id="9" name="Google Shape;100;p16">
            <a:extLst>
              <a:ext uri="{FF2B5EF4-FFF2-40B4-BE49-F238E27FC236}">
                <a16:creationId xmlns:a16="http://schemas.microsoft.com/office/drawing/2014/main" id="{B7196F58-64AF-1E73-9970-4A7A47556B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84044" y="1150758"/>
            <a:ext cx="3180712" cy="28176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SzPts val="1100"/>
              <a:buFont typeface="Wingdings"/>
              <a:buChar char="§"/>
            </a:pPr>
            <a:r>
              <a:rPr lang="en-US" sz="1200" dirty="0">
                <a:solidFill>
                  <a:schemeClr val="accent4"/>
                </a:solidFill>
              </a:rPr>
              <a:t>Journals published only in English represent 84% of all journals</a:t>
            </a:r>
            <a:endParaRPr lang="en-US">
              <a:solidFill>
                <a:schemeClr val="accent4"/>
              </a:solidFill>
            </a:endParaRPr>
          </a:p>
          <a:p>
            <a:pPr marL="171450" indent="-171450">
              <a:buSzPts val="1100"/>
              <a:buFont typeface="Wingdings"/>
              <a:buChar char="§"/>
            </a:pPr>
            <a:r>
              <a:rPr lang="en-US" sz="1200" dirty="0">
                <a:solidFill>
                  <a:schemeClr val="accent4"/>
                </a:solidFill>
              </a:rPr>
              <a:t>More than 90% of IF journals accept papers in English</a:t>
            </a:r>
          </a:p>
          <a:p>
            <a:pPr marL="171450" indent="-171450">
              <a:buSzPts val="1100"/>
              <a:buFont typeface="Wingdings"/>
              <a:buChar char="§"/>
            </a:pPr>
            <a:r>
              <a:rPr lang="en-US" sz="1200" dirty="0">
                <a:solidFill>
                  <a:schemeClr val="accent4"/>
                </a:solidFill>
              </a:rPr>
              <a:t>More diversity in terms of publishing structures for journals published in languages other than English</a:t>
            </a:r>
          </a:p>
          <a:p>
            <a:pPr marL="0" indent="0">
              <a:buSzPts val="1100"/>
              <a:buNone/>
            </a:pPr>
            <a:endParaRPr lang="en-US" sz="1200" dirty="0">
              <a:solidFill>
                <a:srgbClr val="454F5B"/>
              </a:solidFill>
            </a:endParaRPr>
          </a:p>
          <a:p>
            <a:pPr marL="171450" indent="-171450">
              <a:buSzPts val="1100"/>
              <a:buFont typeface="Wingdings"/>
              <a:buChar char="§"/>
            </a:pPr>
            <a:endParaRPr lang="en-US" sz="1200">
              <a:solidFill>
                <a:srgbClr val="454F5B"/>
              </a:solidFill>
            </a:endParaRPr>
          </a:p>
          <a:p>
            <a:pPr marL="342900" indent="-342900">
              <a:buSzPts val="1100"/>
              <a:buFont typeface="Wingdings"/>
              <a:buChar char="§"/>
            </a:pPr>
            <a:endParaRPr lang="en-US">
              <a:solidFill>
                <a:srgbClr val="FFFFFF"/>
              </a:solidFill>
              <a:latin typeface="Montserrat"/>
              <a:ea typeface="Montserrat"/>
              <a:cs typeface="Montserrat"/>
            </a:endParaRPr>
          </a:p>
          <a:p>
            <a:pPr marL="171450" indent="-171450">
              <a:buSzPts val="1100"/>
              <a:buFont typeface="Wingdings"/>
              <a:buChar char="§"/>
            </a:pPr>
            <a:endParaRPr lang="en-US" sz="1200">
              <a:solidFill>
                <a:srgbClr val="454F5B"/>
              </a:solidFill>
            </a:endParaRPr>
          </a:p>
          <a:p>
            <a:pPr marL="171450" indent="-171450">
              <a:buSzPts val="1100"/>
              <a:buFont typeface="Wingdings"/>
              <a:buChar char="§"/>
            </a:pPr>
            <a:endParaRPr lang="en-US" sz="1200">
              <a:solidFill>
                <a:srgbClr val="454F5B"/>
              </a:solidFill>
            </a:endParaRPr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A079E04-F309-9737-1E6B-790D9DB130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2" t="4710" r="2353" b="4708"/>
          <a:stretch/>
        </p:blipFill>
        <p:spPr>
          <a:xfrm>
            <a:off x="3664744" y="842981"/>
            <a:ext cx="5467868" cy="371086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FBD1FF2-9918-71F0-FDA7-170F79F0C08D}"/>
              </a:ext>
            </a:extLst>
          </p:cNvPr>
          <p:cNvSpPr txBox="1"/>
          <p:nvPr/>
        </p:nvSpPr>
        <p:spPr>
          <a:xfrm>
            <a:off x="6284378" y="425410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2"/>
                </a:solidFill>
              </a:rPr>
              <a:t>*</a:t>
            </a:r>
            <a:endParaRPr lang="fr-BE">
              <a:solidFill>
                <a:schemeClr val="bg2"/>
              </a:solidFill>
            </a:endParaRPr>
          </a:p>
        </p:txBody>
      </p:sp>
      <p:sp>
        <p:nvSpPr>
          <p:cNvPr id="4" name="Google Shape;100;p16">
            <a:extLst>
              <a:ext uri="{FF2B5EF4-FFF2-40B4-BE49-F238E27FC236}">
                <a16:creationId xmlns:a16="http://schemas.microsoft.com/office/drawing/2014/main" id="{E28C0AE8-7821-A888-1072-AC23403759D8}"/>
              </a:ext>
            </a:extLst>
          </p:cNvPr>
          <p:cNvSpPr txBox="1">
            <a:spLocks/>
          </p:cNvSpPr>
          <p:nvPr/>
        </p:nvSpPr>
        <p:spPr>
          <a:xfrm>
            <a:off x="314998" y="3492945"/>
            <a:ext cx="3068971" cy="108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▣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□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Montserrat"/>
              <a:buNone/>
            </a:pPr>
            <a:r>
              <a:rPr lang="en-US" sz="1000" dirty="0">
                <a:solidFill>
                  <a:schemeClr val="accent4"/>
                </a:solidFill>
              </a:rPr>
              <a:t>* ACS, Annual Reviews, APA, Bentham, BMJ, CUP, De Gruyter, Emerald, Karger, Frontiers, IEEE, IOP Publishing, Mary Ann Liebert, MDPI, OUP, Thieme, Uni. Of Chicago Press, Wolters Kluwer, World Scientific Pub.</a:t>
            </a:r>
          </a:p>
          <a:p>
            <a:pPr marL="0" indent="0">
              <a:buClr>
                <a:schemeClr val="dk1"/>
              </a:buClr>
              <a:buSzPts val="1100"/>
              <a:buFont typeface="Montserrat"/>
              <a:buNone/>
            </a:pPr>
            <a:endParaRPr lang="en-US" sz="1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05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584043" y="242176"/>
            <a:ext cx="8521431" cy="5927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bg2"/>
                </a:solidFill>
              </a:rPr>
              <a:t>Distribution of journals per model and  publishers’ ensembles</a:t>
            </a:r>
            <a:endParaRPr sz="1800">
              <a:solidFill>
                <a:schemeClr val="bg2"/>
              </a:solidFill>
            </a:endParaRPr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C5E86EB-3A2A-DA57-DDD3-4B1B87CE2FF8}"/>
              </a:ext>
            </a:extLst>
          </p:cNvPr>
          <p:cNvSpPr txBox="1"/>
          <p:nvPr/>
        </p:nvSpPr>
        <p:spPr>
          <a:xfrm>
            <a:off x="3836560" y="83308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2"/>
                </a:solidFill>
              </a:rPr>
              <a:t>*</a:t>
            </a:r>
            <a:endParaRPr lang="fr-BE">
              <a:solidFill>
                <a:schemeClr val="bg2"/>
              </a:solidFill>
            </a:endParaRPr>
          </a:p>
        </p:txBody>
      </p:sp>
      <p:pic>
        <p:nvPicPr>
          <p:cNvPr id="2" name="Image 4">
            <a:extLst>
              <a:ext uri="{FF2B5EF4-FFF2-40B4-BE49-F238E27FC236}">
                <a16:creationId xmlns:a16="http://schemas.microsoft.com/office/drawing/2014/main" id="{97833CF6-6A1E-B63D-8207-8F3125EA3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727" y="702349"/>
            <a:ext cx="5439506" cy="389266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A69225E-C1E6-6741-FCB4-7931D384A9DA}"/>
              </a:ext>
            </a:extLst>
          </p:cNvPr>
          <p:cNvSpPr txBox="1"/>
          <p:nvPr/>
        </p:nvSpPr>
        <p:spPr>
          <a:xfrm>
            <a:off x="4007849" y="831767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2"/>
                </a:solidFill>
              </a:rPr>
              <a:t>*</a:t>
            </a:r>
            <a:endParaRPr lang="fr-BE">
              <a:solidFill>
                <a:schemeClr val="bg2"/>
              </a:solidFill>
            </a:endParaRPr>
          </a:p>
        </p:txBody>
      </p:sp>
      <p:sp>
        <p:nvSpPr>
          <p:cNvPr id="11" name="Google Shape;100;p16">
            <a:extLst>
              <a:ext uri="{FF2B5EF4-FFF2-40B4-BE49-F238E27FC236}">
                <a16:creationId xmlns:a16="http://schemas.microsoft.com/office/drawing/2014/main" id="{E4E64E21-8C10-37CD-088A-7866A8FC6241}"/>
              </a:ext>
            </a:extLst>
          </p:cNvPr>
          <p:cNvSpPr txBox="1">
            <a:spLocks/>
          </p:cNvSpPr>
          <p:nvPr/>
        </p:nvSpPr>
        <p:spPr>
          <a:xfrm>
            <a:off x="1108503" y="4606148"/>
            <a:ext cx="7992663" cy="464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▣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□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Montserrat"/>
              <a:buNone/>
            </a:pPr>
            <a:r>
              <a:rPr lang="en-US" sz="1000" dirty="0">
                <a:solidFill>
                  <a:schemeClr val="accent4"/>
                </a:solidFill>
              </a:rPr>
              <a:t>** ACS, Annual Reviews, APA, Bentham, BMJ, CUP, De Gruyter, Emerald, Karger, Frontiers, IEEE, IOP Publishing, Mary Ann Liebert, MDPI, OUP, Thieme, Uni. Of Chicago Press, Wolters Kluwer, World Scientific Pub.</a:t>
            </a:r>
          </a:p>
          <a:p>
            <a:pPr marL="0" indent="0">
              <a:buClr>
                <a:schemeClr val="dk1"/>
              </a:buClr>
              <a:buSzPts val="1100"/>
              <a:buFont typeface="Montserrat"/>
              <a:buNone/>
            </a:pPr>
            <a:endParaRPr lang="en-US" sz="1000" dirty="0">
              <a:solidFill>
                <a:schemeClr val="accent4"/>
              </a:solidFill>
            </a:endParaRPr>
          </a:p>
        </p:txBody>
      </p:sp>
      <p:sp>
        <p:nvSpPr>
          <p:cNvPr id="4" name="Google Shape;100;p16">
            <a:extLst>
              <a:ext uri="{FF2B5EF4-FFF2-40B4-BE49-F238E27FC236}">
                <a16:creationId xmlns:a16="http://schemas.microsoft.com/office/drawing/2014/main" id="{94D6004C-B90D-8A3E-9372-01451996B1F4}"/>
              </a:ext>
            </a:extLst>
          </p:cNvPr>
          <p:cNvSpPr txBox="1">
            <a:spLocks/>
          </p:cNvSpPr>
          <p:nvPr/>
        </p:nvSpPr>
        <p:spPr>
          <a:xfrm>
            <a:off x="940101" y="4345873"/>
            <a:ext cx="8206981" cy="343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▣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□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71450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738498"/>
                </a:solidFill>
              </a:rPr>
              <a:t>* ‘Models’ not included in the graph: unidentified (n=19); - OA possible presence of fees undetermined (n=303)</a:t>
            </a:r>
            <a:endParaRPr lang="fr-FR">
              <a:solidFill>
                <a:srgbClr val="738498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Font typeface="Montserrat"/>
              <a:buNone/>
            </a:pPr>
            <a:endParaRPr lang="en-US" sz="1000">
              <a:solidFill>
                <a:srgbClr val="738498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75E29C8-07AF-1E63-42B1-ED66101C6BCA}"/>
              </a:ext>
            </a:extLst>
          </p:cNvPr>
          <p:cNvSpPr txBox="1"/>
          <p:nvPr/>
        </p:nvSpPr>
        <p:spPr>
          <a:xfrm flipV="1">
            <a:off x="5978791" y="4041005"/>
            <a:ext cx="521676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>
                <a:solidFill>
                  <a:schemeClr val="bg2"/>
                </a:solidFill>
              </a:rPr>
              <a:t>**</a:t>
            </a:r>
            <a:endParaRPr lang="fr-BE">
              <a:solidFill>
                <a:schemeClr val="bg2"/>
              </a:solidFill>
            </a:endParaRPr>
          </a:p>
        </p:txBody>
      </p:sp>
      <p:sp>
        <p:nvSpPr>
          <p:cNvPr id="9" name="Google Shape;100;p16">
            <a:extLst>
              <a:ext uri="{FF2B5EF4-FFF2-40B4-BE49-F238E27FC236}">
                <a16:creationId xmlns:a16="http://schemas.microsoft.com/office/drawing/2014/main" id="{B7196F58-64AF-1E73-9970-4A7A47556B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73949" y="1072595"/>
            <a:ext cx="3620325" cy="33636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SzPts val="11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4"/>
                </a:solidFill>
              </a:rPr>
              <a:t>68%</a:t>
            </a:r>
            <a:r>
              <a:rPr lang="en-US" sz="1200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of IF journals in the 2021 JCR use a hybrid </a:t>
            </a:r>
            <a:r>
              <a:rPr lang="en-US" sz="1200" dirty="0">
                <a:solidFill>
                  <a:schemeClr val="accent4"/>
                </a:solidFill>
              </a:rPr>
              <a:t>model</a:t>
            </a:r>
            <a:endParaRPr lang="fr-FR" dirty="0">
              <a:solidFill>
                <a:schemeClr val="accent4"/>
              </a:solidFill>
            </a:endParaRPr>
          </a:p>
          <a:p>
            <a:pPr marL="628650" lvl="1">
              <a:buSzPts val="1100"/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accent4"/>
                </a:solidFill>
              </a:rPr>
              <a:t>90% of these hybrid journals are published by the 25 publishers with the biggest IF portfolio</a:t>
            </a:r>
            <a:endParaRPr lang="fr-FR" sz="1000" dirty="0">
              <a:solidFill>
                <a:schemeClr val="accent4"/>
              </a:solidFill>
            </a:endParaRPr>
          </a:p>
          <a:p>
            <a:pPr marL="171450" indent="-171450">
              <a:buSzPts val="11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4"/>
                </a:solidFill>
              </a:rPr>
              <a:t>These 25 publishers also publish 60%  of IF journals requiring APC to publish OA</a:t>
            </a:r>
            <a:endParaRPr lang="fr-FR" sz="1000" dirty="0">
              <a:solidFill>
                <a:schemeClr val="accent4"/>
              </a:solidFill>
            </a:endParaRP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In contrast, “other” publishers publish </a:t>
            </a:r>
            <a:r>
              <a:rPr lang="en-US" sz="1200" dirty="0">
                <a:solidFill>
                  <a:schemeClr val="accent4"/>
                </a:solidFill>
              </a:rPr>
              <a:t>80</a:t>
            </a:r>
            <a:r>
              <a:rPr lang="en-US" sz="1200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% of OA journals without fees (APC)</a:t>
            </a:r>
            <a:endParaRPr lang="en-US" sz="1200" dirty="0">
              <a:solidFill>
                <a:schemeClr val="accent4"/>
              </a:solidFill>
              <a:latin typeface="Montserrat"/>
              <a:ea typeface="Montserrat"/>
              <a:cs typeface="Montserrat"/>
            </a:endParaRPr>
          </a:p>
          <a:p>
            <a:pPr marL="171450" indent="-171450">
              <a:buSzPts val="11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4"/>
                </a:solidFill>
              </a:rPr>
              <a:t>The proportion of OA journals here (n=2610) with or without fees is the opposite of the proportion observed in DOAJ data (n=18338; Oct.6 2022)</a:t>
            </a:r>
          </a:p>
          <a:p>
            <a:pPr marL="628650" lvl="1">
              <a:buSzPts val="1100"/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accent4"/>
                </a:solidFill>
              </a:rPr>
              <a:t>OA journals with IF: OA-APC (71%), OA-no fees (29%)</a:t>
            </a:r>
          </a:p>
          <a:p>
            <a:pPr marL="628650" lvl="1">
              <a:buSzPts val="1100"/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accent4"/>
                </a:solidFill>
              </a:rPr>
              <a:t>OA journals in DOAJ: OA-APC (31%), OA-no fees (69%)</a:t>
            </a:r>
          </a:p>
          <a:p>
            <a:pPr marL="171450" indent="-171450">
              <a:buSzPts val="1100"/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5788"/>
      </p:ext>
    </p:extLst>
  </p:cSld>
  <p:clrMapOvr>
    <a:masterClrMapping/>
  </p:clrMapOvr>
</p:sld>
</file>

<file path=ppt/theme/theme1.xml><?xml version="1.0" encoding="utf-8"?>
<a:theme xmlns:a="http://schemas.openxmlformats.org/drawingml/2006/main" name="Desdemona template">
  <a:themeElements>
    <a:clrScheme name="Personnalisé 14">
      <a:dk1>
        <a:srgbClr val="FFFFFF"/>
      </a:dk1>
      <a:lt1>
        <a:srgbClr val="FFFFFF"/>
      </a:lt1>
      <a:dk2>
        <a:srgbClr val="89929B"/>
      </a:dk2>
      <a:lt2>
        <a:srgbClr val="EFF1F3"/>
      </a:lt2>
      <a:accent1>
        <a:srgbClr val="5FA4B0"/>
      </a:accent1>
      <a:accent2>
        <a:srgbClr val="00707F"/>
      </a:accent2>
      <a:accent3>
        <a:srgbClr val="454F5B"/>
      </a:accent3>
      <a:accent4>
        <a:srgbClr val="738498"/>
      </a:accent4>
      <a:accent5>
        <a:srgbClr val="A6B5C7"/>
      </a:accent5>
      <a:accent6>
        <a:srgbClr val="D4DAE0"/>
      </a:accent6>
      <a:hlink>
        <a:srgbClr val="454F5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Affichage à l'écran (16:9)</PresentationFormat>
  <Slides>16</Slides>
  <Notes>16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Desdemona template</vt:lpstr>
      <vt:lpstr>“Counting Back”: What kind of bibliodiversity does the Impact Factor brand reflect? </vt:lpstr>
      <vt:lpstr>1. Background &amp; context</vt:lpstr>
      <vt:lpstr>What do we mean by “counting back” and  bibliodiversity?</vt:lpstr>
      <vt:lpstr>Methodological notes (1)</vt:lpstr>
      <vt:lpstr>Methodological notes (2)</vt:lpstr>
      <vt:lpstr>2. Results</vt:lpstr>
      <vt:lpstr>Geographic distribution of journals per publishers’ensembles</vt:lpstr>
      <vt:lpstr>Distribution of journals per language(s) and publisher’s ensembles</vt:lpstr>
      <vt:lpstr>Distribution of journals per model and  publishers’ ensembles</vt:lpstr>
      <vt:lpstr>Distribution of journals per APC price-band and publishers’ ensembles</vt:lpstr>
      <vt:lpstr>3. Conclusions and recommendations</vt:lpstr>
      <vt:lpstr>Concluding remarks, recommendations and perspectives</vt:lpstr>
      <vt:lpstr>4. Other graphs we probably won't have the time to show you and discuss😅</vt:lpstr>
      <vt:lpstr>Distribution of journals per subject and publisher’s ensembles</vt:lpstr>
      <vt:lpstr>Distribution of journals per model and world region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“Counting Back”: What kind of bibliodiversity does the Impact Factor brand reflect?</dc:title>
  <dc:creator>Christophe Dony</dc:creator>
  <cp:revision>584</cp:revision>
  <dcterms:modified xsi:type="dcterms:W3CDTF">2022-10-13T07:41:09Z</dcterms:modified>
</cp:coreProperties>
</file>