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339" r:id="rId3"/>
    <p:sldId id="431" r:id="rId4"/>
    <p:sldId id="453" r:id="rId5"/>
    <p:sldId id="452" r:id="rId6"/>
    <p:sldId id="435" r:id="rId7"/>
    <p:sldId id="437" r:id="rId8"/>
    <p:sldId id="438" r:id="rId9"/>
    <p:sldId id="455" r:id="rId10"/>
    <p:sldId id="458" r:id="rId11"/>
    <p:sldId id="464" r:id="rId12"/>
    <p:sldId id="460" r:id="rId13"/>
    <p:sldId id="462" r:id="rId14"/>
    <p:sldId id="456" r:id="rId15"/>
    <p:sldId id="461" r:id="rId16"/>
    <p:sldId id="459" r:id="rId17"/>
    <p:sldId id="457" r:id="rId18"/>
    <p:sldId id="463" r:id="rId19"/>
    <p:sldId id="344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00000"/>
    <a:srgbClr val="0000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 autoAdjust="0"/>
    <p:restoredTop sz="91081" autoAdjust="0"/>
  </p:normalViewPr>
  <p:slideViewPr>
    <p:cSldViewPr>
      <p:cViewPr>
        <p:scale>
          <a:sx n="80" d="100"/>
          <a:sy n="80" d="100"/>
        </p:scale>
        <p:origin x="-402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2B4B1-6D28-43E4-A2AE-CA9DE2FF4A1D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481A-C088-49C7-9B96-F1F70847A6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91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481A-C088-49C7-9B96-F1F70847A61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728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114">
              <a:defRPr sz="1500">
                <a:solidFill>
                  <a:srgbClr val="FF9900"/>
                </a:solidFill>
                <a:latin typeface="Arial Narrow" pitchFamily="34" charset="0"/>
              </a:defRPr>
            </a:lvl1pPr>
            <a:lvl2pPr marL="685817" indent="-263776" defTabSz="885114">
              <a:defRPr sz="1500">
                <a:solidFill>
                  <a:srgbClr val="FF9900"/>
                </a:solidFill>
                <a:latin typeface="Arial Narrow" pitchFamily="34" charset="0"/>
              </a:defRPr>
            </a:lvl2pPr>
            <a:lvl3pPr marL="1055103" indent="-211021" defTabSz="885114">
              <a:defRPr sz="1500">
                <a:solidFill>
                  <a:srgbClr val="FF9900"/>
                </a:solidFill>
                <a:latin typeface="Arial Narrow" pitchFamily="34" charset="0"/>
              </a:defRPr>
            </a:lvl3pPr>
            <a:lvl4pPr marL="1477145" indent="-211021" defTabSz="885114">
              <a:defRPr sz="1500">
                <a:solidFill>
                  <a:srgbClr val="FF9900"/>
                </a:solidFill>
                <a:latin typeface="Arial Narrow" pitchFamily="34" charset="0"/>
              </a:defRPr>
            </a:lvl4pPr>
            <a:lvl5pPr marL="1899186" indent="-211021" defTabSz="885114">
              <a:defRPr sz="1500">
                <a:solidFill>
                  <a:srgbClr val="FF9900"/>
                </a:solidFill>
                <a:latin typeface="Arial Narrow" pitchFamily="34" charset="0"/>
              </a:defRPr>
            </a:lvl5pPr>
            <a:lvl6pPr marL="2321227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FF9900"/>
                </a:solidFill>
                <a:latin typeface="Arial Narrow" pitchFamily="34" charset="0"/>
              </a:defRPr>
            </a:lvl6pPr>
            <a:lvl7pPr marL="2743269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FF9900"/>
                </a:solidFill>
                <a:latin typeface="Arial Narrow" pitchFamily="34" charset="0"/>
              </a:defRPr>
            </a:lvl7pPr>
            <a:lvl8pPr marL="3165310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FF9900"/>
                </a:solidFill>
                <a:latin typeface="Arial Narrow" pitchFamily="34" charset="0"/>
              </a:defRPr>
            </a:lvl8pPr>
            <a:lvl9pPr marL="3587351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FF9900"/>
                </a:solidFill>
                <a:latin typeface="Arial Narrow" pitchFamily="34" charset="0"/>
              </a:defRPr>
            </a:lvl9pPr>
          </a:lstStyle>
          <a:p>
            <a:fld id="{AABD1CB0-8CB0-4D4B-B69B-013EB04B2263}" type="slidenum">
              <a:rPr lang="fr-BE" altLang="fr-FR" sz="120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fr-BE" altLang="fr-FR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EE3A5-0847-4250-AF67-2B6B594A5E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4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74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40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244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2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930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855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983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932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76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736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89BD-18D5-464B-A750-7BE455AD80CA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D98D-40B7-47AD-855D-4DF07675657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599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RumeXperts" TargetMode="External"/><Relationship Id="rId4" Type="http://schemas.openxmlformats.org/officeDocument/2006/relationships/hyperlink" Target="https://www.facebook.com/Theriogenologi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https://4d4f.eu/content/technology-warehouse" TargetMode="External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à coins arrondis 64"/>
          <p:cNvSpPr/>
          <p:nvPr/>
        </p:nvSpPr>
        <p:spPr>
          <a:xfrm>
            <a:off x="683568" y="324406"/>
            <a:ext cx="7776864" cy="102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The postpartum: a </a:t>
            </a:r>
            <a:r>
              <a:rPr lang="fr-BE" sz="2400" dirty="0" err="1"/>
              <a:t>matter</a:t>
            </a:r>
            <a:r>
              <a:rPr lang="fr-BE" sz="2400" dirty="0"/>
              <a:t> of </a:t>
            </a:r>
            <a:r>
              <a:rPr lang="fr-BE" sz="2400" dirty="0" err="1"/>
              <a:t>periods</a:t>
            </a:r>
            <a:r>
              <a:rPr lang="fr-BE" sz="2400" dirty="0"/>
              <a:t> and </a:t>
            </a:r>
            <a:r>
              <a:rPr lang="fr-BE" sz="2400" dirty="0" smtClean="0"/>
              <a:t>pathologies</a:t>
            </a:r>
          </a:p>
          <a:p>
            <a:pPr algn="ctr"/>
            <a:r>
              <a:rPr lang="fr-BE" sz="2400" dirty="0" smtClean="0"/>
              <a:t>Le postpartum : une affaire de périodes et de pathologies</a:t>
            </a:r>
            <a:endParaRPr lang="fr-BE" sz="2400" dirty="0" smtClean="0"/>
          </a:p>
        </p:txBody>
      </p:sp>
      <p:pic>
        <p:nvPicPr>
          <p:cNvPr id="1026" name="Picture 2" descr="C:\Users\User\Pictures\Christian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2" y="1844240"/>
            <a:ext cx="1516745" cy="17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2072233" y="1671650"/>
            <a:ext cx="5551660" cy="972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Professeur honoraire Christian Hanzen</a:t>
            </a:r>
          </a:p>
          <a:p>
            <a:pPr algn="ctr"/>
            <a:r>
              <a:rPr lang="fr-BE" dirty="0" smtClean="0"/>
              <a:t>Université de Liège</a:t>
            </a:r>
          </a:p>
          <a:p>
            <a:pPr algn="ctr"/>
            <a:r>
              <a:rPr lang="fr-BE" dirty="0" smtClean="0"/>
              <a:t>Consultant RumeXperts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3252827" y="2834640"/>
            <a:ext cx="3551421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  <a:hlinkClick r:id="rId4"/>
              </a:rPr>
              <a:t>https://www.facebook.com/Theriogenologie</a:t>
            </a:r>
            <a:r>
              <a:rPr lang="fr-BE" sz="14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fr-BE" sz="1400" dirty="0" smtClean="0">
                <a:solidFill>
                  <a:schemeClr val="bg1"/>
                </a:solidFill>
              </a:rPr>
              <a:t> 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8825" y="3282538"/>
            <a:ext cx="3192221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BE" sz="1400" dirty="0">
                <a:hlinkClick r:id="rId5"/>
              </a:rPr>
              <a:t>https://</a:t>
            </a:r>
            <a:r>
              <a:rPr lang="fr-BE" sz="1400" dirty="0" smtClean="0">
                <a:hlinkClick r:id="rId5"/>
              </a:rPr>
              <a:t>www.facebook.com/RumeXperts</a:t>
            </a:r>
            <a:r>
              <a:rPr lang="fr-BE" sz="1400" dirty="0" smtClean="0"/>
              <a:t> </a:t>
            </a:r>
            <a:endParaRPr lang="fr-BE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145025" y="4201512"/>
            <a:ext cx="5899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1st International Seminar on Animal Health and Production Livestock diseases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>
                <a:solidFill>
                  <a:schemeClr val="bg1"/>
                </a:solidFill>
              </a:rPr>
              <a:t>population medicine in dairy cattle </a:t>
            </a:r>
            <a:r>
              <a:rPr lang="en-US" sz="1400" dirty="0" smtClean="0">
                <a:solidFill>
                  <a:schemeClr val="bg1"/>
                </a:solidFill>
              </a:rPr>
              <a:t>farms.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University of Mohamed </a:t>
            </a:r>
            <a:r>
              <a:rPr lang="en-US" sz="1400" dirty="0" err="1">
                <a:solidFill>
                  <a:schemeClr val="bg1"/>
                </a:solidFill>
              </a:rPr>
              <a:t>Cherif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Messaadia</a:t>
            </a:r>
            <a:r>
              <a:rPr lang="en-US" sz="1400" dirty="0">
                <a:solidFill>
                  <a:schemeClr val="bg1"/>
                </a:solidFill>
              </a:rPr>
              <a:t> Souk-</a:t>
            </a:r>
            <a:r>
              <a:rPr lang="en-US" sz="1400" dirty="0" err="1">
                <a:solidFill>
                  <a:schemeClr val="bg1"/>
                </a:solidFill>
              </a:rPr>
              <a:t>Ahras</a:t>
            </a:r>
            <a:r>
              <a:rPr lang="en-US" sz="1400" dirty="0">
                <a:solidFill>
                  <a:schemeClr val="bg1"/>
                </a:solidFill>
              </a:rPr>
              <a:t> Algeria</a:t>
            </a:r>
            <a:endParaRPr lang="fr-BE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059" y="1200151"/>
            <a:ext cx="8409741" cy="3027783"/>
          </a:xfrm>
        </p:spPr>
        <p:txBody>
          <a:bodyPr>
            <a:norm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Caractérisation des définitions : de quoi parle-t-on ?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Collecte de données </a:t>
            </a:r>
          </a:p>
          <a:p>
            <a:pPr lvl="1"/>
            <a:r>
              <a:rPr lang="fr-BE" sz="1600" dirty="0" smtClean="0">
                <a:solidFill>
                  <a:schemeClr val="bg1"/>
                </a:solidFill>
              </a:rPr>
              <a:t>Stratégies : le suivi de reproduction</a:t>
            </a:r>
          </a:p>
          <a:p>
            <a:pPr lvl="1"/>
            <a:r>
              <a:rPr lang="fr-BE" sz="1600" dirty="0" smtClean="0">
                <a:solidFill>
                  <a:schemeClr val="bg1"/>
                </a:solidFill>
              </a:rPr>
              <a:t>Propédeutique : importance du choix de la méthode </a:t>
            </a:r>
          </a:p>
          <a:p>
            <a:pPr lvl="1"/>
            <a:r>
              <a:rPr lang="fr-BE" sz="1600" dirty="0" smtClean="0">
                <a:solidFill>
                  <a:schemeClr val="bg1"/>
                </a:solidFill>
              </a:rPr>
              <a:t>Notation : manuelle vs systèmes automatiques  : agriculture numérique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Analyse des données : vive l’intelligence artificielle et le machine </a:t>
            </a:r>
            <a:r>
              <a:rPr lang="fr-BE" sz="2000" dirty="0" err="1" smtClean="0">
                <a:solidFill>
                  <a:schemeClr val="bg1"/>
                </a:solidFill>
              </a:rPr>
              <a:t>learning</a:t>
            </a:r>
            <a:r>
              <a:rPr lang="fr-BE" sz="2000" dirty="0" smtClean="0">
                <a:solidFill>
                  <a:schemeClr val="bg1"/>
                </a:solidFill>
              </a:rPr>
              <a:t> ?</a:t>
            </a:r>
          </a:p>
          <a:p>
            <a:pPr lvl="1"/>
            <a:r>
              <a:rPr lang="fr-BE" sz="1600" dirty="0" smtClean="0">
                <a:solidFill>
                  <a:schemeClr val="bg1"/>
                </a:solidFill>
              </a:rPr>
              <a:t>Définition des prévalences : y-a-t-il un problème ou pas </a:t>
            </a:r>
          </a:p>
          <a:p>
            <a:pPr lvl="1"/>
            <a:r>
              <a:rPr lang="fr-BE" sz="1600" dirty="0" smtClean="0">
                <a:solidFill>
                  <a:schemeClr val="bg1"/>
                </a:solidFill>
              </a:rPr>
              <a:t>Caractérisation des relations entre les pathologies</a:t>
            </a:r>
          </a:p>
          <a:p>
            <a:pPr lvl="1"/>
            <a:r>
              <a:rPr lang="fr-BE" sz="1600" dirty="0" smtClean="0">
                <a:solidFill>
                  <a:schemeClr val="bg1"/>
                </a:solidFill>
              </a:rPr>
              <a:t>Etablissement de </a:t>
            </a:r>
            <a:r>
              <a:rPr lang="fr-BE" sz="1600" dirty="0" err="1" smtClean="0">
                <a:solidFill>
                  <a:schemeClr val="bg1"/>
                </a:solidFill>
              </a:rPr>
              <a:t>benchmarkings</a:t>
            </a:r>
            <a:r>
              <a:rPr lang="fr-BE" sz="1600" dirty="0" smtClean="0">
                <a:solidFill>
                  <a:schemeClr val="bg1"/>
                </a:solidFill>
              </a:rPr>
              <a:t> en fonction du contexte  </a:t>
            </a: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77059" y="357002"/>
            <a:ext cx="5231045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 smtClean="0">
                <a:solidFill>
                  <a:schemeClr val="bg1"/>
                </a:solidFill>
              </a:rPr>
              <a:t>Enjeux de la médecine des populations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228184" y="4418463"/>
            <a:ext cx="2297435" cy="4757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BE" altLang="fr-FR" kern="0" dirty="0" smtClean="0">
                <a:solidFill>
                  <a:schemeClr val="bg1"/>
                </a:solidFill>
              </a:rPr>
              <a:t>Quelques exemples</a:t>
            </a:r>
            <a:endParaRPr lang="fr-FR" altLang="fr-F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48924" y="4754312"/>
            <a:ext cx="2057400" cy="273844"/>
          </a:xfrm>
        </p:spPr>
        <p:txBody>
          <a:bodyPr/>
          <a:lstStyle/>
          <a:p>
            <a:fld id="{E8733085-2CB6-413A-95A5-FE9845557982}" type="slidenum">
              <a:rPr lang="en-US" smtClean="0"/>
              <a:t>11</a:t>
            </a:fld>
            <a:endParaRPr lang="en-US"/>
          </a:p>
        </p:txBody>
      </p:sp>
      <p:pic>
        <p:nvPicPr>
          <p:cNvPr id="3" name="Afbeelding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98797" l="2637" r="97949">
                        <a14:foregroundMark x1="6836" y1="72782" x2="6836" y2="72782"/>
                        <a14:foregroundMark x1="7227" y1="71729" x2="7227" y2="71729"/>
                        <a14:foregroundMark x1="11230" y1="81353" x2="11230" y2="81353"/>
                        <a14:foregroundMark x1="8008" y1="82406" x2="8008" y2="82406"/>
                        <a14:foregroundMark x1="7617" y1="80451" x2="7617" y2="80451"/>
                        <a14:foregroundMark x1="6934" y1="75940" x2="6934" y2="75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6" y="890761"/>
            <a:ext cx="4069559" cy="2642829"/>
          </a:xfrm>
          <a:prstGeom prst="rect">
            <a:avLst/>
          </a:prstGeom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057" y="2684"/>
            <a:ext cx="1729778" cy="982673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38" y="2860015"/>
            <a:ext cx="1122431" cy="11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641" y="14934"/>
            <a:ext cx="1807478" cy="102374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559" y="959968"/>
            <a:ext cx="619580" cy="821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" name="Imag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2" y="53911"/>
            <a:ext cx="1689897" cy="97282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0" y="1435764"/>
            <a:ext cx="948363" cy="83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" y="2583398"/>
            <a:ext cx="14859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02364" y="2361239"/>
            <a:ext cx="4681538" cy="265457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BE" sz="1400" dirty="0" smtClean="0"/>
              <a:t>Identification RFID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Temps de rumination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T° corporelle et pH du rumen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Temps d’ingestion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Temps de position couchée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Evaluation du score corporel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Détection des chaleurs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Détection du vêlage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Production laitière, poids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Dépistage des mammites (conductivité, thermographie)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Analyse du lait (</a:t>
            </a:r>
            <a:r>
              <a:rPr lang="fr-BE" sz="1400" dirty="0" err="1" smtClean="0"/>
              <a:t>BHB</a:t>
            </a:r>
            <a:r>
              <a:rPr lang="fr-BE" sz="1400" dirty="0" smtClean="0"/>
              <a:t>, lactose, P4, MG, Protéines, </a:t>
            </a:r>
            <a:r>
              <a:rPr lang="fr-BE" sz="1400" dirty="0" err="1" smtClean="0"/>
              <a:t>LDH</a:t>
            </a:r>
            <a:r>
              <a:rPr lang="fr-BE" sz="1400" dirty="0" smtClean="0"/>
              <a:t>, urée)</a:t>
            </a:r>
          </a:p>
          <a:p>
            <a:pPr marL="214313" indent="-214313">
              <a:buFontTx/>
              <a:buChar char="-"/>
            </a:pPr>
            <a:r>
              <a:rPr lang="fr-BE" sz="1400" dirty="0" smtClean="0"/>
              <a:t>Localisation (étable, pâture)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2" y="74056"/>
            <a:ext cx="1794321" cy="12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3" y="1370789"/>
            <a:ext cx="1794321" cy="14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" y="1192465"/>
            <a:ext cx="960335" cy="132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7023" y="4148185"/>
            <a:ext cx="3909099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BE" sz="1500" dirty="0">
                <a:solidFill>
                  <a:srgbClr val="FF0000"/>
                </a:solidFill>
              </a:rPr>
              <a:t>130 applications</a:t>
            </a:r>
          </a:p>
          <a:p>
            <a:r>
              <a:rPr lang="fr-BE" sz="1500" dirty="0">
                <a:hlinkClick r:id="rId15"/>
              </a:rPr>
              <a:t>https</a:t>
            </a:r>
            <a:r>
              <a:rPr lang="fr-BE" sz="1500" dirty="0">
                <a:hlinkClick r:id="rId15"/>
              </a:rPr>
              <a:t>://</a:t>
            </a:r>
            <a:r>
              <a:rPr lang="fr-BE" sz="1500" dirty="0">
                <a:hlinkClick r:id="rId15"/>
              </a:rPr>
              <a:t>4d4f.eu/content/technology-warehouse</a:t>
            </a:r>
            <a:r>
              <a:rPr lang="fr-BE" sz="1500" dirty="0"/>
              <a:t> </a:t>
            </a:r>
            <a:endParaRPr lang="fr-BE" sz="15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98449" y="90159"/>
            <a:ext cx="63142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BE" sz="1500" dirty="0"/>
              <a:t>(34 %)</a:t>
            </a:r>
            <a:endParaRPr lang="fr-BE" sz="15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523637" y="1816864"/>
            <a:ext cx="63142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BE" sz="1500" dirty="0"/>
              <a:t>(11 %)</a:t>
            </a:r>
            <a:endParaRPr lang="fr-BE" sz="15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212379" y="4037789"/>
            <a:ext cx="63142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BE" sz="1500" dirty="0"/>
              <a:t>(19 %)</a:t>
            </a:r>
            <a:endParaRPr lang="fr-BE" sz="15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27422" y="4668709"/>
            <a:ext cx="461400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BE" sz="1500" dirty="0"/>
              <a:t>(</a:t>
            </a:r>
            <a:r>
              <a:rPr lang="fr-BE" sz="1500" dirty="0" err="1"/>
              <a:t>Acceléromètre</a:t>
            </a:r>
            <a:r>
              <a:rPr lang="fr-BE" sz="1500" dirty="0"/>
              <a:t>, podomètre, thermomètre, inclinomètre)</a:t>
            </a:r>
            <a:endParaRPr lang="fr-BE" sz="15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308304" y="3389716"/>
            <a:ext cx="1718374" cy="7981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 smtClean="0">
                <a:solidFill>
                  <a:schemeClr val="bg1"/>
                </a:solidFill>
              </a:rPr>
              <a:t>Agriculture </a:t>
            </a:r>
          </a:p>
          <a:p>
            <a:r>
              <a:rPr lang="fr-BE" sz="2400" dirty="0" smtClean="0">
                <a:solidFill>
                  <a:schemeClr val="bg1"/>
                </a:solidFill>
              </a:rPr>
              <a:t>numérique</a:t>
            </a:r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2 ACTIVITES ENSEIGNEMENTS\Ressources\Facebook Theriogenology\Uterine infections definition franç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8" y="195484"/>
            <a:ext cx="6426460" cy="48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0792" y="1275606"/>
            <a:ext cx="906458" cy="43204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Avant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528" y="1272481"/>
            <a:ext cx="1443297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Fécondation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63834" y="1275606"/>
            <a:ext cx="96688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 1 à J7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54884" y="1275606"/>
            <a:ext cx="1087749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J8 à J27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091734" y="1275606"/>
            <a:ext cx="121791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J28 à J60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651179" y="1257896"/>
            <a:ext cx="1178395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J61 à J90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039" descr="3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7" y="1850485"/>
            <a:ext cx="861521" cy="59485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 descr="dia22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9" y="3273828"/>
            <a:ext cx="865546" cy="7020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41" descr="3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" y="2525786"/>
            <a:ext cx="880768" cy="6451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embryon définitio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60" y="1852421"/>
            <a:ext cx="1057125" cy="944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spermatozoïde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40" y="1852421"/>
            <a:ext cx="1148180" cy="995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embryon phase elongatio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30" y="1852421"/>
            <a:ext cx="1125872" cy="13782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Activités d'enseignements\Ressources\Multimedia\Multimedia echographie RU\Photos Titan Benedicte Gabriel\Bov Gestation J42 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96" y="1852422"/>
            <a:ext cx="1130454" cy="8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7670727" y="1852421"/>
            <a:ext cx="1158848" cy="798560"/>
            <a:chOff x="112713" y="115888"/>
            <a:chExt cx="4478337" cy="3529012"/>
          </a:xfrm>
        </p:grpSpPr>
        <p:pic>
          <p:nvPicPr>
            <p:cNvPr id="25" name="Picture 2" descr="D:\Activités d'enseignements\Ressources\Multimedia\Multimedia echographie RU\Photos Titan Benedicte Gabriel\Bov Gestation Foetus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15888"/>
              <a:ext cx="4411662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12713" y="425450"/>
              <a:ext cx="1290637" cy="2159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35" name="Titre 1"/>
          <p:cNvSpPr txBox="1">
            <a:spLocks/>
          </p:cNvSpPr>
          <p:nvPr/>
        </p:nvSpPr>
        <p:spPr>
          <a:xfrm>
            <a:off x="1585344" y="3651870"/>
            <a:ext cx="1114447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Non Fécond</a:t>
            </a:r>
          </a:p>
          <a:p>
            <a:r>
              <a:rPr lang="fr-BE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15 à 30 %</a:t>
            </a:r>
            <a:endParaRPr lang="fr-BE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3128910" y="3651869"/>
            <a:ext cx="1290234" cy="8640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Mortalité embryonnaire très précoce</a:t>
            </a:r>
          </a:p>
          <a:p>
            <a:r>
              <a:rPr lang="fr-BE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30 à 50 %</a:t>
            </a:r>
            <a:endParaRPr lang="fr-BE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4765572" y="3495277"/>
            <a:ext cx="1326161" cy="10206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Mortalité embryonnaire précoce</a:t>
            </a:r>
          </a:p>
          <a:p>
            <a:r>
              <a:rPr lang="fr-B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J19 – J27 : </a:t>
            </a:r>
            <a:r>
              <a:rPr lang="fr-BE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20 %</a:t>
            </a:r>
            <a:endParaRPr lang="fr-BE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6343762" y="3663031"/>
            <a:ext cx="1217916" cy="7989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Mortalité embryonnaire tardive</a:t>
            </a:r>
          </a:p>
          <a:p>
            <a:r>
              <a:rPr lang="fr-BE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12 %</a:t>
            </a:r>
            <a:endParaRPr lang="fr-BE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7873350" y="3660464"/>
            <a:ext cx="1178395" cy="5854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Avortement précoce</a:t>
            </a:r>
          </a:p>
          <a:p>
            <a:r>
              <a:rPr lang="fr-BE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&lt; 2 %</a:t>
            </a:r>
            <a:endParaRPr lang="fr-BE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cteur droit avec flèche 18"/>
          <p:cNvCxnSpPr>
            <a:endCxn id="35" idx="0"/>
          </p:cNvCxnSpPr>
          <p:nvPr/>
        </p:nvCxnSpPr>
        <p:spPr>
          <a:xfrm>
            <a:off x="2142567" y="2848355"/>
            <a:ext cx="1" cy="80351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re 1"/>
          <p:cNvSpPr txBox="1">
            <a:spLocks/>
          </p:cNvSpPr>
          <p:nvPr/>
        </p:nvSpPr>
        <p:spPr>
          <a:xfrm>
            <a:off x="3153753" y="815578"/>
            <a:ext cx="4155897" cy="298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Embryon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7425419" y="816769"/>
            <a:ext cx="1210680" cy="298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Foetus</a:t>
            </a:r>
            <a:endParaRPr lang="fr-BE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8636100" y="965774"/>
            <a:ext cx="41564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220072" y="3230675"/>
            <a:ext cx="11629" cy="26460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23" idx="2"/>
          </p:cNvCxnSpPr>
          <p:nvPr/>
        </p:nvCxnSpPr>
        <p:spPr>
          <a:xfrm>
            <a:off x="6744423" y="2674436"/>
            <a:ext cx="0" cy="98859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8165682" y="2654308"/>
            <a:ext cx="0" cy="100615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3726454" y="2809480"/>
            <a:ext cx="5814" cy="84239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re 1"/>
          <p:cNvSpPr txBox="1">
            <a:spLocks/>
          </p:cNvSpPr>
          <p:nvPr/>
        </p:nvSpPr>
        <p:spPr>
          <a:xfrm>
            <a:off x="2001208" y="4677984"/>
            <a:ext cx="6939267" cy="3240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50 à 70 % des vaches laitières inséminées n’accouchent pas 9 mois plus tard</a:t>
            </a:r>
            <a:endParaRPr lang="fr-B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154229" y="182116"/>
            <a:ext cx="6546463" cy="4454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fr-BE" altLang="fr-FR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Périodes embryonnaire et fœtale </a:t>
            </a:r>
            <a:r>
              <a:rPr lang="fr-BE" alt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altLang="fr-F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Wiltbank</a:t>
            </a:r>
            <a:r>
              <a:rPr lang="fr-BE" alt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2016) </a:t>
            </a:r>
            <a:endParaRPr lang="fr-BE" alt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2 ACTIVITES ENSEIGNEMENTS\Ressources\Facebook Theriogenology\Prevalence anoest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" y="0"/>
            <a:ext cx="8855429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2 ACTIVITES ENSEIGNEMENTS\Ressources\Facebook Theriogenology\Erreurs detection oest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567"/>
            <a:ext cx="8501858" cy="47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12160" y="269567"/>
            <a:ext cx="294811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Une vache sur 10 n’est pas 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réellement en chaleurs 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au moment de l’insémination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2 ACTIVITES ENSEIGNEMENTS\Ressources\Facebook Theriogenology\Perfo repro Irlande 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78"/>
            <a:ext cx="8440209" cy="47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2 ACTIVITES ENSEIGNEMENTS\Ressources\Facebook Theriogenology\FACTEURS DE RISQUE INFECTIONS ODDS RATIO.c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611"/>
            <a:ext cx="7776864" cy="490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2 ACTIVITES ENSEIGNEMENTS\Ressources\Facebook Theriogenology\Perez Baez 2021 couts metri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6"/>
            <a:ext cx="8961918" cy="50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835696" y="1923678"/>
            <a:ext cx="4968552" cy="594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000" dirty="0" smtClean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2323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528" y="267494"/>
            <a:ext cx="7560840" cy="6472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/>
              <a:t>De l’individu à la médecine des populations </a:t>
            </a:r>
            <a:endParaRPr lang="fr-BE" sz="2800" dirty="0"/>
          </a:p>
        </p:txBody>
      </p:sp>
      <p:pic>
        <p:nvPicPr>
          <p:cNvPr id="51202" name="Picture 2" descr="C:\Users\User\Pictures\Vache Holstein blan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7627"/>
            <a:ext cx="2558404" cy="19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83718"/>
            <a:ext cx="5796136" cy="25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889871" y="4785191"/>
            <a:ext cx="195239" cy="273844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FF"/>
              </a:buClr>
              <a:buFont typeface="Mistral" panose="03090702030407020403" pitchFamily="66" charset="0"/>
              <a:buChar char="●"/>
              <a:defRPr sz="20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 sz="1800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FFFFFF"/>
              </a:buClr>
              <a:buChar char="•"/>
              <a:defRPr sz="1500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FFFFFF"/>
              </a:buClr>
              <a:buChar char="–"/>
              <a:defRPr sz="15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lr>
                <a:srgbClr val="FFFFFF"/>
              </a:buClr>
              <a:buChar char="•"/>
              <a:defRPr sz="15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15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15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15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15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fld id="{C66D66F5-B302-462D-B7BB-AB5510FFAF8F}" type="slidenum">
              <a:rPr lang="fr-FR" altLang="fr-FR" sz="1100">
                <a:solidFill>
                  <a:schemeClr val="tx1"/>
                </a:solidFill>
                <a:latin typeface="+mn-lt"/>
              </a:rPr>
              <a:pPr>
                <a:spcBef>
                  <a:spcPct val="0"/>
                </a:spcBef>
                <a:buClr>
                  <a:srgbClr val="000066"/>
                </a:buClr>
                <a:buFontTx/>
                <a:buNone/>
              </a:pPr>
              <a:t>3</a:t>
            </a:fld>
            <a:endParaRPr lang="fr-FR" altLang="fr-FR" sz="1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2833" y="1019198"/>
            <a:ext cx="1922578" cy="3000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>
                <a:solidFill>
                  <a:schemeClr val="bg1"/>
                </a:solidFill>
              </a:rPr>
              <a:t>Quantifier le problème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9257" y="1491630"/>
            <a:ext cx="2074090" cy="5309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>
                <a:solidFill>
                  <a:schemeClr val="bg1"/>
                </a:solidFill>
              </a:rPr>
              <a:t>Générer des </a:t>
            </a:r>
            <a:r>
              <a:rPr lang="fr-FR" altLang="fr-FR" sz="1500" dirty="0">
                <a:solidFill>
                  <a:schemeClr val="bg1"/>
                </a:solidFill>
              </a:rPr>
              <a:t>hypothèses  </a:t>
            </a:r>
            <a:r>
              <a:rPr lang="fr-FR" altLang="fr-FR" sz="1500" dirty="0">
                <a:solidFill>
                  <a:schemeClr val="bg1"/>
                </a:solidFill>
              </a:rPr>
              <a:t>diagnostiques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6533" y="2534864"/>
            <a:ext cx="2954399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/>
              <a:t>Acquérir des données/informations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6534" y="3681436"/>
            <a:ext cx="2222873" cy="300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/>
              <a:t>Examens </a:t>
            </a:r>
            <a:r>
              <a:rPr lang="fr-FR" altLang="fr-FR" sz="1500" dirty="0"/>
              <a:t>cliniques : signes </a:t>
            </a:r>
            <a:endParaRPr lang="fr-FR" altLang="fr-FR" sz="1500" dirty="0"/>
          </a:p>
        </p:txBody>
      </p:sp>
      <p:sp>
        <p:nvSpPr>
          <p:cNvPr id="9" name="Rectangle 8"/>
          <p:cNvSpPr/>
          <p:nvPr/>
        </p:nvSpPr>
        <p:spPr>
          <a:xfrm>
            <a:off x="1414486" y="2320552"/>
            <a:ext cx="2376488" cy="530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Sélectionner  des hypothèses  diagnostiques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8673" y="4155304"/>
            <a:ext cx="2538413" cy="300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/>
              <a:t>Examens complémentaires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9243" y="4557736"/>
            <a:ext cx="1333763" cy="30008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/>
              <a:t>Diagnostic final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1116829" y="1029914"/>
            <a:ext cx="236283" cy="3000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1116829" y="1563638"/>
            <a:ext cx="236283" cy="3000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116829" y="2322933"/>
            <a:ext cx="236283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482726" y="2146720"/>
            <a:ext cx="236283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FFFFFF"/>
              </a:buClr>
              <a:buFont typeface="Mistral" panose="03090702030407020403" pitchFamily="66" charset="0"/>
              <a:buChar char="●"/>
              <a:defRPr sz="26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 sz="2400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FF"/>
              </a:buClr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500">
                <a:solidFill>
                  <a:schemeClr val="tx1"/>
                </a:solidFill>
                <a:latin typeface="+mn-lt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6532" y="3120955"/>
            <a:ext cx="3044349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fr-FR" altLang="fr-FR" sz="1500" dirty="0"/>
              <a:t>Anamnèse  : </a:t>
            </a:r>
            <a:r>
              <a:rPr lang="fr-FR" altLang="fr-FR" sz="1500" dirty="0" smtClean="0"/>
              <a:t>données zootechniques </a:t>
            </a:r>
            <a:endParaRPr lang="fr-FR" altLang="fr-FR" sz="1500" dirty="0"/>
          </a:p>
        </p:txBody>
      </p:sp>
      <p:cxnSp>
        <p:nvCxnSpPr>
          <p:cNvPr id="19" name="Connecteur droit avec flèche 18"/>
          <p:cNvCxnSpPr>
            <a:cxnSpLocks noChangeShapeType="1"/>
            <a:stCxn id="3" idx="2"/>
          </p:cNvCxnSpPr>
          <p:nvPr/>
        </p:nvCxnSpPr>
        <p:spPr bwMode="auto">
          <a:xfrm>
            <a:off x="2484122" y="1319280"/>
            <a:ext cx="0" cy="17559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>
            <a:off x="2387226" y="2022545"/>
            <a:ext cx="0" cy="300388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>
            <a:off x="3792165" y="2374130"/>
            <a:ext cx="664369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4726805" y="2859782"/>
            <a:ext cx="0" cy="2611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Connecteur droit 24"/>
          <p:cNvCxnSpPr>
            <a:stCxn id="17" idx="1"/>
          </p:cNvCxnSpPr>
          <p:nvPr/>
        </p:nvCxnSpPr>
        <p:spPr bwMode="auto">
          <a:xfrm flipH="1">
            <a:off x="3543347" y="3270996"/>
            <a:ext cx="913185" cy="87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3543347" y="2851468"/>
            <a:ext cx="0" cy="4195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onnecteur droit 27"/>
          <p:cNvCxnSpPr>
            <a:cxnSpLocks noChangeShapeType="1"/>
          </p:cNvCxnSpPr>
          <p:nvPr/>
        </p:nvCxnSpPr>
        <p:spPr bwMode="auto">
          <a:xfrm flipH="1" flipV="1">
            <a:off x="3034927" y="3839789"/>
            <a:ext cx="1421606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cteur droit avec flèche 28"/>
          <p:cNvCxnSpPr>
            <a:cxnSpLocks noChangeShapeType="1"/>
          </p:cNvCxnSpPr>
          <p:nvPr/>
        </p:nvCxnSpPr>
        <p:spPr bwMode="auto">
          <a:xfrm>
            <a:off x="3792165" y="2631305"/>
            <a:ext cx="664369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 flipV="1">
            <a:off x="3034926" y="2851467"/>
            <a:ext cx="0" cy="100261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necteur droit avec flèche 34"/>
          <p:cNvCxnSpPr>
            <a:cxnSpLocks noChangeShapeType="1"/>
          </p:cNvCxnSpPr>
          <p:nvPr/>
        </p:nvCxnSpPr>
        <p:spPr bwMode="auto">
          <a:xfrm>
            <a:off x="3790974" y="2745605"/>
            <a:ext cx="664369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37"/>
          <p:cNvCxnSpPr>
            <a:cxnSpLocks noChangeShapeType="1"/>
          </p:cNvCxnSpPr>
          <p:nvPr/>
        </p:nvCxnSpPr>
        <p:spPr bwMode="auto">
          <a:xfrm flipH="1" flipV="1">
            <a:off x="2602729" y="4327946"/>
            <a:ext cx="1824038" cy="3572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cteur droit avec flèche 39"/>
          <p:cNvCxnSpPr>
            <a:cxnSpLocks noChangeShapeType="1"/>
            <a:endCxn id="9" idx="2"/>
          </p:cNvCxnSpPr>
          <p:nvPr/>
        </p:nvCxnSpPr>
        <p:spPr bwMode="auto">
          <a:xfrm flipV="1">
            <a:off x="2602729" y="2851467"/>
            <a:ext cx="0" cy="1476481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cteur droit avec flèche 42"/>
          <p:cNvCxnSpPr>
            <a:cxnSpLocks noChangeShapeType="1"/>
          </p:cNvCxnSpPr>
          <p:nvPr/>
        </p:nvCxnSpPr>
        <p:spPr bwMode="auto">
          <a:xfrm>
            <a:off x="1793105" y="2851467"/>
            <a:ext cx="0" cy="1706269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1047774" y="4557736"/>
            <a:ext cx="236283" cy="3000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FFFFFF"/>
              </a:buClr>
              <a:buFont typeface="Mistral" panose="03090702030407020403" pitchFamily="66" charset="0"/>
              <a:buChar char="●"/>
              <a:defRPr sz="26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Char char="§"/>
              <a:defRPr sz="2400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FF"/>
              </a:buClr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500">
                <a:solidFill>
                  <a:schemeClr val="tx1"/>
                </a:solidFill>
                <a:latin typeface="+mn-lt"/>
              </a:rPr>
              <a:t>5</a:t>
            </a:r>
          </a:p>
        </p:txBody>
      </p:sp>
      <p:cxnSp>
        <p:nvCxnSpPr>
          <p:cNvPr id="30" name="Connecteur droit avec flèche 29"/>
          <p:cNvCxnSpPr>
            <a:cxnSpLocks noChangeShapeType="1"/>
          </p:cNvCxnSpPr>
          <p:nvPr/>
        </p:nvCxnSpPr>
        <p:spPr bwMode="auto">
          <a:xfrm flipH="1">
            <a:off x="6679407" y="3831477"/>
            <a:ext cx="911424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necteur droit 48"/>
          <p:cNvCxnSpPr/>
          <p:nvPr/>
        </p:nvCxnSpPr>
        <p:spPr>
          <a:xfrm>
            <a:off x="7410931" y="2761549"/>
            <a:ext cx="179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590831" y="2745604"/>
            <a:ext cx="0" cy="1085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cxnSpLocks noChangeShapeType="1"/>
          </p:cNvCxnSpPr>
          <p:nvPr/>
        </p:nvCxnSpPr>
        <p:spPr bwMode="auto">
          <a:xfrm flipH="1" flipV="1">
            <a:off x="6983062" y="4327944"/>
            <a:ext cx="896495" cy="1786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necteur droit 50"/>
          <p:cNvCxnSpPr/>
          <p:nvPr/>
        </p:nvCxnSpPr>
        <p:spPr>
          <a:xfrm>
            <a:off x="7410932" y="2618275"/>
            <a:ext cx="468625" cy="47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879557" y="2623014"/>
            <a:ext cx="0" cy="17067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28" name="Rectangle à coins arrondis 22527"/>
          <p:cNvSpPr/>
          <p:nvPr/>
        </p:nvSpPr>
        <p:spPr>
          <a:xfrm>
            <a:off x="277059" y="267494"/>
            <a:ext cx="6336704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BE" altLang="fr-FR" kern="0" dirty="0">
                <a:solidFill>
                  <a:schemeClr val="bg1"/>
                </a:solidFill>
              </a:rPr>
              <a:t>Le </a:t>
            </a:r>
            <a:r>
              <a:rPr lang="fr-BE" altLang="fr-FR" kern="0" dirty="0" smtClean="0">
                <a:solidFill>
                  <a:schemeClr val="bg1"/>
                </a:solidFill>
              </a:rPr>
              <a:t>raisonnement </a:t>
            </a:r>
            <a:r>
              <a:rPr lang="fr-BE" altLang="fr-FR" kern="0" dirty="0">
                <a:solidFill>
                  <a:schemeClr val="bg1"/>
                </a:solidFill>
              </a:rPr>
              <a:t>clinique est au </a:t>
            </a:r>
            <a:r>
              <a:rPr lang="fr-BE" altLang="fr-FR" kern="0" dirty="0" err="1">
                <a:solidFill>
                  <a:schemeClr val="bg1"/>
                </a:solidFill>
              </a:rPr>
              <a:t>coeur</a:t>
            </a:r>
            <a:r>
              <a:rPr lang="fr-BE" altLang="fr-FR" kern="0" dirty="0">
                <a:solidFill>
                  <a:schemeClr val="bg1"/>
                </a:solidFill>
              </a:rPr>
              <a:t> de l’activité du vétérinaire</a:t>
            </a:r>
            <a:endParaRPr lang="fr-FR" altLang="fr-FR" kern="0" dirty="0">
              <a:solidFill>
                <a:schemeClr val="bg1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5478935" y="1633369"/>
            <a:ext cx="3312368" cy="663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BE" altLang="fr-FR" kern="0" dirty="0" smtClean="0">
                <a:solidFill>
                  <a:schemeClr val="bg1"/>
                </a:solidFill>
              </a:rPr>
              <a:t>Les données sont le carburant </a:t>
            </a:r>
          </a:p>
          <a:p>
            <a:pPr>
              <a:defRPr/>
            </a:pPr>
            <a:r>
              <a:rPr lang="fr-BE" altLang="fr-FR" kern="0" dirty="0" smtClean="0">
                <a:solidFill>
                  <a:schemeClr val="bg1"/>
                </a:solidFill>
              </a:rPr>
              <a:t>de la médecine des populations</a:t>
            </a:r>
            <a:endParaRPr lang="fr-FR" altLang="fr-FR" kern="0" dirty="0">
              <a:solidFill>
                <a:schemeClr val="bg1"/>
              </a:solidFill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3975151" y="987574"/>
            <a:ext cx="4341266" cy="3316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BE" altLang="fr-FR" sz="1600" kern="0" dirty="0" smtClean="0">
                <a:solidFill>
                  <a:schemeClr val="bg1"/>
                </a:solidFill>
              </a:rPr>
              <a:t>Il n’y a pas de gestion possible sans quantification</a:t>
            </a:r>
            <a:endParaRPr lang="fr-FR" altLang="fr-FR" sz="1600" kern="0" dirty="0">
              <a:solidFill>
                <a:schemeClr val="bg1"/>
              </a:solidFill>
            </a:endParaRPr>
          </a:p>
        </p:txBody>
      </p:sp>
      <p:cxnSp>
        <p:nvCxnSpPr>
          <p:cNvPr id="22531" name="Connecteur droit avec flèche 22530"/>
          <p:cNvCxnSpPr>
            <a:stCxn id="3" idx="3"/>
            <a:endCxn id="67" idx="1"/>
          </p:cNvCxnSpPr>
          <p:nvPr/>
        </p:nvCxnSpPr>
        <p:spPr>
          <a:xfrm flipV="1">
            <a:off x="3445411" y="1153422"/>
            <a:ext cx="529740" cy="1581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7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284664" y="1168005"/>
            <a:ext cx="71437" cy="22681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fr-FR" altLang="fr-F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812088" y="3112294"/>
            <a:ext cx="863600" cy="32504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>
                <a:solidFill>
                  <a:schemeClr val="tx1"/>
                </a:solidFill>
                <a:latin typeface="+mn-lt"/>
              </a:rPr>
              <a:t>Gest</a:t>
            </a:r>
          </a:p>
        </p:txBody>
      </p:sp>
      <p:sp>
        <p:nvSpPr>
          <p:cNvPr id="19496" name="Line 22"/>
          <p:cNvSpPr>
            <a:spLocks noChangeShapeType="1"/>
          </p:cNvSpPr>
          <p:nvPr/>
        </p:nvSpPr>
        <p:spPr bwMode="auto">
          <a:xfrm>
            <a:off x="3568" y="2733679"/>
            <a:ext cx="0" cy="140374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6659564" y="3089672"/>
            <a:ext cx="1152525" cy="346472"/>
            <a:chOff x="4195" y="2595"/>
            <a:chExt cx="726" cy="291"/>
          </a:xfrm>
        </p:grpSpPr>
        <p:sp>
          <p:nvSpPr>
            <p:cNvPr id="19481" name="Rectangle 6"/>
            <p:cNvSpPr>
              <a:spLocks noChangeArrowheads="1"/>
            </p:cNvSpPr>
            <p:nvPr/>
          </p:nvSpPr>
          <p:spPr bwMode="auto">
            <a:xfrm>
              <a:off x="4195" y="2614"/>
              <a:ext cx="726" cy="27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fr-FR" altLang="fr-FR" sz="15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82" name="Text Box 34"/>
            <p:cNvSpPr txBox="1">
              <a:spLocks noChangeArrowheads="1"/>
            </p:cNvSpPr>
            <p:nvPr/>
          </p:nvSpPr>
          <p:spPr bwMode="auto">
            <a:xfrm>
              <a:off x="4195" y="2595"/>
              <a:ext cx="4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500">
                  <a:solidFill>
                    <a:schemeClr val="tx1"/>
                  </a:solidFill>
                  <a:latin typeface="+mn-lt"/>
                </a:rPr>
                <a:t>   Repro</a:t>
              </a:r>
            </a:p>
          </p:txBody>
        </p:sp>
      </p:grpSp>
      <p:sp>
        <p:nvSpPr>
          <p:cNvPr id="19475" name="Rectangle 37"/>
          <p:cNvSpPr>
            <a:spLocks noChangeArrowheads="1"/>
          </p:cNvSpPr>
          <p:nvPr/>
        </p:nvSpPr>
        <p:spPr bwMode="auto">
          <a:xfrm>
            <a:off x="323851" y="2521745"/>
            <a:ext cx="13856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fr-FR" altLang="fr-F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78" name="Line 59"/>
          <p:cNvSpPr>
            <a:spLocks noChangeShapeType="1"/>
          </p:cNvSpPr>
          <p:nvPr/>
        </p:nvSpPr>
        <p:spPr bwMode="auto">
          <a:xfrm flipV="1">
            <a:off x="4923" y="681038"/>
            <a:ext cx="0" cy="243125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cxnSp>
        <p:nvCxnSpPr>
          <p:cNvPr id="14" name="Connecteur droit 13"/>
          <p:cNvCxnSpPr/>
          <p:nvPr/>
        </p:nvCxnSpPr>
        <p:spPr>
          <a:xfrm>
            <a:off x="4335189" y="3434963"/>
            <a:ext cx="20787" cy="1081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814764" y="3434963"/>
            <a:ext cx="20787" cy="1081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5198878" y="4128719"/>
            <a:ext cx="204735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 dirty="0" smtClean="0">
                <a:latin typeface="+mn-lt"/>
              </a:rPr>
              <a:t>POSTPARTUM (</a:t>
            </a:r>
            <a:r>
              <a:rPr lang="fr-BE" altLang="fr-FR" sz="1400" dirty="0" err="1" smtClean="0">
                <a:latin typeface="+mn-lt"/>
              </a:rPr>
              <a:t>days</a:t>
            </a:r>
            <a:r>
              <a:rPr lang="fr-BE" altLang="fr-FR" sz="1400" dirty="0" smtClean="0">
                <a:latin typeface="+mn-lt"/>
              </a:rPr>
              <a:t> open)</a:t>
            </a:r>
            <a:endParaRPr lang="fr-BE" altLang="fr-FR" sz="1400" dirty="0"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355976" y="4515966"/>
            <a:ext cx="3479575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V="1">
            <a:off x="5652120" y="3003798"/>
            <a:ext cx="0" cy="113362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883159" y="2560554"/>
            <a:ext cx="153792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800" dirty="0" smtClean="0">
                <a:latin typeface="+mn-lt"/>
              </a:rPr>
              <a:t>Double notion </a:t>
            </a:r>
            <a:endParaRPr lang="fr-BE" altLang="fr-FR" sz="1800" dirty="0">
              <a:latin typeface="+mn-lt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4788024" y="771550"/>
            <a:ext cx="414889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600" dirty="0" smtClean="0">
                <a:latin typeface="+mn-lt"/>
              </a:rPr>
              <a:t>1. De </a:t>
            </a:r>
            <a:r>
              <a:rPr lang="fr-BE" altLang="fr-FR" sz="1600" dirty="0" smtClean="0">
                <a:solidFill>
                  <a:srgbClr val="FFFF00"/>
                </a:solidFill>
                <a:latin typeface="+mn-lt"/>
              </a:rPr>
              <a:t>temps</a:t>
            </a:r>
            <a:r>
              <a:rPr lang="fr-BE" altLang="fr-FR" sz="1600" dirty="0" smtClean="0">
                <a:latin typeface="+mn-lt"/>
              </a:rPr>
              <a:t> : pour obtenir ou non une gestation</a:t>
            </a:r>
            <a:br>
              <a:rPr lang="fr-BE" altLang="fr-FR" sz="1600" dirty="0" smtClean="0">
                <a:latin typeface="+mn-lt"/>
              </a:rPr>
            </a:br>
            <a:r>
              <a:rPr lang="fr-BE" altLang="fr-FR" sz="1600" dirty="0" smtClean="0">
                <a:latin typeface="+mn-lt"/>
              </a:rPr>
              <a:t>= fécondité  (intervalle VIF ou IV) </a:t>
            </a:r>
            <a:br>
              <a:rPr lang="fr-BE" altLang="fr-FR" sz="1600" dirty="0" smtClean="0">
                <a:latin typeface="+mn-lt"/>
              </a:rPr>
            </a:br>
            <a:r>
              <a:rPr lang="fr-BE" altLang="fr-FR" sz="1600" dirty="0" smtClean="0">
                <a:latin typeface="+mn-lt"/>
              </a:rPr>
              <a:t>Infécondité si VIF &gt; 100 jours</a:t>
            </a:r>
            <a:endParaRPr lang="fr-BE" altLang="fr-FR" sz="1600" dirty="0">
              <a:latin typeface="+mn-lt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813654" y="1896666"/>
            <a:ext cx="374660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600" dirty="0">
                <a:latin typeface="+mn-lt"/>
              </a:rPr>
              <a:t>2</a:t>
            </a:r>
            <a:r>
              <a:rPr lang="fr-BE" altLang="fr-FR" sz="1600" dirty="0" smtClean="0">
                <a:latin typeface="+mn-lt"/>
              </a:rPr>
              <a:t>. De </a:t>
            </a:r>
            <a:r>
              <a:rPr lang="fr-BE" altLang="fr-FR" sz="1600" dirty="0" smtClean="0">
                <a:solidFill>
                  <a:srgbClr val="FFFF00"/>
                </a:solidFill>
                <a:latin typeface="+mn-lt"/>
              </a:rPr>
              <a:t>nombre</a:t>
            </a:r>
            <a:r>
              <a:rPr lang="fr-BE" altLang="fr-FR" sz="1600" dirty="0" smtClean="0">
                <a:latin typeface="+mn-lt"/>
              </a:rPr>
              <a:t> d’IA pour obtenir ou non </a:t>
            </a:r>
            <a:br>
              <a:rPr lang="fr-BE" altLang="fr-FR" sz="1600" dirty="0" smtClean="0">
                <a:latin typeface="+mn-lt"/>
              </a:rPr>
            </a:br>
            <a:r>
              <a:rPr lang="fr-BE" altLang="fr-FR" sz="1600" dirty="0" smtClean="0">
                <a:latin typeface="+mn-lt"/>
              </a:rPr>
              <a:t>une gestation = fertilité (infertilité si &gt; 2 IA) </a:t>
            </a:r>
            <a:endParaRPr lang="fr-BE" altLang="fr-FR" sz="1600" dirty="0">
              <a:latin typeface="+mn-lt"/>
            </a:endParaRPr>
          </a:p>
        </p:txBody>
      </p:sp>
      <p:cxnSp>
        <p:nvCxnSpPr>
          <p:cNvPr id="35" name="Connecteur droit avec flèche 34"/>
          <p:cNvCxnSpPr>
            <a:endCxn id="19482" idx="0"/>
          </p:cNvCxnSpPr>
          <p:nvPr/>
        </p:nvCxnSpPr>
        <p:spPr>
          <a:xfrm>
            <a:off x="7048501" y="2521745"/>
            <a:ext cx="1" cy="56792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277059" y="357002"/>
            <a:ext cx="2926789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/>
                </a:solidFill>
              </a:rPr>
              <a:t>Quantifier les performances </a:t>
            </a:r>
            <a:endParaRPr lang="fr-BE" dirty="0" smtClean="0">
              <a:solidFill>
                <a:schemeClr val="bg1"/>
              </a:solidFill>
            </a:endParaRPr>
          </a:p>
          <a:p>
            <a:r>
              <a:rPr lang="fr-BE" dirty="0" smtClean="0">
                <a:solidFill>
                  <a:schemeClr val="bg1"/>
                </a:solidFill>
              </a:rPr>
              <a:t>de </a:t>
            </a:r>
            <a:r>
              <a:rPr lang="fr-BE" dirty="0">
                <a:solidFill>
                  <a:schemeClr val="bg1"/>
                </a:solidFill>
              </a:rPr>
              <a:t>reproduction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>
            <a:off x="323851" y="2707225"/>
            <a:ext cx="719757" cy="1304685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130168" y="2431668"/>
            <a:ext cx="2217696" cy="1779128"/>
            <a:chOff x="1130168" y="2431668"/>
            <a:chExt cx="2217696" cy="1779128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1263199" y="3726756"/>
              <a:ext cx="1220569" cy="48404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dirty="0" smtClean="0">
                  <a:solidFill>
                    <a:schemeClr val="bg1"/>
                  </a:solidFill>
                </a:rPr>
                <a:t>Infertilité</a:t>
              </a:r>
              <a:endParaRPr lang="fr-BE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130168" y="2431668"/>
              <a:ext cx="1425608" cy="48404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dirty="0" smtClean="0">
                  <a:solidFill>
                    <a:schemeClr val="bg1"/>
                  </a:solidFill>
                </a:rPr>
                <a:t>Infécondité</a:t>
              </a:r>
              <a:endParaRPr lang="fr-BE" dirty="0">
                <a:solidFill>
                  <a:schemeClr val="bg1"/>
                </a:solidFill>
              </a:endParaRPr>
            </a:p>
          </p:txBody>
        </p:sp>
        <p:sp>
          <p:nvSpPr>
            <p:cNvPr id="15" name="Flèche courbée vers la gauche 14"/>
            <p:cNvSpPr/>
            <p:nvPr/>
          </p:nvSpPr>
          <p:spPr>
            <a:xfrm flipV="1">
              <a:off x="2699792" y="2613828"/>
              <a:ext cx="648072" cy="1398082"/>
            </a:xfrm>
            <a:prstGeom prst="curved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6382" y="2775615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0" dirty="0" smtClean="0">
                <a:solidFill>
                  <a:srgbClr val="FFFF00"/>
                </a:solidFill>
              </a:rPr>
              <a:t>X</a:t>
            </a:r>
            <a:endParaRPr lang="fr-BE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284664" y="1168005"/>
            <a:ext cx="71437" cy="22681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fr-FR" altLang="fr-F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356100" y="2463404"/>
            <a:ext cx="1295400" cy="323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 dirty="0" smtClean="0">
                <a:latin typeface="+mn-lt"/>
              </a:rPr>
              <a:t>Involution : 30 J</a:t>
            </a:r>
            <a:endParaRPr lang="fr-BE" altLang="fr-FR" sz="1500" dirty="0">
              <a:latin typeface="+mn-lt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356101" y="3112295"/>
            <a:ext cx="2303463" cy="32266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 dirty="0" smtClean="0">
                <a:solidFill>
                  <a:schemeClr val="tx1"/>
                </a:solidFill>
                <a:latin typeface="+mn-lt"/>
              </a:rPr>
              <a:t>Attente (60 J)</a:t>
            </a:r>
            <a:endParaRPr lang="fr-BE" altLang="fr-FR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356101" y="2787254"/>
            <a:ext cx="1295399" cy="323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 dirty="0" smtClean="0">
                <a:latin typeface="+mn-lt"/>
              </a:rPr>
              <a:t>Ano </a:t>
            </a:r>
            <a:r>
              <a:rPr lang="fr-BE" altLang="fr-FR" sz="1500" dirty="0" err="1" smtClean="0">
                <a:latin typeface="+mn-lt"/>
              </a:rPr>
              <a:t>phy</a:t>
            </a:r>
            <a:r>
              <a:rPr lang="fr-BE" altLang="fr-FR" sz="1500" dirty="0" smtClean="0">
                <a:latin typeface="+mn-lt"/>
              </a:rPr>
              <a:t> (30 J) </a:t>
            </a:r>
            <a:endParaRPr lang="fr-BE" altLang="fr-FR" sz="1500" dirty="0">
              <a:latin typeface="+mn-lt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35151" y="2787254"/>
            <a:ext cx="2449513" cy="322659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 dirty="0">
                <a:latin typeface="+mn-lt"/>
              </a:rPr>
              <a:t>Période </a:t>
            </a:r>
            <a:r>
              <a:rPr lang="fr-BE" altLang="fr-FR" sz="1500" dirty="0" smtClean="0">
                <a:latin typeface="+mn-lt"/>
              </a:rPr>
              <a:t>sèche : 60 J</a:t>
            </a:r>
            <a:endParaRPr lang="fr-BE" altLang="fr-FR" sz="1500" dirty="0">
              <a:latin typeface="+mn-lt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11189" y="3112294"/>
            <a:ext cx="3673475" cy="3238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>
                <a:solidFill>
                  <a:schemeClr val="tx1"/>
                </a:solidFill>
                <a:latin typeface="+mn-lt"/>
              </a:rPr>
              <a:t>                    Fin de la gestation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812088" y="3112294"/>
            <a:ext cx="863600" cy="32504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500">
                <a:solidFill>
                  <a:schemeClr val="tx1"/>
                </a:solidFill>
                <a:latin typeface="+mn-lt"/>
              </a:rPr>
              <a:t>Gest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68313" y="1221583"/>
            <a:ext cx="8496300" cy="2213372"/>
            <a:chOff x="295" y="1026"/>
            <a:chExt cx="5352" cy="1859"/>
          </a:xfrm>
        </p:grpSpPr>
        <p:sp>
          <p:nvSpPr>
            <p:cNvPr id="19498" name="Line 5"/>
            <p:cNvSpPr>
              <a:spLocks noChangeShapeType="1"/>
            </p:cNvSpPr>
            <p:nvPr/>
          </p:nvSpPr>
          <p:spPr bwMode="auto">
            <a:xfrm flipV="1">
              <a:off x="2744" y="1026"/>
              <a:ext cx="1950" cy="10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499" name="Line 14"/>
            <p:cNvSpPr>
              <a:spLocks noChangeShapeType="1"/>
            </p:cNvSpPr>
            <p:nvPr/>
          </p:nvSpPr>
          <p:spPr bwMode="auto">
            <a:xfrm>
              <a:off x="4694" y="1026"/>
              <a:ext cx="40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500" name="Line 15"/>
            <p:cNvSpPr>
              <a:spLocks noChangeShapeType="1"/>
            </p:cNvSpPr>
            <p:nvPr/>
          </p:nvSpPr>
          <p:spPr bwMode="auto">
            <a:xfrm flipH="1" flipV="1">
              <a:off x="295" y="1888"/>
              <a:ext cx="861" cy="3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501" name="Line 16"/>
            <p:cNvSpPr>
              <a:spLocks noChangeShapeType="1"/>
            </p:cNvSpPr>
            <p:nvPr/>
          </p:nvSpPr>
          <p:spPr bwMode="auto">
            <a:xfrm flipV="1">
              <a:off x="1156" y="2205"/>
              <a:ext cx="0" cy="6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502" name="Line 17"/>
            <p:cNvSpPr>
              <a:spLocks noChangeShapeType="1"/>
            </p:cNvSpPr>
            <p:nvPr/>
          </p:nvSpPr>
          <p:spPr bwMode="auto">
            <a:xfrm flipH="1" flipV="1">
              <a:off x="5103" y="1026"/>
              <a:ext cx="544" cy="1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9496" name="Line 22"/>
          <p:cNvSpPr>
            <a:spLocks noChangeShapeType="1"/>
          </p:cNvSpPr>
          <p:nvPr/>
        </p:nvSpPr>
        <p:spPr bwMode="auto">
          <a:xfrm>
            <a:off x="3568" y="2733679"/>
            <a:ext cx="0" cy="140374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9485" name="Rectangle 11"/>
          <p:cNvSpPr>
            <a:spLocks noChangeArrowheads="1"/>
          </p:cNvSpPr>
          <p:nvPr/>
        </p:nvSpPr>
        <p:spPr bwMode="auto">
          <a:xfrm>
            <a:off x="3348039" y="3434963"/>
            <a:ext cx="1800225" cy="32266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 dirty="0" smtClean="0">
                <a:latin typeface="+mn-lt"/>
              </a:rPr>
              <a:t>Transition (40 J)</a:t>
            </a:r>
            <a:endParaRPr lang="fr-BE" altLang="fr-FR" sz="1400" dirty="0">
              <a:latin typeface="+mn-lt"/>
            </a:endParaRP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6659570" y="3089672"/>
            <a:ext cx="1222376" cy="346472"/>
            <a:chOff x="4195" y="2595"/>
            <a:chExt cx="770" cy="291"/>
          </a:xfrm>
        </p:grpSpPr>
        <p:sp>
          <p:nvSpPr>
            <p:cNvPr id="19481" name="Rectangle 6"/>
            <p:cNvSpPr>
              <a:spLocks noChangeArrowheads="1"/>
            </p:cNvSpPr>
            <p:nvPr/>
          </p:nvSpPr>
          <p:spPr bwMode="auto">
            <a:xfrm>
              <a:off x="4195" y="2614"/>
              <a:ext cx="726" cy="27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fr-FR" altLang="fr-FR" sz="15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82" name="Text Box 34"/>
            <p:cNvSpPr txBox="1">
              <a:spLocks noChangeArrowheads="1"/>
            </p:cNvSpPr>
            <p:nvPr/>
          </p:nvSpPr>
          <p:spPr bwMode="auto">
            <a:xfrm>
              <a:off x="4195" y="2595"/>
              <a:ext cx="7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500" dirty="0">
                  <a:solidFill>
                    <a:schemeClr val="tx1"/>
                  </a:solidFill>
                  <a:latin typeface="+mn-lt"/>
                </a:rPr>
                <a:t>   </a:t>
              </a:r>
              <a:r>
                <a:rPr lang="fr-BE" altLang="fr-FR" sz="1500" dirty="0" err="1" smtClean="0">
                  <a:solidFill>
                    <a:schemeClr val="tx1"/>
                  </a:solidFill>
                  <a:latin typeface="+mn-lt"/>
                </a:rPr>
                <a:t>Repro</a:t>
              </a:r>
              <a:r>
                <a:rPr lang="fr-BE" altLang="fr-FR" sz="1500" dirty="0" smtClean="0">
                  <a:solidFill>
                    <a:schemeClr val="tx1"/>
                  </a:solidFill>
                  <a:latin typeface="+mn-lt"/>
                </a:rPr>
                <a:t> (20 j)</a:t>
              </a:r>
              <a:endParaRPr lang="fr-BE" altLang="fr-FR" sz="15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3924301" y="892970"/>
            <a:ext cx="79496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 dirty="0">
                <a:latin typeface="+mn-lt"/>
              </a:rPr>
              <a:t>Vêlage  2</a:t>
            </a:r>
          </a:p>
        </p:txBody>
      </p:sp>
      <p:sp>
        <p:nvSpPr>
          <p:cNvPr id="19475" name="Rectangle 37"/>
          <p:cNvSpPr>
            <a:spLocks noChangeArrowheads="1"/>
          </p:cNvSpPr>
          <p:nvPr/>
        </p:nvSpPr>
        <p:spPr bwMode="auto">
          <a:xfrm>
            <a:off x="323851" y="2521745"/>
            <a:ext cx="13856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fr-FR" altLang="fr-F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78" name="Line 59"/>
          <p:cNvSpPr>
            <a:spLocks noChangeShapeType="1"/>
          </p:cNvSpPr>
          <p:nvPr/>
        </p:nvSpPr>
        <p:spPr bwMode="auto">
          <a:xfrm flipV="1">
            <a:off x="4923" y="681038"/>
            <a:ext cx="0" cy="243125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cxnSp>
        <p:nvCxnSpPr>
          <p:cNvPr id="14" name="Connecteur droit 13"/>
          <p:cNvCxnSpPr/>
          <p:nvPr/>
        </p:nvCxnSpPr>
        <p:spPr>
          <a:xfrm>
            <a:off x="4335189" y="3434963"/>
            <a:ext cx="20787" cy="1081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814764" y="3434963"/>
            <a:ext cx="20787" cy="10810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5198878" y="4128719"/>
            <a:ext cx="204735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 dirty="0" smtClean="0">
                <a:latin typeface="+mn-lt"/>
              </a:rPr>
              <a:t>POSTPARTUM (</a:t>
            </a:r>
            <a:r>
              <a:rPr lang="fr-BE" altLang="fr-FR" sz="1400" dirty="0" err="1" smtClean="0">
                <a:latin typeface="+mn-lt"/>
              </a:rPr>
              <a:t>days</a:t>
            </a:r>
            <a:r>
              <a:rPr lang="fr-BE" altLang="fr-FR" sz="1400" dirty="0" smtClean="0">
                <a:latin typeface="+mn-lt"/>
              </a:rPr>
              <a:t> open)</a:t>
            </a:r>
            <a:endParaRPr lang="fr-BE" altLang="fr-FR" sz="1400" dirty="0"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355976" y="4515966"/>
            <a:ext cx="3479575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7075086" y="1557801"/>
            <a:ext cx="81111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 dirty="0" smtClean="0">
                <a:latin typeface="+mn-lt"/>
              </a:rPr>
              <a:t>Lactation</a:t>
            </a:r>
            <a:endParaRPr lang="fr-BE" altLang="fr-FR" sz="1400" dirty="0">
              <a:latin typeface="+mn-lt"/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562461" y="4184270"/>
            <a:ext cx="2297435" cy="66339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BE" altLang="fr-FR" kern="0" dirty="0" smtClean="0">
                <a:solidFill>
                  <a:schemeClr val="bg1"/>
                </a:solidFill>
              </a:rPr>
              <a:t>100 jours pour réussir </a:t>
            </a:r>
          </a:p>
          <a:p>
            <a:pPr algn="ctr">
              <a:defRPr/>
            </a:pPr>
            <a:r>
              <a:rPr lang="fr-BE" altLang="fr-FR" kern="0" dirty="0" smtClean="0">
                <a:solidFill>
                  <a:schemeClr val="bg1"/>
                </a:solidFill>
              </a:rPr>
              <a:t>le postpartum</a:t>
            </a:r>
            <a:endParaRPr lang="fr-FR" altLang="fr-FR" kern="0" dirty="0">
              <a:solidFill>
                <a:schemeClr val="bg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277057" y="176999"/>
            <a:ext cx="5230775" cy="4145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>
                <a:solidFill>
                  <a:schemeClr val="bg1"/>
                </a:solidFill>
              </a:rPr>
              <a:t>Périodes, </a:t>
            </a:r>
            <a:r>
              <a:rPr lang="fr-BE" sz="2400" dirty="0" smtClean="0">
                <a:solidFill>
                  <a:schemeClr val="bg1"/>
                </a:solidFill>
              </a:rPr>
              <a:t>vous </a:t>
            </a:r>
            <a:r>
              <a:rPr lang="fr-BE" sz="2400" dirty="0">
                <a:solidFill>
                  <a:schemeClr val="bg1"/>
                </a:solidFill>
              </a:rPr>
              <a:t>avez dit p</a:t>
            </a:r>
            <a:r>
              <a:rPr lang="fr-BE" sz="2400" dirty="0" smtClean="0">
                <a:solidFill>
                  <a:schemeClr val="bg1"/>
                </a:solidFill>
              </a:rPr>
              <a:t>ériodes</a:t>
            </a:r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  <p:bldP spid="4108" grpId="0" animBg="1"/>
      <p:bldP spid="4109" grpId="0" animBg="1"/>
      <p:bldP spid="19485" grpId="0" animBg="1"/>
      <p:bldP spid="55" grpId="0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06"/>
          <p:cNvSpPr>
            <a:spLocks noChangeShapeType="1"/>
          </p:cNvSpPr>
          <p:nvPr/>
        </p:nvSpPr>
        <p:spPr bwMode="auto">
          <a:xfrm flipV="1">
            <a:off x="124966" y="1077642"/>
            <a:ext cx="8696325" cy="2381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1" name="Line 107"/>
          <p:cNvSpPr>
            <a:spLocks noChangeShapeType="1"/>
          </p:cNvSpPr>
          <p:nvPr/>
        </p:nvSpPr>
        <p:spPr bwMode="auto">
          <a:xfrm>
            <a:off x="124966" y="2159918"/>
            <a:ext cx="87153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2" name="Line 108"/>
          <p:cNvSpPr>
            <a:spLocks noChangeShapeType="1"/>
          </p:cNvSpPr>
          <p:nvPr/>
        </p:nvSpPr>
        <p:spPr bwMode="auto">
          <a:xfrm flipV="1">
            <a:off x="124966" y="1295524"/>
            <a:ext cx="8715375" cy="1191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3" name="Line 109"/>
          <p:cNvSpPr>
            <a:spLocks noChangeShapeType="1"/>
          </p:cNvSpPr>
          <p:nvPr/>
        </p:nvSpPr>
        <p:spPr bwMode="auto">
          <a:xfrm flipV="1">
            <a:off x="124966" y="1511029"/>
            <a:ext cx="8715375" cy="119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4" name="Line 110"/>
          <p:cNvSpPr>
            <a:spLocks noChangeShapeType="1"/>
          </p:cNvSpPr>
          <p:nvPr/>
        </p:nvSpPr>
        <p:spPr bwMode="auto">
          <a:xfrm flipV="1">
            <a:off x="124966" y="1727723"/>
            <a:ext cx="8715375" cy="119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5" name="Line 111"/>
          <p:cNvSpPr>
            <a:spLocks noChangeShapeType="1"/>
          </p:cNvSpPr>
          <p:nvPr/>
        </p:nvSpPr>
        <p:spPr bwMode="auto">
          <a:xfrm flipV="1">
            <a:off x="124966" y="2375423"/>
            <a:ext cx="8715375" cy="119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6" name="Line 112"/>
          <p:cNvSpPr>
            <a:spLocks noChangeShapeType="1"/>
          </p:cNvSpPr>
          <p:nvPr/>
        </p:nvSpPr>
        <p:spPr bwMode="auto">
          <a:xfrm flipV="1">
            <a:off x="124966" y="1943225"/>
            <a:ext cx="8715375" cy="1191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7" name="Line 126"/>
          <p:cNvSpPr>
            <a:spLocks noChangeShapeType="1"/>
          </p:cNvSpPr>
          <p:nvPr/>
        </p:nvSpPr>
        <p:spPr bwMode="auto">
          <a:xfrm>
            <a:off x="197992" y="2592116"/>
            <a:ext cx="86423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8" name="Line 127"/>
          <p:cNvSpPr>
            <a:spLocks noChangeShapeType="1"/>
          </p:cNvSpPr>
          <p:nvPr/>
        </p:nvSpPr>
        <p:spPr bwMode="auto">
          <a:xfrm flipV="1">
            <a:off x="124966" y="3455318"/>
            <a:ext cx="8715375" cy="1191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59" name="Line 128"/>
          <p:cNvSpPr>
            <a:spLocks noChangeShapeType="1"/>
          </p:cNvSpPr>
          <p:nvPr/>
        </p:nvSpPr>
        <p:spPr bwMode="auto">
          <a:xfrm flipV="1">
            <a:off x="124966" y="2807618"/>
            <a:ext cx="8715375" cy="1191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0" name="Line 129"/>
          <p:cNvSpPr>
            <a:spLocks noChangeShapeType="1"/>
          </p:cNvSpPr>
          <p:nvPr/>
        </p:nvSpPr>
        <p:spPr bwMode="auto">
          <a:xfrm>
            <a:off x="124966" y="3024312"/>
            <a:ext cx="87153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1" name="Line 130"/>
          <p:cNvSpPr>
            <a:spLocks noChangeShapeType="1"/>
          </p:cNvSpPr>
          <p:nvPr/>
        </p:nvSpPr>
        <p:spPr bwMode="auto">
          <a:xfrm flipV="1">
            <a:off x="124966" y="3239817"/>
            <a:ext cx="8715375" cy="119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2" name="Line 138"/>
          <p:cNvSpPr>
            <a:spLocks noChangeShapeType="1"/>
          </p:cNvSpPr>
          <p:nvPr/>
        </p:nvSpPr>
        <p:spPr bwMode="auto">
          <a:xfrm>
            <a:off x="126555" y="3672012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3869881" y="3020740"/>
            <a:ext cx="3411539" cy="694134"/>
            <a:chOff x="2483" y="2250"/>
            <a:chExt cx="2149" cy="583"/>
          </a:xfrm>
        </p:grpSpPr>
        <p:sp>
          <p:nvSpPr>
            <p:cNvPr id="27726" name="Rectangle 133"/>
            <p:cNvSpPr>
              <a:spLocks noChangeArrowheads="1"/>
            </p:cNvSpPr>
            <p:nvPr/>
          </p:nvSpPr>
          <p:spPr bwMode="auto">
            <a:xfrm>
              <a:off x="2483" y="2253"/>
              <a:ext cx="363" cy="18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27" name="Rectangle 136"/>
            <p:cNvSpPr>
              <a:spLocks noChangeArrowheads="1"/>
            </p:cNvSpPr>
            <p:nvPr/>
          </p:nvSpPr>
          <p:spPr bwMode="auto">
            <a:xfrm>
              <a:off x="2483" y="2435"/>
              <a:ext cx="363" cy="18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28" name="Rectangle 137"/>
            <p:cNvSpPr>
              <a:spLocks noChangeArrowheads="1"/>
            </p:cNvSpPr>
            <p:nvPr/>
          </p:nvSpPr>
          <p:spPr bwMode="auto">
            <a:xfrm>
              <a:off x="2483" y="2616"/>
              <a:ext cx="363" cy="18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grpSp>
          <p:nvGrpSpPr>
            <p:cNvPr id="27729" name="Group 187"/>
            <p:cNvGrpSpPr>
              <a:grpSpLocks/>
            </p:cNvGrpSpPr>
            <p:nvPr/>
          </p:nvGrpSpPr>
          <p:grpSpPr bwMode="auto">
            <a:xfrm>
              <a:off x="3627" y="2250"/>
              <a:ext cx="1005" cy="583"/>
              <a:chOff x="3615" y="2475"/>
              <a:chExt cx="1005" cy="583"/>
            </a:xfrm>
          </p:grpSpPr>
          <p:sp>
            <p:nvSpPr>
              <p:cNvPr id="27730" name="Text Box 73"/>
              <p:cNvSpPr txBox="1">
                <a:spLocks noChangeArrowheads="1"/>
              </p:cNvSpPr>
              <p:nvPr/>
            </p:nvSpPr>
            <p:spPr bwMode="auto">
              <a:xfrm>
                <a:off x="3615" y="2838"/>
                <a:ext cx="96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Mort embryonnaire tardive</a:t>
                </a:r>
              </a:p>
            </p:txBody>
          </p:sp>
          <p:sp>
            <p:nvSpPr>
              <p:cNvPr id="27731" name="Text Box 134"/>
              <p:cNvSpPr txBox="1">
                <a:spLocks noChangeArrowheads="1"/>
              </p:cNvSpPr>
              <p:nvPr/>
            </p:nvSpPr>
            <p:spPr bwMode="auto">
              <a:xfrm>
                <a:off x="3615" y="2657"/>
                <a:ext cx="100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Mort embryonnaire précoce</a:t>
                </a:r>
              </a:p>
            </p:txBody>
          </p:sp>
          <p:sp>
            <p:nvSpPr>
              <p:cNvPr id="27732" name="Text Box 135"/>
              <p:cNvSpPr txBox="1">
                <a:spLocks noChangeArrowheads="1"/>
              </p:cNvSpPr>
              <p:nvPr/>
            </p:nvSpPr>
            <p:spPr bwMode="auto">
              <a:xfrm>
                <a:off x="3615" y="2475"/>
                <a:ext cx="6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Non fécondation</a:t>
                </a:r>
              </a:p>
            </p:txBody>
          </p:sp>
        </p:grpSp>
      </p:grpSp>
      <p:grpSp>
        <p:nvGrpSpPr>
          <p:cNvPr id="4" name="Group 190"/>
          <p:cNvGrpSpPr>
            <a:grpSpLocks/>
          </p:cNvGrpSpPr>
          <p:nvPr/>
        </p:nvGrpSpPr>
        <p:grpSpPr bwMode="auto">
          <a:xfrm>
            <a:off x="4447730" y="3668438"/>
            <a:ext cx="2070100" cy="261937"/>
            <a:chOff x="2847" y="2794"/>
            <a:chExt cx="1304" cy="220"/>
          </a:xfrm>
        </p:grpSpPr>
        <p:sp>
          <p:nvSpPr>
            <p:cNvPr id="27724" name="Rectangle 140"/>
            <p:cNvSpPr>
              <a:spLocks noChangeArrowheads="1"/>
            </p:cNvSpPr>
            <p:nvPr/>
          </p:nvSpPr>
          <p:spPr bwMode="auto">
            <a:xfrm>
              <a:off x="2847" y="2797"/>
              <a:ext cx="816" cy="18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25" name="Text Box 142"/>
            <p:cNvSpPr txBox="1">
              <a:spLocks noChangeArrowheads="1"/>
            </p:cNvSpPr>
            <p:nvPr/>
          </p:nvSpPr>
          <p:spPr bwMode="auto">
            <a:xfrm>
              <a:off x="3627" y="2794"/>
              <a:ext cx="52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Avortements</a:t>
              </a:r>
            </a:p>
          </p:txBody>
        </p:sp>
      </p:grpSp>
      <p:sp>
        <p:nvSpPr>
          <p:cNvPr id="27665" name="Line 143"/>
          <p:cNvSpPr>
            <a:spLocks noChangeShapeType="1"/>
          </p:cNvSpPr>
          <p:nvPr/>
        </p:nvSpPr>
        <p:spPr bwMode="auto">
          <a:xfrm>
            <a:off x="126555" y="3888706"/>
            <a:ext cx="8208962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6" name="Line 144"/>
          <p:cNvSpPr>
            <a:spLocks noChangeShapeType="1"/>
          </p:cNvSpPr>
          <p:nvPr/>
        </p:nvSpPr>
        <p:spPr bwMode="auto">
          <a:xfrm>
            <a:off x="126555" y="4104209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7" name="Line 145"/>
          <p:cNvSpPr>
            <a:spLocks noChangeShapeType="1"/>
          </p:cNvSpPr>
          <p:nvPr/>
        </p:nvSpPr>
        <p:spPr bwMode="auto">
          <a:xfrm flipV="1">
            <a:off x="126555" y="4319712"/>
            <a:ext cx="8713787" cy="1191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8" name="Line 149"/>
          <p:cNvSpPr>
            <a:spLocks noChangeShapeType="1"/>
          </p:cNvSpPr>
          <p:nvPr/>
        </p:nvSpPr>
        <p:spPr bwMode="auto">
          <a:xfrm>
            <a:off x="126555" y="4536406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69" name="Line 150"/>
          <p:cNvSpPr>
            <a:spLocks noChangeShapeType="1"/>
          </p:cNvSpPr>
          <p:nvPr/>
        </p:nvSpPr>
        <p:spPr bwMode="auto">
          <a:xfrm>
            <a:off x="126555" y="4751909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70" name="Line 152"/>
          <p:cNvSpPr>
            <a:spLocks noChangeShapeType="1"/>
          </p:cNvSpPr>
          <p:nvPr/>
        </p:nvSpPr>
        <p:spPr bwMode="auto">
          <a:xfrm flipH="1">
            <a:off x="2196654" y="863329"/>
            <a:ext cx="19050" cy="41028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71" name="Line 153"/>
          <p:cNvSpPr>
            <a:spLocks noChangeShapeType="1"/>
          </p:cNvSpPr>
          <p:nvPr/>
        </p:nvSpPr>
        <p:spPr bwMode="auto">
          <a:xfrm>
            <a:off x="1998217" y="863328"/>
            <a:ext cx="1588" cy="410408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72" name="Line 154"/>
          <p:cNvSpPr>
            <a:spLocks noChangeShapeType="1"/>
          </p:cNvSpPr>
          <p:nvPr/>
        </p:nvSpPr>
        <p:spPr bwMode="auto">
          <a:xfrm>
            <a:off x="3852416" y="860947"/>
            <a:ext cx="20638" cy="410646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73" name="Line 155"/>
          <p:cNvSpPr>
            <a:spLocks noChangeShapeType="1"/>
          </p:cNvSpPr>
          <p:nvPr/>
        </p:nvSpPr>
        <p:spPr bwMode="auto">
          <a:xfrm>
            <a:off x="4428679" y="860947"/>
            <a:ext cx="20637" cy="410646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74" name="Line 157"/>
          <p:cNvSpPr>
            <a:spLocks noChangeShapeType="1"/>
          </p:cNvSpPr>
          <p:nvPr/>
        </p:nvSpPr>
        <p:spPr bwMode="auto">
          <a:xfrm>
            <a:off x="126555" y="863328"/>
            <a:ext cx="87137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75" name="Text Box 158"/>
          <p:cNvSpPr txBox="1">
            <a:spLocks noChangeArrowheads="1"/>
          </p:cNvSpPr>
          <p:nvPr/>
        </p:nvSpPr>
        <p:spPr bwMode="auto">
          <a:xfrm>
            <a:off x="107505" y="483518"/>
            <a:ext cx="1020472" cy="284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>
                <a:latin typeface="+mn-lt"/>
              </a:rPr>
              <a:t>Tarissement</a:t>
            </a:r>
          </a:p>
        </p:txBody>
      </p:sp>
      <p:sp>
        <p:nvSpPr>
          <p:cNvPr id="27676" name="Text Box 159"/>
          <p:cNvSpPr txBox="1">
            <a:spLocks noChangeArrowheads="1"/>
          </p:cNvSpPr>
          <p:nvPr/>
        </p:nvSpPr>
        <p:spPr bwMode="auto">
          <a:xfrm>
            <a:off x="1979166" y="483518"/>
            <a:ext cx="241092" cy="284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>
                <a:latin typeface="+mn-lt"/>
              </a:rPr>
              <a:t>V</a:t>
            </a:r>
          </a:p>
        </p:txBody>
      </p:sp>
      <p:sp>
        <p:nvSpPr>
          <p:cNvPr id="27677" name="Text Box 160"/>
          <p:cNvSpPr txBox="1">
            <a:spLocks noChangeArrowheads="1"/>
          </p:cNvSpPr>
          <p:nvPr/>
        </p:nvSpPr>
        <p:spPr bwMode="auto">
          <a:xfrm>
            <a:off x="2771330" y="483518"/>
            <a:ext cx="686919" cy="284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>
                <a:latin typeface="+mn-lt"/>
              </a:rPr>
              <a:t>Attente</a:t>
            </a:r>
          </a:p>
        </p:txBody>
      </p:sp>
      <p:sp>
        <p:nvSpPr>
          <p:cNvPr id="27678" name="Text Box 161"/>
          <p:cNvSpPr txBox="1">
            <a:spLocks noChangeArrowheads="1"/>
          </p:cNvSpPr>
          <p:nvPr/>
        </p:nvSpPr>
        <p:spPr bwMode="auto">
          <a:xfrm>
            <a:off x="3852417" y="483518"/>
            <a:ext cx="417487" cy="284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>
                <a:latin typeface="+mn-lt"/>
              </a:rPr>
              <a:t>Rep</a:t>
            </a:r>
          </a:p>
        </p:txBody>
      </p:sp>
      <p:sp>
        <p:nvSpPr>
          <p:cNvPr id="27679" name="Text Box 162"/>
          <p:cNvSpPr txBox="1">
            <a:spLocks noChangeArrowheads="1"/>
          </p:cNvSpPr>
          <p:nvPr/>
        </p:nvSpPr>
        <p:spPr bwMode="auto">
          <a:xfrm>
            <a:off x="4592192" y="483518"/>
            <a:ext cx="846001" cy="284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1400">
                <a:latin typeface="+mn-lt"/>
              </a:rPr>
              <a:t>Gestation</a:t>
            </a:r>
          </a:p>
        </p:txBody>
      </p:sp>
      <p:sp>
        <p:nvSpPr>
          <p:cNvPr id="27680" name="Line 178"/>
          <p:cNvSpPr>
            <a:spLocks noChangeShapeType="1"/>
          </p:cNvSpPr>
          <p:nvPr/>
        </p:nvSpPr>
        <p:spPr bwMode="auto">
          <a:xfrm>
            <a:off x="126555" y="4967412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grpSp>
        <p:nvGrpSpPr>
          <p:cNvPr id="5" name="Group 200"/>
          <p:cNvGrpSpPr>
            <a:grpSpLocks/>
          </p:cNvGrpSpPr>
          <p:nvPr/>
        </p:nvGrpSpPr>
        <p:grpSpPr bwMode="auto">
          <a:xfrm>
            <a:off x="2647505" y="2156348"/>
            <a:ext cx="6119812" cy="913210"/>
            <a:chOff x="1713" y="1524"/>
            <a:chExt cx="3855" cy="767"/>
          </a:xfrm>
        </p:grpSpPr>
        <p:sp>
          <p:nvSpPr>
            <p:cNvPr id="27718" name="Text Box 51"/>
            <p:cNvSpPr txBox="1">
              <a:spLocks noChangeArrowheads="1"/>
            </p:cNvSpPr>
            <p:nvPr/>
          </p:nvSpPr>
          <p:spPr bwMode="auto">
            <a:xfrm>
              <a:off x="3627" y="2071"/>
              <a:ext cx="194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Anoestrus </a:t>
              </a:r>
              <a:r>
                <a:rPr lang="fr-BE" altLang="fr-FR" sz="1100" dirty="0"/>
                <a:t>pathologique fonctionnel</a:t>
              </a:r>
              <a:endParaRPr lang="fr-BE" altLang="fr-FR" sz="1100" dirty="0"/>
            </a:p>
          </p:txBody>
        </p:sp>
        <p:sp>
          <p:nvSpPr>
            <p:cNvPr id="27719" name="Text Box 55"/>
            <p:cNvSpPr txBox="1">
              <a:spLocks noChangeArrowheads="1"/>
            </p:cNvSpPr>
            <p:nvPr/>
          </p:nvSpPr>
          <p:spPr bwMode="auto">
            <a:xfrm>
              <a:off x="3627" y="1887"/>
              <a:ext cx="33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Kystes</a:t>
              </a:r>
            </a:p>
          </p:txBody>
        </p:sp>
        <p:sp>
          <p:nvSpPr>
            <p:cNvPr id="27720" name="Text Box 120"/>
            <p:cNvSpPr txBox="1">
              <a:spLocks noChangeArrowheads="1"/>
            </p:cNvSpPr>
            <p:nvPr/>
          </p:nvSpPr>
          <p:spPr bwMode="auto">
            <a:xfrm>
              <a:off x="3627" y="1524"/>
              <a:ext cx="119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Endométrite clinique / subclinique</a:t>
              </a:r>
              <a:endParaRPr lang="fr-BE" altLang="fr-FR" sz="1100" dirty="0"/>
            </a:p>
          </p:txBody>
        </p:sp>
        <p:sp>
          <p:nvSpPr>
            <p:cNvPr id="27721" name="Rectangle 119"/>
            <p:cNvSpPr>
              <a:spLocks noChangeArrowheads="1"/>
            </p:cNvSpPr>
            <p:nvPr/>
          </p:nvSpPr>
          <p:spPr bwMode="auto">
            <a:xfrm>
              <a:off x="1713" y="1527"/>
              <a:ext cx="1134" cy="181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fr-FR" sz="1200" dirty="0"/>
                <a:t>&gt; 21</a:t>
              </a:r>
              <a:endParaRPr lang="en-US" altLang="fr-FR" sz="1200" dirty="0"/>
            </a:p>
          </p:txBody>
        </p:sp>
        <p:sp>
          <p:nvSpPr>
            <p:cNvPr id="27722" name="Rectangle 125"/>
            <p:cNvSpPr>
              <a:spLocks noChangeArrowheads="1"/>
            </p:cNvSpPr>
            <p:nvPr/>
          </p:nvSpPr>
          <p:spPr bwMode="auto">
            <a:xfrm>
              <a:off x="1939" y="1890"/>
              <a:ext cx="907" cy="181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23" name="Rectangle 132"/>
            <p:cNvSpPr>
              <a:spLocks noChangeArrowheads="1"/>
            </p:cNvSpPr>
            <p:nvPr/>
          </p:nvSpPr>
          <p:spPr bwMode="auto">
            <a:xfrm>
              <a:off x="1939" y="2072"/>
              <a:ext cx="907" cy="181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2215704" y="4316140"/>
            <a:ext cx="5226049" cy="695325"/>
            <a:chOff x="1441" y="3338"/>
            <a:chExt cx="3292" cy="584"/>
          </a:xfrm>
        </p:grpSpPr>
        <p:grpSp>
          <p:nvGrpSpPr>
            <p:cNvPr id="27710" name="Group 201"/>
            <p:cNvGrpSpPr>
              <a:grpSpLocks/>
            </p:cNvGrpSpPr>
            <p:nvPr/>
          </p:nvGrpSpPr>
          <p:grpSpPr bwMode="auto">
            <a:xfrm>
              <a:off x="1441" y="3338"/>
              <a:ext cx="3292" cy="402"/>
              <a:chOff x="1441" y="3338"/>
              <a:chExt cx="3292" cy="402"/>
            </a:xfrm>
          </p:grpSpPr>
          <p:sp>
            <p:nvSpPr>
              <p:cNvPr id="27713" name="Text Box 47"/>
              <p:cNvSpPr txBox="1">
                <a:spLocks noChangeArrowheads="1"/>
              </p:cNvSpPr>
              <p:nvPr/>
            </p:nvSpPr>
            <p:spPr bwMode="auto">
              <a:xfrm>
                <a:off x="3627" y="3338"/>
                <a:ext cx="110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Mammite </a:t>
                </a:r>
                <a:r>
                  <a:rPr lang="fr-BE" altLang="fr-FR" sz="1100" dirty="0"/>
                  <a:t>clinique / subclinique</a:t>
                </a:r>
                <a:endParaRPr lang="fr-BE" altLang="fr-FR" sz="1100" dirty="0"/>
              </a:p>
            </p:txBody>
          </p:sp>
          <p:sp>
            <p:nvSpPr>
              <p:cNvPr id="27714" name="Text Box 65"/>
              <p:cNvSpPr txBox="1">
                <a:spLocks noChangeArrowheads="1"/>
              </p:cNvSpPr>
              <p:nvPr/>
            </p:nvSpPr>
            <p:spPr bwMode="auto">
              <a:xfrm>
                <a:off x="3627" y="3520"/>
                <a:ext cx="39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Boiterie</a:t>
                </a:r>
                <a:r>
                  <a:rPr lang="fr-BE" altLang="fr-FR" sz="1100" dirty="0">
                    <a:solidFill>
                      <a:srgbClr val="FFCCCC"/>
                    </a:solidFill>
                  </a:rPr>
                  <a:t>s</a:t>
                </a:r>
              </a:p>
            </p:txBody>
          </p:sp>
          <p:grpSp>
            <p:nvGrpSpPr>
              <p:cNvPr id="27715" name="Group 171"/>
              <p:cNvGrpSpPr>
                <a:grpSpLocks/>
              </p:cNvGrpSpPr>
              <p:nvPr/>
            </p:nvGrpSpPr>
            <p:grpSpPr bwMode="auto">
              <a:xfrm>
                <a:off x="1441" y="3342"/>
                <a:ext cx="2222" cy="362"/>
                <a:chOff x="1429" y="3567"/>
                <a:chExt cx="2222" cy="362"/>
              </a:xfrm>
            </p:grpSpPr>
            <p:sp>
              <p:nvSpPr>
                <p:cNvPr id="27716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65" y="3567"/>
                  <a:ext cx="2086" cy="181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SzPct val="120000"/>
                    <a:buChar char="•"/>
                    <a:defRPr sz="2600">
                      <a:solidFill>
                        <a:schemeClr val="bg1"/>
                      </a:solidFill>
                      <a:latin typeface="Arial Narrow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Wingdings" pitchFamily="2" charset="2"/>
                    <a:buChar char="§"/>
                    <a:defRPr sz="2400">
                      <a:solidFill>
                        <a:schemeClr val="bg1"/>
                      </a:solidFill>
                      <a:latin typeface="Arial Narrow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200">
                      <a:solidFill>
                        <a:schemeClr val="bg1"/>
                      </a:solidFill>
                      <a:latin typeface="Arial Narrow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fr-FR" sz="120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27717" name="Rectangle 148"/>
                <p:cNvSpPr>
                  <a:spLocks noChangeArrowheads="1"/>
                </p:cNvSpPr>
                <p:nvPr/>
              </p:nvSpPr>
              <p:spPr bwMode="auto">
                <a:xfrm>
                  <a:off x="1429" y="3748"/>
                  <a:ext cx="2222" cy="181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SzPct val="120000"/>
                    <a:buChar char="•"/>
                    <a:defRPr sz="2600">
                      <a:solidFill>
                        <a:schemeClr val="bg1"/>
                      </a:solidFill>
                      <a:latin typeface="Arial Narrow" pitchFamily="34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Wingdings" pitchFamily="2" charset="2"/>
                    <a:buChar char="§"/>
                    <a:defRPr sz="2400">
                      <a:solidFill>
                        <a:schemeClr val="bg1"/>
                      </a:solidFill>
                      <a:latin typeface="Arial Narrow" pitchFamily="34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200">
                      <a:solidFill>
                        <a:schemeClr val="bg1"/>
                      </a:solidFill>
                      <a:latin typeface="Arial Narrow" pitchFamily="34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fr-FR" sz="1200">
                    <a:solidFill>
                      <a:srgbClr val="FF9900"/>
                    </a:solidFill>
                  </a:endParaRPr>
                </a:p>
              </p:txBody>
            </p:sp>
          </p:grpSp>
        </p:grpSp>
        <p:sp>
          <p:nvSpPr>
            <p:cNvPr id="27711" name="Rectangle 179"/>
            <p:cNvSpPr>
              <a:spLocks noChangeArrowheads="1"/>
            </p:cNvSpPr>
            <p:nvPr/>
          </p:nvSpPr>
          <p:spPr bwMode="auto">
            <a:xfrm>
              <a:off x="1837" y="3704"/>
              <a:ext cx="1315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12" name="Text Box 180"/>
            <p:cNvSpPr txBox="1">
              <a:spLocks noChangeArrowheads="1"/>
            </p:cNvSpPr>
            <p:nvPr/>
          </p:nvSpPr>
          <p:spPr bwMode="auto">
            <a:xfrm>
              <a:off x="3651" y="3702"/>
              <a:ext cx="81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Acidose  métabolique</a:t>
              </a:r>
            </a:p>
          </p:txBody>
        </p:sp>
      </p:grpSp>
      <p:grpSp>
        <p:nvGrpSpPr>
          <p:cNvPr id="9" name="Group 208"/>
          <p:cNvGrpSpPr>
            <a:grpSpLocks/>
          </p:cNvGrpSpPr>
          <p:nvPr/>
        </p:nvGrpSpPr>
        <p:grpSpPr bwMode="auto">
          <a:xfrm>
            <a:off x="2214117" y="1076450"/>
            <a:ext cx="6697663" cy="3073004"/>
            <a:chOff x="1440" y="617"/>
            <a:chExt cx="4219" cy="2581"/>
          </a:xfrm>
        </p:grpSpPr>
        <p:sp>
          <p:nvSpPr>
            <p:cNvPr id="27698" name="Text Box 67"/>
            <p:cNvSpPr txBox="1">
              <a:spLocks noChangeArrowheads="1"/>
            </p:cNvSpPr>
            <p:nvPr/>
          </p:nvSpPr>
          <p:spPr bwMode="auto">
            <a:xfrm>
              <a:off x="3627" y="2978"/>
              <a:ext cx="20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Balance énergétique négative</a:t>
              </a:r>
            </a:p>
          </p:txBody>
        </p:sp>
        <p:sp>
          <p:nvSpPr>
            <p:cNvPr id="27699" name="Text Box 52"/>
            <p:cNvSpPr txBox="1">
              <a:spLocks noChangeArrowheads="1"/>
            </p:cNvSpPr>
            <p:nvPr/>
          </p:nvSpPr>
          <p:spPr bwMode="auto">
            <a:xfrm>
              <a:off x="3627" y="1343"/>
              <a:ext cx="103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Métrite </a:t>
              </a:r>
              <a:r>
                <a:rPr lang="fr-BE" altLang="fr-FR" sz="1100" dirty="0"/>
                <a:t>puerpérale /  clinique</a:t>
              </a:r>
              <a:endParaRPr lang="fr-BE" altLang="fr-FR" sz="1100" dirty="0"/>
            </a:p>
          </p:txBody>
        </p:sp>
        <p:sp>
          <p:nvSpPr>
            <p:cNvPr id="27700" name="Text Box 53"/>
            <p:cNvSpPr txBox="1">
              <a:spLocks noChangeArrowheads="1"/>
            </p:cNvSpPr>
            <p:nvPr/>
          </p:nvSpPr>
          <p:spPr bwMode="auto">
            <a:xfrm>
              <a:off x="3627" y="1164"/>
              <a:ext cx="198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Déplacements de caillette</a:t>
              </a:r>
            </a:p>
          </p:txBody>
        </p:sp>
        <p:sp>
          <p:nvSpPr>
            <p:cNvPr id="27701" name="Text Box 54"/>
            <p:cNvSpPr txBox="1">
              <a:spLocks noChangeArrowheads="1"/>
            </p:cNvSpPr>
            <p:nvPr/>
          </p:nvSpPr>
          <p:spPr bwMode="auto">
            <a:xfrm>
              <a:off x="3627" y="980"/>
              <a:ext cx="90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Acétonémie  (3 à 6 </a:t>
              </a:r>
              <a:r>
                <a:rPr lang="fr-BE" altLang="fr-FR" sz="1100" dirty="0" err="1"/>
                <a:t>sem</a:t>
              </a:r>
              <a:r>
                <a:rPr lang="fr-BE" altLang="fr-FR" sz="1100" dirty="0"/>
                <a:t>)</a:t>
              </a:r>
            </a:p>
          </p:txBody>
        </p:sp>
        <p:sp>
          <p:nvSpPr>
            <p:cNvPr id="27702" name="Text Box 49"/>
            <p:cNvSpPr txBox="1">
              <a:spLocks noChangeArrowheads="1"/>
            </p:cNvSpPr>
            <p:nvPr/>
          </p:nvSpPr>
          <p:spPr bwMode="auto">
            <a:xfrm>
              <a:off x="3627" y="1706"/>
              <a:ext cx="96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Retard d’involution utérine</a:t>
              </a:r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1939" y="1709"/>
              <a:ext cx="545" cy="18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04" name="Rectangle 139"/>
            <p:cNvSpPr>
              <a:spLocks noChangeArrowheads="1"/>
            </p:cNvSpPr>
            <p:nvPr/>
          </p:nvSpPr>
          <p:spPr bwMode="auto">
            <a:xfrm>
              <a:off x="1531" y="2978"/>
              <a:ext cx="635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05" name="Rectangle 117"/>
            <p:cNvSpPr>
              <a:spLocks noChangeArrowheads="1"/>
            </p:cNvSpPr>
            <p:nvPr/>
          </p:nvSpPr>
          <p:spPr bwMode="auto">
            <a:xfrm>
              <a:off x="1713" y="983"/>
              <a:ext cx="771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06" name="Rectangle 118"/>
            <p:cNvSpPr>
              <a:spLocks noChangeArrowheads="1"/>
            </p:cNvSpPr>
            <p:nvPr/>
          </p:nvSpPr>
          <p:spPr bwMode="auto">
            <a:xfrm>
              <a:off x="1441" y="1346"/>
              <a:ext cx="272" cy="181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fr-FR" sz="1200" dirty="0"/>
                <a:t>&lt; 21</a:t>
              </a:r>
              <a:endParaRPr lang="en-US" altLang="fr-FR" sz="1200" dirty="0"/>
            </a:p>
          </p:txBody>
        </p:sp>
        <p:sp>
          <p:nvSpPr>
            <p:cNvPr id="27707" name="Rectangle 131"/>
            <p:cNvSpPr>
              <a:spLocks noChangeArrowheads="1"/>
            </p:cNvSpPr>
            <p:nvPr/>
          </p:nvSpPr>
          <p:spPr bwMode="auto">
            <a:xfrm>
              <a:off x="1441" y="1164"/>
              <a:ext cx="725" cy="18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  <p:sp>
          <p:nvSpPr>
            <p:cNvPr id="27708" name="Text Box 48"/>
            <p:cNvSpPr txBox="1">
              <a:spLocks noChangeArrowheads="1"/>
            </p:cNvSpPr>
            <p:nvPr/>
          </p:nvSpPr>
          <p:spPr bwMode="auto">
            <a:xfrm>
              <a:off x="3627" y="617"/>
              <a:ext cx="96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1100" dirty="0"/>
                <a:t>Rétention placentaire (J1) </a:t>
              </a:r>
            </a:p>
          </p:txBody>
        </p:sp>
        <p:sp>
          <p:nvSpPr>
            <p:cNvPr id="27709" name="Rectangle 113"/>
            <p:cNvSpPr>
              <a:spLocks noChangeArrowheads="1"/>
            </p:cNvSpPr>
            <p:nvPr/>
          </p:nvSpPr>
          <p:spPr bwMode="auto">
            <a:xfrm>
              <a:off x="1440" y="620"/>
              <a:ext cx="91" cy="181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</p:grpSp>
      <p:grpSp>
        <p:nvGrpSpPr>
          <p:cNvPr id="10" name="Group 202"/>
          <p:cNvGrpSpPr>
            <a:grpSpLocks/>
          </p:cNvGrpSpPr>
          <p:nvPr/>
        </p:nvGrpSpPr>
        <p:grpSpPr bwMode="auto">
          <a:xfrm>
            <a:off x="126554" y="860947"/>
            <a:ext cx="8691562" cy="3501628"/>
            <a:chOff x="125" y="436"/>
            <a:chExt cx="5475" cy="2941"/>
          </a:xfrm>
        </p:grpSpPr>
        <p:grpSp>
          <p:nvGrpSpPr>
            <p:cNvPr id="27690" name="Group 198"/>
            <p:cNvGrpSpPr>
              <a:grpSpLocks/>
            </p:cNvGrpSpPr>
            <p:nvPr/>
          </p:nvGrpSpPr>
          <p:grpSpPr bwMode="auto">
            <a:xfrm>
              <a:off x="1156" y="436"/>
              <a:ext cx="4444" cy="2941"/>
              <a:chOff x="1156" y="436"/>
              <a:chExt cx="4444" cy="2941"/>
            </a:xfrm>
          </p:grpSpPr>
          <p:sp>
            <p:nvSpPr>
              <p:cNvPr id="27692" name="Text Box 46"/>
              <p:cNvSpPr txBox="1">
                <a:spLocks noChangeArrowheads="1"/>
              </p:cNvSpPr>
              <p:nvPr/>
            </p:nvSpPr>
            <p:spPr bwMode="auto">
              <a:xfrm>
                <a:off x="3627" y="3157"/>
                <a:ext cx="68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Mammite </a:t>
                </a:r>
                <a:r>
                  <a:rPr lang="fr-BE" altLang="fr-FR" sz="1100" dirty="0"/>
                  <a:t>clinique</a:t>
                </a:r>
                <a:endParaRPr lang="fr-BE" altLang="fr-FR" sz="1100" dirty="0"/>
              </a:p>
            </p:txBody>
          </p:sp>
          <p:sp>
            <p:nvSpPr>
              <p:cNvPr id="27693" name="Text Box 50"/>
              <p:cNvSpPr txBox="1">
                <a:spLocks noChangeArrowheads="1"/>
              </p:cNvSpPr>
              <p:nvPr/>
            </p:nvSpPr>
            <p:spPr bwMode="auto">
              <a:xfrm>
                <a:off x="3627" y="436"/>
                <a:ext cx="116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Dystocies (J0)                             </a:t>
                </a:r>
              </a:p>
            </p:txBody>
          </p:sp>
          <p:sp>
            <p:nvSpPr>
              <p:cNvPr id="27694" name="Text Box 56"/>
              <p:cNvSpPr txBox="1">
                <a:spLocks noChangeArrowheads="1"/>
              </p:cNvSpPr>
              <p:nvPr/>
            </p:nvSpPr>
            <p:spPr bwMode="auto">
              <a:xfrm>
                <a:off x="3627" y="802"/>
                <a:ext cx="197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1100" dirty="0"/>
                  <a:t>Fièvre vitulaire </a:t>
                </a:r>
              </a:p>
            </p:txBody>
          </p:sp>
          <p:sp>
            <p:nvSpPr>
              <p:cNvPr id="27695" name="Rectangle 146"/>
              <p:cNvSpPr>
                <a:spLocks noChangeArrowheads="1"/>
              </p:cNvSpPr>
              <p:nvPr/>
            </p:nvSpPr>
            <p:spPr bwMode="auto">
              <a:xfrm>
                <a:off x="1156" y="3158"/>
                <a:ext cx="409" cy="181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fr-FR" sz="1200">
                  <a:solidFill>
                    <a:srgbClr val="FF9900"/>
                  </a:solidFill>
                </a:endParaRPr>
              </a:p>
            </p:txBody>
          </p:sp>
          <p:sp>
            <p:nvSpPr>
              <p:cNvPr id="27696" name="Rectangle 86"/>
              <p:cNvSpPr>
                <a:spLocks noChangeArrowheads="1"/>
              </p:cNvSpPr>
              <p:nvPr/>
            </p:nvSpPr>
            <p:spPr bwMode="auto">
              <a:xfrm>
                <a:off x="1292" y="439"/>
                <a:ext cx="136" cy="181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fr-FR" sz="1200">
                  <a:solidFill>
                    <a:srgbClr val="FF9900"/>
                  </a:solidFill>
                </a:endParaRPr>
              </a:p>
            </p:txBody>
          </p:sp>
          <p:sp>
            <p:nvSpPr>
              <p:cNvPr id="27697" name="Rectangle 114"/>
              <p:cNvSpPr>
                <a:spLocks noChangeArrowheads="1"/>
              </p:cNvSpPr>
              <p:nvPr/>
            </p:nvSpPr>
            <p:spPr bwMode="auto">
              <a:xfrm>
                <a:off x="1246" y="802"/>
                <a:ext cx="318" cy="18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endParaRPr lang="en-US" altLang="fr-FR" sz="1200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27691" name="Rectangle 181"/>
            <p:cNvSpPr>
              <a:spLocks noChangeArrowheads="1"/>
            </p:cNvSpPr>
            <p:nvPr/>
          </p:nvSpPr>
          <p:spPr bwMode="auto">
            <a:xfrm>
              <a:off x="125" y="3160"/>
              <a:ext cx="409" cy="18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1200">
                <a:solidFill>
                  <a:srgbClr val="FF9900"/>
                </a:solidFill>
              </a:endParaRPr>
            </a:p>
          </p:txBody>
        </p:sp>
      </p:grpSp>
      <p:sp>
        <p:nvSpPr>
          <p:cNvPr id="27685" name="Line 203"/>
          <p:cNvSpPr>
            <a:spLocks noChangeShapeType="1"/>
          </p:cNvSpPr>
          <p:nvPr/>
        </p:nvSpPr>
        <p:spPr bwMode="auto">
          <a:xfrm>
            <a:off x="5724079" y="860947"/>
            <a:ext cx="0" cy="4105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86" name="Line 204"/>
          <p:cNvSpPr>
            <a:spLocks noChangeShapeType="1"/>
          </p:cNvSpPr>
          <p:nvPr/>
        </p:nvSpPr>
        <p:spPr bwMode="auto">
          <a:xfrm>
            <a:off x="107504" y="860947"/>
            <a:ext cx="0" cy="4105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87" name="Line 205"/>
          <p:cNvSpPr>
            <a:spLocks noChangeShapeType="1"/>
          </p:cNvSpPr>
          <p:nvPr/>
        </p:nvSpPr>
        <p:spPr bwMode="auto">
          <a:xfrm>
            <a:off x="8821291" y="860947"/>
            <a:ext cx="0" cy="4105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27688" name="Line 206"/>
          <p:cNvSpPr>
            <a:spLocks noChangeShapeType="1"/>
          </p:cNvSpPr>
          <p:nvPr/>
        </p:nvSpPr>
        <p:spPr bwMode="auto">
          <a:xfrm>
            <a:off x="107505" y="860947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BE"/>
          </a:p>
        </p:txBody>
      </p:sp>
      <p:sp>
        <p:nvSpPr>
          <p:cNvPr id="84" name="Rectangle à coins arrondis 83"/>
          <p:cNvSpPr/>
          <p:nvPr/>
        </p:nvSpPr>
        <p:spPr>
          <a:xfrm>
            <a:off x="5485388" y="77910"/>
            <a:ext cx="3574861" cy="4145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bg1"/>
                </a:solidFill>
              </a:rPr>
              <a:t>Périodes vous avez dit pathologies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 txBox="1">
            <a:spLocks/>
          </p:cNvSpPr>
          <p:nvPr/>
        </p:nvSpPr>
        <p:spPr bwMode="auto">
          <a:xfrm>
            <a:off x="3233739" y="340519"/>
            <a:ext cx="2376487" cy="295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Allongement V-DIA (IF)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610225" y="2263379"/>
            <a:ext cx="1025525" cy="2952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Pyométral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610225" y="1870472"/>
            <a:ext cx="1098550" cy="2952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Kystique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610225" y="1491854"/>
            <a:ext cx="1098550" cy="2952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Fonctionnel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73376" y="1627585"/>
            <a:ext cx="2058988" cy="295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Anoestrus pathologique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762750" y="340519"/>
            <a:ext cx="1435100" cy="295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500">
                <a:latin typeface="Calibri" panose="020F0502020204030204" pitchFamily="34" charset="0"/>
                <a:cs typeface="Calibri" panose="020F0502020204030204" pitchFamily="34" charset="0"/>
              </a:rPr>
              <a:t>Allongement PR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92114" y="344091"/>
            <a:ext cx="1800225" cy="295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500">
                <a:latin typeface="Calibri" panose="020F0502020204030204" pitchFamily="34" charset="0"/>
                <a:cs typeface="Calibri" panose="020F0502020204030204" pitchFamily="34" charset="0"/>
              </a:rPr>
              <a:t>Allongement PA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873376" y="3317081"/>
            <a:ext cx="1930400" cy="295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Endométrites cliniques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873375" y="2894410"/>
            <a:ext cx="2217738" cy="295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Retard d’involution utérine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76238" y="926306"/>
            <a:ext cx="1914525" cy="2952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volontaires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873375" y="2472929"/>
            <a:ext cx="2217738" cy="2940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Anoestrus de manifestation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249614" y="4156472"/>
            <a:ext cx="1584325" cy="29527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Métrite puerpérale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116263" y="4530329"/>
            <a:ext cx="1758950" cy="29527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Rétention placentaire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945188" y="3989785"/>
            <a:ext cx="1008062" cy="295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Gémellité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384550" y="3781425"/>
            <a:ext cx="1314450" cy="29527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Fièvre vitulaire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45189" y="4326731"/>
            <a:ext cx="846137" cy="295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Dystocie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6456363" y="1023938"/>
            <a:ext cx="552450" cy="295275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360489" y="4770835"/>
            <a:ext cx="1195387" cy="2940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Acétonémie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2" name="Connecteur droit avec flèche 91"/>
          <p:cNvCxnSpPr>
            <a:stCxn id="107522" idx="1"/>
            <a:endCxn id="8" idx="3"/>
          </p:cNvCxnSpPr>
          <p:nvPr/>
        </p:nvCxnSpPr>
        <p:spPr>
          <a:xfrm flipH="1">
            <a:off x="2192339" y="488158"/>
            <a:ext cx="1041400" cy="357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107522" idx="3"/>
            <a:endCxn id="7" idx="1"/>
          </p:cNvCxnSpPr>
          <p:nvPr/>
        </p:nvCxnSpPr>
        <p:spPr>
          <a:xfrm>
            <a:off x="5610226" y="488156"/>
            <a:ext cx="1152524" cy="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177903" y="491729"/>
            <a:ext cx="19208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>
            <a:off x="166586" y="491729"/>
            <a:ext cx="3278" cy="148904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166586" y="1073944"/>
            <a:ext cx="19208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169864" y="1964105"/>
            <a:ext cx="192087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2974975" y="4733925"/>
            <a:ext cx="141288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endCxn id="14" idx="0"/>
          </p:cNvCxnSpPr>
          <p:nvPr/>
        </p:nvCxnSpPr>
        <p:spPr>
          <a:xfrm>
            <a:off x="3983039" y="4461274"/>
            <a:ext cx="12700" cy="69056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>
            <a:endCxn id="13" idx="1"/>
          </p:cNvCxnSpPr>
          <p:nvPr/>
        </p:nvCxnSpPr>
        <p:spPr>
          <a:xfrm>
            <a:off x="2981325" y="4304110"/>
            <a:ext cx="268288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2592388" y="984647"/>
            <a:ext cx="0" cy="3619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284789" y="2018110"/>
            <a:ext cx="2921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2592389" y="984647"/>
            <a:ext cx="29368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2603500" y="1338263"/>
            <a:ext cx="293688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2286000" y="1073944"/>
            <a:ext cx="2984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5610226" y="2649141"/>
            <a:ext cx="917575" cy="29527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Boiteries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itre 1"/>
          <p:cNvSpPr txBox="1">
            <a:spLocks/>
          </p:cNvSpPr>
          <p:nvPr/>
        </p:nvSpPr>
        <p:spPr>
          <a:xfrm>
            <a:off x="5595938" y="3031332"/>
            <a:ext cx="696912" cy="294085"/>
          </a:xfrm>
          <a:prstGeom prst="rect">
            <a:avLst/>
          </a:prstGeom>
          <a:solidFill>
            <a:srgbClr val="FFCC99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VLHP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Titre 1"/>
          <p:cNvSpPr txBox="1">
            <a:spLocks/>
          </p:cNvSpPr>
          <p:nvPr/>
        </p:nvSpPr>
        <p:spPr>
          <a:xfrm>
            <a:off x="6923089" y="2661047"/>
            <a:ext cx="641948" cy="29527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Acidose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2" name="Connecteur droit 131"/>
          <p:cNvCxnSpPr/>
          <p:nvPr/>
        </p:nvCxnSpPr>
        <p:spPr>
          <a:xfrm flipV="1">
            <a:off x="6577013" y="1319213"/>
            <a:ext cx="0" cy="15478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>
            <a:endCxn id="149" idx="1"/>
          </p:cNvCxnSpPr>
          <p:nvPr/>
        </p:nvCxnSpPr>
        <p:spPr>
          <a:xfrm flipV="1">
            <a:off x="7008813" y="899674"/>
            <a:ext cx="564829" cy="271902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5270501" y="1625205"/>
            <a:ext cx="320675" cy="238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7435851" y="4145411"/>
            <a:ext cx="328613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5280026" y="1618061"/>
            <a:ext cx="4763" cy="77747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>
            <a:stCxn id="12" idx="3"/>
          </p:cNvCxnSpPr>
          <p:nvPr/>
        </p:nvCxnSpPr>
        <p:spPr>
          <a:xfrm flipV="1">
            <a:off x="5091114" y="2612232"/>
            <a:ext cx="298450" cy="833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5049838" y="3178970"/>
            <a:ext cx="0" cy="149780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6538913" y="2799160"/>
            <a:ext cx="373062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>
            <a:off x="2646363" y="1787130"/>
            <a:ext cx="0" cy="172521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endCxn id="13" idx="3"/>
          </p:cNvCxnSpPr>
          <p:nvPr/>
        </p:nvCxnSpPr>
        <p:spPr>
          <a:xfrm flipH="1">
            <a:off x="4833939" y="4304110"/>
            <a:ext cx="2159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flipH="1">
            <a:off x="2435225" y="1980773"/>
            <a:ext cx="2095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>
            <a:endCxn id="16" idx="3"/>
          </p:cNvCxnSpPr>
          <p:nvPr/>
        </p:nvCxnSpPr>
        <p:spPr>
          <a:xfrm flipH="1">
            <a:off x="4699000" y="3929062"/>
            <a:ext cx="350838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>
            <a:off x="2646363" y="1787129"/>
            <a:ext cx="2286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flipH="1">
            <a:off x="4875214" y="4767263"/>
            <a:ext cx="56991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>
            <a:off x="6708776" y="2040731"/>
            <a:ext cx="203200" cy="11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>
            <a:stCxn id="6" idx="3"/>
          </p:cNvCxnSpPr>
          <p:nvPr/>
        </p:nvCxnSpPr>
        <p:spPr>
          <a:xfrm>
            <a:off x="4932364" y="1775222"/>
            <a:ext cx="338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>
            <a:off x="5381625" y="2612231"/>
            <a:ext cx="0" cy="56673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V="1">
            <a:off x="6911975" y="1319214"/>
            <a:ext cx="0" cy="721519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itre 1"/>
          <p:cNvSpPr txBox="1">
            <a:spLocks/>
          </p:cNvSpPr>
          <p:nvPr/>
        </p:nvSpPr>
        <p:spPr>
          <a:xfrm>
            <a:off x="5919788" y="4677966"/>
            <a:ext cx="1314450" cy="295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 </a:t>
            </a:r>
            <a:r>
              <a:rPr lang="fr-B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neonatale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3" name="Connecteur droit 242"/>
          <p:cNvCxnSpPr>
            <a:endCxn id="16" idx="1"/>
          </p:cNvCxnSpPr>
          <p:nvPr/>
        </p:nvCxnSpPr>
        <p:spPr>
          <a:xfrm>
            <a:off x="2974976" y="3927874"/>
            <a:ext cx="409575" cy="119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16"/>
          <p:cNvSpPr txBox="1">
            <a:spLocks noChangeArrowheads="1"/>
          </p:cNvSpPr>
          <p:nvPr/>
        </p:nvSpPr>
        <p:spPr bwMode="auto">
          <a:xfrm>
            <a:off x="7565037" y="1122760"/>
            <a:ext cx="1286266" cy="253916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 d’apports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 Box 17"/>
          <p:cNvSpPr txBox="1">
            <a:spLocks noChangeArrowheads="1"/>
          </p:cNvSpPr>
          <p:nvPr/>
        </p:nvSpPr>
        <p:spPr bwMode="auto">
          <a:xfrm>
            <a:off x="7602304" y="1473994"/>
            <a:ext cx="1191095" cy="253916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Besoins excessifs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Text Box 81"/>
          <p:cNvSpPr txBox="1">
            <a:spLocks noChangeArrowheads="1"/>
          </p:cNvSpPr>
          <p:nvPr/>
        </p:nvSpPr>
        <p:spPr bwMode="auto">
          <a:xfrm>
            <a:off x="7573642" y="772717"/>
            <a:ext cx="1399229" cy="253916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 d’ingestion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itre 1"/>
          <p:cNvSpPr txBox="1">
            <a:spLocks/>
          </p:cNvSpPr>
          <p:nvPr/>
        </p:nvSpPr>
        <p:spPr>
          <a:xfrm>
            <a:off x="2873375" y="2050256"/>
            <a:ext cx="1914525" cy="295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Anoestrus de détection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2895403" y="846535"/>
            <a:ext cx="2289281" cy="25391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Saisonnalité des vêlages souhaitée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 Box 81"/>
          <p:cNvSpPr txBox="1">
            <a:spLocks noChangeArrowheads="1"/>
          </p:cNvSpPr>
          <p:nvPr/>
        </p:nvSpPr>
        <p:spPr bwMode="auto">
          <a:xfrm>
            <a:off x="2908266" y="1176337"/>
            <a:ext cx="1951784" cy="25391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Optimisation de la PL (VLHP) 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itre 1"/>
          <p:cNvSpPr txBox="1">
            <a:spLocks/>
          </p:cNvSpPr>
          <p:nvPr/>
        </p:nvSpPr>
        <p:spPr>
          <a:xfrm>
            <a:off x="377825" y="1816467"/>
            <a:ext cx="2057400" cy="2952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involontaires</a:t>
            </a:r>
            <a:endParaRPr lang="fr-BE" sz="1200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5" name="Connecteur droit 154"/>
          <p:cNvCxnSpPr/>
          <p:nvPr/>
        </p:nvCxnSpPr>
        <p:spPr>
          <a:xfrm>
            <a:off x="5283356" y="2390775"/>
            <a:ext cx="29368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V="1">
            <a:off x="7008814" y="1228725"/>
            <a:ext cx="439737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>
            <a:endCxn id="148" idx="1"/>
          </p:cNvCxnSpPr>
          <p:nvPr/>
        </p:nvCxnSpPr>
        <p:spPr>
          <a:xfrm>
            <a:off x="7008814" y="1257300"/>
            <a:ext cx="593489" cy="343652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 flipV="1">
            <a:off x="5383214" y="3174206"/>
            <a:ext cx="238125" cy="4763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flipV="1">
            <a:off x="5381626" y="2796778"/>
            <a:ext cx="238125" cy="4763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>
            <a:endCxn id="14" idx="3"/>
          </p:cNvCxnSpPr>
          <p:nvPr/>
        </p:nvCxnSpPr>
        <p:spPr>
          <a:xfrm flipH="1">
            <a:off x="4875214" y="4676775"/>
            <a:ext cx="174625" cy="119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V="1">
            <a:off x="5445125" y="4076700"/>
            <a:ext cx="474663" cy="119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>
            <a:endCxn id="242" idx="1"/>
          </p:cNvCxnSpPr>
          <p:nvPr/>
        </p:nvCxnSpPr>
        <p:spPr>
          <a:xfrm flipV="1">
            <a:off x="5432426" y="4825604"/>
            <a:ext cx="487363" cy="8334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>
            <a:endCxn id="18" idx="1"/>
          </p:cNvCxnSpPr>
          <p:nvPr/>
        </p:nvCxnSpPr>
        <p:spPr>
          <a:xfrm>
            <a:off x="5448300" y="4474369"/>
            <a:ext cx="496888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/>
          <p:cNvCxnSpPr/>
          <p:nvPr/>
        </p:nvCxnSpPr>
        <p:spPr>
          <a:xfrm>
            <a:off x="2668588" y="2197894"/>
            <a:ext cx="2286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>
            <a:off x="2646363" y="2620566"/>
            <a:ext cx="2286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>
            <a:off x="2644775" y="3042047"/>
            <a:ext cx="2286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>
          <a:xfrm>
            <a:off x="2668588" y="3512344"/>
            <a:ext cx="228600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216"/>
          <p:cNvCxnSpPr/>
          <p:nvPr/>
        </p:nvCxnSpPr>
        <p:spPr>
          <a:xfrm flipV="1">
            <a:off x="2974975" y="3612357"/>
            <a:ext cx="0" cy="112156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H="1">
            <a:off x="5445126" y="3781425"/>
            <a:ext cx="3175" cy="105251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itre 1"/>
          <p:cNvSpPr txBox="1">
            <a:spLocks/>
          </p:cNvSpPr>
          <p:nvPr/>
        </p:nvSpPr>
        <p:spPr>
          <a:xfrm>
            <a:off x="7786688" y="4031456"/>
            <a:ext cx="1006710" cy="295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Maternelles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Titre 1"/>
          <p:cNvSpPr txBox="1">
            <a:spLocks/>
          </p:cNvSpPr>
          <p:nvPr/>
        </p:nvSpPr>
        <p:spPr>
          <a:xfrm>
            <a:off x="7786689" y="4381500"/>
            <a:ext cx="742950" cy="295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Foetales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Titre 1"/>
          <p:cNvSpPr txBox="1">
            <a:spLocks/>
          </p:cNvSpPr>
          <p:nvPr/>
        </p:nvSpPr>
        <p:spPr>
          <a:xfrm>
            <a:off x="7810501" y="4730354"/>
            <a:ext cx="719138" cy="295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Mixtes</a:t>
            </a:r>
            <a:endParaRPr lang="fr-B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9" name="Connecteur droit 248"/>
          <p:cNvCxnSpPr/>
          <p:nvPr/>
        </p:nvCxnSpPr>
        <p:spPr>
          <a:xfrm>
            <a:off x="7448551" y="4137422"/>
            <a:ext cx="4763" cy="7179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 flipH="1">
            <a:off x="6797675" y="4461272"/>
            <a:ext cx="63658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itre 1"/>
          <p:cNvSpPr txBox="1">
            <a:spLocks/>
          </p:cNvSpPr>
          <p:nvPr/>
        </p:nvSpPr>
        <p:spPr bwMode="auto">
          <a:xfrm>
            <a:off x="5945188" y="3634979"/>
            <a:ext cx="552450" cy="2940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cxnSp>
        <p:nvCxnSpPr>
          <p:cNvPr id="258" name="Connecteur droit 257"/>
          <p:cNvCxnSpPr/>
          <p:nvPr/>
        </p:nvCxnSpPr>
        <p:spPr>
          <a:xfrm flipV="1">
            <a:off x="5457877" y="3781425"/>
            <a:ext cx="476250" cy="1191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/>
          <p:cNvCxnSpPr/>
          <p:nvPr/>
        </p:nvCxnSpPr>
        <p:spPr>
          <a:xfrm>
            <a:off x="7458076" y="4530329"/>
            <a:ext cx="328613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>
          <a:xfrm>
            <a:off x="7464426" y="4855369"/>
            <a:ext cx="328613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 Box 19"/>
          <p:cNvSpPr txBox="1">
            <a:spLocks noChangeArrowheads="1"/>
          </p:cNvSpPr>
          <p:nvPr/>
        </p:nvSpPr>
        <p:spPr bwMode="auto">
          <a:xfrm>
            <a:off x="7410295" y="2327673"/>
            <a:ext cx="1238561" cy="253916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Germe spécifique</a:t>
            </a:r>
            <a:endParaRPr 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Text Box 20"/>
          <p:cNvSpPr txBox="1">
            <a:spLocks noChangeArrowheads="1"/>
          </p:cNvSpPr>
          <p:nvPr/>
        </p:nvSpPr>
        <p:spPr bwMode="auto">
          <a:xfrm>
            <a:off x="7433954" y="2016919"/>
            <a:ext cx="1473818" cy="253916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</a:t>
            </a: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tardif des </a:t>
            </a:r>
            <a:r>
              <a:rPr lang="fr-B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7" name="Connecteur droit 266"/>
          <p:cNvCxnSpPr>
            <a:endCxn id="266" idx="1"/>
          </p:cNvCxnSpPr>
          <p:nvPr/>
        </p:nvCxnSpPr>
        <p:spPr>
          <a:xfrm flipV="1">
            <a:off x="6673850" y="2143877"/>
            <a:ext cx="760104" cy="271902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/>
          <p:cNvCxnSpPr>
            <a:endCxn id="265" idx="1"/>
          </p:cNvCxnSpPr>
          <p:nvPr/>
        </p:nvCxnSpPr>
        <p:spPr>
          <a:xfrm flipV="1">
            <a:off x="6680201" y="2454631"/>
            <a:ext cx="730095" cy="282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/>
          <p:cNvCxnSpPr/>
          <p:nvPr/>
        </p:nvCxnSpPr>
        <p:spPr>
          <a:xfrm flipV="1">
            <a:off x="3452813" y="4461273"/>
            <a:ext cx="0" cy="51196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/>
          <p:cNvCxnSpPr/>
          <p:nvPr/>
        </p:nvCxnSpPr>
        <p:spPr>
          <a:xfrm flipH="1">
            <a:off x="2540000" y="4973241"/>
            <a:ext cx="912813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à coins arrondis 94"/>
          <p:cNvSpPr/>
          <p:nvPr/>
        </p:nvSpPr>
        <p:spPr>
          <a:xfrm>
            <a:off x="146245" y="3031332"/>
            <a:ext cx="2288980" cy="1295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fr-BE" alt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Hypothèses explicatives </a:t>
            </a:r>
          </a:p>
          <a:p>
            <a:pPr>
              <a:spcBef>
                <a:spcPct val="0"/>
              </a:spcBef>
            </a:pPr>
            <a:r>
              <a:rPr lang="fr-BE" alt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l’allongement de</a:t>
            </a:r>
          </a:p>
          <a:p>
            <a:pPr>
              <a:spcBef>
                <a:spcPct val="0"/>
              </a:spcBef>
            </a:pPr>
            <a:r>
              <a:rPr lang="fr-BE" alt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période d’attente </a:t>
            </a:r>
            <a:endParaRPr lang="fr-BE" alt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5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  <p:bldP spid="71" grpId="0" animBg="1"/>
      <p:bldP spid="131" grpId="0" animBg="1"/>
      <p:bldP spid="242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246" grpId="0" animBg="1"/>
      <p:bldP spid="247" grpId="0" animBg="1"/>
      <p:bldP spid="248" grpId="0" animBg="1"/>
      <p:bldP spid="256" grpId="0" animBg="1"/>
      <p:bldP spid="265" grpId="0" animBg="1"/>
      <p:bldP spid="2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10"/>
          <p:cNvSpPr txBox="1">
            <a:spLocks noChangeArrowheads="1"/>
          </p:cNvSpPr>
          <p:nvPr/>
        </p:nvSpPr>
        <p:spPr bwMode="auto">
          <a:xfrm>
            <a:off x="6084888" y="776287"/>
            <a:ext cx="1223962" cy="253604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tardive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1" name="Text Box 11"/>
          <p:cNvSpPr txBox="1">
            <a:spLocks noChangeArrowheads="1"/>
          </p:cNvSpPr>
          <p:nvPr/>
        </p:nvSpPr>
        <p:spPr bwMode="auto">
          <a:xfrm>
            <a:off x="4686759" y="785813"/>
            <a:ext cx="876971" cy="253916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précoce</a:t>
            </a:r>
            <a:endParaRPr lang="fr-FR" alt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2" name="Text Box 12"/>
          <p:cNvSpPr txBox="1">
            <a:spLocks noChangeArrowheads="1"/>
          </p:cNvSpPr>
          <p:nvPr/>
        </p:nvSpPr>
        <p:spPr bwMode="auto">
          <a:xfrm>
            <a:off x="546105" y="785813"/>
            <a:ext cx="1182680" cy="253916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fécondation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3" name="Text Box 13"/>
          <p:cNvSpPr txBox="1">
            <a:spLocks noChangeArrowheads="1"/>
          </p:cNvSpPr>
          <p:nvPr/>
        </p:nvSpPr>
        <p:spPr bwMode="auto">
          <a:xfrm>
            <a:off x="7789863" y="767955"/>
            <a:ext cx="1162050" cy="259556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Avortements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4" name="Titre 1"/>
          <p:cNvSpPr txBox="1">
            <a:spLocks/>
          </p:cNvSpPr>
          <p:nvPr/>
        </p:nvSpPr>
        <p:spPr bwMode="auto">
          <a:xfrm>
            <a:off x="3067050" y="767954"/>
            <a:ext cx="895350" cy="2940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latin typeface="Calibri" panose="020F0502020204030204" pitchFamily="34" charset="0"/>
                <a:cs typeface="Calibri" panose="020F0502020204030204" pitchFamily="34" charset="0"/>
              </a:rPr>
              <a:t>Infertilité</a:t>
            </a:r>
          </a:p>
        </p:txBody>
      </p:sp>
      <p:sp>
        <p:nvSpPr>
          <p:cNvPr id="96265" name="Text Box 14"/>
          <p:cNvSpPr txBox="1">
            <a:spLocks noChangeArrowheads="1"/>
          </p:cNvSpPr>
          <p:nvPr/>
        </p:nvSpPr>
        <p:spPr bwMode="auto">
          <a:xfrm>
            <a:off x="477505" y="1121569"/>
            <a:ext cx="1787942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Endométrites subcliniques</a:t>
            </a:r>
            <a:endParaRPr lang="fr-FR" alt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6" name="Text Box 15"/>
          <p:cNvSpPr txBox="1">
            <a:spLocks noChangeArrowheads="1"/>
          </p:cNvSpPr>
          <p:nvPr/>
        </p:nvSpPr>
        <p:spPr bwMode="auto">
          <a:xfrm>
            <a:off x="478670" y="3692129"/>
            <a:ext cx="1759906" cy="25391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Exactitude de la détection</a:t>
            </a:r>
            <a:endParaRPr lang="fr-FR" altLang="fr-FR" sz="12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7" name="Text Box 16"/>
          <p:cNvSpPr txBox="1">
            <a:spLocks noChangeArrowheads="1"/>
          </p:cNvSpPr>
          <p:nvPr/>
        </p:nvSpPr>
        <p:spPr bwMode="auto">
          <a:xfrm>
            <a:off x="451515" y="1737123"/>
            <a:ext cx="526442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Kystes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8" name="Text Box 21"/>
          <p:cNvSpPr txBox="1">
            <a:spLocks noChangeArrowheads="1"/>
          </p:cNvSpPr>
          <p:nvPr/>
        </p:nvSpPr>
        <p:spPr bwMode="auto">
          <a:xfrm>
            <a:off x="460145" y="4339829"/>
            <a:ext cx="1322189" cy="25391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du sperme</a:t>
            </a:r>
            <a:endParaRPr lang="fr-FR" altLang="fr-FR" sz="12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69" name="Text Box 22"/>
          <p:cNvSpPr txBox="1">
            <a:spLocks noChangeArrowheads="1"/>
          </p:cNvSpPr>
          <p:nvPr/>
        </p:nvSpPr>
        <p:spPr bwMode="auto">
          <a:xfrm>
            <a:off x="469484" y="4015979"/>
            <a:ext cx="1020521" cy="25391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de l’IA</a:t>
            </a:r>
            <a:endParaRPr lang="fr-FR" altLang="fr-FR" sz="12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450597" y="3374231"/>
            <a:ext cx="1295452" cy="253916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 1</a:t>
            </a:r>
            <a:r>
              <a:rPr lang="fr-BE" altLang="fr-FR" sz="1200" baseline="30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BE" altLang="fr-FR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 PP</a:t>
            </a:r>
            <a:endParaRPr lang="fr-FR" altLang="fr-FR" sz="12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Text Box 13"/>
          <p:cNvSpPr txBox="1">
            <a:spLocks noChangeArrowheads="1"/>
          </p:cNvSpPr>
          <p:nvPr/>
        </p:nvSpPr>
        <p:spPr bwMode="auto">
          <a:xfrm>
            <a:off x="6944740" y="3573067"/>
            <a:ext cx="1325123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Causes biologiques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Text Box 13"/>
          <p:cNvSpPr txBox="1">
            <a:spLocks noChangeArrowheads="1"/>
          </p:cNvSpPr>
          <p:nvPr/>
        </p:nvSpPr>
        <p:spPr bwMode="auto">
          <a:xfrm>
            <a:off x="6763811" y="4432698"/>
            <a:ext cx="1602844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Causes non biologiques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3" name="Titre 1"/>
          <p:cNvSpPr txBox="1">
            <a:spLocks/>
          </p:cNvSpPr>
          <p:nvPr/>
        </p:nvSpPr>
        <p:spPr bwMode="auto">
          <a:xfrm>
            <a:off x="3682186" y="1546622"/>
            <a:ext cx="399431" cy="29408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sp>
        <p:nvSpPr>
          <p:cNvPr id="130" name="Titre 1"/>
          <p:cNvSpPr txBox="1">
            <a:spLocks/>
          </p:cNvSpPr>
          <p:nvPr/>
        </p:nvSpPr>
        <p:spPr>
          <a:xfrm>
            <a:off x="1700832" y="1985964"/>
            <a:ext cx="1051640" cy="216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Subcliniques</a:t>
            </a:r>
          </a:p>
        </p:txBody>
      </p:sp>
      <p:sp>
        <p:nvSpPr>
          <p:cNvPr id="151" name="Text Box 21"/>
          <p:cNvSpPr txBox="1">
            <a:spLocks noChangeArrowheads="1"/>
          </p:cNvSpPr>
          <p:nvPr/>
        </p:nvSpPr>
        <p:spPr bwMode="auto">
          <a:xfrm>
            <a:off x="2569040" y="3315891"/>
            <a:ext cx="1234714" cy="62324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Conditionnement</a:t>
            </a:r>
          </a:p>
          <a:p>
            <a:pPr eaLnBrk="1" hangingPunct="1"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Conservation</a:t>
            </a:r>
          </a:p>
          <a:p>
            <a:pPr eaLnBrk="1" hangingPunct="1"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Décongélation</a:t>
            </a:r>
            <a:endParaRPr lang="fr-FR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 Box 21"/>
          <p:cNvSpPr txBox="1">
            <a:spLocks noChangeArrowheads="1"/>
          </p:cNvSpPr>
          <p:nvPr/>
        </p:nvSpPr>
        <p:spPr bwMode="auto">
          <a:xfrm>
            <a:off x="2551629" y="3993357"/>
            <a:ext cx="1299635" cy="62324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 (AM/PM)</a:t>
            </a:r>
          </a:p>
          <a:p>
            <a:pPr eaLnBrk="1" hangingPunct="1"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Hygiène</a:t>
            </a:r>
          </a:p>
          <a:p>
            <a:pPr eaLnBrk="1" hangingPunct="1"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anatomique</a:t>
            </a:r>
          </a:p>
        </p:txBody>
      </p:sp>
      <p:sp>
        <p:nvSpPr>
          <p:cNvPr id="96277" name="Text Box 16"/>
          <p:cNvSpPr txBox="1">
            <a:spLocks noChangeArrowheads="1"/>
          </p:cNvSpPr>
          <p:nvPr/>
        </p:nvSpPr>
        <p:spPr bwMode="auto">
          <a:xfrm>
            <a:off x="451703" y="2075260"/>
            <a:ext cx="810127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Mammites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8" name="Text Box 16"/>
          <p:cNvSpPr txBox="1">
            <a:spLocks noChangeArrowheads="1"/>
          </p:cNvSpPr>
          <p:nvPr/>
        </p:nvSpPr>
        <p:spPr bwMode="auto">
          <a:xfrm>
            <a:off x="460691" y="1439467"/>
            <a:ext cx="2291781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du recrutement folliculaire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79" name="Text Box 16"/>
          <p:cNvSpPr txBox="1">
            <a:spLocks noChangeArrowheads="1"/>
          </p:cNvSpPr>
          <p:nvPr/>
        </p:nvSpPr>
        <p:spPr bwMode="auto">
          <a:xfrm>
            <a:off x="453699" y="2394348"/>
            <a:ext cx="807722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Salpingites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Text Box 21"/>
          <p:cNvSpPr txBox="1">
            <a:spLocks noChangeArrowheads="1"/>
          </p:cNvSpPr>
          <p:nvPr/>
        </p:nvSpPr>
        <p:spPr bwMode="auto">
          <a:xfrm>
            <a:off x="473646" y="4687492"/>
            <a:ext cx="1612894" cy="25391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B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environnemental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81" name="Titre 1"/>
          <p:cNvSpPr txBox="1">
            <a:spLocks/>
          </p:cNvSpPr>
          <p:nvPr/>
        </p:nvSpPr>
        <p:spPr bwMode="auto">
          <a:xfrm>
            <a:off x="5710239" y="170260"/>
            <a:ext cx="1900237" cy="39885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Diminution de la fréquence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détection des chaleurs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03775" y="1540669"/>
            <a:ext cx="1910619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Anomalies chromosomiques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803775" y="2776537"/>
            <a:ext cx="1550988" cy="2536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fr-FR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Production in vitro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810125" y="2164556"/>
            <a:ext cx="1658147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Stress environnemental 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10126" y="1232298"/>
            <a:ext cx="1782763" cy="2536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fr-FR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Facteurs alimentaires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803776" y="1850231"/>
            <a:ext cx="1639888" cy="2536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fr-FR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Facteurs infectieux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803775" y="2468166"/>
            <a:ext cx="1194077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fr-FR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Effets </a:t>
            </a:r>
            <a:r>
              <a:rPr lang="fr-FR" sz="1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iâtrogènes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itre 1"/>
          <p:cNvSpPr txBox="1">
            <a:spLocks/>
          </p:cNvSpPr>
          <p:nvPr/>
        </p:nvSpPr>
        <p:spPr>
          <a:xfrm>
            <a:off x="7073901" y="2462214"/>
            <a:ext cx="1477963" cy="2595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Palpation, </a:t>
            </a:r>
            <a:r>
              <a:rPr lang="fr-BE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PGFs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itre 1"/>
          <p:cNvSpPr txBox="1">
            <a:spLocks/>
          </p:cNvSpPr>
          <p:nvPr/>
        </p:nvSpPr>
        <p:spPr>
          <a:xfrm>
            <a:off x="6789739" y="2795587"/>
            <a:ext cx="1641475" cy="5298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des milieux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Biosécurité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Titre 1"/>
          <p:cNvSpPr txBox="1">
            <a:spLocks/>
          </p:cNvSpPr>
          <p:nvPr/>
        </p:nvSpPr>
        <p:spPr>
          <a:xfrm>
            <a:off x="6970714" y="1869282"/>
            <a:ext cx="973137" cy="236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Mammites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Titre 1"/>
          <p:cNvSpPr txBox="1">
            <a:spLocks/>
          </p:cNvSpPr>
          <p:nvPr/>
        </p:nvSpPr>
        <p:spPr>
          <a:xfrm>
            <a:off x="7021514" y="1108474"/>
            <a:ext cx="1544637" cy="3631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 d’énergie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Excès N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Titre 1"/>
          <p:cNvSpPr txBox="1">
            <a:spLocks/>
          </p:cNvSpPr>
          <p:nvPr/>
        </p:nvSpPr>
        <p:spPr>
          <a:xfrm>
            <a:off x="7078664" y="2155031"/>
            <a:ext cx="496887" cy="263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Titre 1"/>
          <p:cNvSpPr txBox="1">
            <a:spLocks/>
          </p:cNvSpPr>
          <p:nvPr/>
        </p:nvSpPr>
        <p:spPr>
          <a:xfrm>
            <a:off x="4886326" y="3100389"/>
            <a:ext cx="1511300" cy="9465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Bactéries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(IBR, BVD)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Champignons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Levures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Protozoaires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Titre 1"/>
          <p:cNvSpPr txBox="1">
            <a:spLocks/>
          </p:cNvSpPr>
          <p:nvPr/>
        </p:nvSpPr>
        <p:spPr>
          <a:xfrm>
            <a:off x="5045076" y="4086226"/>
            <a:ext cx="1311275" cy="10084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Nutritionnels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Physiques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Chimiques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Génétiques</a:t>
            </a:r>
          </a:p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Iatrogènes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95" name="Text Box 16"/>
          <p:cNvSpPr txBox="1">
            <a:spLocks noChangeArrowheads="1"/>
          </p:cNvSpPr>
          <p:nvPr/>
        </p:nvSpPr>
        <p:spPr bwMode="auto">
          <a:xfrm>
            <a:off x="458904" y="2717007"/>
            <a:ext cx="1280015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Uro/pneumovagin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96" name="Titre 1"/>
          <p:cNvSpPr txBox="1">
            <a:spLocks/>
          </p:cNvSpPr>
          <p:nvPr/>
        </p:nvSpPr>
        <p:spPr bwMode="auto">
          <a:xfrm>
            <a:off x="8012114" y="1520428"/>
            <a:ext cx="554037" cy="29408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</a:p>
        </p:txBody>
      </p:sp>
      <p:cxnSp>
        <p:nvCxnSpPr>
          <p:cNvPr id="108585" name="Connecteur droit 62"/>
          <p:cNvCxnSpPr>
            <a:cxnSpLocks noChangeShapeType="1"/>
          </p:cNvCxnSpPr>
          <p:nvPr/>
        </p:nvCxnSpPr>
        <p:spPr bwMode="auto">
          <a:xfrm>
            <a:off x="8820150" y="1027510"/>
            <a:ext cx="2" cy="3532584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98" name="Connecteur droit avec flèche 68"/>
          <p:cNvCxnSpPr>
            <a:cxnSpLocks noChangeShapeType="1"/>
            <a:endCxn id="96264" idx="0"/>
          </p:cNvCxnSpPr>
          <p:nvPr/>
        </p:nvCxnSpPr>
        <p:spPr bwMode="auto">
          <a:xfrm>
            <a:off x="3514725" y="569119"/>
            <a:ext cx="0" cy="19883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87" name="Connecteur droit avec flèche 196"/>
          <p:cNvCxnSpPr>
            <a:cxnSpLocks noChangeShapeType="1"/>
            <a:stCxn id="165" idx="3"/>
          </p:cNvCxnSpPr>
          <p:nvPr/>
        </p:nvCxnSpPr>
        <p:spPr bwMode="auto">
          <a:xfrm>
            <a:off x="6592889" y="1358504"/>
            <a:ext cx="42703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88" name="Connecteur droit avec flèche 202"/>
          <p:cNvCxnSpPr>
            <a:cxnSpLocks noChangeShapeType="1"/>
            <a:stCxn id="96264" idx="3"/>
            <a:endCxn id="96261" idx="1"/>
          </p:cNvCxnSpPr>
          <p:nvPr/>
        </p:nvCxnSpPr>
        <p:spPr bwMode="auto">
          <a:xfrm flipV="1">
            <a:off x="3962401" y="912771"/>
            <a:ext cx="724358" cy="222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301" name="Connecteur droit avec flèche 206"/>
          <p:cNvCxnSpPr>
            <a:cxnSpLocks noChangeShapeType="1"/>
            <a:endCxn id="96281" idx="1"/>
          </p:cNvCxnSpPr>
          <p:nvPr/>
        </p:nvCxnSpPr>
        <p:spPr bwMode="auto">
          <a:xfrm flipV="1">
            <a:off x="3672350" y="369690"/>
            <a:ext cx="2037889" cy="417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0" name="Connecteur droit avec flèche 207"/>
          <p:cNvCxnSpPr>
            <a:cxnSpLocks noChangeShapeType="1"/>
            <a:stCxn id="96264" idx="1"/>
            <a:endCxn id="96262" idx="3"/>
          </p:cNvCxnSpPr>
          <p:nvPr/>
        </p:nvCxnSpPr>
        <p:spPr bwMode="auto">
          <a:xfrm flipH="1" flipV="1">
            <a:off x="1728784" y="912771"/>
            <a:ext cx="1338266" cy="222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1" name="Connecteur droit avec flèche 209"/>
          <p:cNvCxnSpPr>
            <a:cxnSpLocks noChangeShapeType="1"/>
            <a:stCxn id="168" idx="3"/>
          </p:cNvCxnSpPr>
          <p:nvPr/>
        </p:nvCxnSpPr>
        <p:spPr bwMode="auto">
          <a:xfrm flipV="1">
            <a:off x="6443664" y="1968104"/>
            <a:ext cx="520700" cy="8334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2" name="Connecteur droit avec flèche 216"/>
          <p:cNvCxnSpPr>
            <a:cxnSpLocks noChangeShapeType="1"/>
            <a:stCxn id="164" idx="3"/>
            <a:endCxn id="182" idx="1"/>
          </p:cNvCxnSpPr>
          <p:nvPr/>
        </p:nvCxnSpPr>
        <p:spPr bwMode="auto">
          <a:xfrm flipV="1">
            <a:off x="6468272" y="2286595"/>
            <a:ext cx="610392" cy="4919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3" name="Connecteur droit avec flèche 211"/>
          <p:cNvCxnSpPr>
            <a:cxnSpLocks noChangeShapeType="1"/>
            <a:stCxn id="170" idx="3"/>
          </p:cNvCxnSpPr>
          <p:nvPr/>
        </p:nvCxnSpPr>
        <p:spPr bwMode="auto">
          <a:xfrm flipV="1">
            <a:off x="5997852" y="2594373"/>
            <a:ext cx="1076049" cy="752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4" name="Connecteur droit avec flèche 220"/>
          <p:cNvCxnSpPr>
            <a:cxnSpLocks noChangeShapeType="1"/>
          </p:cNvCxnSpPr>
          <p:nvPr/>
        </p:nvCxnSpPr>
        <p:spPr bwMode="auto">
          <a:xfrm>
            <a:off x="6354764" y="2950369"/>
            <a:ext cx="4349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5" name="Connecteur droit avec flèche 236"/>
          <p:cNvCxnSpPr>
            <a:cxnSpLocks noChangeShapeType="1"/>
            <a:endCxn id="227" idx="3"/>
          </p:cNvCxnSpPr>
          <p:nvPr/>
        </p:nvCxnSpPr>
        <p:spPr bwMode="auto">
          <a:xfrm flipH="1" flipV="1">
            <a:off x="8269862" y="3700025"/>
            <a:ext cx="550290" cy="43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6" name="Connecteur droit avec flèche 240"/>
          <p:cNvCxnSpPr>
            <a:cxnSpLocks noChangeShapeType="1"/>
            <a:stCxn id="227" idx="1"/>
          </p:cNvCxnSpPr>
          <p:nvPr/>
        </p:nvCxnSpPr>
        <p:spPr bwMode="auto">
          <a:xfrm flipH="1">
            <a:off x="6384927" y="3700025"/>
            <a:ext cx="559813" cy="43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7" name="Connecteur droit avec flèche 245"/>
          <p:cNvCxnSpPr>
            <a:cxnSpLocks noChangeShapeType="1"/>
            <a:stCxn id="228" idx="1"/>
          </p:cNvCxnSpPr>
          <p:nvPr/>
        </p:nvCxnSpPr>
        <p:spPr bwMode="auto">
          <a:xfrm flipH="1">
            <a:off x="6384927" y="4559656"/>
            <a:ext cx="378884" cy="43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8" name="Connecteur droit avec flèche 246"/>
          <p:cNvCxnSpPr>
            <a:cxnSpLocks noChangeShapeType="1"/>
            <a:endCxn id="228" idx="3"/>
          </p:cNvCxnSpPr>
          <p:nvPr/>
        </p:nvCxnSpPr>
        <p:spPr bwMode="auto">
          <a:xfrm flipH="1">
            <a:off x="8366655" y="4559656"/>
            <a:ext cx="45349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9" name="Connecteur droit avec flèche 247"/>
          <p:cNvCxnSpPr>
            <a:cxnSpLocks noChangeShapeType="1"/>
          </p:cNvCxnSpPr>
          <p:nvPr/>
        </p:nvCxnSpPr>
        <p:spPr bwMode="auto">
          <a:xfrm>
            <a:off x="7566026" y="1664494"/>
            <a:ext cx="4476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0" name="Connecteur droit 234"/>
          <p:cNvCxnSpPr>
            <a:cxnSpLocks noChangeShapeType="1"/>
          </p:cNvCxnSpPr>
          <p:nvPr/>
        </p:nvCxnSpPr>
        <p:spPr bwMode="auto">
          <a:xfrm>
            <a:off x="7575550" y="1476376"/>
            <a:ext cx="0" cy="188119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1" name="Connecteur droit 250"/>
          <p:cNvCxnSpPr>
            <a:cxnSpLocks noChangeShapeType="1"/>
          </p:cNvCxnSpPr>
          <p:nvPr/>
        </p:nvCxnSpPr>
        <p:spPr bwMode="auto">
          <a:xfrm>
            <a:off x="4643438" y="1131094"/>
            <a:ext cx="1838325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2" name="Connecteur droit 252"/>
          <p:cNvCxnSpPr>
            <a:cxnSpLocks noChangeShapeType="1"/>
          </p:cNvCxnSpPr>
          <p:nvPr/>
        </p:nvCxnSpPr>
        <p:spPr bwMode="auto">
          <a:xfrm>
            <a:off x="6481763" y="1027510"/>
            <a:ext cx="0" cy="103584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3" name="Connecteur droit 253"/>
          <p:cNvCxnSpPr>
            <a:cxnSpLocks noChangeShapeType="1"/>
          </p:cNvCxnSpPr>
          <p:nvPr/>
        </p:nvCxnSpPr>
        <p:spPr bwMode="auto">
          <a:xfrm>
            <a:off x="4711700" y="1045369"/>
            <a:ext cx="0" cy="8572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4" name="Connecteur droit 257"/>
          <p:cNvCxnSpPr>
            <a:cxnSpLocks noChangeShapeType="1"/>
          </p:cNvCxnSpPr>
          <p:nvPr/>
        </p:nvCxnSpPr>
        <p:spPr bwMode="auto">
          <a:xfrm>
            <a:off x="4643438" y="1131094"/>
            <a:ext cx="0" cy="1772841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5" name="Connecteur droit avec flèche 260"/>
          <p:cNvCxnSpPr>
            <a:cxnSpLocks noChangeShapeType="1"/>
          </p:cNvCxnSpPr>
          <p:nvPr/>
        </p:nvCxnSpPr>
        <p:spPr bwMode="auto">
          <a:xfrm>
            <a:off x="4643439" y="1333500"/>
            <a:ext cx="16668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6" name="Connecteur droit avec flèche 265"/>
          <p:cNvCxnSpPr>
            <a:cxnSpLocks noChangeShapeType="1"/>
          </p:cNvCxnSpPr>
          <p:nvPr/>
        </p:nvCxnSpPr>
        <p:spPr bwMode="auto">
          <a:xfrm>
            <a:off x="4643439" y="1683544"/>
            <a:ext cx="16668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7" name="Connecteur droit avec flèche 266"/>
          <p:cNvCxnSpPr>
            <a:cxnSpLocks noChangeShapeType="1"/>
          </p:cNvCxnSpPr>
          <p:nvPr/>
        </p:nvCxnSpPr>
        <p:spPr bwMode="auto">
          <a:xfrm>
            <a:off x="4643439" y="1987153"/>
            <a:ext cx="16668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8" name="Connecteur droit avec flèche 267"/>
          <p:cNvCxnSpPr>
            <a:cxnSpLocks noChangeShapeType="1"/>
          </p:cNvCxnSpPr>
          <p:nvPr/>
        </p:nvCxnSpPr>
        <p:spPr bwMode="auto">
          <a:xfrm>
            <a:off x="4643439" y="2307431"/>
            <a:ext cx="16668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09" name="Connecteur droit avec flèche 268"/>
          <p:cNvCxnSpPr>
            <a:cxnSpLocks noChangeShapeType="1"/>
          </p:cNvCxnSpPr>
          <p:nvPr/>
        </p:nvCxnSpPr>
        <p:spPr bwMode="auto">
          <a:xfrm>
            <a:off x="4643439" y="2596754"/>
            <a:ext cx="16668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0" name="Connecteur droit avec flèche 269"/>
          <p:cNvCxnSpPr>
            <a:cxnSpLocks noChangeShapeType="1"/>
          </p:cNvCxnSpPr>
          <p:nvPr/>
        </p:nvCxnSpPr>
        <p:spPr bwMode="auto">
          <a:xfrm>
            <a:off x="4643439" y="2903935"/>
            <a:ext cx="166687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1" name="Connecteur droit 272"/>
          <p:cNvCxnSpPr>
            <a:cxnSpLocks noChangeShapeType="1"/>
          </p:cNvCxnSpPr>
          <p:nvPr/>
        </p:nvCxnSpPr>
        <p:spPr bwMode="auto">
          <a:xfrm>
            <a:off x="179388" y="915591"/>
            <a:ext cx="0" cy="389929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2" name="Connecteur droit avec flèche 274"/>
          <p:cNvCxnSpPr>
            <a:cxnSpLocks noChangeShapeType="1"/>
          </p:cNvCxnSpPr>
          <p:nvPr/>
        </p:nvCxnSpPr>
        <p:spPr bwMode="auto">
          <a:xfrm>
            <a:off x="187325" y="1247775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3" name="Connecteur droit avec flèche 276"/>
          <p:cNvCxnSpPr>
            <a:cxnSpLocks noChangeShapeType="1"/>
          </p:cNvCxnSpPr>
          <p:nvPr/>
        </p:nvCxnSpPr>
        <p:spPr bwMode="auto">
          <a:xfrm>
            <a:off x="179389" y="1889522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4" name="Connecteur droit avec flèche 277"/>
          <p:cNvCxnSpPr>
            <a:cxnSpLocks noChangeShapeType="1"/>
          </p:cNvCxnSpPr>
          <p:nvPr/>
        </p:nvCxnSpPr>
        <p:spPr bwMode="auto">
          <a:xfrm>
            <a:off x="179389" y="2202656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5" name="Connecteur droit avec flèche 278"/>
          <p:cNvCxnSpPr>
            <a:cxnSpLocks noChangeShapeType="1"/>
          </p:cNvCxnSpPr>
          <p:nvPr/>
        </p:nvCxnSpPr>
        <p:spPr bwMode="auto">
          <a:xfrm>
            <a:off x="179389" y="2520554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6" name="Connecteur droit avec flèche 279"/>
          <p:cNvCxnSpPr>
            <a:cxnSpLocks noChangeShapeType="1"/>
          </p:cNvCxnSpPr>
          <p:nvPr/>
        </p:nvCxnSpPr>
        <p:spPr bwMode="auto">
          <a:xfrm>
            <a:off x="171451" y="2844404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7" name="Connecteur droit avec flèche 280"/>
          <p:cNvCxnSpPr>
            <a:cxnSpLocks noChangeShapeType="1"/>
          </p:cNvCxnSpPr>
          <p:nvPr/>
        </p:nvCxnSpPr>
        <p:spPr bwMode="auto">
          <a:xfrm>
            <a:off x="165101" y="3500438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8" name="Connecteur droit avec flèche 281"/>
          <p:cNvCxnSpPr>
            <a:cxnSpLocks noChangeShapeType="1"/>
          </p:cNvCxnSpPr>
          <p:nvPr/>
        </p:nvCxnSpPr>
        <p:spPr bwMode="auto">
          <a:xfrm>
            <a:off x="185738" y="3821906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19" name="Connecteur droit avec flèche 282"/>
          <p:cNvCxnSpPr>
            <a:cxnSpLocks noChangeShapeType="1"/>
          </p:cNvCxnSpPr>
          <p:nvPr/>
        </p:nvCxnSpPr>
        <p:spPr bwMode="auto">
          <a:xfrm>
            <a:off x="171451" y="4145756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0" name="Connecteur droit avec flèche 283"/>
          <p:cNvCxnSpPr>
            <a:cxnSpLocks noChangeShapeType="1"/>
          </p:cNvCxnSpPr>
          <p:nvPr/>
        </p:nvCxnSpPr>
        <p:spPr bwMode="auto">
          <a:xfrm>
            <a:off x="179389" y="4469606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1" name="Connecteur droit avec flèche 284"/>
          <p:cNvCxnSpPr>
            <a:cxnSpLocks noChangeShapeType="1"/>
          </p:cNvCxnSpPr>
          <p:nvPr/>
        </p:nvCxnSpPr>
        <p:spPr bwMode="auto">
          <a:xfrm>
            <a:off x="171451" y="4814888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2" name="Connecteur droit avec flèche 285"/>
          <p:cNvCxnSpPr>
            <a:cxnSpLocks noChangeShapeType="1"/>
          </p:cNvCxnSpPr>
          <p:nvPr/>
        </p:nvCxnSpPr>
        <p:spPr bwMode="auto">
          <a:xfrm>
            <a:off x="187325" y="1584722"/>
            <a:ext cx="257175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3" name="Connecteur droit 290"/>
          <p:cNvCxnSpPr>
            <a:cxnSpLocks noChangeShapeType="1"/>
            <a:stCxn id="96262" idx="1"/>
          </p:cNvCxnSpPr>
          <p:nvPr/>
        </p:nvCxnSpPr>
        <p:spPr bwMode="auto">
          <a:xfrm flipH="1">
            <a:off x="187327" y="912771"/>
            <a:ext cx="358778" cy="282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4" name="Connecteur droit 294"/>
          <p:cNvCxnSpPr>
            <a:cxnSpLocks noChangeShapeType="1"/>
            <a:stCxn id="96261" idx="3"/>
          </p:cNvCxnSpPr>
          <p:nvPr/>
        </p:nvCxnSpPr>
        <p:spPr bwMode="auto">
          <a:xfrm>
            <a:off x="5563729" y="912771"/>
            <a:ext cx="521159" cy="282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5" name="Connecteur droit 301"/>
          <p:cNvCxnSpPr>
            <a:cxnSpLocks noChangeShapeType="1"/>
          </p:cNvCxnSpPr>
          <p:nvPr/>
        </p:nvCxnSpPr>
        <p:spPr bwMode="auto">
          <a:xfrm flipV="1">
            <a:off x="7308851" y="915591"/>
            <a:ext cx="48101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6" name="Connecteur droit 312"/>
          <p:cNvCxnSpPr>
            <a:cxnSpLocks noChangeShapeType="1"/>
          </p:cNvCxnSpPr>
          <p:nvPr/>
        </p:nvCxnSpPr>
        <p:spPr bwMode="auto">
          <a:xfrm>
            <a:off x="3284538" y="1563291"/>
            <a:ext cx="0" cy="303609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7" name="Connecteur droit 314"/>
          <p:cNvCxnSpPr>
            <a:cxnSpLocks noChangeShapeType="1"/>
            <a:stCxn id="96278" idx="3"/>
          </p:cNvCxnSpPr>
          <p:nvPr/>
        </p:nvCxnSpPr>
        <p:spPr bwMode="auto">
          <a:xfrm>
            <a:off x="2752472" y="1566425"/>
            <a:ext cx="532067" cy="401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8" name="Connecteur droit 315"/>
          <p:cNvCxnSpPr>
            <a:cxnSpLocks noChangeShapeType="1"/>
            <a:stCxn id="96267" idx="3"/>
          </p:cNvCxnSpPr>
          <p:nvPr/>
        </p:nvCxnSpPr>
        <p:spPr bwMode="auto">
          <a:xfrm>
            <a:off x="977957" y="1864081"/>
            <a:ext cx="2306582" cy="7583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29" name="Connecteur droit avec flèche 322"/>
          <p:cNvCxnSpPr>
            <a:cxnSpLocks noChangeShapeType="1"/>
          </p:cNvCxnSpPr>
          <p:nvPr/>
        </p:nvCxnSpPr>
        <p:spPr bwMode="auto">
          <a:xfrm>
            <a:off x="3284538" y="1703785"/>
            <a:ext cx="380803" cy="11311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30" name="Connecteur droit avec flèche 324"/>
          <p:cNvCxnSpPr>
            <a:cxnSpLocks noChangeShapeType="1"/>
            <a:stCxn id="96270" idx="3"/>
          </p:cNvCxnSpPr>
          <p:nvPr/>
        </p:nvCxnSpPr>
        <p:spPr bwMode="auto">
          <a:xfrm flipV="1">
            <a:off x="1746049" y="3500437"/>
            <a:ext cx="791343" cy="752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31" name="Connecteur droit avec flèche 327"/>
          <p:cNvCxnSpPr>
            <a:cxnSpLocks noChangeShapeType="1"/>
          </p:cNvCxnSpPr>
          <p:nvPr/>
        </p:nvCxnSpPr>
        <p:spPr bwMode="auto">
          <a:xfrm>
            <a:off x="1515094" y="4145756"/>
            <a:ext cx="1004888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32" name="Connecteur droit avec flèche 329"/>
          <p:cNvCxnSpPr>
            <a:cxnSpLocks noChangeShapeType="1"/>
          </p:cNvCxnSpPr>
          <p:nvPr/>
        </p:nvCxnSpPr>
        <p:spPr bwMode="auto">
          <a:xfrm flipV="1">
            <a:off x="1257918" y="2101455"/>
            <a:ext cx="431800" cy="88106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Titre 1"/>
          <p:cNvSpPr txBox="1">
            <a:spLocks/>
          </p:cNvSpPr>
          <p:nvPr/>
        </p:nvSpPr>
        <p:spPr>
          <a:xfrm>
            <a:off x="2342953" y="4727972"/>
            <a:ext cx="1322388" cy="2619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THI, hiérarchie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635" name="Connecteur droit avec flèche 336"/>
          <p:cNvCxnSpPr>
            <a:cxnSpLocks noChangeShapeType="1"/>
          </p:cNvCxnSpPr>
          <p:nvPr/>
        </p:nvCxnSpPr>
        <p:spPr bwMode="auto">
          <a:xfrm flipV="1">
            <a:off x="2097089" y="4854178"/>
            <a:ext cx="230187" cy="4763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348" name="Text Box 16"/>
          <p:cNvSpPr txBox="1">
            <a:spLocks noChangeArrowheads="1"/>
          </p:cNvSpPr>
          <p:nvPr/>
        </p:nvSpPr>
        <p:spPr bwMode="auto">
          <a:xfrm>
            <a:off x="450288" y="3062287"/>
            <a:ext cx="692305" cy="25391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Mistral" pitchFamily="66" charset="0"/>
              <a:buChar char="●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Boiteries</a:t>
            </a:r>
            <a:endParaRPr lang="fr-FR" altLang="fr-FR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637" name="Connecteur droit avec flèche 278"/>
          <p:cNvCxnSpPr>
            <a:cxnSpLocks noChangeShapeType="1"/>
          </p:cNvCxnSpPr>
          <p:nvPr/>
        </p:nvCxnSpPr>
        <p:spPr bwMode="auto">
          <a:xfrm>
            <a:off x="173142" y="3158729"/>
            <a:ext cx="265112" cy="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Titre 1"/>
          <p:cNvSpPr txBox="1">
            <a:spLocks/>
          </p:cNvSpPr>
          <p:nvPr/>
        </p:nvSpPr>
        <p:spPr>
          <a:xfrm>
            <a:off x="1543566" y="3030141"/>
            <a:ext cx="862013" cy="2952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Acidose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639" name="Connecteur droit avec flèche 331"/>
          <p:cNvCxnSpPr>
            <a:cxnSpLocks noChangeShapeType="1"/>
            <a:endCxn id="96" idx="1"/>
          </p:cNvCxnSpPr>
          <p:nvPr/>
        </p:nvCxnSpPr>
        <p:spPr bwMode="auto">
          <a:xfrm flipV="1">
            <a:off x="1156216" y="3177778"/>
            <a:ext cx="387350" cy="4763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Titre 1"/>
          <p:cNvSpPr txBox="1">
            <a:spLocks/>
          </p:cNvSpPr>
          <p:nvPr/>
        </p:nvSpPr>
        <p:spPr>
          <a:xfrm>
            <a:off x="1689771" y="2264570"/>
            <a:ext cx="715808" cy="2559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Cliniques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641" name="Connecteur droit avec flèche 329"/>
          <p:cNvCxnSpPr>
            <a:cxnSpLocks noChangeShapeType="1"/>
          </p:cNvCxnSpPr>
          <p:nvPr/>
        </p:nvCxnSpPr>
        <p:spPr bwMode="auto">
          <a:xfrm>
            <a:off x="1273794" y="2210992"/>
            <a:ext cx="376238" cy="183356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Titre 1"/>
          <p:cNvSpPr txBox="1">
            <a:spLocks/>
          </p:cNvSpPr>
          <p:nvPr/>
        </p:nvSpPr>
        <p:spPr>
          <a:xfrm>
            <a:off x="8123239" y="1864520"/>
            <a:ext cx="615950" cy="2369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BVD</a:t>
            </a:r>
            <a:endParaRPr lang="fr-BE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643" name="Connecteur droit 314"/>
          <p:cNvCxnSpPr>
            <a:cxnSpLocks noChangeShapeType="1"/>
            <a:endCxn id="111" idx="1"/>
          </p:cNvCxnSpPr>
          <p:nvPr/>
        </p:nvCxnSpPr>
        <p:spPr bwMode="auto">
          <a:xfrm flipV="1">
            <a:off x="7943850" y="1983581"/>
            <a:ext cx="179388" cy="4763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Rectangle à coins arrondis 97"/>
          <p:cNvSpPr/>
          <p:nvPr/>
        </p:nvSpPr>
        <p:spPr>
          <a:xfrm>
            <a:off x="154229" y="38100"/>
            <a:ext cx="3511111" cy="531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fr-BE" alt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Hypothèses </a:t>
            </a:r>
            <a:r>
              <a:rPr lang="fr-BE" altLang="fr-FR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explicatives de </a:t>
            </a:r>
            <a:r>
              <a:rPr lang="fr-BE" alt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l’allongement de</a:t>
            </a:r>
          </a:p>
          <a:p>
            <a:pPr>
              <a:spcBef>
                <a:spcPct val="0"/>
              </a:spcBef>
            </a:pPr>
            <a:r>
              <a:rPr lang="fr-BE" alt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période </a:t>
            </a:r>
            <a:r>
              <a:rPr lang="fr-BE" altLang="fr-FR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reproduction </a:t>
            </a:r>
            <a:endParaRPr lang="fr-BE" altLang="fr-F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6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227" grpId="0" animBg="1"/>
      <p:bldP spid="228" grpId="0" animBg="1"/>
      <p:bldP spid="96273" grpId="0" animBg="1"/>
      <p:bldP spid="130" grpId="0" animBg="1"/>
      <p:bldP spid="151" grpId="0" animBg="1"/>
      <p:bldP spid="152" grpId="0" animBg="1"/>
      <p:bldP spid="96277" grpId="0" animBg="1"/>
      <p:bldP spid="96278" grpId="0" animBg="1"/>
      <p:bldP spid="96279" grpId="0" animBg="1"/>
      <p:bldP spid="157" grpId="0" animBg="1"/>
      <p:bldP spid="96281" grpId="0" animBg="1"/>
      <p:bldP spid="61" grpId="0" animBg="1"/>
      <p:bldP spid="163" grpId="0" animBg="1"/>
      <p:bldP spid="164" grpId="0" animBg="1"/>
      <p:bldP spid="165" grpId="0" animBg="1"/>
      <p:bldP spid="168" grpId="0" animBg="1"/>
      <p:bldP spid="170" grpId="0" animBg="1"/>
      <p:bldP spid="172" grpId="0" animBg="1"/>
      <p:bldP spid="174" grpId="0" animBg="1"/>
      <p:bldP spid="178" grpId="0" animBg="1"/>
      <p:bldP spid="179" grpId="0" animBg="1"/>
      <p:bldP spid="182" grpId="0" animBg="1"/>
      <p:bldP spid="183" grpId="0" animBg="1"/>
      <p:bldP spid="185" grpId="0" animBg="1"/>
      <p:bldP spid="96295" grpId="0" animBg="1"/>
      <p:bldP spid="96296" grpId="0" animBg="1"/>
      <p:bldP spid="336" grpId="0" animBg="1"/>
      <p:bldP spid="96348" grpId="0" animBg="1"/>
      <p:bldP spid="96" grpId="0" animBg="1"/>
      <p:bldP spid="102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35529"/>
          </a:xfrm>
        </p:spPr>
        <p:txBody>
          <a:bodyPr>
            <a:normAutofit lnSpcReduction="10000"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Grande diversité : infectieuses, métaboliques, alimentaires, de gestion, environnementales …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Nature individuelle (âge, génétique, production laitière…) ou collective (taille du troupeau, détection des chaleurs, nutrition …) 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Nombreuses interactions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Effets à court , moyen et long terme  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Responsabilité de l’éleveur  (observation) et du vétérinaire (dépistage) </a:t>
            </a:r>
          </a:p>
          <a:p>
            <a:r>
              <a:rPr lang="fr-BE" sz="2000" dirty="0">
                <a:solidFill>
                  <a:schemeClr val="bg1"/>
                </a:solidFill>
              </a:rPr>
              <a:t>Manifestation clinique et/ou </a:t>
            </a:r>
            <a:r>
              <a:rPr lang="fr-BE" sz="2000" dirty="0" smtClean="0">
                <a:solidFill>
                  <a:schemeClr val="bg1"/>
                </a:solidFill>
              </a:rPr>
              <a:t>subclinique : importance du choix du moment et de la méthode de diagnostic 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Impact économique réel</a:t>
            </a: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77059" y="357002"/>
            <a:ext cx="4510965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 smtClean="0">
                <a:solidFill>
                  <a:schemeClr val="bg1"/>
                </a:solidFill>
              </a:rPr>
              <a:t>Caractéristiques des hypothèses </a:t>
            </a:r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46665</TotalTime>
  <Words>836</Words>
  <Application>Microsoft Office PowerPoint</Application>
  <PresentationFormat>Affichage à l'écran (16:9)</PresentationFormat>
  <Paragraphs>246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Lecteur Bulletin GTV</cp:lastModifiedBy>
  <cp:revision>445</cp:revision>
  <dcterms:created xsi:type="dcterms:W3CDTF">2020-09-27T07:38:57Z</dcterms:created>
  <dcterms:modified xsi:type="dcterms:W3CDTF">2022-09-21T12:46:05Z</dcterms:modified>
</cp:coreProperties>
</file>