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47"/>
  </p:notesMasterIdLst>
  <p:sldIdLst>
    <p:sldId id="256" r:id="rId2"/>
    <p:sldId id="356" r:id="rId3"/>
    <p:sldId id="418" r:id="rId4"/>
    <p:sldId id="529" r:id="rId5"/>
    <p:sldId id="530" r:id="rId6"/>
    <p:sldId id="419" r:id="rId7"/>
    <p:sldId id="421" r:id="rId8"/>
    <p:sldId id="372" r:id="rId9"/>
    <p:sldId id="399" r:id="rId10"/>
    <p:sldId id="373" r:id="rId11"/>
    <p:sldId id="461" r:id="rId12"/>
    <p:sldId id="375" r:id="rId13"/>
    <p:sldId id="376" r:id="rId14"/>
    <p:sldId id="377" r:id="rId15"/>
    <p:sldId id="378" r:id="rId16"/>
    <p:sldId id="520" r:id="rId17"/>
    <p:sldId id="463" r:id="rId18"/>
    <p:sldId id="381" r:id="rId19"/>
    <p:sldId id="382" r:id="rId20"/>
    <p:sldId id="383" r:id="rId21"/>
    <p:sldId id="384" r:id="rId22"/>
    <p:sldId id="386" r:id="rId23"/>
    <p:sldId id="387" r:id="rId24"/>
    <p:sldId id="388" r:id="rId25"/>
    <p:sldId id="389" r:id="rId26"/>
    <p:sldId id="531" r:id="rId27"/>
    <p:sldId id="401" r:id="rId28"/>
    <p:sldId id="391" r:id="rId29"/>
    <p:sldId id="460" r:id="rId30"/>
    <p:sldId id="521" r:id="rId31"/>
    <p:sldId id="392" r:id="rId32"/>
    <p:sldId id="454" r:id="rId33"/>
    <p:sldId id="394" r:id="rId34"/>
    <p:sldId id="395" r:id="rId35"/>
    <p:sldId id="396" r:id="rId36"/>
    <p:sldId id="464" r:id="rId37"/>
    <p:sldId id="397" r:id="rId38"/>
    <p:sldId id="352" r:id="rId39"/>
    <p:sldId id="522" r:id="rId40"/>
    <p:sldId id="462" r:id="rId41"/>
    <p:sldId id="523" r:id="rId42"/>
    <p:sldId id="524" r:id="rId43"/>
    <p:sldId id="526" r:id="rId44"/>
    <p:sldId id="528" r:id="rId45"/>
    <p:sldId id="525" r:id="rId4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899"/>
    <p:restoredTop sz="95884"/>
  </p:normalViewPr>
  <p:slideViewPr>
    <p:cSldViewPr snapToGrid="0" snapToObjects="1">
      <p:cViewPr varScale="1">
        <p:scale>
          <a:sx n="89" d="100"/>
          <a:sy n="89" d="100"/>
        </p:scale>
        <p:origin x="184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B8ABC9-297F-1E49-B541-FD3EBFDA30D4}" type="datetimeFigureOut">
              <a:rPr lang="fr-FR" smtClean="0"/>
              <a:t>11/10/2022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4FF1AD-0A42-5441-8CB4-852935FF31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2417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D61216F5-0A70-954D-B2F2-4A559EC8C293}" type="datetime1">
              <a:rPr lang="fr-BE" smtClean="0"/>
              <a:t>11/10/22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r>
              <a:rPr lang="fr-FR"/>
              <a:t>BCEEOAL5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AC74C52-5D4B-884A-A425-EE4D38CE065D}" type="slidenum">
              <a:rPr lang="fr-FR" smtClean="0"/>
              <a:t>‹N°›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5236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C492-1CE3-8C45-845B-204EA9D97CA0}" type="datetime1">
              <a:rPr lang="fr-BE" smtClean="0"/>
              <a:t>11/10/22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BCEEOAL5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74C52-5D4B-884A-A425-EE4D38CE06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9216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44016-87E3-7848-980B-F9F69E687517}" type="datetime1">
              <a:rPr lang="fr-BE" smtClean="0"/>
              <a:t>11/10/22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BCEEOAL5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74C52-5D4B-884A-A425-EE4D38CE065D}" type="slidenum">
              <a:rPr lang="fr-FR" smtClean="0"/>
              <a:t>‹N°›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51199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B7EC2-39B4-3941-92EE-F17D880BA070}" type="datetime1">
              <a:rPr lang="fr-BE" smtClean="0"/>
              <a:t>11/10/22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BCEEOAL5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74C52-5D4B-884A-A425-EE4D38CE065D}" type="slidenum">
              <a:rPr lang="fr-FR" smtClean="0"/>
              <a:t>‹N°›</a:t>
            </a:fld>
            <a:endParaRPr lang="fr-F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55453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7686C-5155-1048-9179-DD43A0D6789C}" type="datetime1">
              <a:rPr lang="fr-BE" smtClean="0"/>
              <a:t>11/10/22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BCEEOAL5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74C52-5D4B-884A-A425-EE4D38CE06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11428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97609-4D35-DC4A-AA90-109C991760B5}" type="datetime1">
              <a:rPr lang="fr-BE" smtClean="0"/>
              <a:t>11/10/22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BCEEOAL5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74C52-5D4B-884A-A425-EE4D38CE065D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43863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3C399-3486-2B44-BA0D-5A02D05A70D5}" type="datetime1">
              <a:rPr lang="fr-BE" smtClean="0"/>
              <a:t>11/10/22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BCEEOAL5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74C52-5D4B-884A-A425-EE4D38CE065D}" type="slidenum">
              <a:rPr lang="fr-FR" smtClean="0"/>
              <a:t>‹N°›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42570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5560F-4025-014D-935C-32B5683AA14D}" type="datetime1">
              <a:rPr lang="fr-BE" smtClean="0"/>
              <a:t>11/10/22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BCEEOAL5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74C52-5D4B-884A-A425-EE4D38CE065D}" type="slidenum">
              <a:rPr lang="fr-FR" smtClean="0"/>
              <a:t>‹N°›</a:t>
            </a:fld>
            <a:endParaRPr lang="fr-F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64766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D6310-57CB-A548-80B1-CE9B2132DC5A}" type="datetime1">
              <a:rPr lang="fr-BE" smtClean="0"/>
              <a:t>11/10/22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BCEEOAL5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74C52-5D4B-884A-A425-EE4D38CE065D}" type="slidenum">
              <a:rPr lang="fr-FR" smtClean="0"/>
              <a:t>‹N°›</a:t>
            </a:fld>
            <a:endParaRPr lang="fr-F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6027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88133-2FD9-7143-8A3B-B50E2B64EFFC}" type="datetime1">
              <a:rPr lang="fr-BE" smtClean="0"/>
              <a:t>11/10/22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BCEEOAL5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74C52-5D4B-884A-A425-EE4D38CE06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9955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E5CE9-C328-B547-8E2B-987C2AFC1429}" type="datetime1">
              <a:rPr lang="fr-BE" smtClean="0"/>
              <a:t>11/10/22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BCEEOAL5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74C52-5D4B-884A-A425-EE4D38CE065D}" type="slidenum">
              <a:rPr lang="fr-FR" smtClean="0"/>
              <a:t>‹N°›</a:t>
            </a:fld>
            <a:endParaRPr lang="fr-F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1615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93408-5A63-D749-ADCA-7CD3792A4859}" type="datetime1">
              <a:rPr lang="fr-BE" smtClean="0"/>
              <a:t>11/10/22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BCEEOAL5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74C52-5D4B-884A-A425-EE4D38CE06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56480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002DE-280D-7445-B9AD-9ACDF09AAC38}" type="datetime1">
              <a:rPr lang="fr-BE" smtClean="0"/>
              <a:t>11/10/22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BCEEOAL5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74C52-5D4B-884A-A425-EE4D38CE065D}" type="slidenum">
              <a:rPr lang="fr-FR" smtClean="0"/>
              <a:t>‹N°›</a:t>
            </a:fld>
            <a:endParaRPr lang="fr-F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4409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8FB51-24C3-4044-8778-6676139686AB}" type="datetime1">
              <a:rPr lang="fr-BE" smtClean="0"/>
              <a:t>11/10/22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BCEEOAL5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74C52-5D4B-884A-A425-EE4D38CE065D}" type="slidenum">
              <a:rPr lang="fr-FR" smtClean="0"/>
              <a:t>‹N°›</a:t>
            </a:fld>
            <a:endParaRPr lang="fr-F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1567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40C4F-6CCC-FA4B-962A-161933B57AC3}" type="datetime1">
              <a:rPr lang="fr-BE" smtClean="0"/>
              <a:t>11/10/22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BCEEOAL5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74C52-5D4B-884A-A425-EE4D38CE06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7872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8C07F-E2E5-6948-80EB-3D09514371B7}" type="datetime1">
              <a:rPr lang="fr-BE" smtClean="0"/>
              <a:t>11/10/22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BCEEOAL5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74C52-5D4B-884A-A425-EE4D38CE065D}" type="slidenum">
              <a:rPr lang="fr-FR" smtClean="0"/>
              <a:t>‹N°›</a:t>
            </a:fld>
            <a:endParaRPr lang="fr-F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24061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A9ECE-A103-D74B-9566-6427A802D9F7}" type="datetime1">
              <a:rPr lang="fr-BE" smtClean="0"/>
              <a:t>11/10/22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BCEEOAL5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74C52-5D4B-884A-A425-EE4D38CE06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28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55B4121-8FD5-644E-8D04-44E4042BF213}" type="datetime1">
              <a:rPr lang="fr-BE" smtClean="0"/>
              <a:t>11/10/22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fr-FR"/>
              <a:t>BCEEOAL5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AC74C52-5D4B-884A-A425-EE4D38CE06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0380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onseil-constitutionnel.fr/les-constitutions-dans-l-histoire/constitution-de-1791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B27E36-1D92-9243-B616-B51EF0491D3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Belgique: comment en est-on arrivé là?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942B687-D0A2-4B4F-AAA1-195E28DEF12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Cours en ligne Histoire(s) de Belgique Module 1</a:t>
            </a:r>
          </a:p>
          <a:p>
            <a:r>
              <a:rPr lang="fr-FR" dirty="0"/>
              <a:t>Séquences 7 à 9</a:t>
            </a:r>
          </a:p>
          <a:p>
            <a:r>
              <a:rPr lang="fr-FR" dirty="0"/>
              <a:t>UCTL 2022-2023 12 octobre 2022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17F24B5-AC44-2248-BA36-8AF0F1698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BCEEOAL5</a:t>
            </a:r>
          </a:p>
        </p:txBody>
      </p:sp>
    </p:spTree>
    <p:extLst>
      <p:ext uri="{BB962C8B-B14F-4D97-AF65-F5344CB8AC3E}">
        <p14:creationId xmlns:p14="http://schemas.microsoft.com/office/powerpoint/2010/main" val="39805867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8C73ABF-3A77-C34C-A68A-D4254A1EC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altLang="fr-FR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Protocole de Londres 1815</a:t>
            </a:r>
          </a:p>
        </p:txBody>
      </p:sp>
      <p:sp>
        <p:nvSpPr>
          <p:cNvPr id="24578" name="Espace réservé du contenu 2">
            <a:extLst>
              <a:ext uri="{FF2B5EF4-FFF2-40B4-BE49-F238E27FC236}">
                <a16:creationId xmlns:a16="http://schemas.microsoft.com/office/drawing/2014/main" id="{F8208B57-EB88-CB45-846E-4680E80338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BE" altLang="fr-FR" sz="2800" dirty="0">
                <a:ea typeface="ＭＳ Ｐゴシック" panose="020B0600070205080204" pitchFamily="34" charset="-128"/>
              </a:rPr>
              <a:t>Impose des conditions au Prince d’Orange</a:t>
            </a:r>
          </a:p>
          <a:p>
            <a:endParaRPr lang="fr-BE" altLang="fr-FR" sz="2800" dirty="0">
              <a:ea typeface="ＭＳ Ｐゴシック" panose="020B0600070205080204" pitchFamily="34" charset="-128"/>
            </a:endParaRPr>
          </a:p>
          <a:p>
            <a:pPr lvl="1"/>
            <a:r>
              <a:rPr lang="fr-BE" altLang="fr-FR" sz="2400" dirty="0">
                <a:ea typeface="ＭＳ Ｐゴシック" panose="020B0600070205080204" pitchFamily="34" charset="-128"/>
              </a:rPr>
              <a:t>Protection des cultes (&gt;&lt; 1648, Westphalie), voir plus loin</a:t>
            </a:r>
          </a:p>
          <a:p>
            <a:pPr lvl="1"/>
            <a:r>
              <a:rPr lang="fr-BE" altLang="fr-FR" sz="2400" dirty="0">
                <a:ea typeface="ＭＳ Ｐゴシック" panose="020B0600070205080204" pitchFamily="34" charset="-128"/>
              </a:rPr>
              <a:t>Égal accès aux emplois publics</a:t>
            </a:r>
          </a:p>
          <a:p>
            <a:pPr lvl="1"/>
            <a:r>
              <a:rPr lang="fr-BE" altLang="fr-FR" sz="2400" dirty="0">
                <a:ea typeface="ＭＳ Ｐゴシック" panose="020B0600070205080204" pitchFamily="34" charset="-128"/>
              </a:rPr>
              <a:t>Egalité commerciale des Provinces</a:t>
            </a:r>
          </a:p>
          <a:p>
            <a:pPr lvl="1"/>
            <a:r>
              <a:rPr lang="fr-BE" altLang="fr-FR" sz="2400" dirty="0">
                <a:ea typeface="ＭＳ Ｐゴシック" panose="020B0600070205080204" pitchFamily="34" charset="-128"/>
              </a:rPr>
              <a:t>« Représentation honnête » des Belges (majoritaires!)</a:t>
            </a:r>
          </a:p>
          <a:p>
            <a:pPr lvl="1"/>
            <a:r>
              <a:rPr lang="fr-BE" altLang="fr-FR" sz="2400" dirty="0">
                <a:ea typeface="ＭＳ Ｐゴシック" panose="020B0600070205080204" pitchFamily="34" charset="-128"/>
              </a:rPr>
              <a:t>Une Loi fondamentale, </a:t>
            </a:r>
            <a:r>
              <a:rPr lang="fr-BE" altLang="fr-FR" sz="2400" i="1" dirty="0" err="1">
                <a:ea typeface="ＭＳ Ｐゴシック" panose="020B0600070205080204" pitchFamily="34" charset="-128"/>
              </a:rPr>
              <a:t>Grondwet</a:t>
            </a:r>
            <a:r>
              <a:rPr lang="fr-BE" altLang="fr-FR" sz="2400" dirty="0">
                <a:ea typeface="ＭＳ Ｐゴシック" panose="020B0600070205080204" pitchFamily="34" charset="-128"/>
              </a:rPr>
              <a:t>, retravaillée de commun accord</a:t>
            </a:r>
            <a:endParaRPr lang="fr-FR" altLang="fr-FR" sz="2400" dirty="0">
              <a:ea typeface="ＭＳ Ｐゴシック" panose="020B0600070205080204" pitchFamily="34" charset="-128"/>
            </a:endParaRPr>
          </a:p>
          <a:p>
            <a:endParaRPr lang="fr-FR" altLang="fr-FR" dirty="0">
              <a:ea typeface="ＭＳ Ｐゴシック" panose="020B0600070205080204" pitchFamily="34" charset="-128"/>
            </a:endParaRPr>
          </a:p>
        </p:txBody>
      </p:sp>
      <p:sp>
        <p:nvSpPr>
          <p:cNvPr id="24579" name="Espace réservé du pied de page 3">
            <a:extLst>
              <a:ext uri="{FF2B5EF4-FFF2-40B4-BE49-F238E27FC236}">
                <a16:creationId xmlns:a16="http://schemas.microsoft.com/office/drawing/2014/main" id="{2B53A5CD-C45C-7F41-912F-C0933553B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fr-FR" altLang="fr-FR" sz="1200">
                <a:solidFill>
                  <a:srgbClr val="B5A788"/>
                </a:solidFill>
              </a:rPr>
              <a:t>BCEEOAL5</a:t>
            </a:r>
          </a:p>
        </p:txBody>
      </p:sp>
    </p:spTree>
    <p:extLst>
      <p:ext uri="{BB962C8B-B14F-4D97-AF65-F5344CB8AC3E}">
        <p14:creationId xmlns:p14="http://schemas.microsoft.com/office/powerpoint/2010/main" val="41540505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re 1">
            <a:extLst>
              <a:ext uri="{FF2B5EF4-FFF2-40B4-BE49-F238E27FC236}">
                <a16:creationId xmlns:a16="http://schemas.microsoft.com/office/drawing/2014/main" id="{1BC4A9AD-FE8A-4349-B14B-E9F1176BE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 sz="3900" i="1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Cujus regio ejus religio</a:t>
            </a:r>
          </a:p>
        </p:txBody>
      </p:sp>
      <p:sp>
        <p:nvSpPr>
          <p:cNvPr id="56322" name="Espace réservé du contenu 2">
            <a:extLst>
              <a:ext uri="{FF2B5EF4-FFF2-40B4-BE49-F238E27FC236}">
                <a16:creationId xmlns:a16="http://schemas.microsoft.com/office/drawing/2014/main" id="{477552C5-E954-6C4E-9585-43F6329899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r-FR" altLang="fr-FR">
                <a:ea typeface="ＭＳ Ｐゴシック" panose="020B0600070205080204" pitchFamily="34" charset="-128"/>
              </a:rPr>
              <a:t>Le protocole de Londres de 1815 impose </a:t>
            </a:r>
            <a:r>
              <a:rPr lang="nl-BE" altLang="fr-FR">
                <a:ea typeface="ＭＳ Ｐゴシック" panose="020B0600070205080204" pitchFamily="34" charset="-128"/>
              </a:rPr>
              <a:t>le </a:t>
            </a:r>
            <a:r>
              <a:rPr lang="fr-FR" altLang="ja-JP" b="1">
                <a:ea typeface="ＭＳ Ｐゴシック" panose="020B0600070205080204" pitchFamily="34" charset="-128"/>
              </a:rPr>
              <a:t>respect de la religion de ses sujets </a:t>
            </a:r>
            <a:endParaRPr lang="fr-FR" altLang="ja-JP"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fr-FR" altLang="ja-JP">
                <a:ea typeface="ＭＳ Ｐゴシック" panose="020B0600070205080204" pitchFamily="34" charset="-128"/>
              </a:rPr>
              <a:t>&gt;&lt; Traités de Westphalie 1648 permettaient aux seigneurs d</a:t>
            </a:r>
            <a:r>
              <a:rPr lang="ja-JP" altLang="fr-FR">
                <a:ea typeface="ＭＳ Ｐゴシック" panose="020B0600070205080204" pitchFamily="34" charset="-128"/>
              </a:rPr>
              <a:t>’</a:t>
            </a:r>
            <a:r>
              <a:rPr lang="fr-FR" altLang="ja-JP">
                <a:ea typeface="ＭＳ Ｐゴシック" panose="020B0600070205080204" pitchFamily="34" charset="-128"/>
              </a:rPr>
              <a:t>imposer leur religion à leurs sujets. </a:t>
            </a:r>
            <a:r>
              <a:rPr lang="fr-FR" altLang="ja-JP" i="1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Cujus regio ejus religio</a:t>
            </a:r>
            <a:endParaRPr lang="fr-FR" altLang="ja-JP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fr-FR" altLang="fr-FR">
                <a:ea typeface="ＭＳ Ｐゴシック" panose="020B0600070205080204" pitchFamily="34" charset="-128"/>
              </a:rPr>
              <a:t>Cela ne rassura pas les catholiques belges lors de l</a:t>
            </a:r>
            <a:r>
              <a:rPr lang="ja-JP" altLang="fr-FR">
                <a:ea typeface="ＭＳ Ｐゴシック" panose="020B0600070205080204" pitchFamily="34" charset="-128"/>
              </a:rPr>
              <a:t>’</a:t>
            </a:r>
            <a:r>
              <a:rPr lang="fr-FR" altLang="ja-JP">
                <a:ea typeface="ＭＳ Ｐゴシック" panose="020B0600070205080204" pitchFamily="34" charset="-128"/>
              </a:rPr>
              <a:t>adoption de la Loi fondamentale…(J II &gt;&lt;C)</a:t>
            </a:r>
            <a:endParaRPr lang="fr-FR" altLang="fr-FR">
              <a:ea typeface="ＭＳ Ｐゴシック" panose="020B0600070205080204" pitchFamily="34" charset="-128"/>
            </a:endParaRPr>
          </a:p>
        </p:txBody>
      </p:sp>
      <p:sp>
        <p:nvSpPr>
          <p:cNvPr id="32771" name="Espace réservé du pied de page 3">
            <a:extLst>
              <a:ext uri="{FF2B5EF4-FFF2-40B4-BE49-F238E27FC236}">
                <a16:creationId xmlns:a16="http://schemas.microsoft.com/office/drawing/2014/main" id="{CA4E99AA-1DD6-F341-8882-3633CD78D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fr-FR" altLang="fr-FR" sz="1200">
                <a:solidFill>
                  <a:srgbClr val="B5A788"/>
                </a:solidFill>
              </a:rPr>
              <a:t>BCEEOAL5</a:t>
            </a:r>
          </a:p>
        </p:txBody>
      </p:sp>
    </p:spTree>
    <p:extLst>
      <p:ext uri="{BB962C8B-B14F-4D97-AF65-F5344CB8AC3E}">
        <p14:creationId xmlns:p14="http://schemas.microsoft.com/office/powerpoint/2010/main" val="8111639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401CED1-D448-DF40-B9D0-090A8318A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Souhaits des Belges</a:t>
            </a:r>
          </a:p>
        </p:txBody>
      </p:sp>
      <p:sp>
        <p:nvSpPr>
          <p:cNvPr id="25602" name="Espace réservé du contenu 2">
            <a:extLst>
              <a:ext uri="{FF2B5EF4-FFF2-40B4-BE49-F238E27FC236}">
                <a16:creationId xmlns:a16="http://schemas.microsoft.com/office/drawing/2014/main" id="{718F8590-6582-294E-A3AB-49B264C24B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altLang="fr-FR" dirty="0">
                <a:ea typeface="ＭＳ Ｐゴシック" panose="020B0600070205080204" pitchFamily="34" charset="-128"/>
              </a:rPr>
              <a:t>Bicaméralisme</a:t>
            </a:r>
          </a:p>
          <a:p>
            <a:r>
              <a:rPr lang="fr-BE" altLang="fr-FR" dirty="0">
                <a:ea typeface="ＭＳ Ｐゴシック" panose="020B0600070205080204" pitchFamily="34" charset="-128"/>
              </a:rPr>
              <a:t>Représentation proportionnelle aux habitants (Belges plus nombreux)</a:t>
            </a:r>
          </a:p>
          <a:p>
            <a:r>
              <a:rPr lang="fr-BE" altLang="fr-FR" dirty="0">
                <a:ea typeface="ＭＳ Ｐゴシック" panose="020B0600070205080204" pitchFamily="34" charset="-128"/>
              </a:rPr>
              <a:t>Débats publics</a:t>
            </a:r>
          </a:p>
          <a:p>
            <a:r>
              <a:rPr lang="fr-BE" altLang="fr-FR" dirty="0">
                <a:ea typeface="ＭＳ Ｐゴシック" panose="020B0600070205080204" pitchFamily="34" charset="-128"/>
              </a:rPr>
              <a:t>Ministres responsables devant le Roi </a:t>
            </a:r>
            <a:r>
              <a:rPr lang="fr-BE" altLang="fr-FR" b="1" u="sng" dirty="0">
                <a:ea typeface="ＭＳ Ｐゴシック" panose="020B0600070205080204" pitchFamily="34" charset="-128"/>
              </a:rPr>
              <a:t>et</a:t>
            </a:r>
            <a:r>
              <a:rPr lang="fr-BE" altLang="fr-FR" dirty="0">
                <a:ea typeface="ＭＳ Ｐゴシック" panose="020B0600070205080204" pitchFamily="34" charset="-128"/>
              </a:rPr>
              <a:t> la Chambre basse</a:t>
            </a:r>
          </a:p>
          <a:p>
            <a:r>
              <a:rPr lang="fr-BE" altLang="fr-FR" dirty="0">
                <a:ea typeface="ＭＳ Ｐゴシック" panose="020B0600070205080204" pitchFamily="34" charset="-128"/>
              </a:rPr>
              <a:t>Annalité des Budgets</a:t>
            </a:r>
            <a:endParaRPr lang="fr-FR" altLang="fr-FR" dirty="0">
              <a:ea typeface="ＭＳ Ｐゴシック" panose="020B0600070205080204" pitchFamily="34" charset="-128"/>
            </a:endParaRPr>
          </a:p>
        </p:txBody>
      </p:sp>
      <p:sp>
        <p:nvSpPr>
          <p:cNvPr id="25603" name="Espace réservé du pied de page 3">
            <a:extLst>
              <a:ext uri="{FF2B5EF4-FFF2-40B4-BE49-F238E27FC236}">
                <a16:creationId xmlns:a16="http://schemas.microsoft.com/office/drawing/2014/main" id="{F4AB1E81-B404-AC42-A71F-09A8E21AA0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fr-FR" altLang="fr-FR" sz="1200">
                <a:solidFill>
                  <a:srgbClr val="B5A788"/>
                </a:solidFill>
              </a:rPr>
              <a:t>BCEEOAL5</a:t>
            </a:r>
          </a:p>
        </p:txBody>
      </p:sp>
    </p:spTree>
    <p:extLst>
      <p:ext uri="{BB962C8B-B14F-4D97-AF65-F5344CB8AC3E}">
        <p14:creationId xmlns:p14="http://schemas.microsoft.com/office/powerpoint/2010/main" val="34765215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886E791-A590-484F-9FDC-23C3B3296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Révision de la loi fondamentale</a:t>
            </a:r>
          </a:p>
        </p:txBody>
      </p:sp>
      <p:sp>
        <p:nvSpPr>
          <p:cNvPr id="26626" name="Espace réservé du contenu 2">
            <a:extLst>
              <a:ext uri="{FF2B5EF4-FFF2-40B4-BE49-F238E27FC236}">
                <a16:creationId xmlns:a16="http://schemas.microsoft.com/office/drawing/2014/main" id="{6CFA59B2-EACB-314C-9A05-B914008CD9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itchFamily="2" charset="2"/>
              <a:buNone/>
            </a:pPr>
            <a:r>
              <a:rPr lang="fr-BE" altLang="fr-FR">
                <a:ea typeface="ＭＳ Ｐゴシック" panose="020B0600070205080204" pitchFamily="34" charset="-128"/>
              </a:rPr>
              <a:t>Texte « </a:t>
            </a:r>
            <a:r>
              <a:rPr lang="fr-BE" altLang="fr-FR" b="1">
                <a:ea typeface="ＭＳ Ｐゴシック" panose="020B0600070205080204" pitchFamily="34" charset="-128"/>
              </a:rPr>
              <a:t>donné</a:t>
            </a:r>
            <a:r>
              <a:rPr lang="fr-BE" altLang="fr-FR">
                <a:ea typeface="ＭＳ Ｐゴシック" panose="020B0600070205080204" pitchFamily="34" charset="-128"/>
              </a:rPr>
              <a:t> » par le Prince</a:t>
            </a:r>
          </a:p>
          <a:p>
            <a:pPr>
              <a:buFont typeface="Wingdings 2" pitchFamily="2" charset="2"/>
              <a:buNone/>
            </a:pPr>
            <a:r>
              <a:rPr lang="fr-FR" altLang="fr-FR">
                <a:ea typeface="ＭＳ Ｐゴシック" panose="020B0600070205080204" pitchFamily="34" charset="-128"/>
              </a:rPr>
              <a:t>Révision confiée par une petite assemblée désignée par le Roi</a:t>
            </a:r>
          </a:p>
          <a:p>
            <a:pPr>
              <a:buFont typeface="Wingdings 2" pitchFamily="2" charset="2"/>
              <a:buNone/>
            </a:pPr>
            <a:r>
              <a:rPr lang="fr-FR" altLang="fr-FR">
                <a:ea typeface="ＭＳ Ｐゴシック" panose="020B0600070205080204" pitchFamily="34" charset="-128"/>
              </a:rPr>
              <a:t>Ne tiendra pas compte des souhaits fondamentaux des Belges</a:t>
            </a:r>
          </a:p>
        </p:txBody>
      </p:sp>
      <p:sp>
        <p:nvSpPr>
          <p:cNvPr id="26627" name="Espace réservé du pied de page 3">
            <a:extLst>
              <a:ext uri="{FF2B5EF4-FFF2-40B4-BE49-F238E27FC236}">
                <a16:creationId xmlns:a16="http://schemas.microsoft.com/office/drawing/2014/main" id="{882D1D9B-64DB-834E-8583-94767C708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fr-FR" altLang="fr-FR" sz="1200">
                <a:solidFill>
                  <a:srgbClr val="B5A788"/>
                </a:solidFill>
              </a:rPr>
              <a:t>BCEEOAL5</a:t>
            </a:r>
          </a:p>
        </p:txBody>
      </p:sp>
    </p:spTree>
    <p:extLst>
      <p:ext uri="{BB962C8B-B14F-4D97-AF65-F5344CB8AC3E}">
        <p14:creationId xmlns:p14="http://schemas.microsoft.com/office/powerpoint/2010/main" val="1591514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0FF5F8-26F9-0B4E-A290-10E27076A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Loi fondamentale révisée</a:t>
            </a:r>
          </a:p>
        </p:txBody>
      </p:sp>
      <p:sp>
        <p:nvSpPr>
          <p:cNvPr id="27650" name="Espace réservé du contenu 2">
            <a:extLst>
              <a:ext uri="{FF2B5EF4-FFF2-40B4-BE49-F238E27FC236}">
                <a16:creationId xmlns:a16="http://schemas.microsoft.com/office/drawing/2014/main" id="{41337535-3779-B046-ADD9-5C51EEBDC8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BE" altLang="fr-FR" dirty="0">
                <a:ea typeface="ＭＳ Ｐゴシック" panose="020B0600070205080204" pitchFamily="34" charset="-128"/>
              </a:rPr>
              <a:t>Monarchie calviniste, pouvoir de principe au Roi; il exerce le réel pouvoir législatif et financier</a:t>
            </a:r>
          </a:p>
          <a:p>
            <a:r>
              <a:rPr lang="fr-BE" altLang="fr-FR" dirty="0">
                <a:ea typeface="ＭＳ Ｐゴシック" panose="020B0600070205080204" pitchFamily="34" charset="-128"/>
              </a:rPr>
              <a:t>Ministres responsables devant le Roi seul</a:t>
            </a:r>
          </a:p>
          <a:p>
            <a:r>
              <a:rPr lang="fr-BE" altLang="fr-FR" dirty="0">
                <a:ea typeface="ＭＳ Ｐゴシック" panose="020B0600070205080204" pitchFamily="34" charset="-128"/>
              </a:rPr>
              <a:t>Bicaméralisme et égalité des B et des NL </a:t>
            </a:r>
            <a:r>
              <a:rPr lang="fr-BE" altLang="fr-FR" dirty="0" err="1">
                <a:ea typeface="ＭＳ Ｐゴシック" panose="020B0600070205080204" pitchFamily="34" charset="-128"/>
              </a:rPr>
              <a:t>Ch</a:t>
            </a:r>
            <a:r>
              <a:rPr lang="fr-BE" altLang="fr-FR" dirty="0">
                <a:ea typeface="ＭＳ Ｐゴシック" panose="020B0600070205080204" pitchFamily="34" charset="-128"/>
              </a:rPr>
              <a:t> b.; nominations viagères </a:t>
            </a:r>
            <a:r>
              <a:rPr lang="fr-BE" altLang="fr-FR" dirty="0" err="1">
                <a:ea typeface="ＭＳ Ｐゴシック" panose="020B0600070205080204" pitchFamily="34" charset="-128"/>
              </a:rPr>
              <a:t>Ch</a:t>
            </a:r>
            <a:r>
              <a:rPr lang="fr-BE" altLang="fr-FR" dirty="0">
                <a:ea typeface="ＭＳ Ｐゴシック" panose="020B0600070205080204" pitchFamily="34" charset="-128"/>
              </a:rPr>
              <a:t> H</a:t>
            </a:r>
          </a:p>
          <a:p>
            <a:r>
              <a:rPr lang="fr-BE" altLang="fr-FR" dirty="0">
                <a:ea typeface="ＭＳ Ｐゴシック" panose="020B0600070205080204" pitchFamily="34" charset="-128"/>
              </a:rPr>
              <a:t>Débats publics devant la chambre basse</a:t>
            </a:r>
          </a:p>
          <a:p>
            <a:r>
              <a:rPr lang="fr-BE" altLang="fr-FR" dirty="0">
                <a:ea typeface="ＭＳ Ｐゴシック" panose="020B0600070205080204" pitchFamily="34" charset="-128"/>
              </a:rPr>
              <a:t>Budget </a:t>
            </a:r>
            <a:r>
              <a:rPr lang="fr-BE" altLang="fr-FR" u="sng" dirty="0">
                <a:ea typeface="ＭＳ Ｐゴシック" panose="020B0600070205080204" pitchFamily="34" charset="-128"/>
              </a:rPr>
              <a:t>ordinaire</a:t>
            </a:r>
            <a:r>
              <a:rPr lang="fr-BE" altLang="fr-FR" dirty="0">
                <a:ea typeface="ＭＳ Ｐゴシック" panose="020B0600070205080204" pitchFamily="34" charset="-128"/>
              </a:rPr>
              <a:t> : décennal / </a:t>
            </a:r>
            <a:r>
              <a:rPr lang="fr-BE" altLang="fr-FR" u="sng" dirty="0">
                <a:ea typeface="ＭＳ Ｐゴシック" panose="020B0600070205080204" pitchFamily="34" charset="-128"/>
              </a:rPr>
              <a:t>extraordinaire</a:t>
            </a:r>
            <a:r>
              <a:rPr lang="fr-BE" altLang="fr-FR" dirty="0">
                <a:ea typeface="ＭＳ Ｐゴシック" panose="020B0600070205080204" pitchFamily="34" charset="-128"/>
              </a:rPr>
              <a:t> : annuel</a:t>
            </a:r>
          </a:p>
          <a:p>
            <a:r>
              <a:rPr lang="fr-BE" altLang="fr-FR" dirty="0">
                <a:ea typeface="ＭＳ Ｐゴシック" panose="020B0600070205080204" pitchFamily="34" charset="-128"/>
              </a:rPr>
              <a:t>Régime de libertés  et égalité des cultes</a:t>
            </a:r>
          </a:p>
          <a:p>
            <a:r>
              <a:rPr lang="fr-BE" altLang="fr-FR" dirty="0">
                <a:ea typeface="ＭＳ Ｐゴシック" panose="020B0600070205080204" pitchFamily="34" charset="-128"/>
              </a:rPr>
              <a:t>Instruction publique : « objet des soins constants du gouvernement »</a:t>
            </a:r>
            <a:endParaRPr lang="fr-FR" altLang="fr-FR" dirty="0">
              <a:ea typeface="ＭＳ Ｐゴシック" panose="020B0600070205080204" pitchFamily="34" charset="-128"/>
            </a:endParaRPr>
          </a:p>
        </p:txBody>
      </p:sp>
      <p:sp>
        <p:nvSpPr>
          <p:cNvPr id="27651" name="Espace réservé du pied de page 3">
            <a:extLst>
              <a:ext uri="{FF2B5EF4-FFF2-40B4-BE49-F238E27FC236}">
                <a16:creationId xmlns:a16="http://schemas.microsoft.com/office/drawing/2014/main" id="{C81CB0BB-26E8-D649-B64C-970973BD3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fr-FR" altLang="fr-FR" sz="1200">
                <a:solidFill>
                  <a:srgbClr val="B5A788"/>
                </a:solidFill>
              </a:rPr>
              <a:t>BCEEOAL5</a:t>
            </a:r>
          </a:p>
        </p:txBody>
      </p:sp>
    </p:spTree>
    <p:extLst>
      <p:ext uri="{BB962C8B-B14F-4D97-AF65-F5344CB8AC3E}">
        <p14:creationId xmlns:p14="http://schemas.microsoft.com/office/powerpoint/2010/main" val="27133621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5CBE3BF-02CF-9C4C-8F53-45D5F1CE5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Arithmétique « hollandaise »!</a:t>
            </a:r>
          </a:p>
        </p:txBody>
      </p:sp>
      <p:sp>
        <p:nvSpPr>
          <p:cNvPr id="28674" name="Espace réservé du contenu 2">
            <a:extLst>
              <a:ext uri="{FF2B5EF4-FFF2-40B4-BE49-F238E27FC236}">
                <a16:creationId xmlns:a16="http://schemas.microsoft.com/office/drawing/2014/main" id="{F6070CE2-294E-7F4D-86DC-4C958E4CD8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altLang="fr-FR">
                <a:ea typeface="ＭＳ Ｐゴシック" panose="020B0600070205080204" pitchFamily="34" charset="-128"/>
              </a:rPr>
              <a:t>1604 notables (1/2.000 h. désignés par intendants de départements) votent :</a:t>
            </a:r>
          </a:p>
          <a:p>
            <a:pPr lvl="1"/>
            <a:r>
              <a:rPr lang="fr-FR" altLang="fr-FR">
                <a:ea typeface="ＭＳ Ｐゴシック" panose="020B0600070205080204" pitchFamily="34" charset="-128"/>
              </a:rPr>
              <a:t>527 oui</a:t>
            </a:r>
          </a:p>
          <a:p>
            <a:pPr lvl="1"/>
            <a:r>
              <a:rPr lang="fr-FR" altLang="fr-FR">
                <a:ea typeface="ＭＳ Ｐゴシック" panose="020B0600070205080204" pitchFamily="34" charset="-128"/>
              </a:rPr>
              <a:t>796 non</a:t>
            </a:r>
          </a:p>
          <a:p>
            <a:pPr lvl="1"/>
            <a:r>
              <a:rPr lang="fr-FR" altLang="fr-FR">
                <a:ea typeface="ＭＳ Ｐゴシック" panose="020B0600070205080204" pitchFamily="34" charset="-128"/>
              </a:rPr>
              <a:t>281 absents</a:t>
            </a:r>
          </a:p>
          <a:p>
            <a:r>
              <a:rPr lang="fr-FR" altLang="fr-FR">
                <a:ea typeface="ＭＳ Ｐゴシック" panose="020B0600070205080204" pitchFamily="34" charset="-128"/>
              </a:rPr>
              <a:t>absents « consentants » !</a:t>
            </a:r>
          </a:p>
          <a:p>
            <a:r>
              <a:rPr lang="fr-FR" altLang="fr-FR">
                <a:ea typeface="ＭＳ Ｐゴシック" panose="020B0600070205080204" pitchFamily="34" charset="-128"/>
              </a:rPr>
              <a:t>126 non: « pour des motifs religieux » annulés puisque liberté religion!</a:t>
            </a:r>
          </a:p>
          <a:p>
            <a:r>
              <a:rPr lang="fr-FR" altLang="fr-FR">
                <a:ea typeface="ＭＳ Ｐゴシック" panose="020B0600070205080204" pitchFamily="34" charset="-128"/>
              </a:rPr>
              <a:t>527+281+126= 934, donc majorité!!</a:t>
            </a:r>
          </a:p>
        </p:txBody>
      </p:sp>
      <p:sp>
        <p:nvSpPr>
          <p:cNvPr id="28675" name="Espace réservé du pied de page 3">
            <a:extLst>
              <a:ext uri="{FF2B5EF4-FFF2-40B4-BE49-F238E27FC236}">
                <a16:creationId xmlns:a16="http://schemas.microsoft.com/office/drawing/2014/main" id="{176E7BAA-F25A-A04A-AAC3-B5680A00E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fr-FR" altLang="fr-FR" sz="1200">
                <a:solidFill>
                  <a:srgbClr val="B5A788"/>
                </a:solidFill>
              </a:rPr>
              <a:t>BCEEOAL5</a:t>
            </a:r>
          </a:p>
        </p:txBody>
      </p:sp>
    </p:spTree>
    <p:extLst>
      <p:ext uri="{BB962C8B-B14F-4D97-AF65-F5344CB8AC3E}">
        <p14:creationId xmlns:p14="http://schemas.microsoft.com/office/powerpoint/2010/main" val="771706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3F153FFB-BEFC-2B41-A72B-2A94C76E4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altLang="fr-FR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Politique hollandaise</a:t>
            </a:r>
          </a:p>
        </p:txBody>
      </p:sp>
      <p:sp>
        <p:nvSpPr>
          <p:cNvPr id="29698" name="Espace réservé du contenu 4">
            <a:extLst>
              <a:ext uri="{FF2B5EF4-FFF2-40B4-BE49-F238E27FC236}">
                <a16:creationId xmlns:a16="http://schemas.microsoft.com/office/drawing/2014/main" id="{7030C834-ED00-784A-B4F5-0EEA3DA0B5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altLang="fr-FR" dirty="0">
                <a:ea typeface="ＭＳ Ｐゴシック" panose="020B0600070205080204" pitchFamily="34" charset="-128"/>
              </a:rPr>
              <a:t>Tentative d’unification linguistique dans la fonction publique</a:t>
            </a:r>
          </a:p>
          <a:p>
            <a:r>
              <a:rPr lang="fr-BE" altLang="fr-FR" dirty="0">
                <a:ea typeface="ＭＳ Ｐゴシック" panose="020B0600070205080204" pitchFamily="34" charset="-128"/>
              </a:rPr>
              <a:t>Développement industriel, financier et commercial: textile, métallurgie</a:t>
            </a:r>
          </a:p>
          <a:p>
            <a:r>
              <a:rPr lang="fr-BE" altLang="fr-FR" dirty="0">
                <a:ea typeface="ＭＳ Ｐゴシック" panose="020B0600070205080204" pitchFamily="34" charset="-128"/>
              </a:rPr>
              <a:t>Libre circulation sur l’Escaut</a:t>
            </a:r>
          </a:p>
          <a:p>
            <a:r>
              <a:rPr lang="fr-BE" altLang="fr-FR" dirty="0">
                <a:ea typeface="ＭＳ Ｐゴシック" panose="020B0600070205080204" pitchFamily="34" charset="-128"/>
              </a:rPr>
              <a:t>Accès aux colonies hollandaises</a:t>
            </a:r>
          </a:p>
          <a:p>
            <a:r>
              <a:rPr lang="fr-BE" altLang="fr-FR" dirty="0">
                <a:ea typeface="ＭＳ Ｐゴシック" panose="020B0600070205080204" pitchFamily="34" charset="-128"/>
              </a:rPr>
              <a:t>Création de la Société générale 1822</a:t>
            </a:r>
            <a:endParaRPr lang="fr-FR" altLang="fr-FR" dirty="0">
              <a:ea typeface="ＭＳ Ｐゴシック" panose="020B0600070205080204" pitchFamily="34" charset="-128"/>
            </a:endParaRPr>
          </a:p>
          <a:p>
            <a:endParaRPr lang="fr-FR" altLang="fr-FR" dirty="0">
              <a:ea typeface="ＭＳ Ｐゴシック" panose="020B0600070205080204" pitchFamily="34" charset="-128"/>
            </a:endParaRPr>
          </a:p>
        </p:txBody>
      </p:sp>
      <p:sp>
        <p:nvSpPr>
          <p:cNvPr id="29699" name="Espace réservé du pied de page 3">
            <a:extLst>
              <a:ext uri="{FF2B5EF4-FFF2-40B4-BE49-F238E27FC236}">
                <a16:creationId xmlns:a16="http://schemas.microsoft.com/office/drawing/2014/main" id="{3E00EBC0-2300-A047-AE9F-31C184EC6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fr-FR" altLang="fr-FR" sz="1200">
                <a:solidFill>
                  <a:srgbClr val="B5A788"/>
                </a:solidFill>
              </a:rPr>
              <a:t>BCEEOAL5</a:t>
            </a:r>
          </a:p>
        </p:txBody>
      </p:sp>
    </p:spTree>
    <p:extLst>
      <p:ext uri="{BB962C8B-B14F-4D97-AF65-F5344CB8AC3E}">
        <p14:creationId xmlns:p14="http://schemas.microsoft.com/office/powerpoint/2010/main" val="14166237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EC3DA3-D5F2-BC44-970F-5B7CECC9E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altLang="fr-FR" sz="390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Enseignement secondaire et supérieur</a:t>
            </a:r>
          </a:p>
        </p:txBody>
      </p:sp>
      <p:sp>
        <p:nvSpPr>
          <p:cNvPr id="30722" name="Espace réservé du contenu 2">
            <a:extLst>
              <a:ext uri="{FF2B5EF4-FFF2-40B4-BE49-F238E27FC236}">
                <a16:creationId xmlns:a16="http://schemas.microsoft.com/office/drawing/2014/main" id="{63280D62-3CB6-1746-934C-4C10C88033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altLang="fr-FR" dirty="0">
                <a:ea typeface="ＭＳ Ｐゴシック" panose="020B0600070205080204" pitchFamily="34" charset="-128"/>
              </a:rPr>
              <a:t>Enseignement officiel 1817:</a:t>
            </a:r>
          </a:p>
          <a:p>
            <a:pPr lvl="1"/>
            <a:r>
              <a:rPr lang="fr-FR" altLang="fr-FR" dirty="0">
                <a:ea typeface="ＭＳ Ｐゴシック" panose="020B0600070205080204" pitchFamily="34" charset="-128"/>
              </a:rPr>
              <a:t>Louvain, Liège, Gand : Universités d’Etat</a:t>
            </a:r>
          </a:p>
          <a:p>
            <a:pPr lvl="1"/>
            <a:r>
              <a:rPr lang="fr-FR" altLang="fr-FR" dirty="0">
                <a:ea typeface="ＭＳ Ｐゴシック" panose="020B0600070205080204" pitchFamily="34" charset="-128"/>
              </a:rPr>
              <a:t>Athénées: enseignement secondaire préparatoire à l’université</a:t>
            </a:r>
          </a:p>
          <a:p>
            <a:pPr lvl="1"/>
            <a:endParaRPr lang="fr-FR" altLang="fr-FR" dirty="0">
              <a:ea typeface="ＭＳ Ｐゴシック" panose="020B0600070205080204" pitchFamily="34" charset="-128"/>
            </a:endParaRPr>
          </a:p>
        </p:txBody>
      </p:sp>
      <p:sp>
        <p:nvSpPr>
          <p:cNvPr id="30723" name="Espace réservé du pied de page 3">
            <a:extLst>
              <a:ext uri="{FF2B5EF4-FFF2-40B4-BE49-F238E27FC236}">
                <a16:creationId xmlns:a16="http://schemas.microsoft.com/office/drawing/2014/main" id="{EC20C7FA-D9FF-6343-89D8-574A3509D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fr-FR" altLang="fr-FR" sz="1200">
                <a:solidFill>
                  <a:srgbClr val="B5A788"/>
                </a:solidFill>
                <a:latin typeface="Gill Sans MT" panose="020B0502020104020203" pitchFamily="34" charset="77"/>
              </a:rPr>
              <a:t>BCEEOAL5</a:t>
            </a:r>
          </a:p>
        </p:txBody>
      </p:sp>
    </p:spTree>
    <p:extLst>
      <p:ext uri="{BB962C8B-B14F-4D97-AF65-F5344CB8AC3E}">
        <p14:creationId xmlns:p14="http://schemas.microsoft.com/office/powerpoint/2010/main" val="40598446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6BC4DB-7D92-044E-AD99-FDCE6FD6C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fr-FR" altLang="fr-FR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Catholiques</a:t>
            </a:r>
          </a:p>
        </p:txBody>
      </p:sp>
      <p:sp>
        <p:nvSpPr>
          <p:cNvPr id="33794" name="Espace réservé du contenu 3">
            <a:extLst>
              <a:ext uri="{FF2B5EF4-FFF2-40B4-BE49-F238E27FC236}">
                <a16:creationId xmlns:a16="http://schemas.microsoft.com/office/drawing/2014/main" id="{CBF1E98A-9EC1-F34F-9C36-7E54B803F4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fr-BE" altLang="fr-FR" b="1">
                <a:ea typeface="ＭＳ Ｐゴシック" panose="020B0600070205080204" pitchFamily="34" charset="-128"/>
              </a:rPr>
              <a:t>Opposés</a:t>
            </a:r>
            <a:r>
              <a:rPr lang="fr-BE" altLang="fr-FR">
                <a:ea typeface="ＭＳ Ｐゴシック" panose="020B0600070205080204" pitchFamily="34" charset="-128"/>
              </a:rPr>
              <a:t> au Roi dès le départ :</a:t>
            </a:r>
          </a:p>
          <a:p>
            <a:pPr lvl="1">
              <a:lnSpc>
                <a:spcPct val="90000"/>
              </a:lnSpc>
            </a:pPr>
            <a:r>
              <a:rPr lang="fr-BE" altLang="fr-FR">
                <a:ea typeface="ＭＳ Ｐゴシック" panose="020B0600070205080204" pitchFamily="34" charset="-128"/>
              </a:rPr>
              <a:t>Roi de religion et de mentalité </a:t>
            </a:r>
            <a:r>
              <a:rPr lang="fr-BE" altLang="fr-FR" b="1">
                <a:ea typeface="ＭＳ Ｐゴシック" panose="020B0600070205080204" pitchFamily="34" charset="-128"/>
              </a:rPr>
              <a:t>calviniste</a:t>
            </a:r>
          </a:p>
          <a:p>
            <a:pPr lvl="1">
              <a:lnSpc>
                <a:spcPct val="90000"/>
              </a:lnSpc>
            </a:pPr>
            <a:r>
              <a:rPr lang="fr-BE" altLang="fr-FR">
                <a:ea typeface="ＭＳ Ｐゴシック" panose="020B0600070205080204" pitchFamily="34" charset="-128"/>
              </a:rPr>
              <a:t>Refusent les </a:t>
            </a:r>
            <a:r>
              <a:rPr lang="fr-BE" altLang="fr-FR" b="1">
                <a:ea typeface="ＭＳ Ｐゴシック" panose="020B0600070205080204" pitchFamily="34" charset="-128"/>
              </a:rPr>
              <a:t>libertés</a:t>
            </a:r>
            <a:r>
              <a:rPr lang="fr-BE" altLang="fr-FR">
                <a:ea typeface="ＭＳ Ｐゴシック" panose="020B0600070205080204" pitchFamily="34" charset="-128"/>
              </a:rPr>
              <a:t> modernes et la liberté de la presse</a:t>
            </a:r>
          </a:p>
          <a:p>
            <a:pPr lvl="1">
              <a:lnSpc>
                <a:spcPct val="90000"/>
              </a:lnSpc>
            </a:pPr>
            <a:r>
              <a:rPr lang="fr-BE" altLang="fr-FR">
                <a:ea typeface="ＭＳ Ｐゴシック" panose="020B0600070205080204" pitchFamily="34" charset="-128"/>
              </a:rPr>
              <a:t>Refusent la </a:t>
            </a:r>
            <a:r>
              <a:rPr lang="fr-BE" altLang="fr-FR" b="1">
                <a:ea typeface="ＭＳ Ｐゴシック" panose="020B0600070205080204" pitchFamily="34" charset="-128"/>
              </a:rPr>
              <a:t>sécularisation</a:t>
            </a:r>
            <a:r>
              <a:rPr lang="fr-BE" altLang="fr-FR">
                <a:ea typeface="ＭＳ Ｐゴシック" panose="020B0600070205080204" pitchFamily="34" charset="-128"/>
              </a:rPr>
              <a:t> (rappel : Joseph II)</a:t>
            </a:r>
          </a:p>
          <a:p>
            <a:pPr lvl="1">
              <a:lnSpc>
                <a:spcPct val="90000"/>
              </a:lnSpc>
            </a:pPr>
            <a:r>
              <a:rPr lang="fr-BE" altLang="fr-FR">
                <a:ea typeface="ＭＳ Ｐゴシック" panose="020B0600070205080204" pitchFamily="34" charset="-128"/>
              </a:rPr>
              <a:t>Opposés à la </a:t>
            </a:r>
            <a:r>
              <a:rPr lang="fr-BE" altLang="fr-FR" b="1">
                <a:ea typeface="ＭＳ Ｐゴシック" panose="020B0600070205080204" pitchFamily="34" charset="-128"/>
              </a:rPr>
              <a:t>politique d’enseignement</a:t>
            </a:r>
          </a:p>
          <a:p>
            <a:pPr lvl="1">
              <a:lnSpc>
                <a:spcPct val="90000"/>
              </a:lnSpc>
            </a:pPr>
            <a:r>
              <a:rPr lang="fr-BE" altLang="fr-FR">
                <a:ea typeface="ＭＳ Ｐゴシック" panose="020B0600070205080204" pitchFamily="34" charset="-128"/>
              </a:rPr>
              <a:t>S’opposent à la </a:t>
            </a:r>
            <a:r>
              <a:rPr lang="fr-BE" altLang="fr-FR" b="1">
                <a:ea typeface="ＭＳ Ｐゴシック" panose="020B0600070205080204" pitchFamily="34" charset="-128"/>
              </a:rPr>
              <a:t>néerlandisation</a:t>
            </a:r>
            <a:r>
              <a:rPr lang="fr-BE" altLang="fr-FR">
                <a:ea typeface="ＭＳ Ｐゴシック" panose="020B0600070205080204" pitchFamily="34" charset="-128"/>
              </a:rPr>
              <a:t> (corollaire de la volonté d’unification), « langue du calvinisme » </a:t>
            </a:r>
            <a:endParaRPr lang="fr-FR" altLang="fr-FR">
              <a:ea typeface="ＭＳ Ｐゴシック" panose="020B0600070205080204" pitchFamily="34" charset="-128"/>
            </a:endParaRPr>
          </a:p>
        </p:txBody>
      </p:sp>
      <p:sp>
        <p:nvSpPr>
          <p:cNvPr id="33795" name="Espace réservé du pied de page 2">
            <a:extLst>
              <a:ext uri="{FF2B5EF4-FFF2-40B4-BE49-F238E27FC236}">
                <a16:creationId xmlns:a16="http://schemas.microsoft.com/office/drawing/2014/main" id="{CBFA0C6E-38A5-994B-A97C-740B316AA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fr-FR" altLang="fr-FR" sz="1200">
                <a:solidFill>
                  <a:srgbClr val="B5A788"/>
                </a:solidFill>
              </a:rPr>
              <a:t>BCEEOAL5</a:t>
            </a:r>
          </a:p>
        </p:txBody>
      </p:sp>
    </p:spTree>
    <p:extLst>
      <p:ext uri="{BB962C8B-B14F-4D97-AF65-F5344CB8AC3E}">
        <p14:creationId xmlns:p14="http://schemas.microsoft.com/office/powerpoint/2010/main" val="6487650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8E2339-747D-7549-9A07-260CD4E44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Action catholique</a:t>
            </a:r>
          </a:p>
        </p:txBody>
      </p:sp>
      <p:sp>
        <p:nvSpPr>
          <p:cNvPr id="34818" name="Espace réservé du contenu 2">
            <a:extLst>
              <a:ext uri="{FF2B5EF4-FFF2-40B4-BE49-F238E27FC236}">
                <a16:creationId xmlns:a16="http://schemas.microsoft.com/office/drawing/2014/main" id="{28AB0183-E69D-2444-B0ED-A1F0A70051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lnSpc>
                <a:spcPct val="90000"/>
              </a:lnSpc>
            </a:pPr>
            <a:endParaRPr lang="fr-BE" altLang="fr-FR" dirty="0">
              <a:ea typeface="ＭＳ Ｐゴシック" panose="020B0600070205080204" pitchFamily="34" charset="-128"/>
            </a:endParaRPr>
          </a:p>
          <a:p>
            <a:pPr>
              <a:lnSpc>
                <a:spcPct val="80000"/>
              </a:lnSpc>
              <a:buFont typeface="Symbol" pitchFamily="2" charset="2"/>
              <a:buChar char="Þ"/>
            </a:pPr>
            <a:r>
              <a:rPr lang="fr-BE" altLang="fr-FR" dirty="0">
                <a:ea typeface="ＭＳ Ｐゴシック" panose="020B0600070205080204" pitchFamily="34" charset="-128"/>
              </a:rPr>
              <a:t>Mgr de Broglie (évêque de Gand) : interdiction de collaborer, de prêter serment à la Constitution </a:t>
            </a:r>
          </a:p>
          <a:p>
            <a:pPr>
              <a:lnSpc>
                <a:spcPct val="80000"/>
              </a:lnSpc>
              <a:buFont typeface="Symbol" pitchFamily="2" charset="2"/>
              <a:buChar char="Þ"/>
            </a:pPr>
            <a:endParaRPr lang="fr-BE" altLang="fr-FR" dirty="0">
              <a:ea typeface="ＭＳ Ｐゴシック" panose="020B0600070205080204" pitchFamily="34" charset="-128"/>
            </a:endParaRPr>
          </a:p>
          <a:p>
            <a:pPr>
              <a:lnSpc>
                <a:spcPct val="80000"/>
              </a:lnSpc>
              <a:buFont typeface="Symbol" pitchFamily="2" charset="2"/>
              <a:buChar char="Þ"/>
            </a:pPr>
            <a:r>
              <a:rPr lang="fr-BE" altLang="fr-FR" dirty="0">
                <a:ea typeface="ＭＳ Ｐゴシック" panose="020B0600070205080204" pitchFamily="34" charset="-128"/>
                <a:sym typeface="Symbol" pitchFamily="2" charset="2"/>
              </a:rPr>
              <a:t>Le Roi renverra De Broglie, fera appel au Prince De </a:t>
            </a:r>
            <a:r>
              <a:rPr lang="fr-BE" altLang="fr-FR" dirty="0" err="1">
                <a:ea typeface="ＭＳ Ｐゴシック" panose="020B0600070205080204" pitchFamily="34" charset="-128"/>
                <a:sym typeface="Symbol" pitchFamily="2" charset="2"/>
              </a:rPr>
              <a:t>Méan</a:t>
            </a:r>
            <a:r>
              <a:rPr lang="fr-BE" altLang="fr-FR" dirty="0">
                <a:ea typeface="ＭＳ Ｐゴシック" panose="020B0600070205080204" pitchFamily="34" charset="-128"/>
                <a:sym typeface="Symbol" pitchFamily="2" charset="2"/>
              </a:rPr>
              <a:t> (acceptation à titre civil), négociera un Concordat</a:t>
            </a:r>
            <a:endParaRPr lang="fr-FR" altLang="fr-FR" dirty="0">
              <a:ea typeface="ＭＳ Ｐゴシック" panose="020B0600070205080204" pitchFamily="34" charset="-128"/>
            </a:endParaRPr>
          </a:p>
        </p:txBody>
      </p:sp>
      <p:sp>
        <p:nvSpPr>
          <p:cNvPr id="34819" name="Espace réservé du pied de page 3">
            <a:extLst>
              <a:ext uri="{FF2B5EF4-FFF2-40B4-BE49-F238E27FC236}">
                <a16:creationId xmlns:a16="http://schemas.microsoft.com/office/drawing/2014/main" id="{0D8BAA04-3F86-FF4E-9E90-E749BA2F7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fr-FR" altLang="fr-FR" sz="1200">
                <a:solidFill>
                  <a:srgbClr val="B5A788"/>
                </a:solidFill>
              </a:rPr>
              <a:t>BCEEOAL5</a:t>
            </a:r>
          </a:p>
        </p:txBody>
      </p:sp>
    </p:spTree>
    <p:extLst>
      <p:ext uri="{BB962C8B-B14F-4D97-AF65-F5344CB8AC3E}">
        <p14:creationId xmlns:p14="http://schemas.microsoft.com/office/powerpoint/2010/main" val="1448382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F19F6BE7-E287-5A45-A326-7BA1CBBED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fr-FR" altLang="fr-FR" sz="39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Module 1 séquence 7 à 9</a:t>
            </a:r>
          </a:p>
        </p:txBody>
      </p:sp>
      <p:sp>
        <p:nvSpPr>
          <p:cNvPr id="74754" name="Espace réservé du contenu 4">
            <a:extLst>
              <a:ext uri="{FF2B5EF4-FFF2-40B4-BE49-F238E27FC236}">
                <a16:creationId xmlns:a16="http://schemas.microsoft.com/office/drawing/2014/main" id="{A9F22E31-CDF1-A642-9B84-00F4438F0F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altLang="fr-FR" i="1" dirty="0">
                <a:ea typeface="ＭＳ Ｐゴシック" panose="020B0600070205080204" pitchFamily="34" charset="-128"/>
              </a:rPr>
              <a:t>L’ère des révolutions</a:t>
            </a:r>
            <a:r>
              <a:rPr lang="fr-FR" altLang="fr-FR" dirty="0">
                <a:ea typeface="ＭＳ Ｐゴシック" panose="020B0600070205080204" pitchFamily="34" charset="-128"/>
              </a:rPr>
              <a:t>, titre de l’ouvrage </a:t>
            </a:r>
            <a:r>
              <a:rPr lang="fr-FR" altLang="fr-FR" dirty="0" err="1">
                <a:ea typeface="ＭＳ Ｐゴシック" panose="020B0600070205080204" pitchFamily="34" charset="-128"/>
              </a:rPr>
              <a:t>d’Eric</a:t>
            </a:r>
            <a:r>
              <a:rPr lang="fr-FR" altLang="fr-FR" dirty="0">
                <a:ea typeface="ＭＳ Ｐゴシック" panose="020B0600070205080204" pitchFamily="34" charset="-128"/>
              </a:rPr>
              <a:t> </a:t>
            </a:r>
            <a:r>
              <a:rPr lang="fr-FR" altLang="fr-FR" dirty="0" err="1">
                <a:ea typeface="ＭＳ Ｐゴシック" panose="020B0600070205080204" pitchFamily="34" charset="-128"/>
              </a:rPr>
              <a:t>Hobsbawn</a:t>
            </a:r>
            <a:r>
              <a:rPr lang="fr-FR" altLang="fr-FR" dirty="0">
                <a:ea typeface="ＭＳ Ｐゴシック" panose="020B0600070205080204" pitchFamily="34" charset="-128"/>
              </a:rPr>
              <a:t> (1789 – 1848)</a:t>
            </a:r>
          </a:p>
          <a:p>
            <a:pPr lvl="1"/>
            <a:r>
              <a:rPr lang="fr-FR" altLang="fr-FR" dirty="0">
                <a:ea typeface="ＭＳ Ｐゴシック" panose="020B0600070205080204" pitchFamily="34" charset="-128"/>
              </a:rPr>
              <a:t>Révolution américaine 		1776</a:t>
            </a:r>
          </a:p>
          <a:p>
            <a:pPr lvl="1"/>
            <a:r>
              <a:rPr lang="fr-FR" altLang="fr-FR" dirty="0">
                <a:ea typeface="ＭＳ Ｐゴシック" panose="020B0600070205080204" pitchFamily="34" charset="-128"/>
              </a:rPr>
              <a:t>Révolution française		1789</a:t>
            </a:r>
          </a:p>
          <a:p>
            <a:pPr lvl="1"/>
            <a:r>
              <a:rPr lang="fr-FR" altLang="fr-FR" dirty="0">
                <a:ea typeface="ＭＳ Ｐゴシック" panose="020B0600070205080204" pitchFamily="34" charset="-128"/>
              </a:rPr>
              <a:t>Révolution liégeoise</a:t>
            </a:r>
          </a:p>
          <a:p>
            <a:pPr lvl="1"/>
            <a:r>
              <a:rPr lang="fr-FR" altLang="fr-FR" dirty="0">
                <a:ea typeface="ＭＳ Ｐゴシック" panose="020B0600070205080204" pitchFamily="34" charset="-128"/>
              </a:rPr>
              <a:t>Révolution brabançonne</a:t>
            </a:r>
          </a:p>
          <a:p>
            <a:pPr lvl="1"/>
            <a:r>
              <a:rPr lang="fr-FR" altLang="fr-FR" dirty="0">
                <a:ea typeface="ＭＳ Ｐゴシック" panose="020B0600070205080204" pitchFamily="34" charset="-128"/>
              </a:rPr>
              <a:t>Révolution de juillet 1830 à Paris</a:t>
            </a:r>
          </a:p>
          <a:p>
            <a:pPr lvl="1"/>
            <a:r>
              <a:rPr lang="fr-FR" altLang="fr-FR">
                <a:ea typeface="ＭＳ Ｐゴシック" panose="020B0600070205080204" pitchFamily="34" charset="-128"/>
              </a:rPr>
              <a:t>Révolution belge</a:t>
            </a:r>
            <a:endParaRPr lang="fr-FR" altLang="fr-FR" dirty="0">
              <a:ea typeface="ＭＳ Ｐゴシック" panose="020B0600070205080204" pitchFamily="34" charset="-128"/>
            </a:endParaRPr>
          </a:p>
        </p:txBody>
      </p:sp>
      <p:sp>
        <p:nvSpPr>
          <p:cNvPr id="74755" name="Espace réservé du pied de page 2">
            <a:extLst>
              <a:ext uri="{FF2B5EF4-FFF2-40B4-BE49-F238E27FC236}">
                <a16:creationId xmlns:a16="http://schemas.microsoft.com/office/drawing/2014/main" id="{22222F31-C7AF-7E4D-AE72-85B7E67CD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2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itchFamily="2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200">
                <a:solidFill>
                  <a:srgbClr val="B5A788"/>
                </a:solidFill>
              </a:rPr>
              <a:t>BCEEOAL5</a:t>
            </a:r>
          </a:p>
        </p:txBody>
      </p:sp>
    </p:spTree>
    <p:extLst>
      <p:ext uri="{BB962C8B-B14F-4D97-AF65-F5344CB8AC3E}">
        <p14:creationId xmlns:p14="http://schemas.microsoft.com/office/powerpoint/2010/main" val="28192221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F1D6DE-8035-D84C-9C71-098B3D812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fr-FR" altLang="fr-FR" sz="390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Domination étrangère et esprit national</a:t>
            </a:r>
          </a:p>
        </p:txBody>
      </p:sp>
      <p:sp>
        <p:nvSpPr>
          <p:cNvPr id="35842" name="Espace réservé du pied de page 2">
            <a:extLst>
              <a:ext uri="{FF2B5EF4-FFF2-40B4-BE49-F238E27FC236}">
                <a16:creationId xmlns:a16="http://schemas.microsoft.com/office/drawing/2014/main" id="{98DA6792-C462-DD4D-91CA-EA2A40136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fr-FR" altLang="fr-FR" sz="1200">
                <a:solidFill>
                  <a:srgbClr val="B5A788"/>
                </a:solidFill>
              </a:rPr>
              <a:t>BCEEOAL5</a:t>
            </a:r>
          </a:p>
        </p:txBody>
      </p:sp>
      <p:sp>
        <p:nvSpPr>
          <p:cNvPr id="35843" name="Espace réservé du contenu 5">
            <a:extLst>
              <a:ext uri="{FF2B5EF4-FFF2-40B4-BE49-F238E27FC236}">
                <a16:creationId xmlns:a16="http://schemas.microsoft.com/office/drawing/2014/main" id="{59834BF2-C08D-F243-9A95-D4590474A8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Font typeface="Wingdings 2" pitchFamily="2" charset="2"/>
              <a:buNone/>
            </a:pPr>
            <a:endParaRPr lang="fr-BE" altLang="fr-FR" sz="3600">
              <a:ea typeface="ＭＳ Ｐゴシック" panose="020B0600070205080204" pitchFamily="34" charset="-128"/>
              <a:sym typeface="Symbol" pitchFamily="2" charset="2"/>
            </a:endParaRPr>
          </a:p>
          <a:p>
            <a:pPr>
              <a:buFont typeface="Wingdings 2" pitchFamily="2" charset="2"/>
              <a:buNone/>
            </a:pPr>
            <a:endParaRPr lang="fr-BE" altLang="fr-FR" sz="3600">
              <a:ea typeface="ＭＳ Ｐゴシック" panose="020B0600070205080204" pitchFamily="34" charset="-128"/>
              <a:sym typeface="Symbol" pitchFamily="2" charset="2"/>
            </a:endParaRPr>
          </a:p>
          <a:p>
            <a:pPr>
              <a:buFont typeface="Wingdings 2" pitchFamily="2" charset="2"/>
              <a:buNone/>
            </a:pPr>
            <a:r>
              <a:rPr lang="fr-BE" altLang="fr-FR" sz="3600">
                <a:ea typeface="ＭＳ Ｐゴシック" panose="020B0600070205080204" pitchFamily="34" charset="-128"/>
                <a:sym typeface="Symbol" pitchFamily="2" charset="2"/>
              </a:rPr>
              <a:t>Donc, il y a des catholiques</a:t>
            </a:r>
          </a:p>
          <a:p>
            <a:pPr>
              <a:buFont typeface="Wingdings 2" pitchFamily="2" charset="2"/>
              <a:buNone/>
            </a:pPr>
            <a:endParaRPr lang="fr-BE" altLang="fr-FR" sz="3600">
              <a:ea typeface="ＭＳ Ｐゴシック" panose="020B0600070205080204" pitchFamily="34" charset="-128"/>
              <a:sym typeface="Symbol" pitchFamily="2" charset="2"/>
            </a:endParaRPr>
          </a:p>
          <a:p>
            <a:pPr>
              <a:buFont typeface="Wingdings 2" pitchFamily="2" charset="2"/>
              <a:buNone/>
            </a:pPr>
            <a:r>
              <a:rPr lang="fr-BE" altLang="fr-FR" sz="3600">
                <a:ea typeface="ＭＳ Ｐゴシック" panose="020B0600070205080204" pitchFamily="34" charset="-128"/>
                <a:sym typeface="Symbol" pitchFamily="2" charset="2"/>
              </a:rPr>
              <a:t>			 prêts à s’allier</a:t>
            </a:r>
          </a:p>
          <a:p>
            <a:pPr>
              <a:buFont typeface="Wingdings 2" pitchFamily="2" charset="2"/>
              <a:buNone/>
            </a:pPr>
            <a:br>
              <a:rPr lang="fr-BE" altLang="fr-FR" sz="3600">
                <a:ea typeface="ＭＳ Ｐゴシック" panose="020B0600070205080204" pitchFamily="34" charset="-128"/>
                <a:sym typeface="Symbol" pitchFamily="2" charset="2"/>
              </a:rPr>
            </a:br>
            <a:r>
              <a:rPr lang="fr-BE" altLang="fr-FR" sz="3600">
                <a:ea typeface="ＭＳ Ｐゴシック" panose="020B0600070205080204" pitchFamily="34" charset="-128"/>
                <a:sym typeface="Symbol" pitchFamily="2" charset="2"/>
              </a:rPr>
              <a:t>    		aux libéraux anti-néerlandais</a:t>
            </a:r>
            <a:endParaRPr lang="fr-FR" altLang="fr-FR" sz="360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578709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5D02C8B1-7634-D04B-88B7-95A1D38A4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BE" altLang="fr-FR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Les libéraux</a:t>
            </a:r>
            <a:endParaRPr lang="fr-FR" altLang="fr-FR">
              <a:effectLst>
                <a:outerShdw blurRad="38100" dist="38100" dir="2700000" algn="tl">
                  <a:srgbClr val="C0C0C0"/>
                </a:outerShdw>
              </a:effectLst>
              <a:ea typeface="ＭＳ Ｐゴシック" panose="020B0600070205080204" pitchFamily="34" charset="-128"/>
            </a:endParaRPr>
          </a:p>
        </p:txBody>
      </p:sp>
      <p:sp>
        <p:nvSpPr>
          <p:cNvPr id="36866" name="Espace réservé du contenu 7">
            <a:extLst>
              <a:ext uri="{FF2B5EF4-FFF2-40B4-BE49-F238E27FC236}">
                <a16:creationId xmlns:a16="http://schemas.microsoft.com/office/drawing/2014/main" id="{8E0C92ED-168D-9545-8257-874674B53A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altLang="fr-FR">
                <a:ea typeface="ＭＳ Ｐゴシック" panose="020B0600070205080204" pitchFamily="34" charset="-128"/>
              </a:rPr>
              <a:t>D’abord </a:t>
            </a:r>
            <a:r>
              <a:rPr lang="fr-BE" altLang="fr-FR" b="1">
                <a:ea typeface="ＭＳ Ｐゴシック" panose="020B0600070205080204" pitchFamily="34" charset="-128"/>
              </a:rPr>
              <a:t>favorables</a:t>
            </a:r>
            <a:r>
              <a:rPr lang="fr-BE" altLang="fr-FR">
                <a:ea typeface="ＭＳ Ｐゴシック" panose="020B0600070205080204" pitchFamily="34" charset="-128"/>
              </a:rPr>
              <a:t> au Roi, car :</a:t>
            </a:r>
          </a:p>
          <a:p>
            <a:pPr lvl="1"/>
            <a:r>
              <a:rPr lang="fr-BE" altLang="fr-FR">
                <a:ea typeface="ＭＳ Ｐゴシック" panose="020B0600070205080204" pitchFamily="34" charset="-128"/>
              </a:rPr>
              <a:t>Libertés (presse notamment)</a:t>
            </a:r>
          </a:p>
          <a:p>
            <a:pPr lvl="1"/>
            <a:r>
              <a:rPr lang="fr-BE" altLang="fr-FR">
                <a:ea typeface="ＭＳ Ｐゴシック" panose="020B0600070205080204" pitchFamily="34" charset="-128"/>
              </a:rPr>
              <a:t>Commerce et industrie, création de la Société Générale</a:t>
            </a:r>
          </a:p>
          <a:p>
            <a:pPr lvl="1"/>
            <a:r>
              <a:rPr lang="fr-BE" altLang="fr-FR">
                <a:ea typeface="ＭＳ Ｐゴシック" panose="020B0600070205080204" pitchFamily="34" charset="-128"/>
              </a:rPr>
              <a:t>Fin des privilèges du clergé</a:t>
            </a:r>
          </a:p>
          <a:p>
            <a:pPr lvl="1"/>
            <a:r>
              <a:rPr lang="fr-BE" altLang="fr-FR">
                <a:ea typeface="ＭＳ Ｐゴシック" panose="020B0600070205080204" pitchFamily="34" charset="-128"/>
              </a:rPr>
              <a:t>Enseignement laïcisé et en développement (Athénées, ULg et Univ. Gand)</a:t>
            </a:r>
          </a:p>
          <a:p>
            <a:pPr lvl="1"/>
            <a:r>
              <a:rPr lang="fr-BE" altLang="fr-FR">
                <a:ea typeface="ＭＳ Ｐゴシック" panose="020B0600070205080204" pitchFamily="34" charset="-128"/>
              </a:rPr>
              <a:t>Autonomie locale</a:t>
            </a:r>
          </a:p>
          <a:p>
            <a:pPr lvl="1"/>
            <a:r>
              <a:rPr lang="fr-BE" altLang="fr-FR">
                <a:ea typeface="ＭＳ Ｐゴシック" panose="020B0600070205080204" pitchFamily="34" charset="-128"/>
              </a:rPr>
              <a:t>Réorganisation de la franc-maçonnerie</a:t>
            </a:r>
            <a:endParaRPr lang="fr-FR" altLang="fr-FR">
              <a:ea typeface="ＭＳ Ｐゴシック" panose="020B0600070205080204" pitchFamily="34" charset="-128"/>
            </a:endParaRPr>
          </a:p>
          <a:p>
            <a:endParaRPr lang="fr-FR" altLang="fr-FR">
              <a:ea typeface="ＭＳ Ｐゴシック" panose="020B0600070205080204" pitchFamily="34" charset="-128"/>
            </a:endParaRPr>
          </a:p>
        </p:txBody>
      </p:sp>
      <p:sp>
        <p:nvSpPr>
          <p:cNvPr id="36867" name="Espace réservé du pied de page 3">
            <a:extLst>
              <a:ext uri="{FF2B5EF4-FFF2-40B4-BE49-F238E27FC236}">
                <a16:creationId xmlns:a16="http://schemas.microsoft.com/office/drawing/2014/main" id="{0077C1EE-7853-E641-9FA3-C0188C1CF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fr-FR" altLang="fr-FR" sz="1200">
                <a:solidFill>
                  <a:srgbClr val="B5A788"/>
                </a:solidFill>
              </a:rPr>
              <a:t>BCEEOAL5</a:t>
            </a:r>
          </a:p>
        </p:txBody>
      </p:sp>
      <p:sp>
        <p:nvSpPr>
          <p:cNvPr id="36868" name="Rectangle 264">
            <a:extLst>
              <a:ext uri="{FF2B5EF4-FFF2-40B4-BE49-F238E27FC236}">
                <a16:creationId xmlns:a16="http://schemas.microsoft.com/office/drawing/2014/main" id="{C68BCA08-D4DF-8F49-AFF7-8A03D74E5C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914400" eaLnBrk="1" hangingPunct="1"/>
            <a:endParaRPr lang="fr-FR" altLang="fr-FR" sz="4000">
              <a:solidFill>
                <a:schemeClr val="tx2"/>
              </a:solidFill>
              <a:latin typeface="Gill Sans MT" panose="020B050202010402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5906159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8BA6BA68-DD63-D149-9AF7-A9E1566E8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Les libéraux</a:t>
            </a:r>
          </a:p>
        </p:txBody>
      </p:sp>
      <p:sp>
        <p:nvSpPr>
          <p:cNvPr id="38914" name="Espace réservé du contenu 4">
            <a:extLst>
              <a:ext uri="{FF2B5EF4-FFF2-40B4-BE49-F238E27FC236}">
                <a16:creationId xmlns:a16="http://schemas.microsoft.com/office/drawing/2014/main" id="{EC231468-4C28-6749-8F7B-B09804CEEA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altLang="fr-FR" dirty="0">
                <a:ea typeface="ＭＳ Ｐゴシック" panose="020B0600070205080204" pitchFamily="34" charset="-128"/>
              </a:rPr>
              <a:t>Ensuite, déchantent : </a:t>
            </a:r>
          </a:p>
          <a:p>
            <a:pPr lvl="1"/>
            <a:r>
              <a:rPr lang="fr-BE" altLang="fr-FR" dirty="0">
                <a:ea typeface="ＭＳ Ｐゴシック" panose="020B0600070205080204" pitchFamily="34" charset="-128"/>
              </a:rPr>
              <a:t>Pouvoirs trop étendus</a:t>
            </a:r>
          </a:p>
          <a:p>
            <a:pPr lvl="1"/>
            <a:r>
              <a:rPr lang="fr-BE" altLang="fr-FR" dirty="0">
                <a:ea typeface="ＭＳ Ｐゴシック" panose="020B0600070205080204" pitchFamily="34" charset="-128"/>
              </a:rPr>
              <a:t>Libertés restrictives, appropriées par le Roi</a:t>
            </a:r>
          </a:p>
          <a:p>
            <a:pPr lvl="1"/>
            <a:r>
              <a:rPr lang="fr-BE" altLang="fr-FR" dirty="0">
                <a:ea typeface="ＭＳ Ｐゴシック" panose="020B0600070205080204" pitchFamily="34" charset="-128"/>
              </a:rPr>
              <a:t>La </a:t>
            </a:r>
            <a:r>
              <a:rPr lang="fr-BE" altLang="fr-FR" dirty="0" err="1">
                <a:ea typeface="ＭＳ Ｐゴシック" panose="020B0600070205080204" pitchFamily="34" charset="-128"/>
              </a:rPr>
              <a:t>néerlandisation</a:t>
            </a:r>
            <a:r>
              <a:rPr lang="fr-BE" altLang="fr-FR" dirty="0">
                <a:ea typeface="ＭＳ Ｐゴシック" panose="020B0600070205080204" pitchFamily="34" charset="-128"/>
              </a:rPr>
              <a:t> énerve leurs sympathies francophiles: 1823: provinces NL</a:t>
            </a:r>
          </a:p>
          <a:p>
            <a:pPr lvl="1"/>
            <a:r>
              <a:rPr lang="fr-BE" altLang="fr-FR" dirty="0">
                <a:ea typeface="ＭＳ Ｐゴシック" panose="020B0600070205080204" pitchFamily="34" charset="-128"/>
              </a:rPr>
              <a:t>Belges sous-représentés</a:t>
            </a:r>
          </a:p>
          <a:p>
            <a:pPr lvl="1"/>
            <a:r>
              <a:rPr lang="fr-BE" altLang="fr-FR" dirty="0">
                <a:ea typeface="ＭＳ Ｐゴシック" panose="020B0600070205080204" pitchFamily="34" charset="-128"/>
              </a:rPr>
              <a:t>Roi opposé aux concessions</a:t>
            </a:r>
          </a:p>
          <a:p>
            <a:pPr lvl="1"/>
            <a:r>
              <a:rPr lang="fr-BE" altLang="fr-FR" dirty="0">
                <a:ea typeface="ＭＳ Ｐゴシック" panose="020B0600070205080204" pitchFamily="34" charset="-128"/>
              </a:rPr>
              <a:t>La tentative du Concordat finit de décider leur opposition</a:t>
            </a:r>
            <a:endParaRPr lang="fr-FR" altLang="fr-FR" dirty="0">
              <a:ea typeface="ＭＳ Ｐゴシック" panose="020B0600070205080204" pitchFamily="34" charset="-128"/>
            </a:endParaRPr>
          </a:p>
          <a:p>
            <a:endParaRPr lang="fr-FR" altLang="fr-FR" dirty="0">
              <a:ea typeface="ＭＳ Ｐゴシック" panose="020B0600070205080204" pitchFamily="34" charset="-128"/>
            </a:endParaRPr>
          </a:p>
        </p:txBody>
      </p:sp>
      <p:sp>
        <p:nvSpPr>
          <p:cNvPr id="38915" name="Espace réservé du pied de page 3">
            <a:extLst>
              <a:ext uri="{FF2B5EF4-FFF2-40B4-BE49-F238E27FC236}">
                <a16:creationId xmlns:a16="http://schemas.microsoft.com/office/drawing/2014/main" id="{E40AFEED-1997-7044-A028-E296D9F3F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fr-FR" altLang="fr-FR" sz="1200">
                <a:solidFill>
                  <a:srgbClr val="B5A788"/>
                </a:solidFill>
              </a:rPr>
              <a:t>BCEEOAL5</a:t>
            </a:r>
          </a:p>
        </p:txBody>
      </p:sp>
    </p:spTree>
    <p:extLst>
      <p:ext uri="{BB962C8B-B14F-4D97-AF65-F5344CB8AC3E}">
        <p14:creationId xmlns:p14="http://schemas.microsoft.com/office/powerpoint/2010/main" val="13468069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E0FF6B8E-3135-914D-9AE8-69E80A2DE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z="35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Libéraux et catholiques prêts à s</a:t>
            </a:r>
            <a:r>
              <a:rPr lang="nl-BE" altLang="fr-FR" sz="35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’</a:t>
            </a:r>
            <a:r>
              <a:rPr lang="fr-FR" altLang="ja-JP" sz="35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allier</a:t>
            </a:r>
            <a:endParaRPr lang="fr-FR" altLang="fr-FR" sz="3500" dirty="0">
              <a:effectLst>
                <a:outerShdw blurRad="38100" dist="38100" dir="2700000" algn="tl">
                  <a:srgbClr val="C0C0C0"/>
                </a:outerShdw>
              </a:effectLst>
              <a:ea typeface="ＭＳ Ｐゴシック" panose="020B0600070205080204" pitchFamily="34" charset="-128"/>
            </a:endParaRPr>
          </a:p>
        </p:txBody>
      </p:sp>
      <p:sp>
        <p:nvSpPr>
          <p:cNvPr id="39938" name="Espace réservé du contenu 6">
            <a:extLst>
              <a:ext uri="{FF2B5EF4-FFF2-40B4-BE49-F238E27FC236}">
                <a16:creationId xmlns:a16="http://schemas.microsoft.com/office/drawing/2014/main" id="{C14DCDDA-1EB9-9E4C-B6DB-8FEEE19049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altLang="fr-FR">
                <a:ea typeface="ＭＳ Ｐゴシック" panose="020B0600070205080204" pitchFamily="34" charset="-128"/>
              </a:rPr>
              <a:t>Un rajeunissement des cadres : </a:t>
            </a:r>
          </a:p>
          <a:p>
            <a:pPr lvl="1"/>
            <a:r>
              <a:rPr lang="fr-FR" altLang="fr-FR">
                <a:ea typeface="ＭＳ Ｐゴシック" panose="020B0600070205080204" pitchFamily="34" charset="-128"/>
              </a:rPr>
              <a:t>Des dirigeants catholiques plus ouverts aux libertés, sous l</a:t>
            </a:r>
            <a:r>
              <a:rPr lang="ja-JP" altLang="fr-FR">
                <a:ea typeface="ＭＳ Ｐゴシック" panose="020B0600070205080204" pitchFamily="34" charset="-128"/>
              </a:rPr>
              <a:t>’</a:t>
            </a:r>
            <a:r>
              <a:rPr lang="fr-FR" altLang="ja-JP">
                <a:ea typeface="ＭＳ Ｐゴシック" panose="020B0600070205080204" pitchFamily="34" charset="-128"/>
              </a:rPr>
              <a:t>impulsion de de Lammenais : elles sont un </a:t>
            </a:r>
            <a:r>
              <a:rPr lang="fr-FR" altLang="ja-JP" u="sng">
                <a:ea typeface="ＭＳ Ｐゴシック" panose="020B0600070205080204" pitchFamily="34" charset="-128"/>
              </a:rPr>
              <a:t>rempart contre un pouvoir hostile</a:t>
            </a:r>
          </a:p>
          <a:p>
            <a:pPr lvl="1"/>
            <a:r>
              <a:rPr lang="fr-FR" altLang="fr-FR">
                <a:ea typeface="ＭＳ Ｐゴシック" panose="020B0600070205080204" pitchFamily="34" charset="-128"/>
              </a:rPr>
              <a:t> </a:t>
            </a:r>
            <a:r>
              <a:rPr lang="fr-FR" altLang="fr-FR" u="sng">
                <a:ea typeface="ＭＳ Ｐゴシック" panose="020B0600070205080204" pitchFamily="34" charset="-128"/>
              </a:rPr>
              <a:t>Moins de dogmatisme</a:t>
            </a:r>
            <a:r>
              <a:rPr lang="fr-FR" altLang="fr-FR">
                <a:ea typeface="ＭＳ Ｐゴシック" panose="020B0600070205080204" pitchFamily="34" charset="-128"/>
              </a:rPr>
              <a:t> chez les libéraux, du réalisme</a:t>
            </a:r>
          </a:p>
          <a:p>
            <a:endParaRPr lang="fr-FR" altLang="fr-FR">
              <a:ea typeface="ＭＳ Ｐゴシック" panose="020B0600070205080204" pitchFamily="34" charset="-128"/>
            </a:endParaRPr>
          </a:p>
        </p:txBody>
      </p:sp>
      <p:sp>
        <p:nvSpPr>
          <p:cNvPr id="39939" name="Espace réservé du pied de page 1">
            <a:extLst>
              <a:ext uri="{FF2B5EF4-FFF2-40B4-BE49-F238E27FC236}">
                <a16:creationId xmlns:a16="http://schemas.microsoft.com/office/drawing/2014/main" id="{71DC5794-6419-DA41-9EA7-53002AD04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fr-FR" altLang="fr-FR" sz="1200">
                <a:solidFill>
                  <a:srgbClr val="B5A788"/>
                </a:solidFill>
              </a:rPr>
              <a:t>BCEEOAL5</a:t>
            </a:r>
          </a:p>
        </p:txBody>
      </p:sp>
      <p:sp>
        <p:nvSpPr>
          <p:cNvPr id="39940" name="Rectangle 2">
            <a:extLst>
              <a:ext uri="{FF2B5EF4-FFF2-40B4-BE49-F238E27FC236}">
                <a16:creationId xmlns:a16="http://schemas.microsoft.com/office/drawing/2014/main" id="{A948B403-A3E5-5B4C-ACF5-6987365A52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914400" eaLnBrk="1" hangingPunct="1"/>
            <a:endParaRPr lang="fr-FR" altLang="fr-FR" sz="4000">
              <a:solidFill>
                <a:schemeClr val="tx2"/>
              </a:solidFill>
              <a:latin typeface="Gill Sans MT" panose="020B0502020104020203" pitchFamily="34" charset="77"/>
            </a:endParaRPr>
          </a:p>
        </p:txBody>
      </p:sp>
      <p:sp>
        <p:nvSpPr>
          <p:cNvPr id="39941" name="Rectangle 3">
            <a:extLst>
              <a:ext uri="{FF2B5EF4-FFF2-40B4-BE49-F238E27FC236}">
                <a16:creationId xmlns:a16="http://schemas.microsoft.com/office/drawing/2014/main" id="{3682C5F8-BE3E-B943-8B50-081E76190E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1600200"/>
            <a:ext cx="82296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914400" eaLnBrk="1" hangingPunct="1">
              <a:spcBef>
                <a:spcPct val="20000"/>
              </a:spcBef>
              <a:buFontTx/>
              <a:buChar char="•"/>
            </a:pPr>
            <a:endParaRPr lang="fr-FR" altLang="fr-FR" sz="1200">
              <a:latin typeface="Gill Sans MT" panose="020B050202010402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8067707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1766577-84D9-D640-8BDA-6BDEECD17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fr-FR" altLang="fr-FR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Alliance libéraux catholiques</a:t>
            </a:r>
          </a:p>
        </p:txBody>
      </p:sp>
      <p:sp>
        <p:nvSpPr>
          <p:cNvPr id="40962" name="Espace réservé du contenu 4">
            <a:extLst>
              <a:ext uri="{FF2B5EF4-FFF2-40B4-BE49-F238E27FC236}">
                <a16:creationId xmlns:a16="http://schemas.microsoft.com/office/drawing/2014/main" id="{68B46D38-1B5A-E546-BD03-6AE332FB41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altLang="fr-FR" b="1" dirty="0">
                <a:ea typeface="ＭＳ Ｐゴシック" panose="020B0600070205080204" pitchFamily="34" charset="-128"/>
              </a:rPr>
              <a:t>Unionisme</a:t>
            </a:r>
            <a:r>
              <a:rPr lang="fr-FR" altLang="fr-FR" dirty="0">
                <a:ea typeface="ＭＳ Ｐゴシック" panose="020B0600070205080204" pitchFamily="34" charset="-128"/>
              </a:rPr>
              <a:t> des oppositions, </a:t>
            </a:r>
          </a:p>
          <a:p>
            <a:endParaRPr lang="fr-FR" altLang="fr-FR" dirty="0">
              <a:ea typeface="ＭＳ Ｐゴシック" panose="020B0600070205080204" pitchFamily="34" charset="-128"/>
            </a:endParaRPr>
          </a:p>
          <a:p>
            <a:r>
              <a:rPr lang="fr-FR" altLang="fr-FR" dirty="0">
                <a:ea typeface="ＭＳ Ｐゴシック" panose="020B0600070205080204" pitchFamily="34" charset="-128"/>
              </a:rPr>
              <a:t>Cahier de revendications communes: « Union pour le redressement des griefs », 1828</a:t>
            </a:r>
          </a:p>
          <a:p>
            <a:endParaRPr lang="fr-FR" altLang="fr-FR" dirty="0">
              <a:ea typeface="ＭＳ Ｐゴシック" panose="020B0600070205080204" pitchFamily="34" charset="-128"/>
            </a:endParaRPr>
          </a:p>
          <a:p>
            <a:r>
              <a:rPr lang="fr-FR" altLang="fr-FR" dirty="0">
                <a:ea typeface="ＭＳ Ｐゴシック" panose="020B0600070205080204" pitchFamily="34" charset="-128"/>
              </a:rPr>
              <a:t>On recourt au </a:t>
            </a:r>
            <a:r>
              <a:rPr lang="fr-FR" altLang="fr-FR" b="1" dirty="0">
                <a:ea typeface="ＭＳ Ｐゴシック" panose="020B0600070205080204" pitchFamily="34" charset="-128"/>
              </a:rPr>
              <a:t>pétitionnement</a:t>
            </a:r>
            <a:r>
              <a:rPr lang="fr-FR" altLang="fr-FR" dirty="0">
                <a:ea typeface="ＭＳ Ｐゴシック" panose="020B0600070205080204" pitchFamily="34" charset="-128"/>
              </a:rPr>
              <a:t>, faute de droit de vote étendu…</a:t>
            </a:r>
          </a:p>
          <a:p>
            <a:endParaRPr lang="fr-FR" altLang="fr-FR" dirty="0">
              <a:ea typeface="ＭＳ Ｐゴシック" panose="020B0600070205080204" pitchFamily="34" charset="-128"/>
            </a:endParaRPr>
          </a:p>
        </p:txBody>
      </p:sp>
      <p:sp>
        <p:nvSpPr>
          <p:cNvPr id="40963" name="Espace réservé du pied de page 2">
            <a:extLst>
              <a:ext uri="{FF2B5EF4-FFF2-40B4-BE49-F238E27FC236}">
                <a16:creationId xmlns:a16="http://schemas.microsoft.com/office/drawing/2014/main" id="{44119BA1-7F32-A14C-97EF-807874561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fr-FR" altLang="fr-FR" sz="1200">
                <a:solidFill>
                  <a:srgbClr val="B5A788"/>
                </a:solidFill>
              </a:rPr>
              <a:t>BCEEOAL5</a:t>
            </a:r>
          </a:p>
        </p:txBody>
      </p:sp>
    </p:spTree>
    <p:extLst>
      <p:ext uri="{BB962C8B-B14F-4D97-AF65-F5344CB8AC3E}">
        <p14:creationId xmlns:p14="http://schemas.microsoft.com/office/powerpoint/2010/main" val="152079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733A6A01-1D7F-2B49-8A98-971223354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z="390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Légalisme et pacifisme des Belges</a:t>
            </a:r>
          </a:p>
        </p:txBody>
      </p:sp>
      <p:sp>
        <p:nvSpPr>
          <p:cNvPr id="41986" name="Espace réservé du contenu 4">
            <a:extLst>
              <a:ext uri="{FF2B5EF4-FFF2-40B4-BE49-F238E27FC236}">
                <a16:creationId xmlns:a16="http://schemas.microsoft.com/office/drawing/2014/main" id="{FAA49EA8-410E-1045-9201-EFC12E4B94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None/>
            </a:pPr>
            <a:r>
              <a:rPr lang="fr-BE" altLang="fr-FR">
                <a:ea typeface="ＭＳ Ｐゴシック" panose="020B0600070205080204" pitchFamily="34" charset="-128"/>
              </a:rPr>
              <a:t>Demandes :</a:t>
            </a:r>
          </a:p>
          <a:p>
            <a:r>
              <a:rPr lang="fr-BE" altLang="fr-FR">
                <a:ea typeface="ＭＳ Ｐゴシック" panose="020B0600070205080204" pitchFamily="34" charset="-128"/>
              </a:rPr>
              <a:t>Respect réel des libertés</a:t>
            </a:r>
          </a:p>
          <a:p>
            <a:r>
              <a:rPr lang="fr-BE" altLang="fr-FR">
                <a:ea typeface="ＭＳ Ｐゴシック" panose="020B0600070205080204" pitchFamily="34" charset="-128"/>
              </a:rPr>
              <a:t>Pouvoirs équilibrés</a:t>
            </a:r>
          </a:p>
          <a:p>
            <a:r>
              <a:rPr lang="fr-BE" altLang="fr-FR">
                <a:ea typeface="ＭＳ Ｐゴシック" panose="020B0600070205080204" pitchFamily="34" charset="-128"/>
              </a:rPr>
              <a:t>Responsabilité ministérielle devant le Parlement</a:t>
            </a:r>
          </a:p>
          <a:p>
            <a:r>
              <a:rPr lang="fr-BE" altLang="fr-FR">
                <a:ea typeface="ＭＳ Ｐゴシック" panose="020B0600070205080204" pitchFamily="34" charset="-128"/>
              </a:rPr>
              <a:t>Emplois mieux répartis</a:t>
            </a:r>
          </a:p>
          <a:p>
            <a:endParaRPr lang="fr-FR" altLang="fr-FR">
              <a:ea typeface="ＭＳ Ｐゴシック" panose="020B0600070205080204" pitchFamily="34" charset="-128"/>
            </a:endParaRPr>
          </a:p>
          <a:p>
            <a:r>
              <a:rPr lang="fr-FR" altLang="fr-FR">
                <a:ea typeface="ＭＳ Ｐゴシック" panose="020B0600070205080204" pitchFamily="34" charset="-128"/>
              </a:rPr>
              <a:t>Inflexibilité du roi.</a:t>
            </a:r>
          </a:p>
        </p:txBody>
      </p:sp>
      <p:sp>
        <p:nvSpPr>
          <p:cNvPr id="41987" name="Espace réservé du pied de page 2">
            <a:extLst>
              <a:ext uri="{FF2B5EF4-FFF2-40B4-BE49-F238E27FC236}">
                <a16:creationId xmlns:a16="http://schemas.microsoft.com/office/drawing/2014/main" id="{2DA384F3-0238-6244-A2E8-4430B8D3B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fr-FR" altLang="fr-FR" sz="1200">
                <a:solidFill>
                  <a:srgbClr val="B5A788"/>
                </a:solidFill>
              </a:rPr>
              <a:t>BCEEOAL5</a:t>
            </a:r>
          </a:p>
        </p:txBody>
      </p:sp>
    </p:spTree>
    <p:extLst>
      <p:ext uri="{BB962C8B-B14F-4D97-AF65-F5344CB8AC3E}">
        <p14:creationId xmlns:p14="http://schemas.microsoft.com/office/powerpoint/2010/main" val="10475556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73C7148-033F-F315-2406-83D600FD2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Troisième groupe: les radicaux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55A7693-C5A3-D10C-657F-C131E67DBD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Héritiers du jacobinisme: égalité, démocratie, souveraineté populaire</a:t>
            </a:r>
          </a:p>
          <a:p>
            <a:endParaRPr lang="fr-FR" dirty="0"/>
          </a:p>
          <a:p>
            <a:r>
              <a:rPr lang="fr-FR" dirty="0"/>
              <a:t>Mécontentement populaire:</a:t>
            </a:r>
          </a:p>
          <a:p>
            <a:r>
              <a:rPr lang="fr-FR" dirty="0"/>
              <a:t>Hiver 1829-1830 long: prix denrées augmente + taxes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7F8991F-9913-12AF-B65B-3B35C34FF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BCEEOAL5</a:t>
            </a:r>
          </a:p>
        </p:txBody>
      </p:sp>
    </p:spTree>
    <p:extLst>
      <p:ext uri="{BB962C8B-B14F-4D97-AF65-F5344CB8AC3E}">
        <p14:creationId xmlns:p14="http://schemas.microsoft.com/office/powerpoint/2010/main" val="710763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D493EE-B3F8-584A-A6AC-44C6A2413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La séparation</a:t>
            </a:r>
          </a:p>
        </p:txBody>
      </p:sp>
      <p:sp>
        <p:nvSpPr>
          <p:cNvPr id="44034" name="Espace réservé du contenu 2">
            <a:extLst>
              <a:ext uri="{FF2B5EF4-FFF2-40B4-BE49-F238E27FC236}">
                <a16:creationId xmlns:a16="http://schemas.microsoft.com/office/drawing/2014/main" id="{9358E932-3E6F-7C45-BFF3-BB97B15884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altLang="fr-FR">
                <a:ea typeface="ＭＳ Ｐゴシック" panose="020B0600070205080204" pitchFamily="34" charset="-128"/>
              </a:rPr>
              <a:t>Août, septembre, octobre 1830</a:t>
            </a:r>
          </a:p>
        </p:txBody>
      </p:sp>
      <p:sp>
        <p:nvSpPr>
          <p:cNvPr id="44035" name="Espace réservé du pied de page 3">
            <a:extLst>
              <a:ext uri="{FF2B5EF4-FFF2-40B4-BE49-F238E27FC236}">
                <a16:creationId xmlns:a16="http://schemas.microsoft.com/office/drawing/2014/main" id="{CF911112-8E46-CD49-AED4-AF9BF11D8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fr-FR" altLang="fr-FR" sz="1200">
                <a:solidFill>
                  <a:srgbClr val="B5A788"/>
                </a:solidFill>
                <a:latin typeface="Gill Sans MT" panose="020B0502020104020203" pitchFamily="34" charset="77"/>
              </a:rPr>
              <a:t>BCEEOAL5</a:t>
            </a:r>
          </a:p>
        </p:txBody>
      </p:sp>
    </p:spTree>
    <p:extLst>
      <p:ext uri="{BB962C8B-B14F-4D97-AF65-F5344CB8AC3E}">
        <p14:creationId xmlns:p14="http://schemas.microsoft.com/office/powerpoint/2010/main" val="10267541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re 17">
            <a:extLst>
              <a:ext uri="{FF2B5EF4-FFF2-40B4-BE49-F238E27FC236}">
                <a16:creationId xmlns:a16="http://schemas.microsoft.com/office/drawing/2014/main" id="{06E98FD3-88F7-EF42-BBFC-B00DCB776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altLang="fr-FR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Août 1830, chaos à Bruxelles</a:t>
            </a:r>
          </a:p>
        </p:txBody>
      </p:sp>
      <p:sp>
        <p:nvSpPr>
          <p:cNvPr id="45058" name="Espace réservé du contenu 7">
            <a:extLst>
              <a:ext uri="{FF2B5EF4-FFF2-40B4-BE49-F238E27FC236}">
                <a16:creationId xmlns:a16="http://schemas.microsoft.com/office/drawing/2014/main" id="{5CD584A7-14A5-9946-8978-3122716AAA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altLang="fr-FR">
                <a:ea typeface="ＭＳ Ｐゴシック" panose="020B0600070205080204" pitchFamily="34" charset="-128"/>
              </a:rPr>
              <a:t>1830 est une année de changements et de révoltes </a:t>
            </a:r>
            <a:r>
              <a:rPr lang="fr-BE" altLang="fr-FR" b="1">
                <a:ea typeface="ＭＳ Ｐゴシック" panose="020B0600070205080204" pitchFamily="34" charset="-128"/>
              </a:rPr>
              <a:t>nationalistes, bourgeoises et ouvrières</a:t>
            </a:r>
            <a:r>
              <a:rPr lang="fr-BE" altLang="fr-FR">
                <a:ea typeface="ＭＳ Ｐゴシック" panose="020B0600070205080204" pitchFamily="34" charset="-128"/>
              </a:rPr>
              <a:t> (Grèce en février, France en juillet,  Allemagne en septembre, Pologne en novembre)</a:t>
            </a:r>
          </a:p>
          <a:p>
            <a:pPr>
              <a:buFont typeface="Wingdings" pitchFamily="2" charset="2"/>
              <a:buChar char="v"/>
            </a:pPr>
            <a:endParaRPr lang="fr-BE" altLang="fr-FR">
              <a:ea typeface="ＭＳ Ｐゴシック" panose="020B0600070205080204" pitchFamily="34" charset="-128"/>
            </a:endParaRPr>
          </a:p>
          <a:p>
            <a:pPr>
              <a:buFont typeface="Wingdings" pitchFamily="2" charset="2"/>
              <a:buChar char="v"/>
            </a:pPr>
            <a:r>
              <a:rPr lang="fr-BE" altLang="fr-FR">
                <a:ea typeface="ＭＳ Ｐゴシック" panose="020B0600070205080204" pitchFamily="34" charset="-128"/>
              </a:rPr>
              <a:t>Le Roi est inflexible aux revendications</a:t>
            </a:r>
          </a:p>
          <a:p>
            <a:pPr>
              <a:buFont typeface="Wingdings" pitchFamily="2" charset="2"/>
              <a:buChar char="v"/>
            </a:pPr>
            <a:r>
              <a:rPr lang="fr-BE" altLang="fr-FR">
                <a:ea typeface="ＭＳ Ｐゴシック" panose="020B0600070205080204" pitchFamily="34" charset="-128"/>
              </a:rPr>
              <a:t>Les bourgeois font bloc pour faire plier le Roi</a:t>
            </a:r>
          </a:p>
          <a:p>
            <a:endParaRPr lang="fr-FR" altLang="fr-FR">
              <a:ea typeface="ＭＳ Ｐゴシック" panose="020B0600070205080204" pitchFamily="34" charset="-128"/>
            </a:endParaRPr>
          </a:p>
        </p:txBody>
      </p:sp>
      <p:sp>
        <p:nvSpPr>
          <p:cNvPr id="45059" name="Espace réservé du pied de page 1">
            <a:extLst>
              <a:ext uri="{FF2B5EF4-FFF2-40B4-BE49-F238E27FC236}">
                <a16:creationId xmlns:a16="http://schemas.microsoft.com/office/drawing/2014/main" id="{A90426BD-77E6-1541-8BAE-FDD7F1B30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fr-FR" altLang="fr-FR" sz="1200">
                <a:solidFill>
                  <a:srgbClr val="B5A788"/>
                </a:solidFill>
              </a:rPr>
              <a:t>BCEEOAL5</a:t>
            </a:r>
          </a:p>
        </p:txBody>
      </p:sp>
    </p:spTree>
    <p:extLst>
      <p:ext uri="{BB962C8B-B14F-4D97-AF65-F5344CB8AC3E}">
        <p14:creationId xmlns:p14="http://schemas.microsoft.com/office/powerpoint/2010/main" val="33286302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C6236A6B-14D9-F348-87A7-D08D0218A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8260" y="1078204"/>
            <a:ext cx="7499350" cy="1143000"/>
          </a:xfrm>
        </p:spPr>
        <p:txBody>
          <a:bodyPr>
            <a:normAutofit fontScale="90000"/>
          </a:bodyPr>
          <a:lstStyle/>
          <a:p>
            <a:r>
              <a:rPr lang="fr-FR" altLang="fr-FR" sz="39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« Trois glorieuses » à Paris, </a:t>
            </a:r>
            <a:br>
              <a:rPr lang="fr-FR" altLang="fr-FR" sz="39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</a:br>
            <a:r>
              <a:rPr lang="fr-FR" altLang="fr-FR" sz="39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27-28-29 juillet 1830</a:t>
            </a:r>
          </a:p>
        </p:txBody>
      </p:sp>
      <p:sp>
        <p:nvSpPr>
          <p:cNvPr id="46082" name="Espace réservé du pied de page 3">
            <a:extLst>
              <a:ext uri="{FF2B5EF4-FFF2-40B4-BE49-F238E27FC236}">
                <a16:creationId xmlns:a16="http://schemas.microsoft.com/office/drawing/2014/main" id="{F03A7662-ECC7-FD4B-94FE-746F36F05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fr-FR" altLang="fr-FR" sz="1200">
                <a:solidFill>
                  <a:srgbClr val="B5A788"/>
                </a:solidFill>
                <a:latin typeface="Gill Sans MT" panose="020B0502020104020203" pitchFamily="34" charset="77"/>
              </a:rPr>
              <a:t>BCEEOAL5</a:t>
            </a:r>
          </a:p>
        </p:txBody>
      </p:sp>
      <p:pic>
        <p:nvPicPr>
          <p:cNvPr id="46083" name="Image 5">
            <a:extLst>
              <a:ext uri="{FF2B5EF4-FFF2-40B4-BE49-F238E27FC236}">
                <a16:creationId xmlns:a16="http://schemas.microsoft.com/office/drawing/2014/main" id="{E8A2F272-DB5F-E249-A992-E901F49D28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200" y="2757057"/>
            <a:ext cx="56769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9706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>
                <a:effectLst>
                  <a:outerShdw blurRad="38100" dist="38100" dir="2700000" algn="tl">
                    <a:srgbClr val="DDDDDD"/>
                  </a:outerShdw>
                </a:effectLst>
                <a:latin typeface="Garamond" panose="02020404030301010803" pitchFamily="18" charset="0"/>
                <a:ea typeface="ＭＳ Ｐゴシック" charset="0"/>
                <a:cs typeface="ＭＳ Ｐゴシック" charset="0"/>
              </a:rPr>
              <a:t>De Valmy à Waterloo</a:t>
            </a:r>
          </a:p>
        </p:txBody>
      </p:sp>
      <p:sp>
        <p:nvSpPr>
          <p:cNvPr id="34818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>
                <a:latin typeface="Garamond" panose="02020404030301010803" pitchFamily="18" charset="0"/>
                <a:ea typeface="ＭＳ Ｐゴシック" charset="0"/>
                <a:cs typeface="ＭＳ Ｐゴシック" charset="0"/>
              </a:rPr>
              <a:t>Encerclement, fuite en avant :</a:t>
            </a:r>
          </a:p>
          <a:p>
            <a:pPr>
              <a:buFont typeface="Wingdings 2" charset="0"/>
              <a:buNone/>
            </a:pPr>
            <a:r>
              <a:rPr lang="fr-BE" dirty="0">
                <a:latin typeface="Garamond" panose="02020404030301010803" pitchFamily="18" charset="0"/>
                <a:ea typeface="ＭＳ Ｐゴシック" charset="0"/>
                <a:cs typeface="ＭＳ Ｐゴシック" charset="0"/>
              </a:rPr>
              <a:t>			Exportation de la révolution</a:t>
            </a:r>
          </a:p>
          <a:p>
            <a:r>
              <a:rPr lang="fr-BE" dirty="0">
                <a:latin typeface="Garamond" panose="02020404030301010803" pitchFamily="18" charset="0"/>
                <a:ea typeface="ＭＳ Ｐゴシック" charset="0"/>
                <a:cs typeface="ＭＳ Ｐゴシック" charset="0"/>
              </a:rPr>
              <a:t>Annexion de territoires (1792-1795) et départementalisation de ce qui sera la Belgique</a:t>
            </a:r>
          </a:p>
          <a:p>
            <a:r>
              <a:rPr lang="fr-BE" dirty="0">
                <a:latin typeface="Garamond" panose="02020404030301010803" pitchFamily="18" charset="0"/>
                <a:ea typeface="ＭＳ Ｐゴシック" charset="0"/>
                <a:cs typeface="ＭＳ Ｐゴシック" charset="0"/>
              </a:rPr>
              <a:t>Destruction des positions des nobles</a:t>
            </a:r>
          </a:p>
          <a:p>
            <a:pPr marL="82550" indent="0">
              <a:buNone/>
            </a:pPr>
            <a:endParaRPr lang="fr-FR" dirty="0">
              <a:latin typeface="Garamond" panose="02020404030301010803" pitchFamily="18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4819" name="Espace réservé du pied de page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200">
                <a:solidFill>
                  <a:srgbClr val="B5A788"/>
                </a:solidFill>
                <a:latin typeface="Garamond" panose="02020404030301010803" pitchFamily="18" charset="0"/>
              </a:rPr>
              <a:t>BCEEOAL5</a:t>
            </a:r>
          </a:p>
        </p:txBody>
      </p:sp>
    </p:spTree>
    <p:extLst>
      <p:ext uri="{BB962C8B-B14F-4D97-AF65-F5344CB8AC3E}">
        <p14:creationId xmlns:p14="http://schemas.microsoft.com/office/powerpoint/2010/main" val="10129648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Espace réservé du pied de page 2">
            <a:extLst>
              <a:ext uri="{FF2B5EF4-FFF2-40B4-BE49-F238E27FC236}">
                <a16:creationId xmlns:a16="http://schemas.microsoft.com/office/drawing/2014/main" id="{03B18885-5034-F341-9781-B117561A0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fr-FR" altLang="fr-FR" sz="1200">
                <a:solidFill>
                  <a:srgbClr val="B5A788"/>
                </a:solidFill>
              </a:rPr>
              <a:t>BCEEOAL5</a:t>
            </a:r>
          </a:p>
        </p:txBody>
      </p:sp>
      <p:pic>
        <p:nvPicPr>
          <p:cNvPr id="47106" name="Picture 2" descr="Muette">
            <a:extLst>
              <a:ext uri="{FF2B5EF4-FFF2-40B4-BE49-F238E27FC236}">
                <a16:creationId xmlns:a16="http://schemas.microsoft.com/office/drawing/2014/main" id="{77EAA232-7AF9-AA4D-A600-B31A5F3E73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"/>
            <a:ext cx="4129088" cy="633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32405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9FBAF76C-40B0-2642-B346-028794D92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Journées de septembre 1830</a:t>
            </a:r>
          </a:p>
        </p:txBody>
      </p:sp>
      <p:sp>
        <p:nvSpPr>
          <p:cNvPr id="48130" name="Espace réservé du contenu 4">
            <a:extLst>
              <a:ext uri="{FF2B5EF4-FFF2-40B4-BE49-F238E27FC236}">
                <a16:creationId xmlns:a16="http://schemas.microsoft.com/office/drawing/2014/main" id="{B168FAE9-7032-A84E-80DC-70E5FFEF8E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fr-BE" altLang="fr-FR">
                <a:ea typeface="ＭＳ Ｐゴシック" panose="020B0600070205080204" pitchFamily="34" charset="-128"/>
              </a:rPr>
              <a:t>Le peuple des villes se soulève : conditions de vie et de travail…</a:t>
            </a:r>
          </a:p>
          <a:p>
            <a:pPr>
              <a:buFont typeface="Wingdings 2" pitchFamily="2" charset="2"/>
              <a:buNone/>
            </a:pPr>
            <a:endParaRPr lang="fr-BE" altLang="fr-FR">
              <a:ea typeface="ＭＳ Ｐゴシック" panose="020B0600070205080204" pitchFamily="34" charset="-128"/>
            </a:endParaRPr>
          </a:p>
          <a:p>
            <a:pPr>
              <a:buFont typeface="Wingdings" pitchFamily="2" charset="2"/>
              <a:buChar char="v"/>
            </a:pPr>
            <a:r>
              <a:rPr lang="fr-BE" altLang="fr-FR">
                <a:ea typeface="ＭＳ Ｐゴシック" panose="020B0600070205080204" pitchFamily="34" charset="-128"/>
              </a:rPr>
              <a:t>Les bourgeois mettent sur pied des </a:t>
            </a:r>
            <a:r>
              <a:rPr lang="fr-BE" altLang="fr-FR" i="1">
                <a:ea typeface="ＭＳ Ｐゴシック" panose="020B0600070205080204" pitchFamily="34" charset="-128"/>
              </a:rPr>
              <a:t>gardes bourgeoises</a:t>
            </a:r>
            <a:r>
              <a:rPr lang="fr-BE" altLang="fr-FR">
                <a:ea typeface="ＭＳ Ｐゴシック" panose="020B0600070205080204" pitchFamily="34" charset="-128"/>
              </a:rPr>
              <a:t> et détournent ce soulèvement contre l’ « occupant »</a:t>
            </a:r>
          </a:p>
          <a:p>
            <a:pPr>
              <a:buFont typeface="Wingdings" pitchFamily="2" charset="2"/>
              <a:buChar char="v"/>
            </a:pPr>
            <a:endParaRPr lang="fr-BE" altLang="fr-FR">
              <a:ea typeface="ＭＳ Ｐゴシック" panose="020B0600070205080204" pitchFamily="34" charset="-128"/>
            </a:endParaRPr>
          </a:p>
          <a:p>
            <a:pPr>
              <a:buFont typeface="Wingdings" pitchFamily="2" charset="2"/>
              <a:buChar char="v"/>
            </a:pPr>
            <a:r>
              <a:rPr lang="fr-BE" altLang="fr-FR">
                <a:ea typeface="ＭＳ Ｐゴシック" panose="020B0600070205080204" pitchFamily="34" charset="-128"/>
              </a:rPr>
              <a:t>Le retour de l’armée hollandaise à Bruxelles est contré par des renforts venus des provinces.</a:t>
            </a:r>
          </a:p>
        </p:txBody>
      </p:sp>
      <p:sp>
        <p:nvSpPr>
          <p:cNvPr id="48131" name="Espace réservé du pied de page 2">
            <a:extLst>
              <a:ext uri="{FF2B5EF4-FFF2-40B4-BE49-F238E27FC236}">
                <a16:creationId xmlns:a16="http://schemas.microsoft.com/office/drawing/2014/main" id="{E2A33AC6-B376-4745-AC6A-45A9BAF05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fr-FR" altLang="fr-FR" sz="1200">
                <a:solidFill>
                  <a:srgbClr val="B5A788"/>
                </a:solidFill>
              </a:rPr>
              <a:t>BCEEOAL5</a:t>
            </a:r>
          </a:p>
        </p:txBody>
      </p:sp>
    </p:spTree>
    <p:extLst>
      <p:ext uri="{BB962C8B-B14F-4D97-AF65-F5344CB8AC3E}">
        <p14:creationId xmlns:p14="http://schemas.microsoft.com/office/powerpoint/2010/main" val="18747683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D8D1578-2F01-C040-857A-342C7DFD4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Combats dans le Parc royal</a:t>
            </a:r>
          </a:p>
        </p:txBody>
      </p:sp>
      <p:sp>
        <p:nvSpPr>
          <p:cNvPr id="46082" name="Espace réservé du contenu 2">
            <a:extLst>
              <a:ext uri="{FF2B5EF4-FFF2-40B4-BE49-F238E27FC236}">
                <a16:creationId xmlns:a16="http://schemas.microsoft.com/office/drawing/2014/main" id="{61AFB40E-2B33-9B49-80F3-FCD85BBEA4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altLang="fr-FR">
                <a:ea typeface="ＭＳ Ｐゴシック" panose="020B0600070205080204" pitchFamily="34" charset="-128"/>
              </a:rPr>
              <a:t>Quelques milliers de Belges</a:t>
            </a:r>
          </a:p>
          <a:p>
            <a:r>
              <a:rPr lang="fr-FR" altLang="fr-FR">
                <a:ea typeface="ＭＳ Ｐゴシック" panose="020B0600070205080204" pitchFamily="34" charset="-128"/>
              </a:rPr>
              <a:t>Frédéric d’Orange: 14.000 hommes</a:t>
            </a:r>
          </a:p>
          <a:p>
            <a:endParaRPr lang="fr-FR" altLang="fr-FR">
              <a:ea typeface="ＭＳ Ｐゴシック" panose="020B0600070205080204" pitchFamily="34" charset="-128"/>
            </a:endParaRPr>
          </a:p>
          <a:p>
            <a:r>
              <a:rPr lang="fr-FR" altLang="fr-FR">
                <a:ea typeface="ＭＳ Ｐゴシック" panose="020B0600070205080204" pitchFamily="34" charset="-128"/>
              </a:rPr>
              <a:t>Difficultés de circulation: sabotage et harcèlement.</a:t>
            </a:r>
          </a:p>
          <a:p>
            <a:pPr>
              <a:buFont typeface="Wingdings 2" pitchFamily="2" charset="2"/>
              <a:buNone/>
            </a:pPr>
            <a:endParaRPr lang="fr-FR" altLang="fr-FR">
              <a:ea typeface="ＭＳ Ｐゴシック" panose="020B0600070205080204" pitchFamily="34" charset="-128"/>
            </a:endParaRPr>
          </a:p>
          <a:p>
            <a:endParaRPr lang="fr-FR" altLang="fr-FR">
              <a:ea typeface="ＭＳ Ｐゴシック" panose="020B0600070205080204" pitchFamily="34" charset="-128"/>
            </a:endParaRPr>
          </a:p>
          <a:p>
            <a:pPr lvl="2"/>
            <a:endParaRPr lang="fr-FR" altLang="fr-FR">
              <a:ea typeface="ＭＳ Ｐゴシック" panose="020B0600070205080204" pitchFamily="34" charset="-128"/>
            </a:endParaRPr>
          </a:p>
          <a:p>
            <a:pPr lvl="2"/>
            <a:r>
              <a:rPr lang="fr-FR" altLang="fr-FR">
                <a:ea typeface="ＭＳ Ｐゴシック" panose="020B0600070205080204" pitchFamily="34" charset="-128"/>
              </a:rPr>
              <a:t>d’après Henri Pirenne</a:t>
            </a:r>
          </a:p>
        </p:txBody>
      </p:sp>
      <p:sp>
        <p:nvSpPr>
          <p:cNvPr id="49155" name="Espace réservé du pied de page 3">
            <a:extLst>
              <a:ext uri="{FF2B5EF4-FFF2-40B4-BE49-F238E27FC236}">
                <a16:creationId xmlns:a16="http://schemas.microsoft.com/office/drawing/2014/main" id="{88157FAE-F50D-B044-9985-ECE840E71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fr-FR" altLang="fr-FR" sz="1200">
                <a:solidFill>
                  <a:srgbClr val="B5A788"/>
                </a:solidFill>
                <a:latin typeface="Gill Sans MT" panose="020B0502020104020203" pitchFamily="34" charset="77"/>
              </a:rPr>
              <a:t>BCEEOAL5</a:t>
            </a:r>
          </a:p>
        </p:txBody>
      </p:sp>
      <p:pic>
        <p:nvPicPr>
          <p:cNvPr id="49156" name="Image 2">
            <a:extLst>
              <a:ext uri="{FF2B5EF4-FFF2-40B4-BE49-F238E27FC236}">
                <a16:creationId xmlns:a16="http://schemas.microsoft.com/office/drawing/2014/main" id="{9E228E0A-445F-B841-9226-682513964F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800" y="4133923"/>
            <a:ext cx="7505700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95872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Espace réservé du pied de page 1">
            <a:extLst>
              <a:ext uri="{FF2B5EF4-FFF2-40B4-BE49-F238E27FC236}">
                <a16:creationId xmlns:a16="http://schemas.microsoft.com/office/drawing/2014/main" id="{4236FDB2-8DDC-7248-8148-696B9AFF3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fr-FR" altLang="fr-FR" sz="1200">
                <a:solidFill>
                  <a:srgbClr val="B5A788"/>
                </a:solidFill>
              </a:rPr>
              <a:t>BCEEOAL5</a:t>
            </a:r>
          </a:p>
        </p:txBody>
      </p:sp>
      <p:pic>
        <p:nvPicPr>
          <p:cNvPr id="50178" name="Picture 2" descr="Combats parc Bxl">
            <a:extLst>
              <a:ext uri="{FF2B5EF4-FFF2-40B4-BE49-F238E27FC236}">
                <a16:creationId xmlns:a16="http://schemas.microsoft.com/office/drawing/2014/main" id="{A29A5CE0-C919-C24F-B16B-72D2DDC400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28614"/>
            <a:ext cx="6477000" cy="597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40051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Espace réservé du pied de page 1">
            <a:extLst>
              <a:ext uri="{FF2B5EF4-FFF2-40B4-BE49-F238E27FC236}">
                <a16:creationId xmlns:a16="http://schemas.microsoft.com/office/drawing/2014/main" id="{74E46075-7FF2-464F-9404-D5DD8C08A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fr-FR" altLang="fr-FR" sz="1200">
                <a:solidFill>
                  <a:srgbClr val="B5A788"/>
                </a:solidFill>
              </a:rPr>
              <a:t>BCEEOAL5</a:t>
            </a:r>
          </a:p>
        </p:txBody>
      </p:sp>
      <p:pic>
        <p:nvPicPr>
          <p:cNvPr id="51202" name="Picture 2" descr="Charlier">
            <a:extLst>
              <a:ext uri="{FF2B5EF4-FFF2-40B4-BE49-F238E27FC236}">
                <a16:creationId xmlns:a16="http://schemas.microsoft.com/office/drawing/2014/main" id="{3386825E-947B-B94B-83F4-19ACF56F22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20688"/>
            <a:ext cx="6781800" cy="588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210619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Espace réservé du pied de page 1">
            <a:extLst>
              <a:ext uri="{FF2B5EF4-FFF2-40B4-BE49-F238E27FC236}">
                <a16:creationId xmlns:a16="http://schemas.microsoft.com/office/drawing/2014/main" id="{AAF620CB-FB07-CE49-8930-BF23535E0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fr-FR" altLang="fr-FR" sz="1200">
                <a:solidFill>
                  <a:srgbClr val="B5A788"/>
                </a:solidFill>
              </a:rPr>
              <a:t>BCEEOAL5</a:t>
            </a:r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BFDE115F-7A56-7A45-82F1-1E176C95466E}"/>
              </a:ext>
            </a:extLst>
          </p:cNvPr>
          <p:cNvGraphicFramePr>
            <a:graphicFrameLocks noGrp="1"/>
          </p:cNvGraphicFramePr>
          <p:nvPr/>
        </p:nvGraphicFramePr>
        <p:xfrm>
          <a:off x="2209800" y="152401"/>
          <a:ext cx="7924800" cy="5396055"/>
        </p:xfrm>
        <a:graphic>
          <a:graphicData uri="http://schemas.openxmlformats.org/drawingml/2006/table">
            <a:tbl>
              <a:tblPr/>
              <a:tblGrid>
                <a:gridCol w="881063">
                  <a:extLst>
                    <a:ext uri="{9D8B030D-6E8A-4147-A177-3AD203B41FA5}">
                      <a16:colId xmlns:a16="http://schemas.microsoft.com/office/drawing/2014/main" val="3547413033"/>
                    </a:ext>
                  </a:extLst>
                </a:gridCol>
                <a:gridCol w="879475">
                  <a:extLst>
                    <a:ext uri="{9D8B030D-6E8A-4147-A177-3AD203B41FA5}">
                      <a16:colId xmlns:a16="http://schemas.microsoft.com/office/drawing/2014/main" val="56246665"/>
                    </a:ext>
                  </a:extLst>
                </a:gridCol>
                <a:gridCol w="881062">
                  <a:extLst>
                    <a:ext uri="{9D8B030D-6E8A-4147-A177-3AD203B41FA5}">
                      <a16:colId xmlns:a16="http://schemas.microsoft.com/office/drawing/2014/main" val="3617975570"/>
                    </a:ext>
                  </a:extLst>
                </a:gridCol>
                <a:gridCol w="881063">
                  <a:extLst>
                    <a:ext uri="{9D8B030D-6E8A-4147-A177-3AD203B41FA5}">
                      <a16:colId xmlns:a16="http://schemas.microsoft.com/office/drawing/2014/main" val="3397302817"/>
                    </a:ext>
                  </a:extLst>
                </a:gridCol>
                <a:gridCol w="879475">
                  <a:extLst>
                    <a:ext uri="{9D8B030D-6E8A-4147-A177-3AD203B41FA5}">
                      <a16:colId xmlns:a16="http://schemas.microsoft.com/office/drawing/2014/main" val="3979771762"/>
                    </a:ext>
                  </a:extLst>
                </a:gridCol>
                <a:gridCol w="881062">
                  <a:extLst>
                    <a:ext uri="{9D8B030D-6E8A-4147-A177-3AD203B41FA5}">
                      <a16:colId xmlns:a16="http://schemas.microsoft.com/office/drawing/2014/main" val="2552094830"/>
                    </a:ext>
                  </a:extLst>
                </a:gridCol>
                <a:gridCol w="881063">
                  <a:extLst>
                    <a:ext uri="{9D8B030D-6E8A-4147-A177-3AD203B41FA5}">
                      <a16:colId xmlns:a16="http://schemas.microsoft.com/office/drawing/2014/main" val="2902103299"/>
                    </a:ext>
                  </a:extLst>
                </a:gridCol>
                <a:gridCol w="879475">
                  <a:extLst>
                    <a:ext uri="{9D8B030D-6E8A-4147-A177-3AD203B41FA5}">
                      <a16:colId xmlns:a16="http://schemas.microsoft.com/office/drawing/2014/main" val="1511226250"/>
                    </a:ext>
                  </a:extLst>
                </a:gridCol>
                <a:gridCol w="881062">
                  <a:extLst>
                    <a:ext uri="{9D8B030D-6E8A-4147-A177-3AD203B41FA5}">
                      <a16:colId xmlns:a16="http://schemas.microsoft.com/office/drawing/2014/main" val="2158386303"/>
                    </a:ext>
                  </a:extLst>
                </a:gridCol>
              </a:tblGrid>
              <a:tr h="436563">
                <a:tc gridSpan="9"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2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Vote, à la Deuxième chambre à La Haye sur la question de la séparation entre les provinces du nord et les provinces du sud, 29 septembre, par province d’origine</a:t>
                      </a:r>
                    </a:p>
                  </a:txBody>
                  <a:tcPr marL="10421" marR="10421" marT="1041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3431802"/>
                  </a:ext>
                </a:extLst>
              </a:tr>
              <a:tr h="223838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2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0421" marR="10421" marT="1041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2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0421" marR="10421" marT="1041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2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0421" marR="10421" marT="1041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2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0421" marR="10421" marT="1041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2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0421" marR="10421" marT="1041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2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0421" marR="10421" marT="1041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2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0421" marR="10421" marT="1041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2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0421" marR="10421" marT="1041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2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0421" marR="10421" marT="1041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3428940"/>
                  </a:ext>
                </a:extLst>
              </a:tr>
              <a:tr h="436563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2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0421" marR="10421" marT="1041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2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Provinces du Nord</a:t>
                      </a:r>
                    </a:p>
                  </a:txBody>
                  <a:tcPr marL="10421" marR="10421" marT="1041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2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0421" marR="10421" marT="1041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2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0421" marR="10421" marT="1041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2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Provinces du Sud</a:t>
                      </a:r>
                    </a:p>
                  </a:txBody>
                  <a:tcPr marL="10421" marR="10421" marT="1041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2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0421" marR="10421" marT="1041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2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0421" marR="10421" marT="1041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5733780"/>
                  </a:ext>
                </a:extLst>
              </a:tr>
              <a:tr h="436563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2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0421" marR="10421" marT="1041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2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0421" marR="10421" marT="1041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2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Oui</a:t>
                      </a:r>
                    </a:p>
                  </a:txBody>
                  <a:tcPr marL="10421" marR="10421" marT="1041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2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Non</a:t>
                      </a:r>
                    </a:p>
                  </a:txBody>
                  <a:tcPr marL="10421" marR="10421" marT="1041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2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Abst°</a:t>
                      </a:r>
                    </a:p>
                  </a:txBody>
                  <a:tcPr marL="10421" marR="10421" marT="1041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2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0421" marR="10421" marT="1041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2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Oui</a:t>
                      </a:r>
                    </a:p>
                  </a:txBody>
                  <a:tcPr marL="10421" marR="10421" marT="1041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2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Non</a:t>
                      </a:r>
                    </a:p>
                  </a:txBody>
                  <a:tcPr marL="10421" marR="10421" marT="1041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2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Abst°</a:t>
                      </a:r>
                    </a:p>
                  </a:txBody>
                  <a:tcPr marL="10421" marR="10421" marT="1041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4652958"/>
                  </a:ext>
                </a:extLst>
              </a:tr>
              <a:tr h="436563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2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0421" marR="10421" marT="1041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2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Nord-Brabant</a:t>
                      </a:r>
                    </a:p>
                  </a:txBody>
                  <a:tcPr marL="10421" marR="10421" marT="1041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2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0</a:t>
                      </a:r>
                    </a:p>
                  </a:txBody>
                  <a:tcPr marL="10421" marR="10421" marT="1041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2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6</a:t>
                      </a:r>
                    </a:p>
                  </a:txBody>
                  <a:tcPr marL="10421" marR="10421" marT="1041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2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0</a:t>
                      </a:r>
                    </a:p>
                  </a:txBody>
                  <a:tcPr marL="10421" marR="10421" marT="1041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2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Sud-Brabant</a:t>
                      </a:r>
                    </a:p>
                  </a:txBody>
                  <a:tcPr marL="10421" marR="10421" marT="1041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2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7</a:t>
                      </a:r>
                    </a:p>
                  </a:txBody>
                  <a:tcPr marL="10421" marR="10421" marT="1041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2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0</a:t>
                      </a:r>
                    </a:p>
                  </a:txBody>
                  <a:tcPr marL="10421" marR="10421" marT="1041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2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0</a:t>
                      </a:r>
                    </a:p>
                  </a:txBody>
                  <a:tcPr marL="10421" marR="10421" marT="1041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1806787"/>
                  </a:ext>
                </a:extLst>
              </a:tr>
              <a:tr h="223838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2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0421" marR="10421" marT="1041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2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Gelderl.</a:t>
                      </a:r>
                    </a:p>
                  </a:txBody>
                  <a:tcPr marL="10421" marR="10421" marT="1041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2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3</a:t>
                      </a:r>
                    </a:p>
                  </a:txBody>
                  <a:tcPr marL="10421" marR="10421" marT="1041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2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2</a:t>
                      </a:r>
                    </a:p>
                  </a:txBody>
                  <a:tcPr marL="10421" marR="10421" marT="1041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2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1</a:t>
                      </a:r>
                    </a:p>
                  </a:txBody>
                  <a:tcPr marL="10421" marR="10421" marT="1041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2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Limbourg</a:t>
                      </a:r>
                    </a:p>
                  </a:txBody>
                  <a:tcPr marL="10421" marR="10421" marT="1041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2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2</a:t>
                      </a:r>
                    </a:p>
                  </a:txBody>
                  <a:tcPr marL="10421" marR="10421" marT="1041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2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2</a:t>
                      </a:r>
                    </a:p>
                  </a:txBody>
                  <a:tcPr marL="10421" marR="10421" marT="1041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2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0</a:t>
                      </a:r>
                    </a:p>
                  </a:txBody>
                  <a:tcPr marL="10421" marR="10421" marT="1041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027576"/>
                  </a:ext>
                </a:extLst>
              </a:tr>
              <a:tr h="223838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2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0421" marR="10421" marT="1041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2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Hollande</a:t>
                      </a:r>
                    </a:p>
                  </a:txBody>
                  <a:tcPr marL="10421" marR="10421" marT="1041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2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11</a:t>
                      </a:r>
                    </a:p>
                  </a:txBody>
                  <a:tcPr marL="10421" marR="10421" marT="1041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2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10</a:t>
                      </a:r>
                    </a:p>
                  </a:txBody>
                  <a:tcPr marL="10421" marR="10421" marT="1041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2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0</a:t>
                      </a:r>
                    </a:p>
                  </a:txBody>
                  <a:tcPr marL="10421" marR="10421" marT="1041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2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Liège</a:t>
                      </a:r>
                    </a:p>
                  </a:txBody>
                  <a:tcPr marL="10421" marR="10421" marT="1041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2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4</a:t>
                      </a:r>
                    </a:p>
                  </a:txBody>
                  <a:tcPr marL="10421" marR="10421" marT="1041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2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1</a:t>
                      </a:r>
                    </a:p>
                  </a:txBody>
                  <a:tcPr marL="10421" marR="10421" marT="1041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2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0</a:t>
                      </a:r>
                    </a:p>
                  </a:txBody>
                  <a:tcPr marL="10421" marR="10421" marT="1041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7167208"/>
                  </a:ext>
                </a:extLst>
              </a:tr>
              <a:tr h="374650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2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0421" marR="10421" marT="1041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2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Zélande</a:t>
                      </a:r>
                    </a:p>
                  </a:txBody>
                  <a:tcPr marL="10421" marR="10421" marT="1041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2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1</a:t>
                      </a:r>
                    </a:p>
                  </a:txBody>
                  <a:tcPr marL="10421" marR="10421" marT="1041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2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1</a:t>
                      </a:r>
                    </a:p>
                  </a:txBody>
                  <a:tcPr marL="10421" marR="10421" marT="1041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2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0</a:t>
                      </a:r>
                    </a:p>
                  </a:txBody>
                  <a:tcPr marL="10421" marR="10421" marT="1041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2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Fland.or.</a:t>
                      </a:r>
                    </a:p>
                  </a:txBody>
                  <a:tcPr marL="10421" marR="10421" marT="1041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2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4</a:t>
                      </a:r>
                    </a:p>
                  </a:txBody>
                  <a:tcPr marL="10421" marR="10421" marT="1041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2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4</a:t>
                      </a:r>
                    </a:p>
                  </a:txBody>
                  <a:tcPr marL="10421" marR="10421" marT="1041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2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0</a:t>
                      </a:r>
                    </a:p>
                  </a:txBody>
                  <a:tcPr marL="10421" marR="10421" marT="1041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5968502"/>
                  </a:ext>
                </a:extLst>
              </a:tr>
              <a:tr h="374650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2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0421" marR="10421" marT="1041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2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Utrecht</a:t>
                      </a:r>
                    </a:p>
                  </a:txBody>
                  <a:tcPr marL="10421" marR="10421" marT="1041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2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0</a:t>
                      </a:r>
                    </a:p>
                  </a:txBody>
                  <a:tcPr marL="10421" marR="10421" marT="1041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2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3</a:t>
                      </a:r>
                    </a:p>
                  </a:txBody>
                  <a:tcPr marL="10421" marR="10421" marT="1041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2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0</a:t>
                      </a:r>
                    </a:p>
                  </a:txBody>
                  <a:tcPr marL="10421" marR="10421" marT="1041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2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Fland.occ</a:t>
                      </a:r>
                    </a:p>
                  </a:txBody>
                  <a:tcPr marL="10421" marR="10421" marT="1041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2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7</a:t>
                      </a:r>
                    </a:p>
                  </a:txBody>
                  <a:tcPr marL="10421" marR="10421" marT="1041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2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1</a:t>
                      </a:r>
                    </a:p>
                  </a:txBody>
                  <a:tcPr marL="10421" marR="10421" marT="1041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2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0</a:t>
                      </a:r>
                    </a:p>
                  </a:txBody>
                  <a:tcPr marL="10421" marR="10421" marT="1041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2908020"/>
                  </a:ext>
                </a:extLst>
              </a:tr>
              <a:tr h="223838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2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0421" marR="10421" marT="1041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2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Friesland</a:t>
                      </a:r>
                    </a:p>
                  </a:txBody>
                  <a:tcPr marL="10421" marR="10421" marT="1041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2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0</a:t>
                      </a:r>
                    </a:p>
                  </a:txBody>
                  <a:tcPr marL="10421" marR="10421" marT="1041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2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5</a:t>
                      </a:r>
                    </a:p>
                  </a:txBody>
                  <a:tcPr marL="10421" marR="10421" marT="1041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2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0</a:t>
                      </a:r>
                    </a:p>
                  </a:txBody>
                  <a:tcPr marL="10421" marR="10421" marT="1041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2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Hainaut</a:t>
                      </a:r>
                    </a:p>
                  </a:txBody>
                  <a:tcPr marL="10421" marR="10421" marT="1041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2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8</a:t>
                      </a:r>
                    </a:p>
                  </a:txBody>
                  <a:tcPr marL="10421" marR="10421" marT="1041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2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0</a:t>
                      </a:r>
                    </a:p>
                  </a:txBody>
                  <a:tcPr marL="10421" marR="10421" marT="1041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2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0</a:t>
                      </a:r>
                    </a:p>
                  </a:txBody>
                  <a:tcPr marL="10421" marR="10421" marT="1041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1384387"/>
                  </a:ext>
                </a:extLst>
              </a:tr>
              <a:tr h="223838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2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0421" marR="10421" marT="1041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2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Overijssel</a:t>
                      </a:r>
                    </a:p>
                  </a:txBody>
                  <a:tcPr marL="10421" marR="10421" marT="1041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2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0</a:t>
                      </a:r>
                    </a:p>
                  </a:txBody>
                  <a:tcPr marL="10421" marR="10421" marT="1041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2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2</a:t>
                      </a:r>
                    </a:p>
                  </a:txBody>
                  <a:tcPr marL="10421" marR="10421" marT="1041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2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1</a:t>
                      </a:r>
                    </a:p>
                  </a:txBody>
                  <a:tcPr marL="10421" marR="10421" marT="1041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2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Namur</a:t>
                      </a:r>
                    </a:p>
                  </a:txBody>
                  <a:tcPr marL="10421" marR="10421" marT="1041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2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1</a:t>
                      </a:r>
                    </a:p>
                  </a:txBody>
                  <a:tcPr marL="10421" marR="10421" marT="1041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2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0</a:t>
                      </a:r>
                    </a:p>
                  </a:txBody>
                  <a:tcPr marL="10421" marR="10421" marT="1041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2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0</a:t>
                      </a:r>
                    </a:p>
                  </a:txBody>
                  <a:tcPr marL="10421" marR="10421" marT="1041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7043091"/>
                  </a:ext>
                </a:extLst>
              </a:tr>
              <a:tr h="223838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2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0421" marR="10421" marT="1041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2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Groning.</a:t>
                      </a:r>
                    </a:p>
                  </a:txBody>
                  <a:tcPr marL="10421" marR="10421" marT="1041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2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0</a:t>
                      </a:r>
                    </a:p>
                  </a:txBody>
                  <a:tcPr marL="10421" marR="10421" marT="1041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2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3</a:t>
                      </a:r>
                    </a:p>
                  </a:txBody>
                  <a:tcPr marL="10421" marR="10421" marT="1041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2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0</a:t>
                      </a:r>
                    </a:p>
                  </a:txBody>
                  <a:tcPr marL="10421" marR="10421" marT="1041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2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Anvers</a:t>
                      </a:r>
                    </a:p>
                  </a:txBody>
                  <a:tcPr marL="10421" marR="10421" marT="1041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2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3</a:t>
                      </a:r>
                    </a:p>
                  </a:txBody>
                  <a:tcPr marL="10421" marR="10421" marT="1041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2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2</a:t>
                      </a:r>
                    </a:p>
                  </a:txBody>
                  <a:tcPr marL="10421" marR="10421" marT="1041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2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0</a:t>
                      </a:r>
                    </a:p>
                  </a:txBody>
                  <a:tcPr marL="10421" marR="10421" marT="1041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2946206"/>
                  </a:ext>
                </a:extLst>
              </a:tr>
              <a:tr h="223838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2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0421" marR="10421" marT="1041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2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Drenthe</a:t>
                      </a:r>
                    </a:p>
                  </a:txBody>
                  <a:tcPr marL="10421" marR="10421" marT="1041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2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0</a:t>
                      </a:r>
                    </a:p>
                  </a:txBody>
                  <a:tcPr marL="10421" marR="10421" marT="1041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2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1</a:t>
                      </a:r>
                    </a:p>
                  </a:txBody>
                  <a:tcPr marL="10421" marR="10421" marT="1041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2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0</a:t>
                      </a:r>
                    </a:p>
                  </a:txBody>
                  <a:tcPr marL="10421" marR="10421" marT="1041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2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Luxemb.</a:t>
                      </a:r>
                    </a:p>
                  </a:txBody>
                  <a:tcPr marL="10421" marR="10421" marT="1041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2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4</a:t>
                      </a:r>
                    </a:p>
                  </a:txBody>
                  <a:tcPr marL="10421" marR="10421" marT="1041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2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0</a:t>
                      </a:r>
                    </a:p>
                  </a:txBody>
                  <a:tcPr marL="10421" marR="10421" marT="1041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2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0</a:t>
                      </a:r>
                    </a:p>
                  </a:txBody>
                  <a:tcPr marL="10421" marR="10421" marT="1041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2019603"/>
                  </a:ext>
                </a:extLst>
              </a:tr>
              <a:tr h="223838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2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0421" marR="10421" marT="1041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2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0421" marR="10421" marT="1041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2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0421" marR="10421" marT="1041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2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0421" marR="10421" marT="1041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2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0421" marR="10421" marT="1041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2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0421" marR="10421" marT="1041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2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0421" marR="10421" marT="1041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2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0421" marR="10421" marT="1041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2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0421" marR="10421" marT="1041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5670541"/>
                  </a:ext>
                </a:extLst>
              </a:tr>
              <a:tr h="223838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2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0421" marR="10421" marT="1041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2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Total</a:t>
                      </a:r>
                    </a:p>
                  </a:txBody>
                  <a:tcPr marL="10421" marR="10421" marT="1041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2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15</a:t>
                      </a:r>
                    </a:p>
                  </a:txBody>
                  <a:tcPr marL="10421" marR="10421" marT="1041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2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33</a:t>
                      </a:r>
                    </a:p>
                  </a:txBody>
                  <a:tcPr marL="10421" marR="10421" marT="1041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2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2</a:t>
                      </a:r>
                    </a:p>
                  </a:txBody>
                  <a:tcPr marL="10421" marR="10421" marT="1041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2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Total</a:t>
                      </a:r>
                    </a:p>
                  </a:txBody>
                  <a:tcPr marL="10421" marR="10421" marT="1041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2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40</a:t>
                      </a:r>
                    </a:p>
                  </a:txBody>
                  <a:tcPr marL="10421" marR="10421" marT="1041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2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10</a:t>
                      </a:r>
                    </a:p>
                  </a:txBody>
                  <a:tcPr marL="10421" marR="10421" marT="1041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2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0</a:t>
                      </a:r>
                    </a:p>
                  </a:txBody>
                  <a:tcPr marL="10421" marR="10421" marT="1041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34545"/>
                  </a:ext>
                </a:extLst>
              </a:tr>
              <a:tr h="223838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2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0421" marR="10421" marT="1041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2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0421" marR="10421" marT="1041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2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0421" marR="10421" marT="1041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2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0421" marR="10421" marT="1041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2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0421" marR="10421" marT="1041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2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0421" marR="10421" marT="1041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2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0421" marR="10421" marT="1041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2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0421" marR="10421" marT="1041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2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0421" marR="10421" marT="1041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6445706"/>
                  </a:ext>
                </a:extLst>
              </a:tr>
              <a:tr h="223838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2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0421" marR="10421" marT="1041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2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0421" marR="10421" marT="1041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2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0421" marR="10421" marT="1041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2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0421" marR="10421" marT="1041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2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oui</a:t>
                      </a:r>
                    </a:p>
                  </a:txBody>
                  <a:tcPr marL="10421" marR="10421" marT="1041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2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non</a:t>
                      </a:r>
                    </a:p>
                  </a:txBody>
                  <a:tcPr marL="10421" marR="10421" marT="1041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2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Abst°</a:t>
                      </a:r>
                    </a:p>
                  </a:txBody>
                  <a:tcPr marL="10421" marR="10421" marT="1041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2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0421" marR="10421" marT="1041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2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0421" marR="10421" marT="1041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4111395"/>
                  </a:ext>
                </a:extLst>
              </a:tr>
              <a:tr h="436563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2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0421" marR="10421" marT="1041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2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0421" marR="10421" marT="1041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2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0421" marR="10421" marT="1041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2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Grand total</a:t>
                      </a:r>
                    </a:p>
                  </a:txBody>
                  <a:tcPr marL="10421" marR="10421" marT="1041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2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55</a:t>
                      </a:r>
                    </a:p>
                  </a:txBody>
                  <a:tcPr marL="10421" marR="10421" marT="1041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2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43</a:t>
                      </a:r>
                    </a:p>
                  </a:txBody>
                  <a:tcPr marL="10421" marR="10421" marT="1041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2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2</a:t>
                      </a:r>
                    </a:p>
                  </a:txBody>
                  <a:tcPr marL="10421" marR="10421" marT="1041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2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0421" marR="10421" marT="1041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2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0421" marR="10421" marT="1041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6688878"/>
                  </a:ext>
                </a:extLst>
              </a:tr>
            </a:tbl>
          </a:graphicData>
        </a:graphic>
      </p:graphicFrame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038C8F96-1970-DF44-881C-E0B7548D5767}"/>
              </a:ext>
            </a:extLst>
          </p:cNvPr>
          <p:cNvGraphicFramePr>
            <a:graphicFrameLocks noGrp="1"/>
          </p:cNvGraphicFramePr>
          <p:nvPr/>
        </p:nvGraphicFramePr>
        <p:xfrm>
          <a:off x="2133601" y="6054725"/>
          <a:ext cx="7924797" cy="374650"/>
        </p:xfrm>
        <a:graphic>
          <a:graphicData uri="http://schemas.openxmlformats.org/drawingml/2006/table">
            <a:tbl>
              <a:tblPr/>
              <a:tblGrid>
                <a:gridCol w="8805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05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05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05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05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805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8053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8053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8053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74650">
                <a:tc>
                  <a:txBody>
                    <a:bodyPr/>
                    <a:lstStyle/>
                    <a:p>
                      <a:pPr algn="ctr" fontAlgn="b"/>
                      <a:endParaRPr lang="fr-FR" sz="1400" b="1" i="0" u="none" strike="noStrike">
                        <a:latin typeface="Arial"/>
                      </a:endParaRPr>
                    </a:p>
                  </a:txBody>
                  <a:tcPr marL="10421" marR="10421" marT="104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8"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latin typeface="Arial"/>
                        </a:rPr>
                        <a:t>Bron: Eric Lemmens, </a:t>
                      </a:r>
                      <a:r>
                        <a:rPr lang="fr-FR" sz="900" b="0" i="1" u="none" strike="noStrike" dirty="0" err="1">
                          <a:latin typeface="Arial"/>
                        </a:rPr>
                        <a:t>Aan</a:t>
                      </a:r>
                      <a:r>
                        <a:rPr lang="fr-FR" sz="900" b="0" i="1" u="none" strike="noStrike" dirty="0">
                          <a:latin typeface="Arial"/>
                        </a:rPr>
                        <a:t> Vorst en </a:t>
                      </a:r>
                      <a:r>
                        <a:rPr lang="fr-FR" sz="900" b="0" i="1" u="none" strike="noStrike" dirty="0" err="1">
                          <a:latin typeface="Arial"/>
                        </a:rPr>
                        <a:t>Vaderland</a:t>
                      </a:r>
                      <a:r>
                        <a:rPr lang="fr-FR" sz="900" b="0" i="1" u="none" strike="noStrike" dirty="0">
                          <a:latin typeface="Arial"/>
                        </a:rPr>
                        <a:t> </a:t>
                      </a:r>
                      <a:r>
                        <a:rPr lang="fr-FR" sz="900" b="0" i="1" u="none" strike="noStrike" dirty="0" err="1">
                          <a:latin typeface="Arial"/>
                        </a:rPr>
                        <a:t>gehecht</a:t>
                      </a:r>
                      <a:r>
                        <a:rPr lang="fr-FR" sz="900" b="0" i="1" u="none" strike="noStrike" dirty="0">
                          <a:latin typeface="Arial"/>
                        </a:rPr>
                        <a:t>, </a:t>
                      </a:r>
                      <a:r>
                        <a:rPr lang="fr-FR" sz="900" b="0" i="1" u="none" strike="noStrike" dirty="0" err="1">
                          <a:latin typeface="Arial"/>
                        </a:rPr>
                        <a:t>doch</a:t>
                      </a:r>
                      <a:r>
                        <a:rPr lang="fr-FR" sz="900" b="0" i="1" u="none" strike="noStrike" dirty="0">
                          <a:latin typeface="Arial"/>
                        </a:rPr>
                        <a:t> </a:t>
                      </a:r>
                      <a:r>
                        <a:rPr lang="fr-FR" sz="900" b="0" i="1" u="none" strike="noStrike" dirty="0" err="1">
                          <a:latin typeface="Arial"/>
                        </a:rPr>
                        <a:t>tevreden</a:t>
                      </a:r>
                      <a:r>
                        <a:rPr lang="fr-FR" sz="900" b="0" i="1" u="none" strike="noStrike" dirty="0">
                          <a:latin typeface="Arial"/>
                        </a:rPr>
                        <a:t> </a:t>
                      </a:r>
                      <a:r>
                        <a:rPr lang="fr-FR" sz="900" b="0" i="1" u="none" strike="noStrike" dirty="0" err="1">
                          <a:latin typeface="Arial"/>
                        </a:rPr>
                        <a:t>zijn</a:t>
                      </a:r>
                      <a:r>
                        <a:rPr lang="fr-FR" sz="900" b="0" i="1" u="none" strike="noStrike" dirty="0">
                          <a:latin typeface="Arial"/>
                        </a:rPr>
                        <a:t> </a:t>
                      </a:r>
                      <a:r>
                        <a:rPr lang="fr-FR" sz="900" b="0" i="1" u="none" strike="noStrike" dirty="0" err="1">
                          <a:latin typeface="Arial"/>
                        </a:rPr>
                        <a:t>zij</a:t>
                      </a:r>
                      <a:r>
                        <a:rPr lang="fr-FR" sz="900" b="0" i="1" u="none" strike="noStrike" dirty="0">
                          <a:latin typeface="Arial"/>
                        </a:rPr>
                        <a:t> niet. </a:t>
                      </a:r>
                      <a:r>
                        <a:rPr lang="fr-FR" sz="900" b="0" i="1" u="none" strike="noStrike" dirty="0" err="1">
                          <a:latin typeface="Arial"/>
                        </a:rPr>
                        <a:t>Limburgse</a:t>
                      </a:r>
                      <a:r>
                        <a:rPr lang="fr-FR" sz="900" b="0" i="1" u="none" strike="noStrike" dirty="0">
                          <a:latin typeface="Arial"/>
                        </a:rPr>
                        <a:t> </a:t>
                      </a:r>
                      <a:r>
                        <a:rPr lang="fr-FR" sz="900" b="0" i="1" u="none" strike="noStrike" dirty="0" err="1">
                          <a:latin typeface="Arial"/>
                        </a:rPr>
                        <a:t>politici</a:t>
                      </a:r>
                      <a:r>
                        <a:rPr lang="fr-FR" sz="900" b="0" i="1" u="none" strike="noStrike" dirty="0">
                          <a:latin typeface="Arial"/>
                        </a:rPr>
                        <a:t> in Den </a:t>
                      </a:r>
                      <a:r>
                        <a:rPr lang="fr-FR" sz="900" b="0" i="1" u="none" strike="noStrike" dirty="0" err="1">
                          <a:latin typeface="Arial"/>
                        </a:rPr>
                        <a:t>Haag</a:t>
                      </a:r>
                      <a:r>
                        <a:rPr lang="fr-FR" sz="900" b="0" i="1" u="none" strike="noStrike" dirty="0">
                          <a:latin typeface="Arial"/>
                        </a:rPr>
                        <a:t> 1839-1918</a:t>
                      </a:r>
                      <a:r>
                        <a:rPr lang="fr-FR" sz="900" b="0" i="0" u="none" strike="noStrike" dirty="0">
                          <a:latin typeface="Arial"/>
                        </a:rPr>
                        <a:t>, 2004, </a:t>
                      </a:r>
                      <a:r>
                        <a:rPr lang="fr-FR" sz="900" b="0" i="0" u="none" strike="noStrike" dirty="0" err="1">
                          <a:latin typeface="Arial"/>
                        </a:rPr>
                        <a:t>uitgeverij</a:t>
                      </a:r>
                      <a:r>
                        <a:rPr lang="fr-FR" sz="900" b="0" i="0" u="none" strike="noStrike" dirty="0">
                          <a:latin typeface="Arial"/>
                        </a:rPr>
                        <a:t> </a:t>
                      </a:r>
                      <a:r>
                        <a:rPr lang="fr-FR" sz="900" b="0" i="0" u="none" strike="noStrike" dirty="0" err="1">
                          <a:latin typeface="Arial"/>
                        </a:rPr>
                        <a:t>Wereldbibliotheek</a:t>
                      </a:r>
                      <a:r>
                        <a:rPr lang="fr-FR" sz="900" b="0" i="0" u="none" strike="noStrike" dirty="0">
                          <a:latin typeface="Arial"/>
                        </a:rPr>
                        <a:t>, Amsterdam, 434 </a:t>
                      </a:r>
                      <a:r>
                        <a:rPr lang="fr-FR" sz="900" b="0" i="0" u="none" strike="noStrike" dirty="0" err="1">
                          <a:latin typeface="Arial"/>
                        </a:rPr>
                        <a:t>bladzijden</a:t>
                      </a:r>
                      <a:r>
                        <a:rPr lang="fr-FR" sz="900" b="0" i="0" u="none" strike="noStrike" dirty="0">
                          <a:latin typeface="Arial"/>
                        </a:rPr>
                        <a:t>, bl.34</a:t>
                      </a:r>
                    </a:p>
                  </a:txBody>
                  <a:tcPr marL="10421" marR="10421" marT="104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949375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DFD78C9F-333D-CE44-B681-A70D09E5F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Vote La Haye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6F8B0F3-772F-9945-A9CE-AE14D9D517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550" indent="0">
              <a:buNone/>
            </a:pPr>
            <a:r>
              <a:rPr lang="fr-FR" dirty="0"/>
              <a:t>Les Hollandais sont pour…</a:t>
            </a:r>
          </a:p>
          <a:p>
            <a:pPr marL="82550" indent="0">
              <a:buNone/>
            </a:pPr>
            <a:r>
              <a:rPr lang="fr-FR" dirty="0"/>
              <a:t>En Belgique: 25% de votes orangistes</a:t>
            </a:r>
          </a:p>
          <a:p>
            <a:pPr marL="82550" indent="0">
              <a:buNone/>
            </a:pPr>
            <a:endParaRPr lang="fr-FR" dirty="0"/>
          </a:p>
          <a:p>
            <a:pPr marL="82550" indent="0">
              <a:buNone/>
            </a:pPr>
            <a:endParaRPr lang="fr-FR" dirty="0"/>
          </a:p>
          <a:p>
            <a:pPr marL="82550" indent="0">
              <a:buNone/>
            </a:pPr>
            <a:r>
              <a:rPr lang="fr-FR" dirty="0"/>
              <a:t>Guillaume d’Orange n’en tient pas compte.</a:t>
            </a: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0176DFA6-5C56-E943-ACA0-567A9E7B5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altLang="fr-FR"/>
              <a:t>BCEEOAL5</a:t>
            </a:r>
          </a:p>
        </p:txBody>
      </p:sp>
    </p:spTree>
    <p:extLst>
      <p:ext uri="{BB962C8B-B14F-4D97-AF65-F5344CB8AC3E}">
        <p14:creationId xmlns:p14="http://schemas.microsoft.com/office/powerpoint/2010/main" val="75983188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D31BE13F-1F67-884F-83E8-753DDE46A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Action belge internationale</a:t>
            </a:r>
          </a:p>
        </p:txBody>
      </p:sp>
      <p:sp>
        <p:nvSpPr>
          <p:cNvPr id="53250" name="Espace réservé du contenu 3">
            <a:extLst>
              <a:ext uri="{FF2B5EF4-FFF2-40B4-BE49-F238E27FC236}">
                <a16:creationId xmlns:a16="http://schemas.microsoft.com/office/drawing/2014/main" id="{82E159C7-BE37-C44F-9876-ADEAB2C8C2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altLang="fr-FR" dirty="0">
                <a:ea typeface="ＭＳ Ｐゴシック" panose="020B0600070205080204" pitchFamily="34" charset="-128"/>
              </a:rPr>
              <a:t>Négociation à Londres</a:t>
            </a:r>
          </a:p>
          <a:p>
            <a:r>
              <a:rPr lang="fr-FR" altLang="fr-FR" dirty="0">
                <a:ea typeface="ＭＳ Ｐゴシック" panose="020B0600070205080204" pitchFamily="34" charset="-128"/>
              </a:rPr>
              <a:t>Triangulation entre </a:t>
            </a:r>
          </a:p>
          <a:p>
            <a:pPr lvl="2"/>
            <a:r>
              <a:rPr lang="fr-FR" altLang="fr-FR" dirty="0">
                <a:ea typeface="ＭＳ Ｐゴシック" panose="020B0600070205080204" pitchFamily="34" charset="-128"/>
              </a:rPr>
              <a:t>peurs anglaises, </a:t>
            </a:r>
          </a:p>
          <a:p>
            <a:pPr lvl="2"/>
            <a:r>
              <a:rPr lang="fr-FR" altLang="fr-FR" dirty="0">
                <a:ea typeface="ＭＳ Ｐゴシック" panose="020B0600070205080204" pitchFamily="34" charset="-128"/>
              </a:rPr>
              <a:t>ambitions françaises et </a:t>
            </a:r>
          </a:p>
          <a:p>
            <a:pPr lvl="2"/>
            <a:r>
              <a:rPr lang="fr-FR" altLang="fr-FR" dirty="0">
                <a:ea typeface="ＭＳ Ｐゴシック" panose="020B0600070205080204" pitchFamily="34" charset="-128"/>
              </a:rPr>
              <a:t>craintes prussiennes</a:t>
            </a:r>
          </a:p>
          <a:p>
            <a:r>
              <a:rPr lang="fr-FR" altLang="fr-FR" dirty="0">
                <a:ea typeface="ＭＳ Ｐゴシック" panose="020B0600070205080204" pitchFamily="34" charset="-128"/>
              </a:rPr>
              <a:t>Les banques Rothschild calment</a:t>
            </a:r>
          </a:p>
          <a:p>
            <a:pPr lvl="2"/>
            <a:r>
              <a:rPr lang="fr-FR" altLang="fr-FR" dirty="0">
                <a:ea typeface="ＭＳ Ｐゴシック" panose="020B0600070205080204" pitchFamily="34" charset="-128"/>
              </a:rPr>
              <a:t> l</a:t>
            </a:r>
            <a:r>
              <a:rPr lang="ja-JP" altLang="fr-FR">
                <a:ea typeface="ＭＳ Ｐゴシック" panose="020B0600070205080204" pitchFamily="34" charset="-128"/>
              </a:rPr>
              <a:t>’</a:t>
            </a:r>
            <a:r>
              <a:rPr lang="fr-FR" altLang="ja-JP" dirty="0">
                <a:ea typeface="ＭＳ Ｐゴシック" panose="020B0600070205080204" pitchFamily="34" charset="-128"/>
              </a:rPr>
              <a:t>Autriche, la Prusse, l</a:t>
            </a:r>
            <a:r>
              <a:rPr lang="nl-BE" altLang="ja-JP" dirty="0">
                <a:ea typeface="ＭＳ Ｐゴシック" panose="020B0600070205080204" pitchFamily="34" charset="-128"/>
              </a:rPr>
              <a:t>’</a:t>
            </a:r>
            <a:r>
              <a:rPr lang="fr-FR" altLang="ja-JP" dirty="0">
                <a:ea typeface="ＭＳ Ｐゴシック" panose="020B0600070205080204" pitchFamily="34" charset="-128"/>
              </a:rPr>
              <a:t>Angleterre et la France</a:t>
            </a:r>
          </a:p>
          <a:p>
            <a:r>
              <a:rPr lang="fr-FR" altLang="fr-FR" dirty="0">
                <a:ea typeface="ＭＳ Ｐゴシック" panose="020B0600070205080204" pitchFamily="34" charset="-128"/>
              </a:rPr>
              <a:t>Le Tsar envoie ses troupes qui doivent s</a:t>
            </a:r>
            <a:r>
              <a:rPr lang="ja-JP" altLang="fr-FR">
                <a:ea typeface="ＭＳ Ｐゴシック" panose="020B0600070205080204" pitchFamily="34" charset="-128"/>
              </a:rPr>
              <a:t>’</a:t>
            </a:r>
            <a:r>
              <a:rPr lang="fr-FR" altLang="ja-JP" dirty="0">
                <a:ea typeface="ＭＳ Ｐゴシック" panose="020B0600070205080204" pitchFamily="34" charset="-128"/>
              </a:rPr>
              <a:t>arrêter à Varsovie</a:t>
            </a:r>
            <a:endParaRPr lang="fr-FR" altLang="fr-FR" dirty="0">
              <a:ea typeface="ＭＳ Ｐゴシック" panose="020B0600070205080204" pitchFamily="34" charset="-128"/>
            </a:endParaRPr>
          </a:p>
        </p:txBody>
      </p:sp>
      <p:sp>
        <p:nvSpPr>
          <p:cNvPr id="53251" name="Espace réservé du pied de page 1">
            <a:extLst>
              <a:ext uri="{FF2B5EF4-FFF2-40B4-BE49-F238E27FC236}">
                <a16:creationId xmlns:a16="http://schemas.microsoft.com/office/drawing/2014/main" id="{DE78210A-A592-904E-9029-859CD2B94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fr-FR" altLang="fr-FR" sz="1200">
                <a:solidFill>
                  <a:srgbClr val="B5A788"/>
                </a:solidFill>
              </a:rPr>
              <a:t>BCEEOAL5</a:t>
            </a:r>
          </a:p>
        </p:txBody>
      </p:sp>
    </p:spTree>
    <p:extLst>
      <p:ext uri="{BB962C8B-B14F-4D97-AF65-F5344CB8AC3E}">
        <p14:creationId xmlns:p14="http://schemas.microsoft.com/office/powerpoint/2010/main" val="409422667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DDC6524-FC8A-4541-8132-3C7CB3657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altLang="fr-FR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Transition: </a:t>
            </a:r>
          </a:p>
        </p:txBody>
      </p:sp>
      <p:sp>
        <p:nvSpPr>
          <p:cNvPr id="50178" name="Espace réservé du contenu 2">
            <a:extLst>
              <a:ext uri="{FF2B5EF4-FFF2-40B4-BE49-F238E27FC236}">
                <a16:creationId xmlns:a16="http://schemas.microsoft.com/office/drawing/2014/main" id="{02C6001F-E7C3-2942-877A-2A29DA154C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None/>
            </a:pPr>
            <a:r>
              <a:rPr lang="fr-FR" altLang="fr-FR">
                <a:ea typeface="ＭＳ Ｐゴシック" panose="020B0600070205080204" pitchFamily="34" charset="-128"/>
                <a:sym typeface="Symbol" pitchFamily="2" charset="2"/>
              </a:rPr>
              <a:t></a:t>
            </a:r>
            <a:r>
              <a:rPr lang="fr-FR" altLang="fr-FR">
                <a:ea typeface="ＭＳ Ｐゴシック" panose="020B0600070205080204" pitchFamily="34" charset="-128"/>
              </a:rPr>
              <a:t>Vacance du pouvoir</a:t>
            </a:r>
          </a:p>
          <a:p>
            <a:pPr>
              <a:buFont typeface="Wingdings" pitchFamily="2" charset="2"/>
              <a:buNone/>
            </a:pPr>
            <a:r>
              <a:rPr lang="fr-FR" altLang="fr-FR">
                <a:ea typeface="ＭＳ Ｐゴシック" panose="020B0600070205080204" pitchFamily="34" charset="-128"/>
                <a:sym typeface="Symbol" pitchFamily="2" charset="2"/>
              </a:rPr>
              <a:t></a:t>
            </a:r>
            <a:r>
              <a:rPr lang="fr-FR" altLang="fr-FR">
                <a:ea typeface="ＭＳ Ｐゴシック" panose="020B0600070205080204" pitchFamily="34" charset="-128"/>
              </a:rPr>
              <a:t> Gouvernement Provisoire</a:t>
            </a:r>
          </a:p>
          <a:p>
            <a:pPr>
              <a:buFont typeface="Symbol" pitchFamily="2" charset="2"/>
              <a:buChar char="Þ"/>
            </a:pPr>
            <a:r>
              <a:rPr lang="fr-FR" altLang="fr-FR">
                <a:ea typeface="ＭＳ Ｐゴシック" panose="020B0600070205080204" pitchFamily="34" charset="-128"/>
              </a:rPr>
              <a:t>Proclamation d</a:t>
            </a:r>
            <a:r>
              <a:rPr lang="ja-JP" altLang="fr-FR">
                <a:ea typeface="ＭＳ Ｐゴシック" panose="020B0600070205080204" pitchFamily="34" charset="-128"/>
              </a:rPr>
              <a:t>’</a:t>
            </a:r>
            <a:r>
              <a:rPr lang="fr-FR" altLang="ja-JP">
                <a:ea typeface="ＭＳ Ｐゴシック" panose="020B0600070205080204" pitchFamily="34" charset="-128"/>
              </a:rPr>
              <a:t>indépendance </a:t>
            </a:r>
          </a:p>
          <a:p>
            <a:pPr>
              <a:buFont typeface="Wingdings 2" pitchFamily="2" charset="2"/>
              <a:buNone/>
            </a:pPr>
            <a:r>
              <a:rPr lang="fr-FR" altLang="ja-JP">
                <a:ea typeface="ＭＳ Ｐゴシック" panose="020B0600070205080204" pitchFamily="34" charset="-128"/>
              </a:rPr>
              <a:t>					4 octobre</a:t>
            </a:r>
          </a:p>
          <a:p>
            <a:pPr>
              <a:buFont typeface="Wingdings" pitchFamily="2" charset="2"/>
              <a:buNone/>
            </a:pPr>
            <a:r>
              <a:rPr lang="fr-FR" altLang="fr-FR">
                <a:ea typeface="ＭＳ Ｐゴシック" panose="020B0600070205080204" pitchFamily="34" charset="-128"/>
              </a:rPr>
              <a:t>		 (décret du Gouvernement provisoire)</a:t>
            </a:r>
          </a:p>
          <a:p>
            <a:pPr>
              <a:buFont typeface="Wingdings" pitchFamily="2" charset="2"/>
              <a:buNone/>
            </a:pPr>
            <a:r>
              <a:rPr lang="fr-FR" altLang="fr-FR">
                <a:ea typeface="ＭＳ Ｐゴシック" panose="020B0600070205080204" pitchFamily="34" charset="-128"/>
              </a:rPr>
              <a:t>		  Action diplomatique pressante </a:t>
            </a:r>
          </a:p>
          <a:p>
            <a:pPr>
              <a:buFont typeface="Wingdings" pitchFamily="2" charset="2"/>
              <a:buNone/>
            </a:pPr>
            <a:r>
              <a:rPr lang="fr-FR" altLang="fr-FR">
                <a:ea typeface="ＭＳ Ｐゴシック" panose="020B0600070205080204" pitchFamily="34" charset="-128"/>
              </a:rPr>
              <a:t> </a:t>
            </a:r>
            <a:r>
              <a:rPr lang="fr-FR" altLang="fr-FR">
                <a:ea typeface="ＭＳ Ｐゴシック" panose="020B0600070205080204" pitchFamily="34" charset="-128"/>
                <a:sym typeface="Symbol" pitchFamily="2" charset="2"/>
              </a:rPr>
              <a:t></a:t>
            </a:r>
            <a:r>
              <a:rPr lang="fr-FR" altLang="fr-FR">
                <a:ea typeface="ＭＳ Ｐゴシック" panose="020B0600070205080204" pitchFamily="34" charset="-128"/>
              </a:rPr>
              <a:t> Election du Congrès National</a:t>
            </a:r>
          </a:p>
        </p:txBody>
      </p:sp>
      <p:sp>
        <p:nvSpPr>
          <p:cNvPr id="54275" name="Espace réservé du pied de page 3">
            <a:extLst>
              <a:ext uri="{FF2B5EF4-FFF2-40B4-BE49-F238E27FC236}">
                <a16:creationId xmlns:a16="http://schemas.microsoft.com/office/drawing/2014/main" id="{3E13BF63-2FAF-9044-A4E0-2C05BE93C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fr-FR" altLang="fr-FR" sz="1200">
                <a:solidFill>
                  <a:srgbClr val="B5A788"/>
                </a:solidFill>
              </a:rPr>
              <a:t>BCEEOAL5</a:t>
            </a:r>
          </a:p>
        </p:txBody>
      </p:sp>
    </p:spTree>
    <p:extLst>
      <p:ext uri="{BB962C8B-B14F-4D97-AF65-F5344CB8AC3E}">
        <p14:creationId xmlns:p14="http://schemas.microsoft.com/office/powerpoint/2010/main" val="418378488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E53F9F4-4F68-4848-9692-2172CA7DB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Congrès national</a:t>
            </a:r>
          </a:p>
        </p:txBody>
      </p:sp>
      <p:sp>
        <p:nvSpPr>
          <p:cNvPr id="55298" name="Espace réservé du contenu 2">
            <a:extLst>
              <a:ext uri="{FF2B5EF4-FFF2-40B4-BE49-F238E27FC236}">
                <a16:creationId xmlns:a16="http://schemas.microsoft.com/office/drawing/2014/main" id="{095BEF90-DC16-8547-B4E9-97F9CE1334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altLang="fr-FR" dirty="0">
                <a:ea typeface="ＭＳ Ｐゴシック" panose="020B0600070205080204" pitchFamily="34" charset="-128"/>
              </a:rPr>
              <a:t>3 novembre 1830: 200 députés</a:t>
            </a:r>
          </a:p>
          <a:p>
            <a:r>
              <a:rPr lang="fr-FR" altLang="fr-FR" dirty="0">
                <a:ea typeface="ＭＳ Ｐゴシック" panose="020B0600070205080204" pitchFamily="34" charset="-128"/>
              </a:rPr>
              <a:t>Electeurs (déjà sous Royaume uni des Pays Bas):</a:t>
            </a:r>
          </a:p>
          <a:p>
            <a:pPr lvl="1"/>
            <a:r>
              <a:rPr lang="fr-FR" altLang="fr-FR" dirty="0">
                <a:ea typeface="ＭＳ Ｐゴシック" panose="020B0600070205080204" pitchFamily="34" charset="-128"/>
              </a:rPr>
              <a:t>38.429 censitaires</a:t>
            </a:r>
          </a:p>
          <a:p>
            <a:pPr lvl="1"/>
            <a:r>
              <a:rPr lang="fr-FR" altLang="fr-FR" dirty="0">
                <a:ea typeface="ＭＳ Ｐゴシック" panose="020B0600070205080204" pitchFamily="34" charset="-128"/>
              </a:rPr>
              <a:t>7 670 capacitaires </a:t>
            </a:r>
          </a:p>
          <a:p>
            <a:r>
              <a:rPr lang="fr-FR" altLang="fr-FR" dirty="0">
                <a:ea typeface="ＭＳ Ｐゴシック" panose="020B0600070205080204" pitchFamily="34" charset="-128"/>
              </a:rPr>
              <a:t>Constituant… 7 février 1831</a:t>
            </a:r>
          </a:p>
          <a:p>
            <a:r>
              <a:rPr lang="fr-FR" altLang="fr-FR" dirty="0">
                <a:ea typeface="ＭＳ Ｐゴシック" panose="020B0600070205080204" pitchFamily="34" charset="-128"/>
              </a:rPr>
              <a:t>Radicaux républicains minorisés</a:t>
            </a:r>
          </a:p>
        </p:txBody>
      </p:sp>
      <p:sp>
        <p:nvSpPr>
          <p:cNvPr id="55299" name="Espace réservé du pied de page 3">
            <a:extLst>
              <a:ext uri="{FF2B5EF4-FFF2-40B4-BE49-F238E27FC236}">
                <a16:creationId xmlns:a16="http://schemas.microsoft.com/office/drawing/2014/main" id="{DA61384F-780D-CB42-9B11-D29C67A6A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fr-FR" altLang="fr-FR" sz="1200">
                <a:solidFill>
                  <a:srgbClr val="B5A788"/>
                </a:solidFill>
                <a:latin typeface="Gill Sans MT" panose="020B0502020104020203" pitchFamily="34" charset="77"/>
              </a:rPr>
              <a:t>BCEEOAL5</a:t>
            </a:r>
          </a:p>
        </p:txBody>
      </p:sp>
    </p:spTree>
    <p:extLst>
      <p:ext uri="{BB962C8B-B14F-4D97-AF65-F5344CB8AC3E}">
        <p14:creationId xmlns:p14="http://schemas.microsoft.com/office/powerpoint/2010/main" val="25086635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49D603-E7B8-6B90-A01A-9D2DC1AA0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Intégration à la France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E6DD69D-6006-2E11-FF00-4637A2720B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1795, départementalisation</a:t>
            </a:r>
          </a:p>
          <a:p>
            <a:r>
              <a:rPr lang="fr-FR" dirty="0"/>
              <a:t>Législation française: codes Portalis, pyramide judiciaire</a:t>
            </a:r>
          </a:p>
          <a:p>
            <a:r>
              <a:rPr lang="fr-FR" dirty="0"/>
              <a:t>Laïcisation de la société: suppression ordres religieux, fermeture Louvain, nationalisation des biens du clergé, prestation serment des prêtres; Concordat avec Pie VII.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EF3E623-68B7-3768-9B15-FB612B2DA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BCEEOAL5</a:t>
            </a:r>
          </a:p>
        </p:txBody>
      </p:sp>
    </p:spTree>
    <p:extLst>
      <p:ext uri="{BB962C8B-B14F-4D97-AF65-F5344CB8AC3E}">
        <p14:creationId xmlns:p14="http://schemas.microsoft.com/office/powerpoint/2010/main" val="136504001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284F79-7F62-294F-B3BE-FAC271497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Choix d’un monarque</a:t>
            </a:r>
          </a:p>
        </p:txBody>
      </p:sp>
      <p:sp>
        <p:nvSpPr>
          <p:cNvPr id="56322" name="Espace réservé du contenu 2">
            <a:extLst>
              <a:ext uri="{FF2B5EF4-FFF2-40B4-BE49-F238E27FC236}">
                <a16:creationId xmlns:a16="http://schemas.microsoft.com/office/drawing/2014/main" id="{56723398-6553-D846-856D-89CC1E923A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altLang="fr-FR">
                <a:ea typeface="ＭＳ Ｐゴシック" panose="020B0600070205080204" pitchFamily="34" charset="-128"/>
              </a:rPr>
              <a:t>Préférences impossibles</a:t>
            </a:r>
          </a:p>
          <a:p>
            <a:pPr lvl="1"/>
            <a:r>
              <a:rPr lang="fr-FR" altLang="fr-FR">
                <a:ea typeface="ＭＳ Ｐゴシック" panose="020B0600070205080204" pitchFamily="34" charset="-128"/>
              </a:rPr>
              <a:t>Duc de Nemours</a:t>
            </a:r>
          </a:p>
          <a:p>
            <a:pPr lvl="1"/>
            <a:r>
              <a:rPr lang="fr-FR" altLang="fr-FR">
                <a:ea typeface="ＭＳ Ｐゴシック" panose="020B0600070205080204" pitchFamily="34" charset="-128"/>
              </a:rPr>
              <a:t>Duc de Leuchtenberg</a:t>
            </a:r>
          </a:p>
          <a:p>
            <a:r>
              <a:rPr lang="fr-FR" altLang="fr-FR">
                <a:ea typeface="ＭＳ Ｐゴシック" panose="020B0600070205080204" pitchFamily="34" charset="-128"/>
              </a:rPr>
              <a:t>Désignation régent:</a:t>
            </a:r>
          </a:p>
          <a:p>
            <a:pPr lvl="1"/>
            <a:r>
              <a:rPr lang="fr-FR" altLang="fr-FR">
                <a:ea typeface="ＭＳ Ｐゴシック" panose="020B0600070205080204" pitchFamily="34" charset="-128"/>
              </a:rPr>
              <a:t>Surlet de Chokier 24 février 1831</a:t>
            </a:r>
          </a:p>
          <a:p>
            <a:r>
              <a:rPr lang="fr-FR" altLang="fr-FR">
                <a:ea typeface="ＭＳ Ｐゴシック" panose="020B0600070205080204" pitchFamily="34" charset="-128"/>
              </a:rPr>
              <a:t>Léopold de Saxe Cobourg Gotha</a:t>
            </a:r>
          </a:p>
          <a:p>
            <a:pPr lvl="1"/>
            <a:r>
              <a:rPr lang="fr-FR" altLang="fr-FR">
                <a:ea typeface="ＭＳ Ｐゴシック" panose="020B0600070205080204" pitchFamily="34" charset="-128"/>
              </a:rPr>
              <a:t>Prussien, officier armée tsariste, veuf héritière Angleterre… épousera fille Louis Philippe</a:t>
            </a:r>
          </a:p>
        </p:txBody>
      </p:sp>
      <p:sp>
        <p:nvSpPr>
          <p:cNvPr id="56323" name="Espace réservé du pied de page 3">
            <a:extLst>
              <a:ext uri="{FF2B5EF4-FFF2-40B4-BE49-F238E27FC236}">
                <a16:creationId xmlns:a16="http://schemas.microsoft.com/office/drawing/2014/main" id="{B918E63B-8ECF-0C4A-AD9D-BBD92DA39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fr-FR" altLang="fr-FR" sz="1200">
                <a:solidFill>
                  <a:srgbClr val="B5A788"/>
                </a:solidFill>
                <a:latin typeface="Gill Sans MT" panose="020B0502020104020203" pitchFamily="34" charset="77"/>
              </a:rPr>
              <a:t>BCEEOAL5</a:t>
            </a:r>
          </a:p>
        </p:txBody>
      </p:sp>
    </p:spTree>
    <p:extLst>
      <p:ext uri="{BB962C8B-B14F-4D97-AF65-F5344CB8AC3E}">
        <p14:creationId xmlns:p14="http://schemas.microsoft.com/office/powerpoint/2010/main" val="104688850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FBA7365-E7FE-AB48-99AA-F43B86185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La constitution du 7 février 1831</a:t>
            </a:r>
          </a:p>
        </p:txBody>
      </p:sp>
      <p:sp>
        <p:nvSpPr>
          <p:cNvPr id="57346" name="Espace réservé du contenu 2">
            <a:extLst>
              <a:ext uri="{FF2B5EF4-FFF2-40B4-BE49-F238E27FC236}">
                <a16:creationId xmlns:a16="http://schemas.microsoft.com/office/drawing/2014/main" id="{1EED6462-5114-D94A-97A7-36986B2D6D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altLang="fr-FR" dirty="0">
                <a:ea typeface="ＭＳ Ｐゴシック" panose="020B0600070205080204" pitchFamily="34" charset="-128"/>
              </a:rPr>
              <a:t>Constitution libérale écrite dans le contexte de l’union pour le redressement des griefs: légitimité libéralo-catholique: religion et enseignement</a:t>
            </a:r>
          </a:p>
          <a:p>
            <a:r>
              <a:rPr lang="fr-FR" altLang="fr-FR" dirty="0">
                <a:ea typeface="ＭＳ Ｐゴシック" panose="020B0600070205080204" pitchFamily="34" charset="-128"/>
              </a:rPr>
              <a:t>Questions sociales non traitées: Etat libéral</a:t>
            </a:r>
          </a:p>
          <a:p>
            <a:r>
              <a:rPr lang="fr-FR" altLang="fr-FR" dirty="0">
                <a:ea typeface="ＭＳ Ｐゴシック" panose="020B0600070205080204" pitchFamily="34" charset="-128"/>
              </a:rPr>
              <a:t>Questions identitaires: fin de la </a:t>
            </a:r>
            <a:r>
              <a:rPr lang="fr-FR" altLang="fr-FR" dirty="0" err="1">
                <a:ea typeface="ＭＳ Ｐゴシック" panose="020B0600070205080204" pitchFamily="34" charset="-128"/>
              </a:rPr>
              <a:t>néerlandisation</a:t>
            </a:r>
            <a:r>
              <a:rPr lang="fr-FR" altLang="fr-FR" dirty="0">
                <a:ea typeface="ＭＳ Ｐゴシック" panose="020B0600070205080204" pitchFamily="34" charset="-128"/>
              </a:rPr>
              <a:t>: art.30 actuel [a.23 1831]</a:t>
            </a:r>
          </a:p>
          <a:p>
            <a:r>
              <a:rPr lang="fr-FR" altLang="fr-FR" dirty="0">
                <a:ea typeface="ＭＳ Ｐゴシック" panose="020B0600070205080204" pitchFamily="34" charset="-128"/>
              </a:rPr>
              <a:t>Questions économiques: propriété privée affirmée: Etat libéral: art.16 [11]</a:t>
            </a:r>
          </a:p>
        </p:txBody>
      </p:sp>
      <p:sp>
        <p:nvSpPr>
          <p:cNvPr id="57347" name="Espace réservé du pied de page 3">
            <a:extLst>
              <a:ext uri="{FF2B5EF4-FFF2-40B4-BE49-F238E27FC236}">
                <a16:creationId xmlns:a16="http://schemas.microsoft.com/office/drawing/2014/main" id="{97FD00DA-DDC0-C04F-B5EC-23B1EAFBB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fr-FR" altLang="fr-FR" sz="1200">
                <a:solidFill>
                  <a:srgbClr val="B5A788"/>
                </a:solidFill>
                <a:latin typeface="Gill Sans MT" panose="020B0502020104020203" pitchFamily="34" charset="77"/>
              </a:rPr>
              <a:t>BCEEOAL5</a:t>
            </a:r>
          </a:p>
        </p:txBody>
      </p:sp>
    </p:spTree>
    <p:extLst>
      <p:ext uri="{BB962C8B-B14F-4D97-AF65-F5344CB8AC3E}">
        <p14:creationId xmlns:p14="http://schemas.microsoft.com/office/powerpoint/2010/main" val="163092470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D8CD0FC-C300-864F-BF63-1EBF8F984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Contenu de la Constitution </a:t>
            </a:r>
          </a:p>
        </p:txBody>
      </p:sp>
      <p:sp>
        <p:nvSpPr>
          <p:cNvPr id="58370" name="Espace réservé du contenu 2">
            <a:extLst>
              <a:ext uri="{FF2B5EF4-FFF2-40B4-BE49-F238E27FC236}">
                <a16:creationId xmlns:a16="http://schemas.microsoft.com/office/drawing/2014/main" id="{AE0A8BEC-4F13-CE4B-B79A-DAC732DADD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fr-BE" altLang="fr-FR">
                <a:ea typeface="ＭＳ Ｐゴシック" panose="020B0600070205080204" pitchFamily="34" charset="-128"/>
              </a:rPr>
              <a:t>Le fondement idéologique de l’Etat (la Nation)</a:t>
            </a:r>
          </a:p>
          <a:p>
            <a:pPr>
              <a:lnSpc>
                <a:spcPct val="80000"/>
              </a:lnSpc>
            </a:pPr>
            <a:r>
              <a:rPr lang="fr-BE" altLang="fr-FR">
                <a:ea typeface="ＭＳ Ｐゴシック" panose="020B0600070205080204" pitchFamily="34" charset="-128"/>
              </a:rPr>
              <a:t>La répartition (fonctionnelle et territoriale) du pouvoir</a:t>
            </a:r>
          </a:p>
          <a:p>
            <a:pPr>
              <a:lnSpc>
                <a:spcPct val="80000"/>
              </a:lnSpc>
            </a:pPr>
            <a:r>
              <a:rPr lang="fr-BE" altLang="fr-FR">
                <a:ea typeface="ＭＳ Ｐゴシック" panose="020B0600070205080204" pitchFamily="34" charset="-128"/>
              </a:rPr>
              <a:t>Les règles essentielles de fonctionnement de chacun de ces pouvoirs</a:t>
            </a:r>
          </a:p>
          <a:p>
            <a:pPr>
              <a:lnSpc>
                <a:spcPct val="80000"/>
              </a:lnSpc>
            </a:pPr>
            <a:r>
              <a:rPr lang="fr-BE" altLang="fr-FR">
                <a:ea typeface="ＭＳ Ｐゴシック" panose="020B0600070205080204" pitchFamily="34" charset="-128"/>
              </a:rPr>
              <a:t>Les rapports des pouvoirs entre eux</a:t>
            </a:r>
          </a:p>
          <a:p>
            <a:pPr>
              <a:lnSpc>
                <a:spcPct val="80000"/>
              </a:lnSpc>
            </a:pPr>
            <a:r>
              <a:rPr lang="fr-BE" altLang="fr-FR">
                <a:ea typeface="ＭＳ Ｐゴシック" panose="020B0600070205080204" pitchFamily="34" charset="-128"/>
              </a:rPr>
              <a:t>Les rapports des pouvoirs avec le citoyen</a:t>
            </a:r>
          </a:p>
          <a:p>
            <a:pPr>
              <a:lnSpc>
                <a:spcPct val="80000"/>
              </a:lnSpc>
            </a:pPr>
            <a:r>
              <a:rPr lang="fr-BE" altLang="fr-FR">
                <a:ea typeface="ＭＳ Ｐゴシック" panose="020B0600070205080204" pitchFamily="34" charset="-128"/>
              </a:rPr>
              <a:t>Les libertés fondamentales</a:t>
            </a:r>
          </a:p>
          <a:p>
            <a:pPr>
              <a:lnSpc>
                <a:spcPct val="80000"/>
              </a:lnSpc>
            </a:pPr>
            <a:r>
              <a:rPr lang="fr-BE" altLang="fr-FR">
                <a:ea typeface="ＭＳ Ｐゴシック" panose="020B0600070205080204" pitchFamily="34" charset="-128"/>
              </a:rPr>
              <a:t>Ses propres règles de révision</a:t>
            </a:r>
          </a:p>
        </p:txBody>
      </p:sp>
      <p:sp>
        <p:nvSpPr>
          <p:cNvPr id="58371" name="Espace réservé du pied de page 3">
            <a:extLst>
              <a:ext uri="{FF2B5EF4-FFF2-40B4-BE49-F238E27FC236}">
                <a16:creationId xmlns:a16="http://schemas.microsoft.com/office/drawing/2014/main" id="{1EE677D9-5ACF-7E40-B709-B38FB50CE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fr-FR" altLang="fr-FR" sz="1200">
                <a:solidFill>
                  <a:srgbClr val="B5A788"/>
                </a:solidFill>
              </a:rPr>
              <a:t>BCEEOAL5</a:t>
            </a:r>
          </a:p>
        </p:txBody>
      </p:sp>
    </p:spTree>
    <p:extLst>
      <p:ext uri="{BB962C8B-B14F-4D97-AF65-F5344CB8AC3E}">
        <p14:creationId xmlns:p14="http://schemas.microsoft.com/office/powerpoint/2010/main" val="169864849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DAAD0D-E213-E14D-B002-3F386762E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Constitution belge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84937B9-1820-DF4A-8E07-288CFE8862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/>
              <a:t>Libertés… Titre II, articles 8 à 32</a:t>
            </a:r>
          </a:p>
          <a:p>
            <a:r>
              <a:rPr lang="fr-FR" dirty="0"/>
              <a:t>Limitation du pouvoir du roi: </a:t>
            </a:r>
          </a:p>
          <a:p>
            <a:pPr lvl="1"/>
            <a:r>
              <a:rPr lang="fr-FR" dirty="0"/>
              <a:t>art. 105 actuel [a.78 1831]</a:t>
            </a:r>
          </a:p>
          <a:p>
            <a:pPr lvl="1"/>
            <a:r>
              <a:rPr lang="fr-FR" dirty="0"/>
              <a:t>responsabilité ministérielle : art. 102 [a.89 1831] et art. 106 [a.64 1831]</a:t>
            </a:r>
          </a:p>
          <a:p>
            <a:r>
              <a:rPr lang="fr-FR" dirty="0"/>
              <a:t>Religion</a:t>
            </a:r>
          </a:p>
          <a:p>
            <a:pPr lvl="1"/>
            <a:r>
              <a:rPr lang="fr-FR" dirty="0"/>
              <a:t>Art. 19, 20, 21 [a.14, 15,16 1831] et art. 181 [a.117 1831] </a:t>
            </a:r>
          </a:p>
          <a:p>
            <a:r>
              <a:rPr lang="fr-FR" dirty="0"/>
              <a:t>Enseignement</a:t>
            </a:r>
          </a:p>
          <a:p>
            <a:pPr lvl="1"/>
            <a:r>
              <a:rPr lang="fr-FR" dirty="0"/>
              <a:t>Art. 24 [a.17 1831]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CA53844-91E6-374D-AE2E-AB3D9B65F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BCEEOAL5</a:t>
            </a:r>
          </a:p>
        </p:txBody>
      </p:sp>
    </p:spTree>
    <p:extLst>
      <p:ext uri="{BB962C8B-B14F-4D97-AF65-F5344CB8AC3E}">
        <p14:creationId xmlns:p14="http://schemas.microsoft.com/office/powerpoint/2010/main" val="253522924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E18FC6A-37B7-B24B-8F2B-F62A7456E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BCEEOAL5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6A4617C-2213-3842-9725-1C52C335C3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6197" y="0"/>
            <a:ext cx="96996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09253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FA6EFBB-477B-6944-A99B-0F29BFD86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Remarques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D864E28-49D3-324A-AD8B-D34A122076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Séq8: «  Environ 80% des articles de la Constitution belge originelle sont directement inspirés de cette Constitution française</a:t>
            </a:r>
            <a:r>
              <a:rPr lang="fr-BE" dirty="0"/>
              <a:t> [de 1791] » manque la source et la méthode!</a:t>
            </a:r>
          </a:p>
          <a:p>
            <a:pPr lvl="3"/>
            <a:r>
              <a:rPr lang="fr-FR" dirty="0">
                <a:hlinkClick r:id="rId2"/>
              </a:rPr>
              <a:t>https://www.conseil-constitutionnel.fr/les-constitutions-dans-l-histoire/constitution-de-1791</a:t>
            </a:r>
            <a:endParaRPr lang="fr-FR" dirty="0"/>
          </a:p>
          <a:p>
            <a:r>
              <a:rPr lang="fr-FR" dirty="0"/>
              <a:t>Séq9: importance du mouvement radical, jacobin.</a:t>
            </a:r>
          </a:p>
          <a:p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6645E79-85B5-9844-A8BD-922D79235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BCEEOAL5</a:t>
            </a:r>
          </a:p>
        </p:txBody>
      </p:sp>
    </p:spTree>
    <p:extLst>
      <p:ext uri="{BB962C8B-B14F-4D97-AF65-F5344CB8AC3E}">
        <p14:creationId xmlns:p14="http://schemas.microsoft.com/office/powerpoint/2010/main" val="9115192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DBD6473-70BD-B30D-A5F5-DDD221B30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Réticences, résistances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A51C3AF-A382-D09F-5941-EB35CC804A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Politique linguistique: français officiel</a:t>
            </a:r>
          </a:p>
          <a:p>
            <a:endParaRPr lang="fr-FR" dirty="0"/>
          </a:p>
          <a:p>
            <a:r>
              <a:rPr lang="fr-FR" dirty="0"/>
              <a:t>Politique fiscale militarisée, </a:t>
            </a:r>
          </a:p>
          <a:p>
            <a:endParaRPr lang="fr-FR" dirty="0"/>
          </a:p>
          <a:p>
            <a:r>
              <a:rPr lang="fr-FR" dirty="0"/>
              <a:t>Conscription obligatoire tirage au sort: </a:t>
            </a:r>
          </a:p>
          <a:p>
            <a:pPr marL="0" indent="0">
              <a:buNone/>
            </a:pPr>
            <a:r>
              <a:rPr lang="fr-FR" dirty="0"/>
              <a:t>								Guerre des Paysans 1798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527B058-CDD5-ABCC-572A-9056BCF3E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BCEEOAL5</a:t>
            </a:r>
          </a:p>
        </p:txBody>
      </p:sp>
    </p:spTree>
    <p:extLst>
      <p:ext uri="{BB962C8B-B14F-4D97-AF65-F5344CB8AC3E}">
        <p14:creationId xmlns:p14="http://schemas.microsoft.com/office/powerpoint/2010/main" val="32299596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>
                <a:effectLst>
                  <a:outerShdw blurRad="38100" dist="38100" dir="2700000" algn="tl">
                    <a:srgbClr val="DDDDDD"/>
                  </a:outerShdw>
                </a:effectLst>
                <a:latin typeface="Garamond" panose="02020404030301010803" pitchFamily="18" charset="0"/>
                <a:ea typeface="ＭＳ Ｐゴシック" charset="0"/>
                <a:cs typeface="ＭＳ Ｐゴシック" charset="0"/>
              </a:rPr>
              <a:t>Consulat puis Empire</a:t>
            </a:r>
          </a:p>
        </p:txBody>
      </p:sp>
      <p:sp>
        <p:nvSpPr>
          <p:cNvPr id="35842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fr-BE" sz="2800" dirty="0">
                <a:latin typeface="Garamond" panose="02020404030301010803" pitchFamily="18" charset="0"/>
                <a:ea typeface="ＭＳ Ｐゴシック" charset="0"/>
                <a:cs typeface="ＭＳ Ｐゴシック" charset="0"/>
              </a:rPr>
              <a:t>Belges peu satisfaits :</a:t>
            </a:r>
          </a:p>
          <a:p>
            <a:pPr lvl="1"/>
            <a:r>
              <a:rPr lang="fr-BE" sz="2400" dirty="0">
                <a:latin typeface="Garamond" panose="02020404030301010803" pitchFamily="18" charset="0"/>
                <a:ea typeface="ＭＳ Ｐゴシック" charset="0"/>
              </a:rPr>
              <a:t>Occupation plus que libération, guerre, fiscalité, </a:t>
            </a:r>
            <a:r>
              <a:rPr lang="fr-FR" sz="2400" dirty="0">
                <a:latin typeface="Garamond" panose="02020404030301010803" pitchFamily="18" charset="0"/>
                <a:ea typeface="ＭＳ Ｐゴシック" charset="0"/>
              </a:rPr>
              <a:t>…</a:t>
            </a:r>
            <a:endParaRPr lang="fr-BE" sz="2400" dirty="0">
              <a:latin typeface="Garamond" panose="02020404030301010803" pitchFamily="18" charset="0"/>
              <a:ea typeface="ＭＳ Ｐゴシック" charset="0"/>
            </a:endParaRPr>
          </a:p>
          <a:p>
            <a:pPr lvl="1"/>
            <a:r>
              <a:rPr lang="fr-BE" sz="2400" dirty="0">
                <a:latin typeface="Garamond" panose="02020404030301010803" pitchFamily="18" charset="0"/>
                <a:ea typeface="ＭＳ Ｐゴシック" charset="0"/>
              </a:rPr>
              <a:t>Décléricalisation</a:t>
            </a:r>
          </a:p>
          <a:p>
            <a:pPr lvl="1"/>
            <a:r>
              <a:rPr lang="fr-BE" sz="2400" dirty="0">
                <a:latin typeface="Garamond" panose="02020404030301010803" pitchFamily="18" charset="0"/>
                <a:ea typeface="ＭＳ Ｐゴシック" charset="0"/>
              </a:rPr>
              <a:t>Conscription</a:t>
            </a:r>
          </a:p>
          <a:p>
            <a:pPr lvl="1">
              <a:buFontTx/>
              <a:buNone/>
            </a:pPr>
            <a:r>
              <a:rPr lang="fr-BE" sz="2400" dirty="0">
                <a:latin typeface="Garamond" panose="02020404030301010803" pitchFamily="18" charset="0"/>
                <a:ea typeface="ＭＳ Ｐゴシック" charset="0"/>
              </a:rPr>
              <a:t>« Guerre des paysans » (1798) en Flandre</a:t>
            </a:r>
          </a:p>
          <a:p>
            <a:r>
              <a:rPr lang="fr-BE" sz="2800" b="1" dirty="0">
                <a:latin typeface="Garamond" panose="02020404030301010803" pitchFamily="18" charset="0"/>
                <a:ea typeface="ＭＳ Ｐゴシック" charset="0"/>
                <a:cs typeface="ＭＳ Ｐゴシック" charset="0"/>
              </a:rPr>
              <a:t>Napoléon Bonaparte</a:t>
            </a:r>
            <a:r>
              <a:rPr lang="fr-BE" sz="2800" dirty="0">
                <a:latin typeface="Garamond" panose="02020404030301010803" pitchFamily="18" charset="0"/>
                <a:ea typeface="ＭＳ Ｐゴシック" charset="0"/>
                <a:cs typeface="ＭＳ Ｐゴシック" charset="0"/>
              </a:rPr>
              <a:t> (1769 </a:t>
            </a:r>
            <a:r>
              <a:rPr lang="fr-FR" sz="2800" dirty="0">
                <a:latin typeface="Garamond" panose="02020404030301010803" pitchFamily="18" charset="0"/>
                <a:ea typeface="ＭＳ Ｐゴシック" charset="0"/>
                <a:cs typeface="ＭＳ Ｐゴシック" charset="0"/>
              </a:rPr>
              <a:t>–</a:t>
            </a:r>
            <a:r>
              <a:rPr lang="fr-BE" sz="2800" dirty="0">
                <a:latin typeface="Garamond" panose="02020404030301010803" pitchFamily="18" charset="0"/>
                <a:ea typeface="ＭＳ Ｐゴシック" charset="0"/>
                <a:cs typeface="ＭＳ Ｐゴシック" charset="0"/>
              </a:rPr>
              <a:t> 1821)</a:t>
            </a:r>
          </a:p>
          <a:p>
            <a:pPr lvl="1"/>
            <a:r>
              <a:rPr lang="fr-BE" sz="2400" dirty="0">
                <a:latin typeface="Garamond" panose="02020404030301010803" pitchFamily="18" charset="0"/>
                <a:ea typeface="ＭＳ Ｐゴシック" charset="0"/>
              </a:rPr>
              <a:t>Restaure l’autorité (centralise la corruption et interdit d’en parler)</a:t>
            </a:r>
          </a:p>
          <a:p>
            <a:pPr lvl="1"/>
            <a:r>
              <a:rPr lang="fr-BE" sz="2400" dirty="0">
                <a:latin typeface="Garamond" panose="02020404030301010803" pitchFamily="18" charset="0"/>
                <a:ea typeface="ＭＳ Ｐゴシック" charset="0"/>
              </a:rPr>
              <a:t>Codification de la loi et donc sécurité juridique, uniformité (Portalis)</a:t>
            </a:r>
          </a:p>
          <a:p>
            <a:pPr lvl="1"/>
            <a:r>
              <a:rPr lang="fr-BE" sz="2400" dirty="0">
                <a:latin typeface="Garamond" panose="02020404030301010803" pitchFamily="18" charset="0"/>
                <a:ea typeface="ＭＳ Ｐゴシック" charset="0"/>
              </a:rPr>
              <a:t>Concordat avec Eglise catholique</a:t>
            </a:r>
          </a:p>
          <a:p>
            <a:pPr lvl="1"/>
            <a:r>
              <a:rPr lang="fr-BE" sz="2400" dirty="0">
                <a:latin typeface="Garamond" panose="02020404030301010803" pitchFamily="18" charset="0"/>
                <a:ea typeface="ＭＳ Ｐゴシック" charset="0"/>
              </a:rPr>
              <a:t>Etat unitaire centralisé, hiérarchisé, autoritaire</a:t>
            </a:r>
          </a:p>
        </p:txBody>
      </p:sp>
      <p:sp>
        <p:nvSpPr>
          <p:cNvPr id="35843" name="Espace réservé du pied de page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200">
                <a:solidFill>
                  <a:srgbClr val="B5A788"/>
                </a:solidFill>
                <a:latin typeface="Garamond" panose="02020404030301010803" pitchFamily="18" charset="0"/>
              </a:rPr>
              <a:t>BCEEOAL5</a:t>
            </a:r>
          </a:p>
        </p:txBody>
      </p:sp>
    </p:spTree>
    <p:extLst>
      <p:ext uri="{BB962C8B-B14F-4D97-AF65-F5344CB8AC3E}">
        <p14:creationId xmlns:p14="http://schemas.microsoft.com/office/powerpoint/2010/main" val="16908214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Espace réservé du pied de page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200">
                <a:solidFill>
                  <a:srgbClr val="B5A788"/>
                </a:solidFill>
                <a:latin typeface="Gill Sans MT" charset="0"/>
              </a:rPr>
              <a:t>BCEEOAL5</a:t>
            </a:r>
          </a:p>
        </p:txBody>
      </p:sp>
      <p:pic>
        <p:nvPicPr>
          <p:cNvPr id="37890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2425" y="76200"/>
            <a:ext cx="43815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ZoneTexte 1"/>
          <p:cNvSpPr txBox="1">
            <a:spLocks noChangeArrowheads="1"/>
          </p:cNvSpPr>
          <p:nvPr/>
        </p:nvSpPr>
        <p:spPr bwMode="auto">
          <a:xfrm>
            <a:off x="1847851" y="2133601"/>
            <a:ext cx="16875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/>
              <a:t>Bonaparte à Liège</a:t>
            </a:r>
          </a:p>
        </p:txBody>
      </p:sp>
    </p:spTree>
    <p:extLst>
      <p:ext uri="{BB962C8B-B14F-4D97-AF65-F5344CB8AC3E}">
        <p14:creationId xmlns:p14="http://schemas.microsoft.com/office/powerpoint/2010/main" val="34436460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9C62BC-4159-0743-866B-A8DC868CB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Congrès de Vienne 1814-1815</a:t>
            </a:r>
          </a:p>
        </p:txBody>
      </p:sp>
      <p:sp>
        <p:nvSpPr>
          <p:cNvPr id="21506" name="Espace réservé du contenu 2">
            <a:extLst>
              <a:ext uri="{FF2B5EF4-FFF2-40B4-BE49-F238E27FC236}">
                <a16:creationId xmlns:a16="http://schemas.microsoft.com/office/drawing/2014/main" id="{097825B5-E486-0344-87AA-D63D4C4D1E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altLang="fr-FR" dirty="0">
                <a:ea typeface="ＭＳ Ｐゴシック" panose="020B0600070205080204" pitchFamily="34" charset="-128"/>
              </a:rPr>
              <a:t>Vainqueurs réactionnaires: Sainte Alliance</a:t>
            </a:r>
          </a:p>
          <a:p>
            <a:r>
              <a:rPr lang="fr-FR" altLang="fr-FR" dirty="0">
                <a:ea typeface="ＭＳ Ｐゴシック" panose="020B0600070205080204" pitchFamily="34" charset="-128"/>
              </a:rPr>
              <a:t>Etat tampon capable de résister à la France</a:t>
            </a:r>
          </a:p>
          <a:p>
            <a:r>
              <a:rPr lang="fr-FR" altLang="fr-FR" dirty="0">
                <a:ea typeface="ＭＳ Ｐゴシック" panose="020B0600070205080204" pitchFamily="34" charset="-128"/>
              </a:rPr>
              <a:t>Rattachement de la Belgique aux Pays-Bas: amalgame </a:t>
            </a:r>
          </a:p>
          <a:p>
            <a:endParaRPr lang="fr-FR" altLang="fr-FR" dirty="0">
              <a:ea typeface="ＭＳ Ｐゴシック" panose="020B0600070205080204" pitchFamily="34" charset="-128"/>
            </a:endParaRPr>
          </a:p>
          <a:p>
            <a:r>
              <a:rPr lang="fr-FR" altLang="fr-FR" dirty="0">
                <a:ea typeface="ＭＳ Ｐゴシック" panose="020B0600070205080204" pitchFamily="34" charset="-128"/>
              </a:rPr>
              <a:t>Sous conditions pour le Prince d</a:t>
            </a:r>
            <a:r>
              <a:rPr lang="ja-JP" altLang="fr-FR">
                <a:ea typeface="ＭＳ Ｐゴシック" panose="020B0600070205080204" pitchFamily="34" charset="-128"/>
              </a:rPr>
              <a:t>’</a:t>
            </a:r>
            <a:r>
              <a:rPr lang="fr-FR" altLang="ja-JP" dirty="0">
                <a:ea typeface="ＭＳ Ｐゴシック" panose="020B0600070205080204" pitchFamily="34" charset="-128"/>
              </a:rPr>
              <a:t>Orange </a:t>
            </a:r>
            <a:endParaRPr lang="fr-FR" altLang="fr-FR" dirty="0">
              <a:ea typeface="ＭＳ Ｐゴシック" panose="020B0600070205080204" pitchFamily="34" charset="-128"/>
            </a:endParaRPr>
          </a:p>
        </p:txBody>
      </p:sp>
      <p:sp>
        <p:nvSpPr>
          <p:cNvPr id="21507" name="Espace réservé du pied de page 3">
            <a:extLst>
              <a:ext uri="{FF2B5EF4-FFF2-40B4-BE49-F238E27FC236}">
                <a16:creationId xmlns:a16="http://schemas.microsoft.com/office/drawing/2014/main" id="{7E115FF9-CE8B-0346-996E-0D3F8458A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fr-FR" altLang="fr-FR" sz="1200">
                <a:solidFill>
                  <a:srgbClr val="B5A788"/>
                </a:solidFill>
              </a:rPr>
              <a:t>BCEEOAL5</a:t>
            </a:r>
          </a:p>
        </p:txBody>
      </p:sp>
    </p:spTree>
    <p:extLst>
      <p:ext uri="{BB962C8B-B14F-4D97-AF65-F5344CB8AC3E}">
        <p14:creationId xmlns:p14="http://schemas.microsoft.com/office/powerpoint/2010/main" val="31054053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Espace réservé du pied de page 3">
            <a:extLst>
              <a:ext uri="{FF2B5EF4-FFF2-40B4-BE49-F238E27FC236}">
                <a16:creationId xmlns:a16="http://schemas.microsoft.com/office/drawing/2014/main" id="{48945764-6794-CB4C-94D5-F35FE2500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fr-FR" altLang="fr-FR" sz="1200">
                <a:solidFill>
                  <a:srgbClr val="B5A788"/>
                </a:solidFill>
                <a:latin typeface="Gill Sans MT" panose="020B0502020104020203" pitchFamily="34" charset="77"/>
              </a:rPr>
              <a:t>BCEEOAL5</a:t>
            </a:r>
          </a:p>
        </p:txBody>
      </p:sp>
      <p:pic>
        <p:nvPicPr>
          <p:cNvPr id="22530" name="Image 4">
            <a:extLst>
              <a:ext uri="{FF2B5EF4-FFF2-40B4-BE49-F238E27FC236}">
                <a16:creationId xmlns:a16="http://schemas.microsoft.com/office/drawing/2014/main" id="{44787E13-16C2-6D42-B45D-4502ACB2F6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92100"/>
            <a:ext cx="9144000" cy="626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0806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que">
  <a:themeElements>
    <a:clrScheme name="Organique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que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qu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{271EE686-3742-D24B-8439-B08F951BDAE6}tf10001064</Template>
  <TotalTime>1251</TotalTime>
  <Words>1790</Words>
  <Application>Microsoft Macintosh PowerPoint</Application>
  <PresentationFormat>Grand écran</PresentationFormat>
  <Paragraphs>381</Paragraphs>
  <Slides>45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45</vt:i4>
      </vt:variant>
    </vt:vector>
  </HeadingPairs>
  <TitlesOfParts>
    <vt:vector size="53" baseType="lpstr">
      <vt:lpstr>Arial</vt:lpstr>
      <vt:lpstr>Calibri</vt:lpstr>
      <vt:lpstr>Garamond</vt:lpstr>
      <vt:lpstr>Gill Sans MT</vt:lpstr>
      <vt:lpstr>Symbol</vt:lpstr>
      <vt:lpstr>Wingdings</vt:lpstr>
      <vt:lpstr>Wingdings 2</vt:lpstr>
      <vt:lpstr>Organique</vt:lpstr>
      <vt:lpstr>Belgique: comment en est-on arrivé là?</vt:lpstr>
      <vt:lpstr>Module 1 séquence 7 à 9</vt:lpstr>
      <vt:lpstr>De Valmy à Waterloo</vt:lpstr>
      <vt:lpstr>Intégration à la France</vt:lpstr>
      <vt:lpstr>Réticences, résistances</vt:lpstr>
      <vt:lpstr>Consulat puis Empire</vt:lpstr>
      <vt:lpstr>Présentation PowerPoint</vt:lpstr>
      <vt:lpstr>Congrès de Vienne 1814-1815</vt:lpstr>
      <vt:lpstr>Présentation PowerPoint</vt:lpstr>
      <vt:lpstr>Protocole de Londres 1815</vt:lpstr>
      <vt:lpstr>Cujus regio ejus religio</vt:lpstr>
      <vt:lpstr>Souhaits des Belges</vt:lpstr>
      <vt:lpstr>Révision de la loi fondamentale</vt:lpstr>
      <vt:lpstr>Loi fondamentale révisée</vt:lpstr>
      <vt:lpstr>Arithmétique « hollandaise »!</vt:lpstr>
      <vt:lpstr>Politique hollandaise</vt:lpstr>
      <vt:lpstr>Enseignement secondaire et supérieur</vt:lpstr>
      <vt:lpstr>Catholiques</vt:lpstr>
      <vt:lpstr>Action catholique</vt:lpstr>
      <vt:lpstr>Domination étrangère et esprit national</vt:lpstr>
      <vt:lpstr>Les libéraux</vt:lpstr>
      <vt:lpstr>Les libéraux</vt:lpstr>
      <vt:lpstr>Libéraux et catholiques prêts à s’allier</vt:lpstr>
      <vt:lpstr>Alliance libéraux catholiques</vt:lpstr>
      <vt:lpstr>Légalisme et pacifisme des Belges</vt:lpstr>
      <vt:lpstr>Troisième groupe: les radicaux</vt:lpstr>
      <vt:lpstr>La séparation</vt:lpstr>
      <vt:lpstr>Août 1830, chaos à Bruxelles</vt:lpstr>
      <vt:lpstr>« Trois glorieuses » à Paris,  27-28-29 juillet 1830</vt:lpstr>
      <vt:lpstr>Présentation PowerPoint</vt:lpstr>
      <vt:lpstr>Journées de septembre 1830</vt:lpstr>
      <vt:lpstr>Combats dans le Parc royal</vt:lpstr>
      <vt:lpstr>Présentation PowerPoint</vt:lpstr>
      <vt:lpstr>Présentation PowerPoint</vt:lpstr>
      <vt:lpstr>Présentation PowerPoint</vt:lpstr>
      <vt:lpstr>Vote La Haye</vt:lpstr>
      <vt:lpstr>Action belge internationale</vt:lpstr>
      <vt:lpstr>Transition: </vt:lpstr>
      <vt:lpstr>Congrès national</vt:lpstr>
      <vt:lpstr>Choix d’un monarque</vt:lpstr>
      <vt:lpstr>La constitution du 7 février 1831</vt:lpstr>
      <vt:lpstr>Contenu de la Constitution </vt:lpstr>
      <vt:lpstr>Constitution belge</vt:lpstr>
      <vt:lpstr>Présentation PowerPoint</vt:lpstr>
      <vt:lpstr>Remarques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Microsoft Office User</dc:creator>
  <cp:lastModifiedBy>Verjans Pierre</cp:lastModifiedBy>
  <cp:revision>37</cp:revision>
  <dcterms:created xsi:type="dcterms:W3CDTF">2021-02-09T13:05:54Z</dcterms:created>
  <dcterms:modified xsi:type="dcterms:W3CDTF">2022-10-11T18:21:44Z</dcterms:modified>
</cp:coreProperties>
</file>