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hamps Paul" userId="88ec7121-b055-4e42-92a4-3cf5321777b6" providerId="ADAL" clId="{705A57B2-106F-5B4B-8A91-1972CB8CF220}"/>
    <pc:docChg chg="delSld">
      <pc:chgData name="Dechamps Paul" userId="88ec7121-b055-4e42-92a4-3cf5321777b6" providerId="ADAL" clId="{705A57B2-106F-5B4B-8A91-1972CB8CF220}" dt="2022-09-07T08:18:08.136" v="0" actId="2696"/>
      <pc:docMkLst>
        <pc:docMk/>
      </pc:docMkLst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2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3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4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5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6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7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8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79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0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1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2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3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4"/>
        </pc:sldMkLst>
      </pc:sldChg>
      <pc:sldChg chg="del">
        <pc:chgData name="Dechamps Paul" userId="88ec7121-b055-4e42-92a4-3cf5321777b6" providerId="ADAL" clId="{705A57B2-106F-5B4B-8A91-1972CB8CF220}" dt="2022-09-07T08:18:08.136" v="0" actId="2696"/>
        <pc:sldMkLst>
          <pc:docMk/>
          <pc:sldMk cId="0" sldId="285"/>
        </pc:sldMkLst>
      </pc:sldChg>
    </pc:docChg>
  </pc:docChgLst>
  <pc:docChgLst>
    <pc:chgData name="Dechamps Paul" userId="88ec7121-b055-4e42-92a4-3cf5321777b6" providerId="ADAL" clId="{1F5E5458-9B5C-406F-8B49-D9C268D3CF89}"/>
    <pc:docChg chg="undo custSel modSld">
      <pc:chgData name="Dechamps Paul" userId="88ec7121-b055-4e42-92a4-3cf5321777b6" providerId="ADAL" clId="{1F5E5458-9B5C-406F-8B49-D9C268D3CF89}" dt="2022-08-21T19:22:20.503" v="48" actId="1076"/>
      <pc:docMkLst>
        <pc:docMk/>
      </pc:docMkLst>
      <pc:sldChg chg="addSp modSp mod">
        <pc:chgData name="Dechamps Paul" userId="88ec7121-b055-4e42-92a4-3cf5321777b6" providerId="ADAL" clId="{1F5E5458-9B5C-406F-8B49-D9C268D3CF89}" dt="2022-08-21T19:21:33.349" v="47" actId="1076"/>
        <pc:sldMkLst>
          <pc:docMk/>
          <pc:sldMk cId="0" sldId="256"/>
        </pc:sldMkLst>
        <pc:spChg chg="add mod">
          <ac:chgData name="Dechamps Paul" userId="88ec7121-b055-4e42-92a4-3cf5321777b6" providerId="ADAL" clId="{1F5E5458-9B5C-406F-8B49-D9C268D3CF89}" dt="2022-08-21T19:21:33.349" v="47" actId="1076"/>
          <ac:spMkLst>
            <pc:docMk/>
            <pc:sldMk cId="0" sldId="256"/>
            <ac:spMk id="2" creationId="{D5C25731-EA25-FE2E-C93D-09EC9BE55935}"/>
          </ac:spMkLst>
        </pc:spChg>
      </pc:sldChg>
      <pc:sldChg chg="addSp delSp modSp mod">
        <pc:chgData name="Dechamps Paul" userId="88ec7121-b055-4e42-92a4-3cf5321777b6" providerId="ADAL" clId="{1F5E5458-9B5C-406F-8B49-D9C268D3CF89}" dt="2022-08-21T19:21:14.376" v="44"/>
        <pc:sldMkLst>
          <pc:docMk/>
          <pc:sldMk cId="0" sldId="257"/>
        </pc:sldMkLst>
        <pc:spChg chg="add del mod">
          <ac:chgData name="Dechamps Paul" userId="88ec7121-b055-4e42-92a4-3cf5321777b6" providerId="ADAL" clId="{1F5E5458-9B5C-406F-8B49-D9C268D3CF89}" dt="2022-08-21T19:21:14.376" v="44"/>
          <ac:spMkLst>
            <pc:docMk/>
            <pc:sldMk cId="0" sldId="257"/>
            <ac:spMk id="2" creationId="{3A679A8F-D85E-6325-BB3E-47BAEB103025}"/>
          </ac:spMkLst>
        </pc:spChg>
        <pc:spChg chg="mod">
          <ac:chgData name="Dechamps Paul" userId="88ec7121-b055-4e42-92a4-3cf5321777b6" providerId="ADAL" clId="{1F5E5458-9B5C-406F-8B49-D9C268D3CF89}" dt="2022-08-21T19:18:37.990" v="28" actId="1076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7:54.027" v="14" actId="1076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8:52.553" v="33" actId="1076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7:55.651" v="15" actId="1076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8:56.084" v="34" actId="1076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9:02.487" v="36" actId="1076"/>
          <ac:spMkLst>
            <pc:docMk/>
            <pc:sldMk cId="0" sldId="257"/>
            <ac:spMk id="115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8:18.079" v="20" actId="1076"/>
          <ac:spMkLst>
            <pc:docMk/>
            <pc:sldMk cId="0" sldId="257"/>
            <ac:spMk id="116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9:07.408" v="38" actId="1076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8:21.923" v="22" actId="1076"/>
          <ac:spMkLst>
            <pc:docMk/>
            <pc:sldMk cId="0" sldId="257"/>
            <ac:spMk id="118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9:10.643" v="39" actId="1076"/>
          <ac:spMkLst>
            <pc:docMk/>
            <pc:sldMk cId="0" sldId="257"/>
            <ac:spMk id="119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8:24.575" v="23" actId="1076"/>
          <ac:spMkLst>
            <pc:docMk/>
            <pc:sldMk cId="0" sldId="257"/>
            <ac:spMk id="120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9:21.258" v="40" actId="1076"/>
        <pc:sldMkLst>
          <pc:docMk/>
          <pc:sldMk cId="0" sldId="258"/>
        </pc:sldMkLst>
        <pc:spChg chg="mod">
          <ac:chgData name="Dechamps Paul" userId="88ec7121-b055-4e42-92a4-3cf5321777b6" providerId="ADAL" clId="{1F5E5458-9B5C-406F-8B49-D9C268D3CF89}" dt="2022-08-21T19:19:21.258" v="40" actId="1076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19:21.258" v="40" actId="1076"/>
          <ac:spMkLst>
            <pc:docMk/>
            <pc:sldMk cId="0" sldId="258"/>
            <ac:spMk id="127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9:35.045" v="41" actId="1076"/>
        <pc:sldMkLst>
          <pc:docMk/>
          <pc:sldMk cId="0" sldId="264"/>
        </pc:sldMkLst>
        <pc:spChg chg="mod">
          <ac:chgData name="Dechamps Paul" userId="88ec7121-b055-4e42-92a4-3cf5321777b6" providerId="ADAL" clId="{1F5E5458-9B5C-406F-8B49-D9C268D3CF89}" dt="2022-08-21T19:19:35.045" v="41" actId="1076"/>
          <ac:spMkLst>
            <pc:docMk/>
            <pc:sldMk cId="0" sldId="264"/>
            <ac:spMk id="186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9:39.534" v="42" actId="1076"/>
        <pc:sldMkLst>
          <pc:docMk/>
          <pc:sldMk cId="0" sldId="265"/>
        </pc:sldMkLst>
        <pc:spChg chg="mod">
          <ac:chgData name="Dechamps Paul" userId="88ec7121-b055-4e42-92a4-3cf5321777b6" providerId="ADAL" clId="{1F5E5458-9B5C-406F-8B49-D9C268D3CF89}" dt="2022-08-21T19:19:39.534" v="42" actId="1076"/>
          <ac:spMkLst>
            <pc:docMk/>
            <pc:sldMk cId="0" sldId="265"/>
            <ac:spMk id="202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28.024" v="0" actId="1076"/>
        <pc:sldMkLst>
          <pc:docMk/>
          <pc:sldMk cId="0" sldId="266"/>
        </pc:sldMkLst>
        <pc:spChg chg="mod">
          <ac:chgData name="Dechamps Paul" userId="88ec7121-b055-4e42-92a4-3cf5321777b6" providerId="ADAL" clId="{1F5E5458-9B5C-406F-8B49-D9C268D3CF89}" dt="2022-08-21T19:17:28.024" v="0" actId="1076"/>
          <ac:spMkLst>
            <pc:docMk/>
            <pc:sldMk cId="0" sldId="266"/>
            <ac:spMk id="213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31.645" v="1" actId="1076"/>
        <pc:sldMkLst>
          <pc:docMk/>
          <pc:sldMk cId="0" sldId="267"/>
        </pc:sldMkLst>
        <pc:spChg chg="mod">
          <ac:chgData name="Dechamps Paul" userId="88ec7121-b055-4e42-92a4-3cf5321777b6" providerId="ADAL" clId="{1F5E5458-9B5C-406F-8B49-D9C268D3CF89}" dt="2022-08-21T19:17:31.645" v="1" actId="1076"/>
          <ac:spMkLst>
            <pc:docMk/>
            <pc:sldMk cId="0" sldId="267"/>
            <ac:spMk id="221" creationId="{00000000-0000-0000-0000-000000000000}"/>
          </ac:spMkLst>
        </pc:spChg>
      </pc:sldChg>
      <pc:sldChg chg="addSp delSp modSp mod">
        <pc:chgData name="Dechamps Paul" userId="88ec7121-b055-4e42-92a4-3cf5321777b6" providerId="ADAL" clId="{1F5E5458-9B5C-406F-8B49-D9C268D3CF89}" dt="2022-08-21T19:22:20.503" v="48" actId="1076"/>
        <pc:sldMkLst>
          <pc:docMk/>
          <pc:sldMk cId="0" sldId="268"/>
        </pc:sldMkLst>
        <pc:spChg chg="add mod">
          <ac:chgData name="Dechamps Paul" userId="88ec7121-b055-4e42-92a4-3cf5321777b6" providerId="ADAL" clId="{1F5E5458-9B5C-406F-8B49-D9C268D3CF89}" dt="2022-08-21T19:17:47.137" v="4"/>
          <ac:spMkLst>
            <pc:docMk/>
            <pc:sldMk cId="0" sldId="268"/>
            <ac:spMk id="2" creationId="{42BF21EE-667D-BD0E-DBD7-099BAEDEE01E}"/>
          </ac:spMkLst>
        </pc:spChg>
        <pc:spChg chg="del mod">
          <ac:chgData name="Dechamps Paul" userId="88ec7121-b055-4e42-92a4-3cf5321777b6" providerId="ADAL" clId="{1F5E5458-9B5C-406F-8B49-D9C268D3CF89}" dt="2022-08-21T19:17:45.930" v="3" actId="478"/>
          <ac:spMkLst>
            <pc:docMk/>
            <pc:sldMk cId="0" sldId="268"/>
            <ac:spMk id="228" creationId="{00000000-0000-0000-0000-000000000000}"/>
          </ac:spMkLst>
        </pc:spChg>
        <pc:spChg chg="mod">
          <ac:chgData name="Dechamps Paul" userId="88ec7121-b055-4e42-92a4-3cf5321777b6" providerId="ADAL" clId="{1F5E5458-9B5C-406F-8B49-D9C268D3CF89}" dt="2022-08-21T19:22:20.503" v="48" actId="1076"/>
          <ac:spMkLst>
            <pc:docMk/>
            <pc:sldMk cId="0" sldId="268"/>
            <ac:spMk id="233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47.165" v="5" actId="27636"/>
        <pc:sldMkLst>
          <pc:docMk/>
          <pc:sldMk cId="0" sldId="276"/>
        </pc:sldMkLst>
        <pc:spChg chg="mod">
          <ac:chgData name="Dechamps Paul" userId="88ec7121-b055-4e42-92a4-3cf5321777b6" providerId="ADAL" clId="{1F5E5458-9B5C-406F-8B49-D9C268D3CF89}" dt="2022-08-21T19:17:47.165" v="5" actId="27636"/>
          <ac:spMkLst>
            <pc:docMk/>
            <pc:sldMk cId="0" sldId="276"/>
            <ac:spMk id="277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47.168" v="6" actId="27636"/>
        <pc:sldMkLst>
          <pc:docMk/>
          <pc:sldMk cId="0" sldId="278"/>
        </pc:sldMkLst>
        <pc:spChg chg="mod">
          <ac:chgData name="Dechamps Paul" userId="88ec7121-b055-4e42-92a4-3cf5321777b6" providerId="ADAL" clId="{1F5E5458-9B5C-406F-8B49-D9C268D3CF89}" dt="2022-08-21T19:17:47.168" v="6" actId="27636"/>
          <ac:spMkLst>
            <pc:docMk/>
            <pc:sldMk cId="0" sldId="278"/>
            <ac:spMk id="307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47.172" v="7" actId="27636"/>
        <pc:sldMkLst>
          <pc:docMk/>
          <pc:sldMk cId="0" sldId="283"/>
        </pc:sldMkLst>
        <pc:spChg chg="mod">
          <ac:chgData name="Dechamps Paul" userId="88ec7121-b055-4e42-92a4-3cf5321777b6" providerId="ADAL" clId="{1F5E5458-9B5C-406F-8B49-D9C268D3CF89}" dt="2022-08-21T19:17:47.172" v="7" actId="27636"/>
          <ac:spMkLst>
            <pc:docMk/>
            <pc:sldMk cId="0" sldId="283"/>
            <ac:spMk id="359" creationId="{00000000-0000-0000-0000-000000000000}"/>
          </ac:spMkLst>
        </pc:spChg>
      </pc:sldChg>
      <pc:sldChg chg="modSp mod">
        <pc:chgData name="Dechamps Paul" userId="88ec7121-b055-4e42-92a4-3cf5321777b6" providerId="ADAL" clId="{1F5E5458-9B5C-406F-8B49-D9C268D3CF89}" dt="2022-08-21T19:17:47.179" v="8" actId="27636"/>
        <pc:sldMkLst>
          <pc:docMk/>
          <pc:sldMk cId="0" sldId="285"/>
        </pc:sldMkLst>
        <pc:spChg chg="mod">
          <ac:chgData name="Dechamps Paul" userId="88ec7121-b055-4e42-92a4-3cf5321777b6" providerId="ADAL" clId="{1F5E5458-9B5C-406F-8B49-D9C268D3CF89}" dt="2022-08-21T19:17:47.179" v="8" actId="27636"/>
          <ac:spMkLst>
            <pc:docMk/>
            <pc:sldMk cId="0" sldId="285"/>
            <ac:spMk id="371" creationId="{00000000-0000-0000-0000-000000000000}"/>
          </ac:spMkLst>
        </pc:spChg>
      </pc:sldChg>
    </pc:docChg>
  </pc:docChgLst>
  <pc:docChgLst>
    <pc:chgData name="Dechamps Paul" userId="88ec7121-b055-4e42-92a4-3cf5321777b6" providerId="ADAL" clId="{AA5FB119-ABA9-314F-92BB-D2C06D82FAD9}"/>
    <pc:docChg chg="undo custSel modSld">
      <pc:chgData name="Dechamps Paul" userId="88ec7121-b055-4e42-92a4-3cf5321777b6" providerId="ADAL" clId="{AA5FB119-ABA9-314F-92BB-D2C06D82FAD9}" dt="2022-08-21T19:52:55.444" v="34" actId="20577"/>
      <pc:docMkLst>
        <pc:docMk/>
      </pc:docMkLst>
      <pc:sldChg chg="modSp mod">
        <pc:chgData name="Dechamps Paul" userId="88ec7121-b055-4e42-92a4-3cf5321777b6" providerId="ADAL" clId="{AA5FB119-ABA9-314F-92BB-D2C06D82FAD9}" dt="2022-08-21T19:52:06.756" v="24" actId="1076"/>
        <pc:sldMkLst>
          <pc:docMk/>
          <pc:sldMk cId="0" sldId="258"/>
        </pc:sldMkLst>
        <pc:spChg chg="mod">
          <ac:chgData name="Dechamps Paul" userId="88ec7121-b055-4e42-92a4-3cf5321777b6" providerId="ADAL" clId="{AA5FB119-ABA9-314F-92BB-D2C06D82FAD9}" dt="2022-08-21T19:52:06.756" v="24" actId="1076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Dechamps Paul" userId="88ec7121-b055-4e42-92a4-3cf5321777b6" providerId="ADAL" clId="{AA5FB119-ABA9-314F-92BB-D2C06D82FAD9}" dt="2022-08-21T19:51:43.047" v="19" actId="14100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Dechamps Paul" userId="88ec7121-b055-4e42-92a4-3cf5321777b6" providerId="ADAL" clId="{AA5FB119-ABA9-314F-92BB-D2C06D82FAD9}" dt="2022-08-21T19:51:51.271" v="22" actId="14100"/>
          <ac:spMkLst>
            <pc:docMk/>
            <pc:sldMk cId="0" sldId="258"/>
            <ac:spMk id="128" creationId="{00000000-0000-0000-0000-000000000000}"/>
          </ac:spMkLst>
        </pc:spChg>
      </pc:sldChg>
      <pc:sldChg chg="modSp mod">
        <pc:chgData name="Dechamps Paul" userId="88ec7121-b055-4e42-92a4-3cf5321777b6" providerId="ADAL" clId="{AA5FB119-ABA9-314F-92BB-D2C06D82FAD9}" dt="2022-08-21T19:52:55.444" v="34" actId="20577"/>
        <pc:sldMkLst>
          <pc:docMk/>
          <pc:sldMk cId="0" sldId="260"/>
        </pc:sldMkLst>
        <pc:spChg chg="mod">
          <ac:chgData name="Dechamps Paul" userId="88ec7121-b055-4e42-92a4-3cf5321777b6" providerId="ADAL" clId="{AA5FB119-ABA9-314F-92BB-D2C06D82FAD9}" dt="2022-08-21T19:52:55.444" v="34" actId="20577"/>
          <ac:spMkLst>
            <pc:docMk/>
            <pc:sldMk cId="0" sldId="260"/>
            <ac:spMk id="147" creationId="{00000000-0000-0000-0000-000000000000}"/>
          </ac:spMkLst>
        </pc:spChg>
        <pc:spChg chg="mod">
          <ac:chgData name="Dechamps Paul" userId="88ec7121-b055-4e42-92a4-3cf5321777b6" providerId="ADAL" clId="{AA5FB119-ABA9-314F-92BB-D2C06D82FAD9}" dt="2022-08-21T19:47:58.298" v="5" actId="1076"/>
          <ac:spMkLst>
            <pc:docMk/>
            <pc:sldMk cId="0" sldId="260"/>
            <ac:spMk id="151" creationId="{00000000-0000-0000-0000-000000000000}"/>
          </ac:spMkLst>
        </pc:spChg>
      </pc:sldChg>
      <pc:sldChg chg="modSp mod">
        <pc:chgData name="Dechamps Paul" userId="88ec7121-b055-4e42-92a4-3cf5321777b6" providerId="ADAL" clId="{AA5FB119-ABA9-314F-92BB-D2C06D82FAD9}" dt="2022-08-21T19:49:32.402" v="14" actId="1076"/>
        <pc:sldMkLst>
          <pc:docMk/>
          <pc:sldMk cId="0" sldId="266"/>
        </pc:sldMkLst>
        <pc:spChg chg="mod">
          <ac:chgData name="Dechamps Paul" userId="88ec7121-b055-4e42-92a4-3cf5321777b6" providerId="ADAL" clId="{AA5FB119-ABA9-314F-92BB-D2C06D82FAD9}" dt="2022-08-21T19:49:32.402" v="14" actId="1076"/>
          <ac:spMkLst>
            <pc:docMk/>
            <pc:sldMk cId="0" sldId="266"/>
            <ac:spMk id="213" creationId="{00000000-0000-0000-0000-000000000000}"/>
          </ac:spMkLst>
        </pc:spChg>
      </pc:sldChg>
      <pc:sldChg chg="modSp mod">
        <pc:chgData name="Dechamps Paul" userId="88ec7121-b055-4e42-92a4-3cf5321777b6" providerId="ADAL" clId="{AA5FB119-ABA9-314F-92BB-D2C06D82FAD9}" dt="2022-08-21T19:50:03.876" v="15" actId="20577"/>
        <pc:sldMkLst>
          <pc:docMk/>
          <pc:sldMk cId="0" sldId="269"/>
        </pc:sldMkLst>
        <pc:spChg chg="mod">
          <ac:chgData name="Dechamps Paul" userId="88ec7121-b055-4e42-92a4-3cf5321777b6" providerId="ADAL" clId="{AA5FB119-ABA9-314F-92BB-D2C06D82FAD9}" dt="2022-08-21T19:50:03.876" v="15" actId="20577"/>
          <ac:spMkLst>
            <pc:docMk/>
            <pc:sldMk cId="0" sldId="269"/>
            <ac:spMk id="238" creationId="{00000000-0000-0000-0000-000000000000}"/>
          </ac:spMkLst>
        </pc:spChg>
      </pc:sldChg>
      <pc:sldChg chg="modSp mod">
        <pc:chgData name="Dechamps Paul" userId="88ec7121-b055-4e42-92a4-3cf5321777b6" providerId="ADAL" clId="{AA5FB119-ABA9-314F-92BB-D2C06D82FAD9}" dt="2022-08-21T19:50:29.757" v="16" actId="20577"/>
        <pc:sldMkLst>
          <pc:docMk/>
          <pc:sldMk cId="0" sldId="270"/>
        </pc:sldMkLst>
        <pc:spChg chg="mod">
          <ac:chgData name="Dechamps Paul" userId="88ec7121-b055-4e42-92a4-3cf5321777b6" providerId="ADAL" clId="{AA5FB119-ABA9-314F-92BB-D2C06D82FAD9}" dt="2022-08-21T19:50:29.757" v="16" actId="20577"/>
          <ac:spMkLst>
            <pc:docMk/>
            <pc:sldMk cId="0" sldId="270"/>
            <ac:spMk id="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12271" indent="-212271">
              <a:lnSpc>
                <a:spcPct val="120000"/>
              </a:lnSpc>
              <a:defRPr sz="2600"/>
            </a:lvl1pPr>
            <a:lvl2pPr marL="704850" indent="-247650">
              <a:lnSpc>
                <a:spcPct val="120000"/>
              </a:lnSpc>
              <a:defRPr sz="2600"/>
            </a:lvl2pPr>
            <a:lvl3pPr marL="1211580" indent="-297180">
              <a:lnSpc>
                <a:spcPct val="120000"/>
              </a:lnSpc>
              <a:defRPr sz="2600"/>
            </a:lvl3pPr>
            <a:lvl4pPr marL="1701800" indent="-330200">
              <a:lnSpc>
                <a:spcPct val="120000"/>
              </a:lnSpc>
              <a:defRPr sz="2600"/>
            </a:lvl4pPr>
            <a:lvl5pPr marL="2159000" indent="-330200">
              <a:lnSpc>
                <a:spcPct val="120000"/>
              </a:lnSpc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VII_drawing.pdf" descr="VII_draw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58" y="2112561"/>
            <a:ext cx="970493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1266453" y="2357277"/>
            <a:ext cx="7258496" cy="2387601"/>
          </a:xfrm>
          <a:prstGeom prst="rect">
            <a:avLst/>
          </a:prstGeom>
        </p:spPr>
        <p:txBody>
          <a:bodyPr/>
          <a:lstStyle/>
          <a:p>
            <a:pPr algn="l">
              <a:defRPr sz="5400"/>
            </a:pPr>
            <a:r>
              <a:t>Interactive boundary layer methodology </a:t>
            </a:r>
            <a:br/>
            <a:endParaRPr/>
          </a:p>
        </p:txBody>
      </p:sp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" y="0"/>
            <a:ext cx="3894138" cy="18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/>
          <p:nvPr/>
        </p:nvSpPr>
        <p:spPr>
          <a:xfrm>
            <a:off x="447702" y="3896604"/>
            <a:ext cx="3685639" cy="359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P. Dechamps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A. Bilocq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A. Crovato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G. Dimitriadis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V.E. Terrapon</a:t>
            </a:r>
          </a:p>
        </p:txBody>
      </p:sp>
      <p:pic>
        <p:nvPicPr>
          <p:cNvPr id="107" name="ACOMEN_2022___Nouveau_logo_-_petit.png" descr="ACOMEN_2022___Nouveau_logo_-_pet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875" y="181218"/>
            <a:ext cx="2540001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">
            <a:extLst>
              <a:ext uri="{FF2B5EF4-FFF2-40B4-BE49-F238E27FC236}">
                <a16:creationId xmlns:a16="http://schemas.microsoft.com/office/drawing/2014/main" id="{D5C25731-EA25-FE2E-C93D-09EC9BE5593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24185" y="650620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eparatedCaseCp.pdf" descr="separatedCaseC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4" y="1673289"/>
            <a:ext cx="6580071" cy="4935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eparatedCaseCf.pdf" descr="separatedCaseC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349" y="1673289"/>
            <a:ext cx="6580071" cy="4935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501537" y="-31657"/>
            <a:ext cx="910726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2D Model -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NACA-0012,   °,  , Re = 10 million"/>
              <p:cNvSpPr txBox="1"/>
              <p:nvPr/>
            </p:nvSpPr>
            <p:spPr>
              <a:xfrm>
                <a:off x="6495227" y="172070"/>
                <a:ext cx="5457093" cy="4426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NACA-0012,  </a:t>
                </a:r>
                <a14:m>
                  <m:oMath xmlns:m="http://schemas.openxmlformats.org/officeDocument/2006/math">
                    <m:r>
                      <a:rPr sz="245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sz="245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t>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35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35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235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sz="235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t>, Re = 10 million</a:t>
                </a:r>
              </a:p>
            </p:txBody>
          </p:sp>
        </mc:Choice>
        <mc:Fallback xmlns="">
          <p:sp>
            <p:nvSpPr>
              <p:cNvPr id="202" name="NACA-0012,   °,  , Re = 10 mill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27" y="172070"/>
                <a:ext cx="5457093" cy="442683"/>
              </a:xfrm>
              <a:prstGeom prst="rect">
                <a:avLst/>
              </a:prstGeom>
              <a:blipFill>
                <a:blip r:embed="rId4"/>
                <a:stretch>
                  <a:fillRect l="-2232" t="-2740" r="-4799" b="-3150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Pressure coefficient"/>
          <p:cNvSpPr txBox="1"/>
          <p:nvPr/>
        </p:nvSpPr>
        <p:spPr>
          <a:xfrm>
            <a:off x="1746314" y="1280750"/>
            <a:ext cx="2738485" cy="43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Pressure coefficient</a:t>
            </a:r>
          </a:p>
        </p:txBody>
      </p:sp>
      <p:sp>
        <p:nvSpPr>
          <p:cNvPr id="204" name="Friction coefficient"/>
          <p:cNvSpPr txBox="1"/>
          <p:nvPr/>
        </p:nvSpPr>
        <p:spPr>
          <a:xfrm>
            <a:off x="7722491" y="1280750"/>
            <a:ext cx="2602246" cy="43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Friction coefficient</a:t>
            </a:r>
          </a:p>
        </p:txBody>
      </p:sp>
      <p:sp>
        <p:nvSpPr>
          <p:cNvPr id="205" name="Rectangle"/>
          <p:cNvSpPr/>
          <p:nvPr/>
        </p:nvSpPr>
        <p:spPr>
          <a:xfrm>
            <a:off x="1637346" y="1261164"/>
            <a:ext cx="2956420" cy="476838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Rectangle"/>
          <p:cNvSpPr/>
          <p:nvPr/>
        </p:nvSpPr>
        <p:spPr>
          <a:xfrm>
            <a:off x="7613524" y="1261164"/>
            <a:ext cx="2820180" cy="476838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" name="1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cp_rae2822_a2M0715.pdf" descr="cp_rae2822_a2M071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" y="1771964"/>
            <a:ext cx="6526770" cy="4895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f_rae2822_a2M0715.pdf" descr="cf_rae2822_a2M071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54" y="1771964"/>
            <a:ext cx="6526770" cy="489507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164874" y="-187964"/>
            <a:ext cx="5309645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Transonic + Transition</a:t>
            </a:r>
          </a:p>
        </p:txBody>
      </p:sp>
      <p:sp>
        <p:nvSpPr>
          <p:cNvPr id="212" name="Friction coefficient"/>
          <p:cNvSpPr txBox="1"/>
          <p:nvPr/>
        </p:nvSpPr>
        <p:spPr>
          <a:xfrm>
            <a:off x="7844054" y="1404118"/>
            <a:ext cx="2602246" cy="4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Friction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AE-2822,  ,  °, Re = 10 million"/>
              <p:cNvSpPr txBox="1"/>
              <p:nvPr/>
            </p:nvSpPr>
            <p:spPr>
              <a:xfrm>
                <a:off x="6096000" y="188104"/>
                <a:ext cx="6153862" cy="5734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rPr lang="en-GB"/>
                  <a:t>RAE-2822,</a:t>
                </a:r>
                <a:r>
                  <a:rPr lang="en-BE"/>
                  <a:t> </a:t>
                </a:r>
                <a14:m>
                  <m:oMath xmlns:m="http://schemas.openxmlformats.org/officeDocument/2006/math">
                    <m:r>
                      <a:rPr lang="en-BE" sz="32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BE" sz="32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BE"/>
                  <a:t>°,</a:t>
                </a:r>
                <a:r>
                  <a:rPr lang="en-GB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ar-AE"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=0.715</m:t>
                    </m:r>
                    <m:r>
                      <a:rPr lang="ar-AE" sz="2400" b="0" i="0" smtClean="0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b="0" i="0" smtClean="0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/>
                  <a:t>Re = 10 million</a:t>
                </a:r>
                <a:endParaRPr/>
              </a:p>
            </p:txBody>
          </p:sp>
        </mc:Choice>
        <mc:Fallback xmlns="">
          <p:sp>
            <p:nvSpPr>
              <p:cNvPr id="213" name="RAE-2822,  ,  °, Re = 10 mill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8104"/>
                <a:ext cx="6153862" cy="573427"/>
              </a:xfrm>
              <a:prstGeom prst="rect">
                <a:avLst/>
              </a:prstGeom>
              <a:blipFill>
                <a:blip r:embed="rId4"/>
                <a:stretch>
                  <a:fillRect l="-1982" b="-170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Rectangle"/>
          <p:cNvSpPr/>
          <p:nvPr/>
        </p:nvSpPr>
        <p:spPr>
          <a:xfrm>
            <a:off x="7666967" y="1384531"/>
            <a:ext cx="2956420" cy="476838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5" name="Pressure coefficient"/>
          <p:cNvSpPr txBox="1"/>
          <p:nvPr/>
        </p:nvSpPr>
        <p:spPr>
          <a:xfrm>
            <a:off x="1739643" y="1404118"/>
            <a:ext cx="2738486" cy="4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t>Pressure coefficient</a:t>
            </a:r>
          </a:p>
        </p:txBody>
      </p:sp>
      <p:sp>
        <p:nvSpPr>
          <p:cNvPr id="216" name="Rectangle"/>
          <p:cNvSpPr/>
          <p:nvPr/>
        </p:nvSpPr>
        <p:spPr>
          <a:xfrm>
            <a:off x="1630676" y="1371831"/>
            <a:ext cx="2956420" cy="476838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1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rae2822_CpM075A319.pdf" descr="rae2822_CpM075A31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47" y="418059"/>
            <a:ext cx="8044285" cy="646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le 1"/>
          <p:cNvSpPr txBox="1">
            <a:spLocks noGrp="1"/>
          </p:cNvSpPr>
          <p:nvPr>
            <p:ph type="title"/>
          </p:nvPr>
        </p:nvSpPr>
        <p:spPr>
          <a:xfrm>
            <a:off x="109414" y="-147513"/>
            <a:ext cx="495281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Transonic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AE-2822,  °,  , Re = 6.2 million…"/>
              <p:cNvSpPr txBox="1"/>
              <p:nvPr/>
            </p:nvSpPr>
            <p:spPr>
              <a:xfrm>
                <a:off x="6096000" y="116128"/>
                <a:ext cx="5868270" cy="7982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RAE-2822, </a:t>
                </a:r>
                <a14:m>
                  <m:oMath xmlns:m="http://schemas.openxmlformats.org/officeDocument/2006/math"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=3.19</m:t>
                    </m:r>
                  </m:oMath>
                </a14:m>
                <a:r>
                  <a:t>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t>, Re = 6.2 million</a:t>
                </a:r>
              </a:p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maximum Mach number : 1.34</a:t>
                </a:r>
              </a:p>
            </p:txBody>
          </p:sp>
        </mc:Choice>
        <mc:Fallback xmlns="">
          <p:sp>
            <p:nvSpPr>
              <p:cNvPr id="221" name="RAE-2822,  °,  , Re = 6.2 mill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6128"/>
                <a:ext cx="5868270" cy="798282"/>
              </a:xfrm>
              <a:prstGeom prst="rect">
                <a:avLst/>
              </a:prstGeom>
              <a:blipFill>
                <a:blip r:embed="rId3"/>
                <a:stretch>
                  <a:fillRect l="-2077" t="-2290" r="-4673" b="-145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Computational times (single core)…"/>
          <p:cNvSpPr txBox="1"/>
          <p:nvPr/>
        </p:nvSpPr>
        <p:spPr>
          <a:xfrm>
            <a:off x="7574847" y="2248781"/>
            <a:ext cx="4622464" cy="2806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50000"/>
              </a:lnSpc>
              <a:defRPr sz="2600" u="sng"/>
            </a:pPr>
            <a:r>
              <a:t>Computational times (single core)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DART ~ 1 min 30 sec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RANS ~ 3 hours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Other VII unknown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DART inviscid ~ 7sec</a:t>
            </a:r>
          </a:p>
        </p:txBody>
      </p:sp>
      <p:sp>
        <p:nvSpPr>
          <p:cNvPr id="223" name="16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9361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24" name="Triangle"/>
          <p:cNvSpPr/>
          <p:nvPr/>
        </p:nvSpPr>
        <p:spPr>
          <a:xfrm>
            <a:off x="2268746" y="4883047"/>
            <a:ext cx="227747" cy="19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>
            <a:solidFill>
              <a:srgbClr val="83AB45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5" name="Other VII : Kinney et. al. (1997)"/>
          <p:cNvSpPr txBox="1"/>
          <p:nvPr/>
        </p:nvSpPr>
        <p:spPr>
          <a:xfrm>
            <a:off x="8008811" y="5890435"/>
            <a:ext cx="3754535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C95C2E"/>
                </a:solidFill>
              </a:defRPr>
            </a:pPr>
            <a:r>
              <a:t>Other VII : Kinney </a:t>
            </a:r>
            <a:r>
              <a:rPr i="1"/>
              <a:t>et. al.</a:t>
            </a:r>
            <a:r>
              <a:t> (1997)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rae2822_CfM075A319.pdf" descr="rae2822_CfM075A31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852" y="670685"/>
            <a:ext cx="8271037" cy="62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ock…"/>
          <p:cNvSpPr txBox="1"/>
          <p:nvPr/>
        </p:nvSpPr>
        <p:spPr>
          <a:xfrm>
            <a:off x="7224400" y="1283672"/>
            <a:ext cx="4718370" cy="221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/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Shock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Separation induced by the shock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Attached boundary layer</a:t>
            </a:r>
          </a:p>
          <a:p>
            <a:pPr marL="260684" indent="-260684">
              <a:lnSpc>
                <a:spcPct val="150000"/>
              </a:lnSpc>
              <a:buSzPct val="100000"/>
              <a:buChar char="•"/>
              <a:defRPr sz="2600"/>
            </a:pPr>
            <a:r>
              <a:t>Trailing edge separation </a:t>
            </a:r>
          </a:p>
        </p:txBody>
      </p:sp>
      <p:sp>
        <p:nvSpPr>
          <p:cNvPr id="230" name="1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109414" y="-147513"/>
            <a:ext cx="495281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Transonic flow</a:t>
            </a:r>
          </a:p>
        </p:txBody>
      </p:sp>
      <p:graphicFrame>
        <p:nvGraphicFramePr>
          <p:cNvPr id="232" name="Table"/>
          <p:cNvGraphicFramePr/>
          <p:nvPr/>
        </p:nvGraphicFramePr>
        <p:xfrm>
          <a:off x="7947265" y="4203375"/>
          <a:ext cx="3272636" cy="185075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3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/>
                        <a:t>Solver</a:t>
                      </a:r>
                    </a:p>
                  </a:txBody>
                  <a:tcPr marL="0" marR="0" marT="0" marB="0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762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3000"/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B w="762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/>
                        <a:t>DART</a:t>
                      </a:r>
                    </a:p>
                  </a:txBody>
                  <a:tcPr marL="0" marR="0" marT="0" marB="0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3000"/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762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/>
                        <a:t>RANS</a:t>
                      </a:r>
                    </a:p>
                  </a:txBody>
                  <a:tcPr marL="0" marR="0" marT="0" marB="0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3000"/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Equation"/>
              <p:cNvSpPr txBox="1"/>
              <p:nvPr/>
            </p:nvSpPr>
            <p:spPr>
              <a:xfrm>
                <a:off x="10200338" y="4117339"/>
                <a:ext cx="372979" cy="34682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sz="3900"/>
              </a:p>
            </p:txBody>
          </p:sp>
        </mc:Choice>
        <mc:Fallback xmlns="">
          <p:sp>
            <p:nvSpPr>
              <p:cNvPr id="2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338" y="4117339"/>
                <a:ext cx="372979" cy="346825"/>
              </a:xfrm>
              <a:prstGeom prst="rect">
                <a:avLst/>
              </a:prstGeom>
              <a:blipFill>
                <a:blip r:embed="rId3"/>
                <a:stretch>
                  <a:fillRect r="-18033" b="-649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0.036"/>
          <p:cNvSpPr txBox="1"/>
          <p:nvPr/>
        </p:nvSpPr>
        <p:spPr>
          <a:xfrm>
            <a:off x="9909279" y="5514606"/>
            <a:ext cx="1059599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/>
            </a:lvl1pPr>
          </a:lstStyle>
          <a:p>
            <a:r>
              <a:t>0.036</a:t>
            </a:r>
          </a:p>
        </p:txBody>
      </p:sp>
      <p:sp>
        <p:nvSpPr>
          <p:cNvPr id="235" name="0.023"/>
          <p:cNvSpPr txBox="1"/>
          <p:nvPr/>
        </p:nvSpPr>
        <p:spPr>
          <a:xfrm>
            <a:off x="9909279" y="4875284"/>
            <a:ext cx="1059599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/>
            </a:lvl1pPr>
          </a:lstStyle>
          <a:p>
            <a:r>
              <a:t>0.023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AE-2822,  °,  , Re = 6.2 million…">
                <a:extLst>
                  <a:ext uri="{FF2B5EF4-FFF2-40B4-BE49-F238E27FC236}">
                    <a16:creationId xmlns:a16="http://schemas.microsoft.com/office/drawing/2014/main" id="{42BF21EE-667D-BD0E-DBD7-099BAEDEE01E}"/>
                  </a:ext>
                </a:extLst>
              </p:cNvPr>
              <p:cNvSpPr txBox="1"/>
              <p:nvPr/>
            </p:nvSpPr>
            <p:spPr>
              <a:xfrm>
                <a:off x="6096000" y="116128"/>
                <a:ext cx="5868270" cy="7982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RAE-2822, </a:t>
                </a:r>
                <a14:m>
                  <m:oMath xmlns:m="http://schemas.openxmlformats.org/officeDocument/2006/math"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=3.19</m:t>
                    </m:r>
                  </m:oMath>
                </a14:m>
                <a:r>
                  <a:t>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t>, Re = 6.2 million</a:t>
                </a:r>
              </a:p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maximum Mach number : 1.34</a:t>
                </a:r>
              </a:p>
            </p:txBody>
          </p:sp>
        </mc:Choice>
        <mc:Fallback xmlns="">
          <p:sp>
            <p:nvSpPr>
              <p:cNvPr id="2" name="RAE-2822,  °,  , Re = 6.2 million…">
                <a:extLst>
                  <a:ext uri="{FF2B5EF4-FFF2-40B4-BE49-F238E27FC236}">
                    <a16:creationId xmlns:a16="http://schemas.microsoft.com/office/drawing/2014/main" id="{42BF21EE-667D-BD0E-DBD7-099BAEDE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6128"/>
                <a:ext cx="5868270" cy="798282"/>
              </a:xfrm>
              <a:prstGeom prst="rect">
                <a:avLst/>
              </a:prstGeom>
              <a:blipFill>
                <a:blip r:embed="rId4"/>
                <a:stretch>
                  <a:fillRect l="-2077" t="-2290" r="-4673" b="-145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title"/>
          </p:nvPr>
        </p:nvSpPr>
        <p:spPr>
          <a:xfrm>
            <a:off x="127000" y="-66675"/>
            <a:ext cx="280869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Conclusions</a:t>
            </a:r>
          </a:p>
        </p:txBody>
      </p:sp>
      <p:sp>
        <p:nvSpPr>
          <p:cNvPr id="238" name="Content Placeholder 2"/>
          <p:cNvSpPr txBox="1"/>
          <p:nvPr/>
        </p:nvSpPr>
        <p:spPr>
          <a:xfrm>
            <a:off x="684027" y="1395778"/>
            <a:ext cx="8238890" cy="489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2D interactive boundary layer model</a:t>
            </a:r>
          </a:p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Novelties</a:t>
            </a:r>
          </a:p>
          <a:p>
            <a:pPr marL="581526" lvl="1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Unsteady boundary layer equation</a:t>
            </a:r>
            <a:r>
              <a:rPr lang="nl-BE"/>
              <a:t>s</a:t>
            </a:r>
            <a:endParaRPr/>
          </a:p>
          <a:p>
            <a:pPr marL="581526" lvl="1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Special coupling strategy and numerical method</a:t>
            </a:r>
          </a:p>
          <a:p>
            <a:pPr marL="260684" indent="-260684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 u="sng"/>
            </a:pPr>
            <a:r>
              <a:t>Transonic</a:t>
            </a:r>
          </a:p>
          <a:p>
            <a:pPr marL="260684" indent="-260684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 u="sng"/>
            </a:pPr>
            <a:r>
              <a:t>Separated</a:t>
            </a:r>
          </a:p>
          <a:p>
            <a:pPr marL="260684" indent="-260684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3000" u="sng"/>
            </a:pPr>
            <a:r>
              <a:t>Transitional</a:t>
            </a:r>
          </a:p>
        </p:txBody>
      </p:sp>
      <p:sp>
        <p:nvSpPr>
          <p:cNvPr id="239" name="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127000" y="-66675"/>
            <a:ext cx="576029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Futur work : 3D model</a:t>
            </a:r>
          </a:p>
        </p:txBody>
      </p:sp>
      <p:pic>
        <p:nvPicPr>
          <p:cNvPr id="242" name="Screenshot 2022-05-18 at 2.57.01 PM.png" descr="Screenshot 2022-05-18 at 2.57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8" y="1439923"/>
            <a:ext cx="5972620" cy="397815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ontent Placeholder 2"/>
          <p:cNvSpPr txBox="1"/>
          <p:nvPr/>
        </p:nvSpPr>
        <p:spPr>
          <a:xfrm>
            <a:off x="6364824" y="1244514"/>
            <a:ext cx="5760297" cy="4898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2600" u="sng">
                <a:solidFill>
                  <a:srgbClr val="081F5C"/>
                </a:solidFill>
              </a:defRPr>
            </a:pPr>
            <a:r>
              <a:t>2D BL model solved at spanwise stations</a:t>
            </a:r>
          </a:p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2600"/>
            </a:pPr>
            <a:r>
              <a:t>Inviscid solution computed on 3D mesh</a:t>
            </a:r>
          </a:p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2600"/>
            </a:pPr>
            <a:r>
              <a:t>Viscous solution computed at each station</a:t>
            </a:r>
          </a:p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2600"/>
            </a:pPr>
            <a:r>
              <a:t>Boundary condition is interpolated between station</a:t>
            </a:r>
            <a:r>
              <a:rPr lang="nl-BE"/>
              <a:t>s</a:t>
            </a:r>
            <a:endParaRPr/>
          </a:p>
          <a:p>
            <a:pPr marL="200526" indent="-200526">
              <a:lnSpc>
                <a:spcPct val="120000"/>
              </a:lnSpc>
              <a:spcBef>
                <a:spcPts val="1000"/>
              </a:spcBef>
              <a:buSzPct val="100000"/>
              <a:buChar char="•"/>
              <a:defRPr sz="2600"/>
            </a:pPr>
            <a:r>
              <a:t>…</a:t>
            </a:r>
          </a:p>
        </p:txBody>
      </p:sp>
      <p:sp>
        <p:nvSpPr>
          <p:cNvPr id="244" name="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47" name="Thank you for your attention"/>
          <p:cNvSpPr txBox="1"/>
          <p:nvPr/>
        </p:nvSpPr>
        <p:spPr>
          <a:xfrm>
            <a:off x="2207773" y="501922"/>
            <a:ext cx="7776454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5200"/>
            </a:lvl1pPr>
          </a:lstStyle>
          <a:p>
            <a:r>
              <a:t>Thank you for your attention</a:t>
            </a:r>
          </a:p>
        </p:txBody>
      </p:sp>
      <p:pic>
        <p:nvPicPr>
          <p:cNvPr id="248" name="polar.pdf" descr="pola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35" y="-866552"/>
            <a:ext cx="6869222" cy="9720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cfPresEmbra.pdf" descr="cfPresEmbr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8" y="-866552"/>
            <a:ext cx="6869222" cy="9720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tent Placeholder 2"/>
          <p:cNvSpPr txBox="1"/>
          <p:nvPr/>
        </p:nvSpPr>
        <p:spPr>
          <a:xfrm>
            <a:off x="484604" y="1269387"/>
            <a:ext cx="8136278" cy="50838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800" u="sng">
                <a:solidFill>
                  <a:srgbClr val="081F5C"/>
                </a:solidFill>
              </a:defRPr>
            </a:pPr>
            <a:endParaRPr/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/>
            </a:pPr>
            <a:r>
              <a:t>Direct Numerical Simulation</a:t>
            </a:r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/>
            </a:pPr>
            <a:r>
              <a:t>Large Eddy Simulation  </a:t>
            </a:r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/>
            </a:pPr>
            <a:r>
              <a:t>Reynolds-Average Navier-Stokes</a:t>
            </a:r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C00000"/>
                </a:solidFill>
              </a:defRPr>
            </a:pPr>
            <a:r>
              <a:t>Viscous Inviscid Interaction</a:t>
            </a:r>
          </a:p>
          <a:p>
            <a:pPr marL="280736" indent="-280736">
              <a:spcBef>
                <a:spcPts val="1000"/>
              </a:spcBef>
              <a:buSzPct val="100000"/>
              <a:buChar char="•"/>
              <a:defRPr sz="2800"/>
            </a:pPr>
            <a:r>
              <a:t>Inviscid methods </a:t>
            </a:r>
            <a:br/>
            <a:r>
              <a:t>(</a:t>
            </a:r>
            <a:r>
              <a:rPr>
                <a:solidFill>
                  <a:srgbClr val="1A235C"/>
                </a:solidFill>
              </a:rPr>
              <a:t>Full potential</a:t>
            </a:r>
            <a:r>
              <a:t>, panel method…)</a:t>
            </a:r>
          </a:p>
        </p:txBody>
      </p:sp>
      <p:sp>
        <p:nvSpPr>
          <p:cNvPr id="110" name="1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1" name="Arrow"/>
          <p:cNvSpPr/>
          <p:nvPr/>
        </p:nvSpPr>
        <p:spPr>
          <a:xfrm>
            <a:off x="5614164" y="2284845"/>
            <a:ext cx="1306749" cy="413208"/>
          </a:xfrm>
          <a:prstGeom prst="rightArrow">
            <a:avLst>
              <a:gd name="adj1" fmla="val 40258"/>
              <a:gd name="adj2" fmla="val 106145"/>
            </a:avLst>
          </a:prstGeom>
          <a:solidFill>
            <a:srgbClr val="081F5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2" name="Content Placeholder 2"/>
          <p:cNvSpPr txBox="1"/>
          <p:nvPr/>
        </p:nvSpPr>
        <p:spPr>
          <a:xfrm>
            <a:off x="7104279" y="2168797"/>
            <a:ext cx="4639221" cy="590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Months/Years (if it can be done)</a:t>
            </a:r>
          </a:p>
        </p:txBody>
      </p:sp>
      <p:sp>
        <p:nvSpPr>
          <p:cNvPr id="113" name="Arrow"/>
          <p:cNvSpPr/>
          <p:nvPr/>
        </p:nvSpPr>
        <p:spPr>
          <a:xfrm>
            <a:off x="5614163" y="3060385"/>
            <a:ext cx="1306749" cy="413207"/>
          </a:xfrm>
          <a:prstGeom prst="rightArrow">
            <a:avLst>
              <a:gd name="adj1" fmla="val 40258"/>
              <a:gd name="adj2" fmla="val 106145"/>
            </a:avLst>
          </a:prstGeom>
          <a:solidFill>
            <a:srgbClr val="081F5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4" name="Content Placeholder 2"/>
          <p:cNvSpPr txBox="1"/>
          <p:nvPr/>
        </p:nvSpPr>
        <p:spPr>
          <a:xfrm>
            <a:off x="7098248" y="2940146"/>
            <a:ext cx="4745239" cy="590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Weeks/Days</a:t>
            </a:r>
          </a:p>
        </p:txBody>
      </p:sp>
      <p:sp>
        <p:nvSpPr>
          <p:cNvPr id="115" name="Content Placeholder 2"/>
          <p:cNvSpPr txBox="1"/>
          <p:nvPr/>
        </p:nvSpPr>
        <p:spPr>
          <a:xfrm>
            <a:off x="7094464" y="3709733"/>
            <a:ext cx="4745239" cy="590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Days/Hours</a:t>
            </a:r>
          </a:p>
        </p:txBody>
      </p:sp>
      <p:sp>
        <p:nvSpPr>
          <p:cNvPr id="116" name="Arrow"/>
          <p:cNvSpPr/>
          <p:nvPr/>
        </p:nvSpPr>
        <p:spPr>
          <a:xfrm>
            <a:off x="5616991" y="3835924"/>
            <a:ext cx="1311489" cy="413207"/>
          </a:xfrm>
          <a:prstGeom prst="rightArrow">
            <a:avLst>
              <a:gd name="adj1" fmla="val 40258"/>
              <a:gd name="adj2" fmla="val 106145"/>
            </a:avLst>
          </a:prstGeom>
          <a:solidFill>
            <a:srgbClr val="081F5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Content Placeholder 2"/>
          <p:cNvSpPr txBox="1"/>
          <p:nvPr/>
        </p:nvSpPr>
        <p:spPr>
          <a:xfrm>
            <a:off x="7094464" y="4517911"/>
            <a:ext cx="4158830" cy="590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Minutes</a:t>
            </a:r>
          </a:p>
        </p:txBody>
      </p:sp>
      <p:sp>
        <p:nvSpPr>
          <p:cNvPr id="118" name="Arrow"/>
          <p:cNvSpPr/>
          <p:nvPr/>
        </p:nvSpPr>
        <p:spPr>
          <a:xfrm>
            <a:off x="5609424" y="4611463"/>
            <a:ext cx="1311488" cy="413208"/>
          </a:xfrm>
          <a:prstGeom prst="rightArrow">
            <a:avLst>
              <a:gd name="adj1" fmla="val 40258"/>
              <a:gd name="adj2" fmla="val 106145"/>
            </a:avLst>
          </a:prstGeom>
          <a:solidFill>
            <a:srgbClr val="081F5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9" name="Content Placeholder 2"/>
          <p:cNvSpPr txBox="1"/>
          <p:nvPr/>
        </p:nvSpPr>
        <p:spPr>
          <a:xfrm>
            <a:off x="7094464" y="5293131"/>
            <a:ext cx="2695704" cy="590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Seconds</a:t>
            </a:r>
          </a:p>
        </p:txBody>
      </p:sp>
      <p:sp>
        <p:nvSpPr>
          <p:cNvPr id="120" name="Arrow"/>
          <p:cNvSpPr/>
          <p:nvPr/>
        </p:nvSpPr>
        <p:spPr>
          <a:xfrm>
            <a:off x="5594286" y="5382009"/>
            <a:ext cx="1326626" cy="413207"/>
          </a:xfrm>
          <a:prstGeom prst="rightArrow">
            <a:avLst>
              <a:gd name="adj1" fmla="val 40258"/>
              <a:gd name="adj2" fmla="val 106145"/>
            </a:avLst>
          </a:prstGeom>
          <a:solidFill>
            <a:srgbClr val="081F5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94733" y="-58209"/>
            <a:ext cx="7058412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Motivations</a:t>
            </a:r>
          </a:p>
        </p:txBody>
      </p:sp>
      <p:sp>
        <p:nvSpPr>
          <p:cNvPr id="122" name="Title 1"/>
          <p:cNvSpPr txBox="1"/>
          <p:nvPr/>
        </p:nvSpPr>
        <p:spPr>
          <a:xfrm>
            <a:off x="502088" y="838306"/>
            <a:ext cx="7058412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u="sng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Levels of fidelity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194733" y="-58209"/>
            <a:ext cx="8122947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2D Viscous - Inviscid interaction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86772" y="1109104"/>
            <a:ext cx="7732060" cy="1190159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lnSpc>
                <a:spcPct val="150000"/>
              </a:lnSpc>
            </a:lvl1pPr>
          </a:lstStyle>
          <a:p>
            <a:r>
              <a:t>Viscous correction applied on an inviscid flow</a:t>
            </a:r>
          </a:p>
        </p:txBody>
      </p:sp>
      <p:sp>
        <p:nvSpPr>
          <p:cNvPr id="126" name="Line"/>
          <p:cNvSpPr/>
          <p:nvPr/>
        </p:nvSpPr>
        <p:spPr>
          <a:xfrm flipV="1">
            <a:off x="1394639" y="1776525"/>
            <a:ext cx="1" cy="405561"/>
          </a:xfrm>
          <a:prstGeom prst="line">
            <a:avLst/>
          </a:prstGeom>
          <a:ln w="50800">
            <a:solidFill>
              <a:srgbClr val="081F5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Line"/>
          <p:cNvSpPr/>
          <p:nvPr/>
        </p:nvSpPr>
        <p:spPr>
          <a:xfrm>
            <a:off x="1369239" y="2173619"/>
            <a:ext cx="420712" cy="1"/>
          </a:xfrm>
          <a:prstGeom prst="line">
            <a:avLst/>
          </a:prstGeom>
          <a:ln w="50800">
            <a:solidFill>
              <a:srgbClr val="081F5C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Content Placeholder 2"/>
          <p:cNvSpPr txBox="1"/>
          <p:nvPr/>
        </p:nvSpPr>
        <p:spPr>
          <a:xfrm>
            <a:off x="1789951" y="1732834"/>
            <a:ext cx="7732061" cy="11901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800"/>
            </a:lvl1pPr>
          </a:lstStyle>
          <a:p>
            <a:r>
              <a:t>Relevant near the body surface (Boundary layer) </a:t>
            </a:r>
          </a:p>
        </p:txBody>
      </p:sp>
      <p:sp>
        <p:nvSpPr>
          <p:cNvPr id="129" name="Content Placeholder 2"/>
          <p:cNvSpPr txBox="1"/>
          <p:nvPr/>
        </p:nvSpPr>
        <p:spPr>
          <a:xfrm>
            <a:off x="7274661" y="3036889"/>
            <a:ext cx="4168917" cy="33430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800" u="sng">
                <a:solidFill>
                  <a:srgbClr val="081F5C"/>
                </a:solidFill>
              </a:defRPr>
            </a:pPr>
            <a:r>
              <a:t>Our case</a:t>
            </a:r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/>
            </a:pPr>
            <a:r>
              <a:t>Inviscid full potential flow</a:t>
            </a:r>
          </a:p>
          <a:p>
            <a:pPr marL="280736" indent="-280736">
              <a:lnSpc>
                <a:spcPct val="150000"/>
              </a:lnSpc>
              <a:spcBef>
                <a:spcPts val="1000"/>
              </a:spcBef>
              <a:buSzPct val="100000"/>
              <a:buChar char="•"/>
              <a:defRPr sz="2800"/>
            </a:pPr>
            <a:r>
              <a:t>Boundary layer model</a:t>
            </a:r>
          </a:p>
        </p:txBody>
      </p:sp>
      <p:sp>
        <p:nvSpPr>
          <p:cNvPr id="130" name="7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1" name="VIICoupling_inv.pdf" descr="VIICoupling_inv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9" y="3171600"/>
            <a:ext cx="2376570" cy="1471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IICoupling_visc.pdf" descr="VIICoupling_vis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390" y="4882006"/>
            <a:ext cx="2527728" cy="15895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oup"/>
          <p:cNvGrpSpPr/>
          <p:nvPr/>
        </p:nvGrpSpPr>
        <p:grpSpPr>
          <a:xfrm rot="10800000">
            <a:off x="1874134" y="4576092"/>
            <a:ext cx="1811150" cy="1092304"/>
            <a:chOff x="0" y="0"/>
            <a:chExt cx="1811149" cy="1092303"/>
          </a:xfrm>
        </p:grpSpPr>
        <p:sp>
          <p:nvSpPr>
            <p:cNvPr id="133" name="Line"/>
            <p:cNvSpPr/>
            <p:nvPr/>
          </p:nvSpPr>
          <p:spPr>
            <a:xfrm>
              <a:off x="0" y="35941"/>
              <a:ext cx="181115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Line"/>
            <p:cNvSpPr/>
            <p:nvPr/>
          </p:nvSpPr>
          <p:spPr>
            <a:xfrm flipH="1">
              <a:off x="1791290" y="0"/>
              <a:ext cx="1" cy="1092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8" name="Group"/>
          <p:cNvGrpSpPr/>
          <p:nvPr/>
        </p:nvGrpSpPr>
        <p:grpSpPr>
          <a:xfrm>
            <a:off x="3026962" y="3851839"/>
            <a:ext cx="1811151" cy="1092304"/>
            <a:chOff x="0" y="0"/>
            <a:chExt cx="1811149" cy="1092303"/>
          </a:xfrm>
        </p:grpSpPr>
        <p:sp>
          <p:nvSpPr>
            <p:cNvPr id="136" name="Line"/>
            <p:cNvSpPr/>
            <p:nvPr/>
          </p:nvSpPr>
          <p:spPr>
            <a:xfrm>
              <a:off x="0" y="35941"/>
              <a:ext cx="181115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Line"/>
            <p:cNvSpPr/>
            <p:nvPr/>
          </p:nvSpPr>
          <p:spPr>
            <a:xfrm flipH="1">
              <a:off x="1791290" y="0"/>
              <a:ext cx="1" cy="109230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Edge parameters ( ,  ,  )"/>
              <p:cNvSpPr txBox="1"/>
              <p:nvPr/>
            </p:nvSpPr>
            <p:spPr>
              <a:xfrm>
                <a:off x="3592513" y="3387416"/>
                <a:ext cx="2737717" cy="3720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r>
                  <a:t>Edge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t>)</a:t>
                </a:r>
              </a:p>
            </p:txBody>
          </p:sp>
        </mc:Choice>
        <mc:Fallback xmlns="">
          <p:sp>
            <p:nvSpPr>
              <p:cNvPr id="139" name="Edge parameters ( ,  , 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13" y="3387416"/>
                <a:ext cx="2737717" cy="372076"/>
              </a:xfrm>
              <a:prstGeom prst="rect">
                <a:avLst/>
              </a:prstGeom>
              <a:blipFill>
                <a:blip r:embed="rId4"/>
                <a:stretch>
                  <a:fillRect l="-3563" r="-9800" b="-344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Displacement from the surface ( )"/>
              <p:cNvSpPr txBox="1"/>
              <p:nvPr/>
            </p:nvSpPr>
            <p:spPr>
              <a:xfrm>
                <a:off x="221315" y="5793729"/>
                <a:ext cx="3387262" cy="348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r>
                  <a:t>Displacement from the surface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t>)</a:t>
                </a:r>
              </a:p>
            </p:txBody>
          </p:sp>
        </mc:Choice>
        <mc:Fallback xmlns="">
          <p:sp>
            <p:nvSpPr>
              <p:cNvPr id="140" name="Displacement from the surface (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5" y="5793729"/>
                <a:ext cx="3387262" cy="348475"/>
              </a:xfrm>
              <a:prstGeom prst="rect">
                <a:avLst/>
              </a:prstGeom>
              <a:blipFill>
                <a:blip r:embed="rId5"/>
                <a:stretch>
                  <a:fillRect l="-2878" r="-3957" b="-448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2" grpId="0" animBg="1" advAuto="0"/>
      <p:bldP spid="135" grpId="0" animBg="1" advAuto="0"/>
      <p:bldP spid="138" grpId="0" animBg="1" advAuto="0"/>
      <p:bldP spid="139" grpId="0" animBg="1" advAuto="0"/>
      <p:bldP spid="14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VII_drawing2.pdf" descr="VII_drawin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53" y="-56831"/>
            <a:ext cx="8753894" cy="618594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194733" y="-58209"/>
            <a:ext cx="7058412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VII - Methodology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59960" y="4635880"/>
            <a:ext cx="11861250" cy="35068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lnSpc>
                <a:spcPct val="150000"/>
              </a:lnSpc>
              <a:defRPr sz="2400"/>
            </a:pPr>
            <a:r>
              <a:t>Flow studied separately in each region</a:t>
            </a:r>
          </a:p>
          <a:p>
            <a:pPr>
              <a:lnSpc>
                <a:spcPct val="150000"/>
              </a:lnSpc>
              <a:defRPr sz="2400"/>
            </a:pPr>
            <a:r>
              <a:t>Edge velocity (inviscid) used to solve the boundary layer equations</a:t>
            </a:r>
          </a:p>
          <a:p>
            <a:pPr>
              <a:lnSpc>
                <a:spcPct val="150000"/>
              </a:lnSpc>
              <a:defRPr sz="2400"/>
            </a:pPr>
            <a:r>
              <a:t>Blowing velocity (normal to surface) used to account for the presence of the boundary layer</a:t>
            </a:r>
          </a:p>
        </p:txBody>
      </p:sp>
      <p:sp>
        <p:nvSpPr>
          <p:cNvPr id="145" name="8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28288" y="1495116"/>
            <a:ext cx="5518639" cy="395667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2600"/>
            </a:pPr>
            <a:r>
              <a:t>The proposed model is able to deal with</a:t>
            </a:r>
          </a:p>
          <a:p>
            <a:pPr marL="260684" indent="-260684">
              <a:lnSpc>
                <a:spcPct val="120000"/>
              </a:lnSpc>
              <a:buFontTx/>
              <a:defRPr sz="2600"/>
            </a:pPr>
            <a:endParaRPr/>
          </a:p>
          <a:p>
            <a:pPr marL="260684" indent="-260684">
              <a:lnSpc>
                <a:spcPct val="120000"/>
              </a:lnSpc>
              <a:buFontTx/>
              <a:defRPr sz="2600"/>
            </a:pPr>
            <a:r>
              <a:rPr>
                <a:solidFill>
                  <a:srgbClr val="A80002"/>
                </a:solidFill>
              </a:rPr>
              <a:t>Compressible</a:t>
            </a:r>
            <a:r>
              <a:rPr lang="nl-BE">
                <a:solidFill>
                  <a:srgbClr val="A80002"/>
                </a:solidFill>
              </a:rPr>
              <a:t> transonic</a:t>
            </a:r>
            <a:r>
              <a:t> flows,</a:t>
            </a:r>
          </a:p>
          <a:p>
            <a:pPr marL="260684" indent="-260684">
              <a:lnSpc>
                <a:spcPct val="120000"/>
              </a:lnSpc>
              <a:buFontTx/>
              <a:defRPr sz="2600"/>
            </a:pPr>
            <a:r>
              <a:rPr>
                <a:solidFill>
                  <a:srgbClr val="A70100"/>
                </a:solidFill>
              </a:rPr>
              <a:t>Laminar</a:t>
            </a:r>
            <a:r>
              <a:t> and </a:t>
            </a:r>
            <a:r>
              <a:rPr>
                <a:solidFill>
                  <a:srgbClr val="A70100"/>
                </a:solidFill>
              </a:rPr>
              <a:t>turbulent</a:t>
            </a:r>
            <a:r>
              <a:t> flows,</a:t>
            </a:r>
          </a:p>
          <a:p>
            <a:pPr marL="260684" indent="-260684">
              <a:lnSpc>
                <a:spcPct val="120000"/>
              </a:lnSpc>
              <a:buFontTx/>
              <a:defRPr sz="2600"/>
            </a:pPr>
            <a:r>
              <a:t>Laminar to turbulent </a:t>
            </a:r>
            <a:r>
              <a:rPr>
                <a:solidFill>
                  <a:srgbClr val="A70100"/>
                </a:solidFill>
              </a:rPr>
              <a:t>transition</a:t>
            </a:r>
            <a:r>
              <a:t>,</a:t>
            </a:r>
          </a:p>
          <a:p>
            <a:pPr marL="260684" indent="-260684">
              <a:lnSpc>
                <a:spcPct val="120000"/>
              </a:lnSpc>
              <a:buFontTx/>
              <a:defRPr sz="2600"/>
            </a:pPr>
            <a:r>
              <a:t>Mildly </a:t>
            </a:r>
            <a:r>
              <a:rPr>
                <a:solidFill>
                  <a:srgbClr val="A70100"/>
                </a:solidFill>
              </a:rPr>
              <a:t>separated</a:t>
            </a:r>
            <a:r>
              <a:t> flows</a:t>
            </a:r>
          </a:p>
        </p:txBody>
      </p:sp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194733" y="-58209"/>
            <a:ext cx="7058412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VII - Model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899520" y="5006355"/>
            <a:ext cx="1" cy="802350"/>
          </a:xfrm>
          <a:prstGeom prst="line">
            <a:avLst/>
          </a:prstGeom>
          <a:ln w="38100">
            <a:solidFill>
              <a:srgbClr val="081F5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Line"/>
          <p:cNvSpPr/>
          <p:nvPr/>
        </p:nvSpPr>
        <p:spPr>
          <a:xfrm flipH="1">
            <a:off x="882236" y="5794656"/>
            <a:ext cx="672418" cy="1"/>
          </a:xfrm>
          <a:prstGeom prst="line">
            <a:avLst/>
          </a:prstGeom>
          <a:ln w="38100">
            <a:solidFill>
              <a:srgbClr val="081F5C"/>
            </a:solidFill>
            <a:miter/>
            <a:headEnd type="arrow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Content Placeholder 2"/>
          <p:cNvSpPr txBox="1"/>
          <p:nvPr/>
        </p:nvSpPr>
        <p:spPr>
          <a:xfrm>
            <a:off x="1690867" y="5467033"/>
            <a:ext cx="3360023" cy="6833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600"/>
            </a:lvl1pPr>
          </a:lstStyle>
          <a:p>
            <a:r>
              <a:t>Small separation bubble</a:t>
            </a:r>
          </a:p>
        </p:txBody>
      </p:sp>
      <p:pic>
        <p:nvPicPr>
          <p:cNvPr id="152" name="lamTurb.pdf" descr="lamTur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90" y="195032"/>
            <a:ext cx="5954741" cy="308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epBubble.pdf" descr="SepBubbl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04" y="3329047"/>
            <a:ext cx="6926333" cy="3395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9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irfoil.pdf" descr="airfoi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58" y="-1079096"/>
            <a:ext cx="9018670" cy="67640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xfrm>
            <a:off x="134614" y="-58209"/>
            <a:ext cx="603247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VII - Algorithm</a:t>
            </a:r>
          </a:p>
        </p:txBody>
      </p:sp>
      <p:sp>
        <p:nvSpPr>
          <p:cNvPr id="158" name="10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9" name="Line"/>
          <p:cNvSpPr/>
          <p:nvPr/>
        </p:nvSpPr>
        <p:spPr>
          <a:xfrm flipV="1">
            <a:off x="3651778" y="2592175"/>
            <a:ext cx="325375" cy="325375"/>
          </a:xfrm>
          <a:prstGeom prst="line">
            <a:avLst/>
          </a:prstGeom>
          <a:ln w="38100">
            <a:solidFill>
              <a:srgbClr val="BE1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Boundary condition (stagnation)"/>
          <p:cNvSpPr txBox="1"/>
          <p:nvPr/>
        </p:nvSpPr>
        <p:spPr>
          <a:xfrm>
            <a:off x="298252" y="3053940"/>
            <a:ext cx="3929253" cy="38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/>
            </a:lvl1pPr>
          </a:lstStyle>
          <a:p>
            <a:r>
              <a:t>Boundary condition (stagnation)</a:t>
            </a:r>
          </a:p>
        </p:txBody>
      </p:sp>
      <p:sp>
        <p:nvSpPr>
          <p:cNvPr id="167" name="Connection Line"/>
          <p:cNvSpPr/>
          <p:nvPr/>
        </p:nvSpPr>
        <p:spPr>
          <a:xfrm>
            <a:off x="3831365" y="1811538"/>
            <a:ext cx="2920515" cy="721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1" h="16461" extrusionOk="0">
                <a:moveTo>
                  <a:pt x="259" y="16461"/>
                </a:moveTo>
                <a:cubicBezTo>
                  <a:pt x="-1439" y="-2723"/>
                  <a:pt x="5195" y="-5139"/>
                  <a:pt x="20161" y="9213"/>
                </a:cubicBezTo>
              </a:path>
            </a:pathLst>
          </a:custGeom>
          <a:ln w="63500">
            <a:solidFill>
              <a:srgbClr val="BE1000"/>
            </a:solidFill>
            <a:miter/>
            <a:tailEnd type="arrow"/>
          </a:ln>
        </p:spPr>
        <p:txBody>
          <a:bodyPr/>
          <a:lstStyle/>
          <a:p>
            <a:endParaRPr/>
          </a:p>
        </p:txBody>
      </p:sp>
      <p:sp>
        <p:nvSpPr>
          <p:cNvPr id="168" name="Connection Line"/>
          <p:cNvSpPr/>
          <p:nvPr/>
        </p:nvSpPr>
        <p:spPr>
          <a:xfrm>
            <a:off x="3995979" y="2480806"/>
            <a:ext cx="2717801" cy="41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34" extrusionOk="0">
                <a:moveTo>
                  <a:pt x="0" y="8068"/>
                </a:moveTo>
                <a:cubicBezTo>
                  <a:pt x="2915" y="21600"/>
                  <a:pt x="10115" y="18911"/>
                  <a:pt x="21600" y="0"/>
                </a:cubicBezTo>
              </a:path>
            </a:pathLst>
          </a:custGeom>
          <a:ln w="63500">
            <a:solidFill>
              <a:srgbClr val="BE1000"/>
            </a:solidFill>
            <a:miter/>
            <a:tailEnd type="arrow"/>
          </a:ln>
        </p:spPr>
        <p:txBody>
          <a:bodyPr/>
          <a:lstStyle/>
          <a:p>
            <a:endParaRPr/>
          </a:p>
        </p:txBody>
      </p:sp>
      <p:sp>
        <p:nvSpPr>
          <p:cNvPr id="163" name="2"/>
          <p:cNvSpPr txBox="1"/>
          <p:nvPr/>
        </p:nvSpPr>
        <p:spPr>
          <a:xfrm>
            <a:off x="5985998" y="2865675"/>
            <a:ext cx="25862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2</a:t>
            </a:r>
          </a:p>
        </p:txBody>
      </p:sp>
      <p:sp>
        <p:nvSpPr>
          <p:cNvPr id="164" name="1"/>
          <p:cNvSpPr txBox="1"/>
          <p:nvPr/>
        </p:nvSpPr>
        <p:spPr>
          <a:xfrm>
            <a:off x="5966688" y="1477693"/>
            <a:ext cx="25862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1</a:t>
            </a:r>
          </a:p>
        </p:txBody>
      </p:sp>
      <p:sp>
        <p:nvSpPr>
          <p:cNvPr id="165" name="3"/>
          <p:cNvSpPr txBox="1"/>
          <p:nvPr/>
        </p:nvSpPr>
        <p:spPr>
          <a:xfrm>
            <a:off x="7801049" y="1809095"/>
            <a:ext cx="25862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3</a:t>
            </a:r>
          </a:p>
        </p:txBody>
      </p:sp>
      <p:sp>
        <p:nvSpPr>
          <p:cNvPr id="166" name="Space marching method…"/>
          <p:cNvSpPr txBox="1"/>
          <p:nvPr/>
        </p:nvSpPr>
        <p:spPr>
          <a:xfrm>
            <a:off x="1678536" y="4255840"/>
            <a:ext cx="8873548" cy="1948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2400" u="sng"/>
            </a:pPr>
            <a:r>
              <a:t>Space marching method</a:t>
            </a:r>
          </a:p>
          <a:p>
            <a:pPr marL="240631" indent="-240631">
              <a:lnSpc>
                <a:spcPct val="150000"/>
              </a:lnSpc>
              <a:buSzPct val="100000"/>
              <a:buAutoNum type="arabicPeriod"/>
              <a:defRPr sz="2400"/>
            </a:pPr>
            <a:r>
              <a:t> Start from the boundary condition imposed at the stagnation point</a:t>
            </a:r>
          </a:p>
          <a:p>
            <a:pPr marL="240631" indent="-240631">
              <a:lnSpc>
                <a:spcPct val="150000"/>
              </a:lnSpc>
              <a:buSzPct val="100000"/>
              <a:buAutoNum type="arabicPeriod"/>
              <a:defRPr sz="2400"/>
            </a:pPr>
            <a:r>
              <a:t> Each point treated individually</a:t>
            </a:r>
          </a:p>
          <a:p>
            <a:pPr marL="240631" indent="-240631">
              <a:lnSpc>
                <a:spcPct val="150000"/>
              </a:lnSpc>
              <a:buSzPct val="100000"/>
              <a:buAutoNum type="arabicPeriod"/>
              <a:defRPr sz="2400"/>
            </a:pPr>
            <a:r>
              <a:t> Upper and lower sides treated successively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8548" y="1688269"/>
            <a:ext cx="5060556" cy="350686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lnSpc>
                <a:spcPct val="150000"/>
              </a:lnSpc>
              <a:buSzTx/>
              <a:buFontTx/>
              <a:buNone/>
              <a:defRPr sz="2700"/>
            </a:lvl1pPr>
          </a:lstStyle>
          <a:p>
            <a:r>
              <a:t>Stabilisation is usually the main issue of this type of models</a:t>
            </a:r>
          </a:p>
        </p:txBody>
      </p:sp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122591" y="-202493"/>
            <a:ext cx="639478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VII - Stability of the method</a:t>
            </a:r>
          </a:p>
        </p:txBody>
      </p:sp>
      <p:pic>
        <p:nvPicPr>
          <p:cNvPr id="172" name="VIICoupling.pdf" descr="VIICoupl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92" y="687841"/>
            <a:ext cx="5790207" cy="327973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ontent Placeholder 2"/>
          <p:cNvSpPr txBox="1"/>
          <p:nvPr/>
        </p:nvSpPr>
        <p:spPr>
          <a:xfrm>
            <a:off x="707442" y="4364653"/>
            <a:ext cx="10777116" cy="35068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700" u="sng"/>
            </a:pPr>
            <a:r>
              <a:t>Reasons why the algorithm is stable here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700"/>
            </a:pPr>
            <a:r>
              <a:t>Unsteady nature of the viscous model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700"/>
            </a:pPr>
            <a:r>
              <a:t>Special treatment at the interface to ensure that the models can coexist </a:t>
            </a:r>
          </a:p>
        </p:txBody>
      </p:sp>
      <p:sp>
        <p:nvSpPr>
          <p:cNvPr id="174" name="1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coupling_VII.pdf" descr="coupling_VII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51" y="202952"/>
            <a:ext cx="10643698" cy="752137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xfrm>
            <a:off x="122591" y="-202493"/>
            <a:ext cx="639478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VII - Stability of the method</a:t>
            </a:r>
          </a:p>
        </p:txBody>
      </p:sp>
      <p:sp>
        <p:nvSpPr>
          <p:cNvPr id="178" name="1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9" name="Literature"/>
          <p:cNvSpPr txBox="1"/>
          <p:nvPr/>
        </p:nvSpPr>
        <p:spPr>
          <a:xfrm>
            <a:off x="8035845" y="1008568"/>
            <a:ext cx="151334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u="sng"/>
            </a:lvl1pPr>
          </a:lstStyle>
          <a:p>
            <a:r>
              <a:t>Literature</a:t>
            </a:r>
          </a:p>
        </p:txBody>
      </p:sp>
      <p:sp>
        <p:nvSpPr>
          <p:cNvPr id="180" name="Our case"/>
          <p:cNvSpPr txBox="1"/>
          <p:nvPr/>
        </p:nvSpPr>
        <p:spPr>
          <a:xfrm>
            <a:off x="2947379" y="1008568"/>
            <a:ext cx="136454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u="sng"/>
            </a:lvl1pPr>
          </a:lstStyle>
          <a:p>
            <a:r>
              <a:t>Our case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lphacl_ACOMEN.pdf" descr="alphacl_ACOME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" y="1682021"/>
            <a:ext cx="6333072" cy="474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lcd_ACOMEN.pdf" descr="clcd_ACOME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53" y="1561387"/>
            <a:ext cx="6654761" cy="499107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501537" y="-31657"/>
            <a:ext cx="7020507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t>2D Model - Viscous correction</a:t>
            </a:r>
          </a:p>
        </p:txBody>
      </p:sp>
      <p:sp>
        <p:nvSpPr>
          <p:cNvPr id="185" name="Lift coefficient"/>
          <p:cNvSpPr txBox="1"/>
          <p:nvPr/>
        </p:nvSpPr>
        <p:spPr>
          <a:xfrm>
            <a:off x="2106903" y="1245635"/>
            <a:ext cx="215873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Lift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NACA-0012,  , Re = 6 million"/>
              <p:cNvSpPr txBox="1"/>
              <p:nvPr/>
            </p:nvSpPr>
            <p:spPr>
              <a:xfrm>
                <a:off x="7522044" y="84201"/>
                <a:ext cx="4548017" cy="4426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>
                  <a:defRPr sz="2200">
                    <a:solidFill>
                      <a:srgbClr val="535353"/>
                    </a:solidFill>
                  </a:defRPr>
                </a:pPr>
                <a:r>
                  <a:t>NACA-0012,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24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sz="24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t>, Re = 6 million</a:t>
                </a:r>
              </a:p>
            </p:txBody>
          </p:sp>
        </mc:Choice>
        <mc:Fallback xmlns="">
          <p:sp>
            <p:nvSpPr>
              <p:cNvPr id="186" name="NACA-0012,  , Re = 6 mill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044" y="84201"/>
                <a:ext cx="4548017" cy="442682"/>
              </a:xfrm>
              <a:prstGeom prst="rect">
                <a:avLst/>
              </a:prstGeom>
              <a:blipFill>
                <a:blip r:embed="rId4"/>
                <a:stretch>
                  <a:fillRect l="-2815" t="-4167" r="-4558" b="-3055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Rectangle"/>
          <p:cNvSpPr/>
          <p:nvPr/>
        </p:nvSpPr>
        <p:spPr>
          <a:xfrm>
            <a:off x="1993212" y="1085574"/>
            <a:ext cx="2386121" cy="764881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Drag coefficient"/>
          <p:cNvSpPr txBox="1"/>
          <p:nvPr/>
        </p:nvSpPr>
        <p:spPr>
          <a:xfrm>
            <a:off x="8035845" y="1245635"/>
            <a:ext cx="237317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r>
              <a:t>Drag coefficient</a:t>
            </a:r>
          </a:p>
        </p:txBody>
      </p:sp>
      <p:sp>
        <p:nvSpPr>
          <p:cNvPr id="189" name="Rectangle"/>
          <p:cNvSpPr/>
          <p:nvPr/>
        </p:nvSpPr>
        <p:spPr>
          <a:xfrm>
            <a:off x="7980026" y="1082026"/>
            <a:ext cx="2484815" cy="764882"/>
          </a:xfrm>
          <a:prstGeom prst="rect">
            <a:avLst/>
          </a:prstGeom>
          <a:ln w="25400">
            <a:solidFill>
              <a:srgbClr val="BE00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0" name="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1" name="Experimental (NASA)"/>
          <p:cNvSpPr txBox="1"/>
          <p:nvPr/>
        </p:nvSpPr>
        <p:spPr>
          <a:xfrm>
            <a:off x="3485386" y="4371781"/>
            <a:ext cx="268080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7AA451"/>
                </a:solidFill>
              </a:defRPr>
            </a:lvl1pPr>
          </a:lstStyle>
          <a:p>
            <a:r>
              <a:t>Experimental (NASA)</a:t>
            </a:r>
          </a:p>
        </p:txBody>
      </p:sp>
      <p:sp>
        <p:nvSpPr>
          <p:cNvPr id="192" name="DART"/>
          <p:cNvSpPr txBox="1"/>
          <p:nvPr/>
        </p:nvSpPr>
        <p:spPr>
          <a:xfrm>
            <a:off x="2798966" y="3385165"/>
            <a:ext cx="77461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3070B7"/>
                </a:solidFill>
              </a:defRPr>
            </a:lvl1pPr>
          </a:lstStyle>
          <a:p>
            <a:r>
              <a:t>DART</a:t>
            </a:r>
          </a:p>
        </p:txBody>
      </p:sp>
      <p:sp>
        <p:nvSpPr>
          <p:cNvPr id="193" name="Inviscid solution"/>
          <p:cNvSpPr txBox="1"/>
          <p:nvPr/>
        </p:nvSpPr>
        <p:spPr>
          <a:xfrm>
            <a:off x="3129166" y="2326831"/>
            <a:ext cx="209367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1E1E1E"/>
                </a:solidFill>
              </a:defRPr>
            </a:lvl1pPr>
          </a:lstStyle>
          <a:p>
            <a:r>
              <a:t>Inviscid solution</a:t>
            </a:r>
          </a:p>
        </p:txBody>
      </p:sp>
      <p:sp>
        <p:nvSpPr>
          <p:cNvPr id="194" name="DART"/>
          <p:cNvSpPr txBox="1"/>
          <p:nvPr/>
        </p:nvSpPr>
        <p:spPr>
          <a:xfrm>
            <a:off x="10749167" y="4697498"/>
            <a:ext cx="77461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3070B7"/>
                </a:solidFill>
              </a:defRPr>
            </a:lvl1pPr>
          </a:lstStyle>
          <a:p>
            <a:r>
              <a:t>DART</a:t>
            </a:r>
          </a:p>
        </p:txBody>
      </p:sp>
      <p:sp>
        <p:nvSpPr>
          <p:cNvPr id="195" name="Experimental (NASA)"/>
          <p:cNvSpPr txBox="1"/>
          <p:nvPr/>
        </p:nvSpPr>
        <p:spPr>
          <a:xfrm>
            <a:off x="7394068" y="5001958"/>
            <a:ext cx="268080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7AA451"/>
                </a:solidFill>
              </a:defRPr>
            </a:lvl1pPr>
          </a:lstStyle>
          <a:p>
            <a:r>
              <a:t>Experimental (NASA)</a:t>
            </a:r>
          </a:p>
        </p:txBody>
      </p:sp>
      <p:sp>
        <p:nvSpPr>
          <p:cNvPr id="196" name="Triangle"/>
          <p:cNvSpPr/>
          <p:nvPr/>
        </p:nvSpPr>
        <p:spPr>
          <a:xfrm>
            <a:off x="3269300" y="4469917"/>
            <a:ext cx="230161" cy="209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7AA45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Triangle"/>
          <p:cNvSpPr/>
          <p:nvPr/>
        </p:nvSpPr>
        <p:spPr>
          <a:xfrm>
            <a:off x="7160383" y="5046119"/>
            <a:ext cx="230160" cy="209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7AA45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Interactive boundary layer methodology  </vt:lpstr>
      <vt:lpstr>Motivations</vt:lpstr>
      <vt:lpstr>2D Viscous - Inviscid interaction</vt:lpstr>
      <vt:lpstr>VII - Methodology</vt:lpstr>
      <vt:lpstr>VII - Model</vt:lpstr>
      <vt:lpstr>VII - Algorithm</vt:lpstr>
      <vt:lpstr>VII - Stability of the method</vt:lpstr>
      <vt:lpstr>VII - Stability of the method</vt:lpstr>
      <vt:lpstr>2D Model - Viscous correction</vt:lpstr>
      <vt:lpstr>2D Model - Separation</vt:lpstr>
      <vt:lpstr>Transonic + Transition</vt:lpstr>
      <vt:lpstr>Transonic flow</vt:lpstr>
      <vt:lpstr>Transonic flow</vt:lpstr>
      <vt:lpstr>Conclusions</vt:lpstr>
      <vt:lpstr>Futur work : 3D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boundary layer methodology  </dc:title>
  <cp:lastModifiedBy>Dechamps Paul</cp:lastModifiedBy>
  <cp:revision>1</cp:revision>
  <dcterms:modified xsi:type="dcterms:W3CDTF">2022-09-07T08:18:09Z</dcterms:modified>
</cp:coreProperties>
</file>