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9" r:id="rId1"/>
  </p:sldMasterIdLst>
  <p:sldIdLst>
    <p:sldId id="256" r:id="rId2"/>
    <p:sldId id="257" r:id="rId3"/>
    <p:sldId id="262" r:id="rId4"/>
    <p:sldId id="258" r:id="rId5"/>
    <p:sldId id="267" r:id="rId6"/>
    <p:sldId id="260" r:id="rId7"/>
    <p:sldId id="261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67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688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574123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405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88996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rai ou fau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045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084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8150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590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61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7361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198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082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409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pc="5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4382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90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10/5/2022</a:t>
            </a:fld>
            <a:endParaRPr lang="en-US" spc="5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3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81" r:id="rId2"/>
    <p:sldLayoutId id="2147484182" r:id="rId3"/>
    <p:sldLayoutId id="2147484183" r:id="rId4"/>
    <p:sldLayoutId id="2147484184" r:id="rId5"/>
    <p:sldLayoutId id="2147484185" r:id="rId6"/>
    <p:sldLayoutId id="2147484186" r:id="rId7"/>
    <p:sldLayoutId id="2147484187" r:id="rId8"/>
    <p:sldLayoutId id="2147484188" r:id="rId9"/>
    <p:sldLayoutId id="2147484189" r:id="rId10"/>
    <p:sldLayoutId id="2147484190" r:id="rId11"/>
    <p:sldLayoutId id="2147484191" r:id="rId12"/>
    <p:sldLayoutId id="2147484192" r:id="rId13"/>
    <p:sldLayoutId id="2147484193" r:id="rId14"/>
    <p:sldLayoutId id="2147484194" r:id="rId15"/>
    <p:sldLayoutId id="21474841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1">
            <a:extLst>
              <a:ext uri="{FF2B5EF4-FFF2-40B4-BE49-F238E27FC236}">
                <a16:creationId xmlns:a16="http://schemas.microsoft.com/office/drawing/2014/main" id="{20FE74CC-F485-DFFE-E09A-599CBCE7BC5C}"/>
              </a:ext>
            </a:extLst>
          </p:cNvPr>
          <p:cNvSpPr txBox="1">
            <a:spLocks/>
          </p:cNvSpPr>
          <p:nvPr/>
        </p:nvSpPr>
        <p:spPr>
          <a:xfrm>
            <a:off x="1340693" y="1526732"/>
            <a:ext cx="8560052" cy="178593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r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5000" kern="1200" cap="all" spc="200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200">
              <a:lnSpc>
                <a:spcPct val="120000"/>
              </a:lnSpc>
              <a:spcAft>
                <a:spcPts val="600"/>
              </a:spcAft>
            </a:pPr>
            <a:r>
              <a:rPr lang="en-US" sz="4600" b="1" kern="1200" cap="none" spc="12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Sphère</a:t>
            </a:r>
            <a:r>
              <a:rPr lang="en-US" sz="4600" b="1" kern="1200" cap="none" spc="12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cap="none" spc="12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publique</a:t>
            </a:r>
            <a:r>
              <a:rPr lang="en-US" sz="4600" b="1" kern="1200" cap="none" spc="12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4600" b="1" kern="1200" cap="none" spc="12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sphère</a:t>
            </a:r>
            <a:r>
              <a:rPr lang="en-US" sz="4600" b="1" kern="1200" cap="none" spc="12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cap="none" spc="12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privée</a:t>
            </a:r>
            <a:r>
              <a:rPr lang="en-US" sz="4600" b="1" kern="1200" cap="none" spc="12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: </a:t>
            </a:r>
            <a:r>
              <a:rPr lang="en-US" sz="4600" b="1" kern="1200" cap="none" spc="12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où</a:t>
            </a:r>
            <a:r>
              <a:rPr lang="en-US" sz="4600" b="1" kern="1200" cap="none" spc="12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cap="none" spc="12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s’arrête</a:t>
            </a:r>
            <a:r>
              <a:rPr lang="en-US" sz="4600" b="1" kern="1200" cap="none" spc="12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cap="none" spc="12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l’exigence</a:t>
            </a:r>
            <a:r>
              <a:rPr lang="en-US" sz="4600" b="1" kern="1200" cap="none" spc="12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4600" b="1" kern="1200" cap="none" spc="12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d’exemplarité</a:t>
            </a:r>
            <a:r>
              <a:rPr lang="en-US" sz="4600" b="1" kern="1200" cap="none" spc="12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des </a:t>
            </a:r>
            <a:r>
              <a:rPr lang="en-US" sz="4600" b="1" kern="1200" cap="none" spc="120" dirty="0" err="1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gouvernants</a:t>
            </a:r>
            <a:r>
              <a:rPr lang="en-US" sz="4600" b="1" kern="1200" cap="none" spc="120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 ?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035B7E-7E3C-888E-AAD9-3DB5090774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6816" y="3915821"/>
            <a:ext cx="8362983" cy="91630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/>
              <a:t>Léna GERON &amp; Andy JOUSTEN</a:t>
            </a:r>
          </a:p>
          <a:p>
            <a:pPr algn="ctr">
              <a:lnSpc>
                <a:spcPct val="90000"/>
              </a:lnSpc>
            </a:pPr>
            <a:r>
              <a:rPr lang="en-US" sz="1600" dirty="0" err="1"/>
              <a:t>Doctorants</a:t>
            </a:r>
            <a:r>
              <a:rPr lang="en-US" sz="1600" dirty="0"/>
              <a:t> (FNRS – </a:t>
            </a:r>
            <a:r>
              <a:rPr lang="en-US" sz="1600" dirty="0" err="1"/>
              <a:t>ULiège</a:t>
            </a:r>
            <a:r>
              <a:rPr lang="en-US" sz="1600" dirty="0"/>
              <a:t> – Centre de droit public)</a:t>
            </a:r>
          </a:p>
          <a:p>
            <a:pPr algn="ctr">
              <a:lnSpc>
                <a:spcPct val="90000"/>
              </a:lnSpc>
            </a:pPr>
            <a:endParaRPr lang="en-US" sz="900" dirty="0"/>
          </a:p>
        </p:txBody>
      </p:sp>
      <p:pic>
        <p:nvPicPr>
          <p:cNvPr id="2" name="Graphique 1">
            <a:extLst>
              <a:ext uri="{FF2B5EF4-FFF2-40B4-BE49-F238E27FC236}">
                <a16:creationId xmlns:a16="http://schemas.microsoft.com/office/drawing/2014/main" id="{08DAA215-9E3F-B39D-B1BF-1F881F68F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8697" y="5936901"/>
            <a:ext cx="2670996" cy="62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57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BE9D4C4-9FA3-4885-A769-301639CC7A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524F065-9F7C-400C-9A20-B343BFAA6A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2627" y="-4"/>
            <a:ext cx="8139373" cy="6858000"/>
          </a:xfrm>
          <a:custGeom>
            <a:avLst/>
            <a:gdLst>
              <a:gd name="connsiteX0" fmla="*/ 5181344 w 8139373"/>
              <a:gd name="connsiteY0" fmla="*/ 0 h 6858000"/>
              <a:gd name="connsiteX1" fmla="*/ 8139373 w 8139373"/>
              <a:gd name="connsiteY1" fmla="*/ 0 h 6858000"/>
              <a:gd name="connsiteX2" fmla="*/ 8139373 w 8139373"/>
              <a:gd name="connsiteY2" fmla="*/ 6858000 h 6858000"/>
              <a:gd name="connsiteX3" fmla="*/ 0 w 813937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39373" h="6858000">
                <a:moveTo>
                  <a:pt x="5181344" y="0"/>
                </a:moveTo>
                <a:lnTo>
                  <a:pt x="8139373" y="0"/>
                </a:lnTo>
                <a:lnTo>
                  <a:pt x="8139373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45A29C4-0F4D-7F02-C02E-66D28A4F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567" y="672515"/>
            <a:ext cx="3520460" cy="1640379"/>
          </a:xfrm>
        </p:spPr>
        <p:txBody>
          <a:bodyPr anchor="ctr">
            <a:normAutofit/>
          </a:bodyPr>
          <a:lstStyle/>
          <a:p>
            <a:pPr algn="ctr"/>
            <a:r>
              <a:rPr lang="fr-BE" sz="3200" dirty="0">
                <a:solidFill>
                  <a:schemeClr val="accent1">
                    <a:lumMod val="50000"/>
                  </a:schemeClr>
                </a:solidFill>
              </a:rPr>
              <a:t>II. Les enjeux de l’exemplarité </a:t>
            </a:r>
          </a:p>
        </p:txBody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7EB6695E-BED5-4DA3-8C9B-AD301AEF47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435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2E281C-2499-3A29-0E52-7FEBBE00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567" y="2554256"/>
            <a:ext cx="4491444" cy="3097182"/>
          </a:xfrm>
        </p:spPr>
        <p:txBody>
          <a:bodyPr>
            <a:normAutofit/>
          </a:bodyPr>
          <a:lstStyle/>
          <a:p>
            <a:pPr algn="just"/>
            <a:r>
              <a:rPr lang="fr-BE" sz="2400" dirty="0"/>
              <a:t>Instrumentalisation de l’exemplarité</a:t>
            </a:r>
          </a:p>
          <a:p>
            <a:pPr marL="0" indent="0">
              <a:buNone/>
            </a:pPr>
            <a:endParaRPr lang="fr-BE" sz="1600" dirty="0"/>
          </a:p>
          <a:p>
            <a:pPr lvl="1" algn="just"/>
            <a:r>
              <a:rPr lang="fr-FR" sz="1800" dirty="0"/>
              <a:t>Atteinte à l’image des gouvernants  </a:t>
            </a:r>
          </a:p>
          <a:p>
            <a:pPr marL="0" indent="0">
              <a:buNone/>
            </a:pPr>
            <a:endParaRPr lang="fr-BE" sz="1600" dirty="0"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6DB9E65-E072-43AF-A8C9-9744BA0CC2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6867" y="6"/>
            <a:ext cx="4831627" cy="4520011"/>
          </a:xfrm>
          <a:custGeom>
            <a:avLst/>
            <a:gdLst>
              <a:gd name="connsiteX0" fmla="*/ 0 w 4831627"/>
              <a:gd name="connsiteY0" fmla="*/ 0 h 4520011"/>
              <a:gd name="connsiteX1" fmla="*/ 4831627 w 4831627"/>
              <a:gd name="connsiteY1" fmla="*/ 0 h 4520011"/>
              <a:gd name="connsiteX2" fmla="*/ 1416677 w 4831627"/>
              <a:gd name="connsiteY2" fmla="*/ 4520011 h 4520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831627" h="4520011">
                <a:moveTo>
                  <a:pt x="0" y="0"/>
                </a:moveTo>
                <a:lnTo>
                  <a:pt x="4831627" y="0"/>
                </a:lnTo>
                <a:lnTo>
                  <a:pt x="1416677" y="452001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Vidéo 9">
            <a:extLst>
              <a:ext uri="{FF2B5EF4-FFF2-40B4-BE49-F238E27FC236}">
                <a16:creationId xmlns:a16="http://schemas.microsoft.com/office/drawing/2014/main" id="{86EB4B46-FFCE-18D4-8FFD-408A5D527D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108" t="284" r="10315" b="-1"/>
          <a:stretch/>
        </p:blipFill>
        <p:spPr>
          <a:xfrm>
            <a:off x="5168778" y="524024"/>
            <a:ext cx="2104587" cy="146503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F8B6B1-0FC5-2B05-24D2-DDAA3FDC6C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4447" y="2312894"/>
            <a:ext cx="2508547" cy="357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063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A29C4-0F4D-7F02-C02E-66D28A4F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/>
          </a:bodyPr>
          <a:lstStyle/>
          <a:p>
            <a:r>
              <a:rPr lang="fr-BE" dirty="0">
                <a:solidFill>
                  <a:schemeClr val="accent1">
                    <a:lumMod val="50000"/>
                  </a:schemeClr>
                </a:solidFill>
              </a:rPr>
              <a:t>III. Conclusion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2E281C-2499-3A29-0E52-7FEBBE00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31763" y="2274889"/>
            <a:ext cx="6271237" cy="3630611"/>
          </a:xfrm>
        </p:spPr>
        <p:txBody>
          <a:bodyPr>
            <a:normAutofit/>
          </a:bodyPr>
          <a:lstStyle/>
          <a:p>
            <a:pPr marL="342900" lvl="1" indent="-342900"/>
            <a:r>
              <a:rPr lang="fr-FR" sz="2400" dirty="0"/>
              <a:t>Quand l’exemplarité des gouvernants dépasse les bornes…</a:t>
            </a:r>
          </a:p>
          <a:p>
            <a:pPr marL="0" indent="0">
              <a:buNone/>
            </a:pPr>
            <a:endParaRPr lang="fr-BE" dirty="0"/>
          </a:p>
          <a:p>
            <a:pPr lvl="1"/>
            <a:r>
              <a:rPr lang="fr-FR" sz="1800" dirty="0"/>
              <a:t>Sphère publique/sphère privée</a:t>
            </a:r>
          </a:p>
          <a:p>
            <a:pPr lvl="1"/>
            <a:r>
              <a:rPr lang="fr-FR" sz="1800" dirty="0"/>
              <a:t>Droit/morale</a:t>
            </a:r>
          </a:p>
          <a:p>
            <a:pPr lvl="1"/>
            <a:r>
              <a:rPr lang="fr-FR" sz="1800" dirty="0"/>
              <a:t>Entre les recherches doctorales</a:t>
            </a:r>
          </a:p>
          <a:p>
            <a:pPr marL="457200" lvl="1" indent="0">
              <a:buNone/>
            </a:pPr>
            <a:endParaRPr lang="fr-BE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8C968FA-CE73-9694-E69B-C7CDA474EC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40" r="20854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13719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Vidéo 9">
            <a:extLst>
              <a:ext uri="{FF2B5EF4-FFF2-40B4-BE49-F238E27FC236}">
                <a16:creationId xmlns:a16="http://schemas.microsoft.com/office/drawing/2014/main" id="{54E85301-C287-62ED-EE23-92BC5E852F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9108" t="284" r="10315" b="-1"/>
          <a:stretch/>
        </p:blipFill>
        <p:spPr>
          <a:xfrm>
            <a:off x="3931739" y="1072303"/>
            <a:ext cx="2833721" cy="19725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 descr="Une image contenant personne, posant, groupe&#10;&#10;Description générée automatiquement">
            <a:extLst>
              <a:ext uri="{FF2B5EF4-FFF2-40B4-BE49-F238E27FC236}">
                <a16:creationId xmlns:a16="http://schemas.microsoft.com/office/drawing/2014/main" id="{596A4784-A10D-A0F5-D3E8-8890361FAB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255" y="2945606"/>
            <a:ext cx="6961239" cy="386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0EBED23-89A3-C857-2E46-B2ADEF1A8159}"/>
              </a:ext>
            </a:extLst>
          </p:cNvPr>
          <p:cNvSpPr txBox="1"/>
          <p:nvPr/>
        </p:nvSpPr>
        <p:spPr>
          <a:xfrm>
            <a:off x="1120878" y="294704"/>
            <a:ext cx="7993626" cy="46166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Affaire de la </a:t>
            </a:r>
            <a:r>
              <a:rPr lang="fr-FR" sz="2400" dirty="0">
                <a:ln w="0"/>
                <a:solidFill>
                  <a:schemeClr val="tx1"/>
                </a:solidFill>
              </a:rPr>
              <a:t>Première</a:t>
            </a:r>
            <a:r>
              <a:rPr lang="fr-FR" sz="2400" dirty="0"/>
              <a:t> Ministre finlandaise Sanna Marin </a:t>
            </a:r>
            <a:endParaRPr lang="fr-BE" sz="2400" dirty="0"/>
          </a:p>
        </p:txBody>
      </p:sp>
    </p:spTree>
    <p:extLst>
      <p:ext uri="{BB962C8B-B14F-4D97-AF65-F5344CB8AC3E}">
        <p14:creationId xmlns:p14="http://schemas.microsoft.com/office/powerpoint/2010/main" val="229729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4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9555F0-9443-2BC2-2CCD-8467768B1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5" y="388373"/>
            <a:ext cx="8269597" cy="840828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50000"/>
                  </a:schemeClr>
                </a:solidFill>
              </a:rPr>
              <a:t>Aperçu</a:t>
            </a:r>
            <a:endParaRPr lang="fr-BE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FCBEB36-56E7-93F5-2D26-6D2C6D5950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5" y="1450428"/>
            <a:ext cx="8885766" cy="5019199"/>
          </a:xfrm>
        </p:spPr>
        <p:txBody>
          <a:bodyPr>
            <a:normAutofit/>
          </a:bodyPr>
          <a:lstStyle/>
          <a:p>
            <a:r>
              <a:rPr lang="fr-FR" sz="2000" dirty="0"/>
              <a:t>I. La notion d’exemplarité des gouvernants</a:t>
            </a:r>
          </a:p>
          <a:p>
            <a:pPr lvl="1"/>
            <a:r>
              <a:rPr lang="fr-FR" sz="1800" dirty="0"/>
              <a:t>Définition générale</a:t>
            </a:r>
          </a:p>
          <a:p>
            <a:pPr lvl="1"/>
            <a:r>
              <a:rPr lang="fr-FR" sz="1800" dirty="0"/>
              <a:t>Contenu des exigences d’exemplarité</a:t>
            </a:r>
          </a:p>
          <a:p>
            <a:pPr lvl="1"/>
            <a:r>
              <a:rPr lang="fr-FR" sz="1800" dirty="0"/>
              <a:t>Sanctions de l’absence d’exemplarité</a:t>
            </a:r>
          </a:p>
          <a:p>
            <a:pPr marL="457200" lvl="1" indent="0">
              <a:buNone/>
            </a:pPr>
            <a:endParaRPr lang="fr-FR" sz="1800" dirty="0"/>
          </a:p>
          <a:p>
            <a:r>
              <a:rPr lang="fr-FR" sz="2000" dirty="0"/>
              <a:t>II. Les enjeux de l’exemplarité des gouvernants</a:t>
            </a:r>
          </a:p>
          <a:p>
            <a:pPr lvl="1"/>
            <a:r>
              <a:rPr lang="fr-FR" sz="1800" dirty="0"/>
              <a:t>Origines</a:t>
            </a:r>
          </a:p>
          <a:p>
            <a:pPr lvl="1"/>
            <a:r>
              <a:rPr lang="fr-FR" sz="1800" dirty="0"/>
              <a:t>Déclin de confiance politique</a:t>
            </a:r>
          </a:p>
          <a:p>
            <a:pPr lvl="1"/>
            <a:r>
              <a:rPr lang="fr-FR" sz="1800" dirty="0"/>
              <a:t>Instrumentalisation de l’exemplarité</a:t>
            </a:r>
          </a:p>
          <a:p>
            <a:pPr marL="457200" lvl="1" indent="0">
              <a:buNone/>
            </a:pPr>
            <a:endParaRPr lang="fr-FR" sz="1800" dirty="0"/>
          </a:p>
          <a:p>
            <a:r>
              <a:rPr lang="fr-FR" sz="2000" dirty="0"/>
              <a:t>III. Conclusion</a:t>
            </a:r>
          </a:p>
          <a:p>
            <a:pPr lvl="1"/>
            <a:r>
              <a:rPr lang="fr-FR" sz="1800" dirty="0"/>
              <a:t>Quand l’exemplarité des gouvernants dépasse les bornes…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604807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A29C4-0F4D-7F02-C02E-66D28A4F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fr-BE" dirty="0">
                <a:solidFill>
                  <a:schemeClr val="accent1">
                    <a:lumMod val="50000"/>
                  </a:schemeClr>
                </a:solidFill>
              </a:rPr>
              <a:t>I. Notion d’exemplarité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2E281C-2499-3A29-0E52-7FEBBE00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34" y="1782064"/>
            <a:ext cx="6630872" cy="4059935"/>
          </a:xfrm>
        </p:spPr>
        <p:txBody>
          <a:bodyPr>
            <a:normAutofit/>
          </a:bodyPr>
          <a:lstStyle/>
          <a:p>
            <a:r>
              <a:rPr lang="fr-BE" sz="2400" b="1" dirty="0"/>
              <a:t>Définition générale </a:t>
            </a:r>
          </a:p>
          <a:p>
            <a:pPr lvl="1" algn="just"/>
            <a:r>
              <a:rPr lang="fr-FR" sz="2000" dirty="0"/>
              <a:t>Normes de comportement et contrôles renforcés par rapport au droit commun, afin de favoriser le dévouement des gouvernants au bien commun</a:t>
            </a:r>
          </a:p>
          <a:p>
            <a:pPr marL="457200" lvl="1" indent="0" algn="just">
              <a:buNone/>
            </a:pPr>
            <a:r>
              <a:rPr lang="fr-FR" sz="2000" dirty="0"/>
              <a:t> </a:t>
            </a:r>
          </a:p>
          <a:p>
            <a:pPr lvl="1" algn="just"/>
            <a:r>
              <a:rPr lang="fr-BE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Deux caractéristiques: </a:t>
            </a:r>
          </a:p>
          <a:p>
            <a:pPr lvl="2" algn="just"/>
            <a:r>
              <a:rPr lang="fr-BE" sz="1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Caractère dérogatoire</a:t>
            </a:r>
          </a:p>
          <a:p>
            <a:pPr lvl="2" algn="just"/>
            <a:r>
              <a:rPr lang="fr-BE" sz="1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Finalité = Bien commun </a:t>
            </a:r>
            <a:endParaRPr lang="fr-BE" sz="1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fr-BE" dirty="0"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phique 4" descr="Ampoule et crayon avec un remplissage uni">
            <a:extLst>
              <a:ext uri="{FF2B5EF4-FFF2-40B4-BE49-F238E27FC236}">
                <a16:creationId xmlns:a16="http://schemas.microsoft.com/office/drawing/2014/main" id="{DCBAE473-85CB-9BFD-E993-C401965FB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8706" y="2364233"/>
            <a:ext cx="2563368" cy="256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40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A29C4-0F4D-7F02-C02E-66D28A4F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fr-BE" dirty="0">
                <a:solidFill>
                  <a:schemeClr val="accent1">
                    <a:lumMod val="50000"/>
                  </a:schemeClr>
                </a:solidFill>
              </a:rPr>
              <a:t>I. Notion d’exemplarité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2E281C-2499-3A29-0E52-7FEBBE00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434" y="1782064"/>
            <a:ext cx="6630872" cy="4059935"/>
          </a:xfrm>
        </p:spPr>
        <p:txBody>
          <a:bodyPr>
            <a:normAutofit/>
          </a:bodyPr>
          <a:lstStyle/>
          <a:p>
            <a:r>
              <a:rPr lang="fr-BE" sz="2400" b="1" dirty="0"/>
              <a:t>Définition générale </a:t>
            </a:r>
          </a:p>
          <a:p>
            <a:pPr lvl="1" algn="just"/>
            <a:r>
              <a:rPr lang="fr-FR" sz="2000" dirty="0"/>
              <a:t>Dépassement vie publique/vie privée</a:t>
            </a:r>
          </a:p>
          <a:p>
            <a:pPr marL="0" indent="0">
              <a:buNone/>
            </a:pPr>
            <a:endParaRPr lang="fr-BE" dirty="0"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phique 4" descr="Ampoule et crayon avec un remplissage uni">
            <a:extLst>
              <a:ext uri="{FF2B5EF4-FFF2-40B4-BE49-F238E27FC236}">
                <a16:creationId xmlns:a16="http://schemas.microsoft.com/office/drawing/2014/main" id="{DCBAE473-85CB-9BFD-E993-C401965FBD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98706" y="2364233"/>
            <a:ext cx="2563368" cy="25633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2B9D13A-93C0-B287-EAC7-08D72FA77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20" y="3102864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648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45A29C4-0F4D-7F02-C02E-66D28A4F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768" y="609600"/>
            <a:ext cx="5498361" cy="1320800"/>
          </a:xfrm>
        </p:spPr>
        <p:txBody>
          <a:bodyPr anchor="ctr">
            <a:normAutofit/>
          </a:bodyPr>
          <a:lstStyle/>
          <a:p>
            <a:r>
              <a:rPr lang="fr-BE" dirty="0">
                <a:solidFill>
                  <a:schemeClr val="accent1">
                    <a:lumMod val="50000"/>
                  </a:schemeClr>
                </a:solidFill>
              </a:rPr>
              <a:t>I. Notion d’exemplarité </a:t>
            </a:r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Image 4" descr="Une image contenant texte, boîtier&#10;&#10;Description générée automatiquement">
            <a:extLst>
              <a:ext uri="{FF2B5EF4-FFF2-40B4-BE49-F238E27FC236}">
                <a16:creationId xmlns:a16="http://schemas.microsoft.com/office/drawing/2014/main" id="{96DCEB9E-9000-1381-D7E2-9B35C113A6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1" r="-2" b="-2"/>
          <a:stretch/>
        </p:blipFill>
        <p:spPr>
          <a:xfrm>
            <a:off x="7531482" y="10"/>
            <a:ext cx="4657341" cy="3448414"/>
          </a:xfrm>
          <a:prstGeom prst="rect">
            <a:avLst/>
          </a:prstGeom>
        </p:spPr>
      </p:pic>
      <p:pic>
        <p:nvPicPr>
          <p:cNvPr id="7" name="Image 6" descr="Une image contenant texte, personne, instrument à cordes&#10;&#10;Description générée automatiquement">
            <a:extLst>
              <a:ext uri="{FF2B5EF4-FFF2-40B4-BE49-F238E27FC236}">
                <a16:creationId xmlns:a16="http://schemas.microsoft.com/office/drawing/2014/main" id="{BA27FDE9-F864-F050-75DF-AD040CB6AE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r="9300"/>
          <a:stretch/>
        </p:blipFill>
        <p:spPr>
          <a:xfrm>
            <a:off x="7528308" y="3437472"/>
            <a:ext cx="4657341" cy="3428996"/>
          </a:xfrm>
          <a:prstGeom prst="rect">
            <a:avLst/>
          </a:prstGeom>
        </p:spPr>
      </p:pic>
      <p:sp>
        <p:nvSpPr>
          <p:cNvPr id="8" name="Espace réservé du contenu 2">
            <a:extLst>
              <a:ext uri="{FF2B5EF4-FFF2-40B4-BE49-F238E27FC236}">
                <a16:creationId xmlns:a16="http://schemas.microsoft.com/office/drawing/2014/main" id="{BE755180-AC55-2EAE-EF10-F3D8F1CDC3FA}"/>
              </a:ext>
            </a:extLst>
          </p:cNvPr>
          <p:cNvSpPr txBox="1">
            <a:spLocks/>
          </p:cNvSpPr>
          <p:nvPr/>
        </p:nvSpPr>
        <p:spPr>
          <a:xfrm>
            <a:off x="421298" y="2315662"/>
            <a:ext cx="8516918" cy="4379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400" b="1" dirty="0"/>
              <a:t>Contenu des exigences d’exemplarité</a:t>
            </a:r>
          </a:p>
          <a:p>
            <a:pPr marL="0" indent="0">
              <a:buFont typeface="Wingdings 3" charset="2"/>
              <a:buNone/>
            </a:pPr>
            <a:endParaRPr lang="fr-BE" sz="1000" dirty="0"/>
          </a:p>
          <a:p>
            <a:pPr lvl="1" algn="just"/>
            <a:r>
              <a:rPr lang="fr-FR" sz="2000" dirty="0"/>
              <a:t>Pas de contenu normatif propre</a:t>
            </a:r>
          </a:p>
          <a:p>
            <a:pPr lvl="1" algn="just"/>
            <a:r>
              <a:rPr lang="fr-FR" sz="2000" dirty="0"/>
              <a:t>Normes juridiques</a:t>
            </a:r>
          </a:p>
          <a:p>
            <a:pPr lvl="1" algn="just"/>
            <a:r>
              <a:rPr lang="fr-FR" sz="2000" dirty="0"/>
              <a:t>« Conceptions pré-juridiques concernant la morale </a:t>
            </a:r>
          </a:p>
          <a:p>
            <a:pPr marL="457200" lvl="1" indent="0" algn="just">
              <a:buNone/>
            </a:pPr>
            <a:r>
              <a:rPr lang="fr-FR" sz="2000" dirty="0"/>
              <a:t>de l’action publique »</a:t>
            </a:r>
            <a:endParaRPr lang="fr-BE" sz="1800" dirty="0"/>
          </a:p>
        </p:txBody>
      </p:sp>
    </p:spTree>
    <p:extLst>
      <p:ext uri="{BB962C8B-B14F-4D97-AF65-F5344CB8AC3E}">
        <p14:creationId xmlns:p14="http://schemas.microsoft.com/office/powerpoint/2010/main" val="3900793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45A29C4-0F4D-7F02-C02E-66D28A4F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913" y="609599"/>
            <a:ext cx="6424439" cy="1320800"/>
          </a:xfrm>
        </p:spPr>
        <p:txBody>
          <a:bodyPr>
            <a:normAutofit/>
          </a:bodyPr>
          <a:lstStyle/>
          <a:p>
            <a:r>
              <a:rPr lang="fr-BE" dirty="0">
                <a:solidFill>
                  <a:schemeClr val="accent1">
                    <a:lumMod val="50000"/>
                  </a:schemeClr>
                </a:solidFill>
              </a:rPr>
              <a:t>I. Notion d’exemplarité 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0D82B5D5-02A3-2CFB-FC6A-85710305A9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6" r="29287" b="3"/>
          <a:stretch/>
        </p:blipFill>
        <p:spPr>
          <a:xfrm>
            <a:off x="1" y="10"/>
            <a:ext cx="2032191" cy="2285990"/>
          </a:xfrm>
          <a:custGeom>
            <a:avLst/>
            <a:gdLst/>
            <a:ahLst/>
            <a:cxnLst/>
            <a:rect l="l" t="t" r="r" b="b"/>
            <a:pathLst>
              <a:path w="2032191" h="2286000">
                <a:moveTo>
                  <a:pt x="0" y="0"/>
                </a:moveTo>
                <a:lnTo>
                  <a:pt x="1676558" y="0"/>
                </a:lnTo>
                <a:lnTo>
                  <a:pt x="2032191" y="2286000"/>
                </a:lnTo>
                <a:lnTo>
                  <a:pt x="0" y="2286000"/>
                </a:lnTo>
                <a:close/>
              </a:path>
            </a:pathLst>
          </a:custGeom>
        </p:spPr>
      </p:pic>
      <p:pic>
        <p:nvPicPr>
          <p:cNvPr id="5" name="Image 4" descr="Une image contenant personne, homme, intérieur, gens&#10;&#10;Description générée automatiquement">
            <a:extLst>
              <a:ext uri="{FF2B5EF4-FFF2-40B4-BE49-F238E27FC236}">
                <a16:creationId xmlns:a16="http://schemas.microsoft.com/office/drawing/2014/main" id="{7F820BE0-245A-4053-0B7A-CAE1D0CDAD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6" r="13857" b="1"/>
          <a:stretch/>
        </p:blipFill>
        <p:spPr>
          <a:xfrm>
            <a:off x="1" y="2286001"/>
            <a:ext cx="2388151" cy="2288103"/>
          </a:xfrm>
          <a:custGeom>
            <a:avLst/>
            <a:gdLst/>
            <a:ahLst/>
            <a:cxnLst/>
            <a:rect l="l" t="t" r="r" b="b"/>
            <a:pathLst>
              <a:path w="2388151" h="2288103">
                <a:moveTo>
                  <a:pt x="0" y="0"/>
                </a:moveTo>
                <a:lnTo>
                  <a:pt x="2032191" y="0"/>
                </a:lnTo>
                <a:lnTo>
                  <a:pt x="2388151" y="2288103"/>
                </a:lnTo>
                <a:lnTo>
                  <a:pt x="95581" y="2288103"/>
                </a:lnTo>
                <a:lnTo>
                  <a:pt x="0" y="1717652"/>
                </a:lnTo>
                <a:close/>
              </a:path>
            </a:pathLst>
          </a:cu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3F79EE1-6AC0-45FE-8BB0-BEE28C6011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2286000"/>
            <a:ext cx="206271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 descr="Une image contenant personne, homme, portant, verres&#10;&#10;Description générée automatiquement">
            <a:extLst>
              <a:ext uri="{FF2B5EF4-FFF2-40B4-BE49-F238E27FC236}">
                <a16:creationId xmlns:a16="http://schemas.microsoft.com/office/drawing/2014/main" id="{AAC4DA42-AE8E-6A8D-F4BA-0CD65DB7E2A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3" r="18266" b="3"/>
          <a:stretch/>
        </p:blipFill>
        <p:spPr>
          <a:xfrm>
            <a:off x="95582" y="4574104"/>
            <a:ext cx="2648210" cy="2283897"/>
          </a:xfrm>
          <a:custGeom>
            <a:avLst/>
            <a:gdLst/>
            <a:ahLst/>
            <a:cxnLst/>
            <a:rect l="l" t="t" r="r" b="b"/>
            <a:pathLst>
              <a:path w="2648210" h="2283897">
                <a:moveTo>
                  <a:pt x="0" y="0"/>
                </a:moveTo>
                <a:lnTo>
                  <a:pt x="2292570" y="0"/>
                </a:lnTo>
                <a:lnTo>
                  <a:pt x="2630980" y="2175293"/>
                </a:lnTo>
                <a:lnTo>
                  <a:pt x="2631314" y="2175293"/>
                </a:lnTo>
                <a:lnTo>
                  <a:pt x="2648210" y="2283897"/>
                </a:lnTo>
                <a:lnTo>
                  <a:pt x="382674" y="2283897"/>
                </a:lnTo>
                <a:close/>
              </a:path>
            </a:pathLst>
          </a:cu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766F213-9FE6-4D9F-8346-B351CC0B0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8268" y="4574104"/>
            <a:ext cx="23465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Isosceles Triangle 8">
            <a:extLst>
              <a:ext uri="{FF2B5EF4-FFF2-40B4-BE49-F238E27FC236}">
                <a16:creationId xmlns:a16="http://schemas.microsoft.com/office/drawing/2014/main" id="{03F91B8C-9F3A-4995-AD65-9177B49665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2E281C-2499-3A29-0E52-7FEBBE00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0437" y="1930400"/>
            <a:ext cx="6424439" cy="3880773"/>
          </a:xfrm>
        </p:spPr>
        <p:txBody>
          <a:bodyPr>
            <a:normAutofit/>
          </a:bodyPr>
          <a:lstStyle/>
          <a:p>
            <a:r>
              <a:rPr lang="fr-BE" sz="2400" dirty="0"/>
              <a:t>Sanctions de l’absence d’exemplarité</a:t>
            </a:r>
          </a:p>
          <a:p>
            <a:pPr marL="0" indent="0">
              <a:buNone/>
            </a:pPr>
            <a:endParaRPr lang="fr-BE" dirty="0"/>
          </a:p>
          <a:p>
            <a:endParaRPr lang="fr-BE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D401A6A6-2ABF-B8D1-E0DF-FE55C37BEA9B}"/>
              </a:ext>
            </a:extLst>
          </p:cNvPr>
          <p:cNvSpPr txBox="1">
            <a:spLocks/>
          </p:cNvSpPr>
          <p:nvPr/>
        </p:nvSpPr>
        <p:spPr>
          <a:xfrm>
            <a:off x="2523123" y="2544135"/>
            <a:ext cx="6630872" cy="405993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charset="2"/>
              <a:buNone/>
            </a:pPr>
            <a:endParaRPr lang="fr-BE" dirty="0"/>
          </a:p>
          <a:p>
            <a:pPr lvl="1" algn="just"/>
            <a:r>
              <a:rPr lang="fr-FR" sz="2000" dirty="0"/>
              <a:t>Variables et floues</a:t>
            </a:r>
          </a:p>
          <a:p>
            <a:pPr lvl="1" algn="just"/>
            <a:r>
              <a:rPr lang="fr-FR" sz="2000" dirty="0"/>
              <a:t>Parfois prévues par un texte légal, parfois fondées sur des normes juridiques plus générales</a:t>
            </a:r>
            <a:endParaRPr lang="fr-BE" sz="2000" dirty="0"/>
          </a:p>
          <a:p>
            <a:pPr lvl="1" algn="just"/>
            <a:r>
              <a:rPr lang="fr-BE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Souvent une sanction politique - Illustrations</a:t>
            </a:r>
          </a:p>
          <a:p>
            <a:pPr marL="0" indent="0">
              <a:buFont typeface="Wingdings 3" charset="2"/>
              <a:buNone/>
            </a:pPr>
            <a:endParaRPr lang="fr-BE" dirty="0"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2120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Gros plan de colonnes doriques">
            <a:extLst>
              <a:ext uri="{FF2B5EF4-FFF2-40B4-BE49-F238E27FC236}">
                <a16:creationId xmlns:a16="http://schemas.microsoft.com/office/drawing/2014/main" id="{AD1E7DC2-D264-7A60-9FD5-4B8E9A8D40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2" r="12297" b="-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45A29C4-0F4D-7F02-C02E-66D28A4F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5409" y="347795"/>
            <a:ext cx="8182591" cy="996156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fr-BE" dirty="0">
                <a:solidFill>
                  <a:schemeClr val="accent1">
                    <a:lumMod val="50000"/>
                  </a:schemeClr>
                </a:solidFill>
              </a:rPr>
              <a:t>II. Les enjeux de l’exemplarité </a:t>
            </a:r>
            <a:br>
              <a:rPr lang="fr-BE" dirty="0"/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2E281C-2499-3A29-0E52-7FEBBE00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4063" y="1957389"/>
            <a:ext cx="6586137" cy="3880773"/>
          </a:xfrm>
        </p:spPr>
        <p:txBody>
          <a:bodyPr>
            <a:normAutofit/>
          </a:bodyPr>
          <a:lstStyle/>
          <a:p>
            <a:r>
              <a:rPr lang="fr-BE" sz="2800" dirty="0"/>
              <a:t>Origines</a:t>
            </a:r>
          </a:p>
          <a:p>
            <a:pPr marL="0" indent="0">
              <a:buNone/>
            </a:pPr>
            <a:endParaRPr lang="fr-BE" sz="2000" dirty="0"/>
          </a:p>
          <a:p>
            <a:pPr lvl="1"/>
            <a:r>
              <a:rPr lang="fr-FR" sz="2400" dirty="0"/>
              <a:t>République athénienne </a:t>
            </a:r>
          </a:p>
          <a:p>
            <a:pPr marL="457200" lvl="1" indent="0">
              <a:buNone/>
            </a:pPr>
            <a:endParaRPr lang="fr-FR" sz="2400" dirty="0"/>
          </a:p>
          <a:p>
            <a:pPr lvl="2"/>
            <a:r>
              <a:rPr lang="fr-FR" sz="2400" i="1" dirty="0" err="1"/>
              <a:t>dokimasia</a:t>
            </a:r>
            <a:r>
              <a:rPr lang="fr-FR" sz="2400" dirty="0"/>
              <a:t> ; ostracisme</a:t>
            </a:r>
          </a:p>
          <a:p>
            <a:pPr marL="457200" lvl="1" indent="0">
              <a:buNone/>
            </a:pPr>
            <a:endParaRPr lang="fr-BE" dirty="0"/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1283608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8267EEE4-6354-4F1C-9484-951F0EB92F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6" y="0"/>
            <a:ext cx="121856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45A29C4-0F4D-7F02-C02E-66D28A4F9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609600"/>
            <a:ext cx="6502400" cy="1148427"/>
          </a:xfrm>
        </p:spPr>
        <p:txBody>
          <a:bodyPr anchor="ctr">
            <a:normAutofit/>
          </a:bodyPr>
          <a:lstStyle/>
          <a:p>
            <a:pPr algn="ctr"/>
            <a:r>
              <a:rPr lang="fr-BE" dirty="0">
                <a:solidFill>
                  <a:schemeClr val="accent1">
                    <a:lumMod val="50000"/>
                  </a:schemeClr>
                </a:solidFill>
              </a:rPr>
              <a:t>II. Les enjeux de l’exemplarité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0E5A83F9-E6B8-40BD-9C0D-9A6F15650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rgbClr val="5D5347">
              <a:alpha val="85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A2E281C-2499-3A29-0E52-7FEBBE003D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0876" y="2469227"/>
            <a:ext cx="5549732" cy="3880773"/>
          </a:xfrm>
        </p:spPr>
        <p:txBody>
          <a:bodyPr>
            <a:normAutofit/>
          </a:bodyPr>
          <a:lstStyle/>
          <a:p>
            <a:r>
              <a:rPr lang="fr-BE" sz="2400" dirty="0"/>
              <a:t>Déclin de confiance politique</a:t>
            </a:r>
          </a:p>
          <a:p>
            <a:pPr marL="0" indent="0">
              <a:buNone/>
            </a:pPr>
            <a:endParaRPr lang="fr-BE" dirty="0"/>
          </a:p>
          <a:p>
            <a:pPr lvl="1"/>
            <a:r>
              <a:rPr lang="fr-FR" sz="1800" dirty="0"/>
              <a:t>L’élection ne suffit plus</a:t>
            </a:r>
          </a:p>
          <a:p>
            <a:pPr lvl="1"/>
            <a:r>
              <a:rPr lang="fr-FR" sz="1800" dirty="0"/>
              <a:t>Mouvement de moralisation de la politique</a:t>
            </a:r>
          </a:p>
          <a:p>
            <a:pPr lvl="1"/>
            <a:r>
              <a:rPr lang="fr-FR" sz="1800" dirty="0"/>
              <a:t>Ces règles sont-elles efficaces ?</a:t>
            </a:r>
          </a:p>
          <a:p>
            <a:pPr marL="457200" lvl="1" indent="0">
              <a:buNone/>
            </a:pPr>
            <a:endParaRPr lang="fr-BE" dirty="0"/>
          </a:p>
          <a:p>
            <a:pPr marL="0" indent="0">
              <a:buNone/>
            </a:pPr>
            <a:endParaRPr lang="fr-BE" dirty="0">
              <a:latin typeface="Georgia Pro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038D8C7E-1F80-71B6-BAF0-B5F0BCA2C1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5" r="-3" b="-3"/>
          <a:stretch/>
        </p:blipFill>
        <p:spPr>
          <a:xfrm>
            <a:off x="7531482" y="10"/>
            <a:ext cx="4657341" cy="3448414"/>
          </a:xfrm>
          <a:prstGeom prst="rect">
            <a:avLst/>
          </a:prstGeom>
        </p:spPr>
      </p:pic>
      <p:pic>
        <p:nvPicPr>
          <p:cNvPr id="7" name="Image 6" descr="Une image contenant bâtiment, herbe, ciel, extérieur&#10;&#10;Description générée automatiquement">
            <a:extLst>
              <a:ext uri="{FF2B5EF4-FFF2-40B4-BE49-F238E27FC236}">
                <a16:creationId xmlns:a16="http://schemas.microsoft.com/office/drawing/2014/main" id="{1420833B-39BB-8109-A04D-19E335923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" r="-4" b="-4"/>
          <a:stretch/>
        </p:blipFill>
        <p:spPr>
          <a:xfrm>
            <a:off x="7528308" y="3437472"/>
            <a:ext cx="4657341" cy="3428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2457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Facette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te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1952</TotalTime>
  <Words>264</Words>
  <Application>Microsoft Office PowerPoint</Application>
  <PresentationFormat>Grand écran</PresentationFormat>
  <Paragraphs>62</Paragraphs>
  <Slides>11</Slides>
  <Notes>0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Arial</vt:lpstr>
      <vt:lpstr>Georgia Pro</vt:lpstr>
      <vt:lpstr>Trebuchet MS</vt:lpstr>
      <vt:lpstr>Wingdings 3</vt:lpstr>
      <vt:lpstr>Facette</vt:lpstr>
      <vt:lpstr>Présentation PowerPoint</vt:lpstr>
      <vt:lpstr>Présentation PowerPoint</vt:lpstr>
      <vt:lpstr>Aperçu</vt:lpstr>
      <vt:lpstr>I. Notion d’exemplarité </vt:lpstr>
      <vt:lpstr>I. Notion d’exemplarité </vt:lpstr>
      <vt:lpstr>I. Notion d’exemplarité </vt:lpstr>
      <vt:lpstr>I. Notion d’exemplarité </vt:lpstr>
      <vt:lpstr>II. Les enjeux de l’exemplarité  </vt:lpstr>
      <vt:lpstr>II. Les enjeux de l’exemplarité</vt:lpstr>
      <vt:lpstr>II. Les enjeux de l’exemplarité </vt:lpstr>
      <vt:lpstr>III. 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Sphère publique, sphère privée : où s’arrête l’exigence d’exemplarité des gouvernants ?</dc:title>
  <dc:creator>AJ</dc:creator>
  <cp:lastModifiedBy>Lena Geron</cp:lastModifiedBy>
  <cp:revision>16</cp:revision>
  <dcterms:created xsi:type="dcterms:W3CDTF">2022-09-22T06:52:08Z</dcterms:created>
  <dcterms:modified xsi:type="dcterms:W3CDTF">2022-10-05T15:12:16Z</dcterms:modified>
</cp:coreProperties>
</file>