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6" r:id="rId2"/>
    <p:sldId id="279" r:id="rId3"/>
    <p:sldId id="280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300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thinne Thomas" initials="DT" lastIdx="1" clrIdx="0">
    <p:extLst>
      <p:ext uri="{19B8F6BF-5375-455C-9EA6-DF929625EA0E}">
        <p15:presenceInfo xmlns:p15="http://schemas.microsoft.com/office/powerpoint/2012/main" userId="Dethinne 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B9C4D"/>
    <a:srgbClr val="C9A6E4"/>
    <a:srgbClr val="FF66FF"/>
    <a:srgbClr val="01AC4F"/>
    <a:srgbClr val="5852FC"/>
    <a:srgbClr val="404040"/>
    <a:srgbClr val="4D4D4D"/>
    <a:srgbClr val="ABABAB"/>
    <a:srgbClr val="C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6106" autoAdjust="0"/>
  </p:normalViewPr>
  <p:slideViewPr>
    <p:cSldViewPr snapToGrid="0">
      <p:cViewPr varScale="1">
        <p:scale>
          <a:sx n="78" d="100"/>
          <a:sy n="78" d="100"/>
        </p:scale>
        <p:origin x="25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0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509 1 992,'0'0'4912,"-11"28"-3834,-8 7-957,-25 37 0,9-17 104,-46 65 191,56-85-90,2 1 0,-29 60-1,-4 7-206,22-31-64,5-10 77,15-37-113,-1-1 0,-1 0-1,-27 29 1,42-52-7,0 0 0,1-1 0,-1 1 0,0 0 0,0-1 0,1 1-1,-1 0 1,0 0 0,1 0 0,-1-1 0,1 1 0,-1 0 0,1 0 0,-1 0 0,1 0 0,0 0 0,-1 0 0,1 0 0,0 0 0,0 0 0,0 0-1,0 0 1,0 0 0,0 0 0,0 0 0,0 0 0,0 0 0,0 0 0,1 0 0,-1 0 0,0 0 0,1 0 0,-1 0 0,1 0 0,-1 0 0,1 0 0,-1 0-1,1 0 1,0-1 0,-1 1 0,1 0 0,0 0 0,0-1 0,1 2 0,5 2 85,-1-1 0,1 0 1,0 0-1,1 0 0,8 2 0,7 2 608,0 4-118,0-2 0,1 0 0,38 8-1,-51-13-407,0 0 0,0 1 0,0 0-1,0 1 1,-1 0 0,10 8 0,-8-7-168,0-1 0,22 9 0,-8-4 1,25 7 23,-37-14-36,0 1 0,20 9 0,-28-11-3,-1 0 0,0 0-1,0 0 1,-1 0 0,1 1 0,-1 0 0,1 0-1,-1 0 1,0 1 0,-1-1 0,5 7-1,7 5 24,-15-16-40,1 0-314,-1 0 309,1 0 1,0-1-1,0 1 1,-1 0-1,1-1 1,0 1-1,-1-1 1,1 1-1,0-1 1,-1 1-1,1-1 1,-1 1-1,1-1 1,-1 1-1,1-1 1,0 0-1,173-273 306,-131 205-346,35-51-92,-38 57 84,-27 42 11,30-40 0,-35 51 34,0-1 0,-1 0 0,10-22 0,13-21 60,-29 53-12,-1 0 0,1 0 1,-1 1-1,0-1 0,1 0 0,-1 0 1,0 0-1,0 1 0,0-1 1,1 0-1,-1 0 0,0 0 0,0 0 1,0 1-1,0-1 0,-1 0 0,1 0 1,0 0-1,0 0 0,0 1 0,-1-1 1,1 0-1,0 0 0,-1 0 0,1 1 1,-1-1-1,1 0 0,-1 1 0,1-1 1,-1 0-1,-1 0 0,-27-23 16,12 10 61,9 8-36,0 0 0,0 0 0,0 1 0,0 0 0,-1 1 0,0 0 0,0 0 0,0 1-1,0 0 1,-18-3 0,16 4 117,0-1 0,0-1 0,0 1 0,0-2 0,0 0 0,1 0 1,-13-8-1,-97-86 153,114 95-263,1 1-1,0 0 1,-1 0-1,-11-5 0,-10-5 157,-18-6-175,10 4-8,-9 6 128,43 9-205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9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0 463 1777,'0'0'3468,"2"-3"-3190,-1 1-157,107-177 3308,-20 57-2879,-62 87-452,-10 15-69,-1-2-1,17-33 1,-23 38-8,-9 17-4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70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0 500 1217,'0'0'2158,"22"-22"1214,-21 18-3276,1 0-1,0 0 0,0 0 1,1 1-1,-1-1 1,1 1-1,0 0 1,4-5-1,-3 4-7,0 0-1,-1 0 1,0 0-1,0-1 1,5-8 0,0-1 145,0 0 0,0 0 1,2 1-1,-1 1 0,18-17 1,13-19-114,-11 14 546,1 1 0,53-45-1,-65 62-447,58-50 387,-75 66-591,1-1-10,0 0 0,0-1 0,0 1 0,0-1 0,0 1 0,0-1 0,0 0 0,-1 1 0,1-1 0,1-3 0,10-8 18,-11 11 496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71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0 380 224,'0'0'9287,"3"-22"-8807,17-7-193,28-31 1,10-15-4,-42 52-226,-2 2 134,1 0-1,0 0 1,35-33 0,-37 42-19,-7 6-119,0 0 1,-1 1-1,2 0 0,-1 0 0,11-5 680,-12 8-1968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72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0 407 1601,'0'0'4074,"19"-26"-2378,26-31-880,9-14 305,-24 29-393,35-40 0,-50 65-476,3-5 103,-4 4-38,29-28 0,-22 23-1210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73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1 1201,'0'0'4895,"10"1"-514,4 2-3359,4 5-944,1 0 1,35 9 0,13 5 15,-36-10 104,-19-8-43,-1 0 0,1 1 0,-1 0 0,0 1 0,0 0 0,-1 1 0,0 0 0,13 12 0,-12-9 165,0-1 0,1 0 0,14 8 0,10 7 687,-28-19-807,0 0 0,1-1 0,-1 0 0,11 4 0,-11-5-166,-1 0 0,0 0 0,0 0 0,0 1-1,0 0 1,8 7 0,-3-1 12,1 0-1,26 13 1,7 5 343,54 38-45,-18 2 200,-46-43-752,-35-24 211,-1-1 8,2 0-6,-2 0 16,4 3-452,-3-2 430,-1-1-1,1 1 0,-1-1 0,1 1 0,-1-1 1,1 0-1,0 1 0,-1-1 0,1 0 0,0 0 1,-1 1-1,1-1 0,0 0 0,-1 0 0,1 0 1,0 0-1,-1 0 0,1 0 0,1 0 0,0 3 123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74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378 8 1393,'0'0'6154,"41"-4"-5169,-62 25-2076,2-11 997,16-9 95,-1 1 1,1-1-1,0 1 1,0 0-1,0 0 1,0 0-1,0 0 1,0 0-1,1 1 1,-1-1-1,1 1 1,-5 5-1,7-7 2,0-1-57,9-1 82,-1-1 144,0 0 1,1 0-1,-1-1 0,0 0 0,0-1 0,14-8 0,12-5 676,-7 7-194,-43 18-745,-1 2-294,0 0 0,1 1 0,0 1 0,1 0 0,-16 17 0,11-10-447,-36 26-1,80-61 1561,-1 2-1,2 1 1,40-16 0,-34 15 20,-24 11-672,-1-1 1,1 1-1,1 1 0,-1-1 1,0 1-1,1 0 0,-1 1 1,11-1-1,-18 2-145,-29 18-388,-103 62-105,106-66-213,1 2 1,1 0 0,-31 28-1,55-44 770,27-14-505,-19 10 532,23-15 781,1 1 1,1 2-1,0 1 1,51-15-1,-46 15-412,4-1 104,-25 14-1377,-27 8-561,-13 7 1159,-13 10 224,-1-1 0,-54 23 1,48-25-14,-62 39-1,70-40-45,27-15 79,0 1 0,-1-1 0,2 1 0,-8 6-1,21-15-89,1 0 0,0 0 0,0 1 0,0-1 0,10-1 0,9-6-114,208-97 4737,-232 107-4503,17-9-150,1 1 0,-1 1 0,2 1-1,-1 0 1,1 2 0,0 0 0,1 2-1,22-2 1,-159 69 726,74-39-400,-2-2 0,-84 33 1,95-44-941,-59 32 0,46-20-736,0 10 1366,153-96 1006,100-14 1605,-154 59-2186,13-11-261,-53 21-15,0 1-1,0 1 1,0 0 0,1 0 0,0 2 0,28-4-1,-24 5-331,-3 1-1966,-36 10 1544,-34 12 2162,-64 35-1,-8 5-521,90-46-926,-8 2-161,2 1-1,-71 44 1,87-43-120,19-13 271,-1 0 1,1 0 0,-2-1-1,1 0 1,0 0-1,-11 3 1,125-57-610,58-21 453,48-17 1806,-136 56-1509,-52 20 56,1 1 0,47-12 0,-24 14-1806,-74 17 1905,-277 139 3006,220-100-3142,-71 35 53,-55 27-1574,405-206 709,-18 3 1710,-28 12 50,-112 66-875,47-13 1,-17 6-211,-39 10 32,-22 9-103,0 0 1,0 0 0,0 1 0,1 0-1,-1 0 1,1 0 0,12 0 0,-27 4 56,1 1 0,-1 0 1,1 0-1,0 1 0,0 0 1,-6 5-1,-16 9 128,-191 94 789,112-57-987,-61 33-941,-61 34 892,215-113-8,11-7 158,0 0-1,1 0 0,-1 0 1,0-1-1,0 1 1,0-1-1,0 0 0,-5 2 1,8-3-16,-1 5-1812,10-8 1889,0 0 0,0 0 1,-1-1-1,1 0 0,-1-1 1,16-10-1,8-5 6,195-94 717,-92 43 1333,122-59-1788,-206 101-436,-42 23 5,0 1 0,0-1 0,1 1-1,-1 1 1,1 0 0,0 0 0,0 1-1,0 0 1,1 1 0,16-2-1,-45 22-449,-52 32 1303,-82 42 0,-7 4-1203,117-71 92,-1-1 1,-61 23-1,93-41 26,1 0 0,-20 14-1,-13 8 240,-78 34 879,149-62-1808,0-11 1417,-1-1 1,33-21-1,12-6-190,193-86 1224,-198 96-1677,-36 17-12,0-2 0,-1-2 0,44-28 0,-72 42 129,1-1 0,1 1 1,-1 0-1,0 0 0,0 1 1,1-1-1,-1 0 1,1 1-1,0 0 0,-1 0 1,7-1-1,-11 5-1234,-1-1 1378,0 1 1,0-1 0,-1 1-1,1-1 1,-1 0 0,1 0 0,-1 0-1,1 0 1,-6 2 0,-2 3 52,-50 38 853,-2-2-1,-88 45 1,-120 64-192,200-122-924,52-24 159,1 1 0,-25 13 0,243-128-1550,-27 33 2153,-131 57-342,26-12-173,-33 13-593,49-15 0,-85 32 461,0 0 1,0 0-1,0 0 0,0 0 1,0 1-1,0-1 0,0 0 1,0 0-1,0 0 0,0 0 1,0 0-1,0 0 0,0 1 1,0-1-1,0 0 0,0 0 1,0 0-1,0 0 0,0 0 1,0 0-1,0 1 0,1-1 1,-1 0-622,0 0 622,1 0-1,-1 1 0,0-1 1,0 0-1,0 0 0,0 0 1,0 0-1,0 0 0,1 0 1,-1 0-1,0 0 0,0 0 1,0 0-1,0 0 0,0 0 1,1 0-1,-1 0 0,0 0 1,0 0-1,0 0 0,0-1 1,0 1-1,0 0 0,1 0 1,-1 0-1,0 0 0,0 0 1,0 0-1,-14 15-677,-22 15 1842,13-15 644,-49 25 0,-4 2-331,-188 114-221,316-191-2000,41-3 487,-57 24 21,-1-1 1,34-20 0,-42 18 407,-13 8-71,0 0-1,0 1 1,1 0 0,0 2-1,25-9 1,-44 17-223,0 1 0,1-1 0,-1 1 1,0 0-1,1 0 0,-1 0 1,-4 7-1,-13 10 823,-203 123 4163,177-104-4758,47-39-66,25-11-1822,95-53 887,-75 41 1163,-17 13-94,-23 9-88,-1 0 0,0-1 0,1 1 0,-1-1 1,0 0-1,0 0 0,0 0 0,3-3 1,-6 4-7,-1 1-22,-1 2-670,0 0 708,0 0-1,1 0 0,-1 0 1,0 0-1,-1 0 0,1 0 0,0 0 1,0 0-1,-1-1 0,1 1 0,-1 0 1,0-1-1,1 1 0,-4 1 0,-29 20 54,34-23-56,-19 12 286,2-3 125,0 2 0,0 0-1,1 1 1,1 1-1,-15 15 1,36-33-752,0 1 0,0-1 1,1 1-1,-1 1 0,1-1 0,13-4 1,7-4 252,-25 11 27,0 0 0,1 0 0,-1 0 0,1 0 0,-1 1 0,1-1 0,0 1 0,4-1 0,-6 1 49,-1 0 0,0 0 0,0 0 0,0 0 0,0 0 1,0 0-1,1 0 0,-1 0 0,0 0 0,0 0 0,0 0 1,0 0-1,0 0 0,1 0 0,-1 0 0,0 0 0,0 0 1,0 0-1,0 1 0,0-1 0,0 0 0,0 0 0,1 0 1,-1 0-1,0 0 0,0 0 0,0 0 0,0 1 0,0-1 0,0 0 1,0 0-1,0 0 0,0 0 0,0 0 0,0 1 0,0-1 1,0 0-1,0 0 0,0 0 0,0 0 0,0 0 0,0 1 1,0-1-1,0 0 0,0 0 0,0 0 0,0 0 0,-11 13 632,-82 68 4166,93-81-4783,4-3-623,0 0 578,0 0 0,0 0 1,0 0-1,0 1 1,8-4-1,-8 5 265,-2-1-501,1 1 0,0-1 0,0 1 0,0 0-1,0 0 1,0 1 0,1-1 0,3 0 0,-16 23 577,1-13-141,6-7-95,-1 0-1,1 0 0,0 0 0,0 0 0,0 0 0,1 1 1,-1-1-1,1 1 0,-2 2 0,13-6-420,14 0-1202,-19 7 1039,-12 7 1083,7-12-513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1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2 732 1425,'0'0'4938,"-2"-27"-1411,3 20-3487,-1-1-1,1 1 1,1 0 0,-1 0 0,1 1-1,0-1 1,1 0 0,0 0 0,0 1 0,0 0-1,5-7 1,7-8 253,30-34 0,-9 13 63,-3 1-190,162-229 1202,-176 236-1289,-12 21-21,0 0 0,1 1 0,0 0 0,1 1 0,14-16 0,-19 21 31,1 0 1,-1 0-1,0 0 0,0 0 1,3-9-1,0 1 18,-6 13-99,0 1-1,-1 0 1,1-1-1,0 1 1,0-1-1,0 1 1,0 0-1,0 0 1,0-1-1,0 1 1,0 0-1,0 0 1,0 0-1,0 0 1,-1 0-1,1 0 1,0 0-1,0 1 1,0-1-1,0 0 1,0 0-1,0 1 1,0-1-1,0 1 1,0-1-1,-1 1 1,2 0-1,29 16 358,-29-16-313,4 2 39,0 0 0,-1 1 1,0 0-1,0 0 0,0 0 0,0 0 0,-1 1 1,1 0-1,-1 0 0,4 7 0,5 5 152,1-1 0,0-1-1,21 18 1,-9-9-70,-15-13-12,-1-1-1,2 0 1,0-1 0,0 0-1,26 13 1,80 37 490,3 8-237,-104-57-401,31 27-29,-32-30-10,-1 1 0,0 0 1,0 0-1,21 18 1,-29-19-147,-4-3 177,0-1 0,0 0-1,1 0 1,-1 0 0,1 0 0,-1-1 0,1 1 0,0-1 0,0 0 0,8 3 0,-11-5-13,7 6 11,-1 0 0,1-1 0,1 0 0,-1-1 0,17 7 0,-5-3-24,35 6-11,-54-14 24,0 1-1,1-1 0,-1 1 0,0-1 1,0 1-1,0-1 0,1 1 0,-1 0 1,0 0-1,0 0 0,0-1 0,0 1 1,0 0-1,-1 0 0,1 0 0,0 0 1,0 1-1,-1-1 0,1 0 0,0 0 1,-1 0-1,1 0 0,-1 1 0,0-1 0,1 0 1,-1 1-1,0-1 0,0 0 0,0 1 1,0-1-1,0 0 0,0 0 0,0 1 1,0-1-1,-1 0 0,1 1 0,0-1 1,-1 0-1,1 0 0,-1 1 0,1-1 1,-1 0-1,0 0 0,1 0 0,-3 2 1,-9 16 15,0 1-1,2 0 1,0 1 0,-12 35 0,-6 0 39,20-44-33,2 0 0,0 0 1,-7 20-1,-22 55 16,30-76-25,-1-1 0,-1 1 0,1-1 0,-12 13 1,10-13 0,1 0 1,-1 1-1,2-1 1,-7 14-1,-26 47 57,34-61-61,2-4-2,0 0 1,-1 0-1,0 0 0,0-1 1,-10 11-1,14-16-39,0 1 0,-1-1 35,1 0 0,0 0 0,-1 0 0,1 0-1,0 1 1,-1-1 0,1 0 0,-1 0 0,1 0 0,0 0-1,-1 0 1,1 0 0,-1 0 0,1 0 0,0 0 0,-1 0-1,1 0 1,-1 0 0,1 0 0,0 0 0,-1-1 0,1 1-1,0 0 1,-1 0 0,1 0 0,0 0 0,-1-1 0,1 1-1,0 0 1,-1 0 0,1-1 0,-1 0 0,-13-7 10,-41-42 555,-71-47 0,23 39 565,0 1-908,14 0-188,-3-5 81,75 54-106,-1 1 0,1 1 0,-24-6 1,18 6 9,-33-13 0,5 0-8,37 15-19,1 0 1,0-2 0,-19-9 0,-23-8-25,48 18 21,-1 1 0,0 1 0,1 0 0,-1 0 0,-1 0 0,1 1 0,0 0 0,-1 1 0,-8-1 0,16 2-104,1-1-47,0 1-1,0-1 1,-1 1 0,1-1-1,0 1 1,0-1 0,0 0-1,0 1 1,0-1 0,0 1-1,0-1 1,0 0 0,0 1-1,0-1 1,0 1 0,0-1-1,0 0 1,1 1 0,-1-1-1,0 1 1,0-1 0,0 1-1,1-1 1,-1 1 0,0-1-1,1 0 1,10-13-4749,9-1-1580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2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0 6931,'0'0'9407,"18"39"-6413,-15-31-2893,-1 1 143,1 0 1,0 0 0,1 0 0,0 0-1,0 0 1,9 11 0,62 70 838,-67-80-1000,2 0 0,-1-1 1,2 1-1,-1-2 0,1 0 0,0 0 1,1-1-1,0 0 0,16 7 0,-10-8-11,3 4 53,1-2 1,0 0-1,1-2 1,0 0-1,0-2 1,40 3-1,-48-7-23,-5 1-76,0-1 0,1 0 0,-1 0 0,0-2 0,1 1 0,-1-1 0,0-1 1,0 1-1,14-8 0,4 0 56,-11 4-503,-24 7-4045,-6 3-1465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3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0 105 144,'0'0'4170,"28"-30"2753,-21 21-6326,0 1 1,0 0-1,1 0 0,0 0 1,0 1-1,1 0 0,10-6 0,-92 115-1570,83-119 1051,1 0 1,1 1 0,20-22-1,-31 36-1050,-3 5 431,-13 13 398,-17 28 1103,22-30-164,8-12-771,0 1 0,1-1 1,-1 0-1,1 0 0,-1 0 0,1 1 1,0-1-1,0 1 0,-2 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4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41 679 4866,'0'0'6318,"0"-5"-1549,-1-19-4579,6 14-172,1-1 0,-1 0-1,2 1 1,0 0-1,0 1 1,0-1-1,1 2 1,1-1 0,14-11-1,24-28-19,14-22 9,-26 31-21,55-78-1,-62 68 27,-21 34-18,2 0 0,0 1-1,16-21 1,-13 22-4,-1-1 0,-1-1 0,0 1 0,13-28-1,-21 39 33,-1-1-1,0 0 0,0 0 1,-1 0-1,1 0 0,-1 0 1,1 0-1,-2-4 1,23 10-583,3 13 803,-1 0-1,25 23 1,-32-25-49,-1-2 219,31 17-1,-32-21-207,-1 1 0,0 1-1,18 15 1,-7-5-68,0 0 0,0-2 0,32 14 0,20 15 59,-38-18 357,60 57 1,-67-56-380,152 122 425,-120-108-550,-44-30-64,1-1 0,0-1 0,34 12 0,-54-23 19,0 0 1,0 1-1,0-1 1,0 0-1,0 1 0,0-1 1,0 1-1,0-1 1,0 1-1,0-1 1,0 1-1,0 0 1,-1-1-1,1 1 1,0 0-1,0 0 1,-1 0-1,1 0 1,-1 0-1,1-1 1,0 1-1,-1 0 1,0 0-1,1 0 1,-1 1-1,0-1 0,1 0 1,-1 0-1,0 0 1,0 0-1,0 0 1,0 2-1,-1 8 20,0 0-1,0 0 1,-1-1-1,-1 1 1,0 0-1,0-1 1,-1 1-1,-9 16 1,-7 8-3,-26 36 1,-7 11 26,53-82-47,-28 49-2,1 3 1,-22 63-1,42-94 8,-18 35 1,25-55 3,0-1 0,0 1 0,-1-1 0,1 1-1,0-1 1,0 1 0,-1-1 0,1 1 0,0-1 0,-1 0 0,1 1 0,0-1-1,-1 1 1,1-1 0,0 0 0,-1 1 0,1-1 0,-1 0 0,1 0-1,-1 1 1,1-1 0,-1 0 0,1 0 0,-1 0 0,1 0 0,-1 1 0,1-1-1,-1 0 1,1 0 0,-1 0 0,1 0 0,-1 0 0,1 0 0,-1 0-1,1-1 1,-1 1 0,-5 0-44,-5-1 37,-1-1-1,1 0 1,0-1 0,0 0-1,0-1 1,-10-5 0,-21-6 63,7 5-45,9 3 17,0-1 0,0-1 0,1-1 0,-24-14 0,-119-86 112,110 66-74,27 20-2,-1 1 0,-42-21 0,56 35-44,-33-8-1,32 11 6,-33-15-1,-62-30 31,48 22-34,48 21-20,1 1-15,-1-1-1,-31-21 1,-14-29-76,56 51-128,-23-16 629,29 22-591,-1 0 0,0 0-1,0 0 1,0 1 0,1-1 0,-1 1 0,0-1 0,0 1 0,0 0 0,0 0-1,0-1 1,0 1 0,0 0 0,0 1 0,0-1 0,0 0 0,-1 1-1,0 13-9702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5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1 7 2113,'0'0'6774,"23"4"-3570,112 51 912,-122-48-3999,-2-2 2,0 0 0,-1 1-1,1 0 1,-1 1-1,-1 0 1,13 12 0,14 10 14,-30-25-92,1 1 1,-1 0 0,0 0-1,11 12 1,-3-1 61,26 22 0,-39-37-101,9 7 52,2-1 0,-1 1 0,1-2 0,0 0 0,0 0 0,16 5 0,-9-4 231,32 18-1,-31-13-181,-4-2-53,0-1-1,0 0 1,35 12 0,-25-11 2,-1 1 1,46 26 0,-25-12-6,-29-16-20,25 21 0,10 5 4,-44-30 22,0 0-1,-1 1 0,0 0 0,0 1 0,9 11 0,11 10 238,-27-28-276,-6 0-5614,-11 0-1905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6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0 487 1617,'0'0'3241,"5"-4"-2774,11-11 410,-1 0 0,16-22 0,91-146 194,-100 147-950,-10 18-103,30-31 0,-6 6 197,-28 32-190,1 1 0,1 0 0,0 1 0,13-11 0,-1 12-3330,-9-3-83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7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0 262 464,'0'0'2425,"0"-3"-2206,0 0-108,0 1 0,1-1 0,-1 0 0,0 0 0,1 1 0,0-1 0,0 1 0,-1-1 0,1 0 0,1 1 0,-1 0 0,3-5 0,26-23 533,-23 23-733,24-23 425,-22 20-201,0 1 0,1 0 0,0 0 0,14-8 0,-11 8 1,0 0-1,-1-1 1,0-1-1,11-13 1,12-11 32,-27 33-923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12:29:11.368"/>
    </inkml:context>
    <inkml:brush xml:id="br0">
      <inkml:brushProperty name="width" value="0.05" units="cm"/>
      <inkml:brushProperty name="height" value="0.05" units="cm"/>
      <inkml:brushProperty name="color" value="#F2F2F2"/>
    </inkml:brush>
  </inkml:definitions>
  <inkml:trace contextRef="#ctx0" brushRef="#br0">0 481 1569,'0'0'3655,"6"-33"-1294,10 4-2323,35-45 1,-14 21 191,43-73 397,-42 85-632,-31 34 21,1-1 0,-1 0-1,11-14 1,27-31 403,-16 30-179,-29 23-232,0 7-6227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B7583-5848-41A4-88B2-F3442D9CC56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CD393-972B-4E7F-9680-ECF5D35EC2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5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9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8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9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2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2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4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1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7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CD393-972B-4E7F-9680-ECF5D35EC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373F0-97F6-4B09-B960-BD7067812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1C4D0D-212B-4D70-B7C6-42F7A45DB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F2EB69-ACA5-4B2F-81FB-A90F5564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208ED9-87DA-4745-876D-2A942B87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8D086-3739-4377-8CBD-AC83288B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1209231"/>
      </p:ext>
    </p:extLst>
  </p:cSld>
  <p:clrMapOvr>
    <a:masterClrMapping/>
  </p:clrMapOvr>
  <p:transition spd="slow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FCAD3-8CD7-43D4-AC04-2D0577E0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EAA0F2-5126-4FEE-9102-7A2AA8B9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ECC9F5-477A-46F7-AFED-C2C57C8F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9E1A3-2C04-4646-8533-663D17F1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EF415-3872-44D1-8AF4-BB97D614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5194719"/>
      </p:ext>
    </p:extLst>
  </p:cSld>
  <p:clrMapOvr>
    <a:masterClrMapping/>
  </p:clrMapOvr>
  <p:transition spd="slow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3A5261-54CD-45F7-8A19-84D2EC4DF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8EA-E923-4549-BB70-C7DA0FFE6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FB0C40-E50D-4B36-912A-72228FE9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CB53E-098F-4D3C-BE3C-52F3FBA6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DAA2C-0776-4792-88B9-8518E9B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764962"/>
      </p:ext>
    </p:extLst>
  </p:cSld>
  <p:clrMapOvr>
    <a:masterClrMapping/>
  </p:clrMapOvr>
  <p:transition spd="slow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B39F5-272C-4C1D-B4E0-AEBE36E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2E5026-C1BA-4424-8CD7-A7648B3A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A2D18-1031-40DA-8A8D-7B04DDE3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C1582B-8EAD-4B7A-8045-52B8A378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CB709-6821-498D-A603-31C1CA17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2847365"/>
      </p:ext>
    </p:extLst>
  </p:cSld>
  <p:clrMapOvr>
    <a:masterClrMapping/>
  </p:clrMapOvr>
  <p:transition spd="slow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30BB5-13B2-4864-92DC-7AFE1727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6BAEE3-6E36-4444-88B7-8CEEFDB5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CDBF6-0954-4C48-BA18-0C86810C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B7DE00-D178-4A7D-A3ED-8BAA3E81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7BCB1-1E1A-4E25-AB4A-B5CDBEB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2002506"/>
      </p:ext>
    </p:extLst>
  </p:cSld>
  <p:clrMapOvr>
    <a:masterClrMapping/>
  </p:clrMapOvr>
  <p:transition spd="slow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1E2-D3B4-4CE3-B6A7-35BAE954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9C9E85-CEA5-48FB-9D88-2944DEA95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816241-AFCE-4D29-ACF4-410635E85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094661-AEF3-4C23-B6F4-679D4F2E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EE4C09-D93A-4C29-848C-1D31B40A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04FF1-6275-48B1-B1A9-06D07723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1794686"/>
      </p:ext>
    </p:extLst>
  </p:cSld>
  <p:clrMapOvr>
    <a:masterClrMapping/>
  </p:clrMapOvr>
  <p:transition spd="slow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496C2-4D0F-47F0-9A2D-45AFA777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E27AE5-649A-4A1E-BA59-F4376C78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CAF770-5A79-4D45-B394-B1D31C2F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87CEF1-38FF-4670-9887-06A66F7C6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4AFAE9-9AB1-4F69-B012-04F40F9F2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2F8328-6E21-45AA-A3D2-6DCD03DE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D77D21-7853-495F-B517-135ADB02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BDB861-7D47-495D-9751-B3BFD16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0816389"/>
      </p:ext>
    </p:extLst>
  </p:cSld>
  <p:clrMapOvr>
    <a:masterClrMapping/>
  </p:clrMapOvr>
  <p:transition spd="slow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DEAA3-C3DB-4374-B765-5117F9BA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4C23BB-5B7E-42C3-8420-94E79452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6CD484-0AD5-44EB-A22E-1187E15F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1BE201-2DFD-433C-AF3D-CC986905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7769417"/>
      </p:ext>
    </p:extLst>
  </p:cSld>
  <p:clrMapOvr>
    <a:masterClrMapping/>
  </p:clrMapOvr>
  <p:transition spd="slow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B6833F-185A-4657-ADEB-F2D84EA0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818666-2083-4BA8-A764-82F5007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8C48EA-4738-4953-B053-4B8419C1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0833229"/>
      </p:ext>
    </p:extLst>
  </p:cSld>
  <p:clrMapOvr>
    <a:masterClrMapping/>
  </p:clrMapOvr>
  <p:transition spd="slow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2DD81-301C-4934-B4AD-024897FF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4C5D9-2D54-4626-AF12-9E18C830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B54F97-ECA4-47EA-9172-AF238613A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EEC06D-E5DF-4248-B393-866E4891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3DA0FC-607C-4FB3-BB1B-B8771574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CD8FCD-4D85-4A65-9B2C-79A3C161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9512212"/>
      </p:ext>
    </p:extLst>
  </p:cSld>
  <p:clrMapOvr>
    <a:masterClrMapping/>
  </p:clrMapOvr>
  <p:transition spd="slow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6ABA1-C5E3-4C55-9EC9-C3FEBDAE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5D93DC-90A0-44C2-8B12-7965841B1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B179A0-1BC8-46C2-9CF8-46AD065B3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AB199-8753-4151-A51E-F93D0E78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66072-E78F-4B09-AD20-195A075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9D3199-8FB5-45FD-9A12-60446336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235380"/>
      </p:ext>
    </p:extLst>
  </p:cSld>
  <p:clrMapOvr>
    <a:masterClrMapping/>
  </p:clrMapOvr>
  <p:transition spd="slow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ACFEF7-A09A-4D48-8F4B-57D9E85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AF435E-BD51-4296-B9A9-DC01E09DC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E1F78-F0D4-42BB-9261-59EE83C95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3D59-C507-46F9-9C03-D5791236228E}" type="datetimeFigureOut">
              <a:rPr lang="fr-BE" smtClean="0"/>
              <a:t>26-09-22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5543D-AADC-4869-9FAB-E9597924B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907104-72F6-49A5-B0AE-EE3E7F4F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3E64-DCD5-4ED7-BB9C-A2DC6EFD899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23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5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image" Target="../media/image35.png"/><Relationship Id="rId21" Type="http://schemas.openxmlformats.org/officeDocument/2006/relationships/customXml" Target="../ink/ink9.xml"/><Relationship Id="rId34" Type="http://schemas.openxmlformats.org/officeDocument/2006/relationships/image" Target="../media/image55.png"/><Relationship Id="rId7" Type="http://schemas.openxmlformats.org/officeDocument/2006/relationships/customXml" Target="../ink/ink2.xml"/><Relationship Id="rId12" Type="http://schemas.openxmlformats.org/officeDocument/2006/relationships/image" Target="../media/image4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customXml" Target="../ink/ink4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52.png"/><Relationship Id="rId36" Type="http://schemas.openxmlformats.org/officeDocument/2006/relationships/image" Target="../media/image2.png"/><Relationship Id="rId10" Type="http://schemas.openxmlformats.org/officeDocument/2006/relationships/image" Target="../media/image43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37.png"/><Relationship Id="rId9" Type="http://schemas.openxmlformats.org/officeDocument/2006/relationships/customXml" Target="../ink/ink3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12.xml"/><Relationship Id="rId30" Type="http://schemas.openxmlformats.org/officeDocument/2006/relationships/image" Target="../media/image53.png"/><Relationship Id="rId35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A4B931-B7F0-403E-9F40-8A4054A04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C714DD-F1D3-4F2D-AB71-CB98BA6AF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6" t="2559" r="4071" b="509"/>
          <a:stretch/>
        </p:blipFill>
        <p:spPr>
          <a:xfrm rot="1624900">
            <a:off x="2802026" y="-1579268"/>
            <a:ext cx="10709933" cy="9635143"/>
          </a:xfrm>
          <a:prstGeom prst="rect">
            <a:avLst/>
          </a:prstGeom>
        </p:spPr>
      </p:pic>
      <p:sp>
        <p:nvSpPr>
          <p:cNvPr id="20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FFC478-B83E-4D94-AED2-250F01BA9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75" y="471254"/>
            <a:ext cx="5227790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dirty="0">
                <a:ln w="3175">
                  <a:noFill/>
                </a:ln>
                <a:latin typeface="Garamond" panose="02020404030301010803" pitchFamily="18" charset="0"/>
              </a:rPr>
              <a:t>Comparison between Surface Melt Extent Estimated by Sentinel-1 and the Regional Climate Model MAR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6A024F-6DFF-4B51-BA1A-BC5ABC1A1B2F}"/>
              </a:ext>
            </a:extLst>
          </p:cNvPr>
          <p:cNvSpPr txBox="1"/>
          <p:nvPr/>
        </p:nvSpPr>
        <p:spPr>
          <a:xfrm>
            <a:off x="58774" y="2899749"/>
            <a:ext cx="484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n w="3175">
                  <a:noFill/>
                </a:ln>
                <a:solidFill>
                  <a:schemeClr val="tx1">
                    <a:lumMod val="75000"/>
                  </a:schemeClr>
                </a:solidFill>
                <a:latin typeface="Garamond" panose="02020404030301010803" pitchFamily="18" charset="0"/>
              </a:rPr>
              <a:t>Thomas DETHINNE</a:t>
            </a:r>
            <a:endParaRPr lang="en-US" sz="2000" dirty="0">
              <a:ln w="3175">
                <a:noFill/>
              </a:ln>
              <a:solidFill>
                <a:schemeClr val="tx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C17321-6B28-4330-9077-73A16472F88F}"/>
              </a:ext>
            </a:extLst>
          </p:cNvPr>
          <p:cNvSpPr txBox="1">
            <a:spLocks/>
          </p:cNvSpPr>
          <p:nvPr/>
        </p:nvSpPr>
        <p:spPr>
          <a:xfrm>
            <a:off x="58774" y="5728354"/>
            <a:ext cx="4494366" cy="73508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n w="3175">
                  <a:noFill/>
                </a:ln>
                <a:latin typeface="Garamond" panose="02020404030301010803" pitchFamily="18" charset="0"/>
              </a:rPr>
              <a:t>Master thesis in Geomatics</a:t>
            </a:r>
          </a:p>
          <a:p>
            <a:pPr algn="l"/>
            <a:r>
              <a:rPr lang="en-US" sz="2000" dirty="0">
                <a:ln w="3175">
                  <a:noFill/>
                </a:ln>
                <a:latin typeface="Garamond" panose="02020404030301010803" pitchFamily="18" charset="0"/>
              </a:rPr>
              <a:t>Academic year 2020-2021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33C224-F51F-4A25-96A9-046296EAC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14" y="6170798"/>
            <a:ext cx="1102541" cy="4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Processing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2AEEEF33-3CB3-4060-BA1B-E4C858F88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63" y="1746062"/>
            <a:ext cx="3664102" cy="411062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C7870F8E-81B4-436D-8EE0-3C155CE5FF3B}"/>
              </a:ext>
            </a:extLst>
          </p:cNvPr>
          <p:cNvSpPr txBox="1"/>
          <p:nvPr/>
        </p:nvSpPr>
        <p:spPr>
          <a:xfrm>
            <a:off x="143236" y="966376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Mosaicking</a:t>
            </a:r>
          </a:p>
        </p:txBody>
      </p:sp>
      <p:pic>
        <p:nvPicPr>
          <p:cNvPr id="51" name="Image 50" descr="Une image contenant texte&#10;&#10;Description générée automatiquement">
            <a:extLst>
              <a:ext uri="{FF2B5EF4-FFF2-40B4-BE49-F238E27FC236}">
                <a16:creationId xmlns:a16="http://schemas.microsoft.com/office/drawing/2014/main" id="{5DFD8E26-283D-413E-8DA6-74012FA399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8" y="181429"/>
            <a:ext cx="2545403" cy="1800000"/>
          </a:xfrm>
          <a:prstGeom prst="rect">
            <a:avLst/>
          </a:prstGeom>
        </p:spPr>
      </p:pic>
      <p:pic>
        <p:nvPicPr>
          <p:cNvPr id="52" name="Image 5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2BFA5F8-8358-4C7C-B6D9-DA5EC40DC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34" y="1147505"/>
            <a:ext cx="2545403" cy="180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C1DB436-DEB1-4F71-8A83-8B594A9361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64" y="2457209"/>
            <a:ext cx="2545403" cy="1800000"/>
          </a:xfrm>
          <a:prstGeom prst="rect">
            <a:avLst/>
          </a:prstGeom>
        </p:spPr>
      </p:pic>
      <p:pic>
        <p:nvPicPr>
          <p:cNvPr id="55" name="Image 5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E3A4F3-3379-480D-8204-EBDE3B08EC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437" y="4080883"/>
            <a:ext cx="2545404" cy="180000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4E4A6A3B-5F97-4FF9-9ED7-177E71D2F58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537" y="4810495"/>
            <a:ext cx="2545404" cy="180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E6630A45-4030-4C42-854B-4D8C18AB400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4365" y="2202091"/>
            <a:ext cx="3874326" cy="2310236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6B6B7923-9904-433D-97EF-957D95B7F00F}"/>
              </a:ext>
            </a:extLst>
          </p:cNvPr>
          <p:cNvSpPr txBox="1"/>
          <p:nvPr/>
        </p:nvSpPr>
        <p:spPr>
          <a:xfrm>
            <a:off x="10039684" y="4564762"/>
            <a:ext cx="147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22-12-2018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ADC22E03-7B84-42C3-8FA2-A5ED4115A071}"/>
              </a:ext>
            </a:extLst>
          </p:cNvPr>
          <p:cNvCxnSpPr>
            <a:cxnSpLocks/>
          </p:cNvCxnSpPr>
          <p:nvPr/>
        </p:nvCxnSpPr>
        <p:spPr>
          <a:xfrm>
            <a:off x="8314119" y="1774624"/>
            <a:ext cx="363195" cy="661207"/>
          </a:xfrm>
          <a:prstGeom prst="straightConnector1">
            <a:avLst/>
          </a:prstGeom>
          <a:ln w="190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B0076C67-0CD1-40D5-9BA5-77EDB9C87989}"/>
              </a:ext>
            </a:extLst>
          </p:cNvPr>
          <p:cNvCxnSpPr>
            <a:cxnSpLocks/>
          </p:cNvCxnSpPr>
          <p:nvPr/>
        </p:nvCxnSpPr>
        <p:spPr>
          <a:xfrm>
            <a:off x="6932457" y="2395900"/>
            <a:ext cx="1195795" cy="558928"/>
          </a:xfrm>
          <a:prstGeom prst="straightConnector1">
            <a:avLst/>
          </a:prstGeom>
          <a:ln w="190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9372767F-AA43-4C07-B547-F83B66207BD1}"/>
              </a:ext>
            </a:extLst>
          </p:cNvPr>
          <p:cNvCxnSpPr>
            <a:cxnSpLocks/>
          </p:cNvCxnSpPr>
          <p:nvPr/>
        </p:nvCxnSpPr>
        <p:spPr>
          <a:xfrm>
            <a:off x="6796871" y="3420699"/>
            <a:ext cx="1163940" cy="1"/>
          </a:xfrm>
          <a:prstGeom prst="straightConnector1">
            <a:avLst/>
          </a:prstGeom>
          <a:ln w="190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F438F8DC-5A1F-4344-A10B-F6128A321787}"/>
              </a:ext>
            </a:extLst>
          </p:cNvPr>
          <p:cNvCxnSpPr>
            <a:cxnSpLocks/>
          </p:cNvCxnSpPr>
          <p:nvPr/>
        </p:nvCxnSpPr>
        <p:spPr>
          <a:xfrm flipV="1">
            <a:off x="6926442" y="3966625"/>
            <a:ext cx="1078888" cy="454071"/>
          </a:xfrm>
          <a:prstGeom prst="straightConnector1">
            <a:avLst/>
          </a:prstGeom>
          <a:ln w="190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9E53FA80-AE5B-46BF-B892-3D530C300001}"/>
              </a:ext>
            </a:extLst>
          </p:cNvPr>
          <p:cNvCxnSpPr>
            <a:cxnSpLocks/>
          </p:cNvCxnSpPr>
          <p:nvPr/>
        </p:nvCxnSpPr>
        <p:spPr>
          <a:xfrm flipV="1">
            <a:off x="8177629" y="4257209"/>
            <a:ext cx="713282" cy="732702"/>
          </a:xfrm>
          <a:prstGeom prst="straightConnector1">
            <a:avLst/>
          </a:prstGeom>
          <a:ln w="190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960999"/>
      </p:ext>
    </p:extLst>
  </p:cSld>
  <p:clrMapOvr>
    <a:masterClrMapping/>
  </p:clrMapOvr>
  <p:transition spd="slow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Processing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B6B323A-206A-48B6-8B2F-A9F821C72CF4}"/>
              </a:ext>
            </a:extLst>
          </p:cNvPr>
          <p:cNvSpPr txBox="1"/>
          <p:nvPr/>
        </p:nvSpPr>
        <p:spPr>
          <a:xfrm>
            <a:off x="229315" y="987840"/>
            <a:ext cx="450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Binary Classification to Melt Mask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A55BECAF-71CB-4EAD-B977-5DBCB3BA1F71}"/>
              </a:ext>
            </a:extLst>
          </p:cNvPr>
          <p:cNvSpPr txBox="1"/>
          <p:nvPr/>
        </p:nvSpPr>
        <p:spPr>
          <a:xfrm>
            <a:off x="199096" y="2127166"/>
            <a:ext cx="527612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sz="2000" u="sng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&gt; 0,1 or &gt; 0 </a:t>
            </a:r>
            <a:r>
              <a:rPr lang="da-DK" sz="1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(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Depending</a:t>
            </a:r>
            <a:r>
              <a:rPr lang="fr-BE" sz="1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on the variable)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</a:t>
            </a:r>
          </a:p>
          <a:p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Or</a:t>
            </a:r>
          </a:p>
          <a:p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0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,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*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(0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,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</a:t>
            </a:r>
            <a:r>
              <a:rPr lang="fr-FR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*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RO1[k = 1 : 10@ave]</a:t>
            </a:r>
            <a:r>
              <a:rPr lang="fr-FR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*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WA1[k = 1 : 10@ave]) &gt; 0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,</a:t>
            </a:r>
            <a:r>
              <a:rPr lang="pl-PL" sz="16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1%</a:t>
            </a:r>
            <a:endParaRPr lang="fr-BE" sz="16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9A77505C-419F-4FA9-89CD-A1A22E51D59A}"/>
                  </a:ext>
                </a:extLst>
              </p:cNvPr>
              <p:cNvSpPr txBox="1"/>
              <p:nvPr/>
            </p:nvSpPr>
            <p:spPr>
              <a:xfrm>
                <a:off x="5737122" y="2115452"/>
                <a:ext cx="644246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𝐻𝐻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&lt; -2,6 dB </a:t>
                </a:r>
                <a:r>
                  <a:rPr lang="en-US" sz="14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(from literature)</a:t>
                </a:r>
              </a:p>
              <a:p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  <a:p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Or </a:t>
                </a:r>
              </a:p>
              <a:p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𝐻𝑉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&lt; -5 dB</a:t>
                </a:r>
              </a:p>
              <a:p>
                <a:endParaRPr lang="en-US" sz="2000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  <a:p>
                <a:endParaRPr lang="en-US" sz="2000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  <a:p>
                <a:endParaRPr lang="en-US" sz="2000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9A77505C-419F-4FA9-89CD-A1A22E51D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122" y="2115452"/>
                <a:ext cx="6442464" cy="2862322"/>
              </a:xfrm>
              <a:prstGeom prst="rect">
                <a:avLst/>
              </a:prstGeom>
              <a:blipFill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29273A25-9C70-490E-B5AC-59D44E19FC3B}"/>
              </a:ext>
            </a:extLst>
          </p:cNvPr>
          <p:cNvCxnSpPr/>
          <p:nvPr/>
        </p:nvCxnSpPr>
        <p:spPr>
          <a:xfrm>
            <a:off x="5632461" y="2064682"/>
            <a:ext cx="0" cy="383515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7860D4D9-63C4-48C5-8262-2300A042CFA1}"/>
              </a:ext>
            </a:extLst>
          </p:cNvPr>
          <p:cNvSpPr txBox="1"/>
          <p:nvPr/>
        </p:nvSpPr>
        <p:spPr>
          <a:xfrm>
            <a:off x="578569" y="177870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MAR: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7C7C84A-9007-4061-BA7D-1FFCA15BA7BE}"/>
              </a:ext>
            </a:extLst>
          </p:cNvPr>
          <p:cNvSpPr txBox="1"/>
          <p:nvPr/>
        </p:nvSpPr>
        <p:spPr>
          <a:xfrm>
            <a:off x="6291694" y="17855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SAR: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371C400-F2D2-48D0-BC72-4F734F555C5C}"/>
              </a:ext>
            </a:extLst>
          </p:cNvPr>
          <p:cNvCxnSpPr>
            <a:cxnSpLocks/>
          </p:cNvCxnSpPr>
          <p:nvPr/>
        </p:nvCxnSpPr>
        <p:spPr>
          <a:xfrm>
            <a:off x="389865" y="1807045"/>
            <a:ext cx="0" cy="34342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DF84EE20-8A36-4D36-A686-AB20BBABFEAA}"/>
              </a:ext>
            </a:extLst>
          </p:cNvPr>
          <p:cNvCxnSpPr>
            <a:cxnSpLocks/>
          </p:cNvCxnSpPr>
          <p:nvPr/>
        </p:nvCxnSpPr>
        <p:spPr>
          <a:xfrm flipH="1" flipV="1">
            <a:off x="261862" y="1878098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80C81E9D-89C2-49FD-B9D0-8C68C83E3F66}"/>
              </a:ext>
            </a:extLst>
          </p:cNvPr>
          <p:cNvCxnSpPr>
            <a:cxnSpLocks/>
          </p:cNvCxnSpPr>
          <p:nvPr/>
        </p:nvCxnSpPr>
        <p:spPr>
          <a:xfrm flipH="1">
            <a:off x="282888" y="1924490"/>
            <a:ext cx="47890" cy="13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94052313-465D-4C2F-A9B3-403222B3E6ED}"/>
              </a:ext>
            </a:extLst>
          </p:cNvPr>
          <p:cNvCxnSpPr>
            <a:cxnSpLocks/>
          </p:cNvCxnSpPr>
          <p:nvPr/>
        </p:nvCxnSpPr>
        <p:spPr>
          <a:xfrm flipH="1" flipV="1">
            <a:off x="326964" y="1870923"/>
            <a:ext cx="6556" cy="555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7D13666A-240A-4C26-BD77-42C336B1C471}"/>
              </a:ext>
            </a:extLst>
          </p:cNvPr>
          <p:cNvCxnSpPr>
            <a:cxnSpLocks/>
          </p:cNvCxnSpPr>
          <p:nvPr/>
        </p:nvCxnSpPr>
        <p:spPr>
          <a:xfrm>
            <a:off x="443574" y="1927962"/>
            <a:ext cx="34606" cy="1128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D37C9109-808B-402F-89F8-650DFBCE4385}"/>
              </a:ext>
            </a:extLst>
          </p:cNvPr>
          <p:cNvCxnSpPr>
            <a:cxnSpLocks/>
          </p:cNvCxnSpPr>
          <p:nvPr/>
        </p:nvCxnSpPr>
        <p:spPr>
          <a:xfrm flipH="1" flipV="1">
            <a:off x="278743" y="1990086"/>
            <a:ext cx="51359" cy="1811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9A8CD83-639C-477E-9537-4C646E47FF78}"/>
              </a:ext>
            </a:extLst>
          </p:cNvPr>
          <p:cNvCxnSpPr>
            <a:cxnSpLocks/>
          </p:cNvCxnSpPr>
          <p:nvPr/>
        </p:nvCxnSpPr>
        <p:spPr>
          <a:xfrm>
            <a:off x="333912" y="2011637"/>
            <a:ext cx="0" cy="5610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1ED06D71-CE75-4D6F-897C-FEF908FA7115}"/>
              </a:ext>
            </a:extLst>
          </p:cNvPr>
          <p:cNvCxnSpPr>
            <a:cxnSpLocks/>
          </p:cNvCxnSpPr>
          <p:nvPr/>
        </p:nvCxnSpPr>
        <p:spPr>
          <a:xfrm flipV="1">
            <a:off x="449628" y="1985567"/>
            <a:ext cx="40719" cy="161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AD770CB-1D06-4256-889E-7EB518FBAE98}"/>
              </a:ext>
            </a:extLst>
          </p:cNvPr>
          <p:cNvCxnSpPr>
            <a:cxnSpLocks/>
          </p:cNvCxnSpPr>
          <p:nvPr/>
        </p:nvCxnSpPr>
        <p:spPr>
          <a:xfrm>
            <a:off x="444291" y="2000824"/>
            <a:ext cx="12852" cy="5759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11F71A5-B6F5-47F5-83A2-B6004DCF1772}"/>
              </a:ext>
            </a:extLst>
          </p:cNvPr>
          <p:cNvCxnSpPr>
            <a:cxnSpLocks/>
          </p:cNvCxnSpPr>
          <p:nvPr/>
        </p:nvCxnSpPr>
        <p:spPr>
          <a:xfrm flipV="1">
            <a:off x="392782" y="1860751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28092A4D-4790-497C-8D64-B484F27E4CED}"/>
              </a:ext>
            </a:extLst>
          </p:cNvPr>
          <p:cNvCxnSpPr>
            <a:cxnSpLocks/>
          </p:cNvCxnSpPr>
          <p:nvPr/>
        </p:nvCxnSpPr>
        <p:spPr>
          <a:xfrm flipH="1" flipV="1">
            <a:off x="356107" y="1861298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F185904D-DCC7-4DF9-AAB2-4B9EED16F8C8}"/>
              </a:ext>
            </a:extLst>
          </p:cNvPr>
          <p:cNvCxnSpPr>
            <a:cxnSpLocks/>
          </p:cNvCxnSpPr>
          <p:nvPr/>
        </p:nvCxnSpPr>
        <p:spPr>
          <a:xfrm flipV="1">
            <a:off x="259120" y="1876258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DE548309-35DF-4BE1-AE31-BD8C485B3F76}"/>
              </a:ext>
            </a:extLst>
          </p:cNvPr>
          <p:cNvCxnSpPr>
            <a:cxnSpLocks/>
          </p:cNvCxnSpPr>
          <p:nvPr/>
        </p:nvCxnSpPr>
        <p:spPr>
          <a:xfrm flipV="1">
            <a:off x="443574" y="1889378"/>
            <a:ext cx="0" cy="38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F9C91E5-DA9C-4192-A0C7-D5778BA62424}"/>
              </a:ext>
            </a:extLst>
          </p:cNvPr>
          <p:cNvCxnSpPr>
            <a:cxnSpLocks/>
          </p:cNvCxnSpPr>
          <p:nvPr/>
        </p:nvCxnSpPr>
        <p:spPr>
          <a:xfrm flipH="1" flipV="1">
            <a:off x="394243" y="2039116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63A590A5-AFEE-4BF9-96CE-DB53DB939480}"/>
              </a:ext>
            </a:extLst>
          </p:cNvPr>
          <p:cNvCxnSpPr>
            <a:cxnSpLocks/>
          </p:cNvCxnSpPr>
          <p:nvPr/>
        </p:nvCxnSpPr>
        <p:spPr>
          <a:xfrm flipV="1">
            <a:off x="357568" y="2039663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AFA26B5-C6D7-4F0C-891B-123F73D5C544}"/>
              </a:ext>
            </a:extLst>
          </p:cNvPr>
          <p:cNvSpPr/>
          <p:nvPr/>
        </p:nvSpPr>
        <p:spPr>
          <a:xfrm rot="18612093">
            <a:off x="5951285" y="1853152"/>
            <a:ext cx="114740" cy="139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FD68B5-D1BE-49E3-912F-75A07E839164}"/>
              </a:ext>
            </a:extLst>
          </p:cNvPr>
          <p:cNvSpPr/>
          <p:nvPr/>
        </p:nvSpPr>
        <p:spPr>
          <a:xfrm rot="18640927">
            <a:off x="5848400" y="1996933"/>
            <a:ext cx="119872" cy="58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88501C-4739-40AD-B5C8-288C6BEB7881}"/>
              </a:ext>
            </a:extLst>
          </p:cNvPr>
          <p:cNvSpPr/>
          <p:nvPr/>
        </p:nvSpPr>
        <p:spPr>
          <a:xfrm rot="18627893">
            <a:off x="6037266" y="1778593"/>
            <a:ext cx="128219" cy="5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1C0D5A10-8447-4D1F-9C40-70A61C5CAD1B}"/>
              </a:ext>
            </a:extLst>
          </p:cNvPr>
          <p:cNvSpPr/>
          <p:nvPr/>
        </p:nvSpPr>
        <p:spPr>
          <a:xfrm rot="18888630">
            <a:off x="6056809" y="1957079"/>
            <a:ext cx="114740" cy="719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1691EB8-4588-4597-A109-BF05C0B1920B}"/>
              </a:ext>
            </a:extLst>
          </p:cNvPr>
          <p:cNvSpPr/>
          <p:nvPr/>
        </p:nvSpPr>
        <p:spPr>
          <a:xfrm rot="18500728">
            <a:off x="6055300" y="1973217"/>
            <a:ext cx="163395" cy="7194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riangle isocèle 104">
            <a:extLst>
              <a:ext uri="{FF2B5EF4-FFF2-40B4-BE49-F238E27FC236}">
                <a16:creationId xmlns:a16="http://schemas.microsoft.com/office/drawing/2014/main" id="{8874B472-06E8-4F52-A827-D820D1332E73}"/>
              </a:ext>
            </a:extLst>
          </p:cNvPr>
          <p:cNvSpPr/>
          <p:nvPr/>
        </p:nvSpPr>
        <p:spPr>
          <a:xfrm rot="18589121" flipH="1">
            <a:off x="6088220" y="1977963"/>
            <a:ext cx="45719" cy="4571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03183"/>
      </p:ext>
    </p:extLst>
  </p:cSld>
  <p:clrMapOvr>
    <a:masterClrMapping/>
  </p:clrMapOvr>
  <p:transition spd="slow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Temporal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E8912916-5199-415D-B8FA-30CBF08F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0" y="1678118"/>
            <a:ext cx="5580000" cy="427130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990E9AC4-D1B1-4CA6-B335-22315804C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98" y="1678118"/>
            <a:ext cx="5680451" cy="4260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1EAD4D25-9140-4E50-9700-013A1EB074BB}"/>
                  </a:ext>
                </a:extLst>
              </p:cNvPr>
              <p:cNvSpPr txBox="1"/>
              <p:nvPr/>
            </p:nvSpPr>
            <p:spPr>
              <a:xfrm>
                <a:off x="197347" y="1160738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Melt</a:t>
                </a:r>
                <a:r>
                  <a:rPr lang="fr-BE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u="sng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1800" i="1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fr-BE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1EAD4D25-9140-4E50-9700-013A1EB07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7" y="1160738"/>
                <a:ext cx="1162434" cy="369332"/>
              </a:xfrm>
              <a:prstGeom prst="rect">
                <a:avLst/>
              </a:prstGeom>
              <a:blipFill>
                <a:blip r:embed="rId5"/>
                <a:stretch>
                  <a:fillRect l="-41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CAD5B279-2173-494D-937F-3CE785446128}"/>
                  </a:ext>
                </a:extLst>
              </p:cNvPr>
              <p:cNvSpPr txBox="1"/>
              <p:nvPr/>
            </p:nvSpPr>
            <p:spPr>
              <a:xfrm>
                <a:off x="6076981" y="1160738"/>
                <a:ext cx="2825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Liquid Water Content </a:t>
                </a:r>
                <a:r>
                  <a:rPr lang="fr-BE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u="sng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1800" i="1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CAD5B279-2173-494D-937F-3CE78544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1" y="1160738"/>
                <a:ext cx="2825645" cy="369332"/>
              </a:xfrm>
              <a:prstGeom prst="rect">
                <a:avLst/>
              </a:prstGeom>
              <a:blipFill>
                <a:blip r:embed="rId6"/>
                <a:stretch>
                  <a:fillRect l="-19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7413B458-CB6A-41D1-B034-1C0A00431166}"/>
              </a:ext>
            </a:extLst>
          </p:cNvPr>
          <p:cNvSpPr txBox="1"/>
          <p:nvPr/>
        </p:nvSpPr>
        <p:spPr>
          <a:xfrm>
            <a:off x="2818527" y="6199237"/>
            <a:ext cx="4476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The evolutions are strongly correlated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81412"/>
      </p:ext>
    </p:extLst>
  </p:cSld>
  <p:clrMapOvr>
    <a:masterClrMapping/>
  </p:clrMapOvr>
  <p:transition spd="slow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C1F67FD2-2506-4E19-8197-50058C39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0" y="1678118"/>
            <a:ext cx="5580000" cy="427130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1D1C2DB-D762-4E6A-B5D0-25F939590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98" y="1678118"/>
            <a:ext cx="5680451" cy="4260339"/>
          </a:xfrm>
          <a:prstGeom prst="rect">
            <a:avLst/>
          </a:prstGeom>
        </p:spPr>
      </p:pic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Temporal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6E795D4-12F3-4EC8-A930-B1E62AFE1280}"/>
              </a:ext>
            </a:extLst>
          </p:cNvPr>
          <p:cNvSpPr/>
          <p:nvPr/>
        </p:nvSpPr>
        <p:spPr>
          <a:xfrm>
            <a:off x="2324220" y="3526754"/>
            <a:ext cx="299865" cy="18955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0114504-A3A9-4E8B-8CF4-5801F112EF04}"/>
              </a:ext>
            </a:extLst>
          </p:cNvPr>
          <p:cNvSpPr/>
          <p:nvPr/>
        </p:nvSpPr>
        <p:spPr>
          <a:xfrm>
            <a:off x="3955321" y="4383303"/>
            <a:ext cx="319596" cy="108888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AF96607-3479-4F28-898D-52AF7EB45E24}"/>
              </a:ext>
            </a:extLst>
          </p:cNvPr>
          <p:cNvSpPr/>
          <p:nvPr/>
        </p:nvSpPr>
        <p:spPr>
          <a:xfrm>
            <a:off x="3166944" y="4528646"/>
            <a:ext cx="319596" cy="9823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EF087FD-BB58-4273-90A2-648C875EE5BF}"/>
              </a:ext>
            </a:extLst>
          </p:cNvPr>
          <p:cNvSpPr/>
          <p:nvPr/>
        </p:nvSpPr>
        <p:spPr>
          <a:xfrm>
            <a:off x="1556271" y="5085884"/>
            <a:ext cx="319596" cy="39642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7B79D09E-AE94-4ED7-8D40-9BE489451001}"/>
              </a:ext>
            </a:extLst>
          </p:cNvPr>
          <p:cNvSpPr/>
          <p:nvPr/>
        </p:nvSpPr>
        <p:spPr>
          <a:xfrm>
            <a:off x="8919525" y="5128973"/>
            <a:ext cx="319597" cy="3820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1D6FF84-8C50-4F9F-BD9D-DF6A2A19028C}"/>
              </a:ext>
            </a:extLst>
          </p:cNvPr>
          <p:cNvSpPr/>
          <p:nvPr/>
        </p:nvSpPr>
        <p:spPr>
          <a:xfrm>
            <a:off x="8089893" y="4722686"/>
            <a:ext cx="334893" cy="75690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F6440170-F470-4C0B-8C40-8E77B91C6E04}"/>
              </a:ext>
            </a:extLst>
          </p:cNvPr>
          <p:cNvSpPr/>
          <p:nvPr/>
        </p:nvSpPr>
        <p:spPr>
          <a:xfrm>
            <a:off x="858433" y="5077446"/>
            <a:ext cx="317038" cy="4850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50"/>
              </a:solidFill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00289B95-38E6-47E9-A33A-7E9B3C5DF5A9}"/>
              </a:ext>
            </a:extLst>
          </p:cNvPr>
          <p:cNvSpPr/>
          <p:nvPr/>
        </p:nvSpPr>
        <p:spPr>
          <a:xfrm>
            <a:off x="4774800" y="4699523"/>
            <a:ext cx="317038" cy="8630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50"/>
              </a:solidFill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87503C1C-0906-4923-B07A-8D3EBD28E2AA}"/>
              </a:ext>
            </a:extLst>
          </p:cNvPr>
          <p:cNvSpPr/>
          <p:nvPr/>
        </p:nvSpPr>
        <p:spPr>
          <a:xfrm>
            <a:off x="6639044" y="4933997"/>
            <a:ext cx="317038" cy="57700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5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273182E2-97E7-4E49-9472-D92D17F9D5B2}"/>
              </a:ext>
            </a:extLst>
          </p:cNvPr>
          <p:cNvSpPr/>
          <p:nvPr/>
        </p:nvSpPr>
        <p:spPr>
          <a:xfrm>
            <a:off x="10530199" y="5263202"/>
            <a:ext cx="317038" cy="21301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5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3F8AA5-2B99-41E5-A35D-BFB3370AC9A7}"/>
              </a:ext>
            </a:extLst>
          </p:cNvPr>
          <p:cNvSpPr txBox="1"/>
          <p:nvPr/>
        </p:nvSpPr>
        <p:spPr>
          <a:xfrm>
            <a:off x="865577" y="257461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F6658C5-D5A6-4C45-BC68-9D1AC5147706}"/>
              </a:ext>
            </a:extLst>
          </p:cNvPr>
          <p:cNvSpPr txBox="1"/>
          <p:nvPr/>
        </p:nvSpPr>
        <p:spPr>
          <a:xfrm>
            <a:off x="1597528" y="25984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93F833D-46BE-4785-BCD7-10770AFDBF3E}"/>
              </a:ext>
            </a:extLst>
          </p:cNvPr>
          <p:cNvSpPr txBox="1"/>
          <p:nvPr/>
        </p:nvSpPr>
        <p:spPr>
          <a:xfrm>
            <a:off x="2335142" y="259845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2B00AF2-8EA5-4E61-93EC-68D5AD4E43F1}"/>
              </a:ext>
            </a:extLst>
          </p:cNvPr>
          <p:cNvSpPr txBox="1"/>
          <p:nvPr/>
        </p:nvSpPr>
        <p:spPr>
          <a:xfrm>
            <a:off x="3163577" y="260522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C4B820A-4967-42FD-A3C6-F040A68E6B49}"/>
              </a:ext>
            </a:extLst>
          </p:cNvPr>
          <p:cNvSpPr txBox="1"/>
          <p:nvPr/>
        </p:nvSpPr>
        <p:spPr>
          <a:xfrm>
            <a:off x="3986486" y="260480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3ADF9A2-811B-4179-8C42-278B761614BC}"/>
              </a:ext>
            </a:extLst>
          </p:cNvPr>
          <p:cNvSpPr txBox="1"/>
          <p:nvPr/>
        </p:nvSpPr>
        <p:spPr>
          <a:xfrm>
            <a:off x="4778966" y="2607280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9FAC50D-6D8F-4B73-B5B2-E5E04AC9D24B}"/>
              </a:ext>
            </a:extLst>
          </p:cNvPr>
          <p:cNvSpPr txBox="1"/>
          <p:nvPr/>
        </p:nvSpPr>
        <p:spPr>
          <a:xfrm>
            <a:off x="6646888" y="260762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23AB2204-2EED-4E4E-B977-14456CFAF1EE}"/>
              </a:ext>
            </a:extLst>
          </p:cNvPr>
          <p:cNvSpPr txBox="1"/>
          <p:nvPr/>
        </p:nvSpPr>
        <p:spPr>
          <a:xfrm>
            <a:off x="8116453" y="263146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AE2B614-0BE1-4E76-9ED3-EB6E6103E89C}"/>
              </a:ext>
            </a:extLst>
          </p:cNvPr>
          <p:cNvSpPr txBox="1"/>
          <p:nvPr/>
        </p:nvSpPr>
        <p:spPr>
          <a:xfrm>
            <a:off x="8919508" y="26372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4E3E945-D7B5-49E4-A161-22FD460888F0}"/>
              </a:ext>
            </a:extLst>
          </p:cNvPr>
          <p:cNvSpPr txBox="1"/>
          <p:nvPr/>
        </p:nvSpPr>
        <p:spPr>
          <a:xfrm>
            <a:off x="10560277" y="2640290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6596D2A-BBCA-4320-AAE2-FEBEEEDAAC06}"/>
                  </a:ext>
                </a:extLst>
              </p:cNvPr>
              <p:cNvSpPr txBox="1"/>
              <p:nvPr/>
            </p:nvSpPr>
            <p:spPr>
              <a:xfrm>
                <a:off x="197347" y="1160738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Melt</a:t>
                </a:r>
                <a:r>
                  <a:rPr lang="fr-BE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u="sng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1800" i="1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fr-BE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6596D2A-BBCA-4320-AAE2-FEBEEEDAA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7" y="1160738"/>
                <a:ext cx="1162434" cy="369332"/>
              </a:xfrm>
              <a:prstGeom prst="rect">
                <a:avLst/>
              </a:prstGeom>
              <a:blipFill>
                <a:blip r:embed="rId5"/>
                <a:stretch>
                  <a:fillRect l="-41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D5069BE4-1BC8-4B9A-8DC5-CE48653CCDD6}"/>
                  </a:ext>
                </a:extLst>
              </p:cNvPr>
              <p:cNvSpPr txBox="1"/>
              <p:nvPr/>
            </p:nvSpPr>
            <p:spPr>
              <a:xfrm>
                <a:off x="6076981" y="1160738"/>
                <a:ext cx="2825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Liquid Water Content </a:t>
                </a:r>
                <a:r>
                  <a:rPr lang="fr-BE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u="sng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1800" i="1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D5069BE4-1BC8-4B9A-8DC5-CE48653CC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1" y="1160738"/>
                <a:ext cx="2825645" cy="369332"/>
              </a:xfrm>
              <a:prstGeom prst="rect">
                <a:avLst/>
              </a:prstGeom>
              <a:blipFill>
                <a:blip r:embed="rId6"/>
                <a:stretch>
                  <a:fillRect l="-194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oneTexte 51">
            <a:extLst>
              <a:ext uri="{FF2B5EF4-FFF2-40B4-BE49-F238E27FC236}">
                <a16:creationId xmlns:a16="http://schemas.microsoft.com/office/drawing/2014/main" id="{DFC0E2A2-D11A-4708-99E4-47CE85B258A5}"/>
              </a:ext>
            </a:extLst>
          </p:cNvPr>
          <p:cNvSpPr txBox="1"/>
          <p:nvPr/>
        </p:nvSpPr>
        <p:spPr>
          <a:xfrm>
            <a:off x="2818527" y="6199237"/>
            <a:ext cx="612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Discrepancy between the observations and the model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98387"/>
      </p:ext>
    </p:extLst>
  </p:cSld>
  <p:clrMapOvr>
    <a:masterClrMapping/>
  </p:clrMapOvr>
  <p:transition spd="slow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F61043DD-02D5-402A-A938-0E7F17900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02" y="1647990"/>
            <a:ext cx="5724562" cy="429342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3BEB0979-431D-4D5C-BAEF-2C3DA3EDB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1653172"/>
            <a:ext cx="5680451" cy="4260338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59D87779-DA7A-4361-BC24-437ADC2E78EC}"/>
              </a:ext>
            </a:extLst>
          </p:cNvPr>
          <p:cNvSpPr txBox="1"/>
          <p:nvPr/>
        </p:nvSpPr>
        <p:spPr>
          <a:xfrm>
            <a:off x="197347" y="1160738"/>
            <a:ext cx="301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Melt vs Sentinel-1 melt extent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FBBF998-EB78-49FE-B278-1A663BFF133A}"/>
              </a:ext>
            </a:extLst>
          </p:cNvPr>
          <p:cNvSpPr txBox="1"/>
          <p:nvPr/>
        </p:nvSpPr>
        <p:spPr>
          <a:xfrm>
            <a:off x="6076981" y="1160738"/>
            <a:ext cx="375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Water Ratio vs Sentinel-1 melt extent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Quant.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18715" y="3218016"/>
            <a:ext cx="6891300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491E4B-F5A7-44AE-8893-2817EA6053E6}"/>
              </a:ext>
            </a:extLst>
          </p:cNvPr>
          <p:cNvSpPr txBox="1"/>
          <p:nvPr/>
        </p:nvSpPr>
        <p:spPr>
          <a:xfrm>
            <a:off x="2818527" y="6199237"/>
            <a:ext cx="5110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Continuous noise in Sentinel-1 observations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42810"/>
      </p:ext>
    </p:extLst>
  </p:cSld>
  <p:clrMapOvr>
    <a:masterClrMapping/>
  </p:clrMapOvr>
  <p:transition spd="slow"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Quant.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31423" y="3230723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1160D2C6-68D0-4E0F-AF03-D05C22CE1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339" y="1347519"/>
            <a:ext cx="8377945" cy="499571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E9B0188-F7B9-4743-9E29-99284CD00EE4}"/>
              </a:ext>
            </a:extLst>
          </p:cNvPr>
          <p:cNvSpPr txBox="1"/>
          <p:nvPr/>
        </p:nvSpPr>
        <p:spPr>
          <a:xfrm>
            <a:off x="3442135" y="234765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Slopes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9D4CAD17-BF7A-4762-B76A-D84BED19853B}"/>
              </a:ext>
            </a:extLst>
          </p:cNvPr>
          <p:cNvSpPr txBox="1"/>
          <p:nvPr/>
        </p:nvSpPr>
        <p:spPr>
          <a:xfrm>
            <a:off x="5157637" y="6350677"/>
            <a:ext cx="147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10-09-2016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1CFE8DE-6ED3-424B-8F64-588D67815B05}"/>
              </a:ext>
            </a:extLst>
          </p:cNvPr>
          <p:cNvSpPr txBox="1"/>
          <p:nvPr/>
        </p:nvSpPr>
        <p:spPr>
          <a:xfrm>
            <a:off x="4963034" y="755012"/>
            <a:ext cx="234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Identified Factors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739278A-4274-40FB-94C0-D20C9F5047A2}"/>
              </a:ext>
            </a:extLst>
          </p:cNvPr>
          <p:cNvSpPr txBox="1"/>
          <p:nvPr/>
        </p:nvSpPr>
        <p:spPr>
          <a:xfrm>
            <a:off x="7697934" y="2789679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Prince Harald Ice Shelf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5E65380-5FE2-47A0-9FE2-117BABDB187E}"/>
              </a:ext>
            </a:extLst>
          </p:cNvPr>
          <p:cNvSpPr txBox="1"/>
          <p:nvPr/>
        </p:nvSpPr>
        <p:spPr>
          <a:xfrm>
            <a:off x="4704723" y="5510481"/>
            <a:ext cx="171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Blue ice / lakes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D64BAAA-8464-481E-B2DD-B6BD8E180589}"/>
              </a:ext>
            </a:extLst>
          </p:cNvPr>
          <p:cNvCxnSpPr/>
          <p:nvPr/>
        </p:nvCxnSpPr>
        <p:spPr>
          <a:xfrm flipV="1">
            <a:off x="6420642" y="4939886"/>
            <a:ext cx="1123158" cy="7706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A411086D-7DB0-4132-8090-451DFE590FD0}"/>
              </a:ext>
            </a:extLst>
          </p:cNvPr>
          <p:cNvCxnSpPr>
            <a:cxnSpLocks/>
          </p:cNvCxnSpPr>
          <p:nvPr/>
        </p:nvCxnSpPr>
        <p:spPr>
          <a:xfrm flipH="1" flipV="1">
            <a:off x="5448300" y="4834420"/>
            <a:ext cx="114382" cy="59082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0495F870-BE99-4550-ADD3-F976DFBABA12}"/>
              </a:ext>
            </a:extLst>
          </p:cNvPr>
          <p:cNvCxnSpPr>
            <a:cxnSpLocks/>
          </p:cNvCxnSpPr>
          <p:nvPr/>
        </p:nvCxnSpPr>
        <p:spPr>
          <a:xfrm flipH="1" flipV="1">
            <a:off x="4178843" y="4887551"/>
            <a:ext cx="511091" cy="6940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046BE19-C86A-4DDC-A1EB-F6EF2744A26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967673" y="3189789"/>
            <a:ext cx="405186" cy="1058361"/>
          </a:xfrm>
          <a:prstGeom prst="straightConnector1">
            <a:avLst/>
          </a:prstGeom>
          <a:ln w="19050">
            <a:solidFill>
              <a:srgbClr val="C9A6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FBEA7048-63FA-4213-8E8E-D210845009FF}"/>
              </a:ext>
            </a:extLst>
          </p:cNvPr>
          <p:cNvCxnSpPr>
            <a:cxnSpLocks/>
          </p:cNvCxnSpPr>
          <p:nvPr/>
        </p:nvCxnSpPr>
        <p:spPr>
          <a:xfrm>
            <a:off x="4048125" y="2789679"/>
            <a:ext cx="492093" cy="779572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E55EB6C-6AE7-4B53-A815-18DFFC25007A}"/>
              </a:ext>
            </a:extLst>
          </p:cNvPr>
          <p:cNvCxnSpPr>
            <a:cxnSpLocks/>
          </p:cNvCxnSpPr>
          <p:nvPr/>
        </p:nvCxnSpPr>
        <p:spPr>
          <a:xfrm flipH="1">
            <a:off x="3224328" y="2789679"/>
            <a:ext cx="566728" cy="941771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818F38E-1B68-41BB-BD17-8BE8BC06331C}"/>
              </a:ext>
            </a:extLst>
          </p:cNvPr>
          <p:cNvCxnSpPr>
            <a:cxnSpLocks/>
          </p:cNvCxnSpPr>
          <p:nvPr/>
        </p:nvCxnSpPr>
        <p:spPr>
          <a:xfrm flipH="1">
            <a:off x="2426140" y="2747764"/>
            <a:ext cx="975492" cy="374098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19936"/>
      </p:ext>
    </p:extLst>
  </p:cSld>
  <p:clrMapOvr>
    <a:masterClrMapping/>
  </p:clrMapOvr>
  <p:transition spd="slow"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8FDF8B05-AF6D-43CE-BBF0-270D52382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68" y="1634783"/>
            <a:ext cx="5652661" cy="423949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08D3E567-AAA9-4858-B727-D691EC958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1" y="1630258"/>
            <a:ext cx="5658693" cy="4244020"/>
          </a:xfrm>
          <a:prstGeom prst="rect">
            <a:avLst/>
          </a:prstGeom>
        </p:spPr>
      </p:pic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Quant.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31423" y="3230723"/>
            <a:ext cx="6865885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12D8CA5-A0E8-43E4-A541-86A1DF62B290}"/>
              </a:ext>
            </a:extLst>
          </p:cNvPr>
          <p:cNvSpPr/>
          <p:nvPr/>
        </p:nvSpPr>
        <p:spPr>
          <a:xfrm>
            <a:off x="4684352" y="2086707"/>
            <a:ext cx="497150" cy="337939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E8A71223-7BF6-4362-9CF8-8BD0A99D7BF9}"/>
              </a:ext>
            </a:extLst>
          </p:cNvPr>
          <p:cNvSpPr/>
          <p:nvPr/>
        </p:nvSpPr>
        <p:spPr>
          <a:xfrm>
            <a:off x="852256" y="2001175"/>
            <a:ext cx="497150" cy="337939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E1C8103-8971-4AB1-BB49-92A80B6CB452}"/>
              </a:ext>
            </a:extLst>
          </p:cNvPr>
          <p:cNvSpPr/>
          <p:nvPr/>
        </p:nvSpPr>
        <p:spPr>
          <a:xfrm>
            <a:off x="7392922" y="2086707"/>
            <a:ext cx="497150" cy="337939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EED2787-A906-43EC-BD5B-2E3A46D256CD}"/>
              </a:ext>
            </a:extLst>
          </p:cNvPr>
          <p:cNvSpPr txBox="1"/>
          <p:nvPr/>
        </p:nvSpPr>
        <p:spPr>
          <a:xfrm>
            <a:off x="2298205" y="6126147"/>
            <a:ext cx="6920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Temporal discrepancies influence the quantitative comparison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0A2A188-7811-4DB0-B0A0-97900C660D57}"/>
              </a:ext>
            </a:extLst>
          </p:cNvPr>
          <p:cNvSpPr txBox="1"/>
          <p:nvPr/>
        </p:nvSpPr>
        <p:spPr>
          <a:xfrm>
            <a:off x="197347" y="1160738"/>
            <a:ext cx="301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Melt vs Sentinel-1 melt extent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4496B84-2903-408C-874E-0A4F8544C3B8}"/>
              </a:ext>
            </a:extLst>
          </p:cNvPr>
          <p:cNvSpPr txBox="1"/>
          <p:nvPr/>
        </p:nvSpPr>
        <p:spPr>
          <a:xfrm>
            <a:off x="6076981" y="1160738"/>
            <a:ext cx="375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Water Ratio vs Sentinel-1 melt extent</a:t>
            </a:r>
          </a:p>
        </p:txBody>
      </p:sp>
    </p:spTree>
    <p:extLst>
      <p:ext uri="{BB962C8B-B14F-4D97-AF65-F5344CB8AC3E}">
        <p14:creationId xmlns:p14="http://schemas.microsoft.com/office/powerpoint/2010/main" val="900748796"/>
      </p:ext>
    </p:extLst>
  </p:cSld>
  <p:clrMapOvr>
    <a:masterClrMapping/>
  </p:clrMapOvr>
  <p:transition spd="slow"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Spatial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488826" y="3188127"/>
            <a:ext cx="6951077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D4BB759-766E-4E24-BC62-F0C48289F788}"/>
              </a:ext>
            </a:extLst>
          </p:cNvPr>
          <p:cNvSpPr txBox="1"/>
          <p:nvPr/>
        </p:nvSpPr>
        <p:spPr>
          <a:xfrm>
            <a:off x="189201" y="774528"/>
            <a:ext cx="110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Correlation of MAR and Sentinel-1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/>
                <a:latin typeface="Gill Sans Nova" panose="020B06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Between 01-01-2016 and 29-12-2020   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E141C9F9-3EC3-4FDD-8006-922A3C3E3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670" y="1622590"/>
            <a:ext cx="7710482" cy="459771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B06AC841-4033-4387-BFD6-8412DFCF2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74" y="2732170"/>
            <a:ext cx="1928115" cy="1770978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3310A1CF-BB63-4411-8C9D-ABFAF1BEAB01}"/>
              </a:ext>
            </a:extLst>
          </p:cNvPr>
          <p:cNvSpPr txBox="1"/>
          <p:nvPr/>
        </p:nvSpPr>
        <p:spPr>
          <a:xfrm>
            <a:off x="8514734" y="4680651"/>
            <a:ext cx="2714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Moran’s I : 0,786</a:t>
            </a:r>
          </a:p>
          <a:p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Spatially correlated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C88C27E-884C-4E56-B33A-15EDF5E56345}"/>
                  </a:ext>
                </a:extLst>
              </p:cNvPr>
              <p:cNvSpPr txBox="1"/>
              <p:nvPr/>
            </p:nvSpPr>
            <p:spPr>
              <a:xfrm>
                <a:off x="197347" y="1208363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Melt</a:t>
                </a:r>
                <a:r>
                  <a:rPr lang="fr-BE" u="sng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u="sng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1800" i="1" u="sng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fr-BE" u="sng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1C88C27E-884C-4E56-B33A-15EDF5E56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7" y="1208363"/>
                <a:ext cx="1162434" cy="369332"/>
              </a:xfrm>
              <a:prstGeom prst="rect">
                <a:avLst/>
              </a:prstGeom>
              <a:blipFill>
                <a:blip r:embed="rId7"/>
                <a:stretch>
                  <a:fillRect l="-41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937738"/>
      </p:ext>
    </p:extLst>
  </p:cSld>
  <p:clrMapOvr>
    <a:masterClrMapping/>
  </p:clrMapOvr>
  <p:transition spd="slow"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Spatial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Comp</a:t>
            </a:r>
            <a:r>
              <a:rPr lang="fr-FR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14774" y="3214075"/>
            <a:ext cx="6899182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95AAB63-2C34-409F-83D7-49C88C67980E}"/>
              </a:ext>
            </a:extLst>
          </p:cNvPr>
          <p:cNvSpPr txBox="1"/>
          <p:nvPr/>
        </p:nvSpPr>
        <p:spPr>
          <a:xfrm>
            <a:off x="1137805" y="776963"/>
            <a:ext cx="9099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Differences are related to the previously identified geophysical elements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EAE05A2D-3435-4104-924A-F0D2141AD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928" y="1349729"/>
            <a:ext cx="8376767" cy="4991295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80B94F3C-04F8-4AB1-8A36-F950B5A13DCB}"/>
              </a:ext>
            </a:extLst>
          </p:cNvPr>
          <p:cNvSpPr txBox="1"/>
          <p:nvPr/>
        </p:nvSpPr>
        <p:spPr>
          <a:xfrm>
            <a:off x="3442135" y="2347654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Slopes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86AA3B8-C879-4CD2-90AA-236500FCFBA1}"/>
              </a:ext>
            </a:extLst>
          </p:cNvPr>
          <p:cNvSpPr txBox="1"/>
          <p:nvPr/>
        </p:nvSpPr>
        <p:spPr>
          <a:xfrm>
            <a:off x="7676326" y="3724490"/>
            <a:ext cx="25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Prince Harald Ice Shelf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E5ED86F-5DBD-4D12-A9DF-B30A0A28F93A}"/>
              </a:ext>
            </a:extLst>
          </p:cNvPr>
          <p:cNvSpPr txBox="1"/>
          <p:nvPr/>
        </p:nvSpPr>
        <p:spPr>
          <a:xfrm>
            <a:off x="4704723" y="5510481"/>
            <a:ext cx="1715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Nova" panose="020B0602020104020203" pitchFamily="34" charset="0"/>
              </a:rPr>
              <a:t>Blue ice / lakes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120E52F-AD0F-4B5B-9C9E-43EAD43B613E}"/>
              </a:ext>
            </a:extLst>
          </p:cNvPr>
          <p:cNvCxnSpPr>
            <a:cxnSpLocks/>
          </p:cNvCxnSpPr>
          <p:nvPr/>
        </p:nvCxnSpPr>
        <p:spPr>
          <a:xfrm flipV="1">
            <a:off x="6420642" y="4728695"/>
            <a:ext cx="1457341" cy="98184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D8601454-5988-43E3-AFC0-7878C5C42BD0}"/>
              </a:ext>
            </a:extLst>
          </p:cNvPr>
          <p:cNvCxnSpPr>
            <a:cxnSpLocks/>
          </p:cNvCxnSpPr>
          <p:nvPr/>
        </p:nvCxnSpPr>
        <p:spPr>
          <a:xfrm flipH="1" flipV="1">
            <a:off x="5448300" y="4834420"/>
            <a:ext cx="114382" cy="59082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420002BB-532C-4797-B80A-9E5F4DA11523}"/>
              </a:ext>
            </a:extLst>
          </p:cNvPr>
          <p:cNvCxnSpPr>
            <a:cxnSpLocks/>
          </p:cNvCxnSpPr>
          <p:nvPr/>
        </p:nvCxnSpPr>
        <p:spPr>
          <a:xfrm flipH="1" flipV="1">
            <a:off x="4178843" y="4887551"/>
            <a:ext cx="511091" cy="6940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8567D83D-D27E-47C8-B3F0-1066FAC26AFB}"/>
              </a:ext>
            </a:extLst>
          </p:cNvPr>
          <p:cNvCxnSpPr>
            <a:cxnSpLocks/>
          </p:cNvCxnSpPr>
          <p:nvPr/>
        </p:nvCxnSpPr>
        <p:spPr>
          <a:xfrm>
            <a:off x="9134475" y="4235701"/>
            <a:ext cx="514350" cy="947260"/>
          </a:xfrm>
          <a:prstGeom prst="straightConnector1">
            <a:avLst/>
          </a:prstGeom>
          <a:ln w="19050">
            <a:solidFill>
              <a:srgbClr val="C9A6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BB7A9D88-F46B-4059-A2A9-563B73043EC5}"/>
              </a:ext>
            </a:extLst>
          </p:cNvPr>
          <p:cNvCxnSpPr>
            <a:cxnSpLocks/>
          </p:cNvCxnSpPr>
          <p:nvPr/>
        </p:nvCxnSpPr>
        <p:spPr>
          <a:xfrm>
            <a:off x="4048125" y="2789679"/>
            <a:ext cx="492093" cy="779572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37C8DD8-AB56-4C57-85D6-6E8FE37CEA9E}"/>
              </a:ext>
            </a:extLst>
          </p:cNvPr>
          <p:cNvCxnSpPr>
            <a:cxnSpLocks/>
          </p:cNvCxnSpPr>
          <p:nvPr/>
        </p:nvCxnSpPr>
        <p:spPr>
          <a:xfrm flipH="1">
            <a:off x="3224328" y="2789679"/>
            <a:ext cx="566728" cy="941771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073D800B-DAA7-469A-AD18-523BA9406659}"/>
              </a:ext>
            </a:extLst>
          </p:cNvPr>
          <p:cNvCxnSpPr>
            <a:cxnSpLocks/>
          </p:cNvCxnSpPr>
          <p:nvPr/>
        </p:nvCxnSpPr>
        <p:spPr>
          <a:xfrm flipH="1">
            <a:off x="2426140" y="2747764"/>
            <a:ext cx="975492" cy="374098"/>
          </a:xfrm>
          <a:prstGeom prst="straightConnector1">
            <a:avLst/>
          </a:prstGeom>
          <a:ln w="19050">
            <a:solidFill>
              <a:srgbClr val="0B9C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64205"/>
      </p:ext>
    </p:extLst>
  </p:cSld>
  <p:clrMapOvr>
    <a:masterClrMapping/>
  </p:clrMapOvr>
  <p:transition spd="slow"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1" y="-141736"/>
            <a:ext cx="3413665" cy="7824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Perspective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0C80C07-F411-4D89-BF0C-4AC1ED550535}"/>
              </a:ext>
            </a:extLst>
          </p:cNvPr>
          <p:cNvSpPr txBox="1"/>
          <p:nvPr/>
        </p:nvSpPr>
        <p:spPr>
          <a:xfrm>
            <a:off x="1407907" y="1915615"/>
            <a:ext cx="91112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Problematic zone have been masked Normalization of SAR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Possibility to extent the region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Data are consistent with each other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can be used together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32036311"/>
      </p:ext>
    </p:extLst>
  </p:cSld>
  <p:clrMapOvr>
    <a:masterClrMapping/>
  </p:clrMapOvr>
  <p:transition spd="slow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11" y="-159721"/>
            <a:ext cx="3413665" cy="782411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0ABF59E9-BA46-4005-B86F-F0CA929D2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/>
          <a:stretch/>
        </p:blipFill>
        <p:spPr>
          <a:xfrm>
            <a:off x="4983956" y="842436"/>
            <a:ext cx="6378980" cy="5406387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53507142-7E90-4316-B0B5-763799C35214}"/>
              </a:ext>
            </a:extLst>
          </p:cNvPr>
          <p:cNvSpPr txBox="1"/>
          <p:nvPr/>
        </p:nvSpPr>
        <p:spPr>
          <a:xfrm>
            <a:off x="6980525" y="164023"/>
            <a:ext cx="21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Antarctica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33393CD-AB37-4EAC-AE0D-224D58A5B7DC}"/>
              </a:ext>
            </a:extLst>
          </p:cNvPr>
          <p:cNvSpPr txBox="1"/>
          <p:nvPr/>
        </p:nvSpPr>
        <p:spPr>
          <a:xfrm>
            <a:off x="490567" y="2508422"/>
            <a:ext cx="3736729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Sensitive to Climate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56m of sea-level rise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Difficult to study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Strong Belgian Expertise </a:t>
            </a:r>
          </a:p>
        </p:txBody>
      </p:sp>
    </p:spTree>
    <p:extLst>
      <p:ext uri="{BB962C8B-B14F-4D97-AF65-F5344CB8AC3E}">
        <p14:creationId xmlns:p14="http://schemas.microsoft.com/office/powerpoint/2010/main" val="268211398"/>
      </p:ext>
    </p:extLst>
  </p:cSld>
  <p:clrMapOvr>
    <a:masterClrMapping/>
  </p:clrMapOvr>
  <p:transition spd="slow"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41" y="-141736"/>
            <a:ext cx="3413665" cy="78241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Perspective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14773" y="3214074"/>
            <a:ext cx="6899183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1D1C5F3-50C5-4FC4-9160-D9C5E1AE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222" y="3916322"/>
            <a:ext cx="3431680" cy="2851523"/>
          </a:xfrm>
          <a:prstGeom prst="rect">
            <a:avLst/>
          </a:prstGeom>
        </p:spPr>
      </p:pic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0F2001F-D9B6-428A-875C-3A6D790428A0}"/>
              </a:ext>
            </a:extLst>
          </p:cNvPr>
          <p:cNvCxnSpPr>
            <a:cxnSpLocks/>
          </p:cNvCxnSpPr>
          <p:nvPr/>
        </p:nvCxnSpPr>
        <p:spPr>
          <a:xfrm flipV="1">
            <a:off x="1388446" y="3886201"/>
            <a:ext cx="961522" cy="7325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7A04339-CF98-46B6-B236-24D05A1D8F5B}"/>
              </a:ext>
            </a:extLst>
          </p:cNvPr>
          <p:cNvCxnSpPr>
            <a:cxnSpLocks/>
          </p:cNvCxnSpPr>
          <p:nvPr/>
        </p:nvCxnSpPr>
        <p:spPr>
          <a:xfrm>
            <a:off x="4358407" y="3833899"/>
            <a:ext cx="1212060" cy="5188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759F450-73EA-46D1-B774-58594AE7FE3A}"/>
              </a:ext>
            </a:extLst>
          </p:cNvPr>
          <p:cNvSpPr txBox="1"/>
          <p:nvPr/>
        </p:nvSpPr>
        <p:spPr>
          <a:xfrm>
            <a:off x="8107707" y="2986681"/>
            <a:ext cx="3631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Better quantification of surface melt 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+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Study of snowpack evolution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52CE460-6D52-4E88-976F-BED1A7DA2C9C}"/>
              </a:ext>
            </a:extLst>
          </p:cNvPr>
          <p:cNvCxnSpPr>
            <a:cxnSpLocks/>
          </p:cNvCxnSpPr>
          <p:nvPr/>
        </p:nvCxnSpPr>
        <p:spPr>
          <a:xfrm>
            <a:off x="6862973" y="3006838"/>
            <a:ext cx="0" cy="87936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D57643D-1AC5-4D5E-9262-A7ACF9D316F8}"/>
              </a:ext>
            </a:extLst>
          </p:cNvPr>
          <p:cNvCxnSpPr>
            <a:cxnSpLocks/>
          </p:cNvCxnSpPr>
          <p:nvPr/>
        </p:nvCxnSpPr>
        <p:spPr>
          <a:xfrm flipV="1">
            <a:off x="6862973" y="3429000"/>
            <a:ext cx="828147" cy="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B98AB4C-111C-4FBD-AF3E-1516AD4EED2C}"/>
              </a:ext>
            </a:extLst>
          </p:cNvPr>
          <p:cNvCxnSpPr>
            <a:cxnSpLocks/>
          </p:cNvCxnSpPr>
          <p:nvPr/>
        </p:nvCxnSpPr>
        <p:spPr>
          <a:xfrm>
            <a:off x="5843625" y="4025099"/>
            <a:ext cx="169507" cy="1941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54F2210A-93F8-4BB8-9474-755DE02FE913}"/>
              </a:ext>
            </a:extLst>
          </p:cNvPr>
          <p:cNvCxnSpPr>
            <a:cxnSpLocks/>
          </p:cNvCxnSpPr>
          <p:nvPr/>
        </p:nvCxnSpPr>
        <p:spPr>
          <a:xfrm>
            <a:off x="8524879" y="6451319"/>
            <a:ext cx="182016" cy="238719"/>
          </a:xfrm>
          <a:prstGeom prst="line">
            <a:avLst/>
          </a:prstGeom>
          <a:ln w="12700">
            <a:solidFill>
              <a:schemeClr val="dk1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Image 39" descr="Une image contenant texte, pièce, casino&#10;&#10;Description générée automatiquement">
            <a:extLst>
              <a:ext uri="{FF2B5EF4-FFF2-40B4-BE49-F238E27FC236}">
                <a16:creationId xmlns:a16="http://schemas.microsoft.com/office/drawing/2014/main" id="{B9099ACA-CE07-4B9D-A579-22D91DA57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61" y="4209941"/>
            <a:ext cx="2695934" cy="2470766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F86B151-A286-428B-B63D-8FCD3F1B08D6}"/>
              </a:ext>
            </a:extLst>
          </p:cNvPr>
          <p:cNvCxnSpPr>
            <a:cxnSpLocks/>
          </p:cNvCxnSpPr>
          <p:nvPr/>
        </p:nvCxnSpPr>
        <p:spPr>
          <a:xfrm>
            <a:off x="8524879" y="4027371"/>
            <a:ext cx="182016" cy="1919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9957C31-F37C-4415-B237-89D344FEF6AC}"/>
              </a:ext>
            </a:extLst>
          </p:cNvPr>
          <p:cNvCxnSpPr>
            <a:cxnSpLocks/>
          </p:cNvCxnSpPr>
          <p:nvPr/>
        </p:nvCxnSpPr>
        <p:spPr>
          <a:xfrm>
            <a:off x="5841453" y="6457367"/>
            <a:ext cx="169508" cy="2326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E7BF7804-DC31-453A-BA66-6280CDFEB84A}"/>
                  </a:ext>
                </a:extLst>
              </p14:cNvPr>
              <p14:cNvContentPartPr/>
              <p14:nvPr/>
            </p14:nvContentPartPr>
            <p14:xfrm>
              <a:off x="923184" y="4764773"/>
              <a:ext cx="378000" cy="41292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E7BF7804-DC31-453A-BA66-6280CDFEB8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184" y="4755773"/>
                <a:ext cx="39564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3FC34229-2EDB-4276-BB0E-6091D4E35CA8}"/>
                  </a:ext>
                </a:extLst>
              </p14:cNvPr>
              <p14:cNvContentPartPr/>
              <p14:nvPr/>
            </p14:nvContentPartPr>
            <p14:xfrm>
              <a:off x="1183246" y="4931739"/>
              <a:ext cx="505080" cy="44532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3FC34229-2EDB-4276-BB0E-6091D4E35C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4246" y="4922739"/>
                <a:ext cx="5227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811EB8F9-FD90-4F97-A16D-08753B8029B7}"/>
                  </a:ext>
                </a:extLst>
              </p14:cNvPr>
              <p14:cNvContentPartPr/>
              <p14:nvPr/>
            </p14:nvContentPartPr>
            <p14:xfrm>
              <a:off x="1121876" y="4729505"/>
              <a:ext cx="231480" cy="12924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811EB8F9-FD90-4F97-A16D-08753B8029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2876" y="4720505"/>
                <a:ext cx="2491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43B443EC-9B55-480D-9A21-19DD8A1114CF}"/>
                  </a:ext>
                </a:extLst>
              </p14:cNvPr>
              <p14:cNvContentPartPr/>
              <p14:nvPr/>
            </p14:nvContentPartPr>
            <p14:xfrm>
              <a:off x="1196756" y="4781345"/>
              <a:ext cx="36720" cy="4248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43B443EC-9B55-480D-9A21-19DD8A1114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7756" y="4772345"/>
                <a:ext cx="543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0F445A53-0128-41FA-B93C-B5554283018D}"/>
                  </a:ext>
                </a:extLst>
              </p14:cNvPr>
              <p14:cNvContentPartPr/>
              <p14:nvPr/>
            </p14:nvContentPartPr>
            <p14:xfrm>
              <a:off x="458788" y="4542208"/>
              <a:ext cx="557077" cy="478273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0F445A53-0128-41FA-B93C-B5554283018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9791" y="4533211"/>
                <a:ext cx="574711" cy="49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B1DA54DA-E1F9-4ACC-86D9-24B1A6857F50}"/>
                  </a:ext>
                </a:extLst>
              </p14:cNvPr>
              <p14:cNvContentPartPr/>
              <p14:nvPr/>
            </p14:nvContentPartPr>
            <p14:xfrm>
              <a:off x="558415" y="4693730"/>
              <a:ext cx="372560" cy="222639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B1DA54DA-E1F9-4ACC-86D9-24B1A6857F5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9407" y="4684738"/>
                <a:ext cx="390215" cy="240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Encre 51">
                <a:extLst>
                  <a:ext uri="{FF2B5EF4-FFF2-40B4-BE49-F238E27FC236}">
                    <a16:creationId xmlns:a16="http://schemas.microsoft.com/office/drawing/2014/main" id="{DF3F5840-AB37-431D-9BD3-9961DAE3718E}"/>
                  </a:ext>
                </a:extLst>
              </p14:cNvPr>
              <p14:cNvContentPartPr/>
              <p14:nvPr/>
            </p14:nvContentPartPr>
            <p14:xfrm>
              <a:off x="557134" y="4674190"/>
              <a:ext cx="142873" cy="172665"/>
            </p14:xfrm>
          </p:contentPart>
        </mc:Choice>
        <mc:Fallback xmlns="">
          <p:pic>
            <p:nvPicPr>
              <p:cNvPr id="52" name="Encre 51">
                <a:extLst>
                  <a:ext uri="{FF2B5EF4-FFF2-40B4-BE49-F238E27FC236}">
                    <a16:creationId xmlns:a16="http://schemas.microsoft.com/office/drawing/2014/main" id="{DF3F5840-AB37-431D-9BD3-9961DAE371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8137" y="4665197"/>
                <a:ext cx="160507" cy="19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Encre 52">
                <a:extLst>
                  <a:ext uri="{FF2B5EF4-FFF2-40B4-BE49-F238E27FC236}">
                    <a16:creationId xmlns:a16="http://schemas.microsoft.com/office/drawing/2014/main" id="{BECC0BEA-01D8-4428-8ACD-342606D538E6}"/>
                  </a:ext>
                </a:extLst>
              </p14:cNvPr>
              <p14:cNvContentPartPr/>
              <p14:nvPr/>
            </p14:nvContentPartPr>
            <p14:xfrm>
              <a:off x="659643" y="4618770"/>
              <a:ext cx="92899" cy="94502"/>
            </p14:xfrm>
          </p:contentPart>
        </mc:Choice>
        <mc:Fallback xmlns="">
          <p:pic>
            <p:nvPicPr>
              <p:cNvPr id="53" name="Encre 52">
                <a:extLst>
                  <a:ext uri="{FF2B5EF4-FFF2-40B4-BE49-F238E27FC236}">
                    <a16:creationId xmlns:a16="http://schemas.microsoft.com/office/drawing/2014/main" id="{BECC0BEA-01D8-4428-8ACD-342606D538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0676" y="4609787"/>
                <a:ext cx="110474" cy="112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Encre 53">
                <a:extLst>
                  <a:ext uri="{FF2B5EF4-FFF2-40B4-BE49-F238E27FC236}">
                    <a16:creationId xmlns:a16="http://schemas.microsoft.com/office/drawing/2014/main" id="{00D3CADA-B9F7-4572-A76B-6F3E9E68FD01}"/>
                  </a:ext>
                </a:extLst>
              </p14:cNvPr>
              <p14:cNvContentPartPr/>
              <p14:nvPr/>
            </p14:nvContentPartPr>
            <p14:xfrm>
              <a:off x="675019" y="4705904"/>
              <a:ext cx="123332" cy="172345"/>
            </p14:xfrm>
          </p:contentPart>
        </mc:Choice>
        <mc:Fallback xmlns="">
          <p:pic>
            <p:nvPicPr>
              <p:cNvPr id="54" name="Encre 53">
                <a:extLst>
                  <a:ext uri="{FF2B5EF4-FFF2-40B4-BE49-F238E27FC236}">
                    <a16:creationId xmlns:a16="http://schemas.microsoft.com/office/drawing/2014/main" id="{00D3CADA-B9F7-4572-A76B-6F3E9E68FD0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030" y="4696890"/>
                <a:ext cx="140951" cy="190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Encre 54">
                <a:extLst>
                  <a:ext uri="{FF2B5EF4-FFF2-40B4-BE49-F238E27FC236}">
                    <a16:creationId xmlns:a16="http://schemas.microsoft.com/office/drawing/2014/main" id="{02EE12C0-28C3-492D-8EE1-9B8E746F6552}"/>
                  </a:ext>
                </a:extLst>
              </p14:cNvPr>
              <p14:cNvContentPartPr/>
              <p14:nvPr/>
            </p14:nvContentPartPr>
            <p14:xfrm>
              <a:off x="769201" y="4758761"/>
              <a:ext cx="106994" cy="164016"/>
            </p14:xfrm>
          </p:contentPart>
        </mc:Choice>
        <mc:Fallback xmlns="">
          <p:pic>
            <p:nvPicPr>
              <p:cNvPr id="55" name="Encre 54">
                <a:extLst>
                  <a:ext uri="{FF2B5EF4-FFF2-40B4-BE49-F238E27FC236}">
                    <a16:creationId xmlns:a16="http://schemas.microsoft.com/office/drawing/2014/main" id="{02EE12C0-28C3-492D-8EE1-9B8E746F65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225" y="4749769"/>
                <a:ext cx="124587" cy="18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6" name="Encre 55">
                <a:extLst>
                  <a:ext uri="{FF2B5EF4-FFF2-40B4-BE49-F238E27FC236}">
                    <a16:creationId xmlns:a16="http://schemas.microsoft.com/office/drawing/2014/main" id="{951B1EB2-338E-4116-B304-283D4A491C53}"/>
                  </a:ext>
                </a:extLst>
              </p14:cNvPr>
              <p14:cNvContentPartPr/>
              <p14:nvPr/>
            </p14:nvContentPartPr>
            <p14:xfrm>
              <a:off x="1281886" y="5009859"/>
              <a:ext cx="164520" cy="180000"/>
            </p14:xfrm>
          </p:contentPart>
        </mc:Choice>
        <mc:Fallback xmlns="">
          <p:pic>
            <p:nvPicPr>
              <p:cNvPr id="56" name="Encre 55">
                <a:extLst>
                  <a:ext uri="{FF2B5EF4-FFF2-40B4-BE49-F238E27FC236}">
                    <a16:creationId xmlns:a16="http://schemas.microsoft.com/office/drawing/2014/main" id="{951B1EB2-338E-4116-B304-283D4A491C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72886" y="5000859"/>
                <a:ext cx="182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7" name="Encre 56">
                <a:extLst>
                  <a:ext uri="{FF2B5EF4-FFF2-40B4-BE49-F238E27FC236}">
                    <a16:creationId xmlns:a16="http://schemas.microsoft.com/office/drawing/2014/main" id="{008804FB-1C4D-48E3-8903-FB5E626EEC42}"/>
                  </a:ext>
                </a:extLst>
              </p14:cNvPr>
              <p14:cNvContentPartPr/>
              <p14:nvPr/>
            </p14:nvContentPartPr>
            <p14:xfrm>
              <a:off x="1388446" y="5072139"/>
              <a:ext cx="109800" cy="136080"/>
            </p14:xfrm>
          </p:contentPart>
        </mc:Choice>
        <mc:Fallback xmlns="">
          <p:pic>
            <p:nvPicPr>
              <p:cNvPr id="57" name="Encre 56">
                <a:extLst>
                  <a:ext uri="{FF2B5EF4-FFF2-40B4-BE49-F238E27FC236}">
                    <a16:creationId xmlns:a16="http://schemas.microsoft.com/office/drawing/2014/main" id="{008804FB-1C4D-48E3-8903-FB5E626EEC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79446" y="5063139"/>
                <a:ext cx="1274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8E99206E-5D3A-48E0-8070-17003CCA907B}"/>
                  </a:ext>
                </a:extLst>
              </p14:cNvPr>
              <p14:cNvContentPartPr/>
              <p14:nvPr/>
            </p14:nvContentPartPr>
            <p14:xfrm>
              <a:off x="1470526" y="5106339"/>
              <a:ext cx="117000" cy="14580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8E99206E-5D3A-48E0-8070-17003CCA90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1526" y="5097339"/>
                <a:ext cx="134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DDD49A92-A8EB-4CCE-A3D6-EFBFF8B4DAD4}"/>
                  </a:ext>
                </a:extLst>
              </p14:cNvPr>
              <p14:cNvContentPartPr/>
              <p14:nvPr/>
            </p14:nvContentPartPr>
            <p14:xfrm>
              <a:off x="1275406" y="5075739"/>
              <a:ext cx="317880" cy="18108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DDD49A92-A8EB-4CCE-A3D6-EFBFF8B4DA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66396" y="5066739"/>
                <a:ext cx="3355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Encre 59">
                <a:extLst>
                  <a:ext uri="{FF2B5EF4-FFF2-40B4-BE49-F238E27FC236}">
                    <a16:creationId xmlns:a16="http://schemas.microsoft.com/office/drawing/2014/main" id="{90A3F5FC-C296-40DD-A232-BB0B4B726095}"/>
                  </a:ext>
                </a:extLst>
              </p14:cNvPr>
              <p14:cNvContentPartPr/>
              <p14:nvPr/>
            </p14:nvContentPartPr>
            <p14:xfrm>
              <a:off x="949796" y="4811585"/>
              <a:ext cx="325080" cy="342000"/>
            </p14:xfrm>
          </p:contentPart>
        </mc:Choice>
        <mc:Fallback xmlns="">
          <p:pic>
            <p:nvPicPr>
              <p:cNvPr id="60" name="Encre 59">
                <a:extLst>
                  <a:ext uri="{FF2B5EF4-FFF2-40B4-BE49-F238E27FC236}">
                    <a16:creationId xmlns:a16="http://schemas.microsoft.com/office/drawing/2014/main" id="{90A3F5FC-C296-40DD-A232-BB0B4B7260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0796" y="4802594"/>
                <a:ext cx="342720" cy="359621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Ellipse 60">
            <a:extLst>
              <a:ext uri="{FF2B5EF4-FFF2-40B4-BE49-F238E27FC236}">
                <a16:creationId xmlns:a16="http://schemas.microsoft.com/office/drawing/2014/main" id="{DD6741AE-3BD0-4CD8-A7FD-3CC0EA9A7339}"/>
              </a:ext>
            </a:extLst>
          </p:cNvPr>
          <p:cNvSpPr/>
          <p:nvPr/>
        </p:nvSpPr>
        <p:spPr>
          <a:xfrm>
            <a:off x="2314616" y="2721479"/>
            <a:ext cx="1999978" cy="13838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Image 61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49A91C6-0D98-4F88-B3EA-C7064456324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3"/>
          <a:stretch/>
        </p:blipFill>
        <p:spPr>
          <a:xfrm>
            <a:off x="2349968" y="2744508"/>
            <a:ext cx="1930179" cy="1360797"/>
          </a:xfrm>
          <a:prstGeom prst="rect">
            <a:avLst/>
          </a:prstGeom>
        </p:spPr>
      </p:pic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F8E1833-C4FC-4A70-BFDE-4CB461EDE08C}"/>
              </a:ext>
            </a:extLst>
          </p:cNvPr>
          <p:cNvCxnSpPr>
            <a:cxnSpLocks/>
          </p:cNvCxnSpPr>
          <p:nvPr/>
        </p:nvCxnSpPr>
        <p:spPr>
          <a:xfrm>
            <a:off x="1803662" y="2199290"/>
            <a:ext cx="628344" cy="678977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93069619-A33A-4F1F-BDF8-8901197F002E}"/>
              </a:ext>
            </a:extLst>
          </p:cNvPr>
          <p:cNvCxnSpPr>
            <a:cxnSpLocks/>
          </p:cNvCxnSpPr>
          <p:nvPr/>
        </p:nvCxnSpPr>
        <p:spPr>
          <a:xfrm flipV="1">
            <a:off x="4280147" y="2315442"/>
            <a:ext cx="1253781" cy="429066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 64">
            <a:extLst>
              <a:ext uri="{FF2B5EF4-FFF2-40B4-BE49-F238E27FC236}">
                <a16:creationId xmlns:a16="http://schemas.microsoft.com/office/drawing/2014/main" id="{F3D2EEF9-A135-42CB-A7AC-8B33A6FD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222" y="120277"/>
            <a:ext cx="3431680" cy="2851523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DF89BA5C-D623-4E72-A063-F1C56906CFAC}"/>
              </a:ext>
            </a:extLst>
          </p:cNvPr>
          <p:cNvSpPr txBox="1"/>
          <p:nvPr/>
        </p:nvSpPr>
        <p:spPr>
          <a:xfrm>
            <a:off x="721294" y="1189620"/>
            <a:ext cx="1791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Global Circulation Model</a:t>
            </a:r>
            <a:endParaRPr lang="en-US" sz="24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829A4BC8-5B61-47D2-B210-047CC088DFEF}"/>
              </a:ext>
            </a:extLst>
          </p:cNvPr>
          <p:cNvSpPr txBox="1"/>
          <p:nvPr/>
        </p:nvSpPr>
        <p:spPr>
          <a:xfrm>
            <a:off x="2301027" y="4140380"/>
            <a:ext cx="202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Nova" panose="020B0602020104020203" pitchFamily="34" charset="0"/>
              </a:rPr>
              <a:t>Data Assimilation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C6319ED1-A67A-4C47-B661-D3A4D08E6B4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31" y="6213898"/>
            <a:ext cx="1256483" cy="5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2503"/>
      </p:ext>
    </p:extLst>
  </p:cSld>
  <p:clrMapOvr>
    <a:masterClrMapping/>
  </p:clrMapOvr>
  <p:transition spd="slow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F54304-F4E0-4098-AD0D-F098FFCEA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642" y="1009199"/>
            <a:ext cx="9634634" cy="5746445"/>
          </a:xfrm>
          <a:prstGeom prst="rect">
            <a:avLst/>
          </a:prstGeom>
        </p:spPr>
      </p:pic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11" y="-159721"/>
            <a:ext cx="3413665" cy="782411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3507142-7E90-4316-B0B5-763799C35214}"/>
              </a:ext>
            </a:extLst>
          </p:cNvPr>
          <p:cNvSpPr txBox="1"/>
          <p:nvPr/>
        </p:nvSpPr>
        <p:spPr>
          <a:xfrm>
            <a:off x="2847444" y="544752"/>
            <a:ext cx="1004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Roi Baudouin and Surrounding Ice Shelves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33393CD-AB37-4EAC-AE0D-224D58A5B7DC}"/>
              </a:ext>
            </a:extLst>
          </p:cNvPr>
          <p:cNvSpPr txBox="1"/>
          <p:nvPr/>
        </p:nvSpPr>
        <p:spPr>
          <a:xfrm>
            <a:off x="5088155" y="3806738"/>
            <a:ext cx="1708801" cy="550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200" dirty="0">
                <a:latin typeface="Gill Sans Nova" panose="020B0602020104020203" pitchFamily="34" charset="0"/>
              </a:rPr>
              <a:t>Roi Baudouin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A4F14FF-A43A-4CC2-9D2D-E18F45D66109}"/>
              </a:ext>
            </a:extLst>
          </p:cNvPr>
          <p:cNvSpPr txBox="1"/>
          <p:nvPr/>
        </p:nvSpPr>
        <p:spPr>
          <a:xfrm>
            <a:off x="4178250" y="5633357"/>
            <a:ext cx="3308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200" dirty="0">
                <a:latin typeface="Gill Sans Nova" panose="020B0602020104020203" pitchFamily="34" charset="0"/>
              </a:rPr>
              <a:t>± 66.000 km² </a:t>
            </a:r>
            <a:r>
              <a:rPr lang="en-GB" sz="2200" b="0" i="0" dirty="0">
                <a:effectLst/>
                <a:latin typeface="Gill Sans Nova" panose="020B0602020104020203" pitchFamily="34" charset="0"/>
              </a:rPr>
              <a:t>≃ 2 Belgium</a:t>
            </a:r>
            <a:endParaRPr lang="fr-BE" sz="2200" dirty="0">
              <a:latin typeface="Gill Sans Nova" panose="020B06020201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E458F7-F196-44AB-BEE0-5F7B95087FF6}"/>
              </a:ext>
            </a:extLst>
          </p:cNvPr>
          <p:cNvSpPr txBox="1"/>
          <p:nvPr/>
        </p:nvSpPr>
        <p:spPr>
          <a:xfrm>
            <a:off x="8572333" y="587957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800" b="0" i="0" u="none" strike="noStrike" baseline="0" dirty="0">
                <a:latin typeface="Gill Sans Nova" panose="020B0602020104020203" pitchFamily="34" charset="0"/>
              </a:rPr>
              <a:t>Prince Harald</a:t>
            </a:r>
            <a:endParaRPr lang="en-US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9B7DCA4-EB34-47FB-8777-15DF46D221F4}"/>
              </a:ext>
            </a:extLst>
          </p:cNvPr>
          <p:cNvSpPr txBox="1"/>
          <p:nvPr/>
        </p:nvSpPr>
        <p:spPr>
          <a:xfrm>
            <a:off x="1903543" y="1668405"/>
            <a:ext cx="1682705" cy="550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200" dirty="0">
                <a:latin typeface="Gill Sans Nova" panose="020B0602020104020203" pitchFamily="34" charset="0"/>
              </a:rPr>
              <a:t>Borchgrevink</a:t>
            </a:r>
            <a:endParaRPr lang="fr-BE" sz="2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B207325-0823-46DF-BA4F-C6D23A53A8BC}"/>
              </a:ext>
            </a:extLst>
          </p:cNvPr>
          <p:cNvSpPr txBox="1"/>
          <p:nvPr/>
        </p:nvSpPr>
        <p:spPr>
          <a:xfrm>
            <a:off x="4332644" y="2600777"/>
            <a:ext cx="644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latin typeface="Gill Sans Nova" panose="020B0602020104020203" pitchFamily="34" charset="0"/>
              </a:rPr>
              <a:t>Derwael Ice Rise </a:t>
            </a:r>
            <a:endParaRPr lang="en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EDAAC17-BC2C-4446-8B4B-5AC695A38156}"/>
              </a:ext>
            </a:extLst>
          </p:cNvPr>
          <p:cNvCxnSpPr>
            <a:cxnSpLocks/>
          </p:cNvCxnSpPr>
          <p:nvPr/>
        </p:nvCxnSpPr>
        <p:spPr>
          <a:xfrm flipH="1">
            <a:off x="2428875" y="2219325"/>
            <a:ext cx="133350" cy="729145"/>
          </a:xfrm>
          <a:prstGeom prst="straightConnector1">
            <a:avLst/>
          </a:prstGeom>
          <a:ln>
            <a:solidFill>
              <a:srgbClr val="5852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7C92212-2375-4151-B350-FDEF01F08EA9}"/>
              </a:ext>
            </a:extLst>
          </p:cNvPr>
          <p:cNvCxnSpPr>
            <a:cxnSpLocks/>
          </p:cNvCxnSpPr>
          <p:nvPr/>
        </p:nvCxnSpPr>
        <p:spPr>
          <a:xfrm flipH="1">
            <a:off x="4514419" y="3016396"/>
            <a:ext cx="164270" cy="625401"/>
          </a:xfrm>
          <a:prstGeom prst="straightConnector1">
            <a:avLst/>
          </a:prstGeom>
          <a:ln>
            <a:solidFill>
              <a:srgbClr val="C9A6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DF7BE2DB-D562-4B14-8D39-E8D77E13B252}"/>
              </a:ext>
            </a:extLst>
          </p:cNvPr>
          <p:cNvCxnSpPr>
            <a:cxnSpLocks/>
          </p:cNvCxnSpPr>
          <p:nvPr/>
        </p:nvCxnSpPr>
        <p:spPr>
          <a:xfrm flipV="1">
            <a:off x="9620250" y="5182961"/>
            <a:ext cx="670513" cy="696617"/>
          </a:xfrm>
          <a:prstGeom prst="straightConnector1">
            <a:avLst/>
          </a:prstGeom>
          <a:ln>
            <a:solidFill>
              <a:srgbClr val="01AC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C40BFE-52D5-4A62-AF02-545F8F8439B8}"/>
              </a:ext>
            </a:extLst>
          </p:cNvPr>
          <p:cNvSpPr/>
          <p:nvPr/>
        </p:nvSpPr>
        <p:spPr>
          <a:xfrm>
            <a:off x="10117931" y="1335881"/>
            <a:ext cx="228600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9689"/>
      </p:ext>
    </p:extLst>
  </p:cSld>
  <p:clrMapOvr>
    <a:masterClrMapping/>
  </p:clrMapOvr>
  <p:transition spd="slow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11" y="-159721"/>
            <a:ext cx="3413665" cy="782411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3507142-7E90-4316-B0B5-763799C35214}"/>
              </a:ext>
            </a:extLst>
          </p:cNvPr>
          <p:cNvSpPr txBox="1"/>
          <p:nvPr/>
        </p:nvSpPr>
        <p:spPr>
          <a:xfrm>
            <a:off x="196711" y="1099370"/>
            <a:ext cx="1004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Ice Shelf and their Role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189C1C31-F4CF-4C47-9F82-BA8B9775A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4" y="1780304"/>
            <a:ext cx="6770208" cy="431723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83749F9-4594-475D-8EB9-35847EF9DDB1}"/>
              </a:ext>
            </a:extLst>
          </p:cNvPr>
          <p:cNvSpPr txBox="1"/>
          <p:nvPr/>
        </p:nvSpPr>
        <p:spPr>
          <a:xfrm>
            <a:off x="7199210" y="3154782"/>
            <a:ext cx="45228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Floating Extension of the Ice Sheet</a:t>
            </a:r>
          </a:p>
          <a:p>
            <a:endParaRPr lang="en-US" sz="2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Buttressing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Ice Flow Regulator</a:t>
            </a:r>
          </a:p>
        </p:txBody>
      </p:sp>
    </p:spTree>
    <p:extLst>
      <p:ext uri="{BB962C8B-B14F-4D97-AF65-F5344CB8AC3E}">
        <p14:creationId xmlns:p14="http://schemas.microsoft.com/office/powerpoint/2010/main" val="685536367"/>
      </p:ext>
    </p:extLst>
  </p:cSld>
  <p:clrMapOvr>
    <a:masterClrMapping/>
  </p:clrMapOvr>
  <p:transition spd="slow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11" y="-159721"/>
            <a:ext cx="3413665" cy="782411"/>
          </a:xfrm>
        </p:spPr>
        <p:txBody>
          <a:bodyPr>
            <a:normAutofit/>
          </a:bodyPr>
          <a:lstStyle/>
          <a:p>
            <a:r>
              <a:rPr lang="fr-BE" sz="3200" dirty="0">
                <a:solidFill>
                  <a:schemeClr val="bg1"/>
                </a:solidFill>
                <a:latin typeface="Garamond" panose="02020404030301010803" pitchFamily="18" charset="0"/>
              </a:rPr>
              <a:t>Objective</a:t>
            </a:r>
            <a:endParaRPr lang="fr-BE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14773" y="3214074"/>
            <a:ext cx="6899183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/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9A7DBD-CD94-4C79-A9D2-1D39771AF0CD}"/>
              </a:ext>
            </a:extLst>
          </p:cNvPr>
          <p:cNvSpPr txBox="1"/>
          <p:nvPr/>
        </p:nvSpPr>
        <p:spPr>
          <a:xfrm>
            <a:off x="6278960" y="2627613"/>
            <a:ext cx="465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Comparison of Data</a:t>
            </a:r>
          </a:p>
        </p:txBody>
      </p:sp>
      <p:pic>
        <p:nvPicPr>
          <p:cNvPr id="26" name="Picture 2" descr="Sentinel-1 - Overview - Sentinel Online - Sentinel">
            <a:extLst>
              <a:ext uri="{FF2B5EF4-FFF2-40B4-BE49-F238E27FC236}">
                <a16:creationId xmlns:a16="http://schemas.microsoft.com/office/drawing/2014/main" id="{86E54694-4EEC-4CF9-9550-ECAFBC0A3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65" y="741172"/>
            <a:ext cx="1973332" cy="14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87B905EF-9086-4F55-B485-FE11764F2C60}"/>
              </a:ext>
            </a:extLst>
          </p:cNvPr>
          <p:cNvCxnSpPr>
            <a:cxnSpLocks/>
          </p:cNvCxnSpPr>
          <p:nvPr/>
        </p:nvCxnSpPr>
        <p:spPr>
          <a:xfrm>
            <a:off x="7865508" y="3386916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E5F191FA-55FF-42BF-8F95-C72453ABD137}"/>
              </a:ext>
            </a:extLst>
          </p:cNvPr>
          <p:cNvSpPr txBox="1"/>
          <p:nvPr/>
        </p:nvSpPr>
        <p:spPr>
          <a:xfrm>
            <a:off x="8377339" y="3452895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Temporal</a:t>
            </a:r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3649BF94-FBAD-4622-85BC-9E8939531897}"/>
              </a:ext>
            </a:extLst>
          </p:cNvPr>
          <p:cNvCxnSpPr>
            <a:cxnSpLocks/>
          </p:cNvCxnSpPr>
          <p:nvPr/>
        </p:nvCxnSpPr>
        <p:spPr>
          <a:xfrm>
            <a:off x="7865508" y="4059435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279142D-153D-441F-A1EE-3B8CD3D22D4C}"/>
              </a:ext>
            </a:extLst>
          </p:cNvPr>
          <p:cNvSpPr txBox="1"/>
          <p:nvPr/>
        </p:nvSpPr>
        <p:spPr>
          <a:xfrm>
            <a:off x="8377339" y="4151575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Quantitative</a:t>
            </a: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A03E4CB3-8EEF-4DF3-8C36-4C54C4E39E4C}"/>
              </a:ext>
            </a:extLst>
          </p:cNvPr>
          <p:cNvCxnSpPr>
            <a:cxnSpLocks/>
          </p:cNvCxnSpPr>
          <p:nvPr/>
        </p:nvCxnSpPr>
        <p:spPr>
          <a:xfrm>
            <a:off x="7865508" y="4736737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8930ED13-96FD-4E7C-AF4E-9CBE6DD3BA68}"/>
              </a:ext>
            </a:extLst>
          </p:cNvPr>
          <p:cNvSpPr txBox="1"/>
          <p:nvPr/>
        </p:nvSpPr>
        <p:spPr>
          <a:xfrm>
            <a:off x="8412974" y="4809886"/>
            <a:ext cx="23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Spatial</a:t>
            </a:r>
          </a:p>
        </p:txBody>
      </p:sp>
      <p:pic>
        <p:nvPicPr>
          <p:cNvPr id="36" name="Image 3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2139A62-AD79-4B40-9CB8-E4A2102EA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73"/>
          <a:stretch/>
        </p:blipFill>
        <p:spPr>
          <a:xfrm>
            <a:off x="2689267" y="785682"/>
            <a:ext cx="1973332" cy="13942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B6230DF-E1C1-452F-A747-12F85B8A2BDF}"/>
              </a:ext>
            </a:extLst>
          </p:cNvPr>
          <p:cNvSpPr txBox="1"/>
          <p:nvPr/>
        </p:nvSpPr>
        <p:spPr>
          <a:xfrm>
            <a:off x="4906282" y="929915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==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2B8188-4AA6-4109-A2EA-EAACF373D71E}"/>
              </a:ext>
            </a:extLst>
          </p:cNvPr>
          <p:cNvSpPr txBox="1"/>
          <p:nvPr/>
        </p:nvSpPr>
        <p:spPr>
          <a:xfrm>
            <a:off x="874121" y="2627613"/>
            <a:ext cx="465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Data Complementarity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8D71E85-CA77-4EA6-84C1-6396B0766823}"/>
              </a:ext>
            </a:extLst>
          </p:cNvPr>
          <p:cNvSpPr txBox="1"/>
          <p:nvPr/>
        </p:nvSpPr>
        <p:spPr>
          <a:xfrm>
            <a:off x="9003021" y="93202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F4B96E73-22F9-4D44-B725-AA6F3CBD6CBF}"/>
              </a:ext>
            </a:extLst>
          </p:cNvPr>
          <p:cNvCxnSpPr>
            <a:cxnSpLocks/>
          </p:cNvCxnSpPr>
          <p:nvPr/>
        </p:nvCxnSpPr>
        <p:spPr>
          <a:xfrm>
            <a:off x="2302908" y="3386916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852B732F-1C8D-4793-ADB6-113ECBA46E22}"/>
              </a:ext>
            </a:extLst>
          </p:cNvPr>
          <p:cNvSpPr txBox="1"/>
          <p:nvPr/>
        </p:nvSpPr>
        <p:spPr>
          <a:xfrm>
            <a:off x="2853560" y="3452895"/>
            <a:ext cx="342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Potential</a:t>
            </a:r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Combination</a:t>
            </a:r>
          </a:p>
        </p:txBody>
      </p:sp>
    </p:spTree>
    <p:extLst>
      <p:ext uri="{BB962C8B-B14F-4D97-AF65-F5344CB8AC3E}">
        <p14:creationId xmlns:p14="http://schemas.microsoft.com/office/powerpoint/2010/main" val="4024798368"/>
      </p:ext>
    </p:extLst>
  </p:cSld>
  <p:clrMapOvr>
    <a:masterClrMapping/>
  </p:clrMapOvr>
  <p:transition spd="slow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Presentation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042EA33-441B-4203-A556-9D04F9FF410C}"/>
              </a:ext>
            </a:extLst>
          </p:cNvPr>
          <p:cNvSpPr txBox="1"/>
          <p:nvPr/>
        </p:nvSpPr>
        <p:spPr>
          <a:xfrm>
            <a:off x="647720" y="1153225"/>
            <a:ext cx="327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SAR Data</a:t>
            </a:r>
          </a:p>
        </p:txBody>
      </p:sp>
      <p:pic>
        <p:nvPicPr>
          <p:cNvPr id="59" name="Picture 2" descr="Sentinel-1 - Overview - Sentinel Online - Sentinel">
            <a:extLst>
              <a:ext uri="{FF2B5EF4-FFF2-40B4-BE49-F238E27FC236}">
                <a16:creationId xmlns:a16="http://schemas.microsoft.com/office/drawing/2014/main" id="{DEE1295D-C416-43DE-92B2-6551B860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18" y="157091"/>
            <a:ext cx="2836298" cy="21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F763385D-60B4-4BB5-91CA-232332B92130}"/>
              </a:ext>
            </a:extLst>
          </p:cNvPr>
          <p:cNvSpPr txBox="1"/>
          <p:nvPr/>
        </p:nvSpPr>
        <p:spPr>
          <a:xfrm>
            <a:off x="414124" y="2039278"/>
            <a:ext cx="388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Active Satellite Data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Sentinel-1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 </a:t>
            </a:r>
          </a:p>
        </p:txBody>
      </p:sp>
      <p:cxnSp>
        <p:nvCxnSpPr>
          <p:cNvPr id="61" name="Connecteur : en angle 60">
            <a:extLst>
              <a:ext uri="{FF2B5EF4-FFF2-40B4-BE49-F238E27FC236}">
                <a16:creationId xmlns:a16="http://schemas.microsoft.com/office/drawing/2014/main" id="{15C115A0-7301-46C2-A459-1C16F992705F}"/>
              </a:ext>
            </a:extLst>
          </p:cNvPr>
          <p:cNvCxnSpPr>
            <a:cxnSpLocks/>
          </p:cNvCxnSpPr>
          <p:nvPr/>
        </p:nvCxnSpPr>
        <p:spPr>
          <a:xfrm>
            <a:off x="801761" y="2471772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4BE5F822-34E8-4544-85C3-B27082233C2B}"/>
              </a:ext>
            </a:extLst>
          </p:cNvPr>
          <p:cNvSpPr txBox="1"/>
          <p:nvPr/>
        </p:nvSpPr>
        <p:spPr>
          <a:xfrm>
            <a:off x="1173094" y="2614740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10x10m or 40x40m</a:t>
            </a:r>
          </a:p>
        </p:txBody>
      </p:sp>
      <p:cxnSp>
        <p:nvCxnSpPr>
          <p:cNvPr id="63" name="Connecteur : en angle 62">
            <a:extLst>
              <a:ext uri="{FF2B5EF4-FFF2-40B4-BE49-F238E27FC236}">
                <a16:creationId xmlns:a16="http://schemas.microsoft.com/office/drawing/2014/main" id="{FA0F6023-131B-42AD-95FA-58A6ED62EC3C}"/>
              </a:ext>
            </a:extLst>
          </p:cNvPr>
          <p:cNvCxnSpPr>
            <a:cxnSpLocks/>
          </p:cNvCxnSpPr>
          <p:nvPr/>
        </p:nvCxnSpPr>
        <p:spPr>
          <a:xfrm>
            <a:off x="801761" y="3037480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1DFB8236-86ED-4829-8BCB-E6A1BCD59943}"/>
              </a:ext>
            </a:extLst>
          </p:cNvPr>
          <p:cNvSpPr txBox="1"/>
          <p:nvPr/>
        </p:nvSpPr>
        <p:spPr>
          <a:xfrm>
            <a:off x="1173094" y="3180448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6 days revisit time</a:t>
            </a:r>
          </a:p>
        </p:txBody>
      </p: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63480308-B045-431E-9C75-A4F5C004B7ED}"/>
              </a:ext>
            </a:extLst>
          </p:cNvPr>
          <p:cNvCxnSpPr>
            <a:cxnSpLocks/>
          </p:cNvCxnSpPr>
          <p:nvPr/>
        </p:nvCxnSpPr>
        <p:spPr>
          <a:xfrm>
            <a:off x="801761" y="3599651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365C6316-8030-4D37-9DE7-9082650C57BE}"/>
              </a:ext>
            </a:extLst>
          </p:cNvPr>
          <p:cNvSpPr txBox="1"/>
          <p:nvPr/>
        </p:nvSpPr>
        <p:spPr>
          <a:xfrm>
            <a:off x="1173094" y="3742619"/>
            <a:ext cx="332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Free and Open access data</a:t>
            </a:r>
          </a:p>
        </p:txBody>
      </p: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078975D0-C1BF-4DC9-BE8D-8BCD04ABB58C}"/>
              </a:ext>
            </a:extLst>
          </p:cNvPr>
          <p:cNvCxnSpPr>
            <a:cxnSpLocks/>
          </p:cNvCxnSpPr>
          <p:nvPr/>
        </p:nvCxnSpPr>
        <p:spPr>
          <a:xfrm>
            <a:off x="801761" y="4158153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4A03A5AF-457C-4FEE-AFBC-3E2A54668419}"/>
              </a:ext>
            </a:extLst>
          </p:cNvPr>
          <p:cNvSpPr txBox="1"/>
          <p:nvPr/>
        </p:nvSpPr>
        <p:spPr>
          <a:xfrm>
            <a:off x="1173094" y="4301121"/>
            <a:ext cx="3321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1582 Acquisitions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E2D32D34-BC7C-476F-BF5A-FC6F397E8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61795" y="2539323"/>
            <a:ext cx="6191653" cy="402312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51E1F907-A5E1-49A0-A077-A12966CEA446}"/>
              </a:ext>
            </a:extLst>
          </p:cNvPr>
          <p:cNvSpPr/>
          <p:nvPr/>
        </p:nvSpPr>
        <p:spPr>
          <a:xfrm rot="18612093">
            <a:off x="307311" y="1284460"/>
            <a:ext cx="114740" cy="139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56C0D3-A08E-4B4D-B659-00A404C8DAC4}"/>
              </a:ext>
            </a:extLst>
          </p:cNvPr>
          <p:cNvSpPr/>
          <p:nvPr/>
        </p:nvSpPr>
        <p:spPr>
          <a:xfrm rot="18640927">
            <a:off x="204426" y="1428241"/>
            <a:ext cx="119872" cy="58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0FAE524-F173-49CB-B267-A4FE2EE9FC41}"/>
              </a:ext>
            </a:extLst>
          </p:cNvPr>
          <p:cNvSpPr/>
          <p:nvPr/>
        </p:nvSpPr>
        <p:spPr>
          <a:xfrm rot="18627893">
            <a:off x="393292" y="1209901"/>
            <a:ext cx="128219" cy="5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10F5AF4-5738-4FE6-9FDB-C2FBD0BF7D11}"/>
              </a:ext>
            </a:extLst>
          </p:cNvPr>
          <p:cNvSpPr/>
          <p:nvPr/>
        </p:nvSpPr>
        <p:spPr>
          <a:xfrm rot="18888630">
            <a:off x="412835" y="1388387"/>
            <a:ext cx="114740" cy="719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247DEA2-C3ED-4063-909D-724534B2BA98}"/>
              </a:ext>
            </a:extLst>
          </p:cNvPr>
          <p:cNvSpPr/>
          <p:nvPr/>
        </p:nvSpPr>
        <p:spPr>
          <a:xfrm rot="18500728">
            <a:off x="411326" y="1404525"/>
            <a:ext cx="163395" cy="7194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21D5EDE4-8200-422E-A96B-3BF55D72557B}"/>
              </a:ext>
            </a:extLst>
          </p:cNvPr>
          <p:cNvSpPr/>
          <p:nvPr/>
        </p:nvSpPr>
        <p:spPr>
          <a:xfrm rot="18589121" flipH="1">
            <a:off x="444246" y="1409271"/>
            <a:ext cx="45719" cy="4571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B03BBED-66A0-4388-8EA8-7E35DAA4ACC4}"/>
              </a:ext>
            </a:extLst>
          </p:cNvPr>
          <p:cNvCxnSpPr>
            <a:cxnSpLocks/>
          </p:cNvCxnSpPr>
          <p:nvPr/>
        </p:nvCxnSpPr>
        <p:spPr>
          <a:xfrm flipV="1">
            <a:off x="203297" y="1621944"/>
            <a:ext cx="1655983" cy="64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03499"/>
      </p:ext>
    </p:extLst>
  </p:cSld>
  <p:clrMapOvr>
    <a:masterClrMapping/>
  </p:clrMapOvr>
  <p:transition spd="slow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Presentation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A820306-EF15-4B41-B188-804818CD5060}"/>
                  </a:ext>
                </a:extLst>
              </p:cNvPr>
              <p:cNvSpPr txBox="1"/>
              <p:nvPr/>
            </p:nvSpPr>
            <p:spPr>
              <a:xfrm>
                <a:off x="189692" y="1805106"/>
                <a:ext cx="65262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Sensitive to the presence of liquid water </a:t>
                </a:r>
                <a:r>
                  <a:rPr lang="fr-BE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:  </a:t>
                </a:r>
                <a:r>
                  <a:rPr lang="fr-BE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  <a:cs typeface="Calibri" panose="020F0502020204030204" pitchFamily="34" charset="0"/>
                  </a:rPr>
                  <a:t>   </a:t>
                </a:r>
                <a:r>
                  <a:rPr lang="fr-BE" sz="2000" dirty="0">
                    <a:solidFill>
                      <a:schemeClr val="bg1">
                        <a:lumMod val="95000"/>
                      </a:schemeClr>
                    </a:solidFill>
                    <a:latin typeface="Gill Sans Nova" panose="020B0602020104020203" pitchFamily="34" charset="0"/>
                  </a:rPr>
                  <a:t> [water] =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000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fr-BE" sz="2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bg1">
                      <a:lumMod val="95000"/>
                    </a:schemeClr>
                  </a:solidFill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fr-BE" sz="20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Gill Sans Nova" panose="020B0602020104020203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000" dirty="0">
                  <a:solidFill>
                    <a:schemeClr val="bg1">
                      <a:lumMod val="95000"/>
                    </a:schemeClr>
                  </a:solidFill>
                  <a:effectLst/>
                  <a:latin typeface="Gill Sans Nova" panose="020B0602020104020203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fr-BE" sz="2000" dirty="0">
                  <a:solidFill>
                    <a:schemeClr val="bg1">
                      <a:lumMod val="95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5A820306-EF15-4B41-B188-804818CD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2" y="1805106"/>
                <a:ext cx="6526272" cy="1015663"/>
              </a:xfrm>
              <a:prstGeom prst="rect">
                <a:avLst/>
              </a:prstGeom>
              <a:blipFill>
                <a:blip r:embed="rId3"/>
                <a:stretch>
                  <a:fillRect l="-934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>
            <a:extLst>
              <a:ext uri="{FF2B5EF4-FFF2-40B4-BE49-F238E27FC236}">
                <a16:creationId xmlns:a16="http://schemas.microsoft.com/office/drawing/2014/main" id="{1C435A15-859B-42E7-80E1-CC207F6A0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61" y="2711855"/>
            <a:ext cx="5691368" cy="339372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87234BA-AA7E-432B-A5EE-BE500BE3F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011" y="2711855"/>
            <a:ext cx="5691368" cy="3393726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1BB73AB1-6766-4A1A-B2C8-6743956B4F9B}"/>
              </a:ext>
            </a:extLst>
          </p:cNvPr>
          <p:cNvSpPr/>
          <p:nvPr/>
        </p:nvSpPr>
        <p:spPr>
          <a:xfrm>
            <a:off x="6794091" y="3795253"/>
            <a:ext cx="2959510" cy="1039168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0E166CF-33CD-4922-A2FF-A289A83C0543}"/>
              </a:ext>
            </a:extLst>
          </p:cNvPr>
          <p:cNvCxnSpPr>
            <a:cxnSpLocks/>
          </p:cNvCxnSpPr>
          <p:nvPr/>
        </p:nvCxnSpPr>
        <p:spPr>
          <a:xfrm flipV="1">
            <a:off x="4619347" y="1898616"/>
            <a:ext cx="211258" cy="26486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84B8BAF6-7A14-41E4-B4C7-9F4D9AC6B3ED}"/>
              </a:ext>
            </a:extLst>
          </p:cNvPr>
          <p:cNvCxnSpPr>
            <a:cxnSpLocks/>
          </p:cNvCxnSpPr>
          <p:nvPr/>
        </p:nvCxnSpPr>
        <p:spPr>
          <a:xfrm>
            <a:off x="6056672" y="1884553"/>
            <a:ext cx="211258" cy="26486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2B45503-CA6E-492E-B795-D2AD16875EB1}"/>
              </a:ext>
            </a:extLst>
          </p:cNvPr>
          <p:cNvSpPr txBox="1"/>
          <p:nvPr/>
        </p:nvSpPr>
        <p:spPr>
          <a:xfrm>
            <a:off x="647720" y="1153225"/>
            <a:ext cx="327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SAR Data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70EAF6-B20B-4FBE-80A5-7E661B47BB00}"/>
              </a:ext>
            </a:extLst>
          </p:cNvPr>
          <p:cNvSpPr/>
          <p:nvPr/>
        </p:nvSpPr>
        <p:spPr>
          <a:xfrm rot="18612093">
            <a:off x="307311" y="1284460"/>
            <a:ext cx="114740" cy="139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B1C7F0-1500-4061-9E72-B340CF21AE11}"/>
              </a:ext>
            </a:extLst>
          </p:cNvPr>
          <p:cNvSpPr/>
          <p:nvPr/>
        </p:nvSpPr>
        <p:spPr>
          <a:xfrm rot="18640927">
            <a:off x="204426" y="1428241"/>
            <a:ext cx="119872" cy="58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16DA56-1C1A-484D-88BF-81DFF1A4DEDA}"/>
              </a:ext>
            </a:extLst>
          </p:cNvPr>
          <p:cNvSpPr/>
          <p:nvPr/>
        </p:nvSpPr>
        <p:spPr>
          <a:xfrm rot="18627893">
            <a:off x="393292" y="1209901"/>
            <a:ext cx="128219" cy="5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61712F5E-9F01-441A-87AD-98A2DB5D16B2}"/>
              </a:ext>
            </a:extLst>
          </p:cNvPr>
          <p:cNvSpPr/>
          <p:nvPr/>
        </p:nvSpPr>
        <p:spPr>
          <a:xfrm rot="18888630">
            <a:off x="412835" y="1388387"/>
            <a:ext cx="114740" cy="719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CD4108C-8AEB-4474-9EC8-E3206E881CC3}"/>
              </a:ext>
            </a:extLst>
          </p:cNvPr>
          <p:cNvSpPr/>
          <p:nvPr/>
        </p:nvSpPr>
        <p:spPr>
          <a:xfrm rot="18500728">
            <a:off x="411326" y="1404525"/>
            <a:ext cx="163395" cy="7194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132962FE-561C-469F-8874-90E05BC806B3}"/>
              </a:ext>
            </a:extLst>
          </p:cNvPr>
          <p:cNvSpPr/>
          <p:nvPr/>
        </p:nvSpPr>
        <p:spPr>
          <a:xfrm rot="18589121" flipH="1">
            <a:off x="444246" y="1409271"/>
            <a:ext cx="45719" cy="4571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34585F1B-8E08-4F12-8741-BDE13D87200B}"/>
              </a:ext>
            </a:extLst>
          </p:cNvPr>
          <p:cNvCxnSpPr>
            <a:cxnSpLocks/>
          </p:cNvCxnSpPr>
          <p:nvPr/>
        </p:nvCxnSpPr>
        <p:spPr>
          <a:xfrm flipV="1">
            <a:off x="203297" y="1621944"/>
            <a:ext cx="1655983" cy="64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>
            <a:extLst>
              <a:ext uri="{FF2B5EF4-FFF2-40B4-BE49-F238E27FC236}">
                <a16:creationId xmlns:a16="http://schemas.microsoft.com/office/drawing/2014/main" id="{785DAC8C-7F3C-44B6-954E-BBF839A6AC1F}"/>
              </a:ext>
            </a:extLst>
          </p:cNvPr>
          <p:cNvSpPr/>
          <p:nvPr/>
        </p:nvSpPr>
        <p:spPr>
          <a:xfrm>
            <a:off x="1037104" y="3790402"/>
            <a:ext cx="2959510" cy="1039168"/>
          </a:xfrm>
          <a:prstGeom prst="ellipse">
            <a:avLst/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ED9D384-95BE-4036-ABCE-4D216BD037E6}"/>
              </a:ext>
            </a:extLst>
          </p:cNvPr>
          <p:cNvSpPr txBox="1"/>
          <p:nvPr/>
        </p:nvSpPr>
        <p:spPr>
          <a:xfrm>
            <a:off x="2329900" y="6105581"/>
            <a:ext cx="138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22-12-2018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A04EA82B-E869-455B-B60F-6CA24DC2A1BC}"/>
              </a:ext>
            </a:extLst>
          </p:cNvPr>
          <p:cNvSpPr txBox="1"/>
          <p:nvPr/>
        </p:nvSpPr>
        <p:spPr>
          <a:xfrm>
            <a:off x="8118150" y="6140996"/>
            <a:ext cx="138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09-01-2019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8083"/>
      </p:ext>
    </p:extLst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Presentation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14773" y="3214074"/>
            <a:ext cx="6899183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2B45503-CA6E-492E-B795-D2AD16875EB1}"/>
              </a:ext>
            </a:extLst>
          </p:cNvPr>
          <p:cNvSpPr txBox="1"/>
          <p:nvPr/>
        </p:nvSpPr>
        <p:spPr>
          <a:xfrm>
            <a:off x="647720" y="1153225"/>
            <a:ext cx="3277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 Data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34585F1B-8E08-4F12-8741-BDE13D87200B}"/>
              </a:ext>
            </a:extLst>
          </p:cNvPr>
          <p:cNvCxnSpPr>
            <a:cxnSpLocks/>
          </p:cNvCxnSpPr>
          <p:nvPr/>
        </p:nvCxnSpPr>
        <p:spPr>
          <a:xfrm>
            <a:off x="203297" y="1622590"/>
            <a:ext cx="1822148" cy="6483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C13D3DDF-8747-461F-B832-78D16DD38CCD}"/>
              </a:ext>
            </a:extLst>
          </p:cNvPr>
          <p:cNvSpPr txBox="1"/>
          <p:nvPr/>
        </p:nvSpPr>
        <p:spPr>
          <a:xfrm>
            <a:off x="289650" y="2163695"/>
            <a:ext cx="610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Climate Model Data 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  <a:sym typeface="Wingdings" panose="05000000000000000000" pitchFamily="2" charset="2"/>
              </a:rPr>
              <a:t> Modèle Atmosphérique</a:t>
            </a:r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Régional</a:t>
            </a:r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B04C24A3-F68D-4FAD-AA08-DB1428ACE18B}"/>
              </a:ext>
            </a:extLst>
          </p:cNvPr>
          <p:cNvCxnSpPr>
            <a:cxnSpLocks/>
          </p:cNvCxnSpPr>
          <p:nvPr/>
        </p:nvCxnSpPr>
        <p:spPr>
          <a:xfrm>
            <a:off x="677287" y="2596189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8E67447-48B9-4477-A2A6-DB855489B9B4}"/>
              </a:ext>
            </a:extLst>
          </p:cNvPr>
          <p:cNvSpPr txBox="1"/>
          <p:nvPr/>
        </p:nvSpPr>
        <p:spPr>
          <a:xfrm>
            <a:off x="1069838" y="2740234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5x5km</a:t>
            </a:r>
          </a:p>
        </p:txBody>
      </p: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9DE76240-345F-4965-B0A0-6C6F60A25AB4}"/>
              </a:ext>
            </a:extLst>
          </p:cNvPr>
          <p:cNvCxnSpPr>
            <a:cxnSpLocks/>
          </p:cNvCxnSpPr>
          <p:nvPr/>
        </p:nvCxnSpPr>
        <p:spPr>
          <a:xfrm>
            <a:off x="677287" y="3328424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1DF8DA1-A186-4538-AAEC-9F0712FF12D8}"/>
              </a:ext>
            </a:extLst>
          </p:cNvPr>
          <p:cNvSpPr txBox="1"/>
          <p:nvPr/>
        </p:nvSpPr>
        <p:spPr>
          <a:xfrm>
            <a:off x="1066726" y="3472469"/>
            <a:ext cx="238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Daily data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435F9A0C-80BE-493E-83BA-CB5A634CDF17}"/>
              </a:ext>
            </a:extLst>
          </p:cNvPr>
          <p:cNvCxnSpPr>
            <a:cxnSpLocks/>
          </p:cNvCxnSpPr>
          <p:nvPr/>
        </p:nvCxnSpPr>
        <p:spPr>
          <a:xfrm>
            <a:off x="677287" y="4064428"/>
            <a:ext cx="400270" cy="337436"/>
          </a:xfrm>
          <a:prstGeom prst="bentConnector3">
            <a:avLst>
              <a:gd name="adj1" fmla="val -1221"/>
            </a:avLst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D9E52C23-9EB4-4D66-8AF7-8EB8CD5F296F}"/>
              </a:ext>
            </a:extLst>
          </p:cNvPr>
          <p:cNvSpPr txBox="1"/>
          <p:nvPr/>
        </p:nvSpPr>
        <p:spPr>
          <a:xfrm>
            <a:off x="1066726" y="4089156"/>
            <a:ext cx="447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Multiple variables (Melt, Liquid Water Content, Runoff, …)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B1F292DF-2513-4812-B714-30D77C507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6828" y="602409"/>
            <a:ext cx="1538471" cy="112564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15D66F79-FCF9-403C-AA30-D26529626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8813" y="2731208"/>
            <a:ext cx="5892123" cy="3513435"/>
          </a:xfrm>
          <a:prstGeom prst="rect">
            <a:avLst/>
          </a:prstGeom>
        </p:spPr>
      </p:pic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300D8A36-A7AF-4652-A985-62ED1091F2C3}"/>
              </a:ext>
            </a:extLst>
          </p:cNvPr>
          <p:cNvCxnSpPr>
            <a:cxnSpLocks/>
          </p:cNvCxnSpPr>
          <p:nvPr/>
        </p:nvCxnSpPr>
        <p:spPr>
          <a:xfrm>
            <a:off x="444597" y="1212829"/>
            <a:ext cx="0" cy="34342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E9EB3896-6A86-4615-80CC-3EA06405839A}"/>
              </a:ext>
            </a:extLst>
          </p:cNvPr>
          <p:cNvCxnSpPr>
            <a:cxnSpLocks/>
          </p:cNvCxnSpPr>
          <p:nvPr/>
        </p:nvCxnSpPr>
        <p:spPr>
          <a:xfrm flipH="1" flipV="1">
            <a:off x="316594" y="1283882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93CD7C7E-1E3A-43D8-BE49-A389B5A2440A}"/>
              </a:ext>
            </a:extLst>
          </p:cNvPr>
          <p:cNvCxnSpPr>
            <a:cxnSpLocks/>
          </p:cNvCxnSpPr>
          <p:nvPr/>
        </p:nvCxnSpPr>
        <p:spPr>
          <a:xfrm flipH="1">
            <a:off x="337620" y="1330274"/>
            <a:ext cx="47890" cy="13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0807DA39-1BD5-4CEA-8BB1-782E03B14A63}"/>
              </a:ext>
            </a:extLst>
          </p:cNvPr>
          <p:cNvCxnSpPr>
            <a:cxnSpLocks/>
          </p:cNvCxnSpPr>
          <p:nvPr/>
        </p:nvCxnSpPr>
        <p:spPr>
          <a:xfrm flipH="1" flipV="1">
            <a:off x="381696" y="1276707"/>
            <a:ext cx="6556" cy="555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C51B1B95-D91F-4BD0-9DDF-3AFCD90F3856}"/>
              </a:ext>
            </a:extLst>
          </p:cNvPr>
          <p:cNvCxnSpPr>
            <a:cxnSpLocks/>
          </p:cNvCxnSpPr>
          <p:nvPr/>
        </p:nvCxnSpPr>
        <p:spPr>
          <a:xfrm>
            <a:off x="498306" y="1333746"/>
            <a:ext cx="34606" cy="1128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131EFA5D-2C5A-426E-A74E-88CDE95F5E17}"/>
              </a:ext>
            </a:extLst>
          </p:cNvPr>
          <p:cNvCxnSpPr>
            <a:cxnSpLocks/>
          </p:cNvCxnSpPr>
          <p:nvPr/>
        </p:nvCxnSpPr>
        <p:spPr>
          <a:xfrm flipH="1" flipV="1">
            <a:off x="333475" y="1395870"/>
            <a:ext cx="51359" cy="1811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CE28A74-2E9D-42DB-869E-24A2F942AB74}"/>
              </a:ext>
            </a:extLst>
          </p:cNvPr>
          <p:cNvCxnSpPr>
            <a:cxnSpLocks/>
          </p:cNvCxnSpPr>
          <p:nvPr/>
        </p:nvCxnSpPr>
        <p:spPr>
          <a:xfrm>
            <a:off x="388644" y="1417421"/>
            <a:ext cx="0" cy="5610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535A813E-00F6-4CFB-89A0-74D0CD3E69E5}"/>
              </a:ext>
            </a:extLst>
          </p:cNvPr>
          <p:cNvCxnSpPr>
            <a:cxnSpLocks/>
          </p:cNvCxnSpPr>
          <p:nvPr/>
        </p:nvCxnSpPr>
        <p:spPr>
          <a:xfrm flipV="1">
            <a:off x="504360" y="1391351"/>
            <a:ext cx="40719" cy="161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81FDAF3-5F11-469D-9E12-F507D3D4C478}"/>
              </a:ext>
            </a:extLst>
          </p:cNvPr>
          <p:cNvCxnSpPr>
            <a:cxnSpLocks/>
          </p:cNvCxnSpPr>
          <p:nvPr/>
        </p:nvCxnSpPr>
        <p:spPr>
          <a:xfrm>
            <a:off x="499023" y="1406608"/>
            <a:ext cx="12852" cy="5759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49A6FDC2-B6A7-4894-BCB1-21CAF937BEA7}"/>
              </a:ext>
            </a:extLst>
          </p:cNvPr>
          <p:cNvCxnSpPr>
            <a:cxnSpLocks/>
          </p:cNvCxnSpPr>
          <p:nvPr/>
        </p:nvCxnSpPr>
        <p:spPr>
          <a:xfrm flipV="1">
            <a:off x="447514" y="1266535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7E54283-FB91-46E3-BE49-8D0D8C070D2F}"/>
              </a:ext>
            </a:extLst>
          </p:cNvPr>
          <p:cNvCxnSpPr>
            <a:cxnSpLocks/>
          </p:cNvCxnSpPr>
          <p:nvPr/>
        </p:nvCxnSpPr>
        <p:spPr>
          <a:xfrm flipH="1" flipV="1">
            <a:off x="410839" y="1267082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DB3C43F-7E87-4996-957A-3279035E30F3}"/>
              </a:ext>
            </a:extLst>
          </p:cNvPr>
          <p:cNvCxnSpPr>
            <a:cxnSpLocks/>
          </p:cNvCxnSpPr>
          <p:nvPr/>
        </p:nvCxnSpPr>
        <p:spPr>
          <a:xfrm flipV="1">
            <a:off x="313852" y="1282042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816CCA61-CD52-4783-B17F-BFDEAB6CF27F}"/>
              </a:ext>
            </a:extLst>
          </p:cNvPr>
          <p:cNvCxnSpPr>
            <a:cxnSpLocks/>
          </p:cNvCxnSpPr>
          <p:nvPr/>
        </p:nvCxnSpPr>
        <p:spPr>
          <a:xfrm flipV="1">
            <a:off x="498306" y="1295162"/>
            <a:ext cx="0" cy="38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7CDCB8C3-F5B3-4761-A49E-4D9EC7918271}"/>
              </a:ext>
            </a:extLst>
          </p:cNvPr>
          <p:cNvCxnSpPr>
            <a:cxnSpLocks/>
          </p:cNvCxnSpPr>
          <p:nvPr/>
        </p:nvCxnSpPr>
        <p:spPr>
          <a:xfrm flipH="1" flipV="1">
            <a:off x="448975" y="1444900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1AB84FFC-18D9-4E3C-8F65-49F9C547CBBF}"/>
              </a:ext>
            </a:extLst>
          </p:cNvPr>
          <p:cNvCxnSpPr>
            <a:cxnSpLocks/>
          </p:cNvCxnSpPr>
          <p:nvPr/>
        </p:nvCxnSpPr>
        <p:spPr>
          <a:xfrm flipV="1">
            <a:off x="412300" y="1445447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id="{674C0E4C-B504-453C-90C6-831C86333EDC}"/>
              </a:ext>
            </a:extLst>
          </p:cNvPr>
          <p:cNvSpPr txBox="1"/>
          <p:nvPr/>
        </p:nvSpPr>
        <p:spPr>
          <a:xfrm>
            <a:off x="7954329" y="6275123"/>
            <a:ext cx="1381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24-12-2018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59223"/>
      </p:ext>
    </p:extLst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4F7ADE4A-FE90-4822-BDEA-F7C96E0C1144}"/>
              </a:ext>
            </a:extLst>
          </p:cNvPr>
          <p:cNvSpPr/>
          <p:nvPr/>
        </p:nvSpPr>
        <p:spPr>
          <a:xfrm>
            <a:off x="-1164" y="-7883"/>
            <a:ext cx="2854724" cy="7173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12702581-EE94-4EE8-B0E8-F8DF307AE791}"/>
              </a:ext>
            </a:extLst>
          </p:cNvPr>
          <p:cNvSpPr/>
          <p:nvPr/>
        </p:nvSpPr>
        <p:spPr>
          <a:xfrm>
            <a:off x="-2713" y="-5426"/>
            <a:ext cx="2821240" cy="656631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5171" y="366302"/>
                  <a:pt x="6076" y="561664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53926CAF-A8D1-46B7-8A7B-0CF98015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3" y="-158241"/>
            <a:ext cx="3413665" cy="782411"/>
          </a:xfrm>
        </p:spPr>
        <p:txBody>
          <a:bodyPr>
            <a:normAutofit/>
          </a:bodyPr>
          <a:lstStyle/>
          <a:p>
            <a:r>
              <a:rPr lang="fr-BE" sz="2800" dirty="0">
                <a:solidFill>
                  <a:schemeClr val="bg1"/>
                </a:solidFill>
                <a:latin typeface="Garamond" panose="02020404030301010803" pitchFamily="18" charset="0"/>
              </a:rPr>
              <a:t>Data 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Processing</a:t>
            </a:r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B9F13A2C-13A7-42D3-AA2F-4F04C620439C}"/>
              </a:ext>
            </a:extLst>
          </p:cNvPr>
          <p:cNvSpPr/>
          <p:nvPr/>
        </p:nvSpPr>
        <p:spPr>
          <a:xfrm rot="5400000">
            <a:off x="8459165" y="3202244"/>
            <a:ext cx="6951076" cy="484731"/>
          </a:xfrm>
          <a:custGeom>
            <a:avLst/>
            <a:gdLst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924504 w 2932387"/>
              <a:gd name="connsiteY8" fmla="*/ 15765 h 796158"/>
              <a:gd name="connsiteX9" fmla="*/ 23649 w 2932387"/>
              <a:gd name="connsiteY9" fmla="*/ 0 h 796158"/>
              <a:gd name="connsiteX10" fmla="*/ 0 w 2932387"/>
              <a:gd name="connsiteY10" fmla="*/ 756744 h 796158"/>
              <a:gd name="connsiteX11" fmla="*/ 70945 w 2932387"/>
              <a:gd name="connsiteY11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924504 w 2932387"/>
              <a:gd name="connsiteY7" fmla="*/ 15765 h 796158"/>
              <a:gd name="connsiteX8" fmla="*/ 23649 w 2932387"/>
              <a:gd name="connsiteY8" fmla="*/ 0 h 796158"/>
              <a:gd name="connsiteX9" fmla="*/ 0 w 2932387"/>
              <a:gd name="connsiteY9" fmla="*/ 756744 h 796158"/>
              <a:gd name="connsiteX10" fmla="*/ 70945 w 2932387"/>
              <a:gd name="connsiteY10" fmla="*/ 725213 h 796158"/>
              <a:gd name="connsiteX0" fmla="*/ 70945 w 2932387"/>
              <a:gd name="connsiteY0" fmla="*/ 725213 h 796158"/>
              <a:gd name="connsiteX1" fmla="*/ 551794 w 2932387"/>
              <a:gd name="connsiteY1" fmla="*/ 796158 h 796158"/>
              <a:gd name="connsiteX2" fmla="*/ 1198180 w 2932387"/>
              <a:gd name="connsiteY2" fmla="*/ 677917 h 796158"/>
              <a:gd name="connsiteX3" fmla="*/ 1954925 w 2932387"/>
              <a:gd name="connsiteY3" fmla="*/ 772510 h 796158"/>
              <a:gd name="connsiteX4" fmla="*/ 2648607 w 2932387"/>
              <a:gd name="connsiteY4" fmla="*/ 654269 h 796158"/>
              <a:gd name="connsiteX5" fmla="*/ 2798380 w 2932387"/>
              <a:gd name="connsiteY5" fmla="*/ 449317 h 796158"/>
              <a:gd name="connsiteX6" fmla="*/ 2932387 w 2932387"/>
              <a:gd name="connsiteY6" fmla="*/ 78827 h 796158"/>
              <a:gd name="connsiteX7" fmla="*/ 23649 w 2932387"/>
              <a:gd name="connsiteY7" fmla="*/ 0 h 796158"/>
              <a:gd name="connsiteX8" fmla="*/ 0 w 2932387"/>
              <a:gd name="connsiteY8" fmla="*/ 756744 h 796158"/>
              <a:gd name="connsiteX9" fmla="*/ 70945 w 2932387"/>
              <a:gd name="connsiteY9" fmla="*/ 725213 h 796158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122034 w 2932387"/>
              <a:gd name="connsiteY7" fmla="*/ 34990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70945 w 2932387"/>
              <a:gd name="connsiteY0" fmla="*/ 646386 h 717331"/>
              <a:gd name="connsiteX1" fmla="*/ 551794 w 2932387"/>
              <a:gd name="connsiteY1" fmla="*/ 717331 h 717331"/>
              <a:gd name="connsiteX2" fmla="*/ 1198180 w 2932387"/>
              <a:gd name="connsiteY2" fmla="*/ 599090 h 717331"/>
              <a:gd name="connsiteX3" fmla="*/ 1954925 w 2932387"/>
              <a:gd name="connsiteY3" fmla="*/ 693683 h 717331"/>
              <a:gd name="connsiteX4" fmla="*/ 2648607 w 2932387"/>
              <a:gd name="connsiteY4" fmla="*/ 575442 h 717331"/>
              <a:gd name="connsiteX5" fmla="*/ 2798380 w 2932387"/>
              <a:gd name="connsiteY5" fmla="*/ 370490 h 717331"/>
              <a:gd name="connsiteX6" fmla="*/ 2932387 w 2932387"/>
              <a:gd name="connsiteY6" fmla="*/ 0 h 717331"/>
              <a:gd name="connsiteX7" fmla="*/ 69947 w 2932387"/>
              <a:gd name="connsiteY7" fmla="*/ 6053 h 717331"/>
              <a:gd name="connsiteX8" fmla="*/ 0 w 2932387"/>
              <a:gd name="connsiteY8" fmla="*/ 677917 h 717331"/>
              <a:gd name="connsiteX9" fmla="*/ 70945 w 2932387"/>
              <a:gd name="connsiteY9" fmla="*/ 646386 h 717331"/>
              <a:gd name="connsiteX0" fmla="*/ 998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998 w 2862440"/>
              <a:gd name="connsiteY8" fmla="*/ 646386 h 717331"/>
              <a:gd name="connsiteX0" fmla="*/ 12572 w 2862440"/>
              <a:gd name="connsiteY0" fmla="*/ 646386 h 717331"/>
              <a:gd name="connsiteX1" fmla="*/ 481847 w 2862440"/>
              <a:gd name="connsiteY1" fmla="*/ 717331 h 717331"/>
              <a:gd name="connsiteX2" fmla="*/ 1128233 w 2862440"/>
              <a:gd name="connsiteY2" fmla="*/ 599090 h 717331"/>
              <a:gd name="connsiteX3" fmla="*/ 1884978 w 2862440"/>
              <a:gd name="connsiteY3" fmla="*/ 693683 h 717331"/>
              <a:gd name="connsiteX4" fmla="*/ 2578660 w 2862440"/>
              <a:gd name="connsiteY4" fmla="*/ 575442 h 717331"/>
              <a:gd name="connsiteX5" fmla="*/ 2728433 w 2862440"/>
              <a:gd name="connsiteY5" fmla="*/ 370490 h 717331"/>
              <a:gd name="connsiteX6" fmla="*/ 2862440 w 2862440"/>
              <a:gd name="connsiteY6" fmla="*/ 0 h 717331"/>
              <a:gd name="connsiteX7" fmla="*/ 0 w 2862440"/>
              <a:gd name="connsiteY7" fmla="*/ 6053 h 717331"/>
              <a:gd name="connsiteX8" fmla="*/ 12572 w 2862440"/>
              <a:gd name="connsiteY8" fmla="*/ 646386 h 717331"/>
              <a:gd name="connsiteX0" fmla="*/ 11 w 2849879"/>
              <a:gd name="connsiteY0" fmla="*/ 646386 h 717331"/>
              <a:gd name="connsiteX1" fmla="*/ 469286 w 2849879"/>
              <a:gd name="connsiteY1" fmla="*/ 717331 h 717331"/>
              <a:gd name="connsiteX2" fmla="*/ 1115672 w 2849879"/>
              <a:gd name="connsiteY2" fmla="*/ 599090 h 717331"/>
              <a:gd name="connsiteX3" fmla="*/ 1872417 w 2849879"/>
              <a:gd name="connsiteY3" fmla="*/ 693683 h 717331"/>
              <a:gd name="connsiteX4" fmla="*/ 2566099 w 2849879"/>
              <a:gd name="connsiteY4" fmla="*/ 575442 h 717331"/>
              <a:gd name="connsiteX5" fmla="*/ 2715872 w 2849879"/>
              <a:gd name="connsiteY5" fmla="*/ 370490 h 717331"/>
              <a:gd name="connsiteX6" fmla="*/ 2849879 w 2849879"/>
              <a:gd name="connsiteY6" fmla="*/ 0 h 717331"/>
              <a:gd name="connsiteX7" fmla="*/ 6730 w 2849879"/>
              <a:gd name="connsiteY7" fmla="*/ 21486 h 717331"/>
              <a:gd name="connsiteX8" fmla="*/ 11 w 2849879"/>
              <a:gd name="connsiteY8" fmla="*/ 646386 h 717331"/>
              <a:gd name="connsiteX0" fmla="*/ 4856 w 2854724"/>
              <a:gd name="connsiteY0" fmla="*/ 646386 h 717331"/>
              <a:gd name="connsiteX1" fmla="*/ 474131 w 2854724"/>
              <a:gd name="connsiteY1" fmla="*/ 717331 h 717331"/>
              <a:gd name="connsiteX2" fmla="*/ 1120517 w 2854724"/>
              <a:gd name="connsiteY2" fmla="*/ 599090 h 717331"/>
              <a:gd name="connsiteX3" fmla="*/ 1877262 w 2854724"/>
              <a:gd name="connsiteY3" fmla="*/ 693683 h 717331"/>
              <a:gd name="connsiteX4" fmla="*/ 2570944 w 2854724"/>
              <a:gd name="connsiteY4" fmla="*/ 575442 h 717331"/>
              <a:gd name="connsiteX5" fmla="*/ 2720717 w 2854724"/>
              <a:gd name="connsiteY5" fmla="*/ 370490 h 717331"/>
              <a:gd name="connsiteX6" fmla="*/ 2854724 w 2854724"/>
              <a:gd name="connsiteY6" fmla="*/ 0 h 717331"/>
              <a:gd name="connsiteX7" fmla="*/ 0 w 2854724"/>
              <a:gd name="connsiteY7" fmla="*/ 7983 h 717331"/>
              <a:gd name="connsiteX8" fmla="*/ 4856 w 2854724"/>
              <a:gd name="connsiteY8" fmla="*/ 646386 h 7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724" h="717331">
                <a:moveTo>
                  <a:pt x="4856" y="646386"/>
                </a:moveTo>
                <a:lnTo>
                  <a:pt x="474131" y="717331"/>
                </a:lnTo>
                <a:lnTo>
                  <a:pt x="1120517" y="599090"/>
                </a:lnTo>
                <a:lnTo>
                  <a:pt x="1877262" y="693683"/>
                </a:lnTo>
                <a:lnTo>
                  <a:pt x="2570944" y="575442"/>
                </a:lnTo>
                <a:lnTo>
                  <a:pt x="2720717" y="370490"/>
                </a:lnTo>
                <a:lnTo>
                  <a:pt x="2854724" y="0"/>
                </a:lnTo>
                <a:lnTo>
                  <a:pt x="0" y="7983"/>
                </a:lnTo>
                <a:cubicBezTo>
                  <a:pt x="333" y="221427"/>
                  <a:pt x="4523" y="432942"/>
                  <a:pt x="4856" y="64638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9CDB21D2-42AB-4C27-BA3B-6E048DA61DFB}"/>
              </a:ext>
            </a:extLst>
          </p:cNvPr>
          <p:cNvSpPr/>
          <p:nvPr/>
        </p:nvSpPr>
        <p:spPr>
          <a:xfrm rot="5400000">
            <a:off x="8503250" y="3202551"/>
            <a:ext cx="6922229" cy="455269"/>
          </a:xfrm>
          <a:custGeom>
            <a:avLst/>
            <a:gdLst>
              <a:gd name="connsiteX0" fmla="*/ 0 w 2865301"/>
              <a:gd name="connsiteY0" fmla="*/ 0 h 694619"/>
              <a:gd name="connsiteX1" fmla="*/ 2714 w 2865301"/>
              <a:gd name="connsiteY1" fmla="*/ 586085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65301"/>
              <a:gd name="connsiteY0" fmla="*/ 0 h 694619"/>
              <a:gd name="connsiteX1" fmla="*/ 48841 w 2865301"/>
              <a:gd name="connsiteY1" fmla="*/ 599652 h 694619"/>
              <a:gd name="connsiteX2" fmla="*/ 501971 w 2865301"/>
              <a:gd name="connsiteY2" fmla="*/ 694619 h 694619"/>
              <a:gd name="connsiteX3" fmla="*/ 1166742 w 2865301"/>
              <a:gd name="connsiteY3" fmla="*/ 488404 h 694619"/>
              <a:gd name="connsiteX4" fmla="*/ 1934621 w 2865301"/>
              <a:gd name="connsiteY4" fmla="*/ 667485 h 694619"/>
              <a:gd name="connsiteX5" fmla="*/ 2637380 w 2865301"/>
              <a:gd name="connsiteY5" fmla="*/ 469410 h 694619"/>
              <a:gd name="connsiteX6" fmla="*/ 2865301 w 2865301"/>
              <a:gd name="connsiteY6" fmla="*/ 16280 h 694619"/>
              <a:gd name="connsiteX7" fmla="*/ 0 w 2865301"/>
              <a:gd name="connsiteY7" fmla="*/ 0 h 694619"/>
              <a:gd name="connsiteX0" fmla="*/ 0 w 2838168"/>
              <a:gd name="connsiteY0" fmla="*/ 0 h 678339"/>
              <a:gd name="connsiteX1" fmla="*/ 21708 w 2838168"/>
              <a:gd name="connsiteY1" fmla="*/ 583372 h 678339"/>
              <a:gd name="connsiteX2" fmla="*/ 474838 w 2838168"/>
              <a:gd name="connsiteY2" fmla="*/ 678339 h 678339"/>
              <a:gd name="connsiteX3" fmla="*/ 1139609 w 2838168"/>
              <a:gd name="connsiteY3" fmla="*/ 472124 h 678339"/>
              <a:gd name="connsiteX4" fmla="*/ 1907488 w 2838168"/>
              <a:gd name="connsiteY4" fmla="*/ 651205 h 678339"/>
              <a:gd name="connsiteX5" fmla="*/ 2610247 w 2838168"/>
              <a:gd name="connsiteY5" fmla="*/ 453130 h 678339"/>
              <a:gd name="connsiteX6" fmla="*/ 2838168 w 2838168"/>
              <a:gd name="connsiteY6" fmla="*/ 0 h 678339"/>
              <a:gd name="connsiteX7" fmla="*/ 0 w 2838168"/>
              <a:gd name="connsiteY7" fmla="*/ 0 h 678339"/>
              <a:gd name="connsiteX0" fmla="*/ 46139 w 2816473"/>
              <a:gd name="connsiteY0" fmla="*/ 43414 h 678339"/>
              <a:gd name="connsiteX1" fmla="*/ 13 w 2816473"/>
              <a:gd name="connsiteY1" fmla="*/ 583372 h 678339"/>
              <a:gd name="connsiteX2" fmla="*/ 453143 w 2816473"/>
              <a:gd name="connsiteY2" fmla="*/ 678339 h 678339"/>
              <a:gd name="connsiteX3" fmla="*/ 1117914 w 2816473"/>
              <a:gd name="connsiteY3" fmla="*/ 472124 h 678339"/>
              <a:gd name="connsiteX4" fmla="*/ 1885793 w 2816473"/>
              <a:gd name="connsiteY4" fmla="*/ 651205 h 678339"/>
              <a:gd name="connsiteX5" fmla="*/ 2588552 w 2816473"/>
              <a:gd name="connsiteY5" fmla="*/ 453130 h 678339"/>
              <a:gd name="connsiteX6" fmla="*/ 2816473 w 2816473"/>
              <a:gd name="connsiteY6" fmla="*/ 0 h 678339"/>
              <a:gd name="connsiteX7" fmla="*/ 46139 w 2816473"/>
              <a:gd name="connsiteY7" fmla="*/ 43414 h 678339"/>
              <a:gd name="connsiteX0" fmla="*/ 0 w 2832741"/>
              <a:gd name="connsiteY0" fmla="*/ 21708 h 678339"/>
              <a:gd name="connsiteX1" fmla="*/ 16281 w 2832741"/>
              <a:gd name="connsiteY1" fmla="*/ 583372 h 678339"/>
              <a:gd name="connsiteX2" fmla="*/ 469411 w 2832741"/>
              <a:gd name="connsiteY2" fmla="*/ 678339 h 678339"/>
              <a:gd name="connsiteX3" fmla="*/ 1134182 w 2832741"/>
              <a:gd name="connsiteY3" fmla="*/ 472124 h 678339"/>
              <a:gd name="connsiteX4" fmla="*/ 1902061 w 2832741"/>
              <a:gd name="connsiteY4" fmla="*/ 651205 h 678339"/>
              <a:gd name="connsiteX5" fmla="*/ 2604820 w 2832741"/>
              <a:gd name="connsiteY5" fmla="*/ 453130 h 678339"/>
              <a:gd name="connsiteX6" fmla="*/ 2832741 w 2832741"/>
              <a:gd name="connsiteY6" fmla="*/ 0 h 678339"/>
              <a:gd name="connsiteX7" fmla="*/ 0 w 2832741"/>
              <a:gd name="connsiteY7" fmla="*/ 21708 h 678339"/>
              <a:gd name="connsiteX0" fmla="*/ 0 w 2811034"/>
              <a:gd name="connsiteY0" fmla="*/ 0 h 656631"/>
              <a:gd name="connsiteX1" fmla="*/ 16281 w 2811034"/>
              <a:gd name="connsiteY1" fmla="*/ 561664 h 656631"/>
              <a:gd name="connsiteX2" fmla="*/ 469411 w 2811034"/>
              <a:gd name="connsiteY2" fmla="*/ 656631 h 656631"/>
              <a:gd name="connsiteX3" fmla="*/ 1134182 w 2811034"/>
              <a:gd name="connsiteY3" fmla="*/ 450416 h 656631"/>
              <a:gd name="connsiteX4" fmla="*/ 1902061 w 2811034"/>
              <a:gd name="connsiteY4" fmla="*/ 629497 h 656631"/>
              <a:gd name="connsiteX5" fmla="*/ 2604820 w 2811034"/>
              <a:gd name="connsiteY5" fmla="*/ 431422 h 656631"/>
              <a:gd name="connsiteX6" fmla="*/ 2811034 w 2811034"/>
              <a:gd name="connsiteY6" fmla="*/ 10852 h 656631"/>
              <a:gd name="connsiteX7" fmla="*/ 0 w 2811034"/>
              <a:gd name="connsiteY7" fmla="*/ 0 h 656631"/>
              <a:gd name="connsiteX0" fmla="*/ 0 w 2821240"/>
              <a:gd name="connsiteY0" fmla="*/ 0 h 656631"/>
              <a:gd name="connsiteX1" fmla="*/ 16281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6076 w 2821240"/>
              <a:gd name="connsiteY1" fmla="*/ 561664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  <a:gd name="connsiteX0" fmla="*/ 0 w 2821240"/>
              <a:gd name="connsiteY0" fmla="*/ 0 h 656631"/>
              <a:gd name="connsiteX1" fmla="*/ 1380 w 2821240"/>
              <a:gd name="connsiteY1" fmla="*/ 563561 h 656631"/>
              <a:gd name="connsiteX2" fmla="*/ 469411 w 2821240"/>
              <a:gd name="connsiteY2" fmla="*/ 656631 h 656631"/>
              <a:gd name="connsiteX3" fmla="*/ 1134182 w 2821240"/>
              <a:gd name="connsiteY3" fmla="*/ 450416 h 656631"/>
              <a:gd name="connsiteX4" fmla="*/ 1902061 w 2821240"/>
              <a:gd name="connsiteY4" fmla="*/ 629497 h 656631"/>
              <a:gd name="connsiteX5" fmla="*/ 2604820 w 2821240"/>
              <a:gd name="connsiteY5" fmla="*/ 431422 h 656631"/>
              <a:gd name="connsiteX6" fmla="*/ 2821240 w 2821240"/>
              <a:gd name="connsiteY6" fmla="*/ 647 h 656631"/>
              <a:gd name="connsiteX7" fmla="*/ 0 w 2821240"/>
              <a:gd name="connsiteY7" fmla="*/ 0 h 65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40" h="656631">
                <a:moveTo>
                  <a:pt x="0" y="0"/>
                </a:moveTo>
                <a:cubicBezTo>
                  <a:pt x="905" y="195362"/>
                  <a:pt x="475" y="368199"/>
                  <a:pt x="1380" y="563561"/>
                </a:cubicBezTo>
                <a:lnTo>
                  <a:pt x="469411" y="656631"/>
                </a:lnTo>
                <a:lnTo>
                  <a:pt x="1134182" y="450416"/>
                </a:lnTo>
                <a:lnTo>
                  <a:pt x="1902061" y="629497"/>
                </a:lnTo>
                <a:lnTo>
                  <a:pt x="2604820" y="431422"/>
                </a:lnTo>
                <a:lnTo>
                  <a:pt x="2821240" y="647"/>
                </a:lnTo>
                <a:lnTo>
                  <a:pt x="0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" name="Titre 1">
            <a:extLst>
              <a:ext uri="{FF2B5EF4-FFF2-40B4-BE49-F238E27FC236}">
                <a16:creationId xmlns:a16="http://schemas.microsoft.com/office/drawing/2014/main" id="{0ECB8E08-D857-4CA5-BE01-4F795EBF5EF0}"/>
              </a:ext>
            </a:extLst>
          </p:cNvPr>
          <p:cNvSpPr txBox="1">
            <a:spLocks/>
          </p:cNvSpPr>
          <p:nvPr/>
        </p:nvSpPr>
        <p:spPr>
          <a:xfrm rot="5400000">
            <a:off x="10265149" y="1354857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Introduction</a:t>
            </a:r>
            <a:endParaRPr lang="fr-BE" sz="2400" dirty="0">
              <a:solidFill>
                <a:schemeClr val="bg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4" name="Titre 1">
            <a:extLst>
              <a:ext uri="{FF2B5EF4-FFF2-40B4-BE49-F238E27FC236}">
                <a16:creationId xmlns:a16="http://schemas.microsoft.com/office/drawing/2014/main" id="{40FA9F75-FC54-432F-AC87-133F0B3B9632}"/>
              </a:ext>
            </a:extLst>
          </p:cNvPr>
          <p:cNvSpPr txBox="1">
            <a:spLocks/>
          </p:cNvSpPr>
          <p:nvPr/>
        </p:nvSpPr>
        <p:spPr>
          <a:xfrm rot="5400000">
            <a:off x="11220003" y="5575669"/>
            <a:ext cx="1567826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Discussion</a:t>
            </a:r>
            <a:endParaRPr lang="fr-BE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6" name="Titre 1">
            <a:extLst>
              <a:ext uri="{FF2B5EF4-FFF2-40B4-BE49-F238E27FC236}">
                <a16:creationId xmlns:a16="http://schemas.microsoft.com/office/drawing/2014/main" id="{BD6004E7-6D64-4625-BDDB-11B7BD940899}"/>
              </a:ext>
            </a:extLst>
          </p:cNvPr>
          <p:cNvSpPr txBox="1">
            <a:spLocks/>
          </p:cNvSpPr>
          <p:nvPr/>
        </p:nvSpPr>
        <p:spPr>
          <a:xfrm rot="5400000">
            <a:off x="10288456" y="4652749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aramond" panose="02020404030301010803" pitchFamily="18" charset="0"/>
              </a:rPr>
              <a:t>Comparison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8" name="Titre 1">
            <a:extLst>
              <a:ext uri="{FF2B5EF4-FFF2-40B4-BE49-F238E27FC236}">
                <a16:creationId xmlns:a16="http://schemas.microsoft.com/office/drawing/2014/main" id="{28601B0C-C0B6-4883-AC5F-3FC946653B4A}"/>
              </a:ext>
            </a:extLst>
          </p:cNvPr>
          <p:cNvSpPr txBox="1">
            <a:spLocks/>
          </p:cNvSpPr>
          <p:nvPr/>
        </p:nvSpPr>
        <p:spPr>
          <a:xfrm rot="5400000">
            <a:off x="10279828" y="3319422"/>
            <a:ext cx="3413665" cy="78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8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Data</a:t>
            </a:r>
            <a:endParaRPr lang="fr-BE" sz="2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9" name="Signe Moins 108">
            <a:extLst>
              <a:ext uri="{FF2B5EF4-FFF2-40B4-BE49-F238E27FC236}">
                <a16:creationId xmlns:a16="http://schemas.microsoft.com/office/drawing/2014/main" id="{9013C669-A159-4211-BB4B-8FA0D38A58FC}"/>
              </a:ext>
            </a:extLst>
          </p:cNvPr>
          <p:cNvSpPr/>
          <p:nvPr/>
        </p:nvSpPr>
        <p:spPr>
          <a:xfrm>
            <a:off x="11948934" y="162259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igne Moins 111">
            <a:extLst>
              <a:ext uri="{FF2B5EF4-FFF2-40B4-BE49-F238E27FC236}">
                <a16:creationId xmlns:a16="http://schemas.microsoft.com/office/drawing/2014/main" id="{B84C01C8-C01A-41A1-A72B-D514CB4CBAE3}"/>
              </a:ext>
            </a:extLst>
          </p:cNvPr>
          <p:cNvSpPr/>
          <p:nvPr/>
        </p:nvSpPr>
        <p:spPr>
          <a:xfrm>
            <a:off x="11948614" y="172805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3" name="Signe Moins 112">
            <a:extLst>
              <a:ext uri="{FF2B5EF4-FFF2-40B4-BE49-F238E27FC236}">
                <a16:creationId xmlns:a16="http://schemas.microsoft.com/office/drawing/2014/main" id="{03ECC515-4C55-4D9B-992A-700E61ADC08C}"/>
              </a:ext>
            </a:extLst>
          </p:cNvPr>
          <p:cNvSpPr/>
          <p:nvPr/>
        </p:nvSpPr>
        <p:spPr>
          <a:xfrm>
            <a:off x="11947919" y="151686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Signe Moins 113">
            <a:extLst>
              <a:ext uri="{FF2B5EF4-FFF2-40B4-BE49-F238E27FC236}">
                <a16:creationId xmlns:a16="http://schemas.microsoft.com/office/drawing/2014/main" id="{2212BD77-DC24-4F1A-9769-1A164F713D16}"/>
              </a:ext>
            </a:extLst>
          </p:cNvPr>
          <p:cNvSpPr/>
          <p:nvPr/>
        </p:nvSpPr>
        <p:spPr>
          <a:xfrm>
            <a:off x="11952744" y="294847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igne Moins 114">
            <a:extLst>
              <a:ext uri="{FF2B5EF4-FFF2-40B4-BE49-F238E27FC236}">
                <a16:creationId xmlns:a16="http://schemas.microsoft.com/office/drawing/2014/main" id="{AAEB28A1-0B11-4237-BBBF-851BA7C81A2F}"/>
              </a:ext>
            </a:extLst>
          </p:cNvPr>
          <p:cNvSpPr/>
          <p:nvPr/>
        </p:nvSpPr>
        <p:spPr>
          <a:xfrm>
            <a:off x="11952424" y="305393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igne Moins 115">
            <a:extLst>
              <a:ext uri="{FF2B5EF4-FFF2-40B4-BE49-F238E27FC236}">
                <a16:creationId xmlns:a16="http://schemas.microsoft.com/office/drawing/2014/main" id="{4061C9C4-55EA-46E9-A73E-D972E00CAAE1}"/>
              </a:ext>
            </a:extLst>
          </p:cNvPr>
          <p:cNvSpPr/>
          <p:nvPr/>
        </p:nvSpPr>
        <p:spPr>
          <a:xfrm>
            <a:off x="11951729" y="284274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Signe Moins 116">
            <a:extLst>
              <a:ext uri="{FF2B5EF4-FFF2-40B4-BE49-F238E27FC236}">
                <a16:creationId xmlns:a16="http://schemas.microsoft.com/office/drawing/2014/main" id="{BFBFF223-8D73-4589-9EEE-6D2CA60B628C}"/>
              </a:ext>
            </a:extLst>
          </p:cNvPr>
          <p:cNvSpPr/>
          <p:nvPr/>
        </p:nvSpPr>
        <p:spPr>
          <a:xfrm>
            <a:off x="11956554" y="4834420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8" name="Signe Moins 117">
            <a:extLst>
              <a:ext uri="{FF2B5EF4-FFF2-40B4-BE49-F238E27FC236}">
                <a16:creationId xmlns:a16="http://schemas.microsoft.com/office/drawing/2014/main" id="{C303C86F-3B66-4689-8F1D-9580BFA0FB81}"/>
              </a:ext>
            </a:extLst>
          </p:cNvPr>
          <p:cNvSpPr/>
          <p:nvPr/>
        </p:nvSpPr>
        <p:spPr>
          <a:xfrm>
            <a:off x="11956234" y="4939886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Signe Moins 118">
            <a:extLst>
              <a:ext uri="{FF2B5EF4-FFF2-40B4-BE49-F238E27FC236}">
                <a16:creationId xmlns:a16="http://schemas.microsoft.com/office/drawing/2014/main" id="{309D7A75-613E-4094-959E-922D84A6D704}"/>
              </a:ext>
            </a:extLst>
          </p:cNvPr>
          <p:cNvSpPr/>
          <p:nvPr/>
        </p:nvSpPr>
        <p:spPr>
          <a:xfrm>
            <a:off x="11955539" y="4728695"/>
            <a:ext cx="45719" cy="135853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698C3560-FD36-4AA0-8A10-B0E5168E0B03}"/>
              </a:ext>
            </a:extLst>
          </p:cNvPr>
          <p:cNvSpPr txBox="1"/>
          <p:nvPr/>
        </p:nvSpPr>
        <p:spPr>
          <a:xfrm>
            <a:off x="6294632" y="1439439"/>
            <a:ext cx="15431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u="sng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MAR:</a:t>
            </a:r>
          </a:p>
          <a:p>
            <a:endParaRPr lang="fr-BE" sz="200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fr-BE" sz="200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Extraction</a:t>
            </a:r>
          </a:p>
          <a:p>
            <a:r>
              <a:rPr lang="fr-BE" sz="200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 </a:t>
            </a:r>
          </a:p>
          <a:p>
            <a:r>
              <a:rPr lang="fr-BE" sz="200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Projection</a:t>
            </a:r>
          </a:p>
          <a:p>
            <a:endParaRPr lang="fr-BE" sz="200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fr-BE" sz="200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Classification</a:t>
            </a:r>
            <a:endParaRPr lang="fr-BE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EF7BABD-AFA4-40F8-AEEF-74505667031E}"/>
              </a:ext>
            </a:extLst>
          </p:cNvPr>
          <p:cNvSpPr txBox="1"/>
          <p:nvPr/>
        </p:nvSpPr>
        <p:spPr>
          <a:xfrm>
            <a:off x="560366" y="1439439"/>
            <a:ext cx="15431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SAR: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Calibration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Resampling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Mosaicking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Gill Sans Nova" panose="020B0602020104020203" pitchFamily="34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Gill Sans Nova" panose="020B0602020104020203" pitchFamily="34" charset="0"/>
              </a:rPr>
              <a:t>Classification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7C32D223-7C12-4F4C-9376-FEE079F7C63E}"/>
              </a:ext>
            </a:extLst>
          </p:cNvPr>
          <p:cNvCxnSpPr>
            <a:cxnSpLocks/>
          </p:cNvCxnSpPr>
          <p:nvPr/>
        </p:nvCxnSpPr>
        <p:spPr>
          <a:xfrm>
            <a:off x="6143378" y="1477512"/>
            <a:ext cx="0" cy="34342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005470ED-6199-4FAF-8968-654A3B884468}"/>
              </a:ext>
            </a:extLst>
          </p:cNvPr>
          <p:cNvCxnSpPr>
            <a:cxnSpLocks/>
          </p:cNvCxnSpPr>
          <p:nvPr/>
        </p:nvCxnSpPr>
        <p:spPr>
          <a:xfrm flipH="1" flipV="1">
            <a:off x="6015375" y="1548565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AAF9BE06-3A6D-40B6-8B1F-2325639497D1}"/>
              </a:ext>
            </a:extLst>
          </p:cNvPr>
          <p:cNvCxnSpPr>
            <a:cxnSpLocks/>
          </p:cNvCxnSpPr>
          <p:nvPr/>
        </p:nvCxnSpPr>
        <p:spPr>
          <a:xfrm flipH="1">
            <a:off x="6036401" y="1594957"/>
            <a:ext cx="47890" cy="13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66548EB8-5257-4AC8-89DF-E917A12C9B9C}"/>
              </a:ext>
            </a:extLst>
          </p:cNvPr>
          <p:cNvCxnSpPr>
            <a:cxnSpLocks/>
          </p:cNvCxnSpPr>
          <p:nvPr/>
        </p:nvCxnSpPr>
        <p:spPr>
          <a:xfrm flipH="1" flipV="1">
            <a:off x="6080477" y="1541390"/>
            <a:ext cx="6556" cy="555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FBBBE1F-6F6B-4275-AA94-406CD46D5EEE}"/>
              </a:ext>
            </a:extLst>
          </p:cNvPr>
          <p:cNvCxnSpPr>
            <a:cxnSpLocks/>
          </p:cNvCxnSpPr>
          <p:nvPr/>
        </p:nvCxnSpPr>
        <p:spPr>
          <a:xfrm>
            <a:off x="6197087" y="1598429"/>
            <a:ext cx="34606" cy="11281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620E37C8-AC00-409F-9DFF-79DF9D4A995A}"/>
              </a:ext>
            </a:extLst>
          </p:cNvPr>
          <p:cNvCxnSpPr>
            <a:cxnSpLocks/>
          </p:cNvCxnSpPr>
          <p:nvPr/>
        </p:nvCxnSpPr>
        <p:spPr>
          <a:xfrm flipH="1" flipV="1">
            <a:off x="6032256" y="1660553"/>
            <a:ext cx="51359" cy="18113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7FA9F1A0-2588-41A0-9C9E-E5DBC736DF32}"/>
              </a:ext>
            </a:extLst>
          </p:cNvPr>
          <p:cNvCxnSpPr>
            <a:cxnSpLocks/>
          </p:cNvCxnSpPr>
          <p:nvPr/>
        </p:nvCxnSpPr>
        <p:spPr>
          <a:xfrm>
            <a:off x="6087425" y="1682104"/>
            <a:ext cx="0" cy="56106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631FDF0B-50D1-4425-A806-2CA23720CBB1}"/>
              </a:ext>
            </a:extLst>
          </p:cNvPr>
          <p:cNvCxnSpPr>
            <a:cxnSpLocks/>
          </p:cNvCxnSpPr>
          <p:nvPr/>
        </p:nvCxnSpPr>
        <p:spPr>
          <a:xfrm flipV="1">
            <a:off x="6203141" y="1656034"/>
            <a:ext cx="40719" cy="1618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5D5EE39-E31B-4331-8D0B-2CBFFF46FFCD}"/>
              </a:ext>
            </a:extLst>
          </p:cNvPr>
          <p:cNvCxnSpPr>
            <a:cxnSpLocks/>
          </p:cNvCxnSpPr>
          <p:nvPr/>
        </p:nvCxnSpPr>
        <p:spPr>
          <a:xfrm>
            <a:off x="6197804" y="1671291"/>
            <a:ext cx="12852" cy="5759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9B216DAB-6286-41F4-A06D-F1CF864474AB}"/>
              </a:ext>
            </a:extLst>
          </p:cNvPr>
          <p:cNvCxnSpPr>
            <a:cxnSpLocks/>
          </p:cNvCxnSpPr>
          <p:nvPr/>
        </p:nvCxnSpPr>
        <p:spPr>
          <a:xfrm flipV="1">
            <a:off x="6146295" y="1531218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1FC1D3D-92B2-4976-B3FF-FF3E50069751}"/>
              </a:ext>
            </a:extLst>
          </p:cNvPr>
          <p:cNvCxnSpPr>
            <a:cxnSpLocks/>
          </p:cNvCxnSpPr>
          <p:nvPr/>
        </p:nvCxnSpPr>
        <p:spPr>
          <a:xfrm flipH="1" flipV="1">
            <a:off x="6109620" y="1531765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7293A620-C494-4E60-A928-76FBCAE0742F}"/>
              </a:ext>
            </a:extLst>
          </p:cNvPr>
          <p:cNvCxnSpPr>
            <a:cxnSpLocks/>
          </p:cNvCxnSpPr>
          <p:nvPr/>
        </p:nvCxnSpPr>
        <p:spPr>
          <a:xfrm flipV="1">
            <a:off x="6012633" y="1546725"/>
            <a:ext cx="261491" cy="1830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E8AA1497-7D50-4AA1-8F1E-2F42A1832DB8}"/>
              </a:ext>
            </a:extLst>
          </p:cNvPr>
          <p:cNvCxnSpPr>
            <a:cxnSpLocks/>
          </p:cNvCxnSpPr>
          <p:nvPr/>
        </p:nvCxnSpPr>
        <p:spPr>
          <a:xfrm flipV="1">
            <a:off x="6197087" y="1559845"/>
            <a:ext cx="0" cy="3858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2107AAB0-C4CF-4C3F-9D3F-14353D7BF36C}"/>
              </a:ext>
            </a:extLst>
          </p:cNvPr>
          <p:cNvCxnSpPr>
            <a:cxnSpLocks/>
          </p:cNvCxnSpPr>
          <p:nvPr/>
        </p:nvCxnSpPr>
        <p:spPr>
          <a:xfrm flipH="1" flipV="1">
            <a:off x="6147756" y="1709583"/>
            <a:ext cx="27006" cy="29175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30603612-FBCB-49E1-8C44-F41DD99D626D}"/>
              </a:ext>
            </a:extLst>
          </p:cNvPr>
          <p:cNvCxnSpPr>
            <a:cxnSpLocks/>
          </p:cNvCxnSpPr>
          <p:nvPr/>
        </p:nvCxnSpPr>
        <p:spPr>
          <a:xfrm flipV="1">
            <a:off x="6111081" y="1710130"/>
            <a:ext cx="33759" cy="2808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Image 100">
            <a:extLst>
              <a:ext uri="{FF2B5EF4-FFF2-40B4-BE49-F238E27FC236}">
                <a16:creationId xmlns:a16="http://schemas.microsoft.com/office/drawing/2014/main" id="{3E7993E3-C441-4AD2-9283-4276433AD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79"/>
          <a:stretch/>
        </p:blipFill>
        <p:spPr>
          <a:xfrm rot="10800000" flipH="1" flipV="1">
            <a:off x="7787079" y="1196922"/>
            <a:ext cx="3540220" cy="4464000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E1C6E19B-C095-49A1-9A8F-5EA78C60DB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070"/>
          <a:stretch/>
        </p:blipFill>
        <p:spPr>
          <a:xfrm>
            <a:off x="2253604" y="1196922"/>
            <a:ext cx="3540220" cy="4464155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A8286919-DC4D-44B5-B28B-36ABBA1C0429}"/>
              </a:ext>
            </a:extLst>
          </p:cNvPr>
          <p:cNvSpPr/>
          <p:nvPr/>
        </p:nvSpPr>
        <p:spPr>
          <a:xfrm rot="18612093">
            <a:off x="303430" y="1599483"/>
            <a:ext cx="114740" cy="139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9E497E-A2D2-4C50-B362-591198D1AE4C}"/>
              </a:ext>
            </a:extLst>
          </p:cNvPr>
          <p:cNvSpPr/>
          <p:nvPr/>
        </p:nvSpPr>
        <p:spPr>
          <a:xfrm rot="18640927">
            <a:off x="200545" y="1743264"/>
            <a:ext cx="119872" cy="58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A29517D-EB2B-4860-A590-EA18569ACD00}"/>
              </a:ext>
            </a:extLst>
          </p:cNvPr>
          <p:cNvSpPr/>
          <p:nvPr/>
        </p:nvSpPr>
        <p:spPr>
          <a:xfrm rot="18627893">
            <a:off x="389411" y="1524924"/>
            <a:ext cx="128219" cy="570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AA5F43F3-A151-4771-99E4-FAB7BA75C9BF}"/>
              </a:ext>
            </a:extLst>
          </p:cNvPr>
          <p:cNvSpPr/>
          <p:nvPr/>
        </p:nvSpPr>
        <p:spPr>
          <a:xfrm rot="18888630">
            <a:off x="408954" y="1703410"/>
            <a:ext cx="114740" cy="719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89A9B0C-6DE4-49F1-84C7-8EA9A426D21F}"/>
              </a:ext>
            </a:extLst>
          </p:cNvPr>
          <p:cNvSpPr/>
          <p:nvPr/>
        </p:nvSpPr>
        <p:spPr>
          <a:xfrm rot="18500728">
            <a:off x="407445" y="1719548"/>
            <a:ext cx="163395" cy="7194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Triangle isocèle 120">
            <a:extLst>
              <a:ext uri="{FF2B5EF4-FFF2-40B4-BE49-F238E27FC236}">
                <a16:creationId xmlns:a16="http://schemas.microsoft.com/office/drawing/2014/main" id="{45927B69-94B7-4EA7-A6A5-ECFAE447E219}"/>
              </a:ext>
            </a:extLst>
          </p:cNvPr>
          <p:cNvSpPr/>
          <p:nvPr/>
        </p:nvSpPr>
        <p:spPr>
          <a:xfrm rot="18589121" flipH="1">
            <a:off x="440365" y="1724294"/>
            <a:ext cx="45719" cy="4571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397"/>
      </p:ext>
    </p:extLst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Grand écran</PresentationFormat>
  <Paragraphs>242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Garamond</vt:lpstr>
      <vt:lpstr>Gill Sans Nova</vt:lpstr>
      <vt:lpstr>Thème Office</vt:lpstr>
      <vt:lpstr>Comparison between Surface Melt Extent Estimated by Sentinel-1 and the Regional Climate Model MAR</vt:lpstr>
      <vt:lpstr>Introduction</vt:lpstr>
      <vt:lpstr>Introduction</vt:lpstr>
      <vt:lpstr>Introduction</vt:lpstr>
      <vt:lpstr>Objective</vt:lpstr>
      <vt:lpstr>Data Presentation</vt:lpstr>
      <vt:lpstr>Data Presentation</vt:lpstr>
      <vt:lpstr>Data Presentation</vt:lpstr>
      <vt:lpstr>Data Processing</vt:lpstr>
      <vt:lpstr>Data Processing</vt:lpstr>
      <vt:lpstr>Data Processing</vt:lpstr>
      <vt:lpstr>Temporal Comp.</vt:lpstr>
      <vt:lpstr>Temporal Comp.</vt:lpstr>
      <vt:lpstr>Quant. Comp.</vt:lpstr>
      <vt:lpstr>Quant. Comp.</vt:lpstr>
      <vt:lpstr>Quant. Comp.</vt:lpstr>
      <vt:lpstr>Spatial Comp.</vt:lpstr>
      <vt:lpstr>Spatial Comp.</vt:lpstr>
      <vt:lpstr>Perspective</vt:lpstr>
      <vt:lpstr>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Assimilation of Surface Melt Extent Estimated by Microwave Satellite Into the Regional Climate Model MAR</dc:title>
  <dc:creator>Dethinne Thomas</dc:creator>
  <cp:lastModifiedBy>Dethinne Thomas</cp:lastModifiedBy>
  <cp:revision>72</cp:revision>
  <dcterms:created xsi:type="dcterms:W3CDTF">2022-05-05T10:01:59Z</dcterms:created>
  <dcterms:modified xsi:type="dcterms:W3CDTF">2022-09-26T09:38:38Z</dcterms:modified>
</cp:coreProperties>
</file>