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11"/>
  </p:notesMasterIdLst>
  <p:sldIdLst>
    <p:sldId id="256" r:id="rId4"/>
    <p:sldId id="257" r:id="rId5"/>
    <p:sldId id="408" r:id="rId6"/>
    <p:sldId id="409" r:id="rId7"/>
    <p:sldId id="410" r:id="rId8"/>
    <p:sldId id="411" r:id="rId9"/>
    <p:sldId id="412" r:id="rId10"/>
    <p:sldId id="413" r:id="rId11"/>
    <p:sldId id="261" r:id="rId12"/>
    <p:sldId id="415" r:id="rId13"/>
    <p:sldId id="416" r:id="rId14"/>
    <p:sldId id="417" r:id="rId15"/>
    <p:sldId id="418" r:id="rId16"/>
    <p:sldId id="419" r:id="rId17"/>
    <p:sldId id="420" r:id="rId18"/>
    <p:sldId id="421" r:id="rId19"/>
    <p:sldId id="422" r:id="rId20"/>
    <p:sldId id="423" r:id="rId21"/>
    <p:sldId id="424" r:id="rId22"/>
    <p:sldId id="425" r:id="rId23"/>
    <p:sldId id="414" r:id="rId24"/>
    <p:sldId id="427" r:id="rId25"/>
    <p:sldId id="472" r:id="rId26"/>
    <p:sldId id="428"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3" r:id="rId42"/>
    <p:sldId id="426" r:id="rId43"/>
    <p:sldId id="262" r:id="rId44"/>
    <p:sldId id="263" r:id="rId45"/>
    <p:sldId id="264" r:id="rId46"/>
    <p:sldId id="265" r:id="rId47"/>
    <p:sldId id="266" r:id="rId48"/>
    <p:sldId id="267" r:id="rId49"/>
    <p:sldId id="268" r:id="rId50"/>
    <p:sldId id="269" r:id="rId51"/>
    <p:sldId id="270" r:id="rId52"/>
    <p:sldId id="271" r:id="rId53"/>
    <p:sldId id="272" r:id="rId54"/>
    <p:sldId id="273" r:id="rId55"/>
    <p:sldId id="274" r:id="rId56"/>
    <p:sldId id="275" r:id="rId57"/>
    <p:sldId id="390" r:id="rId58"/>
    <p:sldId id="291" r:id="rId59"/>
    <p:sldId id="399" r:id="rId60"/>
    <p:sldId id="407" r:id="rId61"/>
    <p:sldId id="295" r:id="rId62"/>
    <p:sldId id="299" r:id="rId63"/>
    <p:sldId id="300" r:id="rId64"/>
    <p:sldId id="301" r:id="rId65"/>
    <p:sldId id="302" r:id="rId66"/>
    <p:sldId id="298" r:id="rId67"/>
    <p:sldId id="276" r:id="rId68"/>
    <p:sldId id="277" r:id="rId69"/>
    <p:sldId id="278" r:id="rId70"/>
    <p:sldId id="279" r:id="rId71"/>
    <p:sldId id="280" r:id="rId72"/>
    <p:sldId id="281" r:id="rId73"/>
    <p:sldId id="282" r:id="rId74"/>
    <p:sldId id="283" r:id="rId75"/>
    <p:sldId id="284" r:id="rId76"/>
    <p:sldId id="285" r:id="rId77"/>
    <p:sldId id="286" r:id="rId78"/>
    <p:sldId id="287" r:id="rId79"/>
    <p:sldId id="288" r:id="rId80"/>
    <p:sldId id="396" r:id="rId81"/>
    <p:sldId id="444" r:id="rId82"/>
    <p:sldId id="445" r:id="rId83"/>
    <p:sldId id="448" r:id="rId84"/>
    <p:sldId id="449" r:id="rId85"/>
    <p:sldId id="446" r:id="rId86"/>
    <p:sldId id="406" r:id="rId87"/>
    <p:sldId id="450" r:id="rId88"/>
    <p:sldId id="451" r:id="rId89"/>
    <p:sldId id="452" r:id="rId90"/>
    <p:sldId id="454" r:id="rId91"/>
    <p:sldId id="456" r:id="rId92"/>
    <p:sldId id="457" r:id="rId93"/>
    <p:sldId id="455" r:id="rId94"/>
    <p:sldId id="458" r:id="rId95"/>
    <p:sldId id="459" r:id="rId96"/>
    <p:sldId id="460" r:id="rId97"/>
    <p:sldId id="473" r:id="rId98"/>
    <p:sldId id="447" r:id="rId99"/>
    <p:sldId id="461" r:id="rId100"/>
    <p:sldId id="462" r:id="rId101"/>
    <p:sldId id="463" r:id="rId102"/>
    <p:sldId id="465" r:id="rId103"/>
    <p:sldId id="464" r:id="rId104"/>
    <p:sldId id="466" r:id="rId105"/>
    <p:sldId id="467" r:id="rId106"/>
    <p:sldId id="468" r:id="rId107"/>
    <p:sldId id="469" r:id="rId108"/>
    <p:sldId id="471" r:id="rId109"/>
    <p:sldId id="470" r:id="rId1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6724" autoAdjust="0"/>
  </p:normalViewPr>
  <p:slideViewPr>
    <p:cSldViewPr snapToGrid="0">
      <p:cViewPr varScale="1">
        <p:scale>
          <a:sx n="104" d="100"/>
          <a:sy n="104" d="100"/>
        </p:scale>
        <p:origin x="24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fr-FR" sz="1800" b="0" strike="noStrike" spc="-1">
                <a:solidFill>
                  <a:srgbClr val="000000"/>
                </a:solidFill>
                <a:latin typeface="Calibri"/>
              </a:rPr>
              <a:t>Cliquez pour déplacer la diapo</a:t>
            </a:r>
          </a:p>
        </p:txBody>
      </p:sp>
      <p:sp>
        <p:nvSpPr>
          <p:cNvPr id="124"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Calibri"/>
              </a:rPr>
              <a:t>Cliquez pour modifier le format des notes</a:t>
            </a:r>
          </a:p>
        </p:txBody>
      </p:sp>
      <p:sp>
        <p:nvSpPr>
          <p:cNvPr id="125"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Calibri"/>
              </a:rPr>
              <a:t>&lt;en-tête&gt;</a:t>
            </a:r>
          </a:p>
        </p:txBody>
      </p:sp>
      <p:sp>
        <p:nvSpPr>
          <p:cNvPr id="126"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Calibri"/>
              </a:rPr>
              <a:t>&lt;date/heure&gt;</a:t>
            </a:r>
          </a:p>
        </p:txBody>
      </p:sp>
      <p:sp>
        <p:nvSpPr>
          <p:cNvPr id="127"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Calibri"/>
              </a:rPr>
              <a:t>&lt;pied de page&gt;</a:t>
            </a:r>
          </a:p>
        </p:txBody>
      </p:sp>
      <p:sp>
        <p:nvSpPr>
          <p:cNvPr id="128"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E3008738-659E-4DBF-A16F-0FE0F98BE791}" type="slidenum">
              <a:rPr lang="fr-FR" sz="1400" b="0" strike="noStrike" spc="-1">
                <a:latin typeface="Calibri"/>
              </a:rPr>
              <a:t>‹#›</a:t>
            </a:fld>
            <a:endParaRPr lang="fr-FR"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noRot="1" noChangeAspect="1"/>
          </p:cNvSpPr>
          <p:nvPr>
            <p:ph type="sldImg"/>
          </p:nvPr>
        </p:nvSpPr>
        <p:spPr>
          <a:xfrm>
            <a:off x="685800" y="1143000"/>
            <a:ext cx="5486400" cy="3086100"/>
          </a:xfrm>
          <a:prstGeom prst="rect">
            <a:avLst/>
          </a:prstGeom>
        </p:spPr>
      </p:sp>
      <p:sp>
        <p:nvSpPr>
          <p:cNvPr id="49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Calibri"/>
              </a:rPr>
              <a:t>Many thanks to the organizer and to all of you for coming. </a:t>
            </a:r>
            <a:endParaRPr lang="fr-FR" sz="2000" b="0" strike="noStrike" spc="-1" dirty="0">
              <a:latin typeface="Calibri"/>
            </a:endParaRPr>
          </a:p>
          <a:p>
            <a:pPr marL="216000" indent="-216000">
              <a:lnSpc>
                <a:spcPct val="100000"/>
              </a:lnSpc>
            </a:pPr>
            <a:r>
              <a:rPr lang="en-US" sz="2000" b="0" strike="noStrike" spc="-1" dirty="0">
                <a:latin typeface="Calibri"/>
              </a:rPr>
              <a:t>In this talk I will introduce the Thot Sign List (</a:t>
            </a:r>
            <a:r>
              <a:rPr lang="en-US" sz="2000" b="0" strike="noStrike" spc="-1" dirty="0" err="1">
                <a:latin typeface="Calibri"/>
              </a:rPr>
              <a:t>TSL</a:t>
            </a:r>
            <a:r>
              <a:rPr lang="en-US" sz="2000" b="0" strike="noStrike" spc="-1" dirty="0">
                <a:latin typeface="Calibri"/>
              </a:rPr>
              <a:t> in short), a digital repertoire of hieroglyphic signs</a:t>
            </a:r>
            <a:endParaRPr lang="fr-FR" sz="2000" b="0" strike="noStrike" spc="-1" dirty="0">
              <a:latin typeface="Calibri"/>
            </a:endParaRPr>
          </a:p>
          <a:p>
            <a:pPr marL="216000" indent="-216000">
              <a:lnSpc>
                <a:spcPct val="100000"/>
              </a:lnSpc>
            </a:pPr>
            <a:r>
              <a:rPr lang="en-US" sz="2000" b="0" strike="noStrike" spc="-1" dirty="0">
                <a:latin typeface="Calibri"/>
              </a:rPr>
              <a:t>The </a:t>
            </a:r>
            <a:r>
              <a:rPr lang="en-US" sz="2000" b="0" strike="noStrike" spc="-1" dirty="0" err="1">
                <a:latin typeface="Calibri"/>
              </a:rPr>
              <a:t>TSL</a:t>
            </a:r>
            <a:r>
              <a:rPr lang="en-US" sz="2000" b="0" strike="noStrike" spc="-1" dirty="0">
                <a:latin typeface="Calibri"/>
              </a:rPr>
              <a:t> is joint project and I am here presenting the results on behalf of large team of scholars who collaborated for many years.</a:t>
            </a:r>
            <a:endParaRPr lang="fr-FR" sz="2000" b="0" strike="noStrike" spc="-1" dirty="0">
              <a:latin typeface="Calibri"/>
            </a:endParaRPr>
          </a:p>
        </p:txBody>
      </p:sp>
      <p:sp>
        <p:nvSpPr>
          <p:cNvPr id="4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8D90E33-B2FF-44B9-9D3E-CCDFABDADE97}" type="slidenum">
              <a:rPr lang="en-US" sz="1200" b="0" strike="noStrike" spc="-1">
                <a:latin typeface="Calibri"/>
              </a:rPr>
              <a:t>1</a:t>
            </a:fld>
            <a:endParaRPr lang="fr-FR" sz="1200" b="0" strike="noStrike" spc="-1">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rPr>
              <a:t>In the second halve of the 19</a:t>
            </a:r>
            <a:r>
              <a:rPr lang="en-US" altLang="en-US" sz="2000" baseline="33000" dirty="0">
                <a:latin typeface="Arial" panose="020B0604020202020204" pitchFamily="34" charset="0"/>
              </a:rPr>
              <a:t>th</a:t>
            </a:r>
            <a:r>
              <a:rPr lang="en-US" altLang="en-US" sz="2000" dirty="0">
                <a:latin typeface="Arial" panose="020B0604020202020204" pitchFamily="34" charset="0"/>
              </a:rPr>
              <a:t> century, more or less at the same time, two fonts were developed for publication purposes. One of them, known as the </a:t>
            </a:r>
            <a:r>
              <a:rPr lang="en-US" altLang="en-US" sz="2000" dirty="0" err="1">
                <a:latin typeface="Arial" panose="020B0604020202020204" pitchFamily="34" charset="0"/>
              </a:rPr>
              <a:t>Theinhardt</a:t>
            </a:r>
            <a:r>
              <a:rPr lang="en-US" altLang="en-US" sz="2000" dirty="0">
                <a:latin typeface="Arial" panose="020B0604020202020204" pitchFamily="34" charset="0"/>
              </a:rPr>
              <a:t> font was developed under the supervision of </a:t>
            </a:r>
            <a:r>
              <a:rPr lang="en-US" altLang="en-US" sz="2000" dirty="0" err="1">
                <a:latin typeface="Arial" panose="020B0604020202020204" pitchFamily="34" charset="0"/>
              </a:rPr>
              <a:t>Lepsius</a:t>
            </a:r>
            <a:r>
              <a:rPr lang="en-US" altLang="en-US" sz="2000" dirty="0">
                <a:latin typeface="Arial" panose="020B0604020202020204" pitchFamily="34" charset="0"/>
              </a:rPr>
              <a:t>. A notable inclusion in this sign-list was the division into categories, which included man, female, god, </a:t>
            </a:r>
            <a:r>
              <a:rPr lang="en-US" altLang="en-US" sz="2000" dirty="0" err="1">
                <a:latin typeface="Arial" panose="020B0604020202020204" pitchFamily="34" charset="0"/>
              </a:rPr>
              <a:t>ect</a:t>
            </a:r>
            <a:r>
              <a:rPr lang="en-US" altLang="en-US" sz="2000" dirty="0">
                <a:latin typeface="Arial" panose="020B0604020202020204" pitchFamily="34" charset="0"/>
              </a:rPr>
              <a:t>. These might seem quite familiar to everyone, based on the best known sign list:</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11</a:t>
            </a:fld>
            <a:endParaRPr lang="fr-FR" sz="1200" b="0" strike="noStrike" spc="-1">
              <a:latin typeface="Calibri"/>
            </a:endParaRPr>
          </a:p>
        </p:txBody>
      </p:sp>
    </p:spTree>
    <p:extLst>
      <p:ext uri="{BB962C8B-B14F-4D97-AF65-F5344CB8AC3E}">
        <p14:creationId xmlns:p14="http://schemas.microsoft.com/office/powerpoint/2010/main" val="37045730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even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though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current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set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a:t>
            </a:r>
            <a:r>
              <a:rPr lang="de-DE" sz="1800" dirty="0">
                <a:effectLst/>
                <a:latin typeface="Calibri" panose="020F0502020204030204" pitchFamily="34" charset="0"/>
                <a:ea typeface="Calibri" panose="020F0502020204030204" pitchFamily="34" charset="0"/>
                <a:cs typeface="Arial" panose="020B0604020202020204" pitchFamily="34" charset="0"/>
              </a:rPr>
              <a:t> limited, </a:t>
            </a:r>
            <a:r>
              <a:rPr lang="de-DE" sz="1800" dirty="0" err="1">
                <a:effectLst/>
                <a:latin typeface="Calibri" panose="020F0502020204030204" pitchFamily="34" charset="0"/>
                <a:ea typeface="Calibri" panose="020F0502020204030204" pitchFamily="34" charset="0"/>
                <a:cs typeface="Arial" panose="020B0604020202020204" pitchFamily="34" charset="0"/>
              </a:rPr>
              <a:t>thanks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it</a:t>
            </a:r>
            <a:r>
              <a:rPr lang="de-DE" sz="1800" dirty="0">
                <a:effectLst/>
                <a:latin typeface="Calibri" panose="020F0502020204030204" pitchFamily="34" charset="0"/>
                <a:ea typeface="Calibri" panose="020F0502020204030204" pitchFamily="34" charset="0"/>
                <a:cs typeface="Arial" panose="020B0604020202020204" pitchFamily="34" charset="0"/>
              </a:rPr>
              <a:t> will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possible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create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more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signs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through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overlay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a:t>
            </a: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103</a:t>
            </a:fld>
            <a:endParaRPr lang="fr-FR" sz="1200" b="0" strike="noStrike" spc="-1">
              <a:latin typeface="Calibri"/>
            </a:endParaRPr>
          </a:p>
        </p:txBody>
      </p:sp>
    </p:spTree>
    <p:extLst>
      <p:ext uri="{BB962C8B-B14F-4D97-AF65-F5344CB8AC3E}">
        <p14:creationId xmlns:p14="http://schemas.microsoft.com/office/powerpoint/2010/main" val="6150671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104</a:t>
            </a:fld>
            <a:endParaRPr lang="fr-FR" sz="1200" b="0" strike="noStrike" spc="-1">
              <a:latin typeface="Calibri"/>
            </a:endParaRPr>
          </a:p>
        </p:txBody>
      </p:sp>
    </p:spTree>
    <p:extLst>
      <p:ext uri="{BB962C8B-B14F-4D97-AF65-F5344CB8AC3E}">
        <p14:creationId xmlns:p14="http://schemas.microsoft.com/office/powerpoint/2010/main" val="25713516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105</a:t>
            </a:fld>
            <a:endParaRPr lang="fr-FR" sz="1200" b="0" strike="noStrike" spc="-1">
              <a:latin typeface="Calibri"/>
            </a:endParaRPr>
          </a:p>
        </p:txBody>
      </p:sp>
    </p:spTree>
    <p:extLst>
      <p:ext uri="{BB962C8B-B14F-4D97-AF65-F5344CB8AC3E}">
        <p14:creationId xmlns:p14="http://schemas.microsoft.com/office/powerpoint/2010/main" val="30911012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And </a:t>
            </a:r>
            <a:r>
              <a:rPr lang="de-DE" sz="1800" dirty="0" err="1">
                <a:effectLst/>
                <a:latin typeface="Calibri" panose="020F0502020204030204" pitchFamily="34" charset="0"/>
                <a:ea typeface="Calibri" panose="020F0502020204030204" pitchFamily="34" charset="0"/>
                <a:cs typeface="Arial" panose="020B0604020202020204" pitchFamily="34" charset="0"/>
              </a:rPr>
              <a:t>finally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it</a:t>
            </a:r>
            <a:r>
              <a:rPr lang="de-DE" sz="1800" dirty="0">
                <a:effectLst/>
                <a:latin typeface="Calibri" panose="020F0502020204030204" pitchFamily="34" charset="0"/>
                <a:ea typeface="Calibri" panose="020F0502020204030204" pitchFamily="34" charset="0"/>
                <a:cs typeface="Arial" panose="020B0604020202020204" pitchFamily="34" charset="0"/>
              </a:rPr>
              <a:t> I </a:t>
            </a:r>
            <a:r>
              <a:rPr lang="de-DE" sz="1800" dirty="0" err="1">
                <a:effectLst/>
                <a:latin typeface="Calibri" panose="020F0502020204030204" pitchFamily="34" charset="0"/>
                <a:ea typeface="Calibri" panose="020F0502020204030204" pitchFamily="34" charset="0"/>
                <a:cs typeface="Arial" panose="020B0604020202020204" pitchFamily="34" charset="0"/>
              </a:rPr>
              <a:t>cannot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give</a:t>
            </a:r>
            <a:r>
              <a:rPr lang="de-DE" sz="1800" dirty="0">
                <a:effectLst/>
                <a:latin typeface="Calibri" panose="020F0502020204030204" pitchFamily="34" charset="0"/>
                <a:ea typeface="Calibri" panose="020F0502020204030204" pitchFamily="34" charset="0"/>
                <a:cs typeface="Arial" panose="020B0604020202020204" pitchFamily="34" charset="0"/>
              </a:rPr>
              <a:t> an </a:t>
            </a:r>
            <a:r>
              <a:rPr lang="de-DE" sz="1800" dirty="0" err="1">
                <a:effectLst/>
                <a:latin typeface="Calibri" panose="020F0502020204030204" pitchFamily="34" charset="0"/>
                <a:ea typeface="Calibri" panose="020F0502020204030204" pitchFamily="34" charset="0"/>
                <a:cs typeface="Arial" panose="020B0604020202020204" pitchFamily="34" charset="0"/>
              </a:rPr>
              <a:t>clear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idea</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when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extended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library</a:t>
            </a:r>
            <a:r>
              <a:rPr lang="de-DE" sz="1800" dirty="0">
                <a:effectLst/>
                <a:latin typeface="Calibri" panose="020F0502020204030204" pitchFamily="34" charset="0"/>
                <a:ea typeface="Calibri" panose="020F0502020204030204" pitchFamily="34" charset="0"/>
                <a:cs typeface="Arial" panose="020B0604020202020204" pitchFamily="34" charset="0"/>
              </a:rPr>
              <a:t> will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implemented</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font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this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depends</a:t>
            </a:r>
            <a:r>
              <a:rPr lang="de-DE" sz="1800" dirty="0">
                <a:effectLst/>
                <a:latin typeface="Calibri" panose="020F0502020204030204" pitchFamily="34" charset="0"/>
                <a:ea typeface="Calibri" panose="020F0502020204030204" pitchFamily="34" charset="0"/>
                <a:cs typeface="Arial" panose="020B0604020202020204" pitchFamily="34" charset="0"/>
              </a:rPr>
              <a:t> on a </a:t>
            </a:r>
            <a:r>
              <a:rPr lang="de-DE" sz="1800" dirty="0" err="1">
                <a:effectLst/>
                <a:latin typeface="Calibri" panose="020F0502020204030204" pitchFamily="34" charset="0"/>
                <a:ea typeface="Calibri" panose="020F0502020204030204" pitchFamily="34" charset="0"/>
                <a:cs typeface="Arial" panose="020B0604020202020204" pitchFamily="34" charset="0"/>
              </a:rPr>
              <a:t>lot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all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additional </a:t>
            </a:r>
            <a:r>
              <a:rPr lang="de-DE" sz="1800" dirty="0" err="1">
                <a:effectLst/>
                <a:latin typeface="Calibri" panose="020F0502020204030204" pitchFamily="34" charset="0"/>
                <a:ea typeface="Calibri" panose="020F0502020204030204" pitchFamily="34" charset="0"/>
                <a:cs typeface="Arial" panose="020B0604020202020204" pitchFamily="34" charset="0"/>
              </a:rPr>
              <a:t>signs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need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drawn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which</a:t>
            </a:r>
            <a:r>
              <a:rPr lang="de-DE" sz="1800" dirty="0">
                <a:effectLst/>
                <a:latin typeface="Calibri" panose="020F0502020204030204" pitchFamily="34" charset="0"/>
                <a:ea typeface="Calibri" panose="020F0502020204030204" pitchFamily="34" charset="0"/>
                <a:cs typeface="Arial" panose="020B0604020202020204" pitchFamily="34" charset="0"/>
              </a:rPr>
              <a:t> will </a:t>
            </a:r>
            <a:r>
              <a:rPr lang="de-DE" sz="1800" dirty="0" err="1">
                <a:effectLst/>
                <a:latin typeface="Calibri" panose="020F0502020204030204" pitchFamily="34" charset="0"/>
                <a:ea typeface="Calibri" panose="020F0502020204030204" pitchFamily="34" charset="0"/>
                <a:cs typeface="Arial" panose="020B0604020202020204" pitchFamily="34" charset="0"/>
              </a:rPr>
              <a:t>take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bit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time. I </a:t>
            </a:r>
            <a:r>
              <a:rPr lang="de-DE" sz="1800" dirty="0" err="1">
                <a:effectLst/>
                <a:latin typeface="Calibri" panose="020F0502020204030204" pitchFamily="34" charset="0"/>
                <a:ea typeface="Calibri" panose="020F0502020204030204" pitchFamily="34" charset="0"/>
                <a:cs typeface="Arial" panose="020B0604020202020204" pitchFamily="34" charset="0"/>
              </a:rPr>
              <a:t>apologise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that</a:t>
            </a:r>
            <a:r>
              <a:rPr lang="de-DE" sz="1800" dirty="0">
                <a:effectLst/>
                <a:latin typeface="Calibri" panose="020F0502020204030204" pitchFamily="34" charset="0"/>
                <a:ea typeface="Calibri" panose="020F0502020204030204" pitchFamily="34" charset="0"/>
                <a:cs typeface="Arial" panose="020B0604020202020204" pitchFamily="34" charset="0"/>
              </a:rPr>
              <a:t> I </a:t>
            </a:r>
            <a:r>
              <a:rPr lang="de-DE" sz="1800" dirty="0" err="1">
                <a:effectLst/>
                <a:latin typeface="Calibri" panose="020F0502020204030204" pitchFamily="34" charset="0"/>
                <a:ea typeface="Calibri" panose="020F0502020204030204" pitchFamily="34" charset="0"/>
                <a:cs typeface="Arial" panose="020B0604020202020204" pitchFamily="34" charset="0"/>
              </a:rPr>
              <a:t>cannot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give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more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exact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dates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dependent</a:t>
            </a:r>
            <a:r>
              <a:rPr lang="de-DE" sz="1800" dirty="0">
                <a:effectLst/>
                <a:latin typeface="Calibri" panose="020F0502020204030204" pitchFamily="34" charset="0"/>
                <a:ea typeface="Calibri" panose="020F0502020204030204" pitchFamily="34" charset="0"/>
                <a:cs typeface="Arial" panose="020B0604020202020204" pitchFamily="34" charset="0"/>
              </a:rPr>
              <a:t> on multiple </a:t>
            </a:r>
            <a:r>
              <a:rPr lang="de-DE" sz="1800" dirty="0" err="1">
                <a:effectLst/>
                <a:latin typeface="Calibri" panose="020F0502020204030204" pitchFamily="34" charset="0"/>
                <a:ea typeface="Calibri" panose="020F0502020204030204" pitchFamily="34" charset="0"/>
                <a:cs typeface="Arial" panose="020B0604020202020204" pitchFamily="34" charset="0"/>
              </a:rPr>
              <a:t>factors</a:t>
            </a:r>
            <a:r>
              <a:rPr lang="de-DE" sz="1800" dirty="0">
                <a:effectLst/>
                <a:latin typeface="Calibri" panose="020F0502020204030204" pitchFamily="34" charset="0"/>
                <a:ea typeface="Calibri" panose="020F0502020204030204" pitchFamily="34" charset="0"/>
                <a:cs typeface="Arial" panose="020B0604020202020204" pitchFamily="34" charset="0"/>
              </a:rPr>
              <a:t>, but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Unicode 12.0 </a:t>
            </a:r>
            <a:r>
              <a:rPr lang="de-DE" sz="1800" dirty="0" err="1">
                <a:effectLst/>
                <a:latin typeface="Calibri" panose="020F0502020204030204" pitchFamily="34" charset="0"/>
                <a:ea typeface="Calibri" panose="020F0502020204030204" pitchFamily="34" charset="0"/>
                <a:cs typeface="Arial" panose="020B0604020202020204" pitchFamily="34" charset="0"/>
              </a:rPr>
              <a:t>font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should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hopefully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come</a:t>
            </a:r>
            <a:r>
              <a:rPr lang="de-DE" sz="1800" dirty="0">
                <a:effectLst/>
                <a:latin typeface="Calibri" panose="020F0502020204030204" pitchFamily="34" charset="0"/>
                <a:ea typeface="Calibri" panose="020F0502020204030204" pitchFamily="34" charset="0"/>
                <a:cs typeface="Arial" panose="020B0604020202020204" pitchFamily="34" charset="0"/>
              </a:rPr>
              <a:t> out </a:t>
            </a:r>
            <a:r>
              <a:rPr lang="de-DE" sz="1800" dirty="0" err="1">
                <a:effectLst/>
                <a:latin typeface="Calibri" panose="020F0502020204030204" pitchFamily="34" charset="0"/>
                <a:ea typeface="Calibri" panose="020F0502020204030204" pitchFamily="34" charset="0"/>
                <a:cs typeface="Arial" panose="020B0604020202020204" pitchFamily="34" charset="0"/>
              </a:rPr>
              <a:t>somewhere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next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year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ideally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part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windows</a:t>
            </a:r>
            <a:r>
              <a:rPr lang="de-DE" sz="1800" dirty="0">
                <a:effectLst/>
                <a:latin typeface="Calibri" panose="020F0502020204030204" pitchFamily="34" charset="0"/>
                <a:ea typeface="Calibri" panose="020F0502020204030204" pitchFamily="34" charset="0"/>
                <a:cs typeface="Arial" panose="020B0604020202020204" pitchFamily="34" charset="0"/>
              </a:rPr>
              <a:t> update. As Unicode 15.0 will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implemented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over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next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year</a:t>
            </a:r>
            <a:r>
              <a:rPr lang="de-DE" sz="1800" dirty="0">
                <a:effectLst/>
                <a:latin typeface="Calibri" panose="020F0502020204030204" pitchFamily="34" charset="0"/>
                <a:ea typeface="Calibri" panose="020F0502020204030204" pitchFamily="34" charset="0"/>
                <a:cs typeface="Arial" panose="020B0604020202020204" pitchFamily="34" charset="0"/>
              </a:rPr>
              <a:t>, and Andrew </a:t>
            </a:r>
            <a:r>
              <a:rPr lang="de-DE" sz="1800" dirty="0" err="1">
                <a:effectLst/>
                <a:latin typeface="Calibri" panose="020F0502020204030204" pitchFamily="34" charset="0"/>
                <a:ea typeface="Calibri" panose="020F0502020204030204" pitchFamily="34" charset="0"/>
                <a:cs typeface="Arial" panose="020B0604020202020204" pitchFamily="34" charset="0"/>
              </a:rPr>
              <a:t>glass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already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performed</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lot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a:t>
            </a:r>
            <a:r>
              <a:rPr lang="de-DE" sz="1800" dirty="0">
                <a:effectLst/>
                <a:latin typeface="Calibri" panose="020F0502020204030204" pitchFamily="34" charset="0"/>
                <a:ea typeface="Calibri" panose="020F0502020204030204" pitchFamily="34" charset="0"/>
                <a:cs typeface="Arial" panose="020B0604020202020204" pitchFamily="34" charset="0"/>
              </a:rPr>
              <a:t> on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15.0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this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capability</a:t>
            </a:r>
            <a:r>
              <a:rPr lang="de-DE" sz="1800" dirty="0">
                <a:effectLst/>
                <a:latin typeface="Calibri" panose="020F0502020204030204" pitchFamily="34" charset="0"/>
                <a:ea typeface="Calibri" panose="020F0502020204030204" pitchFamily="34" charset="0"/>
                <a:cs typeface="Arial" panose="020B0604020202020204" pitchFamily="34" charset="0"/>
              </a:rPr>
              <a:t> will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available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relatively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soon</a:t>
            </a:r>
            <a:r>
              <a:rPr lang="de-DE" sz="1800" dirty="0">
                <a:effectLst/>
                <a:latin typeface="Calibri" panose="020F0502020204030204" pitchFamily="34" charset="0"/>
                <a:ea typeface="Calibri" panose="020F0502020204030204" pitchFamily="34" charset="0"/>
                <a:cs typeface="Arial" panose="020B0604020202020204" pitchFamily="34" charset="0"/>
              </a:rPr>
              <a:t> after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12.0 </a:t>
            </a:r>
            <a:r>
              <a:rPr lang="de-DE" sz="1800" dirty="0" err="1">
                <a:effectLst/>
                <a:latin typeface="Calibri" panose="020F0502020204030204" pitchFamily="34" charset="0"/>
                <a:ea typeface="Calibri" panose="020F0502020204030204" pitchFamily="34" charset="0"/>
                <a:cs typeface="Arial" panose="020B0604020202020204" pitchFamily="34" charset="0"/>
              </a:rPr>
              <a:t>version</a:t>
            </a:r>
            <a:r>
              <a:rPr lang="de-DE" sz="1800" dirty="0">
                <a:effectLst/>
                <a:latin typeface="Calibri" panose="020F0502020204030204" pitchFamily="34" charset="0"/>
                <a:ea typeface="Calibri" panose="020F0502020204030204" pitchFamily="34" charset="0"/>
                <a:cs typeface="Arial" panose="020B0604020202020204" pitchFamily="34" charset="0"/>
              </a:rPr>
              <a:t> (but </a:t>
            </a:r>
            <a:r>
              <a:rPr lang="de-DE" sz="1800" dirty="0" err="1">
                <a:effectLst/>
                <a:latin typeface="Calibri" panose="020F0502020204030204" pitchFamily="34" charset="0"/>
                <a:ea typeface="Calibri" panose="020F0502020204030204" pitchFamily="34" charset="0"/>
                <a:cs typeface="Arial" panose="020B0604020202020204" pitchFamily="34" charset="0"/>
              </a:rPr>
              <a:t>is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likely</a:t>
            </a:r>
            <a:r>
              <a:rPr lang="de-DE" sz="1800" dirty="0">
                <a:effectLst/>
                <a:latin typeface="Calibri" panose="020F0502020204030204" pitchFamily="34" charset="0"/>
                <a:ea typeface="Calibri" panose="020F0502020204030204" pitchFamily="34" charset="0"/>
                <a:cs typeface="Arial" panose="020B0604020202020204" pitchFamily="34" charset="0"/>
              </a:rPr>
              <a:t> 2-3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depending</a:t>
            </a:r>
            <a:r>
              <a:rPr lang="de-DE" sz="1800" dirty="0">
                <a:effectLst/>
                <a:latin typeface="Calibri" panose="020F0502020204030204" pitchFamily="34" charset="0"/>
                <a:ea typeface="Calibri" panose="020F0502020204030204" pitchFamily="34" charset="0"/>
                <a:cs typeface="Arial" panose="020B0604020202020204" pitchFamily="34" charset="0"/>
              </a:rPr>
              <a:t> on </a:t>
            </a:r>
            <a:r>
              <a:rPr lang="de-DE" sz="1800" dirty="0" err="1">
                <a:effectLst/>
                <a:latin typeface="Calibri" panose="020F0502020204030204" pitchFamily="34" charset="0"/>
                <a:ea typeface="Calibri" panose="020F0502020204030204" pitchFamily="34" charset="0"/>
                <a:cs typeface="Arial" panose="020B0604020202020204" pitchFamily="34" charset="0"/>
              </a:rPr>
              <a:t>implementation</a:t>
            </a:r>
            <a:r>
              <a:rPr lang="de-DE" sz="1800" dirty="0">
                <a:effectLst/>
                <a:latin typeface="Calibri" panose="020F0502020204030204" pitchFamily="34" charset="0"/>
                <a:ea typeface="Calibri" panose="020F0502020204030204" pitchFamily="34" charset="0"/>
                <a:cs typeface="Arial" panose="020B0604020202020204" pitchFamily="34" charset="0"/>
              </a:rPr>
              <a:t>). But </a:t>
            </a:r>
            <a:r>
              <a:rPr lang="de-DE" sz="1800" dirty="0" err="1">
                <a:effectLst/>
                <a:latin typeface="Calibri" panose="020F0502020204030204" pitchFamily="34" charset="0"/>
                <a:ea typeface="Calibri" panose="020F0502020204030204" pitchFamily="34" charset="0"/>
                <a:cs typeface="Arial" panose="020B0604020202020204" pitchFamily="34" charset="0"/>
              </a:rPr>
              <a:t>please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asured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this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case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when</a:t>
            </a:r>
            <a:r>
              <a:rPr lang="de-DE" sz="1800" dirty="0">
                <a:effectLst/>
                <a:latin typeface="Calibri" panose="020F0502020204030204" pitchFamily="34" charset="0"/>
                <a:ea typeface="Calibri" panose="020F0502020204030204" pitchFamily="34" charset="0"/>
                <a:cs typeface="Arial" panose="020B0604020202020204" pitchFamily="34" charset="0"/>
              </a:rPr>
              <a:t>, not a </a:t>
            </a:r>
            <a:r>
              <a:rPr lang="de-DE" sz="1800" dirty="0" err="1">
                <a:effectLst/>
                <a:latin typeface="Calibri" panose="020F0502020204030204" pitchFamily="34" charset="0"/>
                <a:ea typeface="Calibri" panose="020F0502020204030204" pitchFamily="34" charset="0"/>
                <a:cs typeface="Arial" panose="020B0604020202020204" pitchFamily="34" charset="0"/>
              </a:rPr>
              <a:t>case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if</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err="1">
                <a:effectLst/>
                <a:latin typeface="Calibri" panose="020F0502020204030204" pitchFamily="34" charset="0"/>
                <a:ea typeface="Calibri" panose="020F0502020204030204" pitchFamily="34" charset="0"/>
                <a:cs typeface="Arial" panose="020B0604020202020204" pitchFamily="34" charset="0"/>
              </a:rPr>
              <a:t>For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those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who</a:t>
            </a:r>
            <a:r>
              <a:rPr lang="de-DE" sz="1800" dirty="0">
                <a:effectLst/>
                <a:latin typeface="Calibri" panose="020F0502020204030204" pitchFamily="34" charset="0"/>
                <a:ea typeface="Calibri" panose="020F0502020204030204" pitchFamily="34" charset="0"/>
                <a:cs typeface="Arial" panose="020B0604020202020204" pitchFamily="34" charset="0"/>
              </a:rPr>
              <a:t> do not </a:t>
            </a:r>
            <a:r>
              <a:rPr lang="de-DE" sz="1800" dirty="0" err="1">
                <a:effectLst/>
                <a:latin typeface="Calibri" panose="020F0502020204030204" pitchFamily="34" charset="0"/>
                <a:ea typeface="Calibri" panose="020F0502020204030204" pitchFamily="34" charset="0"/>
                <a:cs typeface="Arial" panose="020B0604020202020204" pitchFamily="34" charset="0"/>
              </a:rPr>
              <a:t>use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microsoft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software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might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little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bit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longer</a:t>
            </a:r>
            <a:r>
              <a:rPr lang="de-DE" sz="1800" dirty="0">
                <a:effectLst/>
                <a:latin typeface="Calibri" panose="020F0502020204030204" pitchFamily="34" charset="0"/>
                <a:ea typeface="Calibri" panose="020F0502020204030204" pitchFamily="34" charset="0"/>
                <a:cs typeface="Arial" panose="020B0604020202020204" pitchFamily="34" charset="0"/>
              </a:rPr>
              <a:t>, but </a:t>
            </a:r>
            <a:r>
              <a:rPr lang="de-DE" sz="1800" dirty="0" err="1">
                <a:effectLst/>
                <a:latin typeface="Calibri" panose="020F0502020204030204" pitchFamily="34" charset="0"/>
                <a:ea typeface="Calibri" panose="020F0502020204030204" pitchFamily="34" charset="0"/>
                <a:cs typeface="Arial" panose="020B0604020202020204" pitchFamily="34" charset="0"/>
              </a:rPr>
              <a:t>based</a:t>
            </a:r>
            <a:r>
              <a:rPr lang="de-DE" sz="1800" dirty="0">
                <a:effectLst/>
                <a:latin typeface="Calibri" panose="020F0502020204030204" pitchFamily="34" charset="0"/>
                <a:ea typeface="Calibri" panose="020F0502020204030204" pitchFamily="34" charset="0"/>
                <a:cs typeface="Arial" panose="020B0604020202020204" pitchFamily="34" charset="0"/>
              </a:rPr>
              <a:t> on </a:t>
            </a:r>
            <a:r>
              <a:rPr lang="de-DE" sz="1800" dirty="0" err="1">
                <a:effectLst/>
                <a:latin typeface="Calibri" panose="020F0502020204030204" pitchFamily="34" charset="0"/>
                <a:ea typeface="Calibri" panose="020F0502020204030204" pitchFamily="34" charset="0"/>
                <a:cs typeface="Arial" panose="020B0604020202020204" pitchFamily="34" charset="0"/>
              </a:rPr>
              <a:t>my</a:t>
            </a:r>
            <a:r>
              <a:rPr lang="de-DE" sz="1800" dirty="0">
                <a:effectLst/>
                <a:latin typeface="Calibri" panose="020F0502020204030204" pitchFamily="34" charset="0"/>
                <a:ea typeface="Calibri" panose="020F0502020204030204" pitchFamily="34" charset="0"/>
                <a:cs typeface="Arial" panose="020B0604020202020204" pitchFamily="34" charset="0"/>
              </a:rPr>
              <a:t> own </a:t>
            </a:r>
            <a:r>
              <a:rPr lang="de-DE" sz="1800" dirty="0" err="1">
                <a:effectLst/>
                <a:latin typeface="Calibri" panose="020F0502020204030204" pitchFamily="34" charset="0"/>
                <a:ea typeface="Calibri" panose="020F0502020204030204" pitchFamily="34" charset="0"/>
                <a:cs typeface="Arial" panose="020B0604020202020204" pitchFamily="34" charset="0"/>
              </a:rPr>
              <a:t>tests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font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functional</a:t>
            </a:r>
            <a:r>
              <a:rPr lang="de-DE" sz="1800" dirty="0">
                <a:effectLst/>
                <a:latin typeface="Calibri" panose="020F0502020204030204" pitchFamily="34" charset="0"/>
                <a:ea typeface="Calibri" panose="020F0502020204030204" pitchFamily="34" charset="0"/>
                <a:cs typeface="Arial" panose="020B0604020202020204" pitchFamily="34" charset="0"/>
              </a:rPr>
              <a:t> on online </a:t>
            </a:r>
            <a:r>
              <a:rPr lang="de-DE" sz="1800" dirty="0" err="1">
                <a:effectLst/>
                <a:latin typeface="Calibri" panose="020F0502020204030204" pitchFamily="34" charset="0"/>
                <a:ea typeface="Calibri" panose="020F0502020204030204" pitchFamily="34" charset="0"/>
                <a:cs typeface="Arial" panose="020B0604020202020204" pitchFamily="34" charset="0"/>
              </a:rPr>
              <a:t>browsers</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it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can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already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used</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106</a:t>
            </a:fld>
            <a:endParaRPr lang="fr-FR" sz="1200" b="0" strike="noStrike" spc="-1">
              <a:latin typeface="Calibri"/>
            </a:endParaRPr>
          </a:p>
        </p:txBody>
      </p:sp>
    </p:spTree>
    <p:extLst>
      <p:ext uri="{BB962C8B-B14F-4D97-AF65-F5344CB8AC3E}">
        <p14:creationId xmlns:p14="http://schemas.microsoft.com/office/powerpoint/2010/main" val="11788004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107</a:t>
            </a:fld>
            <a:endParaRPr lang="fr-FR" sz="1200" b="0" strike="noStrike" spc="-1">
              <a:latin typeface="Calibri"/>
            </a:endParaRPr>
          </a:p>
        </p:txBody>
      </p:sp>
    </p:spTree>
    <p:extLst>
      <p:ext uri="{BB962C8B-B14F-4D97-AF65-F5344CB8AC3E}">
        <p14:creationId xmlns:p14="http://schemas.microsoft.com/office/powerpoint/2010/main" val="340951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2000" dirty="0">
                <a:latin typeface="Arial" panose="020B0604020202020204" pitchFamily="34" charset="0"/>
              </a:rPr>
              <a:t>The Gardiner Sign list. This sign list was developed by Gardiner from the structure of the </a:t>
            </a:r>
            <a:r>
              <a:rPr lang="en-US" altLang="en-US" sz="2000" dirty="0" err="1">
                <a:latin typeface="Arial" panose="020B0604020202020204" pitchFamily="34" charset="0"/>
              </a:rPr>
              <a:t>Theinhard</a:t>
            </a:r>
            <a:r>
              <a:rPr lang="en-US" altLang="en-US" sz="2000" dirty="0">
                <a:latin typeface="Arial" panose="020B0604020202020204" pitchFamily="34" charset="0"/>
              </a:rPr>
              <a:t> font, which included a description, the linguistic aspect and the basic reading of the sign in question. As the sign list was intended as an supportive tool for his grammar, the signs used were standardized to the signs used in the 18</a:t>
            </a:r>
            <a:r>
              <a:rPr lang="en-US" altLang="en-US" sz="2000" baseline="33000" dirty="0">
                <a:latin typeface="Arial" panose="020B0604020202020204" pitchFamily="34" charset="0"/>
              </a:rPr>
              <a:t>th</a:t>
            </a:r>
            <a:r>
              <a:rPr lang="en-US" altLang="en-US" sz="2000" dirty="0">
                <a:latin typeface="Arial" panose="020B0604020202020204" pitchFamily="34" charset="0"/>
              </a:rPr>
              <a:t> dynasty, and then limited to include only the generally occurring signs. </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12</a:t>
            </a:fld>
            <a:endParaRPr lang="fr-FR" sz="1200" b="0" strike="noStrike" spc="-1">
              <a:latin typeface="Calibri"/>
            </a:endParaRPr>
          </a:p>
        </p:txBody>
      </p:sp>
    </p:spTree>
    <p:extLst>
      <p:ext uri="{BB962C8B-B14F-4D97-AF65-F5344CB8AC3E}">
        <p14:creationId xmlns:p14="http://schemas.microsoft.com/office/powerpoint/2010/main" val="161818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2000" dirty="0">
                <a:latin typeface="Arial" panose="020B0604020202020204" pitchFamily="34" charset="0"/>
              </a:rPr>
              <a:t>At roughly the same time Gardiner developed his sign list, </a:t>
            </a:r>
            <a:r>
              <a:rPr lang="en-US" altLang="en-US" sz="2000" dirty="0" err="1">
                <a:latin typeface="Arial" panose="020B0604020202020204" pitchFamily="34" charset="0"/>
              </a:rPr>
              <a:t>Erman</a:t>
            </a:r>
            <a:r>
              <a:rPr lang="en-US" altLang="en-US" sz="2000" dirty="0">
                <a:latin typeface="Arial" panose="020B0604020202020204" pitchFamily="34" charset="0"/>
              </a:rPr>
              <a:t> and </a:t>
            </a:r>
            <a:r>
              <a:rPr lang="en-US" altLang="en-US" sz="2000" dirty="0" err="1">
                <a:latin typeface="Arial" panose="020B0604020202020204" pitchFamily="34" charset="0"/>
              </a:rPr>
              <a:t>Grapow</a:t>
            </a:r>
            <a:r>
              <a:rPr lang="en-US" altLang="en-US" sz="2000" dirty="0">
                <a:latin typeface="Arial" panose="020B0604020202020204" pitchFamily="34" charset="0"/>
              </a:rPr>
              <a:t> developed their own sign list as compendium to their dictionary. It shares many similarities with the sign-list of Gardiner, which is hardly surprising considering the fact that Gardiner worked together with </a:t>
            </a:r>
            <a:r>
              <a:rPr lang="en-US" altLang="en-US" sz="2000" dirty="0" err="1">
                <a:latin typeface="Arial" panose="020B0604020202020204" pitchFamily="34" charset="0"/>
              </a:rPr>
              <a:t>Erman</a:t>
            </a:r>
            <a:r>
              <a:rPr lang="en-US" altLang="en-US" sz="2000" dirty="0">
                <a:latin typeface="Arial" panose="020B0604020202020204" pitchFamily="34" charset="0"/>
              </a:rPr>
              <a:t> in the first decade of the 20</a:t>
            </a:r>
            <a:r>
              <a:rPr lang="en-US" altLang="en-US" sz="2000" baseline="33000" dirty="0">
                <a:latin typeface="Arial" panose="020B0604020202020204" pitchFamily="34" charset="0"/>
              </a:rPr>
              <a:t>th</a:t>
            </a:r>
            <a:r>
              <a:rPr lang="en-US" altLang="en-US" sz="2000" dirty="0">
                <a:latin typeface="Arial" panose="020B0604020202020204" pitchFamily="34" charset="0"/>
              </a:rPr>
              <a:t> century. Sadly this sign list, known as the Berliner </a:t>
            </a:r>
            <a:r>
              <a:rPr lang="en-US" altLang="en-US" sz="2000" dirty="0" err="1">
                <a:latin typeface="Arial" panose="020B0604020202020204" pitchFamily="34" charset="0"/>
              </a:rPr>
              <a:t>Zeichenliste</a:t>
            </a:r>
            <a:r>
              <a:rPr lang="en-US" altLang="en-US" sz="2000" dirty="0">
                <a:latin typeface="Arial" panose="020B0604020202020204" pitchFamily="34" charset="0"/>
              </a:rPr>
              <a:t>, was never published after the second world war, but is currently available online. </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13</a:t>
            </a:fld>
            <a:endParaRPr lang="fr-FR" sz="1200" b="0" strike="noStrike" spc="-1">
              <a:latin typeface="Calibri"/>
            </a:endParaRPr>
          </a:p>
        </p:txBody>
      </p:sp>
    </p:spTree>
    <p:extLst>
      <p:ext uri="{BB962C8B-B14F-4D97-AF65-F5344CB8AC3E}">
        <p14:creationId xmlns:p14="http://schemas.microsoft.com/office/powerpoint/2010/main" val="281071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rPr>
              <a:t>During the late 19</a:t>
            </a:r>
            <a:r>
              <a:rPr lang="en-US" altLang="en-US" sz="2000" baseline="33000" dirty="0">
                <a:latin typeface="Arial" panose="020B0604020202020204" pitchFamily="34" charset="0"/>
              </a:rPr>
              <a:t>th</a:t>
            </a:r>
            <a:r>
              <a:rPr lang="en-US" altLang="en-US" sz="2000" dirty="0">
                <a:latin typeface="Arial" panose="020B0604020202020204" pitchFamily="34" charset="0"/>
              </a:rPr>
              <a:t> century and the early 20</a:t>
            </a:r>
            <a:r>
              <a:rPr lang="en-US" altLang="en-US" sz="2000" baseline="33000" dirty="0">
                <a:latin typeface="Arial" panose="020B0604020202020204" pitchFamily="34" charset="0"/>
              </a:rPr>
              <a:t>th</a:t>
            </a:r>
            <a:r>
              <a:rPr lang="en-US" altLang="en-US" sz="2000" dirty="0">
                <a:latin typeface="Arial" panose="020B0604020202020204" pitchFamily="34" charset="0"/>
              </a:rPr>
              <a:t> century,  a font was developed by the IFAO for their publications, especially for the publication of Graeco-Roman temples, which was extensive, with over 7000 signs. Originally only created for the typesetter, it held no information about the signs themselves, but in the second edition, under </a:t>
            </a:r>
            <a:r>
              <a:rPr lang="en-US" altLang="en-US" sz="2000" dirty="0" err="1">
                <a:latin typeface="Arial" panose="020B0604020202020204" pitchFamily="34" charset="0"/>
              </a:rPr>
              <a:t>Sauneron</a:t>
            </a:r>
            <a:r>
              <a:rPr lang="en-US" altLang="en-US" sz="2000" dirty="0">
                <a:latin typeface="Arial" panose="020B0604020202020204" pitchFamily="34" charset="0"/>
              </a:rPr>
              <a:t>, it was reorganized around the principles of Gardiner, and included information about the functions of the signs, in order to enhance the usefulness of the list to </a:t>
            </a:r>
            <a:r>
              <a:rPr lang="en-US" altLang="en-US" sz="2000" dirty="0" err="1">
                <a:latin typeface="Arial" panose="020B0604020202020204" pitchFamily="34" charset="0"/>
              </a:rPr>
              <a:t>egyptologist</a:t>
            </a:r>
            <a:r>
              <a:rPr lang="en-US" altLang="en-US" sz="2000" dirty="0">
                <a:latin typeface="Arial" panose="020B0604020202020204" pitchFamily="34" charset="0"/>
              </a:rPr>
              <a:t>. </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14</a:t>
            </a:fld>
            <a:endParaRPr lang="fr-FR" sz="1200" b="0" strike="noStrike" spc="-1">
              <a:latin typeface="Calibri"/>
            </a:endParaRPr>
          </a:p>
        </p:txBody>
      </p:sp>
    </p:spTree>
    <p:extLst>
      <p:ext uri="{BB962C8B-B14F-4D97-AF65-F5344CB8AC3E}">
        <p14:creationId xmlns:p14="http://schemas.microsoft.com/office/powerpoint/2010/main" val="134370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15</a:t>
            </a:fld>
            <a:endParaRPr lang="fr-FR" sz="1200" b="0" strike="noStrike" spc="-1">
              <a:latin typeface="Calibri"/>
            </a:endParaRPr>
          </a:p>
        </p:txBody>
      </p:sp>
    </p:spTree>
    <p:extLst>
      <p:ext uri="{BB962C8B-B14F-4D97-AF65-F5344CB8AC3E}">
        <p14:creationId xmlns:p14="http://schemas.microsoft.com/office/powerpoint/2010/main" val="132976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rPr>
              <a:t>The first major push towards an digital sign list occurred with the publication of the </a:t>
            </a:r>
            <a:r>
              <a:rPr lang="en-US" altLang="fr-FR" sz="2000" dirty="0">
                <a:latin typeface="Arial" panose="020B0604020202020204" pitchFamily="34" charset="0"/>
              </a:rPr>
              <a:t>“</a:t>
            </a:r>
            <a:r>
              <a:rPr lang="en-US" altLang="en-US" sz="2000" dirty="0" err="1">
                <a:latin typeface="Arial" panose="020B0604020202020204" pitchFamily="34" charset="0"/>
              </a:rPr>
              <a:t>Inventaire</a:t>
            </a:r>
            <a:r>
              <a:rPr lang="en-US" altLang="en-US" sz="2000" dirty="0">
                <a:latin typeface="Arial" panose="020B0604020202020204" pitchFamily="34" charset="0"/>
              </a:rPr>
              <a:t> des </a:t>
            </a:r>
            <a:r>
              <a:rPr lang="en-US" altLang="en-US" sz="2000" dirty="0" err="1">
                <a:latin typeface="Arial" panose="020B0604020202020204" pitchFamily="34" charset="0"/>
              </a:rPr>
              <a:t>signes</a:t>
            </a:r>
            <a:r>
              <a:rPr lang="en-US" altLang="en-US" sz="2000" dirty="0">
                <a:latin typeface="Arial" panose="020B0604020202020204" pitchFamily="34" charset="0"/>
              </a:rPr>
              <a:t> </a:t>
            </a:r>
            <a:r>
              <a:rPr lang="en-US" altLang="en-US" sz="2000" dirty="0" err="1">
                <a:latin typeface="Arial" panose="020B0604020202020204" pitchFamily="34" charset="0"/>
              </a:rPr>
              <a:t>hiéroglyphiques</a:t>
            </a:r>
            <a:r>
              <a:rPr lang="en-US" altLang="en-US" sz="2000" dirty="0">
                <a:latin typeface="Arial" panose="020B0604020202020204" pitchFamily="34" charset="0"/>
              </a:rPr>
              <a:t> </a:t>
            </a:r>
            <a:r>
              <a:rPr lang="en-US" altLang="en-US" sz="2000" dirty="0" err="1">
                <a:latin typeface="Arial" panose="020B0604020202020204" pitchFamily="34" charset="0"/>
              </a:rPr>
              <a:t>en</a:t>
            </a:r>
            <a:r>
              <a:rPr lang="en-US" altLang="en-US" sz="2000" dirty="0">
                <a:latin typeface="Arial" panose="020B0604020202020204" pitchFamily="34" charset="0"/>
              </a:rPr>
              <a:t> </a:t>
            </a:r>
            <a:r>
              <a:rPr lang="en-US" altLang="en-US" sz="2000" dirty="0" err="1">
                <a:latin typeface="Arial" panose="020B0604020202020204" pitchFamily="34" charset="0"/>
              </a:rPr>
              <a:t>vues</a:t>
            </a:r>
            <a:r>
              <a:rPr lang="en-US" altLang="en-US" sz="2000" dirty="0">
                <a:latin typeface="Arial" panose="020B0604020202020204" pitchFamily="34" charset="0"/>
              </a:rPr>
              <a:t> de </a:t>
            </a:r>
            <a:r>
              <a:rPr lang="en-US" altLang="en-US" sz="2000" dirty="0" err="1">
                <a:latin typeface="Arial" panose="020B0604020202020204" pitchFamily="34" charset="0"/>
              </a:rPr>
              <a:t>leur</a:t>
            </a:r>
            <a:r>
              <a:rPr lang="en-US" altLang="en-US" sz="2000" dirty="0">
                <a:latin typeface="Arial" panose="020B0604020202020204" pitchFamily="34" charset="0"/>
              </a:rPr>
              <a:t> </a:t>
            </a:r>
            <a:r>
              <a:rPr lang="en-US" altLang="en-US" sz="2000" dirty="0" err="1">
                <a:latin typeface="Arial" panose="020B0604020202020204" pitchFamily="34" charset="0"/>
              </a:rPr>
              <a:t>saisie</a:t>
            </a:r>
            <a:r>
              <a:rPr lang="en-US" altLang="en-US" sz="2000" dirty="0">
                <a:latin typeface="Arial" panose="020B0604020202020204" pitchFamily="34" charset="0"/>
              </a:rPr>
              <a:t> </a:t>
            </a:r>
            <a:r>
              <a:rPr lang="en-US" altLang="en-US" sz="2000" dirty="0" err="1">
                <a:latin typeface="Arial" panose="020B0604020202020204" pitchFamily="34" charset="0"/>
              </a:rPr>
              <a:t>informatique</a:t>
            </a:r>
            <a:r>
              <a:rPr lang="en-US" altLang="en-US" sz="2000" dirty="0">
                <a:latin typeface="Arial" panose="020B0604020202020204" pitchFamily="34" charset="0"/>
              </a:rPr>
              <a:t>: Manuel de </a:t>
            </a:r>
            <a:r>
              <a:rPr lang="en-US" altLang="en-US" sz="2000" dirty="0" err="1">
                <a:latin typeface="Arial" panose="020B0604020202020204" pitchFamily="34" charset="0"/>
              </a:rPr>
              <a:t>codage</a:t>
            </a:r>
            <a:r>
              <a:rPr lang="en-US" altLang="en-US" sz="2000" dirty="0">
                <a:latin typeface="Arial" panose="020B0604020202020204" pitchFamily="34" charset="0"/>
              </a:rPr>
              <a:t> des </a:t>
            </a:r>
            <a:r>
              <a:rPr lang="en-US" altLang="en-US" sz="2000" dirty="0" err="1">
                <a:latin typeface="Arial" panose="020B0604020202020204" pitchFamily="34" charset="0"/>
              </a:rPr>
              <a:t>textes</a:t>
            </a:r>
            <a:r>
              <a:rPr lang="en-US" altLang="en-US" sz="2000" dirty="0">
                <a:latin typeface="Arial" panose="020B0604020202020204" pitchFamily="34" charset="0"/>
              </a:rPr>
              <a:t> </a:t>
            </a:r>
            <a:r>
              <a:rPr lang="en-US" altLang="en-US" sz="2000" dirty="0" err="1">
                <a:latin typeface="Arial" panose="020B0604020202020204" pitchFamily="34" charset="0"/>
              </a:rPr>
              <a:t>hiéroglyphiques</a:t>
            </a:r>
            <a:r>
              <a:rPr lang="en-US" altLang="en-US" sz="2000" dirty="0">
                <a:latin typeface="Arial" panose="020B0604020202020204" pitchFamily="34" charset="0"/>
              </a:rPr>
              <a:t> </a:t>
            </a:r>
            <a:r>
              <a:rPr lang="en-US" altLang="en-US" sz="2000" dirty="0" err="1">
                <a:latin typeface="Arial" panose="020B0604020202020204" pitchFamily="34" charset="0"/>
              </a:rPr>
              <a:t>en</a:t>
            </a:r>
            <a:r>
              <a:rPr lang="en-US" altLang="en-US" sz="2000" dirty="0">
                <a:latin typeface="Arial" panose="020B0604020202020204" pitchFamily="34" charset="0"/>
              </a:rPr>
              <a:t> </a:t>
            </a:r>
            <a:r>
              <a:rPr lang="en-US" altLang="en-US" sz="2000" dirty="0" err="1">
                <a:latin typeface="Arial" panose="020B0604020202020204" pitchFamily="34" charset="0"/>
              </a:rPr>
              <a:t>vue</a:t>
            </a:r>
            <a:r>
              <a:rPr lang="en-US" altLang="en-US" sz="2000" dirty="0">
                <a:latin typeface="Arial" panose="020B0604020202020204" pitchFamily="34" charset="0"/>
              </a:rPr>
              <a:t> de </a:t>
            </a:r>
            <a:r>
              <a:rPr lang="en-US" altLang="en-US" sz="2000" dirty="0" err="1">
                <a:latin typeface="Arial" panose="020B0604020202020204" pitchFamily="34" charset="0"/>
              </a:rPr>
              <a:t>leur</a:t>
            </a:r>
            <a:r>
              <a:rPr lang="en-US" altLang="en-US" sz="2000" dirty="0">
                <a:latin typeface="Arial" panose="020B0604020202020204" pitchFamily="34" charset="0"/>
              </a:rPr>
              <a:t> </a:t>
            </a:r>
            <a:r>
              <a:rPr lang="en-US" altLang="en-US" sz="2000" dirty="0" err="1">
                <a:latin typeface="Arial" panose="020B0604020202020204" pitchFamily="34" charset="0"/>
              </a:rPr>
              <a:t>saisie</a:t>
            </a:r>
            <a:r>
              <a:rPr lang="en-US" altLang="en-US" sz="2000" dirty="0">
                <a:latin typeface="Arial" panose="020B0604020202020204" pitchFamily="34" charset="0"/>
              </a:rPr>
              <a:t> sur </a:t>
            </a:r>
            <a:r>
              <a:rPr lang="en-US" altLang="en-US" sz="2000" dirty="0" err="1">
                <a:latin typeface="Arial" panose="020B0604020202020204" pitchFamily="34" charset="0"/>
              </a:rPr>
              <a:t>ordinateur</a:t>
            </a:r>
            <a:r>
              <a:rPr lang="en-US" altLang="fr-FR" sz="2000" dirty="0">
                <a:latin typeface="Arial" panose="020B0604020202020204" pitchFamily="34" charset="0"/>
              </a:rPr>
              <a:t>”</a:t>
            </a:r>
            <a:r>
              <a:rPr lang="en-US" altLang="en-US" sz="2000" dirty="0">
                <a:latin typeface="Arial" panose="020B0604020202020204" pitchFamily="34" charset="0"/>
              </a:rPr>
              <a:t>, known as the </a:t>
            </a:r>
            <a:r>
              <a:rPr lang="en-US" altLang="en-US" sz="2000" dirty="0" err="1">
                <a:latin typeface="Arial" panose="020B0604020202020204" pitchFamily="34" charset="0"/>
              </a:rPr>
              <a:t>manuel</a:t>
            </a:r>
            <a:r>
              <a:rPr lang="en-US" altLang="en-US" sz="2000" dirty="0">
                <a:latin typeface="Arial" panose="020B0604020202020204" pitchFamily="34" charset="0"/>
              </a:rPr>
              <a:t> de </a:t>
            </a:r>
            <a:r>
              <a:rPr lang="en-US" altLang="en-US" sz="2000" dirty="0" err="1">
                <a:latin typeface="Arial" panose="020B0604020202020204" pitchFamily="34" charset="0"/>
              </a:rPr>
              <a:t>codage</a:t>
            </a:r>
            <a:r>
              <a:rPr lang="en-US" altLang="en-US" sz="2000" dirty="0">
                <a:latin typeface="Arial" panose="020B0604020202020204" pitchFamily="34" charset="0"/>
              </a:rPr>
              <a:t>. This inventory collected the signs used by most earlier sign lists, and grouping them together under a common number.</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16</a:t>
            </a:fld>
            <a:endParaRPr lang="fr-FR" sz="1200" b="0" strike="noStrike" spc="-1">
              <a:latin typeface="Calibri"/>
            </a:endParaRPr>
          </a:p>
        </p:txBody>
      </p:sp>
    </p:spTree>
    <p:extLst>
      <p:ext uri="{BB962C8B-B14F-4D97-AF65-F5344CB8AC3E}">
        <p14:creationId xmlns:p14="http://schemas.microsoft.com/office/powerpoint/2010/main" val="290297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altLang="en-US" sz="2000" dirty="0">
                <a:latin typeface="Arial" panose="020B0604020202020204" pitchFamily="34" charset="0"/>
              </a:rPr>
              <a:t>In 2000, a revised and updated version of the Manual de </a:t>
            </a:r>
            <a:r>
              <a:rPr lang="en-US" altLang="en-US" sz="2000" dirty="0" err="1">
                <a:latin typeface="Arial" panose="020B0604020202020204" pitchFamily="34" charset="0"/>
              </a:rPr>
              <a:t>Codage</a:t>
            </a:r>
            <a:r>
              <a:rPr lang="en-US" altLang="en-US" sz="2000" dirty="0">
                <a:latin typeface="Arial" panose="020B0604020202020204" pitchFamily="34" charset="0"/>
              </a:rPr>
              <a:t> was released, which included an extended library of signs, but which was mostly undocumented, represented in the font of </a:t>
            </a:r>
            <a:r>
              <a:rPr lang="en-US" altLang="en-US" sz="2000" dirty="0" err="1">
                <a:latin typeface="Arial" panose="020B0604020202020204" pitchFamily="34" charset="0"/>
              </a:rPr>
              <a:t>winglyph</a:t>
            </a:r>
            <a:r>
              <a:rPr lang="en-US" altLang="en-US" sz="2000" dirty="0">
                <a:latin typeface="Arial" panose="020B0604020202020204" pitchFamily="34" charset="0"/>
              </a:rPr>
              <a:t>: </a:t>
            </a:r>
            <a:r>
              <a:rPr lang="en-US" altLang="en-US" sz="2000" dirty="0" err="1">
                <a:latin typeface="Arial" panose="020B0604020202020204" pitchFamily="34" charset="0"/>
              </a:rPr>
              <a:t>Hieroglyphica</a:t>
            </a:r>
            <a:r>
              <a:rPr lang="en-US" altLang="en-US" sz="2000" dirty="0">
                <a:latin typeface="Arial" panose="020B0604020202020204" pitchFamily="34" charset="0"/>
              </a:rPr>
              <a:t>.</a:t>
            </a: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17</a:t>
            </a:fld>
            <a:endParaRPr lang="fr-FR" sz="1200" b="0" strike="noStrike" spc="-1">
              <a:latin typeface="Calibri"/>
            </a:endParaRPr>
          </a:p>
        </p:txBody>
      </p:sp>
    </p:spTree>
    <p:extLst>
      <p:ext uri="{BB962C8B-B14F-4D97-AF65-F5344CB8AC3E}">
        <p14:creationId xmlns:p14="http://schemas.microsoft.com/office/powerpoint/2010/main" val="346956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2000" dirty="0">
                <a:latin typeface="Arial" panose="020B0604020202020204" pitchFamily="34" charset="0"/>
              </a:rPr>
              <a:t>This common number allowed programs, initially Glyph, and later </a:t>
            </a:r>
            <a:r>
              <a:rPr lang="en-US" altLang="en-US" sz="2000" dirty="0" err="1">
                <a:latin typeface="Arial" panose="020B0604020202020204" pitchFamily="34" charset="0"/>
              </a:rPr>
              <a:t>MacScribe</a:t>
            </a:r>
            <a:r>
              <a:rPr lang="en-US" altLang="en-US" sz="2000" dirty="0">
                <a:latin typeface="Arial" panose="020B0604020202020204" pitchFamily="34" charset="0"/>
              </a:rPr>
              <a:t> and </a:t>
            </a:r>
            <a:r>
              <a:rPr lang="en-US" altLang="en-US" sz="2000" dirty="0" err="1">
                <a:latin typeface="Arial" panose="020B0604020202020204" pitchFamily="34" charset="0"/>
              </a:rPr>
              <a:t>Winglyph</a:t>
            </a:r>
            <a:r>
              <a:rPr lang="en-US" altLang="en-US" sz="2000" dirty="0">
                <a:latin typeface="Arial" panose="020B0604020202020204" pitchFamily="34" charset="0"/>
              </a:rPr>
              <a:t> to encode text by using these numbers</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18</a:t>
            </a:fld>
            <a:endParaRPr lang="fr-FR" sz="1200" b="0" strike="noStrike" spc="-1">
              <a:latin typeface="Calibri"/>
            </a:endParaRPr>
          </a:p>
        </p:txBody>
      </p:sp>
    </p:spTree>
    <p:extLst>
      <p:ext uri="{BB962C8B-B14F-4D97-AF65-F5344CB8AC3E}">
        <p14:creationId xmlns:p14="http://schemas.microsoft.com/office/powerpoint/2010/main" val="2766612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FR" sz="2000" b="0" strike="noStrike" spc="-1" dirty="0">
                <a:latin typeface="Calibri"/>
              </a:rPr>
              <a:t>For a more in </a:t>
            </a:r>
            <a:r>
              <a:rPr lang="fr-FR" sz="2000" b="0" strike="noStrike" spc="-1" dirty="0" err="1">
                <a:latin typeface="Calibri"/>
              </a:rPr>
              <a:t>depth</a:t>
            </a:r>
            <a:r>
              <a:rPr lang="fr-FR" sz="2000" b="0" strike="noStrike" spc="-1" dirty="0">
                <a:latin typeface="Calibri"/>
              </a:rPr>
              <a:t> discussion about the </a:t>
            </a:r>
            <a:r>
              <a:rPr lang="fr-FR" sz="2000" b="0" strike="noStrike" spc="-1" dirty="0" err="1">
                <a:latin typeface="Calibri"/>
              </a:rPr>
              <a:t>history</a:t>
            </a:r>
            <a:r>
              <a:rPr lang="fr-FR" sz="2000" b="0" strike="noStrike" spc="-1" dirty="0">
                <a:latin typeface="Calibri"/>
              </a:rPr>
              <a:t> of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I </a:t>
            </a:r>
            <a:r>
              <a:rPr lang="fr-FR" sz="2000" b="0" strike="noStrike" spc="-1" dirty="0" err="1">
                <a:latin typeface="Calibri"/>
              </a:rPr>
              <a:t>would</a:t>
            </a:r>
            <a:r>
              <a:rPr lang="fr-FR" sz="2000" b="0" strike="noStrike" spc="-1" dirty="0">
                <a:latin typeface="Calibri"/>
              </a:rPr>
              <a:t> like to </a:t>
            </a:r>
            <a:r>
              <a:rPr lang="fr-FR" sz="2000" b="0" strike="noStrike" spc="-1" dirty="0" err="1">
                <a:latin typeface="Calibri"/>
              </a:rPr>
              <a:t>refer</a:t>
            </a:r>
            <a:r>
              <a:rPr lang="fr-FR" sz="2000" b="0" strike="noStrike" spc="-1" dirty="0">
                <a:latin typeface="Calibri"/>
              </a:rPr>
              <a:t> </a:t>
            </a:r>
            <a:r>
              <a:rPr lang="fr-FR" sz="2000" b="0" strike="noStrike" spc="-1" dirty="0" err="1">
                <a:latin typeface="Calibri"/>
              </a:rPr>
              <a:t>you</a:t>
            </a:r>
            <a:r>
              <a:rPr lang="fr-FR" sz="2000" b="0" strike="noStrike" spc="-1" dirty="0">
                <a:latin typeface="Calibri"/>
              </a:rPr>
              <a:t> to the </a:t>
            </a:r>
            <a:r>
              <a:rPr lang="fr-FR" sz="2000" b="0" strike="noStrike" spc="-1" dirty="0" err="1">
                <a:latin typeface="Calibri"/>
              </a:rPr>
              <a:t>following</a:t>
            </a:r>
            <a:r>
              <a:rPr lang="fr-FR" sz="2000" b="0" strike="noStrike" spc="-1" dirty="0">
                <a:latin typeface="Calibri"/>
              </a:rPr>
              <a:t> article by </a:t>
            </a:r>
            <a:r>
              <a:rPr lang="fr-FR" sz="2000" b="0" strike="noStrike" spc="-1" dirty="0" err="1">
                <a:latin typeface="Calibri"/>
              </a:rPr>
              <a:t>Ingelore</a:t>
            </a:r>
            <a:r>
              <a:rPr lang="fr-FR" sz="2000" b="0" strike="noStrike" spc="-1" dirty="0">
                <a:latin typeface="Calibri"/>
              </a:rPr>
              <a:t> </a:t>
            </a:r>
            <a:r>
              <a:rPr lang="fr-FR" sz="2000" b="0" strike="noStrike" spc="-1" dirty="0" err="1">
                <a:latin typeface="Calibri"/>
              </a:rPr>
              <a:t>Hafemann</a:t>
            </a:r>
            <a:r>
              <a:rPr lang="fr-FR" sz="2000" b="0" strike="noStrike" spc="-1" dirty="0">
                <a:latin typeface="Calibri"/>
              </a:rPr>
              <a:t>, or guide d’écriture, </a:t>
            </a:r>
            <a:r>
              <a:rPr lang="fr-FR" sz="2000" b="0" strike="noStrike" spc="-1" dirty="0" err="1">
                <a:latin typeface="Calibri"/>
              </a:rPr>
              <a:t>edited</a:t>
            </a:r>
            <a:r>
              <a:rPr lang="fr-FR" sz="2000" b="0" strike="noStrike" spc="-1" dirty="0">
                <a:latin typeface="Calibri"/>
              </a:rPr>
              <a:t> by Stéphane Polis, </a:t>
            </a:r>
            <a:r>
              <a:rPr lang="fr-FR" sz="2000" b="0" strike="noStrike" spc="-1" dirty="0" err="1">
                <a:latin typeface="Calibri"/>
              </a:rPr>
              <a:t>english</a:t>
            </a:r>
            <a:r>
              <a:rPr lang="fr-FR" sz="2000" b="0" strike="noStrike" spc="-1" dirty="0">
                <a:latin typeface="Calibri"/>
              </a:rPr>
              <a:t> version </a:t>
            </a:r>
            <a:r>
              <a:rPr lang="fr-FR" sz="2000" b="0" strike="noStrike" spc="-1" dirty="0" err="1">
                <a:latin typeface="Calibri"/>
              </a:rPr>
              <a:t>should</a:t>
            </a:r>
            <a:r>
              <a:rPr lang="fr-FR" sz="2000" b="0" strike="noStrike" spc="-1" dirty="0">
                <a:latin typeface="Calibri"/>
              </a:rPr>
              <a:t> arrive </a:t>
            </a:r>
            <a:r>
              <a:rPr lang="fr-FR" sz="2000" b="0" strike="noStrike" spc="-1" dirty="0" err="1">
                <a:latin typeface="Calibri"/>
              </a:rPr>
              <a:t>soon</a:t>
            </a:r>
            <a:r>
              <a:rPr lang="fr-FR" sz="2000" b="0" strike="noStrike" spc="-1" dirty="0">
                <a:latin typeface="Calibri"/>
              </a:rPr>
              <a:t>.</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19</a:t>
            </a:fld>
            <a:endParaRPr lang="fr-FR" sz="1200" b="0" strike="noStrike" spc="-1">
              <a:latin typeface="Calibri"/>
            </a:endParaRPr>
          </a:p>
        </p:txBody>
      </p:sp>
    </p:spTree>
    <p:extLst>
      <p:ext uri="{BB962C8B-B14F-4D97-AF65-F5344CB8AC3E}">
        <p14:creationId xmlns:p14="http://schemas.microsoft.com/office/powerpoint/2010/main" val="2718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45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2000" dirty="0">
                <a:latin typeface="Arial" panose="020B0604020202020204" pitchFamily="34" charset="0"/>
              </a:rPr>
              <a:t>At this point, I wish to quickly discuss the common uses of sign lists, and the effects of these uses on the sign lists in general. One has to take this diffusion between the sign lists into regard, as the commented sign list is meant as a tool for </a:t>
            </a:r>
            <a:r>
              <a:rPr lang="en-US" altLang="en-US" sz="2000" dirty="0" err="1">
                <a:latin typeface="Arial" panose="020B0604020202020204" pitchFamily="34" charset="0"/>
              </a:rPr>
              <a:t>egyptologists</a:t>
            </a:r>
            <a:r>
              <a:rPr lang="en-US" altLang="en-US" sz="2000" dirty="0">
                <a:latin typeface="Arial" panose="020B0604020202020204" pitchFamily="34" charset="0"/>
              </a:rPr>
              <a:t>, and the other is </a:t>
            </a:r>
            <a:r>
              <a:rPr lang="en-US" altLang="fr-FR" sz="2000" dirty="0">
                <a:latin typeface="Arial" panose="020B0604020202020204" pitchFamily="34" charset="0"/>
              </a:rPr>
              <a:t>“</a:t>
            </a:r>
            <a:r>
              <a:rPr lang="en-US" altLang="en-US" sz="2000" dirty="0">
                <a:latin typeface="Arial" panose="020B0604020202020204" pitchFamily="34" charset="0"/>
              </a:rPr>
              <a:t>merely</a:t>
            </a:r>
            <a:r>
              <a:rPr lang="en-US" altLang="fr-FR" sz="2000" dirty="0">
                <a:latin typeface="Arial" panose="020B0604020202020204" pitchFamily="34" charset="0"/>
              </a:rPr>
              <a:t>”</a:t>
            </a:r>
            <a:r>
              <a:rPr lang="en-US" altLang="en-US" sz="2000" dirty="0">
                <a:latin typeface="Arial" panose="020B0604020202020204" pitchFamily="34" charset="0"/>
              </a:rPr>
              <a:t> a tool for publication. This division has only become more prevalent since the advent of digital fonts. In this era, one could consider the newest published sign lists actually 2, as they are published with an digital font, they include the commented and the fond together. Secondly, most sign list are created as an compendium to another publication, be it a grammar or dictionary. Thus, the sign list is a support to the goal of the publication in question, and bound by its limitations. Lastly, a sign list can be made for Paleographical purposes, which focuses more on the shape of the signs, then the actual function.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20</a:t>
            </a:fld>
            <a:endParaRPr lang="fr-FR" sz="1200" b="0" strike="noStrike" spc="-1">
              <a:latin typeface="Calibri"/>
            </a:endParaRPr>
          </a:p>
        </p:txBody>
      </p:sp>
    </p:spTree>
    <p:extLst>
      <p:ext uri="{BB962C8B-B14F-4D97-AF65-F5344CB8AC3E}">
        <p14:creationId xmlns:p14="http://schemas.microsoft.com/office/powerpoint/2010/main" val="311380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a:t>
            </a:fld>
            <a:endParaRPr lang="fr-FR" sz="1200" b="0" strike="noStrike" spc="-1">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In the following section, I would like to discuss some of the problems one comes across when trying to do research into hieroglyphic signs. Note that in quite a few cases I will show here, I am just highlighting the problem, as often I cannot give a clear solution to a problem that will satisfy everyone. Thus, as stated before, the issue becomes more about what the purpose is of the work being done which informs how one will deal with the issues. As any hieroglyph will still reflect handwriting to some extend, variation is rather likely to occur, which will be of high value on the paleographic level, but presents an rather potent problem if one wishes to encode texts, and is less interested in the exact position of the arm, if there is no functional difference because of the position of the arm.</a:t>
            </a:r>
            <a:endParaRPr lang="en-NL" dirty="0"/>
          </a:p>
        </p:txBody>
      </p:sp>
      <p:sp>
        <p:nvSpPr>
          <p:cNvPr id="4" name="Slide Number Placeholder 3"/>
          <p:cNvSpPr>
            <a:spLocks noGrp="1"/>
          </p:cNvSpPr>
          <p:nvPr>
            <p:ph type="sldNum"/>
          </p:nvPr>
        </p:nvSpPr>
        <p:spPr/>
        <p:txBody>
          <a:bodyPr/>
          <a:lstStyle/>
          <a:p>
            <a:pPr algn="r"/>
            <a:fld id="{E3008738-659E-4DBF-A16F-0FE0F98BE791}" type="slidenum">
              <a:rPr lang="fr-FR" sz="1400" b="0" strike="noStrike" spc="-1" smtClean="0">
                <a:latin typeface="Calibri"/>
              </a:rPr>
              <a:t>21</a:t>
            </a:fld>
            <a:endParaRPr lang="fr-FR" sz="1400" b="0" strike="noStrike" spc="-1">
              <a:latin typeface="Calibri"/>
            </a:endParaRPr>
          </a:p>
        </p:txBody>
      </p:sp>
    </p:spTree>
    <p:extLst>
      <p:ext uri="{BB962C8B-B14F-4D97-AF65-F5344CB8AC3E}">
        <p14:creationId xmlns:p14="http://schemas.microsoft.com/office/powerpoint/2010/main" val="360061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Now</a:t>
            </a:r>
            <a:r>
              <a:rPr lang="fr-FR" sz="2000" b="0" strike="noStrike" spc="-1" dirty="0">
                <a:latin typeface="Calibri"/>
              </a:rPr>
              <a:t>, I </a:t>
            </a:r>
            <a:r>
              <a:rPr lang="fr-FR" sz="2000" b="0" strike="noStrike" spc="-1" dirty="0" err="1">
                <a:latin typeface="Calibri"/>
              </a:rPr>
              <a:t>don’t</a:t>
            </a:r>
            <a:r>
              <a:rPr lang="fr-FR" sz="2000" b="0" strike="noStrike" spc="-1" dirty="0">
                <a:latin typeface="Calibri"/>
              </a:rPr>
              <a:t> </a:t>
            </a:r>
            <a:r>
              <a:rPr lang="fr-FR" sz="2000" b="0" strike="noStrike" spc="-1" dirty="0" err="1">
                <a:latin typeface="Calibri"/>
              </a:rPr>
              <a:t>intent</a:t>
            </a:r>
            <a:r>
              <a:rPr lang="fr-FR" sz="2000" b="0" strike="noStrike" spc="-1" dirty="0">
                <a:latin typeface="Calibri"/>
              </a:rPr>
              <a:t> to bore </a:t>
            </a:r>
            <a:r>
              <a:rPr lang="fr-FR" sz="2000" b="0" strike="noStrike" spc="-1" dirty="0" err="1">
                <a:latin typeface="Calibri"/>
              </a:rPr>
              <a:t>you</a:t>
            </a:r>
            <a:r>
              <a:rPr lang="fr-FR" sz="2000" b="0" strike="noStrike" spc="-1" dirty="0">
                <a:latin typeface="Calibri"/>
              </a:rPr>
              <a:t> all </a:t>
            </a:r>
            <a:r>
              <a:rPr lang="fr-FR" sz="2000" b="0" strike="noStrike" spc="-1" dirty="0" err="1">
                <a:latin typeface="Calibri"/>
              </a:rPr>
              <a:t>with</a:t>
            </a:r>
            <a:r>
              <a:rPr lang="fr-FR" sz="2000" b="0" strike="noStrike" spc="-1" dirty="0">
                <a:latin typeface="Calibri"/>
              </a:rPr>
              <a:t> the </a:t>
            </a:r>
            <a:r>
              <a:rPr lang="fr-FR" sz="2000" b="0" strike="noStrike" spc="-1" dirty="0" err="1">
                <a:latin typeface="Calibri"/>
              </a:rPr>
              <a:t>tiniest</a:t>
            </a:r>
            <a:r>
              <a:rPr lang="fr-FR" sz="2000" b="0" strike="noStrike" spc="-1" dirty="0">
                <a:latin typeface="Calibri"/>
              </a:rPr>
              <a:t> </a:t>
            </a:r>
            <a:r>
              <a:rPr lang="fr-FR" sz="2000" b="0" strike="noStrike" spc="-1" dirty="0" err="1">
                <a:latin typeface="Calibri"/>
              </a:rPr>
              <a:t>menutia</a:t>
            </a:r>
            <a:r>
              <a:rPr lang="fr-FR" sz="2000" b="0" strike="noStrike" spc="-1" dirty="0">
                <a:latin typeface="Calibri"/>
              </a:rPr>
              <a:t> of the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research</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I can), but I </a:t>
            </a:r>
            <a:r>
              <a:rPr lang="fr-FR" sz="2000" b="0" strike="noStrike" spc="-1" dirty="0" err="1">
                <a:latin typeface="Calibri"/>
              </a:rPr>
              <a:t>want</a:t>
            </a:r>
            <a:r>
              <a:rPr lang="fr-FR" sz="2000" b="0" strike="noStrike" spc="-1" dirty="0">
                <a:latin typeface="Calibri"/>
              </a:rPr>
              <a:t> to at least </a:t>
            </a:r>
            <a:r>
              <a:rPr lang="fr-FR" sz="2000" b="0" strike="noStrike" spc="-1" dirty="0" err="1">
                <a:latin typeface="Calibri"/>
              </a:rPr>
              <a:t>give</a:t>
            </a:r>
            <a:r>
              <a:rPr lang="fr-FR" sz="2000" b="0" strike="noStrike" spc="-1" dirty="0">
                <a:latin typeface="Calibri"/>
              </a:rPr>
              <a:t> a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idea</a:t>
            </a:r>
            <a:r>
              <a:rPr lang="fr-FR" sz="2000" b="0" strike="noStrike" spc="-1" dirty="0">
                <a:latin typeface="Calibri"/>
              </a:rPr>
              <a:t> how one </a:t>
            </a:r>
            <a:r>
              <a:rPr lang="fr-FR" sz="2000" b="0" strike="noStrike" spc="-1" dirty="0" err="1">
                <a:latin typeface="Calibri"/>
              </a:rPr>
              <a:t>finds</a:t>
            </a:r>
            <a:r>
              <a:rPr lang="fr-FR" sz="2000" b="0" strike="noStrike" spc="-1" dirty="0">
                <a:latin typeface="Calibri"/>
              </a:rPr>
              <a:t> the data.  The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method</a:t>
            </a:r>
            <a:r>
              <a:rPr lang="fr-FR" sz="2000" b="0" strike="noStrike" spc="-1" dirty="0">
                <a:latin typeface="Calibri"/>
              </a:rPr>
              <a:t> starts </a:t>
            </a:r>
            <a:r>
              <a:rPr lang="fr-FR" sz="2000" b="0" strike="noStrike" spc="-1" dirty="0" err="1">
                <a:latin typeface="Calibri"/>
              </a:rPr>
              <a:t>with</a:t>
            </a:r>
            <a:r>
              <a:rPr lang="fr-FR" sz="2000" b="0" strike="noStrike" spc="-1" dirty="0">
                <a:latin typeface="Calibri"/>
              </a:rPr>
              <a:t> </a:t>
            </a:r>
            <a:r>
              <a:rPr lang="fr-FR" sz="2000" b="0" strike="noStrike" spc="-1" dirty="0" err="1">
                <a:latin typeface="Calibri"/>
              </a:rPr>
              <a:t>using</a:t>
            </a:r>
            <a:r>
              <a:rPr lang="fr-FR" sz="2000" b="0" strike="noStrike" spc="-1" dirty="0">
                <a:latin typeface="Calibri"/>
              </a:rPr>
              <a:t> </a:t>
            </a:r>
            <a:r>
              <a:rPr lang="fr-FR" sz="2000" b="0" strike="noStrike" spc="-1" dirty="0" err="1">
                <a:latin typeface="Calibri"/>
              </a:rPr>
              <a:t>existing</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a:t>
            </a:r>
            <a:r>
              <a:rPr lang="fr-FR" sz="2000" b="0" strike="noStrike" spc="-1" dirty="0" err="1">
                <a:latin typeface="Calibri"/>
              </a:rPr>
              <a:t>However</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brings</a:t>
            </a:r>
            <a:r>
              <a:rPr lang="fr-FR" sz="2000" b="0" strike="noStrike" spc="-1" dirty="0">
                <a:latin typeface="Calibri"/>
              </a:rPr>
              <a:t> </a:t>
            </a:r>
            <a:r>
              <a:rPr lang="fr-FR" sz="2000" b="0" strike="noStrike" spc="-1" dirty="0" err="1">
                <a:latin typeface="Calibri"/>
              </a:rPr>
              <a:t>their</a:t>
            </a:r>
            <a:r>
              <a:rPr lang="fr-FR" sz="2000" b="0" strike="noStrike" spc="-1" dirty="0">
                <a:latin typeface="Calibri"/>
              </a:rPr>
              <a:t> </a:t>
            </a:r>
            <a:r>
              <a:rPr lang="fr-FR" sz="2000" b="0" strike="noStrike" spc="-1" dirty="0" err="1">
                <a:latin typeface="Calibri"/>
              </a:rPr>
              <a:t>own</a:t>
            </a:r>
            <a:r>
              <a:rPr lang="fr-FR" sz="2000" b="0" strike="noStrike" spc="-1" dirty="0">
                <a:latin typeface="Calibri"/>
              </a:rPr>
              <a:t> </a:t>
            </a:r>
            <a:r>
              <a:rPr lang="fr-FR" sz="2000" b="0" strike="noStrike" spc="-1" dirty="0" err="1">
                <a:latin typeface="Calibri"/>
              </a:rPr>
              <a:t>problems</a:t>
            </a:r>
            <a:r>
              <a:rPr lang="fr-FR" sz="2000" b="0" strike="noStrike" spc="-1" dirty="0">
                <a:latin typeface="Calibri"/>
              </a:rPr>
              <a:t>, as </a:t>
            </a:r>
            <a:r>
              <a:rPr lang="fr-FR" sz="2000" b="0" strike="noStrike" spc="-1" dirty="0" err="1">
                <a:latin typeface="Calibri"/>
              </a:rPr>
              <a:t>often</a:t>
            </a:r>
            <a:r>
              <a:rPr lang="fr-FR" sz="2000" b="0" strike="noStrike" spc="-1" dirty="0">
                <a:latin typeface="Calibri"/>
              </a:rPr>
              <a:t> </a:t>
            </a:r>
            <a:r>
              <a:rPr lang="fr-FR" sz="2000" b="0" strike="noStrike" spc="-1" dirty="0" err="1">
                <a:latin typeface="Calibri"/>
              </a:rPr>
              <a:t>you</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see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the </a:t>
            </a:r>
            <a:r>
              <a:rPr lang="fr-FR" sz="2000" b="0" strike="noStrike" spc="-1" dirty="0" err="1">
                <a:latin typeface="Calibri"/>
              </a:rPr>
              <a:t>lists</a:t>
            </a:r>
            <a:r>
              <a:rPr lang="fr-FR" sz="2000" b="0" strike="noStrike" spc="-1" dirty="0">
                <a:latin typeface="Calibri"/>
              </a:rPr>
              <a:t> start </a:t>
            </a:r>
            <a:r>
              <a:rPr lang="fr-FR" sz="2000" b="0" strike="noStrike" spc="-1" dirty="0" err="1">
                <a:latin typeface="Calibri"/>
              </a:rPr>
              <a:t>referring</a:t>
            </a:r>
            <a:r>
              <a:rPr lang="fr-FR" sz="2000" b="0" strike="noStrike" spc="-1" dirty="0">
                <a:latin typeface="Calibri"/>
              </a:rPr>
              <a:t> to </a:t>
            </a:r>
            <a:r>
              <a:rPr lang="fr-FR" sz="2000" b="0" strike="noStrike" spc="-1" dirty="0" err="1">
                <a:latin typeface="Calibri"/>
              </a:rPr>
              <a:t>each</a:t>
            </a:r>
            <a:r>
              <a:rPr lang="fr-FR" sz="2000" b="0" strike="noStrike" spc="-1" dirty="0">
                <a:latin typeface="Calibri"/>
              </a:rPr>
              <a:t> </a:t>
            </a:r>
            <a:r>
              <a:rPr lang="fr-FR" sz="2000" b="0" strike="noStrike" spc="-1" dirty="0" err="1">
                <a:latin typeface="Calibri"/>
              </a:rPr>
              <a:t>other</a:t>
            </a:r>
            <a:r>
              <a:rPr lang="fr-FR" sz="2000" b="0" strike="noStrike" spc="-1" dirty="0">
                <a:latin typeface="Calibri"/>
              </a:rPr>
              <a:t>, and/or </a:t>
            </a:r>
            <a:r>
              <a:rPr lang="fr-FR" sz="2000" b="0" strike="noStrike" spc="-1" dirty="0" err="1">
                <a:latin typeface="Calibri"/>
              </a:rPr>
              <a:t>refer</a:t>
            </a:r>
            <a:r>
              <a:rPr lang="fr-FR" sz="2000" b="0" strike="noStrike" spc="-1" dirty="0">
                <a:latin typeface="Calibri"/>
              </a:rPr>
              <a:t> to the </a:t>
            </a:r>
            <a:r>
              <a:rPr lang="fr-FR" sz="2000" b="0" strike="noStrike" spc="-1" dirty="0" err="1">
                <a:latin typeface="Calibri"/>
              </a:rPr>
              <a:t>same</a:t>
            </a:r>
            <a:r>
              <a:rPr lang="fr-FR" sz="2000" b="0" strike="noStrike" spc="-1" dirty="0">
                <a:latin typeface="Calibri"/>
              </a:rPr>
              <a:t> source.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Additionally</a:t>
            </a:r>
            <a:r>
              <a:rPr lang="fr-FR" sz="2000" b="0" strike="noStrike" spc="-1" dirty="0">
                <a:latin typeface="Calibri"/>
              </a:rPr>
              <a:t>, </a:t>
            </a:r>
            <a:r>
              <a:rPr lang="fr-FR" sz="2000" b="0" strike="noStrike" spc="-1" dirty="0" err="1">
                <a:latin typeface="Calibri"/>
              </a:rPr>
              <a:t>depending</a:t>
            </a:r>
            <a:r>
              <a:rPr lang="fr-FR" sz="2000" b="0" strike="noStrike" spc="-1" dirty="0">
                <a:latin typeface="Calibri"/>
              </a:rPr>
              <a:t> on the </a:t>
            </a:r>
            <a:r>
              <a:rPr lang="fr-FR" sz="2000" b="0" strike="noStrike" spc="-1" dirty="0" err="1">
                <a:latin typeface="Calibri"/>
              </a:rPr>
              <a:t>function</a:t>
            </a:r>
            <a:r>
              <a:rPr lang="fr-FR" sz="2000" b="0" strike="noStrike" spc="-1" dirty="0">
                <a:latin typeface="Calibri"/>
              </a:rPr>
              <a:t> of the </a:t>
            </a:r>
            <a:r>
              <a:rPr lang="fr-FR" sz="2000" b="0" strike="noStrike" spc="-1" dirty="0" err="1">
                <a:latin typeface="Calibri"/>
              </a:rPr>
              <a:t>list</a:t>
            </a:r>
            <a:r>
              <a:rPr lang="fr-FR" sz="2000" b="0" strike="noStrike" spc="-1" dirty="0">
                <a:latin typeface="Calibri"/>
              </a:rPr>
              <a:t>, the </a:t>
            </a:r>
            <a:r>
              <a:rPr lang="fr-FR" sz="2000" b="0" strike="noStrike" spc="-1" dirty="0" err="1">
                <a:latin typeface="Calibri"/>
              </a:rPr>
              <a:t>reference</a:t>
            </a:r>
            <a:r>
              <a:rPr lang="fr-FR" sz="2000" b="0" strike="noStrike" spc="-1" dirty="0">
                <a:latin typeface="Calibri"/>
              </a:rPr>
              <a:t> </a:t>
            </a:r>
            <a:r>
              <a:rPr lang="fr-FR" sz="2000" b="0" strike="noStrike" spc="-1" dirty="0" err="1">
                <a:latin typeface="Calibri"/>
              </a:rPr>
              <a:t>might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less</a:t>
            </a:r>
            <a:r>
              <a:rPr lang="fr-FR" sz="2000" b="0" strike="noStrike" spc="-1" dirty="0">
                <a:latin typeface="Calibri"/>
              </a:rPr>
              <a:t> </a:t>
            </a:r>
            <a:r>
              <a:rPr lang="fr-FR" sz="2000" b="0" strike="noStrike" spc="-1" dirty="0" err="1">
                <a:latin typeface="Calibri"/>
              </a:rPr>
              <a:t>benificial</a:t>
            </a:r>
            <a:r>
              <a:rPr lang="fr-FR" sz="2000" b="0" strike="noStrike" spc="-1" dirty="0">
                <a:latin typeface="Calibri"/>
              </a:rPr>
              <a:t> for </a:t>
            </a:r>
            <a:r>
              <a:rPr lang="fr-FR" sz="2000" b="0" strike="noStrike" spc="-1" dirty="0" err="1">
                <a:latin typeface="Calibri"/>
              </a:rPr>
              <a:t>shape</a:t>
            </a:r>
            <a:r>
              <a:rPr lang="fr-FR" sz="2000" b="0" strike="noStrike" spc="-1" dirty="0">
                <a:latin typeface="Calibri"/>
              </a:rPr>
              <a:t> </a:t>
            </a:r>
            <a:r>
              <a:rPr lang="fr-FR" sz="2000" b="0" strike="noStrike" spc="-1" dirty="0" err="1">
                <a:latin typeface="Calibri"/>
              </a:rPr>
              <a:t>recognision</a:t>
            </a:r>
            <a:r>
              <a:rPr lang="fr-FR" sz="2000" b="0" strike="noStrike" spc="-1" dirty="0">
                <a:latin typeface="Calibri"/>
              </a:rPr>
              <a:t> </a:t>
            </a:r>
            <a:r>
              <a:rPr lang="fr-FR" sz="2000" b="0" strike="noStrike" spc="-1" dirty="0" err="1">
                <a:latin typeface="Calibri"/>
              </a:rPr>
              <a:t>than</a:t>
            </a:r>
            <a:r>
              <a:rPr lang="fr-FR" sz="2000" b="0" strike="noStrike" spc="-1" dirty="0">
                <a:latin typeface="Calibri"/>
              </a:rPr>
              <a:t> one </a:t>
            </a:r>
            <a:r>
              <a:rPr lang="fr-FR" sz="2000" b="0" strike="noStrike" spc="-1" dirty="0" err="1">
                <a:latin typeface="Calibri"/>
              </a:rPr>
              <a:t>would</a:t>
            </a:r>
            <a:r>
              <a:rPr lang="fr-FR" sz="2000" b="0" strike="noStrike" spc="-1" dirty="0">
                <a:latin typeface="Calibri"/>
              </a:rPr>
              <a:t> </a:t>
            </a:r>
            <a:r>
              <a:rPr lang="fr-FR" sz="2000" b="0" strike="noStrike" spc="-1" dirty="0" err="1">
                <a:latin typeface="Calibri"/>
              </a:rPr>
              <a:t>expect</a:t>
            </a:r>
            <a:r>
              <a:rPr lang="fr-FR" sz="2000" b="0" strike="noStrike" spc="-1" dirty="0">
                <a:latin typeface="Calibri"/>
              </a:rPr>
              <a:t>. For </a:t>
            </a:r>
            <a:r>
              <a:rPr lang="fr-FR" sz="2000" b="0" strike="noStrike" spc="-1" dirty="0" err="1">
                <a:latin typeface="Calibri"/>
              </a:rPr>
              <a:t>example</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are </a:t>
            </a:r>
            <a:r>
              <a:rPr lang="fr-FR" sz="2000" b="0" strike="noStrike" spc="-1" dirty="0" err="1">
                <a:latin typeface="Calibri"/>
              </a:rPr>
              <a:t>multilple</a:t>
            </a:r>
            <a:r>
              <a:rPr lang="fr-FR" sz="2000" b="0" strike="noStrike" spc="-1" dirty="0">
                <a:latin typeface="Calibri"/>
              </a:rPr>
              <a:t> cases </a:t>
            </a:r>
            <a:r>
              <a:rPr lang="fr-FR" sz="2000" b="0" strike="noStrike" spc="-1" dirty="0" err="1">
                <a:latin typeface="Calibri"/>
              </a:rPr>
              <a:t>where</a:t>
            </a:r>
            <a:r>
              <a:rPr lang="fr-FR" sz="2000" b="0" strike="noStrike" spc="-1" dirty="0">
                <a:latin typeface="Calibri"/>
              </a:rPr>
              <a:t> Valeurs </a:t>
            </a:r>
            <a:r>
              <a:rPr lang="fr-FR" sz="2000" b="0" strike="noStrike" spc="-1" dirty="0" err="1">
                <a:latin typeface="Calibri"/>
              </a:rPr>
              <a:t>refers</a:t>
            </a:r>
            <a:r>
              <a:rPr lang="fr-FR" sz="2000" b="0" strike="noStrike" spc="-1" dirty="0">
                <a:latin typeface="Calibri"/>
              </a:rPr>
              <a:t> to Alliot, </a:t>
            </a:r>
            <a:r>
              <a:rPr lang="fr-FR" sz="2000" b="0" strike="noStrike" spc="-1" dirty="0" err="1">
                <a:latin typeface="Calibri"/>
              </a:rPr>
              <a:t>from</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one can </a:t>
            </a:r>
            <a:r>
              <a:rPr lang="fr-FR" sz="2000" b="0" strike="noStrike" spc="-1" dirty="0" err="1">
                <a:latin typeface="Calibri"/>
              </a:rPr>
              <a:t>find</a:t>
            </a:r>
            <a:r>
              <a:rPr lang="fr-FR" sz="2000" b="0" strike="noStrike" spc="-1" dirty="0">
                <a:latin typeface="Calibri"/>
              </a:rPr>
              <a:t> the </a:t>
            </a:r>
            <a:r>
              <a:rPr lang="fr-FR" sz="2000" b="0" strike="noStrike" spc="-1" dirty="0" err="1">
                <a:latin typeface="Calibri"/>
              </a:rPr>
              <a:t>actual</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in the publications of </a:t>
            </a:r>
            <a:r>
              <a:rPr lang="fr-FR" sz="2000" b="0" strike="noStrike" spc="-1" dirty="0" err="1">
                <a:latin typeface="Calibri"/>
              </a:rPr>
              <a:t>Edfu</a:t>
            </a:r>
            <a:r>
              <a:rPr lang="fr-FR" sz="2000" b="0" strike="noStrike" spc="-1" dirty="0">
                <a:latin typeface="Calibri"/>
              </a:rPr>
              <a:t> </a:t>
            </a:r>
            <a:r>
              <a:rPr lang="fr-FR" sz="2000" b="0" strike="noStrike" spc="-1" dirty="0" err="1">
                <a:latin typeface="Calibri"/>
              </a:rPr>
              <a:t>from</a:t>
            </a:r>
            <a:r>
              <a:rPr lang="fr-FR" sz="2000" b="0" strike="noStrike" spc="-1" dirty="0">
                <a:latin typeface="Calibri"/>
              </a:rPr>
              <a:t> </a:t>
            </a:r>
            <a:r>
              <a:rPr lang="fr-FR" sz="2000" b="0" strike="noStrike" spc="-1" dirty="0" err="1">
                <a:latin typeface="Calibri"/>
              </a:rPr>
              <a:t>Chassinat</a:t>
            </a:r>
            <a:r>
              <a:rPr lang="fr-FR" sz="2000" b="0" strike="noStrike" spc="-1" dirty="0">
                <a:latin typeface="Calibri"/>
              </a:rPr>
              <a:t>. As Valeurs </a:t>
            </a:r>
            <a:r>
              <a:rPr lang="fr-FR" sz="2000" b="0" strike="noStrike" spc="-1" dirty="0" err="1">
                <a:latin typeface="Calibri"/>
              </a:rPr>
              <a:t>is</a:t>
            </a:r>
            <a:r>
              <a:rPr lang="fr-FR" sz="2000" b="0" strike="noStrike" spc="-1" dirty="0">
                <a:latin typeface="Calibri"/>
              </a:rPr>
              <a:t> more </a:t>
            </a:r>
            <a:r>
              <a:rPr lang="fr-FR" sz="2000" b="0" strike="noStrike" spc="-1" dirty="0" err="1">
                <a:latin typeface="Calibri"/>
              </a:rPr>
              <a:t>focussed</a:t>
            </a:r>
            <a:r>
              <a:rPr lang="fr-FR" sz="2000" b="0" strike="noStrike" spc="-1" dirty="0">
                <a:latin typeface="Calibri"/>
              </a:rPr>
              <a:t> on the </a:t>
            </a:r>
            <a:r>
              <a:rPr lang="fr-FR" sz="2000" b="0" strike="noStrike" spc="-1" dirty="0" err="1">
                <a:latin typeface="Calibri"/>
              </a:rPr>
              <a:t>function</a:t>
            </a:r>
            <a:r>
              <a:rPr lang="fr-FR" sz="2000" b="0" strike="noStrike" spc="-1" dirty="0">
                <a:latin typeface="Calibri"/>
              </a:rPr>
              <a:t>, the </a:t>
            </a:r>
            <a:r>
              <a:rPr lang="fr-FR" sz="2000" b="0" strike="noStrike" spc="-1" dirty="0" err="1">
                <a:latin typeface="Calibri"/>
              </a:rPr>
              <a:t>reference</a:t>
            </a:r>
            <a:r>
              <a:rPr lang="fr-FR" sz="2000" b="0" strike="noStrike" spc="-1" dirty="0">
                <a:latin typeface="Calibri"/>
              </a:rPr>
              <a:t> to Alliot </a:t>
            </a:r>
            <a:r>
              <a:rPr lang="fr-FR" sz="2000" b="0" strike="noStrike" spc="-1" dirty="0" err="1">
                <a:latin typeface="Calibri"/>
              </a:rPr>
              <a:t>makes</a:t>
            </a:r>
            <a:r>
              <a:rPr lang="fr-FR" sz="2000" b="0" strike="noStrike" spc="-1" dirty="0">
                <a:latin typeface="Calibri"/>
              </a:rPr>
              <a:t> </a:t>
            </a:r>
            <a:r>
              <a:rPr lang="fr-FR" sz="2000" b="0" strike="noStrike" spc="-1" dirty="0" err="1">
                <a:latin typeface="Calibri"/>
              </a:rPr>
              <a:t>sense</a:t>
            </a:r>
            <a:r>
              <a:rPr lang="fr-FR" sz="2000" b="0" strike="noStrike" spc="-1" dirty="0">
                <a:latin typeface="Calibri"/>
              </a:rPr>
              <a:t>, as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discusses</a:t>
            </a:r>
            <a:r>
              <a:rPr lang="fr-FR" sz="2000" b="0" strike="noStrike" spc="-1" dirty="0">
                <a:latin typeface="Calibri"/>
              </a:rPr>
              <a:t> the </a:t>
            </a:r>
            <a:r>
              <a:rPr lang="fr-FR" sz="2000" b="0" strike="noStrike" spc="-1" dirty="0" err="1">
                <a:latin typeface="Calibri"/>
              </a:rPr>
              <a:t>function</a:t>
            </a:r>
            <a:r>
              <a:rPr lang="fr-FR" sz="2000" b="0" strike="noStrike" spc="-1" dirty="0">
                <a:latin typeface="Calibri"/>
              </a:rPr>
              <a:t> of the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However</a:t>
            </a:r>
            <a:r>
              <a:rPr lang="fr-FR" sz="2000" b="0" strike="noStrike" spc="-1" dirty="0">
                <a:latin typeface="Calibri"/>
              </a:rPr>
              <a:t>, </a:t>
            </a:r>
            <a:r>
              <a:rPr lang="fr-FR" sz="2000" b="0" strike="noStrike" spc="-1" dirty="0" err="1">
                <a:latin typeface="Calibri"/>
              </a:rPr>
              <a:t>it</a:t>
            </a:r>
            <a:r>
              <a:rPr lang="fr-FR" sz="2000" b="0" strike="noStrike" spc="-1" dirty="0">
                <a:latin typeface="Calibri"/>
              </a:rPr>
              <a:t> can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rather</a:t>
            </a:r>
            <a:r>
              <a:rPr lang="fr-FR" sz="2000" b="0" strike="noStrike" spc="-1" dirty="0">
                <a:latin typeface="Calibri"/>
              </a:rPr>
              <a:t> </a:t>
            </a:r>
            <a:r>
              <a:rPr lang="fr-FR" sz="2000" b="0" strike="noStrike" spc="-1" dirty="0" err="1">
                <a:latin typeface="Calibri"/>
              </a:rPr>
              <a:t>frustrating</a:t>
            </a:r>
            <a:r>
              <a:rPr lang="fr-FR" sz="2000" b="0" strike="noStrike" spc="-1" dirty="0">
                <a:latin typeface="Calibri"/>
              </a:rPr>
              <a:t> to have to </a:t>
            </a:r>
            <a:r>
              <a:rPr lang="fr-FR" sz="2000" b="0" strike="noStrike" spc="-1" dirty="0" err="1">
                <a:latin typeface="Calibri"/>
              </a:rPr>
              <a:t>locate</a:t>
            </a:r>
            <a:r>
              <a:rPr lang="fr-FR" sz="2000" b="0" strike="noStrike" spc="-1" dirty="0">
                <a:latin typeface="Calibri"/>
              </a:rPr>
              <a:t> the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itself</a:t>
            </a:r>
            <a:r>
              <a:rPr lang="fr-FR" sz="2000" b="0" strike="noStrike" spc="-1" dirty="0">
                <a:latin typeface="Calibri"/>
              </a:rPr>
              <a:t>, to </a:t>
            </a:r>
            <a:r>
              <a:rPr lang="fr-FR" sz="2000" b="0" strike="noStrike" spc="-1" dirty="0" err="1">
                <a:latin typeface="Calibri"/>
              </a:rPr>
              <a:t>where</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occurs</a:t>
            </a:r>
            <a:r>
              <a:rPr lang="fr-FR" sz="2000" b="0" strike="noStrike" spc="-1" dirty="0">
                <a:latin typeface="Calibri"/>
              </a:rPr>
              <a:t> in </a:t>
            </a:r>
            <a:r>
              <a:rPr lang="fr-FR" sz="2000" b="0" strike="noStrike" spc="-1" dirty="0" err="1">
                <a:latin typeface="Calibri"/>
              </a:rPr>
              <a:t>Edfu</a:t>
            </a:r>
            <a:r>
              <a:rPr lang="fr-FR" sz="2000" b="0" strike="noStrike" spc="-1" dirty="0">
                <a:latin typeface="Calibri"/>
              </a:rPr>
              <a:t>, </a:t>
            </a:r>
            <a:r>
              <a:rPr lang="fr-FR" sz="2000" b="0" strike="noStrike" spc="-1" dirty="0" err="1">
                <a:latin typeface="Calibri"/>
              </a:rPr>
              <a:t>beside</a:t>
            </a:r>
            <a:r>
              <a:rPr lang="fr-FR" sz="2000" b="0" strike="noStrike" spc="-1" dirty="0">
                <a:latin typeface="Calibri"/>
              </a:rPr>
              <a:t> the issues </a:t>
            </a:r>
            <a:r>
              <a:rPr lang="fr-FR" sz="2000" b="0" strike="noStrike" spc="-1" dirty="0" err="1">
                <a:latin typeface="Calibri"/>
              </a:rPr>
              <a:t>that</a:t>
            </a:r>
            <a:r>
              <a:rPr lang="fr-FR" sz="2000" b="0" strike="noStrike" spc="-1" dirty="0">
                <a:latin typeface="Calibri"/>
              </a:rPr>
              <a:t> the transcription </a:t>
            </a:r>
            <a:r>
              <a:rPr lang="fr-FR" sz="2000" b="0" strike="noStrike" spc="-1" dirty="0" err="1">
                <a:latin typeface="Calibri"/>
              </a:rPr>
              <a:t>is</a:t>
            </a:r>
            <a:r>
              <a:rPr lang="fr-FR" sz="2000" b="0" strike="noStrike" spc="-1" dirty="0">
                <a:latin typeface="Calibri"/>
              </a:rPr>
              <a:t> not stable </a:t>
            </a:r>
            <a:r>
              <a:rPr lang="fr-FR" sz="2000" b="0" strike="noStrike" spc="-1" dirty="0" err="1">
                <a:latin typeface="Calibri"/>
              </a:rPr>
              <a:t>between</a:t>
            </a:r>
            <a:r>
              <a:rPr lang="fr-FR" sz="2000" b="0" strike="noStrike" spc="-1" dirty="0">
                <a:latin typeface="Calibri"/>
              </a:rPr>
              <a:t> Alliot and </a:t>
            </a:r>
            <a:r>
              <a:rPr lang="fr-FR" sz="2000" b="0" strike="noStrike" spc="-1" dirty="0" err="1">
                <a:latin typeface="Calibri"/>
              </a:rPr>
              <a:t>Edfu</a:t>
            </a:r>
            <a:r>
              <a:rPr lang="fr-FR" sz="2000" b="0" strike="noStrike" spc="-1" dirty="0">
                <a:latin typeface="Calibri"/>
              </a:rPr>
              <a:t> (</a:t>
            </a:r>
            <a:r>
              <a:rPr lang="fr-FR" sz="2000" b="0" strike="noStrike" spc="-1" dirty="0" err="1">
                <a:latin typeface="Calibri"/>
              </a:rPr>
              <a:t>before</a:t>
            </a:r>
            <a:r>
              <a:rPr lang="fr-FR" sz="2000" b="0" strike="noStrike" spc="-1" dirty="0">
                <a:latin typeface="Calibri"/>
              </a:rPr>
              <a:t> one looks at the images).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As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for </a:t>
            </a:r>
            <a:r>
              <a:rPr lang="fr-FR" sz="2000" b="0" strike="noStrike" spc="-1" dirty="0" err="1">
                <a:latin typeface="Calibri"/>
              </a:rPr>
              <a:t>some</a:t>
            </a:r>
            <a:r>
              <a:rPr lang="fr-FR" sz="2000" b="0" strike="noStrike" spc="-1" dirty="0">
                <a:latin typeface="Calibri"/>
              </a:rPr>
              <a:t> of the </a:t>
            </a:r>
            <a:r>
              <a:rPr lang="fr-FR" sz="2000" b="0" strike="noStrike" spc="-1" dirty="0" err="1">
                <a:latin typeface="Calibri"/>
              </a:rPr>
              <a:t>functions</a:t>
            </a:r>
            <a:r>
              <a:rPr lang="fr-FR" sz="2000" b="0" strike="noStrike" spc="-1" dirty="0">
                <a:latin typeface="Calibri"/>
              </a:rPr>
              <a:t> of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Daumas</a:t>
            </a:r>
            <a:r>
              <a:rPr lang="fr-FR" sz="2000" b="0" strike="noStrike" spc="-1" dirty="0">
                <a:latin typeface="Calibri"/>
              </a:rPr>
              <a:t> </a:t>
            </a:r>
            <a:r>
              <a:rPr lang="fr-FR" sz="2000" b="0" strike="noStrike" spc="-1" dirty="0" err="1">
                <a:latin typeface="Calibri"/>
              </a:rPr>
              <a:t>refers</a:t>
            </a:r>
            <a:r>
              <a:rPr lang="fr-FR" sz="2000" b="0" strike="noStrike" spc="-1" dirty="0">
                <a:latin typeface="Calibri"/>
              </a:rPr>
              <a:t> to </a:t>
            </a:r>
            <a:r>
              <a:rPr lang="fr-FR" sz="2000" b="0" strike="noStrike" spc="-1" dirty="0" err="1">
                <a:latin typeface="Calibri"/>
              </a:rPr>
              <a:t>his</a:t>
            </a:r>
            <a:r>
              <a:rPr lang="fr-FR" sz="2000" b="0" strike="noStrike" spc="-1" dirty="0">
                <a:latin typeface="Calibri"/>
              </a:rPr>
              <a:t> </a:t>
            </a:r>
            <a:r>
              <a:rPr lang="fr-FR" sz="2000" b="0" strike="noStrike" spc="-1" dirty="0" err="1">
                <a:latin typeface="Calibri"/>
              </a:rPr>
              <a:t>own</a:t>
            </a:r>
            <a:r>
              <a:rPr lang="fr-FR" sz="2000" b="0" strike="noStrike" spc="-1" dirty="0">
                <a:latin typeface="Calibri"/>
              </a:rPr>
              <a:t> publication about </a:t>
            </a:r>
            <a:r>
              <a:rPr lang="fr-FR" sz="2000" b="0" strike="noStrike" spc="-1" dirty="0" err="1">
                <a:latin typeface="Calibri"/>
              </a:rPr>
              <a:t>Mammisies</a:t>
            </a:r>
            <a:r>
              <a:rPr lang="fr-FR" sz="2000" b="0" strike="noStrike" spc="-1" dirty="0">
                <a:latin typeface="Calibri"/>
              </a:rPr>
              <a:t> for a </a:t>
            </a:r>
            <a:r>
              <a:rPr lang="fr-FR" sz="2000" b="0" strike="noStrike" spc="-1" dirty="0" err="1">
                <a:latin typeface="Calibri"/>
              </a:rPr>
              <a:t>function</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then</a:t>
            </a:r>
            <a:r>
              <a:rPr lang="fr-FR" sz="2000" b="0" strike="noStrike" spc="-1" dirty="0">
                <a:latin typeface="Calibri"/>
              </a:rPr>
              <a:t> </a:t>
            </a:r>
            <a:r>
              <a:rPr lang="fr-FR" sz="2000" b="0" strike="noStrike" spc="-1" dirty="0" err="1">
                <a:latin typeface="Calibri"/>
              </a:rPr>
              <a:t>refers</a:t>
            </a:r>
            <a:r>
              <a:rPr lang="fr-FR" sz="2000" b="0" strike="noStrike" spc="-1" dirty="0">
                <a:latin typeface="Calibri"/>
              </a:rPr>
              <a:t> to the </a:t>
            </a:r>
            <a:r>
              <a:rPr lang="fr-FR" sz="2000" b="0" strike="noStrike" spc="-1" dirty="0" err="1">
                <a:latin typeface="Calibri"/>
              </a:rPr>
              <a:t>actual</a:t>
            </a:r>
            <a:r>
              <a:rPr lang="fr-FR" sz="2000" b="0" strike="noStrike" spc="-1" dirty="0">
                <a:latin typeface="Calibri"/>
              </a:rPr>
              <a:t> publication,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was</a:t>
            </a:r>
            <a:r>
              <a:rPr lang="fr-FR" sz="2000" b="0" strike="noStrike" spc="-1" dirty="0">
                <a:latin typeface="Calibri"/>
              </a:rPr>
              <a:t> </a:t>
            </a:r>
            <a:r>
              <a:rPr lang="fr-FR" sz="2000" b="0" strike="noStrike" spc="-1" dirty="0" err="1">
                <a:latin typeface="Calibri"/>
              </a:rPr>
              <a:t>done</a:t>
            </a:r>
            <a:r>
              <a:rPr lang="fr-FR" sz="2000" b="0" strike="noStrike" spc="-1" dirty="0">
                <a:latin typeface="Calibri"/>
              </a:rPr>
              <a:t> by, </a:t>
            </a:r>
            <a:r>
              <a:rPr lang="fr-FR" sz="2000" b="0" strike="noStrike" spc="-1" dirty="0" err="1">
                <a:latin typeface="Calibri"/>
              </a:rPr>
              <a:t>well</a:t>
            </a:r>
            <a:r>
              <a:rPr lang="fr-FR" sz="2000" b="0" strike="noStrike" spc="-1" dirty="0">
                <a:latin typeface="Calibri"/>
              </a:rPr>
              <a:t>, </a:t>
            </a:r>
            <a:r>
              <a:rPr lang="fr-FR" sz="2000" b="0" strike="noStrike" spc="-1" dirty="0" err="1">
                <a:latin typeface="Calibri"/>
              </a:rPr>
              <a:t>Daumas</a:t>
            </a:r>
            <a:r>
              <a:rPr lang="fr-FR" sz="2000" b="0" strike="noStrike" spc="-1" dirty="0">
                <a:latin typeface="Calibri"/>
              </a:rPr>
              <a:t>. </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22</a:t>
            </a:fld>
            <a:endParaRPr lang="fr-FR" sz="1200" b="0" strike="noStrike" spc="-1">
              <a:latin typeface="Calibri"/>
            </a:endParaRPr>
          </a:p>
        </p:txBody>
      </p:sp>
    </p:spTree>
    <p:extLst>
      <p:ext uri="{BB962C8B-B14F-4D97-AF65-F5344CB8AC3E}">
        <p14:creationId xmlns:p14="http://schemas.microsoft.com/office/powerpoint/2010/main" val="184737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Now</a:t>
            </a:r>
            <a:r>
              <a:rPr lang="fr-FR" sz="2000" b="0" strike="noStrike" spc="-1" dirty="0">
                <a:latin typeface="Calibri"/>
              </a:rPr>
              <a:t>, I </a:t>
            </a:r>
            <a:r>
              <a:rPr lang="fr-FR" sz="2000" b="0" strike="noStrike" spc="-1" dirty="0" err="1">
                <a:latin typeface="Calibri"/>
              </a:rPr>
              <a:t>don’t</a:t>
            </a:r>
            <a:r>
              <a:rPr lang="fr-FR" sz="2000" b="0" strike="noStrike" spc="-1" dirty="0">
                <a:latin typeface="Calibri"/>
              </a:rPr>
              <a:t> </a:t>
            </a:r>
            <a:r>
              <a:rPr lang="fr-FR" sz="2000" b="0" strike="noStrike" spc="-1" dirty="0" err="1">
                <a:latin typeface="Calibri"/>
              </a:rPr>
              <a:t>intent</a:t>
            </a:r>
            <a:r>
              <a:rPr lang="fr-FR" sz="2000" b="0" strike="noStrike" spc="-1" dirty="0">
                <a:latin typeface="Calibri"/>
              </a:rPr>
              <a:t> to bore </a:t>
            </a:r>
            <a:r>
              <a:rPr lang="fr-FR" sz="2000" b="0" strike="noStrike" spc="-1" dirty="0" err="1">
                <a:latin typeface="Calibri"/>
              </a:rPr>
              <a:t>you</a:t>
            </a:r>
            <a:r>
              <a:rPr lang="fr-FR" sz="2000" b="0" strike="noStrike" spc="-1" dirty="0">
                <a:latin typeface="Calibri"/>
              </a:rPr>
              <a:t> all </a:t>
            </a:r>
            <a:r>
              <a:rPr lang="fr-FR" sz="2000" b="0" strike="noStrike" spc="-1" dirty="0" err="1">
                <a:latin typeface="Calibri"/>
              </a:rPr>
              <a:t>with</a:t>
            </a:r>
            <a:r>
              <a:rPr lang="fr-FR" sz="2000" b="0" strike="noStrike" spc="-1" dirty="0">
                <a:latin typeface="Calibri"/>
              </a:rPr>
              <a:t> the </a:t>
            </a:r>
            <a:r>
              <a:rPr lang="fr-FR" sz="2000" b="0" strike="noStrike" spc="-1" dirty="0" err="1">
                <a:latin typeface="Calibri"/>
              </a:rPr>
              <a:t>tiniest</a:t>
            </a:r>
            <a:r>
              <a:rPr lang="fr-FR" sz="2000" b="0" strike="noStrike" spc="-1" dirty="0">
                <a:latin typeface="Calibri"/>
              </a:rPr>
              <a:t> </a:t>
            </a:r>
            <a:r>
              <a:rPr lang="fr-FR" sz="2000" b="0" strike="noStrike" spc="-1" dirty="0" err="1">
                <a:latin typeface="Calibri"/>
              </a:rPr>
              <a:t>menutia</a:t>
            </a:r>
            <a:r>
              <a:rPr lang="fr-FR" sz="2000" b="0" strike="noStrike" spc="-1" dirty="0">
                <a:latin typeface="Calibri"/>
              </a:rPr>
              <a:t> of the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research</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I can), but I </a:t>
            </a:r>
            <a:r>
              <a:rPr lang="fr-FR" sz="2000" b="0" strike="noStrike" spc="-1" dirty="0" err="1">
                <a:latin typeface="Calibri"/>
              </a:rPr>
              <a:t>want</a:t>
            </a:r>
            <a:r>
              <a:rPr lang="fr-FR" sz="2000" b="0" strike="noStrike" spc="-1" dirty="0">
                <a:latin typeface="Calibri"/>
              </a:rPr>
              <a:t> to at least </a:t>
            </a:r>
            <a:r>
              <a:rPr lang="fr-FR" sz="2000" b="0" strike="noStrike" spc="-1" dirty="0" err="1">
                <a:latin typeface="Calibri"/>
              </a:rPr>
              <a:t>give</a:t>
            </a:r>
            <a:r>
              <a:rPr lang="fr-FR" sz="2000" b="0" strike="noStrike" spc="-1" dirty="0">
                <a:latin typeface="Calibri"/>
              </a:rPr>
              <a:t> a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idea</a:t>
            </a:r>
            <a:r>
              <a:rPr lang="fr-FR" sz="2000" b="0" strike="noStrike" spc="-1" dirty="0">
                <a:latin typeface="Calibri"/>
              </a:rPr>
              <a:t> how one </a:t>
            </a:r>
            <a:r>
              <a:rPr lang="fr-FR" sz="2000" b="0" strike="noStrike" spc="-1" dirty="0" err="1">
                <a:latin typeface="Calibri"/>
              </a:rPr>
              <a:t>finds</a:t>
            </a:r>
            <a:r>
              <a:rPr lang="fr-FR" sz="2000" b="0" strike="noStrike" spc="-1" dirty="0">
                <a:latin typeface="Calibri"/>
              </a:rPr>
              <a:t> the data.  The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method</a:t>
            </a:r>
            <a:r>
              <a:rPr lang="fr-FR" sz="2000" b="0" strike="noStrike" spc="-1" dirty="0">
                <a:latin typeface="Calibri"/>
              </a:rPr>
              <a:t> starts </a:t>
            </a:r>
            <a:r>
              <a:rPr lang="fr-FR" sz="2000" b="0" strike="noStrike" spc="-1" dirty="0" err="1">
                <a:latin typeface="Calibri"/>
              </a:rPr>
              <a:t>with</a:t>
            </a:r>
            <a:r>
              <a:rPr lang="fr-FR" sz="2000" b="0" strike="noStrike" spc="-1" dirty="0">
                <a:latin typeface="Calibri"/>
              </a:rPr>
              <a:t> </a:t>
            </a:r>
            <a:r>
              <a:rPr lang="fr-FR" sz="2000" b="0" strike="noStrike" spc="-1" dirty="0" err="1">
                <a:latin typeface="Calibri"/>
              </a:rPr>
              <a:t>using</a:t>
            </a:r>
            <a:r>
              <a:rPr lang="fr-FR" sz="2000" b="0" strike="noStrike" spc="-1" dirty="0">
                <a:latin typeface="Calibri"/>
              </a:rPr>
              <a:t> </a:t>
            </a:r>
            <a:r>
              <a:rPr lang="fr-FR" sz="2000" b="0" strike="noStrike" spc="-1" dirty="0" err="1">
                <a:latin typeface="Calibri"/>
              </a:rPr>
              <a:t>existing</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a:t>
            </a:r>
            <a:r>
              <a:rPr lang="fr-FR" sz="2000" b="0" strike="noStrike" spc="-1" dirty="0" err="1">
                <a:latin typeface="Calibri"/>
              </a:rPr>
              <a:t>However</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brings</a:t>
            </a:r>
            <a:r>
              <a:rPr lang="fr-FR" sz="2000" b="0" strike="noStrike" spc="-1" dirty="0">
                <a:latin typeface="Calibri"/>
              </a:rPr>
              <a:t> </a:t>
            </a:r>
            <a:r>
              <a:rPr lang="fr-FR" sz="2000" b="0" strike="noStrike" spc="-1" dirty="0" err="1">
                <a:latin typeface="Calibri"/>
              </a:rPr>
              <a:t>their</a:t>
            </a:r>
            <a:r>
              <a:rPr lang="fr-FR" sz="2000" b="0" strike="noStrike" spc="-1" dirty="0">
                <a:latin typeface="Calibri"/>
              </a:rPr>
              <a:t> </a:t>
            </a:r>
            <a:r>
              <a:rPr lang="fr-FR" sz="2000" b="0" strike="noStrike" spc="-1" dirty="0" err="1">
                <a:latin typeface="Calibri"/>
              </a:rPr>
              <a:t>own</a:t>
            </a:r>
            <a:r>
              <a:rPr lang="fr-FR" sz="2000" b="0" strike="noStrike" spc="-1" dirty="0">
                <a:latin typeface="Calibri"/>
              </a:rPr>
              <a:t> </a:t>
            </a:r>
            <a:r>
              <a:rPr lang="fr-FR" sz="2000" b="0" strike="noStrike" spc="-1" dirty="0" err="1">
                <a:latin typeface="Calibri"/>
              </a:rPr>
              <a:t>problems</a:t>
            </a:r>
            <a:r>
              <a:rPr lang="fr-FR" sz="2000" b="0" strike="noStrike" spc="-1" dirty="0">
                <a:latin typeface="Calibri"/>
              </a:rPr>
              <a:t>, as </a:t>
            </a:r>
            <a:r>
              <a:rPr lang="fr-FR" sz="2000" b="0" strike="noStrike" spc="-1" dirty="0" err="1">
                <a:latin typeface="Calibri"/>
              </a:rPr>
              <a:t>often</a:t>
            </a:r>
            <a:r>
              <a:rPr lang="fr-FR" sz="2000" b="0" strike="noStrike" spc="-1" dirty="0">
                <a:latin typeface="Calibri"/>
              </a:rPr>
              <a:t> </a:t>
            </a:r>
            <a:r>
              <a:rPr lang="fr-FR" sz="2000" b="0" strike="noStrike" spc="-1" dirty="0" err="1">
                <a:latin typeface="Calibri"/>
              </a:rPr>
              <a:t>you</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see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the </a:t>
            </a:r>
            <a:r>
              <a:rPr lang="fr-FR" sz="2000" b="0" strike="noStrike" spc="-1" dirty="0" err="1">
                <a:latin typeface="Calibri"/>
              </a:rPr>
              <a:t>lists</a:t>
            </a:r>
            <a:r>
              <a:rPr lang="fr-FR" sz="2000" b="0" strike="noStrike" spc="-1" dirty="0">
                <a:latin typeface="Calibri"/>
              </a:rPr>
              <a:t> start </a:t>
            </a:r>
            <a:r>
              <a:rPr lang="fr-FR" sz="2000" b="0" strike="noStrike" spc="-1" dirty="0" err="1">
                <a:latin typeface="Calibri"/>
              </a:rPr>
              <a:t>referring</a:t>
            </a:r>
            <a:r>
              <a:rPr lang="fr-FR" sz="2000" b="0" strike="noStrike" spc="-1" dirty="0">
                <a:latin typeface="Calibri"/>
              </a:rPr>
              <a:t> to </a:t>
            </a:r>
            <a:r>
              <a:rPr lang="fr-FR" sz="2000" b="0" strike="noStrike" spc="-1" dirty="0" err="1">
                <a:latin typeface="Calibri"/>
              </a:rPr>
              <a:t>each</a:t>
            </a:r>
            <a:r>
              <a:rPr lang="fr-FR" sz="2000" b="0" strike="noStrike" spc="-1" dirty="0">
                <a:latin typeface="Calibri"/>
              </a:rPr>
              <a:t> </a:t>
            </a:r>
            <a:r>
              <a:rPr lang="fr-FR" sz="2000" b="0" strike="noStrike" spc="-1" dirty="0" err="1">
                <a:latin typeface="Calibri"/>
              </a:rPr>
              <a:t>other</a:t>
            </a:r>
            <a:r>
              <a:rPr lang="fr-FR" sz="2000" b="0" strike="noStrike" spc="-1" dirty="0">
                <a:latin typeface="Calibri"/>
              </a:rPr>
              <a:t>, and/or </a:t>
            </a:r>
            <a:r>
              <a:rPr lang="fr-FR" sz="2000" b="0" strike="noStrike" spc="-1" dirty="0" err="1">
                <a:latin typeface="Calibri"/>
              </a:rPr>
              <a:t>refer</a:t>
            </a:r>
            <a:r>
              <a:rPr lang="fr-FR" sz="2000" b="0" strike="noStrike" spc="-1" dirty="0">
                <a:latin typeface="Calibri"/>
              </a:rPr>
              <a:t> to the </a:t>
            </a:r>
            <a:r>
              <a:rPr lang="fr-FR" sz="2000" b="0" strike="noStrike" spc="-1" dirty="0" err="1">
                <a:latin typeface="Calibri"/>
              </a:rPr>
              <a:t>same</a:t>
            </a:r>
            <a:r>
              <a:rPr lang="fr-FR" sz="2000" b="0" strike="noStrike" spc="-1" dirty="0">
                <a:latin typeface="Calibri"/>
              </a:rPr>
              <a:t> source.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Additionally</a:t>
            </a:r>
            <a:r>
              <a:rPr lang="fr-FR" sz="2000" b="0" strike="noStrike" spc="-1" dirty="0">
                <a:latin typeface="Calibri"/>
              </a:rPr>
              <a:t>, </a:t>
            </a:r>
            <a:r>
              <a:rPr lang="fr-FR" sz="2000" b="0" strike="noStrike" spc="-1" dirty="0" err="1">
                <a:latin typeface="Calibri"/>
              </a:rPr>
              <a:t>depending</a:t>
            </a:r>
            <a:r>
              <a:rPr lang="fr-FR" sz="2000" b="0" strike="noStrike" spc="-1" dirty="0">
                <a:latin typeface="Calibri"/>
              </a:rPr>
              <a:t> on the </a:t>
            </a:r>
            <a:r>
              <a:rPr lang="fr-FR" sz="2000" b="0" strike="noStrike" spc="-1" dirty="0" err="1">
                <a:latin typeface="Calibri"/>
              </a:rPr>
              <a:t>function</a:t>
            </a:r>
            <a:r>
              <a:rPr lang="fr-FR" sz="2000" b="0" strike="noStrike" spc="-1" dirty="0">
                <a:latin typeface="Calibri"/>
              </a:rPr>
              <a:t> of the </a:t>
            </a:r>
            <a:r>
              <a:rPr lang="fr-FR" sz="2000" b="0" strike="noStrike" spc="-1" dirty="0" err="1">
                <a:latin typeface="Calibri"/>
              </a:rPr>
              <a:t>list</a:t>
            </a:r>
            <a:r>
              <a:rPr lang="fr-FR" sz="2000" b="0" strike="noStrike" spc="-1" dirty="0">
                <a:latin typeface="Calibri"/>
              </a:rPr>
              <a:t>, the </a:t>
            </a:r>
            <a:r>
              <a:rPr lang="fr-FR" sz="2000" b="0" strike="noStrike" spc="-1" dirty="0" err="1">
                <a:latin typeface="Calibri"/>
              </a:rPr>
              <a:t>reference</a:t>
            </a:r>
            <a:r>
              <a:rPr lang="fr-FR" sz="2000" b="0" strike="noStrike" spc="-1" dirty="0">
                <a:latin typeface="Calibri"/>
              </a:rPr>
              <a:t> </a:t>
            </a:r>
            <a:r>
              <a:rPr lang="fr-FR" sz="2000" b="0" strike="noStrike" spc="-1" dirty="0" err="1">
                <a:latin typeface="Calibri"/>
              </a:rPr>
              <a:t>might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less</a:t>
            </a:r>
            <a:r>
              <a:rPr lang="fr-FR" sz="2000" b="0" strike="noStrike" spc="-1" dirty="0">
                <a:latin typeface="Calibri"/>
              </a:rPr>
              <a:t> </a:t>
            </a:r>
            <a:r>
              <a:rPr lang="fr-FR" sz="2000" b="0" strike="noStrike" spc="-1" dirty="0" err="1">
                <a:latin typeface="Calibri"/>
              </a:rPr>
              <a:t>benificial</a:t>
            </a:r>
            <a:r>
              <a:rPr lang="fr-FR" sz="2000" b="0" strike="noStrike" spc="-1" dirty="0">
                <a:latin typeface="Calibri"/>
              </a:rPr>
              <a:t> for </a:t>
            </a:r>
            <a:r>
              <a:rPr lang="fr-FR" sz="2000" b="0" strike="noStrike" spc="-1" dirty="0" err="1">
                <a:latin typeface="Calibri"/>
              </a:rPr>
              <a:t>shape</a:t>
            </a:r>
            <a:r>
              <a:rPr lang="fr-FR" sz="2000" b="0" strike="noStrike" spc="-1" dirty="0">
                <a:latin typeface="Calibri"/>
              </a:rPr>
              <a:t> </a:t>
            </a:r>
            <a:r>
              <a:rPr lang="fr-FR" sz="2000" b="0" strike="noStrike" spc="-1" dirty="0" err="1">
                <a:latin typeface="Calibri"/>
              </a:rPr>
              <a:t>recognision</a:t>
            </a:r>
            <a:r>
              <a:rPr lang="fr-FR" sz="2000" b="0" strike="noStrike" spc="-1" dirty="0">
                <a:latin typeface="Calibri"/>
              </a:rPr>
              <a:t> </a:t>
            </a:r>
            <a:r>
              <a:rPr lang="fr-FR" sz="2000" b="0" strike="noStrike" spc="-1" dirty="0" err="1">
                <a:latin typeface="Calibri"/>
              </a:rPr>
              <a:t>than</a:t>
            </a:r>
            <a:r>
              <a:rPr lang="fr-FR" sz="2000" b="0" strike="noStrike" spc="-1" dirty="0">
                <a:latin typeface="Calibri"/>
              </a:rPr>
              <a:t> one </a:t>
            </a:r>
            <a:r>
              <a:rPr lang="fr-FR" sz="2000" b="0" strike="noStrike" spc="-1" dirty="0" err="1">
                <a:latin typeface="Calibri"/>
              </a:rPr>
              <a:t>would</a:t>
            </a:r>
            <a:r>
              <a:rPr lang="fr-FR" sz="2000" b="0" strike="noStrike" spc="-1" dirty="0">
                <a:latin typeface="Calibri"/>
              </a:rPr>
              <a:t> </a:t>
            </a:r>
            <a:r>
              <a:rPr lang="fr-FR" sz="2000" b="0" strike="noStrike" spc="-1" dirty="0" err="1">
                <a:latin typeface="Calibri"/>
              </a:rPr>
              <a:t>expect</a:t>
            </a:r>
            <a:r>
              <a:rPr lang="fr-FR" sz="2000" b="0" strike="noStrike" spc="-1" dirty="0">
                <a:latin typeface="Calibri"/>
              </a:rPr>
              <a:t>. For </a:t>
            </a:r>
            <a:r>
              <a:rPr lang="fr-FR" sz="2000" b="0" strike="noStrike" spc="-1" dirty="0" err="1">
                <a:latin typeface="Calibri"/>
              </a:rPr>
              <a:t>example</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are </a:t>
            </a:r>
            <a:r>
              <a:rPr lang="fr-FR" sz="2000" b="0" strike="noStrike" spc="-1" dirty="0" err="1">
                <a:latin typeface="Calibri"/>
              </a:rPr>
              <a:t>multilple</a:t>
            </a:r>
            <a:r>
              <a:rPr lang="fr-FR" sz="2000" b="0" strike="noStrike" spc="-1" dirty="0">
                <a:latin typeface="Calibri"/>
              </a:rPr>
              <a:t> cases </a:t>
            </a:r>
            <a:r>
              <a:rPr lang="fr-FR" sz="2000" b="0" strike="noStrike" spc="-1" dirty="0" err="1">
                <a:latin typeface="Calibri"/>
              </a:rPr>
              <a:t>where</a:t>
            </a:r>
            <a:r>
              <a:rPr lang="fr-FR" sz="2000" b="0" strike="noStrike" spc="-1" dirty="0">
                <a:latin typeface="Calibri"/>
              </a:rPr>
              <a:t> Valeurs </a:t>
            </a:r>
            <a:r>
              <a:rPr lang="fr-FR" sz="2000" b="0" strike="noStrike" spc="-1" dirty="0" err="1">
                <a:latin typeface="Calibri"/>
              </a:rPr>
              <a:t>refers</a:t>
            </a:r>
            <a:r>
              <a:rPr lang="fr-FR" sz="2000" b="0" strike="noStrike" spc="-1" dirty="0">
                <a:latin typeface="Calibri"/>
              </a:rPr>
              <a:t> to Alliot, </a:t>
            </a:r>
            <a:r>
              <a:rPr lang="fr-FR" sz="2000" b="0" strike="noStrike" spc="-1" dirty="0" err="1">
                <a:latin typeface="Calibri"/>
              </a:rPr>
              <a:t>from</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one can </a:t>
            </a:r>
            <a:r>
              <a:rPr lang="fr-FR" sz="2000" b="0" strike="noStrike" spc="-1" dirty="0" err="1">
                <a:latin typeface="Calibri"/>
              </a:rPr>
              <a:t>find</a:t>
            </a:r>
            <a:r>
              <a:rPr lang="fr-FR" sz="2000" b="0" strike="noStrike" spc="-1" dirty="0">
                <a:latin typeface="Calibri"/>
              </a:rPr>
              <a:t> the </a:t>
            </a:r>
            <a:r>
              <a:rPr lang="fr-FR" sz="2000" b="0" strike="noStrike" spc="-1" dirty="0" err="1">
                <a:latin typeface="Calibri"/>
              </a:rPr>
              <a:t>actual</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in the publications of </a:t>
            </a:r>
            <a:r>
              <a:rPr lang="fr-FR" sz="2000" b="0" strike="noStrike" spc="-1" dirty="0" err="1">
                <a:latin typeface="Calibri"/>
              </a:rPr>
              <a:t>Edfu</a:t>
            </a:r>
            <a:r>
              <a:rPr lang="fr-FR" sz="2000" b="0" strike="noStrike" spc="-1" dirty="0">
                <a:latin typeface="Calibri"/>
              </a:rPr>
              <a:t> </a:t>
            </a:r>
            <a:r>
              <a:rPr lang="fr-FR" sz="2000" b="0" strike="noStrike" spc="-1" dirty="0" err="1">
                <a:latin typeface="Calibri"/>
              </a:rPr>
              <a:t>from</a:t>
            </a:r>
            <a:r>
              <a:rPr lang="fr-FR" sz="2000" b="0" strike="noStrike" spc="-1" dirty="0">
                <a:latin typeface="Calibri"/>
              </a:rPr>
              <a:t> </a:t>
            </a:r>
            <a:r>
              <a:rPr lang="fr-FR" sz="2000" b="0" strike="noStrike" spc="-1" dirty="0" err="1">
                <a:latin typeface="Calibri"/>
              </a:rPr>
              <a:t>Chassinat</a:t>
            </a:r>
            <a:r>
              <a:rPr lang="fr-FR" sz="2000" b="0" strike="noStrike" spc="-1" dirty="0">
                <a:latin typeface="Calibri"/>
              </a:rPr>
              <a:t>. As Valeurs </a:t>
            </a:r>
            <a:r>
              <a:rPr lang="fr-FR" sz="2000" b="0" strike="noStrike" spc="-1" dirty="0" err="1">
                <a:latin typeface="Calibri"/>
              </a:rPr>
              <a:t>is</a:t>
            </a:r>
            <a:r>
              <a:rPr lang="fr-FR" sz="2000" b="0" strike="noStrike" spc="-1" dirty="0">
                <a:latin typeface="Calibri"/>
              </a:rPr>
              <a:t> more </a:t>
            </a:r>
            <a:r>
              <a:rPr lang="fr-FR" sz="2000" b="0" strike="noStrike" spc="-1" dirty="0" err="1">
                <a:latin typeface="Calibri"/>
              </a:rPr>
              <a:t>focussed</a:t>
            </a:r>
            <a:r>
              <a:rPr lang="fr-FR" sz="2000" b="0" strike="noStrike" spc="-1" dirty="0">
                <a:latin typeface="Calibri"/>
              </a:rPr>
              <a:t> on the </a:t>
            </a:r>
            <a:r>
              <a:rPr lang="fr-FR" sz="2000" b="0" strike="noStrike" spc="-1" dirty="0" err="1">
                <a:latin typeface="Calibri"/>
              </a:rPr>
              <a:t>function</a:t>
            </a:r>
            <a:r>
              <a:rPr lang="fr-FR" sz="2000" b="0" strike="noStrike" spc="-1" dirty="0">
                <a:latin typeface="Calibri"/>
              </a:rPr>
              <a:t>, the </a:t>
            </a:r>
            <a:r>
              <a:rPr lang="fr-FR" sz="2000" b="0" strike="noStrike" spc="-1" dirty="0" err="1">
                <a:latin typeface="Calibri"/>
              </a:rPr>
              <a:t>reference</a:t>
            </a:r>
            <a:r>
              <a:rPr lang="fr-FR" sz="2000" b="0" strike="noStrike" spc="-1" dirty="0">
                <a:latin typeface="Calibri"/>
              </a:rPr>
              <a:t> to Alliot </a:t>
            </a:r>
            <a:r>
              <a:rPr lang="fr-FR" sz="2000" b="0" strike="noStrike" spc="-1" dirty="0" err="1">
                <a:latin typeface="Calibri"/>
              </a:rPr>
              <a:t>makes</a:t>
            </a:r>
            <a:r>
              <a:rPr lang="fr-FR" sz="2000" b="0" strike="noStrike" spc="-1" dirty="0">
                <a:latin typeface="Calibri"/>
              </a:rPr>
              <a:t> </a:t>
            </a:r>
            <a:r>
              <a:rPr lang="fr-FR" sz="2000" b="0" strike="noStrike" spc="-1" dirty="0" err="1">
                <a:latin typeface="Calibri"/>
              </a:rPr>
              <a:t>sense</a:t>
            </a:r>
            <a:r>
              <a:rPr lang="fr-FR" sz="2000" b="0" strike="noStrike" spc="-1" dirty="0">
                <a:latin typeface="Calibri"/>
              </a:rPr>
              <a:t>, as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discusses</a:t>
            </a:r>
            <a:r>
              <a:rPr lang="fr-FR" sz="2000" b="0" strike="noStrike" spc="-1" dirty="0">
                <a:latin typeface="Calibri"/>
              </a:rPr>
              <a:t> the </a:t>
            </a:r>
            <a:r>
              <a:rPr lang="fr-FR" sz="2000" b="0" strike="noStrike" spc="-1" dirty="0" err="1">
                <a:latin typeface="Calibri"/>
              </a:rPr>
              <a:t>function</a:t>
            </a:r>
            <a:r>
              <a:rPr lang="fr-FR" sz="2000" b="0" strike="noStrike" spc="-1" dirty="0">
                <a:latin typeface="Calibri"/>
              </a:rPr>
              <a:t> of the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However</a:t>
            </a:r>
            <a:r>
              <a:rPr lang="fr-FR" sz="2000" b="0" strike="noStrike" spc="-1" dirty="0">
                <a:latin typeface="Calibri"/>
              </a:rPr>
              <a:t>, </a:t>
            </a:r>
            <a:r>
              <a:rPr lang="fr-FR" sz="2000" b="0" strike="noStrike" spc="-1" dirty="0" err="1">
                <a:latin typeface="Calibri"/>
              </a:rPr>
              <a:t>it</a:t>
            </a:r>
            <a:r>
              <a:rPr lang="fr-FR" sz="2000" b="0" strike="noStrike" spc="-1" dirty="0">
                <a:latin typeface="Calibri"/>
              </a:rPr>
              <a:t> can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rather</a:t>
            </a:r>
            <a:r>
              <a:rPr lang="fr-FR" sz="2000" b="0" strike="noStrike" spc="-1" dirty="0">
                <a:latin typeface="Calibri"/>
              </a:rPr>
              <a:t> </a:t>
            </a:r>
            <a:r>
              <a:rPr lang="fr-FR" sz="2000" b="0" strike="noStrike" spc="-1" dirty="0" err="1">
                <a:latin typeface="Calibri"/>
              </a:rPr>
              <a:t>frustrating</a:t>
            </a:r>
            <a:r>
              <a:rPr lang="fr-FR" sz="2000" b="0" strike="noStrike" spc="-1" dirty="0">
                <a:latin typeface="Calibri"/>
              </a:rPr>
              <a:t> to have to </a:t>
            </a:r>
            <a:r>
              <a:rPr lang="fr-FR" sz="2000" b="0" strike="noStrike" spc="-1" dirty="0" err="1">
                <a:latin typeface="Calibri"/>
              </a:rPr>
              <a:t>locate</a:t>
            </a:r>
            <a:r>
              <a:rPr lang="fr-FR" sz="2000" b="0" strike="noStrike" spc="-1" dirty="0">
                <a:latin typeface="Calibri"/>
              </a:rPr>
              <a:t> the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itself</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As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for </a:t>
            </a:r>
            <a:r>
              <a:rPr lang="fr-FR" sz="2000" b="0" strike="noStrike" spc="-1" dirty="0" err="1">
                <a:latin typeface="Calibri"/>
              </a:rPr>
              <a:t>some</a:t>
            </a:r>
            <a:r>
              <a:rPr lang="fr-FR" sz="2000" b="0" strike="noStrike" spc="-1" dirty="0">
                <a:latin typeface="Calibri"/>
              </a:rPr>
              <a:t> of the </a:t>
            </a:r>
            <a:r>
              <a:rPr lang="fr-FR" sz="2000" b="0" strike="noStrike" spc="-1" dirty="0" err="1">
                <a:latin typeface="Calibri"/>
              </a:rPr>
              <a:t>functions</a:t>
            </a:r>
            <a:r>
              <a:rPr lang="fr-FR" sz="2000" b="0" strike="noStrike" spc="-1" dirty="0">
                <a:latin typeface="Calibri"/>
              </a:rPr>
              <a:t> of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Daumas</a:t>
            </a:r>
            <a:r>
              <a:rPr lang="fr-FR" sz="2000" b="0" strike="noStrike" spc="-1" dirty="0">
                <a:latin typeface="Calibri"/>
              </a:rPr>
              <a:t> </a:t>
            </a:r>
            <a:r>
              <a:rPr lang="fr-FR" sz="2000" b="0" strike="noStrike" spc="-1" dirty="0" err="1">
                <a:latin typeface="Calibri"/>
              </a:rPr>
              <a:t>refers</a:t>
            </a:r>
            <a:r>
              <a:rPr lang="fr-FR" sz="2000" b="0" strike="noStrike" spc="-1" dirty="0">
                <a:latin typeface="Calibri"/>
              </a:rPr>
              <a:t> to </a:t>
            </a:r>
            <a:r>
              <a:rPr lang="fr-FR" sz="2000" b="0" strike="noStrike" spc="-1" dirty="0" err="1">
                <a:latin typeface="Calibri"/>
              </a:rPr>
              <a:t>his</a:t>
            </a:r>
            <a:r>
              <a:rPr lang="fr-FR" sz="2000" b="0" strike="noStrike" spc="-1" dirty="0">
                <a:latin typeface="Calibri"/>
              </a:rPr>
              <a:t> </a:t>
            </a:r>
            <a:r>
              <a:rPr lang="fr-FR" sz="2000" b="0" strike="noStrike" spc="-1" dirty="0" err="1">
                <a:latin typeface="Calibri"/>
              </a:rPr>
              <a:t>own</a:t>
            </a:r>
            <a:r>
              <a:rPr lang="fr-FR" sz="2000" b="0" strike="noStrike" spc="-1" dirty="0">
                <a:latin typeface="Calibri"/>
              </a:rPr>
              <a:t> publication about </a:t>
            </a:r>
            <a:r>
              <a:rPr lang="fr-FR" sz="2000" b="0" strike="noStrike" spc="-1" dirty="0" err="1">
                <a:latin typeface="Calibri"/>
              </a:rPr>
              <a:t>Mammisies</a:t>
            </a:r>
            <a:r>
              <a:rPr lang="fr-FR" sz="2000" b="0" strike="noStrike" spc="-1" dirty="0">
                <a:latin typeface="Calibri"/>
              </a:rPr>
              <a:t> for a </a:t>
            </a:r>
            <a:r>
              <a:rPr lang="fr-FR" sz="2000" b="0" strike="noStrike" spc="-1" dirty="0" err="1">
                <a:latin typeface="Calibri"/>
              </a:rPr>
              <a:t>function</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then</a:t>
            </a:r>
            <a:r>
              <a:rPr lang="fr-FR" sz="2000" b="0" strike="noStrike" spc="-1" dirty="0">
                <a:latin typeface="Calibri"/>
              </a:rPr>
              <a:t> </a:t>
            </a:r>
            <a:r>
              <a:rPr lang="fr-FR" sz="2000" b="0" strike="noStrike" spc="-1" dirty="0" err="1">
                <a:latin typeface="Calibri"/>
              </a:rPr>
              <a:t>refers</a:t>
            </a:r>
            <a:r>
              <a:rPr lang="fr-FR" sz="2000" b="0" strike="noStrike" spc="-1" dirty="0">
                <a:latin typeface="Calibri"/>
              </a:rPr>
              <a:t> to the </a:t>
            </a:r>
            <a:r>
              <a:rPr lang="fr-FR" sz="2000" b="0" strike="noStrike" spc="-1" dirty="0" err="1">
                <a:latin typeface="Calibri"/>
              </a:rPr>
              <a:t>actual</a:t>
            </a:r>
            <a:r>
              <a:rPr lang="fr-FR" sz="2000" b="0" strike="noStrike" spc="-1" dirty="0">
                <a:latin typeface="Calibri"/>
              </a:rPr>
              <a:t> publication,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was</a:t>
            </a:r>
            <a:r>
              <a:rPr lang="fr-FR" sz="2000" b="0" strike="noStrike" spc="-1" dirty="0">
                <a:latin typeface="Calibri"/>
              </a:rPr>
              <a:t> </a:t>
            </a:r>
            <a:r>
              <a:rPr lang="fr-FR" sz="2000" b="0" strike="noStrike" spc="-1" dirty="0" err="1">
                <a:latin typeface="Calibri"/>
              </a:rPr>
              <a:t>done</a:t>
            </a:r>
            <a:r>
              <a:rPr lang="fr-FR" sz="2000" b="0" strike="noStrike" spc="-1" dirty="0">
                <a:latin typeface="Calibri"/>
              </a:rPr>
              <a:t> by, </a:t>
            </a:r>
            <a:r>
              <a:rPr lang="fr-FR" sz="2000" b="0" strike="noStrike" spc="-1" dirty="0" err="1">
                <a:latin typeface="Calibri"/>
              </a:rPr>
              <a:t>well</a:t>
            </a:r>
            <a:r>
              <a:rPr lang="fr-FR" sz="2000" b="0" strike="noStrike" spc="-1" dirty="0">
                <a:latin typeface="Calibri"/>
              </a:rPr>
              <a:t>, </a:t>
            </a:r>
            <a:r>
              <a:rPr lang="fr-FR" sz="2000" b="0" strike="noStrike" spc="-1" dirty="0" err="1">
                <a:latin typeface="Calibri"/>
              </a:rPr>
              <a:t>Daumas</a:t>
            </a:r>
            <a:r>
              <a:rPr lang="fr-FR" sz="2000" b="0" strike="noStrike" spc="-1" dirty="0">
                <a:latin typeface="Calibri"/>
              </a:rPr>
              <a:t>. </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23</a:t>
            </a:fld>
            <a:endParaRPr lang="fr-FR" sz="1200" b="0" strike="noStrike" spc="-1">
              <a:latin typeface="Calibri"/>
            </a:endParaRPr>
          </a:p>
        </p:txBody>
      </p:sp>
    </p:spTree>
    <p:extLst>
      <p:ext uri="{BB962C8B-B14F-4D97-AF65-F5344CB8AC3E}">
        <p14:creationId xmlns:p14="http://schemas.microsoft.com/office/powerpoint/2010/main" val="3994665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Since</a:t>
            </a:r>
            <a:r>
              <a:rPr lang="fr-FR" sz="2000" b="0" strike="noStrike" spc="-1" dirty="0">
                <a:latin typeface="Calibri"/>
              </a:rPr>
              <a:t> more and more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starting</a:t>
            </a:r>
            <a:r>
              <a:rPr lang="fr-FR" sz="2000" b="0" strike="noStrike" spc="-1" dirty="0">
                <a:latin typeface="Calibri"/>
              </a:rPr>
              <a:t> to </a:t>
            </a:r>
            <a:r>
              <a:rPr lang="fr-FR" sz="2000" b="0" strike="noStrike" spc="-1" dirty="0" err="1">
                <a:latin typeface="Calibri"/>
              </a:rPr>
              <a:t>be</a:t>
            </a:r>
            <a:r>
              <a:rPr lang="fr-FR" sz="2000" b="0" strike="noStrike" spc="-1" dirty="0">
                <a:latin typeface="Calibri"/>
              </a:rPr>
              <a:t> put online,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great</a:t>
            </a:r>
            <a:r>
              <a:rPr lang="fr-FR" sz="2000" b="0" strike="noStrike" spc="-1" dirty="0">
                <a:latin typeface="Calibri"/>
              </a:rPr>
              <a:t> source of data </a:t>
            </a:r>
            <a:r>
              <a:rPr lang="fr-FR" sz="2000" b="0" strike="noStrike" spc="-1" dirty="0" err="1">
                <a:latin typeface="Calibri"/>
              </a:rPr>
              <a:t>comes</a:t>
            </a:r>
            <a:r>
              <a:rPr lang="fr-FR" sz="2000" b="0" strike="noStrike" spc="-1" dirty="0">
                <a:latin typeface="Calibri"/>
              </a:rPr>
              <a:t> </a:t>
            </a:r>
            <a:r>
              <a:rPr lang="fr-FR" sz="2000" b="0" strike="noStrike" spc="-1" dirty="0" err="1">
                <a:latin typeface="Calibri"/>
              </a:rPr>
              <a:t>from</a:t>
            </a:r>
            <a:r>
              <a:rPr lang="fr-FR" sz="2000" b="0" strike="noStrike" spc="-1" dirty="0">
                <a:latin typeface="Calibri"/>
              </a:rPr>
              <a:t> </a:t>
            </a:r>
            <a:r>
              <a:rPr lang="fr-FR" sz="2000" b="0" strike="noStrike" spc="-1" dirty="0" err="1">
                <a:latin typeface="Calibri"/>
              </a:rPr>
              <a:t>databases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encode </a:t>
            </a:r>
            <a:r>
              <a:rPr lang="fr-FR" sz="2000" b="0" strike="noStrike" spc="-1" dirty="0" err="1">
                <a:latin typeface="Calibri"/>
              </a:rPr>
              <a:t>texts</a:t>
            </a:r>
            <a:r>
              <a:rPr lang="fr-FR" sz="2000" b="0" strike="noStrike" spc="-1" dirty="0">
                <a:latin typeface="Calibri"/>
              </a:rPr>
              <a:t>. (</a:t>
            </a:r>
            <a:r>
              <a:rPr lang="fr-FR" sz="2000" b="0" strike="noStrike" spc="-1" dirty="0" err="1">
                <a:latin typeface="Calibri"/>
              </a:rPr>
              <a:t>making</a:t>
            </a:r>
            <a:r>
              <a:rPr lang="fr-FR" sz="2000" b="0" strike="noStrike" spc="-1" dirty="0">
                <a:latin typeface="Calibri"/>
              </a:rPr>
              <a:t> a digital </a:t>
            </a:r>
            <a:r>
              <a:rPr lang="fr-FR" sz="2000" b="0" strike="noStrike" spc="-1" dirty="0" err="1">
                <a:latin typeface="Calibri"/>
              </a:rPr>
              <a:t>representation</a:t>
            </a:r>
            <a:r>
              <a:rPr lang="fr-FR" sz="2000" b="0" strike="noStrike" spc="-1" dirty="0">
                <a:latin typeface="Calibri"/>
              </a:rPr>
              <a:t> of a </a:t>
            </a:r>
            <a:r>
              <a:rPr lang="fr-FR" sz="2000" b="0" strike="noStrike" spc="-1" dirty="0" err="1">
                <a:latin typeface="Calibri"/>
              </a:rPr>
              <a:t>texts</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based</a:t>
            </a:r>
            <a:r>
              <a:rPr lang="fr-FR" sz="2000" b="0" strike="noStrike" spc="-1" dirty="0">
                <a:latin typeface="Calibri"/>
              </a:rPr>
              <a:t> on the </a:t>
            </a:r>
            <a:r>
              <a:rPr lang="fr-FR" sz="2000" b="0" strike="noStrike" spc="-1" dirty="0" err="1">
                <a:latin typeface="Calibri"/>
              </a:rPr>
              <a:t>underlying</a:t>
            </a:r>
            <a:r>
              <a:rPr lang="fr-FR" sz="2000" b="0" strike="noStrike" spc="-1" dirty="0">
                <a:latin typeface="Calibri"/>
              </a:rPr>
              <a:t> codes of </a:t>
            </a:r>
            <a:r>
              <a:rPr lang="fr-FR" sz="2000" b="0" strike="noStrike" spc="-1" dirty="0" err="1">
                <a:latin typeface="Calibri"/>
              </a:rPr>
              <a:t>characters</a:t>
            </a:r>
            <a:r>
              <a:rPr lang="fr-FR" sz="2000" b="0" strike="noStrike" spc="-1" dirty="0">
                <a:latin typeface="Calibri"/>
              </a:rPr>
              <a:t> on a computer, in </a:t>
            </a:r>
            <a:r>
              <a:rPr lang="fr-FR" sz="2000" b="0" strike="noStrike" spc="-1" dirty="0" err="1">
                <a:latin typeface="Calibri"/>
              </a:rPr>
              <a:t>order</a:t>
            </a:r>
            <a:r>
              <a:rPr lang="fr-FR" sz="2000" b="0" strike="noStrike" spc="-1" dirty="0">
                <a:latin typeface="Calibri"/>
              </a:rPr>
              <a:t> to </a:t>
            </a:r>
            <a:r>
              <a:rPr lang="fr-FR" sz="2000" b="0" strike="noStrike" spc="-1" dirty="0" err="1">
                <a:latin typeface="Calibri"/>
              </a:rPr>
              <a:t>create</a:t>
            </a:r>
            <a:r>
              <a:rPr lang="fr-FR" sz="2000" b="0" strike="noStrike" spc="-1" dirty="0">
                <a:latin typeface="Calibri"/>
              </a:rPr>
              <a:t> a stable digital </a:t>
            </a:r>
            <a:r>
              <a:rPr lang="fr-FR" sz="2000" b="0" strike="noStrike" spc="-1" dirty="0" err="1">
                <a:latin typeface="Calibri"/>
              </a:rPr>
              <a:t>representation</a:t>
            </a:r>
            <a:r>
              <a:rPr lang="fr-FR" sz="2000" b="0" strike="noStrike" spc="-1" dirty="0">
                <a:latin typeface="Calibri"/>
              </a:rPr>
              <a:t>). </a:t>
            </a:r>
            <a:r>
              <a:rPr lang="fr-FR" sz="2000" b="0" strike="noStrike" spc="-1" dirty="0" err="1">
                <a:latin typeface="Calibri"/>
              </a:rPr>
              <a:t>However</a:t>
            </a:r>
            <a:r>
              <a:rPr lang="fr-FR" sz="2000" b="0" strike="noStrike" spc="-1" dirty="0">
                <a:latin typeface="Calibri"/>
              </a:rPr>
              <a:t>, </a:t>
            </a:r>
            <a:r>
              <a:rPr lang="fr-FR" sz="2000" b="0" strike="noStrike" spc="-1" dirty="0" err="1">
                <a:latin typeface="Calibri"/>
              </a:rPr>
              <a:t>these</a:t>
            </a:r>
            <a:r>
              <a:rPr lang="fr-FR" sz="2000" b="0" strike="noStrike" spc="-1" dirty="0">
                <a:latin typeface="Calibri"/>
              </a:rPr>
              <a:t> are </a:t>
            </a:r>
            <a:r>
              <a:rPr lang="fr-FR" sz="2000" b="0" strike="noStrike" spc="-1" dirty="0" err="1">
                <a:latin typeface="Calibri"/>
              </a:rPr>
              <a:t>bound</a:t>
            </a:r>
            <a:r>
              <a:rPr lang="fr-FR" sz="2000" b="0" strike="noStrike" spc="-1" dirty="0">
                <a:latin typeface="Calibri"/>
              </a:rPr>
              <a:t> by issues as </a:t>
            </a:r>
            <a:r>
              <a:rPr lang="fr-FR" sz="2000" b="0" strike="noStrike" spc="-1" dirty="0" err="1">
                <a:latin typeface="Calibri"/>
              </a:rPr>
              <a:t>well</a:t>
            </a:r>
            <a:r>
              <a:rPr lang="fr-FR" sz="2000" b="0" strike="noStrike" spc="-1" dirty="0">
                <a:latin typeface="Calibri"/>
              </a:rPr>
              <a:t>, as the </a:t>
            </a:r>
            <a:r>
              <a:rPr lang="fr-FR" sz="2000" b="0" strike="noStrike" spc="-1" dirty="0" err="1">
                <a:latin typeface="Calibri"/>
              </a:rPr>
              <a:t>available</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might</a:t>
            </a:r>
            <a:r>
              <a:rPr lang="fr-FR" sz="2000" b="0" strike="noStrike" spc="-1" dirty="0">
                <a:latin typeface="Calibri"/>
              </a:rPr>
              <a:t> not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sufficient</a:t>
            </a:r>
            <a:r>
              <a:rPr lang="fr-FR" sz="2000" b="0" strike="noStrike" spc="-1" dirty="0">
                <a:latin typeface="Calibri"/>
              </a:rPr>
              <a:t> for </a:t>
            </a:r>
            <a:r>
              <a:rPr lang="fr-FR" sz="2000" b="0" strike="noStrike" spc="-1" dirty="0" err="1">
                <a:latin typeface="Calibri"/>
              </a:rPr>
              <a:t>encoding</a:t>
            </a:r>
            <a:r>
              <a:rPr lang="fr-FR" sz="2000" b="0" strike="noStrike" spc="-1" dirty="0">
                <a:latin typeface="Calibri"/>
              </a:rPr>
              <a:t> (</a:t>
            </a:r>
            <a:r>
              <a:rPr lang="fr-FR" sz="2000" b="0" strike="noStrike" spc="-1" dirty="0" err="1">
                <a:latin typeface="Calibri"/>
              </a:rPr>
              <a:t>making</a:t>
            </a:r>
            <a:r>
              <a:rPr lang="fr-FR" sz="2000" b="0" strike="noStrike" spc="-1" dirty="0">
                <a:latin typeface="Calibri"/>
              </a:rPr>
              <a:t> digital transcriptions), </a:t>
            </a:r>
            <a:r>
              <a:rPr lang="fr-FR" sz="2000" b="0" strike="noStrike" spc="-1" dirty="0" err="1">
                <a:latin typeface="Calibri"/>
              </a:rPr>
              <a:t>so</a:t>
            </a:r>
            <a:r>
              <a:rPr lang="fr-FR" sz="2000" b="0" strike="noStrike" spc="-1" dirty="0">
                <a:latin typeface="Calibri"/>
              </a:rPr>
              <a:t> a </a:t>
            </a:r>
            <a:r>
              <a:rPr lang="fr-FR" sz="2000" b="0" strike="noStrike" spc="-1" dirty="0" err="1">
                <a:latin typeface="Calibri"/>
              </a:rPr>
              <a:t>shortcut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used</a:t>
            </a:r>
            <a:r>
              <a:rPr lang="fr-FR" sz="2000" b="0" strike="noStrike" spc="-1" dirty="0">
                <a:latin typeface="Calibri"/>
              </a:rPr>
              <a:t>, or the </a:t>
            </a:r>
            <a:r>
              <a:rPr lang="fr-FR" sz="2000" b="0" strike="noStrike" spc="-1" dirty="0" err="1">
                <a:latin typeface="Calibri"/>
              </a:rPr>
              <a:t>encoding</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based</a:t>
            </a:r>
            <a:r>
              <a:rPr lang="fr-FR" sz="2000" b="0" strike="noStrike" spc="-1" dirty="0">
                <a:latin typeface="Calibri"/>
              </a:rPr>
              <a:t> on a transcription, in </a:t>
            </a:r>
            <a:r>
              <a:rPr lang="fr-FR" sz="2000" b="0" strike="noStrike" spc="-1" dirty="0" err="1">
                <a:latin typeface="Calibri"/>
              </a:rPr>
              <a:t>which</a:t>
            </a:r>
            <a:r>
              <a:rPr lang="fr-FR" sz="2000" b="0" strike="noStrike" spc="-1" dirty="0">
                <a:latin typeface="Calibri"/>
              </a:rPr>
              <a:t> case </a:t>
            </a:r>
            <a:r>
              <a:rPr lang="fr-FR" sz="2000" b="0" strike="noStrike" spc="-1" dirty="0" err="1">
                <a:latin typeface="Calibri"/>
              </a:rPr>
              <a:t>any</a:t>
            </a:r>
            <a:r>
              <a:rPr lang="fr-FR" sz="2000" b="0" strike="noStrike" spc="-1" dirty="0">
                <a:latin typeface="Calibri"/>
              </a:rPr>
              <a:t> </a:t>
            </a:r>
            <a:r>
              <a:rPr lang="fr-FR" sz="2000" b="0" strike="noStrike" spc="-1" dirty="0" err="1">
                <a:latin typeface="Calibri"/>
              </a:rPr>
              <a:t>errors</a:t>
            </a:r>
            <a:r>
              <a:rPr lang="fr-FR" sz="2000" b="0" strike="noStrike" spc="-1" dirty="0">
                <a:latin typeface="Calibri"/>
              </a:rPr>
              <a:t> or simplifications made in the transcription </a:t>
            </a:r>
            <a:r>
              <a:rPr lang="fr-FR" sz="2000" b="0" strike="noStrike" spc="-1" dirty="0" err="1">
                <a:latin typeface="Calibri"/>
              </a:rPr>
              <a:t>might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exported</a:t>
            </a:r>
            <a:r>
              <a:rPr lang="fr-FR" sz="2000" b="0" strike="noStrike" spc="-1" dirty="0">
                <a:latin typeface="Calibri"/>
              </a:rPr>
              <a:t> to the </a:t>
            </a:r>
            <a:r>
              <a:rPr lang="fr-FR" sz="2000" b="0" strike="noStrike" spc="-1" dirty="0" err="1">
                <a:latin typeface="Calibri"/>
              </a:rPr>
              <a:t>database</a:t>
            </a:r>
            <a:r>
              <a:rPr lang="fr-FR" sz="2000" b="0" strike="noStrike" spc="-1" dirty="0">
                <a:latin typeface="Calibri"/>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24</a:t>
            </a:fld>
            <a:endParaRPr lang="fr-FR" sz="1200" b="0" strike="noStrike" spc="-1">
              <a:latin typeface="Calibri"/>
            </a:endParaRPr>
          </a:p>
        </p:txBody>
      </p:sp>
    </p:spTree>
    <p:extLst>
      <p:ext uri="{BB962C8B-B14F-4D97-AF65-F5344CB8AC3E}">
        <p14:creationId xmlns:p14="http://schemas.microsoft.com/office/powerpoint/2010/main" val="1829162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Or, more </a:t>
            </a:r>
            <a:r>
              <a:rPr lang="fr-FR" sz="2000" b="0" strike="noStrike" spc="-1" dirty="0" err="1">
                <a:latin typeface="Calibri"/>
              </a:rPr>
              <a:t>recent</a:t>
            </a:r>
            <a:r>
              <a:rPr lang="fr-FR" sz="2000" b="0" strike="noStrike" spc="-1" dirty="0">
                <a:latin typeface="Calibri"/>
              </a:rPr>
              <a:t> publications,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often</a:t>
            </a:r>
            <a:r>
              <a:rPr lang="fr-FR" sz="2000" b="0" strike="noStrike" spc="-1" dirty="0">
                <a:latin typeface="Calibri"/>
              </a:rPr>
              <a:t> have the </a:t>
            </a:r>
            <a:r>
              <a:rPr lang="fr-FR" sz="2000" b="0" strike="noStrike" spc="-1" dirty="0" err="1">
                <a:latin typeface="Calibri"/>
              </a:rPr>
              <a:t>encodings</a:t>
            </a:r>
            <a:r>
              <a:rPr lang="fr-FR" sz="2000" b="0" strike="noStrike" spc="-1" dirty="0">
                <a:latin typeface="Calibri"/>
              </a:rPr>
              <a:t> </a:t>
            </a:r>
            <a:r>
              <a:rPr lang="fr-FR" sz="2000" b="0" strike="noStrike" spc="-1" dirty="0" err="1">
                <a:latin typeface="Calibri"/>
              </a:rPr>
              <a:t>digitally</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can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used</a:t>
            </a:r>
            <a:r>
              <a:rPr lang="fr-FR" sz="2000" b="0" strike="noStrike" spc="-1" dirty="0">
                <a:latin typeface="Calibri"/>
              </a:rPr>
              <a:t> to </a:t>
            </a:r>
            <a:r>
              <a:rPr lang="fr-FR" sz="2000" b="0" strike="noStrike" spc="-1" dirty="0" err="1">
                <a:latin typeface="Calibri"/>
              </a:rPr>
              <a:t>locate</a:t>
            </a:r>
            <a:r>
              <a:rPr lang="fr-FR" sz="2000" b="0" strike="noStrike" spc="-1" dirty="0">
                <a:latin typeface="Calibri"/>
              </a:rPr>
              <a:t> the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you</a:t>
            </a:r>
            <a:r>
              <a:rPr lang="fr-FR" sz="2000" b="0" strike="noStrike" spc="-1" dirty="0">
                <a:latin typeface="Calibri"/>
              </a:rPr>
              <a:t> are </a:t>
            </a:r>
            <a:r>
              <a:rPr lang="fr-FR" sz="2000" b="0" strike="noStrike" spc="-1" dirty="0" err="1">
                <a:latin typeface="Calibri"/>
              </a:rPr>
              <a:t>looking</a:t>
            </a:r>
            <a:r>
              <a:rPr lang="fr-FR" sz="2000" b="0" strike="noStrike" spc="-1" dirty="0">
                <a:latin typeface="Calibri"/>
              </a:rPr>
              <a:t> for. The </a:t>
            </a:r>
            <a:r>
              <a:rPr lang="fr-FR" sz="2000" b="0" strike="noStrike" spc="-1" dirty="0" err="1">
                <a:latin typeface="Calibri"/>
              </a:rPr>
              <a:t>reason</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I mention </a:t>
            </a:r>
            <a:r>
              <a:rPr lang="fr-FR" sz="2000" b="0" strike="noStrike" spc="-1" dirty="0" err="1">
                <a:latin typeface="Calibri"/>
              </a:rPr>
              <a:t>these</a:t>
            </a:r>
            <a:r>
              <a:rPr lang="fr-FR" sz="2000" b="0" strike="noStrike" spc="-1" dirty="0">
                <a:latin typeface="Calibri"/>
              </a:rPr>
              <a:t> </a:t>
            </a:r>
            <a:r>
              <a:rPr lang="fr-FR" sz="2000" b="0" strike="noStrike" spc="-1" dirty="0" err="1">
                <a:latin typeface="Calibri"/>
              </a:rPr>
              <a:t>specifically</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these</a:t>
            </a:r>
            <a:r>
              <a:rPr lang="fr-FR" sz="2000" b="0" strike="noStrike" spc="-1" dirty="0">
                <a:latin typeface="Calibri"/>
              </a:rPr>
              <a:t> </a:t>
            </a:r>
            <a:r>
              <a:rPr lang="fr-FR" sz="2000" b="0" strike="noStrike" spc="-1" dirty="0" err="1">
                <a:latin typeface="Calibri"/>
              </a:rPr>
              <a:t>were</a:t>
            </a:r>
            <a:r>
              <a:rPr lang="fr-FR" sz="2000" b="0" strike="noStrike" spc="-1" dirty="0">
                <a:latin typeface="Calibri"/>
              </a:rPr>
              <a:t> the </a:t>
            </a:r>
            <a:r>
              <a:rPr lang="fr-FR" sz="2000" b="0" strike="noStrike" spc="-1" dirty="0" err="1">
                <a:latin typeface="Calibri"/>
              </a:rPr>
              <a:t>primary</a:t>
            </a:r>
            <a:r>
              <a:rPr lang="fr-FR" sz="2000" b="0" strike="noStrike" spc="-1" dirty="0">
                <a:latin typeface="Calibri"/>
              </a:rPr>
              <a:t> sources </a:t>
            </a:r>
            <a:r>
              <a:rPr lang="fr-FR" sz="2000" b="0" strike="noStrike" spc="-1" dirty="0" err="1">
                <a:latin typeface="Calibri"/>
              </a:rPr>
              <a:t>used</a:t>
            </a:r>
            <a:r>
              <a:rPr lang="fr-FR" sz="2000" b="0" strike="noStrike" spc="-1" dirty="0">
                <a:latin typeface="Calibri"/>
              </a:rPr>
              <a:t> for the </a:t>
            </a:r>
            <a:r>
              <a:rPr lang="fr-FR" sz="2000" b="0" strike="noStrike" spc="-1" dirty="0" err="1">
                <a:latin typeface="Calibri"/>
              </a:rPr>
              <a:t>work</a:t>
            </a:r>
            <a:r>
              <a:rPr lang="fr-FR" sz="2000" b="0" strike="noStrike" spc="-1" dirty="0">
                <a:latin typeface="Calibri"/>
              </a:rPr>
              <a:t> on the TSL and the Unicode expansion.  </a:t>
            </a:r>
            <a:r>
              <a:rPr lang="fr-FR" sz="2000" b="0" strike="noStrike" spc="-1" dirty="0" err="1">
                <a:latin typeface="Calibri"/>
              </a:rPr>
              <a:t>Obviously</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are </a:t>
            </a:r>
            <a:r>
              <a:rPr lang="fr-FR" sz="2000" b="0" strike="noStrike" spc="-1" dirty="0" err="1">
                <a:latin typeface="Calibri"/>
              </a:rPr>
              <a:t>many</a:t>
            </a:r>
            <a:r>
              <a:rPr lang="fr-FR" sz="2000" b="0" strike="noStrike" spc="-1" dirty="0">
                <a:latin typeface="Calibri"/>
              </a:rPr>
              <a:t>, </a:t>
            </a:r>
            <a:r>
              <a:rPr lang="fr-FR" sz="2000" b="0" strike="noStrike" spc="-1" dirty="0" err="1">
                <a:latin typeface="Calibri"/>
              </a:rPr>
              <a:t>many</a:t>
            </a:r>
            <a:r>
              <a:rPr lang="fr-FR" sz="2000" b="0" strike="noStrike" spc="-1" dirty="0">
                <a:latin typeface="Calibri"/>
              </a:rPr>
              <a:t> more sources, but one </a:t>
            </a:r>
            <a:r>
              <a:rPr lang="fr-FR" sz="2000" b="0" strike="noStrike" spc="-1" dirty="0" err="1">
                <a:latin typeface="Calibri"/>
              </a:rPr>
              <a:t>needs</a:t>
            </a:r>
            <a:r>
              <a:rPr lang="fr-FR" sz="2000" b="0" strike="noStrike" spc="-1" dirty="0">
                <a:latin typeface="Calibri"/>
              </a:rPr>
              <a:t> to start </a:t>
            </a:r>
            <a:r>
              <a:rPr lang="fr-FR" sz="2000" b="0" strike="noStrike" spc="-1" dirty="0" err="1">
                <a:latin typeface="Calibri"/>
              </a:rPr>
              <a:t>somewhere</a:t>
            </a:r>
            <a:r>
              <a:rPr lang="fr-FR" sz="2000" b="0" strike="noStrike" spc="-1" dirty="0">
                <a:latin typeface="Calibri"/>
              </a:rPr>
              <a:t>, as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would</a:t>
            </a:r>
            <a:r>
              <a:rPr lang="fr-FR" sz="2000" b="0" strike="noStrike" spc="-1" dirty="0">
                <a:latin typeface="Calibri"/>
              </a:rPr>
              <a:t> </a:t>
            </a:r>
            <a:r>
              <a:rPr lang="fr-FR" sz="2000" b="0" strike="noStrike" spc="-1" dirty="0" err="1">
                <a:latin typeface="Calibri"/>
              </a:rPr>
              <a:t>be</a:t>
            </a:r>
            <a:r>
              <a:rPr lang="fr-FR" sz="2000" b="0" strike="noStrike" spc="-1" dirty="0">
                <a:latin typeface="Calibri"/>
              </a:rPr>
              <a:t> impossible to </a:t>
            </a:r>
            <a:r>
              <a:rPr lang="fr-FR" sz="2000" b="0" strike="noStrike" spc="-1" dirty="0" err="1">
                <a:latin typeface="Calibri"/>
              </a:rPr>
              <a:t>actually</a:t>
            </a:r>
            <a:r>
              <a:rPr lang="fr-FR" sz="2000" b="0" strike="noStrike" spc="-1" dirty="0">
                <a:latin typeface="Calibri"/>
              </a:rPr>
              <a:t> </a:t>
            </a:r>
            <a:r>
              <a:rPr lang="fr-FR" sz="2000" b="0" strike="noStrike" spc="-1" dirty="0" err="1">
                <a:latin typeface="Calibri"/>
              </a:rPr>
              <a:t>locate</a:t>
            </a:r>
            <a:r>
              <a:rPr lang="fr-FR" sz="2000" b="0" strike="noStrike" spc="-1" dirty="0">
                <a:latin typeface="Calibri"/>
              </a:rPr>
              <a:t> all the </a:t>
            </a:r>
            <a:r>
              <a:rPr lang="fr-FR" sz="2000" b="0" strike="noStrike" spc="-1" dirty="0" err="1">
                <a:latin typeface="Calibri"/>
              </a:rPr>
              <a:t>signs</a:t>
            </a:r>
            <a:r>
              <a:rPr lang="fr-FR" sz="2000" b="0" strike="noStrike" spc="-1" dirty="0">
                <a:latin typeface="Calibri"/>
              </a:rPr>
              <a:t> by </a:t>
            </a:r>
            <a:r>
              <a:rPr lang="fr-FR" sz="2000" b="0" strike="noStrike" spc="-1" dirty="0" err="1">
                <a:latin typeface="Calibri"/>
              </a:rPr>
              <a:t>oneself</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25</a:t>
            </a:fld>
            <a:endParaRPr lang="fr-FR" sz="1200" b="0" strike="noStrike" spc="-1">
              <a:latin typeface="Calibri"/>
            </a:endParaRPr>
          </a:p>
        </p:txBody>
      </p:sp>
    </p:spTree>
    <p:extLst>
      <p:ext uri="{BB962C8B-B14F-4D97-AF65-F5344CB8AC3E}">
        <p14:creationId xmlns:p14="http://schemas.microsoft.com/office/powerpoint/2010/main" val="1654942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Now</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might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worthwhile</a:t>
            </a:r>
            <a:r>
              <a:rPr lang="fr-FR" sz="2000" b="0" strike="noStrike" spc="-1" dirty="0">
                <a:latin typeface="Calibri"/>
              </a:rPr>
              <a:t> to go </a:t>
            </a:r>
            <a:r>
              <a:rPr lang="fr-FR" sz="2000" b="0" strike="noStrike" spc="-1" dirty="0" err="1">
                <a:latin typeface="Calibri"/>
              </a:rPr>
              <a:t>into</a:t>
            </a:r>
            <a:r>
              <a:rPr lang="fr-FR" sz="2000" b="0" strike="noStrike" spc="-1" dirty="0">
                <a:latin typeface="Calibri"/>
              </a:rPr>
              <a:t> more </a:t>
            </a:r>
            <a:r>
              <a:rPr lang="fr-FR" sz="2000" b="0" strike="noStrike" spc="-1" dirty="0" err="1">
                <a:latin typeface="Calibri"/>
              </a:rPr>
              <a:t>detail</a:t>
            </a:r>
            <a:r>
              <a:rPr lang="fr-FR" sz="2000" b="0" strike="noStrike" spc="-1" dirty="0">
                <a:latin typeface="Calibri"/>
              </a:rPr>
              <a:t> </a:t>
            </a:r>
            <a:r>
              <a:rPr lang="fr-FR" sz="2000" b="0" strike="noStrike" spc="-1" dirty="0" err="1">
                <a:latin typeface="Calibri"/>
              </a:rPr>
              <a:t>here</a:t>
            </a:r>
            <a:r>
              <a:rPr lang="fr-FR" sz="2000" b="0" strike="noStrike" spc="-1" dirty="0">
                <a:latin typeface="Calibri"/>
              </a:rPr>
              <a:t> about </a:t>
            </a:r>
            <a:r>
              <a:rPr lang="fr-FR" sz="2000" b="0" strike="noStrike" spc="-1" dirty="0" err="1">
                <a:latin typeface="Calibri"/>
              </a:rPr>
              <a:t>what</a:t>
            </a:r>
            <a:r>
              <a:rPr lang="fr-FR" sz="2000" b="0" strike="noStrike" spc="-1" dirty="0">
                <a:latin typeface="Calibri"/>
              </a:rPr>
              <a:t> the </a:t>
            </a:r>
            <a:r>
              <a:rPr lang="fr-FR" sz="2000" b="0" strike="noStrike" spc="-1" dirty="0" err="1">
                <a:latin typeface="Calibri"/>
              </a:rPr>
              <a:t>terminology</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I use </a:t>
            </a:r>
            <a:r>
              <a:rPr lang="fr-FR" sz="2000" b="0" strike="noStrike" spc="-1" dirty="0" err="1">
                <a:latin typeface="Calibri"/>
              </a:rPr>
              <a: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discussed</a:t>
            </a:r>
            <a:r>
              <a:rPr lang="fr-FR" sz="2000" b="0" strike="noStrike" spc="-1" dirty="0">
                <a:latin typeface="Calibri"/>
              </a:rPr>
              <a:t>. If </a:t>
            </a:r>
            <a:r>
              <a:rPr lang="fr-FR" sz="2000" b="0" strike="noStrike" spc="-1" dirty="0" err="1">
                <a:latin typeface="Calibri"/>
              </a:rPr>
              <a:t>we</a:t>
            </a:r>
            <a:r>
              <a:rPr lang="fr-FR" sz="2000" b="0" strike="noStrike" spc="-1" dirty="0">
                <a:latin typeface="Calibri"/>
              </a:rPr>
              <a:t> </a:t>
            </a:r>
            <a:r>
              <a:rPr lang="fr-FR" sz="2000" b="0" strike="noStrike" spc="-1" dirty="0" err="1">
                <a:latin typeface="Calibri"/>
              </a:rPr>
              <a:t>refer</a:t>
            </a:r>
            <a:r>
              <a:rPr lang="fr-FR" sz="2000" b="0" strike="noStrike" spc="-1" dirty="0">
                <a:latin typeface="Calibri"/>
              </a:rPr>
              <a:t> to a </a:t>
            </a:r>
            <a:r>
              <a:rPr lang="fr-FR" sz="2000" b="0" strike="noStrike" spc="-1" dirty="0" err="1">
                <a:latin typeface="Calibri"/>
              </a:rPr>
              <a:t>hieroglyphic</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as an attestation of a </a:t>
            </a:r>
            <a:r>
              <a:rPr lang="fr-FR" sz="2000" b="0" strike="noStrike" spc="-1" dirty="0" err="1">
                <a:latin typeface="Calibri"/>
              </a:rPr>
              <a:t>Hieroglyph</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be</a:t>
            </a:r>
            <a:r>
              <a:rPr lang="fr-FR" sz="2000" b="0" strike="noStrike" spc="-1" dirty="0">
                <a:latin typeface="Calibri"/>
              </a:rPr>
              <a:t> impossible to </a:t>
            </a:r>
            <a:r>
              <a:rPr lang="fr-FR" sz="2000" b="0" strike="noStrike" spc="-1" dirty="0" err="1">
                <a:latin typeface="Calibri"/>
              </a:rPr>
              <a:t>ever</a:t>
            </a:r>
            <a:r>
              <a:rPr lang="fr-FR" sz="2000" b="0" strike="noStrike" spc="-1" dirty="0">
                <a:latin typeface="Calibri"/>
              </a:rPr>
              <a:t> </a:t>
            </a:r>
            <a:r>
              <a:rPr lang="fr-FR" sz="2000" b="0" strike="noStrike" spc="-1" dirty="0" err="1">
                <a:latin typeface="Calibri"/>
              </a:rPr>
              <a:t>create</a:t>
            </a:r>
            <a:r>
              <a:rPr lang="fr-FR" sz="2000" b="0" strike="noStrike" spc="-1" dirty="0">
                <a:latin typeface="Calibri"/>
              </a:rPr>
              <a:t> a </a:t>
            </a:r>
            <a:r>
              <a:rPr lang="fr-FR" sz="2000" b="0" strike="noStrike" spc="-1" dirty="0" err="1">
                <a:latin typeface="Calibri"/>
              </a:rPr>
              <a:t>functional</a:t>
            </a:r>
            <a:r>
              <a:rPr lang="fr-FR" sz="2000" b="0" strike="noStrike" spc="-1" dirty="0">
                <a:latin typeface="Calibri"/>
              </a:rPr>
              <a:t> </a:t>
            </a:r>
            <a:r>
              <a:rPr lang="fr-FR" sz="2000" b="0" strike="noStrike" spc="-1" dirty="0" err="1">
                <a:latin typeface="Calibri"/>
              </a:rPr>
              <a:t>list</a:t>
            </a:r>
            <a:r>
              <a:rPr lang="fr-FR" sz="2000" b="0" strike="noStrike" spc="-1" dirty="0">
                <a:latin typeface="Calibri"/>
              </a:rPr>
              <a:t>, as </a:t>
            </a:r>
            <a:r>
              <a:rPr lang="fr-FR" sz="2000" b="0" strike="noStrike" spc="-1" dirty="0" err="1">
                <a:latin typeface="Calibri"/>
              </a:rPr>
              <a:t>we</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dealing</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millions of </a:t>
            </a:r>
            <a:r>
              <a:rPr lang="fr-FR" sz="2000" b="0" strike="noStrike" spc="-1" dirty="0" err="1">
                <a:latin typeface="Calibri"/>
              </a:rPr>
              <a:t>signs</a:t>
            </a:r>
            <a:r>
              <a:rPr lang="fr-FR" sz="2000" b="0" strike="noStrike" spc="-1" dirty="0">
                <a:latin typeface="Calibri"/>
              </a:rPr>
              <a:t>, of </a:t>
            </a:r>
            <a:r>
              <a:rPr lang="fr-FR" sz="2000" b="0" strike="noStrike" spc="-1" dirty="0" err="1">
                <a:latin typeface="Calibri"/>
              </a:rPr>
              <a:t>which</a:t>
            </a:r>
            <a:r>
              <a:rPr lang="fr-FR" sz="2000" b="0" strike="noStrike" spc="-1" dirty="0">
                <a:latin typeface="Calibri"/>
              </a:rPr>
              <a:t> a large section </a:t>
            </a:r>
            <a:r>
              <a:rPr lang="fr-FR" sz="2000" b="0" strike="noStrike" spc="-1" dirty="0" err="1">
                <a:latin typeface="Calibri"/>
              </a:rPr>
              <a:t>will</a:t>
            </a:r>
            <a:r>
              <a:rPr lang="fr-FR" sz="2000" b="0" strike="noStrike" spc="-1" dirty="0">
                <a:latin typeface="Calibri"/>
              </a:rPr>
              <a:t> look </a:t>
            </a:r>
            <a:r>
              <a:rPr lang="fr-FR" sz="2000" b="0" strike="noStrike" spc="-1" dirty="0" err="1">
                <a:latin typeface="Calibri"/>
              </a:rPr>
              <a:t>rather</a:t>
            </a:r>
            <a:r>
              <a:rPr lang="fr-FR" sz="2000" b="0" strike="noStrike" spc="-1" dirty="0">
                <a:latin typeface="Calibri"/>
              </a:rPr>
              <a:t> </a:t>
            </a:r>
            <a:r>
              <a:rPr lang="fr-FR" sz="2000" b="0" strike="noStrike" spc="-1" dirty="0" err="1">
                <a:latin typeface="Calibri"/>
              </a:rPr>
              <a:t>similar</a:t>
            </a:r>
            <a:r>
              <a:rPr lang="fr-FR" sz="2000" b="0" strike="noStrike" spc="-1" dirty="0">
                <a:latin typeface="Calibri"/>
              </a:rPr>
              <a:t>. This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practical</a:t>
            </a:r>
            <a:r>
              <a:rPr lang="fr-FR" sz="2000" b="0" strike="noStrike" spc="-1" dirty="0">
                <a:latin typeface="Calibri"/>
              </a:rPr>
              <a:t>. Even </a:t>
            </a:r>
            <a:r>
              <a:rPr lang="fr-FR" sz="2000" b="0" strike="noStrike" spc="-1" dirty="0" err="1">
                <a:latin typeface="Calibri"/>
              </a:rPr>
              <a:t>though</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a:t>
            </a:r>
            <a:r>
              <a:rPr lang="fr-FR" sz="2000" b="0" strike="noStrike" spc="-1" dirty="0" err="1">
                <a:latin typeface="Calibri"/>
              </a:rPr>
              <a:t>handwriting</a:t>
            </a:r>
            <a:r>
              <a:rPr lang="fr-FR" sz="2000" b="0" strike="noStrike" spc="-1" dirty="0">
                <a:latin typeface="Calibri"/>
              </a:rPr>
              <a:t> a </a:t>
            </a:r>
            <a:r>
              <a:rPr lang="fr-FR" sz="2000" b="0" strike="noStrike" spc="-1" dirty="0" err="1">
                <a:latin typeface="Calibri"/>
              </a:rPr>
              <a:t>letter</a:t>
            </a:r>
            <a:r>
              <a:rPr lang="fr-FR" sz="2000" b="0" strike="noStrike" spc="-1" dirty="0">
                <a:latin typeface="Calibri"/>
              </a:rPr>
              <a:t> a can </a:t>
            </a:r>
            <a:r>
              <a:rPr lang="fr-FR" sz="2000" b="0" strike="noStrike" spc="-1" dirty="0" err="1">
                <a:latin typeface="Calibri"/>
              </a:rPr>
              <a:t>vary</a:t>
            </a:r>
            <a:r>
              <a:rPr lang="fr-FR" sz="2000" b="0" strike="noStrike" spc="-1" dirty="0">
                <a:latin typeface="Calibri"/>
              </a:rPr>
              <a:t> </a:t>
            </a:r>
            <a:r>
              <a:rPr lang="fr-FR" sz="2000" b="0" strike="noStrike" spc="-1" dirty="0" err="1">
                <a:latin typeface="Calibri"/>
              </a:rPr>
              <a:t>drastically</a:t>
            </a:r>
            <a:r>
              <a:rPr lang="fr-FR" sz="2000" b="0" strike="noStrike" spc="-1" dirty="0">
                <a:latin typeface="Calibri"/>
              </a:rPr>
              <a:t>, </a:t>
            </a:r>
            <a:r>
              <a:rPr lang="fr-FR" sz="2000" b="0" strike="noStrike" spc="-1" dirty="0" err="1">
                <a:latin typeface="Calibri"/>
              </a:rPr>
              <a:t>everyone</a:t>
            </a:r>
            <a:r>
              <a:rPr lang="fr-FR" sz="2000" b="0" strike="noStrike" spc="-1" dirty="0">
                <a:latin typeface="Calibri"/>
              </a:rPr>
              <a:t> </a:t>
            </a:r>
            <a:r>
              <a:rPr lang="fr-FR" sz="2000" b="0" strike="noStrike" spc="-1" dirty="0" err="1">
                <a:latin typeface="Calibri"/>
              </a:rPr>
              <a:t>who</a:t>
            </a:r>
            <a:r>
              <a:rPr lang="fr-FR" sz="2000" b="0" strike="noStrike" spc="-1" dirty="0">
                <a:latin typeface="Calibri"/>
              </a:rPr>
              <a:t> </a:t>
            </a:r>
            <a:r>
              <a:rPr lang="fr-FR" sz="2000" b="0" strike="noStrike" spc="-1" dirty="0" err="1">
                <a:latin typeface="Calibri"/>
              </a:rPr>
              <a:t>reads</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still</a:t>
            </a:r>
            <a:r>
              <a:rPr lang="fr-FR" sz="2000" b="0" strike="noStrike" spc="-1" dirty="0">
                <a:latin typeface="Calibri"/>
              </a:rPr>
              <a:t> </a:t>
            </a:r>
            <a:r>
              <a:rPr lang="fr-FR" sz="2000" b="0" strike="noStrike" spc="-1" dirty="0" err="1">
                <a:latin typeface="Calibri"/>
              </a:rPr>
              <a:t>extract</a:t>
            </a:r>
            <a:r>
              <a:rPr lang="fr-FR" sz="2000" b="0" strike="noStrike" spc="-1" dirty="0">
                <a:latin typeface="Calibri"/>
              </a:rPr>
              <a:t> the </a:t>
            </a:r>
            <a:r>
              <a:rPr lang="fr-FR" sz="2000" b="0" strike="noStrike" spc="-1" dirty="0" err="1">
                <a:latin typeface="Calibri"/>
              </a:rPr>
              <a:t>phonetic</a:t>
            </a:r>
            <a:r>
              <a:rPr lang="fr-FR" sz="2000" b="0" strike="noStrike" spc="-1" dirty="0">
                <a:latin typeface="Calibri"/>
              </a:rPr>
              <a:t> value </a:t>
            </a:r>
            <a:r>
              <a:rPr lang="fr-FR" sz="2000" b="0" strike="noStrike" spc="-1" dirty="0" err="1">
                <a:latin typeface="Calibri"/>
              </a:rPr>
              <a:t>from</a:t>
            </a:r>
            <a:r>
              <a:rPr lang="fr-FR" sz="2000" b="0" strike="noStrike" spc="-1" dirty="0">
                <a:latin typeface="Calibri"/>
              </a:rPr>
              <a:t> the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shape</a:t>
            </a:r>
            <a:r>
              <a:rPr lang="fr-FR" sz="2000" b="0" strike="noStrike" spc="-1" dirty="0">
                <a:latin typeface="Calibri"/>
              </a:rPr>
              <a:t>, </a:t>
            </a:r>
            <a:r>
              <a:rPr lang="fr-FR" sz="2000" b="0" strike="noStrike" spc="-1" dirty="0" err="1">
                <a:latin typeface="Calibri"/>
              </a:rPr>
              <a:t>so</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needed</a:t>
            </a:r>
            <a:r>
              <a:rPr lang="fr-FR" sz="2000" b="0" strike="noStrike" spc="-1" dirty="0">
                <a:latin typeface="Calibri"/>
              </a:rPr>
              <a:t> for </a:t>
            </a:r>
            <a:r>
              <a:rPr lang="fr-FR" sz="2000" b="0" strike="noStrike" spc="-1" dirty="0" err="1">
                <a:latin typeface="Calibri"/>
              </a:rPr>
              <a:t>our</a:t>
            </a:r>
            <a:r>
              <a:rPr lang="fr-FR" sz="2000" b="0" strike="noStrike" spc="-1" dirty="0">
                <a:latin typeface="Calibri"/>
              </a:rPr>
              <a:t> alphabet to </a:t>
            </a:r>
            <a:r>
              <a:rPr lang="fr-FR" sz="2000" b="0" strike="noStrike" spc="-1" dirty="0" err="1">
                <a:latin typeface="Calibri"/>
              </a:rPr>
              <a:t>contain</a:t>
            </a:r>
            <a:r>
              <a:rPr lang="fr-FR" sz="2000" b="0" strike="noStrike" spc="-1" dirty="0">
                <a:latin typeface="Calibri"/>
              </a:rPr>
              <a:t> </a:t>
            </a:r>
            <a:r>
              <a:rPr lang="fr-FR" sz="2000" b="0" strike="noStrike" spc="-1" dirty="0" err="1">
                <a:latin typeface="Calibri"/>
              </a:rPr>
              <a:t>many</a:t>
            </a:r>
            <a:r>
              <a:rPr lang="fr-FR" sz="2000" b="0" strike="noStrike" spc="-1" dirty="0">
                <a:latin typeface="Calibri"/>
              </a:rPr>
              <a:t> </a:t>
            </a:r>
            <a:r>
              <a:rPr lang="fr-FR" sz="2000" b="0" strike="noStrike" spc="-1" dirty="0" err="1">
                <a:latin typeface="Calibri"/>
              </a:rPr>
              <a:t>different</a:t>
            </a:r>
            <a:r>
              <a:rPr lang="fr-FR" sz="2000" b="0" strike="noStrike" spc="-1" dirty="0">
                <a:latin typeface="Calibri"/>
              </a:rPr>
              <a:t> </a:t>
            </a:r>
            <a:r>
              <a:rPr lang="fr-FR" sz="2000" b="0" strike="noStrike" spc="-1" dirty="0" err="1">
                <a:latin typeface="Calibri"/>
              </a:rPr>
              <a:t>forms</a:t>
            </a:r>
            <a:r>
              <a:rPr lang="fr-FR" sz="2000" b="0" strike="noStrike" spc="-1" dirty="0">
                <a:latin typeface="Calibri"/>
              </a:rPr>
              <a:t> for the </a:t>
            </a:r>
            <a:r>
              <a:rPr lang="fr-FR" sz="2000" b="0" strike="noStrike" spc="-1" dirty="0" err="1">
                <a:latin typeface="Calibri"/>
              </a:rPr>
              <a:t>letter</a:t>
            </a:r>
            <a:r>
              <a:rPr lang="fr-FR" sz="2000" b="0" strike="noStrike" spc="-1" dirty="0">
                <a:latin typeface="Calibri"/>
              </a:rPr>
              <a:t> a. This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true</a:t>
            </a:r>
            <a:r>
              <a:rPr lang="fr-FR" sz="2000" b="0" strike="noStrike" spc="-1" dirty="0">
                <a:latin typeface="Calibri"/>
              </a:rPr>
              <a:t> of </a:t>
            </a:r>
            <a:r>
              <a:rPr lang="fr-FR" sz="2000" b="0" strike="noStrike" spc="-1" dirty="0" err="1">
                <a:latin typeface="Calibri"/>
              </a:rPr>
              <a:t>hieroglyphs</a:t>
            </a:r>
            <a:r>
              <a:rPr lang="fr-FR" sz="2000" b="0" strike="noStrike" spc="-1" dirty="0">
                <a:latin typeface="Calibri"/>
              </a:rPr>
              <a:t> as </a:t>
            </a:r>
            <a:r>
              <a:rPr lang="fr-FR" sz="2000" b="0" strike="noStrike" spc="-1" dirty="0" err="1">
                <a:latin typeface="Calibri"/>
              </a:rPr>
              <a:t>well</a:t>
            </a:r>
            <a:r>
              <a:rPr lang="fr-FR" sz="2000" b="0" strike="noStrike" spc="-1" dirty="0">
                <a:latin typeface="Calibri"/>
              </a:rPr>
              <a:t>. So, </a:t>
            </a:r>
            <a:r>
              <a:rPr lang="fr-FR" sz="2000" b="0" strike="noStrike" spc="-1" dirty="0" err="1">
                <a:latin typeface="Calibri"/>
              </a:rPr>
              <a:t>some</a:t>
            </a:r>
            <a:r>
              <a:rPr lang="fr-FR" sz="2000" b="0" strike="noStrike" spc="-1" dirty="0">
                <a:latin typeface="Calibri"/>
              </a:rPr>
              <a:t> standardisation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warrented</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Thus</a:t>
            </a:r>
            <a:r>
              <a:rPr lang="fr-FR" sz="2000" b="0" strike="noStrike" spc="-1" dirty="0">
                <a:latin typeface="Calibri"/>
              </a:rPr>
              <a:t>, </a:t>
            </a:r>
            <a:r>
              <a:rPr lang="fr-FR" sz="2000" b="0" strike="noStrike" spc="-1" dirty="0" err="1">
                <a:latin typeface="Calibri"/>
              </a:rPr>
              <a:t>we</a:t>
            </a:r>
            <a:r>
              <a:rPr lang="fr-FR" sz="2000" b="0" strike="noStrike" spc="-1" dirty="0">
                <a:latin typeface="Calibri"/>
              </a:rPr>
              <a:t> use the </a:t>
            </a:r>
            <a:r>
              <a:rPr lang="fr-FR" sz="2000" b="0" strike="noStrike" spc="-1" dirty="0" err="1">
                <a:latin typeface="Calibri"/>
              </a:rPr>
              <a:t>term</a:t>
            </a:r>
            <a:r>
              <a:rPr lang="fr-FR" sz="2000" b="0" strike="noStrike" spc="-1" dirty="0">
                <a:latin typeface="Calibri"/>
              </a:rPr>
              <a:t> </a:t>
            </a:r>
            <a:r>
              <a:rPr lang="fr-FR" sz="2000" b="0" strike="noStrike" spc="-1" dirty="0" err="1">
                <a:latin typeface="Calibri"/>
              </a:rPr>
              <a:t>token</a:t>
            </a:r>
            <a:r>
              <a:rPr lang="fr-FR" sz="2000" b="0" strike="noStrike" spc="-1" dirty="0">
                <a:latin typeface="Calibri"/>
              </a:rPr>
              <a:t> </a:t>
            </a:r>
            <a:r>
              <a:rPr lang="fr-FR" sz="2000" b="0" strike="noStrike" spc="-1" dirty="0" err="1">
                <a:latin typeface="Calibri"/>
              </a:rPr>
              <a:t>here</a:t>
            </a:r>
            <a:r>
              <a:rPr lang="fr-FR" sz="2000" b="0" strike="noStrike" spc="-1" dirty="0">
                <a:latin typeface="Calibri"/>
              </a:rPr>
              <a:t> </a:t>
            </a:r>
            <a:r>
              <a:rPr lang="fr-FR" sz="2000" b="0" strike="noStrike" spc="-1" dirty="0" err="1">
                <a:latin typeface="Calibri"/>
              </a:rPr>
              <a:t>instead</a:t>
            </a:r>
            <a:r>
              <a:rPr lang="fr-FR" sz="2000" b="0" strike="noStrike" spc="-1" dirty="0">
                <a:latin typeface="Calibri"/>
              </a:rPr>
              <a:t>. </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26</a:t>
            </a:fld>
            <a:endParaRPr lang="fr-FR" sz="1200" b="0" strike="noStrike" spc="-1">
              <a:latin typeface="Calibri"/>
            </a:endParaRPr>
          </a:p>
        </p:txBody>
      </p:sp>
    </p:spTree>
    <p:extLst>
      <p:ext uri="{BB962C8B-B14F-4D97-AF65-F5344CB8AC3E}">
        <p14:creationId xmlns:p14="http://schemas.microsoft.com/office/powerpoint/2010/main" val="279407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27</a:t>
            </a:fld>
            <a:endParaRPr lang="fr-FR" sz="1200" b="0" strike="noStrike" spc="-1">
              <a:latin typeface="Calibri"/>
            </a:endParaRPr>
          </a:p>
        </p:txBody>
      </p:sp>
    </p:spTree>
    <p:extLst>
      <p:ext uri="{BB962C8B-B14F-4D97-AF65-F5344CB8AC3E}">
        <p14:creationId xmlns:p14="http://schemas.microsoft.com/office/powerpoint/2010/main" val="95697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And </a:t>
            </a:r>
            <a:r>
              <a:rPr lang="fr-FR" sz="2000" b="0" strike="noStrike" spc="-1" dirty="0" err="1">
                <a:latin typeface="Calibri"/>
              </a:rPr>
              <a:t>finally</a:t>
            </a:r>
            <a:r>
              <a:rPr lang="fr-FR" sz="2000" b="0" strike="noStrike" spc="-1" dirty="0">
                <a:latin typeface="Calibri"/>
              </a:rPr>
              <a:t>, the </a:t>
            </a:r>
            <a:r>
              <a:rPr lang="fr-FR" sz="2000" b="0" strike="noStrike" spc="-1" dirty="0" err="1">
                <a:latin typeface="Calibri"/>
              </a:rPr>
              <a:t>grapheme</a:t>
            </a:r>
            <a:r>
              <a:rPr lang="fr-FR" sz="2000" b="0" strike="noStrike" spc="-1" dirty="0">
                <a:latin typeface="Calibri"/>
              </a:rPr>
              <a:t>, </a:t>
            </a:r>
            <a:r>
              <a:rPr lang="fr-FR" sz="2000" b="0" strike="noStrike" spc="-1" dirty="0" err="1">
                <a:latin typeface="Calibri"/>
              </a:rPr>
              <a:t>what</a:t>
            </a:r>
            <a:r>
              <a:rPr lang="fr-FR" sz="2000" b="0" strike="noStrike" spc="-1" dirty="0">
                <a:latin typeface="Calibri"/>
              </a:rPr>
              <a:t> </a:t>
            </a:r>
            <a:r>
              <a:rPr lang="fr-FR" sz="2000" b="0" strike="noStrike" spc="-1" dirty="0" err="1">
                <a:latin typeface="Calibri"/>
              </a:rPr>
              <a:t>could</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referred</a:t>
            </a:r>
            <a:r>
              <a:rPr lang="fr-FR" sz="2000" b="0" strike="noStrike" spc="-1" dirty="0">
                <a:latin typeface="Calibri"/>
              </a:rPr>
              <a:t> to as </a:t>
            </a:r>
            <a:r>
              <a:rPr lang="fr-FR" sz="2000" b="0" strike="noStrike" spc="-1" dirty="0" err="1">
                <a:latin typeface="Calibri"/>
              </a:rPr>
              <a:t>well</a:t>
            </a:r>
            <a:r>
              <a:rPr lang="fr-FR" sz="2000" b="0" strike="noStrike" spc="-1" dirty="0">
                <a:latin typeface="Calibri"/>
              </a:rPr>
              <a:t> as </a:t>
            </a:r>
            <a:r>
              <a:rPr lang="fr-FR" sz="2000" b="0" strike="noStrike" spc="-1" dirty="0" err="1">
                <a:latin typeface="Calibri"/>
              </a:rPr>
              <a:t>sign</a:t>
            </a:r>
            <a:r>
              <a:rPr lang="fr-FR" sz="2000" b="0" strike="noStrike" spc="-1" dirty="0">
                <a:latin typeface="Calibri"/>
              </a:rPr>
              <a:t>, as an </a:t>
            </a:r>
            <a:r>
              <a:rPr lang="fr-FR" sz="2000" b="0" strike="noStrike" spc="-1" dirty="0" err="1">
                <a:latin typeface="Calibri"/>
              </a:rPr>
              <a:t>oversimplification</a:t>
            </a:r>
            <a:r>
              <a:rPr lang="fr-FR" sz="2000" b="0" strike="noStrike" spc="-1" dirty="0">
                <a:latin typeface="Calibri"/>
              </a:rPr>
              <a:t>. In regard to the </a:t>
            </a:r>
            <a:r>
              <a:rPr lang="fr-FR" sz="2000" b="0" strike="noStrike" spc="-1" dirty="0" err="1">
                <a:latin typeface="Calibri"/>
              </a:rPr>
              <a:t>grapheme</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in the TSL </a:t>
            </a:r>
            <a:r>
              <a:rPr lang="fr-FR" sz="2000" b="0" strike="noStrike" spc="-1" dirty="0" err="1">
                <a:latin typeface="Calibri"/>
              </a:rPr>
              <a:t>represented</a:t>
            </a:r>
            <a:r>
              <a:rPr lang="fr-FR" sz="2000" b="0" strike="noStrike" spc="-1" dirty="0">
                <a:latin typeface="Calibri"/>
              </a:rPr>
              <a:t> by one of the classes, </a:t>
            </a:r>
            <a:r>
              <a:rPr lang="fr-FR" sz="2000" b="0" strike="noStrike" spc="-1" dirty="0" err="1">
                <a:latin typeface="Calibri"/>
              </a:rPr>
              <a:t>which</a:t>
            </a:r>
            <a:r>
              <a:rPr lang="fr-FR" sz="2000" b="0" strike="noStrike" spc="-1" dirty="0">
                <a:latin typeface="Calibri"/>
              </a:rPr>
              <a:t> can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argued</a:t>
            </a:r>
            <a:r>
              <a:rPr lang="fr-FR" sz="2000" b="0" strike="noStrike" spc="-1" dirty="0">
                <a:latin typeface="Calibri"/>
              </a:rPr>
              <a:t> to </a:t>
            </a:r>
            <a:r>
              <a:rPr lang="fr-FR" sz="2000" b="0" strike="noStrike" spc="-1" dirty="0" err="1">
                <a:latin typeface="Calibri"/>
              </a:rPr>
              <a:t>be</a:t>
            </a:r>
            <a:r>
              <a:rPr lang="fr-FR" sz="2000" b="0" strike="noStrike" spc="-1" dirty="0">
                <a:latin typeface="Calibri"/>
              </a:rPr>
              <a:t> the </a:t>
            </a:r>
            <a:r>
              <a:rPr lang="fr-FR" sz="2000" b="0" strike="noStrike" spc="-1" dirty="0" err="1">
                <a:latin typeface="Calibri"/>
              </a:rPr>
              <a:t>prototypical</a:t>
            </a:r>
            <a:r>
              <a:rPr lang="fr-FR" sz="2000" b="0" strike="noStrike" spc="-1" dirty="0">
                <a:latin typeface="Calibri"/>
              </a:rPr>
              <a:t> </a:t>
            </a:r>
            <a:r>
              <a:rPr lang="fr-FR" sz="2000" b="0" strike="noStrike" spc="-1" dirty="0" err="1">
                <a:latin typeface="Calibri"/>
              </a:rPr>
              <a:t>representation</a:t>
            </a:r>
            <a:r>
              <a:rPr lang="fr-FR" sz="2000" b="0" strike="noStrike" spc="-1" dirty="0">
                <a:latin typeface="Calibri"/>
              </a:rPr>
              <a:t> of a cluster of classes. </a:t>
            </a:r>
            <a:r>
              <a:rPr lang="fr-FR" sz="2000" b="0" strike="noStrike" spc="-1" dirty="0" err="1">
                <a:latin typeface="Calibri"/>
              </a:rPr>
              <a:t>Thus</a:t>
            </a:r>
            <a:r>
              <a:rPr lang="fr-FR" sz="2000" b="0" strike="noStrike" spc="-1" dirty="0">
                <a:latin typeface="Calibri"/>
              </a:rPr>
              <a:t>, for </a:t>
            </a:r>
            <a:r>
              <a:rPr lang="fr-FR" sz="2000" b="0" strike="noStrike" spc="-1" dirty="0" err="1">
                <a:latin typeface="Calibri"/>
              </a:rPr>
              <a:t>Gardine</a:t>
            </a:r>
            <a:r>
              <a:rPr lang="en-NL" sz="2000" b="0" strike="noStrike" spc="-1" dirty="0">
                <a:latin typeface="Calibri"/>
              </a:rPr>
              <a:t>r</a:t>
            </a:r>
            <a:r>
              <a:rPr lang="en-US" sz="2000" b="0" strike="noStrike" spc="-1" dirty="0">
                <a:latin typeface="Calibri"/>
              </a:rPr>
              <a:t> W11 and W12, although graphically different, they are functionally similar, with the same base-line iconic features, that it is both a ring-stand for jars.</a:t>
            </a: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Why</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rather</a:t>
            </a:r>
            <a:r>
              <a:rPr lang="fr-FR" sz="2000" b="0" strike="noStrike" spc="-1" dirty="0">
                <a:latin typeface="Calibri"/>
              </a:rPr>
              <a:t> important to </a:t>
            </a:r>
            <a:r>
              <a:rPr lang="fr-FR" sz="2000" b="0" strike="noStrike" spc="-1" dirty="0" err="1">
                <a:latin typeface="Calibri"/>
              </a:rPr>
              <a:t>make</a:t>
            </a:r>
            <a:r>
              <a:rPr lang="fr-FR" sz="2000" b="0" strike="noStrike" spc="-1" dirty="0">
                <a:latin typeface="Calibri"/>
              </a:rPr>
              <a:t> </a:t>
            </a:r>
            <a:r>
              <a:rPr lang="fr-FR" sz="2000" b="0" strike="noStrike" spc="-1" dirty="0" err="1">
                <a:latin typeface="Calibri"/>
              </a:rPr>
              <a:t>these</a:t>
            </a:r>
            <a:r>
              <a:rPr lang="fr-FR" sz="2000" b="0" strike="noStrike" spc="-1" dirty="0">
                <a:latin typeface="Calibri"/>
              </a:rPr>
              <a:t> distinctions, </a:t>
            </a:r>
            <a:r>
              <a:rPr lang="fr-FR" sz="2000" b="0" strike="noStrike" spc="-1" dirty="0" err="1">
                <a:latin typeface="Calibri"/>
              </a:rPr>
              <a:t>well</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where</a:t>
            </a:r>
            <a:r>
              <a:rPr lang="fr-FR" sz="2000" b="0" strike="noStrike" spc="-1" dirty="0">
                <a:latin typeface="Calibri"/>
              </a:rPr>
              <a:t> multiple issues come in, and </a:t>
            </a:r>
            <a:r>
              <a:rPr lang="fr-FR" sz="2000" b="0" strike="noStrike" spc="-1" dirty="0" err="1">
                <a:latin typeface="Calibri"/>
              </a:rPr>
              <a:t>what</a:t>
            </a:r>
            <a:r>
              <a:rPr lang="fr-FR" sz="2000" b="0" strike="noStrike" spc="-1" dirty="0">
                <a:latin typeface="Calibri"/>
              </a:rPr>
              <a:t> I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talking</a:t>
            </a:r>
            <a:r>
              <a:rPr lang="fr-FR" sz="2000" b="0" strike="noStrike" spc="-1" dirty="0">
                <a:latin typeface="Calibri"/>
              </a:rPr>
              <a:t> about </a:t>
            </a:r>
            <a:r>
              <a:rPr lang="fr-FR" sz="2000" b="0" strike="noStrike" spc="-1" dirty="0" err="1">
                <a:latin typeface="Calibri"/>
              </a:rPr>
              <a:t>next</a:t>
            </a:r>
            <a:r>
              <a:rPr lang="fr-FR" sz="2000" b="0" strike="noStrike" spc="-1" dirty="0">
                <a:latin typeface="Calibri"/>
              </a:rPr>
              <a:t>, as </a:t>
            </a:r>
            <a:r>
              <a:rPr lang="fr-FR" sz="2000" b="0" strike="noStrike" spc="-1" dirty="0" err="1">
                <a:latin typeface="Calibri"/>
              </a:rPr>
              <a:t>where</a:t>
            </a:r>
            <a:r>
              <a:rPr lang="fr-FR" sz="2000" b="0" strike="noStrike" spc="-1" dirty="0">
                <a:latin typeface="Calibri"/>
              </a:rPr>
              <a:t> one </a:t>
            </a:r>
            <a:r>
              <a:rPr lang="fr-FR" sz="2000" b="0" strike="noStrike" spc="-1" dirty="0" err="1">
                <a:latin typeface="Calibri"/>
              </a:rPr>
              <a:t>would</a:t>
            </a:r>
            <a:r>
              <a:rPr lang="fr-FR" sz="2000" b="0" strike="noStrike" spc="-1" dirty="0">
                <a:latin typeface="Calibri"/>
              </a:rPr>
              <a:t> place the border </a:t>
            </a:r>
            <a:r>
              <a:rPr lang="fr-FR" sz="2000" b="0" strike="noStrike" spc="-1" dirty="0" err="1">
                <a:latin typeface="Calibri"/>
              </a:rPr>
              <a:t>between</a:t>
            </a:r>
            <a:r>
              <a:rPr lang="fr-FR" sz="2000" b="0" strike="noStrike" spc="-1" dirty="0">
                <a:latin typeface="Calibri"/>
              </a:rPr>
              <a:t> classes</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28</a:t>
            </a:fld>
            <a:endParaRPr lang="fr-FR" sz="1200" b="0" strike="noStrike" spc="-1">
              <a:latin typeface="Calibri"/>
            </a:endParaRPr>
          </a:p>
        </p:txBody>
      </p:sp>
    </p:spTree>
    <p:extLst>
      <p:ext uri="{BB962C8B-B14F-4D97-AF65-F5344CB8AC3E}">
        <p14:creationId xmlns:p14="http://schemas.microsoft.com/office/powerpoint/2010/main" val="2860822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So, for </a:t>
            </a:r>
            <a:r>
              <a:rPr lang="fr-FR" sz="2000" b="0" strike="noStrike" spc="-1" dirty="0" err="1">
                <a:latin typeface="Calibri"/>
              </a:rPr>
              <a:t>example</a:t>
            </a:r>
            <a:r>
              <a:rPr lang="fr-FR" sz="2000" b="0" strike="noStrike" spc="-1" dirty="0">
                <a:latin typeface="Calibri"/>
              </a:rPr>
              <a:t>, the </a:t>
            </a:r>
            <a:r>
              <a:rPr lang="fr-FR" sz="2000" b="0" strike="noStrike" spc="-1" dirty="0" err="1">
                <a:latin typeface="Calibri"/>
              </a:rPr>
              <a:t>followin</a:t>
            </a:r>
            <a:r>
              <a:rPr lang="fr-FR" sz="2000" b="0" strike="noStrike" spc="-1" dirty="0">
                <a:latin typeface="Calibri"/>
              </a:rPr>
              <a:t> </a:t>
            </a:r>
            <a:r>
              <a:rPr lang="fr-FR" sz="2000" b="0" strike="noStrike" spc="-1" dirty="0" err="1">
                <a:latin typeface="Calibri"/>
              </a:rPr>
              <a:t>hieroglyphs</a:t>
            </a:r>
            <a:r>
              <a:rPr lang="fr-FR" sz="2000" b="0" strike="noStrike" spc="-1" dirty="0">
                <a:latin typeface="Calibri"/>
              </a:rPr>
              <a:t> all have the </a:t>
            </a:r>
            <a:r>
              <a:rPr lang="fr-FR" sz="2000" b="0" strike="noStrike" spc="-1" dirty="0" err="1">
                <a:latin typeface="Calibri"/>
              </a:rPr>
              <a:t>same</a:t>
            </a:r>
            <a:r>
              <a:rPr lang="fr-FR" sz="2000" b="0" strike="noStrike" spc="-1" dirty="0">
                <a:latin typeface="Calibri"/>
              </a:rPr>
              <a:t> </a:t>
            </a:r>
            <a:r>
              <a:rPr lang="fr-FR" sz="2000" b="0" strike="noStrike" spc="-1" dirty="0" err="1">
                <a:latin typeface="Calibri"/>
              </a:rPr>
              <a:t>function</a:t>
            </a:r>
            <a:r>
              <a:rPr lang="fr-FR" sz="2000" b="0" strike="noStrike" spc="-1" dirty="0">
                <a:latin typeface="Calibri"/>
              </a:rPr>
              <a:t>, i.e., phonemogram </a:t>
            </a:r>
            <a:r>
              <a:rPr lang="fr-FR" sz="2000" b="0" strike="noStrike" spc="-1" dirty="0" err="1">
                <a:latin typeface="Calibri"/>
              </a:rPr>
              <a:t>sA</a:t>
            </a:r>
            <a:r>
              <a:rPr lang="fr-FR" sz="2000" b="0" strike="noStrike" spc="-1" dirty="0">
                <a:latin typeface="Calibri"/>
              </a:rPr>
              <a:t>, but do not </a:t>
            </a:r>
            <a:r>
              <a:rPr lang="fr-FR" sz="2000" b="0" strike="noStrike" spc="-1" dirty="0" err="1">
                <a:latin typeface="Calibri"/>
              </a:rPr>
              <a:t>share</a:t>
            </a:r>
            <a:r>
              <a:rPr lang="fr-FR" sz="2000" b="0" strike="noStrike" spc="-1" dirty="0">
                <a:latin typeface="Calibri"/>
              </a:rPr>
              <a:t> </a:t>
            </a:r>
            <a:r>
              <a:rPr lang="fr-FR" sz="2000" b="0" strike="noStrike" spc="-1" dirty="0" err="1">
                <a:latin typeface="Calibri"/>
              </a:rPr>
              <a:t>any</a:t>
            </a:r>
            <a:r>
              <a:rPr lang="fr-FR" sz="2000" b="0" strike="noStrike" spc="-1" dirty="0">
                <a:latin typeface="Calibri"/>
              </a:rPr>
              <a:t> </a:t>
            </a:r>
            <a:r>
              <a:rPr lang="fr-FR" sz="2000" b="0" strike="noStrike" spc="-1" dirty="0" err="1">
                <a:latin typeface="Calibri"/>
              </a:rPr>
              <a:t>iconic</a:t>
            </a:r>
            <a:r>
              <a:rPr lang="fr-FR" sz="2000" b="0" strike="noStrike" spc="-1" dirty="0">
                <a:latin typeface="Calibri"/>
              </a:rPr>
              <a:t> </a:t>
            </a:r>
            <a:r>
              <a:rPr lang="fr-FR" sz="2000" b="0" strike="noStrike" spc="-1" dirty="0" err="1">
                <a:latin typeface="Calibri"/>
              </a:rPr>
              <a:t>features</a:t>
            </a:r>
            <a:r>
              <a:rPr lang="fr-FR" sz="2000" b="0" strike="noStrike" spc="-1" dirty="0">
                <a:latin typeface="Calibri"/>
              </a:rPr>
              <a:t>, </a:t>
            </a:r>
            <a:r>
              <a:rPr lang="fr-FR" sz="2000" b="0" strike="noStrike" spc="-1" dirty="0" err="1">
                <a:latin typeface="Calibri"/>
              </a:rPr>
              <a:t>so</a:t>
            </a:r>
            <a:r>
              <a:rPr lang="fr-FR" sz="2000" b="0" strike="noStrike" spc="-1" dirty="0">
                <a:latin typeface="Calibri"/>
              </a:rPr>
              <a:t> </a:t>
            </a:r>
            <a:r>
              <a:rPr lang="fr-FR" sz="2000" b="0" strike="noStrike" spc="-1" dirty="0" err="1">
                <a:latin typeface="Calibri"/>
              </a:rPr>
              <a:t>they</a:t>
            </a:r>
            <a:r>
              <a:rPr lang="fr-FR" sz="2000" b="0" strike="noStrike" spc="-1" dirty="0">
                <a:latin typeface="Calibri"/>
              </a:rPr>
              <a:t> </a:t>
            </a:r>
            <a:r>
              <a:rPr lang="fr-FR" sz="2000" b="0" strike="noStrike" spc="-1" dirty="0" err="1">
                <a:latin typeface="Calibri"/>
              </a:rPr>
              <a:t>cannot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considered</a:t>
            </a:r>
            <a:r>
              <a:rPr lang="fr-FR" sz="2000" b="0" strike="noStrike" spc="-1" dirty="0">
                <a:latin typeface="Calibri"/>
              </a:rPr>
              <a:t> classes of </a:t>
            </a:r>
            <a:r>
              <a:rPr lang="fr-FR" sz="2000" b="0" strike="noStrike" spc="-1" dirty="0" err="1">
                <a:latin typeface="Calibri"/>
              </a:rPr>
              <a:t>each</a:t>
            </a:r>
            <a:r>
              <a:rPr lang="fr-FR" sz="2000" b="0" strike="noStrike" spc="-1" dirty="0">
                <a:latin typeface="Calibri"/>
              </a:rPr>
              <a:t> </a:t>
            </a:r>
            <a:r>
              <a:rPr lang="fr-FR" sz="2000" b="0" strike="noStrike" spc="-1" dirty="0" err="1">
                <a:latin typeface="Calibri"/>
              </a:rPr>
              <a:t>other</a:t>
            </a:r>
            <a:r>
              <a:rPr lang="fr-FR" sz="2000" b="0" strike="noStrike" spc="-1" dirty="0">
                <a:latin typeface="Calibri"/>
              </a:rPr>
              <a:t>.</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29</a:t>
            </a:fld>
            <a:endParaRPr lang="fr-FR" sz="1200" b="0" strike="noStrike" spc="-1">
              <a:latin typeface="Calibri"/>
            </a:endParaRPr>
          </a:p>
        </p:txBody>
      </p:sp>
    </p:spTree>
    <p:extLst>
      <p:ext uri="{BB962C8B-B14F-4D97-AF65-F5344CB8AC3E}">
        <p14:creationId xmlns:p14="http://schemas.microsoft.com/office/powerpoint/2010/main" val="424233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NL" sz="2000" b="0" strike="noStrike" spc="-1" dirty="0">
                <a:latin typeface="Calibri"/>
              </a:rPr>
              <a:t>So, </a:t>
            </a:r>
            <a:r>
              <a:rPr lang="en-US" sz="2000" b="0" strike="noStrike" spc="-1" dirty="0">
                <a:latin typeface="Calibri"/>
              </a:rPr>
              <a:t>how does this become a problem. Well, at the first level, in the current codes used by Egyptologists, it is not always known that certain codes do not always create the same image, even though the variation is relatively small, and you are usually still in the same ball-park.</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So, here the case of R15. Now, where it becomes rather interesting. At some point, whoever drew the sign for </a:t>
            </a:r>
            <a:r>
              <a:rPr lang="en-US" sz="2000" b="0" strike="noStrike" spc="-1" dirty="0" err="1">
                <a:latin typeface="Calibri"/>
              </a:rPr>
              <a:t>Hieroglyphica</a:t>
            </a:r>
            <a:r>
              <a:rPr lang="en-US" sz="2000" b="0" strike="noStrike" spc="-1" dirty="0">
                <a:latin typeface="Calibri"/>
              </a:rPr>
              <a:t> diverged from the Gardiner font. Should we then say that </a:t>
            </a:r>
            <a:r>
              <a:rPr lang="en-US" sz="2000" b="0" strike="noStrike" spc="-1" dirty="0" err="1">
                <a:latin typeface="Calibri"/>
              </a:rPr>
              <a:t>Hieroglyphica</a:t>
            </a:r>
            <a:r>
              <a:rPr lang="en-US" sz="2000" b="0" strike="noStrike" spc="-1" dirty="0">
                <a:latin typeface="Calibri"/>
              </a:rPr>
              <a:t> is wrong, well, not really. </a:t>
            </a: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30</a:t>
            </a:fld>
            <a:endParaRPr lang="fr-FR" sz="1200" b="0" strike="noStrike" spc="-1">
              <a:latin typeface="Calibri"/>
            </a:endParaRPr>
          </a:p>
        </p:txBody>
      </p:sp>
    </p:spTree>
    <p:extLst>
      <p:ext uri="{BB962C8B-B14F-4D97-AF65-F5344CB8AC3E}">
        <p14:creationId xmlns:p14="http://schemas.microsoft.com/office/powerpoint/2010/main" val="236456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a:t>
            </a:fld>
            <a:endParaRPr lang="fr-FR" sz="1200" b="0" strike="noStrike" spc="-1">
              <a:latin typeface="Calibri"/>
            </a:endParaRPr>
          </a:p>
        </p:txBody>
      </p:sp>
    </p:spTree>
    <p:extLst>
      <p:ext uri="{BB962C8B-B14F-4D97-AF65-F5344CB8AC3E}">
        <p14:creationId xmlns:p14="http://schemas.microsoft.com/office/powerpoint/2010/main" val="1476131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NL" sz="2000" b="0" strike="noStrike" spc="-1" dirty="0">
                <a:latin typeface="Calibri"/>
              </a:rPr>
              <a:t>So, </a:t>
            </a:r>
            <a:r>
              <a:rPr lang="en-US" sz="2000" b="0" strike="noStrike" spc="-1" dirty="0">
                <a:latin typeface="Calibri"/>
              </a:rPr>
              <a:t>how does this become a problem. Well, at the first level, in the current codes used by Egyptologists, it is not always known that certain codes do not always create the same image, even though the variation is relatively small, and you are usually still in the same ball-park.</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So, here the case of R15. Now, where it becomes rather interesting. At some point, whoever drew the sign for </a:t>
            </a:r>
            <a:r>
              <a:rPr lang="en-US" sz="2000" b="0" strike="noStrike" spc="-1" dirty="0" err="1">
                <a:latin typeface="Calibri"/>
              </a:rPr>
              <a:t>Hieroglyphica</a:t>
            </a:r>
            <a:r>
              <a:rPr lang="en-US" sz="2000" b="0" strike="noStrike" spc="-1" dirty="0">
                <a:latin typeface="Calibri"/>
              </a:rPr>
              <a:t> diverged from the Gardiner font. Should we then say that </a:t>
            </a:r>
            <a:r>
              <a:rPr lang="en-US" sz="2000" b="0" strike="noStrike" spc="-1" dirty="0" err="1">
                <a:latin typeface="Calibri"/>
              </a:rPr>
              <a:t>Hieroglyphica</a:t>
            </a:r>
            <a:r>
              <a:rPr lang="en-US" sz="2000" b="0" strike="noStrike" spc="-1" dirty="0">
                <a:latin typeface="Calibri"/>
              </a:rPr>
              <a:t> is wrong, well, not really.  As shown here, actually both forms do exist. So, we are dealing with classes here then. However, now I would like to ask you, imagine you have to encode a text, and your purpose is to provide a transcription for a translation, and you are not required to provide a perfect paleographical transcription. Would you like to look through a list of 2000 signs to locate the correct paleographical form, or would you prefer a more standardized form, for the ease of use. This is without discussing the work one would have to do if studying the word iAb.t, and you want to see with a search of a text, where the lemma occurs, not really caring what it exactly looks like. This is part of the discussion one constantly has during research into signs.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Additionally, when dealing with databases, one using </a:t>
            </a:r>
            <a:r>
              <a:rPr lang="en-US" sz="2000" b="0" strike="noStrike" spc="-1" dirty="0" err="1">
                <a:latin typeface="Calibri"/>
              </a:rPr>
              <a:t>Hieroglyphica</a:t>
            </a:r>
            <a:r>
              <a:rPr lang="en-US" sz="2000" b="0" strike="noStrike" spc="-1" dirty="0">
                <a:latin typeface="Calibri"/>
              </a:rPr>
              <a:t> and one </a:t>
            </a:r>
            <a:r>
              <a:rPr lang="en-US" sz="2000" b="0" strike="noStrike" spc="-1" dirty="0" err="1">
                <a:latin typeface="Calibri"/>
              </a:rPr>
              <a:t>Jsesh</a:t>
            </a:r>
            <a:r>
              <a:rPr lang="en-US" sz="2000" b="0" strike="noStrike" spc="-1" dirty="0">
                <a:latin typeface="Calibri"/>
              </a:rPr>
              <a:t>, subtle changes might happen which are not always known to the user. The variation here is minor, but this can easily spiral out of control.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It is not my intention here to deny the importance of the two variants on a paleographical level, as it can represent diachronic variation, which would be important.</a:t>
            </a: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31</a:t>
            </a:fld>
            <a:endParaRPr lang="fr-FR" sz="1200" b="0" strike="noStrike" spc="-1">
              <a:latin typeface="Calibri"/>
            </a:endParaRPr>
          </a:p>
        </p:txBody>
      </p:sp>
    </p:spTree>
    <p:extLst>
      <p:ext uri="{BB962C8B-B14F-4D97-AF65-F5344CB8AC3E}">
        <p14:creationId xmlns:p14="http://schemas.microsoft.com/office/powerpoint/2010/main" val="3370075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The </a:t>
            </a:r>
            <a:r>
              <a:rPr lang="fr-FR" sz="2000" b="0" strike="noStrike" spc="-1" dirty="0" err="1">
                <a:latin typeface="Calibri"/>
              </a:rPr>
              <a:t>next</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of a </a:t>
            </a:r>
            <a:r>
              <a:rPr lang="fr-FR" sz="2000" b="0" strike="noStrike" spc="-1" dirty="0" err="1">
                <a:latin typeface="Calibri"/>
              </a:rPr>
              <a:t>problematic</a:t>
            </a:r>
            <a:r>
              <a:rPr lang="fr-FR" sz="2000" b="0" strike="noStrike" spc="-1" dirty="0">
                <a:latin typeface="Calibri"/>
              </a:rPr>
              <a:t> </a:t>
            </a:r>
            <a:r>
              <a:rPr lang="fr-FR" sz="2000" b="0" strike="noStrike" spc="-1" dirty="0" err="1">
                <a:latin typeface="Calibri"/>
              </a:rPr>
              <a:t>feature</a:t>
            </a:r>
            <a:r>
              <a:rPr lang="fr-FR" sz="2000" b="0" strike="noStrike" spc="-1" dirty="0">
                <a:latin typeface="Calibri"/>
              </a:rPr>
              <a:t> </a:t>
            </a:r>
            <a:r>
              <a:rPr lang="fr-FR" sz="2000" b="0" strike="noStrike" spc="-1" dirty="0" err="1">
                <a:latin typeface="Calibri"/>
              </a:rPr>
              <a:t>was</a:t>
            </a:r>
            <a:r>
              <a:rPr lang="fr-FR" sz="2000" b="0" strike="noStrike" spc="-1" dirty="0">
                <a:latin typeface="Calibri"/>
              </a:rPr>
              <a:t> </a:t>
            </a:r>
            <a:r>
              <a:rPr lang="fr-FR" sz="2000" b="0" strike="noStrike" spc="-1" dirty="0" err="1">
                <a:latin typeface="Calibri"/>
              </a:rPr>
              <a:t>brought</a:t>
            </a:r>
            <a:r>
              <a:rPr lang="fr-FR" sz="2000" b="0" strike="noStrike" spc="-1" dirty="0">
                <a:latin typeface="Calibri"/>
              </a:rPr>
              <a:t> up by Daniel </a:t>
            </a:r>
            <a:r>
              <a:rPr lang="fr-FR" sz="2000" b="0" strike="noStrike" spc="-1" dirty="0" err="1">
                <a:latin typeface="Calibri"/>
              </a:rPr>
              <a:t>Werning</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we</a:t>
            </a:r>
            <a:r>
              <a:rPr lang="fr-FR" sz="2000" b="0" strike="noStrike" spc="-1" dirty="0">
                <a:latin typeface="Calibri"/>
              </a:rPr>
              <a:t> have start to call the </a:t>
            </a:r>
            <a:r>
              <a:rPr lang="fr-FR" sz="2000" b="0" strike="noStrike" spc="-1" dirty="0" err="1">
                <a:latin typeface="Calibri"/>
              </a:rPr>
              <a:t>beard</a:t>
            </a:r>
            <a:r>
              <a:rPr lang="fr-FR" sz="2000" b="0" strike="noStrike" spc="-1" dirty="0">
                <a:latin typeface="Calibri"/>
              </a:rPr>
              <a:t> issue.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With</a:t>
            </a:r>
            <a:r>
              <a:rPr lang="fr-FR" sz="2000" b="0" strike="noStrike" spc="-1" dirty="0">
                <a:latin typeface="Calibri"/>
              </a:rPr>
              <a:t> a bit of standardisation, one </a:t>
            </a:r>
            <a:r>
              <a:rPr lang="fr-FR" sz="2000" b="0" strike="noStrike" spc="-1" dirty="0" err="1">
                <a:latin typeface="Calibri"/>
              </a:rPr>
              <a:t>could</a:t>
            </a:r>
            <a:r>
              <a:rPr lang="fr-FR" sz="2000" b="0" strike="noStrike" spc="-1" dirty="0">
                <a:latin typeface="Calibri"/>
              </a:rPr>
              <a:t> argue </a:t>
            </a:r>
            <a:r>
              <a:rPr lang="fr-FR" sz="2000" b="0" strike="noStrike" spc="-1" dirty="0" err="1">
                <a:latin typeface="Calibri"/>
              </a:rPr>
              <a:t>there</a:t>
            </a:r>
            <a:r>
              <a:rPr lang="fr-FR" sz="2000" b="0" strike="noStrike" spc="-1" dirty="0">
                <a:latin typeface="Calibri"/>
              </a:rPr>
              <a:t> are four types of </a:t>
            </a:r>
            <a:r>
              <a:rPr lang="fr-FR" sz="2000" b="0" strike="noStrike" spc="-1" dirty="0" err="1">
                <a:latin typeface="Calibri"/>
              </a:rPr>
              <a:t>beards</a:t>
            </a:r>
            <a:r>
              <a:rPr lang="fr-FR" sz="2000" b="0" strike="noStrike" spc="-1" dirty="0">
                <a:latin typeface="Calibri"/>
              </a:rPr>
              <a:t> in Ancient </a:t>
            </a:r>
            <a:r>
              <a:rPr lang="fr-FR" sz="2000" b="0" strike="noStrike" spc="-1" dirty="0" err="1">
                <a:latin typeface="Calibri"/>
              </a:rPr>
              <a:t>Egypt</a:t>
            </a:r>
            <a:r>
              <a:rPr lang="fr-FR" sz="2000" b="0" strike="noStrike" spc="-1" dirty="0">
                <a:latin typeface="Calibri"/>
              </a:rPr>
              <a:t>, </a:t>
            </a:r>
            <a:r>
              <a:rPr lang="fr-FR" sz="2000" b="0" strike="noStrike" spc="-1" dirty="0" err="1">
                <a:latin typeface="Calibri"/>
              </a:rPr>
              <a:t>namely</a:t>
            </a:r>
            <a:r>
              <a:rPr lang="fr-FR" sz="2000" b="0" strike="noStrike" spc="-1" dirty="0">
                <a:latin typeface="Calibri"/>
              </a:rPr>
              <a:t> short and straight, long and straight, long and </a:t>
            </a:r>
            <a:r>
              <a:rPr lang="fr-FR" sz="2000" b="0" strike="noStrike" spc="-1" dirty="0" err="1">
                <a:latin typeface="Calibri"/>
              </a:rPr>
              <a:t>curved</a:t>
            </a:r>
            <a:r>
              <a:rPr lang="fr-FR" sz="2000" b="0" strike="noStrike" spc="-1" dirty="0">
                <a:latin typeface="Calibri"/>
              </a:rPr>
              <a:t>, and </a:t>
            </a:r>
            <a:r>
              <a:rPr lang="fr-FR" sz="2000" b="0" strike="noStrike" spc="-1" dirty="0" err="1">
                <a:latin typeface="Calibri"/>
              </a:rPr>
              <a:t>bushy</a:t>
            </a:r>
            <a:r>
              <a:rPr lang="en-NL"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NL"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As one can </a:t>
            </a:r>
            <a:r>
              <a:rPr lang="fr-FR" sz="2000" b="0" strike="noStrike" spc="-1" dirty="0" err="1">
                <a:latin typeface="Calibri"/>
              </a:rPr>
              <a:t>rather</a:t>
            </a:r>
            <a:r>
              <a:rPr lang="fr-FR" sz="2000" b="0" strike="noStrike" spc="-1" dirty="0">
                <a:latin typeface="Calibri"/>
              </a:rPr>
              <a:t> </a:t>
            </a:r>
            <a:r>
              <a:rPr lang="fr-FR" sz="2000" b="0" strike="noStrike" spc="-1" dirty="0" err="1">
                <a:latin typeface="Calibri"/>
              </a:rPr>
              <a:t>instantly</a:t>
            </a:r>
            <a:r>
              <a:rPr lang="fr-FR" sz="2000" b="0" strike="noStrike" spc="-1" dirty="0">
                <a:latin typeface="Calibri"/>
              </a:rPr>
              <a:t> </a:t>
            </a:r>
            <a:r>
              <a:rPr lang="fr-FR" sz="2000" b="0" strike="noStrike" spc="-1" dirty="0" err="1">
                <a:latin typeface="Calibri"/>
              </a:rPr>
              <a:t>see</a:t>
            </a:r>
            <a:r>
              <a:rPr lang="fr-FR" sz="2000" b="0" strike="noStrike" spc="-1" dirty="0">
                <a:latin typeface="Calibri"/>
              </a:rPr>
              <a:t> </a:t>
            </a:r>
            <a:r>
              <a:rPr lang="fr-FR" sz="2000" b="0" strike="noStrike" spc="-1" dirty="0" err="1">
                <a:latin typeface="Calibri"/>
              </a:rPr>
              <a:t>here</a:t>
            </a:r>
            <a:r>
              <a:rPr lang="fr-FR" sz="2000" b="0" strike="noStrike" spc="-1" dirty="0">
                <a:latin typeface="Calibri"/>
              </a:rPr>
              <a:t>, </a:t>
            </a:r>
            <a:r>
              <a:rPr lang="fr-FR" sz="2000" b="0" strike="noStrike" spc="-1" dirty="0" err="1">
                <a:latin typeface="Calibri"/>
              </a:rPr>
              <a:t>these</a:t>
            </a:r>
            <a:r>
              <a:rPr lang="fr-FR" sz="2000" b="0" strike="noStrike" spc="-1" dirty="0">
                <a:latin typeface="Calibri"/>
              </a:rPr>
              <a:t> </a:t>
            </a:r>
            <a:r>
              <a:rPr lang="fr-FR" sz="2000" b="0" strike="noStrike" spc="-1" dirty="0" err="1">
                <a:latin typeface="Calibri"/>
              </a:rPr>
              <a:t>details</a:t>
            </a:r>
            <a:r>
              <a:rPr lang="fr-FR" sz="2000" b="0" strike="noStrike" spc="-1" dirty="0">
                <a:latin typeface="Calibri"/>
              </a:rPr>
              <a:t> can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rather</a:t>
            </a:r>
            <a:r>
              <a:rPr lang="fr-FR" sz="2000" b="0" strike="noStrike" spc="-1" dirty="0">
                <a:latin typeface="Calibri"/>
              </a:rPr>
              <a:t> hard to </a:t>
            </a:r>
            <a:r>
              <a:rPr lang="fr-FR" sz="2000" b="0" strike="noStrike" spc="-1" dirty="0" err="1">
                <a:latin typeface="Calibri"/>
              </a:rPr>
              <a:t>make</a:t>
            </a:r>
            <a:r>
              <a:rPr lang="fr-FR" sz="2000" b="0" strike="noStrike" spc="-1" dirty="0">
                <a:latin typeface="Calibri"/>
              </a:rPr>
              <a:t> out in </a:t>
            </a:r>
            <a:r>
              <a:rPr lang="fr-FR" sz="2000" b="0" strike="noStrike" spc="-1" dirty="0" err="1">
                <a:latin typeface="Calibri"/>
              </a:rPr>
              <a:t>any</a:t>
            </a:r>
            <a:r>
              <a:rPr lang="fr-FR" sz="2000" b="0" strike="noStrike" spc="-1" dirty="0">
                <a:latin typeface="Calibri"/>
              </a:rPr>
              <a:t> font. So, one </a:t>
            </a:r>
            <a:r>
              <a:rPr lang="fr-FR" sz="2000" b="0" strike="noStrike" spc="-1" dirty="0" err="1">
                <a:latin typeface="Calibri"/>
              </a:rPr>
              <a:t>could</a:t>
            </a:r>
            <a:r>
              <a:rPr lang="fr-FR" sz="2000" b="0" strike="noStrike" spc="-1" dirty="0">
                <a:latin typeface="Calibri"/>
              </a:rPr>
              <a:t> argue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 </a:t>
            </a:r>
            <a:r>
              <a:rPr lang="fr-FR" sz="2000" b="0" strike="noStrike" spc="-1" dirty="0" err="1">
                <a:latin typeface="Calibri"/>
              </a:rPr>
              <a:t>reason</a:t>
            </a:r>
            <a:r>
              <a:rPr lang="fr-FR" sz="2000" b="0" strike="noStrike" spc="-1" dirty="0">
                <a:latin typeface="Calibri"/>
              </a:rPr>
              <a:t> to </a:t>
            </a:r>
            <a:r>
              <a:rPr lang="fr-FR" sz="2000" b="0" strike="noStrike" spc="-1" dirty="0" err="1">
                <a:latin typeface="Calibri"/>
              </a:rPr>
              <a:t>make</a:t>
            </a:r>
            <a:r>
              <a:rPr lang="fr-FR" sz="2000" b="0" strike="noStrike" spc="-1" dirty="0">
                <a:latin typeface="Calibri"/>
              </a:rPr>
              <a:t> a </a:t>
            </a:r>
            <a:r>
              <a:rPr lang="fr-FR" sz="2000" b="0" strike="noStrike" spc="-1" dirty="0" err="1">
                <a:latin typeface="Calibri"/>
              </a:rPr>
              <a:t>clear</a:t>
            </a:r>
            <a:r>
              <a:rPr lang="fr-FR" sz="2000" b="0" strike="noStrike" spc="-1" dirty="0">
                <a:latin typeface="Calibri"/>
              </a:rPr>
              <a:t> distinction </a:t>
            </a:r>
            <a:r>
              <a:rPr lang="fr-FR" sz="2000" b="0" strike="noStrike" spc="-1" dirty="0" err="1">
                <a:latin typeface="Calibri"/>
              </a:rPr>
              <a:t>between</a:t>
            </a:r>
            <a:r>
              <a:rPr lang="fr-FR" sz="2000" b="0" strike="noStrike" spc="-1" dirty="0">
                <a:latin typeface="Calibri"/>
              </a:rPr>
              <a:t> the </a:t>
            </a:r>
            <a:r>
              <a:rPr lang="fr-FR" sz="2000" b="0" strike="noStrike" spc="-1" dirty="0" err="1">
                <a:latin typeface="Calibri"/>
              </a:rPr>
              <a:t>beards</a:t>
            </a:r>
            <a:r>
              <a:rPr lang="fr-FR" sz="2000" b="0" strike="noStrike" spc="-1" dirty="0">
                <a:latin typeface="Calibri"/>
              </a:rPr>
              <a:t>.</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32</a:t>
            </a:fld>
            <a:endParaRPr lang="fr-FR" sz="1200" b="0" strike="noStrike" spc="-1">
              <a:latin typeface="Calibri"/>
            </a:endParaRPr>
          </a:p>
        </p:txBody>
      </p:sp>
    </p:spTree>
    <p:extLst>
      <p:ext uri="{BB962C8B-B14F-4D97-AF65-F5344CB8AC3E}">
        <p14:creationId xmlns:p14="http://schemas.microsoft.com/office/powerpoint/2010/main" val="1041240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The </a:t>
            </a:r>
            <a:r>
              <a:rPr lang="fr-FR" sz="2000" b="0" strike="noStrike" spc="-1" dirty="0" err="1">
                <a:latin typeface="Calibri"/>
              </a:rPr>
              <a:t>problem</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distinction can </a:t>
            </a:r>
            <a:r>
              <a:rPr lang="fr-FR" sz="2000" b="0" strike="noStrike" spc="-1" dirty="0" err="1">
                <a:latin typeface="Calibri"/>
              </a:rPr>
              <a:t>actually</a:t>
            </a:r>
            <a:r>
              <a:rPr lang="fr-FR" sz="2000" b="0" strike="noStrike" spc="-1" dirty="0">
                <a:latin typeface="Calibri"/>
              </a:rPr>
              <a:t> have an </a:t>
            </a:r>
            <a:r>
              <a:rPr lang="fr-FR" sz="2000" b="0" strike="noStrike" spc="-1" dirty="0" err="1">
                <a:latin typeface="Calibri"/>
              </a:rPr>
              <a:t>intentional</a:t>
            </a:r>
            <a:r>
              <a:rPr lang="fr-FR" sz="2000" b="0" strike="noStrike" spc="-1" dirty="0">
                <a:latin typeface="Calibri"/>
              </a:rPr>
              <a:t> </a:t>
            </a:r>
            <a:r>
              <a:rPr lang="fr-FR" sz="2000" b="0" strike="noStrike" spc="-1" dirty="0" err="1">
                <a:latin typeface="Calibri"/>
              </a:rPr>
              <a:t>semantic</a:t>
            </a:r>
            <a:r>
              <a:rPr lang="fr-FR" sz="2000" b="0" strike="noStrike" spc="-1" dirty="0">
                <a:latin typeface="Calibri"/>
              </a:rPr>
              <a:t> variation, but not one can </a:t>
            </a:r>
            <a:r>
              <a:rPr lang="fr-FR" sz="2000" b="0" strike="noStrike" spc="-1" dirty="0" err="1">
                <a:latin typeface="Calibri"/>
              </a:rPr>
              <a:t>easily</a:t>
            </a:r>
            <a:r>
              <a:rPr lang="fr-FR" sz="2000" b="0" strike="noStrike" spc="-1" dirty="0">
                <a:latin typeface="Calibri"/>
              </a:rPr>
              <a:t> </a:t>
            </a:r>
            <a:r>
              <a:rPr lang="fr-FR" sz="2000" b="0" strike="noStrike" spc="-1" dirty="0" err="1">
                <a:latin typeface="Calibri"/>
              </a:rPr>
              <a:t>make</a:t>
            </a:r>
            <a:r>
              <a:rPr lang="fr-FR" sz="2000" b="0" strike="noStrike" spc="-1" dirty="0">
                <a:latin typeface="Calibri"/>
              </a:rPr>
              <a:t> out </a:t>
            </a:r>
            <a:r>
              <a:rPr lang="fr-FR" sz="2000" b="0" strike="noStrike" spc="-1" dirty="0" err="1">
                <a:latin typeface="Calibri"/>
              </a:rPr>
              <a:t>based</a:t>
            </a:r>
            <a:r>
              <a:rPr lang="fr-FR" sz="2000" b="0" strike="noStrike" spc="-1" dirty="0">
                <a:latin typeface="Calibri"/>
              </a:rPr>
              <a:t> on the </a:t>
            </a:r>
            <a:r>
              <a:rPr lang="fr-FR" sz="2000" b="0" strike="noStrike" spc="-1" dirty="0" err="1">
                <a:latin typeface="Calibri"/>
              </a:rPr>
              <a:t>function</a:t>
            </a:r>
            <a:r>
              <a:rPr lang="fr-FR" sz="2000" b="0" strike="noStrike" spc="-1" dirty="0">
                <a:latin typeface="Calibri"/>
              </a:rPr>
              <a:t>, and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often</a:t>
            </a:r>
            <a:r>
              <a:rPr lang="fr-FR" sz="2000" b="0" strike="noStrike" spc="-1" dirty="0">
                <a:latin typeface="Calibri"/>
              </a:rPr>
              <a:t> </a:t>
            </a:r>
            <a:r>
              <a:rPr lang="fr-FR" sz="2000" b="0" strike="noStrike" spc="-1" dirty="0" err="1">
                <a:latin typeface="Calibri"/>
              </a:rPr>
              <a:t>most</a:t>
            </a:r>
            <a:r>
              <a:rPr lang="fr-FR" sz="2000" b="0" strike="noStrike" spc="-1" dirty="0">
                <a:latin typeface="Calibri"/>
              </a:rPr>
              <a:t> </a:t>
            </a:r>
            <a:r>
              <a:rPr lang="fr-FR" sz="2000" b="0" strike="noStrike" spc="-1" dirty="0" err="1">
                <a:latin typeface="Calibri"/>
              </a:rPr>
              <a:t>clearly</a:t>
            </a:r>
            <a:r>
              <a:rPr lang="fr-FR" sz="2000" b="0" strike="noStrike" spc="-1" dirty="0">
                <a:latin typeface="Calibri"/>
              </a:rPr>
              <a:t> visible </a:t>
            </a:r>
            <a:r>
              <a:rPr lang="fr-FR" sz="2000" b="0" strike="noStrike" spc="-1" dirty="0" err="1">
                <a:latin typeface="Calibri"/>
              </a:rPr>
              <a:t>when</a:t>
            </a:r>
            <a:r>
              <a:rPr lang="fr-FR" sz="2000" b="0" strike="noStrike" spc="-1" dirty="0">
                <a:latin typeface="Calibri"/>
              </a:rPr>
              <a:t> </a:t>
            </a:r>
            <a:r>
              <a:rPr lang="fr-FR" sz="2000" b="0" strike="noStrike" spc="-1" dirty="0" err="1">
                <a:latin typeface="Calibri"/>
              </a:rPr>
              <a:t>dealing</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the </a:t>
            </a:r>
            <a:r>
              <a:rPr lang="fr-FR" sz="2000" b="0" strike="noStrike" spc="-1" dirty="0" err="1">
                <a:latin typeface="Calibri"/>
              </a:rPr>
              <a:t>king</a:t>
            </a:r>
            <a:r>
              <a:rPr lang="fr-FR" sz="2000" b="0" strike="noStrike" spc="-1" dirty="0">
                <a:latin typeface="Calibri"/>
              </a:rPr>
              <a:t>. In the </a:t>
            </a:r>
            <a:r>
              <a:rPr lang="fr-FR" sz="2000" b="0" strike="noStrike" spc="-1" dirty="0" err="1">
                <a:latin typeface="Calibri"/>
              </a:rPr>
              <a:t>usual</a:t>
            </a:r>
            <a:r>
              <a:rPr lang="fr-FR" sz="2000" b="0" strike="noStrike" spc="-1" dirty="0">
                <a:latin typeface="Calibri"/>
              </a:rPr>
              <a:t> </a:t>
            </a:r>
            <a:r>
              <a:rPr lang="fr-FR" sz="2000" b="0" strike="noStrike" spc="-1" dirty="0" err="1">
                <a:latin typeface="Calibri"/>
              </a:rPr>
              <a:t>form</a:t>
            </a:r>
            <a:r>
              <a:rPr lang="fr-FR" sz="2000" b="0" strike="noStrike" spc="-1" dirty="0">
                <a:latin typeface="Calibri"/>
              </a:rPr>
              <a:t>, the </a:t>
            </a:r>
            <a:r>
              <a:rPr lang="fr-FR" sz="2000" b="0" strike="noStrike" spc="-1" dirty="0" err="1">
                <a:latin typeface="Calibri"/>
              </a:rPr>
              <a:t>king</a:t>
            </a:r>
            <a:r>
              <a:rPr lang="fr-FR" sz="2000" b="0" strike="noStrike" spc="-1" dirty="0">
                <a:latin typeface="Calibri"/>
              </a:rPr>
              <a:t> </a:t>
            </a:r>
            <a:r>
              <a:rPr lang="fr-FR" sz="2000" b="0" strike="noStrike" spc="-1" dirty="0" err="1">
                <a:latin typeface="Calibri"/>
              </a:rPr>
              <a:t>should</a:t>
            </a:r>
            <a:r>
              <a:rPr lang="fr-FR" sz="2000" b="0" strike="noStrike" spc="-1" dirty="0">
                <a:latin typeface="Calibri"/>
              </a:rPr>
              <a:t> have the long straight </a:t>
            </a:r>
            <a:r>
              <a:rPr lang="fr-FR" sz="2000" b="0" strike="noStrike" spc="-1" dirty="0" err="1">
                <a:latin typeface="Calibri"/>
              </a:rPr>
              <a:t>beard</a:t>
            </a:r>
            <a:r>
              <a:rPr lang="fr-FR" sz="2000" b="0" strike="noStrike" spc="-1" dirty="0">
                <a:latin typeface="Calibri"/>
              </a:rPr>
              <a:t>, </a:t>
            </a:r>
            <a:r>
              <a:rPr lang="en-NL" sz="2000" b="0" strike="noStrike" spc="-1" dirty="0" err="1">
                <a:latin typeface="Calibri"/>
              </a:rPr>
              <a:t>bu</a:t>
            </a:r>
            <a:r>
              <a:rPr lang="en-US" sz="2000" b="0" strike="noStrike" spc="-1" dirty="0">
                <a:latin typeface="Calibri"/>
              </a:rPr>
              <a:t>t in the left hand example, there is a clear curved beard, so although the function is </a:t>
            </a:r>
            <a:r>
              <a:rPr lang="en-US" sz="2000" b="0" strike="noStrike" spc="-1" dirty="0" err="1">
                <a:latin typeface="Calibri"/>
              </a:rPr>
              <a:t>bi.ty</a:t>
            </a:r>
            <a:r>
              <a:rPr lang="en-US" sz="2000" b="0" strike="noStrike" spc="-1" dirty="0">
                <a:latin typeface="Calibri"/>
              </a:rPr>
              <a:t> (King of LE), there is a divine aspect to it, as it is part of an offering scene, so the king in this case refers to a god, and this semantic difference is reflected in the token.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But when dealing with the king itself, one will have the straight beard, as there is no additional </a:t>
            </a:r>
            <a:r>
              <a:rPr lang="en-US" sz="2000" b="0" strike="noStrike" spc="-1" dirty="0" err="1">
                <a:latin typeface="Calibri"/>
              </a:rPr>
              <a:t>semanic</a:t>
            </a:r>
            <a:r>
              <a:rPr lang="en-US" sz="2000" b="0" strike="noStrike" spc="-1" dirty="0">
                <a:latin typeface="Calibri"/>
              </a:rPr>
              <a:t> value, even though it is used with </a:t>
            </a:r>
            <a:r>
              <a:rPr lang="en-US" sz="2000" b="0" strike="noStrike" spc="-1" dirty="0" err="1">
                <a:latin typeface="Calibri"/>
              </a:rPr>
              <a:t>bi.ty</a:t>
            </a:r>
            <a:r>
              <a:rPr lang="en-US" sz="2000" b="0" strike="noStrike" spc="-1" dirty="0">
                <a:latin typeface="Calibri"/>
              </a:rPr>
              <a:t> as well. Thus, there is some value to the beard, that should probably be represented in a sign list, even though at the base line, it is the same function.</a:t>
            </a: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33</a:t>
            </a:fld>
            <a:endParaRPr lang="fr-FR" sz="1200" b="0" strike="noStrike" spc="-1">
              <a:latin typeface="Calibri"/>
            </a:endParaRPr>
          </a:p>
        </p:txBody>
      </p:sp>
    </p:spTree>
    <p:extLst>
      <p:ext uri="{BB962C8B-B14F-4D97-AF65-F5344CB8AC3E}">
        <p14:creationId xmlns:p14="http://schemas.microsoft.com/office/powerpoint/2010/main" val="2705751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In the </a:t>
            </a:r>
            <a:r>
              <a:rPr lang="fr-FR" sz="2000" b="0" strike="noStrike" spc="-1" dirty="0" err="1">
                <a:latin typeface="Calibri"/>
              </a:rPr>
              <a:t>same</a:t>
            </a:r>
            <a:r>
              <a:rPr lang="fr-FR" sz="2000" b="0" strike="noStrike" spc="-1" dirty="0">
                <a:latin typeface="Calibri"/>
              </a:rPr>
              <a:t> </a:t>
            </a:r>
            <a:r>
              <a:rPr lang="fr-FR" sz="2000" b="0" strike="noStrike" spc="-1" dirty="0" err="1">
                <a:latin typeface="Calibri"/>
              </a:rPr>
              <a:t>vein</a:t>
            </a:r>
            <a:r>
              <a:rPr lang="fr-FR" sz="2000" b="0" strike="noStrike" spc="-1" dirty="0">
                <a:latin typeface="Calibri"/>
              </a:rPr>
              <a:t> as the </a:t>
            </a:r>
            <a:r>
              <a:rPr lang="fr-FR" sz="2000" b="0" strike="noStrike" spc="-1" dirty="0" err="1">
                <a:latin typeface="Calibri"/>
              </a:rPr>
              <a:t>earlier</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feature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entered</a:t>
            </a:r>
            <a:r>
              <a:rPr lang="fr-FR" sz="2000" b="0" strike="noStrike" spc="-1" dirty="0">
                <a:latin typeface="Calibri"/>
              </a:rPr>
              <a:t> due to how the fonts </a:t>
            </a:r>
            <a:r>
              <a:rPr lang="fr-FR" sz="2000" b="0" strike="noStrike" spc="-1" dirty="0" err="1">
                <a:latin typeface="Calibri"/>
              </a:rPr>
              <a:t>were</a:t>
            </a:r>
            <a:r>
              <a:rPr lang="fr-FR" sz="2000" b="0" strike="noStrike" spc="-1" dirty="0">
                <a:latin typeface="Calibri"/>
              </a:rPr>
              <a:t> </a:t>
            </a:r>
            <a:r>
              <a:rPr lang="fr-FR" sz="2000" b="0" strike="noStrike" spc="-1" dirty="0" err="1">
                <a:latin typeface="Calibri"/>
              </a:rPr>
              <a:t>designed</a:t>
            </a:r>
            <a:r>
              <a:rPr lang="fr-FR" sz="2000" b="0" strike="noStrike" spc="-1" dirty="0">
                <a:latin typeface="Calibri"/>
              </a:rPr>
              <a:t>, in </a:t>
            </a:r>
            <a:r>
              <a:rPr lang="fr-FR" sz="2000" b="0" strike="noStrike" spc="-1" dirty="0" err="1">
                <a:latin typeface="Calibri"/>
              </a:rPr>
              <a:t>this</a:t>
            </a:r>
            <a:r>
              <a:rPr lang="fr-FR" sz="2000" b="0" strike="noStrike" spc="-1" dirty="0">
                <a:latin typeface="Calibri"/>
              </a:rPr>
              <a:t> case the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 </a:t>
            </a:r>
            <a:r>
              <a:rPr lang="fr-FR" sz="2000" b="0" strike="noStrike" spc="-1" dirty="0" err="1">
                <a:latin typeface="Calibri"/>
              </a:rPr>
              <a:t>hope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the </a:t>
            </a:r>
            <a:r>
              <a:rPr lang="fr-FR" sz="2000" b="0" strike="noStrike" spc="-1" dirty="0" err="1">
                <a:latin typeface="Calibri"/>
              </a:rPr>
              <a:t>diference</a:t>
            </a:r>
            <a:r>
              <a:rPr lang="fr-FR" sz="2000" b="0" strike="noStrike" spc="-1" dirty="0">
                <a:latin typeface="Calibri"/>
              </a:rPr>
              <a:t> </a:t>
            </a:r>
            <a:r>
              <a:rPr lang="fr-FR" sz="2000" b="0" strike="noStrike" spc="-1" dirty="0" err="1">
                <a:latin typeface="Calibri"/>
              </a:rPr>
              <a:t>between</a:t>
            </a:r>
            <a:r>
              <a:rPr lang="fr-FR" sz="2000" b="0" strike="noStrike" spc="-1" dirty="0">
                <a:latin typeface="Calibri"/>
              </a:rPr>
              <a:t> the </a:t>
            </a:r>
            <a:r>
              <a:rPr lang="fr-FR" sz="2000" b="0" strike="noStrike" spc="-1" dirty="0" err="1">
                <a:latin typeface="Calibri"/>
              </a:rPr>
              <a:t>two</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relatively</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as the </a:t>
            </a:r>
            <a:r>
              <a:rPr lang="fr-FR" sz="2000" b="0" strike="noStrike" spc="-1" dirty="0" err="1">
                <a:latin typeface="Calibri"/>
              </a:rPr>
              <a:t>following</a:t>
            </a:r>
            <a:r>
              <a:rPr lang="fr-FR" sz="2000" b="0" strike="noStrike" spc="-1" dirty="0">
                <a:latin typeface="Calibri"/>
              </a:rPr>
              <a:t> topic </a:t>
            </a:r>
            <a:r>
              <a:rPr lang="fr-FR" sz="2000" b="0" strike="noStrike" spc="-1" dirty="0" err="1">
                <a:latin typeface="Calibri"/>
              </a:rPr>
              <a:t>might</a:t>
            </a:r>
            <a:r>
              <a:rPr lang="fr-FR" sz="2000" b="0" strike="noStrike" spc="-1" dirty="0">
                <a:latin typeface="Calibri"/>
              </a:rPr>
              <a:t> start to </a:t>
            </a:r>
            <a:r>
              <a:rPr lang="fr-FR" sz="2000" b="0" strike="noStrike" spc="-1" dirty="0" err="1">
                <a:latin typeface="Calibri"/>
              </a:rPr>
              <a:t>sound</a:t>
            </a:r>
            <a:r>
              <a:rPr lang="fr-FR" sz="2000" b="0" strike="noStrike" spc="-1" dirty="0">
                <a:latin typeface="Calibri"/>
              </a:rPr>
              <a:t> a bit </a:t>
            </a:r>
            <a:r>
              <a:rPr lang="fr-FR" sz="2000" b="0" strike="noStrike" spc="-1" dirty="0" err="1">
                <a:latin typeface="Calibri"/>
              </a:rPr>
              <a:t>scandalous</a:t>
            </a:r>
            <a:r>
              <a:rPr lang="fr-FR" sz="2000" b="0" strike="noStrike" spc="-1" dirty="0">
                <a:latin typeface="Calibri"/>
              </a:rPr>
              <a:t>, but the </a:t>
            </a:r>
            <a:r>
              <a:rPr lang="fr-FR" sz="2000" b="0" strike="noStrike" spc="-1" dirty="0" err="1">
                <a:latin typeface="Calibri"/>
              </a:rPr>
              <a:t>difference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the addition of </a:t>
            </a:r>
            <a:r>
              <a:rPr lang="fr-FR" sz="2000" b="0" strike="noStrike" spc="-1" dirty="0" err="1">
                <a:latin typeface="Calibri"/>
              </a:rPr>
              <a:t>breasts</a:t>
            </a:r>
            <a:r>
              <a:rPr lang="fr-FR" sz="2000" b="0" strike="noStrike" spc="-1" dirty="0">
                <a:latin typeface="Calibri"/>
              </a:rPr>
              <a:t> in </a:t>
            </a:r>
            <a:r>
              <a:rPr lang="fr-FR" sz="2000" b="0" strike="noStrike" spc="-1" dirty="0" err="1">
                <a:latin typeface="Calibri"/>
              </a:rPr>
              <a:t>Hieroglyphica</a:t>
            </a:r>
            <a:r>
              <a:rPr lang="fr-FR" sz="2000" b="0" strike="noStrike" spc="-1" dirty="0">
                <a:latin typeface="Calibri"/>
              </a:rPr>
              <a:t>, </a:t>
            </a:r>
            <a:r>
              <a:rPr lang="fr-FR" sz="2000" b="0" strike="noStrike" spc="-1" dirty="0" err="1">
                <a:latin typeface="Calibri"/>
              </a:rPr>
              <a:t>likely</a:t>
            </a:r>
            <a:r>
              <a:rPr lang="fr-FR" sz="2000" b="0" strike="noStrike" spc="-1" dirty="0">
                <a:latin typeface="Calibri"/>
              </a:rPr>
              <a:t> to </a:t>
            </a:r>
            <a:r>
              <a:rPr lang="fr-FR" sz="2000" b="0" strike="noStrike" spc="-1" dirty="0" err="1">
                <a:latin typeface="Calibri"/>
              </a:rPr>
              <a:t>make</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 </a:t>
            </a:r>
            <a:r>
              <a:rPr lang="fr-FR" sz="2000" b="0" strike="noStrike" spc="-1" dirty="0" err="1">
                <a:latin typeface="Calibri"/>
              </a:rPr>
              <a:t>woman</a:t>
            </a:r>
            <a:r>
              <a:rPr lang="fr-FR" sz="2000" b="0" strike="noStrike" spc="-1" dirty="0">
                <a:latin typeface="Calibri"/>
              </a:rPr>
              <a:t>, not a man, as an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and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god</a:t>
            </a:r>
            <a:r>
              <a:rPr lang="fr-FR" sz="2000" b="0" strike="noStrike" spc="-1" dirty="0">
                <a:latin typeface="Calibri"/>
              </a:rPr>
              <a:t> can look </a:t>
            </a:r>
            <a:r>
              <a:rPr lang="fr-FR" sz="2000" b="0" strike="noStrike" spc="-1" dirty="0" err="1">
                <a:latin typeface="Calibri"/>
              </a:rPr>
              <a:t>remarkably</a:t>
            </a:r>
            <a:r>
              <a:rPr lang="fr-FR" sz="2000" b="0" strike="noStrike" spc="-1" dirty="0">
                <a:latin typeface="Calibri"/>
              </a:rPr>
              <a:t> </a:t>
            </a:r>
            <a:r>
              <a:rPr lang="fr-FR" sz="2000" b="0" strike="noStrike" spc="-1" dirty="0" err="1">
                <a:latin typeface="Calibri"/>
              </a:rPr>
              <a:t>similar</a:t>
            </a:r>
            <a:r>
              <a:rPr lang="fr-FR" sz="2000" b="0" strike="noStrike" spc="-1" dirty="0">
                <a:latin typeface="Calibri"/>
              </a:rPr>
              <a:t> if the </a:t>
            </a:r>
            <a:r>
              <a:rPr lang="fr-FR" sz="2000" b="0" strike="noStrike" spc="-1" dirty="0" err="1">
                <a:latin typeface="Calibri"/>
              </a:rPr>
              <a:t>beard</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34</a:t>
            </a:fld>
            <a:endParaRPr lang="fr-FR" sz="1200" b="0" strike="noStrike" spc="-1">
              <a:latin typeface="Calibri"/>
            </a:endParaRPr>
          </a:p>
        </p:txBody>
      </p:sp>
    </p:spTree>
    <p:extLst>
      <p:ext uri="{BB962C8B-B14F-4D97-AF65-F5344CB8AC3E}">
        <p14:creationId xmlns:p14="http://schemas.microsoft.com/office/powerpoint/2010/main" val="2839681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In the </a:t>
            </a:r>
            <a:r>
              <a:rPr lang="fr-FR" sz="2000" b="0" strike="noStrike" spc="-1" dirty="0" err="1">
                <a:latin typeface="Calibri"/>
              </a:rPr>
              <a:t>same</a:t>
            </a:r>
            <a:r>
              <a:rPr lang="fr-FR" sz="2000" b="0" strike="noStrike" spc="-1" dirty="0">
                <a:latin typeface="Calibri"/>
              </a:rPr>
              <a:t> </a:t>
            </a:r>
            <a:r>
              <a:rPr lang="fr-FR" sz="2000" b="0" strike="noStrike" spc="-1" dirty="0" err="1">
                <a:latin typeface="Calibri"/>
              </a:rPr>
              <a:t>vein</a:t>
            </a:r>
            <a:r>
              <a:rPr lang="fr-FR" sz="2000" b="0" strike="noStrike" spc="-1" dirty="0">
                <a:latin typeface="Calibri"/>
              </a:rPr>
              <a:t> as the </a:t>
            </a:r>
            <a:r>
              <a:rPr lang="fr-FR" sz="2000" b="0" strike="noStrike" spc="-1" dirty="0" err="1">
                <a:latin typeface="Calibri"/>
              </a:rPr>
              <a:t>earlier</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feature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entered</a:t>
            </a:r>
            <a:r>
              <a:rPr lang="fr-FR" sz="2000" b="0" strike="noStrike" spc="-1" dirty="0">
                <a:latin typeface="Calibri"/>
              </a:rPr>
              <a:t> due to how the fonts </a:t>
            </a:r>
            <a:r>
              <a:rPr lang="fr-FR" sz="2000" b="0" strike="noStrike" spc="-1" dirty="0" err="1">
                <a:latin typeface="Calibri"/>
              </a:rPr>
              <a:t>were</a:t>
            </a:r>
            <a:r>
              <a:rPr lang="fr-FR" sz="2000" b="0" strike="noStrike" spc="-1" dirty="0">
                <a:latin typeface="Calibri"/>
              </a:rPr>
              <a:t> </a:t>
            </a:r>
            <a:r>
              <a:rPr lang="fr-FR" sz="2000" b="0" strike="noStrike" spc="-1" dirty="0" err="1">
                <a:latin typeface="Calibri"/>
              </a:rPr>
              <a:t>designed</a:t>
            </a:r>
            <a:r>
              <a:rPr lang="fr-FR" sz="2000" b="0" strike="noStrike" spc="-1" dirty="0">
                <a:latin typeface="Calibri"/>
              </a:rPr>
              <a:t>, in </a:t>
            </a:r>
            <a:r>
              <a:rPr lang="fr-FR" sz="2000" b="0" strike="noStrike" spc="-1" dirty="0" err="1">
                <a:latin typeface="Calibri"/>
              </a:rPr>
              <a:t>this</a:t>
            </a:r>
            <a:r>
              <a:rPr lang="fr-FR" sz="2000" b="0" strike="noStrike" spc="-1" dirty="0">
                <a:latin typeface="Calibri"/>
              </a:rPr>
              <a:t> case the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 </a:t>
            </a:r>
            <a:r>
              <a:rPr lang="fr-FR" sz="2000" b="0" strike="noStrike" spc="-1" dirty="0" err="1">
                <a:latin typeface="Calibri"/>
              </a:rPr>
              <a:t>hope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the </a:t>
            </a:r>
            <a:r>
              <a:rPr lang="fr-FR" sz="2000" b="0" strike="noStrike" spc="-1" dirty="0" err="1">
                <a:latin typeface="Calibri"/>
              </a:rPr>
              <a:t>diference</a:t>
            </a:r>
            <a:r>
              <a:rPr lang="fr-FR" sz="2000" b="0" strike="noStrike" spc="-1" dirty="0">
                <a:latin typeface="Calibri"/>
              </a:rPr>
              <a:t> </a:t>
            </a:r>
            <a:r>
              <a:rPr lang="fr-FR" sz="2000" b="0" strike="noStrike" spc="-1" dirty="0" err="1">
                <a:latin typeface="Calibri"/>
              </a:rPr>
              <a:t>between</a:t>
            </a:r>
            <a:r>
              <a:rPr lang="fr-FR" sz="2000" b="0" strike="noStrike" spc="-1" dirty="0">
                <a:latin typeface="Calibri"/>
              </a:rPr>
              <a:t> the </a:t>
            </a:r>
            <a:r>
              <a:rPr lang="fr-FR" sz="2000" b="0" strike="noStrike" spc="-1" dirty="0" err="1">
                <a:latin typeface="Calibri"/>
              </a:rPr>
              <a:t>two</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relatively</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as the </a:t>
            </a:r>
            <a:r>
              <a:rPr lang="fr-FR" sz="2000" b="0" strike="noStrike" spc="-1" dirty="0" err="1">
                <a:latin typeface="Calibri"/>
              </a:rPr>
              <a:t>following</a:t>
            </a:r>
            <a:r>
              <a:rPr lang="fr-FR" sz="2000" b="0" strike="noStrike" spc="-1" dirty="0">
                <a:latin typeface="Calibri"/>
              </a:rPr>
              <a:t> topic </a:t>
            </a:r>
            <a:r>
              <a:rPr lang="fr-FR" sz="2000" b="0" strike="noStrike" spc="-1" dirty="0" err="1">
                <a:latin typeface="Calibri"/>
              </a:rPr>
              <a:t>might</a:t>
            </a:r>
            <a:r>
              <a:rPr lang="fr-FR" sz="2000" b="0" strike="noStrike" spc="-1" dirty="0">
                <a:latin typeface="Calibri"/>
              </a:rPr>
              <a:t> start to </a:t>
            </a:r>
            <a:r>
              <a:rPr lang="fr-FR" sz="2000" b="0" strike="noStrike" spc="-1" dirty="0" err="1">
                <a:latin typeface="Calibri"/>
              </a:rPr>
              <a:t>sound</a:t>
            </a:r>
            <a:r>
              <a:rPr lang="fr-FR" sz="2000" b="0" strike="noStrike" spc="-1" dirty="0">
                <a:latin typeface="Calibri"/>
              </a:rPr>
              <a:t> a bit </a:t>
            </a:r>
            <a:r>
              <a:rPr lang="fr-FR" sz="2000" b="0" strike="noStrike" spc="-1" dirty="0" err="1">
                <a:latin typeface="Calibri"/>
              </a:rPr>
              <a:t>scandalous</a:t>
            </a:r>
            <a:r>
              <a:rPr lang="fr-FR" sz="2000" b="0" strike="noStrike" spc="-1" dirty="0">
                <a:latin typeface="Calibri"/>
              </a:rPr>
              <a:t>, but the </a:t>
            </a:r>
            <a:r>
              <a:rPr lang="fr-FR" sz="2000" b="0" strike="noStrike" spc="-1" dirty="0" err="1">
                <a:latin typeface="Calibri"/>
              </a:rPr>
              <a:t>difference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the addition of </a:t>
            </a:r>
            <a:r>
              <a:rPr lang="fr-FR" sz="2000" b="0" strike="noStrike" spc="-1" dirty="0" err="1">
                <a:latin typeface="Calibri"/>
              </a:rPr>
              <a:t>breasts</a:t>
            </a:r>
            <a:r>
              <a:rPr lang="fr-FR" sz="2000" b="0" strike="noStrike" spc="-1" dirty="0">
                <a:latin typeface="Calibri"/>
              </a:rPr>
              <a:t> in </a:t>
            </a:r>
            <a:r>
              <a:rPr lang="fr-FR" sz="2000" b="0" strike="noStrike" spc="-1" dirty="0" err="1">
                <a:latin typeface="Calibri"/>
              </a:rPr>
              <a:t>Hieroglyphica</a:t>
            </a:r>
            <a:r>
              <a:rPr lang="fr-FR" sz="2000" b="0" strike="noStrike" spc="-1" dirty="0">
                <a:latin typeface="Calibri"/>
              </a:rPr>
              <a:t>, </a:t>
            </a:r>
            <a:r>
              <a:rPr lang="fr-FR" sz="2000" b="0" strike="noStrike" spc="-1" dirty="0" err="1">
                <a:latin typeface="Calibri"/>
              </a:rPr>
              <a:t>likely</a:t>
            </a:r>
            <a:r>
              <a:rPr lang="fr-FR" sz="2000" b="0" strike="noStrike" spc="-1" dirty="0">
                <a:latin typeface="Calibri"/>
              </a:rPr>
              <a:t> to </a:t>
            </a:r>
            <a:r>
              <a:rPr lang="fr-FR" sz="2000" b="0" strike="noStrike" spc="-1" dirty="0" err="1">
                <a:latin typeface="Calibri"/>
              </a:rPr>
              <a:t>make</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 </a:t>
            </a:r>
            <a:r>
              <a:rPr lang="fr-FR" sz="2000" b="0" strike="noStrike" spc="-1" dirty="0" err="1">
                <a:latin typeface="Calibri"/>
              </a:rPr>
              <a:t>woman</a:t>
            </a:r>
            <a:r>
              <a:rPr lang="fr-FR" sz="2000" b="0" strike="noStrike" spc="-1" dirty="0">
                <a:latin typeface="Calibri"/>
              </a:rPr>
              <a:t>, not a man, as an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and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god</a:t>
            </a:r>
            <a:r>
              <a:rPr lang="fr-FR" sz="2000" b="0" strike="noStrike" spc="-1" dirty="0">
                <a:latin typeface="Calibri"/>
              </a:rPr>
              <a:t> can look </a:t>
            </a:r>
            <a:r>
              <a:rPr lang="fr-FR" sz="2000" b="0" strike="noStrike" spc="-1" dirty="0" err="1">
                <a:latin typeface="Calibri"/>
              </a:rPr>
              <a:t>remarkably</a:t>
            </a:r>
            <a:r>
              <a:rPr lang="fr-FR" sz="2000" b="0" strike="noStrike" spc="-1" dirty="0">
                <a:latin typeface="Calibri"/>
              </a:rPr>
              <a:t> </a:t>
            </a:r>
            <a:r>
              <a:rPr lang="fr-FR" sz="2000" b="0" strike="noStrike" spc="-1" dirty="0" err="1">
                <a:latin typeface="Calibri"/>
              </a:rPr>
              <a:t>similar</a:t>
            </a:r>
            <a:r>
              <a:rPr lang="fr-FR" sz="2000" b="0" strike="noStrike" spc="-1" dirty="0">
                <a:latin typeface="Calibri"/>
              </a:rPr>
              <a:t> if the </a:t>
            </a:r>
            <a:r>
              <a:rPr lang="fr-FR" sz="2000" b="0" strike="noStrike" spc="-1" dirty="0" err="1">
                <a:latin typeface="Calibri"/>
              </a:rPr>
              <a:t>beard</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Based</a:t>
            </a:r>
            <a:r>
              <a:rPr lang="fr-FR" sz="2000" b="0" strike="noStrike" spc="-1" dirty="0">
                <a:latin typeface="Calibri"/>
              </a:rPr>
              <a:t> on the </a:t>
            </a:r>
            <a:r>
              <a:rPr lang="fr-FR" sz="2000" b="0" strike="noStrike" spc="-1" dirty="0" err="1">
                <a:latin typeface="Calibri"/>
              </a:rPr>
              <a:t>preliminary</a:t>
            </a:r>
            <a:r>
              <a:rPr lang="fr-FR" sz="2000" b="0" strike="noStrike" spc="-1" dirty="0">
                <a:latin typeface="Calibri"/>
              </a:rPr>
              <a:t> </a:t>
            </a:r>
            <a:r>
              <a:rPr lang="fr-FR" sz="2000" b="0" strike="noStrike" spc="-1" dirty="0" err="1">
                <a:latin typeface="Calibri"/>
              </a:rPr>
              <a:t>research</a:t>
            </a:r>
            <a:r>
              <a:rPr lang="fr-FR" sz="2000" b="0" strike="noStrike" spc="-1" dirty="0">
                <a:latin typeface="Calibri"/>
              </a:rPr>
              <a:t> </a:t>
            </a:r>
            <a:r>
              <a:rPr lang="fr-FR" sz="2000" b="0" strike="noStrike" spc="-1" dirty="0" err="1">
                <a:latin typeface="Calibri"/>
              </a:rPr>
              <a:t>done</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seems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for the </a:t>
            </a:r>
            <a:r>
              <a:rPr lang="fr-FR" sz="2000" b="0" strike="noStrike" spc="-1" dirty="0" err="1">
                <a:latin typeface="Calibri"/>
              </a:rPr>
              <a:t>pharaonic</a:t>
            </a:r>
            <a:r>
              <a:rPr lang="fr-FR" sz="2000" b="0" strike="noStrike" spc="-1" dirty="0">
                <a:latin typeface="Calibri"/>
              </a:rPr>
              <a:t> </a:t>
            </a:r>
            <a:r>
              <a:rPr lang="fr-FR" sz="2000" b="0" strike="noStrike" spc="-1" dirty="0" err="1">
                <a:latin typeface="Calibri"/>
              </a:rPr>
              <a:t>period</a:t>
            </a:r>
            <a:r>
              <a:rPr lang="fr-FR" sz="2000" b="0" strike="noStrike" spc="-1" dirty="0">
                <a:latin typeface="Calibri"/>
              </a:rPr>
              <a:t>, the Gardiner/</a:t>
            </a:r>
            <a:r>
              <a:rPr lang="fr-FR" sz="2000" b="0" strike="noStrike" spc="-1" dirty="0" err="1">
                <a:latin typeface="Calibri"/>
              </a:rPr>
              <a:t>Jsesh</a:t>
            </a:r>
            <a:r>
              <a:rPr lang="fr-FR" sz="2000" b="0" strike="noStrike" spc="-1" dirty="0">
                <a:latin typeface="Calibri"/>
              </a:rPr>
              <a:t> </a:t>
            </a:r>
            <a:r>
              <a:rPr lang="fr-FR" sz="2000" b="0" strike="noStrike" spc="-1" dirty="0" err="1">
                <a:latin typeface="Calibri"/>
              </a:rPr>
              <a:t>form</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indeed</a:t>
            </a:r>
            <a:r>
              <a:rPr lang="fr-FR" sz="2000" b="0" strike="noStrike" spc="-1" dirty="0">
                <a:latin typeface="Calibri"/>
              </a:rPr>
              <a:t> the best candidate to </a:t>
            </a:r>
            <a:r>
              <a:rPr lang="fr-FR" sz="2000" b="0" strike="noStrike" spc="-1" dirty="0" err="1">
                <a:latin typeface="Calibri"/>
              </a:rPr>
              <a:t>represent</a:t>
            </a:r>
            <a:r>
              <a:rPr lang="fr-FR" sz="2000" b="0" strike="noStrike" spc="-1" dirty="0">
                <a:latin typeface="Calibri"/>
              </a:rPr>
              <a:t> the </a:t>
            </a:r>
            <a:r>
              <a:rPr lang="fr-FR" sz="2000" b="0" strike="noStrike" spc="-1" dirty="0" err="1">
                <a:latin typeface="Calibri"/>
              </a:rPr>
              <a:t>tokens</a:t>
            </a:r>
            <a:r>
              <a:rPr lang="fr-FR" sz="2000" b="0" strike="noStrike" spc="-1" dirty="0">
                <a:latin typeface="Calibri"/>
              </a:rPr>
              <a:t>. </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35</a:t>
            </a:fld>
            <a:endParaRPr lang="fr-FR" sz="1200" b="0" strike="noStrike" spc="-1">
              <a:latin typeface="Calibri"/>
            </a:endParaRPr>
          </a:p>
        </p:txBody>
      </p:sp>
    </p:spTree>
    <p:extLst>
      <p:ext uri="{BB962C8B-B14F-4D97-AF65-F5344CB8AC3E}">
        <p14:creationId xmlns:p14="http://schemas.microsoft.com/office/powerpoint/2010/main" val="3949756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In the </a:t>
            </a:r>
            <a:r>
              <a:rPr lang="fr-FR" sz="2000" b="0" strike="noStrike" spc="-1" dirty="0" err="1">
                <a:latin typeface="Calibri"/>
              </a:rPr>
              <a:t>same</a:t>
            </a:r>
            <a:r>
              <a:rPr lang="fr-FR" sz="2000" b="0" strike="noStrike" spc="-1" dirty="0">
                <a:latin typeface="Calibri"/>
              </a:rPr>
              <a:t> </a:t>
            </a:r>
            <a:r>
              <a:rPr lang="fr-FR" sz="2000" b="0" strike="noStrike" spc="-1" dirty="0" err="1">
                <a:latin typeface="Calibri"/>
              </a:rPr>
              <a:t>vein</a:t>
            </a:r>
            <a:r>
              <a:rPr lang="fr-FR" sz="2000" b="0" strike="noStrike" spc="-1" dirty="0">
                <a:latin typeface="Calibri"/>
              </a:rPr>
              <a:t> as the </a:t>
            </a:r>
            <a:r>
              <a:rPr lang="fr-FR" sz="2000" b="0" strike="noStrike" spc="-1" dirty="0" err="1">
                <a:latin typeface="Calibri"/>
              </a:rPr>
              <a:t>earlier</a:t>
            </a:r>
            <a:r>
              <a:rPr lang="fr-FR" sz="2000" b="0" strike="noStrike" spc="-1" dirty="0">
                <a:latin typeface="Calibri"/>
              </a:rPr>
              <a:t> </a:t>
            </a:r>
            <a:r>
              <a:rPr lang="fr-FR" sz="2000" b="0" strike="noStrike" spc="-1" dirty="0" err="1">
                <a:latin typeface="Calibri"/>
              </a:rPr>
              <a:t>example</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another</a:t>
            </a:r>
            <a:r>
              <a:rPr lang="fr-FR" sz="2000" b="0" strike="noStrike" spc="-1" dirty="0">
                <a:latin typeface="Calibri"/>
              </a:rPr>
              <a:t> </a:t>
            </a:r>
            <a:r>
              <a:rPr lang="fr-FR" sz="2000" b="0" strike="noStrike" spc="-1" dirty="0" err="1">
                <a:latin typeface="Calibri"/>
              </a:rPr>
              <a:t>feature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entered</a:t>
            </a:r>
            <a:r>
              <a:rPr lang="fr-FR" sz="2000" b="0" strike="noStrike" spc="-1" dirty="0">
                <a:latin typeface="Calibri"/>
              </a:rPr>
              <a:t> due to how the fonts </a:t>
            </a:r>
            <a:r>
              <a:rPr lang="fr-FR" sz="2000" b="0" strike="noStrike" spc="-1" dirty="0" err="1">
                <a:latin typeface="Calibri"/>
              </a:rPr>
              <a:t>were</a:t>
            </a:r>
            <a:r>
              <a:rPr lang="fr-FR" sz="2000" b="0" strike="noStrike" spc="-1" dirty="0">
                <a:latin typeface="Calibri"/>
              </a:rPr>
              <a:t> </a:t>
            </a:r>
            <a:r>
              <a:rPr lang="fr-FR" sz="2000" b="0" strike="noStrike" spc="-1" dirty="0" err="1">
                <a:latin typeface="Calibri"/>
              </a:rPr>
              <a:t>designed</a:t>
            </a:r>
            <a:r>
              <a:rPr lang="fr-FR" sz="2000" b="0" strike="noStrike" spc="-1" dirty="0">
                <a:latin typeface="Calibri"/>
              </a:rPr>
              <a:t>, in </a:t>
            </a:r>
            <a:r>
              <a:rPr lang="fr-FR" sz="2000" b="0" strike="noStrike" spc="-1" dirty="0" err="1">
                <a:latin typeface="Calibri"/>
              </a:rPr>
              <a:t>this</a:t>
            </a:r>
            <a:r>
              <a:rPr lang="fr-FR" sz="2000" b="0" strike="noStrike" spc="-1" dirty="0">
                <a:latin typeface="Calibri"/>
              </a:rPr>
              <a:t> case the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I </a:t>
            </a:r>
            <a:r>
              <a:rPr lang="fr-FR" sz="2000" b="0" strike="noStrike" spc="-1" dirty="0" err="1">
                <a:latin typeface="Calibri"/>
              </a:rPr>
              <a:t>hope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the </a:t>
            </a:r>
            <a:r>
              <a:rPr lang="fr-FR" sz="2000" b="0" strike="noStrike" spc="-1" dirty="0" err="1">
                <a:latin typeface="Calibri"/>
              </a:rPr>
              <a:t>diference</a:t>
            </a:r>
            <a:r>
              <a:rPr lang="fr-FR" sz="2000" b="0" strike="noStrike" spc="-1" dirty="0">
                <a:latin typeface="Calibri"/>
              </a:rPr>
              <a:t> </a:t>
            </a:r>
            <a:r>
              <a:rPr lang="fr-FR" sz="2000" b="0" strike="noStrike" spc="-1" dirty="0" err="1">
                <a:latin typeface="Calibri"/>
              </a:rPr>
              <a:t>between</a:t>
            </a:r>
            <a:r>
              <a:rPr lang="fr-FR" sz="2000" b="0" strike="noStrike" spc="-1" dirty="0">
                <a:latin typeface="Calibri"/>
              </a:rPr>
              <a:t> the </a:t>
            </a:r>
            <a:r>
              <a:rPr lang="fr-FR" sz="2000" b="0" strike="noStrike" spc="-1" dirty="0" err="1">
                <a:latin typeface="Calibri"/>
              </a:rPr>
              <a:t>two</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relatively</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as the </a:t>
            </a:r>
            <a:r>
              <a:rPr lang="fr-FR" sz="2000" b="0" strike="noStrike" spc="-1" dirty="0" err="1">
                <a:latin typeface="Calibri"/>
              </a:rPr>
              <a:t>following</a:t>
            </a:r>
            <a:r>
              <a:rPr lang="fr-FR" sz="2000" b="0" strike="noStrike" spc="-1" dirty="0">
                <a:latin typeface="Calibri"/>
              </a:rPr>
              <a:t> topic </a:t>
            </a:r>
            <a:r>
              <a:rPr lang="fr-FR" sz="2000" b="0" strike="noStrike" spc="-1" dirty="0" err="1">
                <a:latin typeface="Calibri"/>
              </a:rPr>
              <a:t>might</a:t>
            </a:r>
            <a:r>
              <a:rPr lang="fr-FR" sz="2000" b="0" strike="noStrike" spc="-1" dirty="0">
                <a:latin typeface="Calibri"/>
              </a:rPr>
              <a:t> start to </a:t>
            </a:r>
            <a:r>
              <a:rPr lang="fr-FR" sz="2000" b="0" strike="noStrike" spc="-1" dirty="0" err="1">
                <a:latin typeface="Calibri"/>
              </a:rPr>
              <a:t>sound</a:t>
            </a:r>
            <a:r>
              <a:rPr lang="fr-FR" sz="2000" b="0" strike="noStrike" spc="-1" dirty="0">
                <a:latin typeface="Calibri"/>
              </a:rPr>
              <a:t> a bit </a:t>
            </a:r>
            <a:r>
              <a:rPr lang="fr-FR" sz="2000" b="0" strike="noStrike" spc="-1" dirty="0" err="1">
                <a:latin typeface="Calibri"/>
              </a:rPr>
              <a:t>scandalous</a:t>
            </a:r>
            <a:r>
              <a:rPr lang="fr-FR" sz="2000" b="0" strike="noStrike" spc="-1" dirty="0">
                <a:latin typeface="Calibri"/>
              </a:rPr>
              <a:t>, but the </a:t>
            </a:r>
            <a:r>
              <a:rPr lang="fr-FR" sz="2000" b="0" strike="noStrike" spc="-1" dirty="0" err="1">
                <a:latin typeface="Calibri"/>
              </a:rPr>
              <a:t>difference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the addition of </a:t>
            </a:r>
            <a:r>
              <a:rPr lang="fr-FR" sz="2000" b="0" strike="noStrike" spc="-1" dirty="0" err="1">
                <a:latin typeface="Calibri"/>
              </a:rPr>
              <a:t>breasts</a:t>
            </a:r>
            <a:r>
              <a:rPr lang="fr-FR" sz="2000" b="0" strike="noStrike" spc="-1" dirty="0">
                <a:latin typeface="Calibri"/>
              </a:rPr>
              <a:t> in </a:t>
            </a:r>
            <a:r>
              <a:rPr lang="fr-FR" sz="2000" b="0" strike="noStrike" spc="-1" dirty="0" err="1">
                <a:latin typeface="Calibri"/>
              </a:rPr>
              <a:t>Hieroglyphica</a:t>
            </a:r>
            <a:r>
              <a:rPr lang="fr-FR" sz="2000" b="0" strike="noStrike" spc="-1" dirty="0">
                <a:latin typeface="Calibri"/>
              </a:rPr>
              <a:t>, </a:t>
            </a:r>
            <a:r>
              <a:rPr lang="fr-FR" sz="2000" b="0" strike="noStrike" spc="-1" dirty="0" err="1">
                <a:latin typeface="Calibri"/>
              </a:rPr>
              <a:t>likely</a:t>
            </a:r>
            <a:r>
              <a:rPr lang="fr-FR" sz="2000" b="0" strike="noStrike" spc="-1" dirty="0">
                <a:latin typeface="Calibri"/>
              </a:rPr>
              <a:t> to </a:t>
            </a:r>
            <a:r>
              <a:rPr lang="fr-FR" sz="2000" b="0" strike="noStrike" spc="-1" dirty="0" err="1">
                <a:latin typeface="Calibri"/>
              </a:rPr>
              <a:t>make</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 </a:t>
            </a:r>
            <a:r>
              <a:rPr lang="fr-FR" sz="2000" b="0" strike="noStrike" spc="-1" dirty="0" err="1">
                <a:latin typeface="Calibri"/>
              </a:rPr>
              <a:t>woman</a:t>
            </a:r>
            <a:r>
              <a:rPr lang="fr-FR" sz="2000" b="0" strike="noStrike" spc="-1" dirty="0">
                <a:latin typeface="Calibri"/>
              </a:rPr>
              <a:t>, not a man, as an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woman</a:t>
            </a:r>
            <a:r>
              <a:rPr lang="fr-FR" sz="2000" b="0" strike="noStrike" spc="-1" dirty="0">
                <a:latin typeface="Calibri"/>
              </a:rPr>
              <a:t> and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god</a:t>
            </a:r>
            <a:r>
              <a:rPr lang="fr-FR" sz="2000" b="0" strike="noStrike" spc="-1" dirty="0">
                <a:latin typeface="Calibri"/>
              </a:rPr>
              <a:t> can look </a:t>
            </a:r>
            <a:r>
              <a:rPr lang="fr-FR" sz="2000" b="0" strike="noStrike" spc="-1" dirty="0" err="1">
                <a:latin typeface="Calibri"/>
              </a:rPr>
              <a:t>remarkably</a:t>
            </a:r>
            <a:r>
              <a:rPr lang="fr-FR" sz="2000" b="0" strike="noStrike" spc="-1" dirty="0">
                <a:latin typeface="Calibri"/>
              </a:rPr>
              <a:t> </a:t>
            </a:r>
            <a:r>
              <a:rPr lang="fr-FR" sz="2000" b="0" strike="noStrike" spc="-1" dirty="0" err="1">
                <a:latin typeface="Calibri"/>
              </a:rPr>
              <a:t>similar</a:t>
            </a:r>
            <a:r>
              <a:rPr lang="fr-FR" sz="2000" b="0" strike="noStrike" spc="-1" dirty="0">
                <a:latin typeface="Calibri"/>
              </a:rPr>
              <a:t> if the </a:t>
            </a:r>
            <a:r>
              <a:rPr lang="fr-FR" sz="2000" b="0" strike="noStrike" spc="-1" dirty="0" err="1">
                <a:latin typeface="Calibri"/>
              </a:rPr>
              <a:t>beard</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clear</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Based</a:t>
            </a:r>
            <a:r>
              <a:rPr lang="fr-FR" sz="2000" b="0" strike="noStrike" spc="-1" dirty="0">
                <a:latin typeface="Calibri"/>
              </a:rPr>
              <a:t> on the </a:t>
            </a:r>
            <a:r>
              <a:rPr lang="fr-FR" sz="2000" b="0" strike="noStrike" spc="-1" dirty="0" err="1">
                <a:latin typeface="Calibri"/>
              </a:rPr>
              <a:t>preliminary</a:t>
            </a:r>
            <a:r>
              <a:rPr lang="fr-FR" sz="2000" b="0" strike="noStrike" spc="-1" dirty="0">
                <a:latin typeface="Calibri"/>
              </a:rPr>
              <a:t> </a:t>
            </a:r>
            <a:r>
              <a:rPr lang="fr-FR" sz="2000" b="0" strike="noStrike" spc="-1" dirty="0" err="1">
                <a:latin typeface="Calibri"/>
              </a:rPr>
              <a:t>research</a:t>
            </a:r>
            <a:r>
              <a:rPr lang="fr-FR" sz="2000" b="0" strike="noStrike" spc="-1" dirty="0">
                <a:latin typeface="Calibri"/>
              </a:rPr>
              <a:t> </a:t>
            </a:r>
            <a:r>
              <a:rPr lang="fr-FR" sz="2000" b="0" strike="noStrike" spc="-1" dirty="0" err="1">
                <a:latin typeface="Calibri"/>
              </a:rPr>
              <a:t>done</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seems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for the </a:t>
            </a:r>
            <a:r>
              <a:rPr lang="fr-FR" sz="2000" b="0" strike="noStrike" spc="-1" dirty="0" err="1">
                <a:latin typeface="Calibri"/>
              </a:rPr>
              <a:t>pharaonic</a:t>
            </a:r>
            <a:r>
              <a:rPr lang="fr-FR" sz="2000" b="0" strike="noStrike" spc="-1" dirty="0">
                <a:latin typeface="Calibri"/>
              </a:rPr>
              <a:t> </a:t>
            </a:r>
            <a:r>
              <a:rPr lang="fr-FR" sz="2000" b="0" strike="noStrike" spc="-1" dirty="0" err="1">
                <a:latin typeface="Calibri"/>
              </a:rPr>
              <a:t>period</a:t>
            </a:r>
            <a:r>
              <a:rPr lang="fr-FR" sz="2000" b="0" strike="noStrike" spc="-1" dirty="0">
                <a:latin typeface="Calibri"/>
              </a:rPr>
              <a:t>, the Gardiner/</a:t>
            </a:r>
            <a:r>
              <a:rPr lang="fr-FR" sz="2000" b="0" strike="noStrike" spc="-1" dirty="0" err="1">
                <a:latin typeface="Calibri"/>
              </a:rPr>
              <a:t>Jsesh</a:t>
            </a:r>
            <a:r>
              <a:rPr lang="fr-FR" sz="2000" b="0" strike="noStrike" spc="-1" dirty="0">
                <a:latin typeface="Calibri"/>
              </a:rPr>
              <a:t> </a:t>
            </a:r>
            <a:r>
              <a:rPr lang="fr-FR" sz="2000" b="0" strike="noStrike" spc="-1" dirty="0" err="1">
                <a:latin typeface="Calibri"/>
              </a:rPr>
              <a:t>form</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indeed</a:t>
            </a:r>
            <a:r>
              <a:rPr lang="fr-FR" sz="2000" b="0" strike="noStrike" spc="-1" dirty="0">
                <a:latin typeface="Calibri"/>
              </a:rPr>
              <a:t> the best candidate to </a:t>
            </a:r>
            <a:r>
              <a:rPr lang="fr-FR" sz="2000" b="0" strike="noStrike" spc="-1" dirty="0" err="1">
                <a:latin typeface="Calibri"/>
              </a:rPr>
              <a:t>represent</a:t>
            </a:r>
            <a:r>
              <a:rPr lang="fr-FR" sz="2000" b="0" strike="noStrike" spc="-1" dirty="0">
                <a:latin typeface="Calibri"/>
              </a:rPr>
              <a:t> the </a:t>
            </a:r>
            <a:r>
              <a:rPr lang="fr-FR" sz="2000" b="0" strike="noStrike" spc="-1" dirty="0" err="1">
                <a:latin typeface="Calibri"/>
              </a:rPr>
              <a:t>tokens</a:t>
            </a:r>
            <a:r>
              <a:rPr lang="fr-FR" sz="2000" b="0" strike="noStrike" spc="-1" dirty="0">
                <a:latin typeface="Calibri"/>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However</a:t>
            </a:r>
            <a:r>
              <a:rPr lang="fr-FR" sz="2000" b="0" strike="noStrike" spc="-1" dirty="0">
                <a:latin typeface="Calibri"/>
              </a:rPr>
              <a:t>, to </a:t>
            </a:r>
            <a:r>
              <a:rPr lang="fr-FR" sz="2000" b="0" strike="noStrike" spc="-1" dirty="0" err="1">
                <a:latin typeface="Calibri"/>
              </a:rPr>
              <a:t>make</a:t>
            </a:r>
            <a:r>
              <a:rPr lang="fr-FR" sz="2000" b="0" strike="noStrike" spc="-1" dirty="0">
                <a:latin typeface="Calibri"/>
              </a:rPr>
              <a:t> </a:t>
            </a:r>
            <a:r>
              <a:rPr lang="fr-FR" sz="2000" b="0" strike="noStrike" spc="-1" dirty="0" err="1">
                <a:latin typeface="Calibri"/>
              </a:rPr>
              <a:t>things</a:t>
            </a:r>
            <a:r>
              <a:rPr lang="fr-FR" sz="2000" b="0" strike="noStrike" spc="-1" dirty="0">
                <a:latin typeface="Calibri"/>
              </a:rPr>
              <a:t> </a:t>
            </a:r>
            <a:r>
              <a:rPr lang="fr-FR" sz="2000" b="0" strike="noStrike" spc="-1" dirty="0" err="1">
                <a:latin typeface="Calibri"/>
              </a:rPr>
              <a:t>complicated</a:t>
            </a:r>
            <a:r>
              <a:rPr lang="fr-FR" sz="2000" b="0" strike="noStrike" spc="-1" dirty="0">
                <a:latin typeface="Calibri"/>
              </a:rPr>
              <a:t> </a:t>
            </a:r>
            <a:r>
              <a:rPr lang="fr-FR" sz="2000" b="0" strike="noStrike" spc="-1" dirty="0" err="1">
                <a:latin typeface="Calibri"/>
              </a:rPr>
              <a:t>again</a:t>
            </a:r>
            <a:r>
              <a:rPr lang="fr-FR" sz="2000" b="0" strike="noStrike" spc="-1" dirty="0">
                <a:latin typeface="Calibri"/>
              </a:rPr>
              <a:t>, the </a:t>
            </a:r>
            <a:r>
              <a:rPr lang="fr-FR" sz="2000" b="0" strike="noStrike" spc="-1" dirty="0" err="1">
                <a:latin typeface="Calibri"/>
              </a:rPr>
              <a:t>Hieroglyphica</a:t>
            </a:r>
            <a:r>
              <a:rPr lang="fr-FR" sz="2000" b="0" strike="noStrike" spc="-1" dirty="0">
                <a:latin typeface="Calibri"/>
              </a:rPr>
              <a:t> </a:t>
            </a:r>
            <a:r>
              <a:rPr lang="fr-FR" sz="2000" b="0" strike="noStrike" spc="-1" dirty="0" err="1">
                <a:latin typeface="Calibri"/>
              </a:rPr>
              <a:t>form</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completely</a:t>
            </a:r>
            <a:r>
              <a:rPr lang="fr-FR" sz="2000" b="0" strike="noStrike" spc="-1" dirty="0">
                <a:latin typeface="Calibri"/>
              </a:rPr>
              <a:t> incorrect, as </a:t>
            </a:r>
            <a:r>
              <a:rPr lang="fr-FR" sz="2000" b="0" strike="noStrike" spc="-1" dirty="0" err="1">
                <a:latin typeface="Calibri"/>
              </a:rPr>
              <a:t>some</a:t>
            </a:r>
            <a:r>
              <a:rPr lang="fr-FR" sz="2000" b="0" strike="noStrike" spc="-1" dirty="0">
                <a:latin typeface="Calibri"/>
              </a:rPr>
              <a:t> </a:t>
            </a:r>
            <a:r>
              <a:rPr lang="fr-FR" sz="2000" b="0" strike="noStrike" spc="-1" dirty="0" err="1">
                <a:latin typeface="Calibri"/>
              </a:rPr>
              <a:t>seated</a:t>
            </a:r>
            <a:r>
              <a:rPr lang="fr-FR" sz="2000" b="0" strike="noStrike" spc="-1" dirty="0">
                <a:latin typeface="Calibri"/>
              </a:rPr>
              <a:t> </a:t>
            </a:r>
            <a:r>
              <a:rPr lang="fr-FR" sz="2000" b="0" strike="noStrike" spc="-1" dirty="0" err="1">
                <a:latin typeface="Calibri"/>
              </a:rPr>
              <a:t>female</a:t>
            </a:r>
            <a:r>
              <a:rPr lang="fr-FR" sz="2000" b="0" strike="noStrike" spc="-1" dirty="0">
                <a:latin typeface="Calibri"/>
              </a:rPr>
              <a:t> figures </a:t>
            </a:r>
            <a:r>
              <a:rPr lang="fr-FR" sz="2000" b="0" strike="noStrike" spc="-1" dirty="0" err="1">
                <a:latin typeface="Calibri"/>
              </a:rPr>
              <a:t>with</a:t>
            </a:r>
            <a:r>
              <a:rPr lang="fr-FR" sz="2000" b="0" strike="noStrike" spc="-1" dirty="0">
                <a:latin typeface="Calibri"/>
              </a:rPr>
              <a:t> </a:t>
            </a:r>
            <a:r>
              <a:rPr lang="fr-FR" sz="2000" b="0" strike="noStrike" spc="-1" dirty="0" err="1">
                <a:latin typeface="Calibri"/>
              </a:rPr>
              <a:t>breasts</a:t>
            </a:r>
            <a:r>
              <a:rPr lang="fr-FR" sz="2000" b="0" strike="noStrike" spc="-1" dirty="0">
                <a:latin typeface="Calibri"/>
              </a:rPr>
              <a:t> have been </a:t>
            </a:r>
            <a:r>
              <a:rPr lang="fr-FR" sz="2000" b="0" strike="noStrike" spc="-1" dirty="0" err="1">
                <a:latin typeface="Calibri"/>
              </a:rPr>
              <a:t>attested</a:t>
            </a:r>
            <a:r>
              <a:rPr lang="fr-FR" sz="2000" b="0" strike="noStrike" spc="-1" dirty="0">
                <a:latin typeface="Calibri"/>
              </a:rPr>
              <a:t> as </a:t>
            </a:r>
            <a:r>
              <a:rPr lang="fr-FR" sz="2000" b="0" strike="noStrike" spc="-1" dirty="0" err="1">
                <a:latin typeface="Calibri"/>
              </a:rPr>
              <a:t>well</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Thus</a:t>
            </a:r>
            <a:r>
              <a:rPr lang="fr-FR" sz="2000" b="0" strike="noStrike" spc="-1" dirty="0">
                <a:latin typeface="Calibri"/>
              </a:rPr>
              <a:t>, </a:t>
            </a:r>
            <a:r>
              <a:rPr lang="fr-FR" sz="2000" b="0" strike="noStrike" spc="-1" dirty="0" err="1">
                <a:latin typeface="Calibri"/>
              </a:rPr>
              <a:t>there</a:t>
            </a:r>
            <a:r>
              <a:rPr lang="fr-FR" sz="2000" b="0" strike="noStrike" spc="-1" dirty="0">
                <a:latin typeface="Calibri"/>
              </a:rPr>
              <a:t> are </a:t>
            </a:r>
            <a:r>
              <a:rPr lang="fr-FR" sz="2000" b="0" strike="noStrike" spc="-1" dirty="0" err="1">
                <a:latin typeface="Calibri"/>
              </a:rPr>
              <a:t>two</a:t>
            </a:r>
            <a:r>
              <a:rPr lang="fr-FR" sz="2000" b="0" strike="noStrike" spc="-1" dirty="0">
                <a:latin typeface="Calibri"/>
              </a:rPr>
              <a:t> main argument to </a:t>
            </a:r>
            <a:r>
              <a:rPr lang="fr-FR" sz="2000" b="0" strike="noStrike" spc="-1" dirty="0" err="1">
                <a:latin typeface="Calibri"/>
              </a:rPr>
              <a:t>consider</a:t>
            </a:r>
            <a:r>
              <a:rPr lang="fr-FR" sz="2000" b="0" strike="noStrike" spc="-1" dirty="0">
                <a:latin typeface="Calibri"/>
              </a:rPr>
              <a:t> </a:t>
            </a:r>
            <a:r>
              <a:rPr lang="fr-FR" sz="2000" b="0" strike="noStrike" spc="-1" dirty="0" err="1">
                <a:latin typeface="Calibri"/>
              </a:rPr>
              <a:t>here</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either</a:t>
            </a:r>
            <a:r>
              <a:rPr lang="fr-FR" sz="2000" b="0" strike="noStrike" spc="-1" dirty="0">
                <a:latin typeface="Calibri"/>
              </a:rPr>
              <a:t> the Gardiner </a:t>
            </a:r>
            <a:r>
              <a:rPr lang="fr-FR" sz="2000" b="0" strike="noStrike" spc="-1" dirty="0" err="1">
                <a:latin typeface="Calibri"/>
              </a:rPr>
              <a:t>form</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followed</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will</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paleographically</a:t>
            </a:r>
            <a:r>
              <a:rPr lang="fr-FR" sz="2000" b="0" strike="noStrike" spc="-1" dirty="0">
                <a:latin typeface="Calibri"/>
              </a:rPr>
              <a:t> correct in </a:t>
            </a:r>
            <a:r>
              <a:rPr lang="fr-FR" sz="2000" b="0" strike="noStrike" spc="-1" dirty="0" err="1">
                <a:latin typeface="Calibri"/>
              </a:rPr>
              <a:t>most</a:t>
            </a:r>
            <a:r>
              <a:rPr lang="fr-FR" sz="2000" b="0" strike="noStrike" spc="-1" dirty="0">
                <a:latin typeface="Calibri"/>
              </a:rPr>
              <a:t> cases, or, in </a:t>
            </a:r>
            <a:r>
              <a:rPr lang="fr-FR" sz="2000" b="0" strike="noStrike" spc="-1" dirty="0" err="1">
                <a:latin typeface="Calibri"/>
              </a:rPr>
              <a:t>order</a:t>
            </a:r>
            <a:r>
              <a:rPr lang="fr-FR" sz="2000" b="0" strike="noStrike" spc="-1" dirty="0">
                <a:latin typeface="Calibri"/>
              </a:rPr>
              <a:t> to </a:t>
            </a:r>
            <a:r>
              <a:rPr lang="fr-FR" sz="2000" b="0" strike="noStrike" spc="-1" dirty="0" err="1">
                <a:latin typeface="Calibri"/>
              </a:rPr>
              <a:t>aid</a:t>
            </a:r>
            <a:r>
              <a:rPr lang="fr-FR" sz="2000" b="0" strike="noStrike" spc="-1" dirty="0">
                <a:latin typeface="Calibri"/>
              </a:rPr>
              <a:t> </a:t>
            </a:r>
            <a:r>
              <a:rPr lang="fr-FR" sz="2000" b="0" strike="noStrike" spc="-1" dirty="0" err="1">
                <a:latin typeface="Calibri"/>
              </a:rPr>
              <a:t>egyptologists</a:t>
            </a:r>
            <a:r>
              <a:rPr lang="fr-FR" sz="2000" b="0" strike="noStrike" spc="-1" dirty="0">
                <a:latin typeface="Calibri"/>
              </a:rPr>
              <a:t>, </a:t>
            </a:r>
            <a:r>
              <a:rPr lang="fr-FR" sz="2000" b="0" strike="noStrike" spc="-1" dirty="0" err="1">
                <a:latin typeface="Calibri"/>
              </a:rPr>
              <a:t>students</a:t>
            </a:r>
            <a:r>
              <a:rPr lang="fr-FR" sz="2000" b="0" strike="noStrike" spc="-1" dirty="0">
                <a:latin typeface="Calibri"/>
              </a:rPr>
              <a:t>, </a:t>
            </a:r>
            <a:r>
              <a:rPr lang="fr-FR" sz="2000" b="0" strike="noStrike" spc="-1" dirty="0" err="1">
                <a:latin typeface="Calibri"/>
              </a:rPr>
              <a:t>encoders</a:t>
            </a:r>
            <a:r>
              <a:rPr lang="fr-FR" sz="2000" b="0" strike="noStrike" spc="-1" dirty="0">
                <a:latin typeface="Calibri"/>
              </a:rPr>
              <a:t> to more </a:t>
            </a:r>
            <a:r>
              <a:rPr lang="fr-FR" sz="2000" b="0" strike="noStrike" spc="-1" dirty="0" err="1">
                <a:latin typeface="Calibri"/>
              </a:rPr>
              <a:t>easily</a:t>
            </a:r>
            <a:r>
              <a:rPr lang="fr-FR" sz="2000" b="0" strike="noStrike" spc="-1" dirty="0">
                <a:latin typeface="Calibri"/>
              </a:rPr>
              <a:t> </a:t>
            </a:r>
            <a:r>
              <a:rPr lang="fr-FR" sz="2000" b="0" strike="noStrike" spc="-1" dirty="0" err="1">
                <a:latin typeface="Calibri"/>
              </a:rPr>
              <a:t>distinguish</a:t>
            </a:r>
            <a:r>
              <a:rPr lang="fr-FR" sz="2000" b="0" strike="noStrike" spc="-1" dirty="0">
                <a:latin typeface="Calibri"/>
              </a:rPr>
              <a:t> </a:t>
            </a:r>
            <a:r>
              <a:rPr lang="fr-FR" sz="2000" b="0" strike="noStrike" spc="-1" dirty="0" err="1">
                <a:latin typeface="Calibri"/>
              </a:rPr>
              <a:t>between</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might</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worthwhile</a:t>
            </a:r>
            <a:r>
              <a:rPr lang="fr-FR" sz="2000" b="0" strike="noStrike" spc="-1" dirty="0">
                <a:latin typeface="Calibri"/>
              </a:rPr>
              <a:t> to follow the </a:t>
            </a:r>
            <a:r>
              <a:rPr lang="fr-FR" sz="2000" b="0" strike="noStrike" spc="-1" dirty="0" err="1">
                <a:latin typeface="Calibri"/>
              </a:rPr>
              <a:t>Hieroglyhpica</a:t>
            </a:r>
            <a:r>
              <a:rPr lang="fr-FR" sz="2000" b="0" strike="noStrike" spc="-1" dirty="0">
                <a:latin typeface="Calibri"/>
              </a:rPr>
              <a:t> model </a:t>
            </a:r>
            <a:r>
              <a:rPr lang="fr-FR" sz="2000" b="0" strike="noStrike" spc="-1" dirty="0" err="1">
                <a:latin typeface="Calibri"/>
              </a:rPr>
              <a:t>instead</a:t>
            </a:r>
            <a:r>
              <a:rPr lang="fr-FR" sz="2000" b="0" strike="noStrike" spc="-1" dirty="0">
                <a:latin typeface="Calibri"/>
              </a:rPr>
              <a:t>, </a:t>
            </a:r>
            <a:r>
              <a:rPr lang="fr-FR" sz="2000" b="0" strike="noStrike" spc="-1" dirty="0" err="1">
                <a:latin typeface="Calibri"/>
              </a:rPr>
              <a:t>even</a:t>
            </a:r>
            <a:r>
              <a:rPr lang="fr-FR" sz="2000" b="0" strike="noStrike" spc="-1" dirty="0">
                <a:latin typeface="Calibri"/>
              </a:rPr>
              <a:t> </a:t>
            </a:r>
            <a:r>
              <a:rPr lang="fr-FR" sz="2000" b="0" strike="noStrike" spc="-1" dirty="0" err="1">
                <a:latin typeface="Calibri"/>
              </a:rPr>
              <a:t>though</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paleographically</a:t>
            </a:r>
            <a:r>
              <a:rPr lang="fr-FR" sz="2000" b="0" strike="noStrike" spc="-1" dirty="0">
                <a:latin typeface="Calibri"/>
              </a:rPr>
              <a:t> more </a:t>
            </a:r>
            <a:r>
              <a:rPr lang="fr-FR" sz="2000" b="0" strike="noStrike" spc="-1" dirty="0" err="1">
                <a:latin typeface="Calibri"/>
              </a:rPr>
              <a:t>doubious</a:t>
            </a:r>
            <a:r>
              <a:rPr lang="fr-FR" sz="2000" b="0" strike="noStrike" spc="-1" dirty="0">
                <a:latin typeface="Calibri"/>
              </a:rPr>
              <a:t>. As </a:t>
            </a:r>
            <a:r>
              <a:rPr lang="fr-FR" sz="2000" b="0" strike="noStrike" spc="-1" dirty="0" err="1">
                <a:latin typeface="Calibri"/>
              </a:rPr>
              <a:t>ever</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based</a:t>
            </a:r>
            <a:r>
              <a:rPr lang="fr-FR" sz="2000" b="0" strike="noStrike" spc="-1" dirty="0">
                <a:latin typeface="Calibri"/>
              </a:rPr>
              <a:t> on </a:t>
            </a:r>
            <a:r>
              <a:rPr lang="fr-FR" sz="2000" b="0" strike="noStrike" spc="-1" dirty="0" err="1">
                <a:latin typeface="Calibri"/>
              </a:rPr>
              <a:t>preference</a:t>
            </a:r>
            <a:r>
              <a:rPr lang="fr-FR" sz="2000" b="0" strike="noStrike" spc="-1" dirty="0">
                <a:latin typeface="Calibri"/>
              </a:rPr>
              <a:t>, and </a:t>
            </a:r>
            <a:r>
              <a:rPr lang="fr-FR" sz="2000" b="0" strike="noStrike" spc="-1" dirty="0" err="1">
                <a:latin typeface="Calibri"/>
              </a:rPr>
              <a:t>what</a:t>
            </a:r>
            <a:r>
              <a:rPr lang="fr-FR" sz="2000" b="0" strike="noStrike" spc="-1" dirty="0">
                <a:latin typeface="Calibri"/>
              </a:rPr>
              <a:t> the </a:t>
            </a:r>
            <a:r>
              <a:rPr lang="fr-FR" sz="2000" b="0" strike="noStrike" spc="-1" dirty="0" err="1">
                <a:latin typeface="Calibri"/>
              </a:rPr>
              <a:t>signlist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supposed</a:t>
            </a:r>
            <a:r>
              <a:rPr lang="fr-FR" sz="2000" b="0" strike="noStrike" spc="-1" dirty="0">
                <a:latin typeface="Calibri"/>
              </a:rPr>
              <a:t> to do.</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36</a:t>
            </a:fld>
            <a:endParaRPr lang="fr-FR" sz="1200" b="0" strike="noStrike" spc="-1">
              <a:latin typeface="Calibri"/>
            </a:endParaRPr>
          </a:p>
        </p:txBody>
      </p:sp>
    </p:spTree>
    <p:extLst>
      <p:ext uri="{BB962C8B-B14F-4D97-AF65-F5344CB8AC3E}">
        <p14:creationId xmlns:p14="http://schemas.microsoft.com/office/powerpoint/2010/main" val="2335552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Now</a:t>
            </a:r>
            <a:r>
              <a:rPr lang="fr-FR" sz="2000" b="0" strike="noStrike" spc="-1" dirty="0">
                <a:latin typeface="Calibri"/>
              </a:rPr>
              <a:t>, to show </a:t>
            </a:r>
            <a:r>
              <a:rPr lang="fr-FR" sz="2000" b="0" strike="noStrike" spc="-1" dirty="0" err="1">
                <a:latin typeface="Calibri"/>
              </a:rPr>
              <a:t>another</a:t>
            </a:r>
            <a:r>
              <a:rPr lang="fr-FR" sz="2000" b="0" strike="noStrike" spc="-1" dirty="0">
                <a:latin typeface="Calibri"/>
              </a:rPr>
              <a:t> issue, </a:t>
            </a:r>
            <a:r>
              <a:rPr lang="fr-FR" sz="2000" b="0" strike="noStrike" spc="-1" dirty="0" err="1">
                <a:latin typeface="Calibri"/>
              </a:rPr>
              <a:t>based</a:t>
            </a:r>
            <a:r>
              <a:rPr lang="fr-FR" sz="2000" b="0" strike="noStrike" spc="-1" dirty="0">
                <a:latin typeface="Calibri"/>
              </a:rPr>
              <a:t> on </a:t>
            </a:r>
            <a:r>
              <a:rPr lang="fr-FR" sz="2000" b="0" strike="noStrike" spc="-1" dirty="0" err="1">
                <a:latin typeface="Calibri"/>
              </a:rPr>
              <a:t>hieroglyphic</a:t>
            </a:r>
            <a:r>
              <a:rPr lang="fr-FR" sz="2000" b="0" strike="noStrike" spc="-1" dirty="0">
                <a:latin typeface="Calibri"/>
              </a:rPr>
              <a:t> variants </a:t>
            </a:r>
            <a:r>
              <a:rPr lang="fr-FR" sz="2000" b="0" strike="noStrike" spc="-1" dirty="0" err="1">
                <a:latin typeface="Calibri"/>
              </a:rPr>
              <a:t>that</a:t>
            </a:r>
            <a:r>
              <a:rPr lang="fr-FR" sz="2000" b="0" strike="noStrike" spc="-1" dirty="0">
                <a:latin typeface="Calibri"/>
              </a:rPr>
              <a:t> are </a:t>
            </a:r>
            <a:r>
              <a:rPr lang="fr-FR" sz="2000" b="0" strike="noStrike" spc="-1" dirty="0" err="1">
                <a:latin typeface="Calibri"/>
              </a:rPr>
              <a:t>based</a:t>
            </a:r>
            <a:r>
              <a:rPr lang="fr-FR" sz="2000" b="0" strike="noStrike" spc="-1" dirty="0">
                <a:latin typeface="Calibri"/>
              </a:rPr>
              <a:t> on a </a:t>
            </a:r>
            <a:r>
              <a:rPr lang="fr-FR" sz="2000" b="0" strike="noStrike" spc="-1" dirty="0" err="1">
                <a:latin typeface="Calibri"/>
              </a:rPr>
              <a:t>chronological</a:t>
            </a:r>
            <a:r>
              <a:rPr lang="fr-FR" sz="2000" b="0" strike="noStrike" spc="-1" dirty="0">
                <a:latin typeface="Calibri"/>
              </a:rPr>
              <a:t> distinction.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One of the best </a:t>
            </a:r>
            <a:r>
              <a:rPr lang="fr-FR" sz="2000" b="0" strike="noStrike" spc="-1" dirty="0" err="1">
                <a:latin typeface="Calibri"/>
              </a:rPr>
              <a:t>examples</a:t>
            </a:r>
            <a:r>
              <a:rPr lang="fr-FR" sz="2000" b="0" strike="noStrike" spc="-1" dirty="0">
                <a:latin typeface="Calibri"/>
              </a:rPr>
              <a:t> </a:t>
            </a:r>
            <a:r>
              <a:rPr lang="fr-FR" sz="2000" b="0" strike="noStrike" spc="-1" dirty="0" err="1">
                <a:latin typeface="Calibri"/>
              </a:rPr>
              <a:t>here</a:t>
            </a:r>
            <a:r>
              <a:rPr lang="fr-FR" sz="2000" b="0" strike="noStrike" spc="-1" dirty="0">
                <a:latin typeface="Calibri"/>
              </a:rPr>
              <a:t> </a:t>
            </a:r>
            <a:r>
              <a:rPr lang="fr-FR" sz="2000" b="0" strike="noStrike" spc="-1" dirty="0" err="1">
                <a:latin typeface="Calibri"/>
              </a:rPr>
              <a:t>is</a:t>
            </a:r>
            <a:r>
              <a:rPr lang="fr-FR" sz="2000" b="0" strike="noStrike" spc="-1" dirty="0">
                <a:latin typeface="Calibri"/>
              </a:rPr>
              <a:t> M4 and M4B, the </a:t>
            </a:r>
            <a:r>
              <a:rPr lang="fr-FR" sz="2000" b="0" strike="noStrike" spc="-1" dirty="0" err="1">
                <a:latin typeface="Calibri"/>
              </a:rPr>
              <a:t>notched</a:t>
            </a:r>
            <a:r>
              <a:rPr lang="fr-FR" sz="2000" b="0" strike="noStrike" spc="-1" dirty="0">
                <a:latin typeface="Calibri"/>
              </a:rPr>
              <a:t> </a:t>
            </a:r>
            <a:r>
              <a:rPr lang="fr-FR" sz="2000" b="0" strike="noStrike" spc="-1" dirty="0" err="1">
                <a:latin typeface="Calibri"/>
              </a:rPr>
              <a:t>reed-leaf</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a:t>
            </a:r>
            <a:r>
              <a:rPr lang="fr-FR" sz="2000" b="0" strike="noStrike" spc="-1" dirty="0" err="1">
                <a:latin typeface="Calibri"/>
              </a:rPr>
              <a:t>occurs</a:t>
            </a:r>
            <a:r>
              <a:rPr lang="fr-FR" sz="2000" b="0" strike="noStrike" spc="-1" dirty="0">
                <a:latin typeface="Calibri"/>
              </a:rPr>
              <a:t> (</a:t>
            </a:r>
            <a:r>
              <a:rPr lang="fr-FR" sz="2000" b="0" strike="noStrike" spc="-1" dirty="0" err="1">
                <a:latin typeface="Calibri"/>
              </a:rPr>
              <a:t>among</a:t>
            </a:r>
            <a:r>
              <a:rPr lang="fr-FR" sz="2000" b="0" strike="noStrike" spc="-1" dirty="0">
                <a:latin typeface="Calibri"/>
              </a:rPr>
              <a:t> </a:t>
            </a:r>
            <a:r>
              <a:rPr lang="fr-FR" sz="2000" b="0" strike="noStrike" spc="-1" dirty="0" err="1">
                <a:latin typeface="Calibri"/>
              </a:rPr>
              <a:t>others</a:t>
            </a:r>
            <a:r>
              <a:rPr lang="fr-FR" sz="2000" b="0" strike="noStrike" spc="-1" dirty="0">
                <a:latin typeface="Calibri"/>
              </a:rPr>
              <a:t>) as a round </a:t>
            </a:r>
            <a:r>
              <a:rPr lang="fr-FR" sz="2000" b="0" strike="noStrike" spc="-1" dirty="0" err="1">
                <a:latin typeface="Calibri"/>
              </a:rPr>
              <a:t>notch</a:t>
            </a:r>
            <a:r>
              <a:rPr lang="fr-FR" sz="2000" b="0" strike="noStrike" spc="-1" dirty="0">
                <a:latin typeface="Calibri"/>
              </a:rPr>
              <a:t> and a </a:t>
            </a:r>
            <a:r>
              <a:rPr lang="fr-FR" sz="2000" b="0" strike="noStrike" spc="-1" dirty="0" err="1">
                <a:latin typeface="Calibri"/>
              </a:rPr>
              <a:t>sharp</a:t>
            </a:r>
            <a:r>
              <a:rPr lang="fr-FR" sz="2000" b="0" strike="noStrike" spc="-1" dirty="0">
                <a:latin typeface="Calibri"/>
              </a:rPr>
              <a:t> </a:t>
            </a:r>
            <a:r>
              <a:rPr lang="fr-FR" sz="2000" b="0" strike="noStrike" spc="-1" dirty="0" err="1">
                <a:latin typeface="Calibri"/>
              </a:rPr>
              <a:t>triangular</a:t>
            </a:r>
            <a:r>
              <a:rPr lang="fr-FR" sz="2000" b="0" strike="noStrike" spc="-1" dirty="0">
                <a:latin typeface="Calibri"/>
              </a:rPr>
              <a:t> </a:t>
            </a:r>
            <a:r>
              <a:rPr lang="fr-FR" sz="2000" b="0" strike="noStrike" spc="-1" dirty="0" err="1">
                <a:latin typeface="Calibri"/>
              </a:rPr>
              <a:t>notch</a:t>
            </a:r>
            <a:r>
              <a:rPr lang="fr-FR" sz="2000" b="0" strike="noStrike" spc="-1" dirty="0">
                <a:latin typeface="Calibri"/>
              </a:rPr>
              <a:t>, as </a:t>
            </a:r>
            <a:r>
              <a:rPr lang="fr-FR" sz="2000" b="0" strike="noStrike" spc="-1" dirty="0" err="1">
                <a:latin typeface="Calibri"/>
              </a:rPr>
              <a:t>seen</a:t>
            </a:r>
            <a:r>
              <a:rPr lang="fr-FR" sz="2000" b="0" strike="noStrike" spc="-1" dirty="0">
                <a:latin typeface="Calibri"/>
              </a:rPr>
              <a:t> in </a:t>
            </a:r>
            <a:r>
              <a:rPr lang="fr-FR" sz="2000" b="0" strike="noStrike" spc="-1" dirty="0" err="1">
                <a:latin typeface="Calibri"/>
              </a:rPr>
              <a:t>these</a:t>
            </a:r>
            <a:r>
              <a:rPr lang="fr-FR" sz="2000" b="0" strike="noStrike" spc="-1" dirty="0">
                <a:latin typeface="Calibri"/>
              </a:rPr>
              <a:t> </a:t>
            </a:r>
            <a:r>
              <a:rPr lang="fr-FR" sz="2000" b="0" strike="noStrike" spc="-1" dirty="0" err="1">
                <a:latin typeface="Calibri"/>
              </a:rPr>
              <a:t>examples</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At first </a:t>
            </a:r>
            <a:r>
              <a:rPr lang="fr-FR" sz="2000" b="0" strike="noStrike" spc="-1" dirty="0" err="1">
                <a:latin typeface="Calibri"/>
              </a:rPr>
              <a:t>glance</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would</a:t>
            </a:r>
            <a:r>
              <a:rPr lang="fr-FR" sz="2000" b="0" strike="noStrike" spc="-1" dirty="0">
                <a:latin typeface="Calibri"/>
              </a:rPr>
              <a:t> not </a:t>
            </a:r>
            <a:r>
              <a:rPr lang="fr-FR" sz="2000" b="0" strike="noStrike" spc="-1" dirty="0" err="1">
                <a:latin typeface="Calibri"/>
              </a:rPr>
              <a:t>be</a:t>
            </a:r>
            <a:r>
              <a:rPr lang="fr-FR" sz="2000" b="0" strike="noStrike" spc="-1" dirty="0">
                <a:latin typeface="Calibri"/>
              </a:rPr>
              <a:t> a </a:t>
            </a:r>
            <a:r>
              <a:rPr lang="fr-FR" sz="2000" b="0" strike="noStrike" spc="-1" dirty="0" err="1">
                <a:latin typeface="Calibri"/>
              </a:rPr>
              <a:t>meaningful</a:t>
            </a:r>
            <a:r>
              <a:rPr lang="fr-FR" sz="2000" b="0" strike="noStrike" spc="-1" dirty="0">
                <a:latin typeface="Calibri"/>
              </a:rPr>
              <a:t> variant, a class, but </a:t>
            </a:r>
            <a:r>
              <a:rPr lang="fr-FR" sz="2000" b="0" strike="noStrike" spc="-1" dirty="0" err="1">
                <a:latin typeface="Calibri"/>
              </a:rPr>
              <a:t>hardly</a:t>
            </a:r>
            <a:r>
              <a:rPr lang="fr-FR" sz="2000" b="0" strike="noStrike" spc="-1" dirty="0">
                <a:latin typeface="Calibri"/>
              </a:rPr>
              <a:t> of </a:t>
            </a:r>
            <a:r>
              <a:rPr lang="fr-FR" sz="2000" b="0" strike="noStrike" spc="-1" dirty="0" err="1">
                <a:latin typeface="Calibri"/>
              </a:rPr>
              <a:t>any</a:t>
            </a:r>
            <a:r>
              <a:rPr lang="fr-FR" sz="2000" b="0" strike="noStrike" spc="-1" dirty="0">
                <a:latin typeface="Calibri"/>
              </a:rPr>
              <a:t> importance. </a:t>
            </a:r>
            <a:r>
              <a:rPr lang="fr-FR" sz="2000" b="0" strike="noStrike" spc="-1" dirty="0" err="1">
                <a:latin typeface="Calibri"/>
              </a:rPr>
              <a:t>However</a:t>
            </a:r>
            <a:r>
              <a:rPr lang="fr-FR" sz="2000" b="0" strike="noStrike" spc="-1" dirty="0">
                <a:latin typeface="Calibri"/>
              </a:rPr>
              <a:t>, if one </a:t>
            </a:r>
            <a:r>
              <a:rPr lang="fr-FR" sz="2000" b="0" strike="noStrike" spc="-1" dirty="0" err="1">
                <a:latin typeface="Calibri"/>
              </a:rPr>
              <a:t>considers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nearly</a:t>
            </a:r>
            <a:r>
              <a:rPr lang="fr-FR" sz="2000" b="0" strike="noStrike" spc="-1" dirty="0">
                <a:latin typeface="Calibri"/>
              </a:rPr>
              <a:t> all attestations of </a:t>
            </a:r>
            <a:r>
              <a:rPr lang="fr-FR" sz="2000" b="0" strike="noStrike" spc="-1" dirty="0" err="1">
                <a:latin typeface="Calibri"/>
              </a:rPr>
              <a:t>this</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in the </a:t>
            </a:r>
            <a:r>
              <a:rPr lang="fr-FR" sz="2000" b="0" strike="noStrike" spc="-1" dirty="0" err="1">
                <a:latin typeface="Calibri"/>
              </a:rPr>
              <a:t>Graeco</a:t>
            </a:r>
            <a:r>
              <a:rPr lang="fr-FR" sz="2000" b="0" strike="noStrike" spc="-1" dirty="0">
                <a:latin typeface="Calibri"/>
              </a:rPr>
              <a:t>-roman </a:t>
            </a:r>
            <a:r>
              <a:rPr lang="fr-FR" sz="2000" b="0" strike="noStrike" spc="-1" dirty="0" err="1">
                <a:latin typeface="Calibri"/>
              </a:rPr>
              <a:t>period</a:t>
            </a:r>
            <a:r>
              <a:rPr lang="fr-FR" sz="2000" b="0" strike="noStrike" spc="-1" dirty="0">
                <a:latin typeface="Calibri"/>
              </a:rPr>
              <a:t> </a:t>
            </a:r>
            <a:r>
              <a:rPr lang="fr-FR" sz="2000" b="0" strike="noStrike" spc="-1" dirty="0" err="1">
                <a:latin typeface="Calibri"/>
              </a:rPr>
              <a:t>is</a:t>
            </a:r>
            <a:r>
              <a:rPr lang="fr-FR" sz="2000" b="0" strike="noStrike" spc="-1" dirty="0">
                <a:latin typeface="Calibri"/>
              </a:rPr>
              <a:t> M4B,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suddenly</a:t>
            </a:r>
            <a:r>
              <a:rPr lang="fr-FR" sz="2000" b="0" strike="noStrike" spc="-1" dirty="0">
                <a:latin typeface="Calibri"/>
              </a:rPr>
              <a:t> </a:t>
            </a:r>
            <a:r>
              <a:rPr lang="fr-FR" sz="2000" b="0" strike="noStrike" spc="-1" dirty="0" err="1">
                <a:latin typeface="Calibri"/>
              </a:rPr>
              <a:t>becomes</a:t>
            </a:r>
            <a:r>
              <a:rPr lang="fr-FR" sz="2000" b="0" strike="noStrike" spc="-1" dirty="0">
                <a:latin typeface="Calibri"/>
              </a:rPr>
              <a:t> </a:t>
            </a:r>
            <a:r>
              <a:rPr lang="fr-FR" sz="2000" b="0" strike="noStrike" spc="-1" dirty="0" err="1">
                <a:latin typeface="Calibri"/>
              </a:rPr>
              <a:t>rather</a:t>
            </a:r>
            <a:r>
              <a:rPr lang="fr-FR" sz="2000" b="0" strike="noStrike" spc="-1" dirty="0">
                <a:latin typeface="Calibri"/>
              </a:rPr>
              <a:t> important, as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could</a:t>
            </a:r>
            <a:r>
              <a:rPr lang="fr-FR" sz="2000" b="0" strike="noStrike" spc="-1" dirty="0">
                <a:latin typeface="Calibri"/>
              </a:rPr>
              <a:t>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used</a:t>
            </a:r>
            <a:r>
              <a:rPr lang="fr-FR" sz="2000" b="0" strike="noStrike" spc="-1" dirty="0">
                <a:latin typeface="Calibri"/>
              </a:rPr>
              <a:t> as a dating </a:t>
            </a:r>
            <a:r>
              <a:rPr lang="fr-FR" sz="2000" b="0" strike="noStrike" spc="-1" dirty="0" err="1">
                <a:latin typeface="Calibri"/>
              </a:rPr>
              <a:t>feature</a:t>
            </a:r>
            <a:r>
              <a:rPr lang="fr-FR" sz="2000" b="0" strike="noStrike" spc="-1" dirty="0">
                <a:latin typeface="Calibri"/>
              </a:rPr>
              <a:t>. So,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it</a:t>
            </a:r>
            <a:r>
              <a:rPr lang="fr-FR" sz="2000" b="0" strike="noStrike" spc="-1" dirty="0">
                <a:latin typeface="Calibri"/>
              </a:rPr>
              <a:t> important, or not to </a:t>
            </a:r>
            <a:r>
              <a:rPr lang="fr-FR" sz="2000" b="0" strike="noStrike" spc="-1" dirty="0" err="1">
                <a:latin typeface="Calibri"/>
              </a:rPr>
              <a:t>make</a:t>
            </a:r>
            <a:r>
              <a:rPr lang="fr-FR" sz="2000" b="0" strike="noStrike" spc="-1" dirty="0">
                <a:latin typeface="Calibri"/>
              </a:rPr>
              <a:t> the distinction? Note of course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even</a:t>
            </a:r>
            <a:r>
              <a:rPr lang="fr-FR" sz="2000" b="0" strike="noStrike" spc="-1" dirty="0">
                <a:latin typeface="Calibri"/>
              </a:rPr>
              <a:t> Gardiner has </a:t>
            </a:r>
            <a:r>
              <a:rPr lang="fr-FR" sz="2000" b="0" strike="noStrike" spc="-1" dirty="0" err="1">
                <a:latin typeface="Calibri"/>
              </a:rPr>
              <a:t>already</a:t>
            </a:r>
            <a:r>
              <a:rPr lang="fr-FR" sz="2000" b="0" strike="noStrike" spc="-1" dirty="0">
                <a:latin typeface="Calibri"/>
              </a:rPr>
              <a:t> multiple cases of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are OK </a:t>
            </a:r>
            <a:r>
              <a:rPr lang="fr-FR" sz="2000" b="0" strike="noStrike" spc="-1" dirty="0" err="1">
                <a:latin typeface="Calibri"/>
              </a:rPr>
              <a:t>forms</a:t>
            </a:r>
            <a:r>
              <a:rPr lang="fr-FR" sz="2000" b="0" strike="noStrike" spc="-1" dirty="0">
                <a:latin typeface="Calibri"/>
              </a:rPr>
              <a:t> of </a:t>
            </a:r>
            <a:r>
              <a:rPr lang="fr-FR" sz="2000" b="0" strike="noStrike" spc="-1" dirty="0" err="1">
                <a:latin typeface="Calibri"/>
              </a:rPr>
              <a:t>his</a:t>
            </a:r>
            <a:r>
              <a:rPr lang="fr-FR" sz="2000" b="0" strike="noStrike" spc="-1" dirty="0">
                <a:latin typeface="Calibri"/>
              </a:rPr>
              <a:t> 18th </a:t>
            </a:r>
            <a:r>
              <a:rPr lang="fr-FR" sz="2000" b="0" strike="noStrike" spc="-1" dirty="0" err="1">
                <a:latin typeface="Calibri"/>
              </a:rPr>
              <a:t>dynasty</a:t>
            </a:r>
            <a:r>
              <a:rPr lang="fr-FR" sz="2000" b="0" strike="noStrike" spc="-1" dirty="0">
                <a:latin typeface="Calibri"/>
              </a:rPr>
              <a:t> font, </a:t>
            </a:r>
            <a:r>
              <a:rPr lang="fr-FR" sz="2000" b="0" strike="noStrike" spc="-1" dirty="0" err="1">
                <a:latin typeface="Calibri"/>
              </a:rPr>
              <a:t>so</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not </a:t>
            </a:r>
            <a:r>
              <a:rPr lang="fr-FR" sz="2000" b="0" strike="noStrike" spc="-1" dirty="0" err="1">
                <a:latin typeface="Calibri"/>
              </a:rPr>
              <a:t>remotely</a:t>
            </a:r>
            <a:r>
              <a:rPr lang="fr-FR" sz="2000" b="0" strike="noStrike" spc="-1" dirty="0">
                <a:latin typeface="Calibri"/>
              </a:rPr>
              <a:t> new.</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37</a:t>
            </a:fld>
            <a:endParaRPr lang="fr-FR" sz="1200" b="0" strike="noStrike" spc="-1">
              <a:latin typeface="Calibri"/>
            </a:endParaRPr>
          </a:p>
        </p:txBody>
      </p:sp>
    </p:spTree>
    <p:extLst>
      <p:ext uri="{BB962C8B-B14F-4D97-AF65-F5344CB8AC3E}">
        <p14:creationId xmlns:p14="http://schemas.microsoft.com/office/powerpoint/2010/main" val="2420871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err="1">
                <a:latin typeface="Calibri"/>
              </a:rPr>
              <a:t>Finally</a:t>
            </a:r>
            <a:r>
              <a:rPr lang="fr-FR" sz="2000" b="0" strike="noStrike" spc="-1" dirty="0">
                <a:latin typeface="Calibri"/>
              </a:rPr>
              <a:t>, I </a:t>
            </a:r>
            <a:r>
              <a:rPr lang="fr-FR" sz="2000" b="0" strike="noStrike" spc="-1" dirty="0" err="1">
                <a:latin typeface="Calibri"/>
              </a:rPr>
              <a:t>wanted</a:t>
            </a:r>
            <a:r>
              <a:rPr lang="fr-FR" sz="2000" b="0" strike="noStrike" spc="-1" dirty="0">
                <a:latin typeface="Calibri"/>
              </a:rPr>
              <a:t> to </a:t>
            </a:r>
            <a:r>
              <a:rPr lang="fr-FR" sz="2000" b="0" strike="noStrike" spc="-1" dirty="0" err="1">
                <a:latin typeface="Calibri"/>
              </a:rPr>
              <a:t>quickly</a:t>
            </a:r>
            <a:r>
              <a:rPr lang="fr-FR" sz="2000" b="0" strike="noStrike" spc="-1" dirty="0">
                <a:latin typeface="Calibri"/>
              </a:rPr>
              <a:t> go over the </a:t>
            </a:r>
            <a:r>
              <a:rPr lang="fr-FR" sz="2000" b="0" strike="noStrike" spc="-1" dirty="0" err="1">
                <a:latin typeface="Calibri"/>
              </a:rPr>
              <a:t>problem</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unique variants and </a:t>
            </a:r>
            <a:r>
              <a:rPr lang="fr-FR" sz="2000" b="0" strike="noStrike" spc="-1" dirty="0" err="1">
                <a:latin typeface="Calibri"/>
              </a:rPr>
              <a:t>when</a:t>
            </a:r>
            <a:r>
              <a:rPr lang="fr-FR" sz="2000" b="0" strike="noStrike" spc="-1" dirty="0">
                <a:latin typeface="Calibri"/>
              </a:rPr>
              <a:t> a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so</a:t>
            </a:r>
            <a:r>
              <a:rPr lang="fr-FR" sz="2000" b="0" strike="noStrike" spc="-1" dirty="0">
                <a:latin typeface="Calibri"/>
              </a:rPr>
              <a:t> </a:t>
            </a:r>
            <a:r>
              <a:rPr lang="fr-FR" sz="2000" b="0" strike="noStrike" spc="-1" dirty="0" err="1">
                <a:latin typeface="Calibri"/>
              </a:rPr>
              <a:t>varied</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you</a:t>
            </a:r>
            <a:r>
              <a:rPr lang="fr-FR" sz="2000" b="0" strike="noStrike" spc="-1" dirty="0">
                <a:latin typeface="Calibri"/>
              </a:rPr>
              <a:t> start to </a:t>
            </a:r>
            <a:r>
              <a:rPr lang="fr-FR" sz="2000" b="0" strike="noStrike" spc="-1" dirty="0" err="1">
                <a:latin typeface="Calibri"/>
              </a:rPr>
              <a:t>wonder</a:t>
            </a:r>
            <a:r>
              <a:rPr lang="fr-FR" sz="2000" b="0" strike="noStrike" spc="-1" dirty="0">
                <a:latin typeface="Calibri"/>
              </a:rPr>
              <a:t> if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actually</a:t>
            </a:r>
            <a:r>
              <a:rPr lang="fr-FR" sz="2000" b="0" strike="noStrike" spc="-1" dirty="0">
                <a:latin typeface="Calibri"/>
              </a:rPr>
              <a:t> </a:t>
            </a:r>
            <a:r>
              <a:rPr lang="fr-FR" sz="2000" b="0" strike="noStrike" spc="-1" dirty="0" err="1">
                <a:latin typeface="Calibri"/>
              </a:rPr>
              <a:t>worthwhile</a:t>
            </a:r>
            <a:r>
              <a:rPr lang="fr-FR" sz="2000" b="0" strike="noStrike" spc="-1" dirty="0">
                <a:latin typeface="Calibri"/>
              </a:rPr>
              <a:t> to </a:t>
            </a:r>
            <a:r>
              <a:rPr lang="fr-FR" sz="2000" b="0" strike="noStrike" spc="-1" dirty="0" err="1">
                <a:latin typeface="Calibri"/>
              </a:rPr>
              <a:t>include</a:t>
            </a:r>
            <a:r>
              <a:rPr lang="fr-FR" sz="2000" b="0" strike="noStrike" spc="-1" dirty="0">
                <a:latin typeface="Calibri"/>
              </a:rPr>
              <a:t> all classes of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into</a:t>
            </a:r>
            <a:r>
              <a:rPr lang="fr-FR" sz="2000" b="0" strike="noStrike" spc="-1" dirty="0">
                <a:latin typeface="Calibri"/>
              </a:rPr>
              <a:t> </a:t>
            </a:r>
            <a:r>
              <a:rPr lang="fr-FR" sz="2000" b="0" strike="noStrike" spc="-1" dirty="0" err="1">
                <a:latin typeface="Calibri"/>
              </a:rPr>
              <a:t>standardized</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a:t>
            </a:r>
            <a:r>
              <a:rPr lang="fr-FR" sz="2000" b="0" strike="noStrike" spc="-1" dirty="0" err="1">
                <a:latin typeface="Calibri"/>
              </a:rPr>
              <a:t>used</a:t>
            </a:r>
            <a:r>
              <a:rPr lang="fr-FR" sz="2000" b="0" strike="noStrike" spc="-1" dirty="0">
                <a:latin typeface="Calibri"/>
              </a:rPr>
              <a:t> for digital </a:t>
            </a:r>
            <a:r>
              <a:rPr lang="fr-FR" sz="2000" b="0" strike="noStrike" spc="-1" dirty="0" err="1">
                <a:latin typeface="Calibri"/>
              </a:rPr>
              <a:t>representation</a:t>
            </a:r>
            <a:r>
              <a:rPr lang="fr-FR" sz="2000" b="0" strike="noStrike" spc="-1" dirty="0">
                <a:latin typeface="Calibri"/>
              </a:rPr>
              <a:t> of </a:t>
            </a:r>
            <a:r>
              <a:rPr lang="fr-FR" sz="2000" b="0" strike="noStrike" spc="-1" dirty="0" err="1">
                <a:latin typeface="Calibri"/>
              </a:rPr>
              <a:t>signs</a:t>
            </a:r>
            <a:r>
              <a:rPr lang="fr-FR" sz="2000" b="0" strike="noStrike" spc="-1" dirty="0">
                <a:latin typeface="Calibri"/>
              </a:rPr>
              <a:t>. First, a quick case of a unique variant </a:t>
            </a:r>
            <a:r>
              <a:rPr lang="fr-FR" sz="2000" b="0" strike="noStrike" spc="-1" dirty="0" err="1">
                <a:latin typeface="Calibri"/>
              </a:rPr>
              <a:t>that</a:t>
            </a:r>
            <a:r>
              <a:rPr lang="fr-FR" sz="2000" b="0" strike="noStrike" spc="-1" dirty="0">
                <a:latin typeface="Calibri"/>
              </a:rPr>
              <a:t> I </a:t>
            </a:r>
            <a:r>
              <a:rPr lang="fr-FR" sz="2000" b="0" strike="noStrike" spc="-1" dirty="0" err="1">
                <a:latin typeface="Calibri"/>
              </a:rPr>
              <a:t>rather</a:t>
            </a:r>
            <a:r>
              <a:rPr lang="fr-FR" sz="2000" b="0" strike="noStrike" spc="-1" dirty="0">
                <a:latin typeface="Calibri"/>
              </a:rPr>
              <a:t> love, as </a:t>
            </a:r>
            <a:r>
              <a:rPr lang="fr-FR" sz="2000" b="0" strike="noStrike" spc="-1" dirty="0" err="1">
                <a:latin typeface="Calibri"/>
              </a:rPr>
              <a:t>it</a:t>
            </a:r>
            <a:r>
              <a:rPr lang="fr-FR" sz="2000" b="0" strike="noStrike" spc="-1" dirty="0">
                <a:latin typeface="Calibri"/>
              </a:rPr>
              <a:t> shows the Ancient </a:t>
            </a:r>
            <a:r>
              <a:rPr lang="fr-FR" sz="2000" b="0" strike="noStrike" spc="-1" dirty="0" err="1">
                <a:latin typeface="Calibri"/>
              </a:rPr>
              <a:t>Egyptain</a:t>
            </a:r>
            <a:r>
              <a:rPr lang="fr-FR" sz="2000" b="0" strike="noStrike" spc="-1" dirty="0">
                <a:latin typeface="Calibri"/>
              </a:rPr>
              <a:t> </a:t>
            </a:r>
            <a:r>
              <a:rPr lang="fr-FR" sz="2000" b="0" strike="noStrike" spc="-1" dirty="0" err="1">
                <a:latin typeface="Calibri"/>
              </a:rPr>
              <a:t>tendency</a:t>
            </a:r>
            <a:r>
              <a:rPr lang="fr-FR" sz="2000" b="0" strike="noStrike" spc="-1" dirty="0">
                <a:latin typeface="Calibri"/>
              </a:rPr>
              <a:t> to </a:t>
            </a:r>
            <a:r>
              <a:rPr lang="fr-FR" sz="2000" b="0" strike="noStrike" spc="-1" dirty="0" err="1">
                <a:latin typeface="Calibri"/>
              </a:rPr>
              <a:t>be</a:t>
            </a:r>
            <a:r>
              <a:rPr lang="fr-FR" sz="2000" b="0" strike="noStrike" spc="-1" dirty="0">
                <a:latin typeface="Calibri"/>
              </a:rPr>
              <a:t> </a:t>
            </a:r>
            <a:r>
              <a:rPr lang="fr-FR" sz="2000" b="0" strike="noStrike" spc="-1" dirty="0" err="1">
                <a:latin typeface="Calibri"/>
              </a:rPr>
              <a:t>playful</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how </a:t>
            </a:r>
            <a:r>
              <a:rPr lang="fr-FR" sz="2000" b="0" strike="noStrike" spc="-1" dirty="0" err="1">
                <a:latin typeface="Calibri"/>
              </a:rPr>
              <a:t>signs</a:t>
            </a:r>
            <a:r>
              <a:rPr lang="fr-FR" sz="2000" b="0" strike="noStrike" spc="-1" dirty="0">
                <a:latin typeface="Calibri"/>
              </a:rPr>
              <a:t> are </a:t>
            </a:r>
            <a:r>
              <a:rPr lang="fr-FR" sz="2000" b="0" strike="noStrike" spc="-1" dirty="0" err="1">
                <a:latin typeface="Calibri"/>
              </a:rPr>
              <a:t>depicted</a:t>
            </a:r>
            <a:r>
              <a:rPr lang="fr-FR" sz="2000" b="0" strike="noStrike" spc="-1" dirty="0">
                <a:latin typeface="Calibri"/>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fr-FR"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fr-FR" sz="2000" b="0" strike="noStrike" spc="-1" dirty="0">
                <a:latin typeface="Calibri"/>
              </a:rPr>
              <a:t>On the white </a:t>
            </a:r>
            <a:r>
              <a:rPr lang="fr-FR" sz="2000" b="0" strike="noStrike" spc="-1" dirty="0" err="1">
                <a:latin typeface="Calibri"/>
              </a:rPr>
              <a:t>chapel</a:t>
            </a:r>
            <a:r>
              <a:rPr lang="fr-FR" sz="2000" b="0" strike="noStrike" spc="-1" dirty="0">
                <a:latin typeface="Calibri"/>
              </a:rPr>
              <a:t>, the </a:t>
            </a:r>
            <a:r>
              <a:rPr lang="fr-FR" sz="2000" b="0" strike="noStrike" spc="-1" dirty="0" err="1">
                <a:latin typeface="Calibri"/>
              </a:rPr>
              <a:t>name</a:t>
            </a:r>
            <a:r>
              <a:rPr lang="fr-FR" sz="2000" b="0" strike="noStrike" spc="-1" dirty="0">
                <a:latin typeface="Calibri"/>
              </a:rPr>
              <a:t> of the </a:t>
            </a:r>
            <a:r>
              <a:rPr lang="fr-FR" sz="2000" b="0" strike="noStrike" spc="-1" dirty="0" err="1">
                <a:latin typeface="Calibri"/>
              </a:rPr>
              <a:t>chapel</a:t>
            </a:r>
            <a:r>
              <a:rPr lang="fr-FR" sz="2000" b="0" strike="noStrike" spc="-1" dirty="0">
                <a:latin typeface="Calibri"/>
              </a:rPr>
              <a:t> </a:t>
            </a:r>
            <a:r>
              <a:rPr lang="fr-FR" sz="2000" b="0" strike="noStrike" spc="-1" dirty="0" err="1">
                <a:latin typeface="Calibri"/>
              </a:rPr>
              <a:t>itself</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classified</a:t>
            </a:r>
            <a:r>
              <a:rPr lang="fr-FR" sz="2000" b="0" strike="noStrike" spc="-1" dirty="0">
                <a:latin typeface="Calibri"/>
              </a:rPr>
              <a:t> </a:t>
            </a:r>
            <a:r>
              <a:rPr lang="fr-FR" sz="2000" b="0" strike="noStrike" spc="-1" dirty="0" err="1">
                <a:latin typeface="Calibri"/>
              </a:rPr>
              <a:t>with</a:t>
            </a:r>
            <a:r>
              <a:rPr lang="fr-FR" sz="2000" b="0" strike="noStrike" spc="-1" dirty="0">
                <a:latin typeface="Calibri"/>
              </a:rPr>
              <a:t> a unique variant of the O21 </a:t>
            </a:r>
            <a:r>
              <a:rPr lang="fr-FR" sz="2000" b="0" strike="noStrike" spc="-1" dirty="0" err="1">
                <a:latin typeface="Calibri"/>
              </a:rPr>
              <a:t>shrine</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made to </a:t>
            </a:r>
            <a:r>
              <a:rPr lang="fr-FR" sz="2000" b="0" strike="noStrike" spc="-1" dirty="0" err="1">
                <a:latin typeface="Calibri"/>
              </a:rPr>
              <a:t>resemble</a:t>
            </a:r>
            <a:r>
              <a:rPr lang="fr-FR" sz="2000" b="0" strike="noStrike" spc="-1" dirty="0">
                <a:latin typeface="Calibri"/>
              </a:rPr>
              <a:t> the white </a:t>
            </a:r>
            <a:r>
              <a:rPr lang="fr-FR" sz="2000" b="0" strike="noStrike" spc="-1" dirty="0" err="1">
                <a:latin typeface="Calibri"/>
              </a:rPr>
              <a:t>shrine</a:t>
            </a:r>
            <a:r>
              <a:rPr lang="fr-FR" sz="2000" b="0" strike="noStrike" spc="-1" dirty="0">
                <a:latin typeface="Calibri"/>
              </a:rPr>
              <a:t> </a:t>
            </a:r>
            <a:r>
              <a:rPr lang="fr-FR" sz="2000" b="0" strike="noStrike" spc="-1" dirty="0" err="1">
                <a:latin typeface="Calibri"/>
              </a:rPr>
              <a:t>itself</a:t>
            </a:r>
            <a:r>
              <a:rPr lang="fr-FR" sz="2000" b="0" strike="noStrike" spc="-1" dirty="0">
                <a:latin typeface="Calibri"/>
              </a:rPr>
              <a:t>. But the question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now</a:t>
            </a:r>
            <a:r>
              <a:rPr lang="fr-FR" sz="2000" b="0" strike="noStrike" spc="-1" dirty="0">
                <a:latin typeface="Calibri"/>
              </a:rPr>
              <a:t>, for </a:t>
            </a:r>
            <a:r>
              <a:rPr lang="fr-FR" sz="2000" b="0" strike="noStrike" spc="-1" dirty="0" err="1">
                <a:latin typeface="Calibri"/>
              </a:rPr>
              <a:t>general</a:t>
            </a:r>
            <a:r>
              <a:rPr lang="fr-FR" sz="2000" b="0" strike="noStrike" spc="-1" dirty="0">
                <a:latin typeface="Calibri"/>
              </a:rPr>
              <a:t> </a:t>
            </a:r>
            <a:r>
              <a:rPr lang="fr-FR" sz="2000" b="0" strike="noStrike" spc="-1" dirty="0" err="1">
                <a:latin typeface="Calibri"/>
              </a:rPr>
              <a:t>encoding</a:t>
            </a:r>
            <a:r>
              <a:rPr lang="fr-FR" sz="2000" b="0" strike="noStrike" spc="-1" dirty="0">
                <a:latin typeface="Calibri"/>
              </a:rPr>
              <a:t> </a:t>
            </a:r>
            <a:r>
              <a:rPr lang="fr-FR" sz="2000" b="0" strike="noStrike" spc="-1" dirty="0" err="1">
                <a:latin typeface="Calibri"/>
              </a:rPr>
              <a:t>purposes</a:t>
            </a:r>
            <a:r>
              <a:rPr lang="fr-FR" sz="2000" b="0" strike="noStrike" spc="-1" dirty="0">
                <a:latin typeface="Calibri"/>
              </a:rPr>
              <a:t>, </a:t>
            </a:r>
            <a:r>
              <a:rPr lang="fr-FR" sz="2000" b="0" strike="noStrike" spc="-1" dirty="0" err="1">
                <a:latin typeface="Calibri"/>
              </a:rPr>
              <a:t>is</a:t>
            </a:r>
            <a:r>
              <a:rPr lang="fr-FR" sz="2000" b="0" strike="noStrike" spc="-1" dirty="0">
                <a:latin typeface="Calibri"/>
              </a:rPr>
              <a:t>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worthwhile</a:t>
            </a:r>
            <a:r>
              <a:rPr lang="fr-FR" sz="2000" b="0" strike="noStrike" spc="-1" dirty="0">
                <a:latin typeface="Calibri"/>
              </a:rPr>
              <a:t> to </a:t>
            </a:r>
            <a:r>
              <a:rPr lang="fr-FR" sz="2000" b="0" strike="noStrike" spc="-1" dirty="0" err="1">
                <a:latin typeface="Calibri"/>
              </a:rPr>
              <a:t>add</a:t>
            </a:r>
            <a:r>
              <a:rPr lang="fr-FR" sz="2000" b="0" strike="noStrike" spc="-1" dirty="0">
                <a:latin typeface="Calibri"/>
              </a:rPr>
              <a:t> </a:t>
            </a:r>
            <a:r>
              <a:rPr lang="fr-FR" sz="2000" b="0" strike="noStrike" spc="-1" dirty="0" err="1">
                <a:latin typeface="Calibri"/>
              </a:rPr>
              <a:t>this</a:t>
            </a:r>
            <a:r>
              <a:rPr lang="fr-FR" sz="2000" b="0" strike="noStrike" spc="-1" dirty="0">
                <a:latin typeface="Calibri"/>
              </a:rPr>
              <a:t> variant, or </a:t>
            </a:r>
            <a:r>
              <a:rPr lang="fr-FR" sz="2000" b="0" strike="noStrike" spc="-1" dirty="0" err="1">
                <a:latin typeface="Calibri"/>
              </a:rPr>
              <a:t>would</a:t>
            </a:r>
            <a:r>
              <a:rPr lang="fr-FR" sz="2000" b="0" strike="noStrike" spc="-1" dirty="0">
                <a:latin typeface="Calibri"/>
              </a:rPr>
              <a:t> the O21 </a:t>
            </a:r>
            <a:r>
              <a:rPr lang="fr-FR" sz="2000" b="0" strike="noStrike" spc="-1" dirty="0" err="1">
                <a:latin typeface="Calibri"/>
              </a:rPr>
              <a:t>suffice</a:t>
            </a:r>
            <a:r>
              <a:rPr lang="fr-FR" sz="2000" b="0" strike="noStrike" spc="-1" dirty="0">
                <a:latin typeface="Calibri"/>
              </a:rPr>
              <a:t>?</a:t>
            </a: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38</a:t>
            </a:fld>
            <a:endParaRPr lang="fr-FR" sz="1200" b="0" strike="noStrike" spc="-1">
              <a:latin typeface="Calibri"/>
            </a:endParaRPr>
          </a:p>
        </p:txBody>
      </p:sp>
    </p:spTree>
    <p:extLst>
      <p:ext uri="{BB962C8B-B14F-4D97-AF65-F5344CB8AC3E}">
        <p14:creationId xmlns:p14="http://schemas.microsoft.com/office/powerpoint/2010/main" val="83236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NL" sz="2000" b="0" strike="noStrike" spc="-1" dirty="0">
                <a:latin typeface="Calibri"/>
              </a:rPr>
              <a:t>Or, </a:t>
            </a:r>
            <a:r>
              <a:rPr lang="en-NL" sz="2000" b="0" strike="noStrike" spc="-1" dirty="0" err="1">
                <a:latin typeface="Calibri"/>
              </a:rPr>
              <a:t>wha</a:t>
            </a:r>
            <a:r>
              <a:rPr lang="en-US" sz="2000" b="0" strike="noStrike" spc="-1" dirty="0">
                <a:latin typeface="Calibri"/>
              </a:rPr>
              <a:t>t to do with a sign that is so varied, that nearly every variant is a unique variant?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strike="noStrike" spc="-1" dirty="0">
              <a:latin typeface="Calibri"/>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strike="noStrike" spc="-1" dirty="0">
                <a:latin typeface="Calibri"/>
              </a:rPr>
              <a:t>I hope that these examples, at least to some extend, show that research into signs might can become more of a headache than one might expect, but depending if any of you worked for the epigraphic survey, some of these issues might sound more familiar.</a:t>
            </a: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39</a:t>
            </a:fld>
            <a:endParaRPr lang="fr-FR" sz="1200" b="0" strike="noStrike" spc="-1">
              <a:latin typeface="Calibri"/>
            </a:endParaRPr>
          </a:p>
        </p:txBody>
      </p:sp>
    </p:spTree>
    <p:extLst>
      <p:ext uri="{BB962C8B-B14F-4D97-AF65-F5344CB8AC3E}">
        <p14:creationId xmlns:p14="http://schemas.microsoft.com/office/powerpoint/2010/main" val="2678643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laceHolder 1"/>
          <p:cNvSpPr>
            <a:spLocks noGrp="1" noRot="1" noChangeAspect="1"/>
          </p:cNvSpPr>
          <p:nvPr>
            <p:ph type="sldImg"/>
          </p:nvPr>
        </p:nvSpPr>
        <p:spPr>
          <a:xfrm>
            <a:off x="685800" y="1143000"/>
            <a:ext cx="5486400" cy="3086100"/>
          </a:xfrm>
          <a:prstGeom prst="rect">
            <a:avLst/>
          </a:prstGeom>
        </p:spPr>
      </p:sp>
      <p:sp>
        <p:nvSpPr>
          <p:cNvPr id="49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Calibri"/>
              </a:rPr>
              <a:t>The intellectual birth of the </a:t>
            </a:r>
            <a:r>
              <a:rPr lang="en-US" sz="2000" b="0" strike="noStrike" spc="-1" dirty="0" err="1">
                <a:latin typeface="Calibri"/>
              </a:rPr>
              <a:t>TSL</a:t>
            </a:r>
            <a:r>
              <a:rPr lang="en-US" sz="2000" b="0" strike="noStrike" spc="-1" dirty="0">
                <a:latin typeface="Calibri"/>
              </a:rPr>
              <a:t> goes back 9 years from now, when ...</a:t>
            </a:r>
            <a:endParaRPr lang="fr-FR" sz="2000" b="0" strike="noStrike" spc="-1" dirty="0">
              <a:latin typeface="Calibri"/>
            </a:endParaRPr>
          </a:p>
        </p:txBody>
      </p:sp>
      <p:sp>
        <p:nvSpPr>
          <p:cNvPr id="50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5C084FE-87F1-47DE-A4C9-2B3833C790DC}" type="slidenum">
              <a:rPr lang="en-US" sz="1200" b="0" strike="noStrike" spc="-1">
                <a:latin typeface="Calibri"/>
              </a:rPr>
              <a:t>41</a:t>
            </a:fld>
            <a:endParaRPr lang="fr-FR" sz="1200" b="0" strike="noStrike" spc="-1">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4</a:t>
            </a:fld>
            <a:endParaRPr lang="fr-FR" sz="1200" b="0" strike="noStrike" spc="-1">
              <a:latin typeface="Calibri"/>
            </a:endParaRPr>
          </a:p>
        </p:txBody>
      </p:sp>
    </p:spTree>
    <p:extLst>
      <p:ext uri="{BB962C8B-B14F-4D97-AF65-F5344CB8AC3E}">
        <p14:creationId xmlns:p14="http://schemas.microsoft.com/office/powerpoint/2010/main" val="1789080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noRot="1" noChangeAspect="1"/>
          </p:cNvSpPr>
          <p:nvPr>
            <p:ph type="sldImg"/>
          </p:nvPr>
        </p:nvSpPr>
        <p:spPr>
          <a:xfrm>
            <a:off x="685800" y="1143000"/>
            <a:ext cx="5486400" cy="3086100"/>
          </a:xfrm>
          <a:prstGeom prst="rect">
            <a:avLst/>
          </a:prstGeom>
        </p:spPr>
      </p:sp>
      <p:sp>
        <p:nvSpPr>
          <p:cNvPr id="502"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200" b="0" strike="noStrike" spc="-1" dirty="0">
                <a:solidFill>
                  <a:srgbClr val="000000"/>
                </a:solidFill>
                <a:latin typeface="+mn-lt"/>
                <a:ea typeface="+mn-ea"/>
              </a:rPr>
              <a:t>Based on an analysis of thousands of spellings found in the </a:t>
            </a:r>
            <a:r>
              <a:rPr lang="en-US" sz="1200" b="0" i="1" strike="noStrike" spc="-1" dirty="0">
                <a:solidFill>
                  <a:srgbClr val="000000"/>
                </a:solidFill>
                <a:latin typeface="+mn-lt"/>
                <a:ea typeface="+mn-ea"/>
              </a:rPr>
              <a:t>Ramses</a:t>
            </a:r>
            <a:r>
              <a:rPr lang="en-US" sz="1200" b="0" strike="noStrike" spc="-1" dirty="0">
                <a:solidFill>
                  <a:srgbClr val="000000"/>
                </a:solidFill>
                <a:latin typeface="+mn-lt"/>
                <a:ea typeface="+mn-ea"/>
              </a:rPr>
              <a:t> corpus showed that the encoding scheme that is used for hieroglyphic texts, known as the </a:t>
            </a:r>
            <a:r>
              <a:rPr lang="en-US" sz="1200" b="0" i="1" strike="noStrike" spc="-1" dirty="0">
                <a:solidFill>
                  <a:srgbClr val="000000"/>
                </a:solidFill>
                <a:latin typeface="+mn-lt"/>
                <a:ea typeface="+mn-ea"/>
              </a:rPr>
              <a:t>Manuel de </a:t>
            </a:r>
            <a:r>
              <a:rPr lang="en-US" sz="1200" b="0" i="1" strike="noStrike" spc="-1" dirty="0" err="1">
                <a:solidFill>
                  <a:srgbClr val="000000"/>
                </a:solidFill>
                <a:latin typeface="+mn-lt"/>
                <a:ea typeface="+mn-ea"/>
              </a:rPr>
              <a:t>Codage</a:t>
            </a:r>
            <a:r>
              <a:rPr lang="en-US" sz="1200" b="0" i="1" strike="noStrike" spc="-1" dirty="0">
                <a:solidFill>
                  <a:srgbClr val="000000"/>
                </a:solidFill>
                <a:latin typeface="+mn-lt"/>
                <a:ea typeface="+mn-ea"/>
              </a:rPr>
              <a:t> </a:t>
            </a:r>
            <a:r>
              <a:rPr lang="en-US" sz="1200" b="0" strike="noStrike" spc="-1" dirty="0">
                <a:solidFill>
                  <a:srgbClr val="000000"/>
                </a:solidFill>
                <a:latin typeface="+mn-lt"/>
                <a:ea typeface="+mn-ea"/>
              </a:rPr>
              <a:t>– a standard that developed chaotically based on practical needs for text editions implemented in new software solutions is problematic for the development of text corpora. </a:t>
            </a:r>
            <a:endParaRPr lang="fr-FR" sz="1200" b="0" strike="noStrike" spc="-1" dirty="0">
              <a:latin typeface="Calibri"/>
            </a:endParaRPr>
          </a:p>
          <a:p>
            <a:pPr marL="216000" indent="-216000">
              <a:lnSpc>
                <a:spcPct val="100000"/>
              </a:lnSpc>
            </a:pPr>
            <a:r>
              <a:rPr lang="en-US" sz="1200" b="0" strike="noStrike" spc="-1" dirty="0">
                <a:solidFill>
                  <a:srgbClr val="000000"/>
                </a:solidFill>
                <a:latin typeface="+mn-lt"/>
                <a:ea typeface="+mn-ea"/>
              </a:rPr>
              <a:t>And we suggested that a shared, structured repertoire of hieroglyphic signs would be needed to overcome the issue.</a:t>
            </a:r>
            <a:endParaRPr lang="fr-FR" sz="1200" b="0" strike="noStrike" spc="-1" dirty="0">
              <a:latin typeface="Calibri"/>
            </a:endParaRPr>
          </a:p>
        </p:txBody>
      </p:sp>
      <p:sp>
        <p:nvSpPr>
          <p:cNvPr id="50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364EDC7-0973-4A4B-8CCA-053F760831C9}" type="slidenum">
              <a:rPr lang="en-US" sz="1200" b="0" strike="noStrike" spc="-1">
                <a:latin typeface="Calibri"/>
              </a:rPr>
              <a:t>42</a:t>
            </a:fld>
            <a:endParaRPr lang="fr-FR" sz="1200" b="0" strike="noStrike" spc="-1">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noRot="1" noChangeAspect="1"/>
          </p:cNvSpPr>
          <p:nvPr>
            <p:ph type="sldImg"/>
          </p:nvPr>
        </p:nvSpPr>
        <p:spPr>
          <a:xfrm>
            <a:off x="685800" y="1143000"/>
            <a:ext cx="5486400" cy="3086100"/>
          </a:xfrm>
          <a:prstGeom prst="rect">
            <a:avLst/>
          </a:prstGeom>
        </p:spPr>
      </p:sp>
      <p:sp>
        <p:nvSpPr>
          <p:cNvPr id="50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Calibri"/>
              </a:rPr>
              <a:t>When Stéphane Polis and Serge </a:t>
            </a:r>
            <a:r>
              <a:rPr lang="en-US" sz="2000" b="0" strike="noStrike" spc="-1" dirty="0" err="1">
                <a:latin typeface="Calibri"/>
              </a:rPr>
              <a:t>Rosmorduc</a:t>
            </a:r>
            <a:r>
              <a:rPr lang="en-US" sz="2000" b="0" strike="noStrike" spc="-1" dirty="0">
                <a:latin typeface="Calibri"/>
              </a:rPr>
              <a:t> presented the </a:t>
            </a:r>
            <a:r>
              <a:rPr lang="en-US" sz="2000" b="0" strike="noStrike" spc="-1" dirty="0" err="1">
                <a:latin typeface="Calibri"/>
              </a:rPr>
              <a:t>TSL</a:t>
            </a:r>
            <a:r>
              <a:rPr lang="en-US" sz="2000" b="0" strike="noStrike" spc="-1" dirty="0">
                <a:latin typeface="Calibri"/>
              </a:rPr>
              <a:t> on the international congress in 2015, it was just a concept.</a:t>
            </a:r>
            <a:endParaRPr lang="fr-FR" sz="2000" b="0" strike="noStrike" spc="-1" dirty="0">
              <a:latin typeface="Calibri"/>
            </a:endParaRPr>
          </a:p>
        </p:txBody>
      </p:sp>
      <p:sp>
        <p:nvSpPr>
          <p:cNvPr id="50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5ED6B73-C4B2-4582-815E-02F23569DE0F}" type="slidenum">
              <a:rPr lang="en-US" sz="1200" b="0" strike="noStrike" spc="-1">
                <a:latin typeface="Calibri"/>
              </a:rPr>
              <a:t>43</a:t>
            </a:fld>
            <a:endParaRPr lang="fr-FR" sz="1200" b="0" strike="noStrike" spc="-1">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noRot="1" noChangeAspect="1"/>
          </p:cNvSpPr>
          <p:nvPr>
            <p:ph type="sldImg"/>
          </p:nvPr>
        </p:nvSpPr>
        <p:spPr>
          <a:xfrm>
            <a:off x="685800" y="1143000"/>
            <a:ext cx="5486400" cy="3086100"/>
          </a:xfrm>
          <a:prstGeom prst="rect">
            <a:avLst/>
          </a:prstGeom>
        </p:spPr>
      </p:sp>
      <p:sp>
        <p:nvSpPr>
          <p:cNvPr id="508"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200" b="0" strike="noStrike" spc="-1" dirty="0">
                <a:solidFill>
                  <a:srgbClr val="000000"/>
                </a:solidFill>
                <a:latin typeface="+mn-lt"/>
                <a:ea typeface="+mn-ea"/>
              </a:rPr>
              <a:t>Just after ICE 2015, not linked with </a:t>
            </a:r>
            <a:r>
              <a:rPr lang="en-US" sz="1200" b="0" strike="noStrike" spc="-1" dirty="0" err="1">
                <a:solidFill>
                  <a:srgbClr val="000000"/>
                </a:solidFill>
                <a:latin typeface="+mn-lt"/>
                <a:ea typeface="+mn-ea"/>
              </a:rPr>
              <a:t>TSL</a:t>
            </a:r>
            <a:r>
              <a:rPr lang="en-US" sz="1200" b="0" strike="noStrike" spc="-1" dirty="0">
                <a:solidFill>
                  <a:srgbClr val="000000"/>
                </a:solidFill>
                <a:latin typeface="+mn-lt"/>
                <a:ea typeface="+mn-ea"/>
              </a:rPr>
              <a:t>. Two  directors of dict. projects: collaboration! Materialized thanks to the Anneliese Mayer research grant introduced by Joachim Fr. Quack (at that time director of the Berlin Egyptian </a:t>
            </a:r>
            <a:r>
              <a:rPr lang="en-US" sz="1200" b="0" strike="noStrike" spc="-1" dirty="0" err="1">
                <a:solidFill>
                  <a:srgbClr val="000000"/>
                </a:solidFill>
                <a:latin typeface="+mn-lt"/>
                <a:ea typeface="+mn-ea"/>
              </a:rPr>
              <a:t>Wörterbuch</a:t>
            </a:r>
            <a:r>
              <a:rPr lang="en-US" sz="1200" b="0" strike="noStrike" spc="-1" dirty="0">
                <a:solidFill>
                  <a:srgbClr val="000000"/>
                </a:solidFill>
                <a:latin typeface="+mn-lt"/>
                <a:ea typeface="+mn-ea"/>
              </a:rPr>
              <a:t> Project with the </a:t>
            </a:r>
            <a:r>
              <a:rPr lang="en-US" sz="1200" b="0" i="1" strike="noStrike" spc="-1" dirty="0" err="1">
                <a:solidFill>
                  <a:srgbClr val="000000"/>
                </a:solidFill>
                <a:latin typeface="+mn-lt"/>
                <a:ea typeface="+mn-ea"/>
              </a:rPr>
              <a:t>TLA</a:t>
            </a:r>
            <a:r>
              <a:rPr lang="en-US" sz="1200" b="0" strike="noStrike" spc="-1" dirty="0">
                <a:solidFill>
                  <a:srgbClr val="000000"/>
                </a:solidFill>
                <a:latin typeface="+mn-lt"/>
                <a:ea typeface="+mn-ea"/>
              </a:rPr>
              <a:t>, its electronic corpus) and awarded to Jean </a:t>
            </a:r>
            <a:r>
              <a:rPr lang="en-US" sz="1200" b="0" strike="noStrike" spc="-1" dirty="0" err="1">
                <a:solidFill>
                  <a:srgbClr val="000000"/>
                </a:solidFill>
                <a:latin typeface="+mn-lt"/>
                <a:ea typeface="+mn-ea"/>
              </a:rPr>
              <a:t>Winand</a:t>
            </a:r>
            <a:r>
              <a:rPr lang="en-US" sz="1200" b="0" strike="noStrike" spc="-1" dirty="0">
                <a:solidFill>
                  <a:srgbClr val="000000"/>
                </a:solidFill>
                <a:latin typeface="+mn-lt"/>
                <a:ea typeface="+mn-ea"/>
              </a:rPr>
              <a:t> (University of Liège)</a:t>
            </a:r>
            <a:endParaRPr lang="fr-FR" sz="1200" b="0" strike="noStrike" spc="-1" dirty="0">
              <a:latin typeface="Calibri"/>
            </a:endParaRPr>
          </a:p>
        </p:txBody>
      </p:sp>
      <p:sp>
        <p:nvSpPr>
          <p:cNvPr id="50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71BDAC5-5BB5-448A-A736-75718326A3B8}" type="slidenum">
              <a:rPr lang="en-US" sz="1200" b="0" strike="noStrike" spc="-1">
                <a:latin typeface="Calibri"/>
              </a:rPr>
              <a:t>44</a:t>
            </a:fld>
            <a:endParaRPr lang="fr-FR" sz="1200" b="0" strike="noStrike" spc="-1">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685800" y="1143000"/>
            <a:ext cx="5486040" cy="3085920"/>
          </a:xfrm>
          <a:prstGeom prst="rect">
            <a:avLst/>
          </a:prstGeom>
        </p:spPr>
      </p:sp>
      <p:sp>
        <p:nvSpPr>
          <p:cNvPr id="511"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200" b="0" strike="noStrike" spc="-1" dirty="0">
                <a:solidFill>
                  <a:srgbClr val="000000"/>
                </a:solidFill>
                <a:latin typeface="+mn-lt"/>
                <a:ea typeface="+mn-ea"/>
              </a:rPr>
              <a:t>Ever since, the thot sign-list has been conceived as a joint endeavor between the University of Liège and the Berlin-Brandenburg Academy of Sciences and Humanities</a:t>
            </a:r>
            <a:r>
              <a:rPr lang="fr-BE" sz="2000" b="0" strike="noStrike" spc="-1" dirty="0">
                <a:solidFill>
                  <a:srgbClr val="000000"/>
                </a:solidFill>
                <a:latin typeface="+mn-lt"/>
                <a:ea typeface="+mn-ea"/>
              </a:rPr>
              <a:t> </a:t>
            </a:r>
            <a:endParaRPr lang="fr-FR" sz="2000" b="0" strike="noStrike" spc="-1" dirty="0">
              <a:latin typeface="Calibri"/>
            </a:endParaRPr>
          </a:p>
        </p:txBody>
      </p:sp>
      <p:sp>
        <p:nvSpPr>
          <p:cNvPr id="51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7293F66-FB69-46E7-B73A-2F1C2664A5C6}" type="slidenum">
              <a:rPr lang="en-US" sz="1200" b="0" strike="noStrike" spc="-1">
                <a:latin typeface="Calibri"/>
              </a:rPr>
              <a:t>45</a:t>
            </a:fld>
            <a:endParaRPr lang="fr-FR" sz="1200" b="0" strike="noStrike" spc="-1">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noRot="1" noChangeAspect="1"/>
          </p:cNvSpPr>
          <p:nvPr>
            <p:ph type="sldImg"/>
          </p:nvPr>
        </p:nvSpPr>
        <p:spPr>
          <a:xfrm>
            <a:off x="685800" y="1143000"/>
            <a:ext cx="5486400" cy="3086100"/>
          </a:xfrm>
          <a:prstGeom prst="rect">
            <a:avLst/>
          </a:prstGeom>
        </p:spPr>
      </p:sp>
      <p:sp>
        <p:nvSpPr>
          <p:cNvPr id="514"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err="1">
                <a:latin typeface="Calibri"/>
              </a:rPr>
              <a:t>Razanajao</a:t>
            </a:r>
            <a:r>
              <a:rPr lang="fr-FR" sz="2000" b="0" strike="noStrike" spc="-1" dirty="0">
                <a:latin typeface="Calibri"/>
              </a:rPr>
              <a:t> 2015 at Liège and </a:t>
            </a:r>
            <a:r>
              <a:rPr lang="fr-FR" sz="2000" b="0" strike="noStrike" spc="-1" dirty="0" err="1">
                <a:latin typeface="Calibri"/>
              </a:rPr>
              <a:t>finished</a:t>
            </a:r>
            <a:r>
              <a:rPr lang="fr-FR" sz="2000" b="0" strike="noStrike" spc="-1" dirty="0">
                <a:latin typeface="Calibri"/>
              </a:rPr>
              <a:t> THOT </a:t>
            </a:r>
            <a:r>
              <a:rPr lang="fr-FR" sz="2000" b="0" strike="noStrike" spc="-1" dirty="0" err="1">
                <a:latin typeface="Calibri"/>
              </a:rPr>
              <a:t>Thesauri</a:t>
            </a:r>
            <a:r>
              <a:rPr lang="fr-FR" sz="2000" b="0" strike="noStrike" spc="-1" dirty="0">
                <a:latin typeface="Calibri"/>
              </a:rPr>
              <a:t> </a:t>
            </a:r>
            <a:r>
              <a:rPr lang="fr-FR" sz="2000" b="0" strike="noStrike" spc="-1" dirty="0" err="1">
                <a:latin typeface="Calibri"/>
              </a:rPr>
              <a:t>which</a:t>
            </a:r>
            <a:r>
              <a:rPr lang="fr-FR" sz="2000" b="0" strike="noStrike" spc="-1" dirty="0">
                <a:latin typeface="Calibri"/>
              </a:rPr>
              <a:t> serves as </a:t>
            </a:r>
            <a:r>
              <a:rPr lang="fr-FR" sz="2000" b="0" strike="noStrike" spc="-1" dirty="0" err="1">
                <a:latin typeface="Calibri"/>
              </a:rPr>
              <a:t>foundation</a:t>
            </a:r>
            <a:r>
              <a:rPr lang="fr-FR" sz="2000" b="0" strike="noStrike" spc="-1" dirty="0">
                <a:latin typeface="Calibri"/>
              </a:rPr>
              <a:t> of TSL. Common point of </a:t>
            </a:r>
            <a:r>
              <a:rPr lang="fr-FR" sz="2000" b="0" strike="noStrike" spc="-1" dirty="0" err="1">
                <a:latin typeface="Calibri"/>
              </a:rPr>
              <a:t>Ramses</a:t>
            </a:r>
            <a:r>
              <a:rPr lang="fr-FR" sz="2000" b="0" strike="noStrike" spc="-1" dirty="0">
                <a:latin typeface="Calibri"/>
              </a:rPr>
              <a:t> and Berlin: </a:t>
            </a:r>
            <a:r>
              <a:rPr lang="fr-FR" sz="2000" b="0" strike="noStrike" spc="-1" dirty="0" err="1">
                <a:latin typeface="Calibri"/>
              </a:rPr>
              <a:t>Sign</a:t>
            </a:r>
            <a:r>
              <a:rPr lang="fr-FR" sz="2000" b="0" strike="noStrike" spc="-1" dirty="0">
                <a:latin typeface="Calibri"/>
              </a:rPr>
              <a:t> DB. </a:t>
            </a:r>
            <a:r>
              <a:rPr lang="fr-FR" sz="2000" b="0" strike="noStrike" spc="-1" dirty="0" err="1">
                <a:latin typeface="Calibri"/>
              </a:rPr>
              <a:t>Thesauri</a:t>
            </a:r>
            <a:r>
              <a:rPr lang="fr-FR" sz="2000" b="0" strike="noStrike" spc="-1" dirty="0">
                <a:latin typeface="Calibri"/>
              </a:rPr>
              <a:t> are </a:t>
            </a:r>
            <a:r>
              <a:rPr lang="fr-FR" sz="2000" b="0" strike="noStrike" spc="-1" dirty="0" err="1">
                <a:latin typeface="Calibri"/>
              </a:rPr>
              <a:t>necessary</a:t>
            </a:r>
            <a:r>
              <a:rPr lang="fr-FR" sz="2000" b="0" strike="noStrike" spc="-1" dirty="0">
                <a:latin typeface="Calibri"/>
              </a:rPr>
              <a:t>, in </a:t>
            </a:r>
            <a:r>
              <a:rPr lang="fr-FR" sz="2000" b="0" strike="noStrike" spc="-1" dirty="0" err="1">
                <a:latin typeface="Calibri"/>
              </a:rPr>
              <a:t>order</a:t>
            </a:r>
            <a:r>
              <a:rPr lang="fr-FR" sz="2000" b="0" strike="noStrike" spc="-1" dirty="0">
                <a:latin typeface="Calibri"/>
              </a:rPr>
              <a:t> to </a:t>
            </a:r>
            <a:r>
              <a:rPr lang="fr-FR" sz="2000" b="0" strike="noStrike" spc="-1" dirty="0" err="1">
                <a:latin typeface="Calibri"/>
              </a:rPr>
              <a:t>describe</a:t>
            </a:r>
            <a:r>
              <a:rPr lang="fr-FR" sz="2000" b="0" strike="noStrike" spc="-1" dirty="0">
                <a:latin typeface="Calibri"/>
              </a:rPr>
              <a:t> the data in </a:t>
            </a:r>
            <a:r>
              <a:rPr lang="fr-FR" sz="2000" b="0" strike="noStrike" spc="-1" dirty="0" err="1">
                <a:latin typeface="Calibri"/>
              </a:rPr>
              <a:t>coherent</a:t>
            </a:r>
            <a:r>
              <a:rPr lang="fr-FR" sz="2000" b="0" strike="noStrike" spc="-1" dirty="0">
                <a:latin typeface="Calibri"/>
              </a:rPr>
              <a:t> fashion. </a:t>
            </a:r>
          </a:p>
        </p:txBody>
      </p:sp>
      <p:sp>
        <p:nvSpPr>
          <p:cNvPr id="51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B0A4C41-70D4-46CD-B0E9-4BCAE9F0B996}" type="slidenum">
              <a:rPr lang="en-US" sz="1200" b="0" strike="noStrike" spc="-1">
                <a:latin typeface="Calibri"/>
              </a:rPr>
              <a:t>46</a:t>
            </a:fld>
            <a:endParaRPr lang="fr-FR" sz="1200" b="0" strike="noStrike" spc="-1">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685800" y="1143000"/>
            <a:ext cx="5486400" cy="3086100"/>
          </a:xfrm>
          <a:prstGeom prst="rect">
            <a:avLst/>
          </a:prstGeom>
        </p:spPr>
      </p:sp>
      <p:sp>
        <p:nvSpPr>
          <p:cNvPr id="517"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2015-6 </a:t>
            </a:r>
            <a:r>
              <a:rPr lang="fr-FR" sz="2000" b="0" strike="noStrike" spc="-1" dirty="0" err="1">
                <a:latin typeface="Calibri"/>
              </a:rPr>
              <a:t>creation</a:t>
            </a:r>
            <a:r>
              <a:rPr lang="fr-FR" sz="2000" b="0" strike="noStrike" spc="-1" dirty="0">
                <a:latin typeface="Calibri"/>
              </a:rPr>
              <a:t> of digital structure.</a:t>
            </a:r>
          </a:p>
        </p:txBody>
      </p:sp>
      <p:sp>
        <p:nvSpPr>
          <p:cNvPr id="51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A45A053-6E4B-48C1-8689-83A49D401B65}" type="slidenum">
              <a:rPr lang="en-US" sz="1200" b="0" strike="noStrike" spc="-1">
                <a:latin typeface="Calibri"/>
              </a:rPr>
              <a:t>47</a:t>
            </a:fld>
            <a:endParaRPr lang="fr-FR" sz="1200" b="0" strike="noStrike" spc="-1">
              <a:latin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PlaceHolder 1"/>
          <p:cNvSpPr>
            <a:spLocks noGrp="1" noRot="1" noChangeAspect="1"/>
          </p:cNvSpPr>
          <p:nvPr>
            <p:ph type="sldImg"/>
          </p:nvPr>
        </p:nvSpPr>
        <p:spPr>
          <a:xfrm>
            <a:off x="685800" y="1143000"/>
            <a:ext cx="5486400" cy="3086100"/>
          </a:xfrm>
          <a:prstGeom prst="rect">
            <a:avLst/>
          </a:prstGeom>
        </p:spPr>
      </p:sp>
      <p:sp>
        <p:nvSpPr>
          <p:cNvPr id="52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Calibri"/>
              </a:rPr>
              <a:t>Berliner </a:t>
            </a:r>
            <a:r>
              <a:rPr lang="en-US" sz="2000" b="0" strike="noStrike" spc="-1" dirty="0" err="1">
                <a:latin typeface="Calibri"/>
              </a:rPr>
              <a:t>Zeichen</a:t>
            </a:r>
            <a:r>
              <a:rPr lang="en-US" sz="2000" b="0" strike="noStrike" spc="-1" dirty="0">
                <a:latin typeface="Calibri"/>
              </a:rPr>
              <a:t> list imported; digital version of Berliner </a:t>
            </a:r>
            <a:r>
              <a:rPr lang="en-US" sz="2000" b="0" strike="noStrike" spc="-1" dirty="0" err="1">
                <a:latin typeface="Calibri"/>
              </a:rPr>
              <a:t>Zeichenliste</a:t>
            </a:r>
            <a:endParaRPr lang="fr-FR" sz="2000" b="0" strike="noStrike" spc="-1" dirty="0">
              <a:latin typeface="Calibri"/>
            </a:endParaRPr>
          </a:p>
        </p:txBody>
      </p:sp>
      <p:sp>
        <p:nvSpPr>
          <p:cNvPr id="52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EB46F1D-01E5-4DD4-ACE6-477B8D13B23E}" type="slidenum">
              <a:rPr lang="en-US" sz="1200" b="0" strike="noStrike" spc="-1">
                <a:latin typeface="Calibri"/>
              </a:rPr>
              <a:t>48</a:t>
            </a:fld>
            <a:endParaRPr lang="fr-FR" sz="1200" b="0" strike="noStrike" spc="-1">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685800" y="1143000"/>
            <a:ext cx="5486400" cy="3086100"/>
          </a:xfrm>
          <a:prstGeom prst="rect">
            <a:avLst/>
          </a:prstGeom>
        </p:spPr>
      </p:sp>
      <p:sp>
        <p:nvSpPr>
          <p:cNvPr id="523"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Berliner </a:t>
            </a:r>
            <a:r>
              <a:rPr lang="fr-FR" sz="2000" b="0" strike="noStrike" spc="-1" dirty="0" err="1">
                <a:latin typeface="Calibri"/>
              </a:rPr>
              <a:t>Zeichenliste</a:t>
            </a:r>
            <a:r>
              <a:rPr lang="fr-FR" sz="2000" b="0" strike="noStrike" spc="-1" dirty="0">
                <a:latin typeface="Calibri"/>
              </a:rPr>
              <a:t> + </a:t>
            </a:r>
            <a:r>
              <a:rPr lang="fr-FR" sz="2000" b="0" strike="noStrike" spc="-1" dirty="0" err="1">
                <a:latin typeface="Calibri"/>
              </a:rPr>
              <a:t>lexikographical</a:t>
            </a:r>
            <a:r>
              <a:rPr lang="fr-FR" sz="2000" b="0" strike="noStrike" spc="-1" dirty="0">
                <a:latin typeface="Calibri"/>
              </a:rPr>
              <a:t> information and </a:t>
            </a:r>
            <a:r>
              <a:rPr lang="fr-FR" sz="2000" b="0" strike="noStrike" spc="-1" dirty="0" err="1">
                <a:latin typeface="Calibri"/>
              </a:rPr>
              <a:t>references</a:t>
            </a:r>
            <a:r>
              <a:rPr lang="fr-FR" sz="2000" b="0" strike="noStrike" spc="-1" dirty="0">
                <a:latin typeface="Calibri"/>
              </a:rPr>
              <a:t> to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.xml</a:t>
            </a:r>
          </a:p>
        </p:txBody>
      </p:sp>
      <p:sp>
        <p:nvSpPr>
          <p:cNvPr id="52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1BE440D-6DF7-4D4D-A9F0-88FF42352304}" type="slidenum">
              <a:rPr lang="en-US" sz="1200" b="0" strike="noStrike" spc="-1">
                <a:latin typeface="Calibri"/>
              </a:rPr>
              <a:t>49</a:t>
            </a:fld>
            <a:endParaRPr lang="fr-FR" sz="1200" b="0" strike="noStrike" spc="-1">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noRot="1" noChangeAspect="1"/>
          </p:cNvSpPr>
          <p:nvPr>
            <p:ph type="sldImg"/>
          </p:nvPr>
        </p:nvSpPr>
        <p:spPr>
          <a:xfrm>
            <a:off x="685800" y="1143000"/>
            <a:ext cx="5486400" cy="3086100"/>
          </a:xfrm>
          <a:prstGeom prst="rect">
            <a:avLst/>
          </a:prstGeom>
        </p:spPr>
      </p:sp>
      <p:sp>
        <p:nvSpPr>
          <p:cNvPr id="526"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all </a:t>
            </a:r>
            <a:r>
              <a:rPr lang="fr-FR" sz="2000" b="0" strike="noStrike" spc="-1" dirty="0" err="1">
                <a:latin typeface="Calibri"/>
              </a:rPr>
              <a:t>JSESH</a:t>
            </a:r>
            <a:r>
              <a:rPr lang="fr-FR" sz="2000" b="0" strike="noStrike" spc="-1" dirty="0">
                <a:latin typeface="Calibri"/>
              </a:rPr>
              <a:t> </a:t>
            </a:r>
            <a:r>
              <a:rPr lang="fr-FR" sz="2000" b="0" strike="noStrike" spc="-1" dirty="0" err="1">
                <a:latin typeface="Calibri"/>
              </a:rPr>
              <a:t>hieros</a:t>
            </a:r>
            <a:r>
              <a:rPr lang="fr-FR" sz="2000" b="0" strike="noStrike" spc="-1" dirty="0">
                <a:latin typeface="Calibri"/>
              </a:rPr>
              <a:t> </a:t>
            </a:r>
            <a:r>
              <a:rPr lang="fr-FR" sz="2000" b="0" strike="noStrike" spc="-1" dirty="0" err="1">
                <a:latin typeface="Calibri"/>
              </a:rPr>
              <a:t>inserted</a:t>
            </a:r>
            <a:r>
              <a:rPr lang="fr-FR" sz="2000" b="0" strike="noStrike" spc="-1" dirty="0">
                <a:latin typeface="Calibri"/>
              </a:rPr>
              <a:t> </a:t>
            </a:r>
            <a:r>
              <a:rPr lang="fr-FR" sz="2000" b="0" strike="noStrike" spc="-1" dirty="0" err="1">
                <a:latin typeface="Calibri"/>
              </a:rPr>
              <a:t>into</a:t>
            </a:r>
            <a:r>
              <a:rPr lang="fr-FR" sz="2000" b="0" strike="noStrike" spc="-1" dirty="0">
                <a:latin typeface="Calibri"/>
              </a:rPr>
              <a:t> TSL</a:t>
            </a:r>
          </a:p>
        </p:txBody>
      </p:sp>
      <p:sp>
        <p:nvSpPr>
          <p:cNvPr id="52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EC62469-E98D-4F6B-A409-775FAB114F68}" type="slidenum">
              <a:rPr lang="en-US" sz="1200" b="0" strike="noStrike" spc="-1">
                <a:latin typeface="Calibri"/>
              </a:rPr>
              <a:t>50</a:t>
            </a:fld>
            <a:endParaRPr lang="fr-FR" sz="1200" b="0" strike="noStrike" spc="-1">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PlaceHolder 1"/>
          <p:cNvSpPr>
            <a:spLocks noGrp="1" noRot="1" noChangeAspect="1"/>
          </p:cNvSpPr>
          <p:nvPr>
            <p:ph type="sldImg"/>
          </p:nvPr>
        </p:nvSpPr>
        <p:spPr>
          <a:xfrm>
            <a:off x="685800" y="1143000"/>
            <a:ext cx="5486400" cy="3086100"/>
          </a:xfrm>
          <a:prstGeom prst="rect">
            <a:avLst/>
          </a:prstGeom>
        </p:spPr>
      </p:sp>
      <p:sp>
        <p:nvSpPr>
          <p:cNvPr id="529"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err="1">
                <a:latin typeface="Calibri"/>
              </a:rPr>
              <a:t>Hornung</a:t>
            </a:r>
            <a:r>
              <a:rPr lang="fr-FR" sz="2000" b="0" strike="noStrike" spc="-1" dirty="0">
                <a:latin typeface="Calibri"/>
              </a:rPr>
              <a:t> – </a:t>
            </a:r>
            <a:r>
              <a:rPr lang="fr-FR" sz="2000" b="0" strike="noStrike" spc="-1" dirty="0" err="1">
                <a:latin typeface="Calibri"/>
              </a:rPr>
              <a:t>Schenkel</a:t>
            </a:r>
            <a:r>
              <a:rPr lang="fr-FR" sz="2000" b="0" strike="noStrike" spc="-1" dirty="0">
                <a:latin typeface="Calibri"/>
              </a:rPr>
              <a:t> </a:t>
            </a:r>
            <a:r>
              <a:rPr lang="fr-FR" sz="2000" b="0" strike="noStrike" spc="-1" dirty="0" err="1">
                <a:latin typeface="Calibri"/>
              </a:rPr>
              <a:t>list</a:t>
            </a:r>
            <a:r>
              <a:rPr lang="fr-FR" sz="2000" b="0" strike="noStrike" spc="-1" dirty="0">
                <a:latin typeface="Calibri"/>
              </a:rPr>
              <a:t> </a:t>
            </a:r>
            <a:r>
              <a:rPr lang="fr-FR" sz="2000" b="0" strike="noStrike" spc="-1" dirty="0" err="1">
                <a:latin typeface="Calibri"/>
              </a:rPr>
              <a:t>inserted</a:t>
            </a:r>
            <a:r>
              <a:rPr lang="fr-FR" sz="2000" b="0" strike="noStrike" spc="-1" dirty="0">
                <a:latin typeface="Calibri"/>
              </a:rPr>
              <a:t>.</a:t>
            </a:r>
          </a:p>
        </p:txBody>
      </p:sp>
      <p:sp>
        <p:nvSpPr>
          <p:cNvPr id="53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12D901A-F246-4D97-BE12-E1814411E698}" type="slidenum">
              <a:rPr lang="en-US" sz="1200" b="0" strike="noStrike" spc="-1">
                <a:latin typeface="Calibri"/>
              </a:rPr>
              <a:t>51</a:t>
            </a:fld>
            <a:endParaRPr lang="fr-FR" sz="1200" b="0" strike="noStrike" spc="-1">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5</a:t>
            </a:fld>
            <a:endParaRPr lang="fr-FR" sz="1200" b="0" strike="noStrike" spc="-1">
              <a:latin typeface="Calibri"/>
            </a:endParaRPr>
          </a:p>
        </p:txBody>
      </p:sp>
    </p:spTree>
    <p:extLst>
      <p:ext uri="{BB962C8B-B14F-4D97-AF65-F5344CB8AC3E}">
        <p14:creationId xmlns:p14="http://schemas.microsoft.com/office/powerpoint/2010/main" val="3025664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noRot="1" noChangeAspect="1"/>
          </p:cNvSpPr>
          <p:nvPr>
            <p:ph type="sldImg"/>
          </p:nvPr>
        </p:nvSpPr>
        <p:spPr>
          <a:xfrm>
            <a:off x="685800" y="1143000"/>
            <a:ext cx="5486400" cy="3086100"/>
          </a:xfrm>
          <a:prstGeom prst="rect">
            <a:avLst/>
          </a:prstGeom>
        </p:spPr>
      </p:sp>
      <p:sp>
        <p:nvSpPr>
          <p:cNvPr id="532"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err="1">
                <a:latin typeface="Calibri"/>
              </a:rPr>
              <a:t>Since</a:t>
            </a:r>
            <a:r>
              <a:rPr lang="fr-FR" sz="2000" b="0" strike="noStrike" spc="-1" dirty="0">
                <a:latin typeface="Calibri"/>
              </a:rPr>
              <a:t> 2016 </a:t>
            </a:r>
            <a:r>
              <a:rPr lang="fr-FR" sz="2000" b="0" strike="noStrike" spc="-1" dirty="0" err="1">
                <a:latin typeface="Calibri"/>
              </a:rPr>
              <a:t>Jorke</a:t>
            </a:r>
            <a:r>
              <a:rPr lang="fr-FR" sz="2000" b="0" strike="noStrike" spc="-1" dirty="0">
                <a:latin typeface="Calibri"/>
              </a:rPr>
              <a:t> </a:t>
            </a:r>
            <a:r>
              <a:rPr lang="fr-FR" sz="2000" b="0" strike="noStrike" spc="-1" dirty="0" err="1">
                <a:latin typeface="Calibri"/>
              </a:rPr>
              <a:t>works</a:t>
            </a:r>
            <a:r>
              <a:rPr lang="fr-FR" sz="2000" b="0" strike="noStrike" spc="-1" dirty="0">
                <a:latin typeface="Calibri"/>
              </a:rPr>
              <a:t> </a:t>
            </a:r>
            <a:r>
              <a:rPr lang="fr-FR" sz="2000" b="0" strike="noStrike" spc="-1" dirty="0" err="1">
                <a:latin typeface="Calibri"/>
              </a:rPr>
              <a:t>half</a:t>
            </a:r>
            <a:r>
              <a:rPr lang="fr-FR" sz="2000" b="0" strike="noStrike" spc="-1" dirty="0">
                <a:latin typeface="Calibri"/>
              </a:rPr>
              <a:t> time on TSL. He checks and encodes Gardiner </a:t>
            </a:r>
            <a:r>
              <a:rPr lang="fr-FR" sz="2000" b="0" strike="noStrike" spc="-1" dirty="0" err="1">
                <a:latin typeface="Calibri"/>
              </a:rPr>
              <a:t>list</a:t>
            </a:r>
            <a:r>
              <a:rPr lang="fr-FR" sz="2000" b="0" strike="noStrike" spc="-1" dirty="0">
                <a:latin typeface="Calibri"/>
              </a:rPr>
              <a:t>.</a:t>
            </a:r>
          </a:p>
        </p:txBody>
      </p:sp>
      <p:sp>
        <p:nvSpPr>
          <p:cNvPr id="53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381C1EE-BD46-46F6-A349-953A881D7703}" type="slidenum">
              <a:rPr lang="en-US" sz="1200" b="0" strike="noStrike" spc="-1">
                <a:latin typeface="Calibri"/>
              </a:rPr>
              <a:t>52</a:t>
            </a:fld>
            <a:endParaRPr lang="fr-FR" sz="1200" b="0" strike="noStrike" spc="-1">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noRot="1" noChangeAspect="1"/>
          </p:cNvSpPr>
          <p:nvPr>
            <p:ph type="sldImg"/>
          </p:nvPr>
        </p:nvSpPr>
        <p:spPr>
          <a:xfrm>
            <a:off x="685800" y="1143000"/>
            <a:ext cx="5486400" cy="3086100"/>
          </a:xfrm>
          <a:prstGeom prst="rect">
            <a:avLst/>
          </a:prstGeom>
        </p:spPr>
      </p:sp>
      <p:sp>
        <p:nvSpPr>
          <p:cNvPr id="53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dirty="0">
                <a:latin typeface="Calibri"/>
              </a:rPr>
              <a:t>Different people working on sign list and reworking the structure of the </a:t>
            </a:r>
            <a:r>
              <a:rPr lang="en-US" sz="2000" b="0" strike="noStrike" spc="-1" dirty="0" err="1">
                <a:latin typeface="Calibri"/>
              </a:rPr>
              <a:t>TSL</a:t>
            </a:r>
            <a:r>
              <a:rPr lang="en-US" sz="2000" b="0" strike="noStrike" spc="-1" dirty="0">
                <a:latin typeface="Calibri"/>
              </a:rPr>
              <a:t>, in order to get the present data model</a:t>
            </a:r>
            <a:endParaRPr lang="fr-FR" sz="2000" b="0" strike="noStrike" spc="-1" dirty="0">
              <a:latin typeface="Calibri"/>
            </a:endParaRPr>
          </a:p>
        </p:txBody>
      </p:sp>
      <p:sp>
        <p:nvSpPr>
          <p:cNvPr id="53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FE0DCEC-C951-4B24-9DE6-0C3E43646BD8}" type="slidenum">
              <a:rPr lang="en-US" sz="1200" b="0" strike="noStrike" spc="-1">
                <a:latin typeface="Calibri"/>
              </a:rPr>
              <a:t>53</a:t>
            </a:fld>
            <a:endParaRPr lang="fr-FR" sz="1200" b="0" strike="noStrike" spc="-1">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noRot="1" noChangeAspect="1"/>
          </p:cNvSpPr>
          <p:nvPr>
            <p:ph type="sldImg"/>
          </p:nvPr>
        </p:nvSpPr>
        <p:spPr>
          <a:xfrm>
            <a:off x="685800" y="1143000"/>
            <a:ext cx="5486400" cy="3086100"/>
          </a:xfrm>
          <a:prstGeom prst="rect">
            <a:avLst/>
          </a:prstGeom>
        </p:spPr>
      </p:sp>
      <p:sp>
        <p:nvSpPr>
          <p:cNvPr id="538"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In 2019 the TSL </a:t>
            </a:r>
            <a:r>
              <a:rPr lang="fr-FR" sz="2000" b="0" strike="noStrike" spc="-1" dirty="0" err="1">
                <a:latin typeface="Calibri"/>
              </a:rPr>
              <a:t>was</a:t>
            </a:r>
            <a:r>
              <a:rPr lang="fr-FR" sz="2000" b="0" strike="noStrike" spc="-1" dirty="0">
                <a:latin typeface="Calibri"/>
              </a:rPr>
              <a:t> Gardiner </a:t>
            </a:r>
            <a:r>
              <a:rPr lang="fr-FR" sz="2000" b="0" strike="noStrike" spc="-1" dirty="0" err="1">
                <a:latin typeface="Calibri"/>
              </a:rPr>
              <a:t>ready</a:t>
            </a:r>
            <a:r>
              <a:rPr lang="fr-FR" sz="2000" b="0" strike="noStrike" spc="-1" dirty="0">
                <a:latin typeface="Calibri"/>
              </a:rPr>
              <a:t> and </a:t>
            </a:r>
            <a:r>
              <a:rPr lang="fr-FR" sz="2000" b="0" strike="noStrike" spc="-1" dirty="0" err="1">
                <a:latin typeface="Calibri"/>
              </a:rPr>
              <a:t>went</a:t>
            </a:r>
            <a:r>
              <a:rPr lang="fr-FR" sz="2000" b="0" strike="noStrike" spc="-1" dirty="0">
                <a:latin typeface="Calibri"/>
              </a:rPr>
              <a:t> online.</a:t>
            </a:r>
          </a:p>
        </p:txBody>
      </p:sp>
      <p:sp>
        <p:nvSpPr>
          <p:cNvPr id="53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D76660B-33AD-4C0F-8D27-7896CA842222}" type="slidenum">
              <a:rPr lang="en-US" sz="1200" b="0" strike="noStrike" spc="-1">
                <a:latin typeface="Calibri"/>
              </a:rPr>
              <a:t>54</a:t>
            </a:fld>
            <a:endParaRPr lang="fr-FR" sz="1200" b="0" strike="noStrike" spc="-1">
              <a:latin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de-DE" dirty="0"/>
              <a:t>The </a:t>
            </a:r>
            <a:r>
              <a:rPr lang="de-DE" dirty="0" err="1"/>
              <a:t>project</a:t>
            </a:r>
            <a:r>
              <a:rPr lang="de-DE" dirty="0"/>
              <a:t> </a:t>
            </a:r>
            <a:r>
              <a:rPr lang="de-DE" dirty="0" err="1"/>
              <a:t>history</a:t>
            </a:r>
            <a:r>
              <a:rPr lang="de-DE" dirty="0"/>
              <a:t> </a:t>
            </a:r>
            <a:r>
              <a:rPr lang="de-DE" dirty="0" err="1"/>
              <a:t>is</a:t>
            </a:r>
            <a:r>
              <a:rPr lang="de-DE" dirty="0"/>
              <a:t> </a:t>
            </a:r>
            <a:r>
              <a:rPr lang="de-DE" dirty="0" err="1"/>
              <a:t>concisely</a:t>
            </a:r>
            <a:r>
              <a:rPr lang="de-DE" dirty="0"/>
              <a:t> </a:t>
            </a:r>
            <a:r>
              <a:rPr lang="de-DE" dirty="0" err="1"/>
              <a:t>described</a:t>
            </a:r>
            <a:r>
              <a:rPr lang="de-DE" dirty="0"/>
              <a:t> in </a:t>
            </a:r>
            <a:r>
              <a:rPr lang="de-DE" dirty="0" err="1"/>
              <a:t>the</a:t>
            </a:r>
            <a:r>
              <a:rPr lang="de-DE" dirty="0"/>
              <a:t> </a:t>
            </a:r>
            <a:r>
              <a:rPr lang="de-DE" dirty="0" err="1"/>
              <a:t>ENiM</a:t>
            </a:r>
            <a:r>
              <a:rPr lang="de-DE" dirty="0"/>
              <a:t> </a:t>
            </a:r>
            <a:r>
              <a:rPr lang="de-DE" dirty="0" err="1"/>
              <a:t>article</a:t>
            </a:r>
            <a:endParaRPr lang="de-DE" dirty="0"/>
          </a:p>
        </p:txBody>
      </p:sp>
      <p:sp>
        <p:nvSpPr>
          <p:cNvPr id="4" name="Slide Number Placeholder 3"/>
          <p:cNvSpPr>
            <a:spLocks noGrp="1"/>
          </p:cNvSpPr>
          <p:nvPr>
            <p:ph type="sldNum"/>
          </p:nvPr>
        </p:nvSpPr>
        <p:spPr/>
        <p:txBody>
          <a:bodyPr/>
          <a:lstStyle/>
          <a:p>
            <a:pPr algn="r"/>
            <a:fld id="{E3008738-659E-4DBF-A16F-0FE0F98BE791}" type="slidenum">
              <a:rPr lang="fr-FR" sz="1400" b="0" strike="noStrike" spc="-1" smtClean="0">
                <a:latin typeface="Calibri"/>
              </a:rPr>
              <a:t>55</a:t>
            </a:fld>
            <a:endParaRPr lang="fr-FR" sz="1400" b="0" strike="noStrike" spc="-1">
              <a:latin typeface="Calibri"/>
            </a:endParaRPr>
          </a:p>
        </p:txBody>
      </p:sp>
    </p:spTree>
    <p:extLst>
      <p:ext uri="{BB962C8B-B14F-4D97-AF65-F5344CB8AC3E}">
        <p14:creationId xmlns:p14="http://schemas.microsoft.com/office/powerpoint/2010/main" val="1103136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PlaceHolder 1"/>
          <p:cNvSpPr>
            <a:spLocks noGrp="1" noRot="1" noChangeAspect="1"/>
          </p:cNvSpPr>
          <p:nvPr>
            <p:ph type="sldImg"/>
          </p:nvPr>
        </p:nvSpPr>
        <p:spPr>
          <a:xfrm>
            <a:off x="685800" y="1143000"/>
            <a:ext cx="5486400" cy="3086100"/>
          </a:xfrm>
          <a:prstGeom prst="rect">
            <a:avLst/>
          </a:prstGeom>
        </p:spPr>
      </p:sp>
      <p:sp>
        <p:nvSpPr>
          <p:cNvPr id="580"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As for the data </a:t>
            </a:r>
            <a:r>
              <a:rPr lang="fr-FR" sz="2000" b="0" strike="noStrike" spc="-1" dirty="0" err="1">
                <a:latin typeface="Calibri"/>
              </a:rPr>
              <a:t>which</a:t>
            </a:r>
            <a:r>
              <a:rPr lang="fr-FR" sz="2000" b="0" strike="noStrike" spc="-1" dirty="0">
                <a:latin typeface="Calibri"/>
              </a:rPr>
              <a:t> are </a:t>
            </a:r>
            <a:r>
              <a:rPr lang="fr-FR" sz="2000" b="0" strike="noStrike" spc="-1" dirty="0" err="1">
                <a:latin typeface="Calibri"/>
              </a:rPr>
              <a:t>encoded</a:t>
            </a:r>
            <a:r>
              <a:rPr lang="fr-FR" sz="2000" b="0" strike="noStrike" spc="-1" dirty="0">
                <a:latin typeface="Calibri"/>
              </a:rPr>
              <a:t> and </a:t>
            </a:r>
            <a:r>
              <a:rPr lang="fr-FR" sz="2000" b="0" strike="noStrike" spc="-1" dirty="0" err="1">
                <a:latin typeface="Calibri"/>
              </a:rPr>
              <a:t>available</a:t>
            </a:r>
            <a:r>
              <a:rPr lang="fr-FR" sz="2000" b="0" strike="noStrike" spc="-1" dirty="0">
                <a:latin typeface="Calibri"/>
              </a:rPr>
              <a:t> at the moment</a:t>
            </a:r>
          </a:p>
        </p:txBody>
      </p:sp>
      <p:sp>
        <p:nvSpPr>
          <p:cNvPr id="58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1C4DCD1-0011-4436-98F7-A28A84FFD705}" type="slidenum">
              <a:rPr lang="en-US" sz="1200" b="0" strike="noStrike" spc="-1">
                <a:latin typeface="Calibri"/>
              </a:rPr>
              <a:t>56</a:t>
            </a:fld>
            <a:endParaRPr lang="fr-FR" sz="1200" b="0" strike="noStrike" spc="-1">
              <a:latin typeface="Calibri"/>
            </a:endParaRPr>
          </a:p>
        </p:txBody>
      </p:sp>
    </p:spTree>
    <p:extLst>
      <p:ext uri="{BB962C8B-B14F-4D97-AF65-F5344CB8AC3E}">
        <p14:creationId xmlns:p14="http://schemas.microsoft.com/office/powerpoint/2010/main" val="4001033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PlaceHolder 1"/>
          <p:cNvSpPr>
            <a:spLocks noGrp="1" noRot="1" noChangeAspect="1"/>
          </p:cNvSpPr>
          <p:nvPr>
            <p:ph type="sldImg"/>
          </p:nvPr>
        </p:nvSpPr>
        <p:spPr>
          <a:xfrm>
            <a:off x="685800" y="1143000"/>
            <a:ext cx="5486400" cy="3086100"/>
          </a:xfrm>
          <a:prstGeom prst="rect">
            <a:avLst/>
          </a:prstGeom>
        </p:spPr>
      </p:sp>
      <p:sp>
        <p:nvSpPr>
          <p:cNvPr id="583"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err="1">
                <a:latin typeface="Calibri"/>
              </a:rPr>
              <a:t>only</a:t>
            </a:r>
            <a:r>
              <a:rPr lang="fr-FR" sz="2000" b="0" strike="noStrike" spc="-1" dirty="0">
                <a:latin typeface="Calibri"/>
              </a:rPr>
              <a:t> a </a:t>
            </a:r>
            <a:r>
              <a:rPr lang="fr-FR" sz="2000" b="0" strike="noStrike" spc="-1" dirty="0" err="1">
                <a:latin typeface="Calibri"/>
              </a:rPr>
              <a:t>little</a:t>
            </a:r>
            <a:r>
              <a:rPr lang="fr-FR" sz="2000" b="0" strike="noStrike" spc="-1" dirty="0">
                <a:latin typeface="Calibri"/>
              </a:rPr>
              <a:t> more </a:t>
            </a:r>
            <a:r>
              <a:rPr lang="fr-FR" sz="2000" b="0" strike="noStrike" spc="-1" dirty="0" err="1">
                <a:latin typeface="Calibri"/>
              </a:rPr>
              <a:t>than</a:t>
            </a:r>
            <a:r>
              <a:rPr lang="fr-FR" sz="2000" b="0" strike="noStrike" spc="-1" dirty="0">
                <a:latin typeface="Calibri"/>
              </a:rPr>
              <a:t> one </a:t>
            </a:r>
            <a:r>
              <a:rPr lang="fr-FR" sz="2000" b="0" strike="noStrike" spc="-1" dirty="0" err="1">
                <a:latin typeface="Calibri"/>
              </a:rPr>
              <a:t>sixth</a:t>
            </a:r>
            <a:r>
              <a:rPr lang="fr-FR" sz="2000" b="0" strike="noStrike" spc="-1" dirty="0">
                <a:latin typeface="Calibri"/>
              </a:rPr>
              <a:t> of the </a:t>
            </a:r>
            <a:r>
              <a:rPr lang="fr-FR" sz="2000" b="0" strike="noStrike" spc="-1" dirty="0" err="1">
                <a:latin typeface="Calibri"/>
              </a:rPr>
              <a:t>imported</a:t>
            </a:r>
            <a:r>
              <a:rPr lang="fr-FR" sz="2000" b="0" strike="noStrike" spc="-1" dirty="0">
                <a:latin typeface="Calibri"/>
              </a:rPr>
              <a:t> </a:t>
            </a:r>
            <a:r>
              <a:rPr lang="fr-FR" sz="2000" b="0" strike="noStrike" spc="-1" dirty="0" err="1">
                <a:latin typeface="Calibri"/>
              </a:rPr>
              <a:t>signs</a:t>
            </a:r>
            <a:r>
              <a:rPr lang="fr-FR" sz="2000" b="0" strike="noStrike" spc="-1" dirty="0">
                <a:latin typeface="Calibri"/>
              </a:rPr>
              <a:t> </a:t>
            </a:r>
            <a:r>
              <a:rPr lang="fr-FR" sz="2000" b="0" strike="noStrike" spc="-1" dirty="0" err="1">
                <a:latin typeface="Calibri"/>
              </a:rPr>
              <a:t>available</a:t>
            </a:r>
            <a:endParaRPr lang="fr-FR" sz="2000" b="0" strike="noStrike" spc="-1" dirty="0">
              <a:latin typeface="Calibri"/>
            </a:endParaRPr>
          </a:p>
        </p:txBody>
      </p:sp>
      <p:sp>
        <p:nvSpPr>
          <p:cNvPr id="58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7092A95-1736-4D11-BA05-904D31B87F62}" type="slidenum">
              <a:rPr lang="en-US" sz="1200" b="0" strike="noStrike" spc="-1">
                <a:latin typeface="Calibri"/>
              </a:rPr>
              <a:t>57</a:t>
            </a:fld>
            <a:endParaRPr lang="fr-FR" sz="1200" b="0" strike="noStrike" spc="-1">
              <a:latin typeface="Calibri"/>
            </a:endParaRPr>
          </a:p>
        </p:txBody>
      </p:sp>
    </p:spTree>
    <p:extLst>
      <p:ext uri="{BB962C8B-B14F-4D97-AF65-F5344CB8AC3E}">
        <p14:creationId xmlns:p14="http://schemas.microsoft.com/office/powerpoint/2010/main" val="2259963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PlaceHolder 1"/>
          <p:cNvSpPr>
            <a:spLocks noGrp="1" noRot="1" noChangeAspect="1"/>
          </p:cNvSpPr>
          <p:nvPr>
            <p:ph type="sldImg"/>
          </p:nvPr>
        </p:nvSpPr>
        <p:spPr>
          <a:xfrm>
            <a:off x="685800" y="1143000"/>
            <a:ext cx="5486400" cy="3086100"/>
          </a:xfrm>
          <a:prstGeom prst="rect">
            <a:avLst/>
          </a:prstGeom>
        </p:spPr>
      </p:sp>
      <p:sp>
        <p:nvSpPr>
          <p:cNvPr id="583" name="PlaceHolder 2"/>
          <p:cNvSpPr>
            <a:spLocks noGrp="1"/>
          </p:cNvSpPr>
          <p:nvPr>
            <p:ph type="body"/>
          </p:nvPr>
        </p:nvSpPr>
        <p:spPr>
          <a:xfrm>
            <a:off x="685800" y="4400640"/>
            <a:ext cx="5486040" cy="3600000"/>
          </a:xfrm>
          <a:prstGeom prst="rect">
            <a:avLst/>
          </a:prstGeom>
        </p:spPr>
        <p:txBody>
          <a:bodyPr>
            <a:noAutofit/>
          </a:bodyPr>
          <a:lstStyle/>
          <a:p>
            <a:r>
              <a:rPr lang="fr-FR" sz="2000" b="0" strike="noStrike" spc="-1" dirty="0">
                <a:latin typeface="Calibri"/>
              </a:rPr>
              <a:t>BUT: </a:t>
            </a:r>
            <a:r>
              <a:rPr lang="fr-FR" sz="2000" b="0" strike="noStrike" spc="-1" dirty="0" err="1">
                <a:latin typeface="Calibri"/>
              </a:rPr>
              <a:t>most</a:t>
            </a:r>
            <a:r>
              <a:rPr lang="fr-FR" sz="2000" b="0" strike="noStrike" spc="-1" dirty="0">
                <a:latin typeface="Calibri"/>
              </a:rPr>
              <a:t> of the </a:t>
            </a:r>
            <a:r>
              <a:rPr lang="fr-FR" sz="2000" b="0" strike="noStrike" spc="-1" dirty="0" err="1">
                <a:latin typeface="Calibri"/>
              </a:rPr>
              <a:t>functions</a:t>
            </a:r>
            <a:r>
              <a:rPr lang="fr-FR" sz="2000" b="0" strike="noStrike" spc="-1" dirty="0">
                <a:latin typeface="Calibri"/>
              </a:rPr>
              <a:t>. This </a:t>
            </a:r>
            <a:r>
              <a:rPr lang="fr-FR" sz="2000" b="0" strike="noStrike" spc="-1" dirty="0" err="1">
                <a:latin typeface="Calibri"/>
              </a:rPr>
              <a:t>is</a:t>
            </a:r>
            <a:r>
              <a:rPr lang="fr-FR" sz="2000" b="0" strike="noStrike" spc="-1" dirty="0">
                <a:latin typeface="Calibri"/>
              </a:rPr>
              <a:t> due to the </a:t>
            </a:r>
            <a:r>
              <a:rPr lang="fr-FR" sz="2000" b="0" strike="noStrike" spc="-1" dirty="0" err="1">
                <a:latin typeface="Calibri"/>
              </a:rPr>
              <a:t>fact</a:t>
            </a:r>
            <a:r>
              <a:rPr lang="fr-FR" sz="2000" b="0" strike="noStrike" spc="-1" dirty="0">
                <a:latin typeface="Calibri"/>
              </a:rPr>
              <a:t> </a:t>
            </a:r>
            <a:r>
              <a:rPr lang="fr-FR" sz="2000" b="0" strike="noStrike" spc="-1" dirty="0" err="1">
                <a:latin typeface="Calibri"/>
              </a:rPr>
              <a:t>that</a:t>
            </a:r>
            <a:r>
              <a:rPr lang="fr-FR" sz="2000" b="0" strike="noStrike" spc="-1" dirty="0">
                <a:latin typeface="Calibri"/>
              </a:rPr>
              <a:t> </a:t>
            </a:r>
            <a:r>
              <a:rPr lang="fr-FR" sz="2000" b="0" strike="noStrike" spc="-1" dirty="0" err="1">
                <a:latin typeface="Calibri"/>
              </a:rPr>
              <a:t>many</a:t>
            </a:r>
            <a:r>
              <a:rPr lang="fr-FR" sz="2000" b="0" strike="noStrike" spc="-1" dirty="0">
                <a:latin typeface="Calibri"/>
              </a:rPr>
              <a:t> </a:t>
            </a:r>
            <a:r>
              <a:rPr lang="fr-FR" sz="2000" b="0" strike="noStrike" spc="-1" dirty="0" err="1">
                <a:latin typeface="Calibri"/>
              </a:rPr>
              <a:t>sign</a:t>
            </a:r>
            <a:r>
              <a:rPr lang="fr-FR" sz="2000" b="0" strike="noStrike" spc="-1" dirty="0">
                <a:latin typeface="Calibri"/>
              </a:rPr>
              <a:t> </a:t>
            </a:r>
            <a:r>
              <a:rPr lang="fr-FR" sz="2000" b="0" strike="noStrike" spc="-1" dirty="0" err="1">
                <a:latin typeface="Calibri"/>
              </a:rPr>
              <a:t>lists</a:t>
            </a:r>
            <a:r>
              <a:rPr lang="fr-FR" sz="2000" b="0" strike="noStrike" spc="-1" dirty="0">
                <a:latin typeface="Calibri"/>
              </a:rPr>
              <a:t> do not </a:t>
            </a:r>
            <a:r>
              <a:rPr lang="fr-FR" sz="2000" b="0" strike="noStrike" spc="-1" dirty="0" err="1">
                <a:latin typeface="Calibri"/>
              </a:rPr>
              <a:t>offer</a:t>
            </a:r>
            <a:r>
              <a:rPr lang="fr-FR" sz="2000" b="0" strike="noStrike" spc="-1" dirty="0">
                <a:latin typeface="Calibri"/>
              </a:rPr>
              <a:t> </a:t>
            </a:r>
            <a:r>
              <a:rPr lang="fr-FR" sz="2000" b="0" strike="noStrike" spc="-1" dirty="0" err="1">
                <a:latin typeface="Calibri"/>
              </a:rPr>
              <a:t>any</a:t>
            </a:r>
            <a:r>
              <a:rPr lang="fr-FR" sz="2000" b="0" strike="noStrike" spc="-1" dirty="0">
                <a:latin typeface="Calibri"/>
              </a:rPr>
              <a:t> information on the sources </a:t>
            </a:r>
            <a:r>
              <a:rPr lang="fr-FR" sz="2000" b="0" strike="noStrike" spc="-1" dirty="0" err="1">
                <a:latin typeface="Calibri"/>
              </a:rPr>
              <a:t>used</a:t>
            </a:r>
            <a:r>
              <a:rPr lang="fr-FR" sz="2000" b="0" strike="noStrike" spc="-1" dirty="0">
                <a:latin typeface="Calibri"/>
              </a:rPr>
              <a:t> and </a:t>
            </a:r>
            <a:r>
              <a:rPr lang="fr-FR" sz="2000" b="0" strike="noStrike" spc="-1" dirty="0" err="1">
                <a:latin typeface="Calibri"/>
              </a:rPr>
              <a:t>it</a:t>
            </a:r>
            <a:r>
              <a:rPr lang="fr-FR" sz="2000" b="0" strike="noStrike" spc="-1" dirty="0">
                <a:latin typeface="Calibri"/>
              </a:rPr>
              <a:t> </a:t>
            </a:r>
            <a:r>
              <a:rPr lang="fr-FR" sz="2000" b="0" strike="noStrike" spc="-1" dirty="0" err="1">
                <a:latin typeface="Calibri"/>
              </a:rPr>
              <a:t>takes</a:t>
            </a:r>
            <a:r>
              <a:rPr lang="fr-FR" sz="2000" b="0" strike="noStrike" spc="-1" dirty="0">
                <a:latin typeface="Calibri"/>
              </a:rPr>
              <a:t> a </a:t>
            </a:r>
            <a:r>
              <a:rPr lang="fr-FR" sz="2000" b="0" strike="noStrike" spc="-1" dirty="0" err="1">
                <a:latin typeface="Calibri"/>
              </a:rPr>
              <a:t>huge</a:t>
            </a:r>
            <a:r>
              <a:rPr lang="fr-FR" sz="2000" b="0" strike="noStrike" spc="-1" dirty="0">
                <a:latin typeface="Calibri"/>
              </a:rPr>
              <a:t> </a:t>
            </a:r>
            <a:r>
              <a:rPr lang="fr-FR" sz="2000" b="0" strike="noStrike" spc="-1" dirty="0" err="1">
                <a:latin typeface="Calibri"/>
              </a:rPr>
              <a:t>amount</a:t>
            </a:r>
            <a:r>
              <a:rPr lang="fr-FR" sz="2000" b="0" strike="noStrike" spc="-1" dirty="0">
                <a:latin typeface="Calibri"/>
              </a:rPr>
              <a:t> of time to </a:t>
            </a:r>
            <a:r>
              <a:rPr lang="fr-FR" sz="2000" b="0" strike="noStrike" spc="-1" dirty="0" err="1">
                <a:latin typeface="Calibri"/>
              </a:rPr>
              <a:t>find</a:t>
            </a:r>
            <a:r>
              <a:rPr lang="fr-FR" sz="2000" b="0" strike="noStrike" spc="-1" dirty="0">
                <a:latin typeface="Calibri"/>
              </a:rPr>
              <a:t> </a:t>
            </a:r>
            <a:r>
              <a:rPr lang="fr-FR" sz="2000" b="0" strike="noStrike" spc="-1" dirty="0" err="1">
                <a:latin typeface="Calibri"/>
              </a:rPr>
              <a:t>them</a:t>
            </a:r>
            <a:r>
              <a:rPr lang="fr-FR" sz="2000" b="0" strike="noStrike" spc="-1" dirty="0">
                <a:latin typeface="Calibri"/>
              </a:rPr>
              <a:t>.</a:t>
            </a:r>
          </a:p>
        </p:txBody>
      </p:sp>
      <p:sp>
        <p:nvSpPr>
          <p:cNvPr id="58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7092A95-1736-4D11-BA05-904D31B87F62}" type="slidenum">
              <a:rPr lang="en-US" sz="1200" b="0" strike="noStrike" spc="-1">
                <a:latin typeface="Calibri"/>
              </a:rPr>
              <a:t>58</a:t>
            </a:fld>
            <a:endParaRPr lang="fr-FR" sz="1200" b="0" strike="noStrike" spc="-1">
              <a:latin typeface="Calibri"/>
            </a:endParaRPr>
          </a:p>
        </p:txBody>
      </p:sp>
    </p:spTree>
    <p:extLst>
      <p:ext uri="{BB962C8B-B14F-4D97-AF65-F5344CB8AC3E}">
        <p14:creationId xmlns:p14="http://schemas.microsoft.com/office/powerpoint/2010/main" val="93217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noRot="1" noChangeAspect="1"/>
          </p:cNvSpPr>
          <p:nvPr>
            <p:ph type="sldImg"/>
          </p:nvPr>
        </p:nvSpPr>
        <p:spPr>
          <a:xfrm>
            <a:off x="685800" y="1143000"/>
            <a:ext cx="5486400" cy="3086100"/>
          </a:xfrm>
          <a:prstGeom prst="rect">
            <a:avLst/>
          </a:prstGeom>
        </p:spPr>
      </p:sp>
      <p:sp>
        <p:nvSpPr>
          <p:cNvPr id="592"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Calibri"/>
              </a:rPr>
              <a:t>User Interface </a:t>
            </a:r>
            <a:r>
              <a:rPr lang="de-DE" sz="2000" b="0" strike="noStrike" spc="-1" dirty="0" err="1">
                <a:latin typeface="Calibri"/>
              </a:rPr>
              <a:t>structured</a:t>
            </a:r>
            <a:r>
              <a:rPr lang="de-DE" sz="2000" b="0" strike="noStrike" spc="-1" dirty="0">
                <a:latin typeface="Calibri"/>
              </a:rPr>
              <a:t> </a:t>
            </a:r>
            <a:r>
              <a:rPr lang="de-DE" sz="2000" b="0" strike="noStrike" spc="-1" dirty="0" err="1">
                <a:latin typeface="Calibri"/>
              </a:rPr>
              <a:t>according</a:t>
            </a:r>
            <a:r>
              <a:rPr lang="de-DE" sz="2000" b="0" strike="noStrike" spc="-1" dirty="0">
                <a:latin typeface="Calibri"/>
              </a:rPr>
              <a:t> </a:t>
            </a:r>
            <a:r>
              <a:rPr lang="de-DE" sz="2000" b="0" strike="noStrike" spc="-1" dirty="0" err="1">
                <a:latin typeface="Calibri"/>
              </a:rPr>
              <a:t>to</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Gardiner </a:t>
            </a:r>
            <a:r>
              <a:rPr lang="de-DE" sz="2000" b="0" strike="noStrike" spc="-1" dirty="0" err="1">
                <a:latin typeface="Calibri"/>
              </a:rPr>
              <a:t>Categories</a:t>
            </a:r>
            <a:r>
              <a:rPr lang="de-DE" sz="2000" b="0" strike="noStrike" spc="-1" dirty="0">
                <a:latin typeface="Calibri"/>
              </a:rPr>
              <a:t> </a:t>
            </a:r>
            <a:r>
              <a:rPr lang="de-DE" sz="2000" b="0" strike="noStrike" spc="-1" dirty="0" err="1">
                <a:latin typeface="Calibri"/>
              </a:rPr>
              <a:t>we</a:t>
            </a:r>
            <a:r>
              <a:rPr lang="de-DE" sz="2000" b="0" strike="noStrike" spc="-1" dirty="0">
                <a:latin typeface="Calibri"/>
              </a:rPr>
              <a:t> all </a:t>
            </a:r>
            <a:r>
              <a:rPr lang="de-DE" sz="2000" b="0" strike="noStrike" spc="-1" dirty="0" err="1">
                <a:latin typeface="Calibri"/>
              </a:rPr>
              <a:t>are</a:t>
            </a:r>
            <a:r>
              <a:rPr lang="de-DE" sz="2000" b="0" strike="noStrike" spc="-1" dirty="0">
                <a:latin typeface="Calibri"/>
              </a:rPr>
              <a:t> </a:t>
            </a:r>
            <a:r>
              <a:rPr lang="de-DE" sz="2000" b="0" strike="noStrike" spc="-1" dirty="0" err="1">
                <a:latin typeface="Calibri"/>
              </a:rPr>
              <a:t>used</a:t>
            </a:r>
            <a:r>
              <a:rPr lang="de-DE" sz="2000" b="0" strike="noStrike" spc="-1" dirty="0">
                <a:latin typeface="Calibri"/>
              </a:rPr>
              <a:t> </a:t>
            </a:r>
            <a:r>
              <a:rPr lang="de-DE" sz="2000" b="0" strike="noStrike" spc="-1" dirty="0" err="1">
                <a:latin typeface="Calibri"/>
              </a:rPr>
              <a:t>to</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59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ABB9E121-FA19-43B2-99FB-AB315A9AC11E}" type="slidenum">
              <a:rPr lang="en-US" sz="1200" b="0" strike="noStrike" spc="-1">
                <a:latin typeface="Calibri"/>
              </a:rPr>
              <a:t>59</a:t>
            </a:fld>
            <a:endParaRPr lang="fr-FR" sz="1200" b="0" strike="noStrike" spc="-1">
              <a:latin typeface="Calibri"/>
            </a:endParaRPr>
          </a:p>
        </p:txBody>
      </p:sp>
    </p:spTree>
    <p:extLst>
      <p:ext uri="{BB962C8B-B14F-4D97-AF65-F5344CB8AC3E}">
        <p14:creationId xmlns:p14="http://schemas.microsoft.com/office/powerpoint/2010/main" val="523836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PlaceHolder 1"/>
          <p:cNvSpPr>
            <a:spLocks noGrp="1" noRot="1" noChangeAspect="1"/>
          </p:cNvSpPr>
          <p:nvPr>
            <p:ph type="sldImg"/>
          </p:nvPr>
        </p:nvSpPr>
        <p:spPr>
          <a:xfrm>
            <a:off x="685800" y="1143000"/>
            <a:ext cx="5486400" cy="3086100"/>
          </a:xfrm>
          <a:prstGeom prst="rect">
            <a:avLst/>
          </a:prstGeom>
        </p:spPr>
      </p:sp>
      <p:sp>
        <p:nvSpPr>
          <p:cNvPr id="604"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err="1">
                <a:latin typeface="Calibri"/>
              </a:rPr>
              <a:t>You</a:t>
            </a:r>
            <a:r>
              <a:rPr lang="de-DE" sz="2000" b="0" strike="noStrike" spc="-1" dirty="0">
                <a:latin typeface="Calibri"/>
              </a:rPr>
              <a:t> </a:t>
            </a:r>
            <a:r>
              <a:rPr lang="de-DE" sz="2000" b="0" strike="noStrike" spc="-1" dirty="0" err="1">
                <a:latin typeface="Calibri"/>
              </a:rPr>
              <a:t>click</a:t>
            </a:r>
            <a:r>
              <a:rPr lang="de-DE" sz="2000" b="0" strike="noStrike" spc="-1" dirty="0">
                <a:latin typeface="Calibri"/>
              </a:rPr>
              <a:t> on </a:t>
            </a:r>
            <a:r>
              <a:rPr lang="de-DE" sz="2000" b="0" strike="noStrike" spc="-1" dirty="0" err="1">
                <a:latin typeface="Calibri"/>
              </a:rPr>
              <a:t>one</a:t>
            </a:r>
            <a:r>
              <a:rPr lang="de-DE" sz="2000" b="0" strike="noStrike" spc="-1" dirty="0">
                <a:latin typeface="Calibri"/>
              </a:rPr>
              <a:t> </a:t>
            </a:r>
            <a:r>
              <a:rPr lang="de-DE" sz="2000" b="0" strike="noStrike" spc="-1" dirty="0" err="1">
                <a:latin typeface="Calibri"/>
              </a:rPr>
              <a:t>sign</a:t>
            </a:r>
            <a:r>
              <a:rPr lang="de-DE" sz="2000" b="0" strike="noStrike" spc="-1" dirty="0">
                <a:latin typeface="Calibri"/>
              </a:rPr>
              <a:t> and a </a:t>
            </a:r>
            <a:r>
              <a:rPr lang="de-DE" sz="2000" b="0" strike="noStrike" spc="-1" dirty="0" err="1">
                <a:latin typeface="Calibri"/>
              </a:rPr>
              <a:t>menu</a:t>
            </a:r>
            <a:r>
              <a:rPr lang="de-DE" sz="2000" b="0" strike="noStrike" spc="-1" dirty="0">
                <a:latin typeface="Calibri"/>
              </a:rPr>
              <a:t> </a:t>
            </a:r>
            <a:r>
              <a:rPr lang="de-DE" sz="2000" b="0" strike="noStrike" spc="-1" dirty="0" err="1">
                <a:latin typeface="Calibri"/>
              </a:rPr>
              <a:t>appears</a:t>
            </a:r>
            <a:r>
              <a:rPr lang="de-DE" sz="2000" b="0" strike="noStrike" spc="-1" dirty="0">
                <a:latin typeface="Calibri"/>
              </a:rPr>
              <a:t> </a:t>
            </a:r>
            <a:r>
              <a:rPr lang="de-DE" sz="2000" b="0" strike="noStrike" spc="-1" dirty="0" err="1">
                <a:latin typeface="Calibri"/>
              </a:rPr>
              <a:t>showing</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a:t>
            </a:r>
            <a:r>
              <a:rPr lang="de-DE" sz="2000" b="0" strike="noStrike" spc="-1" dirty="0" err="1">
                <a:latin typeface="Calibri"/>
              </a:rPr>
              <a:t>sign</a:t>
            </a:r>
            <a:r>
              <a:rPr lang="de-DE" sz="2000" b="0" strike="noStrike" spc="-1" dirty="0">
                <a:latin typeface="Calibri"/>
              </a:rPr>
              <a:t> </a:t>
            </a:r>
            <a:r>
              <a:rPr lang="de-DE" sz="2000" b="0" strike="noStrike" spc="-1" dirty="0" err="1">
                <a:latin typeface="Calibri"/>
              </a:rPr>
              <a:t>functions</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60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0EFD7F9-343A-48F2-BD59-4C68C69D4062}" type="slidenum">
              <a:rPr lang="en-US" sz="1200" b="0" strike="noStrike" spc="-1">
                <a:latin typeface="Calibri"/>
              </a:rPr>
              <a:t>60</a:t>
            </a:fld>
            <a:endParaRPr lang="fr-FR" sz="1200" b="0" strike="noStrike" spc="-1">
              <a:latin typeface="Calibri"/>
            </a:endParaRPr>
          </a:p>
        </p:txBody>
      </p:sp>
    </p:spTree>
    <p:extLst>
      <p:ext uri="{BB962C8B-B14F-4D97-AF65-F5344CB8AC3E}">
        <p14:creationId xmlns:p14="http://schemas.microsoft.com/office/powerpoint/2010/main" val="16438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err="1">
                <a:latin typeface="Calibri"/>
              </a:rPr>
              <a:t>For</a:t>
            </a:r>
            <a:r>
              <a:rPr lang="de-DE" sz="2000" b="0" strike="noStrike" spc="-1" dirty="0">
                <a:latin typeface="Calibri"/>
              </a:rPr>
              <a:t> </a:t>
            </a:r>
            <a:r>
              <a:rPr lang="de-DE" sz="2000" b="0" strike="noStrike" spc="-1" dirty="0" err="1">
                <a:latin typeface="Calibri"/>
              </a:rPr>
              <a:t>each</a:t>
            </a:r>
            <a:r>
              <a:rPr lang="de-DE" sz="2000" b="0" strike="noStrike" spc="-1" dirty="0">
                <a:latin typeface="Calibri"/>
              </a:rPr>
              <a:t> </a:t>
            </a:r>
            <a:r>
              <a:rPr lang="de-DE" sz="2000" b="0" strike="noStrike" spc="-1" dirty="0" err="1">
                <a:latin typeface="Calibri"/>
              </a:rPr>
              <a:t>sign</a:t>
            </a:r>
            <a:r>
              <a:rPr lang="de-DE" sz="2000" b="0" strike="noStrike" spc="-1" dirty="0">
                <a:latin typeface="Calibri"/>
              </a:rPr>
              <a:t> </a:t>
            </a:r>
            <a:r>
              <a:rPr lang="de-DE" sz="2000" b="0" strike="noStrike" spc="-1" dirty="0" err="1">
                <a:latin typeface="Calibri"/>
              </a:rPr>
              <a:t>function</a:t>
            </a:r>
            <a:r>
              <a:rPr lang="de-DE" sz="2000" b="0" strike="noStrike" spc="-1" dirty="0">
                <a:latin typeface="Calibri"/>
              </a:rPr>
              <a:t> </a:t>
            </a:r>
            <a:r>
              <a:rPr lang="de-DE" sz="2000" b="0" strike="noStrike" spc="-1" dirty="0" err="1">
                <a:latin typeface="Calibri"/>
              </a:rPr>
              <a:t>you</a:t>
            </a:r>
            <a:r>
              <a:rPr lang="de-DE" sz="2000" b="0" strike="noStrike" spc="-1" dirty="0">
                <a:latin typeface="Calibri"/>
              </a:rPr>
              <a:t> will find </a:t>
            </a:r>
            <a:r>
              <a:rPr lang="de-DE" sz="2000" b="0" strike="noStrike" spc="-1" dirty="0" err="1">
                <a:latin typeface="Calibri"/>
              </a:rPr>
              <a:t>attestations</a:t>
            </a:r>
            <a:r>
              <a:rPr lang="de-DE" sz="2000" b="0" strike="noStrike" spc="-1" dirty="0">
                <a:latin typeface="Calibri"/>
              </a:rPr>
              <a:t> from a </a:t>
            </a:r>
            <a:r>
              <a:rPr lang="de-DE" sz="2000" b="0" strike="noStrike" spc="-1" dirty="0" err="1">
                <a:latin typeface="Calibri"/>
              </a:rPr>
              <a:t>more</a:t>
            </a:r>
            <a:r>
              <a:rPr lang="de-DE" sz="2000" b="0" strike="noStrike" spc="-1" dirty="0">
                <a:latin typeface="Calibri"/>
              </a:rPr>
              <a:t> </a:t>
            </a:r>
            <a:r>
              <a:rPr lang="de-DE" sz="2000" b="0" strike="noStrike" spc="-1" dirty="0" err="1">
                <a:latin typeface="Calibri"/>
              </a:rPr>
              <a:t>or</a:t>
            </a:r>
            <a:r>
              <a:rPr lang="de-DE" sz="2000" b="0" strike="noStrike" spc="-1" dirty="0">
                <a:latin typeface="Calibri"/>
              </a:rPr>
              <a:t> </a:t>
            </a:r>
            <a:r>
              <a:rPr lang="de-DE" sz="2000" b="0" strike="noStrike" spc="-1" dirty="0" err="1">
                <a:latin typeface="Calibri"/>
              </a:rPr>
              <a:t>less</a:t>
            </a:r>
            <a:r>
              <a:rPr lang="de-DE" sz="2000" b="0" strike="noStrike" spc="-1" dirty="0">
                <a:latin typeface="Calibri"/>
              </a:rPr>
              <a:t> large </a:t>
            </a:r>
            <a:r>
              <a:rPr lang="de-DE" sz="2000" b="0" strike="noStrike" spc="-1" dirty="0" err="1">
                <a:latin typeface="Calibri"/>
              </a:rPr>
              <a:t>range</a:t>
            </a:r>
            <a:r>
              <a:rPr lang="de-DE" sz="2000" b="0" strike="noStrike" spc="-1" dirty="0">
                <a:latin typeface="Calibri"/>
              </a:rPr>
              <a:t> </a:t>
            </a:r>
            <a:r>
              <a:rPr lang="de-DE" sz="2000" b="0" strike="noStrike" spc="-1" dirty="0" err="1">
                <a:latin typeface="Calibri"/>
              </a:rPr>
              <a:t>of</a:t>
            </a:r>
            <a:r>
              <a:rPr lang="de-DE" sz="2000" b="0" strike="noStrike" spc="-1" dirty="0">
                <a:latin typeface="Calibri"/>
              </a:rPr>
              <a:t> time; all </a:t>
            </a:r>
            <a:r>
              <a:rPr lang="de-DE" sz="2000" b="0" strike="noStrike" spc="-1" dirty="0" err="1">
                <a:latin typeface="Calibri"/>
              </a:rPr>
              <a:t>provided</a:t>
            </a:r>
            <a:r>
              <a:rPr lang="de-DE" sz="2000" b="0" strike="noStrike" spc="-1" dirty="0">
                <a:latin typeface="Calibri"/>
              </a:rPr>
              <a:t> </a:t>
            </a:r>
            <a:r>
              <a:rPr lang="de-DE" sz="2000" b="0" strike="noStrike" spc="-1" dirty="0" err="1">
                <a:latin typeface="Calibri"/>
              </a:rPr>
              <a:t>with</a:t>
            </a:r>
            <a:r>
              <a:rPr lang="de-DE" sz="2000" b="0" strike="noStrike" spc="-1" dirty="0">
                <a:latin typeface="Calibri"/>
              </a:rPr>
              <a:t> an </a:t>
            </a:r>
            <a:r>
              <a:rPr lang="de-DE" sz="2000" b="0" strike="noStrike" spc="-1" dirty="0" err="1">
                <a:latin typeface="Calibri"/>
              </a:rPr>
              <a:t>image</a:t>
            </a:r>
            <a:r>
              <a:rPr lang="de-DE" sz="2000" b="0" strike="noStrike" spc="-1" dirty="0">
                <a:latin typeface="Calibri"/>
              </a:rPr>
              <a:t> </a:t>
            </a:r>
            <a:r>
              <a:rPr lang="de-DE" sz="2000" b="0" strike="noStrike" spc="-1" dirty="0" err="1">
                <a:latin typeface="Calibri"/>
              </a:rPr>
              <a:t>of</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source and </a:t>
            </a:r>
            <a:r>
              <a:rPr lang="de-DE" sz="2000" b="0" strike="noStrike" spc="-1" dirty="0" err="1">
                <a:latin typeface="Calibri"/>
              </a:rPr>
              <a:t>its</a:t>
            </a:r>
            <a:r>
              <a:rPr lang="de-DE" sz="2000" b="0" strike="noStrike" spc="-1" dirty="0">
                <a:latin typeface="Calibri"/>
              </a:rPr>
              <a:t> </a:t>
            </a:r>
            <a:r>
              <a:rPr lang="de-DE" sz="2000" b="0" strike="noStrike" spc="-1" dirty="0" err="1">
                <a:latin typeface="Calibri"/>
              </a:rPr>
              <a:t>context</a:t>
            </a:r>
            <a:r>
              <a:rPr lang="de-DE" sz="2000" b="0" strike="noStrike" spc="-1" dirty="0">
                <a:latin typeface="Calibri"/>
              </a:rPr>
              <a:t> in </a:t>
            </a:r>
            <a:r>
              <a:rPr lang="de-DE" sz="2000" b="0" strike="noStrike" spc="-1" dirty="0" err="1">
                <a:latin typeface="Calibri"/>
              </a:rPr>
              <a:t>standardised</a:t>
            </a:r>
            <a:r>
              <a:rPr lang="de-DE" sz="2000" b="0" strike="noStrike" spc="-1" dirty="0">
                <a:latin typeface="Calibri"/>
              </a:rPr>
              <a:t> </a:t>
            </a:r>
            <a:r>
              <a:rPr lang="de-DE" sz="2000" b="0" strike="noStrike" spc="-1" dirty="0" err="1">
                <a:latin typeface="Calibri"/>
              </a:rPr>
              <a:t>typeset</a:t>
            </a:r>
            <a:r>
              <a:rPr lang="de-DE" sz="2000" b="0" strike="noStrike" spc="-1" dirty="0">
                <a:latin typeface="Calibri"/>
              </a:rPr>
              <a:t>, </a:t>
            </a:r>
            <a:r>
              <a:rPr lang="de-DE" sz="2000" b="0" strike="noStrike" spc="-1" dirty="0" err="1">
                <a:latin typeface="Calibri"/>
              </a:rPr>
              <a:t>transcription</a:t>
            </a:r>
            <a:r>
              <a:rPr lang="de-DE" sz="2000" b="0" strike="noStrike" spc="-1" dirty="0">
                <a:latin typeface="Calibri"/>
              </a:rPr>
              <a:t> and </a:t>
            </a:r>
            <a:r>
              <a:rPr lang="de-DE" sz="2000" b="0" strike="noStrike" spc="-1" dirty="0" err="1">
                <a:latin typeface="Calibri"/>
              </a:rPr>
              <a:t>translation</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61</a:t>
            </a:fld>
            <a:endParaRPr lang="fr-FR" sz="1200" b="0" strike="noStrike" spc="-1">
              <a:latin typeface="Calibri"/>
            </a:endParaRPr>
          </a:p>
        </p:txBody>
      </p:sp>
    </p:spTree>
    <p:extLst>
      <p:ext uri="{BB962C8B-B14F-4D97-AF65-F5344CB8AC3E}">
        <p14:creationId xmlns:p14="http://schemas.microsoft.com/office/powerpoint/2010/main" val="129168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6</a:t>
            </a:fld>
            <a:endParaRPr lang="fr-FR" sz="1200" b="0" strike="noStrike" spc="-1">
              <a:latin typeface="Calibri"/>
            </a:endParaRPr>
          </a:p>
        </p:txBody>
      </p:sp>
    </p:spTree>
    <p:extLst>
      <p:ext uri="{BB962C8B-B14F-4D97-AF65-F5344CB8AC3E}">
        <p14:creationId xmlns:p14="http://schemas.microsoft.com/office/powerpoint/2010/main" val="1124526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noRot="1" noChangeAspect="1"/>
          </p:cNvSpPr>
          <p:nvPr>
            <p:ph type="sldImg"/>
          </p:nvPr>
        </p:nvSpPr>
        <p:spPr>
          <a:xfrm>
            <a:off x="685800" y="1143000"/>
            <a:ext cx="5486400" cy="3086100"/>
          </a:xfrm>
          <a:prstGeom prst="rect">
            <a:avLst/>
          </a:prstGeom>
        </p:spPr>
      </p:sp>
      <p:sp>
        <p:nvSpPr>
          <p:cNvPr id="610"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err="1">
                <a:latin typeface="Calibri"/>
              </a:rPr>
              <a:t>Going</a:t>
            </a:r>
            <a:r>
              <a:rPr lang="de-DE" sz="2000" b="0" strike="noStrike" spc="-1" dirty="0">
                <a:latin typeface="Calibri"/>
              </a:rPr>
              <a:t> </a:t>
            </a:r>
            <a:r>
              <a:rPr lang="de-DE" sz="2000" b="0" strike="noStrike" spc="-1" dirty="0" err="1">
                <a:latin typeface="Calibri"/>
              </a:rPr>
              <a:t>further</a:t>
            </a:r>
            <a:r>
              <a:rPr lang="de-DE" sz="2000" b="0" strike="noStrike" spc="-1" dirty="0">
                <a:latin typeface="Calibri"/>
              </a:rPr>
              <a:t> </a:t>
            </a:r>
            <a:r>
              <a:rPr lang="de-DE" sz="2000" b="0" strike="noStrike" spc="-1" dirty="0" err="1">
                <a:latin typeface="Calibri"/>
              </a:rPr>
              <a:t>to</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a:t>
            </a:r>
            <a:r>
              <a:rPr lang="de-DE" sz="2000" b="0" strike="noStrike" spc="-1" dirty="0" err="1">
                <a:latin typeface="Calibri"/>
              </a:rPr>
              <a:t>classes</a:t>
            </a:r>
            <a:r>
              <a:rPr lang="de-DE" sz="2000" b="0" strike="noStrike" spc="-1" dirty="0">
                <a:latin typeface="Calibri"/>
              </a:rPr>
              <a:t>, </a:t>
            </a:r>
            <a:r>
              <a:rPr lang="de-DE" sz="2000" b="0" strike="noStrike" spc="-1" dirty="0" err="1">
                <a:latin typeface="Calibri"/>
              </a:rPr>
              <a:t>description</a:t>
            </a:r>
            <a:r>
              <a:rPr lang="de-DE" sz="2000" b="0" strike="noStrike" spc="-1" dirty="0">
                <a:latin typeface="Calibri"/>
              </a:rPr>
              <a:t> </a:t>
            </a:r>
            <a:r>
              <a:rPr lang="de-DE" sz="2000" b="0" strike="noStrike" spc="-1" dirty="0" err="1">
                <a:latin typeface="Calibri"/>
              </a:rPr>
              <a:t>with</a:t>
            </a:r>
            <a:r>
              <a:rPr lang="de-DE" sz="2000" b="0" strike="noStrike" spc="-1" dirty="0">
                <a:latin typeface="Calibri"/>
              </a:rPr>
              <a:t> possible </a:t>
            </a:r>
            <a:r>
              <a:rPr lang="de-DE" sz="2000" b="0" strike="noStrike" spc="-1" dirty="0" err="1">
                <a:latin typeface="Calibri"/>
              </a:rPr>
              <a:t>components</a:t>
            </a:r>
            <a:r>
              <a:rPr lang="de-DE" sz="2000" b="0" strike="noStrike" spc="-1" dirty="0">
                <a:latin typeface="Calibri"/>
              </a:rPr>
              <a:t> etc.</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61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326E554-CD98-4C80-87B4-DD702517A4C2}" type="slidenum">
              <a:rPr lang="en-US" sz="1200" b="0" strike="noStrike" spc="-1">
                <a:latin typeface="Calibri"/>
              </a:rPr>
              <a:t>62</a:t>
            </a:fld>
            <a:endParaRPr lang="fr-FR" sz="1200" b="0" strike="noStrike" spc="-1">
              <a:latin typeface="Calibri"/>
            </a:endParaRPr>
          </a:p>
        </p:txBody>
      </p:sp>
    </p:spTree>
    <p:extLst>
      <p:ext uri="{BB962C8B-B14F-4D97-AF65-F5344CB8AC3E}">
        <p14:creationId xmlns:p14="http://schemas.microsoft.com/office/powerpoint/2010/main" val="1570222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laceHolder 1"/>
          <p:cNvSpPr>
            <a:spLocks noGrp="1" noRot="1" noChangeAspect="1"/>
          </p:cNvSpPr>
          <p:nvPr>
            <p:ph type="sldImg"/>
          </p:nvPr>
        </p:nvSpPr>
        <p:spPr>
          <a:xfrm>
            <a:off x="685800" y="1143000"/>
            <a:ext cx="5486400" cy="3086100"/>
          </a:xfrm>
          <a:prstGeom prst="rect">
            <a:avLst/>
          </a:prstGeom>
        </p:spPr>
      </p:sp>
      <p:sp>
        <p:nvSpPr>
          <p:cNvPr id="61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Calibri"/>
              </a:rPr>
              <a:t>and </a:t>
            </a:r>
            <a:r>
              <a:rPr lang="de-DE" sz="2000" b="0" strike="noStrike" spc="-1" dirty="0" err="1">
                <a:latin typeface="Calibri"/>
              </a:rPr>
              <a:t>the</a:t>
            </a:r>
            <a:r>
              <a:rPr lang="de-DE" sz="2000" b="0" strike="noStrike" spc="-1" dirty="0">
                <a:latin typeface="Calibri"/>
              </a:rPr>
              <a:t> </a:t>
            </a:r>
            <a:r>
              <a:rPr lang="de-DE" sz="2000" b="0" strike="noStrike" spc="-1" dirty="0" err="1">
                <a:latin typeface="Calibri"/>
              </a:rPr>
              <a:t>tokens</a:t>
            </a:r>
            <a:r>
              <a:rPr lang="de-DE" sz="2000" b="0" strike="noStrike" spc="-1" dirty="0">
                <a:latin typeface="Calibri"/>
              </a:rPr>
              <a:t> </a:t>
            </a:r>
            <a:r>
              <a:rPr lang="de-DE" sz="2000" b="0" strike="noStrike" spc="-1" dirty="0" err="1">
                <a:latin typeface="Calibri"/>
              </a:rPr>
              <a:t>are</a:t>
            </a:r>
            <a:r>
              <a:rPr lang="de-DE" sz="2000" b="0" strike="noStrike" spc="-1" dirty="0">
                <a:latin typeface="Calibri"/>
              </a:rPr>
              <a:t> </a:t>
            </a:r>
            <a:r>
              <a:rPr lang="de-DE" sz="2000" b="0" strike="noStrike" spc="-1" dirty="0" err="1">
                <a:latin typeface="Calibri"/>
              </a:rPr>
              <a:t>sorted</a:t>
            </a:r>
            <a:r>
              <a:rPr lang="de-DE" sz="2000" b="0" strike="noStrike" spc="-1" dirty="0">
                <a:latin typeface="Calibri"/>
              </a:rPr>
              <a:t> </a:t>
            </a:r>
            <a:r>
              <a:rPr lang="de-DE" sz="2000" b="0" strike="noStrike" spc="-1" dirty="0" err="1">
                <a:latin typeface="Calibri"/>
              </a:rPr>
              <a:t>according</a:t>
            </a:r>
            <a:r>
              <a:rPr lang="de-DE" sz="2000" b="0" strike="noStrike" spc="-1" dirty="0">
                <a:latin typeface="Calibri"/>
              </a:rPr>
              <a:t> </a:t>
            </a:r>
            <a:r>
              <a:rPr lang="de-DE" sz="2000" b="0" strike="noStrike" spc="-1" dirty="0" err="1">
                <a:latin typeface="Calibri"/>
              </a:rPr>
              <a:t>to</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a:t>
            </a:r>
            <a:r>
              <a:rPr lang="de-DE" sz="2000" b="0" strike="noStrike" spc="-1" dirty="0" err="1">
                <a:latin typeface="Calibri"/>
              </a:rPr>
              <a:t>classes</a:t>
            </a:r>
            <a:r>
              <a:rPr lang="de-DE" sz="2000" b="0" strike="noStrike" spc="-1" dirty="0">
                <a:latin typeface="Calibri"/>
              </a:rPr>
              <a:t> </a:t>
            </a:r>
            <a:r>
              <a:rPr lang="de-DE" sz="2000" b="0" strike="noStrike" spc="-1" dirty="0" err="1">
                <a:latin typeface="Calibri"/>
              </a:rPr>
              <a:t>to</a:t>
            </a:r>
            <a:r>
              <a:rPr lang="de-DE" sz="2000" b="0" strike="noStrike" spc="-1" dirty="0">
                <a:latin typeface="Calibri"/>
              </a:rPr>
              <a:t> </a:t>
            </a:r>
            <a:r>
              <a:rPr lang="de-DE" sz="2000" b="0" strike="noStrike" spc="-1" dirty="0" err="1">
                <a:latin typeface="Calibri"/>
              </a:rPr>
              <a:t>which</a:t>
            </a:r>
            <a:r>
              <a:rPr lang="de-DE" sz="2000" b="0" strike="noStrike" spc="-1" dirty="0">
                <a:latin typeface="Calibri"/>
              </a:rPr>
              <a:t> </a:t>
            </a:r>
            <a:r>
              <a:rPr lang="de-DE" sz="2000" b="0" strike="noStrike" spc="-1" dirty="0" err="1">
                <a:latin typeface="Calibri"/>
              </a:rPr>
              <a:t>we</a:t>
            </a:r>
            <a:r>
              <a:rPr lang="de-DE" sz="2000" b="0" strike="noStrike" spc="-1" dirty="0">
                <a:latin typeface="Calibri"/>
              </a:rPr>
              <a:t> </a:t>
            </a:r>
            <a:r>
              <a:rPr lang="de-DE" sz="2000" b="0" strike="noStrike" spc="-1" dirty="0" err="1">
                <a:latin typeface="Calibri"/>
              </a:rPr>
              <a:t>attributed</a:t>
            </a:r>
            <a:r>
              <a:rPr lang="de-DE" sz="2000" b="0" strike="noStrike" spc="-1" dirty="0">
                <a:latin typeface="Calibri"/>
              </a:rPr>
              <a:t> </a:t>
            </a:r>
            <a:r>
              <a:rPr lang="de-DE" sz="2000" b="0" strike="noStrike" spc="-1" dirty="0" err="1">
                <a:latin typeface="Calibri"/>
              </a:rPr>
              <a:t>them</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61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27B3677-4410-46B0-A085-F589BFF6C9DF}" type="slidenum">
              <a:rPr lang="en-US" sz="1200" b="0" strike="noStrike" spc="-1">
                <a:latin typeface="Calibri"/>
              </a:rPr>
              <a:t>63</a:t>
            </a:fld>
            <a:endParaRPr lang="fr-FR" sz="1200" b="0" strike="noStrike" spc="-1">
              <a:latin typeface="Calibri"/>
            </a:endParaRPr>
          </a:p>
        </p:txBody>
      </p:sp>
    </p:spTree>
    <p:extLst>
      <p:ext uri="{BB962C8B-B14F-4D97-AF65-F5344CB8AC3E}">
        <p14:creationId xmlns:p14="http://schemas.microsoft.com/office/powerpoint/2010/main" val="3767190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noRot="1" noChangeAspect="1"/>
          </p:cNvSpPr>
          <p:nvPr>
            <p:ph type="sldImg"/>
          </p:nvPr>
        </p:nvSpPr>
        <p:spPr>
          <a:xfrm>
            <a:off x="685800" y="1143000"/>
            <a:ext cx="5486400" cy="3086100"/>
          </a:xfrm>
          <a:prstGeom prst="rect">
            <a:avLst/>
          </a:prstGeom>
        </p:spPr>
      </p:sp>
      <p:sp>
        <p:nvSpPr>
          <p:cNvPr id="60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err="1">
                <a:latin typeface="Calibri"/>
              </a:rPr>
              <a:t>Additionally</a:t>
            </a:r>
            <a:r>
              <a:rPr lang="de-DE" sz="2000" b="0" strike="noStrike" spc="-1" dirty="0">
                <a:latin typeface="Calibri"/>
              </a:rPr>
              <a:t>, </a:t>
            </a:r>
            <a:r>
              <a:rPr lang="de-DE" sz="2000" b="0" strike="noStrike" spc="-1" dirty="0" err="1">
                <a:latin typeface="Calibri"/>
              </a:rPr>
              <a:t>there</a:t>
            </a:r>
            <a:r>
              <a:rPr lang="de-DE" sz="2000" b="0" strike="noStrike" spc="-1" dirty="0">
                <a:latin typeface="Calibri"/>
              </a:rPr>
              <a:t> </a:t>
            </a:r>
            <a:r>
              <a:rPr lang="de-DE" sz="2000" b="0" strike="noStrike" spc="-1" dirty="0" err="1">
                <a:latin typeface="Calibri"/>
              </a:rPr>
              <a:t>is</a:t>
            </a:r>
            <a:r>
              <a:rPr lang="de-DE" sz="2000" b="0" strike="noStrike" spc="-1" dirty="0">
                <a:latin typeface="Calibri"/>
              </a:rPr>
              <a:t> a </a:t>
            </a:r>
            <a:r>
              <a:rPr lang="de-DE" sz="2000" b="0" strike="noStrike" spc="-1" dirty="0" err="1">
                <a:latin typeface="Calibri"/>
              </a:rPr>
              <a:t>search</a:t>
            </a:r>
            <a:r>
              <a:rPr lang="de-DE" sz="2000" b="0" strike="noStrike" spc="-1" dirty="0">
                <a:latin typeface="Calibri"/>
              </a:rPr>
              <a:t> </a:t>
            </a:r>
            <a:r>
              <a:rPr lang="de-DE" sz="2000" b="0" strike="noStrike" spc="-1" dirty="0" err="1">
                <a:latin typeface="Calibri"/>
              </a:rPr>
              <a:t>function</a:t>
            </a:r>
            <a:r>
              <a:rPr lang="de-DE" sz="2000" b="0" strike="noStrike" spc="-1" dirty="0">
                <a:latin typeface="Calibri"/>
              </a:rPr>
              <a:t>, </a:t>
            </a:r>
            <a:r>
              <a:rPr lang="de-DE" sz="2000" b="0" strike="noStrike" spc="-1" dirty="0" err="1">
                <a:latin typeface="Calibri"/>
              </a:rPr>
              <a:t>where</a:t>
            </a:r>
            <a:r>
              <a:rPr lang="de-DE" sz="2000" b="0" strike="noStrike" spc="-1" dirty="0">
                <a:latin typeface="Calibri"/>
              </a:rPr>
              <a:t> different </a:t>
            </a:r>
            <a:r>
              <a:rPr lang="de-DE" sz="2000" b="0" strike="noStrike" spc="-1" dirty="0" err="1">
                <a:latin typeface="Calibri"/>
              </a:rPr>
              <a:t>criteria</a:t>
            </a:r>
            <a:r>
              <a:rPr lang="de-DE" sz="2000" b="0" strike="noStrike" spc="-1" dirty="0">
                <a:latin typeface="Calibri"/>
              </a:rPr>
              <a:t> </a:t>
            </a:r>
            <a:r>
              <a:rPr lang="de-DE" sz="2000" b="0" strike="noStrike" spc="-1" dirty="0" err="1">
                <a:latin typeface="Calibri"/>
              </a:rPr>
              <a:t>can</a:t>
            </a:r>
            <a:r>
              <a:rPr lang="de-DE" sz="2000" b="0" strike="noStrike" spc="-1" dirty="0">
                <a:latin typeface="Calibri"/>
              </a:rPr>
              <a:t> </a:t>
            </a:r>
            <a:r>
              <a:rPr lang="de-DE" sz="2000" b="0" strike="noStrike" spc="-1" dirty="0" err="1">
                <a:latin typeface="Calibri"/>
              </a:rPr>
              <a:t>be</a:t>
            </a:r>
            <a:r>
              <a:rPr lang="de-DE" sz="2000" b="0" strike="noStrike" spc="-1" dirty="0">
                <a:latin typeface="Calibri"/>
              </a:rPr>
              <a:t> </a:t>
            </a:r>
            <a:r>
              <a:rPr lang="de-DE" sz="2000" b="0" strike="noStrike" spc="-1" dirty="0" err="1">
                <a:latin typeface="Calibri"/>
              </a:rPr>
              <a:t>combined</a:t>
            </a:r>
            <a:r>
              <a:rPr lang="de-DE" sz="2000" b="0" strike="noStrike" spc="-1" dirty="0">
                <a:latin typeface="Calibri"/>
              </a:rPr>
              <a:t>; e.g. </a:t>
            </a:r>
            <a:r>
              <a:rPr lang="de-DE" sz="2000" b="0" strike="noStrike" spc="-1" dirty="0" err="1">
                <a:latin typeface="Calibri"/>
              </a:rPr>
              <a:t>you</a:t>
            </a:r>
            <a:r>
              <a:rPr lang="de-DE" sz="2000" b="0" strike="noStrike" spc="-1" dirty="0">
                <a:latin typeface="Calibri"/>
              </a:rPr>
              <a:t> </a:t>
            </a:r>
            <a:r>
              <a:rPr lang="de-DE" sz="2000" b="0" strike="noStrike" spc="-1" dirty="0" err="1">
                <a:latin typeface="Calibri"/>
              </a:rPr>
              <a:t>have</a:t>
            </a:r>
            <a:r>
              <a:rPr lang="de-DE" sz="2000" b="0" strike="noStrike" spc="-1" dirty="0">
                <a:latin typeface="Calibri"/>
              </a:rPr>
              <a:t> a </a:t>
            </a:r>
            <a:r>
              <a:rPr lang="de-DE" sz="2000" b="0" strike="noStrike" spc="-1" dirty="0" err="1">
                <a:latin typeface="Calibri"/>
              </a:rPr>
              <a:t>text</a:t>
            </a:r>
            <a:r>
              <a:rPr lang="de-DE" sz="2000" b="0" strike="noStrike" spc="-1" dirty="0">
                <a:latin typeface="Calibri"/>
              </a:rPr>
              <a:t> </a:t>
            </a:r>
            <a:r>
              <a:rPr lang="de-DE" sz="2000" b="0" strike="noStrike" spc="-1" dirty="0" err="1">
                <a:latin typeface="Calibri"/>
              </a:rPr>
              <a:t>with</a:t>
            </a:r>
            <a:r>
              <a:rPr lang="de-DE" sz="2000" b="0" strike="noStrike" spc="-1" dirty="0">
                <a:latin typeface="Calibri"/>
              </a:rPr>
              <a:t> </a:t>
            </a:r>
            <a:r>
              <a:rPr lang="de-DE" sz="2000" b="0" strike="noStrike" spc="-1" dirty="0" err="1">
                <a:latin typeface="Calibri"/>
              </a:rPr>
              <a:t>one</a:t>
            </a:r>
            <a:r>
              <a:rPr lang="de-DE" sz="2000" b="0" strike="noStrike" spc="-1" dirty="0">
                <a:latin typeface="Calibri"/>
              </a:rPr>
              <a:t> </a:t>
            </a:r>
            <a:r>
              <a:rPr lang="de-DE" sz="2000" b="0" strike="noStrike" spc="-1" dirty="0" err="1">
                <a:latin typeface="Calibri"/>
              </a:rPr>
              <a:t>sign</a:t>
            </a:r>
            <a:r>
              <a:rPr lang="de-DE" sz="2000" b="0" strike="noStrike" spc="-1" dirty="0">
                <a:latin typeface="Calibri"/>
              </a:rPr>
              <a:t> </a:t>
            </a:r>
            <a:r>
              <a:rPr lang="de-DE" sz="2000" b="0" strike="noStrike" spc="-1" dirty="0" err="1">
                <a:latin typeface="Calibri"/>
              </a:rPr>
              <a:t>which</a:t>
            </a:r>
            <a:r>
              <a:rPr lang="de-DE" sz="2000" b="0" strike="noStrike" spc="-1" dirty="0">
                <a:latin typeface="Calibri"/>
              </a:rPr>
              <a:t> </a:t>
            </a:r>
            <a:r>
              <a:rPr lang="de-DE" sz="2000" b="0" strike="noStrike" spc="-1" dirty="0" err="1">
                <a:latin typeface="Calibri"/>
              </a:rPr>
              <a:t>is</a:t>
            </a:r>
            <a:r>
              <a:rPr lang="de-DE" sz="2000" b="0" strike="noStrike" spc="-1" dirty="0">
                <a:latin typeface="Calibri"/>
              </a:rPr>
              <a:t> </a:t>
            </a:r>
            <a:r>
              <a:rPr lang="de-DE" sz="2000" b="0" strike="noStrike" spc="-1" dirty="0" err="1">
                <a:latin typeface="Calibri"/>
              </a:rPr>
              <a:t>largely</a:t>
            </a:r>
            <a:r>
              <a:rPr lang="de-DE" sz="2000" b="0" strike="noStrike" spc="-1" dirty="0">
                <a:latin typeface="Calibri"/>
              </a:rPr>
              <a:t> lost, but </a:t>
            </a:r>
            <a:r>
              <a:rPr lang="de-DE" sz="2000" b="0" strike="noStrike" spc="-1" dirty="0" err="1">
                <a:latin typeface="Calibri"/>
              </a:rPr>
              <a:t>you</a:t>
            </a:r>
            <a:r>
              <a:rPr lang="de-DE" sz="2000" b="0" strike="noStrike" spc="-1" dirty="0">
                <a:latin typeface="Calibri"/>
              </a:rPr>
              <a:t> </a:t>
            </a:r>
            <a:r>
              <a:rPr lang="de-DE" sz="2000" b="0" strike="noStrike" spc="-1" dirty="0" err="1">
                <a:latin typeface="Calibri"/>
              </a:rPr>
              <a:t>know</a:t>
            </a:r>
            <a:r>
              <a:rPr lang="de-DE" sz="2000" b="0" strike="noStrike" spc="-1" dirty="0">
                <a:latin typeface="Calibri"/>
              </a:rPr>
              <a:t> </a:t>
            </a:r>
            <a:r>
              <a:rPr lang="de-DE" sz="2000" b="0" strike="noStrike" spc="-1" dirty="0" err="1">
                <a:latin typeface="Calibri"/>
              </a:rPr>
              <a:t>that</a:t>
            </a:r>
            <a:r>
              <a:rPr lang="de-DE" sz="2000" b="0" strike="noStrike" spc="-1" dirty="0">
                <a:latin typeface="Calibri"/>
              </a:rPr>
              <a:t> </a:t>
            </a:r>
            <a:r>
              <a:rPr lang="de-DE" sz="2000" b="0" strike="noStrike" spc="-1" dirty="0" err="1">
                <a:latin typeface="Calibri"/>
              </a:rPr>
              <a:t>you</a:t>
            </a:r>
            <a:r>
              <a:rPr lang="de-DE" sz="2000" b="0" strike="noStrike" spc="-1" dirty="0">
                <a:latin typeface="Calibri"/>
              </a:rPr>
              <a:t> </a:t>
            </a:r>
            <a:r>
              <a:rPr lang="de-DE" sz="2000" b="0" strike="noStrike" spc="-1" dirty="0" err="1">
                <a:latin typeface="Calibri"/>
              </a:rPr>
              <a:t>search</a:t>
            </a:r>
            <a:r>
              <a:rPr lang="de-DE" sz="2000" b="0" strike="noStrike" spc="-1" dirty="0">
                <a:latin typeface="Calibri"/>
              </a:rPr>
              <a:t> </a:t>
            </a:r>
            <a:r>
              <a:rPr lang="de-DE" sz="2000" b="0" strike="noStrike" spc="-1" dirty="0" err="1">
                <a:latin typeface="Calibri"/>
              </a:rPr>
              <a:t>for</a:t>
            </a:r>
            <a:r>
              <a:rPr lang="de-DE" sz="2000" b="0" strike="noStrike" spc="-1" dirty="0">
                <a:latin typeface="Calibri"/>
              </a:rPr>
              <a:t> a </a:t>
            </a:r>
            <a:r>
              <a:rPr lang="de-DE" sz="2000" b="0" strike="noStrike" spc="-1" dirty="0" err="1">
                <a:latin typeface="Calibri"/>
              </a:rPr>
              <a:t>logogramm</a:t>
            </a:r>
            <a:r>
              <a:rPr lang="de-DE" sz="2000" b="0" strike="noStrike" spc="-1" dirty="0">
                <a:latin typeface="Calibri"/>
              </a:rPr>
              <a:t> </a:t>
            </a:r>
            <a:r>
              <a:rPr lang="de-DE" sz="2000" b="0" strike="noStrike" spc="-1" dirty="0" err="1">
                <a:latin typeface="Calibri"/>
              </a:rPr>
              <a:t>which</a:t>
            </a:r>
            <a:r>
              <a:rPr lang="de-DE" sz="2000" b="0" strike="noStrike" spc="-1" dirty="0">
                <a:latin typeface="Calibri"/>
              </a:rPr>
              <a:t> </a:t>
            </a:r>
            <a:r>
              <a:rPr lang="de-DE" sz="2000" b="0" strike="noStrike" spc="-1" dirty="0" err="1">
                <a:latin typeface="Calibri"/>
              </a:rPr>
              <a:t>should</a:t>
            </a:r>
            <a:r>
              <a:rPr lang="de-DE" sz="2000" b="0" strike="noStrike" spc="-1" dirty="0">
                <a:latin typeface="Calibri"/>
              </a:rPr>
              <a:t> </a:t>
            </a:r>
            <a:r>
              <a:rPr lang="de-DE" sz="2000" b="0" strike="noStrike" spc="-1" dirty="0" err="1">
                <a:latin typeface="Calibri"/>
              </a:rPr>
              <a:t>mean</a:t>
            </a:r>
            <a:r>
              <a:rPr lang="de-DE" sz="2000" b="0" strike="noStrike" spc="-1" dirty="0">
                <a:latin typeface="Calibri"/>
              </a:rPr>
              <a:t> „</a:t>
            </a:r>
            <a:r>
              <a:rPr lang="de-DE" sz="2000" b="0" strike="noStrike" spc="-1" dirty="0" err="1">
                <a:latin typeface="Calibri"/>
              </a:rPr>
              <a:t>to</a:t>
            </a:r>
            <a:r>
              <a:rPr lang="de-DE" sz="2000" b="0" strike="noStrike" spc="-1" dirty="0">
                <a:latin typeface="Calibri"/>
              </a:rPr>
              <a:t> </a:t>
            </a:r>
            <a:r>
              <a:rPr lang="de-DE" sz="2000" b="0" strike="noStrike" spc="-1" dirty="0" err="1">
                <a:latin typeface="Calibri"/>
              </a:rPr>
              <a:t>see</a:t>
            </a:r>
            <a:r>
              <a:rPr lang="de-DE" sz="2000" b="0" strike="noStrike" spc="-1" dirty="0">
                <a:latin typeface="Calibri"/>
              </a:rPr>
              <a:t>“, </a:t>
            </a:r>
            <a:r>
              <a:rPr lang="de-DE" sz="2000" b="0" strike="noStrike" spc="-1" dirty="0" err="1">
                <a:latin typeface="Calibri"/>
              </a:rPr>
              <a:t>you</a:t>
            </a:r>
            <a:r>
              <a:rPr lang="de-DE" sz="2000" b="0" strike="noStrike" spc="-1" dirty="0">
                <a:latin typeface="Calibri"/>
              </a:rPr>
              <a:t> will </a:t>
            </a:r>
            <a:r>
              <a:rPr lang="de-DE" sz="2000" b="0" strike="noStrike" spc="-1" dirty="0" err="1">
                <a:latin typeface="Calibri"/>
              </a:rPr>
              <a:t>get</a:t>
            </a:r>
            <a:r>
              <a:rPr lang="de-DE" sz="2000" b="0" strike="noStrike" spc="-1" dirty="0">
                <a:latin typeface="Calibri"/>
              </a:rPr>
              <a:t> </a:t>
            </a:r>
            <a:r>
              <a:rPr lang="de-DE" sz="2000" b="0" strike="noStrike" spc="-1" dirty="0" err="1">
                <a:latin typeface="Calibri"/>
              </a:rPr>
              <a:t>the</a:t>
            </a:r>
            <a:r>
              <a:rPr lang="de-DE" sz="2000" b="0" strike="noStrike" spc="-1" dirty="0">
                <a:latin typeface="Calibri"/>
              </a:rPr>
              <a:t> </a:t>
            </a:r>
            <a:r>
              <a:rPr lang="de-DE" sz="2000" b="0" strike="noStrike" spc="-1" dirty="0" err="1">
                <a:latin typeface="Calibri"/>
              </a:rPr>
              <a:t>following</a:t>
            </a:r>
            <a:r>
              <a:rPr lang="de-DE" sz="2000" b="0" strike="noStrike" spc="-1" dirty="0">
                <a:latin typeface="Calibri"/>
              </a:rPr>
              <a:t> </a:t>
            </a:r>
            <a:r>
              <a:rPr lang="de-DE" sz="2000" b="0" strike="noStrike" spc="-1" dirty="0" err="1">
                <a:latin typeface="Calibri"/>
              </a:rPr>
              <a:t>options</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60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E2D92391-4355-4600-9715-07C0061B42D4}" type="slidenum">
              <a:rPr lang="en-US" sz="1200" b="0" strike="noStrike" spc="-1">
                <a:latin typeface="Calibri"/>
              </a:rPr>
              <a:t>64</a:t>
            </a:fld>
            <a:endParaRPr lang="fr-FR" sz="1200" b="0" strike="noStrike" spc="-1">
              <a:latin typeface="Calibri"/>
            </a:endParaRPr>
          </a:p>
        </p:txBody>
      </p:sp>
    </p:spTree>
    <p:extLst>
      <p:ext uri="{BB962C8B-B14F-4D97-AF65-F5344CB8AC3E}">
        <p14:creationId xmlns:p14="http://schemas.microsoft.com/office/powerpoint/2010/main" val="3788541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PlaceHolder 1"/>
          <p:cNvSpPr>
            <a:spLocks noGrp="1" noRot="1" noChangeAspect="1"/>
          </p:cNvSpPr>
          <p:nvPr>
            <p:ph type="sldImg"/>
          </p:nvPr>
        </p:nvSpPr>
        <p:spPr>
          <a:xfrm>
            <a:off x="685800" y="1143000"/>
            <a:ext cx="5486400" cy="3086100"/>
          </a:xfrm>
          <a:prstGeom prst="rect">
            <a:avLst/>
          </a:prstGeom>
        </p:spPr>
      </p:sp>
      <p:sp>
        <p:nvSpPr>
          <p:cNvPr id="54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US" sz="2000" b="0" strike="noStrike" spc="-1" dirty="0">
                <a:latin typeface="Calibri"/>
              </a:rPr>
              <a:t>- in order to indicate which standardized character may be used in which context.</a:t>
            </a:r>
            <a:endParaRPr lang="fr-FR" sz="2000" b="0" strike="noStrike" spc="-1" dirty="0">
              <a:latin typeface="Calibri"/>
            </a:endParaRPr>
          </a:p>
          <a:p>
            <a:pPr>
              <a:lnSpc>
                <a:spcPct val="100000"/>
              </a:lnSpc>
              <a:tabLst>
                <a:tab pos="0" algn="l"/>
              </a:tabLst>
            </a:pPr>
            <a:r>
              <a:rPr lang="en-US" sz="2000" b="0" strike="noStrike" spc="-1" dirty="0">
                <a:latin typeface="Calibri"/>
              </a:rPr>
              <a:t>- Other potential users: students and Unicode </a:t>
            </a:r>
            <a:r>
              <a:rPr lang="en-US" sz="2000" b="0" strike="noStrike" spc="-1" dirty="0" err="1">
                <a:latin typeface="Calibri"/>
              </a:rPr>
              <a:t>developpers</a:t>
            </a:r>
            <a:endParaRPr lang="fr-FR" sz="2000" b="0" strike="noStrike" spc="-1" dirty="0">
              <a:latin typeface="Calibri"/>
            </a:endParaRPr>
          </a:p>
          <a:p>
            <a:pPr>
              <a:lnSpc>
                <a:spcPct val="100000"/>
              </a:lnSpc>
              <a:tabLst>
                <a:tab pos="0" algn="l"/>
              </a:tabLst>
            </a:pPr>
            <a:endParaRPr lang="fr-FR" sz="2000" b="0" strike="noStrike" spc="-1" dirty="0">
              <a:latin typeface="Calibri"/>
            </a:endParaRPr>
          </a:p>
        </p:txBody>
      </p:sp>
      <p:sp>
        <p:nvSpPr>
          <p:cNvPr id="54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FAA93470-2860-4E0D-9149-8FBAC93C07A3}" type="slidenum">
              <a:rPr lang="en-US" sz="1200" b="0" strike="noStrike" spc="-1">
                <a:latin typeface="Calibri"/>
              </a:rPr>
              <a:t>66</a:t>
            </a:fld>
            <a:endParaRPr lang="fr-FR" sz="1200" b="0" strike="noStrike" spc="-1">
              <a:latin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1"/>
          <p:cNvSpPr>
            <a:spLocks noGrp="1" noRot="1" noChangeAspect="1"/>
          </p:cNvSpPr>
          <p:nvPr>
            <p:ph type="sldImg"/>
          </p:nvPr>
        </p:nvSpPr>
        <p:spPr>
          <a:xfrm>
            <a:off x="685800" y="1143000"/>
            <a:ext cx="5486040" cy="3085920"/>
          </a:xfrm>
          <a:prstGeom prst="rect">
            <a:avLst/>
          </a:prstGeom>
        </p:spPr>
      </p:sp>
      <p:sp>
        <p:nvSpPr>
          <p:cNvPr id="544"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2000" b="0" strike="noStrike" spc="-1">
                <a:latin typeface="Calibri"/>
              </a:rPr>
              <a:t>Requirement presented in Florence in 2015</a:t>
            </a:r>
            <a:endParaRPr lang="fr-FR" sz="2000" b="0" strike="noStrike" spc="-1">
              <a:latin typeface="Calibri"/>
            </a:endParaRPr>
          </a:p>
        </p:txBody>
      </p:sp>
      <p:sp>
        <p:nvSpPr>
          <p:cNvPr id="54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FA8081F-F37C-466B-B808-DB5888E36077}" type="slidenum">
              <a:rPr lang="en-US" sz="1200" b="0" strike="noStrike" spc="-1">
                <a:latin typeface="Calibri"/>
              </a:rPr>
              <a:t>67</a:t>
            </a:fld>
            <a:endParaRPr lang="fr-FR" sz="1200" b="0" strike="noStrike" spc="-1">
              <a:latin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PlaceHolder 1"/>
          <p:cNvSpPr>
            <a:spLocks noGrp="1" noRot="1" noChangeAspect="1"/>
          </p:cNvSpPr>
          <p:nvPr>
            <p:ph type="sldImg"/>
          </p:nvPr>
        </p:nvSpPr>
        <p:spPr>
          <a:xfrm>
            <a:off x="685800" y="1143000"/>
            <a:ext cx="5486400" cy="3086100"/>
          </a:xfrm>
          <a:prstGeom prst="rect">
            <a:avLst/>
          </a:prstGeom>
        </p:spPr>
      </p:sp>
      <p:sp>
        <p:nvSpPr>
          <p:cNvPr id="54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err="1">
                <a:solidFill>
                  <a:srgbClr val="000000"/>
                </a:solidFill>
                <a:latin typeface="+mn-lt"/>
                <a:ea typeface="+mn-ea"/>
              </a:rPr>
              <a:t>starting</a:t>
            </a:r>
            <a:r>
              <a:rPr lang="fr-BE" sz="1200" b="0" strike="noStrike" spc="-1" dirty="0">
                <a:solidFill>
                  <a:srgbClr val="000000"/>
                </a:solidFill>
                <a:latin typeface="+mn-lt"/>
                <a:ea typeface="+mn-ea"/>
              </a:rPr>
              <a:t> from a </a:t>
            </a:r>
            <a:r>
              <a:rPr lang="fr-BE" sz="1200" b="0" strike="noStrike" spc="-1" dirty="0" err="1">
                <a:solidFill>
                  <a:srgbClr val="000000"/>
                </a:solidFill>
                <a:latin typeface="+mn-lt"/>
                <a:ea typeface="+mn-ea"/>
              </a:rPr>
              <a:t>concrete</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token</a:t>
            </a:r>
            <a:r>
              <a:rPr lang="fr-BE" sz="1200" b="0" strike="noStrike" spc="-1" dirty="0">
                <a:solidFill>
                  <a:srgbClr val="000000"/>
                </a:solidFill>
                <a:latin typeface="+mn-lt"/>
                <a:ea typeface="+mn-ea"/>
              </a:rPr>
              <a:t> in a </a:t>
            </a:r>
            <a:r>
              <a:rPr lang="fr-BE" sz="1200" b="0" strike="noStrike" spc="-1" dirty="0" err="1">
                <a:solidFill>
                  <a:srgbClr val="000000"/>
                </a:solidFill>
                <a:latin typeface="+mn-lt"/>
                <a:ea typeface="+mn-ea"/>
              </a:rPr>
              <a:t>text</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Two</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arms</a:t>
            </a:r>
            <a:r>
              <a:rPr lang="fr-BE" sz="1200" b="0" strike="noStrike" spc="-1" dirty="0">
                <a:solidFill>
                  <a:srgbClr val="000000"/>
                </a:solidFill>
                <a:latin typeface="+mn-lt"/>
                <a:ea typeface="+mn-ea"/>
              </a:rPr>
              <a:t>, holding an </a:t>
            </a:r>
            <a:r>
              <a:rPr lang="fr-BE" sz="1200" b="0" strike="noStrike" spc="-1" dirty="0" err="1">
                <a:solidFill>
                  <a:srgbClr val="000000"/>
                </a:solidFill>
                <a:latin typeface="+mn-lt"/>
                <a:ea typeface="+mn-ea"/>
              </a:rPr>
              <a:t>oar</a:t>
            </a:r>
            <a:r>
              <a:rPr lang="fr-BE" sz="1200" b="0" strike="noStrike" spc="-1" dirty="0">
                <a:solidFill>
                  <a:srgbClr val="000000"/>
                </a:solidFill>
                <a:latin typeface="+mn-lt"/>
                <a:ea typeface="+mn-ea"/>
              </a:rPr>
              <a:t>, in a rowing motion, </a:t>
            </a:r>
            <a:r>
              <a:rPr lang="fr-BE" sz="1200" b="0" strike="noStrike" spc="-1" dirty="0" err="1">
                <a:solidFill>
                  <a:srgbClr val="000000"/>
                </a:solidFill>
                <a:latin typeface="+mn-lt"/>
                <a:ea typeface="+mn-ea"/>
              </a:rPr>
              <a:t>below</a:t>
            </a:r>
            <a:r>
              <a:rPr lang="fr-BE" sz="1200" b="0" strike="noStrike" spc="-1" dirty="0">
                <a:solidFill>
                  <a:srgbClr val="000000"/>
                </a:solidFill>
                <a:latin typeface="+mn-lt"/>
                <a:ea typeface="+mn-ea"/>
              </a:rPr>
              <a:t> a cover.</a:t>
            </a:r>
            <a:endParaRPr lang="fr-FR" sz="1200" b="0" strike="noStrike" spc="-1" dirty="0">
              <a:latin typeface="Calibri"/>
            </a:endParaRPr>
          </a:p>
        </p:txBody>
      </p:sp>
      <p:sp>
        <p:nvSpPr>
          <p:cNvPr id="5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4674BADC-338D-461D-AC06-E7EE31DC43E4}" type="slidenum">
              <a:rPr lang="en-US" sz="1200" b="0" strike="noStrike" spc="-1">
                <a:latin typeface="Calibri"/>
              </a:rPr>
              <a:t>68</a:t>
            </a:fld>
            <a:endParaRPr lang="fr-FR" sz="1200" b="0" strike="noStrike" spc="-1">
              <a:latin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PlaceHolder 1"/>
          <p:cNvSpPr>
            <a:spLocks noGrp="1" noRot="1" noChangeAspect="1"/>
          </p:cNvSpPr>
          <p:nvPr>
            <p:ph type="sldImg"/>
          </p:nvPr>
        </p:nvSpPr>
        <p:spPr>
          <a:xfrm>
            <a:off x="685800" y="1143000"/>
            <a:ext cx="5486400" cy="3086100"/>
          </a:xfrm>
          <a:prstGeom prst="rect">
            <a:avLst/>
          </a:prstGeom>
        </p:spPr>
      </p:sp>
      <p:sp>
        <p:nvSpPr>
          <p:cNvPr id="55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err="1">
                <a:solidFill>
                  <a:srgbClr val="000000"/>
                </a:solidFill>
                <a:latin typeface="+mn-lt"/>
                <a:ea typeface="+mn-ea"/>
              </a:rPr>
              <a:t>is</a:t>
            </a:r>
            <a:r>
              <a:rPr lang="fr-BE" sz="1200" b="0" strike="noStrike" spc="-1" dirty="0">
                <a:solidFill>
                  <a:srgbClr val="000000"/>
                </a:solidFill>
                <a:latin typeface="+mn-lt"/>
                <a:ea typeface="+mn-ea"/>
              </a:rPr>
              <a:t> part of a source</a:t>
            </a:r>
            <a:endParaRPr lang="fr-FR" sz="1200" b="0" strike="noStrike" spc="-1" dirty="0">
              <a:latin typeface="Calibri"/>
            </a:endParaRPr>
          </a:p>
        </p:txBody>
      </p:sp>
      <p:sp>
        <p:nvSpPr>
          <p:cNvPr id="55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0E5A6E2-105A-4691-AF6D-34B08F7C30A5}" type="slidenum">
              <a:rPr lang="en-US" sz="1200" b="0" strike="noStrike" spc="-1">
                <a:latin typeface="Calibri"/>
              </a:rPr>
              <a:t>69</a:t>
            </a:fld>
            <a:endParaRPr lang="fr-FR" sz="1200" b="0" strike="noStrike" spc="-1">
              <a:latin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noRot="1" noChangeAspect="1"/>
          </p:cNvSpPr>
          <p:nvPr>
            <p:ph type="sldImg"/>
          </p:nvPr>
        </p:nvSpPr>
        <p:spPr>
          <a:xfrm>
            <a:off x="685800" y="1143000"/>
            <a:ext cx="5486400" cy="3086100"/>
          </a:xfrm>
          <a:prstGeom prst="rect">
            <a:avLst/>
          </a:prstGeom>
        </p:spPr>
      </p:sp>
      <p:sp>
        <p:nvSpPr>
          <p:cNvPr id="55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err="1">
                <a:solidFill>
                  <a:srgbClr val="000000"/>
                </a:solidFill>
                <a:latin typeface="+mn-lt"/>
                <a:ea typeface="+mn-ea"/>
              </a:rPr>
              <a:t>which</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is</a:t>
            </a:r>
            <a:r>
              <a:rPr lang="fr-BE" sz="1200" b="0" strike="noStrike" spc="-1" dirty="0">
                <a:solidFill>
                  <a:srgbClr val="000000"/>
                </a:solidFill>
                <a:latin typeface="+mn-lt"/>
                <a:ea typeface="+mn-ea"/>
              </a:rPr>
              <a:t> part of a monument, in </a:t>
            </a:r>
            <a:r>
              <a:rPr lang="fr-BE" sz="1200" b="0" strike="noStrike" spc="-1" dirty="0" err="1">
                <a:solidFill>
                  <a:srgbClr val="000000"/>
                </a:solidFill>
                <a:latin typeface="+mn-lt"/>
                <a:ea typeface="+mn-ea"/>
              </a:rPr>
              <a:t>this</a:t>
            </a:r>
            <a:r>
              <a:rPr lang="fr-BE" sz="1200" b="0" strike="noStrike" spc="-1" dirty="0">
                <a:solidFill>
                  <a:srgbClr val="000000"/>
                </a:solidFill>
                <a:latin typeface="+mn-lt"/>
                <a:ea typeface="+mn-ea"/>
              </a:rPr>
              <a:t> case one of the </a:t>
            </a:r>
            <a:r>
              <a:rPr lang="fr-BE" sz="1200" b="0" strike="noStrike" spc="-1" dirty="0" err="1">
                <a:solidFill>
                  <a:srgbClr val="000000"/>
                </a:solidFill>
                <a:latin typeface="+mn-lt"/>
                <a:ea typeface="+mn-ea"/>
              </a:rPr>
              <a:t>reerected</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red</a:t>
            </a:r>
            <a:r>
              <a:rPr lang="fr-BE" sz="1200" b="0" strike="noStrike" spc="-1" dirty="0">
                <a:solidFill>
                  <a:srgbClr val="000000"/>
                </a:solidFill>
                <a:latin typeface="+mn-lt"/>
                <a:ea typeface="+mn-ea"/>
              </a:rPr>
              <a:t> granite </a:t>
            </a:r>
            <a:r>
              <a:rPr lang="fr-BE" sz="1200" b="0" strike="noStrike" spc="-1" dirty="0" err="1">
                <a:solidFill>
                  <a:srgbClr val="000000"/>
                </a:solidFill>
                <a:latin typeface="+mn-lt"/>
                <a:ea typeface="+mn-ea"/>
              </a:rPr>
              <a:t>obeliscs</a:t>
            </a:r>
            <a:r>
              <a:rPr lang="fr-BE" sz="1200" b="0" strike="noStrike" spc="-1" dirty="0">
                <a:solidFill>
                  <a:srgbClr val="000000"/>
                </a:solidFill>
                <a:latin typeface="+mn-lt"/>
                <a:ea typeface="+mn-ea"/>
              </a:rPr>
              <a:t> from </a:t>
            </a:r>
            <a:r>
              <a:rPr lang="fr-BE" sz="1200" b="0" strike="noStrike" spc="-1" dirty="0" err="1">
                <a:solidFill>
                  <a:srgbClr val="000000"/>
                </a:solidFill>
                <a:latin typeface="+mn-lt"/>
                <a:ea typeface="+mn-ea"/>
              </a:rPr>
              <a:t>Hatshepsut</a:t>
            </a:r>
            <a:r>
              <a:rPr lang="fr-BE" sz="1200" b="0" strike="noStrike" spc="-1" dirty="0">
                <a:solidFill>
                  <a:srgbClr val="000000"/>
                </a:solidFill>
                <a:latin typeface="+mn-lt"/>
                <a:ea typeface="+mn-ea"/>
              </a:rPr>
              <a:t> at Karnak</a:t>
            </a:r>
            <a:endParaRPr lang="fr-FR" sz="1200" b="0" strike="noStrike" spc="-1" dirty="0">
              <a:latin typeface="Calibri"/>
            </a:endParaRPr>
          </a:p>
        </p:txBody>
      </p:sp>
      <p:sp>
        <p:nvSpPr>
          <p:cNvPr id="55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E6A1850D-B225-484C-AEC9-51D33E31249D}" type="slidenum">
              <a:rPr lang="en-US" sz="1200" b="0" strike="noStrike" spc="-1">
                <a:latin typeface="Calibri"/>
              </a:rPr>
              <a:t>70</a:t>
            </a:fld>
            <a:endParaRPr lang="fr-FR" sz="1200" b="0" strike="noStrike" spc="-1">
              <a:latin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PlaceHolder 1"/>
          <p:cNvSpPr>
            <a:spLocks noGrp="1" noRot="1" noChangeAspect="1"/>
          </p:cNvSpPr>
          <p:nvPr>
            <p:ph type="sldImg"/>
          </p:nvPr>
        </p:nvSpPr>
        <p:spPr>
          <a:xfrm>
            <a:off x="685800" y="1143000"/>
            <a:ext cx="5486400" cy="3086100"/>
          </a:xfrm>
          <a:prstGeom prst="rect">
            <a:avLst/>
          </a:prstGeom>
        </p:spPr>
      </p:sp>
      <p:sp>
        <p:nvSpPr>
          <p:cNvPr id="55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FR" sz="1200" b="0" strike="noStrike" spc="-1" dirty="0" err="1">
                <a:latin typeface="Calibri"/>
              </a:rPr>
              <a:t>Both</a:t>
            </a:r>
            <a:r>
              <a:rPr lang="fr-FR" sz="1200" b="0" strike="noStrike" spc="-1" dirty="0">
                <a:latin typeface="Calibri"/>
              </a:rPr>
              <a:t>, source and document can </a:t>
            </a:r>
            <a:r>
              <a:rPr lang="fr-FR" sz="1200" b="0" strike="noStrike" spc="-1" dirty="0" err="1">
                <a:latin typeface="Calibri"/>
              </a:rPr>
              <a:t>be</a:t>
            </a:r>
            <a:r>
              <a:rPr lang="fr-FR" sz="1200" b="0" strike="noStrike" spc="-1" dirty="0">
                <a:latin typeface="Calibri"/>
              </a:rPr>
              <a:t> </a:t>
            </a:r>
            <a:r>
              <a:rPr lang="fr-FR" sz="1200" b="0" strike="noStrike" spc="-1" dirty="0" err="1">
                <a:latin typeface="Calibri"/>
              </a:rPr>
              <a:t>described</a:t>
            </a:r>
            <a:r>
              <a:rPr lang="fr-FR" sz="1200" b="0" strike="noStrike" spc="-1" dirty="0">
                <a:latin typeface="Calibri"/>
              </a:rPr>
              <a:t> by </a:t>
            </a:r>
            <a:r>
              <a:rPr lang="fr-FR" sz="1200" b="0" strike="noStrike" spc="-1" dirty="0" err="1">
                <a:latin typeface="Calibri"/>
              </a:rPr>
              <a:t>metadata</a:t>
            </a:r>
            <a:r>
              <a:rPr lang="fr-FR" sz="1200" b="0" strike="noStrike" spc="-1" dirty="0">
                <a:latin typeface="Calibri"/>
              </a:rPr>
              <a:t> </a:t>
            </a:r>
            <a:r>
              <a:rPr lang="fr-FR" sz="1200" b="0" strike="noStrike" spc="-1" dirty="0" err="1">
                <a:latin typeface="Calibri"/>
              </a:rPr>
              <a:t>which</a:t>
            </a:r>
            <a:r>
              <a:rPr lang="fr-FR" sz="1200" b="0" strike="noStrike" spc="-1" dirty="0">
                <a:latin typeface="Calibri"/>
              </a:rPr>
              <a:t> </a:t>
            </a:r>
            <a:r>
              <a:rPr lang="fr-FR" sz="1200" b="0" strike="noStrike" spc="-1" dirty="0" err="1">
                <a:latin typeface="Calibri"/>
              </a:rPr>
              <a:t>contextualize</a:t>
            </a:r>
            <a:r>
              <a:rPr lang="fr-FR" sz="1200" b="0" strike="noStrike" spc="-1" dirty="0">
                <a:latin typeface="Calibri"/>
              </a:rPr>
              <a:t> the </a:t>
            </a:r>
            <a:r>
              <a:rPr lang="fr-FR" sz="1200" b="0" strike="noStrike" spc="-1" dirty="0" err="1">
                <a:latin typeface="Calibri"/>
              </a:rPr>
              <a:t>token</a:t>
            </a:r>
            <a:r>
              <a:rPr lang="fr-FR" sz="1200" b="0" strike="noStrike" spc="-1" dirty="0">
                <a:latin typeface="Calibri"/>
              </a:rPr>
              <a:t> in time, </a:t>
            </a:r>
            <a:r>
              <a:rPr lang="fr-FR" sz="1200" b="0" strike="noStrike" spc="-1" dirty="0" err="1">
                <a:latin typeface="Calibri"/>
              </a:rPr>
              <a:t>space</a:t>
            </a:r>
            <a:r>
              <a:rPr lang="fr-FR" sz="1200" b="0" strike="noStrike" spc="-1" dirty="0">
                <a:latin typeface="Calibri"/>
              </a:rPr>
              <a:t>, social </a:t>
            </a:r>
            <a:r>
              <a:rPr lang="fr-FR" sz="1200" b="0" strike="noStrike" spc="-1" dirty="0" err="1">
                <a:latin typeface="Calibri"/>
              </a:rPr>
              <a:t>context</a:t>
            </a:r>
            <a:r>
              <a:rPr lang="fr-FR" sz="1200" b="0" strike="noStrike" spc="-1" dirty="0">
                <a:latin typeface="Calibri"/>
              </a:rPr>
              <a:t>, etc.</a:t>
            </a:r>
          </a:p>
        </p:txBody>
      </p:sp>
      <p:sp>
        <p:nvSpPr>
          <p:cNvPr id="55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335AE496-17A1-42B0-9ED9-EBCB3F235E5D}" type="slidenum">
              <a:rPr lang="en-US" sz="1200" b="0" strike="noStrike" spc="-1">
                <a:latin typeface="Calibri"/>
              </a:rPr>
              <a:t>71</a:t>
            </a:fld>
            <a:endParaRPr lang="fr-FR" sz="1200" b="0" strike="noStrike" spc="-1">
              <a:latin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PlaceHolder 1"/>
          <p:cNvSpPr>
            <a:spLocks noGrp="1" noRot="1" noChangeAspect="1"/>
          </p:cNvSpPr>
          <p:nvPr>
            <p:ph type="sldImg"/>
          </p:nvPr>
        </p:nvSpPr>
        <p:spPr>
          <a:xfrm>
            <a:off x="685800" y="1143000"/>
            <a:ext cx="5486400" cy="3086100"/>
          </a:xfrm>
          <a:prstGeom prst="rect">
            <a:avLst/>
          </a:prstGeom>
        </p:spPr>
      </p:sp>
      <p:sp>
        <p:nvSpPr>
          <p:cNvPr id="55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err="1">
                <a:solidFill>
                  <a:srgbClr val="000000"/>
                </a:solidFill>
                <a:latin typeface="+mn-lt"/>
                <a:ea typeface="+mn-ea"/>
              </a:rPr>
              <a:t>Coming</a:t>
            </a:r>
            <a:r>
              <a:rPr lang="fr-BE" sz="1200" b="0" strike="noStrike" spc="-1" dirty="0">
                <a:solidFill>
                  <a:srgbClr val="000000"/>
                </a:solidFill>
                <a:latin typeface="+mn-lt"/>
                <a:ea typeface="+mn-ea"/>
              </a:rPr>
              <a:t> back to the </a:t>
            </a:r>
            <a:r>
              <a:rPr lang="fr-BE" sz="1200" b="0" strike="noStrike" spc="-1" dirty="0" err="1">
                <a:solidFill>
                  <a:srgbClr val="000000"/>
                </a:solidFill>
                <a:latin typeface="+mn-lt"/>
                <a:ea typeface="+mn-ea"/>
              </a:rPr>
              <a:t>token</a:t>
            </a:r>
            <a:r>
              <a:rPr lang="fr-BE" sz="1200" b="0" strike="noStrike" spc="-1" dirty="0">
                <a:solidFill>
                  <a:srgbClr val="000000"/>
                </a:solidFill>
                <a:latin typeface="+mn-lt"/>
                <a:ea typeface="+mn-ea"/>
              </a:rPr>
              <a:t>. In </a:t>
            </a:r>
            <a:r>
              <a:rPr lang="fr-BE" sz="1200" b="0" strike="noStrike" spc="-1" dirty="0" err="1">
                <a:solidFill>
                  <a:srgbClr val="000000"/>
                </a:solidFill>
                <a:latin typeface="+mn-lt"/>
                <a:ea typeface="+mn-ea"/>
              </a:rPr>
              <a:t>most</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context</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is</a:t>
            </a:r>
            <a:r>
              <a:rPr lang="fr-BE" sz="1200" b="0" strike="noStrike" spc="-1" dirty="0">
                <a:solidFill>
                  <a:srgbClr val="000000"/>
                </a:solidFill>
                <a:latin typeface="+mn-lt"/>
                <a:ea typeface="+mn-ea"/>
              </a:rPr>
              <a:t> has a </a:t>
            </a:r>
            <a:r>
              <a:rPr lang="fr-BE" sz="1200" b="0" strike="noStrike" spc="-1" dirty="0" err="1">
                <a:solidFill>
                  <a:srgbClr val="000000"/>
                </a:solidFill>
                <a:latin typeface="+mn-lt"/>
                <a:ea typeface="+mn-ea"/>
              </a:rPr>
              <a:t>specific</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function</a:t>
            </a:r>
            <a:r>
              <a:rPr lang="fr-BE" sz="1200" b="0" strike="noStrike" spc="-1" dirty="0">
                <a:solidFill>
                  <a:srgbClr val="000000"/>
                </a:solidFill>
                <a:latin typeface="+mn-lt"/>
                <a:ea typeface="+mn-ea"/>
              </a:rPr>
              <a:t> in </a:t>
            </a:r>
            <a:r>
              <a:rPr lang="fr-BE" sz="1200" b="0" strike="noStrike" spc="-1" dirty="0" err="1">
                <a:solidFill>
                  <a:srgbClr val="000000"/>
                </a:solidFill>
                <a:latin typeface="+mn-lt"/>
                <a:ea typeface="+mn-ea"/>
              </a:rPr>
              <a:t>this</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specific</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context</a:t>
            </a:r>
            <a:r>
              <a:rPr lang="fr-BE" sz="1200" b="0" strike="noStrike" spc="-1" dirty="0">
                <a:solidFill>
                  <a:srgbClr val="000000"/>
                </a:solidFill>
                <a:latin typeface="+mn-lt"/>
                <a:ea typeface="+mn-ea"/>
              </a:rPr>
              <a:t>; in </a:t>
            </a:r>
            <a:r>
              <a:rPr lang="fr-BE" sz="1200" b="0" strike="noStrike" spc="-1" dirty="0" err="1">
                <a:solidFill>
                  <a:srgbClr val="000000"/>
                </a:solidFill>
                <a:latin typeface="+mn-lt"/>
                <a:ea typeface="+mn-ea"/>
              </a:rPr>
              <a:t>this</a:t>
            </a:r>
            <a:r>
              <a:rPr lang="fr-BE" sz="1200" b="0" strike="noStrike" spc="-1" dirty="0">
                <a:solidFill>
                  <a:srgbClr val="000000"/>
                </a:solidFill>
                <a:latin typeface="+mn-lt"/>
                <a:ea typeface="+mn-ea"/>
              </a:rPr>
              <a:t> case as </a:t>
            </a:r>
            <a:r>
              <a:rPr lang="fr-BE" sz="1200" b="0" strike="noStrike" spc="-1" dirty="0" err="1">
                <a:solidFill>
                  <a:srgbClr val="000000"/>
                </a:solidFill>
                <a:latin typeface="+mn-lt"/>
                <a:ea typeface="+mn-ea"/>
              </a:rPr>
              <a:t>phonogram</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Xn</a:t>
            </a:r>
            <a:r>
              <a:rPr lang="fr-BE" sz="1200" b="0" strike="noStrike" spc="-1" dirty="0">
                <a:solidFill>
                  <a:srgbClr val="000000"/>
                </a:solidFill>
                <a:latin typeface="+mn-lt"/>
                <a:ea typeface="+mn-ea"/>
              </a:rPr>
              <a:t> in </a:t>
            </a:r>
            <a:r>
              <a:rPr lang="fr-BE" sz="1200" b="0" strike="noStrike" spc="-1" dirty="0" err="1">
                <a:solidFill>
                  <a:srgbClr val="000000"/>
                </a:solidFill>
                <a:latin typeface="+mn-lt"/>
                <a:ea typeface="+mn-ea"/>
              </a:rPr>
              <a:t>Xn.t</a:t>
            </a:r>
            <a:r>
              <a:rPr lang="fr-BE" sz="1200" b="0" strike="noStrike" spc="-1" dirty="0">
                <a:solidFill>
                  <a:srgbClr val="000000"/>
                </a:solidFill>
                <a:latin typeface="+mn-lt"/>
                <a:ea typeface="+mn-ea"/>
              </a:rPr>
              <a:t> « statue »</a:t>
            </a:r>
            <a:endParaRPr lang="fr-FR" sz="1200" b="0" strike="noStrike" spc="-1" dirty="0">
              <a:latin typeface="Calibri"/>
            </a:endParaRPr>
          </a:p>
        </p:txBody>
      </p:sp>
      <p:sp>
        <p:nvSpPr>
          <p:cNvPr id="56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A68A7E44-5E45-46CD-9FCD-3999FC427F0D}" type="slidenum">
              <a:rPr lang="en-US" sz="1200" b="0" strike="noStrike" spc="-1">
                <a:latin typeface="Calibri"/>
              </a:rPr>
              <a:t>72</a:t>
            </a:fld>
            <a:endParaRPr lang="fr-FR" sz="1200" b="0" strike="noStrike" spc="-1">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7</a:t>
            </a:fld>
            <a:endParaRPr lang="fr-FR" sz="1200" b="0" strike="noStrike" spc="-1">
              <a:latin typeface="Calibri"/>
            </a:endParaRPr>
          </a:p>
        </p:txBody>
      </p:sp>
    </p:spTree>
    <p:extLst>
      <p:ext uri="{BB962C8B-B14F-4D97-AF65-F5344CB8AC3E}">
        <p14:creationId xmlns:p14="http://schemas.microsoft.com/office/powerpoint/2010/main" val="27506252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PlaceHolder 1"/>
          <p:cNvSpPr>
            <a:spLocks noGrp="1" noRot="1" noChangeAspect="1"/>
          </p:cNvSpPr>
          <p:nvPr>
            <p:ph type="sldImg"/>
          </p:nvPr>
        </p:nvSpPr>
        <p:spPr>
          <a:xfrm>
            <a:off x="685800" y="1143000"/>
            <a:ext cx="5486400" cy="3086100"/>
          </a:xfrm>
          <a:prstGeom prst="rect">
            <a:avLst/>
          </a:prstGeom>
        </p:spPr>
      </p:sp>
      <p:sp>
        <p:nvSpPr>
          <p:cNvPr id="562"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FR" sz="1200" b="0" strike="noStrike" spc="-1" dirty="0">
                <a:latin typeface="Calibri"/>
              </a:rPr>
              <a:t>As for the </a:t>
            </a:r>
            <a:r>
              <a:rPr lang="fr-FR" sz="1200" b="0" strike="noStrike" spc="-1" dirty="0" err="1">
                <a:latin typeface="Calibri"/>
              </a:rPr>
              <a:t>shape</a:t>
            </a:r>
            <a:r>
              <a:rPr lang="fr-FR" sz="1200" b="0" strike="noStrike" spc="-1" dirty="0">
                <a:latin typeface="Calibri"/>
              </a:rPr>
              <a:t> of the </a:t>
            </a:r>
            <a:r>
              <a:rPr lang="fr-FR" sz="1200" b="0" strike="noStrike" spc="-1" dirty="0" err="1">
                <a:latin typeface="Calibri"/>
              </a:rPr>
              <a:t>tokens</a:t>
            </a:r>
            <a:r>
              <a:rPr lang="fr-FR" sz="1200" b="0" strike="noStrike" spc="-1" dirty="0">
                <a:latin typeface="Calibri"/>
              </a:rPr>
              <a:t>, </a:t>
            </a:r>
            <a:r>
              <a:rPr lang="fr-FR" sz="1200" b="0" strike="noStrike" spc="-1" dirty="0" err="1">
                <a:latin typeface="Calibri"/>
              </a:rPr>
              <a:t>it</a:t>
            </a:r>
            <a:r>
              <a:rPr lang="fr-FR" sz="1200" b="0" strike="noStrike" spc="-1" dirty="0">
                <a:latin typeface="Calibri"/>
              </a:rPr>
              <a:t> can </a:t>
            </a:r>
            <a:r>
              <a:rPr lang="fr-FR" sz="1200" b="0" strike="noStrike" spc="-1" dirty="0" err="1">
                <a:latin typeface="Calibri"/>
              </a:rPr>
              <a:t>be</a:t>
            </a:r>
            <a:r>
              <a:rPr lang="fr-FR" sz="1200" b="0" strike="noStrike" spc="-1" dirty="0">
                <a:latin typeface="Calibri"/>
              </a:rPr>
              <a:t> </a:t>
            </a:r>
            <a:r>
              <a:rPr lang="fr-FR" sz="1200" b="0" strike="noStrike" spc="-1" dirty="0" err="1">
                <a:latin typeface="Calibri"/>
              </a:rPr>
              <a:t>grouped</a:t>
            </a:r>
            <a:r>
              <a:rPr lang="fr-FR" sz="1200" b="0" strike="noStrike" spc="-1" dirty="0">
                <a:latin typeface="Calibri"/>
              </a:rPr>
              <a:t> </a:t>
            </a:r>
            <a:r>
              <a:rPr lang="fr-FR" sz="1200" b="0" strike="noStrike" spc="-1" dirty="0" err="1">
                <a:latin typeface="Calibri"/>
              </a:rPr>
              <a:t>with</a:t>
            </a:r>
            <a:r>
              <a:rPr lang="fr-FR" sz="1200" b="0" strike="noStrike" spc="-1" dirty="0">
                <a:latin typeface="Calibri"/>
              </a:rPr>
              <a:t> </a:t>
            </a:r>
            <a:r>
              <a:rPr lang="fr-FR" sz="1200" b="0" strike="noStrike" spc="-1" dirty="0" err="1">
                <a:latin typeface="Calibri"/>
              </a:rPr>
              <a:t>similar</a:t>
            </a:r>
            <a:r>
              <a:rPr lang="fr-FR" sz="1200" b="0" strike="noStrike" spc="-1" dirty="0">
                <a:latin typeface="Calibri"/>
              </a:rPr>
              <a:t> </a:t>
            </a:r>
            <a:r>
              <a:rPr lang="fr-FR" sz="1200" b="0" strike="noStrike" spc="-1" dirty="0" err="1">
                <a:latin typeface="Calibri"/>
              </a:rPr>
              <a:t>tokens</a:t>
            </a:r>
            <a:r>
              <a:rPr lang="fr-FR" sz="1200" b="0" strike="noStrike" spc="-1" dirty="0">
                <a:latin typeface="Calibri"/>
              </a:rPr>
              <a:t> to </a:t>
            </a:r>
            <a:r>
              <a:rPr lang="fr-FR" sz="1200" b="0" strike="noStrike" spc="-1" dirty="0" err="1">
                <a:latin typeface="Calibri"/>
              </a:rPr>
              <a:t>form</a:t>
            </a:r>
            <a:r>
              <a:rPr lang="fr-FR" sz="1200" b="0" strike="noStrike" spc="-1" dirty="0">
                <a:latin typeface="Calibri"/>
              </a:rPr>
              <a:t> a « class »</a:t>
            </a:r>
          </a:p>
        </p:txBody>
      </p:sp>
      <p:sp>
        <p:nvSpPr>
          <p:cNvPr id="56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D24335A-487D-4518-8664-D02F700DDD03}" type="slidenum">
              <a:rPr lang="en-US" sz="1200" b="0" strike="noStrike" spc="-1">
                <a:latin typeface="Calibri"/>
              </a:rPr>
              <a:t>73</a:t>
            </a:fld>
            <a:endParaRPr lang="fr-FR" sz="1200" b="0" strike="noStrike" spc="-1">
              <a:latin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685800" y="1143000"/>
            <a:ext cx="5486400" cy="3086100"/>
          </a:xfrm>
          <a:prstGeom prst="rect">
            <a:avLst/>
          </a:prstGeom>
        </p:spPr>
      </p:sp>
      <p:sp>
        <p:nvSpPr>
          <p:cNvPr id="56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a:solidFill>
                  <a:srgbClr val="000000"/>
                </a:solidFill>
                <a:latin typeface="+mn-lt"/>
                <a:ea typeface="+mn-ea"/>
              </a:rPr>
              <a:t>and by </a:t>
            </a:r>
            <a:r>
              <a:rPr lang="fr-BE" sz="1200" b="0" strike="noStrike" spc="-1" dirty="0" err="1">
                <a:solidFill>
                  <a:srgbClr val="000000"/>
                </a:solidFill>
                <a:latin typeface="+mn-lt"/>
                <a:ea typeface="+mn-ea"/>
              </a:rPr>
              <a:t>using</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this</a:t>
            </a:r>
            <a:r>
              <a:rPr lang="fr-BE" sz="1200" b="0" strike="noStrike" spc="-1" dirty="0">
                <a:solidFill>
                  <a:srgbClr val="000000"/>
                </a:solidFill>
                <a:latin typeface="+mn-lt"/>
                <a:ea typeface="+mn-ea"/>
              </a:rPr>
              <a:t> inductive </a:t>
            </a:r>
            <a:r>
              <a:rPr lang="fr-BE" sz="1200" b="0" strike="noStrike" spc="-1" dirty="0" err="1">
                <a:solidFill>
                  <a:srgbClr val="000000"/>
                </a:solidFill>
                <a:latin typeface="+mn-lt"/>
                <a:ea typeface="+mn-ea"/>
              </a:rPr>
              <a:t>method</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you</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will</a:t>
            </a:r>
            <a:r>
              <a:rPr lang="fr-BE" sz="1200" b="0" strike="noStrike" spc="-1" dirty="0">
                <a:solidFill>
                  <a:srgbClr val="000000"/>
                </a:solidFill>
                <a:latin typeface="+mn-lt"/>
                <a:ea typeface="+mn-ea"/>
              </a:rPr>
              <a:t> come to the conclusion </a:t>
            </a:r>
            <a:r>
              <a:rPr lang="fr-BE" sz="1200" b="0" strike="noStrike" spc="-1" dirty="0" err="1">
                <a:solidFill>
                  <a:srgbClr val="000000"/>
                </a:solidFill>
                <a:latin typeface="+mn-lt"/>
                <a:ea typeface="+mn-ea"/>
              </a:rPr>
              <a:t>that</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there</a:t>
            </a:r>
            <a:r>
              <a:rPr lang="fr-BE" sz="1200" b="0" strike="noStrike" spc="-1" dirty="0">
                <a:solidFill>
                  <a:srgbClr val="000000"/>
                </a:solidFill>
                <a:latin typeface="+mn-lt"/>
                <a:ea typeface="+mn-ea"/>
              </a:rPr>
              <a:t> are at least </a:t>
            </a:r>
            <a:r>
              <a:rPr lang="fr-BE" sz="1200" b="0" strike="noStrike" spc="-1" dirty="0" err="1">
                <a:solidFill>
                  <a:srgbClr val="000000"/>
                </a:solidFill>
                <a:latin typeface="+mn-lt"/>
                <a:ea typeface="+mn-ea"/>
              </a:rPr>
              <a:t>three</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different</a:t>
            </a:r>
            <a:r>
              <a:rPr lang="fr-BE" sz="1200" b="0" strike="noStrike" spc="-1" dirty="0">
                <a:solidFill>
                  <a:srgbClr val="000000"/>
                </a:solidFill>
                <a:latin typeface="+mn-lt"/>
                <a:ea typeface="+mn-ea"/>
              </a:rPr>
              <a:t> classes </a:t>
            </a:r>
            <a:r>
              <a:rPr lang="fr-BE" sz="1200" b="0" strike="noStrike" spc="-1" dirty="0" err="1">
                <a:solidFill>
                  <a:srgbClr val="000000"/>
                </a:solidFill>
                <a:latin typeface="+mn-lt"/>
                <a:ea typeface="+mn-ea"/>
              </a:rPr>
              <a:t>which</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actually</a:t>
            </a:r>
            <a:r>
              <a:rPr lang="fr-BE" sz="1200" b="0" strike="noStrike" spc="-1" dirty="0">
                <a:solidFill>
                  <a:srgbClr val="000000"/>
                </a:solidFill>
                <a:latin typeface="+mn-lt"/>
                <a:ea typeface="+mn-ea"/>
              </a:rPr>
              <a:t> cover the </a:t>
            </a:r>
            <a:r>
              <a:rPr lang="fr-BE" sz="1200" b="0" strike="noStrike" spc="-1" dirty="0" err="1">
                <a:solidFill>
                  <a:srgbClr val="000000"/>
                </a:solidFill>
                <a:latin typeface="+mn-lt"/>
                <a:ea typeface="+mn-ea"/>
              </a:rPr>
              <a:t>same</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functions</a:t>
            </a:r>
            <a:endParaRPr lang="fr-FR" sz="1200" b="0" strike="noStrike" spc="-1" dirty="0">
              <a:latin typeface="Calibri"/>
            </a:endParaRPr>
          </a:p>
        </p:txBody>
      </p:sp>
      <p:sp>
        <p:nvSpPr>
          <p:cNvPr id="56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4F6B2C05-1DFC-405D-BC59-FA37C4E1ADC0}" type="slidenum">
              <a:rPr lang="en-US" sz="1200" b="0" strike="noStrike" spc="-1">
                <a:latin typeface="Calibri"/>
              </a:rPr>
              <a:t>74</a:t>
            </a:fld>
            <a:endParaRPr lang="fr-FR" sz="1200" b="0" strike="noStrike" spc="-1">
              <a:latin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ceHolder 1"/>
          <p:cNvSpPr>
            <a:spLocks noGrp="1" noRot="1" noChangeAspect="1"/>
          </p:cNvSpPr>
          <p:nvPr>
            <p:ph type="sldImg"/>
          </p:nvPr>
        </p:nvSpPr>
        <p:spPr>
          <a:xfrm>
            <a:off x="685800" y="1143000"/>
            <a:ext cx="5486400" cy="3086100"/>
          </a:xfrm>
          <a:prstGeom prst="rect">
            <a:avLst/>
          </a:prstGeom>
        </p:spPr>
      </p:sp>
      <p:sp>
        <p:nvSpPr>
          <p:cNvPr id="568"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FR" sz="1200" b="0" strike="noStrike" spc="-1" dirty="0">
                <a:latin typeface="Calibri"/>
              </a:rPr>
              <a:t>This justifies the </a:t>
            </a:r>
            <a:r>
              <a:rPr lang="fr-FR" sz="1200" b="0" strike="noStrike" spc="-1" dirty="0" err="1">
                <a:latin typeface="Calibri"/>
              </a:rPr>
              <a:t>creation</a:t>
            </a:r>
            <a:r>
              <a:rPr lang="fr-FR" sz="1200" b="0" strike="noStrike" spc="-1" dirty="0">
                <a:latin typeface="Calibri"/>
              </a:rPr>
              <a:t> of the </a:t>
            </a:r>
            <a:r>
              <a:rPr lang="fr-FR" sz="1200" b="0" strike="noStrike" spc="-1" dirty="0" err="1">
                <a:latin typeface="Calibri"/>
              </a:rPr>
              <a:t>sign</a:t>
            </a:r>
            <a:r>
              <a:rPr lang="fr-FR" sz="1200" b="0" strike="noStrike" spc="-1" dirty="0">
                <a:latin typeface="Calibri"/>
              </a:rPr>
              <a:t>, </a:t>
            </a:r>
            <a:r>
              <a:rPr lang="fr-FR" sz="1200" b="0" strike="noStrike" spc="-1" dirty="0" err="1">
                <a:latin typeface="Calibri"/>
              </a:rPr>
              <a:t>which</a:t>
            </a:r>
            <a:r>
              <a:rPr lang="fr-FR" sz="1200" b="0" strike="noStrike" spc="-1" dirty="0">
                <a:latin typeface="Calibri"/>
              </a:rPr>
              <a:t> </a:t>
            </a:r>
            <a:r>
              <a:rPr lang="fr-FR" sz="1200" b="0" strike="noStrike" spc="-1" dirty="0" err="1">
                <a:latin typeface="Calibri"/>
              </a:rPr>
              <a:t>is</a:t>
            </a:r>
            <a:r>
              <a:rPr lang="fr-FR" sz="1200" b="0" strike="noStrike" spc="-1" dirty="0">
                <a:latin typeface="Calibri"/>
              </a:rPr>
              <a:t> per se an abstract </a:t>
            </a:r>
            <a:r>
              <a:rPr lang="fr-FR" sz="1200" b="0" strike="noStrike" spc="-1" dirty="0" err="1">
                <a:latin typeface="Calibri"/>
              </a:rPr>
              <a:t>construct</a:t>
            </a:r>
            <a:r>
              <a:rPr lang="fr-FR" sz="1200" b="0" strike="noStrike" spc="-1" dirty="0">
                <a:latin typeface="Calibri"/>
              </a:rPr>
              <a:t> and corresponds to the </a:t>
            </a:r>
            <a:r>
              <a:rPr lang="fr-FR" sz="1200" b="0" strike="noStrike" spc="-1" dirty="0" err="1">
                <a:latin typeface="Calibri"/>
              </a:rPr>
              <a:t>grapheme</a:t>
            </a:r>
            <a:r>
              <a:rPr lang="fr-FR" sz="1200" b="0" strike="noStrike" spc="-1" dirty="0">
                <a:latin typeface="Calibri"/>
              </a:rPr>
              <a:t> in </a:t>
            </a:r>
            <a:r>
              <a:rPr lang="fr-FR" sz="1200" b="0" strike="noStrike" spc="-1" dirty="0" err="1">
                <a:latin typeface="Calibri"/>
              </a:rPr>
              <a:t>linguistic</a:t>
            </a:r>
            <a:r>
              <a:rPr lang="fr-FR" sz="1200" b="0" strike="noStrike" spc="-1" dirty="0">
                <a:latin typeface="Calibri"/>
              </a:rPr>
              <a:t> </a:t>
            </a:r>
            <a:r>
              <a:rPr lang="fr-FR" sz="1200" b="0" strike="noStrike" spc="-1" dirty="0" err="1">
                <a:latin typeface="Calibri"/>
              </a:rPr>
              <a:t>discourses</a:t>
            </a:r>
            <a:endParaRPr lang="fr-FR" sz="1200" b="0" strike="noStrike" spc="-1" dirty="0">
              <a:latin typeface="Calibri"/>
            </a:endParaRPr>
          </a:p>
        </p:txBody>
      </p:sp>
      <p:sp>
        <p:nvSpPr>
          <p:cNvPr id="56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DB92B6C-0887-4259-9CE1-6F7747B6C185}" type="slidenum">
              <a:rPr lang="en-US" sz="1200" b="0" strike="noStrike" spc="-1">
                <a:latin typeface="Calibri"/>
              </a:rPr>
              <a:t>75</a:t>
            </a:fld>
            <a:endParaRPr lang="fr-FR" sz="1200" b="0" strike="noStrike" spc="-1">
              <a:latin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laceHolder 1"/>
          <p:cNvSpPr>
            <a:spLocks noGrp="1" noRot="1" noChangeAspect="1"/>
          </p:cNvSpPr>
          <p:nvPr>
            <p:ph type="sldImg"/>
          </p:nvPr>
        </p:nvSpPr>
        <p:spPr>
          <a:xfrm>
            <a:off x="685800" y="1143000"/>
            <a:ext cx="5486400" cy="3086100"/>
          </a:xfrm>
          <a:prstGeom prst="rect">
            <a:avLst/>
          </a:prstGeom>
        </p:spPr>
      </p:sp>
      <p:sp>
        <p:nvSpPr>
          <p:cNvPr id="571"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err="1">
                <a:solidFill>
                  <a:srgbClr val="000000"/>
                </a:solidFill>
                <a:latin typeface="+mn-lt"/>
                <a:ea typeface="+mn-ea"/>
              </a:rPr>
              <a:t>Practically</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spoken</a:t>
            </a:r>
            <a:r>
              <a:rPr lang="fr-BE" sz="1200" b="0" strike="noStrike" spc="-1" dirty="0">
                <a:solidFill>
                  <a:srgbClr val="000000"/>
                </a:solidFill>
                <a:latin typeface="+mn-lt"/>
                <a:ea typeface="+mn-ea"/>
              </a:rPr>
              <a:t>, the </a:t>
            </a:r>
            <a:r>
              <a:rPr lang="fr-BE" sz="1200" b="0" strike="noStrike" spc="-1" dirty="0" err="1">
                <a:solidFill>
                  <a:srgbClr val="000000"/>
                </a:solidFill>
                <a:latin typeface="+mn-lt"/>
                <a:ea typeface="+mn-ea"/>
              </a:rPr>
              <a:t>deductive</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method</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largely</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facilitates</a:t>
            </a:r>
            <a:r>
              <a:rPr lang="fr-BE" sz="1200" b="0" strike="noStrike" spc="-1" dirty="0">
                <a:solidFill>
                  <a:srgbClr val="000000"/>
                </a:solidFill>
                <a:latin typeface="+mn-lt"/>
                <a:ea typeface="+mn-ea"/>
              </a:rPr>
              <a:t> the </a:t>
            </a:r>
            <a:r>
              <a:rPr lang="fr-BE" sz="1200" b="0" strike="noStrike" spc="-1" dirty="0" err="1">
                <a:solidFill>
                  <a:srgbClr val="000000"/>
                </a:solidFill>
                <a:latin typeface="+mn-lt"/>
                <a:ea typeface="+mn-ea"/>
              </a:rPr>
              <a:t>encoding</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proces</a:t>
            </a:r>
            <a:r>
              <a:rPr lang="fr-BE" sz="1200" b="0" strike="noStrike" spc="-1" dirty="0">
                <a:solidFill>
                  <a:srgbClr val="000000"/>
                </a:solidFill>
                <a:latin typeface="+mn-lt"/>
                <a:ea typeface="+mn-ea"/>
              </a:rPr>
              <a:t>.</a:t>
            </a:r>
            <a:endParaRPr lang="fr-FR" sz="1200" b="0" strike="noStrike" spc="-1" dirty="0">
              <a:latin typeface="Calibri"/>
            </a:endParaRPr>
          </a:p>
        </p:txBody>
      </p:sp>
      <p:sp>
        <p:nvSpPr>
          <p:cNvPr id="57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A7DB4F1-235C-4204-89E7-4C9AAD645191}" type="slidenum">
              <a:rPr lang="en-US" sz="1200" b="0" strike="noStrike" spc="-1">
                <a:latin typeface="Calibri"/>
              </a:rPr>
              <a:t>76</a:t>
            </a:fld>
            <a:endParaRPr lang="fr-FR" sz="1200" b="0" strike="noStrike" spc="-1">
              <a:latin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noRot="1" noChangeAspect="1"/>
          </p:cNvSpPr>
          <p:nvPr>
            <p:ph type="sldImg"/>
          </p:nvPr>
        </p:nvSpPr>
        <p:spPr>
          <a:xfrm>
            <a:off x="685800" y="1143000"/>
            <a:ext cx="5486400" cy="3086100"/>
          </a:xfrm>
          <a:prstGeom prst="rect">
            <a:avLst/>
          </a:prstGeom>
        </p:spPr>
      </p:sp>
      <p:sp>
        <p:nvSpPr>
          <p:cNvPr id="574"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r-BE" sz="1200" b="0" strike="noStrike" spc="-1" dirty="0">
                <a:solidFill>
                  <a:srgbClr val="000000"/>
                </a:solidFill>
                <a:latin typeface="+mn-lt"/>
                <a:ea typeface="+mn-ea"/>
              </a:rPr>
              <a:t>To </a:t>
            </a:r>
            <a:r>
              <a:rPr lang="fr-BE" sz="1200" b="0" strike="noStrike" spc="-1" dirty="0" err="1">
                <a:solidFill>
                  <a:srgbClr val="000000"/>
                </a:solidFill>
                <a:latin typeface="+mn-lt"/>
                <a:ea typeface="+mn-ea"/>
              </a:rPr>
              <a:t>sum</a:t>
            </a:r>
            <a:r>
              <a:rPr lang="fr-BE" sz="1200" b="0" strike="noStrike" spc="-1" dirty="0">
                <a:solidFill>
                  <a:srgbClr val="000000"/>
                </a:solidFill>
                <a:latin typeface="+mn-lt"/>
                <a:ea typeface="+mn-ea"/>
              </a:rPr>
              <a:t> up: There </a:t>
            </a:r>
            <a:r>
              <a:rPr lang="fr-BE" sz="1200" b="0" strike="noStrike" spc="-1" dirty="0" err="1">
                <a:solidFill>
                  <a:srgbClr val="000000"/>
                </a:solidFill>
                <a:latin typeface="+mn-lt"/>
                <a:ea typeface="+mn-ea"/>
              </a:rPr>
              <a:t>is</a:t>
            </a:r>
            <a:r>
              <a:rPr lang="fr-BE" sz="1200" b="0" strike="noStrike" spc="-1" dirty="0">
                <a:solidFill>
                  <a:srgbClr val="000000"/>
                </a:solidFill>
                <a:latin typeface="+mn-lt"/>
                <a:ea typeface="+mn-ea"/>
              </a:rPr>
              <a:t> the abstract </a:t>
            </a:r>
            <a:r>
              <a:rPr lang="fr-BE" sz="1200" b="0" strike="noStrike" spc="-1" dirty="0" err="1">
                <a:solidFill>
                  <a:srgbClr val="000000"/>
                </a:solidFill>
                <a:latin typeface="+mn-lt"/>
                <a:ea typeface="+mn-ea"/>
              </a:rPr>
              <a:t>sign</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which</a:t>
            </a:r>
            <a:r>
              <a:rPr lang="fr-BE" sz="1200" b="0" strike="noStrike" spc="-1" dirty="0">
                <a:solidFill>
                  <a:srgbClr val="000000"/>
                </a:solidFill>
                <a:latin typeface="+mn-lt"/>
                <a:ea typeface="+mn-ea"/>
              </a:rPr>
              <a:t> can comprise </a:t>
            </a:r>
            <a:r>
              <a:rPr lang="fr-BE" sz="1200" b="0" strike="noStrike" spc="-1" dirty="0" err="1">
                <a:solidFill>
                  <a:srgbClr val="000000"/>
                </a:solidFill>
                <a:latin typeface="+mn-lt"/>
                <a:ea typeface="+mn-ea"/>
              </a:rPr>
              <a:t>several</a:t>
            </a:r>
            <a:r>
              <a:rPr lang="fr-BE" sz="1200" b="0" strike="noStrike" spc="-1" dirty="0">
                <a:solidFill>
                  <a:srgbClr val="000000"/>
                </a:solidFill>
                <a:latin typeface="+mn-lt"/>
                <a:ea typeface="+mn-ea"/>
              </a:rPr>
              <a:t> classes and all the classes comprise </a:t>
            </a:r>
            <a:r>
              <a:rPr lang="fr-BE" sz="1200" b="0" strike="noStrike" spc="-1" dirty="0" err="1">
                <a:solidFill>
                  <a:srgbClr val="000000"/>
                </a:solidFill>
                <a:latin typeface="+mn-lt"/>
                <a:ea typeface="+mn-ea"/>
              </a:rPr>
              <a:t>many</a:t>
            </a:r>
            <a:r>
              <a:rPr lang="fr-BE" sz="1200" b="0" strike="noStrike" spc="-1" dirty="0">
                <a:solidFill>
                  <a:srgbClr val="000000"/>
                </a:solidFill>
                <a:latin typeface="+mn-lt"/>
                <a:ea typeface="+mn-ea"/>
              </a:rPr>
              <a:t> </a:t>
            </a:r>
            <a:r>
              <a:rPr lang="fr-BE" sz="1200" b="0" strike="noStrike" spc="-1" dirty="0" err="1">
                <a:solidFill>
                  <a:srgbClr val="000000"/>
                </a:solidFill>
                <a:latin typeface="+mn-lt"/>
                <a:ea typeface="+mn-ea"/>
              </a:rPr>
              <a:t>tokens</a:t>
            </a:r>
            <a:endParaRPr lang="fr-FR" sz="1200" b="0" strike="noStrike" spc="-1" dirty="0">
              <a:latin typeface="Calibri"/>
            </a:endParaRPr>
          </a:p>
        </p:txBody>
      </p:sp>
      <p:sp>
        <p:nvSpPr>
          <p:cNvPr id="57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A077A9B-C392-4A54-9495-B22692E1C8E8}" type="slidenum">
              <a:rPr lang="en-US" sz="1200" b="0" strike="noStrike" spc="-1">
                <a:latin typeface="Calibri"/>
              </a:rPr>
              <a:t>77</a:t>
            </a:fld>
            <a:endParaRPr lang="fr-FR" sz="1200" b="0" strike="noStrike" spc="-1">
              <a:latin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de-DE" dirty="0"/>
              <a:t>The </a:t>
            </a:r>
            <a:r>
              <a:rPr lang="de-DE" dirty="0" err="1"/>
              <a:t>recent</a:t>
            </a:r>
            <a:r>
              <a:rPr lang="de-DE" dirty="0"/>
              <a:t> </a:t>
            </a:r>
            <a:r>
              <a:rPr lang="de-DE" dirty="0" err="1"/>
              <a:t>developments</a:t>
            </a:r>
            <a:r>
              <a:rPr lang="de-DE" dirty="0"/>
              <a:t> </a:t>
            </a:r>
            <a:r>
              <a:rPr lang="de-DE" dirty="0" err="1"/>
              <a:t>within</a:t>
            </a:r>
            <a:r>
              <a:rPr lang="de-DE" dirty="0"/>
              <a:t> </a:t>
            </a:r>
            <a:r>
              <a:rPr lang="de-DE" dirty="0" err="1"/>
              <a:t>the</a:t>
            </a:r>
            <a:r>
              <a:rPr lang="de-DE" dirty="0"/>
              <a:t> </a:t>
            </a:r>
            <a:r>
              <a:rPr lang="de-DE" dirty="0" err="1"/>
              <a:t>project</a:t>
            </a:r>
            <a:r>
              <a:rPr lang="de-DE" dirty="0"/>
              <a:t> </a:t>
            </a:r>
            <a:r>
              <a:rPr lang="de-DE" dirty="0" err="1"/>
              <a:t>aim</a:t>
            </a:r>
            <a:r>
              <a:rPr lang="de-DE" dirty="0"/>
              <a:t> at </a:t>
            </a:r>
            <a:r>
              <a:rPr lang="de-DE" dirty="0" err="1"/>
              <a:t>expanding</a:t>
            </a:r>
            <a:r>
              <a:rPr lang="de-DE" dirty="0"/>
              <a:t> </a:t>
            </a:r>
            <a:r>
              <a:rPr lang="de-DE" dirty="0" err="1"/>
              <a:t>the</a:t>
            </a:r>
            <a:r>
              <a:rPr lang="de-DE" dirty="0"/>
              <a:t> </a:t>
            </a:r>
            <a:r>
              <a:rPr lang="de-DE" dirty="0" err="1"/>
              <a:t>TSL</a:t>
            </a:r>
            <a:r>
              <a:rPr lang="de-DE" dirty="0"/>
              <a:t> xxx</a:t>
            </a:r>
          </a:p>
        </p:txBody>
      </p:sp>
      <p:sp>
        <p:nvSpPr>
          <p:cNvPr id="4" name="Slide Number Placeholder 3"/>
          <p:cNvSpPr>
            <a:spLocks noGrp="1"/>
          </p:cNvSpPr>
          <p:nvPr>
            <p:ph type="sldNum"/>
          </p:nvPr>
        </p:nvSpPr>
        <p:spPr/>
        <p:txBody>
          <a:bodyPr/>
          <a:lstStyle/>
          <a:p>
            <a:pPr algn="r"/>
            <a:fld id="{E3008738-659E-4DBF-A16F-0FE0F98BE791}" type="slidenum">
              <a:rPr lang="fr-FR" sz="1400" b="0" strike="noStrike" spc="-1" smtClean="0">
                <a:latin typeface="Calibri"/>
              </a:rPr>
              <a:t>78</a:t>
            </a:fld>
            <a:endParaRPr lang="fr-FR" sz="1400" b="0" strike="noStrike" spc="-1">
              <a:latin typeface="Calibri"/>
            </a:endParaRPr>
          </a:p>
        </p:txBody>
      </p:sp>
    </p:spTree>
    <p:extLst>
      <p:ext uri="{BB962C8B-B14F-4D97-AF65-F5344CB8AC3E}">
        <p14:creationId xmlns:p14="http://schemas.microsoft.com/office/powerpoint/2010/main" val="1741589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79</a:t>
            </a:fld>
            <a:endParaRPr lang="fr-FR" sz="1200" b="0" strike="noStrike" spc="-1">
              <a:latin typeface="Calibri"/>
            </a:endParaRPr>
          </a:p>
        </p:txBody>
      </p:sp>
    </p:spTree>
    <p:extLst>
      <p:ext uri="{BB962C8B-B14F-4D97-AF65-F5344CB8AC3E}">
        <p14:creationId xmlns:p14="http://schemas.microsoft.com/office/powerpoint/2010/main" val="139067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80</a:t>
            </a:fld>
            <a:endParaRPr lang="fr-FR" sz="1200" b="0" strike="noStrike" spc="-1">
              <a:latin typeface="Calibri"/>
            </a:endParaRPr>
          </a:p>
        </p:txBody>
      </p:sp>
    </p:spTree>
    <p:extLst>
      <p:ext uri="{BB962C8B-B14F-4D97-AF65-F5344CB8AC3E}">
        <p14:creationId xmlns:p14="http://schemas.microsoft.com/office/powerpoint/2010/main" val="36340262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81</a:t>
            </a:fld>
            <a:endParaRPr lang="fr-FR" sz="1200" b="0" strike="noStrike" spc="-1">
              <a:latin typeface="Calibri"/>
            </a:endParaRPr>
          </a:p>
        </p:txBody>
      </p:sp>
    </p:spTree>
    <p:extLst>
      <p:ext uri="{BB962C8B-B14F-4D97-AF65-F5344CB8AC3E}">
        <p14:creationId xmlns:p14="http://schemas.microsoft.com/office/powerpoint/2010/main" val="19549413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82</a:t>
            </a:fld>
            <a:endParaRPr lang="fr-FR" sz="1200" b="0" strike="noStrike" spc="-1">
              <a:latin typeface="Calibri"/>
            </a:endParaRPr>
          </a:p>
        </p:txBody>
      </p:sp>
    </p:spTree>
    <p:extLst>
      <p:ext uri="{BB962C8B-B14F-4D97-AF65-F5344CB8AC3E}">
        <p14:creationId xmlns:p14="http://schemas.microsoft.com/office/powerpoint/2010/main" val="269265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8</a:t>
            </a:fld>
            <a:endParaRPr lang="fr-FR" sz="1200" b="0" strike="noStrike" spc="-1">
              <a:latin typeface="Calibri"/>
            </a:endParaRPr>
          </a:p>
        </p:txBody>
      </p:sp>
    </p:spTree>
    <p:extLst>
      <p:ext uri="{BB962C8B-B14F-4D97-AF65-F5344CB8AC3E}">
        <p14:creationId xmlns:p14="http://schemas.microsoft.com/office/powerpoint/2010/main" val="40167381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de-DE" dirty="0"/>
              <a:t>The </a:t>
            </a:r>
            <a:r>
              <a:rPr lang="de-DE" dirty="0" err="1"/>
              <a:t>recent</a:t>
            </a:r>
            <a:r>
              <a:rPr lang="de-DE" dirty="0"/>
              <a:t> </a:t>
            </a:r>
            <a:r>
              <a:rPr lang="de-DE" dirty="0" err="1"/>
              <a:t>developments</a:t>
            </a:r>
            <a:r>
              <a:rPr lang="de-DE" dirty="0"/>
              <a:t> </a:t>
            </a:r>
            <a:r>
              <a:rPr lang="de-DE" dirty="0" err="1"/>
              <a:t>within</a:t>
            </a:r>
            <a:r>
              <a:rPr lang="de-DE" dirty="0"/>
              <a:t> </a:t>
            </a:r>
            <a:r>
              <a:rPr lang="de-DE" dirty="0" err="1"/>
              <a:t>the</a:t>
            </a:r>
            <a:r>
              <a:rPr lang="de-DE" dirty="0"/>
              <a:t> </a:t>
            </a:r>
            <a:r>
              <a:rPr lang="de-DE" dirty="0" err="1"/>
              <a:t>project</a:t>
            </a:r>
            <a:r>
              <a:rPr lang="de-DE" dirty="0"/>
              <a:t> </a:t>
            </a:r>
            <a:r>
              <a:rPr lang="de-DE" dirty="0" err="1"/>
              <a:t>aim</a:t>
            </a:r>
            <a:r>
              <a:rPr lang="de-DE" dirty="0"/>
              <a:t> at </a:t>
            </a:r>
            <a:r>
              <a:rPr lang="de-DE" dirty="0" err="1"/>
              <a:t>expanding</a:t>
            </a:r>
            <a:r>
              <a:rPr lang="de-DE" dirty="0"/>
              <a:t> </a:t>
            </a:r>
            <a:r>
              <a:rPr lang="de-DE" dirty="0" err="1"/>
              <a:t>the</a:t>
            </a:r>
            <a:r>
              <a:rPr lang="de-DE" dirty="0"/>
              <a:t> TSL xxx</a:t>
            </a:r>
          </a:p>
        </p:txBody>
      </p:sp>
      <p:sp>
        <p:nvSpPr>
          <p:cNvPr id="4" name="Slide Number Placeholder 3"/>
          <p:cNvSpPr>
            <a:spLocks noGrp="1"/>
          </p:cNvSpPr>
          <p:nvPr>
            <p:ph type="sldNum"/>
          </p:nvPr>
        </p:nvSpPr>
        <p:spPr/>
        <p:txBody>
          <a:bodyPr/>
          <a:lstStyle/>
          <a:p>
            <a:pPr algn="r"/>
            <a:fld id="{E3008738-659E-4DBF-A16F-0FE0F98BE791}" type="slidenum">
              <a:rPr lang="fr-FR" sz="1400" b="0" strike="noStrike" spc="-1" smtClean="0">
                <a:latin typeface="Calibri"/>
              </a:rPr>
              <a:t>83</a:t>
            </a:fld>
            <a:endParaRPr lang="fr-FR" sz="1400" b="0" strike="noStrike" spc="-1">
              <a:latin typeface="Calibri"/>
            </a:endParaRPr>
          </a:p>
        </p:txBody>
      </p:sp>
    </p:spTree>
    <p:extLst>
      <p:ext uri="{BB962C8B-B14F-4D97-AF65-F5344CB8AC3E}">
        <p14:creationId xmlns:p14="http://schemas.microsoft.com/office/powerpoint/2010/main" val="1360031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initial proposal for Hieroglyphs in the Unicode standard was written in 1997 by Michael Everson, as a start, after which the </a:t>
            </a:r>
            <a:r>
              <a:rPr lang="en-GB" sz="1800" dirty="0" err="1">
                <a:effectLst/>
                <a:latin typeface="Calibri" panose="020F0502020204030204" pitchFamily="34" charset="0"/>
                <a:ea typeface="Calibri" panose="020F0502020204030204" pitchFamily="34" charset="0"/>
                <a:cs typeface="Arial" panose="020B0604020202020204" pitchFamily="34" charset="0"/>
              </a:rPr>
              <a:t>proposel</a:t>
            </a:r>
            <a:r>
              <a:rPr lang="en-GB" sz="1800" dirty="0">
                <a:effectLst/>
                <a:latin typeface="Calibri" panose="020F0502020204030204" pitchFamily="34" charset="0"/>
                <a:ea typeface="Calibri" panose="020F0502020204030204" pitchFamily="34" charset="0"/>
                <a:cs typeface="Arial" panose="020B0604020202020204" pitchFamily="34" charset="0"/>
              </a:rPr>
              <a:t> went to a long period of revision</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84</a:t>
            </a:fld>
            <a:endParaRPr lang="fr-FR" sz="1200" b="0" strike="noStrike" spc="-1">
              <a:latin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err="1">
                <a:effectLst/>
                <a:latin typeface="Calibri" panose="020F0502020204030204" pitchFamily="34" charset="0"/>
                <a:ea typeface="Calibri" panose="020F0502020204030204" pitchFamily="34" charset="0"/>
                <a:cs typeface="Arial" panose="020B0604020202020204" pitchFamily="34" charset="0"/>
              </a:rPr>
              <a:t>It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until</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set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signs</a:t>
            </a:r>
            <a:r>
              <a:rPr lang="de-DE" sz="1800" dirty="0">
                <a:effectLst/>
                <a:latin typeface="Calibri" panose="020F0502020204030204" pitchFamily="34" charset="0"/>
                <a:ea typeface="Calibri" panose="020F0502020204030204" pitchFamily="34" charset="0"/>
                <a:cs typeface="Arial" panose="020B0604020202020204" pitchFamily="34" charset="0"/>
              </a:rPr>
              <a:t> was </a:t>
            </a:r>
            <a:r>
              <a:rPr lang="de-DE" sz="1800" dirty="0" err="1">
                <a:effectLst/>
                <a:latin typeface="Calibri" panose="020F0502020204030204" pitchFamily="34" charset="0"/>
                <a:ea typeface="Calibri" panose="020F0502020204030204" pitchFamily="34" charset="0"/>
                <a:cs typeface="Arial" panose="020B0604020202020204" pitchFamily="34" charset="0"/>
              </a:rPr>
              <a:t>made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primarily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based</a:t>
            </a:r>
            <a:r>
              <a:rPr lang="de-DE" sz="1800" dirty="0">
                <a:effectLst/>
                <a:latin typeface="Calibri" panose="020F0502020204030204" pitchFamily="34" charset="0"/>
                <a:ea typeface="Calibri" panose="020F0502020204030204" pitchFamily="34" charset="0"/>
                <a:cs typeface="Arial" panose="020B0604020202020204" pitchFamily="34" charset="0"/>
              </a:rPr>
              <a:t> on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list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Gardiner, and additional </a:t>
            </a:r>
            <a:r>
              <a:rPr lang="de-DE" sz="1800" dirty="0" err="1">
                <a:effectLst/>
                <a:latin typeface="Calibri" panose="020F0502020204030204" pitchFamily="34" charset="0"/>
                <a:ea typeface="Calibri" panose="020F0502020204030204" pitchFamily="34" charset="0"/>
                <a:cs typeface="Arial" panose="020B0604020202020204" pitchFamily="34" charset="0"/>
              </a:rPr>
              <a:t>supplements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Gardiner.</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85</a:t>
            </a:fld>
            <a:endParaRPr lang="fr-FR" sz="1200" b="0" strike="noStrike" spc="-1">
              <a:latin typeface="Calibri"/>
            </a:endParaRPr>
          </a:p>
        </p:txBody>
      </p:sp>
    </p:spTree>
    <p:extLst>
      <p:ext uri="{BB962C8B-B14F-4D97-AF65-F5344CB8AC3E}">
        <p14:creationId xmlns:p14="http://schemas.microsoft.com/office/powerpoint/2010/main" val="14324821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err="1">
                <a:effectLst/>
                <a:latin typeface="Calibri" panose="020F0502020204030204" pitchFamily="34" charset="0"/>
                <a:ea typeface="Calibri" panose="020F0502020204030204" pitchFamily="34" charset="0"/>
                <a:cs typeface="Arial" panose="020B0604020202020204" pitchFamily="34" charset="0"/>
              </a:rPr>
              <a:t>Finally</a:t>
            </a:r>
            <a:r>
              <a:rPr lang="de-DE" sz="1800" dirty="0">
                <a:effectLst/>
                <a:latin typeface="Calibri" panose="020F0502020204030204" pitchFamily="34" charset="0"/>
                <a:ea typeface="Calibri" panose="020F0502020204030204" pitchFamily="34" charset="0"/>
                <a:cs typeface="Arial" panose="020B0604020202020204" pitchFamily="34" charset="0"/>
              </a:rPr>
              <a:t>, in 2015,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current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began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proposal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extent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existing</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repetoire</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86</a:t>
            </a:fld>
            <a:endParaRPr lang="fr-FR" sz="1200" b="0" strike="noStrike" spc="-1">
              <a:latin typeface="Calibri"/>
            </a:endParaRPr>
          </a:p>
        </p:txBody>
      </p:sp>
    </p:spTree>
    <p:extLst>
      <p:ext uri="{BB962C8B-B14F-4D97-AF65-F5344CB8AC3E}">
        <p14:creationId xmlns:p14="http://schemas.microsoft.com/office/powerpoint/2010/main" val="23735263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As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current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already</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been</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for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some</a:t>
            </a:r>
            <a:r>
              <a:rPr lang="de-DE" sz="1800" dirty="0">
                <a:effectLst/>
                <a:latin typeface="Calibri" panose="020F0502020204030204" pitchFamily="34" charset="0"/>
                <a:ea typeface="Calibri" panose="020F0502020204030204" pitchFamily="34" charset="0"/>
                <a:cs typeface="Arial" panose="020B0604020202020204" pitchFamily="34" charset="0"/>
              </a:rPr>
              <a:t> time, I </a:t>
            </a:r>
            <a:r>
              <a:rPr lang="de-DE" sz="1800" dirty="0" err="1">
                <a:effectLst/>
                <a:latin typeface="Calibri" panose="020F0502020204030204" pitchFamily="34" charset="0"/>
                <a:ea typeface="Calibri" panose="020F0502020204030204" pitchFamily="34" charset="0"/>
                <a:cs typeface="Arial" panose="020B0604020202020204" pitchFamily="34" charset="0"/>
              </a:rPr>
              <a:t>would</a:t>
            </a:r>
            <a:r>
              <a:rPr lang="de-DE" sz="1800" dirty="0">
                <a:effectLst/>
                <a:latin typeface="Calibri" panose="020F0502020204030204" pitchFamily="34" charset="0"/>
                <a:ea typeface="Calibri" panose="020F0502020204030204" pitchFamily="34" charset="0"/>
                <a:cs typeface="Arial" panose="020B0604020202020204" pitchFamily="34" charset="0"/>
              </a:rPr>
              <a:t> like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mention</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current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group</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people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working</a:t>
            </a:r>
            <a:r>
              <a:rPr lang="de-DE" sz="1800" dirty="0">
                <a:effectLst/>
                <a:latin typeface="Calibri" panose="020F0502020204030204" pitchFamily="34" charset="0"/>
                <a:ea typeface="Calibri" panose="020F0502020204030204" pitchFamily="34" charset="0"/>
                <a:cs typeface="Arial" panose="020B0604020202020204" pitchFamily="34" charset="0"/>
              </a:rPr>
              <a:t> on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extention</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87</a:t>
            </a:fld>
            <a:endParaRPr lang="fr-FR" sz="1200" b="0" strike="noStrike" spc="-1">
              <a:latin typeface="Calibri"/>
            </a:endParaRPr>
          </a:p>
        </p:txBody>
      </p:sp>
    </p:spTree>
    <p:extLst>
      <p:ext uri="{BB962C8B-B14F-4D97-AF65-F5344CB8AC3E}">
        <p14:creationId xmlns:p14="http://schemas.microsoft.com/office/powerpoint/2010/main" val="35755923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process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started</a:t>
            </a:r>
            <a:r>
              <a:rPr lang="de-DE" sz="1800" dirty="0">
                <a:effectLst/>
                <a:latin typeface="Calibri" panose="020F0502020204030204" pitchFamily="34" charset="0"/>
                <a:ea typeface="Calibri" panose="020F0502020204030204" pitchFamily="34" charset="0"/>
                <a:cs typeface="Arial" panose="020B0604020202020204" pitchFamily="34" charset="0"/>
              </a:rPr>
              <a:t> 7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ago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happened</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far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taking</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mind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batch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well</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in 2019, 9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accepted</a:t>
            </a:r>
            <a:r>
              <a:rPr lang="de-DE" sz="1800" dirty="0">
                <a:effectLst/>
                <a:latin typeface="Calibri" panose="020F0502020204030204" pitchFamily="34" charset="0"/>
                <a:ea typeface="Calibri" panose="020F0502020204030204" pitchFamily="34" charset="0"/>
                <a:cs typeface="Arial" panose="020B0604020202020204" pitchFamily="34" charset="0"/>
              </a:rPr>
              <a:t> in Unicode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deal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issue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two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dimentional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nature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script</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88</a:t>
            </a:fld>
            <a:endParaRPr lang="fr-FR" sz="1200" b="0" strike="noStrike" spc="-1">
              <a:latin typeface="Calibri"/>
            </a:endParaRPr>
          </a:p>
        </p:txBody>
      </p:sp>
    </p:spTree>
    <p:extLst>
      <p:ext uri="{BB962C8B-B14F-4D97-AF65-F5344CB8AC3E}">
        <p14:creationId xmlns:p14="http://schemas.microsoft.com/office/powerpoint/2010/main" val="16607852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process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started</a:t>
            </a:r>
            <a:r>
              <a:rPr lang="de-DE" sz="1800" dirty="0">
                <a:effectLst/>
                <a:latin typeface="Calibri" panose="020F0502020204030204" pitchFamily="34" charset="0"/>
                <a:ea typeface="Calibri" panose="020F0502020204030204" pitchFamily="34" charset="0"/>
                <a:cs typeface="Arial" panose="020B0604020202020204" pitchFamily="34" charset="0"/>
              </a:rPr>
              <a:t> 7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ago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happened</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far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taking</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mind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batch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well</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in 2019, 9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accepted</a:t>
            </a:r>
            <a:r>
              <a:rPr lang="de-DE" sz="1800" dirty="0">
                <a:effectLst/>
                <a:latin typeface="Calibri" panose="020F0502020204030204" pitchFamily="34" charset="0"/>
                <a:ea typeface="Calibri" panose="020F0502020204030204" pitchFamily="34" charset="0"/>
                <a:cs typeface="Arial" panose="020B0604020202020204" pitchFamily="34" charset="0"/>
              </a:rPr>
              <a:t> in Unicode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deal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issue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two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dimentional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nature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script</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89</a:t>
            </a:fld>
            <a:endParaRPr lang="fr-FR" sz="1200" b="0" strike="noStrike" spc="-1">
              <a:latin typeface="Calibri"/>
            </a:endParaRPr>
          </a:p>
        </p:txBody>
      </p:sp>
    </p:spTree>
    <p:extLst>
      <p:ext uri="{BB962C8B-B14F-4D97-AF65-F5344CB8AC3E}">
        <p14:creationId xmlns:p14="http://schemas.microsoft.com/office/powerpoint/2010/main" val="3829464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process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started</a:t>
            </a:r>
            <a:r>
              <a:rPr lang="de-DE" sz="1800" dirty="0">
                <a:effectLst/>
                <a:latin typeface="Calibri" panose="020F0502020204030204" pitchFamily="34" charset="0"/>
                <a:ea typeface="Calibri" panose="020F0502020204030204" pitchFamily="34" charset="0"/>
                <a:cs typeface="Arial" panose="020B0604020202020204" pitchFamily="34" charset="0"/>
              </a:rPr>
              <a:t> 7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ago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happened</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far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taking</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mind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batch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well</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in 2019, 9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accepted</a:t>
            </a:r>
            <a:r>
              <a:rPr lang="de-DE" sz="1800" dirty="0">
                <a:effectLst/>
                <a:latin typeface="Calibri" panose="020F0502020204030204" pitchFamily="34" charset="0"/>
                <a:ea typeface="Calibri" panose="020F0502020204030204" pitchFamily="34" charset="0"/>
                <a:cs typeface="Arial" panose="020B0604020202020204" pitchFamily="34" charset="0"/>
              </a:rPr>
              <a:t> in Unicode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deal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issue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two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dimentional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nature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script</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90</a:t>
            </a:fld>
            <a:endParaRPr lang="fr-FR" sz="1200" b="0" strike="noStrike" spc="-1">
              <a:latin typeface="Calibri"/>
            </a:endParaRPr>
          </a:p>
        </p:txBody>
      </p:sp>
    </p:spTree>
    <p:extLst>
      <p:ext uri="{BB962C8B-B14F-4D97-AF65-F5344CB8AC3E}">
        <p14:creationId xmlns:p14="http://schemas.microsoft.com/office/powerpoint/2010/main" val="25600370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process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started</a:t>
            </a:r>
            <a:r>
              <a:rPr lang="de-DE" sz="1800" dirty="0">
                <a:effectLst/>
                <a:latin typeface="Calibri" panose="020F0502020204030204" pitchFamily="34" charset="0"/>
                <a:ea typeface="Calibri" panose="020F0502020204030204" pitchFamily="34" charset="0"/>
                <a:cs typeface="Arial" panose="020B0604020202020204" pitchFamily="34" charset="0"/>
              </a:rPr>
              <a:t> 7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ago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happened</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far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taking</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mind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batch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well</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in 2019, 9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accepted</a:t>
            </a:r>
            <a:r>
              <a:rPr lang="de-DE" sz="1800" dirty="0">
                <a:effectLst/>
                <a:latin typeface="Calibri" panose="020F0502020204030204" pitchFamily="34" charset="0"/>
                <a:ea typeface="Calibri" panose="020F0502020204030204" pitchFamily="34" charset="0"/>
                <a:cs typeface="Arial" panose="020B0604020202020204" pitchFamily="34" charset="0"/>
              </a:rPr>
              <a:t> in Unicode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deal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issue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two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dimentional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nature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script</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91</a:t>
            </a:fld>
            <a:endParaRPr lang="fr-FR" sz="1200" b="0" strike="noStrike" spc="-1">
              <a:latin typeface="Calibri"/>
            </a:endParaRPr>
          </a:p>
        </p:txBody>
      </p:sp>
    </p:spTree>
    <p:extLst>
      <p:ext uri="{BB962C8B-B14F-4D97-AF65-F5344CB8AC3E}">
        <p14:creationId xmlns:p14="http://schemas.microsoft.com/office/powerpoint/2010/main" val="39176377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process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started</a:t>
            </a:r>
            <a:r>
              <a:rPr lang="de-DE" sz="1800" dirty="0">
                <a:effectLst/>
                <a:latin typeface="Calibri" panose="020F0502020204030204" pitchFamily="34" charset="0"/>
                <a:ea typeface="Calibri" panose="020F0502020204030204" pitchFamily="34" charset="0"/>
                <a:cs typeface="Arial" panose="020B0604020202020204" pitchFamily="34" charset="0"/>
              </a:rPr>
              <a:t> 7 </a:t>
            </a:r>
            <a:r>
              <a:rPr lang="de-DE" sz="1800" dirty="0" err="1">
                <a:effectLst/>
                <a:latin typeface="Calibri" panose="020F0502020204030204" pitchFamily="34" charset="0"/>
                <a:ea typeface="Calibri" panose="020F0502020204030204" pitchFamily="34" charset="0"/>
                <a:cs typeface="Arial" panose="020B0604020202020204" pitchFamily="34" charset="0"/>
              </a:rPr>
              <a:t>years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ago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what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happened</a:t>
            </a:r>
            <a:r>
              <a:rPr lang="de-DE" sz="1800" dirty="0">
                <a:effectLst/>
                <a:latin typeface="Calibri" panose="020F0502020204030204" pitchFamily="34" charset="0"/>
                <a:ea typeface="Calibri" panose="020F0502020204030204" pitchFamily="34" charset="0"/>
                <a:cs typeface="Arial" panose="020B0604020202020204" pitchFamily="34" charset="0"/>
              </a:rPr>
              <a:t> so </a:t>
            </a:r>
            <a:r>
              <a:rPr lang="de-DE" sz="1800" dirty="0" err="1">
                <a:effectLst/>
                <a:latin typeface="Calibri" panose="020F0502020204030204" pitchFamily="34" charset="0"/>
                <a:ea typeface="Calibri" panose="020F0502020204030204" pitchFamily="34" charset="0"/>
                <a:cs typeface="Arial" panose="020B0604020202020204" pitchFamily="34" charset="0"/>
              </a:rPr>
              <a:t>far</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taking</a:t>
            </a:r>
            <a:r>
              <a:rPr lang="de-DE" sz="1800" dirty="0">
                <a:effectLst/>
                <a:latin typeface="Calibri" panose="020F0502020204030204" pitchFamily="34" charset="0"/>
                <a:ea typeface="Calibri" panose="020F0502020204030204" pitchFamily="34" charset="0"/>
                <a:cs typeface="Arial" panose="020B0604020202020204" pitchFamily="34" charset="0"/>
              </a:rPr>
              <a:t> in </a:t>
            </a:r>
            <a:r>
              <a:rPr lang="de-DE" sz="1800" dirty="0" err="1">
                <a:effectLst/>
                <a:latin typeface="Calibri" panose="020F0502020204030204" pitchFamily="34" charset="0"/>
                <a:ea typeface="Calibri" panose="020F0502020204030204" pitchFamily="34" charset="0"/>
                <a:cs typeface="Arial" panose="020B0604020202020204" pitchFamily="34" charset="0"/>
              </a:rPr>
              <a:t>mind</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batch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took</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quite</a:t>
            </a:r>
            <a:r>
              <a:rPr lang="de-DE" sz="1800" dirty="0">
                <a:effectLst/>
                <a:latin typeface="Calibri" panose="020F0502020204030204" pitchFamily="34" charset="0"/>
                <a:ea typeface="Calibri" panose="020F0502020204030204" pitchFamily="34" charset="0"/>
                <a:cs typeface="Arial" panose="020B0604020202020204" pitchFamily="34" charset="0"/>
              </a:rPr>
              <a:t> a </a:t>
            </a:r>
            <a:r>
              <a:rPr lang="de-DE" sz="1800" dirty="0" err="1">
                <a:effectLst/>
                <a:latin typeface="Calibri" panose="020F0502020204030204" pitchFamily="34" charset="0"/>
                <a:ea typeface="Calibri" panose="020F0502020204030204" pitchFamily="34" charset="0"/>
                <a:cs typeface="Arial" panose="020B0604020202020204" pitchFamily="34" charset="0"/>
              </a:rPr>
              <a:t>while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well</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800" dirty="0">
                <a:effectLst/>
                <a:latin typeface="Calibri" panose="020F0502020204030204" pitchFamily="34" charset="0"/>
                <a:ea typeface="Calibri" panose="020F0502020204030204" pitchFamily="34" charset="0"/>
                <a:cs typeface="Arial" panose="020B0604020202020204" pitchFamily="34" charset="0"/>
              </a:rPr>
              <a:t>So </a:t>
            </a:r>
            <a:r>
              <a:rPr lang="de-DE" sz="1800" dirty="0" err="1">
                <a:effectLst/>
                <a:latin typeface="Calibri" panose="020F0502020204030204" pitchFamily="34" charset="0"/>
                <a:ea typeface="Calibri" panose="020F0502020204030204" pitchFamily="34" charset="0"/>
                <a:cs typeface="Arial" panose="020B0604020202020204" pitchFamily="34" charset="0"/>
              </a:rPr>
              <a:t>first</a:t>
            </a:r>
            <a:r>
              <a:rPr lang="de-DE" sz="1800" dirty="0">
                <a:effectLst/>
                <a:latin typeface="Calibri" panose="020F0502020204030204" pitchFamily="34" charset="0"/>
                <a:ea typeface="Calibri" panose="020F0502020204030204" pitchFamily="34" charset="0"/>
                <a:cs typeface="Arial" panose="020B0604020202020204" pitchFamily="34" charset="0"/>
              </a:rPr>
              <a:t>, in 2019, 9 </a:t>
            </a:r>
            <a:r>
              <a:rPr lang="de-DE" sz="1800" dirty="0" err="1">
                <a:effectLst/>
                <a:latin typeface="Calibri" panose="020F0502020204030204" pitchFamily="34" charset="0"/>
                <a:ea typeface="Calibri" panose="020F0502020204030204" pitchFamily="34" charset="0"/>
                <a:cs typeface="Arial" panose="020B0604020202020204" pitchFamily="34" charset="0"/>
              </a:rPr>
              <a:t>control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characters</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were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accepted</a:t>
            </a:r>
            <a:r>
              <a:rPr lang="de-DE" sz="1800" dirty="0">
                <a:effectLst/>
                <a:latin typeface="Calibri" panose="020F0502020204030204" pitchFamily="34" charset="0"/>
                <a:ea typeface="Calibri" panose="020F0502020204030204" pitchFamily="34" charset="0"/>
                <a:cs typeface="Arial" panose="020B0604020202020204" pitchFamily="34" charset="0"/>
              </a:rPr>
              <a:t> in Unicode </a:t>
            </a:r>
            <a:r>
              <a:rPr lang="de-DE" sz="1800" dirty="0" err="1">
                <a:effectLst/>
                <a:latin typeface="Calibri" panose="020F0502020204030204" pitchFamily="34" charset="0"/>
                <a:ea typeface="Calibri" panose="020F0502020204030204" pitchFamily="34" charset="0"/>
                <a:cs typeface="Arial" panose="020B0604020202020204" pitchFamily="34" charset="0"/>
              </a:rPr>
              <a:t>to</a:t>
            </a:r>
            <a:r>
              <a:rPr lang="de-DE" sz="1800" dirty="0">
                <a:effectLst/>
                <a:latin typeface="Calibri" panose="020F0502020204030204" pitchFamily="34" charset="0"/>
                <a:ea typeface="Calibri" panose="020F0502020204030204" pitchFamily="34" charset="0"/>
                <a:cs typeface="Arial" panose="020B0604020202020204" pitchFamily="34" charset="0"/>
              </a:rPr>
              <a:t> deal </a:t>
            </a:r>
            <a:r>
              <a:rPr lang="de-DE" sz="1800" dirty="0" err="1">
                <a:effectLst/>
                <a:latin typeface="Calibri" panose="020F0502020204030204" pitchFamily="34" charset="0"/>
                <a:ea typeface="Calibri" panose="020F0502020204030204" pitchFamily="34" charset="0"/>
                <a:cs typeface="Arial" panose="020B0604020202020204" pitchFamily="34" charset="0"/>
              </a:rPr>
              <a:t>with</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issue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two</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dimentional</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nature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of</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the</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Hieroglyphic</a:t>
            </a:r>
            <a:r>
              <a:rPr lang="de-DE" sz="1800" dirty="0">
                <a:effectLst/>
                <a:latin typeface="Calibri" panose="020F0502020204030204" pitchFamily="34" charset="0"/>
                <a:ea typeface="Calibri" panose="020F0502020204030204" pitchFamily="34" charset="0"/>
                <a:cs typeface="Arial" panose="020B0604020202020204" pitchFamily="34" charset="0"/>
              </a:rPr>
              <a:t> </a:t>
            </a:r>
            <a:r>
              <a:rPr lang="de-DE" sz="1800" dirty="0" err="1">
                <a:effectLst/>
                <a:latin typeface="Calibri" panose="020F0502020204030204" pitchFamily="34" charset="0"/>
                <a:ea typeface="Calibri" panose="020F0502020204030204" pitchFamily="34" charset="0"/>
                <a:cs typeface="Arial" panose="020B0604020202020204" pitchFamily="34" charset="0"/>
              </a:rPr>
              <a:t>script</a:t>
            </a:r>
            <a:r>
              <a:rPr lang="de-DE"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92</a:t>
            </a:fld>
            <a:endParaRPr lang="fr-FR" sz="1200" b="0" strike="noStrike" spc="-1">
              <a:latin typeface="Calibri"/>
            </a:endParaRPr>
          </a:p>
        </p:txBody>
      </p:sp>
    </p:spTree>
    <p:extLst>
      <p:ext uri="{BB962C8B-B14F-4D97-AF65-F5344CB8AC3E}">
        <p14:creationId xmlns:p14="http://schemas.microsoft.com/office/powerpoint/2010/main" val="210035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685800" y="1143000"/>
            <a:ext cx="5486400" cy="3086100"/>
          </a:xfrm>
          <a:prstGeom prst="rect">
            <a:avLst/>
          </a:prstGeom>
        </p:spPr>
      </p:sp>
      <p:sp>
        <p:nvSpPr>
          <p:cNvPr id="496" name="PlaceHolder 2"/>
          <p:cNvSpPr>
            <a:spLocks noGrp="1"/>
          </p:cNvSpPr>
          <p:nvPr>
            <p:ph type="body"/>
          </p:nvPr>
        </p:nvSpPr>
        <p:spPr>
          <a:xfrm>
            <a:off x="685800" y="4400640"/>
            <a:ext cx="5486040" cy="3600000"/>
          </a:xfrm>
          <a:prstGeom prst="rect">
            <a:avLst/>
          </a:prstGeom>
        </p:spPr>
        <p:txBody>
          <a:bodyPr>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rPr>
              <a:t>As with most stories about the history of Egyptology, we have to go back to Champollion. He created the first modern sign-list in Egyptology, which included a limited description of the phonetic function of the signs, and also made a classification of the signs into thematic groups, although the amounts of groups varied between 7 and 18. Moreover, he created the first assumptions of the different functions of the signs.  </a:t>
            </a:r>
          </a:p>
          <a:p>
            <a:pPr marL="216000" indent="-216000">
              <a:lnSpc>
                <a:spcPct val="100000"/>
              </a:lnSpc>
            </a:pPr>
            <a:endParaRPr lang="fr-FR" sz="2000" b="0" strike="noStrike" spc="-1" dirty="0">
              <a:latin typeface="Calibri"/>
            </a:endParaRPr>
          </a:p>
        </p:txBody>
      </p:sp>
      <p:sp>
        <p:nvSpPr>
          <p:cNvPr id="4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D4B85CD-AB94-4415-B3B9-364C9617C0AA}" type="slidenum">
              <a:rPr lang="en-US" sz="1200" b="0" strike="noStrike" spc="-1">
                <a:latin typeface="Calibri"/>
              </a:rPr>
              <a:t>10</a:t>
            </a:fld>
            <a:endParaRPr lang="fr-FR" sz="1200" b="0" strike="noStrike" spc="-1">
              <a:latin typeface="Calibri"/>
            </a:endParaRPr>
          </a:p>
        </p:txBody>
      </p:sp>
    </p:spTree>
    <p:extLst>
      <p:ext uri="{BB962C8B-B14F-4D97-AF65-F5344CB8AC3E}">
        <p14:creationId xmlns:p14="http://schemas.microsoft.com/office/powerpoint/2010/main" val="9233436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93</a:t>
            </a:fld>
            <a:endParaRPr lang="fr-FR" sz="1200" b="0" strike="noStrike" spc="-1">
              <a:latin typeface="Calibri"/>
            </a:endParaRPr>
          </a:p>
        </p:txBody>
      </p:sp>
    </p:spTree>
    <p:extLst>
      <p:ext uri="{BB962C8B-B14F-4D97-AF65-F5344CB8AC3E}">
        <p14:creationId xmlns:p14="http://schemas.microsoft.com/office/powerpoint/2010/main" val="11530958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94</a:t>
            </a:fld>
            <a:endParaRPr lang="fr-FR" sz="1200" b="0" strike="noStrike" spc="-1">
              <a:latin typeface="Calibri"/>
            </a:endParaRPr>
          </a:p>
        </p:txBody>
      </p:sp>
    </p:spTree>
    <p:extLst>
      <p:ext uri="{BB962C8B-B14F-4D97-AF65-F5344CB8AC3E}">
        <p14:creationId xmlns:p14="http://schemas.microsoft.com/office/powerpoint/2010/main" val="17997375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95</a:t>
            </a:fld>
            <a:endParaRPr lang="fr-FR" sz="1200" b="0" strike="noStrike" spc="-1">
              <a:latin typeface="Calibri"/>
            </a:endParaRPr>
          </a:p>
        </p:txBody>
      </p:sp>
    </p:spTree>
    <p:extLst>
      <p:ext uri="{BB962C8B-B14F-4D97-AF65-F5344CB8AC3E}">
        <p14:creationId xmlns:p14="http://schemas.microsoft.com/office/powerpoint/2010/main" val="29832250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96</a:t>
            </a:fld>
            <a:endParaRPr lang="fr-FR" sz="1200" b="0" strike="noStrike" spc="-1">
              <a:latin typeface="Calibri"/>
            </a:endParaRPr>
          </a:p>
        </p:txBody>
      </p:sp>
    </p:spTree>
    <p:extLst>
      <p:ext uri="{BB962C8B-B14F-4D97-AF65-F5344CB8AC3E}">
        <p14:creationId xmlns:p14="http://schemas.microsoft.com/office/powerpoint/2010/main" val="880231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97</a:t>
            </a:fld>
            <a:endParaRPr lang="fr-FR" sz="1200" b="0" strike="noStrike" spc="-1">
              <a:latin typeface="Calibri"/>
            </a:endParaRPr>
          </a:p>
        </p:txBody>
      </p:sp>
    </p:spTree>
    <p:extLst>
      <p:ext uri="{BB962C8B-B14F-4D97-AF65-F5344CB8AC3E}">
        <p14:creationId xmlns:p14="http://schemas.microsoft.com/office/powerpoint/2010/main" val="13377066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98</a:t>
            </a:fld>
            <a:endParaRPr lang="fr-FR" sz="1200" b="0" strike="noStrike" spc="-1">
              <a:latin typeface="Calibri"/>
            </a:endParaRPr>
          </a:p>
        </p:txBody>
      </p:sp>
    </p:spTree>
    <p:extLst>
      <p:ext uri="{BB962C8B-B14F-4D97-AF65-F5344CB8AC3E}">
        <p14:creationId xmlns:p14="http://schemas.microsoft.com/office/powerpoint/2010/main" val="10195138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99</a:t>
            </a:fld>
            <a:endParaRPr lang="fr-FR" sz="1200" b="0" strike="noStrike" spc="-1">
              <a:latin typeface="Calibri"/>
            </a:endParaRPr>
          </a:p>
        </p:txBody>
      </p:sp>
    </p:spTree>
    <p:extLst>
      <p:ext uri="{BB962C8B-B14F-4D97-AF65-F5344CB8AC3E}">
        <p14:creationId xmlns:p14="http://schemas.microsoft.com/office/powerpoint/2010/main" val="42802627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de-DE" dirty="0"/>
              <a:t>The </a:t>
            </a:r>
            <a:r>
              <a:rPr lang="de-DE" dirty="0" err="1"/>
              <a:t>recent</a:t>
            </a:r>
            <a:r>
              <a:rPr lang="de-DE" dirty="0"/>
              <a:t> </a:t>
            </a:r>
            <a:r>
              <a:rPr lang="de-DE" dirty="0" err="1"/>
              <a:t>developments</a:t>
            </a:r>
            <a:r>
              <a:rPr lang="de-DE" dirty="0"/>
              <a:t> </a:t>
            </a:r>
            <a:r>
              <a:rPr lang="de-DE" dirty="0" err="1"/>
              <a:t>within</a:t>
            </a:r>
            <a:r>
              <a:rPr lang="de-DE" dirty="0"/>
              <a:t> </a:t>
            </a:r>
            <a:r>
              <a:rPr lang="de-DE" dirty="0" err="1"/>
              <a:t>the</a:t>
            </a:r>
            <a:r>
              <a:rPr lang="de-DE" dirty="0"/>
              <a:t> </a:t>
            </a:r>
            <a:r>
              <a:rPr lang="de-DE" dirty="0" err="1"/>
              <a:t>project</a:t>
            </a:r>
            <a:r>
              <a:rPr lang="de-DE" dirty="0"/>
              <a:t> </a:t>
            </a:r>
            <a:r>
              <a:rPr lang="de-DE" dirty="0" err="1"/>
              <a:t>aim</a:t>
            </a:r>
            <a:r>
              <a:rPr lang="de-DE" dirty="0"/>
              <a:t> at </a:t>
            </a:r>
            <a:r>
              <a:rPr lang="de-DE" dirty="0" err="1"/>
              <a:t>expanding</a:t>
            </a:r>
            <a:r>
              <a:rPr lang="de-DE" dirty="0"/>
              <a:t> </a:t>
            </a:r>
            <a:r>
              <a:rPr lang="de-DE" dirty="0" err="1"/>
              <a:t>the</a:t>
            </a:r>
            <a:r>
              <a:rPr lang="de-DE" dirty="0"/>
              <a:t> TSL xxx</a:t>
            </a:r>
          </a:p>
        </p:txBody>
      </p:sp>
      <p:sp>
        <p:nvSpPr>
          <p:cNvPr id="4" name="Slide Number Placeholder 3"/>
          <p:cNvSpPr>
            <a:spLocks noGrp="1"/>
          </p:cNvSpPr>
          <p:nvPr>
            <p:ph type="sldNum"/>
          </p:nvPr>
        </p:nvSpPr>
        <p:spPr/>
        <p:txBody>
          <a:bodyPr/>
          <a:lstStyle/>
          <a:p>
            <a:pPr algn="r"/>
            <a:fld id="{E3008738-659E-4DBF-A16F-0FE0F98BE791}" type="slidenum">
              <a:rPr lang="fr-FR" sz="1400" b="0" strike="noStrike" spc="-1" smtClean="0">
                <a:latin typeface="Calibri"/>
              </a:rPr>
              <a:t>100</a:t>
            </a:fld>
            <a:endParaRPr lang="fr-FR" sz="1400" b="0" strike="noStrike" spc="-1">
              <a:latin typeface="Calibri"/>
            </a:endParaRPr>
          </a:p>
        </p:txBody>
      </p:sp>
    </p:spTree>
    <p:extLst>
      <p:ext uri="{BB962C8B-B14F-4D97-AF65-F5344CB8AC3E}">
        <p14:creationId xmlns:p14="http://schemas.microsoft.com/office/powerpoint/2010/main" val="36296254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101</a:t>
            </a:fld>
            <a:endParaRPr lang="fr-FR" sz="1200" b="0" strike="noStrike" spc="-1">
              <a:latin typeface="Calibri"/>
            </a:endParaRPr>
          </a:p>
        </p:txBody>
      </p:sp>
    </p:spTree>
    <p:extLst>
      <p:ext uri="{BB962C8B-B14F-4D97-AF65-F5344CB8AC3E}">
        <p14:creationId xmlns:p14="http://schemas.microsoft.com/office/powerpoint/2010/main" val="4061183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685800" y="1143000"/>
            <a:ext cx="5486400" cy="3086100"/>
          </a:xfrm>
          <a:prstGeom prst="rect">
            <a:avLst/>
          </a:prstGeom>
        </p:spPr>
      </p:sp>
      <p:sp>
        <p:nvSpPr>
          <p:cNvPr id="607"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lang="de-D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tabLst>
                <a:tab pos="0" algn="l"/>
              </a:tabLst>
            </a:pPr>
            <a:endParaRPr lang="fr-FR" sz="2000" b="0" strike="noStrike" spc="-1" dirty="0">
              <a:latin typeface="Calibri"/>
            </a:endParaRPr>
          </a:p>
        </p:txBody>
      </p:sp>
      <p:sp>
        <p:nvSpPr>
          <p:cNvPr id="60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BAECDB-E669-4D7D-9810-D6ADD36DC3E1}" type="slidenum">
              <a:rPr lang="en-US" sz="1200" b="0" strike="noStrike" spc="-1">
                <a:latin typeface="Calibri"/>
              </a:rPr>
              <a:t>102</a:t>
            </a:fld>
            <a:endParaRPr lang="fr-FR" sz="1200" b="0" strike="noStrike" spc="-1">
              <a:latin typeface="Calibri"/>
            </a:endParaRPr>
          </a:p>
        </p:txBody>
      </p:sp>
    </p:spTree>
    <p:extLst>
      <p:ext uri="{BB962C8B-B14F-4D97-AF65-F5344CB8AC3E}">
        <p14:creationId xmlns:p14="http://schemas.microsoft.com/office/powerpoint/2010/main" val="245874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27"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28"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30"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1"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2"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3" name="PlaceHolder 5"/>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35"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6"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7"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8" name="PlaceHolder 5"/>
          <p:cNvSpPr>
            <a:spLocks noGrp="1"/>
          </p:cNvSpPr>
          <p:nvPr>
            <p:ph type="body"/>
          </p:nvPr>
        </p:nvSpPr>
        <p:spPr>
          <a:xfrm>
            <a:off x="83196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39"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40" name="PlaceHolder 7"/>
          <p:cNvSpPr>
            <a:spLocks noGrp="1"/>
          </p:cNvSpPr>
          <p:nvPr>
            <p:ph type="body"/>
          </p:nvPr>
        </p:nvSpPr>
        <p:spPr>
          <a:xfrm>
            <a:off x="794304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47" name="PlaceHolder 2"/>
          <p:cNvSpPr>
            <a:spLocks noGrp="1"/>
          </p:cNvSpPr>
          <p:nvPr>
            <p:ph type="subTitle"/>
          </p:nvPr>
        </p:nvSpPr>
        <p:spPr>
          <a:xfrm>
            <a:off x="831960" y="4589640"/>
            <a:ext cx="10515240" cy="149976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49"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51"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52"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1960" y="1709640"/>
            <a:ext cx="10515240" cy="1322280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56"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57"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58"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 name="PlaceHolder 2"/>
          <p:cNvSpPr>
            <a:spLocks noGrp="1"/>
          </p:cNvSpPr>
          <p:nvPr>
            <p:ph type="subTitle"/>
          </p:nvPr>
        </p:nvSpPr>
        <p:spPr>
          <a:xfrm>
            <a:off x="831960" y="4589640"/>
            <a:ext cx="10515240" cy="149976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0"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61"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62"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4"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65"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66"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8"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69"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71"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2"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3"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4" name="PlaceHolder 5"/>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76"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7"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8"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79" name="PlaceHolder 5"/>
          <p:cNvSpPr>
            <a:spLocks noGrp="1"/>
          </p:cNvSpPr>
          <p:nvPr>
            <p:ph type="body"/>
          </p:nvPr>
        </p:nvSpPr>
        <p:spPr>
          <a:xfrm>
            <a:off x="83196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80"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81" name="PlaceHolder 7"/>
          <p:cNvSpPr>
            <a:spLocks noGrp="1"/>
          </p:cNvSpPr>
          <p:nvPr>
            <p:ph type="body"/>
          </p:nvPr>
        </p:nvSpPr>
        <p:spPr>
          <a:xfrm>
            <a:off x="794304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E80A1-0F90-4A45-AC59-4C0AC7D5F6A8}"/>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E55A514B-32B1-43BB-BF58-1E8372909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687F993-F310-444D-86C7-88B3D5AA9E70}"/>
              </a:ext>
            </a:extLst>
          </p:cNvPr>
          <p:cNvSpPr>
            <a:spLocks noGrp="1"/>
          </p:cNvSpPr>
          <p:nvPr>
            <p:ph type="dt" sz="half" idx="10"/>
          </p:nvPr>
        </p:nvSpPr>
        <p:spPr/>
        <p:txBody>
          <a:bodyPr/>
          <a:lstStyle/>
          <a:p>
            <a:fld id="{331F5EDE-CA45-4C79-A8B0-D7C354E5DC37}" type="datetimeFigureOut">
              <a:rPr lang="en-NL" smtClean="0"/>
              <a:t>28/09/2022</a:t>
            </a:fld>
            <a:endParaRPr lang="en-NL"/>
          </a:p>
        </p:txBody>
      </p:sp>
      <p:sp>
        <p:nvSpPr>
          <p:cNvPr id="5" name="Footer Placeholder 4">
            <a:extLst>
              <a:ext uri="{FF2B5EF4-FFF2-40B4-BE49-F238E27FC236}">
                <a16:creationId xmlns:a16="http://schemas.microsoft.com/office/drawing/2014/main" id="{390D2F01-B89F-4ACE-A232-EB7A202B920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471F53F-50C6-4B06-88F7-C9B641D18386}"/>
              </a:ext>
            </a:extLst>
          </p:cNvPr>
          <p:cNvSpPr>
            <a:spLocks noGrp="1"/>
          </p:cNvSpPr>
          <p:nvPr>
            <p:ph type="sldNum" sz="quarter" idx="12"/>
          </p:nvPr>
        </p:nvSpPr>
        <p:spPr/>
        <p:txBody>
          <a:bodyPr/>
          <a:lstStyle/>
          <a:p>
            <a:fld id="{38BF1BD5-4730-4842-927D-0969FAD2CF38}" type="slidenum">
              <a:rPr lang="en-NL" smtClean="0"/>
              <a:t>‹#›</a:t>
            </a:fld>
            <a:endParaRPr lang="en-NL"/>
          </a:p>
        </p:txBody>
      </p:sp>
    </p:spTree>
    <p:extLst>
      <p:ext uri="{BB962C8B-B14F-4D97-AF65-F5344CB8AC3E}">
        <p14:creationId xmlns:p14="http://schemas.microsoft.com/office/powerpoint/2010/main" val="368983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88" name="PlaceHolder 2"/>
          <p:cNvSpPr>
            <a:spLocks noGrp="1"/>
          </p:cNvSpPr>
          <p:nvPr>
            <p:ph type="subTitle"/>
          </p:nvPr>
        </p:nvSpPr>
        <p:spPr>
          <a:xfrm>
            <a:off x="831960" y="4589640"/>
            <a:ext cx="10515240" cy="149976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90"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92"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93"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8"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1960" y="1709640"/>
            <a:ext cx="10515240" cy="1322280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97"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98"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99"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01"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02"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03"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05"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06"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07"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09"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0"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12"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3"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4"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5" name="PlaceHolder 5"/>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17"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8"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9"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20" name="PlaceHolder 5"/>
          <p:cNvSpPr>
            <a:spLocks noGrp="1"/>
          </p:cNvSpPr>
          <p:nvPr>
            <p:ph type="body"/>
          </p:nvPr>
        </p:nvSpPr>
        <p:spPr>
          <a:xfrm>
            <a:off x="83196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21"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22" name="PlaceHolder 7"/>
          <p:cNvSpPr>
            <a:spLocks noGrp="1"/>
          </p:cNvSpPr>
          <p:nvPr>
            <p:ph type="body"/>
          </p:nvPr>
        </p:nvSpPr>
        <p:spPr>
          <a:xfrm>
            <a:off x="7943040" y="5373360"/>
            <a:ext cx="338580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0"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1"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960" y="1709640"/>
            <a:ext cx="10515240" cy="13222800"/>
          </a:xfrm>
          <a:prstGeom prst="rect">
            <a:avLst/>
          </a:prstGeom>
        </p:spPr>
        <p:txBody>
          <a:bodyPr lIns="0" tIns="0" rIns="0" bIns="0" anchor="ctr">
            <a:noAutofit/>
          </a:bodyPr>
          <a:lstStyle/>
          <a:p>
            <a:pPr algn="ctr"/>
            <a:endParaRPr lang="fr-FR" sz="3200" b="0" strike="noStrike" spc="-1">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5"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6"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17" name="PlaceHolder 4"/>
          <p:cNvSpPr>
            <a:spLocks noGrp="1"/>
          </p:cNvSpPr>
          <p:nvPr>
            <p:ph type="body"/>
          </p:nvPr>
        </p:nvSpPr>
        <p:spPr>
          <a:xfrm>
            <a:off x="83196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9"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20"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21"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5240" cy="285228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23"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24"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fr-FR" sz="2800" b="0" strike="noStrike" spc="-1">
              <a:solidFill>
                <a:srgbClr val="000000"/>
              </a:solidFill>
              <a:latin typeface="Calibri"/>
            </a:endParaRPr>
          </a:p>
        </p:txBody>
      </p:sp>
      <p:sp>
        <p:nvSpPr>
          <p:cNvPr id="25"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fr-FR"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fr-FR" sz="6000" b="0" strike="noStrike" spc="-1">
                <a:solidFill>
                  <a:srgbClr val="000000"/>
                </a:solidFill>
                <a:latin typeface="Calibri Light"/>
              </a:rPr>
              <a:t>Modifiez le style du titre</a:t>
            </a:r>
            <a:endParaRPr lang="fr-FR"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6B18378F-3E12-4016-994E-B6E3ABFC7EE5}" type="datetime">
              <a:rPr lang="fr-FR" sz="1200" b="0" strike="noStrike" spc="-1">
                <a:solidFill>
                  <a:srgbClr val="8B8B8B"/>
                </a:solidFill>
                <a:latin typeface="Calibri"/>
              </a:rPr>
              <a:t>28/09/2022</a:t>
            </a:fld>
            <a:endParaRPr lang="fr-FR" sz="1200" b="0" strike="noStrike" spc="-1">
              <a:latin typeface="Calibri"/>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lstStyle/>
          <a:p>
            <a:endParaRPr lang="fr-FR" sz="2400" b="0" strike="noStrike" spc="-1">
              <a:latin typeface="Calibri"/>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5269A03F-73A4-4483-B3CE-C537A61D35F3}" type="slidenum">
              <a:rPr lang="fr-FR" sz="1200" b="0" strike="noStrike" spc="-1">
                <a:solidFill>
                  <a:srgbClr val="8B8B8B"/>
                </a:solidFill>
                <a:latin typeface="Calibri"/>
              </a:rPr>
              <a:t>‹#›</a:t>
            </a:fld>
            <a:endParaRPr lang="fr-FR" sz="1200" b="0" strike="noStrike" spc="-1">
              <a:latin typeface="Calibri"/>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2000" b="0" strike="noStrike" spc="-1">
                <a:solidFill>
                  <a:srgbClr val="000000"/>
                </a:solidFill>
                <a:latin typeface="Calibri"/>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Calibri"/>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Calibri"/>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Calibri"/>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Calibri"/>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lstStyle/>
          <a:p>
            <a:pPr>
              <a:lnSpc>
                <a:spcPct val="90000"/>
              </a:lnSpc>
            </a:pPr>
            <a:r>
              <a:rPr lang="fr-FR" sz="4400" b="0" strike="noStrike" spc="-1">
                <a:solidFill>
                  <a:srgbClr val="000000"/>
                </a:solidFill>
                <a:latin typeface="Calibri Light"/>
              </a:rPr>
              <a:t>Modifiez le style du titre</a:t>
            </a:r>
            <a:endParaRPr lang="fr-FR"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fr-FR" sz="2800" b="0" strike="noStrike" spc="-1">
                <a:solidFill>
                  <a:srgbClr val="000000"/>
                </a:solidFill>
                <a:latin typeface="Calibri"/>
              </a:rPr>
              <a:t>Cliquez pour modifier les styles du texte du masque</a:t>
            </a:r>
          </a:p>
          <a:p>
            <a:pPr marL="685800" lvl="1" indent="-228240">
              <a:lnSpc>
                <a:spcPct val="90000"/>
              </a:lnSpc>
              <a:spcBef>
                <a:spcPts val="499"/>
              </a:spcBef>
              <a:buClr>
                <a:srgbClr val="000000"/>
              </a:buClr>
              <a:buFont typeface="Arial"/>
              <a:buChar char="•"/>
            </a:pPr>
            <a:r>
              <a:rPr lang="fr-FR" sz="2400" b="0" strike="noStrike" spc="-1">
                <a:solidFill>
                  <a:srgbClr val="000000"/>
                </a:solidFill>
                <a:latin typeface="Calibri"/>
              </a:rPr>
              <a:t>Deuxième niveau</a:t>
            </a:r>
          </a:p>
          <a:p>
            <a:pPr marL="1143000" lvl="2" indent="-228240">
              <a:lnSpc>
                <a:spcPct val="90000"/>
              </a:lnSpc>
              <a:spcBef>
                <a:spcPts val="499"/>
              </a:spcBef>
              <a:buClr>
                <a:srgbClr val="000000"/>
              </a:buClr>
              <a:buFont typeface="Arial"/>
              <a:buChar char="•"/>
            </a:pPr>
            <a:r>
              <a:rPr lang="fr-FR" sz="2000" b="0" strike="noStrike" spc="-1">
                <a:solidFill>
                  <a:srgbClr val="000000"/>
                </a:solidFill>
                <a:latin typeface="Calibri"/>
              </a:rPr>
              <a:t>Troisième niveau</a:t>
            </a:r>
          </a:p>
          <a:p>
            <a:pPr marL="1600200" lvl="3" indent="-228240">
              <a:lnSpc>
                <a:spcPct val="90000"/>
              </a:lnSpc>
              <a:spcBef>
                <a:spcPts val="499"/>
              </a:spcBef>
              <a:buClr>
                <a:srgbClr val="000000"/>
              </a:buClr>
              <a:buFont typeface="Arial"/>
              <a:buChar char="•"/>
            </a:pPr>
            <a:r>
              <a:rPr lang="fr-FR" sz="1800" b="0" strike="noStrike" spc="-1">
                <a:solidFill>
                  <a:srgbClr val="000000"/>
                </a:solidFill>
                <a:latin typeface="Calibri"/>
              </a:rPr>
              <a:t>Quatrième niveau</a:t>
            </a:r>
          </a:p>
          <a:p>
            <a:pPr marL="2057400" lvl="4" indent="-228240">
              <a:lnSpc>
                <a:spcPct val="90000"/>
              </a:lnSpc>
              <a:spcBef>
                <a:spcPts val="499"/>
              </a:spcBef>
              <a:buClr>
                <a:srgbClr val="000000"/>
              </a:buClr>
              <a:buFont typeface="Arial"/>
              <a:buChar char="•"/>
            </a:pPr>
            <a:r>
              <a:rPr lang="fr-FR" sz="1800" b="0" strike="noStrike" spc="-1">
                <a:solidFill>
                  <a:srgbClr val="000000"/>
                </a:solidFill>
                <a:latin typeface="Calibri"/>
              </a:rPr>
              <a:t>Cinquième niveau</a:t>
            </a:r>
          </a:p>
        </p:txBody>
      </p:sp>
      <p:sp>
        <p:nvSpPr>
          <p:cNvPr id="43" name="PlaceHolder 3"/>
          <p:cNvSpPr>
            <a:spLocks noGrp="1"/>
          </p:cNvSpPr>
          <p:nvPr>
            <p:ph type="dt"/>
          </p:nvPr>
        </p:nvSpPr>
        <p:spPr>
          <a:xfrm>
            <a:off x="838080" y="6356520"/>
            <a:ext cx="2742840" cy="364680"/>
          </a:xfrm>
          <a:prstGeom prst="rect">
            <a:avLst/>
          </a:prstGeom>
        </p:spPr>
        <p:txBody>
          <a:bodyPr anchor="ctr">
            <a:noAutofit/>
          </a:bodyPr>
          <a:lstStyle/>
          <a:p>
            <a:pPr>
              <a:lnSpc>
                <a:spcPct val="100000"/>
              </a:lnSpc>
            </a:pPr>
            <a:fld id="{846765B5-1E3C-41C7-B857-3D8049DC6E25}" type="datetime">
              <a:rPr lang="fr-FR" sz="1200" b="0" strike="noStrike" spc="-1">
                <a:solidFill>
                  <a:srgbClr val="8B8B8B"/>
                </a:solidFill>
                <a:latin typeface="Calibri"/>
              </a:rPr>
              <a:t>28/09/2022</a:t>
            </a:fld>
            <a:endParaRPr lang="fr-FR" sz="1200" b="0" strike="noStrike" spc="-1">
              <a:latin typeface="Calibri"/>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lstStyle/>
          <a:p>
            <a:endParaRPr lang="fr-FR" sz="2400" b="0" strike="noStrike" spc="-1">
              <a:latin typeface="Calibri"/>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16027843-CDCC-48A4-BBB4-3ABB9B98A74B}" type="slidenum">
              <a:rPr lang="fr-FR" sz="1200" b="0" strike="noStrike" spc="-1">
                <a:solidFill>
                  <a:srgbClr val="8B8B8B"/>
                </a:solidFill>
                <a:latin typeface="Calibri"/>
              </a:rPr>
              <a:t>‹#›</a:t>
            </a:fld>
            <a:endParaRPr lang="fr-FR" sz="12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1960" y="1709640"/>
            <a:ext cx="10515240" cy="2852280"/>
          </a:xfrm>
          <a:prstGeom prst="rect">
            <a:avLst/>
          </a:prstGeom>
        </p:spPr>
        <p:txBody>
          <a:bodyPr anchor="b">
            <a:noAutofit/>
          </a:bodyPr>
          <a:lstStyle/>
          <a:p>
            <a:pPr>
              <a:lnSpc>
                <a:spcPct val="90000"/>
              </a:lnSpc>
            </a:pPr>
            <a:r>
              <a:rPr lang="fr-FR" sz="6000" b="0" strike="noStrike" spc="-1">
                <a:solidFill>
                  <a:srgbClr val="000000"/>
                </a:solidFill>
                <a:latin typeface="Calibri Light"/>
              </a:rPr>
              <a:t>Modifiez le style du titre</a:t>
            </a:r>
            <a:endParaRPr lang="fr-FR" sz="6000" b="0" strike="noStrike" spc="-1">
              <a:solidFill>
                <a:srgbClr val="000000"/>
              </a:solidFill>
              <a:latin typeface="Calibri"/>
            </a:endParaRPr>
          </a:p>
        </p:txBody>
      </p:sp>
      <p:sp>
        <p:nvSpPr>
          <p:cNvPr id="83" name="PlaceHolder 2"/>
          <p:cNvSpPr>
            <a:spLocks noGrp="1"/>
          </p:cNvSpPr>
          <p:nvPr>
            <p:ph type="body"/>
          </p:nvPr>
        </p:nvSpPr>
        <p:spPr>
          <a:xfrm>
            <a:off x="831960" y="4589640"/>
            <a:ext cx="10515240" cy="1499760"/>
          </a:xfrm>
          <a:prstGeom prst="rect">
            <a:avLst/>
          </a:prstGeom>
        </p:spPr>
        <p:txBody>
          <a:bodyPr>
            <a:noAutofit/>
          </a:bodyPr>
          <a:lstStyle/>
          <a:p>
            <a:pPr>
              <a:lnSpc>
                <a:spcPct val="90000"/>
              </a:lnSpc>
              <a:spcBef>
                <a:spcPts val="1001"/>
              </a:spcBef>
              <a:tabLst>
                <a:tab pos="0" algn="l"/>
              </a:tabLst>
            </a:pPr>
            <a:r>
              <a:rPr lang="fr-FR" sz="2400" b="0" strike="noStrike" spc="-1">
                <a:solidFill>
                  <a:srgbClr val="8B8B8B"/>
                </a:solidFill>
                <a:latin typeface="Calibri"/>
              </a:rPr>
              <a:t>Cliquez pour modifier les styles du texte du masque</a:t>
            </a:r>
            <a:endParaRPr lang="fr-FR" sz="2400" b="0" strike="noStrike" spc="-1">
              <a:solidFill>
                <a:srgbClr val="000000"/>
              </a:solidFill>
              <a:latin typeface="Calibri"/>
            </a:endParaRPr>
          </a:p>
        </p:txBody>
      </p:sp>
      <p:sp>
        <p:nvSpPr>
          <p:cNvPr id="84" name="PlaceHolder 3"/>
          <p:cNvSpPr>
            <a:spLocks noGrp="1"/>
          </p:cNvSpPr>
          <p:nvPr>
            <p:ph type="dt"/>
          </p:nvPr>
        </p:nvSpPr>
        <p:spPr>
          <a:xfrm>
            <a:off x="838080" y="6356520"/>
            <a:ext cx="2742840" cy="364680"/>
          </a:xfrm>
          <a:prstGeom prst="rect">
            <a:avLst/>
          </a:prstGeom>
        </p:spPr>
        <p:txBody>
          <a:bodyPr anchor="ctr">
            <a:noAutofit/>
          </a:bodyPr>
          <a:lstStyle/>
          <a:p>
            <a:pPr>
              <a:lnSpc>
                <a:spcPct val="100000"/>
              </a:lnSpc>
            </a:pPr>
            <a:fld id="{D19A22BE-8FE0-4CCB-902C-642BA81ED378}" type="datetime">
              <a:rPr lang="fr-FR" sz="1200" b="0" strike="noStrike" spc="-1">
                <a:solidFill>
                  <a:srgbClr val="8B8B8B"/>
                </a:solidFill>
                <a:latin typeface="Calibri"/>
              </a:rPr>
              <a:t>28/09/2022</a:t>
            </a:fld>
            <a:endParaRPr lang="fr-FR" sz="1200" b="0" strike="noStrike" spc="-1">
              <a:latin typeface="Calibri"/>
            </a:endParaRPr>
          </a:p>
        </p:txBody>
      </p:sp>
      <p:sp>
        <p:nvSpPr>
          <p:cNvPr id="85" name="PlaceHolder 4"/>
          <p:cNvSpPr>
            <a:spLocks noGrp="1"/>
          </p:cNvSpPr>
          <p:nvPr>
            <p:ph type="ftr"/>
          </p:nvPr>
        </p:nvSpPr>
        <p:spPr>
          <a:xfrm>
            <a:off x="4038480" y="6356520"/>
            <a:ext cx="4114440" cy="364680"/>
          </a:xfrm>
          <a:prstGeom prst="rect">
            <a:avLst/>
          </a:prstGeom>
        </p:spPr>
        <p:txBody>
          <a:bodyPr anchor="ctr">
            <a:noAutofit/>
          </a:bodyPr>
          <a:lstStyle/>
          <a:p>
            <a:endParaRPr lang="fr-FR" sz="2400" b="0" strike="noStrike" spc="-1">
              <a:latin typeface="Calibri"/>
            </a:endParaRPr>
          </a:p>
        </p:txBody>
      </p:sp>
      <p:sp>
        <p:nvSpPr>
          <p:cNvPr id="86" name="PlaceHolder 5"/>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52A6D888-4ED7-4A89-846B-0E0FC41CC48E}" type="slidenum">
              <a:rPr lang="fr-FR" sz="1200" b="0" strike="noStrike" spc="-1">
                <a:solidFill>
                  <a:srgbClr val="8B8B8B"/>
                </a:solidFill>
                <a:latin typeface="Calibri"/>
              </a:rPr>
              <a:t>‹#›</a:t>
            </a:fld>
            <a:endParaRPr lang="fr-FR" sz="12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aku-pal.uni-mainz.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emf"/></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britishmuseum.org/collection/object/Y_EA1628"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hyperlink" Target="http://www.cfeetk.cnrs.fr/archives/?n=69184"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www.cfeetk.cnrs.fr/archives/?n=73096"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5.jp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8.wmf"/><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5.png"/><Relationship Id="rId7" Type="http://schemas.openxmlformats.org/officeDocument/2006/relationships/image" Target="../media/image78.wmf"/><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80.wmf"/></Relationships>
</file>

<file path=ppt/slides/_rels/slide75.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5.png"/><Relationship Id="rId7" Type="http://schemas.openxmlformats.org/officeDocument/2006/relationships/image" Target="../media/image78.wmf"/><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80.wmf"/></Relationships>
</file>

<file path=ppt/slides/_rels/slide76.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5.png"/><Relationship Id="rId7" Type="http://schemas.openxmlformats.org/officeDocument/2006/relationships/image" Target="../media/image78.wmf"/><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80.wmf"/></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76.xml"/><Relationship Id="rId1" Type="http://schemas.openxmlformats.org/officeDocument/2006/relationships/slideLayout" Target="../slideLayouts/slideLayout25.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5.xml"/><Relationship Id="rId4" Type="http://schemas.openxmlformats.org/officeDocument/2006/relationships/hyperlink" Target="http://www.unicode.org/L2/L1997/97266-n1636.pd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5.xml"/><Relationship Id="rId4" Type="http://schemas.openxmlformats.org/officeDocument/2006/relationships/hyperlink" Target="http://www.unicode.org/L2/L2015/15240-ptolemaic-hieroglyphs.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5.xml"/><Relationship Id="rId4" Type="http://schemas.openxmlformats.org/officeDocument/2006/relationships/hyperlink" Target="https://www.unicode.org/L2/L2017/17112r-quadrat-encoding.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2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5.xml"/><Relationship Id="rId4" Type="http://schemas.openxmlformats.org/officeDocument/2006/relationships/hyperlink" Target="https://www.unicode.org/L2/L2021/21248-egyptian-controls.pdf"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5.png"/><Relationship Id="rId7" Type="http://schemas.openxmlformats.org/officeDocument/2006/relationships/image" Target="../media/image98.emf"/><Relationship Id="rId2" Type="http://schemas.openxmlformats.org/officeDocument/2006/relationships/notesSlide" Target="../notesSlides/notesSlide90.xml"/><Relationship Id="rId1" Type="http://schemas.openxmlformats.org/officeDocument/2006/relationships/slideLayout" Target="../slideLayouts/slideLayout25.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 Id="rId9" Type="http://schemas.openxmlformats.org/officeDocument/2006/relationships/image" Target="../media/image100.emf"/></Relationships>
</file>

<file path=ppt/slides/_rels/slide94.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5.png"/><Relationship Id="rId7" Type="http://schemas.openxmlformats.org/officeDocument/2006/relationships/image" Target="../media/image104.emf"/><Relationship Id="rId2" Type="http://schemas.openxmlformats.org/officeDocument/2006/relationships/notesSlide" Target="../notesSlides/notesSlide91.xml"/><Relationship Id="rId1" Type="http://schemas.openxmlformats.org/officeDocument/2006/relationships/slideLayout" Target="../slideLayouts/slideLayout25.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8.emf"/><Relationship Id="rId2" Type="http://schemas.openxmlformats.org/officeDocument/2006/relationships/notesSlide" Target="../notesSlides/notesSlide92.xml"/><Relationship Id="rId1" Type="http://schemas.openxmlformats.org/officeDocument/2006/relationships/slideLayout" Target="../slideLayouts/slideLayout25.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hyperlink" Target="https://www.unicode.org/L2/L2022/22012r-hieroglyph-rotations.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1120528" y="1215000"/>
            <a:ext cx="9950344" cy="2387160"/>
          </a:xfrm>
          <a:prstGeom prst="rect">
            <a:avLst/>
          </a:prstGeom>
          <a:noFill/>
          <a:ln>
            <a:noFill/>
          </a:ln>
        </p:spPr>
        <p:txBody>
          <a:bodyPr anchor="b">
            <a:normAutofit fontScale="92500" lnSpcReduction="20000"/>
          </a:bodyPr>
          <a:lstStyle/>
          <a:p>
            <a:pPr algn="ctr">
              <a:lnSpc>
                <a:spcPct val="90000"/>
              </a:lnSpc>
            </a:pPr>
            <a:r>
              <a:rPr lang="en-US" sz="6000" b="0" strike="noStrike" spc="-1" dirty="0">
                <a:solidFill>
                  <a:srgbClr val="000000"/>
                </a:solidFill>
                <a:latin typeface="Calibri Light"/>
              </a:rPr>
              <a:t>Hieroglyphic Sign-lists, the Thot Sign List (TSL) and towards a Unicode Hieroglyphic expansion.</a:t>
            </a:r>
            <a:br>
              <a:rPr lang="en-US" dirty="0"/>
            </a:br>
            <a:endParaRPr lang="en-US" sz="2900" b="0" strike="noStrike" spc="-1" dirty="0">
              <a:solidFill>
                <a:srgbClr val="000000"/>
              </a:solidFill>
              <a:latin typeface="Calibri"/>
            </a:endParaRPr>
          </a:p>
        </p:txBody>
      </p:sp>
      <p:sp>
        <p:nvSpPr>
          <p:cNvPr id="130" name="TextShape 2"/>
          <p:cNvSpPr txBox="1"/>
          <p:nvPr/>
        </p:nvSpPr>
        <p:spPr>
          <a:xfrm>
            <a:off x="1523880" y="3602160"/>
            <a:ext cx="9143640" cy="1655280"/>
          </a:xfrm>
          <a:prstGeom prst="rect">
            <a:avLst/>
          </a:prstGeom>
          <a:noFill/>
          <a:ln>
            <a:noFill/>
          </a:ln>
        </p:spPr>
        <p:txBody>
          <a:bodyPr>
            <a:normAutofit/>
          </a:bodyPr>
          <a:lstStyle/>
          <a:p>
            <a:pPr algn="ctr">
              <a:lnSpc>
                <a:spcPct val="90000"/>
              </a:lnSpc>
              <a:spcBef>
                <a:spcPts val="1001"/>
              </a:spcBef>
              <a:tabLst>
                <a:tab pos="0" algn="l"/>
              </a:tabLst>
            </a:pPr>
            <a:r>
              <a:rPr lang="en-US" sz="1800" b="0" strike="noStrike" spc="-1" dirty="0">
                <a:solidFill>
                  <a:srgbClr val="808080"/>
                </a:solidFill>
                <a:latin typeface="Calibri"/>
              </a:rPr>
              <a:t>Jorke Grotenhuis (UC Berkeley)</a:t>
            </a:r>
          </a:p>
          <a:p>
            <a:pPr algn="ctr">
              <a:lnSpc>
                <a:spcPct val="90000"/>
              </a:lnSpc>
              <a:spcBef>
                <a:spcPts val="1001"/>
              </a:spcBef>
              <a:tabLst>
                <a:tab pos="0" algn="l"/>
              </a:tabLst>
            </a:pPr>
            <a:r>
              <a:rPr lang="en-US" sz="1800" b="0" strike="noStrike" spc="-1" dirty="0">
                <a:solidFill>
                  <a:srgbClr val="808080"/>
                </a:solidFill>
                <a:latin typeface="Calibri"/>
              </a:rPr>
              <a:t>Peter </a:t>
            </a:r>
            <a:r>
              <a:rPr lang="en-US" sz="1800" b="0" strike="noStrike" spc="-1" dirty="0" err="1">
                <a:solidFill>
                  <a:srgbClr val="808080"/>
                </a:solidFill>
                <a:latin typeface="Calibri"/>
              </a:rPr>
              <a:t>Dils</a:t>
            </a:r>
            <a:r>
              <a:rPr lang="en-US" spc="-1" dirty="0">
                <a:solidFill>
                  <a:srgbClr val="808080"/>
                </a:solidFill>
                <a:latin typeface="Calibri"/>
              </a:rPr>
              <a:t> (SAWL), </a:t>
            </a:r>
            <a:r>
              <a:rPr lang="en-US" sz="1800" b="0" strike="noStrike" spc="-1" dirty="0">
                <a:solidFill>
                  <a:srgbClr val="808080"/>
                </a:solidFill>
                <a:latin typeface="Calibri"/>
              </a:rPr>
              <a:t>Stéphane Polis (F.R.S.-FNRS; </a:t>
            </a:r>
            <a:r>
              <a:rPr lang="en-US" sz="1800" b="0" strike="noStrike" spc="-1" dirty="0" err="1">
                <a:solidFill>
                  <a:srgbClr val="808080"/>
                </a:solidFill>
                <a:latin typeface="Calibri"/>
              </a:rPr>
              <a:t>ULiège</a:t>
            </a:r>
            <a:r>
              <a:rPr lang="en-US" sz="1800" b="0" strike="noStrike" spc="-1" dirty="0">
                <a:solidFill>
                  <a:srgbClr val="808080"/>
                </a:solidFill>
                <a:latin typeface="Calibri"/>
              </a:rPr>
              <a:t>), Daniel </a:t>
            </a:r>
            <a:r>
              <a:rPr lang="en-US" sz="1800" b="0" strike="noStrike" spc="-1" dirty="0" err="1">
                <a:solidFill>
                  <a:srgbClr val="808080"/>
                </a:solidFill>
                <a:latin typeface="Calibri"/>
              </a:rPr>
              <a:t>Werning</a:t>
            </a:r>
            <a:r>
              <a:rPr lang="en-US" sz="1800" b="0" strike="noStrike" spc="-1" dirty="0">
                <a:solidFill>
                  <a:srgbClr val="808080"/>
                </a:solidFill>
                <a:latin typeface="Calibri"/>
              </a:rPr>
              <a:t> (BBAW) </a:t>
            </a:r>
            <a:endParaRPr lang="en-US" sz="1800" b="0" strike="noStrike" spc="-1" dirty="0">
              <a:latin typeface="Calibri"/>
            </a:endParaRPr>
          </a:p>
        </p:txBody>
      </p:sp>
      <p:pic>
        <p:nvPicPr>
          <p:cNvPr id="131" name="Picture 1"/>
          <p:cNvPicPr/>
          <p:nvPr/>
        </p:nvPicPr>
        <p:blipFill>
          <a:blip r:embed="rId3"/>
          <a:stretch/>
        </p:blipFill>
        <p:spPr>
          <a:xfrm>
            <a:off x="7204770" y="5596740"/>
            <a:ext cx="1806480" cy="785160"/>
          </a:xfrm>
          <a:prstGeom prst="rect">
            <a:avLst/>
          </a:prstGeom>
          <a:ln>
            <a:noFill/>
          </a:ln>
        </p:spPr>
      </p:pic>
      <p:pic>
        <p:nvPicPr>
          <p:cNvPr id="132" name="Picture 3"/>
          <p:cNvPicPr/>
          <p:nvPr/>
        </p:nvPicPr>
        <p:blipFill>
          <a:blip r:embed="rId4"/>
          <a:stretch/>
        </p:blipFill>
        <p:spPr>
          <a:xfrm>
            <a:off x="9011250" y="5227784"/>
            <a:ext cx="2798280" cy="1290960"/>
          </a:xfrm>
          <a:prstGeom prst="rect">
            <a:avLst/>
          </a:prstGeom>
          <a:ln>
            <a:noFill/>
          </a:ln>
        </p:spPr>
      </p:pic>
      <p:pic>
        <p:nvPicPr>
          <p:cNvPr id="3" name="Picture 2">
            <a:extLst>
              <a:ext uri="{FF2B5EF4-FFF2-40B4-BE49-F238E27FC236}">
                <a16:creationId xmlns:a16="http://schemas.microsoft.com/office/drawing/2014/main" id="{828ED0A3-0C94-2F6F-415E-B7C0513C3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88374"/>
            <a:ext cx="3441865" cy="1075583"/>
          </a:xfrm>
          <a:prstGeom prst="rect">
            <a:avLst/>
          </a:prstGeom>
        </p:spPr>
      </p:pic>
      <p:pic>
        <p:nvPicPr>
          <p:cNvPr id="5" name="Picture 2" descr="Google logo - Wikipedia">
            <a:extLst>
              <a:ext uri="{FF2B5EF4-FFF2-40B4-BE49-F238E27FC236}">
                <a16:creationId xmlns:a16="http://schemas.microsoft.com/office/drawing/2014/main" id="{3C3B4CDA-8E86-6594-1676-56A790767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3" y="5796427"/>
            <a:ext cx="1957153" cy="659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spc="-1" dirty="0">
                <a:solidFill>
                  <a:srgbClr val="000000"/>
                </a:solidFill>
                <a:latin typeface="Calibri"/>
              </a:rPr>
              <a:t>Jean-François Champollion (1836)</a:t>
            </a:r>
            <a:endParaRPr lang="fr-FR" sz="2800" b="0" strike="noStrike" spc="-1" dirty="0">
              <a:solidFill>
                <a:srgbClr val="000000"/>
              </a:solidFill>
              <a:latin typeface="Calibri"/>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sp>
        <p:nvSpPr>
          <p:cNvPr id="3" name="Rectangle 3">
            <a:extLst>
              <a:ext uri="{FF2B5EF4-FFF2-40B4-BE49-F238E27FC236}">
                <a16:creationId xmlns:a16="http://schemas.microsoft.com/office/drawing/2014/main" id="{A4B487C5-7989-EC0B-507B-D31C9A8D15F6}"/>
              </a:ext>
            </a:extLst>
          </p:cNvPr>
          <p:cNvSpPr>
            <a:spLocks noChangeArrowheads="1"/>
          </p:cNvSpPr>
          <p:nvPr/>
        </p:nvSpPr>
        <p:spPr bwMode="auto">
          <a:xfrm>
            <a:off x="10207145" y="2381165"/>
            <a:ext cx="114617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fr-FR" sz="1400">
                <a:latin typeface="Rockwell" panose="02060603020205020403" pitchFamily="18" charset="0"/>
              </a:rPr>
              <a:t>1790-1832</a:t>
            </a:r>
          </a:p>
        </p:txBody>
      </p:sp>
      <p:pic>
        <p:nvPicPr>
          <p:cNvPr id="5" name="Picture 4">
            <a:extLst>
              <a:ext uri="{FF2B5EF4-FFF2-40B4-BE49-F238E27FC236}">
                <a16:creationId xmlns:a16="http://schemas.microsoft.com/office/drawing/2014/main" id="{B6EEA9C9-E410-EB20-ACD0-7524F96B6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3907" y="365040"/>
            <a:ext cx="1633538"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5CC05674-BDE7-0FEA-BF12-C2DF8DDB4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928" y="2390806"/>
            <a:ext cx="3569544" cy="412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221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spc="-1" dirty="0">
                <a:solidFill>
                  <a:srgbClr val="000000"/>
                </a:solidFill>
                <a:latin typeface="Calibri Light"/>
              </a:rPr>
              <a:t>Unicode Hieroglyphic font</a:t>
            </a:r>
            <a:endParaRPr lang="fr-FR" sz="6000" b="0" strike="noStrike" spc="-1" dirty="0">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marL="457560" lvl="1">
              <a:lnSpc>
                <a:spcPct val="90000"/>
              </a:lnSpc>
              <a:spcBef>
                <a:spcPts val="499"/>
              </a:spcBef>
              <a:buClr>
                <a:srgbClr val="000000"/>
              </a:buClr>
            </a:pPr>
            <a:endParaRPr lang="fr-FR" sz="2400" b="0" strike="noStrike" spc="-1" dirty="0">
              <a:solidFill>
                <a:schemeClr val="bg1">
                  <a:lumMod val="65000"/>
                </a:schemeClr>
              </a:solidFill>
              <a:latin typeface="Calibri"/>
            </a:endParaRPr>
          </a:p>
        </p:txBody>
      </p:sp>
    </p:spTree>
    <p:extLst>
      <p:ext uri="{BB962C8B-B14F-4D97-AF65-F5344CB8AC3E}">
        <p14:creationId xmlns:p14="http://schemas.microsoft.com/office/powerpoint/2010/main" val="349936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pPr lvl="1"/>
            <a:r>
              <a:rPr lang="en-US" dirty="0">
                <a:latin typeface="Calibri" panose="020F0502020204030204" pitchFamily="34" charset="0"/>
                <a:cs typeface="Calibri" panose="020F0502020204030204" pitchFamily="34" charset="0"/>
              </a:rPr>
              <a:t>Egyptian outlines based on work by James Allen; Updates and additions to the Hieroglyphic character set by Sue Lightfoot, Ian Patterson and Andrew Glass; OpenType by Andrew Glass. Latin outlines: STIX Two Text Italic by Ross Mills, John Hudson &amp; Paul </a:t>
            </a:r>
            <a:r>
              <a:rPr lang="en-US" dirty="0" err="1">
                <a:latin typeface="Calibri" panose="020F0502020204030204" pitchFamily="34" charset="0"/>
                <a:cs typeface="Calibri" panose="020F0502020204030204" pitchFamily="34" charset="0"/>
              </a:rPr>
              <a:t>Hanslow</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Tiro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Typeworks</a:t>
            </a:r>
            <a:r>
              <a:rPr lang="en-US" dirty="0">
                <a:latin typeface="Calibri" panose="020F0502020204030204" pitchFamily="34" charset="0"/>
                <a:cs typeface="Calibri" panose="020F0502020204030204" pitchFamily="34" charset="0"/>
              </a:rPr>
              <a:t> Ltd; with portions </a:t>
            </a:r>
            <a:r>
              <a:rPr lang="en-US" dirty="0" err="1">
                <a:latin typeface="Calibri" panose="020F0502020204030204" pitchFamily="34" charset="0"/>
                <a:cs typeface="Calibri" panose="020F0502020204030204" pitchFamily="34" charset="0"/>
              </a:rPr>
              <a:t>MicroPress</a:t>
            </a:r>
            <a:r>
              <a:rPr lang="en-US" dirty="0">
                <a:latin typeface="Calibri" panose="020F0502020204030204" pitchFamily="34" charset="0"/>
                <a:cs typeface="Calibri" panose="020F0502020204030204" pitchFamily="34" charset="0"/>
              </a:rPr>
              <a:t> Inc., with additions and corrections provided by Coen Hoffman, Elsevier (retired).</a:t>
            </a:r>
          </a:p>
        </p:txBody>
      </p:sp>
    </p:spTree>
    <p:extLst>
      <p:ext uri="{BB962C8B-B14F-4D97-AF65-F5344CB8AC3E}">
        <p14:creationId xmlns:p14="http://schemas.microsoft.com/office/powerpoint/2010/main" val="252736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r>
              <a:rPr lang="en-US" dirty="0">
                <a:latin typeface="Calibri" panose="020F0502020204030204" pitchFamily="34" charset="0"/>
                <a:cs typeface="Calibri" panose="020F0502020204030204" pitchFamily="34" charset="0"/>
              </a:rPr>
              <a:t>Based on current Unicode set (1071 signs)</a:t>
            </a:r>
          </a:p>
        </p:txBody>
      </p:sp>
    </p:spTree>
    <p:extLst>
      <p:ext uri="{BB962C8B-B14F-4D97-AF65-F5344CB8AC3E}">
        <p14:creationId xmlns:p14="http://schemas.microsoft.com/office/powerpoint/2010/main" val="3325582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panose="020F0502020204030204" pitchFamily="34" charset="0"/>
                <a:cs typeface="Calibri" panose="020F0502020204030204" pitchFamily="34" charset="0"/>
              </a:rPr>
              <a:t>Unicode Hieroglyphic font</a:t>
            </a:r>
            <a:endParaRPr lang="en-NL"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r>
              <a:rPr lang="en-US" dirty="0">
                <a:latin typeface="Calibri" panose="020F0502020204030204" pitchFamily="34" charset="0"/>
                <a:cs typeface="Calibri" panose="020F0502020204030204" pitchFamily="34" charset="0"/>
              </a:rPr>
              <a:t>Based on current Unicode Hieroglyphic set (1071 signs)</a:t>
            </a:r>
          </a:p>
          <a:p>
            <a:r>
              <a:rPr lang="en-US" dirty="0">
                <a:latin typeface="Calibri" panose="020F0502020204030204" pitchFamily="34" charset="0"/>
                <a:cs typeface="Calibri" panose="020F0502020204030204" pitchFamily="34" charset="0"/>
              </a:rPr>
              <a:t>Unicode 12.0 control characters are functional</a:t>
            </a:r>
          </a:p>
          <a:p>
            <a:pPr lvl="2"/>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i.e</a:t>
            </a:r>
            <a:r>
              <a:rPr lang="en-US" dirty="0">
                <a:latin typeface="Calibri" panose="020F0502020204030204" pitchFamily="34" charset="0"/>
                <a:cs typeface="Calibri" panose="020F0502020204030204" pitchFamily="34" charset="0"/>
              </a:rPr>
              <a:t>, vertical joiner, horizontal joiner, corner insertions, stack middle and sequence open and close)</a:t>
            </a:r>
          </a:p>
        </p:txBody>
      </p:sp>
    </p:spTree>
    <p:extLst>
      <p:ext uri="{BB962C8B-B14F-4D97-AF65-F5344CB8AC3E}">
        <p14:creationId xmlns:p14="http://schemas.microsoft.com/office/powerpoint/2010/main" val="503806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r>
              <a:rPr lang="en-US" dirty="0">
                <a:latin typeface="Calibri" panose="020F0502020204030204" pitchFamily="34" charset="0"/>
                <a:cs typeface="Calibri" panose="020F0502020204030204" pitchFamily="34" charset="0"/>
              </a:rPr>
              <a:t>Based on current Unicode set (1071 signs)</a:t>
            </a:r>
          </a:p>
          <a:p>
            <a:r>
              <a:rPr lang="en-US" dirty="0">
                <a:latin typeface="Calibri" panose="020F0502020204030204" pitchFamily="34" charset="0"/>
                <a:cs typeface="Calibri" panose="020F0502020204030204" pitchFamily="34" charset="0"/>
              </a:rPr>
              <a:t>Unicode 12.0 control characters are functional</a:t>
            </a:r>
          </a:p>
          <a:p>
            <a:r>
              <a:rPr lang="en-US" dirty="0">
                <a:latin typeface="Calibri" panose="020F0502020204030204" pitchFamily="34" charset="0"/>
                <a:cs typeface="Calibri" panose="020F0502020204030204" pitchFamily="34" charset="0"/>
              </a:rPr>
              <a:t>Unicode 15.0 control characters to be implemented in the future (early 2024)</a:t>
            </a:r>
          </a:p>
        </p:txBody>
      </p:sp>
    </p:spTree>
    <p:extLst>
      <p:ext uri="{BB962C8B-B14F-4D97-AF65-F5344CB8AC3E}">
        <p14:creationId xmlns:p14="http://schemas.microsoft.com/office/powerpoint/2010/main" val="2047687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r>
              <a:rPr lang="en-US" dirty="0">
                <a:latin typeface="Calibri" panose="020F0502020204030204" pitchFamily="34" charset="0"/>
                <a:cs typeface="Calibri" panose="020F0502020204030204" pitchFamily="34" charset="0"/>
              </a:rPr>
              <a:t>Based on current Unicode set (1071 signs)</a:t>
            </a:r>
          </a:p>
          <a:p>
            <a:r>
              <a:rPr lang="en-US" dirty="0">
                <a:latin typeface="Calibri" panose="020F0502020204030204" pitchFamily="34" charset="0"/>
                <a:cs typeface="Calibri" panose="020F0502020204030204" pitchFamily="34" charset="0"/>
              </a:rPr>
              <a:t>Unicode 12.0 control characters are functional</a:t>
            </a:r>
          </a:p>
          <a:p>
            <a:r>
              <a:rPr lang="en-US" dirty="0">
                <a:latin typeface="Calibri" panose="020F0502020204030204" pitchFamily="34" charset="0"/>
                <a:cs typeface="Calibri" panose="020F0502020204030204" pitchFamily="34" charset="0"/>
              </a:rPr>
              <a:t>Unicode 15.0 control characters to be implemented in the future (early 2024)</a:t>
            </a:r>
          </a:p>
          <a:p>
            <a:r>
              <a:rPr lang="en-US" dirty="0">
                <a:latin typeface="Calibri" panose="020F0502020204030204" pitchFamily="34" charset="0"/>
                <a:cs typeface="Calibri" panose="020F0502020204030204" pitchFamily="34" charset="0"/>
              </a:rPr>
              <a:t>Currently Unicode 12.0 version of the font is in Beta</a:t>
            </a:r>
          </a:p>
        </p:txBody>
      </p:sp>
    </p:spTree>
    <p:extLst>
      <p:ext uri="{BB962C8B-B14F-4D97-AF65-F5344CB8AC3E}">
        <p14:creationId xmlns:p14="http://schemas.microsoft.com/office/powerpoint/2010/main" val="40327725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Created by Andrew Glass (Microsoft)</a:t>
            </a:r>
          </a:p>
          <a:p>
            <a:r>
              <a:rPr lang="en-US" dirty="0">
                <a:latin typeface="Calibri" panose="020F0502020204030204" pitchFamily="34" charset="0"/>
                <a:cs typeface="Calibri" panose="020F0502020204030204" pitchFamily="34" charset="0"/>
              </a:rPr>
              <a:t>Based on current Unicode set (1071 signs)</a:t>
            </a:r>
          </a:p>
          <a:p>
            <a:r>
              <a:rPr lang="en-US" dirty="0">
                <a:latin typeface="Calibri" panose="020F0502020204030204" pitchFamily="34" charset="0"/>
                <a:cs typeface="Calibri" panose="020F0502020204030204" pitchFamily="34" charset="0"/>
              </a:rPr>
              <a:t>Unicode 12.0 control characters are functional</a:t>
            </a:r>
          </a:p>
          <a:p>
            <a:r>
              <a:rPr lang="en-US" dirty="0">
                <a:latin typeface="Calibri" panose="020F0502020204030204" pitchFamily="34" charset="0"/>
                <a:cs typeface="Calibri" panose="020F0502020204030204" pitchFamily="34" charset="0"/>
              </a:rPr>
              <a:t>Unicode 15.0 control characters to be implemented in the future (early 2024)</a:t>
            </a:r>
          </a:p>
          <a:p>
            <a:r>
              <a:rPr lang="en-US" dirty="0">
                <a:latin typeface="Calibri" panose="020F0502020204030204" pitchFamily="34" charset="0"/>
                <a:cs typeface="Calibri" panose="020F0502020204030204" pitchFamily="34" charset="0"/>
              </a:rPr>
              <a:t>Currently Unicode 12.0 version of the font is in Beta</a:t>
            </a:r>
          </a:p>
          <a:p>
            <a:r>
              <a:rPr lang="en-US" dirty="0">
                <a:latin typeface="Calibri" panose="020F0502020204030204" pitchFamily="34" charset="0"/>
                <a:cs typeface="Calibri" panose="020F0502020204030204" pitchFamily="34" charset="0"/>
              </a:rPr>
              <a:t>No timeline yet on the extended library (2025 or later)</a:t>
            </a:r>
          </a:p>
        </p:txBody>
      </p:sp>
    </p:spTree>
    <p:extLst>
      <p:ext uri="{BB962C8B-B14F-4D97-AF65-F5344CB8AC3E}">
        <p14:creationId xmlns:p14="http://schemas.microsoft.com/office/powerpoint/2010/main" val="13003526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Unicode Hieroglyphic font example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endParaRPr lang="en-US" sz="4400" dirty="0">
              <a:latin typeface="Egyptian TextV3ProtoFull" pitchFamily="2" charset="0"/>
              <a:ea typeface="Egyptian TextV3ProtoFull" pitchFamily="2" charset="0"/>
            </a:endParaRPr>
          </a:p>
        </p:txBody>
      </p:sp>
    </p:spTree>
    <p:extLst>
      <p:ext uri="{BB962C8B-B14F-4D97-AF65-F5344CB8AC3E}">
        <p14:creationId xmlns:p14="http://schemas.microsoft.com/office/powerpoint/2010/main" val="187109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Jean-François Champollion</a:t>
            </a:r>
          </a:p>
          <a:p>
            <a:pPr marL="228600" indent="-228240">
              <a:lnSpc>
                <a:spcPct val="90000"/>
              </a:lnSpc>
              <a:spcBef>
                <a:spcPts val="1001"/>
              </a:spcBef>
              <a:buClr>
                <a:srgbClr val="000000"/>
              </a:buClr>
              <a:buFont typeface="Arial"/>
              <a:buChar char="•"/>
            </a:pPr>
            <a:r>
              <a:rPr lang="en-US" sz="2800" b="0" strike="noStrike" spc="-1" dirty="0" err="1">
                <a:solidFill>
                  <a:srgbClr val="000000"/>
                </a:solidFill>
                <a:latin typeface="Calibri"/>
              </a:rPr>
              <a:t>Theinhardt</a:t>
            </a:r>
            <a:r>
              <a:rPr lang="en-US" sz="2800" b="0" strike="noStrike" spc="-1" dirty="0">
                <a:solidFill>
                  <a:srgbClr val="000000"/>
                </a:solidFill>
                <a:latin typeface="Calibri"/>
              </a:rPr>
              <a:t> font</a:t>
            </a:r>
            <a:endParaRPr lang="fr-FR" sz="2800" b="0" strike="noStrike" spc="-1" dirty="0">
              <a:solidFill>
                <a:srgbClr val="000000"/>
              </a:solidFill>
              <a:latin typeface="Calibri"/>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48F90122-7BC5-C0C4-4623-66B994C30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924" y="2511405"/>
            <a:ext cx="589597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1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Jean-François Champollion</a:t>
            </a:r>
          </a:p>
          <a:p>
            <a:pPr marL="228600" indent="-228240">
              <a:lnSpc>
                <a:spcPct val="90000"/>
              </a:lnSpc>
              <a:spcBef>
                <a:spcPts val="1001"/>
              </a:spcBef>
              <a:buClr>
                <a:schemeClr val="bg1">
                  <a:lumMod val="75000"/>
                </a:schemeClr>
              </a:buClr>
              <a:buFont typeface="Arial"/>
              <a:buChar char="•"/>
            </a:pPr>
            <a:r>
              <a:rPr lang="en-US" sz="2800" b="0" strike="noStrike" spc="-1" dirty="0" err="1">
                <a:solidFill>
                  <a:schemeClr val="bg1">
                    <a:lumMod val="75000"/>
                  </a:schemeClr>
                </a:solidFill>
                <a:latin typeface="Calibri"/>
              </a:rPr>
              <a:t>Theinhardt</a:t>
            </a:r>
            <a:r>
              <a:rPr lang="en-US" sz="2800" b="0" strike="noStrike" spc="-1" dirty="0">
                <a:solidFill>
                  <a:schemeClr val="bg1">
                    <a:lumMod val="75000"/>
                  </a:schemeClr>
                </a:solidFill>
                <a:latin typeface="Calibri"/>
              </a:rPr>
              <a:t> font</a:t>
            </a:r>
          </a:p>
          <a:p>
            <a:pPr marL="228600" indent="-228240">
              <a:lnSpc>
                <a:spcPct val="90000"/>
              </a:lnSpc>
              <a:spcBef>
                <a:spcPts val="1001"/>
              </a:spcBef>
              <a:buClr>
                <a:srgbClr val="000000"/>
              </a:buClr>
              <a:buFont typeface="Arial"/>
              <a:buChar char="•"/>
            </a:pPr>
            <a:r>
              <a:rPr lang="en-US" sz="2800" spc="-1" dirty="0">
                <a:solidFill>
                  <a:srgbClr val="000000"/>
                </a:solidFill>
                <a:latin typeface="Calibri"/>
              </a:rPr>
              <a:t>Gardiner</a:t>
            </a:r>
            <a:endParaRPr lang="fr-FR" sz="2800" b="0" strike="noStrike" spc="-1" dirty="0">
              <a:solidFill>
                <a:srgbClr val="000000"/>
              </a:solidFill>
              <a:latin typeface="Calibri"/>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3" name="Picture 3">
            <a:extLst>
              <a:ext uri="{FF2B5EF4-FFF2-40B4-BE49-F238E27FC236}">
                <a16:creationId xmlns:a16="http://schemas.microsoft.com/office/drawing/2014/main" id="{0406E2C7-E07B-1388-BCE5-967D0A02E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5" y="2566545"/>
            <a:ext cx="67341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7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Jean-François Champollion</a:t>
            </a:r>
          </a:p>
          <a:p>
            <a:pPr marL="228600" indent="-228240">
              <a:lnSpc>
                <a:spcPct val="90000"/>
              </a:lnSpc>
              <a:spcBef>
                <a:spcPts val="1001"/>
              </a:spcBef>
              <a:buClr>
                <a:schemeClr val="bg1">
                  <a:lumMod val="75000"/>
                </a:schemeClr>
              </a:buClr>
              <a:buFont typeface="Arial"/>
              <a:buChar char="•"/>
            </a:pPr>
            <a:r>
              <a:rPr lang="en-US" sz="2800" b="0" strike="noStrike" spc="-1" dirty="0" err="1">
                <a:solidFill>
                  <a:schemeClr val="bg1">
                    <a:lumMod val="75000"/>
                  </a:schemeClr>
                </a:solidFill>
                <a:latin typeface="Calibri"/>
              </a:rPr>
              <a:t>Theinhardt</a:t>
            </a:r>
            <a:r>
              <a:rPr lang="en-US" sz="2800" b="0" strike="noStrike" spc="-1" dirty="0">
                <a:solidFill>
                  <a:schemeClr val="bg1">
                    <a:lumMod val="75000"/>
                  </a:schemeClr>
                </a:solidFill>
                <a:latin typeface="Calibri"/>
              </a:rPr>
              <a:t> font</a:t>
            </a:r>
          </a:p>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Gardiner</a:t>
            </a:r>
          </a:p>
          <a:p>
            <a:pPr marL="228600" indent="-228240">
              <a:lnSpc>
                <a:spcPct val="90000"/>
              </a:lnSpc>
              <a:spcBef>
                <a:spcPts val="1001"/>
              </a:spcBef>
              <a:buClr>
                <a:srgbClr val="000000"/>
              </a:buClr>
              <a:buFont typeface="Arial"/>
              <a:buChar char="•"/>
            </a:pPr>
            <a:r>
              <a:rPr lang="fr-FR" sz="2800" spc="-1" dirty="0">
                <a:solidFill>
                  <a:srgbClr val="000000"/>
                </a:solidFill>
                <a:latin typeface="Calibri"/>
              </a:rPr>
              <a:t>Berliner </a:t>
            </a:r>
            <a:r>
              <a:rPr lang="fr-FR" sz="2800" spc="-1" dirty="0" err="1">
                <a:solidFill>
                  <a:srgbClr val="000000"/>
                </a:solidFill>
                <a:latin typeface="Calibri"/>
              </a:rPr>
              <a:t>Zeichenliste</a:t>
            </a:r>
            <a:endParaRPr lang="fr-FR" sz="2800" spc="-1" dirty="0">
              <a:solidFill>
                <a:srgbClr val="000000"/>
              </a:solidFill>
              <a:latin typeface="Calibri"/>
            </a:endParaRPr>
          </a:p>
          <a:p>
            <a:pPr marL="457560" lvl="1">
              <a:lnSpc>
                <a:spcPct val="90000"/>
              </a:lnSpc>
              <a:spcBef>
                <a:spcPts val="1001"/>
              </a:spcBef>
              <a:buClr>
                <a:srgbClr val="000000"/>
              </a:buClr>
            </a:pPr>
            <a:r>
              <a:rPr lang="fr-FR" sz="1400" b="0" strike="noStrike" spc="-1" dirty="0">
                <a:solidFill>
                  <a:srgbClr val="000000"/>
                </a:solidFill>
                <a:latin typeface="Calibri"/>
              </a:rPr>
              <a:t>https://aaew.bbaw.de/archive/berliner-zeichenliste-1935-39</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D5D66D58-8EE7-662F-1425-E375A5972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700" y="2055240"/>
            <a:ext cx="52117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192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Jean-François Champollion</a:t>
            </a:r>
          </a:p>
          <a:p>
            <a:pPr marL="228600" indent="-228240">
              <a:lnSpc>
                <a:spcPct val="90000"/>
              </a:lnSpc>
              <a:spcBef>
                <a:spcPts val="1001"/>
              </a:spcBef>
              <a:buClr>
                <a:schemeClr val="bg1">
                  <a:lumMod val="75000"/>
                </a:schemeClr>
              </a:buClr>
              <a:buFont typeface="Arial"/>
              <a:buChar char="•"/>
            </a:pPr>
            <a:r>
              <a:rPr lang="en-US" sz="2800" b="0" strike="noStrike" spc="-1" dirty="0" err="1">
                <a:solidFill>
                  <a:schemeClr val="bg1">
                    <a:lumMod val="75000"/>
                  </a:schemeClr>
                </a:solidFill>
                <a:latin typeface="Calibri"/>
              </a:rPr>
              <a:t>Theinhardt</a:t>
            </a:r>
            <a:r>
              <a:rPr lang="en-US" sz="2800" b="0" strike="noStrike" spc="-1" dirty="0">
                <a:solidFill>
                  <a:schemeClr val="bg1">
                    <a:lumMod val="75000"/>
                  </a:schemeClr>
                </a:solidFill>
                <a:latin typeface="Calibri"/>
              </a:rPr>
              <a:t> font</a:t>
            </a:r>
          </a:p>
          <a:p>
            <a:pPr marL="228600" indent="-228240">
              <a:lnSpc>
                <a:spcPct val="90000"/>
              </a:lnSpc>
              <a:spcBef>
                <a:spcPts val="1001"/>
              </a:spcBef>
              <a:buClr>
                <a:schemeClr val="bg1">
                  <a:lumMod val="75000"/>
                </a:schemeClr>
              </a:buClr>
              <a:buFont typeface="Arial"/>
              <a:buChar char="•"/>
            </a:pPr>
            <a:r>
              <a:rPr lang="en-US" sz="2800" spc="-1" dirty="0">
                <a:solidFill>
                  <a:schemeClr val="bg1">
                    <a:lumMod val="75000"/>
                  </a:schemeClr>
                </a:solidFill>
                <a:latin typeface="Calibri"/>
              </a:rPr>
              <a:t>Gardiner</a:t>
            </a:r>
          </a:p>
          <a:p>
            <a:pPr marL="228600" indent="-228240">
              <a:lnSpc>
                <a:spcPct val="90000"/>
              </a:lnSpc>
              <a:spcBef>
                <a:spcPts val="1001"/>
              </a:spcBef>
              <a:buClr>
                <a:schemeClr val="bg1">
                  <a:lumMod val="75000"/>
                </a:schemeClr>
              </a:buClr>
              <a:buFont typeface="Arial"/>
              <a:buChar char="•"/>
            </a:pPr>
            <a:r>
              <a:rPr lang="fr-FR" sz="2800" spc="-1" dirty="0">
                <a:solidFill>
                  <a:schemeClr val="bg1">
                    <a:lumMod val="75000"/>
                  </a:schemeClr>
                </a:solidFill>
                <a:latin typeface="Calibri"/>
              </a:rPr>
              <a:t>Berliner </a:t>
            </a:r>
            <a:r>
              <a:rPr lang="fr-FR" sz="2800" spc="-1" dirty="0" err="1">
                <a:solidFill>
                  <a:schemeClr val="bg1">
                    <a:lumMod val="75000"/>
                  </a:schemeClr>
                </a:solidFill>
                <a:latin typeface="Calibri"/>
              </a:rPr>
              <a:t>Zeichenliste</a:t>
            </a:r>
            <a:endParaRPr lang="fr-FR" sz="1400" spc="-1" dirty="0">
              <a:solidFill>
                <a:schemeClr val="bg1">
                  <a:lumMod val="75000"/>
                </a:schemeClr>
              </a:solidFill>
              <a:latin typeface="Calibri"/>
            </a:endParaRPr>
          </a:p>
          <a:p>
            <a:pPr marL="228600" indent="-228240">
              <a:lnSpc>
                <a:spcPct val="90000"/>
              </a:lnSpc>
              <a:spcBef>
                <a:spcPts val="1001"/>
              </a:spcBef>
              <a:buClr>
                <a:srgbClr val="000000"/>
              </a:buClr>
              <a:buFont typeface="Arial"/>
              <a:buChar char="•"/>
            </a:pPr>
            <a:r>
              <a:rPr lang="fr-FR" sz="2800" spc="-1" dirty="0">
                <a:solidFill>
                  <a:srgbClr val="000000"/>
                </a:solidFill>
                <a:latin typeface="Calibri"/>
              </a:rPr>
              <a:t>IFAO font</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3" name="Picture 1">
            <a:extLst>
              <a:ext uri="{FF2B5EF4-FFF2-40B4-BE49-F238E27FC236}">
                <a16:creationId xmlns:a16="http://schemas.microsoft.com/office/drawing/2014/main" id="{B9363CAD-3D74-5650-8D39-49442E6F4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320" y="139520"/>
            <a:ext cx="40640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A6F74BBC-C11E-507B-0D47-36AC7E4837AE}"/>
              </a:ext>
            </a:extLst>
          </p:cNvPr>
          <p:cNvSpPr>
            <a:spLocks noChangeArrowheads="1"/>
          </p:cNvSpPr>
          <p:nvPr/>
        </p:nvSpPr>
        <p:spPr bwMode="auto">
          <a:xfrm>
            <a:off x="9300755" y="777421"/>
            <a:ext cx="2431826" cy="5834063"/>
          </a:xfrm>
          <a:prstGeom prst="rect">
            <a:avLst/>
          </a:prstGeom>
          <a:solidFill>
            <a:srgbClr val="FFFFFF"/>
          </a:solidFill>
          <a:ln w="9360" cap="sq">
            <a:solidFill>
              <a:srgbClr val="FFFFFF"/>
            </a:solidFill>
            <a:miter lim="800000"/>
            <a:headEnd/>
            <a:tailEnd/>
          </a:ln>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dirty="0"/>
          </a:p>
        </p:txBody>
      </p:sp>
    </p:spTree>
    <p:extLst>
      <p:ext uri="{BB962C8B-B14F-4D97-AF65-F5344CB8AC3E}">
        <p14:creationId xmlns:p14="http://schemas.microsoft.com/office/powerpoint/2010/main" val="34213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a:rPr>
              <a:t>Many other sign-lists since then</a:t>
            </a:r>
          </a:p>
          <a:p>
            <a:pPr marL="685800" lvl="1" indent="-228240">
              <a:lnSpc>
                <a:spcPct val="90000"/>
              </a:lnSpc>
              <a:spcBef>
                <a:spcPts val="1001"/>
              </a:spcBef>
              <a:buFont typeface="Arial"/>
              <a:buChar char="•"/>
            </a:pPr>
            <a:r>
              <a:rPr lang="en-GB" sz="2400" spc="-1" dirty="0">
                <a:solidFill>
                  <a:srgbClr val="000000"/>
                </a:solidFill>
                <a:latin typeface="Calibri"/>
              </a:rPr>
              <a:t>Part of Grammars: Allen, </a:t>
            </a:r>
            <a:r>
              <a:rPr lang="en-GB" sz="2400" spc="-1" dirty="0" err="1">
                <a:solidFill>
                  <a:srgbClr val="000000"/>
                </a:solidFill>
                <a:latin typeface="Calibri"/>
              </a:rPr>
              <a:t>Borghouts</a:t>
            </a:r>
            <a:r>
              <a:rPr lang="en-GB" sz="2400" spc="-1" dirty="0">
                <a:solidFill>
                  <a:srgbClr val="000000"/>
                </a:solidFill>
                <a:latin typeface="Calibri"/>
              </a:rPr>
              <a:t>, Malaise &amp; </a:t>
            </a:r>
            <a:r>
              <a:rPr lang="en-GB" sz="2400" spc="-1" dirty="0" err="1">
                <a:solidFill>
                  <a:srgbClr val="000000"/>
                </a:solidFill>
                <a:latin typeface="Calibri"/>
              </a:rPr>
              <a:t>Winand</a:t>
            </a:r>
            <a:r>
              <a:rPr lang="en-GB" sz="2400" spc="-1" dirty="0">
                <a:solidFill>
                  <a:srgbClr val="000000"/>
                </a:solidFill>
                <a:latin typeface="Calibri"/>
              </a:rPr>
              <a:t>, Schenkel, </a:t>
            </a:r>
            <a:r>
              <a:rPr lang="en-GB" sz="2400" spc="-1" dirty="0" err="1">
                <a:solidFill>
                  <a:srgbClr val="000000"/>
                </a:solidFill>
                <a:latin typeface="Calibri"/>
              </a:rPr>
              <a:t>Kurth</a:t>
            </a:r>
            <a:r>
              <a:rPr lang="en-GB" sz="2400" spc="-1" dirty="0">
                <a:solidFill>
                  <a:srgbClr val="000000"/>
                </a:solidFill>
                <a:latin typeface="Calibri"/>
              </a:rPr>
              <a:t>, </a:t>
            </a:r>
            <a:r>
              <a:rPr lang="en-GB" sz="2400" spc="-1" dirty="0" err="1">
                <a:solidFill>
                  <a:srgbClr val="000000"/>
                </a:solidFill>
                <a:latin typeface="Calibri"/>
              </a:rPr>
              <a:t>Leitz</a:t>
            </a:r>
            <a:endParaRPr lang="en-GB" sz="2400" spc="-1" dirty="0">
              <a:solidFill>
                <a:srgbClr val="000000"/>
              </a:solidFill>
              <a:latin typeface="Calibri"/>
            </a:endParaRPr>
          </a:p>
          <a:p>
            <a:pPr marL="685800" lvl="1" indent="-228240">
              <a:lnSpc>
                <a:spcPct val="90000"/>
              </a:lnSpc>
              <a:spcBef>
                <a:spcPts val="1001"/>
              </a:spcBef>
              <a:buFont typeface="Arial"/>
              <a:buChar char="•"/>
            </a:pPr>
            <a:r>
              <a:rPr lang="en-GB" sz="2400" spc="-1" dirty="0">
                <a:solidFill>
                  <a:srgbClr val="000000"/>
                </a:solidFill>
                <a:latin typeface="Calibri"/>
              </a:rPr>
              <a:t>Part of Dictionaries: </a:t>
            </a:r>
            <a:r>
              <a:rPr lang="en-GB" sz="2400" spc="-1" dirty="0" err="1">
                <a:solidFill>
                  <a:srgbClr val="000000"/>
                </a:solidFill>
                <a:latin typeface="Calibri"/>
              </a:rPr>
              <a:t>Hannig</a:t>
            </a:r>
            <a:r>
              <a:rPr lang="en-GB" sz="2400" spc="-1" dirty="0">
                <a:solidFill>
                  <a:srgbClr val="000000"/>
                </a:solidFill>
                <a:latin typeface="Calibri"/>
              </a:rPr>
              <a:t>, van der </a:t>
            </a:r>
            <a:r>
              <a:rPr lang="en-GB" sz="2400" spc="-1" dirty="0" err="1">
                <a:solidFill>
                  <a:srgbClr val="000000"/>
                </a:solidFill>
                <a:latin typeface="Calibri"/>
              </a:rPr>
              <a:t>Molen</a:t>
            </a:r>
            <a:endParaRPr lang="en-GB" sz="2400" spc="-1" dirty="0">
              <a:solidFill>
                <a:srgbClr val="000000"/>
              </a:solidFill>
              <a:latin typeface="Calibri"/>
            </a:endParaRPr>
          </a:p>
          <a:p>
            <a:pPr marL="685800" lvl="1" indent="-228240">
              <a:lnSpc>
                <a:spcPct val="90000"/>
              </a:lnSpc>
              <a:spcBef>
                <a:spcPts val="1001"/>
              </a:spcBef>
              <a:buFont typeface="Arial"/>
              <a:buChar char="•"/>
            </a:pPr>
            <a:r>
              <a:rPr lang="en-GB" sz="2400" spc="-1" dirty="0" err="1">
                <a:solidFill>
                  <a:srgbClr val="000000"/>
                </a:solidFill>
                <a:latin typeface="Calibri"/>
              </a:rPr>
              <a:t>Paleographical</a:t>
            </a:r>
            <a:r>
              <a:rPr lang="en-GB" sz="2400" spc="-1" dirty="0">
                <a:solidFill>
                  <a:srgbClr val="000000"/>
                </a:solidFill>
                <a:latin typeface="Calibri"/>
              </a:rPr>
              <a:t> works: </a:t>
            </a:r>
            <a:r>
              <a:rPr lang="en-GB" sz="2400" spc="-1" dirty="0" err="1">
                <a:solidFill>
                  <a:srgbClr val="000000"/>
                </a:solidFill>
                <a:latin typeface="Calibri"/>
              </a:rPr>
              <a:t>Paléographie</a:t>
            </a:r>
            <a:r>
              <a:rPr lang="en-GB" sz="2400" spc="-1" dirty="0">
                <a:solidFill>
                  <a:srgbClr val="000000"/>
                </a:solidFill>
                <a:latin typeface="Calibri"/>
              </a:rPr>
              <a:t> </a:t>
            </a:r>
            <a:r>
              <a:rPr lang="en-GB" sz="2400" spc="-1" dirty="0" err="1">
                <a:solidFill>
                  <a:srgbClr val="000000"/>
                </a:solidFill>
                <a:latin typeface="Calibri"/>
              </a:rPr>
              <a:t>Hiéroglyphique</a:t>
            </a:r>
            <a:r>
              <a:rPr lang="en-GB" sz="2400" spc="-1" dirty="0">
                <a:solidFill>
                  <a:srgbClr val="000000"/>
                </a:solidFill>
                <a:latin typeface="Calibri"/>
              </a:rPr>
              <a:t> I-VIII, </a:t>
            </a:r>
            <a:r>
              <a:rPr lang="en-GB" sz="2400" spc="-1" dirty="0" err="1">
                <a:solidFill>
                  <a:srgbClr val="000000"/>
                </a:solidFill>
                <a:latin typeface="Calibri"/>
              </a:rPr>
              <a:t>Hibis</a:t>
            </a:r>
            <a:r>
              <a:rPr lang="en-GB" sz="2400" spc="-1" dirty="0">
                <a:solidFill>
                  <a:srgbClr val="000000"/>
                </a:solidFill>
                <a:latin typeface="Calibri"/>
              </a:rPr>
              <a:t> temple project, etc.</a:t>
            </a:r>
          </a:p>
          <a:p>
            <a:pPr marL="685800" lvl="1" indent="-228240">
              <a:lnSpc>
                <a:spcPct val="90000"/>
              </a:lnSpc>
              <a:spcBef>
                <a:spcPts val="1001"/>
              </a:spcBef>
              <a:buFont typeface="Arial"/>
              <a:buChar char="•"/>
            </a:pPr>
            <a:r>
              <a:rPr lang="en-GB" sz="2400" spc="-1" dirty="0">
                <a:solidFill>
                  <a:srgbClr val="000000"/>
                </a:solidFill>
                <a:latin typeface="Calibri"/>
              </a:rPr>
              <a:t>Addendum to series: </a:t>
            </a:r>
            <a:r>
              <a:rPr lang="en-GB" sz="2400" spc="-1" dirty="0" err="1">
                <a:solidFill>
                  <a:srgbClr val="000000"/>
                </a:solidFill>
                <a:latin typeface="Calibri"/>
              </a:rPr>
              <a:t>Daumas</a:t>
            </a:r>
            <a:r>
              <a:rPr lang="en-GB" sz="2400" spc="-1" dirty="0">
                <a:solidFill>
                  <a:srgbClr val="000000"/>
                </a:solidFill>
                <a:latin typeface="Calibri"/>
              </a:rPr>
              <a:t>, Cauville (Dendera), </a:t>
            </a:r>
            <a:r>
              <a:rPr lang="en-GB" sz="2400" spc="-1" dirty="0" err="1">
                <a:solidFill>
                  <a:srgbClr val="000000"/>
                </a:solidFill>
                <a:latin typeface="Calibri"/>
              </a:rPr>
              <a:t>Sauneron</a:t>
            </a:r>
            <a:r>
              <a:rPr lang="en-GB" sz="2400" spc="-1" dirty="0">
                <a:solidFill>
                  <a:srgbClr val="000000"/>
                </a:solidFill>
                <a:latin typeface="Calibri"/>
              </a:rPr>
              <a:t> (</a:t>
            </a:r>
            <a:r>
              <a:rPr lang="en-GB" sz="2400" spc="-1" dirty="0" err="1">
                <a:solidFill>
                  <a:srgbClr val="000000"/>
                </a:solidFill>
                <a:latin typeface="Calibri"/>
              </a:rPr>
              <a:t>Esna</a:t>
            </a:r>
            <a:r>
              <a:rPr lang="en-GB" sz="2400" spc="-1" dirty="0">
                <a:solidFill>
                  <a:srgbClr val="000000"/>
                </a:solidFill>
                <a:latin typeface="Calibri"/>
              </a:rPr>
              <a:t> I-II, VIII)</a:t>
            </a:r>
          </a:p>
          <a:p>
            <a:pPr marL="685800" lvl="1" indent="-228240">
              <a:lnSpc>
                <a:spcPct val="90000"/>
              </a:lnSpc>
              <a:spcBef>
                <a:spcPts val="1001"/>
              </a:spcBef>
              <a:buFont typeface="Arial"/>
              <a:buChar char="•"/>
            </a:pPr>
            <a:r>
              <a:rPr lang="en-GB" sz="2400" spc="-1" dirty="0">
                <a:solidFill>
                  <a:srgbClr val="000000"/>
                </a:solidFill>
                <a:latin typeface="Calibri"/>
              </a:rPr>
              <a:t>Cryptographic Hieroglyphs: Fairman, </a:t>
            </a:r>
            <a:r>
              <a:rPr lang="en-GB" sz="2400" spc="-1" dirty="0" err="1">
                <a:solidFill>
                  <a:srgbClr val="000000"/>
                </a:solidFill>
                <a:latin typeface="Calibri"/>
              </a:rPr>
              <a:t>Drioton</a:t>
            </a:r>
            <a:r>
              <a:rPr lang="en-GB" sz="2400" spc="-1" dirty="0">
                <a:solidFill>
                  <a:srgbClr val="000000"/>
                </a:solidFill>
                <a:latin typeface="Calibri"/>
              </a:rPr>
              <a:t>, Darnell, Roberson</a:t>
            </a:r>
          </a:p>
          <a:p>
            <a:pPr marL="685800" lvl="1" indent="-228240">
              <a:lnSpc>
                <a:spcPct val="90000"/>
              </a:lnSpc>
              <a:spcBef>
                <a:spcPts val="1001"/>
              </a:spcBef>
              <a:buFont typeface="Arial"/>
              <a:buChar char="•"/>
            </a:pPr>
            <a:r>
              <a:rPr lang="en-GB" sz="2400" spc="-1" dirty="0">
                <a:solidFill>
                  <a:srgbClr val="000000"/>
                </a:solidFill>
                <a:latin typeface="Calibri"/>
              </a:rPr>
              <a:t>Unpublished: Hornung &amp; Schenkel</a:t>
            </a:r>
          </a:p>
          <a:p>
            <a:pPr marL="685800" lvl="1" indent="-228240">
              <a:lnSpc>
                <a:spcPct val="90000"/>
              </a:lnSpc>
              <a:spcBef>
                <a:spcPts val="1001"/>
              </a:spcBef>
              <a:buFont typeface="Arial"/>
              <a:buChar char="•"/>
            </a:pPr>
            <a:r>
              <a:rPr lang="en-GB" sz="2400" spc="-1" dirty="0">
                <a:solidFill>
                  <a:srgbClr val="000000"/>
                </a:solidFill>
                <a:latin typeface="Calibri"/>
              </a:rPr>
              <a:t>Hieratic Sign lists: </a:t>
            </a:r>
            <a:r>
              <a:rPr lang="en-GB" sz="2400" spc="-1" dirty="0" err="1">
                <a:solidFill>
                  <a:srgbClr val="000000"/>
                </a:solidFill>
                <a:latin typeface="Calibri"/>
              </a:rPr>
              <a:t>Möller</a:t>
            </a:r>
            <a:r>
              <a:rPr lang="en-GB" sz="2400" spc="-1" dirty="0">
                <a:solidFill>
                  <a:srgbClr val="000000"/>
                </a:solidFill>
                <a:latin typeface="Calibri"/>
              </a:rPr>
              <a:t>, AKU project Mainz (</a:t>
            </a:r>
            <a:r>
              <a:rPr lang="en-GB" sz="2400" spc="-1" dirty="0">
                <a:solidFill>
                  <a:srgbClr val="000000"/>
                </a:solidFill>
                <a:latin typeface="Calibri"/>
                <a:hlinkClick r:id="rId4"/>
              </a:rPr>
              <a:t>http://aku-pal.uni-mainz.de/</a:t>
            </a:r>
            <a:r>
              <a:rPr lang="en-GB" sz="2400" spc="-1" dirty="0">
                <a:solidFill>
                  <a:srgbClr val="000000"/>
                </a:solidFill>
                <a:latin typeface="Calibri"/>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379735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a:rPr>
              <a:t>Sign-lists for digital encoding: Manuel de </a:t>
            </a:r>
            <a:r>
              <a:rPr lang="en-GB" sz="2800" spc="-1" dirty="0" err="1">
                <a:solidFill>
                  <a:srgbClr val="000000"/>
                </a:solidFill>
                <a:latin typeface="Calibri"/>
              </a:rPr>
              <a:t>Codage</a:t>
            </a:r>
            <a:r>
              <a:rPr lang="en-GB" sz="2800" spc="-1" dirty="0">
                <a:solidFill>
                  <a:srgbClr val="000000"/>
                </a:solidFill>
                <a:latin typeface="Calibri"/>
              </a:rPr>
              <a:t> (1988) </a:t>
            </a:r>
            <a:endParaRPr lang="fr-FR" sz="2800" spc="-1" dirty="0">
              <a:solidFill>
                <a:srgbClr val="000000"/>
              </a:solidFill>
              <a:latin typeface="Calibri"/>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3" name="Picture 3">
            <a:extLst>
              <a:ext uri="{FF2B5EF4-FFF2-40B4-BE49-F238E27FC236}">
                <a16:creationId xmlns:a16="http://schemas.microsoft.com/office/drawing/2014/main" id="{A0CB2F0E-01DC-E343-C142-2F052CADE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834" y="2305938"/>
            <a:ext cx="3173639" cy="418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7AC4F1-A4D9-7A15-47B1-F63AACD73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371" y="2572638"/>
            <a:ext cx="3139191" cy="355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52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a:rPr>
              <a:t>Sign-lists for digital encoding: Extended Library </a:t>
            </a:r>
            <a:endParaRPr lang="fr-FR" sz="2800" spc="-1" dirty="0">
              <a:solidFill>
                <a:srgbClr val="000000"/>
              </a:solidFill>
              <a:latin typeface="Calibri"/>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9D005478-8DFC-F45F-7EFB-1A2C00B13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90" y="2346251"/>
            <a:ext cx="4451219" cy="414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58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a:rPr>
              <a:t>Sign-lists for digital encoding:</a:t>
            </a:r>
          </a:p>
          <a:p>
            <a:pPr marL="685800" lvl="1" indent="-228240">
              <a:lnSpc>
                <a:spcPct val="90000"/>
              </a:lnSpc>
              <a:spcBef>
                <a:spcPts val="1001"/>
              </a:spcBef>
              <a:buFont typeface="Arial"/>
              <a:buChar char="•"/>
            </a:pPr>
            <a:r>
              <a:rPr lang="en-GB" sz="2800" spc="-1" dirty="0">
                <a:solidFill>
                  <a:srgbClr val="000000"/>
                </a:solidFill>
                <a:latin typeface="Calibri"/>
              </a:rPr>
              <a:t>Glyph</a:t>
            </a:r>
          </a:p>
          <a:p>
            <a:pPr marL="685800" lvl="1" indent="-228240">
              <a:lnSpc>
                <a:spcPct val="90000"/>
              </a:lnSpc>
              <a:spcBef>
                <a:spcPts val="1001"/>
              </a:spcBef>
              <a:buFont typeface="Arial"/>
              <a:buChar char="•"/>
            </a:pPr>
            <a:r>
              <a:rPr lang="en-GB" sz="2800" spc="-1" dirty="0" err="1">
                <a:solidFill>
                  <a:srgbClr val="000000"/>
                </a:solidFill>
                <a:latin typeface="Calibri"/>
              </a:rPr>
              <a:t>Macscribe</a:t>
            </a:r>
            <a:endParaRPr lang="en-GB" sz="2800" spc="-1" dirty="0">
              <a:solidFill>
                <a:srgbClr val="000000"/>
              </a:solidFill>
              <a:latin typeface="Calibri"/>
            </a:endParaRPr>
          </a:p>
          <a:p>
            <a:pPr marL="685800" lvl="1" indent="-228240">
              <a:lnSpc>
                <a:spcPct val="90000"/>
              </a:lnSpc>
              <a:spcBef>
                <a:spcPts val="1001"/>
              </a:spcBef>
              <a:buFont typeface="Arial"/>
              <a:buChar char="•"/>
            </a:pPr>
            <a:r>
              <a:rPr lang="fr-FR" sz="2800" spc="-1" dirty="0" err="1">
                <a:solidFill>
                  <a:srgbClr val="000000"/>
                </a:solidFill>
                <a:latin typeface="Calibri"/>
              </a:rPr>
              <a:t>Winglyph</a:t>
            </a:r>
            <a:endParaRPr lang="fr-FR" sz="2800" spc="-1" dirty="0">
              <a:solidFill>
                <a:srgbClr val="000000"/>
              </a:solidFill>
              <a:latin typeface="Calibri"/>
            </a:endParaRPr>
          </a:p>
          <a:p>
            <a:pPr marL="685800" lvl="1" indent="-228240">
              <a:lnSpc>
                <a:spcPct val="90000"/>
              </a:lnSpc>
              <a:spcBef>
                <a:spcPts val="1001"/>
              </a:spcBef>
              <a:buFont typeface="Arial"/>
              <a:buChar char="•"/>
            </a:pPr>
            <a:r>
              <a:rPr lang="fr-FR" sz="2800" spc="-1" dirty="0" err="1">
                <a:solidFill>
                  <a:srgbClr val="000000"/>
                </a:solidFill>
                <a:latin typeface="Calibri"/>
              </a:rPr>
              <a:t>Jsesh</a:t>
            </a:r>
            <a:endParaRPr lang="fr-FR" sz="2800" spc="-1" dirty="0">
              <a:solidFill>
                <a:srgbClr val="000000"/>
              </a:solidFill>
              <a:latin typeface="Calibri"/>
            </a:endParaRPr>
          </a:p>
          <a:p>
            <a:pPr marL="685800" lvl="1" indent="-228240">
              <a:lnSpc>
                <a:spcPct val="90000"/>
              </a:lnSpc>
              <a:spcBef>
                <a:spcPts val="1001"/>
              </a:spcBef>
              <a:buFont typeface="Arial"/>
              <a:buChar char="•"/>
            </a:pPr>
            <a:r>
              <a:rPr lang="fr-FR" sz="2800" spc="-1" dirty="0" err="1">
                <a:solidFill>
                  <a:srgbClr val="000000"/>
                </a:solidFill>
                <a:latin typeface="Calibri"/>
              </a:rPr>
              <a:t>Perfectglyph</a:t>
            </a:r>
            <a:endParaRPr lang="fr-FR" sz="2800" spc="-1" dirty="0">
              <a:solidFill>
                <a:srgbClr val="000000"/>
              </a:solidFill>
              <a:latin typeface="Calibri"/>
            </a:endParaRPr>
          </a:p>
          <a:p>
            <a:pPr marL="685800" lvl="1" indent="-228240">
              <a:lnSpc>
                <a:spcPct val="90000"/>
              </a:lnSpc>
              <a:spcBef>
                <a:spcPts val="1001"/>
              </a:spcBef>
              <a:buFont typeface="Arial"/>
              <a:buChar char="•"/>
            </a:pPr>
            <a:r>
              <a:rPr lang="fr-FR" sz="2800" spc="-1" dirty="0" err="1">
                <a:solidFill>
                  <a:srgbClr val="000000"/>
                </a:solidFill>
                <a:latin typeface="Calibri"/>
              </a:rPr>
              <a:t>Visualglyph</a:t>
            </a:r>
            <a:endParaRPr lang="fr-FR" sz="2800" spc="-1" dirty="0">
              <a:solidFill>
                <a:srgbClr val="000000"/>
              </a:solidFill>
              <a:latin typeface="Calibri"/>
            </a:endParaRPr>
          </a:p>
          <a:p>
            <a:pPr marL="685800" lvl="1" indent="-228240">
              <a:lnSpc>
                <a:spcPct val="90000"/>
              </a:lnSpc>
              <a:spcBef>
                <a:spcPts val="1001"/>
              </a:spcBef>
              <a:buFont typeface="Arial"/>
              <a:buChar char="•"/>
            </a:pPr>
            <a:r>
              <a:rPr lang="fr-FR" sz="2800" spc="-1" dirty="0">
                <a:solidFill>
                  <a:srgbClr val="000000"/>
                </a:solidFill>
                <a:latin typeface="Calibri"/>
              </a:rPr>
              <a:t>Etc.</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4133318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457560" lvl="1">
              <a:lnSpc>
                <a:spcPct val="90000"/>
              </a:lnSpc>
              <a:spcBef>
                <a:spcPts val="1001"/>
              </a:spcBef>
            </a:pPr>
            <a:endParaRPr lang="fr-FR" sz="2800" spc="-1" dirty="0">
              <a:solidFill>
                <a:srgbClr val="000000"/>
              </a:solidFill>
              <a:latin typeface="Calibri"/>
            </a:endParaRPr>
          </a:p>
          <a:p>
            <a:pPr marL="457560" lvl="1">
              <a:lnSpc>
                <a:spcPct val="90000"/>
              </a:lnSpc>
              <a:spcBef>
                <a:spcPts val="1001"/>
              </a:spcBef>
            </a:pPr>
            <a:endParaRPr lang="fr-FR" sz="2800" spc="-1" dirty="0">
              <a:solidFill>
                <a:srgbClr val="000000"/>
              </a:solidFill>
              <a:latin typeface="Calibri"/>
            </a:endParaRPr>
          </a:p>
          <a:p>
            <a:pPr marL="457560" lvl="1">
              <a:lnSpc>
                <a:spcPct val="90000"/>
              </a:lnSpc>
              <a:spcBef>
                <a:spcPts val="1001"/>
              </a:spcBef>
            </a:pPr>
            <a:endParaRPr lang="fr-FR" sz="2800" spc="-1" dirty="0">
              <a:solidFill>
                <a:srgbClr val="000000"/>
              </a:solidFill>
              <a:latin typeface="Calibri"/>
            </a:endParaRPr>
          </a:p>
          <a:p>
            <a:pPr marL="457560" lvl="1">
              <a:lnSpc>
                <a:spcPct val="90000"/>
              </a:lnSpc>
              <a:spcBef>
                <a:spcPts val="1001"/>
              </a:spcBef>
            </a:pPr>
            <a:endParaRPr lang="fr-FR" sz="2800" spc="-1" dirty="0">
              <a:solidFill>
                <a:srgbClr val="000000"/>
              </a:solidFill>
              <a:latin typeface="Calibri"/>
            </a:endParaRPr>
          </a:p>
          <a:p>
            <a:pPr marL="457560" lvl="1">
              <a:lnSpc>
                <a:spcPct val="90000"/>
              </a:lnSpc>
              <a:spcBef>
                <a:spcPts val="1001"/>
              </a:spcBef>
            </a:pPr>
            <a:endParaRPr lang="fr-FR" sz="2800" spc="-1" dirty="0">
              <a:solidFill>
                <a:srgbClr val="000000"/>
              </a:solidFill>
              <a:latin typeface="Calibri"/>
            </a:endParaRPr>
          </a:p>
          <a:p>
            <a:pPr marL="457560" lvl="1">
              <a:lnSpc>
                <a:spcPct val="90000"/>
              </a:lnSpc>
              <a:spcBef>
                <a:spcPts val="1001"/>
              </a:spcBef>
            </a:pPr>
            <a:r>
              <a:rPr lang="fr-FR" sz="2800" spc="-1" dirty="0" err="1">
                <a:solidFill>
                  <a:srgbClr val="000000"/>
                </a:solidFill>
                <a:latin typeface="Calibri"/>
              </a:rPr>
              <a:t>Ingelore</a:t>
            </a:r>
            <a:r>
              <a:rPr lang="fr-FR" sz="2800" spc="-1" dirty="0">
                <a:solidFill>
                  <a:srgbClr val="000000"/>
                </a:solidFill>
                <a:latin typeface="Calibri"/>
              </a:rPr>
              <a:t> </a:t>
            </a:r>
            <a:r>
              <a:rPr lang="fr-FR" sz="2800" spc="-1" dirty="0" err="1">
                <a:solidFill>
                  <a:srgbClr val="000000"/>
                </a:solidFill>
                <a:latin typeface="Calibri"/>
              </a:rPr>
              <a:t>Hafemann</a:t>
            </a:r>
            <a:r>
              <a:rPr lang="fr-FR" sz="2800" spc="-1" dirty="0">
                <a:solidFill>
                  <a:srgbClr val="000000"/>
                </a:solidFill>
                <a:latin typeface="Calibri"/>
              </a:rPr>
              <a:t> (2018)</a:t>
            </a:r>
          </a:p>
          <a:p>
            <a:pPr marL="457560" lvl="1">
              <a:lnSpc>
                <a:spcPct val="90000"/>
              </a:lnSpc>
              <a:spcBef>
                <a:spcPts val="1001"/>
              </a:spcBef>
            </a:pPr>
            <a:r>
              <a:rPr lang="fr-FR" sz="2800" spc="-1" dirty="0">
                <a:solidFill>
                  <a:srgbClr val="000000"/>
                </a:solidFill>
                <a:latin typeface="Calibri"/>
              </a:rPr>
              <a:t>Die </a:t>
            </a:r>
            <a:r>
              <a:rPr lang="fr-FR" sz="2800" spc="-1" dirty="0" err="1">
                <a:solidFill>
                  <a:srgbClr val="000000"/>
                </a:solidFill>
                <a:latin typeface="Calibri"/>
              </a:rPr>
              <a:t>beschreibende</a:t>
            </a:r>
            <a:r>
              <a:rPr lang="fr-FR" sz="2800" spc="-1" dirty="0">
                <a:solidFill>
                  <a:srgbClr val="000000"/>
                </a:solidFill>
                <a:latin typeface="Calibri"/>
              </a:rPr>
              <a:t> </a:t>
            </a:r>
            <a:r>
              <a:rPr lang="fr-FR" sz="2800" spc="-1" dirty="0" err="1">
                <a:solidFill>
                  <a:srgbClr val="000000"/>
                </a:solidFill>
                <a:latin typeface="Calibri"/>
              </a:rPr>
              <a:t>und</a:t>
            </a:r>
            <a:r>
              <a:rPr lang="fr-FR" sz="2800" spc="-1" dirty="0">
                <a:solidFill>
                  <a:srgbClr val="000000"/>
                </a:solidFill>
                <a:latin typeface="Calibri"/>
              </a:rPr>
              <a:t> </a:t>
            </a:r>
            <a:r>
              <a:rPr lang="fr-FR" sz="2800" spc="-1" dirty="0" err="1">
                <a:solidFill>
                  <a:srgbClr val="000000"/>
                </a:solidFill>
                <a:latin typeface="Calibri"/>
              </a:rPr>
              <a:t>kommentierte</a:t>
            </a:r>
            <a:r>
              <a:rPr lang="fr-FR" sz="2800" spc="-1" dirty="0">
                <a:solidFill>
                  <a:srgbClr val="000000"/>
                </a:solidFill>
                <a:latin typeface="Calibri"/>
              </a:rPr>
              <a:t> </a:t>
            </a:r>
            <a:r>
              <a:rPr lang="fr-FR" sz="2800" spc="-1" dirty="0" err="1">
                <a:solidFill>
                  <a:srgbClr val="000000"/>
                </a:solidFill>
                <a:latin typeface="Calibri"/>
              </a:rPr>
              <a:t>hieroglypische</a:t>
            </a:r>
            <a:r>
              <a:rPr lang="fr-FR" sz="2800" spc="-1" dirty="0">
                <a:solidFill>
                  <a:srgbClr val="000000"/>
                </a:solidFill>
                <a:latin typeface="Calibri"/>
              </a:rPr>
              <a:t> </a:t>
            </a:r>
            <a:r>
              <a:rPr lang="fr-FR" sz="2800" spc="-1" dirty="0" err="1">
                <a:solidFill>
                  <a:srgbClr val="000000"/>
                </a:solidFill>
                <a:latin typeface="Calibri"/>
              </a:rPr>
              <a:t>Zeichenliste</a:t>
            </a:r>
            <a:r>
              <a:rPr lang="fr-FR" sz="2800" spc="-1" dirty="0">
                <a:solidFill>
                  <a:srgbClr val="000000"/>
                </a:solidFill>
                <a:latin typeface="Calibri"/>
              </a:rPr>
              <a:t> </a:t>
            </a:r>
            <a:r>
              <a:rPr lang="fr-FR" sz="2800" spc="-1" dirty="0" err="1">
                <a:solidFill>
                  <a:srgbClr val="000000"/>
                </a:solidFill>
                <a:latin typeface="Calibri"/>
              </a:rPr>
              <a:t>als</a:t>
            </a:r>
            <a:r>
              <a:rPr lang="fr-FR" sz="2800" spc="-1" dirty="0">
                <a:solidFill>
                  <a:srgbClr val="000000"/>
                </a:solidFill>
                <a:latin typeface="Calibri"/>
              </a:rPr>
              <a:t> </a:t>
            </a:r>
            <a:r>
              <a:rPr lang="fr-FR" sz="2800" spc="-1" dirty="0" err="1">
                <a:solidFill>
                  <a:srgbClr val="000000"/>
                </a:solidFill>
                <a:latin typeface="Calibri"/>
              </a:rPr>
              <a:t>offenes</a:t>
            </a:r>
            <a:r>
              <a:rPr lang="fr-FR" sz="2800" spc="-1" dirty="0">
                <a:solidFill>
                  <a:srgbClr val="000000"/>
                </a:solidFill>
                <a:latin typeface="Calibri"/>
              </a:rPr>
              <a:t> System</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pic>
        <p:nvPicPr>
          <p:cNvPr id="3" name="Afbeelding 1">
            <a:extLst>
              <a:ext uri="{FF2B5EF4-FFF2-40B4-BE49-F238E27FC236}">
                <a16:creationId xmlns:a16="http://schemas.microsoft.com/office/drawing/2014/main" id="{11C42448-6C91-9608-D42B-BD3F86015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958" y="681480"/>
            <a:ext cx="2519362"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73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Outline of the talk</a:t>
            </a:r>
            <a:endParaRPr lang="fr-FR" sz="4400" b="0" strike="noStrike" spc="-1" dirty="0">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History of Sign-lists</a:t>
            </a:r>
            <a:endParaRPr lang="fr-FR" sz="2800" b="0" strike="noStrike" spc="-1" dirty="0">
              <a:solidFill>
                <a:srgbClr val="000000"/>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a:rPr>
              <a:t>Sign-lists:</a:t>
            </a:r>
          </a:p>
          <a:p>
            <a:pPr marL="685800" lvl="1" indent="-228240">
              <a:lnSpc>
                <a:spcPct val="90000"/>
              </a:lnSpc>
              <a:spcBef>
                <a:spcPts val="1001"/>
              </a:spcBef>
              <a:buFont typeface="Arial"/>
              <a:buChar char="•"/>
            </a:pPr>
            <a:r>
              <a:rPr lang="en-GB" sz="2800" spc="-1" dirty="0">
                <a:solidFill>
                  <a:srgbClr val="000000"/>
                </a:solidFill>
                <a:latin typeface="Calibri"/>
              </a:rPr>
              <a:t>Font (publications)</a:t>
            </a:r>
          </a:p>
          <a:p>
            <a:pPr marL="685800" lvl="1" indent="-228240">
              <a:lnSpc>
                <a:spcPct val="90000"/>
              </a:lnSpc>
              <a:spcBef>
                <a:spcPts val="1001"/>
              </a:spcBef>
              <a:buFont typeface="Arial"/>
              <a:buChar char="•"/>
            </a:pPr>
            <a:r>
              <a:rPr lang="en-GB" sz="2800" spc="-1" dirty="0">
                <a:solidFill>
                  <a:srgbClr val="000000"/>
                </a:solidFill>
                <a:latin typeface="Calibri"/>
              </a:rPr>
              <a:t>Commented (tool)</a:t>
            </a:r>
          </a:p>
          <a:p>
            <a:pPr marL="685800" lvl="1" indent="-228240">
              <a:lnSpc>
                <a:spcPct val="90000"/>
              </a:lnSpc>
              <a:spcBef>
                <a:spcPts val="1001"/>
              </a:spcBef>
              <a:buFont typeface="Arial"/>
              <a:buChar char="•"/>
            </a:pPr>
            <a:r>
              <a:rPr lang="en-GB" sz="2800" spc="-1" dirty="0">
                <a:solidFill>
                  <a:srgbClr val="000000"/>
                </a:solidFill>
                <a:latin typeface="Calibri"/>
              </a:rPr>
              <a:t>Referenced or not</a:t>
            </a:r>
          </a:p>
          <a:p>
            <a:pPr marL="685800" lvl="1" indent="-228240">
              <a:lnSpc>
                <a:spcPct val="90000"/>
              </a:lnSpc>
              <a:spcBef>
                <a:spcPts val="1001"/>
              </a:spcBef>
              <a:buFont typeface="Arial"/>
              <a:buChar char="•"/>
            </a:pPr>
            <a:r>
              <a:rPr lang="en-GB" sz="2800" spc="-1" dirty="0">
                <a:solidFill>
                  <a:srgbClr val="000000"/>
                </a:solidFill>
                <a:latin typeface="Calibri"/>
              </a:rPr>
              <a:t>Descriptive</a:t>
            </a:r>
          </a:p>
          <a:p>
            <a:pPr marL="685800" lvl="1" indent="-228240">
              <a:lnSpc>
                <a:spcPct val="90000"/>
              </a:lnSpc>
              <a:spcBef>
                <a:spcPts val="1001"/>
              </a:spcBef>
              <a:buFont typeface="Arial"/>
              <a:buChar char="•"/>
            </a:pPr>
            <a:r>
              <a:rPr lang="en-GB" sz="2800" spc="-1" dirty="0" err="1">
                <a:solidFill>
                  <a:srgbClr val="000000"/>
                </a:solidFill>
                <a:latin typeface="Calibri"/>
              </a:rPr>
              <a:t>Paleographical</a:t>
            </a:r>
            <a:r>
              <a:rPr lang="en-GB" sz="2800" spc="-1" dirty="0">
                <a:solidFill>
                  <a:srgbClr val="000000"/>
                </a:solidFill>
                <a:latin typeface="Calibri"/>
              </a:rPr>
              <a:t> information</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Histor</a:t>
            </a:r>
            <a:r>
              <a:rPr lang="en-GB" sz="4400" spc="-1" dirty="0">
                <a:solidFill>
                  <a:srgbClr val="000000"/>
                </a:solidFill>
                <a:latin typeface="Calibri Light"/>
              </a:rPr>
              <a:t>y of Sign-lists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378353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dirty="0">
                <a:solidFill>
                  <a:srgbClr val="000000"/>
                </a:solidFill>
                <a:latin typeface="Calibri Light"/>
              </a:rPr>
              <a:t>Research into Hieroglyphic signs</a:t>
            </a:r>
            <a:endParaRPr lang="fr-FR" sz="6000" b="0" strike="noStrike" spc="-1" dirty="0">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a:lnSpc>
                <a:spcPct val="90000"/>
              </a:lnSpc>
              <a:spcBef>
                <a:spcPts val="1001"/>
              </a:spcBef>
              <a:tabLst>
                <a:tab pos="0" algn="l"/>
              </a:tabLst>
            </a:pPr>
            <a:endParaRPr lang="fr-FR" sz="2400" b="0" strike="noStrike" spc="-1" dirty="0">
              <a:solidFill>
                <a:srgbClr val="000000"/>
              </a:solidFill>
              <a:latin typeface="Calibri"/>
            </a:endParaRPr>
          </a:p>
        </p:txBody>
      </p:sp>
    </p:spTree>
    <p:extLst>
      <p:ext uri="{BB962C8B-B14F-4D97-AF65-F5344CB8AC3E}">
        <p14:creationId xmlns:p14="http://schemas.microsoft.com/office/powerpoint/2010/main" val="68547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Existing referenced sign-lists: Gardiner, </a:t>
            </a:r>
            <a:r>
              <a:rPr lang="en-GB" sz="2800" spc="-1" dirty="0" err="1">
                <a:solidFill>
                  <a:srgbClr val="000000"/>
                </a:solidFill>
                <a:latin typeface="Calibri" panose="020F0502020204030204" pitchFamily="34" charset="0"/>
                <a:cs typeface="Calibri" panose="020F0502020204030204" pitchFamily="34" charset="0"/>
              </a:rPr>
              <a:t>Borghouts</a:t>
            </a:r>
            <a:r>
              <a:rPr lang="en-GB" sz="2800" spc="-1" dirty="0">
                <a:solidFill>
                  <a:srgbClr val="00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Valeurs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phonétiques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Daumas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Kurth</a:t>
            </a:r>
            <a:r>
              <a:rPr lang="en-US" sz="2800" dirty="0">
                <a:latin typeface="Calibri" panose="020F0502020204030204" pitchFamily="34" charset="0"/>
                <a:cs typeface="Calibri" panose="020F0502020204030204" pitchFamily="34" charset="0"/>
              </a:rPr>
              <a:t>, Cauville, Hornung &amp; Schenkel, Berliner </a:t>
            </a:r>
            <a:r>
              <a:rPr lang="en-US" sz="2800" dirty="0" err="1">
                <a:latin typeface="Calibri" panose="020F0502020204030204" pitchFamily="34" charset="0"/>
                <a:cs typeface="Calibri" panose="020F0502020204030204" pitchFamily="34" charset="0"/>
              </a:rPr>
              <a:t>Zeichenliste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Esna</a:t>
            </a:r>
            <a:r>
              <a:rPr lang="en-US" sz="2800" dirty="0">
                <a:latin typeface="Calibri" panose="020F0502020204030204" pitchFamily="34" charset="0"/>
                <a:cs typeface="Calibri" panose="020F0502020204030204" pitchFamily="34" charset="0"/>
              </a:rPr>
              <a:t> VIII (</a:t>
            </a:r>
            <a:r>
              <a:rPr lang="en-US" sz="2800" dirty="0" err="1">
                <a:latin typeface="Calibri" panose="020F0502020204030204" pitchFamily="34" charset="0"/>
                <a:cs typeface="Calibri" panose="020F0502020204030204" pitchFamily="34" charset="0"/>
              </a:rPr>
              <a:t>Sauneron</a:t>
            </a:r>
            <a:r>
              <a:rPr lang="en-US" sz="2800" dirty="0">
                <a:latin typeface="Calibri" panose="020F0502020204030204" pitchFamily="34" charset="0"/>
                <a:cs typeface="Calibri" panose="020F0502020204030204" pitchFamily="34" charset="0"/>
              </a:rPr>
              <a:t>)</a:t>
            </a:r>
            <a:endParaRPr lang="en-GB" sz="2800" spc="-1" dirty="0">
              <a:solidFill>
                <a:srgbClr val="000000"/>
              </a:solidFill>
              <a:latin typeface="Calibri" panose="020F0502020204030204" pitchFamily="34" charset="0"/>
              <a:cs typeface="Calibri" panose="020F0502020204030204" pitchFamily="34" charset="0"/>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3502440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Existing referenced sign-lists: Gardiner, </a:t>
            </a:r>
            <a:r>
              <a:rPr lang="en-GB" sz="2800" spc="-1" dirty="0" err="1">
                <a:solidFill>
                  <a:srgbClr val="000000"/>
                </a:solidFill>
                <a:latin typeface="Calibri" panose="020F0502020204030204" pitchFamily="34" charset="0"/>
                <a:cs typeface="Calibri" panose="020F0502020204030204" pitchFamily="34" charset="0"/>
              </a:rPr>
              <a:t>Borghouts</a:t>
            </a:r>
            <a:r>
              <a:rPr lang="en-GB" sz="2800" spc="-1" dirty="0">
                <a:solidFill>
                  <a:srgbClr val="00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Valeurs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phonétiques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Daumas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Kurth</a:t>
            </a:r>
            <a:r>
              <a:rPr lang="en-US" sz="2800" dirty="0">
                <a:latin typeface="Calibri" panose="020F0502020204030204" pitchFamily="34" charset="0"/>
                <a:cs typeface="Calibri" panose="020F0502020204030204" pitchFamily="34" charset="0"/>
              </a:rPr>
              <a:t>, Cauville, Hornung &amp; Schenkel, Berliner </a:t>
            </a:r>
            <a:r>
              <a:rPr lang="en-US" sz="2800" dirty="0" err="1">
                <a:latin typeface="Calibri" panose="020F0502020204030204" pitchFamily="34" charset="0"/>
                <a:cs typeface="Calibri" panose="020F0502020204030204" pitchFamily="34" charset="0"/>
              </a:rPr>
              <a:t>Zeichenliste</a:t>
            </a:r>
            <a:endParaRPr lang="en-US" sz="2800" dirty="0">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endParaRPr lang="en-US" sz="2800" spc="-1" dirty="0">
              <a:solidFill>
                <a:srgbClr val="000000"/>
              </a:solidFill>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endParaRPr lang="en-US" sz="2800" spc="-1" dirty="0">
              <a:solidFill>
                <a:srgbClr val="000000"/>
              </a:solidFill>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endParaRPr lang="en-US" sz="2800" spc="-1" dirty="0">
              <a:solidFill>
                <a:srgbClr val="000000"/>
              </a:solidFill>
              <a:latin typeface="Calibri" panose="020F0502020204030204" pitchFamily="34" charset="0"/>
              <a:cs typeface="Calibri" panose="020F0502020204030204" pitchFamily="34" charset="0"/>
            </a:endParaRPr>
          </a:p>
          <a:p>
            <a:pPr marL="3200760" lvl="7">
              <a:lnSpc>
                <a:spcPct val="90000"/>
              </a:lnSpc>
              <a:spcBef>
                <a:spcPts val="1001"/>
              </a:spcBef>
            </a:pPr>
            <a:r>
              <a:rPr lang="en-US" sz="2800" spc="-1" dirty="0">
                <a:solidFill>
                  <a:srgbClr val="000000"/>
                </a:solidFill>
                <a:latin typeface="Calibri" panose="020F0502020204030204" pitchFamily="34" charset="0"/>
                <a:cs typeface="Calibri" panose="020F0502020204030204" pitchFamily="34" charset="0"/>
              </a:rPr>
              <a:t>	&gt;			     &gt;   </a:t>
            </a:r>
          </a:p>
          <a:p>
            <a:pPr marL="228600" indent="-228240">
              <a:lnSpc>
                <a:spcPct val="90000"/>
              </a:lnSpc>
              <a:spcBef>
                <a:spcPts val="1001"/>
              </a:spcBef>
              <a:buFont typeface="Arial"/>
              <a:buChar char="•"/>
            </a:pPr>
            <a:endParaRPr lang="en-US" sz="2800" spc="-1" dirty="0">
              <a:solidFill>
                <a:srgbClr val="000000"/>
              </a:solidFill>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9C932C47-19D5-6B90-64BC-1F3D137AE3F5}"/>
              </a:ext>
            </a:extLst>
          </p:cNvPr>
          <p:cNvPicPr>
            <a:picLocks noChangeAspect="1"/>
          </p:cNvPicPr>
          <p:nvPr/>
        </p:nvPicPr>
        <p:blipFill>
          <a:blip r:embed="rId4"/>
          <a:stretch>
            <a:fillRect/>
          </a:stretch>
        </p:blipFill>
        <p:spPr>
          <a:xfrm>
            <a:off x="1780053" y="3237694"/>
            <a:ext cx="2112680" cy="307418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748AB54-F07E-2017-706B-1BCC59CB1826}"/>
              </a:ext>
            </a:extLst>
          </p:cNvPr>
          <p:cNvPicPr>
            <a:picLocks noChangeAspect="1"/>
          </p:cNvPicPr>
          <p:nvPr/>
        </p:nvPicPr>
        <p:blipFill>
          <a:blip r:embed="rId5"/>
          <a:stretch>
            <a:fillRect/>
          </a:stretch>
        </p:blipFill>
        <p:spPr>
          <a:xfrm>
            <a:off x="5370805" y="3237694"/>
            <a:ext cx="1761425" cy="307418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E13EBC0-250F-8934-8DE5-D9D5FD3A6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9836" y="3237692"/>
            <a:ext cx="2385717" cy="3074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359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Existing referenced sign-lists: Gardiner, </a:t>
            </a:r>
            <a:r>
              <a:rPr lang="en-GB" sz="2800" spc="-1" dirty="0" err="1">
                <a:solidFill>
                  <a:schemeClr val="bg1">
                    <a:lumMod val="75000"/>
                  </a:schemeClr>
                </a:solidFill>
                <a:latin typeface="Calibri" panose="020F0502020204030204" pitchFamily="34" charset="0"/>
                <a:cs typeface="Calibri" panose="020F0502020204030204" pitchFamily="34" charset="0"/>
              </a:rPr>
              <a:t>Borghouts</a:t>
            </a:r>
            <a:r>
              <a:rPr lang="en-GB" sz="2800" spc="-1"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Valeurs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phonétiques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Daumas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Kurth</a:t>
            </a:r>
            <a:r>
              <a:rPr lang="en-US" sz="2800" dirty="0">
                <a:solidFill>
                  <a:schemeClr val="bg1">
                    <a:lumMod val="75000"/>
                  </a:schemeClr>
                </a:solidFill>
                <a:latin typeface="Calibri" panose="020F0502020204030204" pitchFamily="34" charset="0"/>
                <a:cs typeface="Calibri" panose="020F0502020204030204" pitchFamily="34" charset="0"/>
              </a:rPr>
              <a:t>, Cauville, Hornung &amp; Schenkel, Berliner </a:t>
            </a:r>
            <a:r>
              <a:rPr lang="en-US" sz="2800" dirty="0" err="1">
                <a:solidFill>
                  <a:schemeClr val="bg1">
                    <a:lumMod val="75000"/>
                  </a:schemeClr>
                </a:solidFill>
                <a:latin typeface="Calibri" panose="020F0502020204030204" pitchFamily="34" charset="0"/>
                <a:cs typeface="Calibri" panose="020F0502020204030204" pitchFamily="34" charset="0"/>
              </a:rPr>
              <a:t>Zeichenliste</a:t>
            </a:r>
            <a:endParaRPr lang="en-US" sz="2800" dirty="0">
              <a:solidFill>
                <a:schemeClr val="bg1">
                  <a:lumMod val="75000"/>
                </a:schemeClr>
              </a:solidFill>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Databases: TLA, Ramses online, </a:t>
            </a:r>
            <a:r>
              <a:rPr lang="en-GB" sz="2800" spc="-1" dirty="0" err="1">
                <a:solidFill>
                  <a:srgbClr val="000000"/>
                </a:solidFill>
                <a:latin typeface="Calibri" panose="020F0502020204030204" pitchFamily="34" charset="0"/>
                <a:cs typeface="Calibri" panose="020F0502020204030204" pitchFamily="34" charset="0"/>
              </a:rPr>
              <a:t>Projet</a:t>
            </a:r>
            <a:r>
              <a:rPr lang="en-GB" sz="2800" spc="-1" dirty="0">
                <a:solidFill>
                  <a:srgbClr val="000000"/>
                </a:solidFill>
                <a:latin typeface="Calibri" panose="020F0502020204030204" pitchFamily="34" charset="0"/>
                <a:cs typeface="Calibri" panose="020F0502020204030204" pitchFamily="34" charset="0"/>
              </a:rPr>
              <a:t> Karnak</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2274956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Existing referenced sign-lists: Gardiner, </a:t>
            </a:r>
            <a:r>
              <a:rPr lang="en-GB" sz="2800" spc="-1" dirty="0" err="1">
                <a:solidFill>
                  <a:schemeClr val="bg1">
                    <a:lumMod val="75000"/>
                  </a:schemeClr>
                </a:solidFill>
                <a:latin typeface="Calibri" panose="020F0502020204030204" pitchFamily="34" charset="0"/>
                <a:cs typeface="Calibri" panose="020F0502020204030204" pitchFamily="34" charset="0"/>
              </a:rPr>
              <a:t>Borghouts</a:t>
            </a:r>
            <a:r>
              <a:rPr lang="en-GB" sz="2800" spc="-1"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Valeurs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phonétiques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Daumas</a:t>
            </a:r>
            <a:r>
              <a:rPr lang="en-US" sz="2800" dirty="0">
                <a:solidFill>
                  <a:schemeClr val="bg1">
                    <a:lumMod val="75000"/>
                  </a:schemeClr>
                </a:solidFill>
                <a:latin typeface="Calibri" panose="020F0502020204030204" pitchFamily="34" charset="0"/>
                <a:cs typeface="Calibri" panose="020F0502020204030204" pitchFamily="34" charset="0"/>
              </a:rPr>
              <a:t>), </a:t>
            </a:r>
            <a:r>
              <a:rPr lang="en-US" sz="2800" dirty="0" err="1">
                <a:solidFill>
                  <a:schemeClr val="bg1">
                    <a:lumMod val="75000"/>
                  </a:schemeClr>
                </a:solidFill>
                <a:latin typeface="Calibri" panose="020F0502020204030204" pitchFamily="34" charset="0"/>
                <a:cs typeface="Calibri" panose="020F0502020204030204" pitchFamily="34" charset="0"/>
              </a:rPr>
              <a:t>Kurth</a:t>
            </a:r>
            <a:r>
              <a:rPr lang="en-US" sz="2800" dirty="0">
                <a:solidFill>
                  <a:schemeClr val="bg1">
                    <a:lumMod val="75000"/>
                  </a:schemeClr>
                </a:solidFill>
                <a:latin typeface="Calibri" panose="020F0502020204030204" pitchFamily="34" charset="0"/>
                <a:cs typeface="Calibri" panose="020F0502020204030204" pitchFamily="34" charset="0"/>
              </a:rPr>
              <a:t>, Cauville, Hornung &amp; Schenkel, Berliner </a:t>
            </a:r>
            <a:r>
              <a:rPr lang="en-US" sz="2800" dirty="0" err="1">
                <a:solidFill>
                  <a:schemeClr val="bg1">
                    <a:lumMod val="75000"/>
                  </a:schemeClr>
                </a:solidFill>
                <a:latin typeface="Calibri" panose="020F0502020204030204" pitchFamily="34" charset="0"/>
                <a:cs typeface="Calibri" panose="020F0502020204030204" pitchFamily="34" charset="0"/>
              </a:rPr>
              <a:t>Zeichenliste</a:t>
            </a:r>
            <a:endParaRPr lang="en-US" sz="2800" dirty="0">
              <a:solidFill>
                <a:schemeClr val="bg1">
                  <a:lumMod val="75000"/>
                </a:schemeClr>
              </a:solidFill>
              <a:latin typeface="Calibri" panose="020F0502020204030204" pitchFamily="34" charset="0"/>
              <a:cs typeface="Calibri" panose="020F0502020204030204" pitchFamily="34" charset="0"/>
            </a:endParaRP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Databases: TLA, Ramses online, </a:t>
            </a:r>
            <a:r>
              <a:rPr lang="en-GB" sz="2800" spc="-1" dirty="0" err="1">
                <a:solidFill>
                  <a:schemeClr val="bg1">
                    <a:lumMod val="75000"/>
                  </a:schemeClr>
                </a:solidFill>
                <a:latin typeface="Calibri" panose="020F0502020204030204" pitchFamily="34" charset="0"/>
                <a:cs typeface="Calibri" panose="020F0502020204030204" pitchFamily="34" charset="0"/>
              </a:rPr>
              <a:t>Projet</a:t>
            </a:r>
            <a:r>
              <a:rPr lang="en-GB" sz="2800" spc="-1" dirty="0">
                <a:solidFill>
                  <a:schemeClr val="bg1">
                    <a:lumMod val="75000"/>
                  </a:schemeClr>
                </a:solidFill>
                <a:latin typeface="Calibri" panose="020F0502020204030204" pitchFamily="34" charset="0"/>
                <a:cs typeface="Calibri" panose="020F0502020204030204" pitchFamily="34" charset="0"/>
              </a:rPr>
              <a:t> Karnak</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Publications: </a:t>
            </a:r>
            <a:r>
              <a:rPr lang="en-GB" sz="2800" spc="-1" dirty="0" err="1">
                <a:solidFill>
                  <a:srgbClr val="000000"/>
                </a:solidFill>
                <a:latin typeface="Calibri" panose="020F0502020204030204" pitchFamily="34" charset="0"/>
                <a:cs typeface="Calibri" panose="020F0502020204030204" pitchFamily="34" charset="0"/>
              </a:rPr>
              <a:t>Hallof</a:t>
            </a:r>
            <a:r>
              <a:rPr lang="en-GB" sz="2800" spc="-1" dirty="0">
                <a:solidFill>
                  <a:srgbClr val="000000"/>
                </a:solidFill>
                <a:latin typeface="Calibri" panose="020F0502020204030204" pitchFamily="34" charset="0"/>
                <a:cs typeface="Calibri" panose="020F0502020204030204" pitchFamily="34" charset="0"/>
              </a:rPr>
              <a:t> (Dendera, </a:t>
            </a:r>
            <a:r>
              <a:rPr lang="en-GB" sz="2800" spc="-1" dirty="0" err="1">
                <a:solidFill>
                  <a:srgbClr val="000000"/>
                </a:solidFill>
                <a:latin typeface="Calibri" panose="020F0502020204030204" pitchFamily="34" charset="0"/>
                <a:cs typeface="Calibri" panose="020F0502020204030204" pitchFamily="34" charset="0"/>
              </a:rPr>
              <a:t>Esna</a:t>
            </a:r>
            <a:r>
              <a:rPr lang="en-GB" sz="2800" spc="-1" dirty="0">
                <a:solidFill>
                  <a:srgbClr val="000000"/>
                </a:solidFill>
                <a:latin typeface="Calibri" panose="020F0502020204030204" pitchFamily="34" charset="0"/>
                <a:cs typeface="Calibri" panose="020F0502020204030204" pitchFamily="34" charset="0"/>
              </a:rPr>
              <a:t> VII), </a:t>
            </a:r>
            <a:r>
              <a:rPr lang="en-GB" sz="2800" spc="-1" dirty="0" err="1">
                <a:solidFill>
                  <a:srgbClr val="000000"/>
                </a:solidFill>
                <a:latin typeface="Calibri" panose="020F0502020204030204" pitchFamily="34" charset="0"/>
                <a:cs typeface="Calibri" panose="020F0502020204030204" pitchFamily="34" charset="0"/>
              </a:rPr>
              <a:t>Eicke</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Labrique</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Kom</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Ombo</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Leitz</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Teotino</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Athribis</a:t>
            </a:r>
            <a:r>
              <a:rPr lang="en-GB" sz="2800" spc="-1" dirty="0">
                <a:solidFill>
                  <a:srgbClr val="000000"/>
                </a:solidFill>
                <a:latin typeface="Calibri" panose="020F0502020204030204" pitchFamily="34" charset="0"/>
                <a:cs typeface="Calibri" panose="020F0502020204030204" pitchFamily="34" charset="0"/>
              </a:rPr>
              <a:t>)</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403130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Tokens, classes and graphemes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 a single attestation of a hieroglyph (ancient or modern)</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457560" lvl="1">
              <a:lnSpc>
                <a:spcPct val="90000"/>
              </a:lnSpc>
              <a:spcBef>
                <a:spcPts val="1001"/>
              </a:spcBef>
            </a:pP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5B857235-821B-5F94-C9B8-527CCC1522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8449" y="2875052"/>
            <a:ext cx="1295400" cy="1343025"/>
          </a:xfrm>
          <a:prstGeom prst="rect">
            <a:avLst/>
          </a:prstGeom>
          <a:noFill/>
          <a:ln>
            <a:noFill/>
          </a:ln>
        </p:spPr>
      </p:pic>
      <p:pic>
        <p:nvPicPr>
          <p:cNvPr id="6" name="Picture 5">
            <a:extLst>
              <a:ext uri="{FF2B5EF4-FFF2-40B4-BE49-F238E27FC236}">
                <a16:creationId xmlns:a16="http://schemas.microsoft.com/office/drawing/2014/main" id="{50F64B90-BD05-441D-A138-7D56614AB96D}"/>
              </a:ext>
            </a:extLst>
          </p:cNvPr>
          <p:cNvPicPr>
            <a:picLocks noChangeAspect="1"/>
          </p:cNvPicPr>
          <p:nvPr/>
        </p:nvPicPr>
        <p:blipFill>
          <a:blip r:embed="rId5"/>
          <a:stretch>
            <a:fillRect/>
          </a:stretch>
        </p:blipFill>
        <p:spPr>
          <a:xfrm>
            <a:off x="3934218" y="2831719"/>
            <a:ext cx="1171877" cy="1429690"/>
          </a:xfrm>
          <a:prstGeom prst="rect">
            <a:avLst/>
          </a:prstGeom>
        </p:spPr>
      </p:pic>
      <p:sp>
        <p:nvSpPr>
          <p:cNvPr id="7" name="TextBox 6">
            <a:extLst>
              <a:ext uri="{FF2B5EF4-FFF2-40B4-BE49-F238E27FC236}">
                <a16:creationId xmlns:a16="http://schemas.microsoft.com/office/drawing/2014/main" id="{030415C6-DACD-D0F1-28B4-057CA4909E9A}"/>
              </a:ext>
            </a:extLst>
          </p:cNvPr>
          <p:cNvSpPr txBox="1"/>
          <p:nvPr/>
        </p:nvSpPr>
        <p:spPr>
          <a:xfrm>
            <a:off x="3239589" y="4467497"/>
            <a:ext cx="2625634" cy="1754326"/>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rPr>
              <a:t>http://www.cfeetk.cnrs.fr/archives/?n=62828</a:t>
            </a:r>
          </a:p>
          <a:p>
            <a:pPr algn="ctr"/>
            <a:r>
              <a:rPr lang="en-US" sz="1200" dirty="0">
                <a:effectLst/>
                <a:latin typeface="Calibri" panose="020F0502020204030204" pitchFamily="34" charset="0"/>
                <a:cs typeface="Calibri" panose="020F0502020204030204" pitchFamily="34" charset="0"/>
              </a:rPr>
              <a:t>Photograph from the Karnak Project: CNRS, USR 3172 - CFEETK / UMR 5140 - ASM supported by the CNRS and the </a:t>
            </a:r>
            <a:r>
              <a:rPr lang="en-US" sz="1200" dirty="0" err="1">
                <a:effectLst/>
                <a:latin typeface="Calibri" panose="020F0502020204030204" pitchFamily="34" charset="0"/>
                <a:cs typeface="Calibri" panose="020F0502020204030204" pitchFamily="34" charset="0"/>
              </a:rPr>
              <a:t>LabEx</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Archimede</a:t>
            </a:r>
            <a:r>
              <a:rPr lang="en-US" sz="1200" dirty="0">
                <a:effectLst/>
                <a:latin typeface="Calibri" panose="020F0502020204030204" pitchFamily="34" charset="0"/>
                <a:cs typeface="Calibri" panose="020F0502020204030204" pitchFamily="34" charset="0"/>
              </a:rPr>
              <a:t> ANR-11-LABX-0032-01, </a:t>
            </a:r>
            <a:r>
              <a:rPr lang="en-US" sz="1200" dirty="0" err="1">
                <a:effectLst/>
                <a:latin typeface="Calibri" panose="020F0502020204030204" pitchFamily="34" charset="0"/>
                <a:cs typeface="Calibri" panose="020F0502020204030204" pitchFamily="34" charset="0"/>
              </a:rPr>
              <a:t>Programme</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Investissement</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d'Avenir</a:t>
            </a:r>
            <a:r>
              <a:rPr lang="en-US" sz="1200" dirty="0">
                <a:effectLst/>
                <a:latin typeface="Calibri" panose="020F0502020204030204" pitchFamily="34" charset="0"/>
                <a:cs typeface="Calibri" panose="020F0502020204030204" pitchFamily="34" charset="0"/>
              </a:rPr>
              <a:t>. All photographs © CNRS-CFEETK</a:t>
            </a:r>
            <a:endParaRPr lang="en-NL" sz="1200" dirty="0">
              <a:latin typeface="Calibri" panose="020F0502020204030204" pitchFamily="34" charset="0"/>
              <a:cs typeface="Calibri" panose="020F0502020204030204" pitchFamily="34" charset="0"/>
            </a:endParaRPr>
          </a:p>
        </p:txBody>
      </p:sp>
      <p:pic>
        <p:nvPicPr>
          <p:cNvPr id="9" name="Picture 16">
            <a:extLst>
              <a:ext uri="{FF2B5EF4-FFF2-40B4-BE49-F238E27FC236}">
                <a16:creationId xmlns:a16="http://schemas.microsoft.com/office/drawing/2014/main" id="{F6B943FE-7F1B-2CA5-6F8E-44892B5D4A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5716" y="2831719"/>
            <a:ext cx="1058706" cy="135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758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Tokens, classes and graphemes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 a single attestation of a hieroglyph (ancient or modern)</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Class: a group of tokens which share iconic features and functions</a:t>
            </a:r>
            <a:endParaRPr lang="en-NL"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NL" sz="2800" spc="-1" dirty="0">
              <a:solidFill>
                <a:srgbClr val="000000"/>
              </a:solidFill>
              <a:latin typeface="Calibri" panose="020F0502020204030204" pitchFamily="34" charset="0"/>
              <a:ea typeface="Egyptian TextV3ProtoFull" pitchFamily="2" charset="0"/>
              <a:cs typeface="Calibri" panose="020F0502020204030204" pitchFamily="34" charset="0"/>
            </a:endParaRPr>
          </a:p>
          <a:p>
            <a:pPr marL="457560" lvl="1">
              <a:lnSpc>
                <a:spcPct val="90000"/>
              </a:lnSpc>
              <a:spcBef>
                <a:spcPts val="1001"/>
              </a:spcBef>
            </a:pPr>
            <a:r>
              <a:rPr lang="en-NL" sz="8000" spc="-1" dirty="0">
                <a:solidFill>
                  <a:srgbClr val="000000"/>
                </a:solidFill>
                <a:latin typeface="Egyptian TextV3ProtoFull" pitchFamily="2" charset="0"/>
                <a:ea typeface="Egyptian TextV3ProtoFull" pitchFamily="2" charset="0"/>
                <a:cs typeface="Calibri" panose="020F0502020204030204" pitchFamily="34" charset="0"/>
              </a:rPr>
              <a:t>			𓎼 			𓎽</a:t>
            </a:r>
            <a:r>
              <a:rPr lang="en-GB" sz="8000" spc="-1" dirty="0">
                <a:solidFill>
                  <a:srgbClr val="000000"/>
                </a:solidFill>
                <a:latin typeface="Egyptian TextV3ProtoFull" pitchFamily="2" charset="0"/>
                <a:ea typeface="Egyptian TextV3ProtoFull" pitchFamily="2" charset="0"/>
                <a:cs typeface="Calibri" panose="020F0502020204030204" pitchFamily="34" charset="0"/>
              </a:rPr>
              <a:t>	</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420886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Tokens, classes and graphemes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 a single attestation of a hieroglyph (ancient or modern)</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Class: a group of tokens which share iconic features and functions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Grapheme (sign): a cluster of classes which share the same functions (and similar iconic features).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457560" lvl="1">
              <a:lnSpc>
                <a:spcPct val="90000"/>
              </a:lnSpc>
              <a:spcBef>
                <a:spcPts val="1001"/>
              </a:spcBef>
            </a:pP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1965937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Tokens, classes and graphemes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Token: a single attestation of a hieroglyph (ancient or modern)</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Class: a group of tokens which share iconic features and functions</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Grapheme (sign): a cluster of classes which share the same functions (and similar iconic features)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457560" lvl="1">
              <a:lnSpc>
                <a:spcPct val="90000"/>
              </a:lnSpc>
              <a:spcBef>
                <a:spcPts val="1001"/>
              </a:spcBef>
            </a:pPr>
            <a:r>
              <a:rPr lang="en-GB" sz="2800" spc="-1" dirty="0">
                <a:solidFill>
                  <a:srgbClr val="000000"/>
                </a:solidFill>
                <a:latin typeface="Calibri" panose="020F0502020204030204" pitchFamily="34" charset="0"/>
                <a:cs typeface="Calibri" panose="020F0502020204030204" pitchFamily="34" charset="0"/>
              </a:rPr>
              <a:t>		</a:t>
            </a:r>
            <a:r>
              <a:rPr lang="en-NL" sz="9600" spc="-1" dirty="0">
                <a:solidFill>
                  <a:srgbClr val="000000"/>
                </a:solidFill>
                <a:latin typeface="Egyptian TextV3ProtoFull" pitchFamily="2" charset="0"/>
                <a:ea typeface="Egyptian TextV3ProtoFull" pitchFamily="2" charset="0"/>
                <a:cs typeface="Calibri" panose="020F0502020204030204" pitchFamily="34" charset="0"/>
              </a:rPr>
              <a:t>𓅭	𓆇		𓎃		𓐠	</a:t>
            </a:r>
            <a:r>
              <a:rPr lang="en-NL" sz="4400" spc="-1" dirty="0">
                <a:solidFill>
                  <a:srgbClr val="000000"/>
                </a:solidFill>
                <a:latin typeface="Egyptian TextV3ProtoFull" pitchFamily="2" charset="0"/>
                <a:ea typeface="Egyptian TextV3ProtoFull" pitchFamily="2" charset="0"/>
                <a:cs typeface="Calibri" panose="020F0502020204030204" pitchFamily="34" charset="0"/>
              </a:rPr>
              <a:t>		</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114796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Outline of the talk</a:t>
            </a:r>
            <a:endParaRPr lang="fr-FR"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US" sz="2800" b="0" strike="noStrike" spc="-1" dirty="0">
                <a:solidFill>
                  <a:schemeClr val="bg1">
                    <a:lumMod val="75000"/>
                  </a:schemeClr>
                </a:solidFill>
                <a:latin typeface="Calibri"/>
              </a:rPr>
              <a:t>History of Sign-lists</a:t>
            </a:r>
          </a:p>
          <a:p>
            <a:pPr marL="228600" indent="-228240">
              <a:lnSpc>
                <a:spcPct val="90000"/>
              </a:lnSpc>
              <a:spcBef>
                <a:spcPts val="1001"/>
              </a:spcBef>
              <a:buClr>
                <a:srgbClr val="000000"/>
              </a:buClr>
              <a:buFont typeface="Arial"/>
              <a:buChar char="•"/>
            </a:pPr>
            <a:r>
              <a:rPr lang="en-US" sz="2800" spc="-1" dirty="0">
                <a:solidFill>
                  <a:srgbClr val="000000"/>
                </a:solidFill>
                <a:latin typeface="Calibri"/>
              </a:rPr>
              <a:t>Research into Hieroglyphic signs</a:t>
            </a:r>
            <a:endParaRPr lang="fr-FR" sz="2800" b="0" strike="noStrike" spc="-1" dirty="0">
              <a:solidFill>
                <a:srgbClr val="000000"/>
              </a:solidFill>
              <a:latin typeface="Calibri"/>
            </a:endParaRPr>
          </a:p>
        </p:txBody>
      </p:sp>
    </p:spTree>
    <p:extLst>
      <p:ext uri="{BB962C8B-B14F-4D97-AF65-F5344CB8AC3E}">
        <p14:creationId xmlns:p14="http://schemas.microsoft.com/office/powerpoint/2010/main" val="1485938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Gardiner, </a:t>
            </a:r>
            <a:r>
              <a:rPr lang="en-GB" sz="2800" spc="-1" dirty="0" err="1">
                <a:solidFill>
                  <a:srgbClr val="000000"/>
                </a:solidFill>
                <a:latin typeface="Calibri" panose="020F0502020204030204" pitchFamily="34" charset="0"/>
                <a:cs typeface="Calibri" panose="020F0502020204030204" pitchFamily="34" charset="0"/>
              </a:rPr>
              <a:t>MdC</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JSesh</a:t>
            </a:r>
            <a:r>
              <a:rPr lang="en-GB" sz="2800" spc="-1" dirty="0">
                <a:solidFill>
                  <a:srgbClr val="000000"/>
                </a:solidFill>
                <a:latin typeface="Calibri" panose="020F0502020204030204" pitchFamily="34" charset="0"/>
                <a:cs typeface="Calibri" panose="020F0502020204030204" pitchFamily="34" charset="0"/>
              </a:rPr>
              <a:t> and </a:t>
            </a: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codes not always the same grapheme</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Gardiner/</a:t>
            </a:r>
            <a:r>
              <a:rPr lang="en-GB" sz="2800" spc="-1" dirty="0" err="1">
                <a:solidFill>
                  <a:srgbClr val="000000"/>
                </a:solidFill>
                <a:latin typeface="Calibri" panose="020F0502020204030204" pitchFamily="34" charset="0"/>
                <a:cs typeface="Calibri" panose="020F0502020204030204" pitchFamily="34" charset="0"/>
              </a:rPr>
              <a:t>JSesh</a:t>
            </a:r>
            <a:r>
              <a:rPr lang="en-GB" sz="2800" spc="-1" dirty="0">
                <a:solidFill>
                  <a:srgbClr val="000000"/>
                </a:solidFill>
                <a:latin typeface="Calibri" panose="020F0502020204030204" pitchFamily="34" charset="0"/>
                <a:cs typeface="Calibri" panose="020F0502020204030204" pitchFamily="34" charset="0"/>
              </a:rPr>
              <a:t> code R15:</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code R15: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F183947C-2251-917A-3415-046301F80B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0620" y="2313170"/>
            <a:ext cx="625080" cy="1115650"/>
          </a:xfrm>
          <a:prstGeom prst="rect">
            <a:avLst/>
          </a:prstGeom>
          <a:noFill/>
          <a:ln>
            <a:noFill/>
          </a:ln>
        </p:spPr>
      </p:pic>
      <p:pic>
        <p:nvPicPr>
          <p:cNvPr id="4" name="Picture 3">
            <a:extLst>
              <a:ext uri="{FF2B5EF4-FFF2-40B4-BE49-F238E27FC236}">
                <a16:creationId xmlns:a16="http://schemas.microsoft.com/office/drawing/2014/main" id="{8E96AACD-00E7-A7DA-FA10-81220EDBABC1}"/>
              </a:ext>
            </a:extLst>
          </p:cNvPr>
          <p:cNvPicPr>
            <a:picLocks noChangeAspect="1"/>
          </p:cNvPicPr>
          <p:nvPr/>
        </p:nvPicPr>
        <p:blipFill>
          <a:blip r:embed="rId5"/>
          <a:stretch>
            <a:fillRect/>
          </a:stretch>
        </p:blipFill>
        <p:spPr>
          <a:xfrm>
            <a:off x="5470620" y="3916430"/>
            <a:ext cx="600075" cy="1095375"/>
          </a:xfrm>
          <a:prstGeom prst="rect">
            <a:avLst/>
          </a:prstGeom>
        </p:spPr>
      </p:pic>
    </p:spTree>
    <p:extLst>
      <p:ext uri="{BB962C8B-B14F-4D97-AF65-F5344CB8AC3E}">
        <p14:creationId xmlns:p14="http://schemas.microsoft.com/office/powerpoint/2010/main" val="9688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Gardiner, </a:t>
            </a:r>
            <a:r>
              <a:rPr lang="en-GB" sz="2800" spc="-1" dirty="0" err="1">
                <a:solidFill>
                  <a:srgbClr val="000000"/>
                </a:solidFill>
                <a:latin typeface="Calibri" panose="020F0502020204030204" pitchFamily="34" charset="0"/>
                <a:cs typeface="Calibri" panose="020F0502020204030204" pitchFamily="34" charset="0"/>
              </a:rPr>
              <a:t>MdC</a:t>
            </a:r>
            <a:r>
              <a:rPr lang="en-GB" sz="2800" spc="-1" dirty="0">
                <a:solidFill>
                  <a:srgbClr val="000000"/>
                </a:solidFill>
                <a:latin typeface="Calibri" panose="020F0502020204030204" pitchFamily="34" charset="0"/>
                <a:cs typeface="Calibri" panose="020F0502020204030204" pitchFamily="34" charset="0"/>
              </a:rPr>
              <a:t>, </a:t>
            </a:r>
            <a:r>
              <a:rPr lang="en-GB" sz="2800" spc="-1" dirty="0" err="1">
                <a:solidFill>
                  <a:srgbClr val="000000"/>
                </a:solidFill>
                <a:latin typeface="Calibri" panose="020F0502020204030204" pitchFamily="34" charset="0"/>
                <a:cs typeface="Calibri" panose="020F0502020204030204" pitchFamily="34" charset="0"/>
              </a:rPr>
              <a:t>JSesh</a:t>
            </a:r>
            <a:r>
              <a:rPr lang="en-GB" sz="2800" spc="-1" dirty="0">
                <a:solidFill>
                  <a:srgbClr val="000000"/>
                </a:solidFill>
                <a:latin typeface="Calibri" panose="020F0502020204030204" pitchFamily="34" charset="0"/>
                <a:cs typeface="Calibri" panose="020F0502020204030204" pitchFamily="34" charset="0"/>
              </a:rPr>
              <a:t> and </a:t>
            </a: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codes not always the same exact image</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Gardiner/</a:t>
            </a:r>
            <a:r>
              <a:rPr lang="en-GB" sz="2800" spc="-1" dirty="0" err="1">
                <a:solidFill>
                  <a:srgbClr val="000000"/>
                </a:solidFill>
                <a:latin typeface="Calibri" panose="020F0502020204030204" pitchFamily="34" charset="0"/>
                <a:cs typeface="Calibri" panose="020F0502020204030204" pitchFamily="34" charset="0"/>
              </a:rPr>
              <a:t>JSesh</a:t>
            </a:r>
            <a:r>
              <a:rPr lang="en-GB" sz="2800" spc="-1" dirty="0">
                <a:solidFill>
                  <a:srgbClr val="000000"/>
                </a:solidFill>
                <a:latin typeface="Calibri" panose="020F0502020204030204" pitchFamily="34" charset="0"/>
                <a:cs typeface="Calibri" panose="020F0502020204030204" pitchFamily="34" charset="0"/>
              </a:rPr>
              <a:t> code R15:</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code R15: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F183947C-2251-917A-3415-046301F80B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0620" y="2313170"/>
            <a:ext cx="625080" cy="1115650"/>
          </a:xfrm>
          <a:prstGeom prst="rect">
            <a:avLst/>
          </a:prstGeom>
          <a:noFill/>
          <a:ln>
            <a:noFill/>
          </a:ln>
        </p:spPr>
      </p:pic>
      <p:pic>
        <p:nvPicPr>
          <p:cNvPr id="4" name="Picture 3">
            <a:extLst>
              <a:ext uri="{FF2B5EF4-FFF2-40B4-BE49-F238E27FC236}">
                <a16:creationId xmlns:a16="http://schemas.microsoft.com/office/drawing/2014/main" id="{8E96AACD-00E7-A7DA-FA10-81220EDBABC1}"/>
              </a:ext>
            </a:extLst>
          </p:cNvPr>
          <p:cNvPicPr>
            <a:picLocks noChangeAspect="1"/>
          </p:cNvPicPr>
          <p:nvPr/>
        </p:nvPicPr>
        <p:blipFill>
          <a:blip r:embed="rId5"/>
          <a:stretch>
            <a:fillRect/>
          </a:stretch>
        </p:blipFill>
        <p:spPr>
          <a:xfrm>
            <a:off x="5470620" y="3916430"/>
            <a:ext cx="600075" cy="1095375"/>
          </a:xfrm>
          <a:prstGeom prst="rect">
            <a:avLst/>
          </a:prstGeom>
        </p:spPr>
      </p:pic>
      <p:pic>
        <p:nvPicPr>
          <p:cNvPr id="5" name="Picture 4">
            <a:extLst>
              <a:ext uri="{FF2B5EF4-FFF2-40B4-BE49-F238E27FC236}">
                <a16:creationId xmlns:a16="http://schemas.microsoft.com/office/drawing/2014/main" id="{E52FA8FF-51B2-7011-925E-87F584ED8ADD}"/>
              </a:ext>
            </a:extLst>
          </p:cNvPr>
          <p:cNvPicPr>
            <a:picLocks noChangeAspect="1"/>
          </p:cNvPicPr>
          <p:nvPr/>
        </p:nvPicPr>
        <p:blipFill>
          <a:blip r:embed="rId6"/>
          <a:stretch>
            <a:fillRect/>
          </a:stretch>
        </p:blipFill>
        <p:spPr>
          <a:xfrm>
            <a:off x="6558609" y="2385196"/>
            <a:ext cx="863914" cy="1166284"/>
          </a:xfrm>
          <a:prstGeom prst="rect">
            <a:avLst/>
          </a:prstGeom>
        </p:spPr>
      </p:pic>
      <p:pic>
        <p:nvPicPr>
          <p:cNvPr id="7" name="Picture 6">
            <a:extLst>
              <a:ext uri="{FF2B5EF4-FFF2-40B4-BE49-F238E27FC236}">
                <a16:creationId xmlns:a16="http://schemas.microsoft.com/office/drawing/2014/main" id="{F4456206-B6A6-2A27-3BDE-147E00332EE7}"/>
              </a:ext>
            </a:extLst>
          </p:cNvPr>
          <p:cNvPicPr>
            <a:picLocks noChangeAspect="1"/>
          </p:cNvPicPr>
          <p:nvPr/>
        </p:nvPicPr>
        <p:blipFill>
          <a:blip r:embed="rId7"/>
          <a:stretch>
            <a:fillRect/>
          </a:stretch>
        </p:blipFill>
        <p:spPr>
          <a:xfrm>
            <a:off x="6766837" y="4021037"/>
            <a:ext cx="404672" cy="1038072"/>
          </a:xfrm>
          <a:prstGeom prst="rect">
            <a:avLst/>
          </a:prstGeom>
        </p:spPr>
      </p:pic>
    </p:spTree>
    <p:extLst>
      <p:ext uri="{BB962C8B-B14F-4D97-AF65-F5344CB8AC3E}">
        <p14:creationId xmlns:p14="http://schemas.microsoft.com/office/powerpoint/2010/main" val="273730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The beard issue*</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Short and straight (nobles)		</a:t>
            </a:r>
            <a:r>
              <a:rPr lang="en-NL" sz="6600" spc="-1" dirty="0">
                <a:solidFill>
                  <a:srgbClr val="000000"/>
                </a:solidFill>
                <a:latin typeface="Egyptian TextV3ProtoFull" pitchFamily="2" charset="0"/>
                <a:ea typeface="Egyptian TextV3ProtoFull" pitchFamily="2" charset="0"/>
                <a:cs typeface="Calibri" panose="020F0502020204030204" pitchFamily="34" charset="0"/>
              </a:rPr>
              <a:t>𓀻</a:t>
            </a:r>
          </a:p>
          <a:p>
            <a:pPr marL="685800" lvl="1" indent="-228240">
              <a:lnSpc>
                <a:spcPct val="90000"/>
              </a:lnSpc>
              <a:spcBef>
                <a:spcPts val="1001"/>
              </a:spcBef>
              <a:buFont typeface="Arial"/>
              <a:buChar char="•"/>
            </a:pPr>
            <a:r>
              <a:rPr lang="en-NL" sz="2800" spc="-1" dirty="0">
                <a:solidFill>
                  <a:srgbClr val="000000"/>
                </a:solidFill>
                <a:latin typeface="Calibri" panose="020F0502020204030204" pitchFamily="34" charset="0"/>
                <a:ea typeface="Egyptian TextV3ProtoFull" pitchFamily="2" charset="0"/>
                <a:cs typeface="Calibri" panose="020F0502020204030204" pitchFamily="34" charset="0"/>
              </a:rPr>
              <a:t>Lon</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g and straight (king)		</a:t>
            </a:r>
            <a:r>
              <a:rPr lang="en-NL" sz="6600" spc="-1" dirty="0">
                <a:solidFill>
                  <a:srgbClr val="000000"/>
                </a:solidFill>
                <a:latin typeface="Egyptian TextV3ProtoFull" pitchFamily="2" charset="0"/>
                <a:ea typeface="Egyptian TextV3ProtoFull" pitchFamily="2" charset="0"/>
                <a:cs typeface="Calibri" panose="020F0502020204030204" pitchFamily="34" charset="0"/>
              </a:rPr>
              <a:t>𓀯</a:t>
            </a: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Long and curved (god)		</a:t>
            </a:r>
            <a:r>
              <a:rPr lang="en-NL" sz="6600" spc="-1" dirty="0">
                <a:solidFill>
                  <a:srgbClr val="000000"/>
                </a:solidFill>
                <a:latin typeface="Calibri" panose="020F0502020204030204" pitchFamily="34" charset="0"/>
                <a:ea typeface="Egyptian TextV3ProtoFull" pitchFamily="2" charset="0"/>
                <a:cs typeface="Calibri" panose="020F0502020204030204" pitchFamily="34" charset="0"/>
              </a:rPr>
              <a:t>𓀭</a:t>
            </a:r>
          </a:p>
          <a:p>
            <a:pPr marL="685800" lvl="1" indent="-228240">
              <a:lnSpc>
                <a:spcPct val="90000"/>
              </a:lnSpc>
              <a:spcBef>
                <a:spcPts val="1001"/>
              </a:spcBef>
              <a:buFont typeface="Arial"/>
              <a:buChar char="•"/>
            </a:pPr>
            <a:r>
              <a:rPr lang="en-NL" sz="2800" spc="-1" dirty="0">
                <a:solidFill>
                  <a:srgbClr val="000000"/>
                </a:solidFill>
                <a:latin typeface="Calibri" panose="020F0502020204030204" pitchFamily="34" charset="0"/>
                <a:ea typeface="Egyptian TextV3ProtoFull" pitchFamily="2" charset="0"/>
                <a:cs typeface="Calibri" panose="020F0502020204030204" pitchFamily="34" charset="0"/>
              </a:rPr>
              <a:t>Bush</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y (foreigner)</a:t>
            </a:r>
            <a:r>
              <a:rPr lang="en-US" sz="5400" spc="-1" dirty="0">
                <a:solidFill>
                  <a:srgbClr val="000000"/>
                </a:solidFill>
                <a:latin typeface="Calibri" panose="020F0502020204030204" pitchFamily="34" charset="0"/>
                <a:ea typeface="Egyptian TextV3ProtoFull" pitchFamily="2" charset="0"/>
                <a:cs typeface="Calibri" panose="020F0502020204030204" pitchFamily="34" charset="0"/>
              </a:rPr>
              <a:t> </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			</a:t>
            </a:r>
            <a:r>
              <a:rPr lang="en-NL" sz="6600" spc="-1" dirty="0">
                <a:solidFill>
                  <a:srgbClr val="000000"/>
                </a:solidFill>
                <a:latin typeface="Egyptian TextV3ProtoFull" pitchFamily="2" charset="0"/>
                <a:ea typeface="Egyptian TextV3ProtoFull" pitchFamily="2" charset="0"/>
                <a:cs typeface="Calibri" panose="020F0502020204030204" pitchFamily="34" charset="0"/>
              </a:rPr>
              <a:t>𓀺</a:t>
            </a:r>
          </a:p>
          <a:p>
            <a:r>
              <a:rPr lang="en-GB" sz="1400" spc="-1" dirty="0">
                <a:solidFill>
                  <a:srgbClr val="000000"/>
                </a:solidFill>
                <a:latin typeface="Calibri" panose="020F0502020204030204" pitchFamily="34" charset="0"/>
                <a:cs typeface="Calibri" panose="020F0502020204030204" pitchFamily="34" charset="0"/>
              </a:rPr>
              <a:t>* Daniel </a:t>
            </a:r>
            <a:r>
              <a:rPr lang="en-GB" sz="1400" spc="-1" dirty="0" err="1">
                <a:solidFill>
                  <a:srgbClr val="000000"/>
                </a:solidFill>
                <a:latin typeface="Calibri" panose="020F0502020204030204" pitchFamily="34" charset="0"/>
                <a:cs typeface="Calibri" panose="020F0502020204030204" pitchFamily="34" charset="0"/>
              </a:rPr>
              <a:t>Werning</a:t>
            </a:r>
            <a:r>
              <a:rPr lang="en-GB" sz="1400" spc="-1" dirty="0">
                <a:solidFill>
                  <a:srgbClr val="000000"/>
                </a:solidFill>
                <a:latin typeface="Calibri" panose="020F0502020204030204" pitchFamily="34" charset="0"/>
                <a:cs typeface="Calibri" panose="020F0502020204030204" pitchFamily="34" charset="0"/>
              </a:rPr>
              <a:t>, (2021), </a:t>
            </a:r>
            <a:r>
              <a:rPr lang="en-US" sz="1400" dirty="0">
                <a:effectLst/>
                <a:latin typeface="Calibri" panose="020F0502020204030204" pitchFamily="34" charset="0"/>
                <a:cs typeface="Calibri" panose="020F0502020204030204" pitchFamily="34" charset="0"/>
              </a:rPr>
              <a:t>Suggestions for corrections/clarification of beards and headdress in Unicode and different other lists</a:t>
            </a:r>
          </a:p>
          <a:p>
            <a:pPr marL="457560" lvl="1">
              <a:lnSpc>
                <a:spcPct val="90000"/>
              </a:lnSpc>
              <a:spcBef>
                <a:spcPts val="1001"/>
              </a:spcBef>
            </a:pPr>
            <a:endParaRPr lang="en-GB" sz="1400" spc="-1" dirty="0">
              <a:solidFill>
                <a:srgbClr val="000000"/>
              </a:solidFill>
              <a:latin typeface="Calibri" panose="020F0502020204030204" pitchFamily="34" charset="0"/>
              <a:cs typeface="Calibri" panose="020F0502020204030204" pitchFamily="34" charset="0"/>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Tree>
    <p:extLst>
      <p:ext uri="{BB962C8B-B14F-4D97-AF65-F5344CB8AC3E}">
        <p14:creationId xmlns:p14="http://schemas.microsoft.com/office/powerpoint/2010/main" val="600223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The beard issue</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		</a:t>
            </a:r>
            <a:endParaRPr lang="en-GB" sz="5400" spc="-1" dirty="0">
              <a:solidFill>
                <a:srgbClr val="000000"/>
              </a:solidFill>
              <a:latin typeface="Egyptian TextV3ProtoFull" pitchFamily="2"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C6C6A536-F7BB-E4C1-9A9F-3F20CCA6E630}"/>
              </a:ext>
            </a:extLst>
          </p:cNvPr>
          <p:cNvPicPr>
            <a:picLocks noChangeAspect="1"/>
          </p:cNvPicPr>
          <p:nvPr/>
        </p:nvPicPr>
        <p:blipFill>
          <a:blip r:embed="rId4"/>
          <a:stretch>
            <a:fillRect/>
          </a:stretch>
        </p:blipFill>
        <p:spPr>
          <a:xfrm>
            <a:off x="2028008" y="2886615"/>
            <a:ext cx="2362200" cy="2228850"/>
          </a:xfrm>
          <a:prstGeom prst="rect">
            <a:avLst/>
          </a:prstGeom>
        </p:spPr>
      </p:pic>
      <p:sp>
        <p:nvSpPr>
          <p:cNvPr id="5" name="TextBox 4">
            <a:extLst>
              <a:ext uri="{FF2B5EF4-FFF2-40B4-BE49-F238E27FC236}">
                <a16:creationId xmlns:a16="http://schemas.microsoft.com/office/drawing/2014/main" id="{60E9A22A-1E5E-73CF-53E9-06066F872F17}"/>
              </a:ext>
            </a:extLst>
          </p:cNvPr>
          <p:cNvSpPr txBox="1"/>
          <p:nvPr/>
        </p:nvSpPr>
        <p:spPr>
          <a:xfrm>
            <a:off x="1111431" y="5225728"/>
            <a:ext cx="4195354" cy="1015663"/>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rPr>
              <a:t>http://www.cfeetk.cnrs.fr/archives/?n=62828</a:t>
            </a:r>
          </a:p>
          <a:p>
            <a:pPr algn="ctr"/>
            <a:r>
              <a:rPr lang="en-US" sz="1200" dirty="0">
                <a:effectLst/>
                <a:latin typeface="Calibri" panose="020F0502020204030204" pitchFamily="34" charset="0"/>
                <a:cs typeface="Calibri" panose="020F0502020204030204" pitchFamily="34" charset="0"/>
              </a:rPr>
              <a:t>Photograph from the Karnak Project: CNRS, USR 3172 - CFEETK / UMR 5140 - ASM supported by the CNRS and the </a:t>
            </a:r>
            <a:r>
              <a:rPr lang="en-US" sz="1200" dirty="0" err="1">
                <a:effectLst/>
                <a:latin typeface="Calibri" panose="020F0502020204030204" pitchFamily="34" charset="0"/>
                <a:cs typeface="Calibri" panose="020F0502020204030204" pitchFamily="34" charset="0"/>
              </a:rPr>
              <a:t>LabEx</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Archimede</a:t>
            </a:r>
            <a:r>
              <a:rPr lang="en-US" sz="1200" dirty="0">
                <a:effectLst/>
                <a:latin typeface="Calibri" panose="020F0502020204030204" pitchFamily="34" charset="0"/>
                <a:cs typeface="Calibri" panose="020F0502020204030204" pitchFamily="34" charset="0"/>
              </a:rPr>
              <a:t> ANR-11-LABX-0032-01, </a:t>
            </a:r>
            <a:r>
              <a:rPr lang="en-US" sz="1200" dirty="0" err="1">
                <a:effectLst/>
                <a:latin typeface="Calibri" panose="020F0502020204030204" pitchFamily="34" charset="0"/>
                <a:cs typeface="Calibri" panose="020F0502020204030204" pitchFamily="34" charset="0"/>
              </a:rPr>
              <a:t>Programme</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Investissement</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d'Avenir</a:t>
            </a:r>
            <a:r>
              <a:rPr lang="en-US" sz="1200" dirty="0">
                <a:effectLst/>
                <a:latin typeface="Calibri" panose="020F0502020204030204" pitchFamily="34" charset="0"/>
                <a:cs typeface="Calibri" panose="020F0502020204030204" pitchFamily="34" charset="0"/>
              </a:rPr>
              <a:t>. All photographs © CNRS-CFEETK</a:t>
            </a:r>
            <a:endParaRPr lang="en-NL" sz="1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C1C066E-B659-E89D-C311-3CBDF60CDB94}"/>
              </a:ext>
            </a:extLst>
          </p:cNvPr>
          <p:cNvPicPr>
            <a:picLocks noChangeAspect="1"/>
          </p:cNvPicPr>
          <p:nvPr/>
        </p:nvPicPr>
        <p:blipFill>
          <a:blip r:embed="rId5"/>
          <a:stretch>
            <a:fillRect/>
          </a:stretch>
        </p:blipFill>
        <p:spPr>
          <a:xfrm>
            <a:off x="7801794" y="2852131"/>
            <a:ext cx="1995055" cy="2228851"/>
          </a:xfrm>
          <a:prstGeom prst="rect">
            <a:avLst/>
          </a:prstGeom>
        </p:spPr>
      </p:pic>
      <p:sp>
        <p:nvSpPr>
          <p:cNvPr id="7" name="TextBox 6">
            <a:extLst>
              <a:ext uri="{FF2B5EF4-FFF2-40B4-BE49-F238E27FC236}">
                <a16:creationId xmlns:a16="http://schemas.microsoft.com/office/drawing/2014/main" id="{159F9063-3BA1-DCAA-75F2-A51C00CF26DD}"/>
              </a:ext>
            </a:extLst>
          </p:cNvPr>
          <p:cNvSpPr txBox="1"/>
          <p:nvPr/>
        </p:nvSpPr>
        <p:spPr>
          <a:xfrm>
            <a:off x="6701644" y="5225728"/>
            <a:ext cx="4195354" cy="461665"/>
          </a:xfrm>
          <a:prstGeom prst="rect">
            <a:avLst/>
          </a:prstGeom>
          <a:noFill/>
        </p:spPr>
        <p:txBody>
          <a:bodyPr wrap="square" rtlCol="0">
            <a:spAutoFit/>
          </a:bodyPr>
          <a:lstStyle/>
          <a:p>
            <a:pPr algn="ctr"/>
            <a:r>
              <a:rPr lang="en-US" sz="1200" dirty="0" err="1">
                <a:effectLst/>
                <a:latin typeface="Calibri" panose="020F0502020204030204" pitchFamily="34" charset="0"/>
                <a:cs typeface="Calibri" panose="020F0502020204030204" pitchFamily="34" charset="0"/>
              </a:rPr>
              <a:t>Goelet</a:t>
            </a:r>
            <a:r>
              <a:rPr lang="en-US" sz="1200" dirty="0">
                <a:effectLst/>
                <a:latin typeface="Calibri" panose="020F0502020204030204" pitchFamily="34" charset="0"/>
                <a:cs typeface="Calibri" panose="020F0502020204030204" pitchFamily="34" charset="0"/>
              </a:rPr>
              <a:t>; Iskander (2015), </a:t>
            </a:r>
            <a:r>
              <a:rPr lang="en-US" sz="1200" i="1" dirty="0"/>
              <a:t>The temple of Ramesses II in Abydos. Volume 1: Wall scenes</a:t>
            </a:r>
            <a:r>
              <a:rPr lang="en-US" sz="1200" i="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p. </a:t>
            </a:r>
            <a:r>
              <a:rPr lang="en-US" sz="1200" dirty="0">
                <a:effectLst/>
                <a:latin typeface="Calibri" panose="020F0502020204030204" pitchFamily="34" charset="0"/>
                <a:cs typeface="Calibri" panose="020F0502020204030204" pitchFamily="34" charset="0"/>
              </a:rPr>
              <a:t> 161, pl. 3.1.10</a:t>
            </a:r>
            <a:endParaRPr lang="en-N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632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Gardiner/</a:t>
            </a:r>
            <a:r>
              <a:rPr lang="en-GB" sz="2800" spc="-1" dirty="0" err="1">
                <a:solidFill>
                  <a:srgbClr val="000000"/>
                </a:solidFill>
                <a:latin typeface="Calibri" panose="020F0502020204030204" pitchFamily="34" charset="0"/>
                <a:ea typeface="Egyptian TextV3ProtoFull" pitchFamily="2" charset="0"/>
                <a:cs typeface="Calibri" panose="020F0502020204030204" pitchFamily="34" charset="0"/>
              </a:rPr>
              <a:t>JSesh</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 		</a:t>
            </a:r>
            <a:endParaRPr lang="en-GB" sz="5400" spc="-1" dirty="0">
              <a:solidFill>
                <a:srgbClr val="000000"/>
              </a:solidFill>
              <a:latin typeface="Egyptian TextV3ProtoFull" pitchFamily="2"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EBD1F424-218D-1557-F628-C5A691F2CF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6882" y="3048496"/>
            <a:ext cx="628274" cy="952544"/>
          </a:xfrm>
          <a:prstGeom prst="rect">
            <a:avLst/>
          </a:prstGeom>
          <a:noFill/>
          <a:ln>
            <a:noFill/>
          </a:ln>
        </p:spPr>
      </p:pic>
      <p:pic>
        <p:nvPicPr>
          <p:cNvPr id="8" name="Picture 7">
            <a:extLst>
              <a:ext uri="{FF2B5EF4-FFF2-40B4-BE49-F238E27FC236}">
                <a16:creationId xmlns:a16="http://schemas.microsoft.com/office/drawing/2014/main" id="{DACE8AC7-7CEB-C489-AE68-566A50D289EC}"/>
              </a:ext>
            </a:extLst>
          </p:cNvPr>
          <p:cNvPicPr>
            <a:picLocks noChangeAspect="1"/>
          </p:cNvPicPr>
          <p:nvPr/>
        </p:nvPicPr>
        <p:blipFill>
          <a:blip r:embed="rId5"/>
          <a:stretch>
            <a:fillRect/>
          </a:stretch>
        </p:blipFill>
        <p:spPr>
          <a:xfrm>
            <a:off x="4916913" y="4136400"/>
            <a:ext cx="704850" cy="1200150"/>
          </a:xfrm>
          <a:prstGeom prst="rect">
            <a:avLst/>
          </a:prstGeom>
        </p:spPr>
      </p:pic>
    </p:spTree>
    <p:extLst>
      <p:ext uri="{BB962C8B-B14F-4D97-AF65-F5344CB8AC3E}">
        <p14:creationId xmlns:p14="http://schemas.microsoft.com/office/powerpoint/2010/main" val="3166220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Gardiner/</a:t>
            </a:r>
            <a:r>
              <a:rPr lang="en-GB" sz="2800" spc="-1" dirty="0" err="1">
                <a:solidFill>
                  <a:srgbClr val="000000"/>
                </a:solidFill>
                <a:latin typeface="Calibri" panose="020F0502020204030204" pitchFamily="34" charset="0"/>
                <a:ea typeface="Egyptian TextV3ProtoFull" pitchFamily="2" charset="0"/>
                <a:cs typeface="Calibri" panose="020F0502020204030204" pitchFamily="34" charset="0"/>
              </a:rPr>
              <a:t>JSesh</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 		</a:t>
            </a:r>
            <a:endParaRPr lang="en-GB" sz="5400" spc="-1" dirty="0">
              <a:solidFill>
                <a:srgbClr val="000000"/>
              </a:solidFill>
              <a:latin typeface="Egyptian TextV3ProtoFull" pitchFamily="2"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EBD1F424-218D-1557-F628-C5A691F2CF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6882" y="3048496"/>
            <a:ext cx="628274" cy="952544"/>
          </a:xfrm>
          <a:prstGeom prst="rect">
            <a:avLst/>
          </a:prstGeom>
          <a:noFill/>
          <a:ln>
            <a:noFill/>
          </a:ln>
        </p:spPr>
      </p:pic>
      <p:pic>
        <p:nvPicPr>
          <p:cNvPr id="8" name="Picture 7">
            <a:extLst>
              <a:ext uri="{FF2B5EF4-FFF2-40B4-BE49-F238E27FC236}">
                <a16:creationId xmlns:a16="http://schemas.microsoft.com/office/drawing/2014/main" id="{DACE8AC7-7CEB-C489-AE68-566A50D289EC}"/>
              </a:ext>
            </a:extLst>
          </p:cNvPr>
          <p:cNvPicPr>
            <a:picLocks noChangeAspect="1"/>
          </p:cNvPicPr>
          <p:nvPr/>
        </p:nvPicPr>
        <p:blipFill>
          <a:blip r:embed="rId5"/>
          <a:stretch>
            <a:fillRect/>
          </a:stretch>
        </p:blipFill>
        <p:spPr>
          <a:xfrm>
            <a:off x="4916913" y="4136400"/>
            <a:ext cx="704850" cy="1200150"/>
          </a:xfrm>
          <a:prstGeom prst="rect">
            <a:avLst/>
          </a:prstGeom>
        </p:spPr>
      </p:pic>
      <p:pic>
        <p:nvPicPr>
          <p:cNvPr id="4" name="Picture 3">
            <a:extLst>
              <a:ext uri="{FF2B5EF4-FFF2-40B4-BE49-F238E27FC236}">
                <a16:creationId xmlns:a16="http://schemas.microsoft.com/office/drawing/2014/main" id="{80008574-6B34-2446-92B5-2FFB43A9BE0D}"/>
              </a:ext>
            </a:extLst>
          </p:cNvPr>
          <p:cNvPicPr>
            <a:picLocks noChangeAspect="1"/>
          </p:cNvPicPr>
          <p:nvPr/>
        </p:nvPicPr>
        <p:blipFill>
          <a:blip r:embed="rId6"/>
          <a:stretch>
            <a:fillRect/>
          </a:stretch>
        </p:blipFill>
        <p:spPr>
          <a:xfrm>
            <a:off x="8357235" y="2753265"/>
            <a:ext cx="1695450" cy="1247775"/>
          </a:xfrm>
          <a:prstGeom prst="rect">
            <a:avLst/>
          </a:prstGeom>
        </p:spPr>
      </p:pic>
      <p:sp>
        <p:nvSpPr>
          <p:cNvPr id="6" name="TextBox 5">
            <a:extLst>
              <a:ext uri="{FF2B5EF4-FFF2-40B4-BE49-F238E27FC236}">
                <a16:creationId xmlns:a16="http://schemas.microsoft.com/office/drawing/2014/main" id="{4563AD12-304B-D325-5ED6-575DBBA6A385}"/>
              </a:ext>
            </a:extLst>
          </p:cNvPr>
          <p:cNvSpPr txBox="1"/>
          <p:nvPr/>
        </p:nvSpPr>
        <p:spPr>
          <a:xfrm>
            <a:off x="7706917" y="4136400"/>
            <a:ext cx="2996085" cy="830997"/>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rPr>
              <a:t>BM EA 1628, top line.</a:t>
            </a:r>
          </a:p>
          <a:p>
            <a:pPr algn="ctr"/>
            <a:r>
              <a:rPr lang="en-US" sz="1200" dirty="0">
                <a:effectLst/>
                <a:latin typeface="Calibri" panose="020F0502020204030204" pitchFamily="34" charset="0"/>
                <a:cs typeface="Calibri" panose="020F0502020204030204" pitchFamily="34" charset="0"/>
                <a:hlinkClick r:id="rId7"/>
              </a:rPr>
              <a:t>https://www.britishmuseum.org/collection/object/Y_EA1628</a:t>
            </a:r>
            <a:endParaRPr lang="en-US" sz="1200" dirty="0">
              <a:effectLst/>
              <a:latin typeface="Calibri" panose="020F0502020204030204" pitchFamily="34" charset="0"/>
              <a:cs typeface="Calibri" panose="020F0502020204030204" pitchFamily="34" charset="0"/>
            </a:endParaRPr>
          </a:p>
          <a:p>
            <a:pPr algn="ctr"/>
            <a:r>
              <a:rPr lang="en-US" sz="1200" dirty="0">
                <a:effectLst/>
              </a:rPr>
              <a:t>© British museum, CC BY-NC-SA 4.0</a:t>
            </a:r>
            <a:endParaRPr lang="en-US" sz="12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1072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Gardiner/</a:t>
            </a:r>
            <a:r>
              <a:rPr lang="en-GB" sz="2800" spc="-1" dirty="0" err="1">
                <a:solidFill>
                  <a:srgbClr val="000000"/>
                </a:solidFill>
                <a:latin typeface="Calibri" panose="020F0502020204030204" pitchFamily="34" charset="0"/>
                <a:ea typeface="Egyptian TextV3ProtoFull" pitchFamily="2" charset="0"/>
                <a:cs typeface="Calibri" panose="020F0502020204030204" pitchFamily="34" charset="0"/>
              </a:rPr>
              <a:t>JSesh</a:t>
            </a:r>
            <a:r>
              <a:rPr lang="en-US" sz="2800" spc="-1" dirty="0">
                <a:solidFill>
                  <a:srgbClr val="000000"/>
                </a:solidFill>
                <a:latin typeface="Calibri" panose="020F0502020204030204" pitchFamily="34" charset="0"/>
                <a:ea typeface="Egyptian TextV3ProtoFull" pitchFamily="2" charset="0"/>
                <a:cs typeface="Calibri" panose="020F0502020204030204" pitchFamily="34" charset="0"/>
              </a:rPr>
              <a:t>: 		</a:t>
            </a:r>
            <a:endParaRPr lang="en-GB" sz="5400" spc="-1" dirty="0">
              <a:solidFill>
                <a:srgbClr val="000000"/>
              </a:solidFill>
              <a:latin typeface="Egyptian TextV3ProtoFull" pitchFamily="2"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err="1">
                <a:solidFill>
                  <a:srgbClr val="000000"/>
                </a:solidFill>
                <a:latin typeface="Calibri" panose="020F0502020204030204" pitchFamily="34" charset="0"/>
                <a:cs typeface="Calibri" panose="020F0502020204030204" pitchFamily="34" charset="0"/>
              </a:rPr>
              <a:t>Hieroglyphica</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EBD1F424-218D-1557-F628-C5A691F2CF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6882" y="3048496"/>
            <a:ext cx="628274" cy="952544"/>
          </a:xfrm>
          <a:prstGeom prst="rect">
            <a:avLst/>
          </a:prstGeom>
          <a:noFill/>
          <a:ln>
            <a:noFill/>
          </a:ln>
        </p:spPr>
      </p:pic>
      <p:pic>
        <p:nvPicPr>
          <p:cNvPr id="8" name="Picture 7">
            <a:extLst>
              <a:ext uri="{FF2B5EF4-FFF2-40B4-BE49-F238E27FC236}">
                <a16:creationId xmlns:a16="http://schemas.microsoft.com/office/drawing/2014/main" id="{DACE8AC7-7CEB-C489-AE68-566A50D289EC}"/>
              </a:ext>
            </a:extLst>
          </p:cNvPr>
          <p:cNvPicPr>
            <a:picLocks noChangeAspect="1"/>
          </p:cNvPicPr>
          <p:nvPr/>
        </p:nvPicPr>
        <p:blipFill>
          <a:blip r:embed="rId5"/>
          <a:stretch>
            <a:fillRect/>
          </a:stretch>
        </p:blipFill>
        <p:spPr>
          <a:xfrm>
            <a:off x="4916913" y="4136400"/>
            <a:ext cx="704850" cy="1200150"/>
          </a:xfrm>
          <a:prstGeom prst="rect">
            <a:avLst/>
          </a:prstGeom>
        </p:spPr>
      </p:pic>
      <p:sp>
        <p:nvSpPr>
          <p:cNvPr id="9" name="TextBox 8">
            <a:extLst>
              <a:ext uri="{FF2B5EF4-FFF2-40B4-BE49-F238E27FC236}">
                <a16:creationId xmlns:a16="http://schemas.microsoft.com/office/drawing/2014/main" id="{80F33869-21FC-5619-C5CA-A708EBC8250C}"/>
              </a:ext>
            </a:extLst>
          </p:cNvPr>
          <p:cNvSpPr txBox="1"/>
          <p:nvPr/>
        </p:nvSpPr>
        <p:spPr>
          <a:xfrm>
            <a:off x="7604922" y="5542165"/>
            <a:ext cx="2996085" cy="646331"/>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rPr>
              <a:t>Cauville, Dendera X, p. 287,11</a:t>
            </a:r>
          </a:p>
          <a:p>
            <a:pPr algn="ctr"/>
            <a:r>
              <a:rPr lang="en-US" sz="1200" dirty="0">
                <a:latin typeface="Calibri" panose="020F0502020204030204" pitchFamily="34" charset="0"/>
                <a:cs typeface="Calibri" panose="020F0502020204030204" pitchFamily="34" charset="0"/>
              </a:rPr>
              <a:t>©</a:t>
            </a:r>
            <a:r>
              <a:rPr lang="de-DE" sz="1200" dirty="0">
                <a:latin typeface="Calibri" panose="020F0502020204030204" pitchFamily="34" charset="0"/>
                <a:cs typeface="Calibri" panose="020F0502020204030204" pitchFamily="34" charset="0"/>
              </a:rPr>
              <a:t>Heidelberger Akademie der Wissenschaften; </a:t>
            </a:r>
            <a:r>
              <a:rPr lang="de-DE" sz="1200" dirty="0" err="1">
                <a:latin typeface="Calibri" panose="020F0502020204030204" pitchFamily="34" charset="0"/>
                <a:cs typeface="Calibri" panose="020F0502020204030204" pitchFamily="34" charset="0"/>
              </a:rPr>
              <a:t>image</a:t>
            </a:r>
            <a:r>
              <a:rPr lang="de-DE" sz="1200" dirty="0">
                <a:latin typeface="Calibri" panose="020F0502020204030204" pitchFamily="34" charset="0"/>
                <a:cs typeface="Calibri" panose="020F0502020204030204" pitchFamily="34" charset="0"/>
              </a:rPr>
              <a:t>: A2971</a:t>
            </a:r>
            <a:endParaRPr lang="en-US" sz="1200" dirty="0">
              <a:effectLst/>
              <a:latin typeface="Calibri" panose="020F0502020204030204" pitchFamily="34" charset="0"/>
              <a:cs typeface="Calibri" panose="020F0502020204030204" pitchFamily="34" charset="0"/>
            </a:endParaRPr>
          </a:p>
        </p:txBody>
      </p:sp>
      <p:pic>
        <p:nvPicPr>
          <p:cNvPr id="3" name="Grafik 1">
            <a:extLst>
              <a:ext uri="{FF2B5EF4-FFF2-40B4-BE49-F238E27FC236}">
                <a16:creationId xmlns:a16="http://schemas.microsoft.com/office/drawing/2014/main" id="{6E35C202-0BC9-ACC6-4C3A-320F33F2D742}"/>
              </a:ext>
            </a:extLst>
          </p:cNvPr>
          <p:cNvPicPr>
            <a:picLocks noChangeAspect="1"/>
          </p:cNvPicPr>
          <p:nvPr/>
        </p:nvPicPr>
        <p:blipFill>
          <a:blip r:embed="rId6"/>
          <a:stretch>
            <a:fillRect/>
          </a:stretch>
        </p:blipFill>
        <p:spPr>
          <a:xfrm>
            <a:off x="7498199" y="2872647"/>
            <a:ext cx="3209530" cy="2527505"/>
          </a:xfrm>
          <a:prstGeom prst="rect">
            <a:avLst/>
          </a:prstGeom>
        </p:spPr>
      </p:pic>
    </p:spTree>
    <p:extLst>
      <p:ext uri="{BB962C8B-B14F-4D97-AF65-F5344CB8AC3E}">
        <p14:creationId xmlns:p14="http://schemas.microsoft.com/office/powerpoint/2010/main" val="381644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740021"/>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Chronological variants</a:t>
            </a: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endParaRPr lang="en-GB" sz="2800" spc="-1" dirty="0">
              <a:solidFill>
                <a:srgbClr val="000000"/>
              </a:solidFill>
              <a:latin typeface="Calibri" panose="020F0502020204030204" pitchFamily="34" charset="0"/>
              <a:cs typeface="Calibri" panose="020F0502020204030204" pitchFamily="34" charset="0"/>
            </a:endParaRPr>
          </a:p>
          <a:p>
            <a:pPr marL="457560" lvl="1">
              <a:lnSpc>
                <a:spcPct val="90000"/>
              </a:lnSpc>
              <a:spcBef>
                <a:spcPts val="1001"/>
              </a:spcBef>
            </a:pPr>
            <a:r>
              <a:rPr lang="en-GB" sz="2800" spc="-1" dirty="0">
                <a:solidFill>
                  <a:srgbClr val="000000"/>
                </a:solidFill>
                <a:latin typeface="Calibri" panose="020F0502020204030204" pitchFamily="34" charset="0"/>
                <a:cs typeface="Calibri" panose="020F0502020204030204" pitchFamily="34" charset="0"/>
              </a:rPr>
              <a:t>	M4					M4B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EC3244F1-0C9F-586C-491E-DF8AECD00F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1331" y="3428820"/>
            <a:ext cx="379681" cy="973363"/>
          </a:xfrm>
          <a:prstGeom prst="rect">
            <a:avLst/>
          </a:prstGeom>
          <a:noFill/>
          <a:ln>
            <a:noFill/>
          </a:ln>
        </p:spPr>
      </p:pic>
      <p:pic>
        <p:nvPicPr>
          <p:cNvPr id="4" name="Picture 3">
            <a:extLst>
              <a:ext uri="{FF2B5EF4-FFF2-40B4-BE49-F238E27FC236}">
                <a16:creationId xmlns:a16="http://schemas.microsoft.com/office/drawing/2014/main" id="{7F1CB79E-EF8C-F51E-0227-BA94023D58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908" y="3428820"/>
            <a:ext cx="421100" cy="973363"/>
          </a:xfrm>
          <a:prstGeom prst="rect">
            <a:avLst/>
          </a:prstGeom>
          <a:noFill/>
          <a:ln>
            <a:noFill/>
          </a:ln>
        </p:spPr>
      </p:pic>
      <p:pic>
        <p:nvPicPr>
          <p:cNvPr id="7" name="Picture 6">
            <a:extLst>
              <a:ext uri="{FF2B5EF4-FFF2-40B4-BE49-F238E27FC236}">
                <a16:creationId xmlns:a16="http://schemas.microsoft.com/office/drawing/2014/main" id="{EF7320D9-5E8A-A75A-0B5B-8A92A574C373}"/>
              </a:ext>
            </a:extLst>
          </p:cNvPr>
          <p:cNvPicPr>
            <a:picLocks noChangeAspect="1"/>
          </p:cNvPicPr>
          <p:nvPr/>
        </p:nvPicPr>
        <p:blipFill>
          <a:blip r:embed="rId6"/>
          <a:stretch>
            <a:fillRect/>
          </a:stretch>
        </p:blipFill>
        <p:spPr>
          <a:xfrm>
            <a:off x="3551944" y="3428820"/>
            <a:ext cx="491279" cy="1299398"/>
          </a:xfrm>
          <a:prstGeom prst="rect">
            <a:avLst/>
          </a:prstGeom>
        </p:spPr>
      </p:pic>
      <p:sp>
        <p:nvSpPr>
          <p:cNvPr id="12" name="TextBox 11">
            <a:extLst>
              <a:ext uri="{FF2B5EF4-FFF2-40B4-BE49-F238E27FC236}">
                <a16:creationId xmlns:a16="http://schemas.microsoft.com/office/drawing/2014/main" id="{7F27BCED-E6CE-3222-A413-7F08F07FC197}"/>
              </a:ext>
            </a:extLst>
          </p:cNvPr>
          <p:cNvSpPr txBox="1"/>
          <p:nvPr/>
        </p:nvSpPr>
        <p:spPr>
          <a:xfrm>
            <a:off x="2560291" y="4699561"/>
            <a:ext cx="2351315" cy="1938992"/>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hlinkClick r:id="rId7"/>
              </a:rPr>
              <a:t>http://www.cfeetk.cnrs.fr/archives/?n=69184</a:t>
            </a:r>
            <a:endParaRPr lang="en-US" sz="1200" dirty="0">
              <a:effectLst/>
              <a:latin typeface="Calibri" panose="020F0502020204030204" pitchFamily="34" charset="0"/>
              <a:cs typeface="Calibri" panose="020F0502020204030204" pitchFamily="34" charset="0"/>
            </a:endParaRPr>
          </a:p>
          <a:p>
            <a:pPr algn="ctr"/>
            <a:r>
              <a:rPr lang="en-US" sz="1200" dirty="0">
                <a:effectLst/>
                <a:latin typeface="Calibri" panose="020F0502020204030204" pitchFamily="34" charset="0"/>
                <a:cs typeface="Calibri" panose="020F0502020204030204" pitchFamily="34" charset="0"/>
              </a:rPr>
              <a:t>Photograph from the Karnak Project: CNRS, USR 3172 - CFEETK / UMR 5140 - ASM supported by the CNRS and the </a:t>
            </a:r>
            <a:r>
              <a:rPr lang="en-US" sz="1200" dirty="0" err="1">
                <a:effectLst/>
                <a:latin typeface="Calibri" panose="020F0502020204030204" pitchFamily="34" charset="0"/>
                <a:cs typeface="Calibri" panose="020F0502020204030204" pitchFamily="34" charset="0"/>
              </a:rPr>
              <a:t>LabEx</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Archimede</a:t>
            </a:r>
            <a:r>
              <a:rPr lang="en-US" sz="1200" dirty="0">
                <a:effectLst/>
                <a:latin typeface="Calibri" panose="020F0502020204030204" pitchFamily="34" charset="0"/>
                <a:cs typeface="Calibri" panose="020F0502020204030204" pitchFamily="34" charset="0"/>
              </a:rPr>
              <a:t> ANR-11-LABX-0032-01, </a:t>
            </a:r>
            <a:r>
              <a:rPr lang="en-US" sz="1200" dirty="0" err="1">
                <a:effectLst/>
                <a:latin typeface="Calibri" panose="020F0502020204030204" pitchFamily="34" charset="0"/>
                <a:cs typeface="Calibri" panose="020F0502020204030204" pitchFamily="34" charset="0"/>
              </a:rPr>
              <a:t>Programme</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Investissement</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d'Avenir</a:t>
            </a:r>
            <a:r>
              <a:rPr lang="en-US" sz="1200" dirty="0">
                <a:effectLst/>
                <a:latin typeface="Calibri" panose="020F0502020204030204" pitchFamily="34" charset="0"/>
                <a:cs typeface="Calibri" panose="020F0502020204030204" pitchFamily="34" charset="0"/>
              </a:rPr>
              <a:t>. All photographs © CNRS-CFEETK</a:t>
            </a:r>
            <a:endParaRPr lang="en-NL" sz="1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FB8BFC-8897-BDBD-A19F-EE25488A23EE}"/>
              </a:ext>
            </a:extLst>
          </p:cNvPr>
          <p:cNvPicPr>
            <a:picLocks noChangeAspect="1"/>
          </p:cNvPicPr>
          <p:nvPr/>
        </p:nvPicPr>
        <p:blipFill>
          <a:blip r:embed="rId8"/>
          <a:stretch>
            <a:fillRect/>
          </a:stretch>
        </p:blipFill>
        <p:spPr>
          <a:xfrm>
            <a:off x="8327416" y="3428820"/>
            <a:ext cx="702963" cy="1270741"/>
          </a:xfrm>
          <a:prstGeom prst="rect">
            <a:avLst/>
          </a:prstGeom>
        </p:spPr>
      </p:pic>
      <p:sp>
        <p:nvSpPr>
          <p:cNvPr id="16" name="TextBox 15">
            <a:extLst>
              <a:ext uri="{FF2B5EF4-FFF2-40B4-BE49-F238E27FC236}">
                <a16:creationId xmlns:a16="http://schemas.microsoft.com/office/drawing/2014/main" id="{046893EE-3984-AA66-E320-ED2DFE2567ED}"/>
              </a:ext>
            </a:extLst>
          </p:cNvPr>
          <p:cNvSpPr txBox="1"/>
          <p:nvPr/>
        </p:nvSpPr>
        <p:spPr>
          <a:xfrm>
            <a:off x="7503239" y="4728218"/>
            <a:ext cx="2351315" cy="1938992"/>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hlinkClick r:id="rId7"/>
              </a:rPr>
              <a:t>http://www.cfeetk.cnrs.fr/archives/?n=69184</a:t>
            </a:r>
            <a:endParaRPr lang="en-US" sz="1200" dirty="0">
              <a:effectLst/>
              <a:latin typeface="Calibri" panose="020F0502020204030204" pitchFamily="34" charset="0"/>
              <a:cs typeface="Calibri" panose="020F0502020204030204" pitchFamily="34" charset="0"/>
            </a:endParaRPr>
          </a:p>
          <a:p>
            <a:pPr algn="ctr"/>
            <a:r>
              <a:rPr lang="en-US" sz="1200" dirty="0">
                <a:effectLst/>
                <a:latin typeface="Calibri" panose="020F0502020204030204" pitchFamily="34" charset="0"/>
                <a:cs typeface="Calibri" panose="020F0502020204030204" pitchFamily="34" charset="0"/>
              </a:rPr>
              <a:t>Photograph from the Karnak Project: CNRS, USR 3172 - CFEETK / UMR 5140 - ASM supported by the CNRS and the </a:t>
            </a:r>
            <a:r>
              <a:rPr lang="en-US" sz="1200" dirty="0" err="1">
                <a:effectLst/>
                <a:latin typeface="Calibri" panose="020F0502020204030204" pitchFamily="34" charset="0"/>
                <a:cs typeface="Calibri" panose="020F0502020204030204" pitchFamily="34" charset="0"/>
              </a:rPr>
              <a:t>LabEx</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Archimede</a:t>
            </a:r>
            <a:r>
              <a:rPr lang="en-US" sz="1200" dirty="0">
                <a:effectLst/>
                <a:latin typeface="Calibri" panose="020F0502020204030204" pitchFamily="34" charset="0"/>
                <a:cs typeface="Calibri" panose="020F0502020204030204" pitchFamily="34" charset="0"/>
              </a:rPr>
              <a:t> ANR-11-LABX-0032-01, </a:t>
            </a:r>
            <a:r>
              <a:rPr lang="en-US" sz="1200" dirty="0" err="1">
                <a:effectLst/>
                <a:latin typeface="Calibri" panose="020F0502020204030204" pitchFamily="34" charset="0"/>
                <a:cs typeface="Calibri" panose="020F0502020204030204" pitchFamily="34" charset="0"/>
              </a:rPr>
              <a:t>Programme</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Investissement</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d'Avenir</a:t>
            </a:r>
            <a:r>
              <a:rPr lang="en-US" sz="1200" dirty="0">
                <a:effectLst/>
                <a:latin typeface="Calibri" panose="020F0502020204030204" pitchFamily="34" charset="0"/>
                <a:cs typeface="Calibri" panose="020F0502020204030204" pitchFamily="34" charset="0"/>
              </a:rPr>
              <a:t>. All photographs © CNRS-CFEETK</a:t>
            </a:r>
            <a:endParaRPr lang="en-N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66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740021"/>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ea typeface="Egyptian TextV3ProtoFull" pitchFamily="2" charset="0"/>
                <a:cs typeface="Calibri" panose="020F0502020204030204" pitchFamily="34" charset="0"/>
              </a:rPr>
              <a:t>Chronological variants</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Unique variants and too many variants</a:t>
            </a:r>
            <a:endParaRPr lang="en-GB" sz="2800" spc="-1" dirty="0">
              <a:solidFill>
                <a:srgbClr val="000000"/>
              </a:solidFill>
              <a:latin typeface="Calibri" panose="020F0502020204030204" pitchFamily="34" charset="0"/>
              <a:cs typeface="Calibri" panose="020F0502020204030204" pitchFamily="34" charset="0"/>
            </a:endParaRPr>
          </a:p>
          <a:p>
            <a:pPr marL="685800" lvl="1" indent="-228240">
              <a:lnSpc>
                <a:spcPct val="90000"/>
              </a:lnSpc>
              <a:spcBef>
                <a:spcPts val="1001"/>
              </a:spcBef>
              <a:buFont typeface="Arial"/>
              <a:buChar char="•"/>
            </a:pPr>
            <a:r>
              <a:rPr lang="en-GB" sz="2800" spc="-1" dirty="0">
                <a:solidFill>
                  <a:srgbClr val="000000"/>
                </a:solidFill>
                <a:latin typeface="Calibri" panose="020F0502020204030204" pitchFamily="34" charset="0"/>
                <a:cs typeface="Calibri" panose="020F0502020204030204" pitchFamily="34" charset="0"/>
              </a:rPr>
              <a:t>White chapel</a:t>
            </a:r>
            <a:endParaRPr lang="en-GB" sz="8000" spc="-1" dirty="0">
              <a:solidFill>
                <a:srgbClr val="000000"/>
              </a:solidFill>
              <a:latin typeface="Egyptian TextV3ProtoFull" pitchFamily="2" charset="0"/>
              <a:ea typeface="Egyptian TextV3ProtoFull" pitchFamily="2" charset="0"/>
              <a:cs typeface="Calibri" panose="020F0502020204030204" pitchFamily="34" charset="0"/>
            </a:endParaRPr>
          </a:p>
          <a:p>
            <a:pPr marL="457560" lvl="1">
              <a:lnSpc>
                <a:spcPct val="90000"/>
              </a:lnSpc>
              <a:spcBef>
                <a:spcPts val="1001"/>
              </a:spcBef>
            </a:pP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sp>
        <p:nvSpPr>
          <p:cNvPr id="8" name="TextBox 7">
            <a:extLst>
              <a:ext uri="{FF2B5EF4-FFF2-40B4-BE49-F238E27FC236}">
                <a16:creationId xmlns:a16="http://schemas.microsoft.com/office/drawing/2014/main" id="{455F0814-46C4-C3D7-D424-D28F60446185}"/>
              </a:ext>
            </a:extLst>
          </p:cNvPr>
          <p:cNvSpPr txBox="1"/>
          <p:nvPr/>
        </p:nvSpPr>
        <p:spPr>
          <a:xfrm>
            <a:off x="838080" y="6140802"/>
            <a:ext cx="7652777" cy="646331"/>
          </a:xfrm>
          <a:prstGeom prst="rect">
            <a:avLst/>
          </a:prstGeom>
          <a:noFill/>
        </p:spPr>
        <p:txBody>
          <a:bodyPr wrap="square" rtlCol="0">
            <a:spAutoFit/>
          </a:bodyPr>
          <a:lstStyle/>
          <a:p>
            <a:pPr algn="ctr"/>
            <a:r>
              <a:rPr lang="en-US" sz="1200" dirty="0">
                <a:effectLst/>
                <a:latin typeface="Calibri" panose="020F0502020204030204" pitchFamily="34" charset="0"/>
                <a:cs typeface="Calibri" panose="020F0502020204030204" pitchFamily="34" charset="0"/>
                <a:hlinkClick r:id="rId4"/>
              </a:rPr>
              <a:t>http://www.cfeetk.cnrs.fr/archives/?n=73096</a:t>
            </a:r>
            <a:endParaRPr lang="en-US" sz="1200" dirty="0">
              <a:effectLst/>
              <a:latin typeface="Calibri" panose="020F0502020204030204" pitchFamily="34" charset="0"/>
              <a:cs typeface="Calibri" panose="020F0502020204030204" pitchFamily="34" charset="0"/>
            </a:endParaRPr>
          </a:p>
          <a:p>
            <a:pPr algn="ctr"/>
            <a:r>
              <a:rPr lang="en-US" sz="1200" dirty="0">
                <a:effectLst/>
                <a:latin typeface="Calibri" panose="020F0502020204030204" pitchFamily="34" charset="0"/>
                <a:cs typeface="Calibri" panose="020F0502020204030204" pitchFamily="34" charset="0"/>
              </a:rPr>
              <a:t>Photograph from the Karnak Project: CNRS, USR 3172 - CFEETK / UMR 5140 - ASM supported by the CNRS and the </a:t>
            </a:r>
            <a:r>
              <a:rPr lang="en-US" sz="1200" dirty="0" err="1">
                <a:effectLst/>
                <a:latin typeface="Calibri" panose="020F0502020204030204" pitchFamily="34" charset="0"/>
                <a:cs typeface="Calibri" panose="020F0502020204030204" pitchFamily="34" charset="0"/>
              </a:rPr>
              <a:t>LabEx</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Archimede</a:t>
            </a:r>
            <a:r>
              <a:rPr lang="en-US" sz="1200" dirty="0">
                <a:effectLst/>
                <a:latin typeface="Calibri" panose="020F0502020204030204" pitchFamily="34" charset="0"/>
                <a:cs typeface="Calibri" panose="020F0502020204030204" pitchFamily="34" charset="0"/>
              </a:rPr>
              <a:t> ANR-11-LABX-0032-01, </a:t>
            </a:r>
            <a:r>
              <a:rPr lang="en-US" sz="1200" dirty="0" err="1">
                <a:effectLst/>
                <a:latin typeface="Calibri" panose="020F0502020204030204" pitchFamily="34" charset="0"/>
                <a:cs typeface="Calibri" panose="020F0502020204030204" pitchFamily="34" charset="0"/>
              </a:rPr>
              <a:t>Programme</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Investissement</a:t>
            </a:r>
            <a:r>
              <a:rPr lang="en-US" sz="1200" dirty="0">
                <a:effectLst/>
                <a:latin typeface="Calibri" panose="020F0502020204030204" pitchFamily="34" charset="0"/>
                <a:cs typeface="Calibri" panose="020F0502020204030204" pitchFamily="34" charset="0"/>
              </a:rPr>
              <a:t> </a:t>
            </a:r>
            <a:r>
              <a:rPr lang="en-US" sz="1200" dirty="0" err="1">
                <a:effectLst/>
                <a:latin typeface="Calibri" panose="020F0502020204030204" pitchFamily="34" charset="0"/>
                <a:cs typeface="Calibri" panose="020F0502020204030204" pitchFamily="34" charset="0"/>
              </a:rPr>
              <a:t>d'Avenir</a:t>
            </a:r>
            <a:r>
              <a:rPr lang="en-US" sz="1200" dirty="0">
                <a:effectLst/>
                <a:latin typeface="Calibri" panose="020F0502020204030204" pitchFamily="34" charset="0"/>
                <a:cs typeface="Calibri" panose="020F0502020204030204" pitchFamily="34" charset="0"/>
              </a:rPr>
              <a:t>. All photographs © CNRS-CFEETK</a:t>
            </a:r>
            <a:endParaRPr lang="en-NL" sz="12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5077267B-9AA9-0D3E-199E-C82D11D78D94}"/>
              </a:ext>
            </a:extLst>
          </p:cNvPr>
          <p:cNvPicPr>
            <a:picLocks noChangeAspect="1"/>
          </p:cNvPicPr>
          <p:nvPr/>
        </p:nvPicPr>
        <p:blipFill>
          <a:blip r:embed="rId5"/>
          <a:stretch>
            <a:fillRect/>
          </a:stretch>
        </p:blipFill>
        <p:spPr>
          <a:xfrm>
            <a:off x="1410789" y="4228154"/>
            <a:ext cx="7459328" cy="1912648"/>
          </a:xfrm>
          <a:prstGeom prst="rect">
            <a:avLst/>
          </a:prstGeom>
        </p:spPr>
      </p:pic>
    </p:spTree>
    <p:extLst>
      <p:ext uri="{BB962C8B-B14F-4D97-AF65-F5344CB8AC3E}">
        <p14:creationId xmlns:p14="http://schemas.microsoft.com/office/powerpoint/2010/main" val="3606877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0" name="TextShape 2">
            <a:extLst>
              <a:ext uri="{FF2B5EF4-FFF2-40B4-BE49-F238E27FC236}">
                <a16:creationId xmlns:a16="http://schemas.microsoft.com/office/drawing/2014/main" id="{D5F76764-3A6C-75D4-323A-E77C53B85105}"/>
              </a:ext>
            </a:extLst>
          </p:cNvPr>
          <p:cNvSpPr txBox="1"/>
          <p:nvPr/>
        </p:nvSpPr>
        <p:spPr>
          <a:xfrm>
            <a:off x="838080" y="1740021"/>
            <a:ext cx="10515240" cy="4350960"/>
          </a:xfrm>
          <a:prstGeom prst="rect">
            <a:avLst/>
          </a:prstGeom>
          <a:noFill/>
          <a:ln>
            <a:noFill/>
          </a:ln>
        </p:spPr>
        <p:txBody>
          <a:bodyPr>
            <a:noAutofit/>
          </a:bodyPr>
          <a:lstStyle/>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cs typeface="Calibri" panose="020F0502020204030204" pitchFamily="34" charset="0"/>
              </a:rPr>
              <a:t>The beard issue</a:t>
            </a: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ea typeface="Egyptian TextV3ProtoFull" pitchFamily="2" charset="0"/>
                <a:cs typeface="Calibri" panose="020F0502020204030204" pitchFamily="34" charset="0"/>
              </a:rPr>
              <a:t>Seated woman in the Hieroglyphic fonts</a:t>
            </a:r>
          </a:p>
          <a:p>
            <a:pPr marL="228600" indent="-228240">
              <a:lnSpc>
                <a:spcPct val="90000"/>
              </a:lnSpc>
              <a:spcBef>
                <a:spcPts val="1001"/>
              </a:spcBef>
              <a:buFont typeface="Arial"/>
              <a:buChar char="•"/>
            </a:pPr>
            <a:r>
              <a:rPr lang="en-GB" sz="2800" spc="-1" dirty="0">
                <a:solidFill>
                  <a:schemeClr val="bg1">
                    <a:lumMod val="75000"/>
                  </a:schemeClr>
                </a:solidFill>
                <a:latin typeface="Calibri" panose="020F0502020204030204" pitchFamily="34" charset="0"/>
                <a:ea typeface="Egyptian TextV3ProtoFull" pitchFamily="2" charset="0"/>
                <a:cs typeface="Calibri" panose="020F0502020204030204" pitchFamily="34" charset="0"/>
              </a:rPr>
              <a:t>Chronological variants</a:t>
            </a:r>
          </a:p>
          <a:p>
            <a:pPr marL="228600" indent="-228240">
              <a:lnSpc>
                <a:spcPct val="90000"/>
              </a:lnSpc>
              <a:spcBef>
                <a:spcPts val="1001"/>
              </a:spcBef>
              <a:buFont typeface="Arial"/>
              <a:buChar char="•"/>
            </a:pPr>
            <a:r>
              <a:rPr lang="en-GB" sz="2800" spc="-1" dirty="0">
                <a:solidFill>
                  <a:srgbClr val="000000"/>
                </a:solidFill>
                <a:latin typeface="Calibri" panose="020F0502020204030204" pitchFamily="34" charset="0"/>
                <a:ea typeface="Egyptian TextV3ProtoFull" pitchFamily="2" charset="0"/>
                <a:cs typeface="Calibri" panose="020F0502020204030204" pitchFamily="34" charset="0"/>
              </a:rPr>
              <a:t>Unique variants and too many variants</a:t>
            </a:r>
            <a:endParaRPr lang="en-NL" sz="2800" spc="-1" dirty="0">
              <a:solidFill>
                <a:srgbClr val="000000"/>
              </a:solidFill>
              <a:latin typeface="Calibri" panose="020F0502020204030204" pitchFamily="34" charset="0"/>
              <a:ea typeface="Egyptian TextV3ProtoFull" pitchFamily="2" charset="0"/>
              <a:cs typeface="Calibri" panose="020F0502020204030204" pitchFamily="34" charset="0"/>
            </a:endParaRPr>
          </a:p>
          <a:p>
            <a:pPr marL="685800" lvl="1" indent="-228240">
              <a:lnSpc>
                <a:spcPct val="90000"/>
              </a:lnSpc>
              <a:spcBef>
                <a:spcPts val="1001"/>
              </a:spcBef>
              <a:buFont typeface="Arial"/>
              <a:buChar char="•"/>
            </a:pPr>
            <a:r>
              <a:rPr lang="en-NL" sz="2800" spc="-1" dirty="0">
                <a:solidFill>
                  <a:srgbClr val="000000"/>
                </a:solidFill>
                <a:latin typeface="Trlit_CG Times" panose="020B7200000000000000" pitchFamily="34" charset="0"/>
                <a:cs typeface="Calibri" panose="020F0502020204030204" pitchFamily="34" charset="0"/>
              </a:rPr>
              <a:t>Xr.t-</a:t>
            </a:r>
            <a:r>
              <a:rPr lang="en-NL" sz="2800" spc="-1" dirty="0" err="1">
                <a:solidFill>
                  <a:srgbClr val="000000"/>
                </a:solidFill>
                <a:latin typeface="Trlit_CG Times" panose="020B7200000000000000" pitchFamily="34" charset="0"/>
                <a:cs typeface="Calibri" panose="020F0502020204030204" pitchFamily="34" charset="0"/>
              </a:rPr>
              <a:t>nTr</a:t>
            </a:r>
            <a:r>
              <a:rPr lang="en-GB" sz="2800" spc="-1" dirty="0">
                <a:solidFill>
                  <a:srgbClr val="000000"/>
                </a:solidFill>
                <a:latin typeface="Calibri" panose="020F0502020204030204" pitchFamily="34" charset="0"/>
                <a:cs typeface="Calibri" panose="020F0502020204030204" pitchFamily="34" charset="0"/>
              </a:rPr>
              <a:t>	</a:t>
            </a:r>
            <a:r>
              <a:rPr lang="en-NL" sz="2800" spc="-1" dirty="0">
                <a:solidFill>
                  <a:srgbClr val="000000"/>
                </a:solidFill>
                <a:latin typeface="Calibri" panose="020F0502020204030204" pitchFamily="34" charset="0"/>
                <a:cs typeface="Calibri" panose="020F0502020204030204" pitchFamily="34" charset="0"/>
              </a:rPr>
              <a:t>(R10)</a:t>
            </a:r>
            <a:r>
              <a:rPr lang="en-GB" sz="2800" spc="-1" dirty="0">
                <a:solidFill>
                  <a:srgbClr val="000000"/>
                </a:solidFill>
                <a:latin typeface="Calibri" panose="020F0502020204030204" pitchFamily="34" charset="0"/>
                <a:cs typeface="Calibri" panose="020F0502020204030204" pitchFamily="34" charset="0"/>
              </a:rPr>
              <a:t>						</a:t>
            </a:r>
          </a:p>
        </p:txBody>
      </p:sp>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dirty="0">
                <a:solidFill>
                  <a:srgbClr val="000000"/>
                </a:solidFill>
                <a:latin typeface="Calibri Light"/>
              </a:rPr>
              <a:t>Research into Hieroglyphic signs</a:t>
            </a:r>
            <a:endParaRPr lang="en-GB" sz="44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B2586C88-C36A-830A-31F4-277212210BED}"/>
              </a:ext>
            </a:extLst>
          </p:cNvPr>
          <p:cNvPicPr>
            <a:picLocks noChangeAspect="1"/>
          </p:cNvPicPr>
          <p:nvPr/>
        </p:nvPicPr>
        <p:blipFill>
          <a:blip r:embed="rId4"/>
          <a:stretch>
            <a:fillRect/>
          </a:stretch>
        </p:blipFill>
        <p:spPr>
          <a:xfrm>
            <a:off x="1321117" y="4441099"/>
            <a:ext cx="1224678" cy="1058364"/>
          </a:xfrm>
          <a:prstGeom prst="rect">
            <a:avLst/>
          </a:prstGeom>
        </p:spPr>
      </p:pic>
      <p:pic>
        <p:nvPicPr>
          <p:cNvPr id="6" name="Picture 5">
            <a:extLst>
              <a:ext uri="{FF2B5EF4-FFF2-40B4-BE49-F238E27FC236}">
                <a16:creationId xmlns:a16="http://schemas.microsoft.com/office/drawing/2014/main" id="{E26E8A47-578B-46F3-EAA9-E24A3999E88C}"/>
              </a:ext>
            </a:extLst>
          </p:cNvPr>
          <p:cNvPicPr>
            <a:picLocks noChangeAspect="1"/>
          </p:cNvPicPr>
          <p:nvPr/>
        </p:nvPicPr>
        <p:blipFill>
          <a:blip r:embed="rId5"/>
          <a:stretch>
            <a:fillRect/>
          </a:stretch>
        </p:blipFill>
        <p:spPr>
          <a:xfrm>
            <a:off x="2903904" y="4441098"/>
            <a:ext cx="1389101" cy="1058363"/>
          </a:xfrm>
          <a:prstGeom prst="rect">
            <a:avLst/>
          </a:prstGeom>
        </p:spPr>
      </p:pic>
      <p:pic>
        <p:nvPicPr>
          <p:cNvPr id="9" name="Picture 8">
            <a:extLst>
              <a:ext uri="{FF2B5EF4-FFF2-40B4-BE49-F238E27FC236}">
                <a16:creationId xmlns:a16="http://schemas.microsoft.com/office/drawing/2014/main" id="{7C61D0A9-9F20-52EF-4BB9-E6118DB268AE}"/>
              </a:ext>
            </a:extLst>
          </p:cNvPr>
          <p:cNvPicPr>
            <a:picLocks noChangeAspect="1"/>
          </p:cNvPicPr>
          <p:nvPr/>
        </p:nvPicPr>
        <p:blipFill>
          <a:blip r:embed="rId6"/>
          <a:stretch>
            <a:fillRect/>
          </a:stretch>
        </p:blipFill>
        <p:spPr>
          <a:xfrm>
            <a:off x="4651114" y="4441098"/>
            <a:ext cx="1551299" cy="1058363"/>
          </a:xfrm>
          <a:prstGeom prst="rect">
            <a:avLst/>
          </a:prstGeom>
        </p:spPr>
      </p:pic>
      <p:sp>
        <p:nvSpPr>
          <p:cNvPr id="11" name="TextBox 10">
            <a:extLst>
              <a:ext uri="{FF2B5EF4-FFF2-40B4-BE49-F238E27FC236}">
                <a16:creationId xmlns:a16="http://schemas.microsoft.com/office/drawing/2014/main" id="{51F42FF9-2D9E-0DB5-9585-762155BFDC84}"/>
              </a:ext>
            </a:extLst>
          </p:cNvPr>
          <p:cNvSpPr txBox="1"/>
          <p:nvPr/>
        </p:nvSpPr>
        <p:spPr>
          <a:xfrm>
            <a:off x="1933456" y="5656720"/>
            <a:ext cx="4127863" cy="276999"/>
          </a:xfrm>
          <a:prstGeom prst="rect">
            <a:avLst/>
          </a:prstGeom>
          <a:noFill/>
        </p:spPr>
        <p:txBody>
          <a:bodyPr wrap="square" rtlCol="0">
            <a:spAutoFit/>
          </a:bodyPr>
          <a:lstStyle/>
          <a:p>
            <a:r>
              <a:rPr lang="nl-NL" sz="1200" dirty="0">
                <a:effectLst/>
              </a:rPr>
              <a:t>© Rijksmuseum van Oudheden, CC BY 3.0 NL</a:t>
            </a:r>
            <a:endParaRPr lang="en-NL" sz="1200" dirty="0"/>
          </a:p>
        </p:txBody>
      </p:sp>
      <p:pic>
        <p:nvPicPr>
          <p:cNvPr id="13" name="Picture 12">
            <a:extLst>
              <a:ext uri="{FF2B5EF4-FFF2-40B4-BE49-F238E27FC236}">
                <a16:creationId xmlns:a16="http://schemas.microsoft.com/office/drawing/2014/main" id="{E5034B0D-6F13-6D96-1CDF-0FB8AC1D817F}"/>
              </a:ext>
            </a:extLst>
          </p:cNvPr>
          <p:cNvPicPr>
            <a:picLocks noChangeAspect="1"/>
          </p:cNvPicPr>
          <p:nvPr/>
        </p:nvPicPr>
        <p:blipFill>
          <a:blip r:embed="rId7"/>
          <a:stretch>
            <a:fillRect/>
          </a:stretch>
        </p:blipFill>
        <p:spPr>
          <a:xfrm>
            <a:off x="6625720" y="4441098"/>
            <a:ext cx="1058363" cy="1058363"/>
          </a:xfrm>
          <a:prstGeom prst="rect">
            <a:avLst/>
          </a:prstGeom>
        </p:spPr>
      </p:pic>
      <p:sp>
        <p:nvSpPr>
          <p:cNvPr id="15" name="TextBox 14">
            <a:extLst>
              <a:ext uri="{FF2B5EF4-FFF2-40B4-BE49-F238E27FC236}">
                <a16:creationId xmlns:a16="http://schemas.microsoft.com/office/drawing/2014/main" id="{9156DDC6-4225-055A-DC8D-690AC11FDF6A}"/>
              </a:ext>
            </a:extLst>
          </p:cNvPr>
          <p:cNvSpPr txBox="1"/>
          <p:nvPr/>
        </p:nvSpPr>
        <p:spPr>
          <a:xfrm>
            <a:off x="6560522" y="5689320"/>
            <a:ext cx="4127863" cy="276999"/>
          </a:xfrm>
          <a:prstGeom prst="rect">
            <a:avLst/>
          </a:prstGeom>
          <a:noFill/>
        </p:spPr>
        <p:txBody>
          <a:bodyPr wrap="square" rtlCol="0">
            <a:spAutoFit/>
          </a:bodyPr>
          <a:lstStyle/>
          <a:p>
            <a:r>
              <a:rPr lang="nl-NL" sz="1200" dirty="0" err="1"/>
              <a:t>Turin</a:t>
            </a:r>
            <a:r>
              <a:rPr lang="nl-NL" sz="1200" dirty="0"/>
              <a:t> S. 6175</a:t>
            </a:r>
            <a:endParaRPr lang="en-NL" sz="1200" dirty="0"/>
          </a:p>
        </p:txBody>
      </p:sp>
      <p:pic>
        <p:nvPicPr>
          <p:cNvPr id="17" name="Picture 16">
            <a:extLst>
              <a:ext uri="{FF2B5EF4-FFF2-40B4-BE49-F238E27FC236}">
                <a16:creationId xmlns:a16="http://schemas.microsoft.com/office/drawing/2014/main" id="{C35D048B-27CB-7E38-C45F-228B8F342CD6}"/>
              </a:ext>
            </a:extLst>
          </p:cNvPr>
          <p:cNvPicPr>
            <a:picLocks noChangeAspect="1"/>
          </p:cNvPicPr>
          <p:nvPr/>
        </p:nvPicPr>
        <p:blipFill>
          <a:blip r:embed="rId8"/>
          <a:stretch>
            <a:fillRect/>
          </a:stretch>
        </p:blipFill>
        <p:spPr>
          <a:xfrm>
            <a:off x="8063418" y="4412935"/>
            <a:ext cx="1224678" cy="1064064"/>
          </a:xfrm>
          <a:prstGeom prst="rect">
            <a:avLst/>
          </a:prstGeom>
        </p:spPr>
      </p:pic>
      <p:pic>
        <p:nvPicPr>
          <p:cNvPr id="25" name="Picture 24">
            <a:extLst>
              <a:ext uri="{FF2B5EF4-FFF2-40B4-BE49-F238E27FC236}">
                <a16:creationId xmlns:a16="http://schemas.microsoft.com/office/drawing/2014/main" id="{19A4A06B-4A74-110A-7BB5-2F6D9792C3D4}"/>
              </a:ext>
            </a:extLst>
          </p:cNvPr>
          <p:cNvPicPr>
            <a:picLocks noChangeAspect="1"/>
          </p:cNvPicPr>
          <p:nvPr/>
        </p:nvPicPr>
        <p:blipFill>
          <a:blip r:embed="rId9"/>
          <a:stretch>
            <a:fillRect/>
          </a:stretch>
        </p:blipFill>
        <p:spPr>
          <a:xfrm>
            <a:off x="9667432" y="4410018"/>
            <a:ext cx="1020954" cy="1047132"/>
          </a:xfrm>
          <a:prstGeom prst="rect">
            <a:avLst/>
          </a:prstGeom>
        </p:spPr>
      </p:pic>
      <p:sp>
        <p:nvSpPr>
          <p:cNvPr id="27" name="TextBox 26">
            <a:extLst>
              <a:ext uri="{FF2B5EF4-FFF2-40B4-BE49-F238E27FC236}">
                <a16:creationId xmlns:a16="http://schemas.microsoft.com/office/drawing/2014/main" id="{2C5696EF-5312-A27D-95F1-2E1ACA1E2EFE}"/>
              </a:ext>
            </a:extLst>
          </p:cNvPr>
          <p:cNvSpPr txBox="1"/>
          <p:nvPr/>
        </p:nvSpPr>
        <p:spPr>
          <a:xfrm>
            <a:off x="8675757" y="5647009"/>
            <a:ext cx="4127863" cy="276999"/>
          </a:xfrm>
          <a:prstGeom prst="rect">
            <a:avLst/>
          </a:prstGeom>
          <a:noFill/>
        </p:spPr>
        <p:txBody>
          <a:bodyPr wrap="square" rtlCol="0">
            <a:spAutoFit/>
          </a:bodyPr>
          <a:lstStyle/>
          <a:p>
            <a:r>
              <a:rPr lang="nl-NL" sz="1200" dirty="0">
                <a:effectLst/>
              </a:rPr>
              <a:t>© </a:t>
            </a:r>
            <a:r>
              <a:rPr lang="nl-NL" sz="1200" dirty="0"/>
              <a:t>Stéphane Polis</a:t>
            </a:r>
            <a:endParaRPr lang="en-NL" sz="1200" dirty="0"/>
          </a:p>
        </p:txBody>
      </p:sp>
    </p:spTree>
    <p:extLst>
      <p:ext uri="{BB962C8B-B14F-4D97-AF65-F5344CB8AC3E}">
        <p14:creationId xmlns:p14="http://schemas.microsoft.com/office/powerpoint/2010/main" val="1941907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a:solidFill>
                  <a:srgbClr val="000000"/>
                </a:solidFill>
                <a:latin typeface="Calibri Light"/>
              </a:rPr>
              <a:t>Outline of the talk</a:t>
            </a:r>
            <a:endParaRPr lang="en-GB"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Sign-lists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Research into Hieroglyphic signs</a:t>
            </a:r>
          </a:p>
          <a:p>
            <a:pPr marL="228600" indent="-228240">
              <a:lnSpc>
                <a:spcPct val="90000"/>
              </a:lnSpc>
              <a:spcBef>
                <a:spcPts val="1001"/>
              </a:spcBef>
              <a:buClr>
                <a:srgbClr val="000000"/>
              </a:buClr>
              <a:buFont typeface="Arial"/>
              <a:buChar char="•"/>
            </a:pPr>
            <a:r>
              <a:rPr lang="en-GB" sz="2800" b="0" strike="noStrike" spc="-1" dirty="0">
                <a:solidFill>
                  <a:srgbClr val="000000"/>
                </a:solidFill>
                <a:latin typeface="Calibri"/>
              </a:rPr>
              <a:t>History of the TSL project</a:t>
            </a:r>
          </a:p>
        </p:txBody>
      </p:sp>
    </p:spTree>
    <p:extLst>
      <p:ext uri="{BB962C8B-B14F-4D97-AF65-F5344CB8AC3E}">
        <p14:creationId xmlns:p14="http://schemas.microsoft.com/office/powerpoint/2010/main" val="141931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a:solidFill>
                  <a:srgbClr val="000000"/>
                </a:solidFill>
                <a:latin typeface="Calibri Light"/>
              </a:rPr>
              <a:t>History of the project</a:t>
            </a:r>
            <a:endParaRPr lang="fr-FR" sz="6000" b="0" strike="noStrike" spc="-1">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a:lnSpc>
                <a:spcPct val="90000"/>
              </a:lnSpc>
              <a:spcBef>
                <a:spcPts val="1001"/>
              </a:spcBef>
              <a:tabLst>
                <a:tab pos="0" algn="l"/>
              </a:tabLst>
            </a:pPr>
            <a:r>
              <a:rPr lang="fr-FR" sz="2400" b="0" strike="noStrike" spc="-1" dirty="0">
                <a:solidFill>
                  <a:srgbClr val="8B8B8B"/>
                </a:solidFill>
                <a:latin typeface="Calibri"/>
              </a:rPr>
              <a:t>2013–2021</a:t>
            </a:r>
            <a:endParaRPr lang="fr-FR" sz="2400" b="0" strike="noStrike" spc="-1" dirty="0">
              <a:solidFill>
                <a:srgbClr val="000000"/>
              </a:solidFill>
              <a:latin typeface="Calibri"/>
            </a:endParaRPr>
          </a:p>
        </p:txBody>
      </p:sp>
    </p:spTree>
    <p:extLst>
      <p:ext uri="{BB962C8B-B14F-4D97-AF65-F5344CB8AC3E}">
        <p14:creationId xmlns:p14="http://schemas.microsoft.com/office/powerpoint/2010/main" val="1505125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age 10"/>
          <p:cNvPicPr/>
          <p:nvPr/>
        </p:nvPicPr>
        <p:blipFill>
          <a:blip r:embed="rId3">
            <a:alphaModFix amt="10000"/>
          </a:blip>
          <a:stretch/>
        </p:blipFill>
        <p:spPr>
          <a:xfrm>
            <a:off x="79920" y="0"/>
            <a:ext cx="12031920" cy="6857640"/>
          </a:xfrm>
          <a:prstGeom prst="rect">
            <a:avLst/>
          </a:prstGeom>
          <a:ln>
            <a:noFill/>
          </a:ln>
        </p:spPr>
      </p:pic>
      <p:sp>
        <p:nvSpPr>
          <p:cNvPr id="14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49"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a:lnSpc>
                <a:spcPct val="90000"/>
              </a:lnSpc>
              <a:spcBef>
                <a:spcPts val="1001"/>
              </a:spcBef>
            </a:pPr>
            <a:endParaRPr lang="fr-FR" sz="2800" b="0" strike="noStrike" spc="-1">
              <a:solidFill>
                <a:srgbClr val="000000"/>
              </a:solidFill>
              <a:latin typeface="Calibri"/>
            </a:endParaRPr>
          </a:p>
        </p:txBody>
      </p:sp>
      <p:pic>
        <p:nvPicPr>
          <p:cNvPr id="150" name="Picture 2"/>
          <p:cNvPicPr/>
          <p:nvPr/>
        </p:nvPicPr>
        <p:blipFill>
          <a:blip r:embed="rId4"/>
          <a:srcRect b="41410"/>
          <a:stretch/>
        </p:blipFill>
        <p:spPr>
          <a:xfrm>
            <a:off x="7877880" y="2439360"/>
            <a:ext cx="2578680" cy="2401920"/>
          </a:xfrm>
          <a:prstGeom prst="rect">
            <a:avLst/>
          </a:prstGeom>
          <a:ln w="31680">
            <a:solidFill>
              <a:schemeClr val="accent1"/>
            </a:solidFill>
            <a:miter/>
          </a:ln>
        </p:spPr>
      </p:pic>
      <p:pic>
        <p:nvPicPr>
          <p:cNvPr id="151" name="Picture 3"/>
          <p:cNvPicPr/>
          <p:nvPr/>
        </p:nvPicPr>
        <p:blipFill>
          <a:blip r:embed="rId5"/>
          <a:srcRect t="2743" r="9551" b="79129"/>
          <a:stretch/>
        </p:blipFill>
        <p:spPr>
          <a:xfrm>
            <a:off x="6476400" y="5046840"/>
            <a:ext cx="5381640" cy="1577520"/>
          </a:xfrm>
          <a:prstGeom prst="rect">
            <a:avLst/>
          </a:prstGeom>
          <a:ln>
            <a:noFill/>
          </a:ln>
        </p:spPr>
      </p:pic>
      <p:pic>
        <p:nvPicPr>
          <p:cNvPr id="152" name="Image 7"/>
          <p:cNvPicPr/>
          <p:nvPr/>
        </p:nvPicPr>
        <p:blipFill>
          <a:blip r:embed="rId6"/>
          <a:srcRect t="3333" b="54874"/>
          <a:stretch/>
        </p:blipFill>
        <p:spPr>
          <a:xfrm>
            <a:off x="1735200" y="2519280"/>
            <a:ext cx="3480840" cy="2112480"/>
          </a:xfrm>
          <a:prstGeom prst="rect">
            <a:avLst/>
          </a:prstGeom>
          <a:ln w="31680">
            <a:solidFill>
              <a:schemeClr val="accent1"/>
            </a:solidFill>
            <a:round/>
          </a:ln>
        </p:spPr>
      </p:pic>
      <p:pic>
        <p:nvPicPr>
          <p:cNvPr id="153" name="Image 9"/>
          <p:cNvPicPr/>
          <p:nvPr/>
        </p:nvPicPr>
        <p:blipFill>
          <a:blip r:embed="rId7"/>
          <a:srcRect l="7345" t="9076" r="2641" b="44334"/>
          <a:stretch/>
        </p:blipFill>
        <p:spPr>
          <a:xfrm>
            <a:off x="333720" y="5062320"/>
            <a:ext cx="5984280" cy="156204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 8"/>
          <p:cNvPicPr/>
          <p:nvPr/>
        </p:nvPicPr>
        <p:blipFill>
          <a:blip r:embed="rId3">
            <a:alphaModFix amt="10000"/>
          </a:blip>
          <a:stretch/>
        </p:blipFill>
        <p:spPr>
          <a:xfrm>
            <a:off x="79920" y="0"/>
            <a:ext cx="12031920" cy="6857640"/>
          </a:xfrm>
          <a:prstGeom prst="rect">
            <a:avLst/>
          </a:prstGeom>
          <a:ln>
            <a:noFill/>
          </a:ln>
        </p:spPr>
      </p:pic>
      <p:sp>
        <p:nvSpPr>
          <p:cNvPr id="155"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56"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a:lnSpc>
                <a:spcPct val="90000"/>
              </a:lnSpc>
              <a:spcBef>
                <a:spcPts val="1001"/>
              </a:spcBef>
            </a:pPr>
            <a:endParaRPr lang="fr-FR" sz="2800" b="0" strike="noStrike" spc="-1">
              <a:solidFill>
                <a:srgbClr val="000000"/>
              </a:solidFill>
              <a:latin typeface="Calibri"/>
            </a:endParaRPr>
          </a:p>
        </p:txBody>
      </p:sp>
      <p:pic>
        <p:nvPicPr>
          <p:cNvPr id="157" name="Picture 3"/>
          <p:cNvPicPr/>
          <p:nvPr/>
        </p:nvPicPr>
        <p:blipFill>
          <a:blip r:embed="rId4"/>
          <a:srcRect t="2936" b="73768"/>
          <a:stretch/>
        </p:blipFill>
        <p:spPr>
          <a:xfrm>
            <a:off x="1355040" y="2707560"/>
            <a:ext cx="6258960" cy="1829880"/>
          </a:xfrm>
          <a:prstGeom prst="rect">
            <a:avLst/>
          </a:prstGeom>
          <a:ln>
            <a:noFill/>
          </a:ln>
        </p:spPr>
      </p:pic>
      <p:pic>
        <p:nvPicPr>
          <p:cNvPr id="158" name="Picture 2"/>
          <p:cNvPicPr/>
          <p:nvPr/>
        </p:nvPicPr>
        <p:blipFill>
          <a:blip r:embed="rId5"/>
          <a:srcRect b="41410"/>
          <a:stretch/>
        </p:blipFill>
        <p:spPr>
          <a:xfrm>
            <a:off x="7877880" y="2439360"/>
            <a:ext cx="2578680" cy="2401920"/>
          </a:xfrm>
          <a:prstGeom prst="rect">
            <a:avLst/>
          </a:prstGeom>
          <a:ln w="31680">
            <a:solidFill>
              <a:schemeClr val="accent1"/>
            </a:solidFill>
            <a:miter/>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8"/>
          <p:cNvPicPr/>
          <p:nvPr/>
        </p:nvPicPr>
        <p:blipFill>
          <a:blip r:embed="rId3">
            <a:alphaModFix amt="10000"/>
          </a:blip>
          <a:stretch/>
        </p:blipFill>
        <p:spPr>
          <a:xfrm>
            <a:off x="79920" y="0"/>
            <a:ext cx="12031920" cy="6857640"/>
          </a:xfrm>
          <a:prstGeom prst="rect">
            <a:avLst/>
          </a:prstGeom>
          <a:ln>
            <a:noFill/>
          </a:ln>
        </p:spPr>
      </p:pic>
      <p:sp>
        <p:nvSpPr>
          <p:cNvPr id="160"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61"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a:t>
            </a:r>
            <a:endParaRPr lang="fr-FR" sz="2800" b="0" strike="noStrike" spc="-1">
              <a:solidFill>
                <a:srgbClr val="000000"/>
              </a:solidFill>
              <a:latin typeface="Calibri"/>
            </a:endParaRPr>
          </a:p>
        </p:txBody>
      </p:sp>
      <p:sp>
        <p:nvSpPr>
          <p:cNvPr id="162" name="CustomShape 3"/>
          <p:cNvSpPr/>
          <p:nvPr/>
        </p:nvSpPr>
        <p:spPr>
          <a:xfrm>
            <a:off x="2611440" y="4608360"/>
            <a:ext cx="8175960" cy="82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BE" sz="2400" b="1" strike="noStrike" spc="-1">
                <a:solidFill>
                  <a:srgbClr val="000000"/>
                </a:solidFill>
                <a:latin typeface="Calibri"/>
              </a:rPr>
              <a:t>St. Polis &amp; S. Rosmorduc</a:t>
            </a:r>
            <a:endParaRPr lang="fr-FR" sz="2400" b="0" strike="noStrike" spc="-1">
              <a:latin typeface="Calibri"/>
            </a:endParaRPr>
          </a:p>
          <a:p>
            <a:pPr>
              <a:lnSpc>
                <a:spcPct val="100000"/>
              </a:lnSpc>
            </a:pPr>
            <a:r>
              <a:rPr lang="fr-BE" sz="2400" b="0" strike="noStrike" spc="-1">
                <a:solidFill>
                  <a:srgbClr val="000000"/>
                </a:solidFill>
                <a:latin typeface="Calibri"/>
              </a:rPr>
              <a:t>A shared repository of hieroglyphic signs: The </a:t>
            </a:r>
            <a:r>
              <a:rPr lang="fr-BE" sz="2400" b="0" i="1" strike="noStrike" spc="-1">
                <a:solidFill>
                  <a:srgbClr val="000000"/>
                </a:solidFill>
                <a:latin typeface="Calibri"/>
              </a:rPr>
              <a:t>Thot Sign List</a:t>
            </a:r>
            <a:r>
              <a:rPr lang="fr-BE" sz="2400" b="0" strike="noStrike" spc="-1">
                <a:solidFill>
                  <a:srgbClr val="000000"/>
                </a:solidFill>
                <a:latin typeface="Calibri"/>
              </a:rPr>
              <a:t> (</a:t>
            </a:r>
            <a:r>
              <a:rPr lang="fr-BE" sz="2400" b="0" i="1" strike="noStrike" spc="-1">
                <a:solidFill>
                  <a:srgbClr val="000000"/>
                </a:solidFill>
                <a:latin typeface="Calibri"/>
              </a:rPr>
              <a:t>TSL</a:t>
            </a:r>
            <a:r>
              <a:rPr lang="fr-BE" sz="2400" b="0" strike="noStrike" spc="-1">
                <a:solidFill>
                  <a:srgbClr val="000000"/>
                </a:solidFill>
                <a:latin typeface="Calibri"/>
              </a:rPr>
              <a:t>)</a:t>
            </a:r>
            <a:endParaRPr lang="fr-FR" sz="2400" b="0" strike="noStrike" spc="-1">
              <a:latin typeface="Calibri"/>
            </a:endParaRPr>
          </a:p>
        </p:txBody>
      </p:sp>
      <p:pic>
        <p:nvPicPr>
          <p:cNvPr id="163" name="Image 7"/>
          <p:cNvPicPr/>
          <p:nvPr/>
        </p:nvPicPr>
        <p:blipFill>
          <a:blip r:embed="rId4"/>
          <a:stretch/>
        </p:blipFill>
        <p:spPr>
          <a:xfrm>
            <a:off x="3048120" y="2127600"/>
            <a:ext cx="6095520" cy="2178000"/>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 8"/>
          <p:cNvPicPr/>
          <p:nvPr/>
        </p:nvPicPr>
        <p:blipFill>
          <a:blip r:embed="rId3">
            <a:alphaModFix amt="10000"/>
          </a:blip>
          <a:stretch/>
        </p:blipFill>
        <p:spPr>
          <a:xfrm>
            <a:off x="79920" y="0"/>
            <a:ext cx="12031920" cy="6857640"/>
          </a:xfrm>
          <a:prstGeom prst="rect">
            <a:avLst/>
          </a:prstGeom>
          <a:ln>
            <a:noFill/>
          </a:ln>
        </p:spPr>
      </p:pic>
      <p:sp>
        <p:nvSpPr>
          <p:cNvPr id="165"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66"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2013</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2015</a:t>
            </a:r>
            <a:endParaRPr lang="fr-FR" sz="2800" b="0" strike="noStrike" spc="-1" dirty="0">
              <a:solidFill>
                <a:srgbClr val="000000"/>
              </a:solidFill>
              <a:latin typeface="Calibri"/>
            </a:endParaRPr>
          </a:p>
        </p:txBody>
      </p:sp>
      <p:pic>
        <p:nvPicPr>
          <p:cNvPr id="167" name="Picture 4"/>
          <p:cNvPicPr/>
          <p:nvPr/>
        </p:nvPicPr>
        <p:blipFill>
          <a:blip r:embed="rId4"/>
          <a:stretch/>
        </p:blipFill>
        <p:spPr>
          <a:xfrm>
            <a:off x="6330960" y="1546560"/>
            <a:ext cx="5022360" cy="597960"/>
          </a:xfrm>
          <a:prstGeom prst="rect">
            <a:avLst/>
          </a:prstGeom>
          <a:ln>
            <a:noFill/>
          </a:ln>
        </p:spPr>
      </p:pic>
      <p:pic>
        <p:nvPicPr>
          <p:cNvPr id="168" name="Picture 3"/>
          <p:cNvPicPr/>
          <p:nvPr/>
        </p:nvPicPr>
        <p:blipFill>
          <a:blip r:embed="rId5"/>
          <a:stretch/>
        </p:blipFill>
        <p:spPr>
          <a:xfrm>
            <a:off x="6556320" y="2228040"/>
            <a:ext cx="4571640" cy="4289040"/>
          </a:xfrm>
          <a:prstGeom prst="rect">
            <a:avLst/>
          </a:prstGeom>
          <a:ln>
            <a:noFill/>
          </a:ln>
        </p:spPr>
      </p:pic>
      <p:pic>
        <p:nvPicPr>
          <p:cNvPr id="169" name="Image 4"/>
          <p:cNvPicPr/>
          <p:nvPr/>
        </p:nvPicPr>
        <p:blipFill>
          <a:blip r:embed="rId6"/>
          <a:stretch/>
        </p:blipFill>
        <p:spPr>
          <a:xfrm>
            <a:off x="1818000" y="3035880"/>
            <a:ext cx="2489760" cy="1814760"/>
          </a:xfrm>
          <a:prstGeom prst="rect">
            <a:avLst/>
          </a:prstGeom>
          <a:ln>
            <a:noFill/>
          </a:ln>
        </p:spPr>
      </p:pic>
      <p:sp>
        <p:nvSpPr>
          <p:cNvPr id="170" name="CustomShape 3"/>
          <p:cNvSpPr/>
          <p:nvPr/>
        </p:nvSpPr>
        <p:spPr>
          <a:xfrm>
            <a:off x="4607280" y="3943440"/>
            <a:ext cx="1435680" cy="3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8"/>
          <p:cNvPicPr/>
          <p:nvPr/>
        </p:nvPicPr>
        <p:blipFill>
          <a:blip r:embed="rId3">
            <a:alphaModFix amt="10000"/>
          </a:blip>
          <a:stretch/>
        </p:blipFill>
        <p:spPr>
          <a:xfrm>
            <a:off x="79920" y="0"/>
            <a:ext cx="12031920" cy="6857640"/>
          </a:xfrm>
          <a:prstGeom prst="rect">
            <a:avLst/>
          </a:prstGeom>
          <a:ln>
            <a:noFill/>
          </a:ln>
        </p:spPr>
      </p:pic>
      <p:sp>
        <p:nvSpPr>
          <p:cNvPr id="172"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73"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2013</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2015</a:t>
            </a:r>
            <a:endParaRPr lang="fr-FR" sz="2800" b="0" strike="noStrike" spc="-1" dirty="0">
              <a:solidFill>
                <a:srgbClr val="000000"/>
              </a:solidFill>
              <a:latin typeface="Calibri"/>
            </a:endParaRPr>
          </a:p>
        </p:txBody>
      </p:sp>
      <p:pic>
        <p:nvPicPr>
          <p:cNvPr id="174" name="Picture 1"/>
          <p:cNvPicPr/>
          <p:nvPr/>
        </p:nvPicPr>
        <p:blipFill>
          <a:blip r:embed="rId4"/>
          <a:stretch/>
        </p:blipFill>
        <p:spPr>
          <a:xfrm>
            <a:off x="6576840" y="3555000"/>
            <a:ext cx="2625480" cy="1141560"/>
          </a:xfrm>
          <a:prstGeom prst="rect">
            <a:avLst/>
          </a:prstGeom>
          <a:ln>
            <a:noFill/>
          </a:ln>
        </p:spPr>
      </p:pic>
      <p:pic>
        <p:nvPicPr>
          <p:cNvPr id="175" name="Picture 3"/>
          <p:cNvPicPr/>
          <p:nvPr/>
        </p:nvPicPr>
        <p:blipFill>
          <a:blip r:embed="rId5"/>
          <a:stretch/>
        </p:blipFill>
        <p:spPr>
          <a:xfrm>
            <a:off x="2250720" y="3270600"/>
            <a:ext cx="3581280" cy="1652400"/>
          </a:xfrm>
          <a:prstGeom prst="rect">
            <a:avLst/>
          </a:prstGeom>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8"/>
          <p:cNvPicPr/>
          <p:nvPr/>
        </p:nvPicPr>
        <p:blipFill>
          <a:blip r:embed="rId3">
            <a:alphaModFix amt="10000"/>
          </a:blip>
          <a:stretch/>
        </p:blipFill>
        <p:spPr>
          <a:xfrm>
            <a:off x="79920" y="0"/>
            <a:ext cx="12031920" cy="6857640"/>
          </a:xfrm>
          <a:prstGeom prst="rect">
            <a:avLst/>
          </a:prstGeom>
          <a:ln>
            <a:noFill/>
          </a:ln>
        </p:spPr>
      </p:pic>
      <p:sp>
        <p:nvSpPr>
          <p:cNvPr id="177"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78"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p:txBody>
      </p:sp>
      <p:pic>
        <p:nvPicPr>
          <p:cNvPr id="179" name="Image 4"/>
          <p:cNvPicPr/>
          <p:nvPr/>
        </p:nvPicPr>
        <p:blipFill>
          <a:blip r:embed="rId4"/>
          <a:stretch/>
        </p:blipFill>
        <p:spPr>
          <a:xfrm>
            <a:off x="1028160" y="3429000"/>
            <a:ext cx="1765080" cy="2145960"/>
          </a:xfrm>
          <a:prstGeom prst="rect">
            <a:avLst/>
          </a:prstGeom>
          <a:ln>
            <a:noFill/>
          </a:ln>
        </p:spPr>
      </p:pic>
      <p:pic>
        <p:nvPicPr>
          <p:cNvPr id="180" name="Image 6"/>
          <p:cNvPicPr/>
          <p:nvPr/>
        </p:nvPicPr>
        <p:blipFill>
          <a:blip r:embed="rId5"/>
          <a:stretch/>
        </p:blipFill>
        <p:spPr>
          <a:xfrm>
            <a:off x="3288240" y="1690560"/>
            <a:ext cx="8644680" cy="4206240"/>
          </a:xfrm>
          <a:prstGeom prst="rect">
            <a:avLst/>
          </a:prstGeom>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 8"/>
          <p:cNvPicPr/>
          <p:nvPr/>
        </p:nvPicPr>
        <p:blipFill>
          <a:blip r:embed="rId3">
            <a:alphaModFix amt="10000"/>
          </a:blip>
          <a:stretch/>
        </p:blipFill>
        <p:spPr>
          <a:xfrm>
            <a:off x="79920" y="0"/>
            <a:ext cx="12031920" cy="6857640"/>
          </a:xfrm>
          <a:prstGeom prst="rect">
            <a:avLst/>
          </a:prstGeom>
          <a:ln>
            <a:noFill/>
          </a:ln>
        </p:spPr>
      </p:pic>
      <p:sp>
        <p:nvSpPr>
          <p:cNvPr id="182"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83"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p:txBody>
      </p:sp>
      <p:pic>
        <p:nvPicPr>
          <p:cNvPr id="184" name="Picture 3"/>
          <p:cNvPicPr/>
          <p:nvPr/>
        </p:nvPicPr>
        <p:blipFill>
          <a:blip r:embed="rId4"/>
          <a:stretch/>
        </p:blipFill>
        <p:spPr>
          <a:xfrm>
            <a:off x="4325760" y="1435680"/>
            <a:ext cx="4935600" cy="2371680"/>
          </a:xfrm>
          <a:prstGeom prst="rect">
            <a:avLst/>
          </a:prstGeom>
          <a:ln>
            <a:noFill/>
          </a:ln>
        </p:spPr>
      </p:pic>
      <p:sp>
        <p:nvSpPr>
          <p:cNvPr id="185" name="CustomShape 3"/>
          <p:cNvSpPr/>
          <p:nvPr/>
        </p:nvSpPr>
        <p:spPr>
          <a:xfrm>
            <a:off x="6620760" y="4034160"/>
            <a:ext cx="286920" cy="576000"/>
          </a:xfrm>
          <a:prstGeom prst="downArrow">
            <a:avLst>
              <a:gd name="adj1" fmla="val 50000"/>
              <a:gd name="adj2" fmla="val 49999"/>
            </a:avLst>
          </a:prstGeom>
          <a:gradFill rotWithShape="0">
            <a:gsLst>
              <a:gs pos="0">
                <a:srgbClr val="9BC1FF"/>
              </a:gs>
              <a:gs pos="100000">
                <a:srgbClr val="3F80CD"/>
              </a:gs>
            </a:gsLst>
            <a:lin ang="5400000"/>
          </a:gradFill>
          <a:ln w="9360" cap="sq">
            <a:solidFill>
              <a:srgbClr val="4A7EBB"/>
            </a:solidFill>
            <a:miter/>
          </a:ln>
          <a:effectLst>
            <a:outerShdw dist="23040" dir="5400000" algn="ctr" rotWithShape="0">
              <a:srgbClr val="808080">
                <a:alpha val="35000"/>
              </a:srgbClr>
            </a:outerShdw>
          </a:effectLst>
        </p:spPr>
        <p:style>
          <a:lnRef idx="0">
            <a:scrgbClr r="0" g="0" b="0"/>
          </a:lnRef>
          <a:fillRef idx="0">
            <a:scrgbClr r="0" g="0" b="0"/>
          </a:fillRef>
          <a:effectRef idx="0">
            <a:scrgbClr r="0" g="0" b="0"/>
          </a:effectRef>
          <a:fontRef idx="minor"/>
        </p:style>
      </p:sp>
      <p:pic>
        <p:nvPicPr>
          <p:cNvPr id="186" name="Picture 5"/>
          <p:cNvPicPr/>
          <p:nvPr/>
        </p:nvPicPr>
        <p:blipFill>
          <a:blip r:embed="rId5"/>
          <a:stretch/>
        </p:blipFill>
        <p:spPr>
          <a:xfrm>
            <a:off x="2264760" y="4686480"/>
            <a:ext cx="9143640" cy="2023560"/>
          </a:xfrm>
          <a:prstGeom prst="rect">
            <a:avLst/>
          </a:prstGeom>
          <a:ln>
            <a:noFill/>
          </a:ln>
        </p:spPr>
      </p:pic>
      <p:sp>
        <p:nvSpPr>
          <p:cNvPr id="187" name="CustomShape 4"/>
          <p:cNvSpPr/>
          <p:nvPr/>
        </p:nvSpPr>
        <p:spPr>
          <a:xfrm>
            <a:off x="6040800" y="1874160"/>
            <a:ext cx="150552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5B9BD5"/>
                </a:solidFill>
                <a:latin typeface="Calibri"/>
              </a:rPr>
              <a:t>Luc Desert</a:t>
            </a:r>
            <a:endParaRPr lang="fr-FR" sz="2400" b="0" strike="noStrike" spc="-1">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 8"/>
          <p:cNvPicPr/>
          <p:nvPr/>
        </p:nvPicPr>
        <p:blipFill>
          <a:blip r:embed="rId3">
            <a:alphaModFix amt="10000"/>
          </a:blip>
          <a:stretch/>
        </p:blipFill>
        <p:spPr>
          <a:xfrm>
            <a:off x="79920" y="0"/>
            <a:ext cx="12031920" cy="6857640"/>
          </a:xfrm>
          <a:prstGeom prst="rect">
            <a:avLst/>
          </a:prstGeom>
          <a:ln>
            <a:noFill/>
          </a:ln>
        </p:spPr>
      </p:pic>
      <p:sp>
        <p:nvSpPr>
          <p:cNvPr id="189"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90"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p:txBody>
      </p:sp>
      <p:pic>
        <p:nvPicPr>
          <p:cNvPr id="191" name="Picture 5"/>
          <p:cNvPicPr/>
          <p:nvPr/>
        </p:nvPicPr>
        <p:blipFill>
          <a:blip r:embed="rId4"/>
          <a:stretch/>
        </p:blipFill>
        <p:spPr>
          <a:xfrm>
            <a:off x="2264760" y="4686480"/>
            <a:ext cx="9143640" cy="2023560"/>
          </a:xfrm>
          <a:prstGeom prst="rect">
            <a:avLst/>
          </a:prstGeom>
          <a:ln>
            <a:noFill/>
          </a:ln>
        </p:spPr>
      </p:pic>
      <p:pic>
        <p:nvPicPr>
          <p:cNvPr id="192" name="Image 4"/>
          <p:cNvPicPr/>
          <p:nvPr/>
        </p:nvPicPr>
        <p:blipFill>
          <a:blip r:embed="rId5"/>
          <a:stretch/>
        </p:blipFill>
        <p:spPr>
          <a:xfrm>
            <a:off x="3364560" y="1452600"/>
            <a:ext cx="3282120" cy="2954520"/>
          </a:xfrm>
          <a:prstGeom prst="rect">
            <a:avLst/>
          </a:prstGeom>
          <a:ln w="31680">
            <a:solidFill>
              <a:schemeClr val="accent1"/>
            </a:solidFill>
            <a:round/>
          </a:ln>
        </p:spPr>
      </p:pic>
      <p:sp>
        <p:nvSpPr>
          <p:cNvPr id="193" name="CustomShape 3"/>
          <p:cNvSpPr/>
          <p:nvPr/>
        </p:nvSpPr>
        <p:spPr>
          <a:xfrm>
            <a:off x="5005800" y="4407480"/>
            <a:ext cx="1341720" cy="16351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8"/>
          <p:cNvPicPr/>
          <p:nvPr/>
        </p:nvPicPr>
        <p:blipFill>
          <a:blip r:embed="rId3">
            <a:alphaModFix amt="10000"/>
          </a:blip>
          <a:stretch/>
        </p:blipFill>
        <p:spPr>
          <a:xfrm>
            <a:off x="79920" y="0"/>
            <a:ext cx="12031920" cy="6857640"/>
          </a:xfrm>
          <a:prstGeom prst="rect">
            <a:avLst/>
          </a:prstGeom>
          <a:ln>
            <a:noFill/>
          </a:ln>
        </p:spPr>
      </p:pic>
      <p:sp>
        <p:nvSpPr>
          <p:cNvPr id="195"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196"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p:txBody>
      </p:sp>
      <p:pic>
        <p:nvPicPr>
          <p:cNvPr id="197" name="Picture 5"/>
          <p:cNvPicPr/>
          <p:nvPr/>
        </p:nvPicPr>
        <p:blipFill>
          <a:blip r:embed="rId4"/>
          <a:stretch/>
        </p:blipFill>
        <p:spPr>
          <a:xfrm>
            <a:off x="2264760" y="4686480"/>
            <a:ext cx="9143640" cy="2023560"/>
          </a:xfrm>
          <a:prstGeom prst="rect">
            <a:avLst/>
          </a:prstGeom>
          <a:ln>
            <a:noFill/>
          </a:ln>
        </p:spPr>
      </p:pic>
      <p:pic>
        <p:nvPicPr>
          <p:cNvPr id="198" name="Image 4"/>
          <p:cNvPicPr/>
          <p:nvPr/>
        </p:nvPicPr>
        <p:blipFill>
          <a:blip r:embed="rId5"/>
          <a:stretch/>
        </p:blipFill>
        <p:spPr>
          <a:xfrm>
            <a:off x="3364560" y="1452600"/>
            <a:ext cx="3282120" cy="2954520"/>
          </a:xfrm>
          <a:prstGeom prst="rect">
            <a:avLst/>
          </a:prstGeom>
          <a:ln w="31680">
            <a:solidFill>
              <a:schemeClr val="accent1"/>
            </a:solidFill>
            <a:round/>
          </a:ln>
        </p:spPr>
      </p:pic>
      <p:pic>
        <p:nvPicPr>
          <p:cNvPr id="199" name="Picture 8"/>
          <p:cNvPicPr/>
          <p:nvPr/>
        </p:nvPicPr>
        <p:blipFill>
          <a:blip r:embed="rId6"/>
          <a:stretch/>
        </p:blipFill>
        <p:spPr>
          <a:xfrm>
            <a:off x="6201000" y="336240"/>
            <a:ext cx="2972160" cy="4070880"/>
          </a:xfrm>
          <a:prstGeom prst="rect">
            <a:avLst/>
          </a:prstGeom>
          <a:ln w="31680">
            <a:solidFill>
              <a:schemeClr val="accent1"/>
            </a:solidFill>
            <a:miter/>
          </a:ln>
        </p:spPr>
      </p:pic>
      <p:sp>
        <p:nvSpPr>
          <p:cNvPr id="200" name="CustomShape 3"/>
          <p:cNvSpPr/>
          <p:nvPr/>
        </p:nvSpPr>
        <p:spPr>
          <a:xfrm>
            <a:off x="5005800" y="4407480"/>
            <a:ext cx="1341720" cy="16351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
        <p:nvSpPr>
          <p:cNvPr id="201" name="CustomShape 4"/>
          <p:cNvSpPr/>
          <p:nvPr/>
        </p:nvSpPr>
        <p:spPr>
          <a:xfrm flipH="1">
            <a:off x="7106040" y="4462200"/>
            <a:ext cx="881280" cy="16063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a:solidFill>
                  <a:srgbClr val="000000"/>
                </a:solidFill>
                <a:latin typeface="Calibri Light"/>
              </a:rPr>
              <a:t>Outline of the talk</a:t>
            </a:r>
            <a:endParaRPr lang="en-GB"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Sign-lists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Research into Hieroglyphic signs</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the TSL project</a:t>
            </a:r>
          </a:p>
          <a:p>
            <a:pPr marL="228600" indent="-228240">
              <a:lnSpc>
                <a:spcPct val="90000"/>
              </a:lnSpc>
              <a:spcBef>
                <a:spcPts val="1001"/>
              </a:spcBef>
              <a:buClr>
                <a:srgbClr val="000000"/>
              </a:buClr>
              <a:buFont typeface="Arial"/>
              <a:buChar char="•"/>
            </a:pPr>
            <a:r>
              <a:rPr lang="en-GB" sz="2800" b="0" strike="noStrike" spc="-1" dirty="0">
                <a:solidFill>
                  <a:srgbClr val="000000"/>
                </a:solidFill>
                <a:latin typeface="Calibri"/>
              </a:rPr>
              <a:t>Goal and data model</a:t>
            </a:r>
          </a:p>
          <a:p>
            <a:pPr marL="360">
              <a:lnSpc>
                <a:spcPct val="90000"/>
              </a:lnSpc>
              <a:spcBef>
                <a:spcPts val="1001"/>
              </a:spcBef>
              <a:buClr>
                <a:srgbClr val="000000"/>
              </a:buClr>
            </a:pPr>
            <a:endParaRPr lang="en-GB" sz="2800" b="0" strike="noStrike" spc="-1" dirty="0">
              <a:solidFill>
                <a:srgbClr val="000000"/>
              </a:solidFill>
              <a:latin typeface="Calibri"/>
            </a:endParaRPr>
          </a:p>
        </p:txBody>
      </p:sp>
    </p:spTree>
    <p:extLst>
      <p:ext uri="{BB962C8B-B14F-4D97-AF65-F5344CB8AC3E}">
        <p14:creationId xmlns:p14="http://schemas.microsoft.com/office/powerpoint/2010/main" val="646799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 8"/>
          <p:cNvPicPr/>
          <p:nvPr/>
        </p:nvPicPr>
        <p:blipFill>
          <a:blip r:embed="rId3">
            <a:alphaModFix amt="10000"/>
          </a:blip>
          <a:stretch/>
        </p:blipFill>
        <p:spPr>
          <a:xfrm>
            <a:off x="79920" y="0"/>
            <a:ext cx="12031920" cy="6857640"/>
          </a:xfrm>
          <a:prstGeom prst="rect">
            <a:avLst/>
          </a:prstGeom>
          <a:ln>
            <a:noFill/>
          </a:ln>
        </p:spPr>
      </p:pic>
      <p:sp>
        <p:nvSpPr>
          <p:cNvPr id="203"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204"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p:txBody>
      </p:sp>
      <p:pic>
        <p:nvPicPr>
          <p:cNvPr id="205" name="Picture 5"/>
          <p:cNvPicPr/>
          <p:nvPr/>
        </p:nvPicPr>
        <p:blipFill>
          <a:blip r:embed="rId4"/>
          <a:stretch/>
        </p:blipFill>
        <p:spPr>
          <a:xfrm>
            <a:off x="2264760" y="4686480"/>
            <a:ext cx="9143640" cy="2023560"/>
          </a:xfrm>
          <a:prstGeom prst="rect">
            <a:avLst/>
          </a:prstGeom>
          <a:ln>
            <a:noFill/>
          </a:ln>
        </p:spPr>
      </p:pic>
      <p:pic>
        <p:nvPicPr>
          <p:cNvPr id="206" name="Image 4"/>
          <p:cNvPicPr/>
          <p:nvPr/>
        </p:nvPicPr>
        <p:blipFill>
          <a:blip r:embed="rId5"/>
          <a:stretch/>
        </p:blipFill>
        <p:spPr>
          <a:xfrm>
            <a:off x="3364560" y="1452600"/>
            <a:ext cx="3282120" cy="2954520"/>
          </a:xfrm>
          <a:prstGeom prst="rect">
            <a:avLst/>
          </a:prstGeom>
          <a:ln w="31680">
            <a:solidFill>
              <a:schemeClr val="accent1"/>
            </a:solidFill>
            <a:round/>
          </a:ln>
        </p:spPr>
      </p:pic>
      <p:pic>
        <p:nvPicPr>
          <p:cNvPr id="207" name="Picture 8"/>
          <p:cNvPicPr/>
          <p:nvPr/>
        </p:nvPicPr>
        <p:blipFill>
          <a:blip r:embed="rId6"/>
          <a:stretch/>
        </p:blipFill>
        <p:spPr>
          <a:xfrm>
            <a:off x="6201000" y="336240"/>
            <a:ext cx="2972160" cy="4070880"/>
          </a:xfrm>
          <a:prstGeom prst="rect">
            <a:avLst/>
          </a:prstGeom>
          <a:ln w="31680">
            <a:solidFill>
              <a:schemeClr val="accent1"/>
            </a:solidFill>
            <a:miter/>
          </a:ln>
        </p:spPr>
      </p:pic>
      <p:pic>
        <p:nvPicPr>
          <p:cNvPr id="208" name="Image 12"/>
          <p:cNvPicPr/>
          <p:nvPr/>
        </p:nvPicPr>
        <p:blipFill>
          <a:blip r:embed="rId7"/>
          <a:stretch/>
        </p:blipFill>
        <p:spPr>
          <a:xfrm>
            <a:off x="7926480" y="3276360"/>
            <a:ext cx="3671640" cy="1130760"/>
          </a:xfrm>
          <a:prstGeom prst="rect">
            <a:avLst/>
          </a:prstGeom>
          <a:ln w="31680">
            <a:solidFill>
              <a:schemeClr val="accent1"/>
            </a:solidFill>
            <a:round/>
          </a:ln>
        </p:spPr>
      </p:pic>
      <p:sp>
        <p:nvSpPr>
          <p:cNvPr id="209" name="CustomShape 3"/>
          <p:cNvSpPr/>
          <p:nvPr/>
        </p:nvSpPr>
        <p:spPr>
          <a:xfrm>
            <a:off x="5005800" y="4407480"/>
            <a:ext cx="1341720" cy="16351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
        <p:nvSpPr>
          <p:cNvPr id="210" name="CustomShape 4"/>
          <p:cNvSpPr/>
          <p:nvPr/>
        </p:nvSpPr>
        <p:spPr>
          <a:xfrm flipH="1">
            <a:off x="7106040" y="4462200"/>
            <a:ext cx="881280" cy="16063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
        <p:nvSpPr>
          <p:cNvPr id="211" name="CustomShape 5"/>
          <p:cNvSpPr/>
          <p:nvPr/>
        </p:nvSpPr>
        <p:spPr>
          <a:xfrm flipH="1">
            <a:off x="8576640" y="4462200"/>
            <a:ext cx="1349640" cy="16063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8"/>
          <p:cNvPicPr/>
          <p:nvPr/>
        </p:nvPicPr>
        <p:blipFill>
          <a:blip r:embed="rId3">
            <a:alphaModFix amt="10000"/>
          </a:blip>
          <a:stretch/>
        </p:blipFill>
        <p:spPr>
          <a:xfrm>
            <a:off x="79920" y="0"/>
            <a:ext cx="12031920" cy="6857640"/>
          </a:xfrm>
          <a:prstGeom prst="rect">
            <a:avLst/>
          </a:prstGeom>
          <a:ln>
            <a:noFill/>
          </a:ln>
        </p:spPr>
      </p:pic>
      <p:sp>
        <p:nvSpPr>
          <p:cNvPr id="213"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214"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p:txBody>
      </p:sp>
      <p:pic>
        <p:nvPicPr>
          <p:cNvPr id="215" name="Picture 5"/>
          <p:cNvPicPr/>
          <p:nvPr/>
        </p:nvPicPr>
        <p:blipFill>
          <a:blip r:embed="rId4"/>
          <a:stretch/>
        </p:blipFill>
        <p:spPr>
          <a:xfrm>
            <a:off x="2264760" y="4686480"/>
            <a:ext cx="9143640" cy="2023560"/>
          </a:xfrm>
          <a:prstGeom prst="rect">
            <a:avLst/>
          </a:prstGeom>
          <a:ln>
            <a:noFill/>
          </a:ln>
        </p:spPr>
      </p:pic>
      <p:pic>
        <p:nvPicPr>
          <p:cNvPr id="216" name="Image 4"/>
          <p:cNvPicPr/>
          <p:nvPr/>
        </p:nvPicPr>
        <p:blipFill>
          <a:blip r:embed="rId5"/>
          <a:stretch/>
        </p:blipFill>
        <p:spPr>
          <a:xfrm>
            <a:off x="3364560" y="1452600"/>
            <a:ext cx="3282120" cy="2954520"/>
          </a:xfrm>
          <a:prstGeom prst="rect">
            <a:avLst/>
          </a:prstGeom>
          <a:ln w="31680">
            <a:solidFill>
              <a:schemeClr val="accent1"/>
            </a:solidFill>
            <a:round/>
          </a:ln>
        </p:spPr>
      </p:pic>
      <p:pic>
        <p:nvPicPr>
          <p:cNvPr id="217" name="Picture 8"/>
          <p:cNvPicPr/>
          <p:nvPr/>
        </p:nvPicPr>
        <p:blipFill>
          <a:blip r:embed="rId6"/>
          <a:stretch/>
        </p:blipFill>
        <p:spPr>
          <a:xfrm>
            <a:off x="6201000" y="336240"/>
            <a:ext cx="2972160" cy="4070880"/>
          </a:xfrm>
          <a:prstGeom prst="rect">
            <a:avLst/>
          </a:prstGeom>
          <a:ln w="31680">
            <a:solidFill>
              <a:schemeClr val="accent1"/>
            </a:solidFill>
            <a:miter/>
          </a:ln>
        </p:spPr>
      </p:pic>
      <p:pic>
        <p:nvPicPr>
          <p:cNvPr id="218" name="Image 12"/>
          <p:cNvPicPr/>
          <p:nvPr/>
        </p:nvPicPr>
        <p:blipFill>
          <a:blip r:embed="rId7"/>
          <a:stretch/>
        </p:blipFill>
        <p:spPr>
          <a:xfrm>
            <a:off x="7926480" y="3276360"/>
            <a:ext cx="3671640" cy="1130760"/>
          </a:xfrm>
          <a:prstGeom prst="rect">
            <a:avLst/>
          </a:prstGeom>
          <a:ln w="31680">
            <a:solidFill>
              <a:schemeClr val="accent1"/>
            </a:solidFill>
            <a:round/>
          </a:ln>
        </p:spPr>
      </p:pic>
      <p:sp>
        <p:nvSpPr>
          <p:cNvPr id="219" name="CustomShape 3"/>
          <p:cNvSpPr/>
          <p:nvPr/>
        </p:nvSpPr>
        <p:spPr>
          <a:xfrm>
            <a:off x="5005800" y="4407480"/>
            <a:ext cx="1341720" cy="16351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
        <p:nvSpPr>
          <p:cNvPr id="220" name="CustomShape 4"/>
          <p:cNvSpPr/>
          <p:nvPr/>
        </p:nvSpPr>
        <p:spPr>
          <a:xfrm flipH="1">
            <a:off x="7106040" y="4462200"/>
            <a:ext cx="881280" cy="16063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
        <p:nvSpPr>
          <p:cNvPr id="221" name="CustomShape 5"/>
          <p:cNvSpPr/>
          <p:nvPr/>
        </p:nvSpPr>
        <p:spPr>
          <a:xfrm flipH="1">
            <a:off x="8576640" y="4462200"/>
            <a:ext cx="1349640" cy="16063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pic>
        <p:nvPicPr>
          <p:cNvPr id="222" name="Image 5"/>
          <p:cNvPicPr/>
          <p:nvPr/>
        </p:nvPicPr>
        <p:blipFill>
          <a:blip r:embed="rId8"/>
          <a:stretch/>
        </p:blipFill>
        <p:spPr>
          <a:xfrm>
            <a:off x="6986520" y="928080"/>
            <a:ext cx="4973760" cy="1933560"/>
          </a:xfrm>
          <a:prstGeom prst="rect">
            <a:avLst/>
          </a:prstGeom>
          <a:ln w="31680">
            <a:solidFill>
              <a:schemeClr val="accent1"/>
            </a:solidFill>
            <a:round/>
          </a:ln>
        </p:spPr>
      </p:pic>
      <p:sp>
        <p:nvSpPr>
          <p:cNvPr id="223" name="CustomShape 6"/>
          <p:cNvSpPr/>
          <p:nvPr/>
        </p:nvSpPr>
        <p:spPr>
          <a:xfrm flipH="1">
            <a:off x="7860240" y="2862000"/>
            <a:ext cx="1462680" cy="3206520"/>
          </a:xfrm>
          <a:custGeom>
            <a:avLst/>
            <a:gdLst/>
            <a:ahLst/>
            <a:cxnLst/>
            <a:rect l="l" t="t" r="r" b="b"/>
            <a:pathLst>
              <a:path w="21600" h="21600">
                <a:moveTo>
                  <a:pt x="0" y="0"/>
                </a:moveTo>
                <a:lnTo>
                  <a:pt x="21600" y="21600"/>
                </a:lnTo>
              </a:path>
            </a:pathLst>
          </a:custGeom>
          <a:noFill/>
          <a:ln w="31680">
            <a:tailEnd type="triangle" w="med" len="med"/>
          </a:ln>
        </p:spPr>
        <p:style>
          <a:lnRef idx="1">
            <a:schemeClr val="accent1"/>
          </a:lnRef>
          <a:fillRef idx="0">
            <a:schemeClr val="accent1"/>
          </a:fillRef>
          <a:effectRef idx="0">
            <a:schemeClr val="accent1"/>
          </a:effectRef>
          <a:fontRef idx="minor"/>
        </p:style>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 8"/>
          <p:cNvPicPr/>
          <p:nvPr/>
        </p:nvPicPr>
        <p:blipFill>
          <a:blip r:embed="rId3">
            <a:alphaModFix amt="10000"/>
          </a:blip>
          <a:stretch/>
        </p:blipFill>
        <p:spPr>
          <a:xfrm>
            <a:off x="79920" y="0"/>
            <a:ext cx="12031920" cy="6857640"/>
          </a:xfrm>
          <a:prstGeom prst="rect">
            <a:avLst/>
          </a:prstGeom>
          <a:ln>
            <a:noFill/>
          </a:ln>
        </p:spPr>
      </p:pic>
      <p:sp>
        <p:nvSpPr>
          <p:cNvPr id="225"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226"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2016–2019</a:t>
            </a:r>
            <a:endParaRPr lang="fr-FR" sz="2800" b="0" strike="noStrike" spc="-1">
              <a:solidFill>
                <a:srgbClr val="000000"/>
              </a:solidFill>
              <a:latin typeface="Calibri"/>
            </a:endParaRPr>
          </a:p>
        </p:txBody>
      </p:sp>
      <p:pic>
        <p:nvPicPr>
          <p:cNvPr id="227" name="Image 4"/>
          <p:cNvPicPr/>
          <p:nvPr/>
        </p:nvPicPr>
        <p:blipFill>
          <a:blip r:embed="rId4"/>
          <a:stretch/>
        </p:blipFill>
        <p:spPr>
          <a:xfrm>
            <a:off x="1134720" y="4034520"/>
            <a:ext cx="1947240" cy="2277000"/>
          </a:xfrm>
          <a:prstGeom prst="rect">
            <a:avLst/>
          </a:prstGeom>
          <a:ln>
            <a:noFill/>
          </a:ln>
        </p:spPr>
      </p:pic>
      <p:pic>
        <p:nvPicPr>
          <p:cNvPr id="228" name="Image 10"/>
          <p:cNvPicPr/>
          <p:nvPr/>
        </p:nvPicPr>
        <p:blipFill>
          <a:blip r:embed="rId5"/>
          <a:stretch/>
        </p:blipFill>
        <p:spPr>
          <a:xfrm>
            <a:off x="3639600" y="2294640"/>
            <a:ext cx="8144640" cy="3412800"/>
          </a:xfrm>
          <a:prstGeom prst="rect">
            <a:avLst/>
          </a:prstGeom>
          <a:ln w="31680">
            <a:solidFill>
              <a:schemeClr val="accent1"/>
            </a:solidFill>
            <a:rou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 8"/>
          <p:cNvPicPr/>
          <p:nvPr/>
        </p:nvPicPr>
        <p:blipFill>
          <a:blip r:embed="rId3">
            <a:alphaModFix amt="10000"/>
          </a:blip>
          <a:stretch/>
        </p:blipFill>
        <p:spPr>
          <a:xfrm>
            <a:off x="79920" y="0"/>
            <a:ext cx="12031920" cy="6857640"/>
          </a:xfrm>
          <a:prstGeom prst="rect">
            <a:avLst/>
          </a:prstGeom>
          <a:ln>
            <a:noFill/>
          </a:ln>
        </p:spPr>
      </p:pic>
      <p:sp>
        <p:nvSpPr>
          <p:cNvPr id="230"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History of the project</a:t>
            </a:r>
            <a:endParaRPr lang="fr-FR" sz="4400" b="0" strike="noStrike" spc="-1">
              <a:solidFill>
                <a:srgbClr val="000000"/>
              </a:solidFill>
              <a:latin typeface="Calibri"/>
            </a:endParaRPr>
          </a:p>
        </p:txBody>
      </p:sp>
      <p:sp>
        <p:nvSpPr>
          <p:cNvPr id="231"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2013</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2015–2016</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2016–2017</a:t>
            </a:r>
            <a:endParaRPr lang="fr-FR" sz="2800" b="0" strike="noStrike" spc="-1">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2016–2019</a:t>
            </a:r>
            <a:endParaRPr lang="fr-FR" sz="2800" b="0" strike="noStrike" spc="-1">
              <a:solidFill>
                <a:srgbClr val="000000"/>
              </a:solidFill>
              <a:latin typeface="Calibri"/>
            </a:endParaRPr>
          </a:p>
        </p:txBody>
      </p:sp>
      <p:pic>
        <p:nvPicPr>
          <p:cNvPr id="232" name="Image 5"/>
          <p:cNvPicPr/>
          <p:nvPr/>
        </p:nvPicPr>
        <p:blipFill>
          <a:blip r:embed="rId4"/>
          <a:stretch/>
        </p:blipFill>
        <p:spPr>
          <a:xfrm>
            <a:off x="1230480" y="4066560"/>
            <a:ext cx="2120400" cy="2450880"/>
          </a:xfrm>
          <a:prstGeom prst="rect">
            <a:avLst/>
          </a:prstGeom>
          <a:ln>
            <a:noFill/>
          </a:ln>
        </p:spPr>
      </p:pic>
      <p:pic>
        <p:nvPicPr>
          <p:cNvPr id="233" name="Image 7"/>
          <p:cNvPicPr/>
          <p:nvPr/>
        </p:nvPicPr>
        <p:blipFill>
          <a:blip r:embed="rId5"/>
          <a:stretch/>
        </p:blipFill>
        <p:spPr>
          <a:xfrm>
            <a:off x="5165640" y="4066560"/>
            <a:ext cx="2155320" cy="2450880"/>
          </a:xfrm>
          <a:prstGeom prst="rect">
            <a:avLst/>
          </a:prstGeom>
          <a:ln>
            <a:noFill/>
          </a:ln>
        </p:spPr>
      </p:pic>
      <p:pic>
        <p:nvPicPr>
          <p:cNvPr id="235" name="Image 4"/>
          <p:cNvPicPr/>
          <p:nvPr/>
        </p:nvPicPr>
        <p:blipFill>
          <a:blip r:embed="rId6"/>
          <a:srcRect l="15876" r="14372"/>
          <a:stretch/>
        </p:blipFill>
        <p:spPr>
          <a:xfrm>
            <a:off x="8933760" y="1428840"/>
            <a:ext cx="2274120" cy="2169000"/>
          </a:xfrm>
          <a:prstGeom prst="rect">
            <a:avLst/>
          </a:prstGeom>
          <a:ln>
            <a:noFill/>
          </a:ln>
        </p:spPr>
      </p:pic>
      <p:pic>
        <p:nvPicPr>
          <p:cNvPr id="3" name="Picture 2">
            <a:extLst>
              <a:ext uri="{FF2B5EF4-FFF2-40B4-BE49-F238E27FC236}">
                <a16:creationId xmlns:a16="http://schemas.microsoft.com/office/drawing/2014/main" id="{C471F395-4C5A-028B-13D1-AFCF75EDD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3760" y="4066560"/>
            <a:ext cx="1993535" cy="250416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8"/>
          <p:cNvPicPr/>
          <p:nvPr/>
        </p:nvPicPr>
        <p:blipFill>
          <a:blip r:embed="rId3">
            <a:alphaModFix amt="10000"/>
          </a:blip>
          <a:stretch/>
        </p:blipFill>
        <p:spPr>
          <a:xfrm>
            <a:off x="79920" y="0"/>
            <a:ext cx="12031920" cy="6857640"/>
          </a:xfrm>
          <a:prstGeom prst="rect">
            <a:avLst/>
          </a:prstGeom>
          <a:ln>
            <a:noFill/>
          </a:ln>
        </p:spPr>
      </p:pic>
      <p:sp>
        <p:nvSpPr>
          <p:cNvPr id="237"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History of the project</a:t>
            </a:r>
            <a:endParaRPr lang="fr-FR" sz="4400" b="0" strike="noStrike" spc="-1" dirty="0">
              <a:solidFill>
                <a:srgbClr val="000000"/>
              </a:solidFill>
              <a:latin typeface="Calibri"/>
            </a:endParaRPr>
          </a:p>
        </p:txBody>
      </p:sp>
      <p:sp>
        <p:nvSpPr>
          <p:cNvPr id="238"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2013</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2015–2016</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2016–2017</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2016–2019</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2019–today</a:t>
            </a:r>
            <a:endParaRPr lang="fr-FR" sz="2800" b="0" strike="noStrike" spc="-1" dirty="0">
              <a:solidFill>
                <a:srgbClr val="000000"/>
              </a:solidFill>
              <a:latin typeface="Calibri"/>
            </a:endParaRPr>
          </a:p>
        </p:txBody>
      </p:sp>
      <p:pic>
        <p:nvPicPr>
          <p:cNvPr id="239" name="Image 9"/>
          <p:cNvPicPr/>
          <p:nvPr/>
        </p:nvPicPr>
        <p:blipFill>
          <a:blip r:embed="rId4"/>
          <a:stretch/>
        </p:blipFill>
        <p:spPr>
          <a:xfrm>
            <a:off x="3036208" y="1690200"/>
            <a:ext cx="8973000" cy="4727160"/>
          </a:xfrm>
          <a:prstGeom prst="rect">
            <a:avLst/>
          </a:prstGeom>
          <a:ln w="31680">
            <a:solidFill>
              <a:schemeClr val="accent1"/>
            </a:solidFill>
            <a:rou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1732B3-16B2-40AE-9382-0F6EE1D240F1}"/>
              </a:ext>
            </a:extLst>
          </p:cNvPr>
          <p:cNvPicPr>
            <a:picLocks noChangeAspect="1"/>
          </p:cNvPicPr>
          <p:nvPr/>
        </p:nvPicPr>
        <p:blipFill>
          <a:blip r:embed="rId3"/>
          <a:stretch>
            <a:fillRect/>
          </a:stretch>
        </p:blipFill>
        <p:spPr>
          <a:xfrm>
            <a:off x="1251185" y="702984"/>
            <a:ext cx="6241510" cy="5175301"/>
          </a:xfrm>
          <a:prstGeom prst="rect">
            <a:avLst/>
          </a:prstGeom>
        </p:spPr>
      </p:pic>
      <p:sp>
        <p:nvSpPr>
          <p:cNvPr id="6" name="TextShape 1">
            <a:extLst>
              <a:ext uri="{FF2B5EF4-FFF2-40B4-BE49-F238E27FC236}">
                <a16:creationId xmlns:a16="http://schemas.microsoft.com/office/drawing/2014/main" id="{CAFE7B2A-9483-45B4-AE80-115E89934AD5}"/>
              </a:ext>
            </a:extLst>
          </p:cNvPr>
          <p:cNvSpPr txBox="1"/>
          <p:nvPr/>
        </p:nvSpPr>
        <p:spPr>
          <a:xfrm>
            <a:off x="7912286" y="4973911"/>
            <a:ext cx="10515240" cy="1325160"/>
          </a:xfrm>
          <a:prstGeom prst="rect">
            <a:avLst/>
          </a:prstGeom>
          <a:noFill/>
          <a:ln>
            <a:noFill/>
          </a:ln>
        </p:spPr>
        <p:txBody>
          <a:bodyPr anchor="ctr">
            <a:noAutofit/>
          </a:bodyPr>
          <a:lstStyle/>
          <a:p>
            <a:pPr>
              <a:lnSpc>
                <a:spcPct val="90000"/>
              </a:lnSpc>
            </a:pPr>
            <a:r>
              <a:rPr lang="en-US" sz="3200" b="1" strike="noStrike" spc="-1" dirty="0" err="1">
                <a:solidFill>
                  <a:srgbClr val="000000"/>
                </a:solidFill>
                <a:latin typeface="Calibri Light"/>
              </a:rPr>
              <a:t>ENiM</a:t>
            </a:r>
            <a:r>
              <a:rPr lang="en-US" sz="3200" b="1" strike="noStrike" spc="-1" dirty="0">
                <a:solidFill>
                  <a:srgbClr val="000000"/>
                </a:solidFill>
                <a:latin typeface="Calibri Light"/>
              </a:rPr>
              <a:t> 14, 2021, 55–74</a:t>
            </a:r>
            <a:endParaRPr lang="fr-FR" sz="3200" b="1" strike="noStrike" spc="-1" dirty="0">
              <a:solidFill>
                <a:srgbClr val="000000"/>
              </a:solidFill>
              <a:latin typeface="Calibri"/>
            </a:endParaRPr>
          </a:p>
        </p:txBody>
      </p:sp>
    </p:spTree>
    <p:extLst>
      <p:ext uri="{BB962C8B-B14F-4D97-AF65-F5344CB8AC3E}">
        <p14:creationId xmlns:p14="http://schemas.microsoft.com/office/powerpoint/2010/main" val="2931076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Image 8"/>
          <p:cNvPicPr/>
          <p:nvPr/>
        </p:nvPicPr>
        <p:blipFill>
          <a:blip r:embed="rId3">
            <a:alphaModFix amt="10000"/>
          </a:blip>
          <a:stretch/>
        </p:blipFill>
        <p:spPr>
          <a:xfrm>
            <a:off x="79920" y="0"/>
            <a:ext cx="12031920" cy="6857640"/>
          </a:xfrm>
          <a:prstGeom prst="rect">
            <a:avLst/>
          </a:prstGeom>
          <a:ln>
            <a:noFill/>
          </a:ln>
        </p:spPr>
      </p:pic>
      <p:sp>
        <p:nvSpPr>
          <p:cNvPr id="452"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i="1" strike="noStrike" spc="-1" dirty="0" err="1">
                <a:solidFill>
                  <a:srgbClr val="000000"/>
                </a:solidFill>
                <a:latin typeface="Calibri Light"/>
              </a:rPr>
              <a:t>TSL</a:t>
            </a:r>
            <a:r>
              <a:rPr lang="en-US" sz="4400" b="0" i="1" strike="noStrike" spc="-1" dirty="0">
                <a:solidFill>
                  <a:srgbClr val="000000"/>
                </a:solidFill>
                <a:latin typeface="Calibri Light"/>
              </a:rPr>
              <a:t> </a:t>
            </a:r>
            <a:r>
              <a:rPr lang="en-US" sz="4400" b="0" strike="noStrike" spc="-1" dirty="0">
                <a:solidFill>
                  <a:srgbClr val="000000"/>
                </a:solidFill>
                <a:latin typeface="Calibri Light"/>
              </a:rPr>
              <a:t>– encoded data</a:t>
            </a:r>
            <a:endParaRPr lang="fr-FR" sz="4400" b="0" strike="noStrike" spc="-1" dirty="0">
              <a:solidFill>
                <a:srgbClr val="000000"/>
              </a:solidFill>
              <a:latin typeface="Calibri"/>
            </a:endParaRPr>
          </a:p>
        </p:txBody>
      </p:sp>
      <p:pic>
        <p:nvPicPr>
          <p:cNvPr id="8" name="Picture 7">
            <a:extLst>
              <a:ext uri="{FF2B5EF4-FFF2-40B4-BE49-F238E27FC236}">
                <a16:creationId xmlns:a16="http://schemas.microsoft.com/office/drawing/2014/main" id="{EE8EAE99-D62F-4C4D-88E9-356928882B09}"/>
              </a:ext>
            </a:extLst>
          </p:cNvPr>
          <p:cNvPicPr>
            <a:picLocks noChangeAspect="1"/>
          </p:cNvPicPr>
          <p:nvPr/>
        </p:nvPicPr>
        <p:blipFill>
          <a:blip r:embed="rId4"/>
          <a:stretch>
            <a:fillRect/>
          </a:stretch>
        </p:blipFill>
        <p:spPr>
          <a:xfrm>
            <a:off x="4410635" y="1690200"/>
            <a:ext cx="7202873" cy="4827012"/>
          </a:xfrm>
          <a:prstGeom prst="rect">
            <a:avLst/>
          </a:prstGeom>
        </p:spPr>
      </p:pic>
    </p:spTree>
    <p:extLst>
      <p:ext uri="{BB962C8B-B14F-4D97-AF65-F5344CB8AC3E}">
        <p14:creationId xmlns:p14="http://schemas.microsoft.com/office/powerpoint/2010/main" val="46207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 8"/>
          <p:cNvPicPr/>
          <p:nvPr/>
        </p:nvPicPr>
        <p:blipFill>
          <a:blip r:embed="rId3">
            <a:alphaModFix amt="10000"/>
          </a:blip>
          <a:stretch/>
        </p:blipFill>
        <p:spPr>
          <a:xfrm>
            <a:off x="79920" y="0"/>
            <a:ext cx="12031920" cy="6857640"/>
          </a:xfrm>
          <a:prstGeom prst="rect">
            <a:avLst/>
          </a:prstGeom>
          <a:ln>
            <a:noFill/>
          </a:ln>
        </p:spPr>
      </p:pic>
      <p:pic>
        <p:nvPicPr>
          <p:cNvPr id="10" name="Picture 9">
            <a:extLst>
              <a:ext uri="{FF2B5EF4-FFF2-40B4-BE49-F238E27FC236}">
                <a16:creationId xmlns:a16="http://schemas.microsoft.com/office/drawing/2014/main" id="{75A551A3-88DB-42E0-8865-336D5F7116CD}"/>
              </a:ext>
            </a:extLst>
          </p:cNvPr>
          <p:cNvPicPr>
            <a:picLocks noChangeAspect="1"/>
          </p:cNvPicPr>
          <p:nvPr/>
        </p:nvPicPr>
        <p:blipFill>
          <a:blip r:embed="rId4"/>
          <a:stretch>
            <a:fillRect/>
          </a:stretch>
        </p:blipFill>
        <p:spPr>
          <a:xfrm>
            <a:off x="4410635" y="1690200"/>
            <a:ext cx="7202873" cy="4827012"/>
          </a:xfrm>
          <a:prstGeom prst="rect">
            <a:avLst/>
          </a:prstGeom>
        </p:spPr>
      </p:pic>
      <p:sp>
        <p:nvSpPr>
          <p:cNvPr id="7" name="CustomShape 4">
            <a:extLst>
              <a:ext uri="{FF2B5EF4-FFF2-40B4-BE49-F238E27FC236}">
                <a16:creationId xmlns:a16="http://schemas.microsoft.com/office/drawing/2014/main" id="{0DFB358E-BC6A-40CF-8AA3-1D15978F4633}"/>
              </a:ext>
            </a:extLst>
          </p:cNvPr>
          <p:cNvSpPr/>
          <p:nvPr/>
        </p:nvSpPr>
        <p:spPr>
          <a:xfrm>
            <a:off x="5183294" y="4504206"/>
            <a:ext cx="1855800" cy="1455480"/>
          </a:xfrm>
          <a:prstGeom prst="ellipse">
            <a:avLst/>
          </a:prstGeom>
          <a:solidFill>
            <a:schemeClr val="accent1">
              <a:alpha val="26000"/>
            </a:schemeClr>
          </a:solidFill>
          <a:ln/>
        </p:spPr>
        <p:style>
          <a:lnRef idx="2">
            <a:schemeClr val="accent1">
              <a:shade val="50000"/>
            </a:schemeClr>
          </a:lnRef>
          <a:fillRef idx="1">
            <a:schemeClr val="accent1"/>
          </a:fillRef>
          <a:effectRef idx="0">
            <a:schemeClr val="accent1"/>
          </a:effectRef>
          <a:fontRef idx="minor"/>
        </p:style>
      </p:sp>
      <p:sp>
        <p:nvSpPr>
          <p:cNvPr id="8" name="TextShape 1">
            <a:extLst>
              <a:ext uri="{FF2B5EF4-FFF2-40B4-BE49-F238E27FC236}">
                <a16:creationId xmlns:a16="http://schemas.microsoft.com/office/drawing/2014/main" id="{B175BD24-EC30-4BBB-914F-3C6E22E4B2E3}"/>
              </a:ext>
            </a:extLst>
          </p:cNvPr>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i="1" strike="noStrike" spc="-1" dirty="0" err="1">
                <a:solidFill>
                  <a:srgbClr val="000000"/>
                </a:solidFill>
                <a:latin typeface="Calibri Light"/>
              </a:rPr>
              <a:t>TSL</a:t>
            </a:r>
            <a:r>
              <a:rPr lang="en-US" sz="4400" b="0" i="1" strike="noStrike" spc="-1" dirty="0">
                <a:solidFill>
                  <a:srgbClr val="000000"/>
                </a:solidFill>
                <a:latin typeface="Calibri Light"/>
              </a:rPr>
              <a:t> </a:t>
            </a:r>
            <a:r>
              <a:rPr lang="en-US" sz="4400" b="0" strike="noStrike" spc="-1" dirty="0">
                <a:solidFill>
                  <a:srgbClr val="000000"/>
                </a:solidFill>
                <a:latin typeface="Calibri Light"/>
              </a:rPr>
              <a:t>– encoded data</a:t>
            </a:r>
            <a:endParaRPr lang="fr-FR" sz="4400" b="0" strike="noStrike" spc="-1" dirty="0">
              <a:solidFill>
                <a:srgbClr val="000000"/>
              </a:solidFill>
              <a:latin typeface="Calibri"/>
            </a:endParaRPr>
          </a:p>
        </p:txBody>
      </p:sp>
    </p:spTree>
    <p:extLst>
      <p:ext uri="{BB962C8B-B14F-4D97-AF65-F5344CB8AC3E}">
        <p14:creationId xmlns:p14="http://schemas.microsoft.com/office/powerpoint/2010/main" val="3410545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 8"/>
          <p:cNvPicPr/>
          <p:nvPr/>
        </p:nvPicPr>
        <p:blipFill>
          <a:blip r:embed="rId3">
            <a:alphaModFix amt="10000"/>
          </a:blip>
          <a:stretch/>
        </p:blipFill>
        <p:spPr>
          <a:xfrm>
            <a:off x="79920" y="0"/>
            <a:ext cx="12031920" cy="6857640"/>
          </a:xfrm>
          <a:prstGeom prst="rect">
            <a:avLst/>
          </a:prstGeom>
          <a:ln>
            <a:noFill/>
          </a:ln>
        </p:spPr>
      </p:pic>
      <p:pic>
        <p:nvPicPr>
          <p:cNvPr id="10" name="Picture 9">
            <a:extLst>
              <a:ext uri="{FF2B5EF4-FFF2-40B4-BE49-F238E27FC236}">
                <a16:creationId xmlns:a16="http://schemas.microsoft.com/office/drawing/2014/main" id="{75A551A3-88DB-42E0-8865-336D5F7116CD}"/>
              </a:ext>
            </a:extLst>
          </p:cNvPr>
          <p:cNvPicPr>
            <a:picLocks noChangeAspect="1"/>
          </p:cNvPicPr>
          <p:nvPr/>
        </p:nvPicPr>
        <p:blipFill>
          <a:blip r:embed="rId4"/>
          <a:stretch>
            <a:fillRect/>
          </a:stretch>
        </p:blipFill>
        <p:spPr>
          <a:xfrm>
            <a:off x="4410635" y="1690200"/>
            <a:ext cx="7202873" cy="4827012"/>
          </a:xfrm>
          <a:prstGeom prst="rect">
            <a:avLst/>
          </a:prstGeom>
        </p:spPr>
      </p:pic>
      <p:sp>
        <p:nvSpPr>
          <p:cNvPr id="11" name="CustomShape 3">
            <a:extLst>
              <a:ext uri="{FF2B5EF4-FFF2-40B4-BE49-F238E27FC236}">
                <a16:creationId xmlns:a16="http://schemas.microsoft.com/office/drawing/2014/main" id="{55951521-97E2-4B77-B5D7-7A6F36D5F51C}"/>
              </a:ext>
            </a:extLst>
          </p:cNvPr>
          <p:cNvSpPr/>
          <p:nvPr/>
        </p:nvSpPr>
        <p:spPr>
          <a:xfrm>
            <a:off x="7340407" y="4660446"/>
            <a:ext cx="1855800" cy="1299240"/>
          </a:xfrm>
          <a:prstGeom prst="ellipse">
            <a:avLst/>
          </a:prstGeom>
          <a:solidFill>
            <a:schemeClr val="accent1">
              <a:alpha val="26000"/>
            </a:schemeClr>
          </a:solidFill>
          <a:ln/>
        </p:spPr>
        <p:style>
          <a:lnRef idx="2">
            <a:schemeClr val="accent1">
              <a:shade val="50000"/>
            </a:schemeClr>
          </a:lnRef>
          <a:fillRef idx="1">
            <a:schemeClr val="accent1"/>
          </a:fillRef>
          <a:effectRef idx="0">
            <a:schemeClr val="accent1"/>
          </a:effectRef>
          <a:fontRef idx="minor"/>
        </p:style>
      </p:sp>
      <p:sp>
        <p:nvSpPr>
          <p:cNvPr id="7" name="CustomShape 4">
            <a:extLst>
              <a:ext uri="{FF2B5EF4-FFF2-40B4-BE49-F238E27FC236}">
                <a16:creationId xmlns:a16="http://schemas.microsoft.com/office/drawing/2014/main" id="{0DFB358E-BC6A-40CF-8AA3-1D15978F4633}"/>
              </a:ext>
            </a:extLst>
          </p:cNvPr>
          <p:cNvSpPr/>
          <p:nvPr/>
        </p:nvSpPr>
        <p:spPr>
          <a:xfrm>
            <a:off x="5183294" y="4504206"/>
            <a:ext cx="1855800" cy="1455480"/>
          </a:xfrm>
          <a:prstGeom prst="ellipse">
            <a:avLst/>
          </a:prstGeom>
          <a:solidFill>
            <a:schemeClr val="accent1">
              <a:alpha val="26000"/>
            </a:schemeClr>
          </a:solidFill>
          <a:ln/>
        </p:spPr>
        <p:style>
          <a:lnRef idx="2">
            <a:schemeClr val="accent1">
              <a:shade val="50000"/>
            </a:schemeClr>
          </a:lnRef>
          <a:fillRef idx="1">
            <a:schemeClr val="accent1"/>
          </a:fillRef>
          <a:effectRef idx="0">
            <a:schemeClr val="accent1"/>
          </a:effectRef>
          <a:fontRef idx="minor"/>
        </p:style>
      </p:sp>
      <p:sp>
        <p:nvSpPr>
          <p:cNvPr id="8" name="TextShape 1">
            <a:extLst>
              <a:ext uri="{FF2B5EF4-FFF2-40B4-BE49-F238E27FC236}">
                <a16:creationId xmlns:a16="http://schemas.microsoft.com/office/drawing/2014/main" id="{B175BD24-EC30-4BBB-914F-3C6E22E4B2E3}"/>
              </a:ext>
            </a:extLst>
          </p:cNvPr>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i="1" strike="noStrike" spc="-1" dirty="0" err="1">
                <a:solidFill>
                  <a:srgbClr val="000000"/>
                </a:solidFill>
                <a:latin typeface="Calibri Light"/>
              </a:rPr>
              <a:t>TSL</a:t>
            </a:r>
            <a:r>
              <a:rPr lang="en-US" sz="4400" b="0" i="1" strike="noStrike" spc="-1" dirty="0">
                <a:solidFill>
                  <a:srgbClr val="000000"/>
                </a:solidFill>
                <a:latin typeface="Calibri Light"/>
              </a:rPr>
              <a:t> </a:t>
            </a:r>
            <a:r>
              <a:rPr lang="en-US" sz="4400" b="0" strike="noStrike" spc="-1" dirty="0">
                <a:solidFill>
                  <a:srgbClr val="000000"/>
                </a:solidFill>
                <a:latin typeface="Calibri Light"/>
              </a:rPr>
              <a:t>– encoded data</a:t>
            </a:r>
            <a:endParaRPr lang="fr-FR" sz="4400" b="0" strike="noStrike" spc="-1" dirty="0">
              <a:solidFill>
                <a:srgbClr val="000000"/>
              </a:solidFill>
              <a:latin typeface="Calibri"/>
            </a:endParaRPr>
          </a:p>
        </p:txBody>
      </p:sp>
    </p:spTree>
    <p:extLst>
      <p:ext uri="{BB962C8B-B14F-4D97-AF65-F5344CB8AC3E}">
        <p14:creationId xmlns:p14="http://schemas.microsoft.com/office/powerpoint/2010/main" val="2195967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Image 8"/>
          <p:cNvPicPr/>
          <p:nvPr/>
        </p:nvPicPr>
        <p:blipFill>
          <a:blip r:embed="rId3">
            <a:alphaModFix amt="10000"/>
          </a:blip>
          <a:stretch/>
        </p:blipFill>
        <p:spPr>
          <a:xfrm>
            <a:off x="79920" y="0"/>
            <a:ext cx="12031920" cy="6857640"/>
          </a:xfrm>
          <a:prstGeom prst="rect">
            <a:avLst/>
          </a:prstGeom>
          <a:ln>
            <a:noFill/>
          </a:ln>
        </p:spPr>
      </p:pic>
      <p:pic>
        <p:nvPicPr>
          <p:cNvPr id="5" name="Picture 4">
            <a:extLst>
              <a:ext uri="{FF2B5EF4-FFF2-40B4-BE49-F238E27FC236}">
                <a16:creationId xmlns:a16="http://schemas.microsoft.com/office/drawing/2014/main" id="{B831C13B-FD70-4FBD-B09F-8294DFA37620}"/>
              </a:ext>
            </a:extLst>
          </p:cNvPr>
          <p:cNvPicPr>
            <a:picLocks noChangeAspect="1"/>
          </p:cNvPicPr>
          <p:nvPr/>
        </p:nvPicPr>
        <p:blipFill>
          <a:blip r:embed="rId4"/>
          <a:stretch>
            <a:fillRect/>
          </a:stretch>
        </p:blipFill>
        <p:spPr>
          <a:xfrm>
            <a:off x="1947824" y="204567"/>
            <a:ext cx="8296111" cy="6448505"/>
          </a:xfrm>
          <a:prstGeom prst="rect">
            <a:avLst/>
          </a:prstGeom>
        </p:spPr>
      </p:pic>
    </p:spTree>
    <p:extLst>
      <p:ext uri="{BB962C8B-B14F-4D97-AF65-F5344CB8AC3E}">
        <p14:creationId xmlns:p14="http://schemas.microsoft.com/office/powerpoint/2010/main" val="45542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a:solidFill>
                  <a:srgbClr val="000000"/>
                </a:solidFill>
                <a:latin typeface="Calibri Light"/>
              </a:rPr>
              <a:t>Outline of the talk</a:t>
            </a:r>
            <a:endParaRPr lang="en-GB"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Sign-lists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Research into Hieroglyphic signs</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the TSL project</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Goal and data model</a:t>
            </a:r>
          </a:p>
          <a:p>
            <a:pPr marL="228600" indent="-228240">
              <a:lnSpc>
                <a:spcPct val="90000"/>
              </a:lnSpc>
              <a:spcBef>
                <a:spcPts val="1001"/>
              </a:spcBef>
              <a:buClr>
                <a:srgbClr val="000000"/>
              </a:buClr>
              <a:buFont typeface="Arial"/>
              <a:buChar char="•"/>
            </a:pPr>
            <a:r>
              <a:rPr lang="en-GB" sz="2800" spc="-1" dirty="0">
                <a:solidFill>
                  <a:srgbClr val="000000"/>
                </a:solidFill>
                <a:latin typeface="Calibri"/>
              </a:rPr>
              <a:t>Recent developments</a:t>
            </a:r>
            <a:endParaRPr lang="en-GB" sz="2800" b="0" strike="noStrike" spc="-1" dirty="0">
              <a:solidFill>
                <a:srgbClr val="000000"/>
              </a:solidFill>
              <a:latin typeface="Calibri"/>
            </a:endParaRPr>
          </a:p>
          <a:p>
            <a:pPr marL="360">
              <a:lnSpc>
                <a:spcPct val="90000"/>
              </a:lnSpc>
              <a:spcBef>
                <a:spcPts val="1001"/>
              </a:spcBef>
              <a:buClr>
                <a:srgbClr val="000000"/>
              </a:buClr>
            </a:pPr>
            <a:endParaRPr lang="en-GB" sz="2800" b="0" strike="noStrike" spc="-1" dirty="0">
              <a:solidFill>
                <a:srgbClr val="000000"/>
              </a:solidFill>
              <a:latin typeface="Calibri"/>
            </a:endParaRPr>
          </a:p>
        </p:txBody>
      </p:sp>
    </p:spTree>
    <p:extLst>
      <p:ext uri="{BB962C8B-B14F-4D97-AF65-F5344CB8AC3E}">
        <p14:creationId xmlns:p14="http://schemas.microsoft.com/office/powerpoint/2010/main" val="881651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age 8"/>
          <p:cNvPicPr/>
          <p:nvPr/>
        </p:nvPicPr>
        <p:blipFill>
          <a:blip r:embed="rId3">
            <a:alphaModFix amt="10000"/>
          </a:blip>
          <a:stretch/>
        </p:blipFill>
        <p:spPr>
          <a:xfrm>
            <a:off x="79920" y="0"/>
            <a:ext cx="12031920" cy="6857640"/>
          </a:xfrm>
          <a:prstGeom prst="rect">
            <a:avLst/>
          </a:prstGeom>
          <a:ln>
            <a:noFill/>
          </a:ln>
        </p:spPr>
      </p:pic>
      <p:pic>
        <p:nvPicPr>
          <p:cNvPr id="3" name="Picture 2">
            <a:extLst>
              <a:ext uri="{FF2B5EF4-FFF2-40B4-BE49-F238E27FC236}">
                <a16:creationId xmlns:a16="http://schemas.microsoft.com/office/drawing/2014/main" id="{C7AC1FB3-12C9-40C3-8AA6-CE7E7268272D}"/>
              </a:ext>
            </a:extLst>
          </p:cNvPr>
          <p:cNvPicPr>
            <a:picLocks noChangeAspect="1"/>
          </p:cNvPicPr>
          <p:nvPr/>
        </p:nvPicPr>
        <p:blipFill rotWithShape="1">
          <a:blip r:embed="rId4"/>
          <a:srcRect l="1264" r="921" b="610"/>
          <a:stretch/>
        </p:blipFill>
        <p:spPr>
          <a:xfrm>
            <a:off x="831152" y="280659"/>
            <a:ext cx="10529456" cy="6296322"/>
          </a:xfrm>
          <a:prstGeom prst="rect">
            <a:avLst/>
          </a:prstGeom>
        </p:spPr>
      </p:pic>
    </p:spTree>
    <p:extLst>
      <p:ext uri="{BB962C8B-B14F-4D97-AF65-F5344CB8AC3E}">
        <p14:creationId xmlns:p14="http://schemas.microsoft.com/office/powerpoint/2010/main" val="1716498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79920" y="0"/>
            <a:ext cx="12031920" cy="6857640"/>
          </a:xfrm>
          <a:prstGeom prst="rect">
            <a:avLst/>
          </a:prstGeom>
          <a:ln>
            <a:noFill/>
          </a:ln>
        </p:spPr>
      </p:pic>
      <p:pic>
        <p:nvPicPr>
          <p:cNvPr id="3" name="Picture 2">
            <a:extLst>
              <a:ext uri="{FF2B5EF4-FFF2-40B4-BE49-F238E27FC236}">
                <a16:creationId xmlns:a16="http://schemas.microsoft.com/office/drawing/2014/main" id="{D45C9F4A-7767-4F7B-8016-B38B302D2208}"/>
              </a:ext>
            </a:extLst>
          </p:cNvPr>
          <p:cNvPicPr>
            <a:picLocks noChangeAspect="1"/>
          </p:cNvPicPr>
          <p:nvPr/>
        </p:nvPicPr>
        <p:blipFill>
          <a:blip r:embed="rId4"/>
          <a:stretch>
            <a:fillRect/>
          </a:stretch>
        </p:blipFill>
        <p:spPr>
          <a:xfrm>
            <a:off x="1570649" y="153253"/>
            <a:ext cx="9050461" cy="6551134"/>
          </a:xfrm>
          <a:prstGeom prst="rect">
            <a:avLst/>
          </a:prstGeom>
        </p:spPr>
      </p:pic>
    </p:spTree>
    <p:extLst>
      <p:ext uri="{BB962C8B-B14F-4D97-AF65-F5344CB8AC3E}">
        <p14:creationId xmlns:p14="http://schemas.microsoft.com/office/powerpoint/2010/main" val="1828063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 8"/>
          <p:cNvPicPr/>
          <p:nvPr/>
        </p:nvPicPr>
        <p:blipFill>
          <a:blip r:embed="rId3">
            <a:alphaModFix amt="10000"/>
          </a:blip>
          <a:stretch/>
        </p:blipFill>
        <p:spPr>
          <a:xfrm>
            <a:off x="79920" y="0"/>
            <a:ext cx="12031920" cy="6857640"/>
          </a:xfrm>
          <a:prstGeom prst="rect">
            <a:avLst/>
          </a:prstGeom>
          <a:ln>
            <a:noFill/>
          </a:ln>
        </p:spPr>
      </p:pic>
      <p:pic>
        <p:nvPicPr>
          <p:cNvPr id="3" name="Picture 2">
            <a:extLst>
              <a:ext uri="{FF2B5EF4-FFF2-40B4-BE49-F238E27FC236}">
                <a16:creationId xmlns:a16="http://schemas.microsoft.com/office/drawing/2014/main" id="{0527401B-293C-4B16-B0B0-31623C563F01}"/>
              </a:ext>
            </a:extLst>
          </p:cNvPr>
          <p:cNvPicPr>
            <a:picLocks noChangeAspect="1"/>
          </p:cNvPicPr>
          <p:nvPr/>
        </p:nvPicPr>
        <p:blipFill rotWithShape="1">
          <a:blip r:embed="rId4"/>
          <a:srcRect l="1683"/>
          <a:stretch/>
        </p:blipFill>
        <p:spPr>
          <a:xfrm>
            <a:off x="2521526" y="171530"/>
            <a:ext cx="7534053" cy="6514579"/>
          </a:xfrm>
          <a:prstGeom prst="rect">
            <a:avLst/>
          </a:prstGeom>
        </p:spPr>
      </p:pic>
    </p:spTree>
    <p:extLst>
      <p:ext uri="{BB962C8B-B14F-4D97-AF65-F5344CB8AC3E}">
        <p14:creationId xmlns:p14="http://schemas.microsoft.com/office/powerpoint/2010/main" val="100255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 8"/>
          <p:cNvPicPr/>
          <p:nvPr/>
        </p:nvPicPr>
        <p:blipFill>
          <a:blip r:embed="rId3">
            <a:alphaModFix amt="10000"/>
          </a:blip>
          <a:stretch/>
        </p:blipFill>
        <p:spPr>
          <a:xfrm>
            <a:off x="79920" y="0"/>
            <a:ext cx="12031920" cy="6857640"/>
          </a:xfrm>
          <a:prstGeom prst="rect">
            <a:avLst/>
          </a:prstGeom>
          <a:ln>
            <a:noFill/>
          </a:ln>
        </p:spPr>
      </p:pic>
      <p:pic>
        <p:nvPicPr>
          <p:cNvPr id="3" name="Picture 2">
            <a:extLst>
              <a:ext uri="{FF2B5EF4-FFF2-40B4-BE49-F238E27FC236}">
                <a16:creationId xmlns:a16="http://schemas.microsoft.com/office/drawing/2014/main" id="{35B548DE-7740-4E64-B51F-62CAD6EEDCE4}"/>
              </a:ext>
            </a:extLst>
          </p:cNvPr>
          <p:cNvPicPr>
            <a:picLocks noChangeAspect="1"/>
          </p:cNvPicPr>
          <p:nvPr/>
        </p:nvPicPr>
        <p:blipFill rotWithShape="1">
          <a:blip r:embed="rId4"/>
          <a:srcRect l="748" r="542" b="1820"/>
          <a:stretch/>
        </p:blipFill>
        <p:spPr>
          <a:xfrm>
            <a:off x="1447800" y="400702"/>
            <a:ext cx="9534525" cy="6056236"/>
          </a:xfrm>
          <a:prstGeom prst="rect">
            <a:avLst/>
          </a:prstGeom>
        </p:spPr>
      </p:pic>
    </p:spTree>
    <p:extLst>
      <p:ext uri="{BB962C8B-B14F-4D97-AF65-F5344CB8AC3E}">
        <p14:creationId xmlns:p14="http://schemas.microsoft.com/office/powerpoint/2010/main" val="1889778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Image 8"/>
          <p:cNvPicPr/>
          <p:nvPr/>
        </p:nvPicPr>
        <p:blipFill>
          <a:blip r:embed="rId3">
            <a:alphaModFix amt="10000"/>
          </a:blip>
          <a:stretch/>
        </p:blipFill>
        <p:spPr>
          <a:xfrm>
            <a:off x="79920" y="0"/>
            <a:ext cx="12031920" cy="6857640"/>
          </a:xfrm>
          <a:prstGeom prst="rect">
            <a:avLst/>
          </a:prstGeom>
          <a:ln>
            <a:noFill/>
          </a:ln>
        </p:spPr>
      </p:pic>
      <p:pic>
        <p:nvPicPr>
          <p:cNvPr id="3" name="Picture 2">
            <a:extLst>
              <a:ext uri="{FF2B5EF4-FFF2-40B4-BE49-F238E27FC236}">
                <a16:creationId xmlns:a16="http://schemas.microsoft.com/office/drawing/2014/main" id="{F6345E9A-C151-4E9C-A565-17AC0D79443B}"/>
              </a:ext>
            </a:extLst>
          </p:cNvPr>
          <p:cNvPicPr>
            <a:picLocks noChangeAspect="1"/>
          </p:cNvPicPr>
          <p:nvPr/>
        </p:nvPicPr>
        <p:blipFill>
          <a:blip r:embed="rId4"/>
          <a:stretch>
            <a:fillRect/>
          </a:stretch>
        </p:blipFill>
        <p:spPr>
          <a:xfrm>
            <a:off x="542150" y="318653"/>
            <a:ext cx="11107700" cy="6220693"/>
          </a:xfrm>
          <a:prstGeom prst="rect">
            <a:avLst/>
          </a:prstGeom>
        </p:spPr>
      </p:pic>
    </p:spTree>
    <p:extLst>
      <p:ext uri="{BB962C8B-B14F-4D97-AF65-F5344CB8AC3E}">
        <p14:creationId xmlns:p14="http://schemas.microsoft.com/office/powerpoint/2010/main" val="2108781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a:solidFill>
                  <a:srgbClr val="000000"/>
                </a:solidFill>
                <a:latin typeface="Calibri Light"/>
              </a:rPr>
              <a:t>Goal and data model</a:t>
            </a:r>
            <a:endParaRPr lang="fr-FR" sz="6000" b="0" strike="noStrike" spc="-1">
              <a:solidFill>
                <a:srgbClr val="000000"/>
              </a:solidFill>
              <a:latin typeface="Calibri"/>
            </a:endParaRPr>
          </a:p>
        </p:txBody>
      </p:sp>
      <p:sp>
        <p:nvSpPr>
          <p:cNvPr id="241" name="TextShape 2"/>
          <p:cNvSpPr txBox="1"/>
          <p:nvPr/>
        </p:nvSpPr>
        <p:spPr>
          <a:xfrm>
            <a:off x="831960" y="4589640"/>
            <a:ext cx="10515240" cy="1499760"/>
          </a:xfrm>
          <a:prstGeom prst="rect">
            <a:avLst/>
          </a:prstGeom>
          <a:noFill/>
          <a:ln>
            <a:noFill/>
          </a:ln>
        </p:spPr>
        <p:txBody>
          <a:bodyPr>
            <a:noAutofit/>
          </a:bodyPr>
          <a:lstStyle/>
          <a:p>
            <a:endParaRPr lang="fr-FR" sz="2800" b="0" strike="noStrike" spc="-1">
              <a:solidFill>
                <a:srgbClr val="000000"/>
              </a:solidFill>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 8"/>
          <p:cNvPicPr/>
          <p:nvPr/>
        </p:nvPicPr>
        <p:blipFill>
          <a:blip r:embed="rId3">
            <a:alphaModFix amt="10000"/>
          </a:blip>
          <a:stretch/>
        </p:blipFill>
        <p:spPr>
          <a:xfrm>
            <a:off x="79920" y="0"/>
            <a:ext cx="12031920" cy="6857640"/>
          </a:xfrm>
          <a:prstGeom prst="rect">
            <a:avLst/>
          </a:prstGeom>
          <a:ln>
            <a:noFill/>
          </a:ln>
        </p:spPr>
      </p:pic>
      <p:sp>
        <p:nvSpPr>
          <p:cNvPr id="243"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Goal and data model</a:t>
            </a:r>
            <a:endParaRPr lang="fr-FR" sz="4400" b="0" strike="noStrike" spc="-1" dirty="0">
              <a:solidFill>
                <a:srgbClr val="000000"/>
              </a:solidFill>
              <a:latin typeface="Calibri"/>
            </a:endParaRPr>
          </a:p>
        </p:txBody>
      </p:sp>
      <p:sp>
        <p:nvSpPr>
          <p:cNvPr id="244" name="TextShape 2"/>
          <p:cNvSpPr txBox="1"/>
          <p:nvPr/>
        </p:nvSpPr>
        <p:spPr>
          <a:xfrm>
            <a:off x="838080" y="1825560"/>
            <a:ext cx="10515240" cy="4350960"/>
          </a:xfrm>
          <a:prstGeom prst="rect">
            <a:avLst/>
          </a:prstGeom>
          <a:noFill/>
          <a:ln>
            <a:noFill/>
          </a:ln>
        </p:spPr>
        <p:txBody>
          <a:bodyPr>
            <a:noAutofit/>
          </a:bodyPr>
          <a:lstStyle/>
          <a:p>
            <a:pPr algn="ctr">
              <a:lnSpc>
                <a:spcPct val="90000"/>
              </a:lnSpc>
              <a:spcBef>
                <a:spcPts val="1001"/>
              </a:spcBef>
              <a:tabLst>
                <a:tab pos="0" algn="l"/>
              </a:tabLst>
            </a:pPr>
            <a:r>
              <a:rPr lang="en-US" sz="2800" b="0" i="1" strike="noStrike" spc="-1" dirty="0">
                <a:solidFill>
                  <a:srgbClr val="000000"/>
                </a:solidFill>
                <a:latin typeface="Calibri"/>
              </a:rPr>
              <a:t>TSL </a:t>
            </a:r>
            <a:r>
              <a:rPr lang="en-US" sz="2800" b="0" strike="noStrike" spc="-1" dirty="0">
                <a:solidFill>
                  <a:srgbClr val="000000"/>
                </a:solidFill>
                <a:latin typeface="Calibri"/>
              </a:rPr>
              <a:t>is born out of the practical necessity of creating electronic corpora of hieroglyphic texts in a principled way and its first aim is </a:t>
            </a:r>
            <a:br>
              <a:rPr dirty="0"/>
            </a:br>
            <a:r>
              <a:rPr lang="en-US" sz="2800" b="1" i="1" strike="noStrike" spc="-1" dirty="0">
                <a:solidFill>
                  <a:srgbClr val="000000"/>
                </a:solidFill>
                <a:latin typeface="Calibri"/>
              </a:rPr>
              <a:t>to document the functions</a:t>
            </a:r>
            <a:r>
              <a:rPr lang="en-US" sz="2800" b="1" strike="noStrike" spc="-1" dirty="0">
                <a:solidFill>
                  <a:srgbClr val="000000"/>
                </a:solidFill>
                <a:latin typeface="Calibri"/>
              </a:rPr>
              <a:t> </a:t>
            </a:r>
            <a:br>
              <a:rPr dirty="0"/>
            </a:br>
            <a:r>
              <a:rPr lang="en-US" sz="2800" b="0" strike="noStrike" spc="-1" dirty="0">
                <a:solidFill>
                  <a:srgbClr val="000000"/>
                </a:solidFill>
                <a:latin typeface="Calibri"/>
              </a:rPr>
              <a:t>attested for individual signs</a:t>
            </a:r>
            <a:endParaRPr lang="fr-FR" sz="2800" b="0" strike="noStrike" spc="-1" dirty="0">
              <a:solidFill>
                <a:srgbClr val="000000"/>
              </a:solidFill>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Image 8"/>
          <p:cNvPicPr/>
          <p:nvPr/>
        </p:nvPicPr>
        <p:blipFill>
          <a:blip r:embed="rId3">
            <a:alphaModFix amt="10000"/>
          </a:blip>
          <a:stretch/>
        </p:blipFill>
        <p:spPr>
          <a:xfrm>
            <a:off x="79920" y="0"/>
            <a:ext cx="12031920" cy="6857640"/>
          </a:xfrm>
          <a:prstGeom prst="rect">
            <a:avLst/>
          </a:prstGeom>
          <a:ln>
            <a:noFill/>
          </a:ln>
        </p:spPr>
      </p:pic>
      <p:sp>
        <p:nvSpPr>
          <p:cNvPr id="24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Goal and data model</a:t>
            </a:r>
            <a:endParaRPr lang="fr-FR" sz="4400" b="0" strike="noStrike" spc="-1" dirty="0">
              <a:solidFill>
                <a:srgbClr val="000000"/>
              </a:solidFill>
              <a:latin typeface="Calibri"/>
            </a:endParaRPr>
          </a:p>
        </p:txBody>
      </p:sp>
      <p:sp>
        <p:nvSpPr>
          <p:cNvPr id="247" name="TextShape 2"/>
          <p:cNvSpPr txBox="1"/>
          <p:nvPr/>
        </p:nvSpPr>
        <p:spPr>
          <a:xfrm>
            <a:off x="838080" y="1825560"/>
            <a:ext cx="10515240" cy="4350960"/>
          </a:xfrm>
          <a:prstGeom prst="rect">
            <a:avLst/>
          </a:prstGeom>
          <a:noFill/>
          <a:ln>
            <a:noFill/>
          </a:ln>
        </p:spPr>
        <p:txBody>
          <a:bodyPr>
            <a:noAutofit/>
          </a:bodyPr>
          <a:lstStyle/>
          <a:p>
            <a:pPr algn="ctr">
              <a:lnSpc>
                <a:spcPct val="90000"/>
              </a:lnSpc>
              <a:spcBef>
                <a:spcPts val="1001"/>
              </a:spcBef>
              <a:tabLst>
                <a:tab pos="0" algn="l"/>
              </a:tabLst>
            </a:pPr>
            <a:r>
              <a:rPr lang="en-US" sz="2800" b="0" i="1" strike="noStrike" spc="-1" dirty="0">
                <a:solidFill>
                  <a:srgbClr val="000000"/>
                </a:solidFill>
                <a:latin typeface="Calibri"/>
              </a:rPr>
              <a:t>TSL </a:t>
            </a:r>
            <a:r>
              <a:rPr lang="en-US" sz="2800" b="0" strike="noStrike" spc="-1" dirty="0">
                <a:solidFill>
                  <a:srgbClr val="000000"/>
                </a:solidFill>
                <a:latin typeface="Calibri"/>
              </a:rPr>
              <a:t>is born out of the practical necessity of creating electronic corpora of hieroglyphic texts in a principled way and its first aim is </a:t>
            </a:r>
            <a:br>
              <a:rPr dirty="0"/>
            </a:br>
            <a:r>
              <a:rPr lang="en-US" sz="2800" b="1" i="1" strike="noStrike" spc="-1" dirty="0">
                <a:solidFill>
                  <a:srgbClr val="000000"/>
                </a:solidFill>
                <a:latin typeface="Calibri"/>
              </a:rPr>
              <a:t>to document the functions</a:t>
            </a:r>
            <a:r>
              <a:rPr lang="en-US" sz="2800" b="1" strike="noStrike" spc="-1" dirty="0">
                <a:solidFill>
                  <a:srgbClr val="000000"/>
                </a:solidFill>
                <a:latin typeface="Calibri"/>
              </a:rPr>
              <a:t> </a:t>
            </a:r>
            <a:br>
              <a:rPr dirty="0"/>
            </a:br>
            <a:r>
              <a:rPr lang="en-US" sz="2800" b="0" strike="noStrike" spc="-1" dirty="0">
                <a:solidFill>
                  <a:srgbClr val="000000"/>
                </a:solidFill>
                <a:latin typeface="Calibri"/>
              </a:rPr>
              <a:t>attested for individual signs</a:t>
            </a:r>
            <a:endParaRPr lang="fr-FR" sz="2800" b="0" strike="noStrike" spc="-1" dirty="0">
              <a:solidFill>
                <a:srgbClr val="000000"/>
              </a:solidFill>
              <a:latin typeface="Calibri"/>
            </a:endParaRPr>
          </a:p>
          <a:p>
            <a:pPr algn="ctr">
              <a:lnSpc>
                <a:spcPct val="90000"/>
              </a:lnSpc>
              <a:spcBef>
                <a:spcPts val="1001"/>
              </a:spcBef>
              <a:tabLst>
                <a:tab pos="0" algn="l"/>
              </a:tabLst>
            </a:pP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tabLst>
                <a:tab pos="0" algn="l"/>
              </a:tabLst>
            </a:pPr>
            <a:r>
              <a:rPr lang="en-US" sz="2800" b="0" strike="noStrike" spc="-1" dirty="0">
                <a:solidFill>
                  <a:srgbClr val="000000"/>
                </a:solidFill>
                <a:latin typeface="Calibri"/>
              </a:rPr>
              <a:t>References to ancient sources</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tabLst>
                <a:tab pos="0" algn="l"/>
              </a:tabLst>
            </a:pPr>
            <a:r>
              <a:rPr lang="en-US" sz="2800" b="0" strike="noStrike" spc="-1" dirty="0">
                <a:solidFill>
                  <a:srgbClr val="000000"/>
                </a:solidFill>
                <a:latin typeface="Calibri"/>
              </a:rPr>
              <a:t>Description of the iconic features</a:t>
            </a:r>
            <a:endParaRPr lang="fr-FR"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tabLst>
                <a:tab pos="0" algn="l"/>
              </a:tabLst>
            </a:pPr>
            <a:r>
              <a:rPr lang="en-US" sz="2800" b="0" strike="noStrike" spc="-1" dirty="0">
                <a:solidFill>
                  <a:srgbClr val="000000"/>
                </a:solidFill>
                <a:latin typeface="Calibri"/>
              </a:rPr>
              <a:t>Structured repertoire</a:t>
            </a:r>
            <a:endParaRPr lang="fr-FR" sz="2800" b="0" strike="noStrike" spc="-1" dirty="0">
              <a:solidFill>
                <a:srgbClr val="000000"/>
              </a:solidFill>
              <a:latin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8"/>
          <p:cNvPicPr/>
          <p:nvPr/>
        </p:nvPicPr>
        <p:blipFill>
          <a:blip r:embed="rId3">
            <a:alphaModFix amt="10000"/>
          </a:blip>
          <a:stretch/>
        </p:blipFill>
        <p:spPr>
          <a:xfrm>
            <a:off x="79920" y="0"/>
            <a:ext cx="12031920" cy="6857640"/>
          </a:xfrm>
          <a:prstGeom prst="rect">
            <a:avLst/>
          </a:prstGeom>
          <a:ln>
            <a:noFill/>
          </a:ln>
        </p:spPr>
      </p:pic>
      <p:sp>
        <p:nvSpPr>
          <p:cNvPr id="249" name="CustomShape 1"/>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pic>
        <p:nvPicPr>
          <p:cNvPr id="250" name="Image 39"/>
          <p:cNvPicPr/>
          <p:nvPr/>
        </p:nvPicPr>
        <p:blipFill>
          <a:blip r:embed="rId4"/>
          <a:stretch/>
        </p:blipFill>
        <p:spPr>
          <a:xfrm>
            <a:off x="6855840" y="1567800"/>
            <a:ext cx="1060200" cy="878760"/>
          </a:xfrm>
          <a:prstGeom prst="rect">
            <a:avLst/>
          </a:prstGeom>
          <a:ln w="31680">
            <a:solidFill>
              <a:schemeClr val="accent1"/>
            </a:solidFill>
            <a:rou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 8"/>
          <p:cNvPicPr/>
          <p:nvPr/>
        </p:nvPicPr>
        <p:blipFill>
          <a:blip r:embed="rId3">
            <a:alphaModFix amt="10000"/>
          </a:blip>
          <a:stretch/>
        </p:blipFill>
        <p:spPr>
          <a:xfrm>
            <a:off x="79920" y="0"/>
            <a:ext cx="12031920" cy="6857640"/>
          </a:xfrm>
          <a:prstGeom prst="rect">
            <a:avLst/>
          </a:prstGeom>
          <a:ln>
            <a:noFill/>
          </a:ln>
        </p:spPr>
      </p:pic>
      <p:sp>
        <p:nvSpPr>
          <p:cNvPr id="252" name="CustomShape 1"/>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253" name="CustomShape 2"/>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254" name="Line 3"/>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255" name="CustomShape 4"/>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256" name="CustomShape 5"/>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257" name="CustomShape 6"/>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258" name="Image 37"/>
          <p:cNvPicPr/>
          <p:nvPr/>
        </p:nvPicPr>
        <p:blipFill>
          <a:blip r:embed="rId4"/>
          <a:srcRect l="31312" t="317"/>
          <a:stretch/>
        </p:blipFill>
        <p:spPr>
          <a:xfrm>
            <a:off x="3706560" y="1729800"/>
            <a:ext cx="2444400" cy="566280"/>
          </a:xfrm>
          <a:prstGeom prst="rect">
            <a:avLst/>
          </a:prstGeom>
          <a:ln w="31680">
            <a:solidFill>
              <a:schemeClr val="accent1"/>
            </a:solidFill>
            <a:round/>
          </a:ln>
        </p:spPr>
      </p:pic>
      <p:pic>
        <p:nvPicPr>
          <p:cNvPr id="259" name="Image 39"/>
          <p:cNvPicPr/>
          <p:nvPr/>
        </p:nvPicPr>
        <p:blipFill>
          <a:blip r:embed="rId5"/>
          <a:stretch/>
        </p:blipFill>
        <p:spPr>
          <a:xfrm>
            <a:off x="6855840" y="1567800"/>
            <a:ext cx="1060200" cy="878760"/>
          </a:xfrm>
          <a:prstGeom prst="rect">
            <a:avLst/>
          </a:prstGeom>
          <a:ln w="31680">
            <a:solidFill>
              <a:schemeClr val="accent1"/>
            </a:solidFill>
            <a:rou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a:solidFill>
                  <a:srgbClr val="000000"/>
                </a:solidFill>
                <a:latin typeface="Calibri Light"/>
              </a:rPr>
              <a:t>Outline of the talk</a:t>
            </a:r>
            <a:endParaRPr lang="en-GB"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Sign-lists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Research into Hieroglyphic signs</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the TSL project</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Goal and data model</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Recent developments</a:t>
            </a:r>
          </a:p>
          <a:p>
            <a:pPr marL="228600" indent="-228240">
              <a:lnSpc>
                <a:spcPct val="90000"/>
              </a:lnSpc>
              <a:spcBef>
                <a:spcPts val="1001"/>
              </a:spcBef>
              <a:buFont typeface="Arial"/>
              <a:buChar char="•"/>
            </a:pPr>
            <a:r>
              <a:rPr lang="en-GB" sz="2800" spc="-1" dirty="0">
                <a:solidFill>
                  <a:srgbClr val="000000"/>
                </a:solidFill>
                <a:latin typeface="Calibri"/>
              </a:rPr>
              <a:t>Unicode Hieroglyphic expansion</a:t>
            </a:r>
            <a:endParaRPr lang="en-GB" sz="2800" b="0" strike="noStrike" spc="-1" dirty="0">
              <a:solidFill>
                <a:srgbClr val="000000"/>
              </a:solidFill>
              <a:latin typeface="Calibri"/>
            </a:endParaRPr>
          </a:p>
          <a:p>
            <a:pPr marL="360">
              <a:lnSpc>
                <a:spcPct val="90000"/>
              </a:lnSpc>
              <a:spcBef>
                <a:spcPts val="1001"/>
              </a:spcBef>
              <a:buClr>
                <a:srgbClr val="000000"/>
              </a:buClr>
            </a:pPr>
            <a:endParaRPr lang="en-GB" sz="2800" b="0" strike="noStrike" spc="-1" dirty="0">
              <a:solidFill>
                <a:srgbClr val="000000"/>
              </a:solidFill>
              <a:latin typeface="Calibri"/>
            </a:endParaRPr>
          </a:p>
        </p:txBody>
      </p:sp>
    </p:spTree>
    <p:extLst>
      <p:ext uri="{BB962C8B-B14F-4D97-AF65-F5344CB8AC3E}">
        <p14:creationId xmlns:p14="http://schemas.microsoft.com/office/powerpoint/2010/main" val="1561356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 8"/>
          <p:cNvPicPr/>
          <p:nvPr/>
        </p:nvPicPr>
        <p:blipFill>
          <a:blip r:embed="rId3">
            <a:alphaModFix amt="10000"/>
          </a:blip>
          <a:stretch/>
        </p:blipFill>
        <p:spPr>
          <a:xfrm>
            <a:off x="79920" y="0"/>
            <a:ext cx="12031920" cy="6857640"/>
          </a:xfrm>
          <a:prstGeom prst="rect">
            <a:avLst/>
          </a:prstGeom>
          <a:ln>
            <a:noFill/>
          </a:ln>
        </p:spPr>
      </p:pic>
      <p:sp>
        <p:nvSpPr>
          <p:cNvPr id="261"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262"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263" name="CustomShape 3"/>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264" name="Line 4"/>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265" name="Line 5"/>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266" name="CustomShape 6"/>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267" name="CustomShape 7"/>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268" name="CustomShape 8"/>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269" name="CustomShape 9"/>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270" name="CustomShape 10"/>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271"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272"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273" name="Image 15"/>
          <p:cNvPicPr/>
          <p:nvPr/>
        </p:nvPicPr>
        <p:blipFill>
          <a:blip r:embed="rId6"/>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 8"/>
          <p:cNvPicPr/>
          <p:nvPr/>
        </p:nvPicPr>
        <p:blipFill>
          <a:blip r:embed="rId3">
            <a:alphaModFix amt="10000"/>
          </a:blip>
          <a:stretch/>
        </p:blipFill>
        <p:spPr>
          <a:xfrm>
            <a:off x="79920" y="0"/>
            <a:ext cx="12031920" cy="6857640"/>
          </a:xfrm>
          <a:prstGeom prst="rect">
            <a:avLst/>
          </a:prstGeom>
          <a:ln>
            <a:noFill/>
          </a:ln>
        </p:spPr>
      </p:pic>
      <p:sp>
        <p:nvSpPr>
          <p:cNvPr id="275"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276"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277" name="CustomShape 3"/>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278" name="Line 4"/>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279" name="Line 5"/>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280" name="CustomShape 6"/>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281" name="CustomShape 7"/>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282" name="CustomShape 8"/>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283" name="CustomShape 9"/>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284" name="CustomShape 10"/>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285"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286"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287"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288" name="Line 11"/>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289" name="Line 12"/>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pic>
        <p:nvPicPr>
          <p:cNvPr id="290" name="Image 21"/>
          <p:cNvPicPr/>
          <p:nvPr/>
        </p:nvPicPr>
        <p:blipFill>
          <a:blip r:embed="rId7"/>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 8"/>
          <p:cNvPicPr/>
          <p:nvPr/>
        </p:nvPicPr>
        <p:blipFill>
          <a:blip r:embed="rId3">
            <a:alphaModFix amt="10000"/>
          </a:blip>
          <a:stretch/>
        </p:blipFill>
        <p:spPr>
          <a:xfrm>
            <a:off x="79920" y="0"/>
            <a:ext cx="12031920" cy="6857640"/>
          </a:xfrm>
          <a:prstGeom prst="rect">
            <a:avLst/>
          </a:prstGeom>
          <a:ln>
            <a:noFill/>
          </a:ln>
        </p:spPr>
      </p:pic>
      <p:sp>
        <p:nvSpPr>
          <p:cNvPr id="292"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293"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294" name="CustomShape 3"/>
          <p:cNvSpPr/>
          <p:nvPr/>
        </p:nvSpPr>
        <p:spPr>
          <a:xfrm>
            <a:off x="917568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Function</a:t>
            </a:r>
            <a:endParaRPr lang="fr-FR" sz="1800" b="0" strike="noStrike" spc="-1">
              <a:latin typeface="Calibri"/>
            </a:endParaRPr>
          </a:p>
        </p:txBody>
      </p:sp>
      <p:sp>
        <p:nvSpPr>
          <p:cNvPr id="295" name="CustomShape 4"/>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296" name="Line 5"/>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297" name="Line 6"/>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298" name="Line 7"/>
          <p:cNvSpPr/>
          <p:nvPr/>
        </p:nvSpPr>
        <p:spPr>
          <a:xfrm>
            <a:off x="801684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299" name="CustomShape 8"/>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00" name="CustomShape 9"/>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01" name="CustomShape 10"/>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02" name="CustomShape 11"/>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03" name="CustomShape 12"/>
          <p:cNvSpPr/>
          <p:nvPr/>
        </p:nvSpPr>
        <p:spPr>
          <a:xfrm>
            <a:off x="8020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04" name="CustomShape 13"/>
          <p:cNvSpPr/>
          <p:nvPr/>
        </p:nvSpPr>
        <p:spPr>
          <a:xfrm>
            <a:off x="891432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05" name="CustomShape 14"/>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306"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307"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308"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309" name="Line 15"/>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310" name="Line 16"/>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sp>
        <p:nvSpPr>
          <p:cNvPr id="311" name="CustomShape 17"/>
          <p:cNvSpPr/>
          <p:nvPr/>
        </p:nvSpPr>
        <p:spPr>
          <a:xfrm>
            <a:off x="8996040" y="1688760"/>
            <a:ext cx="1644120" cy="639000"/>
          </a:xfrm>
          <a:prstGeom prst="rect">
            <a:avLst/>
          </a:prstGeom>
          <a:noFill/>
          <a:ln w="31680">
            <a:solidFill>
              <a:schemeClr val="accent1"/>
            </a:solidFill>
            <a:round/>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Phonogram </a:t>
            </a:r>
            <a:r>
              <a:rPr lang="en-US" sz="1800" b="0" i="1" strike="noStrike" spc="-1">
                <a:solidFill>
                  <a:srgbClr val="000000"/>
                </a:solidFill>
                <a:latin typeface="Calibri"/>
              </a:rPr>
              <a:t>ẖn</a:t>
            </a:r>
            <a:endParaRPr lang="fr-FR" sz="1800" b="0" strike="noStrike" spc="-1">
              <a:latin typeface="Calibri"/>
            </a:endParaRPr>
          </a:p>
          <a:p>
            <a:pPr algn="ctr">
              <a:lnSpc>
                <a:spcPct val="100000"/>
              </a:lnSpc>
            </a:pPr>
            <a:r>
              <a:rPr lang="en-US" sz="1800" b="0" strike="noStrike" spc="-1">
                <a:solidFill>
                  <a:srgbClr val="000000"/>
                </a:solidFill>
                <a:latin typeface="Calibri"/>
              </a:rPr>
              <a:t>(in </a:t>
            </a:r>
            <a:r>
              <a:rPr lang="en-US" sz="1800" b="0" i="1" strike="noStrike" spc="-1">
                <a:solidFill>
                  <a:srgbClr val="000000"/>
                </a:solidFill>
                <a:latin typeface="Calibri"/>
              </a:rPr>
              <a:t>ẖn.t</a:t>
            </a:r>
            <a:r>
              <a:rPr lang="en-US" sz="1800" b="0" strike="noStrike" spc="-1">
                <a:solidFill>
                  <a:srgbClr val="000000"/>
                </a:solidFill>
                <a:latin typeface="Calibri"/>
              </a:rPr>
              <a:t> ‘statue’)</a:t>
            </a:r>
            <a:endParaRPr lang="fr-FR" sz="1800" b="0" strike="noStrike" spc="-1">
              <a:latin typeface="Calibri"/>
            </a:endParaRPr>
          </a:p>
        </p:txBody>
      </p:sp>
      <p:pic>
        <p:nvPicPr>
          <p:cNvPr id="312" name="Image 23"/>
          <p:cNvPicPr/>
          <p:nvPr/>
        </p:nvPicPr>
        <p:blipFill>
          <a:blip r:embed="rId7"/>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 8"/>
          <p:cNvPicPr/>
          <p:nvPr/>
        </p:nvPicPr>
        <p:blipFill>
          <a:blip r:embed="rId3">
            <a:alphaModFix amt="10000"/>
          </a:blip>
          <a:stretch/>
        </p:blipFill>
        <p:spPr>
          <a:xfrm>
            <a:off x="79920" y="0"/>
            <a:ext cx="12031920" cy="6857640"/>
          </a:xfrm>
          <a:prstGeom prst="rect">
            <a:avLst/>
          </a:prstGeom>
          <a:ln>
            <a:noFill/>
          </a:ln>
        </p:spPr>
      </p:pic>
      <p:sp>
        <p:nvSpPr>
          <p:cNvPr id="314"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315"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316" name="CustomShape 3"/>
          <p:cNvSpPr/>
          <p:nvPr/>
        </p:nvSpPr>
        <p:spPr>
          <a:xfrm>
            <a:off x="917568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Function</a:t>
            </a:r>
            <a:endParaRPr lang="fr-FR" sz="1800" b="0" strike="noStrike" spc="-1">
              <a:latin typeface="Calibri"/>
            </a:endParaRPr>
          </a:p>
        </p:txBody>
      </p:sp>
      <p:sp>
        <p:nvSpPr>
          <p:cNvPr id="317" name="CustomShape 4"/>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318" name="CustomShape 5"/>
          <p:cNvSpPr/>
          <p:nvPr/>
        </p:nvSpPr>
        <p:spPr>
          <a:xfrm>
            <a:off x="673596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Class</a:t>
            </a:r>
            <a:endParaRPr lang="fr-FR" sz="1800" b="0" strike="noStrike" spc="-1">
              <a:latin typeface="Calibri"/>
            </a:endParaRPr>
          </a:p>
        </p:txBody>
      </p:sp>
      <p:sp>
        <p:nvSpPr>
          <p:cNvPr id="319" name="Line 6"/>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320" name="Line 7"/>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21" name="Line 8"/>
          <p:cNvSpPr/>
          <p:nvPr/>
        </p:nvSpPr>
        <p:spPr>
          <a:xfrm>
            <a:off x="801684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22" name="Line 9"/>
          <p:cNvSpPr/>
          <p:nvPr/>
        </p:nvSpPr>
        <p:spPr>
          <a:xfrm>
            <a:off x="7373520" y="3930120"/>
            <a:ext cx="5040" cy="920520"/>
          </a:xfrm>
          <a:prstGeom prst="line">
            <a:avLst/>
          </a:prstGeom>
          <a:ln w="25560"/>
        </p:spPr>
        <p:style>
          <a:lnRef idx="1">
            <a:schemeClr val="accent1"/>
          </a:lnRef>
          <a:fillRef idx="0">
            <a:schemeClr val="accent1"/>
          </a:fillRef>
          <a:effectRef idx="0">
            <a:schemeClr val="accent1"/>
          </a:effectRef>
          <a:fontRef idx="minor"/>
        </p:style>
      </p:sp>
      <p:sp>
        <p:nvSpPr>
          <p:cNvPr id="323" name="CustomShape 10"/>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24" name="CustomShape 11"/>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25" name="CustomShape 12"/>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26" name="CustomShape 13"/>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27" name="CustomShape 14"/>
          <p:cNvSpPr/>
          <p:nvPr/>
        </p:nvSpPr>
        <p:spPr>
          <a:xfrm>
            <a:off x="8020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28" name="CustomShape 15"/>
          <p:cNvSpPr/>
          <p:nvPr/>
        </p:nvSpPr>
        <p:spPr>
          <a:xfrm>
            <a:off x="891432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29" name="CustomShape 16"/>
          <p:cNvSpPr/>
          <p:nvPr/>
        </p:nvSpPr>
        <p:spPr>
          <a:xfrm>
            <a:off x="7378200" y="393048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30" name="CustomShape 17"/>
          <p:cNvSpPr/>
          <p:nvPr/>
        </p:nvSpPr>
        <p:spPr>
          <a:xfrm>
            <a:off x="7387920" y="457344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31" name="CustomShape 18"/>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332"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333"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334"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335" name="Line 19"/>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336" name="Line 20"/>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sp>
        <p:nvSpPr>
          <p:cNvPr id="337" name="CustomShape 21"/>
          <p:cNvSpPr/>
          <p:nvPr/>
        </p:nvSpPr>
        <p:spPr>
          <a:xfrm>
            <a:off x="8996040" y="1688760"/>
            <a:ext cx="1644120" cy="639000"/>
          </a:xfrm>
          <a:prstGeom prst="rect">
            <a:avLst/>
          </a:prstGeom>
          <a:noFill/>
          <a:ln w="31680">
            <a:solidFill>
              <a:schemeClr val="accent1"/>
            </a:solidFill>
            <a:round/>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Phonogram </a:t>
            </a:r>
            <a:r>
              <a:rPr lang="en-US" sz="1800" b="0" i="1" strike="noStrike" spc="-1">
                <a:solidFill>
                  <a:srgbClr val="000000"/>
                </a:solidFill>
                <a:latin typeface="Calibri"/>
              </a:rPr>
              <a:t>ẖn</a:t>
            </a:r>
            <a:endParaRPr lang="fr-FR" sz="1800" b="0" strike="noStrike" spc="-1">
              <a:latin typeface="Calibri"/>
            </a:endParaRPr>
          </a:p>
          <a:p>
            <a:pPr algn="ctr">
              <a:lnSpc>
                <a:spcPct val="100000"/>
              </a:lnSpc>
            </a:pPr>
            <a:r>
              <a:rPr lang="en-US" sz="1800" b="0" strike="noStrike" spc="-1">
                <a:solidFill>
                  <a:srgbClr val="000000"/>
                </a:solidFill>
                <a:latin typeface="Calibri"/>
              </a:rPr>
              <a:t>(in </a:t>
            </a:r>
            <a:r>
              <a:rPr lang="en-US" sz="1800" b="0" i="1" strike="noStrike" spc="-1">
                <a:solidFill>
                  <a:srgbClr val="000000"/>
                </a:solidFill>
                <a:latin typeface="Calibri"/>
              </a:rPr>
              <a:t>ẖn.t</a:t>
            </a:r>
            <a:r>
              <a:rPr lang="en-US" sz="1800" b="0" strike="noStrike" spc="-1">
                <a:solidFill>
                  <a:srgbClr val="000000"/>
                </a:solidFill>
                <a:latin typeface="Calibri"/>
              </a:rPr>
              <a:t> ‘statue’)</a:t>
            </a:r>
            <a:endParaRPr lang="fr-FR" sz="1800" b="0" strike="noStrike" spc="-1">
              <a:latin typeface="Calibri"/>
            </a:endParaRPr>
          </a:p>
        </p:txBody>
      </p:sp>
      <p:pic>
        <p:nvPicPr>
          <p:cNvPr id="338" name="Image 49"/>
          <p:cNvPicPr/>
          <p:nvPr/>
        </p:nvPicPr>
        <p:blipFill>
          <a:blip r:embed="rId7"/>
          <a:stretch/>
        </p:blipFill>
        <p:spPr>
          <a:xfrm>
            <a:off x="5317200" y="4960440"/>
            <a:ext cx="867240" cy="867240"/>
          </a:xfrm>
          <a:prstGeom prst="rect">
            <a:avLst/>
          </a:prstGeom>
          <a:ln>
            <a:noFill/>
          </a:ln>
        </p:spPr>
      </p:pic>
      <p:pic>
        <p:nvPicPr>
          <p:cNvPr id="339" name="Image 28"/>
          <p:cNvPicPr/>
          <p:nvPr/>
        </p:nvPicPr>
        <p:blipFill>
          <a:blip r:embed="rId8"/>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mage 8"/>
          <p:cNvPicPr/>
          <p:nvPr/>
        </p:nvPicPr>
        <p:blipFill>
          <a:blip r:embed="rId3">
            <a:alphaModFix amt="10000"/>
          </a:blip>
          <a:stretch/>
        </p:blipFill>
        <p:spPr>
          <a:xfrm>
            <a:off x="79920" y="0"/>
            <a:ext cx="12031920" cy="6857640"/>
          </a:xfrm>
          <a:prstGeom prst="rect">
            <a:avLst/>
          </a:prstGeom>
          <a:ln>
            <a:noFill/>
          </a:ln>
        </p:spPr>
      </p:pic>
      <p:sp>
        <p:nvSpPr>
          <p:cNvPr id="341"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342"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343" name="CustomShape 3"/>
          <p:cNvSpPr/>
          <p:nvPr/>
        </p:nvSpPr>
        <p:spPr>
          <a:xfrm>
            <a:off x="917568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Function</a:t>
            </a:r>
            <a:endParaRPr lang="fr-FR" sz="1800" b="0" strike="noStrike" spc="-1">
              <a:latin typeface="Calibri"/>
            </a:endParaRPr>
          </a:p>
        </p:txBody>
      </p:sp>
      <p:sp>
        <p:nvSpPr>
          <p:cNvPr id="344" name="CustomShape 4"/>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345" name="CustomShape 5"/>
          <p:cNvSpPr/>
          <p:nvPr/>
        </p:nvSpPr>
        <p:spPr>
          <a:xfrm>
            <a:off x="673596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Class</a:t>
            </a:r>
            <a:endParaRPr lang="fr-FR" sz="1800" b="0" strike="noStrike" spc="-1">
              <a:latin typeface="Calibri"/>
            </a:endParaRPr>
          </a:p>
        </p:txBody>
      </p:sp>
      <p:sp>
        <p:nvSpPr>
          <p:cNvPr id="346" name="Line 6"/>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347" name="Line 7"/>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48" name="Line 8"/>
          <p:cNvSpPr/>
          <p:nvPr/>
        </p:nvSpPr>
        <p:spPr>
          <a:xfrm>
            <a:off x="801684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49" name="Line 9"/>
          <p:cNvSpPr/>
          <p:nvPr/>
        </p:nvSpPr>
        <p:spPr>
          <a:xfrm>
            <a:off x="7373520" y="3930120"/>
            <a:ext cx="5040" cy="920520"/>
          </a:xfrm>
          <a:prstGeom prst="line">
            <a:avLst/>
          </a:prstGeom>
          <a:ln w="25560"/>
        </p:spPr>
        <p:style>
          <a:lnRef idx="1">
            <a:schemeClr val="accent1"/>
          </a:lnRef>
          <a:fillRef idx="0">
            <a:schemeClr val="accent1"/>
          </a:fillRef>
          <a:effectRef idx="0">
            <a:schemeClr val="accent1"/>
          </a:effectRef>
          <a:fontRef idx="minor"/>
        </p:style>
      </p:sp>
      <p:sp>
        <p:nvSpPr>
          <p:cNvPr id="350" name="CustomShape 10"/>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51" name="CustomShape 11"/>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52" name="CustomShape 12"/>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53" name="CustomShape 13"/>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54" name="CustomShape 14"/>
          <p:cNvSpPr/>
          <p:nvPr/>
        </p:nvSpPr>
        <p:spPr>
          <a:xfrm>
            <a:off x="8020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55" name="CustomShape 15"/>
          <p:cNvSpPr/>
          <p:nvPr/>
        </p:nvSpPr>
        <p:spPr>
          <a:xfrm>
            <a:off x="891432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56" name="CustomShape 16"/>
          <p:cNvSpPr/>
          <p:nvPr/>
        </p:nvSpPr>
        <p:spPr>
          <a:xfrm>
            <a:off x="7378200" y="393048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57" name="CustomShape 17"/>
          <p:cNvSpPr/>
          <p:nvPr/>
        </p:nvSpPr>
        <p:spPr>
          <a:xfrm>
            <a:off x="7387920" y="457344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58" name="CustomShape 18"/>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359"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360"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361"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362" name="Line 19"/>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363" name="Line 20"/>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sp>
        <p:nvSpPr>
          <p:cNvPr id="364" name="CustomShape 21"/>
          <p:cNvSpPr/>
          <p:nvPr/>
        </p:nvSpPr>
        <p:spPr>
          <a:xfrm>
            <a:off x="8996040" y="1688760"/>
            <a:ext cx="1644120" cy="639000"/>
          </a:xfrm>
          <a:prstGeom prst="rect">
            <a:avLst/>
          </a:prstGeom>
          <a:noFill/>
          <a:ln w="31680">
            <a:solidFill>
              <a:schemeClr val="accent1"/>
            </a:solidFill>
            <a:round/>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Phonogram </a:t>
            </a:r>
            <a:r>
              <a:rPr lang="en-US" sz="1800" b="0" i="1" strike="noStrike" spc="-1">
                <a:solidFill>
                  <a:srgbClr val="000000"/>
                </a:solidFill>
                <a:latin typeface="Calibri"/>
              </a:rPr>
              <a:t>ẖn</a:t>
            </a:r>
            <a:endParaRPr lang="fr-FR" sz="1800" b="0" strike="noStrike" spc="-1">
              <a:latin typeface="Calibri"/>
            </a:endParaRPr>
          </a:p>
          <a:p>
            <a:pPr algn="ctr">
              <a:lnSpc>
                <a:spcPct val="100000"/>
              </a:lnSpc>
            </a:pPr>
            <a:r>
              <a:rPr lang="en-US" sz="1800" b="0" strike="noStrike" spc="-1">
                <a:solidFill>
                  <a:srgbClr val="000000"/>
                </a:solidFill>
                <a:latin typeface="Calibri"/>
              </a:rPr>
              <a:t>(in </a:t>
            </a:r>
            <a:r>
              <a:rPr lang="en-US" sz="1800" b="0" i="1" strike="noStrike" spc="-1">
                <a:solidFill>
                  <a:srgbClr val="000000"/>
                </a:solidFill>
                <a:latin typeface="Calibri"/>
              </a:rPr>
              <a:t>ẖn.t</a:t>
            </a:r>
            <a:r>
              <a:rPr lang="en-US" sz="1800" b="0" strike="noStrike" spc="-1">
                <a:solidFill>
                  <a:srgbClr val="000000"/>
                </a:solidFill>
                <a:latin typeface="Calibri"/>
              </a:rPr>
              <a:t> ‘statue’)</a:t>
            </a:r>
            <a:endParaRPr lang="fr-FR" sz="1800" b="0" strike="noStrike" spc="-1">
              <a:latin typeface="Calibri"/>
            </a:endParaRPr>
          </a:p>
        </p:txBody>
      </p:sp>
      <p:pic>
        <p:nvPicPr>
          <p:cNvPr id="365" name="Image 49"/>
          <p:cNvPicPr/>
          <p:nvPr/>
        </p:nvPicPr>
        <p:blipFill>
          <a:blip r:embed="rId7"/>
          <a:stretch/>
        </p:blipFill>
        <p:spPr>
          <a:xfrm>
            <a:off x="5317200" y="4960440"/>
            <a:ext cx="867240" cy="867240"/>
          </a:xfrm>
          <a:prstGeom prst="rect">
            <a:avLst/>
          </a:prstGeom>
          <a:ln>
            <a:noFill/>
          </a:ln>
        </p:spPr>
      </p:pic>
      <p:pic>
        <p:nvPicPr>
          <p:cNvPr id="366" name="Image 50"/>
          <p:cNvPicPr/>
          <p:nvPr/>
        </p:nvPicPr>
        <p:blipFill>
          <a:blip r:embed="rId8"/>
          <a:stretch/>
        </p:blipFill>
        <p:spPr>
          <a:xfrm>
            <a:off x="5210280" y="5982840"/>
            <a:ext cx="498960" cy="698760"/>
          </a:xfrm>
          <a:prstGeom prst="rect">
            <a:avLst/>
          </a:prstGeom>
          <a:ln>
            <a:noFill/>
          </a:ln>
        </p:spPr>
      </p:pic>
      <p:pic>
        <p:nvPicPr>
          <p:cNvPr id="367" name="Image 51"/>
          <p:cNvPicPr/>
          <p:nvPr/>
        </p:nvPicPr>
        <p:blipFill>
          <a:blip r:embed="rId9"/>
          <a:stretch/>
        </p:blipFill>
        <p:spPr>
          <a:xfrm>
            <a:off x="5865840" y="6041520"/>
            <a:ext cx="594000" cy="554400"/>
          </a:xfrm>
          <a:prstGeom prst="rect">
            <a:avLst/>
          </a:prstGeom>
          <a:ln>
            <a:noFill/>
          </a:ln>
        </p:spPr>
      </p:pic>
      <p:pic>
        <p:nvPicPr>
          <p:cNvPr id="368" name="Image 30"/>
          <p:cNvPicPr/>
          <p:nvPr/>
        </p:nvPicPr>
        <p:blipFill>
          <a:blip r:embed="rId10"/>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age 8"/>
          <p:cNvPicPr/>
          <p:nvPr/>
        </p:nvPicPr>
        <p:blipFill>
          <a:blip r:embed="rId3">
            <a:alphaModFix amt="10000"/>
          </a:blip>
          <a:stretch/>
        </p:blipFill>
        <p:spPr>
          <a:xfrm>
            <a:off x="79920" y="0"/>
            <a:ext cx="12031920" cy="6857640"/>
          </a:xfrm>
          <a:prstGeom prst="rect">
            <a:avLst/>
          </a:prstGeom>
          <a:ln>
            <a:noFill/>
          </a:ln>
        </p:spPr>
      </p:pic>
      <p:sp>
        <p:nvSpPr>
          <p:cNvPr id="370"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371"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372" name="CustomShape 3"/>
          <p:cNvSpPr/>
          <p:nvPr/>
        </p:nvSpPr>
        <p:spPr>
          <a:xfrm>
            <a:off x="917568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Function</a:t>
            </a:r>
            <a:endParaRPr lang="fr-FR" sz="1800" b="0" strike="noStrike" spc="-1">
              <a:latin typeface="Calibri"/>
            </a:endParaRPr>
          </a:p>
        </p:txBody>
      </p:sp>
      <p:sp>
        <p:nvSpPr>
          <p:cNvPr id="373" name="CustomShape 4"/>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374" name="CustomShape 5"/>
          <p:cNvSpPr/>
          <p:nvPr/>
        </p:nvSpPr>
        <p:spPr>
          <a:xfrm>
            <a:off x="673596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Class</a:t>
            </a:r>
            <a:endParaRPr lang="fr-FR" sz="1800" b="0" strike="noStrike" spc="-1">
              <a:latin typeface="Calibri"/>
            </a:endParaRPr>
          </a:p>
        </p:txBody>
      </p:sp>
      <p:sp>
        <p:nvSpPr>
          <p:cNvPr id="375" name="CustomShape 6"/>
          <p:cNvSpPr/>
          <p:nvPr/>
        </p:nvSpPr>
        <p:spPr>
          <a:xfrm>
            <a:off x="917568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Sign</a:t>
            </a:r>
            <a:endParaRPr lang="fr-FR" sz="1800" b="0" strike="noStrike" spc="-1">
              <a:latin typeface="Calibri"/>
            </a:endParaRPr>
          </a:p>
        </p:txBody>
      </p:sp>
      <p:sp>
        <p:nvSpPr>
          <p:cNvPr id="376" name="Line 7"/>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377" name="Line 8"/>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78" name="Line 9"/>
          <p:cNvSpPr/>
          <p:nvPr/>
        </p:nvSpPr>
        <p:spPr>
          <a:xfrm>
            <a:off x="801684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379" name="Line 10"/>
          <p:cNvSpPr/>
          <p:nvPr/>
        </p:nvSpPr>
        <p:spPr>
          <a:xfrm>
            <a:off x="7373520" y="3930120"/>
            <a:ext cx="5040" cy="920520"/>
          </a:xfrm>
          <a:prstGeom prst="line">
            <a:avLst/>
          </a:prstGeom>
          <a:ln w="25560"/>
        </p:spPr>
        <p:style>
          <a:lnRef idx="1">
            <a:schemeClr val="accent1"/>
          </a:lnRef>
          <a:fillRef idx="0">
            <a:schemeClr val="accent1"/>
          </a:fillRef>
          <a:effectRef idx="0">
            <a:schemeClr val="accent1"/>
          </a:effectRef>
          <a:fontRef idx="minor"/>
        </p:style>
      </p:sp>
      <p:sp>
        <p:nvSpPr>
          <p:cNvPr id="380" name="Line 11"/>
          <p:cNvSpPr/>
          <p:nvPr/>
        </p:nvSpPr>
        <p:spPr>
          <a:xfrm flipH="1">
            <a:off x="8021880" y="5493600"/>
            <a:ext cx="1153440" cy="0"/>
          </a:xfrm>
          <a:prstGeom prst="line">
            <a:avLst/>
          </a:prstGeom>
          <a:ln w="25560"/>
        </p:spPr>
        <p:style>
          <a:lnRef idx="1">
            <a:schemeClr val="accent1"/>
          </a:lnRef>
          <a:fillRef idx="0">
            <a:schemeClr val="accent1"/>
          </a:fillRef>
          <a:effectRef idx="0">
            <a:schemeClr val="accent1"/>
          </a:effectRef>
          <a:fontRef idx="minor"/>
        </p:style>
      </p:sp>
      <p:sp>
        <p:nvSpPr>
          <p:cNvPr id="381" name="Line 12"/>
          <p:cNvSpPr/>
          <p:nvPr/>
        </p:nvSpPr>
        <p:spPr>
          <a:xfrm>
            <a:off x="9818280" y="3930120"/>
            <a:ext cx="0" cy="920520"/>
          </a:xfrm>
          <a:prstGeom prst="line">
            <a:avLst/>
          </a:prstGeom>
          <a:ln w="25560">
            <a:prstDash val="sysDot"/>
          </a:ln>
        </p:spPr>
        <p:style>
          <a:lnRef idx="1">
            <a:schemeClr val="accent1"/>
          </a:lnRef>
          <a:fillRef idx="0">
            <a:schemeClr val="accent1"/>
          </a:fillRef>
          <a:effectRef idx="0">
            <a:schemeClr val="accent1"/>
          </a:effectRef>
          <a:fontRef idx="minor"/>
        </p:style>
      </p:sp>
      <p:sp>
        <p:nvSpPr>
          <p:cNvPr id="382" name="CustomShape 13"/>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83" name="CustomShape 14"/>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84" name="CustomShape 15"/>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85" name="CustomShape 16"/>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86" name="CustomShape 17"/>
          <p:cNvSpPr/>
          <p:nvPr/>
        </p:nvSpPr>
        <p:spPr>
          <a:xfrm>
            <a:off x="8020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87" name="CustomShape 18"/>
          <p:cNvSpPr/>
          <p:nvPr/>
        </p:nvSpPr>
        <p:spPr>
          <a:xfrm>
            <a:off x="891432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88" name="CustomShape 19"/>
          <p:cNvSpPr/>
          <p:nvPr/>
        </p:nvSpPr>
        <p:spPr>
          <a:xfrm>
            <a:off x="8020440" y="52293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89" name="CustomShape 20"/>
          <p:cNvSpPr/>
          <p:nvPr/>
        </p:nvSpPr>
        <p:spPr>
          <a:xfrm>
            <a:off x="8913960" y="52293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90" name="CustomShape 21"/>
          <p:cNvSpPr/>
          <p:nvPr/>
        </p:nvSpPr>
        <p:spPr>
          <a:xfrm>
            <a:off x="7378200" y="393048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91" name="CustomShape 22"/>
          <p:cNvSpPr/>
          <p:nvPr/>
        </p:nvSpPr>
        <p:spPr>
          <a:xfrm>
            <a:off x="7387920" y="457344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92" name="CustomShape 23"/>
          <p:cNvSpPr/>
          <p:nvPr/>
        </p:nvSpPr>
        <p:spPr>
          <a:xfrm>
            <a:off x="9828720" y="457992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393" name="CustomShape 24"/>
          <p:cNvSpPr/>
          <p:nvPr/>
        </p:nvSpPr>
        <p:spPr>
          <a:xfrm>
            <a:off x="9828720" y="392400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394" name="CustomShape 25"/>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395"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396"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397"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398" name="Line 26"/>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399" name="Line 27"/>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sp>
        <p:nvSpPr>
          <p:cNvPr id="400" name="CustomShape 28"/>
          <p:cNvSpPr/>
          <p:nvPr/>
        </p:nvSpPr>
        <p:spPr>
          <a:xfrm>
            <a:off x="8996040" y="1688760"/>
            <a:ext cx="1644120" cy="639000"/>
          </a:xfrm>
          <a:prstGeom prst="rect">
            <a:avLst/>
          </a:prstGeom>
          <a:noFill/>
          <a:ln w="31680">
            <a:solidFill>
              <a:schemeClr val="accent1"/>
            </a:solidFill>
            <a:round/>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Phonogram </a:t>
            </a:r>
            <a:r>
              <a:rPr lang="en-US" sz="1800" b="0" i="1" strike="noStrike" spc="-1">
                <a:solidFill>
                  <a:srgbClr val="000000"/>
                </a:solidFill>
                <a:latin typeface="Calibri"/>
              </a:rPr>
              <a:t>ẖn</a:t>
            </a:r>
            <a:endParaRPr lang="fr-FR" sz="1800" b="0" strike="noStrike" spc="-1">
              <a:latin typeface="Calibri"/>
            </a:endParaRPr>
          </a:p>
          <a:p>
            <a:pPr algn="ctr">
              <a:lnSpc>
                <a:spcPct val="100000"/>
              </a:lnSpc>
            </a:pPr>
            <a:r>
              <a:rPr lang="en-US" sz="1800" b="0" strike="noStrike" spc="-1">
                <a:solidFill>
                  <a:srgbClr val="000000"/>
                </a:solidFill>
                <a:latin typeface="Calibri"/>
              </a:rPr>
              <a:t>(in </a:t>
            </a:r>
            <a:r>
              <a:rPr lang="en-US" sz="1800" b="0" i="1" strike="noStrike" spc="-1">
                <a:solidFill>
                  <a:srgbClr val="000000"/>
                </a:solidFill>
                <a:latin typeface="Calibri"/>
              </a:rPr>
              <a:t>ẖn.t</a:t>
            </a:r>
            <a:r>
              <a:rPr lang="en-US" sz="1800" b="0" strike="noStrike" spc="-1">
                <a:solidFill>
                  <a:srgbClr val="000000"/>
                </a:solidFill>
                <a:latin typeface="Calibri"/>
              </a:rPr>
              <a:t> ‘statue’)</a:t>
            </a:r>
            <a:endParaRPr lang="fr-FR" sz="1800" b="0" strike="noStrike" spc="-1">
              <a:latin typeface="Calibri"/>
            </a:endParaRPr>
          </a:p>
        </p:txBody>
      </p:sp>
      <p:pic>
        <p:nvPicPr>
          <p:cNvPr id="401" name="Image 49"/>
          <p:cNvPicPr/>
          <p:nvPr/>
        </p:nvPicPr>
        <p:blipFill>
          <a:blip r:embed="rId7"/>
          <a:stretch/>
        </p:blipFill>
        <p:spPr>
          <a:xfrm>
            <a:off x="5317200" y="4960440"/>
            <a:ext cx="867240" cy="867240"/>
          </a:xfrm>
          <a:prstGeom prst="rect">
            <a:avLst/>
          </a:prstGeom>
          <a:ln>
            <a:noFill/>
          </a:ln>
        </p:spPr>
      </p:pic>
      <p:pic>
        <p:nvPicPr>
          <p:cNvPr id="402" name="Image 50"/>
          <p:cNvPicPr/>
          <p:nvPr/>
        </p:nvPicPr>
        <p:blipFill>
          <a:blip r:embed="rId8"/>
          <a:stretch/>
        </p:blipFill>
        <p:spPr>
          <a:xfrm>
            <a:off x="5210280" y="5982840"/>
            <a:ext cx="498960" cy="698760"/>
          </a:xfrm>
          <a:prstGeom prst="rect">
            <a:avLst/>
          </a:prstGeom>
          <a:ln>
            <a:noFill/>
          </a:ln>
        </p:spPr>
      </p:pic>
      <p:pic>
        <p:nvPicPr>
          <p:cNvPr id="403" name="Image 51"/>
          <p:cNvPicPr/>
          <p:nvPr/>
        </p:nvPicPr>
        <p:blipFill>
          <a:blip r:embed="rId9"/>
          <a:stretch/>
        </p:blipFill>
        <p:spPr>
          <a:xfrm>
            <a:off x="5865840" y="6041520"/>
            <a:ext cx="594000" cy="554400"/>
          </a:xfrm>
          <a:prstGeom prst="rect">
            <a:avLst/>
          </a:prstGeom>
          <a:ln>
            <a:noFill/>
          </a:ln>
        </p:spPr>
      </p:pic>
      <p:pic>
        <p:nvPicPr>
          <p:cNvPr id="404" name="Image 38"/>
          <p:cNvPicPr/>
          <p:nvPr/>
        </p:nvPicPr>
        <p:blipFill>
          <a:blip r:embed="rId10"/>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 8"/>
          <p:cNvPicPr/>
          <p:nvPr/>
        </p:nvPicPr>
        <p:blipFill>
          <a:blip r:embed="rId3">
            <a:alphaModFix amt="10000"/>
          </a:blip>
          <a:stretch/>
        </p:blipFill>
        <p:spPr>
          <a:xfrm>
            <a:off x="79920" y="0"/>
            <a:ext cx="12031920" cy="6857640"/>
          </a:xfrm>
          <a:prstGeom prst="rect">
            <a:avLst/>
          </a:prstGeom>
          <a:ln>
            <a:noFill/>
          </a:ln>
        </p:spPr>
      </p:pic>
      <p:sp>
        <p:nvSpPr>
          <p:cNvPr id="406" name="CustomShape 1"/>
          <p:cNvSpPr/>
          <p:nvPr/>
        </p:nvSpPr>
        <p:spPr>
          <a:xfrm>
            <a:off x="184104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Document</a:t>
            </a:r>
            <a:endParaRPr lang="fr-FR" sz="1800" b="0" strike="noStrike" spc="-1">
              <a:latin typeface="Calibri"/>
            </a:endParaRPr>
          </a:p>
        </p:txBody>
      </p:sp>
      <p:sp>
        <p:nvSpPr>
          <p:cNvPr id="407" name="CustomShape 2"/>
          <p:cNvSpPr/>
          <p:nvPr/>
        </p:nvSpPr>
        <p:spPr>
          <a:xfrm>
            <a:off x="428580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Source</a:t>
            </a:r>
            <a:endParaRPr lang="fr-FR" sz="1800" b="0" strike="noStrike" spc="-1">
              <a:latin typeface="Calibri"/>
            </a:endParaRPr>
          </a:p>
        </p:txBody>
      </p:sp>
      <p:sp>
        <p:nvSpPr>
          <p:cNvPr id="408" name="CustomShape 3"/>
          <p:cNvSpPr/>
          <p:nvPr/>
        </p:nvSpPr>
        <p:spPr>
          <a:xfrm>
            <a:off x="917568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Function</a:t>
            </a:r>
            <a:endParaRPr lang="fr-FR" sz="1800" b="0" strike="noStrike" spc="-1">
              <a:latin typeface="Calibri"/>
            </a:endParaRPr>
          </a:p>
        </p:txBody>
      </p:sp>
      <p:sp>
        <p:nvSpPr>
          <p:cNvPr id="409" name="CustomShape 4"/>
          <p:cNvSpPr/>
          <p:nvPr/>
        </p:nvSpPr>
        <p:spPr>
          <a:xfrm>
            <a:off x="6730560" y="26438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Token</a:t>
            </a:r>
            <a:endParaRPr lang="fr-FR" sz="1800" b="0" strike="noStrike" spc="-1">
              <a:latin typeface="Calibri"/>
            </a:endParaRPr>
          </a:p>
        </p:txBody>
      </p:sp>
      <p:sp>
        <p:nvSpPr>
          <p:cNvPr id="410" name="CustomShape 5"/>
          <p:cNvSpPr/>
          <p:nvPr/>
        </p:nvSpPr>
        <p:spPr>
          <a:xfrm>
            <a:off x="673596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Class</a:t>
            </a:r>
            <a:endParaRPr lang="fr-FR" sz="1800" b="0" strike="noStrike" spc="-1">
              <a:latin typeface="Calibri"/>
            </a:endParaRPr>
          </a:p>
        </p:txBody>
      </p:sp>
      <p:sp>
        <p:nvSpPr>
          <p:cNvPr id="411" name="CustomShape 6"/>
          <p:cNvSpPr/>
          <p:nvPr/>
        </p:nvSpPr>
        <p:spPr>
          <a:xfrm>
            <a:off x="9175680" y="4850640"/>
            <a:ext cx="1285920" cy="1285920"/>
          </a:xfrm>
          <a:prstGeom prst="roundRect">
            <a:avLst>
              <a:gd name="adj" fmla="val 16667"/>
            </a:avLst>
          </a:prstGeom>
          <a:solidFill>
            <a:schemeClr val="accent1">
              <a:alpha val="58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800" b="0" strike="noStrike" spc="-1">
                <a:solidFill>
                  <a:srgbClr val="FFFFFF"/>
                </a:solidFill>
                <a:latin typeface="Calibri"/>
              </a:rPr>
              <a:t>Sign</a:t>
            </a:r>
            <a:endParaRPr lang="fr-FR" sz="1800" b="0" strike="noStrike" spc="-1">
              <a:latin typeface="Calibri"/>
            </a:endParaRPr>
          </a:p>
        </p:txBody>
      </p:sp>
      <p:sp>
        <p:nvSpPr>
          <p:cNvPr id="412" name="Line 7"/>
          <p:cNvSpPr/>
          <p:nvPr/>
        </p:nvSpPr>
        <p:spPr>
          <a:xfrm>
            <a:off x="3126960" y="3286800"/>
            <a:ext cx="1158840" cy="0"/>
          </a:xfrm>
          <a:prstGeom prst="line">
            <a:avLst/>
          </a:prstGeom>
          <a:ln w="25560"/>
        </p:spPr>
        <p:style>
          <a:lnRef idx="1">
            <a:schemeClr val="accent1"/>
          </a:lnRef>
          <a:fillRef idx="0">
            <a:schemeClr val="accent1"/>
          </a:fillRef>
          <a:effectRef idx="0">
            <a:schemeClr val="accent1"/>
          </a:effectRef>
          <a:fontRef idx="minor"/>
        </p:style>
      </p:sp>
      <p:sp>
        <p:nvSpPr>
          <p:cNvPr id="413" name="Line 8"/>
          <p:cNvSpPr/>
          <p:nvPr/>
        </p:nvSpPr>
        <p:spPr>
          <a:xfrm>
            <a:off x="557208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414" name="Line 9"/>
          <p:cNvSpPr/>
          <p:nvPr/>
        </p:nvSpPr>
        <p:spPr>
          <a:xfrm>
            <a:off x="8016840" y="3286800"/>
            <a:ext cx="1158480" cy="0"/>
          </a:xfrm>
          <a:prstGeom prst="line">
            <a:avLst/>
          </a:prstGeom>
          <a:ln w="25560"/>
        </p:spPr>
        <p:style>
          <a:lnRef idx="1">
            <a:schemeClr val="accent1"/>
          </a:lnRef>
          <a:fillRef idx="0">
            <a:schemeClr val="accent1"/>
          </a:fillRef>
          <a:effectRef idx="0">
            <a:schemeClr val="accent1"/>
          </a:effectRef>
          <a:fontRef idx="minor"/>
        </p:style>
      </p:sp>
      <p:sp>
        <p:nvSpPr>
          <p:cNvPr id="415" name="Line 10"/>
          <p:cNvSpPr/>
          <p:nvPr/>
        </p:nvSpPr>
        <p:spPr>
          <a:xfrm>
            <a:off x="7373520" y="3930120"/>
            <a:ext cx="5040" cy="920520"/>
          </a:xfrm>
          <a:prstGeom prst="line">
            <a:avLst/>
          </a:prstGeom>
          <a:ln w="25560"/>
        </p:spPr>
        <p:style>
          <a:lnRef idx="1">
            <a:schemeClr val="accent1"/>
          </a:lnRef>
          <a:fillRef idx="0">
            <a:schemeClr val="accent1"/>
          </a:fillRef>
          <a:effectRef idx="0">
            <a:schemeClr val="accent1"/>
          </a:effectRef>
          <a:fontRef idx="minor"/>
        </p:style>
      </p:sp>
      <p:sp>
        <p:nvSpPr>
          <p:cNvPr id="416" name="Line 11"/>
          <p:cNvSpPr/>
          <p:nvPr/>
        </p:nvSpPr>
        <p:spPr>
          <a:xfrm flipH="1">
            <a:off x="8021880" y="5493600"/>
            <a:ext cx="1153440" cy="0"/>
          </a:xfrm>
          <a:prstGeom prst="line">
            <a:avLst/>
          </a:prstGeom>
          <a:ln w="25560"/>
        </p:spPr>
        <p:style>
          <a:lnRef idx="1">
            <a:schemeClr val="accent1"/>
          </a:lnRef>
          <a:fillRef idx="0">
            <a:schemeClr val="accent1"/>
          </a:fillRef>
          <a:effectRef idx="0">
            <a:schemeClr val="accent1"/>
          </a:effectRef>
          <a:fontRef idx="minor"/>
        </p:style>
      </p:sp>
      <p:sp>
        <p:nvSpPr>
          <p:cNvPr id="417" name="Line 12"/>
          <p:cNvSpPr/>
          <p:nvPr/>
        </p:nvSpPr>
        <p:spPr>
          <a:xfrm>
            <a:off x="9818280" y="3930120"/>
            <a:ext cx="0" cy="920520"/>
          </a:xfrm>
          <a:prstGeom prst="line">
            <a:avLst/>
          </a:prstGeom>
          <a:ln w="25560">
            <a:prstDash val="sysDot"/>
          </a:ln>
        </p:spPr>
        <p:style>
          <a:lnRef idx="1">
            <a:schemeClr val="accent1"/>
          </a:lnRef>
          <a:fillRef idx="0">
            <a:schemeClr val="accent1"/>
          </a:fillRef>
          <a:effectRef idx="0">
            <a:schemeClr val="accent1"/>
          </a:effectRef>
          <a:fontRef idx="minor"/>
        </p:style>
      </p:sp>
      <p:sp>
        <p:nvSpPr>
          <p:cNvPr id="418" name="CustomShape 13"/>
          <p:cNvSpPr/>
          <p:nvPr/>
        </p:nvSpPr>
        <p:spPr>
          <a:xfrm>
            <a:off x="313056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19" name="CustomShape 14"/>
          <p:cNvSpPr/>
          <p:nvPr/>
        </p:nvSpPr>
        <p:spPr>
          <a:xfrm>
            <a:off x="4024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20" name="CustomShape 15"/>
          <p:cNvSpPr/>
          <p:nvPr/>
        </p:nvSpPr>
        <p:spPr>
          <a:xfrm>
            <a:off x="557568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21" name="CustomShape 16"/>
          <p:cNvSpPr/>
          <p:nvPr/>
        </p:nvSpPr>
        <p:spPr>
          <a:xfrm>
            <a:off x="646920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22" name="CustomShape 17"/>
          <p:cNvSpPr/>
          <p:nvPr/>
        </p:nvSpPr>
        <p:spPr>
          <a:xfrm>
            <a:off x="802044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23" name="CustomShape 18"/>
          <p:cNvSpPr/>
          <p:nvPr/>
        </p:nvSpPr>
        <p:spPr>
          <a:xfrm>
            <a:off x="8914320" y="30099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24" name="CustomShape 19"/>
          <p:cNvSpPr/>
          <p:nvPr/>
        </p:nvSpPr>
        <p:spPr>
          <a:xfrm>
            <a:off x="8020440" y="52293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25" name="CustomShape 20"/>
          <p:cNvSpPr/>
          <p:nvPr/>
        </p:nvSpPr>
        <p:spPr>
          <a:xfrm>
            <a:off x="8913960" y="522936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26" name="CustomShape 21"/>
          <p:cNvSpPr/>
          <p:nvPr/>
        </p:nvSpPr>
        <p:spPr>
          <a:xfrm>
            <a:off x="7378200" y="393048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27" name="CustomShape 22"/>
          <p:cNvSpPr/>
          <p:nvPr/>
        </p:nvSpPr>
        <p:spPr>
          <a:xfrm>
            <a:off x="7387920" y="457344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28" name="CustomShape 23"/>
          <p:cNvSpPr/>
          <p:nvPr/>
        </p:nvSpPr>
        <p:spPr>
          <a:xfrm>
            <a:off x="9828720" y="457992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29" name="CustomShape 24"/>
          <p:cNvSpPr/>
          <p:nvPr/>
        </p:nvSpPr>
        <p:spPr>
          <a:xfrm>
            <a:off x="9828720" y="392400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30" name="Line 25"/>
          <p:cNvSpPr/>
          <p:nvPr/>
        </p:nvSpPr>
        <p:spPr>
          <a:xfrm>
            <a:off x="8007840" y="3894840"/>
            <a:ext cx="1226160" cy="981360"/>
          </a:xfrm>
          <a:prstGeom prst="line">
            <a:avLst/>
          </a:prstGeom>
          <a:ln w="25560">
            <a:prstDash val="dash"/>
          </a:ln>
        </p:spPr>
        <p:style>
          <a:lnRef idx="1">
            <a:schemeClr val="accent1"/>
          </a:lnRef>
          <a:fillRef idx="0">
            <a:schemeClr val="accent1"/>
          </a:fillRef>
          <a:effectRef idx="0">
            <a:schemeClr val="accent1"/>
          </a:effectRef>
          <a:fontRef idx="minor"/>
        </p:style>
      </p:sp>
      <p:sp>
        <p:nvSpPr>
          <p:cNvPr id="431" name="CustomShape 26"/>
          <p:cNvSpPr/>
          <p:nvPr/>
        </p:nvSpPr>
        <p:spPr>
          <a:xfrm>
            <a:off x="7999560" y="366120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n</a:t>
            </a:r>
            <a:endParaRPr lang="fr-FR" sz="1200" b="0" strike="noStrike" spc="-1">
              <a:latin typeface="Calibri"/>
            </a:endParaRPr>
          </a:p>
        </p:txBody>
      </p:sp>
      <p:sp>
        <p:nvSpPr>
          <p:cNvPr id="432" name="CustomShape 27"/>
          <p:cNvSpPr/>
          <p:nvPr/>
        </p:nvSpPr>
        <p:spPr>
          <a:xfrm>
            <a:off x="9154440" y="4627440"/>
            <a:ext cx="25884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200" b="0" i="1" strike="noStrike" spc="-1">
                <a:solidFill>
                  <a:srgbClr val="000000"/>
                </a:solidFill>
                <a:latin typeface="Calibri"/>
              </a:rPr>
              <a:t>1</a:t>
            </a:r>
            <a:endParaRPr lang="fr-FR" sz="1200" b="0" strike="noStrike" spc="-1">
              <a:latin typeface="Calibri"/>
            </a:endParaRPr>
          </a:p>
        </p:txBody>
      </p:sp>
      <p:sp>
        <p:nvSpPr>
          <p:cNvPr id="433" name="CustomShape 28"/>
          <p:cNvSpPr/>
          <p:nvPr/>
        </p:nvSpPr>
        <p:spPr>
          <a:xfrm>
            <a:off x="4419360" y="1180800"/>
            <a:ext cx="1019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KIU 1730</a:t>
            </a:r>
            <a:endParaRPr lang="fr-FR" sz="1800" b="0" strike="noStrike" spc="-1">
              <a:latin typeface="Calibri"/>
            </a:endParaRPr>
          </a:p>
        </p:txBody>
      </p:sp>
      <p:pic>
        <p:nvPicPr>
          <p:cNvPr id="434" name="Image 35"/>
          <p:cNvPicPr/>
          <p:nvPr/>
        </p:nvPicPr>
        <p:blipFill>
          <a:blip r:embed="rId4"/>
          <a:stretch/>
        </p:blipFill>
        <p:spPr>
          <a:xfrm>
            <a:off x="2034000" y="298800"/>
            <a:ext cx="900360" cy="2147760"/>
          </a:xfrm>
          <a:prstGeom prst="rect">
            <a:avLst/>
          </a:prstGeom>
          <a:ln w="31680">
            <a:solidFill>
              <a:schemeClr val="accent1"/>
            </a:solidFill>
            <a:round/>
          </a:ln>
        </p:spPr>
      </p:pic>
      <p:pic>
        <p:nvPicPr>
          <p:cNvPr id="435" name="Image 39"/>
          <p:cNvPicPr/>
          <p:nvPr/>
        </p:nvPicPr>
        <p:blipFill>
          <a:blip r:embed="rId5"/>
          <a:stretch/>
        </p:blipFill>
        <p:spPr>
          <a:xfrm>
            <a:off x="6855840" y="1567800"/>
            <a:ext cx="1060200" cy="878760"/>
          </a:xfrm>
          <a:prstGeom prst="rect">
            <a:avLst/>
          </a:prstGeom>
          <a:ln w="31680">
            <a:solidFill>
              <a:schemeClr val="accent1"/>
            </a:solidFill>
            <a:round/>
          </a:ln>
        </p:spPr>
      </p:pic>
      <p:pic>
        <p:nvPicPr>
          <p:cNvPr id="436" name="Image 40"/>
          <p:cNvPicPr/>
          <p:nvPr/>
        </p:nvPicPr>
        <p:blipFill>
          <a:blip r:embed="rId6"/>
          <a:srcRect l="810" t="37947" r="73371" b="13694"/>
          <a:stretch/>
        </p:blipFill>
        <p:spPr>
          <a:xfrm>
            <a:off x="1368000" y="4594680"/>
            <a:ext cx="2232000" cy="2034000"/>
          </a:xfrm>
          <a:prstGeom prst="rect">
            <a:avLst/>
          </a:prstGeom>
          <a:ln w="31680">
            <a:solidFill>
              <a:schemeClr val="accent1"/>
            </a:solidFill>
            <a:round/>
          </a:ln>
        </p:spPr>
      </p:pic>
      <p:sp>
        <p:nvSpPr>
          <p:cNvPr id="437" name="Line 29"/>
          <p:cNvSpPr/>
          <p:nvPr/>
        </p:nvSpPr>
        <p:spPr>
          <a:xfrm flipH="1">
            <a:off x="2484000" y="3930120"/>
            <a:ext cx="2444760" cy="664200"/>
          </a:xfrm>
          <a:prstGeom prst="line">
            <a:avLst/>
          </a:prstGeom>
          <a:ln w="19080"/>
        </p:spPr>
        <p:style>
          <a:lnRef idx="1">
            <a:schemeClr val="accent1"/>
          </a:lnRef>
          <a:fillRef idx="0">
            <a:schemeClr val="accent1"/>
          </a:fillRef>
          <a:effectRef idx="0">
            <a:schemeClr val="accent1"/>
          </a:effectRef>
          <a:fontRef idx="minor"/>
        </p:style>
      </p:sp>
      <p:sp>
        <p:nvSpPr>
          <p:cNvPr id="438" name="Line 30"/>
          <p:cNvSpPr/>
          <p:nvPr/>
        </p:nvSpPr>
        <p:spPr>
          <a:xfrm>
            <a:off x="2484000" y="3944520"/>
            <a:ext cx="0" cy="649800"/>
          </a:xfrm>
          <a:prstGeom prst="line">
            <a:avLst/>
          </a:prstGeom>
          <a:ln w="19080"/>
        </p:spPr>
        <p:style>
          <a:lnRef idx="1">
            <a:schemeClr val="accent1"/>
          </a:lnRef>
          <a:fillRef idx="0">
            <a:schemeClr val="accent1"/>
          </a:fillRef>
          <a:effectRef idx="0">
            <a:schemeClr val="accent1"/>
          </a:effectRef>
          <a:fontRef idx="minor"/>
        </p:style>
      </p:sp>
      <p:sp>
        <p:nvSpPr>
          <p:cNvPr id="439" name="CustomShape 31"/>
          <p:cNvSpPr/>
          <p:nvPr/>
        </p:nvSpPr>
        <p:spPr>
          <a:xfrm>
            <a:off x="8996040" y="1688760"/>
            <a:ext cx="1644120" cy="639000"/>
          </a:xfrm>
          <a:prstGeom prst="rect">
            <a:avLst/>
          </a:prstGeom>
          <a:noFill/>
          <a:ln w="31680">
            <a:solidFill>
              <a:schemeClr val="accent1"/>
            </a:solidFill>
            <a:round/>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Phonogram </a:t>
            </a:r>
            <a:r>
              <a:rPr lang="en-US" sz="1800" b="0" i="1" strike="noStrike" spc="-1">
                <a:solidFill>
                  <a:srgbClr val="000000"/>
                </a:solidFill>
                <a:latin typeface="Calibri"/>
              </a:rPr>
              <a:t>ẖn</a:t>
            </a:r>
            <a:endParaRPr lang="fr-FR" sz="1800" b="0" strike="noStrike" spc="-1">
              <a:latin typeface="Calibri"/>
            </a:endParaRPr>
          </a:p>
          <a:p>
            <a:pPr algn="ctr">
              <a:lnSpc>
                <a:spcPct val="100000"/>
              </a:lnSpc>
            </a:pPr>
            <a:r>
              <a:rPr lang="en-US" sz="1800" b="0" strike="noStrike" spc="-1">
                <a:solidFill>
                  <a:srgbClr val="000000"/>
                </a:solidFill>
                <a:latin typeface="Calibri"/>
              </a:rPr>
              <a:t>(in </a:t>
            </a:r>
            <a:r>
              <a:rPr lang="en-US" sz="1800" b="0" i="1" strike="noStrike" spc="-1">
                <a:solidFill>
                  <a:srgbClr val="000000"/>
                </a:solidFill>
                <a:latin typeface="Calibri"/>
              </a:rPr>
              <a:t>ẖn.t</a:t>
            </a:r>
            <a:r>
              <a:rPr lang="en-US" sz="1800" b="0" strike="noStrike" spc="-1">
                <a:solidFill>
                  <a:srgbClr val="000000"/>
                </a:solidFill>
                <a:latin typeface="Calibri"/>
              </a:rPr>
              <a:t> ‘statue’)</a:t>
            </a:r>
            <a:endParaRPr lang="fr-FR" sz="1800" b="0" strike="noStrike" spc="-1">
              <a:latin typeface="Calibri"/>
            </a:endParaRPr>
          </a:p>
        </p:txBody>
      </p:sp>
      <p:pic>
        <p:nvPicPr>
          <p:cNvPr id="440" name="Image 49"/>
          <p:cNvPicPr/>
          <p:nvPr/>
        </p:nvPicPr>
        <p:blipFill>
          <a:blip r:embed="rId7"/>
          <a:stretch/>
        </p:blipFill>
        <p:spPr>
          <a:xfrm>
            <a:off x="5317200" y="4960440"/>
            <a:ext cx="867240" cy="867240"/>
          </a:xfrm>
          <a:prstGeom prst="rect">
            <a:avLst/>
          </a:prstGeom>
          <a:ln>
            <a:noFill/>
          </a:ln>
        </p:spPr>
      </p:pic>
      <p:pic>
        <p:nvPicPr>
          <p:cNvPr id="441" name="Image 50"/>
          <p:cNvPicPr/>
          <p:nvPr/>
        </p:nvPicPr>
        <p:blipFill>
          <a:blip r:embed="rId8"/>
          <a:stretch/>
        </p:blipFill>
        <p:spPr>
          <a:xfrm>
            <a:off x="5210280" y="5982840"/>
            <a:ext cx="498960" cy="698760"/>
          </a:xfrm>
          <a:prstGeom prst="rect">
            <a:avLst/>
          </a:prstGeom>
          <a:ln>
            <a:noFill/>
          </a:ln>
        </p:spPr>
      </p:pic>
      <p:pic>
        <p:nvPicPr>
          <p:cNvPr id="442" name="Image 51"/>
          <p:cNvPicPr/>
          <p:nvPr/>
        </p:nvPicPr>
        <p:blipFill>
          <a:blip r:embed="rId9"/>
          <a:stretch/>
        </p:blipFill>
        <p:spPr>
          <a:xfrm>
            <a:off x="5865840" y="6041520"/>
            <a:ext cx="594000" cy="554400"/>
          </a:xfrm>
          <a:prstGeom prst="rect">
            <a:avLst/>
          </a:prstGeom>
          <a:ln>
            <a:noFill/>
          </a:ln>
        </p:spPr>
      </p:pic>
      <p:pic>
        <p:nvPicPr>
          <p:cNvPr id="443" name="Image 41"/>
          <p:cNvPicPr/>
          <p:nvPr/>
        </p:nvPicPr>
        <p:blipFill>
          <a:blip r:embed="rId10"/>
          <a:srcRect l="31312" t="317"/>
          <a:stretch/>
        </p:blipFill>
        <p:spPr>
          <a:xfrm>
            <a:off x="3706560" y="1729800"/>
            <a:ext cx="2444400" cy="566280"/>
          </a:xfrm>
          <a:prstGeom prst="rect">
            <a:avLst/>
          </a:prstGeom>
          <a:ln w="31680">
            <a:solidFill>
              <a:schemeClr val="accent1"/>
            </a:solidFill>
            <a:rou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Image 8"/>
          <p:cNvPicPr/>
          <p:nvPr/>
        </p:nvPicPr>
        <p:blipFill>
          <a:blip r:embed="rId3">
            <a:alphaModFix amt="10000"/>
          </a:blip>
          <a:stretch/>
        </p:blipFill>
        <p:spPr>
          <a:xfrm>
            <a:off x="79920" y="0"/>
            <a:ext cx="12031920" cy="6857640"/>
          </a:xfrm>
          <a:prstGeom prst="rect">
            <a:avLst/>
          </a:prstGeom>
          <a:ln>
            <a:noFill/>
          </a:ln>
        </p:spPr>
      </p:pic>
      <p:pic>
        <p:nvPicPr>
          <p:cNvPr id="3" name="Image 2">
            <a:extLst>
              <a:ext uri="{FF2B5EF4-FFF2-40B4-BE49-F238E27FC236}">
                <a16:creationId xmlns:a16="http://schemas.microsoft.com/office/drawing/2014/main" id="{2ECF2209-5DE6-1AEB-16D6-82E4024D4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36" y="1128007"/>
            <a:ext cx="10723287" cy="460162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dirty="0">
                <a:solidFill>
                  <a:srgbClr val="000000"/>
                </a:solidFill>
                <a:latin typeface="Calibri Light"/>
              </a:rPr>
              <a:t>Recent developments</a:t>
            </a:r>
            <a:endParaRPr lang="fr-FR" sz="6000" b="0" strike="noStrike" spc="-1" dirty="0">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marL="457560" lvl="1">
              <a:lnSpc>
                <a:spcPct val="90000"/>
              </a:lnSpc>
              <a:spcBef>
                <a:spcPts val="499"/>
              </a:spcBef>
              <a:buClr>
                <a:srgbClr val="000000"/>
              </a:buClr>
            </a:pPr>
            <a:endParaRPr lang="fr-FR" sz="2400" b="0" strike="noStrike" spc="-1" dirty="0">
              <a:solidFill>
                <a:schemeClr val="bg1">
                  <a:lumMod val="65000"/>
                </a:schemeClr>
              </a:solidFill>
              <a:latin typeface="Calibri"/>
            </a:endParaRPr>
          </a:p>
        </p:txBody>
      </p:sp>
    </p:spTree>
    <p:extLst>
      <p:ext uri="{BB962C8B-B14F-4D97-AF65-F5344CB8AC3E}">
        <p14:creationId xmlns:p14="http://schemas.microsoft.com/office/powerpoint/2010/main" val="2227463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Well known but not recorded hieroglyphs and local hieroglyphs</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Philipp </a:t>
            </a:r>
            <a:r>
              <a:rPr lang="en-US" dirty="0" err="1">
                <a:latin typeface="Calibri" panose="020F0502020204030204" pitchFamily="34" charset="0"/>
                <a:cs typeface="Calibri" panose="020F0502020204030204" pitchFamily="34" charset="0"/>
              </a:rPr>
              <a:t>Seyr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Uliège</a:t>
            </a:r>
            <a:r>
              <a:rPr lang="en-US" dirty="0">
                <a:latin typeface="Calibri" panose="020F0502020204030204" pitchFamily="34" charset="0"/>
                <a:cs typeface="Calibri" panose="020F0502020204030204" pitchFamily="34" charset="0"/>
              </a:rPr>
              <a:t>/</a:t>
            </a:r>
            <a:r>
              <a:rPr lang="en-US" dirty="0">
                <a:effectLst/>
                <a:latin typeface="Calibri" panose="020F0502020204030204" pitchFamily="34" charset="0"/>
                <a:cs typeface="Calibri" panose="020F0502020204030204" pitchFamily="34" charset="0"/>
              </a:rPr>
              <a:t>Austrian Academy of Sciences</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Documentation of signs not yet recorded in sign-lists</a:t>
            </a:r>
          </a:p>
        </p:txBody>
      </p:sp>
      <p:pic>
        <p:nvPicPr>
          <p:cNvPr id="5" name="Picture 4">
            <a:extLst>
              <a:ext uri="{FF2B5EF4-FFF2-40B4-BE49-F238E27FC236}">
                <a16:creationId xmlns:a16="http://schemas.microsoft.com/office/drawing/2014/main" id="{6E24CBDF-C868-491D-BD5B-DCC68DA518D6}"/>
              </a:ext>
            </a:extLst>
          </p:cNvPr>
          <p:cNvPicPr>
            <a:picLocks noChangeAspect="1"/>
          </p:cNvPicPr>
          <p:nvPr/>
        </p:nvPicPr>
        <p:blipFill>
          <a:blip r:embed="rId4"/>
          <a:stretch>
            <a:fillRect/>
          </a:stretch>
        </p:blipFill>
        <p:spPr>
          <a:xfrm>
            <a:off x="1414845" y="2457377"/>
            <a:ext cx="646290" cy="1670187"/>
          </a:xfrm>
          <a:prstGeom prst="rect">
            <a:avLst/>
          </a:prstGeom>
        </p:spPr>
      </p:pic>
      <p:pic>
        <p:nvPicPr>
          <p:cNvPr id="7" name="Picture 6">
            <a:extLst>
              <a:ext uri="{FF2B5EF4-FFF2-40B4-BE49-F238E27FC236}">
                <a16:creationId xmlns:a16="http://schemas.microsoft.com/office/drawing/2014/main" id="{438F6287-708F-792A-9B55-7F8FB9E370FA}"/>
              </a:ext>
            </a:extLst>
          </p:cNvPr>
          <p:cNvPicPr>
            <a:picLocks noChangeAspect="1"/>
          </p:cNvPicPr>
          <p:nvPr/>
        </p:nvPicPr>
        <p:blipFill>
          <a:blip r:embed="rId5"/>
          <a:stretch>
            <a:fillRect/>
          </a:stretch>
        </p:blipFill>
        <p:spPr>
          <a:xfrm>
            <a:off x="2272327" y="2825935"/>
            <a:ext cx="902651" cy="1301629"/>
          </a:xfrm>
          <a:prstGeom prst="rect">
            <a:avLst/>
          </a:prstGeom>
        </p:spPr>
      </p:pic>
      <p:pic>
        <p:nvPicPr>
          <p:cNvPr id="10" name="Picture 9">
            <a:extLst>
              <a:ext uri="{FF2B5EF4-FFF2-40B4-BE49-F238E27FC236}">
                <a16:creationId xmlns:a16="http://schemas.microsoft.com/office/drawing/2014/main" id="{29D162DC-2F3D-F2D2-A8FC-5860D7FEB5A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4351461" y="2979104"/>
            <a:ext cx="1637438" cy="1670186"/>
          </a:xfrm>
          <a:prstGeom prst="rect">
            <a:avLst/>
          </a:prstGeom>
        </p:spPr>
      </p:pic>
      <p:sp>
        <p:nvSpPr>
          <p:cNvPr id="12" name="TextBox 11">
            <a:extLst>
              <a:ext uri="{FF2B5EF4-FFF2-40B4-BE49-F238E27FC236}">
                <a16:creationId xmlns:a16="http://schemas.microsoft.com/office/drawing/2014/main" id="{D13E7EEF-8082-A559-40D1-020385500D4C}"/>
              </a:ext>
            </a:extLst>
          </p:cNvPr>
          <p:cNvSpPr txBox="1"/>
          <p:nvPr/>
        </p:nvSpPr>
        <p:spPr>
          <a:xfrm>
            <a:off x="4351462" y="4682072"/>
            <a:ext cx="1637438" cy="523220"/>
          </a:xfrm>
          <a:prstGeom prst="rect">
            <a:avLst/>
          </a:prstGeom>
          <a:noFill/>
        </p:spPr>
        <p:txBody>
          <a:bodyPr wrap="square" rtlCol="0">
            <a:spAutoFit/>
          </a:bodyPr>
          <a:lstStyle/>
          <a:p>
            <a:pPr algn="ctr"/>
            <a:r>
              <a:rPr lang="de-DE" sz="1400" dirty="0">
                <a:latin typeface="Calibri" panose="020F0502020204030204" pitchFamily="34" charset="0"/>
                <a:cs typeface="Calibri" panose="020F0502020204030204" pitchFamily="34" charset="0"/>
              </a:rPr>
              <a:t>QV 52 (</a:t>
            </a:r>
            <a:r>
              <a:rPr lang="de-DE" sz="1400" dirty="0" err="1">
                <a:latin typeface="Calibri" panose="020F0502020204030204" pitchFamily="34" charset="0"/>
                <a:cs typeface="Calibri" panose="020F0502020204030204" pitchFamily="34" charset="0"/>
              </a:rPr>
              <a:t>Tyti</a:t>
            </a:r>
            <a:r>
              <a:rPr lang="de-DE" sz="1400" dirty="0">
                <a:latin typeface="Calibri" panose="020F0502020204030204" pitchFamily="34" charset="0"/>
                <a:cs typeface="Calibri" panose="020F0502020204030204" pitchFamily="34" charset="0"/>
              </a:rPr>
              <a:t>) </a:t>
            </a:r>
          </a:p>
          <a:p>
            <a:pPr algn="ctr"/>
            <a:r>
              <a:rPr lang="de-DE" sz="1400" dirty="0">
                <a:latin typeface="Calibri" panose="020F0502020204030204" pitchFamily="34" charset="0"/>
                <a:cs typeface="Calibri" panose="020F0502020204030204" pitchFamily="34" charset="0"/>
              </a:rPr>
              <a:t>© Philipp </a:t>
            </a:r>
            <a:r>
              <a:rPr lang="de-DE" sz="1400" dirty="0" err="1">
                <a:latin typeface="Calibri" panose="020F0502020204030204" pitchFamily="34" charset="0"/>
                <a:cs typeface="Calibri" panose="020F0502020204030204" pitchFamily="34" charset="0"/>
              </a:rPr>
              <a:t>Seyr</a:t>
            </a:r>
            <a:endParaRPr lang="de-D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857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8"/>
          <p:cNvPicPr/>
          <p:nvPr/>
        </p:nvPicPr>
        <p:blipFill>
          <a:blip r:embed="rId3">
            <a:alphaModFix amt="10000"/>
          </a:blip>
          <a:stretch/>
        </p:blipFill>
        <p:spPr>
          <a:xfrm>
            <a:off x="79920" y="0"/>
            <a:ext cx="12031920" cy="6857640"/>
          </a:xfrm>
          <a:prstGeom prst="rect">
            <a:avLst/>
          </a:prstGeom>
          <a:ln>
            <a:noFill/>
          </a:ln>
        </p:spPr>
      </p:pic>
      <p:sp>
        <p:nvSpPr>
          <p:cNvPr id="13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GB" sz="4400" b="0" strike="noStrike" spc="-1">
                <a:solidFill>
                  <a:srgbClr val="000000"/>
                </a:solidFill>
                <a:latin typeface="Calibri Light"/>
              </a:rPr>
              <a:t>Outline of the talk</a:t>
            </a:r>
            <a:endParaRPr lang="en-GB" sz="4400" b="0" strike="noStrike" spc="-1">
              <a:solidFill>
                <a:srgbClr val="000000"/>
              </a:solidFill>
              <a:latin typeface="Calibri"/>
            </a:endParaRPr>
          </a:p>
        </p:txBody>
      </p:sp>
      <p:sp>
        <p:nvSpPr>
          <p:cNvPr id="135"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Sign-lists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Research into Hieroglyphic signs</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History of the TSL project</a:t>
            </a:r>
          </a:p>
          <a:p>
            <a:pPr marL="228600" indent="-228240">
              <a:lnSpc>
                <a:spcPct val="90000"/>
              </a:lnSpc>
              <a:spcBef>
                <a:spcPts val="1001"/>
              </a:spcBef>
              <a:buClr>
                <a:schemeClr val="bg1">
                  <a:lumMod val="75000"/>
                </a:schemeClr>
              </a:buClr>
              <a:buFont typeface="Arial"/>
              <a:buChar char="•"/>
            </a:pPr>
            <a:r>
              <a:rPr lang="en-GB" sz="2800" b="0" strike="noStrike" spc="-1" dirty="0">
                <a:solidFill>
                  <a:schemeClr val="bg1">
                    <a:lumMod val="75000"/>
                  </a:schemeClr>
                </a:solidFill>
                <a:latin typeface="Calibri"/>
              </a:rPr>
              <a:t>Goal and data model</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Recent developments</a:t>
            </a:r>
          </a:p>
          <a:p>
            <a:pPr marL="228600" indent="-228240">
              <a:lnSpc>
                <a:spcPct val="90000"/>
              </a:lnSpc>
              <a:spcBef>
                <a:spcPts val="1001"/>
              </a:spcBef>
              <a:buClr>
                <a:schemeClr val="bg1">
                  <a:lumMod val="75000"/>
                </a:schemeClr>
              </a:buClr>
              <a:buFont typeface="Arial"/>
              <a:buChar char="•"/>
            </a:pPr>
            <a:r>
              <a:rPr lang="en-GB" sz="2800" spc="-1" dirty="0">
                <a:solidFill>
                  <a:schemeClr val="bg1">
                    <a:lumMod val="75000"/>
                  </a:schemeClr>
                </a:solidFill>
                <a:latin typeface="Calibri"/>
              </a:rPr>
              <a:t>Unicode Hieroglyphic expansion</a:t>
            </a:r>
          </a:p>
          <a:p>
            <a:pPr marL="228600" indent="-228240">
              <a:lnSpc>
                <a:spcPct val="90000"/>
              </a:lnSpc>
              <a:spcBef>
                <a:spcPts val="1001"/>
              </a:spcBef>
              <a:buFont typeface="Arial"/>
              <a:buChar char="•"/>
            </a:pPr>
            <a:r>
              <a:rPr lang="en-GB" sz="2800" b="0" strike="noStrike" spc="-1" dirty="0">
                <a:solidFill>
                  <a:srgbClr val="000000"/>
                </a:solidFill>
                <a:latin typeface="Calibri"/>
              </a:rPr>
              <a:t>Unicode Hieroglyphic fon</a:t>
            </a:r>
            <a:r>
              <a:rPr lang="en-GB" sz="2800" spc="-1" dirty="0">
                <a:solidFill>
                  <a:srgbClr val="000000"/>
                </a:solidFill>
                <a:latin typeface="Calibri"/>
              </a:rPr>
              <a:t>t</a:t>
            </a:r>
            <a:endParaRPr lang="en-GB" sz="2800" b="0" strike="noStrike" spc="-1" dirty="0">
              <a:solidFill>
                <a:srgbClr val="000000"/>
              </a:solidFill>
              <a:latin typeface="Calibri"/>
            </a:endParaRPr>
          </a:p>
          <a:p>
            <a:pPr marL="360">
              <a:lnSpc>
                <a:spcPct val="90000"/>
              </a:lnSpc>
              <a:spcBef>
                <a:spcPts val="1001"/>
              </a:spcBef>
              <a:buClr>
                <a:srgbClr val="000000"/>
              </a:buClr>
            </a:pPr>
            <a:endParaRPr lang="en-GB" sz="2800" b="0" strike="noStrike" spc="-1" dirty="0">
              <a:solidFill>
                <a:srgbClr val="000000"/>
              </a:solidFill>
              <a:latin typeface="Calibri"/>
            </a:endParaRPr>
          </a:p>
        </p:txBody>
      </p:sp>
    </p:spTree>
    <p:extLst>
      <p:ext uri="{BB962C8B-B14F-4D97-AF65-F5344CB8AC3E}">
        <p14:creationId xmlns:p14="http://schemas.microsoft.com/office/powerpoint/2010/main" val="1199609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Well known but not recorded hieroglyphs and local hieroglyphs</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Philipp </a:t>
            </a:r>
            <a:r>
              <a:rPr lang="en-US" dirty="0" err="1">
                <a:latin typeface="Calibri" panose="020F0502020204030204" pitchFamily="34" charset="0"/>
                <a:cs typeface="Calibri" panose="020F0502020204030204" pitchFamily="34" charset="0"/>
              </a:rPr>
              <a:t>Seyr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Uliège</a:t>
            </a:r>
            <a:r>
              <a:rPr lang="en-US" dirty="0">
                <a:latin typeface="Calibri" panose="020F0502020204030204" pitchFamily="34" charset="0"/>
                <a:cs typeface="Calibri" panose="020F0502020204030204" pitchFamily="34" charset="0"/>
              </a:rPr>
              <a:t>/</a:t>
            </a:r>
            <a:r>
              <a:rPr lang="en-US" dirty="0">
                <a:effectLst/>
                <a:latin typeface="Calibri" panose="020F0502020204030204" pitchFamily="34" charset="0"/>
                <a:cs typeface="Calibri" panose="020F0502020204030204" pitchFamily="34" charset="0"/>
              </a:rPr>
              <a:t>Austrian Academy of Sciences</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Documentation of signs not yet recorded in sign-lists</a:t>
            </a:r>
          </a:p>
          <a:p>
            <a:r>
              <a:rPr lang="en-US" dirty="0">
                <a:latin typeface="Calibri" panose="020F0502020204030204" pitchFamily="34" charset="0"/>
                <a:cs typeface="Calibri" panose="020F0502020204030204" pitchFamily="34" charset="0"/>
              </a:rPr>
              <a:t>Local variants</a:t>
            </a:r>
          </a:p>
          <a:p>
            <a:pPr lvl="1"/>
            <a:r>
              <a:rPr lang="en-US" dirty="0">
                <a:latin typeface="Calibri" panose="020F0502020204030204" pitchFamily="34" charset="0"/>
                <a:cs typeface="Calibri" panose="020F0502020204030204" pitchFamily="34" charset="0"/>
              </a:rPr>
              <a:t>Class of S20 (</a:t>
            </a:r>
            <a:r>
              <a:rPr lang="en-NL" sz="6600" dirty="0">
                <a:latin typeface="Calibri" panose="020F0502020204030204" pitchFamily="34" charset="0"/>
                <a:cs typeface="Calibri" panose="020F0502020204030204" pitchFamily="34" charset="0"/>
              </a:rPr>
              <a:t>𓋩</a:t>
            </a:r>
            <a:r>
              <a:rPr lang="en-US" dirty="0">
                <a:latin typeface="Calibri" panose="020F0502020204030204" pitchFamily="34" charset="0"/>
                <a:cs typeface="Calibri" panose="020F0502020204030204" pitchFamily="34" charset="0"/>
              </a:rPr>
              <a:t>)</a:t>
            </a:r>
            <a:r>
              <a:rPr lang="en-N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a:t>
            </a:r>
            <a:r>
              <a:rPr lang="en-US" dirty="0" err="1">
                <a:latin typeface="Calibri" panose="020F0502020204030204" pitchFamily="34" charset="0"/>
                <a:cs typeface="Calibri" panose="020F0502020204030204" pitchFamily="34" charset="0"/>
              </a:rPr>
              <a:t>Moalla</a:t>
            </a:r>
            <a:r>
              <a:rPr lang="en-US" dirty="0">
                <a:latin typeface="Calibri" panose="020F0502020204030204" pitchFamily="34" charset="0"/>
                <a:cs typeface="Calibri" panose="020F0502020204030204" pitchFamily="34" charset="0"/>
              </a:rPr>
              <a:t> and </a:t>
            </a:r>
            <a:r>
              <a:rPr lang="en-US" dirty="0" err="1">
                <a:latin typeface="Calibri" panose="020F0502020204030204" pitchFamily="34" charset="0"/>
                <a:cs typeface="Calibri" panose="020F0502020204030204" pitchFamily="34" charset="0"/>
              </a:rPr>
              <a:t>Gebelein</a:t>
            </a: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007119DF-A243-6D43-69AF-9D57D5C56AEF}"/>
              </a:ext>
            </a:extLst>
          </p:cNvPr>
          <p:cNvPicPr>
            <a:picLocks noChangeAspect="1"/>
          </p:cNvPicPr>
          <p:nvPr/>
        </p:nvPicPr>
        <p:blipFill>
          <a:blip r:embed="rId4"/>
          <a:stretch>
            <a:fillRect/>
          </a:stretch>
        </p:blipFill>
        <p:spPr>
          <a:xfrm>
            <a:off x="7774695" y="3445177"/>
            <a:ext cx="1186257" cy="2073687"/>
          </a:xfrm>
          <a:prstGeom prst="rect">
            <a:avLst/>
          </a:prstGeom>
        </p:spPr>
      </p:pic>
      <p:sp>
        <p:nvSpPr>
          <p:cNvPr id="9" name="TextBox 8">
            <a:extLst>
              <a:ext uri="{FF2B5EF4-FFF2-40B4-BE49-F238E27FC236}">
                <a16:creationId xmlns:a16="http://schemas.microsoft.com/office/drawing/2014/main" id="{AD995DAE-13E7-5014-1EFF-36AE2D57BA42}"/>
              </a:ext>
            </a:extLst>
          </p:cNvPr>
          <p:cNvSpPr txBox="1"/>
          <p:nvPr/>
        </p:nvSpPr>
        <p:spPr>
          <a:xfrm>
            <a:off x="7549105" y="5654224"/>
            <a:ext cx="1637438" cy="523220"/>
          </a:xfrm>
          <a:prstGeom prst="rect">
            <a:avLst/>
          </a:prstGeom>
          <a:noFill/>
        </p:spPr>
        <p:txBody>
          <a:bodyPr wrap="square" rtlCol="0">
            <a:spAutoFit/>
          </a:bodyPr>
          <a:lstStyle/>
          <a:p>
            <a:pPr algn="ctr"/>
            <a:r>
              <a:rPr lang="de-DE" sz="1400" dirty="0">
                <a:latin typeface="Calibri" panose="020F0502020204030204" pitchFamily="34" charset="0"/>
                <a:cs typeface="Calibri" panose="020F0502020204030204" pitchFamily="34" charset="0"/>
              </a:rPr>
              <a:t>Tomb </a:t>
            </a:r>
            <a:r>
              <a:rPr lang="de-DE" sz="1400" dirty="0" err="1">
                <a:latin typeface="Calibri" panose="020F0502020204030204" pitchFamily="34" charset="0"/>
                <a:cs typeface="Calibri" panose="020F0502020204030204" pitchFamily="34" charset="0"/>
              </a:rPr>
              <a:t>of</a:t>
            </a:r>
            <a:r>
              <a:rPr lang="de-DE" sz="1400" dirty="0">
                <a:latin typeface="Calibri" panose="020F0502020204030204" pitchFamily="34" charset="0"/>
                <a:cs typeface="Calibri" panose="020F0502020204030204" pitchFamily="34" charset="0"/>
              </a:rPr>
              <a:t> </a:t>
            </a:r>
            <a:r>
              <a:rPr lang="de-DE" sz="1400" dirty="0" err="1">
                <a:latin typeface="Calibri" panose="020F0502020204030204" pitchFamily="34" charset="0"/>
                <a:cs typeface="Calibri" panose="020F0502020204030204" pitchFamily="34" charset="0"/>
              </a:rPr>
              <a:t>Ankhtifi</a:t>
            </a:r>
            <a:endParaRPr lang="de-DE" sz="1400" dirty="0">
              <a:latin typeface="Calibri" panose="020F0502020204030204" pitchFamily="34" charset="0"/>
              <a:cs typeface="Calibri" panose="020F0502020204030204" pitchFamily="34" charset="0"/>
            </a:endParaRPr>
          </a:p>
          <a:p>
            <a:pPr algn="ctr"/>
            <a:r>
              <a:rPr lang="de-DE" sz="1400" dirty="0">
                <a:latin typeface="Calibri" panose="020F0502020204030204" pitchFamily="34" charset="0"/>
                <a:cs typeface="Calibri" panose="020F0502020204030204" pitchFamily="34" charset="0"/>
              </a:rPr>
              <a:t>© Philipp </a:t>
            </a:r>
            <a:r>
              <a:rPr lang="de-DE" sz="1400" dirty="0" err="1">
                <a:latin typeface="Calibri" panose="020F0502020204030204" pitchFamily="34" charset="0"/>
                <a:cs typeface="Calibri" panose="020F0502020204030204" pitchFamily="34" charset="0"/>
              </a:rPr>
              <a:t>Seyr</a:t>
            </a:r>
            <a:endParaRPr lang="de-D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762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Well known but not recorded hieroglyphs and local hieroglyphs</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Philipp </a:t>
            </a:r>
            <a:r>
              <a:rPr lang="en-US" dirty="0" err="1">
                <a:latin typeface="Calibri" panose="020F0502020204030204" pitchFamily="34" charset="0"/>
                <a:cs typeface="Calibri" panose="020F0502020204030204" pitchFamily="34" charset="0"/>
              </a:rPr>
              <a:t>Seyr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Uliège</a:t>
            </a:r>
            <a:r>
              <a:rPr lang="en-US" dirty="0">
                <a:latin typeface="Calibri" panose="020F0502020204030204" pitchFamily="34" charset="0"/>
                <a:cs typeface="Calibri" panose="020F0502020204030204" pitchFamily="34" charset="0"/>
              </a:rPr>
              <a:t>/</a:t>
            </a:r>
            <a:r>
              <a:rPr lang="en-US" dirty="0">
                <a:effectLst/>
                <a:latin typeface="Calibri" panose="020F0502020204030204" pitchFamily="34" charset="0"/>
                <a:cs typeface="Calibri" panose="020F0502020204030204" pitchFamily="34" charset="0"/>
              </a:rPr>
              <a:t>Austrian Academy of Sciences</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Documentation of signs not yet recorded in sign-lists</a:t>
            </a:r>
          </a:p>
          <a:p>
            <a:r>
              <a:rPr lang="en-US" dirty="0">
                <a:latin typeface="Calibri" panose="020F0502020204030204" pitchFamily="34" charset="0"/>
                <a:cs typeface="Calibri" panose="020F0502020204030204" pitchFamily="34" charset="0"/>
              </a:rPr>
              <a:t>Local variants</a:t>
            </a:r>
          </a:p>
          <a:p>
            <a:pPr lvl="1"/>
            <a:r>
              <a:rPr lang="en-US" dirty="0">
                <a:latin typeface="Calibri" panose="020F0502020204030204" pitchFamily="34" charset="0"/>
                <a:cs typeface="Calibri" panose="020F0502020204030204" pitchFamily="34" charset="0"/>
              </a:rPr>
              <a:t>Focus on FIP and SIP</a:t>
            </a:r>
          </a:p>
          <a:p>
            <a:pPr lvl="1"/>
            <a:r>
              <a:rPr lang="en-US" dirty="0">
                <a:latin typeface="Calibri" panose="020F0502020204030204" pitchFamily="34" charset="0"/>
                <a:cs typeface="Calibri" panose="020F0502020204030204" pitchFamily="34" charset="0"/>
              </a:rPr>
              <a:t>Hieroglyphic sign shapes influenced by corresponding hieratic graphemes</a:t>
            </a: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52800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Well known but not recorded hieroglyphs and local hieroglyphs</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Philipp </a:t>
            </a:r>
            <a:r>
              <a:rPr lang="en-US" dirty="0" err="1">
                <a:latin typeface="Calibri" panose="020F0502020204030204" pitchFamily="34" charset="0"/>
                <a:cs typeface="Calibri" panose="020F0502020204030204" pitchFamily="34" charset="0"/>
              </a:rPr>
              <a:t>Seyr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Uliège</a:t>
            </a:r>
            <a:r>
              <a:rPr lang="en-US" dirty="0">
                <a:latin typeface="Calibri" panose="020F0502020204030204" pitchFamily="34" charset="0"/>
                <a:cs typeface="Calibri" panose="020F0502020204030204" pitchFamily="34" charset="0"/>
              </a:rPr>
              <a:t>/</a:t>
            </a:r>
            <a:r>
              <a:rPr lang="en-US" dirty="0">
                <a:effectLst/>
                <a:latin typeface="Calibri" panose="020F0502020204030204" pitchFamily="34" charset="0"/>
                <a:cs typeface="Calibri" panose="020F0502020204030204" pitchFamily="34" charset="0"/>
              </a:rPr>
              <a:t>Austrian Academy of Sciences</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Documentation of signs not yet recorded in sign-lists</a:t>
            </a:r>
          </a:p>
          <a:p>
            <a:r>
              <a:rPr lang="en-US" dirty="0">
                <a:latin typeface="Calibri" panose="020F0502020204030204" pitchFamily="34" charset="0"/>
                <a:cs typeface="Calibri" panose="020F0502020204030204" pitchFamily="34" charset="0"/>
              </a:rPr>
              <a:t>Local variants</a:t>
            </a:r>
          </a:p>
          <a:p>
            <a:r>
              <a:rPr lang="en-US" dirty="0">
                <a:latin typeface="Calibri" panose="020F0502020204030204" pitchFamily="34" charset="0"/>
                <a:cs typeface="Calibri" panose="020F0502020204030204" pitchFamily="34" charset="0"/>
              </a:rPr>
              <a:t>Update of the sign bibliography</a:t>
            </a:r>
          </a:p>
          <a:p>
            <a:pPr marL="0" indent="0">
              <a:buNone/>
            </a:pP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60515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spc="-1" dirty="0">
                <a:solidFill>
                  <a:srgbClr val="000000"/>
                </a:solidFill>
                <a:latin typeface="Calibri Light"/>
              </a:rPr>
              <a:t>Unicode Hieroglyphic expansion</a:t>
            </a:r>
            <a:endParaRPr lang="fr-FR" sz="6000" b="0" strike="noStrike" spc="-1" dirty="0">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marL="457560" lvl="1">
              <a:lnSpc>
                <a:spcPct val="90000"/>
              </a:lnSpc>
              <a:spcBef>
                <a:spcPts val="499"/>
              </a:spcBef>
              <a:buClr>
                <a:srgbClr val="000000"/>
              </a:buClr>
            </a:pPr>
            <a:endParaRPr lang="fr-FR" sz="2400" b="0" strike="noStrike" spc="-1" dirty="0">
              <a:solidFill>
                <a:schemeClr val="bg1">
                  <a:lumMod val="65000"/>
                </a:schemeClr>
              </a:solidFill>
              <a:latin typeface="Calibri"/>
            </a:endParaRPr>
          </a:p>
        </p:txBody>
      </p:sp>
    </p:spTree>
    <p:extLst>
      <p:ext uri="{BB962C8B-B14F-4D97-AF65-F5344CB8AC3E}">
        <p14:creationId xmlns:p14="http://schemas.microsoft.com/office/powerpoint/2010/main" val="2225237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First proposal</a:t>
            </a:r>
          </a:p>
          <a:p>
            <a:pPr lvl="1"/>
            <a:r>
              <a:rPr lang="en-US" dirty="0">
                <a:latin typeface="Calibri" panose="020F0502020204030204" pitchFamily="34" charset="0"/>
                <a:cs typeface="Calibri" panose="020F0502020204030204" pitchFamily="34" charset="0"/>
              </a:rPr>
              <a:t>Everson, Michael (1997). N1636 Encoding Egyptian Hieroglyphs in ISO/IEC 10646-2 (</a:t>
            </a:r>
            <a:r>
              <a:rPr lang="en-US" dirty="0">
                <a:latin typeface="Calibri" panose="020F0502020204030204" pitchFamily="34" charset="0"/>
                <a:cs typeface="Calibri" panose="020F0502020204030204" pitchFamily="34" charset="0"/>
                <a:hlinkClick r:id="rId4"/>
              </a:rPr>
              <a:t>http://www.unicode.org/L2/L1997/97266-n1636.pdf</a:t>
            </a:r>
            <a:r>
              <a:rPr lang="en-US" dirty="0">
                <a:latin typeface="Calibri" panose="020F0502020204030204" pitchFamily="34" charset="0"/>
                <a:cs typeface="Calibri" panose="020F0502020204030204" pitchFamily="34" charset="0"/>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solidFill>
                  <a:schemeClr val="bg1">
                    <a:lumMod val="75000"/>
                  </a:schemeClr>
                </a:solidFill>
                <a:latin typeface="Calibri" panose="020F0502020204030204" pitchFamily="34" charset="0"/>
                <a:cs typeface="Calibri" panose="020F0502020204030204" pitchFamily="34" charset="0"/>
              </a:rPr>
              <a:t>First proposal</a:t>
            </a:r>
          </a:p>
          <a:p>
            <a:r>
              <a:rPr lang="en-US" dirty="0">
                <a:latin typeface="Calibri" panose="020F0502020204030204" pitchFamily="34" charset="0"/>
                <a:cs typeface="Calibri" panose="020F0502020204030204" pitchFamily="34" charset="0"/>
              </a:rPr>
              <a:t>List accepted in 2009 (Unicode 5.2)</a:t>
            </a:r>
          </a:p>
          <a:p>
            <a:pPr lvl="1"/>
            <a:r>
              <a:rPr lang="en-US" dirty="0">
                <a:latin typeface="Calibri" panose="020F0502020204030204" pitchFamily="34" charset="0"/>
                <a:cs typeface="Calibri" panose="020F0502020204030204" pitchFamily="34" charset="0"/>
              </a:rPr>
              <a:t>1071 signs from primarily Gardiner (1928, 1929, 1931, 1953, 1957) and other sources</a:t>
            </a:r>
          </a:p>
          <a:p>
            <a:pPr lvl="1"/>
            <a:r>
              <a:rPr lang="en-US" dirty="0">
                <a:latin typeface="Calibri" panose="020F0502020204030204" pitchFamily="34" charset="0"/>
                <a:cs typeface="Calibri" panose="020F0502020204030204" pitchFamily="34" charset="0"/>
              </a:rPr>
              <a:t>Only linearly depiction: </a:t>
            </a:r>
            <a:r>
              <a:rPr lang="en-NL" sz="4400" dirty="0">
                <a:latin typeface="Egyptian TextV3ProtoFull" pitchFamily="2" charset="0"/>
                <a:ea typeface="Egyptian TextV3ProtoFull" pitchFamily="2" charset="0"/>
              </a:rPr>
              <a:t>𓇋𓅱𓀀𓇍𓎡𓅱𓀀𓅓𓊵𓏏𓊪								</a:t>
            </a:r>
            <a:r>
              <a:rPr lang="en-NL" dirty="0">
                <a:latin typeface="Calibri" panose="020F0502020204030204" pitchFamily="34" charset="0"/>
                <a:ea typeface="Egyptian TextV3ProtoFull" pitchFamily="2" charset="0"/>
                <a:cs typeface="Calibri" panose="020F0502020204030204" pitchFamily="34" charset="0"/>
              </a:rPr>
              <a:t>vs</a:t>
            </a:r>
            <a:r>
              <a:rPr lang="en-NL" sz="4400" dirty="0">
                <a:latin typeface="Egyptian TextV3ProtoFull" pitchFamily="2" charset="0"/>
                <a:ea typeface="Egyptian TextV3ProtoFull" pitchFamily="2" charset="0"/>
              </a:rPr>
              <a:t>										</a:t>
            </a:r>
            <a:r>
              <a:rPr lang="en-NL" sz="3800" dirty="0">
                <a:latin typeface="Egyptian TextV3ProtoFull" pitchFamily="2" charset="0"/>
                <a:ea typeface="Egyptian TextV3ProtoFull" pitchFamily="2" charset="0"/>
              </a:rPr>
              <a:t>𓇋𓅱𓀀𓇍𓎡𓐰𓐷𓅱𓐱𓀀𓐸𓅓𓊵𓐰𓐷𓏏𓐱𓊪𓐸</a:t>
            </a:r>
            <a:endParaRPr lang="en-US" sz="2600" dirty="0">
              <a:latin typeface="Egyptian TextV3ProtoFull" pitchFamily="2" charset="0"/>
              <a:ea typeface="Egyptian TextV3ProtoFull" pitchFamily="2" charset="0"/>
            </a:endParaRPr>
          </a:p>
        </p:txBody>
      </p:sp>
    </p:spTree>
    <p:extLst>
      <p:ext uri="{BB962C8B-B14F-4D97-AF65-F5344CB8AC3E}">
        <p14:creationId xmlns:p14="http://schemas.microsoft.com/office/powerpoint/2010/main" val="27875510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solidFill>
                  <a:schemeClr val="bg1">
                    <a:lumMod val="75000"/>
                  </a:schemeClr>
                </a:solidFill>
                <a:latin typeface="Calibri" panose="020F0502020204030204" pitchFamily="34" charset="0"/>
                <a:cs typeface="Calibri" panose="020F0502020204030204" pitchFamily="34" charset="0"/>
              </a:rPr>
              <a:t>First proposal</a:t>
            </a:r>
          </a:p>
          <a:p>
            <a:r>
              <a:rPr lang="en-US" dirty="0">
                <a:solidFill>
                  <a:schemeClr val="bg1">
                    <a:lumMod val="75000"/>
                  </a:schemeClr>
                </a:solidFill>
                <a:latin typeface="Calibri" panose="020F0502020204030204" pitchFamily="34" charset="0"/>
                <a:cs typeface="Calibri" panose="020F0502020204030204" pitchFamily="34" charset="0"/>
              </a:rPr>
              <a:t>List accepted in 2009 (Unicode 5.2)</a:t>
            </a:r>
          </a:p>
          <a:p>
            <a:r>
              <a:rPr lang="en-US" dirty="0">
                <a:latin typeface="Calibri" panose="020F0502020204030204" pitchFamily="34" charset="0"/>
                <a:cs typeface="Calibri" panose="020F0502020204030204" pitchFamily="34" charset="0"/>
              </a:rPr>
              <a:t>Proposal for expansion of the Hieroglyphic repertoire</a:t>
            </a:r>
          </a:p>
          <a:p>
            <a:pPr lvl="1"/>
            <a:r>
              <a:rPr lang="en-US" dirty="0" err="1">
                <a:latin typeface="Calibri" panose="020F0502020204030204" pitchFamily="34" charset="0"/>
                <a:cs typeface="Calibri" panose="020F0502020204030204" pitchFamily="34" charset="0"/>
              </a:rPr>
              <a:t>Suignard</a:t>
            </a:r>
            <a:r>
              <a:rPr lang="en-US" dirty="0">
                <a:latin typeface="Calibri" panose="020F0502020204030204" pitchFamily="34" charset="0"/>
                <a:cs typeface="Calibri" panose="020F0502020204030204" pitchFamily="34" charset="0"/>
              </a:rPr>
              <a:t>, Michael. (2015) Preliminary draft of the Ptolemaic repertoire (A: Man and his occupations) (</a:t>
            </a:r>
            <a:r>
              <a:rPr lang="en-US" dirty="0">
                <a:latin typeface="Calibri" panose="020F0502020204030204" pitchFamily="34" charset="0"/>
                <a:cs typeface="Calibri" panose="020F0502020204030204" pitchFamily="34" charset="0"/>
                <a:hlinkClick r:id="rId4"/>
              </a:rPr>
              <a:t>http://www.unicode.org/L2/L2015/15240-ptolemaic-hieroglyphs.pdf</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04587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pPr marL="0" indent="0">
              <a:buNone/>
            </a:pPr>
            <a:r>
              <a:rPr lang="en-US" sz="1800" dirty="0">
                <a:latin typeface="Calibri" panose="020F0502020204030204" pitchFamily="34" charset="0"/>
                <a:cs typeface="Calibri" panose="020F0502020204030204" pitchFamily="34" charset="0"/>
              </a:rPr>
              <a:t>Deborah Anderson (UC Berkeley)</a:t>
            </a:r>
          </a:p>
          <a:p>
            <a:pPr marL="0" indent="0">
              <a:buNone/>
            </a:pPr>
            <a:r>
              <a:rPr lang="en-US" sz="1800" b="0" strike="noStrike" spc="-1" dirty="0">
                <a:latin typeface="Calibri"/>
              </a:rPr>
              <a:t>Peter </a:t>
            </a:r>
            <a:r>
              <a:rPr lang="en-US" sz="1800" b="0" strike="noStrike" spc="-1" dirty="0" err="1">
                <a:latin typeface="Calibri"/>
              </a:rPr>
              <a:t>Dils</a:t>
            </a:r>
            <a:r>
              <a:rPr lang="en-US" sz="1800" spc="-1" dirty="0">
                <a:latin typeface="Calibri"/>
              </a:rPr>
              <a:t> (SAWL)</a:t>
            </a:r>
          </a:p>
          <a:p>
            <a:pPr marL="0" indent="0">
              <a:buNone/>
            </a:pPr>
            <a:r>
              <a:rPr lang="en-US" sz="1800" spc="-1" dirty="0">
                <a:latin typeface="Calibri"/>
              </a:rPr>
              <a:t>Andrew Glass (Microsoft)</a:t>
            </a:r>
          </a:p>
          <a:p>
            <a:pPr marL="0" indent="0">
              <a:buNone/>
            </a:pPr>
            <a:r>
              <a:rPr lang="en-US" sz="1800" spc="-1" dirty="0">
                <a:latin typeface="Calibri"/>
              </a:rPr>
              <a:t>Jorke Grotenhuis (UC Berkeley)</a:t>
            </a:r>
          </a:p>
          <a:p>
            <a:pPr marL="0" indent="0">
              <a:buNone/>
            </a:pPr>
            <a:r>
              <a:rPr lang="en-US" sz="1800" spc="-1" dirty="0">
                <a:latin typeface="Calibri"/>
              </a:rPr>
              <a:t>Svenja </a:t>
            </a:r>
            <a:r>
              <a:rPr lang="en-US" sz="1800" spc="-1" dirty="0" err="1">
                <a:latin typeface="Calibri" panose="020F0502020204030204" pitchFamily="34" charset="0"/>
                <a:cs typeface="Calibri" panose="020F0502020204030204" pitchFamily="34" charset="0"/>
              </a:rPr>
              <a:t>Gülden</a:t>
            </a:r>
            <a:r>
              <a:rPr lang="en-US" sz="1800" spc="-1" dirty="0">
                <a:latin typeface="Calibri" panose="020F0502020204030204" pitchFamily="34" charset="0"/>
                <a:cs typeface="Calibri" panose="020F0502020204030204" pitchFamily="34" charset="0"/>
              </a:rPr>
              <a:t> (TU Darmstadt; JGU Mainz)</a:t>
            </a:r>
          </a:p>
          <a:p>
            <a:pPr marL="0" indent="0">
              <a:buNone/>
            </a:pPr>
            <a:r>
              <a:rPr lang="en-GB" sz="1800" dirty="0">
                <a:latin typeface="Calibri" panose="020F0502020204030204" pitchFamily="34" charset="0"/>
                <a:cs typeface="Calibri" panose="020F0502020204030204" pitchFamily="34" charset="0"/>
              </a:rPr>
              <a:t>Jan Kučera (Charles University, Prague)</a:t>
            </a:r>
          </a:p>
          <a:p>
            <a:pPr marL="0" indent="0">
              <a:buNone/>
            </a:pPr>
            <a:r>
              <a:rPr lang="en-US" sz="1800" spc="-1" dirty="0">
                <a:latin typeface="Calibri" panose="020F0502020204030204" pitchFamily="34" charset="0"/>
                <a:cs typeface="Calibri" panose="020F0502020204030204" pitchFamily="34" charset="0"/>
              </a:rPr>
              <a:t>Mark-Jan </a:t>
            </a:r>
            <a:r>
              <a:rPr lang="en-US" sz="1800" spc="-1" dirty="0" err="1">
                <a:latin typeface="Calibri" panose="020F0502020204030204" pitchFamily="34" charset="0"/>
                <a:cs typeface="Calibri" panose="020F0502020204030204" pitchFamily="34" charset="0"/>
              </a:rPr>
              <a:t>Nederhof</a:t>
            </a:r>
            <a:r>
              <a:rPr lang="en-US" sz="1800" spc="-1" dirty="0">
                <a:latin typeface="Calibri" panose="020F0502020204030204" pitchFamily="34" charset="0"/>
                <a:cs typeface="Calibri" panose="020F0502020204030204" pitchFamily="34" charset="0"/>
              </a:rPr>
              <a:t> (</a:t>
            </a:r>
            <a:r>
              <a:rPr lang="en-US" sz="1800" dirty="0">
                <a:effectLst/>
                <a:latin typeface="Calibri" panose="020F0502020204030204" pitchFamily="34" charset="0"/>
                <a:cs typeface="Calibri" panose="020F0502020204030204" pitchFamily="34" charset="0"/>
              </a:rPr>
              <a:t>University of St Andrews</a:t>
            </a:r>
            <a:r>
              <a:rPr lang="en-US" sz="1800" spc="-1" dirty="0">
                <a:latin typeface="Calibri" panose="020F0502020204030204" pitchFamily="34" charset="0"/>
                <a:cs typeface="Calibri" panose="020F0502020204030204" pitchFamily="34" charset="0"/>
              </a:rPr>
              <a:t>)</a:t>
            </a:r>
          </a:p>
          <a:p>
            <a:pPr marL="0" indent="0">
              <a:buNone/>
            </a:pPr>
            <a:r>
              <a:rPr lang="en-US" sz="1800" b="0" strike="noStrike" spc="-1" dirty="0">
                <a:latin typeface="Calibri"/>
              </a:rPr>
              <a:t>Stéphane Polis (F.R.S.-FNRS; </a:t>
            </a:r>
            <a:r>
              <a:rPr lang="en-US" sz="1800" b="0" strike="noStrike" spc="-1" dirty="0" err="1">
                <a:latin typeface="Calibri"/>
              </a:rPr>
              <a:t>ULiège</a:t>
            </a:r>
            <a:r>
              <a:rPr lang="en-US" sz="1800" b="0" strike="noStrike" spc="-1" dirty="0">
                <a:latin typeface="Calibri"/>
              </a:rPr>
              <a:t>)</a:t>
            </a:r>
          </a:p>
          <a:p>
            <a:pPr marL="0" indent="0">
              <a:buNone/>
            </a:pPr>
            <a:r>
              <a:rPr lang="en-US" sz="1800" dirty="0">
                <a:effectLst/>
                <a:latin typeface="Calibri" panose="020F0502020204030204" pitchFamily="34" charset="0"/>
                <a:cs typeface="Calibri" panose="020F0502020204030204" pitchFamily="34" charset="0"/>
              </a:rPr>
              <a:t>Robert Richmond</a:t>
            </a:r>
            <a:endParaRPr lang="en-US" sz="1800" b="0" strike="noStrike" spc="-1" dirty="0">
              <a:latin typeface="Calibri" panose="020F0502020204030204" pitchFamily="34" charset="0"/>
              <a:cs typeface="Calibri" panose="020F0502020204030204" pitchFamily="34" charset="0"/>
            </a:endParaRPr>
          </a:p>
          <a:p>
            <a:pPr marL="0" indent="0">
              <a:buNone/>
            </a:pPr>
            <a:r>
              <a:rPr lang="en-US" sz="1800" dirty="0">
                <a:effectLst/>
                <a:latin typeface="Calibri" panose="020F0502020204030204" pitchFamily="34" charset="0"/>
                <a:cs typeface="Calibri" panose="020F0502020204030204" pitchFamily="34" charset="0"/>
              </a:rPr>
              <a:t>Serge </a:t>
            </a:r>
            <a:r>
              <a:rPr lang="en-US" sz="1800" dirty="0" err="1">
                <a:effectLst/>
                <a:latin typeface="Calibri" panose="020F0502020204030204" pitchFamily="34" charset="0"/>
                <a:cs typeface="Calibri" panose="020F0502020204030204" pitchFamily="34" charset="0"/>
              </a:rPr>
              <a:t>Rosmorduc</a:t>
            </a:r>
            <a:r>
              <a:rPr lang="en-US" sz="1800" dirty="0">
                <a:effectLst/>
                <a:latin typeface="Calibri" panose="020F0502020204030204" pitchFamily="34" charset="0"/>
                <a:cs typeface="Calibri" panose="020F0502020204030204" pitchFamily="34" charset="0"/>
              </a:rPr>
              <a:t> (CNAM)</a:t>
            </a:r>
            <a:endParaRPr lang="en-US" sz="1800" spc="-1" dirty="0">
              <a:effectLst/>
              <a:latin typeface="Calibri" panose="020F0502020204030204" pitchFamily="34" charset="0"/>
              <a:cs typeface="Calibri" panose="020F0502020204030204" pitchFamily="34" charset="0"/>
            </a:endParaRPr>
          </a:p>
          <a:p>
            <a:pPr marL="0" indent="0">
              <a:buNone/>
            </a:pPr>
            <a:r>
              <a:rPr lang="en-US" sz="1800" dirty="0">
                <a:effectLst/>
                <a:latin typeface="Calibri" panose="020F0502020204030204" pitchFamily="34" charset="0"/>
                <a:cs typeface="Calibri" panose="020F0502020204030204" pitchFamily="34" charset="0"/>
              </a:rPr>
              <a:t>Michel </a:t>
            </a:r>
            <a:r>
              <a:rPr lang="en-US" sz="1800" dirty="0" err="1">
                <a:effectLst/>
                <a:latin typeface="Calibri" panose="020F0502020204030204" pitchFamily="34" charset="0"/>
                <a:cs typeface="Calibri" panose="020F0502020204030204" pitchFamily="34" charset="0"/>
              </a:rPr>
              <a:t>Suignard</a:t>
            </a:r>
            <a:endParaRPr lang="en-US" sz="1800" b="0" strike="noStrike" spc="-1" dirty="0">
              <a:latin typeface="Calibri" panose="020F0502020204030204" pitchFamily="34" charset="0"/>
              <a:cs typeface="Calibri" panose="020F0502020204030204" pitchFamily="34" charset="0"/>
            </a:endParaRPr>
          </a:p>
          <a:p>
            <a:pPr marL="0" indent="0">
              <a:buNone/>
            </a:pPr>
            <a:r>
              <a:rPr lang="en-US" sz="1800" b="0" strike="noStrike" spc="-1" dirty="0">
                <a:latin typeface="Calibri" panose="020F0502020204030204" pitchFamily="34" charset="0"/>
                <a:cs typeface="Calibri" panose="020F0502020204030204" pitchFamily="34" charset="0"/>
              </a:rPr>
              <a:t>Daniel </a:t>
            </a:r>
            <a:r>
              <a:rPr lang="en-US" sz="1800" b="0" strike="noStrike" spc="-1" dirty="0" err="1">
                <a:latin typeface="Calibri" panose="020F0502020204030204" pitchFamily="34" charset="0"/>
                <a:cs typeface="Calibri" panose="020F0502020204030204" pitchFamily="34" charset="0"/>
              </a:rPr>
              <a:t>Werning</a:t>
            </a:r>
            <a:r>
              <a:rPr lang="en-US" sz="1800" b="0" strike="noStrike" spc="-1" dirty="0">
                <a:latin typeface="Calibri" panose="020F0502020204030204" pitchFamily="34" charset="0"/>
                <a:cs typeface="Calibri" panose="020F0502020204030204" pitchFamily="34" charset="0"/>
              </a:rPr>
              <a:t> (BBAW</a:t>
            </a:r>
            <a:r>
              <a:rPr lang="en-US" sz="1800" b="0" strike="noStrike" spc="-1" dirty="0">
                <a:latin typeface="Calibri"/>
              </a:rPr>
              <a:t>)</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0745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pPr lvl="1"/>
            <a:r>
              <a:rPr lang="en-US" dirty="0">
                <a:effectLst/>
                <a:latin typeface="Calibri" panose="020F0502020204030204" pitchFamily="34" charset="0"/>
                <a:cs typeface="Calibri" panose="020F0502020204030204" pitchFamily="34" charset="0"/>
              </a:rPr>
              <a:t>Glass, Andrew, et al. A method for encoding Egyptian quadrats in Unicode (</a:t>
            </a:r>
            <a:r>
              <a:rPr lang="en-US" dirty="0">
                <a:effectLst/>
                <a:latin typeface="Calibri" panose="020F0502020204030204" pitchFamily="34" charset="0"/>
                <a:cs typeface="Calibri" panose="020F0502020204030204" pitchFamily="34" charset="0"/>
                <a:hlinkClick r:id="rId4"/>
              </a:rPr>
              <a:t>https://www.unicode.org/L2/L2017/17112r-quadrat-encoding.pdf</a:t>
            </a:r>
            <a:r>
              <a:rPr lang="en-US" dirty="0">
                <a:effectLst/>
                <a:latin typeface="Calibri" panose="020F0502020204030204" pitchFamily="34" charset="0"/>
                <a:cs typeface="Calibri" panose="020F0502020204030204" pitchFamily="34" charset="0"/>
              </a:rPr>
              <a:t>)</a:t>
            </a:r>
          </a:p>
          <a:p>
            <a:pPr marL="457200" lvl="1"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213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pPr lvl="1"/>
            <a:r>
              <a:rPr lang="en-US" dirty="0">
                <a:latin typeface="Calibri" panose="020F0502020204030204" pitchFamily="34" charset="0"/>
                <a:cs typeface="Calibri" panose="020F0502020204030204" pitchFamily="34" charset="0"/>
              </a:rPr>
              <a:t>Vertical joiner				</a:t>
            </a:r>
            <a:r>
              <a:rPr lang="en-US" sz="4400" dirty="0">
                <a:latin typeface="Egyptian TextV3ProtoFull" pitchFamily="2" charset="0"/>
                <a:ea typeface="Egyptian TextV3ProtoFull" pitchFamily="2" charset="0"/>
                <a:cs typeface="Calibri" panose="020F0502020204030204" pitchFamily="34" charset="0"/>
              </a:rPr>
              <a:t> </a:t>
            </a:r>
            <a:r>
              <a:rPr lang="en-NL" sz="4400" dirty="0">
                <a:latin typeface="Egyptian TextV3ProtoFull" pitchFamily="2" charset="0"/>
                <a:ea typeface="Egyptian TextV3ProtoFull" pitchFamily="2" charset="0"/>
                <a:cs typeface="Calibri" panose="020F0502020204030204" pitchFamily="34" charset="0"/>
              </a:rPr>
              <a:t>𓀀𓐰𓏥</a:t>
            </a:r>
            <a:endParaRPr lang="en-US" sz="4400" dirty="0">
              <a:latin typeface="Egyptian TextV3ProtoFull" pitchFamily="2" charset="0"/>
              <a:ea typeface="Egyptian TextV3ProtoFull" pitchFamily="2"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Horizontal joiner			</a:t>
            </a:r>
            <a:r>
              <a:rPr lang="en-NL" sz="4400" dirty="0">
                <a:latin typeface="Egyptian TextV3ProtoFull" pitchFamily="2" charset="0"/>
                <a:ea typeface="Egyptian TextV3ProtoFull" pitchFamily="2" charset="0"/>
                <a:cs typeface="Calibri" panose="020F0502020204030204" pitchFamily="34" charset="0"/>
              </a:rPr>
              <a:t>𓏌𓐱𓏤</a:t>
            </a:r>
            <a:endParaRPr lang="en-US" sz="4400" dirty="0">
              <a:latin typeface="Calibri" panose="020F0502020204030204" pitchFamily="34" charset="0"/>
              <a:ea typeface="Egyptian TextV3ProtoFull" pitchFamily="2" charset="0"/>
              <a:cs typeface="Calibri" panose="020F0502020204030204" pitchFamily="34" charset="0"/>
            </a:endParaRPr>
          </a:p>
        </p:txBody>
      </p:sp>
    </p:spTree>
    <p:extLst>
      <p:ext uri="{BB962C8B-B14F-4D97-AF65-F5344CB8AC3E}">
        <p14:creationId xmlns:p14="http://schemas.microsoft.com/office/powerpoint/2010/main" val="195233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dirty="0">
                <a:solidFill>
                  <a:srgbClr val="000000"/>
                </a:solidFill>
                <a:latin typeface="Calibri Light"/>
              </a:rPr>
              <a:t>History of Sign-lists</a:t>
            </a:r>
            <a:endParaRPr lang="fr-FR" sz="6000" b="0" strike="noStrike" spc="-1" dirty="0">
              <a:solidFill>
                <a:srgbClr val="000000"/>
              </a:solidFill>
              <a:latin typeface="Calibri"/>
            </a:endParaRPr>
          </a:p>
        </p:txBody>
      </p:sp>
      <p:sp>
        <p:nvSpPr>
          <p:cNvPr id="146" name="TextShape 2"/>
          <p:cNvSpPr txBox="1"/>
          <p:nvPr/>
        </p:nvSpPr>
        <p:spPr>
          <a:xfrm>
            <a:off x="831960" y="4589640"/>
            <a:ext cx="10515240" cy="1499760"/>
          </a:xfrm>
          <a:prstGeom prst="rect">
            <a:avLst/>
          </a:prstGeom>
          <a:noFill/>
          <a:ln>
            <a:noFill/>
          </a:ln>
        </p:spPr>
        <p:txBody>
          <a:bodyPr>
            <a:noAutofit/>
          </a:bodyPr>
          <a:lstStyle/>
          <a:p>
            <a:pPr>
              <a:lnSpc>
                <a:spcPct val="90000"/>
              </a:lnSpc>
              <a:spcBef>
                <a:spcPts val="1001"/>
              </a:spcBef>
              <a:tabLst>
                <a:tab pos="0" algn="l"/>
              </a:tabLst>
            </a:pPr>
            <a:r>
              <a:rPr lang="fr-FR" sz="2400" spc="-1" dirty="0">
                <a:solidFill>
                  <a:srgbClr val="8B8B8B"/>
                </a:solidFill>
                <a:latin typeface="Calibri"/>
              </a:rPr>
              <a:t>1836</a:t>
            </a:r>
            <a:r>
              <a:rPr lang="fr-FR" sz="2400" b="0" strike="noStrike" spc="-1" dirty="0">
                <a:solidFill>
                  <a:srgbClr val="8B8B8B"/>
                </a:solidFill>
                <a:latin typeface="Calibri"/>
              </a:rPr>
              <a:t>–2019</a:t>
            </a:r>
            <a:endParaRPr lang="fr-FR" sz="2400" b="0" strike="noStrike" spc="-1" dirty="0">
              <a:solidFill>
                <a:srgbClr val="000000"/>
              </a:solidFill>
              <a:latin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pPr lvl="1"/>
            <a:r>
              <a:rPr lang="en-US" dirty="0">
                <a:latin typeface="Calibri" panose="020F0502020204030204" pitchFamily="34" charset="0"/>
                <a:ea typeface="Egyptian TextV3ProtoFull" pitchFamily="2" charset="0"/>
                <a:cs typeface="Calibri" panose="020F0502020204030204" pitchFamily="34" charset="0"/>
              </a:rPr>
              <a:t>Insert top start</a:t>
            </a:r>
            <a:r>
              <a:rPr lang="en-NL" dirty="0">
                <a:latin typeface="Calibri" panose="020F0502020204030204" pitchFamily="34" charset="0"/>
                <a:ea typeface="Egyptian TextV3ProtoFull" pitchFamily="2" charset="0"/>
                <a:cs typeface="Calibri" panose="020F0502020204030204" pitchFamily="34" charset="0"/>
              </a:rPr>
              <a:t>				</a:t>
            </a:r>
            <a:r>
              <a:rPr lang="en-NL" sz="4400" dirty="0">
                <a:latin typeface="Egyptian TextV3ProtoFull" pitchFamily="2" charset="0"/>
                <a:ea typeface="Egyptian TextV3ProtoFull" pitchFamily="2" charset="0"/>
                <a:cs typeface="Calibri" panose="020F0502020204030204" pitchFamily="34" charset="0"/>
              </a:rPr>
              <a:t>𓄂𓐲𓏏		𓄂	  𓏏</a:t>
            </a:r>
            <a:endParaRPr lang="en-US" sz="4400" dirty="0">
              <a:latin typeface="Calibri" panose="020F0502020204030204" pitchFamily="34" charset="0"/>
              <a:ea typeface="Egyptian TextV3ProtoFull" pitchFamily="2"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Insert bottom start</a:t>
            </a:r>
            <a:r>
              <a:rPr lang="en-NL" dirty="0">
                <a:latin typeface="Calibri" panose="020F0502020204030204" pitchFamily="34" charset="0"/>
                <a:ea typeface="Egyptian TextV3ProtoFull" pitchFamily="2" charset="0"/>
                <a:cs typeface="Calibri" panose="020F0502020204030204" pitchFamily="34" charset="0"/>
              </a:rPr>
              <a:t>			</a:t>
            </a:r>
            <a:r>
              <a:rPr lang="en-NL" sz="4400" dirty="0">
                <a:latin typeface="Egyptian TextV3ProtoFull" pitchFamily="2" charset="0"/>
                <a:ea typeface="Egyptian TextV3ProtoFull" pitchFamily="2" charset="0"/>
                <a:cs typeface="Calibri" panose="020F0502020204030204" pitchFamily="34" charset="0"/>
              </a:rPr>
              <a:t>𓆓𓐳𓏏		𓆓	  𓏏</a:t>
            </a:r>
            <a:endParaRPr lang="en-US" sz="4400" dirty="0">
              <a:latin typeface="Calibri" panose="020F0502020204030204" pitchFamily="34" charset="0"/>
              <a:ea typeface="Egyptian TextV3ProtoFull" pitchFamily="2"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Insert top end</a:t>
            </a:r>
            <a:r>
              <a:rPr lang="en-NL" dirty="0">
                <a:latin typeface="Calibri" panose="020F0502020204030204" pitchFamily="34" charset="0"/>
                <a:ea typeface="Egyptian TextV3ProtoFull" pitchFamily="2" charset="0"/>
                <a:cs typeface="Calibri" panose="020F0502020204030204" pitchFamily="34" charset="0"/>
              </a:rPr>
              <a:t>				</a:t>
            </a:r>
            <a:r>
              <a:rPr lang="en-NL" sz="4400" dirty="0">
                <a:latin typeface="Egyptian TextV3ProtoFull" pitchFamily="2" charset="0"/>
                <a:ea typeface="Egyptian TextV3ProtoFull" pitchFamily="2" charset="0"/>
                <a:cs typeface="Calibri" panose="020F0502020204030204" pitchFamily="34" charset="0"/>
              </a:rPr>
              <a:t>𓅭𓐴𓏏		𓅭	  𓏏</a:t>
            </a:r>
            <a:endParaRPr lang="en-US" sz="4400" dirty="0">
              <a:latin typeface="Calibri" panose="020F0502020204030204" pitchFamily="34" charset="0"/>
              <a:ea typeface="Egyptian TextV3ProtoFull" pitchFamily="2"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Insert bottom end			</a:t>
            </a:r>
            <a:r>
              <a:rPr lang="en-NL" sz="4400" dirty="0">
                <a:latin typeface="Egyptian TextV3ProtoFull" pitchFamily="2" charset="0"/>
                <a:ea typeface="Egyptian TextV3ProtoFull" pitchFamily="2" charset="0"/>
                <a:cs typeface="Calibri" panose="020F0502020204030204" pitchFamily="34" charset="0"/>
              </a:rPr>
              <a:t>𓅜𓐵𓏏		𓅜	  𓏏</a:t>
            </a:r>
            <a:endParaRPr lang="en-US" sz="4400" dirty="0">
              <a:latin typeface="Calibri" panose="020F0502020204030204" pitchFamily="34" charset="0"/>
              <a:ea typeface="Egyptian TextV3ProtoFull" pitchFamily="2" charset="0"/>
              <a:cs typeface="Calibri" panose="020F0502020204030204" pitchFamily="34" charset="0"/>
            </a:endParaRPr>
          </a:p>
        </p:txBody>
      </p:sp>
      <p:pic>
        <p:nvPicPr>
          <p:cNvPr id="5" name="Picture 4">
            <a:extLst>
              <a:ext uri="{FF2B5EF4-FFF2-40B4-BE49-F238E27FC236}">
                <a16:creationId xmlns:a16="http://schemas.microsoft.com/office/drawing/2014/main" id="{AAEF80F2-C532-D648-4A15-D8A93EBB2660}"/>
              </a:ext>
            </a:extLst>
          </p:cNvPr>
          <p:cNvPicPr>
            <a:picLocks noChangeAspect="1"/>
          </p:cNvPicPr>
          <p:nvPr/>
        </p:nvPicPr>
        <p:blipFill>
          <a:blip r:embed="rId4"/>
          <a:stretch>
            <a:fillRect/>
          </a:stretch>
        </p:blipFill>
        <p:spPr>
          <a:xfrm>
            <a:off x="8899206" y="3756304"/>
            <a:ext cx="428625" cy="419100"/>
          </a:xfrm>
          <a:prstGeom prst="rect">
            <a:avLst/>
          </a:prstGeom>
        </p:spPr>
      </p:pic>
      <p:pic>
        <p:nvPicPr>
          <p:cNvPr id="7" name="Picture 6">
            <a:extLst>
              <a:ext uri="{FF2B5EF4-FFF2-40B4-BE49-F238E27FC236}">
                <a16:creationId xmlns:a16="http://schemas.microsoft.com/office/drawing/2014/main" id="{F16BC333-2CF4-E9CA-D15D-25870C570396}"/>
              </a:ext>
            </a:extLst>
          </p:cNvPr>
          <p:cNvPicPr>
            <a:picLocks noChangeAspect="1"/>
          </p:cNvPicPr>
          <p:nvPr/>
        </p:nvPicPr>
        <p:blipFill>
          <a:blip r:embed="rId5"/>
          <a:stretch>
            <a:fillRect/>
          </a:stretch>
        </p:blipFill>
        <p:spPr>
          <a:xfrm>
            <a:off x="8946830" y="2422995"/>
            <a:ext cx="333375" cy="381000"/>
          </a:xfrm>
          <a:prstGeom prst="rect">
            <a:avLst/>
          </a:prstGeom>
        </p:spPr>
      </p:pic>
      <p:pic>
        <p:nvPicPr>
          <p:cNvPr id="9" name="Picture 8">
            <a:extLst>
              <a:ext uri="{FF2B5EF4-FFF2-40B4-BE49-F238E27FC236}">
                <a16:creationId xmlns:a16="http://schemas.microsoft.com/office/drawing/2014/main" id="{FC154C3D-587B-1331-8175-93B39E5A1CCB}"/>
              </a:ext>
            </a:extLst>
          </p:cNvPr>
          <p:cNvPicPr>
            <a:picLocks noChangeAspect="1"/>
          </p:cNvPicPr>
          <p:nvPr/>
        </p:nvPicPr>
        <p:blipFill>
          <a:blip r:embed="rId6"/>
          <a:stretch>
            <a:fillRect/>
          </a:stretch>
        </p:blipFill>
        <p:spPr>
          <a:xfrm>
            <a:off x="8889680" y="3075184"/>
            <a:ext cx="390525" cy="409575"/>
          </a:xfrm>
          <a:prstGeom prst="rect">
            <a:avLst/>
          </a:prstGeom>
        </p:spPr>
      </p:pic>
      <p:pic>
        <p:nvPicPr>
          <p:cNvPr id="11" name="Picture 10">
            <a:extLst>
              <a:ext uri="{FF2B5EF4-FFF2-40B4-BE49-F238E27FC236}">
                <a16:creationId xmlns:a16="http://schemas.microsoft.com/office/drawing/2014/main" id="{2B0C64E2-D7DC-060A-28C6-7E7A0C97646E}"/>
              </a:ext>
            </a:extLst>
          </p:cNvPr>
          <p:cNvPicPr>
            <a:picLocks noChangeAspect="1"/>
          </p:cNvPicPr>
          <p:nvPr/>
        </p:nvPicPr>
        <p:blipFill>
          <a:blip r:embed="rId7"/>
          <a:stretch>
            <a:fillRect/>
          </a:stretch>
        </p:blipFill>
        <p:spPr>
          <a:xfrm>
            <a:off x="8941115" y="4446949"/>
            <a:ext cx="400050" cy="447675"/>
          </a:xfrm>
          <a:prstGeom prst="rect">
            <a:avLst/>
          </a:prstGeom>
        </p:spPr>
      </p:pic>
    </p:spTree>
    <p:extLst>
      <p:ext uri="{BB962C8B-B14F-4D97-AF65-F5344CB8AC3E}">
        <p14:creationId xmlns:p14="http://schemas.microsoft.com/office/powerpoint/2010/main" val="3057983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endParaRPr lang="en-NL" dirty="0">
              <a:latin typeface="Calibri" panose="020F0502020204030204" pitchFamily="34"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Stack middle (overlay)</a:t>
            </a:r>
            <a:r>
              <a:rPr lang="en-NL" dirty="0">
                <a:latin typeface="Calibri" panose="020F0502020204030204" pitchFamily="34" charset="0"/>
                <a:ea typeface="Egyptian TextV3ProtoFull" pitchFamily="2" charset="0"/>
                <a:cs typeface="Calibri" panose="020F0502020204030204" pitchFamily="34" charset="0"/>
              </a:rPr>
              <a:t>			</a:t>
            </a:r>
            <a:r>
              <a:rPr lang="en-NL" sz="4400" dirty="0">
                <a:latin typeface="Egyptian TextV3ProtoFull" pitchFamily="2" charset="0"/>
                <a:ea typeface="Egyptian TextV3ProtoFull" pitchFamily="2" charset="0"/>
                <a:cs typeface="Calibri" panose="020F0502020204030204" pitchFamily="34" charset="0"/>
              </a:rPr>
              <a:t>𓅓𓐶𓂝	  𓅓    𓂝</a:t>
            </a:r>
            <a:endParaRPr lang="en-US" sz="4400" dirty="0">
              <a:latin typeface="Calibri" panose="020F0502020204030204" pitchFamily="34" charset="0"/>
              <a:ea typeface="Egyptian TextV3ProtoFull" pitchFamily="2" charset="0"/>
              <a:cs typeface="Calibri" panose="020F0502020204030204" pitchFamily="34" charset="0"/>
            </a:endParaRPr>
          </a:p>
          <a:p>
            <a:pPr lvl="1"/>
            <a:r>
              <a:rPr lang="en-US" dirty="0">
                <a:latin typeface="Calibri" panose="020F0502020204030204" pitchFamily="34" charset="0"/>
                <a:ea typeface="Egyptian TextV3ProtoFull" pitchFamily="2" charset="0"/>
                <a:cs typeface="Calibri" panose="020F0502020204030204" pitchFamily="34" charset="0"/>
              </a:rPr>
              <a:t>Segment start and segment end	</a:t>
            </a:r>
            <a:r>
              <a:rPr lang="en-NL" sz="4400" dirty="0">
                <a:latin typeface="Egyptian TextV3ProtoFull" pitchFamily="2" charset="0"/>
                <a:ea typeface="Egyptian TextV3ProtoFull" pitchFamily="2" charset="0"/>
                <a:cs typeface="Calibri" panose="020F0502020204030204" pitchFamily="34" charset="0"/>
              </a:rPr>
              <a:t>𓏶𓐝𓐰𓐷𓁷𓐱𓐷𓂋𓐰𓏏𓐸𓐸  𓐝     𓁷     𓂋   𓏏   </a:t>
            </a:r>
            <a:endParaRPr lang="en-US" sz="4400" dirty="0">
              <a:latin typeface="Egyptian TextV3ProtoFull" pitchFamily="2" charset="0"/>
              <a:ea typeface="Egyptian TextV3ProtoFull" pitchFamily="2" charset="0"/>
              <a:cs typeface="Calibri" panose="020F0502020204030204" pitchFamily="34" charset="0"/>
            </a:endParaRPr>
          </a:p>
        </p:txBody>
      </p:sp>
      <p:pic>
        <p:nvPicPr>
          <p:cNvPr id="5" name="Picture 4">
            <a:extLst>
              <a:ext uri="{FF2B5EF4-FFF2-40B4-BE49-F238E27FC236}">
                <a16:creationId xmlns:a16="http://schemas.microsoft.com/office/drawing/2014/main" id="{3105C7C6-3A4D-9A22-8C9F-6931F3340534}"/>
              </a:ext>
            </a:extLst>
          </p:cNvPr>
          <p:cNvPicPr>
            <a:picLocks noChangeAspect="1"/>
          </p:cNvPicPr>
          <p:nvPr/>
        </p:nvPicPr>
        <p:blipFill>
          <a:blip r:embed="rId4"/>
          <a:stretch>
            <a:fillRect/>
          </a:stretch>
        </p:blipFill>
        <p:spPr>
          <a:xfrm>
            <a:off x="8193405" y="3067050"/>
            <a:ext cx="381000" cy="361950"/>
          </a:xfrm>
          <a:prstGeom prst="rect">
            <a:avLst/>
          </a:prstGeom>
        </p:spPr>
      </p:pic>
      <p:pic>
        <p:nvPicPr>
          <p:cNvPr id="7" name="Picture 6">
            <a:extLst>
              <a:ext uri="{FF2B5EF4-FFF2-40B4-BE49-F238E27FC236}">
                <a16:creationId xmlns:a16="http://schemas.microsoft.com/office/drawing/2014/main" id="{B433475C-64FD-41A4-FBC7-97068461CDBD}"/>
              </a:ext>
            </a:extLst>
          </p:cNvPr>
          <p:cNvPicPr>
            <a:picLocks noChangeAspect="1"/>
          </p:cNvPicPr>
          <p:nvPr/>
        </p:nvPicPr>
        <p:blipFill>
          <a:blip r:embed="rId5"/>
          <a:stretch>
            <a:fillRect/>
          </a:stretch>
        </p:blipFill>
        <p:spPr>
          <a:xfrm>
            <a:off x="8509755" y="3054503"/>
            <a:ext cx="371475" cy="352425"/>
          </a:xfrm>
          <a:prstGeom prst="rect">
            <a:avLst/>
          </a:prstGeom>
        </p:spPr>
      </p:pic>
      <p:pic>
        <p:nvPicPr>
          <p:cNvPr id="9" name="Picture 8">
            <a:extLst>
              <a:ext uri="{FF2B5EF4-FFF2-40B4-BE49-F238E27FC236}">
                <a16:creationId xmlns:a16="http://schemas.microsoft.com/office/drawing/2014/main" id="{4F2A004A-2393-B69D-E9E5-A4CA7AD7A542}"/>
              </a:ext>
            </a:extLst>
          </p:cNvPr>
          <p:cNvPicPr>
            <a:picLocks noChangeAspect="1"/>
          </p:cNvPicPr>
          <p:nvPr/>
        </p:nvPicPr>
        <p:blipFill>
          <a:blip r:embed="rId6"/>
          <a:stretch>
            <a:fillRect/>
          </a:stretch>
        </p:blipFill>
        <p:spPr>
          <a:xfrm>
            <a:off x="9223676" y="3067051"/>
            <a:ext cx="333375" cy="333375"/>
          </a:xfrm>
          <a:prstGeom prst="rect">
            <a:avLst/>
          </a:prstGeom>
        </p:spPr>
      </p:pic>
      <p:pic>
        <p:nvPicPr>
          <p:cNvPr id="11" name="Picture 10">
            <a:extLst>
              <a:ext uri="{FF2B5EF4-FFF2-40B4-BE49-F238E27FC236}">
                <a16:creationId xmlns:a16="http://schemas.microsoft.com/office/drawing/2014/main" id="{E263D727-E7E6-77D7-3B2F-0CB576D000B6}"/>
              </a:ext>
            </a:extLst>
          </p:cNvPr>
          <p:cNvPicPr>
            <a:picLocks noChangeAspect="1"/>
          </p:cNvPicPr>
          <p:nvPr/>
        </p:nvPicPr>
        <p:blipFill>
          <a:blip r:embed="rId5"/>
          <a:stretch>
            <a:fillRect/>
          </a:stretch>
        </p:blipFill>
        <p:spPr>
          <a:xfrm>
            <a:off x="9528144" y="3067050"/>
            <a:ext cx="371475" cy="352425"/>
          </a:xfrm>
          <a:prstGeom prst="rect">
            <a:avLst/>
          </a:prstGeom>
        </p:spPr>
      </p:pic>
      <p:pic>
        <p:nvPicPr>
          <p:cNvPr id="13" name="Picture 12">
            <a:extLst>
              <a:ext uri="{FF2B5EF4-FFF2-40B4-BE49-F238E27FC236}">
                <a16:creationId xmlns:a16="http://schemas.microsoft.com/office/drawing/2014/main" id="{A34971DD-BE35-2969-9020-2F15F51A9A75}"/>
              </a:ext>
            </a:extLst>
          </p:cNvPr>
          <p:cNvPicPr>
            <a:picLocks noChangeAspect="1"/>
          </p:cNvPicPr>
          <p:nvPr/>
        </p:nvPicPr>
        <p:blipFill>
          <a:blip r:embed="rId7"/>
          <a:stretch>
            <a:fillRect/>
          </a:stretch>
        </p:blipFill>
        <p:spPr>
          <a:xfrm>
            <a:off x="8193405" y="2385930"/>
            <a:ext cx="361950" cy="352425"/>
          </a:xfrm>
          <a:prstGeom prst="rect">
            <a:avLst/>
          </a:prstGeom>
        </p:spPr>
      </p:pic>
      <p:pic>
        <p:nvPicPr>
          <p:cNvPr id="15" name="Picture 14">
            <a:extLst>
              <a:ext uri="{FF2B5EF4-FFF2-40B4-BE49-F238E27FC236}">
                <a16:creationId xmlns:a16="http://schemas.microsoft.com/office/drawing/2014/main" id="{19BA1407-0DF8-1BF3-473E-3220811EC963}"/>
              </a:ext>
            </a:extLst>
          </p:cNvPr>
          <p:cNvPicPr>
            <a:picLocks noChangeAspect="1"/>
          </p:cNvPicPr>
          <p:nvPr/>
        </p:nvPicPr>
        <p:blipFill>
          <a:blip r:embed="rId4"/>
          <a:stretch>
            <a:fillRect/>
          </a:stretch>
        </p:blipFill>
        <p:spPr>
          <a:xfrm>
            <a:off x="10467159" y="3062287"/>
            <a:ext cx="381000" cy="361950"/>
          </a:xfrm>
          <a:prstGeom prst="rect">
            <a:avLst/>
          </a:prstGeom>
        </p:spPr>
      </p:pic>
      <p:pic>
        <p:nvPicPr>
          <p:cNvPr id="17" name="Picture 16">
            <a:extLst>
              <a:ext uri="{FF2B5EF4-FFF2-40B4-BE49-F238E27FC236}">
                <a16:creationId xmlns:a16="http://schemas.microsoft.com/office/drawing/2014/main" id="{7A54EA92-206C-6BD8-E28D-F81D3AC49706}"/>
              </a:ext>
            </a:extLst>
          </p:cNvPr>
          <p:cNvPicPr>
            <a:picLocks noChangeAspect="1"/>
          </p:cNvPicPr>
          <p:nvPr/>
        </p:nvPicPr>
        <p:blipFill>
          <a:blip r:embed="rId8"/>
          <a:stretch>
            <a:fillRect/>
          </a:stretch>
        </p:blipFill>
        <p:spPr>
          <a:xfrm>
            <a:off x="11158657" y="3062287"/>
            <a:ext cx="390525" cy="371475"/>
          </a:xfrm>
          <a:prstGeom prst="rect">
            <a:avLst/>
          </a:prstGeom>
        </p:spPr>
      </p:pic>
      <p:pic>
        <p:nvPicPr>
          <p:cNvPr id="19" name="Picture 18">
            <a:extLst>
              <a:ext uri="{FF2B5EF4-FFF2-40B4-BE49-F238E27FC236}">
                <a16:creationId xmlns:a16="http://schemas.microsoft.com/office/drawing/2014/main" id="{A7AE815F-ECA2-2E1F-2080-469B47895299}"/>
              </a:ext>
            </a:extLst>
          </p:cNvPr>
          <p:cNvPicPr>
            <a:picLocks noChangeAspect="1"/>
          </p:cNvPicPr>
          <p:nvPr/>
        </p:nvPicPr>
        <p:blipFill>
          <a:blip r:embed="rId8"/>
          <a:stretch>
            <a:fillRect/>
          </a:stretch>
        </p:blipFill>
        <p:spPr>
          <a:xfrm>
            <a:off x="11478479" y="3062287"/>
            <a:ext cx="390525" cy="371475"/>
          </a:xfrm>
          <a:prstGeom prst="rect">
            <a:avLst/>
          </a:prstGeom>
        </p:spPr>
      </p:pic>
    </p:spTree>
    <p:extLst>
      <p:ext uri="{BB962C8B-B14F-4D97-AF65-F5344CB8AC3E}">
        <p14:creationId xmlns:p14="http://schemas.microsoft.com/office/powerpoint/2010/main" val="1007396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r>
              <a:rPr lang="en-US" dirty="0">
                <a:latin typeface="Calibri" panose="020F0502020204030204" pitchFamily="34" charset="0"/>
                <a:cs typeface="Calibri" panose="020F0502020204030204" pitchFamily="34" charset="0"/>
              </a:rPr>
              <a:t>2022 (Unicode 15.0) Addition of 29 additional control characters</a:t>
            </a:r>
          </a:p>
          <a:p>
            <a:pPr lvl="1"/>
            <a:r>
              <a:rPr lang="en-US" dirty="0">
                <a:effectLst/>
              </a:rPr>
              <a:t>Glass, Andrew et al. Additional control characters for Ancient Egyptian hieroglyphic texts (</a:t>
            </a:r>
            <a:r>
              <a:rPr lang="en-US" dirty="0">
                <a:effectLst/>
                <a:hlinkClick r:id="rId4"/>
              </a:rPr>
              <a:t>https://www.unicode.org/L2/L2021/21248-egyptian-controls.pdf</a:t>
            </a:r>
            <a:r>
              <a:rPr lang="en-US" dirty="0">
                <a:effectLst/>
              </a:rPr>
              <a:t>)</a:t>
            </a:r>
            <a:endParaRPr lang="en-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9619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r>
              <a:rPr lang="en-US" dirty="0">
                <a:latin typeface="Calibri" panose="020F0502020204030204" pitchFamily="34" charset="0"/>
                <a:cs typeface="Calibri" panose="020F0502020204030204" pitchFamily="34" charset="0"/>
              </a:rPr>
              <a:t>2022 (Unicode 15.0) Addition of 29 additional control characters</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Middle insertion</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Top insertion</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Bottom insertion</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Begin and end enclosure</a:t>
            </a:r>
          </a:p>
        </p:txBody>
      </p:sp>
      <p:pic>
        <p:nvPicPr>
          <p:cNvPr id="6" name="Picture 5">
            <a:extLst>
              <a:ext uri="{FF2B5EF4-FFF2-40B4-BE49-F238E27FC236}">
                <a16:creationId xmlns:a16="http://schemas.microsoft.com/office/drawing/2014/main" id="{E4F6B3F2-9665-489F-B89E-AA9BEAEFAC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4742" y="3062107"/>
            <a:ext cx="1450975" cy="733425"/>
          </a:xfrm>
          <a:prstGeom prst="rect">
            <a:avLst/>
          </a:prstGeom>
          <a:noFill/>
          <a:ln>
            <a:noFill/>
          </a:ln>
        </p:spPr>
      </p:pic>
      <p:pic>
        <p:nvPicPr>
          <p:cNvPr id="7" name="Picture 6">
            <a:extLst>
              <a:ext uri="{FF2B5EF4-FFF2-40B4-BE49-F238E27FC236}">
                <a16:creationId xmlns:a16="http://schemas.microsoft.com/office/drawing/2014/main" id="{72DD31DA-2CA1-5664-98F9-45DA4A78EA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6722" y="5306447"/>
            <a:ext cx="1424985" cy="662588"/>
          </a:xfrm>
          <a:prstGeom prst="rect">
            <a:avLst/>
          </a:prstGeom>
          <a:noFill/>
          <a:ln>
            <a:noFill/>
          </a:ln>
        </p:spPr>
      </p:pic>
      <p:pic>
        <p:nvPicPr>
          <p:cNvPr id="8" name="Picture 7">
            <a:extLst>
              <a:ext uri="{FF2B5EF4-FFF2-40B4-BE49-F238E27FC236}">
                <a16:creationId xmlns:a16="http://schemas.microsoft.com/office/drawing/2014/main" id="{CD169B96-AE1B-717C-4772-AC051C5F22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2451" y="3880238"/>
            <a:ext cx="741566" cy="597491"/>
          </a:xfrm>
          <a:prstGeom prst="rect">
            <a:avLst/>
          </a:prstGeom>
          <a:noFill/>
          <a:ln>
            <a:noFill/>
          </a:ln>
        </p:spPr>
      </p:pic>
      <p:pic>
        <p:nvPicPr>
          <p:cNvPr id="9" name="Picture 8">
            <a:extLst>
              <a:ext uri="{FF2B5EF4-FFF2-40B4-BE49-F238E27FC236}">
                <a16:creationId xmlns:a16="http://schemas.microsoft.com/office/drawing/2014/main" id="{86A70139-2904-33D2-2BAA-FC572508FD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5313" y="4532292"/>
            <a:ext cx="644916" cy="694146"/>
          </a:xfrm>
          <a:prstGeom prst="rect">
            <a:avLst/>
          </a:prstGeom>
          <a:noFill/>
          <a:ln>
            <a:noFill/>
          </a:ln>
        </p:spPr>
      </p:pic>
      <p:pic>
        <p:nvPicPr>
          <p:cNvPr id="10" name="Picture 9">
            <a:extLst>
              <a:ext uri="{FF2B5EF4-FFF2-40B4-BE49-F238E27FC236}">
                <a16:creationId xmlns:a16="http://schemas.microsoft.com/office/drawing/2014/main" id="{5466C421-DF01-3AF0-25AE-F1983680E2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37787" y="5324522"/>
            <a:ext cx="1129040" cy="657829"/>
          </a:xfrm>
          <a:prstGeom prst="rect">
            <a:avLst/>
          </a:prstGeom>
          <a:noFill/>
          <a:ln>
            <a:noFill/>
          </a:ln>
        </p:spPr>
      </p:pic>
      <p:pic>
        <p:nvPicPr>
          <p:cNvPr id="11" name="Picture 10">
            <a:extLst>
              <a:ext uri="{FF2B5EF4-FFF2-40B4-BE49-F238E27FC236}">
                <a16:creationId xmlns:a16="http://schemas.microsoft.com/office/drawing/2014/main" id="{24E23ECD-3B9C-6DAE-FAC1-8F2A2388FDC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15227" y="5324522"/>
            <a:ext cx="1129040" cy="644513"/>
          </a:xfrm>
          <a:prstGeom prst="rect">
            <a:avLst/>
          </a:prstGeom>
          <a:noFill/>
          <a:ln>
            <a:noFill/>
          </a:ln>
        </p:spPr>
      </p:pic>
    </p:spTree>
    <p:extLst>
      <p:ext uri="{BB962C8B-B14F-4D97-AF65-F5344CB8AC3E}">
        <p14:creationId xmlns:p14="http://schemas.microsoft.com/office/powerpoint/2010/main" val="980221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r>
              <a:rPr lang="en-US" dirty="0">
                <a:latin typeface="Calibri" panose="020F0502020204030204" pitchFamily="34" charset="0"/>
                <a:cs typeface="Calibri" panose="020F0502020204030204" pitchFamily="34" charset="0"/>
              </a:rPr>
              <a:t>2022 (Unicode 15.0) Addition of 29 additional control characters</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Mirror control</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Blanks (full and half)	</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Lost sign</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Damage modifiers</a:t>
            </a:r>
          </a:p>
        </p:txBody>
      </p:sp>
      <p:pic>
        <p:nvPicPr>
          <p:cNvPr id="8" name="Picture 7">
            <a:extLst>
              <a:ext uri="{FF2B5EF4-FFF2-40B4-BE49-F238E27FC236}">
                <a16:creationId xmlns:a16="http://schemas.microsoft.com/office/drawing/2014/main" id="{E4EBAB39-95C4-5487-3E3B-A2A60A99E8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696" y="2988623"/>
            <a:ext cx="1288189" cy="581845"/>
          </a:xfrm>
          <a:prstGeom prst="rect">
            <a:avLst/>
          </a:prstGeom>
          <a:noFill/>
          <a:ln>
            <a:noFill/>
          </a:ln>
        </p:spPr>
      </p:pic>
      <p:pic>
        <p:nvPicPr>
          <p:cNvPr id="9" name="Picture 8">
            <a:extLst>
              <a:ext uri="{FF2B5EF4-FFF2-40B4-BE49-F238E27FC236}">
                <a16:creationId xmlns:a16="http://schemas.microsoft.com/office/drawing/2014/main" id="{D0DFAEE1-4E87-209A-212E-ABCD73FD34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326" y="3824831"/>
            <a:ext cx="847725" cy="619125"/>
          </a:xfrm>
          <a:prstGeom prst="rect">
            <a:avLst/>
          </a:prstGeom>
          <a:noFill/>
          <a:ln>
            <a:noFill/>
          </a:ln>
        </p:spPr>
      </p:pic>
      <p:pic>
        <p:nvPicPr>
          <p:cNvPr id="10" name="Picture 9">
            <a:extLst>
              <a:ext uri="{FF2B5EF4-FFF2-40B4-BE49-F238E27FC236}">
                <a16:creationId xmlns:a16="http://schemas.microsoft.com/office/drawing/2014/main" id="{FDB34FA9-E588-CFBD-363D-BB33396909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7885" y="3831962"/>
            <a:ext cx="615244" cy="581845"/>
          </a:xfrm>
          <a:prstGeom prst="rect">
            <a:avLst/>
          </a:prstGeom>
          <a:noFill/>
          <a:ln>
            <a:noFill/>
          </a:ln>
        </p:spPr>
      </p:pic>
      <p:pic>
        <p:nvPicPr>
          <p:cNvPr id="11" name="Picture 10">
            <a:extLst>
              <a:ext uri="{FF2B5EF4-FFF2-40B4-BE49-F238E27FC236}">
                <a16:creationId xmlns:a16="http://schemas.microsoft.com/office/drawing/2014/main" id="{0DF9AEBE-3580-88D0-ED28-4584C18806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9696" y="4579316"/>
            <a:ext cx="722132" cy="674576"/>
          </a:xfrm>
          <a:prstGeom prst="rect">
            <a:avLst/>
          </a:prstGeom>
          <a:noFill/>
          <a:ln>
            <a:noFill/>
          </a:ln>
        </p:spPr>
      </p:pic>
      <p:pic>
        <p:nvPicPr>
          <p:cNvPr id="12" name="Picture 11">
            <a:extLst>
              <a:ext uri="{FF2B5EF4-FFF2-40B4-BE49-F238E27FC236}">
                <a16:creationId xmlns:a16="http://schemas.microsoft.com/office/drawing/2014/main" id="{E5A3FACF-B7E6-4F8B-AA18-B24D9DD264D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7452" y="5287429"/>
            <a:ext cx="2038350" cy="614045"/>
          </a:xfrm>
          <a:prstGeom prst="rect">
            <a:avLst/>
          </a:prstGeom>
          <a:noFill/>
          <a:ln>
            <a:noFill/>
          </a:ln>
        </p:spPr>
      </p:pic>
    </p:spTree>
    <p:extLst>
      <p:ext uri="{BB962C8B-B14F-4D97-AF65-F5344CB8AC3E}">
        <p14:creationId xmlns:p14="http://schemas.microsoft.com/office/powerpoint/2010/main" val="7047285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Hieroglyphs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2019 (Unicode 12.0) Introduction of 9 control characters</a:t>
            </a:r>
          </a:p>
          <a:p>
            <a:r>
              <a:rPr lang="en-US" dirty="0">
                <a:latin typeface="Calibri" panose="020F0502020204030204" pitchFamily="34" charset="0"/>
                <a:cs typeface="Calibri" panose="020F0502020204030204" pitchFamily="34" charset="0"/>
              </a:rPr>
              <a:t>2022 (Unicode 15.0) Addition of 29 additional control characters</a:t>
            </a:r>
          </a:p>
          <a:p>
            <a:r>
              <a:rPr lang="en-US" dirty="0">
                <a:latin typeface="Calibri" panose="020F0502020204030204" pitchFamily="34" charset="0"/>
                <a:cs typeface="Calibri" panose="020F0502020204030204" pitchFamily="34" charset="0"/>
              </a:rPr>
              <a:t>2022 Addition of rotation variation selectors</a:t>
            </a:r>
          </a:p>
          <a:p>
            <a:pPr lvl="1"/>
            <a:r>
              <a:rPr lang="en-US" dirty="0" err="1">
                <a:effectLst/>
              </a:rPr>
              <a:t>Werning</a:t>
            </a:r>
            <a:r>
              <a:rPr lang="en-US" dirty="0">
                <a:effectLst/>
              </a:rPr>
              <a:t>, Daniel A. Rotations of Egyptian Hieroglyphs to be Registered in Unicode (revised) (</a:t>
            </a:r>
            <a:r>
              <a:rPr lang="en-US" dirty="0">
                <a:effectLst/>
                <a:hlinkClick r:id="rId4"/>
              </a:rPr>
              <a:t>https://www.unicode.org/L2/L2022/22012r-hieroglyph-rotations.pdf</a:t>
            </a:r>
            <a:r>
              <a:rPr lang="en-US" dirty="0">
                <a:effectLst/>
              </a:rPr>
              <a:t>) </a:t>
            </a: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63276B0-3BFF-D784-EFCA-34153CDAEC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9923" y="4640563"/>
            <a:ext cx="1047749" cy="947004"/>
          </a:xfrm>
          <a:prstGeom prst="rect">
            <a:avLst/>
          </a:prstGeom>
          <a:noFill/>
          <a:ln>
            <a:noFill/>
          </a:ln>
        </p:spPr>
      </p:pic>
      <p:pic>
        <p:nvPicPr>
          <p:cNvPr id="13" name="Picture 12">
            <a:extLst>
              <a:ext uri="{FF2B5EF4-FFF2-40B4-BE49-F238E27FC236}">
                <a16:creationId xmlns:a16="http://schemas.microsoft.com/office/drawing/2014/main" id="{B5C86B41-9D18-4EEE-973B-DE0B5A708A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0850" y="4861843"/>
            <a:ext cx="394862" cy="1012281"/>
          </a:xfrm>
          <a:prstGeom prst="rect">
            <a:avLst/>
          </a:prstGeom>
          <a:noFill/>
          <a:ln>
            <a:noFill/>
          </a:ln>
        </p:spPr>
      </p:pic>
      <p:pic>
        <p:nvPicPr>
          <p:cNvPr id="14" name="Picture 13">
            <a:extLst>
              <a:ext uri="{FF2B5EF4-FFF2-40B4-BE49-F238E27FC236}">
                <a16:creationId xmlns:a16="http://schemas.microsoft.com/office/drawing/2014/main" id="{224258F5-FAC7-9264-C03F-2BE17BB300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8467" y="4861843"/>
            <a:ext cx="1747423" cy="1001572"/>
          </a:xfrm>
          <a:prstGeom prst="rect">
            <a:avLst/>
          </a:prstGeom>
          <a:noFill/>
          <a:ln>
            <a:noFill/>
          </a:ln>
        </p:spPr>
      </p:pic>
    </p:spTree>
    <p:extLst>
      <p:ext uri="{BB962C8B-B14F-4D97-AF65-F5344CB8AC3E}">
        <p14:creationId xmlns:p14="http://schemas.microsoft.com/office/powerpoint/2010/main" val="4060641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Hieroglyphic repertoire expansion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Primarily an expansion based on </a:t>
            </a:r>
            <a:r>
              <a:rPr lang="en-US" b="1" dirty="0">
                <a:latin typeface="Calibri" panose="020F0502020204030204" pitchFamily="34" charset="0"/>
                <a:cs typeface="Calibri" panose="020F0502020204030204" pitchFamily="34" charset="0"/>
              </a:rPr>
              <a:t>Graeco-Roman signs</a:t>
            </a:r>
            <a:r>
              <a:rPr lang="en-US" dirty="0">
                <a:latin typeface="Calibri" panose="020F0502020204030204" pitchFamily="34" charset="0"/>
                <a:cs typeface="Calibri" panose="020F0502020204030204" pitchFamily="34" charset="0"/>
              </a:rPr>
              <a:t>.</a:t>
            </a:r>
          </a:p>
          <a:p>
            <a:pPr lvl="1"/>
            <a:r>
              <a:rPr lang="en-US" dirty="0">
                <a:latin typeface="Calibri" panose="020F0502020204030204" pitchFamily="34" charset="0"/>
                <a:cs typeface="Calibri" panose="020F0502020204030204" pitchFamily="34" charset="0"/>
              </a:rPr>
              <a:t>Unicode project funded through a Google Research grant awarded to Dr. Deborah Anderson at UC Berkeley (Performed by Jorke Grotenhuis)</a:t>
            </a:r>
          </a:p>
          <a:p>
            <a:endParaRPr lang="en-US" dirty="0"/>
          </a:p>
        </p:txBody>
      </p:sp>
    </p:spTree>
    <p:extLst>
      <p:ext uri="{BB962C8B-B14F-4D97-AF65-F5344CB8AC3E}">
        <p14:creationId xmlns:p14="http://schemas.microsoft.com/office/powerpoint/2010/main" val="31827005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Hieroglyphic repertoire expansion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Primarily an expansion based on </a:t>
            </a:r>
            <a:r>
              <a:rPr lang="en-US" b="1" dirty="0">
                <a:latin typeface="Calibri" panose="020F0502020204030204" pitchFamily="34" charset="0"/>
                <a:cs typeface="Calibri" panose="020F0502020204030204" pitchFamily="34" charset="0"/>
              </a:rPr>
              <a:t>Graeco-Roman signs</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Creation of a candidate list</a:t>
            </a:r>
          </a:p>
          <a:p>
            <a:pPr lvl="1"/>
            <a:r>
              <a:rPr lang="en-US" dirty="0">
                <a:latin typeface="Calibri" panose="020F0502020204030204" pitchFamily="34" charset="0"/>
                <a:cs typeface="Calibri" panose="020F0502020204030204" pitchFamily="34" charset="0"/>
              </a:rPr>
              <a:t>Two candidate lists</a:t>
            </a:r>
          </a:p>
          <a:p>
            <a:pPr lvl="2"/>
            <a:r>
              <a:rPr lang="en-US" dirty="0">
                <a:latin typeface="Calibri" panose="020F0502020204030204" pitchFamily="34" charset="0"/>
                <a:cs typeface="Calibri" panose="020F0502020204030204" pitchFamily="34" charset="0"/>
              </a:rPr>
              <a:t>Unicode candidate list: </a:t>
            </a:r>
          </a:p>
          <a:p>
            <a:pPr lvl="3"/>
            <a:r>
              <a:rPr lang="en-US" dirty="0">
                <a:latin typeface="Calibri" panose="020F0502020204030204" pitchFamily="34" charset="0"/>
                <a:cs typeface="Calibri" panose="020F0502020204030204" pitchFamily="34" charset="0"/>
              </a:rPr>
              <a:t>Inclusion based on data from modern and ancient sources: TLA, Ramses, TSL, Karnak database, Cauville, </a:t>
            </a:r>
            <a:r>
              <a:rPr lang="en-US" dirty="0" err="1">
                <a:latin typeface="Calibri" panose="020F0502020204030204" pitchFamily="34" charset="0"/>
                <a:cs typeface="Calibri" panose="020F0502020204030204" pitchFamily="34" charset="0"/>
              </a:rPr>
              <a:t>Kurth</a:t>
            </a:r>
            <a:r>
              <a:rPr lang="en-US" dirty="0">
                <a:latin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cs typeface="Calibri" panose="020F0502020204030204" pitchFamily="34" charset="0"/>
              </a:rPr>
              <a:t>Valeurs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phonétiques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Daumas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Hannig</a:t>
            </a:r>
            <a:r>
              <a:rPr lang="en-US" dirty="0">
                <a:latin typeface="Calibri" panose="020F0502020204030204" pitchFamily="34" charset="0"/>
                <a:cs typeface="Calibri" panose="020F0502020204030204" pitchFamily="34" charset="0"/>
              </a:rPr>
              <a:t>, Dendera (</a:t>
            </a:r>
            <a:r>
              <a:rPr lang="en-US" dirty="0" err="1">
                <a:latin typeface="Calibri" panose="020F0502020204030204" pitchFamily="34" charset="0"/>
                <a:cs typeface="Calibri" panose="020F0502020204030204" pitchFamily="34" charset="0"/>
              </a:rPr>
              <a:t>Hallof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Esna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Hallof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Athribis</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Kom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Ombo</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888161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Hieroglyphic repertoire expansion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Primarily an expansion based on </a:t>
            </a:r>
            <a:r>
              <a:rPr lang="en-US" b="1" dirty="0">
                <a:latin typeface="Calibri" panose="020F0502020204030204" pitchFamily="34" charset="0"/>
                <a:cs typeface="Calibri" panose="020F0502020204030204" pitchFamily="34" charset="0"/>
              </a:rPr>
              <a:t>Graeco-Roman signs</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Creation of a candidate list</a:t>
            </a:r>
          </a:p>
          <a:p>
            <a:pPr lvl="1"/>
            <a:r>
              <a:rPr lang="en-US" dirty="0">
                <a:latin typeface="Calibri" panose="020F0502020204030204" pitchFamily="34" charset="0"/>
                <a:cs typeface="Calibri" panose="020F0502020204030204" pitchFamily="34" charset="0"/>
              </a:rPr>
              <a:t>Two candidate lists</a:t>
            </a:r>
          </a:p>
          <a:p>
            <a:pPr lvl="2"/>
            <a:r>
              <a:rPr lang="en-US" dirty="0">
                <a:latin typeface="Calibri" panose="020F0502020204030204" pitchFamily="34" charset="0"/>
                <a:cs typeface="Calibri" panose="020F0502020204030204" pitchFamily="34" charset="0"/>
              </a:rPr>
              <a:t>Unicode candidate list</a:t>
            </a:r>
          </a:p>
          <a:p>
            <a:pPr lvl="2"/>
            <a:r>
              <a:rPr lang="en-US" dirty="0">
                <a:latin typeface="Calibri" panose="020F0502020204030204" pitchFamily="34" charset="0"/>
                <a:cs typeface="Calibri" panose="020F0502020204030204" pitchFamily="34" charset="0"/>
              </a:rPr>
              <a:t>Unicode </a:t>
            </a:r>
            <a:r>
              <a:rPr lang="en-US" i="1" dirty="0">
                <a:latin typeface="Calibri" panose="020F0502020204030204" pitchFamily="34" charset="0"/>
                <a:cs typeface="Calibri" panose="020F0502020204030204" pitchFamily="34" charset="0"/>
              </a:rPr>
              <a:t>core</a:t>
            </a:r>
            <a:r>
              <a:rPr lang="en-US" dirty="0">
                <a:latin typeface="Calibri" panose="020F0502020204030204" pitchFamily="34" charset="0"/>
                <a:cs typeface="Calibri" panose="020F0502020204030204" pitchFamily="34" charset="0"/>
              </a:rPr>
              <a:t> list </a:t>
            </a:r>
          </a:p>
          <a:p>
            <a:pPr lvl="3"/>
            <a:r>
              <a:rPr lang="en-US" dirty="0">
                <a:latin typeface="Calibri" panose="020F0502020204030204" pitchFamily="34" charset="0"/>
                <a:cs typeface="Calibri" panose="020F0502020204030204" pitchFamily="34" charset="0"/>
              </a:rPr>
              <a:t>A curated list, where every sign is verified with an image (photo or facsimile of an Ancient source) and accompanied by a description and function.</a:t>
            </a:r>
          </a:p>
          <a:p>
            <a:pPr lvl="2"/>
            <a:endParaRPr lang="en-US" dirty="0"/>
          </a:p>
        </p:txBody>
      </p:sp>
    </p:spTree>
    <p:extLst>
      <p:ext uri="{BB962C8B-B14F-4D97-AF65-F5344CB8AC3E}">
        <p14:creationId xmlns:p14="http://schemas.microsoft.com/office/powerpoint/2010/main" val="13569591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Image 8"/>
          <p:cNvPicPr/>
          <p:nvPr/>
        </p:nvPicPr>
        <p:blipFill>
          <a:blip r:embed="rId3">
            <a:alphaModFix amt="10000"/>
          </a:blip>
          <a:stretch/>
        </p:blipFill>
        <p:spPr>
          <a:xfrm>
            <a:off x="80040" y="0"/>
            <a:ext cx="12031920" cy="6857640"/>
          </a:xfrm>
          <a:prstGeom prst="rect">
            <a:avLst/>
          </a:prstGeom>
          <a:ln>
            <a:noFill/>
          </a:ln>
        </p:spPr>
      </p:pic>
      <p:sp>
        <p:nvSpPr>
          <p:cNvPr id="2" name="Title 1">
            <a:extLst>
              <a:ext uri="{FF2B5EF4-FFF2-40B4-BE49-F238E27FC236}">
                <a16:creationId xmlns:a16="http://schemas.microsoft.com/office/drawing/2014/main" id="{44FD00D0-CB5C-4408-BAF2-72203A6F6C86}"/>
              </a:ext>
            </a:extLst>
          </p:cNvPr>
          <p:cNvSpPr>
            <a:spLocks noGrp="1"/>
          </p:cNvSpPr>
          <p:nvPr>
            <p:ph type="title"/>
          </p:nvPr>
        </p:nvSpPr>
        <p:spPr>
          <a:xfrm>
            <a:off x="385482" y="365040"/>
            <a:ext cx="11600330" cy="1325160"/>
          </a:xfrm>
        </p:spPr>
        <p:txBody>
          <a:bodyPr/>
          <a:lstStyle/>
          <a:p>
            <a:r>
              <a:rPr lang="en-US" dirty="0">
                <a:latin typeface="Calibri Light" panose="020F0302020204030204" pitchFamily="34" charset="0"/>
                <a:cs typeface="Calibri Light" panose="020F0302020204030204" pitchFamily="34" charset="0"/>
              </a:rPr>
              <a:t>Hieroglyphic repertoire expansion in Unicode</a:t>
            </a:r>
            <a:endParaRPr lang="en-NL"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04DBA18B-3101-4962-B98B-7AA569E1D662}"/>
              </a:ext>
            </a:extLst>
          </p:cNvPr>
          <p:cNvSpPr>
            <a:spLocks noGrp="1"/>
          </p:cNvSpPr>
          <p:nvPr>
            <p:ph idx="1"/>
          </p:nvPr>
        </p:nvSpPr>
        <p:spPr>
          <a:xfrm>
            <a:off x="838080" y="1825560"/>
            <a:ext cx="10960220" cy="4350960"/>
          </a:xfrm>
        </p:spPr>
        <p:txBody>
          <a:bodyPr/>
          <a:lstStyle/>
          <a:p>
            <a:r>
              <a:rPr lang="en-US" dirty="0">
                <a:latin typeface="Calibri" panose="020F0502020204030204" pitchFamily="34" charset="0"/>
                <a:cs typeface="Calibri" panose="020F0502020204030204" pitchFamily="34" charset="0"/>
              </a:rPr>
              <a:t>Primarily an expansion based on </a:t>
            </a:r>
            <a:r>
              <a:rPr lang="en-US" b="1" dirty="0">
                <a:latin typeface="Calibri" panose="020F0502020204030204" pitchFamily="34" charset="0"/>
                <a:cs typeface="Calibri" panose="020F0502020204030204" pitchFamily="34" charset="0"/>
              </a:rPr>
              <a:t>Graeco-Roman signs</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Creation of a candidate list</a:t>
            </a:r>
          </a:p>
          <a:p>
            <a:pPr lvl="1"/>
            <a:r>
              <a:rPr lang="en-US" dirty="0">
                <a:latin typeface="Calibri" panose="020F0502020204030204" pitchFamily="34" charset="0"/>
                <a:cs typeface="Calibri" panose="020F0502020204030204" pitchFamily="34" charset="0"/>
              </a:rPr>
              <a:t>Two candidate lists</a:t>
            </a:r>
          </a:p>
          <a:p>
            <a:pPr lvl="2"/>
            <a:r>
              <a:rPr lang="en-US" dirty="0">
                <a:latin typeface="Calibri" panose="020F0502020204030204" pitchFamily="34" charset="0"/>
                <a:cs typeface="Calibri" panose="020F0502020204030204" pitchFamily="34" charset="0"/>
              </a:rPr>
              <a:t>Unicode candidate list: +/- 4000-4500 signs (including the 1072 existing signs)</a:t>
            </a:r>
          </a:p>
          <a:p>
            <a:pPr lvl="2"/>
            <a:r>
              <a:rPr lang="en-US" dirty="0">
                <a:latin typeface="Calibri" panose="020F0502020204030204" pitchFamily="34" charset="0"/>
                <a:cs typeface="Calibri" panose="020F0502020204030204" pitchFamily="34" charset="0"/>
              </a:rPr>
              <a:t>Unicode </a:t>
            </a:r>
            <a:r>
              <a:rPr lang="en-US" i="1" dirty="0">
                <a:latin typeface="Calibri" panose="020F0502020204030204" pitchFamily="34" charset="0"/>
                <a:cs typeface="Calibri" panose="020F0502020204030204" pitchFamily="34" charset="0"/>
              </a:rPr>
              <a:t>core</a:t>
            </a:r>
            <a:r>
              <a:rPr lang="en-US" dirty="0">
                <a:latin typeface="Calibri" panose="020F0502020204030204" pitchFamily="34" charset="0"/>
                <a:cs typeface="Calibri" panose="020F0502020204030204" pitchFamily="34" charset="0"/>
              </a:rPr>
              <a:t> list: +/- 3000-3500 signs (including most of the 1072 existing signs).</a:t>
            </a:r>
          </a:p>
          <a:p>
            <a:pPr lvl="2"/>
            <a:endParaRPr lang="en-US" dirty="0"/>
          </a:p>
        </p:txBody>
      </p:sp>
    </p:spTree>
    <p:extLst>
      <p:ext uri="{BB962C8B-B14F-4D97-AF65-F5344CB8AC3E}">
        <p14:creationId xmlns:p14="http://schemas.microsoft.com/office/powerpoint/2010/main" val="2451619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8125</Words>
  <Application>Microsoft Office PowerPoint</Application>
  <PresentationFormat>Widescreen</PresentationFormat>
  <Paragraphs>827</Paragraphs>
  <Slides>107</Slides>
  <Notes>104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107</vt:i4>
      </vt:variant>
    </vt:vector>
  </HeadingPairs>
  <TitlesOfParts>
    <vt:vector size="119" baseType="lpstr">
      <vt:lpstr>Arial</vt:lpstr>
      <vt:lpstr>Calibri</vt:lpstr>
      <vt:lpstr>Calibri Light</vt:lpstr>
      <vt:lpstr>Egyptian TextV3ProtoFull</vt:lpstr>
      <vt:lpstr>Rockwell</vt:lpstr>
      <vt:lpstr>Symbol</vt:lpstr>
      <vt:lpstr>Times New Roman</vt:lpstr>
      <vt:lpstr>Trlit_CG Times</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known but not recorded hieroglyphs and local hieroglyphs</vt:lpstr>
      <vt:lpstr>Well known but not recorded hieroglyphs and local hieroglyphs</vt:lpstr>
      <vt:lpstr>Well known but not recorded hieroglyphs and local hieroglyphs</vt:lpstr>
      <vt:lpstr>Well known but not recorded hieroglyphs and local hieroglyphs</vt:lpstr>
      <vt:lpstr>PowerPoint Presentation</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Hieroglyphs in Unicode</vt:lpstr>
      <vt:lpstr>Hieroglyphic repertoire expansion in Unicode</vt:lpstr>
      <vt:lpstr>Hieroglyphic repertoire expansion in Unicode</vt:lpstr>
      <vt:lpstr>Hieroglyphic repertoire expansion in Unicode</vt:lpstr>
      <vt:lpstr>Hieroglyphic repertoire expansion in Unicode</vt:lpstr>
      <vt:lpstr>PowerPoint Presentation</vt:lpstr>
      <vt:lpstr>Unicode Hieroglyphic font</vt:lpstr>
      <vt:lpstr>Unicode Hieroglyphic font</vt:lpstr>
      <vt:lpstr>Unicode Hieroglyphic font</vt:lpstr>
      <vt:lpstr>Unicode Hieroglyphic font</vt:lpstr>
      <vt:lpstr>Unicode Hieroglyphic font</vt:lpstr>
      <vt:lpstr>Unicode Hieroglyphic font</vt:lpstr>
      <vt:lpstr>Unicode Hieroglyphic font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SP</dc:creator>
  <dc:description/>
  <cp:lastModifiedBy>Jorke Grotenhuis</cp:lastModifiedBy>
  <cp:revision>216</cp:revision>
  <cp:lastPrinted>2019-11-20T14:01:42Z</cp:lastPrinted>
  <dcterms:created xsi:type="dcterms:W3CDTF">2019-11-02T21:53:32Z</dcterms:created>
  <dcterms:modified xsi:type="dcterms:W3CDTF">2022-09-28T17:26:12Z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43</vt:i4>
  </property>
  <property fmtid="{D5CDD505-2E9C-101B-9397-08002B2CF9AE}" pid="8" name="PresentationFormat">
    <vt:lpwstr>Breedbeeld</vt:lpwstr>
  </property>
  <property fmtid="{D5CDD505-2E9C-101B-9397-08002B2CF9AE}" pid="9" name="ScaleCrop">
    <vt:bool>false</vt:bool>
  </property>
  <property fmtid="{D5CDD505-2E9C-101B-9397-08002B2CF9AE}" pid="10" name="ShareDoc">
    <vt:bool>false</vt:bool>
  </property>
  <property fmtid="{D5CDD505-2E9C-101B-9397-08002B2CF9AE}" pid="11" name="Slides">
    <vt:i4>50</vt:i4>
  </property>
</Properties>
</file>